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11" r:id="rId1"/>
  </p:sldMasterIdLst>
  <p:notesMasterIdLst>
    <p:notesMasterId r:id="rId40"/>
  </p:notesMasterIdLst>
  <p:handoutMasterIdLst>
    <p:handoutMasterId r:id="rId41"/>
  </p:handoutMasterIdLst>
  <p:sldIdLst>
    <p:sldId id="787" r:id="rId2"/>
    <p:sldId id="836" r:id="rId3"/>
    <p:sldId id="837" r:id="rId4"/>
    <p:sldId id="839" r:id="rId5"/>
    <p:sldId id="840" r:id="rId6"/>
    <p:sldId id="841" r:id="rId7"/>
    <p:sldId id="842" r:id="rId8"/>
    <p:sldId id="843" r:id="rId9"/>
    <p:sldId id="844" r:id="rId10"/>
    <p:sldId id="845" r:id="rId11"/>
    <p:sldId id="797" r:id="rId12"/>
    <p:sldId id="798" r:id="rId13"/>
    <p:sldId id="846" r:id="rId14"/>
    <p:sldId id="847" r:id="rId15"/>
    <p:sldId id="848" r:id="rId16"/>
    <p:sldId id="849" r:id="rId17"/>
    <p:sldId id="804" r:id="rId18"/>
    <p:sldId id="850" r:id="rId19"/>
    <p:sldId id="851" r:id="rId20"/>
    <p:sldId id="853" r:id="rId21"/>
    <p:sldId id="854" r:id="rId22"/>
    <p:sldId id="856" r:id="rId23"/>
    <p:sldId id="806" r:id="rId24"/>
    <p:sldId id="857" r:id="rId25"/>
    <p:sldId id="805" r:id="rId26"/>
    <p:sldId id="858" r:id="rId27"/>
    <p:sldId id="859" r:id="rId28"/>
    <p:sldId id="860" r:id="rId29"/>
    <p:sldId id="866" r:id="rId30"/>
    <p:sldId id="867" r:id="rId31"/>
    <p:sldId id="869" r:id="rId32"/>
    <p:sldId id="861" r:id="rId33"/>
    <p:sldId id="862" r:id="rId34"/>
    <p:sldId id="868" r:id="rId35"/>
    <p:sldId id="820" r:id="rId36"/>
    <p:sldId id="821" r:id="rId37"/>
    <p:sldId id="863" r:id="rId38"/>
    <p:sldId id="864" r:id="rId39"/>
  </p:sldIdLst>
  <p:sldSz cx="10799763" cy="7199313"/>
  <p:notesSz cx="6858000" cy="9144000"/>
  <p:defaultTextStyle>
    <a:defPPr>
      <a:defRPr lang="fr-FR"/>
    </a:defPPr>
    <a:lvl1pPr algn="l" rtl="0" eaLnBrk="0" fontAlgn="base" hangingPunct="0">
      <a:spcBef>
        <a:spcPct val="0"/>
      </a:spcBef>
      <a:spcAft>
        <a:spcPct val="0"/>
      </a:spcAft>
      <a:defRPr sz="2000" b="1" kern="1200">
        <a:solidFill>
          <a:schemeClr val="tx2"/>
        </a:solidFill>
        <a:latin typeface="Trebuchet MS" panose="020B0603020202020204" pitchFamily="34" charset="0"/>
        <a:ea typeface="+mn-ea"/>
        <a:cs typeface="+mn-cs"/>
      </a:defRPr>
    </a:lvl1pPr>
    <a:lvl2pPr marL="457200" algn="l" rtl="0" eaLnBrk="0" fontAlgn="base" hangingPunct="0">
      <a:spcBef>
        <a:spcPct val="0"/>
      </a:spcBef>
      <a:spcAft>
        <a:spcPct val="0"/>
      </a:spcAft>
      <a:defRPr sz="2000" b="1" kern="1200">
        <a:solidFill>
          <a:schemeClr val="tx2"/>
        </a:solidFill>
        <a:latin typeface="Trebuchet MS" panose="020B0603020202020204" pitchFamily="34" charset="0"/>
        <a:ea typeface="+mn-ea"/>
        <a:cs typeface="+mn-cs"/>
      </a:defRPr>
    </a:lvl2pPr>
    <a:lvl3pPr marL="914400" algn="l" rtl="0" eaLnBrk="0" fontAlgn="base" hangingPunct="0">
      <a:spcBef>
        <a:spcPct val="0"/>
      </a:spcBef>
      <a:spcAft>
        <a:spcPct val="0"/>
      </a:spcAft>
      <a:defRPr sz="2000" b="1" kern="1200">
        <a:solidFill>
          <a:schemeClr val="tx2"/>
        </a:solidFill>
        <a:latin typeface="Trebuchet MS" panose="020B0603020202020204" pitchFamily="34" charset="0"/>
        <a:ea typeface="+mn-ea"/>
        <a:cs typeface="+mn-cs"/>
      </a:defRPr>
    </a:lvl3pPr>
    <a:lvl4pPr marL="1371600" algn="l" rtl="0" eaLnBrk="0" fontAlgn="base" hangingPunct="0">
      <a:spcBef>
        <a:spcPct val="0"/>
      </a:spcBef>
      <a:spcAft>
        <a:spcPct val="0"/>
      </a:spcAft>
      <a:defRPr sz="2000" b="1" kern="1200">
        <a:solidFill>
          <a:schemeClr val="tx2"/>
        </a:solidFill>
        <a:latin typeface="Trebuchet MS" panose="020B0603020202020204" pitchFamily="34" charset="0"/>
        <a:ea typeface="+mn-ea"/>
        <a:cs typeface="+mn-cs"/>
      </a:defRPr>
    </a:lvl4pPr>
    <a:lvl5pPr marL="1828800" algn="l" rtl="0" eaLnBrk="0" fontAlgn="base" hangingPunct="0">
      <a:spcBef>
        <a:spcPct val="0"/>
      </a:spcBef>
      <a:spcAft>
        <a:spcPct val="0"/>
      </a:spcAft>
      <a:defRPr sz="2000" b="1" kern="1200">
        <a:solidFill>
          <a:schemeClr val="tx2"/>
        </a:solidFill>
        <a:latin typeface="Trebuchet MS" panose="020B0603020202020204" pitchFamily="34" charset="0"/>
        <a:ea typeface="+mn-ea"/>
        <a:cs typeface="+mn-cs"/>
      </a:defRPr>
    </a:lvl5pPr>
    <a:lvl6pPr marL="2286000" algn="l" defTabSz="914400" rtl="0" eaLnBrk="1" latinLnBrk="0" hangingPunct="1">
      <a:defRPr sz="2000" b="1" kern="1200">
        <a:solidFill>
          <a:schemeClr val="tx2"/>
        </a:solidFill>
        <a:latin typeface="Trebuchet MS" panose="020B0603020202020204" pitchFamily="34" charset="0"/>
        <a:ea typeface="+mn-ea"/>
        <a:cs typeface="+mn-cs"/>
      </a:defRPr>
    </a:lvl6pPr>
    <a:lvl7pPr marL="2743200" algn="l" defTabSz="914400" rtl="0" eaLnBrk="1" latinLnBrk="0" hangingPunct="1">
      <a:defRPr sz="2000" b="1" kern="1200">
        <a:solidFill>
          <a:schemeClr val="tx2"/>
        </a:solidFill>
        <a:latin typeface="Trebuchet MS" panose="020B0603020202020204" pitchFamily="34" charset="0"/>
        <a:ea typeface="+mn-ea"/>
        <a:cs typeface="+mn-cs"/>
      </a:defRPr>
    </a:lvl7pPr>
    <a:lvl8pPr marL="3200400" algn="l" defTabSz="914400" rtl="0" eaLnBrk="1" latinLnBrk="0" hangingPunct="1">
      <a:defRPr sz="2000" b="1" kern="1200">
        <a:solidFill>
          <a:schemeClr val="tx2"/>
        </a:solidFill>
        <a:latin typeface="Trebuchet MS" panose="020B0603020202020204" pitchFamily="34" charset="0"/>
        <a:ea typeface="+mn-ea"/>
        <a:cs typeface="+mn-cs"/>
      </a:defRPr>
    </a:lvl8pPr>
    <a:lvl9pPr marL="3657600" algn="l" defTabSz="914400" rtl="0" eaLnBrk="1" latinLnBrk="0" hangingPunct="1">
      <a:defRPr sz="2000" b="1" kern="1200">
        <a:solidFill>
          <a:schemeClr val="tx2"/>
        </a:solidFill>
        <a:latin typeface="Trebuchet MS" panose="020B0603020202020204" pitchFamily="34" charset="0"/>
        <a:ea typeface="+mn-ea"/>
        <a:cs typeface="+mn-cs"/>
      </a:defRPr>
    </a:lvl9pPr>
  </p:defaultTextStyle>
  <p:extLst>
    <p:ext uri="{EFAFB233-063F-42B5-8137-9DF3F51BA10A}">
      <p15:sldGuideLst xmlns:p15="http://schemas.microsoft.com/office/powerpoint/2012/main" xmlns="">
        <p15:guide id="1" orient="horz" pos="2368" userDrawn="1">
          <p15:clr>
            <a:srgbClr val="A4A3A4"/>
          </p15:clr>
        </p15:guide>
        <p15:guide id="2" pos="3376"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66"/>
    <a:srgbClr val="FF0000"/>
    <a:srgbClr val="0000FF"/>
    <a:srgbClr val="4719F1"/>
    <a:srgbClr val="008000"/>
    <a:srgbClr val="3333CC"/>
    <a:srgbClr val="FFFFFF"/>
    <a:srgbClr val="000000"/>
    <a:srgbClr val="02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76" autoAdjust="0"/>
    <p:restoredTop sz="82878" autoAdjust="0"/>
  </p:normalViewPr>
  <p:slideViewPr>
    <p:cSldViewPr>
      <p:cViewPr>
        <p:scale>
          <a:sx n="70" d="100"/>
          <a:sy n="70" d="100"/>
        </p:scale>
        <p:origin x="-1614" y="-144"/>
      </p:cViewPr>
      <p:guideLst>
        <p:guide orient="horz" pos="2368"/>
        <p:guide pos="3376"/>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58" d="100"/>
        <a:sy n="58" d="100"/>
      </p:scale>
      <p:origin x="0" y="0"/>
    </p:cViewPr>
  </p:sorterViewPr>
  <p:notesViewPr>
    <p:cSldViewPr>
      <p:cViewPr varScale="1">
        <p:scale>
          <a:sx n="70" d="100"/>
          <a:sy n="70" d="100"/>
        </p:scale>
        <p:origin x="-280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CF304-3E43-405F-BEDB-143F8F76BEE6}"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s-EC"/>
        </a:p>
      </dgm:t>
    </dgm:pt>
    <dgm:pt modelId="{CB60E01F-50E8-4827-87BD-4DA9F4562783}">
      <dgm:prSet phldrT="[Texto]"/>
      <dgm:spPr/>
      <dgm:t>
        <a:bodyPr/>
        <a:lstStyle/>
        <a:p>
          <a:r>
            <a:rPr lang="es-EC" dirty="0" smtClean="0">
              <a:solidFill>
                <a:schemeClr val="tx1"/>
              </a:solidFill>
            </a:rPr>
            <a:t>Impacto en el ambiente </a:t>
          </a:r>
          <a:endParaRPr lang="es-EC" dirty="0">
            <a:solidFill>
              <a:schemeClr val="tx1"/>
            </a:solidFill>
          </a:endParaRPr>
        </a:p>
      </dgm:t>
    </dgm:pt>
    <dgm:pt modelId="{8DF98CD3-D9A0-4EB7-B64D-9788FB7A844F}" type="parTrans" cxnId="{4E854C5E-10FF-42A2-8D06-5ED597DB3F60}">
      <dgm:prSet/>
      <dgm:spPr/>
      <dgm:t>
        <a:bodyPr/>
        <a:lstStyle/>
        <a:p>
          <a:endParaRPr lang="es-EC">
            <a:solidFill>
              <a:schemeClr val="tx1"/>
            </a:solidFill>
          </a:endParaRPr>
        </a:p>
      </dgm:t>
    </dgm:pt>
    <dgm:pt modelId="{1AE33358-AC53-43AE-AA28-869BD07D8E26}" type="sibTrans" cxnId="{4E854C5E-10FF-42A2-8D06-5ED597DB3F60}">
      <dgm:prSet>
        <dgm:style>
          <a:lnRef idx="1">
            <a:schemeClr val="accent2"/>
          </a:lnRef>
          <a:fillRef idx="3">
            <a:schemeClr val="accent2"/>
          </a:fillRef>
          <a:effectRef idx="2">
            <a:schemeClr val="accent2"/>
          </a:effectRef>
          <a:fontRef idx="minor">
            <a:schemeClr val="lt1"/>
          </a:fontRef>
        </dgm:style>
      </dgm:prSet>
      <dgm:spPr/>
      <dgm:t>
        <a:bodyPr/>
        <a:lstStyle/>
        <a:p>
          <a:endParaRPr lang="es-EC">
            <a:solidFill>
              <a:schemeClr val="tx1"/>
            </a:solidFill>
          </a:endParaRPr>
        </a:p>
      </dgm:t>
    </dgm:pt>
    <dgm:pt modelId="{722B86FA-68F4-4B49-8D68-84FAE7BE459A}">
      <dgm:prSet phldrT="[Texto]"/>
      <dgm:spPr/>
      <dgm:t>
        <a:bodyPr/>
        <a:lstStyle/>
        <a:p>
          <a:r>
            <a:rPr lang="es-EC" dirty="0" smtClean="0">
              <a:solidFill>
                <a:schemeClr val="tx1"/>
              </a:solidFill>
            </a:rPr>
            <a:t>Afectación en salud humana </a:t>
          </a:r>
          <a:endParaRPr lang="es-EC" dirty="0">
            <a:solidFill>
              <a:schemeClr val="tx1"/>
            </a:solidFill>
          </a:endParaRPr>
        </a:p>
      </dgm:t>
    </dgm:pt>
    <dgm:pt modelId="{618F0D50-84F2-48D1-BF6E-3F972193E5D6}" type="parTrans" cxnId="{3B60C936-0129-40E4-99F4-65759A282E49}">
      <dgm:prSet/>
      <dgm:spPr/>
      <dgm:t>
        <a:bodyPr/>
        <a:lstStyle/>
        <a:p>
          <a:endParaRPr lang="es-EC">
            <a:solidFill>
              <a:schemeClr val="tx1"/>
            </a:solidFill>
          </a:endParaRPr>
        </a:p>
      </dgm:t>
    </dgm:pt>
    <dgm:pt modelId="{05BFC343-3852-4706-85E1-EC67149F5632}" type="sibTrans" cxnId="{3B60C936-0129-40E4-99F4-65759A282E49}">
      <dgm:prSet/>
      <dgm:spPr/>
      <dgm:t>
        <a:bodyPr/>
        <a:lstStyle/>
        <a:p>
          <a:endParaRPr lang="es-EC">
            <a:solidFill>
              <a:schemeClr val="tx1"/>
            </a:solidFill>
          </a:endParaRPr>
        </a:p>
      </dgm:t>
    </dgm:pt>
    <dgm:pt modelId="{28E9CE00-7018-4F84-B43E-BE4129D8D0A6}">
      <dgm:prSet phldrT="[Texto]"/>
      <dgm:spPr/>
      <dgm:t>
        <a:bodyPr/>
        <a:lstStyle/>
        <a:p>
          <a:r>
            <a:rPr lang="es-EC" dirty="0" smtClean="0">
              <a:solidFill>
                <a:schemeClr val="tx1"/>
              </a:solidFill>
            </a:rPr>
            <a:t>Manglar, flora y fauna. </a:t>
          </a:r>
          <a:endParaRPr lang="es-EC" dirty="0">
            <a:solidFill>
              <a:schemeClr val="tx1"/>
            </a:solidFill>
          </a:endParaRPr>
        </a:p>
      </dgm:t>
    </dgm:pt>
    <dgm:pt modelId="{1B216BE9-BC88-4C62-95D6-B267077B6223}" type="parTrans" cxnId="{C63E27C1-3F74-45F0-8E3D-3E9A392ACC76}">
      <dgm:prSet/>
      <dgm:spPr/>
      <dgm:t>
        <a:bodyPr/>
        <a:lstStyle/>
        <a:p>
          <a:endParaRPr lang="es-EC">
            <a:solidFill>
              <a:schemeClr val="tx1"/>
            </a:solidFill>
          </a:endParaRPr>
        </a:p>
      </dgm:t>
    </dgm:pt>
    <dgm:pt modelId="{71909D3D-A137-4893-BEB9-824A3327140A}" type="sibTrans" cxnId="{C63E27C1-3F74-45F0-8E3D-3E9A392ACC76}">
      <dgm:prSet/>
      <dgm:spPr/>
      <dgm:t>
        <a:bodyPr/>
        <a:lstStyle/>
        <a:p>
          <a:endParaRPr lang="es-EC">
            <a:solidFill>
              <a:schemeClr val="tx1"/>
            </a:solidFill>
          </a:endParaRPr>
        </a:p>
      </dgm:t>
    </dgm:pt>
    <dgm:pt modelId="{C019FB19-0E72-423B-9FD5-2D8FF8AD13D7}" type="pres">
      <dgm:prSet presAssocID="{FFCCF304-3E43-405F-BEDB-143F8F76BEE6}" presName="Name0" presStyleCnt="0">
        <dgm:presLayoutVars>
          <dgm:dir/>
          <dgm:resizeHandles val="exact"/>
        </dgm:presLayoutVars>
      </dgm:prSet>
      <dgm:spPr/>
      <dgm:t>
        <a:bodyPr/>
        <a:lstStyle/>
        <a:p>
          <a:endParaRPr lang="es-EC"/>
        </a:p>
      </dgm:t>
    </dgm:pt>
    <dgm:pt modelId="{B836D732-5EE0-404A-B874-2A41D5B075FC}" type="pres">
      <dgm:prSet presAssocID="{CB60E01F-50E8-4827-87BD-4DA9F4562783}" presName="node" presStyleLbl="node1" presStyleIdx="0" presStyleCnt="3">
        <dgm:presLayoutVars>
          <dgm:bulletEnabled val="1"/>
        </dgm:presLayoutVars>
      </dgm:prSet>
      <dgm:spPr/>
      <dgm:t>
        <a:bodyPr/>
        <a:lstStyle/>
        <a:p>
          <a:endParaRPr lang="es-EC"/>
        </a:p>
      </dgm:t>
    </dgm:pt>
    <dgm:pt modelId="{9A7667CC-2813-40F6-B533-AB685771665A}" type="pres">
      <dgm:prSet presAssocID="{1AE33358-AC53-43AE-AA28-869BD07D8E26}" presName="sibTrans" presStyleLbl="sibTrans2D1" presStyleIdx="0" presStyleCnt="2" custScaleX="124197" custScaleY="33604"/>
      <dgm:spPr/>
      <dgm:t>
        <a:bodyPr/>
        <a:lstStyle/>
        <a:p>
          <a:endParaRPr lang="es-EC"/>
        </a:p>
      </dgm:t>
    </dgm:pt>
    <dgm:pt modelId="{5DCFA1F1-ACF7-4321-B76D-72F965A96762}" type="pres">
      <dgm:prSet presAssocID="{1AE33358-AC53-43AE-AA28-869BD07D8E26}" presName="connectorText" presStyleLbl="sibTrans2D1" presStyleIdx="0" presStyleCnt="2"/>
      <dgm:spPr/>
      <dgm:t>
        <a:bodyPr/>
        <a:lstStyle/>
        <a:p>
          <a:endParaRPr lang="es-EC"/>
        </a:p>
      </dgm:t>
    </dgm:pt>
    <dgm:pt modelId="{E7DB2D1F-EC8C-4C9F-9A77-7BD2862D3815}" type="pres">
      <dgm:prSet presAssocID="{722B86FA-68F4-4B49-8D68-84FAE7BE459A}" presName="node" presStyleLbl="node1" presStyleIdx="1" presStyleCnt="3">
        <dgm:presLayoutVars>
          <dgm:bulletEnabled val="1"/>
        </dgm:presLayoutVars>
      </dgm:prSet>
      <dgm:spPr/>
      <dgm:t>
        <a:bodyPr/>
        <a:lstStyle/>
        <a:p>
          <a:endParaRPr lang="es-EC"/>
        </a:p>
      </dgm:t>
    </dgm:pt>
    <dgm:pt modelId="{97DFB897-63C3-4437-87FD-1086FFA1D2DD}" type="pres">
      <dgm:prSet presAssocID="{05BFC343-3852-4706-85E1-EC67149F5632}" presName="sibTrans" presStyleLbl="sibTrans2D1" presStyleIdx="1" presStyleCnt="2" custScaleX="109340" custScaleY="33604"/>
      <dgm:spPr/>
      <dgm:t>
        <a:bodyPr/>
        <a:lstStyle/>
        <a:p>
          <a:endParaRPr lang="es-EC"/>
        </a:p>
      </dgm:t>
    </dgm:pt>
    <dgm:pt modelId="{DF3FCE0C-4A3D-40E8-B6D8-46778B738E2B}" type="pres">
      <dgm:prSet presAssocID="{05BFC343-3852-4706-85E1-EC67149F5632}" presName="connectorText" presStyleLbl="sibTrans2D1" presStyleIdx="1" presStyleCnt="2"/>
      <dgm:spPr/>
      <dgm:t>
        <a:bodyPr/>
        <a:lstStyle/>
        <a:p>
          <a:endParaRPr lang="es-EC"/>
        </a:p>
      </dgm:t>
    </dgm:pt>
    <dgm:pt modelId="{911778FB-9D53-4CA1-A3AC-CCD12211C6FE}" type="pres">
      <dgm:prSet presAssocID="{28E9CE00-7018-4F84-B43E-BE4129D8D0A6}" presName="node" presStyleLbl="node1" presStyleIdx="2" presStyleCnt="3">
        <dgm:presLayoutVars>
          <dgm:bulletEnabled val="1"/>
        </dgm:presLayoutVars>
      </dgm:prSet>
      <dgm:spPr/>
      <dgm:t>
        <a:bodyPr/>
        <a:lstStyle/>
        <a:p>
          <a:endParaRPr lang="es-EC"/>
        </a:p>
      </dgm:t>
    </dgm:pt>
  </dgm:ptLst>
  <dgm:cxnLst>
    <dgm:cxn modelId="{73C3727B-995A-46E4-BDC3-D9C6230B91C2}" type="presOf" srcId="{1AE33358-AC53-43AE-AA28-869BD07D8E26}" destId="{9A7667CC-2813-40F6-B533-AB685771665A}" srcOrd="0" destOrd="0" presId="urn:microsoft.com/office/officeart/2005/8/layout/process1"/>
    <dgm:cxn modelId="{4881EA12-1468-4368-9005-473E0339F0BC}" type="presOf" srcId="{CB60E01F-50E8-4827-87BD-4DA9F4562783}" destId="{B836D732-5EE0-404A-B874-2A41D5B075FC}" srcOrd="0" destOrd="0" presId="urn:microsoft.com/office/officeart/2005/8/layout/process1"/>
    <dgm:cxn modelId="{BFB62D64-C887-4F49-B4A4-FB2E4D63D6FA}" type="presOf" srcId="{05BFC343-3852-4706-85E1-EC67149F5632}" destId="{DF3FCE0C-4A3D-40E8-B6D8-46778B738E2B}" srcOrd="1" destOrd="0" presId="urn:microsoft.com/office/officeart/2005/8/layout/process1"/>
    <dgm:cxn modelId="{FDF0EB10-FA98-455B-B6BD-9EF3C5ECC4EF}" type="presOf" srcId="{1AE33358-AC53-43AE-AA28-869BD07D8E26}" destId="{5DCFA1F1-ACF7-4321-B76D-72F965A96762}" srcOrd="1" destOrd="0" presId="urn:microsoft.com/office/officeart/2005/8/layout/process1"/>
    <dgm:cxn modelId="{1FF11A33-9A71-4D14-B67E-0982570E5DFC}" type="presOf" srcId="{28E9CE00-7018-4F84-B43E-BE4129D8D0A6}" destId="{911778FB-9D53-4CA1-A3AC-CCD12211C6FE}" srcOrd="0" destOrd="0" presId="urn:microsoft.com/office/officeart/2005/8/layout/process1"/>
    <dgm:cxn modelId="{D210A0BB-2706-4F29-946A-4E9E8BB27189}" type="presOf" srcId="{05BFC343-3852-4706-85E1-EC67149F5632}" destId="{97DFB897-63C3-4437-87FD-1086FFA1D2DD}" srcOrd="0" destOrd="0" presId="urn:microsoft.com/office/officeart/2005/8/layout/process1"/>
    <dgm:cxn modelId="{33252552-7C0B-4842-8B99-19CB942303CA}" type="presOf" srcId="{FFCCF304-3E43-405F-BEDB-143F8F76BEE6}" destId="{C019FB19-0E72-423B-9FD5-2D8FF8AD13D7}" srcOrd="0" destOrd="0" presId="urn:microsoft.com/office/officeart/2005/8/layout/process1"/>
    <dgm:cxn modelId="{4E854C5E-10FF-42A2-8D06-5ED597DB3F60}" srcId="{FFCCF304-3E43-405F-BEDB-143F8F76BEE6}" destId="{CB60E01F-50E8-4827-87BD-4DA9F4562783}" srcOrd="0" destOrd="0" parTransId="{8DF98CD3-D9A0-4EB7-B64D-9788FB7A844F}" sibTransId="{1AE33358-AC53-43AE-AA28-869BD07D8E26}"/>
    <dgm:cxn modelId="{3B60C936-0129-40E4-99F4-65759A282E49}" srcId="{FFCCF304-3E43-405F-BEDB-143F8F76BEE6}" destId="{722B86FA-68F4-4B49-8D68-84FAE7BE459A}" srcOrd="1" destOrd="0" parTransId="{618F0D50-84F2-48D1-BF6E-3F972193E5D6}" sibTransId="{05BFC343-3852-4706-85E1-EC67149F5632}"/>
    <dgm:cxn modelId="{A5B78145-AC0D-42B5-8693-1F0C5BCBAD7F}" type="presOf" srcId="{722B86FA-68F4-4B49-8D68-84FAE7BE459A}" destId="{E7DB2D1F-EC8C-4C9F-9A77-7BD2862D3815}" srcOrd="0" destOrd="0" presId="urn:microsoft.com/office/officeart/2005/8/layout/process1"/>
    <dgm:cxn modelId="{C63E27C1-3F74-45F0-8E3D-3E9A392ACC76}" srcId="{FFCCF304-3E43-405F-BEDB-143F8F76BEE6}" destId="{28E9CE00-7018-4F84-B43E-BE4129D8D0A6}" srcOrd="2" destOrd="0" parTransId="{1B216BE9-BC88-4C62-95D6-B267077B6223}" sibTransId="{71909D3D-A137-4893-BEB9-824A3327140A}"/>
    <dgm:cxn modelId="{4744E168-EA08-4E68-9C8C-038892648921}" type="presParOf" srcId="{C019FB19-0E72-423B-9FD5-2D8FF8AD13D7}" destId="{B836D732-5EE0-404A-B874-2A41D5B075FC}" srcOrd="0" destOrd="0" presId="urn:microsoft.com/office/officeart/2005/8/layout/process1"/>
    <dgm:cxn modelId="{CDD0D027-37FA-43C0-899C-61046F854B27}" type="presParOf" srcId="{C019FB19-0E72-423B-9FD5-2D8FF8AD13D7}" destId="{9A7667CC-2813-40F6-B533-AB685771665A}" srcOrd="1" destOrd="0" presId="urn:microsoft.com/office/officeart/2005/8/layout/process1"/>
    <dgm:cxn modelId="{5B13DB7F-D3C6-4ECD-BCBF-4310A0A7E8CB}" type="presParOf" srcId="{9A7667CC-2813-40F6-B533-AB685771665A}" destId="{5DCFA1F1-ACF7-4321-B76D-72F965A96762}" srcOrd="0" destOrd="0" presId="urn:microsoft.com/office/officeart/2005/8/layout/process1"/>
    <dgm:cxn modelId="{29AD91E9-9739-4425-B5DC-88B591DAA5E3}" type="presParOf" srcId="{C019FB19-0E72-423B-9FD5-2D8FF8AD13D7}" destId="{E7DB2D1F-EC8C-4C9F-9A77-7BD2862D3815}" srcOrd="2" destOrd="0" presId="urn:microsoft.com/office/officeart/2005/8/layout/process1"/>
    <dgm:cxn modelId="{D2605949-4BE2-4264-8FB6-D6E2D87696EA}" type="presParOf" srcId="{C019FB19-0E72-423B-9FD5-2D8FF8AD13D7}" destId="{97DFB897-63C3-4437-87FD-1086FFA1D2DD}" srcOrd="3" destOrd="0" presId="urn:microsoft.com/office/officeart/2005/8/layout/process1"/>
    <dgm:cxn modelId="{EFBA922F-191E-4B14-ACCD-8A423D78582B}" type="presParOf" srcId="{97DFB897-63C3-4437-87FD-1086FFA1D2DD}" destId="{DF3FCE0C-4A3D-40E8-B6D8-46778B738E2B}" srcOrd="0" destOrd="0" presId="urn:microsoft.com/office/officeart/2005/8/layout/process1"/>
    <dgm:cxn modelId="{353968D4-F29F-4CC1-8A6C-8E5F2151AFB4}" type="presParOf" srcId="{C019FB19-0E72-423B-9FD5-2D8FF8AD13D7}" destId="{911778FB-9D53-4CA1-A3AC-CCD12211C6FE}"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606D71-3419-4FCF-BDFF-9C5C4E23568A}" type="doc">
      <dgm:prSet loTypeId="urn:microsoft.com/office/officeart/2008/layout/HorizontalMultiLevelHierarchy" loCatId="hierarchy" qsTypeId="urn:microsoft.com/office/officeart/2005/8/quickstyle/simple3" qsCatId="simple" csTypeId="urn:microsoft.com/office/officeart/2005/8/colors/colorful3" csCatId="colorful" phldr="1"/>
      <dgm:spPr/>
      <dgm:t>
        <a:bodyPr/>
        <a:lstStyle/>
        <a:p>
          <a:endParaRPr lang="es-EC"/>
        </a:p>
      </dgm:t>
    </dgm:pt>
    <dgm:pt modelId="{DD6F38D6-666B-420F-94BA-91B09A8E4E5C}">
      <dgm:prSet phldrT="[Texto]" custT="1"/>
      <dgm:spPr/>
      <dgm:t>
        <a:bodyPr/>
        <a:lstStyle/>
        <a:p>
          <a:r>
            <a:rPr lang="es-EC" sz="2000" dirty="0" err="1" smtClean="0"/>
            <a:t>Biorremediación</a:t>
          </a:r>
          <a:endParaRPr lang="es-EC" sz="2000" dirty="0"/>
        </a:p>
      </dgm:t>
    </dgm:pt>
    <dgm:pt modelId="{2D9F5CCC-D24F-4462-BC9D-B450F01610EC}" type="parTrans" cxnId="{6E6E503E-FD53-4C63-BADF-9EB57E71DC3A}">
      <dgm:prSet/>
      <dgm:spPr/>
      <dgm:t>
        <a:bodyPr/>
        <a:lstStyle/>
        <a:p>
          <a:endParaRPr lang="es-EC" sz="1800"/>
        </a:p>
      </dgm:t>
    </dgm:pt>
    <dgm:pt modelId="{20DCE4D9-3970-47EE-813C-FA5418455FCC}" type="sibTrans" cxnId="{6E6E503E-FD53-4C63-BADF-9EB57E71DC3A}">
      <dgm:prSet/>
      <dgm:spPr/>
      <dgm:t>
        <a:bodyPr/>
        <a:lstStyle/>
        <a:p>
          <a:endParaRPr lang="es-EC" sz="1800"/>
        </a:p>
      </dgm:t>
    </dgm:pt>
    <dgm:pt modelId="{09AF2AA2-E894-4B9F-B95B-3BC4A6CC98EE}">
      <dgm:prSet phldrT="[Texto]" custT="1"/>
      <dgm:spPr/>
      <dgm:t>
        <a:bodyPr/>
        <a:lstStyle/>
        <a:p>
          <a:r>
            <a:rPr lang="es-EC" sz="1800" dirty="0" smtClean="0"/>
            <a:t>Sencilla y efectiva </a:t>
          </a:r>
          <a:endParaRPr lang="es-EC" sz="1800" dirty="0"/>
        </a:p>
      </dgm:t>
    </dgm:pt>
    <dgm:pt modelId="{D86051B4-5DF1-4AF2-A833-36CA48095745}" type="parTrans" cxnId="{F158BD94-D348-4C25-BF49-1CD200E2FDF9}">
      <dgm:prSet custT="1"/>
      <dgm:spPr/>
      <dgm:t>
        <a:bodyPr/>
        <a:lstStyle/>
        <a:p>
          <a:endParaRPr lang="es-EC" sz="1800"/>
        </a:p>
      </dgm:t>
    </dgm:pt>
    <dgm:pt modelId="{9A2DF8A8-E9DD-447D-B330-D18C76B6B6DA}" type="sibTrans" cxnId="{F158BD94-D348-4C25-BF49-1CD200E2FDF9}">
      <dgm:prSet/>
      <dgm:spPr/>
      <dgm:t>
        <a:bodyPr/>
        <a:lstStyle/>
        <a:p>
          <a:endParaRPr lang="es-EC" sz="1800"/>
        </a:p>
      </dgm:t>
    </dgm:pt>
    <dgm:pt modelId="{5A1DF231-EDA3-472A-B67E-D0A3AA6BE8F9}">
      <dgm:prSet phldrT="[Texto]" custT="1"/>
      <dgm:spPr/>
      <dgm:t>
        <a:bodyPr/>
        <a:lstStyle/>
        <a:p>
          <a:r>
            <a:rPr lang="es-EC" sz="1800" dirty="0" smtClean="0"/>
            <a:t>Uso de microorganismos </a:t>
          </a:r>
          <a:endParaRPr lang="es-EC" sz="1800" dirty="0"/>
        </a:p>
      </dgm:t>
    </dgm:pt>
    <dgm:pt modelId="{BD58EC9D-1677-4664-A388-7C9C15B5DBD8}" type="parTrans" cxnId="{E1DECD93-9537-42D5-B38D-E25EBB8208F8}">
      <dgm:prSet custT="1"/>
      <dgm:spPr/>
      <dgm:t>
        <a:bodyPr/>
        <a:lstStyle/>
        <a:p>
          <a:endParaRPr lang="es-EC" sz="1800"/>
        </a:p>
      </dgm:t>
    </dgm:pt>
    <dgm:pt modelId="{411401B0-B519-48EB-993D-CF60987DBCB4}" type="sibTrans" cxnId="{E1DECD93-9537-42D5-B38D-E25EBB8208F8}">
      <dgm:prSet/>
      <dgm:spPr/>
      <dgm:t>
        <a:bodyPr/>
        <a:lstStyle/>
        <a:p>
          <a:endParaRPr lang="es-EC" sz="1800"/>
        </a:p>
      </dgm:t>
    </dgm:pt>
    <dgm:pt modelId="{58D89ABA-8AE1-4CAF-B935-9A9AAC45660F}">
      <dgm:prSet phldrT="[Texto]" custT="1"/>
      <dgm:spPr/>
      <dgm:t>
        <a:bodyPr/>
        <a:lstStyle/>
        <a:p>
          <a:r>
            <a:rPr lang="es-EC" sz="1800" dirty="0" smtClean="0"/>
            <a:t>Potencial degradador transforma o elimina contaminantes</a:t>
          </a:r>
          <a:endParaRPr lang="es-EC" sz="1800" dirty="0"/>
        </a:p>
      </dgm:t>
    </dgm:pt>
    <dgm:pt modelId="{14EB90CF-9261-4DCE-B0B1-B870963D0898}" type="parTrans" cxnId="{4638EDB4-2039-487D-9C78-614BC3C90742}">
      <dgm:prSet custT="1"/>
      <dgm:spPr/>
      <dgm:t>
        <a:bodyPr/>
        <a:lstStyle/>
        <a:p>
          <a:endParaRPr lang="es-EC" sz="1800"/>
        </a:p>
      </dgm:t>
    </dgm:pt>
    <dgm:pt modelId="{BB19D9ED-C643-4BD8-B403-FCEE658B26FD}" type="sibTrans" cxnId="{4638EDB4-2039-487D-9C78-614BC3C90742}">
      <dgm:prSet/>
      <dgm:spPr/>
      <dgm:t>
        <a:bodyPr/>
        <a:lstStyle/>
        <a:p>
          <a:endParaRPr lang="es-EC" sz="1800"/>
        </a:p>
      </dgm:t>
    </dgm:pt>
    <dgm:pt modelId="{C38932F5-21EC-4A71-BD5E-047924D383CD}" type="pres">
      <dgm:prSet presAssocID="{C4606D71-3419-4FCF-BDFF-9C5C4E23568A}" presName="Name0" presStyleCnt="0">
        <dgm:presLayoutVars>
          <dgm:chPref val="1"/>
          <dgm:dir/>
          <dgm:animOne val="branch"/>
          <dgm:animLvl val="lvl"/>
          <dgm:resizeHandles val="exact"/>
        </dgm:presLayoutVars>
      </dgm:prSet>
      <dgm:spPr/>
      <dgm:t>
        <a:bodyPr/>
        <a:lstStyle/>
        <a:p>
          <a:endParaRPr lang="es-EC"/>
        </a:p>
      </dgm:t>
    </dgm:pt>
    <dgm:pt modelId="{81E7DBED-DA34-4FDB-B373-14033F426D84}" type="pres">
      <dgm:prSet presAssocID="{DD6F38D6-666B-420F-94BA-91B09A8E4E5C}" presName="root1" presStyleCnt="0"/>
      <dgm:spPr/>
    </dgm:pt>
    <dgm:pt modelId="{10A7F53B-29C1-4A68-BE7E-2507F9C6DC0F}" type="pres">
      <dgm:prSet presAssocID="{DD6F38D6-666B-420F-94BA-91B09A8E4E5C}" presName="LevelOneTextNode" presStyleLbl="node0" presStyleIdx="0" presStyleCnt="1">
        <dgm:presLayoutVars>
          <dgm:chPref val="3"/>
        </dgm:presLayoutVars>
      </dgm:prSet>
      <dgm:spPr/>
      <dgm:t>
        <a:bodyPr/>
        <a:lstStyle/>
        <a:p>
          <a:endParaRPr lang="es-EC"/>
        </a:p>
      </dgm:t>
    </dgm:pt>
    <dgm:pt modelId="{6B28F07F-9B29-44A7-981E-D92F9248A0ED}" type="pres">
      <dgm:prSet presAssocID="{DD6F38D6-666B-420F-94BA-91B09A8E4E5C}" presName="level2hierChild" presStyleCnt="0"/>
      <dgm:spPr/>
    </dgm:pt>
    <dgm:pt modelId="{BB74735E-E5E1-4075-9946-B1165F1647DC}" type="pres">
      <dgm:prSet presAssocID="{D86051B4-5DF1-4AF2-A833-36CA48095745}" presName="conn2-1" presStyleLbl="parChTrans1D2" presStyleIdx="0" presStyleCnt="3"/>
      <dgm:spPr/>
      <dgm:t>
        <a:bodyPr/>
        <a:lstStyle/>
        <a:p>
          <a:endParaRPr lang="es-EC"/>
        </a:p>
      </dgm:t>
    </dgm:pt>
    <dgm:pt modelId="{50712262-F83E-49A4-AB41-99306D24BB3F}" type="pres">
      <dgm:prSet presAssocID="{D86051B4-5DF1-4AF2-A833-36CA48095745}" presName="connTx" presStyleLbl="parChTrans1D2" presStyleIdx="0" presStyleCnt="3"/>
      <dgm:spPr/>
      <dgm:t>
        <a:bodyPr/>
        <a:lstStyle/>
        <a:p>
          <a:endParaRPr lang="es-EC"/>
        </a:p>
      </dgm:t>
    </dgm:pt>
    <dgm:pt modelId="{7528BAFF-456D-49FB-9E82-1D3F1E179787}" type="pres">
      <dgm:prSet presAssocID="{09AF2AA2-E894-4B9F-B95B-3BC4A6CC98EE}" presName="root2" presStyleCnt="0"/>
      <dgm:spPr/>
    </dgm:pt>
    <dgm:pt modelId="{E6BD32FC-A405-4441-BE5B-CE5D2DC33884}" type="pres">
      <dgm:prSet presAssocID="{09AF2AA2-E894-4B9F-B95B-3BC4A6CC98EE}" presName="LevelTwoTextNode" presStyleLbl="node2" presStyleIdx="0" presStyleCnt="3">
        <dgm:presLayoutVars>
          <dgm:chPref val="3"/>
        </dgm:presLayoutVars>
      </dgm:prSet>
      <dgm:spPr/>
      <dgm:t>
        <a:bodyPr/>
        <a:lstStyle/>
        <a:p>
          <a:endParaRPr lang="es-EC"/>
        </a:p>
      </dgm:t>
    </dgm:pt>
    <dgm:pt modelId="{E2458265-DDAF-4487-BA7E-5F8650ADD88E}" type="pres">
      <dgm:prSet presAssocID="{09AF2AA2-E894-4B9F-B95B-3BC4A6CC98EE}" presName="level3hierChild" presStyleCnt="0"/>
      <dgm:spPr/>
    </dgm:pt>
    <dgm:pt modelId="{CB701A08-1E6E-4ECB-B086-9D7268917E2D}" type="pres">
      <dgm:prSet presAssocID="{BD58EC9D-1677-4664-A388-7C9C15B5DBD8}" presName="conn2-1" presStyleLbl="parChTrans1D2" presStyleIdx="1" presStyleCnt="3"/>
      <dgm:spPr/>
      <dgm:t>
        <a:bodyPr/>
        <a:lstStyle/>
        <a:p>
          <a:endParaRPr lang="es-EC"/>
        </a:p>
      </dgm:t>
    </dgm:pt>
    <dgm:pt modelId="{304B4130-9CE6-48F3-89B1-D3ACB7F50A36}" type="pres">
      <dgm:prSet presAssocID="{BD58EC9D-1677-4664-A388-7C9C15B5DBD8}" presName="connTx" presStyleLbl="parChTrans1D2" presStyleIdx="1" presStyleCnt="3"/>
      <dgm:spPr/>
      <dgm:t>
        <a:bodyPr/>
        <a:lstStyle/>
        <a:p>
          <a:endParaRPr lang="es-EC"/>
        </a:p>
      </dgm:t>
    </dgm:pt>
    <dgm:pt modelId="{9875547D-49AD-45F4-BE80-EF45141082B5}" type="pres">
      <dgm:prSet presAssocID="{5A1DF231-EDA3-472A-B67E-D0A3AA6BE8F9}" presName="root2" presStyleCnt="0"/>
      <dgm:spPr/>
    </dgm:pt>
    <dgm:pt modelId="{F25155F7-4903-4B97-93E5-D8CB64171CDA}" type="pres">
      <dgm:prSet presAssocID="{5A1DF231-EDA3-472A-B67E-D0A3AA6BE8F9}" presName="LevelTwoTextNode" presStyleLbl="node2" presStyleIdx="1" presStyleCnt="3">
        <dgm:presLayoutVars>
          <dgm:chPref val="3"/>
        </dgm:presLayoutVars>
      </dgm:prSet>
      <dgm:spPr/>
      <dgm:t>
        <a:bodyPr/>
        <a:lstStyle/>
        <a:p>
          <a:endParaRPr lang="es-EC"/>
        </a:p>
      </dgm:t>
    </dgm:pt>
    <dgm:pt modelId="{B30F89D0-7BC3-4E05-8CCC-75260CECA895}" type="pres">
      <dgm:prSet presAssocID="{5A1DF231-EDA3-472A-B67E-D0A3AA6BE8F9}" presName="level3hierChild" presStyleCnt="0"/>
      <dgm:spPr/>
    </dgm:pt>
    <dgm:pt modelId="{31E5F0DD-C65F-44A6-B68A-354F182BECB3}" type="pres">
      <dgm:prSet presAssocID="{14EB90CF-9261-4DCE-B0B1-B870963D0898}" presName="conn2-1" presStyleLbl="parChTrans1D2" presStyleIdx="2" presStyleCnt="3"/>
      <dgm:spPr/>
      <dgm:t>
        <a:bodyPr/>
        <a:lstStyle/>
        <a:p>
          <a:endParaRPr lang="es-EC"/>
        </a:p>
      </dgm:t>
    </dgm:pt>
    <dgm:pt modelId="{14B35FA7-E21E-4C82-BF3C-52B45310EE30}" type="pres">
      <dgm:prSet presAssocID="{14EB90CF-9261-4DCE-B0B1-B870963D0898}" presName="connTx" presStyleLbl="parChTrans1D2" presStyleIdx="2" presStyleCnt="3"/>
      <dgm:spPr/>
      <dgm:t>
        <a:bodyPr/>
        <a:lstStyle/>
        <a:p>
          <a:endParaRPr lang="es-EC"/>
        </a:p>
      </dgm:t>
    </dgm:pt>
    <dgm:pt modelId="{F1EF78C3-992D-484F-AF65-C40C57F0F791}" type="pres">
      <dgm:prSet presAssocID="{58D89ABA-8AE1-4CAF-B935-9A9AAC45660F}" presName="root2" presStyleCnt="0"/>
      <dgm:spPr/>
    </dgm:pt>
    <dgm:pt modelId="{4617B938-0A20-46B4-9E58-0AC5571ECF2C}" type="pres">
      <dgm:prSet presAssocID="{58D89ABA-8AE1-4CAF-B935-9A9AAC45660F}" presName="LevelTwoTextNode" presStyleLbl="node2" presStyleIdx="2" presStyleCnt="3">
        <dgm:presLayoutVars>
          <dgm:chPref val="3"/>
        </dgm:presLayoutVars>
      </dgm:prSet>
      <dgm:spPr/>
      <dgm:t>
        <a:bodyPr/>
        <a:lstStyle/>
        <a:p>
          <a:endParaRPr lang="es-EC"/>
        </a:p>
      </dgm:t>
    </dgm:pt>
    <dgm:pt modelId="{A68138A4-C99E-4129-A5F9-00961233CA14}" type="pres">
      <dgm:prSet presAssocID="{58D89ABA-8AE1-4CAF-B935-9A9AAC45660F}" presName="level3hierChild" presStyleCnt="0"/>
      <dgm:spPr/>
    </dgm:pt>
  </dgm:ptLst>
  <dgm:cxnLst>
    <dgm:cxn modelId="{F158BD94-D348-4C25-BF49-1CD200E2FDF9}" srcId="{DD6F38D6-666B-420F-94BA-91B09A8E4E5C}" destId="{09AF2AA2-E894-4B9F-B95B-3BC4A6CC98EE}" srcOrd="0" destOrd="0" parTransId="{D86051B4-5DF1-4AF2-A833-36CA48095745}" sibTransId="{9A2DF8A8-E9DD-447D-B330-D18C76B6B6DA}"/>
    <dgm:cxn modelId="{D4EC52E7-BDBD-4E5F-A46B-6C79C246EE62}" type="presOf" srcId="{C4606D71-3419-4FCF-BDFF-9C5C4E23568A}" destId="{C38932F5-21EC-4A71-BD5E-047924D383CD}" srcOrd="0" destOrd="0" presId="urn:microsoft.com/office/officeart/2008/layout/HorizontalMultiLevelHierarchy"/>
    <dgm:cxn modelId="{F2B95BB1-6101-4197-8898-3E4A977361EF}" type="presOf" srcId="{DD6F38D6-666B-420F-94BA-91B09A8E4E5C}" destId="{10A7F53B-29C1-4A68-BE7E-2507F9C6DC0F}" srcOrd="0" destOrd="0" presId="urn:microsoft.com/office/officeart/2008/layout/HorizontalMultiLevelHierarchy"/>
    <dgm:cxn modelId="{0ED17FB6-254B-4CBE-9763-CDDDA232E570}" type="presOf" srcId="{BD58EC9D-1677-4664-A388-7C9C15B5DBD8}" destId="{CB701A08-1E6E-4ECB-B086-9D7268917E2D}" srcOrd="0" destOrd="0" presId="urn:microsoft.com/office/officeart/2008/layout/HorizontalMultiLevelHierarchy"/>
    <dgm:cxn modelId="{438C8C34-1EDF-4376-AA4C-501A43CAC38B}" type="presOf" srcId="{09AF2AA2-E894-4B9F-B95B-3BC4A6CC98EE}" destId="{E6BD32FC-A405-4441-BE5B-CE5D2DC33884}" srcOrd="0" destOrd="0" presId="urn:microsoft.com/office/officeart/2008/layout/HorizontalMultiLevelHierarchy"/>
    <dgm:cxn modelId="{07238F29-163C-4C7C-9B89-251202345612}" type="presOf" srcId="{14EB90CF-9261-4DCE-B0B1-B870963D0898}" destId="{14B35FA7-E21E-4C82-BF3C-52B45310EE30}" srcOrd="1" destOrd="0" presId="urn:microsoft.com/office/officeart/2008/layout/HorizontalMultiLevelHierarchy"/>
    <dgm:cxn modelId="{4638EDB4-2039-487D-9C78-614BC3C90742}" srcId="{DD6F38D6-666B-420F-94BA-91B09A8E4E5C}" destId="{58D89ABA-8AE1-4CAF-B935-9A9AAC45660F}" srcOrd="2" destOrd="0" parTransId="{14EB90CF-9261-4DCE-B0B1-B870963D0898}" sibTransId="{BB19D9ED-C643-4BD8-B403-FCEE658B26FD}"/>
    <dgm:cxn modelId="{6E6E503E-FD53-4C63-BADF-9EB57E71DC3A}" srcId="{C4606D71-3419-4FCF-BDFF-9C5C4E23568A}" destId="{DD6F38D6-666B-420F-94BA-91B09A8E4E5C}" srcOrd="0" destOrd="0" parTransId="{2D9F5CCC-D24F-4462-BC9D-B450F01610EC}" sibTransId="{20DCE4D9-3970-47EE-813C-FA5418455FCC}"/>
    <dgm:cxn modelId="{E98E19FD-5C14-45A9-97C1-6BDA413BAA06}" type="presOf" srcId="{D86051B4-5DF1-4AF2-A833-36CA48095745}" destId="{BB74735E-E5E1-4075-9946-B1165F1647DC}" srcOrd="0" destOrd="0" presId="urn:microsoft.com/office/officeart/2008/layout/HorizontalMultiLevelHierarchy"/>
    <dgm:cxn modelId="{C8ADAA47-0582-4906-8C02-C559759081B1}" type="presOf" srcId="{58D89ABA-8AE1-4CAF-B935-9A9AAC45660F}" destId="{4617B938-0A20-46B4-9E58-0AC5571ECF2C}" srcOrd="0" destOrd="0" presId="urn:microsoft.com/office/officeart/2008/layout/HorizontalMultiLevelHierarchy"/>
    <dgm:cxn modelId="{E1DECD93-9537-42D5-B38D-E25EBB8208F8}" srcId="{DD6F38D6-666B-420F-94BA-91B09A8E4E5C}" destId="{5A1DF231-EDA3-472A-B67E-D0A3AA6BE8F9}" srcOrd="1" destOrd="0" parTransId="{BD58EC9D-1677-4664-A388-7C9C15B5DBD8}" sibTransId="{411401B0-B519-48EB-993D-CF60987DBCB4}"/>
    <dgm:cxn modelId="{FA20053F-6817-44A0-91C7-CBC4F66C6000}" type="presOf" srcId="{5A1DF231-EDA3-472A-B67E-D0A3AA6BE8F9}" destId="{F25155F7-4903-4B97-93E5-D8CB64171CDA}" srcOrd="0" destOrd="0" presId="urn:microsoft.com/office/officeart/2008/layout/HorizontalMultiLevelHierarchy"/>
    <dgm:cxn modelId="{DCE79BBF-657B-4197-A8BC-79151354AFC9}" type="presOf" srcId="{BD58EC9D-1677-4664-A388-7C9C15B5DBD8}" destId="{304B4130-9CE6-48F3-89B1-D3ACB7F50A36}" srcOrd="1" destOrd="0" presId="urn:microsoft.com/office/officeart/2008/layout/HorizontalMultiLevelHierarchy"/>
    <dgm:cxn modelId="{71537F06-3694-4AB2-993B-0AF8071A0EF3}" type="presOf" srcId="{14EB90CF-9261-4DCE-B0B1-B870963D0898}" destId="{31E5F0DD-C65F-44A6-B68A-354F182BECB3}" srcOrd="0" destOrd="0" presId="urn:microsoft.com/office/officeart/2008/layout/HorizontalMultiLevelHierarchy"/>
    <dgm:cxn modelId="{F908327B-0623-4E03-B3DD-00F4D316B614}" type="presOf" srcId="{D86051B4-5DF1-4AF2-A833-36CA48095745}" destId="{50712262-F83E-49A4-AB41-99306D24BB3F}" srcOrd="1" destOrd="0" presId="urn:microsoft.com/office/officeart/2008/layout/HorizontalMultiLevelHierarchy"/>
    <dgm:cxn modelId="{561D7026-F476-40C5-A39C-824C5119AA8E}" type="presParOf" srcId="{C38932F5-21EC-4A71-BD5E-047924D383CD}" destId="{81E7DBED-DA34-4FDB-B373-14033F426D84}" srcOrd="0" destOrd="0" presId="urn:microsoft.com/office/officeart/2008/layout/HorizontalMultiLevelHierarchy"/>
    <dgm:cxn modelId="{FF6E746F-38A6-4347-980E-D501448398D7}" type="presParOf" srcId="{81E7DBED-DA34-4FDB-B373-14033F426D84}" destId="{10A7F53B-29C1-4A68-BE7E-2507F9C6DC0F}" srcOrd="0" destOrd="0" presId="urn:microsoft.com/office/officeart/2008/layout/HorizontalMultiLevelHierarchy"/>
    <dgm:cxn modelId="{F409A5DF-F657-4CED-8D0C-D13A4D07C96B}" type="presParOf" srcId="{81E7DBED-DA34-4FDB-B373-14033F426D84}" destId="{6B28F07F-9B29-44A7-981E-D92F9248A0ED}" srcOrd="1" destOrd="0" presId="urn:microsoft.com/office/officeart/2008/layout/HorizontalMultiLevelHierarchy"/>
    <dgm:cxn modelId="{4E4BB700-A1E7-46E1-9742-DC4F6E5C00B6}" type="presParOf" srcId="{6B28F07F-9B29-44A7-981E-D92F9248A0ED}" destId="{BB74735E-E5E1-4075-9946-B1165F1647DC}" srcOrd="0" destOrd="0" presId="urn:microsoft.com/office/officeart/2008/layout/HorizontalMultiLevelHierarchy"/>
    <dgm:cxn modelId="{DBC0C4A6-0A23-4AE5-BD08-8DEE7E060327}" type="presParOf" srcId="{BB74735E-E5E1-4075-9946-B1165F1647DC}" destId="{50712262-F83E-49A4-AB41-99306D24BB3F}" srcOrd="0" destOrd="0" presId="urn:microsoft.com/office/officeart/2008/layout/HorizontalMultiLevelHierarchy"/>
    <dgm:cxn modelId="{F689DA49-925E-469F-9C8A-CCE506D1DF90}" type="presParOf" srcId="{6B28F07F-9B29-44A7-981E-D92F9248A0ED}" destId="{7528BAFF-456D-49FB-9E82-1D3F1E179787}" srcOrd="1" destOrd="0" presId="urn:microsoft.com/office/officeart/2008/layout/HorizontalMultiLevelHierarchy"/>
    <dgm:cxn modelId="{A938E9BA-13C1-4E58-AB50-9BE132438E08}" type="presParOf" srcId="{7528BAFF-456D-49FB-9E82-1D3F1E179787}" destId="{E6BD32FC-A405-4441-BE5B-CE5D2DC33884}" srcOrd="0" destOrd="0" presId="urn:microsoft.com/office/officeart/2008/layout/HorizontalMultiLevelHierarchy"/>
    <dgm:cxn modelId="{3B026E2D-2D7D-4929-9770-9A4129E9238C}" type="presParOf" srcId="{7528BAFF-456D-49FB-9E82-1D3F1E179787}" destId="{E2458265-DDAF-4487-BA7E-5F8650ADD88E}" srcOrd="1" destOrd="0" presId="urn:microsoft.com/office/officeart/2008/layout/HorizontalMultiLevelHierarchy"/>
    <dgm:cxn modelId="{2413C0D2-E11B-45D7-8546-CA4BE9FFEE17}" type="presParOf" srcId="{6B28F07F-9B29-44A7-981E-D92F9248A0ED}" destId="{CB701A08-1E6E-4ECB-B086-9D7268917E2D}" srcOrd="2" destOrd="0" presId="urn:microsoft.com/office/officeart/2008/layout/HorizontalMultiLevelHierarchy"/>
    <dgm:cxn modelId="{FEEEF10B-26E8-49C8-94F2-468C16A2ECEE}" type="presParOf" srcId="{CB701A08-1E6E-4ECB-B086-9D7268917E2D}" destId="{304B4130-9CE6-48F3-89B1-D3ACB7F50A36}" srcOrd="0" destOrd="0" presId="urn:microsoft.com/office/officeart/2008/layout/HorizontalMultiLevelHierarchy"/>
    <dgm:cxn modelId="{C82CB1AE-4B37-4C54-ACA9-BD210F46395B}" type="presParOf" srcId="{6B28F07F-9B29-44A7-981E-D92F9248A0ED}" destId="{9875547D-49AD-45F4-BE80-EF45141082B5}" srcOrd="3" destOrd="0" presId="urn:microsoft.com/office/officeart/2008/layout/HorizontalMultiLevelHierarchy"/>
    <dgm:cxn modelId="{A4E6247A-B1C5-456F-BE0B-525DA6F9AAF0}" type="presParOf" srcId="{9875547D-49AD-45F4-BE80-EF45141082B5}" destId="{F25155F7-4903-4B97-93E5-D8CB64171CDA}" srcOrd="0" destOrd="0" presId="urn:microsoft.com/office/officeart/2008/layout/HorizontalMultiLevelHierarchy"/>
    <dgm:cxn modelId="{66DD6C90-7915-4106-97DB-C6AE421E119A}" type="presParOf" srcId="{9875547D-49AD-45F4-BE80-EF45141082B5}" destId="{B30F89D0-7BC3-4E05-8CCC-75260CECA895}" srcOrd="1" destOrd="0" presId="urn:microsoft.com/office/officeart/2008/layout/HorizontalMultiLevelHierarchy"/>
    <dgm:cxn modelId="{29FB4C44-E44D-4EEB-AE63-273F5DEFFC7B}" type="presParOf" srcId="{6B28F07F-9B29-44A7-981E-D92F9248A0ED}" destId="{31E5F0DD-C65F-44A6-B68A-354F182BECB3}" srcOrd="4" destOrd="0" presId="urn:microsoft.com/office/officeart/2008/layout/HorizontalMultiLevelHierarchy"/>
    <dgm:cxn modelId="{795554CA-A347-4DF3-9097-09048384150E}" type="presParOf" srcId="{31E5F0DD-C65F-44A6-B68A-354F182BECB3}" destId="{14B35FA7-E21E-4C82-BF3C-52B45310EE30}" srcOrd="0" destOrd="0" presId="urn:microsoft.com/office/officeart/2008/layout/HorizontalMultiLevelHierarchy"/>
    <dgm:cxn modelId="{A7A16F20-9F56-496B-94B5-56427BF8E3AA}" type="presParOf" srcId="{6B28F07F-9B29-44A7-981E-D92F9248A0ED}" destId="{F1EF78C3-992D-484F-AF65-C40C57F0F791}" srcOrd="5" destOrd="0" presId="urn:microsoft.com/office/officeart/2008/layout/HorizontalMultiLevelHierarchy"/>
    <dgm:cxn modelId="{6C748064-005D-4F7A-A0DA-B22969A83657}" type="presParOf" srcId="{F1EF78C3-992D-484F-AF65-C40C57F0F791}" destId="{4617B938-0A20-46B4-9E58-0AC5571ECF2C}" srcOrd="0" destOrd="0" presId="urn:microsoft.com/office/officeart/2008/layout/HorizontalMultiLevelHierarchy"/>
    <dgm:cxn modelId="{4F7CAA3E-2F48-4934-BCFE-1AF249765D11}" type="presParOf" srcId="{F1EF78C3-992D-484F-AF65-C40C57F0F791}" destId="{A68138A4-C99E-4129-A5F9-00961233CA1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B0C775-16A5-4BC3-A509-9EEB313678D9}" type="doc">
      <dgm:prSet loTypeId="urn:microsoft.com/office/officeart/2005/8/layout/hList9" loCatId="list" qsTypeId="urn:microsoft.com/office/officeart/2005/8/quickstyle/simple4" qsCatId="simple" csTypeId="urn:microsoft.com/office/officeart/2005/8/colors/accent1_2" csCatId="accent1" phldr="1"/>
      <dgm:spPr/>
      <dgm:t>
        <a:bodyPr/>
        <a:lstStyle/>
        <a:p>
          <a:endParaRPr lang="es-EC"/>
        </a:p>
      </dgm:t>
    </dgm:pt>
    <dgm:pt modelId="{DAF39633-96C8-4B44-8EAA-7868CDF9B994}">
      <dgm:prSet phldrT="[Texto]" custT="1"/>
      <dgm:spPr/>
      <dgm:t>
        <a:bodyPr/>
        <a:lstStyle/>
        <a:p>
          <a:r>
            <a:rPr lang="es-EC" sz="1600" dirty="0" smtClean="0"/>
            <a:t>Ventajas </a:t>
          </a:r>
          <a:endParaRPr lang="es-EC" sz="1600" dirty="0"/>
        </a:p>
      </dgm:t>
    </dgm:pt>
    <dgm:pt modelId="{C8276E5E-4B76-46AC-ACAF-FB418F54A6F3}" type="parTrans" cxnId="{F76B8EDC-941A-4F8E-800A-B6D7DD7C2FC8}">
      <dgm:prSet/>
      <dgm:spPr/>
      <dgm:t>
        <a:bodyPr/>
        <a:lstStyle/>
        <a:p>
          <a:endParaRPr lang="es-EC" sz="1600"/>
        </a:p>
      </dgm:t>
    </dgm:pt>
    <dgm:pt modelId="{4DC79059-E7AE-4004-B0AD-EAAF22688C41}" type="sibTrans" cxnId="{F76B8EDC-941A-4F8E-800A-B6D7DD7C2FC8}">
      <dgm:prSet/>
      <dgm:spPr/>
      <dgm:t>
        <a:bodyPr/>
        <a:lstStyle/>
        <a:p>
          <a:endParaRPr lang="es-EC" sz="1600"/>
        </a:p>
      </dgm:t>
    </dgm:pt>
    <dgm:pt modelId="{86989C72-D7E9-4DA9-82DA-ACD0C35815BB}">
      <dgm:prSet phldrT="[Texto]" custT="1"/>
      <dgm:spPr/>
      <dgm:t>
        <a:bodyPr/>
        <a:lstStyle/>
        <a:p>
          <a:r>
            <a:rPr lang="es-EC" sz="1600" dirty="0" smtClean="0"/>
            <a:t>Bajo costo</a:t>
          </a:r>
        </a:p>
      </dgm:t>
    </dgm:pt>
    <dgm:pt modelId="{DE16B256-B234-42A6-84BD-C3B3B9892BBC}" type="parTrans" cxnId="{4D437B5C-209D-4D41-BCB4-4E56C795EAF8}">
      <dgm:prSet/>
      <dgm:spPr/>
      <dgm:t>
        <a:bodyPr/>
        <a:lstStyle/>
        <a:p>
          <a:endParaRPr lang="es-EC" sz="1600"/>
        </a:p>
      </dgm:t>
    </dgm:pt>
    <dgm:pt modelId="{03795923-6B7A-4FA1-8720-5E22027CFEAB}" type="sibTrans" cxnId="{4D437B5C-209D-4D41-BCB4-4E56C795EAF8}">
      <dgm:prSet/>
      <dgm:spPr/>
      <dgm:t>
        <a:bodyPr/>
        <a:lstStyle/>
        <a:p>
          <a:endParaRPr lang="es-EC" sz="1600"/>
        </a:p>
      </dgm:t>
    </dgm:pt>
    <dgm:pt modelId="{5024922D-92CA-4FFE-A413-E11ED7AA5820}">
      <dgm:prSet phldrT="[Texto]" custT="1"/>
      <dgm:spPr/>
      <dgm:t>
        <a:bodyPr/>
        <a:lstStyle/>
        <a:p>
          <a:r>
            <a:rPr lang="es-EC" sz="1600" dirty="0" smtClean="0"/>
            <a:t>No afecta a otros compartimentos ambientales</a:t>
          </a:r>
        </a:p>
      </dgm:t>
    </dgm:pt>
    <dgm:pt modelId="{4E76DE9B-2DFF-4AA9-BC9E-64E054D2B3C5}" type="parTrans" cxnId="{CB1F6352-5223-4F29-A51F-87F9135C1312}">
      <dgm:prSet/>
      <dgm:spPr/>
      <dgm:t>
        <a:bodyPr/>
        <a:lstStyle/>
        <a:p>
          <a:endParaRPr lang="es-EC" sz="1600"/>
        </a:p>
      </dgm:t>
    </dgm:pt>
    <dgm:pt modelId="{C2B841BE-7771-4B21-973C-3B3EFADF6E81}" type="sibTrans" cxnId="{CB1F6352-5223-4F29-A51F-87F9135C1312}">
      <dgm:prSet/>
      <dgm:spPr/>
      <dgm:t>
        <a:bodyPr/>
        <a:lstStyle/>
        <a:p>
          <a:endParaRPr lang="es-EC" sz="1600"/>
        </a:p>
      </dgm:t>
    </dgm:pt>
    <dgm:pt modelId="{1DB72D34-5538-4D05-8D5A-DAE9036FFC5F}">
      <dgm:prSet custT="1"/>
      <dgm:spPr/>
      <dgm:t>
        <a:bodyPr/>
        <a:lstStyle/>
        <a:p>
          <a:r>
            <a:rPr lang="es-EC" sz="1600" dirty="0" smtClean="0"/>
            <a:t>Optimización de los recursos </a:t>
          </a:r>
          <a:endParaRPr lang="es-EC" sz="1600" dirty="0"/>
        </a:p>
      </dgm:t>
    </dgm:pt>
    <dgm:pt modelId="{C02C1ACE-25C5-48E6-9901-7787DC84CB98}" type="parTrans" cxnId="{A1994283-792D-424D-BD12-48CB829A2042}">
      <dgm:prSet/>
      <dgm:spPr/>
      <dgm:t>
        <a:bodyPr/>
        <a:lstStyle/>
        <a:p>
          <a:endParaRPr lang="es-EC" sz="1600"/>
        </a:p>
      </dgm:t>
    </dgm:pt>
    <dgm:pt modelId="{096E5BEF-865C-41B1-89C3-9AB366954FED}" type="sibTrans" cxnId="{A1994283-792D-424D-BD12-48CB829A2042}">
      <dgm:prSet/>
      <dgm:spPr/>
      <dgm:t>
        <a:bodyPr/>
        <a:lstStyle/>
        <a:p>
          <a:endParaRPr lang="es-EC" sz="1600"/>
        </a:p>
      </dgm:t>
    </dgm:pt>
    <dgm:pt modelId="{71143D6F-FEB1-41E1-B46E-7BF342FDC851}" type="pres">
      <dgm:prSet presAssocID="{9AB0C775-16A5-4BC3-A509-9EEB313678D9}" presName="list" presStyleCnt="0">
        <dgm:presLayoutVars>
          <dgm:dir/>
          <dgm:animLvl val="lvl"/>
        </dgm:presLayoutVars>
      </dgm:prSet>
      <dgm:spPr/>
      <dgm:t>
        <a:bodyPr/>
        <a:lstStyle/>
        <a:p>
          <a:endParaRPr lang="es-EC"/>
        </a:p>
      </dgm:t>
    </dgm:pt>
    <dgm:pt modelId="{F70D5BE1-D927-4846-A683-D5F22B988B27}" type="pres">
      <dgm:prSet presAssocID="{DAF39633-96C8-4B44-8EAA-7868CDF9B994}" presName="posSpace" presStyleCnt="0"/>
      <dgm:spPr/>
    </dgm:pt>
    <dgm:pt modelId="{2C31D410-2DA9-49C8-B367-09EDA8949C61}" type="pres">
      <dgm:prSet presAssocID="{DAF39633-96C8-4B44-8EAA-7868CDF9B994}" presName="vertFlow" presStyleCnt="0"/>
      <dgm:spPr/>
    </dgm:pt>
    <dgm:pt modelId="{7ACD1358-1465-4EFB-BDA4-84127322D6E1}" type="pres">
      <dgm:prSet presAssocID="{DAF39633-96C8-4B44-8EAA-7868CDF9B994}" presName="topSpace" presStyleCnt="0"/>
      <dgm:spPr/>
    </dgm:pt>
    <dgm:pt modelId="{B1BE10E2-48FF-48F3-8C93-04345F8D2EA8}" type="pres">
      <dgm:prSet presAssocID="{DAF39633-96C8-4B44-8EAA-7868CDF9B994}" presName="firstComp" presStyleCnt="0"/>
      <dgm:spPr/>
    </dgm:pt>
    <dgm:pt modelId="{2B1CC895-AEFC-40EC-8C30-59362A98F8EB}" type="pres">
      <dgm:prSet presAssocID="{DAF39633-96C8-4B44-8EAA-7868CDF9B994}" presName="firstChild" presStyleLbl="bgAccFollowNode1" presStyleIdx="0" presStyleCnt="3"/>
      <dgm:spPr/>
      <dgm:t>
        <a:bodyPr/>
        <a:lstStyle/>
        <a:p>
          <a:endParaRPr lang="es-EC"/>
        </a:p>
      </dgm:t>
    </dgm:pt>
    <dgm:pt modelId="{4EF5FB8F-981B-43A2-9E09-C3D97B37C0E1}" type="pres">
      <dgm:prSet presAssocID="{DAF39633-96C8-4B44-8EAA-7868CDF9B994}" presName="firstChildTx" presStyleLbl="bgAccFollowNode1" presStyleIdx="0" presStyleCnt="3">
        <dgm:presLayoutVars>
          <dgm:bulletEnabled val="1"/>
        </dgm:presLayoutVars>
      </dgm:prSet>
      <dgm:spPr/>
      <dgm:t>
        <a:bodyPr/>
        <a:lstStyle/>
        <a:p>
          <a:endParaRPr lang="es-EC"/>
        </a:p>
      </dgm:t>
    </dgm:pt>
    <dgm:pt modelId="{A3B90721-16E6-47CB-8270-999BFB7017AF}" type="pres">
      <dgm:prSet presAssocID="{5024922D-92CA-4FFE-A413-E11ED7AA5820}" presName="comp" presStyleCnt="0"/>
      <dgm:spPr/>
    </dgm:pt>
    <dgm:pt modelId="{5D8F1B85-35D6-4B99-9312-29C4A4989C21}" type="pres">
      <dgm:prSet presAssocID="{5024922D-92CA-4FFE-A413-E11ED7AA5820}" presName="child" presStyleLbl="bgAccFollowNode1" presStyleIdx="1" presStyleCnt="3"/>
      <dgm:spPr/>
      <dgm:t>
        <a:bodyPr/>
        <a:lstStyle/>
        <a:p>
          <a:endParaRPr lang="es-EC"/>
        </a:p>
      </dgm:t>
    </dgm:pt>
    <dgm:pt modelId="{7CE096C3-C7B8-48F0-BBD2-2965AD77D0BC}" type="pres">
      <dgm:prSet presAssocID="{5024922D-92CA-4FFE-A413-E11ED7AA5820}" presName="childTx" presStyleLbl="bgAccFollowNode1" presStyleIdx="1" presStyleCnt="3">
        <dgm:presLayoutVars>
          <dgm:bulletEnabled val="1"/>
        </dgm:presLayoutVars>
      </dgm:prSet>
      <dgm:spPr/>
      <dgm:t>
        <a:bodyPr/>
        <a:lstStyle/>
        <a:p>
          <a:endParaRPr lang="es-EC"/>
        </a:p>
      </dgm:t>
    </dgm:pt>
    <dgm:pt modelId="{92ACE903-247F-4955-9B45-D8A9FB377AC5}" type="pres">
      <dgm:prSet presAssocID="{1DB72D34-5538-4D05-8D5A-DAE9036FFC5F}" presName="comp" presStyleCnt="0"/>
      <dgm:spPr/>
    </dgm:pt>
    <dgm:pt modelId="{D8D25567-2884-4704-AE66-A9245895B9A9}" type="pres">
      <dgm:prSet presAssocID="{1DB72D34-5538-4D05-8D5A-DAE9036FFC5F}" presName="child" presStyleLbl="bgAccFollowNode1" presStyleIdx="2" presStyleCnt="3"/>
      <dgm:spPr/>
      <dgm:t>
        <a:bodyPr/>
        <a:lstStyle/>
        <a:p>
          <a:endParaRPr lang="es-EC"/>
        </a:p>
      </dgm:t>
    </dgm:pt>
    <dgm:pt modelId="{1763CC8B-8D3A-40E9-83DC-B9C1ADF12C2E}" type="pres">
      <dgm:prSet presAssocID="{1DB72D34-5538-4D05-8D5A-DAE9036FFC5F}" presName="childTx" presStyleLbl="bgAccFollowNode1" presStyleIdx="2" presStyleCnt="3">
        <dgm:presLayoutVars>
          <dgm:bulletEnabled val="1"/>
        </dgm:presLayoutVars>
      </dgm:prSet>
      <dgm:spPr/>
      <dgm:t>
        <a:bodyPr/>
        <a:lstStyle/>
        <a:p>
          <a:endParaRPr lang="es-EC"/>
        </a:p>
      </dgm:t>
    </dgm:pt>
    <dgm:pt modelId="{B87256FC-0946-413E-A741-F405A675D65E}" type="pres">
      <dgm:prSet presAssocID="{DAF39633-96C8-4B44-8EAA-7868CDF9B994}" presName="negSpace" presStyleCnt="0"/>
      <dgm:spPr/>
    </dgm:pt>
    <dgm:pt modelId="{DA02C4AA-C6C7-4BB3-9EEA-80A096169D5E}" type="pres">
      <dgm:prSet presAssocID="{DAF39633-96C8-4B44-8EAA-7868CDF9B994}" presName="circle" presStyleLbl="node1" presStyleIdx="0" presStyleCnt="1"/>
      <dgm:spPr/>
      <dgm:t>
        <a:bodyPr/>
        <a:lstStyle/>
        <a:p>
          <a:endParaRPr lang="es-EC"/>
        </a:p>
      </dgm:t>
    </dgm:pt>
  </dgm:ptLst>
  <dgm:cxnLst>
    <dgm:cxn modelId="{3512CB46-7584-421D-A52D-86A2BF3C1C2C}" type="presOf" srcId="{86989C72-D7E9-4DA9-82DA-ACD0C35815BB}" destId="{4EF5FB8F-981B-43A2-9E09-C3D97B37C0E1}" srcOrd="1" destOrd="0" presId="urn:microsoft.com/office/officeart/2005/8/layout/hList9"/>
    <dgm:cxn modelId="{CE7AE9A5-61CF-4AA3-B501-46268930D1A6}" type="presOf" srcId="{9AB0C775-16A5-4BC3-A509-9EEB313678D9}" destId="{71143D6F-FEB1-41E1-B46E-7BF342FDC851}" srcOrd="0" destOrd="0" presId="urn:microsoft.com/office/officeart/2005/8/layout/hList9"/>
    <dgm:cxn modelId="{97C01410-0F76-4478-96F5-FFBE2DB910D4}" type="presOf" srcId="{1DB72D34-5538-4D05-8D5A-DAE9036FFC5F}" destId="{1763CC8B-8D3A-40E9-83DC-B9C1ADF12C2E}" srcOrd="1" destOrd="0" presId="urn:microsoft.com/office/officeart/2005/8/layout/hList9"/>
    <dgm:cxn modelId="{A1994283-792D-424D-BD12-48CB829A2042}" srcId="{DAF39633-96C8-4B44-8EAA-7868CDF9B994}" destId="{1DB72D34-5538-4D05-8D5A-DAE9036FFC5F}" srcOrd="2" destOrd="0" parTransId="{C02C1ACE-25C5-48E6-9901-7787DC84CB98}" sibTransId="{096E5BEF-865C-41B1-89C3-9AB366954FED}"/>
    <dgm:cxn modelId="{64A5E68A-C2E0-4053-99CC-0F3F84AF1DE1}" type="presOf" srcId="{DAF39633-96C8-4B44-8EAA-7868CDF9B994}" destId="{DA02C4AA-C6C7-4BB3-9EEA-80A096169D5E}" srcOrd="0" destOrd="0" presId="urn:microsoft.com/office/officeart/2005/8/layout/hList9"/>
    <dgm:cxn modelId="{50F1D51C-1229-441B-B3D1-6DF01A521D43}" type="presOf" srcId="{5024922D-92CA-4FFE-A413-E11ED7AA5820}" destId="{7CE096C3-C7B8-48F0-BBD2-2965AD77D0BC}" srcOrd="1" destOrd="0" presId="urn:microsoft.com/office/officeart/2005/8/layout/hList9"/>
    <dgm:cxn modelId="{4D437B5C-209D-4D41-BCB4-4E56C795EAF8}" srcId="{DAF39633-96C8-4B44-8EAA-7868CDF9B994}" destId="{86989C72-D7E9-4DA9-82DA-ACD0C35815BB}" srcOrd="0" destOrd="0" parTransId="{DE16B256-B234-42A6-84BD-C3B3B9892BBC}" sibTransId="{03795923-6B7A-4FA1-8720-5E22027CFEAB}"/>
    <dgm:cxn modelId="{CB1F6352-5223-4F29-A51F-87F9135C1312}" srcId="{DAF39633-96C8-4B44-8EAA-7868CDF9B994}" destId="{5024922D-92CA-4FFE-A413-E11ED7AA5820}" srcOrd="1" destOrd="0" parTransId="{4E76DE9B-2DFF-4AA9-BC9E-64E054D2B3C5}" sibTransId="{C2B841BE-7771-4B21-973C-3B3EFADF6E81}"/>
    <dgm:cxn modelId="{F76B8EDC-941A-4F8E-800A-B6D7DD7C2FC8}" srcId="{9AB0C775-16A5-4BC3-A509-9EEB313678D9}" destId="{DAF39633-96C8-4B44-8EAA-7868CDF9B994}" srcOrd="0" destOrd="0" parTransId="{C8276E5E-4B76-46AC-ACAF-FB418F54A6F3}" sibTransId="{4DC79059-E7AE-4004-B0AD-EAAF22688C41}"/>
    <dgm:cxn modelId="{198DC7E5-1D86-4D2A-9C50-3D6A136D2839}" type="presOf" srcId="{1DB72D34-5538-4D05-8D5A-DAE9036FFC5F}" destId="{D8D25567-2884-4704-AE66-A9245895B9A9}" srcOrd="0" destOrd="0" presId="urn:microsoft.com/office/officeart/2005/8/layout/hList9"/>
    <dgm:cxn modelId="{72F6E045-AE6D-4899-95EB-A9271D715F37}" type="presOf" srcId="{86989C72-D7E9-4DA9-82DA-ACD0C35815BB}" destId="{2B1CC895-AEFC-40EC-8C30-59362A98F8EB}" srcOrd="0" destOrd="0" presId="urn:microsoft.com/office/officeart/2005/8/layout/hList9"/>
    <dgm:cxn modelId="{B911424F-0CF0-4621-B89A-981A6DEC00E9}" type="presOf" srcId="{5024922D-92CA-4FFE-A413-E11ED7AA5820}" destId="{5D8F1B85-35D6-4B99-9312-29C4A4989C21}" srcOrd="0" destOrd="0" presId="urn:microsoft.com/office/officeart/2005/8/layout/hList9"/>
    <dgm:cxn modelId="{8F61F32F-F46F-442E-82D2-8B40C7909F53}" type="presParOf" srcId="{71143D6F-FEB1-41E1-B46E-7BF342FDC851}" destId="{F70D5BE1-D927-4846-A683-D5F22B988B27}" srcOrd="0" destOrd="0" presId="urn:microsoft.com/office/officeart/2005/8/layout/hList9"/>
    <dgm:cxn modelId="{9AFB6424-EBE5-4204-BF89-A6B723FC3ED0}" type="presParOf" srcId="{71143D6F-FEB1-41E1-B46E-7BF342FDC851}" destId="{2C31D410-2DA9-49C8-B367-09EDA8949C61}" srcOrd="1" destOrd="0" presId="urn:microsoft.com/office/officeart/2005/8/layout/hList9"/>
    <dgm:cxn modelId="{54A019ED-BD42-4B12-82C4-760DEC30FF41}" type="presParOf" srcId="{2C31D410-2DA9-49C8-B367-09EDA8949C61}" destId="{7ACD1358-1465-4EFB-BDA4-84127322D6E1}" srcOrd="0" destOrd="0" presId="urn:microsoft.com/office/officeart/2005/8/layout/hList9"/>
    <dgm:cxn modelId="{5CADC4C4-98D8-4DB8-A037-7107F9250CDD}" type="presParOf" srcId="{2C31D410-2DA9-49C8-B367-09EDA8949C61}" destId="{B1BE10E2-48FF-48F3-8C93-04345F8D2EA8}" srcOrd="1" destOrd="0" presId="urn:microsoft.com/office/officeart/2005/8/layout/hList9"/>
    <dgm:cxn modelId="{E9EDA8E9-95AF-4D0E-A0D1-37856BFC0210}" type="presParOf" srcId="{B1BE10E2-48FF-48F3-8C93-04345F8D2EA8}" destId="{2B1CC895-AEFC-40EC-8C30-59362A98F8EB}" srcOrd="0" destOrd="0" presId="urn:microsoft.com/office/officeart/2005/8/layout/hList9"/>
    <dgm:cxn modelId="{570CE01D-9A96-43B7-BD17-9C5695C0BC69}" type="presParOf" srcId="{B1BE10E2-48FF-48F3-8C93-04345F8D2EA8}" destId="{4EF5FB8F-981B-43A2-9E09-C3D97B37C0E1}" srcOrd="1" destOrd="0" presId="urn:microsoft.com/office/officeart/2005/8/layout/hList9"/>
    <dgm:cxn modelId="{019212ED-7C62-4D76-ABF5-E8ABBCE8BCD6}" type="presParOf" srcId="{2C31D410-2DA9-49C8-B367-09EDA8949C61}" destId="{A3B90721-16E6-47CB-8270-999BFB7017AF}" srcOrd="2" destOrd="0" presId="urn:microsoft.com/office/officeart/2005/8/layout/hList9"/>
    <dgm:cxn modelId="{68AE6063-A11B-409A-9D47-4EFF356C1D80}" type="presParOf" srcId="{A3B90721-16E6-47CB-8270-999BFB7017AF}" destId="{5D8F1B85-35D6-4B99-9312-29C4A4989C21}" srcOrd="0" destOrd="0" presId="urn:microsoft.com/office/officeart/2005/8/layout/hList9"/>
    <dgm:cxn modelId="{9E1869F0-03CD-4F6D-9298-0766FE66EA89}" type="presParOf" srcId="{A3B90721-16E6-47CB-8270-999BFB7017AF}" destId="{7CE096C3-C7B8-48F0-BBD2-2965AD77D0BC}" srcOrd="1" destOrd="0" presId="urn:microsoft.com/office/officeart/2005/8/layout/hList9"/>
    <dgm:cxn modelId="{3BD80FA4-907F-46DB-884E-9ABE78B3A661}" type="presParOf" srcId="{2C31D410-2DA9-49C8-B367-09EDA8949C61}" destId="{92ACE903-247F-4955-9B45-D8A9FB377AC5}" srcOrd="3" destOrd="0" presId="urn:microsoft.com/office/officeart/2005/8/layout/hList9"/>
    <dgm:cxn modelId="{EF674BF0-B6D9-4217-A7D5-EDC157E7E902}" type="presParOf" srcId="{92ACE903-247F-4955-9B45-D8A9FB377AC5}" destId="{D8D25567-2884-4704-AE66-A9245895B9A9}" srcOrd="0" destOrd="0" presId="urn:microsoft.com/office/officeart/2005/8/layout/hList9"/>
    <dgm:cxn modelId="{58D946A3-A011-48DC-A6FC-4C078DF16AF1}" type="presParOf" srcId="{92ACE903-247F-4955-9B45-D8A9FB377AC5}" destId="{1763CC8B-8D3A-40E9-83DC-B9C1ADF12C2E}" srcOrd="1" destOrd="0" presId="urn:microsoft.com/office/officeart/2005/8/layout/hList9"/>
    <dgm:cxn modelId="{EAFCF14D-47A9-4510-AA81-8E9D2F5B865F}" type="presParOf" srcId="{71143D6F-FEB1-41E1-B46E-7BF342FDC851}" destId="{B87256FC-0946-413E-A741-F405A675D65E}" srcOrd="2" destOrd="0" presId="urn:microsoft.com/office/officeart/2005/8/layout/hList9"/>
    <dgm:cxn modelId="{B6DA6777-E5B1-488C-885C-4046905B021F}" type="presParOf" srcId="{71143D6F-FEB1-41E1-B46E-7BF342FDC851}" destId="{DA02C4AA-C6C7-4BB3-9EEA-80A096169D5E}" srcOrd="3"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C93506-0586-48A0-AF7B-4D0AC504CDC3}" type="doc">
      <dgm:prSet loTypeId="urn:microsoft.com/office/officeart/2005/8/layout/hierarchy3" loCatId="list" qsTypeId="urn:microsoft.com/office/officeart/2005/8/quickstyle/simple5" qsCatId="simple" csTypeId="urn:microsoft.com/office/officeart/2005/8/colors/colorful3" csCatId="colorful" phldr="1"/>
      <dgm:spPr/>
      <dgm:t>
        <a:bodyPr/>
        <a:lstStyle/>
        <a:p>
          <a:endParaRPr lang="es-EC"/>
        </a:p>
      </dgm:t>
    </dgm:pt>
    <dgm:pt modelId="{EC1171B6-A590-4440-9512-77FE68F89173}">
      <dgm:prSet phldrT="[Texto]"/>
      <dgm:spPr/>
      <dgm:t>
        <a:bodyPr/>
        <a:lstStyle/>
        <a:p>
          <a:r>
            <a:rPr lang="es-EC" b="1" dirty="0" err="1" smtClean="0">
              <a:solidFill>
                <a:schemeClr val="tx1"/>
              </a:solidFill>
            </a:rPr>
            <a:t>Nanoremediación</a:t>
          </a:r>
          <a:endParaRPr lang="es-EC" b="1" dirty="0">
            <a:solidFill>
              <a:schemeClr val="tx1"/>
            </a:solidFill>
          </a:endParaRPr>
        </a:p>
      </dgm:t>
    </dgm:pt>
    <dgm:pt modelId="{1A369590-44B6-4294-8F10-33D81C5E3FAF}" type="parTrans" cxnId="{FF39AD2F-3EBF-4AF7-BE25-275032CBD425}">
      <dgm:prSet/>
      <dgm:spPr/>
      <dgm:t>
        <a:bodyPr/>
        <a:lstStyle/>
        <a:p>
          <a:endParaRPr lang="es-EC"/>
        </a:p>
      </dgm:t>
    </dgm:pt>
    <dgm:pt modelId="{1E479B19-2917-44DA-9220-9358255EBD08}" type="sibTrans" cxnId="{FF39AD2F-3EBF-4AF7-BE25-275032CBD425}">
      <dgm:prSet/>
      <dgm:spPr/>
      <dgm:t>
        <a:bodyPr/>
        <a:lstStyle/>
        <a:p>
          <a:endParaRPr lang="es-EC"/>
        </a:p>
      </dgm:t>
    </dgm:pt>
    <dgm:pt modelId="{5FFFE1C2-0B21-409D-884B-BBF73D460079}">
      <dgm:prSet phldrT="[Texto]"/>
      <dgm:spPr/>
      <dgm:t>
        <a:bodyPr/>
        <a:lstStyle/>
        <a:p>
          <a:r>
            <a:rPr lang="es-EC" dirty="0" smtClean="0"/>
            <a:t>Proceso de óxido reducción nano catalizada </a:t>
          </a:r>
          <a:endParaRPr lang="es-EC" dirty="0"/>
        </a:p>
      </dgm:t>
    </dgm:pt>
    <dgm:pt modelId="{642CDDBF-5D61-420D-8264-B1CDBD2B14E4}" type="parTrans" cxnId="{C8A3F7D6-EEB7-42B8-AC86-B1C1E9CA857E}">
      <dgm:prSet/>
      <dgm:spPr/>
      <dgm:t>
        <a:bodyPr/>
        <a:lstStyle/>
        <a:p>
          <a:endParaRPr lang="es-EC"/>
        </a:p>
      </dgm:t>
    </dgm:pt>
    <dgm:pt modelId="{DA92D7CF-F860-41BC-96CC-BB4B3F98C2CC}" type="sibTrans" cxnId="{C8A3F7D6-EEB7-42B8-AC86-B1C1E9CA857E}">
      <dgm:prSet/>
      <dgm:spPr/>
      <dgm:t>
        <a:bodyPr/>
        <a:lstStyle/>
        <a:p>
          <a:endParaRPr lang="es-EC"/>
        </a:p>
      </dgm:t>
    </dgm:pt>
    <dgm:pt modelId="{71258E6D-4DBD-4945-A8F0-559D0031E4D2}">
      <dgm:prSet phldrT="[Texto]"/>
      <dgm:spPr/>
      <dgm:t>
        <a:bodyPr/>
        <a:lstStyle/>
        <a:p>
          <a:r>
            <a:rPr lang="es-EC" dirty="0" smtClean="0"/>
            <a:t>Destruyen contaminantes orgánicos, inorgánicos y metales nocivos </a:t>
          </a:r>
          <a:endParaRPr lang="es-EC" dirty="0"/>
        </a:p>
      </dgm:t>
    </dgm:pt>
    <dgm:pt modelId="{B1DED40E-BE5F-443C-9378-831C941C947B}" type="parTrans" cxnId="{0FEFBCB5-21D0-49F0-B01E-CCF3AC6A3E33}">
      <dgm:prSet/>
      <dgm:spPr/>
      <dgm:t>
        <a:bodyPr/>
        <a:lstStyle/>
        <a:p>
          <a:endParaRPr lang="es-EC"/>
        </a:p>
      </dgm:t>
    </dgm:pt>
    <dgm:pt modelId="{258E39F9-954F-49DB-BB3F-87A986C8DF29}" type="sibTrans" cxnId="{0FEFBCB5-21D0-49F0-B01E-CCF3AC6A3E33}">
      <dgm:prSet/>
      <dgm:spPr/>
      <dgm:t>
        <a:bodyPr/>
        <a:lstStyle/>
        <a:p>
          <a:endParaRPr lang="es-EC"/>
        </a:p>
      </dgm:t>
    </dgm:pt>
    <dgm:pt modelId="{34E7EFB3-612A-475B-B0B2-270A08CAB4B2}">
      <dgm:prSet/>
      <dgm:spPr/>
      <dgm:t>
        <a:bodyPr/>
        <a:lstStyle/>
        <a:p>
          <a:r>
            <a:rPr lang="es-EC" dirty="0" smtClean="0"/>
            <a:t>Tratamiento de aguas subterráneas y recuperación de suelos </a:t>
          </a:r>
          <a:endParaRPr lang="es-EC" dirty="0"/>
        </a:p>
      </dgm:t>
    </dgm:pt>
    <dgm:pt modelId="{DDDEF406-F986-4A36-B5BE-E89DBF582D28}" type="parTrans" cxnId="{3F9A0394-9703-4D1E-8AA1-FA5EFD9AD68A}">
      <dgm:prSet/>
      <dgm:spPr/>
      <dgm:t>
        <a:bodyPr/>
        <a:lstStyle/>
        <a:p>
          <a:endParaRPr lang="es-EC"/>
        </a:p>
      </dgm:t>
    </dgm:pt>
    <dgm:pt modelId="{46FB6F32-C1C5-4537-85A2-BC43881BE804}" type="sibTrans" cxnId="{3F9A0394-9703-4D1E-8AA1-FA5EFD9AD68A}">
      <dgm:prSet/>
      <dgm:spPr/>
      <dgm:t>
        <a:bodyPr/>
        <a:lstStyle/>
        <a:p>
          <a:endParaRPr lang="es-EC"/>
        </a:p>
      </dgm:t>
    </dgm:pt>
    <dgm:pt modelId="{39596D61-EBB2-49C5-9BEC-2B9E640983A2}" type="pres">
      <dgm:prSet presAssocID="{86C93506-0586-48A0-AF7B-4D0AC504CDC3}" presName="diagram" presStyleCnt="0">
        <dgm:presLayoutVars>
          <dgm:chPref val="1"/>
          <dgm:dir/>
          <dgm:animOne val="branch"/>
          <dgm:animLvl val="lvl"/>
          <dgm:resizeHandles/>
        </dgm:presLayoutVars>
      </dgm:prSet>
      <dgm:spPr/>
      <dgm:t>
        <a:bodyPr/>
        <a:lstStyle/>
        <a:p>
          <a:endParaRPr lang="es-EC"/>
        </a:p>
      </dgm:t>
    </dgm:pt>
    <dgm:pt modelId="{691D4BDB-3255-4AFF-851D-5A8A514D1CE7}" type="pres">
      <dgm:prSet presAssocID="{EC1171B6-A590-4440-9512-77FE68F89173}" presName="root" presStyleCnt="0"/>
      <dgm:spPr/>
    </dgm:pt>
    <dgm:pt modelId="{CCF83079-7FB2-4779-AF9D-D8615375A449}" type="pres">
      <dgm:prSet presAssocID="{EC1171B6-A590-4440-9512-77FE68F89173}" presName="rootComposite" presStyleCnt="0"/>
      <dgm:spPr/>
    </dgm:pt>
    <dgm:pt modelId="{59A791A5-0B6B-44E6-9D4E-B44433F903B0}" type="pres">
      <dgm:prSet presAssocID="{EC1171B6-A590-4440-9512-77FE68F89173}" presName="rootText" presStyleLbl="node1" presStyleIdx="0" presStyleCnt="1"/>
      <dgm:spPr/>
      <dgm:t>
        <a:bodyPr/>
        <a:lstStyle/>
        <a:p>
          <a:endParaRPr lang="es-EC"/>
        </a:p>
      </dgm:t>
    </dgm:pt>
    <dgm:pt modelId="{AD4E5AC5-41A8-42E9-A2A0-20C1A9D9566D}" type="pres">
      <dgm:prSet presAssocID="{EC1171B6-A590-4440-9512-77FE68F89173}" presName="rootConnector" presStyleLbl="node1" presStyleIdx="0" presStyleCnt="1"/>
      <dgm:spPr/>
      <dgm:t>
        <a:bodyPr/>
        <a:lstStyle/>
        <a:p>
          <a:endParaRPr lang="es-EC"/>
        </a:p>
      </dgm:t>
    </dgm:pt>
    <dgm:pt modelId="{165E7098-72DE-4993-B438-FB1D52FCA040}" type="pres">
      <dgm:prSet presAssocID="{EC1171B6-A590-4440-9512-77FE68F89173}" presName="childShape" presStyleCnt="0"/>
      <dgm:spPr/>
    </dgm:pt>
    <dgm:pt modelId="{61C54135-F821-4E73-B423-AB3EF015133F}" type="pres">
      <dgm:prSet presAssocID="{642CDDBF-5D61-420D-8264-B1CDBD2B14E4}" presName="Name13" presStyleLbl="parChTrans1D2" presStyleIdx="0" presStyleCnt="3"/>
      <dgm:spPr/>
      <dgm:t>
        <a:bodyPr/>
        <a:lstStyle/>
        <a:p>
          <a:endParaRPr lang="es-EC"/>
        </a:p>
      </dgm:t>
    </dgm:pt>
    <dgm:pt modelId="{2937DD40-78D1-47F3-9C75-782852624D22}" type="pres">
      <dgm:prSet presAssocID="{5FFFE1C2-0B21-409D-884B-BBF73D460079}" presName="childText" presStyleLbl="bgAcc1" presStyleIdx="0" presStyleCnt="3">
        <dgm:presLayoutVars>
          <dgm:bulletEnabled val="1"/>
        </dgm:presLayoutVars>
      </dgm:prSet>
      <dgm:spPr/>
      <dgm:t>
        <a:bodyPr/>
        <a:lstStyle/>
        <a:p>
          <a:endParaRPr lang="es-EC"/>
        </a:p>
      </dgm:t>
    </dgm:pt>
    <dgm:pt modelId="{66B6310D-84B9-4F06-9D3B-9FCED93DC11C}" type="pres">
      <dgm:prSet presAssocID="{B1DED40E-BE5F-443C-9378-831C941C947B}" presName="Name13" presStyleLbl="parChTrans1D2" presStyleIdx="1" presStyleCnt="3"/>
      <dgm:spPr/>
      <dgm:t>
        <a:bodyPr/>
        <a:lstStyle/>
        <a:p>
          <a:endParaRPr lang="es-EC"/>
        </a:p>
      </dgm:t>
    </dgm:pt>
    <dgm:pt modelId="{777D6471-C1C5-4319-9758-4343735463BD}" type="pres">
      <dgm:prSet presAssocID="{71258E6D-4DBD-4945-A8F0-559D0031E4D2}" presName="childText" presStyleLbl="bgAcc1" presStyleIdx="1" presStyleCnt="3">
        <dgm:presLayoutVars>
          <dgm:bulletEnabled val="1"/>
        </dgm:presLayoutVars>
      </dgm:prSet>
      <dgm:spPr/>
      <dgm:t>
        <a:bodyPr/>
        <a:lstStyle/>
        <a:p>
          <a:endParaRPr lang="es-EC"/>
        </a:p>
      </dgm:t>
    </dgm:pt>
    <dgm:pt modelId="{9B4836FC-5EEC-45A3-B7D8-47591A6E3F9B}" type="pres">
      <dgm:prSet presAssocID="{DDDEF406-F986-4A36-B5BE-E89DBF582D28}" presName="Name13" presStyleLbl="parChTrans1D2" presStyleIdx="2" presStyleCnt="3"/>
      <dgm:spPr/>
      <dgm:t>
        <a:bodyPr/>
        <a:lstStyle/>
        <a:p>
          <a:endParaRPr lang="es-EC"/>
        </a:p>
      </dgm:t>
    </dgm:pt>
    <dgm:pt modelId="{AAEE2FCF-8480-49D6-8F7C-A7B42F132955}" type="pres">
      <dgm:prSet presAssocID="{34E7EFB3-612A-475B-B0B2-270A08CAB4B2}" presName="childText" presStyleLbl="bgAcc1" presStyleIdx="2" presStyleCnt="3">
        <dgm:presLayoutVars>
          <dgm:bulletEnabled val="1"/>
        </dgm:presLayoutVars>
      </dgm:prSet>
      <dgm:spPr/>
      <dgm:t>
        <a:bodyPr/>
        <a:lstStyle/>
        <a:p>
          <a:endParaRPr lang="es-EC"/>
        </a:p>
      </dgm:t>
    </dgm:pt>
  </dgm:ptLst>
  <dgm:cxnLst>
    <dgm:cxn modelId="{7C8D7ED0-EAF7-42AA-B64A-358F4BA2CE34}" type="presOf" srcId="{5FFFE1C2-0B21-409D-884B-BBF73D460079}" destId="{2937DD40-78D1-47F3-9C75-782852624D22}" srcOrd="0" destOrd="0" presId="urn:microsoft.com/office/officeart/2005/8/layout/hierarchy3"/>
    <dgm:cxn modelId="{31C43ACC-3856-4869-99BA-A4293CF9AD71}" type="presOf" srcId="{71258E6D-4DBD-4945-A8F0-559D0031E4D2}" destId="{777D6471-C1C5-4319-9758-4343735463BD}" srcOrd="0" destOrd="0" presId="urn:microsoft.com/office/officeart/2005/8/layout/hierarchy3"/>
    <dgm:cxn modelId="{A1D121BA-F8ED-425C-9FB8-7E138F4FDA1E}" type="presOf" srcId="{EC1171B6-A590-4440-9512-77FE68F89173}" destId="{59A791A5-0B6B-44E6-9D4E-B44433F903B0}" srcOrd="0" destOrd="0" presId="urn:microsoft.com/office/officeart/2005/8/layout/hierarchy3"/>
    <dgm:cxn modelId="{90E91A1B-53B8-45CE-961D-59F4FF3EE7C8}" type="presOf" srcId="{642CDDBF-5D61-420D-8264-B1CDBD2B14E4}" destId="{61C54135-F821-4E73-B423-AB3EF015133F}" srcOrd="0" destOrd="0" presId="urn:microsoft.com/office/officeart/2005/8/layout/hierarchy3"/>
    <dgm:cxn modelId="{2B685878-D1A7-45CC-87E6-4C8D59C1E290}" type="presOf" srcId="{B1DED40E-BE5F-443C-9378-831C941C947B}" destId="{66B6310D-84B9-4F06-9D3B-9FCED93DC11C}" srcOrd="0" destOrd="0" presId="urn:microsoft.com/office/officeart/2005/8/layout/hierarchy3"/>
    <dgm:cxn modelId="{C8A3F7D6-EEB7-42B8-AC86-B1C1E9CA857E}" srcId="{EC1171B6-A590-4440-9512-77FE68F89173}" destId="{5FFFE1C2-0B21-409D-884B-BBF73D460079}" srcOrd="0" destOrd="0" parTransId="{642CDDBF-5D61-420D-8264-B1CDBD2B14E4}" sibTransId="{DA92D7CF-F860-41BC-96CC-BB4B3F98C2CC}"/>
    <dgm:cxn modelId="{E8D969E9-3427-40CE-BB3B-17C176E40126}" type="presOf" srcId="{86C93506-0586-48A0-AF7B-4D0AC504CDC3}" destId="{39596D61-EBB2-49C5-9BEC-2B9E640983A2}" srcOrd="0" destOrd="0" presId="urn:microsoft.com/office/officeart/2005/8/layout/hierarchy3"/>
    <dgm:cxn modelId="{D0F7C1E2-8902-4F38-BFCF-3071F20B4427}" type="presOf" srcId="{34E7EFB3-612A-475B-B0B2-270A08CAB4B2}" destId="{AAEE2FCF-8480-49D6-8F7C-A7B42F132955}" srcOrd="0" destOrd="0" presId="urn:microsoft.com/office/officeart/2005/8/layout/hierarchy3"/>
    <dgm:cxn modelId="{77E39292-9697-4CD9-B6BF-6D032E27672F}" type="presOf" srcId="{EC1171B6-A590-4440-9512-77FE68F89173}" destId="{AD4E5AC5-41A8-42E9-A2A0-20C1A9D9566D}" srcOrd="1" destOrd="0" presId="urn:microsoft.com/office/officeart/2005/8/layout/hierarchy3"/>
    <dgm:cxn modelId="{0FEFBCB5-21D0-49F0-B01E-CCF3AC6A3E33}" srcId="{EC1171B6-A590-4440-9512-77FE68F89173}" destId="{71258E6D-4DBD-4945-A8F0-559D0031E4D2}" srcOrd="1" destOrd="0" parTransId="{B1DED40E-BE5F-443C-9378-831C941C947B}" sibTransId="{258E39F9-954F-49DB-BB3F-87A986C8DF29}"/>
    <dgm:cxn modelId="{3F9A0394-9703-4D1E-8AA1-FA5EFD9AD68A}" srcId="{EC1171B6-A590-4440-9512-77FE68F89173}" destId="{34E7EFB3-612A-475B-B0B2-270A08CAB4B2}" srcOrd="2" destOrd="0" parTransId="{DDDEF406-F986-4A36-B5BE-E89DBF582D28}" sibTransId="{46FB6F32-C1C5-4537-85A2-BC43881BE804}"/>
    <dgm:cxn modelId="{FF39AD2F-3EBF-4AF7-BE25-275032CBD425}" srcId="{86C93506-0586-48A0-AF7B-4D0AC504CDC3}" destId="{EC1171B6-A590-4440-9512-77FE68F89173}" srcOrd="0" destOrd="0" parTransId="{1A369590-44B6-4294-8F10-33D81C5E3FAF}" sibTransId="{1E479B19-2917-44DA-9220-9358255EBD08}"/>
    <dgm:cxn modelId="{85BC7879-A461-4C5A-B1D0-DBE7C26FEFDE}" type="presOf" srcId="{DDDEF406-F986-4A36-B5BE-E89DBF582D28}" destId="{9B4836FC-5EEC-45A3-B7D8-47591A6E3F9B}" srcOrd="0" destOrd="0" presId="urn:microsoft.com/office/officeart/2005/8/layout/hierarchy3"/>
    <dgm:cxn modelId="{894F41C9-AF5C-4162-9D38-14DF4328F3DF}" type="presParOf" srcId="{39596D61-EBB2-49C5-9BEC-2B9E640983A2}" destId="{691D4BDB-3255-4AFF-851D-5A8A514D1CE7}" srcOrd="0" destOrd="0" presId="urn:microsoft.com/office/officeart/2005/8/layout/hierarchy3"/>
    <dgm:cxn modelId="{D90B8561-34A8-4C09-A5DF-29C77A15B525}" type="presParOf" srcId="{691D4BDB-3255-4AFF-851D-5A8A514D1CE7}" destId="{CCF83079-7FB2-4779-AF9D-D8615375A449}" srcOrd="0" destOrd="0" presId="urn:microsoft.com/office/officeart/2005/8/layout/hierarchy3"/>
    <dgm:cxn modelId="{FA8DDC38-DF62-44A2-BC8F-3A28143F6793}" type="presParOf" srcId="{CCF83079-7FB2-4779-AF9D-D8615375A449}" destId="{59A791A5-0B6B-44E6-9D4E-B44433F903B0}" srcOrd="0" destOrd="0" presId="urn:microsoft.com/office/officeart/2005/8/layout/hierarchy3"/>
    <dgm:cxn modelId="{4B8FE4CD-D6BA-4013-B216-65BAAA177340}" type="presParOf" srcId="{CCF83079-7FB2-4779-AF9D-D8615375A449}" destId="{AD4E5AC5-41A8-42E9-A2A0-20C1A9D9566D}" srcOrd="1" destOrd="0" presId="urn:microsoft.com/office/officeart/2005/8/layout/hierarchy3"/>
    <dgm:cxn modelId="{6C060E71-092B-40C7-84BA-D81208C2DB7E}" type="presParOf" srcId="{691D4BDB-3255-4AFF-851D-5A8A514D1CE7}" destId="{165E7098-72DE-4993-B438-FB1D52FCA040}" srcOrd="1" destOrd="0" presId="urn:microsoft.com/office/officeart/2005/8/layout/hierarchy3"/>
    <dgm:cxn modelId="{FF9DDDA3-743B-46C0-8833-066ACB862C1B}" type="presParOf" srcId="{165E7098-72DE-4993-B438-FB1D52FCA040}" destId="{61C54135-F821-4E73-B423-AB3EF015133F}" srcOrd="0" destOrd="0" presId="urn:microsoft.com/office/officeart/2005/8/layout/hierarchy3"/>
    <dgm:cxn modelId="{6009478C-C3F6-47D7-A03A-CB8C922FBC0C}" type="presParOf" srcId="{165E7098-72DE-4993-B438-FB1D52FCA040}" destId="{2937DD40-78D1-47F3-9C75-782852624D22}" srcOrd="1" destOrd="0" presId="urn:microsoft.com/office/officeart/2005/8/layout/hierarchy3"/>
    <dgm:cxn modelId="{951A1956-5A72-4633-83E9-35848541E06A}" type="presParOf" srcId="{165E7098-72DE-4993-B438-FB1D52FCA040}" destId="{66B6310D-84B9-4F06-9D3B-9FCED93DC11C}" srcOrd="2" destOrd="0" presId="urn:microsoft.com/office/officeart/2005/8/layout/hierarchy3"/>
    <dgm:cxn modelId="{1E6BD505-15C0-4F46-B88C-E646506D91A2}" type="presParOf" srcId="{165E7098-72DE-4993-B438-FB1D52FCA040}" destId="{777D6471-C1C5-4319-9758-4343735463BD}" srcOrd="3" destOrd="0" presId="urn:microsoft.com/office/officeart/2005/8/layout/hierarchy3"/>
    <dgm:cxn modelId="{A2D2426C-443E-4B13-B6E7-AE879B2D934C}" type="presParOf" srcId="{165E7098-72DE-4993-B438-FB1D52FCA040}" destId="{9B4836FC-5EEC-45A3-B7D8-47591A6E3F9B}" srcOrd="4" destOrd="0" presId="urn:microsoft.com/office/officeart/2005/8/layout/hierarchy3"/>
    <dgm:cxn modelId="{EB95988D-3E2A-4B2F-8F04-74C0B1178821}" type="presParOf" srcId="{165E7098-72DE-4993-B438-FB1D52FCA040}" destId="{AAEE2FCF-8480-49D6-8F7C-A7B42F13295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6D732-5EE0-404A-B874-2A41D5B075FC}">
      <dsp:nvSpPr>
        <dsp:cNvPr id="0" name=""/>
        <dsp:cNvSpPr/>
      </dsp:nvSpPr>
      <dsp:spPr>
        <a:xfrm>
          <a:off x="5569" y="1633743"/>
          <a:ext cx="1664622" cy="99877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solidFill>
                <a:schemeClr val="tx1"/>
              </a:solidFill>
            </a:rPr>
            <a:t>Impacto en el ambiente </a:t>
          </a:r>
          <a:endParaRPr lang="es-EC" sz="1900" kern="1200" dirty="0">
            <a:solidFill>
              <a:schemeClr val="tx1"/>
            </a:solidFill>
          </a:endParaRPr>
        </a:p>
      </dsp:txBody>
      <dsp:txXfrm>
        <a:off x="34822" y="1662996"/>
        <a:ext cx="1606116" cy="940267"/>
      </dsp:txXfrm>
    </dsp:sp>
    <dsp:sp modelId="{9A7667CC-2813-40F6-B533-AB685771665A}">
      <dsp:nvSpPr>
        <dsp:cNvPr id="0" name=""/>
        <dsp:cNvSpPr/>
      </dsp:nvSpPr>
      <dsp:spPr>
        <a:xfrm>
          <a:off x="1793958" y="2063766"/>
          <a:ext cx="438291" cy="138726"/>
        </a:xfrm>
        <a:prstGeom prst="rightArrow">
          <a:avLst>
            <a:gd name="adj1" fmla="val 60000"/>
            <a:gd name="adj2" fmla="val 5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C" sz="600" kern="1200">
            <a:solidFill>
              <a:schemeClr val="tx1"/>
            </a:solidFill>
          </a:endParaRPr>
        </a:p>
      </dsp:txBody>
      <dsp:txXfrm>
        <a:off x="1793958" y="2091511"/>
        <a:ext cx="396673" cy="83236"/>
      </dsp:txXfrm>
    </dsp:sp>
    <dsp:sp modelId="{E7DB2D1F-EC8C-4C9F-9A77-7BD2862D3815}">
      <dsp:nvSpPr>
        <dsp:cNvPr id="0" name=""/>
        <dsp:cNvSpPr/>
      </dsp:nvSpPr>
      <dsp:spPr>
        <a:xfrm>
          <a:off x="2336040" y="1633743"/>
          <a:ext cx="1664622" cy="998773"/>
        </a:xfrm>
        <a:prstGeom prst="roundRect">
          <a:avLst>
            <a:gd name="adj" fmla="val 10000"/>
          </a:avLst>
        </a:prstGeom>
        <a:solidFill>
          <a:schemeClr val="accent5">
            <a:hueOff val="1628512"/>
            <a:satOff val="5598"/>
            <a:lumOff val="-2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solidFill>
                <a:schemeClr val="tx1"/>
              </a:solidFill>
            </a:rPr>
            <a:t>Afectación en salud humana </a:t>
          </a:r>
          <a:endParaRPr lang="es-EC" sz="1900" kern="1200" dirty="0">
            <a:solidFill>
              <a:schemeClr val="tx1"/>
            </a:solidFill>
          </a:endParaRPr>
        </a:p>
      </dsp:txBody>
      <dsp:txXfrm>
        <a:off x="2365293" y="1662996"/>
        <a:ext cx="1606116" cy="940267"/>
      </dsp:txXfrm>
    </dsp:sp>
    <dsp:sp modelId="{97DFB897-63C3-4437-87FD-1086FFA1D2DD}">
      <dsp:nvSpPr>
        <dsp:cNvPr id="0" name=""/>
        <dsp:cNvSpPr/>
      </dsp:nvSpPr>
      <dsp:spPr>
        <a:xfrm>
          <a:off x="4150645" y="2063766"/>
          <a:ext cx="385860" cy="138726"/>
        </a:xfrm>
        <a:prstGeom prst="rightArrow">
          <a:avLst>
            <a:gd name="adj1" fmla="val 60000"/>
            <a:gd name="adj2" fmla="val 50000"/>
          </a:avLst>
        </a:prstGeom>
        <a:solidFill>
          <a:schemeClr val="accent5">
            <a:hueOff val="3257024"/>
            <a:satOff val="11196"/>
            <a:lumOff val="-53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C" sz="600" kern="1200">
            <a:solidFill>
              <a:schemeClr val="tx1"/>
            </a:solidFill>
          </a:endParaRPr>
        </a:p>
      </dsp:txBody>
      <dsp:txXfrm>
        <a:off x="4150645" y="2091511"/>
        <a:ext cx="344242" cy="83236"/>
      </dsp:txXfrm>
    </dsp:sp>
    <dsp:sp modelId="{911778FB-9D53-4CA1-A3AC-CCD12211C6FE}">
      <dsp:nvSpPr>
        <dsp:cNvPr id="0" name=""/>
        <dsp:cNvSpPr/>
      </dsp:nvSpPr>
      <dsp:spPr>
        <a:xfrm>
          <a:off x="4666512" y="1633743"/>
          <a:ext cx="1664622" cy="998773"/>
        </a:xfrm>
        <a:prstGeom prst="roundRect">
          <a:avLst>
            <a:gd name="adj" fmla="val 10000"/>
          </a:avLst>
        </a:prstGeom>
        <a:solidFill>
          <a:schemeClr val="accent5">
            <a:hueOff val="3257024"/>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solidFill>
                <a:schemeClr val="tx1"/>
              </a:solidFill>
            </a:rPr>
            <a:t>Manglar, flora y fauna. </a:t>
          </a:r>
          <a:endParaRPr lang="es-EC" sz="1900" kern="1200" dirty="0">
            <a:solidFill>
              <a:schemeClr val="tx1"/>
            </a:solidFill>
          </a:endParaRPr>
        </a:p>
      </dsp:txBody>
      <dsp:txXfrm>
        <a:off x="4695765" y="1662996"/>
        <a:ext cx="1606116" cy="940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5F0DD-C65F-44A6-B68A-354F182BECB3}">
      <dsp:nvSpPr>
        <dsp:cNvPr id="0" name=""/>
        <dsp:cNvSpPr/>
      </dsp:nvSpPr>
      <dsp:spPr>
        <a:xfrm>
          <a:off x="1673102" y="2133130"/>
          <a:ext cx="531746" cy="1013236"/>
        </a:xfrm>
        <a:custGeom>
          <a:avLst/>
          <a:gdLst/>
          <a:ahLst/>
          <a:cxnLst/>
          <a:rect l="0" t="0" r="0" b="0"/>
          <a:pathLst>
            <a:path>
              <a:moveTo>
                <a:pt x="0" y="0"/>
              </a:moveTo>
              <a:lnTo>
                <a:pt x="265873" y="0"/>
              </a:lnTo>
              <a:lnTo>
                <a:pt x="265873" y="1013236"/>
              </a:lnTo>
              <a:lnTo>
                <a:pt x="531746" y="101323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1910368" y="2611141"/>
        <a:ext cx="57214" cy="57214"/>
      </dsp:txXfrm>
    </dsp:sp>
    <dsp:sp modelId="{CB701A08-1E6E-4ECB-B086-9D7268917E2D}">
      <dsp:nvSpPr>
        <dsp:cNvPr id="0" name=""/>
        <dsp:cNvSpPr/>
      </dsp:nvSpPr>
      <dsp:spPr>
        <a:xfrm>
          <a:off x="1673102" y="2087410"/>
          <a:ext cx="531746" cy="91440"/>
        </a:xfrm>
        <a:custGeom>
          <a:avLst/>
          <a:gdLst/>
          <a:ahLst/>
          <a:cxnLst/>
          <a:rect l="0" t="0" r="0" b="0"/>
          <a:pathLst>
            <a:path>
              <a:moveTo>
                <a:pt x="0" y="45720"/>
              </a:moveTo>
              <a:lnTo>
                <a:pt x="531746" y="457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1925681" y="2119836"/>
        <a:ext cx="26587" cy="26587"/>
      </dsp:txXfrm>
    </dsp:sp>
    <dsp:sp modelId="{BB74735E-E5E1-4075-9946-B1165F1647DC}">
      <dsp:nvSpPr>
        <dsp:cNvPr id="0" name=""/>
        <dsp:cNvSpPr/>
      </dsp:nvSpPr>
      <dsp:spPr>
        <a:xfrm>
          <a:off x="1673102" y="1119893"/>
          <a:ext cx="531746" cy="1013236"/>
        </a:xfrm>
        <a:custGeom>
          <a:avLst/>
          <a:gdLst/>
          <a:ahLst/>
          <a:cxnLst/>
          <a:rect l="0" t="0" r="0" b="0"/>
          <a:pathLst>
            <a:path>
              <a:moveTo>
                <a:pt x="0" y="1013236"/>
              </a:moveTo>
              <a:lnTo>
                <a:pt x="265873" y="1013236"/>
              </a:lnTo>
              <a:lnTo>
                <a:pt x="265873" y="0"/>
              </a:lnTo>
              <a:lnTo>
                <a:pt x="531746"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1910368" y="1597904"/>
        <a:ext cx="57214" cy="57214"/>
      </dsp:txXfrm>
    </dsp:sp>
    <dsp:sp modelId="{10A7F53B-29C1-4A68-BE7E-2507F9C6DC0F}">
      <dsp:nvSpPr>
        <dsp:cNvPr id="0" name=""/>
        <dsp:cNvSpPr/>
      </dsp:nvSpPr>
      <dsp:spPr>
        <a:xfrm rot="16200000">
          <a:off x="-865322" y="1727835"/>
          <a:ext cx="4266260" cy="810589"/>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err="1" smtClean="0"/>
            <a:t>Biorremediación</a:t>
          </a:r>
          <a:endParaRPr lang="es-EC" sz="2000" kern="1200" dirty="0"/>
        </a:p>
      </dsp:txBody>
      <dsp:txXfrm>
        <a:off x="-865322" y="1727835"/>
        <a:ext cx="4266260" cy="810589"/>
      </dsp:txXfrm>
    </dsp:sp>
    <dsp:sp modelId="{E6BD32FC-A405-4441-BE5B-CE5D2DC33884}">
      <dsp:nvSpPr>
        <dsp:cNvPr id="0" name=""/>
        <dsp:cNvSpPr/>
      </dsp:nvSpPr>
      <dsp:spPr>
        <a:xfrm>
          <a:off x="2204848" y="714598"/>
          <a:ext cx="2658733" cy="81058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Sencilla y efectiva </a:t>
          </a:r>
          <a:endParaRPr lang="es-EC" sz="1800" kern="1200" dirty="0"/>
        </a:p>
      </dsp:txBody>
      <dsp:txXfrm>
        <a:off x="2204848" y="714598"/>
        <a:ext cx="2658733" cy="810589"/>
      </dsp:txXfrm>
    </dsp:sp>
    <dsp:sp modelId="{F25155F7-4903-4B97-93E5-D8CB64171CDA}">
      <dsp:nvSpPr>
        <dsp:cNvPr id="0" name=""/>
        <dsp:cNvSpPr/>
      </dsp:nvSpPr>
      <dsp:spPr>
        <a:xfrm>
          <a:off x="2204848" y="1727835"/>
          <a:ext cx="2658733" cy="81058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Uso de microorganismos </a:t>
          </a:r>
          <a:endParaRPr lang="es-EC" sz="1800" kern="1200" dirty="0"/>
        </a:p>
      </dsp:txBody>
      <dsp:txXfrm>
        <a:off x="2204848" y="1727835"/>
        <a:ext cx="2658733" cy="810589"/>
      </dsp:txXfrm>
    </dsp:sp>
    <dsp:sp modelId="{4617B938-0A20-46B4-9E58-0AC5571ECF2C}">
      <dsp:nvSpPr>
        <dsp:cNvPr id="0" name=""/>
        <dsp:cNvSpPr/>
      </dsp:nvSpPr>
      <dsp:spPr>
        <a:xfrm>
          <a:off x="2204848" y="2741072"/>
          <a:ext cx="2658733" cy="81058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Potencial degradador transforma o elimina contaminantes</a:t>
          </a:r>
          <a:endParaRPr lang="es-EC" sz="1800" kern="1200" dirty="0"/>
        </a:p>
      </dsp:txBody>
      <dsp:txXfrm>
        <a:off x="2204848" y="2741072"/>
        <a:ext cx="2658733" cy="810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CC895-AEFC-40EC-8C30-59362A98F8EB}">
      <dsp:nvSpPr>
        <dsp:cNvPr id="0" name=""/>
        <dsp:cNvSpPr/>
      </dsp:nvSpPr>
      <dsp:spPr>
        <a:xfrm>
          <a:off x="3161268" y="502909"/>
          <a:ext cx="1879939" cy="125391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EC" sz="1600" kern="1200" dirty="0" smtClean="0"/>
            <a:t>Bajo costo</a:t>
          </a:r>
        </a:p>
      </dsp:txBody>
      <dsp:txXfrm>
        <a:off x="3462058" y="502909"/>
        <a:ext cx="1579148" cy="1253919"/>
      </dsp:txXfrm>
    </dsp:sp>
    <dsp:sp modelId="{5D8F1B85-35D6-4B99-9312-29C4A4989C21}">
      <dsp:nvSpPr>
        <dsp:cNvPr id="0" name=""/>
        <dsp:cNvSpPr/>
      </dsp:nvSpPr>
      <dsp:spPr>
        <a:xfrm>
          <a:off x="3161268" y="1756828"/>
          <a:ext cx="1879939" cy="125391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EC" sz="1600" kern="1200" dirty="0" smtClean="0"/>
            <a:t>No afecta a otros compartimentos ambientales</a:t>
          </a:r>
        </a:p>
      </dsp:txBody>
      <dsp:txXfrm>
        <a:off x="3462058" y="1756828"/>
        <a:ext cx="1579148" cy="1253919"/>
      </dsp:txXfrm>
    </dsp:sp>
    <dsp:sp modelId="{D8D25567-2884-4704-AE66-A9245895B9A9}">
      <dsp:nvSpPr>
        <dsp:cNvPr id="0" name=""/>
        <dsp:cNvSpPr/>
      </dsp:nvSpPr>
      <dsp:spPr>
        <a:xfrm>
          <a:off x="3161268" y="3010748"/>
          <a:ext cx="1879939" cy="125391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EC" sz="1600" kern="1200" dirty="0" smtClean="0"/>
            <a:t>Optimización de los recursos </a:t>
          </a:r>
          <a:endParaRPr lang="es-EC" sz="1600" kern="1200" dirty="0"/>
        </a:p>
      </dsp:txBody>
      <dsp:txXfrm>
        <a:off x="3462058" y="3010748"/>
        <a:ext cx="1579148" cy="1253919"/>
      </dsp:txXfrm>
    </dsp:sp>
    <dsp:sp modelId="{DA02C4AA-C6C7-4BB3-9EEA-80A096169D5E}">
      <dsp:nvSpPr>
        <dsp:cNvPr id="0" name=""/>
        <dsp:cNvSpPr/>
      </dsp:nvSpPr>
      <dsp:spPr>
        <a:xfrm>
          <a:off x="2158634" y="1592"/>
          <a:ext cx="1253292" cy="125329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C" sz="1600" kern="1200" dirty="0" smtClean="0"/>
            <a:t>Ventajas </a:t>
          </a:r>
          <a:endParaRPr lang="es-EC" sz="1600" kern="1200" dirty="0"/>
        </a:p>
      </dsp:txBody>
      <dsp:txXfrm>
        <a:off x="2342174" y="185132"/>
        <a:ext cx="886212" cy="8862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791A5-0B6B-44E6-9D4E-B44433F903B0}">
      <dsp:nvSpPr>
        <dsp:cNvPr id="0" name=""/>
        <dsp:cNvSpPr/>
      </dsp:nvSpPr>
      <dsp:spPr>
        <a:xfrm>
          <a:off x="2466156" y="3707"/>
          <a:ext cx="2267528" cy="113376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C" sz="1900" b="1" kern="1200" dirty="0" err="1" smtClean="0">
              <a:solidFill>
                <a:schemeClr val="tx1"/>
              </a:solidFill>
            </a:rPr>
            <a:t>Nanoremediación</a:t>
          </a:r>
          <a:endParaRPr lang="es-EC" sz="1900" b="1" kern="1200" dirty="0">
            <a:solidFill>
              <a:schemeClr val="tx1"/>
            </a:solidFill>
          </a:endParaRPr>
        </a:p>
      </dsp:txBody>
      <dsp:txXfrm>
        <a:off x="2499363" y="36914"/>
        <a:ext cx="2201114" cy="1067350"/>
      </dsp:txXfrm>
    </dsp:sp>
    <dsp:sp modelId="{61C54135-F821-4E73-B423-AB3EF015133F}">
      <dsp:nvSpPr>
        <dsp:cNvPr id="0" name=""/>
        <dsp:cNvSpPr/>
      </dsp:nvSpPr>
      <dsp:spPr>
        <a:xfrm>
          <a:off x="2692909" y="1137471"/>
          <a:ext cx="226752" cy="850323"/>
        </a:xfrm>
        <a:custGeom>
          <a:avLst/>
          <a:gdLst/>
          <a:ahLst/>
          <a:cxnLst/>
          <a:rect l="0" t="0" r="0" b="0"/>
          <a:pathLst>
            <a:path>
              <a:moveTo>
                <a:pt x="0" y="0"/>
              </a:moveTo>
              <a:lnTo>
                <a:pt x="0" y="850323"/>
              </a:lnTo>
              <a:lnTo>
                <a:pt x="226752" y="85032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37DD40-78D1-47F3-9C75-782852624D22}">
      <dsp:nvSpPr>
        <dsp:cNvPr id="0" name=""/>
        <dsp:cNvSpPr/>
      </dsp:nvSpPr>
      <dsp:spPr>
        <a:xfrm>
          <a:off x="2919662" y="1420912"/>
          <a:ext cx="1814022" cy="113376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EC" sz="1500" kern="1200" dirty="0" smtClean="0"/>
            <a:t>Proceso de óxido reducción nano catalizada </a:t>
          </a:r>
          <a:endParaRPr lang="es-EC" sz="1500" kern="1200" dirty="0"/>
        </a:p>
      </dsp:txBody>
      <dsp:txXfrm>
        <a:off x="2952869" y="1454119"/>
        <a:ext cx="1747608" cy="1067350"/>
      </dsp:txXfrm>
    </dsp:sp>
    <dsp:sp modelId="{66B6310D-84B9-4F06-9D3B-9FCED93DC11C}">
      <dsp:nvSpPr>
        <dsp:cNvPr id="0" name=""/>
        <dsp:cNvSpPr/>
      </dsp:nvSpPr>
      <dsp:spPr>
        <a:xfrm>
          <a:off x="2692909" y="1137471"/>
          <a:ext cx="226752" cy="2267528"/>
        </a:xfrm>
        <a:custGeom>
          <a:avLst/>
          <a:gdLst/>
          <a:ahLst/>
          <a:cxnLst/>
          <a:rect l="0" t="0" r="0" b="0"/>
          <a:pathLst>
            <a:path>
              <a:moveTo>
                <a:pt x="0" y="0"/>
              </a:moveTo>
              <a:lnTo>
                <a:pt x="0" y="2267528"/>
              </a:lnTo>
              <a:lnTo>
                <a:pt x="226752" y="22675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7D6471-C1C5-4319-9758-4343735463BD}">
      <dsp:nvSpPr>
        <dsp:cNvPr id="0" name=""/>
        <dsp:cNvSpPr/>
      </dsp:nvSpPr>
      <dsp:spPr>
        <a:xfrm>
          <a:off x="2919662" y="2838118"/>
          <a:ext cx="1814022" cy="113376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5000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EC" sz="1500" kern="1200" dirty="0" smtClean="0"/>
            <a:t>Destruyen contaminantes orgánicos, inorgánicos y metales nocivos </a:t>
          </a:r>
          <a:endParaRPr lang="es-EC" sz="1500" kern="1200" dirty="0"/>
        </a:p>
      </dsp:txBody>
      <dsp:txXfrm>
        <a:off x="2952869" y="2871325"/>
        <a:ext cx="1747608" cy="1067350"/>
      </dsp:txXfrm>
    </dsp:sp>
    <dsp:sp modelId="{9B4836FC-5EEC-45A3-B7D8-47591A6E3F9B}">
      <dsp:nvSpPr>
        <dsp:cNvPr id="0" name=""/>
        <dsp:cNvSpPr/>
      </dsp:nvSpPr>
      <dsp:spPr>
        <a:xfrm>
          <a:off x="2692909" y="1137471"/>
          <a:ext cx="226752" cy="3684733"/>
        </a:xfrm>
        <a:custGeom>
          <a:avLst/>
          <a:gdLst/>
          <a:ahLst/>
          <a:cxnLst/>
          <a:rect l="0" t="0" r="0" b="0"/>
          <a:pathLst>
            <a:path>
              <a:moveTo>
                <a:pt x="0" y="0"/>
              </a:moveTo>
              <a:lnTo>
                <a:pt x="0" y="3684733"/>
              </a:lnTo>
              <a:lnTo>
                <a:pt x="226752" y="368473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EE2FCF-8480-49D6-8F7C-A7B42F132955}">
      <dsp:nvSpPr>
        <dsp:cNvPr id="0" name=""/>
        <dsp:cNvSpPr/>
      </dsp:nvSpPr>
      <dsp:spPr>
        <a:xfrm>
          <a:off x="2919662" y="4255323"/>
          <a:ext cx="1814022" cy="113376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10000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EC" sz="1500" kern="1200" dirty="0" smtClean="0"/>
            <a:t>Tratamiento de aguas subterráneas y recuperación de suelos </a:t>
          </a:r>
          <a:endParaRPr lang="es-EC" sz="1500" kern="1200" dirty="0"/>
        </a:p>
      </dsp:txBody>
      <dsp:txXfrm>
        <a:off x="2952869" y="4288530"/>
        <a:ext cx="1747608" cy="10673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image" Target="../media/image17.emf"/><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buFontTx/>
              <a:buChar char="-"/>
              <a:defRPr sz="1200" b="0"/>
            </a:lvl1pPr>
          </a:lstStyle>
          <a:p>
            <a:pPr>
              <a:defRPr/>
            </a:pPr>
            <a:endParaRPr lang="fr-FR" dirty="0"/>
          </a:p>
        </p:txBody>
      </p:sp>
      <p:sp>
        <p:nvSpPr>
          <p:cNvPr id="522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FontTx/>
              <a:buChar char="-"/>
              <a:defRPr sz="1200" b="0"/>
            </a:lvl1pPr>
          </a:lstStyle>
          <a:p>
            <a:pPr>
              <a:defRPr/>
            </a:pPr>
            <a:endParaRPr lang="fr-FR" dirty="0"/>
          </a:p>
        </p:txBody>
      </p:sp>
      <p:sp>
        <p:nvSpPr>
          <p:cNvPr id="522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buFontTx/>
              <a:buChar char="-"/>
              <a:defRPr sz="1200" b="0"/>
            </a:lvl1pPr>
          </a:lstStyle>
          <a:p>
            <a:pPr>
              <a:defRPr/>
            </a:pPr>
            <a:endParaRPr lang="fr-FR" dirty="0"/>
          </a:p>
        </p:txBody>
      </p:sp>
      <p:sp>
        <p:nvSpPr>
          <p:cNvPr id="522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buFontTx/>
              <a:buChar char="-"/>
              <a:defRPr sz="1200" b="0"/>
            </a:lvl1pPr>
          </a:lstStyle>
          <a:p>
            <a:pPr>
              <a:defRPr/>
            </a:pPr>
            <a:fld id="{CD2C976F-C7B6-4599-A7ED-D14C3B1464F2}" type="slidenum">
              <a:rPr lang="fr-FR"/>
              <a:pPr>
                <a:defRPr/>
              </a:pPr>
              <a:t>‹Nº›</a:t>
            </a:fld>
            <a:endParaRPr lang="fr-FR" dirty="0"/>
          </a:p>
        </p:txBody>
      </p:sp>
    </p:spTree>
    <p:extLst>
      <p:ext uri="{BB962C8B-B14F-4D97-AF65-F5344CB8AC3E}">
        <p14:creationId xmlns:p14="http://schemas.microsoft.com/office/powerpoint/2010/main" val="1442225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27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l" eaLnBrk="1" hangingPunct="1">
              <a:buFontTx/>
              <a:buChar char="-"/>
              <a:defRPr sz="1200" b="0">
                <a:latin typeface="Times New Roman" pitchFamily="18" charset="0"/>
              </a:defRPr>
            </a:lvl1pPr>
          </a:lstStyle>
          <a:p>
            <a:pPr>
              <a:defRPr/>
            </a:pPr>
            <a:endParaRPr lang="fr-FR" dirty="0"/>
          </a:p>
        </p:txBody>
      </p:sp>
      <p:sp>
        <p:nvSpPr>
          <p:cNvPr id="62467" name="Rectangle 3"/>
          <p:cNvSpPr>
            <a:spLocks noGrp="1" noChangeArrowheads="1"/>
          </p:cNvSpPr>
          <p:nvPr>
            <p:ph type="dt" idx="1"/>
          </p:nvPr>
        </p:nvSpPr>
        <p:spPr bwMode="auto">
          <a:xfrm>
            <a:off x="3886200" y="0"/>
            <a:ext cx="2971800" cy="27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eaLnBrk="1" hangingPunct="1">
              <a:buFontTx/>
              <a:buChar char="-"/>
              <a:defRPr sz="1200" b="0">
                <a:latin typeface="Times New Roman" pitchFamily="18" charset="0"/>
              </a:defRPr>
            </a:lvl1pPr>
          </a:lstStyle>
          <a:p>
            <a:pPr>
              <a:defRPr/>
            </a:pPr>
            <a:endParaRPr lang="fr-FR" dirty="0"/>
          </a:p>
        </p:txBody>
      </p:sp>
      <p:sp>
        <p:nvSpPr>
          <p:cNvPr id="2052"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247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eaLnBrk="1" hangingPunct="1">
              <a:buFontTx/>
              <a:buChar char="-"/>
              <a:defRPr sz="1200" b="0">
                <a:latin typeface="Times New Roman" pitchFamily="18" charset="0"/>
              </a:defRPr>
            </a:lvl1pPr>
          </a:lstStyle>
          <a:p>
            <a:pPr>
              <a:defRPr/>
            </a:pPr>
            <a:endParaRPr lang="fr-FR" dirty="0"/>
          </a:p>
        </p:txBody>
      </p:sp>
      <p:sp>
        <p:nvSpPr>
          <p:cNvPr id="6247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buFontTx/>
              <a:buChar char="-"/>
              <a:defRPr sz="1200" b="0">
                <a:latin typeface="Times New Roman" panose="02020603050405020304" pitchFamily="18" charset="0"/>
              </a:defRPr>
            </a:lvl1pPr>
          </a:lstStyle>
          <a:p>
            <a:pPr>
              <a:defRPr/>
            </a:pPr>
            <a:fld id="{E9126406-1BA0-4C48-8824-1C7260A997CA}" type="slidenum">
              <a:rPr lang="fr-FR"/>
              <a:pPr>
                <a:defRPr/>
              </a:pPr>
              <a:t>‹Nº›</a:t>
            </a:fld>
            <a:endParaRPr lang="fr-FR" dirty="0"/>
          </a:p>
        </p:txBody>
      </p:sp>
    </p:spTree>
    <p:extLst>
      <p:ext uri="{BB962C8B-B14F-4D97-AF65-F5344CB8AC3E}">
        <p14:creationId xmlns:p14="http://schemas.microsoft.com/office/powerpoint/2010/main" val="30194259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E9126406-1BA0-4C48-8824-1C7260A997CA}" type="slidenum">
              <a:rPr lang="fr-FR" smtClean="0"/>
              <a:pPr>
                <a:defRPr/>
              </a:pPr>
              <a:t>2</a:t>
            </a:fld>
            <a:endParaRPr lang="fr-FR" dirty="0"/>
          </a:p>
        </p:txBody>
      </p:sp>
    </p:spTree>
    <p:extLst>
      <p:ext uri="{BB962C8B-B14F-4D97-AF65-F5344CB8AC3E}">
        <p14:creationId xmlns:p14="http://schemas.microsoft.com/office/powerpoint/2010/main" val="3846744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1440394"/>
          </a:xfrm>
        </p:spPr>
        <p:txBody>
          <a:bodyPr/>
          <a:lstStyle/>
          <a:p>
            <a:r>
              <a:rPr lang="es-ES" dirty="0" smtClean="0"/>
              <a:t>Basado</a:t>
            </a:r>
            <a:r>
              <a:rPr lang="es-ES" baseline="0" dirty="0" smtClean="0"/>
              <a:t> en el </a:t>
            </a:r>
            <a:r>
              <a:rPr lang="es-ES" baseline="0" dirty="0" err="1" smtClean="0"/>
              <a:t>paper</a:t>
            </a:r>
            <a:r>
              <a:rPr lang="es-ES" baseline="0" dirty="0" smtClean="0"/>
              <a:t> de Chang de la síntesis de </a:t>
            </a:r>
            <a:r>
              <a:rPr lang="es-ES" baseline="0" dirty="0" err="1" smtClean="0"/>
              <a:t>nanoparticulas</a:t>
            </a:r>
            <a:r>
              <a:rPr lang="es-ES" baseline="0" dirty="0" smtClean="0"/>
              <a:t> se conoce que por cada 10 g de suelo contaminado es necesario aplicar 0,5 g de hierro </a:t>
            </a:r>
          </a:p>
          <a:p>
            <a:r>
              <a:rPr lang="es-ES" baseline="0" dirty="0" smtClean="0"/>
              <a:t>En este ensayo se contamina 200 g de suelo con 0,5 g de </a:t>
            </a:r>
            <a:r>
              <a:rPr lang="es-ES" baseline="0" dirty="0" err="1" smtClean="0"/>
              <a:t>fenantreno</a:t>
            </a:r>
            <a:r>
              <a:rPr lang="es-ES" baseline="0" dirty="0" smtClean="0"/>
              <a:t> esperando tener una </a:t>
            </a:r>
            <a:r>
              <a:rPr lang="es-ES" baseline="0" dirty="0" err="1" smtClean="0"/>
              <a:t>concentracion</a:t>
            </a:r>
            <a:r>
              <a:rPr lang="es-ES" baseline="0" dirty="0" smtClean="0"/>
              <a:t> aproximada de 2000 ppm,  la </a:t>
            </a:r>
            <a:r>
              <a:rPr lang="es-ES" baseline="0" dirty="0" err="1" smtClean="0"/>
              <a:t>solucion</a:t>
            </a:r>
            <a:r>
              <a:rPr lang="es-ES" baseline="0" dirty="0" smtClean="0"/>
              <a:t> 0,5 M </a:t>
            </a:r>
            <a:r>
              <a:rPr lang="es-ES" baseline="0" dirty="0" err="1" smtClean="0"/>
              <a:t>FeCl</a:t>
            </a:r>
            <a:r>
              <a:rPr lang="es-ES" baseline="0" dirty="0" smtClean="0"/>
              <a:t> 3 tiene 2,793 g de Fe a partir de esto se aplica 90 ml de </a:t>
            </a:r>
            <a:r>
              <a:rPr lang="es-ES" baseline="0" dirty="0" err="1" smtClean="0"/>
              <a:t>solucion</a:t>
            </a:r>
            <a:r>
              <a:rPr lang="es-ES" baseline="0" dirty="0" smtClean="0"/>
              <a:t> por cada 10 g suelo.  </a:t>
            </a:r>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13</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r>
              <a:rPr lang="es-EC" sz="1200" b="1" i="0" kern="1200" dirty="0" smtClean="0">
                <a:solidFill>
                  <a:schemeClr val="tx1"/>
                </a:solidFill>
                <a:effectLst/>
                <a:latin typeface="+mn-lt"/>
                <a:ea typeface="+mn-ea"/>
                <a:cs typeface="+mn-cs"/>
              </a:rPr>
              <a:t>Aplicación de </a:t>
            </a:r>
            <a:r>
              <a:rPr lang="es-EC" sz="1200" b="1" i="0" kern="1200" dirty="0" err="1" smtClean="0">
                <a:solidFill>
                  <a:schemeClr val="tx1"/>
                </a:solidFill>
                <a:effectLst/>
                <a:latin typeface="+mn-lt"/>
                <a:ea typeface="+mn-ea"/>
                <a:cs typeface="+mn-cs"/>
              </a:rPr>
              <a:t>nanopartículas</a:t>
            </a:r>
            <a:r>
              <a:rPr lang="es-EC" sz="1200" b="1" i="0" kern="1200" dirty="0" smtClean="0">
                <a:solidFill>
                  <a:schemeClr val="tx1"/>
                </a:solidFill>
                <a:effectLst/>
                <a:latin typeface="+mn-lt"/>
                <a:ea typeface="+mn-ea"/>
                <a:cs typeface="+mn-cs"/>
              </a:rPr>
              <a:t> de hierro elemental (NPHE) en los suelos contaminados.  </a:t>
            </a:r>
            <a:endParaRPr lang="es-EC"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i="0" kern="1200" dirty="0" smtClean="0">
                <a:solidFill>
                  <a:schemeClr val="tx1"/>
                </a:solidFill>
                <a:effectLst/>
                <a:latin typeface="+mn-lt"/>
                <a:ea typeface="+mn-ea"/>
                <a:cs typeface="+mn-cs"/>
              </a:rPr>
              <a:t>La síntesis de </a:t>
            </a:r>
            <a:r>
              <a:rPr lang="es-EC" sz="1200" i="0" kern="1200" dirty="0" err="1" smtClean="0">
                <a:solidFill>
                  <a:schemeClr val="tx1"/>
                </a:solidFill>
                <a:effectLst/>
                <a:latin typeface="+mn-lt"/>
                <a:ea typeface="+mn-ea"/>
                <a:cs typeface="+mn-cs"/>
              </a:rPr>
              <a:t>nanopartículas</a:t>
            </a:r>
            <a:r>
              <a:rPr lang="es-EC" sz="1200" i="0" kern="1200" dirty="0" smtClean="0">
                <a:solidFill>
                  <a:schemeClr val="tx1"/>
                </a:solidFill>
                <a:effectLst/>
                <a:latin typeface="+mn-lt"/>
                <a:ea typeface="+mn-ea"/>
                <a:cs typeface="+mn-cs"/>
              </a:rPr>
              <a:t> se basará en el protocolo estandarizado por </a:t>
            </a:r>
            <a:r>
              <a:rPr lang="es-EC" sz="1200" i="0" kern="1200" dirty="0" err="1" smtClean="0">
                <a:solidFill>
                  <a:schemeClr val="tx1"/>
                </a:solidFill>
                <a:effectLst/>
                <a:latin typeface="+mn-lt"/>
                <a:ea typeface="+mn-ea"/>
                <a:cs typeface="+mn-cs"/>
              </a:rPr>
              <a:t>Murgueitio</a:t>
            </a:r>
            <a:r>
              <a:rPr lang="es-EC" sz="1200" i="0" kern="1200" dirty="0" smtClean="0">
                <a:solidFill>
                  <a:schemeClr val="tx1"/>
                </a:solidFill>
                <a:effectLst/>
                <a:latin typeface="+mn-lt"/>
                <a:ea typeface="+mn-ea"/>
                <a:cs typeface="+mn-cs"/>
              </a:rPr>
              <a:t> (2016) el cual establece preparar una solución de 0,5 M de </a:t>
            </a:r>
            <a:r>
              <a:rPr lang="es-EC" sz="1200" i="0" kern="1200" dirty="0" err="1" smtClean="0">
                <a:solidFill>
                  <a:schemeClr val="tx1"/>
                </a:solidFill>
                <a:effectLst/>
                <a:latin typeface="+mn-lt"/>
                <a:ea typeface="+mn-ea"/>
                <a:cs typeface="+mn-cs"/>
              </a:rPr>
              <a:t>FeCl</a:t>
            </a:r>
            <a:r>
              <a:rPr lang="es-EC" sz="1200" i="0" kern="1200" dirty="0" smtClean="0">
                <a:solidFill>
                  <a:schemeClr val="tx1"/>
                </a:solidFill>
                <a:effectLst/>
                <a:latin typeface="+mn-lt"/>
                <a:ea typeface="+mn-ea"/>
                <a:cs typeface="+mn-cs"/>
              </a:rPr>
              <a:t> </a:t>
            </a:r>
            <a:r>
              <a:rPr lang="es-EC" sz="1200" i="0" kern="1200" baseline="-25000" dirty="0" smtClean="0">
                <a:solidFill>
                  <a:schemeClr val="tx1"/>
                </a:solidFill>
                <a:effectLst/>
                <a:latin typeface="+mn-lt"/>
                <a:ea typeface="+mn-ea"/>
                <a:cs typeface="+mn-cs"/>
              </a:rPr>
              <a:t>3</a:t>
            </a:r>
            <a:r>
              <a:rPr lang="es-EC" sz="1200" i="0" kern="1200" dirty="0" smtClean="0">
                <a:solidFill>
                  <a:schemeClr val="tx1"/>
                </a:solidFill>
                <a:effectLst/>
                <a:latin typeface="+mn-lt"/>
                <a:ea typeface="+mn-ea"/>
                <a:cs typeface="+mn-cs"/>
              </a:rPr>
              <a:t> .6H </a:t>
            </a:r>
            <a:r>
              <a:rPr lang="es-EC" sz="1200" i="0" kern="1200" baseline="-25000" dirty="0" smtClean="0">
                <a:solidFill>
                  <a:schemeClr val="tx1"/>
                </a:solidFill>
                <a:effectLst/>
                <a:latin typeface="+mn-lt"/>
                <a:ea typeface="+mn-ea"/>
                <a:cs typeface="+mn-cs"/>
              </a:rPr>
              <a:t>2</a:t>
            </a:r>
            <a:r>
              <a:rPr lang="es-EC" sz="1200" i="0" kern="1200" dirty="0" smtClean="0">
                <a:solidFill>
                  <a:schemeClr val="tx1"/>
                </a:solidFill>
                <a:effectLst/>
                <a:latin typeface="+mn-lt"/>
                <a:ea typeface="+mn-ea"/>
                <a:cs typeface="+mn-cs"/>
              </a:rPr>
              <a:t> O en un matraz de 500 </a:t>
            </a:r>
            <a:r>
              <a:rPr lang="es-EC" sz="1200" i="0" kern="1200" dirty="0" err="1" smtClean="0">
                <a:solidFill>
                  <a:schemeClr val="tx1"/>
                </a:solidFill>
                <a:effectLst/>
                <a:latin typeface="+mn-lt"/>
                <a:ea typeface="+mn-ea"/>
                <a:cs typeface="+mn-cs"/>
              </a:rPr>
              <a:t>mL</a:t>
            </a:r>
            <a:r>
              <a:rPr lang="es-EC" sz="1200" i="0" kern="1200" dirty="0" smtClean="0">
                <a:solidFill>
                  <a:schemeClr val="tx1"/>
                </a:solidFill>
                <a:effectLst/>
                <a:latin typeface="+mn-lt"/>
                <a:ea typeface="+mn-ea"/>
                <a:cs typeface="+mn-cs"/>
              </a:rPr>
              <a:t>. A continuación, el extracto de la fruta fija en pH de 10 para V. </a:t>
            </a:r>
            <a:r>
              <a:rPr lang="es-EC" sz="1200" i="0" kern="1200" dirty="0" err="1" smtClean="0">
                <a:solidFill>
                  <a:schemeClr val="tx1"/>
                </a:solidFill>
                <a:effectLst/>
                <a:latin typeface="+mn-lt"/>
                <a:ea typeface="+mn-ea"/>
                <a:cs typeface="+mn-cs"/>
              </a:rPr>
              <a:t>floribundum</a:t>
            </a:r>
            <a:r>
              <a:rPr lang="es-EC" sz="1200" i="0" kern="1200" dirty="0" smtClean="0">
                <a:solidFill>
                  <a:schemeClr val="tx1"/>
                </a:solidFill>
                <a:effectLst/>
                <a:latin typeface="+mn-lt"/>
                <a:ea typeface="+mn-ea"/>
                <a:cs typeface="+mn-cs"/>
              </a:rPr>
              <a:t> (mortiño) se deja caer gota a gota dicho extracto lentamente manteniendo una relación de 10: 1 (w / v) , posteriormente  el contenido se agitó en un agitador orbital a 100 rpm. La formación de un precipitado negro en el matraz es una indicación del crecimiento de Fe (0) </a:t>
            </a:r>
            <a:r>
              <a:rPr lang="es-EC" sz="1200" i="0" kern="1200" dirty="0" err="1" smtClean="0">
                <a:solidFill>
                  <a:schemeClr val="tx1"/>
                </a:solidFill>
                <a:effectLst/>
                <a:latin typeface="+mn-lt"/>
                <a:ea typeface="+mn-ea"/>
                <a:cs typeface="+mn-cs"/>
              </a:rPr>
              <a:t>nanopartículas</a:t>
            </a:r>
            <a:r>
              <a:rPr lang="es-EC" sz="1200" i="0" kern="1200" dirty="0" smtClean="0">
                <a:solidFill>
                  <a:schemeClr val="tx1"/>
                </a:solidFill>
                <a:effectLst/>
                <a:latin typeface="+mn-lt"/>
                <a:ea typeface="+mn-ea"/>
                <a:cs typeface="+mn-cs"/>
              </a:rPr>
              <a:t>. </a:t>
            </a:r>
            <a:r>
              <a:rPr lang="es-EC" baseline="0" dirty="0" smtClean="0"/>
              <a:t>. A esta mezcla de solución en donde se encuentran las </a:t>
            </a:r>
            <a:r>
              <a:rPr lang="es-EC" baseline="0" dirty="0" err="1" smtClean="0"/>
              <a:t>nanoparticulas</a:t>
            </a:r>
            <a:r>
              <a:rPr lang="es-EC" baseline="0" dirty="0" smtClean="0"/>
              <a:t> se las procede a filtrar primero por papel  filtro, después por el papel Harman y finalmente por filtro de 0,45 </a:t>
            </a:r>
            <a:r>
              <a:rPr lang="es-EC" baseline="0" dirty="0" err="1" smtClean="0"/>
              <a:t>um</a:t>
            </a:r>
            <a:r>
              <a:rPr lang="es-EC" baseline="0" dirty="0" smtClean="0"/>
              <a:t>. Con esta solución después ser filtrada es la que se procede a trabajar. </a:t>
            </a:r>
            <a:endParaRPr lang="es-EC" sz="1200" i="1" kern="1200" dirty="0" smtClean="0">
              <a:solidFill>
                <a:schemeClr val="tx1"/>
              </a:solidFill>
              <a:effectLst/>
              <a:latin typeface="+mn-lt"/>
              <a:ea typeface="+mn-ea"/>
              <a:cs typeface="+mn-cs"/>
            </a:endParaRPr>
          </a:p>
          <a:p>
            <a:r>
              <a:rPr lang="es-EC" sz="1200" i="0" kern="1200" dirty="0" smtClean="0">
                <a:solidFill>
                  <a:schemeClr val="tx1"/>
                </a:solidFill>
                <a:effectLst/>
                <a:latin typeface="+mn-lt"/>
                <a:ea typeface="+mn-ea"/>
                <a:cs typeface="+mn-cs"/>
              </a:rPr>
              <a:t>Se aplicará la solución de NPHE  a la muestra de suelo contaminado y se lo dejará en un reactor tipo </a:t>
            </a:r>
            <a:r>
              <a:rPr lang="es-EC" sz="1200" i="0" kern="1200" dirty="0" err="1" smtClean="0">
                <a:solidFill>
                  <a:schemeClr val="tx1"/>
                </a:solidFill>
                <a:effectLst/>
                <a:latin typeface="+mn-lt"/>
                <a:ea typeface="+mn-ea"/>
                <a:cs typeface="+mn-cs"/>
              </a:rPr>
              <a:t>batch</a:t>
            </a:r>
            <a:r>
              <a:rPr lang="es-EC" sz="1200" i="0" kern="1200" dirty="0" smtClean="0">
                <a:solidFill>
                  <a:schemeClr val="tx1"/>
                </a:solidFill>
                <a:effectLst/>
                <a:latin typeface="+mn-lt"/>
                <a:ea typeface="+mn-ea"/>
                <a:cs typeface="+mn-cs"/>
              </a:rPr>
              <a:t> por 10 días aproximadamente.  </a:t>
            </a:r>
            <a:endParaRPr lang="es-EC" sz="1200" i="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14</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r>
              <a:rPr lang="es-ES" dirty="0" smtClean="0"/>
              <a:t>Basado</a:t>
            </a:r>
            <a:r>
              <a:rPr lang="es-ES" baseline="0" dirty="0" smtClean="0"/>
              <a:t> en el </a:t>
            </a:r>
            <a:r>
              <a:rPr lang="es-ES" baseline="0" dirty="0" err="1" smtClean="0"/>
              <a:t>paper</a:t>
            </a:r>
            <a:r>
              <a:rPr lang="es-ES" baseline="0" dirty="0" smtClean="0"/>
              <a:t> de Chang de la síntesis de </a:t>
            </a:r>
            <a:r>
              <a:rPr lang="es-ES" baseline="0" dirty="0" err="1" smtClean="0"/>
              <a:t>nanoparticulas</a:t>
            </a:r>
            <a:r>
              <a:rPr lang="es-ES" baseline="0" dirty="0" smtClean="0"/>
              <a:t> se conoce que por cada 10 g de suelo contaminado es necesario aplicar 0,5 g de hierro </a:t>
            </a:r>
          </a:p>
          <a:p>
            <a:r>
              <a:rPr lang="es-ES" baseline="0" dirty="0" smtClean="0"/>
              <a:t>En este ensayo se contamina 200 g de suelo con 0,5g de </a:t>
            </a:r>
            <a:r>
              <a:rPr lang="es-ES" baseline="0" dirty="0" err="1" smtClean="0"/>
              <a:t>fenantreno</a:t>
            </a:r>
            <a:r>
              <a:rPr lang="es-ES" baseline="0" dirty="0" smtClean="0"/>
              <a:t> esperando tener una </a:t>
            </a:r>
            <a:r>
              <a:rPr lang="es-ES" baseline="0" dirty="0" err="1" smtClean="0"/>
              <a:t>concentracion</a:t>
            </a:r>
            <a:r>
              <a:rPr lang="es-ES" baseline="0" dirty="0" smtClean="0"/>
              <a:t> aproximada de 2000 ppm,  la </a:t>
            </a:r>
            <a:r>
              <a:rPr lang="es-ES" baseline="0" dirty="0" err="1" smtClean="0"/>
              <a:t>solucion</a:t>
            </a:r>
            <a:r>
              <a:rPr lang="es-ES" baseline="0" dirty="0" smtClean="0"/>
              <a:t> 0,5 M </a:t>
            </a:r>
            <a:r>
              <a:rPr lang="es-ES" baseline="0" dirty="0" err="1" smtClean="0"/>
              <a:t>FeCl</a:t>
            </a:r>
            <a:r>
              <a:rPr lang="es-ES" baseline="0" dirty="0" smtClean="0"/>
              <a:t> 3 tiene 2,793 g de Fe a partir de esto se aplica 90 ml de </a:t>
            </a:r>
            <a:r>
              <a:rPr lang="es-ES" baseline="0" dirty="0" err="1" smtClean="0"/>
              <a:t>solucion</a:t>
            </a:r>
            <a:r>
              <a:rPr lang="es-ES" baseline="0" dirty="0" smtClean="0"/>
              <a:t> por cada 10 g suelo.  </a:t>
            </a:r>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15</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1938992"/>
          </a:xfrm>
        </p:spPr>
        <p:txBody>
          <a:bodyPr/>
          <a:lstStyle/>
          <a:p>
            <a:r>
              <a:rPr lang="es-EC" sz="1200" i="0" kern="1200" dirty="0" smtClean="0">
                <a:solidFill>
                  <a:schemeClr val="tx1"/>
                </a:solidFill>
                <a:effectLst/>
                <a:latin typeface="+mn-lt"/>
                <a:ea typeface="+mn-ea"/>
                <a:cs typeface="+mn-cs"/>
              </a:rPr>
              <a:t>La cinética  de las bacterias heterótrofas se evaluará de acuerdo al protocolo establecido por Fernández (2006), según la técnica del número más probable se colocará 3g de suelo en 27 ml de solución salina 0,9%, posteriormente se agitará las muestras del suelo en el agua por 30 minutos y se dejará  que se decante por 30 minutos. Se diluirá el sobrenadante desde la dilución 10</a:t>
            </a:r>
            <a:r>
              <a:rPr lang="es-EC" sz="1200" i="0" kern="1200" baseline="30000" dirty="0" smtClean="0">
                <a:solidFill>
                  <a:schemeClr val="tx1"/>
                </a:solidFill>
                <a:effectLst/>
                <a:latin typeface="+mn-lt"/>
                <a:ea typeface="+mn-ea"/>
                <a:cs typeface="+mn-cs"/>
              </a:rPr>
              <a:t>-1</a:t>
            </a:r>
            <a:r>
              <a:rPr lang="es-EC" sz="1200" i="0" kern="1200" dirty="0" smtClean="0">
                <a:solidFill>
                  <a:schemeClr val="tx1"/>
                </a:solidFill>
                <a:effectLst/>
                <a:latin typeface="+mn-lt"/>
                <a:ea typeface="+mn-ea"/>
                <a:cs typeface="+mn-cs"/>
              </a:rPr>
              <a:t> a 10</a:t>
            </a:r>
            <a:r>
              <a:rPr lang="es-EC" sz="1200" i="0" kern="1200" baseline="30000" dirty="0" smtClean="0">
                <a:solidFill>
                  <a:schemeClr val="tx1"/>
                </a:solidFill>
                <a:effectLst/>
                <a:latin typeface="+mn-lt"/>
                <a:ea typeface="+mn-ea"/>
                <a:cs typeface="+mn-cs"/>
              </a:rPr>
              <a:t>-8</a:t>
            </a:r>
            <a:r>
              <a:rPr lang="es-EC" sz="1200" i="0" kern="1200" dirty="0" smtClean="0">
                <a:solidFill>
                  <a:schemeClr val="tx1"/>
                </a:solidFill>
                <a:effectLst/>
                <a:latin typeface="+mn-lt"/>
                <a:ea typeface="+mn-ea"/>
                <a:cs typeface="+mn-cs"/>
              </a:rPr>
              <a:t> y se sembrará en medio LB 1/10. y para </a:t>
            </a:r>
            <a:r>
              <a:rPr lang="es-EC" sz="1200" i="0" kern="1200" dirty="0" err="1" smtClean="0">
                <a:solidFill>
                  <a:schemeClr val="tx1"/>
                </a:solidFill>
                <a:effectLst/>
                <a:latin typeface="+mn-lt"/>
                <a:ea typeface="+mn-ea"/>
                <a:cs typeface="+mn-cs"/>
              </a:rPr>
              <a:t>poblacion</a:t>
            </a:r>
            <a:r>
              <a:rPr lang="es-EC" sz="1200" i="0" kern="1200" dirty="0" smtClean="0">
                <a:solidFill>
                  <a:schemeClr val="tx1"/>
                </a:solidFill>
                <a:effectLst/>
                <a:latin typeface="+mn-lt"/>
                <a:ea typeface="+mn-ea"/>
                <a:cs typeface="+mn-cs"/>
              </a:rPr>
              <a:t> degradadora se sembrara en medio </a:t>
            </a:r>
            <a:r>
              <a:rPr lang="es-EC" sz="1200" i="0" kern="1200" dirty="0" err="1" smtClean="0">
                <a:solidFill>
                  <a:schemeClr val="tx1"/>
                </a:solidFill>
                <a:effectLst/>
                <a:latin typeface="+mn-lt"/>
                <a:ea typeface="+mn-ea"/>
                <a:cs typeface="+mn-cs"/>
              </a:rPr>
              <a:t>nimeral</a:t>
            </a:r>
            <a:r>
              <a:rPr lang="es-EC" sz="1200" i="0" kern="1200" dirty="0" smtClean="0">
                <a:solidFill>
                  <a:schemeClr val="tx1"/>
                </a:solidFill>
                <a:effectLst/>
                <a:latin typeface="+mn-lt"/>
                <a:ea typeface="+mn-ea"/>
                <a:cs typeface="+mn-cs"/>
              </a:rPr>
              <a:t> + </a:t>
            </a:r>
            <a:r>
              <a:rPr lang="es-EC" sz="1200" i="0" kern="1200" dirty="0" err="1" smtClean="0">
                <a:solidFill>
                  <a:schemeClr val="tx1"/>
                </a:solidFill>
                <a:effectLst/>
                <a:latin typeface="+mn-lt"/>
                <a:ea typeface="+mn-ea"/>
                <a:cs typeface="+mn-cs"/>
              </a:rPr>
              <a:t>fenantreno</a:t>
            </a:r>
            <a:r>
              <a:rPr lang="es-EC" sz="1200" i="0" kern="1200" dirty="0" smtClean="0">
                <a:solidFill>
                  <a:schemeClr val="tx1"/>
                </a:solidFill>
                <a:effectLst/>
                <a:latin typeface="+mn-lt"/>
                <a:ea typeface="+mn-ea"/>
                <a:cs typeface="+mn-cs"/>
              </a:rPr>
              <a:t> se inoculará 5 </a:t>
            </a:r>
            <a:r>
              <a:rPr lang="es-EC" sz="1200" i="0" kern="1200" dirty="0" err="1" smtClean="0">
                <a:solidFill>
                  <a:schemeClr val="tx1"/>
                </a:solidFill>
                <a:effectLst/>
                <a:latin typeface="+mn-lt"/>
                <a:ea typeface="+mn-ea"/>
                <a:cs typeface="+mn-cs"/>
              </a:rPr>
              <a:t>μL</a:t>
            </a:r>
            <a:r>
              <a:rPr lang="es-EC" sz="1200" i="0" kern="1200" dirty="0" smtClean="0">
                <a:solidFill>
                  <a:schemeClr val="tx1"/>
                </a:solidFill>
                <a:effectLst/>
                <a:latin typeface="+mn-lt"/>
                <a:ea typeface="+mn-ea"/>
                <a:cs typeface="+mn-cs"/>
              </a:rPr>
              <a:t> de cada dilución (Fernández, 2006). Las muestras de bacterias heterótrofas serán incubadas por 1 días a 30 °C mientras que</a:t>
            </a:r>
            <a:r>
              <a:rPr lang="es-EC" sz="1200" i="0" kern="1200" baseline="0" dirty="0" smtClean="0">
                <a:solidFill>
                  <a:schemeClr val="tx1"/>
                </a:solidFill>
                <a:effectLst/>
                <a:latin typeface="+mn-lt"/>
                <a:ea typeface="+mn-ea"/>
                <a:cs typeface="+mn-cs"/>
              </a:rPr>
              <a:t> las muestras de las bacterias degradadoras </a:t>
            </a:r>
            <a:r>
              <a:rPr lang="es-EC" sz="1200" i="0" kern="1200" baseline="0" dirty="0" err="1" smtClean="0">
                <a:solidFill>
                  <a:schemeClr val="tx1"/>
                </a:solidFill>
                <a:effectLst/>
                <a:latin typeface="+mn-lt"/>
                <a:ea typeface="+mn-ea"/>
                <a:cs typeface="+mn-cs"/>
              </a:rPr>
              <a:t>seran</a:t>
            </a:r>
            <a:r>
              <a:rPr lang="es-EC" sz="1200" i="0" kern="1200" baseline="0" dirty="0" smtClean="0">
                <a:solidFill>
                  <a:schemeClr val="tx1"/>
                </a:solidFill>
                <a:effectLst/>
                <a:latin typeface="+mn-lt"/>
                <a:ea typeface="+mn-ea"/>
                <a:cs typeface="+mn-cs"/>
              </a:rPr>
              <a:t> incubadas por 7 </a:t>
            </a:r>
            <a:r>
              <a:rPr lang="es-EC" sz="1200" i="0" kern="1200" baseline="0" dirty="0" err="1" smtClean="0">
                <a:solidFill>
                  <a:schemeClr val="tx1"/>
                </a:solidFill>
                <a:effectLst/>
                <a:latin typeface="+mn-lt"/>
                <a:ea typeface="+mn-ea"/>
                <a:cs typeface="+mn-cs"/>
              </a:rPr>
              <a:t>dias</a:t>
            </a:r>
            <a:r>
              <a:rPr lang="es-EC" sz="1200" i="0" kern="1200" baseline="0" dirty="0" smtClean="0">
                <a:solidFill>
                  <a:schemeClr val="tx1"/>
                </a:solidFill>
                <a:effectLst/>
                <a:latin typeface="+mn-lt"/>
                <a:ea typeface="+mn-ea"/>
                <a:cs typeface="+mn-cs"/>
              </a:rPr>
              <a:t> a 30 C</a:t>
            </a:r>
            <a:r>
              <a:rPr lang="es-EC" sz="1200" i="0" kern="1200" dirty="0" smtClean="0">
                <a:solidFill>
                  <a:schemeClr val="tx1"/>
                </a:solidFill>
                <a:effectLst/>
                <a:latin typeface="+mn-lt"/>
                <a:ea typeface="+mn-ea"/>
                <a:cs typeface="+mn-cs"/>
              </a:rPr>
              <a:t>, todos los ensayos se realizarán por triplicado. </a:t>
            </a:r>
            <a:endParaRPr lang="es-EC"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16</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1569660"/>
          </a:xfrm>
        </p:spPr>
        <p:txBody>
          <a:bodyPr/>
          <a:lstStyle/>
          <a:p>
            <a:r>
              <a:rPr lang="es-ES" dirty="0" smtClean="0"/>
              <a:t>Las bacterias </a:t>
            </a:r>
            <a:r>
              <a:rPr lang="es-ES" dirty="0" err="1" smtClean="0"/>
              <a:t>heterotrofas</a:t>
            </a:r>
            <a:r>
              <a:rPr lang="es-ES" baseline="0" dirty="0" smtClean="0"/>
              <a:t> del suelo tuvieron una </a:t>
            </a:r>
            <a:r>
              <a:rPr lang="es-ES" baseline="0" dirty="0" err="1" smtClean="0"/>
              <a:t>poblacion</a:t>
            </a:r>
            <a:r>
              <a:rPr lang="es-ES" baseline="0" dirty="0" smtClean="0"/>
              <a:t> inicial e 1 *10</a:t>
            </a:r>
            <a:r>
              <a:rPr lang="en-US" baseline="0" dirty="0" smtClean="0"/>
              <a:t>^8 </a:t>
            </a:r>
            <a:r>
              <a:rPr lang="en-US" baseline="0" dirty="0" err="1" smtClean="0"/>
              <a:t>cel</a:t>
            </a:r>
            <a:r>
              <a:rPr lang="en-US" baseline="0" dirty="0" smtClean="0"/>
              <a:t> / g de </a:t>
            </a:r>
            <a:r>
              <a:rPr lang="en-US" baseline="0" dirty="0" err="1" smtClean="0"/>
              <a:t>suelo</a:t>
            </a:r>
            <a:r>
              <a:rPr lang="en-US" baseline="0" dirty="0" smtClean="0"/>
              <a:t> al final de </a:t>
            </a:r>
            <a:r>
              <a:rPr lang="en-US" baseline="0" dirty="0" err="1" smtClean="0"/>
              <a:t>los</a:t>
            </a:r>
            <a:r>
              <a:rPr lang="en-US" baseline="0" dirty="0" smtClean="0"/>
              <a:t> 10 </a:t>
            </a:r>
            <a:r>
              <a:rPr lang="en-US" baseline="0" dirty="0" err="1" smtClean="0"/>
              <a:t>dias</a:t>
            </a:r>
            <a:r>
              <a:rPr lang="en-US" baseline="0" dirty="0" smtClean="0"/>
              <a:t> </a:t>
            </a:r>
            <a:r>
              <a:rPr lang="en-US" baseline="0" dirty="0" err="1" smtClean="0"/>
              <a:t>hubo</a:t>
            </a:r>
            <a:r>
              <a:rPr lang="en-US" baseline="0" dirty="0" smtClean="0"/>
              <a:t> </a:t>
            </a:r>
            <a:r>
              <a:rPr lang="en-US" baseline="0" dirty="0" err="1" smtClean="0"/>
              <a:t>una</a:t>
            </a:r>
            <a:r>
              <a:rPr lang="en-US" baseline="0" dirty="0" smtClean="0"/>
              <a:t> </a:t>
            </a:r>
            <a:r>
              <a:rPr lang="en-US" baseline="0" dirty="0" err="1" smtClean="0"/>
              <a:t>reduccion</a:t>
            </a:r>
            <a:r>
              <a:rPr lang="en-US" baseline="0" dirty="0" smtClean="0"/>
              <a:t> de la </a:t>
            </a:r>
            <a:r>
              <a:rPr lang="en-US" baseline="0" dirty="0" err="1" smtClean="0"/>
              <a:t>poblacion</a:t>
            </a:r>
            <a:r>
              <a:rPr lang="en-US" baseline="0" dirty="0" smtClean="0"/>
              <a:t> </a:t>
            </a:r>
            <a:r>
              <a:rPr lang="en-US" baseline="0" dirty="0" err="1" smtClean="0"/>
              <a:t>siendo</a:t>
            </a:r>
            <a:r>
              <a:rPr lang="en-US" baseline="0" dirty="0" smtClean="0"/>
              <a:t> </a:t>
            </a:r>
            <a:r>
              <a:rPr lang="en-US" baseline="0" dirty="0" err="1" smtClean="0"/>
              <a:t>esta</a:t>
            </a:r>
            <a:r>
              <a:rPr lang="en-US" baseline="0" dirty="0" smtClean="0"/>
              <a:t> de 9,20 *10^7 </a:t>
            </a:r>
            <a:r>
              <a:rPr lang="en-US" baseline="0" dirty="0" err="1" smtClean="0"/>
              <a:t>cel</a:t>
            </a:r>
            <a:r>
              <a:rPr lang="en-US" baseline="0" dirty="0" smtClean="0"/>
              <a:t>/g de </a:t>
            </a:r>
            <a:r>
              <a:rPr lang="en-US" baseline="0" dirty="0" err="1" smtClean="0"/>
              <a:t>suelo</a:t>
            </a:r>
            <a:r>
              <a:rPr lang="en-US" baseline="0" dirty="0" smtClean="0"/>
              <a:t>, lo </a:t>
            </a:r>
            <a:r>
              <a:rPr lang="en-US" baseline="0" dirty="0" err="1" smtClean="0"/>
              <a:t>mismo</a:t>
            </a:r>
            <a:r>
              <a:rPr lang="en-US" baseline="0" dirty="0" smtClean="0"/>
              <a:t> </a:t>
            </a:r>
            <a:r>
              <a:rPr lang="en-US" baseline="0" dirty="0" err="1" smtClean="0"/>
              <a:t>sucede</a:t>
            </a:r>
            <a:r>
              <a:rPr lang="en-US" baseline="0" dirty="0" smtClean="0"/>
              <a:t> </a:t>
            </a:r>
            <a:r>
              <a:rPr lang="en-US" baseline="0" dirty="0" err="1" smtClean="0"/>
              <a:t>en</a:t>
            </a:r>
            <a:r>
              <a:rPr lang="en-US" baseline="0" dirty="0" smtClean="0"/>
              <a:t> las </a:t>
            </a:r>
            <a:r>
              <a:rPr lang="en-US" baseline="0" dirty="0" err="1" smtClean="0"/>
              <a:t>baacterias</a:t>
            </a:r>
            <a:r>
              <a:rPr lang="en-US" baseline="0" dirty="0" smtClean="0"/>
              <a:t> </a:t>
            </a:r>
            <a:r>
              <a:rPr lang="en-US" baseline="0" dirty="0" err="1" smtClean="0"/>
              <a:t>degradadoras</a:t>
            </a:r>
            <a:r>
              <a:rPr lang="en-US" baseline="0" dirty="0" smtClean="0"/>
              <a:t> que al </a:t>
            </a:r>
            <a:r>
              <a:rPr lang="en-US" baseline="0" dirty="0" err="1" smtClean="0"/>
              <a:t>inicio</a:t>
            </a:r>
            <a:r>
              <a:rPr lang="en-US" baseline="0" dirty="0" smtClean="0"/>
              <a:t> </a:t>
            </a:r>
            <a:r>
              <a:rPr lang="en-US" baseline="0" dirty="0" err="1" smtClean="0"/>
              <a:t>hubo</a:t>
            </a:r>
            <a:r>
              <a:rPr lang="en-US" baseline="0" dirty="0" smtClean="0"/>
              <a:t> </a:t>
            </a:r>
            <a:r>
              <a:rPr lang="en-US" baseline="0" dirty="0" err="1" smtClean="0"/>
              <a:t>una</a:t>
            </a:r>
            <a:r>
              <a:rPr lang="en-US" baseline="0" dirty="0" smtClean="0"/>
              <a:t> </a:t>
            </a:r>
            <a:r>
              <a:rPr lang="en-US" baseline="0" dirty="0" err="1" smtClean="0"/>
              <a:t>poblacion</a:t>
            </a:r>
            <a:r>
              <a:rPr lang="en-US" baseline="0" dirty="0" smtClean="0"/>
              <a:t> de 1,14 *10^7 </a:t>
            </a:r>
            <a:r>
              <a:rPr lang="en-US" baseline="0" dirty="0" err="1" smtClean="0"/>
              <a:t>cel</a:t>
            </a:r>
            <a:r>
              <a:rPr lang="en-US" baseline="0" dirty="0" smtClean="0"/>
              <a:t>/g de </a:t>
            </a:r>
            <a:r>
              <a:rPr lang="en-US" baseline="0" dirty="0" err="1" smtClean="0"/>
              <a:t>suelo</a:t>
            </a:r>
            <a:r>
              <a:rPr lang="en-US" baseline="0" dirty="0" smtClean="0"/>
              <a:t> y al final </a:t>
            </a:r>
            <a:r>
              <a:rPr lang="en-US" baseline="0" dirty="0" err="1" smtClean="0"/>
              <a:t>hubo</a:t>
            </a:r>
            <a:r>
              <a:rPr lang="en-US" baseline="0" dirty="0" smtClean="0"/>
              <a:t> </a:t>
            </a:r>
            <a:r>
              <a:rPr lang="en-US" baseline="0" dirty="0" err="1" smtClean="0"/>
              <a:t>una</a:t>
            </a:r>
            <a:r>
              <a:rPr lang="en-US" baseline="0" dirty="0" smtClean="0"/>
              <a:t> </a:t>
            </a:r>
            <a:r>
              <a:rPr lang="en-US" baseline="0" dirty="0" err="1" smtClean="0"/>
              <a:t>poblacion</a:t>
            </a:r>
            <a:r>
              <a:rPr lang="en-US" baseline="0" dirty="0" smtClean="0"/>
              <a:t> de 4,43*10^7 </a:t>
            </a:r>
            <a:r>
              <a:rPr lang="en-US" baseline="0" dirty="0" err="1" smtClean="0"/>
              <a:t>cel</a:t>
            </a:r>
            <a:r>
              <a:rPr lang="en-US" baseline="0" dirty="0" smtClean="0"/>
              <a:t>/g de </a:t>
            </a:r>
            <a:r>
              <a:rPr lang="en-US" baseline="0" dirty="0" err="1" smtClean="0"/>
              <a:t>suelo</a:t>
            </a:r>
            <a:r>
              <a:rPr lang="en-US" baseline="0" dirty="0" smtClean="0"/>
              <a:t>, </a:t>
            </a:r>
            <a:r>
              <a:rPr lang="en-US" baseline="0" dirty="0" err="1" smtClean="0"/>
              <a:t>en</a:t>
            </a:r>
            <a:r>
              <a:rPr lang="en-US" baseline="0" dirty="0" smtClean="0"/>
              <a:t> el </a:t>
            </a:r>
            <a:r>
              <a:rPr lang="en-US" baseline="0" dirty="0" err="1" smtClean="0"/>
              <a:t>sobrenadante</a:t>
            </a:r>
            <a:r>
              <a:rPr lang="en-US" baseline="0" dirty="0" smtClean="0"/>
              <a:t> </a:t>
            </a:r>
            <a:r>
              <a:rPr lang="en-US" baseline="0" dirty="0" err="1" smtClean="0"/>
              <a:t>existe</a:t>
            </a:r>
            <a:r>
              <a:rPr lang="en-US" baseline="0" dirty="0" smtClean="0"/>
              <a:t> mayor </a:t>
            </a:r>
            <a:r>
              <a:rPr lang="en-US" baseline="0" dirty="0" err="1" smtClean="0"/>
              <a:t>cantidad</a:t>
            </a:r>
            <a:r>
              <a:rPr lang="en-US" baseline="0" dirty="0" smtClean="0"/>
              <a:t> de </a:t>
            </a:r>
            <a:r>
              <a:rPr lang="en-US" baseline="0" dirty="0" err="1" smtClean="0"/>
              <a:t>bacterias</a:t>
            </a:r>
            <a:r>
              <a:rPr lang="en-US" baseline="0" dirty="0" smtClean="0"/>
              <a:t> </a:t>
            </a:r>
            <a:r>
              <a:rPr lang="en-US" baseline="0" dirty="0" err="1" smtClean="0"/>
              <a:t>heterotrofas</a:t>
            </a:r>
            <a:r>
              <a:rPr lang="en-US" baseline="0" dirty="0" smtClean="0"/>
              <a:t> </a:t>
            </a:r>
            <a:r>
              <a:rPr lang="en-US" baseline="0" dirty="0" err="1" smtClean="0"/>
              <a:t>eso</a:t>
            </a:r>
            <a:r>
              <a:rPr lang="en-US" baseline="0" dirty="0" smtClean="0"/>
              <a:t> se </a:t>
            </a:r>
            <a:r>
              <a:rPr lang="en-US" baseline="0" dirty="0" err="1" smtClean="0"/>
              <a:t>debe</a:t>
            </a:r>
            <a:r>
              <a:rPr lang="en-US" baseline="0" dirty="0" smtClean="0"/>
              <a:t> a que el </a:t>
            </a:r>
            <a:r>
              <a:rPr lang="en-US" baseline="0" dirty="0" err="1" smtClean="0"/>
              <a:t>mortiño</a:t>
            </a:r>
            <a:r>
              <a:rPr lang="en-US" baseline="0" dirty="0" smtClean="0"/>
              <a:t> les </a:t>
            </a:r>
            <a:r>
              <a:rPr lang="en-US" baseline="0" dirty="0" err="1" smtClean="0"/>
              <a:t>sirve</a:t>
            </a:r>
            <a:r>
              <a:rPr lang="en-US" baseline="0" dirty="0" smtClean="0"/>
              <a:t> </a:t>
            </a:r>
            <a:r>
              <a:rPr lang="en-US" baseline="0" dirty="0" err="1" smtClean="0"/>
              <a:t>como</a:t>
            </a:r>
            <a:r>
              <a:rPr lang="en-US" baseline="0" dirty="0" smtClean="0"/>
              <a:t> </a:t>
            </a:r>
            <a:r>
              <a:rPr lang="en-US" baseline="0" dirty="0" err="1" smtClean="0"/>
              <a:t>fuente</a:t>
            </a:r>
            <a:r>
              <a:rPr lang="en-US" baseline="0" dirty="0" smtClean="0"/>
              <a:t> de </a:t>
            </a:r>
            <a:r>
              <a:rPr lang="en-US" baseline="0" dirty="0" err="1" smtClean="0"/>
              <a:t>carbono</a:t>
            </a:r>
            <a:r>
              <a:rPr lang="en-US" baseline="0" dirty="0" smtClean="0"/>
              <a:t> para </a:t>
            </a:r>
            <a:r>
              <a:rPr lang="en-US" baseline="0" dirty="0" err="1" smtClean="0"/>
              <a:t>su</a:t>
            </a:r>
            <a:r>
              <a:rPr lang="en-US" baseline="0" dirty="0" smtClean="0"/>
              <a:t> </a:t>
            </a:r>
            <a:r>
              <a:rPr lang="en-US" baseline="0" dirty="0" err="1" smtClean="0"/>
              <a:t>alimentacion</a:t>
            </a:r>
            <a:r>
              <a:rPr lang="en-US" baseline="0" dirty="0" smtClean="0"/>
              <a:t>. </a:t>
            </a:r>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19</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p:txBody>
          <a:bodyPr/>
          <a:lstStyle/>
          <a:p>
            <a:r>
              <a:rPr lang="es-ES" dirty="0" smtClean="0"/>
              <a:t>La </a:t>
            </a:r>
            <a:r>
              <a:rPr lang="es-ES" dirty="0" err="1" smtClean="0"/>
              <a:t>remocion</a:t>
            </a:r>
            <a:r>
              <a:rPr lang="es-ES" dirty="0" smtClean="0"/>
              <a:t> de </a:t>
            </a:r>
            <a:r>
              <a:rPr lang="es-ES" dirty="0" err="1" smtClean="0"/>
              <a:t>fenantreno</a:t>
            </a:r>
            <a:r>
              <a:rPr lang="es-ES" dirty="0" smtClean="0"/>
              <a:t> fue analizada por </a:t>
            </a:r>
            <a:r>
              <a:rPr lang="es-ES" dirty="0" err="1" smtClean="0"/>
              <a:t>cromatografia</a:t>
            </a:r>
            <a:r>
              <a:rPr lang="es-ES" dirty="0" smtClean="0"/>
              <a:t> de gases,</a:t>
            </a:r>
            <a:r>
              <a:rPr lang="es-ES" baseline="0" dirty="0" smtClean="0"/>
              <a:t> en donde se ve que el suelo inicial estuvo contaminado con aproximadamente 2000 ppm y al </a:t>
            </a:r>
            <a:r>
              <a:rPr lang="es-ES" baseline="0" dirty="0" err="1" smtClean="0"/>
              <a:t>fiinal</a:t>
            </a:r>
            <a:r>
              <a:rPr lang="es-ES" baseline="0" dirty="0" smtClean="0"/>
              <a:t> de los 10 </a:t>
            </a:r>
            <a:r>
              <a:rPr lang="es-ES" baseline="0" dirty="0" err="1" smtClean="0"/>
              <a:t>dias</a:t>
            </a:r>
            <a:r>
              <a:rPr lang="es-ES" baseline="0" dirty="0" smtClean="0"/>
              <a:t> se tuvo una </a:t>
            </a:r>
            <a:r>
              <a:rPr lang="es-ES" baseline="0" dirty="0" err="1" smtClean="0"/>
              <a:t>remocion</a:t>
            </a:r>
            <a:r>
              <a:rPr lang="es-ES" baseline="0" dirty="0" smtClean="0"/>
              <a:t> del 22 % equivalente a 1623 ppm, según los datos se observa que el </a:t>
            </a:r>
            <a:r>
              <a:rPr lang="es-ES" baseline="0" dirty="0" err="1" smtClean="0"/>
              <a:t>fenantreno</a:t>
            </a:r>
            <a:r>
              <a:rPr lang="es-ES" baseline="0" dirty="0" smtClean="0"/>
              <a:t> es removido en los 2 primeros </a:t>
            </a:r>
            <a:r>
              <a:rPr lang="es-ES" baseline="0" dirty="0" err="1" smtClean="0"/>
              <a:t>dias</a:t>
            </a:r>
            <a:r>
              <a:rPr lang="es-ES" baseline="0" dirty="0" smtClean="0"/>
              <a:t> posterior a esto ya no hay tanta </a:t>
            </a:r>
            <a:r>
              <a:rPr lang="es-ES" baseline="0" dirty="0" err="1" smtClean="0"/>
              <a:t>variacion</a:t>
            </a:r>
            <a:r>
              <a:rPr lang="es-ES" baseline="0" dirty="0" smtClean="0"/>
              <a:t> </a:t>
            </a:r>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20</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199439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Las bacterias </a:t>
            </a:r>
            <a:r>
              <a:rPr lang="es-ES" dirty="0" err="1" smtClean="0"/>
              <a:t>heterotrofas</a:t>
            </a:r>
            <a:r>
              <a:rPr lang="es-ES" baseline="0" dirty="0" smtClean="0"/>
              <a:t> del suelo tuvieron una </a:t>
            </a:r>
            <a:r>
              <a:rPr lang="es-ES" baseline="0" dirty="0" err="1" smtClean="0"/>
              <a:t>poblacion</a:t>
            </a:r>
            <a:r>
              <a:rPr lang="es-ES" baseline="0" dirty="0" smtClean="0"/>
              <a:t> inicial e 2,71 *10</a:t>
            </a:r>
            <a:r>
              <a:rPr lang="en-US" baseline="0" dirty="0" smtClean="0"/>
              <a:t>^7 </a:t>
            </a:r>
            <a:r>
              <a:rPr lang="en-US" baseline="0" dirty="0" err="1" smtClean="0"/>
              <a:t>cel</a:t>
            </a:r>
            <a:r>
              <a:rPr lang="en-US" baseline="0" dirty="0" smtClean="0"/>
              <a:t> / g de </a:t>
            </a:r>
            <a:r>
              <a:rPr lang="en-US" baseline="0" dirty="0" err="1" smtClean="0"/>
              <a:t>suelo</a:t>
            </a:r>
            <a:r>
              <a:rPr lang="en-US" baseline="0" dirty="0" smtClean="0"/>
              <a:t> al final de </a:t>
            </a:r>
            <a:r>
              <a:rPr lang="en-US" baseline="0" dirty="0" err="1" smtClean="0"/>
              <a:t>los</a:t>
            </a:r>
            <a:r>
              <a:rPr lang="en-US" baseline="0" dirty="0" smtClean="0"/>
              <a:t> 10 </a:t>
            </a:r>
            <a:r>
              <a:rPr lang="en-US" baseline="0" dirty="0" err="1" smtClean="0"/>
              <a:t>dias</a:t>
            </a:r>
            <a:r>
              <a:rPr lang="en-US" baseline="0" dirty="0" smtClean="0"/>
              <a:t> </a:t>
            </a:r>
            <a:r>
              <a:rPr lang="en-US" baseline="0" dirty="0" err="1" smtClean="0"/>
              <a:t>hubo</a:t>
            </a:r>
            <a:r>
              <a:rPr lang="en-US" baseline="0" dirty="0" smtClean="0"/>
              <a:t> un </a:t>
            </a:r>
            <a:r>
              <a:rPr lang="en-US" baseline="0" dirty="0" err="1" smtClean="0"/>
              <a:t>ligero</a:t>
            </a:r>
            <a:r>
              <a:rPr lang="en-US" baseline="0" dirty="0" smtClean="0"/>
              <a:t> </a:t>
            </a:r>
            <a:r>
              <a:rPr lang="en-US" baseline="0" dirty="0" err="1" smtClean="0"/>
              <a:t>aumento</a:t>
            </a:r>
            <a:r>
              <a:rPr lang="en-US" baseline="0" dirty="0" smtClean="0"/>
              <a:t> de la </a:t>
            </a:r>
            <a:r>
              <a:rPr lang="en-US" baseline="0" dirty="0" err="1" smtClean="0"/>
              <a:t>poblacion</a:t>
            </a:r>
            <a:r>
              <a:rPr lang="en-US" baseline="0" dirty="0" smtClean="0"/>
              <a:t>  </a:t>
            </a:r>
            <a:r>
              <a:rPr lang="en-US" baseline="0" dirty="0" err="1" smtClean="0"/>
              <a:t>siendo</a:t>
            </a:r>
            <a:r>
              <a:rPr lang="en-US" baseline="0" dirty="0" smtClean="0"/>
              <a:t> </a:t>
            </a:r>
            <a:r>
              <a:rPr lang="en-US" baseline="0" dirty="0" err="1" smtClean="0"/>
              <a:t>esta</a:t>
            </a:r>
            <a:r>
              <a:rPr lang="en-US" baseline="0" dirty="0" smtClean="0"/>
              <a:t> de 1,95 *10^8 </a:t>
            </a:r>
            <a:r>
              <a:rPr lang="en-US" baseline="0" dirty="0" err="1" smtClean="0"/>
              <a:t>cel</a:t>
            </a:r>
            <a:r>
              <a:rPr lang="en-US" baseline="0" dirty="0" smtClean="0"/>
              <a:t>/g de </a:t>
            </a:r>
            <a:r>
              <a:rPr lang="en-US" baseline="0" dirty="0" err="1" smtClean="0"/>
              <a:t>suelo</a:t>
            </a:r>
            <a:r>
              <a:rPr lang="en-US" baseline="0" dirty="0" smtClean="0"/>
              <a:t>, para la </a:t>
            </a:r>
            <a:r>
              <a:rPr lang="en-US" baseline="0" dirty="0" err="1" smtClean="0"/>
              <a:t>bacterias</a:t>
            </a:r>
            <a:r>
              <a:rPr lang="en-US" baseline="0" dirty="0" smtClean="0"/>
              <a:t> </a:t>
            </a:r>
            <a:r>
              <a:rPr lang="en-US" baseline="0" dirty="0" err="1" smtClean="0"/>
              <a:t>degradadoras</a:t>
            </a:r>
            <a:r>
              <a:rPr lang="en-US" baseline="0" dirty="0" smtClean="0"/>
              <a:t> la </a:t>
            </a:r>
            <a:r>
              <a:rPr lang="en-US" baseline="0" dirty="0" err="1" smtClean="0"/>
              <a:t>poblacion</a:t>
            </a:r>
            <a:r>
              <a:rPr lang="en-US" baseline="0" dirty="0" smtClean="0"/>
              <a:t> se </a:t>
            </a:r>
            <a:r>
              <a:rPr lang="en-US" baseline="0" dirty="0" err="1" smtClean="0"/>
              <a:t>mantiene</a:t>
            </a:r>
            <a:r>
              <a:rPr lang="en-US" baseline="0" dirty="0" smtClean="0"/>
              <a:t> similar </a:t>
            </a:r>
            <a:r>
              <a:rPr lang="en-US" baseline="0" dirty="0" err="1" smtClean="0"/>
              <a:t>en</a:t>
            </a:r>
            <a:r>
              <a:rPr lang="en-US" baseline="0" dirty="0" smtClean="0"/>
              <a:t> </a:t>
            </a:r>
            <a:r>
              <a:rPr lang="en-US" baseline="0" dirty="0" err="1" smtClean="0"/>
              <a:t>los</a:t>
            </a:r>
            <a:r>
              <a:rPr lang="en-US" baseline="0" dirty="0" smtClean="0"/>
              <a:t> 10 </a:t>
            </a:r>
            <a:r>
              <a:rPr lang="en-US" baseline="0" dirty="0" err="1" smtClean="0"/>
              <a:t>dias</a:t>
            </a:r>
            <a:r>
              <a:rPr lang="en-US" baseline="0" dirty="0" smtClean="0"/>
              <a:t> </a:t>
            </a:r>
            <a:r>
              <a:rPr lang="en-US" baseline="0" dirty="0" err="1" smtClean="0"/>
              <a:t>existiendo</a:t>
            </a:r>
            <a:r>
              <a:rPr lang="en-US" baseline="0" dirty="0" smtClean="0"/>
              <a:t> al </a:t>
            </a:r>
            <a:r>
              <a:rPr lang="en-US" baseline="0" dirty="0" err="1" smtClean="0"/>
              <a:t>inicio</a:t>
            </a:r>
            <a:r>
              <a:rPr lang="en-US" baseline="0" dirty="0" smtClean="0"/>
              <a:t> </a:t>
            </a:r>
            <a:r>
              <a:rPr lang="en-US" baseline="0" dirty="0" err="1" smtClean="0"/>
              <a:t>una</a:t>
            </a:r>
            <a:r>
              <a:rPr lang="en-US" baseline="0" dirty="0" smtClean="0"/>
              <a:t> </a:t>
            </a:r>
            <a:r>
              <a:rPr lang="en-US" baseline="0" dirty="0" err="1" smtClean="0"/>
              <a:t>poblacion</a:t>
            </a:r>
            <a:r>
              <a:rPr lang="en-US" baseline="0" dirty="0" smtClean="0"/>
              <a:t>  de 3 *10^7 </a:t>
            </a:r>
            <a:r>
              <a:rPr lang="en-US" baseline="0" dirty="0" err="1" smtClean="0"/>
              <a:t>cel</a:t>
            </a:r>
            <a:r>
              <a:rPr lang="en-US" baseline="0" dirty="0" smtClean="0"/>
              <a:t>/g de </a:t>
            </a:r>
            <a:r>
              <a:rPr lang="en-US" baseline="0" dirty="0" err="1" smtClean="0"/>
              <a:t>suelo</a:t>
            </a:r>
            <a:r>
              <a:rPr lang="en-US" baseline="0" dirty="0" smtClean="0"/>
              <a:t> y al final </a:t>
            </a:r>
            <a:r>
              <a:rPr lang="en-US" baseline="0" dirty="0" err="1" smtClean="0"/>
              <a:t>hubo</a:t>
            </a:r>
            <a:r>
              <a:rPr lang="en-US" baseline="0" dirty="0" smtClean="0"/>
              <a:t> </a:t>
            </a:r>
            <a:r>
              <a:rPr lang="en-US" baseline="0" dirty="0" err="1" smtClean="0"/>
              <a:t>una</a:t>
            </a:r>
            <a:r>
              <a:rPr lang="en-US" baseline="0" dirty="0" smtClean="0"/>
              <a:t> </a:t>
            </a:r>
            <a:r>
              <a:rPr lang="en-US" baseline="0" dirty="0" err="1" smtClean="0"/>
              <a:t>poblacion</a:t>
            </a:r>
            <a:r>
              <a:rPr lang="en-US" baseline="0" dirty="0" smtClean="0"/>
              <a:t> de 2,22*10^7 </a:t>
            </a:r>
            <a:r>
              <a:rPr lang="en-US" baseline="0" dirty="0" err="1" smtClean="0"/>
              <a:t>cel</a:t>
            </a:r>
            <a:r>
              <a:rPr lang="en-US" baseline="0" dirty="0" smtClean="0"/>
              <a:t>/g de </a:t>
            </a:r>
            <a:r>
              <a:rPr lang="en-US" baseline="0" dirty="0" err="1" smtClean="0"/>
              <a:t>suelo</a:t>
            </a:r>
            <a:r>
              <a:rPr lang="en-US" baseline="0" dirty="0" smtClean="0"/>
              <a:t>, </a:t>
            </a:r>
            <a:r>
              <a:rPr lang="en-US" baseline="0" dirty="0" err="1" smtClean="0"/>
              <a:t>en</a:t>
            </a:r>
            <a:r>
              <a:rPr lang="en-US" baseline="0" dirty="0" smtClean="0"/>
              <a:t> el </a:t>
            </a:r>
            <a:r>
              <a:rPr lang="en-US" baseline="0" dirty="0" err="1" smtClean="0"/>
              <a:t>sobrenadante</a:t>
            </a:r>
            <a:r>
              <a:rPr lang="en-US" baseline="0" dirty="0" smtClean="0"/>
              <a:t> </a:t>
            </a:r>
            <a:r>
              <a:rPr lang="en-US" baseline="0" dirty="0" err="1" smtClean="0"/>
              <a:t>existe</a:t>
            </a:r>
            <a:r>
              <a:rPr lang="en-US" baseline="0" dirty="0" smtClean="0"/>
              <a:t> mayor </a:t>
            </a:r>
            <a:r>
              <a:rPr lang="en-US" baseline="0" dirty="0" err="1" smtClean="0"/>
              <a:t>cantidad</a:t>
            </a:r>
            <a:r>
              <a:rPr lang="en-US" baseline="0" dirty="0" smtClean="0"/>
              <a:t> de </a:t>
            </a:r>
            <a:r>
              <a:rPr lang="en-US" baseline="0" dirty="0" err="1" smtClean="0"/>
              <a:t>bacterias</a:t>
            </a:r>
            <a:r>
              <a:rPr lang="en-US" baseline="0" dirty="0" smtClean="0"/>
              <a:t> </a:t>
            </a:r>
            <a:r>
              <a:rPr lang="en-US" baseline="0" dirty="0" err="1" smtClean="0"/>
              <a:t>heterotrofas</a:t>
            </a:r>
            <a:r>
              <a:rPr lang="en-US" baseline="0" dirty="0" smtClean="0"/>
              <a:t> </a:t>
            </a:r>
            <a:r>
              <a:rPr lang="en-US" baseline="0" dirty="0" err="1" smtClean="0"/>
              <a:t>eso</a:t>
            </a:r>
            <a:r>
              <a:rPr lang="en-US" baseline="0" dirty="0" smtClean="0"/>
              <a:t> se </a:t>
            </a:r>
            <a:r>
              <a:rPr lang="en-US" baseline="0" dirty="0" err="1" smtClean="0"/>
              <a:t>debe</a:t>
            </a:r>
            <a:r>
              <a:rPr lang="en-US" baseline="0" dirty="0" smtClean="0"/>
              <a:t> a que el </a:t>
            </a:r>
            <a:r>
              <a:rPr lang="en-US" baseline="0" dirty="0" err="1" smtClean="0"/>
              <a:t>mortiño</a:t>
            </a:r>
            <a:r>
              <a:rPr lang="en-US" baseline="0" dirty="0" smtClean="0"/>
              <a:t> les </a:t>
            </a:r>
            <a:r>
              <a:rPr lang="en-US" baseline="0" dirty="0" err="1" smtClean="0"/>
              <a:t>sirve</a:t>
            </a:r>
            <a:r>
              <a:rPr lang="en-US" baseline="0" dirty="0" smtClean="0"/>
              <a:t> </a:t>
            </a:r>
            <a:r>
              <a:rPr lang="en-US" baseline="0" dirty="0" err="1" smtClean="0"/>
              <a:t>como</a:t>
            </a:r>
            <a:r>
              <a:rPr lang="en-US" baseline="0" dirty="0" smtClean="0"/>
              <a:t> </a:t>
            </a:r>
            <a:r>
              <a:rPr lang="en-US" baseline="0" dirty="0" err="1" smtClean="0"/>
              <a:t>fuente</a:t>
            </a:r>
            <a:r>
              <a:rPr lang="en-US" baseline="0" dirty="0" smtClean="0"/>
              <a:t> de </a:t>
            </a:r>
            <a:r>
              <a:rPr lang="en-US" baseline="0" dirty="0" err="1" smtClean="0"/>
              <a:t>carbono</a:t>
            </a:r>
            <a:r>
              <a:rPr lang="en-US" baseline="0" dirty="0" smtClean="0"/>
              <a:t> para </a:t>
            </a:r>
            <a:r>
              <a:rPr lang="en-US" baseline="0" dirty="0" err="1" smtClean="0"/>
              <a:t>su</a:t>
            </a:r>
            <a:r>
              <a:rPr lang="en-US" baseline="0" dirty="0" smtClean="0"/>
              <a:t> </a:t>
            </a:r>
            <a:r>
              <a:rPr lang="en-US" baseline="0" dirty="0" err="1" smtClean="0"/>
              <a:t>alimentacion</a:t>
            </a:r>
            <a:r>
              <a:rPr lang="en-US" baseline="0" dirty="0" smtClean="0"/>
              <a:t>. </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21</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830997"/>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La </a:t>
            </a:r>
            <a:r>
              <a:rPr lang="es-ES" dirty="0" err="1" smtClean="0"/>
              <a:t>remocion</a:t>
            </a:r>
            <a:r>
              <a:rPr lang="es-ES" dirty="0" smtClean="0"/>
              <a:t> de </a:t>
            </a:r>
            <a:r>
              <a:rPr lang="es-ES" dirty="0" err="1" smtClean="0"/>
              <a:t>fenantreno</a:t>
            </a:r>
            <a:r>
              <a:rPr lang="es-ES" dirty="0" smtClean="0"/>
              <a:t> fue analizada por </a:t>
            </a:r>
            <a:r>
              <a:rPr lang="es-ES" dirty="0" err="1" smtClean="0"/>
              <a:t>cromatografia</a:t>
            </a:r>
            <a:r>
              <a:rPr lang="es-ES" dirty="0" smtClean="0"/>
              <a:t> de gases,</a:t>
            </a:r>
            <a:r>
              <a:rPr lang="es-ES" baseline="0" dirty="0" smtClean="0"/>
              <a:t> en donde se ve que el suelo inicial estuvo contaminado con aproximadamente 2000 ppm y al </a:t>
            </a:r>
            <a:r>
              <a:rPr lang="es-ES" baseline="0" dirty="0" err="1" smtClean="0"/>
              <a:t>fiinal</a:t>
            </a:r>
            <a:r>
              <a:rPr lang="es-ES" baseline="0" dirty="0" smtClean="0"/>
              <a:t> de los 10 </a:t>
            </a:r>
            <a:r>
              <a:rPr lang="es-ES" baseline="0" dirty="0" err="1" smtClean="0"/>
              <a:t>dias</a:t>
            </a:r>
            <a:r>
              <a:rPr lang="es-ES" baseline="0" dirty="0" smtClean="0"/>
              <a:t> se tuvo una </a:t>
            </a:r>
            <a:r>
              <a:rPr lang="es-ES" baseline="0" dirty="0" err="1" smtClean="0"/>
              <a:t>remocion</a:t>
            </a:r>
            <a:r>
              <a:rPr lang="es-ES" baseline="0" dirty="0" smtClean="0"/>
              <a:t> del 47,87 % equivalente a 1040,54  ppm, </a:t>
            </a:r>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22</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C" sz="1200" i="0" kern="1200" dirty="0" smtClean="0">
                <a:solidFill>
                  <a:schemeClr val="tx1"/>
                </a:solidFill>
                <a:effectLst/>
                <a:latin typeface="Trebuchet MS" pitchFamily="34" charset="0"/>
                <a:ea typeface="+mn-ea"/>
                <a:cs typeface="+mn-cs"/>
              </a:rPr>
              <a:t>estas son bacterias productoras de </a:t>
            </a:r>
            <a:r>
              <a:rPr lang="es-EC" sz="1200" i="0" kern="1200" dirty="0" err="1" smtClean="0">
                <a:solidFill>
                  <a:schemeClr val="tx1"/>
                </a:solidFill>
                <a:effectLst/>
                <a:latin typeface="Trebuchet MS" pitchFamily="34" charset="0"/>
                <a:ea typeface="+mn-ea"/>
                <a:cs typeface="+mn-cs"/>
              </a:rPr>
              <a:t>biosurfactantes</a:t>
            </a:r>
            <a:r>
              <a:rPr lang="es-EC" sz="1200" i="0" kern="1200" dirty="0" smtClean="0">
                <a:solidFill>
                  <a:schemeClr val="tx1"/>
                </a:solidFill>
                <a:effectLst/>
                <a:latin typeface="Trebuchet MS" pitchFamily="34" charset="0"/>
                <a:ea typeface="+mn-ea"/>
                <a:cs typeface="+mn-cs"/>
              </a:rPr>
              <a:t> extracelulares que solubilizan y facilitan la penetración de los hidrocarburos a través de la pared celular </a:t>
            </a:r>
            <a:r>
              <a:rPr lang="es-EC" sz="1200" i="0" kern="1200" dirty="0" err="1" smtClean="0">
                <a:solidFill>
                  <a:schemeClr val="tx1"/>
                </a:solidFill>
                <a:effectLst/>
                <a:latin typeface="Trebuchet MS" pitchFamily="34" charset="0"/>
                <a:ea typeface="+mn-ea"/>
                <a:cs typeface="+mn-cs"/>
              </a:rPr>
              <a:t>hidrofílica</a:t>
            </a:r>
            <a:r>
              <a:rPr lang="es-EC" sz="1200" i="0" kern="1200" dirty="0" smtClean="0">
                <a:solidFill>
                  <a:schemeClr val="tx1"/>
                </a:solidFill>
                <a:effectLst/>
                <a:latin typeface="Trebuchet MS" pitchFamily="34" charset="0"/>
                <a:ea typeface="+mn-ea"/>
                <a:cs typeface="+mn-cs"/>
              </a:rPr>
              <a:t>; contienen además enzimas degradadoras de hidrocarburos en la membrana citoplasmática (Pérez-Vargas </a:t>
            </a:r>
            <a:r>
              <a:rPr lang="es-EC" sz="1200" i="1" kern="1200" dirty="0" smtClean="0">
                <a:solidFill>
                  <a:schemeClr val="tx1"/>
                </a:solidFill>
                <a:effectLst/>
                <a:latin typeface="Trebuchet MS" pitchFamily="34" charset="0"/>
                <a:ea typeface="+mn-ea"/>
                <a:cs typeface="+mn-cs"/>
              </a:rPr>
              <a:t>et al., </a:t>
            </a:r>
            <a:r>
              <a:rPr lang="es-EC" sz="1200" i="0" kern="1200" dirty="0" smtClean="0">
                <a:solidFill>
                  <a:schemeClr val="tx1"/>
                </a:solidFill>
                <a:effectLst/>
                <a:latin typeface="Trebuchet MS" pitchFamily="34" charset="0"/>
                <a:ea typeface="+mn-ea"/>
                <a:cs typeface="+mn-cs"/>
              </a:rPr>
              <a:t>2015).</a:t>
            </a:r>
            <a:endParaRPr lang="es-EC" sz="1200" i="1" kern="1200" dirty="0" smtClean="0">
              <a:solidFill>
                <a:schemeClr val="tx1"/>
              </a:solidFill>
              <a:effectLst/>
              <a:latin typeface="Trebuchet MS" pitchFamily="34" charset="0"/>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pPr>
              <a:defRPr/>
            </a:pPr>
            <a:fld id="{E9126406-1BA0-4C48-8824-1C7260A997CA}" type="slidenum">
              <a:rPr lang="fr-FR" smtClean="0"/>
              <a:pPr>
                <a:defRPr/>
              </a:pPr>
              <a:t>30</a:t>
            </a:fld>
            <a:endParaRPr lang="fr-FR" dirty="0"/>
          </a:p>
        </p:txBody>
      </p:sp>
    </p:spTree>
    <p:extLst>
      <p:ext uri="{BB962C8B-B14F-4D97-AF65-F5344CB8AC3E}">
        <p14:creationId xmlns:p14="http://schemas.microsoft.com/office/powerpoint/2010/main" val="1689953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Las</a:t>
            </a:r>
            <a:r>
              <a:rPr lang="en-US" baseline="0" dirty="0" smtClean="0"/>
              <a:t> np </a:t>
            </a:r>
            <a:r>
              <a:rPr lang="en-US" baseline="0" dirty="0" err="1" smtClean="0"/>
              <a:t>entran</a:t>
            </a:r>
            <a:r>
              <a:rPr lang="en-US" baseline="0" dirty="0" smtClean="0"/>
              <a:t> a la </a:t>
            </a:r>
            <a:r>
              <a:rPr lang="en-US" baseline="0" dirty="0" err="1" smtClean="0"/>
              <a:t>membrana</a:t>
            </a:r>
            <a:r>
              <a:rPr lang="en-US" baseline="0" dirty="0" smtClean="0"/>
              <a:t> </a:t>
            </a:r>
            <a:r>
              <a:rPr lang="en-US" baseline="0" dirty="0" err="1" smtClean="0"/>
              <a:t>citoplamatica</a:t>
            </a:r>
            <a:r>
              <a:rPr lang="en-US" baseline="0" dirty="0" smtClean="0"/>
              <a:t>, </a:t>
            </a:r>
            <a:r>
              <a:rPr lang="en-US" baseline="0" dirty="0" err="1" smtClean="0"/>
              <a:t>provocan</a:t>
            </a:r>
            <a:r>
              <a:rPr lang="en-US" baseline="0" dirty="0" smtClean="0"/>
              <a:t> la </a:t>
            </a:r>
            <a:r>
              <a:rPr lang="en-US" baseline="0" dirty="0" err="1" smtClean="0"/>
              <a:t>desnaturalizacion</a:t>
            </a:r>
            <a:r>
              <a:rPr lang="en-US" baseline="0" dirty="0" smtClean="0"/>
              <a:t> de las </a:t>
            </a:r>
            <a:r>
              <a:rPr lang="en-US" baseline="0" dirty="0" err="1" smtClean="0"/>
              <a:t>proteinas</a:t>
            </a:r>
            <a:r>
              <a:rPr lang="en-US" baseline="0" dirty="0" smtClean="0"/>
              <a:t>, </a:t>
            </a:r>
            <a:r>
              <a:rPr lang="en-US" baseline="0" dirty="0" err="1" smtClean="0"/>
              <a:t>inhibicion</a:t>
            </a:r>
            <a:r>
              <a:rPr lang="en-US" baseline="0" dirty="0" smtClean="0"/>
              <a:t> </a:t>
            </a:r>
            <a:r>
              <a:rPr lang="en-US" baseline="0" dirty="0" err="1" smtClean="0"/>
              <a:t>en</a:t>
            </a:r>
            <a:r>
              <a:rPr lang="en-US" baseline="0" dirty="0" smtClean="0"/>
              <a:t> el </a:t>
            </a:r>
            <a:r>
              <a:rPr lang="en-US" baseline="0" dirty="0" err="1" smtClean="0"/>
              <a:t>metabolismo</a:t>
            </a:r>
            <a:r>
              <a:rPr lang="en-US" baseline="0" dirty="0" smtClean="0"/>
              <a:t> </a:t>
            </a:r>
            <a:r>
              <a:rPr lang="en-US" baseline="0" dirty="0" err="1" smtClean="0"/>
              <a:t>celular</a:t>
            </a:r>
            <a:r>
              <a:rPr lang="en-US" baseline="0" dirty="0" smtClean="0"/>
              <a:t>, </a:t>
            </a:r>
            <a:r>
              <a:rPr lang="en-US" baseline="0" dirty="0" err="1" smtClean="0"/>
              <a:t>inactivacion</a:t>
            </a:r>
            <a:r>
              <a:rPr lang="en-US" baseline="0" dirty="0" smtClean="0"/>
              <a:t> de </a:t>
            </a:r>
            <a:r>
              <a:rPr lang="en-US" baseline="0" dirty="0" err="1" smtClean="0"/>
              <a:t>enzimas</a:t>
            </a:r>
            <a:r>
              <a:rPr lang="en-US" baseline="0" dirty="0" smtClean="0"/>
              <a:t> </a:t>
            </a:r>
            <a:r>
              <a:rPr lang="en-US" baseline="0" dirty="0" err="1" smtClean="0"/>
              <a:t>bactrianas</a:t>
            </a:r>
            <a:r>
              <a:rPr lang="en-US" baseline="0" dirty="0" smtClean="0"/>
              <a:t> y </a:t>
            </a:r>
            <a:r>
              <a:rPr lang="en-US" baseline="0" dirty="0" err="1" smtClean="0"/>
              <a:t>liberacion</a:t>
            </a:r>
            <a:r>
              <a:rPr lang="en-US" baseline="0" dirty="0" smtClean="0"/>
              <a:t> de H2O2</a:t>
            </a:r>
          </a:p>
          <a:p>
            <a:r>
              <a:rPr lang="en-US" baseline="0" dirty="0" smtClean="0"/>
              <a:t>El and </a:t>
            </a:r>
            <a:r>
              <a:rPr lang="en-US" baseline="0" dirty="0" err="1" smtClean="0"/>
              <a:t>pierde</a:t>
            </a:r>
            <a:r>
              <a:rPr lang="en-US" baseline="0" dirty="0" smtClean="0"/>
              <a:t> la </a:t>
            </a:r>
            <a:r>
              <a:rPr lang="en-US" baseline="0" dirty="0" err="1" smtClean="0"/>
              <a:t>capacidad</a:t>
            </a:r>
            <a:r>
              <a:rPr lang="en-US" baseline="0" dirty="0" smtClean="0"/>
              <a:t> para </a:t>
            </a:r>
            <a:r>
              <a:rPr lang="en-US" baseline="0" dirty="0" err="1" smtClean="0"/>
              <a:t>replicarse</a:t>
            </a:r>
            <a:r>
              <a:rPr lang="en-US" baseline="0" dirty="0" smtClean="0"/>
              <a:t>. </a:t>
            </a:r>
          </a:p>
          <a:p>
            <a:r>
              <a:rPr lang="es-EC" sz="1200" b="0" i="0" kern="1200" dirty="0" smtClean="0">
                <a:solidFill>
                  <a:schemeClr val="tx1"/>
                </a:solidFill>
                <a:effectLst/>
                <a:latin typeface="Trebuchet MS" pitchFamily="34" charset="0"/>
                <a:ea typeface="+mn-ea"/>
                <a:cs typeface="+mn-cs"/>
              </a:rPr>
              <a:t> Ag-NP reduce el contenido de ATP de la célula causado un daño a la mitocondria y el aumento de la producción de especies reactivas de oxígeno (ROS) de una manera dependiente de la dosis. </a:t>
            </a:r>
          </a:p>
          <a:p>
            <a:r>
              <a:rPr lang="es-EC" sz="1200" b="0" i="0" kern="1200" dirty="0" smtClean="0">
                <a:solidFill>
                  <a:schemeClr val="tx1"/>
                </a:solidFill>
                <a:effectLst/>
                <a:latin typeface="Trebuchet MS" pitchFamily="34" charset="0"/>
                <a:ea typeface="+mn-ea"/>
                <a:cs typeface="+mn-cs"/>
              </a:rPr>
              <a:t>El análisis microscópico electrónico de transmisión (TEM) indicó la presencia de Ag NP-dentro de la mitocondria y el núcleo, lo que implica su participación directa en el daño y la toxicidad de ADN mitocondrial. Se propone un posible mecanismo de la toxicidad que implica la interrupción de la cadena respiratoria mitocondrial por Ag-</a:t>
            </a:r>
            <a:r>
              <a:rPr lang="es-EC" sz="1200" b="0" i="0" kern="1200" dirty="0" err="1" smtClean="0">
                <a:solidFill>
                  <a:schemeClr val="tx1"/>
                </a:solidFill>
                <a:effectLst/>
                <a:latin typeface="Trebuchet MS" pitchFamily="34" charset="0"/>
                <a:ea typeface="+mn-ea"/>
                <a:cs typeface="+mn-cs"/>
              </a:rPr>
              <a:t>np</a:t>
            </a:r>
            <a:r>
              <a:rPr lang="es-EC" sz="1200" b="0" i="0" kern="1200" dirty="0" smtClean="0">
                <a:solidFill>
                  <a:schemeClr val="tx1"/>
                </a:solidFill>
                <a:effectLst/>
                <a:latin typeface="Trebuchet MS" pitchFamily="34" charset="0"/>
                <a:ea typeface="+mn-ea"/>
                <a:cs typeface="+mn-cs"/>
              </a:rPr>
              <a:t> conduce a la producción de ROS y la interrupción de la síntesis de ATP, que a su vez causa el daño del ADN. Se prevé que el daño del ADN se ve aumentada por la deposición, seguido por interacciones de Ag-NP en el ADN que conduce a la detención del ciclo celular en la fase G </a:t>
            </a:r>
            <a:r>
              <a:rPr lang="es-EC" sz="1200" b="0" i="0" kern="1200" baseline="-25000" dirty="0" smtClean="0">
                <a:solidFill>
                  <a:schemeClr val="tx1"/>
                </a:solidFill>
                <a:effectLst/>
                <a:latin typeface="Trebuchet MS" pitchFamily="34" charset="0"/>
                <a:ea typeface="+mn-ea"/>
                <a:cs typeface="+mn-cs"/>
              </a:rPr>
              <a:t>2</a:t>
            </a:r>
            <a:r>
              <a:rPr lang="es-EC" sz="1200" b="0" i="0" kern="1200" dirty="0" smtClean="0">
                <a:solidFill>
                  <a:schemeClr val="tx1"/>
                </a:solidFill>
                <a:effectLst/>
                <a:latin typeface="Trebuchet MS" pitchFamily="34" charset="0"/>
                <a:ea typeface="+mn-ea"/>
                <a:cs typeface="+mn-cs"/>
              </a:rPr>
              <a:t> / M.</a:t>
            </a:r>
            <a:endParaRPr lang="es-EC" dirty="0"/>
          </a:p>
        </p:txBody>
      </p:sp>
      <p:sp>
        <p:nvSpPr>
          <p:cNvPr id="4" name="3 Marcador de número de diapositiva"/>
          <p:cNvSpPr>
            <a:spLocks noGrp="1"/>
          </p:cNvSpPr>
          <p:nvPr>
            <p:ph type="sldNum" sz="quarter" idx="10"/>
          </p:nvPr>
        </p:nvSpPr>
        <p:spPr/>
        <p:txBody>
          <a:bodyPr/>
          <a:lstStyle/>
          <a:p>
            <a:pPr>
              <a:defRPr/>
            </a:pPr>
            <a:fld id="{E9126406-1BA0-4C48-8824-1C7260A997CA}" type="slidenum">
              <a:rPr lang="fr-FR" smtClean="0"/>
              <a:pPr>
                <a:defRPr/>
              </a:pPr>
              <a:t>34</a:t>
            </a:fld>
            <a:endParaRPr lang="fr-FR" dirty="0"/>
          </a:p>
        </p:txBody>
      </p:sp>
    </p:spTree>
    <p:extLst>
      <p:ext uri="{BB962C8B-B14F-4D97-AF65-F5344CB8AC3E}">
        <p14:creationId xmlns:p14="http://schemas.microsoft.com/office/powerpoint/2010/main" val="389850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1255728"/>
          </a:xfrm>
        </p:spPr>
        <p:txBody>
          <a:bodyPr/>
          <a:lstStyle/>
          <a:p>
            <a:r>
              <a:rPr lang="es-ES" sz="1200" kern="1200" dirty="0" smtClean="0">
                <a:solidFill>
                  <a:schemeClr val="tx1"/>
                </a:solidFill>
                <a:effectLst/>
                <a:latin typeface="+mn-lt"/>
                <a:ea typeface="+mn-ea"/>
                <a:cs typeface="+mn-cs"/>
              </a:rPr>
              <a:t>El Ecuador es un país con  exuberante biodiversidad, dedicado a la explotación petrolera como principal fuente de ingresos económicos, el descuido del manejo ambiental años atrás ha generado daños ambientales como contaminación de suelos, aguas, acuíferos provocando serios problemas de salud en los habitantes de las zonas aledañas. </a:t>
            </a:r>
            <a:endParaRPr lang="es-E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i="0" kern="1200" dirty="0" smtClean="0">
                <a:solidFill>
                  <a:schemeClr val="tx1"/>
                </a:solidFill>
                <a:effectLst/>
                <a:latin typeface="Trebuchet MS" pitchFamily="34" charset="0"/>
                <a:ea typeface="+mn-ea"/>
                <a:cs typeface="+mn-cs"/>
              </a:rPr>
              <a:t>Los suelos contaminados con hidrocarburos de petróleo son una de las problemáticas más importantes que causan diversos impactos al ambiente con consecuencias directamente en la salud humana. </a:t>
            </a:r>
            <a:r>
              <a:rPr lang="es-EC" sz="1200" i="0" kern="1200" dirty="0" smtClean="0">
                <a:solidFill>
                  <a:schemeClr val="tx1"/>
                </a:solidFill>
                <a:effectLst/>
                <a:latin typeface="Trebuchet MS" pitchFamily="34" charset="0"/>
                <a:ea typeface="+mn-ea"/>
                <a:cs typeface="+mn-cs"/>
              </a:rPr>
              <a:t>Los derrames de petróleo representan un grave problema de contaminación en diversas partes del mundo. Estos accidentes han contribuido en gran manera al aumento en la contaminación por hidrocarburos en zonas costeras, afectando negativamente áreas de manglar, la flora, la fauna y la salud humana (Olguín, Hernández, &amp; Sánchez, 2007).</a:t>
            </a:r>
            <a:endParaRPr lang="es-EC" sz="1200" i="1" kern="1200" dirty="0" smtClean="0">
              <a:solidFill>
                <a:schemeClr val="tx1"/>
              </a:solidFill>
              <a:effectLst/>
              <a:latin typeface="Trebuchet MS" pitchFamily="34" charset="0"/>
              <a:ea typeface="+mn-ea"/>
              <a:cs typeface="+mn-cs"/>
            </a:endParaRPr>
          </a:p>
          <a:p>
            <a:endParaRPr lang="es-ES" dirty="0" smtClean="0"/>
          </a:p>
          <a:p>
            <a:endParaRPr lang="es-ES" dirty="0" smtClean="0"/>
          </a:p>
        </p:txBody>
      </p:sp>
      <p:sp>
        <p:nvSpPr>
          <p:cNvPr id="4" name="3 Marcador de número de diapositiva"/>
          <p:cNvSpPr>
            <a:spLocks noGrp="1"/>
          </p:cNvSpPr>
          <p:nvPr>
            <p:ph type="sldNum" sz="quarter" idx="10"/>
          </p:nvPr>
        </p:nvSpPr>
        <p:spPr/>
        <p:txBody>
          <a:bodyPr/>
          <a:lstStyle/>
          <a:p>
            <a:fld id="{588D5EB2-7205-4E1F-94BD-413AFFC32D99}" type="slidenum">
              <a:rPr lang="es-ES" smtClean="0"/>
              <a:pPr/>
              <a:t>3</a:t>
            </a:fld>
            <a:endParaRPr lang="es-ES"/>
          </a:p>
        </p:txBody>
      </p:sp>
    </p:spTree>
    <p:extLst>
      <p:ext uri="{BB962C8B-B14F-4D97-AF65-F5344CB8AC3E}">
        <p14:creationId xmlns:p14="http://schemas.microsoft.com/office/powerpoint/2010/main" val="4163486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276999"/>
          </a:xfrm>
        </p:spPr>
        <p:txBody>
          <a:bodyPr/>
          <a:lstStyle/>
          <a:p>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38</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1994392"/>
          </a:xfrm>
        </p:spPr>
        <p:txBody>
          <a:bodyPr/>
          <a:lstStyle/>
          <a:p>
            <a:r>
              <a:rPr lang="es-ES" dirty="0" smtClean="0"/>
              <a:t>Esta contaminación no solo afecta </a:t>
            </a:r>
            <a:r>
              <a:rPr lang="es-ES" baseline="0" dirty="0" smtClean="0"/>
              <a:t>al mundo entero, como en el caso de mi país Ecuador, siendo la explotación petrolera la mayor fuente de ingresos, y se han producido un gran numero de derrames, como por ejemplo desde año 1967-2009, el área total afectada por derrames de crudo en </a:t>
            </a:r>
            <a:r>
              <a:rPr lang="es-ES" baseline="0" dirty="0" err="1" smtClean="0"/>
              <a:t>zil</a:t>
            </a:r>
            <a:r>
              <a:rPr lang="es-ES" baseline="0" dirty="0" smtClean="0"/>
              <a:t> (zona de influencia local), localizada en dos provincias </a:t>
            </a:r>
            <a:r>
              <a:rPr lang="es-ES" baseline="0" dirty="0" err="1" smtClean="0"/>
              <a:t>sucumbios</a:t>
            </a:r>
            <a:r>
              <a:rPr lang="es-ES" baseline="0" dirty="0" smtClean="0"/>
              <a:t> y </a:t>
            </a:r>
            <a:r>
              <a:rPr lang="es-ES" baseline="0" dirty="0" err="1" smtClean="0"/>
              <a:t>orellana</a:t>
            </a:r>
            <a:r>
              <a:rPr lang="es-ES" baseline="0" dirty="0" smtClean="0"/>
              <a:t>, es de más de + 2 millones de metros cuadrados y existe una necesidad de </a:t>
            </a:r>
            <a:r>
              <a:rPr lang="es-ES" baseline="0" dirty="0" err="1" smtClean="0"/>
              <a:t>biorremediar</a:t>
            </a:r>
            <a:r>
              <a:rPr lang="es-ES" baseline="0" dirty="0" smtClean="0"/>
              <a:t> estos suelos, por lo que me motivo trabajar en biodegradación de hidrocarburos en suelos contaminados.</a:t>
            </a:r>
          </a:p>
          <a:p>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4</a:t>
            </a:fld>
            <a:endParaRPr lang="es-ES">
              <a:solidFill>
                <a:prstClr val="black"/>
              </a:solidFill>
            </a:endParaRPr>
          </a:p>
        </p:txBody>
      </p:sp>
    </p:spTree>
    <p:extLst>
      <p:ext uri="{BB962C8B-B14F-4D97-AF65-F5344CB8AC3E}">
        <p14:creationId xmlns:p14="http://schemas.microsoft.com/office/powerpoint/2010/main" val="416348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57250" y="685800"/>
            <a:ext cx="5143500" cy="3429000"/>
          </a:xfrm>
        </p:spPr>
      </p:sp>
      <p:sp>
        <p:nvSpPr>
          <p:cNvPr id="3" name="Marcador de notas 2"/>
          <p:cNvSpPr>
            <a:spLocks noGrp="1"/>
          </p:cNvSpPr>
          <p:nvPr>
            <p:ph type="body" idx="1"/>
          </p:nvPr>
        </p:nvSpPr>
        <p:spPr>
          <a:xfrm>
            <a:off x="914400" y="4343400"/>
            <a:ext cx="5029200" cy="1015663"/>
          </a:xfrm>
        </p:spPr>
        <p:txBody>
          <a:bodyPr/>
          <a:lstStyle/>
          <a:p>
            <a:r>
              <a:rPr lang="es-ES" dirty="0" smtClean="0"/>
              <a:t>Los</a:t>
            </a:r>
            <a:r>
              <a:rPr lang="es-ES" baseline="0" dirty="0" smtClean="0"/>
              <a:t> </a:t>
            </a:r>
            <a:r>
              <a:rPr lang="es-ES" baseline="0" dirty="0" err="1" smtClean="0"/>
              <a:t>HAPs</a:t>
            </a:r>
            <a:r>
              <a:rPr lang="es-ES" baseline="0" dirty="0" smtClean="0"/>
              <a:t> tienen une especial interés por sus persistencia y toxicidad. Comprenden compuestos de 2 a 6 anillos aromáticos, su solubilidad </a:t>
            </a:r>
            <a:r>
              <a:rPr lang="es-ES" baseline="0" dirty="0" smtClean="0">
                <a:solidFill>
                  <a:srgbClr val="FF0000"/>
                </a:solidFill>
              </a:rPr>
              <a:t>disminuye</a:t>
            </a:r>
            <a:r>
              <a:rPr lang="es-ES" baseline="0" dirty="0" smtClean="0"/>
              <a:t> con el aumento de número de anillos aromáticos, pero aumentando su </a:t>
            </a:r>
            <a:r>
              <a:rPr lang="es-ES" baseline="0" dirty="0" err="1" smtClean="0"/>
              <a:t>recalcitrancia</a:t>
            </a:r>
            <a:r>
              <a:rPr lang="es-ES" baseline="0" dirty="0" smtClean="0"/>
              <a:t>.  Y su toxicidad, como la </a:t>
            </a:r>
            <a:r>
              <a:rPr lang="es-ES" baseline="0" dirty="0" err="1" smtClean="0"/>
              <a:t>carcinogenicidad</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588D5EB2-7205-4E1F-94BD-413AFFC32D99}" type="slidenum">
              <a:rPr lang="es-ES" smtClean="0"/>
              <a:pPr/>
              <a:t>5</a:t>
            </a:fld>
            <a:endParaRPr lang="es-ES"/>
          </a:p>
        </p:txBody>
      </p:sp>
    </p:spTree>
    <p:extLst>
      <p:ext uri="{BB962C8B-B14F-4D97-AF65-F5344CB8AC3E}">
        <p14:creationId xmlns:p14="http://schemas.microsoft.com/office/powerpoint/2010/main" val="782529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57250" y="685800"/>
            <a:ext cx="5143500" cy="3429000"/>
          </a:xfrm>
        </p:spPr>
      </p:sp>
      <p:sp>
        <p:nvSpPr>
          <p:cNvPr id="3" name="Marcador de notas 2"/>
          <p:cNvSpPr>
            <a:spLocks noGrp="1"/>
          </p:cNvSpPr>
          <p:nvPr>
            <p:ph type="body" idx="1"/>
          </p:nvPr>
        </p:nvSpPr>
        <p:spPr>
          <a:xfrm>
            <a:off x="914400" y="4343400"/>
            <a:ext cx="5029200" cy="2049792"/>
          </a:xfrm>
        </p:spPr>
        <p:txBody>
          <a:bodyPr/>
          <a:lstStyle/>
          <a:p>
            <a:r>
              <a:rPr lang="es-ES" dirty="0" smtClean="0"/>
              <a:t>Debido a su </a:t>
            </a:r>
            <a:r>
              <a:rPr lang="es-ES" dirty="0" err="1" smtClean="0"/>
              <a:t>recalcitrancia</a:t>
            </a:r>
            <a:r>
              <a:rPr lang="es-ES" baseline="0" dirty="0" smtClean="0"/>
              <a:t> y riesgo para salud humana y para el medio ambiente, la EPA la agencia americana del medio ambiente, incluyo 16 </a:t>
            </a:r>
            <a:r>
              <a:rPr lang="es-ES" baseline="0" dirty="0" err="1" smtClean="0"/>
              <a:t>HAPs</a:t>
            </a:r>
            <a:r>
              <a:rPr lang="es-ES" baseline="0" dirty="0" smtClean="0"/>
              <a:t> más frecuentes en su lista de contaminantes prioritarios,  como compuesto de 2 y 3 anillos como el naftaleno y </a:t>
            </a:r>
            <a:r>
              <a:rPr lang="es-ES" baseline="0" dirty="0" err="1" smtClean="0"/>
              <a:t>fenantreno</a:t>
            </a:r>
            <a:r>
              <a:rPr lang="es-ES" baseline="0" dirty="0" smtClean="0"/>
              <a:t>, hasta compuestos de elevado peso molecular de 4 y 5 anillos, como </a:t>
            </a:r>
            <a:r>
              <a:rPr lang="es-ES" baseline="0" dirty="0" err="1" smtClean="0"/>
              <a:t>benzo</a:t>
            </a:r>
            <a:r>
              <a:rPr lang="es-ES" baseline="0" dirty="0" smtClean="0"/>
              <a:t> a </a:t>
            </a:r>
            <a:r>
              <a:rPr lang="es-ES" baseline="0" dirty="0" err="1" smtClean="0"/>
              <a:t>pireno</a:t>
            </a:r>
            <a:r>
              <a:rPr lang="es-ES" baseline="0" dirty="0" smtClean="0"/>
              <a:t>.</a:t>
            </a:r>
          </a:p>
          <a:p>
            <a:endParaRPr lang="es-ES" baseline="0" dirty="0" smtClean="0"/>
          </a:p>
          <a:p>
            <a:r>
              <a:rPr lang="es-ES" baseline="0" dirty="0" err="1" smtClean="0"/>
              <a:t>Fenantreno</a:t>
            </a:r>
            <a:r>
              <a:rPr lang="es-ES" baseline="0" dirty="0" smtClean="0"/>
              <a:t> es un molécula es estable posee 3 anillos aromáticos, no se volatiliza muy rápidos mientras </a:t>
            </a:r>
            <a:r>
              <a:rPr lang="es-ES" baseline="0" dirty="0" err="1" smtClean="0"/>
              <a:t>HAPs</a:t>
            </a:r>
            <a:r>
              <a:rPr lang="es-ES" baseline="0" dirty="0" smtClean="0"/>
              <a:t> de 2 anillos son fácilmente volátiles como naftaleno.</a:t>
            </a:r>
            <a:endParaRPr lang="es-ES" dirty="0"/>
          </a:p>
        </p:txBody>
      </p:sp>
      <p:sp>
        <p:nvSpPr>
          <p:cNvPr id="4" name="Marcador de número de diapositiva 3"/>
          <p:cNvSpPr>
            <a:spLocks noGrp="1"/>
          </p:cNvSpPr>
          <p:nvPr>
            <p:ph type="sldNum" sz="quarter" idx="10"/>
          </p:nvPr>
        </p:nvSpPr>
        <p:spPr/>
        <p:txBody>
          <a:bodyPr/>
          <a:lstStyle/>
          <a:p>
            <a:fld id="{588D5EB2-7205-4E1F-94BD-413AFFC32D99}" type="slidenum">
              <a:rPr lang="es-ES" smtClean="0"/>
              <a:pPr/>
              <a:t>6</a:t>
            </a:fld>
            <a:endParaRPr lang="es-ES"/>
          </a:p>
        </p:txBody>
      </p:sp>
    </p:spTree>
    <p:extLst>
      <p:ext uri="{BB962C8B-B14F-4D97-AF65-F5344CB8AC3E}">
        <p14:creationId xmlns:p14="http://schemas.microsoft.com/office/powerpoint/2010/main" val="545144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3397853"/>
          </a:xfrm>
        </p:spPr>
        <p:txBody>
          <a:bodyPr/>
          <a:lstStyle/>
          <a:p>
            <a:r>
              <a:rPr lang="es-EC" sz="1200" i="0" kern="1200" dirty="0" smtClean="0">
                <a:solidFill>
                  <a:schemeClr val="tx1"/>
                </a:solidFill>
                <a:effectLst/>
                <a:latin typeface="+mn-lt"/>
                <a:ea typeface="+mn-ea"/>
                <a:cs typeface="+mn-cs"/>
              </a:rPr>
              <a:t>El uso de tecnologías de </a:t>
            </a:r>
            <a:r>
              <a:rPr lang="es-EC" sz="1200" i="0" kern="1200" dirty="0" err="1" smtClean="0">
                <a:solidFill>
                  <a:schemeClr val="tx1"/>
                </a:solidFill>
                <a:effectLst/>
                <a:latin typeface="+mn-lt"/>
                <a:ea typeface="+mn-ea"/>
                <a:cs typeface="+mn-cs"/>
              </a:rPr>
              <a:t>biorremediación</a:t>
            </a:r>
            <a:r>
              <a:rPr lang="es-EC" sz="1200" i="0" kern="1200" dirty="0" smtClean="0">
                <a:solidFill>
                  <a:schemeClr val="tx1"/>
                </a:solidFill>
                <a:effectLst/>
                <a:latin typeface="+mn-lt"/>
                <a:ea typeface="+mn-ea"/>
                <a:cs typeface="+mn-cs"/>
              </a:rPr>
              <a:t> para el tratamiento de sitios contaminados es una opción que presenta ventajas con respecto a los métodos físicos y químicos, puesto que son sencillas de implementar. Por otro lado, también son efectivas y ambientalmente seguras, ya que los contaminantes se destruyen o transforman, sin requerir en la mayoría de los casos, tratamientos adicionales; representando tecnologías considerablemente económicas (</a:t>
            </a:r>
            <a:r>
              <a:rPr lang="es-EC" sz="1200" i="0" kern="1200" dirty="0" err="1" smtClean="0">
                <a:solidFill>
                  <a:schemeClr val="tx1"/>
                </a:solidFill>
                <a:effectLst/>
                <a:latin typeface="+mn-lt"/>
                <a:ea typeface="+mn-ea"/>
                <a:cs typeface="+mn-cs"/>
              </a:rPr>
              <a:t>Volke</a:t>
            </a:r>
            <a:r>
              <a:rPr lang="es-EC" sz="1200" i="0" kern="1200" dirty="0" smtClean="0">
                <a:solidFill>
                  <a:schemeClr val="tx1"/>
                </a:solidFill>
                <a:effectLst/>
                <a:latin typeface="+mn-lt"/>
                <a:ea typeface="+mn-ea"/>
                <a:cs typeface="+mn-cs"/>
              </a:rPr>
              <a:t> y Velasco, 2003).</a:t>
            </a:r>
            <a:endParaRPr lang="es-EC" sz="1200" i="1" kern="1200" dirty="0" smtClean="0">
              <a:solidFill>
                <a:schemeClr val="tx1"/>
              </a:solidFill>
              <a:effectLst/>
              <a:latin typeface="+mn-lt"/>
              <a:ea typeface="+mn-ea"/>
              <a:cs typeface="+mn-cs"/>
            </a:endParaRPr>
          </a:p>
          <a:p>
            <a:r>
              <a:rPr lang="es-EC" sz="1200" i="0" kern="1200" dirty="0" smtClean="0">
                <a:solidFill>
                  <a:schemeClr val="tx1"/>
                </a:solidFill>
                <a:effectLst/>
                <a:latin typeface="+mn-lt"/>
                <a:ea typeface="+mn-ea"/>
                <a:cs typeface="+mn-cs"/>
              </a:rPr>
              <a:t>La </a:t>
            </a:r>
            <a:r>
              <a:rPr lang="es-EC" sz="1200" i="0" kern="1200" dirty="0" err="1" smtClean="0">
                <a:solidFill>
                  <a:schemeClr val="tx1"/>
                </a:solidFill>
                <a:effectLst/>
                <a:latin typeface="+mn-lt"/>
                <a:ea typeface="+mn-ea"/>
                <a:cs typeface="+mn-cs"/>
              </a:rPr>
              <a:t>biorremediación</a:t>
            </a:r>
            <a:r>
              <a:rPr lang="es-EC" sz="1200" i="0" kern="1200" dirty="0" smtClean="0">
                <a:solidFill>
                  <a:schemeClr val="tx1"/>
                </a:solidFill>
                <a:effectLst/>
                <a:latin typeface="+mn-lt"/>
                <a:ea typeface="+mn-ea"/>
                <a:cs typeface="+mn-cs"/>
              </a:rPr>
              <a:t> es una tecnología basada en la utilización de los microorganismos y su potencial metabólico degradador para eliminar o transformar los contaminantes del medio en productos inocuos (Alexander, 1999). </a:t>
            </a:r>
          </a:p>
          <a:p>
            <a:r>
              <a:rPr lang="es-EC" sz="1200" i="0" kern="1200" dirty="0" smtClean="0">
                <a:solidFill>
                  <a:schemeClr val="tx1"/>
                </a:solidFill>
                <a:effectLst/>
                <a:latin typeface="+mn-lt"/>
                <a:ea typeface="+mn-ea"/>
                <a:cs typeface="+mn-cs"/>
              </a:rPr>
              <a:t>La capacidad metabólica de las poblaciones microbianas, frente a los contaminantes presentes en un suelo, es el fundamento sobre el que se sustenta la tecnología de la </a:t>
            </a:r>
            <a:r>
              <a:rPr lang="es-EC" sz="1200" i="0" kern="1200" dirty="0" err="1" smtClean="0">
                <a:solidFill>
                  <a:schemeClr val="tx1"/>
                </a:solidFill>
                <a:effectLst/>
                <a:latin typeface="+mn-lt"/>
                <a:ea typeface="+mn-ea"/>
                <a:cs typeface="+mn-cs"/>
              </a:rPr>
              <a:t>biorremediación</a:t>
            </a:r>
            <a:r>
              <a:rPr lang="es-EC" sz="1200" i="0" kern="1200" dirty="0" smtClean="0">
                <a:solidFill>
                  <a:schemeClr val="tx1"/>
                </a:solidFill>
                <a:effectLst/>
                <a:latin typeface="+mn-lt"/>
                <a:ea typeface="+mn-ea"/>
                <a:cs typeface="+mn-cs"/>
              </a:rPr>
              <a:t>. la </a:t>
            </a:r>
            <a:r>
              <a:rPr lang="es-EC" sz="1200" i="0" kern="1200" dirty="0" err="1" smtClean="0">
                <a:solidFill>
                  <a:schemeClr val="tx1"/>
                </a:solidFill>
                <a:effectLst/>
                <a:latin typeface="+mn-lt"/>
                <a:ea typeface="+mn-ea"/>
                <a:cs typeface="+mn-cs"/>
              </a:rPr>
              <a:t>bioestimulación</a:t>
            </a:r>
            <a:r>
              <a:rPr lang="es-EC" sz="1200" i="0" kern="1200" dirty="0" smtClean="0">
                <a:solidFill>
                  <a:schemeClr val="tx1"/>
                </a:solidFill>
                <a:effectLst/>
                <a:latin typeface="+mn-lt"/>
                <a:ea typeface="+mn-ea"/>
                <a:cs typeface="+mn-cs"/>
              </a:rPr>
              <a:t> de la población microbiana indígena, tanto hongos como bacterias, puede acelerar el proceso de biodegradación de los contaminantes  (Alexander, 1999)</a:t>
            </a:r>
            <a:endParaRPr lang="es-EC" sz="1200" i="1"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7</a:t>
            </a:fld>
            <a:endParaRPr lang="es-ES">
              <a:solidFill>
                <a:prstClr val="black"/>
              </a:solidFill>
            </a:endParaRPr>
          </a:p>
        </p:txBody>
      </p:sp>
    </p:spTree>
    <p:extLst>
      <p:ext uri="{BB962C8B-B14F-4D97-AF65-F5344CB8AC3E}">
        <p14:creationId xmlns:p14="http://schemas.microsoft.com/office/powerpoint/2010/main" val="281014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4468916"/>
          </a:xfrm>
        </p:spPr>
        <p:txBody>
          <a:bodyPr/>
          <a:lstStyle/>
          <a:p>
            <a:r>
              <a:rPr lang="es-ES" dirty="0" smtClean="0"/>
              <a:t>Precisamente</a:t>
            </a:r>
            <a:r>
              <a:rPr lang="es-ES" baseline="0" dirty="0" smtClean="0"/>
              <a:t> las estrategias de </a:t>
            </a:r>
            <a:r>
              <a:rPr lang="es-ES" baseline="0" dirty="0" err="1" smtClean="0"/>
              <a:t>biorremediación</a:t>
            </a:r>
            <a:r>
              <a:rPr lang="es-ES" baseline="0" dirty="0" smtClean="0"/>
              <a:t> aprovechan o explotan las propiedades de la biodegradación de los microorganismos.</a:t>
            </a:r>
          </a:p>
          <a:p>
            <a:endParaRPr lang="es-ES" baseline="0" dirty="0" smtClean="0"/>
          </a:p>
          <a:p>
            <a:r>
              <a:rPr lang="es-ES" baseline="0" dirty="0" smtClean="0"/>
              <a:t>Como el </a:t>
            </a:r>
            <a:r>
              <a:rPr lang="es-ES" baseline="0" dirty="0" err="1" smtClean="0"/>
              <a:t>b</a:t>
            </a:r>
            <a:r>
              <a:rPr lang="es-ES" dirty="0" err="1" smtClean="0"/>
              <a:t>ioumento</a:t>
            </a:r>
            <a:r>
              <a:rPr lang="es-ES" baseline="0" dirty="0" smtClean="0"/>
              <a:t> que consiste en la inoculación de poblaciones microbianas especializadas (cepas individuales o consorcios). Siendo una de las técnicas más utilizadas en emplazamientos que no poseen poblaciones nativas, que puedan llevar a cabo una biodegradación.</a:t>
            </a:r>
          </a:p>
          <a:p>
            <a:endParaRPr lang="es-ES" baseline="0" dirty="0" smtClean="0"/>
          </a:p>
          <a:p>
            <a:r>
              <a:rPr lang="es-ES" baseline="0" dirty="0" smtClean="0"/>
              <a:t>La </a:t>
            </a:r>
            <a:r>
              <a:rPr lang="es-ES" baseline="0" dirty="0" err="1" smtClean="0"/>
              <a:t>Bioestimulación</a:t>
            </a:r>
            <a:r>
              <a:rPr lang="es-ES" baseline="0" dirty="0" smtClean="0"/>
              <a:t> que consiste en incrementar la actividad de los microorganismos nativos, por medio de la adición de nutrientes, aceptores de electrones y otros agentes que ayudan a la biodegradación como </a:t>
            </a:r>
            <a:r>
              <a:rPr lang="es-ES" baseline="0" dirty="0" err="1" smtClean="0"/>
              <a:t>biosurfactantes</a:t>
            </a:r>
            <a:r>
              <a:rPr lang="es-ES" baseline="0" dirty="0" smtClean="0"/>
              <a:t>.</a:t>
            </a:r>
          </a:p>
          <a:p>
            <a:endParaRPr lang="es-ES" baseline="0" dirty="0" smtClean="0"/>
          </a:p>
          <a:p>
            <a:r>
              <a:rPr lang="es-ES" baseline="0" dirty="0" smtClean="0"/>
              <a:t>La MNA que consiste en demostrar y monitorizar que existen procesos activos que lleven a cabo la biodegradación de forma natural. </a:t>
            </a:r>
          </a:p>
          <a:p>
            <a:endParaRPr lang="es-ES" baseline="0" dirty="0" smtClean="0"/>
          </a:p>
          <a:p>
            <a:r>
              <a:rPr lang="es-ES" baseline="0" dirty="0" smtClean="0"/>
              <a:t>La estrategia más utilizada con éxito para la </a:t>
            </a:r>
            <a:r>
              <a:rPr lang="es-ES" baseline="0" dirty="0" err="1" smtClean="0"/>
              <a:t>biorremediación</a:t>
            </a:r>
            <a:r>
              <a:rPr lang="es-ES" baseline="0" dirty="0" smtClean="0"/>
              <a:t> de suelos contaminados con hidrocarburos de petróleo, es la </a:t>
            </a:r>
            <a:r>
              <a:rPr lang="es-ES" baseline="0" dirty="0" err="1" smtClean="0"/>
              <a:t>bioestimulación</a:t>
            </a:r>
            <a:r>
              <a:rPr lang="es-ES" baseline="0" dirty="0" smtClean="0"/>
              <a:t> en </a:t>
            </a:r>
            <a:r>
              <a:rPr lang="es-ES" baseline="0" dirty="0" err="1" smtClean="0"/>
              <a:t>bioplias</a:t>
            </a:r>
            <a:r>
              <a:rPr lang="es-ES" baseline="0" dirty="0" smtClean="0"/>
              <a:t>.</a:t>
            </a:r>
          </a:p>
          <a:p>
            <a:endParaRPr lang="es-ES" dirty="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8</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2511457"/>
          </a:xfrm>
        </p:spPr>
        <p:txBody>
          <a:bodyPr/>
          <a:lstStyle/>
          <a:p>
            <a:r>
              <a:rPr lang="es-ES" sz="1200" kern="1200" dirty="0" smtClean="0">
                <a:solidFill>
                  <a:schemeClr val="tx1"/>
                </a:solidFill>
                <a:effectLst/>
                <a:latin typeface="+mn-lt"/>
                <a:ea typeface="+mn-ea"/>
                <a:cs typeface="+mn-cs"/>
              </a:rPr>
              <a:t>NPHE se inyecta para formar una barrera reactiva de partículas hierro.</a:t>
            </a:r>
          </a:p>
          <a:p>
            <a:r>
              <a:rPr lang="es-ES" sz="1200" kern="1200" dirty="0" smtClean="0">
                <a:solidFill>
                  <a:schemeClr val="tx1"/>
                </a:solidFill>
                <a:effectLst/>
                <a:latin typeface="+mn-lt"/>
                <a:ea typeface="+mn-ea"/>
                <a:cs typeface="+mn-cs"/>
              </a:rPr>
              <a:t>NPHE se inyecta en forma modificada en la superficie (por ejemplo revestido con </a:t>
            </a:r>
            <a:r>
              <a:rPr lang="es-ES" sz="1200" kern="1200" dirty="0" err="1" smtClean="0">
                <a:solidFill>
                  <a:schemeClr val="tx1"/>
                </a:solidFill>
                <a:effectLst/>
                <a:latin typeface="+mn-lt"/>
                <a:ea typeface="+mn-ea"/>
                <a:cs typeface="+mn-cs"/>
              </a:rPr>
              <a:t>polielectrolitos</a:t>
            </a:r>
            <a:r>
              <a:rPr lang="es-ES" sz="1200" kern="1200" dirty="0" smtClean="0">
                <a:solidFill>
                  <a:schemeClr val="tx1"/>
                </a:solidFill>
                <a:effectLst/>
                <a:latin typeface="+mn-lt"/>
                <a:ea typeface="+mn-ea"/>
                <a:cs typeface="+mn-cs"/>
              </a:rPr>
              <a:t>, agentes </a:t>
            </a:r>
            <a:r>
              <a:rPr lang="es-ES" sz="1200" kern="1200" dirty="0" err="1" smtClean="0">
                <a:solidFill>
                  <a:schemeClr val="tx1"/>
                </a:solidFill>
                <a:effectLst/>
                <a:latin typeface="+mn-lt"/>
                <a:ea typeface="+mn-ea"/>
                <a:cs typeface="+mn-cs"/>
              </a:rPr>
              <a:t>tensioactivos</a:t>
            </a:r>
            <a:r>
              <a:rPr lang="es-ES" sz="1200" kern="1200" dirty="0" smtClean="0">
                <a:solidFill>
                  <a:schemeClr val="tx1"/>
                </a:solidFill>
                <a:effectLst/>
                <a:latin typeface="+mn-lt"/>
                <a:ea typeface="+mn-ea"/>
                <a:cs typeface="+mn-cs"/>
              </a:rPr>
              <a:t> o de celulosa / polisacáridos) para establecer una columna de hierro reactiva, que destruye los contaminantes orgánicos dentro de la fase acuosa. </a:t>
            </a:r>
          </a:p>
          <a:p>
            <a:endParaRPr lang="es-ES" sz="1200" kern="1200" baseline="0" dirty="0" smtClean="0">
              <a:solidFill>
                <a:schemeClr val="tx1"/>
              </a:solidFill>
              <a:effectLst/>
              <a:latin typeface="+mn-lt"/>
              <a:ea typeface="+mn-ea"/>
              <a:cs typeface="+mn-cs"/>
            </a:endParaRPr>
          </a:p>
          <a:p>
            <a:r>
              <a:rPr lang="es-ES" sz="1200" kern="1200" baseline="0" dirty="0" smtClean="0">
                <a:solidFill>
                  <a:schemeClr val="tx1"/>
                </a:solidFill>
                <a:effectLst/>
                <a:latin typeface="+mn-lt"/>
                <a:ea typeface="+mn-ea"/>
                <a:cs typeface="+mn-cs"/>
              </a:rPr>
              <a:t>El núcleo es de hierro con valencia cero </a:t>
            </a:r>
          </a:p>
          <a:p>
            <a:r>
              <a:rPr lang="es-ES" sz="1200" kern="1200" baseline="0" dirty="0" smtClean="0">
                <a:solidFill>
                  <a:schemeClr val="tx1"/>
                </a:solidFill>
                <a:effectLst/>
                <a:latin typeface="+mn-lt"/>
                <a:ea typeface="+mn-ea"/>
                <a:cs typeface="+mn-cs"/>
              </a:rPr>
              <a:t>La capa exterior esta compuesta por </a:t>
            </a:r>
            <a:r>
              <a:rPr lang="es-ES" sz="1200" kern="1200" baseline="0" dirty="0" err="1" smtClean="0">
                <a:solidFill>
                  <a:schemeClr val="tx1"/>
                </a:solidFill>
                <a:effectLst/>
                <a:latin typeface="+mn-lt"/>
                <a:ea typeface="+mn-ea"/>
                <a:cs typeface="+mn-cs"/>
              </a:rPr>
              <a:t>hidroxidos</a:t>
            </a:r>
            <a:r>
              <a:rPr lang="es-ES" sz="1200" kern="1200" baseline="0" dirty="0" smtClean="0">
                <a:solidFill>
                  <a:schemeClr val="tx1"/>
                </a:solidFill>
                <a:effectLst/>
                <a:latin typeface="+mn-lt"/>
                <a:ea typeface="+mn-ea"/>
                <a:cs typeface="+mn-cs"/>
              </a:rPr>
              <a:t> y </a:t>
            </a:r>
            <a:r>
              <a:rPr lang="es-ES" sz="1200" kern="1200" baseline="0" dirty="0" err="1" smtClean="0">
                <a:solidFill>
                  <a:schemeClr val="tx1"/>
                </a:solidFill>
                <a:effectLst/>
                <a:latin typeface="+mn-lt"/>
                <a:ea typeface="+mn-ea"/>
                <a:cs typeface="+mn-cs"/>
              </a:rPr>
              <a:t>oxidos</a:t>
            </a:r>
            <a:r>
              <a:rPr lang="es-ES" sz="1200" kern="1200" baseline="0" dirty="0" smtClean="0">
                <a:solidFill>
                  <a:schemeClr val="tx1"/>
                </a:solidFill>
                <a:effectLst/>
                <a:latin typeface="+mn-lt"/>
                <a:ea typeface="+mn-ea"/>
                <a:cs typeface="+mn-cs"/>
              </a:rPr>
              <a:t> de hierro </a:t>
            </a:r>
          </a:p>
          <a:p>
            <a:r>
              <a:rPr lang="es-ES" sz="1200" kern="1200" baseline="0" dirty="0" smtClean="0">
                <a:solidFill>
                  <a:schemeClr val="tx1"/>
                </a:solidFill>
                <a:effectLst/>
                <a:latin typeface="+mn-lt"/>
                <a:ea typeface="+mn-ea"/>
                <a:cs typeface="+mn-cs"/>
              </a:rPr>
              <a:t>Diámetro hidrodinámico menor a 100 </a:t>
            </a:r>
            <a:r>
              <a:rPr lang="es-ES" sz="1200" kern="1200" baseline="0" dirty="0" err="1" smtClean="0">
                <a:solidFill>
                  <a:schemeClr val="tx1"/>
                </a:solidFill>
                <a:effectLst/>
                <a:latin typeface="+mn-lt"/>
                <a:ea typeface="+mn-ea"/>
                <a:cs typeface="+mn-cs"/>
              </a:rPr>
              <a:t>nm</a:t>
            </a:r>
            <a:endParaRPr lang="es-ES" sz="1200" kern="1200" baseline="0" dirty="0" smtClean="0">
              <a:solidFill>
                <a:schemeClr val="tx1"/>
              </a:solidFill>
              <a:effectLst/>
              <a:latin typeface="+mn-lt"/>
              <a:ea typeface="+mn-ea"/>
              <a:cs typeface="+mn-cs"/>
            </a:endParaRPr>
          </a:p>
          <a:p>
            <a:r>
              <a:rPr lang="es-ES" sz="1200" kern="1200" baseline="0" dirty="0" smtClean="0">
                <a:solidFill>
                  <a:schemeClr val="tx1"/>
                </a:solidFill>
                <a:effectLst/>
                <a:latin typeface="+mn-lt"/>
                <a:ea typeface="+mn-ea"/>
                <a:cs typeface="+mn-cs"/>
              </a:rPr>
              <a:t>Se utiliza para la </a:t>
            </a:r>
            <a:r>
              <a:rPr lang="es-ES" sz="1200" kern="1200" baseline="0" dirty="0" err="1" smtClean="0">
                <a:solidFill>
                  <a:schemeClr val="tx1"/>
                </a:solidFill>
                <a:effectLst/>
                <a:latin typeface="+mn-lt"/>
                <a:ea typeface="+mn-ea"/>
                <a:cs typeface="+mn-cs"/>
              </a:rPr>
              <a:t>remediacion</a:t>
            </a:r>
            <a:r>
              <a:rPr lang="es-ES" sz="1200" kern="1200" baseline="0" dirty="0" smtClean="0">
                <a:solidFill>
                  <a:schemeClr val="tx1"/>
                </a:solidFill>
                <a:effectLst/>
                <a:latin typeface="+mn-lt"/>
                <a:ea typeface="+mn-ea"/>
                <a:cs typeface="+mn-cs"/>
              </a:rPr>
              <a:t> ambiental </a:t>
            </a:r>
          </a:p>
          <a:p>
            <a:endParaRPr lang="es-ES" baseline="0" dirty="0" smtClean="0"/>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9</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57250" y="685800"/>
            <a:ext cx="5143500" cy="3429000"/>
          </a:xfrm>
        </p:spPr>
      </p:sp>
      <p:sp>
        <p:nvSpPr>
          <p:cNvPr id="3" name="2 Marcador de notas"/>
          <p:cNvSpPr>
            <a:spLocks noGrp="1"/>
          </p:cNvSpPr>
          <p:nvPr>
            <p:ph type="body" idx="1"/>
          </p:nvPr>
        </p:nvSpPr>
        <p:spPr>
          <a:xfrm>
            <a:off x="914400" y="4343400"/>
            <a:ext cx="5029200" cy="2105192"/>
          </a:xfrm>
        </p:spPr>
        <p:txBody>
          <a:bodyPr/>
          <a:lstStyle/>
          <a:p>
            <a:r>
              <a:rPr lang="es-ES" baseline="0" dirty="0" smtClean="0"/>
              <a:t>Para la formación de la </a:t>
            </a:r>
            <a:r>
              <a:rPr lang="es-ES" baseline="0" dirty="0" err="1" smtClean="0"/>
              <a:t>nanoparticulas</a:t>
            </a:r>
            <a:r>
              <a:rPr lang="es-ES" baseline="0" dirty="0" smtClean="0"/>
              <a:t> anteriormente el hierro 3+ actuaba con moléculas químicas como el (</a:t>
            </a:r>
            <a:r>
              <a:rPr lang="es-ES" baseline="0" dirty="0" err="1" smtClean="0"/>
              <a:t>borohidruro</a:t>
            </a:r>
            <a:r>
              <a:rPr lang="es-ES" baseline="0" dirty="0" smtClean="0"/>
              <a:t> de sodio ) sin embargo estos eran muy </a:t>
            </a:r>
            <a:r>
              <a:rPr lang="es-ES" baseline="0" dirty="0" err="1" smtClean="0"/>
              <a:t>toxicos</a:t>
            </a:r>
            <a:r>
              <a:rPr lang="es-ES" baseline="0" dirty="0" smtClean="0"/>
              <a:t> debido a esto se empieza a buscar métodos alternativos como es la síntesis de las </a:t>
            </a:r>
            <a:r>
              <a:rPr lang="es-ES" baseline="0" dirty="0" err="1" smtClean="0"/>
              <a:t>nanoparticulas</a:t>
            </a:r>
            <a:r>
              <a:rPr lang="es-ES" baseline="0" dirty="0" smtClean="0"/>
              <a:t> con tecnología verde en el este caso el Fe3+ </a:t>
            </a:r>
            <a:r>
              <a:rPr lang="es-ES" baseline="0" dirty="0" err="1" smtClean="0"/>
              <a:t>actua</a:t>
            </a:r>
            <a:r>
              <a:rPr lang="es-ES" baseline="0" dirty="0" smtClean="0"/>
              <a:t> con los </a:t>
            </a:r>
            <a:r>
              <a:rPr lang="es-ES" baseline="0" dirty="0" err="1" smtClean="0"/>
              <a:t>polifenoles</a:t>
            </a:r>
            <a:r>
              <a:rPr lang="es-ES" baseline="0" dirty="0" smtClean="0"/>
              <a:t> y este hierro se reduce a Hierro cero </a:t>
            </a:r>
            <a:r>
              <a:rPr lang="es-ES" baseline="0" dirty="0" err="1" smtClean="0"/>
              <a:t>valente</a:t>
            </a:r>
            <a:r>
              <a:rPr lang="es-ES" baseline="0" dirty="0" smtClean="0"/>
              <a:t> que es el que va actuar con los contaminantes</a:t>
            </a:r>
          </a:p>
          <a:p>
            <a:endParaRPr lang="es-ES" baseline="0" dirty="0" smtClean="0"/>
          </a:p>
          <a:p>
            <a:r>
              <a:rPr lang="es-ES" baseline="0" dirty="0" smtClean="0"/>
              <a:t>CANCERIGENO EL BOROHIDRURO DE SODIO</a:t>
            </a:r>
          </a:p>
          <a:p>
            <a:r>
              <a:rPr lang="es-ES" baseline="0" dirty="0" smtClean="0"/>
              <a:t> </a:t>
            </a:r>
          </a:p>
        </p:txBody>
      </p:sp>
      <p:sp>
        <p:nvSpPr>
          <p:cNvPr id="4" name="3 Marcador de número de diapositiva"/>
          <p:cNvSpPr>
            <a:spLocks noGrp="1"/>
          </p:cNvSpPr>
          <p:nvPr>
            <p:ph type="sldNum" sz="quarter" idx="10"/>
          </p:nvPr>
        </p:nvSpPr>
        <p:spPr/>
        <p:txBody>
          <a:bodyPr/>
          <a:lstStyle/>
          <a:p>
            <a:fld id="{588D5EB2-7205-4E1F-94BD-413AFFC32D99}" type="slidenum">
              <a:rPr lang="es-ES" smtClean="0">
                <a:solidFill>
                  <a:prstClr val="black"/>
                </a:solidFill>
              </a:rPr>
              <a:pPr/>
              <a:t>10</a:t>
            </a:fld>
            <a:endParaRPr lang="es-ES">
              <a:solidFill>
                <a:prstClr val="black"/>
              </a:solidFill>
            </a:endParaRPr>
          </a:p>
        </p:txBody>
      </p:sp>
    </p:spTree>
    <p:extLst>
      <p:ext uri="{BB962C8B-B14F-4D97-AF65-F5344CB8AC3E}">
        <p14:creationId xmlns:p14="http://schemas.microsoft.com/office/powerpoint/2010/main" val="3665797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1029902"/>
          <a:ext cx="10799763" cy="5896104"/>
        </p:xfrm>
        <a:graphic>
          <a:graphicData uri="http://schemas.openxmlformats.org/presentationml/2006/ole">
            <mc:AlternateContent xmlns:mc="http://schemas.openxmlformats.org/markup-compatibility/2006">
              <mc:Choice xmlns:v="urn:schemas-microsoft-com:vml" Requires="v">
                <p:oleObj spid="_x0000_s81155"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29902"/>
                        <a:ext cx="10799763" cy="589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539988" y="6556041"/>
            <a:ext cx="2519945" cy="499952"/>
          </a:xfrm>
          <a:prstGeom prst="rect">
            <a:avLst/>
          </a:prstGeom>
          <a:noFill/>
          <a:ln w="9525">
            <a:noFill/>
            <a:miter lim="800000"/>
            <a:headEnd/>
            <a:tailEnd/>
          </a:ln>
          <a:effectLst/>
        </p:spPr>
        <p:txBody>
          <a:bodyPr/>
          <a:lstStyle/>
          <a:p>
            <a:pPr>
              <a:defRPr/>
            </a:pPr>
            <a:endParaRPr lang="es-ES" sz="1400">
              <a:latin typeface="Arial" charset="0"/>
            </a:endParaRPr>
          </a:p>
        </p:txBody>
      </p:sp>
      <p:sp>
        <p:nvSpPr>
          <p:cNvPr id="4" name="Rectangle 25"/>
          <p:cNvSpPr>
            <a:spLocks noChangeArrowheads="1"/>
          </p:cNvSpPr>
          <p:nvPr/>
        </p:nvSpPr>
        <p:spPr bwMode="auto">
          <a:xfrm>
            <a:off x="3689919" y="6556041"/>
            <a:ext cx="3419925" cy="499952"/>
          </a:xfrm>
          <a:prstGeom prst="rect">
            <a:avLst/>
          </a:prstGeom>
          <a:noFill/>
          <a:ln w="9525">
            <a:noFill/>
            <a:miter lim="800000"/>
            <a:headEnd/>
            <a:tailEnd/>
          </a:ln>
          <a:effectLst/>
        </p:spPr>
        <p:txBody>
          <a:bodyPr/>
          <a:lstStyle/>
          <a:p>
            <a:pPr algn="ctr">
              <a:defRPr/>
            </a:pPr>
            <a:endParaRPr lang="es-ES" sz="1400">
              <a:latin typeface="Arial" charset="0"/>
            </a:endParaRPr>
          </a:p>
        </p:txBody>
      </p:sp>
      <p:sp>
        <p:nvSpPr>
          <p:cNvPr id="5" name="Rectangle 26"/>
          <p:cNvSpPr>
            <a:spLocks noChangeArrowheads="1"/>
          </p:cNvSpPr>
          <p:nvPr/>
        </p:nvSpPr>
        <p:spPr bwMode="auto">
          <a:xfrm>
            <a:off x="539988" y="6556041"/>
            <a:ext cx="2519945" cy="499952"/>
          </a:xfrm>
          <a:prstGeom prst="rect">
            <a:avLst/>
          </a:prstGeom>
          <a:noFill/>
          <a:ln w="9525">
            <a:noFill/>
            <a:miter lim="800000"/>
            <a:headEnd/>
            <a:tailEnd/>
          </a:ln>
          <a:effectLst/>
        </p:spPr>
        <p:txBody>
          <a:bodyPr/>
          <a:lstStyle/>
          <a:p>
            <a:pPr>
              <a:defRPr/>
            </a:pPr>
            <a:endParaRPr lang="es-ES" sz="1400">
              <a:latin typeface="Arial" charset="0"/>
            </a:endParaRPr>
          </a:p>
        </p:txBody>
      </p:sp>
      <p:sp>
        <p:nvSpPr>
          <p:cNvPr id="6" name="Rectangle 27"/>
          <p:cNvSpPr>
            <a:spLocks noChangeArrowheads="1"/>
          </p:cNvSpPr>
          <p:nvPr/>
        </p:nvSpPr>
        <p:spPr bwMode="auto">
          <a:xfrm>
            <a:off x="3689919" y="6556041"/>
            <a:ext cx="3419925" cy="499952"/>
          </a:xfrm>
          <a:prstGeom prst="rect">
            <a:avLst/>
          </a:prstGeom>
          <a:noFill/>
          <a:ln w="9525">
            <a:noFill/>
            <a:miter lim="800000"/>
            <a:headEnd/>
            <a:tailEnd/>
          </a:ln>
          <a:effectLst/>
        </p:spPr>
        <p:txBody>
          <a:bodyPr/>
          <a:lstStyle/>
          <a:p>
            <a:pPr algn="ctr">
              <a:defRPr/>
            </a:pPr>
            <a:endParaRPr lang="es-ES" sz="1400">
              <a:latin typeface="Arial" charset="0"/>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07761"/>
            <a:ext cx="10799763" cy="119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56870" y="273314"/>
            <a:ext cx="935604" cy="831588"/>
          </a:xfrm>
          <a:prstGeom prst="ellipse">
            <a:avLst/>
          </a:prstGeom>
          <a:solidFill>
            <a:schemeClr val="bg1"/>
          </a:solidFill>
          <a:ln w="9525">
            <a:noFill/>
            <a:round/>
            <a:headEnd/>
            <a:tailEnd/>
          </a:ln>
          <a:effectLst/>
        </p:spPr>
        <p:txBody>
          <a:bodyPr wrap="none" anchor="ctr"/>
          <a:lstStyle/>
          <a:p>
            <a:pPr>
              <a:defRPr/>
            </a:pPr>
            <a:endParaRPr lang="es-EC" sz="2000">
              <a:latin typeface="Arial" charset="0"/>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498" y="121658"/>
            <a:ext cx="3913040" cy="93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420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39988" y="288306"/>
            <a:ext cx="9719787" cy="1199886"/>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539988" y="1679845"/>
            <a:ext cx="9719787" cy="4751214"/>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31706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829833" y="288314"/>
            <a:ext cx="2429947" cy="6142747"/>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539990" y="288314"/>
            <a:ext cx="7109844" cy="6142747"/>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792630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09983" y="2236455"/>
            <a:ext cx="9179800" cy="1543186"/>
          </a:xfrm>
          <a:prstGeom prst="rect">
            <a:avLst/>
          </a:prstGeom>
        </p:spPr>
        <p:txBody>
          <a:bodyPr lIns="102852" tIns="51426" rIns="102852" bIns="51426"/>
          <a:lstStyle/>
          <a:p>
            <a:r>
              <a:rPr lang="es-ES" smtClean="0"/>
              <a:t>Haga clic para modificar el estilo de título del patrón</a:t>
            </a:r>
            <a:endParaRPr lang="es-ES"/>
          </a:p>
        </p:txBody>
      </p:sp>
      <p:sp>
        <p:nvSpPr>
          <p:cNvPr id="3" name="2 Subtítulo"/>
          <p:cNvSpPr>
            <a:spLocks noGrp="1"/>
          </p:cNvSpPr>
          <p:nvPr>
            <p:ph type="subTitle" idx="1"/>
          </p:nvPr>
        </p:nvSpPr>
        <p:spPr>
          <a:xfrm>
            <a:off x="1619966" y="4079611"/>
            <a:ext cx="7559834" cy="1839824"/>
          </a:xfrm>
          <a:prstGeom prst="rect">
            <a:avLst/>
          </a:prstGeom>
        </p:spPr>
        <p:txBody>
          <a:bodyPr lIns="102852" tIns="51426" rIns="102852" bIns="51426"/>
          <a:lstStyle>
            <a:lvl1pPr marL="0" indent="0" algn="ctr">
              <a:buNone/>
              <a:defRPr>
                <a:solidFill>
                  <a:schemeClr val="tx1">
                    <a:tint val="75000"/>
                  </a:schemeClr>
                </a:solidFill>
              </a:defRPr>
            </a:lvl1pPr>
            <a:lvl2pPr marL="514259" indent="0" algn="ctr">
              <a:buNone/>
              <a:defRPr>
                <a:solidFill>
                  <a:schemeClr val="tx1">
                    <a:tint val="75000"/>
                  </a:schemeClr>
                </a:solidFill>
              </a:defRPr>
            </a:lvl2pPr>
            <a:lvl3pPr marL="1028517" indent="0" algn="ctr">
              <a:buNone/>
              <a:defRPr>
                <a:solidFill>
                  <a:schemeClr val="tx1">
                    <a:tint val="75000"/>
                  </a:schemeClr>
                </a:solidFill>
              </a:defRPr>
            </a:lvl3pPr>
            <a:lvl4pPr marL="1542776" indent="0" algn="ctr">
              <a:buNone/>
              <a:defRPr>
                <a:solidFill>
                  <a:schemeClr val="tx1">
                    <a:tint val="75000"/>
                  </a:schemeClr>
                </a:solidFill>
              </a:defRPr>
            </a:lvl4pPr>
            <a:lvl5pPr marL="2057034" indent="0" algn="ctr">
              <a:buNone/>
              <a:defRPr>
                <a:solidFill>
                  <a:schemeClr val="tx1">
                    <a:tint val="75000"/>
                  </a:schemeClr>
                </a:solidFill>
              </a:defRPr>
            </a:lvl5pPr>
            <a:lvl6pPr marL="2571293" indent="0" algn="ctr">
              <a:buNone/>
              <a:defRPr>
                <a:solidFill>
                  <a:schemeClr val="tx1">
                    <a:tint val="75000"/>
                  </a:schemeClr>
                </a:solidFill>
              </a:defRPr>
            </a:lvl6pPr>
            <a:lvl7pPr marL="3085551" indent="0" algn="ctr">
              <a:buNone/>
              <a:defRPr>
                <a:solidFill>
                  <a:schemeClr val="tx1">
                    <a:tint val="75000"/>
                  </a:schemeClr>
                </a:solidFill>
              </a:defRPr>
            </a:lvl7pPr>
            <a:lvl8pPr marL="3599810" indent="0" algn="ctr">
              <a:buNone/>
              <a:defRPr>
                <a:solidFill>
                  <a:schemeClr val="tx1">
                    <a:tint val="75000"/>
                  </a:schemeClr>
                </a:solidFill>
              </a:defRPr>
            </a:lvl8pPr>
            <a:lvl9pPr marL="4114068"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xfrm>
            <a:off x="539992" y="6672737"/>
            <a:ext cx="2519945" cy="383297"/>
          </a:xfrm>
          <a:prstGeom prst="rect">
            <a:avLst/>
          </a:prstGeom>
        </p:spPr>
        <p:txBody>
          <a:bodyPr lIns="102852" tIns="51426" rIns="102852" bIns="51426"/>
          <a:lstStyle/>
          <a:p>
            <a:fld id="{130281AF-AFFD-C740-BA1A-E4FE1B478EE3}" type="datetime1">
              <a:rPr lang="es-ES" smtClean="0">
                <a:solidFill>
                  <a:prstClr val="black">
                    <a:tint val="75000"/>
                  </a:prstClr>
                </a:solidFill>
              </a:rPr>
              <a:pPr/>
              <a:t>28/03/2017</a:t>
            </a:fld>
            <a:endParaRPr lang="es-ES">
              <a:solidFill>
                <a:prstClr val="black">
                  <a:tint val="75000"/>
                </a:prstClr>
              </a:solidFill>
            </a:endParaRPr>
          </a:p>
        </p:txBody>
      </p:sp>
      <p:sp>
        <p:nvSpPr>
          <p:cNvPr id="5" name="4 Marcador de pie de página"/>
          <p:cNvSpPr>
            <a:spLocks noGrp="1"/>
          </p:cNvSpPr>
          <p:nvPr>
            <p:ph type="ftr" sz="quarter" idx="11"/>
          </p:nvPr>
        </p:nvSpPr>
        <p:spPr>
          <a:xfrm>
            <a:off x="3689920" y="6672737"/>
            <a:ext cx="3419925" cy="383297"/>
          </a:xfrm>
          <a:prstGeom prst="rect">
            <a:avLst/>
          </a:prstGeom>
        </p:spPr>
        <p:txBody>
          <a:bodyPr lIns="102852" tIns="51426" rIns="102852" bIns="51426"/>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7739834" y="6672737"/>
            <a:ext cx="2519945" cy="383297"/>
          </a:xfrm>
          <a:prstGeom prst="rect">
            <a:avLst/>
          </a:prstGeom>
        </p:spPr>
        <p:txBody>
          <a:bodyPr lIns="102852" tIns="51426" rIns="102852" bIns="51426"/>
          <a:lstStyle/>
          <a:p>
            <a:fld id="{80B22C10-FB1E-4B5C-8DC9-3D2E2067497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8855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39988" y="288306"/>
            <a:ext cx="9719787" cy="1199886"/>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539988" y="1679845"/>
            <a:ext cx="9719787" cy="4751214"/>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32199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53107" y="4626232"/>
            <a:ext cx="9179799" cy="1429864"/>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853107" y="3051379"/>
            <a:ext cx="9179799" cy="1574849"/>
          </a:xfrm>
          <a:prstGeom prst="rect">
            <a:avLst/>
          </a:prstGeom>
        </p:spPr>
        <p:txBody>
          <a:bodyPr anchor="b"/>
          <a:lstStyle>
            <a:lvl1pPr marL="0" indent="0">
              <a:buNone/>
              <a:defRPr sz="2000"/>
            </a:lvl1pPr>
            <a:lvl2pPr marL="457250" indent="0">
              <a:buNone/>
              <a:defRPr sz="1800"/>
            </a:lvl2pPr>
            <a:lvl3pPr marL="914502" indent="0">
              <a:buNone/>
              <a:defRPr sz="1600"/>
            </a:lvl3pPr>
            <a:lvl4pPr marL="1371753" indent="0">
              <a:buNone/>
              <a:defRPr sz="1400"/>
            </a:lvl4pPr>
            <a:lvl5pPr marL="1829003" indent="0">
              <a:buNone/>
              <a:defRPr sz="1400"/>
            </a:lvl5pPr>
            <a:lvl6pPr marL="2286254" indent="0">
              <a:buNone/>
              <a:defRPr sz="1400"/>
            </a:lvl6pPr>
            <a:lvl7pPr marL="2743505" indent="0">
              <a:buNone/>
              <a:defRPr sz="1400"/>
            </a:lvl7pPr>
            <a:lvl8pPr marL="3200756" indent="0">
              <a:buNone/>
              <a:defRPr sz="1400"/>
            </a:lvl8pPr>
            <a:lvl9pPr marL="3658008"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2242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39988" y="288306"/>
            <a:ext cx="9719787" cy="1199886"/>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539992" y="1679845"/>
            <a:ext cx="4769895" cy="4751214"/>
          </a:xfrm>
          <a:prstGeom prst="rect">
            <a:avLst/>
          </a:prstGeom>
        </p:spPr>
        <p:txBody>
          <a:bodyPr/>
          <a:lstStyle>
            <a:lvl1pPr>
              <a:defRPr sz="2801"/>
            </a:lvl1pPr>
            <a:lvl2pPr>
              <a:defRPr sz="2401"/>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5489881" y="1679845"/>
            <a:ext cx="4769895" cy="4751214"/>
          </a:xfrm>
          <a:prstGeom prst="rect">
            <a:avLst/>
          </a:prstGeom>
        </p:spPr>
        <p:txBody>
          <a:bodyPr/>
          <a:lstStyle>
            <a:lvl1pPr>
              <a:defRPr sz="2801"/>
            </a:lvl1pPr>
            <a:lvl2pPr>
              <a:defRPr sz="2401"/>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00001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39988" y="288306"/>
            <a:ext cx="9719787" cy="1199886"/>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539993" y="1611513"/>
            <a:ext cx="4771772" cy="671602"/>
          </a:xfrm>
          <a:prstGeom prst="rect">
            <a:avLst/>
          </a:prstGeom>
        </p:spPr>
        <p:txBody>
          <a:bodyPr anchor="b"/>
          <a:lstStyle>
            <a:lvl1pPr marL="0" indent="0">
              <a:buNone/>
              <a:defRPr sz="2401" b="1"/>
            </a:lvl1pPr>
            <a:lvl2pPr marL="457250" indent="0">
              <a:buNone/>
              <a:defRPr sz="2000" b="1"/>
            </a:lvl2pPr>
            <a:lvl3pPr marL="914502" indent="0">
              <a:buNone/>
              <a:defRPr sz="1800" b="1"/>
            </a:lvl3pPr>
            <a:lvl4pPr marL="1371753" indent="0">
              <a:buNone/>
              <a:defRPr sz="1600" b="1"/>
            </a:lvl4pPr>
            <a:lvl5pPr marL="1829003" indent="0">
              <a:buNone/>
              <a:defRPr sz="1600" b="1"/>
            </a:lvl5pPr>
            <a:lvl6pPr marL="2286254" indent="0">
              <a:buNone/>
              <a:defRPr sz="1600" b="1"/>
            </a:lvl6pPr>
            <a:lvl7pPr marL="2743505" indent="0">
              <a:buNone/>
              <a:defRPr sz="1600" b="1"/>
            </a:lvl7pPr>
            <a:lvl8pPr marL="3200756" indent="0">
              <a:buNone/>
              <a:defRPr sz="1600" b="1"/>
            </a:lvl8pPr>
            <a:lvl9pPr marL="3658008"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39993" y="2283115"/>
            <a:ext cx="4771772" cy="4147938"/>
          </a:xfrm>
          <a:prstGeom prst="rect">
            <a:avLst/>
          </a:prstGeom>
        </p:spPr>
        <p:txBody>
          <a:bodyPr/>
          <a:lstStyle>
            <a:lvl1pPr>
              <a:defRPr sz="240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5486136" y="1611513"/>
            <a:ext cx="4773645" cy="671602"/>
          </a:xfrm>
          <a:prstGeom prst="rect">
            <a:avLst/>
          </a:prstGeom>
        </p:spPr>
        <p:txBody>
          <a:bodyPr anchor="b"/>
          <a:lstStyle>
            <a:lvl1pPr marL="0" indent="0">
              <a:buNone/>
              <a:defRPr sz="2401" b="1"/>
            </a:lvl1pPr>
            <a:lvl2pPr marL="457250" indent="0">
              <a:buNone/>
              <a:defRPr sz="2000" b="1"/>
            </a:lvl2pPr>
            <a:lvl3pPr marL="914502" indent="0">
              <a:buNone/>
              <a:defRPr sz="1800" b="1"/>
            </a:lvl3pPr>
            <a:lvl4pPr marL="1371753" indent="0">
              <a:buNone/>
              <a:defRPr sz="1600" b="1"/>
            </a:lvl4pPr>
            <a:lvl5pPr marL="1829003" indent="0">
              <a:buNone/>
              <a:defRPr sz="1600" b="1"/>
            </a:lvl5pPr>
            <a:lvl6pPr marL="2286254" indent="0">
              <a:buNone/>
              <a:defRPr sz="1600" b="1"/>
            </a:lvl6pPr>
            <a:lvl7pPr marL="2743505" indent="0">
              <a:buNone/>
              <a:defRPr sz="1600" b="1"/>
            </a:lvl7pPr>
            <a:lvl8pPr marL="3200756" indent="0">
              <a:buNone/>
              <a:defRPr sz="1600" b="1"/>
            </a:lvl8pPr>
            <a:lvl9pPr marL="3658008"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486136" y="2283115"/>
            <a:ext cx="4773645" cy="4147938"/>
          </a:xfrm>
          <a:prstGeom prst="rect">
            <a:avLst/>
          </a:prstGeom>
        </p:spPr>
        <p:txBody>
          <a:bodyPr/>
          <a:lstStyle>
            <a:lvl1pPr>
              <a:defRPr sz="240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92343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9988" y="288306"/>
            <a:ext cx="9719787" cy="1199886"/>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56407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152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9990" y="286639"/>
            <a:ext cx="3553047" cy="1219884"/>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222412" y="286645"/>
            <a:ext cx="6037368" cy="6144414"/>
          </a:xfrm>
          <a:prstGeom prst="rect">
            <a:avLst/>
          </a:prstGeom>
        </p:spPr>
        <p:txBody>
          <a:bodyPr/>
          <a:lstStyle>
            <a:lvl1pPr>
              <a:defRPr sz="3201"/>
            </a:lvl1pPr>
            <a:lvl2pPr>
              <a:defRPr sz="2801"/>
            </a:lvl2pPr>
            <a:lvl3pPr>
              <a:defRPr sz="2401"/>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539990" y="1506527"/>
            <a:ext cx="3553047" cy="4924531"/>
          </a:xfrm>
          <a:prstGeom prst="rect">
            <a:avLst/>
          </a:prstGeom>
        </p:spPr>
        <p:txBody>
          <a:bodyPr/>
          <a:lstStyle>
            <a:lvl1pPr marL="0" indent="0">
              <a:buNone/>
              <a:defRPr sz="1400"/>
            </a:lvl1pPr>
            <a:lvl2pPr marL="457250" indent="0">
              <a:buNone/>
              <a:defRPr sz="1200"/>
            </a:lvl2pPr>
            <a:lvl3pPr marL="914502" indent="0">
              <a:buNone/>
              <a:defRPr sz="1000"/>
            </a:lvl3pPr>
            <a:lvl4pPr marL="1371753" indent="0">
              <a:buNone/>
              <a:defRPr sz="900"/>
            </a:lvl4pPr>
            <a:lvl5pPr marL="1829003" indent="0">
              <a:buNone/>
              <a:defRPr sz="900"/>
            </a:lvl5pPr>
            <a:lvl6pPr marL="2286254" indent="0">
              <a:buNone/>
              <a:defRPr sz="900"/>
            </a:lvl6pPr>
            <a:lvl7pPr marL="2743505" indent="0">
              <a:buNone/>
              <a:defRPr sz="900"/>
            </a:lvl7pPr>
            <a:lvl8pPr marL="3200756" indent="0">
              <a:buNone/>
              <a:defRPr sz="900"/>
            </a:lvl8pPr>
            <a:lvl9pPr marL="3658008"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441679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116829" y="5039519"/>
            <a:ext cx="6479858" cy="594944"/>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116829" y="643272"/>
            <a:ext cx="6479858" cy="4319588"/>
          </a:xfrm>
          <a:prstGeom prst="rect">
            <a:avLst/>
          </a:prstGeom>
        </p:spPr>
        <p:txBody>
          <a:bodyPr/>
          <a:lstStyle>
            <a:lvl1pPr marL="0" indent="0">
              <a:buNone/>
              <a:defRPr sz="3201"/>
            </a:lvl1pPr>
            <a:lvl2pPr marL="457250" indent="0">
              <a:buNone/>
              <a:defRPr sz="2801"/>
            </a:lvl2pPr>
            <a:lvl3pPr marL="914502" indent="0">
              <a:buNone/>
              <a:defRPr sz="2401"/>
            </a:lvl3pPr>
            <a:lvl4pPr marL="1371753" indent="0">
              <a:buNone/>
              <a:defRPr sz="2000"/>
            </a:lvl4pPr>
            <a:lvl5pPr marL="1829003" indent="0">
              <a:buNone/>
              <a:defRPr sz="2000"/>
            </a:lvl5pPr>
            <a:lvl6pPr marL="2286254" indent="0">
              <a:buNone/>
              <a:defRPr sz="2000"/>
            </a:lvl6pPr>
            <a:lvl7pPr marL="2743505" indent="0">
              <a:buNone/>
              <a:defRPr sz="2000"/>
            </a:lvl7pPr>
            <a:lvl8pPr marL="3200756" indent="0">
              <a:buNone/>
              <a:defRPr sz="2000"/>
            </a:lvl8pPr>
            <a:lvl9pPr marL="3658008"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2116829" y="5634465"/>
            <a:ext cx="6479858" cy="844919"/>
          </a:xfrm>
          <a:prstGeom prst="rect">
            <a:avLst/>
          </a:prstGeom>
        </p:spPr>
        <p:txBody>
          <a:bodyPr/>
          <a:lstStyle>
            <a:lvl1pPr marL="0" indent="0">
              <a:buNone/>
              <a:defRPr sz="1400"/>
            </a:lvl1pPr>
            <a:lvl2pPr marL="457250" indent="0">
              <a:buNone/>
              <a:defRPr sz="1200"/>
            </a:lvl2pPr>
            <a:lvl3pPr marL="914502" indent="0">
              <a:buNone/>
              <a:defRPr sz="1000"/>
            </a:lvl3pPr>
            <a:lvl4pPr marL="1371753" indent="0">
              <a:buNone/>
              <a:defRPr sz="900"/>
            </a:lvl4pPr>
            <a:lvl5pPr marL="1829003" indent="0">
              <a:buNone/>
              <a:defRPr sz="900"/>
            </a:lvl5pPr>
            <a:lvl6pPr marL="2286254" indent="0">
              <a:buNone/>
              <a:defRPr sz="900"/>
            </a:lvl6pPr>
            <a:lvl7pPr marL="2743505" indent="0">
              <a:buNone/>
              <a:defRPr sz="900"/>
            </a:lvl7pPr>
            <a:lvl8pPr marL="3200756" indent="0">
              <a:buNone/>
              <a:defRPr sz="900"/>
            </a:lvl8pPr>
            <a:lvl9pPr marL="3658008"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55753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8"/>
            <a:ext cx="10799763" cy="65160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sz="2000">
              <a:latin typeface="Arial" charset="0"/>
            </a:endParaRPr>
          </a:p>
        </p:txBody>
      </p:sp>
      <p:sp>
        <p:nvSpPr>
          <p:cNvPr id="1045" name="Rectangle 21"/>
          <p:cNvSpPr>
            <a:spLocks noChangeArrowheads="1"/>
          </p:cNvSpPr>
          <p:nvPr/>
        </p:nvSpPr>
        <p:spPr bwMode="auto">
          <a:xfrm rot="10800000">
            <a:off x="2" y="6622708"/>
            <a:ext cx="9312921" cy="576612"/>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sz="2000">
              <a:latin typeface="Arial" charset="0"/>
            </a:endParaRPr>
          </a:p>
        </p:txBody>
      </p:sp>
      <p:sp>
        <p:nvSpPr>
          <p:cNvPr id="1047" name="Line 23"/>
          <p:cNvSpPr>
            <a:spLocks noChangeShapeType="1"/>
          </p:cNvSpPr>
          <p:nvPr/>
        </p:nvSpPr>
        <p:spPr bwMode="auto">
          <a:xfrm rot="10800000" flipH="1">
            <a:off x="30001" y="6609369"/>
            <a:ext cx="7865453" cy="0"/>
          </a:xfrm>
          <a:prstGeom prst="line">
            <a:avLst/>
          </a:prstGeom>
          <a:noFill/>
          <a:ln w="38100">
            <a:solidFill>
              <a:srgbClr val="FF0000"/>
            </a:solidFill>
            <a:round/>
            <a:headEnd/>
            <a:tailEnd/>
          </a:ln>
          <a:effectLst/>
        </p:spPr>
        <p:txBody>
          <a:bodyPr/>
          <a:lstStyle/>
          <a:p>
            <a:pPr>
              <a:defRPr/>
            </a:pPr>
            <a:endParaRPr lang="es-EC" sz="2000">
              <a:latin typeface="Arial" charset="0"/>
            </a:endParaRPr>
          </a:p>
        </p:txBody>
      </p:sp>
      <p:sp>
        <p:nvSpPr>
          <p:cNvPr id="1048" name="Line 24"/>
          <p:cNvSpPr>
            <a:spLocks noChangeShapeType="1"/>
          </p:cNvSpPr>
          <p:nvPr/>
        </p:nvSpPr>
        <p:spPr bwMode="auto">
          <a:xfrm rot="10800000" flipH="1">
            <a:off x="30001" y="6556041"/>
            <a:ext cx="7865453" cy="0"/>
          </a:xfrm>
          <a:prstGeom prst="line">
            <a:avLst/>
          </a:prstGeom>
          <a:noFill/>
          <a:ln w="38100">
            <a:solidFill>
              <a:srgbClr val="006600"/>
            </a:solidFill>
            <a:round/>
            <a:headEnd/>
            <a:tailEnd/>
          </a:ln>
          <a:effectLst/>
        </p:spPr>
        <p:txBody>
          <a:bodyPr/>
          <a:lstStyle/>
          <a:p>
            <a:pPr>
              <a:defRPr/>
            </a:pPr>
            <a:endParaRPr lang="es-EC" sz="2000">
              <a:latin typeface="Arial" charset="0"/>
            </a:endParaRPr>
          </a:p>
        </p:txBody>
      </p:sp>
      <p:pic>
        <p:nvPicPr>
          <p:cNvPr id="3078" name="Picture 26" descr="LOGO ESPE ORIGINAL copia"/>
          <p:cNvPicPr>
            <a:picLocks noChangeAspect="1" noChangeArrowheads="1"/>
          </p:cNvPicPr>
          <p:nvPr/>
        </p:nvPicPr>
        <p:blipFill>
          <a:blip r:embed="rId14">
            <a:extLst>
              <a:ext uri="{28A0092B-C50C-407E-A947-70E740481C1C}">
                <a14:useLocalDpi xmlns:a14="http://schemas.microsoft.com/office/drawing/2010/main" val="0"/>
              </a:ext>
            </a:extLst>
          </a:blip>
          <a:srcRect l="3070"/>
          <a:stretch>
            <a:fillRect/>
          </a:stretch>
        </p:blipFill>
        <p:spPr bwMode="auto">
          <a:xfrm>
            <a:off x="7951705" y="6246071"/>
            <a:ext cx="2722440" cy="6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972269"/>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 id="2147484523" r:id="rId12"/>
  </p:sldLayoutIdLst>
  <p:timing>
    <p:tnLst>
      <p:par>
        <p:cTn id="1" dur="indefinite" restart="never" nodeType="tmRoot"/>
      </p:par>
    </p:tnLst>
  </p:timing>
  <p:txStyles>
    <p:titleStyle>
      <a:lvl1pPr algn="r" rtl="0" eaLnBrk="1" fontAlgn="base" hangingPunct="1">
        <a:spcBef>
          <a:spcPct val="0"/>
        </a:spcBef>
        <a:spcAft>
          <a:spcPct val="0"/>
        </a:spcAft>
        <a:defRPr sz="3201"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1"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1"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1"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1" b="1" i="1">
          <a:solidFill>
            <a:srgbClr val="FFFFCC"/>
          </a:solidFill>
          <a:effectLst>
            <a:outerShdw blurRad="38100" dist="38100" dir="2700000" algn="tl">
              <a:srgbClr val="C0C0C0"/>
            </a:outerShdw>
          </a:effectLst>
          <a:latin typeface="Arial" charset="0"/>
        </a:defRPr>
      </a:lvl5pPr>
      <a:lvl6pPr marL="457250" algn="r" rtl="0" eaLnBrk="1" fontAlgn="base" hangingPunct="1">
        <a:spcBef>
          <a:spcPct val="0"/>
        </a:spcBef>
        <a:spcAft>
          <a:spcPct val="0"/>
        </a:spcAft>
        <a:defRPr sz="3201" b="1" i="1">
          <a:solidFill>
            <a:srgbClr val="FFFFCC"/>
          </a:solidFill>
          <a:effectLst>
            <a:outerShdw blurRad="38100" dist="38100" dir="2700000" algn="tl">
              <a:srgbClr val="C0C0C0"/>
            </a:outerShdw>
          </a:effectLst>
          <a:latin typeface="Arial" charset="0"/>
        </a:defRPr>
      </a:lvl6pPr>
      <a:lvl7pPr marL="914502" algn="r" rtl="0" eaLnBrk="1" fontAlgn="base" hangingPunct="1">
        <a:spcBef>
          <a:spcPct val="0"/>
        </a:spcBef>
        <a:spcAft>
          <a:spcPct val="0"/>
        </a:spcAft>
        <a:defRPr sz="3201" b="1" i="1">
          <a:solidFill>
            <a:srgbClr val="FFFFCC"/>
          </a:solidFill>
          <a:effectLst>
            <a:outerShdw blurRad="38100" dist="38100" dir="2700000" algn="tl">
              <a:srgbClr val="C0C0C0"/>
            </a:outerShdw>
          </a:effectLst>
          <a:latin typeface="Arial" charset="0"/>
        </a:defRPr>
      </a:lvl7pPr>
      <a:lvl8pPr marL="1371753" algn="r" rtl="0" eaLnBrk="1" fontAlgn="base" hangingPunct="1">
        <a:spcBef>
          <a:spcPct val="0"/>
        </a:spcBef>
        <a:spcAft>
          <a:spcPct val="0"/>
        </a:spcAft>
        <a:defRPr sz="3201" b="1" i="1">
          <a:solidFill>
            <a:srgbClr val="FFFFCC"/>
          </a:solidFill>
          <a:effectLst>
            <a:outerShdw blurRad="38100" dist="38100" dir="2700000" algn="tl">
              <a:srgbClr val="C0C0C0"/>
            </a:outerShdw>
          </a:effectLst>
          <a:latin typeface="Arial" charset="0"/>
        </a:defRPr>
      </a:lvl8pPr>
      <a:lvl9pPr marL="1829003" algn="r" rtl="0" eaLnBrk="1" fontAlgn="base" hangingPunct="1">
        <a:spcBef>
          <a:spcPct val="0"/>
        </a:spcBef>
        <a:spcAft>
          <a:spcPct val="0"/>
        </a:spcAft>
        <a:defRPr sz="3201" b="1" i="1">
          <a:solidFill>
            <a:srgbClr val="FFFFCC"/>
          </a:solidFill>
          <a:effectLst>
            <a:outerShdw blurRad="38100" dist="38100" dir="2700000" algn="tl">
              <a:srgbClr val="C0C0C0"/>
            </a:outerShdw>
          </a:effectLst>
          <a:latin typeface="Arial" charset="0"/>
        </a:defRPr>
      </a:lvl9pPr>
    </p:titleStyle>
    <p:bodyStyle>
      <a:lvl1pPr marL="342939" indent="-342939" algn="l" rtl="0" eaLnBrk="1" fontAlgn="base" hangingPunct="1">
        <a:spcBef>
          <a:spcPct val="20000"/>
        </a:spcBef>
        <a:spcAft>
          <a:spcPct val="0"/>
        </a:spcAft>
        <a:buChar char="•"/>
        <a:defRPr sz="2401">
          <a:solidFill>
            <a:schemeClr val="bg1"/>
          </a:solidFill>
          <a:latin typeface="+mn-lt"/>
          <a:ea typeface="+mn-ea"/>
          <a:cs typeface="+mn-cs"/>
        </a:defRPr>
      </a:lvl1pPr>
      <a:lvl2pPr marL="743033" indent="-285782" algn="l" rtl="0" eaLnBrk="1" fontAlgn="base" hangingPunct="1">
        <a:spcBef>
          <a:spcPct val="20000"/>
        </a:spcBef>
        <a:spcAft>
          <a:spcPct val="0"/>
        </a:spcAft>
        <a:buChar char="–"/>
        <a:defRPr sz="2401">
          <a:solidFill>
            <a:schemeClr val="bg1"/>
          </a:solidFill>
          <a:latin typeface="+mn-lt"/>
        </a:defRPr>
      </a:lvl2pPr>
      <a:lvl3pPr marL="1143127" indent="-228626" algn="l" rtl="0" eaLnBrk="1" fontAlgn="base" hangingPunct="1">
        <a:spcBef>
          <a:spcPct val="20000"/>
        </a:spcBef>
        <a:spcAft>
          <a:spcPct val="0"/>
        </a:spcAft>
        <a:buChar char="•"/>
        <a:defRPr sz="2401">
          <a:solidFill>
            <a:schemeClr val="bg1"/>
          </a:solidFill>
          <a:latin typeface="+mn-lt"/>
        </a:defRPr>
      </a:lvl3pPr>
      <a:lvl4pPr marL="1600378" indent="-228626" algn="l" rtl="0" eaLnBrk="1" fontAlgn="base" hangingPunct="1">
        <a:spcBef>
          <a:spcPct val="20000"/>
        </a:spcBef>
        <a:spcAft>
          <a:spcPct val="0"/>
        </a:spcAft>
        <a:buChar char="–"/>
        <a:defRPr sz="2401">
          <a:solidFill>
            <a:schemeClr val="bg1"/>
          </a:solidFill>
          <a:latin typeface="+mn-lt"/>
        </a:defRPr>
      </a:lvl4pPr>
      <a:lvl5pPr marL="2057628" indent="-228626" algn="l" rtl="0" eaLnBrk="1" fontAlgn="base" hangingPunct="1">
        <a:spcBef>
          <a:spcPct val="20000"/>
        </a:spcBef>
        <a:spcAft>
          <a:spcPct val="0"/>
        </a:spcAft>
        <a:buChar char="»"/>
        <a:defRPr sz="2401">
          <a:solidFill>
            <a:schemeClr val="bg1"/>
          </a:solidFill>
          <a:latin typeface="+mn-lt"/>
        </a:defRPr>
      </a:lvl5pPr>
      <a:lvl6pPr marL="2514880" indent="-228626" algn="l" rtl="0" eaLnBrk="1" fontAlgn="base" hangingPunct="1">
        <a:spcBef>
          <a:spcPct val="20000"/>
        </a:spcBef>
        <a:spcAft>
          <a:spcPct val="0"/>
        </a:spcAft>
        <a:buChar char="»"/>
        <a:defRPr sz="2401">
          <a:solidFill>
            <a:schemeClr val="bg1"/>
          </a:solidFill>
          <a:latin typeface="+mn-lt"/>
        </a:defRPr>
      </a:lvl6pPr>
      <a:lvl7pPr marL="2972130" indent="-228626" algn="l" rtl="0" eaLnBrk="1" fontAlgn="base" hangingPunct="1">
        <a:spcBef>
          <a:spcPct val="20000"/>
        </a:spcBef>
        <a:spcAft>
          <a:spcPct val="0"/>
        </a:spcAft>
        <a:buChar char="»"/>
        <a:defRPr sz="2401">
          <a:solidFill>
            <a:schemeClr val="bg1"/>
          </a:solidFill>
          <a:latin typeface="+mn-lt"/>
        </a:defRPr>
      </a:lvl7pPr>
      <a:lvl8pPr marL="3429381" indent="-228626" algn="l" rtl="0" eaLnBrk="1" fontAlgn="base" hangingPunct="1">
        <a:spcBef>
          <a:spcPct val="20000"/>
        </a:spcBef>
        <a:spcAft>
          <a:spcPct val="0"/>
        </a:spcAft>
        <a:buChar char="»"/>
        <a:defRPr sz="2401">
          <a:solidFill>
            <a:schemeClr val="bg1"/>
          </a:solidFill>
          <a:latin typeface="+mn-lt"/>
        </a:defRPr>
      </a:lvl8pPr>
      <a:lvl9pPr marL="3886633" indent="-228626" algn="l" rtl="0" eaLnBrk="1" fontAlgn="base" hangingPunct="1">
        <a:spcBef>
          <a:spcPct val="20000"/>
        </a:spcBef>
        <a:spcAft>
          <a:spcPct val="0"/>
        </a:spcAft>
        <a:buChar char="»"/>
        <a:defRPr sz="2401">
          <a:solidFill>
            <a:schemeClr val="bg1"/>
          </a:solidFill>
          <a:latin typeface="+mn-lt"/>
        </a:defRPr>
      </a:lvl9pPr>
    </p:bodyStyle>
    <p:otherStyle>
      <a:defPPr>
        <a:defRPr lang="es-EC"/>
      </a:defPPr>
      <a:lvl1pPr marL="0" algn="l" defTabSz="914502" rtl="0" eaLnBrk="1" latinLnBrk="0" hangingPunct="1">
        <a:defRPr sz="1800" kern="1200">
          <a:solidFill>
            <a:schemeClr val="tx1"/>
          </a:solidFill>
          <a:latin typeface="+mn-lt"/>
          <a:ea typeface="+mn-ea"/>
          <a:cs typeface="+mn-cs"/>
        </a:defRPr>
      </a:lvl1pPr>
      <a:lvl2pPr marL="457250" algn="l" defTabSz="914502" rtl="0" eaLnBrk="1" latinLnBrk="0" hangingPunct="1">
        <a:defRPr sz="1800" kern="1200">
          <a:solidFill>
            <a:schemeClr val="tx1"/>
          </a:solidFill>
          <a:latin typeface="+mn-lt"/>
          <a:ea typeface="+mn-ea"/>
          <a:cs typeface="+mn-cs"/>
        </a:defRPr>
      </a:lvl2pPr>
      <a:lvl3pPr marL="914502" algn="l" defTabSz="914502" rtl="0" eaLnBrk="1" latinLnBrk="0" hangingPunct="1">
        <a:defRPr sz="1800" kern="1200">
          <a:solidFill>
            <a:schemeClr val="tx1"/>
          </a:solidFill>
          <a:latin typeface="+mn-lt"/>
          <a:ea typeface="+mn-ea"/>
          <a:cs typeface="+mn-cs"/>
        </a:defRPr>
      </a:lvl3pPr>
      <a:lvl4pPr marL="1371753" algn="l" defTabSz="914502" rtl="0" eaLnBrk="1" latinLnBrk="0" hangingPunct="1">
        <a:defRPr sz="1800" kern="1200">
          <a:solidFill>
            <a:schemeClr val="tx1"/>
          </a:solidFill>
          <a:latin typeface="+mn-lt"/>
          <a:ea typeface="+mn-ea"/>
          <a:cs typeface="+mn-cs"/>
        </a:defRPr>
      </a:lvl4pPr>
      <a:lvl5pPr marL="1829003" algn="l" defTabSz="914502" rtl="0" eaLnBrk="1" latinLnBrk="0" hangingPunct="1">
        <a:defRPr sz="1800" kern="1200">
          <a:solidFill>
            <a:schemeClr val="tx1"/>
          </a:solidFill>
          <a:latin typeface="+mn-lt"/>
          <a:ea typeface="+mn-ea"/>
          <a:cs typeface="+mn-cs"/>
        </a:defRPr>
      </a:lvl5pPr>
      <a:lvl6pPr marL="2286254" algn="l" defTabSz="914502" rtl="0" eaLnBrk="1" latinLnBrk="0" hangingPunct="1">
        <a:defRPr sz="1800" kern="1200">
          <a:solidFill>
            <a:schemeClr val="tx1"/>
          </a:solidFill>
          <a:latin typeface="+mn-lt"/>
          <a:ea typeface="+mn-ea"/>
          <a:cs typeface="+mn-cs"/>
        </a:defRPr>
      </a:lvl6pPr>
      <a:lvl7pPr marL="2743505" algn="l" defTabSz="914502" rtl="0" eaLnBrk="1" latinLnBrk="0" hangingPunct="1">
        <a:defRPr sz="1800" kern="1200">
          <a:solidFill>
            <a:schemeClr val="tx1"/>
          </a:solidFill>
          <a:latin typeface="+mn-lt"/>
          <a:ea typeface="+mn-ea"/>
          <a:cs typeface="+mn-cs"/>
        </a:defRPr>
      </a:lvl7pPr>
      <a:lvl8pPr marL="3200756" algn="l" defTabSz="914502" rtl="0" eaLnBrk="1" latinLnBrk="0" hangingPunct="1">
        <a:defRPr sz="1800" kern="1200">
          <a:solidFill>
            <a:schemeClr val="tx1"/>
          </a:solidFill>
          <a:latin typeface="+mn-lt"/>
          <a:ea typeface="+mn-ea"/>
          <a:cs typeface="+mn-cs"/>
        </a:defRPr>
      </a:lvl8pPr>
      <a:lvl9pPr marL="3658008" algn="l" defTabSz="91450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5.png"/><Relationship Id="rId4" Type="http://schemas.openxmlformats.org/officeDocument/2006/relationships/image" Target="../media/image35.pn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11.jpeg"/><Relationship Id="rId10" Type="http://schemas.openxmlformats.org/officeDocument/2006/relationships/image" Target="../media/image5.png"/><Relationship Id="rId4" Type="http://schemas.openxmlformats.org/officeDocument/2006/relationships/image" Target="../media/image41.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8.jpeg"/><Relationship Id="rId11"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52.jpeg"/><Relationship Id="rId4" Type="http://schemas.openxmlformats.org/officeDocument/2006/relationships/image" Target="../media/image47.pn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hyperlink" Target="https://www.ncbi.nlm.nih.gov/nucleotide/1067042987?report=genbank&amp;log$=nuclalign&amp;blast_rank=1&amp;RID=87F9G1XC014" TargetMode="External"/><Relationship Id="rId13" Type="http://schemas.openxmlformats.org/officeDocument/2006/relationships/hyperlink" Target="https://www.ncbi.nlm.nih.gov/nucleotide/636560638?report=genbank&amp;log$=nuclalign&amp;blast_rank=1&amp;RID=8A7X7896014" TargetMode="External"/><Relationship Id="rId3" Type="http://schemas.openxmlformats.org/officeDocument/2006/relationships/hyperlink" Target="https://www.ncbi.nlm.nih.gov/nucleotide/1066401385?report=genbank&amp;log$=nuclalign&amp;blast_rank=1&amp;RID=86P8SA9R015" TargetMode="External"/><Relationship Id="rId7" Type="http://schemas.openxmlformats.org/officeDocument/2006/relationships/hyperlink" Target="https://www.ncbi.nlm.nih.gov/nucleotide/631252148?report=genbank&amp;log$=nuclalign&amp;blast_rank=1&amp;RID=87E8N8B7015" TargetMode="External"/><Relationship Id="rId12" Type="http://schemas.openxmlformats.org/officeDocument/2006/relationships/hyperlink" Target="https://www.ncbi.nlm.nih.gov/nucleotide/659364953?report=genbank&amp;log$=nuclalign&amp;blast_rank=1&amp;RID=87CBCV2J014" TargetMode="External"/><Relationship Id="rId2" Type="http://schemas.openxmlformats.org/officeDocument/2006/relationships/hyperlink" Target="https://www.ncbi.nlm.nih.gov/nucleotide/645321487?report=genbank&amp;log$=nucltop&amp;blast_rank=1&amp;RID=86N0WS05014" TargetMode="External"/><Relationship Id="rId1" Type="http://schemas.openxmlformats.org/officeDocument/2006/relationships/slideLayout" Target="../slideLayouts/slideLayout2.xml"/><Relationship Id="rId6" Type="http://schemas.openxmlformats.org/officeDocument/2006/relationships/hyperlink" Target="https://www.ncbi.nlm.nih.gov/nucleotide/753724387?report=genbank&amp;log$=nuclalign&amp;blast_rank=1&amp;RID=876UGSWU014" TargetMode="External"/><Relationship Id="rId11" Type="http://schemas.openxmlformats.org/officeDocument/2006/relationships/hyperlink" Target="https://www.ncbi.nlm.nih.gov/nucleotide/1067051686?report=genbank&amp;log$=nuclalign&amp;blast_rank=1&amp;RID=87AP5ZFF014" TargetMode="External"/><Relationship Id="rId5" Type="http://schemas.openxmlformats.org/officeDocument/2006/relationships/hyperlink" Target="https://www.ncbi.nlm.nih.gov/nucleotide/645321485?report=genbank&amp;log$=nuclalign&amp;blast_rank=1&amp;RID=876AA0TR014" TargetMode="External"/><Relationship Id="rId10" Type="http://schemas.openxmlformats.org/officeDocument/2006/relationships/hyperlink" Target="https://www.ncbi.nlm.nih.gov/nucleotide/444304116?report=genbank&amp;log$=nuclalign&amp;blast_rank=1&amp;RID=8ABYU8KH014" TargetMode="External"/><Relationship Id="rId4" Type="http://schemas.openxmlformats.org/officeDocument/2006/relationships/hyperlink" Target="https://www.ncbi.nlm.nih.gov/nucleotide/728882887?report=genbank&amp;log$=nuclalign&amp;blast_rank=1&amp;RID=86XAY3T9014" TargetMode="External"/><Relationship Id="rId9" Type="http://schemas.openxmlformats.org/officeDocument/2006/relationships/hyperlink" Target="https://www.ncbi.nlm.nih.gov/nucleotide/1114672526?report=genbank&amp;log$=nuclalign&amp;blast_rank=1&amp;RID=8AJUA6A5015" TargetMode="External"/><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11.jpeg"/><Relationship Id="rId10" Type="http://schemas.microsoft.com/office/2007/relationships/diagramDrawing" Target="../diagrams/drawing1.xml"/><Relationship Id="rId4" Type="http://schemas.openxmlformats.org/officeDocument/2006/relationships/image" Target="../media/image10.jpe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6.jpe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3.gif"/></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0.emf"/><Relationship Id="rId18" Type="http://schemas.openxmlformats.org/officeDocument/2006/relationships/oleObject" Target="../embeddings/oleObject8.bin"/><Relationship Id="rId3" Type="http://schemas.openxmlformats.org/officeDocument/2006/relationships/notesSlide" Target="../notesSlides/notesSlide4.xml"/><Relationship Id="rId21" Type="http://schemas.openxmlformats.org/officeDocument/2006/relationships/image" Target="../media/image27.jpeg"/><Relationship Id="rId7" Type="http://schemas.openxmlformats.org/officeDocument/2006/relationships/image" Target="../media/image17.emf"/><Relationship Id="rId12" Type="http://schemas.openxmlformats.org/officeDocument/2006/relationships/oleObject" Target="../embeddings/oleObject5.bin"/><Relationship Id="rId17" Type="http://schemas.openxmlformats.org/officeDocument/2006/relationships/image" Target="../media/image22.emf"/><Relationship Id="rId2" Type="http://schemas.openxmlformats.org/officeDocument/2006/relationships/slideLayout" Target="../slideLayouts/slideLayout12.xml"/><Relationship Id="rId16" Type="http://schemas.openxmlformats.org/officeDocument/2006/relationships/oleObject" Target="../embeddings/oleObject7.bin"/><Relationship Id="rId20" Type="http://schemas.openxmlformats.org/officeDocument/2006/relationships/image" Target="../media/image26.jpe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9.emf"/><Relationship Id="rId5" Type="http://schemas.openxmlformats.org/officeDocument/2006/relationships/image" Target="../media/image25.png"/><Relationship Id="rId15" Type="http://schemas.openxmlformats.org/officeDocument/2006/relationships/image" Target="../media/image21.emf"/><Relationship Id="rId10" Type="http://schemas.openxmlformats.org/officeDocument/2006/relationships/oleObject" Target="../embeddings/oleObject4.bin"/><Relationship Id="rId19" Type="http://schemas.openxmlformats.org/officeDocument/2006/relationships/image" Target="../media/image23.emf"/><Relationship Id="rId4" Type="http://schemas.openxmlformats.org/officeDocument/2006/relationships/image" Target="../media/image24.wmf"/><Relationship Id="rId9" Type="http://schemas.openxmlformats.org/officeDocument/2006/relationships/image" Target="../media/image18.emf"/><Relationship Id="rId1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image" Target="../media/image5.png"/><Relationship Id="rId5" Type="http://schemas.openxmlformats.org/officeDocument/2006/relationships/diagramQuickStyle" Target="../diagrams/quickStyle4.xml"/><Relationship Id="rId10" Type="http://schemas.openxmlformats.org/officeDocument/2006/relationships/image" Target="../media/image33.png"/><Relationship Id="rId4" Type="http://schemas.openxmlformats.org/officeDocument/2006/relationships/diagramLayout" Target="../diagrams/layout4.xm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35802" y="1223392"/>
            <a:ext cx="7992888" cy="584775"/>
          </a:xfrm>
          <a:prstGeom prst="rect">
            <a:avLst/>
          </a:prstGeom>
        </p:spPr>
        <p:txBody>
          <a:bodyPr wrap="square">
            <a:spAutoFit/>
          </a:bodyPr>
          <a:lstStyle/>
          <a:p>
            <a:pPr algn="ctr"/>
            <a:r>
              <a:rPr lang="es-EC" sz="1600" dirty="0">
                <a:latin typeface="+mj-lt"/>
                <a:cs typeface="Times New Roman" panose="02020603050405020304" pitchFamily="18" charset="0"/>
              </a:rPr>
              <a:t>DEPARTAMENTO DE CIENCIAS DE LA VIDA Y LA AGRICULTURA </a:t>
            </a:r>
            <a:endParaRPr lang="es-EC" sz="1600" dirty="0" smtClean="0">
              <a:latin typeface="+mj-lt"/>
              <a:cs typeface="Times New Roman" panose="02020603050405020304" pitchFamily="18" charset="0"/>
            </a:endParaRPr>
          </a:p>
          <a:p>
            <a:pPr algn="ctr"/>
            <a:r>
              <a:rPr lang="es-EC" sz="1600" dirty="0" smtClean="0">
                <a:latin typeface="+mj-lt"/>
                <a:cs typeface="Times New Roman" panose="02020603050405020304" pitchFamily="18" charset="0"/>
              </a:rPr>
              <a:t>CARRERA </a:t>
            </a:r>
            <a:r>
              <a:rPr lang="es-EC" sz="1600" dirty="0">
                <a:latin typeface="+mj-lt"/>
                <a:cs typeface="Times New Roman" panose="02020603050405020304" pitchFamily="18" charset="0"/>
              </a:rPr>
              <a:t>DE INGENIERÍA EN BIOTECNOLOGÍA </a:t>
            </a:r>
          </a:p>
        </p:txBody>
      </p:sp>
      <p:sp>
        <p:nvSpPr>
          <p:cNvPr id="3" name="Rectángulo 2"/>
          <p:cNvSpPr/>
          <p:nvPr/>
        </p:nvSpPr>
        <p:spPr>
          <a:xfrm>
            <a:off x="1511449" y="2011124"/>
            <a:ext cx="8424936" cy="584775"/>
          </a:xfrm>
          <a:prstGeom prst="rect">
            <a:avLst/>
          </a:prstGeom>
        </p:spPr>
        <p:txBody>
          <a:bodyPr wrap="square">
            <a:spAutoFit/>
          </a:bodyPr>
          <a:lstStyle/>
          <a:p>
            <a:pPr algn="ctr"/>
            <a:r>
              <a:rPr lang="es-EC" sz="1600" dirty="0">
                <a:latin typeface="+mj-lt"/>
                <a:cs typeface="Times New Roman" panose="02020603050405020304" pitchFamily="18" charset="0"/>
              </a:rPr>
              <a:t>PROYECTO DE TITULACIÓN PREVIO A LA OBTENCIÓN DEL </a:t>
            </a:r>
            <a:r>
              <a:rPr lang="es-EC" sz="1600" dirty="0" smtClean="0">
                <a:latin typeface="+mj-lt"/>
                <a:cs typeface="Times New Roman" panose="02020603050405020304" pitchFamily="18" charset="0"/>
              </a:rPr>
              <a:t>TÍTULO </a:t>
            </a:r>
            <a:r>
              <a:rPr lang="es-EC" sz="1600" dirty="0">
                <a:latin typeface="+mj-lt"/>
                <a:cs typeface="Times New Roman" panose="02020603050405020304" pitchFamily="18" charset="0"/>
              </a:rPr>
              <a:t>DE INGENIERA EN BIOTECNOLOGÍA </a:t>
            </a:r>
          </a:p>
        </p:txBody>
      </p:sp>
      <p:sp>
        <p:nvSpPr>
          <p:cNvPr id="4" name="Rectángulo 3"/>
          <p:cNvSpPr/>
          <p:nvPr/>
        </p:nvSpPr>
        <p:spPr>
          <a:xfrm>
            <a:off x="1535802" y="2785070"/>
            <a:ext cx="8208912" cy="1015663"/>
          </a:xfrm>
          <a:prstGeom prst="rect">
            <a:avLst/>
          </a:prstGeom>
        </p:spPr>
        <p:txBody>
          <a:bodyPr wrap="square">
            <a:spAutoFit/>
          </a:bodyPr>
          <a:lstStyle/>
          <a:p>
            <a:pPr algn="ctr"/>
            <a:r>
              <a:rPr lang="en-US" dirty="0" smtClean="0">
                <a:latin typeface="+mj-lt"/>
              </a:rPr>
              <a:t>“</a:t>
            </a:r>
            <a:r>
              <a:rPr lang="es-EC" dirty="0" smtClean="0">
                <a:latin typeface="+mj-lt"/>
              </a:rPr>
              <a:t>Evaluación </a:t>
            </a:r>
            <a:r>
              <a:rPr lang="es-EC" dirty="0">
                <a:latin typeface="+mj-lt"/>
              </a:rPr>
              <a:t>del efecto de las </a:t>
            </a:r>
            <a:r>
              <a:rPr lang="es-EC" dirty="0" err="1">
                <a:latin typeface="+mj-lt"/>
              </a:rPr>
              <a:t>nanopartículas</a:t>
            </a:r>
            <a:r>
              <a:rPr lang="es-EC" dirty="0">
                <a:latin typeface="+mj-lt"/>
              </a:rPr>
              <a:t> metálicas de hierro elemental  (NPHE) sobre la población bacteriana de suelos contaminados con </a:t>
            </a:r>
            <a:r>
              <a:rPr lang="es-EC" dirty="0" err="1">
                <a:latin typeface="+mj-lt"/>
              </a:rPr>
              <a:t>TPHs</a:t>
            </a:r>
            <a:r>
              <a:rPr lang="es-EC" dirty="0">
                <a:latin typeface="+mj-lt"/>
              </a:rPr>
              <a:t>  (</a:t>
            </a:r>
            <a:r>
              <a:rPr lang="es-EC" dirty="0" err="1">
                <a:latin typeface="+mj-lt"/>
              </a:rPr>
              <a:t>fenantreno</a:t>
            </a:r>
            <a:r>
              <a:rPr lang="es-EC" dirty="0">
                <a:latin typeface="+mj-lt"/>
              </a:rPr>
              <a:t>)  a nivel de </a:t>
            </a:r>
            <a:r>
              <a:rPr lang="es-EC" dirty="0" smtClean="0">
                <a:latin typeface="+mj-lt"/>
              </a:rPr>
              <a:t>laboratorio”</a:t>
            </a:r>
            <a:endParaRPr lang="es-EC" dirty="0">
              <a:latin typeface="+mj-lt"/>
            </a:endParaRPr>
          </a:p>
        </p:txBody>
      </p:sp>
      <p:sp>
        <p:nvSpPr>
          <p:cNvPr id="5" name="Rectángulo 4"/>
          <p:cNvSpPr/>
          <p:nvPr/>
        </p:nvSpPr>
        <p:spPr>
          <a:xfrm>
            <a:off x="4021176" y="4895800"/>
            <a:ext cx="3405484" cy="584775"/>
          </a:xfrm>
          <a:prstGeom prst="rect">
            <a:avLst/>
          </a:prstGeom>
        </p:spPr>
        <p:txBody>
          <a:bodyPr wrap="none">
            <a:spAutoFit/>
          </a:bodyPr>
          <a:lstStyle/>
          <a:p>
            <a:pPr algn="ctr"/>
            <a:r>
              <a:rPr lang="es-EC" sz="1600" dirty="0" smtClean="0">
                <a:latin typeface="+mj-lt"/>
                <a:cs typeface="Times New Roman" panose="02020603050405020304" pitchFamily="18" charset="0"/>
              </a:rPr>
              <a:t>Director: </a:t>
            </a:r>
            <a:r>
              <a:rPr lang="es-EC" sz="1600" dirty="0" smtClean="0">
                <a:latin typeface="+mj-lt"/>
                <a:cs typeface="Times New Roman" panose="02020603050405020304" pitchFamily="18" charset="0"/>
              </a:rPr>
              <a:t>Izquierdo Andr</a:t>
            </a:r>
            <a:r>
              <a:rPr lang="es-EC" sz="1600" dirty="0" smtClean="0">
                <a:latin typeface="+mj-lt"/>
                <a:cs typeface="Times New Roman" panose="02020603050405020304" pitchFamily="18" charset="0"/>
              </a:rPr>
              <a:t>és</a:t>
            </a:r>
            <a:r>
              <a:rPr lang="es-EC" sz="1600" dirty="0" smtClean="0">
                <a:latin typeface="+mj-lt"/>
                <a:cs typeface="Times New Roman" panose="02020603050405020304" pitchFamily="18" charset="0"/>
              </a:rPr>
              <a:t>, </a:t>
            </a:r>
            <a:r>
              <a:rPr lang="es-EC" sz="1600" dirty="0" err="1">
                <a:latin typeface="+mj-lt"/>
                <a:cs typeface="Times New Roman" panose="02020603050405020304" pitchFamily="18" charset="0"/>
              </a:rPr>
              <a:t>Ph.D</a:t>
            </a:r>
            <a:r>
              <a:rPr lang="es-EC" sz="1600" dirty="0">
                <a:latin typeface="+mj-lt"/>
                <a:cs typeface="Times New Roman" panose="02020603050405020304" pitchFamily="18" charset="0"/>
              </a:rPr>
              <a:t>.</a:t>
            </a:r>
          </a:p>
          <a:p>
            <a:pPr algn="ctr"/>
            <a:endParaRPr lang="es-EC" sz="1600" dirty="0">
              <a:latin typeface="+mj-lt"/>
              <a:cs typeface="Times New Roman" panose="02020603050405020304" pitchFamily="18" charset="0"/>
            </a:endParaRPr>
          </a:p>
        </p:txBody>
      </p:sp>
      <p:sp>
        <p:nvSpPr>
          <p:cNvPr id="6" name="Rectángulo 5"/>
          <p:cNvSpPr/>
          <p:nvPr/>
        </p:nvSpPr>
        <p:spPr>
          <a:xfrm>
            <a:off x="3571809" y="4175720"/>
            <a:ext cx="4103624" cy="553998"/>
          </a:xfrm>
          <a:prstGeom prst="rect">
            <a:avLst/>
          </a:prstGeom>
        </p:spPr>
        <p:txBody>
          <a:bodyPr wrap="none">
            <a:spAutoFit/>
          </a:bodyPr>
          <a:lstStyle/>
          <a:p>
            <a:pPr indent="180340" algn="ctr">
              <a:lnSpc>
                <a:spcPct val="150000"/>
              </a:lnSpc>
              <a:spcAft>
                <a:spcPts val="1000"/>
              </a:spcAft>
            </a:pPr>
            <a:r>
              <a:rPr lang="pt-BR" dirty="0" smtClean="0">
                <a:latin typeface="+mj-lt"/>
                <a:ea typeface="Calibri" panose="020F0502020204030204" pitchFamily="34" charset="0"/>
                <a:cs typeface="Times New Roman" panose="02020603050405020304" pitchFamily="18" charset="0"/>
              </a:rPr>
              <a:t>Varela </a:t>
            </a:r>
            <a:r>
              <a:rPr lang="pt-BR" dirty="0" err="1" smtClean="0">
                <a:latin typeface="+mj-lt"/>
                <a:ea typeface="Calibri" panose="020F0502020204030204" pitchFamily="34" charset="0"/>
                <a:cs typeface="Times New Roman" panose="02020603050405020304" pitchFamily="18" charset="0"/>
              </a:rPr>
              <a:t>Carrión</a:t>
            </a:r>
            <a:r>
              <a:rPr lang="pt-BR" dirty="0" smtClean="0">
                <a:latin typeface="+mj-lt"/>
                <a:ea typeface="Calibri" panose="020F0502020204030204" pitchFamily="34" charset="0"/>
                <a:cs typeface="Times New Roman" panose="02020603050405020304" pitchFamily="18" charset="0"/>
              </a:rPr>
              <a:t> </a:t>
            </a:r>
            <a:r>
              <a:rPr lang="pt-BR" dirty="0">
                <a:latin typeface="+mj-lt"/>
                <a:ea typeface="Calibri" panose="020F0502020204030204" pitchFamily="34" charset="0"/>
                <a:cs typeface="Times New Roman" panose="02020603050405020304" pitchFamily="18" charset="0"/>
              </a:rPr>
              <a:t>Carolina </a:t>
            </a:r>
            <a:r>
              <a:rPr lang="pt-BR" dirty="0" err="1">
                <a:latin typeface="+mj-lt"/>
                <a:ea typeface="Calibri" panose="020F0502020204030204" pitchFamily="34" charset="0"/>
                <a:cs typeface="Times New Roman" panose="02020603050405020304" pitchFamily="18" charset="0"/>
              </a:rPr>
              <a:t>Liseth</a:t>
            </a:r>
            <a:r>
              <a:rPr lang="pt-BR" dirty="0">
                <a:ea typeface="Calibri" panose="020F0502020204030204" pitchFamily="34" charset="0"/>
                <a:cs typeface="Times New Roman" panose="02020603050405020304" pitchFamily="18" charset="0"/>
              </a:rPr>
              <a:t> </a:t>
            </a:r>
            <a:endParaRPr lang="es-EC" dirty="0">
              <a:effectLst/>
              <a:latin typeface="+mj-lt"/>
              <a:ea typeface="Calibri" panose="020F0502020204030204" pitchFamily="34" charset="0"/>
              <a:cs typeface="Times New Roman" panose="02020603050405020304" pitchFamily="18" charset="0"/>
            </a:endParaRPr>
          </a:p>
        </p:txBody>
      </p:sp>
      <p:sp>
        <p:nvSpPr>
          <p:cNvPr id="7" name="Rectángulo 6"/>
          <p:cNvSpPr/>
          <p:nvPr/>
        </p:nvSpPr>
        <p:spPr>
          <a:xfrm>
            <a:off x="4153038" y="5384648"/>
            <a:ext cx="2935420" cy="446276"/>
          </a:xfrm>
          <a:prstGeom prst="rect">
            <a:avLst/>
          </a:prstGeom>
        </p:spPr>
        <p:txBody>
          <a:bodyPr wrap="none">
            <a:spAutoFit/>
          </a:bodyPr>
          <a:lstStyle/>
          <a:p>
            <a:pPr algn="ctr">
              <a:lnSpc>
                <a:spcPct val="115000"/>
              </a:lnSpc>
              <a:spcAft>
                <a:spcPts val="1000"/>
              </a:spcAft>
            </a:pPr>
            <a:r>
              <a:rPr lang="es-EC" sz="1600" dirty="0">
                <a:latin typeface="+mj-lt"/>
                <a:ea typeface="Calibri" panose="020F0502020204030204" pitchFamily="34" charset="0"/>
                <a:cs typeface="Times New Roman" panose="02020603050405020304" pitchFamily="18" charset="0"/>
              </a:rPr>
              <a:t>SANGOLQUÍ,  </a:t>
            </a:r>
            <a:r>
              <a:rPr lang="es-EC" sz="1600" dirty="0" smtClean="0">
                <a:latin typeface="+mj-lt"/>
                <a:ea typeface="Calibri" panose="020F0502020204030204" pitchFamily="34" charset="0"/>
                <a:cs typeface="Times New Roman" panose="02020603050405020304" pitchFamily="18" charset="0"/>
              </a:rPr>
              <a:t>MARZO 2017</a:t>
            </a:r>
            <a:r>
              <a:rPr lang="es-EC" dirty="0" smtClean="0">
                <a:latin typeface="+mj-lt"/>
                <a:ea typeface="Calibri" panose="020F0502020204030204" pitchFamily="34"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p:txBody>
      </p:sp>
      <p:sp>
        <p:nvSpPr>
          <p:cNvPr id="8" name="Rectángulo 7"/>
          <p:cNvSpPr/>
          <p:nvPr/>
        </p:nvSpPr>
        <p:spPr>
          <a:xfrm>
            <a:off x="143297" y="118460"/>
            <a:ext cx="3888432" cy="9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37" y="91416"/>
            <a:ext cx="3301506" cy="850557"/>
          </a:xfrm>
          <a:prstGeom prst="rect">
            <a:avLst/>
          </a:prstGeom>
        </p:spPr>
      </p:pic>
      <p:pic>
        <p:nvPicPr>
          <p:cNvPr id="10" name="Picture 4" descr="http://decv.espe.edu.ec/wp-content/uploads/2015/01/sello-biote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3486" y="127603"/>
            <a:ext cx="1445798" cy="132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55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8182261" y="-10878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a:latin typeface="+mj-lt"/>
              </a:rPr>
              <a:t>Introducción</a:t>
            </a:r>
          </a:p>
        </p:txBody>
      </p:sp>
      <p:sp>
        <p:nvSpPr>
          <p:cNvPr id="51" name="50 Rectángulo"/>
          <p:cNvSpPr/>
          <p:nvPr/>
        </p:nvSpPr>
        <p:spPr>
          <a:xfrm>
            <a:off x="415200" y="6649108"/>
            <a:ext cx="1815012" cy="350078"/>
          </a:xfrm>
          <a:prstGeom prst="rect">
            <a:avLst/>
          </a:prstGeom>
        </p:spPr>
        <p:txBody>
          <a:bodyPr wrap="none" lIns="102852" tIns="51426" rIns="102852" bIns="51426">
            <a:spAutoFit/>
          </a:bodyPr>
          <a:lstStyle/>
          <a:p>
            <a:r>
              <a:rPr lang="es-ES" sz="1600" dirty="0">
                <a:solidFill>
                  <a:prstClr val="black"/>
                </a:solidFill>
              </a:rPr>
              <a:t>Vila et al., 2009 </a:t>
            </a:r>
          </a:p>
        </p:txBody>
      </p:sp>
      <p:sp>
        <p:nvSpPr>
          <p:cNvPr id="52" name="51 Rectángulo"/>
          <p:cNvSpPr/>
          <p:nvPr/>
        </p:nvSpPr>
        <p:spPr>
          <a:xfrm>
            <a:off x="2593332" y="263866"/>
            <a:ext cx="6255843" cy="442411"/>
          </a:xfrm>
          <a:prstGeom prst="rect">
            <a:avLst/>
          </a:prstGeom>
        </p:spPr>
        <p:txBody>
          <a:bodyPr wrap="none" lIns="102852" tIns="51426" rIns="102852" bIns="51426">
            <a:spAutoFit/>
          </a:bodyPr>
          <a:lstStyle/>
          <a:p>
            <a:r>
              <a:rPr lang="es-ES" sz="2200" b="1" dirty="0" err="1" smtClean="0">
                <a:solidFill>
                  <a:schemeClr val="tx1"/>
                </a:solidFill>
                <a:latin typeface="+mj-lt"/>
              </a:rPr>
              <a:t>Nanopartículas</a:t>
            </a:r>
            <a:r>
              <a:rPr lang="es-ES" sz="2200" b="1" dirty="0" smtClean="0">
                <a:solidFill>
                  <a:schemeClr val="tx1"/>
                </a:solidFill>
                <a:latin typeface="+mj-lt"/>
              </a:rPr>
              <a:t> en la remediación de suelos  </a:t>
            </a:r>
            <a:endParaRPr lang="es-ES" sz="2200" dirty="0">
              <a:solidFill>
                <a:schemeClr val="tx1"/>
              </a:solidFill>
              <a:latin typeface="+mj-lt"/>
            </a:endParaRPr>
          </a:p>
        </p:txBody>
      </p:sp>
      <p:pic>
        <p:nvPicPr>
          <p:cNvPr id="692226" name="Picture 2" descr="Resultado de imagen para hierro 3+ estructura"/>
          <p:cNvPicPr>
            <a:picLocks noChangeAspect="1" noChangeArrowheads="1"/>
          </p:cNvPicPr>
          <p:nvPr/>
        </p:nvPicPr>
        <p:blipFill rotWithShape="1">
          <a:blip r:embed="rId3">
            <a:extLst>
              <a:ext uri="{28A0092B-C50C-407E-A947-70E740481C1C}">
                <a14:useLocalDpi xmlns:a14="http://schemas.microsoft.com/office/drawing/2010/main" val="0"/>
              </a:ext>
            </a:extLst>
          </a:blip>
          <a:srcRect l="10216" t="27680" r="73579" b="50245"/>
          <a:stretch/>
        </p:blipFill>
        <p:spPr bwMode="auto">
          <a:xfrm>
            <a:off x="494708" y="3068067"/>
            <a:ext cx="1163108" cy="1057291"/>
          </a:xfrm>
          <a:prstGeom prst="rect">
            <a:avLst/>
          </a:prstGeom>
          <a:ln w="76200">
            <a:solidFill>
              <a:srgbClr val="00B0F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92228" name="Picture 4" descr="Resultado de imagen para simbolo de su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2297" y="2992497"/>
            <a:ext cx="1416646" cy="1259148"/>
          </a:xfrm>
          <a:prstGeom prst="rect">
            <a:avLst/>
          </a:prstGeom>
          <a:noFill/>
          <a:extLst>
            <a:ext uri="{909E8E84-426E-40DD-AFC4-6F175D3DCCD1}">
              <a14:hiddenFill xmlns:a14="http://schemas.microsoft.com/office/drawing/2010/main">
                <a:solidFill>
                  <a:srgbClr val="FFFFFF"/>
                </a:solidFill>
              </a14:hiddenFill>
            </a:ext>
          </a:extLst>
        </p:spPr>
      </p:pic>
      <p:pic>
        <p:nvPicPr>
          <p:cNvPr id="692230" name="Picture 6" descr="Resultado de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8849" y="1316776"/>
            <a:ext cx="2858720" cy="1511835"/>
          </a:xfrm>
          <a:prstGeom prst="rect">
            <a:avLst/>
          </a:prstGeom>
          <a:noFill/>
          <a:extLst>
            <a:ext uri="{909E8E84-426E-40DD-AFC4-6F175D3DCCD1}">
              <a14:hiddenFill xmlns:a14="http://schemas.microsoft.com/office/drawing/2010/main">
                <a:solidFill>
                  <a:srgbClr val="FFFFFF"/>
                </a:solidFill>
              </a14:hiddenFill>
            </a:ext>
          </a:extLst>
        </p:spPr>
      </p:pic>
      <p:pic>
        <p:nvPicPr>
          <p:cNvPr id="692232" name="Picture 8" descr="Resultado de imagen para polifenoles estructu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0065" y="4411557"/>
            <a:ext cx="2812438" cy="1399867"/>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869036" y="2616964"/>
            <a:ext cx="2636456" cy="411633"/>
          </a:xfrm>
          <a:prstGeom prst="rect">
            <a:avLst/>
          </a:prstGeom>
          <a:noFill/>
        </p:spPr>
        <p:txBody>
          <a:bodyPr wrap="square" lIns="102852" tIns="51426" rIns="102852" bIns="51426" rtlCol="0">
            <a:spAutoFit/>
          </a:bodyPr>
          <a:lstStyle/>
          <a:p>
            <a:r>
              <a:rPr lang="es-EC" dirty="0" smtClean="0">
                <a:solidFill>
                  <a:schemeClr val="bg1"/>
                </a:solidFill>
              </a:rPr>
              <a:t>Moléculas químicas </a:t>
            </a:r>
            <a:endParaRPr lang="es-EC" dirty="0">
              <a:solidFill>
                <a:schemeClr val="bg1"/>
              </a:solidFill>
            </a:endParaRPr>
          </a:p>
        </p:txBody>
      </p:sp>
      <p:sp>
        <p:nvSpPr>
          <p:cNvPr id="6" name="5 CuadroTexto"/>
          <p:cNvSpPr txBox="1"/>
          <p:nvPr/>
        </p:nvSpPr>
        <p:spPr>
          <a:xfrm>
            <a:off x="3611485" y="5931692"/>
            <a:ext cx="3061690" cy="719410"/>
          </a:xfrm>
          <a:prstGeom prst="rect">
            <a:avLst/>
          </a:prstGeom>
          <a:noFill/>
        </p:spPr>
        <p:txBody>
          <a:bodyPr wrap="square" lIns="102852" tIns="51426" rIns="102852" bIns="51426" rtlCol="0">
            <a:spAutoFit/>
          </a:bodyPr>
          <a:lstStyle/>
          <a:p>
            <a:pPr algn="ctr"/>
            <a:r>
              <a:rPr lang="es-EC" dirty="0" smtClean="0">
                <a:solidFill>
                  <a:schemeClr val="tx1"/>
                </a:solidFill>
                <a:latin typeface="+mj-lt"/>
              </a:rPr>
              <a:t>Moléculas orgánicas </a:t>
            </a:r>
          </a:p>
          <a:p>
            <a:pPr algn="ctr"/>
            <a:r>
              <a:rPr lang="en-US" dirty="0" smtClean="0">
                <a:solidFill>
                  <a:schemeClr val="tx1"/>
                </a:solidFill>
                <a:latin typeface="+mj-lt"/>
              </a:rPr>
              <a:t>(</a:t>
            </a:r>
            <a:r>
              <a:rPr lang="en-US" dirty="0" err="1" smtClean="0">
                <a:solidFill>
                  <a:schemeClr val="tx1"/>
                </a:solidFill>
                <a:latin typeface="+mj-lt"/>
              </a:rPr>
              <a:t>polifenoles</a:t>
            </a:r>
            <a:r>
              <a:rPr lang="en-US" dirty="0" smtClean="0">
                <a:solidFill>
                  <a:schemeClr val="tx1"/>
                </a:solidFill>
                <a:latin typeface="+mj-lt"/>
              </a:rPr>
              <a:t>)</a:t>
            </a:r>
            <a:endParaRPr lang="es-EC" dirty="0">
              <a:solidFill>
                <a:schemeClr val="tx1"/>
              </a:solidFill>
              <a:latin typeface="+mj-lt"/>
            </a:endParaRPr>
          </a:p>
        </p:txBody>
      </p:sp>
      <p:sp>
        <p:nvSpPr>
          <p:cNvPr id="7" name="6 CuadroTexto"/>
          <p:cNvSpPr txBox="1"/>
          <p:nvPr/>
        </p:nvSpPr>
        <p:spPr>
          <a:xfrm>
            <a:off x="722299" y="5111491"/>
            <a:ext cx="2579355" cy="411633"/>
          </a:xfrm>
          <a:prstGeom prst="rect">
            <a:avLst/>
          </a:prstGeom>
        </p:spPr>
        <p:style>
          <a:lnRef idx="0">
            <a:schemeClr val="accent3"/>
          </a:lnRef>
          <a:fillRef idx="3">
            <a:schemeClr val="accent3"/>
          </a:fillRef>
          <a:effectRef idx="3">
            <a:schemeClr val="accent3"/>
          </a:effectRef>
          <a:fontRef idx="minor">
            <a:schemeClr val="lt1"/>
          </a:fontRef>
        </p:style>
        <p:txBody>
          <a:bodyPr wrap="square" lIns="102852" tIns="51426" rIns="102852" bIns="51426" rtlCol="0">
            <a:spAutoFit/>
          </a:bodyPr>
          <a:lstStyle/>
          <a:p>
            <a:pPr algn="ctr"/>
            <a:r>
              <a:rPr lang="en-US" b="1" dirty="0" err="1" smtClean="0">
                <a:solidFill>
                  <a:schemeClr val="tx1"/>
                </a:solidFill>
              </a:rPr>
              <a:t>Tecnología</a:t>
            </a:r>
            <a:r>
              <a:rPr lang="en-US" b="1" dirty="0" smtClean="0">
                <a:solidFill>
                  <a:schemeClr val="tx1"/>
                </a:solidFill>
              </a:rPr>
              <a:t> </a:t>
            </a:r>
            <a:r>
              <a:rPr lang="en-US" b="1" dirty="0" err="1" smtClean="0">
                <a:solidFill>
                  <a:schemeClr val="tx1"/>
                </a:solidFill>
              </a:rPr>
              <a:t>verde</a:t>
            </a:r>
            <a:endParaRPr lang="es-EC" b="1" dirty="0">
              <a:solidFill>
                <a:schemeClr val="tx1"/>
              </a:solidFill>
            </a:endParaRPr>
          </a:p>
        </p:txBody>
      </p:sp>
      <p:pic>
        <p:nvPicPr>
          <p:cNvPr id="692234" name="Picture 10" descr="Resultado de imagen para simbolo de igual"/>
          <p:cNvPicPr>
            <a:picLocks noChangeAspect="1" noChangeArrowheads="1"/>
          </p:cNvPicPr>
          <p:nvPr/>
        </p:nvPicPr>
        <p:blipFill rotWithShape="1">
          <a:blip r:embed="rId7">
            <a:extLst>
              <a:ext uri="{28A0092B-C50C-407E-A947-70E740481C1C}">
                <a14:useLocalDpi xmlns:a14="http://schemas.microsoft.com/office/drawing/2010/main" val="0"/>
              </a:ext>
            </a:extLst>
          </a:blip>
          <a:srcRect l="17668" t="15109" r="23363" b="34899"/>
          <a:stretch/>
        </p:blipFill>
        <p:spPr bwMode="auto">
          <a:xfrm>
            <a:off x="6687085" y="3297290"/>
            <a:ext cx="1434299" cy="745719"/>
          </a:xfrm>
          <a:prstGeom prst="rect">
            <a:avLst/>
          </a:prstGeom>
          <a:noFill/>
          <a:extLst>
            <a:ext uri="{909E8E84-426E-40DD-AFC4-6F175D3DCCD1}">
              <a14:hiddenFill xmlns:a14="http://schemas.microsoft.com/office/drawing/2010/main">
                <a:solidFill>
                  <a:srgbClr val="FFFFFF"/>
                </a:solidFill>
              </a14:hiddenFill>
            </a:ext>
          </a:extLst>
        </p:spPr>
      </p:pic>
      <p:pic>
        <p:nvPicPr>
          <p:cNvPr id="692236" name="Picture 12" descr="Resultado de imagen para hierro cerovalente"/>
          <p:cNvPicPr>
            <a:picLocks noChangeAspect="1" noChangeArrowheads="1"/>
          </p:cNvPicPr>
          <p:nvPr/>
        </p:nvPicPr>
        <p:blipFill rotWithShape="1">
          <a:blip r:embed="rId8">
            <a:extLst>
              <a:ext uri="{28A0092B-C50C-407E-A947-70E740481C1C}">
                <a14:useLocalDpi xmlns:a14="http://schemas.microsoft.com/office/drawing/2010/main" val="0"/>
              </a:ext>
            </a:extLst>
          </a:blip>
          <a:srcRect l="20494" r="12930"/>
          <a:stretch/>
        </p:blipFill>
        <p:spPr bwMode="auto">
          <a:xfrm>
            <a:off x="8639681" y="2492001"/>
            <a:ext cx="1692924" cy="2260140"/>
          </a:xfrm>
          <a:prstGeom prst="rect">
            <a:avLst/>
          </a:prstGeom>
          <a:noFill/>
          <a:extLst>
            <a:ext uri="{909E8E84-426E-40DD-AFC4-6F175D3DCCD1}">
              <a14:hiddenFill xmlns:a14="http://schemas.microsoft.com/office/drawing/2010/main">
                <a:solidFill>
                  <a:srgbClr val="FFFFFF"/>
                </a:solidFill>
              </a14:hiddenFill>
            </a:ext>
          </a:extLst>
        </p:spPr>
      </p:pic>
      <p:sp>
        <p:nvSpPr>
          <p:cNvPr id="19" name="18 CuadroTexto"/>
          <p:cNvSpPr txBox="1"/>
          <p:nvPr/>
        </p:nvSpPr>
        <p:spPr>
          <a:xfrm>
            <a:off x="6649496" y="1866876"/>
            <a:ext cx="2636456" cy="411633"/>
          </a:xfrm>
          <a:prstGeom prst="rect">
            <a:avLst/>
          </a:prstGeom>
          <a:noFill/>
        </p:spPr>
        <p:txBody>
          <a:bodyPr wrap="square" lIns="102852" tIns="51426" rIns="102852" bIns="51426" rtlCol="0">
            <a:spAutoFit/>
          </a:bodyPr>
          <a:lstStyle/>
          <a:p>
            <a:r>
              <a:rPr lang="es-EC" dirty="0" smtClean="0">
                <a:solidFill>
                  <a:schemeClr val="tx1"/>
                </a:solidFill>
                <a:latin typeface="+mj-lt"/>
              </a:rPr>
              <a:t>Agente reductor</a:t>
            </a:r>
            <a:endParaRPr lang="es-EC" dirty="0">
              <a:solidFill>
                <a:schemeClr val="tx1"/>
              </a:solidFill>
              <a:latin typeface="+mj-lt"/>
            </a:endParaRPr>
          </a:p>
        </p:txBody>
      </p:sp>
      <p:sp>
        <p:nvSpPr>
          <p:cNvPr id="20" name="19 CuadroTexto"/>
          <p:cNvSpPr txBox="1"/>
          <p:nvPr/>
        </p:nvSpPr>
        <p:spPr>
          <a:xfrm>
            <a:off x="6675586" y="5088426"/>
            <a:ext cx="2636456" cy="411633"/>
          </a:xfrm>
          <a:prstGeom prst="rect">
            <a:avLst/>
          </a:prstGeom>
          <a:noFill/>
        </p:spPr>
        <p:txBody>
          <a:bodyPr wrap="square" lIns="102852" tIns="51426" rIns="102852" bIns="51426" rtlCol="0">
            <a:spAutoFit/>
          </a:bodyPr>
          <a:lstStyle/>
          <a:p>
            <a:r>
              <a:rPr lang="es-EC" dirty="0" smtClean="0">
                <a:solidFill>
                  <a:schemeClr val="tx1"/>
                </a:solidFill>
              </a:rPr>
              <a:t>Agente reductor</a:t>
            </a:r>
            <a:endParaRPr lang="es-EC" dirty="0">
              <a:solidFill>
                <a:schemeClr val="tx1"/>
              </a:solidFill>
            </a:endParaRPr>
          </a:p>
        </p:txBody>
      </p:sp>
      <p:pic>
        <p:nvPicPr>
          <p:cNvPr id="21" name="Picture 3" descr="C:\Users\arizquierdo\AppData\Local\Temp\LOGO CENCINAT 201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70" y="6477811"/>
            <a:ext cx="2288008" cy="75024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967724" y="6291397"/>
            <a:ext cx="2688741" cy="70778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23" name="Imagen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9693" y="6290228"/>
            <a:ext cx="2640568" cy="680282"/>
          </a:xfrm>
          <a:prstGeom prst="rect">
            <a:avLst/>
          </a:prstGeom>
        </p:spPr>
      </p:pic>
    </p:spTree>
    <p:extLst>
      <p:ext uri="{BB962C8B-B14F-4D97-AF65-F5344CB8AC3E}">
        <p14:creationId xmlns:p14="http://schemas.microsoft.com/office/powerpoint/2010/main" val="641722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2226"/>
                                        </p:tgtEl>
                                        <p:attrNameLst>
                                          <p:attrName>style.visibility</p:attrName>
                                        </p:attrNameLst>
                                      </p:cBhvr>
                                      <p:to>
                                        <p:strVal val="visible"/>
                                      </p:to>
                                    </p:set>
                                    <p:anim calcmode="lin" valueType="num">
                                      <p:cBhvr additive="base">
                                        <p:cTn id="7" dur="500" fill="hold"/>
                                        <p:tgtEl>
                                          <p:spTgt spid="692226"/>
                                        </p:tgtEl>
                                        <p:attrNameLst>
                                          <p:attrName>ppt_x</p:attrName>
                                        </p:attrNameLst>
                                      </p:cBhvr>
                                      <p:tavLst>
                                        <p:tav tm="0">
                                          <p:val>
                                            <p:strVal val="#ppt_x"/>
                                          </p:val>
                                        </p:tav>
                                        <p:tav tm="100000">
                                          <p:val>
                                            <p:strVal val="#ppt_x"/>
                                          </p:val>
                                        </p:tav>
                                      </p:tavLst>
                                    </p:anim>
                                    <p:anim calcmode="lin" valueType="num">
                                      <p:cBhvr additive="base">
                                        <p:cTn id="8" dur="500" fill="hold"/>
                                        <p:tgtEl>
                                          <p:spTgt spid="6922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2228"/>
                                        </p:tgtEl>
                                        <p:attrNameLst>
                                          <p:attrName>style.visibility</p:attrName>
                                        </p:attrNameLst>
                                      </p:cBhvr>
                                      <p:to>
                                        <p:strVal val="visible"/>
                                      </p:to>
                                    </p:set>
                                    <p:anim calcmode="lin" valueType="num">
                                      <p:cBhvr additive="base">
                                        <p:cTn id="11" dur="500" fill="hold"/>
                                        <p:tgtEl>
                                          <p:spTgt spid="692228"/>
                                        </p:tgtEl>
                                        <p:attrNameLst>
                                          <p:attrName>ppt_x</p:attrName>
                                        </p:attrNameLst>
                                      </p:cBhvr>
                                      <p:tavLst>
                                        <p:tav tm="0">
                                          <p:val>
                                            <p:strVal val="#ppt_x"/>
                                          </p:val>
                                        </p:tav>
                                        <p:tav tm="100000">
                                          <p:val>
                                            <p:strVal val="#ppt_x"/>
                                          </p:val>
                                        </p:tav>
                                      </p:tavLst>
                                    </p:anim>
                                    <p:anim calcmode="lin" valueType="num">
                                      <p:cBhvr additive="base">
                                        <p:cTn id="12" dur="500" fill="hold"/>
                                        <p:tgtEl>
                                          <p:spTgt spid="6922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92230"/>
                                        </p:tgtEl>
                                        <p:attrNameLst>
                                          <p:attrName>style.visibility</p:attrName>
                                        </p:attrNameLst>
                                      </p:cBhvr>
                                      <p:to>
                                        <p:strVal val="visible"/>
                                      </p:to>
                                    </p:set>
                                    <p:anim calcmode="lin" valueType="num">
                                      <p:cBhvr additive="base">
                                        <p:cTn id="15" dur="500" fill="hold"/>
                                        <p:tgtEl>
                                          <p:spTgt spid="692230"/>
                                        </p:tgtEl>
                                        <p:attrNameLst>
                                          <p:attrName>ppt_x</p:attrName>
                                        </p:attrNameLst>
                                      </p:cBhvr>
                                      <p:tavLst>
                                        <p:tav tm="0">
                                          <p:val>
                                            <p:strVal val="#ppt_x"/>
                                          </p:val>
                                        </p:tav>
                                        <p:tav tm="100000">
                                          <p:val>
                                            <p:strVal val="#ppt_x"/>
                                          </p:val>
                                        </p:tav>
                                      </p:tavLst>
                                    </p:anim>
                                    <p:anim calcmode="lin" valueType="num">
                                      <p:cBhvr additive="base">
                                        <p:cTn id="16" dur="500" fill="hold"/>
                                        <p:tgtEl>
                                          <p:spTgt spid="6922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92234"/>
                                        </p:tgtEl>
                                        <p:attrNameLst>
                                          <p:attrName>style.visibility</p:attrName>
                                        </p:attrNameLst>
                                      </p:cBhvr>
                                      <p:to>
                                        <p:strVal val="visible"/>
                                      </p:to>
                                    </p:set>
                                    <p:anim calcmode="lin" valueType="num">
                                      <p:cBhvr additive="base">
                                        <p:cTn id="27" dur="500" fill="hold"/>
                                        <p:tgtEl>
                                          <p:spTgt spid="692234"/>
                                        </p:tgtEl>
                                        <p:attrNameLst>
                                          <p:attrName>ppt_x</p:attrName>
                                        </p:attrNameLst>
                                      </p:cBhvr>
                                      <p:tavLst>
                                        <p:tav tm="0">
                                          <p:val>
                                            <p:strVal val="#ppt_x"/>
                                          </p:val>
                                        </p:tav>
                                        <p:tav tm="100000">
                                          <p:val>
                                            <p:strVal val="#ppt_x"/>
                                          </p:val>
                                        </p:tav>
                                      </p:tavLst>
                                    </p:anim>
                                    <p:anim calcmode="lin" valueType="num">
                                      <p:cBhvr additive="base">
                                        <p:cTn id="28" dur="500" fill="hold"/>
                                        <p:tgtEl>
                                          <p:spTgt spid="6922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92236"/>
                                        </p:tgtEl>
                                        <p:attrNameLst>
                                          <p:attrName>style.visibility</p:attrName>
                                        </p:attrNameLst>
                                      </p:cBhvr>
                                      <p:to>
                                        <p:strVal val="visible"/>
                                      </p:to>
                                    </p:set>
                                    <p:anim calcmode="lin" valueType="num">
                                      <p:cBhvr additive="base">
                                        <p:cTn id="31" dur="500" fill="hold"/>
                                        <p:tgtEl>
                                          <p:spTgt spid="692236"/>
                                        </p:tgtEl>
                                        <p:attrNameLst>
                                          <p:attrName>ppt_x</p:attrName>
                                        </p:attrNameLst>
                                      </p:cBhvr>
                                      <p:tavLst>
                                        <p:tav tm="0">
                                          <p:val>
                                            <p:strVal val="#ppt_x"/>
                                          </p:val>
                                        </p:tav>
                                        <p:tav tm="100000">
                                          <p:val>
                                            <p:strVal val="#ppt_x"/>
                                          </p:val>
                                        </p:tav>
                                      </p:tavLst>
                                    </p:anim>
                                    <p:anim calcmode="lin" valueType="num">
                                      <p:cBhvr additive="base">
                                        <p:cTn id="32" dur="500" fill="hold"/>
                                        <p:tgtEl>
                                          <p:spTgt spid="6922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92232"/>
                                        </p:tgtEl>
                                        <p:attrNameLst>
                                          <p:attrName>style.visibility</p:attrName>
                                        </p:attrNameLst>
                                      </p:cBhvr>
                                      <p:to>
                                        <p:strVal val="visible"/>
                                      </p:to>
                                    </p:set>
                                    <p:anim calcmode="lin" valueType="num">
                                      <p:cBhvr additive="base">
                                        <p:cTn id="45" dur="500" fill="hold"/>
                                        <p:tgtEl>
                                          <p:spTgt spid="692232"/>
                                        </p:tgtEl>
                                        <p:attrNameLst>
                                          <p:attrName>ppt_x</p:attrName>
                                        </p:attrNameLst>
                                      </p:cBhvr>
                                      <p:tavLst>
                                        <p:tav tm="0">
                                          <p:val>
                                            <p:strVal val="#ppt_x"/>
                                          </p:val>
                                        </p:tav>
                                        <p:tav tm="100000">
                                          <p:val>
                                            <p:strVal val="#ppt_x"/>
                                          </p:val>
                                        </p:tav>
                                      </p:tavLst>
                                    </p:anim>
                                    <p:anim calcmode="lin" valueType="num">
                                      <p:cBhvr additive="base">
                                        <p:cTn id="46" dur="500" fill="hold"/>
                                        <p:tgtEl>
                                          <p:spTgt spid="69223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988" y="288306"/>
            <a:ext cx="9468405" cy="1199886"/>
          </a:xfrm>
        </p:spPr>
        <p:txBody>
          <a:bodyPr/>
          <a:lstStyle/>
          <a:p>
            <a:r>
              <a:rPr lang="es-EC" sz="3600" dirty="0" smtClean="0">
                <a:solidFill>
                  <a:schemeClr val="tx1"/>
                </a:solidFill>
              </a:rPr>
              <a:t> </a:t>
            </a:r>
            <a:endParaRPr lang="es-EC" sz="3600" dirty="0">
              <a:solidFill>
                <a:schemeClr val="tx1"/>
              </a:solidFill>
            </a:endParaRPr>
          </a:p>
        </p:txBody>
      </p:sp>
      <p:sp>
        <p:nvSpPr>
          <p:cNvPr id="3" name="Marcador de contenido 2"/>
          <p:cNvSpPr>
            <a:spLocks noGrp="1"/>
          </p:cNvSpPr>
          <p:nvPr>
            <p:ph idx="1"/>
          </p:nvPr>
        </p:nvSpPr>
        <p:spPr/>
        <p:txBody>
          <a:bodyPr/>
          <a:lstStyle/>
          <a:p>
            <a:endParaRPr lang="es-EC" dirty="0" smtClean="0">
              <a:solidFill>
                <a:schemeClr val="tx1"/>
              </a:solidFill>
            </a:endParaRPr>
          </a:p>
          <a:p>
            <a:pPr marL="0" indent="0">
              <a:buNone/>
            </a:pPr>
            <a:endParaRPr lang="es-EC" dirty="0">
              <a:solidFill>
                <a:schemeClr val="tx1"/>
              </a:solidFill>
              <a:latin typeface="+mj-lt"/>
              <a:cs typeface="Times New Roman" panose="02020603050405020304" pitchFamily="18" charset="0"/>
            </a:endParaRPr>
          </a:p>
          <a:p>
            <a:pPr marL="0" indent="0" algn="just">
              <a:buNone/>
            </a:pPr>
            <a:r>
              <a:rPr lang="es-EC" dirty="0">
                <a:solidFill>
                  <a:schemeClr val="tx1"/>
                </a:solidFill>
                <a:latin typeface="+mj-lt"/>
              </a:rPr>
              <a:t>Evaluar el efecto de las </a:t>
            </a:r>
            <a:r>
              <a:rPr lang="es-EC" dirty="0" err="1">
                <a:solidFill>
                  <a:schemeClr val="tx1"/>
                </a:solidFill>
                <a:latin typeface="+mj-lt"/>
              </a:rPr>
              <a:t>nanopartículas</a:t>
            </a:r>
            <a:r>
              <a:rPr lang="es-EC" dirty="0">
                <a:solidFill>
                  <a:schemeClr val="tx1"/>
                </a:solidFill>
                <a:latin typeface="+mj-lt"/>
              </a:rPr>
              <a:t> metálicas de hierro elemental (NPHE) sobre la población bacteriana de suelos contaminados con </a:t>
            </a:r>
            <a:r>
              <a:rPr lang="es-EC" dirty="0" err="1">
                <a:solidFill>
                  <a:schemeClr val="tx1"/>
                </a:solidFill>
                <a:latin typeface="+mj-lt"/>
              </a:rPr>
              <a:t>TPHs</a:t>
            </a:r>
            <a:r>
              <a:rPr lang="es-EC" dirty="0">
                <a:solidFill>
                  <a:schemeClr val="tx1"/>
                </a:solidFill>
                <a:latin typeface="+mj-lt"/>
              </a:rPr>
              <a:t>  (</a:t>
            </a:r>
            <a:r>
              <a:rPr lang="es-EC" dirty="0" err="1">
                <a:solidFill>
                  <a:schemeClr val="tx1"/>
                </a:solidFill>
                <a:latin typeface="+mj-lt"/>
              </a:rPr>
              <a:t>fenantreno</a:t>
            </a:r>
            <a:r>
              <a:rPr lang="es-EC" dirty="0">
                <a:solidFill>
                  <a:schemeClr val="tx1"/>
                </a:solidFill>
                <a:latin typeface="+mj-lt"/>
              </a:rPr>
              <a:t>)  a nivel de laboratorio</a:t>
            </a:r>
          </a:p>
        </p:txBody>
      </p:sp>
      <p:sp>
        <p:nvSpPr>
          <p:cNvPr id="4" name="Rectángulo 3"/>
          <p:cNvSpPr/>
          <p:nvPr/>
        </p:nvSpPr>
        <p:spPr>
          <a:xfrm>
            <a:off x="338776" y="1488192"/>
            <a:ext cx="2215671" cy="584775"/>
          </a:xfrm>
          <a:prstGeom prst="rect">
            <a:avLst/>
          </a:prstGeom>
        </p:spPr>
        <p:txBody>
          <a:bodyPr wrap="none">
            <a:spAutoFit/>
          </a:bodyPr>
          <a:lstStyle/>
          <a:p>
            <a:pPr marL="0" indent="0" algn="ctr">
              <a:buNone/>
            </a:pPr>
            <a:r>
              <a:rPr lang="es-EC" sz="3200" dirty="0" smtClean="0">
                <a:solidFill>
                  <a:schemeClr val="tx1"/>
                </a:solidFill>
                <a:latin typeface="+mj-lt"/>
                <a:cs typeface="Times New Roman" panose="02020603050405020304" pitchFamily="18" charset="0"/>
              </a:rPr>
              <a:t>GENERAL</a:t>
            </a:r>
            <a:endParaRPr lang="es-EC" sz="3200" dirty="0">
              <a:solidFill>
                <a:schemeClr val="tx1"/>
              </a:solidFill>
              <a:latin typeface="+mj-lt"/>
              <a:cs typeface="Times New Roman" panose="02020603050405020304" pitchFamily="18" charset="0"/>
            </a:endParaRPr>
          </a:p>
        </p:txBody>
      </p:sp>
      <p:sp>
        <p:nvSpPr>
          <p:cNvPr id="5" name="Rectángulo 4"/>
          <p:cNvSpPr/>
          <p:nvPr/>
        </p:nvSpPr>
        <p:spPr>
          <a:xfrm>
            <a:off x="7981055" y="6207865"/>
            <a:ext cx="2736304" cy="7592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
        <p:nvSpPr>
          <p:cNvPr id="8" name="Rectangle 2"/>
          <p:cNvSpPr txBox="1">
            <a:spLocks noChangeArrowheads="1"/>
          </p:cNvSpPr>
          <p:nvPr/>
        </p:nvSpPr>
        <p:spPr bwMode="auto">
          <a:xfrm>
            <a:off x="8182261" y="-10878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Objetivos</a:t>
            </a:r>
            <a:endParaRPr lang="es-ES" altLang="es-ES" i="1" kern="0" dirty="0">
              <a:latin typeface="+mj-lt"/>
            </a:endParaRPr>
          </a:p>
        </p:txBody>
      </p:sp>
    </p:spTree>
    <p:extLst>
      <p:ext uri="{BB962C8B-B14F-4D97-AF65-F5344CB8AC3E}">
        <p14:creationId xmlns:p14="http://schemas.microsoft.com/office/powerpoint/2010/main" val="2161396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9988" y="1007368"/>
            <a:ext cx="9719787" cy="5423691"/>
          </a:xfrm>
        </p:spPr>
        <p:txBody>
          <a:bodyPr/>
          <a:lstStyle/>
          <a:p>
            <a:pPr marL="914501" lvl="2" indent="0" algn="just">
              <a:buNone/>
            </a:pPr>
            <a:endParaRPr lang="es-EC" sz="2200" dirty="0">
              <a:solidFill>
                <a:schemeClr val="tx1"/>
              </a:solidFill>
              <a:latin typeface="+mj-lt"/>
              <a:cs typeface="Times New Roman" panose="02020603050405020304" pitchFamily="18" charset="0"/>
            </a:endParaRPr>
          </a:p>
          <a:p>
            <a:pPr lvl="0" algn="just"/>
            <a:r>
              <a:rPr lang="es-EC" sz="2200" dirty="0">
                <a:solidFill>
                  <a:schemeClr val="tx1"/>
                </a:solidFill>
                <a:latin typeface="+mj-lt"/>
              </a:rPr>
              <a:t>Preparar medios de cultivo específicos para la identificación de bacterias degradadoras de </a:t>
            </a:r>
            <a:r>
              <a:rPr lang="es-EC" sz="2200" dirty="0" err="1">
                <a:solidFill>
                  <a:schemeClr val="tx1"/>
                </a:solidFill>
                <a:latin typeface="+mj-lt"/>
              </a:rPr>
              <a:t>TPHs</a:t>
            </a:r>
            <a:r>
              <a:rPr lang="es-EC" sz="2200" dirty="0">
                <a:solidFill>
                  <a:schemeClr val="tx1"/>
                </a:solidFill>
                <a:latin typeface="+mj-lt"/>
              </a:rPr>
              <a:t> (</a:t>
            </a:r>
            <a:r>
              <a:rPr lang="es-EC" sz="2200" dirty="0" err="1">
                <a:solidFill>
                  <a:schemeClr val="tx1"/>
                </a:solidFill>
                <a:latin typeface="+mj-lt"/>
              </a:rPr>
              <a:t>fenantreno</a:t>
            </a:r>
            <a:r>
              <a:rPr lang="es-EC" sz="2200" dirty="0">
                <a:solidFill>
                  <a:schemeClr val="tx1"/>
                </a:solidFill>
                <a:latin typeface="+mj-lt"/>
              </a:rPr>
              <a:t>). </a:t>
            </a:r>
            <a:endParaRPr lang="es-EC" sz="2200" dirty="0" smtClean="0">
              <a:solidFill>
                <a:schemeClr val="tx1"/>
              </a:solidFill>
              <a:latin typeface="+mj-lt"/>
            </a:endParaRPr>
          </a:p>
          <a:p>
            <a:pPr marL="0" lvl="0" indent="0" algn="just">
              <a:buNone/>
            </a:pPr>
            <a:endParaRPr lang="es-EC" sz="2200" i="1" dirty="0">
              <a:solidFill>
                <a:schemeClr val="tx1"/>
              </a:solidFill>
              <a:latin typeface="+mj-lt"/>
            </a:endParaRPr>
          </a:p>
          <a:p>
            <a:pPr lvl="0" algn="just"/>
            <a:r>
              <a:rPr lang="es-EC" sz="2200" dirty="0">
                <a:solidFill>
                  <a:schemeClr val="tx1"/>
                </a:solidFill>
                <a:latin typeface="+mj-lt"/>
              </a:rPr>
              <a:t>Estudiar la cinética bacteriana en la degradación de </a:t>
            </a:r>
            <a:r>
              <a:rPr lang="es-EC" sz="2200" dirty="0" err="1">
                <a:solidFill>
                  <a:schemeClr val="tx1"/>
                </a:solidFill>
                <a:latin typeface="+mj-lt"/>
              </a:rPr>
              <a:t>TPHs</a:t>
            </a:r>
            <a:r>
              <a:rPr lang="es-EC" sz="2200" dirty="0">
                <a:solidFill>
                  <a:schemeClr val="tx1"/>
                </a:solidFill>
                <a:latin typeface="+mj-lt"/>
              </a:rPr>
              <a:t> (</a:t>
            </a:r>
            <a:r>
              <a:rPr lang="es-EC" sz="2200" dirty="0" err="1">
                <a:solidFill>
                  <a:schemeClr val="tx1"/>
                </a:solidFill>
                <a:latin typeface="+mj-lt"/>
              </a:rPr>
              <a:t>fenantreno</a:t>
            </a:r>
            <a:r>
              <a:rPr lang="es-EC" sz="2200" dirty="0">
                <a:solidFill>
                  <a:schemeClr val="tx1"/>
                </a:solidFill>
                <a:latin typeface="+mj-lt"/>
              </a:rPr>
              <a:t>) contenidos en los suelos contaminados aplicando </a:t>
            </a:r>
            <a:r>
              <a:rPr lang="es-EC" sz="2200" dirty="0" err="1">
                <a:solidFill>
                  <a:schemeClr val="tx1"/>
                </a:solidFill>
                <a:latin typeface="+mj-lt"/>
              </a:rPr>
              <a:t>nanopartículas</a:t>
            </a:r>
            <a:r>
              <a:rPr lang="es-EC" sz="2200" dirty="0">
                <a:solidFill>
                  <a:schemeClr val="tx1"/>
                </a:solidFill>
                <a:latin typeface="+mj-lt"/>
              </a:rPr>
              <a:t> de hierro elemental. </a:t>
            </a:r>
            <a:endParaRPr lang="es-EC" sz="2200" dirty="0" smtClean="0">
              <a:solidFill>
                <a:schemeClr val="tx1"/>
              </a:solidFill>
              <a:latin typeface="+mj-lt"/>
            </a:endParaRPr>
          </a:p>
          <a:p>
            <a:pPr marL="0" lvl="0" indent="0" algn="just">
              <a:buNone/>
            </a:pPr>
            <a:endParaRPr lang="es-EC" sz="2200" i="1" dirty="0">
              <a:solidFill>
                <a:schemeClr val="tx1"/>
              </a:solidFill>
              <a:latin typeface="+mj-lt"/>
            </a:endParaRPr>
          </a:p>
          <a:p>
            <a:pPr lvl="0" algn="just"/>
            <a:r>
              <a:rPr lang="es-EC" sz="2200" dirty="0">
                <a:solidFill>
                  <a:schemeClr val="tx1"/>
                </a:solidFill>
                <a:latin typeface="+mj-lt"/>
              </a:rPr>
              <a:t>Evaluar la inhibición de la población bacteriana aisladas de los suelos contaminados al aplicarse </a:t>
            </a:r>
            <a:r>
              <a:rPr lang="es-EC" sz="2200" dirty="0" err="1">
                <a:solidFill>
                  <a:schemeClr val="tx1"/>
                </a:solidFill>
                <a:latin typeface="+mj-lt"/>
              </a:rPr>
              <a:t>nanopartículas</a:t>
            </a:r>
            <a:r>
              <a:rPr lang="es-EC" sz="2200" dirty="0">
                <a:solidFill>
                  <a:schemeClr val="tx1"/>
                </a:solidFill>
                <a:latin typeface="+mj-lt"/>
              </a:rPr>
              <a:t> de hierro elemental  metálicas</a:t>
            </a:r>
            <a:r>
              <a:rPr lang="es-EC" sz="2200" dirty="0" smtClean="0">
                <a:solidFill>
                  <a:schemeClr val="tx1"/>
                </a:solidFill>
                <a:latin typeface="+mj-lt"/>
              </a:rPr>
              <a:t>.</a:t>
            </a:r>
          </a:p>
          <a:p>
            <a:pPr marL="0" lvl="0" indent="0" algn="just">
              <a:buNone/>
            </a:pPr>
            <a:r>
              <a:rPr lang="es-EC" sz="2200" dirty="0" smtClean="0">
                <a:solidFill>
                  <a:schemeClr val="tx1"/>
                </a:solidFill>
                <a:latin typeface="+mj-lt"/>
              </a:rPr>
              <a:t> </a:t>
            </a:r>
            <a:endParaRPr lang="es-EC" sz="2200" i="1" dirty="0">
              <a:solidFill>
                <a:schemeClr val="tx1"/>
              </a:solidFill>
              <a:latin typeface="+mj-lt"/>
            </a:endParaRPr>
          </a:p>
          <a:p>
            <a:pPr lvl="0" algn="just"/>
            <a:r>
              <a:rPr lang="es-EC" sz="2200" dirty="0">
                <a:solidFill>
                  <a:schemeClr val="tx1"/>
                </a:solidFill>
                <a:latin typeface="+mj-lt"/>
              </a:rPr>
              <a:t>Identificar bacterias del suelo  antes, durante y posterior a la remediación de los suelos contaminados con </a:t>
            </a:r>
            <a:r>
              <a:rPr lang="es-EC" sz="2200" dirty="0" err="1">
                <a:solidFill>
                  <a:schemeClr val="tx1"/>
                </a:solidFill>
                <a:latin typeface="+mj-lt"/>
              </a:rPr>
              <a:t>TPHs</a:t>
            </a:r>
            <a:r>
              <a:rPr lang="es-EC" sz="2200" dirty="0">
                <a:solidFill>
                  <a:schemeClr val="tx1"/>
                </a:solidFill>
                <a:latin typeface="+mj-lt"/>
              </a:rPr>
              <a:t> (</a:t>
            </a:r>
            <a:r>
              <a:rPr lang="es-EC" sz="2200" dirty="0" err="1">
                <a:solidFill>
                  <a:schemeClr val="tx1"/>
                </a:solidFill>
                <a:latin typeface="+mj-lt"/>
              </a:rPr>
              <a:t>fenantreno</a:t>
            </a:r>
            <a:r>
              <a:rPr lang="es-EC" sz="2200" dirty="0">
                <a:solidFill>
                  <a:schemeClr val="tx1"/>
                </a:solidFill>
                <a:latin typeface="+mj-lt"/>
              </a:rPr>
              <a:t>) al tratarse con </a:t>
            </a:r>
            <a:r>
              <a:rPr lang="es-EC" sz="2200" dirty="0" err="1">
                <a:solidFill>
                  <a:schemeClr val="tx1"/>
                </a:solidFill>
                <a:latin typeface="+mj-lt"/>
              </a:rPr>
              <a:t>nanopartículas</a:t>
            </a:r>
            <a:r>
              <a:rPr lang="es-EC" sz="2200" dirty="0">
                <a:solidFill>
                  <a:schemeClr val="tx1"/>
                </a:solidFill>
                <a:latin typeface="+mj-lt"/>
              </a:rPr>
              <a:t> de hierro elemental. </a:t>
            </a:r>
            <a:endParaRPr lang="es-EC" sz="2200" i="1" dirty="0">
              <a:solidFill>
                <a:schemeClr val="tx1"/>
              </a:solidFill>
              <a:latin typeface="+mj-lt"/>
            </a:endParaRPr>
          </a:p>
          <a:p>
            <a:pPr algn="just"/>
            <a:endParaRPr lang="es-EC" sz="2200" dirty="0">
              <a:solidFill>
                <a:schemeClr val="tx1"/>
              </a:solidFill>
              <a:latin typeface="+mj-lt"/>
            </a:endParaRPr>
          </a:p>
        </p:txBody>
      </p:sp>
      <p:sp>
        <p:nvSpPr>
          <p:cNvPr id="5" name="Rectángulo 4"/>
          <p:cNvSpPr/>
          <p:nvPr/>
        </p:nvSpPr>
        <p:spPr>
          <a:xfrm>
            <a:off x="-495792" y="863352"/>
            <a:ext cx="3592650" cy="523220"/>
          </a:xfrm>
          <a:prstGeom prst="rect">
            <a:avLst/>
          </a:prstGeom>
        </p:spPr>
        <p:txBody>
          <a:bodyPr wrap="none">
            <a:spAutoFit/>
          </a:bodyPr>
          <a:lstStyle/>
          <a:p>
            <a:pPr marL="914501" lvl="2" indent="0" algn="just">
              <a:buNone/>
            </a:pPr>
            <a:r>
              <a:rPr lang="es-EC" sz="2800" dirty="0" smtClean="0">
                <a:solidFill>
                  <a:schemeClr val="tx1"/>
                </a:solidFill>
                <a:latin typeface="+mj-lt"/>
                <a:cs typeface="Times New Roman" panose="02020603050405020304" pitchFamily="18" charset="0"/>
              </a:rPr>
              <a:t>ESPECÍFICOS</a:t>
            </a:r>
            <a:r>
              <a:rPr lang="es-EC" sz="2800" dirty="0">
                <a:solidFill>
                  <a:schemeClr val="tx1"/>
                </a:solidFill>
                <a:latin typeface="+mj-lt"/>
                <a:cs typeface="Times New Roman" panose="02020603050405020304" pitchFamily="18" charset="0"/>
              </a:rPr>
              <a:t> </a:t>
            </a:r>
          </a:p>
        </p:txBody>
      </p:sp>
      <p:sp>
        <p:nvSpPr>
          <p:cNvPr id="6" name="Rectángulo 5"/>
          <p:cNvSpPr/>
          <p:nvPr/>
        </p:nvSpPr>
        <p:spPr>
          <a:xfrm>
            <a:off x="7981055" y="6207865"/>
            <a:ext cx="2736304" cy="7592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
        <p:nvSpPr>
          <p:cNvPr id="9" name="Rectangle 2"/>
          <p:cNvSpPr txBox="1">
            <a:spLocks noChangeArrowheads="1"/>
          </p:cNvSpPr>
          <p:nvPr/>
        </p:nvSpPr>
        <p:spPr bwMode="auto">
          <a:xfrm>
            <a:off x="8182261" y="-10878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Objetivos</a:t>
            </a:r>
            <a:endParaRPr lang="es-ES" altLang="es-ES" i="1" kern="0" dirty="0">
              <a:latin typeface="+mj-lt"/>
            </a:endParaRPr>
          </a:p>
        </p:txBody>
      </p:sp>
    </p:spTree>
    <p:extLst>
      <p:ext uri="{BB962C8B-B14F-4D97-AF65-F5344CB8AC3E}">
        <p14:creationId xmlns:p14="http://schemas.microsoft.com/office/powerpoint/2010/main" val="785254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CuadroTexto"/>
          <p:cNvSpPr txBox="1"/>
          <p:nvPr/>
        </p:nvSpPr>
        <p:spPr>
          <a:xfrm>
            <a:off x="7245034" y="4748176"/>
            <a:ext cx="3411431" cy="1340772"/>
          </a:xfrm>
          <a:prstGeom prst="roundRect">
            <a:avLst/>
          </a:prstGeom>
        </p:spPr>
        <p:style>
          <a:lnRef idx="2">
            <a:schemeClr val="accent2"/>
          </a:lnRef>
          <a:fillRef idx="1">
            <a:schemeClr val="lt1"/>
          </a:fillRef>
          <a:effectRef idx="0">
            <a:schemeClr val="accent2"/>
          </a:effectRef>
          <a:fontRef idx="minor">
            <a:schemeClr val="dk1"/>
          </a:fontRef>
        </p:style>
        <p:txBody>
          <a:bodyPr wrap="square" lIns="102852" tIns="51426" rIns="102852" bIns="51426" rtlCol="0">
            <a:spAutoFit/>
          </a:bodyPr>
          <a:lstStyle/>
          <a:p>
            <a:pPr algn="ctr"/>
            <a:r>
              <a:rPr lang="en-US" sz="1800" b="1" dirty="0" err="1" smtClean="0">
                <a:solidFill>
                  <a:schemeClr val="tx1"/>
                </a:solidFill>
              </a:rPr>
              <a:t>Suelo</a:t>
            </a:r>
            <a:r>
              <a:rPr lang="en-US" sz="1800" b="1" dirty="0" smtClean="0">
                <a:solidFill>
                  <a:schemeClr val="tx1"/>
                </a:solidFill>
              </a:rPr>
              <a:t> </a:t>
            </a:r>
            <a:r>
              <a:rPr lang="en-US" sz="1800" b="1" dirty="0" err="1" smtClean="0">
                <a:solidFill>
                  <a:schemeClr val="tx1"/>
                </a:solidFill>
              </a:rPr>
              <a:t>contaminado</a:t>
            </a:r>
            <a:r>
              <a:rPr lang="en-US" sz="1800" b="1" dirty="0" smtClean="0">
                <a:solidFill>
                  <a:schemeClr val="tx1"/>
                </a:solidFill>
              </a:rPr>
              <a:t> </a:t>
            </a:r>
            <a:r>
              <a:rPr lang="en-US" sz="1800" b="1" dirty="0" err="1" smtClean="0">
                <a:solidFill>
                  <a:schemeClr val="tx1"/>
                </a:solidFill>
              </a:rPr>
              <a:t>artificialmente</a:t>
            </a:r>
            <a:r>
              <a:rPr lang="en-US" sz="1800" b="1" dirty="0" smtClean="0">
                <a:solidFill>
                  <a:schemeClr val="tx1"/>
                </a:solidFill>
              </a:rPr>
              <a:t> con </a:t>
            </a:r>
            <a:r>
              <a:rPr lang="en-US" sz="1800" b="1" dirty="0" err="1" smtClean="0">
                <a:solidFill>
                  <a:schemeClr val="tx1"/>
                </a:solidFill>
              </a:rPr>
              <a:t>fenantreno</a:t>
            </a:r>
            <a:r>
              <a:rPr lang="en-US" sz="1800" b="1" dirty="0" smtClean="0">
                <a:solidFill>
                  <a:schemeClr val="tx1"/>
                </a:solidFill>
              </a:rPr>
              <a:t> (2000 ppm </a:t>
            </a:r>
            <a:r>
              <a:rPr lang="en-US" sz="1800" b="1" dirty="0" err="1" smtClean="0">
                <a:solidFill>
                  <a:schemeClr val="tx1"/>
                </a:solidFill>
              </a:rPr>
              <a:t>aproximamadamente</a:t>
            </a:r>
            <a:r>
              <a:rPr lang="en-US" sz="1800" b="1" dirty="0" smtClean="0">
                <a:solidFill>
                  <a:schemeClr val="tx1"/>
                </a:solidFill>
              </a:rPr>
              <a:t>)</a:t>
            </a:r>
            <a:endParaRPr lang="es-EC" sz="1800" b="1" dirty="0">
              <a:solidFill>
                <a:schemeClr val="tx1"/>
              </a:solidFill>
            </a:endParaRPr>
          </a:p>
        </p:txBody>
      </p:sp>
      <p:sp>
        <p:nvSpPr>
          <p:cNvPr id="23" name="22 Flecha derecha"/>
          <p:cNvSpPr/>
          <p:nvPr/>
        </p:nvSpPr>
        <p:spPr>
          <a:xfrm>
            <a:off x="6503007" y="5067448"/>
            <a:ext cx="575387" cy="266043"/>
          </a:xfrm>
          <a:prstGeom prst="rightArrow">
            <a:avLst/>
          </a:prstGeom>
        </p:spPr>
        <p:style>
          <a:lnRef idx="1">
            <a:schemeClr val="accent2"/>
          </a:lnRef>
          <a:fillRef idx="2">
            <a:schemeClr val="accent2"/>
          </a:fillRef>
          <a:effectRef idx="1">
            <a:schemeClr val="accent2"/>
          </a:effectRef>
          <a:fontRef idx="minor">
            <a:schemeClr val="dk1"/>
          </a:fontRef>
        </p:style>
        <p:txBody>
          <a:bodyPr lIns="102852" tIns="51426" rIns="102852" bIns="51426" rtlCol="0" anchor="ctr"/>
          <a:lstStyle/>
          <a:p>
            <a:pPr algn="ctr"/>
            <a:endParaRPr lang="es-EC"/>
          </a:p>
        </p:txBody>
      </p:sp>
      <p:sp>
        <p:nvSpPr>
          <p:cNvPr id="16" name="Rectangle 2"/>
          <p:cNvSpPr txBox="1">
            <a:spLocks noChangeArrowheads="1"/>
          </p:cNvSpPr>
          <p:nvPr/>
        </p:nvSpPr>
        <p:spPr bwMode="auto">
          <a:xfrm>
            <a:off x="7612623" y="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Materiales y Métodos</a:t>
            </a:r>
            <a:endParaRPr lang="es-ES" altLang="es-ES" i="1" kern="0" dirty="0">
              <a:latin typeface="+mj-lt"/>
            </a:endParaRPr>
          </a:p>
        </p:txBody>
      </p:sp>
      <p:pic>
        <p:nvPicPr>
          <p:cNvPr id="694274" name="Picture 2" descr="F:\fotos tesis\P63021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5523" y="1439669"/>
            <a:ext cx="2591718" cy="172768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095625" y="3814652"/>
            <a:ext cx="3255757" cy="1340772"/>
          </a:xfrm>
          <a:prstGeom prst="roundRect">
            <a:avLst/>
          </a:prstGeom>
        </p:spPr>
        <p:style>
          <a:lnRef idx="2">
            <a:schemeClr val="accent2"/>
          </a:lnRef>
          <a:fillRef idx="1">
            <a:schemeClr val="lt1"/>
          </a:fillRef>
          <a:effectRef idx="0">
            <a:schemeClr val="accent2"/>
          </a:effectRef>
          <a:fontRef idx="minor">
            <a:schemeClr val="dk1"/>
          </a:fontRef>
        </p:style>
        <p:txBody>
          <a:bodyPr wrap="square" lIns="102852" tIns="51426" rIns="102852" bIns="51426" rtlCol="0">
            <a:spAutoFit/>
          </a:bodyPr>
          <a:lstStyle/>
          <a:p>
            <a:pPr algn="ctr"/>
            <a:r>
              <a:rPr lang="es-EC" sz="1800" b="1" dirty="0" smtClean="0">
                <a:solidFill>
                  <a:schemeClr val="tx1"/>
                </a:solidFill>
              </a:rPr>
              <a:t>Suelo natural </a:t>
            </a:r>
            <a:endParaRPr lang="es-EC" sz="1800" b="1" dirty="0">
              <a:solidFill>
                <a:schemeClr val="tx1"/>
              </a:solidFill>
            </a:endParaRPr>
          </a:p>
          <a:p>
            <a:pPr algn="ctr"/>
            <a:r>
              <a:rPr lang="es-EC" sz="1800" b="1" dirty="0" smtClean="0">
                <a:solidFill>
                  <a:schemeClr val="tx1"/>
                </a:solidFill>
              </a:rPr>
              <a:t>Concordia, Recinto El Rosario - Santo Domingo de los Tsáchilas </a:t>
            </a:r>
            <a:endParaRPr lang="es-EC" sz="1800" b="1" dirty="0">
              <a:solidFill>
                <a:schemeClr val="tx1"/>
              </a:solidFill>
            </a:endParaRPr>
          </a:p>
        </p:txBody>
      </p:sp>
      <p:pic>
        <p:nvPicPr>
          <p:cNvPr id="694276" name="Picture 4" descr="Resultado de imagen para fenantr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669" y="3222821"/>
            <a:ext cx="2398659" cy="13836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7"/>
          <p:cNvSpPr>
            <a:spLocks noChangeArrowheads="1"/>
          </p:cNvSpPr>
          <p:nvPr/>
        </p:nvSpPr>
        <p:spPr bwMode="auto">
          <a:xfrm>
            <a:off x="2469811" y="576120"/>
            <a:ext cx="6185311" cy="44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852" tIns="51426" rIns="102852" bIns="51426">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defTabSz="1028517" eaLnBrk="1" hangingPunct="1">
              <a:defRPr/>
            </a:pPr>
            <a:r>
              <a:rPr lang="es-ES" altLang="es-ES" sz="2200" kern="0" dirty="0" smtClean="0">
                <a:latin typeface="+mj-lt"/>
              </a:rPr>
              <a:t>Muestreo y contaminación </a:t>
            </a:r>
            <a:r>
              <a:rPr lang="es-ES" altLang="es-ES" sz="2200" kern="0" dirty="0">
                <a:latin typeface="+mj-lt"/>
              </a:rPr>
              <a:t>artificial del suelo</a:t>
            </a:r>
          </a:p>
        </p:txBody>
      </p:sp>
      <p:pic>
        <p:nvPicPr>
          <p:cNvPr id="20" name="Picture 3" descr="C:\Users\arizquierdo\AppData\Local\Temp\LOGO CENCINAT 2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6471884"/>
            <a:ext cx="2288008" cy="750249"/>
          </a:xfrm>
          <a:prstGeom prst="rect">
            <a:avLst/>
          </a:prstGeom>
          <a:noFill/>
          <a:extLst>
            <a:ext uri="{909E8E84-426E-40DD-AFC4-6F175D3DCCD1}">
              <a14:hiddenFill xmlns:a14="http://schemas.microsoft.com/office/drawing/2010/main">
                <a:solidFill>
                  <a:srgbClr val="FFFFFF"/>
                </a:solidFill>
              </a14:hiddenFill>
            </a:ext>
          </a:extLst>
        </p:spPr>
      </p:pic>
      <p:pic>
        <p:nvPicPr>
          <p:cNvPr id="82946" name="Picture 2" descr="D:\tesis carito\fotos tesis\P630215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7721"/>
          <a:stretch/>
        </p:blipFill>
        <p:spPr bwMode="auto">
          <a:xfrm>
            <a:off x="3095625" y="1486630"/>
            <a:ext cx="1605433" cy="1665879"/>
          </a:xfrm>
          <a:prstGeom prst="rect">
            <a:avLst/>
          </a:prstGeom>
          <a:noFill/>
          <a:extLst>
            <a:ext uri="{909E8E84-426E-40DD-AFC4-6F175D3DCCD1}">
              <a14:hiddenFill xmlns:a14="http://schemas.microsoft.com/office/drawing/2010/main">
                <a:solidFill>
                  <a:srgbClr val="FFFFFF"/>
                </a:solidFill>
              </a14:hiddenFill>
            </a:ext>
          </a:extLst>
        </p:spPr>
      </p:pic>
      <p:pic>
        <p:nvPicPr>
          <p:cNvPr id="82947" name="Picture 3" descr="D:\tesis carito\fotos tesis\P630214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54" t="13316" r="18193"/>
          <a:stretch/>
        </p:blipFill>
        <p:spPr bwMode="auto">
          <a:xfrm>
            <a:off x="8064177" y="1486630"/>
            <a:ext cx="1878237" cy="1680724"/>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descr="D:\tesis carito\fotos tesis\P630216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111" y="1471787"/>
            <a:ext cx="2260756" cy="1695567"/>
          </a:xfrm>
          <a:prstGeom prst="rect">
            <a:avLst/>
          </a:prstGeom>
          <a:noFill/>
          <a:extLst>
            <a:ext uri="{909E8E84-426E-40DD-AFC4-6F175D3DCCD1}">
              <a14:hiddenFill xmlns:a14="http://schemas.microsoft.com/office/drawing/2010/main">
                <a:solidFill>
                  <a:srgbClr val="FFFFFF"/>
                </a:solidFill>
              </a14:hiddenFill>
            </a:ext>
          </a:extLst>
        </p:spPr>
      </p:pic>
      <p:pic>
        <p:nvPicPr>
          <p:cNvPr id="24" name="23 Imagen"/>
          <p:cNvPicPr/>
          <p:nvPr/>
        </p:nvPicPr>
        <p:blipFill rotWithShape="1">
          <a:blip r:embed="rId9"/>
          <a:srcRect l="6454" t="20924" r="12019" b="15490"/>
          <a:stretch/>
        </p:blipFill>
        <p:spPr bwMode="auto">
          <a:xfrm>
            <a:off x="550111" y="3440622"/>
            <a:ext cx="2545513" cy="2509352"/>
          </a:xfrm>
          <a:prstGeom prst="rect">
            <a:avLst/>
          </a:prstGeom>
          <a:ln>
            <a:noFill/>
          </a:ln>
          <a:extLst>
            <a:ext uri="{53640926-AAD7-44D8-BBD7-CCE9431645EC}">
              <a14:shadowObscured xmlns:a14="http://schemas.microsoft.com/office/drawing/2010/main"/>
            </a:ext>
          </a:extLst>
        </p:spPr>
      </p:pic>
      <p:sp>
        <p:nvSpPr>
          <p:cNvPr id="6" name="5 Rectángulo redondeado"/>
          <p:cNvSpPr/>
          <p:nvPr/>
        </p:nvSpPr>
        <p:spPr>
          <a:xfrm>
            <a:off x="3070527" y="5288254"/>
            <a:ext cx="3280855" cy="102155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C" sz="1800" dirty="0"/>
              <a:t>S 0°04.105’</a:t>
            </a:r>
          </a:p>
          <a:p>
            <a:pPr algn="ctr"/>
            <a:r>
              <a:rPr lang="es-EC" sz="1800" dirty="0"/>
              <a:t>W 079°20.275’</a:t>
            </a:r>
          </a:p>
          <a:p>
            <a:pPr algn="ctr"/>
            <a:r>
              <a:rPr lang="es-EC" sz="1800" dirty="0" smtClean="0"/>
              <a:t>Altitud: </a:t>
            </a:r>
            <a:r>
              <a:rPr lang="es-EC" sz="1800" dirty="0"/>
              <a:t>292 </a:t>
            </a:r>
            <a:r>
              <a:rPr lang="es-EC" sz="1800" dirty="0" smtClean="0"/>
              <a:t>m</a:t>
            </a:r>
            <a:endParaRPr lang="es-EC" sz="1800" dirty="0"/>
          </a:p>
        </p:txBody>
      </p:sp>
      <p:sp>
        <p:nvSpPr>
          <p:cNvPr id="7" name="6 Rectángulo"/>
          <p:cNvSpPr/>
          <p:nvPr/>
        </p:nvSpPr>
        <p:spPr>
          <a:xfrm>
            <a:off x="7920161" y="6309810"/>
            <a:ext cx="2863369" cy="88950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25" name="Imagen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1561" y="6309810"/>
            <a:ext cx="2640568" cy="680282"/>
          </a:xfrm>
          <a:prstGeom prst="rect">
            <a:avLst/>
          </a:prstGeom>
        </p:spPr>
      </p:pic>
    </p:spTree>
    <p:extLst>
      <p:ext uri="{BB962C8B-B14F-4D97-AF65-F5344CB8AC3E}">
        <p14:creationId xmlns:p14="http://schemas.microsoft.com/office/powerpoint/2010/main" val="4267064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4274"/>
                                        </p:tgtEl>
                                        <p:attrNameLst>
                                          <p:attrName>style.visibility</p:attrName>
                                        </p:attrNameLst>
                                      </p:cBhvr>
                                      <p:to>
                                        <p:strVal val="visible"/>
                                      </p:to>
                                    </p:set>
                                    <p:anim calcmode="lin" valueType="num">
                                      <p:cBhvr additive="base">
                                        <p:cTn id="7" dur="500" fill="hold"/>
                                        <p:tgtEl>
                                          <p:spTgt spid="694274"/>
                                        </p:tgtEl>
                                        <p:attrNameLst>
                                          <p:attrName>ppt_x</p:attrName>
                                        </p:attrNameLst>
                                      </p:cBhvr>
                                      <p:tavLst>
                                        <p:tav tm="0">
                                          <p:val>
                                            <p:strVal val="#ppt_x"/>
                                          </p:val>
                                        </p:tav>
                                        <p:tav tm="100000">
                                          <p:val>
                                            <p:strVal val="#ppt_x"/>
                                          </p:val>
                                        </p:tav>
                                      </p:tavLst>
                                    </p:anim>
                                    <p:anim calcmode="lin" valueType="num">
                                      <p:cBhvr additive="base">
                                        <p:cTn id="8" dur="500" fill="hold"/>
                                        <p:tgtEl>
                                          <p:spTgt spid="6942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94276"/>
                                        </p:tgtEl>
                                        <p:attrNameLst>
                                          <p:attrName>style.visibility</p:attrName>
                                        </p:attrNameLst>
                                      </p:cBhvr>
                                      <p:to>
                                        <p:strVal val="visible"/>
                                      </p:to>
                                    </p:set>
                                    <p:anim calcmode="lin" valueType="num">
                                      <p:cBhvr additive="base">
                                        <p:cTn id="23" dur="500" fill="hold"/>
                                        <p:tgtEl>
                                          <p:spTgt spid="694276"/>
                                        </p:tgtEl>
                                        <p:attrNameLst>
                                          <p:attrName>ppt_x</p:attrName>
                                        </p:attrNameLst>
                                      </p:cBhvr>
                                      <p:tavLst>
                                        <p:tav tm="0">
                                          <p:val>
                                            <p:strVal val="#ppt_x"/>
                                          </p:val>
                                        </p:tav>
                                        <p:tav tm="100000">
                                          <p:val>
                                            <p:strVal val="#ppt_x"/>
                                          </p:val>
                                        </p:tav>
                                      </p:tavLst>
                                    </p:anim>
                                    <p:anim calcmode="lin" valueType="num">
                                      <p:cBhvr additive="base">
                                        <p:cTn id="24" dur="500" fill="hold"/>
                                        <p:tgtEl>
                                          <p:spTgt spid="694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17"/>
          <p:cNvSpPr>
            <a:spLocks noChangeArrowheads="1"/>
          </p:cNvSpPr>
          <p:nvPr/>
        </p:nvSpPr>
        <p:spPr bwMode="auto">
          <a:xfrm>
            <a:off x="1905685" y="533764"/>
            <a:ext cx="7086199" cy="44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852" tIns="51426" rIns="102852" bIns="51426">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defTabSz="1028517" eaLnBrk="1" hangingPunct="1">
              <a:defRPr/>
            </a:pPr>
            <a:r>
              <a:rPr lang="es-ES" altLang="es-ES" sz="2200" kern="0" dirty="0">
                <a:cs typeface="Arial" panose="020B0604020202020204" pitchFamily="34" charset="0"/>
              </a:rPr>
              <a:t>Preparación de nanopartículas de hierro elemental </a:t>
            </a:r>
          </a:p>
        </p:txBody>
      </p:sp>
      <p:sp>
        <p:nvSpPr>
          <p:cNvPr id="3" name="2 CuadroTexto"/>
          <p:cNvSpPr txBox="1"/>
          <p:nvPr/>
        </p:nvSpPr>
        <p:spPr>
          <a:xfrm>
            <a:off x="269264" y="3259292"/>
            <a:ext cx="1483497" cy="565521"/>
          </a:xfrm>
          <a:prstGeom prst="rect">
            <a:avLst/>
          </a:prstGeom>
          <a:noFill/>
        </p:spPr>
        <p:txBody>
          <a:bodyPr wrap="square" lIns="102852" tIns="51426" rIns="102852" bIns="51426" rtlCol="0">
            <a:spAutoFit/>
          </a:bodyPr>
          <a:lstStyle/>
          <a:p>
            <a:r>
              <a:rPr lang="es-EC" sz="1500" dirty="0">
                <a:latin typeface="Arial" panose="020B0604020202020204" pitchFamily="34" charset="0"/>
                <a:cs typeface="Arial" panose="020B0604020202020204" pitchFamily="34" charset="0"/>
              </a:rPr>
              <a:t>Solución  FeCl3   0,5 M</a:t>
            </a:r>
          </a:p>
        </p:txBody>
      </p:sp>
      <p:sp>
        <p:nvSpPr>
          <p:cNvPr id="22" name="21 CuadroTexto"/>
          <p:cNvSpPr txBox="1"/>
          <p:nvPr/>
        </p:nvSpPr>
        <p:spPr>
          <a:xfrm>
            <a:off x="2749983" y="2990830"/>
            <a:ext cx="1956079" cy="565521"/>
          </a:xfrm>
          <a:prstGeom prst="rect">
            <a:avLst/>
          </a:prstGeom>
          <a:noFill/>
        </p:spPr>
        <p:txBody>
          <a:bodyPr wrap="square" lIns="102852" tIns="51426" rIns="102852" bIns="51426" rtlCol="0">
            <a:spAutoFit/>
          </a:bodyPr>
          <a:lstStyle/>
          <a:p>
            <a:pPr algn="ctr"/>
            <a:r>
              <a:rPr lang="es-EC" sz="1500" dirty="0">
                <a:latin typeface="Arial" panose="020B0604020202020204" pitchFamily="34" charset="0"/>
                <a:cs typeface="Arial" panose="020B0604020202020204" pitchFamily="34" charset="0"/>
              </a:rPr>
              <a:t>Solución mortiño </a:t>
            </a:r>
          </a:p>
          <a:p>
            <a:pPr algn="ctr"/>
            <a:r>
              <a:rPr lang="es-EC" sz="1500" dirty="0">
                <a:latin typeface="Arial" panose="020B0604020202020204" pitchFamily="34" charset="0"/>
                <a:cs typeface="Arial" panose="020B0604020202020204" pitchFamily="34" charset="0"/>
              </a:rPr>
              <a:t>pH 9</a:t>
            </a:r>
          </a:p>
        </p:txBody>
      </p:sp>
      <p:pic>
        <p:nvPicPr>
          <p:cNvPr id="23" name="22 Imagen" descr="D:\tesis carito\20160512_11503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1723" y="969273"/>
            <a:ext cx="1842000" cy="2264299"/>
          </a:xfrm>
          <a:prstGeom prst="rect">
            <a:avLst/>
          </a:prstGeom>
          <a:noFill/>
          <a:ln>
            <a:noFill/>
          </a:ln>
        </p:spPr>
      </p:pic>
      <p:sp>
        <p:nvSpPr>
          <p:cNvPr id="24" name="23 CuadroTexto"/>
          <p:cNvSpPr txBox="1"/>
          <p:nvPr/>
        </p:nvSpPr>
        <p:spPr>
          <a:xfrm>
            <a:off x="7868959" y="3374709"/>
            <a:ext cx="2803834" cy="334689"/>
          </a:xfrm>
          <a:prstGeom prst="rect">
            <a:avLst/>
          </a:prstGeom>
          <a:noFill/>
        </p:spPr>
        <p:txBody>
          <a:bodyPr wrap="square" lIns="102852" tIns="51426" rIns="102852" bIns="51426" rtlCol="0">
            <a:spAutoFit/>
          </a:bodyPr>
          <a:lstStyle/>
          <a:p>
            <a:pPr algn="ctr"/>
            <a:r>
              <a:rPr lang="es-EC" sz="1500" dirty="0">
                <a:latin typeface="Arial" panose="020B0604020202020204" pitchFamily="34" charset="0"/>
                <a:cs typeface="Arial" panose="020B0604020202020204" pitchFamily="34" charset="0"/>
              </a:rPr>
              <a:t>Agitación orbital 100 rpm</a:t>
            </a:r>
          </a:p>
        </p:txBody>
      </p:sp>
      <p:pic>
        <p:nvPicPr>
          <p:cNvPr id="25" name="24 Imagen" descr="D:\fotos carito\ultimas\agosto\20160802_114406.jpg"/>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r="16111" b="15972"/>
          <a:stretch/>
        </p:blipFill>
        <p:spPr bwMode="auto">
          <a:xfrm>
            <a:off x="5818912" y="4377701"/>
            <a:ext cx="2148723" cy="1413980"/>
          </a:xfrm>
          <a:prstGeom prst="rect">
            <a:avLst/>
          </a:prstGeom>
          <a:noFill/>
          <a:ln>
            <a:noFill/>
          </a:ln>
          <a:extLst>
            <a:ext uri="{53640926-AAD7-44D8-BBD7-CCE9431645EC}">
              <a14:shadowObscured xmlns:a14="http://schemas.microsoft.com/office/drawing/2010/main"/>
            </a:ext>
          </a:extLst>
        </p:spPr>
      </p:pic>
      <p:sp>
        <p:nvSpPr>
          <p:cNvPr id="26" name="25 CuadroTexto"/>
          <p:cNvSpPr txBox="1"/>
          <p:nvPr/>
        </p:nvSpPr>
        <p:spPr>
          <a:xfrm>
            <a:off x="4634460" y="5867409"/>
            <a:ext cx="3064790" cy="565521"/>
          </a:xfrm>
          <a:prstGeom prst="rect">
            <a:avLst/>
          </a:prstGeom>
          <a:noFill/>
        </p:spPr>
        <p:txBody>
          <a:bodyPr wrap="square" lIns="102852" tIns="51426" rIns="102852" bIns="51426" rtlCol="0">
            <a:spAutoFit/>
          </a:bodyPr>
          <a:lstStyle/>
          <a:p>
            <a:pPr algn="ctr"/>
            <a:r>
              <a:rPr lang="es-EC" sz="1500" dirty="0">
                <a:latin typeface="Arial" panose="020B0604020202020204" pitchFamily="34" charset="0"/>
                <a:cs typeface="Arial" panose="020B0604020202020204" pitchFamily="34" charset="0"/>
              </a:rPr>
              <a:t>Filtración por papel filtro, papel Harman y filtro de 0,45 um </a:t>
            </a:r>
          </a:p>
        </p:txBody>
      </p:sp>
      <p:sp>
        <p:nvSpPr>
          <p:cNvPr id="7" name="6 CuadroTexto"/>
          <p:cNvSpPr txBox="1"/>
          <p:nvPr/>
        </p:nvSpPr>
        <p:spPr>
          <a:xfrm>
            <a:off x="526494" y="4113507"/>
            <a:ext cx="2942260" cy="1027186"/>
          </a:xfrm>
          <a:prstGeom prst="rect">
            <a:avLst/>
          </a:prstGeom>
          <a:noFill/>
        </p:spPr>
        <p:txBody>
          <a:bodyPr wrap="square" lIns="102852" tIns="51426" rIns="102852" bIns="51426" rtlCol="0">
            <a:spAutoFit/>
          </a:bodyPr>
          <a:lstStyle/>
          <a:p>
            <a:pPr algn="ctr"/>
            <a:r>
              <a:rPr lang="es-EC" sz="1500" dirty="0">
                <a:latin typeface="Arial" panose="020B0604020202020204" pitchFamily="34" charset="0"/>
                <a:cs typeface="Arial" panose="020B0604020202020204" pitchFamily="34" charset="0"/>
              </a:rPr>
              <a:t>Relación solución mortiño </a:t>
            </a:r>
            <a:r>
              <a:rPr lang="en-US" sz="1500" dirty="0">
                <a:latin typeface="Arial" panose="020B0604020202020204" pitchFamily="34" charset="0"/>
                <a:cs typeface="Arial" panose="020B0604020202020204" pitchFamily="34" charset="0"/>
              </a:rPr>
              <a:t>: </a:t>
            </a:r>
          </a:p>
          <a:p>
            <a:pPr algn="ctr"/>
            <a:r>
              <a:rPr lang="en-US" sz="1500" dirty="0">
                <a:latin typeface="Arial" panose="020B0604020202020204" pitchFamily="34" charset="0"/>
                <a:cs typeface="Arial" panose="020B0604020202020204" pitchFamily="34" charset="0"/>
              </a:rPr>
              <a:t>FeCl3       </a:t>
            </a:r>
          </a:p>
          <a:p>
            <a:pPr algn="ct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10 : 1</a:t>
            </a:r>
            <a:endParaRPr lang="es-EC" sz="1500" dirty="0">
              <a:latin typeface="Arial" panose="020B0604020202020204" pitchFamily="34" charset="0"/>
              <a:cs typeface="Arial" panose="020B0604020202020204" pitchFamily="34" charset="0"/>
            </a:endParaRPr>
          </a:p>
        </p:txBody>
      </p:sp>
      <p:sp>
        <p:nvSpPr>
          <p:cNvPr id="8" name="7 CuadroTexto"/>
          <p:cNvSpPr txBox="1"/>
          <p:nvPr/>
        </p:nvSpPr>
        <p:spPr>
          <a:xfrm>
            <a:off x="892394" y="5196370"/>
            <a:ext cx="2347247" cy="565521"/>
          </a:xfrm>
          <a:prstGeom prst="rect">
            <a:avLst/>
          </a:prstGeom>
          <a:noFill/>
        </p:spPr>
        <p:txBody>
          <a:bodyPr wrap="square" lIns="102852" tIns="51426" rIns="102852" bIns="51426" rtlCol="0">
            <a:spAutoFit/>
          </a:bodyPr>
          <a:lstStyle/>
          <a:p>
            <a:r>
              <a:rPr lang="en-US" sz="1500" dirty="0">
                <a:latin typeface="Arial" panose="020B0604020202020204" pitchFamily="34" charset="0"/>
                <a:cs typeface="Arial" panose="020B0604020202020204" pitchFamily="34" charset="0"/>
              </a:rPr>
              <a:t>Basado en el protocolo </a:t>
            </a:r>
          </a:p>
          <a:p>
            <a:r>
              <a:rPr lang="en-US" sz="1500" dirty="0">
                <a:latin typeface="Arial" panose="020B0604020202020204" pitchFamily="34" charset="0"/>
                <a:cs typeface="Arial" panose="020B0604020202020204" pitchFamily="34" charset="0"/>
              </a:rPr>
              <a:t>de Murgueitio (2016)</a:t>
            </a:r>
            <a:endParaRPr lang="es-EC" sz="1500" dirty="0">
              <a:latin typeface="Arial" panose="020B0604020202020204" pitchFamily="34" charset="0"/>
              <a:cs typeface="Arial" panose="020B0604020202020204" pitchFamily="34" charset="0"/>
            </a:endParaRPr>
          </a:p>
        </p:txBody>
      </p:sp>
      <p:pic>
        <p:nvPicPr>
          <p:cNvPr id="69529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912" t="22374" r="38572" b="13105"/>
          <a:stretch/>
        </p:blipFill>
        <p:spPr bwMode="auto">
          <a:xfrm>
            <a:off x="462506" y="1029537"/>
            <a:ext cx="1268728" cy="205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529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444"/>
          <a:stretch/>
        </p:blipFill>
        <p:spPr bwMode="auto">
          <a:xfrm>
            <a:off x="2716847" y="1205366"/>
            <a:ext cx="1879697" cy="168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5300"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2647"/>
          <a:stretch/>
        </p:blipFill>
        <p:spPr bwMode="auto">
          <a:xfrm>
            <a:off x="5578051" y="1299499"/>
            <a:ext cx="1093848" cy="167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5301"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625" r="22025" b="14288"/>
          <a:stretch/>
        </p:blipFill>
        <p:spPr bwMode="auto">
          <a:xfrm>
            <a:off x="6671900" y="1299500"/>
            <a:ext cx="1027350" cy="167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29 CuadroTexto"/>
          <p:cNvSpPr txBox="1"/>
          <p:nvPr/>
        </p:nvSpPr>
        <p:spPr>
          <a:xfrm>
            <a:off x="5702875" y="3100079"/>
            <a:ext cx="1956079" cy="334689"/>
          </a:xfrm>
          <a:prstGeom prst="rect">
            <a:avLst/>
          </a:prstGeom>
          <a:noFill/>
        </p:spPr>
        <p:txBody>
          <a:bodyPr wrap="square" lIns="102852" tIns="51426" rIns="102852" bIns="51426" rtlCol="0">
            <a:spAutoFit/>
          </a:bodyPr>
          <a:lstStyle/>
          <a:p>
            <a:pPr algn="ctr"/>
            <a:r>
              <a:rPr lang="en-US" sz="1500" dirty="0">
                <a:latin typeface="Arial" panose="020B0604020202020204" pitchFamily="34" charset="0"/>
                <a:cs typeface="Arial" panose="020B0604020202020204" pitchFamily="34" charset="0"/>
              </a:rPr>
              <a:t>Nitrogenación </a:t>
            </a:r>
            <a:endParaRPr lang="es-EC" sz="1500" dirty="0">
              <a:latin typeface="Arial" panose="020B0604020202020204" pitchFamily="34" charset="0"/>
              <a:cs typeface="Arial" panose="020B0604020202020204" pitchFamily="34" charset="0"/>
            </a:endParaRPr>
          </a:p>
        </p:txBody>
      </p:sp>
      <p:pic>
        <p:nvPicPr>
          <p:cNvPr id="1026" name="Picture 2" descr="C:\Users\Karito\Downloads\IMG_20170206_120836.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193" t="16306" b="21142"/>
          <a:stretch/>
        </p:blipFill>
        <p:spPr bwMode="auto">
          <a:xfrm>
            <a:off x="3789370" y="4377701"/>
            <a:ext cx="2023575" cy="145178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8 Conector recto de flecha"/>
          <p:cNvCxnSpPr/>
          <p:nvPr/>
        </p:nvCxnSpPr>
        <p:spPr>
          <a:xfrm>
            <a:off x="1856677" y="2058541"/>
            <a:ext cx="84812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33 Conector recto de flecha"/>
          <p:cNvCxnSpPr/>
          <p:nvPr/>
        </p:nvCxnSpPr>
        <p:spPr>
          <a:xfrm>
            <a:off x="4634459" y="2045702"/>
            <a:ext cx="84812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34 Conector recto de flecha"/>
          <p:cNvCxnSpPr/>
          <p:nvPr/>
        </p:nvCxnSpPr>
        <p:spPr>
          <a:xfrm>
            <a:off x="7808922" y="2040049"/>
            <a:ext cx="84812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 name="27 Conector curvado"/>
          <p:cNvCxnSpPr>
            <a:endCxn id="25" idx="3"/>
          </p:cNvCxnSpPr>
          <p:nvPr/>
        </p:nvCxnSpPr>
        <p:spPr>
          <a:xfrm rot="10800000" flipV="1">
            <a:off x="7967637" y="3750840"/>
            <a:ext cx="1514500" cy="1333851"/>
          </a:xfrm>
          <a:prstGeom prst="curvedConnector3">
            <a:avLst/>
          </a:prstGeom>
          <a:ln>
            <a:tailEnd type="arrow"/>
          </a:ln>
        </p:spPr>
        <p:style>
          <a:lnRef idx="2">
            <a:schemeClr val="accent2"/>
          </a:lnRef>
          <a:fillRef idx="0">
            <a:schemeClr val="accent2"/>
          </a:fillRef>
          <a:effectRef idx="1">
            <a:schemeClr val="accent2"/>
          </a:effectRef>
          <a:fontRef idx="minor">
            <a:schemeClr val="tx1"/>
          </a:fontRef>
        </p:style>
      </p:cxnSp>
      <p:sp>
        <p:nvSpPr>
          <p:cNvPr id="27" name="Rectangle 2"/>
          <p:cNvSpPr txBox="1">
            <a:spLocks noChangeArrowheads="1"/>
          </p:cNvSpPr>
          <p:nvPr/>
        </p:nvSpPr>
        <p:spPr bwMode="auto">
          <a:xfrm>
            <a:off x="7931898" y="-22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Materiales y Métodos</a:t>
            </a:r>
            <a:endParaRPr lang="es-ES" altLang="es-ES" i="1" kern="0" dirty="0">
              <a:latin typeface="+mj-lt"/>
            </a:endParaRPr>
          </a:p>
        </p:txBody>
      </p:sp>
      <p:sp>
        <p:nvSpPr>
          <p:cNvPr id="4" name="3 Rectángulo"/>
          <p:cNvSpPr/>
          <p:nvPr/>
        </p:nvSpPr>
        <p:spPr>
          <a:xfrm>
            <a:off x="7967637" y="6150169"/>
            <a:ext cx="2705156" cy="10491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31"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1066041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4" grpId="0"/>
      <p:bldP spid="26" grpId="0"/>
      <p:bldP spid="7"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42 CuadroTexto"/>
          <p:cNvSpPr txBox="1"/>
          <p:nvPr/>
        </p:nvSpPr>
        <p:spPr>
          <a:xfrm>
            <a:off x="3613895" y="756930"/>
            <a:ext cx="3819539" cy="71941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102852" tIns="51426" rIns="102852" bIns="51426" rtlCol="0">
            <a:spAutoFit/>
          </a:bodyPr>
          <a:lstStyle/>
          <a:p>
            <a:pPr algn="ctr"/>
            <a:r>
              <a:rPr lang="en-US" dirty="0">
                <a:solidFill>
                  <a:schemeClr val="tx1"/>
                </a:solidFill>
                <a:latin typeface="Arial" panose="020B0604020202020204" pitchFamily="34" charset="0"/>
                <a:cs typeface="Arial" panose="020B0604020202020204" pitchFamily="34" charset="0"/>
              </a:rPr>
              <a:t>Suelo contaminado con fenantreno</a:t>
            </a:r>
            <a:endParaRPr lang="es-EC" dirty="0">
              <a:solidFill>
                <a:schemeClr val="tx1"/>
              </a:solidFill>
              <a:latin typeface="Arial" panose="020B0604020202020204" pitchFamily="34" charset="0"/>
              <a:cs typeface="Arial" panose="020B0604020202020204" pitchFamily="34" charset="0"/>
            </a:endParaRPr>
          </a:p>
        </p:txBody>
      </p:sp>
      <p:sp>
        <p:nvSpPr>
          <p:cNvPr id="24" name="23 CuadroTexto"/>
          <p:cNvSpPr txBox="1"/>
          <p:nvPr/>
        </p:nvSpPr>
        <p:spPr>
          <a:xfrm>
            <a:off x="135195" y="3352532"/>
            <a:ext cx="1947856" cy="108874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2852" tIns="51426" rIns="102852" bIns="51426" rtlCol="0">
            <a:spAutoFit/>
          </a:bodyPr>
          <a:lstStyle/>
          <a:p>
            <a:pPr algn="ctr"/>
            <a:r>
              <a:rPr lang="en-US" sz="1600" dirty="0">
                <a:solidFill>
                  <a:schemeClr val="tx1"/>
                </a:solidFill>
                <a:latin typeface="Arial" panose="020B0604020202020204" pitchFamily="34" charset="0"/>
                <a:cs typeface="Arial" panose="020B0604020202020204" pitchFamily="34" charset="0"/>
              </a:rPr>
              <a:t>Ensayo 1: Suelo contaminado + Nanopartículas sin filtrar</a:t>
            </a:r>
            <a:endParaRPr lang="es-EC" sz="1600" dirty="0">
              <a:solidFill>
                <a:schemeClr val="tx1"/>
              </a:solidFill>
              <a:latin typeface="Arial" panose="020B0604020202020204" pitchFamily="34" charset="0"/>
              <a:cs typeface="Arial" panose="020B0604020202020204" pitchFamily="34" charset="0"/>
            </a:endParaRPr>
          </a:p>
        </p:txBody>
      </p:sp>
      <p:sp>
        <p:nvSpPr>
          <p:cNvPr id="46" name="45 CuadroTexto"/>
          <p:cNvSpPr txBox="1"/>
          <p:nvPr/>
        </p:nvSpPr>
        <p:spPr>
          <a:xfrm>
            <a:off x="2380715" y="3362644"/>
            <a:ext cx="1795030" cy="108874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2852" tIns="51426" rIns="102852" bIns="51426" rtlCol="0">
            <a:spAutoFit/>
          </a:bodyPr>
          <a:lstStyle/>
          <a:p>
            <a:pPr algn="ctr"/>
            <a:r>
              <a:rPr lang="en-US" sz="1600" dirty="0">
                <a:solidFill>
                  <a:schemeClr val="tx1"/>
                </a:solidFill>
                <a:latin typeface="Arial" panose="020B0604020202020204" pitchFamily="34" charset="0"/>
                <a:cs typeface="Arial" panose="020B0604020202020204" pitchFamily="34" charset="0"/>
              </a:rPr>
              <a:t>Ensayo 2: Suelo contaminado + Nanopartículas filtradas</a:t>
            </a:r>
            <a:endParaRPr lang="es-EC" sz="1600" dirty="0">
              <a:solidFill>
                <a:schemeClr val="tx1"/>
              </a:solidFill>
              <a:latin typeface="Arial" panose="020B0604020202020204" pitchFamily="34" charset="0"/>
              <a:cs typeface="Arial" panose="020B0604020202020204" pitchFamily="34" charset="0"/>
            </a:endParaRPr>
          </a:p>
        </p:txBody>
      </p:sp>
      <p:pic>
        <p:nvPicPr>
          <p:cNvPr id="695298" name="Picture 2" descr="https://scontent.fuio1-1.fna.fbcdn.net/v/t34.0-12/15207860_1143920268991118_783488209_n.jpg?oh=1137d03afbf306dc7f66f56299cb4dd8&amp;oe=583EFC9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9" t="33249" r="9855" b="8539"/>
          <a:stretch/>
        </p:blipFill>
        <p:spPr bwMode="auto">
          <a:xfrm>
            <a:off x="1473704" y="2266282"/>
            <a:ext cx="1885312" cy="698178"/>
          </a:xfrm>
          <a:prstGeom prst="rect">
            <a:avLst/>
          </a:prstGeom>
          <a:noFill/>
          <a:extLst>
            <a:ext uri="{909E8E84-426E-40DD-AFC4-6F175D3DCCD1}">
              <a14:hiddenFill xmlns:a14="http://schemas.microsoft.com/office/drawing/2010/main">
                <a:solidFill>
                  <a:srgbClr val="FFFFFF"/>
                </a:solidFill>
              </a14:hiddenFill>
            </a:ext>
          </a:extLst>
        </p:spPr>
      </p:pic>
      <p:sp>
        <p:nvSpPr>
          <p:cNvPr id="20" name="19 CuadroTexto"/>
          <p:cNvSpPr txBox="1"/>
          <p:nvPr/>
        </p:nvSpPr>
        <p:spPr>
          <a:xfrm>
            <a:off x="4634647" y="3838073"/>
            <a:ext cx="2089799" cy="596299"/>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2852" tIns="51426" rIns="102852" bIns="51426" rtlCol="0">
            <a:spAutoFit/>
          </a:bodyPr>
          <a:lstStyle/>
          <a:p>
            <a:pPr algn="ctr"/>
            <a:r>
              <a:rPr lang="es-EC" sz="1600" dirty="0">
                <a:solidFill>
                  <a:schemeClr val="tx1"/>
                </a:solidFill>
                <a:latin typeface="Arial" panose="020B0604020202020204" pitchFamily="34" charset="0"/>
                <a:cs typeface="Arial" panose="020B0604020202020204" pitchFamily="34" charset="0"/>
              </a:rPr>
              <a:t>Cromatografía de Gases </a:t>
            </a:r>
          </a:p>
        </p:txBody>
      </p:sp>
      <p:pic>
        <p:nvPicPr>
          <p:cNvPr id="695306" name="Picture 10" descr="Resultado de imagen para cromatografia de g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632" y="4461266"/>
            <a:ext cx="2049830" cy="9479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Karito\Downloads\IMG_20170206_1208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93" t="16306" b="21142"/>
          <a:stretch/>
        </p:blipFill>
        <p:spPr bwMode="auto">
          <a:xfrm>
            <a:off x="2428097" y="4492523"/>
            <a:ext cx="1610739" cy="11556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arito\Downloads\IMG_20170117_11362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453" t="24603" r="39167"/>
          <a:stretch/>
        </p:blipFill>
        <p:spPr bwMode="auto">
          <a:xfrm>
            <a:off x="611098" y="4400703"/>
            <a:ext cx="996047" cy="133924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4 Conector recto de flecha"/>
          <p:cNvCxnSpPr/>
          <p:nvPr/>
        </p:nvCxnSpPr>
        <p:spPr>
          <a:xfrm flipH="1">
            <a:off x="1445198" y="2964460"/>
            <a:ext cx="297664" cy="37795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 name="6 Conector recto de flecha"/>
          <p:cNvCxnSpPr/>
          <p:nvPr/>
        </p:nvCxnSpPr>
        <p:spPr>
          <a:xfrm>
            <a:off x="2848473" y="2964460"/>
            <a:ext cx="261686" cy="37795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8 Conector recto de flecha"/>
          <p:cNvCxnSpPr/>
          <p:nvPr/>
        </p:nvCxnSpPr>
        <p:spPr>
          <a:xfrm flipH="1">
            <a:off x="2593332" y="1060431"/>
            <a:ext cx="1439253" cy="54337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9 CuadroTexto"/>
          <p:cNvSpPr txBox="1"/>
          <p:nvPr/>
        </p:nvSpPr>
        <p:spPr>
          <a:xfrm>
            <a:off x="719361" y="1679401"/>
            <a:ext cx="3245573" cy="380855"/>
          </a:xfrm>
          <a:prstGeom prst="rect">
            <a:avLst/>
          </a:prstGeom>
          <a:noFill/>
        </p:spPr>
        <p:txBody>
          <a:bodyPr wrap="square" lIns="102852" tIns="51426" rIns="102852" bIns="51426" rtlCol="0">
            <a:spAutoFit/>
          </a:bodyPr>
          <a:lstStyle/>
          <a:p>
            <a:r>
              <a:rPr lang="en-US" sz="1800" dirty="0">
                <a:latin typeface="Arial" panose="020B0604020202020204" pitchFamily="34" charset="0"/>
                <a:cs typeface="Arial" panose="020B0604020202020204" pitchFamily="34" charset="0"/>
              </a:rPr>
              <a:t>Remoción de contaminante</a:t>
            </a:r>
            <a:endParaRPr lang="es-EC" sz="1800" dirty="0">
              <a:latin typeface="Arial" panose="020B0604020202020204" pitchFamily="34" charset="0"/>
              <a:cs typeface="Arial" panose="020B0604020202020204" pitchFamily="34" charset="0"/>
            </a:endParaRPr>
          </a:p>
        </p:txBody>
      </p:sp>
      <p:cxnSp>
        <p:nvCxnSpPr>
          <p:cNvPr id="12" name="11 Conector recto de flecha"/>
          <p:cNvCxnSpPr>
            <a:endCxn id="695298" idx="0"/>
          </p:cNvCxnSpPr>
          <p:nvPr/>
        </p:nvCxnSpPr>
        <p:spPr>
          <a:xfrm>
            <a:off x="2416360" y="1970186"/>
            <a:ext cx="0" cy="2960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5603595" y="1414091"/>
            <a:ext cx="0" cy="55609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1" name="20 CuadroTexto"/>
          <p:cNvSpPr txBox="1"/>
          <p:nvPr/>
        </p:nvSpPr>
        <p:spPr>
          <a:xfrm>
            <a:off x="4710601" y="2029653"/>
            <a:ext cx="2175561" cy="380855"/>
          </a:xfrm>
          <a:prstGeom prst="rect">
            <a:avLst/>
          </a:prstGeom>
          <a:noFill/>
        </p:spPr>
        <p:txBody>
          <a:bodyPr wrap="square" lIns="102852" tIns="51426" rIns="102852" bIns="51426" rtlCol="0">
            <a:spAutoFit/>
          </a:bodyPr>
          <a:lstStyle/>
          <a:p>
            <a:r>
              <a:rPr lang="en-US" sz="1800" dirty="0">
                <a:latin typeface="Arial" panose="020B0604020202020204" pitchFamily="34" charset="0"/>
                <a:cs typeface="Arial" panose="020B0604020202020204" pitchFamily="34" charset="0"/>
              </a:rPr>
              <a:t>Análisis químico  </a:t>
            </a:r>
            <a:endParaRPr lang="es-EC" sz="1800" dirty="0">
              <a:latin typeface="Arial" panose="020B0604020202020204" pitchFamily="34" charset="0"/>
              <a:cs typeface="Arial" panose="020B0604020202020204" pitchFamily="34" charset="0"/>
            </a:endParaRPr>
          </a:p>
        </p:txBody>
      </p:sp>
      <p:cxnSp>
        <p:nvCxnSpPr>
          <p:cNvPr id="23" name="22 Conector recto de flecha"/>
          <p:cNvCxnSpPr/>
          <p:nvPr/>
        </p:nvCxnSpPr>
        <p:spPr>
          <a:xfrm>
            <a:off x="5621037" y="2534035"/>
            <a:ext cx="0" cy="28297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5" name="24 CuadroTexto"/>
          <p:cNvSpPr txBox="1"/>
          <p:nvPr/>
        </p:nvSpPr>
        <p:spPr>
          <a:xfrm>
            <a:off x="4439228" y="2827476"/>
            <a:ext cx="2328733" cy="350078"/>
          </a:xfrm>
          <a:prstGeom prst="rect">
            <a:avLst/>
          </a:prstGeom>
          <a:noFill/>
        </p:spPr>
        <p:txBody>
          <a:bodyPr wrap="square" lIns="102852" tIns="51426" rIns="102852" bIns="51426" rtlCol="0">
            <a:spAutoFit/>
          </a:bodyPr>
          <a:lstStyle/>
          <a:p>
            <a:r>
              <a:rPr lang="en-US" sz="1600" dirty="0">
                <a:latin typeface="Arial" panose="020B0604020202020204" pitchFamily="34" charset="0"/>
                <a:cs typeface="Arial" panose="020B0604020202020204" pitchFamily="34" charset="0"/>
              </a:rPr>
              <a:t>Remoción fenantreno</a:t>
            </a:r>
            <a:endParaRPr lang="es-EC" sz="1600" dirty="0">
              <a:latin typeface="Arial" panose="020B0604020202020204" pitchFamily="34" charset="0"/>
              <a:cs typeface="Arial" panose="020B0604020202020204" pitchFamily="34" charset="0"/>
            </a:endParaRPr>
          </a:p>
        </p:txBody>
      </p:sp>
      <p:cxnSp>
        <p:nvCxnSpPr>
          <p:cNvPr id="27" name="26 Conector recto de flecha"/>
          <p:cNvCxnSpPr/>
          <p:nvPr/>
        </p:nvCxnSpPr>
        <p:spPr>
          <a:xfrm>
            <a:off x="5604412" y="3271135"/>
            <a:ext cx="0" cy="5380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28 Conector recto de flecha"/>
          <p:cNvCxnSpPr/>
          <p:nvPr/>
        </p:nvCxnSpPr>
        <p:spPr>
          <a:xfrm>
            <a:off x="7046810" y="1162956"/>
            <a:ext cx="1132702" cy="48050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0" name="29 CuadroTexto"/>
          <p:cNvSpPr txBox="1"/>
          <p:nvPr/>
        </p:nvSpPr>
        <p:spPr>
          <a:xfrm>
            <a:off x="7611102" y="1603809"/>
            <a:ext cx="2948893" cy="380855"/>
          </a:xfrm>
          <a:prstGeom prst="rect">
            <a:avLst/>
          </a:prstGeom>
          <a:noFill/>
        </p:spPr>
        <p:txBody>
          <a:bodyPr wrap="square" lIns="102852" tIns="51426" rIns="102852" bIns="51426" rtlCol="0">
            <a:spAutoFit/>
          </a:bodyPr>
          <a:lstStyle/>
          <a:p>
            <a:r>
              <a:rPr lang="en-US" sz="1800" dirty="0">
                <a:latin typeface="Arial" panose="020B0604020202020204" pitchFamily="34" charset="0"/>
                <a:cs typeface="Arial" panose="020B0604020202020204" pitchFamily="34" charset="0"/>
              </a:rPr>
              <a:t>Análisis de poblaciones</a:t>
            </a:r>
            <a:endParaRPr lang="es-EC" sz="1800" dirty="0">
              <a:latin typeface="Arial" panose="020B0604020202020204" pitchFamily="34" charset="0"/>
              <a:cs typeface="Arial" panose="020B0604020202020204" pitchFamily="34" charset="0"/>
            </a:endParaRPr>
          </a:p>
        </p:txBody>
      </p:sp>
      <p:cxnSp>
        <p:nvCxnSpPr>
          <p:cNvPr id="695296" name="695295 Conector recto de flecha"/>
          <p:cNvCxnSpPr/>
          <p:nvPr/>
        </p:nvCxnSpPr>
        <p:spPr>
          <a:xfrm flipH="1">
            <a:off x="8941015" y="1869828"/>
            <a:ext cx="1" cy="7207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95299" name="695298 CuadroTexto"/>
          <p:cNvSpPr txBox="1"/>
          <p:nvPr/>
        </p:nvSpPr>
        <p:spPr>
          <a:xfrm>
            <a:off x="8607601" y="2675521"/>
            <a:ext cx="666830" cy="350078"/>
          </a:xfrm>
          <a:prstGeom prst="rect">
            <a:avLst/>
          </a:prstGeom>
          <a:noFill/>
        </p:spPr>
        <p:txBody>
          <a:bodyPr wrap="square" lIns="102852" tIns="51426" rIns="102852" bIns="51426" rtlCol="0">
            <a:spAutoFit/>
          </a:bodyPr>
          <a:lstStyle/>
          <a:p>
            <a:r>
              <a:rPr lang="en-US" sz="1600" dirty="0">
                <a:latin typeface="Arial" panose="020B0604020202020204" pitchFamily="34" charset="0"/>
                <a:cs typeface="Arial" panose="020B0604020202020204" pitchFamily="34" charset="0"/>
              </a:rPr>
              <a:t>NMP</a:t>
            </a:r>
            <a:endParaRPr lang="es-EC" sz="1600" dirty="0">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8303" y="2964461"/>
            <a:ext cx="715748" cy="61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95314" name="695313 Conector recto de flecha"/>
          <p:cNvCxnSpPr/>
          <p:nvPr/>
        </p:nvCxnSpPr>
        <p:spPr>
          <a:xfrm>
            <a:off x="8992492" y="3577810"/>
            <a:ext cx="0" cy="52052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95315" name="695314 CuadroTexto"/>
          <p:cNvSpPr txBox="1"/>
          <p:nvPr/>
        </p:nvSpPr>
        <p:spPr>
          <a:xfrm>
            <a:off x="8413258" y="4158383"/>
            <a:ext cx="1403275" cy="596299"/>
          </a:xfrm>
          <a:prstGeom prst="rect">
            <a:avLst/>
          </a:prstGeom>
          <a:noFill/>
        </p:spPr>
        <p:txBody>
          <a:bodyPr wrap="square" lIns="102852" tIns="51426" rIns="102852" bIns="51426" rtlCol="0">
            <a:spAutoFit/>
          </a:bodyPr>
          <a:lstStyle/>
          <a:p>
            <a:r>
              <a:rPr lang="en-US" sz="1600" dirty="0">
                <a:latin typeface="Arial" panose="020B0604020202020204" pitchFamily="34" charset="0"/>
                <a:cs typeface="Arial" panose="020B0604020202020204" pitchFamily="34" charset="0"/>
              </a:rPr>
              <a:t>Aislamiento de bacterias </a:t>
            </a:r>
            <a:endParaRPr lang="es-EC" sz="1600" dirty="0">
              <a:latin typeface="Arial" panose="020B0604020202020204" pitchFamily="34" charset="0"/>
              <a:cs typeface="Arial" panose="020B0604020202020204" pitchFamily="34" charset="0"/>
            </a:endParaRPr>
          </a:p>
        </p:txBody>
      </p:sp>
      <p:cxnSp>
        <p:nvCxnSpPr>
          <p:cNvPr id="695317" name="695316 Conector recto de flecha"/>
          <p:cNvCxnSpPr>
            <a:stCxn id="2051" idx="3"/>
          </p:cNvCxnSpPr>
          <p:nvPr/>
        </p:nvCxnSpPr>
        <p:spPr>
          <a:xfrm flipV="1">
            <a:off x="9334050" y="3271135"/>
            <a:ext cx="482484"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95318" name="695317 CuadroTexto"/>
          <p:cNvSpPr txBox="1"/>
          <p:nvPr/>
        </p:nvSpPr>
        <p:spPr>
          <a:xfrm>
            <a:off x="9928885" y="3217251"/>
            <a:ext cx="1169691" cy="350078"/>
          </a:xfrm>
          <a:prstGeom prst="rect">
            <a:avLst/>
          </a:prstGeom>
          <a:noFill/>
        </p:spPr>
        <p:txBody>
          <a:bodyPr wrap="square" lIns="102852" tIns="51426" rIns="102852" bIns="51426" rtlCol="0">
            <a:spAutoFit/>
          </a:bodyPr>
          <a:lstStyle/>
          <a:p>
            <a:r>
              <a:rPr lang="en-US" sz="1600" dirty="0">
                <a:latin typeface="Arial" panose="020B0604020202020204" pitchFamily="34" charset="0"/>
                <a:cs typeface="Arial" panose="020B0604020202020204" pitchFamily="34" charset="0"/>
              </a:rPr>
              <a:t>PCR</a:t>
            </a:r>
            <a:endParaRPr lang="es-EC" sz="1600" dirty="0">
              <a:latin typeface="Arial" panose="020B0604020202020204" pitchFamily="34" charset="0"/>
              <a:cs typeface="Arial" panose="020B0604020202020204" pitchFamily="34" charset="0"/>
            </a:endParaRPr>
          </a:p>
        </p:txBody>
      </p:sp>
      <p:sp>
        <p:nvSpPr>
          <p:cNvPr id="32" name="Rectangle 2"/>
          <p:cNvSpPr txBox="1">
            <a:spLocks noChangeArrowheads="1"/>
          </p:cNvSpPr>
          <p:nvPr/>
        </p:nvSpPr>
        <p:spPr bwMode="auto">
          <a:xfrm>
            <a:off x="7808230" y="-48354"/>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Materiales y Métodos</a:t>
            </a:r>
            <a:endParaRPr lang="es-ES" altLang="es-ES" i="1" kern="0" dirty="0">
              <a:latin typeface="+mj-lt"/>
            </a:endParaRPr>
          </a:p>
        </p:txBody>
      </p:sp>
      <p:sp>
        <p:nvSpPr>
          <p:cNvPr id="4" name="3 Rectángulo"/>
          <p:cNvSpPr/>
          <p:nvPr/>
        </p:nvSpPr>
        <p:spPr>
          <a:xfrm>
            <a:off x="7992169" y="6263952"/>
            <a:ext cx="2807594" cy="93536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35"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286333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5298"/>
                                        </p:tgtEl>
                                        <p:attrNameLst>
                                          <p:attrName>style.visibility</p:attrName>
                                        </p:attrNameLst>
                                      </p:cBhvr>
                                      <p:to>
                                        <p:strVal val="visible"/>
                                      </p:to>
                                    </p:set>
                                    <p:anim calcmode="lin" valueType="num">
                                      <p:cBhvr additive="base">
                                        <p:cTn id="11" dur="500" fill="hold"/>
                                        <p:tgtEl>
                                          <p:spTgt spid="695298"/>
                                        </p:tgtEl>
                                        <p:attrNameLst>
                                          <p:attrName>ppt_x</p:attrName>
                                        </p:attrNameLst>
                                      </p:cBhvr>
                                      <p:tavLst>
                                        <p:tav tm="0">
                                          <p:val>
                                            <p:strVal val="#ppt_x"/>
                                          </p:val>
                                        </p:tav>
                                        <p:tav tm="100000">
                                          <p:val>
                                            <p:strVal val="#ppt_x"/>
                                          </p:val>
                                        </p:tav>
                                      </p:tavLst>
                                    </p:anim>
                                    <p:anim calcmode="lin" valueType="num">
                                      <p:cBhvr additive="base">
                                        <p:cTn id="12" dur="500" fill="hold"/>
                                        <p:tgtEl>
                                          <p:spTgt spid="6952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95306"/>
                                        </p:tgtEl>
                                        <p:attrNameLst>
                                          <p:attrName>style.visibility</p:attrName>
                                        </p:attrNameLst>
                                      </p:cBhvr>
                                      <p:to>
                                        <p:strVal val="visible"/>
                                      </p:to>
                                    </p:set>
                                    <p:anim calcmode="lin" valueType="num">
                                      <p:cBhvr additive="base">
                                        <p:cTn id="29" dur="500" fill="hold"/>
                                        <p:tgtEl>
                                          <p:spTgt spid="695306"/>
                                        </p:tgtEl>
                                        <p:attrNameLst>
                                          <p:attrName>ppt_x</p:attrName>
                                        </p:attrNameLst>
                                      </p:cBhvr>
                                      <p:tavLst>
                                        <p:tav tm="0">
                                          <p:val>
                                            <p:strVal val="#ppt_x"/>
                                          </p:val>
                                        </p:tav>
                                        <p:tav tm="100000">
                                          <p:val>
                                            <p:strVal val="#ppt_x"/>
                                          </p:val>
                                        </p:tav>
                                      </p:tavLst>
                                    </p:anim>
                                    <p:anim calcmode="lin" valueType="num">
                                      <p:cBhvr additive="base">
                                        <p:cTn id="30" dur="500" fill="hold"/>
                                        <p:tgtEl>
                                          <p:spTgt spid="6953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4" grpId="0" animBg="1"/>
      <p:bldP spid="46"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2"/>
          <p:cNvSpPr txBox="1">
            <a:spLocks noChangeArrowheads="1"/>
          </p:cNvSpPr>
          <p:nvPr/>
        </p:nvSpPr>
        <p:spPr bwMode="auto">
          <a:xfrm>
            <a:off x="2593332" y="122437"/>
            <a:ext cx="5754056"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defTabSz="1028517" eaLnBrk="1" hangingPunct="1">
              <a:defRPr/>
            </a:pPr>
            <a:r>
              <a:rPr lang="es-ES" altLang="es-ES" sz="2200" kern="0" dirty="0">
                <a:latin typeface="+mj-lt"/>
              </a:rPr>
              <a:t>Análisis de la población bacteriana </a:t>
            </a:r>
          </a:p>
        </p:txBody>
      </p:sp>
      <p:sp>
        <p:nvSpPr>
          <p:cNvPr id="12" name="11 CuadroTexto"/>
          <p:cNvSpPr txBox="1"/>
          <p:nvPr/>
        </p:nvSpPr>
        <p:spPr>
          <a:xfrm>
            <a:off x="1955479" y="760698"/>
            <a:ext cx="6888803" cy="442411"/>
          </a:xfrm>
          <a:prstGeom prst="rect">
            <a:avLst/>
          </a:prstGeom>
          <a:noFill/>
        </p:spPr>
        <p:txBody>
          <a:bodyPr wrap="square" lIns="102852" tIns="51426" rIns="102852" bIns="51426" rtlCol="0">
            <a:spAutoFit/>
          </a:bodyPr>
          <a:lstStyle/>
          <a:p>
            <a:pPr algn="ctr"/>
            <a:r>
              <a:rPr lang="en-US" sz="2200" dirty="0" err="1">
                <a:solidFill>
                  <a:schemeClr val="tx1"/>
                </a:solidFill>
                <a:latin typeface="+mj-lt"/>
              </a:rPr>
              <a:t>Número</a:t>
            </a:r>
            <a:r>
              <a:rPr lang="en-US" sz="2200" dirty="0">
                <a:solidFill>
                  <a:schemeClr val="tx1"/>
                </a:solidFill>
                <a:latin typeface="+mj-lt"/>
              </a:rPr>
              <a:t> mas </a:t>
            </a:r>
            <a:r>
              <a:rPr lang="en-US" dirty="0">
                <a:solidFill>
                  <a:schemeClr val="tx1"/>
                </a:solidFill>
                <a:latin typeface="+mj-lt"/>
              </a:rPr>
              <a:t>probable</a:t>
            </a:r>
            <a:r>
              <a:rPr lang="en-US" sz="2200" dirty="0">
                <a:solidFill>
                  <a:schemeClr val="tx1"/>
                </a:solidFill>
                <a:latin typeface="+mj-lt"/>
              </a:rPr>
              <a:t> (NMP)</a:t>
            </a:r>
            <a:endParaRPr lang="es-EC" sz="2200" dirty="0">
              <a:solidFill>
                <a:schemeClr val="tx1"/>
              </a:solidFill>
              <a:latin typeface="+mj-lt"/>
            </a:endParaRPr>
          </a:p>
        </p:txBody>
      </p:sp>
      <p:sp>
        <p:nvSpPr>
          <p:cNvPr id="50" name="2 Marcador de contenido"/>
          <p:cNvSpPr txBox="1">
            <a:spLocks/>
          </p:cNvSpPr>
          <p:nvPr/>
        </p:nvSpPr>
        <p:spPr>
          <a:xfrm>
            <a:off x="144923" y="5712783"/>
            <a:ext cx="3952511" cy="274538"/>
          </a:xfrm>
          <a:prstGeom prst="rect">
            <a:avLst/>
          </a:prstGeom>
        </p:spPr>
        <p:txBody>
          <a:bodyPr vert="horz" lIns="102852" tIns="51426" rIns="102852" bIns="51426"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dirty="0" smtClean="0">
                <a:solidFill>
                  <a:schemeClr val="tx1"/>
                </a:solidFill>
              </a:rPr>
              <a:t>(Fernandez, 2006</a:t>
            </a:r>
            <a:r>
              <a:rPr lang="en-US" sz="1200" dirty="0">
                <a:solidFill>
                  <a:schemeClr val="tx1"/>
                </a:solidFill>
              </a:rPr>
              <a:t>)</a:t>
            </a:r>
          </a:p>
          <a:p>
            <a:endParaRPr lang="en-US" sz="1200" dirty="0" smtClean="0">
              <a:solidFill>
                <a:schemeClr val="tx1"/>
              </a:solidFill>
            </a:endParaRPr>
          </a:p>
          <a:p>
            <a:endParaRPr lang="en-US" sz="1200" dirty="0" smtClean="0">
              <a:solidFill>
                <a:schemeClr val="tx1"/>
              </a:solidFill>
            </a:endParaRPr>
          </a:p>
          <a:p>
            <a:endParaRPr lang="en-US" sz="1200" dirty="0" smtClean="0">
              <a:solidFill>
                <a:schemeClr val="tx1"/>
              </a:solidFill>
            </a:endParaRPr>
          </a:p>
          <a:p>
            <a:endParaRPr lang="en-US" sz="1200" dirty="0" smtClean="0">
              <a:solidFill>
                <a:schemeClr val="tx1"/>
              </a:solidFill>
            </a:endParaRPr>
          </a:p>
          <a:p>
            <a:endParaRPr lang="en-US" sz="1200" dirty="0" smtClean="0">
              <a:solidFill>
                <a:schemeClr val="tx1"/>
              </a:solidFill>
            </a:endParaRPr>
          </a:p>
          <a:p>
            <a:endParaRPr lang="en-US" sz="1200" dirty="0" smtClean="0">
              <a:solidFill>
                <a:schemeClr val="tx1"/>
              </a:solidFill>
            </a:endParaRPr>
          </a:p>
          <a:p>
            <a:endParaRPr lang="en-US" sz="1200" dirty="0" smtClean="0">
              <a:solidFill>
                <a:schemeClr val="tx1"/>
              </a:solidFill>
            </a:endParaRPr>
          </a:p>
          <a:p>
            <a:endParaRPr lang="en-US" sz="1200" dirty="0" smtClean="0">
              <a:solidFill>
                <a:schemeClr val="tx1"/>
              </a:solidFill>
            </a:endParaRPr>
          </a:p>
          <a:p>
            <a:endParaRPr lang="es-EC" sz="1200" dirty="0">
              <a:solidFill>
                <a:schemeClr val="tx1"/>
              </a:solidFill>
            </a:endParaRPr>
          </a:p>
        </p:txBody>
      </p:sp>
      <p:pic>
        <p:nvPicPr>
          <p:cNvPr id="51" name="50 Imagen"/>
          <p:cNvPicPr/>
          <p:nvPr/>
        </p:nvPicPr>
        <p:blipFill rotWithShape="1">
          <a:blip r:embed="rId3"/>
          <a:srcRect l="25727" t="10598" r="12020" b="31078"/>
          <a:stretch/>
        </p:blipFill>
        <p:spPr bwMode="auto">
          <a:xfrm>
            <a:off x="417975" y="4031704"/>
            <a:ext cx="3653930" cy="1622453"/>
          </a:xfrm>
          <a:prstGeom prst="rect">
            <a:avLst/>
          </a:prstGeom>
          <a:ln>
            <a:noFill/>
          </a:ln>
          <a:extLst>
            <a:ext uri="{53640926-AAD7-44D8-BBD7-CCE9431645EC}">
              <a14:shadowObscured xmlns:a14="http://schemas.microsoft.com/office/drawing/2010/main"/>
            </a:ext>
          </a:extLst>
        </p:spPr>
      </p:pic>
      <p:sp>
        <p:nvSpPr>
          <p:cNvPr id="14" name="13 CuadroTexto"/>
          <p:cNvSpPr txBox="1"/>
          <p:nvPr/>
        </p:nvSpPr>
        <p:spPr>
          <a:xfrm>
            <a:off x="7079971" y="1794118"/>
            <a:ext cx="2806549" cy="421372"/>
          </a:xfrm>
          <a:prstGeom prst="roundRect">
            <a:avLst/>
          </a:prstGeom>
        </p:spPr>
        <p:style>
          <a:lnRef idx="1">
            <a:schemeClr val="accent5"/>
          </a:lnRef>
          <a:fillRef idx="2">
            <a:schemeClr val="accent5"/>
          </a:fillRef>
          <a:effectRef idx="1">
            <a:schemeClr val="accent5"/>
          </a:effectRef>
          <a:fontRef idx="minor">
            <a:schemeClr val="dk1"/>
          </a:fontRef>
        </p:style>
        <p:txBody>
          <a:bodyPr wrap="square" lIns="102852" tIns="51426" rIns="102852" bIns="51426" rtlCol="0">
            <a:spAutoFit/>
          </a:bodyPr>
          <a:lstStyle/>
          <a:p>
            <a:pPr algn="ctr"/>
            <a:r>
              <a:rPr lang="en-US" sz="1800" dirty="0" err="1" smtClean="0"/>
              <a:t>Bacterias</a:t>
            </a:r>
            <a:r>
              <a:rPr lang="en-US" sz="1800" dirty="0" smtClean="0"/>
              <a:t> </a:t>
            </a:r>
            <a:r>
              <a:rPr lang="en-US" sz="1800" dirty="0" err="1" smtClean="0"/>
              <a:t>heterótrofas</a:t>
            </a:r>
            <a:r>
              <a:rPr lang="en-US" sz="1800" dirty="0" smtClean="0"/>
              <a:t> </a:t>
            </a:r>
            <a:endParaRPr lang="es-EC" sz="1800" dirty="0"/>
          </a:p>
        </p:txBody>
      </p:sp>
      <p:sp>
        <p:nvSpPr>
          <p:cNvPr id="15" name="14 CuadroTexto"/>
          <p:cNvSpPr txBox="1"/>
          <p:nvPr/>
        </p:nvSpPr>
        <p:spPr>
          <a:xfrm>
            <a:off x="7584957" y="2769882"/>
            <a:ext cx="1956080" cy="421372"/>
          </a:xfrm>
          <a:prstGeom prst="roundRect">
            <a:avLst/>
          </a:prstGeom>
        </p:spPr>
        <p:style>
          <a:lnRef idx="1">
            <a:schemeClr val="accent5"/>
          </a:lnRef>
          <a:fillRef idx="2">
            <a:schemeClr val="accent5"/>
          </a:fillRef>
          <a:effectRef idx="1">
            <a:schemeClr val="accent5"/>
          </a:effectRef>
          <a:fontRef idx="minor">
            <a:schemeClr val="dk1"/>
          </a:fontRef>
        </p:style>
        <p:txBody>
          <a:bodyPr wrap="square" lIns="102852" tIns="51426" rIns="102852" bIns="51426" rtlCol="0">
            <a:spAutoFit/>
          </a:bodyPr>
          <a:lstStyle/>
          <a:p>
            <a:r>
              <a:rPr lang="en-US" sz="1800" dirty="0" smtClean="0"/>
              <a:t>Medio LB 1/10</a:t>
            </a:r>
            <a:endParaRPr lang="es-EC" sz="1800" dirty="0"/>
          </a:p>
        </p:txBody>
      </p:sp>
      <p:sp>
        <p:nvSpPr>
          <p:cNvPr id="16" name="15 CuadroTexto"/>
          <p:cNvSpPr txBox="1"/>
          <p:nvPr/>
        </p:nvSpPr>
        <p:spPr>
          <a:xfrm>
            <a:off x="7095515" y="4031704"/>
            <a:ext cx="2891596" cy="421372"/>
          </a:xfrm>
          <a:prstGeom prst="roundRect">
            <a:avLst/>
          </a:prstGeom>
        </p:spPr>
        <p:style>
          <a:lnRef idx="1">
            <a:schemeClr val="accent6"/>
          </a:lnRef>
          <a:fillRef idx="2">
            <a:schemeClr val="accent6"/>
          </a:fillRef>
          <a:effectRef idx="1">
            <a:schemeClr val="accent6"/>
          </a:effectRef>
          <a:fontRef idx="minor">
            <a:schemeClr val="dk1"/>
          </a:fontRef>
        </p:style>
        <p:txBody>
          <a:bodyPr wrap="square" lIns="102852" tIns="51426" rIns="102852" bIns="51426" rtlCol="0">
            <a:spAutoFit/>
          </a:bodyPr>
          <a:lstStyle/>
          <a:p>
            <a:pPr algn="ctr"/>
            <a:r>
              <a:rPr lang="en-US" sz="1800" dirty="0" err="1" smtClean="0"/>
              <a:t>Bacterias</a:t>
            </a:r>
            <a:r>
              <a:rPr lang="en-US" sz="1800" dirty="0" smtClean="0"/>
              <a:t> </a:t>
            </a:r>
            <a:r>
              <a:rPr lang="en-US" sz="1800" dirty="0" err="1" smtClean="0"/>
              <a:t>degradadoras</a:t>
            </a:r>
            <a:r>
              <a:rPr lang="en-US" sz="1800" dirty="0" smtClean="0"/>
              <a:t> </a:t>
            </a:r>
            <a:endParaRPr lang="es-EC" sz="1800" dirty="0"/>
          </a:p>
        </p:txBody>
      </p:sp>
      <p:sp>
        <p:nvSpPr>
          <p:cNvPr id="17" name="16 CuadroTexto"/>
          <p:cNvSpPr txBox="1"/>
          <p:nvPr/>
        </p:nvSpPr>
        <p:spPr>
          <a:xfrm>
            <a:off x="7414863" y="5002029"/>
            <a:ext cx="2296268" cy="727839"/>
          </a:xfrm>
          <a:prstGeom prst="roundRect">
            <a:avLst/>
          </a:prstGeom>
        </p:spPr>
        <p:style>
          <a:lnRef idx="1">
            <a:schemeClr val="accent6"/>
          </a:lnRef>
          <a:fillRef idx="2">
            <a:schemeClr val="accent6"/>
          </a:fillRef>
          <a:effectRef idx="1">
            <a:schemeClr val="accent6"/>
          </a:effectRef>
          <a:fontRef idx="minor">
            <a:schemeClr val="dk1"/>
          </a:fontRef>
        </p:style>
        <p:txBody>
          <a:bodyPr wrap="square" lIns="102852" tIns="51426" rIns="102852" bIns="51426" rtlCol="0">
            <a:spAutoFit/>
          </a:bodyPr>
          <a:lstStyle/>
          <a:p>
            <a:pPr algn="ctr"/>
            <a:r>
              <a:rPr lang="en-US" sz="1800" dirty="0" smtClean="0"/>
              <a:t>Medio mineral + </a:t>
            </a:r>
            <a:r>
              <a:rPr lang="en-US" sz="1800" dirty="0" err="1" smtClean="0"/>
              <a:t>fenantreno</a:t>
            </a:r>
            <a:r>
              <a:rPr lang="en-US" sz="1800" dirty="0" smtClean="0"/>
              <a:t> </a:t>
            </a:r>
            <a:endParaRPr lang="es-EC" sz="1800" dirty="0"/>
          </a:p>
        </p:txBody>
      </p:sp>
      <p:sp>
        <p:nvSpPr>
          <p:cNvPr id="2" name="1 Rectángulo"/>
          <p:cNvSpPr/>
          <p:nvPr/>
        </p:nvSpPr>
        <p:spPr>
          <a:xfrm>
            <a:off x="1062487" y="3297290"/>
            <a:ext cx="680376" cy="302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2852" tIns="51426" rIns="102852" bIns="51426" rtlCol="0" anchor="ctr"/>
          <a:lstStyle/>
          <a:p>
            <a:pPr algn="ctr"/>
            <a:endParaRPr lang="es-ES"/>
          </a:p>
        </p:txBody>
      </p:sp>
      <p:pic>
        <p:nvPicPr>
          <p:cNvPr id="696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05" y="3952124"/>
            <a:ext cx="2453541" cy="209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3743533" y="6084219"/>
            <a:ext cx="3912160" cy="350078"/>
          </a:xfrm>
          <a:prstGeom prst="rect">
            <a:avLst/>
          </a:prstGeom>
          <a:noFill/>
        </p:spPr>
        <p:txBody>
          <a:bodyPr wrap="square" lIns="102852" tIns="51426" rIns="102852" bIns="51426" rtlCol="0">
            <a:spAutoFit/>
          </a:bodyPr>
          <a:lstStyle/>
          <a:p>
            <a:r>
              <a:rPr lang="es-EC" sz="1600" dirty="0" smtClean="0">
                <a:solidFill>
                  <a:schemeClr val="tx1"/>
                </a:solidFill>
                <a:latin typeface="+mj-lt"/>
              </a:rPr>
              <a:t>Técnica NMP.  Ensayo  1, Día 2</a:t>
            </a:r>
            <a:endParaRPr lang="es-EC" sz="1600" dirty="0">
              <a:solidFill>
                <a:schemeClr val="tx1"/>
              </a:solidFill>
              <a:latin typeface="+mj-lt"/>
            </a:endParaRPr>
          </a:p>
        </p:txBody>
      </p:sp>
      <p:sp>
        <p:nvSpPr>
          <p:cNvPr id="21" name="Rectangle 2"/>
          <p:cNvSpPr txBox="1">
            <a:spLocks noChangeArrowheads="1"/>
          </p:cNvSpPr>
          <p:nvPr/>
        </p:nvSpPr>
        <p:spPr bwMode="auto">
          <a:xfrm>
            <a:off x="7848228" y="-22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Materiales y Métodos</a:t>
            </a:r>
            <a:endParaRPr lang="es-ES" altLang="es-ES" i="1" kern="0" dirty="0">
              <a:latin typeface="+mj-lt"/>
            </a:endParaRPr>
          </a:p>
        </p:txBody>
      </p:sp>
      <p:pic>
        <p:nvPicPr>
          <p:cNvPr id="860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45" y="1434600"/>
            <a:ext cx="5680546" cy="2013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5 Conector recto de flecha"/>
          <p:cNvCxnSpPr>
            <a:stCxn id="14" idx="2"/>
          </p:cNvCxnSpPr>
          <p:nvPr/>
        </p:nvCxnSpPr>
        <p:spPr>
          <a:xfrm flipH="1">
            <a:off x="8483245" y="2215490"/>
            <a:ext cx="1" cy="55439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 name="8 Conector recto de flecha"/>
          <p:cNvCxnSpPr>
            <a:stCxn id="16" idx="2"/>
          </p:cNvCxnSpPr>
          <p:nvPr/>
        </p:nvCxnSpPr>
        <p:spPr>
          <a:xfrm>
            <a:off x="8541313" y="4453076"/>
            <a:ext cx="21684" cy="54895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12 Rectángulo"/>
          <p:cNvSpPr/>
          <p:nvPr/>
        </p:nvSpPr>
        <p:spPr>
          <a:xfrm>
            <a:off x="7848228" y="6259258"/>
            <a:ext cx="2808237" cy="94005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31"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870511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76 Rectángulo"/>
          <p:cNvSpPr/>
          <p:nvPr/>
        </p:nvSpPr>
        <p:spPr>
          <a:xfrm>
            <a:off x="350356" y="631249"/>
            <a:ext cx="8780678" cy="769441"/>
          </a:xfrm>
          <a:prstGeom prst="rect">
            <a:avLst/>
          </a:prstGeom>
        </p:spPr>
        <p:txBody>
          <a:bodyPr wrap="square">
            <a:spAutoFit/>
          </a:bodyPr>
          <a:lstStyle/>
          <a:p>
            <a:pPr algn="ctr"/>
            <a:r>
              <a:rPr lang="en-US" sz="2200" dirty="0" err="1" smtClean="0">
                <a:solidFill>
                  <a:srgbClr val="000000"/>
                </a:solidFill>
                <a:latin typeface="+mj-lt"/>
                <a:cs typeface="Times New Roman" panose="02020603050405020304" pitchFamily="18" charset="0"/>
              </a:rPr>
              <a:t>Identificación</a:t>
            </a:r>
            <a:r>
              <a:rPr lang="en-US" sz="2200" dirty="0" smtClean="0">
                <a:solidFill>
                  <a:srgbClr val="000000"/>
                </a:solidFill>
                <a:latin typeface="+mj-lt"/>
                <a:cs typeface="Times New Roman" panose="02020603050405020304" pitchFamily="18" charset="0"/>
              </a:rPr>
              <a:t> </a:t>
            </a:r>
            <a:r>
              <a:rPr lang="en-US" sz="2200" dirty="0" err="1" smtClean="0">
                <a:solidFill>
                  <a:srgbClr val="000000"/>
                </a:solidFill>
                <a:latin typeface="+mj-lt"/>
                <a:cs typeface="Times New Roman" panose="02020603050405020304" pitchFamily="18" charset="0"/>
              </a:rPr>
              <a:t>microscópica</a:t>
            </a:r>
            <a:r>
              <a:rPr lang="en-US" sz="2200" dirty="0" smtClean="0">
                <a:solidFill>
                  <a:srgbClr val="000000"/>
                </a:solidFill>
                <a:latin typeface="+mj-lt"/>
                <a:cs typeface="Times New Roman" panose="02020603050405020304" pitchFamily="18" charset="0"/>
              </a:rPr>
              <a:t> y molecular</a:t>
            </a:r>
            <a:endParaRPr lang="es-EC" sz="2200" dirty="0" smtClean="0">
              <a:solidFill>
                <a:srgbClr val="000000"/>
              </a:solidFill>
              <a:latin typeface="+mj-lt"/>
              <a:cs typeface="Times New Roman" panose="02020603050405020304" pitchFamily="18" charset="0"/>
            </a:endParaRPr>
          </a:p>
          <a:p>
            <a:pPr algn="ctr"/>
            <a:r>
              <a:rPr lang="en-US" sz="2200" dirty="0" smtClean="0">
                <a:solidFill>
                  <a:srgbClr val="000000"/>
                </a:solidFill>
                <a:latin typeface="+mj-lt"/>
                <a:cs typeface="Times New Roman" panose="02020603050405020304" pitchFamily="18" charset="0"/>
              </a:rPr>
              <a:t> </a:t>
            </a:r>
            <a:endParaRPr lang="es-ES" sz="2200" b="1" dirty="0">
              <a:solidFill>
                <a:srgbClr val="000000"/>
              </a:solidFill>
              <a:latin typeface="+mj-lt"/>
              <a:cs typeface="Times New Roman" panose="02020603050405020304" pitchFamily="18" charset="0"/>
            </a:endParaRPr>
          </a:p>
        </p:txBody>
      </p:sp>
      <p:sp>
        <p:nvSpPr>
          <p:cNvPr id="30" name="Rectángulo 29"/>
          <p:cNvSpPr/>
          <p:nvPr/>
        </p:nvSpPr>
        <p:spPr>
          <a:xfrm>
            <a:off x="7981055" y="6207865"/>
            <a:ext cx="2736304" cy="7592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31" name="Imagen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
        <p:nvSpPr>
          <p:cNvPr id="32" name="Rectangle 2"/>
          <p:cNvSpPr txBox="1">
            <a:spLocks noChangeArrowheads="1"/>
          </p:cNvSpPr>
          <p:nvPr/>
        </p:nvSpPr>
        <p:spPr bwMode="auto">
          <a:xfrm>
            <a:off x="7634611" y="-5810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Materiales y Métodos</a:t>
            </a:r>
            <a:endParaRPr lang="es-ES" altLang="es-ES" i="1" kern="0" dirty="0">
              <a:latin typeface="+mj-lt"/>
            </a:endParaRPr>
          </a:p>
        </p:txBody>
      </p:sp>
      <p:sp>
        <p:nvSpPr>
          <p:cNvPr id="34" name="Rectángulo redondeado 16"/>
          <p:cNvSpPr/>
          <p:nvPr/>
        </p:nvSpPr>
        <p:spPr>
          <a:xfrm>
            <a:off x="647353" y="1409217"/>
            <a:ext cx="2579432" cy="9131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800" b="0" dirty="0" smtClean="0">
                <a:latin typeface="+mj-lt"/>
                <a:ea typeface="Calibri" panose="020F0502020204030204" pitchFamily="34" charset="0"/>
                <a:cs typeface="Times New Roman" panose="02020603050405020304" pitchFamily="18" charset="0"/>
              </a:rPr>
              <a:t>Caracterización Microscópica (morfología )</a:t>
            </a:r>
            <a:r>
              <a:rPr lang="es-EC" sz="1800" dirty="0" smtClean="0">
                <a:latin typeface="+mj-lt"/>
                <a:ea typeface="Calibri" panose="020F0502020204030204" pitchFamily="34" charset="0"/>
                <a:cs typeface="Times New Roman" panose="02020603050405020304" pitchFamily="18" charset="0"/>
              </a:rPr>
              <a:t> </a:t>
            </a:r>
            <a:endParaRPr lang="es-EC" sz="1800" b="0" u="sng" dirty="0">
              <a:latin typeface="+mj-lt"/>
            </a:endParaRPr>
          </a:p>
        </p:txBody>
      </p:sp>
      <p:sp>
        <p:nvSpPr>
          <p:cNvPr id="38" name="Rectángulo redondeado 20"/>
          <p:cNvSpPr/>
          <p:nvPr/>
        </p:nvSpPr>
        <p:spPr>
          <a:xfrm>
            <a:off x="662190" y="2879576"/>
            <a:ext cx="2579432" cy="1296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es-EC" sz="1800" b="0" dirty="0" smtClean="0">
                <a:latin typeface="+mj-lt"/>
              </a:rPr>
              <a:t>Estructura</a:t>
            </a:r>
          </a:p>
          <a:p>
            <a:pPr marL="285750" indent="-285750">
              <a:buFontTx/>
              <a:buChar char="-"/>
            </a:pPr>
            <a:r>
              <a:rPr lang="es-EC" sz="1800" b="0" dirty="0" smtClean="0">
                <a:latin typeface="+mj-lt"/>
              </a:rPr>
              <a:t>Color</a:t>
            </a:r>
          </a:p>
          <a:p>
            <a:pPr marL="285750" indent="-285750">
              <a:buFontTx/>
              <a:buChar char="-"/>
            </a:pPr>
            <a:r>
              <a:rPr lang="es-EC" sz="1800" b="0" dirty="0" smtClean="0">
                <a:latin typeface="+mj-lt"/>
                <a:ea typeface="Calibri" panose="020F0502020204030204" pitchFamily="34" charset="0"/>
                <a:cs typeface="Times New Roman" panose="02020603050405020304" pitchFamily="18" charset="0"/>
              </a:rPr>
              <a:t>Forma </a:t>
            </a:r>
          </a:p>
          <a:p>
            <a:pPr marL="285750" indent="-285750">
              <a:buFontTx/>
              <a:buChar char="-"/>
            </a:pPr>
            <a:r>
              <a:rPr lang="es-EC" sz="1800" b="0" dirty="0" smtClean="0">
                <a:latin typeface="+mj-lt"/>
                <a:ea typeface="Calibri" panose="020F0502020204030204" pitchFamily="34" charset="0"/>
                <a:cs typeface="Times New Roman" panose="02020603050405020304" pitchFamily="18" charset="0"/>
              </a:rPr>
              <a:t>Tinción Gram  </a:t>
            </a:r>
            <a:endParaRPr lang="es-EC" sz="1800" b="0" u="sng" dirty="0">
              <a:latin typeface="+mj-lt"/>
            </a:endParaRPr>
          </a:p>
        </p:txBody>
      </p:sp>
      <p:cxnSp>
        <p:nvCxnSpPr>
          <p:cNvPr id="7" name="6 Conector recto de flecha"/>
          <p:cNvCxnSpPr>
            <a:endCxn id="38" idx="0"/>
          </p:cNvCxnSpPr>
          <p:nvPr/>
        </p:nvCxnSpPr>
        <p:spPr>
          <a:xfrm>
            <a:off x="1951906" y="2447528"/>
            <a:ext cx="0" cy="43204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pic>
        <p:nvPicPr>
          <p:cNvPr id="83970" name="Picture 2" descr="D:\tesis carito\tinciones gram\IMG-20160824-WA0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042" b="16531"/>
          <a:stretch/>
        </p:blipFill>
        <p:spPr bwMode="auto">
          <a:xfrm>
            <a:off x="1133535" y="4319736"/>
            <a:ext cx="1607068" cy="1600022"/>
          </a:xfrm>
          <a:prstGeom prst="rect">
            <a:avLst/>
          </a:prstGeom>
          <a:noFill/>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647353" y="6042957"/>
            <a:ext cx="2571538" cy="461665"/>
          </a:xfrm>
          <a:prstGeom prst="rect">
            <a:avLst/>
          </a:prstGeom>
        </p:spPr>
        <p:txBody>
          <a:bodyPr wrap="none">
            <a:spAutoFit/>
          </a:bodyPr>
          <a:lstStyle/>
          <a:p>
            <a:pPr algn="ctr"/>
            <a:r>
              <a:rPr lang="es-EC" sz="1200" b="0" i="1" dirty="0" err="1">
                <a:latin typeface="+mj-lt"/>
              </a:rPr>
              <a:t>Enterobacter</a:t>
            </a:r>
            <a:r>
              <a:rPr lang="es-EC" sz="1200" b="0" i="1" dirty="0">
                <a:latin typeface="+mj-lt"/>
              </a:rPr>
              <a:t> </a:t>
            </a:r>
            <a:r>
              <a:rPr lang="es-EC" sz="1200" b="0" i="1" dirty="0" err="1" smtClean="0">
                <a:latin typeface="+mj-lt"/>
              </a:rPr>
              <a:t>xiangfangensis</a:t>
            </a:r>
            <a:r>
              <a:rPr lang="es-EC" sz="1200" b="0" i="1" dirty="0" smtClean="0">
                <a:latin typeface="+mj-lt"/>
              </a:rPr>
              <a:t>. 100X</a:t>
            </a:r>
          </a:p>
          <a:p>
            <a:pPr algn="ctr"/>
            <a:r>
              <a:rPr lang="en-US" sz="1200" b="0" dirty="0" err="1" smtClean="0">
                <a:latin typeface="+mj-lt"/>
              </a:rPr>
              <a:t>Microscopio</a:t>
            </a:r>
            <a:r>
              <a:rPr lang="en-US" sz="1200" b="0" dirty="0" smtClean="0">
                <a:latin typeface="+mj-lt"/>
              </a:rPr>
              <a:t> </a:t>
            </a:r>
            <a:r>
              <a:rPr lang="en-US" sz="1200" b="0" dirty="0" err="1" smtClean="0">
                <a:latin typeface="+mj-lt"/>
              </a:rPr>
              <a:t>Óptico</a:t>
            </a:r>
            <a:endParaRPr lang="es-EC" sz="1200" b="0" dirty="0">
              <a:latin typeface="+mj-lt"/>
            </a:endParaRPr>
          </a:p>
        </p:txBody>
      </p:sp>
      <p:sp>
        <p:nvSpPr>
          <p:cNvPr id="41" name="Rectángulo redondeado 16"/>
          <p:cNvSpPr/>
          <p:nvPr/>
        </p:nvSpPr>
        <p:spPr>
          <a:xfrm>
            <a:off x="3782347" y="1400690"/>
            <a:ext cx="2316640" cy="8752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800" dirty="0" smtClean="0">
                <a:latin typeface="Calibri" panose="020F0502020204030204" pitchFamily="34" charset="0"/>
                <a:ea typeface="Calibri" panose="020F0502020204030204" pitchFamily="34" charset="0"/>
                <a:cs typeface="Times New Roman" panose="02020603050405020304" pitchFamily="18" charset="0"/>
              </a:rPr>
              <a:t>EXTRACCIÓN</a:t>
            </a:r>
            <a:r>
              <a:rPr lang="es-EC" sz="1800" b="0" dirty="0" smtClean="0">
                <a:latin typeface="Calibri" panose="020F0502020204030204" pitchFamily="34" charset="0"/>
                <a:ea typeface="Calibri" panose="020F0502020204030204" pitchFamily="34" charset="0"/>
                <a:cs typeface="Times New Roman" panose="02020603050405020304" pitchFamily="18" charset="0"/>
              </a:rPr>
              <a:t> de ADN  </a:t>
            </a:r>
            <a:endParaRPr lang="es-EC" sz="1800" b="0" u="sng" dirty="0"/>
          </a:p>
        </p:txBody>
      </p:sp>
      <p:sp>
        <p:nvSpPr>
          <p:cNvPr id="15" name="14 Rectángulo"/>
          <p:cNvSpPr/>
          <p:nvPr/>
        </p:nvSpPr>
        <p:spPr>
          <a:xfrm>
            <a:off x="4693259" y="2401942"/>
            <a:ext cx="1582293" cy="461665"/>
          </a:xfrm>
          <a:prstGeom prst="rect">
            <a:avLst/>
          </a:prstGeom>
        </p:spPr>
        <p:txBody>
          <a:bodyPr wrap="none">
            <a:spAutoFit/>
          </a:bodyPr>
          <a:lstStyle/>
          <a:p>
            <a:r>
              <a:rPr lang="es-EC" sz="1200" b="0" dirty="0">
                <a:latin typeface="+mj-lt"/>
              </a:rPr>
              <a:t>Protocolo de “CTAB </a:t>
            </a:r>
            <a:endParaRPr lang="es-EC" sz="1200" b="0" dirty="0" smtClean="0">
              <a:latin typeface="+mj-lt"/>
            </a:endParaRPr>
          </a:p>
          <a:p>
            <a:r>
              <a:rPr lang="es-EC" sz="1200" b="0" dirty="0" smtClean="0">
                <a:latin typeface="+mj-lt"/>
              </a:rPr>
              <a:t>(</a:t>
            </a:r>
            <a:r>
              <a:rPr lang="es-EC" sz="1200" b="0" dirty="0">
                <a:latin typeface="+mj-lt"/>
              </a:rPr>
              <a:t>Moore </a:t>
            </a:r>
            <a:r>
              <a:rPr lang="es-EC" sz="1200" b="0" i="1" dirty="0">
                <a:latin typeface="+mj-lt"/>
              </a:rPr>
              <a:t>et al</a:t>
            </a:r>
            <a:r>
              <a:rPr lang="es-EC" sz="1200" b="0" dirty="0">
                <a:latin typeface="+mj-lt"/>
              </a:rPr>
              <a:t>., 2004).</a:t>
            </a:r>
          </a:p>
        </p:txBody>
      </p:sp>
      <p:pic>
        <p:nvPicPr>
          <p:cNvPr id="83972" name="Picture 4" descr="Resultado de imagen para EXTRACCION DE ADN"/>
          <p:cNvPicPr>
            <a:picLocks noChangeAspect="1" noChangeArrowheads="1"/>
          </p:cNvPicPr>
          <p:nvPr/>
        </p:nvPicPr>
        <p:blipFill rotWithShape="1">
          <a:blip r:embed="rId4">
            <a:extLst>
              <a:ext uri="{28A0092B-C50C-407E-A947-70E740481C1C}">
                <a14:useLocalDpi xmlns:a14="http://schemas.microsoft.com/office/drawing/2010/main" val="0"/>
              </a:ext>
            </a:extLst>
          </a:blip>
          <a:srcRect l="13687" r="14218"/>
          <a:stretch/>
        </p:blipFill>
        <p:spPr bwMode="auto">
          <a:xfrm>
            <a:off x="3798283" y="2304052"/>
            <a:ext cx="838586" cy="65744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19 Conector recto de flecha"/>
          <p:cNvCxnSpPr>
            <a:stCxn id="41" idx="3"/>
          </p:cNvCxnSpPr>
          <p:nvPr/>
        </p:nvCxnSpPr>
        <p:spPr>
          <a:xfrm>
            <a:off x="6098987" y="1838294"/>
            <a:ext cx="4530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ángulo redondeado 12"/>
          <p:cNvSpPr/>
          <p:nvPr/>
        </p:nvSpPr>
        <p:spPr>
          <a:xfrm>
            <a:off x="6596880" y="1384387"/>
            <a:ext cx="1944216" cy="8752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C" sz="1800" dirty="0" smtClean="0">
                <a:latin typeface="Calibri" panose="020F0502020204030204" pitchFamily="34" charset="0"/>
                <a:cs typeface="Calibri" panose="020F0502020204030204" pitchFamily="34" charset="0"/>
              </a:rPr>
              <a:t>CUANTIFICACIÓN  </a:t>
            </a:r>
            <a:endParaRPr lang="es-EC" sz="1800" dirty="0">
              <a:latin typeface="Calibri" panose="020F0502020204030204" pitchFamily="34" charset="0"/>
              <a:cs typeface="Calibri" panose="020F0502020204030204" pitchFamily="34" charset="0"/>
            </a:endParaRPr>
          </a:p>
        </p:txBody>
      </p:sp>
      <p:cxnSp>
        <p:nvCxnSpPr>
          <p:cNvPr id="23" name="22 Conector recto de flecha"/>
          <p:cNvCxnSpPr>
            <a:stCxn id="48" idx="3"/>
          </p:cNvCxnSpPr>
          <p:nvPr/>
        </p:nvCxnSpPr>
        <p:spPr>
          <a:xfrm>
            <a:off x="8541096" y="1821991"/>
            <a:ext cx="5899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Rectángulo redondeado 21"/>
          <p:cNvSpPr/>
          <p:nvPr/>
        </p:nvSpPr>
        <p:spPr>
          <a:xfrm>
            <a:off x="9131034" y="1379989"/>
            <a:ext cx="862301" cy="8840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C" sz="1800" dirty="0" smtClean="0">
                <a:latin typeface="Calibri" panose="020F0502020204030204" pitchFamily="34" charset="0"/>
                <a:cs typeface="Calibri" panose="020F0502020204030204" pitchFamily="34" charset="0"/>
              </a:rPr>
              <a:t>PCR   </a:t>
            </a:r>
            <a:endParaRPr lang="es-EC" sz="1800" dirty="0">
              <a:latin typeface="Calibri" panose="020F0502020204030204" pitchFamily="34" charset="0"/>
              <a:cs typeface="Calibri" panose="020F0502020204030204" pitchFamily="34" charset="0"/>
            </a:endParaRPr>
          </a:p>
        </p:txBody>
      </p:sp>
      <p:graphicFrame>
        <p:nvGraphicFramePr>
          <p:cNvPr id="51" name="Tabla 4"/>
          <p:cNvGraphicFramePr>
            <a:graphicFrameLocks noGrp="1"/>
          </p:cNvGraphicFramePr>
          <p:nvPr>
            <p:extLst>
              <p:ext uri="{D42A27DB-BD31-4B8C-83A1-F6EECF244321}">
                <p14:modId xmlns:p14="http://schemas.microsoft.com/office/powerpoint/2010/main" val="337383514"/>
              </p:ext>
            </p:extLst>
          </p:nvPr>
        </p:nvGraphicFramePr>
        <p:xfrm>
          <a:off x="8836065" y="2583191"/>
          <a:ext cx="1608861" cy="560832"/>
        </p:xfrm>
        <a:graphic>
          <a:graphicData uri="http://schemas.openxmlformats.org/drawingml/2006/table">
            <a:tbl>
              <a:tblPr firstRow="1" firstCol="1" bandRow="1"/>
              <a:tblGrid>
                <a:gridCol w="805352"/>
                <a:gridCol w="803509"/>
              </a:tblGrid>
              <a:tr h="147300">
                <a:tc>
                  <a:txBody>
                    <a:bodyPr/>
                    <a:lstStyle/>
                    <a:p>
                      <a:pPr algn="ctr">
                        <a:lnSpc>
                          <a:spcPct val="115000"/>
                        </a:lnSpc>
                        <a:spcAft>
                          <a:spcPts val="0"/>
                        </a:spcAft>
                      </a:pPr>
                      <a:r>
                        <a:rPr lang="es-EC" sz="1000" b="1" dirty="0">
                          <a:effectLst/>
                          <a:latin typeface="Times New Roman" panose="02020603050405020304" pitchFamily="18" charset="0"/>
                          <a:ea typeface="Calibri" panose="020F0502020204030204" pitchFamily="34" charset="0"/>
                          <a:cs typeface="Times New Roman" panose="02020603050405020304" pitchFamily="18" charset="0"/>
                        </a:rPr>
                        <a:t>Gen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000" b="1" dirty="0">
                          <a:effectLst/>
                          <a:latin typeface="Times New Roman" panose="02020603050405020304" pitchFamily="18" charset="0"/>
                          <a:ea typeface="Calibri" panose="020F0502020204030204" pitchFamily="34" charset="0"/>
                          <a:cs typeface="Times New Roman" panose="02020603050405020304" pitchFamily="18" charset="0"/>
                        </a:rPr>
                        <a:t>Primer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514">
                <a:tc rowSpan="2">
                  <a:txBody>
                    <a:bodyPr/>
                    <a:lstStyle/>
                    <a:p>
                      <a:pPr>
                        <a:lnSpc>
                          <a:spcPct val="115000"/>
                        </a:lnSpc>
                        <a:spcAft>
                          <a:spcPts val="0"/>
                        </a:spcAft>
                      </a:pP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16S </a:t>
                      </a:r>
                      <a:r>
                        <a:rPr lang="es-EC" sz="1000" dirty="0" err="1">
                          <a:effectLst/>
                          <a:latin typeface="Times New Roman" panose="02020603050405020304" pitchFamily="18" charset="0"/>
                          <a:ea typeface="Calibri" panose="020F0502020204030204" pitchFamily="34" charset="0"/>
                          <a:cs typeface="Times New Roman" panose="02020603050405020304" pitchFamily="18" charset="0"/>
                        </a:rPr>
                        <a:t>rRNA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27 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300">
                <a:tc vMerge="1">
                  <a:txBody>
                    <a:bodyPr/>
                    <a:lstStyle/>
                    <a:p>
                      <a:endParaRPr lang="es-EC"/>
                    </a:p>
                  </a:txBody>
                  <a:tcPr/>
                </a:tc>
                <a:tc>
                  <a:txBody>
                    <a:bodyPr/>
                    <a:lstStyle/>
                    <a:p>
                      <a:pPr algn="ctr">
                        <a:lnSpc>
                          <a:spcPct val="115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1492 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2" name="5 CuadroTexto"/>
          <p:cNvSpPr txBox="1"/>
          <p:nvPr/>
        </p:nvSpPr>
        <p:spPr>
          <a:xfrm>
            <a:off x="8661187" y="2252769"/>
            <a:ext cx="2664296" cy="461665"/>
          </a:xfrm>
          <a:prstGeom prst="rect">
            <a:avLst/>
          </a:prstGeom>
          <a:noFill/>
        </p:spPr>
        <p:txBody>
          <a:bodyPr wrap="square" rtlCol="0">
            <a:spAutoFit/>
          </a:bodyPr>
          <a:lstStyle/>
          <a:p>
            <a:pPr lvl="0"/>
            <a:r>
              <a:rPr lang="es-EC" sz="1200" b="0" dirty="0">
                <a:latin typeface="Calibri" panose="020F0502020204030204" pitchFamily="34" charset="0"/>
                <a:cs typeface="Calibri" panose="020F0502020204030204" pitchFamily="34" charset="0"/>
              </a:rPr>
              <a:t>Kit </a:t>
            </a:r>
            <a:r>
              <a:rPr lang="es-EC" sz="1200" b="0" dirty="0" err="1">
                <a:latin typeface="Calibri" panose="020F0502020204030204" pitchFamily="34" charset="0"/>
                <a:cs typeface="Calibri" panose="020F0502020204030204" pitchFamily="34" charset="0"/>
              </a:rPr>
              <a:t>GoTaq</a:t>
            </a:r>
            <a:r>
              <a:rPr lang="es-EC" sz="1200" b="0" dirty="0">
                <a:latin typeface="Calibri" panose="020F0502020204030204" pitchFamily="34" charset="0"/>
                <a:cs typeface="Calibri" panose="020F0502020204030204" pitchFamily="34" charset="0"/>
              </a:rPr>
              <a:t>® Green Master </a:t>
            </a:r>
            <a:r>
              <a:rPr lang="es-EC" sz="1200" b="0" dirty="0" err="1">
                <a:latin typeface="Calibri" panose="020F0502020204030204" pitchFamily="34" charset="0"/>
                <a:cs typeface="Calibri" panose="020F0502020204030204" pitchFamily="34" charset="0"/>
              </a:rPr>
              <a:t>Mix</a:t>
            </a:r>
            <a:endParaRPr lang="es-EC" sz="1200" b="0" dirty="0">
              <a:latin typeface="Calibri" panose="020F0502020204030204" pitchFamily="34" charset="0"/>
              <a:cs typeface="Calibri" panose="020F0502020204030204" pitchFamily="34" charset="0"/>
            </a:endParaRPr>
          </a:p>
          <a:p>
            <a:endParaRPr lang="es-EC" sz="1200" b="0" dirty="0">
              <a:latin typeface="Calibri" panose="020F0502020204030204" pitchFamily="34" charset="0"/>
              <a:cs typeface="Calibri" panose="020F0502020204030204" pitchFamily="34" charset="0"/>
            </a:endParaRPr>
          </a:p>
        </p:txBody>
      </p:sp>
      <p:cxnSp>
        <p:nvCxnSpPr>
          <p:cNvPr id="39" name="38 Conector recto"/>
          <p:cNvCxnSpPr/>
          <p:nvPr/>
        </p:nvCxnSpPr>
        <p:spPr>
          <a:xfrm>
            <a:off x="9562184" y="3167608"/>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52 Conector recto de flecha"/>
          <p:cNvCxnSpPr/>
          <p:nvPr/>
        </p:nvCxnSpPr>
        <p:spPr>
          <a:xfrm flipH="1">
            <a:off x="8836065" y="3527648"/>
            <a:ext cx="7261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Rectángulo redondeado 28"/>
          <p:cNvSpPr/>
          <p:nvPr/>
        </p:nvSpPr>
        <p:spPr>
          <a:xfrm>
            <a:off x="7568987" y="3120783"/>
            <a:ext cx="1209449" cy="8840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800" dirty="0" err="1" smtClean="0">
                <a:latin typeface="Calibri" panose="020F0502020204030204" pitchFamily="34" charset="0"/>
                <a:cs typeface="Calibri" panose="020F0502020204030204" pitchFamily="34" charset="0"/>
              </a:rPr>
              <a:t>RFLPs</a:t>
            </a:r>
            <a:r>
              <a:rPr lang="es-EC" sz="1800" dirty="0" smtClean="0">
                <a:latin typeface="Calibri" panose="020F0502020204030204" pitchFamily="34" charset="0"/>
                <a:cs typeface="Calibri" panose="020F0502020204030204" pitchFamily="34" charset="0"/>
              </a:rPr>
              <a:t> </a:t>
            </a:r>
            <a:endParaRPr lang="es-EC" sz="1800" dirty="0">
              <a:latin typeface="Calibri" panose="020F0502020204030204" pitchFamily="34" charset="0"/>
              <a:cs typeface="Calibri" panose="020F0502020204030204" pitchFamily="34" charset="0"/>
            </a:endParaRPr>
          </a:p>
        </p:txBody>
      </p:sp>
      <p:cxnSp>
        <p:nvCxnSpPr>
          <p:cNvPr id="55" name="54 Conector recto de flecha"/>
          <p:cNvCxnSpPr>
            <a:stCxn id="56" idx="1"/>
          </p:cNvCxnSpPr>
          <p:nvPr/>
        </p:nvCxnSpPr>
        <p:spPr>
          <a:xfrm flipH="1" flipV="1">
            <a:off x="6984057" y="3562784"/>
            <a:ext cx="58493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Rectángulo redondeado 34"/>
          <p:cNvSpPr/>
          <p:nvPr/>
        </p:nvSpPr>
        <p:spPr>
          <a:xfrm>
            <a:off x="5117143" y="3167608"/>
            <a:ext cx="1866913" cy="8840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C" sz="1800" dirty="0" smtClean="0">
                <a:latin typeface="Calibri" panose="020F0502020204030204" pitchFamily="34" charset="0"/>
                <a:cs typeface="Calibri" panose="020F0502020204030204" pitchFamily="34" charset="0"/>
              </a:rPr>
              <a:t>SECUENCIACIÓN   </a:t>
            </a:r>
            <a:endParaRPr lang="es-EC" sz="1800" dirty="0">
              <a:latin typeface="Calibri" panose="020F0502020204030204" pitchFamily="34" charset="0"/>
              <a:cs typeface="Calibri" panose="020F0502020204030204" pitchFamily="34" charset="0"/>
            </a:endParaRPr>
          </a:p>
        </p:txBody>
      </p:sp>
      <p:pic>
        <p:nvPicPr>
          <p:cNvPr id="60" name="Picture 6" descr="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3" t="13608" r="-223" b="30448"/>
          <a:stretch/>
        </p:blipFill>
        <p:spPr bwMode="auto">
          <a:xfrm>
            <a:off x="3650726" y="3218256"/>
            <a:ext cx="1399108" cy="782706"/>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57 Conector recto de flecha"/>
          <p:cNvCxnSpPr>
            <a:stCxn id="60" idx="2"/>
          </p:cNvCxnSpPr>
          <p:nvPr/>
        </p:nvCxnSpPr>
        <p:spPr>
          <a:xfrm>
            <a:off x="4350280" y="4000962"/>
            <a:ext cx="0" cy="318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3" name="Picture 12" descr="http://assets.geneious.com/manual/8.1/geneious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1850" y="4463191"/>
            <a:ext cx="1531327" cy="656556"/>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61 Conector recto de flecha"/>
          <p:cNvCxnSpPr>
            <a:stCxn id="63" idx="3"/>
          </p:cNvCxnSpPr>
          <p:nvPr/>
        </p:nvCxnSpPr>
        <p:spPr>
          <a:xfrm>
            <a:off x="5203177" y="4791469"/>
            <a:ext cx="2812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6" name="Picture 16" descr="http://2.bp.blogspot.com/-zGRIEYyZs9A/TrA2w4NOvZI/AAAAAAAAACY/qYDBWNdtZQw/s1600/ncbi_blas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9286" y="4466752"/>
            <a:ext cx="1088820" cy="544410"/>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64 Conector recto de flecha"/>
          <p:cNvCxnSpPr>
            <a:stCxn id="66" idx="3"/>
          </p:cNvCxnSpPr>
          <p:nvPr/>
        </p:nvCxnSpPr>
        <p:spPr>
          <a:xfrm>
            <a:off x="6698106" y="4738957"/>
            <a:ext cx="42996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9" name="Rectángulo redondeado 49"/>
          <p:cNvSpPr/>
          <p:nvPr/>
        </p:nvSpPr>
        <p:spPr>
          <a:xfrm>
            <a:off x="7275847" y="4402104"/>
            <a:ext cx="2618814" cy="7787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C" sz="1800" dirty="0" smtClean="0">
                <a:latin typeface="Calibri" panose="020F0502020204030204" pitchFamily="34" charset="0"/>
                <a:cs typeface="Calibri" panose="020F0502020204030204" pitchFamily="34" charset="0"/>
              </a:rPr>
              <a:t>ANÁLISIS FILOGENÉTICO     </a:t>
            </a:r>
            <a:endParaRPr lang="es-EC" sz="1800" dirty="0">
              <a:latin typeface="Calibri" panose="020F0502020204030204" pitchFamily="34" charset="0"/>
              <a:cs typeface="Calibri" panose="020F0502020204030204" pitchFamily="34" charset="0"/>
            </a:endParaRPr>
          </a:p>
        </p:txBody>
      </p:sp>
      <p:cxnSp>
        <p:nvCxnSpPr>
          <p:cNvPr id="68" name="67 Conector recto de flecha"/>
          <p:cNvCxnSpPr>
            <a:stCxn id="69" idx="2"/>
          </p:cNvCxnSpPr>
          <p:nvPr/>
        </p:nvCxnSpPr>
        <p:spPr>
          <a:xfrm>
            <a:off x="8585254" y="5180834"/>
            <a:ext cx="0" cy="2910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0" name="AutoShape 6" descr="Resultado de imagen para MEGA 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1" name="AutoShape 8" descr="Resultado de imagen para MEGA 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74" name="73 Imagen" descr="MEGA7 logo.png"/>
          <p:cNvPicPr/>
          <p:nvPr/>
        </p:nvPicPr>
        <p:blipFill rotWithShape="1">
          <a:blip r:embed="rId8">
            <a:extLst>
              <a:ext uri="{28A0092B-C50C-407E-A947-70E740481C1C}">
                <a14:useLocalDpi xmlns:a14="http://schemas.microsoft.com/office/drawing/2010/main" val="0"/>
              </a:ext>
            </a:extLst>
          </a:blip>
          <a:srcRect t="27650" r="3268" b="29493"/>
          <a:stretch/>
        </p:blipFill>
        <p:spPr bwMode="auto">
          <a:xfrm>
            <a:off x="7634611" y="5516516"/>
            <a:ext cx="2319460" cy="4429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6932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Materiales y Métodos</a:t>
            </a:r>
            <a:endParaRPr lang="es-ES" altLang="es-ES" i="1" kern="0" dirty="0">
              <a:latin typeface="+mj-lt"/>
            </a:endParaRPr>
          </a:p>
        </p:txBody>
      </p:sp>
      <p:sp>
        <p:nvSpPr>
          <p:cNvPr id="5" name="4 Rectángulo"/>
          <p:cNvSpPr/>
          <p:nvPr/>
        </p:nvSpPr>
        <p:spPr>
          <a:xfrm>
            <a:off x="1009935" y="854283"/>
            <a:ext cx="8556348" cy="430887"/>
          </a:xfrm>
          <a:prstGeom prst="rect">
            <a:avLst/>
          </a:prstGeom>
        </p:spPr>
        <p:txBody>
          <a:bodyPr wrap="square">
            <a:spAutoFit/>
          </a:bodyPr>
          <a:lstStyle/>
          <a:p>
            <a:r>
              <a:rPr lang="es-EC" sz="2200" dirty="0" smtClean="0">
                <a:latin typeface="+mj-lt"/>
              </a:rPr>
              <a:t>Efecto </a:t>
            </a:r>
            <a:r>
              <a:rPr lang="es-EC" sz="2200" dirty="0">
                <a:latin typeface="+mj-lt"/>
              </a:rPr>
              <a:t>de inhibición de las </a:t>
            </a:r>
            <a:r>
              <a:rPr lang="es-EC" sz="2200" dirty="0" err="1">
                <a:latin typeface="+mj-lt"/>
              </a:rPr>
              <a:t>nanopartículas</a:t>
            </a:r>
            <a:r>
              <a:rPr lang="es-EC" sz="2200" dirty="0">
                <a:latin typeface="+mj-lt"/>
              </a:rPr>
              <a:t> de hierro elemental</a:t>
            </a:r>
          </a:p>
        </p:txBody>
      </p:sp>
      <p:pic>
        <p:nvPicPr>
          <p:cNvPr id="6" name="5 Marcador de contenido" descr="Imagen relacionada"/>
          <p:cNvPicPr>
            <a:picLocks noGrp="1"/>
          </p:cNvPicPr>
          <p:nvPr>
            <p:ph idx="1"/>
          </p:nvPr>
        </p:nvPicPr>
        <p:blipFill rotWithShape="1">
          <a:blip r:embed="rId2">
            <a:extLst>
              <a:ext uri="{28A0092B-C50C-407E-A947-70E740481C1C}">
                <a14:useLocalDpi xmlns:a14="http://schemas.microsoft.com/office/drawing/2010/main" val="0"/>
              </a:ext>
            </a:extLst>
          </a:blip>
          <a:srcRect l="38504" t="9786" r="42153" b="65591"/>
          <a:stretch/>
        </p:blipFill>
        <p:spPr bwMode="auto">
          <a:xfrm>
            <a:off x="1295425" y="1889256"/>
            <a:ext cx="1224136" cy="1054581"/>
          </a:xfrm>
          <a:prstGeom prst="rect">
            <a:avLst/>
          </a:prstGeom>
          <a:noFill/>
          <a:ln>
            <a:noFill/>
          </a:ln>
          <a:extLst>
            <a:ext uri="{53640926-AAD7-44D8-BBD7-CCE9431645EC}">
              <a14:shadowObscured xmlns:a14="http://schemas.microsoft.com/office/drawing/2010/main"/>
            </a:ext>
          </a:extLst>
        </p:spPr>
      </p:pic>
      <p:sp>
        <p:nvSpPr>
          <p:cNvPr id="7" name="6 CuadroTexto"/>
          <p:cNvSpPr txBox="1"/>
          <p:nvPr/>
        </p:nvSpPr>
        <p:spPr>
          <a:xfrm>
            <a:off x="215305" y="1543183"/>
            <a:ext cx="367240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err="1" smtClean="0">
                <a:latin typeface="+mj-lt"/>
              </a:rPr>
              <a:t>Método</a:t>
            </a:r>
            <a:r>
              <a:rPr lang="en-US" dirty="0" smtClean="0">
                <a:latin typeface="+mj-lt"/>
              </a:rPr>
              <a:t> de </a:t>
            </a:r>
            <a:r>
              <a:rPr lang="en-US" dirty="0" err="1" smtClean="0">
                <a:latin typeface="+mj-lt"/>
              </a:rPr>
              <a:t>difusión</a:t>
            </a:r>
            <a:r>
              <a:rPr lang="en-US" dirty="0" smtClean="0">
                <a:latin typeface="+mj-lt"/>
              </a:rPr>
              <a:t> de disco </a:t>
            </a:r>
            <a:endParaRPr lang="es-EC" dirty="0">
              <a:latin typeface="+mj-lt"/>
            </a:endParaRPr>
          </a:p>
        </p:txBody>
      </p:sp>
      <p:sp>
        <p:nvSpPr>
          <p:cNvPr id="8" name="7 CuadroTexto"/>
          <p:cNvSpPr txBox="1"/>
          <p:nvPr/>
        </p:nvSpPr>
        <p:spPr>
          <a:xfrm>
            <a:off x="503337" y="2943837"/>
            <a:ext cx="2808312"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0" dirty="0" err="1" smtClean="0">
                <a:latin typeface="+mj-lt"/>
              </a:rPr>
              <a:t>Siembra</a:t>
            </a:r>
            <a:r>
              <a:rPr lang="en-US" sz="1600" b="0" dirty="0" smtClean="0">
                <a:latin typeface="+mj-lt"/>
              </a:rPr>
              <a:t> </a:t>
            </a:r>
            <a:r>
              <a:rPr lang="en-US" sz="1600" b="0" dirty="0" err="1" smtClean="0">
                <a:latin typeface="+mj-lt"/>
              </a:rPr>
              <a:t>por</a:t>
            </a:r>
            <a:r>
              <a:rPr lang="en-US" sz="1600" b="0" dirty="0" smtClean="0">
                <a:latin typeface="+mj-lt"/>
              </a:rPr>
              <a:t> </a:t>
            </a:r>
            <a:r>
              <a:rPr lang="en-US" sz="1600" b="0" dirty="0" err="1" smtClean="0">
                <a:latin typeface="+mj-lt"/>
              </a:rPr>
              <a:t>extensión</a:t>
            </a:r>
            <a:endParaRPr lang="en-US" sz="1600" b="0" dirty="0" smtClean="0">
              <a:latin typeface="+mj-lt"/>
            </a:endParaRPr>
          </a:p>
          <a:p>
            <a:pPr marL="285750" indent="-285750">
              <a:buFont typeface="Arial" panose="020B0604020202020204" pitchFamily="34" charset="0"/>
              <a:buChar char="•"/>
            </a:pPr>
            <a:r>
              <a:rPr lang="es-EC" sz="1600" b="0" i="1" dirty="0" err="1">
                <a:latin typeface="+mj-lt"/>
              </a:rPr>
              <a:t>Lysinibacillus</a:t>
            </a:r>
            <a:r>
              <a:rPr lang="es-EC" sz="1600" b="0" i="1" dirty="0">
                <a:latin typeface="+mj-lt"/>
              </a:rPr>
              <a:t> </a:t>
            </a:r>
            <a:r>
              <a:rPr lang="es-EC" sz="1600" b="0" i="1" dirty="0" err="1" smtClean="0">
                <a:latin typeface="+mj-lt"/>
              </a:rPr>
              <a:t>fusiformis</a:t>
            </a:r>
            <a:endParaRPr lang="es-EC" sz="1600" b="0" dirty="0">
              <a:latin typeface="+mj-lt"/>
            </a:endParaRPr>
          </a:p>
          <a:p>
            <a:pPr marL="285750" indent="-285750">
              <a:buFont typeface="Arial" panose="020B0604020202020204" pitchFamily="34" charset="0"/>
              <a:buChar char="•"/>
            </a:pPr>
            <a:r>
              <a:rPr lang="es-EC" sz="1600" b="0" i="1" dirty="0" err="1" smtClean="0">
                <a:latin typeface="+mj-lt"/>
              </a:rPr>
              <a:t>Bacillus</a:t>
            </a:r>
            <a:r>
              <a:rPr lang="es-EC" sz="1600" b="0" i="1" dirty="0" smtClean="0">
                <a:latin typeface="+mj-lt"/>
              </a:rPr>
              <a:t> </a:t>
            </a:r>
            <a:r>
              <a:rPr lang="es-EC" sz="1600" b="0" i="1" dirty="0" err="1">
                <a:latin typeface="+mj-lt"/>
              </a:rPr>
              <a:t>megaterium</a:t>
            </a:r>
            <a:r>
              <a:rPr lang="es-EC" sz="1600" b="0" dirty="0">
                <a:latin typeface="+mj-lt"/>
              </a:rPr>
              <a:t> </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51" y="4103712"/>
            <a:ext cx="1442278"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262" y="4048758"/>
            <a:ext cx="1406691" cy="1336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1269" y="5399856"/>
            <a:ext cx="1224433" cy="997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5889949" y="1506948"/>
            <a:ext cx="367240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err="1" smtClean="0">
                <a:latin typeface="+mj-lt"/>
              </a:rPr>
              <a:t>Método</a:t>
            </a:r>
            <a:r>
              <a:rPr lang="en-US" dirty="0" smtClean="0">
                <a:latin typeface="+mj-lt"/>
              </a:rPr>
              <a:t> </a:t>
            </a:r>
            <a:r>
              <a:rPr lang="en-US" dirty="0" err="1" smtClean="0">
                <a:latin typeface="+mj-lt"/>
              </a:rPr>
              <a:t>en</a:t>
            </a:r>
            <a:r>
              <a:rPr lang="en-US" dirty="0" smtClean="0">
                <a:latin typeface="+mj-lt"/>
              </a:rPr>
              <a:t> </a:t>
            </a:r>
            <a:r>
              <a:rPr lang="en-US" dirty="0" err="1" smtClean="0">
                <a:latin typeface="+mj-lt"/>
              </a:rPr>
              <a:t>caldo</a:t>
            </a:r>
            <a:r>
              <a:rPr lang="en-US" dirty="0" smtClean="0">
                <a:latin typeface="+mj-lt"/>
              </a:rPr>
              <a:t> </a:t>
            </a:r>
            <a:endParaRPr lang="es-EC" dirty="0">
              <a:latin typeface="+mj-lt"/>
            </a:endParaRPr>
          </a:p>
        </p:txBody>
      </p:sp>
      <p:pic>
        <p:nvPicPr>
          <p:cNvPr id="890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2474" y="2193128"/>
            <a:ext cx="5027358" cy="284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6466418" y="5255840"/>
            <a:ext cx="280831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0" dirty="0" err="1" smtClean="0">
                <a:latin typeface="+mj-lt"/>
              </a:rPr>
              <a:t>Siembra</a:t>
            </a:r>
            <a:r>
              <a:rPr lang="en-US" sz="1600" b="0" dirty="0" smtClean="0">
                <a:latin typeface="+mj-lt"/>
              </a:rPr>
              <a:t> </a:t>
            </a:r>
            <a:r>
              <a:rPr lang="en-US" sz="1600" b="0" dirty="0" err="1" smtClean="0">
                <a:latin typeface="+mj-lt"/>
              </a:rPr>
              <a:t>cada</a:t>
            </a:r>
            <a:r>
              <a:rPr lang="en-US" sz="1600" b="0" dirty="0" smtClean="0">
                <a:latin typeface="+mj-lt"/>
              </a:rPr>
              <a:t> 2 horas </a:t>
            </a:r>
          </a:p>
          <a:p>
            <a:r>
              <a:rPr lang="en-US" sz="1600" b="0" dirty="0" err="1" smtClean="0">
                <a:latin typeface="+mj-lt"/>
              </a:rPr>
              <a:t>Duración</a:t>
            </a:r>
            <a:r>
              <a:rPr lang="en-US" sz="1600" b="0" dirty="0" smtClean="0">
                <a:latin typeface="+mj-lt"/>
              </a:rPr>
              <a:t>: 10 horas. </a:t>
            </a:r>
            <a:endParaRPr lang="es-EC" sz="1600" b="0" dirty="0">
              <a:latin typeface="+mj-lt"/>
            </a:endParaRPr>
          </a:p>
        </p:txBody>
      </p:sp>
      <p:sp>
        <p:nvSpPr>
          <p:cNvPr id="9" name="8 Rectángulo"/>
          <p:cNvSpPr/>
          <p:nvPr/>
        </p:nvSpPr>
        <p:spPr>
          <a:xfrm>
            <a:off x="7992169" y="6263952"/>
            <a:ext cx="2796986" cy="93536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6"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2402948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2"/>
          <p:cNvSpPr txBox="1">
            <a:spLocks noChangeArrowheads="1"/>
          </p:cNvSpPr>
          <p:nvPr/>
        </p:nvSpPr>
        <p:spPr bwMode="auto">
          <a:xfrm>
            <a:off x="-232420" y="16625"/>
            <a:ext cx="5040858"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r" eaLnBrk="1" fontAlgn="base" hangingPunct="1">
              <a:spcBef>
                <a:spcPct val="0"/>
              </a:spcBef>
              <a:spcAft>
                <a:spcPct val="0"/>
              </a:spcAft>
              <a:defRPr/>
            </a:pPr>
            <a:r>
              <a:rPr lang="es-ES" altLang="es-ES" sz="2000" kern="0" dirty="0">
                <a:latin typeface="+mj-lt"/>
              </a:rPr>
              <a:t>Cinética  poblacional de bacterias</a:t>
            </a:r>
          </a:p>
        </p:txBody>
      </p:sp>
      <p:sp>
        <p:nvSpPr>
          <p:cNvPr id="80" name="79 CuadroTexto"/>
          <p:cNvSpPr txBox="1"/>
          <p:nvPr/>
        </p:nvSpPr>
        <p:spPr>
          <a:xfrm>
            <a:off x="828512" y="758306"/>
            <a:ext cx="8550829" cy="596299"/>
          </a:xfrm>
          <a:prstGeom prst="rect">
            <a:avLst/>
          </a:prstGeom>
          <a:noFill/>
        </p:spPr>
        <p:txBody>
          <a:bodyPr wrap="square" lIns="102852" tIns="51426" rIns="102852" bIns="51426" rtlCol="0">
            <a:spAutoFit/>
          </a:bodyPr>
          <a:lstStyle/>
          <a:p>
            <a:pPr algn="ctr"/>
            <a:r>
              <a:rPr lang="en-US" sz="1600" dirty="0" err="1">
                <a:solidFill>
                  <a:schemeClr val="tx1"/>
                </a:solidFill>
                <a:latin typeface="+mj-lt"/>
              </a:rPr>
              <a:t>Ensayo</a:t>
            </a:r>
            <a:r>
              <a:rPr lang="en-US" sz="1600" dirty="0">
                <a:solidFill>
                  <a:schemeClr val="tx1"/>
                </a:solidFill>
                <a:latin typeface="+mj-lt"/>
              </a:rPr>
              <a:t> 1:  </a:t>
            </a:r>
            <a:r>
              <a:rPr lang="en-US" sz="1600" dirty="0" err="1">
                <a:solidFill>
                  <a:schemeClr val="tx1"/>
                </a:solidFill>
                <a:latin typeface="+mj-lt"/>
              </a:rPr>
              <a:t>Suelo</a:t>
            </a:r>
            <a:r>
              <a:rPr lang="en-US" sz="1600" dirty="0">
                <a:solidFill>
                  <a:schemeClr val="tx1"/>
                </a:solidFill>
                <a:latin typeface="+mj-lt"/>
              </a:rPr>
              <a:t> </a:t>
            </a:r>
            <a:r>
              <a:rPr lang="en-US" sz="1600" dirty="0" err="1">
                <a:solidFill>
                  <a:schemeClr val="tx1"/>
                </a:solidFill>
                <a:latin typeface="+mj-lt"/>
              </a:rPr>
              <a:t>contaminado</a:t>
            </a:r>
            <a:r>
              <a:rPr lang="en-US" sz="1600" dirty="0">
                <a:solidFill>
                  <a:schemeClr val="tx1"/>
                </a:solidFill>
                <a:latin typeface="+mj-lt"/>
              </a:rPr>
              <a:t> (</a:t>
            </a:r>
            <a:r>
              <a:rPr lang="en-US" sz="1600" dirty="0" err="1">
                <a:solidFill>
                  <a:schemeClr val="tx1"/>
                </a:solidFill>
                <a:latin typeface="+mj-lt"/>
              </a:rPr>
              <a:t>fenantreno</a:t>
            </a:r>
            <a:r>
              <a:rPr lang="en-US" sz="1600" dirty="0">
                <a:solidFill>
                  <a:schemeClr val="tx1"/>
                </a:solidFill>
                <a:latin typeface="+mj-lt"/>
              </a:rPr>
              <a:t>) + </a:t>
            </a:r>
            <a:r>
              <a:rPr lang="en-US" sz="1600" dirty="0" err="1">
                <a:solidFill>
                  <a:schemeClr val="tx1"/>
                </a:solidFill>
                <a:latin typeface="+mj-lt"/>
              </a:rPr>
              <a:t>solución</a:t>
            </a:r>
            <a:r>
              <a:rPr lang="en-US" sz="1600" dirty="0">
                <a:solidFill>
                  <a:schemeClr val="tx1"/>
                </a:solidFill>
                <a:latin typeface="+mj-lt"/>
              </a:rPr>
              <a:t> de </a:t>
            </a:r>
            <a:r>
              <a:rPr lang="en-US" sz="1600" dirty="0" err="1">
                <a:solidFill>
                  <a:schemeClr val="tx1"/>
                </a:solidFill>
                <a:latin typeface="+mj-lt"/>
              </a:rPr>
              <a:t>nanopartículas</a:t>
            </a:r>
            <a:r>
              <a:rPr lang="en-US" sz="1600" dirty="0">
                <a:solidFill>
                  <a:schemeClr val="tx1"/>
                </a:solidFill>
                <a:latin typeface="+mj-lt"/>
              </a:rPr>
              <a:t> de </a:t>
            </a:r>
            <a:r>
              <a:rPr lang="en-US" sz="1600" dirty="0" err="1">
                <a:solidFill>
                  <a:schemeClr val="tx1"/>
                </a:solidFill>
                <a:latin typeface="+mj-lt"/>
              </a:rPr>
              <a:t>hierro</a:t>
            </a:r>
            <a:r>
              <a:rPr lang="en-US" sz="1600" dirty="0">
                <a:solidFill>
                  <a:schemeClr val="tx1"/>
                </a:solidFill>
                <a:latin typeface="+mj-lt"/>
              </a:rPr>
              <a:t> elemental sin </a:t>
            </a:r>
            <a:r>
              <a:rPr lang="en-US" sz="1600" dirty="0" err="1">
                <a:solidFill>
                  <a:schemeClr val="tx1"/>
                </a:solidFill>
                <a:latin typeface="+mj-lt"/>
              </a:rPr>
              <a:t>filtrar</a:t>
            </a:r>
            <a:endParaRPr lang="es-EC" sz="1600" dirty="0">
              <a:solidFill>
                <a:schemeClr val="tx1"/>
              </a:solidFill>
              <a:latin typeface="+mj-lt"/>
            </a:endParaRPr>
          </a:p>
        </p:txBody>
      </p:sp>
      <p:pic>
        <p:nvPicPr>
          <p:cNvPr id="118" name="Picture 3" descr="C:\Users\arizquierdo\AppData\Local\Temp\LOGO CENCINAT 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71884"/>
            <a:ext cx="2288008" cy="7502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1295169002"/>
              </p:ext>
            </p:extLst>
          </p:nvPr>
        </p:nvGraphicFramePr>
        <p:xfrm>
          <a:off x="431329" y="1363911"/>
          <a:ext cx="9695356" cy="1598364"/>
        </p:xfrm>
        <a:graphic>
          <a:graphicData uri="http://schemas.openxmlformats.org/drawingml/2006/table">
            <a:tbl>
              <a:tblPr firstRow="1" firstCol="1" bandRow="1">
                <a:tableStyleId>{5C22544A-7EE6-4342-B048-85BDC9FD1C3A}</a:tableStyleId>
              </a:tblPr>
              <a:tblGrid>
                <a:gridCol w="1304308"/>
                <a:gridCol w="2076023"/>
                <a:gridCol w="2076023"/>
                <a:gridCol w="2119501"/>
                <a:gridCol w="2119501"/>
              </a:tblGrid>
              <a:tr h="285139">
                <a:tc>
                  <a:txBody>
                    <a:bodyPr/>
                    <a:lstStyle/>
                    <a:p>
                      <a:pPr>
                        <a:lnSpc>
                          <a:spcPct val="115000"/>
                        </a:lnSpc>
                      </a:pPr>
                      <a:endParaRPr lang="es-EC" sz="1200" dirty="0">
                        <a:effectLst/>
                        <a:latin typeface="+mn-lt"/>
                      </a:endParaRPr>
                    </a:p>
                  </a:txBody>
                  <a:tcPr marL="52499" marR="52499" marT="0" marB="0" anchor="b"/>
                </a:tc>
                <a:tc gridSpan="2">
                  <a:txBody>
                    <a:bodyPr/>
                    <a:lstStyle/>
                    <a:p>
                      <a:pPr algn="ctr">
                        <a:lnSpc>
                          <a:spcPct val="115000"/>
                        </a:lnSpc>
                        <a:spcAft>
                          <a:spcPts val="0"/>
                        </a:spcAft>
                      </a:pPr>
                      <a:r>
                        <a:rPr lang="es-EC" sz="1200" b="1" dirty="0">
                          <a:solidFill>
                            <a:schemeClr val="tx1"/>
                          </a:solidFill>
                          <a:effectLst/>
                          <a:latin typeface="+mn-lt"/>
                        </a:rPr>
                        <a:t>Bacterias heterótrofas </a:t>
                      </a:r>
                      <a:endParaRPr lang="es-EC" sz="1200" b="1" i="1" dirty="0">
                        <a:solidFill>
                          <a:schemeClr val="tx1"/>
                        </a:solidFill>
                        <a:effectLst/>
                        <a:latin typeface="+mn-lt"/>
                        <a:ea typeface="Calibri"/>
                        <a:cs typeface="Times New Roman"/>
                      </a:endParaRPr>
                    </a:p>
                  </a:txBody>
                  <a:tcPr marL="52499" marR="52499" marT="0" marB="0" anchor="b"/>
                </a:tc>
                <a:tc hMerge="1">
                  <a:txBody>
                    <a:bodyPr/>
                    <a:lstStyle/>
                    <a:p>
                      <a:endParaRPr lang="es-EC"/>
                    </a:p>
                  </a:txBody>
                  <a:tcPr/>
                </a:tc>
                <a:tc gridSpan="2">
                  <a:txBody>
                    <a:bodyPr/>
                    <a:lstStyle/>
                    <a:p>
                      <a:pPr algn="ctr">
                        <a:lnSpc>
                          <a:spcPct val="115000"/>
                        </a:lnSpc>
                        <a:spcAft>
                          <a:spcPts val="0"/>
                        </a:spcAft>
                      </a:pPr>
                      <a:r>
                        <a:rPr lang="es-EC" sz="1200" b="1" dirty="0">
                          <a:solidFill>
                            <a:schemeClr val="tx1"/>
                          </a:solidFill>
                          <a:effectLst/>
                          <a:latin typeface="+mn-lt"/>
                        </a:rPr>
                        <a:t>Bacterias degradadoras </a:t>
                      </a:r>
                      <a:endParaRPr lang="es-EC" sz="1200" b="1" i="1" dirty="0">
                        <a:solidFill>
                          <a:schemeClr val="tx1"/>
                        </a:solidFill>
                        <a:effectLst/>
                        <a:latin typeface="+mn-lt"/>
                        <a:ea typeface="Calibri"/>
                        <a:cs typeface="Times New Roman"/>
                      </a:endParaRPr>
                    </a:p>
                  </a:txBody>
                  <a:tcPr marL="52499" marR="52499" marT="0" marB="0" anchor="b"/>
                </a:tc>
                <a:tc hMerge="1">
                  <a:txBody>
                    <a:bodyPr/>
                    <a:lstStyle/>
                    <a:p>
                      <a:endParaRPr lang="es-EC"/>
                    </a:p>
                  </a:txBody>
                  <a:tcPr/>
                </a:tc>
              </a:tr>
              <a:tr h="243222">
                <a:tc>
                  <a:txBody>
                    <a:bodyPr/>
                    <a:lstStyle/>
                    <a:p>
                      <a:pPr>
                        <a:lnSpc>
                          <a:spcPct val="115000"/>
                        </a:lnSpc>
                      </a:pPr>
                      <a:endParaRPr lang="es-EC" sz="1200">
                        <a:effectLst/>
                        <a:latin typeface="+mn-lt"/>
                      </a:endParaRPr>
                    </a:p>
                  </a:txBody>
                  <a:tcPr marL="52499" marR="52499" marT="0" marB="0" anchor="b"/>
                </a:tc>
                <a:tc>
                  <a:txBody>
                    <a:bodyPr/>
                    <a:lstStyle/>
                    <a:p>
                      <a:pPr algn="ctr">
                        <a:lnSpc>
                          <a:spcPct val="115000"/>
                        </a:lnSpc>
                        <a:spcAft>
                          <a:spcPts val="0"/>
                        </a:spcAft>
                      </a:pPr>
                      <a:r>
                        <a:rPr lang="es-EC" sz="1200" b="1" dirty="0">
                          <a:effectLst/>
                          <a:latin typeface="+mn-lt"/>
                        </a:rPr>
                        <a:t>Suelo </a:t>
                      </a:r>
                      <a:endParaRPr lang="es-EC" sz="1200" b="1"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b="1">
                          <a:effectLst/>
                          <a:latin typeface="+mn-lt"/>
                        </a:rPr>
                        <a:t>Sobrenadante</a:t>
                      </a:r>
                      <a:endParaRPr lang="es-EC" sz="1200" b="1"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b="1">
                          <a:effectLst/>
                          <a:latin typeface="+mn-lt"/>
                        </a:rPr>
                        <a:t>Suelo </a:t>
                      </a:r>
                      <a:endParaRPr lang="es-EC" sz="1200" b="1"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b="1" dirty="0">
                          <a:effectLst/>
                          <a:latin typeface="+mn-lt"/>
                        </a:rPr>
                        <a:t>Sobrenadante</a:t>
                      </a:r>
                      <a:endParaRPr lang="es-EC" sz="1200" b="1" i="1" dirty="0">
                        <a:effectLst/>
                        <a:latin typeface="+mn-lt"/>
                        <a:ea typeface="Calibri"/>
                        <a:cs typeface="Times New Roman"/>
                      </a:endParaRPr>
                    </a:p>
                  </a:txBody>
                  <a:tcPr marL="52499" marR="52499" marT="0" marB="0" anchor="b"/>
                </a:tc>
              </a:tr>
              <a:tr h="262586">
                <a:tc>
                  <a:txBody>
                    <a:bodyPr/>
                    <a:lstStyle/>
                    <a:p>
                      <a:pPr algn="ctr">
                        <a:lnSpc>
                          <a:spcPct val="115000"/>
                        </a:lnSpc>
                        <a:spcAft>
                          <a:spcPts val="0"/>
                        </a:spcAft>
                      </a:pPr>
                      <a:r>
                        <a:rPr lang="es-EC" sz="1200" dirty="0">
                          <a:solidFill>
                            <a:schemeClr val="tx1"/>
                          </a:solidFill>
                          <a:effectLst/>
                          <a:latin typeface="+mn-lt"/>
                        </a:rPr>
                        <a:t>Días</a:t>
                      </a:r>
                      <a:endParaRPr lang="es-EC" sz="1200" i="1" dirty="0">
                        <a:solidFill>
                          <a:schemeClr val="tx1"/>
                        </a:solidFill>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b="1" dirty="0">
                          <a:effectLst/>
                          <a:latin typeface="+mn-lt"/>
                        </a:rPr>
                        <a:t>NMP (células / g de suelo)</a:t>
                      </a:r>
                      <a:endParaRPr lang="es-EC" sz="1200" b="1"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b="1" dirty="0">
                          <a:effectLst/>
                          <a:latin typeface="+mn-lt"/>
                        </a:rPr>
                        <a:t>NMP (células / g de suelo)</a:t>
                      </a:r>
                      <a:endParaRPr lang="es-EC" sz="1200" b="1"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b="1" dirty="0">
                          <a:effectLst/>
                          <a:latin typeface="+mn-lt"/>
                        </a:rPr>
                        <a:t>NMP (células / g de suelo)</a:t>
                      </a:r>
                      <a:endParaRPr lang="es-EC" sz="1200" b="1"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b="1" dirty="0">
                          <a:effectLst/>
                          <a:latin typeface="+mn-lt"/>
                        </a:rPr>
                        <a:t>NMP (células / g de suelo)</a:t>
                      </a:r>
                      <a:endParaRPr lang="es-EC" sz="1200" b="1" i="1" dirty="0">
                        <a:effectLst/>
                        <a:latin typeface="+mn-lt"/>
                        <a:ea typeface="Calibri"/>
                        <a:cs typeface="Times New Roman"/>
                      </a:endParaRPr>
                    </a:p>
                  </a:txBody>
                  <a:tcPr marL="52499" marR="52499" marT="0" marB="0" anchor="b"/>
                </a:tc>
              </a:tr>
              <a:tr h="262586">
                <a:tc>
                  <a:txBody>
                    <a:bodyPr/>
                    <a:lstStyle/>
                    <a:p>
                      <a:pPr algn="ctr">
                        <a:lnSpc>
                          <a:spcPct val="115000"/>
                        </a:lnSpc>
                        <a:spcAft>
                          <a:spcPts val="0"/>
                        </a:spcAft>
                      </a:pPr>
                      <a:r>
                        <a:rPr lang="es-EC" sz="1200" dirty="0">
                          <a:solidFill>
                            <a:schemeClr val="tx1"/>
                          </a:solidFill>
                          <a:effectLst/>
                          <a:latin typeface="+mn-lt"/>
                        </a:rPr>
                        <a:t>0</a:t>
                      </a:r>
                      <a:endParaRPr lang="es-EC" sz="1200" i="1" dirty="0">
                        <a:solidFill>
                          <a:schemeClr val="tx1"/>
                        </a:solidFill>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smtClean="0">
                          <a:effectLst/>
                          <a:latin typeface="+mn-lt"/>
                        </a:rPr>
                        <a:t>1,00E+08* </a:t>
                      </a:r>
                      <a:r>
                        <a:rPr lang="es-EC" sz="1200" dirty="0">
                          <a:effectLst/>
                          <a:latin typeface="+mn-lt"/>
                        </a:rPr>
                        <a:t>(±0,5)</a:t>
                      </a:r>
                      <a:endParaRPr lang="es-EC" sz="1200"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 </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1,14E+07 (±1,8)</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 </a:t>
                      </a:r>
                      <a:endParaRPr lang="es-EC" sz="1200" i="1">
                        <a:effectLst/>
                        <a:latin typeface="+mn-lt"/>
                        <a:ea typeface="Calibri"/>
                        <a:cs typeface="Times New Roman"/>
                      </a:endParaRPr>
                    </a:p>
                  </a:txBody>
                  <a:tcPr marL="52499" marR="52499" marT="0" marB="0" anchor="b"/>
                </a:tc>
              </a:tr>
              <a:tr h="262586">
                <a:tc>
                  <a:txBody>
                    <a:bodyPr/>
                    <a:lstStyle/>
                    <a:p>
                      <a:pPr algn="ctr">
                        <a:lnSpc>
                          <a:spcPct val="115000"/>
                        </a:lnSpc>
                        <a:spcAft>
                          <a:spcPts val="0"/>
                        </a:spcAft>
                      </a:pPr>
                      <a:r>
                        <a:rPr lang="es-EC" sz="1200" dirty="0">
                          <a:solidFill>
                            <a:schemeClr val="tx1"/>
                          </a:solidFill>
                          <a:effectLst/>
                          <a:latin typeface="+mn-lt"/>
                        </a:rPr>
                        <a:t>2</a:t>
                      </a:r>
                      <a:endParaRPr lang="es-EC" sz="1200" i="1" dirty="0">
                        <a:solidFill>
                          <a:schemeClr val="tx1"/>
                        </a:solidFill>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4,90E+08 (±0,5)</a:t>
                      </a:r>
                      <a:endParaRPr lang="es-EC" sz="1200"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1,91E+09 (±1,18)</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5,10E+08 (±0,5)</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9,20E+07 (±0,5)</a:t>
                      </a:r>
                      <a:endParaRPr lang="es-EC" sz="1200" i="1">
                        <a:effectLst/>
                        <a:latin typeface="+mn-lt"/>
                        <a:ea typeface="Calibri"/>
                        <a:cs typeface="Times New Roman"/>
                      </a:endParaRPr>
                    </a:p>
                  </a:txBody>
                  <a:tcPr marL="52499" marR="52499" marT="0" marB="0" anchor="b"/>
                </a:tc>
              </a:tr>
              <a:tr h="282245">
                <a:tc>
                  <a:txBody>
                    <a:bodyPr/>
                    <a:lstStyle/>
                    <a:p>
                      <a:pPr algn="ctr">
                        <a:lnSpc>
                          <a:spcPct val="115000"/>
                        </a:lnSpc>
                        <a:spcAft>
                          <a:spcPts val="0"/>
                        </a:spcAft>
                      </a:pPr>
                      <a:r>
                        <a:rPr lang="es-EC" sz="1200" dirty="0">
                          <a:solidFill>
                            <a:schemeClr val="tx1"/>
                          </a:solidFill>
                          <a:effectLst/>
                          <a:latin typeface="+mn-lt"/>
                        </a:rPr>
                        <a:t>10</a:t>
                      </a:r>
                      <a:endParaRPr lang="es-EC" sz="1200" i="1" dirty="0">
                        <a:solidFill>
                          <a:schemeClr val="tx1"/>
                        </a:solidFill>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9,20E+07 (±0,5)</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1,90E+09 (±1,22)</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4,43E+07 (±6,53)</a:t>
                      </a:r>
                      <a:endParaRPr lang="es-EC" sz="1200"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1,81E+08 (±1,31)</a:t>
                      </a:r>
                      <a:endParaRPr lang="es-EC" sz="1200" i="1" dirty="0">
                        <a:effectLst/>
                        <a:latin typeface="+mn-lt"/>
                        <a:ea typeface="Calibri"/>
                        <a:cs typeface="Times New Roman"/>
                      </a:endParaRPr>
                    </a:p>
                  </a:txBody>
                  <a:tcPr marL="52499" marR="52499" marT="0" marB="0" anchor="b"/>
                </a:tc>
              </a:tr>
            </a:tbl>
          </a:graphicData>
        </a:graphic>
      </p:graphicFrame>
      <p:sp>
        <p:nvSpPr>
          <p:cNvPr id="15"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715" y="3095600"/>
            <a:ext cx="8635726" cy="412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Elipse 20"/>
          <p:cNvSpPr/>
          <p:nvPr/>
        </p:nvSpPr>
        <p:spPr>
          <a:xfrm flipV="1">
            <a:off x="9379341" y="4823792"/>
            <a:ext cx="884709" cy="2176342"/>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102852" tIns="51426" rIns="102852" bIns="51426"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s-ES_tradnl" sz="2000">
              <a:solidFill>
                <a:srgbClr val="FFFFFF"/>
              </a:solidFill>
            </a:endParaRPr>
          </a:p>
        </p:txBody>
      </p:sp>
    </p:spTree>
    <p:extLst>
      <p:ext uri="{BB962C8B-B14F-4D97-AF65-F5344CB8AC3E}">
        <p14:creationId xmlns:p14="http://schemas.microsoft.com/office/powerpoint/2010/main" val="2151585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9321" y="791344"/>
            <a:ext cx="9937104" cy="2952328"/>
          </a:xfrm>
        </p:spPr>
        <p:txBody>
          <a:bodyPr/>
          <a:lstStyle/>
          <a:p>
            <a:pPr algn="just"/>
            <a:r>
              <a:rPr lang="es-ES" altLang="es-ES" sz="2000" dirty="0" smtClean="0">
                <a:solidFill>
                  <a:schemeClr val="tx1"/>
                </a:solidFill>
                <a:effectLst/>
              </a:rPr>
              <a:t>2015-PIC-001 </a:t>
            </a:r>
            <a:br>
              <a:rPr lang="es-ES" altLang="es-ES" sz="2000" dirty="0" smtClean="0">
                <a:solidFill>
                  <a:schemeClr val="tx1"/>
                </a:solidFill>
                <a:effectLst/>
              </a:rPr>
            </a:br>
            <a:r>
              <a:rPr lang="es-ES" altLang="es-ES" sz="2000" dirty="0">
                <a:solidFill>
                  <a:schemeClr val="tx1"/>
                </a:solidFill>
                <a:effectLst/>
              </a:rPr>
              <a:t/>
            </a:r>
            <a:br>
              <a:rPr lang="es-ES" altLang="es-ES" sz="2000" dirty="0">
                <a:solidFill>
                  <a:schemeClr val="tx1"/>
                </a:solidFill>
                <a:effectLst/>
              </a:rPr>
            </a:br>
            <a:r>
              <a:rPr lang="es-ES" altLang="es-ES" sz="2000" i="0" dirty="0" smtClean="0">
                <a:solidFill>
                  <a:schemeClr val="tx1"/>
                </a:solidFill>
                <a:effectLst/>
              </a:rPr>
              <a:t>“DESARROLLO </a:t>
            </a:r>
            <a:r>
              <a:rPr lang="es-ES" altLang="es-ES" sz="2000" i="0" dirty="0">
                <a:solidFill>
                  <a:schemeClr val="tx1"/>
                </a:solidFill>
                <a:effectLst/>
              </a:rPr>
              <a:t>DE UNA NUEVA TÉCNICA DE DEGRADACIÓN DE HIDROCARBUROS DE PETRÓLEO MEDIANTE LA APLICACIÓN COMBINADA DE NANOPARTÍCULAS METÁLICAS Y MICROORGANISMOS PARA RECUPERAR SUELOS Y AGUAS SUBTERRÁNEAS CONTAMINADOS POR LA INDUSTRIA DEL PETRÓLEO”</a:t>
            </a:r>
            <a:r>
              <a:rPr lang="es-ES" altLang="es-ES" sz="2000" dirty="0">
                <a:solidFill>
                  <a:schemeClr val="tx1"/>
                </a:solidFill>
                <a:effectLst/>
              </a:rPr>
              <a:t/>
            </a:r>
            <a:br>
              <a:rPr lang="es-ES" altLang="es-ES" sz="2000" dirty="0">
                <a:solidFill>
                  <a:schemeClr val="tx1"/>
                </a:solidFill>
                <a:effectLst/>
              </a:rPr>
            </a:br>
            <a:r>
              <a:rPr lang="es-EC" sz="2000" dirty="0" smtClean="0">
                <a:solidFill>
                  <a:schemeClr val="tx1"/>
                </a:solidFill>
                <a:effectLst/>
                <a:cs typeface="Times New Roman" panose="02020603050405020304" pitchFamily="18" charset="0"/>
              </a:rPr>
              <a:t/>
            </a:r>
            <a:br>
              <a:rPr lang="es-EC" sz="2000" dirty="0" smtClean="0">
                <a:solidFill>
                  <a:schemeClr val="tx1"/>
                </a:solidFill>
                <a:effectLst/>
                <a:cs typeface="Times New Roman" panose="02020603050405020304" pitchFamily="18" charset="0"/>
              </a:rPr>
            </a:br>
            <a:endParaRPr lang="es-EC" sz="2000" dirty="0">
              <a:solidFill>
                <a:schemeClr val="tx1"/>
              </a:solidFill>
              <a:effectLst/>
              <a:cs typeface="Times New Roman" panose="02020603050405020304" pitchFamily="18" charset="0"/>
            </a:endParaRPr>
          </a:p>
        </p:txBody>
      </p:sp>
      <p:sp>
        <p:nvSpPr>
          <p:cNvPr id="5" name="Rectángulo 4"/>
          <p:cNvSpPr/>
          <p:nvPr/>
        </p:nvSpPr>
        <p:spPr>
          <a:xfrm>
            <a:off x="7981055" y="6224738"/>
            <a:ext cx="2736304" cy="7592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pic>
        <p:nvPicPr>
          <p:cNvPr id="7" name="Picture 3" descr="C:\Users\arizquierdo\AppData\Local\Temp\LOGO CENCINAT 2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385" y="4300505"/>
            <a:ext cx="3446351" cy="12714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C:\Users\XAVIER\Desktop\Comunicado-2-1.jpg"/>
          <p:cNvPicPr>
            <a:picLocks noChangeAspect="1" noChangeArrowheads="1"/>
          </p:cNvPicPr>
          <p:nvPr/>
        </p:nvPicPr>
        <p:blipFill>
          <a:blip r:embed="rId5" cstate="print"/>
          <a:srcRect/>
          <a:stretch>
            <a:fillRect/>
          </a:stretch>
        </p:blipFill>
        <p:spPr bwMode="auto">
          <a:xfrm>
            <a:off x="5687913" y="4320199"/>
            <a:ext cx="4215725" cy="1089921"/>
          </a:xfrm>
          <a:prstGeom prst="rect">
            <a:avLst/>
          </a:prstGeom>
          <a:noFill/>
        </p:spPr>
      </p:pic>
    </p:spTree>
    <p:extLst>
      <p:ext uri="{BB962C8B-B14F-4D97-AF65-F5344CB8AC3E}">
        <p14:creationId xmlns:p14="http://schemas.microsoft.com/office/powerpoint/2010/main" val="3887954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215305" y="-4585"/>
            <a:ext cx="5040858"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fontAlgn="base" hangingPunct="1">
              <a:spcBef>
                <a:spcPct val="0"/>
              </a:spcBef>
              <a:spcAft>
                <a:spcPct val="0"/>
              </a:spcAft>
              <a:defRPr/>
            </a:pPr>
            <a:r>
              <a:rPr lang="es-ES" altLang="es-ES" sz="2000" kern="0" dirty="0">
                <a:latin typeface="+mj-lt"/>
              </a:rPr>
              <a:t>Remoción de </a:t>
            </a:r>
            <a:r>
              <a:rPr lang="es-ES" altLang="es-ES" sz="2000" kern="0" dirty="0" err="1">
                <a:latin typeface="+mj-lt"/>
              </a:rPr>
              <a:t>fenantreno</a:t>
            </a:r>
            <a:r>
              <a:rPr lang="es-ES" altLang="es-ES" sz="2000" kern="0" dirty="0">
                <a:latin typeface="+mj-lt"/>
              </a:rPr>
              <a:t> </a:t>
            </a:r>
          </a:p>
        </p:txBody>
      </p:sp>
      <p:pic>
        <p:nvPicPr>
          <p:cNvPr id="52" name="Picture 3" descr="C:\Users\arizquierdo\AppData\Local\Temp\LOGO CENCINAT 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71884"/>
            <a:ext cx="2288008" cy="750249"/>
          </a:xfrm>
          <a:prstGeom prst="rect">
            <a:avLst/>
          </a:prstGeom>
          <a:noFill/>
          <a:extLst>
            <a:ext uri="{909E8E84-426E-40DD-AFC4-6F175D3DCCD1}">
              <a14:hiddenFill xmlns:a14="http://schemas.microsoft.com/office/drawing/2010/main">
                <a:solidFill>
                  <a:srgbClr val="FFFFFF"/>
                </a:solidFill>
              </a14:hiddenFill>
            </a:ext>
          </a:extLst>
        </p:spPr>
      </p:pic>
      <p:pic>
        <p:nvPicPr>
          <p:cNvPr id="70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794" y="3622791"/>
            <a:ext cx="6676820" cy="357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lipse 20"/>
          <p:cNvSpPr/>
          <p:nvPr/>
        </p:nvSpPr>
        <p:spPr>
          <a:xfrm flipV="1">
            <a:off x="8060229" y="4483969"/>
            <a:ext cx="1108646" cy="374409"/>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102852" tIns="51426" rIns="102852" bIns="51426"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s-ES_tradnl" sz="2000">
              <a:solidFill>
                <a:srgbClr val="FFFFFF"/>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3546579405"/>
              </p:ext>
            </p:extLst>
          </p:nvPr>
        </p:nvGraphicFramePr>
        <p:xfrm>
          <a:off x="996876" y="845418"/>
          <a:ext cx="9270118" cy="2814782"/>
        </p:xfrm>
        <a:graphic>
          <a:graphicData uri="http://schemas.openxmlformats.org/drawingml/2006/table">
            <a:tbl>
              <a:tblPr firstRow="1" firstCol="1" bandRow="1">
                <a:tableStyleId>{5C22544A-7EE6-4342-B048-85BDC9FD1C3A}</a:tableStyleId>
              </a:tblPr>
              <a:tblGrid>
                <a:gridCol w="567415"/>
                <a:gridCol w="2384078"/>
                <a:gridCol w="2317529"/>
                <a:gridCol w="1820166"/>
                <a:gridCol w="2180930"/>
              </a:tblGrid>
              <a:tr h="312770">
                <a:tc gridSpan="5">
                  <a:txBody>
                    <a:bodyPr/>
                    <a:lstStyle/>
                    <a:p>
                      <a:pPr algn="ctr">
                        <a:lnSpc>
                          <a:spcPct val="115000"/>
                        </a:lnSpc>
                        <a:spcAft>
                          <a:spcPts val="0"/>
                        </a:spcAft>
                      </a:pPr>
                      <a:r>
                        <a:rPr lang="es-EC" sz="1200" b="1" dirty="0">
                          <a:solidFill>
                            <a:schemeClr val="tx1"/>
                          </a:solidFill>
                          <a:effectLst/>
                        </a:rPr>
                        <a:t>Ensayo 1 </a:t>
                      </a:r>
                      <a:endParaRPr lang="es-EC" sz="1200" b="1" i="1" dirty="0">
                        <a:solidFill>
                          <a:schemeClr val="tx1"/>
                        </a:solidFill>
                        <a:effectLst/>
                        <a:latin typeface="Calibri"/>
                        <a:ea typeface="Calibri"/>
                        <a:cs typeface="Times New Roman"/>
                      </a:endParaRPr>
                    </a:p>
                  </a:txBody>
                  <a:tcPr marL="52499" marR="5249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12770">
                <a:tc gridSpan="4">
                  <a:txBody>
                    <a:bodyPr/>
                    <a:lstStyle/>
                    <a:p>
                      <a:pPr algn="ctr">
                        <a:lnSpc>
                          <a:spcPct val="115000"/>
                        </a:lnSpc>
                        <a:spcAft>
                          <a:spcPts val="0"/>
                        </a:spcAft>
                      </a:pPr>
                      <a:r>
                        <a:rPr lang="es-EC" sz="1200" b="1" dirty="0" err="1">
                          <a:solidFill>
                            <a:schemeClr val="tx1"/>
                          </a:solidFill>
                          <a:effectLst/>
                        </a:rPr>
                        <a:t>Fenantreno</a:t>
                      </a:r>
                      <a:r>
                        <a:rPr lang="es-EC" sz="1200" b="1" dirty="0">
                          <a:solidFill>
                            <a:schemeClr val="tx1"/>
                          </a:solidFill>
                          <a:effectLst/>
                        </a:rPr>
                        <a:t> (ppm)</a:t>
                      </a:r>
                      <a:endParaRPr lang="es-EC" sz="1200" b="1" i="1" dirty="0">
                        <a:solidFill>
                          <a:schemeClr val="tx1"/>
                        </a:solidFill>
                        <a:effectLst/>
                        <a:latin typeface="Calibri"/>
                        <a:ea typeface="Calibri"/>
                        <a:cs typeface="Times New Roman"/>
                      </a:endParaRPr>
                    </a:p>
                  </a:txBody>
                  <a:tcPr marL="52499" marR="52499"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200" b="1">
                          <a:effectLst/>
                        </a:rPr>
                        <a:t> </a:t>
                      </a:r>
                      <a:endParaRPr lang="es-EC" sz="1200" b="1" i="1">
                        <a:effectLst/>
                        <a:latin typeface="Calibri"/>
                        <a:ea typeface="Calibri"/>
                        <a:cs typeface="Times New Roman"/>
                      </a:endParaRPr>
                    </a:p>
                  </a:txBody>
                  <a:tcPr marL="52499" marR="52499" marT="0" marB="0" anchor="b"/>
                </a:tc>
              </a:tr>
              <a:tr h="312622">
                <a:tc>
                  <a:txBody>
                    <a:bodyPr/>
                    <a:lstStyle/>
                    <a:p>
                      <a:pPr algn="ctr">
                        <a:lnSpc>
                          <a:spcPct val="115000"/>
                        </a:lnSpc>
                        <a:spcAft>
                          <a:spcPts val="0"/>
                        </a:spcAft>
                      </a:pPr>
                      <a:r>
                        <a:rPr lang="es-EC" sz="1200" dirty="0">
                          <a:solidFill>
                            <a:schemeClr val="tx1"/>
                          </a:solidFill>
                          <a:effectLst/>
                        </a:rPr>
                        <a:t>Día</a:t>
                      </a:r>
                      <a:endParaRPr lang="es-EC" sz="1200" i="1" dirty="0">
                        <a:solidFill>
                          <a:schemeClr val="tx1"/>
                        </a:solidFill>
                        <a:effectLst/>
                        <a:latin typeface="Calibri"/>
                        <a:ea typeface="Calibri"/>
                        <a:cs typeface="Times New Roman"/>
                      </a:endParaRPr>
                    </a:p>
                  </a:txBody>
                  <a:tcPr marL="52499" marR="52499" marT="0" marB="0" anchor="ctr"/>
                </a:tc>
                <a:tc>
                  <a:txBody>
                    <a:bodyPr/>
                    <a:lstStyle/>
                    <a:p>
                      <a:pPr algn="ctr">
                        <a:lnSpc>
                          <a:spcPct val="115000"/>
                        </a:lnSpc>
                        <a:spcAft>
                          <a:spcPts val="0"/>
                        </a:spcAft>
                      </a:pPr>
                      <a:r>
                        <a:rPr lang="es-EC" sz="1200" b="1" dirty="0">
                          <a:effectLst/>
                        </a:rPr>
                        <a:t>Suelo </a:t>
                      </a:r>
                      <a:endParaRPr lang="es-EC" sz="1200" b="1" i="1" dirty="0">
                        <a:effectLst/>
                        <a:latin typeface="Calibri"/>
                        <a:ea typeface="Calibri"/>
                        <a:cs typeface="Times New Roman"/>
                      </a:endParaRPr>
                    </a:p>
                  </a:txBody>
                  <a:tcPr marL="52499" marR="52499" marT="0" marB="0" anchor="ctr"/>
                </a:tc>
                <a:tc>
                  <a:txBody>
                    <a:bodyPr/>
                    <a:lstStyle/>
                    <a:p>
                      <a:pPr algn="ctr">
                        <a:lnSpc>
                          <a:spcPct val="115000"/>
                        </a:lnSpc>
                        <a:spcAft>
                          <a:spcPts val="0"/>
                        </a:spcAft>
                      </a:pPr>
                      <a:r>
                        <a:rPr lang="es-EC" sz="1200" b="1" dirty="0">
                          <a:effectLst/>
                        </a:rPr>
                        <a:t>Sobrenadante</a:t>
                      </a:r>
                      <a:endParaRPr lang="es-EC" sz="1200" b="1" i="1" dirty="0">
                        <a:effectLst/>
                        <a:latin typeface="Calibri"/>
                        <a:ea typeface="Calibri"/>
                        <a:cs typeface="Times New Roman"/>
                      </a:endParaRPr>
                    </a:p>
                  </a:txBody>
                  <a:tcPr marL="52499" marR="52499" marT="0" marB="0" anchor="ctr"/>
                </a:tc>
                <a:tc>
                  <a:txBody>
                    <a:bodyPr/>
                    <a:lstStyle/>
                    <a:p>
                      <a:pPr algn="ctr">
                        <a:lnSpc>
                          <a:spcPct val="115000"/>
                        </a:lnSpc>
                        <a:spcAft>
                          <a:spcPts val="0"/>
                        </a:spcAft>
                      </a:pPr>
                      <a:r>
                        <a:rPr lang="es-EC" sz="1200" b="1" dirty="0">
                          <a:effectLst/>
                        </a:rPr>
                        <a:t>Concentración </a:t>
                      </a:r>
                      <a:endParaRPr lang="es-EC" sz="1200" b="1" i="1" dirty="0">
                        <a:effectLst/>
                        <a:latin typeface="Calibri"/>
                        <a:ea typeface="Calibri"/>
                        <a:cs typeface="Times New Roman"/>
                      </a:endParaRPr>
                    </a:p>
                  </a:txBody>
                  <a:tcPr marL="52499" marR="52499" marT="0" marB="0" anchor="ctr"/>
                </a:tc>
                <a:tc>
                  <a:txBody>
                    <a:bodyPr/>
                    <a:lstStyle/>
                    <a:p>
                      <a:pPr algn="ctr">
                        <a:lnSpc>
                          <a:spcPct val="115000"/>
                        </a:lnSpc>
                        <a:spcAft>
                          <a:spcPts val="0"/>
                        </a:spcAft>
                      </a:pPr>
                      <a:r>
                        <a:rPr lang="es-EC" sz="1200" b="1" dirty="0">
                          <a:effectLst/>
                        </a:rPr>
                        <a:t>Porcentaje remoción (%)</a:t>
                      </a:r>
                      <a:endParaRPr lang="es-EC" sz="1200" b="1" i="1" dirty="0">
                        <a:effectLst/>
                        <a:latin typeface="Calibri"/>
                        <a:ea typeface="Calibri"/>
                        <a:cs typeface="Times New Roman"/>
                      </a:endParaRPr>
                    </a:p>
                  </a:txBody>
                  <a:tcPr marL="52499" marR="52499" marT="0" marB="0" anchor="ctr"/>
                </a:tc>
              </a:tr>
              <a:tr h="312770">
                <a:tc>
                  <a:txBody>
                    <a:bodyPr/>
                    <a:lstStyle/>
                    <a:p>
                      <a:pPr algn="ctr">
                        <a:lnSpc>
                          <a:spcPct val="115000"/>
                        </a:lnSpc>
                        <a:spcAft>
                          <a:spcPts val="0"/>
                        </a:spcAft>
                      </a:pPr>
                      <a:r>
                        <a:rPr lang="es-EC" sz="1200" dirty="0">
                          <a:solidFill>
                            <a:schemeClr val="tx1"/>
                          </a:solidFill>
                          <a:effectLst/>
                        </a:rPr>
                        <a:t>0</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smtClean="0">
                          <a:effectLst/>
                        </a:rPr>
                        <a:t>2094,74* </a:t>
                      </a:r>
                      <a:r>
                        <a:rPr lang="es-EC" sz="1200" dirty="0">
                          <a:effectLst/>
                        </a:rPr>
                        <a:t>(± 2,29)</a:t>
                      </a:r>
                      <a:endParaRPr lang="es-EC" sz="1200" i="1" dirty="0">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 </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2094,74</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a:effectLst/>
                        </a:rPr>
                        <a:t> </a:t>
                      </a:r>
                      <a:endParaRPr lang="es-EC" sz="1200" i="1" dirty="0">
                        <a:effectLst/>
                        <a:latin typeface="Calibri"/>
                        <a:ea typeface="Calibri"/>
                        <a:cs typeface="Times New Roman"/>
                      </a:endParaRPr>
                    </a:p>
                  </a:txBody>
                  <a:tcPr marL="52499" marR="52499" marT="0" marB="0" anchor="b"/>
                </a:tc>
              </a:tr>
              <a:tr h="312770">
                <a:tc>
                  <a:txBody>
                    <a:bodyPr/>
                    <a:lstStyle/>
                    <a:p>
                      <a:pPr algn="ctr">
                        <a:lnSpc>
                          <a:spcPct val="115000"/>
                        </a:lnSpc>
                        <a:spcAft>
                          <a:spcPts val="0"/>
                        </a:spcAft>
                      </a:pPr>
                      <a:r>
                        <a:rPr lang="es-EC" sz="1200" dirty="0">
                          <a:solidFill>
                            <a:schemeClr val="tx1"/>
                          </a:solidFill>
                          <a:effectLst/>
                        </a:rPr>
                        <a:t>2</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1307,73 (± 6,60)</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242,26 (± 1,26)</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1549,99</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a:effectLst/>
                        </a:rPr>
                        <a:t>26,01</a:t>
                      </a:r>
                      <a:endParaRPr lang="es-EC" sz="1200" i="1" dirty="0">
                        <a:effectLst/>
                        <a:latin typeface="Calibri"/>
                        <a:ea typeface="Calibri"/>
                        <a:cs typeface="Times New Roman"/>
                      </a:endParaRPr>
                    </a:p>
                  </a:txBody>
                  <a:tcPr marL="52499" marR="52499" marT="0" marB="0" anchor="b"/>
                </a:tc>
              </a:tr>
              <a:tr h="312770">
                <a:tc>
                  <a:txBody>
                    <a:bodyPr/>
                    <a:lstStyle/>
                    <a:p>
                      <a:pPr algn="ctr">
                        <a:lnSpc>
                          <a:spcPct val="115000"/>
                        </a:lnSpc>
                        <a:spcAft>
                          <a:spcPts val="0"/>
                        </a:spcAft>
                      </a:pPr>
                      <a:r>
                        <a:rPr lang="es-EC" sz="1200" dirty="0">
                          <a:solidFill>
                            <a:schemeClr val="tx1"/>
                          </a:solidFill>
                          <a:effectLst/>
                        </a:rPr>
                        <a:t>4</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1532,69 (± 1,57)</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347,99 (± 5,55)</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1880,68</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10,22</a:t>
                      </a:r>
                      <a:endParaRPr lang="es-EC" sz="1200" i="1">
                        <a:effectLst/>
                        <a:latin typeface="Calibri"/>
                        <a:ea typeface="Calibri"/>
                        <a:cs typeface="Times New Roman"/>
                      </a:endParaRPr>
                    </a:p>
                  </a:txBody>
                  <a:tcPr marL="52499" marR="52499" marT="0" marB="0" anchor="b"/>
                </a:tc>
              </a:tr>
              <a:tr h="312770">
                <a:tc>
                  <a:txBody>
                    <a:bodyPr/>
                    <a:lstStyle/>
                    <a:p>
                      <a:pPr algn="ctr">
                        <a:lnSpc>
                          <a:spcPct val="115000"/>
                        </a:lnSpc>
                        <a:spcAft>
                          <a:spcPts val="0"/>
                        </a:spcAft>
                      </a:pPr>
                      <a:r>
                        <a:rPr lang="es-EC" sz="1200" dirty="0">
                          <a:solidFill>
                            <a:schemeClr val="tx1"/>
                          </a:solidFill>
                          <a:effectLst/>
                        </a:rPr>
                        <a:t>6</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1300,97 (± 1,86)</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266,59 (± 1,56)</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1567,57</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25,17</a:t>
                      </a:r>
                      <a:endParaRPr lang="es-EC" sz="1200" i="1">
                        <a:effectLst/>
                        <a:latin typeface="Calibri"/>
                        <a:ea typeface="Calibri"/>
                        <a:cs typeface="Times New Roman"/>
                      </a:endParaRPr>
                    </a:p>
                  </a:txBody>
                  <a:tcPr marL="52499" marR="52499" marT="0" marB="0" anchor="b"/>
                </a:tc>
              </a:tr>
              <a:tr h="312770">
                <a:tc>
                  <a:txBody>
                    <a:bodyPr/>
                    <a:lstStyle/>
                    <a:p>
                      <a:pPr algn="ctr">
                        <a:lnSpc>
                          <a:spcPct val="115000"/>
                        </a:lnSpc>
                        <a:spcAft>
                          <a:spcPts val="0"/>
                        </a:spcAft>
                      </a:pPr>
                      <a:r>
                        <a:rPr lang="es-EC" sz="1200" dirty="0">
                          <a:solidFill>
                            <a:schemeClr val="tx1"/>
                          </a:solidFill>
                          <a:effectLst/>
                        </a:rPr>
                        <a:t>8</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1358,69 (± 2,03)</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271,26 (± 2,70)</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a:effectLst/>
                        </a:rPr>
                        <a:t>1629,95</a:t>
                      </a:r>
                      <a:endParaRPr lang="es-EC" sz="1200" i="1" dirty="0">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22,19</a:t>
                      </a:r>
                      <a:endParaRPr lang="es-EC" sz="1200" i="1">
                        <a:effectLst/>
                        <a:latin typeface="Calibri"/>
                        <a:ea typeface="Calibri"/>
                        <a:cs typeface="Times New Roman"/>
                      </a:endParaRPr>
                    </a:p>
                  </a:txBody>
                  <a:tcPr marL="52499" marR="52499" marT="0" marB="0" anchor="b"/>
                </a:tc>
              </a:tr>
              <a:tr h="312770">
                <a:tc>
                  <a:txBody>
                    <a:bodyPr/>
                    <a:lstStyle/>
                    <a:p>
                      <a:pPr algn="ctr">
                        <a:lnSpc>
                          <a:spcPct val="115000"/>
                        </a:lnSpc>
                        <a:spcAft>
                          <a:spcPts val="0"/>
                        </a:spcAft>
                      </a:pPr>
                      <a:r>
                        <a:rPr lang="es-EC" sz="1200" dirty="0">
                          <a:solidFill>
                            <a:schemeClr val="tx1"/>
                          </a:solidFill>
                          <a:effectLst/>
                        </a:rPr>
                        <a:t>10</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1372,93 (± 1,51)</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250,70 (± 0,18)</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1623,63</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a:effectLst/>
                        </a:rPr>
                        <a:t>22,49</a:t>
                      </a:r>
                      <a:endParaRPr lang="es-EC" sz="1200" i="1" dirty="0">
                        <a:effectLst/>
                        <a:latin typeface="Calibri"/>
                        <a:ea typeface="Calibri"/>
                        <a:cs typeface="Times New Roman"/>
                      </a:endParaRPr>
                    </a:p>
                  </a:txBody>
                  <a:tcPr marL="52499" marR="52499" marT="0" marB="0" anchor="b"/>
                </a:tc>
              </a:tr>
            </a:tbl>
          </a:graphicData>
        </a:graphic>
      </p:graphicFrame>
      <p:sp>
        <p:nvSpPr>
          <p:cNvPr id="14" name="Elipse 20"/>
          <p:cNvSpPr/>
          <p:nvPr/>
        </p:nvSpPr>
        <p:spPr>
          <a:xfrm flipV="1">
            <a:off x="5836910" y="3416655"/>
            <a:ext cx="4481368" cy="233115"/>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102852" tIns="51426" rIns="102852" bIns="51426"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s-ES_tradnl" sz="2000">
              <a:solidFill>
                <a:srgbClr val="FFFFFF"/>
              </a:solidFill>
            </a:endParaRPr>
          </a:p>
        </p:txBody>
      </p:sp>
      <p:sp>
        <p:nvSpPr>
          <p:cNvPr id="12"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4 Rectángulo"/>
          <p:cNvSpPr/>
          <p:nvPr/>
        </p:nvSpPr>
        <p:spPr>
          <a:xfrm>
            <a:off x="7920161" y="6191944"/>
            <a:ext cx="2868994" cy="100736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6"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2469" y="6345868"/>
            <a:ext cx="2640568" cy="680282"/>
          </a:xfrm>
          <a:prstGeom prst="rect">
            <a:avLst/>
          </a:prstGeom>
        </p:spPr>
      </p:pic>
    </p:spTree>
    <p:extLst>
      <p:ext uri="{BB962C8B-B14F-4D97-AF65-F5344CB8AC3E}">
        <p14:creationId xmlns:p14="http://schemas.microsoft.com/office/powerpoint/2010/main" val="812965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39 Rectángulo"/>
          <p:cNvSpPr/>
          <p:nvPr/>
        </p:nvSpPr>
        <p:spPr>
          <a:xfrm>
            <a:off x="8854951" y="3213704"/>
            <a:ext cx="661363" cy="303911"/>
          </a:xfrm>
          <a:prstGeom prst="rect">
            <a:avLst/>
          </a:prstGeom>
        </p:spPr>
        <p:txBody>
          <a:bodyPr wrap="none" lIns="102852" tIns="51426" rIns="102852" bIns="51426">
            <a:spAutoFit/>
          </a:bodyPr>
          <a:lstStyle/>
          <a:p>
            <a:r>
              <a:rPr lang="es-ES" sz="1300" dirty="0">
                <a:solidFill>
                  <a:prstClr val="black"/>
                </a:solidFill>
              </a:rPr>
              <a:t>0 días</a:t>
            </a:r>
          </a:p>
        </p:txBody>
      </p:sp>
      <p:sp>
        <p:nvSpPr>
          <p:cNvPr id="15" name="Rectangle 2"/>
          <p:cNvSpPr txBox="1">
            <a:spLocks noChangeArrowheads="1"/>
          </p:cNvSpPr>
          <p:nvPr/>
        </p:nvSpPr>
        <p:spPr bwMode="auto">
          <a:xfrm>
            <a:off x="-332413" y="-2"/>
            <a:ext cx="5040858"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r" eaLnBrk="1" fontAlgn="base" hangingPunct="1">
              <a:spcBef>
                <a:spcPct val="0"/>
              </a:spcBef>
              <a:spcAft>
                <a:spcPct val="0"/>
              </a:spcAft>
              <a:defRPr/>
            </a:pPr>
            <a:r>
              <a:rPr lang="es-ES" altLang="es-ES" sz="2000" kern="0" dirty="0">
                <a:latin typeface="+mj-lt"/>
              </a:rPr>
              <a:t>Cinética  poblacional de bacterias</a:t>
            </a:r>
          </a:p>
        </p:txBody>
      </p:sp>
      <p:sp>
        <p:nvSpPr>
          <p:cNvPr id="39" name="38 CuadroTexto"/>
          <p:cNvSpPr txBox="1"/>
          <p:nvPr/>
        </p:nvSpPr>
        <p:spPr>
          <a:xfrm>
            <a:off x="1229060" y="665837"/>
            <a:ext cx="8217609" cy="596299"/>
          </a:xfrm>
          <a:prstGeom prst="rect">
            <a:avLst/>
          </a:prstGeom>
          <a:noFill/>
        </p:spPr>
        <p:txBody>
          <a:bodyPr wrap="square" lIns="102852" tIns="51426" rIns="102852" bIns="51426" rtlCol="0">
            <a:spAutoFit/>
          </a:bodyPr>
          <a:lstStyle/>
          <a:p>
            <a:pPr algn="ctr"/>
            <a:r>
              <a:rPr lang="en-US" sz="1600" dirty="0" err="1">
                <a:solidFill>
                  <a:schemeClr val="tx1"/>
                </a:solidFill>
                <a:latin typeface="+mj-lt"/>
              </a:rPr>
              <a:t>Ensayo</a:t>
            </a:r>
            <a:r>
              <a:rPr lang="en-US" sz="1600" dirty="0">
                <a:solidFill>
                  <a:schemeClr val="tx1"/>
                </a:solidFill>
                <a:latin typeface="+mj-lt"/>
              </a:rPr>
              <a:t> 2:  </a:t>
            </a:r>
            <a:r>
              <a:rPr lang="en-US" sz="1600" dirty="0" err="1">
                <a:solidFill>
                  <a:schemeClr val="tx1"/>
                </a:solidFill>
                <a:latin typeface="+mj-lt"/>
              </a:rPr>
              <a:t>Suelo</a:t>
            </a:r>
            <a:r>
              <a:rPr lang="en-US" sz="1600" dirty="0">
                <a:solidFill>
                  <a:schemeClr val="tx1"/>
                </a:solidFill>
                <a:latin typeface="+mj-lt"/>
              </a:rPr>
              <a:t> </a:t>
            </a:r>
            <a:r>
              <a:rPr lang="en-US" sz="1600" dirty="0" err="1">
                <a:solidFill>
                  <a:schemeClr val="tx1"/>
                </a:solidFill>
                <a:latin typeface="+mj-lt"/>
              </a:rPr>
              <a:t>contaminado</a:t>
            </a:r>
            <a:r>
              <a:rPr lang="en-US" sz="1600" dirty="0">
                <a:solidFill>
                  <a:schemeClr val="tx1"/>
                </a:solidFill>
                <a:latin typeface="+mj-lt"/>
              </a:rPr>
              <a:t> (</a:t>
            </a:r>
            <a:r>
              <a:rPr lang="en-US" sz="1600" dirty="0" err="1">
                <a:solidFill>
                  <a:schemeClr val="tx1"/>
                </a:solidFill>
                <a:latin typeface="+mj-lt"/>
              </a:rPr>
              <a:t>fenantreno</a:t>
            </a:r>
            <a:r>
              <a:rPr lang="en-US" sz="1600" dirty="0">
                <a:solidFill>
                  <a:schemeClr val="tx1"/>
                </a:solidFill>
                <a:latin typeface="+mj-lt"/>
              </a:rPr>
              <a:t>) + </a:t>
            </a:r>
            <a:r>
              <a:rPr lang="en-US" sz="1600" dirty="0" err="1">
                <a:solidFill>
                  <a:schemeClr val="tx1"/>
                </a:solidFill>
                <a:latin typeface="+mj-lt"/>
              </a:rPr>
              <a:t>solución</a:t>
            </a:r>
            <a:r>
              <a:rPr lang="en-US" sz="1600" dirty="0">
                <a:solidFill>
                  <a:schemeClr val="tx1"/>
                </a:solidFill>
                <a:latin typeface="+mj-lt"/>
              </a:rPr>
              <a:t> de </a:t>
            </a:r>
            <a:r>
              <a:rPr lang="en-US" sz="1600" dirty="0" err="1">
                <a:solidFill>
                  <a:schemeClr val="tx1"/>
                </a:solidFill>
                <a:latin typeface="+mj-lt"/>
              </a:rPr>
              <a:t>nanopartículas</a:t>
            </a:r>
            <a:r>
              <a:rPr lang="en-US" sz="1600" dirty="0">
                <a:solidFill>
                  <a:schemeClr val="tx1"/>
                </a:solidFill>
                <a:latin typeface="+mj-lt"/>
              </a:rPr>
              <a:t> de </a:t>
            </a:r>
            <a:r>
              <a:rPr lang="en-US" sz="1600" dirty="0" err="1">
                <a:solidFill>
                  <a:schemeClr val="tx1"/>
                </a:solidFill>
                <a:latin typeface="+mj-lt"/>
              </a:rPr>
              <a:t>hierro</a:t>
            </a:r>
            <a:r>
              <a:rPr lang="en-US" sz="1600" dirty="0">
                <a:solidFill>
                  <a:schemeClr val="tx1"/>
                </a:solidFill>
                <a:latin typeface="+mj-lt"/>
              </a:rPr>
              <a:t> elemental </a:t>
            </a:r>
            <a:r>
              <a:rPr lang="en-US" sz="1600" dirty="0" err="1">
                <a:solidFill>
                  <a:schemeClr val="tx1"/>
                </a:solidFill>
                <a:latin typeface="+mj-lt"/>
              </a:rPr>
              <a:t>filtradas</a:t>
            </a:r>
            <a:endParaRPr lang="es-EC" sz="1600" dirty="0">
              <a:solidFill>
                <a:schemeClr val="tx1"/>
              </a:solidFill>
              <a:latin typeface="+mj-lt"/>
            </a:endParaRPr>
          </a:p>
        </p:txBody>
      </p:sp>
      <p:graphicFrame>
        <p:nvGraphicFramePr>
          <p:cNvPr id="3" name="2 Tabla"/>
          <p:cNvGraphicFramePr>
            <a:graphicFrameLocks noGrp="1"/>
          </p:cNvGraphicFramePr>
          <p:nvPr>
            <p:extLst>
              <p:ext uri="{D42A27DB-BD31-4B8C-83A1-F6EECF244321}">
                <p14:modId xmlns:p14="http://schemas.microsoft.com/office/powerpoint/2010/main" val="2591400372"/>
              </p:ext>
            </p:extLst>
          </p:nvPr>
        </p:nvGraphicFramePr>
        <p:xfrm>
          <a:off x="490187" y="1262136"/>
          <a:ext cx="9695354" cy="1545432"/>
        </p:xfrm>
        <a:graphic>
          <a:graphicData uri="http://schemas.openxmlformats.org/drawingml/2006/table">
            <a:tbl>
              <a:tblPr firstRow="1" firstCol="1" bandRow="1">
                <a:tableStyleId>{5C22544A-7EE6-4342-B048-85BDC9FD1C3A}</a:tableStyleId>
              </a:tblPr>
              <a:tblGrid>
                <a:gridCol w="1304306"/>
                <a:gridCol w="2076023"/>
                <a:gridCol w="2076023"/>
                <a:gridCol w="2119501"/>
                <a:gridCol w="2119501"/>
              </a:tblGrid>
              <a:tr h="249288">
                <a:tc>
                  <a:txBody>
                    <a:bodyPr/>
                    <a:lstStyle/>
                    <a:p>
                      <a:pPr>
                        <a:lnSpc>
                          <a:spcPct val="115000"/>
                        </a:lnSpc>
                      </a:pPr>
                      <a:endParaRPr lang="es-EC" sz="1200" dirty="0">
                        <a:effectLst/>
                        <a:latin typeface="+mn-lt"/>
                      </a:endParaRPr>
                    </a:p>
                  </a:txBody>
                  <a:tcPr marL="52499" marR="52499" marT="0" marB="0" anchor="b"/>
                </a:tc>
                <a:tc gridSpan="2">
                  <a:txBody>
                    <a:bodyPr/>
                    <a:lstStyle/>
                    <a:p>
                      <a:pPr algn="ctr">
                        <a:lnSpc>
                          <a:spcPct val="115000"/>
                        </a:lnSpc>
                        <a:spcAft>
                          <a:spcPts val="0"/>
                        </a:spcAft>
                      </a:pPr>
                      <a:r>
                        <a:rPr lang="es-EC" sz="1200" dirty="0">
                          <a:solidFill>
                            <a:schemeClr val="tx1"/>
                          </a:solidFill>
                          <a:effectLst/>
                          <a:latin typeface="+mn-lt"/>
                        </a:rPr>
                        <a:t>Bacterias heterótrofas </a:t>
                      </a:r>
                      <a:endParaRPr lang="es-EC" sz="1200" i="1" dirty="0">
                        <a:solidFill>
                          <a:schemeClr val="tx1"/>
                        </a:solidFill>
                        <a:effectLst/>
                        <a:latin typeface="+mn-lt"/>
                        <a:ea typeface="Calibri"/>
                        <a:cs typeface="Times New Roman"/>
                      </a:endParaRPr>
                    </a:p>
                  </a:txBody>
                  <a:tcPr marL="52499" marR="52499" marT="0" marB="0" anchor="b"/>
                </a:tc>
                <a:tc hMerge="1">
                  <a:txBody>
                    <a:bodyPr/>
                    <a:lstStyle/>
                    <a:p>
                      <a:endParaRPr lang="es-EC"/>
                    </a:p>
                  </a:txBody>
                  <a:tcPr/>
                </a:tc>
                <a:tc gridSpan="2">
                  <a:txBody>
                    <a:bodyPr/>
                    <a:lstStyle/>
                    <a:p>
                      <a:pPr algn="ctr">
                        <a:lnSpc>
                          <a:spcPct val="115000"/>
                        </a:lnSpc>
                        <a:spcAft>
                          <a:spcPts val="0"/>
                        </a:spcAft>
                      </a:pPr>
                      <a:r>
                        <a:rPr lang="es-EC" sz="1200" dirty="0">
                          <a:solidFill>
                            <a:schemeClr val="tx1"/>
                          </a:solidFill>
                          <a:effectLst/>
                          <a:latin typeface="+mn-lt"/>
                        </a:rPr>
                        <a:t>Bacterias degradadoras </a:t>
                      </a:r>
                      <a:endParaRPr lang="es-EC" sz="1200" i="1" dirty="0">
                        <a:solidFill>
                          <a:schemeClr val="tx1"/>
                        </a:solidFill>
                        <a:effectLst/>
                        <a:latin typeface="+mn-lt"/>
                        <a:ea typeface="Calibri"/>
                        <a:cs typeface="Times New Roman"/>
                      </a:endParaRPr>
                    </a:p>
                  </a:txBody>
                  <a:tcPr marL="52499" marR="52499" marT="0" marB="0" anchor="b"/>
                </a:tc>
                <a:tc hMerge="1">
                  <a:txBody>
                    <a:bodyPr/>
                    <a:lstStyle/>
                    <a:p>
                      <a:endParaRPr lang="es-EC"/>
                    </a:p>
                  </a:txBody>
                  <a:tcPr/>
                </a:tc>
              </a:tr>
              <a:tr h="288032">
                <a:tc>
                  <a:txBody>
                    <a:bodyPr/>
                    <a:lstStyle/>
                    <a:p>
                      <a:pPr>
                        <a:lnSpc>
                          <a:spcPct val="115000"/>
                        </a:lnSpc>
                      </a:pPr>
                      <a:endParaRPr lang="es-EC" sz="1200">
                        <a:effectLst/>
                        <a:latin typeface="+mn-lt"/>
                      </a:endParaRPr>
                    </a:p>
                  </a:txBody>
                  <a:tcPr marL="52499" marR="52499" marT="0" marB="0" anchor="b"/>
                </a:tc>
                <a:tc>
                  <a:txBody>
                    <a:bodyPr/>
                    <a:lstStyle/>
                    <a:p>
                      <a:pPr algn="ctr">
                        <a:lnSpc>
                          <a:spcPct val="115000"/>
                        </a:lnSpc>
                        <a:spcAft>
                          <a:spcPts val="0"/>
                        </a:spcAft>
                      </a:pPr>
                      <a:r>
                        <a:rPr lang="es-EC" sz="1200">
                          <a:effectLst/>
                          <a:latin typeface="+mn-lt"/>
                        </a:rPr>
                        <a:t>Suelo </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Sobrenadante</a:t>
                      </a:r>
                      <a:endParaRPr lang="es-EC" sz="1200"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Suelo </a:t>
                      </a:r>
                      <a:endParaRPr lang="es-EC" sz="1200"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Sobrenadante</a:t>
                      </a:r>
                      <a:endParaRPr lang="es-EC" sz="1200" i="1" dirty="0">
                        <a:effectLst/>
                        <a:latin typeface="+mn-lt"/>
                        <a:ea typeface="Calibri"/>
                        <a:cs typeface="Times New Roman"/>
                      </a:endParaRPr>
                    </a:p>
                  </a:txBody>
                  <a:tcPr marL="52499" marR="52499" marT="0" marB="0" anchor="b"/>
                </a:tc>
              </a:tr>
              <a:tr h="235024">
                <a:tc>
                  <a:txBody>
                    <a:bodyPr/>
                    <a:lstStyle/>
                    <a:p>
                      <a:pPr algn="ctr">
                        <a:lnSpc>
                          <a:spcPct val="115000"/>
                        </a:lnSpc>
                        <a:spcAft>
                          <a:spcPts val="0"/>
                        </a:spcAft>
                      </a:pPr>
                      <a:r>
                        <a:rPr lang="es-EC" sz="1200" dirty="0">
                          <a:solidFill>
                            <a:schemeClr val="tx1"/>
                          </a:solidFill>
                          <a:effectLst/>
                          <a:latin typeface="+mn-lt"/>
                        </a:rPr>
                        <a:t>Días</a:t>
                      </a:r>
                      <a:endParaRPr lang="es-EC" sz="1200" i="1" dirty="0">
                        <a:solidFill>
                          <a:schemeClr val="tx1"/>
                        </a:solidFill>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NMP (células / g de suelo)</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NMP (células / g de suelo)</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NMP (células / g de suelo)</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NMP (células / g de suelo)</a:t>
                      </a:r>
                      <a:endParaRPr lang="es-EC" sz="1200" i="1">
                        <a:effectLst/>
                        <a:latin typeface="+mn-lt"/>
                        <a:ea typeface="Calibri"/>
                        <a:cs typeface="Times New Roman"/>
                      </a:endParaRPr>
                    </a:p>
                  </a:txBody>
                  <a:tcPr marL="52499" marR="52499" marT="0" marB="0" anchor="b"/>
                </a:tc>
              </a:tr>
              <a:tr h="269032">
                <a:tc>
                  <a:txBody>
                    <a:bodyPr/>
                    <a:lstStyle/>
                    <a:p>
                      <a:pPr algn="ctr">
                        <a:lnSpc>
                          <a:spcPct val="115000"/>
                        </a:lnSpc>
                        <a:spcAft>
                          <a:spcPts val="0"/>
                        </a:spcAft>
                      </a:pPr>
                      <a:r>
                        <a:rPr lang="es-EC" sz="1200" dirty="0">
                          <a:solidFill>
                            <a:schemeClr val="tx1"/>
                          </a:solidFill>
                          <a:effectLst/>
                          <a:latin typeface="+mn-lt"/>
                        </a:rPr>
                        <a:t>0</a:t>
                      </a:r>
                      <a:endParaRPr lang="es-EC" sz="1200" i="1" dirty="0">
                        <a:solidFill>
                          <a:schemeClr val="tx1"/>
                        </a:solidFill>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2,71E+07</a:t>
                      </a:r>
                      <a:r>
                        <a:rPr lang="es-EC" sz="1200" baseline="30000">
                          <a:effectLst/>
                          <a:latin typeface="+mn-lt"/>
                        </a:rPr>
                        <a:t>*</a:t>
                      </a:r>
                      <a:r>
                        <a:rPr lang="es-EC" sz="1200">
                          <a:effectLst/>
                          <a:latin typeface="+mn-lt"/>
                        </a:rPr>
                        <a:t> (±2,97)</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 </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3,00E+07 (± 2,08)</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 </a:t>
                      </a:r>
                      <a:endParaRPr lang="es-EC" sz="1200" i="1">
                        <a:effectLst/>
                        <a:latin typeface="+mn-lt"/>
                        <a:ea typeface="Calibri"/>
                        <a:cs typeface="Times New Roman"/>
                      </a:endParaRPr>
                    </a:p>
                  </a:txBody>
                  <a:tcPr marL="52499" marR="52499" marT="0" marB="0" anchor="b"/>
                </a:tc>
              </a:tr>
              <a:tr h="216024">
                <a:tc>
                  <a:txBody>
                    <a:bodyPr/>
                    <a:lstStyle/>
                    <a:p>
                      <a:pPr algn="ctr">
                        <a:lnSpc>
                          <a:spcPct val="115000"/>
                        </a:lnSpc>
                        <a:spcAft>
                          <a:spcPts val="0"/>
                        </a:spcAft>
                      </a:pPr>
                      <a:r>
                        <a:rPr lang="es-EC" sz="1200">
                          <a:solidFill>
                            <a:schemeClr val="tx1"/>
                          </a:solidFill>
                          <a:effectLst/>
                          <a:latin typeface="+mn-lt"/>
                        </a:rPr>
                        <a:t>2</a:t>
                      </a:r>
                      <a:endParaRPr lang="es-EC" sz="1200" i="1">
                        <a:solidFill>
                          <a:schemeClr val="tx1"/>
                        </a:solidFill>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4,99E+08 (±2,55)</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2,76E+10 (±1,22)</a:t>
                      </a:r>
                      <a:endParaRPr lang="es-EC" sz="1200"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8,40E+07 (±5,76)</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4,11E+09 (± 9,92)</a:t>
                      </a:r>
                      <a:endParaRPr lang="es-EC" sz="1200" i="1">
                        <a:effectLst/>
                        <a:latin typeface="+mn-lt"/>
                        <a:ea typeface="Calibri"/>
                        <a:cs typeface="Times New Roman"/>
                      </a:endParaRPr>
                    </a:p>
                  </a:txBody>
                  <a:tcPr marL="52499" marR="52499" marT="0" marB="0" anchor="b"/>
                </a:tc>
              </a:tr>
              <a:tr h="288032">
                <a:tc>
                  <a:txBody>
                    <a:bodyPr/>
                    <a:lstStyle/>
                    <a:p>
                      <a:pPr algn="ctr">
                        <a:lnSpc>
                          <a:spcPct val="115000"/>
                        </a:lnSpc>
                        <a:spcAft>
                          <a:spcPts val="0"/>
                        </a:spcAft>
                      </a:pPr>
                      <a:r>
                        <a:rPr lang="es-EC" sz="1200" dirty="0">
                          <a:solidFill>
                            <a:schemeClr val="tx1"/>
                          </a:solidFill>
                          <a:effectLst/>
                          <a:latin typeface="+mn-lt"/>
                        </a:rPr>
                        <a:t>10</a:t>
                      </a:r>
                      <a:endParaRPr lang="es-EC" sz="1200" i="1" dirty="0">
                        <a:solidFill>
                          <a:schemeClr val="tx1"/>
                        </a:solidFill>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a:effectLst/>
                          <a:latin typeface="+mn-lt"/>
                        </a:rPr>
                        <a:t>1,95E+08 (± 0,5)</a:t>
                      </a:r>
                      <a:endParaRPr lang="es-EC" sz="1200" i="1">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2,22E+09 (± 0,9)</a:t>
                      </a:r>
                      <a:endParaRPr lang="es-EC" sz="1200"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2,22E+07(± 0,9)</a:t>
                      </a:r>
                      <a:endParaRPr lang="es-EC" sz="1200" i="1" dirty="0">
                        <a:effectLst/>
                        <a:latin typeface="+mn-lt"/>
                        <a:ea typeface="Calibri"/>
                        <a:cs typeface="Times New Roman"/>
                      </a:endParaRPr>
                    </a:p>
                  </a:txBody>
                  <a:tcPr marL="52499" marR="52499" marT="0" marB="0" anchor="b"/>
                </a:tc>
                <a:tc>
                  <a:txBody>
                    <a:bodyPr/>
                    <a:lstStyle/>
                    <a:p>
                      <a:pPr algn="ctr">
                        <a:lnSpc>
                          <a:spcPct val="115000"/>
                        </a:lnSpc>
                        <a:spcAft>
                          <a:spcPts val="0"/>
                        </a:spcAft>
                      </a:pPr>
                      <a:r>
                        <a:rPr lang="es-EC" sz="1200" dirty="0">
                          <a:effectLst/>
                          <a:latin typeface="+mn-lt"/>
                        </a:rPr>
                        <a:t>8,12E+08 (± 5,0)</a:t>
                      </a:r>
                      <a:endParaRPr lang="es-EC" sz="1200" i="1" dirty="0">
                        <a:effectLst/>
                        <a:latin typeface="+mn-lt"/>
                        <a:ea typeface="Calibri"/>
                        <a:cs typeface="Times New Roman"/>
                      </a:endParaRPr>
                    </a:p>
                  </a:txBody>
                  <a:tcPr marL="52499" marR="52499" marT="0" marB="0" anchor="b"/>
                </a:tc>
              </a:tr>
            </a:tbl>
          </a:graphicData>
        </a:graphic>
      </p:graphicFrame>
      <p:sp>
        <p:nvSpPr>
          <p:cNvPr id="12"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4 Rectángulo"/>
          <p:cNvSpPr/>
          <p:nvPr/>
        </p:nvSpPr>
        <p:spPr>
          <a:xfrm>
            <a:off x="7992169" y="6263952"/>
            <a:ext cx="2664296" cy="85452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7"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359" y="2947205"/>
            <a:ext cx="7778955" cy="416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Elipse 20"/>
          <p:cNvSpPr/>
          <p:nvPr/>
        </p:nvSpPr>
        <p:spPr>
          <a:xfrm flipV="1">
            <a:off x="8498757" y="5280691"/>
            <a:ext cx="637852" cy="1587426"/>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102852" tIns="51426" rIns="102852" bIns="51426"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s-ES_tradnl" sz="2000">
              <a:solidFill>
                <a:srgbClr val="FFFFFF"/>
              </a:solidFill>
            </a:endParaRPr>
          </a:p>
        </p:txBody>
      </p:sp>
    </p:spTree>
    <p:extLst>
      <p:ext uri="{BB962C8B-B14F-4D97-AF65-F5344CB8AC3E}">
        <p14:creationId xmlns:p14="http://schemas.microsoft.com/office/powerpoint/2010/main" val="261660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2"/>
          <p:cNvSpPr txBox="1">
            <a:spLocks noChangeArrowheads="1"/>
          </p:cNvSpPr>
          <p:nvPr/>
        </p:nvSpPr>
        <p:spPr bwMode="auto">
          <a:xfrm>
            <a:off x="151958" y="0"/>
            <a:ext cx="5040858"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fontAlgn="base" hangingPunct="1">
              <a:spcBef>
                <a:spcPct val="0"/>
              </a:spcBef>
              <a:spcAft>
                <a:spcPct val="0"/>
              </a:spcAft>
              <a:defRPr/>
            </a:pPr>
            <a:r>
              <a:rPr lang="es-ES" altLang="es-ES" sz="2000" kern="0" dirty="0">
                <a:latin typeface="+mj-lt"/>
              </a:rPr>
              <a:t>Remoción de </a:t>
            </a:r>
            <a:r>
              <a:rPr lang="es-ES" altLang="es-ES" sz="2000" kern="0" dirty="0" err="1">
                <a:latin typeface="+mj-lt"/>
              </a:rPr>
              <a:t>fenantreno</a:t>
            </a:r>
            <a:r>
              <a:rPr lang="es-ES" altLang="es-ES" sz="2000" kern="0" dirty="0">
                <a:latin typeface="+mj-lt"/>
              </a:rPr>
              <a:t> </a:t>
            </a:r>
          </a:p>
        </p:txBody>
      </p:sp>
      <p:pic>
        <p:nvPicPr>
          <p:cNvPr id="12" name="Picture 3" descr="C:\Users\arizquierdo\AppData\Local\Temp\LOGO CENCINAT 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71884"/>
            <a:ext cx="2288008" cy="7502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3056254703"/>
              </p:ext>
            </p:extLst>
          </p:nvPr>
        </p:nvGraphicFramePr>
        <p:xfrm>
          <a:off x="431329" y="860007"/>
          <a:ext cx="10120588" cy="2295834"/>
        </p:xfrm>
        <a:graphic>
          <a:graphicData uri="http://schemas.openxmlformats.org/drawingml/2006/table">
            <a:tbl>
              <a:tblPr firstRow="1" firstCol="1" bandRow="1">
                <a:tableStyleId>{5C22544A-7EE6-4342-B048-85BDC9FD1C3A}</a:tableStyleId>
              </a:tblPr>
              <a:tblGrid>
                <a:gridCol w="609499"/>
                <a:gridCol w="2365596"/>
                <a:gridCol w="2613081"/>
                <a:gridCol w="2611764"/>
                <a:gridCol w="1920648"/>
              </a:tblGrid>
              <a:tr h="312770">
                <a:tc gridSpan="5">
                  <a:txBody>
                    <a:bodyPr/>
                    <a:lstStyle/>
                    <a:p>
                      <a:pPr algn="ctr">
                        <a:lnSpc>
                          <a:spcPct val="115000"/>
                        </a:lnSpc>
                        <a:spcAft>
                          <a:spcPts val="0"/>
                        </a:spcAft>
                      </a:pPr>
                      <a:r>
                        <a:rPr lang="es-EC" sz="1200" b="1" dirty="0">
                          <a:solidFill>
                            <a:schemeClr val="tx1"/>
                          </a:solidFill>
                          <a:effectLst/>
                        </a:rPr>
                        <a:t>Ensayo 2</a:t>
                      </a:r>
                      <a:endParaRPr lang="es-EC" sz="1200" b="1" i="1" dirty="0">
                        <a:solidFill>
                          <a:schemeClr val="tx1"/>
                        </a:solidFill>
                        <a:effectLst/>
                        <a:latin typeface="Calibri"/>
                        <a:ea typeface="Calibri"/>
                        <a:cs typeface="Times New Roman"/>
                      </a:endParaRPr>
                    </a:p>
                  </a:txBody>
                  <a:tcPr marL="52499" marR="5249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12770">
                <a:tc gridSpan="4">
                  <a:txBody>
                    <a:bodyPr/>
                    <a:lstStyle/>
                    <a:p>
                      <a:pPr algn="ctr">
                        <a:lnSpc>
                          <a:spcPct val="115000"/>
                        </a:lnSpc>
                        <a:spcAft>
                          <a:spcPts val="0"/>
                        </a:spcAft>
                      </a:pPr>
                      <a:r>
                        <a:rPr lang="es-EC" sz="1200" b="1" dirty="0" err="1">
                          <a:solidFill>
                            <a:schemeClr val="tx1"/>
                          </a:solidFill>
                          <a:effectLst/>
                        </a:rPr>
                        <a:t>Fenantreno</a:t>
                      </a:r>
                      <a:r>
                        <a:rPr lang="es-EC" sz="1200" b="1" dirty="0">
                          <a:solidFill>
                            <a:schemeClr val="tx1"/>
                          </a:solidFill>
                          <a:effectLst/>
                        </a:rPr>
                        <a:t> (ppm)</a:t>
                      </a:r>
                      <a:endParaRPr lang="es-EC" sz="1200" b="1" i="1" dirty="0">
                        <a:solidFill>
                          <a:schemeClr val="tx1"/>
                        </a:solidFill>
                        <a:effectLst/>
                        <a:latin typeface="Calibri"/>
                        <a:ea typeface="Calibri"/>
                        <a:cs typeface="Times New Roman"/>
                      </a:endParaRPr>
                    </a:p>
                  </a:txBody>
                  <a:tcPr marL="52499" marR="52499"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200" b="1">
                          <a:effectLst/>
                        </a:rPr>
                        <a:t> </a:t>
                      </a:r>
                      <a:endParaRPr lang="es-EC" sz="1200" b="1" i="1">
                        <a:effectLst/>
                        <a:latin typeface="Calibri"/>
                        <a:ea typeface="Calibri"/>
                        <a:cs typeface="Times New Roman"/>
                      </a:endParaRPr>
                    </a:p>
                  </a:txBody>
                  <a:tcPr marL="52499" marR="52499" marT="0" marB="0" anchor="b"/>
                </a:tc>
              </a:tr>
              <a:tr h="302142">
                <a:tc>
                  <a:txBody>
                    <a:bodyPr/>
                    <a:lstStyle/>
                    <a:p>
                      <a:pPr algn="ctr">
                        <a:lnSpc>
                          <a:spcPct val="115000"/>
                        </a:lnSpc>
                        <a:spcAft>
                          <a:spcPts val="0"/>
                        </a:spcAft>
                      </a:pPr>
                      <a:r>
                        <a:rPr lang="es-EC" sz="1200" dirty="0">
                          <a:solidFill>
                            <a:schemeClr val="tx1"/>
                          </a:solidFill>
                          <a:effectLst/>
                        </a:rPr>
                        <a:t>Día</a:t>
                      </a:r>
                      <a:endParaRPr lang="es-EC" sz="1200" i="1" dirty="0">
                        <a:solidFill>
                          <a:schemeClr val="tx1"/>
                        </a:solidFill>
                        <a:effectLst/>
                        <a:latin typeface="Calibri"/>
                        <a:ea typeface="Calibri"/>
                        <a:cs typeface="Times New Roman"/>
                      </a:endParaRPr>
                    </a:p>
                  </a:txBody>
                  <a:tcPr marL="52499" marR="52499" marT="0" marB="0" anchor="ctr"/>
                </a:tc>
                <a:tc>
                  <a:txBody>
                    <a:bodyPr/>
                    <a:lstStyle/>
                    <a:p>
                      <a:pPr algn="ctr">
                        <a:lnSpc>
                          <a:spcPct val="115000"/>
                        </a:lnSpc>
                        <a:spcAft>
                          <a:spcPts val="0"/>
                        </a:spcAft>
                      </a:pPr>
                      <a:r>
                        <a:rPr lang="es-EC" sz="1200" b="1">
                          <a:effectLst/>
                        </a:rPr>
                        <a:t>Suelo </a:t>
                      </a:r>
                      <a:endParaRPr lang="es-EC" sz="1200" b="1" i="1">
                        <a:effectLst/>
                        <a:latin typeface="Calibri"/>
                        <a:ea typeface="Calibri"/>
                        <a:cs typeface="Times New Roman"/>
                      </a:endParaRPr>
                    </a:p>
                  </a:txBody>
                  <a:tcPr marL="52499" marR="52499" marT="0" marB="0" anchor="ctr"/>
                </a:tc>
                <a:tc>
                  <a:txBody>
                    <a:bodyPr/>
                    <a:lstStyle/>
                    <a:p>
                      <a:pPr algn="ctr">
                        <a:lnSpc>
                          <a:spcPct val="115000"/>
                        </a:lnSpc>
                        <a:spcAft>
                          <a:spcPts val="0"/>
                        </a:spcAft>
                      </a:pPr>
                      <a:r>
                        <a:rPr lang="es-EC" sz="1200" b="1">
                          <a:effectLst/>
                        </a:rPr>
                        <a:t>Sobrenadante </a:t>
                      </a:r>
                      <a:endParaRPr lang="es-EC" sz="1200" b="1" i="1">
                        <a:effectLst/>
                        <a:latin typeface="Calibri"/>
                        <a:ea typeface="Calibri"/>
                        <a:cs typeface="Times New Roman"/>
                      </a:endParaRPr>
                    </a:p>
                  </a:txBody>
                  <a:tcPr marL="52499" marR="52499" marT="0" marB="0" anchor="ctr"/>
                </a:tc>
                <a:tc>
                  <a:txBody>
                    <a:bodyPr/>
                    <a:lstStyle/>
                    <a:p>
                      <a:pPr algn="ctr">
                        <a:lnSpc>
                          <a:spcPct val="115000"/>
                        </a:lnSpc>
                        <a:spcAft>
                          <a:spcPts val="0"/>
                        </a:spcAft>
                      </a:pPr>
                      <a:r>
                        <a:rPr lang="es-EC" sz="1200" b="1">
                          <a:effectLst/>
                        </a:rPr>
                        <a:t>Concentración</a:t>
                      </a:r>
                      <a:endParaRPr lang="es-EC" sz="1200" b="1" i="1">
                        <a:effectLst/>
                        <a:latin typeface="Calibri"/>
                        <a:ea typeface="Calibri"/>
                        <a:cs typeface="Times New Roman"/>
                      </a:endParaRPr>
                    </a:p>
                  </a:txBody>
                  <a:tcPr marL="52499" marR="52499" marT="0" marB="0" anchor="ctr"/>
                </a:tc>
                <a:tc>
                  <a:txBody>
                    <a:bodyPr/>
                    <a:lstStyle/>
                    <a:p>
                      <a:pPr algn="ctr">
                        <a:lnSpc>
                          <a:spcPct val="115000"/>
                        </a:lnSpc>
                        <a:spcAft>
                          <a:spcPts val="0"/>
                        </a:spcAft>
                      </a:pPr>
                      <a:r>
                        <a:rPr lang="es-EC" sz="1200" b="1" dirty="0">
                          <a:effectLst/>
                        </a:rPr>
                        <a:t>Porcentaje remoción (%)</a:t>
                      </a:r>
                      <a:endParaRPr lang="es-EC" sz="1200" b="1" i="1" dirty="0">
                        <a:effectLst/>
                        <a:latin typeface="Calibri"/>
                        <a:ea typeface="Calibri"/>
                        <a:cs typeface="Times New Roman"/>
                      </a:endParaRPr>
                    </a:p>
                  </a:txBody>
                  <a:tcPr marL="52499" marR="52499" marT="0" marB="0" anchor="ctr"/>
                </a:tc>
              </a:tr>
              <a:tr h="216024">
                <a:tc>
                  <a:txBody>
                    <a:bodyPr/>
                    <a:lstStyle/>
                    <a:p>
                      <a:pPr algn="ctr">
                        <a:lnSpc>
                          <a:spcPct val="115000"/>
                        </a:lnSpc>
                        <a:spcAft>
                          <a:spcPts val="0"/>
                        </a:spcAft>
                      </a:pPr>
                      <a:r>
                        <a:rPr lang="es-EC" sz="1200">
                          <a:solidFill>
                            <a:schemeClr val="tx1"/>
                          </a:solidFill>
                          <a:effectLst/>
                        </a:rPr>
                        <a:t>0</a:t>
                      </a:r>
                      <a:endParaRPr lang="es-EC" sz="1200" i="1">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1996,22 (± 3,37)</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 </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1996,22</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 </a:t>
                      </a:r>
                      <a:endParaRPr lang="es-EC" sz="1200" i="1">
                        <a:effectLst/>
                        <a:latin typeface="Calibri"/>
                        <a:ea typeface="Calibri"/>
                        <a:cs typeface="Times New Roman"/>
                      </a:endParaRPr>
                    </a:p>
                  </a:txBody>
                  <a:tcPr marL="52499" marR="52499" marT="0" marB="0" anchor="b"/>
                </a:tc>
              </a:tr>
              <a:tr h="216024">
                <a:tc>
                  <a:txBody>
                    <a:bodyPr/>
                    <a:lstStyle/>
                    <a:p>
                      <a:pPr algn="ctr">
                        <a:lnSpc>
                          <a:spcPct val="115000"/>
                        </a:lnSpc>
                        <a:spcAft>
                          <a:spcPts val="0"/>
                        </a:spcAft>
                      </a:pPr>
                      <a:r>
                        <a:rPr lang="es-EC" sz="1200" dirty="0">
                          <a:solidFill>
                            <a:schemeClr val="tx1"/>
                          </a:solidFill>
                          <a:effectLst/>
                        </a:rPr>
                        <a:t>2</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1165,85 (± 1,26)</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615,29 (± 9,20)</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1781,14</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10,77</a:t>
                      </a:r>
                      <a:endParaRPr lang="es-EC" sz="1200" i="1">
                        <a:effectLst/>
                        <a:latin typeface="Calibri"/>
                        <a:ea typeface="Calibri"/>
                        <a:cs typeface="Times New Roman"/>
                      </a:endParaRPr>
                    </a:p>
                  </a:txBody>
                  <a:tcPr marL="52499" marR="52499" marT="0" marB="0" anchor="b"/>
                </a:tc>
              </a:tr>
              <a:tr h="216024">
                <a:tc>
                  <a:txBody>
                    <a:bodyPr/>
                    <a:lstStyle/>
                    <a:p>
                      <a:pPr algn="ctr">
                        <a:lnSpc>
                          <a:spcPct val="115000"/>
                        </a:lnSpc>
                        <a:spcAft>
                          <a:spcPts val="0"/>
                        </a:spcAft>
                      </a:pPr>
                      <a:r>
                        <a:rPr lang="es-EC" sz="1200" dirty="0">
                          <a:solidFill>
                            <a:schemeClr val="tx1"/>
                          </a:solidFill>
                          <a:effectLst/>
                        </a:rPr>
                        <a:t>4</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a:effectLst/>
                        </a:rPr>
                        <a:t>1449,92 (± 1,64)</a:t>
                      </a:r>
                      <a:endParaRPr lang="es-EC" sz="1200" i="1" dirty="0">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304,17 (± 2,20)</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1754,09</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12,13</a:t>
                      </a:r>
                      <a:endParaRPr lang="es-EC" sz="1200" i="1">
                        <a:effectLst/>
                        <a:latin typeface="Calibri"/>
                        <a:ea typeface="Calibri"/>
                        <a:cs typeface="Times New Roman"/>
                      </a:endParaRPr>
                    </a:p>
                  </a:txBody>
                  <a:tcPr marL="52499" marR="52499" marT="0" marB="0" anchor="b"/>
                </a:tc>
              </a:tr>
              <a:tr h="216024">
                <a:tc>
                  <a:txBody>
                    <a:bodyPr/>
                    <a:lstStyle/>
                    <a:p>
                      <a:pPr algn="ctr">
                        <a:lnSpc>
                          <a:spcPct val="115000"/>
                        </a:lnSpc>
                        <a:spcAft>
                          <a:spcPts val="0"/>
                        </a:spcAft>
                      </a:pPr>
                      <a:r>
                        <a:rPr lang="es-EC" sz="1200" dirty="0">
                          <a:solidFill>
                            <a:schemeClr val="tx1"/>
                          </a:solidFill>
                          <a:effectLst/>
                        </a:rPr>
                        <a:t>6</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a:effectLst/>
                        </a:rPr>
                        <a:t>1079,20 (± 1,88)</a:t>
                      </a:r>
                      <a:endParaRPr lang="es-EC" sz="1200" i="1" dirty="0">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376,35 (± 5,98)</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1455,55</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27,08</a:t>
                      </a:r>
                      <a:endParaRPr lang="es-EC" sz="1200" i="1">
                        <a:effectLst/>
                        <a:latin typeface="Calibri"/>
                        <a:ea typeface="Calibri"/>
                        <a:cs typeface="Times New Roman"/>
                      </a:endParaRPr>
                    </a:p>
                  </a:txBody>
                  <a:tcPr marL="52499" marR="52499" marT="0" marB="0" anchor="b"/>
                </a:tc>
              </a:tr>
              <a:tr h="288032">
                <a:tc>
                  <a:txBody>
                    <a:bodyPr/>
                    <a:lstStyle/>
                    <a:p>
                      <a:pPr algn="ctr">
                        <a:lnSpc>
                          <a:spcPct val="115000"/>
                        </a:lnSpc>
                        <a:spcAft>
                          <a:spcPts val="0"/>
                        </a:spcAft>
                      </a:pPr>
                      <a:r>
                        <a:rPr lang="es-EC" sz="1200" dirty="0">
                          <a:solidFill>
                            <a:schemeClr val="tx1"/>
                          </a:solidFill>
                          <a:effectLst/>
                        </a:rPr>
                        <a:t>8</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a:effectLst/>
                        </a:rPr>
                        <a:t>656,41 (± 2,40)</a:t>
                      </a:r>
                      <a:endParaRPr lang="es-EC" sz="1200" i="1" dirty="0">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313,96 (± 1,20)</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970,36</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51,39</a:t>
                      </a:r>
                      <a:endParaRPr lang="es-EC" sz="1200" i="1">
                        <a:effectLst/>
                        <a:latin typeface="Calibri"/>
                        <a:ea typeface="Calibri"/>
                        <a:cs typeface="Times New Roman"/>
                      </a:endParaRPr>
                    </a:p>
                  </a:txBody>
                  <a:tcPr marL="52499" marR="52499" marT="0" marB="0" anchor="b"/>
                </a:tc>
              </a:tr>
              <a:tr h="216024">
                <a:tc>
                  <a:txBody>
                    <a:bodyPr/>
                    <a:lstStyle/>
                    <a:p>
                      <a:pPr algn="ctr">
                        <a:lnSpc>
                          <a:spcPct val="115000"/>
                        </a:lnSpc>
                        <a:spcAft>
                          <a:spcPts val="0"/>
                        </a:spcAft>
                      </a:pPr>
                      <a:r>
                        <a:rPr lang="es-EC" sz="1200" dirty="0">
                          <a:solidFill>
                            <a:schemeClr val="tx1"/>
                          </a:solidFill>
                          <a:effectLst/>
                        </a:rPr>
                        <a:t>10</a:t>
                      </a:r>
                      <a:endParaRPr lang="es-EC" sz="1200" i="1" dirty="0">
                        <a:solidFill>
                          <a:schemeClr val="tx1"/>
                        </a:solidFill>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a:effectLst/>
                        </a:rPr>
                        <a:t>615,29 (± 1,39)</a:t>
                      </a:r>
                      <a:endParaRPr lang="es-EC" sz="1200" i="1" dirty="0">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425,25 (± 2,40)</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a:effectLst/>
                        </a:rPr>
                        <a:t>1040,54</a:t>
                      </a:r>
                      <a:endParaRPr lang="es-EC" sz="1200" i="1">
                        <a:effectLst/>
                        <a:latin typeface="Calibri"/>
                        <a:ea typeface="Calibri"/>
                        <a:cs typeface="Times New Roman"/>
                      </a:endParaRPr>
                    </a:p>
                  </a:txBody>
                  <a:tcPr marL="52499" marR="52499" marT="0" marB="0" anchor="b"/>
                </a:tc>
                <a:tc>
                  <a:txBody>
                    <a:bodyPr/>
                    <a:lstStyle/>
                    <a:p>
                      <a:pPr algn="ctr">
                        <a:lnSpc>
                          <a:spcPct val="115000"/>
                        </a:lnSpc>
                        <a:spcAft>
                          <a:spcPts val="0"/>
                        </a:spcAft>
                      </a:pPr>
                      <a:r>
                        <a:rPr lang="es-EC" sz="1200" dirty="0">
                          <a:effectLst/>
                        </a:rPr>
                        <a:t>47,87</a:t>
                      </a:r>
                      <a:endParaRPr lang="es-EC" sz="1200" i="1" dirty="0">
                        <a:effectLst/>
                        <a:latin typeface="Calibri"/>
                        <a:ea typeface="Calibri"/>
                        <a:cs typeface="Times New Roman"/>
                      </a:endParaRPr>
                    </a:p>
                  </a:txBody>
                  <a:tcPr marL="52499" marR="52499" marT="0" marB="0" anchor="b"/>
                </a:tc>
              </a:tr>
            </a:tbl>
          </a:graphicData>
        </a:graphic>
      </p:graphicFrame>
      <p:sp>
        <p:nvSpPr>
          <p:cNvPr id="15" name="Elipse 20"/>
          <p:cNvSpPr/>
          <p:nvPr/>
        </p:nvSpPr>
        <p:spPr>
          <a:xfrm flipV="1">
            <a:off x="5998830" y="2922726"/>
            <a:ext cx="4252348" cy="233115"/>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102852" tIns="51426" rIns="102852" bIns="51426"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s-ES_tradnl" sz="2000">
              <a:solidFill>
                <a:srgbClr val="FFFFFF"/>
              </a:solidFill>
            </a:endParaRPr>
          </a:p>
        </p:txBody>
      </p:sp>
      <p:sp>
        <p:nvSpPr>
          <p:cNvPr id="13"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4 Rectángulo"/>
          <p:cNvSpPr/>
          <p:nvPr/>
        </p:nvSpPr>
        <p:spPr>
          <a:xfrm>
            <a:off x="7920161" y="6191944"/>
            <a:ext cx="2736304" cy="86409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6"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pic>
        <p:nvPicPr>
          <p:cNvPr id="6993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904" y="3301913"/>
            <a:ext cx="7275852" cy="38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Elipse 20"/>
          <p:cNvSpPr/>
          <p:nvPr/>
        </p:nvSpPr>
        <p:spPr>
          <a:xfrm flipV="1">
            <a:off x="8728827" y="4987234"/>
            <a:ext cx="881448" cy="466230"/>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102852" tIns="51426" rIns="102852" bIns="51426"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s-ES_tradnl" sz="2000">
              <a:solidFill>
                <a:srgbClr val="FFFFFF"/>
              </a:solidFill>
            </a:endParaRPr>
          </a:p>
        </p:txBody>
      </p:sp>
    </p:spTree>
    <p:extLst>
      <p:ext uri="{BB962C8B-B14F-4D97-AF65-F5344CB8AC3E}">
        <p14:creationId xmlns:p14="http://schemas.microsoft.com/office/powerpoint/2010/main" val="4036927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2382889" y="1624693"/>
            <a:ext cx="2316640" cy="875208"/>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1800" b="0" dirty="0" smtClean="0">
                <a:latin typeface="Calibri" panose="020F0502020204030204" pitchFamily="34" charset="0"/>
                <a:cs typeface="Calibri" panose="020F0502020204030204" pitchFamily="34" charset="0"/>
              </a:rPr>
              <a:t>Se obtuvieron 70 aislados </a:t>
            </a:r>
            <a:endParaRPr lang="es-EC" sz="1800" b="0" dirty="0">
              <a:latin typeface="Calibri" panose="020F0502020204030204" pitchFamily="34" charset="0"/>
              <a:cs typeface="Calibri" panose="020F0502020204030204" pitchFamily="34" charset="0"/>
            </a:endParaRPr>
          </a:p>
        </p:txBody>
      </p:sp>
      <p:sp>
        <p:nvSpPr>
          <p:cNvPr id="9" name="Rectángulo redondeado 8"/>
          <p:cNvSpPr/>
          <p:nvPr/>
        </p:nvSpPr>
        <p:spPr>
          <a:xfrm>
            <a:off x="5604908" y="1117773"/>
            <a:ext cx="2316640" cy="87520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1800" b="0" dirty="0" smtClean="0">
                <a:latin typeface="Calibri" panose="020F0502020204030204" pitchFamily="34" charset="0"/>
                <a:cs typeface="Calibri" panose="020F0502020204030204" pitchFamily="34" charset="0"/>
              </a:rPr>
              <a:t>31 cepas degradadoras</a:t>
            </a:r>
            <a:endParaRPr lang="es-EC" sz="1800" b="0" dirty="0">
              <a:latin typeface="Calibri" panose="020F0502020204030204" pitchFamily="34" charset="0"/>
              <a:cs typeface="Calibri" panose="020F0502020204030204" pitchFamily="34" charset="0"/>
            </a:endParaRPr>
          </a:p>
        </p:txBody>
      </p:sp>
      <p:sp>
        <p:nvSpPr>
          <p:cNvPr id="10" name="Rectángulo redondeado 9"/>
          <p:cNvSpPr/>
          <p:nvPr/>
        </p:nvSpPr>
        <p:spPr>
          <a:xfrm>
            <a:off x="5621426" y="2052331"/>
            <a:ext cx="2316640" cy="87520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1800" b="0" dirty="0" smtClean="0">
                <a:latin typeface="Calibri" panose="020F0502020204030204" pitchFamily="34" charset="0"/>
                <a:cs typeface="Calibri" panose="020F0502020204030204" pitchFamily="34" charset="0"/>
              </a:rPr>
              <a:t>29 cepas heterótrofas </a:t>
            </a:r>
            <a:endParaRPr lang="es-EC" sz="1800" b="0" dirty="0">
              <a:latin typeface="Calibri" panose="020F0502020204030204" pitchFamily="34" charset="0"/>
              <a:cs typeface="Calibri" panose="020F0502020204030204" pitchFamily="34" charset="0"/>
            </a:endParaRPr>
          </a:p>
        </p:txBody>
      </p:sp>
      <p:cxnSp>
        <p:nvCxnSpPr>
          <p:cNvPr id="13" name="Conector recto de flecha 12"/>
          <p:cNvCxnSpPr/>
          <p:nvPr/>
        </p:nvCxnSpPr>
        <p:spPr>
          <a:xfrm flipV="1">
            <a:off x="4880341" y="1713427"/>
            <a:ext cx="601265" cy="102921"/>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cxnSp>
        <p:nvCxnSpPr>
          <p:cNvPr id="17" name="Conector recto de flecha 16"/>
          <p:cNvCxnSpPr/>
          <p:nvPr/>
        </p:nvCxnSpPr>
        <p:spPr>
          <a:xfrm>
            <a:off x="4884336" y="2062297"/>
            <a:ext cx="614268" cy="125780"/>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sp>
        <p:nvSpPr>
          <p:cNvPr id="28" name="Rectángulo redondeado 27"/>
          <p:cNvSpPr/>
          <p:nvPr/>
        </p:nvSpPr>
        <p:spPr>
          <a:xfrm>
            <a:off x="2900306" y="5118525"/>
            <a:ext cx="4233030" cy="13572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342900" indent="-342900">
              <a:buAutoNum type="alphaUcParenR"/>
            </a:pPr>
            <a:r>
              <a:rPr lang="es-EC" sz="1600" b="0" dirty="0" smtClean="0"/>
              <a:t>Cepa </a:t>
            </a:r>
            <a:r>
              <a:rPr lang="es-EC" sz="1600" b="0" dirty="0"/>
              <a:t>D2.2  en medio mineral + </a:t>
            </a:r>
            <a:r>
              <a:rPr lang="es-EC" sz="1600" b="0" dirty="0" err="1"/>
              <a:t>fenantreno</a:t>
            </a:r>
            <a:r>
              <a:rPr lang="es-EC" sz="1600" b="0" dirty="0"/>
              <a:t> </a:t>
            </a:r>
            <a:endParaRPr lang="es-EC" sz="1600" b="0" dirty="0" smtClean="0"/>
          </a:p>
          <a:p>
            <a:pPr marL="342900" indent="-342900">
              <a:buAutoNum type="alphaUcParenR"/>
            </a:pPr>
            <a:r>
              <a:rPr lang="es-EC" sz="1600" b="0" dirty="0" smtClean="0"/>
              <a:t> Cepa </a:t>
            </a:r>
            <a:r>
              <a:rPr lang="es-EC" sz="1600" b="0" dirty="0"/>
              <a:t>H.K2  en medio LB </a:t>
            </a:r>
            <a:r>
              <a:rPr lang="es-EC" sz="1600" b="0" dirty="0" smtClean="0"/>
              <a:t>1/10</a:t>
            </a:r>
          </a:p>
          <a:p>
            <a:pPr marL="342900" indent="-342900">
              <a:buAutoNum type="alphaUcParenR"/>
            </a:pPr>
            <a:r>
              <a:rPr lang="es-EC" sz="1600" b="0" dirty="0" smtClean="0"/>
              <a:t>Cepa </a:t>
            </a:r>
            <a:r>
              <a:rPr lang="es-EC" sz="1600" b="0" dirty="0"/>
              <a:t>D8  en medio mineral + </a:t>
            </a:r>
            <a:r>
              <a:rPr lang="es-EC" sz="1600" b="0" dirty="0" err="1"/>
              <a:t>fenantreno</a:t>
            </a:r>
            <a:endParaRPr lang="es-EC" sz="1600" b="0" dirty="0">
              <a:latin typeface="Calibri" panose="020F0502020204030204" pitchFamily="34" charset="0"/>
              <a:cs typeface="Calibri" panose="020F0502020204030204" pitchFamily="34" charset="0"/>
            </a:endParaRPr>
          </a:p>
        </p:txBody>
      </p:sp>
      <p:sp>
        <p:nvSpPr>
          <p:cNvPr id="27" name="76 Rectángulo"/>
          <p:cNvSpPr/>
          <p:nvPr/>
        </p:nvSpPr>
        <p:spPr>
          <a:xfrm>
            <a:off x="350356" y="631249"/>
            <a:ext cx="3753381" cy="461665"/>
          </a:xfrm>
          <a:prstGeom prst="rect">
            <a:avLst/>
          </a:prstGeom>
        </p:spPr>
        <p:txBody>
          <a:bodyPr wrap="square">
            <a:spAutoFit/>
          </a:bodyPr>
          <a:lstStyle/>
          <a:p>
            <a:r>
              <a:rPr lang="es-EC" sz="2400" dirty="0" smtClean="0">
                <a:latin typeface="+mj-lt"/>
                <a:cs typeface="Times New Roman" panose="02020603050405020304" pitchFamily="18" charset="0"/>
              </a:rPr>
              <a:t>Aislamiento</a:t>
            </a:r>
            <a:r>
              <a:rPr lang="en-US" sz="2400" dirty="0" smtClean="0">
                <a:solidFill>
                  <a:srgbClr val="000000"/>
                </a:solidFill>
                <a:latin typeface="+mj-lt"/>
                <a:cs typeface="Times New Roman" panose="02020603050405020304" pitchFamily="18" charset="0"/>
              </a:rPr>
              <a:t> </a:t>
            </a:r>
            <a:endParaRPr lang="es-ES" sz="2400" b="1" dirty="0">
              <a:solidFill>
                <a:srgbClr val="000000"/>
              </a:solidFill>
              <a:latin typeface="+mj-lt"/>
              <a:cs typeface="Times New Roman" panose="02020603050405020304" pitchFamily="18" charset="0"/>
            </a:endParaRPr>
          </a:p>
        </p:txBody>
      </p:sp>
      <p:sp>
        <p:nvSpPr>
          <p:cNvPr id="26" name="Rectángulo 25"/>
          <p:cNvSpPr/>
          <p:nvPr/>
        </p:nvSpPr>
        <p:spPr>
          <a:xfrm>
            <a:off x="7918707" y="6231938"/>
            <a:ext cx="2736304" cy="7592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31" name="Imagen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
        <p:nvSpPr>
          <p:cNvPr id="29"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pic>
        <p:nvPicPr>
          <p:cNvPr id="30" name="29 Imagen"/>
          <p:cNvPicPr/>
          <p:nvPr/>
        </p:nvPicPr>
        <p:blipFill>
          <a:blip r:embed="rId3">
            <a:extLst>
              <a:ext uri="{28A0092B-C50C-407E-A947-70E740481C1C}">
                <a14:useLocalDpi xmlns:a14="http://schemas.microsoft.com/office/drawing/2010/main" val="0"/>
              </a:ext>
            </a:extLst>
          </a:blip>
          <a:srcRect/>
          <a:stretch>
            <a:fillRect/>
          </a:stretch>
        </p:blipFill>
        <p:spPr bwMode="auto">
          <a:xfrm>
            <a:off x="2382888" y="3167608"/>
            <a:ext cx="5555177" cy="1889099"/>
          </a:xfrm>
          <a:prstGeom prst="rect">
            <a:avLst/>
          </a:prstGeom>
          <a:noFill/>
          <a:ln>
            <a:noFill/>
          </a:ln>
        </p:spPr>
      </p:pic>
    </p:spTree>
    <p:extLst>
      <p:ext uri="{BB962C8B-B14F-4D97-AF65-F5344CB8AC3E}">
        <p14:creationId xmlns:p14="http://schemas.microsoft.com/office/powerpoint/2010/main" val="2647177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pic>
        <p:nvPicPr>
          <p:cNvPr id="5" name="4 Marcador de contenido"/>
          <p:cNvPicPr>
            <a:picLocks noGrp="1"/>
          </p:cNvPicPr>
          <p:nvPr>
            <p:ph idx="1"/>
          </p:nvPr>
        </p:nvPicPr>
        <p:blipFill rotWithShape="1">
          <a:blip r:embed="rId2">
            <a:extLst>
              <a:ext uri="{28A0092B-C50C-407E-A947-70E740481C1C}">
                <a14:useLocalDpi xmlns:a14="http://schemas.microsoft.com/office/drawing/2010/main" val="0"/>
              </a:ext>
            </a:extLst>
          </a:blip>
          <a:srcRect b="29670"/>
          <a:stretch/>
        </p:blipFill>
        <p:spPr bwMode="auto">
          <a:xfrm>
            <a:off x="359321" y="641488"/>
            <a:ext cx="6250815" cy="5698540"/>
          </a:xfrm>
          <a:prstGeom prst="rect">
            <a:avLst/>
          </a:prstGeom>
          <a:noFill/>
          <a:ln>
            <a:noFill/>
          </a:ln>
        </p:spPr>
      </p:pic>
      <p:sp>
        <p:nvSpPr>
          <p:cNvPr id="6" name="5 Rectángulo"/>
          <p:cNvSpPr/>
          <p:nvPr/>
        </p:nvSpPr>
        <p:spPr>
          <a:xfrm>
            <a:off x="6842590" y="3743672"/>
            <a:ext cx="3744416"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600" b="0" dirty="0"/>
              <a:t>Tamaño de bacterias. Fotografías Cámara </a:t>
            </a:r>
            <a:r>
              <a:rPr lang="es-EC" sz="1600" b="0" dirty="0" err="1"/>
              <a:t>Motican</a:t>
            </a:r>
            <a:r>
              <a:rPr lang="es-EC" sz="1600" b="0" dirty="0"/>
              <a:t>, 10 MP. Vista microscópica  a 100X.  </a:t>
            </a:r>
            <a:endParaRPr lang="es-EC" sz="1600" b="0" dirty="0" smtClean="0"/>
          </a:p>
          <a:p>
            <a:pPr algn="just"/>
            <a:endParaRPr lang="es-EC" sz="1600" b="0" dirty="0" smtClean="0"/>
          </a:p>
          <a:p>
            <a:pPr marL="457200" indent="-457200" algn="just">
              <a:buAutoNum type="alphaUcParenR"/>
            </a:pPr>
            <a:r>
              <a:rPr lang="es-EC" sz="1600" b="0" i="1" dirty="0" err="1" smtClean="0"/>
              <a:t>Bacillus</a:t>
            </a:r>
            <a:r>
              <a:rPr lang="es-EC" sz="1600" b="0" i="1" dirty="0" smtClean="0"/>
              <a:t> </a:t>
            </a:r>
            <a:r>
              <a:rPr lang="es-EC" sz="1600" b="0" i="1" dirty="0" err="1"/>
              <a:t>subtilis</a:t>
            </a:r>
            <a:r>
              <a:rPr lang="es-EC" sz="1600" b="0" dirty="0"/>
              <a:t> </a:t>
            </a:r>
            <a:endParaRPr lang="es-EC" sz="1600" b="0" dirty="0" smtClean="0"/>
          </a:p>
          <a:p>
            <a:pPr marL="457200" indent="-457200" algn="just">
              <a:buAutoNum type="alphaUcParenR"/>
            </a:pPr>
            <a:r>
              <a:rPr lang="es-EC" sz="1600" b="0" i="1" dirty="0" err="1" smtClean="0"/>
              <a:t>Bacillus</a:t>
            </a:r>
            <a:r>
              <a:rPr lang="es-EC" sz="1600" b="0" i="1" dirty="0" smtClean="0"/>
              <a:t> </a:t>
            </a:r>
            <a:r>
              <a:rPr lang="es-EC" sz="1600" b="0" i="1" dirty="0" err="1"/>
              <a:t>megaterium</a:t>
            </a:r>
            <a:r>
              <a:rPr lang="es-EC" sz="1600" b="0" dirty="0"/>
              <a:t> </a:t>
            </a:r>
            <a:endParaRPr lang="es-EC" sz="1600" b="0" dirty="0" smtClean="0"/>
          </a:p>
          <a:p>
            <a:pPr marL="457200" indent="-457200" algn="just">
              <a:buAutoNum type="alphaUcParenR"/>
            </a:pPr>
            <a:r>
              <a:rPr lang="es-EC" sz="1600" b="0" i="1" dirty="0" err="1" smtClean="0"/>
              <a:t>Enterobacter</a:t>
            </a:r>
            <a:r>
              <a:rPr lang="es-EC" sz="1600" b="0" i="1" dirty="0" smtClean="0"/>
              <a:t> </a:t>
            </a:r>
            <a:r>
              <a:rPr lang="es-EC" sz="1600" b="0" i="1" dirty="0" err="1"/>
              <a:t>xiangfangensis</a:t>
            </a:r>
            <a:r>
              <a:rPr lang="es-EC" sz="1600" b="0" i="1" dirty="0"/>
              <a:t> </a:t>
            </a:r>
            <a:endParaRPr lang="es-EC" sz="1600" b="0" i="1" dirty="0" smtClean="0"/>
          </a:p>
          <a:p>
            <a:pPr marL="457200" indent="-457200" algn="just">
              <a:buAutoNum type="alphaUcParenR"/>
            </a:pPr>
            <a:r>
              <a:rPr lang="es-EC" sz="1600" b="0" i="1" dirty="0" err="1" smtClean="0"/>
              <a:t>Lysinibacillus</a:t>
            </a:r>
            <a:r>
              <a:rPr lang="es-EC" sz="1600" b="0" i="1" dirty="0" smtClean="0"/>
              <a:t> </a:t>
            </a:r>
            <a:r>
              <a:rPr lang="es-EC" sz="1600" b="0" i="1" dirty="0" err="1" smtClean="0"/>
              <a:t>fusiformis</a:t>
            </a:r>
            <a:endParaRPr lang="es-EC" sz="1600" b="0" i="1" dirty="0"/>
          </a:p>
          <a:p>
            <a:pPr marL="457200" indent="-457200" algn="just">
              <a:buAutoNum type="alphaUcParenR"/>
            </a:pPr>
            <a:r>
              <a:rPr lang="es-EC" sz="1600" b="0" i="1" dirty="0" err="1" smtClean="0"/>
              <a:t>Klebsiella</a:t>
            </a:r>
            <a:r>
              <a:rPr lang="es-EC" sz="1600" b="0" i="1" dirty="0" smtClean="0"/>
              <a:t> </a:t>
            </a:r>
            <a:r>
              <a:rPr lang="es-EC" sz="1600" b="0" i="1" dirty="0" err="1"/>
              <a:t>oxytoca</a:t>
            </a:r>
            <a:endParaRPr lang="es-EC" sz="1600" b="0" i="1" dirty="0"/>
          </a:p>
        </p:txBody>
      </p:sp>
      <p:pic>
        <p:nvPicPr>
          <p:cNvPr id="7" name="4 Marcador de contenido"/>
          <p:cNvPicPr>
            <a:picLocks/>
          </p:cNvPicPr>
          <p:nvPr/>
        </p:nvPicPr>
        <p:blipFill rotWithShape="1">
          <a:blip r:embed="rId2">
            <a:extLst>
              <a:ext uri="{28A0092B-C50C-407E-A947-70E740481C1C}">
                <a14:useLocalDpi xmlns:a14="http://schemas.microsoft.com/office/drawing/2010/main" val="0"/>
              </a:ext>
            </a:extLst>
          </a:blip>
          <a:srcRect l="19625" t="76068" r="17276"/>
          <a:stretch/>
        </p:blipFill>
        <p:spPr bwMode="auto">
          <a:xfrm>
            <a:off x="6842590" y="1367408"/>
            <a:ext cx="3628286" cy="2016224"/>
          </a:xfrm>
          <a:prstGeom prst="rect">
            <a:avLst/>
          </a:prstGeom>
          <a:noFill/>
          <a:ln>
            <a:noFill/>
          </a:ln>
        </p:spPr>
      </p:pic>
      <p:sp>
        <p:nvSpPr>
          <p:cNvPr id="8" name="7 Rectángulo"/>
          <p:cNvSpPr/>
          <p:nvPr/>
        </p:nvSpPr>
        <p:spPr>
          <a:xfrm>
            <a:off x="7992169" y="6263952"/>
            <a:ext cx="2796986" cy="7920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9"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2010638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31366" y="260572"/>
            <a:ext cx="3328155" cy="400110"/>
          </a:xfrm>
          <a:prstGeom prst="rect">
            <a:avLst/>
          </a:prstGeom>
        </p:spPr>
        <p:txBody>
          <a:bodyPr wrap="none">
            <a:spAutoFit/>
          </a:bodyPr>
          <a:lstStyle/>
          <a:p>
            <a:r>
              <a:rPr lang="es-EC" dirty="0" smtClean="0">
                <a:latin typeface="+mj-lt"/>
                <a:ea typeface="Segoe UI Symbol" panose="020B0502040204020203" pitchFamily="34" charset="0"/>
                <a:cs typeface="Times New Roman" panose="02020603050405020304" pitchFamily="18" charset="0"/>
              </a:rPr>
              <a:t>Identificación Molecular  </a:t>
            </a:r>
            <a:endParaRPr lang="es-EC" dirty="0">
              <a:latin typeface="+mj-lt"/>
              <a:ea typeface="Segoe UI Symbol" panose="020B0502040204020203" pitchFamily="34" charset="0"/>
              <a:cs typeface="Times New Roman" panose="02020603050405020304" pitchFamily="18" charset="0"/>
            </a:endParaRPr>
          </a:p>
        </p:txBody>
      </p:sp>
      <p:sp>
        <p:nvSpPr>
          <p:cNvPr id="11" name="Rectángulo 10"/>
          <p:cNvSpPr/>
          <p:nvPr/>
        </p:nvSpPr>
        <p:spPr>
          <a:xfrm>
            <a:off x="748795" y="1088304"/>
            <a:ext cx="2418838" cy="1323439"/>
          </a:xfrm>
          <a:prstGeom prst="rect">
            <a:avLst/>
          </a:prstGeom>
        </p:spPr>
        <p:txBody>
          <a:bodyPr wrap="square">
            <a:spAutoFit/>
          </a:bodyPr>
          <a:lstStyle/>
          <a:p>
            <a:pPr algn="ctr"/>
            <a:r>
              <a:rPr lang="es-EC" b="0" i="1" dirty="0" smtClean="0">
                <a:latin typeface="+mj-lt"/>
                <a:ea typeface="Calibri" panose="020F0502020204030204" pitchFamily="34" charset="0"/>
              </a:rPr>
              <a:t>Productos amplificados por PCR</a:t>
            </a:r>
          </a:p>
          <a:p>
            <a:pPr algn="ctr"/>
            <a:r>
              <a:rPr lang="es-EC" b="0" i="1" dirty="0" smtClean="0">
                <a:latin typeface="+mj-lt"/>
              </a:rPr>
              <a:t>16S </a:t>
            </a:r>
            <a:r>
              <a:rPr lang="es-EC" b="0" i="1" dirty="0" err="1" smtClean="0">
                <a:latin typeface="+mj-lt"/>
              </a:rPr>
              <a:t>rRNA</a:t>
            </a:r>
            <a:endParaRPr lang="es-EC" b="0" dirty="0">
              <a:latin typeface="+mj-lt"/>
            </a:endParaRPr>
          </a:p>
        </p:txBody>
      </p:sp>
      <p:sp>
        <p:nvSpPr>
          <p:cNvPr id="15" name="Rectángulo 14"/>
          <p:cNvSpPr/>
          <p:nvPr/>
        </p:nvSpPr>
        <p:spPr>
          <a:xfrm>
            <a:off x="7981055" y="6207865"/>
            <a:ext cx="2736304" cy="7592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
        <p:nvSpPr>
          <p:cNvPr id="17"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pic>
        <p:nvPicPr>
          <p:cNvPr id="18" name="17 Imagen"/>
          <p:cNvPicPr/>
          <p:nvPr/>
        </p:nvPicPr>
        <p:blipFill>
          <a:blip r:embed="rId3">
            <a:extLst>
              <a:ext uri="{28A0092B-C50C-407E-A947-70E740481C1C}">
                <a14:useLocalDpi xmlns:a14="http://schemas.microsoft.com/office/drawing/2010/main" val="0"/>
              </a:ext>
            </a:extLst>
          </a:blip>
          <a:srcRect/>
          <a:stretch>
            <a:fillRect/>
          </a:stretch>
        </p:blipFill>
        <p:spPr bwMode="auto">
          <a:xfrm>
            <a:off x="2879601" y="617436"/>
            <a:ext cx="5710039" cy="6581877"/>
          </a:xfrm>
          <a:prstGeom prst="rect">
            <a:avLst/>
          </a:prstGeom>
          <a:noFill/>
          <a:ln>
            <a:noFill/>
          </a:ln>
        </p:spPr>
      </p:pic>
    </p:spTree>
    <p:extLst>
      <p:ext uri="{BB962C8B-B14F-4D97-AF65-F5344CB8AC3E}">
        <p14:creationId xmlns:p14="http://schemas.microsoft.com/office/powerpoint/2010/main" val="636472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321" y="1755525"/>
            <a:ext cx="5183857" cy="2752824"/>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5651908" y="1765417"/>
            <a:ext cx="4875473" cy="2733040"/>
          </a:xfrm>
          <a:prstGeom prst="rect">
            <a:avLst/>
          </a:prstGeom>
          <a:noFill/>
          <a:ln>
            <a:noFill/>
          </a:ln>
        </p:spPr>
      </p:pic>
      <p:sp>
        <p:nvSpPr>
          <p:cNvPr id="6"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7" name="6 Rectángulo"/>
          <p:cNvSpPr/>
          <p:nvPr/>
        </p:nvSpPr>
        <p:spPr>
          <a:xfrm>
            <a:off x="770935" y="867888"/>
            <a:ext cx="8432766" cy="400110"/>
          </a:xfrm>
          <a:prstGeom prst="rect">
            <a:avLst/>
          </a:prstGeom>
        </p:spPr>
        <p:txBody>
          <a:bodyPr wrap="square">
            <a:spAutoFit/>
          </a:bodyPr>
          <a:lstStyle/>
          <a:p>
            <a:pPr lvl="1"/>
            <a:r>
              <a:rPr lang="en-US" dirty="0" err="1">
                <a:latin typeface="+mj-lt"/>
              </a:rPr>
              <a:t>Análisis</a:t>
            </a:r>
            <a:r>
              <a:rPr lang="en-US" dirty="0">
                <a:latin typeface="+mj-lt"/>
              </a:rPr>
              <a:t> de RFLPs (Restriction Fragment Length Polymorphism)</a:t>
            </a:r>
            <a:endParaRPr lang="es-EC" sz="2400" i="1" dirty="0">
              <a:latin typeface="+mj-lt"/>
            </a:endParaRPr>
          </a:p>
        </p:txBody>
      </p:sp>
      <p:sp>
        <p:nvSpPr>
          <p:cNvPr id="8" name="7 Rectángulo"/>
          <p:cNvSpPr/>
          <p:nvPr/>
        </p:nvSpPr>
        <p:spPr>
          <a:xfrm>
            <a:off x="1151409" y="5039816"/>
            <a:ext cx="9001000" cy="1015663"/>
          </a:xfrm>
          <a:prstGeom prst="rect">
            <a:avLst/>
          </a:prstGeom>
        </p:spPr>
        <p:txBody>
          <a:bodyPr wrap="square">
            <a:spAutoFit/>
          </a:bodyPr>
          <a:lstStyle/>
          <a:p>
            <a:r>
              <a:rPr lang="es-EC" b="0" dirty="0">
                <a:latin typeface="+mj-lt"/>
              </a:rPr>
              <a:t>Perfiles de los fragmentos de restricción del gen 16S </a:t>
            </a:r>
            <a:r>
              <a:rPr lang="es-EC" b="0" dirty="0" err="1" smtClean="0">
                <a:latin typeface="+mj-lt"/>
              </a:rPr>
              <a:t>rRNA</a:t>
            </a:r>
            <a:r>
              <a:rPr lang="es-EC" b="0" dirty="0" smtClean="0">
                <a:latin typeface="+mj-lt"/>
              </a:rPr>
              <a:t>. Ensayo </a:t>
            </a:r>
            <a:r>
              <a:rPr lang="es-EC" b="0" dirty="0">
                <a:latin typeface="+mj-lt"/>
              </a:rPr>
              <a:t>N° </a:t>
            </a:r>
            <a:r>
              <a:rPr lang="es-EC" b="0" dirty="0" smtClean="0">
                <a:latin typeface="+mj-lt"/>
              </a:rPr>
              <a:t>1</a:t>
            </a:r>
          </a:p>
          <a:p>
            <a:pPr marL="457200" indent="-457200">
              <a:buAutoNum type="alphaUcParenR"/>
            </a:pPr>
            <a:r>
              <a:rPr lang="es-EC" b="0" dirty="0" smtClean="0">
                <a:latin typeface="+mj-lt"/>
              </a:rPr>
              <a:t>cepas </a:t>
            </a:r>
            <a:r>
              <a:rPr lang="es-EC" b="0" dirty="0">
                <a:latin typeface="+mj-lt"/>
              </a:rPr>
              <a:t>de bacterias degradadoras del suelo</a:t>
            </a:r>
            <a:r>
              <a:rPr lang="es-EC" b="0" dirty="0" smtClean="0">
                <a:latin typeface="+mj-lt"/>
              </a:rPr>
              <a:t>.</a:t>
            </a:r>
          </a:p>
          <a:p>
            <a:pPr marL="457200" indent="-457200">
              <a:buFontTx/>
              <a:buAutoNum type="alphaUcParenR"/>
            </a:pPr>
            <a:r>
              <a:rPr lang="es-EC" b="0" dirty="0">
                <a:latin typeface="+mj-lt"/>
              </a:rPr>
              <a:t>cepas de bacterias heterótrofas  del sobrenadante</a:t>
            </a:r>
            <a:r>
              <a:rPr lang="es-EC" b="0" dirty="0" smtClean="0">
                <a:latin typeface="+mj-lt"/>
              </a:rPr>
              <a:t>.</a:t>
            </a:r>
            <a:endParaRPr lang="es-EC" b="0" i="1" dirty="0">
              <a:latin typeface="+mj-lt"/>
            </a:endParaRPr>
          </a:p>
        </p:txBody>
      </p:sp>
      <p:sp>
        <p:nvSpPr>
          <p:cNvPr id="9" name="8 CuadroTexto"/>
          <p:cNvSpPr txBox="1"/>
          <p:nvPr/>
        </p:nvSpPr>
        <p:spPr>
          <a:xfrm>
            <a:off x="215305" y="1565362"/>
            <a:ext cx="936104" cy="400110"/>
          </a:xfrm>
          <a:prstGeom prst="rect">
            <a:avLst/>
          </a:prstGeom>
          <a:noFill/>
        </p:spPr>
        <p:txBody>
          <a:bodyPr wrap="square" rtlCol="0">
            <a:spAutoFit/>
          </a:bodyPr>
          <a:lstStyle/>
          <a:p>
            <a:r>
              <a:rPr lang="en-US" dirty="0" smtClean="0"/>
              <a:t>A)</a:t>
            </a:r>
            <a:endParaRPr lang="es-EC" dirty="0"/>
          </a:p>
        </p:txBody>
      </p:sp>
      <p:sp>
        <p:nvSpPr>
          <p:cNvPr id="10" name="9 CuadroTexto"/>
          <p:cNvSpPr txBox="1"/>
          <p:nvPr/>
        </p:nvSpPr>
        <p:spPr>
          <a:xfrm>
            <a:off x="5456238" y="1583547"/>
            <a:ext cx="807739" cy="400110"/>
          </a:xfrm>
          <a:prstGeom prst="rect">
            <a:avLst/>
          </a:prstGeom>
          <a:noFill/>
        </p:spPr>
        <p:txBody>
          <a:bodyPr wrap="square" rtlCol="0">
            <a:spAutoFit/>
          </a:bodyPr>
          <a:lstStyle/>
          <a:p>
            <a:r>
              <a:rPr lang="en-US" dirty="0" smtClean="0"/>
              <a:t>B)</a:t>
            </a:r>
            <a:endParaRPr lang="es-EC" dirty="0"/>
          </a:p>
        </p:txBody>
      </p:sp>
      <p:sp>
        <p:nvSpPr>
          <p:cNvPr id="11" name="10 Rectángulo"/>
          <p:cNvSpPr/>
          <p:nvPr/>
        </p:nvSpPr>
        <p:spPr>
          <a:xfrm>
            <a:off x="7920161" y="6263952"/>
            <a:ext cx="2879602" cy="7920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2"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897" y="6381211"/>
            <a:ext cx="2640568" cy="680282"/>
          </a:xfrm>
          <a:prstGeom prst="rect">
            <a:avLst/>
          </a:prstGeom>
        </p:spPr>
      </p:pic>
    </p:spTree>
    <p:extLst>
      <p:ext uri="{BB962C8B-B14F-4D97-AF65-F5344CB8AC3E}">
        <p14:creationId xmlns:p14="http://schemas.microsoft.com/office/powerpoint/2010/main" val="1671251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1469989850"/>
              </p:ext>
            </p:extLst>
          </p:nvPr>
        </p:nvGraphicFramePr>
        <p:xfrm>
          <a:off x="385803" y="403783"/>
          <a:ext cx="5256584" cy="6927610"/>
        </p:xfrm>
        <a:graphic>
          <a:graphicData uri="http://schemas.openxmlformats.org/drawingml/2006/table">
            <a:tbl>
              <a:tblPr firstRow="1" firstCol="1" bandRow="1">
                <a:tableStyleId>{5C22544A-7EE6-4342-B048-85BDC9FD1C3A}</a:tableStyleId>
              </a:tblPr>
              <a:tblGrid>
                <a:gridCol w="641062"/>
                <a:gridCol w="604961"/>
                <a:gridCol w="1167419"/>
                <a:gridCol w="879202"/>
                <a:gridCol w="656782"/>
                <a:gridCol w="423880"/>
                <a:gridCol w="883278"/>
              </a:tblGrid>
              <a:tr h="264601">
                <a:tc>
                  <a:txBody>
                    <a:bodyPr/>
                    <a:lstStyle/>
                    <a:p>
                      <a:pPr algn="ctr">
                        <a:lnSpc>
                          <a:spcPct val="115000"/>
                        </a:lnSpc>
                        <a:spcAft>
                          <a:spcPts val="0"/>
                        </a:spcAft>
                      </a:pPr>
                      <a:r>
                        <a:rPr lang="es-EC" sz="900" dirty="0">
                          <a:solidFill>
                            <a:schemeClr val="tx1"/>
                          </a:solidFill>
                          <a:effectLst/>
                        </a:rPr>
                        <a:t>Cepa</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dirty="0">
                          <a:solidFill>
                            <a:schemeClr val="tx1"/>
                          </a:solidFill>
                          <a:effectLst/>
                        </a:rPr>
                        <a:t>Cepas iguales</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Organismo más próximo</a:t>
                      </a:r>
                      <a:r>
                        <a:rPr lang="es-EC" sz="900" baseline="30000">
                          <a:solidFill>
                            <a:schemeClr val="tx1"/>
                          </a:solidFill>
                          <a:effectLst/>
                        </a:rPr>
                        <a:t>a</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Número de acceso (NCBI)</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Query</a:t>
                      </a:r>
                    </a:p>
                    <a:p>
                      <a:pPr algn="ctr">
                        <a:lnSpc>
                          <a:spcPct val="115000"/>
                        </a:lnSpc>
                        <a:spcAft>
                          <a:spcPts val="0"/>
                        </a:spcAft>
                      </a:pPr>
                      <a:r>
                        <a:rPr lang="es-EC" sz="900">
                          <a:solidFill>
                            <a:schemeClr val="tx1"/>
                          </a:solidFill>
                          <a:effectLst/>
                        </a:rPr>
                        <a:t>Coverage</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dirty="0">
                          <a:solidFill>
                            <a:schemeClr val="tx1"/>
                          </a:solidFill>
                          <a:effectLst/>
                        </a:rPr>
                        <a:t>Max </a:t>
                      </a:r>
                      <a:r>
                        <a:rPr lang="es-EC" sz="900" dirty="0" err="1">
                          <a:solidFill>
                            <a:schemeClr val="tx1"/>
                          </a:solidFill>
                          <a:effectLst/>
                        </a:rPr>
                        <a:t>Ident</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Filo</a:t>
                      </a:r>
                      <a:endParaRPr lang="es-EC" sz="900" i="1">
                        <a:solidFill>
                          <a:schemeClr val="tx1"/>
                        </a:solidFill>
                        <a:effectLst/>
                        <a:latin typeface="Calibri"/>
                        <a:ea typeface="Calibri"/>
                        <a:cs typeface="Times New Roman"/>
                      </a:endParaRPr>
                    </a:p>
                  </a:txBody>
                  <a:tcPr marL="42006" marR="42006" marT="0" marB="0"/>
                </a:tc>
              </a:tr>
              <a:tr h="160327">
                <a:tc gridSpan="5">
                  <a:txBody>
                    <a:bodyPr/>
                    <a:lstStyle/>
                    <a:p>
                      <a:pPr algn="ctr">
                        <a:lnSpc>
                          <a:spcPct val="115000"/>
                        </a:lnSpc>
                        <a:spcAft>
                          <a:spcPts val="0"/>
                        </a:spcAft>
                      </a:pPr>
                      <a:r>
                        <a:rPr lang="es-EC" sz="900">
                          <a:solidFill>
                            <a:schemeClr val="tx1"/>
                          </a:solidFill>
                          <a:effectLst/>
                        </a:rPr>
                        <a:t>                                 Ensayo 1</a:t>
                      </a:r>
                      <a:endParaRPr lang="es-EC" sz="900" i="1">
                        <a:solidFill>
                          <a:schemeClr val="tx1"/>
                        </a:solidFill>
                        <a:effectLst/>
                        <a:latin typeface="Calibri"/>
                        <a:ea typeface="Calibri"/>
                        <a:cs typeface="Times New Roman"/>
                      </a:endParaRPr>
                    </a:p>
                  </a:txBody>
                  <a:tcPr marL="42006" marR="4200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900">
                          <a:solidFill>
                            <a:schemeClr val="tx1"/>
                          </a:solidFill>
                          <a:effectLst/>
                        </a:rPr>
                        <a:t> </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endParaRPr lang="es-EC" sz="900" i="1">
                        <a:solidFill>
                          <a:schemeClr val="tx1"/>
                        </a:solidFill>
                        <a:effectLst/>
                        <a:latin typeface="Calibri"/>
                        <a:ea typeface="Calibri"/>
                        <a:cs typeface="Times New Roman"/>
                      </a:endParaRPr>
                    </a:p>
                  </a:txBody>
                  <a:tcPr marL="42006" marR="42006" marT="0" marB="0"/>
                </a:tc>
              </a:tr>
              <a:tr h="295003">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D1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3</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dirty="0" err="1">
                          <a:solidFill>
                            <a:schemeClr val="tx1"/>
                          </a:solidFill>
                          <a:effectLst/>
                        </a:rPr>
                        <a:t>Bacillus</a:t>
                      </a:r>
                      <a:r>
                        <a:rPr lang="es-EC" sz="900" i="1" dirty="0">
                          <a:solidFill>
                            <a:schemeClr val="tx1"/>
                          </a:solidFill>
                          <a:effectLst/>
                        </a:rPr>
                        <a:t> </a:t>
                      </a:r>
                      <a:r>
                        <a:rPr lang="es-EC" sz="900" i="1" dirty="0" err="1">
                          <a:solidFill>
                            <a:schemeClr val="tx1"/>
                          </a:solidFill>
                          <a:effectLst/>
                        </a:rPr>
                        <a:t>stratosphericus</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u="sng">
                          <a:solidFill>
                            <a:schemeClr val="tx1"/>
                          </a:solidFill>
                          <a:effectLst/>
                          <a:hlinkClick r:id="rId2" tooltip="Show report for NR_118441.1"/>
                        </a:rPr>
                        <a:t>NR_118441.1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Firmicutes</a:t>
                      </a:r>
                      <a:endParaRPr lang="es-EC" sz="900" i="1">
                        <a:solidFill>
                          <a:schemeClr val="tx1"/>
                        </a:solidFill>
                        <a:effectLst/>
                        <a:latin typeface="Calibri"/>
                        <a:ea typeface="Calibri"/>
                        <a:cs typeface="Times New Roman"/>
                      </a:endParaRPr>
                    </a:p>
                  </a:txBody>
                  <a:tcPr marL="42006" marR="42006" marT="0" marB="0"/>
                </a:tc>
              </a:tr>
              <a:tr h="442506">
                <a:tc>
                  <a:txBody>
                    <a:bodyPr/>
                    <a:lstStyle/>
                    <a:p>
                      <a:pP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D2</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4</a:t>
                      </a:r>
                    </a:p>
                    <a:p>
                      <a:pPr algn="ctr">
                        <a:lnSpc>
                          <a:spcPct val="115000"/>
                        </a:lnSpc>
                        <a:spcAft>
                          <a:spcPts val="0"/>
                        </a:spcAft>
                      </a:pPr>
                      <a:r>
                        <a:rPr lang="es-EC" sz="900">
                          <a:solidFill>
                            <a:schemeClr val="tx1"/>
                          </a:solidFill>
                          <a:effectLst/>
                        </a:rPr>
                        <a:t>13</a:t>
                      </a:r>
                    </a:p>
                    <a:p>
                      <a:pPr algn="ctr">
                        <a:lnSpc>
                          <a:spcPct val="115000"/>
                        </a:lnSpc>
                        <a:spcAft>
                          <a:spcPts val="0"/>
                        </a:spcAft>
                      </a:pPr>
                      <a:r>
                        <a:rPr lang="es-EC" sz="900">
                          <a:solidFill>
                            <a:schemeClr val="tx1"/>
                          </a:solidFill>
                          <a:effectLst/>
                        </a:rPr>
                        <a:t>12</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a:solidFill>
                            <a:schemeClr val="tx1"/>
                          </a:solidFill>
                          <a:effectLst/>
                        </a:rPr>
                        <a:t> </a:t>
                      </a:r>
                    </a:p>
                    <a:p>
                      <a:pPr algn="ctr">
                        <a:lnSpc>
                          <a:spcPct val="115000"/>
                        </a:lnSpc>
                        <a:spcAft>
                          <a:spcPts val="0"/>
                        </a:spcAft>
                      </a:pPr>
                      <a:r>
                        <a:rPr lang="es-EC" sz="900" i="1">
                          <a:solidFill>
                            <a:schemeClr val="tx1"/>
                          </a:solidFill>
                          <a:effectLst/>
                        </a:rPr>
                        <a:t>Klebsiella oxytoca </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 </a:t>
                      </a:r>
                    </a:p>
                    <a:p>
                      <a:pPr algn="ctr">
                        <a:lnSpc>
                          <a:spcPct val="115000"/>
                        </a:lnSpc>
                        <a:spcAft>
                          <a:spcPts val="0"/>
                        </a:spcAft>
                      </a:pPr>
                      <a:r>
                        <a:rPr lang="es-EC" sz="900" u="sng">
                          <a:solidFill>
                            <a:schemeClr val="tx1"/>
                          </a:solidFill>
                          <a:effectLst/>
                          <a:hlinkClick r:id="rId3" tooltip="Show report for LC133345.1"/>
                        </a:rPr>
                        <a:t>LC133345.1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nSpc>
                          <a:spcPct val="115000"/>
                        </a:lnSpc>
                        <a:spcAft>
                          <a:spcPts val="0"/>
                        </a:spcAft>
                      </a:pPr>
                      <a:r>
                        <a:rPr lang="es-EC" sz="900">
                          <a:solidFill>
                            <a:schemeClr val="tx1"/>
                          </a:solidFill>
                          <a:effectLst/>
                        </a:rPr>
                        <a:t>Proteobacteria</a:t>
                      </a:r>
                    </a:p>
                    <a:p>
                      <a:pPr algn="ctr">
                        <a:lnSpc>
                          <a:spcPct val="115000"/>
                        </a:lnSpc>
                        <a:spcAft>
                          <a:spcPts val="0"/>
                        </a:spcAft>
                      </a:pPr>
                      <a:r>
                        <a:rPr lang="es-EC" sz="900">
                          <a:solidFill>
                            <a:schemeClr val="tx1"/>
                          </a:solidFill>
                          <a:effectLst/>
                        </a:rPr>
                        <a:t>(γ)</a:t>
                      </a:r>
                      <a:endParaRPr lang="es-EC" sz="900" i="1">
                        <a:solidFill>
                          <a:schemeClr val="tx1"/>
                        </a:solidFill>
                        <a:effectLst/>
                        <a:latin typeface="Calibri"/>
                        <a:ea typeface="Calibri"/>
                        <a:cs typeface="Times New Roman"/>
                      </a:endParaRPr>
                    </a:p>
                  </a:txBody>
                  <a:tcPr marL="42006" marR="42006" marT="0" marB="0"/>
                </a:tc>
              </a:tr>
              <a:tr h="295003">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DH4</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6</a:t>
                      </a:r>
                    </a:p>
                    <a:p>
                      <a:pPr algn="ctr">
                        <a:lnSpc>
                          <a:spcPct val="115000"/>
                        </a:lnSpc>
                        <a:spcAft>
                          <a:spcPts val="0"/>
                        </a:spcAft>
                      </a:pPr>
                      <a:r>
                        <a:rPr lang="es-EC" sz="900">
                          <a:solidFill>
                            <a:schemeClr val="tx1"/>
                          </a:solidFill>
                          <a:effectLst/>
                        </a:rPr>
                        <a:t>P</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dirty="0">
                          <a:solidFill>
                            <a:schemeClr val="tx1"/>
                          </a:solidFill>
                          <a:effectLst/>
                        </a:rPr>
                        <a:t> </a:t>
                      </a:r>
                    </a:p>
                    <a:p>
                      <a:pPr algn="ctr">
                        <a:lnSpc>
                          <a:spcPct val="115000"/>
                        </a:lnSpc>
                        <a:spcAft>
                          <a:spcPts val="0"/>
                        </a:spcAft>
                      </a:pPr>
                      <a:r>
                        <a:rPr lang="es-EC" sz="900" i="1" dirty="0" err="1">
                          <a:solidFill>
                            <a:schemeClr val="tx1"/>
                          </a:solidFill>
                          <a:effectLst/>
                        </a:rPr>
                        <a:t>Bacillus</a:t>
                      </a:r>
                      <a:r>
                        <a:rPr lang="es-EC" sz="900" i="1" dirty="0">
                          <a:solidFill>
                            <a:schemeClr val="tx1"/>
                          </a:solidFill>
                          <a:effectLst/>
                        </a:rPr>
                        <a:t> </a:t>
                      </a:r>
                      <a:r>
                        <a:rPr lang="es-EC" sz="900" i="1" dirty="0" err="1">
                          <a:solidFill>
                            <a:schemeClr val="tx1"/>
                          </a:solidFill>
                          <a:effectLst/>
                        </a:rPr>
                        <a:t>subtilis</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u="sng">
                          <a:solidFill>
                            <a:schemeClr val="tx1"/>
                          </a:solidFill>
                          <a:effectLst/>
                          <a:hlinkClick r:id="rId4" tooltip="Show report for CP010052.1"/>
                        </a:rPr>
                        <a:t>CP010052.1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Firmicutes </a:t>
                      </a:r>
                      <a:endParaRPr lang="es-EC" sz="900" i="1">
                        <a:solidFill>
                          <a:schemeClr val="tx1"/>
                        </a:solidFill>
                        <a:effectLst/>
                        <a:latin typeface="Calibri"/>
                        <a:ea typeface="Calibri"/>
                        <a:cs typeface="Times New Roman"/>
                      </a:endParaRPr>
                    </a:p>
                  </a:txBody>
                  <a:tcPr marL="42006" marR="42006" marT="0" marB="0"/>
                </a:tc>
              </a:tr>
              <a:tr h="295003">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DH6</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10</a:t>
                      </a:r>
                    </a:p>
                    <a:p>
                      <a:pPr algn="ctr">
                        <a:lnSpc>
                          <a:spcPct val="115000"/>
                        </a:lnSpc>
                        <a:spcAft>
                          <a:spcPts val="0"/>
                        </a:spcAft>
                      </a:pPr>
                      <a:r>
                        <a:rPr lang="es-EC" sz="900">
                          <a:solidFill>
                            <a:schemeClr val="tx1"/>
                          </a:solidFill>
                          <a:effectLst/>
                        </a:rPr>
                        <a:t>N.2</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dirty="0">
                          <a:solidFill>
                            <a:schemeClr val="tx1"/>
                          </a:solidFill>
                          <a:effectLst/>
                        </a:rPr>
                        <a:t> </a:t>
                      </a:r>
                    </a:p>
                    <a:p>
                      <a:pPr algn="ctr">
                        <a:lnSpc>
                          <a:spcPct val="115000"/>
                        </a:lnSpc>
                        <a:spcAft>
                          <a:spcPts val="0"/>
                        </a:spcAft>
                      </a:pPr>
                      <a:r>
                        <a:rPr lang="es-EC" sz="900" i="1" dirty="0" err="1">
                          <a:solidFill>
                            <a:schemeClr val="tx1"/>
                          </a:solidFill>
                          <a:effectLst/>
                        </a:rPr>
                        <a:t>Bacillus</a:t>
                      </a:r>
                      <a:r>
                        <a:rPr lang="es-EC" sz="900" i="1" dirty="0">
                          <a:solidFill>
                            <a:schemeClr val="tx1"/>
                          </a:solidFill>
                          <a:effectLst/>
                        </a:rPr>
                        <a:t> </a:t>
                      </a:r>
                      <a:r>
                        <a:rPr lang="es-EC" sz="900" i="1" dirty="0" err="1">
                          <a:solidFill>
                            <a:schemeClr val="tx1"/>
                          </a:solidFill>
                          <a:effectLst/>
                        </a:rPr>
                        <a:t>aerius</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u="sng">
                          <a:solidFill>
                            <a:schemeClr val="tx1"/>
                          </a:solidFill>
                          <a:effectLst/>
                          <a:hlinkClick r:id="rId5" tooltip="Show report for NR_118439.1"/>
                        </a:rPr>
                        <a:t>NR_118439.1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Firmicutes</a:t>
                      </a:r>
                      <a:endParaRPr lang="es-EC" sz="900" i="1">
                        <a:solidFill>
                          <a:schemeClr val="tx1"/>
                        </a:solidFill>
                        <a:effectLst/>
                        <a:latin typeface="Calibri"/>
                        <a:ea typeface="Calibri"/>
                        <a:cs typeface="Times New Roman"/>
                      </a:endParaRPr>
                    </a:p>
                  </a:txBody>
                  <a:tcPr marL="42006" marR="42006" marT="0" marB="0"/>
                </a:tc>
              </a:tr>
              <a:tr h="295003">
                <a:tc>
                  <a:txBody>
                    <a:bodyPr/>
                    <a:lstStyle/>
                    <a:p>
                      <a:pPr algn="ctr">
                        <a:lnSpc>
                          <a:spcPct val="115000"/>
                        </a:lnSpc>
                        <a:spcAft>
                          <a:spcPts val="0"/>
                        </a:spcAft>
                      </a:pPr>
                      <a:r>
                        <a:rPr lang="es-EC" sz="900">
                          <a:solidFill>
                            <a:schemeClr val="tx1"/>
                          </a:solidFill>
                          <a:effectLst/>
                        </a:rPr>
                        <a:t>D7</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11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n-US" sz="900" i="1">
                          <a:solidFill>
                            <a:schemeClr val="tx1"/>
                          </a:solidFill>
                          <a:effectLst/>
                        </a:rPr>
                        <a:t>Bacillus megaterium</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n-US" sz="900">
                          <a:solidFill>
                            <a:schemeClr val="tx1"/>
                          </a:solidFill>
                          <a:effectLst/>
                        </a:rPr>
                        <a:t> </a:t>
                      </a:r>
                      <a:r>
                        <a:rPr lang="es-EC" sz="900" u="sng">
                          <a:solidFill>
                            <a:schemeClr val="tx1"/>
                          </a:solidFill>
                          <a:effectLst/>
                          <a:hlinkClick r:id="rId6" tooltip="Show report for CP009920.1"/>
                        </a:rPr>
                        <a:t>CP009920.1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Firmicutes</a:t>
                      </a:r>
                      <a:endParaRPr lang="es-EC" sz="900" i="1">
                        <a:solidFill>
                          <a:schemeClr val="tx1"/>
                        </a:solidFill>
                        <a:effectLst/>
                        <a:latin typeface="Calibri"/>
                        <a:ea typeface="Calibri"/>
                        <a:cs typeface="Times New Roman"/>
                      </a:endParaRPr>
                    </a:p>
                  </a:txBody>
                  <a:tcPr marL="42006" marR="42006" marT="0" marB="0"/>
                </a:tc>
              </a:tr>
              <a:tr h="295003">
                <a:tc>
                  <a:txBody>
                    <a:bodyPr/>
                    <a:lstStyle/>
                    <a:p>
                      <a:pPr algn="ctr">
                        <a:lnSpc>
                          <a:spcPct val="115000"/>
                        </a:lnSpc>
                        <a:spcAft>
                          <a:spcPts val="0"/>
                        </a:spcAft>
                      </a:pPr>
                      <a:r>
                        <a:rPr lang="es-EC" sz="900">
                          <a:solidFill>
                            <a:schemeClr val="tx1"/>
                          </a:solidFill>
                          <a:effectLst/>
                        </a:rPr>
                        <a:t>DWH11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11.2</a:t>
                      </a:r>
                    </a:p>
                    <a:p>
                      <a:pPr algn="ctr">
                        <a:lnSpc>
                          <a:spcPct val="115000"/>
                        </a:lnSpc>
                        <a:spcAft>
                          <a:spcPts val="0"/>
                        </a:spcAft>
                      </a:pPr>
                      <a:r>
                        <a:rPr lang="es-EC" sz="900">
                          <a:solidFill>
                            <a:schemeClr val="tx1"/>
                          </a:solidFill>
                          <a:effectLst/>
                        </a:rPr>
                        <a:t>A</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a:solidFill>
                            <a:schemeClr val="tx1"/>
                          </a:solidFill>
                          <a:effectLst/>
                        </a:rPr>
                        <a:t>Acinetobacter lwoffii</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u="sng">
                          <a:solidFill>
                            <a:schemeClr val="tx1"/>
                          </a:solidFill>
                          <a:effectLst/>
                          <a:hlinkClick r:id="rId7" tooltip="Show report for NR_113346.1"/>
                        </a:rPr>
                        <a:t>NR_113346.1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Proteobacteria</a:t>
                      </a:r>
                    </a:p>
                    <a:p>
                      <a:pPr algn="ctr">
                        <a:lnSpc>
                          <a:spcPct val="115000"/>
                        </a:lnSpc>
                        <a:spcAft>
                          <a:spcPts val="0"/>
                        </a:spcAft>
                      </a:pPr>
                      <a:r>
                        <a:rPr lang="es-EC" sz="900">
                          <a:solidFill>
                            <a:schemeClr val="tx1"/>
                          </a:solidFill>
                          <a:effectLst/>
                        </a:rPr>
                        <a:t>(γ)</a:t>
                      </a:r>
                      <a:endParaRPr lang="es-EC" sz="900" i="1">
                        <a:solidFill>
                          <a:schemeClr val="tx1"/>
                        </a:solidFill>
                        <a:effectLst/>
                        <a:latin typeface="Calibri"/>
                        <a:ea typeface="Calibri"/>
                        <a:cs typeface="Times New Roman"/>
                      </a:endParaRPr>
                    </a:p>
                  </a:txBody>
                  <a:tcPr marL="42006" marR="42006" marT="0" marB="0"/>
                </a:tc>
              </a:tr>
              <a:tr h="160327">
                <a:tc gridSpan="7">
                  <a:txBody>
                    <a:bodyPr/>
                    <a:lstStyle/>
                    <a:p>
                      <a:pPr algn="ctr">
                        <a:lnSpc>
                          <a:spcPct val="115000"/>
                        </a:lnSpc>
                        <a:spcAft>
                          <a:spcPts val="0"/>
                        </a:spcAft>
                      </a:pPr>
                      <a:r>
                        <a:rPr lang="es-EC" sz="900" i="1" dirty="0">
                          <a:solidFill>
                            <a:schemeClr val="tx1"/>
                          </a:solidFill>
                          <a:effectLst/>
                        </a:rPr>
                        <a:t>Ensayo 2</a:t>
                      </a:r>
                      <a:endParaRPr lang="es-EC" sz="900" i="1" dirty="0">
                        <a:solidFill>
                          <a:schemeClr val="tx1"/>
                        </a:solidFill>
                        <a:effectLst/>
                        <a:latin typeface="Calibri"/>
                        <a:ea typeface="Calibri"/>
                        <a:cs typeface="Times New Roman"/>
                      </a:endParaRPr>
                    </a:p>
                  </a:txBody>
                  <a:tcPr marL="42006" marR="4200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82105">
                <a:tc>
                  <a:txBody>
                    <a:bodyPr/>
                    <a:lstStyle/>
                    <a:p>
                      <a:pPr algn="ctr">
                        <a:lnSpc>
                          <a:spcPct val="115000"/>
                        </a:lnSpc>
                        <a:spcAft>
                          <a:spcPts val="0"/>
                        </a:spcAft>
                      </a:pPr>
                      <a:r>
                        <a:rPr lang="es-EC" sz="900">
                          <a:solidFill>
                            <a:schemeClr val="tx1"/>
                          </a:solidFill>
                          <a:effectLst/>
                        </a:rPr>
                        <a:t>D(E2)12</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2.3</a:t>
                      </a:r>
                    </a:p>
                    <a:p>
                      <a:pPr algn="ctr">
                        <a:lnSpc>
                          <a:spcPct val="115000"/>
                        </a:lnSpc>
                        <a:spcAft>
                          <a:spcPts val="0"/>
                        </a:spcAft>
                      </a:pPr>
                      <a:r>
                        <a:rPr lang="es-EC" sz="900">
                          <a:solidFill>
                            <a:schemeClr val="tx1"/>
                          </a:solidFill>
                          <a:effectLst/>
                        </a:rPr>
                        <a:t>4.3</a:t>
                      </a:r>
                    </a:p>
                    <a:p>
                      <a:pPr algn="ctr">
                        <a:lnSpc>
                          <a:spcPct val="115000"/>
                        </a:lnSpc>
                        <a:spcAft>
                          <a:spcPts val="0"/>
                        </a:spcAft>
                      </a:pPr>
                      <a:r>
                        <a:rPr lang="es-EC" sz="900">
                          <a:solidFill>
                            <a:schemeClr val="tx1"/>
                          </a:solidFill>
                          <a:effectLst/>
                        </a:rPr>
                        <a:t>C.2</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dirty="0" err="1">
                          <a:solidFill>
                            <a:schemeClr val="tx1"/>
                          </a:solidFill>
                          <a:effectLst/>
                        </a:rPr>
                        <a:t>Enterobacter</a:t>
                      </a:r>
                      <a:r>
                        <a:rPr lang="es-EC" sz="900" i="1" dirty="0">
                          <a:solidFill>
                            <a:schemeClr val="tx1"/>
                          </a:solidFill>
                          <a:effectLst/>
                        </a:rPr>
                        <a:t> </a:t>
                      </a:r>
                      <a:r>
                        <a:rPr lang="es-EC" sz="900" i="1" dirty="0" err="1">
                          <a:solidFill>
                            <a:schemeClr val="tx1"/>
                          </a:solidFill>
                          <a:effectLst/>
                        </a:rPr>
                        <a:t>xiangfangensis</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u="sng">
                          <a:solidFill>
                            <a:schemeClr val="tx1"/>
                          </a:solidFill>
                          <a:effectLst/>
                          <a:hlinkClick r:id="rId8" tooltip="Show report for CP017183.1"/>
                        </a:rPr>
                        <a:t>CP017183.1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Proteobacteria</a:t>
                      </a:r>
                    </a:p>
                    <a:p>
                      <a:pPr algn="ctr">
                        <a:lnSpc>
                          <a:spcPct val="115000"/>
                        </a:lnSpc>
                        <a:spcAft>
                          <a:spcPts val="0"/>
                        </a:spcAft>
                      </a:pPr>
                      <a:r>
                        <a:rPr lang="es-EC" sz="900">
                          <a:solidFill>
                            <a:schemeClr val="tx1"/>
                          </a:solidFill>
                          <a:effectLst/>
                        </a:rPr>
                        <a:t>(γ)</a:t>
                      </a:r>
                    </a:p>
                    <a:p>
                      <a:pPr algn="ctr">
                        <a:lnSpc>
                          <a:spcPct val="115000"/>
                        </a:lnSpc>
                        <a:spcAft>
                          <a:spcPts val="0"/>
                        </a:spcAft>
                      </a:pPr>
                      <a:r>
                        <a:rPr lang="es-EC" sz="900">
                          <a:solidFill>
                            <a:schemeClr val="tx1"/>
                          </a:solidFill>
                          <a:effectLst/>
                        </a:rPr>
                        <a:t> </a:t>
                      </a:r>
                      <a:endParaRPr lang="es-EC" sz="900" i="1">
                        <a:solidFill>
                          <a:schemeClr val="tx1"/>
                        </a:solidFill>
                        <a:effectLst/>
                        <a:latin typeface="Calibri"/>
                        <a:ea typeface="Calibri"/>
                        <a:cs typeface="Times New Roman"/>
                      </a:endParaRPr>
                    </a:p>
                  </a:txBody>
                  <a:tcPr marL="42006" marR="42006" marT="0" marB="0"/>
                </a:tc>
              </a:tr>
              <a:tr h="160327">
                <a:tc gridSpan="7">
                  <a:txBody>
                    <a:bodyPr/>
                    <a:lstStyle/>
                    <a:p>
                      <a:pPr algn="ctr">
                        <a:lnSpc>
                          <a:spcPct val="115000"/>
                        </a:lnSpc>
                        <a:spcAft>
                          <a:spcPts val="0"/>
                        </a:spcAft>
                      </a:pPr>
                      <a:r>
                        <a:rPr lang="es-EC" sz="900" i="1" dirty="0">
                          <a:solidFill>
                            <a:schemeClr val="tx1"/>
                          </a:solidFill>
                          <a:effectLst/>
                        </a:rPr>
                        <a:t> Ensayo 1 y 2</a:t>
                      </a:r>
                      <a:endParaRPr lang="es-EC" sz="900" i="1" dirty="0">
                        <a:solidFill>
                          <a:schemeClr val="tx1"/>
                        </a:solidFill>
                        <a:effectLst/>
                        <a:latin typeface="Calibri"/>
                        <a:ea typeface="Calibri"/>
                        <a:cs typeface="Times New Roman"/>
                      </a:endParaRPr>
                    </a:p>
                  </a:txBody>
                  <a:tcPr marL="42006" marR="4200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61113">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D3</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5</a:t>
                      </a:r>
                    </a:p>
                    <a:p>
                      <a:pPr algn="ctr">
                        <a:lnSpc>
                          <a:spcPct val="115000"/>
                        </a:lnSpc>
                        <a:spcAft>
                          <a:spcPts val="0"/>
                        </a:spcAft>
                      </a:pPr>
                      <a:r>
                        <a:rPr lang="es-EC" sz="900">
                          <a:solidFill>
                            <a:schemeClr val="tx1"/>
                          </a:solidFill>
                          <a:effectLst/>
                        </a:rPr>
                        <a:t>8</a:t>
                      </a:r>
                    </a:p>
                    <a:p>
                      <a:pPr algn="ctr">
                        <a:lnSpc>
                          <a:spcPct val="115000"/>
                        </a:lnSpc>
                        <a:spcAft>
                          <a:spcPts val="0"/>
                        </a:spcAft>
                      </a:pPr>
                      <a:r>
                        <a:rPr lang="es-EC" sz="900">
                          <a:solidFill>
                            <a:schemeClr val="tx1"/>
                          </a:solidFill>
                          <a:effectLst/>
                        </a:rPr>
                        <a:t>3.3</a:t>
                      </a:r>
                    </a:p>
                    <a:p>
                      <a:pPr algn="ctr">
                        <a:lnSpc>
                          <a:spcPct val="115000"/>
                        </a:lnSpc>
                        <a:spcAft>
                          <a:spcPts val="0"/>
                        </a:spcAft>
                      </a:pPr>
                      <a:r>
                        <a:rPr lang="es-EC" sz="900">
                          <a:solidFill>
                            <a:schemeClr val="tx1"/>
                          </a:solidFill>
                          <a:effectLst/>
                        </a:rPr>
                        <a:t>10.2</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dirty="0" err="1">
                          <a:solidFill>
                            <a:schemeClr val="tx1"/>
                          </a:solidFill>
                          <a:effectLst/>
                        </a:rPr>
                        <a:t>Acinetobacter</a:t>
                      </a:r>
                      <a:r>
                        <a:rPr lang="es-EC" sz="900" i="1" dirty="0">
                          <a:solidFill>
                            <a:schemeClr val="tx1"/>
                          </a:solidFill>
                          <a:effectLst/>
                        </a:rPr>
                        <a:t> </a:t>
                      </a:r>
                      <a:r>
                        <a:rPr lang="es-EC" sz="900" i="1" dirty="0" err="1">
                          <a:solidFill>
                            <a:schemeClr val="tx1"/>
                          </a:solidFill>
                          <a:effectLst/>
                        </a:rPr>
                        <a:t>genomosp</a:t>
                      </a:r>
                      <a:r>
                        <a:rPr lang="es-EC" sz="900" i="1" dirty="0">
                          <a:solidFill>
                            <a:schemeClr val="tx1"/>
                          </a:solidFill>
                          <a:effectLst/>
                        </a:rPr>
                        <a:t>. </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KX548338.1 </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Proteobacteria </a:t>
                      </a:r>
                    </a:p>
                    <a:p>
                      <a:pPr algn="ctr">
                        <a:lnSpc>
                          <a:spcPct val="115000"/>
                        </a:lnSpc>
                        <a:spcAft>
                          <a:spcPts val="0"/>
                        </a:spcAft>
                      </a:pPr>
                      <a:r>
                        <a:rPr lang="es-EC" sz="900">
                          <a:solidFill>
                            <a:schemeClr val="tx1"/>
                          </a:solidFill>
                          <a:effectLst/>
                        </a:rPr>
                        <a:t>(γ)</a:t>
                      </a:r>
                      <a:endParaRPr lang="es-EC" sz="900" i="1">
                        <a:solidFill>
                          <a:schemeClr val="tx1"/>
                        </a:solidFill>
                        <a:effectLst/>
                        <a:latin typeface="Calibri"/>
                        <a:ea typeface="Calibri"/>
                        <a:cs typeface="Times New Roman"/>
                      </a:endParaRPr>
                    </a:p>
                  </a:txBody>
                  <a:tcPr marL="42006" marR="42006" marT="0" marB="0"/>
                </a:tc>
              </a:tr>
              <a:tr h="648072">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DH5</a:t>
                      </a:r>
                      <a:endParaRPr lang="es-EC" sz="900" i="1">
                        <a:solidFill>
                          <a:schemeClr val="tx1"/>
                        </a:solidFill>
                        <a:effectLst/>
                        <a:latin typeface="Calibri"/>
                        <a:ea typeface="Calibri"/>
                        <a:cs typeface="Times New Roman"/>
                      </a:endParaRPr>
                    </a:p>
                  </a:txBody>
                  <a:tcPr marL="42006" marR="42006" marT="0" marB="0"/>
                </a:tc>
                <a:tc>
                  <a:txBody>
                    <a:bodyPr/>
                    <a:lstStyle/>
                    <a:p>
                      <a:pPr>
                        <a:lnSpc>
                          <a:spcPct val="115000"/>
                        </a:lnSpc>
                        <a:spcAft>
                          <a:spcPts val="0"/>
                        </a:spcAft>
                      </a:pPr>
                      <a:r>
                        <a:rPr lang="en-US" sz="900" dirty="0" smtClean="0">
                          <a:solidFill>
                            <a:schemeClr val="tx1"/>
                          </a:solidFill>
                          <a:effectLst/>
                        </a:rPr>
                        <a:t>7      3.4        5.4  1.2</a:t>
                      </a:r>
                      <a:endParaRPr lang="es-EC" sz="900" dirty="0">
                        <a:solidFill>
                          <a:schemeClr val="tx1"/>
                        </a:solidFill>
                        <a:effectLst/>
                      </a:endParaRPr>
                    </a:p>
                    <a:p>
                      <a:pPr>
                        <a:lnSpc>
                          <a:spcPct val="115000"/>
                        </a:lnSpc>
                        <a:spcAft>
                          <a:spcPts val="0"/>
                        </a:spcAft>
                      </a:pPr>
                      <a:r>
                        <a:rPr lang="en-US" sz="900" dirty="0">
                          <a:solidFill>
                            <a:schemeClr val="tx1"/>
                          </a:solidFill>
                          <a:effectLst/>
                        </a:rPr>
                        <a:t>2.2     C</a:t>
                      </a:r>
                      <a:endParaRPr lang="es-EC" sz="900" dirty="0">
                        <a:solidFill>
                          <a:schemeClr val="tx1"/>
                        </a:solidFill>
                        <a:effectLst/>
                      </a:endParaRPr>
                    </a:p>
                    <a:p>
                      <a:pPr>
                        <a:lnSpc>
                          <a:spcPct val="115000"/>
                        </a:lnSpc>
                        <a:spcAft>
                          <a:spcPts val="0"/>
                        </a:spcAft>
                      </a:pPr>
                      <a:r>
                        <a:rPr lang="en-US" sz="900" dirty="0">
                          <a:solidFill>
                            <a:schemeClr val="tx1"/>
                          </a:solidFill>
                          <a:effectLst/>
                        </a:rPr>
                        <a:t>S     E.2</a:t>
                      </a:r>
                      <a:endParaRPr lang="es-EC" sz="900" dirty="0">
                        <a:solidFill>
                          <a:schemeClr val="tx1"/>
                        </a:solidFill>
                        <a:effectLst/>
                      </a:endParaRPr>
                    </a:p>
                    <a:p>
                      <a:pPr>
                        <a:lnSpc>
                          <a:spcPct val="115000"/>
                        </a:lnSpc>
                        <a:spcAft>
                          <a:spcPts val="0"/>
                        </a:spcAft>
                      </a:pPr>
                      <a:r>
                        <a:rPr lang="en-US" sz="900" dirty="0">
                          <a:solidFill>
                            <a:schemeClr val="tx1"/>
                          </a:solidFill>
                          <a:effectLst/>
                        </a:rPr>
                        <a:t>C.3  H.3</a:t>
                      </a:r>
                      <a:endParaRPr lang="es-EC" sz="900" dirty="0">
                        <a:solidFill>
                          <a:schemeClr val="tx1"/>
                        </a:solidFill>
                        <a:effectLst/>
                      </a:endParaRPr>
                    </a:p>
                    <a:p>
                      <a:pPr>
                        <a:lnSpc>
                          <a:spcPct val="115000"/>
                        </a:lnSpc>
                        <a:spcAft>
                          <a:spcPts val="0"/>
                        </a:spcAft>
                      </a:pPr>
                      <a:r>
                        <a:rPr lang="en-US" sz="900" dirty="0">
                          <a:solidFill>
                            <a:schemeClr val="tx1"/>
                          </a:solidFill>
                          <a:effectLst/>
                        </a:rPr>
                        <a:t>A.4   </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n-US" sz="900" i="1" dirty="0">
                          <a:solidFill>
                            <a:schemeClr val="tx1"/>
                          </a:solidFill>
                          <a:effectLst/>
                        </a:rPr>
                        <a:t> </a:t>
                      </a:r>
                      <a:endParaRPr lang="es-EC" sz="900" i="1" dirty="0">
                        <a:solidFill>
                          <a:schemeClr val="tx1"/>
                        </a:solidFill>
                        <a:effectLst/>
                      </a:endParaRPr>
                    </a:p>
                    <a:p>
                      <a:pPr algn="ctr">
                        <a:lnSpc>
                          <a:spcPct val="115000"/>
                        </a:lnSpc>
                        <a:spcAft>
                          <a:spcPts val="0"/>
                        </a:spcAft>
                      </a:pPr>
                      <a:r>
                        <a:rPr lang="en-US" sz="900" i="1" dirty="0" err="1">
                          <a:solidFill>
                            <a:schemeClr val="tx1"/>
                          </a:solidFill>
                          <a:effectLst/>
                        </a:rPr>
                        <a:t>Lysinibacillus</a:t>
                      </a:r>
                      <a:r>
                        <a:rPr lang="en-US" sz="900" i="1" dirty="0">
                          <a:solidFill>
                            <a:schemeClr val="tx1"/>
                          </a:solidFill>
                          <a:effectLst/>
                        </a:rPr>
                        <a:t> fusiformis</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n-US" sz="900">
                          <a:solidFill>
                            <a:schemeClr val="tx1"/>
                          </a:solidFill>
                          <a:effectLst/>
                        </a:rPr>
                        <a:t> </a:t>
                      </a:r>
                      <a:endParaRPr lang="es-EC" sz="900">
                        <a:solidFill>
                          <a:schemeClr val="tx1"/>
                        </a:solidFill>
                        <a:effectLst/>
                      </a:endParaRPr>
                    </a:p>
                    <a:p>
                      <a:pPr algn="ctr">
                        <a:lnSpc>
                          <a:spcPct val="115000"/>
                        </a:lnSpc>
                        <a:spcAft>
                          <a:spcPts val="0"/>
                        </a:spcAft>
                      </a:pPr>
                      <a:r>
                        <a:rPr lang="es-EC" sz="900" u="sng">
                          <a:solidFill>
                            <a:schemeClr val="tx1"/>
                          </a:solidFill>
                          <a:effectLst/>
                          <a:hlinkClick r:id="rId9" tooltip="Show report for KY328837.1"/>
                        </a:rPr>
                        <a:t>KY328837.1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Firmicutes</a:t>
                      </a:r>
                      <a:endParaRPr lang="es-EC" sz="900" i="1">
                        <a:solidFill>
                          <a:schemeClr val="tx1"/>
                        </a:solidFill>
                        <a:effectLst/>
                        <a:latin typeface="Calibri"/>
                        <a:ea typeface="Calibri"/>
                        <a:cs typeface="Times New Roman"/>
                      </a:endParaRPr>
                    </a:p>
                  </a:txBody>
                  <a:tcPr marL="42006" marR="42006" marT="0" marB="0"/>
                </a:tc>
              </a:tr>
              <a:tr h="504056">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DH8</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3.2</a:t>
                      </a:r>
                    </a:p>
                    <a:p>
                      <a:pPr algn="ctr">
                        <a:lnSpc>
                          <a:spcPct val="115000"/>
                        </a:lnSpc>
                        <a:spcAft>
                          <a:spcPts val="0"/>
                        </a:spcAft>
                      </a:pPr>
                      <a:r>
                        <a:rPr lang="es-EC" sz="900">
                          <a:solidFill>
                            <a:schemeClr val="tx1"/>
                          </a:solidFill>
                          <a:effectLst/>
                        </a:rPr>
                        <a:t>B</a:t>
                      </a:r>
                    </a:p>
                    <a:p>
                      <a:pPr algn="ctr">
                        <a:lnSpc>
                          <a:spcPct val="115000"/>
                        </a:lnSpc>
                        <a:spcAft>
                          <a:spcPts val="0"/>
                        </a:spcAft>
                      </a:pPr>
                      <a:r>
                        <a:rPr lang="es-EC" sz="900">
                          <a:solidFill>
                            <a:schemeClr val="tx1"/>
                          </a:solidFill>
                          <a:effectLst/>
                        </a:rPr>
                        <a:t>N</a:t>
                      </a:r>
                    </a:p>
                    <a:p>
                      <a:pPr algn="ctr">
                        <a:lnSpc>
                          <a:spcPct val="115000"/>
                        </a:lnSpc>
                        <a:spcAft>
                          <a:spcPts val="0"/>
                        </a:spcAft>
                      </a:pPr>
                      <a:r>
                        <a:rPr lang="es-EC" sz="900">
                          <a:solidFill>
                            <a:schemeClr val="tx1"/>
                          </a:solidFill>
                          <a:effectLst/>
                        </a:rPr>
                        <a:t>E.3</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dirty="0">
                          <a:solidFill>
                            <a:schemeClr val="tx1"/>
                          </a:solidFill>
                          <a:effectLst/>
                        </a:rPr>
                        <a:t> </a:t>
                      </a:r>
                    </a:p>
                    <a:p>
                      <a:pPr algn="ctr">
                        <a:lnSpc>
                          <a:spcPct val="115000"/>
                        </a:lnSpc>
                        <a:spcAft>
                          <a:spcPts val="0"/>
                        </a:spcAft>
                      </a:pPr>
                      <a:r>
                        <a:rPr lang="es-EC" sz="900" i="1" dirty="0" err="1">
                          <a:solidFill>
                            <a:schemeClr val="tx1"/>
                          </a:solidFill>
                          <a:effectLst/>
                        </a:rPr>
                        <a:t>Bacillus</a:t>
                      </a:r>
                      <a:r>
                        <a:rPr lang="es-EC" sz="900" i="1" dirty="0">
                          <a:solidFill>
                            <a:schemeClr val="tx1"/>
                          </a:solidFill>
                          <a:effectLst/>
                        </a:rPr>
                        <a:t> </a:t>
                      </a:r>
                      <a:r>
                        <a:rPr lang="es-EC" sz="900" i="1" dirty="0" err="1">
                          <a:solidFill>
                            <a:schemeClr val="tx1"/>
                          </a:solidFill>
                          <a:effectLst/>
                        </a:rPr>
                        <a:t>cereus</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u="sng">
                          <a:solidFill>
                            <a:schemeClr val="tx1"/>
                          </a:solidFill>
                          <a:effectLst/>
                          <a:hlinkClick r:id="rId10" tooltip="Show report for NR_074540.1"/>
                        </a:rPr>
                        <a:t>NR_074540.1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Firmicutes</a:t>
                      </a:r>
                      <a:endParaRPr lang="es-EC" sz="900" i="1">
                        <a:solidFill>
                          <a:schemeClr val="tx1"/>
                        </a:solidFill>
                        <a:effectLst/>
                        <a:latin typeface="Calibri"/>
                        <a:ea typeface="Calibri"/>
                        <a:cs typeface="Times New Roman"/>
                      </a:endParaRPr>
                    </a:p>
                  </a:txBody>
                  <a:tcPr marL="42006" marR="42006" marT="0" marB="0"/>
                </a:tc>
              </a:tr>
              <a:tr h="360040">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DW9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dirty="0">
                          <a:solidFill>
                            <a:schemeClr val="tx1"/>
                          </a:solidFill>
                          <a:effectLst/>
                        </a:rPr>
                        <a:t>4.2   6.2</a:t>
                      </a:r>
                    </a:p>
                    <a:p>
                      <a:pPr>
                        <a:lnSpc>
                          <a:spcPct val="115000"/>
                        </a:lnSpc>
                        <a:spcAft>
                          <a:spcPts val="0"/>
                        </a:spcAft>
                      </a:pPr>
                      <a:r>
                        <a:rPr lang="es-EC" sz="900" dirty="0" smtClean="0">
                          <a:solidFill>
                            <a:schemeClr val="tx1"/>
                          </a:solidFill>
                          <a:effectLst/>
                        </a:rPr>
                        <a:t>      5.3  </a:t>
                      </a:r>
                      <a:r>
                        <a:rPr lang="es-EC" sz="900" dirty="0">
                          <a:solidFill>
                            <a:schemeClr val="tx1"/>
                          </a:solidFill>
                          <a:effectLst/>
                        </a:rPr>
                        <a:t>1.4</a:t>
                      </a:r>
                    </a:p>
                    <a:p>
                      <a:pPr>
                        <a:lnSpc>
                          <a:spcPct val="115000"/>
                        </a:lnSpc>
                        <a:spcAft>
                          <a:spcPts val="0"/>
                        </a:spcAft>
                      </a:pPr>
                      <a:r>
                        <a:rPr lang="es-EC" sz="900" dirty="0" smtClean="0">
                          <a:solidFill>
                            <a:schemeClr val="tx1"/>
                          </a:solidFill>
                          <a:effectLst/>
                        </a:rPr>
                        <a:t>       2.4</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dirty="0" err="1">
                          <a:solidFill>
                            <a:schemeClr val="tx1"/>
                          </a:solidFill>
                          <a:effectLst/>
                        </a:rPr>
                        <a:t>Enterobacter</a:t>
                      </a:r>
                      <a:r>
                        <a:rPr lang="es-EC" sz="900" i="1" dirty="0">
                          <a:solidFill>
                            <a:schemeClr val="tx1"/>
                          </a:solidFill>
                          <a:effectLst/>
                        </a:rPr>
                        <a:t> </a:t>
                      </a:r>
                      <a:r>
                        <a:rPr lang="es-EC" sz="900" i="1" dirty="0" err="1">
                          <a:solidFill>
                            <a:schemeClr val="tx1"/>
                          </a:solidFill>
                          <a:effectLst/>
                        </a:rPr>
                        <a:t>cloacae</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 </a:t>
                      </a:r>
                      <a:r>
                        <a:rPr lang="es-EC" sz="900" u="sng">
                          <a:solidFill>
                            <a:schemeClr val="tx1"/>
                          </a:solidFill>
                          <a:effectLst/>
                          <a:hlinkClick r:id="rId11" tooltip="Show report for CP017186.1"/>
                        </a:rPr>
                        <a:t>CP017186.1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p>
                    <a:p>
                      <a:pPr algn="ctr">
                        <a:lnSpc>
                          <a:spcPct val="115000"/>
                        </a:lnSpc>
                        <a:spcAft>
                          <a:spcPts val="0"/>
                        </a:spcAft>
                      </a:pPr>
                      <a:r>
                        <a:rPr lang="es-EC" sz="900">
                          <a:solidFill>
                            <a:schemeClr val="tx1"/>
                          </a:solidFill>
                          <a:effectLst/>
                        </a:rPr>
                        <a:t>Proteobacteria </a:t>
                      </a:r>
                    </a:p>
                    <a:p>
                      <a:pPr algn="ctr">
                        <a:lnSpc>
                          <a:spcPct val="115000"/>
                        </a:lnSpc>
                        <a:spcAft>
                          <a:spcPts val="0"/>
                        </a:spcAft>
                      </a:pPr>
                      <a:r>
                        <a:rPr lang="es-EC" sz="900">
                          <a:solidFill>
                            <a:schemeClr val="tx1"/>
                          </a:solidFill>
                          <a:effectLst/>
                        </a:rPr>
                        <a:t>(γ)</a:t>
                      </a:r>
                      <a:endParaRPr lang="es-EC" sz="900" i="1">
                        <a:solidFill>
                          <a:schemeClr val="tx1"/>
                        </a:solidFill>
                        <a:effectLst/>
                        <a:latin typeface="Calibri"/>
                        <a:ea typeface="Calibri"/>
                        <a:cs typeface="Times New Roman"/>
                      </a:endParaRPr>
                    </a:p>
                  </a:txBody>
                  <a:tcPr marL="42006" marR="42006" marT="0" marB="0"/>
                </a:tc>
              </a:tr>
              <a:tr h="442506">
                <a:tc>
                  <a:txBody>
                    <a:bodyPr/>
                    <a:lstStyle/>
                    <a:p>
                      <a:pPr algn="ctr">
                        <a:lnSpc>
                          <a:spcPct val="115000"/>
                        </a:lnSpc>
                        <a:spcAft>
                          <a:spcPts val="0"/>
                        </a:spcAft>
                      </a:pPr>
                      <a:r>
                        <a:rPr lang="es-EC" sz="900">
                          <a:solidFill>
                            <a:schemeClr val="tx1"/>
                          </a:solidFill>
                          <a:effectLst/>
                        </a:rPr>
                        <a:t>DHW10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5.2   7.2</a:t>
                      </a:r>
                    </a:p>
                    <a:p>
                      <a:pPr algn="ctr">
                        <a:lnSpc>
                          <a:spcPct val="115000"/>
                        </a:lnSpc>
                        <a:spcAft>
                          <a:spcPts val="0"/>
                        </a:spcAft>
                      </a:pPr>
                      <a:r>
                        <a:rPr lang="es-EC" sz="900">
                          <a:solidFill>
                            <a:schemeClr val="tx1"/>
                          </a:solidFill>
                          <a:effectLst/>
                        </a:rPr>
                        <a:t>9.2  K.2</a:t>
                      </a:r>
                    </a:p>
                    <a:p>
                      <a:pPr algn="ctr">
                        <a:lnSpc>
                          <a:spcPct val="115000"/>
                        </a:lnSpc>
                        <a:spcAft>
                          <a:spcPts val="0"/>
                        </a:spcAft>
                      </a:pPr>
                      <a:r>
                        <a:rPr lang="es-EC" sz="900">
                          <a:solidFill>
                            <a:schemeClr val="tx1"/>
                          </a:solidFill>
                          <a:effectLst/>
                        </a:rPr>
                        <a:t>O.2  F.4</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dirty="0" err="1">
                          <a:solidFill>
                            <a:schemeClr val="tx1"/>
                          </a:solidFill>
                          <a:effectLst/>
                        </a:rPr>
                        <a:t>Bacillus</a:t>
                      </a:r>
                      <a:r>
                        <a:rPr lang="es-EC" sz="900" i="1" dirty="0">
                          <a:solidFill>
                            <a:schemeClr val="tx1"/>
                          </a:solidFill>
                          <a:effectLst/>
                        </a:rPr>
                        <a:t> </a:t>
                      </a:r>
                      <a:r>
                        <a:rPr lang="es-EC" sz="900" i="1" dirty="0" err="1">
                          <a:solidFill>
                            <a:schemeClr val="tx1"/>
                          </a:solidFill>
                          <a:effectLst/>
                        </a:rPr>
                        <a:t>toyonensis</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 </a:t>
                      </a:r>
                      <a:r>
                        <a:rPr lang="es-EC" sz="900" u="sng">
                          <a:solidFill>
                            <a:schemeClr val="tx1"/>
                          </a:solidFill>
                          <a:effectLst/>
                          <a:hlinkClick r:id="rId12" tooltip="Show report for NR_121761.1"/>
                        </a:rPr>
                        <a:t>NR_121761.1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Firmicutes</a:t>
                      </a:r>
                      <a:endParaRPr lang="es-EC" sz="900" i="1">
                        <a:solidFill>
                          <a:schemeClr val="tx1"/>
                        </a:solidFill>
                        <a:effectLst/>
                        <a:latin typeface="Calibri"/>
                        <a:ea typeface="Calibri"/>
                        <a:cs typeface="Times New Roman"/>
                      </a:endParaRPr>
                    </a:p>
                  </a:txBody>
                  <a:tcPr marL="42006" marR="42006" marT="0" marB="0"/>
                </a:tc>
              </a:tr>
              <a:tr h="205566">
                <a:tc>
                  <a:txBody>
                    <a:bodyPr/>
                    <a:lstStyle/>
                    <a:p>
                      <a:pPr algn="ctr">
                        <a:lnSpc>
                          <a:spcPct val="115000"/>
                        </a:lnSpc>
                        <a:spcAft>
                          <a:spcPts val="0"/>
                        </a:spcAft>
                      </a:pPr>
                      <a:r>
                        <a:rPr lang="es-EC" sz="900">
                          <a:solidFill>
                            <a:schemeClr val="tx1"/>
                          </a:solidFill>
                          <a:effectLst/>
                        </a:rPr>
                        <a:t>HW13</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J.2</a:t>
                      </a:r>
                    </a:p>
                    <a:p>
                      <a:pPr algn="ctr">
                        <a:lnSpc>
                          <a:spcPct val="115000"/>
                        </a:lnSpc>
                        <a:spcAft>
                          <a:spcPts val="0"/>
                        </a:spcAft>
                      </a:pPr>
                      <a:r>
                        <a:rPr lang="es-EC" sz="900">
                          <a:solidFill>
                            <a:schemeClr val="tx1"/>
                          </a:solidFill>
                          <a:effectLst/>
                        </a:rPr>
                        <a:t>A.3</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i="1" dirty="0" err="1">
                          <a:solidFill>
                            <a:schemeClr val="tx1"/>
                          </a:solidFill>
                          <a:effectLst/>
                        </a:rPr>
                        <a:t>Lysinibacillus</a:t>
                      </a:r>
                      <a:r>
                        <a:rPr lang="es-EC" sz="900" i="1" dirty="0">
                          <a:solidFill>
                            <a:schemeClr val="tx1"/>
                          </a:solidFill>
                          <a:effectLst/>
                        </a:rPr>
                        <a:t> </a:t>
                      </a:r>
                      <a:r>
                        <a:rPr lang="es-EC" sz="900" i="1" dirty="0" err="1">
                          <a:solidFill>
                            <a:schemeClr val="tx1"/>
                          </a:solidFill>
                          <a:effectLst/>
                        </a:rPr>
                        <a:t>xylanilyticus</a:t>
                      </a:r>
                      <a:endParaRPr lang="es-EC" sz="900" i="1" dirty="0">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u="sng">
                          <a:solidFill>
                            <a:schemeClr val="tx1"/>
                          </a:solidFill>
                          <a:effectLst/>
                          <a:hlinkClick r:id="rId13" tooltip="Show report for NR_116698.1"/>
                        </a:rPr>
                        <a:t>NR_116698.1</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100%</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a:solidFill>
                            <a:schemeClr val="tx1"/>
                          </a:solidFill>
                          <a:effectLst/>
                        </a:rPr>
                        <a:t>99%</a:t>
                      </a:r>
                      <a:endParaRPr lang="es-EC" sz="900" i="1">
                        <a:solidFill>
                          <a:schemeClr val="tx1"/>
                        </a:solidFill>
                        <a:effectLst/>
                        <a:latin typeface="Calibri"/>
                        <a:ea typeface="Calibri"/>
                        <a:cs typeface="Times New Roman"/>
                      </a:endParaRPr>
                    </a:p>
                  </a:txBody>
                  <a:tcPr marL="42006" marR="42006" marT="0" marB="0"/>
                </a:tc>
                <a:tc>
                  <a:txBody>
                    <a:bodyPr/>
                    <a:lstStyle/>
                    <a:p>
                      <a:pPr algn="ctr">
                        <a:lnSpc>
                          <a:spcPct val="115000"/>
                        </a:lnSpc>
                        <a:spcAft>
                          <a:spcPts val="0"/>
                        </a:spcAft>
                      </a:pPr>
                      <a:r>
                        <a:rPr lang="es-EC" sz="900" dirty="0" err="1">
                          <a:solidFill>
                            <a:schemeClr val="tx1"/>
                          </a:solidFill>
                          <a:effectLst/>
                        </a:rPr>
                        <a:t>Firmicutes</a:t>
                      </a:r>
                      <a:endParaRPr lang="es-EC" sz="900" i="1" dirty="0">
                        <a:solidFill>
                          <a:schemeClr val="tx1"/>
                        </a:solidFill>
                        <a:effectLst/>
                        <a:latin typeface="Calibri"/>
                        <a:ea typeface="Calibri"/>
                        <a:cs typeface="Times New Roman"/>
                      </a:endParaRPr>
                    </a:p>
                  </a:txBody>
                  <a:tcPr marL="42006" marR="42006" marT="0" marB="0"/>
                </a:tc>
              </a:tr>
            </a:tbl>
          </a:graphicData>
        </a:graphic>
      </p:graphicFrame>
      <p:sp>
        <p:nvSpPr>
          <p:cNvPr id="4"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Rectángulo 88"/>
          <p:cNvSpPr/>
          <p:nvPr/>
        </p:nvSpPr>
        <p:spPr>
          <a:xfrm>
            <a:off x="390295" y="9390"/>
            <a:ext cx="2536272" cy="400110"/>
          </a:xfrm>
          <a:prstGeom prst="rect">
            <a:avLst/>
          </a:prstGeom>
        </p:spPr>
        <p:txBody>
          <a:bodyPr wrap="none">
            <a:spAutoFit/>
          </a:bodyPr>
          <a:lstStyle/>
          <a:p>
            <a:pPr algn="ctr"/>
            <a:r>
              <a:rPr lang="es-EC" dirty="0">
                <a:latin typeface="+mj-lt"/>
                <a:cs typeface="Times New Roman" panose="02020603050405020304" pitchFamily="18" charset="0"/>
              </a:rPr>
              <a:t>Análisis de BLAST </a:t>
            </a:r>
          </a:p>
        </p:txBody>
      </p:sp>
      <p:graphicFrame>
        <p:nvGraphicFramePr>
          <p:cNvPr id="7" name="6 Tabla"/>
          <p:cNvGraphicFramePr>
            <a:graphicFrameLocks noGrp="1"/>
          </p:cNvGraphicFramePr>
          <p:nvPr>
            <p:extLst>
              <p:ext uri="{D42A27DB-BD31-4B8C-83A1-F6EECF244321}">
                <p14:modId xmlns:p14="http://schemas.microsoft.com/office/powerpoint/2010/main" val="642782344"/>
              </p:ext>
            </p:extLst>
          </p:nvPr>
        </p:nvGraphicFramePr>
        <p:xfrm>
          <a:off x="6191969" y="1223392"/>
          <a:ext cx="4241800" cy="4947412"/>
        </p:xfrm>
        <a:graphic>
          <a:graphicData uri="http://schemas.openxmlformats.org/drawingml/2006/table">
            <a:tbl>
              <a:tblPr firstRow="1" firstCol="1" bandRow="1">
                <a:tableStyleId>{5C22544A-7EE6-4342-B048-85BDC9FD1C3A}</a:tableStyleId>
              </a:tblPr>
              <a:tblGrid>
                <a:gridCol w="2184400"/>
                <a:gridCol w="1028700"/>
                <a:gridCol w="1028700"/>
              </a:tblGrid>
              <a:tr h="419100">
                <a:tc>
                  <a:txBody>
                    <a:bodyPr/>
                    <a:lstStyle/>
                    <a:p>
                      <a:pPr>
                        <a:lnSpc>
                          <a:spcPct val="115000"/>
                        </a:lnSpc>
                        <a:spcAft>
                          <a:spcPts val="0"/>
                        </a:spcAft>
                      </a:pPr>
                      <a:r>
                        <a:rPr lang="es-EC" sz="1200">
                          <a:solidFill>
                            <a:schemeClr val="tx1"/>
                          </a:solidFill>
                          <a:effectLst/>
                        </a:rPr>
                        <a:t>Bacteria</a:t>
                      </a:r>
                      <a:endParaRPr lang="es-EC" sz="1200" i="1">
                        <a:solidFill>
                          <a:schemeClr val="tx1"/>
                        </a:solidFill>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s-EC" sz="1200">
                          <a:solidFill>
                            <a:schemeClr val="tx1"/>
                          </a:solidFill>
                          <a:effectLst/>
                        </a:rPr>
                        <a:t>Número de cepas aisladas que se obtuvieron </a:t>
                      </a:r>
                      <a:endParaRPr lang="es-EC" sz="1200" i="1">
                        <a:solidFill>
                          <a:schemeClr val="tx1"/>
                        </a:solidFill>
                        <a:effectLst/>
                        <a:latin typeface="Calibri"/>
                        <a:ea typeface="Calibri"/>
                        <a:cs typeface="Times New Roman"/>
                      </a:endParaRPr>
                    </a:p>
                  </a:txBody>
                  <a:tcPr marL="68580" marR="68580" marT="0" marB="0"/>
                </a:tc>
                <a:tc hMerge="1">
                  <a:txBody>
                    <a:bodyPr/>
                    <a:lstStyle/>
                    <a:p>
                      <a:endParaRPr lang="es-EC"/>
                    </a:p>
                  </a:txBody>
                  <a:tcPr/>
                </a:tc>
              </a:tr>
              <a:tr h="200660">
                <a:tc>
                  <a:txBody>
                    <a:bodyPr/>
                    <a:lstStyle/>
                    <a:p>
                      <a:pPr algn="ctr">
                        <a:lnSpc>
                          <a:spcPct val="115000"/>
                        </a:lnSpc>
                        <a:spcAft>
                          <a:spcPts val="0"/>
                        </a:spcAft>
                      </a:pPr>
                      <a:r>
                        <a:rPr lang="es-EC" sz="1200" i="1" dirty="0" err="1">
                          <a:solidFill>
                            <a:schemeClr val="tx1"/>
                          </a:solidFill>
                          <a:effectLst/>
                        </a:rPr>
                        <a:t>Bacillus</a:t>
                      </a:r>
                      <a:r>
                        <a:rPr lang="es-EC" sz="1200" i="1" dirty="0">
                          <a:solidFill>
                            <a:schemeClr val="tx1"/>
                          </a:solidFill>
                          <a:effectLst/>
                        </a:rPr>
                        <a:t> </a:t>
                      </a:r>
                      <a:r>
                        <a:rPr lang="es-EC" sz="1200" i="1" dirty="0" err="1">
                          <a:solidFill>
                            <a:schemeClr val="tx1"/>
                          </a:solidFill>
                          <a:effectLst/>
                        </a:rPr>
                        <a:t>stratosphericus</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1</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1%</a:t>
                      </a:r>
                      <a:endParaRPr lang="es-EC" sz="1200" i="1">
                        <a:solidFill>
                          <a:schemeClr val="tx1"/>
                        </a:solidFill>
                        <a:effectLst/>
                        <a:latin typeface="Calibri"/>
                        <a:ea typeface="Calibri"/>
                        <a:cs typeface="Times New Roman"/>
                      </a:endParaRPr>
                    </a:p>
                  </a:txBody>
                  <a:tcPr marL="68580" marR="68580" marT="0" marB="0"/>
                </a:tc>
              </a:tr>
              <a:tr h="244336">
                <a:tc>
                  <a:txBody>
                    <a:bodyPr/>
                    <a:lstStyle/>
                    <a:p>
                      <a:pPr algn="ctr">
                        <a:lnSpc>
                          <a:spcPct val="115000"/>
                        </a:lnSpc>
                        <a:spcAft>
                          <a:spcPts val="0"/>
                        </a:spcAft>
                      </a:pPr>
                      <a:r>
                        <a:rPr lang="es-EC" sz="1200" i="1" dirty="0">
                          <a:solidFill>
                            <a:schemeClr val="tx1"/>
                          </a:solidFill>
                          <a:effectLst/>
                        </a:rPr>
                        <a:t> </a:t>
                      </a:r>
                    </a:p>
                    <a:p>
                      <a:pPr algn="ctr">
                        <a:lnSpc>
                          <a:spcPct val="115000"/>
                        </a:lnSpc>
                        <a:spcAft>
                          <a:spcPts val="0"/>
                        </a:spcAft>
                      </a:pPr>
                      <a:r>
                        <a:rPr lang="es-EC" sz="1200" i="1" dirty="0" err="1">
                          <a:solidFill>
                            <a:schemeClr val="tx1"/>
                          </a:solidFill>
                          <a:effectLst/>
                        </a:rPr>
                        <a:t>Klebsiella</a:t>
                      </a:r>
                      <a:r>
                        <a:rPr lang="es-EC" sz="1200" i="1" dirty="0">
                          <a:solidFill>
                            <a:schemeClr val="tx1"/>
                          </a:solidFill>
                          <a:effectLst/>
                        </a:rPr>
                        <a:t> </a:t>
                      </a:r>
                      <a:r>
                        <a:rPr lang="es-EC" sz="1200" i="1" dirty="0" err="1">
                          <a:solidFill>
                            <a:schemeClr val="tx1"/>
                          </a:solidFill>
                          <a:effectLst/>
                        </a:rPr>
                        <a:t>oxytoca</a:t>
                      </a:r>
                      <a:r>
                        <a:rPr lang="es-EC" sz="1200" i="1" dirty="0">
                          <a:solidFill>
                            <a:schemeClr val="tx1"/>
                          </a:solidFill>
                          <a:effectLst/>
                        </a:rPr>
                        <a:t> </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3</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4%</a:t>
                      </a:r>
                      <a:endParaRPr lang="es-EC" sz="1200" i="1">
                        <a:solidFill>
                          <a:schemeClr val="tx1"/>
                        </a:solidFill>
                        <a:effectLst/>
                        <a:latin typeface="Calibri"/>
                        <a:ea typeface="Calibri"/>
                        <a:cs typeface="Times New Roman"/>
                      </a:endParaRPr>
                    </a:p>
                  </a:txBody>
                  <a:tcPr marL="68580" marR="68580" marT="0" marB="0"/>
                </a:tc>
              </a:tr>
              <a:tr h="254635">
                <a:tc>
                  <a:txBody>
                    <a:bodyPr/>
                    <a:lstStyle/>
                    <a:p>
                      <a:pPr algn="ctr">
                        <a:lnSpc>
                          <a:spcPct val="115000"/>
                        </a:lnSpc>
                        <a:spcAft>
                          <a:spcPts val="0"/>
                        </a:spcAft>
                      </a:pPr>
                      <a:r>
                        <a:rPr lang="es-EC" sz="1200" i="1" dirty="0" err="1">
                          <a:solidFill>
                            <a:schemeClr val="tx1"/>
                          </a:solidFill>
                          <a:effectLst/>
                        </a:rPr>
                        <a:t>Acinetobacter</a:t>
                      </a:r>
                      <a:r>
                        <a:rPr lang="es-EC" sz="1200" i="1" dirty="0">
                          <a:solidFill>
                            <a:schemeClr val="tx1"/>
                          </a:solidFill>
                          <a:effectLst/>
                        </a:rPr>
                        <a:t> </a:t>
                      </a:r>
                      <a:r>
                        <a:rPr lang="es-EC" sz="1200" i="1" dirty="0" err="1">
                          <a:solidFill>
                            <a:schemeClr val="tx1"/>
                          </a:solidFill>
                          <a:effectLst/>
                        </a:rPr>
                        <a:t>genomosp</a:t>
                      </a:r>
                      <a:r>
                        <a:rPr lang="es-EC" sz="1200" i="1" dirty="0">
                          <a:solidFill>
                            <a:schemeClr val="tx1"/>
                          </a:solidFill>
                          <a:effectLst/>
                        </a:rPr>
                        <a:t>. </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4</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6%</a:t>
                      </a:r>
                      <a:endParaRPr lang="es-EC" sz="1200" i="1">
                        <a:solidFill>
                          <a:schemeClr val="tx1"/>
                        </a:solidFill>
                        <a:effectLst/>
                        <a:latin typeface="Calibri"/>
                        <a:ea typeface="Calibri"/>
                        <a:cs typeface="Times New Roman"/>
                      </a:endParaRPr>
                    </a:p>
                  </a:txBody>
                  <a:tcPr marL="68580" marR="68580" marT="0" marB="0"/>
                </a:tc>
              </a:tr>
              <a:tr h="267335">
                <a:tc>
                  <a:txBody>
                    <a:bodyPr/>
                    <a:lstStyle/>
                    <a:p>
                      <a:pPr algn="ctr">
                        <a:lnSpc>
                          <a:spcPct val="115000"/>
                        </a:lnSpc>
                        <a:spcAft>
                          <a:spcPts val="0"/>
                        </a:spcAft>
                      </a:pPr>
                      <a:r>
                        <a:rPr lang="es-EC" sz="1200" i="1">
                          <a:solidFill>
                            <a:schemeClr val="tx1"/>
                          </a:solidFill>
                          <a:effectLst/>
                        </a:rPr>
                        <a:t> </a:t>
                      </a:r>
                    </a:p>
                    <a:p>
                      <a:pPr algn="ctr">
                        <a:lnSpc>
                          <a:spcPct val="115000"/>
                        </a:lnSpc>
                        <a:spcAft>
                          <a:spcPts val="0"/>
                        </a:spcAft>
                      </a:pPr>
                      <a:r>
                        <a:rPr lang="es-EC" sz="1200" i="1">
                          <a:solidFill>
                            <a:schemeClr val="tx1"/>
                          </a:solidFill>
                          <a:effectLst/>
                        </a:rPr>
                        <a:t>Bacillus subtilis</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dirty="0">
                          <a:solidFill>
                            <a:schemeClr val="tx1"/>
                          </a:solidFill>
                          <a:effectLst/>
                        </a:rPr>
                        <a:t>2</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3%</a:t>
                      </a:r>
                      <a:endParaRPr lang="es-EC" sz="1200" i="1">
                        <a:solidFill>
                          <a:schemeClr val="tx1"/>
                        </a:solidFill>
                        <a:effectLst/>
                        <a:latin typeface="Calibri"/>
                        <a:ea typeface="Calibri"/>
                        <a:cs typeface="Times New Roman"/>
                      </a:endParaRPr>
                    </a:p>
                  </a:txBody>
                  <a:tcPr marL="68580" marR="68580" marT="0" marB="0"/>
                </a:tc>
              </a:tr>
              <a:tr h="271145">
                <a:tc>
                  <a:txBody>
                    <a:bodyPr/>
                    <a:lstStyle/>
                    <a:p>
                      <a:pPr algn="ctr">
                        <a:lnSpc>
                          <a:spcPct val="115000"/>
                        </a:lnSpc>
                        <a:spcAft>
                          <a:spcPts val="0"/>
                        </a:spcAft>
                      </a:pPr>
                      <a:r>
                        <a:rPr lang="es-EC" sz="1200" i="1" dirty="0">
                          <a:solidFill>
                            <a:schemeClr val="tx1"/>
                          </a:solidFill>
                          <a:effectLst/>
                        </a:rPr>
                        <a:t> </a:t>
                      </a:r>
                    </a:p>
                    <a:p>
                      <a:pPr algn="ctr">
                        <a:lnSpc>
                          <a:spcPct val="115000"/>
                        </a:lnSpc>
                        <a:spcAft>
                          <a:spcPts val="0"/>
                        </a:spcAft>
                      </a:pPr>
                      <a:r>
                        <a:rPr lang="es-EC" sz="1200" i="1" dirty="0" err="1">
                          <a:solidFill>
                            <a:schemeClr val="tx1"/>
                          </a:solidFill>
                          <a:effectLst/>
                        </a:rPr>
                        <a:t>Lysinibacillus</a:t>
                      </a:r>
                      <a:r>
                        <a:rPr lang="es-EC" sz="1200" i="1" dirty="0">
                          <a:solidFill>
                            <a:schemeClr val="tx1"/>
                          </a:solidFill>
                          <a:effectLst/>
                        </a:rPr>
                        <a:t> </a:t>
                      </a:r>
                      <a:r>
                        <a:rPr lang="es-EC" sz="1200" i="1" dirty="0" err="1">
                          <a:solidFill>
                            <a:schemeClr val="tx1"/>
                          </a:solidFill>
                          <a:effectLst/>
                        </a:rPr>
                        <a:t>fusiformis</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26</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37%</a:t>
                      </a:r>
                      <a:endParaRPr lang="es-EC" sz="1200" i="1">
                        <a:solidFill>
                          <a:schemeClr val="tx1"/>
                        </a:solidFill>
                        <a:effectLst/>
                        <a:latin typeface="Calibri"/>
                        <a:ea typeface="Calibri"/>
                        <a:cs typeface="Times New Roman"/>
                      </a:endParaRPr>
                    </a:p>
                  </a:txBody>
                  <a:tcPr marL="68580" marR="68580" marT="0" marB="0"/>
                </a:tc>
              </a:tr>
              <a:tr h="257175">
                <a:tc>
                  <a:txBody>
                    <a:bodyPr/>
                    <a:lstStyle/>
                    <a:p>
                      <a:pPr algn="ctr">
                        <a:lnSpc>
                          <a:spcPct val="115000"/>
                        </a:lnSpc>
                        <a:spcAft>
                          <a:spcPts val="0"/>
                        </a:spcAft>
                      </a:pPr>
                      <a:r>
                        <a:rPr lang="es-EC" sz="1200" i="1" dirty="0">
                          <a:solidFill>
                            <a:schemeClr val="tx1"/>
                          </a:solidFill>
                          <a:effectLst/>
                        </a:rPr>
                        <a:t> </a:t>
                      </a:r>
                    </a:p>
                    <a:p>
                      <a:pPr algn="ctr">
                        <a:lnSpc>
                          <a:spcPct val="115000"/>
                        </a:lnSpc>
                        <a:spcAft>
                          <a:spcPts val="0"/>
                        </a:spcAft>
                      </a:pPr>
                      <a:r>
                        <a:rPr lang="es-EC" sz="1200" i="1" dirty="0" err="1">
                          <a:solidFill>
                            <a:schemeClr val="tx1"/>
                          </a:solidFill>
                          <a:effectLst/>
                        </a:rPr>
                        <a:t>Bacillus</a:t>
                      </a:r>
                      <a:r>
                        <a:rPr lang="es-EC" sz="1200" i="1" dirty="0">
                          <a:solidFill>
                            <a:schemeClr val="tx1"/>
                          </a:solidFill>
                          <a:effectLst/>
                        </a:rPr>
                        <a:t> </a:t>
                      </a:r>
                      <a:r>
                        <a:rPr lang="es-EC" sz="1200" i="1" dirty="0" err="1">
                          <a:solidFill>
                            <a:schemeClr val="tx1"/>
                          </a:solidFill>
                          <a:effectLst/>
                        </a:rPr>
                        <a:t>aerius</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3</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4%</a:t>
                      </a:r>
                      <a:endParaRPr lang="es-EC" sz="1200" i="1">
                        <a:solidFill>
                          <a:schemeClr val="tx1"/>
                        </a:solidFill>
                        <a:effectLst/>
                        <a:latin typeface="Calibri"/>
                        <a:ea typeface="Calibri"/>
                        <a:cs typeface="Times New Roman"/>
                      </a:endParaRPr>
                    </a:p>
                  </a:txBody>
                  <a:tcPr marL="68580" marR="68580" marT="0" marB="0"/>
                </a:tc>
              </a:tr>
              <a:tr h="258445">
                <a:tc>
                  <a:txBody>
                    <a:bodyPr/>
                    <a:lstStyle/>
                    <a:p>
                      <a:pPr algn="ctr">
                        <a:lnSpc>
                          <a:spcPct val="115000"/>
                        </a:lnSpc>
                        <a:spcAft>
                          <a:spcPts val="0"/>
                        </a:spcAft>
                      </a:pPr>
                      <a:r>
                        <a:rPr lang="es-EC" sz="1200" i="1" dirty="0">
                          <a:solidFill>
                            <a:schemeClr val="tx1"/>
                          </a:solidFill>
                          <a:effectLst/>
                        </a:rPr>
                        <a:t> </a:t>
                      </a:r>
                    </a:p>
                    <a:p>
                      <a:pPr algn="ctr">
                        <a:lnSpc>
                          <a:spcPct val="115000"/>
                        </a:lnSpc>
                        <a:spcAft>
                          <a:spcPts val="0"/>
                        </a:spcAft>
                      </a:pPr>
                      <a:r>
                        <a:rPr lang="es-EC" sz="1200" i="1" dirty="0" err="1">
                          <a:solidFill>
                            <a:schemeClr val="tx1"/>
                          </a:solidFill>
                          <a:effectLst/>
                        </a:rPr>
                        <a:t>Bacillus</a:t>
                      </a:r>
                      <a:r>
                        <a:rPr lang="es-EC" sz="1200" i="1" dirty="0">
                          <a:solidFill>
                            <a:schemeClr val="tx1"/>
                          </a:solidFill>
                          <a:effectLst/>
                        </a:rPr>
                        <a:t> </a:t>
                      </a:r>
                      <a:r>
                        <a:rPr lang="es-EC" sz="1200" i="1" dirty="0" err="1">
                          <a:solidFill>
                            <a:schemeClr val="tx1"/>
                          </a:solidFill>
                          <a:effectLst/>
                        </a:rPr>
                        <a:t>megaterium</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1</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1%</a:t>
                      </a:r>
                      <a:endParaRPr lang="es-EC" sz="1200" i="1">
                        <a:solidFill>
                          <a:schemeClr val="tx1"/>
                        </a:solidFill>
                        <a:effectLst/>
                        <a:latin typeface="Calibri"/>
                        <a:ea typeface="Calibri"/>
                        <a:cs typeface="Times New Roman"/>
                      </a:endParaRPr>
                    </a:p>
                  </a:txBody>
                  <a:tcPr marL="68580" marR="68580" marT="0" marB="0"/>
                </a:tc>
              </a:tr>
              <a:tr h="272415">
                <a:tc>
                  <a:txBody>
                    <a:bodyPr/>
                    <a:lstStyle/>
                    <a:p>
                      <a:pPr algn="ctr">
                        <a:lnSpc>
                          <a:spcPct val="115000"/>
                        </a:lnSpc>
                        <a:spcAft>
                          <a:spcPts val="0"/>
                        </a:spcAft>
                      </a:pPr>
                      <a:r>
                        <a:rPr lang="es-EC" sz="1200" i="1" dirty="0">
                          <a:solidFill>
                            <a:schemeClr val="tx1"/>
                          </a:solidFill>
                          <a:effectLst/>
                        </a:rPr>
                        <a:t> </a:t>
                      </a:r>
                    </a:p>
                    <a:p>
                      <a:pPr algn="ctr">
                        <a:lnSpc>
                          <a:spcPct val="115000"/>
                        </a:lnSpc>
                        <a:spcAft>
                          <a:spcPts val="0"/>
                        </a:spcAft>
                      </a:pPr>
                      <a:r>
                        <a:rPr lang="es-EC" sz="1200" i="1" dirty="0" err="1">
                          <a:solidFill>
                            <a:schemeClr val="tx1"/>
                          </a:solidFill>
                          <a:effectLst/>
                        </a:rPr>
                        <a:t>Bacillus</a:t>
                      </a:r>
                      <a:r>
                        <a:rPr lang="es-EC" sz="1200" i="1" dirty="0">
                          <a:solidFill>
                            <a:schemeClr val="tx1"/>
                          </a:solidFill>
                          <a:effectLst/>
                        </a:rPr>
                        <a:t> </a:t>
                      </a:r>
                      <a:r>
                        <a:rPr lang="es-EC" sz="1200" i="1" dirty="0" err="1">
                          <a:solidFill>
                            <a:schemeClr val="tx1"/>
                          </a:solidFill>
                          <a:effectLst/>
                        </a:rPr>
                        <a:t>cereus</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4</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6%</a:t>
                      </a:r>
                      <a:endParaRPr lang="es-EC" sz="1200" i="1">
                        <a:solidFill>
                          <a:schemeClr val="tx1"/>
                        </a:solidFill>
                        <a:effectLst/>
                        <a:latin typeface="Calibri"/>
                        <a:ea typeface="Calibri"/>
                        <a:cs typeface="Times New Roman"/>
                      </a:endParaRPr>
                    </a:p>
                  </a:txBody>
                  <a:tcPr marL="68580" marR="68580" marT="0" marB="0"/>
                </a:tc>
              </a:tr>
              <a:tr h="276225">
                <a:tc>
                  <a:txBody>
                    <a:bodyPr/>
                    <a:lstStyle/>
                    <a:p>
                      <a:pPr algn="ctr">
                        <a:lnSpc>
                          <a:spcPct val="115000"/>
                        </a:lnSpc>
                        <a:spcAft>
                          <a:spcPts val="0"/>
                        </a:spcAft>
                      </a:pPr>
                      <a:r>
                        <a:rPr lang="es-EC" sz="1200" i="1" dirty="0" err="1">
                          <a:solidFill>
                            <a:schemeClr val="tx1"/>
                          </a:solidFill>
                          <a:effectLst/>
                        </a:rPr>
                        <a:t>Enterobacter</a:t>
                      </a:r>
                      <a:r>
                        <a:rPr lang="es-EC" sz="1200" i="1" dirty="0">
                          <a:solidFill>
                            <a:schemeClr val="tx1"/>
                          </a:solidFill>
                          <a:effectLst/>
                        </a:rPr>
                        <a:t> </a:t>
                      </a:r>
                      <a:r>
                        <a:rPr lang="es-EC" sz="1200" i="1" dirty="0" err="1">
                          <a:solidFill>
                            <a:schemeClr val="tx1"/>
                          </a:solidFill>
                          <a:effectLst/>
                        </a:rPr>
                        <a:t>cloacae</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6</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9%</a:t>
                      </a:r>
                      <a:endParaRPr lang="es-EC" sz="1200" i="1">
                        <a:solidFill>
                          <a:schemeClr val="tx1"/>
                        </a:solidFill>
                        <a:effectLst/>
                        <a:latin typeface="Calibri"/>
                        <a:ea typeface="Calibri"/>
                        <a:cs typeface="Times New Roman"/>
                      </a:endParaRPr>
                    </a:p>
                  </a:txBody>
                  <a:tcPr marL="68580" marR="68580" marT="0" marB="0"/>
                </a:tc>
              </a:tr>
              <a:tr h="200025">
                <a:tc>
                  <a:txBody>
                    <a:bodyPr/>
                    <a:lstStyle/>
                    <a:p>
                      <a:pPr algn="ctr">
                        <a:lnSpc>
                          <a:spcPct val="115000"/>
                        </a:lnSpc>
                        <a:spcAft>
                          <a:spcPts val="0"/>
                        </a:spcAft>
                      </a:pPr>
                      <a:r>
                        <a:rPr lang="es-EC" sz="1200" i="1" dirty="0" err="1">
                          <a:solidFill>
                            <a:schemeClr val="tx1"/>
                          </a:solidFill>
                          <a:effectLst/>
                        </a:rPr>
                        <a:t>Bacillus</a:t>
                      </a:r>
                      <a:r>
                        <a:rPr lang="es-EC" sz="1200" i="1" dirty="0">
                          <a:solidFill>
                            <a:schemeClr val="tx1"/>
                          </a:solidFill>
                          <a:effectLst/>
                        </a:rPr>
                        <a:t> </a:t>
                      </a:r>
                      <a:r>
                        <a:rPr lang="es-EC" sz="1200" i="1" dirty="0" err="1">
                          <a:solidFill>
                            <a:schemeClr val="tx1"/>
                          </a:solidFill>
                          <a:effectLst/>
                        </a:rPr>
                        <a:t>toyonensis</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8</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11%</a:t>
                      </a:r>
                      <a:endParaRPr lang="es-EC" sz="1200" i="1">
                        <a:solidFill>
                          <a:schemeClr val="tx1"/>
                        </a:solidFill>
                        <a:effectLst/>
                        <a:latin typeface="Calibri"/>
                        <a:ea typeface="Calibri"/>
                        <a:cs typeface="Times New Roman"/>
                      </a:endParaRPr>
                    </a:p>
                  </a:txBody>
                  <a:tcPr marL="68580" marR="68580" marT="0" marB="0"/>
                </a:tc>
              </a:tr>
              <a:tr h="200025">
                <a:tc>
                  <a:txBody>
                    <a:bodyPr/>
                    <a:lstStyle/>
                    <a:p>
                      <a:pPr algn="ctr">
                        <a:lnSpc>
                          <a:spcPct val="115000"/>
                        </a:lnSpc>
                        <a:spcAft>
                          <a:spcPts val="0"/>
                        </a:spcAft>
                      </a:pPr>
                      <a:r>
                        <a:rPr lang="es-EC" sz="1200" i="1" dirty="0" err="1">
                          <a:solidFill>
                            <a:schemeClr val="tx1"/>
                          </a:solidFill>
                          <a:effectLst/>
                        </a:rPr>
                        <a:t>Acinetobacter</a:t>
                      </a:r>
                      <a:r>
                        <a:rPr lang="es-EC" sz="1200" i="1" dirty="0">
                          <a:solidFill>
                            <a:schemeClr val="tx1"/>
                          </a:solidFill>
                          <a:effectLst/>
                        </a:rPr>
                        <a:t> </a:t>
                      </a:r>
                      <a:r>
                        <a:rPr lang="es-EC" sz="1200" i="1" dirty="0" err="1">
                          <a:solidFill>
                            <a:schemeClr val="tx1"/>
                          </a:solidFill>
                          <a:effectLst/>
                        </a:rPr>
                        <a:t>lwoffii</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2</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3%</a:t>
                      </a:r>
                      <a:endParaRPr lang="es-EC" sz="1200" i="1">
                        <a:solidFill>
                          <a:schemeClr val="tx1"/>
                        </a:solidFill>
                        <a:effectLst/>
                        <a:latin typeface="Calibri"/>
                        <a:ea typeface="Calibri"/>
                        <a:cs typeface="Times New Roman"/>
                      </a:endParaRPr>
                    </a:p>
                  </a:txBody>
                  <a:tcPr marL="68580" marR="68580" marT="0" marB="0"/>
                </a:tc>
              </a:tr>
              <a:tr h="200025">
                <a:tc>
                  <a:txBody>
                    <a:bodyPr/>
                    <a:lstStyle/>
                    <a:p>
                      <a:pPr algn="ctr">
                        <a:lnSpc>
                          <a:spcPct val="115000"/>
                        </a:lnSpc>
                        <a:spcAft>
                          <a:spcPts val="0"/>
                        </a:spcAft>
                      </a:pPr>
                      <a:r>
                        <a:rPr lang="es-EC" sz="1200" i="1" dirty="0" err="1">
                          <a:solidFill>
                            <a:schemeClr val="tx1"/>
                          </a:solidFill>
                          <a:effectLst/>
                        </a:rPr>
                        <a:t>Enterobacter</a:t>
                      </a:r>
                      <a:r>
                        <a:rPr lang="es-EC" sz="1200" i="1" dirty="0">
                          <a:solidFill>
                            <a:schemeClr val="tx1"/>
                          </a:solidFill>
                          <a:effectLst/>
                        </a:rPr>
                        <a:t> </a:t>
                      </a:r>
                      <a:r>
                        <a:rPr lang="es-EC" sz="1200" i="1" dirty="0" err="1">
                          <a:solidFill>
                            <a:schemeClr val="tx1"/>
                          </a:solidFill>
                          <a:effectLst/>
                        </a:rPr>
                        <a:t>xiangfangensis</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6</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9%</a:t>
                      </a:r>
                      <a:endParaRPr lang="es-EC" sz="1200" i="1">
                        <a:solidFill>
                          <a:schemeClr val="tx1"/>
                        </a:solidFill>
                        <a:effectLst/>
                        <a:latin typeface="Calibri"/>
                        <a:ea typeface="Calibri"/>
                        <a:cs typeface="Times New Roman"/>
                      </a:endParaRPr>
                    </a:p>
                  </a:txBody>
                  <a:tcPr marL="68580" marR="68580" marT="0" marB="0"/>
                </a:tc>
              </a:tr>
              <a:tr h="200025">
                <a:tc>
                  <a:txBody>
                    <a:bodyPr/>
                    <a:lstStyle/>
                    <a:p>
                      <a:pPr algn="ctr">
                        <a:lnSpc>
                          <a:spcPct val="115000"/>
                        </a:lnSpc>
                        <a:spcAft>
                          <a:spcPts val="0"/>
                        </a:spcAft>
                      </a:pPr>
                      <a:r>
                        <a:rPr lang="es-EC" sz="1200" i="1" dirty="0" err="1">
                          <a:solidFill>
                            <a:schemeClr val="tx1"/>
                          </a:solidFill>
                          <a:effectLst/>
                        </a:rPr>
                        <a:t>Lysinibacillus</a:t>
                      </a:r>
                      <a:r>
                        <a:rPr lang="es-EC" sz="1200" i="1" dirty="0">
                          <a:solidFill>
                            <a:schemeClr val="tx1"/>
                          </a:solidFill>
                          <a:effectLst/>
                        </a:rPr>
                        <a:t> </a:t>
                      </a:r>
                      <a:r>
                        <a:rPr lang="es-EC" sz="1200" i="1" dirty="0" err="1">
                          <a:solidFill>
                            <a:schemeClr val="tx1"/>
                          </a:solidFill>
                          <a:effectLst/>
                        </a:rPr>
                        <a:t>xylanilyticus</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4</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6%</a:t>
                      </a:r>
                      <a:endParaRPr lang="es-EC" sz="1200" i="1">
                        <a:solidFill>
                          <a:schemeClr val="tx1"/>
                        </a:solidFill>
                        <a:effectLst/>
                        <a:latin typeface="Calibri"/>
                        <a:ea typeface="Calibri"/>
                        <a:cs typeface="Times New Roman"/>
                      </a:endParaRPr>
                    </a:p>
                  </a:txBody>
                  <a:tcPr marL="68580" marR="68580" marT="0" marB="0"/>
                </a:tc>
              </a:tr>
              <a:tr h="200025">
                <a:tc>
                  <a:txBody>
                    <a:bodyPr/>
                    <a:lstStyle/>
                    <a:p>
                      <a:pPr algn="ctr">
                        <a:lnSpc>
                          <a:spcPct val="115000"/>
                        </a:lnSpc>
                        <a:spcAft>
                          <a:spcPts val="0"/>
                        </a:spcAft>
                      </a:pPr>
                      <a:r>
                        <a:rPr lang="es-EC" sz="1200" dirty="0">
                          <a:solidFill>
                            <a:schemeClr val="tx1"/>
                          </a:solidFill>
                          <a:effectLst/>
                        </a:rPr>
                        <a:t>Total </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b="1" dirty="0">
                          <a:solidFill>
                            <a:schemeClr val="tx1"/>
                          </a:solidFill>
                          <a:effectLst/>
                        </a:rPr>
                        <a:t>70</a:t>
                      </a:r>
                      <a:endParaRPr lang="es-EC" sz="1200" b="1"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b="1" dirty="0">
                          <a:solidFill>
                            <a:schemeClr val="tx1"/>
                          </a:solidFill>
                          <a:effectLst/>
                        </a:rPr>
                        <a:t>100%</a:t>
                      </a:r>
                      <a:endParaRPr lang="es-EC" sz="1200" b="1" i="1" dirty="0">
                        <a:solidFill>
                          <a:schemeClr val="tx1"/>
                        </a:solidFill>
                        <a:effectLst/>
                        <a:latin typeface="Calibri"/>
                        <a:ea typeface="Calibri"/>
                        <a:cs typeface="Times New Roman"/>
                      </a:endParaRPr>
                    </a:p>
                  </a:txBody>
                  <a:tcPr marL="68580" marR="68580" marT="0" marB="0"/>
                </a:tc>
              </a:tr>
            </a:tbl>
          </a:graphicData>
        </a:graphic>
      </p:graphicFrame>
      <p:sp>
        <p:nvSpPr>
          <p:cNvPr id="8" name="7 Rectángulo"/>
          <p:cNvSpPr/>
          <p:nvPr/>
        </p:nvSpPr>
        <p:spPr>
          <a:xfrm>
            <a:off x="7992169" y="6263952"/>
            <a:ext cx="2664296"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9" name="Imagen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2307511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Rectángulo 169"/>
          <p:cNvSpPr/>
          <p:nvPr/>
        </p:nvSpPr>
        <p:spPr>
          <a:xfrm>
            <a:off x="508722" y="241378"/>
            <a:ext cx="2933816" cy="400110"/>
          </a:xfrm>
          <a:prstGeom prst="rect">
            <a:avLst/>
          </a:prstGeom>
        </p:spPr>
        <p:txBody>
          <a:bodyPr wrap="none">
            <a:spAutoFit/>
          </a:bodyPr>
          <a:lstStyle/>
          <a:p>
            <a:r>
              <a:rPr lang="es-EC" dirty="0" smtClean="0">
                <a:latin typeface="+mj-lt"/>
                <a:ea typeface="Segoe UI Symbol" panose="020B0502040204020203" pitchFamily="34" charset="0"/>
                <a:cs typeface="Times New Roman" panose="02020603050405020304" pitchFamily="18" charset="0"/>
              </a:rPr>
              <a:t>Árboles Filogenéticos </a:t>
            </a:r>
            <a:endParaRPr lang="es-EC" dirty="0">
              <a:latin typeface="+mj-lt"/>
              <a:ea typeface="Segoe UI Symbol" panose="020B0502040204020203" pitchFamily="34" charset="0"/>
              <a:cs typeface="Times New Roman" panose="02020603050405020304" pitchFamily="18" charset="0"/>
            </a:endParaRPr>
          </a:p>
        </p:txBody>
      </p:sp>
      <p:pic>
        <p:nvPicPr>
          <p:cNvPr id="993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99" t="41600" r="25048" b="11758"/>
          <a:stretch/>
        </p:blipFill>
        <p:spPr bwMode="auto">
          <a:xfrm>
            <a:off x="23573" y="1511424"/>
            <a:ext cx="5808356" cy="3638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98" t="36752" r="27576" b="9576"/>
          <a:stretch/>
        </p:blipFill>
        <p:spPr bwMode="auto">
          <a:xfrm>
            <a:off x="5774341" y="1306287"/>
            <a:ext cx="4968552" cy="3952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ángulo 176"/>
          <p:cNvSpPr/>
          <p:nvPr/>
        </p:nvSpPr>
        <p:spPr>
          <a:xfrm>
            <a:off x="1354982" y="5327848"/>
            <a:ext cx="6707970" cy="885586"/>
          </a:xfrm>
          <a:prstGeom prst="rect">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0" dirty="0" smtClean="0"/>
              <a:t>Reconstruidos </a:t>
            </a:r>
            <a:r>
              <a:rPr lang="es-EC" sz="1600" b="0" dirty="0"/>
              <a:t>por el método de máxima verosimilitud con el modelo de evolución </a:t>
            </a:r>
            <a:r>
              <a:rPr lang="es-EC" sz="1600" b="0" dirty="0" err="1"/>
              <a:t>Kimura</a:t>
            </a:r>
            <a:r>
              <a:rPr lang="es-EC" sz="1600" b="0" dirty="0"/>
              <a:t> </a:t>
            </a:r>
            <a:r>
              <a:rPr lang="es-EC" sz="1600" b="0" dirty="0" smtClean="0"/>
              <a:t>2. </a:t>
            </a:r>
            <a:r>
              <a:rPr lang="es-EC" sz="1600" b="0" dirty="0" err="1" smtClean="0"/>
              <a:t>Bootstrap</a:t>
            </a:r>
            <a:r>
              <a:rPr lang="es-EC" sz="1600" b="0" dirty="0" smtClean="0"/>
              <a:t> </a:t>
            </a:r>
            <a:r>
              <a:rPr lang="es-EC" sz="1600" b="0" dirty="0"/>
              <a:t>&lt; 50% no se muestran.</a:t>
            </a:r>
            <a:r>
              <a:rPr lang="es-EC" sz="1600" b="0" dirty="0" smtClean="0"/>
              <a:t>  </a:t>
            </a:r>
            <a:endParaRPr lang="es-EC" sz="1600" b="0" dirty="0"/>
          </a:p>
        </p:txBody>
      </p:sp>
      <p:sp>
        <p:nvSpPr>
          <p:cNvPr id="8" name="7 Rectángulo"/>
          <p:cNvSpPr/>
          <p:nvPr/>
        </p:nvSpPr>
        <p:spPr>
          <a:xfrm>
            <a:off x="143297" y="988202"/>
            <a:ext cx="4755134" cy="307777"/>
          </a:xfrm>
          <a:prstGeom prst="rect">
            <a:avLst/>
          </a:prstGeom>
        </p:spPr>
        <p:txBody>
          <a:bodyPr wrap="square">
            <a:spAutoFit/>
          </a:bodyPr>
          <a:lstStyle/>
          <a:p>
            <a:r>
              <a:rPr lang="es-EC" sz="1400" dirty="0">
                <a:latin typeface="+mj-lt"/>
              </a:rPr>
              <a:t>A) Bacterias degradadoras del suelo y </a:t>
            </a:r>
            <a:r>
              <a:rPr lang="es-EC" sz="1400" dirty="0" smtClean="0">
                <a:latin typeface="+mj-lt"/>
              </a:rPr>
              <a:t>sobrenadante</a:t>
            </a:r>
            <a:endParaRPr lang="es-EC" sz="1400" i="1" dirty="0">
              <a:latin typeface="+mj-lt"/>
            </a:endParaRPr>
          </a:p>
        </p:txBody>
      </p:sp>
      <p:sp>
        <p:nvSpPr>
          <p:cNvPr id="9" name="8 Rectángulo"/>
          <p:cNvSpPr/>
          <p:nvPr/>
        </p:nvSpPr>
        <p:spPr>
          <a:xfrm>
            <a:off x="5376653" y="678251"/>
            <a:ext cx="5397500" cy="523220"/>
          </a:xfrm>
          <a:prstGeom prst="rect">
            <a:avLst/>
          </a:prstGeom>
        </p:spPr>
        <p:txBody>
          <a:bodyPr>
            <a:spAutoFit/>
          </a:bodyPr>
          <a:lstStyle/>
          <a:p>
            <a:pPr algn="ctr"/>
            <a:r>
              <a:rPr lang="es-EC" sz="1400" dirty="0" smtClean="0">
                <a:latin typeface="+mj-lt"/>
              </a:rPr>
              <a:t>B) Bacterias </a:t>
            </a:r>
            <a:r>
              <a:rPr lang="es-EC" sz="1400" dirty="0">
                <a:latin typeface="+mj-lt"/>
              </a:rPr>
              <a:t>degradadoras - heterótrofas del suelo y </a:t>
            </a:r>
            <a:r>
              <a:rPr lang="es-EC" sz="1400" dirty="0" smtClean="0">
                <a:latin typeface="+mj-lt"/>
              </a:rPr>
              <a:t>sobrenadante</a:t>
            </a:r>
            <a:endParaRPr lang="es-EC" sz="1400" i="1" dirty="0">
              <a:latin typeface="+mj-lt"/>
            </a:endParaRPr>
          </a:p>
        </p:txBody>
      </p:sp>
      <p:sp>
        <p:nvSpPr>
          <p:cNvPr id="11" name="10 Rectángulo"/>
          <p:cNvSpPr/>
          <p:nvPr/>
        </p:nvSpPr>
        <p:spPr>
          <a:xfrm>
            <a:off x="7920161" y="6213434"/>
            <a:ext cx="2822732" cy="77059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4"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897" y="6381211"/>
            <a:ext cx="2640568" cy="680282"/>
          </a:xfrm>
          <a:prstGeom prst="rect">
            <a:avLst/>
          </a:prstGeom>
        </p:spPr>
      </p:pic>
    </p:spTree>
    <p:extLst>
      <p:ext uri="{BB962C8B-B14F-4D97-AF65-F5344CB8AC3E}">
        <p14:creationId xmlns:p14="http://schemas.microsoft.com/office/powerpoint/2010/main" val="39366383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4 CuadroTexto"/>
          <p:cNvSpPr txBox="1"/>
          <p:nvPr/>
        </p:nvSpPr>
        <p:spPr>
          <a:xfrm>
            <a:off x="575345" y="1367407"/>
            <a:ext cx="2088232" cy="1157764"/>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1600" b="0" dirty="0" err="1" smtClean="0">
                <a:latin typeface="+mj-lt"/>
              </a:rPr>
              <a:t>Suelos</a:t>
            </a:r>
            <a:r>
              <a:rPr lang="en-US" sz="1600" b="0" dirty="0" smtClean="0">
                <a:latin typeface="+mj-lt"/>
              </a:rPr>
              <a:t> </a:t>
            </a:r>
            <a:r>
              <a:rPr lang="en-US" sz="1600" b="0" dirty="0" err="1" smtClean="0">
                <a:latin typeface="+mj-lt"/>
              </a:rPr>
              <a:t>contaminado</a:t>
            </a:r>
            <a:r>
              <a:rPr lang="en-US" sz="1600" b="0" dirty="0" smtClean="0">
                <a:latin typeface="+mj-lt"/>
              </a:rPr>
              <a:t> con </a:t>
            </a:r>
            <a:r>
              <a:rPr lang="en-US" sz="1600" b="0" dirty="0" err="1" smtClean="0">
                <a:latin typeface="+mj-lt"/>
              </a:rPr>
              <a:t>combutibles</a:t>
            </a:r>
            <a:endParaRPr lang="en-US" sz="1600" b="0" dirty="0" smtClean="0">
              <a:latin typeface="+mj-lt"/>
            </a:endParaRPr>
          </a:p>
          <a:p>
            <a:pPr algn="just"/>
            <a:r>
              <a:rPr lang="en-US" sz="1400" b="0" dirty="0" smtClean="0">
                <a:latin typeface="+mj-lt"/>
              </a:rPr>
              <a:t>(</a:t>
            </a:r>
            <a:r>
              <a:rPr lang="es-EC" sz="1400" b="0" dirty="0" err="1">
                <a:latin typeface="+mj-lt"/>
              </a:rPr>
              <a:t>Saadoun</a:t>
            </a:r>
            <a:r>
              <a:rPr lang="es-EC" sz="1400" b="0" dirty="0">
                <a:latin typeface="+mj-lt"/>
              </a:rPr>
              <a:t>, </a:t>
            </a:r>
            <a:r>
              <a:rPr lang="es-EC" sz="1400" b="0" dirty="0" smtClean="0">
                <a:latin typeface="+mj-lt"/>
              </a:rPr>
              <a:t>2002 </a:t>
            </a:r>
            <a:r>
              <a:rPr lang="en-US" sz="1400" b="0" dirty="0" smtClean="0">
                <a:latin typeface="+mj-lt"/>
              </a:rPr>
              <a:t>)</a:t>
            </a:r>
            <a:endParaRPr lang="es-EC" sz="1400" b="0" dirty="0">
              <a:latin typeface="+mj-lt"/>
            </a:endParaRPr>
          </a:p>
        </p:txBody>
      </p:sp>
      <p:cxnSp>
        <p:nvCxnSpPr>
          <p:cNvPr id="7" name="6 Conector recto de flecha"/>
          <p:cNvCxnSpPr/>
          <p:nvPr/>
        </p:nvCxnSpPr>
        <p:spPr>
          <a:xfrm flipV="1">
            <a:off x="2663577" y="1151384"/>
            <a:ext cx="576064" cy="3600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8 Conector recto de flecha"/>
          <p:cNvCxnSpPr/>
          <p:nvPr/>
        </p:nvCxnSpPr>
        <p:spPr>
          <a:xfrm flipV="1">
            <a:off x="2663577" y="1782906"/>
            <a:ext cx="576064" cy="16338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10 Conector recto de flecha"/>
          <p:cNvCxnSpPr/>
          <p:nvPr/>
        </p:nvCxnSpPr>
        <p:spPr>
          <a:xfrm>
            <a:off x="2663577" y="2087488"/>
            <a:ext cx="576064"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11 Rectángulo redondeado"/>
          <p:cNvSpPr/>
          <p:nvPr/>
        </p:nvSpPr>
        <p:spPr>
          <a:xfrm>
            <a:off x="3261344" y="922430"/>
            <a:ext cx="1523224" cy="374571"/>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600" b="0" i="1" dirty="0" err="1">
                <a:latin typeface="+mj-lt"/>
              </a:rPr>
              <a:t>Pseudomonas</a:t>
            </a:r>
            <a:endParaRPr lang="es-EC" sz="1600" b="0" dirty="0">
              <a:latin typeface="+mj-lt"/>
            </a:endParaRPr>
          </a:p>
        </p:txBody>
      </p:sp>
      <p:sp>
        <p:nvSpPr>
          <p:cNvPr id="13" name="12 Rectángulo redondeado"/>
          <p:cNvSpPr/>
          <p:nvPr/>
        </p:nvSpPr>
        <p:spPr>
          <a:xfrm>
            <a:off x="3261344" y="1582851"/>
            <a:ext cx="2201492" cy="374571"/>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600" b="0" i="1" dirty="0" err="1">
                <a:latin typeface="+mj-lt"/>
              </a:rPr>
              <a:t>Enterobacter</a:t>
            </a:r>
            <a:r>
              <a:rPr lang="es-EC" sz="1600" b="0" i="1" dirty="0">
                <a:latin typeface="+mj-lt"/>
              </a:rPr>
              <a:t> </a:t>
            </a:r>
            <a:r>
              <a:rPr lang="es-EC" sz="1600" b="0" i="1" dirty="0" err="1">
                <a:latin typeface="+mj-lt"/>
              </a:rPr>
              <a:t>cloacae</a:t>
            </a:r>
            <a:r>
              <a:rPr lang="es-EC" sz="1600" b="0" i="1" dirty="0">
                <a:latin typeface="+mj-lt"/>
              </a:rPr>
              <a:t> </a:t>
            </a:r>
            <a:endParaRPr lang="es-EC" sz="1600" b="0" dirty="0">
              <a:latin typeface="+mj-lt"/>
            </a:endParaRPr>
          </a:p>
        </p:txBody>
      </p:sp>
      <p:sp>
        <p:nvSpPr>
          <p:cNvPr id="14" name="13 Rectángulo redondeado"/>
          <p:cNvSpPr/>
          <p:nvPr/>
        </p:nvSpPr>
        <p:spPr>
          <a:xfrm>
            <a:off x="3261344" y="2194285"/>
            <a:ext cx="2026694" cy="374571"/>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600" b="0" i="1" dirty="0" err="1">
                <a:latin typeface="+mj-lt"/>
              </a:rPr>
              <a:t>Acinetobacter</a:t>
            </a:r>
            <a:r>
              <a:rPr lang="es-EC" sz="1600" b="0" i="1" dirty="0">
                <a:latin typeface="+mj-lt"/>
              </a:rPr>
              <a:t> </a:t>
            </a:r>
            <a:r>
              <a:rPr lang="es-EC" sz="1600" b="0" i="1" dirty="0" err="1" smtClean="0">
                <a:latin typeface="+mj-lt"/>
              </a:rPr>
              <a:t>lwoffii</a:t>
            </a:r>
            <a:endParaRPr lang="es-EC" sz="1600" b="0" dirty="0">
              <a:latin typeface="+mj-lt"/>
            </a:endParaRPr>
          </a:p>
        </p:txBody>
      </p:sp>
      <p:cxnSp>
        <p:nvCxnSpPr>
          <p:cNvPr id="16" name="15 Conector recto de flecha"/>
          <p:cNvCxnSpPr/>
          <p:nvPr/>
        </p:nvCxnSpPr>
        <p:spPr>
          <a:xfrm flipV="1">
            <a:off x="5242719" y="2363562"/>
            <a:ext cx="733226" cy="180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16 CuadroTexto"/>
          <p:cNvSpPr txBox="1"/>
          <p:nvPr/>
        </p:nvSpPr>
        <p:spPr>
          <a:xfrm>
            <a:off x="6047953" y="1826458"/>
            <a:ext cx="3456384" cy="105560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Font typeface="Arial" panose="020B0604020202020204" pitchFamily="34" charset="0"/>
              <a:buChar char="•"/>
            </a:pPr>
            <a:r>
              <a:rPr lang="es-EC" sz="1400" b="0" dirty="0" smtClean="0">
                <a:latin typeface="+mj-lt"/>
              </a:rPr>
              <a:t>Remoción </a:t>
            </a:r>
            <a:r>
              <a:rPr lang="es-EC" sz="1400" b="0" dirty="0">
                <a:latin typeface="+mj-lt"/>
              </a:rPr>
              <a:t>del 90% después de 45 días del </a:t>
            </a:r>
            <a:r>
              <a:rPr lang="es-EC" sz="1400" b="0" dirty="0" smtClean="0">
                <a:latin typeface="+mj-lt"/>
              </a:rPr>
              <a:t>tratamiento en </a:t>
            </a:r>
            <a:r>
              <a:rPr lang="es-EC" sz="1400" b="0" dirty="0" err="1" smtClean="0">
                <a:latin typeface="+mj-lt"/>
              </a:rPr>
              <a:t>biorreactor</a:t>
            </a:r>
            <a:endParaRPr lang="es-EC" sz="1400" b="0" dirty="0">
              <a:latin typeface="+mj-lt"/>
            </a:endParaRPr>
          </a:p>
          <a:p>
            <a:pPr marL="342900" indent="-342900" algn="just">
              <a:buFont typeface="Arial" panose="020B0604020202020204" pitchFamily="34" charset="0"/>
              <a:buChar char="•"/>
            </a:pPr>
            <a:r>
              <a:rPr lang="es-EC" sz="1400" b="0" dirty="0">
                <a:latin typeface="+mj-lt"/>
              </a:rPr>
              <a:t>P</a:t>
            </a:r>
            <a:r>
              <a:rPr lang="es-EC" sz="1400" b="0" dirty="0" smtClean="0">
                <a:latin typeface="+mj-lt"/>
              </a:rPr>
              <a:t>roducción </a:t>
            </a:r>
            <a:r>
              <a:rPr lang="es-EC" sz="1400" b="0" dirty="0">
                <a:latin typeface="+mj-lt"/>
              </a:rPr>
              <a:t>de </a:t>
            </a:r>
            <a:r>
              <a:rPr lang="es-EC" sz="1400" b="0" dirty="0" err="1" smtClean="0">
                <a:latin typeface="+mj-lt"/>
              </a:rPr>
              <a:t>biosurfactantes</a:t>
            </a:r>
            <a:endParaRPr lang="es-EC" sz="1400" b="0" dirty="0">
              <a:latin typeface="+mj-lt"/>
            </a:endParaRPr>
          </a:p>
          <a:p>
            <a:pPr marL="342900" indent="-342900" algn="just">
              <a:buFont typeface="Arial" panose="020B0604020202020204" pitchFamily="34" charset="0"/>
              <a:buChar char="•"/>
            </a:pPr>
            <a:r>
              <a:rPr lang="en-US" sz="1400" b="0" dirty="0" err="1" smtClean="0">
                <a:latin typeface="+mj-lt"/>
              </a:rPr>
              <a:t>Compite</a:t>
            </a:r>
            <a:r>
              <a:rPr lang="en-US" sz="1400" b="0" dirty="0" smtClean="0">
                <a:latin typeface="+mj-lt"/>
              </a:rPr>
              <a:t> con </a:t>
            </a:r>
            <a:r>
              <a:rPr lang="en-US" sz="1400" b="0" i="1" dirty="0" smtClean="0">
                <a:latin typeface="+mj-lt"/>
              </a:rPr>
              <a:t>Pseudomonas</a:t>
            </a:r>
            <a:endParaRPr lang="es-EC" sz="1400" b="0" dirty="0">
              <a:latin typeface="+mj-lt"/>
            </a:endParaRPr>
          </a:p>
        </p:txBody>
      </p:sp>
      <p:sp>
        <p:nvSpPr>
          <p:cNvPr id="18" name="17 Rectángulo"/>
          <p:cNvSpPr/>
          <p:nvPr/>
        </p:nvSpPr>
        <p:spPr>
          <a:xfrm>
            <a:off x="6740443" y="1442075"/>
            <a:ext cx="1755609" cy="307777"/>
          </a:xfrm>
          <a:prstGeom prst="rect">
            <a:avLst/>
          </a:prstGeom>
        </p:spPr>
        <p:txBody>
          <a:bodyPr wrap="none">
            <a:spAutoFit/>
          </a:bodyPr>
          <a:lstStyle/>
          <a:p>
            <a:r>
              <a:rPr lang="es-EC" sz="1400" b="0" dirty="0">
                <a:latin typeface="+mj-lt"/>
              </a:rPr>
              <a:t>Gallego </a:t>
            </a:r>
            <a:r>
              <a:rPr lang="es-EC" sz="1400" b="0" i="1" dirty="0">
                <a:latin typeface="+mj-lt"/>
              </a:rPr>
              <a:t>et al </a:t>
            </a:r>
            <a:r>
              <a:rPr lang="es-EC" sz="1400" b="0" dirty="0">
                <a:latin typeface="+mj-lt"/>
              </a:rPr>
              <a:t>(2001)</a:t>
            </a:r>
          </a:p>
        </p:txBody>
      </p:sp>
      <p:sp>
        <p:nvSpPr>
          <p:cNvPr id="19" name="18 Rectángulo redondeado"/>
          <p:cNvSpPr/>
          <p:nvPr/>
        </p:nvSpPr>
        <p:spPr>
          <a:xfrm>
            <a:off x="575345" y="3959696"/>
            <a:ext cx="1858195" cy="374571"/>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sz="1600" b="0" i="1" dirty="0" err="1">
                <a:latin typeface="+mj-lt"/>
              </a:rPr>
              <a:t>Klebsiella</a:t>
            </a:r>
            <a:r>
              <a:rPr lang="es-EC" sz="1600" b="0" i="1" dirty="0">
                <a:latin typeface="+mj-lt"/>
              </a:rPr>
              <a:t> </a:t>
            </a:r>
            <a:r>
              <a:rPr lang="es-EC" sz="1600" b="0" i="1" dirty="0" err="1">
                <a:latin typeface="+mj-lt"/>
              </a:rPr>
              <a:t>oxytoca</a:t>
            </a:r>
            <a:endParaRPr lang="es-EC" sz="1600" b="0" dirty="0">
              <a:latin typeface="+mj-lt"/>
            </a:endParaRPr>
          </a:p>
        </p:txBody>
      </p:sp>
      <p:cxnSp>
        <p:nvCxnSpPr>
          <p:cNvPr id="21" name="20 Conector recto de flecha"/>
          <p:cNvCxnSpPr/>
          <p:nvPr/>
        </p:nvCxnSpPr>
        <p:spPr>
          <a:xfrm flipV="1">
            <a:off x="2398280" y="3527648"/>
            <a:ext cx="553329"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22 Conector recto de flecha"/>
          <p:cNvCxnSpPr/>
          <p:nvPr/>
        </p:nvCxnSpPr>
        <p:spPr>
          <a:xfrm flipV="1">
            <a:off x="2433540" y="3959697"/>
            <a:ext cx="518069" cy="187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24 Conector recto de flecha"/>
          <p:cNvCxnSpPr/>
          <p:nvPr/>
        </p:nvCxnSpPr>
        <p:spPr>
          <a:xfrm>
            <a:off x="2398280" y="4169794"/>
            <a:ext cx="541961" cy="1284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28 Conector recto de flecha"/>
          <p:cNvCxnSpPr/>
          <p:nvPr/>
        </p:nvCxnSpPr>
        <p:spPr>
          <a:xfrm>
            <a:off x="2386912" y="4298250"/>
            <a:ext cx="553329" cy="272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31 CuadroTexto"/>
          <p:cNvSpPr txBox="1"/>
          <p:nvPr/>
        </p:nvSpPr>
        <p:spPr>
          <a:xfrm>
            <a:off x="2971590" y="3358371"/>
            <a:ext cx="1270952" cy="37457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1600" b="0" dirty="0">
                <a:latin typeface="+mj-lt"/>
              </a:rPr>
              <a:t>B</a:t>
            </a:r>
            <a:r>
              <a:rPr lang="es-EC" sz="1600" b="0" dirty="0" smtClean="0">
                <a:latin typeface="+mj-lt"/>
              </a:rPr>
              <a:t>enceno</a:t>
            </a:r>
            <a:endParaRPr lang="es-EC" sz="1600" b="0" dirty="0">
              <a:latin typeface="+mj-lt"/>
            </a:endParaRPr>
          </a:p>
        </p:txBody>
      </p:sp>
      <p:sp>
        <p:nvSpPr>
          <p:cNvPr id="33" name="32 Rectángulo redondeado"/>
          <p:cNvSpPr/>
          <p:nvPr/>
        </p:nvSpPr>
        <p:spPr>
          <a:xfrm>
            <a:off x="2964628" y="3790419"/>
            <a:ext cx="1277914" cy="37457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sz="1600" b="0" dirty="0" err="1" smtClean="0">
                <a:latin typeface="+mj-lt"/>
              </a:rPr>
              <a:t>Fenantreno</a:t>
            </a:r>
            <a:endParaRPr lang="es-EC" sz="1600" b="0" dirty="0">
              <a:latin typeface="+mj-lt"/>
            </a:endParaRPr>
          </a:p>
        </p:txBody>
      </p:sp>
      <p:sp>
        <p:nvSpPr>
          <p:cNvPr id="34" name="33 Rectángulo redondeado"/>
          <p:cNvSpPr/>
          <p:nvPr/>
        </p:nvSpPr>
        <p:spPr>
          <a:xfrm>
            <a:off x="2964628" y="4193242"/>
            <a:ext cx="1302632" cy="374571"/>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sz="1600" b="0" dirty="0" err="1" smtClean="0">
                <a:latin typeface="+mj-lt"/>
              </a:rPr>
              <a:t>Fluoranteno</a:t>
            </a:r>
            <a:endParaRPr lang="es-EC" sz="1600" b="0" dirty="0">
              <a:latin typeface="+mj-lt"/>
            </a:endParaRPr>
          </a:p>
        </p:txBody>
      </p:sp>
      <p:sp>
        <p:nvSpPr>
          <p:cNvPr id="35" name="34 Rectángulo redondeado"/>
          <p:cNvSpPr/>
          <p:nvPr/>
        </p:nvSpPr>
        <p:spPr>
          <a:xfrm>
            <a:off x="2988673" y="4570722"/>
            <a:ext cx="1253869" cy="37457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sz="1600" b="0" dirty="0" err="1">
                <a:latin typeface="+mj-lt"/>
              </a:rPr>
              <a:t>P</a:t>
            </a:r>
            <a:r>
              <a:rPr lang="es-EC" sz="1600" b="0" dirty="0" err="1" smtClean="0">
                <a:latin typeface="+mj-lt"/>
              </a:rPr>
              <a:t>ireno</a:t>
            </a:r>
            <a:r>
              <a:rPr lang="es-EC" sz="1600" b="0" dirty="0" smtClean="0">
                <a:latin typeface="+mj-lt"/>
              </a:rPr>
              <a:t> </a:t>
            </a:r>
            <a:endParaRPr lang="es-EC" sz="1600" b="0" dirty="0">
              <a:latin typeface="+mj-lt"/>
            </a:endParaRPr>
          </a:p>
        </p:txBody>
      </p:sp>
      <p:cxnSp>
        <p:nvCxnSpPr>
          <p:cNvPr id="37" name="36 Conector recto de flecha"/>
          <p:cNvCxnSpPr/>
          <p:nvPr/>
        </p:nvCxnSpPr>
        <p:spPr>
          <a:xfrm flipV="1">
            <a:off x="4242542" y="3527648"/>
            <a:ext cx="513122" cy="1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38 Conector recto de flecha"/>
          <p:cNvCxnSpPr/>
          <p:nvPr/>
        </p:nvCxnSpPr>
        <p:spPr>
          <a:xfrm flipV="1">
            <a:off x="4242542" y="3959696"/>
            <a:ext cx="513122" cy="1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40 Conector recto de flecha"/>
          <p:cNvCxnSpPr/>
          <p:nvPr/>
        </p:nvCxnSpPr>
        <p:spPr>
          <a:xfrm flipV="1">
            <a:off x="4267260" y="4362519"/>
            <a:ext cx="488404" cy="1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42 Conector recto de flecha"/>
          <p:cNvCxnSpPr/>
          <p:nvPr/>
        </p:nvCxnSpPr>
        <p:spPr>
          <a:xfrm flipV="1">
            <a:off x="4242542" y="4739999"/>
            <a:ext cx="513122" cy="1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43 Rectángulo"/>
          <p:cNvSpPr/>
          <p:nvPr/>
        </p:nvSpPr>
        <p:spPr>
          <a:xfrm>
            <a:off x="4895825" y="3327593"/>
            <a:ext cx="595035" cy="338554"/>
          </a:xfrm>
          <a:prstGeom prst="rect">
            <a:avLst/>
          </a:prstGeom>
        </p:spPr>
        <p:txBody>
          <a:bodyPr wrap="none">
            <a:spAutoFit/>
          </a:bodyPr>
          <a:lstStyle/>
          <a:p>
            <a:r>
              <a:rPr lang="es-EC" sz="1600" b="0" dirty="0" smtClean="0">
                <a:latin typeface="+mj-lt"/>
              </a:rPr>
              <a:t>87%</a:t>
            </a:r>
            <a:endParaRPr lang="es-EC" sz="1600" b="0" dirty="0">
              <a:latin typeface="+mj-lt"/>
            </a:endParaRPr>
          </a:p>
        </p:txBody>
      </p:sp>
      <p:sp>
        <p:nvSpPr>
          <p:cNvPr id="45" name="44 Rectángulo"/>
          <p:cNvSpPr/>
          <p:nvPr/>
        </p:nvSpPr>
        <p:spPr>
          <a:xfrm>
            <a:off x="4853624" y="3785690"/>
            <a:ext cx="766557" cy="338554"/>
          </a:xfrm>
          <a:prstGeom prst="rect">
            <a:avLst/>
          </a:prstGeom>
        </p:spPr>
        <p:txBody>
          <a:bodyPr wrap="none">
            <a:spAutoFit/>
          </a:bodyPr>
          <a:lstStyle/>
          <a:p>
            <a:r>
              <a:rPr lang="es-EC" sz="1600" b="0" dirty="0">
                <a:latin typeface="+mj-lt"/>
              </a:rPr>
              <a:t>71.4%</a:t>
            </a:r>
          </a:p>
        </p:txBody>
      </p:sp>
      <p:sp>
        <p:nvSpPr>
          <p:cNvPr id="46" name="45 Rectángulo"/>
          <p:cNvSpPr/>
          <p:nvPr/>
        </p:nvSpPr>
        <p:spPr>
          <a:xfrm>
            <a:off x="4895825" y="4192027"/>
            <a:ext cx="595035" cy="338554"/>
          </a:xfrm>
          <a:prstGeom prst="rect">
            <a:avLst/>
          </a:prstGeom>
        </p:spPr>
        <p:txBody>
          <a:bodyPr wrap="none">
            <a:spAutoFit/>
          </a:bodyPr>
          <a:lstStyle/>
          <a:p>
            <a:r>
              <a:rPr lang="es-EC" sz="1600" b="0" dirty="0">
                <a:latin typeface="+mj-lt"/>
              </a:rPr>
              <a:t>70%</a:t>
            </a:r>
          </a:p>
        </p:txBody>
      </p:sp>
      <p:sp>
        <p:nvSpPr>
          <p:cNvPr id="47" name="46 Rectángulo"/>
          <p:cNvSpPr/>
          <p:nvPr/>
        </p:nvSpPr>
        <p:spPr>
          <a:xfrm>
            <a:off x="4815153" y="4543750"/>
            <a:ext cx="824265" cy="338554"/>
          </a:xfrm>
          <a:prstGeom prst="rect">
            <a:avLst/>
          </a:prstGeom>
        </p:spPr>
        <p:txBody>
          <a:bodyPr wrap="none">
            <a:spAutoFit/>
          </a:bodyPr>
          <a:lstStyle/>
          <a:p>
            <a:r>
              <a:rPr lang="es-EC" sz="1600" b="0" dirty="0">
                <a:latin typeface="+mj-lt"/>
              </a:rPr>
              <a:t>58.6% </a:t>
            </a:r>
          </a:p>
        </p:txBody>
      </p:sp>
      <p:sp>
        <p:nvSpPr>
          <p:cNvPr id="48" name="47 CuadroTexto"/>
          <p:cNvSpPr txBox="1"/>
          <p:nvPr/>
        </p:nvSpPr>
        <p:spPr>
          <a:xfrm>
            <a:off x="2303537" y="2981301"/>
            <a:ext cx="2357385" cy="338554"/>
          </a:xfrm>
          <a:prstGeom prst="rect">
            <a:avLst/>
          </a:prstGeom>
          <a:noFill/>
        </p:spPr>
        <p:txBody>
          <a:bodyPr wrap="square" rtlCol="0">
            <a:spAutoFit/>
          </a:bodyPr>
          <a:lstStyle/>
          <a:p>
            <a:r>
              <a:rPr lang="en-US" sz="1600" b="0" dirty="0" err="1" smtClean="0">
                <a:latin typeface="+mj-lt"/>
              </a:rPr>
              <a:t>Concentración</a:t>
            </a:r>
            <a:r>
              <a:rPr lang="en-US" sz="1600" b="0" dirty="0" smtClean="0">
                <a:latin typeface="+mj-lt"/>
              </a:rPr>
              <a:t> 70 mg/l</a:t>
            </a:r>
            <a:endParaRPr lang="es-EC" sz="1600" b="0" dirty="0">
              <a:latin typeface="+mj-lt"/>
            </a:endParaRPr>
          </a:p>
        </p:txBody>
      </p:sp>
      <p:sp>
        <p:nvSpPr>
          <p:cNvPr id="49" name="48 CuadroTexto"/>
          <p:cNvSpPr txBox="1"/>
          <p:nvPr/>
        </p:nvSpPr>
        <p:spPr>
          <a:xfrm>
            <a:off x="4656123" y="2958261"/>
            <a:ext cx="1396053" cy="338554"/>
          </a:xfrm>
          <a:prstGeom prst="rect">
            <a:avLst/>
          </a:prstGeom>
          <a:noFill/>
        </p:spPr>
        <p:txBody>
          <a:bodyPr wrap="square" rtlCol="0">
            <a:spAutoFit/>
          </a:bodyPr>
          <a:lstStyle/>
          <a:p>
            <a:r>
              <a:rPr lang="en-US" sz="1600" b="0" dirty="0" smtClean="0">
                <a:latin typeface="+mj-lt"/>
              </a:rPr>
              <a:t>% </a:t>
            </a:r>
            <a:r>
              <a:rPr lang="en-US" sz="1600" b="0" dirty="0" err="1" smtClean="0">
                <a:latin typeface="+mj-lt"/>
              </a:rPr>
              <a:t>remoción</a:t>
            </a:r>
            <a:endParaRPr lang="es-EC" sz="1600" b="0" dirty="0">
              <a:latin typeface="+mj-lt"/>
            </a:endParaRPr>
          </a:p>
        </p:txBody>
      </p:sp>
      <p:sp>
        <p:nvSpPr>
          <p:cNvPr id="50" name="49 Rectángulo"/>
          <p:cNvSpPr/>
          <p:nvPr/>
        </p:nvSpPr>
        <p:spPr>
          <a:xfrm>
            <a:off x="260990" y="3389148"/>
            <a:ext cx="2042547" cy="307777"/>
          </a:xfrm>
          <a:prstGeom prst="rect">
            <a:avLst/>
          </a:prstGeom>
        </p:spPr>
        <p:txBody>
          <a:bodyPr wrap="none">
            <a:spAutoFit/>
          </a:bodyPr>
          <a:lstStyle/>
          <a:p>
            <a:r>
              <a:rPr lang="es-EC" sz="1400" b="0" dirty="0">
                <a:latin typeface="+mj-lt"/>
              </a:rPr>
              <a:t>Mohamed </a:t>
            </a:r>
            <a:r>
              <a:rPr lang="es-EC" sz="1400" b="0" i="1" dirty="0">
                <a:latin typeface="+mj-lt"/>
              </a:rPr>
              <a:t>et al.</a:t>
            </a:r>
            <a:r>
              <a:rPr lang="es-EC" sz="1400" b="0" dirty="0">
                <a:latin typeface="+mj-lt"/>
              </a:rPr>
              <a:t> (2012)</a:t>
            </a:r>
          </a:p>
        </p:txBody>
      </p:sp>
      <p:sp>
        <p:nvSpPr>
          <p:cNvPr id="51" name="50 Abrir llave"/>
          <p:cNvSpPr/>
          <p:nvPr/>
        </p:nvSpPr>
        <p:spPr>
          <a:xfrm rot="16200000">
            <a:off x="4085392" y="4207404"/>
            <a:ext cx="406081" cy="180982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C"/>
          </a:p>
        </p:txBody>
      </p:sp>
      <p:sp>
        <p:nvSpPr>
          <p:cNvPr id="52" name="51 CuadroTexto"/>
          <p:cNvSpPr txBox="1"/>
          <p:nvPr/>
        </p:nvSpPr>
        <p:spPr>
          <a:xfrm>
            <a:off x="3922424" y="5315355"/>
            <a:ext cx="1280218" cy="307777"/>
          </a:xfrm>
          <a:prstGeom prst="rect">
            <a:avLst/>
          </a:prstGeom>
          <a:noFill/>
        </p:spPr>
        <p:txBody>
          <a:bodyPr wrap="square" rtlCol="0">
            <a:spAutoFit/>
          </a:bodyPr>
          <a:lstStyle/>
          <a:p>
            <a:r>
              <a:rPr lang="en-US" sz="1400" b="0" dirty="0" smtClean="0">
                <a:latin typeface="+mj-lt"/>
              </a:rPr>
              <a:t>2 </a:t>
            </a:r>
            <a:r>
              <a:rPr lang="en-US" sz="1400" b="0" dirty="0" err="1" smtClean="0">
                <a:latin typeface="+mj-lt"/>
              </a:rPr>
              <a:t>días</a:t>
            </a:r>
            <a:endParaRPr lang="es-EC" sz="1400" b="0" dirty="0">
              <a:latin typeface="+mj-lt"/>
            </a:endParaRPr>
          </a:p>
        </p:txBody>
      </p:sp>
      <p:pic>
        <p:nvPicPr>
          <p:cNvPr id="53" name="52 Imagen" descr="C:\Motic\Motic Images Plus 2.0\Capture Folder\7\Capture_45.bmp"/>
          <p:cNvPicPr/>
          <p:nvPr/>
        </p:nvPicPr>
        <p:blipFill rotWithShape="1">
          <a:blip r:embed="rId2" cstate="print">
            <a:extLst>
              <a:ext uri="{28A0092B-C50C-407E-A947-70E740481C1C}">
                <a14:useLocalDpi xmlns:a14="http://schemas.microsoft.com/office/drawing/2010/main" val="0"/>
              </a:ext>
            </a:extLst>
          </a:blip>
          <a:srcRect l="13588" t="40765" r="37834"/>
          <a:stretch/>
        </p:blipFill>
        <p:spPr bwMode="auto">
          <a:xfrm>
            <a:off x="7179709" y="3327669"/>
            <a:ext cx="2180612" cy="1784646"/>
          </a:xfrm>
          <a:prstGeom prst="rect">
            <a:avLst/>
          </a:prstGeom>
          <a:noFill/>
          <a:ln>
            <a:noFill/>
          </a:ln>
          <a:extLst>
            <a:ext uri="{53640926-AAD7-44D8-BBD7-CCE9431645EC}">
              <a14:shadowObscured xmlns:a14="http://schemas.microsoft.com/office/drawing/2010/main"/>
            </a:ext>
          </a:extLst>
        </p:spPr>
      </p:pic>
      <p:sp>
        <p:nvSpPr>
          <p:cNvPr id="54" name="53 CuadroTexto"/>
          <p:cNvSpPr txBox="1"/>
          <p:nvPr/>
        </p:nvSpPr>
        <p:spPr>
          <a:xfrm>
            <a:off x="7271829" y="5253800"/>
            <a:ext cx="2448446" cy="738664"/>
          </a:xfrm>
          <a:prstGeom prst="rect">
            <a:avLst/>
          </a:prstGeom>
          <a:noFill/>
        </p:spPr>
        <p:txBody>
          <a:bodyPr wrap="square" rtlCol="0">
            <a:spAutoFit/>
          </a:bodyPr>
          <a:lstStyle/>
          <a:p>
            <a:r>
              <a:rPr lang="en-US" sz="1400" b="0" dirty="0" smtClean="0">
                <a:latin typeface="+mj-lt"/>
              </a:rPr>
              <a:t>Vista 100 X. 10 MP</a:t>
            </a:r>
          </a:p>
          <a:p>
            <a:r>
              <a:rPr lang="es-EC" sz="1400" b="0" i="1" dirty="0" err="1">
                <a:latin typeface="+mj-lt"/>
              </a:rPr>
              <a:t>Klebsiella</a:t>
            </a:r>
            <a:r>
              <a:rPr lang="es-EC" sz="1400" b="0" i="1" dirty="0">
                <a:latin typeface="+mj-lt"/>
              </a:rPr>
              <a:t> </a:t>
            </a:r>
            <a:r>
              <a:rPr lang="es-EC" sz="1400" b="0" i="1" dirty="0" err="1">
                <a:latin typeface="+mj-lt"/>
              </a:rPr>
              <a:t>oxytoca</a:t>
            </a:r>
            <a:endParaRPr lang="es-EC" sz="1400" b="0" dirty="0">
              <a:latin typeface="+mj-lt"/>
            </a:endParaRPr>
          </a:p>
          <a:p>
            <a:endParaRPr lang="es-EC" sz="1400" b="0" dirty="0">
              <a:latin typeface="+mj-lt"/>
            </a:endParaRPr>
          </a:p>
        </p:txBody>
      </p:sp>
      <p:sp>
        <p:nvSpPr>
          <p:cNvPr id="55" name="54 Rectángulo"/>
          <p:cNvSpPr/>
          <p:nvPr/>
        </p:nvSpPr>
        <p:spPr>
          <a:xfrm>
            <a:off x="7920161" y="6191944"/>
            <a:ext cx="2736304" cy="86409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56"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5897" y="6381211"/>
            <a:ext cx="2640568" cy="680282"/>
          </a:xfrm>
          <a:prstGeom prst="rect">
            <a:avLst/>
          </a:prstGeom>
        </p:spPr>
      </p:pic>
    </p:spTree>
    <p:extLst>
      <p:ext uri="{BB962C8B-B14F-4D97-AF65-F5344CB8AC3E}">
        <p14:creationId xmlns:p14="http://schemas.microsoft.com/office/powerpoint/2010/main" val="3955968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4"/>
          <p:cNvSpPr txBox="1">
            <a:spLocks noChangeArrowheads="1"/>
          </p:cNvSpPr>
          <p:nvPr/>
        </p:nvSpPr>
        <p:spPr>
          <a:xfrm>
            <a:off x="2236662" y="632901"/>
            <a:ext cx="6517906" cy="821927"/>
          </a:xfrm>
          <a:prstGeom prst="rect">
            <a:avLst/>
          </a:prstGeom>
        </p:spPr>
        <p:txBody>
          <a:bodyPr vert="horz" lIns="102852" tIns="51426" rIns="102852" bIns="51426"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200" dirty="0"/>
              <a:t>Contaminación</a:t>
            </a:r>
            <a:r>
              <a:rPr lang="ca-ES" altLang="es-ES" sz="2200" dirty="0"/>
              <a:t> de </a:t>
            </a:r>
            <a:r>
              <a:rPr lang="es-ES_tradnl" altLang="es-ES" sz="2200" dirty="0"/>
              <a:t>suelos</a:t>
            </a:r>
            <a:r>
              <a:rPr lang="ca-ES" altLang="es-ES" sz="2200" dirty="0"/>
              <a:t> por </a:t>
            </a:r>
            <a:r>
              <a:rPr lang="es-ES" altLang="es-ES" sz="2200" dirty="0"/>
              <a:t>hidrocarburos</a:t>
            </a:r>
            <a:r>
              <a:rPr lang="ca-ES" altLang="es-ES" sz="2200" dirty="0"/>
              <a:t> de </a:t>
            </a:r>
            <a:r>
              <a:rPr lang="es-ES" altLang="es-ES" sz="2200" dirty="0"/>
              <a:t>petróleo</a:t>
            </a:r>
          </a:p>
        </p:txBody>
      </p:sp>
      <p:sp>
        <p:nvSpPr>
          <p:cNvPr id="62" name="Text Box 12"/>
          <p:cNvSpPr txBox="1">
            <a:spLocks noChangeArrowheads="1"/>
          </p:cNvSpPr>
          <p:nvPr/>
        </p:nvSpPr>
        <p:spPr bwMode="auto">
          <a:xfrm>
            <a:off x="2178782" y="1256313"/>
            <a:ext cx="6633666" cy="31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852" tIns="51426" rIns="102852" bIns="51426">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buClr>
                <a:srgbClr val="FF0000"/>
              </a:buClr>
            </a:pPr>
            <a:r>
              <a:rPr lang="ca-ES" altLang="es-ES" sz="1800" dirty="0">
                <a:solidFill>
                  <a:srgbClr val="C00000"/>
                </a:solidFill>
                <a:latin typeface="+mj-lt"/>
              </a:rPr>
              <a:t>FUENTES</a:t>
            </a:r>
          </a:p>
          <a:p>
            <a:pPr algn="l" eaLnBrk="1" hangingPunct="1"/>
            <a:endParaRPr lang="es-ES_tradnl" altLang="es-ES" sz="1800" dirty="0">
              <a:latin typeface="+mj-lt"/>
            </a:endParaRPr>
          </a:p>
          <a:p>
            <a:pPr marL="321412" indent="-321412" eaLnBrk="1" hangingPunct="1">
              <a:buFont typeface="Arial" panose="020B0604020202020204" pitchFamily="34" charset="0"/>
              <a:buChar char="•"/>
            </a:pPr>
            <a:r>
              <a:rPr lang="es-ES_tradnl" altLang="es-ES" sz="1800" b="0" dirty="0">
                <a:latin typeface="+mj-lt"/>
              </a:rPr>
              <a:t>Residuos de refinerías, transporte  y almacenamiento de petróleos y derivados</a:t>
            </a:r>
          </a:p>
          <a:p>
            <a:pPr algn="l" eaLnBrk="1" hangingPunct="1"/>
            <a:endParaRPr lang="es-ES_tradnl" altLang="es-ES" sz="1800" b="0" dirty="0">
              <a:latin typeface="+mj-lt"/>
            </a:endParaRPr>
          </a:p>
          <a:p>
            <a:pPr marL="321412" indent="-321412" eaLnBrk="1" hangingPunct="1">
              <a:buFont typeface="Arial" panose="020B0604020202020204" pitchFamily="34" charset="0"/>
              <a:buChar char="•"/>
            </a:pPr>
            <a:r>
              <a:rPr lang="es-ES_tradnl" altLang="es-ES" sz="1800" b="0" dirty="0">
                <a:latin typeface="+mj-lt"/>
              </a:rPr>
              <a:t>Industria petroquímica</a:t>
            </a:r>
          </a:p>
          <a:p>
            <a:pPr algn="l" eaLnBrk="1" hangingPunct="1">
              <a:buFont typeface="Arial" pitchFamily="34" charset="0"/>
              <a:buChar char="•"/>
            </a:pPr>
            <a:endParaRPr lang="es-ES_tradnl" altLang="es-ES" sz="1800" dirty="0">
              <a:latin typeface="+mj-lt"/>
            </a:endParaRPr>
          </a:p>
          <a:p>
            <a:pPr algn="l" eaLnBrk="1" hangingPunct="1"/>
            <a:endParaRPr lang="es-ES_tradnl" altLang="es-ES" sz="1800" dirty="0">
              <a:latin typeface="+mj-lt"/>
            </a:endParaRPr>
          </a:p>
          <a:p>
            <a:pPr algn="l" eaLnBrk="1" hangingPunct="1"/>
            <a:endParaRPr lang="es-ES_tradnl" altLang="es-ES" sz="1300" dirty="0">
              <a:latin typeface="+mj-lt"/>
            </a:endParaRPr>
          </a:p>
          <a:p>
            <a:pPr eaLnBrk="1" hangingPunct="1">
              <a:buClr>
                <a:srgbClr val="FF0000"/>
              </a:buClr>
            </a:pPr>
            <a:r>
              <a:rPr lang="ca-ES" altLang="es-ES" sz="1300" dirty="0">
                <a:latin typeface="+mj-lt"/>
              </a:rPr>
              <a:t>   </a:t>
            </a:r>
          </a:p>
          <a:p>
            <a:pPr eaLnBrk="1" hangingPunct="1">
              <a:buClr>
                <a:srgbClr val="FF0000"/>
              </a:buClr>
              <a:buFontTx/>
              <a:buChar char="•"/>
            </a:pPr>
            <a:endParaRPr lang="ca-ES" altLang="es-ES" sz="1300" dirty="0">
              <a:latin typeface="+mj-lt"/>
            </a:endParaRPr>
          </a:p>
          <a:p>
            <a:pPr eaLnBrk="1" hangingPunct="1">
              <a:buClr>
                <a:srgbClr val="FF0000"/>
              </a:buClr>
              <a:buFontTx/>
              <a:buChar char="•"/>
            </a:pPr>
            <a:endParaRPr lang="es-ES" altLang="es-ES" sz="1300" dirty="0">
              <a:latin typeface="+mj-l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969" y="3239616"/>
            <a:ext cx="3162828" cy="125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E:\BORRADOR TESIS\Presentación PhD Tesis 2013\Graficos\derram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462" y="3120066"/>
            <a:ext cx="3224640" cy="1908658"/>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2"/>
          <p:cNvSpPr txBox="1">
            <a:spLocks noChangeArrowheads="1"/>
          </p:cNvSpPr>
          <p:nvPr/>
        </p:nvSpPr>
        <p:spPr bwMode="auto">
          <a:xfrm>
            <a:off x="8182261" y="-10878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defTabSz="1028517" eaLnBrk="1" hangingPunct="1">
              <a:defRPr/>
            </a:pPr>
            <a:r>
              <a:rPr lang="es-ES" altLang="es-ES" i="1" kern="0" dirty="0">
                <a:latin typeface="+mj-lt"/>
              </a:rPr>
              <a:t>Introducción</a:t>
            </a:r>
          </a:p>
        </p:txBody>
      </p:sp>
      <p:pic>
        <p:nvPicPr>
          <p:cNvPr id="13" name="Picture 3" descr="C:\Users\arizquierdo\AppData\Local\Temp\LOGO CENCINAT 2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0" y="6449064"/>
            <a:ext cx="2288008" cy="7502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13 Diagrama"/>
          <p:cNvGraphicFramePr/>
          <p:nvPr>
            <p:extLst>
              <p:ext uri="{D42A27DB-BD31-4B8C-83A1-F6EECF244321}">
                <p14:modId xmlns:p14="http://schemas.microsoft.com/office/powerpoint/2010/main" val="364344328"/>
              </p:ext>
            </p:extLst>
          </p:nvPr>
        </p:nvGraphicFramePr>
        <p:xfrm>
          <a:off x="3959721" y="3120066"/>
          <a:ext cx="6336704" cy="42662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2 Rectángulo"/>
          <p:cNvSpPr/>
          <p:nvPr/>
        </p:nvSpPr>
        <p:spPr>
          <a:xfrm>
            <a:off x="5668220" y="5970403"/>
            <a:ext cx="1542410" cy="276999"/>
          </a:xfrm>
          <a:prstGeom prst="rect">
            <a:avLst/>
          </a:prstGeom>
        </p:spPr>
        <p:txBody>
          <a:bodyPr wrap="none">
            <a:spAutoFit/>
          </a:bodyPr>
          <a:lstStyle/>
          <a:p>
            <a:r>
              <a:rPr lang="es-EC" sz="1200" b="0" dirty="0">
                <a:solidFill>
                  <a:schemeClr val="tx1"/>
                </a:solidFill>
                <a:latin typeface="+mj-lt"/>
              </a:rPr>
              <a:t>(</a:t>
            </a:r>
            <a:r>
              <a:rPr lang="es-EC" sz="1200" b="0" dirty="0" smtClean="0">
                <a:solidFill>
                  <a:schemeClr val="tx1"/>
                </a:solidFill>
                <a:latin typeface="+mj-lt"/>
              </a:rPr>
              <a:t>Olguín </a:t>
            </a:r>
            <a:r>
              <a:rPr lang="es-EC" sz="1200" b="0" i="1" dirty="0" smtClean="0">
                <a:solidFill>
                  <a:schemeClr val="tx1"/>
                </a:solidFill>
                <a:latin typeface="+mj-lt"/>
              </a:rPr>
              <a:t>et al.</a:t>
            </a:r>
            <a:r>
              <a:rPr lang="es-EC" sz="1200" b="0" dirty="0" smtClean="0">
                <a:solidFill>
                  <a:schemeClr val="tx1"/>
                </a:solidFill>
                <a:latin typeface="+mj-lt"/>
              </a:rPr>
              <a:t>, </a:t>
            </a:r>
            <a:r>
              <a:rPr lang="es-EC" sz="1200" b="0" dirty="0">
                <a:solidFill>
                  <a:schemeClr val="tx1"/>
                </a:solidFill>
                <a:latin typeface="+mj-lt"/>
              </a:rPr>
              <a:t>2007)</a:t>
            </a:r>
            <a:endParaRPr lang="es-EC" sz="1200" b="0" dirty="0">
              <a:latin typeface="+mj-lt"/>
            </a:endParaRPr>
          </a:p>
        </p:txBody>
      </p:sp>
      <p:sp>
        <p:nvSpPr>
          <p:cNvPr id="7" name="6 Rectángulo"/>
          <p:cNvSpPr/>
          <p:nvPr/>
        </p:nvSpPr>
        <p:spPr>
          <a:xfrm>
            <a:off x="7920161" y="6247402"/>
            <a:ext cx="2736304" cy="7366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6"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89658" y="6321422"/>
            <a:ext cx="2797310" cy="720663"/>
          </a:xfrm>
          <a:prstGeom prst="rect">
            <a:avLst/>
          </a:prstGeom>
        </p:spPr>
      </p:pic>
    </p:spTree>
    <p:extLst>
      <p:ext uri="{BB962C8B-B14F-4D97-AF65-F5344CB8AC3E}">
        <p14:creationId xmlns:p14="http://schemas.microsoft.com/office/powerpoint/2010/main" val="595099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4 CuadroTexto"/>
          <p:cNvSpPr txBox="1"/>
          <p:nvPr/>
        </p:nvSpPr>
        <p:spPr>
          <a:xfrm>
            <a:off x="391809" y="1567463"/>
            <a:ext cx="1332148" cy="37457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i="1" dirty="0" smtClean="0">
                <a:latin typeface="+mj-lt"/>
              </a:rPr>
              <a:t>Bacillus</a:t>
            </a:r>
            <a:endParaRPr lang="es-EC" sz="1600" i="1" dirty="0">
              <a:latin typeface="+mj-lt"/>
            </a:endParaRPr>
          </a:p>
        </p:txBody>
      </p:sp>
      <p:cxnSp>
        <p:nvCxnSpPr>
          <p:cNvPr id="7" name="6 Conector recto de flecha"/>
          <p:cNvCxnSpPr/>
          <p:nvPr/>
        </p:nvCxnSpPr>
        <p:spPr>
          <a:xfrm flipV="1">
            <a:off x="1723957" y="1367408"/>
            <a:ext cx="468052" cy="20005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8 Conector recto de flecha"/>
          <p:cNvCxnSpPr/>
          <p:nvPr/>
        </p:nvCxnSpPr>
        <p:spPr>
          <a:xfrm>
            <a:off x="1723957" y="1967573"/>
            <a:ext cx="468052" cy="11991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9 CuadroTexto"/>
          <p:cNvSpPr txBox="1"/>
          <p:nvPr/>
        </p:nvSpPr>
        <p:spPr>
          <a:xfrm>
            <a:off x="2191723" y="1228909"/>
            <a:ext cx="2088232" cy="37457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0" dirty="0" smtClean="0">
                <a:latin typeface="+mj-lt"/>
              </a:rPr>
              <a:t>Forman </a:t>
            </a:r>
            <a:r>
              <a:rPr lang="en-US" sz="1600" b="0" dirty="0" err="1" smtClean="0">
                <a:latin typeface="+mj-lt"/>
              </a:rPr>
              <a:t>esporas</a:t>
            </a:r>
            <a:endParaRPr lang="es-EC" sz="1600" b="0" dirty="0">
              <a:latin typeface="+mj-lt"/>
            </a:endParaRPr>
          </a:p>
        </p:txBody>
      </p:sp>
      <p:sp>
        <p:nvSpPr>
          <p:cNvPr id="11" name="10 CuadroTexto"/>
          <p:cNvSpPr txBox="1"/>
          <p:nvPr/>
        </p:nvSpPr>
        <p:spPr>
          <a:xfrm>
            <a:off x="2156005" y="1795100"/>
            <a:ext cx="2160240"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0" dirty="0" err="1" smtClean="0">
                <a:latin typeface="+mj-lt"/>
              </a:rPr>
              <a:t>Resisten</a:t>
            </a:r>
            <a:r>
              <a:rPr lang="en-US" sz="1600" b="0" dirty="0" smtClean="0">
                <a:latin typeface="+mj-lt"/>
              </a:rPr>
              <a:t> a </a:t>
            </a:r>
            <a:r>
              <a:rPr lang="en-US" sz="1600" b="0" dirty="0" err="1" smtClean="0">
                <a:latin typeface="+mj-lt"/>
              </a:rPr>
              <a:t>situaciones</a:t>
            </a:r>
            <a:r>
              <a:rPr lang="en-US" sz="1600" b="0" dirty="0" smtClean="0">
                <a:latin typeface="+mj-lt"/>
              </a:rPr>
              <a:t> </a:t>
            </a:r>
            <a:r>
              <a:rPr lang="en-US" sz="1600" b="0" dirty="0" err="1" smtClean="0">
                <a:latin typeface="+mj-lt"/>
              </a:rPr>
              <a:t>extremas</a:t>
            </a:r>
            <a:endParaRPr lang="es-EC" sz="1600" b="0" dirty="0">
              <a:latin typeface="+mj-lt"/>
            </a:endParaRPr>
          </a:p>
        </p:txBody>
      </p:sp>
      <p:cxnSp>
        <p:nvCxnSpPr>
          <p:cNvPr id="13" name="12 Conector recto"/>
          <p:cNvCxnSpPr/>
          <p:nvPr/>
        </p:nvCxnSpPr>
        <p:spPr>
          <a:xfrm>
            <a:off x="4279955" y="1416195"/>
            <a:ext cx="648358" cy="351323"/>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14 Conector recto"/>
          <p:cNvCxnSpPr/>
          <p:nvPr/>
        </p:nvCxnSpPr>
        <p:spPr>
          <a:xfrm flipV="1">
            <a:off x="4316245" y="1767518"/>
            <a:ext cx="612068" cy="351075"/>
          </a:xfrm>
          <a:prstGeom prst="line">
            <a:avLst/>
          </a:prstGeom>
        </p:spPr>
        <p:style>
          <a:lnRef idx="2">
            <a:schemeClr val="accent2"/>
          </a:lnRef>
          <a:fillRef idx="0">
            <a:schemeClr val="accent2"/>
          </a:fillRef>
          <a:effectRef idx="1">
            <a:schemeClr val="accent2"/>
          </a:effectRef>
          <a:fontRef idx="minor">
            <a:schemeClr val="tx1"/>
          </a:fontRef>
        </p:style>
      </p:cxnSp>
      <p:sp>
        <p:nvSpPr>
          <p:cNvPr id="16" name="15 CuadroTexto"/>
          <p:cNvSpPr txBox="1"/>
          <p:nvPr/>
        </p:nvSpPr>
        <p:spPr>
          <a:xfrm>
            <a:off x="4928313" y="1467435"/>
            <a:ext cx="1800200"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1600" b="0" dirty="0" err="1" smtClean="0">
                <a:latin typeface="+mj-lt"/>
              </a:rPr>
              <a:t>Biodegradación</a:t>
            </a:r>
            <a:r>
              <a:rPr lang="en-US" sz="1600" b="0" dirty="0" smtClean="0">
                <a:latin typeface="+mj-lt"/>
              </a:rPr>
              <a:t> de </a:t>
            </a:r>
            <a:r>
              <a:rPr lang="en-US" sz="1600" b="0" dirty="0" err="1" smtClean="0">
                <a:latin typeface="+mj-lt"/>
              </a:rPr>
              <a:t>hidrocarburos</a:t>
            </a:r>
            <a:endParaRPr lang="es-EC" sz="1600" b="0" dirty="0">
              <a:latin typeface="+mj-lt"/>
            </a:endParaRPr>
          </a:p>
        </p:txBody>
      </p:sp>
      <p:sp>
        <p:nvSpPr>
          <p:cNvPr id="17" name="16 Rectángulo"/>
          <p:cNvSpPr/>
          <p:nvPr/>
        </p:nvSpPr>
        <p:spPr>
          <a:xfrm>
            <a:off x="2665549" y="2447528"/>
            <a:ext cx="1795684" cy="276999"/>
          </a:xfrm>
          <a:prstGeom prst="rect">
            <a:avLst/>
          </a:prstGeom>
        </p:spPr>
        <p:txBody>
          <a:bodyPr wrap="none">
            <a:spAutoFit/>
          </a:bodyPr>
          <a:lstStyle/>
          <a:p>
            <a:r>
              <a:rPr lang="es-EC" sz="1200" b="0" dirty="0">
                <a:latin typeface="+mj-lt"/>
              </a:rPr>
              <a:t>(</a:t>
            </a:r>
            <a:r>
              <a:rPr lang="es-EC" sz="1200" b="0" dirty="0" err="1">
                <a:latin typeface="+mj-lt"/>
              </a:rPr>
              <a:t>Annweiller</a:t>
            </a:r>
            <a:r>
              <a:rPr lang="es-EC" sz="1200" b="0" dirty="0">
                <a:latin typeface="+mj-lt"/>
              </a:rPr>
              <a:t> </a:t>
            </a:r>
            <a:r>
              <a:rPr lang="es-EC" sz="1200" b="0" i="1" dirty="0">
                <a:latin typeface="+mj-lt"/>
              </a:rPr>
              <a:t>et al.</a:t>
            </a:r>
            <a:r>
              <a:rPr lang="es-EC" sz="1200" b="0" dirty="0">
                <a:latin typeface="+mj-lt"/>
              </a:rPr>
              <a:t>, 2000)</a:t>
            </a:r>
          </a:p>
        </p:txBody>
      </p:sp>
      <p:sp>
        <p:nvSpPr>
          <p:cNvPr id="18" name="17 CuadroTexto"/>
          <p:cNvSpPr txBox="1"/>
          <p:nvPr/>
        </p:nvSpPr>
        <p:spPr>
          <a:xfrm>
            <a:off x="1037953" y="5470043"/>
            <a:ext cx="2448272" cy="37457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600" b="0" i="1" dirty="0" err="1">
                <a:latin typeface="+mj-lt"/>
              </a:rPr>
              <a:t>Bacillus</a:t>
            </a:r>
            <a:r>
              <a:rPr lang="es-EC" sz="1600" b="0" i="1" dirty="0">
                <a:latin typeface="+mj-lt"/>
              </a:rPr>
              <a:t> </a:t>
            </a:r>
            <a:r>
              <a:rPr lang="es-EC" sz="1600" b="0" i="1" dirty="0" err="1">
                <a:latin typeface="+mj-lt"/>
              </a:rPr>
              <a:t>stratosphericus</a:t>
            </a:r>
            <a:r>
              <a:rPr lang="es-EC" sz="1600" b="0" i="1" dirty="0">
                <a:latin typeface="+mj-lt"/>
              </a:rPr>
              <a:t> </a:t>
            </a:r>
          </a:p>
        </p:txBody>
      </p:sp>
      <p:cxnSp>
        <p:nvCxnSpPr>
          <p:cNvPr id="20" name="19 Conector recto de flecha"/>
          <p:cNvCxnSpPr/>
          <p:nvPr/>
        </p:nvCxnSpPr>
        <p:spPr>
          <a:xfrm flipV="1">
            <a:off x="3486225" y="5639320"/>
            <a:ext cx="432048" cy="180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1" name="20 Rectángulo redondeado"/>
          <p:cNvSpPr/>
          <p:nvPr/>
        </p:nvSpPr>
        <p:spPr>
          <a:xfrm>
            <a:off x="3918273" y="5455950"/>
            <a:ext cx="1245711" cy="374571"/>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600" b="0" dirty="0" err="1">
                <a:latin typeface="+mj-lt"/>
              </a:rPr>
              <a:t>fluoranteno</a:t>
            </a:r>
            <a:endParaRPr lang="es-EC" sz="1600" b="0" dirty="0">
              <a:latin typeface="+mj-lt"/>
            </a:endParaRPr>
          </a:p>
        </p:txBody>
      </p:sp>
      <p:cxnSp>
        <p:nvCxnSpPr>
          <p:cNvPr id="23" name="22 Conector recto de flecha"/>
          <p:cNvCxnSpPr/>
          <p:nvPr/>
        </p:nvCxnSpPr>
        <p:spPr>
          <a:xfrm flipV="1">
            <a:off x="5163984" y="5625227"/>
            <a:ext cx="410473" cy="180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4" name="23 Rectángulo redondeado"/>
          <p:cNvSpPr/>
          <p:nvPr/>
        </p:nvSpPr>
        <p:spPr>
          <a:xfrm>
            <a:off x="5606765" y="5436905"/>
            <a:ext cx="1840221" cy="374571"/>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600" b="0" dirty="0">
                <a:latin typeface="+mj-lt"/>
              </a:rPr>
              <a:t>degradar </a:t>
            </a:r>
            <a:r>
              <a:rPr lang="es-EC" sz="1600" b="0" dirty="0" smtClean="0">
                <a:latin typeface="+mj-lt"/>
              </a:rPr>
              <a:t> </a:t>
            </a:r>
            <a:r>
              <a:rPr lang="es-EC" sz="1600" b="0" dirty="0">
                <a:latin typeface="+mj-lt"/>
              </a:rPr>
              <a:t>el 45% </a:t>
            </a:r>
          </a:p>
        </p:txBody>
      </p:sp>
      <p:sp>
        <p:nvSpPr>
          <p:cNvPr id="25" name="24 Rectángulo"/>
          <p:cNvSpPr/>
          <p:nvPr/>
        </p:nvSpPr>
        <p:spPr>
          <a:xfrm>
            <a:off x="7806705" y="5483691"/>
            <a:ext cx="1577676" cy="276999"/>
          </a:xfrm>
          <a:prstGeom prst="rect">
            <a:avLst/>
          </a:prstGeom>
        </p:spPr>
        <p:txBody>
          <a:bodyPr wrap="none">
            <a:spAutoFit/>
          </a:bodyPr>
          <a:lstStyle/>
          <a:p>
            <a:r>
              <a:rPr lang="es-EC" sz="1200" b="0" dirty="0" smtClean="0">
                <a:latin typeface="+mj-lt"/>
              </a:rPr>
              <a:t>(</a:t>
            </a:r>
            <a:r>
              <a:rPr lang="es-EC" sz="1200" b="0" dirty="0" err="1" smtClean="0">
                <a:latin typeface="+mj-lt"/>
              </a:rPr>
              <a:t>Hentati</a:t>
            </a:r>
            <a:r>
              <a:rPr lang="es-EC" sz="1200" b="0" dirty="0" smtClean="0">
                <a:latin typeface="+mj-lt"/>
              </a:rPr>
              <a:t> </a:t>
            </a:r>
            <a:r>
              <a:rPr lang="es-EC" sz="1200" b="0" i="1" dirty="0">
                <a:latin typeface="+mj-lt"/>
              </a:rPr>
              <a:t>et al., </a:t>
            </a:r>
            <a:r>
              <a:rPr lang="es-EC" sz="1200" b="0" dirty="0">
                <a:latin typeface="+mj-lt"/>
              </a:rPr>
              <a:t>2016)</a:t>
            </a:r>
          </a:p>
        </p:txBody>
      </p:sp>
      <p:cxnSp>
        <p:nvCxnSpPr>
          <p:cNvPr id="27" name="26 Conector recto de flecha"/>
          <p:cNvCxnSpPr/>
          <p:nvPr/>
        </p:nvCxnSpPr>
        <p:spPr>
          <a:xfrm flipV="1">
            <a:off x="6728513" y="1354779"/>
            <a:ext cx="432048" cy="12587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29 Conector recto de flecha"/>
          <p:cNvCxnSpPr/>
          <p:nvPr/>
        </p:nvCxnSpPr>
        <p:spPr>
          <a:xfrm flipV="1">
            <a:off x="6728513" y="1759823"/>
            <a:ext cx="432048" cy="3110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31 Conector recto de flecha"/>
          <p:cNvCxnSpPr/>
          <p:nvPr/>
        </p:nvCxnSpPr>
        <p:spPr>
          <a:xfrm>
            <a:off x="6728513" y="2027530"/>
            <a:ext cx="432048" cy="10198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0" name="39 CuadroTexto"/>
          <p:cNvSpPr txBox="1"/>
          <p:nvPr/>
        </p:nvSpPr>
        <p:spPr>
          <a:xfrm>
            <a:off x="7160561" y="1159658"/>
            <a:ext cx="1728192" cy="374571"/>
          </a:xfrm>
          <a:prstGeom prst="roundRect">
            <a:avLst/>
          </a:prstGeom>
          <a:noFill/>
        </p:spPr>
        <p:txBody>
          <a:bodyPr wrap="square" rtlCol="0">
            <a:spAutoFit/>
          </a:bodyPr>
          <a:lstStyle/>
          <a:p>
            <a:r>
              <a:rPr lang="es-EC" sz="1600" b="0" i="1" dirty="0" err="1">
                <a:latin typeface="+mj-lt"/>
              </a:rPr>
              <a:t>Bacillus</a:t>
            </a:r>
            <a:r>
              <a:rPr lang="es-EC" sz="1600" b="0" i="1" dirty="0">
                <a:latin typeface="+mj-lt"/>
              </a:rPr>
              <a:t> </a:t>
            </a:r>
            <a:r>
              <a:rPr lang="es-EC" sz="1600" b="0" i="1" dirty="0" err="1">
                <a:latin typeface="+mj-lt"/>
              </a:rPr>
              <a:t>cereus</a:t>
            </a:r>
            <a:endParaRPr lang="es-EC" sz="1600" b="0" i="1" dirty="0">
              <a:latin typeface="+mj-lt"/>
            </a:endParaRPr>
          </a:p>
        </p:txBody>
      </p:sp>
      <p:sp>
        <p:nvSpPr>
          <p:cNvPr id="41" name="40 Rectángulo redondeado"/>
          <p:cNvSpPr/>
          <p:nvPr/>
        </p:nvSpPr>
        <p:spPr>
          <a:xfrm>
            <a:off x="7162489" y="1526178"/>
            <a:ext cx="2107619" cy="374571"/>
          </a:xfrm>
          <a:prstGeom prst="roundRect">
            <a:avLst/>
          </a:prstGeom>
        </p:spPr>
        <p:txBody>
          <a:bodyPr wrap="none">
            <a:spAutoFit/>
          </a:bodyPr>
          <a:lstStyle/>
          <a:p>
            <a:r>
              <a:rPr lang="es-EC" sz="1600" b="0" i="1" dirty="0" err="1">
                <a:latin typeface="+mj-lt"/>
              </a:rPr>
              <a:t>Bacillus</a:t>
            </a:r>
            <a:r>
              <a:rPr lang="es-EC" sz="1600" b="0" i="1" dirty="0">
                <a:latin typeface="+mj-lt"/>
              </a:rPr>
              <a:t> </a:t>
            </a:r>
            <a:r>
              <a:rPr lang="es-EC" sz="1600" b="0" i="1" dirty="0" err="1">
                <a:latin typeface="+mj-lt"/>
              </a:rPr>
              <a:t>megaterium</a:t>
            </a:r>
            <a:r>
              <a:rPr lang="es-EC" sz="1600" b="0" dirty="0">
                <a:latin typeface="+mj-lt"/>
              </a:rPr>
              <a:t> </a:t>
            </a:r>
          </a:p>
        </p:txBody>
      </p:sp>
      <p:sp>
        <p:nvSpPr>
          <p:cNvPr id="42" name="41 Rectángulo redondeado"/>
          <p:cNvSpPr/>
          <p:nvPr/>
        </p:nvSpPr>
        <p:spPr>
          <a:xfrm>
            <a:off x="7160561" y="1926288"/>
            <a:ext cx="1601656" cy="374571"/>
          </a:xfrm>
          <a:prstGeom prst="roundRect">
            <a:avLst/>
          </a:prstGeom>
        </p:spPr>
        <p:txBody>
          <a:bodyPr wrap="none">
            <a:spAutoFit/>
          </a:bodyPr>
          <a:lstStyle/>
          <a:p>
            <a:r>
              <a:rPr lang="es-EC" sz="1600" b="0" i="1" dirty="0" err="1">
                <a:latin typeface="+mj-lt"/>
              </a:rPr>
              <a:t>Bacillus</a:t>
            </a:r>
            <a:r>
              <a:rPr lang="es-EC" sz="1600" b="0" i="1" dirty="0">
                <a:latin typeface="+mj-lt"/>
              </a:rPr>
              <a:t> </a:t>
            </a:r>
            <a:r>
              <a:rPr lang="es-EC" sz="1600" b="0" i="1" dirty="0" err="1">
                <a:latin typeface="+mj-lt"/>
              </a:rPr>
              <a:t>subtilis</a:t>
            </a:r>
            <a:endParaRPr lang="es-EC" sz="1600" b="0" dirty="0">
              <a:latin typeface="+mj-lt"/>
            </a:endParaRPr>
          </a:p>
        </p:txBody>
      </p:sp>
      <p:sp>
        <p:nvSpPr>
          <p:cNvPr id="43" name="42 Cerrar llave"/>
          <p:cNvSpPr/>
          <p:nvPr/>
        </p:nvSpPr>
        <p:spPr>
          <a:xfrm>
            <a:off x="8863262" y="1228909"/>
            <a:ext cx="576064" cy="1005156"/>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s-EC"/>
          </a:p>
        </p:txBody>
      </p:sp>
      <p:sp>
        <p:nvSpPr>
          <p:cNvPr id="44" name="43 Rectángulo redondeado"/>
          <p:cNvSpPr/>
          <p:nvPr/>
        </p:nvSpPr>
        <p:spPr>
          <a:xfrm>
            <a:off x="9176171" y="1391019"/>
            <a:ext cx="1763434" cy="646986"/>
          </a:xfrm>
          <a:prstGeom prst="roundRect">
            <a:avLst/>
          </a:prstGeom>
        </p:spPr>
        <p:txBody>
          <a:bodyPr wrap="square">
            <a:spAutoFit/>
          </a:bodyPr>
          <a:lstStyle/>
          <a:p>
            <a:r>
              <a:rPr lang="es-EC" sz="1600" b="0" dirty="0" err="1">
                <a:latin typeface="+mj-lt"/>
              </a:rPr>
              <a:t>biosurfactantes</a:t>
            </a:r>
            <a:r>
              <a:rPr lang="es-EC" sz="1600" b="0" dirty="0">
                <a:latin typeface="+mj-lt"/>
              </a:rPr>
              <a:t> extracelulares </a:t>
            </a:r>
          </a:p>
        </p:txBody>
      </p:sp>
      <p:sp>
        <p:nvSpPr>
          <p:cNvPr id="45" name="44 Rectángulo"/>
          <p:cNvSpPr/>
          <p:nvPr/>
        </p:nvSpPr>
        <p:spPr>
          <a:xfrm>
            <a:off x="8307027" y="2302369"/>
            <a:ext cx="2059988" cy="276999"/>
          </a:xfrm>
          <a:prstGeom prst="rect">
            <a:avLst/>
          </a:prstGeom>
        </p:spPr>
        <p:txBody>
          <a:bodyPr wrap="none">
            <a:spAutoFit/>
          </a:bodyPr>
          <a:lstStyle/>
          <a:p>
            <a:r>
              <a:rPr lang="es-EC" sz="1200" b="0" dirty="0">
                <a:latin typeface="+mj-lt"/>
              </a:rPr>
              <a:t>(Pérez-Vargas </a:t>
            </a:r>
            <a:r>
              <a:rPr lang="es-EC" sz="1200" b="0" i="1" dirty="0">
                <a:latin typeface="+mj-lt"/>
              </a:rPr>
              <a:t>et al., </a:t>
            </a:r>
            <a:r>
              <a:rPr lang="es-EC" sz="1200" b="0" dirty="0">
                <a:latin typeface="+mj-lt"/>
              </a:rPr>
              <a:t>2015).</a:t>
            </a:r>
          </a:p>
        </p:txBody>
      </p:sp>
      <p:pic>
        <p:nvPicPr>
          <p:cNvPr id="1044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31" t="9393" r="15124" b="9094"/>
          <a:stretch/>
        </p:blipFill>
        <p:spPr bwMode="auto">
          <a:xfrm>
            <a:off x="686550" y="2983278"/>
            <a:ext cx="2049035" cy="147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72 Rectángulo"/>
          <p:cNvSpPr/>
          <p:nvPr/>
        </p:nvSpPr>
        <p:spPr>
          <a:xfrm>
            <a:off x="907000" y="4454675"/>
            <a:ext cx="1608133" cy="646331"/>
          </a:xfrm>
          <a:prstGeom prst="rect">
            <a:avLst/>
          </a:prstGeom>
        </p:spPr>
        <p:txBody>
          <a:bodyPr wrap="none">
            <a:spAutoFit/>
          </a:bodyPr>
          <a:lstStyle/>
          <a:p>
            <a:pPr algn="ctr"/>
            <a:r>
              <a:rPr lang="es-EC" sz="1200" b="0" dirty="0" smtClean="0">
                <a:latin typeface="+mj-lt"/>
              </a:rPr>
              <a:t>Vista 100 x</a:t>
            </a:r>
          </a:p>
          <a:p>
            <a:pPr algn="ctr"/>
            <a:r>
              <a:rPr lang="es-EC" sz="1200" b="0" i="1" dirty="0" err="1" smtClean="0">
                <a:latin typeface="+mj-lt"/>
              </a:rPr>
              <a:t>Bacillus</a:t>
            </a:r>
            <a:r>
              <a:rPr lang="es-EC" sz="1200" b="0" i="1" dirty="0" smtClean="0">
                <a:latin typeface="+mj-lt"/>
              </a:rPr>
              <a:t> </a:t>
            </a:r>
            <a:r>
              <a:rPr lang="es-EC" sz="1200" b="0" i="1" dirty="0" err="1">
                <a:latin typeface="+mj-lt"/>
              </a:rPr>
              <a:t>megaterium</a:t>
            </a:r>
            <a:r>
              <a:rPr lang="es-EC" sz="1200" b="0" dirty="0">
                <a:latin typeface="+mj-lt"/>
              </a:rPr>
              <a:t> </a:t>
            </a:r>
            <a:endParaRPr lang="es-EC" sz="1200" b="0" dirty="0" smtClean="0">
              <a:latin typeface="+mj-lt"/>
            </a:endParaRPr>
          </a:p>
          <a:p>
            <a:pPr algn="ctr"/>
            <a:r>
              <a:rPr lang="en-US" sz="1200" b="0" dirty="0" smtClean="0">
                <a:latin typeface="+mj-lt"/>
              </a:rPr>
              <a:t>(Perkins, 2011)</a:t>
            </a:r>
            <a:endParaRPr lang="es-EC" sz="1200" b="0" dirty="0">
              <a:latin typeface="+mj-lt"/>
            </a:endParaRPr>
          </a:p>
        </p:txBody>
      </p:sp>
      <p:pic>
        <p:nvPicPr>
          <p:cNvPr id="104453" name="Picture 5" descr="Morphology of Bacillus cereu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5167"/>
          <a:stretch/>
        </p:blipFill>
        <p:spPr bwMode="auto">
          <a:xfrm>
            <a:off x="4403945" y="3011217"/>
            <a:ext cx="1401413" cy="1415518"/>
          </a:xfrm>
          <a:prstGeom prst="rect">
            <a:avLst/>
          </a:prstGeom>
          <a:noFill/>
          <a:extLst>
            <a:ext uri="{909E8E84-426E-40DD-AFC4-6F175D3DCCD1}">
              <a14:hiddenFill xmlns:a14="http://schemas.microsoft.com/office/drawing/2010/main">
                <a:solidFill>
                  <a:srgbClr val="FFFFFF"/>
                </a:solidFill>
              </a14:hiddenFill>
            </a:ext>
          </a:extLst>
        </p:spPr>
      </p:pic>
      <p:sp>
        <p:nvSpPr>
          <p:cNvPr id="77" name="76 Rectángulo"/>
          <p:cNvSpPr/>
          <p:nvPr/>
        </p:nvSpPr>
        <p:spPr>
          <a:xfrm>
            <a:off x="4587794" y="4452543"/>
            <a:ext cx="1213601" cy="646331"/>
          </a:xfrm>
          <a:prstGeom prst="rect">
            <a:avLst/>
          </a:prstGeom>
        </p:spPr>
        <p:txBody>
          <a:bodyPr wrap="none">
            <a:spAutoFit/>
          </a:bodyPr>
          <a:lstStyle/>
          <a:p>
            <a:pPr algn="ctr"/>
            <a:r>
              <a:rPr lang="es-EC" sz="1200" b="0" dirty="0" smtClean="0">
                <a:latin typeface="+mj-lt"/>
              </a:rPr>
              <a:t>Vista 100 x</a:t>
            </a:r>
          </a:p>
          <a:p>
            <a:pPr algn="ctr"/>
            <a:r>
              <a:rPr lang="es-EC" sz="1200" b="0" i="1" dirty="0" err="1" smtClean="0">
                <a:latin typeface="+mj-lt"/>
              </a:rPr>
              <a:t>Bacillus</a:t>
            </a:r>
            <a:r>
              <a:rPr lang="es-EC" sz="1200" b="0" i="1" dirty="0" smtClean="0">
                <a:latin typeface="+mj-lt"/>
              </a:rPr>
              <a:t> </a:t>
            </a:r>
            <a:r>
              <a:rPr lang="es-EC" sz="1200" b="0" i="1" dirty="0" err="1" smtClean="0">
                <a:latin typeface="+mj-lt"/>
              </a:rPr>
              <a:t>cereus</a:t>
            </a:r>
            <a:endParaRPr lang="es-EC" sz="1200" b="0" dirty="0" smtClean="0">
              <a:latin typeface="+mj-lt"/>
            </a:endParaRPr>
          </a:p>
          <a:p>
            <a:pPr algn="ctr"/>
            <a:r>
              <a:rPr lang="en-US" sz="1200" b="0" dirty="0" smtClean="0">
                <a:latin typeface="+mj-lt"/>
              </a:rPr>
              <a:t>(</a:t>
            </a:r>
            <a:r>
              <a:rPr lang="en-US" sz="1200" b="0" dirty="0" err="1" smtClean="0">
                <a:latin typeface="+mj-lt"/>
              </a:rPr>
              <a:t>Aryal</a:t>
            </a:r>
            <a:r>
              <a:rPr lang="en-US" sz="1200" b="0" dirty="0" smtClean="0">
                <a:latin typeface="+mj-lt"/>
              </a:rPr>
              <a:t>, 2016)</a:t>
            </a:r>
            <a:endParaRPr lang="es-EC" sz="1200" b="0" dirty="0">
              <a:latin typeface="+mj-lt"/>
            </a:endParaRPr>
          </a:p>
        </p:txBody>
      </p:sp>
      <p:pic>
        <p:nvPicPr>
          <p:cNvPr id="104455" name="Picture 7" descr="Resultado de imagen para bacillus subtilis gr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0996" y="3039654"/>
            <a:ext cx="1811524" cy="1358643"/>
          </a:xfrm>
          <a:prstGeom prst="rect">
            <a:avLst/>
          </a:prstGeom>
          <a:noFill/>
          <a:extLst>
            <a:ext uri="{909E8E84-426E-40DD-AFC4-6F175D3DCCD1}">
              <a14:hiddenFill xmlns:a14="http://schemas.microsoft.com/office/drawing/2010/main">
                <a:solidFill>
                  <a:srgbClr val="FFFFFF"/>
                </a:solidFill>
              </a14:hiddenFill>
            </a:ext>
          </a:extLst>
        </p:spPr>
      </p:pic>
      <p:sp>
        <p:nvSpPr>
          <p:cNvPr id="79" name="78 Rectángulo"/>
          <p:cNvSpPr/>
          <p:nvPr/>
        </p:nvSpPr>
        <p:spPr>
          <a:xfrm>
            <a:off x="7396563" y="4398297"/>
            <a:ext cx="2081724" cy="646331"/>
          </a:xfrm>
          <a:prstGeom prst="rect">
            <a:avLst/>
          </a:prstGeom>
        </p:spPr>
        <p:txBody>
          <a:bodyPr wrap="none">
            <a:spAutoFit/>
          </a:bodyPr>
          <a:lstStyle/>
          <a:p>
            <a:pPr algn="ctr"/>
            <a:r>
              <a:rPr lang="es-EC" sz="1200" b="0" dirty="0" smtClean="0">
                <a:latin typeface="+mj-lt"/>
              </a:rPr>
              <a:t>Vista 100 x</a:t>
            </a:r>
          </a:p>
          <a:p>
            <a:pPr algn="ctr"/>
            <a:r>
              <a:rPr lang="es-EC" sz="1200" b="0" i="1" dirty="0" err="1" smtClean="0">
                <a:latin typeface="+mj-lt"/>
              </a:rPr>
              <a:t>Bacillus</a:t>
            </a:r>
            <a:r>
              <a:rPr lang="es-EC" sz="1200" b="0" i="1" dirty="0" smtClean="0">
                <a:latin typeface="+mj-lt"/>
              </a:rPr>
              <a:t> </a:t>
            </a:r>
            <a:r>
              <a:rPr lang="es-EC" sz="1200" b="0" i="1" dirty="0" err="1" smtClean="0">
                <a:latin typeface="+mj-lt"/>
              </a:rPr>
              <a:t>cereus</a:t>
            </a:r>
            <a:endParaRPr lang="es-EC" sz="1200" b="0" dirty="0" smtClean="0">
              <a:latin typeface="+mj-lt"/>
            </a:endParaRPr>
          </a:p>
          <a:p>
            <a:r>
              <a:rPr lang="es-EC" sz="1200" b="0" dirty="0">
                <a:latin typeface="+mj-lt"/>
              </a:rPr>
              <a:t>(Pérez-Vargas </a:t>
            </a:r>
            <a:r>
              <a:rPr lang="es-EC" sz="1200" b="0" i="1" dirty="0">
                <a:latin typeface="+mj-lt"/>
              </a:rPr>
              <a:t>et al., </a:t>
            </a:r>
            <a:r>
              <a:rPr lang="es-EC" sz="1200" b="0" dirty="0">
                <a:latin typeface="+mj-lt"/>
              </a:rPr>
              <a:t>2015).</a:t>
            </a:r>
          </a:p>
        </p:txBody>
      </p:sp>
      <p:sp>
        <p:nvSpPr>
          <p:cNvPr id="74" name="73 Rectángulo"/>
          <p:cNvSpPr/>
          <p:nvPr/>
        </p:nvSpPr>
        <p:spPr>
          <a:xfrm>
            <a:off x="7961389" y="6191944"/>
            <a:ext cx="2827766" cy="100736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81"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18597299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759233" y="2018416"/>
            <a:ext cx="2401669" cy="374571"/>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1600" b="0" i="1" dirty="0" err="1">
                <a:latin typeface="+mj-lt"/>
              </a:rPr>
              <a:t>Lysinibacillus</a:t>
            </a:r>
            <a:r>
              <a:rPr lang="es-EC" sz="1600" b="0" i="1" dirty="0">
                <a:latin typeface="+mj-lt"/>
              </a:rPr>
              <a:t> </a:t>
            </a:r>
            <a:r>
              <a:rPr lang="es-EC" sz="1600" b="0" i="1" dirty="0" err="1">
                <a:latin typeface="+mj-lt"/>
              </a:rPr>
              <a:t>fusiformis</a:t>
            </a:r>
            <a:r>
              <a:rPr lang="es-EC" sz="1600" b="0" dirty="0">
                <a:latin typeface="+mj-lt"/>
              </a:rPr>
              <a:t> </a:t>
            </a:r>
          </a:p>
        </p:txBody>
      </p:sp>
      <p:cxnSp>
        <p:nvCxnSpPr>
          <p:cNvPr id="5" name="4 Conector recto de flecha"/>
          <p:cNvCxnSpPr/>
          <p:nvPr/>
        </p:nvCxnSpPr>
        <p:spPr>
          <a:xfrm flipV="1">
            <a:off x="3143229" y="1658376"/>
            <a:ext cx="502084" cy="3600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 name="5 CuadroTexto"/>
          <p:cNvSpPr txBox="1"/>
          <p:nvPr/>
        </p:nvSpPr>
        <p:spPr>
          <a:xfrm>
            <a:off x="3627168" y="1410228"/>
            <a:ext cx="1706637"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600" b="0" dirty="0">
                <a:latin typeface="+mj-lt"/>
              </a:rPr>
              <a:t>microorganismo extremo </a:t>
            </a:r>
          </a:p>
        </p:txBody>
      </p:sp>
      <p:cxnSp>
        <p:nvCxnSpPr>
          <p:cNvPr id="7" name="6 Conector recto de flecha"/>
          <p:cNvCxnSpPr/>
          <p:nvPr/>
        </p:nvCxnSpPr>
        <p:spPr>
          <a:xfrm flipV="1">
            <a:off x="5333805" y="1410228"/>
            <a:ext cx="543756" cy="32349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7 Conector recto de flecha"/>
          <p:cNvCxnSpPr/>
          <p:nvPr/>
        </p:nvCxnSpPr>
        <p:spPr>
          <a:xfrm>
            <a:off x="5333805" y="1733721"/>
            <a:ext cx="543756" cy="26128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9" name="8 CuadroTexto"/>
          <p:cNvSpPr txBox="1"/>
          <p:nvPr/>
        </p:nvSpPr>
        <p:spPr>
          <a:xfrm>
            <a:off x="5877561" y="1298336"/>
            <a:ext cx="1872208" cy="338554"/>
          </a:xfrm>
          <a:prstGeom prst="rect">
            <a:avLst/>
          </a:prstGeom>
          <a:noFill/>
        </p:spPr>
        <p:txBody>
          <a:bodyPr wrap="square" rtlCol="0">
            <a:spAutoFit/>
          </a:bodyPr>
          <a:lstStyle/>
          <a:p>
            <a:r>
              <a:rPr lang="en-US" sz="1600" b="0" dirty="0" smtClean="0">
                <a:latin typeface="+mj-lt"/>
              </a:rPr>
              <a:t>Alta </a:t>
            </a:r>
            <a:r>
              <a:rPr lang="en-US" sz="1600" b="0" dirty="0" err="1" smtClean="0">
                <a:latin typeface="+mj-lt"/>
              </a:rPr>
              <a:t>temperatura</a:t>
            </a:r>
            <a:r>
              <a:rPr lang="en-US" sz="1600" b="0" dirty="0" smtClean="0">
                <a:latin typeface="+mj-lt"/>
              </a:rPr>
              <a:t> </a:t>
            </a:r>
            <a:endParaRPr lang="es-EC" sz="1600" b="0" dirty="0">
              <a:latin typeface="+mj-lt"/>
            </a:endParaRPr>
          </a:p>
        </p:txBody>
      </p:sp>
      <p:sp>
        <p:nvSpPr>
          <p:cNvPr id="10" name="9 CuadroTexto"/>
          <p:cNvSpPr txBox="1"/>
          <p:nvPr/>
        </p:nvSpPr>
        <p:spPr>
          <a:xfrm>
            <a:off x="5877561" y="1848809"/>
            <a:ext cx="1656184" cy="338554"/>
          </a:xfrm>
          <a:prstGeom prst="rect">
            <a:avLst/>
          </a:prstGeom>
          <a:noFill/>
        </p:spPr>
        <p:txBody>
          <a:bodyPr wrap="square" rtlCol="0">
            <a:spAutoFit/>
          </a:bodyPr>
          <a:lstStyle/>
          <a:p>
            <a:r>
              <a:rPr lang="en-US" sz="1600" b="0" dirty="0" err="1" smtClean="0">
                <a:latin typeface="+mj-lt"/>
              </a:rPr>
              <a:t>Ambiente</a:t>
            </a:r>
            <a:r>
              <a:rPr lang="en-US" sz="1600" b="0" dirty="0" smtClean="0">
                <a:latin typeface="+mj-lt"/>
              </a:rPr>
              <a:t> </a:t>
            </a:r>
            <a:r>
              <a:rPr lang="en-US" sz="1600" b="0" dirty="0" err="1">
                <a:latin typeface="+mj-lt"/>
              </a:rPr>
              <a:t>á</a:t>
            </a:r>
            <a:r>
              <a:rPr lang="en-US" sz="1600" b="0" dirty="0" err="1" smtClean="0">
                <a:latin typeface="+mj-lt"/>
              </a:rPr>
              <a:t>rido</a:t>
            </a:r>
            <a:endParaRPr lang="es-EC" sz="1600" b="0" dirty="0">
              <a:latin typeface="+mj-lt"/>
            </a:endParaRPr>
          </a:p>
        </p:txBody>
      </p:sp>
      <p:cxnSp>
        <p:nvCxnSpPr>
          <p:cNvPr id="11" name="10 Conector recto de flecha"/>
          <p:cNvCxnSpPr/>
          <p:nvPr/>
        </p:nvCxnSpPr>
        <p:spPr>
          <a:xfrm>
            <a:off x="3137897" y="2356970"/>
            <a:ext cx="651432" cy="30951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11 CuadroTexto"/>
          <p:cNvSpPr txBox="1"/>
          <p:nvPr/>
        </p:nvSpPr>
        <p:spPr>
          <a:xfrm>
            <a:off x="3789329" y="2356970"/>
            <a:ext cx="2481591" cy="91940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0" dirty="0" err="1" smtClean="0">
                <a:latin typeface="+mj-lt"/>
              </a:rPr>
              <a:t>Formadoras</a:t>
            </a:r>
            <a:r>
              <a:rPr lang="en-US" sz="1600" b="0" dirty="0" smtClean="0">
                <a:latin typeface="+mj-lt"/>
              </a:rPr>
              <a:t> de </a:t>
            </a:r>
            <a:r>
              <a:rPr lang="en-US" sz="1600" b="0" dirty="0" err="1" smtClean="0">
                <a:latin typeface="+mj-lt"/>
              </a:rPr>
              <a:t>esporas</a:t>
            </a:r>
            <a:endParaRPr lang="en-US" sz="1600" b="0" dirty="0" smtClean="0">
              <a:latin typeface="+mj-lt"/>
            </a:endParaRPr>
          </a:p>
          <a:p>
            <a:r>
              <a:rPr lang="en-US" sz="1600" b="0" dirty="0" smtClean="0">
                <a:latin typeface="+mj-lt"/>
              </a:rPr>
              <a:t>Gram (+)</a:t>
            </a:r>
          </a:p>
          <a:p>
            <a:r>
              <a:rPr lang="en-US" sz="1600" b="0" dirty="0" err="1" smtClean="0">
                <a:latin typeface="+mj-lt"/>
              </a:rPr>
              <a:t>Tolerantes</a:t>
            </a:r>
            <a:r>
              <a:rPr lang="en-US" sz="1600" b="0" dirty="0" smtClean="0">
                <a:latin typeface="+mj-lt"/>
              </a:rPr>
              <a:t> al </a:t>
            </a:r>
            <a:r>
              <a:rPr lang="en-US" sz="1600" b="0" dirty="0" err="1" smtClean="0">
                <a:latin typeface="+mj-lt"/>
              </a:rPr>
              <a:t>boro</a:t>
            </a:r>
            <a:endParaRPr lang="es-EC" sz="1600" b="0" dirty="0">
              <a:latin typeface="+mj-lt"/>
            </a:endParaRPr>
          </a:p>
        </p:txBody>
      </p:sp>
      <p:sp>
        <p:nvSpPr>
          <p:cNvPr id="13" name="12 Cerrar llave"/>
          <p:cNvSpPr/>
          <p:nvPr/>
        </p:nvSpPr>
        <p:spPr>
          <a:xfrm>
            <a:off x="7533745" y="1410228"/>
            <a:ext cx="216024" cy="1688308"/>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s-EC"/>
          </a:p>
        </p:txBody>
      </p:sp>
      <p:sp>
        <p:nvSpPr>
          <p:cNvPr id="14" name="13 CuadroTexto"/>
          <p:cNvSpPr txBox="1"/>
          <p:nvPr/>
        </p:nvSpPr>
        <p:spPr>
          <a:xfrm>
            <a:off x="8020324" y="1771864"/>
            <a:ext cx="1875769" cy="830997"/>
          </a:xfrm>
          <a:prstGeom prst="rect">
            <a:avLst/>
          </a:prstGeom>
          <a:noFill/>
        </p:spPr>
        <p:txBody>
          <a:bodyPr wrap="square" rtlCol="0">
            <a:spAutoFit/>
          </a:bodyPr>
          <a:lstStyle/>
          <a:p>
            <a:r>
              <a:rPr lang="en-US" sz="1600" b="0" dirty="0" err="1" smtClean="0">
                <a:latin typeface="+mj-lt"/>
              </a:rPr>
              <a:t>Poca</a:t>
            </a:r>
            <a:r>
              <a:rPr lang="en-US" sz="1600" b="0" dirty="0" smtClean="0">
                <a:latin typeface="+mj-lt"/>
              </a:rPr>
              <a:t> </a:t>
            </a:r>
            <a:r>
              <a:rPr lang="en-US" sz="1600" b="0" dirty="0" err="1" smtClean="0">
                <a:latin typeface="+mj-lt"/>
              </a:rPr>
              <a:t>información</a:t>
            </a:r>
            <a:r>
              <a:rPr lang="en-US" sz="1600" b="0" dirty="0" smtClean="0">
                <a:latin typeface="+mj-lt"/>
              </a:rPr>
              <a:t> </a:t>
            </a:r>
            <a:r>
              <a:rPr lang="en-US" sz="1600" b="0" dirty="0" err="1" smtClean="0">
                <a:latin typeface="+mj-lt"/>
              </a:rPr>
              <a:t>sobre</a:t>
            </a:r>
            <a:r>
              <a:rPr lang="en-US" sz="1600" b="0" dirty="0" smtClean="0">
                <a:latin typeface="+mj-lt"/>
              </a:rPr>
              <a:t> </a:t>
            </a:r>
            <a:r>
              <a:rPr lang="en-US" sz="1600" b="0" dirty="0" err="1" smtClean="0">
                <a:latin typeface="+mj-lt"/>
              </a:rPr>
              <a:t>degradación</a:t>
            </a:r>
            <a:r>
              <a:rPr lang="en-US" sz="1600" b="0" dirty="0" smtClean="0">
                <a:latin typeface="+mj-lt"/>
              </a:rPr>
              <a:t> TPH</a:t>
            </a:r>
            <a:endParaRPr lang="es-EC" sz="1600" b="0" dirty="0">
              <a:latin typeface="+mj-lt"/>
            </a:endParaRPr>
          </a:p>
        </p:txBody>
      </p:sp>
      <p:sp>
        <p:nvSpPr>
          <p:cNvPr id="15" name="14 Rectángulo"/>
          <p:cNvSpPr/>
          <p:nvPr/>
        </p:nvSpPr>
        <p:spPr>
          <a:xfrm>
            <a:off x="1226767" y="2461123"/>
            <a:ext cx="1242648" cy="276999"/>
          </a:xfrm>
          <a:prstGeom prst="rect">
            <a:avLst/>
          </a:prstGeom>
        </p:spPr>
        <p:txBody>
          <a:bodyPr wrap="none">
            <a:spAutoFit/>
          </a:bodyPr>
          <a:lstStyle/>
          <a:p>
            <a:r>
              <a:rPr lang="es-EC" sz="1200" b="0" dirty="0" smtClean="0">
                <a:latin typeface="+mj-lt"/>
              </a:rPr>
              <a:t>(Ahmed, 2007)</a:t>
            </a:r>
            <a:endParaRPr lang="es-EC" sz="1200" b="0" dirty="0">
              <a:latin typeface="+mj-lt"/>
            </a:endParaRPr>
          </a:p>
        </p:txBody>
      </p:sp>
      <p:pic>
        <p:nvPicPr>
          <p:cNvPr id="102401"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48" t="18786" r="26169" b="23582"/>
          <a:stretch/>
        </p:blipFill>
        <p:spPr bwMode="auto">
          <a:xfrm>
            <a:off x="2340094" y="3599656"/>
            <a:ext cx="2108353" cy="174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Rectángulo"/>
          <p:cNvSpPr/>
          <p:nvPr/>
        </p:nvSpPr>
        <p:spPr>
          <a:xfrm>
            <a:off x="2469415" y="5437271"/>
            <a:ext cx="1783309" cy="646331"/>
          </a:xfrm>
          <a:prstGeom prst="rect">
            <a:avLst/>
          </a:prstGeom>
        </p:spPr>
        <p:txBody>
          <a:bodyPr wrap="none">
            <a:spAutoFit/>
          </a:bodyPr>
          <a:lstStyle/>
          <a:p>
            <a:pPr algn="ctr"/>
            <a:r>
              <a:rPr lang="es-EC" sz="1200" b="0" dirty="0" smtClean="0">
                <a:latin typeface="+mj-lt"/>
              </a:rPr>
              <a:t>Vista 40 x</a:t>
            </a:r>
          </a:p>
          <a:p>
            <a:pPr algn="ctr"/>
            <a:r>
              <a:rPr lang="en-US" sz="1200" b="0" i="1" dirty="0" err="1" smtClean="0">
                <a:latin typeface="+mj-lt"/>
              </a:rPr>
              <a:t>Lysinibacillus</a:t>
            </a:r>
            <a:r>
              <a:rPr lang="en-US" sz="1200" b="0" i="1" dirty="0" smtClean="0">
                <a:latin typeface="+mj-lt"/>
              </a:rPr>
              <a:t> fusiformis</a:t>
            </a:r>
            <a:endParaRPr lang="es-EC" sz="1200" b="0" dirty="0" smtClean="0">
              <a:latin typeface="+mj-lt"/>
            </a:endParaRPr>
          </a:p>
          <a:p>
            <a:pPr algn="ctr"/>
            <a:r>
              <a:rPr lang="en-US" sz="1200" b="0" dirty="0" smtClean="0">
                <a:latin typeface="+mj-lt"/>
              </a:rPr>
              <a:t>(Lindsey, 2016)</a:t>
            </a:r>
            <a:endParaRPr lang="es-EC" sz="1200" b="0" dirty="0">
              <a:latin typeface="+mj-lt"/>
            </a:endParaRPr>
          </a:p>
        </p:txBody>
      </p:sp>
      <p:pic>
        <p:nvPicPr>
          <p:cNvPr id="1024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65" t="20697" r="33135" b="25270"/>
          <a:stretch/>
        </p:blipFill>
        <p:spPr bwMode="auto">
          <a:xfrm>
            <a:off x="6143622" y="3586359"/>
            <a:ext cx="1795605" cy="177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Rectángulo"/>
          <p:cNvSpPr/>
          <p:nvPr/>
        </p:nvSpPr>
        <p:spPr>
          <a:xfrm>
            <a:off x="6143621" y="5480040"/>
            <a:ext cx="1783309" cy="646331"/>
          </a:xfrm>
          <a:prstGeom prst="rect">
            <a:avLst/>
          </a:prstGeom>
        </p:spPr>
        <p:txBody>
          <a:bodyPr wrap="none">
            <a:spAutoFit/>
          </a:bodyPr>
          <a:lstStyle/>
          <a:p>
            <a:pPr algn="ctr"/>
            <a:r>
              <a:rPr lang="en-US" sz="1200" b="0" dirty="0" smtClean="0">
                <a:latin typeface="+mj-lt"/>
              </a:rPr>
              <a:t>Agar TSA</a:t>
            </a:r>
            <a:endParaRPr lang="es-EC" sz="1200" b="0" dirty="0" smtClean="0">
              <a:latin typeface="+mj-lt"/>
            </a:endParaRPr>
          </a:p>
          <a:p>
            <a:pPr algn="ctr"/>
            <a:r>
              <a:rPr lang="en-US" sz="1200" b="0" i="1" dirty="0" err="1" smtClean="0">
                <a:latin typeface="+mj-lt"/>
              </a:rPr>
              <a:t>Lysinibacillus</a:t>
            </a:r>
            <a:r>
              <a:rPr lang="en-US" sz="1200" b="0" i="1" dirty="0" smtClean="0">
                <a:latin typeface="+mj-lt"/>
              </a:rPr>
              <a:t> fusiformis</a:t>
            </a:r>
            <a:endParaRPr lang="es-EC" sz="1200" b="0" dirty="0" smtClean="0">
              <a:latin typeface="+mj-lt"/>
            </a:endParaRPr>
          </a:p>
          <a:p>
            <a:pPr algn="ctr"/>
            <a:r>
              <a:rPr lang="en-US" sz="1200" b="0" dirty="0" smtClean="0">
                <a:latin typeface="+mj-lt"/>
              </a:rPr>
              <a:t>(Lindsey, 2016)</a:t>
            </a:r>
            <a:endParaRPr lang="es-EC" sz="1200" b="0" dirty="0">
              <a:latin typeface="+mj-lt"/>
            </a:endParaRPr>
          </a:p>
        </p:txBody>
      </p:sp>
      <p:sp>
        <p:nvSpPr>
          <p:cNvPr id="20"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16" name="15 Rectángulo"/>
          <p:cNvSpPr/>
          <p:nvPr/>
        </p:nvSpPr>
        <p:spPr>
          <a:xfrm>
            <a:off x="7926930" y="6126371"/>
            <a:ext cx="2862225" cy="100167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22"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244811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18248" y="-10019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4 Rectángulo"/>
          <p:cNvSpPr/>
          <p:nvPr/>
        </p:nvSpPr>
        <p:spPr>
          <a:xfrm>
            <a:off x="143297" y="270647"/>
            <a:ext cx="8556348" cy="369332"/>
          </a:xfrm>
          <a:prstGeom prst="rect">
            <a:avLst/>
          </a:prstGeom>
        </p:spPr>
        <p:txBody>
          <a:bodyPr wrap="square">
            <a:spAutoFit/>
          </a:bodyPr>
          <a:lstStyle/>
          <a:p>
            <a:r>
              <a:rPr lang="es-EC" sz="1800" dirty="0" smtClean="0">
                <a:latin typeface="+mj-lt"/>
              </a:rPr>
              <a:t>Efecto </a:t>
            </a:r>
            <a:r>
              <a:rPr lang="es-EC" sz="1800" dirty="0">
                <a:latin typeface="+mj-lt"/>
              </a:rPr>
              <a:t>de inhibición de las </a:t>
            </a:r>
            <a:r>
              <a:rPr lang="es-EC" sz="1800" dirty="0" err="1">
                <a:latin typeface="+mj-lt"/>
              </a:rPr>
              <a:t>nanopartículas</a:t>
            </a:r>
            <a:r>
              <a:rPr lang="es-EC" sz="1800" dirty="0">
                <a:latin typeface="+mj-lt"/>
              </a:rPr>
              <a:t> de hierro elemental</a:t>
            </a:r>
          </a:p>
        </p:txBody>
      </p:sp>
      <p:sp>
        <p:nvSpPr>
          <p:cNvPr id="6" name="5 CuadroTexto"/>
          <p:cNvSpPr txBox="1"/>
          <p:nvPr/>
        </p:nvSpPr>
        <p:spPr>
          <a:xfrm>
            <a:off x="359321" y="791344"/>
            <a:ext cx="367240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err="1" smtClean="0">
                <a:latin typeface="+mj-lt"/>
              </a:rPr>
              <a:t>Método</a:t>
            </a:r>
            <a:r>
              <a:rPr lang="en-US" dirty="0" smtClean="0">
                <a:latin typeface="+mj-lt"/>
              </a:rPr>
              <a:t> de </a:t>
            </a:r>
            <a:r>
              <a:rPr lang="en-US" dirty="0" err="1" smtClean="0">
                <a:latin typeface="+mj-lt"/>
              </a:rPr>
              <a:t>difusión</a:t>
            </a:r>
            <a:r>
              <a:rPr lang="en-US" dirty="0" smtClean="0">
                <a:latin typeface="+mj-lt"/>
              </a:rPr>
              <a:t> de disco </a:t>
            </a:r>
            <a:endParaRPr lang="es-EC" dirty="0">
              <a:latin typeface="+mj-lt"/>
            </a:endParaRPr>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16366" y="1373902"/>
            <a:ext cx="5264785" cy="4438650"/>
          </a:xfrm>
          <a:prstGeom prst="rect">
            <a:avLst/>
          </a:prstGeom>
          <a:noFill/>
          <a:ln>
            <a:noFill/>
          </a:ln>
        </p:spPr>
      </p:pic>
      <p:sp>
        <p:nvSpPr>
          <p:cNvPr id="8" name="7 Rectángulo"/>
          <p:cNvSpPr/>
          <p:nvPr/>
        </p:nvSpPr>
        <p:spPr>
          <a:xfrm>
            <a:off x="777603" y="5903912"/>
            <a:ext cx="4284203"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1600" b="0" dirty="0">
                <a:latin typeface="+mj-lt"/>
              </a:rPr>
              <a:t>Aparición de zonas inhibitorias en placas de agar a diferentes concentraciones </a:t>
            </a:r>
            <a:r>
              <a:rPr lang="es-EC" sz="1600" b="0" dirty="0" smtClean="0">
                <a:latin typeface="+mj-lt"/>
              </a:rPr>
              <a:t>de NPHE. </a:t>
            </a:r>
          </a:p>
          <a:p>
            <a:r>
              <a:rPr lang="es-EC" sz="1600" b="0" i="1" dirty="0" smtClean="0">
                <a:latin typeface="+mj-lt"/>
              </a:rPr>
              <a:t>A y B ) </a:t>
            </a:r>
            <a:r>
              <a:rPr lang="es-EC" sz="1600" b="0" i="1" dirty="0" err="1" smtClean="0">
                <a:latin typeface="+mj-lt"/>
              </a:rPr>
              <a:t>Bacillus</a:t>
            </a:r>
            <a:r>
              <a:rPr lang="es-EC" sz="1600" b="0" i="1" dirty="0" smtClean="0">
                <a:latin typeface="+mj-lt"/>
              </a:rPr>
              <a:t> </a:t>
            </a:r>
            <a:r>
              <a:rPr lang="es-EC" sz="1600" b="0" i="1" dirty="0" err="1">
                <a:latin typeface="+mj-lt"/>
              </a:rPr>
              <a:t>megaterium</a:t>
            </a:r>
            <a:r>
              <a:rPr lang="es-EC" sz="1600" b="0" dirty="0">
                <a:latin typeface="+mj-lt"/>
              </a:rPr>
              <a:t> </a:t>
            </a:r>
          </a:p>
          <a:p>
            <a:r>
              <a:rPr lang="es-EC" sz="1600" b="0" i="1" dirty="0" smtClean="0">
                <a:latin typeface="+mj-lt"/>
              </a:rPr>
              <a:t>C y D) </a:t>
            </a:r>
            <a:r>
              <a:rPr lang="es-EC" sz="1600" b="0" i="1" dirty="0" err="1" smtClean="0">
                <a:latin typeface="+mj-lt"/>
              </a:rPr>
              <a:t>Lysinibacillus</a:t>
            </a:r>
            <a:r>
              <a:rPr lang="es-EC" sz="1600" b="0" i="1" dirty="0" smtClean="0">
                <a:latin typeface="+mj-lt"/>
              </a:rPr>
              <a:t> </a:t>
            </a:r>
            <a:r>
              <a:rPr lang="es-EC" sz="1600" b="0" i="1" dirty="0" err="1" smtClean="0">
                <a:latin typeface="+mj-lt"/>
              </a:rPr>
              <a:t>fusiformis</a:t>
            </a:r>
            <a:endParaRPr lang="es-EC" sz="1600" b="0" i="1" dirty="0">
              <a:latin typeface="+mj-lt"/>
            </a:endParaRPr>
          </a:p>
        </p:txBody>
      </p:sp>
      <p:graphicFrame>
        <p:nvGraphicFramePr>
          <p:cNvPr id="9" name="8 Tabla"/>
          <p:cNvGraphicFramePr>
            <a:graphicFrameLocks noGrp="1"/>
          </p:cNvGraphicFramePr>
          <p:nvPr>
            <p:extLst>
              <p:ext uri="{D42A27DB-BD31-4B8C-83A1-F6EECF244321}">
                <p14:modId xmlns:p14="http://schemas.microsoft.com/office/powerpoint/2010/main" val="1276379256"/>
              </p:ext>
            </p:extLst>
          </p:nvPr>
        </p:nvGraphicFramePr>
        <p:xfrm>
          <a:off x="5276105" y="2591544"/>
          <a:ext cx="5559425" cy="1345565"/>
        </p:xfrm>
        <a:graphic>
          <a:graphicData uri="http://schemas.openxmlformats.org/drawingml/2006/table">
            <a:tbl>
              <a:tblPr firstRow="1" firstCol="1" bandRow="1">
                <a:tableStyleId>{5C22544A-7EE6-4342-B048-85BDC9FD1C3A}</a:tableStyleId>
              </a:tblPr>
              <a:tblGrid>
                <a:gridCol w="1059880"/>
                <a:gridCol w="784736"/>
                <a:gridCol w="884567"/>
                <a:gridCol w="973149"/>
                <a:gridCol w="973149"/>
                <a:gridCol w="883944"/>
              </a:tblGrid>
              <a:tr h="454025">
                <a:tc rowSpan="2">
                  <a:txBody>
                    <a:bodyPr/>
                    <a:lstStyle/>
                    <a:p>
                      <a:pPr algn="ctr">
                        <a:lnSpc>
                          <a:spcPct val="115000"/>
                        </a:lnSpc>
                        <a:spcAft>
                          <a:spcPts val="0"/>
                        </a:spcAft>
                      </a:pPr>
                      <a:r>
                        <a:rPr lang="es-EC" sz="1000" dirty="0">
                          <a:solidFill>
                            <a:schemeClr val="tx1"/>
                          </a:solidFill>
                          <a:effectLst/>
                        </a:rPr>
                        <a:t>Bacteria</a:t>
                      </a:r>
                      <a:endParaRPr lang="es-EC" sz="1100" i="1" dirty="0">
                        <a:solidFill>
                          <a:schemeClr val="tx1"/>
                        </a:solidFill>
                        <a:effectLst/>
                        <a:latin typeface="Calibri"/>
                        <a:ea typeface="Calibri"/>
                        <a:cs typeface="Times New Roman"/>
                      </a:endParaRPr>
                    </a:p>
                  </a:txBody>
                  <a:tcPr marL="68580" marR="68580" marT="0" marB="0"/>
                </a:tc>
                <a:tc gridSpan="5">
                  <a:txBody>
                    <a:bodyPr/>
                    <a:lstStyle/>
                    <a:p>
                      <a:pPr algn="ctr">
                        <a:lnSpc>
                          <a:spcPct val="115000"/>
                        </a:lnSpc>
                        <a:spcAft>
                          <a:spcPts val="0"/>
                        </a:spcAft>
                      </a:pPr>
                      <a:r>
                        <a:rPr lang="es-EC" sz="1000" dirty="0">
                          <a:solidFill>
                            <a:schemeClr val="tx1"/>
                          </a:solidFill>
                          <a:effectLst/>
                        </a:rPr>
                        <a:t>Zona de inhibición (mm) a diferentes concentraciones (µl)</a:t>
                      </a:r>
                      <a:endParaRPr lang="es-EC" sz="1100" i="1" dirty="0">
                        <a:solidFill>
                          <a:schemeClr val="tx1"/>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90500">
                <a:tc vMerge="1">
                  <a:txBody>
                    <a:bodyPr/>
                    <a:lstStyle/>
                    <a:p>
                      <a:endParaRPr lang="es-EC"/>
                    </a:p>
                  </a:txBody>
                  <a:tcPr/>
                </a:tc>
                <a:tc>
                  <a:txBody>
                    <a:bodyPr/>
                    <a:lstStyle/>
                    <a:p>
                      <a:pPr algn="ctr">
                        <a:lnSpc>
                          <a:spcPct val="115000"/>
                        </a:lnSpc>
                        <a:spcAft>
                          <a:spcPts val="0"/>
                        </a:spcAft>
                      </a:pPr>
                      <a:r>
                        <a:rPr lang="es-EC" sz="1000">
                          <a:solidFill>
                            <a:schemeClr val="tx1"/>
                          </a:solidFill>
                          <a:effectLst/>
                        </a:rPr>
                        <a:t>10 µl</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25 µl</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50 µl</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75 µl</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solidFill>
                            <a:schemeClr val="tx1"/>
                          </a:solidFill>
                          <a:effectLst/>
                        </a:rPr>
                        <a:t>100 µl</a:t>
                      </a:r>
                      <a:endParaRPr lang="es-EC" sz="1100" i="1" dirty="0">
                        <a:solidFill>
                          <a:schemeClr val="tx1"/>
                        </a:solidFill>
                        <a:effectLst/>
                        <a:latin typeface="Calibri"/>
                        <a:ea typeface="Calibri"/>
                        <a:cs typeface="Times New Roman"/>
                      </a:endParaRPr>
                    </a:p>
                  </a:txBody>
                  <a:tcPr marL="68580" marR="68580" marT="0" marB="0"/>
                </a:tc>
              </a:tr>
              <a:tr h="190500">
                <a:tc>
                  <a:txBody>
                    <a:bodyPr/>
                    <a:lstStyle/>
                    <a:p>
                      <a:pPr algn="r">
                        <a:lnSpc>
                          <a:spcPct val="115000"/>
                        </a:lnSpc>
                        <a:spcAft>
                          <a:spcPts val="0"/>
                        </a:spcAft>
                      </a:pPr>
                      <a:r>
                        <a:rPr lang="es-EC" sz="1000" i="1" dirty="0" err="1">
                          <a:solidFill>
                            <a:schemeClr val="tx1"/>
                          </a:solidFill>
                          <a:effectLst/>
                        </a:rPr>
                        <a:t>Lysinibacillus</a:t>
                      </a:r>
                      <a:r>
                        <a:rPr lang="es-EC" sz="1000" i="1" dirty="0">
                          <a:solidFill>
                            <a:schemeClr val="tx1"/>
                          </a:solidFill>
                          <a:effectLst/>
                        </a:rPr>
                        <a:t> </a:t>
                      </a:r>
                      <a:r>
                        <a:rPr lang="es-EC" sz="1000" i="1" dirty="0" err="1">
                          <a:solidFill>
                            <a:schemeClr val="tx1"/>
                          </a:solidFill>
                          <a:effectLst/>
                        </a:rPr>
                        <a:t>fusiformis</a:t>
                      </a:r>
                      <a:endParaRPr lang="es-EC" sz="11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10</a:t>
                      </a:r>
                      <a:r>
                        <a:rPr lang="es-EC" sz="1000" baseline="30000">
                          <a:solidFill>
                            <a:schemeClr val="tx1"/>
                          </a:solidFill>
                          <a:effectLst/>
                        </a:rPr>
                        <a:t>*</a:t>
                      </a:r>
                      <a:r>
                        <a:rPr lang="es-EC" sz="1000">
                          <a:solidFill>
                            <a:schemeClr val="tx1"/>
                          </a:solidFill>
                          <a:effectLst/>
                        </a:rPr>
                        <a:t> (±0,1)</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10,33(±0,33)</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12 (±1,00)</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14 (± 1,00)</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solidFill>
                            <a:schemeClr val="tx1"/>
                          </a:solidFill>
                          <a:effectLst/>
                        </a:rPr>
                        <a:t>17,33 (±0,33)</a:t>
                      </a:r>
                      <a:endParaRPr lang="es-EC" sz="1100" i="1" dirty="0">
                        <a:solidFill>
                          <a:schemeClr val="tx1"/>
                        </a:solidFill>
                        <a:effectLst/>
                        <a:latin typeface="Calibri"/>
                        <a:ea typeface="Calibri"/>
                        <a:cs typeface="Times New Roman"/>
                      </a:endParaRPr>
                    </a:p>
                  </a:txBody>
                  <a:tcPr marL="68580" marR="68580" marT="0" marB="0"/>
                </a:tc>
              </a:tr>
              <a:tr h="190500">
                <a:tc>
                  <a:txBody>
                    <a:bodyPr/>
                    <a:lstStyle/>
                    <a:p>
                      <a:pPr algn="r">
                        <a:lnSpc>
                          <a:spcPct val="115000"/>
                        </a:lnSpc>
                        <a:spcAft>
                          <a:spcPts val="0"/>
                        </a:spcAft>
                      </a:pPr>
                      <a:r>
                        <a:rPr lang="es-EC" sz="1000" i="1" dirty="0" err="1">
                          <a:solidFill>
                            <a:schemeClr val="tx1"/>
                          </a:solidFill>
                          <a:effectLst/>
                        </a:rPr>
                        <a:t>Bacillus</a:t>
                      </a:r>
                      <a:r>
                        <a:rPr lang="es-EC" sz="1000" i="1" dirty="0">
                          <a:solidFill>
                            <a:schemeClr val="tx1"/>
                          </a:solidFill>
                          <a:effectLst/>
                        </a:rPr>
                        <a:t> </a:t>
                      </a:r>
                      <a:r>
                        <a:rPr lang="es-EC" sz="1000" i="1" dirty="0" err="1">
                          <a:solidFill>
                            <a:schemeClr val="tx1"/>
                          </a:solidFill>
                          <a:effectLst/>
                        </a:rPr>
                        <a:t>megaterium</a:t>
                      </a:r>
                      <a:endParaRPr lang="es-EC" sz="11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10 (±0,1)</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solidFill>
                            <a:schemeClr val="tx1"/>
                          </a:solidFill>
                          <a:effectLst/>
                        </a:rPr>
                        <a:t>10 (±0,1)</a:t>
                      </a:r>
                      <a:endParaRPr lang="es-EC" sz="11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12,33 (±0,66)</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solidFill>
                            <a:schemeClr val="tx1"/>
                          </a:solidFill>
                          <a:effectLst/>
                        </a:rPr>
                        <a:t>16,33 (±0,33)</a:t>
                      </a:r>
                      <a:endParaRPr lang="es-EC" sz="11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dirty="0">
                          <a:solidFill>
                            <a:schemeClr val="tx1"/>
                          </a:solidFill>
                          <a:effectLst/>
                        </a:rPr>
                        <a:t>18 (±0,1)</a:t>
                      </a:r>
                      <a:endParaRPr lang="es-EC" sz="1100" i="1" dirty="0">
                        <a:solidFill>
                          <a:schemeClr val="tx1"/>
                        </a:solidFill>
                        <a:effectLst/>
                        <a:latin typeface="Calibri"/>
                        <a:ea typeface="Calibri"/>
                        <a:cs typeface="Times New Roman"/>
                      </a:endParaRPr>
                    </a:p>
                  </a:txBody>
                  <a:tcPr marL="68580" marR="68580" marT="0" marB="0"/>
                </a:tc>
              </a:tr>
            </a:tbl>
          </a:graphicData>
        </a:graphic>
      </p:graphicFrame>
      <p:sp>
        <p:nvSpPr>
          <p:cNvPr id="10" name="9 Rectángulo"/>
          <p:cNvSpPr/>
          <p:nvPr/>
        </p:nvSpPr>
        <p:spPr>
          <a:xfrm>
            <a:off x="5402263" y="3959696"/>
            <a:ext cx="5397500" cy="215444"/>
          </a:xfrm>
          <a:prstGeom prst="rect">
            <a:avLst/>
          </a:prstGeom>
        </p:spPr>
        <p:txBody>
          <a:bodyPr>
            <a:spAutoFit/>
          </a:bodyPr>
          <a:lstStyle/>
          <a:p>
            <a:r>
              <a:rPr lang="es-EC" sz="800" baseline="30000" dirty="0"/>
              <a:t>*</a:t>
            </a:r>
            <a:r>
              <a:rPr lang="es-EC" sz="800" dirty="0"/>
              <a:t>Se muestran los valores de la media junto con el error estándar de la </a:t>
            </a:r>
            <a:r>
              <a:rPr lang="es-EC" sz="800" dirty="0" smtClean="0"/>
              <a:t>media.</a:t>
            </a:r>
            <a:endParaRPr lang="es-EC" sz="800" i="1" dirty="0"/>
          </a:p>
        </p:txBody>
      </p:sp>
      <p:sp>
        <p:nvSpPr>
          <p:cNvPr id="11" name="10 Rectángulo"/>
          <p:cNvSpPr/>
          <p:nvPr/>
        </p:nvSpPr>
        <p:spPr>
          <a:xfrm>
            <a:off x="7992169" y="6191944"/>
            <a:ext cx="2664296" cy="78918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2"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3130501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extLst>
              <p:ext uri="{D42A27DB-BD31-4B8C-83A1-F6EECF244321}">
                <p14:modId xmlns:p14="http://schemas.microsoft.com/office/powerpoint/2010/main" val="3823090616"/>
              </p:ext>
            </p:extLst>
          </p:nvPr>
        </p:nvGraphicFramePr>
        <p:xfrm>
          <a:off x="503337" y="1655440"/>
          <a:ext cx="4536504" cy="1892808"/>
        </p:xfrm>
        <a:graphic>
          <a:graphicData uri="http://schemas.openxmlformats.org/drawingml/2006/table">
            <a:tbl>
              <a:tblPr firstRow="1" firstCol="1" bandRow="1">
                <a:tableStyleId>{5C22544A-7EE6-4342-B048-85BDC9FD1C3A}</a:tableStyleId>
              </a:tblPr>
              <a:tblGrid>
                <a:gridCol w="942975"/>
                <a:gridCol w="1710055"/>
                <a:gridCol w="1883474"/>
              </a:tblGrid>
              <a:tr h="209550">
                <a:tc>
                  <a:txBody>
                    <a:bodyPr/>
                    <a:lstStyle/>
                    <a:p>
                      <a:pPr>
                        <a:lnSpc>
                          <a:spcPct val="115000"/>
                        </a:lnSpc>
                        <a:spcAft>
                          <a:spcPts val="0"/>
                        </a:spcAft>
                      </a:pPr>
                      <a:r>
                        <a:rPr lang="es-EC" sz="1200" i="1" dirty="0">
                          <a:solidFill>
                            <a:schemeClr val="tx1"/>
                          </a:solidFill>
                          <a:effectLst/>
                        </a:rPr>
                        <a:t> </a:t>
                      </a:r>
                      <a:endParaRPr lang="es-EC" sz="1200" i="1"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200" i="1">
                          <a:solidFill>
                            <a:schemeClr val="tx1"/>
                          </a:solidFill>
                          <a:effectLst/>
                        </a:rPr>
                        <a:t>Lysinibacillus fusiformis    </a:t>
                      </a:r>
                      <a:endParaRPr lang="es-EC" sz="1200" i="1">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200" i="1" dirty="0" err="1">
                          <a:solidFill>
                            <a:schemeClr val="tx1"/>
                          </a:solidFill>
                          <a:effectLst/>
                        </a:rPr>
                        <a:t>Bacillus</a:t>
                      </a:r>
                      <a:r>
                        <a:rPr lang="es-EC" sz="1200" i="1" dirty="0">
                          <a:solidFill>
                            <a:schemeClr val="tx1"/>
                          </a:solidFill>
                          <a:effectLst/>
                        </a:rPr>
                        <a:t> </a:t>
                      </a:r>
                      <a:r>
                        <a:rPr lang="es-EC" sz="1200" i="1" dirty="0" err="1">
                          <a:solidFill>
                            <a:schemeClr val="tx1"/>
                          </a:solidFill>
                          <a:effectLst/>
                        </a:rPr>
                        <a:t>megaterium</a:t>
                      </a:r>
                      <a:endParaRPr lang="es-EC" sz="1200" i="1" dirty="0">
                        <a:solidFill>
                          <a:schemeClr val="tx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200">
                          <a:solidFill>
                            <a:schemeClr val="tx1"/>
                          </a:solidFill>
                          <a:effectLst/>
                        </a:rPr>
                        <a:t>Tiempo (h)</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dirty="0">
                          <a:solidFill>
                            <a:schemeClr val="tx1"/>
                          </a:solidFill>
                          <a:effectLst/>
                        </a:rPr>
                        <a:t>UFC/ml</a:t>
                      </a:r>
                      <a:endParaRPr lang="es-EC" sz="1200" i="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UFC/ml</a:t>
                      </a:r>
                      <a:endParaRPr lang="es-EC" sz="1200" i="1">
                        <a:solidFill>
                          <a:schemeClr val="tx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200">
                          <a:solidFill>
                            <a:schemeClr val="tx1"/>
                          </a:solidFill>
                          <a:effectLst/>
                        </a:rPr>
                        <a:t>0</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3,47E+05</a:t>
                      </a:r>
                      <a:r>
                        <a:rPr lang="es-EC" sz="1200" baseline="30000">
                          <a:solidFill>
                            <a:schemeClr val="tx1"/>
                          </a:solidFill>
                          <a:effectLst/>
                        </a:rPr>
                        <a:t>*</a:t>
                      </a:r>
                      <a:r>
                        <a:rPr lang="es-EC" sz="1200">
                          <a:solidFill>
                            <a:schemeClr val="tx1"/>
                          </a:solidFill>
                          <a:effectLst/>
                        </a:rPr>
                        <a:t> (± 2,6)</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5,18E+05 (± 1,54)</a:t>
                      </a:r>
                      <a:endParaRPr lang="es-EC" sz="1200" i="1">
                        <a:solidFill>
                          <a:schemeClr val="tx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200">
                          <a:solidFill>
                            <a:schemeClr val="tx1"/>
                          </a:solidFill>
                          <a:effectLst/>
                        </a:rPr>
                        <a:t>2</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1,90E+05 (± 2,6)</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dirty="0">
                          <a:solidFill>
                            <a:schemeClr val="tx1"/>
                          </a:solidFill>
                          <a:effectLst/>
                        </a:rPr>
                        <a:t>2,48E+05 (± 2,15)</a:t>
                      </a:r>
                      <a:endParaRPr lang="es-EC" sz="1200" i="1" dirty="0">
                        <a:solidFill>
                          <a:schemeClr val="tx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200">
                          <a:solidFill>
                            <a:schemeClr val="tx1"/>
                          </a:solidFill>
                          <a:effectLst/>
                        </a:rPr>
                        <a:t>4</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1,78E+05 (± 10,39)</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2,07E+05 (± 8,56)</a:t>
                      </a:r>
                      <a:endParaRPr lang="es-EC" sz="1200" i="1">
                        <a:solidFill>
                          <a:schemeClr val="tx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200">
                          <a:solidFill>
                            <a:schemeClr val="tx1"/>
                          </a:solidFill>
                          <a:effectLst/>
                        </a:rPr>
                        <a:t>6</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2,35E+05 (± 8,66)</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1,95E+05 (± 3,15)</a:t>
                      </a:r>
                      <a:endParaRPr lang="es-EC" sz="1200" i="1">
                        <a:solidFill>
                          <a:schemeClr val="tx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200">
                          <a:solidFill>
                            <a:schemeClr val="tx1"/>
                          </a:solidFill>
                          <a:effectLst/>
                        </a:rPr>
                        <a:t>8</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1,23E+05 (± 6)</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8,10E+04 (± 4,56)</a:t>
                      </a:r>
                      <a:endParaRPr lang="es-EC" sz="1200" i="1">
                        <a:solidFill>
                          <a:schemeClr val="tx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C" sz="1200">
                          <a:solidFill>
                            <a:schemeClr val="tx1"/>
                          </a:solidFill>
                          <a:effectLst/>
                        </a:rPr>
                        <a:t>10</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a:solidFill>
                            <a:schemeClr val="tx1"/>
                          </a:solidFill>
                          <a:effectLst/>
                        </a:rPr>
                        <a:t>8,13E+04 (± 5,54)</a:t>
                      </a:r>
                      <a:endParaRPr lang="es-EC" sz="1200" i="1">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dirty="0">
                          <a:solidFill>
                            <a:schemeClr val="tx1"/>
                          </a:solidFill>
                          <a:effectLst/>
                        </a:rPr>
                        <a:t>5,96E+04 (± 2,15)</a:t>
                      </a:r>
                      <a:endParaRPr lang="es-EC" sz="1200" i="1" dirty="0">
                        <a:solidFill>
                          <a:schemeClr val="tx1"/>
                        </a:solidFill>
                        <a:effectLst/>
                        <a:latin typeface="Calibri"/>
                        <a:ea typeface="Calibri"/>
                        <a:cs typeface="Times New Roman"/>
                      </a:endParaRPr>
                    </a:p>
                  </a:txBody>
                  <a:tcPr marL="68580" marR="68580" marT="0" marB="0"/>
                </a:tc>
              </a:tr>
            </a:tbl>
          </a:graphicData>
        </a:graphic>
      </p:graphicFrame>
      <p:sp>
        <p:nvSpPr>
          <p:cNvPr id="4" name="Rectangle 2"/>
          <p:cNvSpPr txBox="1">
            <a:spLocks noChangeArrowheads="1"/>
          </p:cNvSpPr>
          <p:nvPr/>
        </p:nvSpPr>
        <p:spPr bwMode="auto">
          <a:xfrm>
            <a:off x="7628856" y="-4584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4 Rectángulo"/>
          <p:cNvSpPr/>
          <p:nvPr/>
        </p:nvSpPr>
        <p:spPr>
          <a:xfrm>
            <a:off x="143297" y="270647"/>
            <a:ext cx="8556348" cy="369332"/>
          </a:xfrm>
          <a:prstGeom prst="rect">
            <a:avLst/>
          </a:prstGeom>
        </p:spPr>
        <p:txBody>
          <a:bodyPr wrap="square">
            <a:spAutoFit/>
          </a:bodyPr>
          <a:lstStyle/>
          <a:p>
            <a:r>
              <a:rPr lang="es-EC" sz="1800" dirty="0" smtClean="0">
                <a:latin typeface="+mj-lt"/>
              </a:rPr>
              <a:t>Efecto </a:t>
            </a:r>
            <a:r>
              <a:rPr lang="es-EC" sz="1800" dirty="0">
                <a:latin typeface="+mj-lt"/>
              </a:rPr>
              <a:t>de inhibición de las </a:t>
            </a:r>
            <a:r>
              <a:rPr lang="es-EC" sz="1800" dirty="0" err="1">
                <a:latin typeface="+mj-lt"/>
              </a:rPr>
              <a:t>nanopartículas</a:t>
            </a:r>
            <a:r>
              <a:rPr lang="es-EC" sz="1800" dirty="0">
                <a:latin typeface="+mj-lt"/>
              </a:rPr>
              <a:t> de hierro elemental</a:t>
            </a:r>
          </a:p>
        </p:txBody>
      </p:sp>
      <p:sp>
        <p:nvSpPr>
          <p:cNvPr id="6" name="5 CuadroTexto"/>
          <p:cNvSpPr txBox="1"/>
          <p:nvPr/>
        </p:nvSpPr>
        <p:spPr>
          <a:xfrm>
            <a:off x="503337" y="935360"/>
            <a:ext cx="367240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err="1" smtClean="0">
                <a:latin typeface="+mj-lt"/>
              </a:rPr>
              <a:t>Método</a:t>
            </a:r>
            <a:r>
              <a:rPr lang="en-US" dirty="0" smtClean="0">
                <a:latin typeface="+mj-lt"/>
              </a:rPr>
              <a:t> </a:t>
            </a:r>
            <a:r>
              <a:rPr lang="en-US" dirty="0" err="1" smtClean="0">
                <a:latin typeface="+mj-lt"/>
              </a:rPr>
              <a:t>en</a:t>
            </a:r>
            <a:r>
              <a:rPr lang="en-US" dirty="0" smtClean="0">
                <a:latin typeface="+mj-lt"/>
              </a:rPr>
              <a:t> </a:t>
            </a:r>
            <a:r>
              <a:rPr lang="en-US" dirty="0" err="1" smtClean="0">
                <a:latin typeface="+mj-lt"/>
              </a:rPr>
              <a:t>caldo</a:t>
            </a:r>
            <a:r>
              <a:rPr lang="en-US" dirty="0" smtClean="0">
                <a:latin typeface="+mj-lt"/>
              </a:rPr>
              <a:t> </a:t>
            </a:r>
            <a:endParaRPr lang="es-EC" dirty="0">
              <a:latin typeface="+mj-lt"/>
            </a:endParaRPr>
          </a:p>
        </p:txBody>
      </p:sp>
      <p:sp>
        <p:nvSpPr>
          <p:cNvPr id="8" name="7 Rectángulo"/>
          <p:cNvSpPr/>
          <p:nvPr/>
        </p:nvSpPr>
        <p:spPr>
          <a:xfrm>
            <a:off x="647221" y="3460364"/>
            <a:ext cx="3779663" cy="215444"/>
          </a:xfrm>
          <a:prstGeom prst="rect">
            <a:avLst/>
          </a:prstGeom>
        </p:spPr>
        <p:txBody>
          <a:bodyPr wrap="square">
            <a:spAutoFit/>
          </a:bodyPr>
          <a:lstStyle/>
          <a:p>
            <a:r>
              <a:rPr lang="es-EC" sz="800" b="0" baseline="30000" dirty="0">
                <a:latin typeface="+mj-lt"/>
              </a:rPr>
              <a:t>*</a:t>
            </a:r>
            <a:r>
              <a:rPr lang="es-EC" sz="800" b="0" dirty="0">
                <a:latin typeface="+mj-lt"/>
              </a:rPr>
              <a:t>Se muestran los valores de la media junto con el error estándar de la media.</a:t>
            </a:r>
            <a:endParaRPr lang="es-EC" sz="800" b="0" i="1" dirty="0">
              <a:latin typeface="+mj-lt"/>
            </a:endParaRPr>
          </a:p>
        </p:txBody>
      </p:sp>
      <p:pic>
        <p:nvPicPr>
          <p:cNvPr id="9" name="8 Imagen"/>
          <p:cNvPicPr/>
          <p:nvPr/>
        </p:nvPicPr>
        <p:blipFill>
          <a:blip r:embed="rId2"/>
          <a:stretch>
            <a:fillRect/>
          </a:stretch>
        </p:blipFill>
        <p:spPr>
          <a:xfrm>
            <a:off x="5327872" y="935360"/>
            <a:ext cx="5220335" cy="3145790"/>
          </a:xfrm>
          <a:prstGeom prst="rect">
            <a:avLst/>
          </a:prstGeom>
        </p:spPr>
      </p:pic>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2894931" y="4081150"/>
            <a:ext cx="4733925" cy="2257425"/>
          </a:xfrm>
          <a:prstGeom prst="rect">
            <a:avLst/>
          </a:prstGeom>
          <a:noFill/>
          <a:ln>
            <a:noFill/>
          </a:ln>
        </p:spPr>
      </p:pic>
      <p:sp>
        <p:nvSpPr>
          <p:cNvPr id="11" name="10 Rectángulo"/>
          <p:cNvSpPr/>
          <p:nvPr/>
        </p:nvSpPr>
        <p:spPr>
          <a:xfrm>
            <a:off x="2888677" y="6479976"/>
            <a:ext cx="4624256"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AutoNum type="alphaUcParenR"/>
            </a:pPr>
            <a:r>
              <a:rPr lang="es-EC" sz="1400" b="0" i="1" dirty="0" err="1" smtClean="0">
                <a:latin typeface="+mj-lt"/>
              </a:rPr>
              <a:t>Bacillus</a:t>
            </a:r>
            <a:r>
              <a:rPr lang="es-EC" sz="1400" b="0" i="1" dirty="0" smtClean="0">
                <a:latin typeface="+mj-lt"/>
              </a:rPr>
              <a:t> </a:t>
            </a:r>
            <a:r>
              <a:rPr lang="es-EC" sz="1400" b="0" i="1" dirty="0" err="1">
                <a:latin typeface="+mj-lt"/>
              </a:rPr>
              <a:t>megaterium</a:t>
            </a:r>
            <a:r>
              <a:rPr lang="es-EC" sz="1400" b="0" dirty="0">
                <a:latin typeface="+mj-lt"/>
              </a:rPr>
              <a:t> Dilución 10</a:t>
            </a:r>
            <a:r>
              <a:rPr lang="es-EC" sz="1400" b="0" baseline="30000" dirty="0">
                <a:latin typeface="+mj-lt"/>
              </a:rPr>
              <a:t>-5</a:t>
            </a:r>
            <a:r>
              <a:rPr lang="es-EC" sz="1400" b="0" dirty="0">
                <a:latin typeface="+mj-lt"/>
              </a:rPr>
              <a:t>, tiempo </a:t>
            </a:r>
            <a:r>
              <a:rPr lang="es-EC" sz="1400" b="0" dirty="0" smtClean="0">
                <a:latin typeface="+mj-lt"/>
              </a:rPr>
              <a:t>2h.                   </a:t>
            </a:r>
          </a:p>
          <a:p>
            <a:pPr marL="342900" indent="-342900">
              <a:buAutoNum type="alphaUcParenR"/>
            </a:pPr>
            <a:r>
              <a:rPr lang="es-EC" sz="1400" b="0" i="1" dirty="0" err="1" smtClean="0">
                <a:latin typeface="+mj-lt"/>
              </a:rPr>
              <a:t>Lysinibacillus</a:t>
            </a:r>
            <a:r>
              <a:rPr lang="es-EC" sz="1400" b="0" i="1" dirty="0" smtClean="0">
                <a:latin typeface="+mj-lt"/>
              </a:rPr>
              <a:t> </a:t>
            </a:r>
            <a:r>
              <a:rPr lang="es-EC" sz="1400" b="0" i="1" dirty="0" err="1">
                <a:latin typeface="+mj-lt"/>
              </a:rPr>
              <a:t>fusiformis</a:t>
            </a:r>
            <a:r>
              <a:rPr lang="es-EC" sz="1400" b="0" dirty="0">
                <a:latin typeface="+mj-lt"/>
              </a:rPr>
              <a:t> Dilución 10</a:t>
            </a:r>
            <a:r>
              <a:rPr lang="es-EC" sz="1400" b="0" baseline="30000" dirty="0">
                <a:latin typeface="+mj-lt"/>
              </a:rPr>
              <a:t>-3</a:t>
            </a:r>
            <a:r>
              <a:rPr lang="es-EC" sz="1400" b="0" dirty="0">
                <a:latin typeface="+mj-lt"/>
              </a:rPr>
              <a:t>, tiempo 8h.</a:t>
            </a:r>
            <a:endParaRPr lang="es-EC" sz="1400" b="0" i="1" dirty="0">
              <a:latin typeface="+mj-lt"/>
            </a:endParaRPr>
          </a:p>
        </p:txBody>
      </p:sp>
      <p:sp>
        <p:nvSpPr>
          <p:cNvPr id="12" name="11 Rectángulo"/>
          <p:cNvSpPr/>
          <p:nvPr/>
        </p:nvSpPr>
        <p:spPr>
          <a:xfrm>
            <a:off x="7938039" y="6191944"/>
            <a:ext cx="2861724" cy="8112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3"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1476040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8856" y="-4584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smtClean="0">
                <a:latin typeface="+mj-lt"/>
              </a:rPr>
              <a:t>Resultados y discusión</a:t>
            </a:r>
            <a:endParaRPr lang="es-ES" altLang="es-ES" i="1" kern="0" dirty="0">
              <a:latin typeface="+mj-lt"/>
            </a:endParaRPr>
          </a:p>
        </p:txBody>
      </p:sp>
      <p:sp>
        <p:nvSpPr>
          <p:cNvPr id="5" name="4 CuadroTexto"/>
          <p:cNvSpPr txBox="1"/>
          <p:nvPr/>
        </p:nvSpPr>
        <p:spPr>
          <a:xfrm>
            <a:off x="1803544" y="1192940"/>
            <a:ext cx="82809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NPs</a:t>
            </a:r>
            <a:endParaRPr lang="es-EC" dirty="0"/>
          </a:p>
        </p:txBody>
      </p:sp>
      <p:cxnSp>
        <p:nvCxnSpPr>
          <p:cNvPr id="7" name="6 Conector recto de flecha"/>
          <p:cNvCxnSpPr>
            <a:stCxn id="5" idx="3"/>
          </p:cNvCxnSpPr>
          <p:nvPr/>
        </p:nvCxnSpPr>
        <p:spPr>
          <a:xfrm>
            <a:off x="2631636" y="1392995"/>
            <a:ext cx="46805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8" name="7 CuadroTexto"/>
          <p:cNvSpPr txBox="1"/>
          <p:nvPr/>
        </p:nvSpPr>
        <p:spPr>
          <a:xfrm>
            <a:off x="3243704" y="1023663"/>
            <a:ext cx="1584176"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1400" b="0" dirty="0" smtClean="0">
                <a:latin typeface="+mj-lt"/>
              </a:rPr>
              <a:t>&lt; tama</a:t>
            </a:r>
            <a:r>
              <a:rPr lang="es-EC" sz="1400" b="0" dirty="0" smtClean="0">
                <a:latin typeface="+mj-lt"/>
              </a:rPr>
              <a:t>ñ</a:t>
            </a:r>
            <a:r>
              <a:rPr lang="en-US" sz="1400" b="0" dirty="0" smtClean="0">
                <a:latin typeface="+mj-lt"/>
              </a:rPr>
              <a:t>o </a:t>
            </a:r>
          </a:p>
          <a:p>
            <a:pPr algn="just"/>
            <a:r>
              <a:rPr lang="en-US" sz="1400" b="0" dirty="0" smtClean="0">
                <a:latin typeface="+mj-lt"/>
              </a:rPr>
              <a:t>&gt; </a:t>
            </a:r>
            <a:r>
              <a:rPr lang="en-US" sz="1400" b="0" dirty="0" err="1" smtClean="0">
                <a:latin typeface="+mj-lt"/>
              </a:rPr>
              <a:t>Área</a:t>
            </a:r>
            <a:r>
              <a:rPr lang="en-US" sz="1400" b="0" dirty="0" smtClean="0">
                <a:latin typeface="+mj-lt"/>
              </a:rPr>
              <a:t> superficial </a:t>
            </a:r>
            <a:r>
              <a:rPr lang="en-US" sz="1400" b="0" dirty="0" err="1" smtClean="0">
                <a:latin typeface="+mj-lt"/>
              </a:rPr>
              <a:t>disponible</a:t>
            </a:r>
            <a:endParaRPr lang="es-EC" sz="1400" b="0" dirty="0">
              <a:latin typeface="+mj-lt"/>
            </a:endParaRPr>
          </a:p>
        </p:txBody>
      </p:sp>
      <p:cxnSp>
        <p:nvCxnSpPr>
          <p:cNvPr id="10" name="9 Conector recto de flecha"/>
          <p:cNvCxnSpPr/>
          <p:nvPr/>
        </p:nvCxnSpPr>
        <p:spPr>
          <a:xfrm flipV="1">
            <a:off x="4827880" y="1108301"/>
            <a:ext cx="576064" cy="1692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11 Conector recto de flecha"/>
          <p:cNvCxnSpPr/>
          <p:nvPr/>
        </p:nvCxnSpPr>
        <p:spPr>
          <a:xfrm>
            <a:off x="4827880" y="1593050"/>
            <a:ext cx="576064" cy="1692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12 CuadroTexto"/>
          <p:cNvSpPr txBox="1"/>
          <p:nvPr/>
        </p:nvSpPr>
        <p:spPr>
          <a:xfrm>
            <a:off x="5403944" y="1023663"/>
            <a:ext cx="1944216" cy="307777"/>
          </a:xfrm>
          <a:prstGeom prst="rect">
            <a:avLst/>
          </a:prstGeom>
          <a:noFill/>
        </p:spPr>
        <p:txBody>
          <a:bodyPr wrap="square" rtlCol="0">
            <a:spAutoFit/>
          </a:bodyPr>
          <a:lstStyle/>
          <a:p>
            <a:r>
              <a:rPr lang="es-EC" sz="1400" b="0" dirty="0" smtClean="0">
                <a:latin typeface="+mj-lt"/>
              </a:rPr>
              <a:t>Permeabilidad</a:t>
            </a:r>
            <a:endParaRPr lang="es-EC" sz="1400" b="0" dirty="0">
              <a:latin typeface="+mj-lt"/>
            </a:endParaRPr>
          </a:p>
        </p:txBody>
      </p:sp>
      <p:sp>
        <p:nvSpPr>
          <p:cNvPr id="14" name="13 CuadroTexto"/>
          <p:cNvSpPr txBox="1"/>
          <p:nvPr/>
        </p:nvSpPr>
        <p:spPr>
          <a:xfrm>
            <a:off x="5403944" y="1593050"/>
            <a:ext cx="1728192" cy="307777"/>
          </a:xfrm>
          <a:prstGeom prst="rect">
            <a:avLst/>
          </a:prstGeom>
          <a:noFill/>
        </p:spPr>
        <p:txBody>
          <a:bodyPr wrap="square" rtlCol="0">
            <a:spAutoFit/>
          </a:bodyPr>
          <a:lstStyle/>
          <a:p>
            <a:r>
              <a:rPr lang="es-EC" sz="1400" b="0" dirty="0" smtClean="0">
                <a:latin typeface="+mj-lt"/>
              </a:rPr>
              <a:t>Respiración </a:t>
            </a:r>
            <a:endParaRPr lang="es-EC" sz="1400" b="0" dirty="0">
              <a:latin typeface="+mj-lt"/>
            </a:endParaRPr>
          </a:p>
        </p:txBody>
      </p:sp>
      <p:sp>
        <p:nvSpPr>
          <p:cNvPr id="15" name="14 Rectángulo"/>
          <p:cNvSpPr/>
          <p:nvPr/>
        </p:nvSpPr>
        <p:spPr>
          <a:xfrm>
            <a:off x="1194994" y="1789376"/>
            <a:ext cx="1850186" cy="276999"/>
          </a:xfrm>
          <a:prstGeom prst="rect">
            <a:avLst/>
          </a:prstGeom>
        </p:spPr>
        <p:txBody>
          <a:bodyPr wrap="none">
            <a:spAutoFit/>
          </a:bodyPr>
          <a:lstStyle/>
          <a:p>
            <a:r>
              <a:rPr lang="es-EC" sz="1200" b="0" dirty="0"/>
              <a:t>( </a:t>
            </a:r>
            <a:r>
              <a:rPr lang="es-EC" sz="1200" b="0" dirty="0" err="1" smtClean="0">
                <a:latin typeface="+mj-lt"/>
              </a:rPr>
              <a:t>Panaceck</a:t>
            </a:r>
            <a:r>
              <a:rPr lang="es-EC" sz="1200" b="0" dirty="0" smtClean="0">
                <a:latin typeface="+mj-lt"/>
              </a:rPr>
              <a:t> </a:t>
            </a:r>
            <a:r>
              <a:rPr lang="es-EC" sz="1200" b="0" i="1" dirty="0">
                <a:latin typeface="+mj-lt"/>
              </a:rPr>
              <a:t>et al., </a:t>
            </a:r>
            <a:r>
              <a:rPr lang="es-EC" sz="1200" b="0" dirty="0" smtClean="0">
                <a:latin typeface="+mj-lt"/>
              </a:rPr>
              <a:t>2006</a:t>
            </a:r>
            <a:r>
              <a:rPr lang="es-EC" sz="1200" b="0" dirty="0">
                <a:latin typeface="+mj-lt"/>
              </a:rPr>
              <a:t>) </a:t>
            </a:r>
          </a:p>
        </p:txBody>
      </p:sp>
      <p:sp>
        <p:nvSpPr>
          <p:cNvPr id="17" name="16 CuadroTexto"/>
          <p:cNvSpPr txBox="1"/>
          <p:nvPr/>
        </p:nvSpPr>
        <p:spPr>
          <a:xfrm>
            <a:off x="363384" y="3519929"/>
            <a:ext cx="144016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C" dirty="0" smtClean="0">
                <a:latin typeface="+mj-lt"/>
              </a:rPr>
              <a:t>Actividad inhibitoria</a:t>
            </a:r>
            <a:endParaRPr lang="es-EC" dirty="0">
              <a:latin typeface="+mj-lt"/>
            </a:endParaRPr>
          </a:p>
        </p:txBody>
      </p:sp>
      <p:pic>
        <p:nvPicPr>
          <p:cNvPr id="10342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745" t="2700" r="4883" b="15424"/>
          <a:stretch/>
        </p:blipFill>
        <p:spPr bwMode="auto">
          <a:xfrm>
            <a:off x="1915074" y="2210229"/>
            <a:ext cx="4681926" cy="338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42 Rectángulo"/>
          <p:cNvSpPr/>
          <p:nvPr/>
        </p:nvSpPr>
        <p:spPr>
          <a:xfrm>
            <a:off x="3790331" y="5645056"/>
            <a:ext cx="1508746" cy="276999"/>
          </a:xfrm>
          <a:prstGeom prst="rect">
            <a:avLst/>
          </a:prstGeom>
        </p:spPr>
        <p:txBody>
          <a:bodyPr wrap="none">
            <a:spAutoFit/>
          </a:bodyPr>
          <a:lstStyle/>
          <a:p>
            <a:r>
              <a:rPr lang="es-EC" sz="1200" b="0" dirty="0" smtClean="0">
                <a:latin typeface="+mj-lt"/>
              </a:rPr>
              <a:t>(</a:t>
            </a:r>
            <a:r>
              <a:rPr lang="es-EC" sz="1200" b="0" dirty="0" err="1" smtClean="0">
                <a:latin typeface="+mj-lt"/>
              </a:rPr>
              <a:t>Horie</a:t>
            </a:r>
            <a:r>
              <a:rPr lang="es-EC" sz="1200" b="0" dirty="0" smtClean="0">
                <a:latin typeface="+mj-lt"/>
              </a:rPr>
              <a:t> </a:t>
            </a:r>
            <a:r>
              <a:rPr lang="es-EC" sz="1200" b="0" i="1" dirty="0">
                <a:latin typeface="+mj-lt"/>
              </a:rPr>
              <a:t>et al., </a:t>
            </a:r>
            <a:r>
              <a:rPr lang="es-EC" sz="1200" b="0" dirty="0" smtClean="0">
                <a:latin typeface="+mj-lt"/>
              </a:rPr>
              <a:t>2012) </a:t>
            </a:r>
            <a:endParaRPr lang="es-EC" sz="1200" b="0" dirty="0">
              <a:latin typeface="+mj-lt"/>
            </a:endParaRPr>
          </a:p>
        </p:txBody>
      </p:sp>
      <p:pic>
        <p:nvPicPr>
          <p:cNvPr id="103427" name="Picture 3" descr="Imagen Abstrac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136" y="1900827"/>
            <a:ext cx="2952328" cy="3744229"/>
          </a:xfrm>
          <a:prstGeom prst="rect">
            <a:avLst/>
          </a:prstGeom>
          <a:noFill/>
          <a:extLst>
            <a:ext uri="{909E8E84-426E-40DD-AFC4-6F175D3DCCD1}">
              <a14:hiddenFill xmlns:a14="http://schemas.microsoft.com/office/drawing/2010/main">
                <a:solidFill>
                  <a:srgbClr val="FFFFFF"/>
                </a:solidFill>
              </a14:hiddenFill>
            </a:ext>
          </a:extLst>
        </p:spPr>
      </p:pic>
      <p:sp>
        <p:nvSpPr>
          <p:cNvPr id="45" name="44 Rectángulo"/>
          <p:cNvSpPr/>
          <p:nvPr/>
        </p:nvSpPr>
        <p:spPr>
          <a:xfrm>
            <a:off x="7853927" y="5783555"/>
            <a:ext cx="1378904" cy="276999"/>
          </a:xfrm>
          <a:prstGeom prst="rect">
            <a:avLst/>
          </a:prstGeom>
        </p:spPr>
        <p:txBody>
          <a:bodyPr wrap="none">
            <a:spAutoFit/>
          </a:bodyPr>
          <a:lstStyle/>
          <a:p>
            <a:r>
              <a:rPr lang="es-EC" sz="1200" b="0" dirty="0" smtClean="0">
                <a:latin typeface="+mj-lt"/>
              </a:rPr>
              <a:t>(Palacios</a:t>
            </a:r>
            <a:r>
              <a:rPr lang="es-EC" sz="1200" b="0" i="1" dirty="0" smtClean="0">
                <a:latin typeface="+mj-lt"/>
              </a:rPr>
              <a:t>., </a:t>
            </a:r>
            <a:r>
              <a:rPr lang="es-EC" sz="1200" b="0" dirty="0" smtClean="0">
                <a:latin typeface="+mj-lt"/>
              </a:rPr>
              <a:t>2014) </a:t>
            </a:r>
            <a:endParaRPr lang="es-EC" sz="1200" b="0" dirty="0">
              <a:latin typeface="+mj-lt"/>
            </a:endParaRPr>
          </a:p>
        </p:txBody>
      </p:sp>
      <p:sp>
        <p:nvSpPr>
          <p:cNvPr id="42" name="41 Rectángulo"/>
          <p:cNvSpPr/>
          <p:nvPr/>
        </p:nvSpPr>
        <p:spPr>
          <a:xfrm>
            <a:off x="7992169" y="6191944"/>
            <a:ext cx="2736304" cy="86409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47"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2778586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7353" y="3953"/>
            <a:ext cx="9719787" cy="1199886"/>
          </a:xfrm>
        </p:spPr>
        <p:txBody>
          <a:bodyPr/>
          <a:lstStyle/>
          <a:p>
            <a:r>
              <a:rPr lang="es-EC" sz="2400" dirty="0" smtClean="0">
                <a:solidFill>
                  <a:schemeClr val="tx1"/>
                </a:solidFill>
                <a:cs typeface="Times New Roman" panose="02020603050405020304" pitchFamily="18" charset="0"/>
              </a:rPr>
              <a:t>Conclusiones</a:t>
            </a:r>
            <a:endParaRPr lang="es-EC" sz="2400" dirty="0">
              <a:solidFill>
                <a:schemeClr val="tx1"/>
              </a:solidFill>
              <a:cs typeface="Times New Roman" panose="02020603050405020304" pitchFamily="18" charset="0"/>
            </a:endParaRPr>
          </a:p>
        </p:txBody>
      </p:sp>
      <p:sp>
        <p:nvSpPr>
          <p:cNvPr id="3" name="Marcador de contenido 2"/>
          <p:cNvSpPr>
            <a:spLocks noGrp="1"/>
          </p:cNvSpPr>
          <p:nvPr>
            <p:ph idx="1"/>
          </p:nvPr>
        </p:nvSpPr>
        <p:spPr>
          <a:xfrm>
            <a:off x="539988" y="1079376"/>
            <a:ext cx="9719787" cy="5351683"/>
          </a:xfrm>
        </p:spPr>
        <p:txBody>
          <a:bodyPr/>
          <a:lstStyle/>
          <a:p>
            <a:pPr lvl="0" algn="just"/>
            <a:r>
              <a:rPr lang="es-ES" sz="1800" dirty="0">
                <a:solidFill>
                  <a:schemeClr val="tx1"/>
                </a:solidFill>
                <a:latin typeface="+mj-lt"/>
              </a:rPr>
              <a:t>El efecto de las </a:t>
            </a:r>
            <a:r>
              <a:rPr lang="es-ES" sz="1800" dirty="0" err="1">
                <a:solidFill>
                  <a:schemeClr val="tx1"/>
                </a:solidFill>
                <a:latin typeface="+mj-lt"/>
              </a:rPr>
              <a:t>nanopartículas</a:t>
            </a:r>
            <a:r>
              <a:rPr lang="es-ES" sz="1800" dirty="0">
                <a:solidFill>
                  <a:schemeClr val="tx1"/>
                </a:solidFill>
                <a:latin typeface="+mj-lt"/>
              </a:rPr>
              <a:t> de hierro elemental en el suelo es remover los contaminantes del mismo, sin embargo estas también causan un efecto sobre la población bacteriana y microorganismos nativos del suelo disminuyendo dicha </a:t>
            </a:r>
            <a:r>
              <a:rPr lang="es-ES" sz="1800" dirty="0" smtClean="0">
                <a:solidFill>
                  <a:schemeClr val="tx1"/>
                </a:solidFill>
                <a:latin typeface="+mj-lt"/>
              </a:rPr>
              <a:t>población, la cual representa una población significativa para ser </a:t>
            </a:r>
            <a:r>
              <a:rPr lang="es-ES" sz="1800" dirty="0" err="1" smtClean="0">
                <a:solidFill>
                  <a:schemeClr val="tx1"/>
                </a:solidFill>
                <a:latin typeface="+mj-lt"/>
              </a:rPr>
              <a:t>bioestimulada</a:t>
            </a:r>
            <a:r>
              <a:rPr lang="es-ES" sz="1800" dirty="0" smtClean="0">
                <a:solidFill>
                  <a:schemeClr val="tx1"/>
                </a:solidFill>
                <a:latin typeface="+mj-lt"/>
              </a:rPr>
              <a:t> y puede continuar degradando los contaminantes.</a:t>
            </a:r>
          </a:p>
          <a:p>
            <a:pPr marL="0" lvl="0" indent="0" algn="just">
              <a:buNone/>
            </a:pPr>
            <a:endParaRPr lang="es-EC" sz="1800" i="1" dirty="0">
              <a:solidFill>
                <a:schemeClr val="tx1"/>
              </a:solidFill>
              <a:latin typeface="+mj-lt"/>
            </a:endParaRPr>
          </a:p>
          <a:p>
            <a:pPr algn="just"/>
            <a:r>
              <a:rPr lang="es-ES" sz="1800" dirty="0" smtClean="0">
                <a:solidFill>
                  <a:schemeClr val="tx1"/>
                </a:solidFill>
              </a:rPr>
              <a:t>Los </a:t>
            </a:r>
            <a:r>
              <a:rPr lang="es-ES" sz="1800" dirty="0">
                <a:solidFill>
                  <a:schemeClr val="tx1"/>
                </a:solidFill>
              </a:rPr>
              <a:t>géneros bacterianos que persisten durante el tratamiento con  </a:t>
            </a:r>
            <a:r>
              <a:rPr lang="es-ES" sz="1800" dirty="0" err="1">
                <a:solidFill>
                  <a:schemeClr val="tx1"/>
                </a:solidFill>
              </a:rPr>
              <a:t>nanopartículas</a:t>
            </a:r>
            <a:r>
              <a:rPr lang="es-ES" sz="1800" dirty="0">
                <a:solidFill>
                  <a:schemeClr val="tx1"/>
                </a:solidFill>
              </a:rPr>
              <a:t> fueron </a:t>
            </a:r>
            <a:r>
              <a:rPr lang="es-ES" sz="1800" i="1" dirty="0" err="1">
                <a:solidFill>
                  <a:schemeClr val="tx1"/>
                </a:solidFill>
              </a:rPr>
              <a:t>Bacillus</a:t>
            </a:r>
            <a:r>
              <a:rPr lang="es-ES" sz="1800" i="1" dirty="0">
                <a:solidFill>
                  <a:schemeClr val="tx1"/>
                </a:solidFill>
              </a:rPr>
              <a:t>, </a:t>
            </a:r>
            <a:r>
              <a:rPr lang="es-ES" sz="1800" i="1" dirty="0" err="1">
                <a:solidFill>
                  <a:schemeClr val="tx1"/>
                </a:solidFill>
              </a:rPr>
              <a:t>Acinobacter</a:t>
            </a:r>
            <a:r>
              <a:rPr lang="es-ES" sz="1800" i="1" dirty="0">
                <a:solidFill>
                  <a:schemeClr val="tx1"/>
                </a:solidFill>
              </a:rPr>
              <a:t>, </a:t>
            </a:r>
            <a:r>
              <a:rPr lang="es-ES" sz="1800" i="1" dirty="0" err="1">
                <a:solidFill>
                  <a:schemeClr val="tx1"/>
                </a:solidFill>
              </a:rPr>
              <a:t>Enterobacter</a:t>
            </a:r>
            <a:r>
              <a:rPr lang="es-ES" sz="1800" i="1" dirty="0">
                <a:solidFill>
                  <a:schemeClr val="tx1"/>
                </a:solidFill>
              </a:rPr>
              <a:t>  y </a:t>
            </a:r>
            <a:r>
              <a:rPr lang="es-ES" sz="1800" i="1" dirty="0" err="1">
                <a:solidFill>
                  <a:schemeClr val="tx1"/>
                </a:solidFill>
              </a:rPr>
              <a:t>Klebsiella</a:t>
            </a:r>
            <a:r>
              <a:rPr lang="es-ES" sz="1800" i="1" dirty="0">
                <a:solidFill>
                  <a:schemeClr val="tx1"/>
                </a:solidFill>
              </a:rPr>
              <a:t>, </a:t>
            </a:r>
            <a:r>
              <a:rPr lang="es-ES" sz="1800" dirty="0">
                <a:solidFill>
                  <a:schemeClr val="tx1"/>
                </a:solidFill>
              </a:rPr>
              <a:t> géneros que actúan en la degradación de contaminantes como es el caso del </a:t>
            </a:r>
            <a:r>
              <a:rPr lang="es-ES" sz="1800" dirty="0" err="1">
                <a:solidFill>
                  <a:schemeClr val="tx1"/>
                </a:solidFill>
              </a:rPr>
              <a:t>fenantreno</a:t>
            </a:r>
            <a:r>
              <a:rPr lang="es-ES" sz="1800" dirty="0">
                <a:solidFill>
                  <a:schemeClr val="tx1"/>
                </a:solidFill>
              </a:rPr>
              <a:t>. </a:t>
            </a:r>
            <a:endParaRPr lang="es-ES" sz="1800" dirty="0" smtClean="0">
              <a:solidFill>
                <a:schemeClr val="tx1"/>
              </a:solidFill>
            </a:endParaRPr>
          </a:p>
          <a:p>
            <a:pPr marL="0" indent="0" algn="just">
              <a:buNone/>
            </a:pPr>
            <a:endParaRPr lang="es-ES" sz="1800" dirty="0" smtClean="0">
              <a:solidFill>
                <a:schemeClr val="tx1"/>
              </a:solidFill>
            </a:endParaRPr>
          </a:p>
          <a:p>
            <a:pPr lvl="0" algn="just"/>
            <a:r>
              <a:rPr lang="es-EC" sz="1800" dirty="0">
                <a:solidFill>
                  <a:schemeClr val="tx1"/>
                </a:solidFill>
              </a:rPr>
              <a:t>La aplicación de la solución de NPHE en </a:t>
            </a:r>
            <a:r>
              <a:rPr lang="es-EC" sz="1800" dirty="0" smtClean="0">
                <a:solidFill>
                  <a:schemeClr val="tx1"/>
                </a:solidFill>
              </a:rPr>
              <a:t>mayor </a:t>
            </a:r>
            <a:r>
              <a:rPr lang="es-EC" sz="1800" dirty="0">
                <a:solidFill>
                  <a:schemeClr val="tx1"/>
                </a:solidFill>
              </a:rPr>
              <a:t>cantidad provocan mayor halo de inhibición en las bacterias aisladas del suelo, por lo tanto al  aplicar 100 µL de la solución de las NPHE a la bacteria </a:t>
            </a:r>
            <a:r>
              <a:rPr lang="es-EC" sz="1800" i="1" dirty="0" err="1">
                <a:solidFill>
                  <a:schemeClr val="tx1"/>
                </a:solidFill>
              </a:rPr>
              <a:t>Lysinibacillus</a:t>
            </a:r>
            <a:r>
              <a:rPr lang="es-EC" sz="1800" i="1" dirty="0">
                <a:solidFill>
                  <a:schemeClr val="tx1"/>
                </a:solidFill>
              </a:rPr>
              <a:t> </a:t>
            </a:r>
            <a:r>
              <a:rPr lang="es-EC" sz="1800" i="1" dirty="0" err="1">
                <a:solidFill>
                  <a:schemeClr val="tx1"/>
                </a:solidFill>
              </a:rPr>
              <a:t>fusiformis</a:t>
            </a:r>
            <a:r>
              <a:rPr lang="es-EC" sz="1800" dirty="0">
                <a:solidFill>
                  <a:schemeClr val="tx1"/>
                </a:solidFill>
              </a:rPr>
              <a:t>  generó un halo de inhibición de 17,33 (±0,33) mm y para la bacteria </a:t>
            </a:r>
            <a:r>
              <a:rPr lang="es-EC" sz="1800" i="1" dirty="0" err="1">
                <a:solidFill>
                  <a:schemeClr val="tx1"/>
                </a:solidFill>
              </a:rPr>
              <a:t>Bacillus</a:t>
            </a:r>
            <a:r>
              <a:rPr lang="es-EC" sz="1800" i="1" dirty="0">
                <a:solidFill>
                  <a:schemeClr val="tx1"/>
                </a:solidFill>
              </a:rPr>
              <a:t> </a:t>
            </a:r>
            <a:r>
              <a:rPr lang="es-EC" sz="1800" i="1" dirty="0" err="1">
                <a:solidFill>
                  <a:schemeClr val="tx1"/>
                </a:solidFill>
              </a:rPr>
              <a:t>megaterium</a:t>
            </a:r>
            <a:r>
              <a:rPr lang="es-EC" sz="1800" b="1" i="1" dirty="0">
                <a:solidFill>
                  <a:schemeClr val="tx1"/>
                </a:solidFill>
              </a:rPr>
              <a:t> </a:t>
            </a:r>
            <a:r>
              <a:rPr lang="es-EC" sz="1800" dirty="0">
                <a:solidFill>
                  <a:schemeClr val="tx1"/>
                </a:solidFill>
              </a:rPr>
              <a:t>18 (±0,1) </a:t>
            </a:r>
            <a:r>
              <a:rPr lang="es-EC" sz="1800" dirty="0" err="1">
                <a:solidFill>
                  <a:schemeClr val="tx1"/>
                </a:solidFill>
              </a:rPr>
              <a:t>mm.</a:t>
            </a:r>
            <a:endParaRPr lang="es-EC" sz="1800" i="1" dirty="0">
              <a:solidFill>
                <a:schemeClr val="tx1"/>
              </a:solidFill>
            </a:endParaRPr>
          </a:p>
          <a:p>
            <a:pPr lvl="0" algn="just"/>
            <a:endParaRPr lang="es-EC" sz="1800" dirty="0">
              <a:solidFill>
                <a:schemeClr val="tx1"/>
              </a:solidFill>
            </a:endParaRPr>
          </a:p>
          <a:p>
            <a:pPr lvl="0" algn="just"/>
            <a:r>
              <a:rPr lang="es-EC" sz="1800" dirty="0">
                <a:solidFill>
                  <a:schemeClr val="tx1"/>
                </a:solidFill>
              </a:rPr>
              <a:t>La prueba de inhibición de las NPHE por el método de </a:t>
            </a:r>
            <a:r>
              <a:rPr lang="es-EC" sz="1800" dirty="0" err="1">
                <a:solidFill>
                  <a:schemeClr val="tx1"/>
                </a:solidFill>
              </a:rPr>
              <a:t>microdilución</a:t>
            </a:r>
            <a:r>
              <a:rPr lang="es-EC" sz="1800" dirty="0">
                <a:solidFill>
                  <a:schemeClr val="tx1"/>
                </a:solidFill>
              </a:rPr>
              <a:t> muestra una disminución de las unidades formadoras de colonias al existir mayor tiempo de contacto entre la bacteria y la solución de NPHE.</a:t>
            </a:r>
            <a:endParaRPr lang="es-EC" sz="1800" i="1" dirty="0">
              <a:solidFill>
                <a:schemeClr val="tx1"/>
              </a:solidFill>
            </a:endParaRPr>
          </a:p>
          <a:p>
            <a:pPr algn="just"/>
            <a:endParaRPr lang="es-EC" sz="1800" dirty="0">
              <a:solidFill>
                <a:schemeClr val="tx1"/>
              </a:solidFill>
              <a:latin typeface="+mj-lt"/>
              <a:cs typeface="Calibri" panose="020F0502020204030204" pitchFamily="34" charset="0"/>
            </a:endParaRPr>
          </a:p>
          <a:p>
            <a:pPr marL="0" indent="0" algn="just">
              <a:buNone/>
            </a:pPr>
            <a:endParaRPr lang="es-EC" sz="1800" dirty="0">
              <a:solidFill>
                <a:schemeClr val="tx1"/>
              </a:solidFill>
              <a:latin typeface="+mj-lt"/>
              <a:cs typeface="Calibri" panose="020F0502020204030204" pitchFamily="34" charset="0"/>
            </a:endParaRPr>
          </a:p>
        </p:txBody>
      </p:sp>
      <p:sp>
        <p:nvSpPr>
          <p:cNvPr id="4" name="Rectángulo 3"/>
          <p:cNvSpPr/>
          <p:nvPr/>
        </p:nvSpPr>
        <p:spPr>
          <a:xfrm>
            <a:off x="7981055" y="6207865"/>
            <a:ext cx="2736304" cy="7592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2603976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4370" y="16832"/>
            <a:ext cx="9719787" cy="1199886"/>
          </a:xfrm>
        </p:spPr>
        <p:txBody>
          <a:bodyPr/>
          <a:lstStyle/>
          <a:p>
            <a:r>
              <a:rPr lang="es-EC" sz="2400" dirty="0" smtClean="0">
                <a:solidFill>
                  <a:schemeClr val="tx1"/>
                </a:solidFill>
                <a:cs typeface="Times New Roman" panose="02020603050405020304" pitchFamily="18" charset="0"/>
              </a:rPr>
              <a:t>Recomendaciones</a:t>
            </a:r>
            <a:r>
              <a:rPr lang="es-EC" sz="2400" dirty="0" smtClean="0">
                <a:cs typeface="Times New Roman" panose="02020603050405020304" pitchFamily="18" charset="0"/>
              </a:rPr>
              <a:t> </a:t>
            </a:r>
            <a:endParaRPr lang="es-EC" sz="2400" dirty="0">
              <a:cs typeface="Times New Roman" panose="02020603050405020304" pitchFamily="18" charset="0"/>
            </a:endParaRPr>
          </a:p>
        </p:txBody>
      </p:sp>
      <p:sp>
        <p:nvSpPr>
          <p:cNvPr id="3" name="Marcador de contenido 2"/>
          <p:cNvSpPr>
            <a:spLocks noGrp="1"/>
          </p:cNvSpPr>
          <p:nvPr>
            <p:ph idx="1"/>
          </p:nvPr>
        </p:nvSpPr>
        <p:spPr>
          <a:xfrm>
            <a:off x="539987" y="935360"/>
            <a:ext cx="9719787" cy="5183262"/>
          </a:xfrm>
        </p:spPr>
        <p:txBody>
          <a:bodyPr/>
          <a:lstStyle/>
          <a:p>
            <a:pPr lvl="0" algn="just"/>
            <a:r>
              <a:rPr lang="es-EC" sz="1800" dirty="0">
                <a:solidFill>
                  <a:schemeClr val="tx1"/>
                </a:solidFill>
              </a:rPr>
              <a:t>Realizar ensayos de cinética de crecimiento  bacteriano con diferentes concentraciones de NPHE. </a:t>
            </a:r>
            <a:endParaRPr lang="es-EC" sz="1800" i="1" dirty="0">
              <a:solidFill>
                <a:schemeClr val="tx1"/>
              </a:solidFill>
            </a:endParaRPr>
          </a:p>
          <a:p>
            <a:pPr marL="0" indent="0" algn="just">
              <a:buNone/>
            </a:pPr>
            <a:r>
              <a:rPr lang="es-EC" sz="1800" dirty="0">
                <a:solidFill>
                  <a:schemeClr val="tx1"/>
                </a:solidFill>
              </a:rPr>
              <a:t> </a:t>
            </a:r>
            <a:endParaRPr lang="es-EC" sz="1800" i="1" dirty="0">
              <a:solidFill>
                <a:schemeClr val="tx1"/>
              </a:solidFill>
            </a:endParaRPr>
          </a:p>
          <a:p>
            <a:pPr lvl="0" algn="just"/>
            <a:r>
              <a:rPr lang="es-EC" sz="1800" dirty="0">
                <a:solidFill>
                  <a:schemeClr val="tx1"/>
                </a:solidFill>
              </a:rPr>
              <a:t>Optimizar la formulación de NPHE  consiguiendo así reducir el nivel de toxicidad para las células de la población bacteriana. </a:t>
            </a:r>
            <a:endParaRPr lang="es-EC" sz="1800" i="1" dirty="0">
              <a:solidFill>
                <a:schemeClr val="tx1"/>
              </a:solidFill>
            </a:endParaRPr>
          </a:p>
          <a:p>
            <a:pPr marL="0" indent="0" algn="just">
              <a:buNone/>
            </a:pPr>
            <a:r>
              <a:rPr lang="es-EC" sz="1800" dirty="0">
                <a:solidFill>
                  <a:schemeClr val="tx1"/>
                </a:solidFill>
              </a:rPr>
              <a:t> </a:t>
            </a:r>
            <a:endParaRPr lang="es-EC" sz="1800" i="1" dirty="0">
              <a:solidFill>
                <a:schemeClr val="tx1"/>
              </a:solidFill>
            </a:endParaRPr>
          </a:p>
          <a:p>
            <a:pPr lvl="0" algn="just"/>
            <a:r>
              <a:rPr lang="es-EC" sz="1800" dirty="0">
                <a:solidFill>
                  <a:schemeClr val="tx1"/>
                </a:solidFill>
              </a:rPr>
              <a:t>Realizar ensayos de remoción de diferentes contaminantes (</a:t>
            </a:r>
            <a:r>
              <a:rPr lang="es-EC" sz="1800" dirty="0" err="1">
                <a:solidFill>
                  <a:schemeClr val="tx1"/>
                </a:solidFill>
              </a:rPr>
              <a:t>HAPs</a:t>
            </a:r>
            <a:r>
              <a:rPr lang="es-EC" sz="1800" dirty="0">
                <a:solidFill>
                  <a:schemeClr val="tx1"/>
                </a:solidFill>
              </a:rPr>
              <a:t> y </a:t>
            </a:r>
            <a:r>
              <a:rPr lang="es-EC" sz="1800" dirty="0" err="1">
                <a:solidFill>
                  <a:schemeClr val="tx1"/>
                </a:solidFill>
              </a:rPr>
              <a:t>TPHs</a:t>
            </a:r>
            <a:r>
              <a:rPr lang="es-EC" sz="1800" dirty="0">
                <a:solidFill>
                  <a:schemeClr val="tx1"/>
                </a:solidFill>
              </a:rPr>
              <a:t>) e identificar especies bacterianas que ayuden a la degradación de dichos contaminantes posterior a la aplicación de NPHE. </a:t>
            </a:r>
            <a:endParaRPr lang="es-EC" sz="1800" i="1" dirty="0">
              <a:solidFill>
                <a:schemeClr val="tx1"/>
              </a:solidFill>
            </a:endParaRPr>
          </a:p>
          <a:p>
            <a:pPr marL="0" indent="0" algn="just">
              <a:buNone/>
            </a:pPr>
            <a:r>
              <a:rPr lang="es-EC" sz="1800" dirty="0">
                <a:solidFill>
                  <a:schemeClr val="tx1"/>
                </a:solidFill>
              </a:rPr>
              <a:t> </a:t>
            </a:r>
            <a:endParaRPr lang="es-EC" sz="1800" i="1" dirty="0">
              <a:solidFill>
                <a:schemeClr val="tx1"/>
              </a:solidFill>
            </a:endParaRPr>
          </a:p>
          <a:p>
            <a:pPr lvl="0" algn="just"/>
            <a:r>
              <a:rPr lang="es-EC" sz="1800" dirty="0" err="1">
                <a:solidFill>
                  <a:schemeClr val="tx1"/>
                </a:solidFill>
              </a:rPr>
              <a:t>Bioestimular</a:t>
            </a:r>
            <a:r>
              <a:rPr lang="es-EC" sz="1800" dirty="0">
                <a:solidFill>
                  <a:schemeClr val="tx1"/>
                </a:solidFill>
              </a:rPr>
              <a:t> a las especies identificadas </a:t>
            </a:r>
            <a:r>
              <a:rPr lang="es-ES" sz="1800" dirty="0">
                <a:solidFill>
                  <a:schemeClr val="tx1"/>
                </a:solidFill>
              </a:rPr>
              <a:t>por medio de la adición de nutrientes, aceptores de electrones y otros agentes que ayudan a la biodegradación como </a:t>
            </a:r>
            <a:r>
              <a:rPr lang="es-ES" sz="1800" dirty="0" err="1">
                <a:solidFill>
                  <a:schemeClr val="tx1"/>
                </a:solidFill>
              </a:rPr>
              <a:t>biosurfactantes</a:t>
            </a:r>
            <a:r>
              <a:rPr lang="es-ES" sz="1800" dirty="0">
                <a:solidFill>
                  <a:schemeClr val="tx1"/>
                </a:solidFill>
              </a:rPr>
              <a:t>, con la finalidad de que dichas especies continúen  degradando los restos de contaminantes. </a:t>
            </a:r>
            <a:endParaRPr lang="es-EC" sz="1800" i="1" dirty="0">
              <a:solidFill>
                <a:schemeClr val="tx1"/>
              </a:solidFill>
            </a:endParaRPr>
          </a:p>
          <a:p>
            <a:pPr marL="0" indent="0" algn="just">
              <a:buNone/>
            </a:pPr>
            <a:r>
              <a:rPr lang="es-EC" sz="1800" dirty="0">
                <a:solidFill>
                  <a:schemeClr val="tx1"/>
                </a:solidFill>
              </a:rPr>
              <a:t> </a:t>
            </a:r>
            <a:endParaRPr lang="es-EC" sz="1800" i="1" dirty="0">
              <a:solidFill>
                <a:schemeClr val="tx1"/>
              </a:solidFill>
            </a:endParaRPr>
          </a:p>
          <a:p>
            <a:pPr lvl="0" algn="just"/>
            <a:r>
              <a:rPr lang="es-ES" sz="1800" dirty="0">
                <a:solidFill>
                  <a:schemeClr val="tx1"/>
                </a:solidFill>
              </a:rPr>
              <a:t>Aplicar en conjunto técnicas de </a:t>
            </a:r>
            <a:r>
              <a:rPr lang="es-ES" sz="1800" dirty="0" err="1">
                <a:solidFill>
                  <a:schemeClr val="tx1"/>
                </a:solidFill>
              </a:rPr>
              <a:t>bioestimulación</a:t>
            </a:r>
            <a:r>
              <a:rPr lang="es-ES" sz="1800" dirty="0">
                <a:solidFill>
                  <a:schemeClr val="tx1"/>
                </a:solidFill>
              </a:rPr>
              <a:t>, </a:t>
            </a:r>
            <a:r>
              <a:rPr lang="es-ES" sz="1800" dirty="0" err="1">
                <a:solidFill>
                  <a:schemeClr val="tx1"/>
                </a:solidFill>
              </a:rPr>
              <a:t>bioaumentación</a:t>
            </a:r>
            <a:r>
              <a:rPr lang="es-ES" sz="1800" dirty="0">
                <a:solidFill>
                  <a:schemeClr val="tx1"/>
                </a:solidFill>
              </a:rPr>
              <a:t> y NPHE para remover y degradar contaminantes de una manera más rápida y eficiente. </a:t>
            </a:r>
            <a:endParaRPr lang="es-EC" sz="1800" i="1" dirty="0">
              <a:solidFill>
                <a:schemeClr val="tx1"/>
              </a:solidFill>
            </a:endParaRPr>
          </a:p>
          <a:p>
            <a:pPr algn="just"/>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7981055" y="6207865"/>
            <a:ext cx="2736304" cy="7592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4087263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988" y="-28747"/>
            <a:ext cx="9719787" cy="1199886"/>
          </a:xfrm>
        </p:spPr>
        <p:txBody>
          <a:bodyPr lIns="102852" tIns="51426" rIns="102852" bIns="51426"/>
          <a:lstStyle/>
          <a:p>
            <a:r>
              <a:rPr lang="en-US" dirty="0" err="1" smtClean="0">
                <a:solidFill>
                  <a:schemeClr val="tx1"/>
                </a:solidFill>
              </a:rPr>
              <a:t>Agradecimientos</a:t>
            </a:r>
            <a:endParaRPr lang="es-EC" dirty="0">
              <a:solidFill>
                <a:schemeClr val="tx1"/>
              </a:solidFill>
            </a:endParaRPr>
          </a:p>
        </p:txBody>
      </p:sp>
      <p:pic>
        <p:nvPicPr>
          <p:cNvPr id="4" name="Picture 1" descr="C:\Users\XAVIER\Desktop\Comunicado-2-1.jpg"/>
          <p:cNvPicPr>
            <a:picLocks noChangeAspect="1" noChangeArrowheads="1"/>
          </p:cNvPicPr>
          <p:nvPr/>
        </p:nvPicPr>
        <p:blipFill>
          <a:blip r:embed="rId2" cstate="print"/>
          <a:srcRect/>
          <a:stretch>
            <a:fillRect/>
          </a:stretch>
        </p:blipFill>
        <p:spPr bwMode="auto">
          <a:xfrm>
            <a:off x="8046066" y="6304780"/>
            <a:ext cx="2702045" cy="620913"/>
          </a:xfrm>
          <a:prstGeom prst="rect">
            <a:avLst/>
          </a:prstGeom>
          <a:noFill/>
        </p:spPr>
      </p:pic>
      <p:sp>
        <p:nvSpPr>
          <p:cNvPr id="6" name="TextBox 7"/>
          <p:cNvSpPr txBox="1"/>
          <p:nvPr/>
        </p:nvSpPr>
        <p:spPr>
          <a:xfrm>
            <a:off x="482625" y="2336537"/>
            <a:ext cx="7575339" cy="5043670"/>
          </a:xfrm>
          <a:prstGeom prst="rect">
            <a:avLst/>
          </a:prstGeom>
          <a:noFill/>
        </p:spPr>
        <p:txBody>
          <a:bodyPr wrap="square" lIns="102852" tIns="51426" rIns="102852" bIns="51426" rtlCol="0">
            <a:spAutoFit/>
          </a:bodyPr>
          <a:lstStyle/>
          <a:p>
            <a:pPr fontAlgn="base">
              <a:spcBef>
                <a:spcPct val="0"/>
              </a:spcBef>
              <a:spcAft>
                <a:spcPct val="0"/>
              </a:spcAft>
            </a:pPr>
            <a:r>
              <a:rPr lang="es-EC" sz="2200" dirty="0" err="1">
                <a:solidFill>
                  <a:srgbClr val="000000"/>
                </a:solidFill>
              </a:rPr>
              <a:t>Andres</a:t>
            </a:r>
            <a:r>
              <a:rPr lang="es-EC" sz="2200" dirty="0">
                <a:solidFill>
                  <a:srgbClr val="000000"/>
                </a:solidFill>
              </a:rPr>
              <a:t> Izquierdo, </a:t>
            </a:r>
            <a:r>
              <a:rPr lang="es-EC" sz="2200" dirty="0" err="1">
                <a:solidFill>
                  <a:srgbClr val="000000"/>
                </a:solidFill>
              </a:rPr>
              <a:t>Ph</a:t>
            </a:r>
            <a:r>
              <a:rPr lang="es-EC" sz="2200" dirty="0">
                <a:solidFill>
                  <a:srgbClr val="000000"/>
                </a:solidFill>
              </a:rPr>
              <a:t>. D. </a:t>
            </a:r>
          </a:p>
          <a:p>
            <a:pPr fontAlgn="base">
              <a:spcBef>
                <a:spcPct val="0"/>
              </a:spcBef>
              <a:spcAft>
                <a:spcPct val="0"/>
              </a:spcAft>
            </a:pPr>
            <a:r>
              <a:rPr lang="en-US" sz="2200" dirty="0">
                <a:solidFill>
                  <a:srgbClr val="000000"/>
                </a:solidFill>
              </a:rPr>
              <a:t>Erika </a:t>
            </a:r>
            <a:r>
              <a:rPr lang="en-US" sz="2200" dirty="0" err="1" smtClean="0">
                <a:solidFill>
                  <a:srgbClr val="000000"/>
                </a:solidFill>
              </a:rPr>
              <a:t>Murgueitio</a:t>
            </a:r>
            <a:r>
              <a:rPr lang="en-US" sz="2200" dirty="0">
                <a:solidFill>
                  <a:srgbClr val="000000"/>
                </a:solidFill>
              </a:rPr>
              <a:t>, M.Sc.</a:t>
            </a:r>
          </a:p>
          <a:p>
            <a:pPr fontAlgn="base">
              <a:spcBef>
                <a:spcPct val="0"/>
              </a:spcBef>
              <a:spcAft>
                <a:spcPct val="0"/>
              </a:spcAft>
            </a:pPr>
            <a:r>
              <a:rPr lang="es-EC" sz="2200" dirty="0">
                <a:solidFill>
                  <a:srgbClr val="000000"/>
                </a:solidFill>
              </a:rPr>
              <a:t>Luis </a:t>
            </a:r>
            <a:r>
              <a:rPr lang="es-EC" sz="2200" dirty="0" err="1">
                <a:solidFill>
                  <a:srgbClr val="000000"/>
                </a:solidFill>
              </a:rPr>
              <a:t>Cumbal</a:t>
            </a:r>
            <a:r>
              <a:rPr lang="es-EC" sz="2200" dirty="0">
                <a:solidFill>
                  <a:srgbClr val="000000"/>
                </a:solidFill>
              </a:rPr>
              <a:t>, </a:t>
            </a:r>
            <a:r>
              <a:rPr lang="es-EC" sz="2200" dirty="0" err="1">
                <a:solidFill>
                  <a:srgbClr val="000000"/>
                </a:solidFill>
              </a:rPr>
              <a:t>Ph.D</a:t>
            </a:r>
            <a:r>
              <a:rPr lang="es-EC" sz="2200" dirty="0" smtClean="0">
                <a:solidFill>
                  <a:srgbClr val="000000"/>
                </a:solidFill>
              </a:rPr>
              <a:t>.</a:t>
            </a:r>
          </a:p>
          <a:p>
            <a:pPr fontAlgn="base">
              <a:spcBef>
                <a:spcPct val="0"/>
              </a:spcBef>
              <a:spcAft>
                <a:spcPct val="0"/>
              </a:spcAft>
            </a:pPr>
            <a:r>
              <a:rPr lang="en-US" sz="2200" dirty="0" err="1" smtClean="0">
                <a:solidFill>
                  <a:srgbClr val="000000"/>
                </a:solidFill>
              </a:rPr>
              <a:t>Ing</a:t>
            </a:r>
            <a:r>
              <a:rPr lang="en-US" sz="2200" dirty="0" smtClean="0">
                <a:solidFill>
                  <a:srgbClr val="000000"/>
                </a:solidFill>
              </a:rPr>
              <a:t>. Renato Naranjo</a:t>
            </a:r>
          </a:p>
          <a:p>
            <a:pPr fontAlgn="base">
              <a:spcBef>
                <a:spcPct val="0"/>
              </a:spcBef>
              <a:spcAft>
                <a:spcPct val="0"/>
              </a:spcAft>
            </a:pPr>
            <a:endParaRPr lang="es-EC" sz="2200" dirty="0">
              <a:solidFill>
                <a:srgbClr val="000000"/>
              </a:solidFill>
            </a:endParaRPr>
          </a:p>
          <a:p>
            <a:pPr fontAlgn="base">
              <a:spcBef>
                <a:spcPct val="0"/>
              </a:spcBef>
              <a:spcAft>
                <a:spcPct val="0"/>
              </a:spcAft>
            </a:pPr>
            <a:r>
              <a:rPr lang="es-EC" sz="2200" dirty="0">
                <a:solidFill>
                  <a:srgbClr val="000000"/>
                </a:solidFill>
              </a:rPr>
              <a:t>Laboratorio de Microbiología Ambiental</a:t>
            </a:r>
          </a:p>
          <a:p>
            <a:pPr fontAlgn="base">
              <a:spcBef>
                <a:spcPct val="0"/>
              </a:spcBef>
              <a:spcAft>
                <a:spcPct val="0"/>
              </a:spcAft>
            </a:pPr>
            <a:endParaRPr lang="es-EC" sz="2200" dirty="0">
              <a:solidFill>
                <a:srgbClr val="000000"/>
              </a:solidFill>
            </a:endParaRPr>
          </a:p>
          <a:p>
            <a:pPr fontAlgn="base">
              <a:spcBef>
                <a:spcPct val="0"/>
              </a:spcBef>
              <a:spcAft>
                <a:spcPct val="0"/>
              </a:spcAft>
            </a:pPr>
            <a:endParaRPr lang="es-EC" sz="2200" dirty="0">
              <a:solidFill>
                <a:srgbClr val="000000"/>
              </a:solidFill>
            </a:endParaRPr>
          </a:p>
          <a:p>
            <a:pPr fontAlgn="base">
              <a:spcBef>
                <a:spcPct val="0"/>
              </a:spcBef>
              <a:spcAft>
                <a:spcPct val="0"/>
              </a:spcAft>
            </a:pPr>
            <a:endParaRPr lang="es-EC" sz="2200" dirty="0">
              <a:solidFill>
                <a:srgbClr val="000000"/>
              </a:solidFill>
            </a:endParaRPr>
          </a:p>
          <a:p>
            <a:pPr fontAlgn="base">
              <a:spcBef>
                <a:spcPct val="0"/>
              </a:spcBef>
              <a:spcAft>
                <a:spcPct val="0"/>
              </a:spcAft>
            </a:pPr>
            <a:endParaRPr lang="es-EC" sz="2200" dirty="0">
              <a:solidFill>
                <a:srgbClr val="000000"/>
              </a:solidFill>
            </a:endParaRPr>
          </a:p>
          <a:p>
            <a:pPr fontAlgn="base">
              <a:spcBef>
                <a:spcPct val="0"/>
              </a:spcBef>
              <a:spcAft>
                <a:spcPct val="0"/>
              </a:spcAft>
            </a:pPr>
            <a:endParaRPr lang="es-EC" sz="2700" dirty="0">
              <a:solidFill>
                <a:srgbClr val="000000"/>
              </a:solidFill>
            </a:endParaRPr>
          </a:p>
          <a:p>
            <a:pPr fontAlgn="base">
              <a:spcBef>
                <a:spcPct val="0"/>
              </a:spcBef>
              <a:spcAft>
                <a:spcPct val="0"/>
              </a:spcAft>
            </a:pPr>
            <a:endParaRPr lang="es-EC" sz="2700" dirty="0">
              <a:solidFill>
                <a:srgbClr val="000000"/>
              </a:solidFill>
            </a:endParaRPr>
          </a:p>
          <a:p>
            <a:pPr fontAlgn="base">
              <a:spcBef>
                <a:spcPct val="0"/>
              </a:spcBef>
              <a:spcAft>
                <a:spcPct val="0"/>
              </a:spcAft>
            </a:pPr>
            <a:endParaRPr lang="es-EC" sz="2700" dirty="0">
              <a:solidFill>
                <a:srgbClr val="000000"/>
              </a:solidFill>
            </a:endParaRPr>
          </a:p>
          <a:p>
            <a:pPr fontAlgn="base">
              <a:spcBef>
                <a:spcPct val="0"/>
              </a:spcBef>
              <a:spcAft>
                <a:spcPct val="0"/>
              </a:spcAft>
            </a:pPr>
            <a:endParaRPr lang="es-EC" dirty="0" smtClean="0">
              <a:solidFill>
                <a:srgbClr val="000000"/>
              </a:solidFill>
            </a:endParaRPr>
          </a:p>
        </p:txBody>
      </p:sp>
      <p:pic>
        <p:nvPicPr>
          <p:cNvPr id="8" name="Picture 2" descr="http://biotecnologia.espe.edu.ec/laboratorios-investigacion/wp-content/uploads/2014/07/log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07" y="641354"/>
            <a:ext cx="5325697" cy="15220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decv.espe.edu.ec/wp-content/uploads/2015/01/sello-biote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0121" y="858567"/>
            <a:ext cx="1445798" cy="132607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sultado de imagen para oklahoma state univ"/>
          <p:cNvSpPr>
            <a:spLocks noChangeAspect="1" noChangeArrowheads="1"/>
          </p:cNvSpPr>
          <p:nvPr/>
        </p:nvSpPr>
        <p:spPr bwMode="auto">
          <a:xfrm>
            <a:off x="183746" y="-151652"/>
            <a:ext cx="359992" cy="3199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2852" tIns="51426" rIns="102852" bIns="51426" numCol="1" anchor="t" anchorCtr="0" compatLnSpc="1">
            <a:prstTxWarp prst="textNoShape">
              <a:avLst/>
            </a:prstTxWarp>
          </a:bodyPr>
          <a:lstStyle/>
          <a:p>
            <a:pPr fontAlgn="base">
              <a:spcBef>
                <a:spcPct val="0"/>
              </a:spcBef>
              <a:spcAft>
                <a:spcPct val="0"/>
              </a:spcAft>
            </a:pPr>
            <a:endParaRPr lang="es-EC">
              <a:solidFill>
                <a:srgbClr val="000000"/>
              </a:solidFill>
            </a:endParaRPr>
          </a:p>
        </p:txBody>
      </p:sp>
      <p:pic>
        <p:nvPicPr>
          <p:cNvPr id="13" name="Picture 3" descr="C:\Users\arizquierdo\AppData\Local\Temp\LOGO CENCINAT 2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9367" y="4823792"/>
            <a:ext cx="5097369" cy="1671452"/>
          </a:xfrm>
          <a:prstGeom prst="rect">
            <a:avLst/>
          </a:prstGeom>
          <a:noFill/>
          <a:extLst>
            <a:ext uri="{909E8E84-426E-40DD-AFC4-6F175D3DCCD1}">
              <a14:hiddenFill xmlns:a14="http://schemas.microsoft.com/office/drawing/2010/main">
                <a:solidFill>
                  <a:srgbClr val="FFFFFF"/>
                </a:solidFill>
              </a14:hiddenFill>
            </a:ext>
          </a:extLst>
        </p:spPr>
      </p:pic>
      <p:pic>
        <p:nvPicPr>
          <p:cNvPr id="6912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6068" y="2709482"/>
            <a:ext cx="2592980" cy="192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88474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3236015" y="964545"/>
            <a:ext cx="4361564"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sz="4900" kern="0" dirty="0">
                <a:effectLst>
                  <a:outerShdw blurRad="38100" dist="38100" dir="2700000" algn="tl">
                    <a:srgbClr val="000000">
                      <a:alpha val="43137"/>
                    </a:srgbClr>
                  </a:outerShdw>
                </a:effectLst>
                <a:latin typeface="Trebuchet MS" panose="020B0603020202020204" pitchFamily="34" charset="0"/>
              </a:rPr>
              <a:t>GRACIAS POR SU ATENCIÓN</a:t>
            </a:r>
          </a:p>
        </p:txBody>
      </p:sp>
      <p:pic>
        <p:nvPicPr>
          <p:cNvPr id="697346" name="Picture 2" descr="D:\tesis carito\fotos tesis\P6242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205" y="2465780"/>
            <a:ext cx="4379318" cy="2919331"/>
          </a:xfrm>
          <a:prstGeom prst="rect">
            <a:avLst/>
          </a:prstGeom>
          <a:noFill/>
          <a:extLst>
            <a:ext uri="{909E8E84-426E-40DD-AFC4-6F175D3DCCD1}">
              <a14:hiddenFill xmlns:a14="http://schemas.microsoft.com/office/drawing/2010/main">
                <a:solidFill>
                  <a:srgbClr val="FFFFFF"/>
                </a:solidFill>
              </a14:hiddenFill>
            </a:ext>
          </a:extLst>
        </p:spPr>
      </p:pic>
      <p:pic>
        <p:nvPicPr>
          <p:cNvPr id="697347" name="Picture 3" descr="D:\tesis carito\fotos tesis\P63021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2759" y="2516686"/>
            <a:ext cx="4302954" cy="286842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992169" y="6191944"/>
            <a:ext cx="2807594" cy="86409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9"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9972" y="6327820"/>
            <a:ext cx="2640568" cy="680282"/>
          </a:xfrm>
          <a:prstGeom prst="rect">
            <a:avLst/>
          </a:prstGeom>
        </p:spPr>
      </p:pic>
    </p:spTree>
    <p:extLst>
      <p:ext uri="{BB962C8B-B14F-4D97-AF65-F5344CB8AC3E}">
        <p14:creationId xmlns:p14="http://schemas.microsoft.com/office/powerpoint/2010/main" val="886615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4"/>
          <p:cNvSpPr txBox="1">
            <a:spLocks noChangeArrowheads="1"/>
          </p:cNvSpPr>
          <p:nvPr/>
        </p:nvSpPr>
        <p:spPr>
          <a:xfrm>
            <a:off x="4203558" y="509977"/>
            <a:ext cx="6517906" cy="821927"/>
          </a:xfrm>
          <a:prstGeom prst="rect">
            <a:avLst/>
          </a:prstGeom>
        </p:spPr>
        <p:txBody>
          <a:bodyPr vert="horz" lIns="102852" tIns="51426" rIns="102852" bIns="51426"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200" dirty="0"/>
              <a:t>Área total afectada por derrames de crudo en </a:t>
            </a:r>
            <a:r>
              <a:rPr lang="es-ES" altLang="es-ES" sz="2200" dirty="0" err="1"/>
              <a:t>zil</a:t>
            </a:r>
            <a:r>
              <a:rPr lang="es-ES" altLang="es-ES" sz="2200" dirty="0"/>
              <a:t>   (zona de influencia local)</a:t>
            </a:r>
          </a:p>
        </p:txBody>
      </p:sp>
      <p:pic>
        <p:nvPicPr>
          <p:cNvPr id="6891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9130" y="1460111"/>
            <a:ext cx="6359889" cy="371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01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19" y="5671329"/>
            <a:ext cx="10473520" cy="124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01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565" y="5283843"/>
            <a:ext cx="2092454" cy="19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01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7863" y="3828548"/>
            <a:ext cx="1608715" cy="1409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0184" name="Picture 8" descr="http://www.cre.com.ec/wp-content/uploads/2013/06/derrame_petrole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65" y="1143650"/>
            <a:ext cx="3570311" cy="22520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p:cNvSpPr txBox="1">
            <a:spLocks noChangeArrowheads="1"/>
          </p:cNvSpPr>
          <p:nvPr/>
        </p:nvSpPr>
        <p:spPr bwMode="auto">
          <a:xfrm>
            <a:off x="8182261" y="-10878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a:latin typeface="+mj-lt"/>
              </a:rPr>
              <a:t>Introducción</a:t>
            </a:r>
          </a:p>
        </p:txBody>
      </p:sp>
    </p:spTree>
    <p:extLst>
      <p:ext uri="{BB962C8B-B14F-4D97-AF65-F5344CB8AC3E}">
        <p14:creationId xmlns:p14="http://schemas.microsoft.com/office/powerpoint/2010/main" val="965656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a:xfrm>
            <a:off x="1168861" y="547225"/>
            <a:ext cx="8823556" cy="377958"/>
          </a:xfrm>
          <a:prstGeom prst="rect">
            <a:avLst/>
          </a:prstGeom>
        </p:spPr>
        <p:txBody>
          <a:bodyPr vert="horz" lIns="102852" tIns="51426" rIns="102852" bIns="5142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altLang="es-ES" sz="2200" dirty="0" err="1"/>
              <a:t>Contaminación</a:t>
            </a:r>
            <a:r>
              <a:rPr lang="ca-ES" altLang="es-ES" sz="2200" dirty="0"/>
              <a:t> de </a:t>
            </a:r>
            <a:r>
              <a:rPr lang="ca-ES" altLang="es-ES" sz="2200" dirty="0" err="1"/>
              <a:t>suelos</a:t>
            </a:r>
            <a:r>
              <a:rPr lang="es-ES" altLang="es-ES" sz="2200" dirty="0"/>
              <a:t> por </a:t>
            </a:r>
            <a:r>
              <a:rPr lang="es-ES" altLang="es-ES" sz="2200" dirty="0" err="1"/>
              <a:t>HAPs</a:t>
            </a:r>
            <a:endParaRPr lang="es-ES" altLang="es-ES" sz="2200" dirty="0"/>
          </a:p>
        </p:txBody>
      </p:sp>
      <p:pic>
        <p:nvPicPr>
          <p:cNvPr id="13"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t="6976"/>
          <a:stretch>
            <a:fillRect/>
          </a:stretch>
        </p:blipFill>
        <p:spPr bwMode="auto">
          <a:xfrm>
            <a:off x="3827079" y="925183"/>
            <a:ext cx="3507119" cy="225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7"/>
          <p:cNvSpPr txBox="1">
            <a:spLocks noChangeArrowheads="1"/>
          </p:cNvSpPr>
          <p:nvPr/>
        </p:nvSpPr>
        <p:spPr bwMode="auto">
          <a:xfrm>
            <a:off x="5083027" y="961876"/>
            <a:ext cx="1319812" cy="44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852" tIns="51426" rIns="102852" bIns="51426">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r>
              <a:rPr lang="es-ES" altLang="es-ES" sz="2200" dirty="0">
                <a:solidFill>
                  <a:schemeClr val="accent2">
                    <a:lumMod val="50000"/>
                  </a:schemeClr>
                </a:solidFill>
                <a:latin typeface="Trebuchet MS" panose="020B0603020202020204" pitchFamily="34" charset="0"/>
              </a:rPr>
              <a:t>Petróleo</a:t>
            </a:r>
            <a:endParaRPr lang="es-ES" altLang="es-ES" sz="1800" dirty="0">
              <a:solidFill>
                <a:schemeClr val="accent2">
                  <a:lumMod val="50000"/>
                </a:schemeClr>
              </a:solidFill>
              <a:latin typeface="Trebuchet MS" panose="020B0603020202020204" pitchFamily="34" charset="0"/>
            </a:endParaRPr>
          </a:p>
        </p:txBody>
      </p:sp>
      <p:pic>
        <p:nvPicPr>
          <p:cNvPr id="21" name="Picture 5"/>
          <p:cNvPicPr>
            <a:picLocks noChangeAspect="1" noChangeArrowheads="1"/>
          </p:cNvPicPr>
          <p:nvPr/>
        </p:nvPicPr>
        <p:blipFill>
          <a:blip r:embed="rId5" cstate="print"/>
          <a:srcRect l="3321" t="16734" r="4809" b="46845"/>
          <a:stretch>
            <a:fillRect/>
          </a:stretch>
        </p:blipFill>
        <p:spPr bwMode="auto">
          <a:xfrm>
            <a:off x="0" y="4657941"/>
            <a:ext cx="10799763" cy="2541372"/>
          </a:xfrm>
          <a:prstGeom prst="rect">
            <a:avLst/>
          </a:prstGeom>
          <a:noFill/>
          <a:ln w="9525">
            <a:noFill/>
            <a:miter lim="800000"/>
            <a:headEnd/>
            <a:tailEnd/>
          </a:ln>
        </p:spPr>
      </p:pic>
      <p:sp>
        <p:nvSpPr>
          <p:cNvPr id="22" name="21 Rectángulo"/>
          <p:cNvSpPr/>
          <p:nvPr/>
        </p:nvSpPr>
        <p:spPr>
          <a:xfrm>
            <a:off x="0" y="4657941"/>
            <a:ext cx="2083050" cy="2541372"/>
          </a:xfrm>
          <a:prstGeom prst="rect">
            <a:avLst/>
          </a:prstGeom>
          <a:solidFill>
            <a:schemeClr val="bg2">
              <a:lumMod val="10000"/>
              <a:alpha val="17000"/>
            </a:schemeClr>
          </a:solidFill>
          <a:ln>
            <a:solidFill>
              <a:srgbClr val="2EB07E">
                <a:alpha val="9804"/>
              </a:srgbClr>
            </a:solidFill>
          </a:ln>
        </p:spPr>
        <p:style>
          <a:lnRef idx="2">
            <a:schemeClr val="accent1">
              <a:shade val="50000"/>
            </a:schemeClr>
          </a:lnRef>
          <a:fillRef idx="1">
            <a:schemeClr val="accent1"/>
          </a:fillRef>
          <a:effectRef idx="0">
            <a:schemeClr val="accent1"/>
          </a:effectRef>
          <a:fontRef idx="minor">
            <a:schemeClr val="lt1"/>
          </a:fontRef>
        </p:style>
        <p:txBody>
          <a:bodyPr lIns="102852" tIns="51426" rIns="102852" bIns="51426" rtlCol="0" anchor="ctr"/>
          <a:lstStyle/>
          <a:p>
            <a:pPr algn="ctr"/>
            <a:endParaRPr lang="es-EC" dirty="0" smtClean="0">
              <a:solidFill>
                <a:prstClr val="white"/>
              </a:solidFill>
            </a:endParaRPr>
          </a:p>
          <a:p>
            <a:pPr algn="ctr"/>
            <a:endParaRPr lang="es-EC" dirty="0">
              <a:solidFill>
                <a:prstClr val="white"/>
              </a:solidFill>
            </a:endParaRPr>
          </a:p>
          <a:p>
            <a:pPr algn="ctr"/>
            <a:endParaRPr lang="es-EC" dirty="0" smtClean="0">
              <a:solidFill>
                <a:prstClr val="white"/>
              </a:solidFill>
            </a:endParaRPr>
          </a:p>
          <a:p>
            <a:pPr algn="ctr"/>
            <a:endParaRPr lang="es-EC" dirty="0">
              <a:solidFill>
                <a:prstClr val="white"/>
              </a:solidFill>
            </a:endParaRPr>
          </a:p>
          <a:p>
            <a:pPr algn="ctr"/>
            <a:endParaRPr lang="es-EC" dirty="0" smtClean="0">
              <a:solidFill>
                <a:prstClr val="white"/>
              </a:solidFill>
            </a:endParaRPr>
          </a:p>
          <a:p>
            <a:pPr algn="ctr"/>
            <a:endParaRPr lang="es-EC" dirty="0">
              <a:solidFill>
                <a:prstClr val="white"/>
              </a:solidFill>
            </a:endParaRPr>
          </a:p>
          <a:p>
            <a:pPr algn="ctr"/>
            <a:endParaRPr lang="es-EC" sz="1800" dirty="0">
              <a:solidFill>
                <a:prstClr val="black">
                  <a:lumMod val="95000"/>
                  <a:lumOff val="5000"/>
                </a:prstClr>
              </a:solidFill>
              <a:latin typeface="Trebuchet MS" panose="020B0603020202020204" pitchFamily="34" charset="0"/>
            </a:endParaRPr>
          </a:p>
          <a:p>
            <a:pPr algn="ctr"/>
            <a:r>
              <a:rPr lang="es-EC" sz="1800" dirty="0">
                <a:solidFill>
                  <a:prstClr val="black">
                    <a:lumMod val="95000"/>
                    <a:lumOff val="5000"/>
                  </a:prstClr>
                </a:solidFill>
                <a:latin typeface="Trebuchet MS" panose="020B0603020202020204" pitchFamily="34" charset="0"/>
              </a:rPr>
              <a:t>2 anillos</a:t>
            </a: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a:solidFill>
                <a:prstClr val="black"/>
              </a:solidFill>
            </a:endParaRPr>
          </a:p>
        </p:txBody>
      </p:sp>
      <p:sp>
        <p:nvSpPr>
          <p:cNvPr id="23" name="22 Rectángulo"/>
          <p:cNvSpPr/>
          <p:nvPr/>
        </p:nvSpPr>
        <p:spPr>
          <a:xfrm>
            <a:off x="2083050" y="4657941"/>
            <a:ext cx="3146737" cy="2541372"/>
          </a:xfrm>
          <a:prstGeom prst="rect">
            <a:avLst/>
          </a:prstGeom>
          <a:solidFill>
            <a:schemeClr val="accent2">
              <a:lumMod val="50000"/>
              <a:alpha val="20000"/>
            </a:schemeClr>
          </a:solidFill>
          <a:ln>
            <a:solidFill>
              <a:srgbClr val="89C3E5">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lIns="102852" tIns="51426" rIns="102852" bIns="51426" rtlCol="0" anchor="ctr"/>
          <a:lstStyle/>
          <a:p>
            <a:pPr algn="ctr"/>
            <a:endParaRPr lang="es-EC" dirty="0" smtClean="0">
              <a:solidFill>
                <a:prstClr val="black"/>
              </a:solidFill>
            </a:endParaRPr>
          </a:p>
          <a:p>
            <a:pPr algn="ctr"/>
            <a:endParaRPr lang="es-EC" dirty="0">
              <a:solidFill>
                <a:prstClr val="black"/>
              </a:solidFill>
            </a:endParaRPr>
          </a:p>
          <a:p>
            <a:pPr algn="ctr"/>
            <a:endParaRPr lang="es-EC" dirty="0" smtClean="0">
              <a:solidFill>
                <a:prstClr val="black"/>
              </a:solidFill>
            </a:endParaRPr>
          </a:p>
          <a:p>
            <a:pPr algn="ctr"/>
            <a:endParaRPr lang="es-EC" dirty="0">
              <a:solidFill>
                <a:prstClr val="black"/>
              </a:solidFill>
            </a:endParaRPr>
          </a:p>
          <a:p>
            <a:pPr algn="ctr"/>
            <a:endParaRPr lang="es-EC" dirty="0" smtClean="0">
              <a:solidFill>
                <a:prstClr val="black"/>
              </a:solidFill>
            </a:endParaRPr>
          </a:p>
          <a:p>
            <a:pPr algn="ctr"/>
            <a:endParaRPr lang="es-EC" dirty="0">
              <a:solidFill>
                <a:prstClr val="black"/>
              </a:solidFill>
            </a:endParaRPr>
          </a:p>
          <a:p>
            <a:pPr algn="ctr"/>
            <a:endParaRPr lang="es-EC" sz="1800" dirty="0">
              <a:solidFill>
                <a:prstClr val="black"/>
              </a:solidFill>
              <a:latin typeface="Trebuchet MS" panose="020B0603020202020204" pitchFamily="34" charset="0"/>
            </a:endParaRPr>
          </a:p>
          <a:p>
            <a:pPr algn="ctr"/>
            <a:r>
              <a:rPr lang="es-EC" sz="1800" dirty="0">
                <a:solidFill>
                  <a:prstClr val="black"/>
                </a:solidFill>
                <a:latin typeface="Trebuchet MS" panose="020B0603020202020204" pitchFamily="34" charset="0"/>
              </a:rPr>
              <a:t>3 anillos</a:t>
            </a: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a:solidFill>
                <a:prstClr val="black"/>
              </a:solidFill>
            </a:endParaRPr>
          </a:p>
        </p:txBody>
      </p:sp>
      <p:sp>
        <p:nvSpPr>
          <p:cNvPr id="24" name="23 Rectángulo"/>
          <p:cNvSpPr/>
          <p:nvPr/>
        </p:nvSpPr>
        <p:spPr>
          <a:xfrm>
            <a:off x="5229787" y="4657941"/>
            <a:ext cx="2636456" cy="2541372"/>
          </a:xfrm>
          <a:prstGeom prst="rect">
            <a:avLst/>
          </a:prstGeom>
          <a:solidFill>
            <a:schemeClr val="accent6">
              <a:lumMod val="50000"/>
              <a:alpha val="20000"/>
            </a:schemeClr>
          </a:solidFill>
          <a:ln>
            <a:solidFill>
              <a:srgbClr val="89C3E5">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lIns="102852" tIns="51426" rIns="102852" bIns="51426" rtlCol="0" anchor="ctr"/>
          <a:lstStyle/>
          <a:p>
            <a:pPr algn="ctr"/>
            <a:endParaRPr lang="es-EC" dirty="0" smtClean="0">
              <a:solidFill>
                <a:prstClr val="black"/>
              </a:solidFill>
            </a:endParaRPr>
          </a:p>
          <a:p>
            <a:pPr algn="ctr"/>
            <a:endParaRPr lang="es-EC" dirty="0">
              <a:solidFill>
                <a:prstClr val="black"/>
              </a:solidFill>
            </a:endParaRPr>
          </a:p>
          <a:p>
            <a:pPr algn="ctr"/>
            <a:endParaRPr lang="es-EC" dirty="0" smtClean="0">
              <a:solidFill>
                <a:prstClr val="black"/>
              </a:solidFill>
            </a:endParaRPr>
          </a:p>
          <a:p>
            <a:pPr algn="ctr"/>
            <a:endParaRPr lang="es-EC" dirty="0">
              <a:solidFill>
                <a:prstClr val="black"/>
              </a:solidFill>
            </a:endParaRPr>
          </a:p>
          <a:p>
            <a:pPr algn="ctr"/>
            <a:endParaRPr lang="es-EC" dirty="0" smtClean="0">
              <a:solidFill>
                <a:prstClr val="black"/>
              </a:solidFill>
            </a:endParaRPr>
          </a:p>
          <a:p>
            <a:pPr algn="ctr"/>
            <a:endParaRPr lang="es-EC" dirty="0">
              <a:solidFill>
                <a:prstClr val="black"/>
              </a:solidFill>
            </a:endParaRPr>
          </a:p>
          <a:p>
            <a:pPr algn="ctr"/>
            <a:endParaRPr lang="es-EC" sz="1800" dirty="0">
              <a:solidFill>
                <a:prstClr val="black"/>
              </a:solidFill>
              <a:latin typeface="Trebuchet MS" panose="020B0603020202020204" pitchFamily="34" charset="0"/>
            </a:endParaRPr>
          </a:p>
          <a:p>
            <a:pPr algn="ctr"/>
            <a:r>
              <a:rPr lang="es-EC" sz="1800" dirty="0">
                <a:solidFill>
                  <a:prstClr val="black"/>
                </a:solidFill>
                <a:latin typeface="Trebuchet MS" panose="020B0603020202020204" pitchFamily="34" charset="0"/>
              </a:rPr>
              <a:t>4 anillos</a:t>
            </a: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a:solidFill>
                <a:prstClr val="black"/>
              </a:solidFill>
            </a:endParaRPr>
          </a:p>
        </p:txBody>
      </p:sp>
      <p:sp>
        <p:nvSpPr>
          <p:cNvPr id="25" name="24 Rectángulo"/>
          <p:cNvSpPr/>
          <p:nvPr/>
        </p:nvSpPr>
        <p:spPr>
          <a:xfrm>
            <a:off x="7866243" y="4657941"/>
            <a:ext cx="1615892" cy="2541372"/>
          </a:xfrm>
          <a:prstGeom prst="rect">
            <a:avLst/>
          </a:prstGeom>
          <a:solidFill>
            <a:schemeClr val="bg1">
              <a:lumMod val="50000"/>
              <a:alpha val="20000"/>
            </a:schemeClr>
          </a:solidFill>
          <a:ln>
            <a:solidFill>
              <a:srgbClr val="89C3E5">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lIns="102852" tIns="51426" rIns="102852" bIns="51426" rtlCol="0" anchor="ctr"/>
          <a:lstStyle/>
          <a:p>
            <a:pPr algn="ctr"/>
            <a:endParaRPr lang="es-EC" dirty="0" smtClean="0">
              <a:solidFill>
                <a:prstClr val="white"/>
              </a:solidFill>
            </a:endParaRPr>
          </a:p>
          <a:p>
            <a:pPr algn="ctr"/>
            <a:endParaRPr lang="es-EC" dirty="0">
              <a:solidFill>
                <a:prstClr val="white"/>
              </a:solidFill>
            </a:endParaRPr>
          </a:p>
          <a:p>
            <a:pPr algn="ctr"/>
            <a:endParaRPr lang="es-EC" dirty="0" smtClean="0">
              <a:solidFill>
                <a:prstClr val="white"/>
              </a:solidFill>
            </a:endParaRPr>
          </a:p>
          <a:p>
            <a:pPr algn="ctr"/>
            <a:endParaRPr lang="es-EC" dirty="0">
              <a:solidFill>
                <a:prstClr val="white"/>
              </a:solidFill>
            </a:endParaRPr>
          </a:p>
          <a:p>
            <a:pPr algn="ctr"/>
            <a:endParaRPr lang="es-EC" dirty="0" smtClean="0">
              <a:solidFill>
                <a:prstClr val="white"/>
              </a:solidFill>
            </a:endParaRPr>
          </a:p>
          <a:p>
            <a:pPr algn="ctr"/>
            <a:endParaRPr lang="es-EC" dirty="0">
              <a:solidFill>
                <a:prstClr val="white"/>
              </a:solidFill>
            </a:endParaRPr>
          </a:p>
          <a:p>
            <a:pPr algn="ctr"/>
            <a:endParaRPr lang="es-EC" sz="1800" dirty="0">
              <a:solidFill>
                <a:prstClr val="black">
                  <a:lumMod val="95000"/>
                  <a:lumOff val="5000"/>
                </a:prstClr>
              </a:solidFill>
              <a:latin typeface="Trebuchet MS" panose="020B0603020202020204" pitchFamily="34" charset="0"/>
            </a:endParaRPr>
          </a:p>
          <a:p>
            <a:pPr algn="ctr"/>
            <a:r>
              <a:rPr lang="es-EC" sz="1800" dirty="0">
                <a:solidFill>
                  <a:prstClr val="black">
                    <a:lumMod val="95000"/>
                    <a:lumOff val="5000"/>
                  </a:prstClr>
                </a:solidFill>
                <a:latin typeface="Trebuchet MS" panose="020B0603020202020204" pitchFamily="34" charset="0"/>
              </a:rPr>
              <a:t>5 anillos</a:t>
            </a: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a:solidFill>
                <a:prstClr val="black"/>
              </a:solidFill>
            </a:endParaRPr>
          </a:p>
        </p:txBody>
      </p:sp>
      <p:sp>
        <p:nvSpPr>
          <p:cNvPr id="26" name="25 Rectángulo"/>
          <p:cNvSpPr/>
          <p:nvPr/>
        </p:nvSpPr>
        <p:spPr>
          <a:xfrm>
            <a:off x="9482135" y="4657941"/>
            <a:ext cx="1317628" cy="2541372"/>
          </a:xfrm>
          <a:prstGeom prst="rect">
            <a:avLst/>
          </a:prstGeom>
          <a:solidFill>
            <a:schemeClr val="accent3">
              <a:lumMod val="50000"/>
              <a:alpha val="20000"/>
            </a:schemeClr>
          </a:solidFill>
          <a:ln>
            <a:solidFill>
              <a:srgbClr val="89C3E5">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lIns="102852" tIns="51426" rIns="102852" bIns="51426" rtlCol="0" anchor="ctr"/>
          <a:lstStyle/>
          <a:p>
            <a:pPr algn="ctr"/>
            <a:endParaRPr lang="es-EC" dirty="0" smtClean="0">
              <a:solidFill>
                <a:prstClr val="white"/>
              </a:solidFill>
            </a:endParaRPr>
          </a:p>
          <a:p>
            <a:pPr algn="ctr"/>
            <a:endParaRPr lang="es-EC" dirty="0">
              <a:solidFill>
                <a:prstClr val="white"/>
              </a:solidFill>
            </a:endParaRPr>
          </a:p>
          <a:p>
            <a:pPr algn="ctr"/>
            <a:endParaRPr lang="es-EC" dirty="0" smtClean="0">
              <a:solidFill>
                <a:prstClr val="white"/>
              </a:solidFill>
            </a:endParaRPr>
          </a:p>
          <a:p>
            <a:pPr algn="ctr"/>
            <a:endParaRPr lang="es-EC" dirty="0">
              <a:solidFill>
                <a:prstClr val="white"/>
              </a:solidFill>
            </a:endParaRPr>
          </a:p>
          <a:p>
            <a:pPr algn="ctr"/>
            <a:endParaRPr lang="es-EC" dirty="0" smtClean="0">
              <a:solidFill>
                <a:prstClr val="white"/>
              </a:solidFill>
            </a:endParaRPr>
          </a:p>
          <a:p>
            <a:pPr algn="ctr"/>
            <a:endParaRPr lang="es-EC" dirty="0">
              <a:solidFill>
                <a:prstClr val="white"/>
              </a:solidFill>
            </a:endParaRPr>
          </a:p>
          <a:p>
            <a:pPr algn="ctr"/>
            <a:endParaRPr lang="es-EC" sz="1800" dirty="0">
              <a:solidFill>
                <a:prstClr val="black">
                  <a:lumMod val="95000"/>
                  <a:lumOff val="5000"/>
                </a:prstClr>
              </a:solidFill>
              <a:latin typeface="Trebuchet MS" panose="020B0603020202020204" pitchFamily="34" charset="0"/>
            </a:endParaRPr>
          </a:p>
          <a:p>
            <a:pPr algn="ctr"/>
            <a:r>
              <a:rPr lang="es-EC" sz="1800" dirty="0">
                <a:solidFill>
                  <a:prstClr val="black">
                    <a:lumMod val="95000"/>
                    <a:lumOff val="5000"/>
                  </a:prstClr>
                </a:solidFill>
                <a:latin typeface="Trebuchet MS" panose="020B0603020202020204" pitchFamily="34" charset="0"/>
              </a:rPr>
              <a:t>6 anillos</a:t>
            </a: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smtClean="0">
              <a:solidFill>
                <a:prstClr val="black"/>
              </a:solidFill>
            </a:endParaRPr>
          </a:p>
          <a:p>
            <a:pPr algn="ctr"/>
            <a:endParaRPr lang="es-EC" dirty="0">
              <a:solidFill>
                <a:prstClr val="black"/>
              </a:solidFill>
            </a:endParaRPr>
          </a:p>
        </p:txBody>
      </p:sp>
      <p:graphicFrame>
        <p:nvGraphicFramePr>
          <p:cNvPr id="27" name="Object 5"/>
          <p:cNvGraphicFramePr>
            <a:graphicFrameLocks noChangeAspect="1"/>
          </p:cNvGraphicFramePr>
          <p:nvPr/>
        </p:nvGraphicFramePr>
        <p:xfrm>
          <a:off x="637252" y="4809125"/>
          <a:ext cx="850470" cy="450408"/>
        </p:xfrm>
        <a:graphic>
          <a:graphicData uri="http://schemas.openxmlformats.org/presentationml/2006/ole">
            <mc:AlternateContent xmlns:mc="http://schemas.openxmlformats.org/markup-compatibility/2006">
              <mc:Choice xmlns:v="urn:schemas-microsoft-com:vml" Requires="v">
                <p:oleObj spid="_x0000_s82118" name="CS ChemDraw Drawing" r:id="rId6" imgW="1374269" imgH="819518" progId="">
                  <p:embed/>
                </p:oleObj>
              </mc:Choice>
              <mc:Fallback>
                <p:oleObj name="CS ChemDraw Drawing" r:id="rId6" imgW="1374269" imgH="81951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52" y="4809125"/>
                        <a:ext cx="850470" cy="45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8" name="Object 6"/>
          <p:cNvGraphicFramePr>
            <a:graphicFrameLocks noChangeAspect="1"/>
          </p:cNvGraphicFramePr>
          <p:nvPr>
            <p:extLst>
              <p:ext uri="{D42A27DB-BD31-4B8C-83A1-F6EECF244321}">
                <p14:modId xmlns:p14="http://schemas.microsoft.com/office/powerpoint/2010/main" val="2767937252"/>
              </p:ext>
            </p:extLst>
          </p:nvPr>
        </p:nvGraphicFramePr>
        <p:xfrm>
          <a:off x="4124177" y="4752143"/>
          <a:ext cx="987630" cy="661715"/>
        </p:xfrm>
        <a:graphic>
          <a:graphicData uri="http://schemas.openxmlformats.org/presentationml/2006/ole">
            <mc:AlternateContent xmlns:mc="http://schemas.openxmlformats.org/markup-compatibility/2006">
              <mc:Choice xmlns:v="urn:schemas-microsoft-com:vml" Requires="v">
                <p:oleObj spid="_x0000_s82119" name="CS ChemDraw Drawing" r:id="rId8" imgW="1704947" imgH="1390968" progId="">
                  <p:embed/>
                </p:oleObj>
              </mc:Choice>
              <mc:Fallback>
                <p:oleObj name="CS ChemDraw Drawing" r:id="rId8" imgW="1704947" imgH="1390968"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4177" y="4752143"/>
                        <a:ext cx="987630" cy="66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9" name="Object 8"/>
          <p:cNvGraphicFramePr>
            <a:graphicFrameLocks noChangeAspect="1"/>
          </p:cNvGraphicFramePr>
          <p:nvPr>
            <p:extLst>
              <p:ext uri="{D42A27DB-BD31-4B8C-83A1-F6EECF244321}">
                <p14:modId xmlns:p14="http://schemas.microsoft.com/office/powerpoint/2010/main" val="1679275732"/>
              </p:ext>
            </p:extLst>
          </p:nvPr>
        </p:nvGraphicFramePr>
        <p:xfrm>
          <a:off x="6675586" y="4803961"/>
          <a:ext cx="1167141" cy="609897"/>
        </p:xfrm>
        <a:graphic>
          <a:graphicData uri="http://schemas.openxmlformats.org/presentationml/2006/ole">
            <mc:AlternateContent xmlns:mc="http://schemas.openxmlformats.org/markup-compatibility/2006">
              <mc:Choice xmlns:v="urn:schemas-microsoft-com:vml" Requires="v">
                <p:oleObj spid="_x0000_s82120" name="CS ChemDraw Drawing" r:id="rId10" imgW="2364952" imgH="1390968" progId="">
                  <p:embed/>
                </p:oleObj>
              </mc:Choice>
              <mc:Fallback>
                <p:oleObj name="CS ChemDraw Drawing" r:id="rId10" imgW="2364952" imgH="1390968"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5586" y="4803961"/>
                        <a:ext cx="1167141" cy="60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 name="Object 9"/>
          <p:cNvGraphicFramePr>
            <a:graphicFrameLocks noChangeAspect="1"/>
          </p:cNvGraphicFramePr>
          <p:nvPr>
            <p:extLst>
              <p:ext uri="{D42A27DB-BD31-4B8C-83A1-F6EECF244321}">
                <p14:modId xmlns:p14="http://schemas.microsoft.com/office/powerpoint/2010/main" val="3435411536"/>
              </p:ext>
            </p:extLst>
          </p:nvPr>
        </p:nvGraphicFramePr>
        <p:xfrm>
          <a:off x="5399882" y="4809124"/>
          <a:ext cx="921805" cy="668274"/>
        </p:xfrm>
        <a:graphic>
          <a:graphicData uri="http://schemas.openxmlformats.org/presentationml/2006/ole">
            <mc:AlternateContent xmlns:mc="http://schemas.openxmlformats.org/markup-compatibility/2006">
              <mc:Choice xmlns:v="urn:schemas-microsoft-com:vml" Requires="v">
                <p:oleObj spid="_x0000_s82121" name="CS ChemDraw Drawing" r:id="rId12" imgW="1704947" imgH="1391238" progId="">
                  <p:embed/>
                </p:oleObj>
              </mc:Choice>
              <mc:Fallback>
                <p:oleObj name="CS ChemDraw Drawing" r:id="rId12" imgW="1704947" imgH="1391238"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9882" y="4809124"/>
                        <a:ext cx="921805" cy="668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1" name="Object 11"/>
          <p:cNvGraphicFramePr>
            <a:graphicFrameLocks noChangeAspect="1"/>
          </p:cNvGraphicFramePr>
          <p:nvPr>
            <p:extLst>
              <p:ext uri="{D42A27DB-BD31-4B8C-83A1-F6EECF244321}">
                <p14:modId xmlns:p14="http://schemas.microsoft.com/office/powerpoint/2010/main" val="3307992878"/>
              </p:ext>
            </p:extLst>
          </p:nvPr>
        </p:nvGraphicFramePr>
        <p:xfrm>
          <a:off x="9596967" y="4884716"/>
          <a:ext cx="990779" cy="529142"/>
        </p:xfrm>
        <a:graphic>
          <a:graphicData uri="http://schemas.openxmlformats.org/presentationml/2006/ole">
            <mc:AlternateContent xmlns:mc="http://schemas.openxmlformats.org/markup-compatibility/2006">
              <mc:Choice xmlns:v="urn:schemas-microsoft-com:vml" Requires="v">
                <p:oleObj spid="_x0000_s82122" name="CS ChemDraw Drawing" r:id="rId14" imgW="2556880" imgH="1537272" progId="">
                  <p:embed/>
                </p:oleObj>
              </mc:Choice>
              <mc:Fallback>
                <p:oleObj name="CS ChemDraw Drawing" r:id="rId14" imgW="2556880" imgH="153727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96967" y="4884716"/>
                        <a:ext cx="990779" cy="52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2" name="Object 24"/>
          <p:cNvGraphicFramePr>
            <a:graphicFrameLocks noChangeAspect="1"/>
          </p:cNvGraphicFramePr>
          <p:nvPr>
            <p:extLst>
              <p:ext uri="{D42A27DB-BD31-4B8C-83A1-F6EECF244321}">
                <p14:modId xmlns:p14="http://schemas.microsoft.com/office/powerpoint/2010/main" val="2389412311"/>
              </p:ext>
            </p:extLst>
          </p:nvPr>
        </p:nvGraphicFramePr>
        <p:xfrm>
          <a:off x="2338191" y="4884716"/>
          <a:ext cx="1190657" cy="426288"/>
        </p:xfrm>
        <a:graphic>
          <a:graphicData uri="http://schemas.openxmlformats.org/presentationml/2006/ole">
            <mc:AlternateContent xmlns:mc="http://schemas.openxmlformats.org/markup-compatibility/2006">
              <mc:Choice xmlns:v="urn:schemas-microsoft-com:vml" Requires="v">
                <p:oleObj spid="_x0000_s82123" name="CS ChemDraw Drawing" r:id="rId16" imgW="2034004" imgH="819518" progId="">
                  <p:embed/>
                </p:oleObj>
              </mc:Choice>
              <mc:Fallback>
                <p:oleObj name="CS ChemDraw Drawing" r:id="rId16" imgW="2034004" imgH="819518"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8191" y="4884716"/>
                        <a:ext cx="1190657" cy="42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3" name="Object 26"/>
          <p:cNvGraphicFramePr>
            <a:graphicFrameLocks noChangeAspect="1"/>
          </p:cNvGraphicFramePr>
          <p:nvPr>
            <p:extLst>
              <p:ext uri="{D42A27DB-BD31-4B8C-83A1-F6EECF244321}">
                <p14:modId xmlns:p14="http://schemas.microsoft.com/office/powerpoint/2010/main" val="3785835801"/>
              </p:ext>
            </p:extLst>
          </p:nvPr>
        </p:nvGraphicFramePr>
        <p:xfrm>
          <a:off x="8036338" y="4809125"/>
          <a:ext cx="1220920" cy="638000"/>
        </p:xfrm>
        <a:graphic>
          <a:graphicData uri="http://schemas.openxmlformats.org/presentationml/2006/ole">
            <mc:AlternateContent xmlns:mc="http://schemas.openxmlformats.org/markup-compatibility/2006">
              <mc:Choice xmlns:v="urn:schemas-microsoft-com:vml" Requires="v">
                <p:oleObj spid="_x0000_s82124" name="CS ChemDraw Drawing" r:id="rId18" imgW="2364682" imgH="1390968" progId="">
                  <p:embed/>
                </p:oleObj>
              </mc:Choice>
              <mc:Fallback>
                <p:oleObj name="CS ChemDraw Drawing" r:id="rId18" imgW="2364682" imgH="1390968"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36338" y="4809125"/>
                        <a:ext cx="1220920" cy="6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 name="33 Tabla"/>
          <p:cNvGraphicFramePr>
            <a:graphicFrameLocks noGrp="1"/>
          </p:cNvGraphicFramePr>
          <p:nvPr>
            <p:extLst>
              <p:ext uri="{D42A27DB-BD31-4B8C-83A1-F6EECF244321}">
                <p14:modId xmlns:p14="http://schemas.microsoft.com/office/powerpoint/2010/main" val="1845753310"/>
              </p:ext>
            </p:extLst>
          </p:nvPr>
        </p:nvGraphicFramePr>
        <p:xfrm>
          <a:off x="158265" y="3372881"/>
          <a:ext cx="10799766" cy="771100"/>
        </p:xfrm>
        <a:graphic>
          <a:graphicData uri="http://schemas.openxmlformats.org/drawingml/2006/table">
            <a:tbl>
              <a:tblPr firstRow="1" bandRow="1">
                <a:tableStyleId>{5C22544A-7EE6-4342-B048-85BDC9FD1C3A}</a:tableStyleId>
              </a:tblPr>
              <a:tblGrid>
                <a:gridCol w="1924786"/>
                <a:gridCol w="2075358"/>
                <a:gridCol w="1071379"/>
                <a:gridCol w="1360751"/>
                <a:gridCol w="1275704"/>
                <a:gridCol w="1714584"/>
                <a:gridCol w="1377204"/>
              </a:tblGrid>
              <a:tr h="383963">
                <a:tc>
                  <a:txBody>
                    <a:bodyPr/>
                    <a:lstStyle/>
                    <a:p>
                      <a:pPr algn="ctr"/>
                      <a:r>
                        <a:rPr lang="es-EC" sz="1800" b="1" dirty="0" smtClean="0">
                          <a:solidFill>
                            <a:schemeClr val="tx1"/>
                          </a:solidFill>
                        </a:rPr>
                        <a:t>30</a:t>
                      </a:r>
                      <a:endParaRPr lang="es-EC" sz="1800" b="1" dirty="0">
                        <a:solidFill>
                          <a:schemeClr val="tx1"/>
                        </a:solidFill>
                      </a:endParaRPr>
                    </a:p>
                  </a:txBody>
                  <a:tcPr marL="107998" marR="107998" marT="47995" marB="4799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C" sz="1800" b="1" dirty="0" smtClean="0">
                          <a:solidFill>
                            <a:schemeClr val="tx1"/>
                          </a:solidFill>
                        </a:rPr>
                        <a:t>0,015</a:t>
                      </a:r>
                      <a:endParaRPr lang="es-EC" sz="1800" b="1" dirty="0">
                        <a:solidFill>
                          <a:schemeClr val="tx1"/>
                        </a:solidFill>
                      </a:endParaRPr>
                    </a:p>
                  </a:txBody>
                  <a:tcPr marL="107998" marR="107998" marT="47995" marB="4799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C" sz="1800" b="1" dirty="0" smtClean="0">
                          <a:solidFill>
                            <a:schemeClr val="tx1"/>
                          </a:solidFill>
                        </a:rPr>
                        <a:t>1-2</a:t>
                      </a:r>
                      <a:endParaRPr lang="es-EC" sz="1800" b="1" dirty="0">
                        <a:solidFill>
                          <a:schemeClr val="tx1"/>
                        </a:solidFill>
                      </a:endParaRPr>
                    </a:p>
                  </a:txBody>
                  <a:tcPr marL="107998" marR="107998" marT="47995" marB="4799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solidFill>
                            <a:schemeClr val="tx1"/>
                          </a:solidFill>
                        </a:rPr>
                        <a:t>0,12-0,18</a:t>
                      </a:r>
                    </a:p>
                  </a:txBody>
                  <a:tcPr marL="107998" marR="107998" marT="47995" marB="4799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solidFill>
                            <a:schemeClr val="tx1"/>
                          </a:solidFill>
                        </a:rPr>
                        <a:t>0,01</a:t>
                      </a:r>
                    </a:p>
                  </a:txBody>
                  <a:tcPr marL="107998" marR="107998" marT="47995" marB="4799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solidFill>
                            <a:schemeClr val="tx1"/>
                          </a:solidFill>
                        </a:rPr>
                        <a:t>0,01-0,02</a:t>
                      </a:r>
                    </a:p>
                  </a:txBody>
                  <a:tcPr marL="107998" marR="107998" marT="47995" marB="4799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s-EC" sz="1900" b="1" dirty="0">
                        <a:solidFill>
                          <a:schemeClr val="tx1"/>
                        </a:solidFill>
                      </a:endParaRPr>
                    </a:p>
                  </a:txBody>
                  <a:tcPr marL="107998" marR="107998" marT="47995" marB="47995">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83963">
                <a:tc>
                  <a:txBody>
                    <a:bodyPr/>
                    <a:lstStyle/>
                    <a:p>
                      <a:pPr algn="ctr"/>
                      <a:r>
                        <a:rPr lang="es-EC" sz="1800" b="1" dirty="0" smtClean="0">
                          <a:solidFill>
                            <a:schemeClr val="tx1"/>
                          </a:solidFill>
                        </a:rPr>
                        <a:t>-</a:t>
                      </a:r>
                      <a:endParaRPr lang="es-EC" sz="1800" b="1" dirty="0">
                        <a:solidFill>
                          <a:schemeClr val="tx1"/>
                        </a:solidFill>
                      </a:endParaRPr>
                    </a:p>
                  </a:txBody>
                  <a:tcPr marL="107998" marR="107998" marT="47995" marB="4799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s-EC" sz="1800" b="1" dirty="0" smtClean="0">
                          <a:solidFill>
                            <a:schemeClr val="tx1"/>
                          </a:solidFill>
                        </a:rPr>
                        <a:t>-</a:t>
                      </a:r>
                      <a:endParaRPr lang="es-EC" sz="1800" b="1" dirty="0">
                        <a:solidFill>
                          <a:schemeClr val="tx1"/>
                        </a:solidFill>
                      </a:endParaRPr>
                    </a:p>
                  </a:txBody>
                  <a:tcPr marL="107998" marR="107998" marT="47995" marB="4799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s-EC" sz="1800" b="1" dirty="0" smtClean="0">
                          <a:solidFill>
                            <a:schemeClr val="tx1"/>
                          </a:solidFill>
                        </a:rPr>
                        <a:t>-</a:t>
                      </a:r>
                      <a:endParaRPr lang="es-EC" sz="1800" b="1" dirty="0">
                        <a:solidFill>
                          <a:schemeClr val="tx1"/>
                        </a:solidFill>
                      </a:endParaRPr>
                    </a:p>
                  </a:txBody>
                  <a:tcPr marL="107998" marR="107998" marT="47995" marB="4799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s-EC" sz="1800" b="1" dirty="0" smtClean="0">
                          <a:solidFill>
                            <a:schemeClr val="tx1"/>
                          </a:solidFill>
                        </a:rPr>
                        <a:t>-</a:t>
                      </a:r>
                      <a:endParaRPr lang="es-EC" sz="1800" b="1" dirty="0">
                        <a:solidFill>
                          <a:schemeClr val="tx1"/>
                        </a:solidFill>
                      </a:endParaRPr>
                    </a:p>
                  </a:txBody>
                  <a:tcPr marL="107998" marR="107998" marT="47995" marB="4799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s-EC" sz="1800" b="1" dirty="0" smtClean="0">
                          <a:solidFill>
                            <a:schemeClr val="tx1"/>
                          </a:solidFill>
                        </a:rPr>
                        <a:t>+</a:t>
                      </a:r>
                      <a:endParaRPr lang="es-EC" sz="1800" b="1" dirty="0">
                        <a:solidFill>
                          <a:schemeClr val="tx1"/>
                        </a:solidFill>
                      </a:endParaRPr>
                    </a:p>
                  </a:txBody>
                  <a:tcPr marL="107998" marR="107998" marT="47995" marB="4799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s-EC" sz="1800" b="1" dirty="0" smtClean="0">
                          <a:solidFill>
                            <a:schemeClr val="tx1"/>
                          </a:solidFill>
                        </a:rPr>
                        <a:t>+</a:t>
                      </a:r>
                      <a:endParaRPr lang="es-EC" sz="1800" b="1" dirty="0">
                        <a:solidFill>
                          <a:schemeClr val="tx1"/>
                        </a:solidFill>
                      </a:endParaRPr>
                    </a:p>
                  </a:txBody>
                  <a:tcPr marL="107998" marR="107998" marT="47995" marB="4799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s-EC" sz="1900" b="1" dirty="0">
                        <a:solidFill>
                          <a:schemeClr val="tx1"/>
                        </a:solidFill>
                      </a:endParaRPr>
                    </a:p>
                  </a:txBody>
                  <a:tcPr marL="107998" marR="107998" marT="47995" marB="47995">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cxnSp>
        <p:nvCxnSpPr>
          <p:cNvPr id="35" name="34 Conector recto de flecha"/>
          <p:cNvCxnSpPr/>
          <p:nvPr/>
        </p:nvCxnSpPr>
        <p:spPr>
          <a:xfrm>
            <a:off x="637252" y="4175836"/>
            <a:ext cx="8589742" cy="0"/>
          </a:xfrm>
          <a:prstGeom prst="straightConnector1">
            <a:avLst/>
          </a:prstGeom>
          <a:ln w="57150">
            <a:solidFill>
              <a:schemeClr val="accent2">
                <a:lumMod val="60000"/>
                <a:lumOff val="40000"/>
              </a:schemeClr>
            </a:solidFill>
            <a:tailEnd type="arrow"/>
          </a:ln>
        </p:spPr>
        <p:style>
          <a:lnRef idx="2">
            <a:schemeClr val="accent2"/>
          </a:lnRef>
          <a:fillRef idx="0">
            <a:schemeClr val="accent2"/>
          </a:fillRef>
          <a:effectRef idx="1">
            <a:schemeClr val="accent2"/>
          </a:effectRef>
          <a:fontRef idx="minor">
            <a:schemeClr val="tx1"/>
          </a:fontRef>
        </p:style>
      </p:cxnSp>
      <p:sp>
        <p:nvSpPr>
          <p:cNvPr id="36" name="35 CuadroTexto"/>
          <p:cNvSpPr txBox="1"/>
          <p:nvPr/>
        </p:nvSpPr>
        <p:spPr>
          <a:xfrm>
            <a:off x="3571372" y="4270228"/>
            <a:ext cx="3316831" cy="41163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102852" tIns="51426" rIns="102852" bIns="51426" rtlCol="0">
            <a:spAutoFit/>
          </a:bodyPr>
          <a:lstStyle/>
          <a:p>
            <a:pPr algn="ctr"/>
            <a:r>
              <a:rPr lang="es-EC" spc="337" dirty="0">
                <a:solidFill>
                  <a:schemeClr val="tx1"/>
                </a:solidFill>
                <a:latin typeface="Trebuchet MS" panose="020B0603020202020204" pitchFamily="34" charset="0"/>
              </a:rPr>
              <a:t>RECALCITRANCIA</a:t>
            </a:r>
          </a:p>
        </p:txBody>
      </p:sp>
      <p:sp>
        <p:nvSpPr>
          <p:cNvPr id="37" name="36 CuadroTexto"/>
          <p:cNvSpPr txBox="1"/>
          <p:nvPr/>
        </p:nvSpPr>
        <p:spPr>
          <a:xfrm>
            <a:off x="9226994" y="3407628"/>
            <a:ext cx="1442025" cy="842520"/>
          </a:xfrm>
          <a:prstGeom prst="rect">
            <a:avLst/>
          </a:prstGeom>
          <a:noFill/>
        </p:spPr>
        <p:txBody>
          <a:bodyPr wrap="none" lIns="102852" tIns="51426" rIns="102852" bIns="51426" rtlCol="0">
            <a:spAutoFit/>
          </a:bodyPr>
          <a:lstStyle/>
          <a:p>
            <a:r>
              <a:rPr lang="es-EC" sz="1200" dirty="0">
                <a:solidFill>
                  <a:srgbClr val="C0504D">
                    <a:lumMod val="60000"/>
                    <a:lumOff val="40000"/>
                  </a:srgbClr>
                </a:solidFill>
              </a:rPr>
              <a:t>Solubilidad</a:t>
            </a:r>
          </a:p>
          <a:p>
            <a:endParaRPr lang="es-EC" sz="1200" dirty="0">
              <a:solidFill>
                <a:srgbClr val="C0504D">
                  <a:lumMod val="60000"/>
                  <a:lumOff val="40000"/>
                </a:srgbClr>
              </a:solidFill>
            </a:endParaRPr>
          </a:p>
          <a:p>
            <a:endParaRPr lang="es-EC" sz="1200" dirty="0">
              <a:solidFill>
                <a:srgbClr val="C0504D">
                  <a:lumMod val="60000"/>
                  <a:lumOff val="40000"/>
                </a:srgbClr>
              </a:solidFill>
            </a:endParaRPr>
          </a:p>
          <a:p>
            <a:r>
              <a:rPr lang="es-EC" sz="1200" dirty="0" err="1">
                <a:solidFill>
                  <a:srgbClr val="C0504D">
                    <a:lumMod val="60000"/>
                    <a:lumOff val="40000"/>
                  </a:srgbClr>
                </a:solidFill>
              </a:rPr>
              <a:t>Carcinogenicidad</a:t>
            </a:r>
            <a:endParaRPr lang="es-EC" sz="1200" dirty="0">
              <a:solidFill>
                <a:srgbClr val="C0504D">
                  <a:lumMod val="60000"/>
                  <a:lumOff val="40000"/>
                </a:srgbClr>
              </a:solidFill>
            </a:endParaRPr>
          </a:p>
        </p:txBody>
      </p:sp>
      <p:pic>
        <p:nvPicPr>
          <p:cNvPr id="9233" name="Picture 17" descr="http://raoni.com/images/editos/440.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14889" y="1671319"/>
            <a:ext cx="1862451" cy="1051173"/>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https://encrypted-tbn0.gstatic.com/images?q=tbn:ANd9GcQ4hPDfzMD0znObwcvNYcmIFwlgYTewWQLWmRla00tSzFvx1AUCFz15NG7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11102" y="1523668"/>
            <a:ext cx="1337418" cy="134647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2"/>
          <p:cNvSpPr txBox="1">
            <a:spLocks noChangeArrowheads="1"/>
          </p:cNvSpPr>
          <p:nvPr/>
        </p:nvSpPr>
        <p:spPr bwMode="auto">
          <a:xfrm>
            <a:off x="8182261" y="-10878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defTabSz="1028517" eaLnBrk="1" hangingPunct="1">
              <a:defRPr/>
            </a:pPr>
            <a:r>
              <a:rPr lang="es-ES" altLang="es-ES" i="1" kern="0" dirty="0">
                <a:latin typeface="+mj-lt"/>
              </a:rPr>
              <a:t>Introducción</a:t>
            </a:r>
          </a:p>
        </p:txBody>
      </p:sp>
    </p:spTree>
    <p:extLst>
      <p:ext uri="{BB962C8B-B14F-4D97-AF65-F5344CB8AC3E}">
        <p14:creationId xmlns:p14="http://schemas.microsoft.com/office/powerpoint/2010/main" val="44211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heckerboard(across)">
                                      <p:cBhvr>
                                        <p:cTn id="7" dur="500"/>
                                        <p:tgtEl>
                                          <p:spTgt spid="36"/>
                                        </p:tgtEl>
                                      </p:cBhvr>
                                    </p:animEffect>
                                  </p:childTnLst>
                                </p:cTn>
                              </p:par>
                              <p:par>
                                <p:cTn id="8" presetID="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cTn>
                              </p:par>
                              <p:par>
                                <p:cTn id="10" presetID="2"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 presetClass="entr" presetSubtype="16"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3506" y="556932"/>
            <a:ext cx="4518755" cy="632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txBox="1">
            <a:spLocks noChangeArrowheads="1"/>
          </p:cNvSpPr>
          <p:nvPr/>
        </p:nvSpPr>
        <p:spPr bwMode="auto">
          <a:xfrm>
            <a:off x="977495" y="2673780"/>
            <a:ext cx="3347283" cy="196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2" tIns="51426" rIns="102852" bIns="51426"/>
          <a:lstStyle>
            <a:lvl1pPr marL="1520825" indent="-1520825"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marL="1710624" indent="-1710624" defTabSz="1028517" eaLnBrk="1" hangingPunct="1">
              <a:spcBef>
                <a:spcPct val="20000"/>
              </a:spcBef>
              <a:defRPr/>
            </a:pPr>
            <a:r>
              <a:rPr lang="es-ES" altLang="es-ES" sz="3100" kern="0" dirty="0" err="1">
                <a:latin typeface="+mj-lt"/>
              </a:rPr>
              <a:t>Hidrocaburos</a:t>
            </a:r>
            <a:endParaRPr lang="es-ES" altLang="es-ES" sz="3100" kern="0" dirty="0">
              <a:latin typeface="+mj-lt"/>
            </a:endParaRPr>
          </a:p>
          <a:p>
            <a:pPr marL="1710624" indent="-1710624" defTabSz="1028517" eaLnBrk="1" hangingPunct="1">
              <a:spcBef>
                <a:spcPct val="20000"/>
              </a:spcBef>
              <a:defRPr/>
            </a:pPr>
            <a:r>
              <a:rPr lang="es-ES" altLang="es-ES" sz="3100" kern="0" dirty="0">
                <a:latin typeface="+mj-lt"/>
              </a:rPr>
              <a:t>Aromáticos</a:t>
            </a:r>
          </a:p>
          <a:p>
            <a:pPr marL="1710624" indent="-1710624" defTabSz="1028517" eaLnBrk="1" hangingPunct="1">
              <a:spcBef>
                <a:spcPct val="20000"/>
              </a:spcBef>
              <a:defRPr/>
            </a:pPr>
            <a:r>
              <a:rPr lang="es-ES" altLang="es-ES" sz="3100" kern="0" dirty="0" err="1">
                <a:latin typeface="+mj-lt"/>
              </a:rPr>
              <a:t>Policiclicos</a:t>
            </a:r>
            <a:endParaRPr lang="es-ES" altLang="es-ES" kern="0" dirty="0">
              <a:latin typeface="+mj-lt"/>
            </a:endParaRPr>
          </a:p>
        </p:txBody>
      </p:sp>
      <p:sp>
        <p:nvSpPr>
          <p:cNvPr id="14" name="Rectangle 2"/>
          <p:cNvSpPr txBox="1">
            <a:spLocks noChangeArrowheads="1"/>
          </p:cNvSpPr>
          <p:nvPr/>
        </p:nvSpPr>
        <p:spPr bwMode="auto">
          <a:xfrm>
            <a:off x="8182261" y="-94353"/>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defTabSz="1028517" eaLnBrk="1" hangingPunct="1">
              <a:defRPr/>
            </a:pPr>
            <a:r>
              <a:rPr lang="es-ES" altLang="es-ES" i="1" kern="0" dirty="0">
                <a:latin typeface="+mj-lt"/>
              </a:rPr>
              <a:t>Introducción</a:t>
            </a:r>
          </a:p>
        </p:txBody>
      </p:sp>
      <p:sp>
        <p:nvSpPr>
          <p:cNvPr id="17" name="Elipse 20"/>
          <p:cNvSpPr/>
          <p:nvPr/>
        </p:nvSpPr>
        <p:spPr>
          <a:xfrm flipV="1">
            <a:off x="3527673" y="1809880"/>
            <a:ext cx="1278740" cy="1285057"/>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102852" tIns="51426" rIns="102852" bIns="51426"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s-ES_tradnl" sz="2000">
              <a:solidFill>
                <a:srgbClr val="FFFFFF"/>
              </a:solidFill>
            </a:endParaRPr>
          </a:p>
        </p:txBody>
      </p:sp>
      <p:pic>
        <p:nvPicPr>
          <p:cNvPr id="12" name="Picture 3" descr="C:\Users\arizquierdo\AppData\Local\Temp\LOGO CENCINAT 2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0" y="6477811"/>
            <a:ext cx="2288008" cy="750249"/>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557886" y="6263952"/>
            <a:ext cx="2098579" cy="7920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6"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8688" y="6444574"/>
            <a:ext cx="2640568" cy="680282"/>
          </a:xfrm>
          <a:prstGeom prst="rect">
            <a:avLst/>
          </a:prstGeom>
        </p:spPr>
      </p:pic>
    </p:spTree>
    <p:extLst>
      <p:ext uri="{BB962C8B-B14F-4D97-AF65-F5344CB8AC3E}">
        <p14:creationId xmlns:p14="http://schemas.microsoft.com/office/powerpoint/2010/main" val="75692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 Box 5"/>
          <p:cNvSpPr txBox="1">
            <a:spLocks noChangeArrowheads="1"/>
          </p:cNvSpPr>
          <p:nvPr/>
        </p:nvSpPr>
        <p:spPr bwMode="auto">
          <a:xfrm>
            <a:off x="2878760" y="632901"/>
            <a:ext cx="5972111" cy="44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852" tIns="51426" rIns="102852" bIns="51426">
            <a:spAutoFit/>
          </a:bodyPr>
          <a:lstStyle/>
          <a:p>
            <a:r>
              <a:rPr lang="es-ES" altLang="es-ES" sz="2200" b="1" dirty="0" err="1" smtClean="0">
                <a:solidFill>
                  <a:schemeClr val="tx1"/>
                </a:solidFill>
                <a:latin typeface="+mj-lt"/>
              </a:rPr>
              <a:t>Biorremediación</a:t>
            </a:r>
            <a:r>
              <a:rPr lang="es-ES" altLang="es-ES" sz="2200" b="1" dirty="0" smtClean="0">
                <a:solidFill>
                  <a:schemeClr val="tx1"/>
                </a:solidFill>
                <a:latin typeface="+mj-lt"/>
              </a:rPr>
              <a:t> de suelos contaminados </a:t>
            </a:r>
            <a:r>
              <a:rPr lang="ca-ES" altLang="es-ES" sz="2200" b="1" dirty="0" smtClean="0">
                <a:solidFill>
                  <a:schemeClr val="tx1"/>
                </a:solidFill>
                <a:latin typeface="+mj-lt"/>
              </a:rPr>
              <a:t> </a:t>
            </a:r>
            <a:endParaRPr lang="es-ES" altLang="es-ES" sz="2200" b="1" dirty="0">
              <a:solidFill>
                <a:schemeClr val="tx1"/>
              </a:solidFill>
              <a:latin typeface="+mj-lt"/>
            </a:endParaRPr>
          </a:p>
        </p:txBody>
      </p:sp>
      <p:sp>
        <p:nvSpPr>
          <p:cNvPr id="34" name="Rectangle 2"/>
          <p:cNvSpPr txBox="1">
            <a:spLocks noChangeArrowheads="1"/>
          </p:cNvSpPr>
          <p:nvPr/>
        </p:nvSpPr>
        <p:spPr bwMode="auto">
          <a:xfrm>
            <a:off x="8182261" y="-10878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defTabSz="1028517" eaLnBrk="1" hangingPunct="1">
              <a:defRPr/>
            </a:pPr>
            <a:r>
              <a:rPr lang="es-ES" altLang="es-ES" i="1" kern="0" dirty="0">
                <a:latin typeface="+mj-lt"/>
              </a:rPr>
              <a:t>Introducción</a:t>
            </a:r>
          </a:p>
        </p:txBody>
      </p:sp>
      <p:graphicFrame>
        <p:nvGraphicFramePr>
          <p:cNvPr id="3" name="2 Diagrama"/>
          <p:cNvGraphicFramePr/>
          <p:nvPr>
            <p:extLst>
              <p:ext uri="{D42A27DB-BD31-4B8C-83A1-F6EECF244321}">
                <p14:modId xmlns:p14="http://schemas.microsoft.com/office/powerpoint/2010/main" val="3554619751"/>
              </p:ext>
            </p:extLst>
          </p:nvPr>
        </p:nvGraphicFramePr>
        <p:xfrm>
          <a:off x="431329" y="1583432"/>
          <a:ext cx="5726095" cy="4266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4 Diagrama"/>
          <p:cNvGraphicFramePr/>
          <p:nvPr>
            <p:extLst>
              <p:ext uri="{D42A27DB-BD31-4B8C-83A1-F6EECF244321}">
                <p14:modId xmlns:p14="http://schemas.microsoft.com/office/powerpoint/2010/main" val="1908845856"/>
              </p:ext>
            </p:extLst>
          </p:nvPr>
        </p:nvGraphicFramePr>
        <p:xfrm>
          <a:off x="3743697" y="1367408"/>
          <a:ext cx="7199842" cy="42662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6 Rectángulo"/>
          <p:cNvSpPr/>
          <p:nvPr/>
        </p:nvSpPr>
        <p:spPr>
          <a:xfrm>
            <a:off x="3023617" y="5610363"/>
            <a:ext cx="1533946" cy="276999"/>
          </a:xfrm>
          <a:prstGeom prst="rect">
            <a:avLst/>
          </a:prstGeom>
        </p:spPr>
        <p:txBody>
          <a:bodyPr wrap="none">
            <a:spAutoFit/>
          </a:bodyPr>
          <a:lstStyle/>
          <a:p>
            <a:r>
              <a:rPr lang="es-EC" sz="1200" b="0" dirty="0">
                <a:solidFill>
                  <a:schemeClr val="tx1"/>
                </a:solidFill>
                <a:latin typeface="+mj-lt"/>
              </a:rPr>
              <a:t>(Alexander, 1999). </a:t>
            </a:r>
            <a:endParaRPr lang="es-EC" sz="1200" b="0" dirty="0">
              <a:latin typeface="+mj-lt"/>
            </a:endParaRPr>
          </a:p>
        </p:txBody>
      </p:sp>
      <p:sp>
        <p:nvSpPr>
          <p:cNvPr id="8" name="7 Rectángulo"/>
          <p:cNvSpPr/>
          <p:nvPr/>
        </p:nvSpPr>
        <p:spPr>
          <a:xfrm>
            <a:off x="6994914" y="5748862"/>
            <a:ext cx="1855957" cy="276999"/>
          </a:xfrm>
          <a:prstGeom prst="rect">
            <a:avLst/>
          </a:prstGeom>
        </p:spPr>
        <p:txBody>
          <a:bodyPr wrap="none">
            <a:spAutoFit/>
          </a:bodyPr>
          <a:lstStyle/>
          <a:p>
            <a:r>
              <a:rPr lang="es-EC" sz="1200" b="0" dirty="0">
                <a:solidFill>
                  <a:schemeClr val="tx1"/>
                </a:solidFill>
                <a:latin typeface="+mj-lt"/>
              </a:rPr>
              <a:t>(</a:t>
            </a:r>
            <a:r>
              <a:rPr lang="es-EC" sz="1200" b="0" dirty="0" err="1">
                <a:solidFill>
                  <a:schemeClr val="tx1"/>
                </a:solidFill>
                <a:latin typeface="+mj-lt"/>
              </a:rPr>
              <a:t>Volke</a:t>
            </a:r>
            <a:r>
              <a:rPr lang="es-EC" sz="1200" b="0" dirty="0">
                <a:solidFill>
                  <a:schemeClr val="tx1"/>
                </a:solidFill>
                <a:latin typeface="+mj-lt"/>
              </a:rPr>
              <a:t> y Velasco, 2003</a:t>
            </a:r>
            <a:r>
              <a:rPr lang="es-EC" sz="1200" b="0" dirty="0" smtClean="0">
                <a:solidFill>
                  <a:schemeClr val="tx1"/>
                </a:solidFill>
                <a:latin typeface="+mj-lt"/>
              </a:rPr>
              <a:t>)</a:t>
            </a:r>
            <a:endParaRPr lang="es-EC" sz="1200" b="0" dirty="0">
              <a:latin typeface="+mj-lt"/>
            </a:endParaRPr>
          </a:p>
        </p:txBody>
      </p:sp>
      <p:sp>
        <p:nvSpPr>
          <p:cNvPr id="9" name="8 Rectángulo"/>
          <p:cNvSpPr/>
          <p:nvPr/>
        </p:nvSpPr>
        <p:spPr>
          <a:xfrm>
            <a:off x="7963414" y="6306691"/>
            <a:ext cx="2805581" cy="6802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5" name="Imagen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0161" y="6306691"/>
            <a:ext cx="2640568" cy="680282"/>
          </a:xfrm>
          <a:prstGeom prst="rect">
            <a:avLst/>
          </a:prstGeom>
        </p:spPr>
      </p:pic>
    </p:spTree>
    <p:extLst>
      <p:ext uri="{BB962C8B-B14F-4D97-AF65-F5344CB8AC3E}">
        <p14:creationId xmlns:p14="http://schemas.microsoft.com/office/powerpoint/2010/main" val="26843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71076" y="3297290"/>
            <a:ext cx="2600997" cy="719410"/>
          </a:xfrm>
          <a:prstGeom prst="rect">
            <a:avLst/>
          </a:prstGeom>
        </p:spPr>
        <p:txBody>
          <a:bodyPr wrap="none" lIns="102852" tIns="51426" rIns="102852" bIns="51426">
            <a:spAutoFit/>
          </a:bodyPr>
          <a:lstStyle/>
          <a:p>
            <a:pPr algn="ctr"/>
            <a:r>
              <a:rPr lang="es-ES" b="1" dirty="0">
                <a:solidFill>
                  <a:schemeClr val="tx1"/>
                </a:solidFill>
                <a:latin typeface="+mj-lt"/>
              </a:rPr>
              <a:t>Estrategias </a:t>
            </a:r>
            <a:endParaRPr lang="es-ES" b="1" dirty="0" smtClean="0">
              <a:solidFill>
                <a:schemeClr val="tx1"/>
              </a:solidFill>
              <a:latin typeface="+mj-lt"/>
            </a:endParaRPr>
          </a:p>
          <a:p>
            <a:pPr algn="ctr"/>
            <a:r>
              <a:rPr lang="es-ES" b="1" dirty="0" smtClean="0">
                <a:solidFill>
                  <a:schemeClr val="tx1"/>
                </a:solidFill>
                <a:latin typeface="+mj-lt"/>
              </a:rPr>
              <a:t>de </a:t>
            </a:r>
            <a:r>
              <a:rPr lang="es-ES" b="1" dirty="0" err="1">
                <a:solidFill>
                  <a:schemeClr val="tx1"/>
                </a:solidFill>
                <a:latin typeface="+mj-lt"/>
              </a:rPr>
              <a:t>B</a:t>
            </a:r>
            <a:r>
              <a:rPr lang="es-ES" b="1" dirty="0" err="1" smtClean="0">
                <a:solidFill>
                  <a:schemeClr val="tx1"/>
                </a:solidFill>
                <a:latin typeface="+mj-lt"/>
              </a:rPr>
              <a:t>iorremediación</a:t>
            </a:r>
            <a:endParaRPr lang="es-ES" b="1" dirty="0">
              <a:solidFill>
                <a:schemeClr val="tx1"/>
              </a:solidFill>
              <a:latin typeface="+mj-lt"/>
            </a:endParaRPr>
          </a:p>
        </p:txBody>
      </p:sp>
      <p:sp>
        <p:nvSpPr>
          <p:cNvPr id="5" name="4 Rectángulo"/>
          <p:cNvSpPr/>
          <p:nvPr/>
        </p:nvSpPr>
        <p:spPr>
          <a:xfrm>
            <a:off x="4190375" y="1513256"/>
            <a:ext cx="1541411" cy="380855"/>
          </a:xfrm>
          <a:prstGeom prst="rect">
            <a:avLst/>
          </a:prstGeom>
        </p:spPr>
        <p:txBody>
          <a:bodyPr wrap="none" lIns="102852" tIns="51426" rIns="102852" bIns="51426">
            <a:spAutoFit/>
          </a:bodyPr>
          <a:lstStyle/>
          <a:p>
            <a:r>
              <a:rPr lang="es-ES" sz="1800" b="1" dirty="0" err="1">
                <a:solidFill>
                  <a:schemeClr val="accent6">
                    <a:lumMod val="60000"/>
                    <a:lumOff val="40000"/>
                  </a:schemeClr>
                </a:solidFill>
                <a:latin typeface="+mj-lt"/>
              </a:rPr>
              <a:t>Bioaumento</a:t>
            </a:r>
            <a:endParaRPr lang="es-ES" sz="1800" b="1" dirty="0">
              <a:solidFill>
                <a:schemeClr val="accent6">
                  <a:lumMod val="60000"/>
                  <a:lumOff val="40000"/>
                </a:schemeClr>
              </a:solidFill>
              <a:latin typeface="+mj-lt"/>
            </a:endParaRPr>
          </a:p>
        </p:txBody>
      </p:sp>
      <p:sp>
        <p:nvSpPr>
          <p:cNvPr id="11" name="10 Rectángulo"/>
          <p:cNvSpPr/>
          <p:nvPr/>
        </p:nvSpPr>
        <p:spPr>
          <a:xfrm>
            <a:off x="3953349" y="3426425"/>
            <a:ext cx="1990252" cy="380855"/>
          </a:xfrm>
          <a:prstGeom prst="rect">
            <a:avLst/>
          </a:prstGeom>
        </p:spPr>
        <p:txBody>
          <a:bodyPr wrap="none" lIns="102852" tIns="51426" rIns="102852" bIns="51426">
            <a:spAutoFit/>
          </a:bodyPr>
          <a:lstStyle/>
          <a:p>
            <a:r>
              <a:rPr lang="es-ES" sz="1800" b="1" dirty="0" err="1">
                <a:solidFill>
                  <a:schemeClr val="accent6">
                    <a:lumMod val="60000"/>
                    <a:lumOff val="40000"/>
                  </a:schemeClr>
                </a:solidFill>
                <a:latin typeface="+mj-lt"/>
              </a:rPr>
              <a:t>Bioestimulación</a:t>
            </a:r>
            <a:endParaRPr lang="es-ES" sz="1800" b="1" dirty="0">
              <a:solidFill>
                <a:schemeClr val="accent6">
                  <a:lumMod val="60000"/>
                  <a:lumOff val="40000"/>
                </a:schemeClr>
              </a:solidFill>
              <a:latin typeface="+mj-lt"/>
            </a:endParaRPr>
          </a:p>
        </p:txBody>
      </p:sp>
      <p:sp>
        <p:nvSpPr>
          <p:cNvPr id="19" name="18 Rectángulo"/>
          <p:cNvSpPr/>
          <p:nvPr/>
        </p:nvSpPr>
        <p:spPr>
          <a:xfrm>
            <a:off x="2957894" y="3839233"/>
            <a:ext cx="4003624" cy="380855"/>
          </a:xfrm>
          <a:prstGeom prst="rect">
            <a:avLst/>
          </a:prstGeom>
        </p:spPr>
        <p:txBody>
          <a:bodyPr wrap="none" lIns="102852" tIns="51426" rIns="102852" bIns="51426">
            <a:spAutoFit/>
          </a:bodyPr>
          <a:lstStyle/>
          <a:p>
            <a:r>
              <a:rPr lang="es-ES" sz="1800" dirty="0">
                <a:solidFill>
                  <a:schemeClr val="tx1"/>
                </a:solidFill>
                <a:latin typeface="+mj-lt"/>
              </a:rPr>
              <a:t>agua, oxígeno, nitrógeno y fósforo</a:t>
            </a:r>
          </a:p>
        </p:txBody>
      </p:sp>
      <p:sp>
        <p:nvSpPr>
          <p:cNvPr id="20" name="19 Rectángulo"/>
          <p:cNvSpPr/>
          <p:nvPr/>
        </p:nvSpPr>
        <p:spPr>
          <a:xfrm>
            <a:off x="3857301" y="4151354"/>
            <a:ext cx="1926132" cy="380855"/>
          </a:xfrm>
          <a:prstGeom prst="rect">
            <a:avLst/>
          </a:prstGeom>
        </p:spPr>
        <p:txBody>
          <a:bodyPr wrap="none" lIns="102852" tIns="51426" rIns="102852" bIns="51426">
            <a:spAutoFit/>
          </a:bodyPr>
          <a:lstStyle/>
          <a:p>
            <a:r>
              <a:rPr lang="es-ES" sz="1800" dirty="0" err="1">
                <a:solidFill>
                  <a:schemeClr val="tx1"/>
                </a:solidFill>
                <a:latin typeface="+mj-lt"/>
              </a:rPr>
              <a:t>biosurfactantes</a:t>
            </a:r>
            <a:endParaRPr lang="es-ES" sz="1800" dirty="0">
              <a:solidFill>
                <a:schemeClr val="tx1"/>
              </a:solidFill>
              <a:latin typeface="+mj-lt"/>
            </a:endParaRPr>
          </a:p>
        </p:txBody>
      </p:sp>
      <p:sp>
        <p:nvSpPr>
          <p:cNvPr id="12" name="11 Rectángulo"/>
          <p:cNvSpPr/>
          <p:nvPr/>
        </p:nvSpPr>
        <p:spPr>
          <a:xfrm>
            <a:off x="3336187" y="5415686"/>
            <a:ext cx="3862560" cy="657854"/>
          </a:xfrm>
          <a:prstGeom prst="rect">
            <a:avLst/>
          </a:prstGeom>
        </p:spPr>
        <p:txBody>
          <a:bodyPr wrap="none" lIns="102852" tIns="51426" rIns="102852" bIns="51426">
            <a:spAutoFit/>
          </a:bodyPr>
          <a:lstStyle/>
          <a:p>
            <a:pPr algn="ctr"/>
            <a:r>
              <a:rPr lang="es-ES" sz="1800" b="1" dirty="0">
                <a:solidFill>
                  <a:schemeClr val="accent6">
                    <a:lumMod val="60000"/>
                    <a:lumOff val="40000"/>
                  </a:schemeClr>
                </a:solidFill>
                <a:latin typeface="+mj-lt"/>
              </a:rPr>
              <a:t>Atenuación natural monitorizada </a:t>
            </a:r>
            <a:endParaRPr lang="es-ES" sz="1800" b="1" dirty="0" smtClean="0">
              <a:solidFill>
                <a:schemeClr val="accent6">
                  <a:lumMod val="60000"/>
                  <a:lumOff val="40000"/>
                </a:schemeClr>
              </a:solidFill>
              <a:latin typeface="+mj-lt"/>
            </a:endParaRPr>
          </a:p>
          <a:p>
            <a:pPr algn="ctr"/>
            <a:r>
              <a:rPr lang="es-ES" sz="1800" b="1" dirty="0" smtClean="0">
                <a:solidFill>
                  <a:schemeClr val="accent6">
                    <a:lumMod val="60000"/>
                    <a:lumOff val="40000"/>
                  </a:schemeClr>
                </a:solidFill>
                <a:latin typeface="+mj-lt"/>
              </a:rPr>
              <a:t>(</a:t>
            </a:r>
            <a:r>
              <a:rPr lang="es-ES" sz="1800" b="1" dirty="0">
                <a:solidFill>
                  <a:schemeClr val="accent6">
                    <a:lumMod val="60000"/>
                    <a:lumOff val="40000"/>
                  </a:schemeClr>
                </a:solidFill>
                <a:latin typeface="+mj-lt"/>
              </a:rPr>
              <a:t>MNA)</a:t>
            </a:r>
          </a:p>
        </p:txBody>
      </p:sp>
      <p:pic>
        <p:nvPicPr>
          <p:cNvPr id="6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7187" y="1031950"/>
            <a:ext cx="866022" cy="135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61 Grupo"/>
          <p:cNvGrpSpPr/>
          <p:nvPr/>
        </p:nvGrpSpPr>
        <p:grpSpPr>
          <a:xfrm>
            <a:off x="336061" y="429935"/>
            <a:ext cx="2328856" cy="1515696"/>
            <a:chOff x="687011" y="1307408"/>
            <a:chExt cx="1825748" cy="1336887"/>
          </a:xfrm>
        </p:grpSpPr>
        <p:sp>
          <p:nvSpPr>
            <p:cNvPr id="63" name="Hexágono 315"/>
            <p:cNvSpPr/>
            <p:nvPr/>
          </p:nvSpPr>
          <p:spPr>
            <a:xfrm rot="16200000">
              <a:off x="668002" y="1901304"/>
              <a:ext cx="762000" cy="723982"/>
            </a:xfrm>
            <a:prstGeom prst="hexagon">
              <a:avLst/>
            </a:prstGeom>
            <a:noFill/>
            <a:ln w="38100" cmpd="sng">
              <a:gradFill>
                <a:gsLst>
                  <a:gs pos="0">
                    <a:schemeClr val="accent2">
                      <a:lumMod val="50000"/>
                    </a:schemeClr>
                  </a:gs>
                  <a:gs pos="50000">
                    <a:schemeClr val="accent2">
                      <a:lumMod val="60000"/>
                      <a:lumOff val="40000"/>
                    </a:schemeClr>
                  </a:gs>
                  <a:gs pos="100000">
                    <a:schemeClr val="accent2">
                      <a:lumMod val="60000"/>
                      <a:lumOff val="40000"/>
                    </a:schemeClr>
                  </a:gs>
                </a:gsLst>
                <a:lin ang="5400000" scaled="0"/>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64" name="Hexágono 316"/>
            <p:cNvSpPr/>
            <p:nvPr/>
          </p:nvSpPr>
          <p:spPr>
            <a:xfrm rot="16200000">
              <a:off x="1391984" y="1901304"/>
              <a:ext cx="762000" cy="723982"/>
            </a:xfrm>
            <a:prstGeom prst="hexagon">
              <a:avLst/>
            </a:prstGeom>
            <a:noFill/>
            <a:ln w="38100" cmpd="sng">
              <a:gradFill>
                <a:gsLst>
                  <a:gs pos="0">
                    <a:schemeClr val="accent2">
                      <a:lumMod val="50000"/>
                    </a:schemeClr>
                  </a:gs>
                  <a:gs pos="50000">
                    <a:schemeClr val="accent2">
                      <a:lumMod val="60000"/>
                      <a:lumOff val="40000"/>
                    </a:schemeClr>
                  </a:gs>
                  <a:gs pos="100000">
                    <a:schemeClr val="accent2">
                      <a:lumMod val="60000"/>
                      <a:lumOff val="40000"/>
                    </a:schemeClr>
                  </a:gs>
                </a:gsLst>
                <a:lin ang="5400000" scaled="0"/>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cxnSp>
          <p:nvCxnSpPr>
            <p:cNvPr id="65" name="Conector recto 318"/>
            <p:cNvCxnSpPr/>
            <p:nvPr/>
          </p:nvCxnSpPr>
          <p:spPr>
            <a:xfrm flipH="1" flipV="1">
              <a:off x="1049002" y="1975199"/>
              <a:ext cx="284498" cy="147088"/>
            </a:xfrm>
            <a:prstGeom prst="line">
              <a:avLst/>
            </a:prstGeom>
            <a:ln w="38100" cmpd="sng">
              <a:gradFill flip="none" rotWithShape="1">
                <a:gsLst>
                  <a:gs pos="24000">
                    <a:schemeClr val="accent2">
                      <a:lumMod val="50000"/>
                    </a:schemeClr>
                  </a:gs>
                  <a:gs pos="50000">
                    <a:schemeClr val="accent2">
                      <a:lumMod val="60000"/>
                      <a:lumOff val="40000"/>
                    </a:schemeClr>
                  </a:gs>
                  <a:gs pos="100000">
                    <a:schemeClr val="accent2">
                      <a:lumMod val="60000"/>
                      <a:lumOff val="40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cxnSp>
          <p:nvCxnSpPr>
            <p:cNvPr id="66" name="Conector recto 321"/>
            <p:cNvCxnSpPr/>
            <p:nvPr/>
          </p:nvCxnSpPr>
          <p:spPr>
            <a:xfrm flipV="1">
              <a:off x="766435" y="2091292"/>
              <a:ext cx="0" cy="343272"/>
            </a:xfrm>
            <a:prstGeom prst="line">
              <a:avLst/>
            </a:prstGeom>
            <a:ln w="38100" cmpd="sng">
              <a:gradFill>
                <a:gsLst>
                  <a:gs pos="0">
                    <a:schemeClr val="accent2">
                      <a:lumMod val="50000"/>
                    </a:schemeClr>
                  </a:gs>
                  <a:gs pos="50000">
                    <a:schemeClr val="accent2">
                      <a:lumMod val="60000"/>
                      <a:lumOff val="40000"/>
                    </a:schemeClr>
                  </a:gs>
                  <a:gs pos="100000">
                    <a:schemeClr val="accent2">
                      <a:lumMod val="60000"/>
                      <a:lumOff val="40000"/>
                    </a:schemeClr>
                  </a:gs>
                </a:gsLst>
                <a:lin ang="5400000" scaled="0"/>
              </a:gradFill>
            </a:ln>
          </p:spPr>
          <p:style>
            <a:lnRef idx="2">
              <a:schemeClr val="accent1"/>
            </a:lnRef>
            <a:fillRef idx="0">
              <a:schemeClr val="accent1"/>
            </a:fillRef>
            <a:effectRef idx="1">
              <a:schemeClr val="accent1"/>
            </a:effectRef>
            <a:fontRef idx="minor">
              <a:schemeClr val="tx1"/>
            </a:fontRef>
          </p:style>
        </p:cxnSp>
        <p:cxnSp>
          <p:nvCxnSpPr>
            <p:cNvPr id="67" name="Conector recto 324"/>
            <p:cNvCxnSpPr/>
            <p:nvPr/>
          </p:nvCxnSpPr>
          <p:spPr>
            <a:xfrm flipH="1">
              <a:off x="1049002" y="2394298"/>
              <a:ext cx="284498" cy="146764"/>
            </a:xfrm>
            <a:prstGeom prst="line">
              <a:avLst/>
            </a:prstGeom>
            <a:ln w="38100" cmpd="sng">
              <a:gradFill flip="none" rotWithShape="1">
                <a:gsLst>
                  <a:gs pos="24000">
                    <a:schemeClr val="accent2">
                      <a:lumMod val="50000"/>
                    </a:schemeClr>
                  </a:gs>
                  <a:gs pos="50000">
                    <a:schemeClr val="accent2">
                      <a:lumMod val="60000"/>
                      <a:lumOff val="40000"/>
                    </a:schemeClr>
                  </a:gs>
                  <a:gs pos="100000">
                    <a:schemeClr val="accent2">
                      <a:lumMod val="60000"/>
                      <a:lumOff val="40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cxnSp>
          <p:nvCxnSpPr>
            <p:cNvPr id="68" name="Conector recto 332"/>
            <p:cNvCxnSpPr/>
            <p:nvPr/>
          </p:nvCxnSpPr>
          <p:spPr>
            <a:xfrm flipV="1">
              <a:off x="1785602" y="2394298"/>
              <a:ext cx="292100" cy="155057"/>
            </a:xfrm>
            <a:prstGeom prst="line">
              <a:avLst/>
            </a:prstGeom>
            <a:ln w="38100" cmpd="sng">
              <a:gradFill flip="none" rotWithShape="1">
                <a:gsLst>
                  <a:gs pos="29000">
                    <a:schemeClr val="accent2">
                      <a:lumMod val="50000"/>
                    </a:schemeClr>
                  </a:gs>
                  <a:gs pos="67000">
                    <a:schemeClr val="accent2">
                      <a:lumMod val="60000"/>
                      <a:lumOff val="40000"/>
                    </a:schemeClr>
                  </a:gs>
                  <a:gs pos="100000">
                    <a:schemeClr val="accent2">
                      <a:lumMod val="60000"/>
                      <a:lumOff val="40000"/>
                    </a:schemeClr>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sp>
          <p:nvSpPr>
            <p:cNvPr id="69" name="Hexágono 315"/>
            <p:cNvSpPr/>
            <p:nvPr/>
          </p:nvSpPr>
          <p:spPr>
            <a:xfrm rot="16200000">
              <a:off x="1769768" y="1326417"/>
              <a:ext cx="762000" cy="723982"/>
            </a:xfrm>
            <a:prstGeom prst="hexagon">
              <a:avLst/>
            </a:prstGeom>
            <a:noFill/>
            <a:ln w="38100" cmpd="sng">
              <a:gradFill>
                <a:gsLst>
                  <a:gs pos="0">
                    <a:schemeClr val="accent2">
                      <a:lumMod val="50000"/>
                    </a:schemeClr>
                  </a:gs>
                  <a:gs pos="50000">
                    <a:schemeClr val="accent2">
                      <a:lumMod val="60000"/>
                      <a:lumOff val="40000"/>
                    </a:schemeClr>
                  </a:gs>
                  <a:gs pos="100000">
                    <a:schemeClr val="accent2">
                      <a:lumMod val="60000"/>
                      <a:lumOff val="40000"/>
                    </a:schemeClr>
                  </a:gs>
                </a:gsLst>
                <a:lin ang="5400000" scaled="0"/>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cxnSp>
          <p:nvCxnSpPr>
            <p:cNvPr id="70" name="Conector recto 318"/>
            <p:cNvCxnSpPr/>
            <p:nvPr/>
          </p:nvCxnSpPr>
          <p:spPr>
            <a:xfrm flipH="1" flipV="1">
              <a:off x="2150769" y="1400312"/>
              <a:ext cx="292394" cy="157026"/>
            </a:xfrm>
            <a:prstGeom prst="line">
              <a:avLst/>
            </a:prstGeom>
            <a:ln w="38100" cmpd="sng">
              <a:gradFill>
                <a:gsLst>
                  <a:gs pos="0">
                    <a:schemeClr val="accent2">
                      <a:lumMod val="50000"/>
                    </a:schemeClr>
                  </a:gs>
                  <a:gs pos="50000">
                    <a:schemeClr val="accent2">
                      <a:lumMod val="60000"/>
                      <a:lumOff val="40000"/>
                    </a:schemeClr>
                  </a:gs>
                  <a:gs pos="100000">
                    <a:schemeClr val="accent2">
                      <a:lumMod val="60000"/>
                      <a:lumOff val="40000"/>
                    </a:schemeClr>
                  </a:gs>
                </a:gsLst>
                <a:lin ang="5400000" scaled="0"/>
              </a:gradFill>
            </a:ln>
          </p:spPr>
          <p:style>
            <a:lnRef idx="2">
              <a:schemeClr val="accent1"/>
            </a:lnRef>
            <a:fillRef idx="0">
              <a:schemeClr val="accent1"/>
            </a:fillRef>
            <a:effectRef idx="1">
              <a:schemeClr val="accent1"/>
            </a:effectRef>
            <a:fontRef idx="minor">
              <a:schemeClr val="tx1"/>
            </a:fontRef>
          </p:style>
        </p:cxnSp>
        <p:cxnSp>
          <p:nvCxnSpPr>
            <p:cNvPr id="71" name="Conector recto 321"/>
            <p:cNvCxnSpPr/>
            <p:nvPr/>
          </p:nvCxnSpPr>
          <p:spPr>
            <a:xfrm flipV="1">
              <a:off x="1858668" y="1521278"/>
              <a:ext cx="0" cy="343272"/>
            </a:xfrm>
            <a:prstGeom prst="line">
              <a:avLst/>
            </a:prstGeom>
            <a:ln w="38100" cmpd="sng">
              <a:gradFill>
                <a:gsLst>
                  <a:gs pos="0">
                    <a:schemeClr val="accent2">
                      <a:lumMod val="50000"/>
                    </a:schemeClr>
                  </a:gs>
                  <a:gs pos="50000">
                    <a:schemeClr val="accent2">
                      <a:lumMod val="60000"/>
                      <a:lumOff val="40000"/>
                    </a:schemeClr>
                  </a:gs>
                  <a:gs pos="100000">
                    <a:schemeClr val="accent2">
                      <a:lumMod val="60000"/>
                      <a:lumOff val="40000"/>
                    </a:schemeClr>
                  </a:gs>
                </a:gsLst>
                <a:lin ang="5400000" scaled="0"/>
              </a:gradFill>
            </a:ln>
          </p:spPr>
          <p:style>
            <a:lnRef idx="2">
              <a:schemeClr val="accent1"/>
            </a:lnRef>
            <a:fillRef idx="0">
              <a:schemeClr val="accent1"/>
            </a:fillRef>
            <a:effectRef idx="1">
              <a:schemeClr val="accent1"/>
            </a:effectRef>
            <a:fontRef idx="minor">
              <a:schemeClr val="tx1"/>
            </a:fontRef>
          </p:style>
        </p:cxnSp>
        <p:cxnSp>
          <p:nvCxnSpPr>
            <p:cNvPr id="72" name="Conector recto 324"/>
            <p:cNvCxnSpPr/>
            <p:nvPr/>
          </p:nvCxnSpPr>
          <p:spPr>
            <a:xfrm flipH="1">
              <a:off x="2150769" y="1829447"/>
              <a:ext cx="292394" cy="152418"/>
            </a:xfrm>
            <a:prstGeom prst="line">
              <a:avLst/>
            </a:prstGeom>
            <a:ln w="38100" cmpd="sng">
              <a:gradFill>
                <a:gsLst>
                  <a:gs pos="0">
                    <a:schemeClr val="accent2">
                      <a:lumMod val="50000"/>
                    </a:schemeClr>
                  </a:gs>
                  <a:gs pos="50000">
                    <a:schemeClr val="accent2">
                      <a:lumMod val="60000"/>
                      <a:lumOff val="40000"/>
                    </a:schemeClr>
                  </a:gs>
                  <a:gs pos="100000">
                    <a:schemeClr val="accent2">
                      <a:lumMod val="60000"/>
                      <a:lumOff val="40000"/>
                    </a:schemeClr>
                  </a:gs>
                </a:gsLst>
                <a:lin ang="5400000" scaled="0"/>
              </a:gradFill>
            </a:ln>
          </p:spPr>
          <p:style>
            <a:lnRef idx="2">
              <a:schemeClr val="accent1"/>
            </a:lnRef>
            <a:fillRef idx="0">
              <a:schemeClr val="accent1"/>
            </a:fillRef>
            <a:effectRef idx="1">
              <a:schemeClr val="accent1"/>
            </a:effectRef>
            <a:fontRef idx="minor">
              <a:schemeClr val="tx1"/>
            </a:fontRef>
          </p:style>
        </p:cxnSp>
      </p:grpSp>
      <p:pic>
        <p:nvPicPr>
          <p:cNvPr id="31" name="Picture 2" descr="E:\BORRADOR TESIS\Presentación PhD Tesis 2013\Graficos\biopila2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495" y="2755672"/>
            <a:ext cx="3175628" cy="2116932"/>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8368366" y="2366259"/>
            <a:ext cx="1131043" cy="411633"/>
          </a:xfrm>
          <a:prstGeom prst="rect">
            <a:avLst/>
          </a:prstGeom>
        </p:spPr>
        <p:txBody>
          <a:bodyPr wrap="none" lIns="102852" tIns="51426" rIns="102852" bIns="51426">
            <a:spAutoFit/>
          </a:bodyPr>
          <a:lstStyle/>
          <a:p>
            <a:r>
              <a:rPr lang="es-ES" b="1" dirty="0" err="1">
                <a:solidFill>
                  <a:schemeClr val="tx1"/>
                </a:solidFill>
                <a:effectLst>
                  <a:outerShdw blurRad="38100" dist="38100" dir="2700000" algn="tl">
                    <a:srgbClr val="000000">
                      <a:alpha val="43137"/>
                    </a:srgbClr>
                  </a:outerShdw>
                </a:effectLst>
                <a:latin typeface="Trebuchet MS" panose="020B0603020202020204" pitchFamily="34" charset="0"/>
              </a:rPr>
              <a:t>Biopilas</a:t>
            </a:r>
            <a:endParaRPr lang="es-ES" b="1"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cxnSp>
        <p:nvCxnSpPr>
          <p:cNvPr id="38" name="37 Conector recto de flecha"/>
          <p:cNvCxnSpPr/>
          <p:nvPr/>
        </p:nvCxnSpPr>
        <p:spPr>
          <a:xfrm flipV="1">
            <a:off x="3027252" y="3706190"/>
            <a:ext cx="830049" cy="1"/>
          </a:xfrm>
          <a:prstGeom prst="straightConnector1">
            <a:avLst/>
          </a:prstGeom>
          <a:ln>
            <a:headEnd type="none"/>
            <a:tailEnd type="triangle"/>
          </a:ln>
        </p:spPr>
        <p:style>
          <a:lnRef idx="3">
            <a:schemeClr val="accent1"/>
          </a:lnRef>
          <a:fillRef idx="0">
            <a:schemeClr val="accent1"/>
          </a:fillRef>
          <a:effectRef idx="2">
            <a:schemeClr val="accent1"/>
          </a:effectRef>
          <a:fontRef idx="minor">
            <a:schemeClr val="tx1"/>
          </a:fontRef>
        </p:style>
      </p:cxnSp>
      <p:cxnSp>
        <p:nvCxnSpPr>
          <p:cNvPr id="39" name="38 Conector recto de flecha"/>
          <p:cNvCxnSpPr/>
          <p:nvPr/>
        </p:nvCxnSpPr>
        <p:spPr>
          <a:xfrm flipV="1">
            <a:off x="6335398" y="3706191"/>
            <a:ext cx="830049" cy="1"/>
          </a:xfrm>
          <a:prstGeom prst="straightConnector1">
            <a:avLst/>
          </a:pr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V="1">
            <a:off x="1830583" y="1945632"/>
            <a:ext cx="2026718" cy="973701"/>
          </a:xfrm>
          <a:prstGeom prst="straightConnector1">
            <a:avLst/>
          </a:prstGeom>
          <a:ln>
            <a:headEnd type="none"/>
            <a:tailEnd type="triangle"/>
          </a:ln>
        </p:spPr>
        <p:style>
          <a:lnRef idx="3">
            <a:schemeClr val="accent1"/>
          </a:lnRef>
          <a:fillRef idx="0">
            <a:schemeClr val="accent1"/>
          </a:fillRef>
          <a:effectRef idx="2">
            <a:schemeClr val="accent1"/>
          </a:effectRef>
          <a:fontRef idx="minor">
            <a:schemeClr val="tx1"/>
          </a:fontRef>
        </p:style>
      </p:cxnSp>
      <p:cxnSp>
        <p:nvCxnSpPr>
          <p:cNvPr id="42" name="41 Conector recto de flecha"/>
          <p:cNvCxnSpPr/>
          <p:nvPr/>
        </p:nvCxnSpPr>
        <p:spPr>
          <a:xfrm>
            <a:off x="1952507" y="4355574"/>
            <a:ext cx="1812911" cy="917643"/>
          </a:xfrm>
          <a:prstGeom prst="straightConnector1">
            <a:avLst/>
          </a:prstGeom>
          <a:ln>
            <a:headEnd type="none"/>
            <a:tailEnd type="triangle"/>
          </a:ln>
        </p:spPr>
        <p:style>
          <a:lnRef idx="3">
            <a:schemeClr val="accent1"/>
          </a:lnRef>
          <a:fillRef idx="0">
            <a:schemeClr val="accent1"/>
          </a:fillRef>
          <a:effectRef idx="2">
            <a:schemeClr val="accent1"/>
          </a:effectRef>
          <a:fontRef idx="minor">
            <a:schemeClr val="tx1"/>
          </a:fontRef>
        </p:style>
      </p:cxnSp>
      <p:sp>
        <p:nvSpPr>
          <p:cNvPr id="35" name="Rectangle 2"/>
          <p:cNvSpPr txBox="1">
            <a:spLocks noChangeArrowheads="1"/>
          </p:cNvSpPr>
          <p:nvPr/>
        </p:nvSpPr>
        <p:spPr bwMode="auto">
          <a:xfrm>
            <a:off x="8182261" y="-10878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defTabSz="1028517" eaLnBrk="1" hangingPunct="1">
              <a:defRPr/>
            </a:pPr>
            <a:r>
              <a:rPr lang="es-ES" altLang="es-ES" i="1" kern="0" dirty="0">
                <a:latin typeface="+mj-lt"/>
              </a:rPr>
              <a:t>Introducción</a:t>
            </a:r>
          </a:p>
        </p:txBody>
      </p:sp>
      <p:pic>
        <p:nvPicPr>
          <p:cNvPr id="33" name="Picture 3" descr="C:\Users\arizquierdo\AppData\Local\Temp\LOGO CENCINAT 2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0" y="6477811"/>
            <a:ext cx="2288008" cy="750249"/>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7920161" y="6263952"/>
            <a:ext cx="2879602" cy="93536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37"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pic>
        <p:nvPicPr>
          <p:cNvPr id="6146" name="Picture 2" descr="E:\BORRADOR TESIS\Presentación PhD Tesis 2013\Graficos\GWM_Monitori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8778" y="4977182"/>
            <a:ext cx="1282765" cy="160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93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8182261" y="-108780"/>
            <a:ext cx="3170907" cy="7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fontAlgn="base" hangingPunct="1">
              <a:spcBef>
                <a:spcPct val="0"/>
              </a:spcBef>
              <a:spcAft>
                <a:spcPct val="0"/>
              </a:spcAft>
              <a:defRPr/>
            </a:pPr>
            <a:r>
              <a:rPr lang="es-ES" altLang="es-ES" i="1" kern="0" dirty="0">
                <a:latin typeface="+mj-lt"/>
              </a:rPr>
              <a:t>Introducción</a:t>
            </a:r>
          </a:p>
        </p:txBody>
      </p:sp>
      <p:sp>
        <p:nvSpPr>
          <p:cNvPr id="52" name="51 Rectángulo"/>
          <p:cNvSpPr/>
          <p:nvPr/>
        </p:nvSpPr>
        <p:spPr>
          <a:xfrm>
            <a:off x="2508285" y="198028"/>
            <a:ext cx="6255843" cy="442411"/>
          </a:xfrm>
          <a:prstGeom prst="rect">
            <a:avLst/>
          </a:prstGeom>
        </p:spPr>
        <p:txBody>
          <a:bodyPr wrap="none" lIns="102852" tIns="51426" rIns="102852" bIns="51426">
            <a:spAutoFit/>
          </a:bodyPr>
          <a:lstStyle/>
          <a:p>
            <a:r>
              <a:rPr lang="es-ES" sz="2200" b="1" dirty="0" err="1" smtClean="0">
                <a:solidFill>
                  <a:schemeClr val="tx1"/>
                </a:solidFill>
                <a:latin typeface="+mj-lt"/>
              </a:rPr>
              <a:t>Nanopartículas</a:t>
            </a:r>
            <a:r>
              <a:rPr lang="es-ES" sz="2200" b="1" dirty="0" smtClean="0">
                <a:solidFill>
                  <a:schemeClr val="tx1"/>
                </a:solidFill>
                <a:latin typeface="+mj-lt"/>
              </a:rPr>
              <a:t> en la remediación de suelos  </a:t>
            </a:r>
            <a:endParaRPr lang="es-ES" sz="2200" dirty="0">
              <a:solidFill>
                <a:schemeClr val="tx1"/>
              </a:solidFill>
              <a:latin typeface="+mj-lt"/>
            </a:endParaRPr>
          </a:p>
        </p:txBody>
      </p:sp>
      <p:graphicFrame>
        <p:nvGraphicFramePr>
          <p:cNvPr id="5" name="4 Diagrama"/>
          <p:cNvGraphicFramePr/>
          <p:nvPr>
            <p:extLst>
              <p:ext uri="{D42A27DB-BD31-4B8C-83A1-F6EECF244321}">
                <p14:modId xmlns:p14="http://schemas.microsoft.com/office/powerpoint/2010/main" val="1066087856"/>
              </p:ext>
            </p:extLst>
          </p:nvPr>
        </p:nvGraphicFramePr>
        <p:xfrm>
          <a:off x="-1063687" y="802763"/>
          <a:ext cx="7199842" cy="5392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7795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722" t="14291" r="11234" b="4906"/>
          <a:stretch/>
        </p:blipFill>
        <p:spPr bwMode="auto">
          <a:xfrm>
            <a:off x="4936265" y="632901"/>
            <a:ext cx="4471659" cy="293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descr="C:\Users\arizquierdo\AppData\Local\Temp\LOGO CENCINAT 201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70" y="6477811"/>
            <a:ext cx="2288008" cy="750249"/>
          </a:xfrm>
          <a:prstGeom prst="rect">
            <a:avLst/>
          </a:prstGeom>
          <a:noFill/>
          <a:extLst>
            <a:ext uri="{909E8E84-426E-40DD-AFC4-6F175D3DCCD1}">
              <a14:hiddenFill xmlns:a14="http://schemas.microsoft.com/office/drawing/2010/main">
                <a:solidFill>
                  <a:srgbClr val="FFFFFF"/>
                </a:solidFill>
              </a14:hiddenFill>
            </a:ext>
          </a:extLst>
        </p:spPr>
      </p:pic>
      <p:pic>
        <p:nvPicPr>
          <p:cNvPr id="16" name="15 Imagen"/>
          <p:cNvPicPr/>
          <p:nvPr/>
        </p:nvPicPr>
        <p:blipFill>
          <a:blip r:embed="rId10">
            <a:extLst>
              <a:ext uri="{28A0092B-C50C-407E-A947-70E740481C1C}">
                <a14:useLocalDpi xmlns:a14="http://schemas.microsoft.com/office/drawing/2010/main" val="0"/>
              </a:ext>
            </a:extLst>
          </a:blip>
          <a:srcRect/>
          <a:stretch>
            <a:fillRect/>
          </a:stretch>
        </p:blipFill>
        <p:spPr bwMode="auto">
          <a:xfrm>
            <a:off x="5615905" y="3628104"/>
            <a:ext cx="3512820" cy="2638425"/>
          </a:xfrm>
          <a:prstGeom prst="rect">
            <a:avLst/>
          </a:prstGeom>
          <a:noFill/>
          <a:ln>
            <a:noFill/>
          </a:ln>
        </p:spPr>
      </p:pic>
      <p:sp>
        <p:nvSpPr>
          <p:cNvPr id="3" name="2 Rectángulo"/>
          <p:cNvSpPr/>
          <p:nvPr/>
        </p:nvSpPr>
        <p:spPr>
          <a:xfrm>
            <a:off x="5921126" y="6289044"/>
            <a:ext cx="1208985" cy="276999"/>
          </a:xfrm>
          <a:prstGeom prst="rect">
            <a:avLst/>
          </a:prstGeom>
        </p:spPr>
        <p:txBody>
          <a:bodyPr wrap="none">
            <a:spAutoFit/>
          </a:bodyPr>
          <a:lstStyle/>
          <a:p>
            <a:r>
              <a:rPr lang="es-ES" sz="1200" b="0" dirty="0">
                <a:latin typeface="+mj-lt"/>
              </a:rPr>
              <a:t>(Li </a:t>
            </a:r>
            <a:r>
              <a:rPr lang="es-ES" sz="1200" b="0" i="1" dirty="0">
                <a:latin typeface="+mj-lt"/>
              </a:rPr>
              <a:t>et al., </a:t>
            </a:r>
            <a:r>
              <a:rPr lang="es-ES" sz="1200" b="0" dirty="0">
                <a:latin typeface="+mj-lt"/>
              </a:rPr>
              <a:t>2006)</a:t>
            </a:r>
            <a:endParaRPr lang="es-EC" sz="1200" b="0" dirty="0">
              <a:latin typeface="+mj-lt"/>
            </a:endParaRPr>
          </a:p>
        </p:txBody>
      </p:sp>
      <p:sp>
        <p:nvSpPr>
          <p:cNvPr id="6" name="5 Rectángulo"/>
          <p:cNvSpPr/>
          <p:nvPr/>
        </p:nvSpPr>
        <p:spPr>
          <a:xfrm>
            <a:off x="7920161" y="6289044"/>
            <a:ext cx="2736304" cy="76699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pic>
        <p:nvPicPr>
          <p:cNvPr id="17"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81055" y="6381211"/>
            <a:ext cx="2640568" cy="680282"/>
          </a:xfrm>
          <a:prstGeom prst="rect">
            <a:avLst/>
          </a:prstGeom>
        </p:spPr>
      </p:pic>
    </p:spTree>
    <p:extLst>
      <p:ext uri="{BB962C8B-B14F-4D97-AF65-F5344CB8AC3E}">
        <p14:creationId xmlns:p14="http://schemas.microsoft.com/office/powerpoint/2010/main" val="2957087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77954"/>
                                        </p:tgtEl>
                                        <p:attrNameLst>
                                          <p:attrName>style.visibility</p:attrName>
                                        </p:attrNameLst>
                                      </p:cBhvr>
                                      <p:to>
                                        <p:strVal val="visible"/>
                                      </p:to>
                                    </p:set>
                                    <p:anim calcmode="lin" valueType="num">
                                      <p:cBhvr additive="base">
                                        <p:cTn id="13" dur="500" fill="hold"/>
                                        <p:tgtEl>
                                          <p:spTgt spid="1277954"/>
                                        </p:tgtEl>
                                        <p:attrNameLst>
                                          <p:attrName>ppt_x</p:attrName>
                                        </p:attrNameLst>
                                      </p:cBhvr>
                                      <p:tavLst>
                                        <p:tav tm="0">
                                          <p:val>
                                            <p:strVal val="#ppt_x"/>
                                          </p:val>
                                        </p:tav>
                                        <p:tav tm="100000">
                                          <p:val>
                                            <p:strVal val="#ppt_x"/>
                                          </p:val>
                                        </p:tav>
                                      </p:tavLst>
                                    </p:anim>
                                    <p:anim calcmode="lin" valueType="num">
                                      <p:cBhvr additive="base">
                                        <p:cTn id="14" dur="500" fill="hold"/>
                                        <p:tgtEl>
                                          <p:spTgt spid="1277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heme/theme1.xml><?xml version="1.0" encoding="utf-8"?>
<a:theme xmlns:a="http://schemas.openxmlformats.org/drawingml/2006/main" name="Espe">
  <a:themeElements>
    <a:clrScheme name="Personalizado 5">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pe" id="{ABB033B5-82A1-467E-B2A3-FEDE27612C9C}" vid="{A5FEC8C9-70B5-4E79-A3BC-92A64177B4E1}"/>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Espe</Template>
  <TotalTime>86295</TotalTime>
  <Words>3750</Words>
  <Application>Microsoft Office PowerPoint</Application>
  <PresentationFormat>Personalizado</PresentationFormat>
  <Paragraphs>899</Paragraphs>
  <Slides>38</Slides>
  <Notes>20</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38</vt:i4>
      </vt:variant>
    </vt:vector>
  </HeadingPairs>
  <TitlesOfParts>
    <vt:vector size="41" baseType="lpstr">
      <vt:lpstr>Espe</vt:lpstr>
      <vt:lpstr>CorelDRAW</vt:lpstr>
      <vt:lpstr>CS ChemDraw Drawing</vt:lpstr>
      <vt:lpstr>Presentación de PowerPoint</vt:lpstr>
      <vt:lpstr>2015-PIC-001   “DESARROLLO DE UNA NUEVA TÉCNICA DE DEGRADACIÓN DE HIDROCARBUROS DE PETRÓLEO MEDIANTE LA APLICACIÓN COMBINADA DE NANOPARTÍCULAS METÁLICAS Y MICROORGANISMOS PARA RECUPERAR SUELOS Y AGUAS SUBTERRÁNEAS CONTAMINADOS POR LA INDUSTRIA DEL PETRÓLEO”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Recomendaciones </vt:lpstr>
      <vt:lpstr>Agradecimientos</vt:lpstr>
      <vt:lpstr>Presentación de PowerPoint</vt:lpstr>
    </vt:vector>
  </TitlesOfParts>
  <Company>cnrs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delphine</dc:creator>
  <cp:lastModifiedBy>Karito</cp:lastModifiedBy>
  <cp:revision>1663</cp:revision>
  <dcterms:created xsi:type="dcterms:W3CDTF">2002-08-19T11:14:21Z</dcterms:created>
  <dcterms:modified xsi:type="dcterms:W3CDTF">2017-03-28T17:52:57Z</dcterms:modified>
</cp:coreProperties>
</file>