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7" r:id="rId2"/>
    <p:sldId id="336" r:id="rId3"/>
    <p:sldId id="337" r:id="rId4"/>
    <p:sldId id="261" r:id="rId5"/>
    <p:sldId id="263" r:id="rId6"/>
    <p:sldId id="338" r:id="rId7"/>
    <p:sldId id="339" r:id="rId8"/>
    <p:sldId id="340" r:id="rId9"/>
    <p:sldId id="341" r:id="rId10"/>
    <p:sldId id="334" r:id="rId11"/>
    <p:sldId id="272" r:id="rId12"/>
    <p:sldId id="273" r:id="rId13"/>
    <p:sldId id="310" r:id="rId14"/>
    <p:sldId id="313" r:id="rId15"/>
    <p:sldId id="312" r:id="rId16"/>
    <p:sldId id="311" r:id="rId17"/>
    <p:sldId id="309" r:id="rId18"/>
    <p:sldId id="323" r:id="rId19"/>
    <p:sldId id="324" r:id="rId20"/>
    <p:sldId id="342" r:id="rId21"/>
    <p:sldId id="343" r:id="rId22"/>
    <p:sldId id="315" r:id="rId23"/>
    <p:sldId id="298" r:id="rId24"/>
    <p:sldId id="327" r:id="rId25"/>
    <p:sldId id="300" r:id="rId26"/>
    <p:sldId id="301" r:id="rId27"/>
    <p:sldId id="333" r:id="rId28"/>
    <p:sldId id="344" r:id="rId29"/>
    <p:sldId id="345" r:id="rId30"/>
    <p:sldId id="346" r:id="rId31"/>
    <p:sldId id="347" r:id="rId32"/>
    <p:sldId id="332" r:id="rId33"/>
    <p:sldId id="288" r:id="rId34"/>
    <p:sldId id="348" r:id="rId35"/>
    <p:sldId id="290" r:id="rId36"/>
    <p:sldId id="291"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2" autoAdjust="0"/>
    <p:restoredTop sz="94660"/>
  </p:normalViewPr>
  <p:slideViewPr>
    <p:cSldViewPr>
      <p:cViewPr varScale="1">
        <p:scale>
          <a:sx n="70" d="100"/>
          <a:sy n="70" d="100"/>
        </p:scale>
        <p:origin x="-6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0FE83-EA17-497B-AB8B-52142269FC6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E6D8FB6E-855C-4409-81C4-46996BDA37C9}">
      <dgm:prSet phldrT="[Texto]" custT="1"/>
      <dgm:spPr/>
      <dgm:t>
        <a:bodyPr/>
        <a:lstStyle/>
        <a:p>
          <a:r>
            <a:rPr lang="es-EC" sz="1400" dirty="0" smtClean="0"/>
            <a:t>CATASTRO</a:t>
          </a:r>
          <a:endParaRPr lang="es-EC" sz="1400" dirty="0"/>
        </a:p>
      </dgm:t>
    </dgm:pt>
    <dgm:pt modelId="{08B2B9D8-7C16-496B-ADFE-808D400BEC9D}" type="parTrans" cxnId="{28EDC85E-9131-4CE1-9797-0A1439D0DD4E}">
      <dgm:prSet/>
      <dgm:spPr/>
      <dgm:t>
        <a:bodyPr/>
        <a:lstStyle/>
        <a:p>
          <a:endParaRPr lang="es-EC"/>
        </a:p>
      </dgm:t>
    </dgm:pt>
    <dgm:pt modelId="{1FF8D11A-6E7A-4B66-85E3-8D57F78F6BE6}" type="sibTrans" cxnId="{28EDC85E-9131-4CE1-9797-0A1439D0DD4E}">
      <dgm:prSet/>
      <dgm:spPr/>
      <dgm:t>
        <a:bodyPr/>
        <a:lstStyle/>
        <a:p>
          <a:endParaRPr lang="es-EC"/>
        </a:p>
      </dgm:t>
    </dgm:pt>
    <dgm:pt modelId="{64485A02-5787-40C1-B1C2-BC81939BBDE0}">
      <dgm:prSet phldrT="[Texto]"/>
      <dgm:spPr/>
      <dgm:t>
        <a:bodyPr/>
        <a:lstStyle/>
        <a:p>
          <a:r>
            <a:rPr lang="es-EC" dirty="0" smtClean="0"/>
            <a:t>Localización de las curtiembres y levantamiento de la información</a:t>
          </a:r>
          <a:endParaRPr lang="es-EC" dirty="0"/>
        </a:p>
      </dgm:t>
    </dgm:pt>
    <dgm:pt modelId="{3D38D209-37EF-4459-9D03-0B04B7D99DE2}" type="parTrans" cxnId="{DEFF5DDF-1862-47FD-84A4-FF1D84115864}">
      <dgm:prSet/>
      <dgm:spPr/>
      <dgm:t>
        <a:bodyPr/>
        <a:lstStyle/>
        <a:p>
          <a:endParaRPr lang="es-EC"/>
        </a:p>
      </dgm:t>
    </dgm:pt>
    <dgm:pt modelId="{BF81A681-2BEA-4AE3-A633-5EF5A4720D4D}" type="sibTrans" cxnId="{DEFF5DDF-1862-47FD-84A4-FF1D84115864}">
      <dgm:prSet/>
      <dgm:spPr/>
      <dgm:t>
        <a:bodyPr/>
        <a:lstStyle/>
        <a:p>
          <a:endParaRPr lang="es-EC"/>
        </a:p>
      </dgm:t>
    </dgm:pt>
    <dgm:pt modelId="{EC6E9100-374B-4B9C-A6AA-883DD8AAF072}">
      <dgm:prSet phldrT="[Texto]" custT="1"/>
      <dgm:spPr/>
      <dgm:t>
        <a:bodyPr/>
        <a:lstStyle/>
        <a:p>
          <a:r>
            <a:rPr lang="es-EC" sz="2800" dirty="0" smtClean="0"/>
            <a:t>IUV</a:t>
          </a:r>
          <a:endParaRPr lang="es-EC" sz="2800" dirty="0"/>
        </a:p>
      </dgm:t>
    </dgm:pt>
    <dgm:pt modelId="{22A48C00-DC57-4A9A-AC33-401435F14345}" type="parTrans" cxnId="{62093DCA-0E7C-4777-81D4-900870E56D53}">
      <dgm:prSet/>
      <dgm:spPr/>
      <dgm:t>
        <a:bodyPr/>
        <a:lstStyle/>
        <a:p>
          <a:endParaRPr lang="es-EC"/>
        </a:p>
      </dgm:t>
    </dgm:pt>
    <dgm:pt modelId="{EBF4FA20-5849-41B2-BED4-CDC849E00CEF}" type="sibTrans" cxnId="{62093DCA-0E7C-4777-81D4-900870E56D53}">
      <dgm:prSet/>
      <dgm:spPr/>
      <dgm:t>
        <a:bodyPr/>
        <a:lstStyle/>
        <a:p>
          <a:endParaRPr lang="es-EC"/>
        </a:p>
      </dgm:t>
    </dgm:pt>
    <dgm:pt modelId="{3D651ABE-1C32-47C9-867C-43E21301DE53}">
      <dgm:prSet phldrT="[Texto]"/>
      <dgm:spPr/>
      <dgm:t>
        <a:bodyPr/>
        <a:lstStyle/>
        <a:p>
          <a:r>
            <a:rPr lang="es-EC" dirty="0" smtClean="0"/>
            <a:t>Brillo solar e índice  ultravioleta</a:t>
          </a:r>
          <a:endParaRPr lang="es-EC" dirty="0"/>
        </a:p>
      </dgm:t>
    </dgm:pt>
    <dgm:pt modelId="{51E0262B-0722-47C8-9413-B07623E23762}" type="parTrans" cxnId="{F576BE40-2509-4581-B6EB-E188F5C56AC8}">
      <dgm:prSet/>
      <dgm:spPr/>
      <dgm:t>
        <a:bodyPr/>
        <a:lstStyle/>
        <a:p>
          <a:endParaRPr lang="es-EC"/>
        </a:p>
      </dgm:t>
    </dgm:pt>
    <dgm:pt modelId="{DA8DC0F1-9486-4F72-A679-1951F2FF20DA}" type="sibTrans" cxnId="{F576BE40-2509-4581-B6EB-E188F5C56AC8}">
      <dgm:prSet/>
      <dgm:spPr/>
      <dgm:t>
        <a:bodyPr/>
        <a:lstStyle/>
        <a:p>
          <a:endParaRPr lang="es-EC"/>
        </a:p>
      </dgm:t>
    </dgm:pt>
    <dgm:pt modelId="{93A84D18-7859-4CF8-B180-5F8729DE981E}">
      <dgm:prSet phldrT="[Texto]" custT="1"/>
      <dgm:spPr/>
      <dgm:t>
        <a:bodyPr/>
        <a:lstStyle/>
        <a:p>
          <a:r>
            <a:rPr lang="es-EC" sz="1400" dirty="0" smtClean="0"/>
            <a:t>CONTROL DE AGUA</a:t>
          </a:r>
          <a:endParaRPr lang="es-EC" sz="1400" dirty="0"/>
        </a:p>
      </dgm:t>
    </dgm:pt>
    <dgm:pt modelId="{EA6869D3-2F0F-4A37-B5E9-4B07929E96A5}" type="parTrans" cxnId="{83B0DE0C-5847-4404-92AF-2A01247662CE}">
      <dgm:prSet/>
      <dgm:spPr/>
      <dgm:t>
        <a:bodyPr/>
        <a:lstStyle/>
        <a:p>
          <a:endParaRPr lang="es-EC"/>
        </a:p>
      </dgm:t>
    </dgm:pt>
    <dgm:pt modelId="{46B4E40D-0FFA-4B69-A3A7-DB2C54C1FFAB}" type="sibTrans" cxnId="{83B0DE0C-5847-4404-92AF-2A01247662CE}">
      <dgm:prSet/>
      <dgm:spPr/>
      <dgm:t>
        <a:bodyPr/>
        <a:lstStyle/>
        <a:p>
          <a:endParaRPr lang="es-EC"/>
        </a:p>
      </dgm:t>
    </dgm:pt>
    <dgm:pt modelId="{3F3C1E2C-27A0-470B-8B5A-52CC6FE3CAB4}">
      <dgm:prSet phldrT="[Texto]"/>
      <dgm:spPr/>
      <dgm:t>
        <a:bodyPr/>
        <a:lstStyle/>
        <a:p>
          <a:r>
            <a:rPr lang="es-EC" dirty="0" smtClean="0"/>
            <a:t>CARACTERIZACIÓN INICIAL</a:t>
          </a:r>
        </a:p>
        <a:p>
          <a:endParaRPr lang="es-EC" dirty="0" smtClean="0"/>
        </a:p>
        <a:p>
          <a:r>
            <a:rPr lang="es-EC" dirty="0" smtClean="0"/>
            <a:t>Experimentación del AGUA DOPADA CON Sulfato básico de cromo.</a:t>
          </a:r>
        </a:p>
        <a:p>
          <a:endParaRPr lang="es-EC" dirty="0" smtClean="0"/>
        </a:p>
        <a:p>
          <a:r>
            <a:rPr lang="es-EC" dirty="0" smtClean="0"/>
            <a:t>Tratamiento al AGUA RESIDUAL DE CURTIEMBRES</a:t>
          </a:r>
          <a:endParaRPr lang="es-EC" dirty="0"/>
        </a:p>
      </dgm:t>
    </dgm:pt>
    <dgm:pt modelId="{3B8E0C2F-29B7-4059-9DB6-91AC5D3B7FE5}" type="parTrans" cxnId="{5FB0EBCA-67FF-41BF-A48F-3EF64908E99B}">
      <dgm:prSet/>
      <dgm:spPr/>
      <dgm:t>
        <a:bodyPr/>
        <a:lstStyle/>
        <a:p>
          <a:endParaRPr lang="es-EC"/>
        </a:p>
      </dgm:t>
    </dgm:pt>
    <dgm:pt modelId="{6B56DB57-214C-4396-9EB4-FC4E15695ED0}" type="sibTrans" cxnId="{5FB0EBCA-67FF-41BF-A48F-3EF64908E99B}">
      <dgm:prSet/>
      <dgm:spPr/>
      <dgm:t>
        <a:bodyPr/>
        <a:lstStyle/>
        <a:p>
          <a:endParaRPr lang="es-EC"/>
        </a:p>
      </dgm:t>
    </dgm:pt>
    <dgm:pt modelId="{78200964-9236-4222-9C4A-E4065C5DD9B5}" type="pres">
      <dgm:prSet presAssocID="{C500FE83-EA17-497B-AB8B-52142269FC6C}" presName="Name0" presStyleCnt="0">
        <dgm:presLayoutVars>
          <dgm:chMax/>
          <dgm:chPref/>
          <dgm:dir/>
          <dgm:animLvl val="lvl"/>
        </dgm:presLayoutVars>
      </dgm:prSet>
      <dgm:spPr/>
      <dgm:t>
        <a:bodyPr/>
        <a:lstStyle/>
        <a:p>
          <a:endParaRPr lang="es-EC"/>
        </a:p>
      </dgm:t>
    </dgm:pt>
    <dgm:pt modelId="{9956BF8B-3840-422B-B491-0E238652D583}" type="pres">
      <dgm:prSet presAssocID="{E6D8FB6E-855C-4409-81C4-46996BDA37C9}" presName="composite" presStyleCnt="0"/>
      <dgm:spPr/>
    </dgm:pt>
    <dgm:pt modelId="{DB0DA18D-2A82-4B67-9A67-8B1421F067A9}" type="pres">
      <dgm:prSet presAssocID="{E6D8FB6E-855C-4409-81C4-46996BDA37C9}" presName="Parent1" presStyleLbl="node1" presStyleIdx="0" presStyleCnt="6">
        <dgm:presLayoutVars>
          <dgm:chMax val="1"/>
          <dgm:chPref val="1"/>
          <dgm:bulletEnabled val="1"/>
        </dgm:presLayoutVars>
      </dgm:prSet>
      <dgm:spPr/>
      <dgm:t>
        <a:bodyPr/>
        <a:lstStyle/>
        <a:p>
          <a:endParaRPr lang="es-EC"/>
        </a:p>
      </dgm:t>
    </dgm:pt>
    <dgm:pt modelId="{F6438782-4F17-4EC8-A01C-C8DA06CE4582}" type="pres">
      <dgm:prSet presAssocID="{E6D8FB6E-855C-4409-81C4-46996BDA37C9}" presName="Childtext1" presStyleLbl="revTx" presStyleIdx="0" presStyleCnt="3">
        <dgm:presLayoutVars>
          <dgm:chMax val="0"/>
          <dgm:chPref val="0"/>
          <dgm:bulletEnabled val="1"/>
        </dgm:presLayoutVars>
      </dgm:prSet>
      <dgm:spPr/>
      <dgm:t>
        <a:bodyPr/>
        <a:lstStyle/>
        <a:p>
          <a:endParaRPr lang="es-EC"/>
        </a:p>
      </dgm:t>
    </dgm:pt>
    <dgm:pt modelId="{DA9B45B2-FDA7-448D-BA7C-932A62B6E25B}" type="pres">
      <dgm:prSet presAssocID="{E6D8FB6E-855C-4409-81C4-46996BDA37C9}" presName="BalanceSpacing" presStyleCnt="0"/>
      <dgm:spPr/>
    </dgm:pt>
    <dgm:pt modelId="{9766E3D5-C797-4D11-87FD-D731D987AE1C}" type="pres">
      <dgm:prSet presAssocID="{E6D8FB6E-855C-4409-81C4-46996BDA37C9}" presName="BalanceSpacing1" presStyleCnt="0"/>
      <dgm:spPr/>
    </dgm:pt>
    <dgm:pt modelId="{166301D5-01DD-43D6-B531-A90679EAB543}" type="pres">
      <dgm:prSet presAssocID="{1FF8D11A-6E7A-4B66-85E3-8D57F78F6BE6}" presName="Accent1Text" presStyleLbl="node1" presStyleIdx="1" presStyleCnt="6"/>
      <dgm:spPr/>
      <dgm:t>
        <a:bodyPr/>
        <a:lstStyle/>
        <a:p>
          <a:endParaRPr lang="es-EC"/>
        </a:p>
      </dgm:t>
    </dgm:pt>
    <dgm:pt modelId="{6F478861-6C1F-4BC7-B473-8B56040690EF}" type="pres">
      <dgm:prSet presAssocID="{1FF8D11A-6E7A-4B66-85E3-8D57F78F6BE6}" presName="spaceBetweenRectangles" presStyleCnt="0"/>
      <dgm:spPr/>
    </dgm:pt>
    <dgm:pt modelId="{546C65DB-E352-48F2-882A-ACB8EE40149D}" type="pres">
      <dgm:prSet presAssocID="{EC6E9100-374B-4B9C-A6AA-883DD8AAF072}" presName="composite" presStyleCnt="0"/>
      <dgm:spPr/>
    </dgm:pt>
    <dgm:pt modelId="{69439461-860E-4FE8-8C1B-5004F3449877}" type="pres">
      <dgm:prSet presAssocID="{EC6E9100-374B-4B9C-A6AA-883DD8AAF072}" presName="Parent1" presStyleLbl="node1" presStyleIdx="2" presStyleCnt="6">
        <dgm:presLayoutVars>
          <dgm:chMax val="1"/>
          <dgm:chPref val="1"/>
          <dgm:bulletEnabled val="1"/>
        </dgm:presLayoutVars>
      </dgm:prSet>
      <dgm:spPr/>
      <dgm:t>
        <a:bodyPr/>
        <a:lstStyle/>
        <a:p>
          <a:endParaRPr lang="es-EC"/>
        </a:p>
      </dgm:t>
    </dgm:pt>
    <dgm:pt modelId="{7A175E91-FC38-478B-B896-9DF04A653071}" type="pres">
      <dgm:prSet presAssocID="{EC6E9100-374B-4B9C-A6AA-883DD8AAF072}" presName="Childtext1" presStyleLbl="revTx" presStyleIdx="1" presStyleCnt="3">
        <dgm:presLayoutVars>
          <dgm:chMax val="0"/>
          <dgm:chPref val="0"/>
          <dgm:bulletEnabled val="1"/>
        </dgm:presLayoutVars>
      </dgm:prSet>
      <dgm:spPr/>
      <dgm:t>
        <a:bodyPr/>
        <a:lstStyle/>
        <a:p>
          <a:endParaRPr lang="es-EC"/>
        </a:p>
      </dgm:t>
    </dgm:pt>
    <dgm:pt modelId="{4063401A-A540-48F1-B553-8A4D8DAB64D1}" type="pres">
      <dgm:prSet presAssocID="{EC6E9100-374B-4B9C-A6AA-883DD8AAF072}" presName="BalanceSpacing" presStyleCnt="0"/>
      <dgm:spPr/>
    </dgm:pt>
    <dgm:pt modelId="{7BAEB0A7-F54A-48C9-8CB9-2A40AE8D8027}" type="pres">
      <dgm:prSet presAssocID="{EC6E9100-374B-4B9C-A6AA-883DD8AAF072}" presName="BalanceSpacing1" presStyleCnt="0"/>
      <dgm:spPr/>
    </dgm:pt>
    <dgm:pt modelId="{CD457B5D-47A9-4314-B82B-06FE0164D2E7}" type="pres">
      <dgm:prSet presAssocID="{EBF4FA20-5849-41B2-BED4-CDC849E00CEF}" presName="Accent1Text" presStyleLbl="node1" presStyleIdx="3" presStyleCnt="6"/>
      <dgm:spPr/>
      <dgm:t>
        <a:bodyPr/>
        <a:lstStyle/>
        <a:p>
          <a:endParaRPr lang="es-EC"/>
        </a:p>
      </dgm:t>
    </dgm:pt>
    <dgm:pt modelId="{37F4B1B6-13B2-4FFE-A14A-6015C26665AC}" type="pres">
      <dgm:prSet presAssocID="{EBF4FA20-5849-41B2-BED4-CDC849E00CEF}" presName="spaceBetweenRectangles" presStyleCnt="0"/>
      <dgm:spPr/>
    </dgm:pt>
    <dgm:pt modelId="{E50F68CA-9764-4E15-85CA-9A243CD108EA}" type="pres">
      <dgm:prSet presAssocID="{93A84D18-7859-4CF8-B180-5F8729DE981E}" presName="composite" presStyleCnt="0"/>
      <dgm:spPr/>
    </dgm:pt>
    <dgm:pt modelId="{D0EDD177-24A6-4704-8A86-CF181BC77755}" type="pres">
      <dgm:prSet presAssocID="{93A84D18-7859-4CF8-B180-5F8729DE981E}" presName="Parent1" presStyleLbl="node1" presStyleIdx="4" presStyleCnt="6" custLinFactNeighborX="10902" custLinFactNeighborY="-106">
        <dgm:presLayoutVars>
          <dgm:chMax val="1"/>
          <dgm:chPref val="1"/>
          <dgm:bulletEnabled val="1"/>
        </dgm:presLayoutVars>
      </dgm:prSet>
      <dgm:spPr/>
      <dgm:t>
        <a:bodyPr/>
        <a:lstStyle/>
        <a:p>
          <a:endParaRPr lang="es-EC"/>
        </a:p>
      </dgm:t>
    </dgm:pt>
    <dgm:pt modelId="{4215382D-FDF7-48C4-AA8F-B89F0E3499C7}" type="pres">
      <dgm:prSet presAssocID="{93A84D18-7859-4CF8-B180-5F8729DE981E}" presName="Childtext1" presStyleLbl="revTx" presStyleIdx="2" presStyleCnt="3" custScaleX="134012" custScaleY="177999" custLinFactNeighborX="26746" custLinFactNeighborY="10364">
        <dgm:presLayoutVars>
          <dgm:chMax val="0"/>
          <dgm:chPref val="0"/>
          <dgm:bulletEnabled val="1"/>
        </dgm:presLayoutVars>
      </dgm:prSet>
      <dgm:spPr/>
      <dgm:t>
        <a:bodyPr/>
        <a:lstStyle/>
        <a:p>
          <a:endParaRPr lang="es-EC"/>
        </a:p>
      </dgm:t>
    </dgm:pt>
    <dgm:pt modelId="{01C1B839-E2BF-4588-933A-DBD949380DEB}" type="pres">
      <dgm:prSet presAssocID="{93A84D18-7859-4CF8-B180-5F8729DE981E}" presName="BalanceSpacing" presStyleCnt="0"/>
      <dgm:spPr/>
    </dgm:pt>
    <dgm:pt modelId="{4D0B9267-8199-448F-8A92-E74ABA13C4AC}" type="pres">
      <dgm:prSet presAssocID="{93A84D18-7859-4CF8-B180-5F8729DE981E}" presName="BalanceSpacing1" presStyleCnt="0"/>
      <dgm:spPr/>
    </dgm:pt>
    <dgm:pt modelId="{42268EE9-FE07-484A-A391-32ABEC054AD6}" type="pres">
      <dgm:prSet presAssocID="{46B4E40D-0FFA-4B69-A3A7-DB2C54C1FFAB}" presName="Accent1Text" presStyleLbl="node1" presStyleIdx="5" presStyleCnt="6" custLinFactNeighborX="8146" custLinFactNeighborY="-106"/>
      <dgm:spPr/>
      <dgm:t>
        <a:bodyPr/>
        <a:lstStyle/>
        <a:p>
          <a:endParaRPr lang="es-EC"/>
        </a:p>
      </dgm:t>
    </dgm:pt>
  </dgm:ptLst>
  <dgm:cxnLst>
    <dgm:cxn modelId="{5FB0EBCA-67FF-41BF-A48F-3EF64908E99B}" srcId="{93A84D18-7859-4CF8-B180-5F8729DE981E}" destId="{3F3C1E2C-27A0-470B-8B5A-52CC6FE3CAB4}" srcOrd="0" destOrd="0" parTransId="{3B8E0C2F-29B7-4059-9DB6-91AC5D3B7FE5}" sibTransId="{6B56DB57-214C-4396-9EB4-FC4E15695ED0}"/>
    <dgm:cxn modelId="{62093DCA-0E7C-4777-81D4-900870E56D53}" srcId="{C500FE83-EA17-497B-AB8B-52142269FC6C}" destId="{EC6E9100-374B-4B9C-A6AA-883DD8AAF072}" srcOrd="1" destOrd="0" parTransId="{22A48C00-DC57-4A9A-AC33-401435F14345}" sibTransId="{EBF4FA20-5849-41B2-BED4-CDC849E00CEF}"/>
    <dgm:cxn modelId="{001E2917-D400-4C6C-8816-4E94BA9021F5}" type="presOf" srcId="{93A84D18-7859-4CF8-B180-5F8729DE981E}" destId="{D0EDD177-24A6-4704-8A86-CF181BC77755}" srcOrd="0" destOrd="0" presId="urn:microsoft.com/office/officeart/2008/layout/AlternatingHexagons"/>
    <dgm:cxn modelId="{0F27C058-4EBB-47A8-B3DD-CE2F1BA5C176}" type="presOf" srcId="{E6D8FB6E-855C-4409-81C4-46996BDA37C9}" destId="{DB0DA18D-2A82-4B67-9A67-8B1421F067A9}" srcOrd="0" destOrd="0" presId="urn:microsoft.com/office/officeart/2008/layout/AlternatingHexagons"/>
    <dgm:cxn modelId="{F576BE40-2509-4581-B6EB-E188F5C56AC8}" srcId="{EC6E9100-374B-4B9C-A6AA-883DD8AAF072}" destId="{3D651ABE-1C32-47C9-867C-43E21301DE53}" srcOrd="0" destOrd="0" parTransId="{51E0262B-0722-47C8-9413-B07623E23762}" sibTransId="{DA8DC0F1-9486-4F72-A679-1951F2FF20DA}"/>
    <dgm:cxn modelId="{AEEB0F3E-D117-4747-BE9F-126A622B377B}" type="presOf" srcId="{64485A02-5787-40C1-B1C2-BC81939BBDE0}" destId="{F6438782-4F17-4EC8-A01C-C8DA06CE4582}" srcOrd="0" destOrd="0" presId="urn:microsoft.com/office/officeart/2008/layout/AlternatingHexagons"/>
    <dgm:cxn modelId="{CA6D58E7-530C-4801-AB04-F77F6EB3EF3D}" type="presOf" srcId="{EC6E9100-374B-4B9C-A6AA-883DD8AAF072}" destId="{69439461-860E-4FE8-8C1B-5004F3449877}" srcOrd="0" destOrd="0" presId="urn:microsoft.com/office/officeart/2008/layout/AlternatingHexagons"/>
    <dgm:cxn modelId="{80EB10C5-3BF2-433B-912B-1BB49FF79154}" type="presOf" srcId="{3D651ABE-1C32-47C9-867C-43E21301DE53}" destId="{7A175E91-FC38-478B-B896-9DF04A653071}" srcOrd="0" destOrd="0" presId="urn:microsoft.com/office/officeart/2008/layout/AlternatingHexagons"/>
    <dgm:cxn modelId="{BF74AC57-9A9C-4CD4-BA4C-BD0CDEFD1086}" type="presOf" srcId="{1FF8D11A-6E7A-4B66-85E3-8D57F78F6BE6}" destId="{166301D5-01DD-43D6-B531-A90679EAB543}" srcOrd="0" destOrd="0" presId="urn:microsoft.com/office/officeart/2008/layout/AlternatingHexagons"/>
    <dgm:cxn modelId="{DEFF5DDF-1862-47FD-84A4-FF1D84115864}" srcId="{E6D8FB6E-855C-4409-81C4-46996BDA37C9}" destId="{64485A02-5787-40C1-B1C2-BC81939BBDE0}" srcOrd="0" destOrd="0" parTransId="{3D38D209-37EF-4459-9D03-0B04B7D99DE2}" sibTransId="{BF81A681-2BEA-4AE3-A633-5EF5A4720D4D}"/>
    <dgm:cxn modelId="{83B0DE0C-5847-4404-92AF-2A01247662CE}" srcId="{C500FE83-EA17-497B-AB8B-52142269FC6C}" destId="{93A84D18-7859-4CF8-B180-5F8729DE981E}" srcOrd="2" destOrd="0" parTransId="{EA6869D3-2F0F-4A37-B5E9-4B07929E96A5}" sibTransId="{46B4E40D-0FFA-4B69-A3A7-DB2C54C1FFAB}"/>
    <dgm:cxn modelId="{7B7FFA2E-D016-45CB-8B95-7B3DDA496170}" type="presOf" srcId="{3F3C1E2C-27A0-470B-8B5A-52CC6FE3CAB4}" destId="{4215382D-FDF7-48C4-AA8F-B89F0E3499C7}" srcOrd="0" destOrd="0" presId="urn:microsoft.com/office/officeart/2008/layout/AlternatingHexagons"/>
    <dgm:cxn modelId="{3492CC1E-F8CD-4FC8-B41A-DA7ADFCBB015}" type="presOf" srcId="{C500FE83-EA17-497B-AB8B-52142269FC6C}" destId="{78200964-9236-4222-9C4A-E4065C5DD9B5}" srcOrd="0" destOrd="0" presId="urn:microsoft.com/office/officeart/2008/layout/AlternatingHexagons"/>
    <dgm:cxn modelId="{28EDC85E-9131-4CE1-9797-0A1439D0DD4E}" srcId="{C500FE83-EA17-497B-AB8B-52142269FC6C}" destId="{E6D8FB6E-855C-4409-81C4-46996BDA37C9}" srcOrd="0" destOrd="0" parTransId="{08B2B9D8-7C16-496B-ADFE-808D400BEC9D}" sibTransId="{1FF8D11A-6E7A-4B66-85E3-8D57F78F6BE6}"/>
    <dgm:cxn modelId="{241C134D-1AEC-45B9-BC81-98F8C040929D}" type="presOf" srcId="{46B4E40D-0FFA-4B69-A3A7-DB2C54C1FFAB}" destId="{42268EE9-FE07-484A-A391-32ABEC054AD6}" srcOrd="0" destOrd="0" presId="urn:microsoft.com/office/officeart/2008/layout/AlternatingHexagons"/>
    <dgm:cxn modelId="{EF60D4BF-8F5B-4865-BAE6-B6D8D4FA97CE}" type="presOf" srcId="{EBF4FA20-5849-41B2-BED4-CDC849E00CEF}" destId="{CD457B5D-47A9-4314-B82B-06FE0164D2E7}" srcOrd="0" destOrd="0" presId="urn:microsoft.com/office/officeart/2008/layout/AlternatingHexagons"/>
    <dgm:cxn modelId="{4379B928-B456-4D5E-9A74-134687820529}" type="presParOf" srcId="{78200964-9236-4222-9C4A-E4065C5DD9B5}" destId="{9956BF8B-3840-422B-B491-0E238652D583}" srcOrd="0" destOrd="0" presId="urn:microsoft.com/office/officeart/2008/layout/AlternatingHexagons"/>
    <dgm:cxn modelId="{BF4D49BE-EA22-4FA3-899B-08B2B249872F}" type="presParOf" srcId="{9956BF8B-3840-422B-B491-0E238652D583}" destId="{DB0DA18D-2A82-4B67-9A67-8B1421F067A9}" srcOrd="0" destOrd="0" presId="urn:microsoft.com/office/officeart/2008/layout/AlternatingHexagons"/>
    <dgm:cxn modelId="{1A62D4B9-1784-4764-945B-F1D2053214B3}" type="presParOf" srcId="{9956BF8B-3840-422B-B491-0E238652D583}" destId="{F6438782-4F17-4EC8-A01C-C8DA06CE4582}" srcOrd="1" destOrd="0" presId="urn:microsoft.com/office/officeart/2008/layout/AlternatingHexagons"/>
    <dgm:cxn modelId="{B29A7DE7-0764-4E2E-8064-D39276BBF373}" type="presParOf" srcId="{9956BF8B-3840-422B-B491-0E238652D583}" destId="{DA9B45B2-FDA7-448D-BA7C-932A62B6E25B}" srcOrd="2" destOrd="0" presId="urn:microsoft.com/office/officeart/2008/layout/AlternatingHexagons"/>
    <dgm:cxn modelId="{7CA108A4-5322-45B8-B0D6-79343C2054F3}" type="presParOf" srcId="{9956BF8B-3840-422B-B491-0E238652D583}" destId="{9766E3D5-C797-4D11-87FD-D731D987AE1C}" srcOrd="3" destOrd="0" presId="urn:microsoft.com/office/officeart/2008/layout/AlternatingHexagons"/>
    <dgm:cxn modelId="{0B88FCB6-731F-45CC-AC7A-F809F26EB2D0}" type="presParOf" srcId="{9956BF8B-3840-422B-B491-0E238652D583}" destId="{166301D5-01DD-43D6-B531-A90679EAB543}" srcOrd="4" destOrd="0" presId="urn:microsoft.com/office/officeart/2008/layout/AlternatingHexagons"/>
    <dgm:cxn modelId="{9091CE8E-C023-4B0C-8945-888B3881B2C7}" type="presParOf" srcId="{78200964-9236-4222-9C4A-E4065C5DD9B5}" destId="{6F478861-6C1F-4BC7-B473-8B56040690EF}" srcOrd="1" destOrd="0" presId="urn:microsoft.com/office/officeart/2008/layout/AlternatingHexagons"/>
    <dgm:cxn modelId="{888BAAA1-ECDA-4968-942A-BA46C0EE2034}" type="presParOf" srcId="{78200964-9236-4222-9C4A-E4065C5DD9B5}" destId="{546C65DB-E352-48F2-882A-ACB8EE40149D}" srcOrd="2" destOrd="0" presId="urn:microsoft.com/office/officeart/2008/layout/AlternatingHexagons"/>
    <dgm:cxn modelId="{C20D2A8B-7873-415D-AEA6-6B5C91FE768D}" type="presParOf" srcId="{546C65DB-E352-48F2-882A-ACB8EE40149D}" destId="{69439461-860E-4FE8-8C1B-5004F3449877}" srcOrd="0" destOrd="0" presId="urn:microsoft.com/office/officeart/2008/layout/AlternatingHexagons"/>
    <dgm:cxn modelId="{BBB4587C-4DD6-4E27-986C-550E466A8C22}" type="presParOf" srcId="{546C65DB-E352-48F2-882A-ACB8EE40149D}" destId="{7A175E91-FC38-478B-B896-9DF04A653071}" srcOrd="1" destOrd="0" presId="urn:microsoft.com/office/officeart/2008/layout/AlternatingHexagons"/>
    <dgm:cxn modelId="{3770DB44-2705-434E-A555-CE1B48443AA6}" type="presParOf" srcId="{546C65DB-E352-48F2-882A-ACB8EE40149D}" destId="{4063401A-A540-48F1-B553-8A4D8DAB64D1}" srcOrd="2" destOrd="0" presId="urn:microsoft.com/office/officeart/2008/layout/AlternatingHexagons"/>
    <dgm:cxn modelId="{F26BA3A7-4BA8-465E-910E-6A6F663974CE}" type="presParOf" srcId="{546C65DB-E352-48F2-882A-ACB8EE40149D}" destId="{7BAEB0A7-F54A-48C9-8CB9-2A40AE8D8027}" srcOrd="3" destOrd="0" presId="urn:microsoft.com/office/officeart/2008/layout/AlternatingHexagons"/>
    <dgm:cxn modelId="{76A10954-223A-42BB-B404-E35C6660F7DC}" type="presParOf" srcId="{546C65DB-E352-48F2-882A-ACB8EE40149D}" destId="{CD457B5D-47A9-4314-B82B-06FE0164D2E7}" srcOrd="4" destOrd="0" presId="urn:microsoft.com/office/officeart/2008/layout/AlternatingHexagons"/>
    <dgm:cxn modelId="{06EC6D1C-D219-418D-8E7C-44C8E589D214}" type="presParOf" srcId="{78200964-9236-4222-9C4A-E4065C5DD9B5}" destId="{37F4B1B6-13B2-4FFE-A14A-6015C26665AC}" srcOrd="3" destOrd="0" presId="urn:microsoft.com/office/officeart/2008/layout/AlternatingHexagons"/>
    <dgm:cxn modelId="{8A1C90EF-9E7D-4AB1-BAE3-0E8CBCD2622F}" type="presParOf" srcId="{78200964-9236-4222-9C4A-E4065C5DD9B5}" destId="{E50F68CA-9764-4E15-85CA-9A243CD108EA}" srcOrd="4" destOrd="0" presId="urn:microsoft.com/office/officeart/2008/layout/AlternatingHexagons"/>
    <dgm:cxn modelId="{C7829811-2952-410A-B28D-A6F01BEEC30A}" type="presParOf" srcId="{E50F68CA-9764-4E15-85CA-9A243CD108EA}" destId="{D0EDD177-24A6-4704-8A86-CF181BC77755}" srcOrd="0" destOrd="0" presId="urn:microsoft.com/office/officeart/2008/layout/AlternatingHexagons"/>
    <dgm:cxn modelId="{0876D968-9FE9-4D03-A2EC-6C96570C8557}" type="presParOf" srcId="{E50F68CA-9764-4E15-85CA-9A243CD108EA}" destId="{4215382D-FDF7-48C4-AA8F-B89F0E3499C7}" srcOrd="1" destOrd="0" presId="urn:microsoft.com/office/officeart/2008/layout/AlternatingHexagons"/>
    <dgm:cxn modelId="{7276E4D5-92DF-4700-A5AB-BB817C39DC0E}" type="presParOf" srcId="{E50F68CA-9764-4E15-85CA-9A243CD108EA}" destId="{01C1B839-E2BF-4588-933A-DBD949380DEB}" srcOrd="2" destOrd="0" presId="urn:microsoft.com/office/officeart/2008/layout/AlternatingHexagons"/>
    <dgm:cxn modelId="{A1E123C4-7145-4970-A962-A0F8A4B5DDD8}" type="presParOf" srcId="{E50F68CA-9764-4E15-85CA-9A243CD108EA}" destId="{4D0B9267-8199-448F-8A92-E74ABA13C4AC}" srcOrd="3" destOrd="0" presId="urn:microsoft.com/office/officeart/2008/layout/AlternatingHexagons"/>
    <dgm:cxn modelId="{A1244A24-410C-4E98-A46F-F8C995E32191}" type="presParOf" srcId="{E50F68CA-9764-4E15-85CA-9A243CD108EA}" destId="{42268EE9-FE07-484A-A391-32ABEC054AD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B41F9-46C2-4FEE-9E55-FE65620CCB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F842D5DC-1FF9-4CD1-8B56-269F070B3941}">
      <dgm:prSet phldrT="[Texto]"/>
      <dgm:spPr/>
      <dgm:t>
        <a:bodyPr/>
        <a:lstStyle/>
        <a:p>
          <a:r>
            <a:rPr lang="es-EC" dirty="0" smtClean="0"/>
            <a:t>HELIOFANÍA</a:t>
          </a:r>
          <a:endParaRPr lang="es-EC" dirty="0"/>
        </a:p>
      </dgm:t>
    </dgm:pt>
    <dgm:pt modelId="{D3B0DAF3-D646-44A3-B675-E3F13BA7939A}" type="parTrans" cxnId="{92A6AE2E-E4E3-47B2-A791-7220C7CF37AD}">
      <dgm:prSet/>
      <dgm:spPr/>
      <dgm:t>
        <a:bodyPr/>
        <a:lstStyle/>
        <a:p>
          <a:endParaRPr lang="es-EC"/>
        </a:p>
      </dgm:t>
    </dgm:pt>
    <dgm:pt modelId="{726A8BAA-E957-4342-8126-20980C59200C}" type="sibTrans" cxnId="{92A6AE2E-E4E3-47B2-A791-7220C7CF37AD}">
      <dgm:prSet/>
      <dgm:spPr/>
      <dgm:t>
        <a:bodyPr/>
        <a:lstStyle/>
        <a:p>
          <a:endParaRPr lang="es-EC"/>
        </a:p>
      </dgm:t>
    </dgm:pt>
    <dgm:pt modelId="{005B9D21-8A3B-447D-B375-8458159348C1}">
      <dgm:prSet phldrT="[Texto]"/>
      <dgm:spPr/>
      <dgm:t>
        <a:bodyPr/>
        <a:lstStyle/>
        <a:p>
          <a:r>
            <a:rPr lang="es-EC" dirty="0" smtClean="0"/>
            <a:t>RADIACIÓN SOLAR DIRECTA</a:t>
          </a:r>
          <a:endParaRPr lang="es-EC" dirty="0"/>
        </a:p>
      </dgm:t>
    </dgm:pt>
    <dgm:pt modelId="{59653E3C-EE06-4F16-AA34-E51CF26061EF}" type="parTrans" cxnId="{7442BD16-7DBB-46E9-87D8-3220D59268D5}">
      <dgm:prSet/>
      <dgm:spPr/>
      <dgm:t>
        <a:bodyPr/>
        <a:lstStyle/>
        <a:p>
          <a:endParaRPr lang="es-EC"/>
        </a:p>
      </dgm:t>
    </dgm:pt>
    <dgm:pt modelId="{0BF417D3-4687-4E6F-83C3-6F40EDFE8F33}" type="sibTrans" cxnId="{7442BD16-7DBB-46E9-87D8-3220D59268D5}">
      <dgm:prSet/>
      <dgm:spPr/>
      <dgm:t>
        <a:bodyPr/>
        <a:lstStyle/>
        <a:p>
          <a:endParaRPr lang="es-EC"/>
        </a:p>
      </dgm:t>
    </dgm:pt>
    <dgm:pt modelId="{22959095-AC04-4D05-9ABF-A247BB1EEFEC}">
      <dgm:prSet phldrT="[Texto]"/>
      <dgm:spPr/>
      <dgm:t>
        <a:bodyPr/>
        <a:lstStyle/>
        <a:p>
          <a:r>
            <a:rPr lang="es-EC" dirty="0" smtClean="0"/>
            <a:t>RADIACIÓN UV</a:t>
          </a:r>
          <a:endParaRPr lang="es-EC" dirty="0"/>
        </a:p>
      </dgm:t>
    </dgm:pt>
    <dgm:pt modelId="{A6C9BF4F-48B5-4D24-B02B-64A4FC8BC51D}" type="parTrans" cxnId="{A434575A-A566-48DF-84FE-FC8FA6D47542}">
      <dgm:prSet/>
      <dgm:spPr/>
      <dgm:t>
        <a:bodyPr/>
        <a:lstStyle/>
        <a:p>
          <a:endParaRPr lang="es-EC"/>
        </a:p>
      </dgm:t>
    </dgm:pt>
    <dgm:pt modelId="{A7575BBA-9137-4388-824E-CAD196B7A9BC}" type="sibTrans" cxnId="{A434575A-A566-48DF-84FE-FC8FA6D47542}">
      <dgm:prSet/>
      <dgm:spPr/>
      <dgm:t>
        <a:bodyPr/>
        <a:lstStyle/>
        <a:p>
          <a:endParaRPr lang="es-EC"/>
        </a:p>
      </dgm:t>
    </dgm:pt>
    <dgm:pt modelId="{0E7CB925-62B5-4187-A46B-C28D9AB8DC5C}">
      <dgm:prSet phldrT="[Texto]"/>
      <dgm:spPr>
        <a:blipFill rotWithShape="1">
          <a:blip xmlns:r="http://schemas.openxmlformats.org/officeDocument/2006/relationships" r:embed="rId1"/>
          <a:stretch>
            <a:fillRect l="-902"/>
          </a:stretch>
        </a:blipFill>
      </dgm:spPr>
      <dgm:t>
        <a:bodyPr/>
        <a:lstStyle/>
        <a:p>
          <a:r>
            <a:rPr lang="es-EC">
              <a:noFill/>
            </a:rPr>
            <a:t> </a:t>
          </a:r>
        </a:p>
      </dgm:t>
    </dgm:pt>
    <dgm:pt modelId="{405B8363-0099-42D1-9C02-680DEE2B7861}" type="parTrans" cxnId="{21D28747-1E5B-4DA7-8E15-94623D63AFE8}">
      <dgm:prSet/>
      <dgm:spPr/>
      <dgm:t>
        <a:bodyPr/>
        <a:lstStyle/>
        <a:p>
          <a:endParaRPr lang="es-EC"/>
        </a:p>
      </dgm:t>
    </dgm:pt>
    <dgm:pt modelId="{DD0867B9-1B3C-4800-A1D5-12D0C372DD3B}" type="sibTrans" cxnId="{21D28747-1E5B-4DA7-8E15-94623D63AFE8}">
      <dgm:prSet/>
      <dgm:spPr/>
      <dgm:t>
        <a:bodyPr/>
        <a:lstStyle/>
        <a:p>
          <a:endParaRPr lang="es-EC"/>
        </a:p>
      </dgm:t>
    </dgm:pt>
    <dgm:pt modelId="{2631975A-5523-415F-AE7B-C68350116387}">
      <dgm:prSet phldrT="[Texto]"/>
      <dgm:spPr/>
      <dgm:t>
        <a:bodyPr/>
        <a:lstStyle/>
        <a:p>
          <a:r>
            <a:rPr lang="es-EC" dirty="0" smtClean="0"/>
            <a:t>IUV</a:t>
          </a:r>
          <a:endParaRPr lang="es-EC" dirty="0"/>
        </a:p>
      </dgm:t>
    </dgm:pt>
    <dgm:pt modelId="{1A2308AF-2F80-4AC7-BBEC-8FE9D2AEA797}" type="parTrans" cxnId="{A435B8DE-B451-42AA-97FD-CC3E582BB8F8}">
      <dgm:prSet/>
      <dgm:spPr/>
      <dgm:t>
        <a:bodyPr/>
        <a:lstStyle/>
        <a:p>
          <a:endParaRPr lang="es-EC"/>
        </a:p>
      </dgm:t>
    </dgm:pt>
    <dgm:pt modelId="{4D10B2CE-3A78-457C-A121-A93F72EFD737}" type="sibTrans" cxnId="{A435B8DE-B451-42AA-97FD-CC3E582BB8F8}">
      <dgm:prSet/>
      <dgm:spPr/>
      <dgm:t>
        <a:bodyPr/>
        <a:lstStyle/>
        <a:p>
          <a:endParaRPr lang="es-EC"/>
        </a:p>
      </dgm:t>
    </dgm:pt>
    <dgm:pt modelId="{E3E9B630-E1CB-46E6-9905-8C1E612DBC1E}" type="pres">
      <dgm:prSet presAssocID="{FE8B41F9-46C2-4FEE-9E55-FE65620CCB03}" presName="outerComposite" presStyleCnt="0">
        <dgm:presLayoutVars>
          <dgm:chMax val="5"/>
          <dgm:dir/>
          <dgm:resizeHandles val="exact"/>
        </dgm:presLayoutVars>
      </dgm:prSet>
      <dgm:spPr/>
      <dgm:t>
        <a:bodyPr/>
        <a:lstStyle/>
        <a:p>
          <a:endParaRPr lang="es-EC"/>
        </a:p>
      </dgm:t>
    </dgm:pt>
    <dgm:pt modelId="{0D22AD38-A00B-462A-8352-E9247A27175E}" type="pres">
      <dgm:prSet presAssocID="{FE8B41F9-46C2-4FEE-9E55-FE65620CCB03}" presName="dummyMaxCanvas" presStyleCnt="0">
        <dgm:presLayoutVars/>
      </dgm:prSet>
      <dgm:spPr/>
    </dgm:pt>
    <dgm:pt modelId="{604E1D9C-7F04-4188-9ADA-81F4E766C42D}" type="pres">
      <dgm:prSet presAssocID="{FE8B41F9-46C2-4FEE-9E55-FE65620CCB03}" presName="FiveNodes_1" presStyleLbl="node1" presStyleIdx="0" presStyleCnt="5">
        <dgm:presLayoutVars>
          <dgm:bulletEnabled val="1"/>
        </dgm:presLayoutVars>
      </dgm:prSet>
      <dgm:spPr/>
      <dgm:t>
        <a:bodyPr/>
        <a:lstStyle/>
        <a:p>
          <a:endParaRPr lang="es-EC"/>
        </a:p>
      </dgm:t>
    </dgm:pt>
    <dgm:pt modelId="{23638020-E655-477A-A141-09F483F6786E}" type="pres">
      <dgm:prSet presAssocID="{FE8B41F9-46C2-4FEE-9E55-FE65620CCB03}" presName="FiveNodes_2" presStyleLbl="node1" presStyleIdx="1" presStyleCnt="5">
        <dgm:presLayoutVars>
          <dgm:bulletEnabled val="1"/>
        </dgm:presLayoutVars>
      </dgm:prSet>
      <dgm:spPr/>
      <dgm:t>
        <a:bodyPr/>
        <a:lstStyle/>
        <a:p>
          <a:endParaRPr lang="es-EC"/>
        </a:p>
      </dgm:t>
    </dgm:pt>
    <dgm:pt modelId="{8A5C903B-F1D4-46D6-8423-813D9476B3BB}" type="pres">
      <dgm:prSet presAssocID="{FE8B41F9-46C2-4FEE-9E55-FE65620CCB03}" presName="FiveNodes_3" presStyleLbl="node1" presStyleIdx="2" presStyleCnt="5">
        <dgm:presLayoutVars>
          <dgm:bulletEnabled val="1"/>
        </dgm:presLayoutVars>
      </dgm:prSet>
      <dgm:spPr/>
      <dgm:t>
        <a:bodyPr/>
        <a:lstStyle/>
        <a:p>
          <a:endParaRPr lang="es-EC"/>
        </a:p>
      </dgm:t>
    </dgm:pt>
    <dgm:pt modelId="{8702D0D5-9DF9-415F-BA4F-3DD2A92CD72B}" type="pres">
      <dgm:prSet presAssocID="{FE8B41F9-46C2-4FEE-9E55-FE65620CCB03}" presName="FiveNodes_4" presStyleLbl="node1" presStyleIdx="3" presStyleCnt="5">
        <dgm:presLayoutVars>
          <dgm:bulletEnabled val="1"/>
        </dgm:presLayoutVars>
      </dgm:prSet>
      <dgm:spPr/>
      <dgm:t>
        <a:bodyPr/>
        <a:lstStyle/>
        <a:p>
          <a:endParaRPr lang="es-EC"/>
        </a:p>
      </dgm:t>
    </dgm:pt>
    <dgm:pt modelId="{07F48EB4-036A-45F3-9923-65E7A5005496}" type="pres">
      <dgm:prSet presAssocID="{FE8B41F9-46C2-4FEE-9E55-FE65620CCB03}" presName="FiveNodes_5" presStyleLbl="node1" presStyleIdx="4" presStyleCnt="5">
        <dgm:presLayoutVars>
          <dgm:bulletEnabled val="1"/>
        </dgm:presLayoutVars>
      </dgm:prSet>
      <dgm:spPr/>
      <dgm:t>
        <a:bodyPr/>
        <a:lstStyle/>
        <a:p>
          <a:endParaRPr lang="es-EC"/>
        </a:p>
      </dgm:t>
    </dgm:pt>
    <dgm:pt modelId="{B79F33E7-0339-4833-9E91-51126FDA98DB}" type="pres">
      <dgm:prSet presAssocID="{FE8B41F9-46C2-4FEE-9E55-FE65620CCB03}" presName="FiveConn_1-2" presStyleLbl="fgAccFollowNode1" presStyleIdx="0" presStyleCnt="4">
        <dgm:presLayoutVars>
          <dgm:bulletEnabled val="1"/>
        </dgm:presLayoutVars>
      </dgm:prSet>
      <dgm:spPr/>
      <dgm:t>
        <a:bodyPr/>
        <a:lstStyle/>
        <a:p>
          <a:endParaRPr lang="es-EC"/>
        </a:p>
      </dgm:t>
    </dgm:pt>
    <dgm:pt modelId="{F87B6A1D-4DD5-4111-85EF-CD772EF43D1E}" type="pres">
      <dgm:prSet presAssocID="{FE8B41F9-46C2-4FEE-9E55-FE65620CCB03}" presName="FiveConn_2-3" presStyleLbl="fgAccFollowNode1" presStyleIdx="1" presStyleCnt="4">
        <dgm:presLayoutVars>
          <dgm:bulletEnabled val="1"/>
        </dgm:presLayoutVars>
      </dgm:prSet>
      <dgm:spPr/>
      <dgm:t>
        <a:bodyPr/>
        <a:lstStyle/>
        <a:p>
          <a:endParaRPr lang="es-EC"/>
        </a:p>
      </dgm:t>
    </dgm:pt>
    <dgm:pt modelId="{22FAFB08-F183-47B7-93E7-8148A8455F68}" type="pres">
      <dgm:prSet presAssocID="{FE8B41F9-46C2-4FEE-9E55-FE65620CCB03}" presName="FiveConn_3-4" presStyleLbl="fgAccFollowNode1" presStyleIdx="2" presStyleCnt="4">
        <dgm:presLayoutVars>
          <dgm:bulletEnabled val="1"/>
        </dgm:presLayoutVars>
      </dgm:prSet>
      <dgm:spPr/>
      <dgm:t>
        <a:bodyPr/>
        <a:lstStyle/>
        <a:p>
          <a:endParaRPr lang="es-EC"/>
        </a:p>
      </dgm:t>
    </dgm:pt>
    <dgm:pt modelId="{D86DA44F-3EFA-412E-B1EE-4FEF7CB06942}" type="pres">
      <dgm:prSet presAssocID="{FE8B41F9-46C2-4FEE-9E55-FE65620CCB03}" presName="FiveConn_4-5" presStyleLbl="fgAccFollowNode1" presStyleIdx="3" presStyleCnt="4">
        <dgm:presLayoutVars>
          <dgm:bulletEnabled val="1"/>
        </dgm:presLayoutVars>
      </dgm:prSet>
      <dgm:spPr/>
      <dgm:t>
        <a:bodyPr/>
        <a:lstStyle/>
        <a:p>
          <a:endParaRPr lang="es-EC"/>
        </a:p>
      </dgm:t>
    </dgm:pt>
    <dgm:pt modelId="{F48C741B-0E5C-486A-85F0-521AABD1AD12}" type="pres">
      <dgm:prSet presAssocID="{FE8B41F9-46C2-4FEE-9E55-FE65620CCB03}" presName="FiveNodes_1_text" presStyleLbl="node1" presStyleIdx="4" presStyleCnt="5">
        <dgm:presLayoutVars>
          <dgm:bulletEnabled val="1"/>
        </dgm:presLayoutVars>
      </dgm:prSet>
      <dgm:spPr/>
      <dgm:t>
        <a:bodyPr/>
        <a:lstStyle/>
        <a:p>
          <a:endParaRPr lang="es-EC"/>
        </a:p>
      </dgm:t>
    </dgm:pt>
    <dgm:pt modelId="{223AE583-2C01-4631-B000-806C9900221F}" type="pres">
      <dgm:prSet presAssocID="{FE8B41F9-46C2-4FEE-9E55-FE65620CCB03}" presName="FiveNodes_2_text" presStyleLbl="node1" presStyleIdx="4" presStyleCnt="5">
        <dgm:presLayoutVars>
          <dgm:bulletEnabled val="1"/>
        </dgm:presLayoutVars>
      </dgm:prSet>
      <dgm:spPr/>
      <dgm:t>
        <a:bodyPr/>
        <a:lstStyle/>
        <a:p>
          <a:endParaRPr lang="es-EC"/>
        </a:p>
      </dgm:t>
    </dgm:pt>
    <dgm:pt modelId="{562F46EC-E48E-4D5E-98F7-DEF658B2B939}" type="pres">
      <dgm:prSet presAssocID="{FE8B41F9-46C2-4FEE-9E55-FE65620CCB03}" presName="FiveNodes_3_text" presStyleLbl="node1" presStyleIdx="4" presStyleCnt="5">
        <dgm:presLayoutVars>
          <dgm:bulletEnabled val="1"/>
        </dgm:presLayoutVars>
      </dgm:prSet>
      <dgm:spPr/>
      <dgm:t>
        <a:bodyPr/>
        <a:lstStyle/>
        <a:p>
          <a:endParaRPr lang="es-EC"/>
        </a:p>
      </dgm:t>
    </dgm:pt>
    <dgm:pt modelId="{1AA4001F-FF38-4E77-993A-1EE713B13633}" type="pres">
      <dgm:prSet presAssocID="{FE8B41F9-46C2-4FEE-9E55-FE65620CCB03}" presName="FiveNodes_4_text" presStyleLbl="node1" presStyleIdx="4" presStyleCnt="5">
        <dgm:presLayoutVars>
          <dgm:bulletEnabled val="1"/>
        </dgm:presLayoutVars>
      </dgm:prSet>
      <dgm:spPr/>
      <dgm:t>
        <a:bodyPr/>
        <a:lstStyle/>
        <a:p>
          <a:endParaRPr lang="es-EC"/>
        </a:p>
      </dgm:t>
    </dgm:pt>
    <dgm:pt modelId="{8A47D8DC-7D97-42CE-AD47-C1862B2DC2DA}" type="pres">
      <dgm:prSet presAssocID="{FE8B41F9-46C2-4FEE-9E55-FE65620CCB03}" presName="FiveNodes_5_text" presStyleLbl="node1" presStyleIdx="4" presStyleCnt="5">
        <dgm:presLayoutVars>
          <dgm:bulletEnabled val="1"/>
        </dgm:presLayoutVars>
      </dgm:prSet>
      <dgm:spPr/>
      <dgm:t>
        <a:bodyPr/>
        <a:lstStyle/>
        <a:p>
          <a:endParaRPr lang="es-EC"/>
        </a:p>
      </dgm:t>
    </dgm:pt>
  </dgm:ptLst>
  <dgm:cxnLst>
    <dgm:cxn modelId="{A435B8DE-B451-42AA-97FD-CC3E582BB8F8}" srcId="{FE8B41F9-46C2-4FEE-9E55-FE65620CCB03}" destId="{2631975A-5523-415F-AE7B-C68350116387}" srcOrd="4" destOrd="0" parTransId="{1A2308AF-2F80-4AC7-BBEC-8FE9D2AEA797}" sibTransId="{4D10B2CE-3A78-457C-A121-A93F72EFD737}"/>
    <dgm:cxn modelId="{3542C65B-1DC6-4E08-879D-0505EBF44DB3}" type="presOf" srcId="{DD0867B9-1B3C-4800-A1D5-12D0C372DD3B}" destId="{D86DA44F-3EFA-412E-B1EE-4FEF7CB06942}" srcOrd="0" destOrd="0" presId="urn:microsoft.com/office/officeart/2005/8/layout/vProcess5"/>
    <dgm:cxn modelId="{67E3DD42-55E7-4D25-9CA2-35139A6050C3}" type="presOf" srcId="{005B9D21-8A3B-447D-B375-8458159348C1}" destId="{23638020-E655-477A-A141-09F483F6786E}" srcOrd="0" destOrd="0" presId="urn:microsoft.com/office/officeart/2005/8/layout/vProcess5"/>
    <dgm:cxn modelId="{49794D32-C3C0-45FC-81B3-D4B59E61F97F}" type="presOf" srcId="{22959095-AC04-4D05-9ABF-A247BB1EEFEC}" destId="{8A5C903B-F1D4-46D6-8423-813D9476B3BB}" srcOrd="0" destOrd="0" presId="urn:microsoft.com/office/officeart/2005/8/layout/vProcess5"/>
    <dgm:cxn modelId="{92A6AE2E-E4E3-47B2-A791-7220C7CF37AD}" srcId="{FE8B41F9-46C2-4FEE-9E55-FE65620CCB03}" destId="{F842D5DC-1FF9-4CD1-8B56-269F070B3941}" srcOrd="0" destOrd="0" parTransId="{D3B0DAF3-D646-44A3-B675-E3F13BA7939A}" sibTransId="{726A8BAA-E957-4342-8126-20980C59200C}"/>
    <dgm:cxn modelId="{7442BD16-7DBB-46E9-87D8-3220D59268D5}" srcId="{FE8B41F9-46C2-4FEE-9E55-FE65620CCB03}" destId="{005B9D21-8A3B-447D-B375-8458159348C1}" srcOrd="1" destOrd="0" parTransId="{59653E3C-EE06-4F16-AA34-E51CF26061EF}" sibTransId="{0BF417D3-4687-4E6F-83C3-6F40EDFE8F33}"/>
    <dgm:cxn modelId="{976FF0E3-C3FE-47C9-9BEC-2D536E8D42FD}" type="presOf" srcId="{005B9D21-8A3B-447D-B375-8458159348C1}" destId="{223AE583-2C01-4631-B000-806C9900221F}" srcOrd="1" destOrd="0" presId="urn:microsoft.com/office/officeart/2005/8/layout/vProcess5"/>
    <dgm:cxn modelId="{A434575A-A566-48DF-84FE-FC8FA6D47542}" srcId="{FE8B41F9-46C2-4FEE-9E55-FE65620CCB03}" destId="{22959095-AC04-4D05-9ABF-A247BB1EEFEC}" srcOrd="2" destOrd="0" parTransId="{A6C9BF4F-48B5-4D24-B02B-64A4FC8BC51D}" sibTransId="{A7575BBA-9137-4388-824E-CAD196B7A9BC}"/>
    <dgm:cxn modelId="{F92FE95D-457E-47FF-9431-31C3100449A1}" type="presOf" srcId="{A7575BBA-9137-4388-824E-CAD196B7A9BC}" destId="{22FAFB08-F183-47B7-93E7-8148A8455F68}" srcOrd="0" destOrd="0" presId="urn:microsoft.com/office/officeart/2005/8/layout/vProcess5"/>
    <dgm:cxn modelId="{2B26DD89-35EA-4ED6-B4E4-478E8953590B}" type="presOf" srcId="{0BF417D3-4687-4E6F-83C3-6F40EDFE8F33}" destId="{F87B6A1D-4DD5-4111-85EF-CD772EF43D1E}" srcOrd="0" destOrd="0" presId="urn:microsoft.com/office/officeart/2005/8/layout/vProcess5"/>
    <dgm:cxn modelId="{2ED21368-CEC8-4807-B9ED-61C179D10845}" type="presOf" srcId="{2631975A-5523-415F-AE7B-C68350116387}" destId="{8A47D8DC-7D97-42CE-AD47-C1862B2DC2DA}" srcOrd="1" destOrd="0" presId="urn:microsoft.com/office/officeart/2005/8/layout/vProcess5"/>
    <dgm:cxn modelId="{5AEC3F38-33C3-4AA9-B643-CF5F74132B0C}" type="presOf" srcId="{F842D5DC-1FF9-4CD1-8B56-269F070B3941}" destId="{F48C741B-0E5C-486A-85F0-521AABD1AD12}" srcOrd="1" destOrd="0" presId="urn:microsoft.com/office/officeart/2005/8/layout/vProcess5"/>
    <dgm:cxn modelId="{561B9CBB-FCDA-421D-9DF5-F205ED3F1F2A}" type="presOf" srcId="{22959095-AC04-4D05-9ABF-A247BB1EEFEC}" destId="{562F46EC-E48E-4D5E-98F7-DEF658B2B939}" srcOrd="1" destOrd="0" presId="urn:microsoft.com/office/officeart/2005/8/layout/vProcess5"/>
    <dgm:cxn modelId="{A3D80F99-AE99-45DD-8602-4AF2B570C63A}" type="presOf" srcId="{0E7CB925-62B5-4187-A46B-C28D9AB8DC5C}" destId="{8702D0D5-9DF9-415F-BA4F-3DD2A92CD72B}" srcOrd="0" destOrd="0" presId="urn:microsoft.com/office/officeart/2005/8/layout/vProcess5"/>
    <dgm:cxn modelId="{15AE2708-7536-4C88-8A7B-D571666CE20E}" type="presOf" srcId="{2631975A-5523-415F-AE7B-C68350116387}" destId="{07F48EB4-036A-45F3-9923-65E7A5005496}" srcOrd="0" destOrd="0" presId="urn:microsoft.com/office/officeart/2005/8/layout/vProcess5"/>
    <dgm:cxn modelId="{21D28747-1E5B-4DA7-8E15-94623D63AFE8}" srcId="{FE8B41F9-46C2-4FEE-9E55-FE65620CCB03}" destId="{0E7CB925-62B5-4187-A46B-C28D9AB8DC5C}" srcOrd="3" destOrd="0" parTransId="{405B8363-0099-42D1-9C02-680DEE2B7861}" sibTransId="{DD0867B9-1B3C-4800-A1D5-12D0C372DD3B}"/>
    <dgm:cxn modelId="{31416748-6A18-439E-9BE5-D5F706E91D4A}" type="presOf" srcId="{FE8B41F9-46C2-4FEE-9E55-FE65620CCB03}" destId="{E3E9B630-E1CB-46E6-9905-8C1E612DBC1E}" srcOrd="0" destOrd="0" presId="urn:microsoft.com/office/officeart/2005/8/layout/vProcess5"/>
    <dgm:cxn modelId="{7BC14152-E822-4A28-8616-69A5BFBAB800}" type="presOf" srcId="{0E7CB925-62B5-4187-A46B-C28D9AB8DC5C}" destId="{1AA4001F-FF38-4E77-993A-1EE713B13633}" srcOrd="1" destOrd="0" presId="urn:microsoft.com/office/officeart/2005/8/layout/vProcess5"/>
    <dgm:cxn modelId="{ADDFB753-145D-4B4F-9D00-0AF9381B0E5A}" type="presOf" srcId="{F842D5DC-1FF9-4CD1-8B56-269F070B3941}" destId="{604E1D9C-7F04-4188-9ADA-81F4E766C42D}" srcOrd="0" destOrd="0" presId="urn:microsoft.com/office/officeart/2005/8/layout/vProcess5"/>
    <dgm:cxn modelId="{F3D22D76-2679-4E3F-A144-BBE54A110E16}" type="presOf" srcId="{726A8BAA-E957-4342-8126-20980C59200C}" destId="{B79F33E7-0339-4833-9E91-51126FDA98DB}" srcOrd="0" destOrd="0" presId="urn:microsoft.com/office/officeart/2005/8/layout/vProcess5"/>
    <dgm:cxn modelId="{221150D3-FD4B-488C-9390-6E6D03CFDE8D}" type="presParOf" srcId="{E3E9B630-E1CB-46E6-9905-8C1E612DBC1E}" destId="{0D22AD38-A00B-462A-8352-E9247A27175E}" srcOrd="0" destOrd="0" presId="urn:microsoft.com/office/officeart/2005/8/layout/vProcess5"/>
    <dgm:cxn modelId="{E9C72EC7-B96B-4C4B-865C-D8D47B56FB6F}" type="presParOf" srcId="{E3E9B630-E1CB-46E6-9905-8C1E612DBC1E}" destId="{604E1D9C-7F04-4188-9ADA-81F4E766C42D}" srcOrd="1" destOrd="0" presId="urn:microsoft.com/office/officeart/2005/8/layout/vProcess5"/>
    <dgm:cxn modelId="{42653CA3-F036-44A3-ADFB-992C6BDD73C5}" type="presParOf" srcId="{E3E9B630-E1CB-46E6-9905-8C1E612DBC1E}" destId="{23638020-E655-477A-A141-09F483F6786E}" srcOrd="2" destOrd="0" presId="urn:microsoft.com/office/officeart/2005/8/layout/vProcess5"/>
    <dgm:cxn modelId="{4F847D6E-FE8E-450E-8B96-7FA879BB2F8F}" type="presParOf" srcId="{E3E9B630-E1CB-46E6-9905-8C1E612DBC1E}" destId="{8A5C903B-F1D4-46D6-8423-813D9476B3BB}" srcOrd="3" destOrd="0" presId="urn:microsoft.com/office/officeart/2005/8/layout/vProcess5"/>
    <dgm:cxn modelId="{D6931353-716C-4F96-BEAE-B82CBDFC1800}" type="presParOf" srcId="{E3E9B630-E1CB-46E6-9905-8C1E612DBC1E}" destId="{8702D0D5-9DF9-415F-BA4F-3DD2A92CD72B}" srcOrd="4" destOrd="0" presId="urn:microsoft.com/office/officeart/2005/8/layout/vProcess5"/>
    <dgm:cxn modelId="{7960A37E-F033-49A9-A6D2-D6EF0213BCB5}" type="presParOf" srcId="{E3E9B630-E1CB-46E6-9905-8C1E612DBC1E}" destId="{07F48EB4-036A-45F3-9923-65E7A5005496}" srcOrd="5" destOrd="0" presId="urn:microsoft.com/office/officeart/2005/8/layout/vProcess5"/>
    <dgm:cxn modelId="{FBF8825E-4C5F-4EF2-928C-0F976FA0B71E}" type="presParOf" srcId="{E3E9B630-E1CB-46E6-9905-8C1E612DBC1E}" destId="{B79F33E7-0339-4833-9E91-51126FDA98DB}" srcOrd="6" destOrd="0" presId="urn:microsoft.com/office/officeart/2005/8/layout/vProcess5"/>
    <dgm:cxn modelId="{3CC601CC-7744-482C-ACF6-0777C637F57B}" type="presParOf" srcId="{E3E9B630-E1CB-46E6-9905-8C1E612DBC1E}" destId="{F87B6A1D-4DD5-4111-85EF-CD772EF43D1E}" srcOrd="7" destOrd="0" presId="urn:microsoft.com/office/officeart/2005/8/layout/vProcess5"/>
    <dgm:cxn modelId="{9F1BC109-1880-4B08-B960-B1030B2E8B7A}" type="presParOf" srcId="{E3E9B630-E1CB-46E6-9905-8C1E612DBC1E}" destId="{22FAFB08-F183-47B7-93E7-8148A8455F68}" srcOrd="8" destOrd="0" presId="urn:microsoft.com/office/officeart/2005/8/layout/vProcess5"/>
    <dgm:cxn modelId="{74AA97F0-05D8-46AF-804E-31D674C9E104}" type="presParOf" srcId="{E3E9B630-E1CB-46E6-9905-8C1E612DBC1E}" destId="{D86DA44F-3EFA-412E-B1EE-4FEF7CB06942}" srcOrd="9" destOrd="0" presId="urn:microsoft.com/office/officeart/2005/8/layout/vProcess5"/>
    <dgm:cxn modelId="{4D438630-5938-413A-8BFE-A05C34EFCC1F}" type="presParOf" srcId="{E3E9B630-E1CB-46E6-9905-8C1E612DBC1E}" destId="{F48C741B-0E5C-486A-85F0-521AABD1AD12}" srcOrd="10" destOrd="0" presId="urn:microsoft.com/office/officeart/2005/8/layout/vProcess5"/>
    <dgm:cxn modelId="{A1110F1C-8A15-4A38-88BA-CBCDA79A4620}" type="presParOf" srcId="{E3E9B630-E1CB-46E6-9905-8C1E612DBC1E}" destId="{223AE583-2C01-4631-B000-806C9900221F}" srcOrd="11" destOrd="0" presId="urn:microsoft.com/office/officeart/2005/8/layout/vProcess5"/>
    <dgm:cxn modelId="{18F1C2D7-4690-4334-8D3D-56EA36264A9C}" type="presParOf" srcId="{E3E9B630-E1CB-46E6-9905-8C1E612DBC1E}" destId="{562F46EC-E48E-4D5E-98F7-DEF658B2B939}" srcOrd="12" destOrd="0" presId="urn:microsoft.com/office/officeart/2005/8/layout/vProcess5"/>
    <dgm:cxn modelId="{9665628B-9DC5-4492-BA51-B9AA48C122A5}" type="presParOf" srcId="{E3E9B630-E1CB-46E6-9905-8C1E612DBC1E}" destId="{1AA4001F-FF38-4E77-993A-1EE713B13633}" srcOrd="13" destOrd="0" presId="urn:microsoft.com/office/officeart/2005/8/layout/vProcess5"/>
    <dgm:cxn modelId="{B9C13595-9090-4171-AC57-6625E391B223}" type="presParOf" srcId="{E3E9B630-E1CB-46E6-9905-8C1E612DBC1E}" destId="{8A47D8DC-7D97-42CE-AD47-C1862B2DC2D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DA18D-2A82-4B67-9A67-8B1421F067A9}">
      <dsp:nvSpPr>
        <dsp:cNvPr id="0" name=""/>
        <dsp:cNvSpPr/>
      </dsp:nvSpPr>
      <dsp:spPr>
        <a:xfrm rot="5400000">
          <a:off x="3698316" y="121677"/>
          <a:ext cx="1853467" cy="161251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CATASTRO</a:t>
          </a:r>
          <a:endParaRPr lang="es-EC" sz="1400" kern="1200" dirty="0"/>
        </a:p>
      </dsp:txBody>
      <dsp:txXfrm rot="-5400000">
        <a:off x="4070075" y="290034"/>
        <a:ext cx="1109948" cy="1275803"/>
      </dsp:txXfrm>
    </dsp:sp>
    <dsp:sp modelId="{F6438782-4F17-4EC8-A01C-C8DA06CE4582}">
      <dsp:nvSpPr>
        <dsp:cNvPr id="0" name=""/>
        <dsp:cNvSpPr/>
      </dsp:nvSpPr>
      <dsp:spPr>
        <a:xfrm>
          <a:off x="5480239" y="371896"/>
          <a:ext cx="2068469" cy="11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Localización de las curtiembres y levantamiento de la información</a:t>
          </a:r>
          <a:endParaRPr lang="es-EC" sz="1400" kern="1200" dirty="0"/>
        </a:p>
      </dsp:txBody>
      <dsp:txXfrm>
        <a:off x="5480239" y="371896"/>
        <a:ext cx="2068469" cy="1112080"/>
      </dsp:txXfrm>
    </dsp:sp>
    <dsp:sp modelId="{166301D5-01DD-43D6-B531-A90679EAB543}">
      <dsp:nvSpPr>
        <dsp:cNvPr id="0" name=""/>
        <dsp:cNvSpPr/>
      </dsp:nvSpPr>
      <dsp:spPr>
        <a:xfrm rot="5400000">
          <a:off x="1956797" y="121677"/>
          <a:ext cx="1853467" cy="161251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328556" y="290034"/>
        <a:ext cx="1109948" cy="1275803"/>
      </dsp:txXfrm>
    </dsp:sp>
    <dsp:sp modelId="{69439461-860E-4FE8-8C1B-5004F3449877}">
      <dsp:nvSpPr>
        <dsp:cNvPr id="0" name=""/>
        <dsp:cNvSpPr/>
      </dsp:nvSpPr>
      <dsp:spPr>
        <a:xfrm rot="5400000">
          <a:off x="2824220" y="1694901"/>
          <a:ext cx="1853467" cy="161251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IUV</a:t>
          </a:r>
          <a:endParaRPr lang="es-EC" sz="2800" kern="1200" dirty="0"/>
        </a:p>
      </dsp:txBody>
      <dsp:txXfrm rot="-5400000">
        <a:off x="3195979" y="1863258"/>
        <a:ext cx="1109948" cy="1275803"/>
      </dsp:txXfrm>
    </dsp:sp>
    <dsp:sp modelId="{7A175E91-FC38-478B-B896-9DF04A653071}">
      <dsp:nvSpPr>
        <dsp:cNvPr id="0" name=""/>
        <dsp:cNvSpPr/>
      </dsp:nvSpPr>
      <dsp:spPr>
        <a:xfrm>
          <a:off x="876226" y="1945119"/>
          <a:ext cx="2001745" cy="11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s-EC" sz="1400" kern="1200" dirty="0" smtClean="0"/>
            <a:t>Brillo solar e índice  ultravioleta</a:t>
          </a:r>
          <a:endParaRPr lang="es-EC" sz="1400" kern="1200" dirty="0"/>
        </a:p>
      </dsp:txBody>
      <dsp:txXfrm>
        <a:off x="876226" y="1945119"/>
        <a:ext cx="2001745" cy="1112080"/>
      </dsp:txXfrm>
    </dsp:sp>
    <dsp:sp modelId="{CD457B5D-47A9-4314-B82B-06FE0164D2E7}">
      <dsp:nvSpPr>
        <dsp:cNvPr id="0" name=""/>
        <dsp:cNvSpPr/>
      </dsp:nvSpPr>
      <dsp:spPr>
        <a:xfrm rot="5400000">
          <a:off x="4565738" y="1694901"/>
          <a:ext cx="1853467" cy="161251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937497" y="1863258"/>
        <a:ext cx="1109948" cy="1275803"/>
      </dsp:txXfrm>
    </dsp:sp>
    <dsp:sp modelId="{D0EDD177-24A6-4704-8A86-CF181BC77755}">
      <dsp:nvSpPr>
        <dsp:cNvPr id="0" name=""/>
        <dsp:cNvSpPr/>
      </dsp:nvSpPr>
      <dsp:spPr>
        <a:xfrm rot="5400000">
          <a:off x="3698230" y="3329172"/>
          <a:ext cx="1853467" cy="161251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CONTROL DE AGUA</a:t>
          </a:r>
          <a:endParaRPr lang="es-EC" sz="1400" kern="1200" dirty="0"/>
        </a:p>
      </dsp:txBody>
      <dsp:txXfrm rot="-5400000">
        <a:off x="4069989" y="3497529"/>
        <a:ext cx="1109948" cy="1275803"/>
      </dsp:txXfrm>
    </dsp:sp>
    <dsp:sp modelId="{4215382D-FDF7-48C4-AA8F-B89F0E3499C7}">
      <dsp:nvSpPr>
        <dsp:cNvPr id="0" name=""/>
        <dsp:cNvSpPr/>
      </dsp:nvSpPr>
      <dsp:spPr>
        <a:xfrm>
          <a:off x="5505826" y="3148851"/>
          <a:ext cx="2771997" cy="197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CARACTERIZACIÓN INICIAL</a:t>
          </a:r>
        </a:p>
        <a:p>
          <a:pPr lvl="0" algn="l" defTabSz="622300">
            <a:lnSpc>
              <a:spcPct val="90000"/>
            </a:lnSpc>
            <a:spcBef>
              <a:spcPct val="0"/>
            </a:spcBef>
            <a:spcAft>
              <a:spcPct val="35000"/>
            </a:spcAft>
          </a:pPr>
          <a:endParaRPr lang="es-EC" sz="1400" kern="1200" dirty="0" smtClean="0"/>
        </a:p>
        <a:p>
          <a:pPr lvl="0" algn="l" defTabSz="622300">
            <a:lnSpc>
              <a:spcPct val="90000"/>
            </a:lnSpc>
            <a:spcBef>
              <a:spcPct val="0"/>
            </a:spcBef>
            <a:spcAft>
              <a:spcPct val="35000"/>
            </a:spcAft>
          </a:pPr>
          <a:r>
            <a:rPr lang="es-EC" sz="1400" kern="1200" dirty="0" smtClean="0"/>
            <a:t>Experimentación del AGUA DOPADA CON Sulfato básico de cromo.</a:t>
          </a:r>
        </a:p>
        <a:p>
          <a:pPr lvl="0" algn="l" defTabSz="622300">
            <a:lnSpc>
              <a:spcPct val="90000"/>
            </a:lnSpc>
            <a:spcBef>
              <a:spcPct val="0"/>
            </a:spcBef>
            <a:spcAft>
              <a:spcPct val="35000"/>
            </a:spcAft>
          </a:pPr>
          <a:endParaRPr lang="es-EC" sz="1400" kern="1200" dirty="0" smtClean="0"/>
        </a:p>
        <a:p>
          <a:pPr lvl="0" algn="l" defTabSz="622300">
            <a:lnSpc>
              <a:spcPct val="90000"/>
            </a:lnSpc>
            <a:spcBef>
              <a:spcPct val="0"/>
            </a:spcBef>
            <a:spcAft>
              <a:spcPct val="35000"/>
            </a:spcAft>
          </a:pPr>
          <a:r>
            <a:rPr lang="es-EC" sz="1400" kern="1200" dirty="0" smtClean="0"/>
            <a:t>Tratamiento al AGUA RESIDUAL DE CURTIEMBRES</a:t>
          </a:r>
          <a:endParaRPr lang="es-EC" sz="1400" kern="1200" dirty="0"/>
        </a:p>
      </dsp:txBody>
      <dsp:txXfrm>
        <a:off x="5505826" y="3148851"/>
        <a:ext cx="2771997" cy="1979492"/>
      </dsp:txXfrm>
    </dsp:sp>
    <dsp:sp modelId="{42268EE9-FE07-484A-A391-32ABEC054AD6}">
      <dsp:nvSpPr>
        <dsp:cNvPr id="0" name=""/>
        <dsp:cNvSpPr/>
      </dsp:nvSpPr>
      <dsp:spPr>
        <a:xfrm rot="5400000">
          <a:off x="1912271" y="3329172"/>
          <a:ext cx="1853467" cy="161251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284030" y="3497529"/>
        <a:ext cx="1109948" cy="1275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E1D9C-7F04-4188-9ADA-81F4E766C42D}">
      <dsp:nvSpPr>
        <dsp:cNvPr id="0" name=""/>
        <dsp:cNvSpPr/>
      </dsp:nvSpPr>
      <dsp:spPr>
        <a:xfrm>
          <a:off x="0" y="0"/>
          <a:ext cx="4693920" cy="7315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HELIOFANÍA</a:t>
          </a:r>
          <a:endParaRPr lang="es-EC" sz="2100" kern="1200" dirty="0"/>
        </a:p>
      </dsp:txBody>
      <dsp:txXfrm>
        <a:off x="21425" y="21425"/>
        <a:ext cx="3818966" cy="688670"/>
      </dsp:txXfrm>
    </dsp:sp>
    <dsp:sp modelId="{23638020-E655-477A-A141-09F483F6786E}">
      <dsp:nvSpPr>
        <dsp:cNvPr id="0" name=""/>
        <dsp:cNvSpPr/>
      </dsp:nvSpPr>
      <dsp:spPr>
        <a:xfrm>
          <a:off x="350520" y="833120"/>
          <a:ext cx="4693920" cy="7315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RADIACIÓN SOLAR DIRECTA</a:t>
          </a:r>
          <a:endParaRPr lang="es-EC" sz="2100" kern="1200" dirty="0"/>
        </a:p>
      </dsp:txBody>
      <dsp:txXfrm>
        <a:off x="371945" y="854545"/>
        <a:ext cx="3825062" cy="688669"/>
      </dsp:txXfrm>
    </dsp:sp>
    <dsp:sp modelId="{8A5C903B-F1D4-46D6-8423-813D9476B3BB}">
      <dsp:nvSpPr>
        <dsp:cNvPr id="0" name=""/>
        <dsp:cNvSpPr/>
      </dsp:nvSpPr>
      <dsp:spPr>
        <a:xfrm>
          <a:off x="701039" y="1666240"/>
          <a:ext cx="4693920" cy="7315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RADIACIÓN UV</a:t>
          </a:r>
          <a:endParaRPr lang="es-EC" sz="2100" kern="1200" dirty="0"/>
        </a:p>
      </dsp:txBody>
      <dsp:txXfrm>
        <a:off x="722464" y="1687665"/>
        <a:ext cx="3825062" cy="688669"/>
      </dsp:txXfrm>
    </dsp:sp>
    <dsp:sp modelId="{8702D0D5-9DF9-415F-BA4F-3DD2A92CD72B}">
      <dsp:nvSpPr>
        <dsp:cNvPr id="0" name=""/>
        <dsp:cNvSpPr/>
      </dsp:nvSpPr>
      <dsp:spPr>
        <a:xfrm>
          <a:off x="1051559" y="2499360"/>
          <a:ext cx="4693920" cy="731520"/>
        </a:xfrm>
        <a:prstGeom prst="roundRect">
          <a:avLst>
            <a:gd name="adj" fmla="val 10000"/>
          </a:avLst>
        </a:prstGeom>
        <a:blipFill rotWithShape="1">
          <a:blip xmlns:r="http://schemas.openxmlformats.org/officeDocument/2006/relationships" r:embed="rId1"/>
          <a:stretch>
            <a:fillRect l="-902"/>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a:noFill/>
            </a:rPr>
            <a:t> </a:t>
          </a:r>
        </a:p>
      </dsp:txBody>
      <dsp:txXfrm>
        <a:off x="1072984" y="2520785"/>
        <a:ext cx="3825062" cy="688669"/>
      </dsp:txXfrm>
    </dsp:sp>
    <dsp:sp modelId="{07F48EB4-036A-45F3-9923-65E7A5005496}">
      <dsp:nvSpPr>
        <dsp:cNvPr id="0" name=""/>
        <dsp:cNvSpPr/>
      </dsp:nvSpPr>
      <dsp:spPr>
        <a:xfrm>
          <a:off x="1402079" y="3332480"/>
          <a:ext cx="4693920" cy="7315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IUV</a:t>
          </a:r>
          <a:endParaRPr lang="es-EC" sz="2100" kern="1200" dirty="0"/>
        </a:p>
      </dsp:txBody>
      <dsp:txXfrm>
        <a:off x="1423504" y="3353905"/>
        <a:ext cx="3825062" cy="688669"/>
      </dsp:txXfrm>
    </dsp:sp>
    <dsp:sp modelId="{B79F33E7-0339-4833-9E91-51126FDA98DB}">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C" sz="2200" kern="1200"/>
        </a:p>
      </dsp:txBody>
      <dsp:txXfrm>
        <a:off x="4325417" y="534416"/>
        <a:ext cx="261518" cy="357805"/>
      </dsp:txXfrm>
    </dsp:sp>
    <dsp:sp modelId="{F87B6A1D-4DD5-4111-85EF-CD772EF43D1E}">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C" sz="2200" kern="1200"/>
        </a:p>
      </dsp:txBody>
      <dsp:txXfrm>
        <a:off x="4675937" y="1367536"/>
        <a:ext cx="261518" cy="357805"/>
      </dsp:txXfrm>
    </dsp:sp>
    <dsp:sp modelId="{22FAFB08-F183-47B7-93E7-8148A8455F68}">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C" sz="2200" kern="1200"/>
        </a:p>
      </dsp:txBody>
      <dsp:txXfrm>
        <a:off x="5026457" y="2188464"/>
        <a:ext cx="261518" cy="357805"/>
      </dsp:txXfrm>
    </dsp:sp>
    <dsp:sp modelId="{D86DA44F-3EFA-412E-B1EE-4FEF7CB06942}">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C" sz="2200" kern="1200"/>
        </a:p>
      </dsp:txBody>
      <dsp:txXfrm>
        <a:off x="5376977" y="3029712"/>
        <a:ext cx="261518" cy="35780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23ACC-2BAA-4CF5-8751-D27D819DB3EA}" type="datetimeFigureOut">
              <a:rPr lang="es-EC" smtClean="0"/>
              <a:pPr/>
              <a:t>02/03/2017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9F438-4298-4E96-A0DD-630C133FBFC3}" type="slidenum">
              <a:rPr lang="es-EC" smtClean="0"/>
              <a:pPr/>
              <a:t>‹Nº›</a:t>
            </a:fld>
            <a:endParaRPr lang="es-EC"/>
          </a:p>
        </p:txBody>
      </p:sp>
    </p:spTree>
    <p:extLst>
      <p:ext uri="{BB962C8B-B14F-4D97-AF65-F5344CB8AC3E}">
        <p14:creationId xmlns:p14="http://schemas.microsoft.com/office/powerpoint/2010/main" val="242188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84BF9CEC-DBA8-4B08-A97F-67C3B129E2FB}" type="datetimeFigureOut">
              <a:rPr lang="es-EC" smtClean="0"/>
              <a:pPr/>
              <a:t>02/03/2017</a:t>
            </a:fld>
            <a:endParaRPr lang="es-EC"/>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572A2B-7892-49DA-B12D-1B513646A77D}" type="slidenum">
              <a:rPr lang="es-EC" smtClean="0"/>
              <a:pPr/>
              <a:t>‹Nº›</a:t>
            </a:fld>
            <a:endParaRPr lang="es-EC"/>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572A2B-7892-49DA-B12D-1B513646A77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572A2B-7892-49DA-B12D-1B513646A77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572A2B-7892-49DA-B12D-1B513646A77D}"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84BF9CEC-DBA8-4B08-A97F-67C3B129E2FB}" type="datetimeFigureOut">
              <a:rPr lang="es-EC" smtClean="0"/>
              <a:pPr/>
              <a:t>02/03/2017</a:t>
            </a:fld>
            <a:endParaRPr lang="es-EC"/>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572A2B-7892-49DA-B12D-1B513646A77D}" type="slidenum">
              <a:rPr lang="es-EC" smtClean="0"/>
              <a:pPr/>
              <a:t>‹Nº›</a:t>
            </a:fld>
            <a:endParaRPr lang="es-EC"/>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DC572A2B-7892-49DA-B12D-1B513646A77D}" type="slidenum">
              <a:rPr lang="es-EC" smtClean="0"/>
              <a:pPr/>
              <a:t>‹Nº›</a:t>
            </a:fld>
            <a:endParaRPr lang="es-EC"/>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DC572A2B-7892-49DA-B12D-1B513646A77D}"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DC572A2B-7892-49DA-B12D-1B513646A77D}" type="slidenum">
              <a:rPr lang="es-EC" smtClean="0"/>
              <a:pPr/>
              <a:t>‹Nº›</a:t>
            </a:fld>
            <a:endParaRPr lang="es-EC"/>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4BF9CEC-DBA8-4B08-A97F-67C3B129E2FB}" type="datetimeFigureOut">
              <a:rPr lang="es-EC" smtClean="0"/>
              <a:pPr/>
              <a:t>02/03/2017</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DC572A2B-7892-49DA-B12D-1B513646A77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84BF9CEC-DBA8-4B08-A97F-67C3B129E2FB}" type="datetimeFigureOut">
              <a:rPr lang="es-EC" smtClean="0"/>
              <a:pPr/>
              <a:t>02/03/2017</a:t>
            </a:fld>
            <a:endParaRPr lang="es-EC"/>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572A2B-7892-49DA-B12D-1B513646A77D}" type="slidenum">
              <a:rPr lang="es-EC" smtClean="0"/>
              <a:pPr/>
              <a:t>‹Nº›</a:t>
            </a:fld>
            <a:endParaRPr lang="es-EC"/>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84BF9CEC-DBA8-4B08-A97F-67C3B129E2FB}" type="datetimeFigureOut">
              <a:rPr lang="es-EC" smtClean="0"/>
              <a:pPr/>
              <a:t>02/03/2017</a:t>
            </a:fld>
            <a:endParaRPr lang="es-EC"/>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572A2B-7892-49DA-B12D-1B513646A77D}" type="slidenum">
              <a:rPr lang="es-EC" smtClean="0"/>
              <a:pPr/>
              <a:t>‹Nº›</a:t>
            </a:fld>
            <a:endParaRPr lang="es-EC"/>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C"/>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4BF9CEC-DBA8-4B08-A97F-67C3B129E2FB}" type="datetimeFigureOut">
              <a:rPr lang="es-EC" smtClean="0"/>
              <a:pPr/>
              <a:t>02/03/2017</a:t>
            </a:fld>
            <a:endParaRPr lang="es-EC"/>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C572A2B-7892-49DA-B12D-1B513646A77D}" type="slidenum">
              <a:rPr lang="es-EC" smtClean="0"/>
              <a:pPr/>
              <a:t>‹Nº›</a:t>
            </a:fld>
            <a:endParaRPr lang="es-EC"/>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2.xml"/><Relationship Id="rId7" Type="http://schemas.openxmlformats.org/officeDocument/2006/relationships/image" Target="../media/image2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1.tmp"/><Relationship Id="rId3" Type="http://schemas.openxmlformats.org/officeDocument/2006/relationships/image" Target="../media/image65.png"/><Relationship Id="rId7" Type="http://schemas.openxmlformats.org/officeDocument/2006/relationships/image" Target="../media/image70.tmp"/><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69.tmp"/><Relationship Id="rId5" Type="http://schemas.openxmlformats.org/officeDocument/2006/relationships/image" Target="../media/image68.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tmp"/></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tmp"/><Relationship Id="rId1" Type="http://schemas.openxmlformats.org/officeDocument/2006/relationships/slideLayout" Target="../slideLayouts/slideLayout2.xml"/><Relationship Id="rId4" Type="http://schemas.openxmlformats.org/officeDocument/2006/relationships/image" Target="../media/image77.tmp"/></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11 Marcador de texto"/>
              <p:cNvSpPr>
                <a:spLocks noGrp="1"/>
              </p:cNvSpPr>
              <p:nvPr>
                <p:ph type="body" idx="1"/>
              </p:nvPr>
            </p:nvSpPr>
            <p:spPr>
              <a:xfrm>
                <a:off x="539552" y="4061971"/>
                <a:ext cx="8305800" cy="792088"/>
              </a:xfrm>
            </p:spPr>
            <p:txBody>
              <a:bodyPr>
                <a:normAutofit fontScale="92500"/>
              </a:bodyPr>
              <a:lstStyle/>
              <a:p>
                <a:pPr algn="ctr"/>
                <a:r>
                  <a:rPr lang="es-ES" sz="1800" b="1" dirty="0"/>
                  <a:t>CONTROL DE LA CONTAMINACIÓN EN AGUAS RESIDUALES DE CURTIEMBRES, MEDIANTE FOTOCATÁLISIS HETEROGÉNEA CON </a:t>
                </a:r>
                <a14:m>
                  <m:oMath xmlns:m="http://schemas.openxmlformats.org/officeDocument/2006/math">
                    <m:r>
                      <a:rPr lang="es-ES" sz="1800" b="1" i="1">
                        <a:latin typeface="Cambria Math"/>
                      </a:rPr>
                      <m:t>𝑻𝒊</m:t>
                    </m:r>
                    <m:sSub>
                      <m:sSubPr>
                        <m:ctrlPr>
                          <a:rPr lang="es-EC" sz="1800" b="1" i="1">
                            <a:latin typeface="Cambria Math"/>
                          </a:rPr>
                        </m:ctrlPr>
                      </m:sSubPr>
                      <m:e>
                        <m:r>
                          <a:rPr lang="es-ES" sz="1800" b="1" i="1">
                            <a:latin typeface="Cambria Math"/>
                          </a:rPr>
                          <m:t>𝑶</m:t>
                        </m:r>
                      </m:e>
                      <m:sub>
                        <m:r>
                          <a:rPr lang="es-ES" sz="1800" b="1" i="1">
                            <a:latin typeface="Cambria Math"/>
                          </a:rPr>
                          <m:t>𝟐</m:t>
                        </m:r>
                      </m:sub>
                    </m:sSub>
                  </m:oMath>
                </a14:m>
                <a:endParaRPr lang="es-ES" dirty="0"/>
              </a:p>
            </p:txBody>
          </p:sp>
        </mc:Choice>
        <mc:Fallback xmlns="">
          <p:sp>
            <p:nvSpPr>
              <p:cNvPr id="12" name="11 Marcador de texto"/>
              <p:cNvSpPr>
                <a:spLocks noGrp="1" noRot="1" noChangeAspect="1" noMove="1" noResize="1" noEditPoints="1" noAdjustHandles="1" noChangeArrowheads="1" noChangeShapeType="1" noTextEdit="1"/>
              </p:cNvSpPr>
              <p:nvPr>
                <p:ph type="body" idx="1"/>
              </p:nvPr>
            </p:nvSpPr>
            <p:spPr>
              <a:xfrm>
                <a:off x="539552" y="4061971"/>
                <a:ext cx="8305800" cy="792088"/>
              </a:xfrm>
              <a:blipFill rotWithShape="1">
                <a:blip r:embed="rId2"/>
                <a:stretch>
                  <a:fillRect t="-2308"/>
                </a:stretch>
              </a:blipFill>
            </p:spPr>
            <p:txBody>
              <a:bodyPr/>
              <a:lstStyle/>
              <a:p>
                <a:r>
                  <a:rPr lang="es-EC">
                    <a:noFill/>
                  </a:rPr>
                  <a:t> </a:t>
                </a:r>
              </a:p>
            </p:txBody>
          </p:sp>
        </mc:Fallback>
      </mc:AlternateContent>
      <p:pic>
        <p:nvPicPr>
          <p:cNvPr id="7170" name="Picture 2" descr="Resultado de imagen para espe sin fo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82778"/>
            <a:ext cx="4824536" cy="1246022"/>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539552" y="4854059"/>
            <a:ext cx="8208912" cy="2031325"/>
          </a:xfrm>
          <a:prstGeom prst="rect">
            <a:avLst/>
          </a:prstGeom>
          <a:noFill/>
        </p:spPr>
        <p:txBody>
          <a:bodyPr wrap="square" rtlCol="0">
            <a:spAutoFit/>
          </a:bodyPr>
          <a:lstStyle/>
          <a:p>
            <a:r>
              <a:rPr lang="es-ES" b="1" dirty="0" smtClean="0">
                <a:latin typeface="Garamond" panose="02020404030301010803" pitchFamily="18" charset="0"/>
              </a:rPr>
              <a:t>DIRECTOR CIGMA:</a:t>
            </a:r>
            <a:r>
              <a:rPr lang="es-ES" dirty="0" smtClean="0">
                <a:latin typeface="Garamond" panose="02020404030301010803" pitchFamily="18" charset="0"/>
              </a:rPr>
              <a:t>			Ing. Wilson Jácome Mg.</a:t>
            </a:r>
          </a:p>
          <a:p>
            <a:r>
              <a:rPr lang="es-ES" b="1" dirty="0" smtClean="0">
                <a:latin typeface="Garamond" panose="02020404030301010803" pitchFamily="18" charset="0"/>
              </a:rPr>
              <a:t>DIRECTOR TRABAJO TITULACIÓN:   	</a:t>
            </a:r>
            <a:r>
              <a:rPr lang="es-ES" dirty="0" smtClean="0">
                <a:latin typeface="Garamond" panose="02020404030301010803" pitchFamily="18" charset="0"/>
              </a:rPr>
              <a:t>Ing. Marco </a:t>
            </a:r>
            <a:r>
              <a:rPr lang="es-ES" dirty="0" err="1" smtClean="0">
                <a:latin typeface="Garamond" panose="02020404030301010803" pitchFamily="18" charset="0"/>
              </a:rPr>
              <a:t>Masabanda</a:t>
            </a:r>
            <a:r>
              <a:rPr lang="es-ES" dirty="0" smtClean="0">
                <a:latin typeface="Garamond" panose="02020404030301010803" pitchFamily="18" charset="0"/>
              </a:rPr>
              <a:t> </a:t>
            </a:r>
            <a:r>
              <a:rPr lang="es-ES" dirty="0" err="1" smtClean="0">
                <a:latin typeface="Garamond" panose="02020404030301010803" pitchFamily="18" charset="0"/>
              </a:rPr>
              <a:t>Ph.D</a:t>
            </a:r>
            <a:r>
              <a:rPr lang="es-ES" dirty="0" smtClean="0">
                <a:latin typeface="Garamond" panose="02020404030301010803" pitchFamily="18" charset="0"/>
              </a:rPr>
              <a:t>.</a:t>
            </a:r>
          </a:p>
          <a:p>
            <a:r>
              <a:rPr lang="es-ES" b="1" dirty="0" smtClean="0">
                <a:latin typeface="Garamond" panose="02020404030301010803" pitchFamily="18" charset="0"/>
              </a:rPr>
              <a:t>DOCENTE DESIGNADO: </a:t>
            </a:r>
            <a:r>
              <a:rPr lang="es-ES" dirty="0" smtClean="0">
                <a:latin typeface="Garamond" panose="02020404030301010803" pitchFamily="18" charset="0"/>
              </a:rPr>
              <a:t>		Ing. Margarita Haro Mg.</a:t>
            </a:r>
          </a:p>
          <a:p>
            <a:r>
              <a:rPr lang="es-ES" b="1" dirty="0" smtClean="0">
                <a:latin typeface="Garamond" panose="02020404030301010803" pitchFamily="18" charset="0"/>
              </a:rPr>
              <a:t>SECRETARIO ACADÉMICO:</a:t>
            </a:r>
            <a:r>
              <a:rPr lang="es-ES" dirty="0" smtClean="0">
                <a:latin typeface="Garamond" panose="02020404030301010803" pitchFamily="18" charset="0"/>
              </a:rPr>
              <a:t>		Dr. Marcelo Mejía</a:t>
            </a:r>
          </a:p>
          <a:p>
            <a:r>
              <a:rPr lang="es-ES" b="1" dirty="0" smtClean="0">
                <a:latin typeface="Garamond" panose="02020404030301010803" pitchFamily="18" charset="0"/>
              </a:rPr>
              <a:t>ALUMNOS</a:t>
            </a:r>
            <a:r>
              <a:rPr lang="es-ES" dirty="0" smtClean="0">
                <a:latin typeface="Garamond" panose="02020404030301010803" pitchFamily="18" charset="0"/>
              </a:rPr>
              <a:t>:				Alegría Bartolomé Andrea</a:t>
            </a:r>
          </a:p>
          <a:p>
            <a:r>
              <a:rPr lang="es-ES" dirty="0" smtClean="0">
                <a:latin typeface="Garamond" panose="02020404030301010803" pitchFamily="18" charset="0"/>
              </a:rPr>
              <a:t>					Echegaray Aveiga R. Caleb</a:t>
            </a:r>
          </a:p>
          <a:p>
            <a:endParaRPr lang="es-ES" dirty="0">
              <a:latin typeface="Garamond" panose="02020404030301010803" pitchFamily="18" charset="0"/>
            </a:endParaRPr>
          </a:p>
        </p:txBody>
      </p:sp>
      <p:sp>
        <p:nvSpPr>
          <p:cNvPr id="6" name="5 Rectángulo"/>
          <p:cNvSpPr/>
          <p:nvPr/>
        </p:nvSpPr>
        <p:spPr>
          <a:xfrm>
            <a:off x="72008" y="2060848"/>
            <a:ext cx="8964488" cy="1938992"/>
          </a:xfrm>
          <a:prstGeom prst="rect">
            <a:avLst/>
          </a:prstGeom>
        </p:spPr>
        <p:txBody>
          <a:bodyPr wrap="square">
            <a:spAutoFit/>
          </a:bodyPr>
          <a:lstStyle/>
          <a:p>
            <a:pPr algn="ctr"/>
            <a:r>
              <a:rPr lang="es-EC" sz="2000" dirty="0">
                <a:solidFill>
                  <a:schemeClr val="bg1">
                    <a:lumMod val="95000"/>
                    <a:lumOff val="5000"/>
                  </a:schemeClr>
                </a:solidFill>
              </a:rPr>
              <a:t>DEPARTAMENTO DE CIENCIAS DE LA TIERRA Y LA CONSTRUCCIÓN</a:t>
            </a:r>
            <a:br>
              <a:rPr lang="es-EC" sz="2000" dirty="0">
                <a:solidFill>
                  <a:schemeClr val="bg1">
                    <a:lumMod val="95000"/>
                    <a:lumOff val="5000"/>
                  </a:schemeClr>
                </a:solidFill>
              </a:rPr>
            </a:br>
            <a:r>
              <a:rPr lang="es-EC" sz="2000" dirty="0">
                <a:solidFill>
                  <a:schemeClr val="bg1">
                    <a:lumMod val="95000"/>
                    <a:lumOff val="5000"/>
                  </a:schemeClr>
                </a:solidFill>
              </a:rPr>
              <a:t/>
            </a:r>
            <a:br>
              <a:rPr lang="es-EC" sz="2000" dirty="0">
                <a:solidFill>
                  <a:schemeClr val="bg1">
                    <a:lumMod val="95000"/>
                    <a:lumOff val="5000"/>
                  </a:schemeClr>
                </a:solidFill>
              </a:rPr>
            </a:br>
            <a:r>
              <a:rPr lang="es-EC" sz="2000" dirty="0">
                <a:solidFill>
                  <a:schemeClr val="bg1">
                    <a:lumMod val="95000"/>
                    <a:lumOff val="5000"/>
                  </a:schemeClr>
                </a:solidFill>
              </a:rPr>
              <a:t>CARRERA DE INGENIERÍA GEOGRÁFICA Y DEL MEDIO AMBIENTE</a:t>
            </a:r>
            <a:br>
              <a:rPr lang="es-EC" sz="2000" dirty="0">
                <a:solidFill>
                  <a:schemeClr val="bg1">
                    <a:lumMod val="95000"/>
                    <a:lumOff val="5000"/>
                  </a:schemeClr>
                </a:solidFill>
              </a:rPr>
            </a:br>
            <a:r>
              <a:rPr lang="es-EC" sz="2000" dirty="0">
                <a:solidFill>
                  <a:schemeClr val="bg1">
                    <a:lumMod val="95000"/>
                    <a:lumOff val="5000"/>
                  </a:schemeClr>
                </a:solidFill>
              </a:rPr>
              <a:t/>
            </a:r>
            <a:br>
              <a:rPr lang="es-EC" sz="2000" dirty="0">
                <a:solidFill>
                  <a:schemeClr val="bg1">
                    <a:lumMod val="95000"/>
                    <a:lumOff val="5000"/>
                  </a:schemeClr>
                </a:solidFill>
              </a:rPr>
            </a:br>
            <a:r>
              <a:rPr lang="es-EC" sz="2000" dirty="0">
                <a:solidFill>
                  <a:schemeClr val="bg1">
                    <a:lumMod val="95000"/>
                    <a:lumOff val="5000"/>
                  </a:schemeClr>
                </a:solidFill>
              </a:rPr>
              <a:t>TRABAJO DE TITULACIÓN PREVIO A LA OBTENCIÓN DEL TÍTULO DE: </a:t>
            </a:r>
            <a:br>
              <a:rPr lang="es-EC" sz="2000" dirty="0">
                <a:solidFill>
                  <a:schemeClr val="bg1">
                    <a:lumMod val="95000"/>
                    <a:lumOff val="5000"/>
                  </a:schemeClr>
                </a:solidFill>
              </a:rPr>
            </a:br>
            <a:r>
              <a:rPr lang="es-EC" sz="2000" dirty="0">
                <a:solidFill>
                  <a:schemeClr val="bg1">
                    <a:lumMod val="95000"/>
                    <a:lumOff val="5000"/>
                  </a:schemeClr>
                </a:solidFill>
              </a:rPr>
              <a:t>INGENIERO GEÓGRAFO Y DEL MEDIO AMBIENTE</a:t>
            </a:r>
          </a:p>
        </p:txBody>
      </p:sp>
    </p:spTree>
    <p:extLst>
      <p:ext uri="{BB962C8B-B14F-4D97-AF65-F5344CB8AC3E}">
        <p14:creationId xmlns:p14="http://schemas.microsoft.com/office/powerpoint/2010/main" val="232040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p:nvPr/>
        </p:nvSpPr>
        <p:spPr>
          <a:xfrm>
            <a:off x="3630994" y="239917"/>
            <a:ext cx="5101076" cy="707886"/>
          </a:xfrm>
          <a:prstGeom prst="rect">
            <a:avLst/>
          </a:prstGeom>
        </p:spPr>
        <p:txBody>
          <a:bodyPr wrap="none">
            <a:spAutoFit/>
          </a:bodyPr>
          <a:lstStyle/>
          <a:p>
            <a:pPr algn="r"/>
            <a:r>
              <a:rPr lang="es-EC"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RADIACIÓN SOLAR</a:t>
            </a:r>
            <a:endParaRPr lang="es-EC"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429256" y="5072074"/>
            <a:ext cx="3457575" cy="1155700"/>
          </a:xfrm>
          <a:prstGeom prst="rect">
            <a:avLst/>
          </a:prstGeom>
          <a:noFill/>
          <a:ln>
            <a:noFill/>
          </a:ln>
        </p:spPr>
      </p:pic>
      <p:pic>
        <p:nvPicPr>
          <p:cNvPr id="39938" name="Picture 2" descr="http://l.exam-10.com/pars_docs/refs/7/6085/6085_html_m63f962bc.png"/>
          <p:cNvPicPr>
            <a:picLocks noChangeAspect="1" noChangeArrowheads="1"/>
          </p:cNvPicPr>
          <p:nvPr/>
        </p:nvPicPr>
        <p:blipFill>
          <a:blip r:embed="rId3"/>
          <a:srcRect l="2330" t="4000" r="995"/>
          <a:stretch>
            <a:fillRect/>
          </a:stretch>
        </p:blipFill>
        <p:spPr bwMode="auto">
          <a:xfrm>
            <a:off x="225726" y="928670"/>
            <a:ext cx="6546997" cy="3786215"/>
          </a:xfrm>
          <a:prstGeom prst="rect">
            <a:avLst/>
          </a:prstGeom>
          <a:noFill/>
        </p:spPr>
      </p:pic>
      <p:pic>
        <p:nvPicPr>
          <p:cNvPr id="39940" name="Picture 4" descr="http://l.exam-10.com/pars_docs/refs/7/6085/6085_html_3ef49665.png"/>
          <p:cNvPicPr>
            <a:picLocks noChangeAspect="1" noChangeArrowheads="1"/>
          </p:cNvPicPr>
          <p:nvPr/>
        </p:nvPicPr>
        <p:blipFill>
          <a:blip r:embed="rId4"/>
          <a:srcRect/>
          <a:stretch>
            <a:fillRect/>
          </a:stretch>
        </p:blipFill>
        <p:spPr bwMode="auto">
          <a:xfrm>
            <a:off x="285720" y="5000636"/>
            <a:ext cx="4876800" cy="1428750"/>
          </a:xfrm>
          <a:prstGeom prst="rect">
            <a:avLst/>
          </a:prstGeom>
          <a:noFill/>
        </p:spPr>
      </p:pic>
      <p:pic>
        <p:nvPicPr>
          <p:cNvPr id="39942" name="Picture 6" descr="Resultado de imagen para heliografo"/>
          <p:cNvPicPr>
            <a:picLocks noChangeAspect="1" noChangeArrowheads="1"/>
          </p:cNvPicPr>
          <p:nvPr/>
        </p:nvPicPr>
        <p:blipFill>
          <a:blip r:embed="rId5"/>
          <a:srcRect r="50500"/>
          <a:stretch>
            <a:fillRect/>
          </a:stretch>
        </p:blipFill>
        <p:spPr bwMode="auto">
          <a:xfrm>
            <a:off x="6809659" y="3135448"/>
            <a:ext cx="2105439" cy="1590387"/>
          </a:xfrm>
          <a:prstGeom prst="rect">
            <a:avLst/>
          </a:prstGeom>
          <a:noFill/>
        </p:spPr>
      </p:pic>
      <p:pic>
        <p:nvPicPr>
          <p:cNvPr id="7" name="Picture 6" descr="Resultado de imagen para heliografo"/>
          <p:cNvPicPr>
            <a:picLocks noChangeAspect="1" noChangeArrowheads="1"/>
          </p:cNvPicPr>
          <p:nvPr/>
        </p:nvPicPr>
        <p:blipFill>
          <a:blip r:embed="rId5"/>
          <a:srcRect l="51000"/>
          <a:stretch>
            <a:fillRect/>
          </a:stretch>
        </p:blipFill>
        <p:spPr bwMode="auto">
          <a:xfrm>
            <a:off x="6824279" y="928670"/>
            <a:ext cx="2119294" cy="1643547"/>
          </a:xfrm>
          <a:prstGeom prst="rect">
            <a:avLst/>
          </a:prstGeom>
          <a:noFill/>
        </p:spPr>
      </p:pic>
    </p:spTree>
    <p:extLst>
      <p:ext uri="{BB962C8B-B14F-4D97-AF65-F5344CB8AC3E}">
        <p14:creationId xmlns:p14="http://schemas.microsoft.com/office/powerpoint/2010/main" val="287789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881911025"/>
              </p:ext>
            </p:extLst>
          </p:nvPr>
        </p:nvGraphicFramePr>
        <p:xfrm>
          <a:off x="467544" y="1506184"/>
          <a:ext cx="842493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11560" y="256436"/>
            <a:ext cx="8120510" cy="707886"/>
          </a:xfrm>
          <a:prstGeom prst="rect">
            <a:avLst/>
          </a:prstGeom>
        </p:spPr>
        <p:txBody>
          <a:bodyPr wrap="square">
            <a:spAutoFit/>
          </a:bodyPr>
          <a:lstStyle/>
          <a:p>
            <a:pPr algn="ctr"/>
            <a:r>
              <a:rPr lang="es-EC"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METODOLOGÍA</a:t>
            </a:r>
            <a:endParaRPr lang="es-EC"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21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136904" cy="576064"/>
          </a:xfrm>
        </p:spPr>
        <p:txBody>
          <a:bodyPr>
            <a:normAutofit/>
          </a:bodyPr>
          <a:lstStyle/>
          <a:p>
            <a:r>
              <a:rPr lang="es-ES" sz="28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CATASTRO</a:t>
            </a:r>
            <a:endParaRPr lang="es-ES" sz="2800" b="1"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endParaRPr>
          </a:p>
        </p:txBody>
      </p:sp>
      <p:sp>
        <p:nvSpPr>
          <p:cNvPr id="4" name="3 Marcador de contenido"/>
          <p:cNvSpPr>
            <a:spLocks noGrp="1"/>
          </p:cNvSpPr>
          <p:nvPr>
            <p:ph idx="1"/>
          </p:nvPr>
        </p:nvSpPr>
        <p:spPr>
          <a:xfrm>
            <a:off x="428596" y="357166"/>
            <a:ext cx="3322712" cy="1071569"/>
          </a:xfrm>
        </p:spPr>
        <p:txBody>
          <a:bodyPr>
            <a:normAutofit fontScale="40000" lnSpcReduction="20000"/>
          </a:bodyPr>
          <a:lstStyle/>
          <a:p>
            <a:pPr marL="0" indent="0">
              <a:buNone/>
            </a:pPr>
            <a:r>
              <a:rPr lang="es-EC" sz="8000" dirty="0" smtClean="0"/>
              <a:t>SEMANA 1 y 2.</a:t>
            </a:r>
          </a:p>
          <a:p>
            <a:pPr marL="0" indent="0">
              <a:buNone/>
            </a:pPr>
            <a:r>
              <a:rPr lang="es-EC" sz="8000" dirty="0" smtClean="0"/>
              <a:t>(planificación)</a:t>
            </a:r>
          </a:p>
          <a:p>
            <a:pPr marL="0" indent="0">
              <a:buNone/>
            </a:pPr>
            <a:endParaRPr lang="es-EC" sz="8000" dirty="0" smtClean="0"/>
          </a:p>
          <a:p>
            <a:pPr marL="0" indent="0">
              <a:buNone/>
            </a:pPr>
            <a:endParaRPr lang="es-EC" sz="8000" dirty="0" smtClean="0"/>
          </a:p>
          <a:p>
            <a:pPr marL="0" indent="0">
              <a:buNone/>
            </a:pPr>
            <a:endParaRPr lang="es-EC" dirty="0"/>
          </a:p>
          <a:p>
            <a:pPr marL="0" indent="0">
              <a:buNone/>
            </a:pPr>
            <a:endParaRPr lang="es-EC" sz="4500" dirty="0" smtClean="0"/>
          </a:p>
          <a:p>
            <a:pPr marL="0" indent="0">
              <a:buNone/>
            </a:pPr>
            <a:endParaRPr lang="es-EC" sz="4500" dirty="0" smtClean="0"/>
          </a:p>
          <a:p>
            <a:pPr marL="0" indent="0">
              <a:buNone/>
            </a:pPr>
            <a:endParaRPr lang="es-EC" sz="4500" dirty="0" smtClean="0"/>
          </a:p>
          <a:p>
            <a:pPr marL="0" indent="0">
              <a:buNone/>
            </a:pPr>
            <a:endParaRPr lang="es-EC" sz="4500" dirty="0" smtClean="0"/>
          </a:p>
          <a:p>
            <a:pPr marL="0" indent="0">
              <a:buNone/>
            </a:pPr>
            <a:endParaRPr lang="es-EC" dirty="0" smtClean="0"/>
          </a:p>
          <a:p>
            <a:pPr marL="0" indent="0">
              <a:buNone/>
            </a:pPr>
            <a:endParaRPr lang="es-EC" dirty="0"/>
          </a:p>
        </p:txBody>
      </p:sp>
      <p:graphicFrame>
        <p:nvGraphicFramePr>
          <p:cNvPr id="15" name="14 Tabla"/>
          <p:cNvGraphicFramePr>
            <a:graphicFrameLocks noGrp="1"/>
          </p:cNvGraphicFramePr>
          <p:nvPr>
            <p:extLst>
              <p:ext uri="{D42A27DB-BD31-4B8C-83A1-F6EECF244321}">
                <p14:modId xmlns:p14="http://schemas.microsoft.com/office/powerpoint/2010/main" val="3038736886"/>
              </p:ext>
            </p:extLst>
          </p:nvPr>
        </p:nvGraphicFramePr>
        <p:xfrm>
          <a:off x="3851920" y="857233"/>
          <a:ext cx="4864100" cy="5807631"/>
        </p:xfrm>
        <a:graphic>
          <a:graphicData uri="http://schemas.openxmlformats.org/drawingml/2006/table">
            <a:tbl>
              <a:tblPr firstRow="1" firstCol="1" bandRow="1">
                <a:tableStyleId>{5C22544A-7EE6-4342-B048-85BDC9FD1C3A}</a:tableStyleId>
              </a:tblPr>
              <a:tblGrid>
                <a:gridCol w="2247900"/>
                <a:gridCol w="2616200"/>
              </a:tblGrid>
              <a:tr h="446741">
                <a:tc>
                  <a:txBody>
                    <a:bodyPr/>
                    <a:lstStyle/>
                    <a:p>
                      <a:pPr algn="just">
                        <a:lnSpc>
                          <a:spcPct val="115000"/>
                        </a:lnSpc>
                        <a:spcAft>
                          <a:spcPts val="0"/>
                        </a:spcAft>
                      </a:pPr>
                      <a:r>
                        <a:rPr lang="es-EC" sz="1200" dirty="0">
                          <a:effectLst/>
                        </a:rPr>
                        <a:t>Sección A: Información General</a:t>
                      </a:r>
                      <a:endParaRPr lang="es-EC" sz="1200" dirty="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effectLst/>
                        </a:rPr>
                        <a:t>Sección C: Fase de Producción</a:t>
                      </a:r>
                      <a:endParaRPr lang="es-EC" sz="1200" dirty="0">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a:effectLst/>
                        </a:rPr>
                        <a:t>Fecha del levantamiento catastral</a:t>
                      </a:r>
                      <a:endParaRPr lang="es-EC" sz="12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a:effectLst/>
                        </a:rPr>
                        <a:t>C1. Número de pieles o piezas al mes:</a:t>
                      </a:r>
                      <a:endParaRPr lang="es-EC" sz="1200">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a:solidFill>
                            <a:schemeClr val="tx1"/>
                          </a:solidFill>
                          <a:effectLst/>
                        </a:rPr>
                        <a:t>A1. Código referencial</a:t>
                      </a:r>
                      <a:endParaRPr lang="es-EC" sz="1200">
                        <a:solidFill>
                          <a:schemeClr val="tx1"/>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solidFill>
                            <a:srgbClr val="FF0000"/>
                          </a:solidFill>
                          <a:effectLst/>
                        </a:rPr>
                        <a:t>C2. Cantidad de Cr (Kg) utilizado, en la fase de curtido</a:t>
                      </a:r>
                      <a:endParaRPr lang="es-EC" sz="1200" dirty="0">
                        <a:solidFill>
                          <a:srgbClr val="FF0000"/>
                        </a:solidFill>
                        <a:effectLst/>
                        <a:latin typeface="Times New Roman"/>
                        <a:ea typeface="Calibri"/>
                        <a:cs typeface="Times New Roman"/>
                      </a:endParaRPr>
                    </a:p>
                  </a:txBody>
                  <a:tcPr marL="44450" marR="44450" marT="0" marB="0" anchor="b"/>
                </a:tc>
              </a:tr>
              <a:tr h="223370">
                <a:tc>
                  <a:txBody>
                    <a:bodyPr/>
                    <a:lstStyle/>
                    <a:p>
                      <a:pPr algn="just">
                        <a:lnSpc>
                          <a:spcPct val="115000"/>
                        </a:lnSpc>
                        <a:spcAft>
                          <a:spcPts val="0"/>
                        </a:spcAft>
                      </a:pPr>
                      <a:r>
                        <a:rPr lang="es-EC" sz="1200" dirty="0">
                          <a:solidFill>
                            <a:schemeClr val="tx1"/>
                          </a:solidFill>
                          <a:effectLst/>
                        </a:rPr>
                        <a:t>A2. Fotografía exterior</a:t>
                      </a:r>
                      <a:endParaRPr lang="es-EC" sz="1200" dirty="0">
                        <a:solidFill>
                          <a:schemeClr val="tx1"/>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solidFill>
                            <a:srgbClr val="FF0000"/>
                          </a:solidFill>
                          <a:effectLst/>
                        </a:rPr>
                        <a:t>C3. Cantidad de agua (</a:t>
                      </a:r>
                      <a:r>
                        <a:rPr lang="es-EC" sz="1200" dirty="0" err="1">
                          <a:solidFill>
                            <a:srgbClr val="FF0000"/>
                          </a:solidFill>
                          <a:effectLst/>
                        </a:rPr>
                        <a:t>lt</a:t>
                      </a:r>
                      <a:r>
                        <a:rPr lang="es-EC" sz="1200" dirty="0">
                          <a:solidFill>
                            <a:srgbClr val="FF0000"/>
                          </a:solidFill>
                          <a:effectLst/>
                        </a:rPr>
                        <a:t>) utilizada:</a:t>
                      </a:r>
                      <a:endParaRPr lang="es-EC" sz="1200" dirty="0">
                        <a:solidFill>
                          <a:srgbClr val="FF0000"/>
                        </a:solidFill>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dirty="0">
                          <a:solidFill>
                            <a:schemeClr val="tx1"/>
                          </a:solidFill>
                          <a:effectLst/>
                        </a:rPr>
                        <a:t>A3. Coordenada geográfica (Latitud, Longitud)</a:t>
                      </a:r>
                      <a:endParaRPr lang="es-EC" sz="1200" dirty="0">
                        <a:solidFill>
                          <a:schemeClr val="tx1"/>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a:effectLst/>
                        </a:rPr>
                        <a:t>C4. Caudal de descarga:</a:t>
                      </a:r>
                      <a:endParaRPr lang="es-EC" sz="1200">
                        <a:effectLst/>
                        <a:latin typeface="Times New Roman"/>
                        <a:ea typeface="Calibri"/>
                        <a:cs typeface="Times New Roman"/>
                      </a:endParaRPr>
                    </a:p>
                  </a:txBody>
                  <a:tcPr marL="44450" marR="44450" marT="0" marB="0" anchor="b"/>
                </a:tc>
              </a:tr>
              <a:tr h="223370">
                <a:tc>
                  <a:txBody>
                    <a:bodyPr/>
                    <a:lstStyle/>
                    <a:p>
                      <a:pPr algn="just">
                        <a:lnSpc>
                          <a:spcPct val="115000"/>
                        </a:lnSpc>
                        <a:spcAft>
                          <a:spcPts val="0"/>
                        </a:spcAft>
                      </a:pPr>
                      <a:r>
                        <a:rPr lang="es-EC" sz="1200">
                          <a:effectLst/>
                        </a:rPr>
                        <a:t>A4. Parroquia</a:t>
                      </a:r>
                      <a:endParaRPr lang="es-EC" sz="12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a:effectLst/>
                        </a:rPr>
                        <a:t>Sección D: Tratamiento de residuos</a:t>
                      </a:r>
                      <a:endParaRPr lang="es-EC" sz="1200">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b="0" dirty="0">
                          <a:solidFill>
                            <a:schemeClr val="bg1">
                              <a:lumMod val="95000"/>
                              <a:lumOff val="5000"/>
                            </a:schemeClr>
                          </a:solidFill>
                          <a:effectLst/>
                        </a:rPr>
                        <a:t>A5. Nombre de la calle principal</a:t>
                      </a:r>
                      <a:endParaRPr lang="es-EC" sz="1200" b="0" dirty="0">
                        <a:solidFill>
                          <a:schemeClr val="bg1">
                            <a:lumMod val="95000"/>
                            <a:lumOff val="5000"/>
                          </a:schemeClr>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solidFill>
                            <a:srgbClr val="FF0000"/>
                          </a:solidFill>
                          <a:effectLst/>
                        </a:rPr>
                        <a:t>D1. Cuenta con regulación ambiental?</a:t>
                      </a:r>
                      <a:endParaRPr lang="es-EC" sz="1200" dirty="0">
                        <a:solidFill>
                          <a:srgbClr val="FF0000"/>
                        </a:solidFill>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b="0" dirty="0">
                          <a:solidFill>
                            <a:schemeClr val="bg1">
                              <a:lumMod val="95000"/>
                              <a:lumOff val="5000"/>
                            </a:schemeClr>
                          </a:solidFill>
                          <a:effectLst/>
                        </a:rPr>
                        <a:t>A6. Tipo de vía principal</a:t>
                      </a:r>
                      <a:endParaRPr lang="es-EC" sz="1200" b="0" dirty="0">
                        <a:solidFill>
                          <a:schemeClr val="bg1">
                            <a:lumMod val="95000"/>
                            <a:lumOff val="5000"/>
                          </a:schemeClr>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solidFill>
                            <a:schemeClr val="bg1"/>
                          </a:solidFill>
                          <a:effectLst/>
                        </a:rPr>
                        <a:t>D1.1. Qué tipo de documentación o permiso…</a:t>
                      </a:r>
                      <a:endParaRPr lang="es-EC" sz="1200" dirty="0">
                        <a:solidFill>
                          <a:schemeClr val="bg1"/>
                        </a:solidFill>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dirty="0">
                          <a:effectLst/>
                        </a:rPr>
                        <a:t>Sección B: Información de Curtiembre</a:t>
                      </a:r>
                      <a:endParaRPr lang="es-EC" sz="1200" dirty="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a:effectLst/>
                        </a:rPr>
                        <a:t>D1.2.  ¿Código del documento?</a:t>
                      </a:r>
                      <a:endParaRPr lang="es-EC" sz="1200">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a:solidFill>
                            <a:srgbClr val="FF0000"/>
                          </a:solidFill>
                          <a:effectLst/>
                        </a:rPr>
                        <a:t>B1. Nombre de la curtiembre</a:t>
                      </a:r>
                      <a:endParaRPr lang="es-EC" sz="1200">
                        <a:solidFill>
                          <a:srgbClr val="FF0000"/>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solidFill>
                            <a:srgbClr val="FF0000"/>
                          </a:solidFill>
                          <a:effectLst/>
                        </a:rPr>
                        <a:t>D2. Cuál es la autoridad de control?</a:t>
                      </a:r>
                      <a:endParaRPr lang="es-EC" sz="1200" dirty="0">
                        <a:solidFill>
                          <a:srgbClr val="FF0000"/>
                        </a:solidFill>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dirty="0">
                          <a:solidFill>
                            <a:srgbClr val="FF0000"/>
                          </a:solidFill>
                          <a:effectLst/>
                        </a:rPr>
                        <a:t>B2. Nombre del propietario</a:t>
                      </a:r>
                      <a:endParaRPr lang="es-EC" sz="1200" dirty="0">
                        <a:solidFill>
                          <a:srgbClr val="FF0000"/>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effectLst/>
                        </a:rPr>
                        <a:t>D3. Dispone tratamiento para los residuos</a:t>
                      </a:r>
                      <a:endParaRPr lang="es-EC" sz="1200" dirty="0">
                        <a:effectLst/>
                        <a:latin typeface="Times New Roman"/>
                        <a:ea typeface="Calibri"/>
                        <a:cs typeface="Times New Roman"/>
                      </a:endParaRPr>
                    </a:p>
                  </a:txBody>
                  <a:tcPr marL="44450" marR="44450" marT="0" marB="0" anchor="b"/>
                </a:tc>
              </a:tr>
              <a:tr h="223370">
                <a:tc>
                  <a:txBody>
                    <a:bodyPr/>
                    <a:lstStyle/>
                    <a:p>
                      <a:pPr algn="just">
                        <a:lnSpc>
                          <a:spcPct val="115000"/>
                        </a:lnSpc>
                        <a:spcAft>
                          <a:spcPts val="0"/>
                        </a:spcAft>
                      </a:pPr>
                      <a:r>
                        <a:rPr lang="es-EC" sz="1200">
                          <a:effectLst/>
                        </a:rPr>
                        <a:t>B3. Número de CI o RUC</a:t>
                      </a:r>
                      <a:endParaRPr lang="es-EC" sz="12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a:effectLst/>
                        </a:rPr>
                        <a:t>D3.1. Para qué tipo de residuos</a:t>
                      </a:r>
                      <a:endParaRPr lang="es-EC" sz="1200">
                        <a:effectLst/>
                        <a:latin typeface="Times New Roman"/>
                        <a:ea typeface="Calibri"/>
                        <a:cs typeface="Times New Roman"/>
                      </a:endParaRPr>
                    </a:p>
                  </a:txBody>
                  <a:tcPr marL="44450" marR="44450" marT="0" marB="0" anchor="b"/>
                </a:tc>
              </a:tr>
              <a:tr h="223370">
                <a:tc>
                  <a:txBody>
                    <a:bodyPr/>
                    <a:lstStyle/>
                    <a:p>
                      <a:pPr algn="just">
                        <a:lnSpc>
                          <a:spcPct val="115000"/>
                        </a:lnSpc>
                        <a:spcAft>
                          <a:spcPts val="0"/>
                        </a:spcAft>
                      </a:pPr>
                      <a:r>
                        <a:rPr lang="es-EC" sz="1200" dirty="0">
                          <a:solidFill>
                            <a:srgbClr val="FF0000"/>
                          </a:solidFill>
                          <a:effectLst/>
                        </a:rPr>
                        <a:t>B4. Tipo de curtiembre</a:t>
                      </a:r>
                      <a:endParaRPr lang="es-EC" sz="1200" dirty="0">
                        <a:solidFill>
                          <a:srgbClr val="FF0000"/>
                        </a:solidFill>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solidFill>
                            <a:srgbClr val="FF0000"/>
                          </a:solidFill>
                          <a:effectLst/>
                        </a:rPr>
                        <a:t>D3.2. Tipo de tratamiento empleado</a:t>
                      </a:r>
                      <a:endParaRPr lang="es-EC" sz="1200" dirty="0">
                        <a:solidFill>
                          <a:srgbClr val="FF0000"/>
                        </a:solidFill>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a:effectLst/>
                        </a:rPr>
                        <a:t>B5. Número de empleados</a:t>
                      </a:r>
                      <a:endParaRPr lang="es-EC" sz="12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effectLst/>
                        </a:rPr>
                        <a:t>D3.3. Tiempo de implementación del tratamiento</a:t>
                      </a:r>
                      <a:endParaRPr lang="es-EC" sz="1200" dirty="0">
                        <a:effectLst/>
                        <a:latin typeface="Times New Roman"/>
                        <a:ea typeface="Calibri"/>
                        <a:cs typeface="Times New Roman"/>
                      </a:endParaRPr>
                    </a:p>
                  </a:txBody>
                  <a:tcPr marL="44450" marR="44450" marT="0" marB="0" anchor="b"/>
                </a:tc>
              </a:tr>
              <a:tr h="446741">
                <a:tc>
                  <a:txBody>
                    <a:bodyPr/>
                    <a:lstStyle/>
                    <a:p>
                      <a:pPr algn="just">
                        <a:lnSpc>
                          <a:spcPct val="115000"/>
                        </a:lnSpc>
                        <a:spcAft>
                          <a:spcPts val="0"/>
                        </a:spcAft>
                      </a:pPr>
                      <a:r>
                        <a:rPr lang="es-EC" sz="1200">
                          <a:effectLst/>
                        </a:rPr>
                        <a:t>B6. Fotografía Interior</a:t>
                      </a:r>
                      <a:endParaRPr lang="es-EC" sz="12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200" dirty="0">
                          <a:effectLst/>
                        </a:rPr>
                        <a:t>D3.4. Grado de satisfacción con el tratamiento</a:t>
                      </a:r>
                      <a:endParaRPr lang="es-EC" sz="1200" dirty="0">
                        <a:effectLst/>
                        <a:latin typeface="Times New Roman"/>
                        <a:ea typeface="Calibri"/>
                        <a:cs typeface="Times New Roman"/>
                      </a:endParaRPr>
                    </a:p>
                  </a:txBody>
                  <a:tcPr marL="44450" marR="44450" marT="0" marB="0" anchor="b"/>
                </a:tc>
              </a:tr>
            </a:tbl>
          </a:graphicData>
        </a:graphic>
      </p:graphicFrame>
      <p:grpSp>
        <p:nvGrpSpPr>
          <p:cNvPr id="8" name="7 Grupo"/>
          <p:cNvGrpSpPr/>
          <p:nvPr/>
        </p:nvGrpSpPr>
        <p:grpSpPr>
          <a:xfrm>
            <a:off x="500034" y="1428736"/>
            <a:ext cx="3000396" cy="857256"/>
            <a:chOff x="3571869" y="3857627"/>
            <a:chExt cx="3714775" cy="1071572"/>
          </a:xfrm>
        </p:grpSpPr>
        <p:pic>
          <p:nvPicPr>
            <p:cNvPr id="37890" name="Picture 2" descr="Resultado de imagen para MAE TUNGURAHUA"/>
            <p:cNvPicPr>
              <a:picLocks noChangeAspect="1" noChangeArrowheads="1"/>
            </p:cNvPicPr>
            <p:nvPr/>
          </p:nvPicPr>
          <p:blipFill>
            <a:blip r:embed="rId2"/>
            <a:srcRect l="5263" t="60526"/>
            <a:stretch>
              <a:fillRect/>
            </a:stretch>
          </p:blipFill>
          <p:spPr bwMode="auto">
            <a:xfrm>
              <a:off x="4714876" y="3857628"/>
              <a:ext cx="2571768" cy="1071571"/>
            </a:xfrm>
            <a:prstGeom prst="rect">
              <a:avLst/>
            </a:prstGeom>
            <a:noFill/>
          </p:spPr>
        </p:pic>
        <p:pic>
          <p:nvPicPr>
            <p:cNvPr id="7" name="Picture 2" descr="Resultado de imagen para MAE TUNGURAHUA"/>
            <p:cNvPicPr>
              <a:picLocks noChangeAspect="1" noChangeArrowheads="1"/>
            </p:cNvPicPr>
            <p:nvPr/>
          </p:nvPicPr>
          <p:blipFill>
            <a:blip r:embed="rId3" cstate="print"/>
            <a:srcRect l="15790" r="15789" b="36842"/>
            <a:stretch>
              <a:fillRect/>
            </a:stretch>
          </p:blipFill>
          <p:spPr bwMode="auto">
            <a:xfrm>
              <a:off x="3571869" y="3857627"/>
              <a:ext cx="1160867" cy="1071569"/>
            </a:xfrm>
            <a:prstGeom prst="rect">
              <a:avLst/>
            </a:prstGeom>
            <a:noFill/>
          </p:spPr>
        </p:pic>
      </p:grpSp>
      <p:grpSp>
        <p:nvGrpSpPr>
          <p:cNvPr id="11" name="10 Grupo"/>
          <p:cNvGrpSpPr/>
          <p:nvPr/>
        </p:nvGrpSpPr>
        <p:grpSpPr>
          <a:xfrm>
            <a:off x="500034" y="2500306"/>
            <a:ext cx="3000396" cy="714380"/>
            <a:chOff x="500034" y="714356"/>
            <a:chExt cx="2767017" cy="466719"/>
          </a:xfrm>
        </p:grpSpPr>
        <p:pic>
          <p:nvPicPr>
            <p:cNvPr id="37892" name="Picture 4" descr="Resultado de imagen para GOBIERNO PROVINCIAL DE TUNGURAHUA"/>
            <p:cNvPicPr>
              <a:picLocks noChangeAspect="1" noChangeArrowheads="1"/>
            </p:cNvPicPr>
            <p:nvPr/>
          </p:nvPicPr>
          <p:blipFill>
            <a:blip r:embed="rId4"/>
            <a:srcRect l="16816" r="12555" b="26949"/>
            <a:stretch>
              <a:fillRect/>
            </a:stretch>
          </p:blipFill>
          <p:spPr bwMode="auto">
            <a:xfrm>
              <a:off x="500034" y="714356"/>
              <a:ext cx="642942" cy="459234"/>
            </a:xfrm>
            <a:prstGeom prst="rect">
              <a:avLst/>
            </a:prstGeom>
            <a:noFill/>
          </p:spPr>
        </p:pic>
        <p:pic>
          <p:nvPicPr>
            <p:cNvPr id="37894" name="Picture 6" descr="Resultado de imagen para GOBIERNO PROVINCIAL DE TUNGURAHUA"/>
            <p:cNvPicPr>
              <a:picLocks noChangeAspect="1" noChangeArrowheads="1"/>
            </p:cNvPicPr>
            <p:nvPr/>
          </p:nvPicPr>
          <p:blipFill>
            <a:blip r:embed="rId4"/>
            <a:srcRect t="68182"/>
            <a:stretch>
              <a:fillRect/>
            </a:stretch>
          </p:blipFill>
          <p:spPr bwMode="auto">
            <a:xfrm>
              <a:off x="1142976" y="714356"/>
              <a:ext cx="2124075" cy="466719"/>
            </a:xfrm>
            <a:prstGeom prst="rect">
              <a:avLst/>
            </a:prstGeom>
            <a:noFill/>
          </p:spPr>
        </p:pic>
      </p:grpSp>
      <p:sp>
        <p:nvSpPr>
          <p:cNvPr id="37896" name="AutoShape 8" descr="Resultado de imagen para GAD AMB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7898" name="AutoShape 10" descr="Resultado de imagen para GAD AMB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7900" name="AutoShape 12" descr="Resultado de imagen para GAD AMB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7902" name="Picture 14" descr="Resultado de imagen para GAD AMBATO"/>
          <p:cNvPicPr>
            <a:picLocks noChangeAspect="1" noChangeArrowheads="1"/>
          </p:cNvPicPr>
          <p:nvPr/>
        </p:nvPicPr>
        <p:blipFill>
          <a:blip r:embed="rId5" cstate="print"/>
          <a:srcRect t="7684" b="7463"/>
          <a:stretch>
            <a:fillRect/>
          </a:stretch>
        </p:blipFill>
        <p:spPr bwMode="auto">
          <a:xfrm>
            <a:off x="500034" y="3429000"/>
            <a:ext cx="3000396" cy="1143008"/>
          </a:xfrm>
          <a:prstGeom prst="rect">
            <a:avLst/>
          </a:prstGeom>
          <a:noFill/>
        </p:spPr>
      </p:pic>
      <p:sp>
        <p:nvSpPr>
          <p:cNvPr id="37904" name="AutoShape 16" descr="Resultado de imagen para GEOODK COLL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7906" name="AutoShape 18" descr="Resultado de imagen para GEOODK COLL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7908" name="Picture 20" descr="Resultado de imagen para GEOODK COLLECT"/>
          <p:cNvPicPr>
            <a:picLocks noChangeAspect="1" noChangeArrowheads="1"/>
          </p:cNvPicPr>
          <p:nvPr/>
        </p:nvPicPr>
        <p:blipFill>
          <a:blip r:embed="rId6"/>
          <a:srcRect/>
          <a:stretch>
            <a:fillRect/>
          </a:stretch>
        </p:blipFill>
        <p:spPr bwMode="auto">
          <a:xfrm>
            <a:off x="357158" y="5429264"/>
            <a:ext cx="1214446" cy="1214446"/>
          </a:xfrm>
          <a:prstGeom prst="rect">
            <a:avLst/>
          </a:prstGeom>
          <a:noFill/>
        </p:spPr>
      </p:pic>
      <p:pic>
        <p:nvPicPr>
          <p:cNvPr id="37910" name="Picture 22" descr="Resultado de imagen para formhub"/>
          <p:cNvPicPr>
            <a:picLocks noChangeAspect="1" noChangeArrowheads="1"/>
          </p:cNvPicPr>
          <p:nvPr/>
        </p:nvPicPr>
        <p:blipFill rotWithShape="1">
          <a:blip r:embed="rId7"/>
          <a:srcRect r="13823" b="53125"/>
          <a:stretch/>
        </p:blipFill>
        <p:spPr bwMode="auto">
          <a:xfrm>
            <a:off x="1728335" y="5835376"/>
            <a:ext cx="2052095" cy="500066"/>
          </a:xfrm>
          <a:prstGeom prst="rect">
            <a:avLst/>
          </a:prstGeom>
          <a:noFill/>
        </p:spPr>
      </p:pic>
    </p:spTree>
    <p:extLst>
      <p:ext uri="{BB962C8B-B14F-4D97-AF65-F5344CB8AC3E}">
        <p14:creationId xmlns:p14="http://schemas.microsoft.com/office/powerpoint/2010/main" val="822167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136904" cy="576064"/>
          </a:xfrm>
        </p:spPr>
        <p:txBody>
          <a:bodyPr>
            <a:normAutofit/>
          </a:bodyPr>
          <a:lstStyle/>
          <a:p>
            <a:r>
              <a:rPr lang="es-ES" sz="28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CATASTRO</a:t>
            </a:r>
            <a:endParaRPr lang="es-ES" sz="2800" b="1"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endParaRPr>
          </a:p>
        </p:txBody>
      </p:sp>
      <p:pic>
        <p:nvPicPr>
          <p:cNvPr id="14" name="13 Marcador de contenido" descr="PLANIFICACIÓ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21" y="795323"/>
            <a:ext cx="8929718" cy="6215082"/>
          </a:xfrm>
          <a:prstGeom prst="rect">
            <a:avLst/>
          </a:prstGeom>
          <a:noFill/>
          <a:ln>
            <a:noFill/>
          </a:ln>
        </p:spPr>
      </p:pic>
      <p:sp>
        <p:nvSpPr>
          <p:cNvPr id="4" name="3 Rectángulo"/>
          <p:cNvSpPr/>
          <p:nvPr/>
        </p:nvSpPr>
        <p:spPr>
          <a:xfrm>
            <a:off x="357158" y="214290"/>
            <a:ext cx="6696744" cy="584775"/>
          </a:xfrm>
          <a:prstGeom prst="rect">
            <a:avLst/>
          </a:prstGeom>
        </p:spPr>
        <p:txBody>
          <a:bodyPr wrap="square">
            <a:spAutoFit/>
          </a:bodyPr>
          <a:lstStyle/>
          <a:p>
            <a:r>
              <a:rPr lang="es-EC" sz="3200" dirty="0"/>
              <a:t>SEMANA 3 y 4</a:t>
            </a:r>
            <a:r>
              <a:rPr lang="es-EC" sz="3200" dirty="0" smtClean="0"/>
              <a:t>. (</a:t>
            </a:r>
            <a:r>
              <a:rPr lang="es-EC" sz="3200" dirty="0"/>
              <a:t>levantamiento)</a:t>
            </a:r>
          </a:p>
        </p:txBody>
      </p:sp>
    </p:spTree>
    <p:extLst>
      <p:ext uri="{BB962C8B-B14F-4D97-AF65-F5344CB8AC3E}">
        <p14:creationId xmlns:p14="http://schemas.microsoft.com/office/powerpoint/2010/main" val="2155448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655184"/>
          </a:xfrm>
        </p:spPr>
        <p:txBody>
          <a:bodyPr>
            <a:normAutofit/>
          </a:bodyPr>
          <a:lstStyle/>
          <a:p>
            <a:r>
              <a:rPr lang="es-ES"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ÍNDICE ULTRAVIOLETA</a:t>
            </a:r>
            <a:endParaRPr lang="es-ES" sz="2500" b="1" dirty="0">
              <a:latin typeface="Garamond" panose="02020404030301010803" pitchFamily="18" charset="0"/>
            </a:endParaRPr>
          </a:p>
        </p:txBody>
      </p:sp>
      <p:sp>
        <p:nvSpPr>
          <p:cNvPr id="3" name="2 Marcador de contenido"/>
          <p:cNvSpPr>
            <a:spLocks noGrp="1"/>
          </p:cNvSpPr>
          <p:nvPr>
            <p:ph idx="1"/>
          </p:nvPr>
        </p:nvSpPr>
        <p:spPr>
          <a:xfrm>
            <a:off x="395536" y="1525743"/>
            <a:ext cx="8229600" cy="5328592"/>
          </a:xfrm>
        </p:spPr>
        <p:txBody>
          <a:bodyPr>
            <a:normAutofit/>
          </a:bodyPr>
          <a:lstStyle/>
          <a:p>
            <a:pPr marL="560070" lvl="1" indent="-285750"/>
            <a:endParaRPr lang="es-EC" dirty="0">
              <a:solidFill>
                <a:schemeClr val="tx1"/>
              </a:solidFill>
            </a:endParaRPr>
          </a:p>
          <a:p>
            <a:endParaRPr lang="es-ES" dirty="0">
              <a:latin typeface="Garamond" panose="02020404030301010803" pitchFamily="18" charset="0"/>
            </a:endParaRPr>
          </a:p>
        </p:txBody>
      </p:sp>
      <p:graphicFrame>
        <p:nvGraphicFramePr>
          <p:cNvPr id="5" name="4 Diagrama"/>
          <p:cNvGraphicFramePr/>
          <p:nvPr>
            <p:extLst>
              <p:ext uri="{D42A27DB-BD31-4B8C-83A1-F6EECF244321}">
                <p14:modId xmlns:p14="http://schemas.microsoft.com/office/powerpoint/2010/main" val="1347380454"/>
              </p:ext>
            </p:extLst>
          </p:nvPr>
        </p:nvGraphicFramePr>
        <p:xfrm>
          <a:off x="1027810"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2" name="Picture 2" descr="Resultado de imagen para radiacion ultravioleta"/>
          <p:cNvPicPr>
            <a:picLocks noChangeAspect="1" noChangeArrowheads="1"/>
          </p:cNvPicPr>
          <p:nvPr/>
        </p:nvPicPr>
        <p:blipFill>
          <a:blip r:embed="rId7"/>
          <a:srcRect l="31188" t="13359" r="30198" b="21755"/>
          <a:stretch>
            <a:fillRect/>
          </a:stretch>
        </p:blipFill>
        <p:spPr bwMode="auto">
          <a:xfrm>
            <a:off x="357158" y="4357694"/>
            <a:ext cx="1643074" cy="2148634"/>
          </a:xfrm>
          <a:prstGeom prst="rect">
            <a:avLst/>
          </a:prstGeom>
          <a:noFill/>
        </p:spPr>
      </p:pic>
      <p:pic>
        <p:nvPicPr>
          <p:cNvPr id="35844" name="Picture 4" descr="Resultado de imagen para radiacion ultravioleta"/>
          <p:cNvPicPr>
            <a:picLocks noChangeAspect="1" noChangeArrowheads="1"/>
          </p:cNvPicPr>
          <p:nvPr/>
        </p:nvPicPr>
        <p:blipFill>
          <a:blip r:embed="rId8"/>
          <a:srcRect/>
          <a:stretch>
            <a:fillRect/>
          </a:stretch>
        </p:blipFill>
        <p:spPr bwMode="auto">
          <a:xfrm>
            <a:off x="6143636" y="642918"/>
            <a:ext cx="2714644" cy="2354193"/>
          </a:xfrm>
          <a:prstGeom prst="rect">
            <a:avLst/>
          </a:prstGeom>
          <a:noFill/>
        </p:spPr>
      </p:pic>
    </p:spTree>
    <p:extLst>
      <p:ext uri="{BB962C8B-B14F-4D97-AF65-F5344CB8AC3E}">
        <p14:creationId xmlns:p14="http://schemas.microsoft.com/office/powerpoint/2010/main" val="1567665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8229600" cy="655184"/>
          </a:xfrm>
        </p:spPr>
        <p:txBody>
          <a:bodyPr>
            <a:normAutofit/>
          </a:bodyPr>
          <a:lstStyle/>
          <a:p>
            <a:r>
              <a:rPr lang="es-ES"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ÍNDICE ULTRAVIOLETA</a:t>
            </a:r>
            <a:endParaRPr lang="es-ES" sz="2500" b="1" dirty="0">
              <a:latin typeface="Garamond" panose="02020404030301010803" pitchFamily="18" charset="0"/>
            </a:endParaRPr>
          </a:p>
        </p:txBody>
      </p:sp>
      <p:sp>
        <p:nvSpPr>
          <p:cNvPr id="3" name="2 Marcador de contenido"/>
          <p:cNvSpPr>
            <a:spLocks noGrp="1"/>
          </p:cNvSpPr>
          <p:nvPr>
            <p:ph idx="1"/>
          </p:nvPr>
        </p:nvSpPr>
        <p:spPr>
          <a:xfrm>
            <a:off x="395536" y="1052736"/>
            <a:ext cx="8229600" cy="5328592"/>
          </a:xfrm>
        </p:spPr>
        <p:txBody>
          <a:bodyPr>
            <a:normAutofit/>
          </a:bodyPr>
          <a:lstStyle/>
          <a:p>
            <a:pPr marL="560070" lvl="1" indent="-285750"/>
            <a:endParaRPr lang="es-EC" dirty="0">
              <a:solidFill>
                <a:schemeClr val="tx1"/>
              </a:solidFill>
            </a:endParaRPr>
          </a:p>
          <a:p>
            <a:endParaRPr lang="es-ES" dirty="0">
              <a:latin typeface="Garamond" panose="02020404030301010803"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44085775"/>
              </p:ext>
            </p:extLst>
          </p:nvPr>
        </p:nvGraphicFramePr>
        <p:xfrm>
          <a:off x="539552" y="1124744"/>
          <a:ext cx="5818398" cy="705549"/>
        </p:xfrm>
        <a:graphic>
          <a:graphicData uri="http://schemas.openxmlformats.org/drawingml/2006/table">
            <a:tbl>
              <a:tblPr firstRow="1" firstCol="1" bandRow="1">
                <a:tableStyleId>{5C22544A-7EE6-4342-B048-85BDC9FD1C3A}</a:tableStyleId>
              </a:tblPr>
              <a:tblGrid>
                <a:gridCol w="4658824"/>
                <a:gridCol w="1159574"/>
              </a:tblGrid>
              <a:tr h="705549">
                <a:tc>
                  <a:txBody>
                    <a:bodyPr/>
                    <a:lstStyle/>
                    <a:p>
                      <a:endParaRPr lang="es-EC" dirty="0"/>
                    </a:p>
                  </a:txBody>
                  <a:tcPr marL="68580" marR="68580" marT="0" marB="0">
                    <a:blipFill rotWithShape="1">
                      <a:blip r:embed="rId2"/>
                      <a:stretch>
                        <a:fillRect l="-95" t="-870" r="-24857" b="-870"/>
                      </a:stretch>
                    </a:blipFill>
                  </a:tcPr>
                </a:tc>
                <a:tc>
                  <a:txBody>
                    <a:bodyPr/>
                    <a:lstStyle/>
                    <a:p>
                      <a:pPr indent="252095" algn="just">
                        <a:lnSpc>
                          <a:spcPct val="150000"/>
                        </a:lnSpc>
                        <a:spcBef>
                          <a:spcPts val="600"/>
                        </a:spcBef>
                        <a:spcAft>
                          <a:spcPts val="600"/>
                        </a:spcAft>
                      </a:pPr>
                      <a:r>
                        <a:rPr lang="es-ES" sz="1100" dirty="0">
                          <a:effectLst/>
                        </a:rPr>
                        <a:t>Ecuación </a:t>
                      </a:r>
                      <a:r>
                        <a:rPr lang="es-ES" sz="1100" dirty="0" smtClean="0">
                          <a:effectLst/>
                        </a:rPr>
                        <a:t>1</a:t>
                      </a:r>
                      <a:endParaRPr lang="es-EC" sz="1100" dirty="0">
                        <a:solidFill>
                          <a:srgbClr val="000000"/>
                        </a:solidFill>
                        <a:effectLst/>
                        <a:latin typeface="Times New Roman"/>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076722613"/>
              </p:ext>
            </p:extLst>
          </p:nvPr>
        </p:nvGraphicFramePr>
        <p:xfrm>
          <a:off x="428401" y="3960342"/>
          <a:ext cx="5858112" cy="961962"/>
        </p:xfrm>
        <a:graphic>
          <a:graphicData uri="http://schemas.openxmlformats.org/drawingml/2006/table">
            <a:tbl>
              <a:tblPr firstRow="1" firstCol="1" bandRow="1">
                <a:tableStyleId>{5C22544A-7EE6-4342-B048-85BDC9FD1C3A}</a:tableStyleId>
              </a:tblPr>
              <a:tblGrid>
                <a:gridCol w="4690622"/>
                <a:gridCol w="1167490"/>
              </a:tblGrid>
              <a:tr h="961962">
                <a:tc>
                  <a:txBody>
                    <a:bodyPr/>
                    <a:lstStyle/>
                    <a:p>
                      <a:endParaRPr lang="es-EC" dirty="0"/>
                    </a:p>
                  </a:txBody>
                  <a:tcPr marL="68580" marR="68580" marT="0" marB="0">
                    <a:blipFill rotWithShape="1">
                      <a:blip r:embed="rId3"/>
                      <a:stretch>
                        <a:fillRect t="-637" r="-24952" b="-637"/>
                      </a:stretch>
                    </a:blipFill>
                  </a:tcPr>
                </a:tc>
                <a:tc>
                  <a:txBody>
                    <a:bodyPr/>
                    <a:lstStyle/>
                    <a:p>
                      <a:pPr indent="252095" algn="just">
                        <a:lnSpc>
                          <a:spcPct val="150000"/>
                        </a:lnSpc>
                        <a:spcBef>
                          <a:spcPts val="600"/>
                        </a:spcBef>
                        <a:spcAft>
                          <a:spcPts val="600"/>
                        </a:spcAft>
                      </a:pPr>
                      <a:r>
                        <a:rPr lang="es-ES" sz="1200" dirty="0">
                          <a:effectLst/>
                        </a:rPr>
                        <a:t>Ecuación </a:t>
                      </a:r>
                      <a:r>
                        <a:rPr lang="es-ES" sz="1200" dirty="0" smtClean="0">
                          <a:effectLst/>
                        </a:rPr>
                        <a:t>3.         </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graphicFrame>
            <p:nvGraphicFramePr>
              <p:cNvPr id="9" name="8 Tabla"/>
              <p:cNvGraphicFramePr>
                <a:graphicFrameLocks noGrp="1"/>
              </p:cNvGraphicFramePr>
              <p:nvPr>
                <p:extLst>
                  <p:ext uri="{D42A27DB-BD31-4B8C-83A1-F6EECF244321}">
                    <p14:modId xmlns:p14="http://schemas.microsoft.com/office/powerpoint/2010/main" val="4133818674"/>
                  </p:ext>
                </p:extLst>
              </p:nvPr>
            </p:nvGraphicFramePr>
            <p:xfrm>
              <a:off x="1115616" y="5081409"/>
              <a:ext cx="6696744" cy="998220"/>
            </p:xfrm>
            <a:graphic>
              <a:graphicData uri="http://schemas.openxmlformats.org/drawingml/2006/table">
                <a:tbl>
                  <a:tblPr firstRow="1" firstCol="1" bandRow="1">
                    <a:tableStyleId>{22838BEF-8BB2-4498-84A7-C5851F593DF1}</a:tableStyleId>
                  </a:tblPr>
                  <a:tblGrid>
                    <a:gridCol w="5362120"/>
                    <a:gridCol w="1334624"/>
                  </a:tblGrid>
                  <a:tr h="0">
                    <a:tc>
                      <a:txBody>
                        <a:bodyPr/>
                        <a:lstStyle/>
                        <a:p>
                          <a:pPr indent="252095"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 sz="1200">
                                        <a:effectLst/>
                                        <a:latin typeface="Cambria Math"/>
                                      </a:rPr>
                                      <m:t>𝒔</m:t>
                                    </m:r>
                                  </m:e>
                                  <m:sub>
                                    <m:r>
                                      <a:rPr lang="es-ES" sz="1200">
                                        <a:effectLst/>
                                        <a:latin typeface="Cambria Math"/>
                                      </a:rPr>
                                      <m:t>𝒆𝒓</m:t>
                                    </m:r>
                                  </m:sub>
                                </m:sSub>
                                <m:d>
                                  <m:dPr>
                                    <m:ctrlPr>
                                      <a:rPr lang="es-EC" sz="1200" i="1">
                                        <a:effectLst/>
                                        <a:latin typeface="Cambria Math"/>
                                      </a:rPr>
                                    </m:ctrlPr>
                                  </m:dPr>
                                  <m:e>
                                    <m:r>
                                      <a:rPr lang="es-ES" sz="1200">
                                        <a:effectLst/>
                                        <a:latin typeface="Cambria Math"/>
                                      </a:rPr>
                                      <m:t>𝝀</m:t>
                                    </m:r>
                                  </m:e>
                                </m:d>
                                <m:r>
                                  <a:rPr lang="es-ES" sz="1200">
                                    <a:effectLst/>
                                    <a:latin typeface="Cambria Math"/>
                                  </a:rPr>
                                  <m:t>=</m:t>
                                </m:r>
                                <m:r>
                                  <a:rPr lang="es-ES" sz="1200">
                                    <a:effectLst/>
                                    <a:latin typeface="Cambria Math"/>
                                  </a:rPr>
                                  <m:t>𝟏</m:t>
                                </m:r>
                                <m:r>
                                  <a:rPr lang="es-ES" sz="1200">
                                    <a:effectLst/>
                                    <a:latin typeface="Cambria Math"/>
                                  </a:rPr>
                                  <m:t>;</m:t>
                                </m:r>
                                <m:r>
                                  <a:rPr lang="es-ES" sz="1200">
                                    <a:effectLst/>
                                    <a:latin typeface="Cambria Math"/>
                                  </a:rPr>
                                  <m:t>𝒄𝒖𝒂𝒏𝒅𝒐</m:t>
                                </m:r>
                                <m:r>
                                  <a:rPr lang="es-ES" sz="1200">
                                    <a:effectLst/>
                                    <a:latin typeface="Cambria Math"/>
                                  </a:rPr>
                                  <m:t> </m:t>
                                </m:r>
                                <m:r>
                                  <a:rPr lang="es-ES" sz="1200">
                                    <a:effectLst/>
                                    <a:latin typeface="Cambria Math"/>
                                  </a:rPr>
                                  <m:t>𝟐𝟓𝟎</m:t>
                                </m:r>
                                <m:r>
                                  <a:rPr lang="es-ES" sz="1200">
                                    <a:effectLst/>
                                    <a:latin typeface="Cambria Math"/>
                                  </a:rPr>
                                  <m:t>𝒏𝒎</m:t>
                                </m:r>
                                <m:r>
                                  <a:rPr lang="es-ES" sz="1200">
                                    <a:effectLst/>
                                    <a:latin typeface="Cambria Math"/>
                                  </a:rPr>
                                  <m:t>&lt;</m:t>
                                </m:r>
                                <m:r>
                                  <a:rPr lang="es-ES" sz="1200">
                                    <a:effectLst/>
                                    <a:latin typeface="Cambria Math"/>
                                  </a:rPr>
                                  <m:t>𝝀</m:t>
                                </m:r>
                                <m:r>
                                  <a:rPr lang="es-ES" sz="1200">
                                    <a:effectLst/>
                                    <a:latin typeface="Cambria Math"/>
                                  </a:rPr>
                                  <m:t>&lt;</m:t>
                                </m:r>
                                <m:r>
                                  <a:rPr lang="es-ES" sz="1200">
                                    <a:effectLst/>
                                    <a:latin typeface="Cambria Math"/>
                                  </a:rPr>
                                  <m:t>𝟐𝟗𝟖</m:t>
                                </m:r>
                                <m:r>
                                  <a:rPr lang="es-ES" sz="1200">
                                    <a:effectLst/>
                                    <a:latin typeface="Cambria Math"/>
                                  </a:rPr>
                                  <m:t>𝒏𝒎</m:t>
                                </m:r>
                              </m:oMath>
                            </m:oMathPara>
                          </a14:m>
                          <a:endParaRPr lang="es-EC" sz="1200" dirty="0">
                            <a:solidFill>
                              <a:srgbClr val="000000"/>
                            </a:solidFill>
                            <a:effectLst/>
                            <a:latin typeface="Times New Roman"/>
                            <a:ea typeface="Calibri"/>
                            <a:cs typeface="Times New Roman"/>
                          </a:endParaRPr>
                        </a:p>
                      </a:txBody>
                      <a:tcPr marL="68580" marR="68580" marT="0" marB="0"/>
                    </a:tc>
                    <a:tc>
                      <a:txBody>
                        <a:bodyPr/>
                        <a:lstStyle/>
                        <a:p>
                          <a:pPr indent="252095" algn="just">
                            <a:lnSpc>
                              <a:spcPct val="150000"/>
                            </a:lnSpc>
                            <a:spcBef>
                              <a:spcPts val="600"/>
                            </a:spcBef>
                            <a:spcAft>
                              <a:spcPts val="600"/>
                            </a:spcAft>
                          </a:pPr>
                          <a:r>
                            <a:rPr lang="es-ES" sz="1200" dirty="0">
                              <a:effectLst/>
                            </a:rPr>
                            <a:t>Ecuación </a:t>
                          </a:r>
                          <a:r>
                            <a:rPr lang="es-ES" sz="1200" dirty="0" smtClean="0">
                              <a:effectLst/>
                            </a:rPr>
                            <a:t>4.</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indent="252095"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 sz="1200">
                                        <a:effectLst/>
                                        <a:latin typeface="Cambria Math"/>
                                      </a:rPr>
                                      <m:t>𝒔</m:t>
                                    </m:r>
                                  </m:e>
                                  <m:sub>
                                    <m:r>
                                      <a:rPr lang="es-ES" sz="1200">
                                        <a:effectLst/>
                                        <a:latin typeface="Cambria Math"/>
                                      </a:rPr>
                                      <m:t>𝒆𝒓</m:t>
                                    </m:r>
                                  </m:sub>
                                </m:sSub>
                                <m:d>
                                  <m:dPr>
                                    <m:ctrlPr>
                                      <a:rPr lang="es-EC" sz="1200" i="1">
                                        <a:effectLst/>
                                        <a:latin typeface="Cambria Math"/>
                                      </a:rPr>
                                    </m:ctrlPr>
                                  </m:dPr>
                                  <m:e>
                                    <m:r>
                                      <a:rPr lang="es-ES" sz="1200">
                                        <a:effectLst/>
                                        <a:latin typeface="Cambria Math"/>
                                      </a:rPr>
                                      <m:t>𝝀</m:t>
                                    </m:r>
                                  </m:e>
                                </m:d>
                                <m:r>
                                  <a:rPr lang="es-ES" sz="1200">
                                    <a:effectLst/>
                                    <a:latin typeface="Cambria Math"/>
                                  </a:rPr>
                                  <m:t>=</m:t>
                                </m:r>
                                <m:sSup>
                                  <m:sSupPr>
                                    <m:ctrlPr>
                                      <a:rPr lang="es-EC" sz="1200" i="1">
                                        <a:effectLst/>
                                        <a:latin typeface="Cambria Math"/>
                                      </a:rPr>
                                    </m:ctrlPr>
                                  </m:sSupPr>
                                  <m:e>
                                    <m:r>
                                      <a:rPr lang="es-ES" sz="1200">
                                        <a:effectLst/>
                                        <a:latin typeface="Cambria Math"/>
                                      </a:rPr>
                                      <m:t>𝟏𝟎</m:t>
                                    </m:r>
                                  </m:e>
                                  <m:sup>
                                    <m:r>
                                      <a:rPr lang="es-ES" sz="1200">
                                        <a:effectLst/>
                                        <a:latin typeface="Cambria Math"/>
                                      </a:rPr>
                                      <m:t>𝟎</m:t>
                                    </m:r>
                                    <m:r>
                                      <a:rPr lang="es-ES" sz="1200">
                                        <a:effectLst/>
                                        <a:latin typeface="Cambria Math"/>
                                      </a:rPr>
                                      <m:t>.</m:t>
                                    </m:r>
                                    <m:r>
                                      <a:rPr lang="es-ES" sz="1200">
                                        <a:effectLst/>
                                        <a:latin typeface="Cambria Math"/>
                                      </a:rPr>
                                      <m:t>𝟎𝟗𝟒</m:t>
                                    </m:r>
                                    <m:r>
                                      <a:rPr lang="es-ES" sz="1200">
                                        <a:effectLst/>
                                        <a:latin typeface="Cambria Math"/>
                                      </a:rPr>
                                      <m:t>(</m:t>
                                    </m:r>
                                    <m:r>
                                      <a:rPr lang="es-ES" sz="1200">
                                        <a:effectLst/>
                                        <a:latin typeface="Cambria Math"/>
                                      </a:rPr>
                                      <m:t>𝟐𝟗𝟖</m:t>
                                    </m:r>
                                    <m:r>
                                      <a:rPr lang="es-ES" sz="1200">
                                        <a:effectLst/>
                                        <a:latin typeface="Cambria Math"/>
                                      </a:rPr>
                                      <m:t>−</m:t>
                                    </m:r>
                                    <m:r>
                                      <a:rPr lang="es-ES" sz="1200">
                                        <a:effectLst/>
                                        <a:latin typeface="Cambria Math"/>
                                      </a:rPr>
                                      <m:t>𝝀</m:t>
                                    </m:r>
                                    <m:r>
                                      <a:rPr lang="es-ES" sz="1200">
                                        <a:effectLst/>
                                        <a:latin typeface="Cambria Math"/>
                                      </a:rPr>
                                      <m:t>)</m:t>
                                    </m:r>
                                  </m:sup>
                                </m:sSup>
                                <m:r>
                                  <a:rPr lang="es-ES" sz="1200">
                                    <a:effectLst/>
                                    <a:latin typeface="Cambria Math"/>
                                  </a:rPr>
                                  <m:t>;</m:t>
                                </m:r>
                                <m:r>
                                  <a:rPr lang="es-ES" sz="1200">
                                    <a:effectLst/>
                                    <a:latin typeface="Cambria Math"/>
                                  </a:rPr>
                                  <m:t>𝒄𝒖𝒂𝒏𝒅𝒐</m:t>
                                </m:r>
                                <m:r>
                                  <a:rPr lang="es-ES" sz="1200">
                                    <a:effectLst/>
                                    <a:latin typeface="Cambria Math"/>
                                  </a:rPr>
                                  <m:t> </m:t>
                                </m:r>
                                <m:r>
                                  <a:rPr lang="es-ES" sz="1200">
                                    <a:effectLst/>
                                    <a:latin typeface="Cambria Math"/>
                                  </a:rPr>
                                  <m:t>𝟐𝟗𝟖</m:t>
                                </m:r>
                                <m:r>
                                  <a:rPr lang="es-ES" sz="1200">
                                    <a:effectLst/>
                                    <a:latin typeface="Cambria Math"/>
                                  </a:rPr>
                                  <m:t> </m:t>
                                </m:r>
                                <m:r>
                                  <a:rPr lang="es-ES" sz="1200">
                                    <a:effectLst/>
                                    <a:latin typeface="Cambria Math"/>
                                  </a:rPr>
                                  <m:t>𝒏𝒎</m:t>
                                </m:r>
                                <m:r>
                                  <a:rPr lang="es-ES" sz="1200">
                                    <a:effectLst/>
                                    <a:latin typeface="Cambria Math"/>
                                  </a:rPr>
                                  <m:t>&lt;</m:t>
                                </m:r>
                                <m:r>
                                  <a:rPr lang="es-ES" sz="1200">
                                    <a:effectLst/>
                                    <a:latin typeface="Cambria Math"/>
                                  </a:rPr>
                                  <m:t>𝝀</m:t>
                                </m:r>
                                <m:r>
                                  <a:rPr lang="es-ES" sz="1200">
                                    <a:effectLst/>
                                    <a:latin typeface="Cambria Math"/>
                                  </a:rPr>
                                  <m:t>&lt;</m:t>
                                </m:r>
                                <m:r>
                                  <a:rPr lang="es-ES" sz="1200">
                                    <a:effectLst/>
                                    <a:latin typeface="Cambria Math"/>
                                  </a:rPr>
                                  <m:t>𝟑𝟐𝟖</m:t>
                                </m:r>
                                <m:r>
                                  <a:rPr lang="es-ES" sz="1200">
                                    <a:effectLst/>
                                    <a:latin typeface="Cambria Math"/>
                                  </a:rPr>
                                  <m:t> </m:t>
                                </m:r>
                                <m:r>
                                  <a:rPr lang="es-ES" sz="1200">
                                    <a:effectLst/>
                                    <a:latin typeface="Cambria Math"/>
                                  </a:rPr>
                                  <m:t>𝒏𝒎</m:t>
                                </m:r>
                              </m:oMath>
                            </m:oMathPara>
                          </a14:m>
                          <a:endParaRPr lang="es-EC" sz="1200">
                            <a:solidFill>
                              <a:srgbClr val="000000"/>
                            </a:solidFill>
                            <a:effectLst/>
                            <a:latin typeface="Times New Roman"/>
                            <a:ea typeface="Calibri"/>
                            <a:cs typeface="Times New Roman"/>
                          </a:endParaRPr>
                        </a:p>
                      </a:txBody>
                      <a:tcPr marL="68580" marR="68580" marT="0" marB="0"/>
                    </a:tc>
                    <a:tc>
                      <a:txBody>
                        <a:bodyPr/>
                        <a:lstStyle/>
                        <a:p>
                          <a:pPr indent="252095" algn="just">
                            <a:lnSpc>
                              <a:spcPct val="150000"/>
                            </a:lnSpc>
                            <a:spcBef>
                              <a:spcPts val="600"/>
                            </a:spcBef>
                            <a:spcAft>
                              <a:spcPts val="600"/>
                            </a:spcAft>
                          </a:pPr>
                          <a:r>
                            <a:rPr lang="es-ES" sz="1200" dirty="0">
                              <a:effectLst/>
                            </a:rPr>
                            <a:t>Ecuación </a:t>
                          </a:r>
                          <a:r>
                            <a:rPr lang="es-ES" sz="1200" dirty="0" smtClean="0">
                              <a:effectLst/>
                            </a:rPr>
                            <a:t>5.</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indent="252095"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 sz="1200">
                                        <a:effectLst/>
                                        <a:latin typeface="Cambria Math"/>
                                      </a:rPr>
                                      <m:t>𝒔</m:t>
                                    </m:r>
                                  </m:e>
                                  <m:sub>
                                    <m:r>
                                      <a:rPr lang="es-ES" sz="1200">
                                        <a:effectLst/>
                                        <a:latin typeface="Cambria Math"/>
                                      </a:rPr>
                                      <m:t>𝒆𝒓</m:t>
                                    </m:r>
                                  </m:sub>
                                </m:sSub>
                                <m:d>
                                  <m:dPr>
                                    <m:ctrlPr>
                                      <a:rPr lang="es-EC" sz="1200" i="1">
                                        <a:effectLst/>
                                        <a:latin typeface="Cambria Math"/>
                                      </a:rPr>
                                    </m:ctrlPr>
                                  </m:dPr>
                                  <m:e>
                                    <m:r>
                                      <a:rPr lang="es-ES" sz="1200">
                                        <a:effectLst/>
                                        <a:latin typeface="Cambria Math"/>
                                      </a:rPr>
                                      <m:t>𝝀</m:t>
                                    </m:r>
                                  </m:e>
                                </m:d>
                                <m:r>
                                  <a:rPr lang="es-ES" sz="1200">
                                    <a:effectLst/>
                                    <a:latin typeface="Cambria Math"/>
                                  </a:rPr>
                                  <m:t>=</m:t>
                                </m:r>
                                <m:sSup>
                                  <m:sSupPr>
                                    <m:ctrlPr>
                                      <a:rPr lang="es-EC" sz="1200" i="1">
                                        <a:effectLst/>
                                        <a:latin typeface="Cambria Math"/>
                                      </a:rPr>
                                    </m:ctrlPr>
                                  </m:sSupPr>
                                  <m:e>
                                    <m:r>
                                      <a:rPr lang="es-ES" sz="1200">
                                        <a:effectLst/>
                                        <a:latin typeface="Cambria Math"/>
                                      </a:rPr>
                                      <m:t>𝟏𝟎</m:t>
                                    </m:r>
                                  </m:e>
                                  <m:sup>
                                    <m:r>
                                      <a:rPr lang="es-ES" sz="1200">
                                        <a:effectLst/>
                                        <a:latin typeface="Cambria Math"/>
                                      </a:rPr>
                                      <m:t>𝟎</m:t>
                                    </m:r>
                                    <m:r>
                                      <a:rPr lang="es-ES" sz="1200">
                                        <a:effectLst/>
                                        <a:latin typeface="Cambria Math"/>
                                      </a:rPr>
                                      <m:t>.</m:t>
                                    </m:r>
                                    <m:r>
                                      <a:rPr lang="es-ES" sz="1200">
                                        <a:effectLst/>
                                        <a:latin typeface="Cambria Math"/>
                                      </a:rPr>
                                      <m:t>𝟎𝟏𝟓</m:t>
                                    </m:r>
                                    <m:r>
                                      <a:rPr lang="es-ES" sz="1200">
                                        <a:effectLst/>
                                        <a:latin typeface="Cambria Math"/>
                                      </a:rPr>
                                      <m:t>(</m:t>
                                    </m:r>
                                    <m:r>
                                      <a:rPr lang="es-ES" sz="1200">
                                        <a:effectLst/>
                                        <a:latin typeface="Cambria Math"/>
                                      </a:rPr>
                                      <m:t>𝟏𝟑𝟗</m:t>
                                    </m:r>
                                    <m:r>
                                      <a:rPr lang="es-ES" sz="1200">
                                        <a:effectLst/>
                                        <a:latin typeface="Cambria Math"/>
                                      </a:rPr>
                                      <m:t>−</m:t>
                                    </m:r>
                                    <m:r>
                                      <a:rPr lang="es-ES" sz="1200">
                                        <a:effectLst/>
                                        <a:latin typeface="Cambria Math"/>
                                      </a:rPr>
                                      <m:t>𝝀</m:t>
                                    </m:r>
                                    <m:r>
                                      <a:rPr lang="es-ES" sz="1200">
                                        <a:effectLst/>
                                        <a:latin typeface="Cambria Math"/>
                                      </a:rPr>
                                      <m:t>)</m:t>
                                    </m:r>
                                  </m:sup>
                                </m:sSup>
                                <m:r>
                                  <a:rPr lang="es-ES" sz="1200">
                                    <a:effectLst/>
                                    <a:latin typeface="Cambria Math"/>
                                  </a:rPr>
                                  <m:t>;</m:t>
                                </m:r>
                                <m:r>
                                  <a:rPr lang="es-ES" sz="1200">
                                    <a:effectLst/>
                                    <a:latin typeface="Cambria Math"/>
                                  </a:rPr>
                                  <m:t>𝒄𝒖𝒂𝒏𝒅𝒐</m:t>
                                </m:r>
                                <m:r>
                                  <a:rPr lang="es-ES" sz="1200">
                                    <a:effectLst/>
                                    <a:latin typeface="Cambria Math"/>
                                  </a:rPr>
                                  <m:t> </m:t>
                                </m:r>
                                <m:r>
                                  <a:rPr lang="es-ES" sz="1200">
                                    <a:effectLst/>
                                    <a:latin typeface="Cambria Math"/>
                                  </a:rPr>
                                  <m:t>𝟑𝟐𝟖</m:t>
                                </m:r>
                                <m:r>
                                  <a:rPr lang="es-ES" sz="1200">
                                    <a:effectLst/>
                                    <a:latin typeface="Cambria Math"/>
                                  </a:rPr>
                                  <m:t> </m:t>
                                </m:r>
                                <m:r>
                                  <a:rPr lang="es-ES" sz="1200">
                                    <a:effectLst/>
                                    <a:latin typeface="Cambria Math"/>
                                  </a:rPr>
                                  <m:t>𝒏𝒎</m:t>
                                </m:r>
                                <m:r>
                                  <a:rPr lang="es-ES" sz="1200">
                                    <a:effectLst/>
                                    <a:latin typeface="Cambria Math"/>
                                  </a:rPr>
                                  <m:t>&lt;</m:t>
                                </m:r>
                                <m:r>
                                  <a:rPr lang="es-ES" sz="1200">
                                    <a:effectLst/>
                                    <a:latin typeface="Cambria Math"/>
                                  </a:rPr>
                                  <m:t>𝝀</m:t>
                                </m:r>
                                <m:r>
                                  <a:rPr lang="es-ES" sz="1200">
                                    <a:effectLst/>
                                    <a:latin typeface="Cambria Math"/>
                                  </a:rPr>
                                  <m:t>&lt;</m:t>
                                </m:r>
                                <m:r>
                                  <a:rPr lang="es-ES" sz="1200">
                                    <a:effectLst/>
                                    <a:latin typeface="Cambria Math"/>
                                  </a:rPr>
                                  <m:t>𝟒𝟎𝟎</m:t>
                                </m:r>
                                <m:r>
                                  <a:rPr lang="es-ES" sz="1200">
                                    <a:effectLst/>
                                    <a:latin typeface="Cambria Math"/>
                                  </a:rPr>
                                  <m:t> </m:t>
                                </m:r>
                                <m:r>
                                  <a:rPr lang="es-ES" sz="1200">
                                    <a:effectLst/>
                                    <a:latin typeface="Cambria Math"/>
                                  </a:rPr>
                                  <m:t>𝒏𝒎</m:t>
                                </m:r>
                                <m:r>
                                  <a:rPr lang="es-ES" sz="1200">
                                    <a:effectLst/>
                                    <a:latin typeface="Cambria Math"/>
                                  </a:rPr>
                                  <m:t> </m:t>
                                </m:r>
                              </m:oMath>
                            </m:oMathPara>
                          </a14:m>
                          <a:endParaRPr lang="es-EC" sz="1200" dirty="0">
                            <a:solidFill>
                              <a:srgbClr val="000000"/>
                            </a:solidFill>
                            <a:effectLst/>
                            <a:latin typeface="Times New Roman"/>
                            <a:ea typeface="Calibri"/>
                            <a:cs typeface="Times New Roman"/>
                          </a:endParaRPr>
                        </a:p>
                      </a:txBody>
                      <a:tcPr marL="68580" marR="68580" marT="0" marB="0"/>
                    </a:tc>
                    <a:tc>
                      <a:txBody>
                        <a:bodyPr/>
                        <a:lstStyle/>
                        <a:p>
                          <a:pPr indent="252095" algn="just">
                            <a:lnSpc>
                              <a:spcPct val="150000"/>
                            </a:lnSpc>
                            <a:spcBef>
                              <a:spcPts val="600"/>
                            </a:spcBef>
                            <a:spcAft>
                              <a:spcPts val="600"/>
                            </a:spcAft>
                          </a:pPr>
                          <a:r>
                            <a:rPr lang="es-ES" sz="1200" dirty="0" smtClean="0">
                              <a:effectLst/>
                            </a:rPr>
                            <a:t>Ecuación 6.</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mc:Choice>
        <mc:Fallback xmlns="">
          <p:graphicFrame>
            <p:nvGraphicFramePr>
              <p:cNvPr id="9" name="8 Tabla"/>
              <p:cNvGraphicFramePr>
                <a:graphicFrameLocks noGrp="1"/>
              </p:cNvGraphicFramePr>
              <p:nvPr>
                <p:extLst>
                  <p:ext uri="{D42A27DB-BD31-4B8C-83A1-F6EECF244321}">
                    <p14:modId xmlns:p14="http://schemas.microsoft.com/office/powerpoint/2010/main" xmlns="" xmlns:a14="http://schemas.microsoft.com/office/drawing/2010/main" val="4133818674"/>
                  </p:ext>
                </p:extLst>
              </p:nvPr>
            </p:nvGraphicFramePr>
            <p:xfrm>
              <a:off x="1115616" y="5081409"/>
              <a:ext cx="6696744" cy="998220"/>
            </p:xfrm>
            <a:graphic>
              <a:graphicData uri="http://schemas.openxmlformats.org/drawingml/2006/table">
                <a:tbl>
                  <a:tblPr firstRow="1" firstCol="1" bandRow="1">
                    <a:tableStyleId>{22838BEF-8BB2-4498-84A7-C5851F593DF1}</a:tableStyleId>
                  </a:tblPr>
                  <a:tblGrid>
                    <a:gridCol w="5362120"/>
                    <a:gridCol w="1334624"/>
                  </a:tblGrid>
                  <a:tr h="274320">
                    <a:tc>
                      <a:txBody>
                        <a:bodyPr/>
                        <a:lstStyle/>
                        <a:p>
                          <a:endParaRPr lang="es-EC"/>
                        </a:p>
                      </a:txBody>
                      <a:tcPr marL="68580" marR="68580" marT="0" marB="0">
                        <a:blipFill rotWithShape="1">
                          <a:blip r:embed="rId4"/>
                          <a:stretch>
                            <a:fillRect t="-2222" r="-24886" b="-264444"/>
                          </a:stretch>
                        </a:blipFill>
                      </a:tcPr>
                    </a:tc>
                    <a:tc>
                      <a:txBody>
                        <a:bodyPr/>
                        <a:lstStyle/>
                        <a:p>
                          <a:pPr indent="252095" algn="just">
                            <a:lnSpc>
                              <a:spcPct val="150000"/>
                            </a:lnSpc>
                            <a:spcBef>
                              <a:spcPts val="600"/>
                            </a:spcBef>
                            <a:spcAft>
                              <a:spcPts val="600"/>
                            </a:spcAft>
                          </a:pPr>
                          <a:r>
                            <a:rPr lang="es-ES" sz="1200" dirty="0">
                              <a:effectLst/>
                            </a:rPr>
                            <a:t>Ecuación </a:t>
                          </a:r>
                          <a:r>
                            <a:rPr lang="es-ES" sz="1200" dirty="0" smtClean="0">
                              <a:effectLst/>
                            </a:rPr>
                            <a:t>4.</a:t>
                          </a:r>
                          <a:endParaRPr lang="es-EC" sz="1200" dirty="0">
                            <a:solidFill>
                              <a:srgbClr val="000000"/>
                            </a:solidFill>
                            <a:effectLst/>
                            <a:latin typeface="Times New Roman"/>
                            <a:ea typeface="Calibri"/>
                            <a:cs typeface="Times New Roman"/>
                          </a:endParaRPr>
                        </a:p>
                      </a:txBody>
                      <a:tcPr marL="68580" marR="68580" marT="0" marB="0"/>
                    </a:tc>
                  </a:tr>
                  <a:tr h="361950">
                    <a:tc>
                      <a:txBody>
                        <a:bodyPr/>
                        <a:lstStyle/>
                        <a:p>
                          <a:endParaRPr lang="es-EC"/>
                        </a:p>
                      </a:txBody>
                      <a:tcPr marL="68580" marR="68580" marT="0" marB="0">
                        <a:blipFill rotWithShape="1">
                          <a:blip r:embed="rId4"/>
                          <a:stretch>
                            <a:fillRect t="-77966" r="-24886" b="-101695"/>
                          </a:stretch>
                        </a:blipFill>
                      </a:tcPr>
                    </a:tc>
                    <a:tc>
                      <a:txBody>
                        <a:bodyPr/>
                        <a:lstStyle/>
                        <a:p>
                          <a:pPr indent="252095" algn="just">
                            <a:lnSpc>
                              <a:spcPct val="150000"/>
                            </a:lnSpc>
                            <a:spcBef>
                              <a:spcPts val="600"/>
                            </a:spcBef>
                            <a:spcAft>
                              <a:spcPts val="600"/>
                            </a:spcAft>
                          </a:pPr>
                          <a:r>
                            <a:rPr lang="es-ES" sz="1200" dirty="0">
                              <a:effectLst/>
                            </a:rPr>
                            <a:t>Ecuación </a:t>
                          </a:r>
                          <a:r>
                            <a:rPr lang="es-ES" sz="1200" dirty="0" smtClean="0">
                              <a:effectLst/>
                            </a:rPr>
                            <a:t>5.</a:t>
                          </a:r>
                          <a:endParaRPr lang="es-EC" sz="1200" dirty="0">
                            <a:solidFill>
                              <a:srgbClr val="000000"/>
                            </a:solidFill>
                            <a:effectLst/>
                            <a:latin typeface="Times New Roman"/>
                            <a:ea typeface="Calibri"/>
                            <a:cs typeface="Times New Roman"/>
                          </a:endParaRPr>
                        </a:p>
                      </a:txBody>
                      <a:tcPr marL="68580" marR="68580" marT="0" marB="0"/>
                    </a:tc>
                  </a:tr>
                  <a:tr h="361950">
                    <a:tc>
                      <a:txBody>
                        <a:bodyPr/>
                        <a:lstStyle/>
                        <a:p>
                          <a:endParaRPr lang="es-EC"/>
                        </a:p>
                      </a:txBody>
                      <a:tcPr marL="68580" marR="68580" marT="0" marB="0">
                        <a:blipFill rotWithShape="1">
                          <a:blip r:embed="rId4"/>
                          <a:stretch>
                            <a:fillRect t="-177966" r="-24886" b="-1695"/>
                          </a:stretch>
                        </a:blipFill>
                      </a:tcPr>
                    </a:tc>
                    <a:tc>
                      <a:txBody>
                        <a:bodyPr/>
                        <a:lstStyle/>
                        <a:p>
                          <a:pPr indent="252095" algn="just">
                            <a:lnSpc>
                              <a:spcPct val="150000"/>
                            </a:lnSpc>
                            <a:spcBef>
                              <a:spcPts val="600"/>
                            </a:spcBef>
                            <a:spcAft>
                              <a:spcPts val="600"/>
                            </a:spcAft>
                          </a:pPr>
                          <a:r>
                            <a:rPr lang="es-ES" sz="1200" dirty="0" smtClean="0">
                              <a:effectLst/>
                            </a:rPr>
                            <a:t>Ecuación 6.</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mc:Fallback>
      </mc:AlternateContent>
      <p:sp>
        <p:nvSpPr>
          <p:cNvPr id="10" name="9 Rectángulo"/>
          <p:cNvSpPr/>
          <p:nvPr/>
        </p:nvSpPr>
        <p:spPr>
          <a:xfrm>
            <a:off x="5508104" y="6233537"/>
            <a:ext cx="3401444" cy="369332"/>
          </a:xfrm>
          <a:prstGeom prst="rect">
            <a:avLst/>
          </a:prstGeom>
        </p:spPr>
        <p:txBody>
          <a:bodyPr wrap="none">
            <a:spAutoFit/>
          </a:bodyPr>
          <a:lstStyle/>
          <a:p>
            <a:r>
              <a:rPr lang="es-ES" dirty="0"/>
              <a:t>(</a:t>
            </a:r>
            <a:r>
              <a:rPr lang="es-ES" dirty="0" err="1"/>
              <a:t>Madronich</a:t>
            </a:r>
            <a:r>
              <a:rPr lang="es-ES" dirty="0"/>
              <a:t> S., </a:t>
            </a:r>
            <a:r>
              <a:rPr lang="es-ES" dirty="0" err="1"/>
              <a:t>Flocke</a:t>
            </a:r>
            <a:r>
              <a:rPr lang="es-ES" dirty="0"/>
              <a:t> S., 1997)</a:t>
            </a:r>
            <a:endParaRPr lang="es-EC" dirty="0"/>
          </a:p>
        </p:txBody>
      </p:sp>
      <mc:AlternateContent xmlns:mc="http://schemas.openxmlformats.org/markup-compatibility/2006" xmlns:a14="http://schemas.microsoft.com/office/drawing/2010/main">
        <mc:Choice Requires="a14">
          <p:sp>
            <p:nvSpPr>
              <p:cNvPr id="11" name="10 Rectángulo"/>
              <p:cNvSpPr/>
              <p:nvPr/>
            </p:nvSpPr>
            <p:spPr>
              <a:xfrm>
                <a:off x="395536" y="6095037"/>
                <a:ext cx="4572000" cy="646331"/>
              </a:xfrm>
              <a:prstGeom prst="rect">
                <a:avLst/>
              </a:prstGeom>
            </p:spPr>
            <p:txBody>
              <a:bodyPr>
                <a:spAutoFit/>
              </a:bodyPr>
              <a:lstStyle/>
              <a:p>
                <a14:m>
                  <m:oMath xmlns:m="http://schemas.openxmlformats.org/officeDocument/2006/math">
                    <m:sSub>
                      <m:sSubPr>
                        <m:ctrlPr>
                          <a:rPr lang="es-EC" i="1">
                            <a:latin typeface="Cambria Math"/>
                          </a:rPr>
                        </m:ctrlPr>
                      </m:sSubPr>
                      <m:e>
                        <m:r>
                          <a:rPr lang="es-ES" i="1">
                            <a:latin typeface="Cambria Math"/>
                          </a:rPr>
                          <m:t>𝑠</m:t>
                        </m:r>
                      </m:e>
                      <m:sub>
                        <m:r>
                          <a:rPr lang="es-ES" i="1">
                            <a:latin typeface="Cambria Math"/>
                          </a:rPr>
                          <m:t>𝑒𝑟</m:t>
                        </m:r>
                      </m:sub>
                    </m:sSub>
                    <m:d>
                      <m:dPr>
                        <m:ctrlPr>
                          <a:rPr lang="es-EC" i="1">
                            <a:latin typeface="Cambria Math"/>
                          </a:rPr>
                        </m:ctrlPr>
                      </m:dPr>
                      <m:e>
                        <m:r>
                          <a:rPr lang="es-ES" i="1">
                            <a:latin typeface="Cambria Math"/>
                          </a:rPr>
                          <m:t>𝜆</m:t>
                        </m:r>
                      </m:e>
                    </m:d>
                  </m:oMath>
                </a14:m>
                <a:r>
                  <a:rPr lang="es-ES" dirty="0"/>
                  <a:t>; es el espectro de acción de referencia para el eritema </a:t>
                </a:r>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395536" y="6095037"/>
                <a:ext cx="4572000" cy="646331"/>
              </a:xfrm>
              <a:prstGeom prst="rect">
                <a:avLst/>
              </a:prstGeom>
              <a:blipFill rotWithShape="1">
                <a:blip r:embed="rId5"/>
                <a:stretch>
                  <a:fillRect l="-1200" t="-4717" b="-14151"/>
                </a:stretch>
              </a:blipFill>
            </p:spPr>
            <p:txBody>
              <a:bodyPr/>
              <a:lstStyle/>
              <a:p>
                <a:r>
                  <a:rPr lang="es-EC">
                    <a:noFill/>
                  </a:rPr>
                  <a:t> </a:t>
                </a:r>
              </a:p>
            </p:txBody>
          </p:sp>
        </mc:Fallback>
      </mc:AlternateContent>
      <p:sp>
        <p:nvSpPr>
          <p:cNvPr id="13" name="12 Rectángulo"/>
          <p:cNvSpPr/>
          <p:nvPr/>
        </p:nvSpPr>
        <p:spPr>
          <a:xfrm>
            <a:off x="6429388" y="1500174"/>
            <a:ext cx="2285754" cy="369332"/>
          </a:xfrm>
          <a:prstGeom prst="rect">
            <a:avLst/>
          </a:prstGeom>
        </p:spPr>
        <p:txBody>
          <a:bodyPr wrap="none">
            <a:spAutoFit/>
          </a:bodyPr>
          <a:lstStyle/>
          <a:p>
            <a:r>
              <a:rPr lang="es-ES" dirty="0"/>
              <a:t>(Angstrom A., 1924)</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823264094"/>
              </p:ext>
            </p:extLst>
          </p:nvPr>
        </p:nvGraphicFramePr>
        <p:xfrm>
          <a:off x="2843808" y="1998456"/>
          <a:ext cx="2991346" cy="998820"/>
        </p:xfrm>
        <a:graphic>
          <a:graphicData uri="http://schemas.openxmlformats.org/drawingml/2006/table">
            <a:tbl>
              <a:tblPr firstRow="1" firstCol="1" bandRow="1">
                <a:tableStyleId>{5C22544A-7EE6-4342-B048-85BDC9FD1C3A}</a:tableStyleId>
              </a:tblPr>
              <a:tblGrid>
                <a:gridCol w="1242971"/>
                <a:gridCol w="886689"/>
                <a:gridCol w="861686"/>
              </a:tblGrid>
              <a:tr h="249705">
                <a:tc>
                  <a:txBody>
                    <a:bodyPr/>
                    <a:lstStyle/>
                    <a:p>
                      <a:pPr algn="just">
                        <a:lnSpc>
                          <a:spcPct val="115000"/>
                        </a:lnSpc>
                        <a:spcAft>
                          <a:spcPts val="0"/>
                        </a:spcAft>
                      </a:pPr>
                      <a:r>
                        <a:rPr lang="es-EC" sz="1000" dirty="0">
                          <a:effectLst/>
                        </a:rPr>
                        <a:t>Región</a:t>
                      </a:r>
                      <a:endParaRPr lang="es-EC" sz="1000" dirty="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a:effectLst/>
                        </a:rPr>
                        <a:t>a</a:t>
                      </a:r>
                      <a:endParaRPr lang="es-EC" sz="10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dirty="0">
                          <a:effectLst/>
                        </a:rPr>
                        <a:t>b</a:t>
                      </a:r>
                      <a:endParaRPr lang="es-EC" sz="1000" dirty="0">
                        <a:effectLst/>
                        <a:latin typeface="Times New Roman"/>
                        <a:ea typeface="Calibri"/>
                        <a:cs typeface="Times New Roman"/>
                      </a:endParaRPr>
                    </a:p>
                  </a:txBody>
                  <a:tcPr marL="44450" marR="44450" marT="0" marB="0" anchor="b"/>
                </a:tc>
              </a:tr>
              <a:tr h="249705">
                <a:tc>
                  <a:txBody>
                    <a:bodyPr/>
                    <a:lstStyle/>
                    <a:p>
                      <a:pPr algn="just">
                        <a:lnSpc>
                          <a:spcPct val="115000"/>
                        </a:lnSpc>
                        <a:spcAft>
                          <a:spcPts val="0"/>
                        </a:spcAft>
                      </a:pPr>
                      <a:r>
                        <a:rPr lang="es-EC" sz="1000" dirty="0">
                          <a:effectLst/>
                        </a:rPr>
                        <a:t>COSTA</a:t>
                      </a:r>
                      <a:endParaRPr lang="es-EC" sz="1000" dirty="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a:effectLst/>
                        </a:rPr>
                        <a:t>0.27</a:t>
                      </a:r>
                      <a:endParaRPr lang="es-EC" sz="10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a:effectLst/>
                        </a:rPr>
                        <a:t>0.61</a:t>
                      </a:r>
                      <a:endParaRPr lang="es-EC" sz="1000">
                        <a:effectLst/>
                        <a:latin typeface="Times New Roman"/>
                        <a:ea typeface="Calibri"/>
                        <a:cs typeface="Times New Roman"/>
                      </a:endParaRPr>
                    </a:p>
                  </a:txBody>
                  <a:tcPr marL="44450" marR="44450" marT="0" marB="0" anchor="b"/>
                </a:tc>
              </a:tr>
              <a:tr h="249705">
                <a:tc>
                  <a:txBody>
                    <a:bodyPr/>
                    <a:lstStyle/>
                    <a:p>
                      <a:pPr algn="just">
                        <a:lnSpc>
                          <a:spcPct val="115000"/>
                        </a:lnSpc>
                        <a:spcAft>
                          <a:spcPts val="0"/>
                        </a:spcAft>
                      </a:pPr>
                      <a:r>
                        <a:rPr lang="es-EC" sz="1000" dirty="0">
                          <a:effectLst/>
                        </a:rPr>
                        <a:t>SIERRA</a:t>
                      </a:r>
                      <a:endParaRPr lang="es-EC" sz="1000" dirty="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a:effectLst/>
                        </a:rPr>
                        <a:t>0.28</a:t>
                      </a:r>
                      <a:endParaRPr lang="es-EC" sz="10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dirty="0">
                          <a:effectLst/>
                        </a:rPr>
                        <a:t>0.45</a:t>
                      </a:r>
                      <a:endParaRPr lang="es-EC" sz="1000" dirty="0">
                        <a:effectLst/>
                        <a:latin typeface="Times New Roman"/>
                        <a:ea typeface="Calibri"/>
                        <a:cs typeface="Times New Roman"/>
                      </a:endParaRPr>
                    </a:p>
                  </a:txBody>
                  <a:tcPr marL="44450" marR="44450" marT="0" marB="0" anchor="b"/>
                </a:tc>
              </a:tr>
              <a:tr h="249705">
                <a:tc>
                  <a:txBody>
                    <a:bodyPr/>
                    <a:lstStyle/>
                    <a:p>
                      <a:pPr algn="just">
                        <a:lnSpc>
                          <a:spcPct val="115000"/>
                        </a:lnSpc>
                        <a:spcAft>
                          <a:spcPts val="0"/>
                        </a:spcAft>
                      </a:pPr>
                      <a:r>
                        <a:rPr lang="es-EC" sz="1000">
                          <a:effectLst/>
                        </a:rPr>
                        <a:t>ORIENTE</a:t>
                      </a:r>
                      <a:endParaRPr lang="es-EC" sz="10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a:effectLst/>
                        </a:rPr>
                        <a:t>0.22</a:t>
                      </a:r>
                      <a:endParaRPr lang="es-EC" sz="1000">
                        <a:effectLst/>
                        <a:latin typeface="Times New Roman"/>
                        <a:ea typeface="Calibri"/>
                        <a:cs typeface="Times New Roman"/>
                      </a:endParaRPr>
                    </a:p>
                  </a:txBody>
                  <a:tcPr marL="44450" marR="44450" marT="0" marB="0" anchor="b"/>
                </a:tc>
                <a:tc>
                  <a:txBody>
                    <a:bodyPr/>
                    <a:lstStyle/>
                    <a:p>
                      <a:pPr algn="just">
                        <a:lnSpc>
                          <a:spcPct val="115000"/>
                        </a:lnSpc>
                        <a:spcAft>
                          <a:spcPts val="0"/>
                        </a:spcAft>
                      </a:pPr>
                      <a:r>
                        <a:rPr lang="es-EC" sz="1000" dirty="0">
                          <a:effectLst/>
                        </a:rPr>
                        <a:t>0.57</a:t>
                      </a:r>
                      <a:endParaRPr lang="es-EC" sz="1000" dirty="0">
                        <a:effectLst/>
                        <a:latin typeface="Times New Roman"/>
                        <a:ea typeface="Calibri"/>
                        <a:cs typeface="Times New Roman"/>
                      </a:endParaRPr>
                    </a:p>
                  </a:txBody>
                  <a:tcPr marL="44450" marR="44450" marT="0" marB="0" anchor="b"/>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408003018"/>
              </p:ext>
            </p:extLst>
          </p:nvPr>
        </p:nvGraphicFramePr>
        <p:xfrm>
          <a:off x="414292" y="3240262"/>
          <a:ext cx="5872220" cy="576064"/>
        </p:xfrm>
        <a:graphic>
          <a:graphicData uri="http://schemas.openxmlformats.org/drawingml/2006/table">
            <a:tbl>
              <a:tblPr firstRow="1" firstCol="1" bandRow="1">
                <a:tableStyleId>{5C22544A-7EE6-4342-B048-85BDC9FD1C3A}</a:tableStyleId>
              </a:tblPr>
              <a:tblGrid>
                <a:gridCol w="4701919"/>
                <a:gridCol w="1170301"/>
              </a:tblGrid>
              <a:tr h="576064">
                <a:tc>
                  <a:txBody>
                    <a:bodyPr/>
                    <a:lstStyle/>
                    <a:p>
                      <a:endParaRPr lang="es-EC" dirty="0"/>
                    </a:p>
                  </a:txBody>
                  <a:tcPr marL="68580" marR="68580" marT="0" marB="0">
                    <a:blipFill rotWithShape="1">
                      <a:blip r:embed="rId6"/>
                      <a:stretch>
                        <a:fillRect l="-95" t="-1064" r="-24952" b="-1064"/>
                      </a:stretch>
                    </a:blipFill>
                  </a:tcPr>
                </a:tc>
                <a:tc>
                  <a:txBody>
                    <a:bodyPr/>
                    <a:lstStyle/>
                    <a:p>
                      <a:pPr indent="252095" algn="just">
                        <a:lnSpc>
                          <a:spcPct val="150000"/>
                        </a:lnSpc>
                        <a:spcBef>
                          <a:spcPts val="600"/>
                        </a:spcBef>
                        <a:spcAft>
                          <a:spcPts val="600"/>
                        </a:spcAft>
                      </a:pPr>
                      <a:r>
                        <a:rPr lang="es-ES" sz="1200" dirty="0">
                          <a:effectLst/>
                        </a:rPr>
                        <a:t>Ecuación </a:t>
                      </a:r>
                      <a:r>
                        <a:rPr lang="es-ES" sz="1200" dirty="0" smtClean="0">
                          <a:effectLst/>
                        </a:rPr>
                        <a:t>2.                          </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sp>
        <p:nvSpPr>
          <p:cNvPr id="6" name="5 Rectángulo"/>
          <p:cNvSpPr/>
          <p:nvPr/>
        </p:nvSpPr>
        <p:spPr>
          <a:xfrm>
            <a:off x="6069681" y="2708920"/>
            <a:ext cx="2645981" cy="369332"/>
          </a:xfrm>
          <a:prstGeom prst="rect">
            <a:avLst/>
          </a:prstGeom>
        </p:spPr>
        <p:txBody>
          <a:bodyPr wrap="none">
            <a:spAutoFit/>
          </a:bodyPr>
          <a:lstStyle/>
          <a:p>
            <a:r>
              <a:rPr lang="es-ES" dirty="0" err="1"/>
              <a:t>Trewartha</a:t>
            </a:r>
            <a:r>
              <a:rPr lang="es-ES" dirty="0"/>
              <a:t> </a:t>
            </a:r>
            <a:r>
              <a:rPr lang="es-ES" dirty="0" smtClean="0"/>
              <a:t> (1954</a:t>
            </a:r>
            <a:r>
              <a:rPr lang="es-ES" dirty="0"/>
              <a:t>, 1961)</a:t>
            </a:r>
            <a:endParaRPr lang="es-EC" dirty="0"/>
          </a:p>
        </p:txBody>
      </p:sp>
      <p:sp>
        <p:nvSpPr>
          <p:cNvPr id="34817" name="Rectangle 1"/>
          <p:cNvSpPr>
            <a:spLocks noChangeArrowheads="1"/>
          </p:cNvSpPr>
          <p:nvPr/>
        </p:nvSpPr>
        <p:spPr bwMode="auto">
          <a:xfrm>
            <a:off x="6500826" y="3357562"/>
            <a:ext cx="264317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Gueymard</a:t>
            </a: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2004)</a:t>
            </a:r>
            <a:r>
              <a:rPr kumimoji="0" lang="es-EC" sz="2000" b="1"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38598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8229600" cy="655184"/>
          </a:xfrm>
        </p:spPr>
        <p:txBody>
          <a:bodyPr>
            <a:normAutofit/>
          </a:bodyPr>
          <a:lstStyle/>
          <a:p>
            <a:r>
              <a:rPr lang="es-ES"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ÍNDICE ULTRAVIOLETA</a:t>
            </a:r>
            <a:endParaRPr lang="es-ES" sz="2500" b="1" dirty="0">
              <a:latin typeface="Garamond" panose="02020404030301010803" pitchFamily="18" charset="0"/>
            </a:endParaRPr>
          </a:p>
        </p:txBody>
      </p:sp>
      <p:sp>
        <p:nvSpPr>
          <p:cNvPr id="3" name="2 Marcador de contenido"/>
          <p:cNvSpPr>
            <a:spLocks noGrp="1"/>
          </p:cNvSpPr>
          <p:nvPr>
            <p:ph idx="1"/>
          </p:nvPr>
        </p:nvSpPr>
        <p:spPr>
          <a:xfrm>
            <a:off x="395536" y="1052736"/>
            <a:ext cx="8229600" cy="5328592"/>
          </a:xfrm>
        </p:spPr>
        <p:txBody>
          <a:bodyPr>
            <a:normAutofit/>
          </a:bodyPr>
          <a:lstStyle/>
          <a:p>
            <a:pPr marL="560070" lvl="1" indent="-285750"/>
            <a:endParaRPr lang="es-EC" dirty="0">
              <a:solidFill>
                <a:schemeClr val="tx1"/>
              </a:solidFill>
            </a:endParaRPr>
          </a:p>
          <a:p>
            <a:endParaRPr lang="es-ES" dirty="0">
              <a:latin typeface="Garamond" panose="02020404030301010803" pitchFamily="18" charset="0"/>
            </a:endParaRPr>
          </a:p>
        </p:txBody>
      </p:sp>
      <p:sp>
        <p:nvSpPr>
          <p:cNvPr id="10" name="9 Rectángulo"/>
          <p:cNvSpPr/>
          <p:nvPr/>
        </p:nvSpPr>
        <p:spPr>
          <a:xfrm>
            <a:off x="6998933" y="4472245"/>
            <a:ext cx="1466876" cy="369332"/>
          </a:xfrm>
          <a:prstGeom prst="rect">
            <a:avLst/>
          </a:prstGeom>
        </p:spPr>
        <p:txBody>
          <a:bodyPr wrap="none">
            <a:spAutoFit/>
          </a:bodyPr>
          <a:lstStyle/>
          <a:p>
            <a:r>
              <a:rPr lang="es-ES" dirty="0" smtClean="0"/>
              <a:t>(OMS, </a:t>
            </a:r>
            <a:r>
              <a:rPr lang="es-ES" dirty="0"/>
              <a:t>1997)</a:t>
            </a:r>
            <a:endParaRPr lang="es-EC" dirty="0"/>
          </a:p>
        </p:txBody>
      </p:sp>
      <mc:AlternateContent xmlns:mc="http://schemas.openxmlformats.org/markup-compatibility/2006" xmlns:a14="http://schemas.microsoft.com/office/drawing/2010/main">
        <mc:Choice Requires="a14">
          <p:graphicFrame>
            <p:nvGraphicFramePr>
              <p:cNvPr id="12" name="11 Tabla"/>
              <p:cNvGraphicFramePr>
                <a:graphicFrameLocks noGrp="1"/>
              </p:cNvGraphicFramePr>
              <p:nvPr>
                <p:extLst>
                  <p:ext uri="{D42A27DB-BD31-4B8C-83A1-F6EECF244321}">
                    <p14:modId xmlns:p14="http://schemas.microsoft.com/office/powerpoint/2010/main" val="94837699"/>
                  </p:ext>
                </p:extLst>
              </p:nvPr>
            </p:nvGraphicFramePr>
            <p:xfrm>
              <a:off x="755576" y="1700808"/>
              <a:ext cx="7776864" cy="2088232"/>
            </p:xfrm>
            <a:graphic>
              <a:graphicData uri="http://schemas.openxmlformats.org/drawingml/2006/table">
                <a:tbl>
                  <a:tblPr firstRow="1" firstCol="1" bandRow="1">
                    <a:tableStyleId>{5C22544A-7EE6-4342-B048-85BDC9FD1C3A}</a:tableStyleId>
                  </a:tblPr>
                  <a:tblGrid>
                    <a:gridCol w="6226978"/>
                    <a:gridCol w="1549886"/>
                  </a:tblGrid>
                  <a:tr h="2088232">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3200" i="1">
                                        <a:effectLst/>
                                        <a:latin typeface="Cambria Math"/>
                                      </a:rPr>
                                    </m:ctrlPr>
                                  </m:sSubPr>
                                  <m:e>
                                    <m:r>
                                      <a:rPr lang="es-ES" sz="3200">
                                        <a:effectLst/>
                                        <a:latin typeface="Cambria Math"/>
                                      </a:rPr>
                                      <m:t>𝑰</m:t>
                                    </m:r>
                                  </m:e>
                                  <m:sub>
                                    <m:r>
                                      <a:rPr lang="es-ES" sz="3200">
                                        <a:effectLst/>
                                        <a:latin typeface="Cambria Math"/>
                                      </a:rPr>
                                      <m:t>𝑼𝑽</m:t>
                                    </m:r>
                                  </m:sub>
                                </m:sSub>
                                <m:r>
                                  <a:rPr lang="es-ES" sz="3200">
                                    <a:effectLst/>
                                    <a:latin typeface="Cambria Math"/>
                                  </a:rPr>
                                  <m:t>=</m:t>
                                </m:r>
                                <m:sSub>
                                  <m:sSubPr>
                                    <m:ctrlPr>
                                      <a:rPr lang="es-EC" sz="3200" i="1">
                                        <a:effectLst/>
                                        <a:latin typeface="Cambria Math"/>
                                      </a:rPr>
                                    </m:ctrlPr>
                                  </m:sSubPr>
                                  <m:e>
                                    <m:r>
                                      <a:rPr lang="es-ES" sz="3200">
                                        <a:effectLst/>
                                        <a:latin typeface="Cambria Math"/>
                                      </a:rPr>
                                      <m:t>𝒌</m:t>
                                    </m:r>
                                  </m:e>
                                  <m:sub>
                                    <m:r>
                                      <a:rPr lang="es-ES" sz="3200">
                                        <a:effectLst/>
                                        <a:latin typeface="Cambria Math"/>
                                      </a:rPr>
                                      <m:t>𝒆𝒓</m:t>
                                    </m:r>
                                  </m:sub>
                                </m:sSub>
                                <m:r>
                                  <a:rPr lang="es-ES" sz="3200">
                                    <a:effectLst/>
                                    <a:latin typeface="Cambria Math"/>
                                  </a:rPr>
                                  <m:t>∗</m:t>
                                </m:r>
                                <m:nary>
                                  <m:naryPr>
                                    <m:limLoc m:val="undOvr"/>
                                    <m:ctrlPr>
                                      <a:rPr lang="es-EC" sz="3200" i="1">
                                        <a:effectLst/>
                                        <a:latin typeface="Cambria Math"/>
                                      </a:rPr>
                                    </m:ctrlPr>
                                  </m:naryPr>
                                  <m:sub>
                                    <m:r>
                                      <a:rPr lang="es-ES" sz="3200">
                                        <a:effectLst/>
                                        <a:latin typeface="Cambria Math"/>
                                      </a:rPr>
                                      <m:t>𝟐𝟖𝟎</m:t>
                                    </m:r>
                                    <m:r>
                                      <a:rPr lang="es-ES" sz="3200">
                                        <a:effectLst/>
                                        <a:latin typeface="Cambria Math"/>
                                      </a:rPr>
                                      <m:t> </m:t>
                                    </m:r>
                                    <m:r>
                                      <a:rPr lang="es-ES" sz="3200">
                                        <a:effectLst/>
                                        <a:latin typeface="Cambria Math"/>
                                      </a:rPr>
                                      <m:t>𝒏𝒎</m:t>
                                    </m:r>
                                  </m:sub>
                                  <m:sup>
                                    <m:r>
                                      <a:rPr lang="es-ES" sz="3200">
                                        <a:effectLst/>
                                        <a:latin typeface="Cambria Math"/>
                                      </a:rPr>
                                      <m:t>𝟒𝟎𝟎</m:t>
                                    </m:r>
                                    <m:r>
                                      <a:rPr lang="es-ES" sz="3200">
                                        <a:effectLst/>
                                        <a:latin typeface="Cambria Math"/>
                                      </a:rPr>
                                      <m:t> </m:t>
                                    </m:r>
                                    <m:r>
                                      <a:rPr lang="es-ES" sz="3200">
                                        <a:effectLst/>
                                        <a:latin typeface="Cambria Math"/>
                                      </a:rPr>
                                      <m:t>𝒏𝒎</m:t>
                                    </m:r>
                                  </m:sup>
                                  <m:e>
                                    <m:sSub>
                                      <m:sSubPr>
                                        <m:ctrlPr>
                                          <a:rPr lang="es-EC" sz="3200" i="1">
                                            <a:effectLst/>
                                            <a:latin typeface="Cambria Math"/>
                                          </a:rPr>
                                        </m:ctrlPr>
                                      </m:sSubPr>
                                      <m:e>
                                        <m:r>
                                          <a:rPr lang="es-ES" sz="3200">
                                            <a:effectLst/>
                                            <a:latin typeface="Cambria Math"/>
                                          </a:rPr>
                                          <m:t>𝑬</m:t>
                                        </m:r>
                                      </m:e>
                                      <m:sub>
                                        <m:r>
                                          <a:rPr lang="es-ES" sz="3200">
                                            <a:effectLst/>
                                            <a:latin typeface="Cambria Math"/>
                                          </a:rPr>
                                          <m:t>𝝀</m:t>
                                        </m:r>
                                      </m:sub>
                                    </m:sSub>
                                    <m:r>
                                      <a:rPr lang="es-ES" sz="3200">
                                        <a:effectLst/>
                                        <a:latin typeface="Cambria Math"/>
                                      </a:rPr>
                                      <m:t>∗</m:t>
                                    </m:r>
                                    <m:sSub>
                                      <m:sSubPr>
                                        <m:ctrlPr>
                                          <a:rPr lang="es-EC" sz="3200" i="1">
                                            <a:effectLst/>
                                            <a:latin typeface="Cambria Math"/>
                                          </a:rPr>
                                        </m:ctrlPr>
                                      </m:sSubPr>
                                      <m:e>
                                        <m:r>
                                          <a:rPr lang="es-ES" sz="3200">
                                            <a:effectLst/>
                                            <a:latin typeface="Cambria Math"/>
                                          </a:rPr>
                                          <m:t>𝒔</m:t>
                                        </m:r>
                                      </m:e>
                                      <m:sub>
                                        <m:r>
                                          <a:rPr lang="es-ES" sz="3200">
                                            <a:effectLst/>
                                            <a:latin typeface="Cambria Math"/>
                                          </a:rPr>
                                          <m:t>𝒆𝒓</m:t>
                                        </m:r>
                                      </m:sub>
                                    </m:sSub>
                                    <m:d>
                                      <m:dPr>
                                        <m:ctrlPr>
                                          <a:rPr lang="es-EC" sz="3200" i="1">
                                            <a:effectLst/>
                                            <a:latin typeface="Cambria Math"/>
                                          </a:rPr>
                                        </m:ctrlPr>
                                      </m:dPr>
                                      <m:e>
                                        <m:r>
                                          <a:rPr lang="es-ES" sz="3200">
                                            <a:effectLst/>
                                            <a:latin typeface="Cambria Math"/>
                                          </a:rPr>
                                          <m:t>𝝀</m:t>
                                        </m:r>
                                      </m:e>
                                    </m:d>
                                    <m:r>
                                      <a:rPr lang="es-ES" sz="3200">
                                        <a:effectLst/>
                                        <a:latin typeface="Cambria Math"/>
                                      </a:rPr>
                                      <m:t>𝒅</m:t>
                                    </m:r>
                                    <m:r>
                                      <a:rPr lang="es-ES" sz="3200">
                                        <a:effectLst/>
                                        <a:latin typeface="Cambria Math"/>
                                      </a:rPr>
                                      <m:t>𝝀</m:t>
                                    </m:r>
                                  </m:e>
                                </m:nary>
                                <m:r>
                                  <a:rPr lang="es-ES" sz="3200">
                                    <a:effectLst/>
                                    <a:latin typeface="Cambria Math"/>
                                  </a:rPr>
                                  <m:t> </m:t>
                                </m:r>
                              </m:oMath>
                            </m:oMathPara>
                          </a14:m>
                          <a:endParaRPr lang="es-EC" sz="3200" b="1" dirty="0">
                            <a:solidFill>
                              <a:srgbClr val="000000"/>
                            </a:solidFill>
                            <a:effectLst/>
                            <a:latin typeface="Times New Roman"/>
                            <a:ea typeface="Calibri"/>
                            <a:cs typeface="Times New Roman"/>
                          </a:endParaRPr>
                        </a:p>
                      </a:txBody>
                      <a:tcPr marL="68580" marR="68580" marT="0" marB="0" anchor="ctr"/>
                    </a:tc>
                    <a:tc>
                      <a:txBody>
                        <a:bodyPr/>
                        <a:lstStyle/>
                        <a:p>
                          <a:pPr indent="252095" algn="just">
                            <a:lnSpc>
                              <a:spcPct val="150000"/>
                            </a:lnSpc>
                            <a:spcBef>
                              <a:spcPts val="600"/>
                            </a:spcBef>
                            <a:spcAft>
                              <a:spcPts val="0"/>
                            </a:spcAft>
                          </a:pPr>
                          <a:r>
                            <a:rPr lang="es-ES" sz="1400" dirty="0">
                              <a:effectLst/>
                            </a:rPr>
                            <a:t>Ecuación </a:t>
                          </a:r>
                          <a:r>
                            <a:rPr lang="es-ES" sz="1400" dirty="0" smtClean="0">
                              <a:effectLst/>
                            </a:rPr>
                            <a:t>4.       </a:t>
                          </a:r>
                          <a:endParaRPr lang="es-EC" sz="1400" dirty="0">
                            <a:solidFill>
                              <a:srgbClr val="000000"/>
                            </a:solidFill>
                            <a:effectLst/>
                            <a:latin typeface="Times New Roman"/>
                            <a:ea typeface="Calibri"/>
                            <a:cs typeface="Times New Roman"/>
                          </a:endParaRPr>
                        </a:p>
                      </a:txBody>
                      <a:tcPr marL="68580" marR="68580" marT="0" marB="0" anchor="b"/>
                    </a:tc>
                  </a:tr>
                </a:tbl>
              </a:graphicData>
            </a:graphic>
          </p:graphicFrame>
        </mc:Choice>
        <mc:Fallback xmlns="">
          <p:graphicFrame>
            <p:nvGraphicFramePr>
              <p:cNvPr id="12" name="11 Tabla"/>
              <p:cNvGraphicFramePr>
                <a:graphicFrameLocks noGrp="1"/>
              </p:cNvGraphicFramePr>
              <p:nvPr>
                <p:extLst>
                  <p:ext uri="{D42A27DB-BD31-4B8C-83A1-F6EECF244321}">
                    <p14:modId xmlns:p14="http://schemas.microsoft.com/office/powerpoint/2010/main" xmlns="" val="94837699"/>
                  </p:ext>
                </p:extLst>
              </p:nvPr>
            </p:nvGraphicFramePr>
            <p:xfrm>
              <a:off x="755576" y="1700808"/>
              <a:ext cx="7776864" cy="2088232"/>
            </p:xfrm>
            <a:graphic>
              <a:graphicData uri="http://schemas.openxmlformats.org/drawingml/2006/table">
                <a:tbl>
                  <a:tblPr firstRow="1" firstCol="1" bandRow="1">
                    <a:tableStyleId>{5C22544A-7EE6-4342-B048-85BDC9FD1C3A}</a:tableStyleId>
                  </a:tblPr>
                  <a:tblGrid>
                    <a:gridCol w="6226978"/>
                    <a:gridCol w="1549886"/>
                  </a:tblGrid>
                  <a:tr h="2088232">
                    <a:tc>
                      <a:txBody>
                        <a:bodyPr/>
                        <a:lstStyle/>
                        <a:p>
                          <a:endParaRPr lang="es-EC"/>
                        </a:p>
                      </a:txBody>
                      <a:tcPr marL="68580" marR="68580" marT="0" marB="0" anchor="ctr">
                        <a:blipFill rotWithShape="1">
                          <a:blip r:embed="rId2"/>
                          <a:stretch>
                            <a:fillRect l="-98" r="-24853" b="-4956"/>
                          </a:stretch>
                        </a:blipFill>
                      </a:tcPr>
                    </a:tc>
                    <a:tc>
                      <a:txBody>
                        <a:bodyPr/>
                        <a:lstStyle/>
                        <a:p>
                          <a:pPr indent="252095" algn="just">
                            <a:lnSpc>
                              <a:spcPct val="150000"/>
                            </a:lnSpc>
                            <a:spcBef>
                              <a:spcPts val="600"/>
                            </a:spcBef>
                            <a:spcAft>
                              <a:spcPts val="0"/>
                            </a:spcAft>
                          </a:pPr>
                          <a:r>
                            <a:rPr lang="es-ES" sz="1400" dirty="0">
                              <a:effectLst/>
                            </a:rPr>
                            <a:t>Ecuación </a:t>
                          </a:r>
                          <a:r>
                            <a:rPr lang="es-ES" sz="1400" dirty="0" smtClean="0">
                              <a:effectLst/>
                            </a:rPr>
                            <a:t>4.       </a:t>
                          </a:r>
                          <a:endParaRPr lang="es-EC" sz="1400" dirty="0">
                            <a:solidFill>
                              <a:srgbClr val="000000"/>
                            </a:solidFill>
                            <a:effectLst/>
                            <a:latin typeface="Times New Roman"/>
                            <a:ea typeface="Calibri"/>
                            <a:cs typeface="Times New Roman"/>
                          </a:endParaRPr>
                        </a:p>
                      </a:txBody>
                      <a:tcPr marL="68580" marR="68580" marT="0" marB="0" anchor="b"/>
                    </a:tc>
                  </a:tr>
                </a:tbl>
              </a:graphicData>
            </a:graphic>
          </p:graphicFrame>
        </mc:Fallback>
      </mc:AlternateContent>
      <mc:AlternateContent xmlns:mc="http://schemas.openxmlformats.org/markup-compatibility/2006" xmlns:a14="http://schemas.microsoft.com/office/drawing/2010/main">
        <mc:Choice Requires="a14">
          <p:sp>
            <p:nvSpPr>
              <p:cNvPr id="4" name="3 Rectángulo"/>
              <p:cNvSpPr/>
              <p:nvPr/>
            </p:nvSpPr>
            <p:spPr>
              <a:xfrm>
                <a:off x="539552" y="4149080"/>
                <a:ext cx="4572000" cy="646331"/>
              </a:xfrm>
              <a:prstGeom prst="rect">
                <a:avLst/>
              </a:prstGeom>
            </p:spPr>
            <p:txBody>
              <a:bodyPr>
                <a:spAutoFit/>
              </a:bodyPr>
              <a:lstStyle/>
              <a:p>
                <a14:m>
                  <m:oMath xmlns:m="http://schemas.openxmlformats.org/officeDocument/2006/math">
                    <m:sSub>
                      <m:sSubPr>
                        <m:ctrlPr>
                          <a:rPr lang="es-EC" i="1">
                            <a:latin typeface="Cambria Math"/>
                          </a:rPr>
                        </m:ctrlPr>
                      </m:sSubPr>
                      <m:e>
                        <m:r>
                          <a:rPr lang="es-ES" i="1">
                            <a:latin typeface="Cambria Math"/>
                          </a:rPr>
                          <m:t>𝑠</m:t>
                        </m:r>
                      </m:e>
                      <m:sub>
                        <m:r>
                          <a:rPr lang="es-ES" i="1">
                            <a:latin typeface="Cambria Math"/>
                          </a:rPr>
                          <m:t>𝑒𝑟</m:t>
                        </m:r>
                      </m:sub>
                    </m:sSub>
                    <m:d>
                      <m:dPr>
                        <m:ctrlPr>
                          <a:rPr lang="es-EC" i="1">
                            <a:latin typeface="Cambria Math"/>
                          </a:rPr>
                        </m:ctrlPr>
                      </m:dPr>
                      <m:e>
                        <m:r>
                          <a:rPr lang="es-ES" i="1">
                            <a:latin typeface="Cambria Math"/>
                          </a:rPr>
                          <m:t>𝜆</m:t>
                        </m:r>
                      </m:e>
                    </m:d>
                  </m:oMath>
                </a14:m>
                <a:r>
                  <a:rPr lang="es-ES" dirty="0"/>
                  <a:t>; es el espectro de acción de referencia para el eritema </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39552" y="4149080"/>
                <a:ext cx="4572000" cy="646331"/>
              </a:xfrm>
              <a:prstGeom prst="rect">
                <a:avLst/>
              </a:prstGeom>
              <a:blipFill rotWithShape="1">
                <a:blip r:embed="rId3"/>
                <a:stretch>
                  <a:fillRect l="-1200" t="-4717" b="-141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09320" y="5229200"/>
                <a:ext cx="4351512" cy="375552"/>
              </a:xfrm>
              <a:prstGeom prst="rect">
                <a:avLst/>
              </a:prstGeom>
            </p:spPr>
            <p:txBody>
              <a:bodyPr wrap="none">
                <a:spAutoFit/>
              </a:bodyPr>
              <a:lstStyle/>
              <a:p>
                <a14:m>
                  <m:oMath xmlns:m="http://schemas.openxmlformats.org/officeDocument/2006/math">
                    <m:sSub>
                      <m:sSubPr>
                        <m:ctrlPr>
                          <a:rPr lang="es-EC" i="1">
                            <a:latin typeface="Cambria Math"/>
                          </a:rPr>
                        </m:ctrlPr>
                      </m:sSubPr>
                      <m:e>
                        <m:r>
                          <a:rPr lang="es-ES" i="1">
                            <a:latin typeface="Cambria Math"/>
                          </a:rPr>
                          <m:t>𝑘</m:t>
                        </m:r>
                      </m:e>
                      <m:sub>
                        <m:r>
                          <a:rPr lang="es-ES" i="1">
                            <a:latin typeface="Cambria Math"/>
                          </a:rPr>
                          <m:t>𝑒𝑟</m:t>
                        </m:r>
                      </m:sub>
                    </m:sSub>
                  </m:oMath>
                </a14:m>
                <a:r>
                  <a:rPr lang="es-ES" dirty="0"/>
                  <a:t>; es una constante igual a 40 [</a:t>
                </a:r>
                <a14:m>
                  <m:oMath xmlns:m="http://schemas.openxmlformats.org/officeDocument/2006/math">
                    <m:sSup>
                      <m:sSupPr>
                        <m:ctrlPr>
                          <a:rPr lang="es-EC" i="1">
                            <a:latin typeface="Cambria Math"/>
                          </a:rPr>
                        </m:ctrlPr>
                      </m:sSupPr>
                      <m:e>
                        <m:r>
                          <a:rPr lang="es-ES" i="1">
                            <a:latin typeface="Cambria Math"/>
                          </a:rPr>
                          <m:t>𝑚</m:t>
                        </m:r>
                      </m:e>
                      <m:sup>
                        <m:r>
                          <a:rPr lang="es-ES" i="1">
                            <a:latin typeface="Cambria Math"/>
                          </a:rPr>
                          <m:t>2</m:t>
                        </m:r>
                      </m:sup>
                    </m:sSup>
                    <m:r>
                      <a:rPr lang="es-ES" i="1">
                        <a:latin typeface="Cambria Math"/>
                      </a:rPr>
                      <m:t>/</m:t>
                    </m:r>
                    <m:r>
                      <a:rPr lang="es-ES" i="1">
                        <a:latin typeface="Cambria Math"/>
                      </a:rPr>
                      <m:t>𝑊</m:t>
                    </m:r>
                  </m:oMath>
                </a14:m>
                <a:r>
                  <a:rPr lang="es-ES" dirty="0"/>
                  <a:t>].</a:t>
                </a:r>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509320" y="5229200"/>
                <a:ext cx="4351512" cy="375552"/>
              </a:xfrm>
              <a:prstGeom prst="rect">
                <a:avLst/>
              </a:prstGeom>
              <a:blipFill rotWithShape="1">
                <a:blip r:embed="rId4"/>
                <a:stretch>
                  <a:fillRect t="-6557" r="-281" b="-26230"/>
                </a:stretch>
              </a:blipFill>
            </p:spPr>
            <p:txBody>
              <a:bodyPr/>
              <a:lstStyle/>
              <a:p>
                <a:r>
                  <a:rPr lang="es-EC">
                    <a:noFill/>
                  </a:rPr>
                  <a:t> </a:t>
                </a:r>
              </a:p>
            </p:txBody>
          </p:sp>
        </mc:Fallback>
      </mc:AlternateContent>
    </p:spTree>
    <p:extLst>
      <p:ext uri="{BB962C8B-B14F-4D97-AF65-F5344CB8AC3E}">
        <p14:creationId xmlns:p14="http://schemas.microsoft.com/office/powerpoint/2010/main" val="1038598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8229600" cy="1159240"/>
          </a:xfrm>
        </p:spPr>
        <p:txBody>
          <a:bodyPr>
            <a:normAutofit fontScale="90000"/>
          </a:bodyPr>
          <a:lstStyle/>
          <a:p>
            <a:r>
              <a:rPr lang="es-ES" sz="25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TRATAMIENTO FOTOCATALÍTICO</a:t>
            </a:r>
            <a:br>
              <a:rPr lang="es-ES" sz="25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br>
            <a:r>
              <a:rPr lang="es-ES" sz="25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EN </a:t>
            </a:r>
            <a:r>
              <a:rPr lang="es-ES"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AGUA SINTÉTICA</a:t>
            </a:r>
            <a:r>
              <a:rPr lang="es-ES" sz="25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t/>
            </a:r>
            <a:br>
              <a:rPr lang="es-ES" sz="2500" b="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rPr>
            </a:br>
            <a:endParaRPr lang="es-ES" sz="2500" b="1"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anose="02020404030301010803" pitchFamily="18" charset="0"/>
            </a:endParaRPr>
          </a:p>
        </p:txBody>
      </p:sp>
      <p:sp>
        <p:nvSpPr>
          <p:cNvPr id="4" name="3 Marcador de contenido"/>
          <p:cNvSpPr>
            <a:spLocks noGrp="1"/>
          </p:cNvSpPr>
          <p:nvPr>
            <p:ph idx="1"/>
          </p:nvPr>
        </p:nvSpPr>
        <p:spPr>
          <a:xfrm>
            <a:off x="250609" y="3933056"/>
            <a:ext cx="4609423" cy="2144183"/>
          </a:xfrm>
        </p:spPr>
        <p:txBody>
          <a:bodyPr>
            <a:normAutofit fontScale="92500"/>
          </a:bodyPr>
          <a:lstStyle/>
          <a:p>
            <a:r>
              <a:rPr lang="es-EC" dirty="0" smtClean="0"/>
              <a:t>EXPERIMENTACIÓN 2</a:t>
            </a:r>
          </a:p>
          <a:p>
            <a:pPr lvl="1"/>
            <a:r>
              <a:rPr lang="es-EC" sz="1800" dirty="0"/>
              <a:t>Muestras de 0.6, 3, 5.7 y 11.5  </a:t>
            </a:r>
            <a:r>
              <a:rPr lang="es-EC" sz="1800" dirty="0" smtClean="0"/>
              <a:t>mg/L </a:t>
            </a:r>
            <a:r>
              <a:rPr lang="es-EC" sz="1800" dirty="0"/>
              <a:t> </a:t>
            </a:r>
            <a:r>
              <a:rPr lang="es-EC" sz="1800" dirty="0" smtClean="0"/>
              <a:t>de </a:t>
            </a:r>
            <a:r>
              <a:rPr lang="es-EC" sz="1800" dirty="0"/>
              <a:t>Sulfato básico de cromo</a:t>
            </a:r>
          </a:p>
          <a:p>
            <a:pPr lvl="1"/>
            <a:r>
              <a:rPr lang="es-EC" sz="1800" dirty="0"/>
              <a:t> Ajuste de pH a 4</a:t>
            </a:r>
          </a:p>
          <a:p>
            <a:pPr lvl="1"/>
            <a:r>
              <a:rPr lang="es-EC" sz="1800" dirty="0"/>
              <a:t>Adicionar   1 </a:t>
            </a:r>
            <a:r>
              <a:rPr lang="es-EC" sz="1800" dirty="0" smtClean="0"/>
              <a:t>g/L </a:t>
            </a:r>
            <a:r>
              <a:rPr lang="es-EC" sz="1800" dirty="0"/>
              <a:t>de TiO</a:t>
            </a:r>
            <a:r>
              <a:rPr lang="es-EC" sz="1800" baseline="-25000" dirty="0"/>
              <a:t>2</a:t>
            </a:r>
          </a:p>
          <a:p>
            <a:pPr lvl="1"/>
            <a:r>
              <a:rPr lang="es-EC" sz="1800" dirty="0"/>
              <a:t>Expuestas a luz solar por 2,5 horas.</a:t>
            </a:r>
          </a:p>
          <a:p>
            <a:pPr lvl="1"/>
            <a:endParaRPr lang="es-EC" dirty="0"/>
          </a:p>
          <a:p>
            <a:endParaRPr lang="es-EC" dirty="0" smtClean="0"/>
          </a:p>
        </p:txBody>
      </p:sp>
      <p:sp>
        <p:nvSpPr>
          <p:cNvPr id="6" name="5 Rectángulo"/>
          <p:cNvSpPr/>
          <p:nvPr/>
        </p:nvSpPr>
        <p:spPr>
          <a:xfrm>
            <a:off x="3491880" y="6060108"/>
            <a:ext cx="3366136" cy="584775"/>
          </a:xfrm>
          <a:prstGeom prst="rect">
            <a:avLst/>
          </a:prstGeom>
        </p:spPr>
        <p:txBody>
          <a:bodyPr wrap="square">
            <a:spAutoFit/>
          </a:bodyPr>
          <a:lstStyle/>
          <a:p>
            <a:r>
              <a:rPr lang="es-ES" sz="3200" dirty="0" smtClean="0"/>
              <a:t>cinética química</a:t>
            </a:r>
            <a:endParaRPr lang="es-EC" dirty="0"/>
          </a:p>
        </p:txBody>
      </p:sp>
      <p:sp>
        <p:nvSpPr>
          <p:cNvPr id="3" name="2 Flecha derecha"/>
          <p:cNvSpPr/>
          <p:nvPr/>
        </p:nvSpPr>
        <p:spPr>
          <a:xfrm>
            <a:off x="1763688" y="5962115"/>
            <a:ext cx="1440160" cy="780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52" descr="C:\Users\Andrea\AppData\Local\Microsoft\Windows\INetCacheContent.Word\20161202_1157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657350"/>
            <a:ext cx="3148965" cy="1771650"/>
          </a:xfrm>
          <a:prstGeom prst="rect">
            <a:avLst/>
          </a:prstGeom>
          <a:noFill/>
          <a:ln>
            <a:noFill/>
          </a:ln>
        </p:spPr>
      </p:pic>
      <p:pic>
        <p:nvPicPr>
          <p:cNvPr id="9" name="Picture 55" descr="C:\Users\Andrea\AppData\Local\Microsoft\Windows\INetCacheContent.Word\20161209_093050.jpg"/>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72193" y="4074503"/>
            <a:ext cx="3212868" cy="1985605"/>
          </a:xfrm>
          <a:prstGeom prst="rect">
            <a:avLst/>
          </a:prstGeom>
          <a:noFill/>
          <a:ln>
            <a:noFill/>
          </a:ln>
        </p:spPr>
      </p:pic>
      <p:sp>
        <p:nvSpPr>
          <p:cNvPr id="10" name="3 Marcador de contenido"/>
          <p:cNvSpPr txBox="1">
            <a:spLocks/>
          </p:cNvSpPr>
          <p:nvPr/>
        </p:nvSpPr>
        <p:spPr>
          <a:xfrm>
            <a:off x="214282" y="1357298"/>
            <a:ext cx="4929222" cy="2144183"/>
          </a:xfrm>
          <a:prstGeom prst="rect">
            <a:avLst/>
          </a:prstGeom>
        </p:spPr>
        <p:txBody>
          <a:bodyPr>
            <a:normAutofit fontScale="92500" lnSpcReduction="2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EXPERIMENTACIÓN 1</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Dopar el agua con Cr(OH)SO4, concentración final de cromo total </a:t>
            </a:r>
            <a:r>
              <a:rPr kumimoji="0" lang="es-EC" sz="1800" b="0" i="0" u="none" strike="noStrike" kern="1200" cap="none" spc="0" normalizeH="0" baseline="0" noProof="0" dirty="0" smtClean="0">
                <a:ln>
                  <a:noFill/>
                </a:ln>
                <a:solidFill>
                  <a:schemeClr val="tx1"/>
                </a:solidFill>
                <a:effectLst/>
                <a:uLnTx/>
                <a:uFillTx/>
                <a:latin typeface="+mn-lt"/>
                <a:ea typeface="+mn-ea"/>
                <a:cs typeface="+mn-cs"/>
              </a:rPr>
              <a:t>8.5 </a:t>
            </a:r>
            <a:r>
              <a:rPr kumimoji="0" lang="es-EC" sz="1800" b="0" i="0" u="none" strike="noStrike" kern="1200" cap="none" spc="0" normalizeH="0" baseline="0" noProof="0" dirty="0" smtClean="0">
                <a:ln>
                  <a:noFill/>
                </a:ln>
                <a:solidFill>
                  <a:schemeClr val="tx1"/>
                </a:solidFill>
                <a:effectLst/>
                <a:uLnTx/>
                <a:uFillTx/>
                <a:latin typeface="+mn-lt"/>
                <a:ea typeface="+mn-ea"/>
                <a:cs typeface="+mn-cs"/>
              </a:rPr>
              <a:t>mg/L</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Ajuste de pH a 4</a:t>
            </a:r>
          </a:p>
          <a:p>
            <a:pPr marL="640080" lvl="1" indent="-228600">
              <a:spcBef>
                <a:spcPts val="400"/>
              </a:spcBef>
              <a:buClr>
                <a:schemeClr val="accent2"/>
              </a:buClr>
              <a:buSzPct val="90000"/>
              <a:buFontTx/>
              <a:buChar cha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Concentraciones </a:t>
            </a:r>
            <a:r>
              <a:rPr kumimoji="0" lang="es-EC" sz="1800" b="0" i="0" u="none" strike="noStrike" kern="1200" cap="none" spc="0" normalizeH="0" noProof="0" dirty="0" smtClean="0">
                <a:ln>
                  <a:noFill/>
                </a:ln>
                <a:solidFill>
                  <a:schemeClr val="tx1"/>
                </a:solidFill>
                <a:effectLst/>
                <a:uLnTx/>
                <a:uFillTx/>
                <a:latin typeface="+mn-lt"/>
                <a:ea typeface="+mn-ea"/>
                <a:cs typeface="+mn-cs"/>
              </a:rPr>
              <a:t> de </a:t>
            </a:r>
            <a:r>
              <a:rPr kumimoji="0" lang="es-EC" sz="1800" b="0" i="0" u="none" strike="noStrike" kern="1200" cap="none" spc="0" normalizeH="0" baseline="0" noProof="0" dirty="0" smtClean="0">
                <a:ln>
                  <a:noFill/>
                </a:ln>
                <a:solidFill>
                  <a:schemeClr val="tx1"/>
                </a:solidFill>
                <a:effectLst/>
                <a:uLnTx/>
                <a:uFillTx/>
                <a:latin typeface="+mn-lt"/>
                <a:ea typeface="+mn-ea"/>
                <a:cs typeface="+mn-cs"/>
              </a:rPr>
              <a:t>TiO</a:t>
            </a:r>
            <a:r>
              <a:rPr kumimoji="0" lang="es-EC" sz="1800" b="0" i="0" u="none" strike="noStrike" kern="1200" cap="none" spc="0" normalizeH="0" baseline="-25000" noProof="0" dirty="0" smtClean="0">
                <a:ln>
                  <a:noFill/>
                </a:ln>
                <a:solidFill>
                  <a:schemeClr val="tx1"/>
                </a:solidFill>
                <a:effectLst/>
                <a:uLnTx/>
                <a:uFillTx/>
                <a:latin typeface="+mn-lt"/>
                <a:ea typeface="+mn-ea"/>
                <a:cs typeface="+mn-cs"/>
              </a:rPr>
              <a:t>2 </a:t>
            </a:r>
            <a:r>
              <a:rPr kumimoji="0" lang="es-EC" sz="1800" b="0" i="0" u="none" strike="noStrike" kern="1200" cap="none" spc="0" normalizeH="0" noProof="0" dirty="0" smtClean="0">
                <a:ln>
                  <a:noFill/>
                </a:ln>
                <a:solidFill>
                  <a:schemeClr val="tx1"/>
                </a:solidFill>
                <a:effectLst/>
                <a:uLnTx/>
                <a:uFillTx/>
                <a:latin typeface="+mn-lt"/>
                <a:ea typeface="+mn-ea"/>
                <a:cs typeface="+mn-cs"/>
              </a:rPr>
              <a:t> variaron entre los 50</a:t>
            </a:r>
            <a:r>
              <a:rPr lang="es-EC" dirty="0" smtClean="0"/>
              <a:t> mg/L  hasta los 1100 mg/L</a:t>
            </a:r>
            <a:endParaRPr kumimoji="0" lang="es-EC" sz="1800" b="0" i="0" u="none" strike="noStrike" kern="1200" cap="none" spc="0" normalizeH="0" baseline="-25000" noProof="0" dirty="0" smtClean="0">
              <a:ln>
                <a:noFill/>
              </a:ln>
              <a:solidFill>
                <a:schemeClr val="tx1"/>
              </a:solidFill>
              <a:effectLst/>
              <a:uLnTx/>
              <a:uFillTx/>
              <a:latin typeface="+mn-lt"/>
              <a:ea typeface="+mn-ea"/>
              <a:cs typeface="+mn-cs"/>
            </a:endParaRP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Sin luz durante un periodo de 72 horas.</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endParaRPr kumimoji="0" lang="es-EC" sz="26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30938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207" y="325754"/>
            <a:ext cx="8105831"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MUESTREO EN AGUAS RESIDUALES – PLAN DE MUESTREO</a:t>
            </a:r>
          </a:p>
        </p:txBody>
      </p:sp>
      <p:sp>
        <p:nvSpPr>
          <p:cNvPr id="7" name="Rectangle 6"/>
          <p:cNvSpPr/>
          <p:nvPr/>
        </p:nvSpPr>
        <p:spPr>
          <a:xfrm>
            <a:off x="4860032" y="835785"/>
            <a:ext cx="3168352" cy="923330"/>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NORMATIVA USADA PARA EL MUESTREO y CADENA DE CUSTODIA</a:t>
            </a:r>
          </a:p>
        </p:txBody>
      </p:sp>
      <p:sp>
        <p:nvSpPr>
          <p:cNvPr id="8" name="Rectangle 7"/>
          <p:cNvSpPr/>
          <p:nvPr/>
        </p:nvSpPr>
        <p:spPr>
          <a:xfrm>
            <a:off x="611560" y="836712"/>
            <a:ext cx="3600400"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TÉCNICA DE MUESTREO</a:t>
            </a:r>
          </a:p>
        </p:txBody>
      </p:sp>
      <p:sp>
        <p:nvSpPr>
          <p:cNvPr id="9" name="Rectangle 8"/>
          <p:cNvSpPr/>
          <p:nvPr/>
        </p:nvSpPr>
        <p:spPr>
          <a:xfrm>
            <a:off x="1043608" y="1475492"/>
            <a:ext cx="2791754" cy="369332"/>
          </a:xfrm>
          <a:prstGeom prst="rect">
            <a:avLst/>
          </a:prstGeom>
          <a:solidFill>
            <a:schemeClr val="tx1"/>
          </a:solidFill>
          <a:ln w="28575">
            <a:solidFill>
              <a:schemeClr val="bg1"/>
            </a:solidFill>
          </a:ln>
        </p:spPr>
        <p:txBody>
          <a:bodyPr wrap="square">
            <a:spAutoFit/>
          </a:bodyPr>
          <a:lstStyle/>
          <a:p>
            <a:pPr algn="just"/>
            <a:r>
              <a:rPr lang="es-EC" dirty="0">
                <a:solidFill>
                  <a:schemeClr val="bg1"/>
                </a:solidFill>
                <a:latin typeface="Century" panose="02040604050505020304" pitchFamily="18" charset="0"/>
              </a:rPr>
              <a:t>Método no probabilístico</a:t>
            </a:r>
          </a:p>
        </p:txBody>
      </p:sp>
      <p:cxnSp>
        <p:nvCxnSpPr>
          <p:cNvPr id="11" name="Connector: Elbow 10"/>
          <p:cNvCxnSpPr>
            <a:stCxn id="8" idx="2"/>
            <a:endCxn id="9" idx="1"/>
          </p:cNvCxnSpPr>
          <p:nvPr/>
        </p:nvCxnSpPr>
        <p:spPr>
          <a:xfrm rot="5400000">
            <a:off x="1500627" y="749025"/>
            <a:ext cx="454114" cy="1368152"/>
          </a:xfrm>
          <a:prstGeom prst="bentConnector4">
            <a:avLst>
              <a:gd name="adj1" fmla="val 29667"/>
              <a:gd name="adj2" fmla="val 11670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93013" y="1771121"/>
            <a:ext cx="2808312" cy="646331"/>
          </a:xfrm>
          <a:prstGeom prst="rect">
            <a:avLst/>
          </a:prstGeom>
          <a:solidFill>
            <a:schemeClr val="tx1"/>
          </a:solidFill>
          <a:ln w="28575">
            <a:solidFill>
              <a:schemeClr val="bg1"/>
            </a:solidFill>
          </a:ln>
        </p:spPr>
        <p:txBody>
          <a:bodyPr wrap="square">
            <a:spAutoFit/>
          </a:bodyPr>
          <a:lstStyle/>
          <a:p>
            <a:pPr algn="just"/>
            <a:r>
              <a:rPr lang="es-EC" dirty="0">
                <a:solidFill>
                  <a:schemeClr val="bg1"/>
                </a:solidFill>
                <a:latin typeface="Century" panose="02040604050505020304" pitchFamily="18" charset="0"/>
              </a:rPr>
              <a:t>NTE INEN 2176 (1998)</a:t>
            </a:r>
          </a:p>
          <a:p>
            <a:pPr algn="just"/>
            <a:r>
              <a:rPr lang="es-EC" dirty="0">
                <a:solidFill>
                  <a:schemeClr val="bg1"/>
                </a:solidFill>
                <a:latin typeface="Century" panose="02040604050505020304" pitchFamily="18" charset="0"/>
              </a:rPr>
              <a:t>NTE INEN 2169 (1998)</a:t>
            </a:r>
          </a:p>
        </p:txBody>
      </p:sp>
      <p:sp>
        <p:nvSpPr>
          <p:cNvPr id="14" name="Rectangle 13"/>
          <p:cNvSpPr/>
          <p:nvPr/>
        </p:nvSpPr>
        <p:spPr>
          <a:xfrm>
            <a:off x="5101858" y="2524929"/>
            <a:ext cx="3299467" cy="646331"/>
          </a:xfrm>
          <a:prstGeom prst="rect">
            <a:avLst/>
          </a:prstGeom>
          <a:solidFill>
            <a:schemeClr val="tx1"/>
          </a:solidFill>
          <a:ln w="28575">
            <a:solidFill>
              <a:schemeClr val="bg1"/>
            </a:solidFill>
          </a:ln>
        </p:spPr>
        <p:txBody>
          <a:bodyPr wrap="square">
            <a:spAutoFit/>
          </a:bodyPr>
          <a:lstStyle/>
          <a:p>
            <a:pPr algn="ctr"/>
            <a:r>
              <a:rPr lang="es-EC" dirty="0">
                <a:solidFill>
                  <a:schemeClr val="bg1"/>
                </a:solidFill>
                <a:latin typeface="Century" panose="02040604050505020304" pitchFamily="18" charset="0"/>
                <a:sym typeface="Wingdings" panose="05000000000000000000" pitchFamily="2" charset="2"/>
              </a:rPr>
              <a:t>Calidad del agua. Muestreo. Técnicas de muestreo</a:t>
            </a:r>
            <a:endParaRPr lang="es-EC" dirty="0">
              <a:solidFill>
                <a:schemeClr val="bg1"/>
              </a:solidFill>
              <a:latin typeface="Century" panose="02040604050505020304" pitchFamily="18" charset="0"/>
            </a:endParaRPr>
          </a:p>
        </p:txBody>
      </p:sp>
      <p:sp>
        <p:nvSpPr>
          <p:cNvPr id="15" name="Arrow: Right 14"/>
          <p:cNvSpPr/>
          <p:nvPr/>
        </p:nvSpPr>
        <p:spPr>
          <a:xfrm rot="5400000">
            <a:off x="5125594" y="2098586"/>
            <a:ext cx="513223" cy="1077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angle 15"/>
          <p:cNvSpPr/>
          <p:nvPr/>
        </p:nvSpPr>
        <p:spPr>
          <a:xfrm>
            <a:off x="381307" y="1959454"/>
            <a:ext cx="4572000" cy="1200329"/>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Describir los requerimientos, instrucciones y cuidados que se llevaron a cabo en la toma de muestras de aguas residuales de las curtiembres.</a:t>
            </a:r>
            <a:endParaRPr lang="es-EC" dirty="0">
              <a:solidFill>
                <a:schemeClr val="bg1"/>
              </a:solidFill>
              <a:latin typeface="Century" panose="02040604050505020304" pitchFamily="18" charset="0"/>
            </a:endParaRPr>
          </a:p>
        </p:txBody>
      </p:sp>
      <p:sp>
        <p:nvSpPr>
          <p:cNvPr id="17" name="Rectangle 16"/>
          <p:cNvSpPr/>
          <p:nvPr/>
        </p:nvSpPr>
        <p:spPr>
          <a:xfrm>
            <a:off x="329465" y="3284984"/>
            <a:ext cx="8563015" cy="646331"/>
          </a:xfrm>
          <a:prstGeom prst="rect">
            <a:avLst/>
          </a:prstGeom>
          <a:solidFill>
            <a:srgbClr val="92D050"/>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Análisis de las muestras está avalado por el laboratorio Acreditado de la Pontificia Universidad Católica del Ecuador, </a:t>
            </a:r>
            <a:r>
              <a:rPr lang="es-ES" b="1" dirty="0">
                <a:solidFill>
                  <a:schemeClr val="bg1"/>
                </a:solidFill>
                <a:latin typeface="Century" panose="02040604050505020304" pitchFamily="18" charset="0"/>
              </a:rPr>
              <a:t>CESAQ.</a:t>
            </a:r>
            <a:endParaRPr lang="es-EC" b="1" dirty="0">
              <a:solidFill>
                <a:schemeClr val="bg1"/>
              </a:solidFill>
              <a:latin typeface="Century" panose="02040604050505020304" pitchFamily="18" charset="0"/>
            </a:endParaRPr>
          </a:p>
        </p:txBody>
      </p:sp>
      <p:sp>
        <p:nvSpPr>
          <p:cNvPr id="18" name="Rectangle 17"/>
          <p:cNvSpPr/>
          <p:nvPr/>
        </p:nvSpPr>
        <p:spPr>
          <a:xfrm>
            <a:off x="308116" y="4076789"/>
            <a:ext cx="7504243"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MUESTREO EX - ANTE DEL TRATAMIENTO FOTOCATALÍTICO</a:t>
            </a:r>
          </a:p>
        </p:txBody>
      </p:sp>
      <p:sp>
        <p:nvSpPr>
          <p:cNvPr id="19" name="Rectangle 18"/>
          <p:cNvSpPr/>
          <p:nvPr/>
        </p:nvSpPr>
        <p:spPr>
          <a:xfrm>
            <a:off x="1547664" y="4591595"/>
            <a:ext cx="7142374" cy="923330"/>
          </a:xfrm>
          <a:prstGeom prst="rect">
            <a:avLst/>
          </a:prstGeom>
          <a:solidFill>
            <a:schemeClr val="tx1"/>
          </a:solidFill>
          <a:ln w="28575">
            <a:solidFill>
              <a:schemeClr val="bg1"/>
            </a:solidFill>
          </a:ln>
        </p:spPr>
        <p:txBody>
          <a:bodyPr wrap="square">
            <a:spAutoFit/>
          </a:bodyPr>
          <a:lstStyle/>
          <a:p>
            <a:pPr algn="ctr"/>
            <a:r>
              <a:rPr lang="es-EC" dirty="0">
                <a:solidFill>
                  <a:schemeClr val="bg1"/>
                </a:solidFill>
                <a:latin typeface="Century" panose="02040604050505020304" pitchFamily="18" charset="0"/>
                <a:sym typeface="Wingdings" panose="05000000000000000000" pitchFamily="2" charset="2"/>
              </a:rPr>
              <a:t>6 Curtiembres, muestran el estado de la calidad del agua residual, si esta cumple o no con los </a:t>
            </a:r>
            <a:r>
              <a:rPr lang="es-EC" b="1" dirty="0">
                <a:solidFill>
                  <a:schemeClr val="bg1"/>
                </a:solidFill>
                <a:latin typeface="Century" panose="02040604050505020304" pitchFamily="18" charset="0"/>
                <a:sym typeface="Wingdings" panose="05000000000000000000" pitchFamily="2" charset="2"/>
              </a:rPr>
              <a:t>límites permisibles que estipula el TULSMA.</a:t>
            </a:r>
            <a:endParaRPr lang="es-EC" b="1" dirty="0">
              <a:solidFill>
                <a:schemeClr val="bg1"/>
              </a:solidFill>
              <a:latin typeface="Century" panose="02040604050505020304" pitchFamily="18" charset="0"/>
            </a:endParaRPr>
          </a:p>
        </p:txBody>
      </p:sp>
      <p:sp>
        <p:nvSpPr>
          <p:cNvPr id="20" name="Rectangle 19"/>
          <p:cNvSpPr/>
          <p:nvPr/>
        </p:nvSpPr>
        <p:spPr>
          <a:xfrm>
            <a:off x="2079505" y="6072012"/>
            <a:ext cx="6808395" cy="646331"/>
          </a:xfrm>
          <a:prstGeom prst="rect">
            <a:avLst/>
          </a:prstGeom>
          <a:solidFill>
            <a:schemeClr val="tx1"/>
          </a:solidFill>
          <a:ln w="28575">
            <a:solidFill>
              <a:schemeClr val="bg1"/>
            </a:solidFill>
          </a:ln>
        </p:spPr>
        <p:txBody>
          <a:bodyPr wrap="square">
            <a:spAutoFit/>
          </a:bodyPr>
          <a:lstStyle/>
          <a:p>
            <a:pPr algn="ctr"/>
            <a:r>
              <a:rPr lang="es-EC" dirty="0">
                <a:solidFill>
                  <a:schemeClr val="bg1"/>
                </a:solidFill>
                <a:latin typeface="Century" panose="02040604050505020304" pitchFamily="18" charset="0"/>
                <a:sym typeface="Wingdings" panose="05000000000000000000" pitchFamily="2" charset="2"/>
              </a:rPr>
              <a:t>Dopaje de Agua Sintética  Agua bidestilada - Grado 1, Sulfato básico de Cromo, Ajuste de pH  4</a:t>
            </a:r>
            <a:endParaRPr lang="es-EC" b="1" dirty="0">
              <a:solidFill>
                <a:schemeClr val="bg1"/>
              </a:solidFill>
              <a:latin typeface="Century" panose="02040604050505020304" pitchFamily="18" charset="0"/>
            </a:endParaRPr>
          </a:p>
        </p:txBody>
      </p:sp>
      <p:sp>
        <p:nvSpPr>
          <p:cNvPr id="21" name="Rectangle 20"/>
          <p:cNvSpPr/>
          <p:nvPr/>
        </p:nvSpPr>
        <p:spPr>
          <a:xfrm>
            <a:off x="308115" y="5608802"/>
            <a:ext cx="7504243"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PARTE EXPERIMENTAL, SIN y CON PRESENCIA DE LUZ</a:t>
            </a:r>
          </a:p>
        </p:txBody>
      </p:sp>
      <p:cxnSp>
        <p:nvCxnSpPr>
          <p:cNvPr id="23" name="Connector: Elbow 22"/>
          <p:cNvCxnSpPr>
            <a:endCxn id="19" idx="1"/>
          </p:cNvCxnSpPr>
          <p:nvPr/>
        </p:nvCxnSpPr>
        <p:spPr>
          <a:xfrm rot="16200000" flipH="1">
            <a:off x="992067" y="4497662"/>
            <a:ext cx="607139" cy="504056"/>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p:cNvCxnSpPr>
            <a:endCxn id="20" idx="1"/>
          </p:cNvCxnSpPr>
          <p:nvPr/>
        </p:nvCxnSpPr>
        <p:spPr>
          <a:xfrm>
            <a:off x="1115616" y="5978134"/>
            <a:ext cx="963889" cy="417044"/>
          </a:xfrm>
          <a:prstGeom prst="bentConnector3">
            <a:avLst>
              <a:gd name="adj1" fmla="val 256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127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8" descr="C:\INVESTIGACIONES\TESIS _FCH\ALEGRIA_ECHEGARAY\DIAGRAMAS, METODOLOGÍA CRONOGRAMA PRESUPUESTO\FLUJO DE PROCESO FOTOCATALIZADO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806075"/>
            <a:ext cx="4824536" cy="2838949"/>
          </a:xfrm>
          <a:prstGeom prst="rect">
            <a:avLst/>
          </a:prstGeom>
          <a:ln>
            <a:noFill/>
          </a:ln>
          <a:effectLst>
            <a:softEdge rad="112500"/>
          </a:effectLst>
        </p:spPr>
      </p:pic>
      <p:sp>
        <p:nvSpPr>
          <p:cNvPr id="12" name="Rectangle 11"/>
          <p:cNvSpPr/>
          <p:nvPr/>
        </p:nvSpPr>
        <p:spPr>
          <a:xfrm>
            <a:off x="1153286" y="3717032"/>
            <a:ext cx="3453053" cy="261610"/>
          </a:xfrm>
          <a:prstGeom prst="rect">
            <a:avLst/>
          </a:prstGeom>
          <a:solidFill>
            <a:schemeClr val="tx1"/>
          </a:solidFill>
          <a:ln w="28575">
            <a:noFill/>
          </a:ln>
        </p:spPr>
        <p:txBody>
          <a:bodyPr wrap="square">
            <a:spAutoFit/>
          </a:bodyPr>
          <a:lstStyle/>
          <a:p>
            <a:pPr algn="ctr"/>
            <a:r>
              <a:rPr lang="es-ES" sz="1100" dirty="0">
                <a:solidFill>
                  <a:schemeClr val="bg1"/>
                </a:solidFill>
                <a:latin typeface="Century" panose="02040604050505020304" pitchFamily="18" charset="0"/>
                <a:cs typeface="Times New Roman" panose="02020603050405020304" pitchFamily="18" charset="0"/>
              </a:rPr>
              <a:t>Diagrama de flujo del proceso del Fotocatalizador.</a:t>
            </a:r>
            <a:endParaRPr lang="es-EC" sz="1100" dirty="0">
              <a:solidFill>
                <a:schemeClr val="bg1"/>
              </a:solidFill>
              <a:latin typeface="Century" panose="02040604050505020304" pitchFamily="18" charset="0"/>
              <a:cs typeface="Times New Roman" panose="02020603050405020304" pitchFamily="18" charset="0"/>
            </a:endParaRPr>
          </a:p>
        </p:txBody>
      </p:sp>
      <p:pic>
        <p:nvPicPr>
          <p:cNvPr id="21" name="Imagen 39" descr="C:\Users\PERSONAL\Desktop\VISTAS FOTOCATALIZADO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31433"/>
            <a:ext cx="5796136" cy="1980246"/>
          </a:xfrm>
          <a:prstGeom prst="rect">
            <a:avLst/>
          </a:prstGeom>
          <a:ln>
            <a:noFill/>
          </a:ln>
          <a:effectLst>
            <a:softEdge rad="112500"/>
          </a:effectLst>
        </p:spPr>
      </p:pic>
      <p:sp>
        <p:nvSpPr>
          <p:cNvPr id="11" name="Rectangle 4"/>
          <p:cNvSpPr/>
          <p:nvPr/>
        </p:nvSpPr>
        <p:spPr>
          <a:xfrm>
            <a:off x="5435994" y="208901"/>
            <a:ext cx="3384580" cy="461665"/>
          </a:xfrm>
          <a:prstGeom prst="rect">
            <a:avLst/>
          </a:prstGeom>
        </p:spPr>
        <p:txBody>
          <a:bodyPr wrap="none">
            <a:spAutoFit/>
          </a:bodyPr>
          <a:lstStyle/>
          <a:p>
            <a:pPr algn="r"/>
            <a:r>
              <a:rPr lang="es-EC"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 DEL AGUA</a:t>
            </a:r>
            <a:endParaRPr lang="es-EC"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3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126" y="670565"/>
            <a:ext cx="3070030" cy="3692935"/>
          </a:xfrm>
          <a:prstGeom prst="rect">
            <a:avLst/>
          </a:prstGeom>
        </p:spPr>
      </p:pic>
      <p:pic>
        <p:nvPicPr>
          <p:cNvPr id="13" name="12 Imagen" descr="C:\INVESTIGACIONES\TESIS _FCH\ALEGRIA_ECHEGARAY\FOTOS ANEXOS\DSC00988.JPG"/>
          <p:cNvPicPr/>
          <p:nvPr/>
        </p:nvPicPr>
        <p:blipFill rotWithShape="1">
          <a:blip r:embed="rId5" cstate="print">
            <a:extLst>
              <a:ext uri="{28A0092B-C50C-407E-A947-70E740481C1C}">
                <a14:useLocalDpi xmlns:a14="http://schemas.microsoft.com/office/drawing/2010/main" val="0"/>
              </a:ext>
            </a:extLst>
          </a:blip>
          <a:srcRect l="22400" t="25423" r="11993" b="1925"/>
          <a:stretch/>
        </p:blipFill>
        <p:spPr bwMode="auto">
          <a:xfrm>
            <a:off x="54590" y="4130503"/>
            <a:ext cx="3228243" cy="2672890"/>
          </a:xfrm>
          <a:prstGeom prst="rect">
            <a:avLst/>
          </a:prstGeom>
          <a:ln>
            <a:noFill/>
          </a:ln>
          <a:effectLst>
            <a:softEdge rad="112500"/>
          </a:effectLst>
          <a:extLst>
            <a:ext uri="{53640926-AAD7-44D8-BBD7-CCE9431645EC}">
              <a14:shadowObscured xmlns:a14="http://schemas.microsoft.com/office/drawing/2010/main"/>
            </a:ext>
          </a:extLst>
        </p:spPr>
      </p:pic>
      <p:sp>
        <p:nvSpPr>
          <p:cNvPr id="2" name="1 Rectángulo"/>
          <p:cNvSpPr/>
          <p:nvPr/>
        </p:nvSpPr>
        <p:spPr>
          <a:xfrm>
            <a:off x="130150" y="393567"/>
            <a:ext cx="5499326" cy="369332"/>
          </a:xfrm>
          <a:prstGeom prst="rect">
            <a:avLst/>
          </a:prstGeom>
        </p:spPr>
        <p:txBody>
          <a:bodyPr wrap="square">
            <a:spAutoFit/>
          </a:bodyPr>
          <a:lstStyle/>
          <a:p>
            <a:pPr algn="ctr"/>
            <a:r>
              <a:rPr lang="es-EC" b="1" dirty="0">
                <a:latin typeface="Century" panose="02040604050505020304" pitchFamily="18" charset="0"/>
              </a:rPr>
              <a:t>REACTOR CILÍNDIRICO PARABÓLICO</a:t>
            </a:r>
            <a:endParaRPr lang="es-EC" b="1" dirty="0">
              <a:latin typeface="Century" panose="02040604050505020304" pitchFamily="18" charset="0"/>
            </a:endParaRPr>
          </a:p>
        </p:txBody>
      </p:sp>
    </p:spTree>
    <p:extLst>
      <p:ext uri="{BB962C8B-B14F-4D97-AF65-F5344CB8AC3E}">
        <p14:creationId xmlns:p14="http://schemas.microsoft.com/office/powerpoint/2010/main" val="1144937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314" y="715061"/>
            <a:ext cx="4393158" cy="1754326"/>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atin typeface="Century" panose="02040604050505020304" pitchFamily="18" charset="0"/>
              </a:rPr>
              <a:t>Las descargas de los efluentes van directamente hacia la alcantarilla y en ocasiones a cuerpos de agua dulce, sobrepasando los límites máximos establecidos en la norma ambiental vigente en el Ecuador (TULSMA).</a:t>
            </a:r>
          </a:p>
        </p:txBody>
      </p:sp>
      <p:sp>
        <p:nvSpPr>
          <p:cNvPr id="5" name="Rectangle 4"/>
          <p:cNvSpPr/>
          <p:nvPr/>
        </p:nvSpPr>
        <p:spPr>
          <a:xfrm>
            <a:off x="395536" y="2660067"/>
            <a:ext cx="4568704" cy="2462213"/>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atin typeface="Century" panose="02040604050505020304" pitchFamily="18" charset="0"/>
              </a:rPr>
              <a:t>En las etapas de producción utilizan altas cantidades de agua, altas concentraciones de agentes químicos tóxicos. En las aguas residuales, existe presencia de carga orgánica, sólidos suspendidos, eliminaciones gaseosas; provocando un impacto muy significativo en el ambiente. </a:t>
            </a:r>
            <a:r>
              <a:rPr lang="es-EC" sz="1000" b="1" dirty="0">
                <a:latin typeface="Century" panose="02040604050505020304" pitchFamily="18" charset="0"/>
              </a:rPr>
              <a:t>(Méndez, R.; Vidal, G.; </a:t>
            </a:r>
            <a:r>
              <a:rPr lang="es-EC" sz="1000" b="1" dirty="0" err="1">
                <a:latin typeface="Century" panose="02040604050505020304" pitchFamily="18" charset="0"/>
              </a:rPr>
              <a:t>Lorber</a:t>
            </a:r>
            <a:r>
              <a:rPr lang="es-EC" sz="1000" b="1" dirty="0">
                <a:latin typeface="Century" panose="02040604050505020304" pitchFamily="18" charset="0"/>
              </a:rPr>
              <a:t>, k. &amp; </a:t>
            </a:r>
            <a:r>
              <a:rPr lang="es-EC" sz="1000" b="1" dirty="0" err="1">
                <a:latin typeface="Century" panose="02040604050505020304" pitchFamily="18" charset="0"/>
              </a:rPr>
              <a:t>Marquez,F</a:t>
            </a:r>
            <a:r>
              <a:rPr lang="es-EC" sz="1000" b="1" dirty="0">
                <a:latin typeface="Century" panose="02040604050505020304" pitchFamily="18" charset="0"/>
              </a:rPr>
              <a:t>., 2007)</a:t>
            </a:r>
          </a:p>
        </p:txBody>
      </p:sp>
      <p:sp>
        <p:nvSpPr>
          <p:cNvPr id="6" name="Rectangle 5"/>
          <p:cNvSpPr/>
          <p:nvPr/>
        </p:nvSpPr>
        <p:spPr>
          <a:xfrm>
            <a:off x="2987824" y="5321030"/>
            <a:ext cx="5970425" cy="1477328"/>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C" dirty="0">
                <a:latin typeface="Century" panose="02040604050505020304" pitchFamily="18" charset="0"/>
              </a:rPr>
              <a:t>El empleo de sales de Cr en la fase de curtido genera grandes cantidades de efluentes líquidos con alto contenido de este metal, al ser altamente tóxico puede afectar a la salud humana, como también a medios acuáticos interfiriendo en procesos de nitrificación.</a:t>
            </a:r>
          </a:p>
        </p:txBody>
      </p:sp>
      <p:sp>
        <p:nvSpPr>
          <p:cNvPr id="2" name="Rectangle 1"/>
          <p:cNvSpPr/>
          <p:nvPr/>
        </p:nvSpPr>
        <p:spPr>
          <a:xfrm>
            <a:off x="170556" y="56818"/>
            <a:ext cx="8844664" cy="707886"/>
          </a:xfrm>
          <a:prstGeom prst="rect">
            <a:avLst/>
          </a:prstGeom>
        </p:spPr>
        <p:txBody>
          <a:bodyPr wrap="none">
            <a:spAutoFit/>
          </a:bodyPr>
          <a:lstStyle/>
          <a:p>
            <a:pPr algn="r"/>
            <a:r>
              <a:rPr lang="es-EC"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IDENTIFICACIÓN DEL PROBLEMA</a:t>
            </a:r>
          </a:p>
        </p:txBody>
      </p:sp>
      <p:pic>
        <p:nvPicPr>
          <p:cNvPr id="3" name="Picture 2"/>
          <p:cNvPicPr>
            <a:picLocks noChangeAspect="1"/>
          </p:cNvPicPr>
          <p:nvPr/>
        </p:nvPicPr>
        <p:blipFill>
          <a:blip r:embed="rId2"/>
          <a:stretch>
            <a:fillRect/>
          </a:stretch>
        </p:blipFill>
        <p:spPr>
          <a:xfrm>
            <a:off x="890636" y="715061"/>
            <a:ext cx="3249316" cy="1810224"/>
          </a:xfrm>
          <a:prstGeom prst="rect">
            <a:avLst/>
          </a:prstGeom>
          <a:ln w="28575">
            <a:solidFill>
              <a:schemeClr val="tx1"/>
            </a:solidFill>
          </a:ln>
        </p:spPr>
      </p:pic>
      <p:pic>
        <p:nvPicPr>
          <p:cNvPr id="7" name="Picture 6"/>
          <p:cNvPicPr>
            <a:picLocks noChangeAspect="1"/>
          </p:cNvPicPr>
          <p:nvPr/>
        </p:nvPicPr>
        <p:blipFill>
          <a:blip r:embed="rId3"/>
          <a:stretch>
            <a:fillRect/>
          </a:stretch>
        </p:blipFill>
        <p:spPr>
          <a:xfrm>
            <a:off x="5271522" y="2657516"/>
            <a:ext cx="1403028" cy="2508524"/>
          </a:xfrm>
          <a:prstGeom prst="rect">
            <a:avLst/>
          </a:prstGeom>
          <a:ln w="28575">
            <a:solidFill>
              <a:schemeClr val="tx1"/>
            </a:solidFill>
          </a:ln>
        </p:spPr>
      </p:pic>
      <p:pic>
        <p:nvPicPr>
          <p:cNvPr id="12" name="Picture 11"/>
          <p:cNvPicPr>
            <a:picLocks noChangeAspect="1"/>
          </p:cNvPicPr>
          <p:nvPr/>
        </p:nvPicPr>
        <p:blipFill>
          <a:blip r:embed="rId4"/>
          <a:stretch>
            <a:fillRect/>
          </a:stretch>
        </p:blipFill>
        <p:spPr>
          <a:xfrm>
            <a:off x="298406" y="5332466"/>
            <a:ext cx="2539503" cy="1408902"/>
          </a:xfrm>
          <a:prstGeom prst="rect">
            <a:avLst/>
          </a:prstGeom>
          <a:ln w="28575">
            <a:solidFill>
              <a:schemeClr val="tx1"/>
            </a:solidFill>
          </a:ln>
        </p:spPr>
      </p:pic>
      <p:pic>
        <p:nvPicPr>
          <p:cNvPr id="9" name="Picture 8"/>
          <p:cNvPicPr>
            <a:picLocks noChangeAspect="1"/>
          </p:cNvPicPr>
          <p:nvPr/>
        </p:nvPicPr>
        <p:blipFill>
          <a:blip r:embed="rId5"/>
          <a:stretch>
            <a:fillRect/>
          </a:stretch>
        </p:blipFill>
        <p:spPr>
          <a:xfrm>
            <a:off x="6804248" y="2657517"/>
            <a:ext cx="1992587" cy="2508524"/>
          </a:xfrm>
          <a:prstGeom prst="rect">
            <a:avLst/>
          </a:prstGeom>
          <a:ln w="28575">
            <a:solidFill>
              <a:schemeClr val="tx1"/>
            </a:solidFill>
          </a:ln>
        </p:spPr>
      </p:pic>
    </p:spTree>
    <p:extLst>
      <p:ext uri="{BB962C8B-B14F-4D97-AF65-F5344CB8AC3E}">
        <p14:creationId xmlns:p14="http://schemas.microsoft.com/office/powerpoint/2010/main" val="404023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7489" y="0"/>
            <a:ext cx="4807473" cy="707886"/>
          </a:xfrm>
          <a:prstGeom prst="rect">
            <a:avLst/>
          </a:prstGeom>
        </p:spPr>
        <p:txBody>
          <a:bodyPr wrap="square">
            <a:spAutoFit/>
          </a:bodyPr>
          <a:lstStyle/>
          <a:p>
            <a:r>
              <a:rPr lang="es-EC"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a:t>
            </a:r>
          </a:p>
        </p:txBody>
      </p:sp>
      <p:sp>
        <p:nvSpPr>
          <p:cNvPr id="12" name="Rectangle 11"/>
          <p:cNvSpPr/>
          <p:nvPr/>
        </p:nvSpPr>
        <p:spPr>
          <a:xfrm>
            <a:off x="2771800" y="677232"/>
            <a:ext cx="3960440"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LEVANTAMIENTO CATASTRAL</a:t>
            </a:r>
          </a:p>
        </p:txBody>
      </p:sp>
      <p:sp>
        <p:nvSpPr>
          <p:cNvPr id="13" name="Rectangle 12"/>
          <p:cNvSpPr/>
          <p:nvPr/>
        </p:nvSpPr>
        <p:spPr>
          <a:xfrm>
            <a:off x="5292081" y="1723796"/>
            <a:ext cx="3456384" cy="2862322"/>
          </a:xfrm>
          <a:prstGeom prst="rect">
            <a:avLst/>
          </a:prstGeom>
          <a:solidFill>
            <a:schemeClr val="tx1"/>
          </a:solidFill>
          <a:ln w="28575">
            <a:solidFill>
              <a:schemeClr val="bg1"/>
            </a:solidFill>
          </a:ln>
        </p:spPr>
        <p:txBody>
          <a:bodyPr wrap="square">
            <a:spAutoFit/>
          </a:bodyPr>
          <a:lstStyle/>
          <a:p>
            <a:pPr algn="just"/>
            <a:r>
              <a:rPr lang="es-EC" dirty="0">
                <a:solidFill>
                  <a:schemeClr val="bg1"/>
                </a:solidFill>
                <a:latin typeface="Century" panose="02040604050505020304" pitchFamily="18" charset="0"/>
              </a:rPr>
              <a:t>Se verificó la existencia de 67 lugares empleados para el funcionamiento de la industria de cuero, de las cuales, 10 curtiembres se encontraron inactivas, dejándonos como resultado, 57 curtiembres activas dentro de la circunscripción del cantón Ambato. </a:t>
            </a:r>
          </a:p>
        </p:txBody>
      </p:sp>
      <p:pic>
        <p:nvPicPr>
          <p:cNvPr id="14" name="Imagen 28" descr="C:\INVESTIGACIONES\TESIS _FCH\ALEGRIA_ECHEGARAY\MAPAS\MAPAS_JPG_TESIS\MAPA CURTIEMBRES 2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9" y="1206782"/>
            <a:ext cx="4970575" cy="4166434"/>
          </a:xfrm>
          <a:prstGeom prst="rect">
            <a:avLst/>
          </a:prstGeom>
          <a:noFill/>
          <a:ln w="38100">
            <a:solidFill>
              <a:schemeClr val="bg1"/>
            </a:solidFill>
          </a:ln>
        </p:spPr>
      </p:pic>
      <p:graphicFrame>
        <p:nvGraphicFramePr>
          <p:cNvPr id="15" name="Table 14"/>
          <p:cNvGraphicFramePr>
            <a:graphicFrameLocks noGrp="1"/>
          </p:cNvGraphicFramePr>
          <p:nvPr>
            <p:extLst>
              <p:ext uri="{D42A27DB-BD31-4B8C-83A1-F6EECF244321}">
                <p14:modId xmlns:p14="http://schemas.microsoft.com/office/powerpoint/2010/main" val="3708441204"/>
              </p:ext>
            </p:extLst>
          </p:nvPr>
        </p:nvGraphicFramePr>
        <p:xfrm>
          <a:off x="3563890" y="5565422"/>
          <a:ext cx="5184575" cy="1271390"/>
        </p:xfrm>
        <a:graphic>
          <a:graphicData uri="http://schemas.openxmlformats.org/drawingml/2006/table">
            <a:tbl>
              <a:tblPr firstRow="1" firstCol="1" bandRow="1">
                <a:tableStyleId>{5C22544A-7EE6-4342-B048-85BDC9FD1C3A}</a:tableStyleId>
              </a:tblPr>
              <a:tblGrid>
                <a:gridCol w="216024">
                  <a:extLst>
                    <a:ext uri="{9D8B030D-6E8A-4147-A177-3AD203B41FA5}">
                      <a16:colId xmlns="" xmlns:a16="http://schemas.microsoft.com/office/drawing/2014/main" val="14067499"/>
                    </a:ext>
                  </a:extLst>
                </a:gridCol>
                <a:gridCol w="792088">
                  <a:extLst>
                    <a:ext uri="{9D8B030D-6E8A-4147-A177-3AD203B41FA5}">
                      <a16:colId xmlns="" xmlns:a16="http://schemas.microsoft.com/office/drawing/2014/main" val="2670933001"/>
                    </a:ext>
                  </a:extLst>
                </a:gridCol>
                <a:gridCol w="648072">
                  <a:extLst>
                    <a:ext uri="{9D8B030D-6E8A-4147-A177-3AD203B41FA5}">
                      <a16:colId xmlns="" xmlns:a16="http://schemas.microsoft.com/office/drawing/2014/main" val="4215865153"/>
                    </a:ext>
                  </a:extLst>
                </a:gridCol>
                <a:gridCol w="720080">
                  <a:extLst>
                    <a:ext uri="{9D8B030D-6E8A-4147-A177-3AD203B41FA5}">
                      <a16:colId xmlns="" xmlns:a16="http://schemas.microsoft.com/office/drawing/2014/main" val="1555372222"/>
                    </a:ext>
                  </a:extLst>
                </a:gridCol>
                <a:gridCol w="1440160">
                  <a:extLst>
                    <a:ext uri="{9D8B030D-6E8A-4147-A177-3AD203B41FA5}">
                      <a16:colId xmlns="" xmlns:a16="http://schemas.microsoft.com/office/drawing/2014/main" val="4072036596"/>
                    </a:ext>
                  </a:extLst>
                </a:gridCol>
                <a:gridCol w="1368151">
                  <a:extLst>
                    <a:ext uri="{9D8B030D-6E8A-4147-A177-3AD203B41FA5}">
                      <a16:colId xmlns="" xmlns:a16="http://schemas.microsoft.com/office/drawing/2014/main" val="1365382329"/>
                    </a:ext>
                  </a:extLst>
                </a:gridCol>
              </a:tblGrid>
              <a:tr h="167252">
                <a:tc>
                  <a:txBody>
                    <a:bodyPr/>
                    <a:lstStyle/>
                    <a:p>
                      <a:pPr algn="just">
                        <a:lnSpc>
                          <a:spcPct val="115000"/>
                        </a:lnSpc>
                        <a:spcAft>
                          <a:spcPts val="0"/>
                        </a:spcAft>
                      </a:pPr>
                      <a:r>
                        <a:rPr lang="es-EC" sz="900">
                          <a:effectLst/>
                          <a:latin typeface="Century" panose="02040604050505020304" pitchFamily="18" charset="0"/>
                        </a:rPr>
                        <a:t>ID</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FECHA</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X</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Y</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NOMBRE CURTIEMBRE</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PROPIETARIO</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4150944324"/>
                  </a:ext>
                </a:extLst>
              </a:tr>
              <a:tr h="90898">
                <a:tc>
                  <a:txBody>
                    <a:bodyPr/>
                    <a:lstStyle/>
                    <a:p>
                      <a:pPr algn="just">
                        <a:lnSpc>
                          <a:spcPct val="115000"/>
                        </a:lnSpc>
                        <a:spcAft>
                          <a:spcPts val="0"/>
                        </a:spcAft>
                      </a:pPr>
                      <a:r>
                        <a:rPr lang="es-EC" sz="900">
                          <a:effectLst/>
                          <a:latin typeface="Century" panose="02040604050505020304" pitchFamily="18" charset="0"/>
                        </a:rPr>
                        <a:t>1</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768167,93</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9867833,26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Proinpiel</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Eduardo Lanas</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2419648290"/>
                  </a:ext>
                </a:extLst>
              </a:tr>
              <a:tr h="90898">
                <a:tc>
                  <a:txBody>
                    <a:bodyPr/>
                    <a:lstStyle/>
                    <a:p>
                      <a:pPr algn="just">
                        <a:lnSpc>
                          <a:spcPct val="115000"/>
                        </a:lnSpc>
                        <a:spcAft>
                          <a:spcPts val="0"/>
                        </a:spcAft>
                      </a:pPr>
                      <a:r>
                        <a:rPr lang="es-EC" sz="900">
                          <a:effectLst/>
                          <a:latin typeface="Century" panose="02040604050505020304" pitchFamily="18" charset="0"/>
                        </a:rPr>
                        <a:t>2</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767966,17</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9869502,60</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Acabados Miguel Ángel</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Miguel Guangasi</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1131476165"/>
                  </a:ext>
                </a:extLst>
              </a:tr>
              <a:tr h="90898">
                <a:tc>
                  <a:txBody>
                    <a:bodyPr/>
                    <a:lstStyle/>
                    <a:p>
                      <a:pPr algn="just">
                        <a:lnSpc>
                          <a:spcPct val="115000"/>
                        </a:lnSpc>
                        <a:spcAft>
                          <a:spcPts val="0"/>
                        </a:spcAft>
                      </a:pPr>
                      <a:r>
                        <a:rPr lang="es-EC" sz="900">
                          <a:effectLst/>
                          <a:latin typeface="Century" panose="02040604050505020304" pitchFamily="18" charset="0"/>
                        </a:rPr>
                        <a:t>3</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768383,29</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9867719,45</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Tenería Victoria</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Rodolfo Santamaría</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3063913020"/>
                  </a:ext>
                </a:extLst>
              </a:tr>
              <a:tr h="90898">
                <a:tc>
                  <a:txBody>
                    <a:bodyPr/>
                    <a:lstStyle/>
                    <a:p>
                      <a:pPr algn="just">
                        <a:lnSpc>
                          <a:spcPct val="115000"/>
                        </a:lnSpc>
                        <a:spcAft>
                          <a:spcPts val="0"/>
                        </a:spcAft>
                      </a:pPr>
                      <a:r>
                        <a:rPr lang="es-EC" sz="900">
                          <a:effectLst/>
                          <a:latin typeface="Century" panose="02040604050505020304" pitchFamily="18" charset="0"/>
                        </a:rPr>
                        <a:t>4</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766514,38</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9870801,30</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Diegospiel</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dirty="0">
                          <a:effectLst/>
                          <a:latin typeface="Century" panose="02040604050505020304" pitchFamily="18" charset="0"/>
                        </a:rPr>
                        <a:t>Diego Garcés</a:t>
                      </a:r>
                      <a:endParaRPr lang="es-EC" sz="900" dirty="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1354866245"/>
                  </a:ext>
                </a:extLst>
              </a:tr>
              <a:tr h="90898">
                <a:tc>
                  <a:txBody>
                    <a:bodyPr/>
                    <a:lstStyle/>
                    <a:p>
                      <a:pPr algn="just">
                        <a:lnSpc>
                          <a:spcPct val="115000"/>
                        </a:lnSpc>
                        <a:spcAft>
                          <a:spcPts val="0"/>
                        </a:spcAft>
                      </a:pPr>
                      <a:r>
                        <a:rPr lang="es-EC" sz="900">
                          <a:effectLst/>
                          <a:latin typeface="Century" panose="02040604050505020304" pitchFamily="18" charset="0"/>
                        </a:rPr>
                        <a:t>5</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768443,98</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9867596,71</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Curtiduría Tungurahua</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dirty="0">
                          <a:effectLst/>
                          <a:latin typeface="Century" panose="02040604050505020304" pitchFamily="18" charset="0"/>
                        </a:rPr>
                        <a:t>Sociedad Anónima</a:t>
                      </a:r>
                      <a:endParaRPr lang="es-EC" sz="900" dirty="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1006236835"/>
                  </a:ext>
                </a:extLst>
              </a:tr>
              <a:tr h="90898">
                <a:tc>
                  <a:txBody>
                    <a:bodyPr/>
                    <a:lstStyle/>
                    <a:p>
                      <a:pPr algn="just">
                        <a:lnSpc>
                          <a:spcPct val="115000"/>
                        </a:lnSpc>
                        <a:spcAft>
                          <a:spcPts val="0"/>
                        </a:spcAft>
                      </a:pPr>
                      <a:r>
                        <a:rPr lang="es-EC" sz="900">
                          <a:effectLst/>
                          <a:latin typeface="Century" panose="02040604050505020304" pitchFamily="18" charset="0"/>
                        </a:rPr>
                        <a:t>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768051,27</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9868900,82</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Ceticuero</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Carlos Tigse</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2085258313"/>
                  </a:ext>
                </a:extLst>
              </a:tr>
              <a:tr h="90898">
                <a:tc>
                  <a:txBody>
                    <a:bodyPr/>
                    <a:lstStyle/>
                    <a:p>
                      <a:pPr algn="just">
                        <a:lnSpc>
                          <a:spcPct val="115000"/>
                        </a:lnSpc>
                        <a:spcAft>
                          <a:spcPts val="0"/>
                        </a:spcAft>
                      </a:pPr>
                      <a:r>
                        <a:rPr lang="es-EC" sz="900">
                          <a:effectLst/>
                          <a:latin typeface="Century" panose="02040604050505020304" pitchFamily="18" charset="0"/>
                        </a:rPr>
                        <a:t>7</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03/10/2016</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768183,78</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a:effectLst/>
                          <a:latin typeface="Century" panose="02040604050505020304" pitchFamily="18" charset="0"/>
                        </a:rPr>
                        <a:t>9868903,25</a:t>
                      </a:r>
                      <a:endParaRPr lang="es-EC" sz="90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dirty="0">
                          <a:effectLst/>
                          <a:latin typeface="Century" panose="02040604050505020304" pitchFamily="18" charset="0"/>
                        </a:rPr>
                        <a:t>Curtiembre Chimborazo</a:t>
                      </a:r>
                      <a:endParaRPr lang="es-EC" sz="900" dirty="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tc>
                  <a:txBody>
                    <a:bodyPr/>
                    <a:lstStyle/>
                    <a:p>
                      <a:pPr algn="just">
                        <a:lnSpc>
                          <a:spcPct val="115000"/>
                        </a:lnSpc>
                        <a:spcAft>
                          <a:spcPts val="0"/>
                        </a:spcAft>
                      </a:pPr>
                      <a:r>
                        <a:rPr lang="es-EC" sz="900" dirty="0">
                          <a:effectLst/>
                          <a:latin typeface="Century" panose="02040604050505020304" pitchFamily="18" charset="0"/>
                        </a:rPr>
                        <a:t>Carmen Cofre</a:t>
                      </a:r>
                      <a:endParaRPr lang="es-EC" sz="900" dirty="0">
                        <a:effectLst/>
                        <a:latin typeface="Century" panose="02040604050505020304" pitchFamily="18" charset="0"/>
                        <a:ea typeface="Calibri" panose="020F0502020204030204" pitchFamily="34" charset="0"/>
                        <a:cs typeface="Times New Roman" panose="02020603050405020304" pitchFamily="18" charset="0"/>
                      </a:endParaRPr>
                    </a:p>
                  </a:txBody>
                  <a:tcPr marL="15323" marR="15323" marT="0" marB="0" anchor="ctr"/>
                </a:tc>
                <a:extLst>
                  <a:ext uri="{0D108BD9-81ED-4DB2-BD59-A6C34878D82A}">
                    <a16:rowId xmlns="" xmlns:a16="http://schemas.microsoft.com/office/drawing/2014/main" val="472390382"/>
                  </a:ext>
                </a:extLst>
              </a:tr>
            </a:tbl>
          </a:graphicData>
        </a:graphic>
      </p:graphicFrame>
      <p:sp>
        <p:nvSpPr>
          <p:cNvPr id="16" name="Rectangle 15"/>
          <p:cNvSpPr/>
          <p:nvPr/>
        </p:nvSpPr>
        <p:spPr>
          <a:xfrm>
            <a:off x="177489" y="5687446"/>
            <a:ext cx="2882343" cy="369332"/>
          </a:xfrm>
          <a:prstGeom prst="rect">
            <a:avLst/>
          </a:prstGeom>
          <a:solidFill>
            <a:schemeClr val="tx1"/>
          </a:solidFill>
          <a:ln w="28575">
            <a:solidFill>
              <a:schemeClr val="bg1"/>
            </a:solidFill>
          </a:ln>
        </p:spPr>
        <p:txBody>
          <a:bodyPr wrap="square">
            <a:spAutoFit/>
          </a:bodyPr>
          <a:lstStyle/>
          <a:p>
            <a:pPr algn="ctr"/>
            <a:r>
              <a:rPr lang="es-EC" dirty="0">
                <a:solidFill>
                  <a:schemeClr val="bg1"/>
                </a:solidFill>
                <a:latin typeface="Century" panose="02040604050505020304" pitchFamily="18" charset="0"/>
              </a:rPr>
              <a:t>Información Levantada</a:t>
            </a:r>
          </a:p>
        </p:txBody>
      </p:sp>
      <p:cxnSp>
        <p:nvCxnSpPr>
          <p:cNvPr id="8" name="Connector: Elbow 7"/>
          <p:cNvCxnSpPr>
            <a:cxnSpLocks/>
            <a:stCxn id="16" idx="2"/>
          </p:cNvCxnSpPr>
          <p:nvPr/>
        </p:nvCxnSpPr>
        <p:spPr>
          <a:xfrm rot="16200000" flipH="1">
            <a:off x="2429000" y="5246438"/>
            <a:ext cx="324552" cy="1945231"/>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59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63"/>
          <p:cNvPicPr/>
          <p:nvPr/>
        </p:nvPicPr>
        <p:blipFill rotWithShape="1">
          <a:blip r:embed="rId2">
            <a:extLst>
              <a:ext uri="{28A0092B-C50C-407E-A947-70E740481C1C}">
                <a14:useLocalDpi xmlns:a14="http://schemas.microsoft.com/office/drawing/2010/main" val="0"/>
              </a:ext>
            </a:extLst>
          </a:blip>
          <a:srcRect l="11113" b="10737"/>
          <a:stretch/>
        </p:blipFill>
        <p:spPr bwMode="auto">
          <a:xfrm>
            <a:off x="548701" y="840647"/>
            <a:ext cx="2799163" cy="1359610"/>
          </a:xfrm>
          <a:prstGeom prst="rect">
            <a:avLst/>
          </a:prstGeom>
          <a:noFill/>
          <a:ln w="38100">
            <a:solidFill>
              <a:schemeClr val="bg1"/>
            </a:solidFill>
          </a:ln>
        </p:spPr>
      </p:pic>
      <p:sp>
        <p:nvSpPr>
          <p:cNvPr id="10" name="Rectangle 9"/>
          <p:cNvSpPr/>
          <p:nvPr/>
        </p:nvSpPr>
        <p:spPr>
          <a:xfrm>
            <a:off x="743399" y="332656"/>
            <a:ext cx="2484013" cy="369332"/>
          </a:xfrm>
          <a:prstGeom prst="rect">
            <a:avLst/>
          </a:prstGeom>
          <a:solidFill>
            <a:schemeClr val="tx1"/>
          </a:solidFill>
          <a:ln w="28575">
            <a:solidFill>
              <a:schemeClr val="bg1"/>
            </a:solidFill>
          </a:ln>
        </p:spPr>
        <p:txBody>
          <a:bodyPr wrap="square">
            <a:spAutoFit/>
          </a:bodyPr>
          <a:lstStyle/>
          <a:p>
            <a:pPr algn="ctr"/>
            <a:r>
              <a:rPr lang="es-ES" b="1" dirty="0">
                <a:solidFill>
                  <a:schemeClr val="bg1"/>
                </a:solidFill>
                <a:latin typeface="Century" panose="02040604050505020304" pitchFamily="18" charset="0"/>
              </a:rPr>
              <a:t>Tipos de Curtiembres</a:t>
            </a:r>
            <a:endParaRPr lang="es-EC" b="1" dirty="0">
              <a:solidFill>
                <a:schemeClr val="bg1"/>
              </a:solidFill>
              <a:latin typeface="Century" panose="02040604050505020304" pitchFamily="18" charset="0"/>
            </a:endParaRPr>
          </a:p>
        </p:txBody>
      </p:sp>
      <p:pic>
        <p:nvPicPr>
          <p:cNvPr id="11" name="Imagen 64"/>
          <p:cNvPicPr/>
          <p:nvPr/>
        </p:nvPicPr>
        <p:blipFill rotWithShape="1">
          <a:blip r:embed="rId3">
            <a:extLst>
              <a:ext uri="{28A0092B-C50C-407E-A947-70E740481C1C}">
                <a14:useLocalDpi xmlns:a14="http://schemas.microsoft.com/office/drawing/2010/main" val="0"/>
              </a:ext>
            </a:extLst>
          </a:blip>
          <a:srcRect l="4735" t="6262" r="4668" b="3989"/>
          <a:stretch/>
        </p:blipFill>
        <p:spPr bwMode="auto">
          <a:xfrm>
            <a:off x="323528" y="3113125"/>
            <a:ext cx="3336001" cy="1756035"/>
          </a:xfrm>
          <a:prstGeom prst="rect">
            <a:avLst/>
          </a:prstGeom>
          <a:noFill/>
          <a:ln w="38100">
            <a:solidFill>
              <a:schemeClr val="bg1"/>
            </a:solidFill>
          </a:ln>
        </p:spPr>
      </p:pic>
      <p:sp>
        <p:nvSpPr>
          <p:cNvPr id="12" name="Rectangle 11"/>
          <p:cNvSpPr/>
          <p:nvPr/>
        </p:nvSpPr>
        <p:spPr>
          <a:xfrm>
            <a:off x="365225" y="2333525"/>
            <a:ext cx="3240360" cy="646331"/>
          </a:xfrm>
          <a:prstGeom prst="rect">
            <a:avLst/>
          </a:prstGeom>
          <a:solidFill>
            <a:schemeClr val="tx1"/>
          </a:solidFill>
          <a:ln w="28575">
            <a:solidFill>
              <a:schemeClr val="bg1"/>
            </a:solidFill>
          </a:ln>
        </p:spPr>
        <p:txBody>
          <a:bodyPr wrap="square">
            <a:spAutoFit/>
          </a:bodyPr>
          <a:lstStyle/>
          <a:p>
            <a:pPr algn="ctr"/>
            <a:r>
              <a:rPr lang="es-ES" b="1" dirty="0">
                <a:solidFill>
                  <a:schemeClr val="bg1"/>
                </a:solidFill>
                <a:latin typeface="Century" panose="02040604050505020304" pitchFamily="18" charset="0"/>
              </a:rPr>
              <a:t>Clasificación de curtiembres</a:t>
            </a:r>
          </a:p>
          <a:p>
            <a:pPr algn="ctr"/>
            <a:r>
              <a:rPr lang="es-ES" b="1" dirty="0">
                <a:solidFill>
                  <a:schemeClr val="bg1"/>
                </a:solidFill>
                <a:latin typeface="Century" panose="02040604050505020304" pitchFamily="18" charset="0"/>
              </a:rPr>
              <a:t> a nivel parroquial</a:t>
            </a:r>
            <a:endParaRPr lang="es-EC" b="1" dirty="0">
              <a:solidFill>
                <a:schemeClr val="bg1"/>
              </a:solidFill>
              <a:latin typeface="Century" panose="02040604050505020304" pitchFamily="18" charset="0"/>
            </a:endParaRPr>
          </a:p>
        </p:txBody>
      </p:sp>
      <p:pic>
        <p:nvPicPr>
          <p:cNvPr id="13" name="Imagen 62"/>
          <p:cNvPicPr/>
          <p:nvPr/>
        </p:nvPicPr>
        <p:blipFill rotWithShape="1">
          <a:blip r:embed="rId4" cstate="print">
            <a:extLst>
              <a:ext uri="{28A0092B-C50C-407E-A947-70E740481C1C}">
                <a14:useLocalDpi xmlns:a14="http://schemas.microsoft.com/office/drawing/2010/main" val="0"/>
              </a:ext>
            </a:extLst>
          </a:blip>
          <a:srcRect l="5067" t="4614" b="4084"/>
          <a:stretch/>
        </p:blipFill>
        <p:spPr bwMode="auto">
          <a:xfrm>
            <a:off x="1332036" y="5021569"/>
            <a:ext cx="2697980" cy="1609153"/>
          </a:xfrm>
          <a:prstGeom prst="rect">
            <a:avLst/>
          </a:prstGeom>
          <a:noFill/>
          <a:ln w="38100">
            <a:solidFill>
              <a:schemeClr val="bg1"/>
            </a:solidFill>
          </a:ln>
        </p:spPr>
      </p:pic>
      <p:sp>
        <p:nvSpPr>
          <p:cNvPr id="14" name="Rectangle 13"/>
          <p:cNvSpPr/>
          <p:nvPr/>
        </p:nvSpPr>
        <p:spPr>
          <a:xfrm>
            <a:off x="222281" y="5301208"/>
            <a:ext cx="1037351" cy="923330"/>
          </a:xfrm>
          <a:prstGeom prst="rect">
            <a:avLst/>
          </a:prstGeom>
          <a:solidFill>
            <a:schemeClr val="tx1"/>
          </a:solidFill>
          <a:ln w="28575">
            <a:solidFill>
              <a:schemeClr val="bg1"/>
            </a:solidFill>
          </a:ln>
        </p:spPr>
        <p:txBody>
          <a:bodyPr wrap="square">
            <a:spAutoFit/>
          </a:bodyPr>
          <a:lstStyle/>
          <a:p>
            <a:pPr algn="ctr"/>
            <a:r>
              <a:rPr lang="es-ES" b="1" dirty="0">
                <a:solidFill>
                  <a:schemeClr val="bg1"/>
                </a:solidFill>
                <a:latin typeface="Century" panose="02040604050505020304" pitchFamily="18" charset="0"/>
              </a:rPr>
              <a:t>% de cromo</a:t>
            </a:r>
          </a:p>
          <a:p>
            <a:pPr algn="ctr"/>
            <a:r>
              <a:rPr lang="es-ES" b="1" dirty="0">
                <a:solidFill>
                  <a:schemeClr val="bg1"/>
                </a:solidFill>
                <a:latin typeface="Century" panose="02040604050505020304" pitchFamily="18" charset="0"/>
              </a:rPr>
              <a:t> usado</a:t>
            </a:r>
            <a:endParaRPr lang="es-EC" b="1" dirty="0">
              <a:solidFill>
                <a:schemeClr val="bg1"/>
              </a:solidFill>
              <a:latin typeface="Century" panose="02040604050505020304" pitchFamily="18" charset="0"/>
            </a:endParaRPr>
          </a:p>
        </p:txBody>
      </p:sp>
      <p:pic>
        <p:nvPicPr>
          <p:cNvPr id="15" name="Imagen 61"/>
          <p:cNvPicPr/>
          <p:nvPr/>
        </p:nvPicPr>
        <p:blipFill rotWithShape="1">
          <a:blip r:embed="rId5">
            <a:extLst>
              <a:ext uri="{28A0092B-C50C-407E-A947-70E740481C1C}">
                <a14:useLocalDpi xmlns:a14="http://schemas.microsoft.com/office/drawing/2010/main" val="0"/>
              </a:ext>
            </a:extLst>
          </a:blip>
          <a:srcRect l="12398" r="13552" b="11092"/>
          <a:stretch/>
        </p:blipFill>
        <p:spPr bwMode="auto">
          <a:xfrm>
            <a:off x="4139952" y="972359"/>
            <a:ext cx="2302986" cy="1664553"/>
          </a:xfrm>
          <a:prstGeom prst="rect">
            <a:avLst/>
          </a:prstGeom>
          <a:noFill/>
          <a:ln w="38100">
            <a:solidFill>
              <a:schemeClr val="bg1"/>
            </a:solidFill>
          </a:ln>
        </p:spPr>
      </p:pic>
      <p:sp>
        <p:nvSpPr>
          <p:cNvPr id="16" name="Rectangle 15"/>
          <p:cNvSpPr/>
          <p:nvPr/>
        </p:nvSpPr>
        <p:spPr>
          <a:xfrm>
            <a:off x="5212039" y="432969"/>
            <a:ext cx="2461797" cy="369332"/>
          </a:xfrm>
          <a:prstGeom prst="rect">
            <a:avLst/>
          </a:prstGeom>
          <a:solidFill>
            <a:schemeClr val="tx1"/>
          </a:solidFill>
          <a:ln w="28575">
            <a:solidFill>
              <a:schemeClr val="bg1"/>
            </a:solidFill>
          </a:ln>
        </p:spPr>
        <p:txBody>
          <a:bodyPr wrap="square">
            <a:spAutoFit/>
          </a:bodyPr>
          <a:lstStyle/>
          <a:p>
            <a:pPr algn="ctr"/>
            <a:r>
              <a:rPr lang="es-ES" b="1" dirty="0">
                <a:solidFill>
                  <a:schemeClr val="bg1"/>
                </a:solidFill>
                <a:latin typeface="Century" panose="02040604050505020304" pitchFamily="18" charset="0"/>
              </a:rPr>
              <a:t>Licencia Ambiental</a:t>
            </a:r>
            <a:endParaRPr lang="es-EC" b="1" dirty="0">
              <a:solidFill>
                <a:schemeClr val="bg1"/>
              </a:solidFill>
              <a:latin typeface="Century" panose="02040604050505020304" pitchFamily="18" charset="0"/>
            </a:endParaRPr>
          </a:p>
        </p:txBody>
      </p:sp>
      <p:pic>
        <p:nvPicPr>
          <p:cNvPr id="17" name="Imagen 60"/>
          <p:cNvPicPr/>
          <p:nvPr/>
        </p:nvPicPr>
        <p:blipFill rotWithShape="1">
          <a:blip r:embed="rId6">
            <a:extLst>
              <a:ext uri="{28A0092B-C50C-407E-A947-70E740481C1C}">
                <a14:useLocalDpi xmlns:a14="http://schemas.microsoft.com/office/drawing/2010/main" val="0"/>
              </a:ext>
            </a:extLst>
          </a:blip>
          <a:srcRect l="10450" r="11716" b="9827"/>
          <a:stretch/>
        </p:blipFill>
        <p:spPr bwMode="auto">
          <a:xfrm>
            <a:off x="6588224" y="972359"/>
            <a:ext cx="2149497" cy="1643936"/>
          </a:xfrm>
          <a:prstGeom prst="rect">
            <a:avLst/>
          </a:prstGeom>
          <a:noFill/>
          <a:ln w="38100">
            <a:solidFill>
              <a:schemeClr val="bg1"/>
            </a:solidFill>
          </a:ln>
        </p:spPr>
      </p:pic>
      <p:pic>
        <p:nvPicPr>
          <p:cNvPr id="18" name="Imagen 65"/>
          <p:cNvPicPr/>
          <p:nvPr/>
        </p:nvPicPr>
        <p:blipFill rotWithShape="1">
          <a:blip r:embed="rId7">
            <a:extLst>
              <a:ext uri="{28A0092B-C50C-407E-A947-70E740481C1C}">
                <a14:useLocalDpi xmlns:a14="http://schemas.microsoft.com/office/drawing/2010/main" val="0"/>
              </a:ext>
            </a:extLst>
          </a:blip>
          <a:srcRect l="17210" t="5230" r="16924" b="12847"/>
          <a:stretch/>
        </p:blipFill>
        <p:spPr bwMode="auto">
          <a:xfrm>
            <a:off x="4156185" y="3405078"/>
            <a:ext cx="2194350" cy="1650498"/>
          </a:xfrm>
          <a:prstGeom prst="rect">
            <a:avLst/>
          </a:prstGeom>
          <a:noFill/>
          <a:ln w="38100">
            <a:solidFill>
              <a:schemeClr val="bg1"/>
            </a:solidFill>
          </a:ln>
        </p:spPr>
      </p:pic>
      <p:pic>
        <p:nvPicPr>
          <p:cNvPr id="19" name="Imagen 12"/>
          <p:cNvPicPr/>
          <p:nvPr/>
        </p:nvPicPr>
        <p:blipFill rotWithShape="1">
          <a:blip r:embed="rId8">
            <a:extLst>
              <a:ext uri="{28A0092B-C50C-407E-A947-70E740481C1C}">
                <a14:useLocalDpi xmlns:a14="http://schemas.microsoft.com/office/drawing/2010/main" val="0"/>
              </a:ext>
            </a:extLst>
          </a:blip>
          <a:srcRect l="15143" t="11632" r="20924" b="4436"/>
          <a:stretch/>
        </p:blipFill>
        <p:spPr bwMode="auto">
          <a:xfrm>
            <a:off x="4879551" y="5301208"/>
            <a:ext cx="3194306" cy="1333040"/>
          </a:xfrm>
          <a:prstGeom prst="rect">
            <a:avLst/>
          </a:prstGeom>
          <a:noFill/>
          <a:ln w="38100">
            <a:solidFill>
              <a:schemeClr val="bg1"/>
            </a:solidFill>
          </a:ln>
        </p:spPr>
      </p:pic>
      <p:pic>
        <p:nvPicPr>
          <p:cNvPr id="20" name="Imagen 68"/>
          <p:cNvPicPr/>
          <p:nvPr/>
        </p:nvPicPr>
        <p:blipFill rotWithShape="1">
          <a:blip r:embed="rId9">
            <a:extLst>
              <a:ext uri="{28A0092B-C50C-407E-A947-70E740481C1C}">
                <a14:useLocalDpi xmlns:a14="http://schemas.microsoft.com/office/drawing/2010/main" val="0"/>
              </a:ext>
            </a:extLst>
          </a:blip>
          <a:srcRect l="10431" r="9090" b="16298"/>
          <a:stretch/>
        </p:blipFill>
        <p:spPr bwMode="auto">
          <a:xfrm>
            <a:off x="6476704" y="3419949"/>
            <a:ext cx="2273624" cy="1620755"/>
          </a:xfrm>
          <a:prstGeom prst="rect">
            <a:avLst/>
          </a:prstGeom>
          <a:noFill/>
          <a:ln w="38100">
            <a:solidFill>
              <a:schemeClr val="bg1"/>
            </a:solidFill>
          </a:ln>
        </p:spPr>
      </p:pic>
      <p:sp>
        <p:nvSpPr>
          <p:cNvPr id="21" name="Rectangle 20"/>
          <p:cNvSpPr/>
          <p:nvPr/>
        </p:nvSpPr>
        <p:spPr>
          <a:xfrm>
            <a:off x="4471884" y="2880559"/>
            <a:ext cx="4232679" cy="369332"/>
          </a:xfrm>
          <a:prstGeom prst="rect">
            <a:avLst/>
          </a:prstGeom>
          <a:solidFill>
            <a:schemeClr val="tx1"/>
          </a:solidFill>
          <a:ln w="28575">
            <a:solidFill>
              <a:schemeClr val="bg1"/>
            </a:solidFill>
          </a:ln>
        </p:spPr>
        <p:txBody>
          <a:bodyPr wrap="square">
            <a:spAutoFit/>
          </a:bodyPr>
          <a:lstStyle/>
          <a:p>
            <a:pPr algn="ctr"/>
            <a:r>
              <a:rPr lang="es-ES" b="1" dirty="0">
                <a:solidFill>
                  <a:schemeClr val="bg1"/>
                </a:solidFill>
                <a:latin typeface="Century" panose="02040604050505020304" pitchFamily="18" charset="0"/>
              </a:rPr>
              <a:t>Tratamiento de aguas residuales</a:t>
            </a:r>
            <a:endParaRPr lang="es-EC" b="1" dirty="0">
              <a:solidFill>
                <a:schemeClr val="bg1"/>
              </a:solidFill>
              <a:latin typeface="Century" panose="02040604050505020304" pitchFamily="18" charset="0"/>
            </a:endParaRPr>
          </a:p>
        </p:txBody>
      </p:sp>
    </p:spTree>
    <p:extLst>
      <p:ext uri="{BB962C8B-B14F-4D97-AF65-F5344CB8AC3E}">
        <p14:creationId xmlns:p14="http://schemas.microsoft.com/office/powerpoint/2010/main" val="2970856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7" y="639853"/>
            <a:ext cx="4512853" cy="2114888"/>
          </a:xfrm>
          <a:prstGeom prst="rect">
            <a:avLst/>
          </a:prstGeom>
          <a:noFill/>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54740"/>
            <a:ext cx="4507530" cy="2088232"/>
          </a:xfrm>
          <a:prstGeom prst="rect">
            <a:avLst/>
          </a:prstGeom>
          <a:noFill/>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4644009" y="4842972"/>
            <a:ext cx="4512852" cy="2016224"/>
          </a:xfrm>
          <a:prstGeom prst="rect">
            <a:avLst/>
          </a:prstGeom>
          <a:noFill/>
        </p:spPr>
      </p:pic>
      <p:sp>
        <p:nvSpPr>
          <p:cNvPr id="7" name="Rectangle 4"/>
          <p:cNvSpPr/>
          <p:nvPr/>
        </p:nvSpPr>
        <p:spPr>
          <a:xfrm>
            <a:off x="4644009" y="116632"/>
            <a:ext cx="4376391" cy="523220"/>
          </a:xfrm>
          <a:prstGeom prst="rect">
            <a:avLst/>
          </a:prstGeom>
        </p:spPr>
        <p:txBody>
          <a:bodyPr wrap="none">
            <a:spAutoFit/>
          </a:bodyPr>
          <a:lstStyle/>
          <a:p>
            <a:pPr algn="r"/>
            <a:r>
              <a:rPr lang="es-EC"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 ULTRAVIOLETA</a:t>
            </a:r>
            <a:endParaRPr lang="es-EC" sz="2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4"/>
          <p:cNvSpPr/>
          <p:nvPr/>
        </p:nvSpPr>
        <p:spPr>
          <a:xfrm>
            <a:off x="1187624" y="116632"/>
            <a:ext cx="2471126" cy="523220"/>
          </a:xfrm>
          <a:prstGeom prst="rect">
            <a:avLst/>
          </a:prstGeom>
        </p:spPr>
        <p:txBody>
          <a:bodyPr wrap="none">
            <a:spAutoFit/>
          </a:bodyPr>
          <a:lstStyle/>
          <a:p>
            <a:pPr algn="r"/>
            <a:r>
              <a:rPr lang="es-EC"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HELIOFANÍA</a:t>
            </a:r>
            <a:endParaRPr lang="es-EC" sz="2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639852"/>
            <a:ext cx="4644008" cy="2114888"/>
          </a:xfrm>
          <a:prstGeom prst="rect">
            <a:avLst/>
          </a:prstGeom>
          <a:noFill/>
        </p:spPr>
      </p:pic>
      <p:pic>
        <p:nvPicPr>
          <p:cNvPr id="10" name="9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2754740"/>
            <a:ext cx="4644008" cy="2088232"/>
          </a:xfrm>
          <a:prstGeom prst="rect">
            <a:avLst/>
          </a:prstGeom>
          <a:noFill/>
        </p:spPr>
      </p:pic>
      <p:pic>
        <p:nvPicPr>
          <p:cNvPr id="11" name="10 Imagen"/>
          <p:cNvPicPr/>
          <p:nvPr/>
        </p:nvPicPr>
        <p:blipFill>
          <a:blip r:embed="rId7">
            <a:extLst>
              <a:ext uri="{28A0092B-C50C-407E-A947-70E740481C1C}">
                <a14:useLocalDpi xmlns:a14="http://schemas.microsoft.com/office/drawing/2010/main" val="0"/>
              </a:ext>
            </a:extLst>
          </a:blip>
          <a:srcRect/>
          <a:stretch>
            <a:fillRect/>
          </a:stretch>
        </p:blipFill>
        <p:spPr bwMode="auto">
          <a:xfrm>
            <a:off x="0" y="4842972"/>
            <a:ext cx="4644009" cy="2016224"/>
          </a:xfrm>
          <a:prstGeom prst="rect">
            <a:avLst/>
          </a:prstGeom>
          <a:noFill/>
        </p:spPr>
      </p:pic>
    </p:spTree>
    <p:extLst>
      <p:ext uri="{BB962C8B-B14F-4D97-AF65-F5344CB8AC3E}">
        <p14:creationId xmlns:p14="http://schemas.microsoft.com/office/powerpoint/2010/main" val="3110336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INVESTIGACIONES\INDICE ULTRAVIOLETA\INDICE ULTRAVIOLETA ECUADOR\HELIOFANIA_PROMEDIO.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95020"/>
            <a:ext cx="9163760" cy="6514766"/>
          </a:xfrm>
          <a:prstGeom prst="rect">
            <a:avLst/>
          </a:prstGeom>
          <a:noFill/>
          <a:ln>
            <a:noFill/>
          </a:ln>
        </p:spPr>
      </p:pic>
      <p:pic>
        <p:nvPicPr>
          <p:cNvPr id="5" name="4 Imagen" descr="C:\INVESTIGACIONES\INDICE ULTRAVIOLETA\INDICE ULTRAVIOLETA ECUADOR\HELIOFANIA PO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 y="199895"/>
            <a:ext cx="9159741" cy="6480720"/>
          </a:xfrm>
          <a:prstGeom prst="rect">
            <a:avLst/>
          </a:prstGeom>
          <a:noFill/>
          <a:ln>
            <a:noFill/>
          </a:ln>
        </p:spPr>
      </p:pic>
      <p:pic>
        <p:nvPicPr>
          <p:cNvPr id="7" name="6 Imagen" descr="C:\INVESTIGACIONES\INDICE ULTRAVIOLETA\INDICE ULTRAVIOLETA ECUADOR\UV_POST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2" y="211033"/>
            <a:ext cx="9144000" cy="6469582"/>
          </a:xfrm>
          <a:prstGeom prst="rect">
            <a:avLst/>
          </a:prstGeom>
          <a:noFill/>
          <a:ln>
            <a:noFill/>
          </a:ln>
        </p:spPr>
      </p:pic>
      <p:pic>
        <p:nvPicPr>
          <p:cNvPr id="6" name="5 Imagen" descr="C:\INVESTIGACIONES\INDICE ULTRAVIOLETA\INDICE ULTRAVIOLETA ECUADOR\UV_PROMEDI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5346"/>
            <a:ext cx="9159741" cy="6482152"/>
          </a:xfrm>
          <a:prstGeom prst="rect">
            <a:avLst/>
          </a:prstGeom>
          <a:noFill/>
          <a:ln>
            <a:noFill/>
          </a:ln>
        </p:spPr>
      </p:pic>
    </p:spTree>
    <p:extLst>
      <p:ext uri="{BB962C8B-B14F-4D97-AF65-F5344CB8AC3E}">
        <p14:creationId xmlns:p14="http://schemas.microsoft.com/office/powerpoint/2010/main" val="24886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3808" y="467380"/>
            <a:ext cx="3960440"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EXPERIMENTACIÓN 1</a:t>
            </a:r>
          </a:p>
        </p:txBody>
      </p:sp>
      <mc:AlternateContent xmlns:mc="http://schemas.openxmlformats.org/markup-compatibility/2006" xmlns:a14="http://schemas.microsoft.com/office/drawing/2010/main">
        <mc:Choice Requires="a14">
          <p:sp>
            <p:nvSpPr>
              <p:cNvPr id="9" name="Rectangle 8"/>
              <p:cNvSpPr/>
              <p:nvPr/>
            </p:nvSpPr>
            <p:spPr>
              <a:xfrm>
                <a:off x="2167719" y="1844839"/>
                <a:ext cx="5312618" cy="369332"/>
              </a:xfrm>
              <a:prstGeom prst="rect">
                <a:avLst/>
              </a:prstGeom>
              <a:noFill/>
              <a:ln w="28575">
                <a:noFill/>
              </a:ln>
            </p:spPr>
            <p:txBody>
              <a:bodyPr wrap="square">
                <a:spAutoFit/>
              </a:bodyPr>
              <a:lstStyle/>
              <a:p>
                <a:pPr algn="ctr"/>
                <a:r>
                  <a:rPr lang="es-ES" dirty="0">
                    <a:solidFill>
                      <a:schemeClr val="tx1"/>
                    </a:solidFill>
                    <a:latin typeface="Century" panose="02040604050505020304" pitchFamily="18" charset="0"/>
                  </a:rPr>
                  <a:t>Comportamiento de </a:t>
                </a:r>
                <a14:m>
                  <m:oMath xmlns:m="http://schemas.openxmlformats.org/officeDocument/2006/math">
                    <m:r>
                      <a:rPr lang="es-ES" smtClean="0">
                        <a:solidFill>
                          <a:schemeClr val="tx1"/>
                        </a:solidFill>
                        <a:latin typeface="Cambria Math"/>
                      </a:rPr>
                      <m:t>𝑻𝒊</m:t>
                    </m:r>
                    <m:sSub>
                      <m:sSubPr>
                        <m:ctrlPr>
                          <a:rPr lang="es-EC" i="1">
                            <a:solidFill>
                              <a:schemeClr val="tx1"/>
                            </a:solidFill>
                            <a:latin typeface="Cambria Math"/>
                          </a:rPr>
                        </m:ctrlPr>
                      </m:sSubPr>
                      <m:e>
                        <m:r>
                          <a:rPr lang="es-ES" smtClean="0">
                            <a:solidFill>
                              <a:schemeClr val="tx1"/>
                            </a:solidFill>
                            <a:latin typeface="Cambria Math"/>
                          </a:rPr>
                          <m:t>𝑶</m:t>
                        </m:r>
                      </m:e>
                      <m:sub>
                        <m:r>
                          <a:rPr lang="es-ES" smtClean="0">
                            <a:solidFill>
                              <a:schemeClr val="tx1"/>
                            </a:solidFill>
                            <a:latin typeface="Cambria Math"/>
                          </a:rPr>
                          <m:t>𝟐</m:t>
                        </m:r>
                      </m:sub>
                    </m:sSub>
                  </m:oMath>
                </a14:m>
                <a:r>
                  <a:rPr lang="es-ES" dirty="0">
                    <a:solidFill>
                      <a:schemeClr val="tx1"/>
                    </a:solidFill>
                    <a:latin typeface="Century" panose="02040604050505020304" pitchFamily="18" charset="0"/>
                  </a:rPr>
                  <a:t>, en ausencia de luz.</a:t>
                </a:r>
                <a:endParaRPr lang="es-EC" dirty="0">
                  <a:solidFill>
                    <a:schemeClr val="tx1"/>
                  </a:solidFill>
                  <a:latin typeface="Century" panose="020406040505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67719" y="1844839"/>
                <a:ext cx="5312618" cy="369332"/>
              </a:xfrm>
              <a:prstGeom prst="rect">
                <a:avLst/>
              </a:prstGeom>
              <a:blipFill>
                <a:blip r:embed="rId2"/>
                <a:stretch>
                  <a:fillRect t="-10000" b="-26667"/>
                </a:stretch>
              </a:blipFill>
              <a:ln w="28575">
                <a:noFill/>
              </a:ln>
            </p:spPr>
            <p:txBody>
              <a:bodyPr/>
              <a:lstStyle/>
              <a:p>
                <a:r>
                  <a:rPr lang="es-EC">
                    <a:noFill/>
                  </a:rPr>
                  <a:t> </a:t>
                </a:r>
              </a:p>
            </p:txBody>
          </p:sp>
        </mc:Fallback>
      </mc:AlternateContent>
      <p:pic>
        <p:nvPicPr>
          <p:cNvPr id="10" name="Picture 9"/>
          <p:cNvPicPr>
            <a:picLocks noChangeAspect="1"/>
          </p:cNvPicPr>
          <p:nvPr/>
        </p:nvPicPr>
        <p:blipFill rotWithShape="1">
          <a:blip r:embed="rId3"/>
          <a:srcRect l="-1" t="2961" r="215"/>
          <a:stretch/>
        </p:blipFill>
        <p:spPr>
          <a:xfrm>
            <a:off x="5049632" y="2301450"/>
            <a:ext cx="3896841" cy="2079674"/>
          </a:xfrm>
          <a:prstGeom prst="rect">
            <a:avLst/>
          </a:prstGeom>
          <a:ln w="38100">
            <a:solidFill>
              <a:schemeClr val="bg1"/>
            </a:solidFill>
          </a:ln>
        </p:spPr>
      </p:pic>
      <p:pic>
        <p:nvPicPr>
          <p:cNvPr id="11" name="Imagen 79"/>
          <p:cNvPicPr/>
          <p:nvPr/>
        </p:nvPicPr>
        <p:blipFill>
          <a:blip r:embed="rId4">
            <a:extLst>
              <a:ext uri="{28A0092B-C50C-407E-A947-70E740481C1C}">
                <a14:useLocalDpi xmlns:a14="http://schemas.microsoft.com/office/drawing/2010/main" val="0"/>
              </a:ext>
            </a:extLst>
          </a:blip>
          <a:srcRect/>
          <a:stretch>
            <a:fillRect/>
          </a:stretch>
        </p:blipFill>
        <p:spPr bwMode="auto">
          <a:xfrm>
            <a:off x="232240" y="2422778"/>
            <a:ext cx="4683186" cy="1871345"/>
          </a:xfrm>
          <a:prstGeom prst="rect">
            <a:avLst/>
          </a:prstGeom>
          <a:noFill/>
          <a:ln w="38100">
            <a:solidFill>
              <a:schemeClr val="bg1"/>
            </a:solidFill>
          </a:ln>
        </p:spPr>
      </p:pic>
      <p:sp>
        <p:nvSpPr>
          <p:cNvPr id="12" name="Rectangle 1"/>
          <p:cNvSpPr>
            <a:spLocks noChangeArrowheads="1"/>
          </p:cNvSpPr>
          <p:nvPr/>
        </p:nvSpPr>
        <p:spPr bwMode="auto">
          <a:xfrm>
            <a:off x="198373" y="4872062"/>
            <a:ext cx="8732248" cy="1477328"/>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altLang="es-EC" dirty="0">
                <a:solidFill>
                  <a:schemeClr val="bg1"/>
                </a:solidFill>
                <a:latin typeface="Century" panose="02040604050505020304" pitchFamily="18" charset="0"/>
              </a:rPr>
              <a:t>En la muestra de 50 mg/l de TiO</a:t>
            </a:r>
            <a:r>
              <a:rPr lang="es-ES" altLang="es-EC" sz="1100" dirty="0">
                <a:solidFill>
                  <a:schemeClr val="bg1"/>
                </a:solidFill>
                <a:latin typeface="Century" panose="02040604050505020304" pitchFamily="18" charset="0"/>
              </a:rPr>
              <a:t>2</a:t>
            </a:r>
            <a:r>
              <a:rPr lang="es-ES" altLang="es-EC" dirty="0">
                <a:solidFill>
                  <a:schemeClr val="bg1"/>
                </a:solidFill>
                <a:latin typeface="Century" panose="02040604050505020304" pitchFamily="18" charset="0"/>
              </a:rPr>
              <a:t>, se obtuvo una degradación final del contaminante de 5.2 mg/l que representa el 38.8% de cromo total abatido, finalmente cuando la concentración del  TiO</a:t>
            </a:r>
            <a:r>
              <a:rPr lang="es-ES" altLang="es-EC" sz="1100" dirty="0">
                <a:solidFill>
                  <a:schemeClr val="bg1"/>
                </a:solidFill>
                <a:latin typeface="Century" panose="02040604050505020304" pitchFamily="18" charset="0"/>
              </a:rPr>
              <a:t>2</a:t>
            </a:r>
            <a:r>
              <a:rPr lang="es-ES" altLang="es-EC" dirty="0">
                <a:solidFill>
                  <a:schemeClr val="bg1"/>
                </a:solidFill>
                <a:latin typeface="Century" panose="02040604050505020304" pitchFamily="18" charset="0"/>
              </a:rPr>
              <a:t> es de 950 y 1100 mg/l, se obtuvo una concentración final de cromo total de 4.5 mg/l , dando un degradación de 47,1%. </a:t>
            </a:r>
          </a:p>
        </p:txBody>
      </p:sp>
      <p:sp>
        <p:nvSpPr>
          <p:cNvPr id="14" name="Rectangle 13"/>
          <p:cNvSpPr/>
          <p:nvPr/>
        </p:nvSpPr>
        <p:spPr>
          <a:xfrm>
            <a:off x="274293" y="1126485"/>
            <a:ext cx="8626596" cy="646331"/>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altLang="es-EC" dirty="0">
                <a:solidFill>
                  <a:schemeClr val="bg1"/>
                </a:solidFill>
                <a:latin typeface="Century" panose="02040604050505020304" pitchFamily="18" charset="0"/>
              </a:rPr>
              <a:t>Tras el periodo de 72 horas donde las muestras estuvieron en reposo  y con absoluta ausencia de luz, se obtuvo los siguientes resultados:</a:t>
            </a:r>
          </a:p>
        </p:txBody>
      </p:sp>
      <mc:AlternateContent xmlns:mc="http://schemas.openxmlformats.org/markup-compatibility/2006" xmlns:a14="http://schemas.microsoft.com/office/drawing/2010/main">
        <mc:Choice Requires="a14">
          <p:sp>
            <p:nvSpPr>
              <p:cNvPr id="16" name="Rectangle 15"/>
              <p:cNvSpPr/>
              <p:nvPr/>
            </p:nvSpPr>
            <p:spPr>
              <a:xfrm>
                <a:off x="251520" y="4364983"/>
                <a:ext cx="4572000" cy="261610"/>
              </a:xfrm>
              <a:prstGeom prst="rect">
                <a:avLst/>
              </a:prstGeom>
              <a:noFill/>
              <a:ln w="28575">
                <a:noFill/>
              </a:ln>
            </p:spPr>
            <p:txBody>
              <a:bodyPr wrap="square">
                <a:spAutoFit/>
              </a:bodyPr>
              <a:lstStyle/>
              <a:p>
                <a:pPr algn="ctr"/>
                <a:r>
                  <a:rPr lang="es-ES" sz="1100" dirty="0">
                    <a:latin typeface="Century" panose="02040604050505020304" pitchFamily="18" charset="0"/>
                  </a:rPr>
                  <a:t>Relación entre concentraciones de Cr total y </a:t>
                </a:r>
                <a14:m>
                  <m:oMath xmlns:m="http://schemas.openxmlformats.org/officeDocument/2006/math">
                    <m:r>
                      <a:rPr lang="es-ES" sz="1100" smtClean="0">
                        <a:latin typeface="Cambria Math"/>
                      </a:rPr>
                      <m:t>𝑻𝒊</m:t>
                    </m:r>
                    <m:sSub>
                      <m:sSubPr>
                        <m:ctrlPr>
                          <a:rPr lang="es-EC" sz="1100" i="1">
                            <a:latin typeface="Cambria Math"/>
                          </a:rPr>
                        </m:ctrlPr>
                      </m:sSubPr>
                      <m:e>
                        <m:r>
                          <a:rPr lang="es-ES" sz="1100" smtClean="0">
                            <a:latin typeface="Cambria Math"/>
                          </a:rPr>
                          <m:t>𝑶</m:t>
                        </m:r>
                      </m:e>
                      <m:sub>
                        <m:r>
                          <a:rPr lang="es-ES" sz="1100" smtClean="0">
                            <a:latin typeface="Cambria Math"/>
                          </a:rPr>
                          <m:t>𝟐</m:t>
                        </m:r>
                      </m:sub>
                    </m:sSub>
                  </m:oMath>
                </a14:m>
                <a:r>
                  <a:rPr lang="es-ES" sz="1100" dirty="0">
                    <a:latin typeface="Century" panose="02040604050505020304" pitchFamily="18" charset="0"/>
                  </a:rPr>
                  <a:t>.</a:t>
                </a:r>
                <a:endParaRPr lang="es-EC" sz="1100" dirty="0">
                  <a:latin typeface="Century" panose="020406040505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51520" y="4364983"/>
                <a:ext cx="4572000" cy="261610"/>
              </a:xfrm>
              <a:prstGeom prst="rect">
                <a:avLst/>
              </a:prstGeom>
              <a:blipFill>
                <a:blip r:embed="rId5"/>
                <a:stretch>
                  <a:fillRect t="-2326" b="-13953"/>
                </a:stretch>
              </a:blipFill>
              <a:ln w="28575">
                <a:noFill/>
              </a:ln>
            </p:spPr>
            <p:txBody>
              <a:bodyPr/>
              <a:lstStyle/>
              <a:p>
                <a:r>
                  <a:rPr lang="es-EC">
                    <a:noFill/>
                  </a:rPr>
                  <a:t> </a:t>
                </a:r>
              </a:p>
            </p:txBody>
          </p:sp>
        </mc:Fallback>
      </mc:AlternateContent>
    </p:spTree>
    <p:extLst>
      <p:ext uri="{BB962C8B-B14F-4D97-AF65-F5344CB8AC3E}">
        <p14:creationId xmlns:p14="http://schemas.microsoft.com/office/powerpoint/2010/main" val="1907536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0475" y="214290"/>
            <a:ext cx="4056495" cy="523220"/>
          </a:xfrm>
          <a:prstGeom prst="rect">
            <a:avLst/>
          </a:prstGeom>
        </p:spPr>
        <p:txBody>
          <a:bodyPr wrap="none">
            <a:spAutoFit/>
          </a:bodyPr>
          <a:lstStyle/>
          <a:p>
            <a:pPr algn="r"/>
            <a:r>
              <a:rPr lang="es-EC"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EXPERIMENTACIÓN 2</a:t>
            </a:r>
            <a:endParaRPr lang="es-EC" sz="2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02" r="7161" b="30357"/>
          <a:stretch/>
        </p:blipFill>
        <p:spPr bwMode="auto">
          <a:xfrm>
            <a:off x="279011" y="263356"/>
            <a:ext cx="4542251" cy="992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58736" y="1327439"/>
            <a:ext cx="4561740" cy="1677896"/>
          </a:xfrm>
          <a:prstGeom prst="rect">
            <a:avLst/>
          </a:prstGeom>
          <a:noFill/>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253537" y="3068960"/>
            <a:ext cx="4556177" cy="2030799"/>
          </a:xfrm>
          <a:prstGeom prst="rect">
            <a:avLst/>
          </a:prstGeom>
          <a:noFill/>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253537" y="5167999"/>
            <a:ext cx="4566937" cy="1733571"/>
          </a:xfrm>
          <a:prstGeom prst="rect">
            <a:avLst/>
          </a:prstGeom>
          <a:noFill/>
        </p:spPr>
      </p:pic>
      <p:sp>
        <p:nvSpPr>
          <p:cNvPr id="3" name="2 CuadroTexto"/>
          <p:cNvSpPr txBox="1"/>
          <p:nvPr/>
        </p:nvSpPr>
        <p:spPr>
          <a:xfrm>
            <a:off x="2937605" y="5167999"/>
            <a:ext cx="1858586" cy="369332"/>
          </a:xfrm>
          <a:prstGeom prst="rect">
            <a:avLst/>
          </a:prstGeom>
          <a:noFill/>
        </p:spPr>
        <p:txBody>
          <a:bodyPr wrap="none" rtlCol="0">
            <a:spAutoFit/>
          </a:bodyPr>
          <a:lstStyle/>
          <a:p>
            <a:r>
              <a:rPr lang="es-EC" dirty="0" smtClean="0">
                <a:solidFill>
                  <a:schemeClr val="bg1"/>
                </a:solidFill>
              </a:rPr>
              <a:t>IUV promedio 6</a:t>
            </a:r>
            <a:endParaRPr lang="es-EC" dirty="0">
              <a:solidFill>
                <a:schemeClr val="bg1"/>
              </a:solidFill>
            </a:endParaRPr>
          </a:p>
        </p:txBody>
      </p:sp>
      <p:sp>
        <p:nvSpPr>
          <p:cNvPr id="15" name="14 CuadroTexto"/>
          <p:cNvSpPr txBox="1"/>
          <p:nvPr/>
        </p:nvSpPr>
        <p:spPr>
          <a:xfrm>
            <a:off x="5652120" y="774778"/>
            <a:ext cx="3009350" cy="369332"/>
          </a:xfrm>
          <a:prstGeom prst="rect">
            <a:avLst/>
          </a:prstGeom>
          <a:noFill/>
        </p:spPr>
        <p:txBody>
          <a:bodyPr wrap="none" rtlCol="0">
            <a:spAutoFit/>
          </a:bodyPr>
          <a:lstStyle/>
          <a:p>
            <a:r>
              <a:rPr lang="es-EC" dirty="0" smtClean="0"/>
              <a:t>ORDEN DE REACCIÓN (Y)</a:t>
            </a:r>
            <a:endParaRPr lang="es-EC" dirty="0"/>
          </a:p>
        </p:txBody>
      </p:sp>
      <p:pic>
        <p:nvPicPr>
          <p:cNvPr id="12" name="11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2697" y="1144110"/>
            <a:ext cx="3984273" cy="2351749"/>
          </a:xfrm>
          <a:prstGeom prst="rect">
            <a:avLst/>
          </a:prstGeom>
        </p:spPr>
      </p:pic>
      <p:pic>
        <p:nvPicPr>
          <p:cNvPr id="13" name="12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5526" y="3495859"/>
            <a:ext cx="2631631" cy="2216643"/>
          </a:xfrm>
          <a:prstGeom prst="rect">
            <a:avLst/>
          </a:prstGeom>
        </p:spPr>
      </p:pic>
      <p:pic>
        <p:nvPicPr>
          <p:cNvPr id="14" name="13 Imagen"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2698" y="5764827"/>
            <a:ext cx="4201948" cy="1068917"/>
          </a:xfrm>
          <a:prstGeom prst="rect">
            <a:avLst/>
          </a:prstGeom>
        </p:spPr>
      </p:pic>
      <p:sp>
        <p:nvSpPr>
          <p:cNvPr id="21" name="20 CuadroTexto"/>
          <p:cNvSpPr txBox="1"/>
          <p:nvPr/>
        </p:nvSpPr>
        <p:spPr>
          <a:xfrm>
            <a:off x="7497157" y="4699460"/>
            <a:ext cx="1449436" cy="646331"/>
          </a:xfrm>
          <a:prstGeom prst="rect">
            <a:avLst/>
          </a:prstGeom>
          <a:noFill/>
        </p:spPr>
        <p:txBody>
          <a:bodyPr wrap="none" rtlCol="0">
            <a:spAutoFit/>
          </a:bodyPr>
          <a:lstStyle/>
          <a:p>
            <a:r>
              <a:rPr lang="es-EC" dirty="0" smtClean="0"/>
              <a:t>ECUACIÓN</a:t>
            </a:r>
          </a:p>
          <a:p>
            <a:r>
              <a:rPr lang="es-EC" dirty="0" smtClean="0"/>
              <a:t>ARRHENIUS</a:t>
            </a:r>
            <a:endParaRPr lang="es-EC" dirty="0"/>
          </a:p>
        </p:txBody>
      </p:sp>
      <p:sp>
        <p:nvSpPr>
          <p:cNvPr id="16" name="15 Elipse"/>
          <p:cNvSpPr/>
          <p:nvPr/>
        </p:nvSpPr>
        <p:spPr>
          <a:xfrm>
            <a:off x="5776618" y="6081641"/>
            <a:ext cx="2683814" cy="264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bajo"/>
          <p:cNvSpPr/>
          <p:nvPr/>
        </p:nvSpPr>
        <p:spPr>
          <a:xfrm>
            <a:off x="7664067" y="5309835"/>
            <a:ext cx="1115616" cy="402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88670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22275" y="214821"/>
            <a:ext cx="2913170" cy="523220"/>
          </a:xfrm>
          <a:prstGeom prst="rect">
            <a:avLst/>
          </a:prstGeom>
        </p:spPr>
        <p:txBody>
          <a:bodyPr wrap="none">
            <a:spAutoFit/>
          </a:bodyPr>
          <a:lstStyle/>
          <a:p>
            <a:pPr algn="r"/>
            <a:r>
              <a:rPr lang="es-EC"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CURTIEMBRE 4</a:t>
            </a:r>
            <a:endParaRPr lang="es-EC" sz="2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3 Marcador de contenido" descr="C:\INVESTIGACIONES\TESIS _FCH\ALEGRIA_ECHEGARAY\MAPAS\MAPAS_JPG_TESIS\MAPA UBICACIÓN TRATAMIENTO ESP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37" y="-17651"/>
            <a:ext cx="5040560" cy="6858001"/>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076789" y="3478268"/>
            <a:ext cx="4016929" cy="1944216"/>
          </a:xfrm>
          <a:prstGeom prst="rect">
            <a:avLst/>
          </a:prstGeom>
          <a:noFill/>
        </p:spPr>
      </p:pic>
      <p:sp>
        <p:nvSpPr>
          <p:cNvPr id="2" name="1 Rectángulo"/>
          <p:cNvSpPr/>
          <p:nvPr/>
        </p:nvSpPr>
        <p:spPr>
          <a:xfrm>
            <a:off x="5017190" y="3120476"/>
            <a:ext cx="4114716" cy="369332"/>
          </a:xfrm>
          <a:prstGeom prst="rect">
            <a:avLst/>
          </a:prstGeom>
        </p:spPr>
        <p:txBody>
          <a:bodyPr wrap="none">
            <a:spAutoFit/>
          </a:bodyPr>
          <a:lstStyle/>
          <a:p>
            <a:r>
              <a:rPr lang="es-ES" dirty="0"/>
              <a:t>Comportamiento del IUV, 22/12/2016</a:t>
            </a:r>
            <a:endParaRPr lang="es-EC" b="1" dirty="0"/>
          </a:p>
        </p:txBody>
      </p:sp>
      <p:pic>
        <p:nvPicPr>
          <p:cNvPr id="9" name="8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187" y="1556792"/>
            <a:ext cx="2446696" cy="1544476"/>
          </a:xfrm>
          <a:prstGeom prst="rect">
            <a:avLst/>
          </a:prstGeom>
        </p:spPr>
      </p:pic>
    </p:spTree>
    <p:extLst>
      <p:ext uri="{BB962C8B-B14F-4D97-AF65-F5344CB8AC3E}">
        <p14:creationId xmlns:p14="http://schemas.microsoft.com/office/powerpoint/2010/main" val="2488670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20080"/>
          </a:xfrm>
        </p:spPr>
        <p:txBody>
          <a:bodyPr>
            <a:normAutofit/>
          </a:bodyPr>
          <a:lstStyle/>
          <a:p>
            <a:r>
              <a:rPr lang="es-EC" sz="2800" dirty="0" smtClean="0">
                <a:solidFill>
                  <a:schemeClr val="tx1"/>
                </a:solidFill>
                <a:latin typeface="Century" panose="02040604050505020304" pitchFamily="18" charset="0"/>
              </a:rPr>
              <a:t>Disminución </a:t>
            </a:r>
            <a:r>
              <a:rPr lang="es-EC" sz="2800" dirty="0">
                <a:solidFill>
                  <a:schemeClr val="tx1"/>
                </a:solidFill>
                <a:latin typeface="Century" panose="02040604050505020304" pitchFamily="18" charset="0"/>
              </a:rPr>
              <a:t>final </a:t>
            </a:r>
            <a:r>
              <a:rPr lang="es-EC" sz="2800" dirty="0" smtClean="0">
                <a:solidFill>
                  <a:schemeClr val="tx1"/>
                </a:solidFill>
                <a:latin typeface="Century" panose="02040604050505020304" pitchFamily="18" charset="0"/>
              </a:rPr>
              <a:t>de </a:t>
            </a:r>
            <a:r>
              <a:rPr lang="es-EC" sz="2800" dirty="0">
                <a:solidFill>
                  <a:schemeClr val="tx1"/>
                </a:solidFill>
                <a:latin typeface="Century" panose="02040604050505020304" pitchFamily="18" charset="0"/>
              </a:rPr>
              <a:t>cromo </a:t>
            </a:r>
            <a:r>
              <a:rPr lang="es-EC" sz="2800" dirty="0" smtClean="0">
                <a:solidFill>
                  <a:schemeClr val="tx1"/>
                </a:solidFill>
                <a:latin typeface="Century" panose="02040604050505020304" pitchFamily="18" charset="0"/>
              </a:rPr>
              <a:t>total  62,05%. </a:t>
            </a:r>
            <a:endParaRPr lang="es-EC" sz="2800" dirty="0">
              <a:solidFill>
                <a:schemeClr val="tx1"/>
              </a:solidFill>
              <a:latin typeface="Century" panose="02040604050505020304" pitchFamily="18" charset="0"/>
            </a:endParaRPr>
          </a:p>
        </p:txBody>
      </p:sp>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5649239" cy="3284442"/>
          </a:xfrm>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4441" y="4221089"/>
            <a:ext cx="4499992" cy="2304256"/>
          </a:xfrm>
          <a:prstGeom prst="rect">
            <a:avLst/>
          </a:prstGeom>
          <a:noFill/>
        </p:spPr>
      </p:pic>
      <p:sp>
        <p:nvSpPr>
          <p:cNvPr id="6" name="1 Título"/>
          <p:cNvSpPr txBox="1">
            <a:spLocks/>
          </p:cNvSpPr>
          <p:nvPr/>
        </p:nvSpPr>
        <p:spPr>
          <a:xfrm>
            <a:off x="6660232" y="2492896"/>
            <a:ext cx="1800200" cy="720080"/>
          </a:xfrm>
          <a:prstGeom prst="rect">
            <a:avLst/>
          </a:prstGeom>
        </p:spPr>
        <p:txBody>
          <a:bodyPr rIns="91440" anchor="b">
            <a:normAutofit fontScale="70000" lnSpcReduction="2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es-EC" sz="2800" dirty="0" smtClean="0">
                <a:solidFill>
                  <a:schemeClr val="tx1"/>
                </a:solidFill>
                <a:latin typeface="Century" panose="02040604050505020304" pitchFamily="18" charset="0"/>
              </a:rPr>
              <a:t>IUV promedio = 6 </a:t>
            </a:r>
            <a:endParaRPr lang="es-EC" sz="2800" dirty="0">
              <a:solidFill>
                <a:schemeClr val="tx1"/>
              </a:solidFill>
              <a:latin typeface="Century" panose="02040604050505020304" pitchFamily="18" charset="0"/>
            </a:endParaRPr>
          </a:p>
        </p:txBody>
      </p:sp>
      <p:pic>
        <p:nvPicPr>
          <p:cNvPr id="7" name="0 Imagen"/>
          <p:cNvPicPr/>
          <p:nvPr/>
        </p:nvPicPr>
        <p:blipFill>
          <a:blip r:embed="rId4">
            <a:extLst>
              <a:ext uri="{28A0092B-C50C-407E-A947-70E740481C1C}">
                <a14:useLocalDpi xmlns:a14="http://schemas.microsoft.com/office/drawing/2010/main" val="0"/>
              </a:ext>
            </a:extLst>
          </a:blip>
          <a:stretch>
            <a:fillRect/>
          </a:stretch>
        </p:blipFill>
        <p:spPr>
          <a:xfrm>
            <a:off x="4519874" y="4221089"/>
            <a:ext cx="4624126" cy="2304256"/>
          </a:xfrm>
          <a:prstGeom prst="rect">
            <a:avLst/>
          </a:prstGeom>
        </p:spPr>
      </p:pic>
    </p:spTree>
    <p:extLst>
      <p:ext uri="{BB962C8B-B14F-4D97-AF65-F5344CB8AC3E}">
        <p14:creationId xmlns:p14="http://schemas.microsoft.com/office/powerpoint/2010/main" val="1283298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332656"/>
            <a:ext cx="3960440"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CURTIEMBRE 5</a:t>
            </a:r>
          </a:p>
        </p:txBody>
      </p:sp>
      <p:sp>
        <p:nvSpPr>
          <p:cNvPr id="2" name="Rectangle 1"/>
          <p:cNvSpPr/>
          <p:nvPr/>
        </p:nvSpPr>
        <p:spPr>
          <a:xfrm>
            <a:off x="413792" y="908720"/>
            <a:ext cx="8406680" cy="1200329"/>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dirty="0">
                <a:solidFill>
                  <a:schemeClr val="bg1"/>
                </a:solidFill>
                <a:latin typeface="Century" panose="02040604050505020304" pitchFamily="18" charset="0"/>
              </a:rPr>
              <a:t>Las aguas residuales empleadas para el tratamiento fotocatalítico de la curtiembre 5, fueron obtenidas de la acumulación de todos los procesos, es decir de la descarga final. </a:t>
            </a:r>
            <a:r>
              <a:rPr lang="es-EC" dirty="0">
                <a:solidFill>
                  <a:schemeClr val="bg1"/>
                </a:solidFill>
                <a:latin typeface="Century" panose="02040604050505020304" pitchFamily="18" charset="0"/>
              </a:rPr>
              <a:t>El tratamiento de agua residual, y la toma de datos de radiación solar se realizó en horas entre las 11:00 am  hasta las 2:00 pm.</a:t>
            </a:r>
          </a:p>
        </p:txBody>
      </p:sp>
      <p:pic>
        <p:nvPicPr>
          <p:cNvPr id="3" name="Picture 2"/>
          <p:cNvPicPr>
            <a:picLocks noChangeAspect="1"/>
          </p:cNvPicPr>
          <p:nvPr/>
        </p:nvPicPr>
        <p:blipFill>
          <a:blip r:embed="rId2"/>
          <a:stretch>
            <a:fillRect/>
          </a:stretch>
        </p:blipFill>
        <p:spPr>
          <a:xfrm>
            <a:off x="148027" y="2227312"/>
            <a:ext cx="4582026" cy="4488303"/>
          </a:xfrm>
          <a:prstGeom prst="rect">
            <a:avLst/>
          </a:prstGeom>
          <a:ln w="38100">
            <a:solidFill>
              <a:schemeClr val="bg1"/>
            </a:solidFill>
          </a:ln>
        </p:spPr>
      </p:pic>
      <p:sp>
        <p:nvSpPr>
          <p:cNvPr id="5" name="Rectangle 4"/>
          <p:cNvSpPr/>
          <p:nvPr/>
        </p:nvSpPr>
        <p:spPr>
          <a:xfrm>
            <a:off x="4054086" y="6509502"/>
            <a:ext cx="661930" cy="159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a:off x="3059832" y="2924944"/>
            <a:ext cx="306920" cy="236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a:off x="4259800" y="4485784"/>
            <a:ext cx="306920" cy="236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7"/>
          <p:cNvPicPr/>
          <p:nvPr/>
        </p:nvPicPr>
        <p:blipFill>
          <a:blip r:embed="rId3">
            <a:extLst>
              <a:ext uri="{28A0092B-C50C-407E-A947-70E740481C1C}">
                <a14:useLocalDpi xmlns:a14="http://schemas.microsoft.com/office/drawing/2010/main" val="0"/>
              </a:ext>
            </a:extLst>
          </a:blip>
          <a:srcRect/>
          <a:stretch>
            <a:fillRect/>
          </a:stretch>
        </p:blipFill>
        <p:spPr bwMode="auto">
          <a:xfrm>
            <a:off x="4839029" y="3198954"/>
            <a:ext cx="4274332" cy="2022491"/>
          </a:xfrm>
          <a:prstGeom prst="rect">
            <a:avLst/>
          </a:prstGeom>
          <a:noFill/>
          <a:ln w="38100">
            <a:solidFill>
              <a:schemeClr val="bg1"/>
            </a:solidFill>
          </a:ln>
        </p:spPr>
      </p:pic>
      <p:sp>
        <p:nvSpPr>
          <p:cNvPr id="10" name="Rectangle 9"/>
          <p:cNvSpPr/>
          <p:nvPr/>
        </p:nvSpPr>
        <p:spPr>
          <a:xfrm>
            <a:off x="5470054" y="5327630"/>
            <a:ext cx="3350418" cy="276999"/>
          </a:xfrm>
          <a:prstGeom prst="rect">
            <a:avLst/>
          </a:prstGeom>
          <a:noFill/>
          <a:ln w="28575">
            <a:noFill/>
          </a:ln>
        </p:spPr>
        <p:txBody>
          <a:bodyPr wrap="square">
            <a:spAutoFit/>
          </a:bodyPr>
          <a:lstStyle/>
          <a:p>
            <a:pPr algn="ctr"/>
            <a:r>
              <a:rPr lang="es-ES" sz="1200" dirty="0">
                <a:latin typeface="Century" panose="02040604050505020304" pitchFamily="18" charset="0"/>
              </a:rPr>
              <a:t>Comportamiento del IUV, 10/01/2017</a:t>
            </a:r>
            <a:endParaRPr lang="es-EC" sz="1200" dirty="0">
              <a:latin typeface="Century" panose="02040604050505020304" pitchFamily="18" charset="0"/>
            </a:endParaRPr>
          </a:p>
        </p:txBody>
      </p:sp>
      <p:sp>
        <p:nvSpPr>
          <p:cNvPr id="11" name="Rectangle 10"/>
          <p:cNvSpPr/>
          <p:nvPr/>
        </p:nvSpPr>
        <p:spPr>
          <a:xfrm>
            <a:off x="7131677" y="4485784"/>
            <a:ext cx="96288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03031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3608" y="785778"/>
            <a:ext cx="4657611" cy="2499206"/>
          </a:xfrm>
          <a:prstGeom prst="rect">
            <a:avLst/>
          </a:prstGeom>
          <a:ln w="57150">
            <a:solidFill>
              <a:schemeClr val="bg1"/>
            </a:solidFill>
          </a:ln>
        </p:spPr>
      </p:pic>
      <p:pic>
        <p:nvPicPr>
          <p:cNvPr id="4" name="Imagen 88"/>
          <p:cNvPicPr/>
          <p:nvPr/>
        </p:nvPicPr>
        <p:blipFill>
          <a:blip r:embed="rId3">
            <a:extLst>
              <a:ext uri="{28A0092B-C50C-407E-A947-70E740481C1C}">
                <a14:useLocalDpi xmlns:a14="http://schemas.microsoft.com/office/drawing/2010/main" val="0"/>
              </a:ext>
            </a:extLst>
          </a:blip>
          <a:srcRect/>
          <a:stretch>
            <a:fillRect/>
          </a:stretch>
        </p:blipFill>
        <p:spPr bwMode="auto">
          <a:xfrm>
            <a:off x="43433" y="3861048"/>
            <a:ext cx="4600575" cy="1821180"/>
          </a:xfrm>
          <a:prstGeom prst="rect">
            <a:avLst/>
          </a:prstGeom>
          <a:noFill/>
          <a:ln w="38100">
            <a:solidFill>
              <a:schemeClr val="bg1"/>
            </a:solidFill>
          </a:ln>
        </p:spPr>
      </p:pic>
      <p:pic>
        <p:nvPicPr>
          <p:cNvPr id="5" name="Imagen 89"/>
          <p:cNvPicPr/>
          <p:nvPr/>
        </p:nvPicPr>
        <p:blipFill>
          <a:blip r:embed="rId4">
            <a:extLst>
              <a:ext uri="{28A0092B-C50C-407E-A947-70E740481C1C}">
                <a14:useLocalDpi xmlns:a14="http://schemas.microsoft.com/office/drawing/2010/main" val="0"/>
              </a:ext>
            </a:extLst>
          </a:blip>
          <a:srcRect/>
          <a:stretch>
            <a:fillRect/>
          </a:stretch>
        </p:blipFill>
        <p:spPr bwMode="auto">
          <a:xfrm>
            <a:off x="4778896" y="3722063"/>
            <a:ext cx="4305300" cy="2076450"/>
          </a:xfrm>
          <a:prstGeom prst="rect">
            <a:avLst/>
          </a:prstGeom>
          <a:noFill/>
          <a:ln w="38100">
            <a:solidFill>
              <a:schemeClr val="bg1"/>
            </a:solidFill>
          </a:ln>
        </p:spPr>
      </p:pic>
      <p:sp>
        <p:nvSpPr>
          <p:cNvPr id="7" name="Rectangle 6"/>
          <p:cNvSpPr/>
          <p:nvPr/>
        </p:nvSpPr>
        <p:spPr>
          <a:xfrm>
            <a:off x="1331640" y="260648"/>
            <a:ext cx="6894512" cy="369332"/>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C" dirty="0">
                <a:solidFill>
                  <a:schemeClr val="bg1"/>
                </a:solidFill>
                <a:latin typeface="Century" panose="02040604050505020304" pitchFamily="18" charset="0"/>
              </a:rPr>
              <a:t>Presenta una disminución final del cromo total de 3,09%. </a:t>
            </a:r>
          </a:p>
        </p:txBody>
      </p:sp>
      <p:sp>
        <p:nvSpPr>
          <p:cNvPr id="8" name="Rectangle 7"/>
          <p:cNvSpPr/>
          <p:nvPr/>
        </p:nvSpPr>
        <p:spPr>
          <a:xfrm>
            <a:off x="4778896" y="2564904"/>
            <a:ext cx="96288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angle 8"/>
          <p:cNvSpPr/>
          <p:nvPr/>
        </p:nvSpPr>
        <p:spPr>
          <a:xfrm>
            <a:off x="1003042" y="2564904"/>
            <a:ext cx="96288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10"/>
          <p:cNvSpPr/>
          <p:nvPr/>
        </p:nvSpPr>
        <p:spPr>
          <a:xfrm>
            <a:off x="6213004" y="1821097"/>
            <a:ext cx="2376264" cy="923330"/>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C" dirty="0">
                <a:solidFill>
                  <a:schemeClr val="bg1"/>
                </a:solidFill>
                <a:latin typeface="Century" panose="02040604050505020304" pitchFamily="18" charset="0"/>
              </a:rPr>
              <a:t>Mejores Condiciones meteorológicas </a:t>
            </a:r>
            <a:r>
              <a:rPr lang="es-EC" dirty="0">
                <a:solidFill>
                  <a:schemeClr val="bg1"/>
                </a:solidFill>
                <a:latin typeface="Century" panose="02040604050505020304" pitchFamily="18" charset="0"/>
                <a:sym typeface="Wingdings" panose="05000000000000000000" pitchFamily="2" charset="2"/>
              </a:rPr>
              <a:t> </a:t>
            </a:r>
            <a:r>
              <a:rPr lang="es-EC" b="1" dirty="0">
                <a:solidFill>
                  <a:schemeClr val="bg1"/>
                </a:solidFill>
                <a:latin typeface="Century" panose="02040604050505020304" pitchFamily="18" charset="0"/>
                <a:sym typeface="Wingdings" panose="05000000000000000000" pitchFamily="2" charset="2"/>
              </a:rPr>
              <a:t>IUV 4</a:t>
            </a:r>
            <a:endParaRPr lang="es-EC" b="1" dirty="0">
              <a:solidFill>
                <a:schemeClr val="bg1"/>
              </a:solidFill>
              <a:latin typeface="Century" panose="02040604050505020304" pitchFamily="18" charset="0"/>
            </a:endParaRPr>
          </a:p>
        </p:txBody>
      </p:sp>
      <p:cxnSp>
        <p:nvCxnSpPr>
          <p:cNvPr id="13" name="Connector: Elbow 12"/>
          <p:cNvCxnSpPr>
            <a:stCxn id="8" idx="3"/>
            <a:endCxn id="11" idx="1"/>
          </p:cNvCxnSpPr>
          <p:nvPr/>
        </p:nvCxnSpPr>
        <p:spPr>
          <a:xfrm flipV="1">
            <a:off x="5741785" y="2282762"/>
            <a:ext cx="471219" cy="462162"/>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9452" y="5703639"/>
            <a:ext cx="4572000" cy="461665"/>
          </a:xfrm>
          <a:prstGeom prst="rect">
            <a:avLst/>
          </a:prstGeom>
          <a:noFill/>
          <a:ln w="28575">
            <a:noFill/>
          </a:ln>
        </p:spPr>
        <p:txBody>
          <a:bodyPr wrap="square">
            <a:spAutoFit/>
          </a:bodyPr>
          <a:lstStyle/>
          <a:p>
            <a:pPr algn="ctr"/>
            <a:r>
              <a:rPr lang="es-ES" sz="1200" dirty="0">
                <a:latin typeface="Century" panose="02040604050505020304" pitchFamily="18" charset="0"/>
              </a:rPr>
              <a:t>Porcentajes de remoción del Cromo, por intervalos de tiempo 10/01/2017.</a:t>
            </a:r>
            <a:endParaRPr lang="es-EC" sz="1200" dirty="0">
              <a:latin typeface="Century" panose="02040604050505020304" pitchFamily="18" charset="0"/>
            </a:endParaRPr>
          </a:p>
        </p:txBody>
      </p:sp>
      <p:sp>
        <p:nvSpPr>
          <p:cNvPr id="16" name="Rectangle 15"/>
          <p:cNvSpPr/>
          <p:nvPr/>
        </p:nvSpPr>
        <p:spPr>
          <a:xfrm>
            <a:off x="4813385" y="5828903"/>
            <a:ext cx="4572000" cy="461665"/>
          </a:xfrm>
          <a:prstGeom prst="rect">
            <a:avLst/>
          </a:prstGeom>
          <a:noFill/>
          <a:ln w="28575">
            <a:noFill/>
          </a:ln>
        </p:spPr>
        <p:txBody>
          <a:bodyPr wrap="square">
            <a:spAutoFit/>
          </a:bodyPr>
          <a:lstStyle/>
          <a:p>
            <a:pPr algn="ctr"/>
            <a:r>
              <a:rPr lang="es-ES" sz="1200" dirty="0">
                <a:latin typeface="Century" panose="02040604050505020304" pitchFamily="18" charset="0"/>
              </a:rPr>
              <a:t>Tendencia presente en la remoción de cromo total, </a:t>
            </a:r>
          </a:p>
          <a:p>
            <a:pPr algn="ctr"/>
            <a:r>
              <a:rPr lang="es-ES" sz="1200" dirty="0">
                <a:latin typeface="Century" panose="02040604050505020304" pitchFamily="18" charset="0"/>
              </a:rPr>
              <a:t>10/01/2017.</a:t>
            </a:r>
            <a:endParaRPr lang="es-EC" sz="1200" dirty="0">
              <a:latin typeface="Century" panose="02040604050505020304" pitchFamily="18" charset="0"/>
            </a:endParaRPr>
          </a:p>
        </p:txBody>
      </p:sp>
    </p:spTree>
    <p:extLst>
      <p:ext uri="{BB962C8B-B14F-4D97-AF65-F5344CB8AC3E}">
        <p14:creationId xmlns:p14="http://schemas.microsoft.com/office/powerpoint/2010/main" val="2315039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21" y="1148415"/>
            <a:ext cx="8610160" cy="1477328"/>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atin typeface="Century" panose="02040604050505020304" pitchFamily="18" charset="0"/>
              </a:rPr>
              <a:t>A escala mundial, en la industria de curtiembres, es necesaria la optimización de los procesos y tecnologías de fabricación, además del adecuado control de los impactos ambientales; por tanto, los requerimientos del mercado internacional por obtener una acreditación internacional genera nuevos desafíos de sustentabilidad para estas industrias. </a:t>
            </a:r>
            <a:r>
              <a:rPr lang="es-ES" sz="1000" dirty="0">
                <a:latin typeface="Century" panose="02040604050505020304" pitchFamily="18" charset="0"/>
              </a:rPr>
              <a:t> </a:t>
            </a:r>
            <a:r>
              <a:rPr lang="es-EC" sz="1000" b="1" dirty="0">
                <a:latin typeface="Century" panose="02040604050505020304" pitchFamily="18" charset="0"/>
              </a:rPr>
              <a:t>(Méndez, R.; Vidal, G.; </a:t>
            </a:r>
            <a:r>
              <a:rPr lang="es-EC" sz="1000" b="1" dirty="0" err="1">
                <a:latin typeface="Century" panose="02040604050505020304" pitchFamily="18" charset="0"/>
              </a:rPr>
              <a:t>Lorber</a:t>
            </a:r>
            <a:r>
              <a:rPr lang="es-EC" sz="1000" b="1" dirty="0">
                <a:latin typeface="Century" panose="02040604050505020304" pitchFamily="18" charset="0"/>
              </a:rPr>
              <a:t>, k. &amp; </a:t>
            </a:r>
            <a:r>
              <a:rPr lang="es-EC" sz="1000" b="1" dirty="0" err="1">
                <a:latin typeface="Century" panose="02040604050505020304" pitchFamily="18" charset="0"/>
              </a:rPr>
              <a:t>Marquez,F</a:t>
            </a:r>
            <a:r>
              <a:rPr lang="es-EC" sz="1000" b="1" dirty="0">
                <a:latin typeface="Century" panose="02040604050505020304" pitchFamily="18" charset="0"/>
              </a:rPr>
              <a:t>., 2007).</a:t>
            </a:r>
            <a:endParaRPr lang="es-EC" b="1" dirty="0">
              <a:latin typeface="Century" panose="02040604050505020304" pitchFamily="18" charset="0"/>
            </a:endParaRPr>
          </a:p>
        </p:txBody>
      </p:sp>
      <p:sp>
        <p:nvSpPr>
          <p:cNvPr id="3" name="Rectangle 2"/>
          <p:cNvSpPr/>
          <p:nvPr/>
        </p:nvSpPr>
        <p:spPr>
          <a:xfrm>
            <a:off x="287435" y="2794453"/>
            <a:ext cx="8610160" cy="1200329"/>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atin typeface="Century" panose="02040604050505020304" pitchFamily="18" charset="0"/>
              </a:rPr>
              <a:t>En la provincia del Tungurahua, se estima que el 80% de las curtiembres totales del Ecuador se encuentran en esta zona. Es fuente generadora de contaminación, por el inadecuado seguimiento y funcionamiento de las plantas de tratamiento de aguas residuales. </a:t>
            </a:r>
            <a:endParaRPr lang="es-EC" b="1" dirty="0">
              <a:latin typeface="Century" panose="020406040505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82321" y="4163493"/>
                <a:ext cx="8610160" cy="1200329"/>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atin typeface="Century" panose="02040604050505020304" pitchFamily="18" charset="0"/>
                  </a:rPr>
                  <a:t>El proyecto tiene el propósito de estudiar los niveles de contaminación de las aguas residuales producidas en una curtiembre del cantón Ambato luego de emplear un fotocatalizador con </a:t>
                </a:r>
                <a14:m>
                  <m:oMath xmlns:m="http://schemas.openxmlformats.org/officeDocument/2006/math">
                    <m:r>
                      <a:rPr lang="es-ES" i="1">
                        <a:latin typeface="Cambria Math" panose="02040503050406030204" pitchFamily="18" charset="0"/>
                      </a:rPr>
                      <m:t>𝑇𝑖</m:t>
                    </m:r>
                    <m:sSub>
                      <m:sSubPr>
                        <m:ctrlPr>
                          <a:rPr lang="es-EC" i="1">
                            <a:latin typeface="Cambria Math"/>
                          </a:rPr>
                        </m:ctrlPr>
                      </m:sSubPr>
                      <m:e>
                        <m:r>
                          <a:rPr lang="es-ES" i="1">
                            <a:latin typeface="Cambria Math" panose="02040503050406030204" pitchFamily="18" charset="0"/>
                          </a:rPr>
                          <m:t>𝑂</m:t>
                        </m:r>
                      </m:e>
                      <m:sub>
                        <m:r>
                          <a:rPr lang="es-ES" i="1">
                            <a:latin typeface="Cambria Math" panose="02040503050406030204" pitchFamily="18" charset="0"/>
                          </a:rPr>
                          <m:t>2</m:t>
                        </m:r>
                      </m:sub>
                    </m:sSub>
                  </m:oMath>
                </a14:m>
                <a:r>
                  <a:rPr lang="es-ES" dirty="0">
                    <a:latin typeface="Century" panose="02040604050505020304" pitchFamily="18" charset="0"/>
                  </a:rPr>
                  <a:t>, creando así una posible aplicación de la fotocatálisis heterogénea como tecnología limpia y amigable con el ambiente.</a:t>
                </a:r>
                <a:endParaRPr lang="es-EC" b="1" dirty="0">
                  <a:latin typeface="Century" panose="020406040505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2321" y="4163493"/>
                <a:ext cx="8610160" cy="1200329"/>
              </a:xfrm>
              <a:prstGeom prst="rect">
                <a:avLst/>
              </a:prstGeom>
              <a:blipFill>
                <a:blip r:embed="rId2"/>
                <a:stretch>
                  <a:fillRect l="-423" t="-1980" r="-353" b="-5446"/>
                </a:stretch>
              </a:blipFill>
              <a:ln w="28575">
                <a:solidFill>
                  <a:schemeClr val="bg1"/>
                </a:solidFill>
              </a:ln>
            </p:spPr>
            <p:txBody>
              <a:bodyPr/>
              <a:lstStyle/>
              <a:p>
                <a:r>
                  <a:rPr lang="es-EC">
                    <a:noFill/>
                  </a:rPr>
                  <a:t> </a:t>
                </a:r>
              </a:p>
            </p:txBody>
          </p:sp>
        </mc:Fallback>
      </mc:AlternateContent>
      <p:sp>
        <p:nvSpPr>
          <p:cNvPr id="6" name="Rectangle 5"/>
          <p:cNvSpPr/>
          <p:nvPr/>
        </p:nvSpPr>
        <p:spPr>
          <a:xfrm>
            <a:off x="285769" y="5530006"/>
            <a:ext cx="8610160" cy="923330"/>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atin typeface="Century" panose="02040604050505020304" pitchFamily="18" charset="0"/>
              </a:rPr>
              <a:t>De los procesos de oxidación avanzada, es el método más económico, eficiente y novedoso, aspectos que lo tornan accesible para su investigación y para que la comunidad se concientice ambientalmente.</a:t>
            </a:r>
            <a:endParaRPr lang="es-EC" dirty="0">
              <a:latin typeface="Century" panose="02040604050505020304" pitchFamily="18" charset="0"/>
            </a:endParaRPr>
          </a:p>
        </p:txBody>
      </p:sp>
      <p:sp>
        <p:nvSpPr>
          <p:cNvPr id="5" name="Rectangle 4"/>
          <p:cNvSpPr/>
          <p:nvPr/>
        </p:nvSpPr>
        <p:spPr>
          <a:xfrm>
            <a:off x="282321" y="256436"/>
            <a:ext cx="8449749" cy="707886"/>
          </a:xfrm>
          <a:prstGeom prst="rect">
            <a:avLst/>
          </a:prstGeom>
        </p:spPr>
        <p:txBody>
          <a:bodyPr wrap="none">
            <a:spAutoFit/>
          </a:bodyPr>
          <a:lstStyle/>
          <a:p>
            <a:pPr algn="r"/>
            <a:r>
              <a:rPr lang="es-EC"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JUSTIFICACIÓN e IMPORTANCIA</a:t>
            </a:r>
          </a:p>
        </p:txBody>
      </p:sp>
    </p:spTree>
    <p:extLst>
      <p:ext uri="{BB962C8B-B14F-4D97-AF65-F5344CB8AC3E}">
        <p14:creationId xmlns:p14="http://schemas.microsoft.com/office/powerpoint/2010/main" val="247095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332656"/>
            <a:ext cx="3960440" cy="369332"/>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CURTIEMBRE 6</a:t>
            </a:r>
          </a:p>
        </p:txBody>
      </p:sp>
      <p:sp>
        <p:nvSpPr>
          <p:cNvPr id="2" name="Rectangle 1"/>
          <p:cNvSpPr/>
          <p:nvPr/>
        </p:nvSpPr>
        <p:spPr>
          <a:xfrm>
            <a:off x="413792" y="836712"/>
            <a:ext cx="8406680" cy="1200329"/>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dirty="0">
                <a:solidFill>
                  <a:schemeClr val="bg1"/>
                </a:solidFill>
                <a:latin typeface="Century" panose="02040604050505020304" pitchFamily="18" charset="0"/>
              </a:rPr>
              <a:t>Las aguas residuales empleadas para el tratamiento fotocatalítico de la curtiembre 6, fueron obtenidas de la fase de curtido. </a:t>
            </a:r>
            <a:r>
              <a:rPr lang="es-EC" dirty="0">
                <a:solidFill>
                  <a:schemeClr val="bg1"/>
                </a:solidFill>
                <a:latin typeface="Century" panose="02040604050505020304" pitchFamily="18" charset="0"/>
              </a:rPr>
              <a:t>El tratamiento de agua residual, y la toma de datos de radiación solar se realizó en horas entre las 12:00 pm  hasta las 3:00 pm.</a:t>
            </a:r>
          </a:p>
        </p:txBody>
      </p:sp>
      <p:sp>
        <p:nvSpPr>
          <p:cNvPr id="10" name="Rectangle 9"/>
          <p:cNvSpPr/>
          <p:nvPr/>
        </p:nvSpPr>
        <p:spPr>
          <a:xfrm>
            <a:off x="5213077" y="4917462"/>
            <a:ext cx="3350418" cy="276999"/>
          </a:xfrm>
          <a:prstGeom prst="rect">
            <a:avLst/>
          </a:prstGeom>
          <a:noFill/>
          <a:ln w="28575">
            <a:noFill/>
          </a:ln>
        </p:spPr>
        <p:txBody>
          <a:bodyPr wrap="square">
            <a:spAutoFit/>
          </a:bodyPr>
          <a:lstStyle/>
          <a:p>
            <a:pPr algn="ctr"/>
            <a:r>
              <a:rPr lang="es-ES" sz="1200" dirty="0">
                <a:latin typeface="Century" panose="02040604050505020304" pitchFamily="18" charset="0"/>
              </a:rPr>
              <a:t>Comportamiento del IUV, 18/01/2017</a:t>
            </a:r>
            <a:endParaRPr lang="es-EC" sz="1200" dirty="0">
              <a:latin typeface="Century" panose="02040604050505020304" pitchFamily="18" charset="0"/>
            </a:endParaRPr>
          </a:p>
        </p:txBody>
      </p:sp>
      <p:pic>
        <p:nvPicPr>
          <p:cNvPr id="4" name="Picture 3"/>
          <p:cNvPicPr>
            <a:picLocks noChangeAspect="1"/>
          </p:cNvPicPr>
          <p:nvPr/>
        </p:nvPicPr>
        <p:blipFill>
          <a:blip r:embed="rId2"/>
          <a:stretch>
            <a:fillRect/>
          </a:stretch>
        </p:blipFill>
        <p:spPr>
          <a:xfrm>
            <a:off x="124924" y="2169392"/>
            <a:ext cx="4567989" cy="4632783"/>
          </a:xfrm>
          <a:prstGeom prst="rect">
            <a:avLst/>
          </a:prstGeom>
          <a:ln w="38100">
            <a:solidFill>
              <a:schemeClr val="bg1"/>
            </a:solidFill>
          </a:ln>
        </p:spPr>
      </p:pic>
      <p:sp>
        <p:nvSpPr>
          <p:cNvPr id="12" name="Rectangle 11"/>
          <p:cNvSpPr/>
          <p:nvPr/>
        </p:nvSpPr>
        <p:spPr>
          <a:xfrm>
            <a:off x="3982078" y="6597351"/>
            <a:ext cx="661930" cy="204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angle 13"/>
          <p:cNvSpPr/>
          <p:nvPr/>
        </p:nvSpPr>
        <p:spPr>
          <a:xfrm>
            <a:off x="2987824" y="3645024"/>
            <a:ext cx="3789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angle 14"/>
          <p:cNvSpPr/>
          <p:nvPr/>
        </p:nvSpPr>
        <p:spPr>
          <a:xfrm>
            <a:off x="827584" y="3643389"/>
            <a:ext cx="3789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90"/>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023053"/>
            <a:ext cx="4200525" cy="1816735"/>
          </a:xfrm>
          <a:prstGeom prst="rect">
            <a:avLst/>
          </a:prstGeom>
          <a:noFill/>
          <a:ln w="38100">
            <a:solidFill>
              <a:schemeClr val="bg1"/>
            </a:solidFill>
          </a:ln>
        </p:spPr>
      </p:pic>
      <p:sp>
        <p:nvSpPr>
          <p:cNvPr id="17" name="Rectangle 16"/>
          <p:cNvSpPr/>
          <p:nvPr/>
        </p:nvSpPr>
        <p:spPr>
          <a:xfrm>
            <a:off x="6929622" y="4098122"/>
            <a:ext cx="131478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angle 17"/>
          <p:cNvSpPr/>
          <p:nvPr/>
        </p:nvSpPr>
        <p:spPr>
          <a:xfrm>
            <a:off x="5754199" y="4110790"/>
            <a:ext cx="431282" cy="3749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06467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1640" y="260648"/>
            <a:ext cx="6894512" cy="369332"/>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C" dirty="0">
                <a:solidFill>
                  <a:schemeClr val="bg1"/>
                </a:solidFill>
                <a:latin typeface="Century" panose="02040604050505020304" pitchFamily="18" charset="0"/>
              </a:rPr>
              <a:t>Presenta una disminución final del cromo total de 8,92 %. </a:t>
            </a:r>
          </a:p>
        </p:txBody>
      </p:sp>
      <p:sp>
        <p:nvSpPr>
          <p:cNvPr id="11" name="Rectangle 10"/>
          <p:cNvSpPr/>
          <p:nvPr/>
        </p:nvSpPr>
        <p:spPr>
          <a:xfrm>
            <a:off x="6213004" y="1821097"/>
            <a:ext cx="2376264" cy="923330"/>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C" dirty="0">
                <a:solidFill>
                  <a:schemeClr val="bg1"/>
                </a:solidFill>
                <a:latin typeface="Century" panose="02040604050505020304" pitchFamily="18" charset="0"/>
              </a:rPr>
              <a:t>Mejores Condiciones meteorológicas </a:t>
            </a:r>
            <a:r>
              <a:rPr lang="es-EC" dirty="0">
                <a:solidFill>
                  <a:schemeClr val="bg1"/>
                </a:solidFill>
                <a:latin typeface="Century" panose="02040604050505020304" pitchFamily="18" charset="0"/>
                <a:sym typeface="Wingdings" panose="05000000000000000000" pitchFamily="2" charset="2"/>
              </a:rPr>
              <a:t> </a:t>
            </a:r>
            <a:r>
              <a:rPr lang="es-EC" b="1" dirty="0">
                <a:solidFill>
                  <a:schemeClr val="bg1"/>
                </a:solidFill>
                <a:latin typeface="Century" panose="02040604050505020304" pitchFamily="18" charset="0"/>
                <a:sym typeface="Wingdings" panose="05000000000000000000" pitchFamily="2" charset="2"/>
              </a:rPr>
              <a:t>IUV 5</a:t>
            </a:r>
            <a:endParaRPr lang="es-EC" b="1" dirty="0">
              <a:solidFill>
                <a:schemeClr val="bg1"/>
              </a:solidFill>
              <a:latin typeface="Century" panose="02040604050505020304" pitchFamily="18" charset="0"/>
            </a:endParaRPr>
          </a:p>
        </p:txBody>
      </p:sp>
      <p:cxnSp>
        <p:nvCxnSpPr>
          <p:cNvPr id="13" name="Connector: Elbow 12"/>
          <p:cNvCxnSpPr>
            <a:cxnSpLocks/>
            <a:stCxn id="17" idx="3"/>
            <a:endCxn id="11" idx="1"/>
          </p:cNvCxnSpPr>
          <p:nvPr/>
        </p:nvCxnSpPr>
        <p:spPr>
          <a:xfrm flipV="1">
            <a:off x="5402129" y="2282762"/>
            <a:ext cx="810875" cy="1076349"/>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9452" y="5703639"/>
            <a:ext cx="4572000" cy="461665"/>
          </a:xfrm>
          <a:prstGeom prst="rect">
            <a:avLst/>
          </a:prstGeom>
          <a:noFill/>
          <a:ln w="28575">
            <a:noFill/>
          </a:ln>
        </p:spPr>
        <p:txBody>
          <a:bodyPr wrap="square">
            <a:spAutoFit/>
          </a:bodyPr>
          <a:lstStyle/>
          <a:p>
            <a:pPr algn="ctr"/>
            <a:r>
              <a:rPr lang="es-ES" sz="1200" dirty="0">
                <a:latin typeface="Century" panose="02040604050505020304" pitchFamily="18" charset="0"/>
              </a:rPr>
              <a:t>Porcentajes de remoción del Cromo, por intervalos de tiempo 18/01/2017.</a:t>
            </a:r>
            <a:endParaRPr lang="es-EC" sz="1200" dirty="0">
              <a:latin typeface="Century" panose="02040604050505020304" pitchFamily="18" charset="0"/>
            </a:endParaRPr>
          </a:p>
        </p:txBody>
      </p:sp>
      <p:sp>
        <p:nvSpPr>
          <p:cNvPr id="16" name="Rectangle 15"/>
          <p:cNvSpPr/>
          <p:nvPr/>
        </p:nvSpPr>
        <p:spPr>
          <a:xfrm>
            <a:off x="4813385" y="5828903"/>
            <a:ext cx="4572000" cy="461665"/>
          </a:xfrm>
          <a:prstGeom prst="rect">
            <a:avLst/>
          </a:prstGeom>
          <a:noFill/>
          <a:ln w="28575">
            <a:noFill/>
          </a:ln>
        </p:spPr>
        <p:txBody>
          <a:bodyPr wrap="square">
            <a:spAutoFit/>
          </a:bodyPr>
          <a:lstStyle/>
          <a:p>
            <a:pPr algn="ctr"/>
            <a:r>
              <a:rPr lang="es-ES" sz="1200" dirty="0">
                <a:latin typeface="Century" panose="02040604050505020304" pitchFamily="18" charset="0"/>
              </a:rPr>
              <a:t>Tendencia presente en la remoción de cromo total, </a:t>
            </a:r>
          </a:p>
          <a:p>
            <a:pPr algn="ctr"/>
            <a:r>
              <a:rPr lang="es-ES" sz="1200" dirty="0">
                <a:latin typeface="Century" panose="02040604050505020304" pitchFamily="18" charset="0"/>
              </a:rPr>
              <a:t>18/01/2017.</a:t>
            </a:r>
            <a:endParaRPr lang="es-EC" sz="1200" dirty="0">
              <a:latin typeface="Century" panose="02040604050505020304" pitchFamily="18" charset="0"/>
            </a:endParaRPr>
          </a:p>
        </p:txBody>
      </p:sp>
      <p:pic>
        <p:nvPicPr>
          <p:cNvPr id="6" name="Picture 5"/>
          <p:cNvPicPr>
            <a:picLocks noChangeAspect="1"/>
          </p:cNvPicPr>
          <p:nvPr/>
        </p:nvPicPr>
        <p:blipFill>
          <a:blip r:embed="rId2"/>
          <a:stretch>
            <a:fillRect/>
          </a:stretch>
        </p:blipFill>
        <p:spPr>
          <a:xfrm>
            <a:off x="517568" y="723558"/>
            <a:ext cx="4930722" cy="2779966"/>
          </a:xfrm>
          <a:prstGeom prst="rect">
            <a:avLst/>
          </a:prstGeom>
          <a:ln w="38100">
            <a:solidFill>
              <a:schemeClr val="bg1"/>
            </a:solidFill>
          </a:ln>
        </p:spPr>
      </p:pic>
      <p:sp>
        <p:nvSpPr>
          <p:cNvPr id="17" name="Rectangle 16"/>
          <p:cNvSpPr/>
          <p:nvPr/>
        </p:nvSpPr>
        <p:spPr>
          <a:xfrm>
            <a:off x="4439240" y="3179091"/>
            <a:ext cx="96288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angle 18"/>
          <p:cNvSpPr/>
          <p:nvPr/>
        </p:nvSpPr>
        <p:spPr>
          <a:xfrm>
            <a:off x="491463" y="3179091"/>
            <a:ext cx="105620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91"/>
          <p:cNvPicPr/>
          <p:nvPr/>
        </p:nvPicPr>
        <p:blipFill>
          <a:blip r:embed="rId3">
            <a:extLst>
              <a:ext uri="{28A0092B-C50C-407E-A947-70E740481C1C}">
                <a14:useLocalDpi xmlns:a14="http://schemas.microsoft.com/office/drawing/2010/main" val="0"/>
              </a:ext>
            </a:extLst>
          </a:blip>
          <a:srcRect/>
          <a:stretch>
            <a:fillRect/>
          </a:stretch>
        </p:blipFill>
        <p:spPr bwMode="auto">
          <a:xfrm>
            <a:off x="255022" y="3816242"/>
            <a:ext cx="4340860" cy="1664335"/>
          </a:xfrm>
          <a:prstGeom prst="rect">
            <a:avLst/>
          </a:prstGeom>
          <a:noFill/>
          <a:ln w="38100">
            <a:solidFill>
              <a:schemeClr val="bg1"/>
            </a:solidFill>
          </a:ln>
        </p:spPr>
      </p:pic>
      <p:pic>
        <p:nvPicPr>
          <p:cNvPr id="21" name="Imagen 92"/>
          <p:cNvPicPr/>
          <p:nvPr/>
        </p:nvPicPr>
        <p:blipFill>
          <a:blip r:embed="rId4">
            <a:extLst>
              <a:ext uri="{28A0092B-C50C-407E-A947-70E740481C1C}">
                <a14:useLocalDpi xmlns:a14="http://schemas.microsoft.com/office/drawing/2010/main" val="0"/>
              </a:ext>
            </a:extLst>
          </a:blip>
          <a:srcRect/>
          <a:stretch>
            <a:fillRect/>
          </a:stretch>
        </p:blipFill>
        <p:spPr bwMode="auto">
          <a:xfrm>
            <a:off x="4826126" y="3748638"/>
            <a:ext cx="4218940" cy="1835150"/>
          </a:xfrm>
          <a:prstGeom prst="rect">
            <a:avLst/>
          </a:prstGeom>
          <a:noFill/>
          <a:ln w="38100">
            <a:solidFill>
              <a:schemeClr val="bg1"/>
            </a:solidFill>
          </a:ln>
        </p:spPr>
      </p:pic>
    </p:spTree>
    <p:extLst>
      <p:ext uri="{BB962C8B-B14F-4D97-AF65-F5344CB8AC3E}">
        <p14:creationId xmlns:p14="http://schemas.microsoft.com/office/powerpoint/2010/main" val="1294085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1560" y="4538465"/>
            <a:ext cx="4680520" cy="923330"/>
          </a:xfrm>
          <a:prstGeom prst="rect">
            <a:avLst/>
          </a:prstGeom>
          <a:solidFill>
            <a:schemeClr val="tx1"/>
          </a:solidFill>
          <a:ln w="28575">
            <a:solidFill>
              <a:schemeClr val="bg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C" dirty="0">
                <a:solidFill>
                  <a:schemeClr val="bg1"/>
                </a:solidFill>
                <a:latin typeface="Century" panose="02040604050505020304" pitchFamily="18" charset="0"/>
              </a:rPr>
              <a:t>MAYOR REMOCIÓN DE CROMO TOTAL </a:t>
            </a:r>
            <a:r>
              <a:rPr lang="es-EC" dirty="0">
                <a:solidFill>
                  <a:schemeClr val="bg1"/>
                </a:solidFill>
                <a:latin typeface="Century" panose="02040604050505020304" pitchFamily="18" charset="0"/>
                <a:sym typeface="Wingdings" panose="05000000000000000000" pitchFamily="2" charset="2"/>
              </a:rPr>
              <a:t> Tratamiento realizado después de un tratamiento Primario. </a:t>
            </a:r>
            <a:endParaRPr lang="es-EC" b="1" dirty="0">
              <a:solidFill>
                <a:schemeClr val="bg1"/>
              </a:solidFill>
              <a:latin typeface="Century" panose="02040604050505020304" pitchFamily="18" charset="0"/>
            </a:endParaRPr>
          </a:p>
        </p:txBody>
      </p:sp>
      <p:sp>
        <p:nvSpPr>
          <p:cNvPr id="15" name="Rectangle 14"/>
          <p:cNvSpPr/>
          <p:nvPr/>
        </p:nvSpPr>
        <p:spPr>
          <a:xfrm>
            <a:off x="1403648" y="3731568"/>
            <a:ext cx="6120680" cy="276999"/>
          </a:xfrm>
          <a:prstGeom prst="rect">
            <a:avLst/>
          </a:prstGeom>
          <a:noFill/>
          <a:ln w="28575">
            <a:noFill/>
          </a:ln>
        </p:spPr>
        <p:txBody>
          <a:bodyPr wrap="square">
            <a:spAutoFit/>
          </a:bodyPr>
          <a:lstStyle/>
          <a:p>
            <a:pPr algn="ctr"/>
            <a:r>
              <a:rPr lang="es-EC" sz="1200" dirty="0">
                <a:latin typeface="Century" panose="02040604050505020304" pitchFamily="18" charset="0"/>
              </a:rPr>
              <a:t>Porcentaje de remoción en cada curtiembre e IUV correspondiente.</a:t>
            </a:r>
          </a:p>
        </p:txBody>
      </p:sp>
      <p:pic>
        <p:nvPicPr>
          <p:cNvPr id="14" name="Imagen 93"/>
          <p:cNvPicPr/>
          <p:nvPr/>
        </p:nvPicPr>
        <p:blipFill>
          <a:blip r:embed="rId2">
            <a:extLst>
              <a:ext uri="{28A0092B-C50C-407E-A947-70E740481C1C}">
                <a14:useLocalDpi xmlns:a14="http://schemas.microsoft.com/office/drawing/2010/main" val="0"/>
              </a:ext>
            </a:extLst>
          </a:blip>
          <a:srcRect/>
          <a:stretch>
            <a:fillRect/>
          </a:stretch>
        </p:blipFill>
        <p:spPr bwMode="auto">
          <a:xfrm>
            <a:off x="1250284" y="908720"/>
            <a:ext cx="6922336" cy="2746889"/>
          </a:xfrm>
          <a:prstGeom prst="rect">
            <a:avLst/>
          </a:prstGeom>
          <a:noFill/>
          <a:ln w="38100">
            <a:solidFill>
              <a:schemeClr val="bg1"/>
            </a:solidFill>
          </a:ln>
        </p:spPr>
      </p:pic>
      <p:sp>
        <p:nvSpPr>
          <p:cNvPr id="18" name="Rectangle 17"/>
          <p:cNvSpPr/>
          <p:nvPr/>
        </p:nvSpPr>
        <p:spPr>
          <a:xfrm>
            <a:off x="1691680" y="2365451"/>
            <a:ext cx="41044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2" name="Connector: Elbow 21"/>
          <p:cNvCxnSpPr>
            <a:cxnSpLocks/>
            <a:stCxn id="18" idx="3"/>
            <a:endCxn id="11" idx="3"/>
          </p:cNvCxnSpPr>
          <p:nvPr/>
        </p:nvCxnSpPr>
        <p:spPr>
          <a:xfrm flipH="1">
            <a:off x="5292080" y="2545471"/>
            <a:ext cx="504056" cy="2454659"/>
          </a:xfrm>
          <a:prstGeom prst="bentConnector3">
            <a:avLst>
              <a:gd name="adj1" fmla="val -4535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26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655184"/>
          </a:xfrm>
        </p:spPr>
        <p:txBody>
          <a:bodyPr>
            <a:normAutofit fontScale="90000"/>
          </a:bodyPr>
          <a:lstStyle/>
          <a:p>
            <a:r>
              <a:rPr lang="es-ES" b="1" dirty="0" smtClean="0">
                <a:solidFill>
                  <a:srgbClr val="FF0000"/>
                </a:solidFill>
                <a:latin typeface="Garamond" panose="02020404030301010803" pitchFamily="18" charset="0"/>
              </a:rPr>
              <a:t>CONCLUSIONES</a:t>
            </a:r>
            <a:br>
              <a:rPr lang="es-ES" b="1" dirty="0" smtClean="0">
                <a:solidFill>
                  <a:srgbClr val="FF0000"/>
                </a:solidFill>
                <a:latin typeface="Garamond" panose="02020404030301010803" pitchFamily="18" charset="0"/>
              </a:rPr>
            </a:br>
            <a:endParaRPr lang="es-ES" b="1" dirty="0">
              <a:solidFill>
                <a:srgbClr val="FF0000"/>
              </a:solidFill>
              <a:latin typeface="Garamond" panose="02020404030301010803" pitchFamily="18" charset="0"/>
            </a:endParaRPr>
          </a:p>
        </p:txBody>
      </p:sp>
      <p:sp>
        <p:nvSpPr>
          <p:cNvPr id="3" name="2 Marcador de contenido"/>
          <p:cNvSpPr>
            <a:spLocks noGrp="1"/>
          </p:cNvSpPr>
          <p:nvPr>
            <p:ph idx="1"/>
          </p:nvPr>
        </p:nvSpPr>
        <p:spPr>
          <a:xfrm>
            <a:off x="457200" y="1124744"/>
            <a:ext cx="8229600" cy="5544616"/>
          </a:xfrm>
        </p:spPr>
        <p:txBody>
          <a:bodyPr>
            <a:normAutofit fontScale="92500" lnSpcReduction="20000"/>
          </a:bodyPr>
          <a:lstStyle/>
          <a:p>
            <a:pPr algn="just"/>
            <a:r>
              <a:rPr lang="es-EC" sz="2700" dirty="0" smtClean="0">
                <a:latin typeface="Garamond" panose="02020404030301010803" pitchFamily="18" charset="0"/>
              </a:rPr>
              <a:t>Efectuado </a:t>
            </a:r>
            <a:r>
              <a:rPr lang="es-EC" sz="2700" dirty="0">
                <a:latin typeface="Garamond" panose="02020404030301010803" pitchFamily="18" charset="0"/>
              </a:rPr>
              <a:t>el monitoreo y muestreo de las aguas residuales de las curtiembres seleccionadas aleatoriamente, se ha podido constatar que los efluentes emitidos en sus distintos procesos (ribera, curtido, </a:t>
            </a:r>
            <a:r>
              <a:rPr lang="es-EC" sz="2700" dirty="0" err="1">
                <a:latin typeface="Garamond" panose="02020404030301010803" pitchFamily="18" charset="0"/>
              </a:rPr>
              <a:t>recurtido</a:t>
            </a:r>
            <a:r>
              <a:rPr lang="es-EC" sz="2700" dirty="0">
                <a:latin typeface="Garamond" panose="02020404030301010803" pitchFamily="18" charset="0"/>
              </a:rPr>
              <a:t> y acabado) por este tipo de industrias, están fuera de la norma permitidas por la legislación ambiental vigente en Ecuador (TULSMA).</a:t>
            </a:r>
          </a:p>
          <a:p>
            <a:pPr algn="just"/>
            <a:endParaRPr lang="es-EC" sz="2700" dirty="0">
              <a:latin typeface="Garamond" panose="02020404030301010803" pitchFamily="18" charset="0"/>
            </a:endParaRPr>
          </a:p>
          <a:p>
            <a:pPr algn="just"/>
            <a:r>
              <a:rPr lang="es-EC" sz="2700" dirty="0" smtClean="0">
                <a:latin typeface="Garamond" panose="02020404030301010803" pitchFamily="18" charset="0"/>
              </a:rPr>
              <a:t>Una </a:t>
            </a:r>
            <a:r>
              <a:rPr lang="es-EC" sz="2700" dirty="0">
                <a:latin typeface="Garamond" panose="02020404030301010803" pitchFamily="18" charset="0"/>
              </a:rPr>
              <a:t>vez realizada </a:t>
            </a:r>
            <a:r>
              <a:rPr lang="es-EC" sz="2700" u="sng" dirty="0">
                <a:latin typeface="Garamond" panose="02020404030301010803" pitchFamily="18" charset="0"/>
              </a:rPr>
              <a:t>la actualización del catastro</a:t>
            </a:r>
            <a:r>
              <a:rPr lang="es-EC" sz="2700" dirty="0">
                <a:latin typeface="Garamond" panose="02020404030301010803" pitchFamily="18" charset="0"/>
              </a:rPr>
              <a:t> de las curtiembres se ha podido determinar un </a:t>
            </a:r>
            <a:r>
              <a:rPr lang="es-EC" sz="2700" u="sng" dirty="0">
                <a:latin typeface="Garamond" panose="02020404030301010803" pitchFamily="18" charset="0"/>
              </a:rPr>
              <a:t>incremento del 63% </a:t>
            </a:r>
            <a:r>
              <a:rPr lang="es-EC" sz="2700" dirty="0">
                <a:latin typeface="Garamond" panose="02020404030301010803" pitchFamily="18" charset="0"/>
              </a:rPr>
              <a:t>en un periodo de dos años, en actividades de curtiembres artesanales, por lo cual, como parte del proyecto de investigación se presenta una guía actualizada para la autoridad competente, facilitando las inspecciones al proporcionar coordenadas UTM 17 S, de cada curtiembre, además datos de la parroquia y la vía de referencia. También, </a:t>
            </a:r>
            <a:r>
              <a:rPr lang="es-EC" sz="2700" u="sng" dirty="0">
                <a:latin typeface="Garamond" panose="02020404030301010803" pitchFamily="18" charset="0"/>
              </a:rPr>
              <a:t>registra datos controversiales respecto al tipo de curtiembre al que pertenece</a:t>
            </a:r>
            <a:r>
              <a:rPr lang="es-EC" sz="2700" dirty="0">
                <a:latin typeface="Garamond" panose="02020404030301010803" pitchFamily="18" charset="0"/>
              </a:rPr>
              <a:t>, siendo en su mayoría Artesanales.</a:t>
            </a:r>
          </a:p>
          <a:p>
            <a:pPr lvl="0" algn="just"/>
            <a:endParaRPr lang="es-ES" sz="2700" dirty="0">
              <a:latin typeface="Garamond" panose="02020404030301010803" pitchFamily="18" charset="0"/>
            </a:endParaRPr>
          </a:p>
          <a:p>
            <a:endParaRPr lang="es-ES" dirty="0">
              <a:latin typeface="Garamond" panose="02020404030301010803" pitchFamily="18" charset="0"/>
            </a:endParaRPr>
          </a:p>
        </p:txBody>
      </p:sp>
    </p:spTree>
    <p:extLst>
      <p:ext uri="{BB962C8B-B14F-4D97-AF65-F5344CB8AC3E}">
        <p14:creationId xmlns:p14="http://schemas.microsoft.com/office/powerpoint/2010/main" val="2178378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663552"/>
          </a:xfrm>
        </p:spPr>
        <p:txBody>
          <a:bodyPr>
            <a:normAutofit lnSpcReduction="10000"/>
          </a:bodyPr>
          <a:lstStyle/>
          <a:p>
            <a:pPr algn="just"/>
            <a:r>
              <a:rPr lang="es-EC" sz="2400" dirty="0">
                <a:latin typeface="Garamond" panose="02020404030301010803" pitchFamily="18" charset="0"/>
              </a:rPr>
              <a:t>Para el tratamiento de remediación de las aguas residuales de curtiembres por fotocatalización y oxidación heterogénea con TiO2, es necesario conocer la cantidad de radiación ultravioleta en la zona de estudio por lo cual, se tomaron los datos de </a:t>
            </a:r>
            <a:r>
              <a:rPr lang="es-EC" sz="2400" dirty="0" err="1">
                <a:latin typeface="Garamond" panose="02020404030301010803" pitchFamily="18" charset="0"/>
              </a:rPr>
              <a:t>heliofanía</a:t>
            </a:r>
            <a:r>
              <a:rPr lang="es-EC" sz="2400" dirty="0">
                <a:latin typeface="Garamond" panose="02020404030301010803" pitchFamily="18" charset="0"/>
              </a:rPr>
              <a:t> registrados en el país (INAMHI). Se aplica el modelo presentado por la OMS, para estimar el IUV. Presentando una serie de mapas para el periodo 2004-2014 en Ecuador.</a:t>
            </a:r>
          </a:p>
          <a:p>
            <a:pPr algn="just"/>
            <a:endParaRPr lang="es-EC" sz="2400" dirty="0">
              <a:latin typeface="Garamond" panose="02020404030301010803" pitchFamily="18" charset="0"/>
            </a:endParaRPr>
          </a:p>
          <a:p>
            <a:pPr algn="just"/>
            <a:r>
              <a:rPr lang="es-EC" sz="2400" dirty="0">
                <a:latin typeface="Garamond" panose="02020404030301010803" pitchFamily="18" charset="0"/>
              </a:rPr>
              <a:t>Utilizar TiO</a:t>
            </a:r>
            <a:r>
              <a:rPr lang="es-EC" sz="2400" baseline="-25000" dirty="0">
                <a:latin typeface="Garamond" panose="02020404030301010803" pitchFamily="18" charset="0"/>
              </a:rPr>
              <a:t>2</a:t>
            </a:r>
            <a:r>
              <a:rPr lang="es-EC" sz="2400" dirty="0">
                <a:latin typeface="Garamond" panose="02020404030301010803" pitchFamily="18" charset="0"/>
              </a:rPr>
              <a:t> como catalizador, resulta </a:t>
            </a:r>
            <a:r>
              <a:rPr lang="es-EC" sz="2400" b="1" dirty="0">
                <a:latin typeface="Garamond" panose="02020404030301010803" pitchFamily="18" charset="0"/>
              </a:rPr>
              <a:t>favorable para remover cromo total</a:t>
            </a:r>
            <a:r>
              <a:rPr lang="es-EC" sz="2400" dirty="0">
                <a:latin typeface="Garamond" panose="02020404030301010803" pitchFamily="18" charset="0"/>
              </a:rPr>
              <a:t>, </a:t>
            </a:r>
            <a:r>
              <a:rPr lang="es-EC" sz="2400" b="1" dirty="0">
                <a:latin typeface="Garamond" panose="02020404030301010803" pitchFamily="18" charset="0"/>
              </a:rPr>
              <a:t>disminuye en alto porcentaje la concentración </a:t>
            </a:r>
            <a:r>
              <a:rPr lang="es-EC" sz="2400" dirty="0">
                <a:latin typeface="Garamond" panose="02020404030301010803" pitchFamily="18" charset="0"/>
              </a:rPr>
              <a:t>del parámetro en estudio, en un </a:t>
            </a:r>
            <a:r>
              <a:rPr lang="es-EC" sz="2400" b="1" dirty="0">
                <a:latin typeface="Garamond" panose="02020404030301010803" pitchFamily="18" charset="0"/>
              </a:rPr>
              <a:t>periodo corto de tiempo</a:t>
            </a:r>
            <a:r>
              <a:rPr lang="es-EC" sz="2400" dirty="0">
                <a:latin typeface="Garamond" panose="02020404030301010803" pitchFamily="18" charset="0"/>
              </a:rPr>
              <a:t>, siempre que exista </a:t>
            </a:r>
            <a:r>
              <a:rPr lang="es-EC" sz="2400" b="1" dirty="0">
                <a:latin typeface="Garamond" panose="02020404030301010803" pitchFamily="18" charset="0"/>
              </a:rPr>
              <a:t>radiación ultravioleta necesaria </a:t>
            </a:r>
            <a:r>
              <a:rPr lang="es-EC" sz="2400" dirty="0">
                <a:latin typeface="Garamond" panose="02020404030301010803" pitchFamily="18" charset="0"/>
              </a:rPr>
              <a:t>para la activación del proceso de catalítico, esto queda demostrado en las prácticas experimentales de tratamiento </a:t>
            </a:r>
            <a:r>
              <a:rPr lang="es-EC" sz="2400" dirty="0" err="1">
                <a:latin typeface="Garamond" panose="02020404030301010803" pitchFamily="18" charset="0"/>
              </a:rPr>
              <a:t>fotocatalítico</a:t>
            </a:r>
            <a:r>
              <a:rPr lang="es-EC" sz="2400" dirty="0">
                <a:latin typeface="Garamond" panose="02020404030301010803" pitchFamily="18" charset="0"/>
              </a:rPr>
              <a:t> heterogéneo realizadas en el prototipo colector cilíndrico parabólico (CCP). </a:t>
            </a:r>
          </a:p>
          <a:p>
            <a:pPr lvl="0" algn="just"/>
            <a:endParaRPr lang="es-ES" dirty="0">
              <a:latin typeface="Garamond" panose="02020404030301010803" pitchFamily="18" charset="0"/>
            </a:endParaRPr>
          </a:p>
          <a:p>
            <a:endParaRPr lang="es-ES" dirty="0"/>
          </a:p>
        </p:txBody>
      </p:sp>
      <p:sp>
        <p:nvSpPr>
          <p:cNvPr id="6" name="1 Título"/>
          <p:cNvSpPr>
            <a:spLocks noGrp="1"/>
          </p:cNvSpPr>
          <p:nvPr>
            <p:ph type="title"/>
          </p:nvPr>
        </p:nvSpPr>
        <p:spPr>
          <a:xfrm>
            <a:off x="467544" y="980728"/>
            <a:ext cx="8229600" cy="655184"/>
          </a:xfrm>
        </p:spPr>
        <p:txBody>
          <a:bodyPr>
            <a:normAutofit fontScale="90000"/>
          </a:bodyPr>
          <a:lstStyle/>
          <a:p>
            <a:r>
              <a:rPr lang="es-ES" b="1" dirty="0">
                <a:solidFill>
                  <a:srgbClr val="00B050"/>
                </a:solidFill>
                <a:latin typeface="Garamond" panose="02020404030301010803" pitchFamily="18" charset="0"/>
              </a:rPr>
              <a:t>CONCLUSIONES</a:t>
            </a:r>
            <a:r>
              <a:rPr lang="es-ES" b="1" dirty="0">
                <a:solidFill>
                  <a:srgbClr val="FF0000"/>
                </a:solidFill>
                <a:latin typeface="Garamond" panose="02020404030301010803" pitchFamily="18" charset="0"/>
              </a:rPr>
              <a:t/>
            </a:r>
            <a:br>
              <a:rPr lang="es-ES" b="1" dirty="0">
                <a:solidFill>
                  <a:srgbClr val="FF0000"/>
                </a:solidFill>
                <a:latin typeface="Garamond" panose="02020404030301010803" pitchFamily="18" charset="0"/>
              </a:rPr>
            </a:br>
            <a:endParaRPr lang="es-ES"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4131997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980728"/>
                <a:ext cx="8229600" cy="5616624"/>
              </a:xfrm>
            </p:spPr>
            <p:txBody>
              <a:bodyPr>
                <a:normAutofit fontScale="70000" lnSpcReduction="20000"/>
              </a:bodyPr>
              <a:lstStyle/>
              <a:p>
                <a:pPr marL="292100" lvl="2" indent="-292100" algn="just">
                  <a:spcBef>
                    <a:spcPts val="0"/>
                  </a:spcBef>
                  <a:buClr>
                    <a:schemeClr val="accent1"/>
                  </a:buClr>
                  <a:buSzPct val="70000"/>
                  <a:buFont typeface="Wingdings 2"/>
                  <a:buChar char=""/>
                </a:pPr>
                <a:r>
                  <a:rPr lang="es-ES" dirty="0"/>
                  <a:t> </a:t>
                </a:r>
                <a:r>
                  <a:rPr lang="es-ES" sz="2400" dirty="0"/>
                  <a:t>La autoridad Ambiental en el cantón Ambato debe exigir informes semestrales de calidad de agua residual, por cuanto, al existir un incremento de curtiembres artesanales también se da un incremento en las descargas del agua residual, ya que este tipo de industrias realiza tratamientos no tecnificados.</a:t>
                </a:r>
                <a:endParaRPr lang="es-EC" sz="2400" dirty="0"/>
              </a:p>
              <a:p>
                <a:pPr algn="just"/>
                <a:endParaRPr lang="es-EC" dirty="0"/>
              </a:p>
              <a:p>
                <a:pPr marL="292100" lvl="2" indent="-292100" algn="just">
                  <a:spcBef>
                    <a:spcPts val="0"/>
                  </a:spcBef>
                  <a:buClr>
                    <a:schemeClr val="accent1"/>
                  </a:buClr>
                  <a:buSzPct val="70000"/>
                  <a:buFont typeface="Wingdings 2"/>
                  <a:buChar char=""/>
                </a:pPr>
                <a:r>
                  <a:rPr lang="es-ES" b="1" dirty="0"/>
                  <a:t> </a:t>
                </a:r>
                <a:r>
                  <a:rPr lang="es-ES" sz="2400" dirty="0"/>
                  <a:t>Considerar la información levantada de las curtiembres para tomar medidas por parte de la autoridad competente, brindando capacitación en aspectos productivos, legales, ambientales y comerciales. </a:t>
                </a:r>
                <a:endParaRPr lang="es-EC" sz="2400" dirty="0"/>
              </a:p>
              <a:p>
                <a:pPr algn="just"/>
                <a:endParaRPr lang="es-EC" dirty="0"/>
              </a:p>
              <a:p>
                <a:pPr marL="292100" lvl="2" indent="-292100" algn="just">
                  <a:spcBef>
                    <a:spcPts val="0"/>
                  </a:spcBef>
                  <a:buClr>
                    <a:schemeClr val="accent1"/>
                  </a:buClr>
                  <a:buSzPct val="70000"/>
                  <a:buFont typeface="Wingdings 2"/>
                  <a:buChar char=""/>
                </a:pPr>
                <a:r>
                  <a:rPr lang="es-ES" dirty="0"/>
                  <a:t> </a:t>
                </a:r>
                <a:r>
                  <a:rPr lang="es-ES" sz="2400" dirty="0"/>
                  <a:t>Pensar en estudios posteriores donde se considere cada hora del día por separado, ya que existen periodos de tiempo con valores de índice ultravioleta inferiores y superiores a los promedios obtenidos en esta investigación, por ende, existen horas pico (11:00 am a 1:00 pm), donde el IUV llega a valores de extremadamente alto, lo que mejora las condiciones para la activación del catalizador </a:t>
                </a:r>
                <a14:m>
                  <m:oMath xmlns:m="http://schemas.openxmlformats.org/officeDocument/2006/math">
                    <m:sSub>
                      <m:sSubPr>
                        <m:ctrlPr>
                          <a:rPr lang="es-EC" sz="2400" i="1">
                            <a:latin typeface="Cambria Math"/>
                          </a:rPr>
                        </m:ctrlPr>
                      </m:sSubPr>
                      <m:e>
                        <m:r>
                          <a:rPr lang="es-ES" sz="2400" i="1">
                            <a:latin typeface="Cambria Math"/>
                          </a:rPr>
                          <m:t>𝑇𝑖</m:t>
                        </m:r>
                        <m:r>
                          <a:rPr lang="es-ES" sz="2400" i="1">
                            <a:latin typeface="Cambria Math"/>
                          </a:rPr>
                          <m:t> </m:t>
                        </m:r>
                        <m:r>
                          <a:rPr lang="es-ES" sz="2400" i="1">
                            <a:latin typeface="Cambria Math"/>
                          </a:rPr>
                          <m:t>𝑂</m:t>
                        </m:r>
                      </m:e>
                      <m:sub>
                        <m:r>
                          <a:rPr lang="es-ES" sz="2400" i="1">
                            <a:latin typeface="Cambria Math"/>
                          </a:rPr>
                          <m:t>2</m:t>
                        </m:r>
                      </m:sub>
                    </m:sSub>
                  </m:oMath>
                </a14:m>
                <a:r>
                  <a:rPr lang="es-ES" sz="2400" dirty="0"/>
                  <a:t>, repercutiendo directamente en los porcentajes de remoción del cromo total. Además, tener mayor cuidado por parte de la  población para protegerse del sol, esto dependerá al tipo de piel, ubicación geográfica, condiciones meteorológicas y hora del día</a:t>
                </a:r>
                <a:r>
                  <a:rPr lang="es-ES" sz="2400" dirty="0" smtClean="0"/>
                  <a:t>.</a:t>
                </a:r>
              </a:p>
              <a:p>
                <a:pPr marL="292100" lvl="2" indent="-292100" algn="just">
                  <a:spcBef>
                    <a:spcPts val="0"/>
                  </a:spcBef>
                  <a:buClr>
                    <a:schemeClr val="accent1"/>
                  </a:buClr>
                  <a:buSzPct val="70000"/>
                  <a:buFont typeface="Wingdings 2"/>
                  <a:buChar char=""/>
                </a:pPr>
                <a:endParaRPr lang="es-EC" sz="2400" dirty="0"/>
              </a:p>
              <a:p>
                <a:pPr marL="292100" lvl="2" indent="-292100" algn="just">
                  <a:spcBef>
                    <a:spcPts val="0"/>
                  </a:spcBef>
                  <a:buClr>
                    <a:schemeClr val="accent1"/>
                  </a:buClr>
                  <a:buSzPct val="70000"/>
                  <a:buFont typeface="Wingdings 2"/>
                  <a:buChar char=""/>
                </a:pPr>
                <a:r>
                  <a:rPr lang="es-ES" sz="2400" dirty="0"/>
                  <a:t>Se sugiere continuar con la experimentación de tratamientos </a:t>
                </a:r>
                <a:r>
                  <a:rPr lang="es-ES" sz="2400" dirty="0" err="1"/>
                  <a:t>fotocatalíticos</a:t>
                </a:r>
                <a:r>
                  <a:rPr lang="es-ES" sz="2400" dirty="0"/>
                  <a:t> que utilizan como fuente de activación al sol para el tratamiento de aguas residuales en diversos parámetros, enfocándose en la radiación UV disponible al momento de la práctica y en los intervalos de tiempo empleados para cumplir con la normativa ambiental vigente (TULSMA) en Ecuador.</a:t>
                </a:r>
                <a:endParaRPr lang="es-EC" sz="2400" dirty="0"/>
              </a:p>
              <a:p>
                <a:pPr algn="just"/>
                <a:endParaRPr lang="es-EC" dirty="0"/>
              </a:p>
              <a:p>
                <a:pPr algn="just"/>
                <a:endParaRPr lang="es-ES" dirty="0">
                  <a:latin typeface="Garamond" panose="02020404030301010803" pitchFamily="18"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980728"/>
                <a:ext cx="8229600" cy="5616624"/>
              </a:xfrm>
              <a:blipFill rotWithShape="1">
                <a:blip r:embed="rId2"/>
                <a:stretch>
                  <a:fillRect t="-1194" r="-444" b="-1303"/>
                </a:stretch>
              </a:blipFill>
            </p:spPr>
            <p:txBody>
              <a:bodyPr/>
              <a:lstStyle/>
              <a:p>
                <a:r>
                  <a:rPr lang="es-EC" dirty="0">
                    <a:noFill/>
                  </a:rPr>
                  <a:t> </a:t>
                </a:r>
              </a:p>
            </p:txBody>
          </p:sp>
        </mc:Fallback>
      </mc:AlternateContent>
      <p:sp>
        <p:nvSpPr>
          <p:cNvPr id="5" name="1 Título"/>
          <p:cNvSpPr>
            <a:spLocks noGrp="1"/>
          </p:cNvSpPr>
          <p:nvPr>
            <p:ph type="title"/>
          </p:nvPr>
        </p:nvSpPr>
        <p:spPr>
          <a:xfrm>
            <a:off x="467544" y="980728"/>
            <a:ext cx="8229600" cy="655184"/>
          </a:xfrm>
        </p:spPr>
        <p:txBody>
          <a:bodyPr>
            <a:normAutofit fontScale="90000"/>
          </a:bodyPr>
          <a:lstStyle/>
          <a:p>
            <a:r>
              <a:rPr lang="es-ES" b="1" dirty="0" smtClean="0">
                <a:solidFill>
                  <a:srgbClr val="FF0000"/>
                </a:solidFill>
                <a:latin typeface="Garamond" panose="02020404030301010803" pitchFamily="18" charset="0"/>
              </a:rPr>
              <a:t>RECOMENDACIONES</a:t>
            </a:r>
            <a:br>
              <a:rPr lang="es-ES" b="1" dirty="0" smtClean="0">
                <a:solidFill>
                  <a:srgbClr val="FF0000"/>
                </a:solidFill>
                <a:latin typeface="Garamond" panose="02020404030301010803" pitchFamily="18" charset="0"/>
              </a:rPr>
            </a:br>
            <a:endParaRPr lang="es-ES"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1792242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483768" y="764704"/>
            <a:ext cx="4419600" cy="1600327"/>
          </a:xfrm>
        </p:spPr>
        <p:txBody>
          <a:bodyPr/>
          <a:lstStyle/>
          <a:p>
            <a:pPr algn="ctr"/>
            <a:r>
              <a:rPr lang="es-ES" sz="7200" b="1" dirty="0" smtClean="0">
                <a:solidFill>
                  <a:srgbClr val="00B050"/>
                </a:solidFill>
                <a:latin typeface="Garamond" panose="02020404030301010803" pitchFamily="18" charset="0"/>
              </a:rPr>
              <a:t>Gracias</a:t>
            </a:r>
            <a:endParaRPr lang="es-ES" sz="7200" b="1" dirty="0">
              <a:solidFill>
                <a:srgbClr val="00B050"/>
              </a:solidFill>
              <a:latin typeface="Garamond" panose="02020404030301010803" pitchFamily="18" charset="0"/>
            </a:endParaRPr>
          </a:p>
        </p:txBody>
      </p:sp>
    </p:spTree>
    <p:extLst>
      <p:ext uri="{BB962C8B-B14F-4D97-AF65-F5344CB8AC3E}">
        <p14:creationId xmlns:p14="http://schemas.microsoft.com/office/powerpoint/2010/main" val="830198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INVESTIGACIONES\TESIS _FCH\ALEGRIA_ECHEGARAY\MAPAS\MAPAS_JPG_TESIS\MAPA UBICACIÓN AMBA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ln>
            <a:noFill/>
          </a:ln>
        </p:spPr>
      </p:pic>
      <p:sp>
        <p:nvSpPr>
          <p:cNvPr id="5" name="Rectangle 4"/>
          <p:cNvSpPr/>
          <p:nvPr/>
        </p:nvSpPr>
        <p:spPr>
          <a:xfrm>
            <a:off x="467544" y="137805"/>
            <a:ext cx="8264526" cy="707886"/>
          </a:xfrm>
          <a:prstGeom prst="rect">
            <a:avLst/>
          </a:prstGeom>
        </p:spPr>
        <p:txBody>
          <a:bodyPr wrap="square">
            <a:spAutoFit/>
          </a:bodyPr>
          <a:lstStyle/>
          <a:p>
            <a:pPr algn="ctr"/>
            <a:r>
              <a:rPr lang="es-EC"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ÁREA DE ESTUDIO</a:t>
            </a:r>
            <a:endParaRPr lang="es-EC"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21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18251"/>
            <a:ext cx="8229600" cy="5031029"/>
          </a:xfrm>
        </p:spPr>
        <p:txBody>
          <a:bodyPr>
            <a:normAutofit/>
          </a:bodyPr>
          <a:lstStyle/>
          <a:p>
            <a:pPr marL="365760" lvl="1" indent="0" algn="just">
              <a:buNone/>
            </a:pPr>
            <a:r>
              <a:rPr lang="es-ES" b="1" cap="all" dirty="0">
                <a:latin typeface="Garamond" panose="02020404030301010803" pitchFamily="18" charset="0"/>
              </a:rPr>
              <a:t>Objetivo General</a:t>
            </a:r>
          </a:p>
          <a:p>
            <a:pPr lvl="1" algn="just"/>
            <a:r>
              <a:rPr lang="es-EC" sz="2000" dirty="0" smtClean="0">
                <a:latin typeface="Garamond" panose="02020404030301010803" pitchFamily="18" charset="0"/>
              </a:rPr>
              <a:t>Controlar </a:t>
            </a:r>
            <a:r>
              <a:rPr lang="es-EC" sz="2000" dirty="0">
                <a:latin typeface="Garamond" panose="02020404030301010803" pitchFamily="18" charset="0"/>
              </a:rPr>
              <a:t>la carga contaminante de Cromo en las aguas residuales proveniente del proceso de curtido en las curtiembres del cantón Ambato por medio de fotocatálisis heterogénea (</a:t>
            </a:r>
            <a:r>
              <a:rPr lang="es-EC" sz="2000" dirty="0" smtClean="0">
                <a:latin typeface="Garamond" panose="02020404030301010803" pitchFamily="18" charset="0"/>
              </a:rPr>
              <a:t>TiO</a:t>
            </a:r>
            <a:r>
              <a:rPr lang="es-EC" sz="2000" baseline="-25000" dirty="0" smtClean="0">
                <a:latin typeface="Garamond" panose="02020404030301010803" pitchFamily="18" charset="0"/>
              </a:rPr>
              <a:t>2</a:t>
            </a:r>
            <a:r>
              <a:rPr lang="es-EC" sz="2000" dirty="0" smtClean="0">
                <a:latin typeface="Garamond" panose="02020404030301010803" pitchFamily="18" charset="0"/>
              </a:rPr>
              <a:t>).</a:t>
            </a:r>
          </a:p>
          <a:p>
            <a:pPr marL="365760" lvl="1" indent="0" algn="just">
              <a:buNone/>
            </a:pPr>
            <a:endParaRPr lang="es-ES" b="1" cap="all" dirty="0" smtClean="0">
              <a:latin typeface="Garamond" panose="02020404030301010803" pitchFamily="18" charset="0"/>
            </a:endParaRPr>
          </a:p>
          <a:p>
            <a:pPr marL="365760" lvl="1" indent="0" algn="just">
              <a:buNone/>
            </a:pPr>
            <a:r>
              <a:rPr lang="es-ES" b="1" cap="all" dirty="0" smtClean="0">
                <a:latin typeface="Garamond" panose="02020404030301010803" pitchFamily="18" charset="0"/>
              </a:rPr>
              <a:t>Objetivos </a:t>
            </a:r>
            <a:r>
              <a:rPr lang="es-ES" b="1" cap="all" dirty="0">
                <a:latin typeface="Garamond" panose="02020404030301010803" pitchFamily="18" charset="0"/>
              </a:rPr>
              <a:t>Específicos</a:t>
            </a:r>
          </a:p>
          <a:p>
            <a:pPr lvl="1" algn="just"/>
            <a:r>
              <a:rPr lang="es-EC" sz="2000" dirty="0" smtClean="0">
                <a:latin typeface="Garamond" panose="02020404030301010803" pitchFamily="18" charset="0"/>
              </a:rPr>
              <a:t>Caracterizar </a:t>
            </a:r>
            <a:r>
              <a:rPr lang="es-EC" sz="2000" dirty="0">
                <a:latin typeface="Garamond" panose="02020404030301010803" pitchFamily="18" charset="0"/>
              </a:rPr>
              <a:t>los efluentes de curtiembres.</a:t>
            </a:r>
          </a:p>
          <a:p>
            <a:pPr lvl="1" algn="just"/>
            <a:r>
              <a:rPr lang="es-EC" sz="2000" dirty="0" smtClean="0">
                <a:latin typeface="Garamond" panose="02020404030301010803" pitchFamily="18" charset="0"/>
              </a:rPr>
              <a:t>Elaborar </a:t>
            </a:r>
            <a:r>
              <a:rPr lang="es-EC" sz="2000" dirty="0">
                <a:latin typeface="Garamond" panose="02020404030301010803" pitchFamily="18" charset="0"/>
              </a:rPr>
              <a:t>base de datos geográfica de las curtiembres presentes en el cantón Ambato implementando el software libre </a:t>
            </a:r>
            <a:r>
              <a:rPr lang="es-EC" sz="2000" dirty="0" err="1">
                <a:latin typeface="Garamond" panose="02020404030301010803" pitchFamily="18" charset="0"/>
              </a:rPr>
              <a:t>GeoODK</a:t>
            </a:r>
            <a:r>
              <a:rPr lang="es-EC" sz="2000" dirty="0">
                <a:latin typeface="Garamond" panose="02020404030301010803" pitchFamily="18" charset="0"/>
              </a:rPr>
              <a:t>.</a:t>
            </a:r>
          </a:p>
          <a:p>
            <a:pPr lvl="1" algn="just"/>
            <a:r>
              <a:rPr lang="es-EC" sz="2000" dirty="0" smtClean="0">
                <a:latin typeface="Garamond" panose="02020404030301010803" pitchFamily="18" charset="0"/>
              </a:rPr>
              <a:t>Estimar </a:t>
            </a:r>
            <a:r>
              <a:rPr lang="es-EC" sz="2000" dirty="0">
                <a:latin typeface="Garamond" panose="02020404030301010803" pitchFamily="18" charset="0"/>
              </a:rPr>
              <a:t>el índice ultravioleta para Ecuador.</a:t>
            </a:r>
          </a:p>
          <a:p>
            <a:pPr lvl="1" algn="just"/>
            <a:r>
              <a:rPr lang="es-EC" sz="2000" dirty="0" smtClean="0">
                <a:latin typeface="Garamond" panose="02020404030301010803" pitchFamily="18" charset="0"/>
              </a:rPr>
              <a:t>Estudiar </a:t>
            </a:r>
            <a:r>
              <a:rPr lang="es-EC" sz="2000" dirty="0">
                <a:latin typeface="Garamond" panose="02020404030301010803" pitchFamily="18" charset="0"/>
              </a:rPr>
              <a:t>la remoción de Cromo en aguas residuales provenientes de la fase de curtido de la curtiembre mediante fotocatálisis heterogenia (</a:t>
            </a:r>
            <a:r>
              <a:rPr lang="es-EC" sz="2000" dirty="0" smtClean="0">
                <a:latin typeface="Garamond" panose="02020404030301010803" pitchFamily="18" charset="0"/>
              </a:rPr>
              <a:t>TiO</a:t>
            </a:r>
            <a:r>
              <a:rPr lang="es-EC" sz="2000" baseline="-25000" dirty="0" smtClean="0">
                <a:latin typeface="Garamond" panose="02020404030301010803" pitchFamily="18" charset="0"/>
              </a:rPr>
              <a:t>2</a:t>
            </a:r>
            <a:r>
              <a:rPr lang="es-EC" sz="2000" dirty="0">
                <a:latin typeface="Garamond" panose="02020404030301010803" pitchFamily="18" charset="0"/>
              </a:rPr>
              <a:t>) en presencia de luz UV</a:t>
            </a:r>
            <a:r>
              <a:rPr lang="es-EC" sz="2000" dirty="0" smtClean="0">
                <a:latin typeface="Garamond" panose="02020404030301010803" pitchFamily="18" charset="0"/>
              </a:rPr>
              <a:t>.</a:t>
            </a:r>
            <a:endParaRPr lang="es-EC" sz="2000" dirty="0">
              <a:latin typeface="Garamond" panose="02020404030301010803" pitchFamily="18" charset="0"/>
            </a:endParaRPr>
          </a:p>
        </p:txBody>
      </p:sp>
      <p:sp>
        <p:nvSpPr>
          <p:cNvPr id="6" name="Rectangle 4"/>
          <p:cNvSpPr/>
          <p:nvPr/>
        </p:nvSpPr>
        <p:spPr>
          <a:xfrm>
            <a:off x="5622564" y="239917"/>
            <a:ext cx="3109506" cy="707886"/>
          </a:xfrm>
          <a:prstGeom prst="rect">
            <a:avLst/>
          </a:prstGeom>
        </p:spPr>
        <p:txBody>
          <a:bodyPr wrap="none">
            <a:spAutoFit/>
          </a:bodyPr>
          <a:lstStyle/>
          <a:p>
            <a:pPr algn="r"/>
            <a:r>
              <a:rPr lang="es-EC"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endParaRPr lang="es-EC"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597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1" descr="C:\INVESTIGACIONES\TESIS _FCH\ALEGRIA_ECHEGARAY\DIAGRAMAS, METODOLOGÍA CRONOGRAMA PRESUPUESTO\PROCESO_CURTIEMBR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3" y="332656"/>
            <a:ext cx="3912809" cy="5984170"/>
          </a:xfrm>
          <a:prstGeom prst="rect">
            <a:avLst/>
          </a:prstGeom>
          <a:noFill/>
          <a:ln w="28575">
            <a:solidFill>
              <a:schemeClr val="bg1"/>
            </a:solidFill>
          </a:ln>
        </p:spPr>
      </p:pic>
      <p:sp>
        <p:nvSpPr>
          <p:cNvPr id="5" name="Rectangle 4"/>
          <p:cNvSpPr/>
          <p:nvPr/>
        </p:nvSpPr>
        <p:spPr>
          <a:xfrm>
            <a:off x="5724128" y="6381328"/>
            <a:ext cx="3024336" cy="433452"/>
          </a:xfrm>
          <a:prstGeom prst="rect">
            <a:avLst/>
          </a:prstGeom>
          <a:solidFill>
            <a:schemeClr val="tx1"/>
          </a:solidFill>
          <a:ln w="28575">
            <a:noFill/>
          </a:ln>
        </p:spPr>
        <p:txBody>
          <a:bodyPr wrap="square">
            <a:spAutoFit/>
          </a:bodyPr>
          <a:lstStyle/>
          <a:p>
            <a:pPr algn="ctr"/>
            <a:r>
              <a:rPr lang="es-ES" sz="900" dirty="0">
                <a:solidFill>
                  <a:schemeClr val="bg1"/>
                </a:solidFill>
                <a:latin typeface="Century" panose="02040604050505020304" pitchFamily="18" charset="0"/>
                <a:ea typeface="Calibri" panose="020F0502020204030204" pitchFamily="34" charset="0"/>
                <a:cs typeface="Times New Roman" panose="02020603050405020304" pitchFamily="18" charset="0"/>
              </a:rPr>
              <a:t>Esquema del Proceso de Curtido.</a:t>
            </a:r>
            <a:endParaRPr lang="es-EC" sz="900" dirty="0">
              <a:solidFill>
                <a:schemeClr val="bg1"/>
              </a:solidFill>
              <a:latin typeface="Century" panose="02040604050505020304" pitchFamily="18" charset="0"/>
              <a:ea typeface="Calibri" panose="020F0502020204030204" pitchFamily="34" charset="0"/>
              <a:cs typeface="Times New Roman" panose="02020603050405020304" pitchFamily="18" charset="0"/>
            </a:endParaRPr>
          </a:p>
          <a:p>
            <a:pPr indent="189071" algn="ctr">
              <a:spcBef>
                <a:spcPts val="450"/>
              </a:spcBef>
            </a:pPr>
            <a:r>
              <a:rPr lang="es-ES" sz="900" b="1" dirty="0">
                <a:solidFill>
                  <a:schemeClr val="bg1"/>
                </a:solidFill>
                <a:latin typeface="Century" panose="02040604050505020304" pitchFamily="18" charset="0"/>
                <a:ea typeface="Calibri" panose="020F0502020204030204" pitchFamily="34" charset="0"/>
                <a:cs typeface="Times New Roman" panose="02020603050405020304" pitchFamily="18" charset="0"/>
              </a:rPr>
              <a:t>Fuente. </a:t>
            </a:r>
            <a:r>
              <a:rPr lang="es-ES" sz="900" dirty="0" err="1">
                <a:solidFill>
                  <a:schemeClr val="bg1"/>
                </a:solidFill>
                <a:latin typeface="Century" panose="02040604050505020304" pitchFamily="18" charset="0"/>
                <a:ea typeface="Calibri" panose="020F0502020204030204" pitchFamily="34" charset="0"/>
                <a:cs typeface="Times New Roman" panose="02020603050405020304" pitchFamily="18" charset="0"/>
              </a:rPr>
              <a:t>Tejerina</a:t>
            </a:r>
            <a:r>
              <a:rPr lang="es-ES" sz="900" dirty="0">
                <a:solidFill>
                  <a:schemeClr val="bg1"/>
                </a:solidFill>
                <a:latin typeface="Century" panose="02040604050505020304" pitchFamily="18" charset="0"/>
                <a:ea typeface="Calibri" panose="020F0502020204030204" pitchFamily="34" charset="0"/>
                <a:cs typeface="Times New Roman" panose="02020603050405020304" pitchFamily="18" charset="0"/>
              </a:rPr>
              <a:t>, W., et al. (2013).</a:t>
            </a:r>
            <a:endParaRPr lang="es-EC" sz="900" dirty="0">
              <a:solidFill>
                <a:schemeClr val="bg1"/>
              </a:solidFill>
              <a:latin typeface="Century" panose="020406040505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50435" y="810578"/>
            <a:ext cx="4798570" cy="1754326"/>
          </a:xfrm>
          <a:prstGeom prst="rect">
            <a:avLst/>
          </a:prstGeom>
          <a:solidFill>
            <a:schemeClr val="tx1"/>
          </a:solidFill>
          <a:ln w="28575">
            <a:solidFill>
              <a:schemeClr val="bg1"/>
            </a:solidFill>
          </a:ln>
        </p:spPr>
        <p:txBody>
          <a:bodyPr wrap="square">
            <a:spAutoFit/>
          </a:bodyPr>
          <a:lstStyle/>
          <a:p>
            <a:pPr algn="just"/>
            <a:r>
              <a:rPr lang="es-ES" b="1" dirty="0">
                <a:solidFill>
                  <a:schemeClr val="bg1"/>
                </a:solidFill>
                <a:latin typeface="Century" panose="02040604050505020304" pitchFamily="18" charset="0"/>
                <a:ea typeface="Calibri" panose="020F0502020204030204" pitchFamily="34" charset="0"/>
              </a:rPr>
              <a:t>Curtido</a:t>
            </a:r>
            <a:r>
              <a:rPr lang="es-ES" dirty="0">
                <a:solidFill>
                  <a:schemeClr val="bg1"/>
                </a:solidFill>
                <a:latin typeface="Century" panose="02040604050505020304" pitchFamily="18" charset="0"/>
                <a:ea typeface="Calibri" panose="020F0502020204030204" pitchFamily="34" charset="0"/>
              </a:rPr>
              <a:t> es el proceso de transformación de la piel del animal en cuero. </a:t>
            </a:r>
          </a:p>
          <a:p>
            <a:pPr algn="just"/>
            <a:endParaRPr lang="es-ES" dirty="0">
              <a:solidFill>
                <a:schemeClr val="bg1"/>
              </a:solidFill>
              <a:latin typeface="Century" panose="02040604050505020304" pitchFamily="18" charset="0"/>
            </a:endParaRPr>
          </a:p>
          <a:p>
            <a:pPr algn="just"/>
            <a:r>
              <a:rPr lang="es-ES" b="1" dirty="0">
                <a:solidFill>
                  <a:schemeClr val="bg1"/>
                </a:solidFill>
                <a:latin typeface="Century" panose="02040604050505020304" pitchFamily="18" charset="0"/>
              </a:rPr>
              <a:t>Curtiduría</a:t>
            </a:r>
            <a:r>
              <a:rPr lang="es-ES" dirty="0">
                <a:solidFill>
                  <a:schemeClr val="bg1"/>
                </a:solidFill>
                <a:latin typeface="Century" panose="02040604050505020304" pitchFamily="18" charset="0"/>
              </a:rPr>
              <a:t> es el lugar donde se lleva a cabo el curtido de pieles de animales, para obtener cuero. </a:t>
            </a:r>
            <a:r>
              <a:rPr lang="es-ES" sz="1000" b="1" dirty="0">
                <a:solidFill>
                  <a:schemeClr val="bg1"/>
                </a:solidFill>
                <a:latin typeface="Century" panose="02040604050505020304" pitchFamily="18" charset="0"/>
                <a:ea typeface="Calibri" panose="020F0502020204030204" pitchFamily="34" charset="0"/>
              </a:rPr>
              <a:t>(</a:t>
            </a:r>
            <a:r>
              <a:rPr lang="es-ES" sz="1000" b="1" dirty="0" err="1">
                <a:solidFill>
                  <a:schemeClr val="bg1"/>
                </a:solidFill>
                <a:latin typeface="Century" panose="02040604050505020304" pitchFamily="18" charset="0"/>
                <a:ea typeface="Calibri" panose="020F0502020204030204" pitchFamily="34" charset="0"/>
              </a:rPr>
              <a:t>Tejerina</a:t>
            </a:r>
            <a:r>
              <a:rPr lang="es-ES" sz="1000" b="1" dirty="0">
                <a:solidFill>
                  <a:schemeClr val="bg1"/>
                </a:solidFill>
                <a:latin typeface="Century" panose="02040604050505020304" pitchFamily="18" charset="0"/>
                <a:ea typeface="Calibri" panose="020F0502020204030204" pitchFamily="34" charset="0"/>
              </a:rPr>
              <a:t>, W., et al., 2013) </a:t>
            </a:r>
            <a:endParaRPr lang="es-EC" dirty="0">
              <a:solidFill>
                <a:schemeClr val="bg1"/>
              </a:solidFill>
              <a:latin typeface="Century" panose="02040604050505020304" pitchFamily="18" charset="0"/>
            </a:endParaRPr>
          </a:p>
        </p:txBody>
      </p:sp>
      <p:sp>
        <p:nvSpPr>
          <p:cNvPr id="7" name="Rectangle 6"/>
          <p:cNvSpPr/>
          <p:nvPr/>
        </p:nvSpPr>
        <p:spPr>
          <a:xfrm>
            <a:off x="173386" y="3524815"/>
            <a:ext cx="4775619" cy="1200329"/>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El exceso de uso de agentes químicos puede causar problemas y daños a la piel; dermatitis y ántrax, enfermedades respiratorias </a:t>
            </a:r>
            <a:r>
              <a:rPr lang="es-ES" sz="1000" b="1" dirty="0">
                <a:solidFill>
                  <a:schemeClr val="bg1"/>
                </a:solidFill>
                <a:latin typeface="Century" panose="02040604050505020304" pitchFamily="18" charset="0"/>
              </a:rPr>
              <a:t>(Rivera, 2006) </a:t>
            </a:r>
            <a:endParaRPr lang="es-EC" dirty="0">
              <a:solidFill>
                <a:schemeClr val="bg1"/>
              </a:solidFill>
              <a:latin typeface="Century" panose="02040604050505020304" pitchFamily="18" charset="0"/>
            </a:endParaRPr>
          </a:p>
        </p:txBody>
      </p:sp>
      <p:sp>
        <p:nvSpPr>
          <p:cNvPr id="9" name="Rectangle 8"/>
          <p:cNvSpPr/>
          <p:nvPr/>
        </p:nvSpPr>
        <p:spPr>
          <a:xfrm>
            <a:off x="-57526" y="56818"/>
            <a:ext cx="4807473" cy="707886"/>
          </a:xfrm>
          <a:prstGeom prst="rect">
            <a:avLst/>
          </a:prstGeom>
        </p:spPr>
        <p:txBody>
          <a:bodyPr wrap="square">
            <a:spAutoFit/>
          </a:bodyPr>
          <a:lstStyle/>
          <a:p>
            <a:pPr algn="r"/>
            <a:r>
              <a:rPr lang="es-EC"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TEÓRICO</a:t>
            </a:r>
          </a:p>
        </p:txBody>
      </p:sp>
      <p:sp>
        <p:nvSpPr>
          <p:cNvPr id="2" name="TextBox 1"/>
          <p:cNvSpPr txBox="1"/>
          <p:nvPr/>
        </p:nvSpPr>
        <p:spPr>
          <a:xfrm>
            <a:off x="5220072" y="2843644"/>
            <a:ext cx="3600400" cy="369332"/>
          </a:xfrm>
          <a:prstGeom prst="rect">
            <a:avLst/>
          </a:prstGeom>
          <a:noFill/>
          <a:ln w="19050">
            <a:solidFill>
              <a:srgbClr val="FF0000"/>
            </a:solidFill>
          </a:ln>
        </p:spPr>
        <p:txBody>
          <a:bodyPr wrap="square" rtlCol="0">
            <a:spAutoFit/>
          </a:bodyPr>
          <a:lstStyle/>
          <a:p>
            <a:endParaRPr lang="es-EC" dirty="0"/>
          </a:p>
        </p:txBody>
      </p:sp>
      <p:sp>
        <p:nvSpPr>
          <p:cNvPr id="10" name="Rectangle 9"/>
          <p:cNvSpPr/>
          <p:nvPr/>
        </p:nvSpPr>
        <p:spPr>
          <a:xfrm>
            <a:off x="150435" y="2628781"/>
            <a:ext cx="4798570" cy="800219"/>
          </a:xfrm>
          <a:prstGeom prst="rect">
            <a:avLst/>
          </a:prstGeom>
          <a:solidFill>
            <a:schemeClr val="tx1"/>
          </a:solidFill>
          <a:ln w="28575">
            <a:solidFill>
              <a:schemeClr val="bg1"/>
            </a:solidFill>
          </a:ln>
        </p:spPr>
        <p:txBody>
          <a:bodyPr wrap="square">
            <a:spAutoFit/>
          </a:bodyPr>
          <a:lstStyle/>
          <a:p>
            <a:pPr algn="just"/>
            <a:r>
              <a:rPr lang="es-EC" dirty="0">
                <a:solidFill>
                  <a:schemeClr val="bg1"/>
                </a:solidFill>
                <a:latin typeface="Century" panose="02040604050505020304" pitchFamily="18" charset="0"/>
              </a:rPr>
              <a:t>Proceso de curtido se consume el 42% de productos químicos utilizados. </a:t>
            </a:r>
            <a:r>
              <a:rPr lang="es-ES" sz="1000" b="1" dirty="0">
                <a:solidFill>
                  <a:schemeClr val="bg1"/>
                </a:solidFill>
                <a:latin typeface="Century" panose="02040604050505020304" pitchFamily="18" charset="0"/>
                <a:ea typeface="Calibri" panose="020F0502020204030204" pitchFamily="34" charset="0"/>
              </a:rPr>
              <a:t>(</a:t>
            </a:r>
            <a:r>
              <a:rPr lang="es-ES" sz="1000" b="1" dirty="0" err="1">
                <a:solidFill>
                  <a:schemeClr val="bg1"/>
                </a:solidFill>
                <a:latin typeface="Century" panose="02040604050505020304" pitchFamily="18" charset="0"/>
                <a:ea typeface="Calibri" panose="020F0502020204030204" pitchFamily="34" charset="0"/>
              </a:rPr>
              <a:t>Lorber</a:t>
            </a:r>
            <a:r>
              <a:rPr lang="es-ES" sz="1000" b="1" dirty="0">
                <a:solidFill>
                  <a:schemeClr val="bg1"/>
                </a:solidFill>
                <a:latin typeface="Century" panose="02040604050505020304" pitchFamily="18" charset="0"/>
                <a:ea typeface="Calibri" panose="020F0502020204030204" pitchFamily="34" charset="0"/>
              </a:rPr>
              <a:t>, k. y compañía, 2007) </a:t>
            </a:r>
            <a:endParaRPr lang="es-EC" dirty="0">
              <a:solidFill>
                <a:schemeClr val="bg1"/>
              </a:solidFill>
              <a:latin typeface="Century" panose="02040604050505020304" pitchFamily="18" charset="0"/>
            </a:endParaRPr>
          </a:p>
        </p:txBody>
      </p:sp>
      <p:sp>
        <p:nvSpPr>
          <p:cNvPr id="11" name="Rectangle 10"/>
          <p:cNvSpPr/>
          <p:nvPr/>
        </p:nvSpPr>
        <p:spPr>
          <a:xfrm>
            <a:off x="150435" y="4828352"/>
            <a:ext cx="4798570" cy="1815882"/>
          </a:xfrm>
          <a:prstGeom prst="rect">
            <a:avLst/>
          </a:prstGeom>
          <a:solidFill>
            <a:schemeClr val="tx1"/>
          </a:solidFill>
          <a:ln w="28575">
            <a:solidFill>
              <a:schemeClr val="bg1"/>
            </a:solidFill>
          </a:ln>
        </p:spPr>
        <p:txBody>
          <a:bodyPr wrap="square">
            <a:spAutoFit/>
          </a:bodyPr>
          <a:lstStyle/>
          <a:p>
            <a:pPr algn="just"/>
            <a:r>
              <a:rPr lang="es-EC" sz="1600" b="1" dirty="0">
                <a:solidFill>
                  <a:schemeClr val="bg1"/>
                </a:solidFill>
                <a:latin typeface="Century" panose="02040604050505020304" pitchFamily="18" charset="0"/>
                <a:sym typeface="Wingdings" panose="05000000000000000000" pitchFamily="2" charset="2"/>
              </a:rPr>
              <a:t>CONSUMO DE AGUA </a:t>
            </a:r>
          </a:p>
          <a:p>
            <a:pPr algn="just"/>
            <a:r>
              <a:rPr lang="es-EC" sz="1600" dirty="0">
                <a:solidFill>
                  <a:schemeClr val="bg1"/>
                </a:solidFill>
                <a:latin typeface="Century" panose="02040604050505020304" pitchFamily="18" charset="0"/>
                <a:sym typeface="Wingdings" panose="05000000000000000000" pitchFamily="2" charset="2"/>
              </a:rPr>
              <a:t>Países desarrollados  por ton. consumen 20 m³ por ton.</a:t>
            </a:r>
          </a:p>
          <a:p>
            <a:pPr algn="just"/>
            <a:r>
              <a:rPr lang="es-EC" sz="1600" dirty="0">
                <a:solidFill>
                  <a:schemeClr val="bg1"/>
                </a:solidFill>
                <a:latin typeface="Century" panose="02040604050505020304" pitchFamily="18" charset="0"/>
                <a:sym typeface="Wingdings" panose="05000000000000000000" pitchFamily="2" charset="2"/>
              </a:rPr>
              <a:t>Países en vías de desarrollo  hasta 100 m³ </a:t>
            </a:r>
          </a:p>
          <a:p>
            <a:pPr algn="just"/>
            <a:r>
              <a:rPr lang="es-EC" sz="1600" b="1" dirty="0">
                <a:solidFill>
                  <a:schemeClr val="bg1"/>
                </a:solidFill>
                <a:latin typeface="Century" panose="02040604050505020304" pitchFamily="18" charset="0"/>
                <a:sym typeface="Wingdings" panose="05000000000000000000" pitchFamily="2" charset="2"/>
              </a:rPr>
              <a:t>RESIDUOS SÓLIDOS </a:t>
            </a:r>
          </a:p>
          <a:p>
            <a:pPr algn="just"/>
            <a:r>
              <a:rPr lang="es-EC" sz="1600" b="1" dirty="0">
                <a:solidFill>
                  <a:schemeClr val="bg1"/>
                </a:solidFill>
                <a:latin typeface="Century" panose="02040604050505020304" pitchFamily="18" charset="0"/>
                <a:sym typeface="Wingdings" panose="05000000000000000000" pitchFamily="2" charset="2"/>
              </a:rPr>
              <a:t>EMISIONES GASEOSAS </a:t>
            </a:r>
            <a:r>
              <a:rPr lang="es-EC" sz="1600" dirty="0">
                <a:solidFill>
                  <a:schemeClr val="bg1"/>
                </a:solidFill>
                <a:latin typeface="Century" panose="02040604050505020304" pitchFamily="18" charset="0"/>
                <a:sym typeface="Wingdings" panose="05000000000000000000" pitchFamily="2" charset="2"/>
              </a:rPr>
              <a:t> Emisiones de Amoniaco.</a:t>
            </a:r>
            <a:endParaRPr lang="es-EC" sz="1600" dirty="0">
              <a:solidFill>
                <a:schemeClr val="bg1"/>
              </a:solidFill>
              <a:latin typeface="Century" panose="02040604050505020304" pitchFamily="18" charset="0"/>
            </a:endParaRPr>
          </a:p>
        </p:txBody>
      </p:sp>
    </p:spTree>
    <p:extLst>
      <p:ext uri="{BB962C8B-B14F-4D97-AF65-F5344CB8AC3E}">
        <p14:creationId xmlns:p14="http://schemas.microsoft.com/office/powerpoint/2010/main" val="167396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p:cNvSpPr>
            <a:spLocks noGrp="1"/>
          </p:cNvSpPr>
          <p:nvPr>
            <p:ph idx="1"/>
          </p:nvPr>
        </p:nvSpPr>
        <p:spPr>
          <a:xfrm>
            <a:off x="3308736" y="6093296"/>
            <a:ext cx="1899879" cy="288032"/>
          </a:xfrm>
        </p:spPr>
        <p:txBody>
          <a:bodyPr>
            <a:normAutofit fontScale="77500" lnSpcReduction="20000"/>
          </a:bodyPr>
          <a:lstStyle/>
          <a:p>
            <a:pPr marL="0" indent="0" algn="just">
              <a:buNone/>
            </a:pPr>
            <a:r>
              <a:rPr lang="es-EC" sz="2000" dirty="0"/>
              <a:t> </a:t>
            </a:r>
            <a:endParaRPr lang="es-ES" dirty="0">
              <a:latin typeface="Garamond" panose="02020404030301010803" pitchFamily="18" charset="0"/>
            </a:endParaRPr>
          </a:p>
          <a:p>
            <a:pPr lvl="1"/>
            <a:endParaRPr lang="es-ES" dirty="0"/>
          </a:p>
        </p:txBody>
      </p:sp>
      <p:sp>
        <p:nvSpPr>
          <p:cNvPr id="11" name="Rectangle 10"/>
          <p:cNvSpPr/>
          <p:nvPr/>
        </p:nvSpPr>
        <p:spPr>
          <a:xfrm>
            <a:off x="1475656" y="980728"/>
            <a:ext cx="5904656" cy="369332"/>
          </a:xfrm>
          <a:prstGeom prst="rect">
            <a:avLst/>
          </a:prstGeom>
          <a:solidFill>
            <a:schemeClr val="tx1"/>
          </a:solidFill>
          <a:ln w="28575">
            <a:solidFill>
              <a:schemeClr val="bg1"/>
            </a:solidFill>
          </a:ln>
        </p:spPr>
        <p:txBody>
          <a:bodyPr wrap="square">
            <a:spAutoFit/>
          </a:bodyPr>
          <a:lstStyle/>
          <a:p>
            <a:pPr algn="ctr"/>
            <a:r>
              <a:rPr lang="es-ES" b="1" dirty="0">
                <a:solidFill>
                  <a:schemeClr val="bg1"/>
                </a:solidFill>
                <a:latin typeface="Century" panose="02040604050505020304" pitchFamily="18" charset="0"/>
              </a:rPr>
              <a:t>TRATAMIENTO DE AGUAS RESIDUALES</a:t>
            </a:r>
            <a:endParaRPr lang="es-EC" dirty="0">
              <a:solidFill>
                <a:schemeClr val="bg1"/>
              </a:solidFill>
              <a:latin typeface="Century" panose="02040604050505020304" pitchFamily="18" charset="0"/>
            </a:endParaRPr>
          </a:p>
        </p:txBody>
      </p:sp>
      <p:pic>
        <p:nvPicPr>
          <p:cNvPr id="13" name="Picture 12"/>
          <p:cNvPicPr>
            <a:picLocks noChangeAspect="1"/>
          </p:cNvPicPr>
          <p:nvPr/>
        </p:nvPicPr>
        <p:blipFill rotWithShape="1">
          <a:blip r:embed="rId2"/>
          <a:srcRect l="4487" r="4487" b="13707"/>
          <a:stretch/>
        </p:blipFill>
        <p:spPr>
          <a:xfrm>
            <a:off x="1871700" y="3068960"/>
            <a:ext cx="5328592" cy="3024336"/>
          </a:xfrm>
          <a:prstGeom prst="rect">
            <a:avLst/>
          </a:prstGeom>
          <a:ln w="28575">
            <a:solidFill>
              <a:schemeClr val="bg1"/>
            </a:solidFill>
          </a:ln>
        </p:spPr>
      </p:pic>
      <p:sp>
        <p:nvSpPr>
          <p:cNvPr id="14" name="Rectangle 13"/>
          <p:cNvSpPr/>
          <p:nvPr/>
        </p:nvSpPr>
        <p:spPr>
          <a:xfrm>
            <a:off x="395536" y="1647011"/>
            <a:ext cx="8352928" cy="1200329"/>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La Enciclopedia de Salud y Seguridad en el Trabajo. Cuero, Pieles y Calzado, en su edición del 2006, explica en resumen las elecciones tecnológicas que se tiene actualmente para el tratamiento de las aguas residuales provenientes del curtido. </a:t>
            </a:r>
            <a:endParaRPr lang="es-EC" dirty="0">
              <a:solidFill>
                <a:schemeClr val="bg1"/>
              </a:solidFill>
              <a:latin typeface="Century" panose="02040604050505020304" pitchFamily="18" charset="0"/>
            </a:endParaRPr>
          </a:p>
        </p:txBody>
      </p:sp>
      <p:sp>
        <p:nvSpPr>
          <p:cNvPr id="16" name="Rectangle 15"/>
          <p:cNvSpPr/>
          <p:nvPr/>
        </p:nvSpPr>
        <p:spPr>
          <a:xfrm>
            <a:off x="3308737" y="6150496"/>
            <a:ext cx="1899879" cy="230832"/>
          </a:xfrm>
          <a:prstGeom prst="rect">
            <a:avLst/>
          </a:prstGeom>
          <a:solidFill>
            <a:schemeClr val="tx1"/>
          </a:solidFill>
          <a:ln w="28575">
            <a:noFill/>
          </a:ln>
        </p:spPr>
        <p:txBody>
          <a:bodyPr wrap="square">
            <a:spAutoFit/>
          </a:bodyPr>
          <a:lstStyle/>
          <a:p>
            <a:pPr algn="ctr"/>
            <a:r>
              <a:rPr lang="es-ES" sz="900" b="1" dirty="0">
                <a:solidFill>
                  <a:schemeClr val="bg1"/>
                </a:solidFill>
                <a:latin typeface="Century" panose="02040604050505020304" pitchFamily="18" charset="0"/>
                <a:cs typeface="Times New Roman" panose="02020603050405020304" pitchFamily="18" charset="0"/>
              </a:rPr>
              <a:t>Fuente. </a:t>
            </a:r>
            <a:r>
              <a:rPr lang="es-ES" sz="900" dirty="0" err="1">
                <a:solidFill>
                  <a:schemeClr val="bg1"/>
                </a:solidFill>
                <a:latin typeface="Century" panose="02040604050505020304" pitchFamily="18" charset="0"/>
                <a:cs typeface="Times New Roman" panose="02020603050405020304" pitchFamily="18" charset="0"/>
              </a:rPr>
              <a:t>Osinsky</a:t>
            </a:r>
            <a:r>
              <a:rPr lang="es-ES" sz="900" dirty="0">
                <a:solidFill>
                  <a:schemeClr val="bg1"/>
                </a:solidFill>
                <a:latin typeface="Century" panose="02040604050505020304" pitchFamily="18" charset="0"/>
                <a:cs typeface="Times New Roman" panose="02020603050405020304" pitchFamily="18" charset="0"/>
              </a:rPr>
              <a:t>, D., et al.,2013.</a:t>
            </a:r>
            <a:endParaRPr lang="es-EC" sz="900" dirty="0">
              <a:solidFill>
                <a:schemeClr val="bg1"/>
              </a:solidFill>
              <a:latin typeface="Century"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65056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441441"/>
            <a:ext cx="2160240" cy="646331"/>
          </a:xfrm>
          <a:prstGeom prst="rect">
            <a:avLst/>
          </a:prstGeom>
          <a:solidFill>
            <a:schemeClr val="tx1"/>
          </a:solid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TECNOLOGÍA </a:t>
            </a:r>
          </a:p>
          <a:p>
            <a:pPr algn="ctr"/>
            <a:r>
              <a:rPr lang="es-EC" b="1" dirty="0">
                <a:solidFill>
                  <a:schemeClr val="bg1"/>
                </a:solidFill>
                <a:latin typeface="Century" panose="02040604050505020304" pitchFamily="18" charset="0"/>
              </a:rPr>
              <a:t>FOTOQUÍMICA</a:t>
            </a:r>
          </a:p>
        </p:txBody>
      </p:sp>
      <p:sp>
        <p:nvSpPr>
          <p:cNvPr id="10" name="Rectangle 9"/>
          <p:cNvSpPr/>
          <p:nvPr/>
        </p:nvSpPr>
        <p:spPr>
          <a:xfrm>
            <a:off x="195147" y="2437166"/>
            <a:ext cx="2144604" cy="1200329"/>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Estudia el efecto que provoca la luz en las reacciones químicas.</a:t>
            </a:r>
            <a:endParaRPr lang="es-EC" dirty="0">
              <a:solidFill>
                <a:schemeClr val="bg1"/>
              </a:solidFill>
              <a:latin typeface="Century" panose="02040604050505020304" pitchFamily="18" charset="0"/>
            </a:endParaRPr>
          </a:p>
        </p:txBody>
      </p:sp>
      <p:sp>
        <p:nvSpPr>
          <p:cNvPr id="11" name="Rectangle 10"/>
          <p:cNvSpPr/>
          <p:nvPr/>
        </p:nvSpPr>
        <p:spPr>
          <a:xfrm>
            <a:off x="3101039" y="478413"/>
            <a:ext cx="5904656" cy="646331"/>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Reordenación o redistribución de los átomos para formar nuevas moléculas.</a:t>
            </a:r>
            <a:endParaRPr lang="es-EC" dirty="0">
              <a:solidFill>
                <a:schemeClr val="bg1"/>
              </a:solidFill>
              <a:latin typeface="Century" panose="02040604050505020304" pitchFamily="18" charset="0"/>
            </a:endParaRPr>
          </a:p>
        </p:txBody>
      </p:sp>
      <p:cxnSp>
        <p:nvCxnSpPr>
          <p:cNvPr id="7" name="Connector: Elbow 6"/>
          <p:cNvCxnSpPr>
            <a:cxnSpLocks/>
            <a:stCxn id="8" idx="0"/>
          </p:cNvCxnSpPr>
          <p:nvPr/>
        </p:nvCxnSpPr>
        <p:spPr>
          <a:xfrm rot="5400000" flipH="1" flipV="1">
            <a:off x="1841232" y="181634"/>
            <a:ext cx="678206" cy="184140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95936" y="1280066"/>
            <a:ext cx="4464496" cy="1200329"/>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Cambios físico – químicos y energéticos que actúan en la misma, como también la velocidad de reacción a la que se realiza la reacción.</a:t>
            </a:r>
            <a:endParaRPr lang="es-EC" dirty="0">
              <a:solidFill>
                <a:schemeClr val="bg1"/>
              </a:solidFill>
              <a:latin typeface="Century" panose="02040604050505020304" pitchFamily="18" charset="0"/>
            </a:endParaRPr>
          </a:p>
        </p:txBody>
      </p:sp>
      <p:sp>
        <p:nvSpPr>
          <p:cNvPr id="19" name="Rectangle 18"/>
          <p:cNvSpPr/>
          <p:nvPr/>
        </p:nvSpPr>
        <p:spPr>
          <a:xfrm>
            <a:off x="2699792" y="2668657"/>
            <a:ext cx="5904656" cy="923330"/>
          </a:xfrm>
          <a:prstGeom prst="rect">
            <a:avLst/>
          </a:prstGeom>
          <a:solidFill>
            <a:srgbClr val="FFFF00"/>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Rango del espectro UV-visible al que se trabaje es esencial, para que exista un cambio fotoquímico en la molécula.</a:t>
            </a:r>
            <a:endParaRPr lang="es-EC" dirty="0">
              <a:solidFill>
                <a:schemeClr val="bg1"/>
              </a:solidFill>
              <a:latin typeface="Century" panose="02040604050505020304" pitchFamily="18" charset="0"/>
            </a:endParaRPr>
          </a:p>
        </p:txBody>
      </p:sp>
      <p:sp>
        <p:nvSpPr>
          <p:cNvPr id="20" name="Rectangle 19"/>
          <p:cNvSpPr/>
          <p:nvPr/>
        </p:nvSpPr>
        <p:spPr>
          <a:xfrm>
            <a:off x="575555" y="3947572"/>
            <a:ext cx="8280921" cy="1569660"/>
          </a:xfrm>
          <a:prstGeom prst="rect">
            <a:avLst/>
          </a:prstGeom>
          <a:solidFill>
            <a:schemeClr val="tx1"/>
          </a:solidFill>
          <a:ln w="28575">
            <a:solidFill>
              <a:schemeClr val="bg1"/>
            </a:solidFill>
          </a:ln>
        </p:spPr>
        <p:txBody>
          <a:bodyPr wrap="square">
            <a:spAutoFit/>
          </a:bodyPr>
          <a:lstStyle/>
          <a:p>
            <a:pPr marL="285750" indent="-285750" algn="just">
              <a:buFont typeface="Wingdings" panose="05000000000000000000" pitchFamily="2" charset="2"/>
              <a:buChar char="§"/>
            </a:pPr>
            <a:r>
              <a:rPr lang="es-EC" sz="1600" dirty="0">
                <a:solidFill>
                  <a:schemeClr val="bg1"/>
                </a:solidFill>
                <a:latin typeface="Century" panose="02040604050505020304" pitchFamily="18" charset="0"/>
              </a:rPr>
              <a:t>Acelera los procesos de reacción, si se compara con técnicas similares en ausencia de luz.</a:t>
            </a:r>
          </a:p>
          <a:p>
            <a:pPr marL="285750" indent="-285750" algn="just">
              <a:buFont typeface="Wingdings" panose="05000000000000000000" pitchFamily="2" charset="2"/>
              <a:buChar char="§"/>
            </a:pPr>
            <a:r>
              <a:rPr lang="es-EC" sz="1600" dirty="0">
                <a:solidFill>
                  <a:schemeClr val="bg1"/>
                </a:solidFill>
                <a:latin typeface="Century" panose="02040604050505020304" pitchFamily="18" charset="0"/>
              </a:rPr>
              <a:t>Trata aguas residuales resistentes a los tratamientos convencionales.</a:t>
            </a:r>
          </a:p>
          <a:p>
            <a:pPr marL="285750" indent="-285750" algn="just">
              <a:buFont typeface="Wingdings" panose="05000000000000000000" pitchFamily="2" charset="2"/>
              <a:buChar char="§"/>
            </a:pPr>
            <a:r>
              <a:rPr lang="es-EC" sz="1600" dirty="0">
                <a:solidFill>
                  <a:schemeClr val="bg1"/>
                </a:solidFill>
                <a:latin typeface="Century" panose="02040604050505020304" pitchFamily="18" charset="0"/>
              </a:rPr>
              <a:t>Consigue la destrucción (mineralización completa) del contaminante.</a:t>
            </a:r>
          </a:p>
          <a:p>
            <a:pPr marL="285750" indent="-285750" algn="just">
              <a:buFont typeface="Wingdings" panose="05000000000000000000" pitchFamily="2" charset="2"/>
              <a:buChar char="§"/>
            </a:pPr>
            <a:r>
              <a:rPr lang="es-EC" sz="1600" dirty="0">
                <a:solidFill>
                  <a:schemeClr val="bg1"/>
                </a:solidFill>
                <a:latin typeface="Century" panose="02040604050505020304" pitchFamily="18" charset="0"/>
              </a:rPr>
              <a:t>Disminuye la concentración de compuestos formados por pretratamientos alternativos.</a:t>
            </a:r>
          </a:p>
        </p:txBody>
      </p:sp>
      <p:cxnSp>
        <p:nvCxnSpPr>
          <p:cNvPr id="22" name="Straight Arrow Connector 21"/>
          <p:cNvCxnSpPr>
            <a:cxnSpLocks/>
            <a:stCxn id="8" idx="2"/>
            <a:endCxn id="10" idx="0"/>
          </p:cNvCxnSpPr>
          <p:nvPr/>
        </p:nvCxnSpPr>
        <p:spPr>
          <a:xfrm>
            <a:off x="1259631" y="2087772"/>
            <a:ext cx="7818" cy="3493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p:cNvCxnSpPr>
            <a:cxnSpLocks/>
            <a:endCxn id="17" idx="1"/>
          </p:cNvCxnSpPr>
          <p:nvPr/>
        </p:nvCxnSpPr>
        <p:spPr>
          <a:xfrm rot="5400000">
            <a:off x="4627737" y="454600"/>
            <a:ext cx="793831" cy="2057431"/>
          </a:xfrm>
          <a:prstGeom prst="bentConnector4">
            <a:avLst>
              <a:gd name="adj1" fmla="val 12198"/>
              <a:gd name="adj2" fmla="val 11111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299006" y="5752755"/>
            <a:ext cx="4834020" cy="369332"/>
          </a:xfrm>
          <a:prstGeom prst="rect">
            <a:avLst/>
          </a:prstGeom>
          <a:noFill/>
          <a:ln w="28575">
            <a:solidFill>
              <a:schemeClr val="bg1"/>
            </a:solidFill>
          </a:ln>
        </p:spPr>
        <p:txBody>
          <a:bodyPr wrap="square">
            <a:spAutoFit/>
          </a:bodyPr>
          <a:lstStyle/>
          <a:p>
            <a:pPr algn="ctr"/>
            <a:r>
              <a:rPr lang="es-EC" b="1" dirty="0">
                <a:solidFill>
                  <a:schemeClr val="bg1"/>
                </a:solidFill>
                <a:latin typeface="Century" panose="02040604050505020304" pitchFamily="18" charset="0"/>
              </a:rPr>
              <a:t>VELOCIDAD DE REACCIÓN</a:t>
            </a:r>
          </a:p>
        </p:txBody>
      </p:sp>
    </p:spTree>
    <p:extLst>
      <p:ext uri="{BB962C8B-B14F-4D97-AF65-F5344CB8AC3E}">
        <p14:creationId xmlns:p14="http://schemas.microsoft.com/office/powerpoint/2010/main" val="358663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2181" y="676727"/>
            <a:ext cx="7920880" cy="400110"/>
          </a:xfrm>
          <a:prstGeom prst="rect">
            <a:avLst/>
          </a:prstGeom>
          <a:solidFill>
            <a:schemeClr val="tx1"/>
          </a:solidFill>
          <a:ln w="28575">
            <a:solidFill>
              <a:schemeClr val="bg1"/>
            </a:solidFill>
          </a:ln>
        </p:spPr>
        <p:txBody>
          <a:bodyPr wrap="square">
            <a:spAutoFit/>
          </a:bodyPr>
          <a:lstStyle/>
          <a:p>
            <a:pPr algn="ctr"/>
            <a:r>
              <a:rPr lang="es-EC" sz="2000" b="1" dirty="0">
                <a:solidFill>
                  <a:schemeClr val="bg1"/>
                </a:solidFill>
                <a:latin typeface="Century" panose="02040604050505020304" pitchFamily="18" charset="0"/>
              </a:rPr>
              <a:t>FOTOCATÁLISIS HETEROGÉNEA CON CATALIZADOR TIO</a:t>
            </a:r>
            <a:r>
              <a:rPr lang="es-EC" sz="1400" b="1" dirty="0">
                <a:solidFill>
                  <a:schemeClr val="bg1"/>
                </a:solidFill>
                <a:latin typeface="Century" panose="02040604050505020304" pitchFamily="18" charset="0"/>
              </a:rPr>
              <a:t>2</a:t>
            </a:r>
            <a:endParaRPr lang="es-EC" sz="2000" b="1" dirty="0">
              <a:solidFill>
                <a:schemeClr val="bg1"/>
              </a:solidFill>
              <a:latin typeface="Century" panose="02040604050505020304" pitchFamily="18" charset="0"/>
            </a:endParaRPr>
          </a:p>
        </p:txBody>
      </p:sp>
      <p:pic>
        <p:nvPicPr>
          <p:cNvPr id="11" name="Picture 10"/>
          <p:cNvPicPr/>
          <p:nvPr/>
        </p:nvPicPr>
        <p:blipFill>
          <a:blip r:embed="rId2"/>
          <a:stretch>
            <a:fillRect/>
          </a:stretch>
        </p:blipFill>
        <p:spPr>
          <a:xfrm>
            <a:off x="179512" y="2755676"/>
            <a:ext cx="4752528" cy="3409627"/>
          </a:xfrm>
          <a:prstGeom prst="rect">
            <a:avLst/>
          </a:prstGeom>
          <a:ln w="38100">
            <a:solidFill>
              <a:schemeClr val="bg1"/>
            </a:solidFill>
          </a:ln>
        </p:spPr>
      </p:pic>
      <p:sp>
        <p:nvSpPr>
          <p:cNvPr id="8" name="Rectangle 7"/>
          <p:cNvSpPr/>
          <p:nvPr/>
        </p:nvSpPr>
        <p:spPr>
          <a:xfrm>
            <a:off x="4833989" y="2817766"/>
            <a:ext cx="4248472" cy="923330"/>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Catalizador</a:t>
            </a:r>
            <a:r>
              <a:rPr lang="es-ES" dirty="0">
                <a:solidFill>
                  <a:schemeClr val="bg1"/>
                </a:solidFill>
                <a:latin typeface="Century" panose="02040604050505020304" pitchFamily="18" charset="0"/>
                <a:sym typeface="Wingdings" panose="05000000000000000000" pitchFamily="2" charset="2"/>
              </a:rPr>
              <a:t> </a:t>
            </a:r>
            <a:r>
              <a:rPr lang="es-EC" b="1" dirty="0">
                <a:solidFill>
                  <a:schemeClr val="bg1"/>
                </a:solidFill>
                <a:latin typeface="Century" panose="02040604050505020304" pitchFamily="18" charset="0"/>
              </a:rPr>
              <a:t>TIO</a:t>
            </a:r>
            <a:r>
              <a:rPr lang="es-EC" sz="1200" b="1" dirty="0">
                <a:solidFill>
                  <a:schemeClr val="bg1"/>
                </a:solidFill>
                <a:latin typeface="Century" panose="02040604050505020304" pitchFamily="18" charset="0"/>
              </a:rPr>
              <a:t>2 </a:t>
            </a:r>
            <a:r>
              <a:rPr lang="es-ES" dirty="0">
                <a:solidFill>
                  <a:schemeClr val="bg1"/>
                </a:solidFill>
                <a:latin typeface="Century" panose="02040604050505020304" pitchFamily="18" charset="0"/>
                <a:sym typeface="Wingdings" panose="05000000000000000000" pitchFamily="2" charset="2"/>
              </a:rPr>
              <a:t>(dióxido de titanio), </a:t>
            </a:r>
            <a:r>
              <a:rPr lang="es-ES" dirty="0">
                <a:solidFill>
                  <a:schemeClr val="bg1"/>
                </a:solidFill>
                <a:latin typeface="Century" panose="02040604050505020304" pitchFamily="18" charset="0"/>
              </a:rPr>
              <a:t>predominio de la fase anatasa.</a:t>
            </a:r>
            <a:endParaRPr lang="es-EC" dirty="0">
              <a:solidFill>
                <a:schemeClr val="bg1"/>
              </a:solidFill>
              <a:latin typeface="Century" panose="02040604050505020304" pitchFamily="18" charset="0"/>
            </a:endParaRPr>
          </a:p>
        </p:txBody>
      </p:sp>
      <p:sp>
        <p:nvSpPr>
          <p:cNvPr id="13" name="Rectangle 12"/>
          <p:cNvSpPr/>
          <p:nvPr/>
        </p:nvSpPr>
        <p:spPr>
          <a:xfrm>
            <a:off x="204129" y="1301828"/>
            <a:ext cx="8856984" cy="1200329"/>
          </a:xfrm>
          <a:prstGeom prst="rect">
            <a:avLst/>
          </a:prstGeom>
          <a:solidFill>
            <a:schemeClr val="tx1"/>
          </a:solidFill>
          <a:ln w="28575">
            <a:solidFill>
              <a:schemeClr val="bg1"/>
            </a:solidFill>
          </a:ln>
        </p:spPr>
        <p:txBody>
          <a:bodyPr wrap="square">
            <a:spAutoFit/>
          </a:bodyPr>
          <a:lstStyle/>
          <a:p>
            <a:pPr algn="just"/>
            <a:r>
              <a:rPr lang="es-ES" dirty="0">
                <a:solidFill>
                  <a:schemeClr val="bg1"/>
                </a:solidFill>
                <a:latin typeface="Century" panose="02040604050505020304" pitchFamily="18" charset="0"/>
              </a:rPr>
              <a:t>Tecnología avanzada de oxidación (</a:t>
            </a:r>
            <a:r>
              <a:rPr lang="es-ES" dirty="0" err="1">
                <a:solidFill>
                  <a:schemeClr val="bg1"/>
                </a:solidFill>
                <a:latin typeface="Century" panose="02040604050505020304" pitchFamily="18" charset="0"/>
              </a:rPr>
              <a:t>TAOs</a:t>
            </a:r>
            <a:r>
              <a:rPr lang="es-ES" dirty="0">
                <a:solidFill>
                  <a:schemeClr val="bg1"/>
                </a:solidFill>
                <a:latin typeface="Century" panose="02040604050505020304" pitchFamily="18" charset="0"/>
              </a:rPr>
              <a:t>) alternativa. Técnica de tratamiento terciario para tratar aguas residuales.</a:t>
            </a:r>
          </a:p>
          <a:p>
            <a:pPr algn="just"/>
            <a:r>
              <a:rPr lang="es-EC" dirty="0">
                <a:solidFill>
                  <a:schemeClr val="bg1"/>
                </a:solidFill>
                <a:latin typeface="Century" panose="02040604050505020304" pitchFamily="18" charset="0"/>
              </a:rPr>
              <a:t>El catalizador se encuentra en fase sólida, forma una suspensión estable, estimulándose al tener contacto con fotones provenientes de la radiación solar.</a:t>
            </a:r>
          </a:p>
        </p:txBody>
      </p:sp>
      <mc:AlternateContent xmlns:mc="http://schemas.openxmlformats.org/markup-compatibility/2006" xmlns:a14="http://schemas.microsoft.com/office/drawing/2010/main">
        <mc:Choice Requires="a14">
          <p:sp>
            <p:nvSpPr>
              <p:cNvPr id="17" name="Rectangle 16"/>
              <p:cNvSpPr/>
              <p:nvPr/>
            </p:nvSpPr>
            <p:spPr>
              <a:xfrm>
                <a:off x="6228184" y="3953619"/>
                <a:ext cx="1768561"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a:latin typeface="Cambria Math"/>
                            </a:rPr>
                          </m:ctrlPr>
                        </m:dPr>
                        <m:e>
                          <m:r>
                            <m:rPr>
                              <m:sty m:val="p"/>
                            </m:rPr>
                            <a:rPr lang="es-EC">
                              <a:latin typeface="Cambria Math" panose="02040503050406030204" pitchFamily="18" charset="0"/>
                            </a:rPr>
                            <m:t>C</m:t>
                          </m:r>
                          <m:groupChr>
                            <m:groupChrPr>
                              <m:chr m:val="→"/>
                              <m:vertJc m:val="bot"/>
                              <m:ctrlPr>
                                <a:rPr lang="es-EC" i="1">
                                  <a:latin typeface="Cambria Math"/>
                                </a:rPr>
                              </m:ctrlPr>
                            </m:groupChrPr>
                            <m:e>
                              <m:r>
                                <m:rPr>
                                  <m:sty m:val="p"/>
                                </m:rPr>
                                <a:rPr lang="es-EC" i="0">
                                  <a:latin typeface="Cambria Math" panose="02040503050406030204" pitchFamily="18" charset="0"/>
                                </a:rPr>
                                <m:t>hv</m:t>
                              </m:r>
                            </m:e>
                          </m:groupChr>
                          <m:r>
                            <m:rPr>
                              <m:sty m:val="p"/>
                            </m:rPr>
                            <a:rPr lang="es-EC" i="0">
                              <a:latin typeface="Cambria Math" panose="02040503050406030204" pitchFamily="18" charset="0"/>
                            </a:rPr>
                            <m:t>C</m:t>
                          </m:r>
                          <m:r>
                            <a:rPr lang="es-EC" i="0">
                              <a:latin typeface="Cambria Math" panose="02040503050406030204" pitchFamily="18" charset="0"/>
                            </a:rPr>
                            <m:t>(</m:t>
                          </m:r>
                          <m:sSup>
                            <m:sSupPr>
                              <m:ctrlPr>
                                <a:rPr lang="es-EC" i="1">
                                  <a:latin typeface="Cambria Math"/>
                                </a:rPr>
                              </m:ctrlPr>
                            </m:sSupPr>
                            <m:e>
                              <m:r>
                                <m:rPr>
                                  <m:sty m:val="p"/>
                                </m:rPr>
                                <a:rPr lang="es-EC" i="0">
                                  <a:latin typeface="Cambria Math" panose="02040503050406030204" pitchFamily="18" charset="0"/>
                                </a:rPr>
                                <m:t>e</m:t>
                              </m:r>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a:rPr>
                              </m:ctrlPr>
                            </m:sSupPr>
                            <m:e>
                              <m:r>
                                <m:rPr>
                                  <m:sty m:val="p"/>
                                </m:rPr>
                                <a:rPr lang="es-EC" i="0">
                                  <a:latin typeface="Cambria Math" panose="02040503050406030204" pitchFamily="18" charset="0"/>
                                </a:rPr>
                                <m:t>h</m:t>
                              </m:r>
                            </m:e>
                            <m:sup>
                              <m:r>
                                <a:rPr lang="es-EC" i="0">
                                  <a:latin typeface="Cambria Math" panose="02040503050406030204" pitchFamily="18" charset="0"/>
                                </a:rPr>
                                <m:t>+</m:t>
                              </m:r>
                            </m:sup>
                          </m:sSup>
                        </m:e>
                      </m:d>
                    </m:oMath>
                  </m:oMathPara>
                </a14:m>
                <a:endParaRPr lang="es-EC" dirty="0"/>
              </a:p>
            </p:txBody>
          </p:sp>
        </mc:Choice>
        <mc:Fallback xmlns="">
          <p:sp>
            <p:nvSpPr>
              <p:cNvPr id="17" name="Rectangle 16"/>
              <p:cNvSpPr>
                <a:spLocks noRot="1" noChangeAspect="1" noMove="1" noResize="1" noEditPoints="1" noAdjustHandles="1" noChangeArrowheads="1" noChangeShapeType="1" noTextEdit="1"/>
              </p:cNvSpPr>
              <p:nvPr/>
            </p:nvSpPr>
            <p:spPr>
              <a:xfrm>
                <a:off x="6228184" y="3953619"/>
                <a:ext cx="1768561" cy="506870"/>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203113" y="4870276"/>
                <a:ext cx="20115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a:rPr>
                          </m:ctrlPr>
                        </m:sSupPr>
                        <m:e>
                          <m:r>
                            <m:rPr>
                              <m:sty m:val="p"/>
                            </m:rPr>
                            <a:rPr lang="es-EC">
                              <a:latin typeface="Cambria Math" panose="02040503050406030204" pitchFamily="18" charset="0"/>
                            </a:rPr>
                            <m:t>h</m:t>
                          </m:r>
                        </m:e>
                        <m:sup>
                          <m:r>
                            <a:rPr lang="es-EC" i="0">
                              <a:latin typeface="Cambria Math" panose="02040503050406030204" pitchFamily="18" charset="0"/>
                            </a:rPr>
                            <m:t>+</m:t>
                          </m:r>
                        </m:sup>
                      </m:sSup>
                      <m:r>
                        <a:rPr lang="es-EC" i="0">
                          <a:latin typeface="Cambria Math" panose="02040503050406030204" pitchFamily="18" charset="0"/>
                        </a:rPr>
                        <m:t>+</m:t>
                      </m:r>
                      <m:sSub>
                        <m:sSubPr>
                          <m:ctrlPr>
                            <a:rPr lang="es-EC" i="1">
                              <a:latin typeface="Cambria Math"/>
                            </a:rPr>
                          </m:ctrlPr>
                        </m:sSubPr>
                        <m:e>
                          <m:r>
                            <m:rPr>
                              <m:sty m:val="p"/>
                            </m:rPr>
                            <a:rPr lang="es-EC" i="0">
                              <a:latin typeface="Cambria Math" panose="02040503050406030204" pitchFamily="18" charset="0"/>
                            </a:rPr>
                            <m:t>Red</m:t>
                          </m:r>
                        </m:e>
                        <m:sub>
                          <m:r>
                            <a:rPr lang="es-EC" i="0">
                              <a:latin typeface="Cambria Math" panose="02040503050406030204" pitchFamily="18" charset="0"/>
                            </a:rPr>
                            <m:t>2</m:t>
                          </m:r>
                        </m:sub>
                      </m:sSub>
                      <m:r>
                        <a:rPr lang="es-EC" i="0">
                          <a:latin typeface="Cambria Math" panose="02040503050406030204" pitchFamily="18" charset="0"/>
                        </a:rPr>
                        <m:t>→ </m:t>
                      </m:r>
                      <m:sSub>
                        <m:sSubPr>
                          <m:ctrlPr>
                            <a:rPr lang="es-EC" i="1">
                              <a:latin typeface="Cambria Math"/>
                            </a:rPr>
                          </m:ctrlPr>
                        </m:sSubPr>
                        <m:e>
                          <m:r>
                            <m:rPr>
                              <m:sty m:val="p"/>
                            </m:rPr>
                            <a:rPr lang="es-EC" i="0">
                              <a:latin typeface="Cambria Math" panose="02040503050406030204" pitchFamily="18" charset="0"/>
                            </a:rPr>
                            <m:t>Ox</m:t>
                          </m:r>
                        </m:e>
                        <m:sub>
                          <m:r>
                            <a:rPr lang="es-EC" i="0">
                              <a:latin typeface="Cambria Math" panose="02040503050406030204" pitchFamily="18" charset="0"/>
                            </a:rPr>
                            <m:t>2</m:t>
                          </m:r>
                        </m:sub>
                      </m:sSub>
                    </m:oMath>
                  </m:oMathPara>
                </a14:m>
                <a:endParaRPr lang="es-EC" dirty="0"/>
              </a:p>
            </p:txBody>
          </p:sp>
        </mc:Choice>
        <mc:Fallback xmlns="">
          <p:sp>
            <p:nvSpPr>
              <p:cNvPr id="18" name="Rectangle 17"/>
              <p:cNvSpPr>
                <a:spLocks noRot="1" noChangeAspect="1" noMove="1" noResize="1" noEditPoints="1" noAdjustHandles="1" noChangeArrowheads="1" noChangeShapeType="1" noTextEdit="1"/>
              </p:cNvSpPr>
              <p:nvPr/>
            </p:nvSpPr>
            <p:spPr>
              <a:xfrm>
                <a:off x="6203113" y="4870276"/>
                <a:ext cx="2011576" cy="369332"/>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228184" y="5664654"/>
                <a:ext cx="19865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a:rPr>
                          </m:ctrlPr>
                        </m:sSupPr>
                        <m:e>
                          <m:r>
                            <m:rPr>
                              <m:sty m:val="p"/>
                            </m:rPr>
                            <a:rPr lang="es-EC">
                              <a:latin typeface="Cambria Math" panose="02040503050406030204" pitchFamily="18" charset="0"/>
                            </a:rPr>
                            <m:t>e</m:t>
                          </m:r>
                        </m:e>
                        <m:sup>
                          <m:r>
                            <a:rPr lang="es-EC" i="0">
                              <a:latin typeface="Cambria Math" panose="02040503050406030204" pitchFamily="18" charset="0"/>
                            </a:rPr>
                            <m:t>−</m:t>
                          </m:r>
                        </m:sup>
                      </m:sSup>
                      <m:r>
                        <a:rPr lang="es-EC" i="0">
                          <a:latin typeface="Cambria Math" panose="02040503050406030204" pitchFamily="18" charset="0"/>
                        </a:rPr>
                        <m:t>+</m:t>
                      </m:r>
                      <m:sSub>
                        <m:sSubPr>
                          <m:ctrlPr>
                            <a:rPr lang="es-EC" i="1">
                              <a:latin typeface="Cambria Math"/>
                            </a:rPr>
                          </m:ctrlPr>
                        </m:sSubPr>
                        <m:e>
                          <m:r>
                            <m:rPr>
                              <m:sty m:val="p"/>
                            </m:rPr>
                            <a:rPr lang="es-EC" i="0">
                              <a:latin typeface="Cambria Math" panose="02040503050406030204" pitchFamily="18" charset="0"/>
                            </a:rPr>
                            <m:t>Ox</m:t>
                          </m:r>
                        </m:e>
                        <m:sub>
                          <m:r>
                            <a:rPr lang="es-EC" i="0">
                              <a:latin typeface="Cambria Math" panose="02040503050406030204" pitchFamily="18" charset="0"/>
                            </a:rPr>
                            <m:t>1</m:t>
                          </m:r>
                        </m:sub>
                      </m:sSub>
                      <m:r>
                        <a:rPr lang="es-EC" i="0">
                          <a:latin typeface="Cambria Math" panose="02040503050406030204" pitchFamily="18" charset="0"/>
                        </a:rPr>
                        <m:t>→ </m:t>
                      </m:r>
                      <m:sSub>
                        <m:sSubPr>
                          <m:ctrlPr>
                            <a:rPr lang="es-EC" i="1">
                              <a:latin typeface="Cambria Math"/>
                            </a:rPr>
                          </m:ctrlPr>
                        </m:sSubPr>
                        <m:e>
                          <m:r>
                            <m:rPr>
                              <m:sty m:val="p"/>
                            </m:rPr>
                            <a:rPr lang="es-EC" i="0">
                              <a:latin typeface="Cambria Math" panose="02040503050406030204" pitchFamily="18" charset="0"/>
                            </a:rPr>
                            <m:t>Red</m:t>
                          </m:r>
                        </m:e>
                        <m:sub>
                          <m:r>
                            <a:rPr lang="es-EC" i="0">
                              <a:latin typeface="Cambria Math" panose="02040503050406030204" pitchFamily="18" charset="0"/>
                            </a:rPr>
                            <m:t>1</m:t>
                          </m:r>
                        </m:sub>
                      </m:sSub>
                    </m:oMath>
                  </m:oMathPara>
                </a14:m>
                <a:endParaRPr lang="es-EC" dirty="0"/>
              </a:p>
            </p:txBody>
          </p:sp>
        </mc:Choice>
        <mc:Fallback xmlns="">
          <p:sp>
            <p:nvSpPr>
              <p:cNvPr id="19" name="Rectangle 18"/>
              <p:cNvSpPr>
                <a:spLocks noRot="1" noChangeAspect="1" noMove="1" noResize="1" noEditPoints="1" noAdjustHandles="1" noChangeArrowheads="1" noChangeShapeType="1" noTextEdit="1"/>
              </p:cNvSpPr>
              <p:nvPr/>
            </p:nvSpPr>
            <p:spPr>
              <a:xfrm>
                <a:off x="6228184" y="5664654"/>
                <a:ext cx="1986505" cy="369332"/>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88032" y="6265170"/>
                <a:ext cx="4572000" cy="369332"/>
              </a:xfrm>
              <a:prstGeom prst="rect">
                <a:avLst/>
              </a:prstGeom>
              <a:solidFill>
                <a:schemeClr val="tx1"/>
              </a:solidFill>
              <a:ln w="28575">
                <a:noFill/>
              </a:ln>
            </p:spPr>
            <p:txBody>
              <a:bodyPr wrap="square">
                <a:spAutoFit/>
              </a:bodyPr>
              <a:lstStyle/>
              <a:p>
                <a:pPr algn="ctr"/>
                <a:r>
                  <a:rPr lang="es-ES" sz="900" dirty="0">
                    <a:solidFill>
                      <a:schemeClr val="bg1"/>
                    </a:solidFill>
                    <a:latin typeface="Century" panose="02040604050505020304" pitchFamily="18" charset="0"/>
                    <a:cs typeface="Times New Roman" panose="02020603050405020304" pitchFamily="18" charset="0"/>
                  </a:rPr>
                  <a:t>Proceso de fotocatálisis heterogénea en una partícula de semiconductor </a:t>
                </a:r>
                <a14:m>
                  <m:oMath xmlns:m="http://schemas.openxmlformats.org/officeDocument/2006/math">
                    <m:r>
                      <a:rPr lang="es-ES" sz="900" smtClean="0">
                        <a:solidFill>
                          <a:schemeClr val="bg1"/>
                        </a:solidFill>
                        <a:latin typeface="Cambria Math"/>
                      </a:rPr>
                      <m:t>𝑻𝒊</m:t>
                    </m:r>
                    <m:sSub>
                      <m:sSubPr>
                        <m:ctrlPr>
                          <a:rPr lang="es-EC" sz="900" i="1">
                            <a:solidFill>
                              <a:schemeClr val="bg1"/>
                            </a:solidFill>
                            <a:latin typeface="Cambria Math"/>
                          </a:rPr>
                        </m:ctrlPr>
                      </m:sSubPr>
                      <m:e>
                        <m:r>
                          <a:rPr lang="es-ES" sz="900" smtClean="0">
                            <a:solidFill>
                              <a:schemeClr val="bg1"/>
                            </a:solidFill>
                            <a:latin typeface="Cambria Math"/>
                          </a:rPr>
                          <m:t>𝑶</m:t>
                        </m:r>
                      </m:e>
                      <m:sub>
                        <m:r>
                          <a:rPr lang="es-ES" sz="900" smtClean="0">
                            <a:solidFill>
                              <a:schemeClr val="bg1"/>
                            </a:solidFill>
                            <a:latin typeface="Cambria Math"/>
                          </a:rPr>
                          <m:t>𝟐</m:t>
                        </m:r>
                      </m:sub>
                    </m:sSub>
                  </m:oMath>
                </a14:m>
                <a:r>
                  <a:rPr lang="es-ES" sz="900" dirty="0">
                    <a:solidFill>
                      <a:schemeClr val="bg1"/>
                    </a:solidFill>
                    <a:latin typeface="Century" panose="02040604050505020304" pitchFamily="18" charset="0"/>
                    <a:cs typeface="Times New Roman" panose="02020603050405020304" pitchFamily="18" charset="0"/>
                  </a:rPr>
                  <a:t>.</a:t>
                </a:r>
                <a:endParaRPr lang="es-EC" sz="900" dirty="0">
                  <a:solidFill>
                    <a:schemeClr val="bg1"/>
                  </a:solidFill>
                  <a:latin typeface="Century" panose="02040604050505020304" pitchFamily="18" charset="0"/>
                  <a:cs typeface="Times New Roman" panose="02020603050405020304" pitchFamily="18" charset="0"/>
                </a:endParaRPr>
              </a:p>
              <a:p>
                <a:pPr algn="ctr"/>
                <a:r>
                  <a:rPr lang="es-ES" sz="900" dirty="0">
                    <a:solidFill>
                      <a:schemeClr val="bg1"/>
                    </a:solidFill>
                    <a:latin typeface="Century" panose="02040604050505020304" pitchFamily="18" charset="0"/>
                    <a:cs typeface="Times New Roman" panose="02020603050405020304" pitchFamily="18" charset="0"/>
                  </a:rPr>
                  <a:t>Fuente: </a:t>
                </a:r>
                <a:r>
                  <a:rPr lang="es-ES" sz="900" dirty="0" err="1">
                    <a:solidFill>
                      <a:schemeClr val="bg1"/>
                    </a:solidFill>
                    <a:latin typeface="Century" panose="02040604050505020304" pitchFamily="18" charset="0"/>
                    <a:cs typeface="Times New Roman" panose="02020603050405020304" pitchFamily="18" charset="0"/>
                  </a:rPr>
                  <a:t>Vasquez</a:t>
                </a:r>
                <a:r>
                  <a:rPr lang="es-ES" sz="900" dirty="0">
                    <a:solidFill>
                      <a:schemeClr val="bg1"/>
                    </a:solidFill>
                    <a:latin typeface="Century" panose="02040604050505020304" pitchFamily="18" charset="0"/>
                    <a:cs typeface="Times New Roman" panose="02020603050405020304" pitchFamily="18" charset="0"/>
                  </a:rPr>
                  <a:t>, </a:t>
                </a:r>
                <a:r>
                  <a:rPr lang="es-ES" sz="900" dirty="0" err="1">
                    <a:solidFill>
                      <a:schemeClr val="bg1"/>
                    </a:solidFill>
                    <a:latin typeface="Century" panose="02040604050505020304" pitchFamily="18" charset="0"/>
                    <a:cs typeface="Times New Roman" panose="02020603050405020304" pitchFamily="18" charset="0"/>
                  </a:rPr>
                  <a:t>Rodriguez</a:t>
                </a:r>
                <a:r>
                  <a:rPr lang="es-ES" sz="900" dirty="0">
                    <a:solidFill>
                      <a:schemeClr val="bg1"/>
                    </a:solidFill>
                    <a:latin typeface="Century" panose="02040604050505020304" pitchFamily="18" charset="0"/>
                    <a:cs typeface="Times New Roman" panose="02020603050405020304" pitchFamily="18" charset="0"/>
                  </a:rPr>
                  <a:t>&amp; Alba, 2003.</a:t>
                </a:r>
                <a:endParaRPr lang="es-EC" sz="900" dirty="0">
                  <a:solidFill>
                    <a:schemeClr val="bg1"/>
                  </a:solidFill>
                  <a:latin typeface="Century" panose="020406040505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8032" y="6265170"/>
                <a:ext cx="4572000" cy="369332"/>
              </a:xfrm>
              <a:prstGeom prst="rect">
                <a:avLst/>
              </a:prstGeom>
              <a:blipFill>
                <a:blip r:embed="rId6"/>
                <a:stretch>
                  <a:fillRect b="-6667"/>
                </a:stretch>
              </a:blipFill>
              <a:ln w="28575">
                <a:noFill/>
              </a:ln>
            </p:spPr>
            <p:txBody>
              <a:bodyPr/>
              <a:lstStyle/>
              <a:p>
                <a:r>
                  <a:rPr lang="es-EC">
                    <a:noFill/>
                  </a:rPr>
                  <a:t> </a:t>
                </a:r>
              </a:p>
            </p:txBody>
          </p:sp>
        </mc:Fallback>
      </mc:AlternateContent>
    </p:spTree>
    <p:extLst>
      <p:ext uri="{BB962C8B-B14F-4D97-AF65-F5344CB8AC3E}">
        <p14:creationId xmlns:p14="http://schemas.microsoft.com/office/powerpoint/2010/main" val="1788047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1385</TotalTime>
  <Words>2472</Words>
  <Application>Microsoft Office PowerPoint</Application>
  <PresentationFormat>Presentación en pantalla (4:3)</PresentationFormat>
  <Paragraphs>295</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Fundición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CATASTRO</vt:lpstr>
      <vt:lpstr>CATASTRO</vt:lpstr>
      <vt:lpstr>ÍNDICE ULTRAVIOLETA</vt:lpstr>
      <vt:lpstr>ÍNDICE ULTRAVIOLETA</vt:lpstr>
      <vt:lpstr>ÍNDICE ULTRAVIOLETA</vt:lpstr>
      <vt:lpstr>TRATAMIENTO FOTOCATALÍTICO EN AGUA SINTÉTICA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Disminución final de cromo total  62,05%. </vt:lpstr>
      <vt:lpstr>Presentación de PowerPoint</vt:lpstr>
      <vt:lpstr>Presentación de PowerPoint</vt:lpstr>
      <vt:lpstr>Presentación de PowerPoint</vt:lpstr>
      <vt:lpstr>Presentación de PowerPoint</vt:lpstr>
      <vt:lpstr>Presentación de PowerPoint</vt:lpstr>
      <vt:lpstr>CONCLUSIONES </vt:lpstr>
      <vt:lpstr>CONCLUSIONES </vt:lpstr>
      <vt:lpstr>RECOMENDACIONES </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TIERRA Y LA CONSTRUCCIÓN  CARRERA DE INGENIERÍA GEOGRÁFICA Y DEL MEDIO AMBIENTE  TRABAJO DE TITULACIÓN PREVIO A LA OBTENCIÓN DEL TÍTULO DE:  INGENIERO GEÓGRAFO Y DEL MEDIO AMBIENTE</dc:title>
  <dc:creator>PERSONAL</dc:creator>
  <cp:lastModifiedBy>PERSONAL</cp:lastModifiedBy>
  <cp:revision>77</cp:revision>
  <dcterms:created xsi:type="dcterms:W3CDTF">2017-01-22T08:22:22Z</dcterms:created>
  <dcterms:modified xsi:type="dcterms:W3CDTF">2017-03-02T08:02:30Z</dcterms:modified>
</cp:coreProperties>
</file>