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E0FC"/>
    <a:srgbClr val="A6D1F8"/>
    <a:srgbClr val="7AA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8" autoAdjust="0"/>
    <p:restoredTop sz="90072" autoAdjust="0"/>
  </p:normalViewPr>
  <p:slideViewPr>
    <p:cSldViewPr>
      <p:cViewPr>
        <p:scale>
          <a:sx n="50" d="100"/>
          <a:sy n="50" d="100"/>
        </p:scale>
        <p:origin x="1432" y="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User\Documents\Tesis\presentacion%20Tesis\Resultados%20identificacion%20gram%20M1%20M2%20M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34710892388451442"/>
          <c:y val="0.20821777486147564"/>
          <c:w val="0.45284711286089241"/>
          <c:h val="0.7547451881014872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1924234470691164"/>
                  <c:y val="2.79600466608338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057305336832895E-2"/>
                  <c:y val="-5.782298046077573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5358311461067367"/>
                  <c:y val="-1.678659959171770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1033245844269464E-2"/>
                  <c:y val="5.393955963837853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0472222222222222E-2"/>
                  <c:y val="4.806758530183727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0%" sourceLinked="0"/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Hoja3!$AD$2:$AD$7</c:f>
              <c:strCache>
                <c:ptCount val="6"/>
                <c:pt idx="0">
                  <c:v>E. cloacae</c:v>
                </c:pt>
                <c:pt idx="1">
                  <c:v>E. coli</c:v>
                </c:pt>
                <c:pt idx="2">
                  <c:v>K. pneumoniae</c:v>
                </c:pt>
                <c:pt idx="3">
                  <c:v>P aeruginosa</c:v>
                </c:pt>
                <c:pt idx="4">
                  <c:v>S. aureus</c:v>
                </c:pt>
                <c:pt idx="5">
                  <c:v>Otro</c:v>
                </c:pt>
              </c:strCache>
            </c:strRef>
          </c:cat>
          <c:val>
            <c:numRef>
              <c:f>Hoja3!$AE$2:$AE$7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24</c:v>
                </c:pt>
                <c:pt idx="4">
                  <c:v>27</c:v>
                </c:pt>
                <c:pt idx="5">
                  <c:v>299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70300-826A-4812-B585-49DD98BD3A3F}" type="datetimeFigureOut">
              <a:rPr lang="es-EC" smtClean="0"/>
              <a:t>12/2/2017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2E61E-45D9-4613-B016-39D80FC757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7644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 sz="1800"/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 sz="180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 sz="180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8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 sz="180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8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 sz="1800"/>
          </a:p>
        </p:txBody>
      </p:sp>
      <p:pic>
        <p:nvPicPr>
          <p:cNvPr id="1050" name="Picture 26" descr="LOGO ESPE ORIGINAL copia"/>
          <p:cNvPicPr>
            <a:picLocks noChangeAspect="1" noChangeArrowheads="1"/>
          </p:cNvPicPr>
          <p:nvPr/>
        </p:nvPicPr>
        <p:blipFill>
          <a:blip r:embed="rId13" cstate="print"/>
          <a:srcRect l="3070"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742802" y="1834506"/>
            <a:ext cx="7889702" cy="209855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2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Proyecto de Titulación:</a:t>
            </a:r>
            <a:br>
              <a:rPr lang="es-EC" sz="2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r>
              <a:rPr lang="es-EC" sz="2800" b="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Identificación de bacterias causantes de Infecciones Respiratorias (IR) presentes en el Material Particulado PM10 en el Distrito Metropolitano de Quito</a:t>
            </a:r>
            <a:endParaRPr lang="es-EC" sz="2800" b="0" kern="0" dirty="0">
              <a:ln w="22225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5183752" y="4293096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s-ES" altLang="es-EC" sz="2000" kern="0" dirty="0">
                <a:solidFill>
                  <a:schemeClr val="tx1"/>
                </a:solidFill>
              </a:rPr>
              <a:t>David Benavides</a:t>
            </a:r>
          </a:p>
          <a:p>
            <a:pPr marL="0" indent="0" algn="r">
              <a:buNone/>
            </a:pPr>
            <a:r>
              <a:rPr lang="es-ES" altLang="es-EC" sz="2000" kern="0" dirty="0">
                <a:solidFill>
                  <a:schemeClr val="tx1"/>
                </a:solidFill>
              </a:rPr>
              <a:t>Ingeniería en Biotecnología </a:t>
            </a:r>
          </a:p>
          <a:p>
            <a:pPr marL="0" indent="0" algn="r">
              <a:buNone/>
            </a:pPr>
            <a:r>
              <a:rPr lang="es-EC" sz="2000" kern="0" dirty="0">
                <a:solidFill>
                  <a:schemeClr val="tx1"/>
                </a:solidFill>
              </a:rPr>
              <a:t>2017</a:t>
            </a:r>
          </a:p>
        </p:txBody>
      </p:sp>
      <p:pic>
        <p:nvPicPr>
          <p:cNvPr id="6" name="4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28448" y="2127"/>
            <a:ext cx="1866759" cy="193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Pictures\ESPE\Logo-RP-UFA-ESPE - copi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40"/>
          <a:stretch/>
        </p:blipFill>
        <p:spPr bwMode="auto">
          <a:xfrm>
            <a:off x="191344" y="0"/>
            <a:ext cx="4583459" cy="126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44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ictures\ESPE\Logo-RP-UFA-ESPE - copi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40"/>
          <a:stretch/>
        </p:blipFill>
        <p:spPr bwMode="auto">
          <a:xfrm>
            <a:off x="9048328" y="6021288"/>
            <a:ext cx="2952328" cy="8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C:\Users\User\Documents\Tesis\presentacion Tesis\fotos\kim\14194322_1168043399905930_1133204284_n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35890" r="58757" b="30888"/>
          <a:stretch/>
        </p:blipFill>
        <p:spPr bwMode="auto">
          <a:xfrm>
            <a:off x="7374254" y="3115310"/>
            <a:ext cx="2792095" cy="2736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C:\Users\User\Documents\Tesis\presentacion Tesis\fotos\kim\14171803_1164953270214943_1813511405_n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8917" r="41203" b="5465"/>
          <a:stretch/>
        </p:blipFill>
        <p:spPr bwMode="auto">
          <a:xfrm>
            <a:off x="566420" y="3157220"/>
            <a:ext cx="3270250" cy="3195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817245" y="1529080"/>
            <a:ext cx="2768600" cy="115570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BE2FC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4 colonias diferentes en medio BCYE (para </a:t>
            </a:r>
            <a:r>
              <a:rPr kumimoji="0" lang="es-E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Legionella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</a:t>
            </a:r>
            <a:endParaRPr kumimoji="0" lang="es-MX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0" name="Conector recto de flecha 9"/>
          <p:cNvCxnSpPr>
            <a:stCxn id="7" idx="2"/>
            <a:endCxn id="6" idx="0"/>
          </p:cNvCxnSpPr>
          <p:nvPr/>
        </p:nvCxnSpPr>
        <p:spPr>
          <a:xfrm>
            <a:off x="2201545" y="2684780"/>
            <a:ext cx="0" cy="472440"/>
          </a:xfrm>
          <a:prstGeom prst="straightConnector1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1" name="Imagen 10"/>
          <p:cNvPicPr/>
          <p:nvPr/>
        </p:nvPicPr>
        <p:blipFill rotWithShape="1">
          <a:blip r:embed="rId5"/>
          <a:srcRect l="28074" t="10696" r="21160" b="3504"/>
          <a:stretch/>
        </p:blipFill>
        <p:spPr bwMode="auto">
          <a:xfrm>
            <a:off x="6213792" y="2037080"/>
            <a:ext cx="2640965" cy="2510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 descr="C:\Users\User\Documents\Tesis\presentacion Tesis\fotos\kim\14171972_1168043449905925_347660369_n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0" t="45219" r="42112" b="24547"/>
          <a:stretch/>
        </p:blipFill>
        <p:spPr bwMode="auto">
          <a:xfrm>
            <a:off x="4902200" y="676275"/>
            <a:ext cx="2632075" cy="27216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1133634" y="447040"/>
            <a:ext cx="2135822" cy="68580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BE2FC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Siembra </a:t>
            </a: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4" name="Conector recto de flecha 13"/>
          <p:cNvCxnSpPr>
            <a:stCxn id="13" idx="2"/>
            <a:endCxn id="7" idx="0"/>
          </p:cNvCxnSpPr>
          <p:nvPr/>
        </p:nvCxnSpPr>
        <p:spPr>
          <a:xfrm>
            <a:off x="2201545" y="1132840"/>
            <a:ext cx="0" cy="396240"/>
          </a:xfrm>
          <a:prstGeom prst="straightConnector1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" name="Rectángulo 14"/>
          <p:cNvSpPr/>
          <p:nvPr/>
        </p:nvSpPr>
        <p:spPr>
          <a:xfrm>
            <a:off x="9820434" y="932606"/>
            <a:ext cx="2135822" cy="68580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BE2FC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Tinción Gram</a:t>
            </a: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6" name="Conector recto de flecha 15"/>
          <p:cNvCxnSpPr/>
          <p:nvPr/>
        </p:nvCxnSpPr>
        <p:spPr>
          <a:xfrm flipH="1" flipV="1">
            <a:off x="7534274" y="1409700"/>
            <a:ext cx="2280286" cy="218440"/>
          </a:xfrm>
          <a:prstGeom prst="straightConnector1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Conector recto de flecha 16"/>
          <p:cNvCxnSpPr/>
          <p:nvPr/>
        </p:nvCxnSpPr>
        <p:spPr>
          <a:xfrm flipH="1">
            <a:off x="8858249" y="1628140"/>
            <a:ext cx="962185" cy="1107440"/>
          </a:xfrm>
          <a:prstGeom prst="straightConnector1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" name="Conector recto de flecha 17"/>
          <p:cNvCxnSpPr/>
          <p:nvPr/>
        </p:nvCxnSpPr>
        <p:spPr>
          <a:xfrm flipH="1">
            <a:off x="9333469" y="1628140"/>
            <a:ext cx="481091" cy="1487170"/>
          </a:xfrm>
          <a:prstGeom prst="straightConnector1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9" name="CuadroTexto 18"/>
          <p:cNvSpPr txBox="1"/>
          <p:nvPr/>
        </p:nvSpPr>
        <p:spPr>
          <a:xfrm>
            <a:off x="4598193" y="3483659"/>
            <a:ext cx="1657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prstClr val="black"/>
                </a:solidFill>
                <a:latin typeface="Calibri" panose="020F0502020204030204"/>
              </a:rPr>
              <a:t>Estafilococos Gram </a:t>
            </a:r>
            <a:r>
              <a:rPr lang="es-EC" dirty="0" smtClean="0">
                <a:solidFill>
                  <a:prstClr val="black"/>
                </a:solidFill>
                <a:latin typeface="Calibri" panose="020F0502020204030204"/>
              </a:rPr>
              <a:t>positivos</a:t>
            </a:r>
          </a:p>
          <a:p>
            <a:r>
              <a:rPr lang="es-EC" dirty="0" smtClean="0">
                <a:solidFill>
                  <a:prstClr val="black"/>
                </a:solidFill>
                <a:latin typeface="Calibri" panose="020F0502020204030204"/>
              </a:rPr>
              <a:t>(100x) </a:t>
            </a:r>
            <a:endParaRPr lang="es-MX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5811596" y="4633644"/>
            <a:ext cx="1657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prstClr val="black"/>
                </a:solidFill>
                <a:latin typeface="Calibri" panose="020F0502020204030204"/>
              </a:rPr>
              <a:t>Bacilos Gram </a:t>
            </a:r>
            <a:r>
              <a:rPr lang="es-EC" dirty="0" smtClean="0">
                <a:solidFill>
                  <a:prstClr val="black"/>
                </a:solidFill>
                <a:latin typeface="Calibri" panose="020F0502020204030204"/>
              </a:rPr>
              <a:t>negativos</a:t>
            </a:r>
          </a:p>
          <a:p>
            <a:r>
              <a:rPr lang="es-EC" dirty="0">
                <a:solidFill>
                  <a:prstClr val="black"/>
                </a:solidFill>
                <a:latin typeface="Calibri" panose="020F0502020204030204"/>
              </a:rPr>
              <a:t>(100x) </a:t>
            </a:r>
            <a:endParaRPr lang="es-MX" dirty="0">
              <a:solidFill>
                <a:prstClr val="black"/>
              </a:solidFill>
              <a:latin typeface="Calibri" panose="020F0502020204030204"/>
            </a:endParaRPr>
          </a:p>
          <a:p>
            <a:endParaRPr lang="es-EC" dirty="0" smtClean="0">
              <a:solidFill>
                <a:prstClr val="black"/>
              </a:solidFill>
              <a:latin typeface="Calibri" panose="020F0502020204030204"/>
            </a:endParaRPr>
          </a:p>
          <a:p>
            <a:endParaRPr lang="es-MX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0177855" y="4857949"/>
            <a:ext cx="1657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prstClr val="black"/>
                </a:solidFill>
                <a:latin typeface="Calibri" panose="020F0502020204030204"/>
              </a:rPr>
              <a:t>Bacilos Gram positivos </a:t>
            </a:r>
            <a:endParaRPr lang="es-EC" dirty="0" smtClean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s-EC" dirty="0">
                <a:solidFill>
                  <a:prstClr val="black"/>
                </a:solidFill>
                <a:latin typeface="Calibri" panose="020F0502020204030204"/>
              </a:rPr>
              <a:t>(100x) </a:t>
            </a:r>
            <a:endParaRPr lang="es-MX" dirty="0">
              <a:solidFill>
                <a:prstClr val="black"/>
              </a:solidFill>
              <a:latin typeface="Calibri" panose="020F0502020204030204"/>
            </a:endParaRPr>
          </a:p>
          <a:p>
            <a:endParaRPr lang="es-MX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26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ictures\ESPE\Logo-RP-UFA-ESPE - copi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40"/>
          <a:stretch/>
        </p:blipFill>
        <p:spPr bwMode="auto">
          <a:xfrm>
            <a:off x="9048328" y="6021288"/>
            <a:ext cx="2952328" cy="8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/>
          <p:nvPr/>
        </p:nvPicPr>
        <p:blipFill rotWithShape="1">
          <a:blip r:embed="rId3"/>
          <a:srcRect l="42603" t="34990" r="34732" b="25641"/>
          <a:stretch/>
        </p:blipFill>
        <p:spPr bwMode="auto">
          <a:xfrm>
            <a:off x="7303643" y="216424"/>
            <a:ext cx="4549483" cy="44448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149224" y="216424"/>
            <a:ext cx="3492877" cy="58948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Cepas Identificadas</a:t>
            </a: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6" name="Conector recto de flecha 5"/>
          <p:cNvCxnSpPr>
            <a:stCxn id="5" idx="3"/>
          </p:cNvCxnSpPr>
          <p:nvPr/>
        </p:nvCxnSpPr>
        <p:spPr>
          <a:xfrm flipV="1">
            <a:off x="3642101" y="508741"/>
            <a:ext cx="3661542" cy="2427"/>
          </a:xfrm>
          <a:prstGeom prst="straightConnector1">
            <a:avLst/>
          </a:prstGeom>
          <a:noFill/>
          <a:ln w="28575" cap="flat" cmpd="sng" algn="ctr">
            <a:solidFill>
              <a:srgbClr val="FFC000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7" name="Elipse 6"/>
          <p:cNvSpPr/>
          <p:nvPr/>
        </p:nvSpPr>
        <p:spPr>
          <a:xfrm>
            <a:off x="6949484" y="1940171"/>
            <a:ext cx="2132523" cy="508562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803613" y="960100"/>
            <a:ext cx="1718887" cy="782993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Mayor aparición</a:t>
            </a:r>
            <a:endParaRPr kumimoji="0" lang="es-MX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9" name="Conector recto de flecha 8"/>
          <p:cNvCxnSpPr>
            <a:stCxn id="8" idx="2"/>
            <a:endCxn id="7" idx="2"/>
          </p:cNvCxnSpPr>
          <p:nvPr/>
        </p:nvCxnSpPr>
        <p:spPr>
          <a:xfrm>
            <a:off x="5663057" y="1743093"/>
            <a:ext cx="1286427" cy="451359"/>
          </a:xfrm>
          <a:prstGeom prst="straightConnector1">
            <a:avLst/>
          </a:prstGeom>
          <a:noFill/>
          <a:ln w="28575" cap="flat" cmpd="sng" algn="ctr">
            <a:solidFill>
              <a:srgbClr val="FFC000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" name="Conector recto de flecha 10"/>
          <p:cNvCxnSpPr>
            <a:stCxn id="7" idx="2"/>
          </p:cNvCxnSpPr>
          <p:nvPr/>
        </p:nvCxnSpPr>
        <p:spPr>
          <a:xfrm flipH="1">
            <a:off x="4881839" y="2194452"/>
            <a:ext cx="2067645" cy="1978028"/>
          </a:xfrm>
          <a:prstGeom prst="straightConnector1">
            <a:avLst/>
          </a:prstGeom>
          <a:noFill/>
          <a:ln w="28575" cap="flat" cmpd="sng" algn="ctr">
            <a:solidFill>
              <a:srgbClr val="FFC000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921765871"/>
              </p:ext>
            </p:extLst>
          </p:nvPr>
        </p:nvGraphicFramePr>
        <p:xfrm>
          <a:off x="-819458" y="995365"/>
          <a:ext cx="4893731" cy="2987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40551" t="27201" r="35825" b="53199"/>
          <a:stretch/>
        </p:blipFill>
        <p:spPr>
          <a:xfrm>
            <a:off x="2592592" y="4190178"/>
            <a:ext cx="432048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8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ictures\ESPE\Logo-RP-UFA-ESPE - copi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40"/>
          <a:stretch/>
        </p:blipFill>
        <p:spPr bwMode="auto">
          <a:xfrm>
            <a:off x="9048328" y="6021288"/>
            <a:ext cx="2952328" cy="8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85025"/>
              </p:ext>
            </p:extLst>
          </p:nvPr>
        </p:nvGraphicFramePr>
        <p:xfrm>
          <a:off x="1055440" y="188640"/>
          <a:ext cx="6624736" cy="60262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56291"/>
                <a:gridCol w="2568445"/>
              </a:tblGrid>
              <a:tr h="36077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VARIABLES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VARIABLE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0432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No. CEPAS</a:t>
                      </a:r>
                      <a:endParaRPr lang="es-MX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043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[PM10] MUESTREADO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-0,4895105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43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[PM10] SECRETARÍA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-0,1818182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43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DIÓXIDO DE AZUFRE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-0,3269231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43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DIÓXIDO DE NITRÓGENO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-0,7458333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43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HUMEDAD RELATIVA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-0,0209790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43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MONÓXIDO DE CARBONO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-0,5458333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43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MONÓXIDO DE NITRÓGENO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-0,6291667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43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ÓXIDOS DE NITRÓGENO TOTALES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-0,6791667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43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OZONO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</a:rPr>
                        <a:t>0,7080420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43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RADIACION SOLAR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0,6101399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43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VELOCIDAD DEL VIENTO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0,2185315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43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PRESIÓN BAROMÉTRICA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0,7220280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043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TEMPERATURA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0,6451049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040216" y="836712"/>
            <a:ext cx="10515600" cy="2736304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Relación 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partícula-bacteria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(Coeficiente de 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err="1" smtClean="0">
                <a:solidFill>
                  <a:schemeClr val="tx1"/>
                </a:solidFill>
              </a:rPr>
              <a:t>Spearman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ictures\ESPE\Logo-RP-UFA-ESPE - copi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40"/>
          <a:stretch/>
        </p:blipFill>
        <p:spPr bwMode="auto">
          <a:xfrm>
            <a:off x="8976320" y="6140805"/>
            <a:ext cx="2952328" cy="8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899302" y="1625774"/>
            <a:ext cx="3489960" cy="86868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0099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Pseudomonas</a:t>
            </a:r>
            <a:endParaRPr lang="es-ES" sz="2400" i="1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aeruginosa</a:t>
            </a:r>
            <a:endParaRPr kumimoji="0" lang="es-MX" sz="24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899302" y="2799254"/>
            <a:ext cx="3489960" cy="86868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0099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Escherichia coli</a:t>
            </a:r>
            <a:endParaRPr kumimoji="0" lang="es-MX" sz="24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899302" y="3972734"/>
            <a:ext cx="3489960" cy="86868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0099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Klebsiella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pneumoniae</a:t>
            </a:r>
            <a:endParaRPr kumimoji="0" lang="es-MX" sz="24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899302" y="5146214"/>
            <a:ext cx="3489960" cy="86868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0099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Enterobacter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cloacae</a:t>
            </a:r>
            <a:endParaRPr kumimoji="0" lang="es-MX" sz="24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899302" y="452294"/>
            <a:ext cx="3489960" cy="86868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0099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Staphylococcus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aureus</a:t>
            </a:r>
            <a:endParaRPr kumimoji="0" lang="es-MX" sz="24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653432" y="44624"/>
            <a:ext cx="5981700" cy="25527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0099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   D   E   N   T   I   F   I   C   A   D   A   S</a:t>
            </a:r>
            <a:endParaRPr kumimoji="0" lang="es-MX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ángulo 9"/>
          <p:cNvSpPr/>
          <p:nvPr/>
        </p:nvSpPr>
        <p:spPr>
          <a:xfrm rot="5400000">
            <a:off x="3116472" y="3315509"/>
            <a:ext cx="5981700" cy="25527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0099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   Í   N   T   O   M   A   S</a:t>
            </a:r>
            <a:endParaRPr kumimoji="0" lang="es-MX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968382" y="452294"/>
            <a:ext cx="4831080" cy="86868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0099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En niños las infecciones son mucho más frecuentes. En pacientes hospitalizados son una causa común de neumonía </a:t>
            </a:r>
            <a:endParaRPr kumimoji="0" lang="es-MX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968382" y="1473374"/>
            <a:ext cx="4831080" cy="117348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0099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La colonización broncopulmonar constituye la causa más importantes del deterioro de la función pulmonar en pacientes con bronquiectasias </a:t>
            </a:r>
            <a:endParaRPr kumimoji="0" lang="es-MX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968382" y="2799254"/>
            <a:ext cx="4831080" cy="86868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0099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La neumonía </a:t>
            </a:r>
            <a:r>
              <a:rPr kumimoji="0" lang="es-EC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cavitada</a:t>
            </a:r>
            <a: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es poco frecuente, se produce por  la necrosis del parénquima pulmonar.</a:t>
            </a:r>
            <a:endParaRPr kumimoji="0" lang="es-MX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968382" y="3972734"/>
            <a:ext cx="4831080" cy="86868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0099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Considerado agente causal de neumonía nosocomial y no comunitaria, más frecuente en ambiente intrahospitalario.</a:t>
            </a:r>
            <a:endParaRPr kumimoji="0" lang="es-MX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968382" y="4993814"/>
            <a:ext cx="4831080" cy="117348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0099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Patógeno que puede causar una variedad de condiciones, incluyendo infecciones en ojos y piel, neumonía e infecciones en el tracto urinario.</a:t>
            </a:r>
            <a:endParaRPr kumimoji="0" lang="es-MX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7" y="351329"/>
            <a:ext cx="2143125" cy="214312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395394"/>
            <a:ext cx="2563178" cy="157734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91" y="423371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4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ictures\ESPE\Logo-RP-UFA-ESPE - copi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40"/>
          <a:stretch/>
        </p:blipFill>
        <p:spPr bwMode="auto">
          <a:xfrm>
            <a:off x="9048328" y="6021288"/>
            <a:ext cx="2952328" cy="8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37160" y="2279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  <a:t>Conclusiones</a:t>
            </a:r>
            <a:endParaRPr kumimoji="0" lang="es-MX" sz="44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594360" y="1553528"/>
            <a:ext cx="10515600" cy="4683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Existe correlación no significativa entre concentración de bacterias en el PM10.</a:t>
            </a:r>
            <a:endParaRPr kumimoji="0" lang="es-MX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S. aureus</a:t>
            </a:r>
            <a:r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fue la bacteria mayormente identificada en todas las estaciones, en un segundo lugar </a:t>
            </a:r>
            <a:r>
              <a:rPr kumimoji="0" lang="es-ES" sz="2800" b="0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P. aeruginosa</a:t>
            </a:r>
            <a:r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; principalmente en Tababela. </a:t>
            </a:r>
            <a:endParaRPr kumimoji="0" lang="es-MX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A. baumanii</a:t>
            </a:r>
            <a:r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s-ES" sz="2800" b="0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Corynebacterium sp</a:t>
            </a:r>
            <a:r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s-ES" sz="2800" b="0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Legionella spp</a:t>
            </a:r>
            <a:r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y </a:t>
            </a:r>
            <a:r>
              <a:rPr kumimoji="0" lang="es-ES" sz="2800" b="0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S. marcescens</a:t>
            </a:r>
            <a:r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no se encontraron en el PM10. </a:t>
            </a:r>
            <a:endParaRPr kumimoji="0" lang="es-MX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La concentración de microorganismos asociados a PM10 tuvo gran variabilidad debido a que se encuentran influenciados por condiciones meteorológicas,  contaminantes del aire, y otras.</a:t>
            </a:r>
            <a:endParaRPr kumimoji="0" lang="es-MX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04800" y="1188720"/>
            <a:ext cx="11689080" cy="121920"/>
          </a:xfrm>
          <a:prstGeom prst="rect">
            <a:avLst/>
          </a:prstGeom>
          <a:solidFill>
            <a:srgbClr val="9999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1256952" y="227965"/>
            <a:ext cx="167640" cy="5781854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119360" y="457200"/>
            <a:ext cx="822960" cy="563880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792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ictures\ESPE\Logo-RP-UFA-ESPE - copi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40"/>
          <a:stretch/>
        </p:blipFill>
        <p:spPr bwMode="auto">
          <a:xfrm>
            <a:off x="9048328" y="6021288"/>
            <a:ext cx="2952328" cy="8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37160" y="2279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  <a:t>Recomendaciones</a:t>
            </a:r>
            <a:endParaRPr kumimoji="0" lang="es-MX" sz="44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594360" y="1553528"/>
            <a:ext cx="10515600" cy="4683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Continuar con la identificación molecular de bacterias, hongos,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virus.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 smtClean="0">
                <a:solidFill>
                  <a:sysClr val="windowText" lastClr="000000"/>
                </a:solidFill>
                <a:latin typeface="Calibri" panose="020F0502020204030204"/>
              </a:rPr>
              <a:t>Ampliar la red de monitoreo de PM10 en el DMQ.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Investigar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posible relación entre el tipo de bacterias hospitalarias </a:t>
            </a:r>
            <a:r>
              <a:rPr lang="es-ES" dirty="0" smtClean="0">
                <a:solidFill>
                  <a:sysClr val="windowText" lastClr="000000"/>
                </a:solidFill>
                <a:latin typeface="Calibri" panose="020F0502020204030204"/>
              </a:rPr>
              <a:t>y bacterias del ambiente.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04800" y="1188720"/>
            <a:ext cx="11689080" cy="121920"/>
          </a:xfrm>
          <a:prstGeom prst="rect">
            <a:avLst/>
          </a:prstGeom>
          <a:solidFill>
            <a:srgbClr val="9999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1256952" y="227965"/>
            <a:ext cx="167640" cy="5781854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119360" y="457200"/>
            <a:ext cx="822960" cy="563880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56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ictures\ESPE\Logo-RP-UFA-ESPE - copi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40"/>
          <a:stretch/>
        </p:blipFill>
        <p:spPr bwMode="auto">
          <a:xfrm>
            <a:off x="9048328" y="6021288"/>
            <a:ext cx="2952328" cy="8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37160" y="2279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</a:rPr>
              <a:t>Agradecimientos</a:t>
            </a:r>
            <a:endParaRPr kumimoji="0" lang="es-MX" sz="4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594360" y="1553528"/>
            <a:ext cx="10515600" cy="4683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UDLFA-ESPE: </a:t>
            </a:r>
          </a:p>
          <a:p>
            <a:pPr lvl="1" algn="just">
              <a:spcBef>
                <a:spcPts val="1000"/>
              </a:spcBef>
            </a:pP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Alma Koch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Kaiser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sz="24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M.Sc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. (</a:t>
            </a:r>
            <a:r>
              <a:rPr lang="es-ES" dirty="0">
                <a:solidFill>
                  <a:sysClr val="windowText" lastClr="000000"/>
                </a:solidFill>
                <a:latin typeface="Calibri" panose="020F0502020204030204"/>
              </a:rPr>
              <a:t>Directora de </a:t>
            </a:r>
            <a:r>
              <a:rPr lang="es-ES" dirty="0" smtClean="0">
                <a:solidFill>
                  <a:sysClr val="windowText" lastClr="000000"/>
                </a:solidFill>
                <a:latin typeface="Calibri" panose="020F0502020204030204"/>
              </a:rPr>
              <a:t>Proyecto)</a:t>
            </a:r>
            <a:endParaRPr kumimoji="0" lang="es-ES" sz="2400" b="0" i="0" u="none" strike="noStrike" kern="120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sz="2400" baseline="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baseline="0" dirty="0" smtClean="0">
                <a:solidFill>
                  <a:sysClr val="windowText" lastClr="000000"/>
                </a:solidFill>
                <a:latin typeface="Calibri" panose="020F0502020204030204"/>
              </a:rPr>
              <a:t>Secretaría</a:t>
            </a:r>
            <a:r>
              <a:rPr lang="es-ES" dirty="0" smtClean="0">
                <a:solidFill>
                  <a:sysClr val="windowText" lastClr="000000"/>
                </a:solidFill>
                <a:latin typeface="Calibri" panose="020F0502020204030204"/>
              </a:rPr>
              <a:t> de Ambiente DMQ:</a:t>
            </a:r>
            <a:endParaRPr lang="es-ES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lvl="1" algn="just">
              <a:spcBef>
                <a:spcPts val="1000"/>
              </a:spcBef>
            </a:pPr>
            <a:r>
              <a:rPr lang="es-ES" dirty="0" smtClean="0">
                <a:solidFill>
                  <a:sysClr val="windowText" lastClr="000000"/>
                </a:solidFill>
                <a:latin typeface="Calibri" panose="020F0502020204030204"/>
              </a:rPr>
              <a:t>Ing. Pamela Freire</a:t>
            </a:r>
          </a:p>
          <a:p>
            <a:pPr lvl="1" algn="just">
              <a:spcBef>
                <a:spcPts val="1000"/>
              </a:spcBef>
            </a:pPr>
            <a:r>
              <a:rPr lang="es-ES" dirty="0" smtClean="0">
                <a:solidFill>
                  <a:sysClr val="windowText" lastClr="000000"/>
                </a:solidFill>
                <a:latin typeface="Calibri" panose="020F0502020204030204"/>
              </a:rPr>
              <a:t>Ing. Valeria Díaz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04800" y="1188720"/>
            <a:ext cx="11689080" cy="121920"/>
          </a:xfrm>
          <a:prstGeom prst="rect">
            <a:avLst/>
          </a:prstGeom>
          <a:solidFill>
            <a:srgbClr val="9999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1256952" y="227965"/>
            <a:ext cx="167640" cy="5781854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119360" y="457200"/>
            <a:ext cx="822960" cy="563880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090" y="1499870"/>
            <a:ext cx="1857375" cy="15430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980" y="3152640"/>
            <a:ext cx="1565485" cy="15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ictures\ESPE\Logo-RP-UFA-ESPE - copi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40"/>
          <a:stretch/>
        </p:blipFill>
        <p:spPr bwMode="auto">
          <a:xfrm>
            <a:off x="9048328" y="6021288"/>
            <a:ext cx="2952328" cy="8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sz="7200" kern="0" dirty="0" smtClean="0">
                <a:solidFill>
                  <a:schemeClr val="tx1"/>
                </a:solidFill>
              </a:rPr>
              <a:t>Temas:</a:t>
            </a:r>
            <a:endParaRPr lang="es-MX" sz="7200" kern="0" dirty="0">
              <a:solidFill>
                <a:schemeClr val="tx1"/>
              </a:solidFill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1033968" y="1652503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</a:pPr>
            <a:r>
              <a:rPr lang="es-ES" sz="4400" kern="0" dirty="0" smtClean="0">
                <a:solidFill>
                  <a:schemeClr val="tx1"/>
                </a:solidFill>
              </a:rPr>
              <a:t>Quito (descripción aspectos generales)</a:t>
            </a:r>
          </a:p>
          <a:p>
            <a:pPr marL="0" indent="0" algn="r">
              <a:buFontTx/>
              <a:buNone/>
            </a:pPr>
            <a:r>
              <a:rPr lang="es-ES" sz="4400" kern="0" dirty="0" smtClean="0">
                <a:solidFill>
                  <a:schemeClr val="tx1"/>
                </a:solidFill>
              </a:rPr>
              <a:t>PM10</a:t>
            </a:r>
          </a:p>
          <a:p>
            <a:pPr marL="0" indent="0" algn="r">
              <a:buFontTx/>
              <a:buNone/>
            </a:pPr>
            <a:r>
              <a:rPr lang="es-ES" sz="4400" kern="0" dirty="0" smtClean="0">
                <a:solidFill>
                  <a:schemeClr val="tx1"/>
                </a:solidFill>
              </a:rPr>
              <a:t>Infecciones Respiratorias</a:t>
            </a:r>
          </a:p>
          <a:p>
            <a:pPr marL="0" indent="0" algn="r">
              <a:buFontTx/>
              <a:buNone/>
            </a:pPr>
            <a:r>
              <a:rPr lang="es-ES" sz="4400" kern="0" dirty="0" smtClean="0">
                <a:solidFill>
                  <a:schemeClr val="tx1"/>
                </a:solidFill>
              </a:rPr>
              <a:t>Metodología</a:t>
            </a:r>
          </a:p>
          <a:p>
            <a:pPr marL="0" indent="0" algn="r">
              <a:buFontTx/>
              <a:buNone/>
            </a:pPr>
            <a:r>
              <a:rPr lang="es-ES" sz="4400" kern="0" dirty="0" smtClean="0">
                <a:solidFill>
                  <a:schemeClr val="tx1"/>
                </a:solidFill>
              </a:rPr>
              <a:t>Resultados</a:t>
            </a:r>
            <a:endParaRPr lang="es-MX" sz="4400" kern="0" dirty="0">
              <a:solidFill>
                <a:schemeClr val="tx1"/>
              </a:solidFill>
            </a:endParaRPr>
          </a:p>
        </p:txBody>
      </p:sp>
      <p:pic>
        <p:nvPicPr>
          <p:cNvPr id="10" name="Picture 2" descr="Resultado de imagen para check l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4" y="2956322"/>
            <a:ext cx="4963510" cy="328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8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ictures\ESPE\Logo-RP-UFA-ESPE - copi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40"/>
          <a:stretch/>
        </p:blipFill>
        <p:spPr bwMode="auto">
          <a:xfrm>
            <a:off x="9048328" y="6021288"/>
            <a:ext cx="2952328" cy="8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11" y="4684142"/>
            <a:ext cx="2181917" cy="2181917"/>
          </a:xfrm>
          <a:prstGeom prst="rect">
            <a:avLst/>
          </a:prstGeom>
          <a:ln w="28575">
            <a:noFill/>
          </a:ln>
        </p:spPr>
      </p:pic>
      <p:sp>
        <p:nvSpPr>
          <p:cNvPr id="38" name="Título 1"/>
          <p:cNvSpPr>
            <a:spLocks noGrp="1"/>
          </p:cNvSpPr>
          <p:nvPr>
            <p:ph type="title"/>
          </p:nvPr>
        </p:nvSpPr>
        <p:spPr>
          <a:xfrm>
            <a:off x="-7749431" y="29522"/>
            <a:ext cx="10515600" cy="1325563"/>
          </a:xfrm>
        </p:spPr>
        <p:txBody>
          <a:bodyPr/>
          <a:lstStyle/>
          <a:p>
            <a:r>
              <a:rPr lang="es-ES" b="1" i="1" dirty="0" smtClean="0">
                <a:solidFill>
                  <a:schemeClr val="tx1"/>
                </a:solidFill>
              </a:rPr>
              <a:t>Introducción</a:t>
            </a:r>
            <a:endParaRPr lang="es-MX" b="1" i="1" dirty="0">
              <a:solidFill>
                <a:schemeClr val="tx1"/>
              </a:solidFill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2089006" y="3352799"/>
            <a:ext cx="2270760" cy="901700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QUITO</a:t>
            </a:r>
            <a:endParaRPr lang="es-MX" sz="1600" dirty="0"/>
          </a:p>
        </p:txBody>
      </p:sp>
      <p:sp>
        <p:nvSpPr>
          <p:cNvPr id="40" name="Rectángulo redondeado 39"/>
          <p:cNvSpPr/>
          <p:nvPr/>
        </p:nvSpPr>
        <p:spPr>
          <a:xfrm>
            <a:off x="5411892" y="965994"/>
            <a:ext cx="1709420" cy="99837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2.800 – 3100</a:t>
            </a:r>
            <a:endParaRPr lang="es-MX" dirty="0" smtClean="0"/>
          </a:p>
          <a:p>
            <a:pPr algn="ctr"/>
            <a:r>
              <a:rPr lang="es-ES" dirty="0" smtClean="0"/>
              <a:t>msnm</a:t>
            </a:r>
          </a:p>
        </p:txBody>
      </p:sp>
      <p:sp>
        <p:nvSpPr>
          <p:cNvPr id="41" name="Rectángulo redondeado 40"/>
          <p:cNvSpPr/>
          <p:nvPr/>
        </p:nvSpPr>
        <p:spPr>
          <a:xfrm>
            <a:off x="7318728" y="94536"/>
            <a:ext cx="1709420" cy="99837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Estación seca y lluviosa</a:t>
            </a:r>
          </a:p>
        </p:txBody>
      </p:sp>
      <p:sp>
        <p:nvSpPr>
          <p:cNvPr id="42" name="Rectángulo redondeado 41"/>
          <p:cNvSpPr/>
          <p:nvPr/>
        </p:nvSpPr>
        <p:spPr>
          <a:xfrm>
            <a:off x="9569619" y="499190"/>
            <a:ext cx="1709420" cy="99837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Jun- sept</a:t>
            </a:r>
          </a:p>
          <a:p>
            <a:pPr algn="ctr"/>
            <a:r>
              <a:rPr lang="es-ES" dirty="0" smtClean="0"/>
              <a:t>Oct- </a:t>
            </a:r>
            <a:r>
              <a:rPr lang="es-ES" dirty="0" err="1" smtClean="0"/>
              <a:t>may</a:t>
            </a:r>
            <a:endParaRPr lang="es-ES" dirty="0" smtClean="0"/>
          </a:p>
        </p:txBody>
      </p:sp>
      <p:sp>
        <p:nvSpPr>
          <p:cNvPr id="43" name="Rectángulo redondeado 42"/>
          <p:cNvSpPr/>
          <p:nvPr/>
        </p:nvSpPr>
        <p:spPr>
          <a:xfrm>
            <a:off x="3307640" y="163592"/>
            <a:ext cx="1906836" cy="99837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Sobre Hoya de </a:t>
            </a:r>
            <a:r>
              <a:rPr lang="es-ES" dirty="0" err="1" smtClean="0"/>
              <a:t>Guayllabamba</a:t>
            </a:r>
            <a:endParaRPr lang="es-ES" dirty="0" smtClean="0"/>
          </a:p>
        </p:txBody>
      </p:sp>
      <p:cxnSp>
        <p:nvCxnSpPr>
          <p:cNvPr id="44" name="Conector recto de flecha 43"/>
          <p:cNvCxnSpPr>
            <a:stCxn id="39" idx="6"/>
            <a:endCxn id="43" idx="2"/>
          </p:cNvCxnSpPr>
          <p:nvPr/>
        </p:nvCxnSpPr>
        <p:spPr>
          <a:xfrm flipH="1" flipV="1">
            <a:off x="4261058" y="1161971"/>
            <a:ext cx="98708" cy="26416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>
            <a:stCxn id="43" idx="3"/>
            <a:endCxn id="40" idx="0"/>
          </p:cNvCxnSpPr>
          <p:nvPr/>
        </p:nvCxnSpPr>
        <p:spPr>
          <a:xfrm>
            <a:off x="5214476" y="662782"/>
            <a:ext cx="1052126" cy="3032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>
            <a:stCxn id="40" idx="3"/>
            <a:endCxn id="41" idx="2"/>
          </p:cNvCxnSpPr>
          <p:nvPr/>
        </p:nvCxnSpPr>
        <p:spPr>
          <a:xfrm flipV="1">
            <a:off x="7121312" y="1092915"/>
            <a:ext cx="1052126" cy="3722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>
            <a:stCxn id="41" idx="3"/>
            <a:endCxn id="42" idx="1"/>
          </p:cNvCxnSpPr>
          <p:nvPr/>
        </p:nvCxnSpPr>
        <p:spPr>
          <a:xfrm>
            <a:off x="9028148" y="593726"/>
            <a:ext cx="541471" cy="4046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n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0" y="1279049"/>
            <a:ext cx="3545223" cy="1887716"/>
          </a:xfrm>
          <a:prstGeom prst="rect">
            <a:avLst/>
          </a:prstGeom>
        </p:spPr>
      </p:pic>
      <p:sp>
        <p:nvSpPr>
          <p:cNvPr id="49" name="Rectángulo redondeado 48"/>
          <p:cNvSpPr/>
          <p:nvPr/>
        </p:nvSpPr>
        <p:spPr>
          <a:xfrm>
            <a:off x="347389" y="4254499"/>
            <a:ext cx="1709420" cy="99837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Rodeado volcanes y minas</a:t>
            </a:r>
          </a:p>
        </p:txBody>
      </p:sp>
      <p:sp>
        <p:nvSpPr>
          <p:cNvPr id="50" name="Rectángulo redondeado 49"/>
          <p:cNvSpPr/>
          <p:nvPr/>
        </p:nvSpPr>
        <p:spPr>
          <a:xfrm>
            <a:off x="2337479" y="5421392"/>
            <a:ext cx="1709420" cy="99837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Irregularidad topográfica</a:t>
            </a:r>
          </a:p>
        </p:txBody>
      </p:sp>
      <p:sp>
        <p:nvSpPr>
          <p:cNvPr id="51" name="Rectángulo redondeado 50"/>
          <p:cNvSpPr/>
          <p:nvPr/>
        </p:nvSpPr>
        <p:spPr>
          <a:xfrm>
            <a:off x="4548481" y="3755309"/>
            <a:ext cx="1709420" cy="99837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Mayor esfuerzo</a:t>
            </a:r>
          </a:p>
        </p:txBody>
      </p:sp>
      <p:sp>
        <p:nvSpPr>
          <p:cNvPr id="52" name="Rectángulo redondeado 51"/>
          <p:cNvSpPr/>
          <p:nvPr/>
        </p:nvSpPr>
        <p:spPr>
          <a:xfrm>
            <a:off x="7421230" y="2287743"/>
            <a:ext cx="1225224" cy="99837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Azufre</a:t>
            </a:r>
          </a:p>
        </p:txBody>
      </p:sp>
      <p:cxnSp>
        <p:nvCxnSpPr>
          <p:cNvPr id="53" name="Conector recto de flecha 52"/>
          <p:cNvCxnSpPr>
            <a:stCxn id="39" idx="2"/>
            <a:endCxn id="49" idx="0"/>
          </p:cNvCxnSpPr>
          <p:nvPr/>
        </p:nvCxnSpPr>
        <p:spPr>
          <a:xfrm flipH="1">
            <a:off x="1202099" y="3803649"/>
            <a:ext cx="886907" cy="4508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Conector recto de flecha 53"/>
          <p:cNvCxnSpPr>
            <a:stCxn id="49" idx="3"/>
            <a:endCxn id="50" idx="0"/>
          </p:cNvCxnSpPr>
          <p:nvPr/>
        </p:nvCxnSpPr>
        <p:spPr>
          <a:xfrm>
            <a:off x="2056809" y="4753689"/>
            <a:ext cx="1135380" cy="6677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>
            <a:stCxn id="50" idx="3"/>
            <a:endCxn id="51" idx="2"/>
          </p:cNvCxnSpPr>
          <p:nvPr/>
        </p:nvCxnSpPr>
        <p:spPr>
          <a:xfrm flipV="1">
            <a:off x="4046899" y="4753688"/>
            <a:ext cx="1356292" cy="11668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Conector recto de flecha 55"/>
          <p:cNvCxnSpPr>
            <a:stCxn id="40" idx="2"/>
            <a:endCxn id="51" idx="0"/>
          </p:cNvCxnSpPr>
          <p:nvPr/>
        </p:nvCxnSpPr>
        <p:spPr>
          <a:xfrm flipH="1">
            <a:off x="5403191" y="1964373"/>
            <a:ext cx="863411" cy="17909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/>
          <p:cNvCxnSpPr>
            <a:stCxn id="51" idx="3"/>
            <a:endCxn id="52" idx="1"/>
          </p:cNvCxnSpPr>
          <p:nvPr/>
        </p:nvCxnSpPr>
        <p:spPr>
          <a:xfrm flipV="1">
            <a:off x="6257901" y="2786933"/>
            <a:ext cx="1163329" cy="14675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Rectángulo redondeado 57"/>
          <p:cNvSpPr/>
          <p:nvPr/>
        </p:nvSpPr>
        <p:spPr>
          <a:xfrm>
            <a:off x="8492498" y="3461615"/>
            <a:ext cx="1612769" cy="99837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Material Particulado (PM)</a:t>
            </a:r>
          </a:p>
        </p:txBody>
      </p:sp>
      <p:cxnSp>
        <p:nvCxnSpPr>
          <p:cNvPr id="59" name="Conector recto de flecha 58"/>
          <p:cNvCxnSpPr>
            <a:stCxn id="51" idx="3"/>
            <a:endCxn id="58" idx="1"/>
          </p:cNvCxnSpPr>
          <p:nvPr/>
        </p:nvCxnSpPr>
        <p:spPr>
          <a:xfrm flipV="1">
            <a:off x="6257901" y="3960805"/>
            <a:ext cx="2234597" cy="2936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Rectángulo redondeado 59"/>
          <p:cNvSpPr/>
          <p:nvPr/>
        </p:nvSpPr>
        <p:spPr>
          <a:xfrm>
            <a:off x="8492498" y="4866429"/>
            <a:ext cx="1612769" cy="99837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PM10</a:t>
            </a:r>
          </a:p>
        </p:txBody>
      </p:sp>
      <p:pic>
        <p:nvPicPr>
          <p:cNvPr id="61" name="Imagen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57" y="1775736"/>
            <a:ext cx="1888147" cy="1529399"/>
          </a:xfrm>
          <a:prstGeom prst="rect">
            <a:avLst/>
          </a:prstGeom>
        </p:spPr>
      </p:pic>
      <p:sp>
        <p:nvSpPr>
          <p:cNvPr id="62" name="Rectángulo redondeado 61"/>
          <p:cNvSpPr/>
          <p:nvPr/>
        </p:nvSpPr>
        <p:spPr>
          <a:xfrm>
            <a:off x="10357541" y="4286328"/>
            <a:ext cx="1612769" cy="99837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PM2.5</a:t>
            </a:r>
          </a:p>
        </p:txBody>
      </p:sp>
      <p:cxnSp>
        <p:nvCxnSpPr>
          <p:cNvPr id="63" name="Conector recto de flecha 62"/>
          <p:cNvCxnSpPr>
            <a:stCxn id="58" idx="2"/>
            <a:endCxn id="60" idx="0"/>
          </p:cNvCxnSpPr>
          <p:nvPr/>
        </p:nvCxnSpPr>
        <p:spPr>
          <a:xfrm>
            <a:off x="9298883" y="4459994"/>
            <a:ext cx="0" cy="4064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Conector recto de flecha 63"/>
          <p:cNvCxnSpPr>
            <a:stCxn id="58" idx="3"/>
            <a:endCxn id="62" idx="0"/>
          </p:cNvCxnSpPr>
          <p:nvPr/>
        </p:nvCxnSpPr>
        <p:spPr>
          <a:xfrm>
            <a:off x="10105267" y="3960805"/>
            <a:ext cx="1058659" cy="3255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ictures\ESPE\Logo-RP-UFA-ESPE - copi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40"/>
          <a:stretch/>
        </p:blipFill>
        <p:spPr bwMode="auto">
          <a:xfrm>
            <a:off x="9048328" y="6021288"/>
            <a:ext cx="2952328" cy="8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912" y="2354311"/>
            <a:ext cx="2423160" cy="15921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280" y="0"/>
            <a:ext cx="2143125" cy="214312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91344" y="2168232"/>
            <a:ext cx="2712720" cy="128016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Infecciones Respiratorias (IR)</a:t>
            </a:r>
            <a:endParaRPr lang="es-MX" sz="2800" b="1" dirty="0"/>
          </a:p>
        </p:txBody>
      </p:sp>
      <p:sp>
        <p:nvSpPr>
          <p:cNvPr id="10" name="Rectángulo 9"/>
          <p:cNvSpPr/>
          <p:nvPr/>
        </p:nvSpPr>
        <p:spPr>
          <a:xfrm>
            <a:off x="458044" y="263232"/>
            <a:ext cx="2179320" cy="124968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Ecuador en vías de desarrollo</a:t>
            </a:r>
            <a:endParaRPr lang="es-MX" dirty="0"/>
          </a:p>
        </p:txBody>
      </p:sp>
      <p:cxnSp>
        <p:nvCxnSpPr>
          <p:cNvPr id="11" name="Conector recto de flecha 10"/>
          <p:cNvCxnSpPr>
            <a:stCxn id="10" idx="2"/>
            <a:endCxn id="7" idx="0"/>
          </p:cNvCxnSpPr>
          <p:nvPr/>
        </p:nvCxnSpPr>
        <p:spPr>
          <a:xfrm>
            <a:off x="1547704" y="1512912"/>
            <a:ext cx="0" cy="6553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732364" y="4103712"/>
            <a:ext cx="1630680" cy="213360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u="sng" dirty="0" smtClean="0"/>
              <a:t>Bacterias</a:t>
            </a:r>
          </a:p>
          <a:p>
            <a:pPr algn="ctr"/>
            <a:r>
              <a:rPr lang="es-ES" dirty="0" smtClean="0"/>
              <a:t>Virus</a:t>
            </a:r>
          </a:p>
          <a:p>
            <a:pPr algn="ctr"/>
            <a:r>
              <a:rPr lang="es-ES" dirty="0" smtClean="0"/>
              <a:t>Hongos</a:t>
            </a:r>
          </a:p>
          <a:p>
            <a:pPr algn="ctr"/>
            <a:r>
              <a:rPr lang="es-ES" dirty="0" smtClean="0"/>
              <a:t>Parásitos</a:t>
            </a:r>
          </a:p>
          <a:p>
            <a:pPr algn="ctr"/>
            <a:r>
              <a:rPr lang="es-ES" dirty="0" smtClean="0"/>
              <a:t>Agente en particular</a:t>
            </a:r>
            <a:endParaRPr lang="es-MX" dirty="0"/>
          </a:p>
        </p:txBody>
      </p:sp>
      <p:sp>
        <p:nvSpPr>
          <p:cNvPr id="13" name="Rectángulo 12"/>
          <p:cNvSpPr/>
          <p:nvPr/>
        </p:nvSpPr>
        <p:spPr>
          <a:xfrm>
            <a:off x="3536524" y="263232"/>
            <a:ext cx="2179320" cy="124968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3,5 millones muertes cada año</a:t>
            </a:r>
            <a:endParaRPr lang="es-MX" dirty="0"/>
          </a:p>
        </p:txBody>
      </p:sp>
      <p:sp>
        <p:nvSpPr>
          <p:cNvPr id="14" name="Rectángulo 13"/>
          <p:cNvSpPr/>
          <p:nvPr/>
        </p:nvSpPr>
        <p:spPr>
          <a:xfrm>
            <a:off x="3536524" y="4949532"/>
            <a:ext cx="1630680" cy="44196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PM10</a:t>
            </a:r>
            <a:endParaRPr lang="es-MX" dirty="0"/>
          </a:p>
        </p:txBody>
      </p:sp>
      <p:cxnSp>
        <p:nvCxnSpPr>
          <p:cNvPr id="15" name="Conector recto de flecha 14"/>
          <p:cNvCxnSpPr>
            <a:stCxn id="7" idx="2"/>
            <a:endCxn id="12" idx="0"/>
          </p:cNvCxnSpPr>
          <p:nvPr/>
        </p:nvCxnSpPr>
        <p:spPr>
          <a:xfrm>
            <a:off x="1547704" y="3448392"/>
            <a:ext cx="0" cy="6553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stCxn id="12" idx="3"/>
            <a:endCxn id="14" idx="1"/>
          </p:cNvCxnSpPr>
          <p:nvPr/>
        </p:nvCxnSpPr>
        <p:spPr>
          <a:xfrm>
            <a:off x="2363044" y="5170512"/>
            <a:ext cx="117348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stCxn id="10" idx="3"/>
            <a:endCxn id="13" idx="1"/>
          </p:cNvCxnSpPr>
          <p:nvPr/>
        </p:nvCxnSpPr>
        <p:spPr>
          <a:xfrm>
            <a:off x="2637364" y="888072"/>
            <a:ext cx="8991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Imagen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44" y="1733890"/>
            <a:ext cx="3101340" cy="283295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9" name="Rectángulo 18"/>
          <p:cNvSpPr/>
          <p:nvPr/>
        </p:nvSpPr>
        <p:spPr>
          <a:xfrm>
            <a:off x="6935043" y="1550167"/>
            <a:ext cx="2164079" cy="320040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- Tos</a:t>
            </a:r>
          </a:p>
          <a:p>
            <a:pPr algn="ctr"/>
            <a:r>
              <a:rPr lang="es-ES" dirty="0" smtClean="0"/>
              <a:t>- </a:t>
            </a:r>
            <a:r>
              <a:rPr lang="es-ES" dirty="0" err="1" smtClean="0"/>
              <a:t>Rinorrea</a:t>
            </a:r>
            <a:endParaRPr lang="es-ES" dirty="0" smtClean="0"/>
          </a:p>
          <a:p>
            <a:pPr algn="ctr"/>
            <a:r>
              <a:rPr lang="es-ES" dirty="0" smtClean="0"/>
              <a:t>- Disfonía</a:t>
            </a:r>
          </a:p>
          <a:p>
            <a:pPr algn="ctr"/>
            <a:r>
              <a:rPr lang="es-ES" dirty="0" smtClean="0"/>
              <a:t>- Respiración ruidosa</a:t>
            </a:r>
          </a:p>
          <a:p>
            <a:pPr algn="ctr"/>
            <a:r>
              <a:rPr lang="es-ES" dirty="0"/>
              <a:t> </a:t>
            </a:r>
            <a:r>
              <a:rPr lang="es-ES" dirty="0" smtClean="0"/>
              <a:t>- Dificultad respirar</a:t>
            </a:r>
          </a:p>
          <a:p>
            <a:pPr algn="ctr"/>
            <a:r>
              <a:rPr lang="es-ES" dirty="0" smtClean="0"/>
              <a:t>- Obstrucción Nasal</a:t>
            </a:r>
          </a:p>
        </p:txBody>
      </p:sp>
      <p:cxnSp>
        <p:nvCxnSpPr>
          <p:cNvPr id="20" name="Conector recto de flecha 19"/>
          <p:cNvCxnSpPr>
            <a:stCxn id="18" idx="3"/>
            <a:endCxn id="19" idx="1"/>
          </p:cNvCxnSpPr>
          <p:nvPr/>
        </p:nvCxnSpPr>
        <p:spPr>
          <a:xfrm flipV="1">
            <a:off x="6188284" y="3150367"/>
            <a:ext cx="746759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Imagen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517" y="4203913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ictures\ESPE\Logo-RP-UFA-ESPE - copi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40"/>
          <a:stretch/>
        </p:blipFill>
        <p:spPr bwMode="auto">
          <a:xfrm>
            <a:off x="9048328" y="6021288"/>
            <a:ext cx="2952328" cy="8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95400" y="8367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7200" b="1" i="1" dirty="0" smtClean="0">
                <a:solidFill>
                  <a:schemeClr val="tx1"/>
                </a:solidFill>
              </a:rPr>
              <a:t>Objetivo</a:t>
            </a:r>
            <a:endParaRPr lang="es-MX" sz="7200" b="1" i="1" dirty="0">
              <a:solidFill>
                <a:schemeClr val="tx1"/>
              </a:solidFill>
            </a:endParaRP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980090" y="2803087"/>
            <a:ext cx="10515600" cy="140630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ES" sz="4400" dirty="0" smtClean="0">
                <a:solidFill>
                  <a:schemeClr val="tx1"/>
                </a:solidFill>
              </a:rPr>
              <a:t>Identificar bacterias presentes en PM10 que causen Infecciones Respiratorias en el DMQ</a:t>
            </a:r>
          </a:p>
          <a:p>
            <a:pPr marL="0" indent="0">
              <a:buNone/>
            </a:pPr>
            <a:endParaRPr lang="es-ES" sz="4400" dirty="0" smtClean="0"/>
          </a:p>
          <a:p>
            <a:pPr marL="0" indent="0">
              <a:buNone/>
            </a:pP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26730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ictures\ESPE\Logo-RP-UFA-ESPE - copi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40"/>
          <a:stretch/>
        </p:blipFill>
        <p:spPr bwMode="auto">
          <a:xfrm>
            <a:off x="9048328" y="6021288"/>
            <a:ext cx="2952328" cy="8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569" y="1302548"/>
            <a:ext cx="2411150" cy="179831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82453" y="12710"/>
            <a:ext cx="10515600" cy="1325563"/>
          </a:xfrm>
        </p:spPr>
        <p:txBody>
          <a:bodyPr/>
          <a:lstStyle/>
          <a:p>
            <a:pPr algn="l"/>
            <a:r>
              <a:rPr lang="es-ES" b="1" i="1" dirty="0" smtClean="0">
                <a:solidFill>
                  <a:schemeClr val="tx1"/>
                </a:solidFill>
              </a:rPr>
              <a:t>Metodología</a:t>
            </a:r>
            <a:endParaRPr lang="es-MX" b="1" i="1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t="3920" r="2544" b="14879"/>
          <a:stretch/>
        </p:blipFill>
        <p:spPr bwMode="auto">
          <a:xfrm>
            <a:off x="5440253" y="117009"/>
            <a:ext cx="4069080" cy="111696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lipse 9"/>
          <p:cNvSpPr/>
          <p:nvPr/>
        </p:nvSpPr>
        <p:spPr>
          <a:xfrm>
            <a:off x="1937249" y="878448"/>
            <a:ext cx="2026920" cy="134112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Recolección  PM10 y siembra</a:t>
            </a:r>
            <a:endParaRPr lang="es-MX" dirty="0"/>
          </a:p>
        </p:txBody>
      </p:sp>
      <p:sp>
        <p:nvSpPr>
          <p:cNvPr id="11" name="Elipse 10"/>
          <p:cNvSpPr/>
          <p:nvPr/>
        </p:nvSpPr>
        <p:spPr>
          <a:xfrm>
            <a:off x="3626109" y="3441972"/>
            <a:ext cx="2026920" cy="134112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Captación y purificación de bacterias</a:t>
            </a:r>
            <a:endParaRPr lang="es-MX" dirty="0"/>
          </a:p>
        </p:txBody>
      </p:sp>
      <p:sp>
        <p:nvSpPr>
          <p:cNvPr id="12" name="Elipse 11"/>
          <p:cNvSpPr/>
          <p:nvPr/>
        </p:nvSpPr>
        <p:spPr>
          <a:xfrm>
            <a:off x="407368" y="4705516"/>
            <a:ext cx="2304256" cy="134112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Identificación de bacterias</a:t>
            </a:r>
            <a:endParaRPr lang="es-MX" dirty="0"/>
          </a:p>
        </p:txBody>
      </p:sp>
      <p:cxnSp>
        <p:nvCxnSpPr>
          <p:cNvPr id="13" name="Conector recto de flecha 12"/>
          <p:cNvCxnSpPr>
            <a:stCxn id="10" idx="6"/>
            <a:endCxn id="7" idx="1"/>
          </p:cNvCxnSpPr>
          <p:nvPr/>
        </p:nvCxnSpPr>
        <p:spPr>
          <a:xfrm flipV="1">
            <a:off x="3964169" y="675492"/>
            <a:ext cx="1476084" cy="873516"/>
          </a:xfrm>
          <a:prstGeom prst="straightConnector1">
            <a:avLst/>
          </a:prstGeom>
          <a:ln w="28575">
            <a:solidFill>
              <a:srgbClr val="E947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042" y="1298901"/>
            <a:ext cx="4406582" cy="35871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Conector recto de flecha 14"/>
          <p:cNvCxnSpPr>
            <a:stCxn id="11" idx="6"/>
          </p:cNvCxnSpPr>
          <p:nvPr/>
        </p:nvCxnSpPr>
        <p:spPr>
          <a:xfrm>
            <a:off x="5653029" y="4112532"/>
            <a:ext cx="1397690" cy="46719"/>
          </a:xfrm>
          <a:prstGeom prst="straightConnector1">
            <a:avLst/>
          </a:prstGeom>
          <a:ln w="28575">
            <a:solidFill>
              <a:srgbClr val="E947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t="36493" r="29499" b="12798"/>
          <a:stretch/>
        </p:blipFill>
        <p:spPr>
          <a:xfrm>
            <a:off x="4096037" y="5015868"/>
            <a:ext cx="4247461" cy="1614488"/>
          </a:xfrm>
          <a:prstGeom prst="rect">
            <a:avLst/>
          </a:prstGeom>
        </p:spPr>
      </p:pic>
      <p:cxnSp>
        <p:nvCxnSpPr>
          <p:cNvPr id="17" name="Conector recto de flecha 16"/>
          <p:cNvCxnSpPr>
            <a:stCxn id="12" idx="5"/>
            <a:endCxn id="16" idx="1"/>
          </p:cNvCxnSpPr>
          <p:nvPr/>
        </p:nvCxnSpPr>
        <p:spPr>
          <a:xfrm flipV="1">
            <a:off x="2374174" y="5823112"/>
            <a:ext cx="1721863" cy="27122"/>
          </a:xfrm>
          <a:prstGeom prst="straightConnector1">
            <a:avLst/>
          </a:prstGeom>
          <a:ln w="28575">
            <a:solidFill>
              <a:srgbClr val="E947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redondeado 19"/>
          <p:cNvSpPr/>
          <p:nvPr/>
        </p:nvSpPr>
        <p:spPr>
          <a:xfrm>
            <a:off x="509021" y="2596968"/>
            <a:ext cx="2736304" cy="1690008"/>
          </a:xfrm>
          <a:prstGeom prst="roundRect">
            <a:avLst/>
          </a:prstGeom>
          <a:solidFill>
            <a:srgbClr val="A2E0F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>
                <a:solidFill>
                  <a:schemeClr val="tx1"/>
                </a:solidFill>
              </a:rPr>
              <a:t>4 estaciones</a:t>
            </a:r>
          </a:p>
          <a:p>
            <a:r>
              <a:rPr lang="es-ES" sz="2400">
                <a:solidFill>
                  <a:schemeClr val="tx1"/>
                </a:solidFill>
              </a:rPr>
              <a:t>2 muestreos/mes</a:t>
            </a:r>
          </a:p>
          <a:p>
            <a:r>
              <a:rPr lang="es-ES" sz="2400">
                <a:solidFill>
                  <a:schemeClr val="tx1"/>
                </a:solidFill>
              </a:rPr>
              <a:t>2 repeticiones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5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ictures\ESPE\Logo-RP-UFA-ESPE - copi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40"/>
          <a:stretch/>
        </p:blipFill>
        <p:spPr bwMode="auto">
          <a:xfrm>
            <a:off x="9048328" y="6021288"/>
            <a:ext cx="2952328" cy="8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5350" t="30701" r="32281" b="13300"/>
          <a:stretch/>
        </p:blipFill>
        <p:spPr>
          <a:xfrm>
            <a:off x="1127448" y="405483"/>
            <a:ext cx="8928992" cy="537082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95400" y="5857966"/>
            <a:ext cx="9421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(</a:t>
            </a:r>
            <a:r>
              <a:rPr lang="es-ES" sz="1600" dirty="0" err="1" smtClean="0"/>
              <a:t>Public</a:t>
            </a:r>
            <a:r>
              <a:rPr lang="es-ES" sz="1600" dirty="0" smtClean="0"/>
              <a:t> </a:t>
            </a:r>
            <a:r>
              <a:rPr lang="es-ES" sz="1600" dirty="0" err="1" smtClean="0"/>
              <a:t>Health</a:t>
            </a:r>
            <a:r>
              <a:rPr lang="es-ES" sz="1600" dirty="0" smtClean="0"/>
              <a:t> </a:t>
            </a:r>
            <a:r>
              <a:rPr lang="es-ES" sz="1600" dirty="0" err="1" smtClean="0"/>
              <a:t>England</a:t>
            </a:r>
            <a:r>
              <a:rPr lang="es-ES" sz="1600" dirty="0" smtClean="0"/>
              <a:t>, 2014;CONDA, 2015; </a:t>
            </a:r>
            <a:r>
              <a:rPr lang="es-ES" sz="1600" dirty="0" err="1" smtClean="0"/>
              <a:t>Britanialab</a:t>
            </a:r>
            <a:r>
              <a:rPr lang="es-ES" sz="1600" dirty="0" smtClean="0"/>
              <a:t>, 2014; Pérez et al., 2007, Patiño et al., 2005)</a:t>
            </a:r>
            <a:endParaRPr lang="es-MX" sz="1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16" y="2852936"/>
            <a:ext cx="432048" cy="14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5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ictures\ESPE\Logo-RP-UFA-ESPE - copi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40"/>
          <a:stretch/>
        </p:blipFill>
        <p:spPr bwMode="auto">
          <a:xfrm>
            <a:off x="9048328" y="6021288"/>
            <a:ext cx="2952328" cy="8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32656"/>
            <a:ext cx="8534400" cy="56769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95400" y="5857966"/>
            <a:ext cx="9421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(</a:t>
            </a:r>
            <a:r>
              <a:rPr lang="es-ES" sz="1600" dirty="0" err="1" smtClean="0"/>
              <a:t>Public</a:t>
            </a:r>
            <a:r>
              <a:rPr lang="es-ES" sz="1600" dirty="0" smtClean="0"/>
              <a:t> </a:t>
            </a:r>
            <a:r>
              <a:rPr lang="es-ES" sz="1600" dirty="0" err="1" smtClean="0"/>
              <a:t>Health</a:t>
            </a:r>
            <a:r>
              <a:rPr lang="es-ES" sz="1600" dirty="0" smtClean="0"/>
              <a:t> </a:t>
            </a:r>
            <a:r>
              <a:rPr lang="es-ES" sz="1600" dirty="0" err="1" smtClean="0"/>
              <a:t>England</a:t>
            </a:r>
            <a:r>
              <a:rPr lang="es-ES" sz="1600" dirty="0" smtClean="0"/>
              <a:t>, 2014;CONDA, 2015; </a:t>
            </a:r>
            <a:r>
              <a:rPr lang="es-ES" sz="1600" dirty="0" err="1" smtClean="0"/>
              <a:t>Britanialab</a:t>
            </a:r>
            <a:r>
              <a:rPr lang="es-ES" sz="1600" dirty="0" smtClean="0"/>
              <a:t>, 2014; Pérez et al., 2007, Patiño et al., 2005)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3318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ictures\ESPE\Logo-RP-UFA-ESPE - copi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40"/>
          <a:stretch/>
        </p:blipFill>
        <p:spPr bwMode="auto">
          <a:xfrm>
            <a:off x="9048328" y="6021288"/>
            <a:ext cx="2952328" cy="8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66806" y="157169"/>
            <a:ext cx="10515600" cy="1325563"/>
          </a:xfrm>
        </p:spPr>
        <p:txBody>
          <a:bodyPr/>
          <a:lstStyle/>
          <a:p>
            <a:pPr algn="l"/>
            <a:r>
              <a:rPr lang="es-ES" b="1" i="1" dirty="0" smtClean="0">
                <a:solidFill>
                  <a:schemeClr val="tx1"/>
                </a:solidFill>
              </a:rPr>
              <a:t>Resultados y </a:t>
            </a:r>
            <a:br>
              <a:rPr lang="es-ES" b="1" i="1" dirty="0" smtClean="0">
                <a:solidFill>
                  <a:schemeClr val="tx1"/>
                </a:solidFill>
              </a:rPr>
            </a:br>
            <a:r>
              <a:rPr lang="es-ES" b="1" i="1" dirty="0" smtClean="0">
                <a:solidFill>
                  <a:schemeClr val="tx1"/>
                </a:solidFill>
              </a:rPr>
              <a:t>Discusión</a:t>
            </a:r>
            <a:endParaRPr lang="es-MX" b="1" i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078480" y="196851"/>
            <a:ext cx="2513464" cy="869632"/>
          </a:xfrm>
          <a:prstGeom prst="rect">
            <a:avLst/>
          </a:prstGeom>
          <a:ln w="28575">
            <a:solidFill>
              <a:srgbClr val="E947C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Cuantificación de PM10</a:t>
            </a:r>
            <a:endParaRPr lang="es-MX" sz="2400" b="1" dirty="0"/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5591944" y="764704"/>
            <a:ext cx="2165216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320594"/>
              </p:ext>
            </p:extLst>
          </p:nvPr>
        </p:nvGraphicFramePr>
        <p:xfrm>
          <a:off x="445135" y="2987040"/>
          <a:ext cx="3303905" cy="384048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281205"/>
                <a:gridCol w="1166311"/>
                <a:gridCol w="856389"/>
              </a:tblGrid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ESTACIÓN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MES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No. CEPAS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jipijapa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abril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19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mayo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24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junio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32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Belisario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abril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17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mayo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22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junio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33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145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Tababela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abril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31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mayo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50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junio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39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Los Chillos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abril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28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Mayo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26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Junio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21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4" name="Rectángulo 13"/>
          <p:cNvSpPr/>
          <p:nvPr/>
        </p:nvSpPr>
        <p:spPr>
          <a:xfrm>
            <a:off x="1005840" y="1582422"/>
            <a:ext cx="1798320" cy="869632"/>
          </a:xfrm>
          <a:prstGeom prst="rect">
            <a:avLst/>
          </a:prstGeom>
          <a:ln w="28575">
            <a:solidFill>
              <a:srgbClr val="E947C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Número </a:t>
            </a:r>
            <a:r>
              <a:rPr lang="es-ES" sz="2400" b="1" dirty="0"/>
              <a:t>d</a:t>
            </a:r>
            <a:r>
              <a:rPr lang="es-ES" sz="2400" b="1" dirty="0" smtClean="0"/>
              <a:t>e cepas </a:t>
            </a:r>
            <a:endParaRPr lang="es-MX" sz="2400" b="1" dirty="0"/>
          </a:p>
        </p:txBody>
      </p:sp>
      <p:cxnSp>
        <p:nvCxnSpPr>
          <p:cNvPr id="15" name="Conector recto de flecha 14"/>
          <p:cNvCxnSpPr>
            <a:stCxn id="14" idx="2"/>
          </p:cNvCxnSpPr>
          <p:nvPr/>
        </p:nvCxnSpPr>
        <p:spPr>
          <a:xfrm>
            <a:off x="1905000" y="2452054"/>
            <a:ext cx="0" cy="53498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Elipse 15"/>
          <p:cNvSpPr/>
          <p:nvPr/>
        </p:nvSpPr>
        <p:spPr>
          <a:xfrm>
            <a:off x="3120189" y="5490368"/>
            <a:ext cx="1005840" cy="242888"/>
          </a:xfrm>
          <a:prstGeom prst="ellipse">
            <a:avLst/>
          </a:prstGeom>
          <a:noFill/>
          <a:ln>
            <a:solidFill>
              <a:srgbClr val="E947C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Elipse 16"/>
          <p:cNvSpPr/>
          <p:nvPr/>
        </p:nvSpPr>
        <p:spPr>
          <a:xfrm>
            <a:off x="3078480" y="4365104"/>
            <a:ext cx="1005840" cy="242888"/>
          </a:xfrm>
          <a:prstGeom prst="ellipse">
            <a:avLst/>
          </a:prstGeom>
          <a:noFill/>
          <a:ln>
            <a:solidFill>
              <a:srgbClr val="E947C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960" y="1447800"/>
            <a:ext cx="3398520" cy="13494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3" name="CuadroTexto 22"/>
          <p:cNvSpPr txBox="1"/>
          <p:nvPr/>
        </p:nvSpPr>
        <p:spPr>
          <a:xfrm>
            <a:off x="3719736" y="2824727"/>
            <a:ext cx="2670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(Secretaría de Ambiente, 2016)</a:t>
            </a:r>
            <a:endParaRPr lang="es-MX" sz="1400" dirty="0"/>
          </a:p>
        </p:txBody>
      </p:sp>
      <p:graphicFrame>
        <p:nvGraphicFramePr>
          <p:cNvPr id="29" name="Tab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141275"/>
              </p:ext>
            </p:extLst>
          </p:nvPr>
        </p:nvGraphicFramePr>
        <p:xfrm>
          <a:off x="7872927" y="-14023"/>
          <a:ext cx="4263180" cy="6858000"/>
        </p:xfrm>
        <a:graphic>
          <a:graphicData uri="http://schemas.openxmlformats.org/drawingml/2006/table">
            <a:tbl>
              <a:tblPr firstRow="1" firstCol="1" bandRow="1"/>
              <a:tblGrid>
                <a:gridCol w="1474260"/>
                <a:gridCol w="975360"/>
                <a:gridCol w="1813560"/>
              </a:tblGrid>
              <a:tr h="79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No.</a:t>
                      </a:r>
                      <a:r>
                        <a:rPr lang="es-MX" sz="1200" baseline="0" dirty="0" smtClean="0">
                          <a:effectLst/>
                        </a:rPr>
                        <a:t> </a:t>
                      </a:r>
                      <a:r>
                        <a:rPr lang="es-MX" sz="1200" dirty="0" smtClean="0">
                          <a:effectLst/>
                        </a:rPr>
                        <a:t>Muestreo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Estación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 (µg.m</a:t>
                      </a:r>
                      <a:r>
                        <a:rPr lang="es-MX" sz="1200" baseline="30000" dirty="0">
                          <a:effectLst/>
                        </a:rPr>
                        <a:t>-3</a:t>
                      </a:r>
                      <a:r>
                        <a:rPr lang="es-MX" sz="1200" dirty="0">
                          <a:effectLst/>
                        </a:rPr>
                        <a:t>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3748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I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5A5A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Jipijapa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5A5A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50,07266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5A5A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</a:tr>
              <a:tr h="15374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Belisario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58,78450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</a:tr>
              <a:tr h="15374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Tababela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47,18867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</a:tr>
              <a:tr h="15831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Los Chillos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3,64426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</a:tr>
              <a:tr h="158314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II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Jipijapa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210,85202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</a:tr>
              <a:tr h="15374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Belisario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42,16727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</a:tr>
              <a:tr h="15374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Tababela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43,78264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</a:tr>
              <a:tr h="15831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Los Chillos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45,57609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</a:tr>
              <a:tr h="153748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III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Jipijapa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33,76612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</a:tr>
              <a:tr h="15374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Belisario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33,04833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</a:tr>
              <a:tr h="15374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Tababela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15,73094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</a:tr>
              <a:tr h="15831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Los Chillos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16,29136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</a:tr>
              <a:tr h="153748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IV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Jipijapa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15,71211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</a:tr>
              <a:tr h="15374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Belisario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21,41586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</a:tr>
              <a:tr h="15374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Tababela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16,06822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</a:tr>
              <a:tr h="15831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Los Chillos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40,79080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</a:tr>
              <a:tr h="153748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V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Jipijapa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13,69843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</a:tr>
              <a:tr h="15374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Belisario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36,89331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</a:tr>
              <a:tr h="15374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Tababela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24,37013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</a:tr>
              <a:tr h="15831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Los Chillos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-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</a:tr>
              <a:tr h="153748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VI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Jipijapa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15,33403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</a:tr>
              <a:tr h="15374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Belisario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3,42348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</a:tr>
              <a:tr h="15374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Tababela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43,87754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</a:tr>
              <a:tr h="15374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Los chillos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7,29430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7" marR="15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0" name="Elipse 29"/>
          <p:cNvSpPr/>
          <p:nvPr/>
        </p:nvSpPr>
        <p:spPr>
          <a:xfrm>
            <a:off x="10713720" y="1385912"/>
            <a:ext cx="1005840" cy="242888"/>
          </a:xfrm>
          <a:prstGeom prst="ellipse">
            <a:avLst/>
          </a:prstGeom>
          <a:noFill/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10744200" y="6111240"/>
            <a:ext cx="1005840" cy="242888"/>
          </a:xfrm>
          <a:prstGeom prst="ellipse">
            <a:avLst/>
          </a:prstGeom>
          <a:noFill/>
          <a:ln w="1270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10723880" y="321733"/>
            <a:ext cx="1005840" cy="242888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3" name="Elipse 32"/>
          <p:cNvSpPr/>
          <p:nvPr/>
        </p:nvSpPr>
        <p:spPr>
          <a:xfrm>
            <a:off x="10713720" y="596529"/>
            <a:ext cx="1005840" cy="242888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35" name="Conector recto 34"/>
          <p:cNvCxnSpPr>
            <a:stCxn id="30" idx="3"/>
            <a:endCxn id="30" idx="7"/>
          </p:cNvCxnSpPr>
          <p:nvPr/>
        </p:nvCxnSpPr>
        <p:spPr>
          <a:xfrm flipV="1">
            <a:off x="10861022" y="1421482"/>
            <a:ext cx="711236" cy="1717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5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E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4346</TotalTime>
  <Words>671</Words>
  <Application>Microsoft Office PowerPoint</Application>
  <PresentationFormat>Panorámica</PresentationFormat>
  <Paragraphs>231</Paragraphs>
  <Slides>16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ESPE</vt:lpstr>
      <vt:lpstr>CorelDRAW</vt:lpstr>
      <vt:lpstr>Presentación de PowerPoint</vt:lpstr>
      <vt:lpstr>Presentación de PowerPoint</vt:lpstr>
      <vt:lpstr>Introducción</vt:lpstr>
      <vt:lpstr>Presentación de PowerPoint</vt:lpstr>
      <vt:lpstr>Objetivo</vt:lpstr>
      <vt:lpstr>Metodología</vt:lpstr>
      <vt:lpstr>Presentación de PowerPoint</vt:lpstr>
      <vt:lpstr>Presentación de PowerPoint</vt:lpstr>
      <vt:lpstr>Resultados y  Discusión</vt:lpstr>
      <vt:lpstr>Presentación de PowerPoint</vt:lpstr>
      <vt:lpstr>Presentación de PowerPoint</vt:lpstr>
      <vt:lpstr>Relación  partícula-bacteria (Coeficiente de  Spearman)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JanyiChris</dc:creator>
  <cp:lastModifiedBy>davicho benavides</cp:lastModifiedBy>
  <cp:revision>51</cp:revision>
  <dcterms:created xsi:type="dcterms:W3CDTF">2015-08-12T02:17:05Z</dcterms:created>
  <dcterms:modified xsi:type="dcterms:W3CDTF">2017-02-13T07:06:02Z</dcterms:modified>
</cp:coreProperties>
</file>