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90" r:id="rId1"/>
    <p:sldMasterId id="2147483748" r:id="rId2"/>
  </p:sldMasterIdLst>
  <p:notesMasterIdLst>
    <p:notesMasterId r:id="rId45"/>
  </p:notesMasterIdLst>
  <p:sldIdLst>
    <p:sldId id="256" r:id="rId3"/>
    <p:sldId id="277" r:id="rId4"/>
    <p:sldId id="257" r:id="rId5"/>
    <p:sldId id="258" r:id="rId6"/>
    <p:sldId id="259" r:id="rId7"/>
    <p:sldId id="278" r:id="rId8"/>
    <p:sldId id="276" r:id="rId9"/>
    <p:sldId id="279" r:id="rId10"/>
    <p:sldId id="260" r:id="rId11"/>
    <p:sldId id="280" r:id="rId12"/>
    <p:sldId id="281" r:id="rId13"/>
    <p:sldId id="282" r:id="rId14"/>
    <p:sldId id="283" r:id="rId15"/>
    <p:sldId id="284" r:id="rId16"/>
    <p:sldId id="263" r:id="rId17"/>
    <p:sldId id="294" r:id="rId18"/>
    <p:sldId id="293" r:id="rId19"/>
    <p:sldId id="302" r:id="rId20"/>
    <p:sldId id="303" r:id="rId21"/>
    <p:sldId id="285" r:id="rId22"/>
    <p:sldId id="265" r:id="rId23"/>
    <p:sldId id="286" r:id="rId24"/>
    <p:sldId id="266" r:id="rId25"/>
    <p:sldId id="267" r:id="rId26"/>
    <p:sldId id="287" r:id="rId27"/>
    <p:sldId id="268" r:id="rId28"/>
    <p:sldId id="269" r:id="rId29"/>
    <p:sldId id="289" r:id="rId30"/>
    <p:sldId id="292" r:id="rId31"/>
    <p:sldId id="272" r:id="rId32"/>
    <p:sldId id="304" r:id="rId33"/>
    <p:sldId id="297" r:id="rId34"/>
    <p:sldId id="298" r:id="rId35"/>
    <p:sldId id="299" r:id="rId36"/>
    <p:sldId id="300" r:id="rId37"/>
    <p:sldId id="290" r:id="rId38"/>
    <p:sldId id="274" r:id="rId39"/>
    <p:sldId id="275" r:id="rId40"/>
    <p:sldId id="305" r:id="rId41"/>
    <p:sldId id="295" r:id="rId42"/>
    <p:sldId id="296" r:id="rId43"/>
    <p:sldId id="301" r:id="rId4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13EDC6A9-9056-47F6-979A-C4436F981FBF}">
          <p14:sldIdLst>
            <p14:sldId id="256"/>
          </p14:sldIdLst>
        </p14:section>
        <p14:section name="Sección sin título" id="{9CCB3E17-9554-49AF-9FF6-D43D742D2130}">
          <p14:sldIdLst>
            <p14:sldId id="277"/>
            <p14:sldId id="257"/>
            <p14:sldId id="258"/>
            <p14:sldId id="259"/>
            <p14:sldId id="278"/>
            <p14:sldId id="276"/>
            <p14:sldId id="279"/>
            <p14:sldId id="260"/>
            <p14:sldId id="280"/>
            <p14:sldId id="281"/>
            <p14:sldId id="282"/>
            <p14:sldId id="283"/>
            <p14:sldId id="284"/>
            <p14:sldId id="263"/>
            <p14:sldId id="294"/>
            <p14:sldId id="293"/>
            <p14:sldId id="302"/>
            <p14:sldId id="303"/>
            <p14:sldId id="285"/>
            <p14:sldId id="265"/>
            <p14:sldId id="286"/>
            <p14:sldId id="266"/>
            <p14:sldId id="267"/>
            <p14:sldId id="287"/>
            <p14:sldId id="268"/>
            <p14:sldId id="269"/>
            <p14:sldId id="289"/>
            <p14:sldId id="292"/>
            <p14:sldId id="272"/>
            <p14:sldId id="304"/>
            <p14:sldId id="297"/>
            <p14:sldId id="298"/>
            <p14:sldId id="299"/>
            <p14:sldId id="300"/>
            <p14:sldId id="290"/>
            <p14:sldId id="274"/>
            <p14:sldId id="275"/>
            <p14:sldId id="305"/>
            <p14:sldId id="295"/>
            <p14:sldId id="296"/>
            <p14:sldId id="30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icho Aguirre" initials="CA" lastIdx="1" clrIdx="0">
    <p:extLst>
      <p:ext uri="{19B8F6BF-5375-455C-9EA6-DF929625EA0E}">
        <p15:presenceInfo xmlns:p15="http://schemas.microsoft.com/office/powerpoint/2012/main" userId="b34b3e87634cca5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7612" autoAdjust="0"/>
  </p:normalViewPr>
  <p:slideViewPr>
    <p:cSldViewPr snapToGrid="0">
      <p:cViewPr varScale="1">
        <p:scale>
          <a:sx n="65" d="100"/>
          <a:sy n="65" d="100"/>
        </p:scale>
        <p:origin x="9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7A5564-926B-49F9-B24A-730DFB22F800}" type="doc">
      <dgm:prSet loTypeId="urn:microsoft.com/office/officeart/2005/8/layout/b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67EEC9-3B47-402C-8384-64DCF18423D7}">
      <dgm:prSet phldrT="[Texto]"/>
      <dgm:spPr/>
      <dgm:t>
        <a:bodyPr/>
        <a:lstStyle/>
        <a:p>
          <a:r>
            <a:rPr lang="es-ES" smtClean="0"/>
            <a:t>Seguridad</a:t>
          </a:r>
          <a:endParaRPr lang="en-US" dirty="0"/>
        </a:p>
      </dgm:t>
    </dgm:pt>
    <dgm:pt modelId="{9F453B8A-C3A1-4767-99DD-8DB87D13C7B4}" type="parTrans" cxnId="{488FCAAB-D38C-45A8-A362-65CD3ABC3FF5}">
      <dgm:prSet/>
      <dgm:spPr/>
      <dgm:t>
        <a:bodyPr/>
        <a:lstStyle/>
        <a:p>
          <a:endParaRPr lang="en-US"/>
        </a:p>
      </dgm:t>
    </dgm:pt>
    <dgm:pt modelId="{897581A7-46BC-494D-972A-A54EA9FB4F2A}" type="sibTrans" cxnId="{488FCAAB-D38C-45A8-A362-65CD3ABC3FF5}">
      <dgm:prSet/>
      <dgm:spPr/>
      <dgm:t>
        <a:bodyPr/>
        <a:lstStyle/>
        <a:p>
          <a:endParaRPr lang="en-US"/>
        </a:p>
      </dgm:t>
    </dgm:pt>
    <dgm:pt modelId="{8B1F3C4F-2C77-4711-8C62-1B6E4C9E3820}">
      <dgm:prSet phldrT="[Texto]"/>
      <dgm:spPr/>
      <dgm:t>
        <a:bodyPr/>
        <a:lstStyle/>
        <a:p>
          <a:pPr algn="just"/>
          <a:r>
            <a:rPr lang="es-EC" dirty="0" smtClean="0"/>
            <a:t>Los accidentes ocasionados por montacargas provocan en promedio 100 muertes al año, lesionan gravemente a unos 20 000 empleados, y al menos un 22% de estas muertes ocurrieron debido a volcamiento.</a:t>
          </a:r>
          <a:endParaRPr lang="en-US" dirty="0"/>
        </a:p>
      </dgm:t>
    </dgm:pt>
    <dgm:pt modelId="{A2E53947-6F79-48E7-8752-F5F1AFC5030A}" type="parTrans" cxnId="{FF07C661-C81D-4EA2-ADBE-952D5D40FBC8}">
      <dgm:prSet/>
      <dgm:spPr/>
      <dgm:t>
        <a:bodyPr/>
        <a:lstStyle/>
        <a:p>
          <a:endParaRPr lang="en-US"/>
        </a:p>
      </dgm:t>
    </dgm:pt>
    <dgm:pt modelId="{1343DD3C-8771-463E-8CCE-6783E37B7184}" type="sibTrans" cxnId="{FF07C661-C81D-4EA2-ADBE-952D5D40FBC8}">
      <dgm:prSet/>
      <dgm:spPr/>
      <dgm:t>
        <a:bodyPr/>
        <a:lstStyle/>
        <a:p>
          <a:endParaRPr lang="en-US"/>
        </a:p>
      </dgm:t>
    </dgm:pt>
    <dgm:pt modelId="{8CC57DB9-E1C9-4FB3-B1BE-26E01F95F999}">
      <dgm:prSet phldrT="[Texto]"/>
      <dgm:spPr/>
      <dgm:t>
        <a:bodyPr/>
        <a:lstStyle/>
        <a:p>
          <a:r>
            <a:rPr lang="es-ES" dirty="0" smtClean="0"/>
            <a:t>Punto de vista económico</a:t>
          </a:r>
          <a:endParaRPr lang="en-US" dirty="0"/>
        </a:p>
      </dgm:t>
    </dgm:pt>
    <dgm:pt modelId="{8D9C5531-3306-4B09-BA9E-19B09C3BAF95}" type="parTrans" cxnId="{1ACF56FB-33AD-42DA-9389-AEF0A7CD0E4C}">
      <dgm:prSet/>
      <dgm:spPr/>
      <dgm:t>
        <a:bodyPr/>
        <a:lstStyle/>
        <a:p>
          <a:endParaRPr lang="en-US"/>
        </a:p>
      </dgm:t>
    </dgm:pt>
    <dgm:pt modelId="{A2A29EB8-877F-4CBD-99AC-FDD505CDBA4B}" type="sibTrans" cxnId="{1ACF56FB-33AD-42DA-9389-AEF0A7CD0E4C}">
      <dgm:prSet/>
      <dgm:spPr/>
      <dgm:t>
        <a:bodyPr/>
        <a:lstStyle/>
        <a:p>
          <a:endParaRPr lang="en-US"/>
        </a:p>
      </dgm:t>
    </dgm:pt>
    <dgm:pt modelId="{2462FE90-3DDE-496D-AC3F-CD2D0637D7BA}">
      <dgm:prSet phldrT="[Texto]"/>
      <dgm:spPr/>
      <dgm:t>
        <a:bodyPr/>
        <a:lstStyle/>
        <a:p>
          <a:pPr algn="just"/>
          <a:r>
            <a:rPr lang="es-EC" dirty="0" smtClean="0"/>
            <a:t>F. Arias afirma que: “Actualmente la empresa maneja un total de 4 montacargas en buenas condiciones con contratos que van desde 1 mes hasta 6 meses”.</a:t>
          </a:r>
          <a:endParaRPr lang="en-US" dirty="0"/>
        </a:p>
      </dgm:t>
    </dgm:pt>
    <dgm:pt modelId="{3C886EF4-C4FC-462C-A7D9-EC511D6FD839}" type="parTrans" cxnId="{27CF722B-CF2B-44A2-9D09-F8D6B0ECA52B}">
      <dgm:prSet/>
      <dgm:spPr/>
      <dgm:t>
        <a:bodyPr/>
        <a:lstStyle/>
        <a:p>
          <a:endParaRPr lang="en-US"/>
        </a:p>
      </dgm:t>
    </dgm:pt>
    <dgm:pt modelId="{6EF0E6B1-DFB7-4141-952B-98973459FDCB}" type="sibTrans" cxnId="{27CF722B-CF2B-44A2-9D09-F8D6B0ECA52B}">
      <dgm:prSet/>
      <dgm:spPr/>
      <dgm:t>
        <a:bodyPr/>
        <a:lstStyle/>
        <a:p>
          <a:endParaRPr lang="en-US"/>
        </a:p>
      </dgm:t>
    </dgm:pt>
    <dgm:pt modelId="{1356359F-8031-4A21-A2DE-646F8A186084}">
      <dgm:prSet phldrT="[Texto]"/>
      <dgm:spPr/>
      <dgm:t>
        <a:bodyPr/>
        <a:lstStyle/>
        <a:p>
          <a:pPr algn="l"/>
          <a:endParaRPr lang="en-US" dirty="0"/>
        </a:p>
      </dgm:t>
    </dgm:pt>
    <dgm:pt modelId="{8AAC43BE-D422-451F-A34A-57B748367B68}" type="parTrans" cxnId="{CBD26B03-41BF-4B11-9863-2ADAEC9787F9}">
      <dgm:prSet/>
      <dgm:spPr/>
      <dgm:t>
        <a:bodyPr/>
        <a:lstStyle/>
        <a:p>
          <a:endParaRPr lang="en-US"/>
        </a:p>
      </dgm:t>
    </dgm:pt>
    <dgm:pt modelId="{122E4C91-C8BD-4FF9-91F5-82BCC8EF94A5}" type="sibTrans" cxnId="{CBD26B03-41BF-4B11-9863-2ADAEC9787F9}">
      <dgm:prSet/>
      <dgm:spPr/>
      <dgm:t>
        <a:bodyPr/>
        <a:lstStyle/>
        <a:p>
          <a:endParaRPr lang="en-US"/>
        </a:p>
      </dgm:t>
    </dgm:pt>
    <dgm:pt modelId="{85B3D394-4B74-46F6-8002-1C2166A09022}" type="pres">
      <dgm:prSet presAssocID="{987A5564-926B-49F9-B24A-730DFB22F800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EBD317DF-5BF2-476F-BC08-F9784576D66C}" type="pres">
      <dgm:prSet presAssocID="{E567EEC9-3B47-402C-8384-64DCF18423D7}" presName="compNode" presStyleCnt="0"/>
      <dgm:spPr/>
    </dgm:pt>
    <dgm:pt modelId="{2549147E-F285-4F5F-9215-6734F594EFD5}" type="pres">
      <dgm:prSet presAssocID="{E567EEC9-3B47-402C-8384-64DCF18423D7}" presName="childRect" presStyleLbl="bgAcc1" presStyleIdx="0" presStyleCnt="2" custScaleX="142152" custLinFactNeighborX="381" custLinFactNeighborY="-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664761-2D8C-47D5-A677-ACAF52FA9B4E}" type="pres">
      <dgm:prSet presAssocID="{E567EEC9-3B47-402C-8384-64DCF18423D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F1AA600-5D14-4306-98FA-FE387FED387C}" type="pres">
      <dgm:prSet presAssocID="{E567EEC9-3B47-402C-8384-64DCF18423D7}" presName="parentRect" presStyleLbl="alignNode1" presStyleIdx="0" presStyleCnt="2" custScaleX="141463" custScaleY="63659" custLinFactNeighborX="726" custLinFactNeighborY="-17776"/>
      <dgm:spPr/>
      <dgm:t>
        <a:bodyPr/>
        <a:lstStyle/>
        <a:p>
          <a:endParaRPr lang="es-CO"/>
        </a:p>
      </dgm:t>
    </dgm:pt>
    <dgm:pt modelId="{553A0EE4-3EDD-48A3-9D5A-860D341A028D}" type="pres">
      <dgm:prSet presAssocID="{E567EEC9-3B47-402C-8384-64DCF18423D7}" presName="adorn" presStyleLbl="fgAccFollowNode1" presStyleIdx="0" presStyleCnt="2" custLinFactX="-12264" custLinFactNeighborX="-100000" custLinFactNeighborY="-46579"/>
      <dgm:spPr>
        <a:noFill/>
        <a:ln>
          <a:noFill/>
        </a:ln>
      </dgm:spPr>
    </dgm:pt>
    <dgm:pt modelId="{1E128C84-0900-4487-85A4-2C92A3D22C02}" type="pres">
      <dgm:prSet presAssocID="{897581A7-46BC-494D-972A-A54EA9FB4F2A}" presName="sibTrans" presStyleLbl="sibTrans2D1" presStyleIdx="0" presStyleCnt="0"/>
      <dgm:spPr/>
      <dgm:t>
        <a:bodyPr/>
        <a:lstStyle/>
        <a:p>
          <a:endParaRPr lang="es-CO"/>
        </a:p>
      </dgm:t>
    </dgm:pt>
    <dgm:pt modelId="{9C9D3DBE-B0B2-4994-AC40-B30591876146}" type="pres">
      <dgm:prSet presAssocID="{8CC57DB9-E1C9-4FB3-B1BE-26E01F95F999}" presName="compNode" presStyleCnt="0"/>
      <dgm:spPr/>
    </dgm:pt>
    <dgm:pt modelId="{3DC5575B-9F01-46A9-A983-9D8547CCDE02}" type="pres">
      <dgm:prSet presAssocID="{8CC57DB9-E1C9-4FB3-B1BE-26E01F95F999}" presName="childRect" presStyleLbl="bgAcc1" presStyleIdx="1" presStyleCnt="2" custScaleX="14240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AAD8F01-849F-4EA3-8CDF-054E9D88E8C6}" type="pres">
      <dgm:prSet presAssocID="{8CC57DB9-E1C9-4FB3-B1BE-26E01F95F999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75C11B9-66B1-4609-8039-D9698C4C5D1C}" type="pres">
      <dgm:prSet presAssocID="{8CC57DB9-E1C9-4FB3-B1BE-26E01F95F999}" presName="parentRect" presStyleLbl="alignNode1" presStyleIdx="1" presStyleCnt="2" custScaleX="142077" custScaleY="59528" custLinFactNeighborX="-166" custLinFactNeighborY="-20654"/>
      <dgm:spPr/>
      <dgm:t>
        <a:bodyPr/>
        <a:lstStyle/>
        <a:p>
          <a:endParaRPr lang="es-CO"/>
        </a:p>
      </dgm:t>
    </dgm:pt>
    <dgm:pt modelId="{54E642BC-FD3E-438C-8E4E-AC3A3BEF6944}" type="pres">
      <dgm:prSet presAssocID="{8CC57DB9-E1C9-4FB3-B1BE-26E01F95F999}" presName="adorn" presStyleLbl="fgAccFollowNode1" presStyleIdx="1" presStyleCnt="2" custLinFactX="2122" custLinFactNeighborX="100000" custLinFactNeighborY="-38641"/>
      <dgm:spPr>
        <a:noFill/>
        <a:ln>
          <a:noFill/>
        </a:ln>
      </dgm:spPr>
    </dgm:pt>
  </dgm:ptLst>
  <dgm:cxnLst>
    <dgm:cxn modelId="{2B5C47F9-5EBF-4477-874F-397799ACB55E}" type="presOf" srcId="{987A5564-926B-49F9-B24A-730DFB22F800}" destId="{85B3D394-4B74-46F6-8002-1C2166A09022}" srcOrd="0" destOrd="0" presId="urn:microsoft.com/office/officeart/2005/8/layout/bList2"/>
    <dgm:cxn modelId="{6A275835-243C-425B-8404-55F6315F2231}" type="presOf" srcId="{8CC57DB9-E1C9-4FB3-B1BE-26E01F95F999}" destId="{E75C11B9-66B1-4609-8039-D9698C4C5D1C}" srcOrd="1" destOrd="0" presId="urn:microsoft.com/office/officeart/2005/8/layout/bList2"/>
    <dgm:cxn modelId="{2BBB1097-B518-4A7C-81DF-3FE92D0FC67E}" type="presOf" srcId="{E567EEC9-3B47-402C-8384-64DCF18423D7}" destId="{53664761-2D8C-47D5-A677-ACAF52FA9B4E}" srcOrd="0" destOrd="0" presId="urn:microsoft.com/office/officeart/2005/8/layout/bList2"/>
    <dgm:cxn modelId="{11121243-4D74-41C1-AD4C-340DB1EDB4CC}" type="presOf" srcId="{8CC57DB9-E1C9-4FB3-B1BE-26E01F95F999}" destId="{CAAD8F01-849F-4EA3-8CDF-054E9D88E8C6}" srcOrd="0" destOrd="0" presId="urn:microsoft.com/office/officeart/2005/8/layout/bList2"/>
    <dgm:cxn modelId="{FF07C661-C81D-4EA2-ADBE-952D5D40FBC8}" srcId="{E567EEC9-3B47-402C-8384-64DCF18423D7}" destId="{8B1F3C4F-2C77-4711-8C62-1B6E4C9E3820}" srcOrd="0" destOrd="0" parTransId="{A2E53947-6F79-48E7-8752-F5F1AFC5030A}" sibTransId="{1343DD3C-8771-463E-8CCE-6783E37B7184}"/>
    <dgm:cxn modelId="{1ACF56FB-33AD-42DA-9389-AEF0A7CD0E4C}" srcId="{987A5564-926B-49F9-B24A-730DFB22F800}" destId="{8CC57DB9-E1C9-4FB3-B1BE-26E01F95F999}" srcOrd="1" destOrd="0" parTransId="{8D9C5531-3306-4B09-BA9E-19B09C3BAF95}" sibTransId="{A2A29EB8-877F-4CBD-99AC-FDD505CDBA4B}"/>
    <dgm:cxn modelId="{8AC527C1-CE66-451E-AA08-822033CB30F0}" type="presOf" srcId="{897581A7-46BC-494D-972A-A54EA9FB4F2A}" destId="{1E128C84-0900-4487-85A4-2C92A3D22C02}" srcOrd="0" destOrd="0" presId="urn:microsoft.com/office/officeart/2005/8/layout/bList2"/>
    <dgm:cxn modelId="{488FCAAB-D38C-45A8-A362-65CD3ABC3FF5}" srcId="{987A5564-926B-49F9-B24A-730DFB22F800}" destId="{E567EEC9-3B47-402C-8384-64DCF18423D7}" srcOrd="0" destOrd="0" parTransId="{9F453B8A-C3A1-4767-99DD-8DB87D13C7B4}" sibTransId="{897581A7-46BC-494D-972A-A54EA9FB4F2A}"/>
    <dgm:cxn modelId="{DE7C1B97-FDE6-42A7-97AD-522F8F5CC20C}" type="presOf" srcId="{1356359F-8031-4A21-A2DE-646F8A186084}" destId="{3DC5575B-9F01-46A9-A983-9D8547CCDE02}" srcOrd="0" destOrd="1" presId="urn:microsoft.com/office/officeart/2005/8/layout/bList2"/>
    <dgm:cxn modelId="{C7484F44-AE1C-44B7-B602-B986C72C33F3}" type="presOf" srcId="{E567EEC9-3B47-402C-8384-64DCF18423D7}" destId="{DF1AA600-5D14-4306-98FA-FE387FED387C}" srcOrd="1" destOrd="0" presId="urn:microsoft.com/office/officeart/2005/8/layout/bList2"/>
    <dgm:cxn modelId="{27CF722B-CF2B-44A2-9D09-F8D6B0ECA52B}" srcId="{8CC57DB9-E1C9-4FB3-B1BE-26E01F95F999}" destId="{2462FE90-3DDE-496D-AC3F-CD2D0637D7BA}" srcOrd="0" destOrd="0" parTransId="{3C886EF4-C4FC-462C-A7D9-EC511D6FD839}" sibTransId="{6EF0E6B1-DFB7-4141-952B-98973459FDCB}"/>
    <dgm:cxn modelId="{F364FF96-8085-439A-AF34-6B77517040EC}" type="presOf" srcId="{2462FE90-3DDE-496D-AC3F-CD2D0637D7BA}" destId="{3DC5575B-9F01-46A9-A983-9D8547CCDE02}" srcOrd="0" destOrd="0" presId="urn:microsoft.com/office/officeart/2005/8/layout/bList2"/>
    <dgm:cxn modelId="{379331C6-DB79-4E7D-83E3-DB53B05ADE79}" type="presOf" srcId="{8B1F3C4F-2C77-4711-8C62-1B6E4C9E3820}" destId="{2549147E-F285-4F5F-9215-6734F594EFD5}" srcOrd="0" destOrd="0" presId="urn:microsoft.com/office/officeart/2005/8/layout/bList2"/>
    <dgm:cxn modelId="{CBD26B03-41BF-4B11-9863-2ADAEC9787F9}" srcId="{8CC57DB9-E1C9-4FB3-B1BE-26E01F95F999}" destId="{1356359F-8031-4A21-A2DE-646F8A186084}" srcOrd="1" destOrd="0" parTransId="{8AAC43BE-D422-451F-A34A-57B748367B68}" sibTransId="{122E4C91-C8BD-4FF9-91F5-82BCC8EF94A5}"/>
    <dgm:cxn modelId="{BFA2E131-331D-4258-A7A2-386E4B1C5E63}" type="presParOf" srcId="{85B3D394-4B74-46F6-8002-1C2166A09022}" destId="{EBD317DF-5BF2-476F-BC08-F9784576D66C}" srcOrd="0" destOrd="0" presId="urn:microsoft.com/office/officeart/2005/8/layout/bList2"/>
    <dgm:cxn modelId="{87E08E39-0D27-42B3-A53A-C2FE6A8504BD}" type="presParOf" srcId="{EBD317DF-5BF2-476F-BC08-F9784576D66C}" destId="{2549147E-F285-4F5F-9215-6734F594EFD5}" srcOrd="0" destOrd="0" presId="urn:microsoft.com/office/officeart/2005/8/layout/bList2"/>
    <dgm:cxn modelId="{6AC95894-2A28-46D2-9802-B2A3661E8EDC}" type="presParOf" srcId="{EBD317DF-5BF2-476F-BC08-F9784576D66C}" destId="{53664761-2D8C-47D5-A677-ACAF52FA9B4E}" srcOrd="1" destOrd="0" presId="urn:microsoft.com/office/officeart/2005/8/layout/bList2"/>
    <dgm:cxn modelId="{E9970CDD-D1AB-4A91-9B54-96ECE6CDD13C}" type="presParOf" srcId="{EBD317DF-5BF2-476F-BC08-F9784576D66C}" destId="{DF1AA600-5D14-4306-98FA-FE387FED387C}" srcOrd="2" destOrd="0" presId="urn:microsoft.com/office/officeart/2005/8/layout/bList2"/>
    <dgm:cxn modelId="{3C476E52-5C84-43F8-87BD-26FE1AB06C74}" type="presParOf" srcId="{EBD317DF-5BF2-476F-BC08-F9784576D66C}" destId="{553A0EE4-3EDD-48A3-9D5A-860D341A028D}" srcOrd="3" destOrd="0" presId="urn:microsoft.com/office/officeart/2005/8/layout/bList2"/>
    <dgm:cxn modelId="{503AA4DB-8128-412A-82FF-3C3291758554}" type="presParOf" srcId="{85B3D394-4B74-46F6-8002-1C2166A09022}" destId="{1E128C84-0900-4487-85A4-2C92A3D22C02}" srcOrd="1" destOrd="0" presId="urn:microsoft.com/office/officeart/2005/8/layout/bList2"/>
    <dgm:cxn modelId="{BE4DA7AB-A77C-4B87-95EB-CA9F7D4EF4E4}" type="presParOf" srcId="{85B3D394-4B74-46F6-8002-1C2166A09022}" destId="{9C9D3DBE-B0B2-4994-AC40-B30591876146}" srcOrd="2" destOrd="0" presId="urn:microsoft.com/office/officeart/2005/8/layout/bList2"/>
    <dgm:cxn modelId="{38C0C34D-E944-435E-9D0A-2EEB3EA2846E}" type="presParOf" srcId="{9C9D3DBE-B0B2-4994-AC40-B30591876146}" destId="{3DC5575B-9F01-46A9-A983-9D8547CCDE02}" srcOrd="0" destOrd="0" presId="urn:microsoft.com/office/officeart/2005/8/layout/bList2"/>
    <dgm:cxn modelId="{6CABCB6A-85C5-4032-9401-0C815BEF8641}" type="presParOf" srcId="{9C9D3DBE-B0B2-4994-AC40-B30591876146}" destId="{CAAD8F01-849F-4EA3-8CDF-054E9D88E8C6}" srcOrd="1" destOrd="0" presId="urn:microsoft.com/office/officeart/2005/8/layout/bList2"/>
    <dgm:cxn modelId="{B9A6B4EA-23B9-4FAD-9213-DDC9F7F91F16}" type="presParOf" srcId="{9C9D3DBE-B0B2-4994-AC40-B30591876146}" destId="{E75C11B9-66B1-4609-8039-D9698C4C5D1C}" srcOrd="2" destOrd="0" presId="urn:microsoft.com/office/officeart/2005/8/layout/bList2"/>
    <dgm:cxn modelId="{931FC036-A3D1-495D-8207-A42023EB52B7}" type="presParOf" srcId="{9C9D3DBE-B0B2-4994-AC40-B30591876146}" destId="{54E642BC-FD3E-438C-8E4E-AC3A3BEF6944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DF5983-90AB-40AA-B788-5D0D707BF077}" type="doc">
      <dgm:prSet loTypeId="urn:microsoft.com/office/officeart/2005/8/layout/cycle6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E6BFEE8B-9E49-49EB-A7E1-DE44AC8C19C9}">
      <dgm:prSet phldrT="[Texto]"/>
      <dgm:spPr/>
      <dgm:t>
        <a:bodyPr/>
        <a:lstStyle/>
        <a:p>
          <a:r>
            <a:rPr lang="es-CO" dirty="0" smtClean="0"/>
            <a:t>5 horas de trabajo </a:t>
          </a:r>
          <a:endParaRPr lang="es-CO" dirty="0"/>
        </a:p>
      </dgm:t>
    </dgm:pt>
    <dgm:pt modelId="{E95021B5-71CF-41DD-85C7-A2D1A7617D7F}" type="parTrans" cxnId="{EEA02BAF-5C05-4394-A36E-BB72CC7F2ECB}">
      <dgm:prSet/>
      <dgm:spPr/>
      <dgm:t>
        <a:bodyPr/>
        <a:lstStyle/>
        <a:p>
          <a:endParaRPr lang="es-CO"/>
        </a:p>
      </dgm:t>
    </dgm:pt>
    <dgm:pt modelId="{F9201E65-F600-43F0-AEEE-81A84216962D}" type="sibTrans" cxnId="{EEA02BAF-5C05-4394-A36E-BB72CC7F2ECB}">
      <dgm:prSet/>
      <dgm:spPr/>
      <dgm:t>
        <a:bodyPr/>
        <a:lstStyle/>
        <a:p>
          <a:endParaRPr lang="es-CO"/>
        </a:p>
      </dgm:t>
    </dgm:pt>
    <dgm:pt modelId="{E3CB6F59-6C7E-4C80-81B0-CDE4413D4311}">
      <dgm:prSet phldrT="[Texto]"/>
      <dgm:spPr/>
      <dgm:t>
        <a:bodyPr/>
        <a:lstStyle/>
        <a:p>
          <a:r>
            <a:rPr lang="es-CO" dirty="0" smtClean="0"/>
            <a:t>Palanca de mando</a:t>
          </a:r>
          <a:endParaRPr lang="es-CO" dirty="0"/>
        </a:p>
      </dgm:t>
    </dgm:pt>
    <dgm:pt modelId="{13BA4533-01D2-4DA3-8DA9-908D16AE335B}" type="parTrans" cxnId="{420D2EEC-B924-42DD-98EF-6DAEFB8B9AD4}">
      <dgm:prSet/>
      <dgm:spPr/>
      <dgm:t>
        <a:bodyPr/>
        <a:lstStyle/>
        <a:p>
          <a:endParaRPr lang="es-CO"/>
        </a:p>
      </dgm:t>
    </dgm:pt>
    <dgm:pt modelId="{3C36D20D-A8D8-4158-861A-4F713E486DE1}" type="sibTrans" cxnId="{420D2EEC-B924-42DD-98EF-6DAEFB8B9AD4}">
      <dgm:prSet/>
      <dgm:spPr/>
      <dgm:t>
        <a:bodyPr/>
        <a:lstStyle/>
        <a:p>
          <a:endParaRPr lang="es-CO"/>
        </a:p>
      </dgm:t>
    </dgm:pt>
    <dgm:pt modelId="{2253963F-AD38-4D1D-9355-23A64BB38019}">
      <dgm:prSet phldrT="[Texto]"/>
      <dgm:spPr/>
      <dgm:t>
        <a:bodyPr/>
        <a:lstStyle/>
        <a:p>
          <a:r>
            <a:rPr lang="es-CO" dirty="0" smtClean="0"/>
            <a:t>Sistema de control de válvulas  </a:t>
          </a:r>
          <a:endParaRPr lang="es-CO" dirty="0"/>
        </a:p>
      </dgm:t>
    </dgm:pt>
    <dgm:pt modelId="{7E2C4D58-534D-4BEC-9F10-94222714E861}" type="parTrans" cxnId="{05FF3873-7CCC-4591-8E69-4B708407E977}">
      <dgm:prSet/>
      <dgm:spPr/>
      <dgm:t>
        <a:bodyPr/>
        <a:lstStyle/>
        <a:p>
          <a:endParaRPr lang="es-CO"/>
        </a:p>
      </dgm:t>
    </dgm:pt>
    <dgm:pt modelId="{52D96378-ACCD-4739-BD1A-32DA9EE3FCCF}" type="sibTrans" cxnId="{05FF3873-7CCC-4591-8E69-4B708407E977}">
      <dgm:prSet/>
      <dgm:spPr/>
      <dgm:t>
        <a:bodyPr/>
        <a:lstStyle/>
        <a:p>
          <a:endParaRPr lang="es-CO"/>
        </a:p>
      </dgm:t>
    </dgm:pt>
    <dgm:pt modelId="{8494A83F-A6BD-4B64-ABAF-1D9420480438}">
      <dgm:prSet/>
      <dgm:spPr/>
      <dgm:t>
        <a:bodyPr/>
        <a:lstStyle/>
        <a:p>
          <a:r>
            <a:rPr lang="es-CO" smtClean="0"/>
            <a:t>Económico</a:t>
          </a:r>
          <a:endParaRPr lang="es-CO"/>
        </a:p>
      </dgm:t>
    </dgm:pt>
    <dgm:pt modelId="{95283A7E-AFAB-4407-A023-C73AC0AC141E}" type="parTrans" cxnId="{15697D77-D9CC-479A-9CFC-2DB0414A5358}">
      <dgm:prSet/>
      <dgm:spPr/>
      <dgm:t>
        <a:bodyPr/>
        <a:lstStyle/>
        <a:p>
          <a:endParaRPr lang="es-CO"/>
        </a:p>
      </dgm:t>
    </dgm:pt>
    <dgm:pt modelId="{4F41C386-B874-4CA8-85A8-CD1116B4EC1D}" type="sibTrans" cxnId="{15697D77-D9CC-479A-9CFC-2DB0414A5358}">
      <dgm:prSet/>
      <dgm:spPr/>
      <dgm:t>
        <a:bodyPr/>
        <a:lstStyle/>
        <a:p>
          <a:endParaRPr lang="es-CO"/>
        </a:p>
      </dgm:t>
    </dgm:pt>
    <dgm:pt modelId="{094FE82B-3A1C-40E9-990A-BADAEDEDE3BF}">
      <dgm:prSet/>
      <dgm:spPr/>
      <dgm:t>
        <a:bodyPr/>
        <a:lstStyle/>
        <a:p>
          <a:r>
            <a:rPr lang="es-CO" smtClean="0"/>
            <a:t>Bloqueo de emergencia </a:t>
          </a:r>
          <a:endParaRPr lang="es-CO"/>
        </a:p>
      </dgm:t>
    </dgm:pt>
    <dgm:pt modelId="{11991248-0796-40D0-AF98-85B1A11B8EE9}" type="parTrans" cxnId="{C22F748D-77C2-4A03-9A14-A31FB844FEF9}">
      <dgm:prSet/>
      <dgm:spPr/>
      <dgm:t>
        <a:bodyPr/>
        <a:lstStyle/>
        <a:p>
          <a:endParaRPr lang="es-CO"/>
        </a:p>
      </dgm:t>
    </dgm:pt>
    <dgm:pt modelId="{5AE12123-BD34-40B1-BC4F-41D0BB867F99}" type="sibTrans" cxnId="{C22F748D-77C2-4A03-9A14-A31FB844FEF9}">
      <dgm:prSet/>
      <dgm:spPr/>
      <dgm:t>
        <a:bodyPr/>
        <a:lstStyle/>
        <a:p>
          <a:endParaRPr lang="es-CO"/>
        </a:p>
      </dgm:t>
    </dgm:pt>
    <dgm:pt modelId="{4A2CD4E8-3E6C-4CE9-BFE6-1CB51D2BC1C6}">
      <dgm:prSet/>
      <dgm:spPr/>
      <dgm:t>
        <a:bodyPr/>
        <a:lstStyle/>
        <a:p>
          <a:r>
            <a:rPr lang="es-CO" smtClean="0"/>
            <a:t>Monitoreo de variables</a:t>
          </a:r>
          <a:endParaRPr lang="es-CO"/>
        </a:p>
      </dgm:t>
    </dgm:pt>
    <dgm:pt modelId="{59F79677-100C-457F-AA11-F4F010A31C75}" type="parTrans" cxnId="{569890DC-13E7-43AB-AAD0-7B9DF713D2B5}">
      <dgm:prSet/>
      <dgm:spPr/>
      <dgm:t>
        <a:bodyPr/>
        <a:lstStyle/>
        <a:p>
          <a:endParaRPr lang="es-CO"/>
        </a:p>
      </dgm:t>
    </dgm:pt>
    <dgm:pt modelId="{CC8BDB0C-E4CA-468F-8771-9BBBD4169FC7}" type="sibTrans" cxnId="{569890DC-13E7-43AB-AAD0-7B9DF713D2B5}">
      <dgm:prSet/>
      <dgm:spPr/>
      <dgm:t>
        <a:bodyPr/>
        <a:lstStyle/>
        <a:p>
          <a:endParaRPr lang="es-CO"/>
        </a:p>
      </dgm:t>
    </dgm:pt>
    <dgm:pt modelId="{81C975EB-F08C-4410-9C33-9FA61B6D971E}">
      <dgm:prSet/>
      <dgm:spPr/>
      <dgm:t>
        <a:bodyPr/>
        <a:lstStyle/>
        <a:p>
          <a:r>
            <a:rPr lang="es-CO" smtClean="0"/>
            <a:t>Sistema de control de tracción </a:t>
          </a:r>
          <a:endParaRPr lang="es-CO" dirty="0"/>
        </a:p>
      </dgm:t>
    </dgm:pt>
    <dgm:pt modelId="{50E6CB80-0215-4AFB-A0CC-15717B2DA948}" type="parTrans" cxnId="{DBA85F63-3F47-486A-8E7B-95C5421FA79E}">
      <dgm:prSet/>
      <dgm:spPr/>
      <dgm:t>
        <a:bodyPr/>
        <a:lstStyle/>
        <a:p>
          <a:endParaRPr lang="es-CO"/>
        </a:p>
      </dgm:t>
    </dgm:pt>
    <dgm:pt modelId="{D97A35D6-E67C-4C23-82BC-E30C982CF089}" type="sibTrans" cxnId="{DBA85F63-3F47-486A-8E7B-95C5421FA79E}">
      <dgm:prSet/>
      <dgm:spPr/>
      <dgm:t>
        <a:bodyPr/>
        <a:lstStyle/>
        <a:p>
          <a:endParaRPr lang="es-CO"/>
        </a:p>
      </dgm:t>
    </dgm:pt>
    <dgm:pt modelId="{4123A0F6-0A5C-4E05-B3DD-F3AD877271E5}" type="pres">
      <dgm:prSet presAssocID="{1BDF5983-90AB-40AA-B788-5D0D707BF07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77939291-28A4-484A-BC92-CF18AF0DFED6}" type="pres">
      <dgm:prSet presAssocID="{8494A83F-A6BD-4B64-ABAF-1D9420480438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0824C75-9BF3-4467-8266-B2CAE5E8F662}" type="pres">
      <dgm:prSet presAssocID="{8494A83F-A6BD-4B64-ABAF-1D9420480438}" presName="spNode" presStyleCnt="0"/>
      <dgm:spPr/>
    </dgm:pt>
    <dgm:pt modelId="{80290378-3A71-4AC3-9079-243B2F26BE58}" type="pres">
      <dgm:prSet presAssocID="{4F41C386-B874-4CA8-85A8-CD1116B4EC1D}" presName="sibTrans" presStyleLbl="sibTrans1D1" presStyleIdx="0" presStyleCnt="7"/>
      <dgm:spPr/>
      <dgm:t>
        <a:bodyPr/>
        <a:lstStyle/>
        <a:p>
          <a:endParaRPr lang="es-CO"/>
        </a:p>
      </dgm:t>
    </dgm:pt>
    <dgm:pt modelId="{33E53634-1267-4B52-B37D-8168D2DD4E88}" type="pres">
      <dgm:prSet presAssocID="{E6BFEE8B-9E49-49EB-A7E1-DE44AC8C19C9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2EF112D-F6C1-4E7B-876F-D405E253A019}" type="pres">
      <dgm:prSet presAssocID="{E6BFEE8B-9E49-49EB-A7E1-DE44AC8C19C9}" presName="spNode" presStyleCnt="0"/>
      <dgm:spPr/>
    </dgm:pt>
    <dgm:pt modelId="{AC401972-285D-4E35-9729-A7958C74D385}" type="pres">
      <dgm:prSet presAssocID="{F9201E65-F600-43F0-AEEE-81A84216962D}" presName="sibTrans" presStyleLbl="sibTrans1D1" presStyleIdx="1" presStyleCnt="7"/>
      <dgm:spPr/>
      <dgm:t>
        <a:bodyPr/>
        <a:lstStyle/>
        <a:p>
          <a:endParaRPr lang="es-CO"/>
        </a:p>
      </dgm:t>
    </dgm:pt>
    <dgm:pt modelId="{4F08D5D7-93B2-431B-8344-21E9EE6CCA79}" type="pres">
      <dgm:prSet presAssocID="{81C975EB-F08C-4410-9C33-9FA61B6D971E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6381C3B-9CE6-43B8-8EC7-0E5F3FD92EA6}" type="pres">
      <dgm:prSet presAssocID="{81C975EB-F08C-4410-9C33-9FA61B6D971E}" presName="spNode" presStyleCnt="0"/>
      <dgm:spPr/>
    </dgm:pt>
    <dgm:pt modelId="{2E608CA3-625C-48B0-89B9-5BABAFABD1BF}" type="pres">
      <dgm:prSet presAssocID="{D97A35D6-E67C-4C23-82BC-E30C982CF089}" presName="sibTrans" presStyleLbl="sibTrans1D1" presStyleIdx="2" presStyleCnt="7"/>
      <dgm:spPr/>
      <dgm:t>
        <a:bodyPr/>
        <a:lstStyle/>
        <a:p>
          <a:endParaRPr lang="es-CO"/>
        </a:p>
      </dgm:t>
    </dgm:pt>
    <dgm:pt modelId="{C400EC1F-42C2-46B0-9A60-2286E6F8743B}" type="pres">
      <dgm:prSet presAssocID="{E3CB6F59-6C7E-4C80-81B0-CDE4413D4311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9D1FD59-305B-414C-824A-F6B23AFE2E8E}" type="pres">
      <dgm:prSet presAssocID="{E3CB6F59-6C7E-4C80-81B0-CDE4413D4311}" presName="spNode" presStyleCnt="0"/>
      <dgm:spPr/>
    </dgm:pt>
    <dgm:pt modelId="{CBE2BFC9-5417-41AC-8763-60CB98567FCB}" type="pres">
      <dgm:prSet presAssocID="{3C36D20D-A8D8-4158-861A-4F713E486DE1}" presName="sibTrans" presStyleLbl="sibTrans1D1" presStyleIdx="3" presStyleCnt="7"/>
      <dgm:spPr/>
      <dgm:t>
        <a:bodyPr/>
        <a:lstStyle/>
        <a:p>
          <a:endParaRPr lang="es-CO"/>
        </a:p>
      </dgm:t>
    </dgm:pt>
    <dgm:pt modelId="{69873BF0-8A4E-45E4-96CC-2E5CBBDCA556}" type="pres">
      <dgm:prSet presAssocID="{2253963F-AD38-4D1D-9355-23A64BB38019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B14DD03-94BE-475D-AA1D-3E7D1AD7D3D7}" type="pres">
      <dgm:prSet presAssocID="{2253963F-AD38-4D1D-9355-23A64BB38019}" presName="spNode" presStyleCnt="0"/>
      <dgm:spPr/>
    </dgm:pt>
    <dgm:pt modelId="{0400B2CA-E8B3-4421-8071-F9F78102A7A2}" type="pres">
      <dgm:prSet presAssocID="{52D96378-ACCD-4739-BD1A-32DA9EE3FCCF}" presName="sibTrans" presStyleLbl="sibTrans1D1" presStyleIdx="4" presStyleCnt="7"/>
      <dgm:spPr/>
      <dgm:t>
        <a:bodyPr/>
        <a:lstStyle/>
        <a:p>
          <a:endParaRPr lang="es-CO"/>
        </a:p>
      </dgm:t>
    </dgm:pt>
    <dgm:pt modelId="{177A51D8-C2B8-427C-845A-20A447FC7078}" type="pres">
      <dgm:prSet presAssocID="{4A2CD4E8-3E6C-4CE9-BFE6-1CB51D2BC1C6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DD0C121-BB10-495D-AB57-1CE82ECF2172}" type="pres">
      <dgm:prSet presAssocID="{4A2CD4E8-3E6C-4CE9-BFE6-1CB51D2BC1C6}" presName="spNode" presStyleCnt="0"/>
      <dgm:spPr/>
    </dgm:pt>
    <dgm:pt modelId="{523AA483-9313-489F-9A63-72C68D2471C9}" type="pres">
      <dgm:prSet presAssocID="{CC8BDB0C-E4CA-468F-8771-9BBBD4169FC7}" presName="sibTrans" presStyleLbl="sibTrans1D1" presStyleIdx="5" presStyleCnt="7"/>
      <dgm:spPr/>
      <dgm:t>
        <a:bodyPr/>
        <a:lstStyle/>
        <a:p>
          <a:endParaRPr lang="es-CO"/>
        </a:p>
      </dgm:t>
    </dgm:pt>
    <dgm:pt modelId="{5436C7B8-EBCF-4482-B4AA-1E5FA611EED2}" type="pres">
      <dgm:prSet presAssocID="{094FE82B-3A1C-40E9-990A-BADAEDEDE3BF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E14C25B-EBC9-4D69-BFE5-7D59A2FA8318}" type="pres">
      <dgm:prSet presAssocID="{094FE82B-3A1C-40E9-990A-BADAEDEDE3BF}" presName="spNode" presStyleCnt="0"/>
      <dgm:spPr/>
    </dgm:pt>
    <dgm:pt modelId="{3C4606FC-980F-4D01-977D-204FF7C95C82}" type="pres">
      <dgm:prSet presAssocID="{5AE12123-BD34-40B1-BC4F-41D0BB867F99}" presName="sibTrans" presStyleLbl="sibTrans1D1" presStyleIdx="6" presStyleCnt="7"/>
      <dgm:spPr/>
      <dgm:t>
        <a:bodyPr/>
        <a:lstStyle/>
        <a:p>
          <a:endParaRPr lang="es-CO"/>
        </a:p>
      </dgm:t>
    </dgm:pt>
  </dgm:ptLst>
  <dgm:cxnLst>
    <dgm:cxn modelId="{5C3DADEF-A128-4764-A1B3-E38444F66B87}" type="presOf" srcId="{D97A35D6-E67C-4C23-82BC-E30C982CF089}" destId="{2E608CA3-625C-48B0-89B9-5BABAFABD1BF}" srcOrd="0" destOrd="0" presId="urn:microsoft.com/office/officeart/2005/8/layout/cycle6"/>
    <dgm:cxn modelId="{695A9A3C-A633-48B4-BC12-2DD953BFB54E}" type="presOf" srcId="{8494A83F-A6BD-4B64-ABAF-1D9420480438}" destId="{77939291-28A4-484A-BC92-CF18AF0DFED6}" srcOrd="0" destOrd="0" presId="urn:microsoft.com/office/officeart/2005/8/layout/cycle6"/>
    <dgm:cxn modelId="{C22F748D-77C2-4A03-9A14-A31FB844FEF9}" srcId="{1BDF5983-90AB-40AA-B788-5D0D707BF077}" destId="{094FE82B-3A1C-40E9-990A-BADAEDEDE3BF}" srcOrd="6" destOrd="0" parTransId="{11991248-0796-40D0-AF98-85B1A11B8EE9}" sibTransId="{5AE12123-BD34-40B1-BC4F-41D0BB867F99}"/>
    <dgm:cxn modelId="{BB44C54F-19F6-4CF1-89F7-2E9BB1D16910}" type="presOf" srcId="{4F41C386-B874-4CA8-85A8-CD1116B4EC1D}" destId="{80290378-3A71-4AC3-9079-243B2F26BE58}" srcOrd="0" destOrd="0" presId="urn:microsoft.com/office/officeart/2005/8/layout/cycle6"/>
    <dgm:cxn modelId="{420D2EEC-B924-42DD-98EF-6DAEFB8B9AD4}" srcId="{1BDF5983-90AB-40AA-B788-5D0D707BF077}" destId="{E3CB6F59-6C7E-4C80-81B0-CDE4413D4311}" srcOrd="3" destOrd="0" parTransId="{13BA4533-01D2-4DA3-8DA9-908D16AE335B}" sibTransId="{3C36D20D-A8D8-4158-861A-4F713E486DE1}"/>
    <dgm:cxn modelId="{83CEF3D2-7B18-4E85-9631-15313D1EB139}" type="presOf" srcId="{4A2CD4E8-3E6C-4CE9-BFE6-1CB51D2BC1C6}" destId="{177A51D8-C2B8-427C-845A-20A447FC7078}" srcOrd="0" destOrd="0" presId="urn:microsoft.com/office/officeart/2005/8/layout/cycle6"/>
    <dgm:cxn modelId="{008DDE9F-FB07-48A2-A3BC-96F289A83C80}" type="presOf" srcId="{5AE12123-BD34-40B1-BC4F-41D0BB867F99}" destId="{3C4606FC-980F-4D01-977D-204FF7C95C82}" srcOrd="0" destOrd="0" presId="urn:microsoft.com/office/officeart/2005/8/layout/cycle6"/>
    <dgm:cxn modelId="{569890DC-13E7-43AB-AAD0-7B9DF713D2B5}" srcId="{1BDF5983-90AB-40AA-B788-5D0D707BF077}" destId="{4A2CD4E8-3E6C-4CE9-BFE6-1CB51D2BC1C6}" srcOrd="5" destOrd="0" parTransId="{59F79677-100C-457F-AA11-F4F010A31C75}" sibTransId="{CC8BDB0C-E4CA-468F-8771-9BBBD4169FC7}"/>
    <dgm:cxn modelId="{B9A89333-F31A-42DF-A0D0-BB88DF75FB42}" type="presOf" srcId="{094FE82B-3A1C-40E9-990A-BADAEDEDE3BF}" destId="{5436C7B8-EBCF-4482-B4AA-1E5FA611EED2}" srcOrd="0" destOrd="0" presId="urn:microsoft.com/office/officeart/2005/8/layout/cycle6"/>
    <dgm:cxn modelId="{6B8BB122-E8DA-4D89-B0FA-DAEC85A99F7A}" type="presOf" srcId="{F9201E65-F600-43F0-AEEE-81A84216962D}" destId="{AC401972-285D-4E35-9729-A7958C74D385}" srcOrd="0" destOrd="0" presId="urn:microsoft.com/office/officeart/2005/8/layout/cycle6"/>
    <dgm:cxn modelId="{9356E9F8-FBFA-4CBC-A10A-1B7D2424BCCE}" type="presOf" srcId="{1BDF5983-90AB-40AA-B788-5D0D707BF077}" destId="{4123A0F6-0A5C-4E05-B3DD-F3AD877271E5}" srcOrd="0" destOrd="0" presId="urn:microsoft.com/office/officeart/2005/8/layout/cycle6"/>
    <dgm:cxn modelId="{05F6FD68-5CCD-4FDE-9DEB-BF9067C6F116}" type="presOf" srcId="{E6BFEE8B-9E49-49EB-A7E1-DE44AC8C19C9}" destId="{33E53634-1267-4B52-B37D-8168D2DD4E88}" srcOrd="0" destOrd="0" presId="urn:microsoft.com/office/officeart/2005/8/layout/cycle6"/>
    <dgm:cxn modelId="{5A83DAE6-BE52-4DEB-BF23-D258D5FC7888}" type="presOf" srcId="{CC8BDB0C-E4CA-468F-8771-9BBBD4169FC7}" destId="{523AA483-9313-489F-9A63-72C68D2471C9}" srcOrd="0" destOrd="0" presId="urn:microsoft.com/office/officeart/2005/8/layout/cycle6"/>
    <dgm:cxn modelId="{EEA02BAF-5C05-4394-A36E-BB72CC7F2ECB}" srcId="{1BDF5983-90AB-40AA-B788-5D0D707BF077}" destId="{E6BFEE8B-9E49-49EB-A7E1-DE44AC8C19C9}" srcOrd="1" destOrd="0" parTransId="{E95021B5-71CF-41DD-85C7-A2D1A7617D7F}" sibTransId="{F9201E65-F600-43F0-AEEE-81A84216962D}"/>
    <dgm:cxn modelId="{E468347B-D0DF-4DFB-B913-E637BB4D4D28}" type="presOf" srcId="{81C975EB-F08C-4410-9C33-9FA61B6D971E}" destId="{4F08D5D7-93B2-431B-8344-21E9EE6CCA79}" srcOrd="0" destOrd="0" presId="urn:microsoft.com/office/officeart/2005/8/layout/cycle6"/>
    <dgm:cxn modelId="{724EB709-F85C-4D0F-A0E5-6EAA529C709F}" type="presOf" srcId="{2253963F-AD38-4D1D-9355-23A64BB38019}" destId="{69873BF0-8A4E-45E4-96CC-2E5CBBDCA556}" srcOrd="0" destOrd="0" presId="urn:microsoft.com/office/officeart/2005/8/layout/cycle6"/>
    <dgm:cxn modelId="{1DE619A8-64FC-4A5B-AF56-53047610436A}" type="presOf" srcId="{3C36D20D-A8D8-4158-861A-4F713E486DE1}" destId="{CBE2BFC9-5417-41AC-8763-60CB98567FCB}" srcOrd="0" destOrd="0" presId="urn:microsoft.com/office/officeart/2005/8/layout/cycle6"/>
    <dgm:cxn modelId="{E828201E-6859-4096-85F1-CBFBAC522E00}" type="presOf" srcId="{E3CB6F59-6C7E-4C80-81B0-CDE4413D4311}" destId="{C400EC1F-42C2-46B0-9A60-2286E6F8743B}" srcOrd="0" destOrd="0" presId="urn:microsoft.com/office/officeart/2005/8/layout/cycle6"/>
    <dgm:cxn modelId="{DBA85F63-3F47-486A-8E7B-95C5421FA79E}" srcId="{1BDF5983-90AB-40AA-B788-5D0D707BF077}" destId="{81C975EB-F08C-4410-9C33-9FA61B6D971E}" srcOrd="2" destOrd="0" parTransId="{50E6CB80-0215-4AFB-A0CC-15717B2DA948}" sibTransId="{D97A35D6-E67C-4C23-82BC-E30C982CF089}"/>
    <dgm:cxn modelId="{15697D77-D9CC-479A-9CFC-2DB0414A5358}" srcId="{1BDF5983-90AB-40AA-B788-5D0D707BF077}" destId="{8494A83F-A6BD-4B64-ABAF-1D9420480438}" srcOrd="0" destOrd="0" parTransId="{95283A7E-AFAB-4407-A023-C73AC0AC141E}" sibTransId="{4F41C386-B874-4CA8-85A8-CD1116B4EC1D}"/>
    <dgm:cxn modelId="{05FF3873-7CCC-4591-8E69-4B708407E977}" srcId="{1BDF5983-90AB-40AA-B788-5D0D707BF077}" destId="{2253963F-AD38-4D1D-9355-23A64BB38019}" srcOrd="4" destOrd="0" parTransId="{7E2C4D58-534D-4BEC-9F10-94222714E861}" sibTransId="{52D96378-ACCD-4739-BD1A-32DA9EE3FCCF}"/>
    <dgm:cxn modelId="{8C996B21-88BE-4172-AD8F-E6CC0B1A1B3A}" type="presOf" srcId="{52D96378-ACCD-4739-BD1A-32DA9EE3FCCF}" destId="{0400B2CA-E8B3-4421-8071-F9F78102A7A2}" srcOrd="0" destOrd="0" presId="urn:microsoft.com/office/officeart/2005/8/layout/cycle6"/>
    <dgm:cxn modelId="{D7B5994A-4300-4AA5-8A7A-74A0ACD12572}" type="presParOf" srcId="{4123A0F6-0A5C-4E05-B3DD-F3AD877271E5}" destId="{77939291-28A4-484A-BC92-CF18AF0DFED6}" srcOrd="0" destOrd="0" presId="urn:microsoft.com/office/officeart/2005/8/layout/cycle6"/>
    <dgm:cxn modelId="{586C9444-2B9E-4115-B0F6-5569A3CE8105}" type="presParOf" srcId="{4123A0F6-0A5C-4E05-B3DD-F3AD877271E5}" destId="{A0824C75-9BF3-4467-8266-B2CAE5E8F662}" srcOrd="1" destOrd="0" presId="urn:microsoft.com/office/officeart/2005/8/layout/cycle6"/>
    <dgm:cxn modelId="{1338134C-E5E2-4F27-9302-6E8A914B3EB8}" type="presParOf" srcId="{4123A0F6-0A5C-4E05-B3DD-F3AD877271E5}" destId="{80290378-3A71-4AC3-9079-243B2F26BE58}" srcOrd="2" destOrd="0" presId="urn:microsoft.com/office/officeart/2005/8/layout/cycle6"/>
    <dgm:cxn modelId="{BBF042FA-0579-4E06-BCD2-156609D7C912}" type="presParOf" srcId="{4123A0F6-0A5C-4E05-B3DD-F3AD877271E5}" destId="{33E53634-1267-4B52-B37D-8168D2DD4E88}" srcOrd="3" destOrd="0" presId="urn:microsoft.com/office/officeart/2005/8/layout/cycle6"/>
    <dgm:cxn modelId="{DCB55AA4-E306-4646-9513-411330AF182F}" type="presParOf" srcId="{4123A0F6-0A5C-4E05-B3DD-F3AD877271E5}" destId="{52EF112D-F6C1-4E7B-876F-D405E253A019}" srcOrd="4" destOrd="0" presId="urn:microsoft.com/office/officeart/2005/8/layout/cycle6"/>
    <dgm:cxn modelId="{674F1705-C622-4542-BABA-ED0C2D178CB4}" type="presParOf" srcId="{4123A0F6-0A5C-4E05-B3DD-F3AD877271E5}" destId="{AC401972-285D-4E35-9729-A7958C74D385}" srcOrd="5" destOrd="0" presId="urn:microsoft.com/office/officeart/2005/8/layout/cycle6"/>
    <dgm:cxn modelId="{A817E825-3C68-4CC4-8064-E4A4E72C4953}" type="presParOf" srcId="{4123A0F6-0A5C-4E05-B3DD-F3AD877271E5}" destId="{4F08D5D7-93B2-431B-8344-21E9EE6CCA79}" srcOrd="6" destOrd="0" presId="urn:microsoft.com/office/officeart/2005/8/layout/cycle6"/>
    <dgm:cxn modelId="{18DCF6E2-5592-46E6-9863-D5A072016F00}" type="presParOf" srcId="{4123A0F6-0A5C-4E05-B3DD-F3AD877271E5}" destId="{C6381C3B-9CE6-43B8-8EC7-0E5F3FD92EA6}" srcOrd="7" destOrd="0" presId="urn:microsoft.com/office/officeart/2005/8/layout/cycle6"/>
    <dgm:cxn modelId="{B6BC4ACB-360A-42F1-AA7A-E430825B02CF}" type="presParOf" srcId="{4123A0F6-0A5C-4E05-B3DD-F3AD877271E5}" destId="{2E608CA3-625C-48B0-89B9-5BABAFABD1BF}" srcOrd="8" destOrd="0" presId="urn:microsoft.com/office/officeart/2005/8/layout/cycle6"/>
    <dgm:cxn modelId="{23F89232-8D2D-4A1F-BA8F-E92E5AA46698}" type="presParOf" srcId="{4123A0F6-0A5C-4E05-B3DD-F3AD877271E5}" destId="{C400EC1F-42C2-46B0-9A60-2286E6F8743B}" srcOrd="9" destOrd="0" presId="urn:microsoft.com/office/officeart/2005/8/layout/cycle6"/>
    <dgm:cxn modelId="{2956C9D9-F156-4639-B40C-F1D9D9D17D87}" type="presParOf" srcId="{4123A0F6-0A5C-4E05-B3DD-F3AD877271E5}" destId="{A9D1FD59-305B-414C-824A-F6B23AFE2E8E}" srcOrd="10" destOrd="0" presId="urn:microsoft.com/office/officeart/2005/8/layout/cycle6"/>
    <dgm:cxn modelId="{81E86389-EFC4-4DD4-95BB-A3E677DE3868}" type="presParOf" srcId="{4123A0F6-0A5C-4E05-B3DD-F3AD877271E5}" destId="{CBE2BFC9-5417-41AC-8763-60CB98567FCB}" srcOrd="11" destOrd="0" presId="urn:microsoft.com/office/officeart/2005/8/layout/cycle6"/>
    <dgm:cxn modelId="{E3A10E23-CC1D-4D3F-A3D2-6E094209E166}" type="presParOf" srcId="{4123A0F6-0A5C-4E05-B3DD-F3AD877271E5}" destId="{69873BF0-8A4E-45E4-96CC-2E5CBBDCA556}" srcOrd="12" destOrd="0" presId="urn:microsoft.com/office/officeart/2005/8/layout/cycle6"/>
    <dgm:cxn modelId="{48559AF4-743D-49CE-86D2-3F0F62375941}" type="presParOf" srcId="{4123A0F6-0A5C-4E05-B3DD-F3AD877271E5}" destId="{BB14DD03-94BE-475D-AA1D-3E7D1AD7D3D7}" srcOrd="13" destOrd="0" presId="urn:microsoft.com/office/officeart/2005/8/layout/cycle6"/>
    <dgm:cxn modelId="{36EC322D-0DF9-474F-8D8B-D58FED063F12}" type="presParOf" srcId="{4123A0F6-0A5C-4E05-B3DD-F3AD877271E5}" destId="{0400B2CA-E8B3-4421-8071-F9F78102A7A2}" srcOrd="14" destOrd="0" presId="urn:microsoft.com/office/officeart/2005/8/layout/cycle6"/>
    <dgm:cxn modelId="{38F504A4-BCBD-4BA4-B33C-FED2B195FE1D}" type="presParOf" srcId="{4123A0F6-0A5C-4E05-B3DD-F3AD877271E5}" destId="{177A51D8-C2B8-427C-845A-20A447FC7078}" srcOrd="15" destOrd="0" presId="urn:microsoft.com/office/officeart/2005/8/layout/cycle6"/>
    <dgm:cxn modelId="{7F740666-E051-4358-8166-B20161DE433B}" type="presParOf" srcId="{4123A0F6-0A5C-4E05-B3DD-F3AD877271E5}" destId="{7DD0C121-BB10-495D-AB57-1CE82ECF2172}" srcOrd="16" destOrd="0" presId="urn:microsoft.com/office/officeart/2005/8/layout/cycle6"/>
    <dgm:cxn modelId="{20C26DC6-F06C-4E99-A0A4-54775C226302}" type="presParOf" srcId="{4123A0F6-0A5C-4E05-B3DD-F3AD877271E5}" destId="{523AA483-9313-489F-9A63-72C68D2471C9}" srcOrd="17" destOrd="0" presId="urn:microsoft.com/office/officeart/2005/8/layout/cycle6"/>
    <dgm:cxn modelId="{A93C72AC-931B-4918-84F6-0EEFC221C3F2}" type="presParOf" srcId="{4123A0F6-0A5C-4E05-B3DD-F3AD877271E5}" destId="{5436C7B8-EBCF-4482-B4AA-1E5FA611EED2}" srcOrd="18" destOrd="0" presId="urn:microsoft.com/office/officeart/2005/8/layout/cycle6"/>
    <dgm:cxn modelId="{D241517A-A21A-4B5F-BFB6-07439945EC65}" type="presParOf" srcId="{4123A0F6-0A5C-4E05-B3DD-F3AD877271E5}" destId="{2E14C25B-EBC9-4D69-BFE5-7D59A2FA8318}" srcOrd="19" destOrd="0" presId="urn:microsoft.com/office/officeart/2005/8/layout/cycle6"/>
    <dgm:cxn modelId="{266C1A5A-35CD-46BB-AC47-DD8BCD3F60FA}" type="presParOf" srcId="{4123A0F6-0A5C-4E05-B3DD-F3AD877271E5}" destId="{3C4606FC-980F-4D01-977D-204FF7C95C82}" srcOrd="2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49147E-F285-4F5F-9215-6734F594EFD5}">
      <dsp:nvSpPr>
        <dsp:cNvPr id="0" name=""/>
        <dsp:cNvSpPr/>
      </dsp:nvSpPr>
      <dsp:spPr>
        <a:xfrm>
          <a:off x="1585473" y="0"/>
          <a:ext cx="4193433" cy="2202086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Los accidentes ocasionados por montacargas provocan en promedio 100 muertes al año, lesionan gravemente a unos 20 000 empleados, y al menos un 22% de estas muertes ocurrieron debido a volcamiento.</a:t>
          </a:r>
          <a:endParaRPr lang="en-US" sz="2000" kern="1200" dirty="0"/>
        </a:p>
      </dsp:txBody>
      <dsp:txXfrm>
        <a:off x="1637071" y="51598"/>
        <a:ext cx="4090237" cy="2150488"/>
      </dsp:txXfrm>
    </dsp:sp>
    <dsp:sp modelId="{DF1AA600-5D14-4306-98FA-FE387FED387C}">
      <dsp:nvSpPr>
        <dsp:cNvPr id="0" name=""/>
        <dsp:cNvSpPr/>
      </dsp:nvSpPr>
      <dsp:spPr>
        <a:xfrm>
          <a:off x="1605813" y="2207603"/>
          <a:ext cx="4173108" cy="60278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0" rIns="26670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smtClean="0"/>
            <a:t>Seguridad</a:t>
          </a:r>
          <a:endParaRPr lang="en-US" sz="2100" kern="1200" dirty="0"/>
        </a:p>
      </dsp:txBody>
      <dsp:txXfrm>
        <a:off x="1605813" y="2207603"/>
        <a:ext cx="2938808" cy="602785"/>
      </dsp:txXfrm>
    </dsp:sp>
    <dsp:sp modelId="{553A0EE4-3EDD-48A3-9D5A-860D341A028D}">
      <dsp:nvSpPr>
        <dsp:cNvPr id="0" name=""/>
        <dsp:cNvSpPr/>
      </dsp:nvSpPr>
      <dsp:spPr>
        <a:xfrm>
          <a:off x="3197746" y="1873351"/>
          <a:ext cx="1032487" cy="1032487"/>
        </a:xfrm>
        <a:prstGeom prst="ellipse">
          <a:avLst/>
        </a:pr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C5575B-9F01-46A9-A983-9D8547CCDE02}">
      <dsp:nvSpPr>
        <dsp:cNvPr id="0" name=""/>
        <dsp:cNvSpPr/>
      </dsp:nvSpPr>
      <dsp:spPr>
        <a:xfrm>
          <a:off x="6023459" y="1781"/>
          <a:ext cx="4201014" cy="2202086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F. Arias afirma que: “Actualmente la empresa maneja un total de 4 montacargas en buenas condiciones con contratos que van desde 1 mes hasta 6 meses”.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0" kern="1200" dirty="0"/>
        </a:p>
      </dsp:txBody>
      <dsp:txXfrm>
        <a:off x="6075057" y="53379"/>
        <a:ext cx="4097818" cy="2150488"/>
      </dsp:txXfrm>
    </dsp:sp>
    <dsp:sp modelId="{E75C11B9-66B1-4609-8039-D9698C4C5D1C}">
      <dsp:nvSpPr>
        <dsp:cNvPr id="0" name=""/>
        <dsp:cNvSpPr/>
      </dsp:nvSpPr>
      <dsp:spPr>
        <a:xfrm>
          <a:off x="6023459" y="2199909"/>
          <a:ext cx="4191220" cy="5636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0" rIns="26670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Punto de vista económico</a:t>
          </a:r>
          <a:endParaRPr lang="en-US" sz="2100" kern="1200" dirty="0"/>
        </a:p>
      </dsp:txBody>
      <dsp:txXfrm>
        <a:off x="6023459" y="2199909"/>
        <a:ext cx="2951564" cy="563668"/>
      </dsp:txXfrm>
    </dsp:sp>
    <dsp:sp modelId="{54E642BC-FD3E-438C-8E4E-AC3A3BEF6944}">
      <dsp:nvSpPr>
        <dsp:cNvPr id="0" name=""/>
        <dsp:cNvSpPr/>
      </dsp:nvSpPr>
      <dsp:spPr>
        <a:xfrm>
          <a:off x="9864271" y="1955310"/>
          <a:ext cx="1032487" cy="1032487"/>
        </a:xfrm>
        <a:prstGeom prst="ellipse">
          <a:avLst/>
        </a:pr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939291-28A4-484A-BC92-CF18AF0DFED6}">
      <dsp:nvSpPr>
        <dsp:cNvPr id="0" name=""/>
        <dsp:cNvSpPr/>
      </dsp:nvSpPr>
      <dsp:spPr>
        <a:xfrm>
          <a:off x="3416101" y="2747"/>
          <a:ext cx="1295796" cy="84226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smtClean="0"/>
            <a:t>Económico</a:t>
          </a:r>
          <a:endParaRPr lang="es-CO" sz="1500" kern="1200"/>
        </a:p>
      </dsp:txBody>
      <dsp:txXfrm>
        <a:off x="3457217" y="43863"/>
        <a:ext cx="1213564" cy="760035"/>
      </dsp:txXfrm>
    </dsp:sp>
    <dsp:sp modelId="{80290378-3A71-4AC3-9079-243B2F26BE58}">
      <dsp:nvSpPr>
        <dsp:cNvPr id="0" name=""/>
        <dsp:cNvSpPr/>
      </dsp:nvSpPr>
      <dsp:spPr>
        <a:xfrm>
          <a:off x="1659487" y="423881"/>
          <a:ext cx="4809024" cy="4809024"/>
        </a:xfrm>
        <a:custGeom>
          <a:avLst/>
          <a:gdLst/>
          <a:ahLst/>
          <a:cxnLst/>
          <a:rect l="0" t="0" r="0" b="0"/>
          <a:pathLst>
            <a:path>
              <a:moveTo>
                <a:pt x="3060992" y="91351"/>
              </a:moveTo>
              <a:arcTo wR="2404512" hR="2404512" stAng="17150643" swAng="1256624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E53634-1267-4B52-B37D-8168D2DD4E88}">
      <dsp:nvSpPr>
        <dsp:cNvPr id="0" name=""/>
        <dsp:cNvSpPr/>
      </dsp:nvSpPr>
      <dsp:spPr>
        <a:xfrm>
          <a:off x="5296025" y="908071"/>
          <a:ext cx="1295796" cy="842267"/>
        </a:xfrm>
        <a:prstGeom prst="roundRect">
          <a:avLst/>
        </a:prstGeom>
        <a:solidFill>
          <a:schemeClr val="accent3">
            <a:hueOff val="451767"/>
            <a:satOff val="16667"/>
            <a:lumOff val="-2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/>
            <a:t>5 horas de trabajo </a:t>
          </a:r>
          <a:endParaRPr lang="es-CO" sz="1500" kern="1200" dirty="0"/>
        </a:p>
      </dsp:txBody>
      <dsp:txXfrm>
        <a:off x="5337141" y="949187"/>
        <a:ext cx="1213564" cy="760035"/>
      </dsp:txXfrm>
    </dsp:sp>
    <dsp:sp modelId="{AC401972-285D-4E35-9729-A7958C74D385}">
      <dsp:nvSpPr>
        <dsp:cNvPr id="0" name=""/>
        <dsp:cNvSpPr/>
      </dsp:nvSpPr>
      <dsp:spPr>
        <a:xfrm>
          <a:off x="1659487" y="423881"/>
          <a:ext cx="4809024" cy="4809024"/>
        </a:xfrm>
        <a:custGeom>
          <a:avLst/>
          <a:gdLst/>
          <a:ahLst/>
          <a:cxnLst/>
          <a:rect l="0" t="0" r="0" b="0"/>
          <a:pathLst>
            <a:path>
              <a:moveTo>
                <a:pt x="4559244" y="1337362"/>
              </a:moveTo>
              <a:arcTo wR="2404512" hR="2404512" stAng="20019161" swAng="1726353"/>
            </a:path>
          </a:pathLst>
        </a:custGeom>
        <a:noFill/>
        <a:ln w="6350" cap="flat" cmpd="sng" algn="ctr">
          <a:solidFill>
            <a:schemeClr val="accent3">
              <a:hueOff val="451767"/>
              <a:satOff val="16667"/>
              <a:lumOff val="-245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08D5D7-93B2-431B-8344-21E9EE6CCA79}">
      <dsp:nvSpPr>
        <dsp:cNvPr id="0" name=""/>
        <dsp:cNvSpPr/>
      </dsp:nvSpPr>
      <dsp:spPr>
        <a:xfrm>
          <a:off x="5760327" y="2942314"/>
          <a:ext cx="1295796" cy="842267"/>
        </a:xfrm>
        <a:prstGeom prst="roundRect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smtClean="0"/>
            <a:t>Sistema de control de tracción </a:t>
          </a:r>
          <a:endParaRPr lang="es-CO" sz="1500" kern="1200" dirty="0"/>
        </a:p>
      </dsp:txBody>
      <dsp:txXfrm>
        <a:off x="5801443" y="2983430"/>
        <a:ext cx="1213564" cy="760035"/>
      </dsp:txXfrm>
    </dsp:sp>
    <dsp:sp modelId="{2E608CA3-625C-48B0-89B9-5BABAFABD1BF}">
      <dsp:nvSpPr>
        <dsp:cNvPr id="0" name=""/>
        <dsp:cNvSpPr/>
      </dsp:nvSpPr>
      <dsp:spPr>
        <a:xfrm>
          <a:off x="1659487" y="423881"/>
          <a:ext cx="4809024" cy="4809024"/>
        </a:xfrm>
        <a:custGeom>
          <a:avLst/>
          <a:gdLst/>
          <a:ahLst/>
          <a:cxnLst/>
          <a:rect l="0" t="0" r="0" b="0"/>
          <a:pathLst>
            <a:path>
              <a:moveTo>
                <a:pt x="4606879" y="3369529"/>
              </a:moveTo>
              <a:arcTo wR="2404512" hR="2404512" stAng="1419703" swAng="1358782"/>
            </a:path>
          </a:pathLst>
        </a:custGeom>
        <a:noFill/>
        <a:ln w="6350" cap="flat" cmpd="sng" algn="ctr">
          <a:solidFill>
            <a:schemeClr val="accent3">
              <a:hueOff val="903533"/>
              <a:satOff val="33333"/>
              <a:lumOff val="-490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00EC1F-42C2-46B0-9A60-2286E6F8743B}">
      <dsp:nvSpPr>
        <dsp:cNvPr id="0" name=""/>
        <dsp:cNvSpPr/>
      </dsp:nvSpPr>
      <dsp:spPr>
        <a:xfrm>
          <a:off x="4459380" y="4573651"/>
          <a:ext cx="1295796" cy="842267"/>
        </a:xfrm>
        <a:prstGeom prst="round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/>
            <a:t>Palanca de mando</a:t>
          </a:r>
          <a:endParaRPr lang="es-CO" sz="1500" kern="1200" dirty="0"/>
        </a:p>
      </dsp:txBody>
      <dsp:txXfrm>
        <a:off x="4500496" y="4614767"/>
        <a:ext cx="1213564" cy="760035"/>
      </dsp:txXfrm>
    </dsp:sp>
    <dsp:sp modelId="{CBE2BFC9-5417-41AC-8763-60CB98567FCB}">
      <dsp:nvSpPr>
        <dsp:cNvPr id="0" name=""/>
        <dsp:cNvSpPr/>
      </dsp:nvSpPr>
      <dsp:spPr>
        <a:xfrm>
          <a:off x="1659487" y="423881"/>
          <a:ext cx="4809024" cy="4809024"/>
        </a:xfrm>
        <a:custGeom>
          <a:avLst/>
          <a:gdLst/>
          <a:ahLst/>
          <a:cxnLst/>
          <a:rect l="0" t="0" r="0" b="0"/>
          <a:pathLst>
            <a:path>
              <a:moveTo>
                <a:pt x="2792090" y="4777582"/>
              </a:moveTo>
              <a:arcTo wR="2404512" hR="2404512" stAng="4843449" swAng="1113102"/>
            </a:path>
          </a:pathLst>
        </a:custGeom>
        <a:noFill/>
        <a:ln w="635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873BF0-8A4E-45E4-96CC-2E5CBBDCA556}">
      <dsp:nvSpPr>
        <dsp:cNvPr id="0" name=""/>
        <dsp:cNvSpPr/>
      </dsp:nvSpPr>
      <dsp:spPr>
        <a:xfrm>
          <a:off x="2372822" y="4573651"/>
          <a:ext cx="1295796" cy="842267"/>
        </a:xfrm>
        <a:prstGeom prst="roundRect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/>
            <a:t>Sistema de control de válvulas  </a:t>
          </a:r>
          <a:endParaRPr lang="es-CO" sz="1500" kern="1200" dirty="0"/>
        </a:p>
      </dsp:txBody>
      <dsp:txXfrm>
        <a:off x="2413938" y="4614767"/>
        <a:ext cx="1213564" cy="760035"/>
      </dsp:txXfrm>
    </dsp:sp>
    <dsp:sp modelId="{0400B2CA-E8B3-4421-8071-F9F78102A7A2}">
      <dsp:nvSpPr>
        <dsp:cNvPr id="0" name=""/>
        <dsp:cNvSpPr/>
      </dsp:nvSpPr>
      <dsp:spPr>
        <a:xfrm>
          <a:off x="1659487" y="423881"/>
          <a:ext cx="4809024" cy="4809024"/>
        </a:xfrm>
        <a:custGeom>
          <a:avLst/>
          <a:gdLst/>
          <a:ahLst/>
          <a:cxnLst/>
          <a:rect l="0" t="0" r="0" b="0"/>
          <a:pathLst>
            <a:path>
              <a:moveTo>
                <a:pt x="743522" y="4143130"/>
              </a:moveTo>
              <a:arcTo wR="2404512" hR="2404512" stAng="8021515" swAng="1358782"/>
            </a:path>
          </a:pathLst>
        </a:custGeom>
        <a:noFill/>
        <a:ln w="6350" cap="flat" cmpd="sng" algn="ctr">
          <a:solidFill>
            <a:schemeClr val="accent3">
              <a:hueOff val="1807066"/>
              <a:satOff val="66667"/>
              <a:lumOff val="-980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7A51D8-C2B8-427C-845A-20A447FC7078}">
      <dsp:nvSpPr>
        <dsp:cNvPr id="0" name=""/>
        <dsp:cNvSpPr/>
      </dsp:nvSpPr>
      <dsp:spPr>
        <a:xfrm>
          <a:off x="1071875" y="2942314"/>
          <a:ext cx="1295796" cy="842267"/>
        </a:xfrm>
        <a:prstGeom prst="roundRect">
          <a:avLst/>
        </a:prstGeom>
        <a:solidFill>
          <a:schemeClr val="accent3">
            <a:hueOff val="2258833"/>
            <a:satOff val="83333"/>
            <a:lumOff val="-122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smtClean="0"/>
            <a:t>Monitoreo de variables</a:t>
          </a:r>
          <a:endParaRPr lang="es-CO" sz="1500" kern="1200"/>
        </a:p>
      </dsp:txBody>
      <dsp:txXfrm>
        <a:off x="1112991" y="2983430"/>
        <a:ext cx="1213564" cy="760035"/>
      </dsp:txXfrm>
    </dsp:sp>
    <dsp:sp modelId="{523AA483-9313-489F-9A63-72C68D2471C9}">
      <dsp:nvSpPr>
        <dsp:cNvPr id="0" name=""/>
        <dsp:cNvSpPr/>
      </dsp:nvSpPr>
      <dsp:spPr>
        <a:xfrm>
          <a:off x="1659487" y="423881"/>
          <a:ext cx="4809024" cy="4809024"/>
        </a:xfrm>
        <a:custGeom>
          <a:avLst/>
          <a:gdLst/>
          <a:ahLst/>
          <a:cxnLst/>
          <a:rect l="0" t="0" r="0" b="0"/>
          <a:pathLst>
            <a:path>
              <a:moveTo>
                <a:pt x="2153" y="2506260"/>
              </a:moveTo>
              <a:arcTo wR="2404512" hR="2404512" stAng="10654486" swAng="1726353"/>
            </a:path>
          </a:pathLst>
        </a:custGeom>
        <a:noFill/>
        <a:ln w="6350" cap="flat" cmpd="sng" algn="ctr">
          <a:solidFill>
            <a:schemeClr val="accent3">
              <a:hueOff val="2258833"/>
              <a:satOff val="83333"/>
              <a:lumOff val="-1225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36C7B8-EBCF-4482-B4AA-1E5FA611EED2}">
      <dsp:nvSpPr>
        <dsp:cNvPr id="0" name=""/>
        <dsp:cNvSpPr/>
      </dsp:nvSpPr>
      <dsp:spPr>
        <a:xfrm>
          <a:off x="1536178" y="908071"/>
          <a:ext cx="1295796" cy="842267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smtClean="0"/>
            <a:t>Bloqueo de emergencia </a:t>
          </a:r>
          <a:endParaRPr lang="es-CO" sz="1500" kern="1200"/>
        </a:p>
      </dsp:txBody>
      <dsp:txXfrm>
        <a:off x="1577294" y="949187"/>
        <a:ext cx="1213564" cy="760035"/>
      </dsp:txXfrm>
    </dsp:sp>
    <dsp:sp modelId="{3C4606FC-980F-4D01-977D-204FF7C95C82}">
      <dsp:nvSpPr>
        <dsp:cNvPr id="0" name=""/>
        <dsp:cNvSpPr/>
      </dsp:nvSpPr>
      <dsp:spPr>
        <a:xfrm>
          <a:off x="1659487" y="423881"/>
          <a:ext cx="4809024" cy="4809024"/>
        </a:xfrm>
        <a:custGeom>
          <a:avLst/>
          <a:gdLst/>
          <a:ahLst/>
          <a:cxnLst/>
          <a:rect l="0" t="0" r="0" b="0"/>
          <a:pathLst>
            <a:path>
              <a:moveTo>
                <a:pt x="964563" y="478836"/>
              </a:moveTo>
              <a:arcTo wR="2404512" hR="2404512" stAng="13992733" swAng="1256624"/>
            </a:path>
          </a:pathLst>
        </a:custGeom>
        <a:noFill/>
        <a:ln w="635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9215E1-A6CC-45D5-B864-419A4EBE4FF5}" type="datetimeFigureOut">
              <a:rPr lang="es-CO" smtClean="0"/>
              <a:t>08/03/2017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D8BBC-2475-4160-8D0F-F64D2FA3993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13434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smtClean="0"/>
              <a:t>Contenido de la presentación 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D8BBC-2475-4160-8D0F-F64D2FA3993C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91994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smtClean="0"/>
              <a:t>Se concluye</a:t>
            </a:r>
            <a:r>
              <a:rPr lang="es-CO" baseline="0" dirty="0" smtClean="0"/>
              <a:t> que los engranes de </a:t>
            </a:r>
            <a:r>
              <a:rPr lang="es-CO" baseline="0" dirty="0" err="1" smtClean="0"/>
              <a:t>duralon</a:t>
            </a:r>
            <a:r>
              <a:rPr lang="es-CO" baseline="0" dirty="0" smtClean="0"/>
              <a:t> (nylon o poliamida) son óptimos para esta aplicación 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D8BBC-2475-4160-8D0F-F64D2FA3993C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12843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smtClean="0"/>
              <a:t>Criterio de </a:t>
            </a:r>
            <a:r>
              <a:rPr lang="es-CO" dirty="0" err="1" smtClean="0"/>
              <a:t>ed-goodman</a:t>
            </a:r>
            <a:endParaRPr lang="es-CO" dirty="0" smtClean="0"/>
          </a:p>
          <a:p>
            <a:r>
              <a:rPr lang="es-CO" dirty="0" smtClean="0"/>
              <a:t>5.6% error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D8BBC-2475-4160-8D0F-F64D2FA3993C}" type="slidenum">
              <a:rPr lang="es-CO" smtClean="0"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9910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smtClean="0"/>
              <a:t>Resorte</a:t>
            </a:r>
            <a:r>
              <a:rPr lang="es-CO" baseline="0" dirty="0" smtClean="0"/>
              <a:t> elegido permita que el cable este tensionado y no cause </a:t>
            </a:r>
            <a:r>
              <a:rPr lang="es-CO" baseline="0" dirty="0" err="1" smtClean="0"/>
              <a:t>ningun</a:t>
            </a:r>
            <a:r>
              <a:rPr lang="es-CO" baseline="0" dirty="0" smtClean="0"/>
              <a:t> accidente 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D8BBC-2475-4160-8D0F-F64D2FA3993C}" type="slidenum">
              <a:rPr lang="es-CO" smtClean="0"/>
              <a:t>19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6685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smtClean="0"/>
              <a:t>1800 kg asumiendo los 400kg extras del peso del pantógrafo</a:t>
            </a:r>
            <a:r>
              <a:rPr lang="es-CO" baseline="0" dirty="0" smtClean="0"/>
              <a:t> y garras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D8BBC-2475-4160-8D0F-F64D2FA3993C}" type="slidenum">
              <a:rPr lang="es-CO" smtClean="0"/>
              <a:t>21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570815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smtClean="0"/>
              <a:t>Porque </a:t>
            </a:r>
            <a:r>
              <a:rPr lang="es-CO" dirty="0" err="1" smtClean="0"/>
              <a:t>mosfet</a:t>
            </a:r>
            <a:r>
              <a:rPr lang="es-CO" dirty="0" smtClean="0"/>
              <a:t>? Por se controla por voltaje, la temperatura</a:t>
            </a:r>
            <a:r>
              <a:rPr lang="es-CO" baseline="0" dirty="0" smtClean="0"/>
              <a:t> a la que puede llegar es relativamente baja en comparación con </a:t>
            </a:r>
            <a:r>
              <a:rPr lang="es-CO" baseline="0" dirty="0" err="1" smtClean="0"/>
              <a:t>igbt</a:t>
            </a:r>
            <a:r>
              <a:rPr lang="es-CO" baseline="0" dirty="0" smtClean="0"/>
              <a:t> y </a:t>
            </a:r>
            <a:r>
              <a:rPr lang="es-CO" baseline="0" dirty="0" err="1" smtClean="0"/>
              <a:t>rele</a:t>
            </a:r>
            <a:r>
              <a:rPr lang="es-CO" baseline="0" dirty="0" smtClean="0"/>
              <a:t>, y posee el diodo </a:t>
            </a:r>
            <a:r>
              <a:rPr lang="es-CO" baseline="0" dirty="0" err="1" smtClean="0"/>
              <a:t>damper</a:t>
            </a:r>
            <a:r>
              <a:rPr lang="es-CO" baseline="0" dirty="0" smtClean="0"/>
              <a:t> </a:t>
            </a:r>
            <a:r>
              <a:rPr lang="es-CO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que es particularmente útil en el tratamiento de sistemas conmutados de corriente, impidiendo la retroalimentación destructiva que se origina en este tipo de aplicaciones</a:t>
            </a:r>
            <a:r>
              <a:rPr lang="es-CO" baseline="0" dirty="0" smtClean="0"/>
              <a:t> Por esto el </a:t>
            </a:r>
            <a:r>
              <a:rPr lang="es-CO" baseline="0" dirty="0" err="1" smtClean="0"/>
              <a:t>mosfet</a:t>
            </a:r>
            <a:r>
              <a:rPr lang="es-CO" baseline="0" dirty="0" smtClean="0"/>
              <a:t> es el dispositivo </a:t>
            </a:r>
            <a:r>
              <a:rPr lang="es-CO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preferido al momento de la elección en los diseños de manejo de conmutación de potencia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D8BBC-2475-4160-8D0F-F64D2FA3993C}" type="slidenum">
              <a:rPr lang="es-CO" smtClean="0"/>
              <a:t>23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23710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D8BBC-2475-4160-8D0F-F64D2FA3993C}" type="slidenum">
              <a:rPr lang="es-CO" smtClean="0"/>
              <a:t>29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56486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smtClean="0"/>
              <a:t>Estado de aislamiento IEEE</a:t>
            </a:r>
            <a:r>
              <a:rPr lang="es-CO" baseline="0" dirty="0" smtClean="0"/>
              <a:t>  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D8BBC-2475-4160-8D0F-F64D2FA3993C}" type="slidenum">
              <a:rPr lang="es-CO" smtClean="0"/>
              <a:t>33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091731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(TIR) es una tasa de rendimiento utilizada en el presupuesto de capital para medir y comparar la rentabilidad de las inversiones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D8BBC-2475-4160-8D0F-F64D2FA3993C}" type="slidenum">
              <a:rPr lang="es-CO" smtClean="0"/>
              <a:t>39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132003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smtClean="0"/>
              <a:t>K=m((2.92*y)+1.476+(0.014*N))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D8BBC-2475-4160-8D0F-F64D2FA3993C}" type="slidenum">
              <a:rPr lang="es-CO" smtClean="0"/>
              <a:t>42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86710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smtClean="0"/>
              <a:t>Por ignorancia ciertos</a:t>
            </a:r>
            <a:r>
              <a:rPr lang="es-CO" baseline="0" dirty="0" smtClean="0"/>
              <a:t> operadores no saben el peso de la carga y pueden ocasionar accidentes, por lo que nuestro sistema será capaz de medir este peso y relacionarlo con la altura de las garras para evitar volcamientos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D8BBC-2475-4160-8D0F-F64D2FA3993C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26934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smtClean="0"/>
              <a:t>5 horas en servicio</a:t>
            </a:r>
            <a:r>
              <a:rPr lang="es-CO" baseline="0" dirty="0" smtClean="0"/>
              <a:t> continuo 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D8BBC-2475-4160-8D0F-F64D2FA3993C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02624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smtClean="0"/>
              <a:t>Explicar los</a:t>
            </a:r>
            <a:r>
              <a:rPr lang="es-CO" baseline="0" dirty="0" smtClean="0"/>
              <a:t> posibles movimientos del pantógrafo o garras, específicamente el extender</a:t>
            </a:r>
          </a:p>
          <a:p>
            <a:r>
              <a:rPr lang="es-CO" baseline="0" dirty="0" smtClean="0"/>
              <a:t>Lo característico de este montacargas es que el operador va parado y que posee extender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D8BBC-2475-4160-8D0F-F64D2FA3993C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3372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smtClean="0"/>
              <a:t>Explicar El porque se selecciono </a:t>
            </a:r>
            <a:r>
              <a:rPr lang="es-CO" dirty="0" err="1" smtClean="0"/>
              <a:t>potenciometro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D8BBC-2475-4160-8D0F-F64D2FA3993C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30222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smtClean="0"/>
              <a:t>Asumimos la mitad del</a:t>
            </a:r>
            <a:r>
              <a:rPr lang="es-CO" baseline="0" dirty="0" smtClean="0"/>
              <a:t> diente como el factor ‘a’ para aproximar 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D8BBC-2475-4160-8D0F-F64D2FA3993C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90984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err="1" smtClean="0"/>
              <a:t>Relacion</a:t>
            </a:r>
            <a:r>
              <a:rPr lang="es-CO" dirty="0" smtClean="0"/>
              <a:t> de transmisión</a:t>
            </a:r>
            <a:r>
              <a:rPr lang="es-CO" baseline="0" dirty="0" smtClean="0"/>
              <a:t> 11,5 ---- 12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D8BBC-2475-4160-8D0F-F64D2FA3993C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61527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Según</a:t>
            </a:r>
            <a:r>
              <a:rPr lang="es-ES" baseline="0" dirty="0" smtClean="0"/>
              <a:t> ficha </a:t>
            </a:r>
            <a:r>
              <a:rPr lang="es-ES" baseline="0" dirty="0" err="1" smtClean="0"/>
              <a:t>ténica</a:t>
            </a:r>
            <a:r>
              <a:rPr lang="es-ES" baseline="0" dirty="0" smtClean="0"/>
              <a:t> después del cementado se obtiene entre 200 y 300 HB (15 a 32 HRC) </a:t>
            </a:r>
            <a:r>
              <a:rPr lang="es-ES" baseline="0" dirty="0" err="1" smtClean="0"/>
              <a:t>ivan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bohman</a:t>
            </a:r>
            <a:r>
              <a:rPr lang="es-ES" baseline="0" dirty="0" smtClean="0"/>
              <a:t> 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D8BBC-2475-4160-8D0F-F64D2FA3993C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8636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err="1" smtClean="0"/>
              <a:t>Diametro</a:t>
            </a:r>
            <a:r>
              <a:rPr lang="es-CO" dirty="0" smtClean="0"/>
              <a:t> de paso = </a:t>
            </a:r>
            <a:r>
              <a:rPr lang="es-CO" dirty="0" err="1" smtClean="0"/>
              <a:t>daprox</a:t>
            </a:r>
            <a:endParaRPr lang="es-CO" dirty="0" smtClean="0"/>
          </a:p>
          <a:p>
            <a:r>
              <a:rPr lang="es-CO" dirty="0" smtClean="0"/>
              <a:t>El ancho de cara es de 3 a 5 veces el paso diametral 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D8BBC-2475-4160-8D0F-F64D2FA3993C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2469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AAE2-12C2-4A3C-AD65-1792267BD163}" type="datetimeFigureOut">
              <a:rPr lang="es-CO" smtClean="0"/>
              <a:t>08/03/2017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4590290-8766-45A0-9D06-C91A5E5D3A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34892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AAE2-12C2-4A3C-AD65-1792267BD163}" type="datetimeFigureOut">
              <a:rPr lang="es-CO" smtClean="0"/>
              <a:t>08/03/2017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4590290-8766-45A0-9D06-C91A5E5D3A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41929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AAE2-12C2-4A3C-AD65-1792267BD163}" type="datetimeFigureOut">
              <a:rPr lang="es-CO" smtClean="0"/>
              <a:t>08/03/2017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4590290-8766-45A0-9D06-C91A5E5D3AF9}" type="slidenum">
              <a:rPr lang="es-CO" smtClean="0"/>
              <a:t>‹Nº›</a:t>
            </a:fld>
            <a:endParaRPr lang="es-CO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5977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AAE2-12C2-4A3C-AD65-1792267BD163}" type="datetimeFigureOut">
              <a:rPr lang="es-CO" smtClean="0"/>
              <a:t>08/03/2017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4590290-8766-45A0-9D06-C91A5E5D3A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84763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AAE2-12C2-4A3C-AD65-1792267BD163}" type="datetimeFigureOut">
              <a:rPr lang="es-CO" smtClean="0"/>
              <a:t>08/03/2017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4590290-8766-45A0-9D06-C91A5E5D3AF9}" type="slidenum">
              <a:rPr lang="es-CO" smtClean="0"/>
              <a:t>‹Nº›</a:t>
            </a:fld>
            <a:endParaRPr lang="es-CO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5419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AAE2-12C2-4A3C-AD65-1792267BD163}" type="datetimeFigureOut">
              <a:rPr lang="es-CO" smtClean="0"/>
              <a:t>08/03/2017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4590290-8766-45A0-9D06-C91A5E5D3A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98072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AAE2-12C2-4A3C-AD65-1792267BD163}" type="datetimeFigureOut">
              <a:rPr lang="es-CO" smtClean="0"/>
              <a:t>08/03/2017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0290-8766-45A0-9D06-C91A5E5D3A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11518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AAE2-12C2-4A3C-AD65-1792267BD163}" type="datetimeFigureOut">
              <a:rPr lang="es-CO" smtClean="0"/>
              <a:t>08/03/2017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0290-8766-45A0-9D06-C91A5E5D3A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71179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AAE2-12C2-4A3C-AD65-1792267BD163}" type="datetimeFigureOut">
              <a:rPr lang="es-CO" smtClean="0"/>
              <a:t>08/03/2017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0290-8766-45A0-9D06-C91A5E5D3A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085511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AAE2-12C2-4A3C-AD65-1792267BD163}" type="datetimeFigureOut">
              <a:rPr lang="es-CO" smtClean="0"/>
              <a:t>08/03/2017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0290-8766-45A0-9D06-C91A5E5D3A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91498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AAE2-12C2-4A3C-AD65-1792267BD163}" type="datetimeFigureOut">
              <a:rPr lang="es-CO" smtClean="0"/>
              <a:t>08/03/2017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0290-8766-45A0-9D06-C91A5E5D3A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2111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AAE2-12C2-4A3C-AD65-1792267BD163}" type="datetimeFigureOut">
              <a:rPr lang="es-CO" smtClean="0"/>
              <a:t>08/03/2017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0290-8766-45A0-9D06-C91A5E5D3A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92164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AAE2-12C2-4A3C-AD65-1792267BD163}" type="datetimeFigureOut">
              <a:rPr lang="es-CO" smtClean="0"/>
              <a:t>08/03/2017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0290-8766-45A0-9D06-C91A5E5D3A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101104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AAE2-12C2-4A3C-AD65-1792267BD163}" type="datetimeFigureOut">
              <a:rPr lang="es-CO" smtClean="0"/>
              <a:t>08/03/2017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0290-8766-45A0-9D06-C91A5E5D3A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75032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AAE2-12C2-4A3C-AD65-1792267BD163}" type="datetimeFigureOut">
              <a:rPr lang="es-CO" smtClean="0"/>
              <a:t>08/03/2017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0290-8766-45A0-9D06-C91A5E5D3A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099163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AAE2-12C2-4A3C-AD65-1792267BD163}" type="datetimeFigureOut">
              <a:rPr lang="es-CO" smtClean="0"/>
              <a:t>08/03/2017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0290-8766-45A0-9D06-C91A5E5D3A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613771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AAE2-12C2-4A3C-AD65-1792267BD163}" type="datetimeFigureOut">
              <a:rPr lang="es-CO" smtClean="0"/>
              <a:t>08/03/2017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0290-8766-45A0-9D06-C91A5E5D3A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053298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AAE2-12C2-4A3C-AD65-1792267BD163}" type="datetimeFigureOut">
              <a:rPr lang="es-CO" smtClean="0"/>
              <a:t>08/03/2017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0290-8766-45A0-9D06-C91A5E5D3A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932961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AAE2-12C2-4A3C-AD65-1792267BD163}" type="datetimeFigureOut">
              <a:rPr lang="es-CO" smtClean="0"/>
              <a:t>08/03/2017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0290-8766-45A0-9D06-C91A5E5D3A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905269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AAE2-12C2-4A3C-AD65-1792267BD163}" type="datetimeFigureOut">
              <a:rPr lang="es-CO" smtClean="0"/>
              <a:t>08/03/2017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0290-8766-45A0-9D06-C91A5E5D3A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7344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AAE2-12C2-4A3C-AD65-1792267BD163}" type="datetimeFigureOut">
              <a:rPr lang="es-CO" smtClean="0"/>
              <a:t>08/03/2017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4590290-8766-45A0-9D06-C91A5E5D3A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20398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AAE2-12C2-4A3C-AD65-1792267BD163}" type="datetimeFigureOut">
              <a:rPr lang="es-CO" smtClean="0"/>
              <a:t>08/03/2017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4590290-8766-45A0-9D06-C91A5E5D3A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30059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AAE2-12C2-4A3C-AD65-1792267BD163}" type="datetimeFigureOut">
              <a:rPr lang="es-CO" smtClean="0"/>
              <a:t>08/03/2017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4590290-8766-45A0-9D06-C91A5E5D3A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89576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AAE2-12C2-4A3C-AD65-1792267BD163}" type="datetimeFigureOut">
              <a:rPr lang="es-CO" smtClean="0"/>
              <a:t>08/03/2017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0290-8766-45A0-9D06-C91A5E5D3A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36544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AAE2-12C2-4A3C-AD65-1792267BD163}" type="datetimeFigureOut">
              <a:rPr lang="es-CO" smtClean="0"/>
              <a:t>08/03/2017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0290-8766-45A0-9D06-C91A5E5D3A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09997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AAE2-12C2-4A3C-AD65-1792267BD163}" type="datetimeFigureOut">
              <a:rPr lang="es-CO" smtClean="0"/>
              <a:t>08/03/2017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0290-8766-45A0-9D06-C91A5E5D3A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685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AAE2-12C2-4A3C-AD65-1792267BD163}" type="datetimeFigureOut">
              <a:rPr lang="es-CO" smtClean="0"/>
              <a:t>08/03/2017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4590290-8766-45A0-9D06-C91A5E5D3A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42599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DAAE2-12C2-4A3C-AD65-1792267BD163}" type="datetimeFigureOut">
              <a:rPr lang="es-CO" smtClean="0"/>
              <a:t>08/03/2017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4590290-8766-45A0-9D06-C91A5E5D3A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10537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DAAE2-12C2-4A3C-AD65-1792267BD163}" type="datetimeFigureOut">
              <a:rPr lang="es-CO" smtClean="0"/>
              <a:t>08/03/2017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90290-8766-45A0-9D06-C91A5E5D3A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93268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0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emf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jpeg"/><Relationship Id="rId5" Type="http://schemas.openxmlformats.org/officeDocument/2006/relationships/image" Target="../media/image44.emf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gif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gi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75417" y="1447799"/>
            <a:ext cx="8825658" cy="3329581"/>
          </a:xfrm>
        </p:spPr>
        <p:txBody>
          <a:bodyPr/>
          <a:lstStyle/>
          <a:p>
            <a:pPr algn="r"/>
            <a:r>
              <a:rPr lang="es-EC" sz="3600" b="1" dirty="0" smtClean="0"/>
              <a:t>“REPOTENCIACIÓN </a:t>
            </a:r>
            <a:r>
              <a:rPr lang="es-EC" sz="3600" b="1" dirty="0"/>
              <a:t>Y MODERNIZACIÓN DE UN MONTACARGAS ELÉCTRICO </a:t>
            </a:r>
            <a:r>
              <a:rPr lang="es-EC" sz="3600" b="1" dirty="0" smtClean="0"/>
              <a:t>DE </a:t>
            </a:r>
            <a:r>
              <a:rPr lang="es-EC" sz="3600" b="1" dirty="0"/>
              <a:t>PASILLO ANGOSTO CON EXTENSOR MARCA CATERPILLAR </a:t>
            </a:r>
            <a:r>
              <a:rPr lang="es-EC" sz="3600" b="1" dirty="0" smtClean="0"/>
              <a:t>PARA </a:t>
            </a:r>
            <a:r>
              <a:rPr lang="es-EC" sz="3600" b="1" dirty="0"/>
              <a:t>LA EMPRESA </a:t>
            </a:r>
            <a:r>
              <a:rPr lang="es-EC" sz="3600" b="1" dirty="0" smtClean="0"/>
              <a:t>FAVAG”</a:t>
            </a:r>
            <a:endParaRPr lang="es-CO" sz="3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75417" y="5208090"/>
            <a:ext cx="8825658" cy="861420"/>
          </a:xfrm>
        </p:spPr>
        <p:txBody>
          <a:bodyPr>
            <a:normAutofit/>
          </a:bodyPr>
          <a:lstStyle/>
          <a:p>
            <a:pPr algn="r"/>
            <a:r>
              <a:rPr lang="es-CO" dirty="0" smtClean="0"/>
              <a:t>David Aguirre</a:t>
            </a:r>
          </a:p>
          <a:p>
            <a:pPr algn="r"/>
            <a:r>
              <a:rPr lang="es-CO" dirty="0" smtClean="0"/>
              <a:t>Xavier molina</a:t>
            </a:r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16" y="3816018"/>
            <a:ext cx="1700776" cy="170077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77"/>
          <a:stretch/>
        </p:blipFill>
        <p:spPr>
          <a:xfrm>
            <a:off x="182616" y="244280"/>
            <a:ext cx="5366642" cy="154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Cálculos</a:t>
            </a:r>
            <a:r>
              <a:rPr lang="es-CO" dirty="0" smtClean="0"/>
              <a:t>    </a:t>
            </a:r>
            <a:endParaRPr lang="es-CO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8813443" y="4324776"/>
                <a:ext cx="2121795" cy="2459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450215" algn="ctr">
                  <a:lnSpc>
                    <a:spcPct val="150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s-EC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CO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s-EC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s-CO" dirty="0">
                  <a:solidFill>
                    <a:schemeClr val="accent2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50215" algn="ctr">
                  <a:lnSpc>
                    <a:spcPct val="150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s-EC" i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s-CO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320,68</m:t>
                          </m:r>
                        </m:num>
                        <m:den>
                          <m:r>
                            <a:rPr lang="es-EC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162</m:t>
                          </m:r>
                        </m:den>
                      </m:f>
                    </m:oMath>
                  </m:oMathPara>
                </a14:m>
                <a:endParaRPr lang="es-CO" dirty="0">
                  <a:solidFill>
                    <a:schemeClr val="accent2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50215" algn="ctr">
                  <a:lnSpc>
                    <a:spcPct val="150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s-EC" i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1,98 ≈2</m:t>
                      </m:r>
                    </m:oMath>
                  </m:oMathPara>
                </a14:m>
                <a:endParaRPr lang="es-CO" dirty="0">
                  <a:solidFill>
                    <a:schemeClr val="accent2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3443" y="4324776"/>
                <a:ext cx="2121795" cy="245932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n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87132"/>
            <a:ext cx="7534141" cy="5125291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/>
              <p:cNvSpPr/>
              <p:nvPr/>
            </p:nvSpPr>
            <p:spPr>
              <a:xfrm>
                <a:off x="3974205" y="228962"/>
                <a:ext cx="6096000" cy="210019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indent="450215" algn="just">
                  <a:lnSpc>
                    <a:spcPct val="150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𝑝𝑒𝑟𝑖𝑚𝑒𝑡𝑟𝑜</m:t>
                      </m:r>
                      <m:r>
                        <a:rPr lang="es-EC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𝑐𝑜𝑟𝑜𝑛𝑎</m:t>
                      </m:r>
                      <m:r>
                        <a:rPr lang="es-EC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s-EC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𝑑𝑖</m:t>
                      </m:r>
                      <m:r>
                        <a:rPr lang="es-EC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a:rPr lang="es-EC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𝑚𝑒𝑡𝑟𝑜</m:t>
                      </m:r>
                      <m:r>
                        <a:rPr lang="es-EC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𝑑𝑒</m:t>
                      </m:r>
                      <m:r>
                        <a:rPr lang="es-EC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𝑐𝑎𝑏𝑒𝑧𝑎</m:t>
                      </m:r>
                      <m:r>
                        <a:rPr lang="es-EC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∗</m:t>
                      </m:r>
                      <m:r>
                        <a:rPr lang="es-EC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𝜋</m:t>
                      </m:r>
                    </m:oMath>
                  </m:oMathPara>
                </a14:m>
                <a:endParaRPr lang="es-CO" dirty="0">
                  <a:solidFill>
                    <a:schemeClr val="accent1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50215" algn="just">
                  <a:lnSpc>
                    <a:spcPct val="150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𝑑𝑖</m:t>
                      </m:r>
                      <m:r>
                        <a:rPr lang="es-EC" i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a:rPr lang="es-EC" i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𝑚𝑒𝑡𝑟𝑜</m:t>
                      </m:r>
                      <m:r>
                        <a:rPr lang="es-EC" i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i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𝑑𝑒</m:t>
                      </m:r>
                      <m:r>
                        <a:rPr lang="es-EC" i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i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𝑐𝑎𝑏𝑒𝑧𝑎</m:t>
                      </m:r>
                      <m:r>
                        <a:rPr lang="es-EC" i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CO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1020 [</m:t>
                          </m:r>
                          <m:r>
                            <a:rPr lang="es-EC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𝑚𝑚</m:t>
                          </m:r>
                          <m:r>
                            <a:rPr lang="es-EC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s-EC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s-CO" dirty="0">
                  <a:solidFill>
                    <a:schemeClr val="accent1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50215" algn="just">
                  <a:lnSpc>
                    <a:spcPct val="150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𝑑𝑖</m:t>
                      </m:r>
                      <m:r>
                        <a:rPr lang="es-EC" i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a:rPr lang="es-EC" i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𝑚𝑒𝑡𝑟𝑜</m:t>
                      </m:r>
                      <m:r>
                        <a:rPr lang="es-EC" i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i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𝑑𝑒</m:t>
                      </m:r>
                      <m:r>
                        <a:rPr lang="es-EC" i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i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𝑐𝑎𝑏𝑒𝑧𝑎</m:t>
                      </m:r>
                      <m:r>
                        <a:rPr lang="es-EC" i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=324,68 </m:t>
                      </m:r>
                      <m:r>
                        <a:rPr lang="es-EC" i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𝑚𝑚</m:t>
                      </m:r>
                    </m:oMath>
                  </m:oMathPara>
                </a14:m>
                <a:endParaRPr lang="es-CO" dirty="0">
                  <a:solidFill>
                    <a:schemeClr val="accent1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á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4205" y="228962"/>
                <a:ext cx="6096000" cy="210019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6525296" y="2465315"/>
                <a:ext cx="6096000" cy="172354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indent="450215">
                  <a:lnSpc>
                    <a:spcPct val="150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𝐷𝑖</m:t>
                      </m:r>
                      <m:r>
                        <a:rPr lang="es-EC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es-EC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𝑚𝑒𝑡𝑟𝑜</m:t>
                      </m:r>
                      <m:r>
                        <a:rPr lang="es-EC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es-EC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𝑝𝑎𝑠𝑜</m:t>
                      </m:r>
                      <m:r>
                        <a:rPr lang="es-EC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s-EC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𝑑𝑖</m:t>
                      </m:r>
                      <m:r>
                        <a:rPr lang="es-EC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es-EC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𝑚𝑒𝑡𝑟𝑜</m:t>
                      </m:r>
                      <m:r>
                        <a:rPr lang="es-EC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es-EC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𝑐𝑎𝑏𝑒𝑧𝑎</m:t>
                      </m:r>
                      <m:r>
                        <a:rPr lang="es-EC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– 2 ∗ </m:t>
                      </m:r>
                      <m:r>
                        <a:rPr lang="es-EC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s-CO" i="1" dirty="0" smtClean="0">
                  <a:solidFill>
                    <a:schemeClr val="accent6">
                      <a:lumMod val="50000"/>
                    </a:schemeClr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50215">
                  <a:lnSpc>
                    <a:spcPct val="150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𝐷𝑖</m:t>
                      </m:r>
                      <m:r>
                        <a:rPr lang="es-EC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a:rPr lang="es-EC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𝑚𝑒𝑡𝑟𝑜</m:t>
                      </m:r>
                      <m:r>
                        <a:rPr lang="es-EC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𝑑𝑒</m:t>
                      </m:r>
                      <m:r>
                        <a:rPr lang="es-EC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𝑝𝑎𝑠𝑜</m:t>
                      </m:r>
                      <m:r>
                        <a:rPr lang="es-EC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=324,68−2∗2</m:t>
                      </m:r>
                    </m:oMath>
                  </m:oMathPara>
                </a14:m>
                <a:endParaRPr lang="es-CO" dirty="0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50215">
                  <a:lnSpc>
                    <a:spcPct val="150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𝐷𝑖</m:t>
                      </m:r>
                      <m:r>
                        <a:rPr lang="es-EC" i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a:rPr lang="es-EC" i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𝑚𝑒𝑡𝑟𝑜</m:t>
                      </m:r>
                      <m:r>
                        <a:rPr lang="es-EC" i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i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𝑑𝑒</m:t>
                      </m:r>
                      <m:r>
                        <a:rPr lang="es-EC" i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i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𝑝𝑎𝑠𝑜</m:t>
                      </m:r>
                      <m:r>
                        <a:rPr lang="es-EC" i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=320,68 [</m:t>
                      </m:r>
                      <m:r>
                        <a:rPr lang="es-EC" i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𝑚𝑚</m:t>
                      </m:r>
                      <m:r>
                        <a:rPr lang="es-EC" i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]</m:t>
                      </m:r>
                    </m:oMath>
                  </m:oMathPara>
                </a14:m>
                <a:endParaRPr lang="es-CO" dirty="0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5296" y="2465315"/>
                <a:ext cx="6096000" cy="172354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860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8708" t="435" r="27575" b="22630"/>
          <a:stretch/>
        </p:blipFill>
        <p:spPr>
          <a:xfrm>
            <a:off x="6685127" y="708039"/>
            <a:ext cx="3425589" cy="24127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5349922" y="3811430"/>
                <a:ext cx="6096000" cy="258929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indent="450215" algn="just">
                  <a:lnSpc>
                    <a:spcPct val="150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s-EC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° </m:t>
                      </m:r>
                      <m:r>
                        <a:rPr lang="es-EC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𝑣𝑢𝑒𝑙𝑡𝑎𝑠</m:t>
                      </m:r>
                      <m:r>
                        <a:rPr lang="es-EC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𝑒𝑛𝑔𝑟𝑎𝑛𝑒</m:t>
                      </m:r>
                      <m:r>
                        <a:rPr lang="es-EC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=</m:t>
                      </m:r>
                      <m:f>
                        <m:fPr>
                          <m:ctrlPr>
                            <a:rPr lang="es-CO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𝑝𝑒𝑟</m:t>
                          </m:r>
                          <m:r>
                            <a:rPr lang="es-EC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í</m:t>
                          </m:r>
                          <m:r>
                            <a:rPr lang="es-EC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𝑚𝑒𝑡𝑟𝑜</m:t>
                          </m:r>
                          <m:r>
                            <a:rPr lang="es-EC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s-EC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𝑓𝑢𝑛𝑐𝑖𝑜𝑛𝑎𝑙</m:t>
                          </m:r>
                          <m:r>
                            <a:rPr lang="es-EC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s-EC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𝑐𝑜𝑟𝑜𝑛𝑎</m:t>
                          </m:r>
                          <m:r>
                            <a:rPr lang="es-EC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s-EC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𝑝𝑒𝑟</m:t>
                          </m:r>
                          <m:r>
                            <a:rPr lang="es-EC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í</m:t>
                          </m:r>
                          <m:r>
                            <a:rPr lang="es-EC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𝑚𝑒𝑡𝑟𝑜</m:t>
                          </m:r>
                          <m:r>
                            <a:rPr lang="es-EC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s-EC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𝑒𝑛𝑔𝑟𝑎𝑛𝑒</m:t>
                          </m:r>
                        </m:den>
                      </m:f>
                    </m:oMath>
                  </m:oMathPara>
                </a14:m>
                <a:endParaRPr lang="es-CO" dirty="0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50215" algn="just">
                  <a:lnSpc>
                    <a:spcPct val="150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s-EC" i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° </m:t>
                      </m:r>
                      <m:r>
                        <a:rPr lang="es-EC" i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𝑣𝑢𝑒𝑙𝑡𝑎𝑠</m:t>
                      </m:r>
                      <m:r>
                        <a:rPr lang="es-EC" i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i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𝑒𝑛𝑔𝑟𝑎𝑛𝑒</m:t>
                      </m:r>
                      <m:r>
                        <a:rPr lang="es-EC" i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=</m:t>
                      </m:r>
                      <m:f>
                        <m:fPr>
                          <m:ctrlPr>
                            <a:rPr lang="es-CO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765</m:t>
                          </m:r>
                        </m:num>
                        <m:den>
                          <m:r>
                            <a:rPr lang="es-EC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100,53</m:t>
                          </m:r>
                        </m:den>
                      </m:f>
                    </m:oMath>
                  </m:oMathPara>
                </a14:m>
                <a:endParaRPr lang="es-CO" dirty="0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50215" algn="just">
                  <a:lnSpc>
                    <a:spcPct val="150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s-EC" i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° </m:t>
                      </m:r>
                      <m:r>
                        <a:rPr lang="es-EC" i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𝑣𝑢𝑒𝑙𝑡𝑎𝑠</m:t>
                      </m:r>
                      <m:r>
                        <a:rPr lang="es-EC" i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i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𝑒𝑛𝑔𝑟𝑎𝑛𝑒</m:t>
                      </m:r>
                      <m:r>
                        <a:rPr lang="es-EC" i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=7,6 </m:t>
                      </m:r>
                      <m:r>
                        <a:rPr lang="es-EC" i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𝑣𝑢𝑒𝑙𝑡𝑎𝑠</m:t>
                      </m:r>
                    </m:oMath>
                  </m:oMathPara>
                </a14:m>
                <a:endParaRPr lang="es-CO" dirty="0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9922" y="3811430"/>
                <a:ext cx="6096000" cy="258929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/>
              <p:cNvSpPr/>
              <p:nvPr/>
            </p:nvSpPr>
            <p:spPr>
              <a:xfrm>
                <a:off x="204715" y="4101317"/>
                <a:ext cx="6096000" cy="229941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indent="450215" algn="just">
                  <a:lnSpc>
                    <a:spcPct val="150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𝑝𝑒𝑟</m:t>
                      </m:r>
                      <m:r>
                        <a:rPr lang="es-EC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í</m:t>
                      </m:r>
                      <m:r>
                        <a:rPr lang="es-EC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𝑚𝑒𝑡𝑟𝑜</m:t>
                      </m:r>
                      <m:r>
                        <a:rPr lang="es-EC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𝑝𝑖</m:t>
                      </m:r>
                      <m:r>
                        <a:rPr lang="es-EC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ñó</m:t>
                      </m:r>
                      <m:r>
                        <a:rPr lang="es-EC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s-EC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=2∗</m:t>
                      </m:r>
                      <m:sSub>
                        <m:sSubPr>
                          <m:ctrlPr>
                            <a:rPr lang="es-CO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s-EC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s-EC" i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∗</m:t>
                      </m:r>
                      <m:r>
                        <a:rPr lang="es-EC" i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𝜋</m:t>
                      </m:r>
                    </m:oMath>
                  </m:oMathPara>
                </a14:m>
                <a:endParaRPr lang="es-CO" dirty="0">
                  <a:solidFill>
                    <a:schemeClr val="tx2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50215" algn="just">
                  <a:lnSpc>
                    <a:spcPct val="150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𝑝𝑒𝑟</m:t>
                      </m:r>
                      <m:r>
                        <a:rPr lang="es-EC" i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í</m:t>
                      </m:r>
                      <m:r>
                        <a:rPr lang="es-EC" i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𝑚𝑒𝑡𝑟𝑜</m:t>
                      </m:r>
                      <m:r>
                        <a:rPr lang="es-EC" i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i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𝑑𝑒</m:t>
                      </m:r>
                      <m:r>
                        <a:rPr lang="es-EC" i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i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𝑝𝑖</m:t>
                      </m:r>
                      <m:r>
                        <a:rPr lang="es-EC" i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ñó</m:t>
                      </m:r>
                      <m:r>
                        <a:rPr lang="es-EC" i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s-EC" i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s-EC" i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𝜋</m:t>
                      </m:r>
                      <m:r>
                        <a:rPr lang="es-EC" i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s-CO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s-EC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s-CO" dirty="0">
                  <a:solidFill>
                    <a:schemeClr val="tx2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50215" algn="just">
                  <a:lnSpc>
                    <a:spcPct val="150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𝑝𝑒𝑟</m:t>
                      </m:r>
                      <m:r>
                        <a:rPr lang="es-EC" i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í</m:t>
                      </m:r>
                      <m:r>
                        <a:rPr lang="es-EC" i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𝑚𝑒𝑡𝑟𝑜</m:t>
                      </m:r>
                      <m:r>
                        <a:rPr lang="es-EC" i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i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𝑑𝑒</m:t>
                      </m:r>
                      <m:r>
                        <a:rPr lang="es-EC" i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i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𝑝𝑖</m:t>
                      </m:r>
                      <m:r>
                        <a:rPr lang="es-EC" i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ñó</m:t>
                      </m:r>
                      <m:r>
                        <a:rPr lang="es-EC" i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s-EC" i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s-EC" i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𝜋</m:t>
                      </m:r>
                      <m:r>
                        <a:rPr lang="es-EC" i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∗32 [</m:t>
                      </m:r>
                      <m:r>
                        <a:rPr lang="es-EC" i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𝑚𝑚</m:t>
                      </m:r>
                      <m:r>
                        <a:rPr lang="es-EC" i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]</m:t>
                      </m:r>
                    </m:oMath>
                  </m:oMathPara>
                </a14:m>
                <a:endParaRPr lang="es-CO" dirty="0">
                  <a:solidFill>
                    <a:schemeClr val="tx2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50215" algn="just">
                  <a:lnSpc>
                    <a:spcPct val="150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𝑝𝑒𝑟</m:t>
                      </m:r>
                      <m:r>
                        <a:rPr lang="es-EC" i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í</m:t>
                      </m:r>
                      <m:r>
                        <a:rPr lang="es-EC" i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𝑚𝑒𝑡𝑟𝑜</m:t>
                      </m:r>
                      <m:r>
                        <a:rPr lang="es-EC" i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i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𝑑𝑒</m:t>
                      </m:r>
                      <m:r>
                        <a:rPr lang="es-EC" i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C" i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𝑝𝑖</m:t>
                      </m:r>
                      <m:r>
                        <a:rPr lang="es-EC" i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ñó</m:t>
                      </m:r>
                      <m:r>
                        <a:rPr lang="es-EC" i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s-EC" i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=100,53 [</m:t>
                      </m:r>
                      <m:r>
                        <a:rPr lang="es-EC" i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𝑚𝑚</m:t>
                      </m:r>
                      <m:r>
                        <a:rPr lang="es-EC" i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]</m:t>
                      </m:r>
                    </m:oMath>
                  </m:oMathPara>
                </a14:m>
                <a:endParaRPr lang="es-CO" dirty="0">
                  <a:solidFill>
                    <a:schemeClr val="tx2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715" y="4101317"/>
                <a:ext cx="6096000" cy="229941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n 7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09"/>
          <a:stretch/>
        </p:blipFill>
        <p:spPr bwMode="auto">
          <a:xfrm>
            <a:off x="477671" y="404666"/>
            <a:ext cx="4626590" cy="3019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510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7566" y="0"/>
            <a:ext cx="12199566" cy="837127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s-CO" dirty="0" smtClean="0">
                <a:solidFill>
                  <a:schemeClr val="bg1"/>
                </a:solidFill>
              </a:rPr>
              <a:t>Índice 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7964" y="940159"/>
            <a:ext cx="11433781" cy="5917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Introducción </a:t>
            </a:r>
          </a:p>
          <a:p>
            <a:pPr marL="0" indent="0">
              <a:buNone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Características generales </a:t>
            </a:r>
          </a:p>
          <a:p>
            <a:pPr marL="0" indent="0">
              <a:buNone/>
            </a:pPr>
            <a:r>
              <a:rPr lang="es-CO" dirty="0"/>
              <a:t>Diseño Mecánico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Sistema de medición de ángulo de dirección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/>
              <a:t>Análisis de elementos en mal estado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Sistema de medición de altura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Sistema de medición de peso</a:t>
            </a:r>
          </a:p>
          <a:p>
            <a:pPr marL="0" indent="0">
              <a:buNone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Diseño Eléctrico y Electrónico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Sistema de control de electroválvulas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Sistema de monitoreo de variables </a:t>
            </a:r>
          </a:p>
          <a:p>
            <a:pPr marL="0" indent="0">
              <a:buNone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Construcción 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Instalación del controlador del motor de tracción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Construcción de mecanismos, engrane y placa electrónica </a:t>
            </a:r>
          </a:p>
          <a:p>
            <a:pPr marL="0" indent="0">
              <a:buNone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Análisis Económico </a:t>
            </a:r>
          </a:p>
        </p:txBody>
      </p:sp>
      <p:sp>
        <p:nvSpPr>
          <p:cNvPr id="8" name="Elipse 7"/>
          <p:cNvSpPr/>
          <p:nvPr/>
        </p:nvSpPr>
        <p:spPr>
          <a:xfrm>
            <a:off x="247355" y="940159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1</a:t>
            </a:r>
          </a:p>
        </p:txBody>
      </p:sp>
      <p:sp>
        <p:nvSpPr>
          <p:cNvPr id="9" name="Elipse 8"/>
          <p:cNvSpPr/>
          <p:nvPr/>
        </p:nvSpPr>
        <p:spPr>
          <a:xfrm>
            <a:off x="247347" y="1473829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2</a:t>
            </a:r>
          </a:p>
        </p:txBody>
      </p:sp>
      <p:sp>
        <p:nvSpPr>
          <p:cNvPr id="10" name="Elipse 9"/>
          <p:cNvSpPr/>
          <p:nvPr/>
        </p:nvSpPr>
        <p:spPr>
          <a:xfrm>
            <a:off x="247347" y="1976909"/>
            <a:ext cx="360609" cy="4121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3</a:t>
            </a:r>
          </a:p>
        </p:txBody>
      </p:sp>
      <p:sp>
        <p:nvSpPr>
          <p:cNvPr id="11" name="Elipse 10"/>
          <p:cNvSpPr/>
          <p:nvPr/>
        </p:nvSpPr>
        <p:spPr>
          <a:xfrm>
            <a:off x="247347" y="3842733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4</a:t>
            </a:r>
          </a:p>
        </p:txBody>
      </p:sp>
      <p:sp>
        <p:nvSpPr>
          <p:cNvPr id="12" name="Elipse 11"/>
          <p:cNvSpPr/>
          <p:nvPr/>
        </p:nvSpPr>
        <p:spPr>
          <a:xfrm>
            <a:off x="247347" y="5053349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5</a:t>
            </a:r>
          </a:p>
        </p:txBody>
      </p:sp>
      <p:sp>
        <p:nvSpPr>
          <p:cNvPr id="13" name="Elipse 12"/>
          <p:cNvSpPr/>
          <p:nvPr/>
        </p:nvSpPr>
        <p:spPr>
          <a:xfrm>
            <a:off x="247348" y="6263965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63870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s-CO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Engrane roto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838201" y="1325562"/>
                <a:ext cx="10515600" cy="5532437"/>
              </a:xfrm>
            </p:spPr>
            <p:txBody>
              <a:bodyPr>
                <a:normAutofit/>
              </a:bodyPr>
              <a:lstStyle/>
              <a:p>
                <a:pPr algn="just"/>
                <a:r>
                  <a:rPr lang="es-EC" dirty="0" smtClean="0"/>
                  <a:t>Acero </a:t>
                </a:r>
                <a:r>
                  <a:rPr lang="es-EC" dirty="0"/>
                  <a:t>AISI 5115 es el más recomendado para la </a:t>
                </a:r>
                <a:r>
                  <a:rPr lang="es-EC" dirty="0" smtClean="0"/>
                  <a:t>aplicación</a:t>
                </a:r>
              </a:p>
              <a:p>
                <a:pPr algn="just"/>
                <a:r>
                  <a:rPr lang="es-EC" dirty="0" smtClean="0"/>
                  <a:t>Dureza </a:t>
                </a:r>
                <a:r>
                  <a:rPr lang="es-EC" dirty="0"/>
                  <a:t>nominal es de </a:t>
                </a:r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</a:rPr>
                      <m:t>180 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𝐻𝐵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 (10 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𝐻𝑅𝐶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).</m:t>
                    </m:r>
                  </m:oMath>
                </a14:m>
                <a:endParaRPr lang="es-CO" dirty="0" smtClean="0">
                  <a:effectLst/>
                </a:endParaRPr>
              </a:p>
              <a:p>
                <a:endParaRPr lang="es-CO" dirty="0"/>
              </a:p>
              <a:p>
                <a:endParaRPr lang="es-CO" dirty="0" smtClean="0">
                  <a:effectLst/>
                </a:endParaRPr>
              </a:p>
              <a:p>
                <a:endParaRPr lang="es-CO" dirty="0"/>
              </a:p>
              <a:p>
                <a:endParaRPr lang="es-CO" dirty="0" smtClean="0">
                  <a:effectLst/>
                </a:endParaRPr>
              </a:p>
              <a:p>
                <a:endParaRPr lang="es-CO" dirty="0"/>
              </a:p>
              <a:p>
                <a:endParaRPr lang="es-CO" dirty="0" smtClean="0">
                  <a:effectLst/>
                </a:endParaRPr>
              </a:p>
              <a:p>
                <a:endParaRPr lang="es-CO" dirty="0"/>
              </a:p>
              <a:p>
                <a:endParaRPr lang="es-CO" dirty="0" smtClean="0">
                  <a:effectLst/>
                </a:endParaRPr>
              </a:p>
              <a:p>
                <a:endParaRPr lang="es-CO" dirty="0"/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1" y="1325562"/>
                <a:ext cx="10515600" cy="5532437"/>
              </a:xfrm>
              <a:blipFill rotWithShape="0">
                <a:blip r:embed="rId3"/>
                <a:stretch>
                  <a:fillRect l="-1043" t="-1762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n 3" descr="C:\Users\asus\Pictures\DSC_005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0" t="-820" r="22452" b="2454"/>
          <a:stretch/>
        </p:blipFill>
        <p:spPr bwMode="auto">
          <a:xfrm rot="5400000">
            <a:off x="876617" y="2833019"/>
            <a:ext cx="2867660" cy="29444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 descr="C:\Users\asus\Dropbox\tesis\fotos\2016-05-09 11.06.38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" t="13579" r="51450" b="37640"/>
          <a:stretch/>
        </p:blipFill>
        <p:spPr bwMode="auto">
          <a:xfrm rot="5400000">
            <a:off x="4478160" y="3188437"/>
            <a:ext cx="2883671" cy="22176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/>
          <a:srcRect l="27028" r="27857" b="21469"/>
          <a:stretch/>
        </p:blipFill>
        <p:spPr>
          <a:xfrm>
            <a:off x="8057296" y="2873343"/>
            <a:ext cx="3534907" cy="286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1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7566" y="0"/>
            <a:ext cx="12199566" cy="837127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s-CO" dirty="0" smtClean="0">
                <a:solidFill>
                  <a:schemeClr val="bg1"/>
                </a:solidFill>
              </a:rPr>
              <a:t>Índice 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7964" y="940159"/>
            <a:ext cx="11433781" cy="5917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Introducción </a:t>
            </a:r>
          </a:p>
          <a:p>
            <a:pPr marL="0" indent="0">
              <a:buNone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Características generales </a:t>
            </a:r>
          </a:p>
          <a:p>
            <a:pPr marL="0" indent="0">
              <a:buNone/>
            </a:pPr>
            <a:r>
              <a:rPr lang="es-CO" dirty="0"/>
              <a:t>Diseño Mecánico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Sistema de medición de ángulo de dirección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Análisis de elementos en mal estado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/>
              <a:t>Sistema de medición de altura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Sistema de medición de peso</a:t>
            </a:r>
          </a:p>
          <a:p>
            <a:pPr marL="0" indent="0">
              <a:buNone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Diseño Eléctrico y Electrónico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Sistema de control de electroválvulas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Sistema de monitoreo de variables </a:t>
            </a:r>
          </a:p>
          <a:p>
            <a:pPr marL="0" indent="0">
              <a:buNone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Construcción 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Instalación del controlador del motor de tracción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Construcción de mecanismos, engrane y placa electrónica </a:t>
            </a:r>
          </a:p>
          <a:p>
            <a:pPr marL="0" indent="0">
              <a:buNone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Análisis Económico </a:t>
            </a:r>
          </a:p>
        </p:txBody>
      </p:sp>
      <p:sp>
        <p:nvSpPr>
          <p:cNvPr id="8" name="Elipse 7"/>
          <p:cNvSpPr/>
          <p:nvPr/>
        </p:nvSpPr>
        <p:spPr>
          <a:xfrm>
            <a:off x="247355" y="940159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1</a:t>
            </a:r>
          </a:p>
        </p:txBody>
      </p:sp>
      <p:sp>
        <p:nvSpPr>
          <p:cNvPr id="9" name="Elipse 8"/>
          <p:cNvSpPr/>
          <p:nvPr/>
        </p:nvSpPr>
        <p:spPr>
          <a:xfrm>
            <a:off x="247347" y="1473829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2</a:t>
            </a:r>
          </a:p>
        </p:txBody>
      </p:sp>
      <p:sp>
        <p:nvSpPr>
          <p:cNvPr id="10" name="Elipse 9"/>
          <p:cNvSpPr/>
          <p:nvPr/>
        </p:nvSpPr>
        <p:spPr>
          <a:xfrm>
            <a:off x="247347" y="1976909"/>
            <a:ext cx="360609" cy="4121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3</a:t>
            </a:r>
          </a:p>
        </p:txBody>
      </p:sp>
      <p:sp>
        <p:nvSpPr>
          <p:cNvPr id="11" name="Elipse 10"/>
          <p:cNvSpPr/>
          <p:nvPr/>
        </p:nvSpPr>
        <p:spPr>
          <a:xfrm>
            <a:off x="247347" y="3842733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4</a:t>
            </a:r>
          </a:p>
        </p:txBody>
      </p:sp>
      <p:sp>
        <p:nvSpPr>
          <p:cNvPr id="12" name="Elipse 11"/>
          <p:cNvSpPr/>
          <p:nvPr/>
        </p:nvSpPr>
        <p:spPr>
          <a:xfrm>
            <a:off x="247347" y="5053349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5</a:t>
            </a:r>
          </a:p>
        </p:txBody>
      </p:sp>
      <p:sp>
        <p:nvSpPr>
          <p:cNvPr id="13" name="Elipse 12"/>
          <p:cNvSpPr/>
          <p:nvPr/>
        </p:nvSpPr>
        <p:spPr>
          <a:xfrm>
            <a:off x="247348" y="6263965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97544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</p:spPr>
        <p:txBody>
          <a:bodyPr>
            <a:normAutofit/>
          </a:bodyPr>
          <a:lstStyle/>
          <a:p>
            <a:r>
              <a:rPr lang="es-CO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Mecanismo seleccionado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5680" t="20262" r="36096" b="18851"/>
          <a:stretch/>
        </p:blipFill>
        <p:spPr>
          <a:xfrm>
            <a:off x="294968" y="2256503"/>
            <a:ext cx="3672348" cy="445401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072903" y="1754435"/>
            <a:ext cx="2376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b="1" dirty="0" smtClean="0"/>
              <a:t>Esquema preliminar </a:t>
            </a:r>
            <a:endParaRPr lang="es-CO" sz="20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65265" t="33569" r="14332" b="27117"/>
          <a:stretch/>
        </p:blipFill>
        <p:spPr>
          <a:xfrm>
            <a:off x="4783393" y="2949678"/>
            <a:ext cx="2042084" cy="221225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783393" y="2303347"/>
            <a:ext cx="197547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000" b="1" dirty="0" smtClean="0"/>
              <a:t>Elemento critico</a:t>
            </a:r>
            <a:r>
              <a:rPr lang="es-CO" dirty="0" smtClean="0"/>
              <a:t>:</a:t>
            </a:r>
          </a:p>
          <a:p>
            <a:r>
              <a:rPr lang="es-CO" dirty="0" smtClean="0"/>
              <a:t>Resorte de fleje</a:t>
            </a:r>
            <a:endParaRPr lang="es-CO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l="15843" t="13004" r="6624" b="10786"/>
          <a:stretch/>
        </p:blipFill>
        <p:spPr>
          <a:xfrm>
            <a:off x="7121366" y="4055807"/>
            <a:ext cx="5070634" cy="2802193"/>
          </a:xfrm>
          <a:prstGeom prst="rect">
            <a:avLst/>
          </a:prstGeom>
        </p:spPr>
      </p:pic>
      <p:sp>
        <p:nvSpPr>
          <p:cNvPr id="10" name="Rectángulo redondeado 9"/>
          <p:cNvSpPr/>
          <p:nvPr/>
        </p:nvSpPr>
        <p:spPr>
          <a:xfrm>
            <a:off x="9979527" y="4718862"/>
            <a:ext cx="580318" cy="26609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/>
          <a:srcRect l="29899" t="13811" r="20339" b="19053"/>
          <a:stretch/>
        </p:blipFill>
        <p:spPr>
          <a:xfrm>
            <a:off x="7217789" y="283308"/>
            <a:ext cx="4701151" cy="356602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9869113" y="2344371"/>
            <a:ext cx="955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Resorte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4607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37687" t="17238" r="27140" b="19254"/>
          <a:stretch/>
        </p:blipFill>
        <p:spPr>
          <a:xfrm>
            <a:off x="539703" y="1200169"/>
            <a:ext cx="3515827" cy="356910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41007" t="47681" r="39043" b="42036"/>
          <a:stretch/>
        </p:blipFill>
        <p:spPr>
          <a:xfrm>
            <a:off x="769771" y="294969"/>
            <a:ext cx="2595716" cy="75216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45428" t="31150" r="43237" b="47076"/>
          <a:stretch/>
        </p:blipFill>
        <p:spPr>
          <a:xfrm>
            <a:off x="769771" y="4925962"/>
            <a:ext cx="1474839" cy="159282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41801" t="64818" r="40289" b="21270"/>
          <a:stretch/>
        </p:blipFill>
        <p:spPr>
          <a:xfrm>
            <a:off x="2561982" y="5213555"/>
            <a:ext cx="2330245" cy="101763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738536" y="867221"/>
            <a:ext cx="3011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dirty="0" smtClean="0"/>
              <a:t>Esfuerzo de flexión </a:t>
            </a:r>
            <a:endParaRPr lang="es-CO" sz="28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31939" t="32963" r="41310" b="55746"/>
          <a:stretch/>
        </p:blipFill>
        <p:spPr>
          <a:xfrm>
            <a:off x="4706208" y="1779024"/>
            <a:ext cx="3266032" cy="77499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41234" t="68649" r="40743" b="24496"/>
          <a:stretch/>
        </p:blipFill>
        <p:spPr>
          <a:xfrm>
            <a:off x="5226639" y="2736821"/>
            <a:ext cx="2344994" cy="50144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7065" t="29537" r="29068" b="41230"/>
          <a:stretch/>
        </p:blipFill>
        <p:spPr>
          <a:xfrm>
            <a:off x="7972240" y="1772103"/>
            <a:ext cx="4173794" cy="156382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9"/>
          <a:srcRect l="11763" t="38810" r="18185" b="38205"/>
          <a:stretch/>
        </p:blipFill>
        <p:spPr>
          <a:xfrm>
            <a:off x="4892227" y="3717590"/>
            <a:ext cx="7116322" cy="1208372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728806" y="1772103"/>
            <a:ext cx="1137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Engranes</a:t>
            </a:r>
          </a:p>
          <a:p>
            <a:r>
              <a:rPr lang="es-CO" dirty="0" smtClean="0"/>
              <a:t> idénticos </a:t>
            </a:r>
            <a:endParaRPr lang="es-CO" dirty="0"/>
          </a:p>
        </p:txBody>
      </p:sp>
      <p:sp>
        <p:nvSpPr>
          <p:cNvPr id="9" name="CuadroTexto 8"/>
          <p:cNvSpPr txBox="1"/>
          <p:nvPr/>
        </p:nvSpPr>
        <p:spPr>
          <a:xfrm>
            <a:off x="2866425" y="2984723"/>
            <a:ext cx="931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Duralón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7142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805912" y="381555"/>
            <a:ext cx="3811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dirty="0" smtClean="0"/>
              <a:t>Resistencia a la picadura </a:t>
            </a:r>
            <a:endParaRPr lang="es-CO" sz="28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32619" t="45867" r="38816" b="37601"/>
          <a:stretch/>
        </p:blipFill>
        <p:spPr>
          <a:xfrm>
            <a:off x="1480950" y="1106128"/>
            <a:ext cx="3716593" cy="120936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33866" t="37601" r="31448" b="33165"/>
          <a:stretch/>
        </p:blipFill>
        <p:spPr>
          <a:xfrm>
            <a:off x="6018170" y="966019"/>
            <a:ext cx="4513006" cy="213851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34433" t="54536" r="33148" b="37198"/>
          <a:stretch/>
        </p:blipFill>
        <p:spPr>
          <a:xfrm>
            <a:off x="979504" y="2359742"/>
            <a:ext cx="4218039" cy="60468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/>
          <a:srcRect l="12216" t="39415" r="10138" b="38810"/>
          <a:stretch/>
        </p:blipFill>
        <p:spPr>
          <a:xfrm>
            <a:off x="1239693" y="3288890"/>
            <a:ext cx="9291484" cy="146493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5616" t="58165" r="13312" b="23891"/>
          <a:stretch/>
        </p:blipFill>
        <p:spPr>
          <a:xfrm>
            <a:off x="1394551" y="4955457"/>
            <a:ext cx="9247238" cy="1312606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239693" y="4955457"/>
            <a:ext cx="1481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>
                <a:solidFill>
                  <a:schemeClr val="accent2">
                    <a:lumMod val="75000"/>
                  </a:schemeClr>
                </a:solidFill>
              </a:rPr>
              <a:t>Según AGMA:</a:t>
            </a:r>
            <a:endParaRPr lang="es-CO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8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7544" t="19657" r="15012" b="25706"/>
          <a:stretch/>
        </p:blipFill>
        <p:spPr>
          <a:xfrm>
            <a:off x="457200" y="0"/>
            <a:ext cx="4321277" cy="178455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31259" t="36342" r="29181" b="28046"/>
          <a:stretch/>
        </p:blipFill>
        <p:spPr>
          <a:xfrm>
            <a:off x="457199" y="1784555"/>
            <a:ext cx="4321278" cy="174841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l="29332" t="25705" r="27254" b="34688"/>
          <a:stretch/>
        </p:blipFill>
        <p:spPr>
          <a:xfrm>
            <a:off x="457200" y="3493213"/>
            <a:ext cx="4321277" cy="156478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/>
          <a:srcRect l="29333" t="30544" r="27481" b="30545"/>
          <a:stretch/>
        </p:blipFill>
        <p:spPr>
          <a:xfrm>
            <a:off x="457200" y="5058000"/>
            <a:ext cx="4321277" cy="1800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/>
          <a:srcRect l="27065" t="15020" r="27368" b="21674"/>
          <a:stretch/>
        </p:blipFill>
        <p:spPr>
          <a:xfrm>
            <a:off x="7551173" y="3215258"/>
            <a:ext cx="4380271" cy="342140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37494" t="30343" r="35642" b="50303"/>
          <a:stretch/>
        </p:blipFill>
        <p:spPr>
          <a:xfrm>
            <a:off x="4778476" y="409862"/>
            <a:ext cx="3495368" cy="141584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35113" t="39213" r="39270" b="44053"/>
          <a:stretch/>
        </p:blipFill>
        <p:spPr>
          <a:xfrm>
            <a:off x="8701549" y="172769"/>
            <a:ext cx="3333136" cy="122411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45768" t="48891" r="44030" b="44456"/>
          <a:stretch/>
        </p:blipFill>
        <p:spPr>
          <a:xfrm>
            <a:off x="9888794" y="1223768"/>
            <a:ext cx="1327354" cy="48669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11"/>
          <a:srcRect l="39761" t="30544" r="37682" b="53529"/>
          <a:stretch/>
        </p:blipFill>
        <p:spPr>
          <a:xfrm>
            <a:off x="6953865" y="2050135"/>
            <a:ext cx="2934929" cy="116512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12"/>
          <a:srcRect l="40781" t="24496" r="34735" b="18447"/>
          <a:stretch/>
        </p:blipFill>
        <p:spPr>
          <a:xfrm>
            <a:off x="4756355" y="3100596"/>
            <a:ext cx="2794818" cy="375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9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73740"/>
          </a:xfrm>
        </p:spPr>
        <p:txBody>
          <a:bodyPr/>
          <a:lstStyle/>
          <a:p>
            <a:r>
              <a:rPr lang="es-CO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Verificación de funcionamiento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184069"/>
            <a:ext cx="6727723" cy="4351338"/>
          </a:xfrm>
        </p:spPr>
        <p:txBody>
          <a:bodyPr/>
          <a:lstStyle/>
          <a:p>
            <a:r>
              <a:rPr lang="es-CO" dirty="0" smtClean="0"/>
              <a:t>Velocidad de elevación y descenso de las garras = 0,5m/s</a:t>
            </a:r>
          </a:p>
          <a:p>
            <a:r>
              <a:rPr lang="es-CO" dirty="0" smtClean="0"/>
              <a:t>Carrete parte del reposo </a:t>
            </a:r>
            <a:r>
              <a:rPr lang="es-CO" dirty="0" err="1" smtClean="0"/>
              <a:t>Volineal</a:t>
            </a:r>
            <a:r>
              <a:rPr lang="es-CO" dirty="0" smtClean="0"/>
              <a:t>=0m/s</a:t>
            </a:r>
          </a:p>
          <a:p>
            <a:r>
              <a:rPr lang="es-CO" dirty="0" smtClean="0"/>
              <a:t>El torque aportará la aceleración angular </a:t>
            </a:r>
            <a:endParaRPr lang="es-CO" dirty="0"/>
          </a:p>
          <a:p>
            <a:endParaRPr lang="es-CO" dirty="0" smtClean="0"/>
          </a:p>
          <a:p>
            <a:endParaRPr lang="es-CO" dirty="0" smtClean="0"/>
          </a:p>
          <a:p>
            <a:endParaRPr lang="es-CO" dirty="0"/>
          </a:p>
          <a:p>
            <a:r>
              <a:rPr lang="es-CO" dirty="0" smtClean="0"/>
              <a:t>Tiempo para que el carrete alcance una velocidad lineal 0,5m/s</a:t>
            </a:r>
          </a:p>
          <a:p>
            <a:endParaRPr lang="es-CO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39081" t="72480" r="38929" b="9980"/>
          <a:stretch/>
        </p:blipFill>
        <p:spPr>
          <a:xfrm>
            <a:off x="2551470" y="3100129"/>
            <a:ext cx="2861187" cy="128311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41688" t="35157" r="41536" b="40322"/>
          <a:stretch/>
        </p:blipFill>
        <p:spPr>
          <a:xfrm>
            <a:off x="5004619" y="5069347"/>
            <a:ext cx="2182762" cy="179372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l="62129" t="20665" r="8550" b="24899"/>
          <a:stretch/>
        </p:blipFill>
        <p:spPr>
          <a:xfrm>
            <a:off x="7713406" y="1980179"/>
            <a:ext cx="4409768" cy="460297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/>
          <a:srcRect l="31486" t="68851" r="61033" b="24496"/>
          <a:stretch/>
        </p:blipFill>
        <p:spPr>
          <a:xfrm>
            <a:off x="7713407" y="1980179"/>
            <a:ext cx="1268362" cy="63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6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7566" y="0"/>
            <a:ext cx="12199566" cy="837127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s-CO" dirty="0" smtClean="0">
                <a:solidFill>
                  <a:schemeClr val="bg1"/>
                </a:solidFill>
              </a:rPr>
              <a:t>Índice 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7964" y="940159"/>
            <a:ext cx="11433781" cy="5917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dirty="0" smtClean="0"/>
              <a:t>Introducción </a:t>
            </a:r>
          </a:p>
          <a:p>
            <a:pPr marL="0" indent="0">
              <a:buNone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Características generales </a:t>
            </a:r>
            <a:endParaRPr lang="es-CO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Diseño Mecánico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Sistema de medición de ángulo de dirección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Análisis de elementos en mal estado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Sistema de medición de altura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Sistema de medición de peso</a:t>
            </a:r>
          </a:p>
          <a:p>
            <a:pPr marL="0" indent="0">
              <a:buNone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Diseño Eléctrico y Electrónico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Sistema de control de electroválvulas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Sistema de monitoreo de variables </a:t>
            </a:r>
          </a:p>
          <a:p>
            <a:pPr marL="0" indent="0">
              <a:buNone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Construcción 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Instalación del controlador del motor de tracción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Construcción de mecanismos, engrane y placa electrónica </a:t>
            </a:r>
          </a:p>
          <a:p>
            <a:pPr marL="0" indent="0">
              <a:buNone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Análisis Económico </a:t>
            </a:r>
          </a:p>
        </p:txBody>
      </p:sp>
      <p:sp>
        <p:nvSpPr>
          <p:cNvPr id="8" name="Elipse 7"/>
          <p:cNvSpPr/>
          <p:nvPr/>
        </p:nvSpPr>
        <p:spPr>
          <a:xfrm>
            <a:off x="247355" y="940159"/>
            <a:ext cx="360609" cy="4121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1</a:t>
            </a:r>
            <a:endParaRPr lang="es-CO" dirty="0"/>
          </a:p>
        </p:txBody>
      </p:sp>
      <p:sp>
        <p:nvSpPr>
          <p:cNvPr id="9" name="Elipse 8"/>
          <p:cNvSpPr/>
          <p:nvPr/>
        </p:nvSpPr>
        <p:spPr>
          <a:xfrm>
            <a:off x="247347" y="1473829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2</a:t>
            </a:r>
          </a:p>
        </p:txBody>
      </p:sp>
      <p:sp>
        <p:nvSpPr>
          <p:cNvPr id="10" name="Elipse 9"/>
          <p:cNvSpPr/>
          <p:nvPr/>
        </p:nvSpPr>
        <p:spPr>
          <a:xfrm>
            <a:off x="247347" y="1976909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3</a:t>
            </a:r>
          </a:p>
        </p:txBody>
      </p:sp>
      <p:sp>
        <p:nvSpPr>
          <p:cNvPr id="11" name="Elipse 10"/>
          <p:cNvSpPr/>
          <p:nvPr/>
        </p:nvSpPr>
        <p:spPr>
          <a:xfrm>
            <a:off x="247347" y="3842733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4</a:t>
            </a:r>
          </a:p>
        </p:txBody>
      </p:sp>
      <p:sp>
        <p:nvSpPr>
          <p:cNvPr id="12" name="Elipse 11"/>
          <p:cNvSpPr/>
          <p:nvPr/>
        </p:nvSpPr>
        <p:spPr>
          <a:xfrm>
            <a:off x="247347" y="5053349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5</a:t>
            </a:r>
          </a:p>
        </p:txBody>
      </p:sp>
      <p:sp>
        <p:nvSpPr>
          <p:cNvPr id="13" name="Elipse 12"/>
          <p:cNvSpPr/>
          <p:nvPr/>
        </p:nvSpPr>
        <p:spPr>
          <a:xfrm>
            <a:off x="247348" y="6263965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2647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7566" y="0"/>
            <a:ext cx="12199566" cy="837127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s-CO" dirty="0" smtClean="0">
                <a:solidFill>
                  <a:schemeClr val="bg1"/>
                </a:solidFill>
              </a:rPr>
              <a:t>Índice 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7964" y="940159"/>
            <a:ext cx="11433781" cy="5917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Introducción </a:t>
            </a:r>
          </a:p>
          <a:p>
            <a:pPr marL="0" indent="0">
              <a:buNone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Características generales </a:t>
            </a:r>
          </a:p>
          <a:p>
            <a:pPr marL="0" indent="0">
              <a:buNone/>
            </a:pPr>
            <a:r>
              <a:rPr lang="es-CO" dirty="0"/>
              <a:t>Diseño Mecánico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Sistema de medición de ángulo de dirección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Análisis de elementos en mal estado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Sistema de medición de altura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/>
              <a:t>Sistema de medición de peso</a:t>
            </a:r>
          </a:p>
          <a:p>
            <a:pPr marL="0" indent="0">
              <a:buNone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Diseño Eléctrico y Electrónico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Sistema de control de electroválvulas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Sistema de monitoreo de variables </a:t>
            </a:r>
          </a:p>
          <a:p>
            <a:pPr marL="0" indent="0">
              <a:buNone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Construcción 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Instalación del controlador del motor de tracción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Construcción de mecanismos, engrane y placa electrónica </a:t>
            </a:r>
          </a:p>
          <a:p>
            <a:pPr marL="0" indent="0">
              <a:buNone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Análisis Económico </a:t>
            </a:r>
          </a:p>
        </p:txBody>
      </p:sp>
      <p:sp>
        <p:nvSpPr>
          <p:cNvPr id="8" name="Elipse 7"/>
          <p:cNvSpPr/>
          <p:nvPr/>
        </p:nvSpPr>
        <p:spPr>
          <a:xfrm>
            <a:off x="247355" y="940159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1</a:t>
            </a:r>
          </a:p>
        </p:txBody>
      </p:sp>
      <p:sp>
        <p:nvSpPr>
          <p:cNvPr id="9" name="Elipse 8"/>
          <p:cNvSpPr/>
          <p:nvPr/>
        </p:nvSpPr>
        <p:spPr>
          <a:xfrm>
            <a:off x="247347" y="1473829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2</a:t>
            </a:r>
          </a:p>
        </p:txBody>
      </p:sp>
      <p:sp>
        <p:nvSpPr>
          <p:cNvPr id="10" name="Elipse 9"/>
          <p:cNvSpPr/>
          <p:nvPr/>
        </p:nvSpPr>
        <p:spPr>
          <a:xfrm>
            <a:off x="247347" y="1976909"/>
            <a:ext cx="360609" cy="4121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3</a:t>
            </a:r>
          </a:p>
        </p:txBody>
      </p:sp>
      <p:sp>
        <p:nvSpPr>
          <p:cNvPr id="11" name="Elipse 10"/>
          <p:cNvSpPr/>
          <p:nvPr/>
        </p:nvSpPr>
        <p:spPr>
          <a:xfrm>
            <a:off x="247347" y="3842733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4</a:t>
            </a:r>
          </a:p>
        </p:txBody>
      </p:sp>
      <p:sp>
        <p:nvSpPr>
          <p:cNvPr id="12" name="Elipse 11"/>
          <p:cNvSpPr/>
          <p:nvPr/>
        </p:nvSpPr>
        <p:spPr>
          <a:xfrm>
            <a:off x="247347" y="5053349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5</a:t>
            </a:r>
          </a:p>
        </p:txBody>
      </p:sp>
      <p:sp>
        <p:nvSpPr>
          <p:cNvPr id="13" name="Elipse 12"/>
          <p:cNvSpPr/>
          <p:nvPr/>
        </p:nvSpPr>
        <p:spPr>
          <a:xfrm>
            <a:off x="247348" y="6263965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0548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5976"/>
            <a:ext cx="10515600" cy="1325563"/>
          </a:xfrm>
        </p:spPr>
        <p:txBody>
          <a:bodyPr>
            <a:normAutofit/>
          </a:bodyPr>
          <a:lstStyle/>
          <a:p>
            <a:r>
              <a:rPr lang="es-CO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Sensor de presión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41539"/>
                <a:ext cx="10515600" cy="4835424"/>
              </a:xfrm>
            </p:spPr>
            <p:txBody>
              <a:bodyPr/>
              <a:lstStyle/>
              <a:p>
                <a:r>
                  <a:rPr lang="es-EC" dirty="0" smtClean="0"/>
                  <a:t>Primera etapa: dos pistones de </a:t>
                </a:r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</a:rPr>
                      <m:t>2,30 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s-EC" dirty="0"/>
                  <a:t> </a:t>
                </a:r>
                <a:endParaRPr lang="es-EC" dirty="0" smtClean="0"/>
              </a:p>
              <a:p>
                <a:r>
                  <a:rPr lang="es-EC" dirty="0" smtClean="0"/>
                  <a:t>Segunda etapa: dos pistones de </a:t>
                </a:r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</a:rPr>
                      <m:t>3,50 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s-CO" dirty="0"/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41539"/>
                <a:ext cx="10515600" cy="4835424"/>
              </a:xfrm>
              <a:blipFill rotWithShape="0">
                <a:blip r:embed="rId3"/>
                <a:stretch>
                  <a:fillRect l="-1043" t="-2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n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02704"/>
            <a:ext cx="3792794" cy="3155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0888" r="12479"/>
          <a:stretch/>
        </p:blipFill>
        <p:spPr>
          <a:xfrm>
            <a:off x="4884726" y="3924751"/>
            <a:ext cx="5777722" cy="2252212"/>
          </a:xfrm>
          <a:prstGeom prst="rect">
            <a:avLst/>
          </a:prstGeom>
        </p:spPr>
      </p:pic>
      <p:pic>
        <p:nvPicPr>
          <p:cNvPr id="1026" name="Picture 2" descr="Image result for montacargas de dos etapa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131" y="387749"/>
            <a:ext cx="2812026" cy="421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50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7566" y="0"/>
            <a:ext cx="12199566" cy="837127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s-CO" dirty="0" smtClean="0">
                <a:solidFill>
                  <a:schemeClr val="bg1"/>
                </a:solidFill>
              </a:rPr>
              <a:t>Índice 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7964" y="940159"/>
            <a:ext cx="11433781" cy="5917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Introducción </a:t>
            </a:r>
          </a:p>
          <a:p>
            <a:pPr marL="0" indent="0">
              <a:buNone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Características generales </a:t>
            </a:r>
          </a:p>
          <a:p>
            <a:pPr marL="0" indent="0">
              <a:buNone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Diseño Mecánico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Sistema de medición de ángulo de dirección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Análisis de elementos en mal estado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Sistema de medición de altura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Sistema de medición de peso</a:t>
            </a:r>
          </a:p>
          <a:p>
            <a:pPr marL="0" indent="0">
              <a:buNone/>
            </a:pPr>
            <a:r>
              <a:rPr lang="es-CO" dirty="0"/>
              <a:t>Diseño Eléctrico y Electrónico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/>
              <a:t>Sistema de control de electroválvulas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Sistema de monitoreo de variables </a:t>
            </a:r>
          </a:p>
          <a:p>
            <a:pPr marL="0" indent="0">
              <a:buNone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Construcción 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Instalación del controlador del motor de tracción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Construcción de mecanismos, engrane y placa electrónica </a:t>
            </a:r>
          </a:p>
          <a:p>
            <a:pPr marL="0" indent="0">
              <a:buNone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Análisis Económico </a:t>
            </a:r>
          </a:p>
        </p:txBody>
      </p:sp>
      <p:sp>
        <p:nvSpPr>
          <p:cNvPr id="8" name="Elipse 7"/>
          <p:cNvSpPr/>
          <p:nvPr/>
        </p:nvSpPr>
        <p:spPr>
          <a:xfrm>
            <a:off x="247355" y="940159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1</a:t>
            </a:r>
          </a:p>
        </p:txBody>
      </p:sp>
      <p:sp>
        <p:nvSpPr>
          <p:cNvPr id="9" name="Elipse 8"/>
          <p:cNvSpPr/>
          <p:nvPr/>
        </p:nvSpPr>
        <p:spPr>
          <a:xfrm>
            <a:off x="247347" y="1473829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2</a:t>
            </a:r>
          </a:p>
        </p:txBody>
      </p:sp>
      <p:sp>
        <p:nvSpPr>
          <p:cNvPr id="10" name="Elipse 9"/>
          <p:cNvSpPr/>
          <p:nvPr/>
        </p:nvSpPr>
        <p:spPr>
          <a:xfrm>
            <a:off x="247347" y="1976909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3</a:t>
            </a:r>
          </a:p>
        </p:txBody>
      </p:sp>
      <p:sp>
        <p:nvSpPr>
          <p:cNvPr id="11" name="Elipse 10"/>
          <p:cNvSpPr/>
          <p:nvPr/>
        </p:nvSpPr>
        <p:spPr>
          <a:xfrm>
            <a:off x="247347" y="3842733"/>
            <a:ext cx="360609" cy="4121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4</a:t>
            </a:r>
          </a:p>
        </p:txBody>
      </p:sp>
      <p:sp>
        <p:nvSpPr>
          <p:cNvPr id="12" name="Elipse 11"/>
          <p:cNvSpPr/>
          <p:nvPr/>
        </p:nvSpPr>
        <p:spPr>
          <a:xfrm>
            <a:off x="247347" y="5053349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5</a:t>
            </a:r>
          </a:p>
        </p:txBody>
      </p:sp>
      <p:sp>
        <p:nvSpPr>
          <p:cNvPr id="13" name="Elipse 12"/>
          <p:cNvSpPr/>
          <p:nvPr/>
        </p:nvSpPr>
        <p:spPr>
          <a:xfrm>
            <a:off x="247348" y="6263965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7352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echa derecha 3"/>
          <p:cNvSpPr/>
          <p:nvPr/>
        </p:nvSpPr>
        <p:spPr>
          <a:xfrm>
            <a:off x="2720453" y="3384645"/>
            <a:ext cx="668740" cy="4503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6" y="2527679"/>
            <a:ext cx="2164308" cy="2164308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 rotWithShape="1">
          <a:blip r:embed="rId4"/>
          <a:srcRect l="13881" t="23255" r="9280" b="24504"/>
          <a:stretch/>
        </p:blipFill>
        <p:spPr bwMode="auto">
          <a:xfrm>
            <a:off x="3816822" y="2830721"/>
            <a:ext cx="3921457" cy="15582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Flecha derecha 6"/>
          <p:cNvSpPr/>
          <p:nvPr/>
        </p:nvSpPr>
        <p:spPr>
          <a:xfrm>
            <a:off x="8072652" y="3384645"/>
            <a:ext cx="668740" cy="4503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Imagen 7" descr="Image result for electrovalvula de 24vdc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0" b="14522"/>
          <a:stretch/>
        </p:blipFill>
        <p:spPr bwMode="auto">
          <a:xfrm>
            <a:off x="9075765" y="1838217"/>
            <a:ext cx="2722727" cy="17437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/>
          <p:cNvPicPr/>
          <p:nvPr/>
        </p:nvPicPr>
        <p:blipFill rotWithShape="1">
          <a:blip r:embed="rId6"/>
          <a:srcRect l="30052" t="13525" r="16361" b="9518"/>
          <a:stretch/>
        </p:blipFill>
        <p:spPr bwMode="auto">
          <a:xfrm>
            <a:off x="4194822" y="194647"/>
            <a:ext cx="3229560" cy="23330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63"/>
          <a:stretch/>
        </p:blipFill>
        <p:spPr bwMode="auto">
          <a:xfrm>
            <a:off x="3816822" y="4691985"/>
            <a:ext cx="3921457" cy="200622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adroTexto 11"/>
          <p:cNvSpPr txBox="1"/>
          <p:nvPr/>
        </p:nvSpPr>
        <p:spPr>
          <a:xfrm>
            <a:off x="128516" y="637888"/>
            <a:ext cx="38706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Funcionamiento de </a:t>
            </a:r>
          </a:p>
          <a:p>
            <a:r>
              <a:rPr lang="es-CO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la placa de control</a:t>
            </a:r>
          </a:p>
        </p:txBody>
      </p:sp>
      <p:pic>
        <p:nvPicPr>
          <p:cNvPr id="2050" name="Picture 2" descr="Image result for electrovalvula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288" y="3982065"/>
            <a:ext cx="2722727" cy="204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05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r="6274" b="12978"/>
          <a:stretch/>
        </p:blipFill>
        <p:spPr>
          <a:xfrm>
            <a:off x="781462" y="1135626"/>
            <a:ext cx="7107347" cy="521872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414" y="3296266"/>
            <a:ext cx="2608145" cy="2608145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8926414" y="5493581"/>
            <a:ext cx="2717328" cy="410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809" y="524247"/>
            <a:ext cx="4087503" cy="3065627"/>
          </a:xfrm>
          <a:prstGeom prst="rect">
            <a:avLst/>
          </a:prstGeom>
        </p:spPr>
      </p:pic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781462" y="66996"/>
            <a:ext cx="10515600" cy="1325563"/>
          </a:xfrm>
        </p:spPr>
        <p:txBody>
          <a:bodyPr>
            <a:normAutofit/>
          </a:bodyPr>
          <a:lstStyle/>
          <a:p>
            <a:r>
              <a:rPr lang="es-CO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Lógica de activación </a:t>
            </a:r>
            <a:endParaRPr lang="es-CO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234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7566" y="0"/>
            <a:ext cx="12199566" cy="837127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s-CO" dirty="0" smtClean="0">
                <a:solidFill>
                  <a:schemeClr val="bg1"/>
                </a:solidFill>
              </a:rPr>
              <a:t>Índice 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7964" y="940159"/>
            <a:ext cx="11433781" cy="5917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Introducción </a:t>
            </a:r>
          </a:p>
          <a:p>
            <a:pPr marL="0" indent="0">
              <a:buNone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Características generales </a:t>
            </a:r>
          </a:p>
          <a:p>
            <a:pPr marL="0" indent="0">
              <a:buNone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Diseño Mecánico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Sistema de medición de ángulo de dirección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Análisis de elementos en mal estado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Sistema de medición de altura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Sistema de medición de peso</a:t>
            </a:r>
          </a:p>
          <a:p>
            <a:pPr marL="0" indent="0">
              <a:buNone/>
            </a:pPr>
            <a:r>
              <a:rPr lang="es-CO" dirty="0"/>
              <a:t>Diseño Eléctrico y Electrónico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Sistema de control de electroválvulas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/>
              <a:t>Sistema de monitoreo de variables </a:t>
            </a:r>
          </a:p>
          <a:p>
            <a:pPr marL="0" indent="0">
              <a:buNone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Construcción 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Instalación del controlador del motor de tracción </a:t>
            </a:r>
            <a:endParaRPr lang="es-CO" dirty="0" smtClean="0">
              <a:solidFill>
                <a:schemeClr val="bg2">
                  <a:lumMod val="75000"/>
                </a:schemeClr>
              </a:solidFill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Construcción de mecanismos, engrane y placa electrónica </a:t>
            </a:r>
          </a:p>
          <a:p>
            <a:pPr marL="0" indent="0">
              <a:buNone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Análisis Económico </a:t>
            </a:r>
          </a:p>
        </p:txBody>
      </p:sp>
      <p:sp>
        <p:nvSpPr>
          <p:cNvPr id="8" name="Elipse 7"/>
          <p:cNvSpPr/>
          <p:nvPr/>
        </p:nvSpPr>
        <p:spPr>
          <a:xfrm>
            <a:off x="247355" y="940159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1</a:t>
            </a:r>
          </a:p>
        </p:txBody>
      </p:sp>
      <p:sp>
        <p:nvSpPr>
          <p:cNvPr id="9" name="Elipse 8"/>
          <p:cNvSpPr/>
          <p:nvPr/>
        </p:nvSpPr>
        <p:spPr>
          <a:xfrm>
            <a:off x="247347" y="1473829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2</a:t>
            </a:r>
          </a:p>
        </p:txBody>
      </p:sp>
      <p:sp>
        <p:nvSpPr>
          <p:cNvPr id="10" name="Elipse 9"/>
          <p:cNvSpPr/>
          <p:nvPr/>
        </p:nvSpPr>
        <p:spPr>
          <a:xfrm>
            <a:off x="247347" y="1976909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3</a:t>
            </a:r>
          </a:p>
        </p:txBody>
      </p:sp>
      <p:sp>
        <p:nvSpPr>
          <p:cNvPr id="11" name="Elipse 10"/>
          <p:cNvSpPr/>
          <p:nvPr/>
        </p:nvSpPr>
        <p:spPr>
          <a:xfrm>
            <a:off x="247347" y="3842733"/>
            <a:ext cx="360609" cy="4121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4</a:t>
            </a:r>
          </a:p>
        </p:txBody>
      </p:sp>
      <p:sp>
        <p:nvSpPr>
          <p:cNvPr id="12" name="Elipse 11"/>
          <p:cNvSpPr/>
          <p:nvPr/>
        </p:nvSpPr>
        <p:spPr>
          <a:xfrm>
            <a:off x="247347" y="5053349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5</a:t>
            </a:r>
          </a:p>
        </p:txBody>
      </p:sp>
      <p:sp>
        <p:nvSpPr>
          <p:cNvPr id="13" name="Elipse 12"/>
          <p:cNvSpPr/>
          <p:nvPr/>
        </p:nvSpPr>
        <p:spPr>
          <a:xfrm>
            <a:off x="247348" y="6263965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95718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s-CO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Diagrama de conexión </a:t>
            </a:r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36236"/>
            <a:ext cx="4680000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800" y="2636236"/>
            <a:ext cx="4680000" cy="3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998108" y="1282019"/>
            <a:ext cx="3770712" cy="12311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20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inherit"/>
              </a:rPr>
              <a:t>Microcontrolador</a:t>
            </a:r>
            <a:r>
              <a:rPr kumimoji="0" lang="es-CO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inherit"/>
              </a:rPr>
              <a:t>:</a:t>
            </a:r>
            <a:r>
              <a:rPr kumimoji="0" lang="es-CO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 ATmega2560</a:t>
            </a:r>
            <a:endParaRPr kumimoji="0" lang="es-CO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inherit"/>
              </a:rPr>
              <a:t>Voltaje Operativo:</a:t>
            </a:r>
            <a:r>
              <a:rPr kumimoji="0" lang="es-CO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 5V</a:t>
            </a:r>
            <a:endParaRPr kumimoji="0" lang="es-CO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inherit"/>
              </a:rPr>
              <a:t>Voltaje de Entrada:</a:t>
            </a:r>
            <a:r>
              <a:rPr kumimoji="0" lang="es-CO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 7-12V</a:t>
            </a:r>
          </a:p>
          <a:p>
            <a:pPr lvl="0" algn="just"/>
            <a:r>
              <a:rPr lang="es-CO" sz="2000" b="1" dirty="0" err="1">
                <a:solidFill>
                  <a:srgbClr val="333333"/>
                </a:solidFill>
                <a:latin typeface="inherit"/>
              </a:rPr>
              <a:t>Display</a:t>
            </a:r>
            <a:r>
              <a:rPr lang="es-CO" sz="2000" b="1" dirty="0" smtClean="0">
                <a:solidFill>
                  <a:srgbClr val="333333"/>
                </a:solidFill>
                <a:latin typeface="inherit"/>
              </a:rPr>
              <a:t>: </a:t>
            </a:r>
            <a:r>
              <a:rPr lang="es-CO" sz="2000" dirty="0" smtClean="0">
                <a:solidFill>
                  <a:srgbClr val="333333"/>
                </a:solidFill>
                <a:latin typeface="Helvetica Neue"/>
              </a:rPr>
              <a:t>LCD 5” UTFT</a:t>
            </a:r>
            <a:endParaRPr lang="es-CO" sz="2000" b="1" dirty="0">
              <a:solidFill>
                <a:srgbClr val="333333"/>
              </a:solidFill>
              <a:latin typeface="inherit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159182" y="1158908"/>
            <a:ext cx="51219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b="1" dirty="0">
                <a:solidFill>
                  <a:srgbClr val="333333"/>
                </a:solidFill>
                <a:latin typeface="inherit"/>
              </a:rPr>
              <a:t>Pines digitales de Entrada/Salida: </a:t>
            </a:r>
            <a:r>
              <a:rPr lang="es-CO" dirty="0">
                <a:solidFill>
                  <a:srgbClr val="333333"/>
                </a:solidFill>
                <a:latin typeface="Helvetica Neue"/>
              </a:rPr>
              <a:t>54 </a:t>
            </a:r>
            <a:endParaRPr lang="es-CO" sz="2400" dirty="0"/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b="1" dirty="0">
                <a:solidFill>
                  <a:srgbClr val="333333"/>
                </a:solidFill>
                <a:latin typeface="inherit"/>
              </a:rPr>
              <a:t>Pines análogos de entrada: </a:t>
            </a:r>
            <a:r>
              <a:rPr lang="es-CO" dirty="0">
                <a:solidFill>
                  <a:srgbClr val="333333"/>
                </a:solidFill>
                <a:latin typeface="Helvetica Neue"/>
              </a:rPr>
              <a:t>16</a:t>
            </a:r>
            <a:endParaRPr lang="es-CO" sz="2400" dirty="0"/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b="1" dirty="0">
                <a:solidFill>
                  <a:srgbClr val="333333"/>
                </a:solidFill>
                <a:latin typeface="inherit"/>
              </a:rPr>
              <a:t>Corriente DC entregada en el Pin 3.3V:</a:t>
            </a:r>
            <a:r>
              <a:rPr lang="es-CO" dirty="0">
                <a:solidFill>
                  <a:srgbClr val="333333"/>
                </a:solidFill>
                <a:latin typeface="Helvetica Neue"/>
              </a:rPr>
              <a:t> 50 </a:t>
            </a:r>
            <a:r>
              <a:rPr lang="es-CO" dirty="0" err="1">
                <a:solidFill>
                  <a:srgbClr val="333333"/>
                </a:solidFill>
                <a:latin typeface="Helvetica Neue"/>
              </a:rPr>
              <a:t>mA</a:t>
            </a:r>
            <a:endParaRPr lang="es-CO" sz="2400" dirty="0"/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b="1" dirty="0">
                <a:solidFill>
                  <a:srgbClr val="333333"/>
                </a:solidFill>
                <a:latin typeface="inherit"/>
              </a:rPr>
              <a:t>Memoria Flash: </a:t>
            </a:r>
            <a:r>
              <a:rPr lang="es-CO" dirty="0">
                <a:solidFill>
                  <a:srgbClr val="333333"/>
                </a:solidFill>
                <a:latin typeface="Helvetica Neue"/>
              </a:rPr>
              <a:t>256 KB </a:t>
            </a:r>
            <a:endParaRPr lang="es-CO" sz="4000" dirty="0">
              <a:latin typeface="Arial" panose="020B0604020202020204" pitchFamily="34" charset="0"/>
            </a:endParaRP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646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11756"/>
          </a:xfrm>
        </p:spPr>
        <p:txBody>
          <a:bodyPr>
            <a:normAutofit/>
          </a:bodyPr>
          <a:lstStyle/>
          <a:p>
            <a:r>
              <a:rPr lang="es-CO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Diagrama de flujo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672" t="1259" r="4338" b="24113"/>
          <a:stretch/>
        </p:blipFill>
        <p:spPr>
          <a:xfrm>
            <a:off x="838200" y="1111756"/>
            <a:ext cx="4735816" cy="2580827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 rotWithShape="1">
          <a:blip r:embed="rId3"/>
          <a:srcRect l="40118" t="18192" r="27447" b="16063"/>
          <a:stretch/>
        </p:blipFill>
        <p:spPr bwMode="auto">
          <a:xfrm>
            <a:off x="6349972" y="147484"/>
            <a:ext cx="5842028" cy="67105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05275"/>
            <a:ext cx="4735816" cy="2752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355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7566" y="0"/>
            <a:ext cx="12199566" cy="837127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s-CO" dirty="0" smtClean="0">
                <a:solidFill>
                  <a:schemeClr val="bg1"/>
                </a:solidFill>
              </a:rPr>
              <a:t>Índice 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7964" y="940159"/>
            <a:ext cx="11433781" cy="5917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Introducción </a:t>
            </a:r>
          </a:p>
          <a:p>
            <a:pPr marL="0" indent="0">
              <a:buNone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Características generales </a:t>
            </a:r>
          </a:p>
          <a:p>
            <a:pPr marL="0" indent="0">
              <a:buNone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Diseño Mecánico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Sistema de medición de ángulo de dirección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Análisis de elementos en mal estado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Sistema de medición de altura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Sistema de medición de peso</a:t>
            </a:r>
          </a:p>
          <a:p>
            <a:pPr marL="0" indent="0">
              <a:buNone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Diseño Eléctrico y Electrónico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Sistema de control de electroválvulas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Sistema de monitoreo de variables </a:t>
            </a:r>
          </a:p>
          <a:p>
            <a:pPr marL="0" indent="0">
              <a:buNone/>
            </a:pPr>
            <a:r>
              <a:rPr lang="es-CO" dirty="0"/>
              <a:t>Construcción 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/>
              <a:t>Instalación del controlador del motor de tracción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Construcción </a:t>
            </a: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de mecanismos, engrane y placa electrónica </a:t>
            </a:r>
          </a:p>
          <a:p>
            <a:pPr marL="0" indent="0">
              <a:buNone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Análisis Económico </a:t>
            </a:r>
          </a:p>
        </p:txBody>
      </p:sp>
      <p:sp>
        <p:nvSpPr>
          <p:cNvPr id="8" name="Elipse 7"/>
          <p:cNvSpPr/>
          <p:nvPr/>
        </p:nvSpPr>
        <p:spPr>
          <a:xfrm>
            <a:off x="247355" y="940159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1</a:t>
            </a:r>
          </a:p>
        </p:txBody>
      </p:sp>
      <p:sp>
        <p:nvSpPr>
          <p:cNvPr id="9" name="Elipse 8"/>
          <p:cNvSpPr/>
          <p:nvPr/>
        </p:nvSpPr>
        <p:spPr>
          <a:xfrm>
            <a:off x="247347" y="1473829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2</a:t>
            </a:r>
          </a:p>
        </p:txBody>
      </p:sp>
      <p:sp>
        <p:nvSpPr>
          <p:cNvPr id="10" name="Elipse 9"/>
          <p:cNvSpPr/>
          <p:nvPr/>
        </p:nvSpPr>
        <p:spPr>
          <a:xfrm>
            <a:off x="247347" y="1976909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3</a:t>
            </a:r>
          </a:p>
        </p:txBody>
      </p:sp>
      <p:sp>
        <p:nvSpPr>
          <p:cNvPr id="11" name="Elipse 10"/>
          <p:cNvSpPr/>
          <p:nvPr/>
        </p:nvSpPr>
        <p:spPr>
          <a:xfrm>
            <a:off x="247347" y="3842733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4</a:t>
            </a:r>
          </a:p>
        </p:txBody>
      </p:sp>
      <p:sp>
        <p:nvSpPr>
          <p:cNvPr id="12" name="Elipse 11"/>
          <p:cNvSpPr/>
          <p:nvPr/>
        </p:nvSpPr>
        <p:spPr>
          <a:xfrm>
            <a:off x="247347" y="5053349"/>
            <a:ext cx="360609" cy="4121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5</a:t>
            </a:r>
          </a:p>
        </p:txBody>
      </p:sp>
      <p:sp>
        <p:nvSpPr>
          <p:cNvPr id="13" name="Elipse 12"/>
          <p:cNvSpPr/>
          <p:nvPr/>
        </p:nvSpPr>
        <p:spPr>
          <a:xfrm>
            <a:off x="247348" y="6263965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5452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6889"/>
            <a:ext cx="10515600" cy="1325563"/>
          </a:xfrm>
        </p:spPr>
        <p:txBody>
          <a:bodyPr/>
          <a:lstStyle/>
          <a:p>
            <a:r>
              <a:rPr lang="es-CO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Instalación de Controlador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209368"/>
            <a:ext cx="10515600" cy="4967595"/>
          </a:xfrm>
        </p:spPr>
        <p:txBody>
          <a:bodyPr/>
          <a:lstStyle/>
          <a:p>
            <a:r>
              <a:rPr lang="es-EC" dirty="0"/>
              <a:t> </a:t>
            </a:r>
            <a:r>
              <a:rPr lang="es-EC" dirty="0" smtClean="0"/>
              <a:t>Controlador </a:t>
            </a:r>
            <a:r>
              <a:rPr lang="es-EC" dirty="0"/>
              <a:t>Curtis 1266A</a:t>
            </a:r>
            <a:endParaRPr lang="en-US" dirty="0"/>
          </a:p>
        </p:txBody>
      </p:sp>
      <p:pic>
        <p:nvPicPr>
          <p:cNvPr id="4" name="Imagen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155" y="994226"/>
            <a:ext cx="2516505" cy="2383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34" y="1592826"/>
            <a:ext cx="5688955" cy="5030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/>
          <p:nvPr/>
        </p:nvPicPr>
        <p:blipFill rotWithShape="1">
          <a:blip r:embed="rId5"/>
          <a:srcRect l="25481" t="22161" r="25004" b="23658"/>
          <a:stretch/>
        </p:blipFill>
        <p:spPr bwMode="auto">
          <a:xfrm>
            <a:off x="7061827" y="3583859"/>
            <a:ext cx="4291973" cy="30393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726" y="636206"/>
            <a:ext cx="2613678" cy="2613678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9168500" y="2696583"/>
            <a:ext cx="3000384" cy="501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6901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399" y="118325"/>
            <a:ext cx="10515600" cy="1027011"/>
          </a:xfrm>
        </p:spPr>
        <p:txBody>
          <a:bodyPr/>
          <a:lstStyle/>
          <a:p>
            <a:r>
              <a:rPr lang="es-CO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Justificación </a:t>
            </a:r>
            <a:r>
              <a:rPr lang="es-CO" dirty="0" smtClean="0"/>
              <a:t> </a:t>
            </a:r>
            <a:endParaRPr lang="es-CO" dirty="0"/>
          </a:p>
        </p:txBody>
      </p:sp>
      <p:sp>
        <p:nvSpPr>
          <p:cNvPr id="6" name="Rectángulo 5"/>
          <p:cNvSpPr/>
          <p:nvPr/>
        </p:nvSpPr>
        <p:spPr>
          <a:xfrm>
            <a:off x="6520753" y="493206"/>
            <a:ext cx="5475582" cy="998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120" y="2987040"/>
            <a:ext cx="4045240" cy="4890035"/>
          </a:xfrm>
          <a:prstGeom prst="rect">
            <a:avLst/>
          </a:prstGeom>
        </p:spPr>
      </p:pic>
      <p:sp>
        <p:nvSpPr>
          <p:cNvPr id="9" name="Marcador de contenido 7"/>
          <p:cNvSpPr txBox="1">
            <a:spLocks/>
          </p:cNvSpPr>
          <p:nvPr/>
        </p:nvSpPr>
        <p:spPr>
          <a:xfrm>
            <a:off x="6172199" y="1825624"/>
            <a:ext cx="561176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3927144100"/>
              </p:ext>
            </p:extLst>
          </p:nvPr>
        </p:nvGraphicFramePr>
        <p:xfrm>
          <a:off x="197626" y="1145336"/>
          <a:ext cx="11798709" cy="3388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 descr="Image result for punto de vista economico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0"/>
          <a:stretch/>
        </p:blipFill>
        <p:spPr bwMode="auto">
          <a:xfrm>
            <a:off x="6520753" y="4106399"/>
            <a:ext cx="4038601" cy="305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51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r>
              <a:rPr lang="es-CO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Diagrama eléctrico de motores </a:t>
            </a:r>
            <a:endParaRPr lang="es-CO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38" y="1192827"/>
            <a:ext cx="5577840" cy="2926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258" y="4251643"/>
            <a:ext cx="5522771" cy="2503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Marcador de contenido 5"/>
          <p:cNvPicPr>
            <a:picLocks noGrp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"/>
          <a:stretch/>
        </p:blipFill>
        <p:spPr bwMode="auto">
          <a:xfrm>
            <a:off x="6810762" y="1192827"/>
            <a:ext cx="4896533" cy="29260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8024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0832" t="12044" r="16410" b="6754"/>
          <a:stretch/>
        </p:blipFill>
        <p:spPr>
          <a:xfrm>
            <a:off x="1415846" y="110233"/>
            <a:ext cx="9129251" cy="664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3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7566" y="0"/>
            <a:ext cx="12199566" cy="837127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s-CO" dirty="0" smtClean="0">
                <a:solidFill>
                  <a:schemeClr val="bg1"/>
                </a:solidFill>
              </a:rPr>
              <a:t>Índice 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7964" y="940159"/>
            <a:ext cx="11433781" cy="5917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Introducción </a:t>
            </a:r>
          </a:p>
          <a:p>
            <a:pPr marL="0" indent="0">
              <a:buNone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Características generales </a:t>
            </a:r>
          </a:p>
          <a:p>
            <a:pPr marL="0" indent="0">
              <a:buNone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Diseño Mecánico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Sistema de medición de ángulo de dirección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Análisis de elementos en mal estado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Sistema de medición de altura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Sistema de medición de peso</a:t>
            </a:r>
          </a:p>
          <a:p>
            <a:pPr marL="0" indent="0">
              <a:buNone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Diseño Eléctrico y Electrónico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Sistema de control de electroválvulas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Sistema de monitoreo de variables </a:t>
            </a:r>
          </a:p>
          <a:p>
            <a:pPr marL="0" indent="0">
              <a:buNone/>
            </a:pPr>
            <a:r>
              <a:rPr lang="es-CO" dirty="0"/>
              <a:t>Construcción  </a:t>
            </a:r>
            <a:endParaRPr lang="es-CO" dirty="0" smtClean="0"/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Instalación del controlador del motor de tracción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 smtClean="0"/>
              <a:t>Construcción </a:t>
            </a:r>
            <a:r>
              <a:rPr lang="es-CO" dirty="0"/>
              <a:t>de mecanismos, engrane y placa electrónica </a:t>
            </a:r>
          </a:p>
          <a:p>
            <a:pPr marL="0" indent="0">
              <a:buNone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Análisis Económico </a:t>
            </a:r>
          </a:p>
        </p:txBody>
      </p:sp>
      <p:sp>
        <p:nvSpPr>
          <p:cNvPr id="8" name="Elipse 7"/>
          <p:cNvSpPr/>
          <p:nvPr/>
        </p:nvSpPr>
        <p:spPr>
          <a:xfrm>
            <a:off x="247355" y="940159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1</a:t>
            </a:r>
          </a:p>
        </p:txBody>
      </p:sp>
      <p:sp>
        <p:nvSpPr>
          <p:cNvPr id="9" name="Elipse 8"/>
          <p:cNvSpPr/>
          <p:nvPr/>
        </p:nvSpPr>
        <p:spPr>
          <a:xfrm>
            <a:off x="247347" y="1473829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2</a:t>
            </a:r>
          </a:p>
        </p:txBody>
      </p:sp>
      <p:sp>
        <p:nvSpPr>
          <p:cNvPr id="10" name="Elipse 9"/>
          <p:cNvSpPr/>
          <p:nvPr/>
        </p:nvSpPr>
        <p:spPr>
          <a:xfrm>
            <a:off x="247347" y="1976909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3</a:t>
            </a:r>
          </a:p>
        </p:txBody>
      </p:sp>
      <p:sp>
        <p:nvSpPr>
          <p:cNvPr id="11" name="Elipse 10"/>
          <p:cNvSpPr/>
          <p:nvPr/>
        </p:nvSpPr>
        <p:spPr>
          <a:xfrm>
            <a:off x="247347" y="3842733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4</a:t>
            </a:r>
          </a:p>
        </p:txBody>
      </p:sp>
      <p:sp>
        <p:nvSpPr>
          <p:cNvPr id="12" name="Elipse 11"/>
          <p:cNvSpPr/>
          <p:nvPr/>
        </p:nvSpPr>
        <p:spPr>
          <a:xfrm>
            <a:off x="247347" y="5053349"/>
            <a:ext cx="360609" cy="4121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5</a:t>
            </a:r>
          </a:p>
        </p:txBody>
      </p:sp>
      <p:sp>
        <p:nvSpPr>
          <p:cNvPr id="13" name="Elipse 12"/>
          <p:cNvSpPr/>
          <p:nvPr/>
        </p:nvSpPr>
        <p:spPr>
          <a:xfrm>
            <a:off x="247348" y="6263965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84954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700164"/>
          </a:xfrm>
        </p:spPr>
        <p:txBody>
          <a:bodyPr/>
          <a:lstStyle/>
          <a:p>
            <a:r>
              <a:rPr lang="es-CO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Mantenimiento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>
          <a:xfrm>
            <a:off x="839788" y="1152524"/>
            <a:ext cx="5157787" cy="545843"/>
          </a:xfrm>
        </p:spPr>
        <p:txBody>
          <a:bodyPr/>
          <a:lstStyle/>
          <a:p>
            <a:r>
              <a:rPr lang="es-ES" dirty="0" smtClean="0"/>
              <a:t>Motores </a:t>
            </a:r>
            <a:r>
              <a:rPr lang="es-ES" dirty="0" err="1" smtClean="0"/>
              <a:t>Vdc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Marcador de contenido 4"/>
              <p:cNvSpPr>
                <a:spLocks noGrp="1"/>
              </p:cNvSpPr>
              <p:nvPr>
                <p:ph sz="half" idx="2"/>
              </p:nvPr>
            </p:nvSpPr>
            <p:spPr>
              <a:xfrm>
                <a:off x="839788" y="2505075"/>
                <a:ext cx="5157787" cy="4072706"/>
              </a:xfrm>
            </p:spPr>
            <p:txBody>
              <a:bodyPr>
                <a:normAutofit fontScale="92500" lnSpcReduction="20000"/>
              </a:bodyPr>
              <a:lstStyle/>
              <a:p>
                <a:endParaRPr lang="es-ES" dirty="0" smtClean="0"/>
              </a:p>
              <a:p>
                <a:endParaRPr lang="es-ES" dirty="0"/>
              </a:p>
              <a:p>
                <a:endParaRPr lang="es-ES" dirty="0" smtClean="0"/>
              </a:p>
              <a:p>
                <a:endParaRPr lang="es-ES" dirty="0"/>
              </a:p>
              <a:p>
                <a:endParaRPr lang="es-ES" dirty="0" smtClean="0"/>
              </a:p>
              <a:p>
                <a:endParaRPr lang="es-ES" dirty="0"/>
              </a:p>
              <a:p>
                <a:endParaRPr lang="es-ES" dirty="0" smtClean="0"/>
              </a:p>
              <a:p>
                <a:endParaRPr lang="es-ES" dirty="0" smtClean="0"/>
              </a:p>
              <a:p>
                <a:r>
                  <a:rPr lang="es-EC" dirty="0" smtClean="0"/>
                  <a:t>Resistencia (</a:t>
                </a:r>
                <a14:m>
                  <m:oMath xmlns:m="http://schemas.openxmlformats.org/officeDocument/2006/math">
                    <m:r>
                      <a:rPr lang="es-CO" b="0" i="0" smtClean="0">
                        <a:latin typeface="Cambria Math" panose="02040503050406030204" pitchFamily="18" charset="0"/>
                      </a:rPr>
                      <m:t>11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s-EC" dirty="0" smtClean="0"/>
                  <a:t>)  </a:t>
                </a:r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es-CO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 smtClean="0"/>
                  <a:t>  </a:t>
                </a:r>
              </a:p>
              <a:p>
                <a:r>
                  <a:rPr lang="en-US" dirty="0" err="1" smtClean="0"/>
                  <a:t>Voltaje</a:t>
                </a:r>
                <a:r>
                  <a:rPr lang="en-US" dirty="0" smtClean="0"/>
                  <a:t> de </a:t>
                </a:r>
                <a:r>
                  <a:rPr lang="en-US" dirty="0" err="1" smtClean="0"/>
                  <a:t>prueba</a:t>
                </a:r>
                <a:r>
                  <a:rPr lang="en-US" dirty="0" smtClean="0"/>
                  <a:t>: 500Vdc</a:t>
                </a:r>
                <a:endParaRPr lang="en-US" dirty="0"/>
              </a:p>
            </p:txBody>
          </p:sp>
        </mc:Choice>
        <mc:Fallback xmlns="">
          <p:sp>
            <p:nvSpPr>
              <p:cNvPr id="5" name="Marcador de contenido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839788" y="2505075"/>
                <a:ext cx="5157787" cy="4072706"/>
              </a:xfrm>
              <a:blipFill rotWithShape="0">
                <a:blip r:embed="rId3"/>
                <a:stretch>
                  <a:fillRect l="-1891" b="-2695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Marcador de texto 5"/>
          <p:cNvSpPr>
            <a:spLocks noGrp="1"/>
          </p:cNvSpPr>
          <p:nvPr>
            <p:ph type="body" sz="quarter" idx="3"/>
          </p:nvPr>
        </p:nvSpPr>
        <p:spPr>
          <a:xfrm>
            <a:off x="6172200" y="1285005"/>
            <a:ext cx="5183188" cy="823912"/>
          </a:xfrm>
        </p:spPr>
        <p:txBody>
          <a:bodyPr>
            <a:normAutofit/>
          </a:bodyPr>
          <a:lstStyle/>
          <a:p>
            <a:r>
              <a:rPr lang="es-ES" dirty="0" smtClean="0"/>
              <a:t>Mantenimiento en los pistones y electroválvulas </a:t>
            </a:r>
            <a:endParaRPr lang="en-US" dirty="0"/>
          </a:p>
        </p:txBody>
      </p:sp>
      <p:pic>
        <p:nvPicPr>
          <p:cNvPr id="8" name="Imagen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981" y="2227006"/>
            <a:ext cx="3422496" cy="3276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48" b="22887"/>
          <a:stretch/>
        </p:blipFill>
        <p:spPr bwMode="auto">
          <a:xfrm>
            <a:off x="6172200" y="2892348"/>
            <a:ext cx="2591594" cy="18575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1" b="19518"/>
          <a:stretch/>
        </p:blipFill>
        <p:spPr bwMode="auto">
          <a:xfrm>
            <a:off x="8763793" y="4071937"/>
            <a:ext cx="2766219" cy="21177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0678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9841" y="442453"/>
            <a:ext cx="6978445" cy="1059677"/>
          </a:xfrm>
        </p:spPr>
        <p:txBody>
          <a:bodyPr>
            <a:normAutofit fontScale="90000"/>
          </a:bodyPr>
          <a:lstStyle/>
          <a:p>
            <a:r>
              <a:rPr lang="es-CO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Fabricación de mecanismos y reconstrucción de engrane roto </a:t>
            </a:r>
            <a:endParaRPr lang="es-CO" dirty="0"/>
          </a:p>
        </p:txBody>
      </p:sp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7"/>
          <a:stretch/>
        </p:blipFill>
        <p:spPr bwMode="auto">
          <a:xfrm>
            <a:off x="522010" y="1814053"/>
            <a:ext cx="4875899" cy="46789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23212" t="28387" r="25894" b="13609"/>
          <a:stretch/>
        </p:blipFill>
        <p:spPr>
          <a:xfrm>
            <a:off x="5550841" y="2385657"/>
            <a:ext cx="6410101" cy="4107377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4" t="-469" r="603" b="469"/>
          <a:stretch/>
        </p:blipFill>
        <p:spPr bwMode="auto">
          <a:xfrm>
            <a:off x="522010" y="4232787"/>
            <a:ext cx="2471913" cy="22602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015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06129"/>
          </a:xfrm>
        </p:spPr>
        <p:txBody>
          <a:bodyPr/>
          <a:lstStyle/>
          <a:p>
            <a:r>
              <a:rPr lang="es-CO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Fabricación de </a:t>
            </a:r>
            <a:r>
              <a:rPr lang="es-CO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Tarjeta de control 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694230"/>
            <a:ext cx="5370871" cy="1345278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Pistas</a:t>
            </a:r>
            <a:r>
              <a:rPr lang="en-US" dirty="0" smtClean="0"/>
              <a:t> </a:t>
            </a:r>
            <a:r>
              <a:rPr lang="en-US" dirty="0" err="1" smtClean="0"/>
              <a:t>fresadas</a:t>
            </a:r>
            <a:endParaRPr lang="en-US" dirty="0" smtClean="0"/>
          </a:p>
          <a:p>
            <a:r>
              <a:rPr lang="en-US" dirty="0" err="1" smtClean="0"/>
              <a:t>Perforaciones</a:t>
            </a:r>
            <a:r>
              <a:rPr lang="en-US" dirty="0" smtClean="0"/>
              <a:t> </a:t>
            </a:r>
            <a:r>
              <a:rPr lang="en-US" dirty="0" err="1" smtClean="0"/>
              <a:t>mediante</a:t>
            </a:r>
            <a:r>
              <a:rPr lang="en-US" dirty="0" smtClean="0"/>
              <a:t> </a:t>
            </a:r>
            <a:r>
              <a:rPr lang="en-US" dirty="0" smtClean="0"/>
              <a:t>CNC</a:t>
            </a:r>
          </a:p>
          <a:p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fotograbado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425" y="1194619"/>
            <a:ext cx="5123375" cy="4823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7204" t="17440" r="9571" b="18851"/>
          <a:stretch/>
        </p:blipFill>
        <p:spPr>
          <a:xfrm>
            <a:off x="1140376" y="3686603"/>
            <a:ext cx="4766518" cy="233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21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7566" y="0"/>
            <a:ext cx="12199566" cy="837127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s-CO" dirty="0" smtClean="0">
                <a:solidFill>
                  <a:schemeClr val="bg1"/>
                </a:solidFill>
              </a:rPr>
              <a:t>Índice 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7964" y="940159"/>
            <a:ext cx="11433781" cy="5917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Introducción </a:t>
            </a:r>
          </a:p>
          <a:p>
            <a:pPr marL="0" indent="0">
              <a:buNone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Características generales </a:t>
            </a:r>
          </a:p>
          <a:p>
            <a:pPr marL="0" indent="0">
              <a:buNone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Diseño Mecánico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Sistema de medición de ángulo de dirección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Análisis de elementos en mal estado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Sistema de medición de altura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Sistema de medición de peso</a:t>
            </a:r>
          </a:p>
          <a:p>
            <a:pPr marL="0" indent="0">
              <a:buNone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Diseño Eléctrico y Electrónico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Sistema de control de electroválvulas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Sistema de monitoreo de variables </a:t>
            </a:r>
          </a:p>
          <a:p>
            <a:pPr marL="0" indent="0">
              <a:buNone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Construcción 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Instalación del controlador del motor de tracción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Construcción </a:t>
            </a: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de mecanismos, engrane y placa electrónica </a:t>
            </a:r>
          </a:p>
          <a:p>
            <a:pPr marL="0" indent="0">
              <a:buNone/>
            </a:pPr>
            <a:r>
              <a:rPr lang="es-CO" dirty="0" smtClean="0"/>
              <a:t>Análisis </a:t>
            </a:r>
            <a:r>
              <a:rPr lang="es-CO" dirty="0"/>
              <a:t>Económico </a:t>
            </a:r>
          </a:p>
        </p:txBody>
      </p:sp>
      <p:sp>
        <p:nvSpPr>
          <p:cNvPr id="8" name="Elipse 7"/>
          <p:cNvSpPr/>
          <p:nvPr/>
        </p:nvSpPr>
        <p:spPr>
          <a:xfrm>
            <a:off x="247355" y="940159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1</a:t>
            </a:r>
          </a:p>
        </p:txBody>
      </p:sp>
      <p:sp>
        <p:nvSpPr>
          <p:cNvPr id="9" name="Elipse 8"/>
          <p:cNvSpPr/>
          <p:nvPr/>
        </p:nvSpPr>
        <p:spPr>
          <a:xfrm>
            <a:off x="247347" y="1473829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2</a:t>
            </a:r>
          </a:p>
        </p:txBody>
      </p:sp>
      <p:sp>
        <p:nvSpPr>
          <p:cNvPr id="10" name="Elipse 9"/>
          <p:cNvSpPr/>
          <p:nvPr/>
        </p:nvSpPr>
        <p:spPr>
          <a:xfrm>
            <a:off x="247347" y="1976909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3</a:t>
            </a:r>
          </a:p>
        </p:txBody>
      </p:sp>
      <p:sp>
        <p:nvSpPr>
          <p:cNvPr id="11" name="Elipse 10"/>
          <p:cNvSpPr/>
          <p:nvPr/>
        </p:nvSpPr>
        <p:spPr>
          <a:xfrm>
            <a:off x="247347" y="3842733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4</a:t>
            </a:r>
          </a:p>
        </p:txBody>
      </p:sp>
      <p:sp>
        <p:nvSpPr>
          <p:cNvPr id="12" name="Elipse 11"/>
          <p:cNvSpPr/>
          <p:nvPr/>
        </p:nvSpPr>
        <p:spPr>
          <a:xfrm>
            <a:off x="247347" y="5053349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5</a:t>
            </a:r>
          </a:p>
        </p:txBody>
      </p:sp>
      <p:sp>
        <p:nvSpPr>
          <p:cNvPr id="13" name="Elipse 12"/>
          <p:cNvSpPr/>
          <p:nvPr/>
        </p:nvSpPr>
        <p:spPr>
          <a:xfrm>
            <a:off x="247348" y="6263965"/>
            <a:ext cx="360609" cy="4121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56426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0497" y="129151"/>
            <a:ext cx="10515600" cy="623017"/>
          </a:xfrm>
        </p:spPr>
        <p:txBody>
          <a:bodyPr>
            <a:normAutofit fontScale="90000"/>
          </a:bodyPr>
          <a:lstStyle/>
          <a:p>
            <a:r>
              <a:rPr lang="es-CO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Resumen de Costos</a:t>
            </a:r>
            <a:endParaRPr lang="es-CO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21468"/>
              </p:ext>
            </p:extLst>
          </p:nvPr>
        </p:nvGraphicFramePr>
        <p:xfrm>
          <a:off x="547226" y="752168"/>
          <a:ext cx="11059755" cy="60828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70794"/>
                <a:gridCol w="1753969"/>
                <a:gridCol w="2237830"/>
                <a:gridCol w="1873046"/>
                <a:gridCol w="1224116"/>
              </a:tblGrid>
              <a:tr h="352080">
                <a:tc rowSpan="2"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Descripción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COSTO DIRECTO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COSTO INDIRECTO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COSTO DIRECTO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 rowSpan="2"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TOTAL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</a:tr>
              <a:tr h="5693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Materiales y Repuestos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Diseño e Ingeniería Valor (USD)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Construcción / Instalación Valor (USD)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4671">
                <a:tc>
                  <a:txBody>
                    <a:bodyPr/>
                    <a:lstStyle/>
                    <a:p>
                      <a:pPr indent="45021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Fabricación de piñón de dirección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16,00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20,00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10,00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46,00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</a:tr>
              <a:tr h="284671">
                <a:tc>
                  <a:txBody>
                    <a:bodyPr/>
                    <a:lstStyle/>
                    <a:p>
                      <a:pPr indent="45021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Mantenimiento a motores DC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80,00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80,00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</a:tr>
              <a:tr h="284671">
                <a:tc>
                  <a:txBody>
                    <a:bodyPr/>
                    <a:lstStyle/>
                    <a:p>
                      <a:pPr indent="45021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Cambio de mangueras con fuga 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16,00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5,00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21,00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</a:tr>
              <a:tr h="284671">
                <a:tc>
                  <a:txBody>
                    <a:bodyPr/>
                    <a:lstStyle/>
                    <a:p>
                      <a:pPr indent="45021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Cambio de electroválvulas quemadas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80,00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10,00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90,00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</a:tr>
              <a:tr h="553149">
                <a:tc>
                  <a:txBody>
                    <a:bodyPr/>
                    <a:lstStyle/>
                    <a:p>
                      <a:pPr indent="45021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Diseño y construcción de tarjeta electrónica con lógica de activación de electroválvulas 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29,23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50,00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75,00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149,23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</a:tr>
              <a:tr h="284671">
                <a:tc>
                  <a:txBody>
                    <a:bodyPr/>
                    <a:lstStyle/>
                    <a:p>
                      <a:pPr indent="45021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Cambio de cableado de control y potencia 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112,80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40,00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152,80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</a:tr>
              <a:tr h="284671">
                <a:tc>
                  <a:txBody>
                    <a:bodyPr/>
                    <a:lstStyle/>
                    <a:p>
                      <a:pPr indent="45021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Cambio de contactores de potencia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15,00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40,00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55,00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</a:tr>
              <a:tr h="411073">
                <a:tc>
                  <a:txBody>
                    <a:bodyPr/>
                    <a:lstStyle/>
                    <a:p>
                      <a:pPr indent="45021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Sustitución de conectores de 180 amperios para baterías 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42,00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5,00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47,00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</a:tr>
              <a:tr h="411073">
                <a:tc>
                  <a:txBody>
                    <a:bodyPr/>
                    <a:lstStyle/>
                    <a:p>
                      <a:pPr indent="45021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Adaptación de tarjeta de control para motores DC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360,00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15,00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40,00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415,00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</a:tr>
              <a:tr h="284671">
                <a:tc>
                  <a:txBody>
                    <a:bodyPr/>
                    <a:lstStyle/>
                    <a:p>
                      <a:pPr indent="45021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Monitoreo de altura 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45,00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100,00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100,00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245,00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</a:tr>
              <a:tr h="284671">
                <a:tc>
                  <a:txBody>
                    <a:bodyPr/>
                    <a:lstStyle/>
                    <a:p>
                      <a:pPr indent="45021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Monitoreo de peso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220,00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10,00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5,00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235,00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</a:tr>
              <a:tr h="284671">
                <a:tc>
                  <a:txBody>
                    <a:bodyPr/>
                    <a:lstStyle/>
                    <a:p>
                      <a:pPr indent="45021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Monitoreo de ángulo de dirección 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35,00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10,00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15,00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60,00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</a:tr>
              <a:tr h="427007">
                <a:tc>
                  <a:txBody>
                    <a:bodyPr/>
                    <a:lstStyle/>
                    <a:p>
                      <a:pPr indent="45021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Implementación de temporizador para apagado automático 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90,01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15,00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10,00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115,01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</a:tr>
              <a:tr h="284671">
                <a:tc>
                  <a:txBody>
                    <a:bodyPr/>
                    <a:lstStyle/>
                    <a:p>
                      <a:pPr indent="45021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implementación del sistema de monitoreo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125,00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120,00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15,00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260,00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</a:tr>
              <a:tr h="284671"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</a:rPr>
                        <a:t>TOTAL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ctr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</a:rPr>
                        <a:t>1171,04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</a:rPr>
                        <a:t>355,00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</a:rPr>
                        <a:t>450,00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</a:rPr>
                        <a:t>1971,04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386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10515600" cy="726256"/>
          </a:xfrm>
        </p:spPr>
        <p:txBody>
          <a:bodyPr/>
          <a:lstStyle/>
          <a:p>
            <a:r>
              <a:rPr lang="es-CO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Costo Beneficio</a:t>
            </a:r>
            <a:endParaRPr lang="es-CO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Marcador de contenido 5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726419873"/>
                  </p:ext>
                </p:extLst>
              </p:nvPr>
            </p:nvGraphicFramePr>
            <p:xfrm>
              <a:off x="3957340" y="1270703"/>
              <a:ext cx="5457190" cy="891350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4839335"/>
                    <a:gridCol w="617855"/>
                  </a:tblGrid>
                  <a:tr h="255270">
                    <a:tc>
                      <a:txBody>
                        <a:bodyPr/>
                        <a:lstStyle/>
                        <a:p>
                          <a:pPr marL="226695" indent="252095" algn="just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en-US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C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num>
                                  <m:den>
                                    <m:r>
                                      <a:rPr lang="es-EC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den>
                                </m:f>
                                <m:r>
                                  <a:rPr lang="es-EC" sz="1200">
                                    <a:effectLst/>
                                    <a:latin typeface="Cambria Math" panose="02040503050406030204" pitchFamily="18" charset="0"/>
                                  </a:rPr>
                                  <m:t> =</m:t>
                                </m:r>
                                <m:f>
                                  <m:fPr>
                                    <m:ctrlPr>
                                      <a:rPr lang="en-US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C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𝑉𝐴𝐿𝑂𝑅</m:t>
                                    </m:r>
                                    <m:r>
                                      <a:rPr lang="es-EC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s-EC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𝐷𝐸</m:t>
                                    </m:r>
                                    <m:r>
                                      <a:rPr lang="es-EC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s-EC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𝐿𝑂𝑆</m:t>
                                    </m:r>
                                    <m:r>
                                      <a:rPr lang="es-EC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s-EC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𝐵𝐸𝑁𝐸𝐹𝐼𝐶𝐼𝑂𝑆</m:t>
                                    </m:r>
                                  </m:num>
                                  <m:den>
                                    <m:r>
                                      <a:rPr lang="es-EC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𝑉𝐴𝐿𝑂𝑅</m:t>
                                    </m:r>
                                    <m:r>
                                      <a:rPr lang="es-EC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s-EC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𝐷𝐸</m:t>
                                    </m:r>
                                    <m:r>
                                      <a:rPr lang="es-EC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s-EC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𝐶𝑂𝑆𝑇𝑂</m:t>
                                    </m:r>
                                    <m:r>
                                      <a:rPr lang="es-EC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s-EC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𝑇𝑂𝑇𝐴𝐿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200" dirty="0">
                            <a:effectLst/>
                          </a:endParaRPr>
                        </a:p>
                        <a:p>
                          <a:pPr marL="226695" indent="450215" algn="ctr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s-EC" sz="1200" dirty="0">
                              <a:effectLst/>
                            </a:rPr>
                            <a:t> 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226695" indent="45021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s-EC" sz="1200" dirty="0" smtClean="0">
                              <a:effectLst/>
                            </a:rPr>
                            <a:t>(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Marcador de contenido 5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726419873"/>
                  </p:ext>
                </p:extLst>
              </p:nvPr>
            </p:nvGraphicFramePr>
            <p:xfrm>
              <a:off x="3957340" y="1270703"/>
              <a:ext cx="5457190" cy="862076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4839335"/>
                    <a:gridCol w="617855"/>
                  </a:tblGrid>
                  <a:tr h="86207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2"/>
                          <a:stretch>
                            <a:fillRect r="-12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226695" indent="45021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s-EC" sz="1200" dirty="0" smtClean="0">
                              <a:effectLst/>
                            </a:rPr>
                            <a:t>(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32330" y="1963653"/>
            <a:ext cx="1131889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obtener el valor de costo total se suma el valor del avalúo inicial de 6000,00 USD y el valor total de la inversión el cual es de 1971,00 USD</a:t>
            </a: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C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32330" y="3225535"/>
            <a:ext cx="113188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52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costo de alquiler varía dependiendo el tipo de contrato, el cual en promedio es de 1200,00 al mes; intentando ser conservadores se estima que en un período de dos años la máquina sea alquilada a un estimado de ocho meses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4325386" y="4797306"/>
                <a:ext cx="3541226" cy="6591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1200(8</m:t>
                              </m:r>
                            </m:e>
                          </m:d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6000,00+1971,00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=1,2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5386" y="4797306"/>
                <a:ext cx="3541226" cy="65915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51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234514" y="1833997"/>
            <a:ext cx="139294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5400" dirty="0" smtClean="0">
                <a:solidFill>
                  <a:schemeClr val="accent1">
                    <a:lumMod val="50000"/>
                  </a:schemeClr>
                </a:solidFill>
              </a:rPr>
              <a:t>VAN</a:t>
            </a:r>
          </a:p>
          <a:p>
            <a:r>
              <a:rPr lang="es-CO" sz="5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es-CO" sz="5400" dirty="0" smtClean="0">
                <a:solidFill>
                  <a:schemeClr val="accent1">
                    <a:lumMod val="50000"/>
                  </a:schemeClr>
                </a:solidFill>
              </a:rPr>
              <a:t>TIR</a:t>
            </a:r>
            <a:endParaRPr lang="es-CO" sz="5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11989" t="23085" r="12065" b="22883"/>
          <a:stretch/>
        </p:blipFill>
        <p:spPr>
          <a:xfrm>
            <a:off x="1627458" y="2005781"/>
            <a:ext cx="10348231" cy="413929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/>
          <a:srcRect l="11650" t="31351" r="27706" b="41230"/>
          <a:stretch/>
        </p:blipFill>
        <p:spPr>
          <a:xfrm>
            <a:off x="1627457" y="183607"/>
            <a:ext cx="7890387" cy="200578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4458" t="60182" r="54799" b="29133"/>
          <a:stretch/>
        </p:blipFill>
        <p:spPr>
          <a:xfrm>
            <a:off x="1627457" y="6145073"/>
            <a:ext cx="2811808" cy="81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4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91381"/>
          </a:xfrm>
        </p:spPr>
        <p:txBody>
          <a:bodyPr/>
          <a:lstStyle/>
          <a:p>
            <a:r>
              <a:rPr lang="es-CO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Objetivos</a:t>
            </a:r>
            <a:r>
              <a:rPr lang="es-CO" dirty="0" smtClean="0"/>
              <a:t> 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091381"/>
            <a:ext cx="10515600" cy="4929136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CO" sz="3200" dirty="0" smtClean="0"/>
              <a:t>Repotenciar un montacargas eléctrico de pasillo angosto con extensor marca Caterpillar para la empresa FAVAG</a:t>
            </a:r>
          </a:p>
          <a:p>
            <a:pPr marL="914400" lvl="2" indent="0" algn="just">
              <a:lnSpc>
                <a:spcPct val="150000"/>
              </a:lnSpc>
              <a:buNone/>
            </a:pPr>
            <a:endParaRPr lang="es-CO" dirty="0"/>
          </a:p>
          <a:p>
            <a:pPr lvl="2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CO" dirty="0" smtClean="0"/>
              <a:t>Implementar un sistema de control en el motor de tracción y tarjeta lógica de las electroválvulas </a:t>
            </a:r>
          </a:p>
          <a:p>
            <a:pPr lvl="2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CO" dirty="0" smtClean="0"/>
              <a:t>Diseñar y construir mecanismos de transmisión para la adaptación de los sensores a implementar </a:t>
            </a:r>
          </a:p>
          <a:p>
            <a:pPr lvl="2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CO" dirty="0" smtClean="0"/>
              <a:t>Diseñar un sistema de control para el procesamiento de las variables a medir capaz de generar un paro de emergencia en el sistema de control hidráulico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1702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Conclusiones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 algn="just">
              <a:lnSpc>
                <a:spcPct val="120000"/>
              </a:lnSpc>
            </a:pPr>
            <a:r>
              <a:rPr lang="es-EC" dirty="0"/>
              <a:t>Se logró la repotenciación del </a:t>
            </a:r>
            <a:r>
              <a:rPr lang="es-EC" dirty="0" smtClean="0"/>
              <a:t>montacargas, por </a:t>
            </a:r>
            <a:r>
              <a:rPr lang="es-EC" dirty="0"/>
              <a:t>medio de la adaptación de una tarjeta de control para el motor de tracción, la cual permitió mejorar la eficiencia gracias a su función de </a:t>
            </a:r>
            <a:r>
              <a:rPr lang="es-EC" dirty="0" smtClean="0"/>
              <a:t>regeneración.</a:t>
            </a:r>
          </a:p>
          <a:p>
            <a:pPr lvl="0" algn="just">
              <a:lnSpc>
                <a:spcPct val="120000"/>
              </a:lnSpc>
            </a:pPr>
            <a:r>
              <a:rPr lang="es-EC" dirty="0" smtClean="0"/>
              <a:t>Se </a:t>
            </a:r>
            <a:r>
              <a:rPr lang="es-EC" dirty="0"/>
              <a:t>implementó una tarjeta de control para las electroválvulas que se diseñó basada en tecnología </a:t>
            </a:r>
            <a:r>
              <a:rPr lang="es-EC" dirty="0" err="1"/>
              <a:t>mosfet</a:t>
            </a:r>
            <a:r>
              <a:rPr lang="es-EC" dirty="0"/>
              <a:t>, que permitió el uso del mando para el control de los movimientos de </a:t>
            </a:r>
            <a:r>
              <a:rPr lang="es-EC" dirty="0" smtClean="0"/>
              <a:t>la garra.</a:t>
            </a:r>
            <a:endParaRPr lang="en-US" dirty="0"/>
          </a:p>
          <a:p>
            <a:pPr lvl="0" algn="just">
              <a:lnSpc>
                <a:spcPct val="120000"/>
              </a:lnSpc>
            </a:pPr>
            <a:r>
              <a:rPr lang="es-EC" dirty="0"/>
              <a:t>Se diseñó los mecanismos para la medición de la altura y </a:t>
            </a:r>
            <a:r>
              <a:rPr lang="es-EC" dirty="0" smtClean="0"/>
              <a:t>el </a:t>
            </a:r>
            <a:r>
              <a:rPr lang="es-EC" dirty="0"/>
              <a:t>ángulo de </a:t>
            </a:r>
            <a:r>
              <a:rPr lang="es-EC" dirty="0" smtClean="0"/>
              <a:t>dirección, los cuales fueron indispensables para la adaptación de los sensores a implementar.</a:t>
            </a:r>
            <a:endParaRPr lang="en-US" dirty="0"/>
          </a:p>
          <a:p>
            <a:pPr lvl="0" algn="just">
              <a:lnSpc>
                <a:spcPct val="120000"/>
              </a:lnSpc>
            </a:pPr>
            <a:r>
              <a:rPr lang="es-EC" dirty="0"/>
              <a:t>Se logró la medición del peso de carga en las garras por medio de la implementación de un sensor de presión </a:t>
            </a:r>
            <a:r>
              <a:rPr lang="es-EC" dirty="0" err="1"/>
              <a:t>Wika</a:t>
            </a:r>
            <a:r>
              <a:rPr lang="es-EC" dirty="0"/>
              <a:t> </a:t>
            </a:r>
            <a:r>
              <a:rPr lang="es-EC" dirty="0" smtClean="0"/>
              <a:t>C-10, </a:t>
            </a:r>
            <a:r>
              <a:rPr lang="es-EC" dirty="0"/>
              <a:t>el cual fue instalado en la línea principal </a:t>
            </a:r>
            <a:r>
              <a:rPr lang="es-EC" dirty="0" smtClean="0"/>
              <a:t>hidráulica.</a:t>
            </a:r>
            <a:endParaRPr lang="en-US" dirty="0"/>
          </a:p>
          <a:p>
            <a:pPr lvl="0" algn="just">
              <a:lnSpc>
                <a:spcPct val="120000"/>
              </a:lnSpc>
            </a:pPr>
            <a:r>
              <a:rPr lang="es-EC" dirty="0"/>
              <a:t>Se diseñó un sistema de control </a:t>
            </a:r>
            <a:r>
              <a:rPr lang="es-EC" dirty="0" smtClean="0"/>
              <a:t>de seguridad, </a:t>
            </a:r>
            <a:r>
              <a:rPr lang="es-EC" dirty="0"/>
              <a:t>condicionado por medio del monitoreo de las variables (peso y altura). </a:t>
            </a:r>
            <a:r>
              <a:rPr lang="es-EC" dirty="0" smtClean="0"/>
              <a:t>El cual al sobrepasar la </a:t>
            </a:r>
            <a:r>
              <a:rPr lang="es-EC" dirty="0"/>
              <a:t>curva de trabajo </a:t>
            </a:r>
            <a:r>
              <a:rPr lang="es-EC" dirty="0" smtClean="0"/>
              <a:t>bloquea </a:t>
            </a:r>
            <a:r>
              <a:rPr lang="es-EC" dirty="0"/>
              <a:t>el control </a:t>
            </a:r>
            <a:r>
              <a:rPr lang="es-EC" dirty="0" smtClean="0"/>
              <a:t>del motor que se encarga de elevar la garra.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92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Recomendaciones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/>
            <a:r>
              <a:rPr lang="es-EC" dirty="0"/>
              <a:t>Se recomienda el uso de cable blindado para las señales de control, ya que estas pueden ser </a:t>
            </a:r>
            <a:r>
              <a:rPr lang="es-EC" dirty="0" smtClean="0"/>
              <a:t>interferidas por ruido </a:t>
            </a:r>
            <a:r>
              <a:rPr lang="es-EC" dirty="0"/>
              <a:t>y mostrar inestabilidad en la </a:t>
            </a:r>
            <a:r>
              <a:rPr lang="es-EC" dirty="0" smtClean="0"/>
              <a:t>pantalla.</a:t>
            </a:r>
            <a:endParaRPr lang="en-US" dirty="0"/>
          </a:p>
          <a:p>
            <a:pPr lvl="0" algn="just"/>
            <a:r>
              <a:rPr lang="es-EC" dirty="0"/>
              <a:t>Se podría usar un PLC para reemplazar el uso de Arduino, con esto se mejoraría la capacidad de adquisición de datos y velocidad de procesamiento.</a:t>
            </a:r>
            <a:endParaRPr lang="en-US" dirty="0"/>
          </a:p>
          <a:p>
            <a:pPr lvl="0" algn="just"/>
            <a:r>
              <a:rPr lang="es-EC" dirty="0"/>
              <a:t>Se recomienda usar un controlador con capacidad de cambio de giro interno sin necesidad el uso de contactores externos.</a:t>
            </a:r>
            <a:endParaRPr lang="en-US" dirty="0"/>
          </a:p>
          <a:p>
            <a:pPr lvl="0" algn="just"/>
            <a:r>
              <a:rPr lang="es-EC" dirty="0"/>
              <a:t>Se debe rotular los cables para poder identificarlos para facilidad de mantenimiento.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3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555" y="1554368"/>
            <a:ext cx="5456904" cy="409267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56007" y="1268360"/>
            <a:ext cx="2893141" cy="1325563"/>
          </a:xfrm>
        </p:spPr>
        <p:txBody>
          <a:bodyPr/>
          <a:lstStyle/>
          <a:p>
            <a:pPr algn="ctr"/>
            <a:r>
              <a:rPr lang="es-CO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GRACIAS !!</a:t>
            </a:r>
            <a:endParaRPr lang="es-CO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533834" y="5418446"/>
            <a:ext cx="8952271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3387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5752"/>
          </a:xfrm>
        </p:spPr>
        <p:txBody>
          <a:bodyPr/>
          <a:lstStyle/>
          <a:p>
            <a:r>
              <a:rPr lang="es-CO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Alcance</a:t>
            </a:r>
            <a:r>
              <a:rPr lang="es-CO" dirty="0" smtClean="0"/>
              <a:t> </a:t>
            </a:r>
            <a:endParaRPr lang="es-CO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515723133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4744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7566" y="0"/>
            <a:ext cx="12199566" cy="837127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s-CO" dirty="0" smtClean="0">
                <a:solidFill>
                  <a:schemeClr val="bg1"/>
                </a:solidFill>
              </a:rPr>
              <a:t>Índice 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7964" y="940159"/>
            <a:ext cx="11433781" cy="5917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Introducción </a:t>
            </a:r>
          </a:p>
          <a:p>
            <a:pPr marL="0" indent="0">
              <a:buNone/>
            </a:pPr>
            <a:r>
              <a:rPr lang="es-CO" dirty="0"/>
              <a:t>Características generales </a:t>
            </a:r>
          </a:p>
          <a:p>
            <a:pPr marL="0" indent="0">
              <a:buNone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Diseño Mecánico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Sistema de medición de ángulo de dirección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Análisis de elementos en mal estado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Sistema de medición de altura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Sistema de medición de peso</a:t>
            </a:r>
          </a:p>
          <a:p>
            <a:pPr marL="0" indent="0">
              <a:buNone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Diseño Eléctrico y Electrónico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Sistema de control de electroválvulas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Sistema de monitoreo de variables </a:t>
            </a:r>
          </a:p>
          <a:p>
            <a:pPr marL="0" indent="0">
              <a:buNone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Construcción 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Instalación del controlador del motor de tracción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Construcción de mecanismos, engrane y placa electrónica </a:t>
            </a:r>
          </a:p>
          <a:p>
            <a:pPr marL="0" indent="0">
              <a:buNone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Análisis Económico </a:t>
            </a:r>
          </a:p>
        </p:txBody>
      </p:sp>
      <p:sp>
        <p:nvSpPr>
          <p:cNvPr id="8" name="Elipse 7"/>
          <p:cNvSpPr/>
          <p:nvPr/>
        </p:nvSpPr>
        <p:spPr>
          <a:xfrm>
            <a:off x="247355" y="940159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1</a:t>
            </a:r>
          </a:p>
        </p:txBody>
      </p:sp>
      <p:sp>
        <p:nvSpPr>
          <p:cNvPr id="9" name="Elipse 8"/>
          <p:cNvSpPr/>
          <p:nvPr/>
        </p:nvSpPr>
        <p:spPr>
          <a:xfrm>
            <a:off x="247347" y="1473829"/>
            <a:ext cx="360609" cy="4121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2</a:t>
            </a:r>
          </a:p>
        </p:txBody>
      </p:sp>
      <p:sp>
        <p:nvSpPr>
          <p:cNvPr id="10" name="Elipse 9"/>
          <p:cNvSpPr/>
          <p:nvPr/>
        </p:nvSpPr>
        <p:spPr>
          <a:xfrm>
            <a:off x="247347" y="1976909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3</a:t>
            </a:r>
          </a:p>
        </p:txBody>
      </p:sp>
      <p:sp>
        <p:nvSpPr>
          <p:cNvPr id="11" name="Elipse 10"/>
          <p:cNvSpPr/>
          <p:nvPr/>
        </p:nvSpPr>
        <p:spPr>
          <a:xfrm>
            <a:off x="247347" y="3842733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4</a:t>
            </a:r>
          </a:p>
        </p:txBody>
      </p:sp>
      <p:sp>
        <p:nvSpPr>
          <p:cNvPr id="12" name="Elipse 11"/>
          <p:cNvSpPr/>
          <p:nvPr/>
        </p:nvSpPr>
        <p:spPr>
          <a:xfrm>
            <a:off x="247347" y="5053349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5</a:t>
            </a:r>
          </a:p>
        </p:txBody>
      </p:sp>
      <p:sp>
        <p:nvSpPr>
          <p:cNvPr id="13" name="Elipse 12"/>
          <p:cNvSpPr/>
          <p:nvPr/>
        </p:nvSpPr>
        <p:spPr>
          <a:xfrm>
            <a:off x="247348" y="6263965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85169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5322" y="0"/>
            <a:ext cx="10515600" cy="1325563"/>
          </a:xfrm>
        </p:spPr>
        <p:txBody>
          <a:bodyPr/>
          <a:lstStyle/>
          <a:p>
            <a:r>
              <a:rPr lang="es-CO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Montacargas Caterpillar modelo NRDR-30</a:t>
            </a:r>
            <a:endParaRPr lang="es-CO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Imagen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94" y="1209652"/>
            <a:ext cx="5164428" cy="535857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/>
          <p:cNvSpPr txBox="1"/>
          <p:nvPr/>
        </p:nvSpPr>
        <p:spPr>
          <a:xfrm>
            <a:off x="6646634" y="2382593"/>
            <a:ext cx="5147371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dirty="0" smtClean="0"/>
              <a:t>Clase II: Motor eléctrico para pasillos estrechos</a:t>
            </a:r>
          </a:p>
          <a:p>
            <a:endParaRPr lang="es-CO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O" dirty="0" smtClean="0"/>
              <a:t>Llantas para terreno duro y liso (Bodegas)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O" dirty="0"/>
              <a:t>R</a:t>
            </a:r>
            <a:r>
              <a:rPr lang="es-CO" dirty="0" smtClean="0"/>
              <a:t>adio de giro: 2.5 metros </a:t>
            </a:r>
            <a:endParaRPr lang="es-CO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O" dirty="0" smtClean="0"/>
              <a:t>Capacidad máxima de carga:  1360 kg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O" dirty="0" smtClean="0"/>
              <a:t>Altura de las garras: 8.5 metros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O" dirty="0" smtClean="0"/>
              <a:t>Batería: 36 </a:t>
            </a:r>
            <a:r>
              <a:rPr lang="es-CO" dirty="0" err="1" smtClean="0"/>
              <a:t>Vdc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1425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7566" y="0"/>
            <a:ext cx="12199566" cy="837127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s-CO" dirty="0" smtClean="0">
                <a:solidFill>
                  <a:schemeClr val="bg1"/>
                </a:solidFill>
              </a:rPr>
              <a:t>Índice 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7964" y="940159"/>
            <a:ext cx="11433781" cy="5917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Introducción </a:t>
            </a:r>
          </a:p>
          <a:p>
            <a:pPr marL="0" indent="0">
              <a:buNone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Características generales </a:t>
            </a:r>
          </a:p>
          <a:p>
            <a:pPr marL="0" indent="0">
              <a:buNone/>
            </a:pPr>
            <a:r>
              <a:rPr lang="es-CO" dirty="0"/>
              <a:t>Diseño Mecánico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 smtClean="0"/>
              <a:t>Sistema de medición de ángulo de dirección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Análisis de elementos en mal estado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Sistema de medición de altura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Sistema de medición de peso</a:t>
            </a:r>
          </a:p>
          <a:p>
            <a:pPr marL="0" indent="0">
              <a:buNone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Diseño Eléctrico y Electrónico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Sistema de control de electroválvulas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Sistema de monitoreo de variables </a:t>
            </a:r>
          </a:p>
          <a:p>
            <a:pPr marL="0" indent="0">
              <a:buNone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Construcción 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>
                <a:solidFill>
                  <a:schemeClr val="bg2">
                    <a:lumMod val="75000"/>
                  </a:schemeClr>
                </a:solidFill>
              </a:rPr>
              <a:t>Instalación del controlador del motor de tracción </a:t>
            </a:r>
            <a:endParaRPr lang="es-CO" dirty="0" smtClean="0">
              <a:solidFill>
                <a:schemeClr val="bg2">
                  <a:lumMod val="75000"/>
                </a:schemeClr>
              </a:solidFill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Construcción de mecanismos, engrane y placa electrónica </a:t>
            </a:r>
          </a:p>
          <a:p>
            <a:pPr marL="0" indent="0">
              <a:buNone/>
            </a:pPr>
            <a:r>
              <a:rPr lang="es-CO" dirty="0" smtClean="0">
                <a:solidFill>
                  <a:schemeClr val="bg2">
                    <a:lumMod val="75000"/>
                  </a:schemeClr>
                </a:solidFill>
              </a:rPr>
              <a:t>Análisis Económico </a:t>
            </a:r>
          </a:p>
        </p:txBody>
      </p:sp>
      <p:sp>
        <p:nvSpPr>
          <p:cNvPr id="8" name="Elipse 7"/>
          <p:cNvSpPr/>
          <p:nvPr/>
        </p:nvSpPr>
        <p:spPr>
          <a:xfrm>
            <a:off x="247355" y="940159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1</a:t>
            </a:r>
          </a:p>
        </p:txBody>
      </p:sp>
      <p:sp>
        <p:nvSpPr>
          <p:cNvPr id="9" name="Elipse 8"/>
          <p:cNvSpPr/>
          <p:nvPr/>
        </p:nvSpPr>
        <p:spPr>
          <a:xfrm>
            <a:off x="247347" y="1473829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2</a:t>
            </a:r>
          </a:p>
        </p:txBody>
      </p:sp>
      <p:sp>
        <p:nvSpPr>
          <p:cNvPr id="10" name="Elipse 9"/>
          <p:cNvSpPr/>
          <p:nvPr/>
        </p:nvSpPr>
        <p:spPr>
          <a:xfrm>
            <a:off x="247347" y="1976909"/>
            <a:ext cx="360609" cy="4121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3</a:t>
            </a:r>
          </a:p>
        </p:txBody>
      </p:sp>
      <p:sp>
        <p:nvSpPr>
          <p:cNvPr id="11" name="Elipse 10"/>
          <p:cNvSpPr/>
          <p:nvPr/>
        </p:nvSpPr>
        <p:spPr>
          <a:xfrm>
            <a:off x="247347" y="3842733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4</a:t>
            </a:r>
          </a:p>
        </p:txBody>
      </p:sp>
      <p:sp>
        <p:nvSpPr>
          <p:cNvPr id="12" name="Elipse 11"/>
          <p:cNvSpPr/>
          <p:nvPr/>
        </p:nvSpPr>
        <p:spPr>
          <a:xfrm>
            <a:off x="247347" y="5053349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5</a:t>
            </a:r>
          </a:p>
        </p:txBody>
      </p:sp>
      <p:sp>
        <p:nvSpPr>
          <p:cNvPr id="13" name="Elipse 12"/>
          <p:cNvSpPr/>
          <p:nvPr/>
        </p:nvSpPr>
        <p:spPr>
          <a:xfrm>
            <a:off x="247348" y="6263965"/>
            <a:ext cx="360609" cy="4121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67996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7481"/>
          </a:xfrm>
        </p:spPr>
        <p:txBody>
          <a:bodyPr>
            <a:normAutofit/>
          </a:bodyPr>
          <a:lstStyle/>
          <a:p>
            <a:r>
              <a:rPr lang="es-CO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Sistema de medición de ángulo de la dirección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504335"/>
            <a:ext cx="10515600" cy="4672628"/>
          </a:xfrm>
        </p:spPr>
        <p:txBody>
          <a:bodyPr>
            <a:normAutofit/>
          </a:bodyPr>
          <a:lstStyle/>
          <a:p>
            <a:r>
              <a:rPr lang="es-CO" dirty="0" smtClean="0"/>
              <a:t>Diseño preliminar basado en un potenciómetro de 5K</a:t>
            </a:r>
            <a:r>
              <a:rPr lang="el-GR" dirty="0" smtClean="0"/>
              <a:t>Ω</a:t>
            </a:r>
            <a:r>
              <a:rPr lang="es-CO" dirty="0" smtClean="0"/>
              <a:t> de 10 vueltas</a:t>
            </a:r>
            <a:endParaRPr lang="es-CO" dirty="0"/>
          </a:p>
        </p:txBody>
      </p:sp>
      <p:pic>
        <p:nvPicPr>
          <p:cNvPr id="7" name="Imagen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255" y="2745044"/>
            <a:ext cx="3815687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104" y="2745044"/>
            <a:ext cx="3270932" cy="32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659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7111</TotalTime>
  <Words>2022</Words>
  <Application>Microsoft Office PowerPoint</Application>
  <PresentationFormat>Panorámica</PresentationFormat>
  <Paragraphs>492</Paragraphs>
  <Slides>42</Slides>
  <Notes>18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42</vt:i4>
      </vt:variant>
    </vt:vector>
  </HeadingPairs>
  <TitlesOfParts>
    <vt:vector size="54" baseType="lpstr">
      <vt:lpstr>Arial</vt:lpstr>
      <vt:lpstr>Calibri</vt:lpstr>
      <vt:lpstr>Calibri Light</vt:lpstr>
      <vt:lpstr>Cambria Math</vt:lpstr>
      <vt:lpstr>Century Gothic</vt:lpstr>
      <vt:lpstr>Helvetica Neue</vt:lpstr>
      <vt:lpstr>inherit</vt:lpstr>
      <vt:lpstr>Times New Roman</vt:lpstr>
      <vt:lpstr>Wingdings</vt:lpstr>
      <vt:lpstr>Wingdings 3</vt:lpstr>
      <vt:lpstr>Espiral</vt:lpstr>
      <vt:lpstr>Tema de Office</vt:lpstr>
      <vt:lpstr>“REPOTENCIACIÓN Y MODERNIZACIÓN DE UN MONTACARGAS ELÉCTRICO DE PASILLO ANGOSTO CON EXTENSOR MARCA CATERPILLAR PARA LA EMPRESA FAVAG”</vt:lpstr>
      <vt:lpstr>Índice </vt:lpstr>
      <vt:lpstr>Justificación  </vt:lpstr>
      <vt:lpstr>Objetivos </vt:lpstr>
      <vt:lpstr>Alcance </vt:lpstr>
      <vt:lpstr>Índice </vt:lpstr>
      <vt:lpstr>Montacargas Caterpillar modelo NRDR-30</vt:lpstr>
      <vt:lpstr>Índice </vt:lpstr>
      <vt:lpstr>Sistema de medición de ángulo de la dirección </vt:lpstr>
      <vt:lpstr>Cálculos    </vt:lpstr>
      <vt:lpstr>Presentación de PowerPoint</vt:lpstr>
      <vt:lpstr>Índice </vt:lpstr>
      <vt:lpstr>Engrane roto</vt:lpstr>
      <vt:lpstr>Índice </vt:lpstr>
      <vt:lpstr>Mecanismo seleccionado </vt:lpstr>
      <vt:lpstr>Presentación de PowerPoint</vt:lpstr>
      <vt:lpstr>Presentación de PowerPoint</vt:lpstr>
      <vt:lpstr>Presentación de PowerPoint</vt:lpstr>
      <vt:lpstr>Verificación de funcionamiento</vt:lpstr>
      <vt:lpstr>Índice </vt:lpstr>
      <vt:lpstr>Sensor de presión </vt:lpstr>
      <vt:lpstr>Índice </vt:lpstr>
      <vt:lpstr>Presentación de PowerPoint</vt:lpstr>
      <vt:lpstr>Lógica de activación </vt:lpstr>
      <vt:lpstr>Índice </vt:lpstr>
      <vt:lpstr>Diagrama de conexión </vt:lpstr>
      <vt:lpstr>Diagrama de flujo </vt:lpstr>
      <vt:lpstr>Índice </vt:lpstr>
      <vt:lpstr>Instalación de Controlador</vt:lpstr>
      <vt:lpstr>Diagrama eléctrico de motores </vt:lpstr>
      <vt:lpstr>Presentación de PowerPoint</vt:lpstr>
      <vt:lpstr>Índice </vt:lpstr>
      <vt:lpstr>Mantenimiento</vt:lpstr>
      <vt:lpstr>Fabricación de mecanismos y reconstrucción de engrane roto </vt:lpstr>
      <vt:lpstr>Fabricación de Tarjeta de control </vt:lpstr>
      <vt:lpstr>Índice </vt:lpstr>
      <vt:lpstr>Resumen de Costos</vt:lpstr>
      <vt:lpstr>Costo Beneficio</vt:lpstr>
      <vt:lpstr>Presentación de PowerPoint</vt:lpstr>
      <vt:lpstr>Conclusiones</vt:lpstr>
      <vt:lpstr>Recomendaciones</vt:lpstr>
      <vt:lpstr>GRACIAS !!</vt:lpstr>
    </vt:vector>
  </TitlesOfParts>
  <Company>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“REPOTENCIACIÓN Y MODERNIZACIÓN DE UN MONTACARGAS ELÉCTRICO DE PASILLO ANGOSTO CON EXTENSOR MARCA CATERPILLAR PARA LA EMPRESA FAVAG”</dc:title>
  <dc:creator>Chicho Aguirre</dc:creator>
  <cp:lastModifiedBy>Chicho Aguirre</cp:lastModifiedBy>
  <cp:revision>101</cp:revision>
  <dcterms:created xsi:type="dcterms:W3CDTF">2017-03-01T18:14:00Z</dcterms:created>
  <dcterms:modified xsi:type="dcterms:W3CDTF">2017-03-09T02:17:13Z</dcterms:modified>
</cp:coreProperties>
</file>