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8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handoutMasterIdLst>
    <p:handoutMasterId r:id="rId29"/>
  </p:handoutMasterIdLst>
  <p:sldIdLst>
    <p:sldId id="443" r:id="rId2"/>
    <p:sldId id="444" r:id="rId3"/>
    <p:sldId id="445" r:id="rId4"/>
    <p:sldId id="446" r:id="rId5"/>
    <p:sldId id="447" r:id="rId6"/>
    <p:sldId id="448" r:id="rId7"/>
    <p:sldId id="449" r:id="rId8"/>
    <p:sldId id="474" r:id="rId9"/>
    <p:sldId id="450" r:id="rId10"/>
    <p:sldId id="473" r:id="rId11"/>
    <p:sldId id="460" r:id="rId12"/>
    <p:sldId id="461" r:id="rId13"/>
    <p:sldId id="459" r:id="rId14"/>
    <p:sldId id="451" r:id="rId15"/>
    <p:sldId id="462" r:id="rId16"/>
    <p:sldId id="463" r:id="rId17"/>
    <p:sldId id="452" r:id="rId18"/>
    <p:sldId id="468" r:id="rId19"/>
    <p:sldId id="467" r:id="rId20"/>
    <p:sldId id="469" r:id="rId21"/>
    <p:sldId id="470" r:id="rId22"/>
    <p:sldId id="471" r:id="rId23"/>
    <p:sldId id="472" r:id="rId24"/>
    <p:sldId id="453" r:id="rId25"/>
    <p:sldId id="454" r:id="rId26"/>
    <p:sldId id="455" r:id="rId27"/>
  </p:sldIdLst>
  <p:sldSz cx="9144000" cy="6858000" type="screen4x3"/>
  <p:notesSz cx="6888163" cy="100203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4538"/>
    <a:srgbClr val="C69610"/>
    <a:srgbClr val="FF9966"/>
    <a:srgbClr val="FFFF66"/>
    <a:srgbClr val="FFFF99"/>
    <a:srgbClr val="92E57F"/>
    <a:srgbClr val="008000"/>
    <a:srgbClr val="009900"/>
    <a:srgbClr val="FFCD2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74" autoAdjust="0"/>
    <p:restoredTop sz="94384" autoAdjust="0"/>
  </p:normalViewPr>
  <p:slideViewPr>
    <p:cSldViewPr>
      <p:cViewPr varScale="1">
        <p:scale>
          <a:sx n="74" d="100"/>
          <a:sy n="74" d="100"/>
        </p:scale>
        <p:origin x="143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9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JAZMIN\Tesis\Resultados%20Inducci&#243;n%20a%20brote%20y%20pl&#225;ntul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F:\JAZMIN\Tesis\Resultados%20Inducci&#243;n%20a%20brot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F:\JAZMIN\Tesis\Resultados%20Inducci&#243;n%20a%20brot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F:\JAZMIN\Tesis\Resultados%20Inducci&#243;n%20a%20brot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F:\JAZMIN\Tesis\Resultados%20Multiplicaci&#243;n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F:\JAZMIN\Tesis\Resultados%20Multiplicaci&#243;n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F:\JAZMIN\Tesis\Resultados%20Elongaci&#243;n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Presencia o ausencia de callo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CALLO!$H$2</c:f>
              <c:strCache>
                <c:ptCount val="1"/>
                <c:pt idx="0">
                  <c:v>AC</c:v>
                </c:pt>
              </c:strCache>
            </c:strRef>
          </c:tx>
          <c:spPr>
            <a:solidFill>
              <a:srgbClr val="FFCD2D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CALLO!$I$1:$L$1</c:f>
              <c:strCache>
                <c:ptCount val="4"/>
                <c:pt idx="0">
                  <c:v>PRESENCIA DE CALLO 3 SEMANAS</c:v>
                </c:pt>
                <c:pt idx="1">
                  <c:v>AUSENCIA DE CALLO 3 SEMANAS</c:v>
                </c:pt>
                <c:pt idx="2">
                  <c:v>PRESENCIA DE CALLO 6 SEMANAS</c:v>
                </c:pt>
                <c:pt idx="3">
                  <c:v>AUSENCIA DE CALLO 6 SEMANAS</c:v>
                </c:pt>
              </c:strCache>
            </c:strRef>
          </c:cat>
          <c:val>
            <c:numRef>
              <c:f>CALLO!$I$2:$L$2</c:f>
              <c:numCache>
                <c:formatCode>General</c:formatCode>
                <c:ptCount val="4"/>
                <c:pt idx="0">
                  <c:v>80</c:v>
                </c:pt>
                <c:pt idx="1">
                  <c:v>20</c:v>
                </c:pt>
                <c:pt idx="2">
                  <c:v>100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CALLO!$H$3</c:f>
              <c:strCache>
                <c:ptCount val="1"/>
                <c:pt idx="0">
                  <c:v>AT1</c:v>
                </c:pt>
              </c:strCache>
            </c:strRef>
          </c:tx>
          <c:spPr>
            <a:solidFill>
              <a:srgbClr val="FFFF99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CALLO!$I$1:$L$1</c:f>
              <c:strCache>
                <c:ptCount val="4"/>
                <c:pt idx="0">
                  <c:v>PRESENCIA DE CALLO 3 SEMANAS</c:v>
                </c:pt>
                <c:pt idx="1">
                  <c:v>AUSENCIA DE CALLO 3 SEMANAS</c:v>
                </c:pt>
                <c:pt idx="2">
                  <c:v>PRESENCIA DE CALLO 6 SEMANAS</c:v>
                </c:pt>
                <c:pt idx="3">
                  <c:v>AUSENCIA DE CALLO 6 SEMANAS</c:v>
                </c:pt>
              </c:strCache>
            </c:strRef>
          </c:cat>
          <c:val>
            <c:numRef>
              <c:f>CALLO!$I$3:$L$3</c:f>
              <c:numCache>
                <c:formatCode>General</c:formatCode>
                <c:ptCount val="4"/>
                <c:pt idx="0">
                  <c:v>30</c:v>
                </c:pt>
                <c:pt idx="1">
                  <c:v>70</c:v>
                </c:pt>
                <c:pt idx="2">
                  <c:v>45</c:v>
                </c:pt>
                <c:pt idx="3">
                  <c:v>55</c:v>
                </c:pt>
              </c:numCache>
            </c:numRef>
          </c:val>
        </c:ser>
        <c:ser>
          <c:idx val="2"/>
          <c:order val="2"/>
          <c:tx>
            <c:strRef>
              <c:f>CALLO!$H$4</c:f>
              <c:strCache>
                <c:ptCount val="1"/>
                <c:pt idx="0">
                  <c:v>AT2</c:v>
                </c:pt>
              </c:strCache>
            </c:strRef>
          </c:tx>
          <c:spPr>
            <a:solidFill>
              <a:srgbClr val="FF9966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CALLO!$I$1:$L$1</c:f>
              <c:strCache>
                <c:ptCount val="4"/>
                <c:pt idx="0">
                  <c:v>PRESENCIA DE CALLO 3 SEMANAS</c:v>
                </c:pt>
                <c:pt idx="1">
                  <c:v>AUSENCIA DE CALLO 3 SEMANAS</c:v>
                </c:pt>
                <c:pt idx="2">
                  <c:v>PRESENCIA DE CALLO 6 SEMANAS</c:v>
                </c:pt>
                <c:pt idx="3">
                  <c:v>AUSENCIA DE CALLO 6 SEMANAS</c:v>
                </c:pt>
              </c:strCache>
            </c:strRef>
          </c:cat>
          <c:val>
            <c:numRef>
              <c:f>CALLO!$I$4:$L$4</c:f>
              <c:numCache>
                <c:formatCode>General</c:formatCode>
                <c:ptCount val="4"/>
                <c:pt idx="0">
                  <c:v>40</c:v>
                </c:pt>
                <c:pt idx="1">
                  <c:v>60</c:v>
                </c:pt>
                <c:pt idx="2">
                  <c:v>70</c:v>
                </c:pt>
                <c:pt idx="3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74390416"/>
        <c:axId val="674382256"/>
      </c:barChart>
      <c:catAx>
        <c:axId val="674390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4382256"/>
        <c:crosses val="autoZero"/>
        <c:auto val="1"/>
        <c:lblAlgn val="ctr"/>
        <c:lblOffset val="100"/>
        <c:noMultiLvlLbl val="0"/>
      </c:catAx>
      <c:valAx>
        <c:axId val="674382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Porcentaje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439041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Presencia</a:t>
            </a:r>
            <a:r>
              <a:rPr lang="en-US" baseline="0"/>
              <a:t> o ausencia de estructura organogénica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'ESTRUCTURAS ORGANOGÉNICAS'!$H$2</c:f>
              <c:strCache>
                <c:ptCount val="1"/>
                <c:pt idx="0">
                  <c:v>AC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'ESTRUCTURAS ORGANOGÉNICAS'!$I$1:$L$1</c:f>
              <c:strCache>
                <c:ptCount val="4"/>
                <c:pt idx="0">
                  <c:v>PRESENCIA DE ESTRUCTURAS ORGANOGÉNICAS 2 SEMANAS</c:v>
                </c:pt>
                <c:pt idx="1">
                  <c:v>AUSENCIA  DE ESTRUCTURAS ORGANOGÉNICAS 2 SEMANAS</c:v>
                </c:pt>
                <c:pt idx="2">
                  <c:v>PRESENCIA DE ESTRUCTURAS ORGANOGÉNICAS  5 SEMANAS</c:v>
                </c:pt>
                <c:pt idx="3">
                  <c:v>AUSENCIA DE ESTRUCTURAS ORGANOGÉNICAS 5 SEMANAS</c:v>
                </c:pt>
              </c:strCache>
            </c:strRef>
          </c:cat>
          <c:val>
            <c:numRef>
              <c:f>'ESTRUCTURAS ORGANOGÉNICAS'!$I$2:$L$2</c:f>
              <c:numCache>
                <c:formatCode>General</c:formatCode>
                <c:ptCount val="4"/>
                <c:pt idx="0">
                  <c:v>0</c:v>
                </c:pt>
                <c:pt idx="1">
                  <c:v>100</c:v>
                </c:pt>
                <c:pt idx="2">
                  <c:v>0</c:v>
                </c:pt>
                <c:pt idx="3">
                  <c:v>100</c:v>
                </c:pt>
              </c:numCache>
            </c:numRef>
          </c:val>
        </c:ser>
        <c:ser>
          <c:idx val="1"/>
          <c:order val="1"/>
          <c:tx>
            <c:strRef>
              <c:f>'ESTRUCTURAS ORGANOGÉNICAS'!$H$3</c:f>
              <c:strCache>
                <c:ptCount val="1"/>
                <c:pt idx="0">
                  <c:v>AT1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'ESTRUCTURAS ORGANOGÉNICAS'!$I$1:$L$1</c:f>
              <c:strCache>
                <c:ptCount val="4"/>
                <c:pt idx="0">
                  <c:v>PRESENCIA DE ESTRUCTURAS ORGANOGÉNICAS 2 SEMANAS</c:v>
                </c:pt>
                <c:pt idx="1">
                  <c:v>AUSENCIA  DE ESTRUCTURAS ORGANOGÉNICAS 2 SEMANAS</c:v>
                </c:pt>
                <c:pt idx="2">
                  <c:v>PRESENCIA DE ESTRUCTURAS ORGANOGÉNICAS  5 SEMANAS</c:v>
                </c:pt>
                <c:pt idx="3">
                  <c:v>AUSENCIA DE ESTRUCTURAS ORGANOGÉNICAS 5 SEMANAS</c:v>
                </c:pt>
              </c:strCache>
            </c:strRef>
          </c:cat>
          <c:val>
            <c:numRef>
              <c:f>'ESTRUCTURAS ORGANOGÉNICAS'!$I$3:$L$3</c:f>
              <c:numCache>
                <c:formatCode>General</c:formatCode>
                <c:ptCount val="4"/>
                <c:pt idx="0">
                  <c:v>30</c:v>
                </c:pt>
                <c:pt idx="1">
                  <c:v>70</c:v>
                </c:pt>
                <c:pt idx="2">
                  <c:v>45</c:v>
                </c:pt>
                <c:pt idx="3">
                  <c:v>55</c:v>
                </c:pt>
              </c:numCache>
            </c:numRef>
          </c:val>
        </c:ser>
        <c:ser>
          <c:idx val="2"/>
          <c:order val="2"/>
          <c:tx>
            <c:strRef>
              <c:f>'ESTRUCTURAS ORGANOGÉNICAS'!$H$4</c:f>
              <c:strCache>
                <c:ptCount val="1"/>
                <c:pt idx="0">
                  <c:v>AT2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'ESTRUCTURAS ORGANOGÉNICAS'!$I$1:$L$1</c:f>
              <c:strCache>
                <c:ptCount val="4"/>
                <c:pt idx="0">
                  <c:v>PRESENCIA DE ESTRUCTURAS ORGANOGÉNICAS 2 SEMANAS</c:v>
                </c:pt>
                <c:pt idx="1">
                  <c:v>AUSENCIA  DE ESTRUCTURAS ORGANOGÉNICAS 2 SEMANAS</c:v>
                </c:pt>
                <c:pt idx="2">
                  <c:v>PRESENCIA DE ESTRUCTURAS ORGANOGÉNICAS  5 SEMANAS</c:v>
                </c:pt>
                <c:pt idx="3">
                  <c:v>AUSENCIA DE ESTRUCTURAS ORGANOGÉNICAS 5 SEMANAS</c:v>
                </c:pt>
              </c:strCache>
            </c:strRef>
          </c:cat>
          <c:val>
            <c:numRef>
              <c:f>'ESTRUCTURAS ORGANOGÉNICAS'!$I$4:$L$4</c:f>
              <c:numCache>
                <c:formatCode>General</c:formatCode>
                <c:ptCount val="4"/>
                <c:pt idx="0">
                  <c:v>5</c:v>
                </c:pt>
                <c:pt idx="1">
                  <c:v>95</c:v>
                </c:pt>
                <c:pt idx="2">
                  <c:v>25</c:v>
                </c:pt>
                <c:pt idx="3">
                  <c:v>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15283936"/>
        <c:axId val="715289920"/>
      </c:barChart>
      <c:catAx>
        <c:axId val="715283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5289920"/>
        <c:crosses val="autoZero"/>
        <c:auto val="1"/>
        <c:lblAlgn val="ctr"/>
        <c:lblOffset val="100"/>
        <c:noMultiLvlLbl val="0"/>
      </c:catAx>
      <c:valAx>
        <c:axId val="715289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Porcentaje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528393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Número</a:t>
            </a:r>
            <a:r>
              <a:rPr lang="en-US" baseline="0"/>
              <a:t> de estructuras organogénicas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NoESTRUCTURAORGANOGÉNICA!$J$1</c:f>
              <c:strCache>
                <c:ptCount val="1"/>
                <c:pt idx="0">
                  <c:v>No. ESTRUCTURAS ORGANOGÉNICAS 2 SEMANAS</c:v>
                </c:pt>
              </c:strCache>
            </c:strRef>
          </c:tx>
          <c:spPr>
            <a:solidFill>
              <a:srgbClr val="00800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NoESTRUCTURAORGANOGÉNICA!$I$2:$I$4</c:f>
              <c:strCache>
                <c:ptCount val="3"/>
                <c:pt idx="0">
                  <c:v>AC</c:v>
                </c:pt>
                <c:pt idx="1">
                  <c:v>AT1</c:v>
                </c:pt>
                <c:pt idx="2">
                  <c:v>AT2</c:v>
                </c:pt>
              </c:strCache>
            </c:strRef>
          </c:cat>
          <c:val>
            <c:numRef>
              <c:f>NoESTRUCTURAORGANOGÉNICA!$J$2:$J$4</c:f>
              <c:numCache>
                <c:formatCode>General</c:formatCode>
                <c:ptCount val="3"/>
                <c:pt idx="0">
                  <c:v>0</c:v>
                </c:pt>
                <c:pt idx="1">
                  <c:v>31</c:v>
                </c:pt>
                <c:pt idx="2">
                  <c:v>14</c:v>
                </c:pt>
              </c:numCache>
            </c:numRef>
          </c:val>
        </c:ser>
        <c:ser>
          <c:idx val="1"/>
          <c:order val="1"/>
          <c:tx>
            <c:strRef>
              <c:f>NoESTRUCTURAORGANOGÉNICA!$K$1</c:f>
              <c:strCache>
                <c:ptCount val="1"/>
                <c:pt idx="0">
                  <c:v>No. ESTRUCTURAS ORGANOGÉNICAS 5 SEMANAS</c:v>
                </c:pt>
              </c:strCache>
            </c:strRef>
          </c:tx>
          <c:spPr>
            <a:solidFill>
              <a:srgbClr val="92E57F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NoESTRUCTURAORGANOGÉNICA!$I$2:$I$4</c:f>
              <c:strCache>
                <c:ptCount val="3"/>
                <c:pt idx="0">
                  <c:v>AC</c:v>
                </c:pt>
                <c:pt idx="1">
                  <c:v>AT1</c:v>
                </c:pt>
                <c:pt idx="2">
                  <c:v>AT2</c:v>
                </c:pt>
              </c:strCache>
            </c:strRef>
          </c:cat>
          <c:val>
            <c:numRef>
              <c:f>NoESTRUCTURAORGANOGÉNICA!$K$2:$K$4</c:f>
              <c:numCache>
                <c:formatCode>General</c:formatCode>
                <c:ptCount val="3"/>
                <c:pt idx="0">
                  <c:v>0</c:v>
                </c:pt>
                <c:pt idx="1">
                  <c:v>55</c:v>
                </c:pt>
                <c:pt idx="2">
                  <c:v>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15279040"/>
        <c:axId val="715288288"/>
      </c:barChart>
      <c:catAx>
        <c:axId val="7152790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 smtClean="0"/>
                  <a:t>Tratamientos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5288288"/>
        <c:crosses val="autoZero"/>
        <c:auto val="1"/>
        <c:lblAlgn val="ctr"/>
        <c:lblOffset val="100"/>
        <c:noMultiLvlLbl val="0"/>
      </c:catAx>
      <c:valAx>
        <c:axId val="715288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Número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52790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Número</a:t>
            </a:r>
            <a:r>
              <a:rPr lang="en-US" baseline="0"/>
              <a:t> de brotes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NoBROTE!$J$1</c:f>
              <c:strCache>
                <c:ptCount val="1"/>
                <c:pt idx="0">
                  <c:v>NÚMERO DE BROTES 3 SEMANAS</c:v>
                </c:pt>
              </c:strCache>
            </c:strRef>
          </c:tx>
          <c:spPr>
            <a:solidFill>
              <a:srgbClr val="FFFF99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FF99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FFF99"/>
              </a:solidFill>
              <a:ln>
                <a:solidFill>
                  <a:schemeClr val="tx1"/>
                </a:solidFill>
              </a:ln>
              <a:effectLst/>
            </c:spPr>
          </c:dPt>
          <c:cat>
            <c:strRef>
              <c:f>NoBROTE!$I$2:$I$4</c:f>
              <c:strCache>
                <c:ptCount val="3"/>
                <c:pt idx="0">
                  <c:v>AC</c:v>
                </c:pt>
                <c:pt idx="1">
                  <c:v>AT1</c:v>
                </c:pt>
                <c:pt idx="2">
                  <c:v>AT2</c:v>
                </c:pt>
              </c:strCache>
            </c:strRef>
          </c:cat>
          <c:val>
            <c:numRef>
              <c:f>NoBROTE!$J$2:$J$4</c:f>
              <c:numCache>
                <c:formatCode>General</c:formatCode>
                <c:ptCount val="3"/>
                <c:pt idx="0">
                  <c:v>0</c:v>
                </c:pt>
                <c:pt idx="1">
                  <c:v>57</c:v>
                </c:pt>
                <c:pt idx="2">
                  <c:v>20</c:v>
                </c:pt>
              </c:numCache>
            </c:numRef>
          </c:val>
        </c:ser>
        <c:ser>
          <c:idx val="1"/>
          <c:order val="1"/>
          <c:tx>
            <c:strRef>
              <c:f>NoBROTE!$K$1</c:f>
              <c:strCache>
                <c:ptCount val="1"/>
                <c:pt idx="0">
                  <c:v>NÚMERO DE BROTES 6 SEMANAS</c:v>
                </c:pt>
              </c:strCache>
            </c:strRef>
          </c:tx>
          <c:spPr>
            <a:solidFill>
              <a:srgbClr val="FF9966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NoBROTE!$I$2:$I$4</c:f>
              <c:strCache>
                <c:ptCount val="3"/>
                <c:pt idx="0">
                  <c:v>AC</c:v>
                </c:pt>
                <c:pt idx="1">
                  <c:v>AT1</c:v>
                </c:pt>
                <c:pt idx="2">
                  <c:v>AT2</c:v>
                </c:pt>
              </c:strCache>
            </c:strRef>
          </c:cat>
          <c:val>
            <c:numRef>
              <c:f>NoBROTE!$K$2:$K$4</c:f>
              <c:numCache>
                <c:formatCode>General</c:formatCode>
                <c:ptCount val="3"/>
                <c:pt idx="0">
                  <c:v>0</c:v>
                </c:pt>
                <c:pt idx="1">
                  <c:v>137</c:v>
                </c:pt>
                <c:pt idx="2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15279584"/>
        <c:axId val="715280128"/>
      </c:barChart>
      <c:catAx>
        <c:axId val="7152795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 smtClean="0"/>
                  <a:t>Tratamientos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5280128"/>
        <c:crosses val="autoZero"/>
        <c:auto val="1"/>
        <c:lblAlgn val="ctr"/>
        <c:lblOffset val="100"/>
        <c:noMultiLvlLbl val="0"/>
      </c:catAx>
      <c:valAx>
        <c:axId val="715280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Número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527958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Presencia</a:t>
            </a:r>
            <a:r>
              <a:rPr lang="en-US" baseline="0"/>
              <a:t> o ausencia de callo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CALLO!$F$2</c:f>
              <c:strCache>
                <c:ptCount val="1"/>
                <c:pt idx="0">
                  <c:v>BC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CALLO!$G$1:$J$1</c:f>
              <c:strCache>
                <c:ptCount val="4"/>
                <c:pt idx="0">
                  <c:v>PRESENCIA DE CALLO 2 SEMANAS</c:v>
                </c:pt>
                <c:pt idx="1">
                  <c:v>AUSENCIA DE CALLO 2 SEMANAS</c:v>
                </c:pt>
                <c:pt idx="2">
                  <c:v>PRESENCIA DE CALLO 4 SEMANAS</c:v>
                </c:pt>
                <c:pt idx="3">
                  <c:v>AUSENCIA DE CALLO 4 SEMANAS</c:v>
                </c:pt>
              </c:strCache>
            </c:strRef>
          </c:cat>
          <c:val>
            <c:numRef>
              <c:f>CALLO!$G$2:$J$2</c:f>
              <c:numCache>
                <c:formatCode>General</c:formatCode>
                <c:ptCount val="4"/>
                <c:pt idx="0">
                  <c:v>70</c:v>
                </c:pt>
                <c:pt idx="1">
                  <c:v>30</c:v>
                </c:pt>
                <c:pt idx="2">
                  <c:v>85</c:v>
                </c:pt>
                <c:pt idx="3">
                  <c:v>15</c:v>
                </c:pt>
              </c:numCache>
            </c:numRef>
          </c:val>
        </c:ser>
        <c:ser>
          <c:idx val="1"/>
          <c:order val="1"/>
          <c:tx>
            <c:strRef>
              <c:f>CALLO!$F$3</c:f>
              <c:strCache>
                <c:ptCount val="1"/>
                <c:pt idx="0">
                  <c:v>BT1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CALLO!$G$1:$J$1</c:f>
              <c:strCache>
                <c:ptCount val="4"/>
                <c:pt idx="0">
                  <c:v>PRESENCIA DE CALLO 2 SEMANAS</c:v>
                </c:pt>
                <c:pt idx="1">
                  <c:v>AUSENCIA DE CALLO 2 SEMANAS</c:v>
                </c:pt>
                <c:pt idx="2">
                  <c:v>PRESENCIA DE CALLO 4 SEMANAS</c:v>
                </c:pt>
                <c:pt idx="3">
                  <c:v>AUSENCIA DE CALLO 4 SEMANAS</c:v>
                </c:pt>
              </c:strCache>
            </c:strRef>
          </c:cat>
          <c:val>
            <c:numRef>
              <c:f>CALLO!$G$3:$J$3</c:f>
              <c:numCache>
                <c:formatCode>General</c:formatCode>
                <c:ptCount val="4"/>
                <c:pt idx="0">
                  <c:v>40</c:v>
                </c:pt>
                <c:pt idx="1">
                  <c:v>60</c:v>
                </c:pt>
                <c:pt idx="2">
                  <c:v>75</c:v>
                </c:pt>
                <c:pt idx="3">
                  <c:v>25</c:v>
                </c:pt>
              </c:numCache>
            </c:numRef>
          </c:val>
        </c:ser>
        <c:ser>
          <c:idx val="2"/>
          <c:order val="2"/>
          <c:tx>
            <c:strRef>
              <c:f>CALLO!$F$4</c:f>
              <c:strCache>
                <c:ptCount val="1"/>
                <c:pt idx="0">
                  <c:v>BT2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CALLO!$G$1:$J$1</c:f>
              <c:strCache>
                <c:ptCount val="4"/>
                <c:pt idx="0">
                  <c:v>PRESENCIA DE CALLO 2 SEMANAS</c:v>
                </c:pt>
                <c:pt idx="1">
                  <c:v>AUSENCIA DE CALLO 2 SEMANAS</c:v>
                </c:pt>
                <c:pt idx="2">
                  <c:v>PRESENCIA DE CALLO 4 SEMANAS</c:v>
                </c:pt>
                <c:pt idx="3">
                  <c:v>AUSENCIA DE CALLO 4 SEMANAS</c:v>
                </c:pt>
              </c:strCache>
            </c:strRef>
          </c:cat>
          <c:val>
            <c:numRef>
              <c:f>CALLO!$G$4:$J$4</c:f>
              <c:numCache>
                <c:formatCode>General</c:formatCode>
                <c:ptCount val="4"/>
                <c:pt idx="0">
                  <c:v>15</c:v>
                </c:pt>
                <c:pt idx="1">
                  <c:v>85</c:v>
                </c:pt>
                <c:pt idx="2">
                  <c:v>40</c:v>
                </c:pt>
                <c:pt idx="3">
                  <c:v>60</c:v>
                </c:pt>
              </c:numCache>
            </c:numRef>
          </c:val>
        </c:ser>
        <c:ser>
          <c:idx val="3"/>
          <c:order val="3"/>
          <c:tx>
            <c:strRef>
              <c:f>CALLO!$F$5</c:f>
              <c:strCache>
                <c:ptCount val="1"/>
                <c:pt idx="0">
                  <c:v>BT3</c:v>
                </c:pt>
              </c:strCache>
            </c:strRef>
          </c:tx>
          <c:spPr>
            <a:solidFill>
              <a:schemeClr val="accent5">
                <a:lumMod val="2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CALLO!$G$1:$J$1</c:f>
              <c:strCache>
                <c:ptCount val="4"/>
                <c:pt idx="0">
                  <c:v>PRESENCIA DE CALLO 2 SEMANAS</c:v>
                </c:pt>
                <c:pt idx="1">
                  <c:v>AUSENCIA DE CALLO 2 SEMANAS</c:v>
                </c:pt>
                <c:pt idx="2">
                  <c:v>PRESENCIA DE CALLO 4 SEMANAS</c:v>
                </c:pt>
                <c:pt idx="3">
                  <c:v>AUSENCIA DE CALLO 4 SEMANAS</c:v>
                </c:pt>
              </c:strCache>
            </c:strRef>
          </c:cat>
          <c:val>
            <c:numRef>
              <c:f>CALLO!$G$5:$J$5</c:f>
              <c:numCache>
                <c:formatCode>General</c:formatCode>
                <c:ptCount val="4"/>
                <c:pt idx="0">
                  <c:v>10</c:v>
                </c:pt>
                <c:pt idx="1">
                  <c:v>90</c:v>
                </c:pt>
                <c:pt idx="2">
                  <c:v>40</c:v>
                </c:pt>
                <c:pt idx="3">
                  <c:v>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15289376"/>
        <c:axId val="715291008"/>
      </c:barChart>
      <c:catAx>
        <c:axId val="715289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5291008"/>
        <c:crosses val="autoZero"/>
        <c:auto val="1"/>
        <c:lblAlgn val="ctr"/>
        <c:lblOffset val="100"/>
        <c:noMultiLvlLbl val="0"/>
      </c:catAx>
      <c:valAx>
        <c:axId val="715291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Porcentaje 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52893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Número</a:t>
            </a:r>
            <a:r>
              <a:rPr lang="en-US" baseline="0"/>
              <a:t> de brotes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NoBROTES!$G$1</c:f>
              <c:strCache>
                <c:ptCount val="1"/>
                <c:pt idx="0">
                  <c:v>NÚMERO DE BROTES 2 SEMANAS</c:v>
                </c:pt>
              </c:strCache>
            </c:strRef>
          </c:tx>
          <c:spPr>
            <a:solidFill>
              <a:srgbClr val="00800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NoBROTES!$F$2:$F$5</c:f>
              <c:strCache>
                <c:ptCount val="4"/>
                <c:pt idx="0">
                  <c:v>BC</c:v>
                </c:pt>
                <c:pt idx="1">
                  <c:v>BT1</c:v>
                </c:pt>
                <c:pt idx="2">
                  <c:v>BT2</c:v>
                </c:pt>
                <c:pt idx="3">
                  <c:v>BT3</c:v>
                </c:pt>
              </c:strCache>
            </c:strRef>
          </c:cat>
          <c:val>
            <c:numRef>
              <c:f>NoBROTES!$G$2:$G$5</c:f>
              <c:numCache>
                <c:formatCode>General</c:formatCode>
                <c:ptCount val="4"/>
                <c:pt idx="0">
                  <c:v>17</c:v>
                </c:pt>
                <c:pt idx="1">
                  <c:v>33</c:v>
                </c:pt>
                <c:pt idx="2">
                  <c:v>56</c:v>
                </c:pt>
                <c:pt idx="3">
                  <c:v>26</c:v>
                </c:pt>
              </c:numCache>
            </c:numRef>
          </c:val>
        </c:ser>
        <c:ser>
          <c:idx val="1"/>
          <c:order val="1"/>
          <c:tx>
            <c:strRef>
              <c:f>NoBROTES!$H$1</c:f>
              <c:strCache>
                <c:ptCount val="1"/>
                <c:pt idx="0">
                  <c:v>NÚMERO DE BROTES 4 SEMANAS</c:v>
                </c:pt>
              </c:strCache>
            </c:strRef>
          </c:tx>
          <c:spPr>
            <a:solidFill>
              <a:srgbClr val="92E57F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NoBROTES!$F$2:$F$5</c:f>
              <c:strCache>
                <c:ptCount val="4"/>
                <c:pt idx="0">
                  <c:v>BC</c:v>
                </c:pt>
                <c:pt idx="1">
                  <c:v>BT1</c:v>
                </c:pt>
                <c:pt idx="2">
                  <c:v>BT2</c:v>
                </c:pt>
                <c:pt idx="3">
                  <c:v>BT3</c:v>
                </c:pt>
              </c:strCache>
            </c:strRef>
          </c:cat>
          <c:val>
            <c:numRef>
              <c:f>NoBROTES!$H$2:$H$5</c:f>
              <c:numCache>
                <c:formatCode>General</c:formatCode>
                <c:ptCount val="4"/>
                <c:pt idx="0">
                  <c:v>21</c:v>
                </c:pt>
                <c:pt idx="1">
                  <c:v>65</c:v>
                </c:pt>
                <c:pt idx="2">
                  <c:v>113</c:v>
                </c:pt>
                <c:pt idx="3">
                  <c:v>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15280672"/>
        <c:axId val="715287200"/>
      </c:barChart>
      <c:catAx>
        <c:axId val="7152806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 smtClean="0"/>
                  <a:t>Tratamientos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5287200"/>
        <c:crosses val="autoZero"/>
        <c:auto val="1"/>
        <c:lblAlgn val="ctr"/>
        <c:lblOffset val="100"/>
        <c:noMultiLvlLbl val="0"/>
      </c:catAx>
      <c:valAx>
        <c:axId val="715287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Número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528067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Frecuencia</a:t>
            </a:r>
            <a:r>
              <a:rPr lang="en-US" baseline="0"/>
              <a:t> de número de brotes por nivel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NIVELES!$H$14</c:f>
              <c:strCache>
                <c:ptCount val="1"/>
                <c:pt idx="0">
                  <c:v>Nivel 1 </c:v>
                </c:pt>
              </c:strCache>
            </c:strRef>
          </c:tx>
          <c:spPr>
            <a:solidFill>
              <a:srgbClr val="FFFF99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NIVELES!$G$15:$G$20</c:f>
              <c:strCache>
                <c:ptCount val="6"/>
                <c:pt idx="0">
                  <c:v>CC</c:v>
                </c:pt>
                <c:pt idx="1">
                  <c:v>CT1</c:v>
                </c:pt>
                <c:pt idx="2">
                  <c:v>CT2</c:v>
                </c:pt>
                <c:pt idx="3">
                  <c:v>CT3</c:v>
                </c:pt>
                <c:pt idx="4">
                  <c:v>CT4</c:v>
                </c:pt>
                <c:pt idx="5">
                  <c:v>CT5</c:v>
                </c:pt>
              </c:strCache>
            </c:strRef>
          </c:cat>
          <c:val>
            <c:numRef>
              <c:f>NIVELES!$H$15:$H$20</c:f>
              <c:numCache>
                <c:formatCode>General</c:formatCode>
                <c:ptCount val="6"/>
                <c:pt idx="0">
                  <c:v>50</c:v>
                </c:pt>
                <c:pt idx="1">
                  <c:v>50</c:v>
                </c:pt>
                <c:pt idx="2">
                  <c:v>60</c:v>
                </c:pt>
                <c:pt idx="3">
                  <c:v>65</c:v>
                </c:pt>
                <c:pt idx="4">
                  <c:v>50</c:v>
                </c:pt>
                <c:pt idx="5">
                  <c:v>50</c:v>
                </c:pt>
              </c:numCache>
            </c:numRef>
          </c:val>
        </c:ser>
        <c:ser>
          <c:idx val="1"/>
          <c:order val="1"/>
          <c:tx>
            <c:strRef>
              <c:f>NIVELES!$I$14</c:f>
              <c:strCache>
                <c:ptCount val="1"/>
                <c:pt idx="0">
                  <c:v>Nivel 2</c:v>
                </c:pt>
              </c:strCache>
            </c:strRef>
          </c:tx>
          <c:spPr>
            <a:solidFill>
              <a:srgbClr val="FF9966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NIVELES!$G$15:$G$20</c:f>
              <c:strCache>
                <c:ptCount val="6"/>
                <c:pt idx="0">
                  <c:v>CC</c:v>
                </c:pt>
                <c:pt idx="1">
                  <c:v>CT1</c:v>
                </c:pt>
                <c:pt idx="2">
                  <c:v>CT2</c:v>
                </c:pt>
                <c:pt idx="3">
                  <c:v>CT3</c:v>
                </c:pt>
                <c:pt idx="4">
                  <c:v>CT4</c:v>
                </c:pt>
                <c:pt idx="5">
                  <c:v>CT5</c:v>
                </c:pt>
              </c:strCache>
            </c:strRef>
          </c:cat>
          <c:val>
            <c:numRef>
              <c:f>NIVELES!$I$15:$I$20</c:f>
              <c:numCache>
                <c:formatCode>General</c:formatCode>
                <c:ptCount val="6"/>
                <c:pt idx="0">
                  <c:v>50</c:v>
                </c:pt>
                <c:pt idx="1">
                  <c:v>35</c:v>
                </c:pt>
                <c:pt idx="2">
                  <c:v>30</c:v>
                </c:pt>
                <c:pt idx="3">
                  <c:v>10</c:v>
                </c:pt>
                <c:pt idx="4">
                  <c:v>25</c:v>
                </c:pt>
                <c:pt idx="5">
                  <c:v>30</c:v>
                </c:pt>
              </c:numCache>
            </c:numRef>
          </c:val>
        </c:ser>
        <c:ser>
          <c:idx val="2"/>
          <c:order val="2"/>
          <c:tx>
            <c:strRef>
              <c:f>NIVELES!$J$14</c:f>
              <c:strCache>
                <c:ptCount val="1"/>
                <c:pt idx="0">
                  <c:v>Nivel 3</c:v>
                </c:pt>
              </c:strCache>
            </c:strRef>
          </c:tx>
          <c:spPr>
            <a:solidFill>
              <a:srgbClr val="C6961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NIVELES!$G$15:$G$20</c:f>
              <c:strCache>
                <c:ptCount val="6"/>
                <c:pt idx="0">
                  <c:v>CC</c:v>
                </c:pt>
                <c:pt idx="1">
                  <c:v>CT1</c:v>
                </c:pt>
                <c:pt idx="2">
                  <c:v>CT2</c:v>
                </c:pt>
                <c:pt idx="3">
                  <c:v>CT3</c:v>
                </c:pt>
                <c:pt idx="4">
                  <c:v>CT4</c:v>
                </c:pt>
                <c:pt idx="5">
                  <c:v>CT5</c:v>
                </c:pt>
              </c:strCache>
            </c:strRef>
          </c:cat>
          <c:val>
            <c:numRef>
              <c:f>NIVELES!$J$15:$J$20</c:f>
              <c:numCache>
                <c:formatCode>General</c:formatCode>
                <c:ptCount val="6"/>
                <c:pt idx="0">
                  <c:v>0</c:v>
                </c:pt>
                <c:pt idx="1">
                  <c:v>15</c:v>
                </c:pt>
                <c:pt idx="2">
                  <c:v>10</c:v>
                </c:pt>
                <c:pt idx="3">
                  <c:v>20</c:v>
                </c:pt>
                <c:pt idx="4">
                  <c:v>10</c:v>
                </c:pt>
                <c:pt idx="5">
                  <c:v>10</c:v>
                </c:pt>
              </c:numCache>
            </c:numRef>
          </c:val>
        </c:ser>
        <c:ser>
          <c:idx val="3"/>
          <c:order val="3"/>
          <c:tx>
            <c:strRef>
              <c:f>NIVELES!$K$14</c:f>
              <c:strCache>
                <c:ptCount val="1"/>
                <c:pt idx="0">
                  <c:v>Nivel 4</c:v>
                </c:pt>
              </c:strCache>
            </c:strRef>
          </c:tx>
          <c:spPr>
            <a:solidFill>
              <a:srgbClr val="E84538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NIVELES!$G$15:$G$20</c:f>
              <c:strCache>
                <c:ptCount val="6"/>
                <c:pt idx="0">
                  <c:v>CC</c:v>
                </c:pt>
                <c:pt idx="1">
                  <c:v>CT1</c:v>
                </c:pt>
                <c:pt idx="2">
                  <c:v>CT2</c:v>
                </c:pt>
                <c:pt idx="3">
                  <c:v>CT3</c:v>
                </c:pt>
                <c:pt idx="4">
                  <c:v>CT4</c:v>
                </c:pt>
                <c:pt idx="5">
                  <c:v>CT5</c:v>
                </c:pt>
              </c:strCache>
            </c:strRef>
          </c:cat>
          <c:val>
            <c:numRef>
              <c:f>NIVELES!$K$15:$K$20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5</c:v>
                </c:pt>
                <c:pt idx="4">
                  <c:v>15</c:v>
                </c:pt>
                <c:pt idx="5">
                  <c:v>0</c:v>
                </c:pt>
              </c:numCache>
            </c:numRef>
          </c:val>
        </c:ser>
        <c:ser>
          <c:idx val="4"/>
          <c:order val="4"/>
          <c:tx>
            <c:strRef>
              <c:f>NIVELES!$L$14</c:f>
              <c:strCache>
                <c:ptCount val="1"/>
                <c:pt idx="0">
                  <c:v>Nivel 5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NIVELES!$G$15:$G$20</c:f>
              <c:strCache>
                <c:ptCount val="6"/>
                <c:pt idx="0">
                  <c:v>CC</c:v>
                </c:pt>
                <c:pt idx="1">
                  <c:v>CT1</c:v>
                </c:pt>
                <c:pt idx="2">
                  <c:v>CT2</c:v>
                </c:pt>
                <c:pt idx="3">
                  <c:v>CT3</c:v>
                </c:pt>
                <c:pt idx="4">
                  <c:v>CT4</c:v>
                </c:pt>
                <c:pt idx="5">
                  <c:v>CT5</c:v>
                </c:pt>
              </c:strCache>
            </c:strRef>
          </c:cat>
          <c:val>
            <c:numRef>
              <c:f>NIVELES!$L$15:$L$20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15283392"/>
        <c:axId val="715276864"/>
      </c:barChart>
      <c:catAx>
        <c:axId val="7152833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 smtClean="0"/>
                  <a:t>Tratamientos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5276864"/>
        <c:crosses val="autoZero"/>
        <c:auto val="1"/>
        <c:lblAlgn val="ctr"/>
        <c:lblOffset val="100"/>
        <c:noMultiLvlLbl val="0"/>
      </c:catAx>
      <c:valAx>
        <c:axId val="715276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Porcentaje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528339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Relationship Id="rId4" Type="http://schemas.openxmlformats.org/officeDocument/2006/relationships/image" Target="../media/image51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Relationship Id="rId4" Type="http://schemas.openxmlformats.org/officeDocument/2006/relationships/image" Target="../media/image51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Relationship Id="rId4" Type="http://schemas.openxmlformats.org/officeDocument/2006/relationships/image" Target="../media/image51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32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Relationship Id="rId4" Type="http://schemas.openxmlformats.org/officeDocument/2006/relationships/image" Target="../media/image5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A835FA-86C7-4D55-B1FC-B3C33E7724AC}" type="doc">
      <dgm:prSet loTypeId="urn:microsoft.com/office/officeart/2005/8/layout/cycle3" loCatId="cycle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AA39A33A-7D12-43CC-A0BD-EAC90D1E29C3}">
      <dgm:prSet phldrT="[Texto]" custT="1"/>
      <dgm:spPr>
        <a:ln>
          <a:solidFill>
            <a:srgbClr val="008000"/>
          </a:solidFill>
        </a:ln>
      </dgm:spPr>
      <dgm:t>
        <a:bodyPr/>
        <a:lstStyle/>
        <a:p>
          <a:pPr algn="just"/>
          <a:r>
            <a:rPr lang="es-EC" sz="1600" b="1" dirty="0" smtClean="0">
              <a:latin typeface="Arial" panose="020B0604020202020204" pitchFamily="34" charset="0"/>
              <a:cs typeface="Arial" panose="020B0604020202020204" pitchFamily="34" charset="0"/>
            </a:rPr>
            <a:t>Ecuador: </a:t>
          </a:r>
          <a:r>
            <a:rPr lang="es-EC" sz="1600" dirty="0" smtClean="0">
              <a:latin typeface="Arial" panose="020B0604020202020204" pitchFamily="34" charset="0"/>
              <a:cs typeface="Arial" panose="020B0604020202020204" pitchFamily="34" charset="0"/>
            </a:rPr>
            <a:t>Riqueza en flora y fauna. Plan nacional del buen vivir (MAE,2010).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F071C2-37F0-4ED9-922F-0962F1F290A7}" type="parTrans" cxnId="{167F2757-B3A7-4118-9C7C-F2B34D760472}">
      <dgm:prSet/>
      <dgm:spPr/>
      <dgm:t>
        <a:bodyPr/>
        <a:lstStyle/>
        <a:p>
          <a:pPr algn="just"/>
          <a:endParaRPr lang="en-US" sz="1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50AD6A-340D-4B42-B5B2-5947A674E047}" type="sibTrans" cxnId="{167F2757-B3A7-4118-9C7C-F2B34D760472}">
      <dgm:prSet/>
      <dgm:spPr>
        <a:solidFill>
          <a:srgbClr val="C0D4BA"/>
        </a:solidFill>
        <a:ln>
          <a:solidFill>
            <a:srgbClr val="008000"/>
          </a:solidFill>
        </a:ln>
      </dgm:spPr>
      <dgm:t>
        <a:bodyPr/>
        <a:lstStyle/>
        <a:p>
          <a:pPr algn="just"/>
          <a:endParaRPr lang="en-US" sz="1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4BF17E-7F9A-4940-89F0-6A18132D2F92}">
      <dgm:prSet phldrT="[Texto]" custT="1"/>
      <dgm:spPr>
        <a:ln>
          <a:solidFill>
            <a:srgbClr val="008000"/>
          </a:solidFill>
        </a:ln>
      </dgm:spPr>
      <dgm:t>
        <a:bodyPr/>
        <a:lstStyle/>
        <a:p>
          <a:pPr algn="just"/>
          <a:r>
            <a:rPr lang="es-EC" sz="1600" smtClean="0">
              <a:latin typeface="Arial" panose="020B0604020202020204" pitchFamily="34" charset="0"/>
              <a:cs typeface="Arial" panose="020B0604020202020204" pitchFamily="34" charset="0"/>
            </a:rPr>
            <a:t>Babaco [</a:t>
          </a:r>
          <a:r>
            <a:rPr lang="es-EC" sz="1600" i="1" smtClean="0">
              <a:latin typeface="Arial" panose="020B0604020202020204" pitchFamily="34" charset="0"/>
              <a:cs typeface="Arial" panose="020B0604020202020204" pitchFamily="34" charset="0"/>
            </a:rPr>
            <a:t>Vasconcellea × heilbornii</a:t>
          </a:r>
          <a:r>
            <a:rPr lang="es-EC" sz="1600" smtClean="0">
              <a:latin typeface="Arial" panose="020B0604020202020204" pitchFamily="34" charset="0"/>
              <a:cs typeface="Arial" panose="020B0604020202020204" pitchFamily="34" charset="0"/>
            </a:rPr>
            <a:t> (Badillo) Badillo].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EBBACC-AF62-4C05-B797-FB248D18DE99}" type="parTrans" cxnId="{F5BD9A20-0983-422E-95E1-95C040FE73E9}">
      <dgm:prSet/>
      <dgm:spPr/>
      <dgm:t>
        <a:bodyPr/>
        <a:lstStyle/>
        <a:p>
          <a:pPr algn="just"/>
          <a:endParaRPr lang="en-US" sz="1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DD33C0-2E27-47E8-B5BE-CA35010A461C}" type="sibTrans" cxnId="{F5BD9A20-0983-422E-95E1-95C040FE73E9}">
      <dgm:prSet/>
      <dgm:spPr/>
      <dgm:t>
        <a:bodyPr/>
        <a:lstStyle/>
        <a:p>
          <a:pPr algn="just"/>
          <a:endParaRPr lang="en-US" sz="1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B937EA-3069-4187-97AC-994627BBDDEA}">
      <dgm:prSet phldrT="[Texto]" custT="1"/>
      <dgm:spPr>
        <a:ln>
          <a:solidFill>
            <a:srgbClr val="008000"/>
          </a:solidFill>
        </a:ln>
      </dgm:spPr>
      <dgm:t>
        <a:bodyPr/>
        <a:lstStyle/>
        <a:p>
          <a:pPr algn="just"/>
          <a:r>
            <a:rPr lang="es-EC" sz="1600" smtClean="0">
              <a:latin typeface="Arial" panose="020B0604020202020204" pitchFamily="34" charset="0"/>
              <a:cs typeface="Arial" panose="020B0604020202020204" pitchFamily="34" charset="0"/>
            </a:rPr>
            <a:t>MAE (2007): 123% rentabilidad.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0F3E0E-7E5B-4102-B217-DC6AC66A7692}" type="parTrans" cxnId="{FB039683-6458-4BF4-B8F2-7E4F22B8E92D}">
      <dgm:prSet/>
      <dgm:spPr/>
      <dgm:t>
        <a:bodyPr/>
        <a:lstStyle/>
        <a:p>
          <a:pPr algn="just"/>
          <a:endParaRPr lang="en-US" sz="1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63C3F9-0FD1-4D64-8349-D7D53E34230D}" type="sibTrans" cxnId="{FB039683-6458-4BF4-B8F2-7E4F22B8E92D}">
      <dgm:prSet/>
      <dgm:spPr/>
      <dgm:t>
        <a:bodyPr/>
        <a:lstStyle/>
        <a:p>
          <a:pPr algn="just"/>
          <a:endParaRPr lang="en-US" sz="1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19A105-F4FF-4342-BB96-C2B40089B175}">
      <dgm:prSet phldrT="[Texto]" custT="1"/>
      <dgm:spPr>
        <a:ln>
          <a:solidFill>
            <a:srgbClr val="008000"/>
          </a:solidFill>
        </a:ln>
      </dgm:spPr>
      <dgm:t>
        <a:bodyPr/>
        <a:lstStyle/>
        <a:p>
          <a:pPr algn="just"/>
          <a:r>
            <a:rPr lang="es-EC" sz="1600" smtClean="0">
              <a:latin typeface="Arial" panose="020B0604020202020204" pitchFamily="34" charset="0"/>
              <a:cs typeface="Arial" panose="020B0604020202020204" pitchFamily="34" charset="0"/>
            </a:rPr>
            <a:t>Reproducción y plagas (Viteri, 1992).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257EF1-4111-4720-ACA0-664D2557C5E3}" type="parTrans" cxnId="{85C448DC-EE5F-49D2-8435-77C8AE3371D5}">
      <dgm:prSet/>
      <dgm:spPr/>
      <dgm:t>
        <a:bodyPr/>
        <a:lstStyle/>
        <a:p>
          <a:pPr algn="just"/>
          <a:endParaRPr lang="en-US" sz="1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5FD232-8F3E-4685-8ABB-ED580A1AE4E2}" type="sibTrans" cxnId="{85C448DC-EE5F-49D2-8435-77C8AE3371D5}">
      <dgm:prSet/>
      <dgm:spPr/>
      <dgm:t>
        <a:bodyPr/>
        <a:lstStyle/>
        <a:p>
          <a:pPr algn="just"/>
          <a:endParaRPr lang="en-US" sz="1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3283C9-E92C-4E14-9AA7-8A73F0CFE767}" type="pres">
      <dgm:prSet presAssocID="{E3A835FA-86C7-4D55-B1FC-B3C33E7724A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E7EAFFD-F6FE-4265-A74F-7375279FE7F2}" type="pres">
      <dgm:prSet presAssocID="{E3A835FA-86C7-4D55-B1FC-B3C33E7724AC}" presName="cycle" presStyleCnt="0"/>
      <dgm:spPr/>
      <dgm:t>
        <a:bodyPr/>
        <a:lstStyle/>
        <a:p>
          <a:endParaRPr lang="en-US"/>
        </a:p>
      </dgm:t>
    </dgm:pt>
    <dgm:pt modelId="{B9859DCA-402F-4635-829A-4E754A965E76}" type="pres">
      <dgm:prSet presAssocID="{AA39A33A-7D12-43CC-A0BD-EAC90D1E29C3}" presName="nodeFirstNode" presStyleLbl="node1" presStyleIdx="0" presStyleCnt="4" custScaleY="123456" custRadScaleRad="117525" custRadScaleInc="-4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9CF102-B4B4-4EA7-B184-9DE17547A29C}" type="pres">
      <dgm:prSet presAssocID="{8350AD6A-340D-4B42-B5B2-5947A674E047}" presName="sibTransFirstNode" presStyleLbl="bgShp" presStyleIdx="0" presStyleCnt="1" custLinFactNeighborX="101" custLinFactNeighborY="8609"/>
      <dgm:spPr/>
      <dgm:t>
        <a:bodyPr/>
        <a:lstStyle/>
        <a:p>
          <a:endParaRPr lang="en-US"/>
        </a:p>
      </dgm:t>
    </dgm:pt>
    <dgm:pt modelId="{B44E6B94-1B8D-457C-BA16-281F6341443F}" type="pres">
      <dgm:prSet presAssocID="{2E4BF17E-7F9A-4940-89F0-6A18132D2F92}" presName="nodeFollowingNodes" presStyleLbl="node1" presStyleIdx="1" presStyleCnt="4" custRadScaleRad="100897" custRadScaleInc="106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A27598-A012-430C-AB73-0F8C97F04643}" type="pres">
      <dgm:prSet presAssocID="{FCB937EA-3069-4187-97AC-994627BBDDEA}" presName="nodeFollowingNodes" presStyleLbl="node1" presStyleIdx="2" presStyleCnt="4" custRadScaleRad="141653" custRadScaleInc="22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E8E227-43B1-42B9-B875-59B101F50C4A}" type="pres">
      <dgm:prSet presAssocID="{7019A105-F4FF-4342-BB96-C2B40089B175}" presName="nodeFollowingNodes" presStyleLbl="node1" presStyleIdx="3" presStyleCnt="4" custRadScaleRad="105818" custRadScaleInc="-91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A0FE734-1F21-4901-9585-7DB3A178BB1A}" type="presOf" srcId="{AA39A33A-7D12-43CC-A0BD-EAC90D1E29C3}" destId="{B9859DCA-402F-4635-829A-4E754A965E76}" srcOrd="0" destOrd="0" presId="urn:microsoft.com/office/officeart/2005/8/layout/cycle3"/>
    <dgm:cxn modelId="{5D88B89E-E556-40E1-9369-31944110A548}" type="presOf" srcId="{8350AD6A-340D-4B42-B5B2-5947A674E047}" destId="{619CF102-B4B4-4EA7-B184-9DE17547A29C}" srcOrd="0" destOrd="0" presId="urn:microsoft.com/office/officeart/2005/8/layout/cycle3"/>
    <dgm:cxn modelId="{FB039683-6458-4BF4-B8F2-7E4F22B8E92D}" srcId="{E3A835FA-86C7-4D55-B1FC-B3C33E7724AC}" destId="{FCB937EA-3069-4187-97AC-994627BBDDEA}" srcOrd="2" destOrd="0" parTransId="{FF0F3E0E-7E5B-4102-B217-DC6AC66A7692}" sibTransId="{7B63C3F9-0FD1-4D64-8349-D7D53E34230D}"/>
    <dgm:cxn modelId="{F5BD9A20-0983-422E-95E1-95C040FE73E9}" srcId="{E3A835FA-86C7-4D55-B1FC-B3C33E7724AC}" destId="{2E4BF17E-7F9A-4940-89F0-6A18132D2F92}" srcOrd="1" destOrd="0" parTransId="{8CEBBACC-AF62-4C05-B797-FB248D18DE99}" sibTransId="{04DD33C0-2E27-47E8-B5BE-CA35010A461C}"/>
    <dgm:cxn modelId="{DE3059BA-7187-41CB-8B89-BF1E63A47DE9}" type="presOf" srcId="{2E4BF17E-7F9A-4940-89F0-6A18132D2F92}" destId="{B44E6B94-1B8D-457C-BA16-281F6341443F}" srcOrd="0" destOrd="0" presId="urn:microsoft.com/office/officeart/2005/8/layout/cycle3"/>
    <dgm:cxn modelId="{9B442803-E390-4E41-9DA2-739932F5D5EB}" type="presOf" srcId="{7019A105-F4FF-4342-BB96-C2B40089B175}" destId="{CAE8E227-43B1-42B9-B875-59B101F50C4A}" srcOrd="0" destOrd="0" presId="urn:microsoft.com/office/officeart/2005/8/layout/cycle3"/>
    <dgm:cxn modelId="{BC2BD9A1-E925-44CC-A9C9-D6486D508712}" type="presOf" srcId="{E3A835FA-86C7-4D55-B1FC-B3C33E7724AC}" destId="{913283C9-E92C-4E14-9AA7-8A73F0CFE767}" srcOrd="0" destOrd="0" presId="urn:microsoft.com/office/officeart/2005/8/layout/cycle3"/>
    <dgm:cxn modelId="{85C448DC-EE5F-49D2-8435-77C8AE3371D5}" srcId="{E3A835FA-86C7-4D55-B1FC-B3C33E7724AC}" destId="{7019A105-F4FF-4342-BB96-C2B40089B175}" srcOrd="3" destOrd="0" parTransId="{A8257EF1-4111-4720-ACA0-664D2557C5E3}" sibTransId="{A55FD232-8F3E-4685-8ABB-ED580A1AE4E2}"/>
    <dgm:cxn modelId="{167F2757-B3A7-4118-9C7C-F2B34D760472}" srcId="{E3A835FA-86C7-4D55-B1FC-B3C33E7724AC}" destId="{AA39A33A-7D12-43CC-A0BD-EAC90D1E29C3}" srcOrd="0" destOrd="0" parTransId="{D5F071C2-37F0-4ED9-922F-0962F1F290A7}" sibTransId="{8350AD6A-340D-4B42-B5B2-5947A674E047}"/>
    <dgm:cxn modelId="{57526C8E-A7BE-48D5-A391-51CC5F259FE7}" type="presOf" srcId="{FCB937EA-3069-4187-97AC-994627BBDDEA}" destId="{09A27598-A012-430C-AB73-0F8C97F04643}" srcOrd="0" destOrd="0" presId="urn:microsoft.com/office/officeart/2005/8/layout/cycle3"/>
    <dgm:cxn modelId="{88D0FE02-51DF-46FE-A5C1-9EDE17DD7FD4}" type="presParOf" srcId="{913283C9-E92C-4E14-9AA7-8A73F0CFE767}" destId="{1E7EAFFD-F6FE-4265-A74F-7375279FE7F2}" srcOrd="0" destOrd="0" presId="urn:microsoft.com/office/officeart/2005/8/layout/cycle3"/>
    <dgm:cxn modelId="{2B46B7CA-AAC2-4438-8139-FF9D77B0DD02}" type="presParOf" srcId="{1E7EAFFD-F6FE-4265-A74F-7375279FE7F2}" destId="{B9859DCA-402F-4635-829A-4E754A965E76}" srcOrd="0" destOrd="0" presId="urn:microsoft.com/office/officeart/2005/8/layout/cycle3"/>
    <dgm:cxn modelId="{2203B882-173A-44E2-8C00-06EB8F4837BE}" type="presParOf" srcId="{1E7EAFFD-F6FE-4265-A74F-7375279FE7F2}" destId="{619CF102-B4B4-4EA7-B184-9DE17547A29C}" srcOrd="1" destOrd="0" presId="urn:microsoft.com/office/officeart/2005/8/layout/cycle3"/>
    <dgm:cxn modelId="{A2947E0D-98CE-4EE1-BEA9-02A4393840B7}" type="presParOf" srcId="{1E7EAFFD-F6FE-4265-A74F-7375279FE7F2}" destId="{B44E6B94-1B8D-457C-BA16-281F6341443F}" srcOrd="2" destOrd="0" presId="urn:microsoft.com/office/officeart/2005/8/layout/cycle3"/>
    <dgm:cxn modelId="{9249D002-E15C-4D0B-A242-681576B1028D}" type="presParOf" srcId="{1E7EAFFD-F6FE-4265-A74F-7375279FE7F2}" destId="{09A27598-A012-430C-AB73-0F8C97F04643}" srcOrd="3" destOrd="0" presId="urn:microsoft.com/office/officeart/2005/8/layout/cycle3"/>
    <dgm:cxn modelId="{E05E992D-761E-4607-9932-5DBA530B810C}" type="presParOf" srcId="{1E7EAFFD-F6FE-4265-A74F-7375279FE7F2}" destId="{CAE8E227-43B1-42B9-B875-59B101F50C4A}" srcOrd="4" destOrd="0" presId="urn:microsoft.com/office/officeart/2005/8/layout/cycle3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4B2DE8-48E9-4656-BEFF-EA05354A881C}" type="doc">
      <dgm:prSet loTypeId="urn:microsoft.com/office/officeart/2005/8/layout/vList4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55265659-BFB7-444D-AC96-F53DC4B2364C}">
      <dgm:prSet phldrT="[Texto]" custT="1"/>
      <dgm:spPr/>
      <dgm:t>
        <a:bodyPr/>
        <a:lstStyle/>
        <a:p>
          <a:pPr algn="just"/>
          <a:r>
            <a:rPr lang="es-EC" sz="1500" dirty="0" smtClean="0">
              <a:solidFill>
                <a:schemeClr val="tx1"/>
              </a:solidFill>
              <a:cs typeface="Arial" panose="020B0604020202020204" pitchFamily="34" charset="0"/>
            </a:rPr>
            <a:t>Es importante realizar semanalmente el pre-tratamiento fitosanitario y la aplicación de 6-BAP.</a:t>
          </a:r>
          <a:endParaRPr lang="en-US" sz="1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782032-62FF-4D07-8BDC-CD50F92F86F7}" type="parTrans" cxnId="{D7D9DEAC-D36C-4723-B014-BB672CC61B6B}">
      <dgm:prSet/>
      <dgm:spPr/>
      <dgm:t>
        <a:bodyPr/>
        <a:lstStyle/>
        <a:p>
          <a:endParaRPr lang="en-US" sz="1500"/>
        </a:p>
      </dgm:t>
    </dgm:pt>
    <dgm:pt modelId="{7BE42A4E-E78D-40CF-8770-D9AEA975D90D}" type="sibTrans" cxnId="{D7D9DEAC-D36C-4723-B014-BB672CC61B6B}">
      <dgm:prSet/>
      <dgm:spPr/>
      <dgm:t>
        <a:bodyPr/>
        <a:lstStyle/>
        <a:p>
          <a:endParaRPr lang="en-US" sz="1500"/>
        </a:p>
      </dgm:t>
    </dgm:pt>
    <dgm:pt modelId="{707DF3E9-2A85-4E7B-876F-F69C8534CB87}">
      <dgm:prSet custT="1"/>
      <dgm:spPr/>
      <dgm:t>
        <a:bodyPr/>
        <a:lstStyle/>
        <a:p>
          <a:pPr algn="just"/>
          <a:r>
            <a:rPr lang="es-EC" sz="1500" dirty="0" smtClean="0"/>
            <a:t>Investigaciones futuras enfocadas la Biología Molecular con el fin de comparar los brotes a nivel </a:t>
          </a:r>
          <a:r>
            <a:rPr lang="es-EC" sz="1500" i="1" dirty="0" smtClean="0"/>
            <a:t>in vitro y</a:t>
          </a:r>
          <a:r>
            <a:rPr lang="es-EC" sz="1500" dirty="0" smtClean="0"/>
            <a:t> </a:t>
          </a:r>
          <a:r>
            <a:rPr lang="es-EC" sz="1500" i="1" dirty="0" smtClean="0"/>
            <a:t>ex vitro,</a:t>
          </a:r>
          <a:r>
            <a:rPr lang="es-EC" sz="1500" dirty="0" smtClean="0"/>
            <a:t> para corroborar si existe variación </a:t>
          </a:r>
          <a:r>
            <a:rPr lang="es-EC" sz="1500" dirty="0" err="1" smtClean="0"/>
            <a:t>somaclonal</a:t>
          </a:r>
          <a:r>
            <a:rPr lang="es-EC" sz="1500" dirty="0" smtClean="0"/>
            <a:t>.</a:t>
          </a:r>
          <a:endParaRPr lang="es-ES" sz="1500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5CC6AD-ADD9-46D3-AFAA-5308433DE023}" type="sibTrans" cxnId="{74436D32-316B-4C1A-A7BC-8E7438319AA4}">
      <dgm:prSet/>
      <dgm:spPr/>
      <dgm:t>
        <a:bodyPr/>
        <a:lstStyle/>
        <a:p>
          <a:endParaRPr lang="en-US" sz="1500"/>
        </a:p>
      </dgm:t>
    </dgm:pt>
    <dgm:pt modelId="{A5ED24E9-2CA1-4C7E-982D-2FB4FC8E3669}" type="parTrans" cxnId="{74436D32-316B-4C1A-A7BC-8E7438319AA4}">
      <dgm:prSet/>
      <dgm:spPr/>
      <dgm:t>
        <a:bodyPr/>
        <a:lstStyle/>
        <a:p>
          <a:endParaRPr lang="en-US" sz="1500"/>
        </a:p>
      </dgm:t>
    </dgm:pt>
    <dgm:pt modelId="{47346FE7-12FC-4648-9BBE-2A2E69ED67A3}">
      <dgm:prSet phldrT="[Texto]" custT="1"/>
      <dgm:spPr/>
      <dgm:t>
        <a:bodyPr/>
        <a:lstStyle/>
        <a:p>
          <a:pPr algn="just"/>
          <a:r>
            <a:rPr lang="es-EC" sz="1500" dirty="0" smtClean="0"/>
            <a:t>El TDZ causa la formación de callo no organogénica por lo que ser recomienda realizar una remoción del mismo.</a:t>
          </a:r>
          <a:endParaRPr lang="en-US" sz="1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900FB7-768A-47AE-B0FD-DF96B7B3DE44}" type="sibTrans" cxnId="{9086CF9F-F3D4-4973-B0A2-CFFD44807AED}">
      <dgm:prSet/>
      <dgm:spPr/>
      <dgm:t>
        <a:bodyPr/>
        <a:lstStyle/>
        <a:p>
          <a:endParaRPr lang="en-US" sz="1500"/>
        </a:p>
      </dgm:t>
    </dgm:pt>
    <dgm:pt modelId="{7784DE8C-6F2D-4E83-90CC-BEE8C07048FE}" type="parTrans" cxnId="{9086CF9F-F3D4-4973-B0A2-CFFD44807AED}">
      <dgm:prSet/>
      <dgm:spPr/>
      <dgm:t>
        <a:bodyPr/>
        <a:lstStyle/>
        <a:p>
          <a:endParaRPr lang="en-US" sz="1500"/>
        </a:p>
      </dgm:t>
    </dgm:pt>
    <dgm:pt modelId="{756154C8-26AB-4DD3-A01B-E033A991F114}">
      <dgm:prSet custT="1"/>
      <dgm:spPr/>
      <dgm:t>
        <a:bodyPr/>
        <a:lstStyle/>
        <a:p>
          <a:pPr algn="just"/>
          <a:r>
            <a:rPr lang="es-EC" sz="1500" dirty="0" smtClean="0"/>
            <a:t>Considerando el elevado costo de algunos reactivos como el TDZ, se recomienda usar 5 mg/L .</a:t>
          </a:r>
          <a:r>
            <a:rPr lang="es-EC" altLang="en-US" sz="15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n-US" sz="1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B35CD3-6301-4506-B1CD-3233A6D04B03}" type="sibTrans" cxnId="{9B093DD6-8901-477B-BC9F-AD5366015E4E}">
      <dgm:prSet/>
      <dgm:spPr/>
      <dgm:t>
        <a:bodyPr/>
        <a:lstStyle/>
        <a:p>
          <a:endParaRPr lang="en-US" sz="1500"/>
        </a:p>
      </dgm:t>
    </dgm:pt>
    <dgm:pt modelId="{D271EA09-BE0D-4DEC-90D9-50CC953A97B8}" type="parTrans" cxnId="{9B093DD6-8901-477B-BC9F-AD5366015E4E}">
      <dgm:prSet/>
      <dgm:spPr/>
      <dgm:t>
        <a:bodyPr/>
        <a:lstStyle/>
        <a:p>
          <a:endParaRPr lang="en-US" sz="1500"/>
        </a:p>
      </dgm:t>
    </dgm:pt>
    <dgm:pt modelId="{57F7F8AC-884C-42B2-9672-0DE8EB1A5DAC}" type="pres">
      <dgm:prSet presAssocID="{844B2DE8-48E9-4656-BEFF-EA05354A881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80BC01B-5071-42D8-B7BA-37B6D488FA0B}" type="pres">
      <dgm:prSet presAssocID="{55265659-BFB7-444D-AC96-F53DC4B2364C}" presName="comp" presStyleCnt="0"/>
      <dgm:spPr/>
    </dgm:pt>
    <dgm:pt modelId="{BD6F23CE-47B6-4560-8947-553EF78B2411}" type="pres">
      <dgm:prSet presAssocID="{55265659-BFB7-444D-AC96-F53DC4B2364C}" presName="box" presStyleLbl="node1" presStyleIdx="0" presStyleCnt="4"/>
      <dgm:spPr/>
      <dgm:t>
        <a:bodyPr/>
        <a:lstStyle/>
        <a:p>
          <a:endParaRPr lang="en-US"/>
        </a:p>
      </dgm:t>
    </dgm:pt>
    <dgm:pt modelId="{A5B17533-D81B-4593-B7E3-F9F3519A55FF}" type="pres">
      <dgm:prSet presAssocID="{55265659-BFB7-444D-AC96-F53DC4B2364C}" presName="img" presStyleLbl="fgImgPlace1" presStyleIdx="0" presStyleCnt="4" custScaleX="80321" custScaleY="10920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9BBDEC2-F1AD-4D4D-A9B8-D29CFDD76F76}" type="pres">
      <dgm:prSet presAssocID="{55265659-BFB7-444D-AC96-F53DC4B2364C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26BB87-9E78-44E8-9244-C0FF889D788E}" type="pres">
      <dgm:prSet presAssocID="{7BE42A4E-E78D-40CF-8770-D9AEA975D90D}" presName="spacer" presStyleCnt="0"/>
      <dgm:spPr/>
    </dgm:pt>
    <dgm:pt modelId="{F2FD9669-31A2-46C9-A440-6F3339CB17DE}" type="pres">
      <dgm:prSet presAssocID="{756154C8-26AB-4DD3-A01B-E033A991F114}" presName="comp" presStyleCnt="0"/>
      <dgm:spPr/>
    </dgm:pt>
    <dgm:pt modelId="{2954B194-F397-44B6-8736-6966CFAC2D50}" type="pres">
      <dgm:prSet presAssocID="{756154C8-26AB-4DD3-A01B-E033A991F114}" presName="box" presStyleLbl="node1" presStyleIdx="1" presStyleCnt="4"/>
      <dgm:spPr/>
      <dgm:t>
        <a:bodyPr/>
        <a:lstStyle/>
        <a:p>
          <a:endParaRPr lang="en-US"/>
        </a:p>
      </dgm:t>
    </dgm:pt>
    <dgm:pt modelId="{270979F0-7C59-4623-8958-4C90264814C2}" type="pres">
      <dgm:prSet presAssocID="{756154C8-26AB-4DD3-A01B-E033A991F114}" presName="img" presStyleLbl="fgImgPlace1" presStyleIdx="1" presStyleCnt="4" custScaleX="80321" custScaleY="10920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B7EAC75-1251-4959-804D-E5548080408C}" type="pres">
      <dgm:prSet presAssocID="{756154C8-26AB-4DD3-A01B-E033A991F114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A57E40-36CE-4014-A12A-4BF19359692F}" type="pres">
      <dgm:prSet presAssocID="{88B35CD3-6301-4506-B1CD-3233A6D04B03}" presName="spacer" presStyleCnt="0"/>
      <dgm:spPr/>
    </dgm:pt>
    <dgm:pt modelId="{5653CC9B-98F9-4C99-8F96-42840AE17599}" type="pres">
      <dgm:prSet presAssocID="{47346FE7-12FC-4648-9BBE-2A2E69ED67A3}" presName="comp" presStyleCnt="0"/>
      <dgm:spPr/>
    </dgm:pt>
    <dgm:pt modelId="{ED76F596-85E9-4AF2-974A-381AE5610662}" type="pres">
      <dgm:prSet presAssocID="{47346FE7-12FC-4648-9BBE-2A2E69ED67A3}" presName="box" presStyleLbl="node1" presStyleIdx="2" presStyleCnt="4"/>
      <dgm:spPr/>
      <dgm:t>
        <a:bodyPr/>
        <a:lstStyle/>
        <a:p>
          <a:endParaRPr lang="en-US"/>
        </a:p>
      </dgm:t>
    </dgm:pt>
    <dgm:pt modelId="{ACD946D5-04A0-4607-8F52-D0BBA5C6CA68}" type="pres">
      <dgm:prSet presAssocID="{47346FE7-12FC-4648-9BBE-2A2E69ED67A3}" presName="img" presStyleLbl="fgImgPlace1" presStyleIdx="2" presStyleCnt="4" custScaleX="80321" custScaleY="10920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0D8BD9C-9220-46A0-A06F-DA5631155F23}" type="pres">
      <dgm:prSet presAssocID="{47346FE7-12FC-4648-9BBE-2A2E69ED67A3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F76432-1DF0-4E9F-B8D8-3D2E4955D800}" type="pres">
      <dgm:prSet presAssocID="{73900FB7-768A-47AE-B0FD-DF96B7B3DE44}" presName="spacer" presStyleCnt="0"/>
      <dgm:spPr/>
    </dgm:pt>
    <dgm:pt modelId="{65086564-A30E-4292-B53D-8E5BC8FB0CD6}" type="pres">
      <dgm:prSet presAssocID="{707DF3E9-2A85-4E7B-876F-F69C8534CB87}" presName="comp" presStyleCnt="0"/>
      <dgm:spPr/>
    </dgm:pt>
    <dgm:pt modelId="{48958B36-0D70-4B16-A152-A49E086396EC}" type="pres">
      <dgm:prSet presAssocID="{707DF3E9-2A85-4E7B-876F-F69C8534CB87}" presName="box" presStyleLbl="node1" presStyleIdx="3" presStyleCnt="4" custScaleY="100487"/>
      <dgm:spPr/>
      <dgm:t>
        <a:bodyPr/>
        <a:lstStyle/>
        <a:p>
          <a:endParaRPr lang="en-US"/>
        </a:p>
      </dgm:t>
    </dgm:pt>
    <dgm:pt modelId="{34943F86-F522-48FA-AEAA-E227EDD7F619}" type="pres">
      <dgm:prSet presAssocID="{707DF3E9-2A85-4E7B-876F-F69C8534CB87}" presName="img" presStyleLbl="fgImgPlace1" presStyleIdx="3" presStyleCnt="4" custScaleX="80321" custScaleY="10920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01916997-E6D0-48D1-BD27-A12249495EB2}" type="pres">
      <dgm:prSet presAssocID="{707DF3E9-2A85-4E7B-876F-F69C8534CB87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3A1268C-0CA7-4EAC-B5CB-1BBDAFFCCDB0}" type="presOf" srcId="{756154C8-26AB-4DD3-A01B-E033A991F114}" destId="{2954B194-F397-44B6-8736-6966CFAC2D50}" srcOrd="0" destOrd="0" presId="urn:microsoft.com/office/officeart/2005/8/layout/vList4"/>
    <dgm:cxn modelId="{000BFF8E-1F01-428A-8206-E1DDA0B2C9A6}" type="presOf" srcId="{844B2DE8-48E9-4656-BEFF-EA05354A881C}" destId="{57F7F8AC-884C-42B2-9672-0DE8EB1A5DAC}" srcOrd="0" destOrd="0" presId="urn:microsoft.com/office/officeart/2005/8/layout/vList4"/>
    <dgm:cxn modelId="{3B9F779D-5AC8-480F-ABD7-1D80BEF7A06F}" type="presOf" srcId="{47346FE7-12FC-4648-9BBE-2A2E69ED67A3}" destId="{ED76F596-85E9-4AF2-974A-381AE5610662}" srcOrd="0" destOrd="0" presId="urn:microsoft.com/office/officeart/2005/8/layout/vList4"/>
    <dgm:cxn modelId="{74436D32-316B-4C1A-A7BC-8E7438319AA4}" srcId="{844B2DE8-48E9-4656-BEFF-EA05354A881C}" destId="{707DF3E9-2A85-4E7B-876F-F69C8534CB87}" srcOrd="3" destOrd="0" parTransId="{A5ED24E9-2CA1-4C7E-982D-2FB4FC8E3669}" sibTransId="{585CC6AD-ADD9-46D3-AFAA-5308433DE023}"/>
    <dgm:cxn modelId="{3219A21A-B6AF-45C0-A894-169FA3F63623}" type="presOf" srcId="{707DF3E9-2A85-4E7B-876F-F69C8534CB87}" destId="{48958B36-0D70-4B16-A152-A49E086396EC}" srcOrd="0" destOrd="0" presId="urn:microsoft.com/office/officeart/2005/8/layout/vList4"/>
    <dgm:cxn modelId="{C3CAC474-FCC0-4985-9D14-B242AF8649BF}" type="presOf" srcId="{756154C8-26AB-4DD3-A01B-E033A991F114}" destId="{6B7EAC75-1251-4959-804D-E5548080408C}" srcOrd="1" destOrd="0" presId="urn:microsoft.com/office/officeart/2005/8/layout/vList4"/>
    <dgm:cxn modelId="{9B093DD6-8901-477B-BC9F-AD5366015E4E}" srcId="{844B2DE8-48E9-4656-BEFF-EA05354A881C}" destId="{756154C8-26AB-4DD3-A01B-E033A991F114}" srcOrd="1" destOrd="0" parTransId="{D271EA09-BE0D-4DEC-90D9-50CC953A97B8}" sibTransId="{88B35CD3-6301-4506-B1CD-3233A6D04B03}"/>
    <dgm:cxn modelId="{55344952-4997-47C4-9481-F4444646B50B}" type="presOf" srcId="{47346FE7-12FC-4648-9BBE-2A2E69ED67A3}" destId="{D0D8BD9C-9220-46A0-A06F-DA5631155F23}" srcOrd="1" destOrd="0" presId="urn:microsoft.com/office/officeart/2005/8/layout/vList4"/>
    <dgm:cxn modelId="{63DBD8EB-36AF-4E96-9A11-E9E37B91366E}" type="presOf" srcId="{707DF3E9-2A85-4E7B-876F-F69C8534CB87}" destId="{01916997-E6D0-48D1-BD27-A12249495EB2}" srcOrd="1" destOrd="0" presId="urn:microsoft.com/office/officeart/2005/8/layout/vList4"/>
    <dgm:cxn modelId="{9E344790-ADCB-4CB8-BC88-263156DA6A70}" type="presOf" srcId="{55265659-BFB7-444D-AC96-F53DC4B2364C}" destId="{09BBDEC2-F1AD-4D4D-A9B8-D29CFDD76F76}" srcOrd="1" destOrd="0" presId="urn:microsoft.com/office/officeart/2005/8/layout/vList4"/>
    <dgm:cxn modelId="{D7D9DEAC-D36C-4723-B014-BB672CC61B6B}" srcId="{844B2DE8-48E9-4656-BEFF-EA05354A881C}" destId="{55265659-BFB7-444D-AC96-F53DC4B2364C}" srcOrd="0" destOrd="0" parTransId="{41782032-62FF-4D07-8BDC-CD50F92F86F7}" sibTransId="{7BE42A4E-E78D-40CF-8770-D9AEA975D90D}"/>
    <dgm:cxn modelId="{9086CF9F-F3D4-4973-B0A2-CFFD44807AED}" srcId="{844B2DE8-48E9-4656-BEFF-EA05354A881C}" destId="{47346FE7-12FC-4648-9BBE-2A2E69ED67A3}" srcOrd="2" destOrd="0" parTransId="{7784DE8C-6F2D-4E83-90CC-BEE8C07048FE}" sibTransId="{73900FB7-768A-47AE-B0FD-DF96B7B3DE44}"/>
    <dgm:cxn modelId="{F78A4FCE-5061-414F-AD4B-56CB95457980}" type="presOf" srcId="{55265659-BFB7-444D-AC96-F53DC4B2364C}" destId="{BD6F23CE-47B6-4560-8947-553EF78B2411}" srcOrd="0" destOrd="0" presId="urn:microsoft.com/office/officeart/2005/8/layout/vList4"/>
    <dgm:cxn modelId="{1D0ECBD3-1CE0-4106-B4CB-AEB68D41FB8E}" type="presParOf" srcId="{57F7F8AC-884C-42B2-9672-0DE8EB1A5DAC}" destId="{A80BC01B-5071-42D8-B7BA-37B6D488FA0B}" srcOrd="0" destOrd="0" presId="urn:microsoft.com/office/officeart/2005/8/layout/vList4"/>
    <dgm:cxn modelId="{0F00C372-2A54-46F5-879F-656062850ADB}" type="presParOf" srcId="{A80BC01B-5071-42D8-B7BA-37B6D488FA0B}" destId="{BD6F23CE-47B6-4560-8947-553EF78B2411}" srcOrd="0" destOrd="0" presId="urn:microsoft.com/office/officeart/2005/8/layout/vList4"/>
    <dgm:cxn modelId="{92D48164-721C-4AAF-A666-158BD6C4A415}" type="presParOf" srcId="{A80BC01B-5071-42D8-B7BA-37B6D488FA0B}" destId="{A5B17533-D81B-4593-B7E3-F9F3519A55FF}" srcOrd="1" destOrd="0" presId="urn:microsoft.com/office/officeart/2005/8/layout/vList4"/>
    <dgm:cxn modelId="{887D0DDD-9363-49D2-A203-AE94A2A2867B}" type="presParOf" srcId="{A80BC01B-5071-42D8-B7BA-37B6D488FA0B}" destId="{09BBDEC2-F1AD-4D4D-A9B8-D29CFDD76F76}" srcOrd="2" destOrd="0" presId="urn:microsoft.com/office/officeart/2005/8/layout/vList4"/>
    <dgm:cxn modelId="{5818E3A3-E8D0-4BA6-8E25-797798081189}" type="presParOf" srcId="{57F7F8AC-884C-42B2-9672-0DE8EB1A5DAC}" destId="{0826BB87-9E78-44E8-9244-C0FF889D788E}" srcOrd="1" destOrd="0" presId="urn:microsoft.com/office/officeart/2005/8/layout/vList4"/>
    <dgm:cxn modelId="{E73E21A7-B15D-4EEC-B2E1-E9CD72C9F931}" type="presParOf" srcId="{57F7F8AC-884C-42B2-9672-0DE8EB1A5DAC}" destId="{F2FD9669-31A2-46C9-A440-6F3339CB17DE}" srcOrd="2" destOrd="0" presId="urn:microsoft.com/office/officeart/2005/8/layout/vList4"/>
    <dgm:cxn modelId="{CEA86559-0E25-41AD-A154-370A11540527}" type="presParOf" srcId="{F2FD9669-31A2-46C9-A440-6F3339CB17DE}" destId="{2954B194-F397-44B6-8736-6966CFAC2D50}" srcOrd="0" destOrd="0" presId="urn:microsoft.com/office/officeart/2005/8/layout/vList4"/>
    <dgm:cxn modelId="{0C5806E0-255C-4EBF-92E4-82184407863E}" type="presParOf" srcId="{F2FD9669-31A2-46C9-A440-6F3339CB17DE}" destId="{270979F0-7C59-4623-8958-4C90264814C2}" srcOrd="1" destOrd="0" presId="urn:microsoft.com/office/officeart/2005/8/layout/vList4"/>
    <dgm:cxn modelId="{2658915B-6992-427F-87FC-570832FC8424}" type="presParOf" srcId="{F2FD9669-31A2-46C9-A440-6F3339CB17DE}" destId="{6B7EAC75-1251-4959-804D-E5548080408C}" srcOrd="2" destOrd="0" presId="urn:microsoft.com/office/officeart/2005/8/layout/vList4"/>
    <dgm:cxn modelId="{A1A659DF-8B28-43EB-A529-F9CA55953D4F}" type="presParOf" srcId="{57F7F8AC-884C-42B2-9672-0DE8EB1A5DAC}" destId="{5BA57E40-36CE-4014-A12A-4BF19359692F}" srcOrd="3" destOrd="0" presId="urn:microsoft.com/office/officeart/2005/8/layout/vList4"/>
    <dgm:cxn modelId="{AF818710-E474-45C9-9AAD-3FF40F9856CF}" type="presParOf" srcId="{57F7F8AC-884C-42B2-9672-0DE8EB1A5DAC}" destId="{5653CC9B-98F9-4C99-8F96-42840AE17599}" srcOrd="4" destOrd="0" presId="urn:microsoft.com/office/officeart/2005/8/layout/vList4"/>
    <dgm:cxn modelId="{D6227849-4441-4B36-AF2D-662A9AE1B3F9}" type="presParOf" srcId="{5653CC9B-98F9-4C99-8F96-42840AE17599}" destId="{ED76F596-85E9-4AF2-974A-381AE5610662}" srcOrd="0" destOrd="0" presId="urn:microsoft.com/office/officeart/2005/8/layout/vList4"/>
    <dgm:cxn modelId="{4386A180-2EE6-484B-989E-8ACD383BCBEE}" type="presParOf" srcId="{5653CC9B-98F9-4C99-8F96-42840AE17599}" destId="{ACD946D5-04A0-4607-8F52-D0BBA5C6CA68}" srcOrd="1" destOrd="0" presId="urn:microsoft.com/office/officeart/2005/8/layout/vList4"/>
    <dgm:cxn modelId="{AE927AE8-26F6-49DD-94E5-23C360D1831B}" type="presParOf" srcId="{5653CC9B-98F9-4C99-8F96-42840AE17599}" destId="{D0D8BD9C-9220-46A0-A06F-DA5631155F23}" srcOrd="2" destOrd="0" presId="urn:microsoft.com/office/officeart/2005/8/layout/vList4"/>
    <dgm:cxn modelId="{0384D7F6-A537-4027-AD4A-722414161260}" type="presParOf" srcId="{57F7F8AC-884C-42B2-9672-0DE8EB1A5DAC}" destId="{5AF76432-1DF0-4E9F-B8D8-3D2E4955D800}" srcOrd="5" destOrd="0" presId="urn:microsoft.com/office/officeart/2005/8/layout/vList4"/>
    <dgm:cxn modelId="{21ED6C51-E557-43E2-BE12-7FC40BB3EC77}" type="presParOf" srcId="{57F7F8AC-884C-42B2-9672-0DE8EB1A5DAC}" destId="{65086564-A30E-4292-B53D-8E5BC8FB0CD6}" srcOrd="6" destOrd="0" presId="urn:microsoft.com/office/officeart/2005/8/layout/vList4"/>
    <dgm:cxn modelId="{BCEEAD73-8D3C-479A-AAC8-ACA094B2409A}" type="presParOf" srcId="{65086564-A30E-4292-B53D-8E5BC8FB0CD6}" destId="{48958B36-0D70-4B16-A152-A49E086396EC}" srcOrd="0" destOrd="0" presId="urn:microsoft.com/office/officeart/2005/8/layout/vList4"/>
    <dgm:cxn modelId="{9A68E461-136F-4F11-9A01-D46CC301A5E5}" type="presParOf" srcId="{65086564-A30E-4292-B53D-8E5BC8FB0CD6}" destId="{34943F86-F522-48FA-AEAA-E227EDD7F619}" srcOrd="1" destOrd="0" presId="urn:microsoft.com/office/officeart/2005/8/layout/vList4"/>
    <dgm:cxn modelId="{DFB848B5-E8D1-4369-BEB7-0BAFA730F221}" type="presParOf" srcId="{65086564-A30E-4292-B53D-8E5BC8FB0CD6}" destId="{01916997-E6D0-48D1-BD27-A12249495EB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A835FA-86C7-4D55-B1FC-B3C33E7724AC}" type="doc">
      <dgm:prSet loTypeId="urn:microsoft.com/office/officeart/2005/8/layout/cycle3" loCatId="cycle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FCB937EA-3069-4187-97AC-994627BBDDEA}">
      <dgm:prSet phldrT="[Texto]" custT="1"/>
      <dgm:spPr>
        <a:ln>
          <a:solidFill>
            <a:srgbClr val="008000"/>
          </a:solidFill>
        </a:ln>
      </dgm:spPr>
      <dgm:t>
        <a:bodyPr/>
        <a:lstStyle/>
        <a:p>
          <a:pPr algn="just">
            <a:lnSpc>
              <a:spcPct val="100000"/>
            </a:lnSpc>
          </a:pPr>
          <a:endParaRPr lang="en-US" sz="1700" dirty="0">
            <a:latin typeface="+mj-lt"/>
            <a:cs typeface="Arial" panose="020B0604020202020204" pitchFamily="34" charset="0"/>
          </a:endParaRPr>
        </a:p>
      </dgm:t>
    </dgm:pt>
    <dgm:pt modelId="{FF0F3E0E-7E5B-4102-B217-DC6AC66A7692}" type="parTrans" cxnId="{FB039683-6458-4BF4-B8F2-7E4F22B8E92D}">
      <dgm:prSet/>
      <dgm:spPr/>
      <dgm:t>
        <a:bodyPr/>
        <a:lstStyle/>
        <a:p>
          <a:pPr algn="just">
            <a:lnSpc>
              <a:spcPct val="100000"/>
            </a:lnSpc>
          </a:pPr>
          <a:endParaRPr lang="en-US" sz="1700">
            <a:solidFill>
              <a:schemeClr val="tx1"/>
            </a:solidFill>
            <a:latin typeface="+mj-lt"/>
            <a:cs typeface="Arial" panose="020B0604020202020204" pitchFamily="34" charset="0"/>
          </a:endParaRPr>
        </a:p>
      </dgm:t>
    </dgm:pt>
    <dgm:pt modelId="{7B63C3F9-0FD1-4D64-8349-D7D53E34230D}" type="sibTrans" cxnId="{FB039683-6458-4BF4-B8F2-7E4F22B8E92D}">
      <dgm:prSet/>
      <dgm:spPr/>
      <dgm:t>
        <a:bodyPr/>
        <a:lstStyle/>
        <a:p>
          <a:pPr algn="just">
            <a:lnSpc>
              <a:spcPct val="100000"/>
            </a:lnSpc>
          </a:pPr>
          <a:endParaRPr lang="en-US" sz="1700">
            <a:solidFill>
              <a:schemeClr val="tx1"/>
            </a:solidFill>
            <a:latin typeface="+mj-lt"/>
            <a:cs typeface="Arial" panose="020B0604020202020204" pitchFamily="34" charset="0"/>
          </a:endParaRPr>
        </a:p>
      </dgm:t>
    </dgm:pt>
    <dgm:pt modelId="{44A0BF6B-ECF3-40A2-86D4-27F919C8083D}">
      <dgm:prSet phldrT="[Texto]" custT="1"/>
      <dgm:spPr>
        <a:ln>
          <a:solidFill>
            <a:srgbClr val="008000"/>
          </a:solidFill>
        </a:ln>
      </dgm:spPr>
      <dgm:t>
        <a:bodyPr/>
        <a:lstStyle/>
        <a:p>
          <a:pPr algn="just">
            <a:lnSpc>
              <a:spcPct val="100000"/>
            </a:lnSpc>
          </a:pPr>
          <a:r>
            <a:rPr lang="es-EC" sz="1700" dirty="0" smtClean="0">
              <a:latin typeface="+mj-lt"/>
              <a:cs typeface="Arial" panose="020B0604020202020204" pitchFamily="34" charset="0"/>
            </a:rPr>
            <a:t> </a:t>
          </a:r>
          <a:endParaRPr lang="en-US" sz="1700" dirty="0">
            <a:latin typeface="+mj-lt"/>
            <a:cs typeface="Arial" panose="020B0604020202020204" pitchFamily="34" charset="0"/>
          </a:endParaRPr>
        </a:p>
      </dgm:t>
    </dgm:pt>
    <dgm:pt modelId="{EB9C0038-E3F2-40DD-9E8C-6EB541A21556}" type="parTrans" cxnId="{363610ED-3FDA-4E40-94E9-38B78E3DBCF9}">
      <dgm:prSet/>
      <dgm:spPr/>
      <dgm:t>
        <a:bodyPr/>
        <a:lstStyle/>
        <a:p>
          <a:endParaRPr lang="en-US"/>
        </a:p>
      </dgm:t>
    </dgm:pt>
    <dgm:pt modelId="{C77F704C-CADE-4E4E-AA69-49BC8BC9B1CA}" type="sibTrans" cxnId="{363610ED-3FDA-4E40-94E9-38B78E3DBCF9}">
      <dgm:prSet/>
      <dgm:spPr>
        <a:solidFill>
          <a:srgbClr val="C0D4BA"/>
        </a:solidFill>
        <a:ln>
          <a:solidFill>
            <a:srgbClr val="008000"/>
          </a:solidFill>
        </a:ln>
      </dgm:spPr>
      <dgm:t>
        <a:bodyPr/>
        <a:lstStyle/>
        <a:p>
          <a:endParaRPr lang="en-US"/>
        </a:p>
      </dgm:t>
    </dgm:pt>
    <dgm:pt modelId="{ADFE416E-4A69-4AB5-A476-22C44E433B27}" type="pres">
      <dgm:prSet presAssocID="{E3A835FA-86C7-4D55-B1FC-B3C33E7724A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D5149A7-A04C-4FAD-A6D4-39A31CAAFE77}" type="pres">
      <dgm:prSet presAssocID="{E3A835FA-86C7-4D55-B1FC-B3C33E7724AC}" presName="node1" presStyleLbl="node1" presStyleIdx="0" presStyleCnt="2" custLinFactNeighborX="-109" custLinFactNeighborY="-120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5D4093-B062-4646-B144-6784DC71553C}" type="pres">
      <dgm:prSet presAssocID="{E3A835FA-86C7-4D55-B1FC-B3C33E7724AC}" presName="sibTrans" presStyleLbl="bgShp" presStyleIdx="0" presStyleCnt="1"/>
      <dgm:spPr/>
      <dgm:t>
        <a:bodyPr/>
        <a:lstStyle/>
        <a:p>
          <a:endParaRPr lang="en-US"/>
        </a:p>
      </dgm:t>
    </dgm:pt>
    <dgm:pt modelId="{21CFA69F-59BF-4D5A-8617-DF53BB276EC5}" type="pres">
      <dgm:prSet presAssocID="{E3A835FA-86C7-4D55-B1FC-B3C33E7724AC}" presName="node2" presStyleLbl="node1" presStyleIdx="1" presStyleCnt="2" custLinFactNeighborX="-109" custLinFactNeighborY="242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EAA4BD-7AE6-4397-B479-7222E9DDC446}" type="pres">
      <dgm:prSet presAssocID="{E3A835FA-86C7-4D55-B1FC-B3C33E7724AC}" presName="sp1" presStyleCnt="0"/>
      <dgm:spPr/>
      <dgm:t>
        <a:bodyPr/>
        <a:lstStyle/>
        <a:p>
          <a:endParaRPr lang="en-US"/>
        </a:p>
      </dgm:t>
    </dgm:pt>
    <dgm:pt modelId="{8DDFDDF3-2B9B-4D98-8C49-954AA5378E9A}" type="pres">
      <dgm:prSet presAssocID="{E3A835FA-86C7-4D55-B1FC-B3C33E7724AC}" presName="sp2" presStyleCnt="0"/>
      <dgm:spPr/>
      <dgm:t>
        <a:bodyPr/>
        <a:lstStyle/>
        <a:p>
          <a:endParaRPr lang="en-US"/>
        </a:p>
      </dgm:t>
    </dgm:pt>
  </dgm:ptLst>
  <dgm:cxnLst>
    <dgm:cxn modelId="{FB039683-6458-4BF4-B8F2-7E4F22B8E92D}" srcId="{E3A835FA-86C7-4D55-B1FC-B3C33E7724AC}" destId="{FCB937EA-3069-4187-97AC-994627BBDDEA}" srcOrd="1" destOrd="0" parTransId="{FF0F3E0E-7E5B-4102-B217-DC6AC66A7692}" sibTransId="{7B63C3F9-0FD1-4D64-8349-D7D53E34230D}"/>
    <dgm:cxn modelId="{363610ED-3FDA-4E40-94E9-38B78E3DBCF9}" srcId="{E3A835FA-86C7-4D55-B1FC-B3C33E7724AC}" destId="{44A0BF6B-ECF3-40A2-86D4-27F919C8083D}" srcOrd="0" destOrd="0" parTransId="{EB9C0038-E3F2-40DD-9E8C-6EB541A21556}" sibTransId="{C77F704C-CADE-4E4E-AA69-49BC8BC9B1CA}"/>
    <dgm:cxn modelId="{E2AE234F-0026-4500-9B57-AD71EF4D6037}" type="presOf" srcId="{FCB937EA-3069-4187-97AC-994627BBDDEA}" destId="{21CFA69F-59BF-4D5A-8617-DF53BB276EC5}" srcOrd="0" destOrd="0" presId="urn:microsoft.com/office/officeart/2005/8/layout/cycle3"/>
    <dgm:cxn modelId="{F654FC81-C7F7-4246-A6BE-2E0F47D6B009}" type="presOf" srcId="{C77F704C-CADE-4E4E-AA69-49BC8BC9B1CA}" destId="{505D4093-B062-4646-B144-6784DC71553C}" srcOrd="0" destOrd="0" presId="urn:microsoft.com/office/officeart/2005/8/layout/cycle3"/>
    <dgm:cxn modelId="{CC0FAA54-5ED3-4A65-A9F0-0863CB9EB3B2}" type="presOf" srcId="{44A0BF6B-ECF3-40A2-86D4-27F919C8083D}" destId="{1D5149A7-A04C-4FAD-A6D4-39A31CAAFE77}" srcOrd="0" destOrd="0" presId="urn:microsoft.com/office/officeart/2005/8/layout/cycle3"/>
    <dgm:cxn modelId="{3EDED528-2EBD-4444-96E5-B326E98B431A}" type="presOf" srcId="{E3A835FA-86C7-4D55-B1FC-B3C33E7724AC}" destId="{ADFE416E-4A69-4AB5-A476-22C44E433B27}" srcOrd="0" destOrd="0" presId="urn:microsoft.com/office/officeart/2005/8/layout/cycle3"/>
    <dgm:cxn modelId="{9FC75DB1-94C5-4873-88C0-60918CD3422C}" type="presParOf" srcId="{ADFE416E-4A69-4AB5-A476-22C44E433B27}" destId="{1D5149A7-A04C-4FAD-A6D4-39A31CAAFE77}" srcOrd="0" destOrd="0" presId="urn:microsoft.com/office/officeart/2005/8/layout/cycle3"/>
    <dgm:cxn modelId="{DFE48079-0A88-4478-B280-7BBE82675551}" type="presParOf" srcId="{ADFE416E-4A69-4AB5-A476-22C44E433B27}" destId="{505D4093-B062-4646-B144-6784DC71553C}" srcOrd="1" destOrd="0" presId="urn:microsoft.com/office/officeart/2005/8/layout/cycle3"/>
    <dgm:cxn modelId="{BE937092-FAC6-469B-9795-4629836F4033}" type="presParOf" srcId="{ADFE416E-4A69-4AB5-A476-22C44E433B27}" destId="{21CFA69F-59BF-4D5A-8617-DF53BB276EC5}" srcOrd="2" destOrd="0" presId="urn:microsoft.com/office/officeart/2005/8/layout/cycle3"/>
    <dgm:cxn modelId="{210AB601-28AF-406E-80DD-4C8C80E6BE90}" type="presParOf" srcId="{ADFE416E-4A69-4AB5-A476-22C44E433B27}" destId="{E8EAA4BD-7AE6-4397-B479-7222E9DDC446}" srcOrd="3" destOrd="0" presId="urn:microsoft.com/office/officeart/2005/8/layout/cycle3"/>
    <dgm:cxn modelId="{E8291BE7-C921-4CCD-A50F-332365086B80}" type="presParOf" srcId="{ADFE416E-4A69-4AB5-A476-22C44E433B27}" destId="{8DDFDDF3-2B9B-4D98-8C49-954AA5378E9A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E57239B-50D2-41B0-A76A-DF36B2B71A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843E4C-1931-48FB-A20B-27F7AED36352}">
      <dgm:prSet phldrT="[Texto]" custT="1"/>
      <dgm:spPr>
        <a:solidFill>
          <a:srgbClr val="DBF4C4"/>
        </a:solidFill>
        <a:ln w="12700">
          <a:solidFill>
            <a:srgbClr val="008000"/>
          </a:solidFill>
        </a:ln>
      </dgm:spPr>
      <dgm:t>
        <a:bodyPr/>
        <a:lstStyle/>
        <a:p>
          <a:pPr algn="just"/>
          <a:r>
            <a:rPr lang="es-EC" sz="2400" b="1" dirty="0" smtClean="0">
              <a:solidFill>
                <a:schemeClr val="tx1"/>
              </a:solidFill>
              <a:cs typeface="Arial" panose="020B0604020202020204" pitchFamily="34" charset="0"/>
            </a:rPr>
            <a:t>General</a:t>
          </a:r>
          <a:endParaRPr lang="en-US" sz="2400" dirty="0">
            <a:solidFill>
              <a:schemeClr val="tx1"/>
            </a:solidFill>
          </a:endParaRPr>
        </a:p>
      </dgm:t>
    </dgm:pt>
    <dgm:pt modelId="{3F0556AB-DB55-48B3-93B3-313C7919FAA0}" type="parTrans" cxnId="{4AACEBF9-DCC8-4F17-A27F-6A9F58B3F138}">
      <dgm:prSet/>
      <dgm:spPr/>
      <dgm:t>
        <a:bodyPr/>
        <a:lstStyle/>
        <a:p>
          <a:pPr algn="just"/>
          <a:endParaRPr lang="en-US">
            <a:solidFill>
              <a:schemeClr val="tx1"/>
            </a:solidFill>
          </a:endParaRPr>
        </a:p>
      </dgm:t>
    </dgm:pt>
    <dgm:pt modelId="{8DCC49CF-E7EE-4A4B-9AFD-A8A47D1F0093}" type="sibTrans" cxnId="{4AACEBF9-DCC8-4F17-A27F-6A9F58B3F138}">
      <dgm:prSet/>
      <dgm:spPr/>
      <dgm:t>
        <a:bodyPr/>
        <a:lstStyle/>
        <a:p>
          <a:pPr algn="just"/>
          <a:endParaRPr lang="en-US">
            <a:solidFill>
              <a:schemeClr val="tx1"/>
            </a:solidFill>
          </a:endParaRPr>
        </a:p>
      </dgm:t>
    </dgm:pt>
    <dgm:pt modelId="{8AAA4056-CD81-483D-9FBF-D381F8354EDC}">
      <dgm:prSet custT="1"/>
      <dgm:spPr>
        <a:ln w="19050">
          <a:solidFill>
            <a:srgbClr val="008000"/>
          </a:solidFill>
        </a:ln>
      </dgm:spPr>
      <dgm:t>
        <a:bodyPr/>
        <a:lstStyle/>
        <a:p>
          <a:pPr algn="just">
            <a:lnSpc>
              <a:spcPct val="150000"/>
            </a:lnSpc>
          </a:pPr>
          <a:r>
            <a:rPr lang="es-EC" sz="1800" dirty="0" err="1" smtClean="0">
              <a:solidFill>
                <a:schemeClr val="tx1"/>
              </a:solidFill>
              <a:cs typeface="Arial" panose="020B0604020202020204" pitchFamily="34" charset="0"/>
            </a:rPr>
            <a:t>Elongar</a:t>
          </a:r>
          <a:r>
            <a:rPr lang="es-EC" sz="1800" dirty="0" smtClean="0">
              <a:solidFill>
                <a:schemeClr val="tx1"/>
              </a:solidFill>
              <a:cs typeface="Arial" panose="020B0604020202020204" pitchFamily="34" charset="0"/>
            </a:rPr>
            <a:t> brotes obtenidos a partir de segmentos proximales de hojas del híbrido Babaco [</a:t>
          </a:r>
          <a:r>
            <a:rPr lang="es-EC" sz="1800" i="1" dirty="0" smtClean="0">
              <a:solidFill>
                <a:schemeClr val="tx1"/>
              </a:solidFill>
              <a:cs typeface="Arial" panose="020B0604020202020204" pitchFamily="34" charset="0"/>
            </a:rPr>
            <a:t>Vasconcellea × heilbornii</a:t>
          </a:r>
          <a:r>
            <a:rPr lang="es-EC" sz="1800" dirty="0" smtClean="0">
              <a:solidFill>
                <a:schemeClr val="tx1"/>
              </a:solidFill>
              <a:cs typeface="Arial" panose="020B0604020202020204" pitchFamily="34" charset="0"/>
            </a:rPr>
            <a:t> (Badillo) Badillo].</a:t>
          </a:r>
          <a:endParaRPr lang="es-EC" sz="1800" b="1" dirty="0">
            <a:solidFill>
              <a:schemeClr val="tx1"/>
            </a:solidFill>
            <a:cs typeface="Arial" panose="020B0604020202020204" pitchFamily="34" charset="0"/>
          </a:endParaRPr>
        </a:p>
      </dgm:t>
    </dgm:pt>
    <dgm:pt modelId="{E9B65D77-358E-4846-BDA5-DCBD0EAD0542}" type="parTrans" cxnId="{FA2F9F60-3E75-4BCA-9B28-9B5A599CD3C7}">
      <dgm:prSet/>
      <dgm:spPr/>
      <dgm:t>
        <a:bodyPr/>
        <a:lstStyle/>
        <a:p>
          <a:pPr algn="just"/>
          <a:endParaRPr lang="en-US">
            <a:solidFill>
              <a:schemeClr val="tx1"/>
            </a:solidFill>
          </a:endParaRPr>
        </a:p>
      </dgm:t>
    </dgm:pt>
    <dgm:pt modelId="{2EEAF7BF-B8F6-48CF-A5AA-10BEB67B422F}" type="sibTrans" cxnId="{FA2F9F60-3E75-4BCA-9B28-9B5A599CD3C7}">
      <dgm:prSet/>
      <dgm:spPr/>
      <dgm:t>
        <a:bodyPr/>
        <a:lstStyle/>
        <a:p>
          <a:pPr algn="just"/>
          <a:endParaRPr lang="en-US">
            <a:solidFill>
              <a:schemeClr val="tx1"/>
            </a:solidFill>
          </a:endParaRPr>
        </a:p>
      </dgm:t>
    </dgm:pt>
    <dgm:pt modelId="{6E4B22D1-9B57-4AD7-8A01-A2A148086FB3}">
      <dgm:prSet custT="1"/>
      <dgm:spPr>
        <a:solidFill>
          <a:srgbClr val="DBF4C4"/>
        </a:solidFill>
        <a:ln w="19050">
          <a:solidFill>
            <a:srgbClr val="008000"/>
          </a:solidFill>
        </a:ln>
      </dgm:spPr>
      <dgm:t>
        <a:bodyPr/>
        <a:lstStyle/>
        <a:p>
          <a:pPr algn="just"/>
          <a:r>
            <a:rPr lang="es-EC" sz="2400" b="1" smtClean="0">
              <a:solidFill>
                <a:schemeClr val="tx1"/>
              </a:solidFill>
              <a:cs typeface="Arial" panose="020B0604020202020204" pitchFamily="34" charset="0"/>
            </a:rPr>
            <a:t>Específicos</a:t>
          </a:r>
          <a:endParaRPr lang="es-EC" sz="2400" dirty="0">
            <a:solidFill>
              <a:schemeClr val="tx1"/>
            </a:solidFill>
            <a:cs typeface="Arial" panose="020B0604020202020204" pitchFamily="34" charset="0"/>
          </a:endParaRPr>
        </a:p>
      </dgm:t>
    </dgm:pt>
    <dgm:pt modelId="{B04E4294-416C-4BF8-B20E-B64F68D086DF}" type="parTrans" cxnId="{1DF25E3A-7318-40E4-9CF8-3B7156786BAC}">
      <dgm:prSet/>
      <dgm:spPr/>
      <dgm:t>
        <a:bodyPr/>
        <a:lstStyle/>
        <a:p>
          <a:pPr algn="just"/>
          <a:endParaRPr lang="en-US">
            <a:solidFill>
              <a:schemeClr val="tx1"/>
            </a:solidFill>
          </a:endParaRPr>
        </a:p>
      </dgm:t>
    </dgm:pt>
    <dgm:pt modelId="{40984DE0-BFAB-48C0-9984-AD5A433395D6}" type="sibTrans" cxnId="{1DF25E3A-7318-40E4-9CF8-3B7156786BAC}">
      <dgm:prSet/>
      <dgm:spPr/>
      <dgm:t>
        <a:bodyPr/>
        <a:lstStyle/>
        <a:p>
          <a:pPr algn="just"/>
          <a:endParaRPr lang="en-US">
            <a:solidFill>
              <a:schemeClr val="tx1"/>
            </a:solidFill>
          </a:endParaRPr>
        </a:p>
      </dgm:t>
    </dgm:pt>
    <dgm:pt modelId="{A3B52394-1479-4096-9B24-5368779C9B57}">
      <dgm:prSet custT="1"/>
      <dgm:spPr>
        <a:ln w="12700">
          <a:solidFill>
            <a:srgbClr val="008000"/>
          </a:solidFill>
        </a:ln>
      </dgm:spPr>
      <dgm:t>
        <a:bodyPr/>
        <a:lstStyle/>
        <a:p>
          <a:pPr algn="just">
            <a:lnSpc>
              <a:spcPct val="100000"/>
            </a:lnSpc>
          </a:pPr>
          <a:r>
            <a:rPr lang="es-EC" sz="1800" dirty="0" smtClean="0">
              <a:solidFill>
                <a:schemeClr val="tx1"/>
              </a:solidFill>
            </a:rPr>
            <a:t>Determinar un medio de cultivo óptimo para la formación de brotes a partir de explantes de hojas del híbrido babaco [</a:t>
          </a:r>
          <a:r>
            <a:rPr lang="es-EC" sz="1800" i="1" dirty="0" smtClean="0">
              <a:solidFill>
                <a:schemeClr val="tx1"/>
              </a:solidFill>
            </a:rPr>
            <a:t>Vasconcellea × heilbornii</a:t>
          </a:r>
          <a:r>
            <a:rPr lang="es-EC" sz="1800" dirty="0" smtClean="0">
              <a:solidFill>
                <a:schemeClr val="tx1"/>
              </a:solidFill>
            </a:rPr>
            <a:t> (Badillo) Badillo].</a:t>
          </a:r>
          <a:endParaRPr lang="es-EC" sz="1800" b="1" dirty="0">
            <a:solidFill>
              <a:schemeClr val="tx1"/>
            </a:solidFill>
            <a:cs typeface="Arial" panose="020B0604020202020204" pitchFamily="34" charset="0"/>
          </a:endParaRPr>
        </a:p>
      </dgm:t>
    </dgm:pt>
    <dgm:pt modelId="{260FEA5B-4D44-4328-91A6-C833F3CD6D39}" type="parTrans" cxnId="{1F8E91AF-206B-47B1-9D58-31C251765232}">
      <dgm:prSet/>
      <dgm:spPr/>
      <dgm:t>
        <a:bodyPr/>
        <a:lstStyle/>
        <a:p>
          <a:pPr algn="just"/>
          <a:endParaRPr lang="en-US">
            <a:solidFill>
              <a:schemeClr val="tx1"/>
            </a:solidFill>
          </a:endParaRPr>
        </a:p>
      </dgm:t>
    </dgm:pt>
    <dgm:pt modelId="{1F49799B-D794-4557-A3E0-DD72A6F8F77B}" type="sibTrans" cxnId="{1F8E91AF-206B-47B1-9D58-31C251765232}">
      <dgm:prSet/>
      <dgm:spPr/>
      <dgm:t>
        <a:bodyPr/>
        <a:lstStyle/>
        <a:p>
          <a:pPr algn="just"/>
          <a:endParaRPr lang="en-US">
            <a:solidFill>
              <a:schemeClr val="tx1"/>
            </a:solidFill>
          </a:endParaRPr>
        </a:p>
      </dgm:t>
    </dgm:pt>
    <dgm:pt modelId="{179E609C-A79E-4C00-8432-105E3775B4A8}">
      <dgm:prSet custT="1"/>
      <dgm:spPr>
        <a:ln w="12700">
          <a:solidFill>
            <a:srgbClr val="008000"/>
          </a:solidFill>
        </a:ln>
      </dgm:spPr>
      <dgm:t>
        <a:bodyPr/>
        <a:lstStyle/>
        <a:p>
          <a:pPr algn="just">
            <a:lnSpc>
              <a:spcPct val="100000"/>
            </a:lnSpc>
          </a:pPr>
          <a:r>
            <a:rPr lang="es-EC" sz="1800" dirty="0" smtClean="0">
              <a:solidFill>
                <a:schemeClr val="tx1"/>
              </a:solidFill>
            </a:rPr>
            <a:t>Establecer medios de cultivo para la elongación de las brotes generadas a partir de segmentos de hojas del híbrido babaco [</a:t>
          </a:r>
          <a:r>
            <a:rPr lang="es-EC" sz="1800" i="1" dirty="0" smtClean="0">
              <a:solidFill>
                <a:schemeClr val="tx1"/>
              </a:solidFill>
            </a:rPr>
            <a:t>Vasconcellea × heilbornii</a:t>
          </a:r>
          <a:r>
            <a:rPr lang="es-EC" sz="1800" dirty="0" smtClean="0">
              <a:solidFill>
                <a:schemeClr val="tx1"/>
              </a:solidFill>
            </a:rPr>
            <a:t> (Badillo) Badillo].</a:t>
          </a:r>
          <a:endParaRPr lang="en-US" sz="1800" dirty="0">
            <a:solidFill>
              <a:schemeClr val="tx1"/>
            </a:solidFill>
          </a:endParaRPr>
        </a:p>
      </dgm:t>
    </dgm:pt>
    <dgm:pt modelId="{C3E6DBC6-3314-473D-81FE-8AA678072D2B}" type="parTrans" cxnId="{D52E4FD6-7A83-4555-90D7-02E0193531E6}">
      <dgm:prSet/>
      <dgm:spPr/>
      <dgm:t>
        <a:bodyPr/>
        <a:lstStyle/>
        <a:p>
          <a:pPr algn="just"/>
          <a:endParaRPr lang="en-US">
            <a:solidFill>
              <a:schemeClr val="tx1"/>
            </a:solidFill>
          </a:endParaRPr>
        </a:p>
      </dgm:t>
    </dgm:pt>
    <dgm:pt modelId="{35B67858-E194-414D-BB64-5FB5590E5CAB}" type="sibTrans" cxnId="{D52E4FD6-7A83-4555-90D7-02E0193531E6}">
      <dgm:prSet/>
      <dgm:spPr/>
      <dgm:t>
        <a:bodyPr/>
        <a:lstStyle/>
        <a:p>
          <a:pPr algn="just"/>
          <a:endParaRPr lang="en-US">
            <a:solidFill>
              <a:schemeClr val="tx1"/>
            </a:solidFill>
          </a:endParaRPr>
        </a:p>
      </dgm:t>
    </dgm:pt>
    <dgm:pt modelId="{B087C445-86CC-432F-878A-DEDBC30EB6AF}">
      <dgm:prSet custT="1"/>
      <dgm:spPr>
        <a:ln w="12700">
          <a:solidFill>
            <a:srgbClr val="008000"/>
          </a:solidFill>
        </a:ln>
      </dgm:spPr>
      <dgm:t>
        <a:bodyPr/>
        <a:lstStyle/>
        <a:p>
          <a:pPr algn="just">
            <a:lnSpc>
              <a:spcPct val="100000"/>
            </a:lnSpc>
          </a:pPr>
          <a:r>
            <a:rPr lang="es-EC" sz="1800" dirty="0" smtClean="0">
              <a:solidFill>
                <a:schemeClr val="tx1"/>
              </a:solidFill>
            </a:rPr>
            <a:t>Evaluar la formación, multiplicación y elongación de brotes del híbrido babaco [</a:t>
          </a:r>
          <a:r>
            <a:rPr lang="es-EC" sz="1800" i="1" dirty="0" smtClean="0">
              <a:solidFill>
                <a:schemeClr val="tx1"/>
              </a:solidFill>
            </a:rPr>
            <a:t>Vasconcellea × heilbornii</a:t>
          </a:r>
          <a:r>
            <a:rPr lang="es-EC" sz="1800" dirty="0" smtClean="0">
              <a:solidFill>
                <a:schemeClr val="tx1"/>
              </a:solidFill>
            </a:rPr>
            <a:t> (Badillo) Badillo].</a:t>
          </a:r>
          <a:endParaRPr lang="en-US" sz="1800" dirty="0">
            <a:solidFill>
              <a:schemeClr val="tx1"/>
            </a:solidFill>
          </a:endParaRPr>
        </a:p>
      </dgm:t>
    </dgm:pt>
    <dgm:pt modelId="{544F0A03-1969-4083-A76D-2EE1F91E0B94}" type="parTrans" cxnId="{49ED5D2A-D1DB-4204-B46B-A6FCB76D8821}">
      <dgm:prSet/>
      <dgm:spPr/>
      <dgm:t>
        <a:bodyPr/>
        <a:lstStyle/>
        <a:p>
          <a:pPr algn="just"/>
          <a:endParaRPr lang="en-US">
            <a:solidFill>
              <a:schemeClr val="tx1"/>
            </a:solidFill>
          </a:endParaRPr>
        </a:p>
      </dgm:t>
    </dgm:pt>
    <dgm:pt modelId="{45D47E5D-28E9-4E73-A58C-3AAD74C47229}" type="sibTrans" cxnId="{49ED5D2A-D1DB-4204-B46B-A6FCB76D8821}">
      <dgm:prSet/>
      <dgm:spPr/>
      <dgm:t>
        <a:bodyPr/>
        <a:lstStyle/>
        <a:p>
          <a:pPr algn="just"/>
          <a:endParaRPr lang="en-US">
            <a:solidFill>
              <a:schemeClr val="tx1"/>
            </a:solidFill>
          </a:endParaRPr>
        </a:p>
      </dgm:t>
    </dgm:pt>
    <dgm:pt modelId="{0C7A26F5-7C0D-44F9-8C09-F876FE989325}" type="pres">
      <dgm:prSet presAssocID="{EE57239B-50D2-41B0-A76A-DF36B2B71A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4F7EB81-CDCA-466E-8C99-9CBF1052F7C5}" type="pres">
      <dgm:prSet presAssocID="{1B843E4C-1931-48FB-A20B-27F7AED36352}" presName="parentLin" presStyleCnt="0"/>
      <dgm:spPr/>
      <dgm:t>
        <a:bodyPr/>
        <a:lstStyle/>
        <a:p>
          <a:endParaRPr lang="en-US"/>
        </a:p>
      </dgm:t>
    </dgm:pt>
    <dgm:pt modelId="{4FF86DA2-2069-4E39-89A4-70E0A3E08C16}" type="pres">
      <dgm:prSet presAssocID="{1B843E4C-1931-48FB-A20B-27F7AED36352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08A49C26-B428-4FCB-BB28-211B51222EBC}" type="pres">
      <dgm:prSet presAssocID="{1B843E4C-1931-48FB-A20B-27F7AED36352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DA9B82-D335-4759-9562-217CECB430B3}" type="pres">
      <dgm:prSet presAssocID="{1B843E4C-1931-48FB-A20B-27F7AED36352}" presName="negativeSpace" presStyleCnt="0"/>
      <dgm:spPr/>
      <dgm:t>
        <a:bodyPr/>
        <a:lstStyle/>
        <a:p>
          <a:endParaRPr lang="en-US"/>
        </a:p>
      </dgm:t>
    </dgm:pt>
    <dgm:pt modelId="{93F7806F-75BA-4222-8DCD-90FE3007DD1D}" type="pres">
      <dgm:prSet presAssocID="{1B843E4C-1931-48FB-A20B-27F7AED36352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DCEB84-1AF1-479B-AC4A-710BB12007BE}" type="pres">
      <dgm:prSet presAssocID="{8DCC49CF-E7EE-4A4B-9AFD-A8A47D1F0093}" presName="spaceBetweenRectangles" presStyleCnt="0"/>
      <dgm:spPr/>
      <dgm:t>
        <a:bodyPr/>
        <a:lstStyle/>
        <a:p>
          <a:endParaRPr lang="en-US"/>
        </a:p>
      </dgm:t>
    </dgm:pt>
    <dgm:pt modelId="{0FBFD8BD-AE85-4A26-AC2F-12A297C66AED}" type="pres">
      <dgm:prSet presAssocID="{6E4B22D1-9B57-4AD7-8A01-A2A148086FB3}" presName="parentLin" presStyleCnt="0"/>
      <dgm:spPr/>
      <dgm:t>
        <a:bodyPr/>
        <a:lstStyle/>
        <a:p>
          <a:endParaRPr lang="en-US"/>
        </a:p>
      </dgm:t>
    </dgm:pt>
    <dgm:pt modelId="{F93E7760-BCC3-492A-B2CE-AA5D73E5DC7B}" type="pres">
      <dgm:prSet presAssocID="{6E4B22D1-9B57-4AD7-8A01-A2A148086FB3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15DE5B43-F5D9-4719-9763-0B65C6E5D9BC}" type="pres">
      <dgm:prSet presAssocID="{6E4B22D1-9B57-4AD7-8A01-A2A148086FB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901F1A-E0A0-40DE-AFBA-D15BB8D58B85}" type="pres">
      <dgm:prSet presAssocID="{6E4B22D1-9B57-4AD7-8A01-A2A148086FB3}" presName="negativeSpace" presStyleCnt="0"/>
      <dgm:spPr/>
      <dgm:t>
        <a:bodyPr/>
        <a:lstStyle/>
        <a:p>
          <a:endParaRPr lang="en-US"/>
        </a:p>
      </dgm:t>
    </dgm:pt>
    <dgm:pt modelId="{A9730640-E842-4AE9-ABF6-4CABD5CCA4B4}" type="pres">
      <dgm:prSet presAssocID="{6E4B22D1-9B57-4AD7-8A01-A2A148086FB3}" presName="childText" presStyleLbl="conFgAcc1" presStyleIdx="1" presStyleCnt="2" custLinFactNeighborX="-857" custLinFactNeighborY="9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437D75-E6DC-46BE-9852-24839CD911A0}" type="presOf" srcId="{6E4B22D1-9B57-4AD7-8A01-A2A148086FB3}" destId="{F93E7760-BCC3-492A-B2CE-AA5D73E5DC7B}" srcOrd="0" destOrd="0" presId="urn:microsoft.com/office/officeart/2005/8/layout/list1"/>
    <dgm:cxn modelId="{1DF25E3A-7318-40E4-9CF8-3B7156786BAC}" srcId="{EE57239B-50D2-41B0-A76A-DF36B2B71AE0}" destId="{6E4B22D1-9B57-4AD7-8A01-A2A148086FB3}" srcOrd="1" destOrd="0" parTransId="{B04E4294-416C-4BF8-B20E-B64F68D086DF}" sibTransId="{40984DE0-BFAB-48C0-9984-AD5A433395D6}"/>
    <dgm:cxn modelId="{49ED5D2A-D1DB-4204-B46B-A6FCB76D8821}" srcId="{6E4B22D1-9B57-4AD7-8A01-A2A148086FB3}" destId="{B087C445-86CC-432F-878A-DEDBC30EB6AF}" srcOrd="2" destOrd="0" parTransId="{544F0A03-1969-4083-A76D-2EE1F91E0B94}" sibTransId="{45D47E5D-28E9-4E73-A58C-3AAD74C47229}"/>
    <dgm:cxn modelId="{EE6A6C05-6A94-43BF-BF52-EFCAD9DC8635}" type="presOf" srcId="{EE57239B-50D2-41B0-A76A-DF36B2B71AE0}" destId="{0C7A26F5-7C0D-44F9-8C09-F876FE989325}" srcOrd="0" destOrd="0" presId="urn:microsoft.com/office/officeart/2005/8/layout/list1"/>
    <dgm:cxn modelId="{D52E4FD6-7A83-4555-90D7-02E0193531E6}" srcId="{6E4B22D1-9B57-4AD7-8A01-A2A148086FB3}" destId="{179E609C-A79E-4C00-8432-105E3775B4A8}" srcOrd="1" destOrd="0" parTransId="{C3E6DBC6-3314-473D-81FE-8AA678072D2B}" sibTransId="{35B67858-E194-414D-BB64-5FB5590E5CAB}"/>
    <dgm:cxn modelId="{1F8E91AF-206B-47B1-9D58-31C251765232}" srcId="{6E4B22D1-9B57-4AD7-8A01-A2A148086FB3}" destId="{A3B52394-1479-4096-9B24-5368779C9B57}" srcOrd="0" destOrd="0" parTransId="{260FEA5B-4D44-4328-91A6-C833F3CD6D39}" sibTransId="{1F49799B-D794-4557-A3E0-DD72A6F8F77B}"/>
    <dgm:cxn modelId="{415F6CC8-00F1-470F-9AC4-FC22F7FBAA36}" type="presOf" srcId="{A3B52394-1479-4096-9B24-5368779C9B57}" destId="{A9730640-E842-4AE9-ABF6-4CABD5CCA4B4}" srcOrd="0" destOrd="0" presId="urn:microsoft.com/office/officeart/2005/8/layout/list1"/>
    <dgm:cxn modelId="{BD6AF6D3-446C-4C7B-930F-4571D6B96FFE}" type="presOf" srcId="{1B843E4C-1931-48FB-A20B-27F7AED36352}" destId="{4FF86DA2-2069-4E39-89A4-70E0A3E08C16}" srcOrd="0" destOrd="0" presId="urn:microsoft.com/office/officeart/2005/8/layout/list1"/>
    <dgm:cxn modelId="{D1F89FE4-47C4-4BC3-BDF4-BC25914F69D5}" type="presOf" srcId="{1B843E4C-1931-48FB-A20B-27F7AED36352}" destId="{08A49C26-B428-4FCB-BB28-211B51222EBC}" srcOrd="1" destOrd="0" presId="urn:microsoft.com/office/officeart/2005/8/layout/list1"/>
    <dgm:cxn modelId="{16AB66A9-CE1C-414E-A3AC-86616C1122A6}" type="presOf" srcId="{8AAA4056-CD81-483D-9FBF-D381F8354EDC}" destId="{93F7806F-75BA-4222-8DCD-90FE3007DD1D}" srcOrd="0" destOrd="0" presId="urn:microsoft.com/office/officeart/2005/8/layout/list1"/>
    <dgm:cxn modelId="{AFB3403F-75D1-41A1-BD80-744AA9D7D41D}" type="presOf" srcId="{B087C445-86CC-432F-878A-DEDBC30EB6AF}" destId="{A9730640-E842-4AE9-ABF6-4CABD5CCA4B4}" srcOrd="0" destOrd="2" presId="urn:microsoft.com/office/officeart/2005/8/layout/list1"/>
    <dgm:cxn modelId="{4AACEBF9-DCC8-4F17-A27F-6A9F58B3F138}" srcId="{EE57239B-50D2-41B0-A76A-DF36B2B71AE0}" destId="{1B843E4C-1931-48FB-A20B-27F7AED36352}" srcOrd="0" destOrd="0" parTransId="{3F0556AB-DB55-48B3-93B3-313C7919FAA0}" sibTransId="{8DCC49CF-E7EE-4A4B-9AFD-A8A47D1F0093}"/>
    <dgm:cxn modelId="{E71B8410-F00C-4A4B-BDD5-07DD54053019}" type="presOf" srcId="{179E609C-A79E-4C00-8432-105E3775B4A8}" destId="{A9730640-E842-4AE9-ABF6-4CABD5CCA4B4}" srcOrd="0" destOrd="1" presId="urn:microsoft.com/office/officeart/2005/8/layout/list1"/>
    <dgm:cxn modelId="{0016B77E-E7B7-4410-8B45-2C297A4FAF3D}" type="presOf" srcId="{6E4B22D1-9B57-4AD7-8A01-A2A148086FB3}" destId="{15DE5B43-F5D9-4719-9763-0B65C6E5D9BC}" srcOrd="1" destOrd="0" presId="urn:microsoft.com/office/officeart/2005/8/layout/list1"/>
    <dgm:cxn modelId="{FA2F9F60-3E75-4BCA-9B28-9B5A599CD3C7}" srcId="{1B843E4C-1931-48FB-A20B-27F7AED36352}" destId="{8AAA4056-CD81-483D-9FBF-D381F8354EDC}" srcOrd="0" destOrd="0" parTransId="{E9B65D77-358E-4846-BDA5-DCBD0EAD0542}" sibTransId="{2EEAF7BF-B8F6-48CF-A5AA-10BEB67B422F}"/>
    <dgm:cxn modelId="{AC16D1FF-4FE7-4CC2-BCA1-FE9A3EFC4689}" type="presParOf" srcId="{0C7A26F5-7C0D-44F9-8C09-F876FE989325}" destId="{94F7EB81-CDCA-466E-8C99-9CBF1052F7C5}" srcOrd="0" destOrd="0" presId="urn:microsoft.com/office/officeart/2005/8/layout/list1"/>
    <dgm:cxn modelId="{08D7380B-533B-41CD-A8F5-39F89FF34AC0}" type="presParOf" srcId="{94F7EB81-CDCA-466E-8C99-9CBF1052F7C5}" destId="{4FF86DA2-2069-4E39-89A4-70E0A3E08C16}" srcOrd="0" destOrd="0" presId="urn:microsoft.com/office/officeart/2005/8/layout/list1"/>
    <dgm:cxn modelId="{A0E50A44-47C3-4676-9506-0C615988FE29}" type="presParOf" srcId="{94F7EB81-CDCA-466E-8C99-9CBF1052F7C5}" destId="{08A49C26-B428-4FCB-BB28-211B51222EBC}" srcOrd="1" destOrd="0" presId="urn:microsoft.com/office/officeart/2005/8/layout/list1"/>
    <dgm:cxn modelId="{D1AE2AC8-14F7-4197-B3EA-592CB115CFA0}" type="presParOf" srcId="{0C7A26F5-7C0D-44F9-8C09-F876FE989325}" destId="{1ADA9B82-D335-4759-9562-217CECB430B3}" srcOrd="1" destOrd="0" presId="urn:microsoft.com/office/officeart/2005/8/layout/list1"/>
    <dgm:cxn modelId="{13A0511B-6F6B-4E55-A7BD-44874066EA34}" type="presParOf" srcId="{0C7A26F5-7C0D-44F9-8C09-F876FE989325}" destId="{93F7806F-75BA-4222-8DCD-90FE3007DD1D}" srcOrd="2" destOrd="0" presId="urn:microsoft.com/office/officeart/2005/8/layout/list1"/>
    <dgm:cxn modelId="{3C64A392-0BAA-4B94-98B7-CA2ABAC42DB6}" type="presParOf" srcId="{0C7A26F5-7C0D-44F9-8C09-F876FE989325}" destId="{0ADCEB84-1AF1-479B-AC4A-710BB12007BE}" srcOrd="3" destOrd="0" presId="urn:microsoft.com/office/officeart/2005/8/layout/list1"/>
    <dgm:cxn modelId="{2919F1EE-8B6E-4396-A6C5-3064D0BD3AF2}" type="presParOf" srcId="{0C7A26F5-7C0D-44F9-8C09-F876FE989325}" destId="{0FBFD8BD-AE85-4A26-AC2F-12A297C66AED}" srcOrd="4" destOrd="0" presId="urn:microsoft.com/office/officeart/2005/8/layout/list1"/>
    <dgm:cxn modelId="{7764786B-F348-4BA5-8C8A-5F3A0A8AE571}" type="presParOf" srcId="{0FBFD8BD-AE85-4A26-AC2F-12A297C66AED}" destId="{F93E7760-BCC3-492A-B2CE-AA5D73E5DC7B}" srcOrd="0" destOrd="0" presId="urn:microsoft.com/office/officeart/2005/8/layout/list1"/>
    <dgm:cxn modelId="{3760FCD9-F38F-4B43-89E1-161B4718D275}" type="presParOf" srcId="{0FBFD8BD-AE85-4A26-AC2F-12A297C66AED}" destId="{15DE5B43-F5D9-4719-9763-0B65C6E5D9BC}" srcOrd="1" destOrd="0" presId="urn:microsoft.com/office/officeart/2005/8/layout/list1"/>
    <dgm:cxn modelId="{F805F443-9E19-410D-9261-1D6D4AC72103}" type="presParOf" srcId="{0C7A26F5-7C0D-44F9-8C09-F876FE989325}" destId="{E6901F1A-E0A0-40DE-AFBA-D15BB8D58B85}" srcOrd="5" destOrd="0" presId="urn:microsoft.com/office/officeart/2005/8/layout/list1"/>
    <dgm:cxn modelId="{BB743998-721C-45D9-8D56-A602CC418383}" type="presParOf" srcId="{0C7A26F5-7C0D-44F9-8C09-F876FE989325}" destId="{A9730640-E842-4AE9-ABF6-4CABD5CCA4B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02FE2C6-F3FB-4E8D-BBBB-DF52CF773B35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0DE58271-AE71-4A99-9220-BA310F1B9C37}">
      <dgm:prSet phldrT="[Texto]" custT="1"/>
      <dgm:spPr>
        <a:noFill/>
        <a:ln>
          <a:solidFill>
            <a:srgbClr val="008000"/>
          </a:solidFill>
        </a:ln>
      </dgm:spPr>
      <dgm:t>
        <a:bodyPr/>
        <a:lstStyle/>
        <a:p>
          <a:pPr algn="ctr"/>
          <a:r>
            <a:rPr lang="es-EC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Clasificación taxonómica</a:t>
          </a:r>
          <a:endParaRPr lang="en-US" sz="18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DBC31B-0792-4E88-AE59-88992C2CC7B7}" type="parTrans" cxnId="{CEB82502-1406-4890-B91C-AC00FF0154B7}">
      <dgm:prSet/>
      <dgm:spPr/>
      <dgm:t>
        <a:bodyPr/>
        <a:lstStyle/>
        <a:p>
          <a:pPr algn="just"/>
          <a:endParaRPr lang="en-US" sz="14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BBB68E-7B1C-4807-A41A-344C035A5F1C}" type="sibTrans" cxnId="{CEB82502-1406-4890-B91C-AC00FF0154B7}">
      <dgm:prSet/>
      <dgm:spPr/>
      <dgm:t>
        <a:bodyPr/>
        <a:lstStyle/>
        <a:p>
          <a:pPr algn="just"/>
          <a:endParaRPr lang="en-US" sz="14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4A4506-8A9A-4BCF-8878-DBBC7FCCD193}">
      <dgm:prSet phldrT="[Texto]" custT="1"/>
      <dgm:spPr>
        <a:noFill/>
        <a:ln>
          <a:solidFill>
            <a:srgbClr val="008000"/>
          </a:solidFill>
        </a:ln>
      </dgm:spPr>
      <dgm:t>
        <a:bodyPr/>
        <a:lstStyle/>
        <a:p>
          <a:pPr algn="just"/>
          <a:r>
            <a:rPr lang="es-ES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Reino:</a:t>
          </a:r>
          <a:r>
            <a:rPr lang="es-ES" sz="12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Plantae</a:t>
          </a:r>
          <a:endParaRPr lang="en-US" sz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9A5486-0EBC-48D9-A171-8541FC2916F9}" type="parTrans" cxnId="{194F4AD6-D096-4A5C-9385-7F460AD1D919}">
      <dgm:prSet custT="1"/>
      <dgm:spPr>
        <a:solidFill>
          <a:srgbClr val="B5F4AA"/>
        </a:solidFill>
        <a:ln>
          <a:solidFill>
            <a:srgbClr val="008000"/>
          </a:solidFill>
        </a:ln>
      </dgm:spPr>
      <dgm:t>
        <a:bodyPr/>
        <a:lstStyle/>
        <a:p>
          <a:pPr algn="just"/>
          <a:endParaRPr lang="en-US" sz="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8B6ACE-46BA-4EC4-A659-1060F9253BEB}" type="sibTrans" cxnId="{194F4AD6-D096-4A5C-9385-7F460AD1D919}">
      <dgm:prSet/>
      <dgm:spPr/>
      <dgm:t>
        <a:bodyPr/>
        <a:lstStyle/>
        <a:p>
          <a:pPr algn="just"/>
          <a:endParaRPr lang="en-US" sz="14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1844E5-401E-4212-8A64-194DCF0D605D}">
      <dgm:prSet phldrT="[Texto]" custT="1"/>
      <dgm:spPr>
        <a:noFill/>
        <a:ln>
          <a:solidFill>
            <a:srgbClr val="008000"/>
          </a:solidFill>
        </a:ln>
      </dgm:spPr>
      <dgm:t>
        <a:bodyPr/>
        <a:lstStyle/>
        <a:p>
          <a:pPr algn="just"/>
          <a:r>
            <a:rPr lang="es-ES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División:</a:t>
          </a:r>
          <a:r>
            <a:rPr lang="es-ES" sz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Magnoliophyta</a:t>
          </a:r>
          <a:endParaRPr lang="en-US" sz="12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A70E96-85C2-452F-BA65-3ECECED405A0}" type="parTrans" cxnId="{68644846-F1B2-4F0B-9F9E-6140ADA0276D}">
      <dgm:prSet custT="1"/>
      <dgm:spPr>
        <a:ln>
          <a:solidFill>
            <a:srgbClr val="008000"/>
          </a:solidFill>
        </a:ln>
      </dgm:spPr>
      <dgm:t>
        <a:bodyPr/>
        <a:lstStyle/>
        <a:p>
          <a:endParaRPr lang="en-US" sz="400">
            <a:solidFill>
              <a:schemeClr val="tx1"/>
            </a:solidFill>
          </a:endParaRPr>
        </a:p>
      </dgm:t>
    </dgm:pt>
    <dgm:pt modelId="{3D0768D4-48E9-46EA-85A8-151AEB6F96B2}" type="sibTrans" cxnId="{68644846-F1B2-4F0B-9F9E-6140ADA0276D}">
      <dgm:prSet/>
      <dgm:spPr/>
      <dgm:t>
        <a:bodyPr/>
        <a:lstStyle/>
        <a:p>
          <a:endParaRPr lang="en-US" sz="1400">
            <a:solidFill>
              <a:schemeClr val="tx1"/>
            </a:solidFill>
          </a:endParaRPr>
        </a:p>
      </dgm:t>
    </dgm:pt>
    <dgm:pt modelId="{12276500-960E-435A-8D5A-88BDBCB78B99}">
      <dgm:prSet phldrT="[Texto]" custT="1"/>
      <dgm:spPr>
        <a:noFill/>
        <a:ln>
          <a:solidFill>
            <a:srgbClr val="008000"/>
          </a:solidFill>
        </a:ln>
      </dgm:spPr>
      <dgm:t>
        <a:bodyPr/>
        <a:lstStyle/>
        <a:p>
          <a:pPr algn="just"/>
          <a:r>
            <a:rPr lang="es-ES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Clase:</a:t>
          </a:r>
          <a:r>
            <a:rPr lang="es-ES" sz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Magnoliopsida</a:t>
          </a:r>
          <a:endParaRPr lang="en-US" sz="12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764FCA-F66E-4490-958F-F930BA7ABDDD}" type="parTrans" cxnId="{CD1320AE-549A-4AC2-9241-36ADCD516819}">
      <dgm:prSet custT="1"/>
      <dgm:spPr>
        <a:ln>
          <a:solidFill>
            <a:srgbClr val="008000"/>
          </a:solidFill>
        </a:ln>
      </dgm:spPr>
      <dgm:t>
        <a:bodyPr/>
        <a:lstStyle/>
        <a:p>
          <a:endParaRPr lang="en-US" sz="300">
            <a:solidFill>
              <a:schemeClr val="tx1"/>
            </a:solidFill>
          </a:endParaRPr>
        </a:p>
      </dgm:t>
    </dgm:pt>
    <dgm:pt modelId="{2298A600-AA0E-4643-9323-A7F85F583173}" type="sibTrans" cxnId="{CD1320AE-549A-4AC2-9241-36ADCD516819}">
      <dgm:prSet/>
      <dgm:spPr/>
      <dgm:t>
        <a:bodyPr/>
        <a:lstStyle/>
        <a:p>
          <a:endParaRPr lang="en-US" sz="1400">
            <a:solidFill>
              <a:schemeClr val="tx1"/>
            </a:solidFill>
          </a:endParaRPr>
        </a:p>
      </dgm:t>
    </dgm:pt>
    <dgm:pt modelId="{F2C9E89D-2792-41AA-AC7F-6696D52A644C}">
      <dgm:prSet phldrT="[Texto]" custT="1"/>
      <dgm:spPr>
        <a:noFill/>
        <a:ln>
          <a:solidFill>
            <a:srgbClr val="008000"/>
          </a:solidFill>
        </a:ln>
      </dgm:spPr>
      <dgm:t>
        <a:bodyPr/>
        <a:lstStyle/>
        <a:p>
          <a:pPr algn="just"/>
          <a:r>
            <a:rPr lang="es-ES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Orden:</a:t>
          </a:r>
          <a:r>
            <a:rPr lang="es-ES" sz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sz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Brassicales</a:t>
          </a:r>
          <a:endParaRPr lang="en-US" sz="12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2C793F-C478-40CD-878D-AF5307E46BC1}" type="parTrans" cxnId="{31828D78-CBEF-473B-B4D4-61C34F3A0121}">
      <dgm:prSet custT="1"/>
      <dgm:spPr>
        <a:ln>
          <a:solidFill>
            <a:srgbClr val="008000"/>
          </a:solidFill>
        </a:ln>
      </dgm:spPr>
      <dgm:t>
        <a:bodyPr/>
        <a:lstStyle/>
        <a:p>
          <a:endParaRPr lang="en-US" sz="300">
            <a:solidFill>
              <a:schemeClr val="tx1"/>
            </a:solidFill>
          </a:endParaRPr>
        </a:p>
      </dgm:t>
    </dgm:pt>
    <dgm:pt modelId="{12E91AD0-8FFA-4B31-9EB8-CA2CC1D7E098}" type="sibTrans" cxnId="{31828D78-CBEF-473B-B4D4-61C34F3A0121}">
      <dgm:prSet/>
      <dgm:spPr/>
      <dgm:t>
        <a:bodyPr/>
        <a:lstStyle/>
        <a:p>
          <a:endParaRPr lang="en-US" sz="1400">
            <a:solidFill>
              <a:schemeClr val="tx1"/>
            </a:solidFill>
          </a:endParaRPr>
        </a:p>
      </dgm:t>
    </dgm:pt>
    <dgm:pt modelId="{B6CC74E4-4BBA-4EEC-9B98-401766FAF2EE}">
      <dgm:prSet phldrT="[Texto]" custT="1"/>
      <dgm:spPr>
        <a:noFill/>
        <a:ln>
          <a:solidFill>
            <a:srgbClr val="008000"/>
          </a:solidFill>
        </a:ln>
      </dgm:spPr>
      <dgm:t>
        <a:bodyPr/>
        <a:lstStyle/>
        <a:p>
          <a:pPr algn="just"/>
          <a:r>
            <a:rPr lang="es-ES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Familia: </a:t>
          </a:r>
          <a:r>
            <a:rPr lang="es-ES" sz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Caricaceae</a:t>
          </a:r>
          <a:endParaRPr lang="en-US" sz="12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7DE5B9-DB24-4F80-A2D8-DE8D803392CE}" type="parTrans" cxnId="{09B5F68F-8F49-4568-8197-BCC34CA5DBA1}">
      <dgm:prSet custT="1"/>
      <dgm:spPr>
        <a:ln>
          <a:solidFill>
            <a:srgbClr val="008000"/>
          </a:solidFill>
        </a:ln>
      </dgm:spPr>
      <dgm:t>
        <a:bodyPr/>
        <a:lstStyle/>
        <a:p>
          <a:endParaRPr lang="en-US" sz="300">
            <a:solidFill>
              <a:schemeClr val="tx1"/>
            </a:solidFill>
          </a:endParaRPr>
        </a:p>
      </dgm:t>
    </dgm:pt>
    <dgm:pt modelId="{B5C31787-2EB6-4387-8197-6521E6959A2F}" type="sibTrans" cxnId="{09B5F68F-8F49-4568-8197-BCC34CA5DBA1}">
      <dgm:prSet/>
      <dgm:spPr/>
      <dgm:t>
        <a:bodyPr/>
        <a:lstStyle/>
        <a:p>
          <a:endParaRPr lang="en-US" sz="1400">
            <a:solidFill>
              <a:schemeClr val="tx1"/>
            </a:solidFill>
          </a:endParaRPr>
        </a:p>
      </dgm:t>
    </dgm:pt>
    <dgm:pt modelId="{A8452D33-178B-47F9-9D50-2E9F90575698}">
      <dgm:prSet phldrT="[Texto]" custT="1"/>
      <dgm:spPr>
        <a:noFill/>
        <a:ln>
          <a:solidFill>
            <a:srgbClr val="008000"/>
          </a:solidFill>
        </a:ln>
      </dgm:spPr>
      <dgm:t>
        <a:bodyPr/>
        <a:lstStyle/>
        <a:p>
          <a:pPr algn="just"/>
          <a:r>
            <a:rPr lang="es-ES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Género:</a:t>
          </a:r>
          <a:r>
            <a:rPr lang="es-ES" sz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2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Vasconcellea</a:t>
          </a:r>
          <a:endParaRPr lang="en-US" sz="12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D12E1F-1CA0-4BAE-B9A8-059FE9FBE769}" type="parTrans" cxnId="{8E66E155-F634-4C96-A4EA-283AA73D8D38}">
      <dgm:prSet custT="1"/>
      <dgm:spPr>
        <a:ln>
          <a:solidFill>
            <a:srgbClr val="008000"/>
          </a:solidFill>
        </a:ln>
      </dgm:spPr>
      <dgm:t>
        <a:bodyPr/>
        <a:lstStyle/>
        <a:p>
          <a:endParaRPr lang="en-US" sz="300">
            <a:solidFill>
              <a:schemeClr val="tx1"/>
            </a:solidFill>
          </a:endParaRPr>
        </a:p>
      </dgm:t>
    </dgm:pt>
    <dgm:pt modelId="{E557296A-8C6E-4571-966A-2E4EA1FB174A}" type="sibTrans" cxnId="{8E66E155-F634-4C96-A4EA-283AA73D8D38}">
      <dgm:prSet/>
      <dgm:spPr/>
      <dgm:t>
        <a:bodyPr/>
        <a:lstStyle/>
        <a:p>
          <a:endParaRPr lang="en-US" sz="1400">
            <a:solidFill>
              <a:schemeClr val="tx1"/>
            </a:solidFill>
          </a:endParaRPr>
        </a:p>
      </dgm:t>
    </dgm:pt>
    <dgm:pt modelId="{A46DF7D6-CC3C-49F8-97C6-7E35C0E40ACE}">
      <dgm:prSet phldrT="[Texto]" custT="1"/>
      <dgm:spPr>
        <a:noFill/>
        <a:ln>
          <a:solidFill>
            <a:srgbClr val="008000"/>
          </a:solidFill>
        </a:ln>
      </dgm:spPr>
      <dgm:t>
        <a:bodyPr/>
        <a:lstStyle/>
        <a:p>
          <a:pPr algn="just"/>
          <a:r>
            <a:rPr lang="es-ES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Especie:</a:t>
          </a:r>
          <a:r>
            <a:rPr lang="es-ES" sz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sz="12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Vasconcellea x  </a:t>
          </a:r>
        </a:p>
        <a:p>
          <a:pPr algn="just"/>
          <a:r>
            <a:rPr lang="es-EC" sz="12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heilbornii </a:t>
          </a:r>
          <a:r>
            <a:rPr lang="es-EC" sz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(Badillo, 2001)</a:t>
          </a:r>
          <a:endParaRPr lang="en-US" sz="12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99DDB8-5653-43A8-AFC3-03DD99981F0F}" type="parTrans" cxnId="{87E7A045-9489-473B-9C76-AB536FBE0C8A}">
      <dgm:prSet custT="1"/>
      <dgm:spPr>
        <a:ln>
          <a:solidFill>
            <a:srgbClr val="008000"/>
          </a:solidFill>
        </a:ln>
      </dgm:spPr>
      <dgm:t>
        <a:bodyPr/>
        <a:lstStyle/>
        <a:p>
          <a:endParaRPr lang="en-US" sz="400">
            <a:solidFill>
              <a:schemeClr val="tx1"/>
            </a:solidFill>
          </a:endParaRPr>
        </a:p>
      </dgm:t>
    </dgm:pt>
    <dgm:pt modelId="{DF528228-AB54-4401-A16B-46D469A4CA42}" type="sibTrans" cxnId="{87E7A045-9489-473B-9C76-AB536FBE0C8A}">
      <dgm:prSet/>
      <dgm:spPr/>
      <dgm:t>
        <a:bodyPr/>
        <a:lstStyle/>
        <a:p>
          <a:endParaRPr lang="en-US" sz="1400">
            <a:solidFill>
              <a:schemeClr val="tx1"/>
            </a:solidFill>
          </a:endParaRPr>
        </a:p>
      </dgm:t>
    </dgm:pt>
    <dgm:pt modelId="{ED2844F0-DA23-4EEF-8005-CCFB4B1EA436}">
      <dgm:prSet phldrT="[Texto]" custT="1"/>
      <dgm:spPr>
        <a:noFill/>
        <a:ln>
          <a:solidFill>
            <a:srgbClr val="008000"/>
          </a:solidFill>
        </a:ln>
      </dgm:spPr>
      <dgm:t>
        <a:bodyPr/>
        <a:lstStyle/>
        <a:p>
          <a:pPr algn="just"/>
          <a:r>
            <a:rPr lang="es-ES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Nombre común:</a:t>
          </a:r>
          <a:r>
            <a:rPr lang="es-ES" sz="12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sz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Babaco</a:t>
          </a:r>
          <a:endParaRPr lang="en-US" sz="1200" dirty="0">
            <a:solidFill>
              <a:schemeClr val="tx1"/>
            </a:solidFill>
          </a:endParaRPr>
        </a:p>
      </dgm:t>
    </dgm:pt>
    <dgm:pt modelId="{EE41D4DE-549B-414E-B957-E969F26D1640}" type="parTrans" cxnId="{678A6AFC-080A-4C39-955F-91D5EBF7F3B7}">
      <dgm:prSet custT="1"/>
      <dgm:spPr>
        <a:ln>
          <a:solidFill>
            <a:srgbClr val="008000"/>
          </a:solidFill>
        </a:ln>
      </dgm:spPr>
      <dgm:t>
        <a:bodyPr/>
        <a:lstStyle/>
        <a:p>
          <a:endParaRPr lang="en-US" sz="600">
            <a:solidFill>
              <a:schemeClr val="tx1"/>
            </a:solidFill>
          </a:endParaRPr>
        </a:p>
      </dgm:t>
    </dgm:pt>
    <dgm:pt modelId="{0D3154BB-9287-4CFE-9A51-6B9B992171DC}" type="sibTrans" cxnId="{678A6AFC-080A-4C39-955F-91D5EBF7F3B7}">
      <dgm:prSet/>
      <dgm:spPr/>
      <dgm:t>
        <a:bodyPr/>
        <a:lstStyle/>
        <a:p>
          <a:endParaRPr lang="en-US" sz="1400">
            <a:solidFill>
              <a:schemeClr val="tx1"/>
            </a:solidFill>
          </a:endParaRPr>
        </a:p>
      </dgm:t>
    </dgm:pt>
    <dgm:pt modelId="{95BCD5D3-CC5A-4C3C-8CFE-570F7B5D4748}" type="pres">
      <dgm:prSet presAssocID="{A02FE2C6-F3FB-4E8D-BBBB-DF52CF773B35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E606D9F-5018-49AE-8C1C-3133E11B57AE}" type="pres">
      <dgm:prSet presAssocID="{0DE58271-AE71-4A99-9220-BA310F1B9C37}" presName="root1" presStyleCnt="0"/>
      <dgm:spPr/>
      <dgm:t>
        <a:bodyPr/>
        <a:lstStyle/>
        <a:p>
          <a:endParaRPr lang="en-US"/>
        </a:p>
      </dgm:t>
    </dgm:pt>
    <dgm:pt modelId="{C64B6CF2-EEC8-43CB-9DFD-DE0323269CD1}" type="pres">
      <dgm:prSet presAssocID="{0DE58271-AE71-4A99-9220-BA310F1B9C37}" presName="LevelOneTextNode" presStyleLbl="node0" presStyleIdx="0" presStyleCnt="1" custScaleX="162419" custScaleY="122557" custLinFactNeighborX="-65714" custLinFactNeighborY="-7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BDCD989-7F4A-4D39-AFEE-B769D22D9B59}" type="pres">
      <dgm:prSet presAssocID="{0DE58271-AE71-4A99-9220-BA310F1B9C37}" presName="level2hierChild" presStyleCnt="0"/>
      <dgm:spPr/>
      <dgm:t>
        <a:bodyPr/>
        <a:lstStyle/>
        <a:p>
          <a:endParaRPr lang="en-US"/>
        </a:p>
      </dgm:t>
    </dgm:pt>
    <dgm:pt modelId="{2280FAFB-EB31-4D3A-A26C-8817939592FA}" type="pres">
      <dgm:prSet presAssocID="{319A5486-0EBC-48D9-A171-8541FC2916F9}" presName="conn2-1" presStyleLbl="parChTrans1D2" presStyleIdx="0" presStyleCnt="8"/>
      <dgm:spPr/>
      <dgm:t>
        <a:bodyPr/>
        <a:lstStyle/>
        <a:p>
          <a:endParaRPr lang="en-US"/>
        </a:p>
      </dgm:t>
    </dgm:pt>
    <dgm:pt modelId="{D0C1385B-49EE-4421-8C05-D25DAE5FDA1C}" type="pres">
      <dgm:prSet presAssocID="{319A5486-0EBC-48D9-A171-8541FC2916F9}" presName="connTx" presStyleLbl="parChTrans1D2" presStyleIdx="0" presStyleCnt="8"/>
      <dgm:spPr/>
      <dgm:t>
        <a:bodyPr/>
        <a:lstStyle/>
        <a:p>
          <a:endParaRPr lang="en-US"/>
        </a:p>
      </dgm:t>
    </dgm:pt>
    <dgm:pt modelId="{E4E84C80-2CCD-4EC8-A2CD-3FC2CD2BEAD2}" type="pres">
      <dgm:prSet presAssocID="{134A4506-8A9A-4BCF-8878-DBBC7FCCD193}" presName="root2" presStyleCnt="0"/>
      <dgm:spPr/>
      <dgm:t>
        <a:bodyPr/>
        <a:lstStyle/>
        <a:p>
          <a:endParaRPr lang="en-US"/>
        </a:p>
      </dgm:t>
    </dgm:pt>
    <dgm:pt modelId="{16B08819-D3E0-466A-BEB5-27E92CA527EE}" type="pres">
      <dgm:prSet presAssocID="{134A4506-8A9A-4BCF-8878-DBBC7FCCD193}" presName="LevelTwoTextNode" presStyleLbl="node2" presStyleIdx="0" presStyleCnt="8" custScaleX="82684" custScaleY="7076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2307151-1D2D-4E95-9335-2EEAE3DA1DF0}" type="pres">
      <dgm:prSet presAssocID="{134A4506-8A9A-4BCF-8878-DBBC7FCCD193}" presName="level3hierChild" presStyleCnt="0"/>
      <dgm:spPr/>
      <dgm:t>
        <a:bodyPr/>
        <a:lstStyle/>
        <a:p>
          <a:endParaRPr lang="en-US"/>
        </a:p>
      </dgm:t>
    </dgm:pt>
    <dgm:pt modelId="{943996D0-8F88-40AB-80F6-01EE0CCF7EE2}" type="pres">
      <dgm:prSet presAssocID="{F1A70E96-85C2-452F-BA65-3ECECED405A0}" presName="conn2-1" presStyleLbl="parChTrans1D2" presStyleIdx="1" presStyleCnt="8"/>
      <dgm:spPr/>
      <dgm:t>
        <a:bodyPr/>
        <a:lstStyle/>
        <a:p>
          <a:endParaRPr lang="en-US"/>
        </a:p>
      </dgm:t>
    </dgm:pt>
    <dgm:pt modelId="{37A3E940-1E01-4F66-BCFD-56587941F025}" type="pres">
      <dgm:prSet presAssocID="{F1A70E96-85C2-452F-BA65-3ECECED405A0}" presName="connTx" presStyleLbl="parChTrans1D2" presStyleIdx="1" presStyleCnt="8"/>
      <dgm:spPr/>
      <dgm:t>
        <a:bodyPr/>
        <a:lstStyle/>
        <a:p>
          <a:endParaRPr lang="en-US"/>
        </a:p>
      </dgm:t>
    </dgm:pt>
    <dgm:pt modelId="{742C3F8D-5247-40A0-8C75-2E30FBD08635}" type="pres">
      <dgm:prSet presAssocID="{CB1844E5-401E-4212-8A64-194DCF0D605D}" presName="root2" presStyleCnt="0"/>
      <dgm:spPr/>
      <dgm:t>
        <a:bodyPr/>
        <a:lstStyle/>
        <a:p>
          <a:endParaRPr lang="en-US"/>
        </a:p>
      </dgm:t>
    </dgm:pt>
    <dgm:pt modelId="{54E03867-778E-4611-B957-6A8A70B985EC}" type="pres">
      <dgm:prSet presAssocID="{CB1844E5-401E-4212-8A64-194DCF0D605D}" presName="LevelTwoTextNode" presStyleLbl="node2" presStyleIdx="1" presStyleCnt="8" custScaleX="82684" custScaleY="7076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025C76D-7305-4236-A383-D92DE723402D}" type="pres">
      <dgm:prSet presAssocID="{CB1844E5-401E-4212-8A64-194DCF0D605D}" presName="level3hierChild" presStyleCnt="0"/>
      <dgm:spPr/>
      <dgm:t>
        <a:bodyPr/>
        <a:lstStyle/>
        <a:p>
          <a:endParaRPr lang="en-US"/>
        </a:p>
      </dgm:t>
    </dgm:pt>
    <dgm:pt modelId="{B1E2CB67-0F20-4FF1-BA5B-116EF9258D7B}" type="pres">
      <dgm:prSet presAssocID="{FB764FCA-F66E-4490-958F-F930BA7ABDDD}" presName="conn2-1" presStyleLbl="parChTrans1D2" presStyleIdx="2" presStyleCnt="8"/>
      <dgm:spPr/>
      <dgm:t>
        <a:bodyPr/>
        <a:lstStyle/>
        <a:p>
          <a:endParaRPr lang="en-US"/>
        </a:p>
      </dgm:t>
    </dgm:pt>
    <dgm:pt modelId="{1E24BC70-6E54-4B06-A29B-B1776D18C365}" type="pres">
      <dgm:prSet presAssocID="{FB764FCA-F66E-4490-958F-F930BA7ABDDD}" presName="connTx" presStyleLbl="parChTrans1D2" presStyleIdx="2" presStyleCnt="8"/>
      <dgm:spPr/>
      <dgm:t>
        <a:bodyPr/>
        <a:lstStyle/>
        <a:p>
          <a:endParaRPr lang="en-US"/>
        </a:p>
      </dgm:t>
    </dgm:pt>
    <dgm:pt modelId="{C94D0DC9-FB24-4A0C-B1D5-7E81BD16E474}" type="pres">
      <dgm:prSet presAssocID="{12276500-960E-435A-8D5A-88BDBCB78B99}" presName="root2" presStyleCnt="0"/>
      <dgm:spPr/>
      <dgm:t>
        <a:bodyPr/>
        <a:lstStyle/>
        <a:p>
          <a:endParaRPr lang="en-US"/>
        </a:p>
      </dgm:t>
    </dgm:pt>
    <dgm:pt modelId="{5BA3F365-383D-4450-B1F8-084A709B389D}" type="pres">
      <dgm:prSet presAssocID="{12276500-960E-435A-8D5A-88BDBCB78B99}" presName="LevelTwoTextNode" presStyleLbl="node2" presStyleIdx="2" presStyleCnt="8" custScaleX="82684" custScaleY="7076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914AC7A-FA4D-4A72-8A75-9BC094736B72}" type="pres">
      <dgm:prSet presAssocID="{12276500-960E-435A-8D5A-88BDBCB78B99}" presName="level3hierChild" presStyleCnt="0"/>
      <dgm:spPr/>
      <dgm:t>
        <a:bodyPr/>
        <a:lstStyle/>
        <a:p>
          <a:endParaRPr lang="en-US"/>
        </a:p>
      </dgm:t>
    </dgm:pt>
    <dgm:pt modelId="{F589EB9B-8456-4581-9551-AD15B45CF98C}" type="pres">
      <dgm:prSet presAssocID="{452C793F-C478-40CD-878D-AF5307E46BC1}" presName="conn2-1" presStyleLbl="parChTrans1D2" presStyleIdx="3" presStyleCnt="8"/>
      <dgm:spPr/>
      <dgm:t>
        <a:bodyPr/>
        <a:lstStyle/>
        <a:p>
          <a:endParaRPr lang="en-US"/>
        </a:p>
      </dgm:t>
    </dgm:pt>
    <dgm:pt modelId="{899C83EC-AC8A-49D4-BA5D-2905DFBCF1D5}" type="pres">
      <dgm:prSet presAssocID="{452C793F-C478-40CD-878D-AF5307E46BC1}" presName="connTx" presStyleLbl="parChTrans1D2" presStyleIdx="3" presStyleCnt="8"/>
      <dgm:spPr/>
      <dgm:t>
        <a:bodyPr/>
        <a:lstStyle/>
        <a:p>
          <a:endParaRPr lang="en-US"/>
        </a:p>
      </dgm:t>
    </dgm:pt>
    <dgm:pt modelId="{7F13A1D6-7528-485D-A06D-B872D61EAD19}" type="pres">
      <dgm:prSet presAssocID="{F2C9E89D-2792-41AA-AC7F-6696D52A644C}" presName="root2" presStyleCnt="0"/>
      <dgm:spPr/>
      <dgm:t>
        <a:bodyPr/>
        <a:lstStyle/>
        <a:p>
          <a:endParaRPr lang="en-US"/>
        </a:p>
      </dgm:t>
    </dgm:pt>
    <dgm:pt modelId="{6798D6D0-1DFF-4BF1-A3FB-DE2857B8E658}" type="pres">
      <dgm:prSet presAssocID="{F2C9E89D-2792-41AA-AC7F-6696D52A644C}" presName="LevelTwoTextNode" presStyleLbl="node2" presStyleIdx="3" presStyleCnt="8" custScaleX="82684" custScaleY="7076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208CB9C-3ACC-4902-8760-682BEB3DFDE4}" type="pres">
      <dgm:prSet presAssocID="{F2C9E89D-2792-41AA-AC7F-6696D52A644C}" presName="level3hierChild" presStyleCnt="0"/>
      <dgm:spPr/>
      <dgm:t>
        <a:bodyPr/>
        <a:lstStyle/>
        <a:p>
          <a:endParaRPr lang="en-US"/>
        </a:p>
      </dgm:t>
    </dgm:pt>
    <dgm:pt modelId="{973879C5-EC7D-4586-80B2-ECADB3503E0E}" type="pres">
      <dgm:prSet presAssocID="{FD7DE5B9-DB24-4F80-A2D8-DE8D803392CE}" presName="conn2-1" presStyleLbl="parChTrans1D2" presStyleIdx="4" presStyleCnt="8"/>
      <dgm:spPr/>
      <dgm:t>
        <a:bodyPr/>
        <a:lstStyle/>
        <a:p>
          <a:endParaRPr lang="en-US"/>
        </a:p>
      </dgm:t>
    </dgm:pt>
    <dgm:pt modelId="{2B36D415-F6B3-4139-A2CC-DA806B33C20D}" type="pres">
      <dgm:prSet presAssocID="{FD7DE5B9-DB24-4F80-A2D8-DE8D803392CE}" presName="connTx" presStyleLbl="parChTrans1D2" presStyleIdx="4" presStyleCnt="8"/>
      <dgm:spPr/>
      <dgm:t>
        <a:bodyPr/>
        <a:lstStyle/>
        <a:p>
          <a:endParaRPr lang="en-US"/>
        </a:p>
      </dgm:t>
    </dgm:pt>
    <dgm:pt modelId="{43C2F915-BADD-4363-A808-9F37D6DA86C9}" type="pres">
      <dgm:prSet presAssocID="{B6CC74E4-4BBA-4EEC-9B98-401766FAF2EE}" presName="root2" presStyleCnt="0"/>
      <dgm:spPr/>
      <dgm:t>
        <a:bodyPr/>
        <a:lstStyle/>
        <a:p>
          <a:endParaRPr lang="en-US"/>
        </a:p>
      </dgm:t>
    </dgm:pt>
    <dgm:pt modelId="{299AA75E-8C7D-4A0E-B116-D27D3D18386E}" type="pres">
      <dgm:prSet presAssocID="{B6CC74E4-4BBA-4EEC-9B98-401766FAF2EE}" presName="LevelTwoTextNode" presStyleLbl="node2" presStyleIdx="4" presStyleCnt="8" custScaleX="82684" custScaleY="7076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A0F9EAE-F8BE-4B4C-ABDD-990FB27EB79A}" type="pres">
      <dgm:prSet presAssocID="{B6CC74E4-4BBA-4EEC-9B98-401766FAF2EE}" presName="level3hierChild" presStyleCnt="0"/>
      <dgm:spPr/>
      <dgm:t>
        <a:bodyPr/>
        <a:lstStyle/>
        <a:p>
          <a:endParaRPr lang="en-US"/>
        </a:p>
      </dgm:t>
    </dgm:pt>
    <dgm:pt modelId="{85387B50-FA42-4754-817A-833D3A8D1105}" type="pres">
      <dgm:prSet presAssocID="{FBD12E1F-1CA0-4BAE-B9A8-059FE9FBE769}" presName="conn2-1" presStyleLbl="parChTrans1D2" presStyleIdx="5" presStyleCnt="8"/>
      <dgm:spPr/>
      <dgm:t>
        <a:bodyPr/>
        <a:lstStyle/>
        <a:p>
          <a:endParaRPr lang="en-US"/>
        </a:p>
      </dgm:t>
    </dgm:pt>
    <dgm:pt modelId="{73E313E6-DB1B-4CF4-AD04-426A18AF70E1}" type="pres">
      <dgm:prSet presAssocID="{FBD12E1F-1CA0-4BAE-B9A8-059FE9FBE769}" presName="connTx" presStyleLbl="parChTrans1D2" presStyleIdx="5" presStyleCnt="8"/>
      <dgm:spPr/>
      <dgm:t>
        <a:bodyPr/>
        <a:lstStyle/>
        <a:p>
          <a:endParaRPr lang="en-US"/>
        </a:p>
      </dgm:t>
    </dgm:pt>
    <dgm:pt modelId="{7C574C65-4541-41FE-B46F-DB36533B2C77}" type="pres">
      <dgm:prSet presAssocID="{A8452D33-178B-47F9-9D50-2E9F90575698}" presName="root2" presStyleCnt="0"/>
      <dgm:spPr/>
      <dgm:t>
        <a:bodyPr/>
        <a:lstStyle/>
        <a:p>
          <a:endParaRPr lang="en-US"/>
        </a:p>
      </dgm:t>
    </dgm:pt>
    <dgm:pt modelId="{2A04DF43-C28A-41A6-8B8C-20DEAF2DCF38}" type="pres">
      <dgm:prSet presAssocID="{A8452D33-178B-47F9-9D50-2E9F90575698}" presName="LevelTwoTextNode" presStyleLbl="node2" presStyleIdx="5" presStyleCnt="8" custScaleX="82684" custScaleY="7076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62C2E30-E4D0-4202-95AE-F59F2420C25B}" type="pres">
      <dgm:prSet presAssocID="{A8452D33-178B-47F9-9D50-2E9F90575698}" presName="level3hierChild" presStyleCnt="0"/>
      <dgm:spPr/>
      <dgm:t>
        <a:bodyPr/>
        <a:lstStyle/>
        <a:p>
          <a:endParaRPr lang="en-US"/>
        </a:p>
      </dgm:t>
    </dgm:pt>
    <dgm:pt modelId="{43EC56A6-504E-4244-BBC8-D973E5DF7B32}" type="pres">
      <dgm:prSet presAssocID="{4A99DDB8-5653-43A8-AFC3-03DD99981F0F}" presName="conn2-1" presStyleLbl="parChTrans1D2" presStyleIdx="6" presStyleCnt="8"/>
      <dgm:spPr/>
      <dgm:t>
        <a:bodyPr/>
        <a:lstStyle/>
        <a:p>
          <a:endParaRPr lang="en-US"/>
        </a:p>
      </dgm:t>
    </dgm:pt>
    <dgm:pt modelId="{D7BB5677-EE79-48CF-B26F-19CE4A1B78AF}" type="pres">
      <dgm:prSet presAssocID="{4A99DDB8-5653-43A8-AFC3-03DD99981F0F}" presName="connTx" presStyleLbl="parChTrans1D2" presStyleIdx="6" presStyleCnt="8"/>
      <dgm:spPr/>
      <dgm:t>
        <a:bodyPr/>
        <a:lstStyle/>
        <a:p>
          <a:endParaRPr lang="en-US"/>
        </a:p>
      </dgm:t>
    </dgm:pt>
    <dgm:pt modelId="{F3D31E4B-00CC-4B79-897A-A2FF318A0390}" type="pres">
      <dgm:prSet presAssocID="{A46DF7D6-CC3C-49F8-97C6-7E35C0E40ACE}" presName="root2" presStyleCnt="0"/>
      <dgm:spPr/>
      <dgm:t>
        <a:bodyPr/>
        <a:lstStyle/>
        <a:p>
          <a:endParaRPr lang="en-US"/>
        </a:p>
      </dgm:t>
    </dgm:pt>
    <dgm:pt modelId="{81C1A8C0-BB11-4586-AEB0-23E7149BB030}" type="pres">
      <dgm:prSet presAssocID="{A46DF7D6-CC3C-49F8-97C6-7E35C0E40ACE}" presName="LevelTwoTextNode" presStyleLbl="node2" presStyleIdx="6" presStyleCnt="8" custScaleX="82684" custScaleY="7076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7223F7-2E81-4465-A617-B83F82333D3F}" type="pres">
      <dgm:prSet presAssocID="{A46DF7D6-CC3C-49F8-97C6-7E35C0E40ACE}" presName="level3hierChild" presStyleCnt="0"/>
      <dgm:spPr/>
      <dgm:t>
        <a:bodyPr/>
        <a:lstStyle/>
        <a:p>
          <a:endParaRPr lang="en-US"/>
        </a:p>
      </dgm:t>
    </dgm:pt>
    <dgm:pt modelId="{2DBD208C-28EF-4FE1-B194-00E174105620}" type="pres">
      <dgm:prSet presAssocID="{EE41D4DE-549B-414E-B957-E969F26D1640}" presName="conn2-1" presStyleLbl="parChTrans1D2" presStyleIdx="7" presStyleCnt="8"/>
      <dgm:spPr/>
      <dgm:t>
        <a:bodyPr/>
        <a:lstStyle/>
        <a:p>
          <a:endParaRPr lang="en-US"/>
        </a:p>
      </dgm:t>
    </dgm:pt>
    <dgm:pt modelId="{206C570A-6307-4A1E-BF11-05F568BD51C4}" type="pres">
      <dgm:prSet presAssocID="{EE41D4DE-549B-414E-B957-E969F26D1640}" presName="connTx" presStyleLbl="parChTrans1D2" presStyleIdx="7" presStyleCnt="8"/>
      <dgm:spPr/>
      <dgm:t>
        <a:bodyPr/>
        <a:lstStyle/>
        <a:p>
          <a:endParaRPr lang="en-US"/>
        </a:p>
      </dgm:t>
    </dgm:pt>
    <dgm:pt modelId="{A5D68BD0-67C7-4C91-9FEB-922977D458C5}" type="pres">
      <dgm:prSet presAssocID="{ED2844F0-DA23-4EEF-8005-CCFB4B1EA436}" presName="root2" presStyleCnt="0"/>
      <dgm:spPr/>
      <dgm:t>
        <a:bodyPr/>
        <a:lstStyle/>
        <a:p>
          <a:endParaRPr lang="en-US"/>
        </a:p>
      </dgm:t>
    </dgm:pt>
    <dgm:pt modelId="{FA2E971F-D897-4F77-B35A-71B9E1A655E4}" type="pres">
      <dgm:prSet presAssocID="{ED2844F0-DA23-4EEF-8005-CCFB4B1EA436}" presName="LevelTwoTextNode" presStyleLbl="node2" presStyleIdx="7" presStyleCnt="8" custScaleX="82684" custScaleY="7076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69BED69-E3CB-48B7-A141-03F63540E118}" type="pres">
      <dgm:prSet presAssocID="{ED2844F0-DA23-4EEF-8005-CCFB4B1EA436}" presName="level3hierChild" presStyleCnt="0"/>
      <dgm:spPr/>
      <dgm:t>
        <a:bodyPr/>
        <a:lstStyle/>
        <a:p>
          <a:endParaRPr lang="en-US"/>
        </a:p>
      </dgm:t>
    </dgm:pt>
  </dgm:ptLst>
  <dgm:cxnLst>
    <dgm:cxn modelId="{269F13B4-B14F-4A78-9585-2A9288DF55EE}" type="presOf" srcId="{F2C9E89D-2792-41AA-AC7F-6696D52A644C}" destId="{6798D6D0-1DFF-4BF1-A3FB-DE2857B8E658}" srcOrd="0" destOrd="0" presId="urn:microsoft.com/office/officeart/2008/layout/HorizontalMultiLevelHierarchy"/>
    <dgm:cxn modelId="{8E66E155-F634-4C96-A4EA-283AA73D8D38}" srcId="{0DE58271-AE71-4A99-9220-BA310F1B9C37}" destId="{A8452D33-178B-47F9-9D50-2E9F90575698}" srcOrd="5" destOrd="0" parTransId="{FBD12E1F-1CA0-4BAE-B9A8-059FE9FBE769}" sibTransId="{E557296A-8C6E-4571-966A-2E4EA1FB174A}"/>
    <dgm:cxn modelId="{8602260C-6E5E-4496-AC0B-879EE82601D5}" type="presOf" srcId="{134A4506-8A9A-4BCF-8878-DBBC7FCCD193}" destId="{16B08819-D3E0-466A-BEB5-27E92CA527EE}" srcOrd="0" destOrd="0" presId="urn:microsoft.com/office/officeart/2008/layout/HorizontalMultiLevelHierarchy"/>
    <dgm:cxn modelId="{7BFA7C26-BBA5-418E-9D5D-F483087AA401}" type="presOf" srcId="{F1A70E96-85C2-452F-BA65-3ECECED405A0}" destId="{37A3E940-1E01-4F66-BCFD-56587941F025}" srcOrd="1" destOrd="0" presId="urn:microsoft.com/office/officeart/2008/layout/HorizontalMultiLevelHierarchy"/>
    <dgm:cxn modelId="{FE8884BD-AB6E-4587-B40F-D4ABC47F630C}" type="presOf" srcId="{452C793F-C478-40CD-878D-AF5307E46BC1}" destId="{F589EB9B-8456-4581-9551-AD15B45CF98C}" srcOrd="0" destOrd="0" presId="urn:microsoft.com/office/officeart/2008/layout/HorizontalMultiLevelHierarchy"/>
    <dgm:cxn modelId="{0BC25995-8CB7-42B0-9379-B8ED707678FA}" type="presOf" srcId="{EE41D4DE-549B-414E-B957-E969F26D1640}" destId="{206C570A-6307-4A1E-BF11-05F568BD51C4}" srcOrd="1" destOrd="0" presId="urn:microsoft.com/office/officeart/2008/layout/HorizontalMultiLevelHierarchy"/>
    <dgm:cxn modelId="{D8F06D5F-1464-4D71-AD24-5095E20909CC}" type="presOf" srcId="{452C793F-C478-40CD-878D-AF5307E46BC1}" destId="{899C83EC-AC8A-49D4-BA5D-2905DFBCF1D5}" srcOrd="1" destOrd="0" presId="urn:microsoft.com/office/officeart/2008/layout/HorizontalMultiLevelHierarchy"/>
    <dgm:cxn modelId="{0D202A50-A8C5-4516-8F37-80BA5A2CCD30}" type="presOf" srcId="{EE41D4DE-549B-414E-B957-E969F26D1640}" destId="{2DBD208C-28EF-4FE1-B194-00E174105620}" srcOrd="0" destOrd="0" presId="urn:microsoft.com/office/officeart/2008/layout/HorizontalMultiLevelHierarchy"/>
    <dgm:cxn modelId="{6A5BE749-515D-42F7-898B-AAE599AEF870}" type="presOf" srcId="{A46DF7D6-CC3C-49F8-97C6-7E35C0E40ACE}" destId="{81C1A8C0-BB11-4586-AEB0-23E7149BB030}" srcOrd="0" destOrd="0" presId="urn:microsoft.com/office/officeart/2008/layout/HorizontalMultiLevelHierarchy"/>
    <dgm:cxn modelId="{5896E517-7F95-44AB-9DBD-7214AEA567C6}" type="presOf" srcId="{FBD12E1F-1CA0-4BAE-B9A8-059FE9FBE769}" destId="{85387B50-FA42-4754-817A-833D3A8D1105}" srcOrd="0" destOrd="0" presId="urn:microsoft.com/office/officeart/2008/layout/HorizontalMultiLevelHierarchy"/>
    <dgm:cxn modelId="{87E7A045-9489-473B-9C76-AB536FBE0C8A}" srcId="{0DE58271-AE71-4A99-9220-BA310F1B9C37}" destId="{A46DF7D6-CC3C-49F8-97C6-7E35C0E40ACE}" srcOrd="6" destOrd="0" parTransId="{4A99DDB8-5653-43A8-AFC3-03DD99981F0F}" sibTransId="{DF528228-AB54-4401-A16B-46D469A4CA42}"/>
    <dgm:cxn modelId="{87CB0C27-A1E2-42F4-A102-259844F06FA3}" type="presOf" srcId="{FB764FCA-F66E-4490-958F-F930BA7ABDDD}" destId="{1E24BC70-6E54-4B06-A29B-B1776D18C365}" srcOrd="1" destOrd="0" presId="urn:microsoft.com/office/officeart/2008/layout/HorizontalMultiLevelHierarchy"/>
    <dgm:cxn modelId="{68644846-F1B2-4F0B-9F9E-6140ADA0276D}" srcId="{0DE58271-AE71-4A99-9220-BA310F1B9C37}" destId="{CB1844E5-401E-4212-8A64-194DCF0D605D}" srcOrd="1" destOrd="0" parTransId="{F1A70E96-85C2-452F-BA65-3ECECED405A0}" sibTransId="{3D0768D4-48E9-46EA-85A8-151AEB6F96B2}"/>
    <dgm:cxn modelId="{160AEA3C-43A4-4B04-83E5-86B806F552D3}" type="presOf" srcId="{B6CC74E4-4BBA-4EEC-9B98-401766FAF2EE}" destId="{299AA75E-8C7D-4A0E-B116-D27D3D18386E}" srcOrd="0" destOrd="0" presId="urn:microsoft.com/office/officeart/2008/layout/HorizontalMultiLevelHierarchy"/>
    <dgm:cxn modelId="{5036F2EB-4645-4FDF-A70E-C47E92971C33}" type="presOf" srcId="{12276500-960E-435A-8D5A-88BDBCB78B99}" destId="{5BA3F365-383D-4450-B1F8-084A709B389D}" srcOrd="0" destOrd="0" presId="urn:microsoft.com/office/officeart/2008/layout/HorizontalMultiLevelHierarchy"/>
    <dgm:cxn modelId="{678A6AFC-080A-4C39-955F-91D5EBF7F3B7}" srcId="{0DE58271-AE71-4A99-9220-BA310F1B9C37}" destId="{ED2844F0-DA23-4EEF-8005-CCFB4B1EA436}" srcOrd="7" destOrd="0" parTransId="{EE41D4DE-549B-414E-B957-E969F26D1640}" sibTransId="{0D3154BB-9287-4CFE-9A51-6B9B992171DC}"/>
    <dgm:cxn modelId="{B80E1D40-9C8B-4C96-B8FB-381C5C4BE828}" type="presOf" srcId="{A8452D33-178B-47F9-9D50-2E9F90575698}" destId="{2A04DF43-C28A-41A6-8B8C-20DEAF2DCF38}" srcOrd="0" destOrd="0" presId="urn:microsoft.com/office/officeart/2008/layout/HorizontalMultiLevelHierarchy"/>
    <dgm:cxn modelId="{D400A2B4-1D8B-49E5-93C0-BF4648849CFF}" type="presOf" srcId="{A02FE2C6-F3FB-4E8D-BBBB-DF52CF773B35}" destId="{95BCD5D3-CC5A-4C3C-8CFE-570F7B5D4748}" srcOrd="0" destOrd="0" presId="urn:microsoft.com/office/officeart/2008/layout/HorizontalMultiLevelHierarchy"/>
    <dgm:cxn modelId="{09B5F68F-8F49-4568-8197-BCC34CA5DBA1}" srcId="{0DE58271-AE71-4A99-9220-BA310F1B9C37}" destId="{B6CC74E4-4BBA-4EEC-9B98-401766FAF2EE}" srcOrd="4" destOrd="0" parTransId="{FD7DE5B9-DB24-4F80-A2D8-DE8D803392CE}" sibTransId="{B5C31787-2EB6-4387-8197-6521E6959A2F}"/>
    <dgm:cxn modelId="{2EC2157E-1848-4922-ACA7-CC14BE83A962}" type="presOf" srcId="{ED2844F0-DA23-4EEF-8005-CCFB4B1EA436}" destId="{FA2E971F-D897-4F77-B35A-71B9E1A655E4}" srcOrd="0" destOrd="0" presId="urn:microsoft.com/office/officeart/2008/layout/HorizontalMultiLevelHierarchy"/>
    <dgm:cxn modelId="{D8DB5357-F8A1-4DC7-B7FC-E34E108623D0}" type="presOf" srcId="{0DE58271-AE71-4A99-9220-BA310F1B9C37}" destId="{C64B6CF2-EEC8-43CB-9DFD-DE0323269CD1}" srcOrd="0" destOrd="0" presId="urn:microsoft.com/office/officeart/2008/layout/HorizontalMultiLevelHierarchy"/>
    <dgm:cxn modelId="{FFA20F12-9EE6-43E3-A016-6E74FB258C56}" type="presOf" srcId="{FB764FCA-F66E-4490-958F-F930BA7ABDDD}" destId="{B1E2CB67-0F20-4FF1-BA5B-116EF9258D7B}" srcOrd="0" destOrd="0" presId="urn:microsoft.com/office/officeart/2008/layout/HorizontalMultiLevelHierarchy"/>
    <dgm:cxn modelId="{CEB82502-1406-4890-B91C-AC00FF0154B7}" srcId="{A02FE2C6-F3FB-4E8D-BBBB-DF52CF773B35}" destId="{0DE58271-AE71-4A99-9220-BA310F1B9C37}" srcOrd="0" destOrd="0" parTransId="{76DBC31B-0792-4E88-AE59-88992C2CC7B7}" sibTransId="{B7BBB68E-7B1C-4807-A41A-344C035A5F1C}"/>
    <dgm:cxn modelId="{53531568-CB60-482C-AFB5-E5FB7F01098D}" type="presOf" srcId="{319A5486-0EBC-48D9-A171-8541FC2916F9}" destId="{D0C1385B-49EE-4421-8C05-D25DAE5FDA1C}" srcOrd="1" destOrd="0" presId="urn:microsoft.com/office/officeart/2008/layout/HorizontalMultiLevelHierarchy"/>
    <dgm:cxn modelId="{CD1320AE-549A-4AC2-9241-36ADCD516819}" srcId="{0DE58271-AE71-4A99-9220-BA310F1B9C37}" destId="{12276500-960E-435A-8D5A-88BDBCB78B99}" srcOrd="2" destOrd="0" parTransId="{FB764FCA-F66E-4490-958F-F930BA7ABDDD}" sibTransId="{2298A600-AA0E-4643-9323-A7F85F583173}"/>
    <dgm:cxn modelId="{194F4AD6-D096-4A5C-9385-7F460AD1D919}" srcId="{0DE58271-AE71-4A99-9220-BA310F1B9C37}" destId="{134A4506-8A9A-4BCF-8878-DBBC7FCCD193}" srcOrd="0" destOrd="0" parTransId="{319A5486-0EBC-48D9-A171-8541FC2916F9}" sibTransId="{FB8B6ACE-46BA-4EC4-A659-1060F9253BEB}"/>
    <dgm:cxn modelId="{17754D84-1720-4FA5-AFE3-EF40EF282066}" type="presOf" srcId="{CB1844E5-401E-4212-8A64-194DCF0D605D}" destId="{54E03867-778E-4611-B957-6A8A70B985EC}" srcOrd="0" destOrd="0" presId="urn:microsoft.com/office/officeart/2008/layout/HorizontalMultiLevelHierarchy"/>
    <dgm:cxn modelId="{C57884B0-3FFF-408B-8C6C-9A68A060EA31}" type="presOf" srcId="{319A5486-0EBC-48D9-A171-8541FC2916F9}" destId="{2280FAFB-EB31-4D3A-A26C-8817939592FA}" srcOrd="0" destOrd="0" presId="urn:microsoft.com/office/officeart/2008/layout/HorizontalMultiLevelHierarchy"/>
    <dgm:cxn modelId="{31828D78-CBEF-473B-B4D4-61C34F3A0121}" srcId="{0DE58271-AE71-4A99-9220-BA310F1B9C37}" destId="{F2C9E89D-2792-41AA-AC7F-6696D52A644C}" srcOrd="3" destOrd="0" parTransId="{452C793F-C478-40CD-878D-AF5307E46BC1}" sibTransId="{12E91AD0-8FFA-4B31-9EB8-CA2CC1D7E098}"/>
    <dgm:cxn modelId="{5A5F79ED-E657-45FF-9EE5-5F210A31E566}" type="presOf" srcId="{FD7DE5B9-DB24-4F80-A2D8-DE8D803392CE}" destId="{2B36D415-F6B3-4139-A2CC-DA806B33C20D}" srcOrd="1" destOrd="0" presId="urn:microsoft.com/office/officeart/2008/layout/HorizontalMultiLevelHierarchy"/>
    <dgm:cxn modelId="{9F014424-45B8-43C4-B7D8-04FF0ABDFB18}" type="presOf" srcId="{FD7DE5B9-DB24-4F80-A2D8-DE8D803392CE}" destId="{973879C5-EC7D-4586-80B2-ECADB3503E0E}" srcOrd="0" destOrd="0" presId="urn:microsoft.com/office/officeart/2008/layout/HorizontalMultiLevelHierarchy"/>
    <dgm:cxn modelId="{A70CA833-A9DB-44DA-86A5-F42980CBD2C4}" type="presOf" srcId="{F1A70E96-85C2-452F-BA65-3ECECED405A0}" destId="{943996D0-8F88-40AB-80F6-01EE0CCF7EE2}" srcOrd="0" destOrd="0" presId="urn:microsoft.com/office/officeart/2008/layout/HorizontalMultiLevelHierarchy"/>
    <dgm:cxn modelId="{CBDE9288-2D21-4E32-B554-A80023179173}" type="presOf" srcId="{4A99DDB8-5653-43A8-AFC3-03DD99981F0F}" destId="{43EC56A6-504E-4244-BBC8-D973E5DF7B32}" srcOrd="0" destOrd="0" presId="urn:microsoft.com/office/officeart/2008/layout/HorizontalMultiLevelHierarchy"/>
    <dgm:cxn modelId="{F1B9749B-2ABA-4149-9304-289B448893F7}" type="presOf" srcId="{4A99DDB8-5653-43A8-AFC3-03DD99981F0F}" destId="{D7BB5677-EE79-48CF-B26F-19CE4A1B78AF}" srcOrd="1" destOrd="0" presId="urn:microsoft.com/office/officeart/2008/layout/HorizontalMultiLevelHierarchy"/>
    <dgm:cxn modelId="{46124669-CBF0-4254-8E4A-CDE26F5C5D50}" type="presOf" srcId="{FBD12E1F-1CA0-4BAE-B9A8-059FE9FBE769}" destId="{73E313E6-DB1B-4CF4-AD04-426A18AF70E1}" srcOrd="1" destOrd="0" presId="urn:microsoft.com/office/officeart/2008/layout/HorizontalMultiLevelHierarchy"/>
    <dgm:cxn modelId="{EE9759BC-DC73-4F5C-B0DD-973E15B4E17A}" type="presParOf" srcId="{95BCD5D3-CC5A-4C3C-8CFE-570F7B5D4748}" destId="{3E606D9F-5018-49AE-8C1C-3133E11B57AE}" srcOrd="0" destOrd="0" presId="urn:microsoft.com/office/officeart/2008/layout/HorizontalMultiLevelHierarchy"/>
    <dgm:cxn modelId="{A0478A59-C24E-4726-B0B7-0D495B7AD45B}" type="presParOf" srcId="{3E606D9F-5018-49AE-8C1C-3133E11B57AE}" destId="{C64B6CF2-EEC8-43CB-9DFD-DE0323269CD1}" srcOrd="0" destOrd="0" presId="urn:microsoft.com/office/officeart/2008/layout/HorizontalMultiLevelHierarchy"/>
    <dgm:cxn modelId="{67F5B0E9-2708-4E06-BA56-DBAB2D4BEC93}" type="presParOf" srcId="{3E606D9F-5018-49AE-8C1C-3133E11B57AE}" destId="{BBDCD989-7F4A-4D39-AFEE-B769D22D9B59}" srcOrd="1" destOrd="0" presId="urn:microsoft.com/office/officeart/2008/layout/HorizontalMultiLevelHierarchy"/>
    <dgm:cxn modelId="{B357AFC7-493E-46F7-A17E-041A41F90D78}" type="presParOf" srcId="{BBDCD989-7F4A-4D39-AFEE-B769D22D9B59}" destId="{2280FAFB-EB31-4D3A-A26C-8817939592FA}" srcOrd="0" destOrd="0" presId="urn:microsoft.com/office/officeart/2008/layout/HorizontalMultiLevelHierarchy"/>
    <dgm:cxn modelId="{EF703AE2-13AE-4797-9134-144BAEE644BF}" type="presParOf" srcId="{2280FAFB-EB31-4D3A-A26C-8817939592FA}" destId="{D0C1385B-49EE-4421-8C05-D25DAE5FDA1C}" srcOrd="0" destOrd="0" presId="urn:microsoft.com/office/officeart/2008/layout/HorizontalMultiLevelHierarchy"/>
    <dgm:cxn modelId="{5FB1543D-14F6-4ADE-B0A5-2D1C9D1B8340}" type="presParOf" srcId="{BBDCD989-7F4A-4D39-AFEE-B769D22D9B59}" destId="{E4E84C80-2CCD-4EC8-A2CD-3FC2CD2BEAD2}" srcOrd="1" destOrd="0" presId="urn:microsoft.com/office/officeart/2008/layout/HorizontalMultiLevelHierarchy"/>
    <dgm:cxn modelId="{ECEDB5DC-65D6-4026-80ED-7B4AD1EE8D65}" type="presParOf" srcId="{E4E84C80-2CCD-4EC8-A2CD-3FC2CD2BEAD2}" destId="{16B08819-D3E0-466A-BEB5-27E92CA527EE}" srcOrd="0" destOrd="0" presId="urn:microsoft.com/office/officeart/2008/layout/HorizontalMultiLevelHierarchy"/>
    <dgm:cxn modelId="{7DEB8423-97CC-4975-B4A4-265492C89E15}" type="presParOf" srcId="{E4E84C80-2CCD-4EC8-A2CD-3FC2CD2BEAD2}" destId="{E2307151-1D2D-4E95-9335-2EEAE3DA1DF0}" srcOrd="1" destOrd="0" presId="urn:microsoft.com/office/officeart/2008/layout/HorizontalMultiLevelHierarchy"/>
    <dgm:cxn modelId="{4863246F-10DF-4700-B9B6-DD4143B98D10}" type="presParOf" srcId="{BBDCD989-7F4A-4D39-AFEE-B769D22D9B59}" destId="{943996D0-8F88-40AB-80F6-01EE0CCF7EE2}" srcOrd="2" destOrd="0" presId="urn:microsoft.com/office/officeart/2008/layout/HorizontalMultiLevelHierarchy"/>
    <dgm:cxn modelId="{AC455C30-1550-4759-82F5-B59A3C285F28}" type="presParOf" srcId="{943996D0-8F88-40AB-80F6-01EE0CCF7EE2}" destId="{37A3E940-1E01-4F66-BCFD-56587941F025}" srcOrd="0" destOrd="0" presId="urn:microsoft.com/office/officeart/2008/layout/HorizontalMultiLevelHierarchy"/>
    <dgm:cxn modelId="{63F2D62E-364A-4B4B-8AE1-1DCEC53629C3}" type="presParOf" srcId="{BBDCD989-7F4A-4D39-AFEE-B769D22D9B59}" destId="{742C3F8D-5247-40A0-8C75-2E30FBD08635}" srcOrd="3" destOrd="0" presId="urn:microsoft.com/office/officeart/2008/layout/HorizontalMultiLevelHierarchy"/>
    <dgm:cxn modelId="{BE494F16-FEC6-4C61-AC9E-69375607CBDC}" type="presParOf" srcId="{742C3F8D-5247-40A0-8C75-2E30FBD08635}" destId="{54E03867-778E-4611-B957-6A8A70B985EC}" srcOrd="0" destOrd="0" presId="urn:microsoft.com/office/officeart/2008/layout/HorizontalMultiLevelHierarchy"/>
    <dgm:cxn modelId="{1ADD4A1F-ECAF-450D-A979-B8427C53CD19}" type="presParOf" srcId="{742C3F8D-5247-40A0-8C75-2E30FBD08635}" destId="{F025C76D-7305-4236-A383-D92DE723402D}" srcOrd="1" destOrd="0" presId="urn:microsoft.com/office/officeart/2008/layout/HorizontalMultiLevelHierarchy"/>
    <dgm:cxn modelId="{EB1CAC8F-89D3-4F7F-870F-B693BB81E974}" type="presParOf" srcId="{BBDCD989-7F4A-4D39-AFEE-B769D22D9B59}" destId="{B1E2CB67-0F20-4FF1-BA5B-116EF9258D7B}" srcOrd="4" destOrd="0" presId="urn:microsoft.com/office/officeart/2008/layout/HorizontalMultiLevelHierarchy"/>
    <dgm:cxn modelId="{A19DDCB1-3F5E-46C6-85E8-DF752990286D}" type="presParOf" srcId="{B1E2CB67-0F20-4FF1-BA5B-116EF9258D7B}" destId="{1E24BC70-6E54-4B06-A29B-B1776D18C365}" srcOrd="0" destOrd="0" presId="urn:microsoft.com/office/officeart/2008/layout/HorizontalMultiLevelHierarchy"/>
    <dgm:cxn modelId="{C9E3C346-DC05-4B4F-B997-123054AC6F6B}" type="presParOf" srcId="{BBDCD989-7F4A-4D39-AFEE-B769D22D9B59}" destId="{C94D0DC9-FB24-4A0C-B1D5-7E81BD16E474}" srcOrd="5" destOrd="0" presId="urn:microsoft.com/office/officeart/2008/layout/HorizontalMultiLevelHierarchy"/>
    <dgm:cxn modelId="{BF181ED7-FD08-4599-9AE7-5BEDDBE4285D}" type="presParOf" srcId="{C94D0DC9-FB24-4A0C-B1D5-7E81BD16E474}" destId="{5BA3F365-383D-4450-B1F8-084A709B389D}" srcOrd="0" destOrd="0" presId="urn:microsoft.com/office/officeart/2008/layout/HorizontalMultiLevelHierarchy"/>
    <dgm:cxn modelId="{6D821869-AB82-4389-B7F9-41090BA04DDE}" type="presParOf" srcId="{C94D0DC9-FB24-4A0C-B1D5-7E81BD16E474}" destId="{D914AC7A-FA4D-4A72-8A75-9BC094736B72}" srcOrd="1" destOrd="0" presId="urn:microsoft.com/office/officeart/2008/layout/HorizontalMultiLevelHierarchy"/>
    <dgm:cxn modelId="{6E125E9B-7CA3-4B92-AB36-01870E2B8722}" type="presParOf" srcId="{BBDCD989-7F4A-4D39-AFEE-B769D22D9B59}" destId="{F589EB9B-8456-4581-9551-AD15B45CF98C}" srcOrd="6" destOrd="0" presId="urn:microsoft.com/office/officeart/2008/layout/HorizontalMultiLevelHierarchy"/>
    <dgm:cxn modelId="{4E9DFAAB-5266-4161-946E-BC3D5B134922}" type="presParOf" srcId="{F589EB9B-8456-4581-9551-AD15B45CF98C}" destId="{899C83EC-AC8A-49D4-BA5D-2905DFBCF1D5}" srcOrd="0" destOrd="0" presId="urn:microsoft.com/office/officeart/2008/layout/HorizontalMultiLevelHierarchy"/>
    <dgm:cxn modelId="{28DAC1AD-7421-4C52-8B44-164FE8C09784}" type="presParOf" srcId="{BBDCD989-7F4A-4D39-AFEE-B769D22D9B59}" destId="{7F13A1D6-7528-485D-A06D-B872D61EAD19}" srcOrd="7" destOrd="0" presId="urn:microsoft.com/office/officeart/2008/layout/HorizontalMultiLevelHierarchy"/>
    <dgm:cxn modelId="{1AC09A76-3973-4392-A357-D534D305B45D}" type="presParOf" srcId="{7F13A1D6-7528-485D-A06D-B872D61EAD19}" destId="{6798D6D0-1DFF-4BF1-A3FB-DE2857B8E658}" srcOrd="0" destOrd="0" presId="urn:microsoft.com/office/officeart/2008/layout/HorizontalMultiLevelHierarchy"/>
    <dgm:cxn modelId="{4ADEAB95-945F-4B77-8FD2-CB280A0FF521}" type="presParOf" srcId="{7F13A1D6-7528-485D-A06D-B872D61EAD19}" destId="{2208CB9C-3ACC-4902-8760-682BEB3DFDE4}" srcOrd="1" destOrd="0" presId="urn:microsoft.com/office/officeart/2008/layout/HorizontalMultiLevelHierarchy"/>
    <dgm:cxn modelId="{345FC5E9-3253-425F-BDF6-2B0E697D2163}" type="presParOf" srcId="{BBDCD989-7F4A-4D39-AFEE-B769D22D9B59}" destId="{973879C5-EC7D-4586-80B2-ECADB3503E0E}" srcOrd="8" destOrd="0" presId="urn:microsoft.com/office/officeart/2008/layout/HorizontalMultiLevelHierarchy"/>
    <dgm:cxn modelId="{3B14F058-D435-4258-AB34-B162E202454A}" type="presParOf" srcId="{973879C5-EC7D-4586-80B2-ECADB3503E0E}" destId="{2B36D415-F6B3-4139-A2CC-DA806B33C20D}" srcOrd="0" destOrd="0" presId="urn:microsoft.com/office/officeart/2008/layout/HorizontalMultiLevelHierarchy"/>
    <dgm:cxn modelId="{EF7510CE-1748-4068-B243-1D090A5BAB78}" type="presParOf" srcId="{BBDCD989-7F4A-4D39-AFEE-B769D22D9B59}" destId="{43C2F915-BADD-4363-A808-9F37D6DA86C9}" srcOrd="9" destOrd="0" presId="urn:microsoft.com/office/officeart/2008/layout/HorizontalMultiLevelHierarchy"/>
    <dgm:cxn modelId="{5C763AF6-FF9D-4F38-8B62-0E8C6BC5CB4A}" type="presParOf" srcId="{43C2F915-BADD-4363-A808-9F37D6DA86C9}" destId="{299AA75E-8C7D-4A0E-B116-D27D3D18386E}" srcOrd="0" destOrd="0" presId="urn:microsoft.com/office/officeart/2008/layout/HorizontalMultiLevelHierarchy"/>
    <dgm:cxn modelId="{13608B1A-47A6-4839-91B9-87B0A7F4F30F}" type="presParOf" srcId="{43C2F915-BADD-4363-A808-9F37D6DA86C9}" destId="{7A0F9EAE-F8BE-4B4C-ABDD-990FB27EB79A}" srcOrd="1" destOrd="0" presId="urn:microsoft.com/office/officeart/2008/layout/HorizontalMultiLevelHierarchy"/>
    <dgm:cxn modelId="{7621F368-8C1A-4778-9BEA-09F01AC3B718}" type="presParOf" srcId="{BBDCD989-7F4A-4D39-AFEE-B769D22D9B59}" destId="{85387B50-FA42-4754-817A-833D3A8D1105}" srcOrd="10" destOrd="0" presId="urn:microsoft.com/office/officeart/2008/layout/HorizontalMultiLevelHierarchy"/>
    <dgm:cxn modelId="{C3BC381E-15CE-4C6B-8F32-07EC6E47F05D}" type="presParOf" srcId="{85387B50-FA42-4754-817A-833D3A8D1105}" destId="{73E313E6-DB1B-4CF4-AD04-426A18AF70E1}" srcOrd="0" destOrd="0" presId="urn:microsoft.com/office/officeart/2008/layout/HorizontalMultiLevelHierarchy"/>
    <dgm:cxn modelId="{88C8D7CA-C823-4AB1-BD3D-2469713481FB}" type="presParOf" srcId="{BBDCD989-7F4A-4D39-AFEE-B769D22D9B59}" destId="{7C574C65-4541-41FE-B46F-DB36533B2C77}" srcOrd="11" destOrd="0" presId="urn:microsoft.com/office/officeart/2008/layout/HorizontalMultiLevelHierarchy"/>
    <dgm:cxn modelId="{0F5E1FF9-3275-4EA9-B354-A67C1F6C5E2D}" type="presParOf" srcId="{7C574C65-4541-41FE-B46F-DB36533B2C77}" destId="{2A04DF43-C28A-41A6-8B8C-20DEAF2DCF38}" srcOrd="0" destOrd="0" presId="urn:microsoft.com/office/officeart/2008/layout/HorizontalMultiLevelHierarchy"/>
    <dgm:cxn modelId="{5C7A8CF1-AB54-4A86-9B35-82DA6560DFA8}" type="presParOf" srcId="{7C574C65-4541-41FE-B46F-DB36533B2C77}" destId="{862C2E30-E4D0-4202-95AE-F59F2420C25B}" srcOrd="1" destOrd="0" presId="urn:microsoft.com/office/officeart/2008/layout/HorizontalMultiLevelHierarchy"/>
    <dgm:cxn modelId="{EAF74A34-0957-4870-A702-9B7ABD10746D}" type="presParOf" srcId="{BBDCD989-7F4A-4D39-AFEE-B769D22D9B59}" destId="{43EC56A6-504E-4244-BBC8-D973E5DF7B32}" srcOrd="12" destOrd="0" presId="urn:microsoft.com/office/officeart/2008/layout/HorizontalMultiLevelHierarchy"/>
    <dgm:cxn modelId="{2945A26F-91E2-4ADB-AB47-E54E2AAEDF76}" type="presParOf" srcId="{43EC56A6-504E-4244-BBC8-D973E5DF7B32}" destId="{D7BB5677-EE79-48CF-B26F-19CE4A1B78AF}" srcOrd="0" destOrd="0" presId="urn:microsoft.com/office/officeart/2008/layout/HorizontalMultiLevelHierarchy"/>
    <dgm:cxn modelId="{3D170755-25C0-4632-8B35-559140455DC8}" type="presParOf" srcId="{BBDCD989-7F4A-4D39-AFEE-B769D22D9B59}" destId="{F3D31E4B-00CC-4B79-897A-A2FF318A0390}" srcOrd="13" destOrd="0" presId="urn:microsoft.com/office/officeart/2008/layout/HorizontalMultiLevelHierarchy"/>
    <dgm:cxn modelId="{C2C8668C-095D-4E02-883C-9E36F961C983}" type="presParOf" srcId="{F3D31E4B-00CC-4B79-897A-A2FF318A0390}" destId="{81C1A8C0-BB11-4586-AEB0-23E7149BB030}" srcOrd="0" destOrd="0" presId="urn:microsoft.com/office/officeart/2008/layout/HorizontalMultiLevelHierarchy"/>
    <dgm:cxn modelId="{DC025052-B8A4-4A41-A9F7-79E1317B53B5}" type="presParOf" srcId="{F3D31E4B-00CC-4B79-897A-A2FF318A0390}" destId="{997223F7-2E81-4465-A617-B83F82333D3F}" srcOrd="1" destOrd="0" presId="urn:microsoft.com/office/officeart/2008/layout/HorizontalMultiLevelHierarchy"/>
    <dgm:cxn modelId="{CC603C86-3BC0-4B00-B7AD-A6F7A75CE641}" type="presParOf" srcId="{BBDCD989-7F4A-4D39-AFEE-B769D22D9B59}" destId="{2DBD208C-28EF-4FE1-B194-00E174105620}" srcOrd="14" destOrd="0" presId="urn:microsoft.com/office/officeart/2008/layout/HorizontalMultiLevelHierarchy"/>
    <dgm:cxn modelId="{B6D27136-7C4F-4DFD-8E5C-660D924C8D5B}" type="presParOf" srcId="{2DBD208C-28EF-4FE1-B194-00E174105620}" destId="{206C570A-6307-4A1E-BF11-05F568BD51C4}" srcOrd="0" destOrd="0" presId="urn:microsoft.com/office/officeart/2008/layout/HorizontalMultiLevelHierarchy"/>
    <dgm:cxn modelId="{04EA590D-52AC-43CD-A117-33C39FB1030A}" type="presParOf" srcId="{BBDCD989-7F4A-4D39-AFEE-B769D22D9B59}" destId="{A5D68BD0-67C7-4C91-9FEB-922977D458C5}" srcOrd="15" destOrd="0" presId="urn:microsoft.com/office/officeart/2008/layout/HorizontalMultiLevelHierarchy"/>
    <dgm:cxn modelId="{D8B884A0-EA38-4D62-B5E9-96BC119DD92D}" type="presParOf" srcId="{A5D68BD0-67C7-4C91-9FEB-922977D458C5}" destId="{FA2E971F-D897-4F77-B35A-71B9E1A655E4}" srcOrd="0" destOrd="0" presId="urn:microsoft.com/office/officeart/2008/layout/HorizontalMultiLevelHierarchy"/>
    <dgm:cxn modelId="{FCE54405-A45D-47DB-AE98-CB173AE43673}" type="presParOf" srcId="{A5D68BD0-67C7-4C91-9FEB-922977D458C5}" destId="{869BED69-E3CB-48B7-A141-03F63540E118}" srcOrd="1" destOrd="0" presId="urn:microsoft.com/office/officeart/2008/layout/HorizontalMultiLevelHierarchy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6F0CA2A-BFF1-46B6-92D1-4282602CAC49}" type="doc">
      <dgm:prSet loTypeId="urn:microsoft.com/office/officeart/2005/8/layout/process5" loCatId="process" qsTypeId="urn:microsoft.com/office/officeart/2005/8/quickstyle/simple1" qsCatId="simple" csTypeId="urn:microsoft.com/office/officeart/2005/8/colors/accent1_5" csCatId="accent1" phldr="1"/>
      <dgm:spPr/>
    </dgm:pt>
    <dgm:pt modelId="{08B25E61-1D0E-4361-8016-9CEADD4E5851}">
      <dgm:prSet phldrT="[Texto]"/>
      <dgm:spPr>
        <a:solidFill>
          <a:srgbClr val="DBF4C4"/>
        </a:solidFill>
        <a:ln>
          <a:solidFill>
            <a:srgbClr val="006600"/>
          </a:solidFill>
        </a:ln>
      </dgm:spPr>
      <dgm:t>
        <a:bodyPr/>
        <a:lstStyle/>
        <a:p>
          <a:r>
            <a:rPr lang="es-ES" dirty="0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2,41 g/L de </a:t>
          </a:r>
          <a:r>
            <a:rPr lang="es-EC" dirty="0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WPM</a:t>
          </a:r>
          <a:endParaRPr lang="en-US" dirty="0">
            <a:solidFill>
              <a:schemeClr val="tx1"/>
            </a:solidFill>
          </a:endParaRPr>
        </a:p>
      </dgm:t>
    </dgm:pt>
    <dgm:pt modelId="{89195EE3-2A7E-488B-A33F-43C8452BC915}" type="parTrans" cxnId="{2C7B3A5E-6C04-4783-B2BB-3338A56608E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2D6AF73-5811-430C-836D-308BE528535D}" type="sibTrans" cxnId="{2C7B3A5E-6C04-4783-B2BB-3338A56608E8}">
      <dgm:prSet/>
      <dgm:spPr>
        <a:solidFill>
          <a:srgbClr val="8ACC90"/>
        </a:solidFill>
        <a:ln>
          <a:solidFill>
            <a:srgbClr val="006600"/>
          </a:solidFill>
        </a:ln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4952876-09D1-4C15-897A-B5C0CD81CFF0}">
      <dgm:prSet phldrT="[Texto]"/>
      <dgm:spPr>
        <a:solidFill>
          <a:srgbClr val="DBF4C4"/>
        </a:solidFill>
        <a:ln>
          <a:solidFill>
            <a:srgbClr val="006600"/>
          </a:solidFill>
        </a:ln>
      </dgm:spPr>
      <dgm:t>
        <a:bodyPr/>
        <a:lstStyle/>
        <a:p>
          <a:r>
            <a:rPr lang="es-EC" dirty="0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10 </a:t>
          </a:r>
          <a:r>
            <a:rPr lang="es-EC" dirty="0" err="1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mL</a:t>
          </a:r>
          <a:r>
            <a:rPr lang="es-EC" dirty="0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/L de vitaminas de </a:t>
          </a:r>
          <a:r>
            <a:rPr lang="es-EC" dirty="0" smtClean="0">
              <a:solidFill>
                <a:schemeClr val="tx1"/>
              </a:solidFill>
              <a:latin typeface="+mj-lt"/>
              <a:ea typeface="Times New Roman" panose="02020603050405020304" pitchFamily="18" charset="0"/>
            </a:rPr>
            <a:t>MS (1962)</a:t>
          </a:r>
          <a:endParaRPr lang="en-US" dirty="0">
            <a:solidFill>
              <a:schemeClr val="tx1"/>
            </a:solidFill>
          </a:endParaRPr>
        </a:p>
      </dgm:t>
    </dgm:pt>
    <dgm:pt modelId="{6C83A6B0-BFEC-47C5-92FE-D13CB7D50636}" type="parTrans" cxnId="{4FEF9E9D-CEE3-406A-8308-E647B8582A3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7D5766E-68D6-4C57-B262-C9C4E284F6C7}" type="sibTrans" cxnId="{4FEF9E9D-CEE3-406A-8308-E647B8582A39}">
      <dgm:prSet/>
      <dgm:spPr>
        <a:solidFill>
          <a:srgbClr val="8ACC90"/>
        </a:solidFill>
        <a:ln>
          <a:solidFill>
            <a:srgbClr val="006600"/>
          </a:solidFill>
        </a:ln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739B605-BC4B-4F82-B293-A34F60459C50}">
      <dgm:prSet phldrT="[Texto]"/>
      <dgm:spPr>
        <a:solidFill>
          <a:srgbClr val="DBF4C4"/>
        </a:solidFill>
        <a:ln>
          <a:solidFill>
            <a:srgbClr val="006600"/>
          </a:solidFill>
        </a:ln>
      </dgm:spPr>
      <dgm:t>
        <a:bodyPr/>
        <a:lstStyle/>
        <a:p>
          <a:r>
            <a:rPr lang="es-EC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20 g/L de maltosa</a:t>
          </a:r>
          <a:endParaRPr lang="en-US" dirty="0">
            <a:solidFill>
              <a:schemeClr val="tx1"/>
            </a:solidFill>
          </a:endParaRPr>
        </a:p>
      </dgm:t>
    </dgm:pt>
    <dgm:pt modelId="{62C0EBFA-0FB0-4254-9FCE-A2F439F46DB0}" type="parTrans" cxnId="{8A1A70F5-D6E6-46B8-A9BF-8D1A8888CF1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43D6AFD-88B9-407A-87FA-EDCEDD617BCD}" type="sibTrans" cxnId="{8A1A70F5-D6E6-46B8-A9BF-8D1A8888CF10}">
      <dgm:prSet/>
      <dgm:spPr>
        <a:solidFill>
          <a:srgbClr val="8ACC90"/>
        </a:solidFill>
        <a:ln>
          <a:solidFill>
            <a:srgbClr val="006600"/>
          </a:solidFill>
        </a:ln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564EB91-1A97-40CE-B81B-3ABB6A0A5BD6}">
      <dgm:prSet phldrT="[Texto]"/>
      <dgm:spPr>
        <a:solidFill>
          <a:srgbClr val="DBF4C4"/>
        </a:solidFill>
        <a:ln>
          <a:solidFill>
            <a:srgbClr val="006600"/>
          </a:solidFill>
        </a:ln>
      </dgm:spPr>
      <dgm:t>
        <a:bodyPr/>
        <a:lstStyle/>
        <a:p>
          <a:r>
            <a:rPr lang="es-EC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500 mg/L de CH</a:t>
          </a:r>
          <a:endParaRPr lang="en-US" dirty="0">
            <a:solidFill>
              <a:schemeClr val="tx1"/>
            </a:solidFill>
          </a:endParaRPr>
        </a:p>
      </dgm:t>
    </dgm:pt>
    <dgm:pt modelId="{04DEB79B-4542-4527-AA81-DD989D3E90BD}" type="parTrans" cxnId="{72ABE35E-4E05-4C9C-A772-82C970292C4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91945E8-A422-4B3B-A09A-C0AC219980CA}" type="sibTrans" cxnId="{72ABE35E-4E05-4C9C-A772-82C970292C45}">
      <dgm:prSet/>
      <dgm:spPr>
        <a:solidFill>
          <a:srgbClr val="8ACC90"/>
        </a:solidFill>
        <a:ln>
          <a:solidFill>
            <a:srgbClr val="006600"/>
          </a:solidFill>
        </a:ln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76E6EA3-216B-4593-ADD8-30973B8F1835}">
      <dgm:prSet phldrT="[Texto]"/>
      <dgm:spPr>
        <a:solidFill>
          <a:srgbClr val="DBF4C4"/>
        </a:solidFill>
        <a:ln>
          <a:solidFill>
            <a:srgbClr val="006600"/>
          </a:solidFill>
        </a:ln>
      </dgm:spPr>
      <dgm:t>
        <a:bodyPr/>
        <a:lstStyle/>
        <a:p>
          <a:r>
            <a:rPr lang="es-EC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80 mg/L de AdS</a:t>
          </a:r>
          <a:endParaRPr lang="en-US" dirty="0">
            <a:solidFill>
              <a:schemeClr val="tx1"/>
            </a:solidFill>
          </a:endParaRPr>
        </a:p>
      </dgm:t>
    </dgm:pt>
    <dgm:pt modelId="{FB5F8607-80A9-4833-82D1-1DBE033F505C}" type="parTrans" cxnId="{989BF561-6173-46D6-8A00-BA194517EC9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9FED246-57AE-47B7-9C3E-43F60210B38C}" type="sibTrans" cxnId="{989BF561-6173-46D6-8A00-BA194517EC9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C84CA35-A646-4113-AF47-6612B072E7CA}" type="pres">
      <dgm:prSet presAssocID="{26F0CA2A-BFF1-46B6-92D1-4282602CAC49}" presName="diagram" presStyleCnt="0">
        <dgm:presLayoutVars>
          <dgm:dir/>
          <dgm:resizeHandles val="exact"/>
        </dgm:presLayoutVars>
      </dgm:prSet>
      <dgm:spPr/>
    </dgm:pt>
    <dgm:pt modelId="{031937B8-4CFF-4028-9604-C34E482343C8}" type="pres">
      <dgm:prSet presAssocID="{08B25E61-1D0E-4361-8016-9CEADD4E585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797345-3488-4D96-90DA-92D852B98D47}" type="pres">
      <dgm:prSet presAssocID="{02D6AF73-5811-430C-836D-308BE528535D}" presName="sibTrans" presStyleLbl="sibTrans2D1" presStyleIdx="0" presStyleCnt="4"/>
      <dgm:spPr/>
      <dgm:t>
        <a:bodyPr/>
        <a:lstStyle/>
        <a:p>
          <a:endParaRPr lang="en-US"/>
        </a:p>
      </dgm:t>
    </dgm:pt>
    <dgm:pt modelId="{58CBAEF7-24BD-44BE-8706-042432ABF0E3}" type="pres">
      <dgm:prSet presAssocID="{02D6AF73-5811-430C-836D-308BE528535D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4FD4570E-00F6-4602-A005-EF29650378D2}" type="pres">
      <dgm:prSet presAssocID="{C4952876-09D1-4C15-897A-B5C0CD81CFF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42C6A9-5EB6-4140-A3AD-2F811710ED98}" type="pres">
      <dgm:prSet presAssocID="{67D5766E-68D6-4C57-B262-C9C4E284F6C7}" presName="sibTrans" presStyleLbl="sibTrans2D1" presStyleIdx="1" presStyleCnt="4"/>
      <dgm:spPr/>
      <dgm:t>
        <a:bodyPr/>
        <a:lstStyle/>
        <a:p>
          <a:endParaRPr lang="en-US"/>
        </a:p>
      </dgm:t>
    </dgm:pt>
    <dgm:pt modelId="{B9738696-D614-4E5E-807F-A3BD735A5ACA}" type="pres">
      <dgm:prSet presAssocID="{67D5766E-68D6-4C57-B262-C9C4E284F6C7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84D5D01C-8803-4961-A764-B2EA5B898331}" type="pres">
      <dgm:prSet presAssocID="{9739B605-BC4B-4F82-B293-A34F60459C5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F6D3B7-EEE0-43AE-B476-1E8A590BD4C1}" type="pres">
      <dgm:prSet presAssocID="{043D6AFD-88B9-407A-87FA-EDCEDD617BCD}" presName="sibTrans" presStyleLbl="sibTrans2D1" presStyleIdx="2" presStyleCnt="4"/>
      <dgm:spPr/>
      <dgm:t>
        <a:bodyPr/>
        <a:lstStyle/>
        <a:p>
          <a:endParaRPr lang="en-US"/>
        </a:p>
      </dgm:t>
    </dgm:pt>
    <dgm:pt modelId="{8ADAD53E-920C-42FC-B2EA-80E4F1F55FAF}" type="pres">
      <dgm:prSet presAssocID="{043D6AFD-88B9-407A-87FA-EDCEDD617BCD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C3717907-99B7-4ED6-8158-C86EEA95B443}" type="pres">
      <dgm:prSet presAssocID="{3564EB91-1A97-40CE-B81B-3ABB6A0A5BD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DD3083-D378-4437-8F8B-265FB15EEAD8}" type="pres">
      <dgm:prSet presAssocID="{991945E8-A422-4B3B-A09A-C0AC219980CA}" presName="sibTrans" presStyleLbl="sibTrans2D1" presStyleIdx="3" presStyleCnt="4"/>
      <dgm:spPr/>
      <dgm:t>
        <a:bodyPr/>
        <a:lstStyle/>
        <a:p>
          <a:endParaRPr lang="en-US"/>
        </a:p>
      </dgm:t>
    </dgm:pt>
    <dgm:pt modelId="{24F66E86-FB55-4B30-B7F2-6FD2402B4953}" type="pres">
      <dgm:prSet presAssocID="{991945E8-A422-4B3B-A09A-C0AC219980CA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2FB493EA-17BE-4EA0-B1EE-BEB71B23D271}" type="pres">
      <dgm:prSet presAssocID="{F76E6EA3-216B-4593-ADD8-30973B8F183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1B8860C-C56D-4BBE-8E10-E26A1CECD9E3}" type="presOf" srcId="{C4952876-09D1-4C15-897A-B5C0CD81CFF0}" destId="{4FD4570E-00F6-4602-A005-EF29650378D2}" srcOrd="0" destOrd="0" presId="urn:microsoft.com/office/officeart/2005/8/layout/process5"/>
    <dgm:cxn modelId="{652543A3-97F4-4B6E-835F-0FF0CF766B20}" type="presOf" srcId="{3564EB91-1A97-40CE-B81B-3ABB6A0A5BD6}" destId="{C3717907-99B7-4ED6-8158-C86EEA95B443}" srcOrd="0" destOrd="0" presId="urn:microsoft.com/office/officeart/2005/8/layout/process5"/>
    <dgm:cxn modelId="{D8AD7D65-E7A0-4CB6-913D-435274CCC0E3}" type="presOf" srcId="{991945E8-A422-4B3B-A09A-C0AC219980CA}" destId="{ADDD3083-D378-4437-8F8B-265FB15EEAD8}" srcOrd="0" destOrd="0" presId="urn:microsoft.com/office/officeart/2005/8/layout/process5"/>
    <dgm:cxn modelId="{A27EC541-23E1-4471-90FB-49AE6B640A5C}" type="presOf" srcId="{9739B605-BC4B-4F82-B293-A34F60459C50}" destId="{84D5D01C-8803-4961-A764-B2EA5B898331}" srcOrd="0" destOrd="0" presId="urn:microsoft.com/office/officeart/2005/8/layout/process5"/>
    <dgm:cxn modelId="{1CDF7651-CEFF-48C5-A61B-BA4C1A4F4650}" type="presOf" srcId="{26F0CA2A-BFF1-46B6-92D1-4282602CAC49}" destId="{4C84CA35-A646-4113-AF47-6612B072E7CA}" srcOrd="0" destOrd="0" presId="urn:microsoft.com/office/officeart/2005/8/layout/process5"/>
    <dgm:cxn modelId="{8A1A70F5-D6E6-46B8-A9BF-8D1A8888CF10}" srcId="{26F0CA2A-BFF1-46B6-92D1-4282602CAC49}" destId="{9739B605-BC4B-4F82-B293-A34F60459C50}" srcOrd="2" destOrd="0" parTransId="{62C0EBFA-0FB0-4254-9FCE-A2F439F46DB0}" sibTransId="{043D6AFD-88B9-407A-87FA-EDCEDD617BCD}"/>
    <dgm:cxn modelId="{FF980CED-094D-4EC6-BF4C-110D9913F12E}" type="presOf" srcId="{02D6AF73-5811-430C-836D-308BE528535D}" destId="{58CBAEF7-24BD-44BE-8706-042432ABF0E3}" srcOrd="1" destOrd="0" presId="urn:microsoft.com/office/officeart/2005/8/layout/process5"/>
    <dgm:cxn modelId="{532FEA2F-D13E-47CD-970E-23188324A84A}" type="presOf" srcId="{043D6AFD-88B9-407A-87FA-EDCEDD617BCD}" destId="{8ADAD53E-920C-42FC-B2EA-80E4F1F55FAF}" srcOrd="1" destOrd="0" presId="urn:microsoft.com/office/officeart/2005/8/layout/process5"/>
    <dgm:cxn modelId="{5776D248-7BCB-49B7-8192-0CB5FCFBFEEA}" type="presOf" srcId="{F76E6EA3-216B-4593-ADD8-30973B8F1835}" destId="{2FB493EA-17BE-4EA0-B1EE-BEB71B23D271}" srcOrd="0" destOrd="0" presId="urn:microsoft.com/office/officeart/2005/8/layout/process5"/>
    <dgm:cxn modelId="{989BF561-6173-46D6-8A00-BA194517EC91}" srcId="{26F0CA2A-BFF1-46B6-92D1-4282602CAC49}" destId="{F76E6EA3-216B-4593-ADD8-30973B8F1835}" srcOrd="4" destOrd="0" parTransId="{FB5F8607-80A9-4833-82D1-1DBE033F505C}" sibTransId="{A9FED246-57AE-47B7-9C3E-43F60210B38C}"/>
    <dgm:cxn modelId="{08069E74-49E4-4B4F-9012-7F50D8875D3E}" type="presOf" srcId="{67D5766E-68D6-4C57-B262-C9C4E284F6C7}" destId="{B9738696-D614-4E5E-807F-A3BD735A5ACA}" srcOrd="1" destOrd="0" presId="urn:microsoft.com/office/officeart/2005/8/layout/process5"/>
    <dgm:cxn modelId="{054210DB-7F30-41BB-9A04-172D29CF96FB}" type="presOf" srcId="{08B25E61-1D0E-4361-8016-9CEADD4E5851}" destId="{031937B8-4CFF-4028-9604-C34E482343C8}" srcOrd="0" destOrd="0" presId="urn:microsoft.com/office/officeart/2005/8/layout/process5"/>
    <dgm:cxn modelId="{72ABE35E-4E05-4C9C-A772-82C970292C45}" srcId="{26F0CA2A-BFF1-46B6-92D1-4282602CAC49}" destId="{3564EB91-1A97-40CE-B81B-3ABB6A0A5BD6}" srcOrd="3" destOrd="0" parTransId="{04DEB79B-4542-4527-AA81-DD989D3E90BD}" sibTransId="{991945E8-A422-4B3B-A09A-C0AC219980CA}"/>
    <dgm:cxn modelId="{B76AD987-5F65-4024-98A9-D2DB60631299}" type="presOf" srcId="{043D6AFD-88B9-407A-87FA-EDCEDD617BCD}" destId="{5AF6D3B7-EEE0-43AE-B476-1E8A590BD4C1}" srcOrd="0" destOrd="0" presId="urn:microsoft.com/office/officeart/2005/8/layout/process5"/>
    <dgm:cxn modelId="{D167656E-6F4E-4237-87BD-5FBA5119CF08}" type="presOf" srcId="{67D5766E-68D6-4C57-B262-C9C4E284F6C7}" destId="{3042C6A9-5EB6-4140-A3AD-2F811710ED98}" srcOrd="0" destOrd="0" presId="urn:microsoft.com/office/officeart/2005/8/layout/process5"/>
    <dgm:cxn modelId="{2C7B3A5E-6C04-4783-B2BB-3338A56608E8}" srcId="{26F0CA2A-BFF1-46B6-92D1-4282602CAC49}" destId="{08B25E61-1D0E-4361-8016-9CEADD4E5851}" srcOrd="0" destOrd="0" parTransId="{89195EE3-2A7E-488B-A33F-43C8452BC915}" sibTransId="{02D6AF73-5811-430C-836D-308BE528535D}"/>
    <dgm:cxn modelId="{4FEF9E9D-CEE3-406A-8308-E647B8582A39}" srcId="{26F0CA2A-BFF1-46B6-92D1-4282602CAC49}" destId="{C4952876-09D1-4C15-897A-B5C0CD81CFF0}" srcOrd="1" destOrd="0" parTransId="{6C83A6B0-BFEC-47C5-92FE-D13CB7D50636}" sibTransId="{67D5766E-68D6-4C57-B262-C9C4E284F6C7}"/>
    <dgm:cxn modelId="{3858390D-E4C1-47E3-B162-99ADCE912EC6}" type="presOf" srcId="{991945E8-A422-4B3B-A09A-C0AC219980CA}" destId="{24F66E86-FB55-4B30-B7F2-6FD2402B4953}" srcOrd="1" destOrd="0" presId="urn:microsoft.com/office/officeart/2005/8/layout/process5"/>
    <dgm:cxn modelId="{3DEB28EE-9642-47B3-9EAB-335C3DB1FFF1}" type="presOf" srcId="{02D6AF73-5811-430C-836D-308BE528535D}" destId="{05797345-3488-4D96-90DA-92D852B98D47}" srcOrd="0" destOrd="0" presId="urn:microsoft.com/office/officeart/2005/8/layout/process5"/>
    <dgm:cxn modelId="{655D9283-6A15-41E4-8F44-07571BC367F6}" type="presParOf" srcId="{4C84CA35-A646-4113-AF47-6612B072E7CA}" destId="{031937B8-4CFF-4028-9604-C34E482343C8}" srcOrd="0" destOrd="0" presId="urn:microsoft.com/office/officeart/2005/8/layout/process5"/>
    <dgm:cxn modelId="{AAB53E20-5A91-4B07-85CC-9B202B3B9A03}" type="presParOf" srcId="{4C84CA35-A646-4113-AF47-6612B072E7CA}" destId="{05797345-3488-4D96-90DA-92D852B98D47}" srcOrd="1" destOrd="0" presId="urn:microsoft.com/office/officeart/2005/8/layout/process5"/>
    <dgm:cxn modelId="{84CA0CBD-64A4-499C-B6EB-BF639F27B4C0}" type="presParOf" srcId="{05797345-3488-4D96-90DA-92D852B98D47}" destId="{58CBAEF7-24BD-44BE-8706-042432ABF0E3}" srcOrd="0" destOrd="0" presId="urn:microsoft.com/office/officeart/2005/8/layout/process5"/>
    <dgm:cxn modelId="{157BB1E1-CC6F-4F0D-A2FE-F7078D4EC08B}" type="presParOf" srcId="{4C84CA35-A646-4113-AF47-6612B072E7CA}" destId="{4FD4570E-00F6-4602-A005-EF29650378D2}" srcOrd="2" destOrd="0" presId="urn:microsoft.com/office/officeart/2005/8/layout/process5"/>
    <dgm:cxn modelId="{78B9BAFA-44ED-4C7E-AAC6-42D44F29A92B}" type="presParOf" srcId="{4C84CA35-A646-4113-AF47-6612B072E7CA}" destId="{3042C6A9-5EB6-4140-A3AD-2F811710ED98}" srcOrd="3" destOrd="0" presId="urn:microsoft.com/office/officeart/2005/8/layout/process5"/>
    <dgm:cxn modelId="{52A246F5-5E73-400E-A074-CA57836962C9}" type="presParOf" srcId="{3042C6A9-5EB6-4140-A3AD-2F811710ED98}" destId="{B9738696-D614-4E5E-807F-A3BD735A5ACA}" srcOrd="0" destOrd="0" presId="urn:microsoft.com/office/officeart/2005/8/layout/process5"/>
    <dgm:cxn modelId="{AF621AC0-498A-460F-B277-0ABA33C26C24}" type="presParOf" srcId="{4C84CA35-A646-4113-AF47-6612B072E7CA}" destId="{84D5D01C-8803-4961-A764-B2EA5B898331}" srcOrd="4" destOrd="0" presId="urn:microsoft.com/office/officeart/2005/8/layout/process5"/>
    <dgm:cxn modelId="{91834D90-EF2B-42ED-BAC0-305A0AC7B72C}" type="presParOf" srcId="{4C84CA35-A646-4113-AF47-6612B072E7CA}" destId="{5AF6D3B7-EEE0-43AE-B476-1E8A590BD4C1}" srcOrd="5" destOrd="0" presId="urn:microsoft.com/office/officeart/2005/8/layout/process5"/>
    <dgm:cxn modelId="{E4113E22-5DC6-4CC3-9FF9-71A71A65A9CD}" type="presParOf" srcId="{5AF6D3B7-EEE0-43AE-B476-1E8A590BD4C1}" destId="{8ADAD53E-920C-42FC-B2EA-80E4F1F55FAF}" srcOrd="0" destOrd="0" presId="urn:microsoft.com/office/officeart/2005/8/layout/process5"/>
    <dgm:cxn modelId="{977D0EB6-DCBC-4580-BB86-61BF57943F9C}" type="presParOf" srcId="{4C84CA35-A646-4113-AF47-6612B072E7CA}" destId="{C3717907-99B7-4ED6-8158-C86EEA95B443}" srcOrd="6" destOrd="0" presId="urn:microsoft.com/office/officeart/2005/8/layout/process5"/>
    <dgm:cxn modelId="{813057F0-2DCC-4A85-AB3E-0C1A77D78B78}" type="presParOf" srcId="{4C84CA35-A646-4113-AF47-6612B072E7CA}" destId="{ADDD3083-D378-4437-8F8B-265FB15EEAD8}" srcOrd="7" destOrd="0" presId="urn:microsoft.com/office/officeart/2005/8/layout/process5"/>
    <dgm:cxn modelId="{2AA7027C-184B-4CDD-8CF1-A38405E0734C}" type="presParOf" srcId="{ADDD3083-D378-4437-8F8B-265FB15EEAD8}" destId="{24F66E86-FB55-4B30-B7F2-6FD2402B4953}" srcOrd="0" destOrd="0" presId="urn:microsoft.com/office/officeart/2005/8/layout/process5"/>
    <dgm:cxn modelId="{760712F9-91FA-4E8A-A19E-7D276D5ACD0A}" type="presParOf" srcId="{4C84CA35-A646-4113-AF47-6612B072E7CA}" destId="{2FB493EA-17BE-4EA0-B1EE-BEB71B23D271}" srcOrd="8" destOrd="0" presId="urn:microsoft.com/office/officeart/2005/8/layout/process5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6F0CA2A-BFF1-46B6-92D1-4282602CAC4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C4952876-09D1-4C15-897A-B5C0CD81CFF0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 </a:t>
          </a:r>
          <a:endParaRPr lang="en-US" dirty="0">
            <a:solidFill>
              <a:schemeClr val="tx1"/>
            </a:solidFill>
          </a:endParaRPr>
        </a:p>
      </dgm:t>
    </dgm:pt>
    <dgm:pt modelId="{6C83A6B0-BFEC-47C5-92FE-D13CB7D50636}" type="parTrans" cxnId="{4FEF9E9D-CEE3-406A-8308-E647B8582A3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7D5766E-68D6-4C57-B262-C9C4E284F6C7}" type="sibTrans" cxnId="{4FEF9E9D-CEE3-406A-8308-E647B8582A3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739B605-BC4B-4F82-B293-A34F60459C50}">
      <dgm:prSet phldrT="[Texto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s-EC" dirty="0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 </a:t>
          </a:r>
          <a:endParaRPr lang="en-US" dirty="0">
            <a:solidFill>
              <a:schemeClr val="tx1"/>
            </a:solidFill>
          </a:endParaRPr>
        </a:p>
      </dgm:t>
    </dgm:pt>
    <dgm:pt modelId="{62C0EBFA-0FB0-4254-9FCE-A2F439F46DB0}" type="parTrans" cxnId="{8A1A70F5-D6E6-46B8-A9BF-8D1A8888CF1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43D6AFD-88B9-407A-87FA-EDCEDD617BCD}" type="sibTrans" cxnId="{8A1A70F5-D6E6-46B8-A9BF-8D1A8888CF1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8B25E61-1D0E-4361-8016-9CEADD4E5851}">
      <dgm:prSet phldrT="[Texto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s-EC" dirty="0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 </a:t>
          </a:r>
          <a:endParaRPr lang="en-US" dirty="0">
            <a:solidFill>
              <a:schemeClr val="tx1"/>
            </a:solidFill>
          </a:endParaRPr>
        </a:p>
      </dgm:t>
    </dgm:pt>
    <dgm:pt modelId="{02D6AF73-5811-430C-836D-308BE528535D}" type="sibTrans" cxnId="{2C7B3A5E-6C04-4783-B2BB-3338A56608E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9195EE3-2A7E-488B-A33F-43C8452BC915}" type="parTrans" cxnId="{2C7B3A5E-6C04-4783-B2BB-3338A56608E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66B2A6E-F2F0-4CB4-BC7A-D8A59A81A2D8}" type="pres">
      <dgm:prSet presAssocID="{26F0CA2A-BFF1-46B6-92D1-4282602CAC49}" presName="CompostProcess" presStyleCnt="0">
        <dgm:presLayoutVars>
          <dgm:dir/>
          <dgm:resizeHandles val="exact"/>
        </dgm:presLayoutVars>
      </dgm:prSet>
      <dgm:spPr/>
    </dgm:pt>
    <dgm:pt modelId="{F46DD971-1858-4435-8BCB-E1C983C63B8B}" type="pres">
      <dgm:prSet presAssocID="{26F0CA2A-BFF1-46B6-92D1-4282602CAC49}" presName="arrow" presStyleLbl="bgShp" presStyleIdx="0" presStyleCnt="1" custScaleX="117647" custScaleY="50202" custLinFactNeighborX="-6812" custLinFactNeighborY="576"/>
      <dgm:spPr/>
    </dgm:pt>
    <dgm:pt modelId="{070D1D4C-8557-48F6-9DAE-C63A019DE30B}" type="pres">
      <dgm:prSet presAssocID="{26F0CA2A-BFF1-46B6-92D1-4282602CAC49}" presName="linearProcess" presStyleCnt="0"/>
      <dgm:spPr/>
    </dgm:pt>
    <dgm:pt modelId="{E10B5F2C-F931-4D58-A87C-6AF6F3211941}" type="pres">
      <dgm:prSet presAssocID="{08B25E61-1D0E-4361-8016-9CEADD4E5851}" presName="textNode" presStyleLbl="node1" presStyleIdx="0" presStyleCnt="3" custScaleX="134902" custScaleY="109367" custLinFactNeighborX="28527" custLinFactNeighborY="-78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300036-5A21-47C9-9DB2-368A78AF6A11}" type="pres">
      <dgm:prSet presAssocID="{02D6AF73-5811-430C-836D-308BE528535D}" presName="sibTrans" presStyleCnt="0"/>
      <dgm:spPr/>
    </dgm:pt>
    <dgm:pt modelId="{31F61B20-1ED8-4817-9A8C-217D09FD2E41}" type="pres">
      <dgm:prSet presAssocID="{C4952876-09D1-4C15-897A-B5C0CD81CFF0}" presName="textNode" presStyleLbl="node1" presStyleIdx="1" presStyleCnt="3" custScaleX="134901" custScaleY="109369" custLinFactNeighborX="-600" custLinFactNeighborY="-78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85926D-69FC-48BE-A394-43EF57008F90}" type="pres">
      <dgm:prSet presAssocID="{67D5766E-68D6-4C57-B262-C9C4E284F6C7}" presName="sibTrans" presStyleCnt="0"/>
      <dgm:spPr/>
    </dgm:pt>
    <dgm:pt modelId="{8A41DD59-C234-4EE3-AFD7-742E0765C833}" type="pres">
      <dgm:prSet presAssocID="{9739B605-BC4B-4F82-B293-A34F60459C50}" presName="textNode" presStyleLbl="node1" presStyleIdx="2" presStyleCnt="3" custScaleX="134901" custScaleY="109369" custLinFactNeighborX="-28533" custLinFactNeighborY="-78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8AA2EF4-57CE-48DF-B5C7-DE64B5D91BA3}" type="presOf" srcId="{C4952876-09D1-4C15-897A-B5C0CD81CFF0}" destId="{31F61B20-1ED8-4817-9A8C-217D09FD2E41}" srcOrd="0" destOrd="0" presId="urn:microsoft.com/office/officeart/2005/8/layout/hProcess9"/>
    <dgm:cxn modelId="{55144D2D-C7BE-4856-AC1C-FBE5961297ED}" type="presOf" srcId="{08B25E61-1D0E-4361-8016-9CEADD4E5851}" destId="{E10B5F2C-F931-4D58-A87C-6AF6F3211941}" srcOrd="0" destOrd="0" presId="urn:microsoft.com/office/officeart/2005/8/layout/hProcess9"/>
    <dgm:cxn modelId="{CB66F9D4-7F3C-469F-8FFD-A6ECE00951DD}" type="presOf" srcId="{9739B605-BC4B-4F82-B293-A34F60459C50}" destId="{8A41DD59-C234-4EE3-AFD7-742E0765C833}" srcOrd="0" destOrd="0" presId="urn:microsoft.com/office/officeart/2005/8/layout/hProcess9"/>
    <dgm:cxn modelId="{2C7B3A5E-6C04-4783-B2BB-3338A56608E8}" srcId="{26F0CA2A-BFF1-46B6-92D1-4282602CAC49}" destId="{08B25E61-1D0E-4361-8016-9CEADD4E5851}" srcOrd="0" destOrd="0" parTransId="{89195EE3-2A7E-488B-A33F-43C8452BC915}" sibTransId="{02D6AF73-5811-430C-836D-308BE528535D}"/>
    <dgm:cxn modelId="{4FEF9E9D-CEE3-406A-8308-E647B8582A39}" srcId="{26F0CA2A-BFF1-46B6-92D1-4282602CAC49}" destId="{C4952876-09D1-4C15-897A-B5C0CD81CFF0}" srcOrd="1" destOrd="0" parTransId="{6C83A6B0-BFEC-47C5-92FE-D13CB7D50636}" sibTransId="{67D5766E-68D6-4C57-B262-C9C4E284F6C7}"/>
    <dgm:cxn modelId="{8A1A70F5-D6E6-46B8-A9BF-8D1A8888CF10}" srcId="{26F0CA2A-BFF1-46B6-92D1-4282602CAC49}" destId="{9739B605-BC4B-4F82-B293-A34F60459C50}" srcOrd="2" destOrd="0" parTransId="{62C0EBFA-0FB0-4254-9FCE-A2F439F46DB0}" sibTransId="{043D6AFD-88B9-407A-87FA-EDCEDD617BCD}"/>
    <dgm:cxn modelId="{B49C3FEB-0B18-47CD-BBD7-525654A37FA2}" type="presOf" srcId="{26F0CA2A-BFF1-46B6-92D1-4282602CAC49}" destId="{E66B2A6E-F2F0-4CB4-BC7A-D8A59A81A2D8}" srcOrd="0" destOrd="0" presId="urn:microsoft.com/office/officeart/2005/8/layout/hProcess9"/>
    <dgm:cxn modelId="{1F22123D-98B0-4C3C-812F-F5B8387D8157}" type="presParOf" srcId="{E66B2A6E-F2F0-4CB4-BC7A-D8A59A81A2D8}" destId="{F46DD971-1858-4435-8BCB-E1C983C63B8B}" srcOrd="0" destOrd="0" presId="urn:microsoft.com/office/officeart/2005/8/layout/hProcess9"/>
    <dgm:cxn modelId="{95C9F12C-954E-4198-B73F-1BF3620FFADB}" type="presParOf" srcId="{E66B2A6E-F2F0-4CB4-BC7A-D8A59A81A2D8}" destId="{070D1D4C-8557-48F6-9DAE-C63A019DE30B}" srcOrd="1" destOrd="0" presId="urn:microsoft.com/office/officeart/2005/8/layout/hProcess9"/>
    <dgm:cxn modelId="{C9379A49-DEDF-4E3A-A7C0-52008DD48064}" type="presParOf" srcId="{070D1D4C-8557-48F6-9DAE-C63A019DE30B}" destId="{E10B5F2C-F931-4D58-A87C-6AF6F3211941}" srcOrd="0" destOrd="0" presId="urn:microsoft.com/office/officeart/2005/8/layout/hProcess9"/>
    <dgm:cxn modelId="{54A0035E-C764-4539-9E90-23EFF14FC301}" type="presParOf" srcId="{070D1D4C-8557-48F6-9DAE-C63A019DE30B}" destId="{EB300036-5A21-47C9-9DB2-368A78AF6A11}" srcOrd="1" destOrd="0" presId="urn:microsoft.com/office/officeart/2005/8/layout/hProcess9"/>
    <dgm:cxn modelId="{5AF2845C-3468-478D-9492-D52629FE8AE2}" type="presParOf" srcId="{070D1D4C-8557-48F6-9DAE-C63A019DE30B}" destId="{31F61B20-1ED8-4817-9A8C-217D09FD2E41}" srcOrd="2" destOrd="0" presId="urn:microsoft.com/office/officeart/2005/8/layout/hProcess9"/>
    <dgm:cxn modelId="{6CF57D1B-58F8-4347-98B8-A055BDFD9065}" type="presParOf" srcId="{070D1D4C-8557-48F6-9DAE-C63A019DE30B}" destId="{1285926D-69FC-48BE-A394-43EF57008F90}" srcOrd="3" destOrd="0" presId="urn:microsoft.com/office/officeart/2005/8/layout/hProcess9"/>
    <dgm:cxn modelId="{C288236D-9239-470A-9E5A-D7C8E6221FC7}" type="presParOf" srcId="{070D1D4C-8557-48F6-9DAE-C63A019DE30B}" destId="{8A41DD59-C234-4EE3-AFD7-742E0765C833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6F0CA2A-BFF1-46B6-92D1-4282602CAC49}" type="doc">
      <dgm:prSet loTypeId="urn:microsoft.com/office/officeart/2005/8/layout/process5" loCatId="process" qsTypeId="urn:microsoft.com/office/officeart/2005/8/quickstyle/simple1" qsCatId="simple" csTypeId="urn:microsoft.com/office/officeart/2005/8/colors/accent1_5" csCatId="accent1" phldr="1"/>
      <dgm:spPr/>
    </dgm:pt>
    <dgm:pt modelId="{08B25E61-1D0E-4361-8016-9CEADD4E5851}">
      <dgm:prSet phldrT="[Texto]"/>
      <dgm:spPr>
        <a:solidFill>
          <a:srgbClr val="DBF4C4"/>
        </a:solidFill>
        <a:ln>
          <a:solidFill>
            <a:srgbClr val="006600"/>
          </a:solidFill>
        </a:ln>
      </dgm:spPr>
      <dgm:t>
        <a:bodyPr/>
        <a:lstStyle/>
        <a:p>
          <a:r>
            <a:rPr lang="es-ES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2,41 g/L de </a:t>
          </a:r>
          <a:r>
            <a:rPr lang="es-EC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WPM</a:t>
          </a:r>
          <a:endParaRPr lang="en-US" dirty="0">
            <a:solidFill>
              <a:schemeClr val="tx1"/>
            </a:solidFill>
          </a:endParaRPr>
        </a:p>
      </dgm:t>
    </dgm:pt>
    <dgm:pt modelId="{89195EE3-2A7E-488B-A33F-43C8452BC915}" type="parTrans" cxnId="{2C7B3A5E-6C04-4783-B2BB-3338A56608E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2D6AF73-5811-430C-836D-308BE528535D}" type="sibTrans" cxnId="{2C7B3A5E-6C04-4783-B2BB-3338A56608E8}">
      <dgm:prSet/>
      <dgm:spPr>
        <a:solidFill>
          <a:srgbClr val="8ACC90"/>
        </a:solidFill>
        <a:ln>
          <a:solidFill>
            <a:srgbClr val="006600"/>
          </a:solidFill>
        </a:ln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4952876-09D1-4C15-897A-B5C0CD81CFF0}">
      <dgm:prSet phldrT="[Texto]"/>
      <dgm:spPr>
        <a:solidFill>
          <a:srgbClr val="DBF4C4"/>
        </a:solidFill>
        <a:ln>
          <a:solidFill>
            <a:srgbClr val="006600"/>
          </a:solidFill>
        </a:ln>
      </dgm:spPr>
      <dgm:t>
        <a:bodyPr/>
        <a:lstStyle/>
        <a:p>
          <a:r>
            <a:rPr lang="es-EC" dirty="0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10 </a:t>
          </a:r>
          <a:r>
            <a:rPr lang="es-EC" dirty="0" err="1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mL</a:t>
          </a:r>
          <a:r>
            <a:rPr lang="es-EC" dirty="0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/L de vitaminas de </a:t>
          </a:r>
          <a:r>
            <a:rPr lang="es-EC" dirty="0" smtClean="0">
              <a:solidFill>
                <a:schemeClr val="tx1"/>
              </a:solidFill>
              <a:latin typeface="+mj-lt"/>
              <a:ea typeface="Times New Roman" panose="02020603050405020304" pitchFamily="18" charset="0"/>
            </a:rPr>
            <a:t>MS (1962)</a:t>
          </a:r>
          <a:endParaRPr lang="en-US" dirty="0">
            <a:solidFill>
              <a:schemeClr val="tx1"/>
            </a:solidFill>
          </a:endParaRPr>
        </a:p>
      </dgm:t>
    </dgm:pt>
    <dgm:pt modelId="{6C83A6B0-BFEC-47C5-92FE-D13CB7D50636}" type="parTrans" cxnId="{4FEF9E9D-CEE3-406A-8308-E647B8582A3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7D5766E-68D6-4C57-B262-C9C4E284F6C7}" type="sibTrans" cxnId="{4FEF9E9D-CEE3-406A-8308-E647B8582A39}">
      <dgm:prSet/>
      <dgm:spPr>
        <a:solidFill>
          <a:srgbClr val="8ACC90"/>
        </a:solidFill>
        <a:ln>
          <a:solidFill>
            <a:srgbClr val="006600"/>
          </a:solidFill>
        </a:ln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739B605-BC4B-4F82-B293-A34F60459C50}">
      <dgm:prSet phldrT="[Texto]"/>
      <dgm:spPr>
        <a:solidFill>
          <a:srgbClr val="DBF4C4"/>
        </a:solidFill>
        <a:ln>
          <a:solidFill>
            <a:srgbClr val="006600"/>
          </a:solidFill>
        </a:ln>
      </dgm:spPr>
      <dgm:t>
        <a:bodyPr/>
        <a:lstStyle/>
        <a:p>
          <a:r>
            <a:rPr lang="es-EC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20 g/L de maltosa</a:t>
          </a:r>
          <a:endParaRPr lang="en-US" dirty="0">
            <a:solidFill>
              <a:schemeClr val="tx1"/>
            </a:solidFill>
          </a:endParaRPr>
        </a:p>
      </dgm:t>
    </dgm:pt>
    <dgm:pt modelId="{62C0EBFA-0FB0-4254-9FCE-A2F439F46DB0}" type="parTrans" cxnId="{8A1A70F5-D6E6-46B8-A9BF-8D1A8888CF1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43D6AFD-88B9-407A-87FA-EDCEDD617BCD}" type="sibTrans" cxnId="{8A1A70F5-D6E6-46B8-A9BF-8D1A8888CF10}">
      <dgm:prSet/>
      <dgm:spPr>
        <a:solidFill>
          <a:srgbClr val="8ACC90"/>
        </a:solidFill>
        <a:ln>
          <a:solidFill>
            <a:srgbClr val="006600"/>
          </a:solidFill>
        </a:ln>
      </dgm:spPr>
      <dgm:t>
        <a:bodyPr/>
        <a:lstStyle/>
        <a:p>
          <a:endParaRPr lang="en-US" dirty="0">
            <a:solidFill>
              <a:schemeClr val="tx1"/>
            </a:solidFill>
          </a:endParaRPr>
        </a:p>
      </dgm:t>
    </dgm:pt>
    <dgm:pt modelId="{3564EB91-1A97-40CE-B81B-3ABB6A0A5BD6}">
      <dgm:prSet phldrT="[Texto]"/>
      <dgm:spPr>
        <a:solidFill>
          <a:srgbClr val="DBF4C4"/>
        </a:solidFill>
        <a:ln>
          <a:solidFill>
            <a:srgbClr val="006600"/>
          </a:solidFill>
        </a:ln>
      </dgm:spPr>
      <dgm:t>
        <a:bodyPr/>
        <a:lstStyle/>
        <a:p>
          <a:r>
            <a:rPr lang="es-EC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500 mg/L de CH</a:t>
          </a:r>
          <a:endParaRPr lang="en-US" dirty="0">
            <a:solidFill>
              <a:schemeClr val="tx1"/>
            </a:solidFill>
          </a:endParaRPr>
        </a:p>
      </dgm:t>
    </dgm:pt>
    <dgm:pt modelId="{04DEB79B-4542-4527-AA81-DD989D3E90BD}" type="parTrans" cxnId="{72ABE35E-4E05-4C9C-A772-82C970292C4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91945E8-A422-4B3B-A09A-C0AC219980CA}" type="sibTrans" cxnId="{72ABE35E-4E05-4C9C-A772-82C970292C45}">
      <dgm:prSet/>
      <dgm:spPr>
        <a:solidFill>
          <a:srgbClr val="8ACC90"/>
        </a:solidFill>
        <a:ln>
          <a:solidFill>
            <a:srgbClr val="006600"/>
          </a:solidFill>
        </a:ln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76E6EA3-216B-4593-ADD8-30973B8F1835}">
      <dgm:prSet phldrT="[Texto]"/>
      <dgm:spPr>
        <a:solidFill>
          <a:srgbClr val="DBF4C4"/>
        </a:solidFill>
        <a:ln>
          <a:solidFill>
            <a:srgbClr val="006600"/>
          </a:solidFill>
        </a:ln>
      </dgm:spPr>
      <dgm:t>
        <a:bodyPr/>
        <a:lstStyle/>
        <a:p>
          <a:r>
            <a:rPr lang="es-EC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80 mg/L de AdS</a:t>
          </a:r>
          <a:endParaRPr lang="en-US" dirty="0">
            <a:solidFill>
              <a:schemeClr val="tx1"/>
            </a:solidFill>
          </a:endParaRPr>
        </a:p>
      </dgm:t>
    </dgm:pt>
    <dgm:pt modelId="{FB5F8607-80A9-4833-82D1-1DBE033F505C}" type="parTrans" cxnId="{989BF561-6173-46D6-8A00-BA194517EC9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9FED246-57AE-47B7-9C3E-43F60210B38C}" type="sibTrans" cxnId="{989BF561-6173-46D6-8A00-BA194517EC9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C84CA35-A646-4113-AF47-6612B072E7CA}" type="pres">
      <dgm:prSet presAssocID="{26F0CA2A-BFF1-46B6-92D1-4282602CAC49}" presName="diagram" presStyleCnt="0">
        <dgm:presLayoutVars>
          <dgm:dir/>
          <dgm:resizeHandles val="exact"/>
        </dgm:presLayoutVars>
      </dgm:prSet>
      <dgm:spPr/>
    </dgm:pt>
    <dgm:pt modelId="{031937B8-4CFF-4028-9604-C34E482343C8}" type="pres">
      <dgm:prSet presAssocID="{08B25E61-1D0E-4361-8016-9CEADD4E585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797345-3488-4D96-90DA-92D852B98D47}" type="pres">
      <dgm:prSet presAssocID="{02D6AF73-5811-430C-836D-308BE528535D}" presName="sibTrans" presStyleLbl="sibTrans2D1" presStyleIdx="0" presStyleCnt="4"/>
      <dgm:spPr/>
      <dgm:t>
        <a:bodyPr/>
        <a:lstStyle/>
        <a:p>
          <a:endParaRPr lang="en-US"/>
        </a:p>
      </dgm:t>
    </dgm:pt>
    <dgm:pt modelId="{58CBAEF7-24BD-44BE-8706-042432ABF0E3}" type="pres">
      <dgm:prSet presAssocID="{02D6AF73-5811-430C-836D-308BE528535D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4FD4570E-00F6-4602-A005-EF29650378D2}" type="pres">
      <dgm:prSet presAssocID="{C4952876-09D1-4C15-897A-B5C0CD81CFF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42C6A9-5EB6-4140-A3AD-2F811710ED98}" type="pres">
      <dgm:prSet presAssocID="{67D5766E-68D6-4C57-B262-C9C4E284F6C7}" presName="sibTrans" presStyleLbl="sibTrans2D1" presStyleIdx="1" presStyleCnt="4"/>
      <dgm:spPr/>
      <dgm:t>
        <a:bodyPr/>
        <a:lstStyle/>
        <a:p>
          <a:endParaRPr lang="en-US"/>
        </a:p>
      </dgm:t>
    </dgm:pt>
    <dgm:pt modelId="{B9738696-D614-4E5E-807F-A3BD735A5ACA}" type="pres">
      <dgm:prSet presAssocID="{67D5766E-68D6-4C57-B262-C9C4E284F6C7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84D5D01C-8803-4961-A764-B2EA5B898331}" type="pres">
      <dgm:prSet presAssocID="{9739B605-BC4B-4F82-B293-A34F60459C5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F6D3B7-EEE0-43AE-B476-1E8A590BD4C1}" type="pres">
      <dgm:prSet presAssocID="{043D6AFD-88B9-407A-87FA-EDCEDD617BCD}" presName="sibTrans" presStyleLbl="sibTrans2D1" presStyleIdx="2" presStyleCnt="4"/>
      <dgm:spPr/>
      <dgm:t>
        <a:bodyPr/>
        <a:lstStyle/>
        <a:p>
          <a:endParaRPr lang="en-US"/>
        </a:p>
      </dgm:t>
    </dgm:pt>
    <dgm:pt modelId="{8ADAD53E-920C-42FC-B2EA-80E4F1F55FAF}" type="pres">
      <dgm:prSet presAssocID="{043D6AFD-88B9-407A-87FA-EDCEDD617BCD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C3717907-99B7-4ED6-8158-C86EEA95B443}" type="pres">
      <dgm:prSet presAssocID="{3564EB91-1A97-40CE-B81B-3ABB6A0A5BD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DD3083-D378-4437-8F8B-265FB15EEAD8}" type="pres">
      <dgm:prSet presAssocID="{991945E8-A422-4B3B-A09A-C0AC219980CA}" presName="sibTrans" presStyleLbl="sibTrans2D1" presStyleIdx="3" presStyleCnt="4"/>
      <dgm:spPr/>
      <dgm:t>
        <a:bodyPr/>
        <a:lstStyle/>
        <a:p>
          <a:endParaRPr lang="en-US"/>
        </a:p>
      </dgm:t>
    </dgm:pt>
    <dgm:pt modelId="{24F66E86-FB55-4B30-B7F2-6FD2402B4953}" type="pres">
      <dgm:prSet presAssocID="{991945E8-A422-4B3B-A09A-C0AC219980CA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2FB493EA-17BE-4EA0-B1EE-BEB71B23D271}" type="pres">
      <dgm:prSet presAssocID="{F76E6EA3-216B-4593-ADD8-30973B8F183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89BF561-6173-46D6-8A00-BA194517EC91}" srcId="{26F0CA2A-BFF1-46B6-92D1-4282602CAC49}" destId="{F76E6EA3-216B-4593-ADD8-30973B8F1835}" srcOrd="4" destOrd="0" parTransId="{FB5F8607-80A9-4833-82D1-1DBE033F505C}" sibTransId="{A9FED246-57AE-47B7-9C3E-43F60210B38C}"/>
    <dgm:cxn modelId="{C7CF53F7-D26F-4736-AA81-AD9C70907F65}" type="presOf" srcId="{9739B605-BC4B-4F82-B293-A34F60459C50}" destId="{84D5D01C-8803-4961-A764-B2EA5B898331}" srcOrd="0" destOrd="0" presId="urn:microsoft.com/office/officeart/2005/8/layout/process5"/>
    <dgm:cxn modelId="{F9C944D4-6735-4DD2-A294-37830A75DEAA}" type="presOf" srcId="{02D6AF73-5811-430C-836D-308BE528535D}" destId="{58CBAEF7-24BD-44BE-8706-042432ABF0E3}" srcOrd="1" destOrd="0" presId="urn:microsoft.com/office/officeart/2005/8/layout/process5"/>
    <dgm:cxn modelId="{0C845707-36A4-4C47-BBB5-5F31AB9F2AE2}" type="presOf" srcId="{F76E6EA3-216B-4593-ADD8-30973B8F1835}" destId="{2FB493EA-17BE-4EA0-B1EE-BEB71B23D271}" srcOrd="0" destOrd="0" presId="urn:microsoft.com/office/officeart/2005/8/layout/process5"/>
    <dgm:cxn modelId="{8A1A70F5-D6E6-46B8-A9BF-8D1A8888CF10}" srcId="{26F0CA2A-BFF1-46B6-92D1-4282602CAC49}" destId="{9739B605-BC4B-4F82-B293-A34F60459C50}" srcOrd="2" destOrd="0" parTransId="{62C0EBFA-0FB0-4254-9FCE-A2F439F46DB0}" sibTransId="{043D6AFD-88B9-407A-87FA-EDCEDD617BCD}"/>
    <dgm:cxn modelId="{050C845F-9551-4C93-AFD1-5804FB14A20A}" type="presOf" srcId="{08B25E61-1D0E-4361-8016-9CEADD4E5851}" destId="{031937B8-4CFF-4028-9604-C34E482343C8}" srcOrd="0" destOrd="0" presId="urn:microsoft.com/office/officeart/2005/8/layout/process5"/>
    <dgm:cxn modelId="{72ABE35E-4E05-4C9C-A772-82C970292C45}" srcId="{26F0CA2A-BFF1-46B6-92D1-4282602CAC49}" destId="{3564EB91-1A97-40CE-B81B-3ABB6A0A5BD6}" srcOrd="3" destOrd="0" parTransId="{04DEB79B-4542-4527-AA81-DD989D3E90BD}" sibTransId="{991945E8-A422-4B3B-A09A-C0AC219980CA}"/>
    <dgm:cxn modelId="{E5E2D11C-A450-4576-AE7D-5F7891B2989B}" type="presOf" srcId="{67D5766E-68D6-4C57-B262-C9C4E284F6C7}" destId="{B9738696-D614-4E5E-807F-A3BD735A5ACA}" srcOrd="1" destOrd="0" presId="urn:microsoft.com/office/officeart/2005/8/layout/process5"/>
    <dgm:cxn modelId="{F0E6161E-CFD5-4506-A761-EBCDF535F873}" type="presOf" srcId="{67D5766E-68D6-4C57-B262-C9C4E284F6C7}" destId="{3042C6A9-5EB6-4140-A3AD-2F811710ED98}" srcOrd="0" destOrd="0" presId="urn:microsoft.com/office/officeart/2005/8/layout/process5"/>
    <dgm:cxn modelId="{3223DFA9-5A02-4DFE-BF9D-351AEE1E7BC9}" type="presOf" srcId="{991945E8-A422-4B3B-A09A-C0AC219980CA}" destId="{ADDD3083-D378-4437-8F8B-265FB15EEAD8}" srcOrd="0" destOrd="0" presId="urn:microsoft.com/office/officeart/2005/8/layout/process5"/>
    <dgm:cxn modelId="{F5F94990-21A2-45AE-AD02-4140BCEF3533}" type="presOf" srcId="{991945E8-A422-4B3B-A09A-C0AC219980CA}" destId="{24F66E86-FB55-4B30-B7F2-6FD2402B4953}" srcOrd="1" destOrd="0" presId="urn:microsoft.com/office/officeart/2005/8/layout/process5"/>
    <dgm:cxn modelId="{2C7B3A5E-6C04-4783-B2BB-3338A56608E8}" srcId="{26F0CA2A-BFF1-46B6-92D1-4282602CAC49}" destId="{08B25E61-1D0E-4361-8016-9CEADD4E5851}" srcOrd="0" destOrd="0" parTransId="{89195EE3-2A7E-488B-A33F-43C8452BC915}" sibTransId="{02D6AF73-5811-430C-836D-308BE528535D}"/>
    <dgm:cxn modelId="{7F6241E3-95D6-4BB3-A13A-1101DB34127F}" type="presOf" srcId="{02D6AF73-5811-430C-836D-308BE528535D}" destId="{05797345-3488-4D96-90DA-92D852B98D47}" srcOrd="0" destOrd="0" presId="urn:microsoft.com/office/officeart/2005/8/layout/process5"/>
    <dgm:cxn modelId="{3B2DAC6E-6E4C-4784-A346-B71028131B21}" type="presOf" srcId="{043D6AFD-88B9-407A-87FA-EDCEDD617BCD}" destId="{8ADAD53E-920C-42FC-B2EA-80E4F1F55FAF}" srcOrd="1" destOrd="0" presId="urn:microsoft.com/office/officeart/2005/8/layout/process5"/>
    <dgm:cxn modelId="{87C5FF93-CEAB-4429-9DE8-522BECA72B7A}" type="presOf" srcId="{26F0CA2A-BFF1-46B6-92D1-4282602CAC49}" destId="{4C84CA35-A646-4113-AF47-6612B072E7CA}" srcOrd="0" destOrd="0" presId="urn:microsoft.com/office/officeart/2005/8/layout/process5"/>
    <dgm:cxn modelId="{1753869A-800E-4AAF-9CCA-B7CDD6DCFB6C}" type="presOf" srcId="{3564EB91-1A97-40CE-B81B-3ABB6A0A5BD6}" destId="{C3717907-99B7-4ED6-8158-C86EEA95B443}" srcOrd="0" destOrd="0" presId="urn:microsoft.com/office/officeart/2005/8/layout/process5"/>
    <dgm:cxn modelId="{4FEF9E9D-CEE3-406A-8308-E647B8582A39}" srcId="{26F0CA2A-BFF1-46B6-92D1-4282602CAC49}" destId="{C4952876-09D1-4C15-897A-B5C0CD81CFF0}" srcOrd="1" destOrd="0" parTransId="{6C83A6B0-BFEC-47C5-92FE-D13CB7D50636}" sibTransId="{67D5766E-68D6-4C57-B262-C9C4E284F6C7}"/>
    <dgm:cxn modelId="{F8147317-7977-4C9C-8F68-A9042185363B}" type="presOf" srcId="{C4952876-09D1-4C15-897A-B5C0CD81CFF0}" destId="{4FD4570E-00F6-4602-A005-EF29650378D2}" srcOrd="0" destOrd="0" presId="urn:microsoft.com/office/officeart/2005/8/layout/process5"/>
    <dgm:cxn modelId="{C05E3898-F011-462E-A01F-223C799CDFD3}" type="presOf" srcId="{043D6AFD-88B9-407A-87FA-EDCEDD617BCD}" destId="{5AF6D3B7-EEE0-43AE-B476-1E8A590BD4C1}" srcOrd="0" destOrd="0" presId="urn:microsoft.com/office/officeart/2005/8/layout/process5"/>
    <dgm:cxn modelId="{3FD10D98-09C7-4DE3-8051-1350FA5E50B5}" type="presParOf" srcId="{4C84CA35-A646-4113-AF47-6612B072E7CA}" destId="{031937B8-4CFF-4028-9604-C34E482343C8}" srcOrd="0" destOrd="0" presId="urn:microsoft.com/office/officeart/2005/8/layout/process5"/>
    <dgm:cxn modelId="{68D294B2-5B25-4436-AB93-720555C0712D}" type="presParOf" srcId="{4C84CA35-A646-4113-AF47-6612B072E7CA}" destId="{05797345-3488-4D96-90DA-92D852B98D47}" srcOrd="1" destOrd="0" presId="urn:microsoft.com/office/officeart/2005/8/layout/process5"/>
    <dgm:cxn modelId="{C3ABFCD9-9E0D-49D0-9F26-89ED17D5524B}" type="presParOf" srcId="{05797345-3488-4D96-90DA-92D852B98D47}" destId="{58CBAEF7-24BD-44BE-8706-042432ABF0E3}" srcOrd="0" destOrd="0" presId="urn:microsoft.com/office/officeart/2005/8/layout/process5"/>
    <dgm:cxn modelId="{CDF50D64-FB92-414F-B9EF-C1B76494DCBB}" type="presParOf" srcId="{4C84CA35-A646-4113-AF47-6612B072E7CA}" destId="{4FD4570E-00F6-4602-A005-EF29650378D2}" srcOrd="2" destOrd="0" presId="urn:microsoft.com/office/officeart/2005/8/layout/process5"/>
    <dgm:cxn modelId="{8111E9EB-F996-44CF-B6AE-776288994B96}" type="presParOf" srcId="{4C84CA35-A646-4113-AF47-6612B072E7CA}" destId="{3042C6A9-5EB6-4140-A3AD-2F811710ED98}" srcOrd="3" destOrd="0" presId="urn:microsoft.com/office/officeart/2005/8/layout/process5"/>
    <dgm:cxn modelId="{0635DE59-CA40-4551-9F63-E3C792D081D3}" type="presParOf" srcId="{3042C6A9-5EB6-4140-A3AD-2F811710ED98}" destId="{B9738696-D614-4E5E-807F-A3BD735A5ACA}" srcOrd="0" destOrd="0" presId="urn:microsoft.com/office/officeart/2005/8/layout/process5"/>
    <dgm:cxn modelId="{AF7B2FF6-B2EA-491E-B143-1F8BA31AB60F}" type="presParOf" srcId="{4C84CA35-A646-4113-AF47-6612B072E7CA}" destId="{84D5D01C-8803-4961-A764-B2EA5B898331}" srcOrd="4" destOrd="0" presId="urn:microsoft.com/office/officeart/2005/8/layout/process5"/>
    <dgm:cxn modelId="{069C0782-B804-45F9-A53C-6B6F1AB66447}" type="presParOf" srcId="{4C84CA35-A646-4113-AF47-6612B072E7CA}" destId="{5AF6D3B7-EEE0-43AE-B476-1E8A590BD4C1}" srcOrd="5" destOrd="0" presId="urn:microsoft.com/office/officeart/2005/8/layout/process5"/>
    <dgm:cxn modelId="{47CFD104-11B3-417A-AD51-FBCE431790D4}" type="presParOf" srcId="{5AF6D3B7-EEE0-43AE-B476-1E8A590BD4C1}" destId="{8ADAD53E-920C-42FC-B2EA-80E4F1F55FAF}" srcOrd="0" destOrd="0" presId="urn:microsoft.com/office/officeart/2005/8/layout/process5"/>
    <dgm:cxn modelId="{4D71150E-8DA1-4A2A-9BBF-DB0E950D8793}" type="presParOf" srcId="{4C84CA35-A646-4113-AF47-6612B072E7CA}" destId="{C3717907-99B7-4ED6-8158-C86EEA95B443}" srcOrd="6" destOrd="0" presId="urn:microsoft.com/office/officeart/2005/8/layout/process5"/>
    <dgm:cxn modelId="{998D7220-5367-42A0-A4A9-BD9B8C46EF34}" type="presParOf" srcId="{4C84CA35-A646-4113-AF47-6612B072E7CA}" destId="{ADDD3083-D378-4437-8F8B-265FB15EEAD8}" srcOrd="7" destOrd="0" presId="urn:microsoft.com/office/officeart/2005/8/layout/process5"/>
    <dgm:cxn modelId="{780AB47B-DFAB-484C-ADA1-1EBD6416F919}" type="presParOf" srcId="{ADDD3083-D378-4437-8F8B-265FB15EEAD8}" destId="{24F66E86-FB55-4B30-B7F2-6FD2402B4953}" srcOrd="0" destOrd="0" presId="urn:microsoft.com/office/officeart/2005/8/layout/process5"/>
    <dgm:cxn modelId="{6C0EC67E-1C2D-4019-8E30-70EC1FBB68D6}" type="presParOf" srcId="{4C84CA35-A646-4113-AF47-6612B072E7CA}" destId="{2FB493EA-17BE-4EA0-B1EE-BEB71B23D271}" srcOrd="8" destOrd="0" presId="urn:microsoft.com/office/officeart/2005/8/layout/process5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6F0CA2A-BFF1-46B6-92D1-4282602CAC49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08B25E61-1D0E-4361-8016-9CEADD4E5851}">
      <dgm:prSet phldrT="[Texto]"/>
      <dgm:spPr>
        <a:solidFill>
          <a:srgbClr val="DBF4C4"/>
        </a:solidFill>
        <a:ln>
          <a:solidFill>
            <a:srgbClr val="006600"/>
          </a:solidFill>
        </a:ln>
      </dgm:spPr>
      <dgm:t>
        <a:bodyPr/>
        <a:lstStyle/>
        <a:p>
          <a:r>
            <a:rPr lang="es-ES" dirty="0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2,41 g/L de </a:t>
          </a:r>
          <a:r>
            <a:rPr lang="es-EC" dirty="0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WPM</a:t>
          </a:r>
          <a:endParaRPr lang="en-US" dirty="0">
            <a:solidFill>
              <a:schemeClr val="tx1"/>
            </a:solidFill>
          </a:endParaRPr>
        </a:p>
      </dgm:t>
    </dgm:pt>
    <dgm:pt modelId="{89195EE3-2A7E-488B-A33F-43C8452BC915}" type="parTrans" cxnId="{2C7B3A5E-6C04-4783-B2BB-3338A56608E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2D6AF73-5811-430C-836D-308BE528535D}" type="sibTrans" cxnId="{2C7B3A5E-6C04-4783-B2BB-3338A56608E8}">
      <dgm:prSet/>
      <dgm:spPr>
        <a:solidFill>
          <a:srgbClr val="8ACC90"/>
        </a:solidFill>
        <a:ln>
          <a:solidFill>
            <a:srgbClr val="008000"/>
          </a:solidFill>
        </a:ln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4952876-09D1-4C15-897A-B5C0CD81CFF0}">
      <dgm:prSet phldrT="[Texto]"/>
      <dgm:spPr>
        <a:solidFill>
          <a:srgbClr val="DBF4C4"/>
        </a:solidFill>
        <a:ln>
          <a:solidFill>
            <a:srgbClr val="006600"/>
          </a:solidFill>
        </a:ln>
      </dgm:spPr>
      <dgm:t>
        <a:bodyPr/>
        <a:lstStyle/>
        <a:p>
          <a:r>
            <a:rPr lang="es-EC" dirty="0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10 </a:t>
          </a:r>
          <a:r>
            <a:rPr lang="es-EC" dirty="0" err="1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mL</a:t>
          </a:r>
          <a:r>
            <a:rPr lang="es-EC" dirty="0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/L de vitaminas de </a:t>
          </a:r>
          <a:r>
            <a:rPr lang="es-EC" dirty="0" smtClean="0">
              <a:solidFill>
                <a:schemeClr val="tx1"/>
              </a:solidFill>
              <a:latin typeface="+mj-lt"/>
              <a:ea typeface="Times New Roman" panose="02020603050405020304" pitchFamily="18" charset="0"/>
            </a:rPr>
            <a:t>MS (1962)</a:t>
          </a:r>
          <a:endParaRPr lang="en-US" dirty="0">
            <a:solidFill>
              <a:schemeClr val="tx1"/>
            </a:solidFill>
          </a:endParaRPr>
        </a:p>
      </dgm:t>
    </dgm:pt>
    <dgm:pt modelId="{6C83A6B0-BFEC-47C5-92FE-D13CB7D50636}" type="parTrans" cxnId="{4FEF9E9D-CEE3-406A-8308-E647B8582A3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7D5766E-68D6-4C57-B262-C9C4E284F6C7}" type="sibTrans" cxnId="{4FEF9E9D-CEE3-406A-8308-E647B8582A39}">
      <dgm:prSet/>
      <dgm:spPr>
        <a:solidFill>
          <a:srgbClr val="8ACC90"/>
        </a:solidFill>
        <a:ln>
          <a:solidFill>
            <a:srgbClr val="008000"/>
          </a:solidFill>
        </a:ln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739B605-BC4B-4F82-B293-A34F60459C50}">
      <dgm:prSet phldrT="[Texto]"/>
      <dgm:spPr>
        <a:solidFill>
          <a:srgbClr val="DBF4C4"/>
        </a:solidFill>
        <a:ln>
          <a:solidFill>
            <a:srgbClr val="006600"/>
          </a:solidFill>
        </a:ln>
      </dgm:spPr>
      <dgm:t>
        <a:bodyPr/>
        <a:lstStyle/>
        <a:p>
          <a:r>
            <a:rPr lang="es-EC" dirty="0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20 g/L de maltosa</a:t>
          </a:r>
          <a:endParaRPr lang="en-US" dirty="0">
            <a:solidFill>
              <a:schemeClr val="tx1"/>
            </a:solidFill>
          </a:endParaRPr>
        </a:p>
      </dgm:t>
    </dgm:pt>
    <dgm:pt modelId="{62C0EBFA-0FB0-4254-9FCE-A2F439F46DB0}" type="parTrans" cxnId="{8A1A70F5-D6E6-46B8-A9BF-8D1A8888CF1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43D6AFD-88B9-407A-87FA-EDCEDD617BCD}" type="sibTrans" cxnId="{8A1A70F5-D6E6-46B8-A9BF-8D1A8888CF10}">
      <dgm:prSet/>
      <dgm:spPr>
        <a:solidFill>
          <a:srgbClr val="8ACC90"/>
        </a:solidFill>
        <a:ln>
          <a:solidFill>
            <a:srgbClr val="008000"/>
          </a:solidFill>
        </a:ln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564EB91-1A97-40CE-B81B-3ABB6A0A5BD6}">
      <dgm:prSet phldrT="[Texto]"/>
      <dgm:spPr>
        <a:solidFill>
          <a:srgbClr val="DBF4C4"/>
        </a:solidFill>
        <a:ln>
          <a:solidFill>
            <a:srgbClr val="006600"/>
          </a:solidFill>
        </a:ln>
      </dgm:spPr>
      <dgm:t>
        <a:bodyPr/>
        <a:lstStyle/>
        <a:p>
          <a:r>
            <a:rPr lang="es-EC" dirty="0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500 mg/L de CH</a:t>
          </a:r>
          <a:endParaRPr lang="en-US" dirty="0">
            <a:solidFill>
              <a:schemeClr val="tx1"/>
            </a:solidFill>
          </a:endParaRPr>
        </a:p>
      </dgm:t>
    </dgm:pt>
    <dgm:pt modelId="{04DEB79B-4542-4527-AA81-DD989D3E90BD}" type="parTrans" cxnId="{72ABE35E-4E05-4C9C-A772-82C970292C4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91945E8-A422-4B3B-A09A-C0AC219980CA}" type="sibTrans" cxnId="{72ABE35E-4E05-4C9C-A772-82C970292C45}">
      <dgm:prSet/>
      <dgm:spPr>
        <a:solidFill>
          <a:srgbClr val="8ACC90"/>
        </a:solidFill>
        <a:ln>
          <a:solidFill>
            <a:srgbClr val="008000"/>
          </a:solidFill>
        </a:ln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76E6EA3-216B-4593-ADD8-30973B8F1835}">
      <dgm:prSet phldrT="[Texto]"/>
      <dgm:spPr>
        <a:solidFill>
          <a:srgbClr val="DBF4C4"/>
        </a:solidFill>
        <a:ln>
          <a:solidFill>
            <a:srgbClr val="006600"/>
          </a:solidFill>
        </a:ln>
      </dgm:spPr>
      <dgm:t>
        <a:bodyPr/>
        <a:lstStyle/>
        <a:p>
          <a:r>
            <a:rPr lang="es-EC" dirty="0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80 mg/L de </a:t>
          </a:r>
          <a:r>
            <a:rPr lang="es-EC" dirty="0" err="1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AdS</a:t>
          </a:r>
          <a:endParaRPr lang="en-US" dirty="0">
            <a:solidFill>
              <a:schemeClr val="tx1"/>
            </a:solidFill>
          </a:endParaRPr>
        </a:p>
      </dgm:t>
    </dgm:pt>
    <dgm:pt modelId="{FB5F8607-80A9-4833-82D1-1DBE033F505C}" type="parTrans" cxnId="{989BF561-6173-46D6-8A00-BA194517EC9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9FED246-57AE-47B7-9C3E-43F60210B38C}" type="sibTrans" cxnId="{989BF561-6173-46D6-8A00-BA194517EC9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375BDF5-E8C8-4BA8-8176-7AF7987C8E9B}" type="pres">
      <dgm:prSet presAssocID="{26F0CA2A-BFF1-46B6-92D1-4282602CAC49}" presName="linearFlow" presStyleCnt="0">
        <dgm:presLayoutVars>
          <dgm:resizeHandles val="exact"/>
        </dgm:presLayoutVars>
      </dgm:prSet>
      <dgm:spPr/>
    </dgm:pt>
    <dgm:pt modelId="{EE326EF1-1709-461E-AF2E-ABE53F5DC4B9}" type="pres">
      <dgm:prSet presAssocID="{08B25E61-1D0E-4361-8016-9CEADD4E585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32A11F-473A-4706-A9CA-18EF65F468FD}" type="pres">
      <dgm:prSet presAssocID="{02D6AF73-5811-430C-836D-308BE528535D}" presName="sibTrans" presStyleLbl="sibTrans2D1" presStyleIdx="0" presStyleCnt="4"/>
      <dgm:spPr/>
      <dgm:t>
        <a:bodyPr/>
        <a:lstStyle/>
        <a:p>
          <a:endParaRPr lang="en-US"/>
        </a:p>
      </dgm:t>
    </dgm:pt>
    <dgm:pt modelId="{C43C2E4B-9FF9-4565-AFF4-79F0A5B2C5BC}" type="pres">
      <dgm:prSet presAssocID="{02D6AF73-5811-430C-836D-308BE528535D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A974A81D-EE40-4FBA-879A-32F6C14574A7}" type="pres">
      <dgm:prSet presAssocID="{C4952876-09D1-4C15-897A-B5C0CD81CFF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D8F56B-E5DC-49D4-B8F0-EADD477B9A24}" type="pres">
      <dgm:prSet presAssocID="{67D5766E-68D6-4C57-B262-C9C4E284F6C7}" presName="sibTrans" presStyleLbl="sibTrans2D1" presStyleIdx="1" presStyleCnt="4"/>
      <dgm:spPr/>
      <dgm:t>
        <a:bodyPr/>
        <a:lstStyle/>
        <a:p>
          <a:endParaRPr lang="en-US"/>
        </a:p>
      </dgm:t>
    </dgm:pt>
    <dgm:pt modelId="{A9861FBC-DE68-4BB8-9FCC-972660A6CE37}" type="pres">
      <dgm:prSet presAssocID="{67D5766E-68D6-4C57-B262-C9C4E284F6C7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2417CD51-AC4B-4CD3-9ED7-7D35114BC45D}" type="pres">
      <dgm:prSet presAssocID="{9739B605-BC4B-4F82-B293-A34F60459C5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07753F-315F-4A4E-9ADA-B7EB0AB4BCF9}" type="pres">
      <dgm:prSet presAssocID="{043D6AFD-88B9-407A-87FA-EDCEDD617BCD}" presName="sibTrans" presStyleLbl="sibTrans2D1" presStyleIdx="2" presStyleCnt="4"/>
      <dgm:spPr/>
      <dgm:t>
        <a:bodyPr/>
        <a:lstStyle/>
        <a:p>
          <a:endParaRPr lang="en-US"/>
        </a:p>
      </dgm:t>
    </dgm:pt>
    <dgm:pt modelId="{10649305-ABC5-48BC-90BF-2481EB62F38D}" type="pres">
      <dgm:prSet presAssocID="{043D6AFD-88B9-407A-87FA-EDCEDD617BCD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5ED72F41-2500-4819-A5F3-8E578828E7F3}" type="pres">
      <dgm:prSet presAssocID="{3564EB91-1A97-40CE-B81B-3ABB6A0A5BD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E56B00-CC8D-4061-B569-1F2201B91DD4}" type="pres">
      <dgm:prSet presAssocID="{991945E8-A422-4B3B-A09A-C0AC219980CA}" presName="sibTrans" presStyleLbl="sibTrans2D1" presStyleIdx="3" presStyleCnt="4"/>
      <dgm:spPr/>
      <dgm:t>
        <a:bodyPr/>
        <a:lstStyle/>
        <a:p>
          <a:endParaRPr lang="en-US"/>
        </a:p>
      </dgm:t>
    </dgm:pt>
    <dgm:pt modelId="{8E7956DD-CE5C-43C7-B327-4FEDA206F7E0}" type="pres">
      <dgm:prSet presAssocID="{991945E8-A422-4B3B-A09A-C0AC219980CA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84061AAC-0D46-46B5-89D9-57F175F1EB39}" type="pres">
      <dgm:prSet presAssocID="{F76E6EA3-216B-4593-ADD8-30973B8F183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89BF561-6173-46D6-8A00-BA194517EC91}" srcId="{26F0CA2A-BFF1-46B6-92D1-4282602CAC49}" destId="{F76E6EA3-216B-4593-ADD8-30973B8F1835}" srcOrd="4" destOrd="0" parTransId="{FB5F8607-80A9-4833-82D1-1DBE033F505C}" sibTransId="{A9FED246-57AE-47B7-9C3E-43F60210B38C}"/>
    <dgm:cxn modelId="{3F1DC284-3617-4008-9F83-986E68F37A4B}" type="presOf" srcId="{9739B605-BC4B-4F82-B293-A34F60459C50}" destId="{2417CD51-AC4B-4CD3-9ED7-7D35114BC45D}" srcOrd="0" destOrd="0" presId="urn:microsoft.com/office/officeart/2005/8/layout/process2"/>
    <dgm:cxn modelId="{3646123F-AB7C-4BBB-91BE-DD9999158B2C}" type="presOf" srcId="{02D6AF73-5811-430C-836D-308BE528535D}" destId="{C43C2E4B-9FF9-4565-AFF4-79F0A5B2C5BC}" srcOrd="1" destOrd="0" presId="urn:microsoft.com/office/officeart/2005/8/layout/process2"/>
    <dgm:cxn modelId="{C156606B-D2A4-4338-8F81-667C256C46F5}" type="presOf" srcId="{043D6AFD-88B9-407A-87FA-EDCEDD617BCD}" destId="{1C07753F-315F-4A4E-9ADA-B7EB0AB4BCF9}" srcOrd="0" destOrd="0" presId="urn:microsoft.com/office/officeart/2005/8/layout/process2"/>
    <dgm:cxn modelId="{A28DA4D1-F1FE-42CC-9DC6-B37022C7E0D6}" type="presOf" srcId="{C4952876-09D1-4C15-897A-B5C0CD81CFF0}" destId="{A974A81D-EE40-4FBA-879A-32F6C14574A7}" srcOrd="0" destOrd="0" presId="urn:microsoft.com/office/officeart/2005/8/layout/process2"/>
    <dgm:cxn modelId="{D23F9464-292C-424B-BE4E-058E665C8723}" type="presOf" srcId="{991945E8-A422-4B3B-A09A-C0AC219980CA}" destId="{ECE56B00-CC8D-4061-B569-1F2201B91DD4}" srcOrd="0" destOrd="0" presId="urn:microsoft.com/office/officeart/2005/8/layout/process2"/>
    <dgm:cxn modelId="{8A1A70F5-D6E6-46B8-A9BF-8D1A8888CF10}" srcId="{26F0CA2A-BFF1-46B6-92D1-4282602CAC49}" destId="{9739B605-BC4B-4F82-B293-A34F60459C50}" srcOrd="2" destOrd="0" parTransId="{62C0EBFA-0FB0-4254-9FCE-A2F439F46DB0}" sibTransId="{043D6AFD-88B9-407A-87FA-EDCEDD617BCD}"/>
    <dgm:cxn modelId="{FB889A41-0F4C-4C04-9581-B789D0EB88A6}" type="presOf" srcId="{08B25E61-1D0E-4361-8016-9CEADD4E5851}" destId="{EE326EF1-1709-461E-AF2E-ABE53F5DC4B9}" srcOrd="0" destOrd="0" presId="urn:microsoft.com/office/officeart/2005/8/layout/process2"/>
    <dgm:cxn modelId="{72ABE35E-4E05-4C9C-A772-82C970292C45}" srcId="{26F0CA2A-BFF1-46B6-92D1-4282602CAC49}" destId="{3564EB91-1A97-40CE-B81B-3ABB6A0A5BD6}" srcOrd="3" destOrd="0" parTransId="{04DEB79B-4542-4527-AA81-DD989D3E90BD}" sibTransId="{991945E8-A422-4B3B-A09A-C0AC219980CA}"/>
    <dgm:cxn modelId="{BC0ECC40-E32E-4BD7-A51F-49DDB5E51138}" type="presOf" srcId="{67D5766E-68D6-4C57-B262-C9C4E284F6C7}" destId="{F6D8F56B-E5DC-49D4-B8F0-EADD477B9A24}" srcOrd="0" destOrd="0" presId="urn:microsoft.com/office/officeart/2005/8/layout/process2"/>
    <dgm:cxn modelId="{C7469C60-484B-4BBE-A147-46EC2EE48DEA}" type="presOf" srcId="{67D5766E-68D6-4C57-B262-C9C4E284F6C7}" destId="{A9861FBC-DE68-4BB8-9FCC-972660A6CE37}" srcOrd="1" destOrd="0" presId="urn:microsoft.com/office/officeart/2005/8/layout/process2"/>
    <dgm:cxn modelId="{813CDF62-92DD-4574-809E-751EE9C7D8BE}" type="presOf" srcId="{991945E8-A422-4B3B-A09A-C0AC219980CA}" destId="{8E7956DD-CE5C-43C7-B327-4FEDA206F7E0}" srcOrd="1" destOrd="0" presId="urn:microsoft.com/office/officeart/2005/8/layout/process2"/>
    <dgm:cxn modelId="{18EAB41E-EB46-4570-87AC-258F046FD1F2}" type="presOf" srcId="{043D6AFD-88B9-407A-87FA-EDCEDD617BCD}" destId="{10649305-ABC5-48BC-90BF-2481EB62F38D}" srcOrd="1" destOrd="0" presId="urn:microsoft.com/office/officeart/2005/8/layout/process2"/>
    <dgm:cxn modelId="{CBBF4DB5-F235-45BC-B975-A7EB27D47154}" type="presOf" srcId="{26F0CA2A-BFF1-46B6-92D1-4282602CAC49}" destId="{9375BDF5-E8C8-4BA8-8176-7AF7987C8E9B}" srcOrd="0" destOrd="0" presId="urn:microsoft.com/office/officeart/2005/8/layout/process2"/>
    <dgm:cxn modelId="{78394D8D-36D1-43F7-9C67-8AB80113844F}" type="presOf" srcId="{3564EB91-1A97-40CE-B81B-3ABB6A0A5BD6}" destId="{5ED72F41-2500-4819-A5F3-8E578828E7F3}" srcOrd="0" destOrd="0" presId="urn:microsoft.com/office/officeart/2005/8/layout/process2"/>
    <dgm:cxn modelId="{2C7B3A5E-6C04-4783-B2BB-3338A56608E8}" srcId="{26F0CA2A-BFF1-46B6-92D1-4282602CAC49}" destId="{08B25E61-1D0E-4361-8016-9CEADD4E5851}" srcOrd="0" destOrd="0" parTransId="{89195EE3-2A7E-488B-A33F-43C8452BC915}" sibTransId="{02D6AF73-5811-430C-836D-308BE528535D}"/>
    <dgm:cxn modelId="{CE9822C3-CF0D-4A6D-93F2-2F98EA22CFD5}" type="presOf" srcId="{F76E6EA3-216B-4593-ADD8-30973B8F1835}" destId="{84061AAC-0D46-46B5-89D9-57F175F1EB39}" srcOrd="0" destOrd="0" presId="urn:microsoft.com/office/officeart/2005/8/layout/process2"/>
    <dgm:cxn modelId="{EE9CD265-0E22-4B24-AE12-24564C71255E}" type="presOf" srcId="{02D6AF73-5811-430C-836D-308BE528535D}" destId="{2D32A11F-473A-4706-A9CA-18EF65F468FD}" srcOrd="0" destOrd="0" presId="urn:microsoft.com/office/officeart/2005/8/layout/process2"/>
    <dgm:cxn modelId="{4FEF9E9D-CEE3-406A-8308-E647B8582A39}" srcId="{26F0CA2A-BFF1-46B6-92D1-4282602CAC49}" destId="{C4952876-09D1-4C15-897A-B5C0CD81CFF0}" srcOrd="1" destOrd="0" parTransId="{6C83A6B0-BFEC-47C5-92FE-D13CB7D50636}" sibTransId="{67D5766E-68D6-4C57-B262-C9C4E284F6C7}"/>
    <dgm:cxn modelId="{21FF7A30-B42E-4BCA-80FA-00955CA19DFC}" type="presParOf" srcId="{9375BDF5-E8C8-4BA8-8176-7AF7987C8E9B}" destId="{EE326EF1-1709-461E-AF2E-ABE53F5DC4B9}" srcOrd="0" destOrd="0" presId="urn:microsoft.com/office/officeart/2005/8/layout/process2"/>
    <dgm:cxn modelId="{E912EB69-DA5E-499C-9280-DC86B4786B08}" type="presParOf" srcId="{9375BDF5-E8C8-4BA8-8176-7AF7987C8E9B}" destId="{2D32A11F-473A-4706-A9CA-18EF65F468FD}" srcOrd="1" destOrd="0" presId="urn:microsoft.com/office/officeart/2005/8/layout/process2"/>
    <dgm:cxn modelId="{B0EDCD68-EDD1-4EBC-AC77-DB1866DA6E67}" type="presParOf" srcId="{2D32A11F-473A-4706-A9CA-18EF65F468FD}" destId="{C43C2E4B-9FF9-4565-AFF4-79F0A5B2C5BC}" srcOrd="0" destOrd="0" presId="urn:microsoft.com/office/officeart/2005/8/layout/process2"/>
    <dgm:cxn modelId="{F3279004-E5BF-4622-980F-904D404F422D}" type="presParOf" srcId="{9375BDF5-E8C8-4BA8-8176-7AF7987C8E9B}" destId="{A974A81D-EE40-4FBA-879A-32F6C14574A7}" srcOrd="2" destOrd="0" presId="urn:microsoft.com/office/officeart/2005/8/layout/process2"/>
    <dgm:cxn modelId="{DCED2035-0E42-49E8-928D-4C296DFE1EB0}" type="presParOf" srcId="{9375BDF5-E8C8-4BA8-8176-7AF7987C8E9B}" destId="{F6D8F56B-E5DC-49D4-B8F0-EADD477B9A24}" srcOrd="3" destOrd="0" presId="urn:microsoft.com/office/officeart/2005/8/layout/process2"/>
    <dgm:cxn modelId="{A4FB7908-8BDC-4E5D-9C11-A22AAEBFD5E0}" type="presParOf" srcId="{F6D8F56B-E5DC-49D4-B8F0-EADD477B9A24}" destId="{A9861FBC-DE68-4BB8-9FCC-972660A6CE37}" srcOrd="0" destOrd="0" presId="urn:microsoft.com/office/officeart/2005/8/layout/process2"/>
    <dgm:cxn modelId="{286103B3-727C-4172-8051-51E57DFC8967}" type="presParOf" srcId="{9375BDF5-E8C8-4BA8-8176-7AF7987C8E9B}" destId="{2417CD51-AC4B-4CD3-9ED7-7D35114BC45D}" srcOrd="4" destOrd="0" presId="urn:microsoft.com/office/officeart/2005/8/layout/process2"/>
    <dgm:cxn modelId="{6D2A0617-5E43-4680-9E93-D0C0956F00F9}" type="presParOf" srcId="{9375BDF5-E8C8-4BA8-8176-7AF7987C8E9B}" destId="{1C07753F-315F-4A4E-9ADA-B7EB0AB4BCF9}" srcOrd="5" destOrd="0" presId="urn:microsoft.com/office/officeart/2005/8/layout/process2"/>
    <dgm:cxn modelId="{CA82D9B2-7806-4EEE-9A3D-737DCCB2FA2E}" type="presParOf" srcId="{1C07753F-315F-4A4E-9ADA-B7EB0AB4BCF9}" destId="{10649305-ABC5-48BC-90BF-2481EB62F38D}" srcOrd="0" destOrd="0" presId="urn:microsoft.com/office/officeart/2005/8/layout/process2"/>
    <dgm:cxn modelId="{9CACA77D-5574-4CAE-9AB7-8D2C0FA539B2}" type="presParOf" srcId="{9375BDF5-E8C8-4BA8-8176-7AF7987C8E9B}" destId="{5ED72F41-2500-4819-A5F3-8E578828E7F3}" srcOrd="6" destOrd="0" presId="urn:microsoft.com/office/officeart/2005/8/layout/process2"/>
    <dgm:cxn modelId="{C0D18C50-1796-4510-9B44-0D7DE88982DD}" type="presParOf" srcId="{9375BDF5-E8C8-4BA8-8176-7AF7987C8E9B}" destId="{ECE56B00-CC8D-4061-B569-1F2201B91DD4}" srcOrd="7" destOrd="0" presId="urn:microsoft.com/office/officeart/2005/8/layout/process2"/>
    <dgm:cxn modelId="{645A929C-D016-495B-81DF-97F09D452A23}" type="presParOf" srcId="{ECE56B00-CC8D-4061-B569-1F2201B91DD4}" destId="{8E7956DD-CE5C-43C7-B327-4FEDA206F7E0}" srcOrd="0" destOrd="0" presId="urn:microsoft.com/office/officeart/2005/8/layout/process2"/>
    <dgm:cxn modelId="{58BC6412-A8A7-4F8D-9493-4A6DED8161AE}" type="presParOf" srcId="{9375BDF5-E8C8-4BA8-8176-7AF7987C8E9B}" destId="{84061AAC-0D46-46B5-89D9-57F175F1EB39}" srcOrd="8" destOrd="0" presId="urn:microsoft.com/office/officeart/2005/8/layout/process2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4B2DE8-48E9-4656-BEFF-EA05354A881C}" type="doc">
      <dgm:prSet loTypeId="urn:microsoft.com/office/officeart/2005/8/layout/vList4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55265659-BFB7-444D-AC96-F53DC4B2364C}">
      <dgm:prSet phldrT="[Texto]" custT="1"/>
      <dgm:spPr/>
      <dgm:t>
        <a:bodyPr/>
        <a:lstStyle/>
        <a:p>
          <a:pPr algn="just"/>
          <a:r>
            <a:rPr lang="es-EC" altLang="en-US" sz="1500" dirty="0" smtClean="0">
              <a:latin typeface="Arial" panose="020B0604020202020204" pitchFamily="34" charset="0"/>
              <a:cs typeface="Arial" panose="020B0604020202020204" pitchFamily="34" charset="0"/>
            </a:rPr>
            <a:t>Se logró </a:t>
          </a:r>
          <a:r>
            <a:rPr lang="es-EC" altLang="en-US" sz="1500" dirty="0" err="1" smtClean="0">
              <a:latin typeface="Arial" panose="020B0604020202020204" pitchFamily="34" charset="0"/>
              <a:cs typeface="Arial" panose="020B0604020202020204" pitchFamily="34" charset="0"/>
            </a:rPr>
            <a:t>elongar</a:t>
          </a:r>
          <a:r>
            <a:rPr lang="es-EC" altLang="en-US" sz="1500" dirty="0" smtClean="0">
              <a:latin typeface="Arial" panose="020B0604020202020204" pitchFamily="34" charset="0"/>
              <a:cs typeface="Arial" panose="020B0604020202020204" pitchFamily="34" charset="0"/>
            </a:rPr>
            <a:t> brotes luego de 2 semanas en un medio suplementado con ácido giberélico.</a:t>
          </a:r>
          <a:endParaRPr lang="en-US" sz="1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782032-62FF-4D07-8BDC-CD50F92F86F7}" type="parTrans" cxnId="{D7D9DEAC-D36C-4723-B014-BB672CC61B6B}">
      <dgm:prSet/>
      <dgm:spPr/>
      <dgm:t>
        <a:bodyPr/>
        <a:lstStyle/>
        <a:p>
          <a:endParaRPr lang="en-US" sz="1500"/>
        </a:p>
      </dgm:t>
    </dgm:pt>
    <dgm:pt modelId="{7BE42A4E-E78D-40CF-8770-D9AEA975D90D}" type="sibTrans" cxnId="{D7D9DEAC-D36C-4723-B014-BB672CC61B6B}">
      <dgm:prSet/>
      <dgm:spPr/>
      <dgm:t>
        <a:bodyPr/>
        <a:lstStyle/>
        <a:p>
          <a:endParaRPr lang="en-US" sz="1500"/>
        </a:p>
      </dgm:t>
    </dgm:pt>
    <dgm:pt modelId="{756154C8-26AB-4DD3-A01B-E033A991F114}">
      <dgm:prSet custT="1"/>
      <dgm:spPr/>
      <dgm:t>
        <a:bodyPr/>
        <a:lstStyle/>
        <a:p>
          <a:pPr algn="just"/>
          <a:r>
            <a:rPr lang="es-EC" altLang="en-US" sz="1500" dirty="0" smtClean="0">
              <a:latin typeface="Arial" panose="020B0604020202020204" pitchFamily="34" charset="0"/>
              <a:cs typeface="Arial" panose="020B0604020202020204" pitchFamily="34" charset="0"/>
            </a:rPr>
            <a:t>El medio óptimo para la formación de brotes fue el “AT</a:t>
          </a:r>
          <a:r>
            <a:rPr lang="es-EC" altLang="en-US" sz="1500" baseline="-25000" dirty="0" smtClean="0">
              <a:latin typeface="Arial" panose="020B0604020202020204" pitchFamily="34" charset="0"/>
              <a:cs typeface="Arial" panose="020B0604020202020204" pitchFamily="34" charset="0"/>
            </a:rPr>
            <a:t>1</a:t>
          </a:r>
          <a:r>
            <a:rPr lang="es-EC" altLang="en-US" sz="1500" dirty="0" smtClean="0">
              <a:latin typeface="Arial" panose="020B0604020202020204" pitchFamily="34" charset="0"/>
              <a:cs typeface="Arial" panose="020B0604020202020204" pitchFamily="34" charset="0"/>
            </a:rPr>
            <a:t>” (5 mg/L de TDZ) ya que se formaron un total de 137 luego 6 semanas de incubación.</a:t>
          </a:r>
          <a:endParaRPr lang="en-US" sz="1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71EA09-BE0D-4DEC-90D9-50CC953A97B8}" type="parTrans" cxnId="{9B093DD6-8901-477B-BC9F-AD5366015E4E}">
      <dgm:prSet/>
      <dgm:spPr/>
      <dgm:t>
        <a:bodyPr/>
        <a:lstStyle/>
        <a:p>
          <a:endParaRPr lang="en-US" sz="1500"/>
        </a:p>
      </dgm:t>
    </dgm:pt>
    <dgm:pt modelId="{88B35CD3-6301-4506-B1CD-3233A6D04B03}" type="sibTrans" cxnId="{9B093DD6-8901-477B-BC9F-AD5366015E4E}">
      <dgm:prSet/>
      <dgm:spPr/>
      <dgm:t>
        <a:bodyPr/>
        <a:lstStyle/>
        <a:p>
          <a:endParaRPr lang="en-US" sz="1500"/>
        </a:p>
      </dgm:t>
    </dgm:pt>
    <dgm:pt modelId="{47346FE7-12FC-4648-9BBE-2A2E69ED67A3}">
      <dgm:prSet phldrT="[Texto]" custT="1"/>
      <dgm:spPr/>
      <dgm:t>
        <a:bodyPr/>
        <a:lstStyle/>
        <a:p>
          <a:pPr algn="just"/>
          <a:r>
            <a:rPr lang="es-EC" sz="1500" dirty="0" smtClean="0">
              <a:latin typeface="Arial" panose="020B0604020202020204" pitchFamily="34" charset="0"/>
              <a:cs typeface="Arial" panose="020B0604020202020204" pitchFamily="34" charset="0"/>
            </a:rPr>
            <a:t>Los mejores medios de cultivo para la elongación de las brotes fueron los suplementados con 3 mg/L y 4 mg/L de GA</a:t>
          </a:r>
          <a:r>
            <a:rPr lang="es-EC" sz="1500" baseline="-25000" dirty="0" smtClean="0">
              <a:latin typeface="Arial" panose="020B0604020202020204" pitchFamily="34" charset="0"/>
              <a:cs typeface="Arial" panose="020B0604020202020204" pitchFamily="34" charset="0"/>
            </a:rPr>
            <a:t>3</a:t>
          </a:r>
          <a:r>
            <a:rPr lang="es-EC" sz="150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1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84DE8C-6F2D-4E83-90CC-BEE8C07048FE}" type="parTrans" cxnId="{9086CF9F-F3D4-4973-B0A2-CFFD44807AED}">
      <dgm:prSet/>
      <dgm:spPr/>
      <dgm:t>
        <a:bodyPr/>
        <a:lstStyle/>
        <a:p>
          <a:endParaRPr lang="en-US" sz="1500"/>
        </a:p>
      </dgm:t>
    </dgm:pt>
    <dgm:pt modelId="{73900FB7-768A-47AE-B0FD-DF96B7B3DE44}" type="sibTrans" cxnId="{9086CF9F-F3D4-4973-B0A2-CFFD44807AED}">
      <dgm:prSet/>
      <dgm:spPr/>
      <dgm:t>
        <a:bodyPr/>
        <a:lstStyle/>
        <a:p>
          <a:endParaRPr lang="en-US" sz="1500"/>
        </a:p>
      </dgm:t>
    </dgm:pt>
    <dgm:pt modelId="{707DF3E9-2A85-4E7B-876F-F69C8534CB87}">
      <dgm:prSet custT="1"/>
      <dgm:spPr/>
      <dgm:t>
        <a:bodyPr/>
        <a:lstStyle/>
        <a:p>
          <a:pPr algn="just"/>
          <a:r>
            <a:rPr lang="es-EC" sz="1500" dirty="0" smtClean="0">
              <a:latin typeface="Arial" panose="020B0604020202020204" pitchFamily="34" charset="0"/>
              <a:cs typeface="Arial" panose="020B0604020202020204" pitchFamily="34" charset="0"/>
            </a:rPr>
            <a:t>El proceso inicial de formación de brotes tiene un tiempo mayor, ya que los primeros brotes empiezan a aparecer a las 5 semanas, el proceso de multiplicación es acelerado (hasta 113 brotes en el medio “BT</a:t>
          </a:r>
          <a:r>
            <a:rPr lang="es-EC" sz="1500" baseline="-25000" dirty="0" smtClean="0">
              <a:latin typeface="Arial" panose="020B0604020202020204" pitchFamily="34" charset="0"/>
              <a:cs typeface="Arial" panose="020B0604020202020204" pitchFamily="34" charset="0"/>
            </a:rPr>
            <a:t>2</a:t>
          </a:r>
          <a:r>
            <a:rPr lang="es-EC" sz="1500" dirty="0" smtClean="0">
              <a:latin typeface="Arial" panose="020B0604020202020204" pitchFamily="34" charset="0"/>
              <a:cs typeface="Arial" panose="020B0604020202020204" pitchFamily="34" charset="0"/>
            </a:rPr>
            <a:t>”), y es necesario realizar un </a:t>
          </a:r>
          <a:r>
            <a:rPr lang="es-EC" sz="1500" dirty="0" err="1" smtClean="0">
              <a:latin typeface="Arial" panose="020B0604020202020204" pitchFamily="34" charset="0"/>
              <a:cs typeface="Arial" panose="020B0604020202020204" pitchFamily="34" charset="0"/>
            </a:rPr>
            <a:t>subcultivo</a:t>
          </a:r>
          <a:r>
            <a:rPr lang="es-EC" sz="1500" dirty="0" smtClean="0">
              <a:latin typeface="Arial" panose="020B0604020202020204" pitchFamily="34" charset="0"/>
              <a:cs typeface="Arial" panose="020B0604020202020204" pitchFamily="34" charset="0"/>
            </a:rPr>
            <a:t> en un medio suplementado con GA</a:t>
          </a:r>
          <a:r>
            <a:rPr lang="es-EC" sz="1500" baseline="-25000" dirty="0" smtClean="0">
              <a:latin typeface="Arial" panose="020B0604020202020204" pitchFamily="34" charset="0"/>
              <a:cs typeface="Arial" panose="020B0604020202020204" pitchFamily="34" charset="0"/>
            </a:rPr>
            <a:t>3</a:t>
          </a:r>
          <a:r>
            <a:rPr lang="es-EC" sz="150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s-ES" sz="1500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ED24E9-2CA1-4C7E-982D-2FB4FC8E3669}" type="parTrans" cxnId="{74436D32-316B-4C1A-A7BC-8E7438319AA4}">
      <dgm:prSet/>
      <dgm:spPr/>
      <dgm:t>
        <a:bodyPr/>
        <a:lstStyle/>
        <a:p>
          <a:endParaRPr lang="en-US" sz="1500"/>
        </a:p>
      </dgm:t>
    </dgm:pt>
    <dgm:pt modelId="{585CC6AD-ADD9-46D3-AFAA-5308433DE023}" type="sibTrans" cxnId="{74436D32-316B-4C1A-A7BC-8E7438319AA4}">
      <dgm:prSet/>
      <dgm:spPr/>
      <dgm:t>
        <a:bodyPr/>
        <a:lstStyle/>
        <a:p>
          <a:endParaRPr lang="en-US" sz="1500"/>
        </a:p>
      </dgm:t>
    </dgm:pt>
    <dgm:pt modelId="{57F7F8AC-884C-42B2-9672-0DE8EB1A5DAC}" type="pres">
      <dgm:prSet presAssocID="{844B2DE8-48E9-4656-BEFF-EA05354A881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80BC01B-5071-42D8-B7BA-37B6D488FA0B}" type="pres">
      <dgm:prSet presAssocID="{55265659-BFB7-444D-AC96-F53DC4B2364C}" presName="comp" presStyleCnt="0"/>
      <dgm:spPr/>
    </dgm:pt>
    <dgm:pt modelId="{BD6F23CE-47B6-4560-8947-553EF78B2411}" type="pres">
      <dgm:prSet presAssocID="{55265659-BFB7-444D-AC96-F53DC4B2364C}" presName="box" presStyleLbl="node1" presStyleIdx="0" presStyleCnt="4" custScaleY="82695"/>
      <dgm:spPr/>
      <dgm:t>
        <a:bodyPr/>
        <a:lstStyle/>
        <a:p>
          <a:endParaRPr lang="en-US"/>
        </a:p>
      </dgm:t>
    </dgm:pt>
    <dgm:pt modelId="{A5B17533-D81B-4593-B7E3-F9F3519A55FF}" type="pres">
      <dgm:prSet presAssocID="{55265659-BFB7-444D-AC96-F53DC4B2364C}" presName="img" presStyleLbl="fgImgPlace1" presStyleIdx="0" presStyleCnt="4" custScaleX="80321" custScaleY="10223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9BBDEC2-F1AD-4D4D-A9B8-D29CFDD76F76}" type="pres">
      <dgm:prSet presAssocID="{55265659-BFB7-444D-AC96-F53DC4B2364C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26BB87-9E78-44E8-9244-C0FF889D788E}" type="pres">
      <dgm:prSet presAssocID="{7BE42A4E-E78D-40CF-8770-D9AEA975D90D}" presName="spacer" presStyleCnt="0"/>
      <dgm:spPr/>
    </dgm:pt>
    <dgm:pt modelId="{F2FD9669-31A2-46C9-A440-6F3339CB17DE}" type="pres">
      <dgm:prSet presAssocID="{756154C8-26AB-4DD3-A01B-E033A991F114}" presName="comp" presStyleCnt="0"/>
      <dgm:spPr/>
    </dgm:pt>
    <dgm:pt modelId="{2954B194-F397-44B6-8736-6966CFAC2D50}" type="pres">
      <dgm:prSet presAssocID="{756154C8-26AB-4DD3-A01B-E033A991F114}" presName="box" presStyleLbl="node1" presStyleIdx="1" presStyleCnt="4" custScaleY="79525"/>
      <dgm:spPr/>
      <dgm:t>
        <a:bodyPr/>
        <a:lstStyle/>
        <a:p>
          <a:endParaRPr lang="en-US"/>
        </a:p>
      </dgm:t>
    </dgm:pt>
    <dgm:pt modelId="{270979F0-7C59-4623-8958-4C90264814C2}" type="pres">
      <dgm:prSet presAssocID="{756154C8-26AB-4DD3-A01B-E033A991F114}" presName="img" presStyleLbl="fgImgPlace1" presStyleIdx="1" presStyleCnt="4" custScaleX="80321" custScaleY="9763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B7EAC75-1251-4959-804D-E5548080408C}" type="pres">
      <dgm:prSet presAssocID="{756154C8-26AB-4DD3-A01B-E033A991F114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A57E40-36CE-4014-A12A-4BF19359692F}" type="pres">
      <dgm:prSet presAssocID="{88B35CD3-6301-4506-B1CD-3233A6D04B03}" presName="spacer" presStyleCnt="0"/>
      <dgm:spPr/>
    </dgm:pt>
    <dgm:pt modelId="{5653CC9B-98F9-4C99-8F96-42840AE17599}" type="pres">
      <dgm:prSet presAssocID="{47346FE7-12FC-4648-9BBE-2A2E69ED67A3}" presName="comp" presStyleCnt="0"/>
      <dgm:spPr/>
    </dgm:pt>
    <dgm:pt modelId="{ED76F596-85E9-4AF2-974A-381AE5610662}" type="pres">
      <dgm:prSet presAssocID="{47346FE7-12FC-4648-9BBE-2A2E69ED67A3}" presName="box" presStyleLbl="node1" presStyleIdx="2" presStyleCnt="4" custScaleY="74081"/>
      <dgm:spPr/>
      <dgm:t>
        <a:bodyPr/>
        <a:lstStyle/>
        <a:p>
          <a:endParaRPr lang="en-US"/>
        </a:p>
      </dgm:t>
    </dgm:pt>
    <dgm:pt modelId="{ACD946D5-04A0-4607-8F52-D0BBA5C6CA68}" type="pres">
      <dgm:prSet presAssocID="{47346FE7-12FC-4648-9BBE-2A2E69ED67A3}" presName="img" presStyleLbl="fgImgPlace1" presStyleIdx="2" presStyleCnt="4" custScaleX="80321" custScaleY="9763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0D8BD9C-9220-46A0-A06F-DA5631155F23}" type="pres">
      <dgm:prSet presAssocID="{47346FE7-12FC-4648-9BBE-2A2E69ED67A3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F76432-1DF0-4E9F-B8D8-3D2E4955D800}" type="pres">
      <dgm:prSet presAssocID="{73900FB7-768A-47AE-B0FD-DF96B7B3DE44}" presName="spacer" presStyleCnt="0"/>
      <dgm:spPr/>
    </dgm:pt>
    <dgm:pt modelId="{65086564-A30E-4292-B53D-8E5BC8FB0CD6}" type="pres">
      <dgm:prSet presAssocID="{707DF3E9-2A85-4E7B-876F-F69C8534CB87}" presName="comp" presStyleCnt="0"/>
      <dgm:spPr/>
    </dgm:pt>
    <dgm:pt modelId="{48958B36-0D70-4B16-A152-A49E086396EC}" type="pres">
      <dgm:prSet presAssocID="{707DF3E9-2A85-4E7B-876F-F69C8534CB87}" presName="box" presStyleLbl="node1" presStyleIdx="3" presStyleCnt="4" custScaleY="135790"/>
      <dgm:spPr/>
      <dgm:t>
        <a:bodyPr/>
        <a:lstStyle/>
        <a:p>
          <a:endParaRPr lang="en-US"/>
        </a:p>
      </dgm:t>
    </dgm:pt>
    <dgm:pt modelId="{34943F86-F522-48FA-AEAA-E227EDD7F619}" type="pres">
      <dgm:prSet presAssocID="{707DF3E9-2A85-4E7B-876F-F69C8534CB87}" presName="img" presStyleLbl="fgImgPlace1" presStyleIdx="3" presStyleCnt="4" custScaleX="80321" custScaleY="10920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01916997-E6D0-48D1-BD27-A12249495EB2}" type="pres">
      <dgm:prSet presAssocID="{707DF3E9-2A85-4E7B-876F-F69C8534CB87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507D1C-ADF1-4089-94DF-68E43F2B470D}" type="presOf" srcId="{55265659-BFB7-444D-AC96-F53DC4B2364C}" destId="{BD6F23CE-47B6-4560-8947-553EF78B2411}" srcOrd="0" destOrd="0" presId="urn:microsoft.com/office/officeart/2005/8/layout/vList4"/>
    <dgm:cxn modelId="{70152822-3B0F-4EB2-9DE9-550BEA4C43E1}" type="presOf" srcId="{756154C8-26AB-4DD3-A01B-E033A991F114}" destId="{2954B194-F397-44B6-8736-6966CFAC2D50}" srcOrd="0" destOrd="0" presId="urn:microsoft.com/office/officeart/2005/8/layout/vList4"/>
    <dgm:cxn modelId="{3FD54738-C155-46E0-B76C-0C77262841EE}" type="presOf" srcId="{844B2DE8-48E9-4656-BEFF-EA05354A881C}" destId="{57F7F8AC-884C-42B2-9672-0DE8EB1A5DAC}" srcOrd="0" destOrd="0" presId="urn:microsoft.com/office/officeart/2005/8/layout/vList4"/>
    <dgm:cxn modelId="{9B093DD6-8901-477B-BC9F-AD5366015E4E}" srcId="{844B2DE8-48E9-4656-BEFF-EA05354A881C}" destId="{756154C8-26AB-4DD3-A01B-E033A991F114}" srcOrd="1" destOrd="0" parTransId="{D271EA09-BE0D-4DEC-90D9-50CC953A97B8}" sibTransId="{88B35CD3-6301-4506-B1CD-3233A6D04B03}"/>
    <dgm:cxn modelId="{70248DB5-EC6F-408F-A5BA-1793BF0775F0}" type="presOf" srcId="{55265659-BFB7-444D-AC96-F53DC4B2364C}" destId="{09BBDEC2-F1AD-4D4D-A9B8-D29CFDD76F76}" srcOrd="1" destOrd="0" presId="urn:microsoft.com/office/officeart/2005/8/layout/vList4"/>
    <dgm:cxn modelId="{67761418-6E15-4B68-B90C-39E1A9E7FB32}" type="presOf" srcId="{707DF3E9-2A85-4E7B-876F-F69C8534CB87}" destId="{01916997-E6D0-48D1-BD27-A12249495EB2}" srcOrd="1" destOrd="0" presId="urn:microsoft.com/office/officeart/2005/8/layout/vList4"/>
    <dgm:cxn modelId="{69F0949D-1A36-4870-879D-A098117CD986}" type="presOf" srcId="{756154C8-26AB-4DD3-A01B-E033A991F114}" destId="{6B7EAC75-1251-4959-804D-E5548080408C}" srcOrd="1" destOrd="0" presId="urn:microsoft.com/office/officeart/2005/8/layout/vList4"/>
    <dgm:cxn modelId="{1A853A52-9883-4D85-ABDF-3BB22C647F37}" type="presOf" srcId="{47346FE7-12FC-4648-9BBE-2A2E69ED67A3}" destId="{ED76F596-85E9-4AF2-974A-381AE5610662}" srcOrd="0" destOrd="0" presId="urn:microsoft.com/office/officeart/2005/8/layout/vList4"/>
    <dgm:cxn modelId="{74436D32-316B-4C1A-A7BC-8E7438319AA4}" srcId="{844B2DE8-48E9-4656-BEFF-EA05354A881C}" destId="{707DF3E9-2A85-4E7B-876F-F69C8534CB87}" srcOrd="3" destOrd="0" parTransId="{A5ED24E9-2CA1-4C7E-982D-2FB4FC8E3669}" sibTransId="{585CC6AD-ADD9-46D3-AFAA-5308433DE023}"/>
    <dgm:cxn modelId="{9086CF9F-F3D4-4973-B0A2-CFFD44807AED}" srcId="{844B2DE8-48E9-4656-BEFF-EA05354A881C}" destId="{47346FE7-12FC-4648-9BBE-2A2E69ED67A3}" srcOrd="2" destOrd="0" parTransId="{7784DE8C-6F2D-4E83-90CC-BEE8C07048FE}" sibTransId="{73900FB7-768A-47AE-B0FD-DF96B7B3DE44}"/>
    <dgm:cxn modelId="{459D7238-4620-49FA-9A9F-926866827B00}" type="presOf" srcId="{47346FE7-12FC-4648-9BBE-2A2E69ED67A3}" destId="{D0D8BD9C-9220-46A0-A06F-DA5631155F23}" srcOrd="1" destOrd="0" presId="urn:microsoft.com/office/officeart/2005/8/layout/vList4"/>
    <dgm:cxn modelId="{D7D9DEAC-D36C-4723-B014-BB672CC61B6B}" srcId="{844B2DE8-48E9-4656-BEFF-EA05354A881C}" destId="{55265659-BFB7-444D-AC96-F53DC4B2364C}" srcOrd="0" destOrd="0" parTransId="{41782032-62FF-4D07-8BDC-CD50F92F86F7}" sibTransId="{7BE42A4E-E78D-40CF-8770-D9AEA975D90D}"/>
    <dgm:cxn modelId="{DE61374D-2E6F-4457-B320-CDB74560D787}" type="presOf" srcId="{707DF3E9-2A85-4E7B-876F-F69C8534CB87}" destId="{48958B36-0D70-4B16-A152-A49E086396EC}" srcOrd="0" destOrd="0" presId="urn:microsoft.com/office/officeart/2005/8/layout/vList4"/>
    <dgm:cxn modelId="{925C8871-4C3D-4368-BC02-185DF70E892E}" type="presParOf" srcId="{57F7F8AC-884C-42B2-9672-0DE8EB1A5DAC}" destId="{A80BC01B-5071-42D8-B7BA-37B6D488FA0B}" srcOrd="0" destOrd="0" presId="urn:microsoft.com/office/officeart/2005/8/layout/vList4"/>
    <dgm:cxn modelId="{4A9E12CD-7C03-45A5-BD73-E97EC7F1A2F0}" type="presParOf" srcId="{A80BC01B-5071-42D8-B7BA-37B6D488FA0B}" destId="{BD6F23CE-47B6-4560-8947-553EF78B2411}" srcOrd="0" destOrd="0" presId="urn:microsoft.com/office/officeart/2005/8/layout/vList4"/>
    <dgm:cxn modelId="{D0CC2F33-A8AF-411F-85E1-536FA0E8AA45}" type="presParOf" srcId="{A80BC01B-5071-42D8-B7BA-37B6D488FA0B}" destId="{A5B17533-D81B-4593-B7E3-F9F3519A55FF}" srcOrd="1" destOrd="0" presId="urn:microsoft.com/office/officeart/2005/8/layout/vList4"/>
    <dgm:cxn modelId="{CA5AE6A6-B8CF-4C52-958F-291CDFE37DCE}" type="presParOf" srcId="{A80BC01B-5071-42D8-B7BA-37B6D488FA0B}" destId="{09BBDEC2-F1AD-4D4D-A9B8-D29CFDD76F76}" srcOrd="2" destOrd="0" presId="urn:microsoft.com/office/officeart/2005/8/layout/vList4"/>
    <dgm:cxn modelId="{920FAF7B-C0DF-442B-B940-C977489BF46D}" type="presParOf" srcId="{57F7F8AC-884C-42B2-9672-0DE8EB1A5DAC}" destId="{0826BB87-9E78-44E8-9244-C0FF889D788E}" srcOrd="1" destOrd="0" presId="urn:microsoft.com/office/officeart/2005/8/layout/vList4"/>
    <dgm:cxn modelId="{73DCD104-B628-4A94-947A-63EB0D97C6FA}" type="presParOf" srcId="{57F7F8AC-884C-42B2-9672-0DE8EB1A5DAC}" destId="{F2FD9669-31A2-46C9-A440-6F3339CB17DE}" srcOrd="2" destOrd="0" presId="urn:microsoft.com/office/officeart/2005/8/layout/vList4"/>
    <dgm:cxn modelId="{93DCD9CD-520B-46E5-8304-82385BA9DBF7}" type="presParOf" srcId="{F2FD9669-31A2-46C9-A440-6F3339CB17DE}" destId="{2954B194-F397-44B6-8736-6966CFAC2D50}" srcOrd="0" destOrd="0" presId="urn:microsoft.com/office/officeart/2005/8/layout/vList4"/>
    <dgm:cxn modelId="{48F56150-2A45-4AF0-93AB-C254F0E966DA}" type="presParOf" srcId="{F2FD9669-31A2-46C9-A440-6F3339CB17DE}" destId="{270979F0-7C59-4623-8958-4C90264814C2}" srcOrd="1" destOrd="0" presId="urn:microsoft.com/office/officeart/2005/8/layout/vList4"/>
    <dgm:cxn modelId="{1CE24F84-AF3D-4BC4-B228-1D8FFFCE0358}" type="presParOf" srcId="{F2FD9669-31A2-46C9-A440-6F3339CB17DE}" destId="{6B7EAC75-1251-4959-804D-E5548080408C}" srcOrd="2" destOrd="0" presId="urn:microsoft.com/office/officeart/2005/8/layout/vList4"/>
    <dgm:cxn modelId="{1DB59BB3-EA86-4ABD-A70A-1681AC1B0632}" type="presParOf" srcId="{57F7F8AC-884C-42B2-9672-0DE8EB1A5DAC}" destId="{5BA57E40-36CE-4014-A12A-4BF19359692F}" srcOrd="3" destOrd="0" presId="urn:microsoft.com/office/officeart/2005/8/layout/vList4"/>
    <dgm:cxn modelId="{EB526F9D-20C8-4C7B-BF78-63EB939939AC}" type="presParOf" srcId="{57F7F8AC-884C-42B2-9672-0DE8EB1A5DAC}" destId="{5653CC9B-98F9-4C99-8F96-42840AE17599}" srcOrd="4" destOrd="0" presId="urn:microsoft.com/office/officeart/2005/8/layout/vList4"/>
    <dgm:cxn modelId="{4ECD2933-6ABF-42F4-993D-4C60A3AEE35E}" type="presParOf" srcId="{5653CC9B-98F9-4C99-8F96-42840AE17599}" destId="{ED76F596-85E9-4AF2-974A-381AE5610662}" srcOrd="0" destOrd="0" presId="urn:microsoft.com/office/officeart/2005/8/layout/vList4"/>
    <dgm:cxn modelId="{919BD5BA-82A0-4512-8A27-4268FA8948CD}" type="presParOf" srcId="{5653CC9B-98F9-4C99-8F96-42840AE17599}" destId="{ACD946D5-04A0-4607-8F52-D0BBA5C6CA68}" srcOrd="1" destOrd="0" presId="urn:microsoft.com/office/officeart/2005/8/layout/vList4"/>
    <dgm:cxn modelId="{498B1C4B-C383-420E-84C6-92FB56932723}" type="presParOf" srcId="{5653CC9B-98F9-4C99-8F96-42840AE17599}" destId="{D0D8BD9C-9220-46A0-A06F-DA5631155F23}" srcOrd="2" destOrd="0" presId="urn:microsoft.com/office/officeart/2005/8/layout/vList4"/>
    <dgm:cxn modelId="{DF483BF7-26AF-43A7-B96C-E0DC6FABC14F}" type="presParOf" srcId="{57F7F8AC-884C-42B2-9672-0DE8EB1A5DAC}" destId="{5AF76432-1DF0-4E9F-B8D8-3D2E4955D800}" srcOrd="5" destOrd="0" presId="urn:microsoft.com/office/officeart/2005/8/layout/vList4"/>
    <dgm:cxn modelId="{8C613BCC-87D1-4A59-B3CC-86251F2BF5D6}" type="presParOf" srcId="{57F7F8AC-884C-42B2-9672-0DE8EB1A5DAC}" destId="{65086564-A30E-4292-B53D-8E5BC8FB0CD6}" srcOrd="6" destOrd="0" presId="urn:microsoft.com/office/officeart/2005/8/layout/vList4"/>
    <dgm:cxn modelId="{335CE058-8C1F-4B3F-8011-2782DC923844}" type="presParOf" srcId="{65086564-A30E-4292-B53D-8E5BC8FB0CD6}" destId="{48958B36-0D70-4B16-A152-A49E086396EC}" srcOrd="0" destOrd="0" presId="urn:microsoft.com/office/officeart/2005/8/layout/vList4"/>
    <dgm:cxn modelId="{507C5BC5-B323-426D-99EC-75AF4940F987}" type="presParOf" srcId="{65086564-A30E-4292-B53D-8E5BC8FB0CD6}" destId="{34943F86-F522-48FA-AEAA-E227EDD7F619}" srcOrd="1" destOrd="0" presId="urn:microsoft.com/office/officeart/2005/8/layout/vList4"/>
    <dgm:cxn modelId="{CA6ADA9C-455B-43E8-AEBF-3615030523C8}" type="presParOf" srcId="{65086564-A30E-4292-B53D-8E5BC8FB0CD6}" destId="{01916997-E6D0-48D1-BD27-A12249495EB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9CF102-B4B4-4EA7-B184-9DE17547A29C}">
      <dsp:nvSpPr>
        <dsp:cNvPr id="0" name=""/>
        <dsp:cNvSpPr/>
      </dsp:nvSpPr>
      <dsp:spPr>
        <a:xfrm>
          <a:off x="559703" y="2455299"/>
          <a:ext cx="3398282" cy="3398282"/>
        </a:xfrm>
        <a:prstGeom prst="circularArrow">
          <a:avLst>
            <a:gd name="adj1" fmla="val 4668"/>
            <a:gd name="adj2" fmla="val 272909"/>
            <a:gd name="adj3" fmla="val 13133509"/>
            <a:gd name="adj4" fmla="val 17828443"/>
            <a:gd name="adj5" fmla="val 4847"/>
          </a:avLst>
        </a:prstGeom>
        <a:solidFill>
          <a:srgbClr val="C0D4BA"/>
        </a:solidFill>
        <a:ln>
          <a:solidFill>
            <a:srgbClr val="008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859DCA-402F-4635-829A-4E754A965E76}">
      <dsp:nvSpPr>
        <dsp:cNvPr id="0" name=""/>
        <dsp:cNvSpPr/>
      </dsp:nvSpPr>
      <dsp:spPr>
        <a:xfrm>
          <a:off x="1213242" y="2088229"/>
          <a:ext cx="2084341" cy="128662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0080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Ecuador: </a:t>
          </a:r>
          <a:r>
            <a:rPr lang="es-EC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Riqueza en flora y fauna. Plan nacional del buen vivir (MAE,2010).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76050" y="2151037"/>
        <a:ext cx="1958725" cy="1161006"/>
      </dsp:txXfrm>
    </dsp:sp>
    <dsp:sp modelId="{B44E6B94-1B8D-457C-BA16-281F6341443F}">
      <dsp:nvSpPr>
        <dsp:cNvPr id="0" name=""/>
        <dsp:cNvSpPr/>
      </dsp:nvSpPr>
      <dsp:spPr>
        <a:xfrm>
          <a:off x="2441426" y="3808207"/>
          <a:ext cx="2084341" cy="10421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0080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smtClean="0">
              <a:latin typeface="Arial" panose="020B0604020202020204" pitchFamily="34" charset="0"/>
              <a:cs typeface="Arial" panose="020B0604020202020204" pitchFamily="34" charset="0"/>
            </a:rPr>
            <a:t>Babaco [</a:t>
          </a:r>
          <a:r>
            <a:rPr lang="es-EC" sz="1600" i="1" kern="1200" smtClean="0">
              <a:latin typeface="Arial" panose="020B0604020202020204" pitchFamily="34" charset="0"/>
              <a:cs typeface="Arial" panose="020B0604020202020204" pitchFamily="34" charset="0"/>
            </a:rPr>
            <a:t>Vasconcellea × heilbornii</a:t>
          </a:r>
          <a:r>
            <a:rPr lang="es-EC" sz="1600" kern="1200" smtClean="0">
              <a:latin typeface="Arial" panose="020B0604020202020204" pitchFamily="34" charset="0"/>
              <a:cs typeface="Arial" panose="020B0604020202020204" pitchFamily="34" charset="0"/>
            </a:rPr>
            <a:t> (Badillo) Badillo].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92301" y="3859082"/>
        <a:ext cx="1982591" cy="940420"/>
      </dsp:txXfrm>
    </dsp:sp>
    <dsp:sp modelId="{09A27598-A012-430C-AB73-0F8C97F04643}">
      <dsp:nvSpPr>
        <dsp:cNvPr id="0" name=""/>
        <dsp:cNvSpPr/>
      </dsp:nvSpPr>
      <dsp:spPr>
        <a:xfrm>
          <a:off x="1171604" y="5372234"/>
          <a:ext cx="2084341" cy="10421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0080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smtClean="0">
              <a:latin typeface="Arial" panose="020B0604020202020204" pitchFamily="34" charset="0"/>
              <a:cs typeface="Arial" panose="020B0604020202020204" pitchFamily="34" charset="0"/>
            </a:rPr>
            <a:t>MAE (2007): 123% rentabilidad.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22479" y="5423109"/>
        <a:ext cx="1982591" cy="940420"/>
      </dsp:txXfrm>
    </dsp:sp>
    <dsp:sp modelId="{CAE8E227-43B1-42B9-B875-59B101F50C4A}">
      <dsp:nvSpPr>
        <dsp:cNvPr id="0" name=""/>
        <dsp:cNvSpPr/>
      </dsp:nvSpPr>
      <dsp:spPr>
        <a:xfrm>
          <a:off x="0" y="3792106"/>
          <a:ext cx="2084341" cy="10421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0080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smtClean="0">
              <a:latin typeface="Arial" panose="020B0604020202020204" pitchFamily="34" charset="0"/>
              <a:cs typeface="Arial" panose="020B0604020202020204" pitchFamily="34" charset="0"/>
            </a:rPr>
            <a:t>Reproducción y plagas (Viteri, 1992).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875" y="3842981"/>
        <a:ext cx="1982591" cy="94042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6F23CE-47B6-4560-8947-553EF78B2411}">
      <dsp:nvSpPr>
        <dsp:cNvPr id="0" name=""/>
        <dsp:cNvSpPr/>
      </dsp:nvSpPr>
      <dsp:spPr>
        <a:xfrm>
          <a:off x="0" y="0"/>
          <a:ext cx="8964488" cy="119346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tx1"/>
              </a:solidFill>
              <a:cs typeface="Arial" panose="020B0604020202020204" pitchFamily="34" charset="0"/>
            </a:rPr>
            <a:t>Es importante realizar semanalmente el pre-tratamiento fitosanitario y la aplicación de 6-BAP.</a:t>
          </a:r>
          <a:endParaRPr lang="en-US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2244" y="0"/>
        <a:ext cx="7052243" cy="1193469"/>
      </dsp:txXfrm>
    </dsp:sp>
    <dsp:sp modelId="{A5B17533-D81B-4593-B7E3-F9F3519A55FF}">
      <dsp:nvSpPr>
        <dsp:cNvPr id="0" name=""/>
        <dsp:cNvSpPr/>
      </dsp:nvSpPr>
      <dsp:spPr>
        <a:xfrm>
          <a:off x="295759" y="75412"/>
          <a:ext cx="1440073" cy="104264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54B194-F397-44B6-8736-6966CFAC2D50}">
      <dsp:nvSpPr>
        <dsp:cNvPr id="0" name=""/>
        <dsp:cNvSpPr/>
      </dsp:nvSpPr>
      <dsp:spPr>
        <a:xfrm>
          <a:off x="0" y="1312815"/>
          <a:ext cx="8964488" cy="119346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Considerando el elevado costo de algunos reactivos como el TDZ, se recomienda usar 5 mg/L .</a:t>
          </a:r>
          <a:r>
            <a:rPr lang="es-EC" altLang="en-US" sz="15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n-US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2244" y="1312815"/>
        <a:ext cx="7052243" cy="1193469"/>
      </dsp:txXfrm>
    </dsp:sp>
    <dsp:sp modelId="{270979F0-7C59-4623-8958-4C90264814C2}">
      <dsp:nvSpPr>
        <dsp:cNvPr id="0" name=""/>
        <dsp:cNvSpPr/>
      </dsp:nvSpPr>
      <dsp:spPr>
        <a:xfrm>
          <a:off x="295759" y="1388228"/>
          <a:ext cx="1440073" cy="104264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76F596-85E9-4AF2-974A-381AE5610662}">
      <dsp:nvSpPr>
        <dsp:cNvPr id="0" name=""/>
        <dsp:cNvSpPr/>
      </dsp:nvSpPr>
      <dsp:spPr>
        <a:xfrm>
          <a:off x="0" y="2625631"/>
          <a:ext cx="8964488" cy="119346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El TDZ causa la formación de callo no organogénica por lo que ser recomienda realizar una remoción del mismo.</a:t>
          </a:r>
          <a:endParaRPr lang="en-US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2244" y="2625631"/>
        <a:ext cx="7052243" cy="1193469"/>
      </dsp:txXfrm>
    </dsp:sp>
    <dsp:sp modelId="{ACD946D5-04A0-4607-8F52-D0BBA5C6CA68}">
      <dsp:nvSpPr>
        <dsp:cNvPr id="0" name=""/>
        <dsp:cNvSpPr/>
      </dsp:nvSpPr>
      <dsp:spPr>
        <a:xfrm>
          <a:off x="295759" y="2701044"/>
          <a:ext cx="1440073" cy="104264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958B36-0D70-4B16-A152-A49E086396EC}">
      <dsp:nvSpPr>
        <dsp:cNvPr id="0" name=""/>
        <dsp:cNvSpPr/>
      </dsp:nvSpPr>
      <dsp:spPr>
        <a:xfrm>
          <a:off x="0" y="3938447"/>
          <a:ext cx="8964488" cy="11992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Investigaciones futuras enfocadas la Biología Molecular con el fin de comparar los brotes a nivel </a:t>
          </a:r>
          <a:r>
            <a:rPr lang="es-EC" sz="1500" i="1" kern="1200" dirty="0" smtClean="0"/>
            <a:t>in vitro y</a:t>
          </a:r>
          <a:r>
            <a:rPr lang="es-EC" sz="1500" kern="1200" dirty="0" smtClean="0"/>
            <a:t> </a:t>
          </a:r>
          <a:r>
            <a:rPr lang="es-EC" sz="1500" i="1" kern="1200" dirty="0" smtClean="0"/>
            <a:t>ex vitro,</a:t>
          </a:r>
          <a:r>
            <a:rPr lang="es-EC" sz="1500" kern="1200" dirty="0" smtClean="0"/>
            <a:t> para corroborar si existe variación </a:t>
          </a:r>
          <a:r>
            <a:rPr lang="es-EC" sz="1500" kern="1200" dirty="0" err="1" smtClean="0"/>
            <a:t>somaclonal</a:t>
          </a:r>
          <a:r>
            <a:rPr lang="es-EC" sz="1500" kern="1200" dirty="0" smtClean="0"/>
            <a:t>.</a:t>
          </a:r>
          <a:endParaRPr lang="es-ES" sz="15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2244" y="3938447"/>
        <a:ext cx="7052243" cy="1199281"/>
      </dsp:txXfrm>
    </dsp:sp>
    <dsp:sp modelId="{34943F86-F522-48FA-AEAA-E227EDD7F619}">
      <dsp:nvSpPr>
        <dsp:cNvPr id="0" name=""/>
        <dsp:cNvSpPr/>
      </dsp:nvSpPr>
      <dsp:spPr>
        <a:xfrm>
          <a:off x="295759" y="4016766"/>
          <a:ext cx="1440073" cy="104264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D4093-B062-4646-B144-6784DC71553C}">
      <dsp:nvSpPr>
        <dsp:cNvPr id="0" name=""/>
        <dsp:cNvSpPr/>
      </dsp:nvSpPr>
      <dsp:spPr>
        <a:xfrm>
          <a:off x="-398572" y="1743227"/>
          <a:ext cx="4571280" cy="4571280"/>
        </a:xfrm>
        <a:prstGeom prst="circularArrow">
          <a:avLst>
            <a:gd name="adj1" fmla="val 5310"/>
            <a:gd name="adj2" fmla="val 343918"/>
            <a:gd name="adj3" fmla="val 12695751"/>
            <a:gd name="adj4" fmla="val 18075192"/>
            <a:gd name="adj5" fmla="val 6195"/>
          </a:avLst>
        </a:prstGeom>
        <a:solidFill>
          <a:srgbClr val="C0D4BA"/>
        </a:solidFill>
        <a:ln>
          <a:solidFill>
            <a:srgbClr val="008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5149A7-A04C-4FAD-A6D4-39A31CAAFE77}">
      <dsp:nvSpPr>
        <dsp:cNvPr id="0" name=""/>
        <dsp:cNvSpPr/>
      </dsp:nvSpPr>
      <dsp:spPr>
        <a:xfrm>
          <a:off x="374776" y="1929498"/>
          <a:ext cx="3024584" cy="151229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0080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latin typeface="+mj-lt"/>
              <a:cs typeface="Arial" panose="020B0604020202020204" pitchFamily="34" charset="0"/>
            </a:rPr>
            <a:t> </a:t>
          </a:r>
          <a:endParaRPr lang="en-US" sz="1700" kern="1200" dirty="0">
            <a:latin typeface="+mj-lt"/>
            <a:cs typeface="Arial" panose="020B0604020202020204" pitchFamily="34" charset="0"/>
          </a:endParaRPr>
        </a:p>
      </dsp:txBody>
      <dsp:txXfrm>
        <a:off x="448600" y="2003322"/>
        <a:ext cx="2876936" cy="1364644"/>
      </dsp:txXfrm>
    </dsp:sp>
    <dsp:sp modelId="{21CFA69F-59BF-4D5A-8617-DF53BB276EC5}">
      <dsp:nvSpPr>
        <dsp:cNvPr id="0" name=""/>
        <dsp:cNvSpPr/>
      </dsp:nvSpPr>
      <dsp:spPr>
        <a:xfrm>
          <a:off x="374776" y="5167418"/>
          <a:ext cx="3024584" cy="151229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0080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>
            <a:latin typeface="+mj-lt"/>
            <a:cs typeface="Arial" panose="020B0604020202020204" pitchFamily="34" charset="0"/>
          </a:endParaRPr>
        </a:p>
      </dsp:txBody>
      <dsp:txXfrm>
        <a:off x="448600" y="5241242"/>
        <a:ext cx="2876936" cy="13646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F7806F-75BA-4222-8DCD-90FE3007DD1D}">
      <dsp:nvSpPr>
        <dsp:cNvPr id="0" name=""/>
        <dsp:cNvSpPr/>
      </dsp:nvSpPr>
      <dsp:spPr>
        <a:xfrm>
          <a:off x="0" y="316258"/>
          <a:ext cx="8640000" cy="1354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0560" tIns="416560" rIns="670560" bIns="128016" numCol="1" spcCol="1270" anchor="t" anchorCtr="0">
          <a:noAutofit/>
        </a:bodyPr>
        <a:lstStyle/>
        <a:p>
          <a:pPr marL="171450" lvl="1" indent="-171450" algn="just" defTabSz="8001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err="1" smtClean="0">
              <a:solidFill>
                <a:schemeClr val="tx1"/>
              </a:solidFill>
              <a:cs typeface="Arial" panose="020B0604020202020204" pitchFamily="34" charset="0"/>
            </a:rPr>
            <a:t>Elongar</a:t>
          </a:r>
          <a:r>
            <a:rPr lang="es-EC" sz="1800" kern="1200" dirty="0" smtClean="0">
              <a:solidFill>
                <a:schemeClr val="tx1"/>
              </a:solidFill>
              <a:cs typeface="Arial" panose="020B0604020202020204" pitchFamily="34" charset="0"/>
            </a:rPr>
            <a:t> brotes obtenidos a partir de segmentos proximales de hojas del híbrido Babaco [</a:t>
          </a:r>
          <a:r>
            <a:rPr lang="es-EC" sz="1800" i="1" kern="1200" dirty="0" smtClean="0">
              <a:solidFill>
                <a:schemeClr val="tx1"/>
              </a:solidFill>
              <a:cs typeface="Arial" panose="020B0604020202020204" pitchFamily="34" charset="0"/>
            </a:rPr>
            <a:t>Vasconcellea × heilbornii</a:t>
          </a:r>
          <a:r>
            <a:rPr lang="es-EC" sz="1800" kern="1200" dirty="0" smtClean="0">
              <a:solidFill>
                <a:schemeClr val="tx1"/>
              </a:solidFill>
              <a:cs typeface="Arial" panose="020B0604020202020204" pitchFamily="34" charset="0"/>
            </a:rPr>
            <a:t> (Badillo) Badillo].</a:t>
          </a:r>
          <a:endParaRPr lang="es-EC" sz="1800" b="1" kern="1200" dirty="0">
            <a:solidFill>
              <a:schemeClr val="tx1"/>
            </a:solidFill>
            <a:cs typeface="Arial" panose="020B0604020202020204" pitchFamily="34" charset="0"/>
          </a:endParaRPr>
        </a:p>
      </dsp:txBody>
      <dsp:txXfrm>
        <a:off x="0" y="316258"/>
        <a:ext cx="8640000" cy="1354500"/>
      </dsp:txXfrm>
    </dsp:sp>
    <dsp:sp modelId="{08A49C26-B428-4FCB-BB28-211B51222EBC}">
      <dsp:nvSpPr>
        <dsp:cNvPr id="0" name=""/>
        <dsp:cNvSpPr/>
      </dsp:nvSpPr>
      <dsp:spPr>
        <a:xfrm>
          <a:off x="432000" y="21058"/>
          <a:ext cx="6048000" cy="590400"/>
        </a:xfrm>
        <a:prstGeom prst="roundRect">
          <a:avLst/>
        </a:prstGeom>
        <a:solidFill>
          <a:srgbClr val="DBF4C4"/>
        </a:solidFill>
        <a:ln w="127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0" rIns="228600" bIns="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solidFill>
                <a:schemeClr val="tx1"/>
              </a:solidFill>
              <a:cs typeface="Arial" panose="020B0604020202020204" pitchFamily="34" charset="0"/>
            </a:rPr>
            <a:t>General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460821" y="49879"/>
        <a:ext cx="5990358" cy="532758"/>
      </dsp:txXfrm>
    </dsp:sp>
    <dsp:sp modelId="{A9730640-E842-4AE9-ABF6-4CABD5CCA4B4}">
      <dsp:nvSpPr>
        <dsp:cNvPr id="0" name=""/>
        <dsp:cNvSpPr/>
      </dsp:nvSpPr>
      <dsp:spPr>
        <a:xfrm>
          <a:off x="0" y="2076854"/>
          <a:ext cx="8640000" cy="277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0560" tIns="416560" rIns="670560" bIns="128016" numCol="1" spcCol="1270" anchor="t" anchorCtr="0">
          <a:noAutofit/>
        </a:bodyPr>
        <a:lstStyle/>
        <a:p>
          <a:pPr marL="171450" lvl="1" indent="-171450" algn="just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solidFill>
                <a:schemeClr val="tx1"/>
              </a:solidFill>
            </a:rPr>
            <a:t>Determinar un medio de cultivo óptimo para la formación de brotes a partir de explantes de hojas del híbrido babaco [</a:t>
          </a:r>
          <a:r>
            <a:rPr lang="es-EC" sz="1800" i="1" kern="1200" dirty="0" smtClean="0">
              <a:solidFill>
                <a:schemeClr val="tx1"/>
              </a:solidFill>
            </a:rPr>
            <a:t>Vasconcellea × heilbornii</a:t>
          </a:r>
          <a:r>
            <a:rPr lang="es-EC" sz="1800" kern="1200" dirty="0" smtClean="0">
              <a:solidFill>
                <a:schemeClr val="tx1"/>
              </a:solidFill>
            </a:rPr>
            <a:t> (Badillo) Badillo].</a:t>
          </a:r>
          <a:endParaRPr lang="es-EC" sz="1800" b="1" kern="1200" dirty="0">
            <a:solidFill>
              <a:schemeClr val="tx1"/>
            </a:solidFill>
            <a:cs typeface="Arial" panose="020B0604020202020204" pitchFamily="34" charset="0"/>
          </a:endParaRPr>
        </a:p>
        <a:p>
          <a:pPr marL="171450" lvl="1" indent="-171450" algn="just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solidFill>
                <a:schemeClr val="tx1"/>
              </a:solidFill>
            </a:rPr>
            <a:t>Establecer medios de cultivo para la elongación de las brotes generadas a partir de segmentos de hojas del híbrido babaco [</a:t>
          </a:r>
          <a:r>
            <a:rPr lang="es-EC" sz="1800" i="1" kern="1200" dirty="0" smtClean="0">
              <a:solidFill>
                <a:schemeClr val="tx1"/>
              </a:solidFill>
            </a:rPr>
            <a:t>Vasconcellea × heilbornii</a:t>
          </a:r>
          <a:r>
            <a:rPr lang="es-EC" sz="1800" kern="1200" dirty="0" smtClean="0">
              <a:solidFill>
                <a:schemeClr val="tx1"/>
              </a:solidFill>
            </a:rPr>
            <a:t> (Badillo) Badillo].</a:t>
          </a:r>
          <a:endParaRPr lang="en-US" sz="1800" kern="1200" dirty="0">
            <a:solidFill>
              <a:schemeClr val="tx1"/>
            </a:solidFill>
          </a:endParaRPr>
        </a:p>
        <a:p>
          <a:pPr marL="171450" lvl="1" indent="-171450" algn="just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solidFill>
                <a:schemeClr val="tx1"/>
              </a:solidFill>
            </a:rPr>
            <a:t>Evaluar la formación, multiplicación y elongación de brotes del híbrido babaco [</a:t>
          </a:r>
          <a:r>
            <a:rPr lang="es-EC" sz="1800" i="1" kern="1200" dirty="0" smtClean="0">
              <a:solidFill>
                <a:schemeClr val="tx1"/>
              </a:solidFill>
            </a:rPr>
            <a:t>Vasconcellea × heilbornii</a:t>
          </a:r>
          <a:r>
            <a:rPr lang="es-EC" sz="1800" kern="1200" dirty="0" smtClean="0">
              <a:solidFill>
                <a:schemeClr val="tx1"/>
              </a:solidFill>
            </a:rPr>
            <a:t> (Badillo) Badillo].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2076854"/>
        <a:ext cx="8640000" cy="2772000"/>
      </dsp:txXfrm>
    </dsp:sp>
    <dsp:sp modelId="{15DE5B43-F5D9-4719-9763-0B65C6E5D9BC}">
      <dsp:nvSpPr>
        <dsp:cNvPr id="0" name=""/>
        <dsp:cNvSpPr/>
      </dsp:nvSpPr>
      <dsp:spPr>
        <a:xfrm>
          <a:off x="432000" y="1778758"/>
          <a:ext cx="6048000" cy="590400"/>
        </a:xfrm>
        <a:prstGeom prst="roundRect">
          <a:avLst/>
        </a:prstGeom>
        <a:solidFill>
          <a:srgbClr val="DBF4C4"/>
        </a:solidFill>
        <a:ln w="1905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0" rIns="228600" bIns="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smtClean="0">
              <a:solidFill>
                <a:schemeClr val="tx1"/>
              </a:solidFill>
              <a:cs typeface="Arial" panose="020B0604020202020204" pitchFamily="34" charset="0"/>
            </a:rPr>
            <a:t>Específicos</a:t>
          </a:r>
          <a:endParaRPr lang="es-EC" sz="2400" kern="1200" dirty="0">
            <a:solidFill>
              <a:schemeClr val="tx1"/>
            </a:solidFill>
            <a:cs typeface="Arial" panose="020B0604020202020204" pitchFamily="34" charset="0"/>
          </a:endParaRPr>
        </a:p>
      </dsp:txBody>
      <dsp:txXfrm>
        <a:off x="460821" y="1807579"/>
        <a:ext cx="5990358" cy="5327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BD208C-28EF-4FE1-B194-00E174105620}">
      <dsp:nvSpPr>
        <dsp:cNvPr id="0" name=""/>
        <dsp:cNvSpPr/>
      </dsp:nvSpPr>
      <dsp:spPr>
        <a:xfrm>
          <a:off x="1224138" y="2503433"/>
          <a:ext cx="896671" cy="23163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48335" y="0"/>
              </a:lnTo>
              <a:lnTo>
                <a:pt x="448335" y="2316357"/>
              </a:lnTo>
              <a:lnTo>
                <a:pt x="896671" y="2316357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>
            <a:solidFill>
              <a:schemeClr val="tx1"/>
            </a:solidFill>
          </a:endParaRPr>
        </a:p>
      </dsp:txBody>
      <dsp:txXfrm>
        <a:off x="1610378" y="3599515"/>
        <a:ext cx="124192" cy="124192"/>
      </dsp:txXfrm>
    </dsp:sp>
    <dsp:sp modelId="{43EC56A6-504E-4244-BBC8-D973E5DF7B32}">
      <dsp:nvSpPr>
        <dsp:cNvPr id="0" name=""/>
        <dsp:cNvSpPr/>
      </dsp:nvSpPr>
      <dsp:spPr>
        <a:xfrm>
          <a:off x="1224138" y="2503433"/>
          <a:ext cx="896671" cy="16624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48335" y="0"/>
              </a:lnTo>
              <a:lnTo>
                <a:pt x="448335" y="1662437"/>
              </a:lnTo>
              <a:lnTo>
                <a:pt x="896671" y="1662437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00" kern="1200">
            <a:solidFill>
              <a:schemeClr val="tx1"/>
            </a:solidFill>
          </a:endParaRPr>
        </a:p>
      </dsp:txBody>
      <dsp:txXfrm>
        <a:off x="1625253" y="3287430"/>
        <a:ext cx="94442" cy="94442"/>
      </dsp:txXfrm>
    </dsp:sp>
    <dsp:sp modelId="{85387B50-FA42-4754-817A-833D3A8D1105}">
      <dsp:nvSpPr>
        <dsp:cNvPr id="0" name=""/>
        <dsp:cNvSpPr/>
      </dsp:nvSpPr>
      <dsp:spPr>
        <a:xfrm>
          <a:off x="1224138" y="2503433"/>
          <a:ext cx="896671" cy="10085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48335" y="0"/>
              </a:lnTo>
              <a:lnTo>
                <a:pt x="448335" y="1008517"/>
              </a:lnTo>
              <a:lnTo>
                <a:pt x="896671" y="1008517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" kern="1200">
            <a:solidFill>
              <a:schemeClr val="tx1"/>
            </a:solidFill>
          </a:endParaRPr>
        </a:p>
      </dsp:txBody>
      <dsp:txXfrm>
        <a:off x="1638737" y="2973954"/>
        <a:ext cx="67474" cy="67474"/>
      </dsp:txXfrm>
    </dsp:sp>
    <dsp:sp modelId="{973879C5-EC7D-4586-80B2-ECADB3503E0E}">
      <dsp:nvSpPr>
        <dsp:cNvPr id="0" name=""/>
        <dsp:cNvSpPr/>
      </dsp:nvSpPr>
      <dsp:spPr>
        <a:xfrm>
          <a:off x="1224138" y="2503433"/>
          <a:ext cx="896671" cy="3545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48335" y="0"/>
              </a:lnTo>
              <a:lnTo>
                <a:pt x="448335" y="354597"/>
              </a:lnTo>
              <a:lnTo>
                <a:pt x="896671" y="354597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" kern="1200">
            <a:solidFill>
              <a:schemeClr val="tx1"/>
            </a:solidFill>
          </a:endParaRPr>
        </a:p>
      </dsp:txBody>
      <dsp:txXfrm>
        <a:off x="1648368" y="2656625"/>
        <a:ext cx="48212" cy="48212"/>
      </dsp:txXfrm>
    </dsp:sp>
    <dsp:sp modelId="{F589EB9B-8456-4581-9551-AD15B45CF98C}">
      <dsp:nvSpPr>
        <dsp:cNvPr id="0" name=""/>
        <dsp:cNvSpPr/>
      </dsp:nvSpPr>
      <dsp:spPr>
        <a:xfrm>
          <a:off x="1224138" y="2204110"/>
          <a:ext cx="896671" cy="299322"/>
        </a:xfrm>
        <a:custGeom>
          <a:avLst/>
          <a:gdLst/>
          <a:ahLst/>
          <a:cxnLst/>
          <a:rect l="0" t="0" r="0" b="0"/>
          <a:pathLst>
            <a:path>
              <a:moveTo>
                <a:pt x="0" y="299322"/>
              </a:moveTo>
              <a:lnTo>
                <a:pt x="448335" y="299322"/>
              </a:lnTo>
              <a:lnTo>
                <a:pt x="448335" y="0"/>
              </a:lnTo>
              <a:lnTo>
                <a:pt x="896671" y="0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" kern="1200">
            <a:solidFill>
              <a:schemeClr val="tx1"/>
            </a:solidFill>
          </a:endParaRPr>
        </a:p>
      </dsp:txBody>
      <dsp:txXfrm>
        <a:off x="1648841" y="2330139"/>
        <a:ext cx="47265" cy="47265"/>
      </dsp:txXfrm>
    </dsp:sp>
    <dsp:sp modelId="{B1E2CB67-0F20-4FF1-BA5B-116EF9258D7B}">
      <dsp:nvSpPr>
        <dsp:cNvPr id="0" name=""/>
        <dsp:cNvSpPr/>
      </dsp:nvSpPr>
      <dsp:spPr>
        <a:xfrm>
          <a:off x="1224138" y="1550190"/>
          <a:ext cx="896671" cy="953242"/>
        </a:xfrm>
        <a:custGeom>
          <a:avLst/>
          <a:gdLst/>
          <a:ahLst/>
          <a:cxnLst/>
          <a:rect l="0" t="0" r="0" b="0"/>
          <a:pathLst>
            <a:path>
              <a:moveTo>
                <a:pt x="0" y="953242"/>
              </a:moveTo>
              <a:lnTo>
                <a:pt x="448335" y="953242"/>
              </a:lnTo>
              <a:lnTo>
                <a:pt x="448335" y="0"/>
              </a:lnTo>
              <a:lnTo>
                <a:pt x="896671" y="0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" kern="1200">
            <a:solidFill>
              <a:schemeClr val="tx1"/>
            </a:solidFill>
          </a:endParaRPr>
        </a:p>
      </dsp:txBody>
      <dsp:txXfrm>
        <a:off x="1639757" y="1994094"/>
        <a:ext cx="65434" cy="65434"/>
      </dsp:txXfrm>
    </dsp:sp>
    <dsp:sp modelId="{943996D0-8F88-40AB-80F6-01EE0CCF7EE2}">
      <dsp:nvSpPr>
        <dsp:cNvPr id="0" name=""/>
        <dsp:cNvSpPr/>
      </dsp:nvSpPr>
      <dsp:spPr>
        <a:xfrm>
          <a:off x="1224138" y="896270"/>
          <a:ext cx="896671" cy="1607162"/>
        </a:xfrm>
        <a:custGeom>
          <a:avLst/>
          <a:gdLst/>
          <a:ahLst/>
          <a:cxnLst/>
          <a:rect l="0" t="0" r="0" b="0"/>
          <a:pathLst>
            <a:path>
              <a:moveTo>
                <a:pt x="0" y="1607162"/>
              </a:moveTo>
              <a:lnTo>
                <a:pt x="448335" y="1607162"/>
              </a:lnTo>
              <a:lnTo>
                <a:pt x="448335" y="0"/>
              </a:lnTo>
              <a:lnTo>
                <a:pt x="896671" y="0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00" kern="1200">
            <a:solidFill>
              <a:schemeClr val="tx1"/>
            </a:solidFill>
          </a:endParaRPr>
        </a:p>
      </dsp:txBody>
      <dsp:txXfrm>
        <a:off x="1626465" y="1653842"/>
        <a:ext cx="92018" cy="92018"/>
      </dsp:txXfrm>
    </dsp:sp>
    <dsp:sp modelId="{2280FAFB-EB31-4D3A-A26C-8817939592FA}">
      <dsp:nvSpPr>
        <dsp:cNvPr id="0" name=""/>
        <dsp:cNvSpPr/>
      </dsp:nvSpPr>
      <dsp:spPr>
        <a:xfrm>
          <a:off x="1224138" y="242350"/>
          <a:ext cx="896671" cy="2261082"/>
        </a:xfrm>
        <a:custGeom>
          <a:avLst/>
          <a:gdLst/>
          <a:ahLst/>
          <a:cxnLst/>
          <a:rect l="0" t="0" r="0" b="0"/>
          <a:pathLst>
            <a:path>
              <a:moveTo>
                <a:pt x="0" y="2261082"/>
              </a:moveTo>
              <a:lnTo>
                <a:pt x="448335" y="2261082"/>
              </a:lnTo>
              <a:lnTo>
                <a:pt x="448335" y="0"/>
              </a:lnTo>
              <a:lnTo>
                <a:pt x="896671" y="0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just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11664" y="1312082"/>
        <a:ext cx="121619" cy="121619"/>
      </dsp:txXfrm>
    </dsp:sp>
    <dsp:sp modelId="{C64B6CF2-EEC8-43CB-9DFD-DE0323269CD1}">
      <dsp:nvSpPr>
        <dsp:cNvPr id="0" name=""/>
        <dsp:cNvSpPr/>
      </dsp:nvSpPr>
      <dsp:spPr>
        <a:xfrm rot="16200000">
          <a:off x="-1532698" y="1948898"/>
          <a:ext cx="4404603" cy="1109070"/>
        </a:xfrm>
        <a:prstGeom prst="rect">
          <a:avLst/>
        </a:pr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Clasificación taxonómica</a:t>
          </a:r>
          <a:endParaRPr lang="en-US" sz="18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-1532698" y="1948898"/>
        <a:ext cx="4404603" cy="1109070"/>
      </dsp:txXfrm>
    </dsp:sp>
    <dsp:sp modelId="{16B08819-D3E0-466A-BEB5-27E92CA527EE}">
      <dsp:nvSpPr>
        <dsp:cNvPr id="0" name=""/>
        <dsp:cNvSpPr/>
      </dsp:nvSpPr>
      <dsp:spPr>
        <a:xfrm>
          <a:off x="2120810" y="746"/>
          <a:ext cx="1851900" cy="483208"/>
        </a:xfrm>
        <a:prstGeom prst="rect">
          <a:avLst/>
        </a:pr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Reino:</a:t>
          </a:r>
          <a:r>
            <a:rPr lang="es-ES" sz="1200" i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2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Plantae</a:t>
          </a:r>
          <a:endParaRPr lang="en-US" sz="12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20810" y="746"/>
        <a:ext cx="1851900" cy="483208"/>
      </dsp:txXfrm>
    </dsp:sp>
    <dsp:sp modelId="{54E03867-778E-4611-B957-6A8A70B985EC}">
      <dsp:nvSpPr>
        <dsp:cNvPr id="0" name=""/>
        <dsp:cNvSpPr/>
      </dsp:nvSpPr>
      <dsp:spPr>
        <a:xfrm>
          <a:off x="2120810" y="654666"/>
          <a:ext cx="1851900" cy="483208"/>
        </a:xfrm>
        <a:prstGeom prst="rect">
          <a:avLst/>
        </a:pr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División:</a:t>
          </a:r>
          <a:r>
            <a:rPr lang="es-ES" sz="12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2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Magnoliophyta</a:t>
          </a:r>
          <a:endParaRPr lang="en-US" sz="12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20810" y="654666"/>
        <a:ext cx="1851900" cy="483208"/>
      </dsp:txXfrm>
    </dsp:sp>
    <dsp:sp modelId="{5BA3F365-383D-4450-B1F8-084A709B389D}">
      <dsp:nvSpPr>
        <dsp:cNvPr id="0" name=""/>
        <dsp:cNvSpPr/>
      </dsp:nvSpPr>
      <dsp:spPr>
        <a:xfrm>
          <a:off x="2120810" y="1308586"/>
          <a:ext cx="1851900" cy="483208"/>
        </a:xfrm>
        <a:prstGeom prst="rect">
          <a:avLst/>
        </a:pr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Clase:</a:t>
          </a:r>
          <a:r>
            <a:rPr lang="es-ES" sz="12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2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Magnoliopsida</a:t>
          </a:r>
          <a:endParaRPr lang="en-US" sz="12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20810" y="1308586"/>
        <a:ext cx="1851900" cy="483208"/>
      </dsp:txXfrm>
    </dsp:sp>
    <dsp:sp modelId="{6798D6D0-1DFF-4BF1-A3FB-DE2857B8E658}">
      <dsp:nvSpPr>
        <dsp:cNvPr id="0" name=""/>
        <dsp:cNvSpPr/>
      </dsp:nvSpPr>
      <dsp:spPr>
        <a:xfrm>
          <a:off x="2120810" y="1962506"/>
          <a:ext cx="1851900" cy="483208"/>
        </a:xfrm>
        <a:prstGeom prst="rect">
          <a:avLst/>
        </a:pr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Orden:</a:t>
          </a:r>
          <a:r>
            <a:rPr lang="es-ES" sz="12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sz="12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Brassicales</a:t>
          </a:r>
          <a:endParaRPr lang="en-US" sz="12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20810" y="1962506"/>
        <a:ext cx="1851900" cy="483208"/>
      </dsp:txXfrm>
    </dsp:sp>
    <dsp:sp modelId="{299AA75E-8C7D-4A0E-B116-D27D3D18386E}">
      <dsp:nvSpPr>
        <dsp:cNvPr id="0" name=""/>
        <dsp:cNvSpPr/>
      </dsp:nvSpPr>
      <dsp:spPr>
        <a:xfrm>
          <a:off x="2120810" y="2616426"/>
          <a:ext cx="1851900" cy="483208"/>
        </a:xfrm>
        <a:prstGeom prst="rect">
          <a:avLst/>
        </a:pr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Familia: </a:t>
          </a:r>
          <a:r>
            <a:rPr lang="es-ES" sz="12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Caricaceae</a:t>
          </a:r>
          <a:endParaRPr lang="en-US" sz="12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20810" y="2616426"/>
        <a:ext cx="1851900" cy="483208"/>
      </dsp:txXfrm>
    </dsp:sp>
    <dsp:sp modelId="{2A04DF43-C28A-41A6-8B8C-20DEAF2DCF38}">
      <dsp:nvSpPr>
        <dsp:cNvPr id="0" name=""/>
        <dsp:cNvSpPr/>
      </dsp:nvSpPr>
      <dsp:spPr>
        <a:xfrm>
          <a:off x="2120810" y="3270346"/>
          <a:ext cx="1851900" cy="483208"/>
        </a:xfrm>
        <a:prstGeom prst="rect">
          <a:avLst/>
        </a:pr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Género:</a:t>
          </a:r>
          <a:r>
            <a:rPr lang="es-ES" sz="12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200" i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Vasconcellea</a:t>
          </a:r>
          <a:endParaRPr lang="en-US" sz="12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20810" y="3270346"/>
        <a:ext cx="1851900" cy="483208"/>
      </dsp:txXfrm>
    </dsp:sp>
    <dsp:sp modelId="{81C1A8C0-BB11-4586-AEB0-23E7149BB030}">
      <dsp:nvSpPr>
        <dsp:cNvPr id="0" name=""/>
        <dsp:cNvSpPr/>
      </dsp:nvSpPr>
      <dsp:spPr>
        <a:xfrm>
          <a:off x="2120810" y="3924266"/>
          <a:ext cx="1851900" cy="483208"/>
        </a:xfrm>
        <a:prstGeom prst="rect">
          <a:avLst/>
        </a:pr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Especie:</a:t>
          </a:r>
          <a:r>
            <a:rPr lang="es-ES" sz="12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sz="1200" i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Vasconcellea x  </a:t>
          </a: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i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heilbornii </a:t>
          </a:r>
          <a:r>
            <a:rPr lang="es-EC" sz="12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(Badillo, 2001)</a:t>
          </a:r>
          <a:endParaRPr lang="en-US" sz="12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20810" y="3924266"/>
        <a:ext cx="1851900" cy="483208"/>
      </dsp:txXfrm>
    </dsp:sp>
    <dsp:sp modelId="{FA2E971F-D897-4F77-B35A-71B9E1A655E4}">
      <dsp:nvSpPr>
        <dsp:cNvPr id="0" name=""/>
        <dsp:cNvSpPr/>
      </dsp:nvSpPr>
      <dsp:spPr>
        <a:xfrm>
          <a:off x="2120810" y="4578185"/>
          <a:ext cx="1851900" cy="483208"/>
        </a:xfrm>
        <a:prstGeom prst="rect">
          <a:avLst/>
        </a:pr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Nombre común:</a:t>
          </a:r>
          <a:r>
            <a:rPr lang="es-ES" sz="1200" i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sz="12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Babaco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2120810" y="4578185"/>
        <a:ext cx="1851900" cy="4832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1937B8-4CFF-4028-9604-C34E482343C8}">
      <dsp:nvSpPr>
        <dsp:cNvPr id="0" name=""/>
        <dsp:cNvSpPr/>
      </dsp:nvSpPr>
      <dsp:spPr>
        <a:xfrm>
          <a:off x="4198" y="154874"/>
          <a:ext cx="1301563" cy="780938"/>
        </a:xfrm>
        <a:prstGeom prst="roundRect">
          <a:avLst>
            <a:gd name="adj" fmla="val 10000"/>
          </a:avLst>
        </a:prstGeom>
        <a:solidFill>
          <a:srgbClr val="DBF4C4"/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2,41 g/L de </a:t>
          </a:r>
          <a:r>
            <a:rPr lang="es-EC" sz="1500" kern="1200" dirty="0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WPM</a:t>
          </a:r>
          <a:endParaRPr lang="en-US" sz="1500" kern="1200" dirty="0">
            <a:solidFill>
              <a:schemeClr val="tx1"/>
            </a:solidFill>
          </a:endParaRPr>
        </a:p>
      </dsp:txBody>
      <dsp:txXfrm>
        <a:off x="27071" y="177747"/>
        <a:ext cx="1255817" cy="735192"/>
      </dsp:txXfrm>
    </dsp:sp>
    <dsp:sp modelId="{05797345-3488-4D96-90DA-92D852B98D47}">
      <dsp:nvSpPr>
        <dsp:cNvPr id="0" name=""/>
        <dsp:cNvSpPr/>
      </dsp:nvSpPr>
      <dsp:spPr>
        <a:xfrm>
          <a:off x="1420299" y="383950"/>
          <a:ext cx="275931" cy="322787"/>
        </a:xfrm>
        <a:prstGeom prst="rightArrow">
          <a:avLst>
            <a:gd name="adj1" fmla="val 60000"/>
            <a:gd name="adj2" fmla="val 50000"/>
          </a:avLst>
        </a:prstGeom>
        <a:solidFill>
          <a:srgbClr val="8ACC90"/>
        </a:solidFill>
        <a:ln>
          <a:solidFill>
            <a:srgbClr val="0066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chemeClr val="tx1"/>
            </a:solidFill>
          </a:endParaRPr>
        </a:p>
      </dsp:txBody>
      <dsp:txXfrm>
        <a:off x="1420299" y="448507"/>
        <a:ext cx="193152" cy="193673"/>
      </dsp:txXfrm>
    </dsp:sp>
    <dsp:sp modelId="{4FD4570E-00F6-4602-A005-EF29650378D2}">
      <dsp:nvSpPr>
        <dsp:cNvPr id="0" name=""/>
        <dsp:cNvSpPr/>
      </dsp:nvSpPr>
      <dsp:spPr>
        <a:xfrm>
          <a:off x="1826387" y="154874"/>
          <a:ext cx="1301563" cy="780938"/>
        </a:xfrm>
        <a:prstGeom prst="roundRect">
          <a:avLst>
            <a:gd name="adj" fmla="val 10000"/>
          </a:avLst>
        </a:prstGeom>
        <a:solidFill>
          <a:srgbClr val="DBF4C4"/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10 </a:t>
          </a:r>
          <a:r>
            <a:rPr lang="es-EC" sz="1500" kern="1200" dirty="0" err="1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mL</a:t>
          </a:r>
          <a:r>
            <a:rPr lang="es-EC" sz="1500" kern="1200" dirty="0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/L de vitaminas de </a:t>
          </a:r>
          <a:r>
            <a:rPr lang="es-EC" sz="1500" kern="1200" dirty="0" smtClean="0">
              <a:solidFill>
                <a:schemeClr val="tx1"/>
              </a:solidFill>
              <a:latin typeface="+mj-lt"/>
              <a:ea typeface="Times New Roman" panose="02020603050405020304" pitchFamily="18" charset="0"/>
            </a:rPr>
            <a:t>MS (1962)</a:t>
          </a:r>
          <a:endParaRPr lang="en-US" sz="1500" kern="1200" dirty="0">
            <a:solidFill>
              <a:schemeClr val="tx1"/>
            </a:solidFill>
          </a:endParaRPr>
        </a:p>
      </dsp:txBody>
      <dsp:txXfrm>
        <a:off x="1849260" y="177747"/>
        <a:ext cx="1255817" cy="735192"/>
      </dsp:txXfrm>
    </dsp:sp>
    <dsp:sp modelId="{3042C6A9-5EB6-4140-A3AD-2F811710ED98}">
      <dsp:nvSpPr>
        <dsp:cNvPr id="0" name=""/>
        <dsp:cNvSpPr/>
      </dsp:nvSpPr>
      <dsp:spPr>
        <a:xfrm>
          <a:off x="3242489" y="383950"/>
          <a:ext cx="275931" cy="322787"/>
        </a:xfrm>
        <a:prstGeom prst="rightArrow">
          <a:avLst>
            <a:gd name="adj1" fmla="val 60000"/>
            <a:gd name="adj2" fmla="val 50000"/>
          </a:avLst>
        </a:prstGeom>
        <a:solidFill>
          <a:srgbClr val="8ACC90"/>
        </a:solidFill>
        <a:ln>
          <a:solidFill>
            <a:srgbClr val="0066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chemeClr val="tx1"/>
            </a:solidFill>
          </a:endParaRPr>
        </a:p>
      </dsp:txBody>
      <dsp:txXfrm>
        <a:off x="3242489" y="448507"/>
        <a:ext cx="193152" cy="193673"/>
      </dsp:txXfrm>
    </dsp:sp>
    <dsp:sp modelId="{84D5D01C-8803-4961-A764-B2EA5B898331}">
      <dsp:nvSpPr>
        <dsp:cNvPr id="0" name=""/>
        <dsp:cNvSpPr/>
      </dsp:nvSpPr>
      <dsp:spPr>
        <a:xfrm>
          <a:off x="3648577" y="154874"/>
          <a:ext cx="1301563" cy="780938"/>
        </a:xfrm>
        <a:prstGeom prst="roundRect">
          <a:avLst>
            <a:gd name="adj" fmla="val 10000"/>
          </a:avLst>
        </a:prstGeom>
        <a:solidFill>
          <a:srgbClr val="DBF4C4"/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20 g/L de maltosa</a:t>
          </a:r>
          <a:endParaRPr lang="en-US" sz="1500" kern="1200" dirty="0">
            <a:solidFill>
              <a:schemeClr val="tx1"/>
            </a:solidFill>
          </a:endParaRPr>
        </a:p>
      </dsp:txBody>
      <dsp:txXfrm>
        <a:off x="3671450" y="177747"/>
        <a:ext cx="1255817" cy="735192"/>
      </dsp:txXfrm>
    </dsp:sp>
    <dsp:sp modelId="{5AF6D3B7-EEE0-43AE-B476-1E8A590BD4C1}">
      <dsp:nvSpPr>
        <dsp:cNvPr id="0" name=""/>
        <dsp:cNvSpPr/>
      </dsp:nvSpPr>
      <dsp:spPr>
        <a:xfrm>
          <a:off x="5064678" y="383950"/>
          <a:ext cx="275931" cy="322787"/>
        </a:xfrm>
        <a:prstGeom prst="rightArrow">
          <a:avLst>
            <a:gd name="adj1" fmla="val 60000"/>
            <a:gd name="adj2" fmla="val 50000"/>
          </a:avLst>
        </a:prstGeom>
        <a:solidFill>
          <a:srgbClr val="8ACC90"/>
        </a:solidFill>
        <a:ln>
          <a:solidFill>
            <a:srgbClr val="0066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chemeClr val="tx1"/>
            </a:solidFill>
          </a:endParaRPr>
        </a:p>
      </dsp:txBody>
      <dsp:txXfrm>
        <a:off x="5064678" y="448507"/>
        <a:ext cx="193152" cy="193673"/>
      </dsp:txXfrm>
    </dsp:sp>
    <dsp:sp modelId="{C3717907-99B7-4ED6-8158-C86EEA95B443}">
      <dsp:nvSpPr>
        <dsp:cNvPr id="0" name=""/>
        <dsp:cNvSpPr/>
      </dsp:nvSpPr>
      <dsp:spPr>
        <a:xfrm>
          <a:off x="5470766" y="154874"/>
          <a:ext cx="1301563" cy="780938"/>
        </a:xfrm>
        <a:prstGeom prst="roundRect">
          <a:avLst>
            <a:gd name="adj" fmla="val 10000"/>
          </a:avLst>
        </a:prstGeom>
        <a:solidFill>
          <a:srgbClr val="DBF4C4"/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500 mg/L de CH</a:t>
          </a:r>
          <a:endParaRPr lang="en-US" sz="1500" kern="1200" dirty="0">
            <a:solidFill>
              <a:schemeClr val="tx1"/>
            </a:solidFill>
          </a:endParaRPr>
        </a:p>
      </dsp:txBody>
      <dsp:txXfrm>
        <a:off x="5493639" y="177747"/>
        <a:ext cx="1255817" cy="735192"/>
      </dsp:txXfrm>
    </dsp:sp>
    <dsp:sp modelId="{ADDD3083-D378-4437-8F8B-265FB15EEAD8}">
      <dsp:nvSpPr>
        <dsp:cNvPr id="0" name=""/>
        <dsp:cNvSpPr/>
      </dsp:nvSpPr>
      <dsp:spPr>
        <a:xfrm>
          <a:off x="6886867" y="383950"/>
          <a:ext cx="275931" cy="322787"/>
        </a:xfrm>
        <a:prstGeom prst="rightArrow">
          <a:avLst>
            <a:gd name="adj1" fmla="val 60000"/>
            <a:gd name="adj2" fmla="val 50000"/>
          </a:avLst>
        </a:prstGeom>
        <a:solidFill>
          <a:srgbClr val="8ACC90"/>
        </a:solidFill>
        <a:ln>
          <a:solidFill>
            <a:srgbClr val="0066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chemeClr val="tx1"/>
            </a:solidFill>
          </a:endParaRPr>
        </a:p>
      </dsp:txBody>
      <dsp:txXfrm>
        <a:off x="6886867" y="448507"/>
        <a:ext cx="193152" cy="193673"/>
      </dsp:txXfrm>
    </dsp:sp>
    <dsp:sp modelId="{2FB493EA-17BE-4EA0-B1EE-BEB71B23D271}">
      <dsp:nvSpPr>
        <dsp:cNvPr id="0" name=""/>
        <dsp:cNvSpPr/>
      </dsp:nvSpPr>
      <dsp:spPr>
        <a:xfrm>
          <a:off x="7292955" y="154874"/>
          <a:ext cx="1301563" cy="780938"/>
        </a:xfrm>
        <a:prstGeom prst="roundRect">
          <a:avLst>
            <a:gd name="adj" fmla="val 10000"/>
          </a:avLst>
        </a:prstGeom>
        <a:solidFill>
          <a:srgbClr val="DBF4C4"/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80 mg/L de AdS</a:t>
          </a:r>
          <a:endParaRPr lang="en-US" sz="1500" kern="1200" dirty="0">
            <a:solidFill>
              <a:schemeClr val="tx1"/>
            </a:solidFill>
          </a:endParaRPr>
        </a:p>
      </dsp:txBody>
      <dsp:txXfrm>
        <a:off x="7315828" y="177747"/>
        <a:ext cx="1255817" cy="73519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6DD971-1858-4435-8BCB-E1C983C63B8B}">
      <dsp:nvSpPr>
        <dsp:cNvPr id="0" name=""/>
        <dsp:cNvSpPr/>
      </dsp:nvSpPr>
      <dsp:spPr>
        <a:xfrm>
          <a:off x="0" y="1754051"/>
          <a:ext cx="9143995" cy="34566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0B5F2C-F931-4D58-A87C-6AF6F3211941}">
      <dsp:nvSpPr>
        <dsp:cNvPr id="0" name=""/>
        <dsp:cNvSpPr/>
      </dsp:nvSpPr>
      <dsp:spPr>
        <a:xfrm>
          <a:off x="100589" y="1721056"/>
          <a:ext cx="2815226" cy="3012135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6500" kern="1200" dirty="0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 </a:t>
          </a:r>
          <a:endParaRPr lang="en-US" sz="6500" kern="1200" dirty="0">
            <a:solidFill>
              <a:schemeClr val="tx1"/>
            </a:solidFill>
          </a:endParaRPr>
        </a:p>
      </dsp:txBody>
      <dsp:txXfrm>
        <a:off x="238017" y="1858484"/>
        <a:ext cx="2540370" cy="2737279"/>
      </dsp:txXfrm>
    </dsp:sp>
    <dsp:sp modelId="{31F61B20-1ED8-4817-9A8C-217D09FD2E41}">
      <dsp:nvSpPr>
        <dsp:cNvPr id="0" name=""/>
        <dsp:cNvSpPr/>
      </dsp:nvSpPr>
      <dsp:spPr>
        <a:xfrm>
          <a:off x="3162320" y="1721056"/>
          <a:ext cx="2815205" cy="3012190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6500" kern="1200" dirty="0" smtClean="0">
              <a:solidFill>
                <a:schemeClr val="tx1"/>
              </a:solidFill>
            </a:rPr>
            <a:t> </a:t>
          </a:r>
          <a:endParaRPr lang="en-US" sz="6500" kern="1200" dirty="0">
            <a:solidFill>
              <a:schemeClr val="tx1"/>
            </a:solidFill>
          </a:endParaRPr>
        </a:p>
      </dsp:txBody>
      <dsp:txXfrm>
        <a:off x="3299747" y="1858483"/>
        <a:ext cx="2540351" cy="2737336"/>
      </dsp:txXfrm>
    </dsp:sp>
    <dsp:sp modelId="{8A41DD59-C234-4EE3-AFD7-742E0765C833}">
      <dsp:nvSpPr>
        <dsp:cNvPr id="0" name=""/>
        <dsp:cNvSpPr/>
      </dsp:nvSpPr>
      <dsp:spPr>
        <a:xfrm>
          <a:off x="6228183" y="1721056"/>
          <a:ext cx="2815205" cy="3012190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6500" kern="1200" dirty="0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 </a:t>
          </a:r>
          <a:endParaRPr lang="en-US" sz="6500" kern="1200" dirty="0">
            <a:solidFill>
              <a:schemeClr val="tx1"/>
            </a:solidFill>
          </a:endParaRPr>
        </a:p>
      </dsp:txBody>
      <dsp:txXfrm>
        <a:off x="6365610" y="1858483"/>
        <a:ext cx="2540351" cy="273733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1937B8-4CFF-4028-9604-C34E482343C8}">
      <dsp:nvSpPr>
        <dsp:cNvPr id="0" name=""/>
        <dsp:cNvSpPr/>
      </dsp:nvSpPr>
      <dsp:spPr>
        <a:xfrm>
          <a:off x="4198" y="154874"/>
          <a:ext cx="1301563" cy="780938"/>
        </a:xfrm>
        <a:prstGeom prst="roundRect">
          <a:avLst>
            <a:gd name="adj" fmla="val 10000"/>
          </a:avLst>
        </a:prstGeom>
        <a:solidFill>
          <a:srgbClr val="DBF4C4"/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2,41 g/L de </a:t>
          </a:r>
          <a:r>
            <a:rPr lang="es-EC" sz="1500" kern="1200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WPM</a:t>
          </a:r>
          <a:endParaRPr lang="en-US" sz="1500" kern="1200" dirty="0">
            <a:solidFill>
              <a:schemeClr val="tx1"/>
            </a:solidFill>
          </a:endParaRPr>
        </a:p>
      </dsp:txBody>
      <dsp:txXfrm>
        <a:off x="27071" y="177747"/>
        <a:ext cx="1255817" cy="735192"/>
      </dsp:txXfrm>
    </dsp:sp>
    <dsp:sp modelId="{05797345-3488-4D96-90DA-92D852B98D47}">
      <dsp:nvSpPr>
        <dsp:cNvPr id="0" name=""/>
        <dsp:cNvSpPr/>
      </dsp:nvSpPr>
      <dsp:spPr>
        <a:xfrm>
          <a:off x="1420299" y="383950"/>
          <a:ext cx="275931" cy="322787"/>
        </a:xfrm>
        <a:prstGeom prst="rightArrow">
          <a:avLst>
            <a:gd name="adj1" fmla="val 60000"/>
            <a:gd name="adj2" fmla="val 50000"/>
          </a:avLst>
        </a:prstGeom>
        <a:solidFill>
          <a:srgbClr val="8ACC90"/>
        </a:solidFill>
        <a:ln>
          <a:solidFill>
            <a:srgbClr val="0066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chemeClr val="tx1"/>
            </a:solidFill>
          </a:endParaRPr>
        </a:p>
      </dsp:txBody>
      <dsp:txXfrm>
        <a:off x="1420299" y="448507"/>
        <a:ext cx="193152" cy="193673"/>
      </dsp:txXfrm>
    </dsp:sp>
    <dsp:sp modelId="{4FD4570E-00F6-4602-A005-EF29650378D2}">
      <dsp:nvSpPr>
        <dsp:cNvPr id="0" name=""/>
        <dsp:cNvSpPr/>
      </dsp:nvSpPr>
      <dsp:spPr>
        <a:xfrm>
          <a:off x="1826387" y="154874"/>
          <a:ext cx="1301563" cy="780938"/>
        </a:xfrm>
        <a:prstGeom prst="roundRect">
          <a:avLst>
            <a:gd name="adj" fmla="val 10000"/>
          </a:avLst>
        </a:prstGeom>
        <a:solidFill>
          <a:srgbClr val="DBF4C4"/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10 </a:t>
          </a:r>
          <a:r>
            <a:rPr lang="es-EC" sz="1500" kern="1200" dirty="0" err="1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mL</a:t>
          </a:r>
          <a:r>
            <a:rPr lang="es-EC" sz="1500" kern="1200" dirty="0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/L de vitaminas de </a:t>
          </a:r>
          <a:r>
            <a:rPr lang="es-EC" sz="1500" kern="1200" dirty="0" smtClean="0">
              <a:solidFill>
                <a:schemeClr val="tx1"/>
              </a:solidFill>
              <a:latin typeface="+mj-lt"/>
              <a:ea typeface="Times New Roman" panose="02020603050405020304" pitchFamily="18" charset="0"/>
            </a:rPr>
            <a:t>MS (1962)</a:t>
          </a:r>
          <a:endParaRPr lang="en-US" sz="1500" kern="1200" dirty="0">
            <a:solidFill>
              <a:schemeClr val="tx1"/>
            </a:solidFill>
          </a:endParaRPr>
        </a:p>
      </dsp:txBody>
      <dsp:txXfrm>
        <a:off x="1849260" y="177747"/>
        <a:ext cx="1255817" cy="735192"/>
      </dsp:txXfrm>
    </dsp:sp>
    <dsp:sp modelId="{3042C6A9-5EB6-4140-A3AD-2F811710ED98}">
      <dsp:nvSpPr>
        <dsp:cNvPr id="0" name=""/>
        <dsp:cNvSpPr/>
      </dsp:nvSpPr>
      <dsp:spPr>
        <a:xfrm>
          <a:off x="3242489" y="383950"/>
          <a:ext cx="275931" cy="322787"/>
        </a:xfrm>
        <a:prstGeom prst="rightArrow">
          <a:avLst>
            <a:gd name="adj1" fmla="val 60000"/>
            <a:gd name="adj2" fmla="val 50000"/>
          </a:avLst>
        </a:prstGeom>
        <a:solidFill>
          <a:srgbClr val="8ACC90"/>
        </a:solidFill>
        <a:ln>
          <a:solidFill>
            <a:srgbClr val="0066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chemeClr val="tx1"/>
            </a:solidFill>
          </a:endParaRPr>
        </a:p>
      </dsp:txBody>
      <dsp:txXfrm>
        <a:off x="3242489" y="448507"/>
        <a:ext cx="193152" cy="193673"/>
      </dsp:txXfrm>
    </dsp:sp>
    <dsp:sp modelId="{84D5D01C-8803-4961-A764-B2EA5B898331}">
      <dsp:nvSpPr>
        <dsp:cNvPr id="0" name=""/>
        <dsp:cNvSpPr/>
      </dsp:nvSpPr>
      <dsp:spPr>
        <a:xfrm>
          <a:off x="3648577" y="154874"/>
          <a:ext cx="1301563" cy="780938"/>
        </a:xfrm>
        <a:prstGeom prst="roundRect">
          <a:avLst>
            <a:gd name="adj" fmla="val 10000"/>
          </a:avLst>
        </a:prstGeom>
        <a:solidFill>
          <a:srgbClr val="DBF4C4"/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20 g/L de maltosa</a:t>
          </a:r>
          <a:endParaRPr lang="en-US" sz="1500" kern="1200" dirty="0">
            <a:solidFill>
              <a:schemeClr val="tx1"/>
            </a:solidFill>
          </a:endParaRPr>
        </a:p>
      </dsp:txBody>
      <dsp:txXfrm>
        <a:off x="3671450" y="177747"/>
        <a:ext cx="1255817" cy="735192"/>
      </dsp:txXfrm>
    </dsp:sp>
    <dsp:sp modelId="{5AF6D3B7-EEE0-43AE-B476-1E8A590BD4C1}">
      <dsp:nvSpPr>
        <dsp:cNvPr id="0" name=""/>
        <dsp:cNvSpPr/>
      </dsp:nvSpPr>
      <dsp:spPr>
        <a:xfrm>
          <a:off x="5064678" y="383950"/>
          <a:ext cx="275931" cy="322787"/>
        </a:xfrm>
        <a:prstGeom prst="rightArrow">
          <a:avLst>
            <a:gd name="adj1" fmla="val 60000"/>
            <a:gd name="adj2" fmla="val 50000"/>
          </a:avLst>
        </a:prstGeom>
        <a:solidFill>
          <a:srgbClr val="8ACC90"/>
        </a:solidFill>
        <a:ln>
          <a:solidFill>
            <a:srgbClr val="0066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>
            <a:solidFill>
              <a:schemeClr val="tx1"/>
            </a:solidFill>
          </a:endParaRPr>
        </a:p>
      </dsp:txBody>
      <dsp:txXfrm>
        <a:off x="5064678" y="448507"/>
        <a:ext cx="193152" cy="193673"/>
      </dsp:txXfrm>
    </dsp:sp>
    <dsp:sp modelId="{C3717907-99B7-4ED6-8158-C86EEA95B443}">
      <dsp:nvSpPr>
        <dsp:cNvPr id="0" name=""/>
        <dsp:cNvSpPr/>
      </dsp:nvSpPr>
      <dsp:spPr>
        <a:xfrm>
          <a:off x="5470766" y="154874"/>
          <a:ext cx="1301563" cy="780938"/>
        </a:xfrm>
        <a:prstGeom prst="roundRect">
          <a:avLst>
            <a:gd name="adj" fmla="val 10000"/>
          </a:avLst>
        </a:prstGeom>
        <a:solidFill>
          <a:srgbClr val="DBF4C4"/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500 mg/L de CH</a:t>
          </a:r>
          <a:endParaRPr lang="en-US" sz="1500" kern="1200" dirty="0">
            <a:solidFill>
              <a:schemeClr val="tx1"/>
            </a:solidFill>
          </a:endParaRPr>
        </a:p>
      </dsp:txBody>
      <dsp:txXfrm>
        <a:off x="5493639" y="177747"/>
        <a:ext cx="1255817" cy="735192"/>
      </dsp:txXfrm>
    </dsp:sp>
    <dsp:sp modelId="{ADDD3083-D378-4437-8F8B-265FB15EEAD8}">
      <dsp:nvSpPr>
        <dsp:cNvPr id="0" name=""/>
        <dsp:cNvSpPr/>
      </dsp:nvSpPr>
      <dsp:spPr>
        <a:xfrm>
          <a:off x="6886867" y="383950"/>
          <a:ext cx="275931" cy="322787"/>
        </a:xfrm>
        <a:prstGeom prst="rightArrow">
          <a:avLst>
            <a:gd name="adj1" fmla="val 60000"/>
            <a:gd name="adj2" fmla="val 50000"/>
          </a:avLst>
        </a:prstGeom>
        <a:solidFill>
          <a:srgbClr val="8ACC90"/>
        </a:solidFill>
        <a:ln>
          <a:solidFill>
            <a:srgbClr val="0066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chemeClr val="tx1"/>
            </a:solidFill>
          </a:endParaRPr>
        </a:p>
      </dsp:txBody>
      <dsp:txXfrm>
        <a:off x="6886867" y="448507"/>
        <a:ext cx="193152" cy="193673"/>
      </dsp:txXfrm>
    </dsp:sp>
    <dsp:sp modelId="{2FB493EA-17BE-4EA0-B1EE-BEB71B23D271}">
      <dsp:nvSpPr>
        <dsp:cNvPr id="0" name=""/>
        <dsp:cNvSpPr/>
      </dsp:nvSpPr>
      <dsp:spPr>
        <a:xfrm>
          <a:off x="7292955" y="154874"/>
          <a:ext cx="1301563" cy="780938"/>
        </a:xfrm>
        <a:prstGeom prst="roundRect">
          <a:avLst>
            <a:gd name="adj" fmla="val 10000"/>
          </a:avLst>
        </a:prstGeom>
        <a:solidFill>
          <a:srgbClr val="DBF4C4"/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80 mg/L de AdS</a:t>
          </a:r>
          <a:endParaRPr lang="en-US" sz="1500" kern="1200" dirty="0">
            <a:solidFill>
              <a:schemeClr val="tx1"/>
            </a:solidFill>
          </a:endParaRPr>
        </a:p>
      </dsp:txBody>
      <dsp:txXfrm>
        <a:off x="7315828" y="177747"/>
        <a:ext cx="1255817" cy="73519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326EF1-1709-461E-AF2E-ABE53F5DC4B9}">
      <dsp:nvSpPr>
        <dsp:cNvPr id="0" name=""/>
        <dsp:cNvSpPr/>
      </dsp:nvSpPr>
      <dsp:spPr>
        <a:xfrm>
          <a:off x="553087" y="518"/>
          <a:ext cx="2091943" cy="606360"/>
        </a:xfrm>
        <a:prstGeom prst="roundRect">
          <a:avLst>
            <a:gd name="adj" fmla="val 10000"/>
          </a:avLst>
        </a:prstGeom>
        <a:solidFill>
          <a:srgbClr val="DBF4C4"/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2,41 g/L de </a:t>
          </a:r>
          <a:r>
            <a:rPr lang="es-EC" sz="1600" kern="1200" dirty="0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WPM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570847" y="18278"/>
        <a:ext cx="2056423" cy="570840"/>
      </dsp:txXfrm>
    </dsp:sp>
    <dsp:sp modelId="{2D32A11F-473A-4706-A9CA-18EF65F468FD}">
      <dsp:nvSpPr>
        <dsp:cNvPr id="0" name=""/>
        <dsp:cNvSpPr/>
      </dsp:nvSpPr>
      <dsp:spPr>
        <a:xfrm rot="5400000">
          <a:off x="1485366" y="622037"/>
          <a:ext cx="227385" cy="272862"/>
        </a:xfrm>
        <a:prstGeom prst="rightArrow">
          <a:avLst>
            <a:gd name="adj1" fmla="val 60000"/>
            <a:gd name="adj2" fmla="val 50000"/>
          </a:avLst>
        </a:prstGeom>
        <a:solidFill>
          <a:srgbClr val="8ACC90"/>
        </a:solidFill>
        <a:ln>
          <a:solidFill>
            <a:srgbClr val="008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chemeClr val="tx1"/>
            </a:solidFill>
          </a:endParaRPr>
        </a:p>
      </dsp:txBody>
      <dsp:txXfrm rot="-5400000">
        <a:off x="1517200" y="644776"/>
        <a:ext cx="163718" cy="159170"/>
      </dsp:txXfrm>
    </dsp:sp>
    <dsp:sp modelId="{A974A81D-EE40-4FBA-879A-32F6C14574A7}">
      <dsp:nvSpPr>
        <dsp:cNvPr id="0" name=""/>
        <dsp:cNvSpPr/>
      </dsp:nvSpPr>
      <dsp:spPr>
        <a:xfrm>
          <a:off x="553087" y="910059"/>
          <a:ext cx="2091943" cy="606360"/>
        </a:xfrm>
        <a:prstGeom prst="roundRect">
          <a:avLst>
            <a:gd name="adj" fmla="val 10000"/>
          </a:avLst>
        </a:prstGeom>
        <a:solidFill>
          <a:srgbClr val="DBF4C4"/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10 </a:t>
          </a:r>
          <a:r>
            <a:rPr lang="es-EC" sz="1600" kern="1200" dirty="0" err="1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mL</a:t>
          </a:r>
          <a:r>
            <a:rPr lang="es-EC" sz="1600" kern="1200" dirty="0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/L de vitaminas de </a:t>
          </a:r>
          <a:r>
            <a:rPr lang="es-EC" sz="1600" kern="1200" dirty="0" smtClean="0">
              <a:solidFill>
                <a:schemeClr val="tx1"/>
              </a:solidFill>
              <a:latin typeface="+mj-lt"/>
              <a:ea typeface="Times New Roman" panose="02020603050405020304" pitchFamily="18" charset="0"/>
            </a:rPr>
            <a:t>MS (1962)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570847" y="927819"/>
        <a:ext cx="2056423" cy="570840"/>
      </dsp:txXfrm>
    </dsp:sp>
    <dsp:sp modelId="{F6D8F56B-E5DC-49D4-B8F0-EADD477B9A24}">
      <dsp:nvSpPr>
        <dsp:cNvPr id="0" name=""/>
        <dsp:cNvSpPr/>
      </dsp:nvSpPr>
      <dsp:spPr>
        <a:xfrm rot="5400000">
          <a:off x="1485366" y="1531578"/>
          <a:ext cx="227385" cy="272862"/>
        </a:xfrm>
        <a:prstGeom prst="rightArrow">
          <a:avLst>
            <a:gd name="adj1" fmla="val 60000"/>
            <a:gd name="adj2" fmla="val 50000"/>
          </a:avLst>
        </a:prstGeom>
        <a:solidFill>
          <a:srgbClr val="8ACC90"/>
        </a:solidFill>
        <a:ln>
          <a:solidFill>
            <a:srgbClr val="008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chemeClr val="tx1"/>
            </a:solidFill>
          </a:endParaRPr>
        </a:p>
      </dsp:txBody>
      <dsp:txXfrm rot="-5400000">
        <a:off x="1517200" y="1554317"/>
        <a:ext cx="163718" cy="159170"/>
      </dsp:txXfrm>
    </dsp:sp>
    <dsp:sp modelId="{2417CD51-AC4B-4CD3-9ED7-7D35114BC45D}">
      <dsp:nvSpPr>
        <dsp:cNvPr id="0" name=""/>
        <dsp:cNvSpPr/>
      </dsp:nvSpPr>
      <dsp:spPr>
        <a:xfrm>
          <a:off x="553087" y="1819599"/>
          <a:ext cx="2091943" cy="606360"/>
        </a:xfrm>
        <a:prstGeom prst="roundRect">
          <a:avLst>
            <a:gd name="adj" fmla="val 10000"/>
          </a:avLst>
        </a:prstGeom>
        <a:solidFill>
          <a:srgbClr val="DBF4C4"/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20 g/L de maltosa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570847" y="1837359"/>
        <a:ext cx="2056423" cy="570840"/>
      </dsp:txXfrm>
    </dsp:sp>
    <dsp:sp modelId="{1C07753F-315F-4A4E-9ADA-B7EB0AB4BCF9}">
      <dsp:nvSpPr>
        <dsp:cNvPr id="0" name=""/>
        <dsp:cNvSpPr/>
      </dsp:nvSpPr>
      <dsp:spPr>
        <a:xfrm rot="5400000">
          <a:off x="1485366" y="2441119"/>
          <a:ext cx="227385" cy="272862"/>
        </a:xfrm>
        <a:prstGeom prst="rightArrow">
          <a:avLst>
            <a:gd name="adj1" fmla="val 60000"/>
            <a:gd name="adj2" fmla="val 50000"/>
          </a:avLst>
        </a:prstGeom>
        <a:solidFill>
          <a:srgbClr val="8ACC90"/>
        </a:solidFill>
        <a:ln>
          <a:solidFill>
            <a:srgbClr val="008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chemeClr val="tx1"/>
            </a:solidFill>
          </a:endParaRPr>
        </a:p>
      </dsp:txBody>
      <dsp:txXfrm rot="-5400000">
        <a:off x="1517200" y="2463858"/>
        <a:ext cx="163718" cy="159170"/>
      </dsp:txXfrm>
    </dsp:sp>
    <dsp:sp modelId="{5ED72F41-2500-4819-A5F3-8E578828E7F3}">
      <dsp:nvSpPr>
        <dsp:cNvPr id="0" name=""/>
        <dsp:cNvSpPr/>
      </dsp:nvSpPr>
      <dsp:spPr>
        <a:xfrm>
          <a:off x="553087" y="2729140"/>
          <a:ext cx="2091943" cy="606360"/>
        </a:xfrm>
        <a:prstGeom prst="roundRect">
          <a:avLst>
            <a:gd name="adj" fmla="val 10000"/>
          </a:avLst>
        </a:prstGeom>
        <a:solidFill>
          <a:srgbClr val="DBF4C4"/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500 mg/L de CH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570847" y="2746900"/>
        <a:ext cx="2056423" cy="570840"/>
      </dsp:txXfrm>
    </dsp:sp>
    <dsp:sp modelId="{ECE56B00-CC8D-4061-B569-1F2201B91DD4}">
      <dsp:nvSpPr>
        <dsp:cNvPr id="0" name=""/>
        <dsp:cNvSpPr/>
      </dsp:nvSpPr>
      <dsp:spPr>
        <a:xfrm rot="5400000">
          <a:off x="1485366" y="3350660"/>
          <a:ext cx="227385" cy="272862"/>
        </a:xfrm>
        <a:prstGeom prst="rightArrow">
          <a:avLst>
            <a:gd name="adj1" fmla="val 60000"/>
            <a:gd name="adj2" fmla="val 50000"/>
          </a:avLst>
        </a:prstGeom>
        <a:solidFill>
          <a:srgbClr val="8ACC90"/>
        </a:solidFill>
        <a:ln>
          <a:solidFill>
            <a:srgbClr val="008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chemeClr val="tx1"/>
            </a:solidFill>
          </a:endParaRPr>
        </a:p>
      </dsp:txBody>
      <dsp:txXfrm rot="-5400000">
        <a:off x="1517200" y="3373399"/>
        <a:ext cx="163718" cy="159170"/>
      </dsp:txXfrm>
    </dsp:sp>
    <dsp:sp modelId="{84061AAC-0D46-46B5-89D9-57F175F1EB39}">
      <dsp:nvSpPr>
        <dsp:cNvPr id="0" name=""/>
        <dsp:cNvSpPr/>
      </dsp:nvSpPr>
      <dsp:spPr>
        <a:xfrm>
          <a:off x="553087" y="3638681"/>
          <a:ext cx="2091943" cy="606360"/>
        </a:xfrm>
        <a:prstGeom prst="roundRect">
          <a:avLst>
            <a:gd name="adj" fmla="val 10000"/>
          </a:avLst>
        </a:prstGeom>
        <a:solidFill>
          <a:srgbClr val="DBF4C4"/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80 mg/L de </a:t>
          </a:r>
          <a:r>
            <a:rPr lang="es-EC" sz="1600" kern="1200" dirty="0" err="1" smtClean="0">
              <a:solidFill>
                <a:schemeClr val="tx1"/>
              </a:solidFill>
              <a:latin typeface="+mj-lt"/>
              <a:ea typeface="Calibri" panose="020F0502020204030204" pitchFamily="34" charset="0"/>
            </a:rPr>
            <a:t>AdS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570847" y="3656441"/>
        <a:ext cx="2056423" cy="57084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6F23CE-47B6-4560-8947-553EF78B2411}">
      <dsp:nvSpPr>
        <dsp:cNvPr id="0" name=""/>
        <dsp:cNvSpPr/>
      </dsp:nvSpPr>
      <dsp:spPr>
        <a:xfrm>
          <a:off x="0" y="0"/>
          <a:ext cx="8964042" cy="104044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altLang="en-US" sz="1500" kern="1200" dirty="0" smtClean="0">
              <a:latin typeface="Arial" panose="020B0604020202020204" pitchFamily="34" charset="0"/>
              <a:cs typeface="Arial" panose="020B0604020202020204" pitchFamily="34" charset="0"/>
            </a:rPr>
            <a:t>Se logró </a:t>
          </a:r>
          <a:r>
            <a:rPr lang="es-EC" altLang="en-US" sz="15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elongar</a:t>
          </a:r>
          <a:r>
            <a:rPr lang="es-EC" altLang="en-US" sz="1500" kern="1200" dirty="0" smtClean="0">
              <a:latin typeface="Arial" panose="020B0604020202020204" pitchFamily="34" charset="0"/>
              <a:cs typeface="Arial" panose="020B0604020202020204" pitchFamily="34" charset="0"/>
            </a:rPr>
            <a:t> brotes luego de 2 semanas en un medio suplementado con ácido giberélico.</a:t>
          </a:r>
          <a:endParaRPr lang="en-US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8625" y="0"/>
        <a:ext cx="7045416" cy="1040444"/>
      </dsp:txXfrm>
    </dsp:sp>
    <dsp:sp modelId="{A5B17533-D81B-4593-B7E3-F9F3519A55FF}">
      <dsp:nvSpPr>
        <dsp:cNvPr id="0" name=""/>
        <dsp:cNvSpPr/>
      </dsp:nvSpPr>
      <dsp:spPr>
        <a:xfrm>
          <a:off x="302220" y="5695"/>
          <a:ext cx="1440001" cy="102905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54B194-F397-44B6-8736-6966CFAC2D50}">
      <dsp:nvSpPr>
        <dsp:cNvPr id="0" name=""/>
        <dsp:cNvSpPr/>
      </dsp:nvSpPr>
      <dsp:spPr>
        <a:xfrm>
          <a:off x="0" y="1166261"/>
          <a:ext cx="8964042" cy="10005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altLang="en-US" sz="1500" kern="1200" dirty="0" smtClean="0">
              <a:latin typeface="Arial" panose="020B0604020202020204" pitchFamily="34" charset="0"/>
              <a:cs typeface="Arial" panose="020B0604020202020204" pitchFamily="34" charset="0"/>
            </a:rPr>
            <a:t>El medio óptimo para la formación de brotes fue el “AT</a:t>
          </a:r>
          <a:r>
            <a:rPr lang="es-EC" altLang="en-US" sz="1500" kern="1200" baseline="-25000" dirty="0" smtClean="0">
              <a:latin typeface="Arial" panose="020B0604020202020204" pitchFamily="34" charset="0"/>
              <a:cs typeface="Arial" panose="020B0604020202020204" pitchFamily="34" charset="0"/>
            </a:rPr>
            <a:t>1</a:t>
          </a:r>
          <a:r>
            <a:rPr lang="es-EC" altLang="en-US" sz="1500" kern="1200" dirty="0" smtClean="0">
              <a:latin typeface="Arial" panose="020B0604020202020204" pitchFamily="34" charset="0"/>
              <a:cs typeface="Arial" panose="020B0604020202020204" pitchFamily="34" charset="0"/>
            </a:rPr>
            <a:t>” (5 mg/L de TDZ) ya que se formaron un total de 137 luego 6 semanas de incubación.</a:t>
          </a:r>
          <a:endParaRPr lang="en-US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8625" y="1166261"/>
        <a:ext cx="7045416" cy="1000560"/>
      </dsp:txXfrm>
    </dsp:sp>
    <dsp:sp modelId="{270979F0-7C59-4623-8958-4C90264814C2}">
      <dsp:nvSpPr>
        <dsp:cNvPr id="0" name=""/>
        <dsp:cNvSpPr/>
      </dsp:nvSpPr>
      <dsp:spPr>
        <a:xfrm>
          <a:off x="302220" y="1175160"/>
          <a:ext cx="1440001" cy="98276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76F596-85E9-4AF2-974A-381AE5610662}">
      <dsp:nvSpPr>
        <dsp:cNvPr id="0" name=""/>
        <dsp:cNvSpPr/>
      </dsp:nvSpPr>
      <dsp:spPr>
        <a:xfrm>
          <a:off x="0" y="2317987"/>
          <a:ext cx="8964042" cy="93206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latin typeface="Arial" panose="020B0604020202020204" pitchFamily="34" charset="0"/>
              <a:cs typeface="Arial" panose="020B0604020202020204" pitchFamily="34" charset="0"/>
            </a:rPr>
            <a:t>Los mejores medios de cultivo para la elongación de las brotes fueron los suplementados con 3 mg/L y 4 mg/L de GA</a:t>
          </a:r>
          <a:r>
            <a:rPr lang="es-EC" sz="1500" kern="1200" baseline="-25000" dirty="0" smtClean="0">
              <a:latin typeface="Arial" panose="020B0604020202020204" pitchFamily="34" charset="0"/>
              <a:cs typeface="Arial" panose="020B0604020202020204" pitchFamily="34" charset="0"/>
            </a:rPr>
            <a:t>3</a:t>
          </a:r>
          <a:r>
            <a:rPr lang="es-EC" sz="1500" kern="120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8625" y="2317987"/>
        <a:ext cx="7045416" cy="932065"/>
      </dsp:txXfrm>
    </dsp:sp>
    <dsp:sp modelId="{ACD946D5-04A0-4607-8F52-D0BBA5C6CA68}">
      <dsp:nvSpPr>
        <dsp:cNvPr id="0" name=""/>
        <dsp:cNvSpPr/>
      </dsp:nvSpPr>
      <dsp:spPr>
        <a:xfrm>
          <a:off x="302220" y="2292639"/>
          <a:ext cx="1440001" cy="98276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958B36-0D70-4B16-A152-A49E086396EC}">
      <dsp:nvSpPr>
        <dsp:cNvPr id="0" name=""/>
        <dsp:cNvSpPr/>
      </dsp:nvSpPr>
      <dsp:spPr>
        <a:xfrm>
          <a:off x="0" y="3401218"/>
          <a:ext cx="8964042" cy="170847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latin typeface="Arial" panose="020B0604020202020204" pitchFamily="34" charset="0"/>
              <a:cs typeface="Arial" panose="020B0604020202020204" pitchFamily="34" charset="0"/>
            </a:rPr>
            <a:t>El proceso inicial de formación de brotes tiene un tiempo mayor, ya que los primeros brotes empiezan a aparecer a las 5 semanas, el proceso de multiplicación es acelerado (hasta 113 brotes en el medio “BT</a:t>
          </a:r>
          <a:r>
            <a:rPr lang="es-EC" sz="1500" kern="1200" baseline="-25000" dirty="0" smtClean="0">
              <a:latin typeface="Arial" panose="020B0604020202020204" pitchFamily="34" charset="0"/>
              <a:cs typeface="Arial" panose="020B0604020202020204" pitchFamily="34" charset="0"/>
            </a:rPr>
            <a:t>2</a:t>
          </a:r>
          <a:r>
            <a:rPr lang="es-EC" sz="1500" kern="1200" dirty="0" smtClean="0">
              <a:latin typeface="Arial" panose="020B0604020202020204" pitchFamily="34" charset="0"/>
              <a:cs typeface="Arial" panose="020B0604020202020204" pitchFamily="34" charset="0"/>
            </a:rPr>
            <a:t>”), y es necesario realizar un </a:t>
          </a:r>
          <a:r>
            <a:rPr lang="es-EC" sz="15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subcultivo</a:t>
          </a:r>
          <a:r>
            <a:rPr lang="es-EC" sz="1500" kern="1200" dirty="0" smtClean="0">
              <a:latin typeface="Arial" panose="020B0604020202020204" pitchFamily="34" charset="0"/>
              <a:cs typeface="Arial" panose="020B0604020202020204" pitchFamily="34" charset="0"/>
            </a:rPr>
            <a:t> en un medio suplementado con GA</a:t>
          </a:r>
          <a:r>
            <a:rPr lang="es-EC" sz="1500" kern="1200" baseline="-25000" dirty="0" smtClean="0">
              <a:latin typeface="Arial" panose="020B0604020202020204" pitchFamily="34" charset="0"/>
              <a:cs typeface="Arial" panose="020B0604020202020204" pitchFamily="34" charset="0"/>
            </a:rPr>
            <a:t>3</a:t>
          </a:r>
          <a:r>
            <a:rPr lang="es-EC" sz="1500" kern="120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s-ES" sz="15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8625" y="3401218"/>
        <a:ext cx="7045416" cy="1708470"/>
      </dsp:txXfrm>
    </dsp:sp>
    <dsp:sp modelId="{34943F86-F522-48FA-AEAA-E227EDD7F619}">
      <dsp:nvSpPr>
        <dsp:cNvPr id="0" name=""/>
        <dsp:cNvSpPr/>
      </dsp:nvSpPr>
      <dsp:spPr>
        <a:xfrm>
          <a:off x="302220" y="3705869"/>
          <a:ext cx="1440001" cy="10991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01698" y="1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06C9031D-5CE1-4C37-835C-4DB687C45B39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E1F11087-5D65-4CF5-B2BB-96F1F2CD009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5883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3984940E-131B-4C7F-9F3E-969D4D19D09E}" type="datetimeFigureOut">
              <a:rPr lang="es-EC" smtClean="0"/>
              <a:pPr/>
              <a:t>14/03/2017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5BC24C61-EE73-4030-B6C8-4E37F90934FB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22229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Buenas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tardes</a:t>
            </a:r>
            <a:r>
              <a:rPr lang="en-US" baseline="0" dirty="0" smtClean="0"/>
              <a:t> </a:t>
            </a:r>
            <a:r>
              <a:rPr lang="en-US" dirty="0" err="1" smtClean="0"/>
              <a:t>miembros</a:t>
            </a:r>
            <a:r>
              <a:rPr lang="en-US" dirty="0" smtClean="0"/>
              <a:t> </a:t>
            </a:r>
            <a:r>
              <a:rPr lang="en-US" dirty="0"/>
              <a:t>del tribunal, </a:t>
            </a:r>
            <a:r>
              <a:rPr lang="en-US" dirty="0" err="1"/>
              <a:t>familia</a:t>
            </a:r>
            <a:r>
              <a:rPr lang="en-US" dirty="0"/>
              <a:t> y amigos</a:t>
            </a:r>
          </a:p>
          <a:p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oportunidad</a:t>
            </a:r>
            <a:r>
              <a:rPr lang="en-US" dirty="0"/>
              <a:t> les </a:t>
            </a:r>
            <a:r>
              <a:rPr lang="en-US" dirty="0" err="1"/>
              <a:t>voy</a:t>
            </a:r>
            <a:r>
              <a:rPr lang="en-US" dirty="0"/>
              <a:t> </a:t>
            </a:r>
            <a:r>
              <a:rPr lang="en-US" dirty="0" err="1"/>
              <a:t>hablar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mi Proyecto de </a:t>
            </a:r>
            <a:r>
              <a:rPr lang="en-US" dirty="0" err="1"/>
              <a:t>titulacion</a:t>
            </a:r>
            <a:r>
              <a:rPr lang="en-US" dirty="0"/>
              <a:t> </a:t>
            </a:r>
            <a:r>
              <a:rPr lang="en-US" dirty="0" err="1"/>
              <a:t>cuyo</a:t>
            </a:r>
            <a:r>
              <a:rPr lang="en-US" dirty="0"/>
              <a:t> </a:t>
            </a:r>
            <a:r>
              <a:rPr lang="en-US" dirty="0" err="1"/>
              <a:t>tema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26512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14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828612" indent="-318697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74788" indent="-254958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86381" indent="-254958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296296" indent="-254958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779374" indent="-2549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262451" indent="-2549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745529" indent="-2549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228606" indent="-2549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16C4906-E1CE-4017-A2DF-3122499535DF}" type="slidenum">
              <a:rPr lang="es-EC" altLang="en-US" smtClean="0"/>
              <a:pPr/>
              <a:t>2</a:t>
            </a:fld>
            <a:endParaRPr lang="es-EC" altLang="en-US" smtClean="0"/>
          </a:p>
        </p:txBody>
      </p:sp>
    </p:spTree>
    <p:extLst>
      <p:ext uri="{BB962C8B-B14F-4D97-AF65-F5344CB8AC3E}">
        <p14:creationId xmlns:p14="http://schemas.microsoft.com/office/powerpoint/2010/main" val="2583966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828612" indent="-318697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74788" indent="-254958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86381" indent="-254958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296296" indent="-254958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779374" indent="-2549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262451" indent="-2549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745529" indent="-2549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228606" indent="-2549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DD03FD2-055C-44A0-84CF-8C99A2B377FF}" type="slidenum">
              <a:rPr lang="es-EC" altLang="en-US" smtClean="0"/>
              <a:pPr/>
              <a:t>3</a:t>
            </a:fld>
            <a:endParaRPr lang="es-EC" altLang="en-US" smtClean="0"/>
          </a:p>
        </p:txBody>
      </p:sp>
    </p:spTree>
    <p:extLst>
      <p:ext uri="{BB962C8B-B14F-4D97-AF65-F5344CB8AC3E}">
        <p14:creationId xmlns:p14="http://schemas.microsoft.com/office/powerpoint/2010/main" val="1300394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ctr"/>
            <a:r>
              <a:rPr lang="es-EC" sz="1900" b="1" dirty="0">
                <a:latin typeface="Arial" panose="020B0604020202020204" pitchFamily="34" charset="0"/>
                <a:cs typeface="Arial" panose="020B0604020202020204" pitchFamily="34" charset="0"/>
              </a:rPr>
              <a:t>Descripción taxonómica</a:t>
            </a:r>
            <a:endParaRPr lang="en-US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C" sz="1700" dirty="0" err="1">
                <a:latin typeface="Arial" panose="020B0604020202020204" pitchFamily="34" charset="0"/>
                <a:cs typeface="Arial" panose="020B0604020202020204" pitchFamily="34" charset="0"/>
              </a:rPr>
              <a:t>Heilborn</a:t>
            </a:r>
            <a:r>
              <a:rPr lang="es-EC" sz="1700" dirty="0">
                <a:latin typeface="Arial" panose="020B0604020202020204" pitchFamily="34" charset="0"/>
                <a:cs typeface="Arial" panose="020B0604020202020204" pitchFamily="34" charset="0"/>
              </a:rPr>
              <a:t> (1922): </a:t>
            </a:r>
            <a:r>
              <a:rPr lang="es-EC" sz="1700" i="1" dirty="0" err="1">
                <a:latin typeface="Arial" panose="020B0604020202020204" pitchFamily="34" charset="0"/>
                <a:cs typeface="Arial" panose="020B0604020202020204" pitchFamily="34" charset="0"/>
              </a:rPr>
              <a:t>Carica</a:t>
            </a:r>
            <a:r>
              <a:rPr lang="es-EC" sz="17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700" i="1" dirty="0" err="1">
                <a:latin typeface="Arial" panose="020B0604020202020204" pitchFamily="34" charset="0"/>
                <a:cs typeface="Arial" panose="020B0604020202020204" pitchFamily="34" charset="0"/>
              </a:rPr>
              <a:t>pentagona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C" sz="1700" dirty="0">
                <a:latin typeface="Arial" panose="020B0604020202020204" pitchFamily="34" charset="0"/>
                <a:cs typeface="Arial" panose="020B0604020202020204" pitchFamily="34" charset="0"/>
              </a:rPr>
              <a:t>Badillo (1987)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66155">
              <a:defRPr/>
            </a:pPr>
            <a:r>
              <a:rPr lang="es-EC" sz="1300" b="1" dirty="0">
                <a:latin typeface="Arial" panose="020B0604020202020204" pitchFamily="34" charset="0"/>
                <a:cs typeface="Arial" panose="020B0604020202020204" pitchFamily="34" charset="0"/>
              </a:rPr>
              <a:t>Condiciones ambientales de cultivo 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74849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45178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15452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74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828612" indent="-318697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74788" indent="-254958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86381" indent="-254958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296296" indent="-254958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779374" indent="-2549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262451" indent="-2549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745529" indent="-2549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228606" indent="-2549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503F510-E8C1-45D0-88B2-F5DAC6895E8B}" type="slidenum">
              <a:rPr lang="es-EC" altLang="en-US" smtClean="0"/>
              <a:pPr/>
              <a:t>24</a:t>
            </a:fld>
            <a:endParaRPr lang="es-EC" altLang="en-US" smtClean="0"/>
          </a:p>
        </p:txBody>
      </p:sp>
    </p:spTree>
    <p:extLst>
      <p:ext uri="{BB962C8B-B14F-4D97-AF65-F5344CB8AC3E}">
        <p14:creationId xmlns:p14="http://schemas.microsoft.com/office/powerpoint/2010/main" val="3591924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25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14466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 userDrawn="1"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42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Picture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 userDrawn="1"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>
              <a:solidFill>
                <a:srgbClr val="000000"/>
              </a:solidFill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313113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42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01840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40435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A95D0F-0704-48D1-B38F-55967409B3BB}" type="datetimeFigureOut">
              <a:rPr lang="es-EC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14/03/2017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E1EFEC-BA32-419F-B561-FDAF47EB7E7D}" type="slidenum">
              <a:rPr lang="es-EC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C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131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05896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65878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58257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41239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89080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3633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910307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C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00146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 userDrawn="1"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>
              <a:solidFill>
                <a:srgbClr val="000000"/>
              </a:solidFill>
            </a:endParaRPr>
          </a:p>
        </p:txBody>
      </p:sp>
      <p:sp>
        <p:nvSpPr>
          <p:cNvPr id="1027" name="Rectangle 21"/>
          <p:cNvSpPr>
            <a:spLocks noChangeArrowheads="1"/>
          </p:cNvSpPr>
          <p:nvPr userDrawn="1"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>
              <a:solidFill>
                <a:srgbClr val="000000"/>
              </a:solidFill>
            </a:endParaRPr>
          </a:p>
        </p:txBody>
      </p:sp>
      <p:sp>
        <p:nvSpPr>
          <p:cNvPr id="1028" name="Line 23"/>
          <p:cNvSpPr>
            <a:spLocks noChangeShapeType="1"/>
          </p:cNvSpPr>
          <p:nvPr userDrawn="1"/>
        </p:nvSpPr>
        <p:spPr bwMode="auto">
          <a:xfrm rot="10800000" flipH="1">
            <a:off x="25400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>
              <a:solidFill>
                <a:srgbClr val="000000"/>
              </a:solidFill>
            </a:endParaRPr>
          </a:p>
        </p:txBody>
      </p:sp>
      <p:sp>
        <p:nvSpPr>
          <p:cNvPr id="1029" name="Line 24"/>
          <p:cNvSpPr>
            <a:spLocks noChangeShapeType="1"/>
          </p:cNvSpPr>
          <p:nvPr userDrawn="1"/>
        </p:nvSpPr>
        <p:spPr bwMode="auto">
          <a:xfrm rot="10800000" flipH="1">
            <a:off x="25400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>
              <a:solidFill>
                <a:srgbClr val="000000"/>
              </a:solidFill>
            </a:endParaRPr>
          </a:p>
        </p:txBody>
      </p:sp>
      <p:pic>
        <p:nvPicPr>
          <p:cNvPr id="1030" name="Picture 26" descr="LOGO ESPE ORIGINAL copia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6732588" y="5949950"/>
            <a:ext cx="23050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767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microsoft.com/office/2007/relationships/hdphoto" Target="../media/hdphoto1.wdp"/><Relationship Id="rId4" Type="http://schemas.openxmlformats.org/officeDocument/2006/relationships/diagramLayout" Target="../diagrams/layout5.xml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33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0.emf"/><Relationship Id="rId5" Type="http://schemas.openxmlformats.org/officeDocument/2006/relationships/diagramData" Target="../diagrams/data1.xml"/><Relationship Id="rId10" Type="http://schemas.openxmlformats.org/officeDocument/2006/relationships/image" Target="../media/image9.jpeg"/><Relationship Id="rId4" Type="http://schemas.openxmlformats.org/officeDocument/2006/relationships/image" Target="../media/image8.emf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7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6.png"/><Relationship Id="rId4" Type="http://schemas.openxmlformats.org/officeDocument/2006/relationships/chart" Target="../charts/chart7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5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14.jpeg"/><Relationship Id="rId4" Type="http://schemas.openxmlformats.org/officeDocument/2006/relationships/diagramData" Target="../diagrams/data2.xml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XAVIER\Desktop\Comunicado-2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3240360" cy="837753"/>
          </a:xfrm>
          <a:prstGeom prst="rect">
            <a:avLst/>
          </a:prstGeom>
          <a:noFill/>
        </p:spPr>
      </p:pic>
      <p:sp>
        <p:nvSpPr>
          <p:cNvPr id="5" name="6 CuadroTexto"/>
          <p:cNvSpPr txBox="1">
            <a:spLocks noChangeArrowheads="1"/>
          </p:cNvSpPr>
          <p:nvPr/>
        </p:nvSpPr>
        <p:spPr bwMode="auto">
          <a:xfrm>
            <a:off x="1401340" y="1349376"/>
            <a:ext cx="691197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s-EC" altLang="en-US" sz="2000" b="1" dirty="0"/>
              <a:t>UNIVERSIDAD DE LAS FUERZAS ARMADAS - ESPE</a:t>
            </a:r>
          </a:p>
          <a:p>
            <a:pPr algn="ctr" eaLnBrk="1" hangingPunct="1">
              <a:lnSpc>
                <a:spcPct val="150000"/>
              </a:lnSpc>
            </a:pPr>
            <a:r>
              <a:rPr lang="es-EC" altLang="en-US" sz="2000" b="1" dirty="0"/>
              <a:t>CARRERA DE INGENIERÍA EN BIOTECNOLOGÍA</a:t>
            </a:r>
          </a:p>
        </p:txBody>
      </p:sp>
      <p:sp>
        <p:nvSpPr>
          <p:cNvPr id="6" name="7 CuadroTexto"/>
          <p:cNvSpPr txBox="1"/>
          <p:nvPr/>
        </p:nvSpPr>
        <p:spPr>
          <a:xfrm>
            <a:off x="1547664" y="2744341"/>
            <a:ext cx="6651625" cy="8286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>
              <a:defRPr/>
            </a:pPr>
            <a:r>
              <a:rPr lang="es-EC" sz="1600" b="1" dirty="0" smtClean="0"/>
              <a:t>ELONGACIÓN DE BROTES OBTENIDOS A PARTIR DE SEGMENTOS PROXIMALES DE HOJAS DEL HÍBRIDO BABACO [</a:t>
            </a:r>
            <a:r>
              <a:rPr lang="es-EC" sz="1600" b="1" i="1" dirty="0" smtClean="0"/>
              <a:t>Vasconcellea × heilbornii </a:t>
            </a:r>
            <a:r>
              <a:rPr lang="es-EC" sz="1600" b="1" dirty="0" smtClean="0"/>
              <a:t>(Badillo) Badillo]</a:t>
            </a:r>
            <a:endParaRPr lang="es-EC" altLang="en-US" sz="1400" dirty="0" smtClean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10 CuadroTexto"/>
          <p:cNvSpPr txBox="1">
            <a:spLocks noChangeArrowheads="1"/>
          </p:cNvSpPr>
          <p:nvPr/>
        </p:nvSpPr>
        <p:spPr bwMode="auto">
          <a:xfrm>
            <a:off x="4285698" y="5134365"/>
            <a:ext cx="13260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s-EC" altLang="en-US" sz="1600" dirty="0" smtClean="0">
                <a:cs typeface="Arial" panose="020B0604020202020204" pitchFamily="34" charset="0"/>
              </a:rPr>
              <a:t>Marzo, 2017</a:t>
            </a:r>
            <a:endParaRPr lang="es-EC" altLang="en-US" sz="1600" dirty="0">
              <a:cs typeface="Arial" panose="020B0604020202020204" pitchFamily="34" charset="0"/>
            </a:endParaRPr>
          </a:p>
        </p:txBody>
      </p:sp>
      <p:pic>
        <p:nvPicPr>
          <p:cNvPr id="10" name="Picture 10" descr="Resultado de imagen para BIOTECNOLOGIA ES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5088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>
            <a:spLocks noChangeArrowheads="1"/>
          </p:cNvSpPr>
          <p:nvPr/>
        </p:nvSpPr>
        <p:spPr bwMode="auto">
          <a:xfrm>
            <a:off x="3039478" y="3935958"/>
            <a:ext cx="394050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200000"/>
              </a:lnSpc>
            </a:pPr>
            <a:r>
              <a:rPr lang="es-EC" altLang="en-US" sz="1600" b="1" dirty="0">
                <a:cs typeface="Arial" panose="020B0604020202020204" pitchFamily="34" charset="0"/>
              </a:rPr>
              <a:t>Jennifher Jazmín Tituaña Cevallos</a:t>
            </a:r>
          </a:p>
          <a:p>
            <a:pPr algn="ctr" eaLnBrk="1" hangingPunct="1">
              <a:lnSpc>
                <a:spcPct val="200000"/>
              </a:lnSpc>
            </a:pPr>
            <a:r>
              <a:rPr lang="es-EC" altLang="en-US" sz="1600" b="1" dirty="0">
                <a:cs typeface="Arial" panose="020B0604020202020204" pitchFamily="34" charset="0"/>
              </a:rPr>
              <a:t>Directora:</a:t>
            </a:r>
            <a:r>
              <a:rPr lang="es-EC" altLang="en-US" sz="1600" dirty="0">
                <a:cs typeface="Arial" panose="020B0604020202020204" pitchFamily="34" charset="0"/>
              </a:rPr>
              <a:t> </a:t>
            </a:r>
            <a:r>
              <a:rPr lang="es-EC" altLang="en-US" sz="1600" dirty="0" err="1" smtClean="0">
                <a:cs typeface="Arial" panose="020B0604020202020204" pitchFamily="34" charset="0"/>
              </a:rPr>
              <a:t>M.Sc</a:t>
            </a:r>
            <a:r>
              <a:rPr lang="es-EC" altLang="en-US" sz="1600" dirty="0">
                <a:cs typeface="Arial" panose="020B0604020202020204" pitchFamily="34" charset="0"/>
              </a:rPr>
              <a:t>. Mónica </a:t>
            </a:r>
            <a:r>
              <a:rPr lang="es-EC" altLang="en-US" sz="1600" dirty="0" err="1" smtClean="0">
                <a:cs typeface="Arial" panose="020B0604020202020204" pitchFamily="34" charset="0"/>
              </a:rPr>
              <a:t>Jadán</a:t>
            </a:r>
            <a:r>
              <a:rPr lang="es-EC" altLang="en-US" sz="1600" dirty="0" smtClean="0">
                <a:cs typeface="Arial" panose="020B0604020202020204" pitchFamily="34" charset="0"/>
              </a:rPr>
              <a:t>, </a:t>
            </a:r>
            <a:r>
              <a:rPr lang="es-EC" altLang="en-US" sz="1600" smtClean="0">
                <a:cs typeface="Arial" panose="020B0604020202020204" pitchFamily="34" charset="0"/>
              </a:rPr>
              <a:t>Ph.D</a:t>
            </a:r>
            <a:r>
              <a:rPr lang="es-EC" altLang="en-US" sz="1600" dirty="0" smtClean="0">
                <a:cs typeface="Arial" panose="020B0604020202020204" pitchFamily="34" charset="0"/>
              </a:rPr>
              <a:t> </a:t>
            </a:r>
            <a:r>
              <a:rPr lang="es-EC" altLang="en-US" sz="1600" dirty="0">
                <a:cs typeface="Arial" panose="020B0604020202020204" pitchFamily="34" charset="0"/>
              </a:rPr>
              <a:t>(</a:t>
            </a:r>
            <a:r>
              <a:rPr lang="es-EC" altLang="en-US" sz="1600" dirty="0" smtClean="0">
                <a:cs typeface="Arial" panose="020B0604020202020204" pitchFamily="34" charset="0"/>
              </a:rPr>
              <a:t>c)</a:t>
            </a:r>
            <a:endParaRPr lang="es-EC" altLang="en-US" sz="16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9269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446088" y="-27384"/>
            <a:ext cx="8229600" cy="5760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s-EC" alt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Materiales y Métodos</a:t>
            </a:r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39880" r="38200" b="32341"/>
          <a:stretch>
            <a:fillRect/>
          </a:stretch>
        </p:blipFill>
        <p:spPr bwMode="auto">
          <a:xfrm>
            <a:off x="6794500" y="6021388"/>
            <a:ext cx="224155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ángulo 7"/>
          <p:cNvSpPr>
            <a:spLocks noChangeArrowheads="1"/>
          </p:cNvSpPr>
          <p:nvPr/>
        </p:nvSpPr>
        <p:spPr bwMode="auto">
          <a:xfrm>
            <a:off x="35496" y="6405563"/>
            <a:ext cx="258756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EC" altLang="en-US" sz="1000" dirty="0"/>
              <a:t>(Jordán &amp; </a:t>
            </a:r>
            <a:r>
              <a:rPr lang="es-EC" altLang="en-US" sz="1000" dirty="0" err="1"/>
              <a:t>Piwanski</a:t>
            </a:r>
            <a:r>
              <a:rPr lang="es-EC" altLang="en-US" sz="1000" dirty="0"/>
              <a:t>, 1997; </a:t>
            </a:r>
            <a:r>
              <a:rPr lang="es-EC" altLang="en-US" sz="1000" dirty="0" err="1"/>
              <a:t>Chérrez</a:t>
            </a:r>
            <a:r>
              <a:rPr lang="es-EC" altLang="en-US" sz="1000" dirty="0"/>
              <a:t>, 2015).</a:t>
            </a:r>
            <a:endParaRPr lang="en-US" altLang="en-US" sz="1000" dirty="0"/>
          </a:p>
        </p:txBody>
      </p:sp>
      <p:sp>
        <p:nvSpPr>
          <p:cNvPr id="13320" name="Rectángulo 2"/>
          <p:cNvSpPr>
            <a:spLocks noChangeArrowheads="1"/>
          </p:cNvSpPr>
          <p:nvPr/>
        </p:nvSpPr>
        <p:spPr bwMode="auto">
          <a:xfrm>
            <a:off x="2880176" y="5467290"/>
            <a:ext cx="3276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es-EC" altLang="en-US" sz="1000" b="1" dirty="0">
                <a:solidFill>
                  <a:srgbClr val="000000"/>
                </a:solidFill>
                <a:cs typeface="Calibri" panose="020F0502020204030204" pitchFamily="34" charset="0"/>
              </a:rPr>
              <a:t>Figura </a:t>
            </a:r>
            <a:r>
              <a:rPr lang="es-EC" altLang="en-US" sz="1000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15. </a:t>
            </a:r>
            <a:r>
              <a:rPr lang="es-ES" altLang="en-US" sz="1000" dirty="0" smtClean="0">
                <a:solidFill>
                  <a:srgbClr val="000000"/>
                </a:solidFill>
              </a:rPr>
              <a:t>Proceso </a:t>
            </a:r>
            <a:r>
              <a:rPr lang="es-ES" altLang="en-US" sz="1000" dirty="0">
                <a:solidFill>
                  <a:srgbClr val="000000"/>
                </a:solidFill>
              </a:rPr>
              <a:t>de </a:t>
            </a:r>
            <a:r>
              <a:rPr lang="es-ES" altLang="en-US" sz="1000" dirty="0" smtClean="0">
                <a:solidFill>
                  <a:srgbClr val="000000"/>
                </a:solidFill>
              </a:rPr>
              <a:t>desinfección.</a:t>
            </a:r>
            <a:r>
              <a:rPr lang="es-ES" altLang="en-US" sz="1000" b="1" dirty="0" smtClean="0">
                <a:solidFill>
                  <a:srgbClr val="000000"/>
                </a:solidFill>
              </a:rPr>
              <a:t> </a:t>
            </a:r>
            <a:r>
              <a:rPr lang="es-ES" altLang="en-US" sz="1000" b="1" dirty="0">
                <a:solidFill>
                  <a:srgbClr val="000000"/>
                </a:solidFill>
              </a:rPr>
              <a:t>A. </a:t>
            </a:r>
            <a:r>
              <a:rPr lang="es-ES" altLang="en-US" sz="1000" dirty="0">
                <a:solidFill>
                  <a:srgbClr val="000000"/>
                </a:solidFill>
              </a:rPr>
              <a:t>Agua corriente. </a:t>
            </a:r>
            <a:r>
              <a:rPr lang="es-ES" altLang="en-US" sz="1000" b="1" dirty="0">
                <a:solidFill>
                  <a:srgbClr val="000000"/>
                </a:solidFill>
              </a:rPr>
              <a:t>B. </a:t>
            </a:r>
            <a:r>
              <a:rPr lang="es-ES" altLang="en-US" sz="1000" dirty="0">
                <a:solidFill>
                  <a:srgbClr val="000000"/>
                </a:solidFill>
              </a:rPr>
              <a:t>Detergente al 1%. </a:t>
            </a:r>
            <a:r>
              <a:rPr lang="es-ES" altLang="en-US" sz="1000" b="1" dirty="0">
                <a:solidFill>
                  <a:srgbClr val="000000"/>
                </a:solidFill>
              </a:rPr>
              <a:t>C. </a:t>
            </a:r>
            <a:r>
              <a:rPr lang="es-ES" altLang="en-US" sz="1000" dirty="0">
                <a:solidFill>
                  <a:srgbClr val="000000"/>
                </a:solidFill>
              </a:rPr>
              <a:t>Cloruro de mercurio 0,5 g/L. </a:t>
            </a:r>
            <a:r>
              <a:rPr lang="es-ES" altLang="en-US" sz="1000" b="1" dirty="0">
                <a:solidFill>
                  <a:srgbClr val="000000"/>
                </a:solidFill>
              </a:rPr>
              <a:t>D. </a:t>
            </a:r>
            <a:r>
              <a:rPr lang="es-ES" altLang="en-US" sz="1000" dirty="0">
                <a:solidFill>
                  <a:srgbClr val="000000"/>
                </a:solidFill>
              </a:rPr>
              <a:t>Hipoclorito de sodio al 0,25%.</a:t>
            </a:r>
            <a:endParaRPr lang="en-US" altLang="en-US" sz="1000" dirty="0">
              <a:solidFill>
                <a:srgbClr val="000000"/>
              </a:solidFill>
            </a:endParaRPr>
          </a:p>
        </p:txBody>
      </p:sp>
      <p:sp>
        <p:nvSpPr>
          <p:cNvPr id="13322" name="Rectángulo 11"/>
          <p:cNvSpPr>
            <a:spLocks noChangeArrowheads="1"/>
          </p:cNvSpPr>
          <p:nvPr/>
        </p:nvSpPr>
        <p:spPr bwMode="auto">
          <a:xfrm>
            <a:off x="0" y="642754"/>
            <a:ext cx="457517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altLang="en-US" sz="2000" b="1" dirty="0"/>
              <a:t>Introducción y desinfección</a:t>
            </a:r>
            <a:endParaRPr lang="en-US" altLang="en-US" sz="2000" b="1" dirty="0"/>
          </a:p>
        </p:txBody>
      </p:sp>
      <p:sp>
        <p:nvSpPr>
          <p:cNvPr id="35" name="Rectángulo 34"/>
          <p:cNvSpPr/>
          <p:nvPr/>
        </p:nvSpPr>
        <p:spPr>
          <a:xfrm>
            <a:off x="3419872" y="1495911"/>
            <a:ext cx="2329449" cy="304480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2024" tIns="192024" rIns="192024" bIns="192024" numCol="1" spcCol="1270" anchor="ctr" anchorCtr="0">
            <a:noAutofit/>
          </a:bodyPr>
          <a:lstStyle/>
          <a:p>
            <a:pPr lvl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700" kern="1200" dirty="0"/>
          </a:p>
        </p:txBody>
      </p:sp>
      <p:pic>
        <p:nvPicPr>
          <p:cNvPr id="54" name="Imagen 53"/>
          <p:cNvPicPr/>
          <p:nvPr/>
        </p:nvPicPr>
        <p:blipFill rotWithShape="1"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7" t="22153" r="47987" b="26565"/>
          <a:stretch/>
        </p:blipFill>
        <p:spPr bwMode="auto">
          <a:xfrm>
            <a:off x="2987824" y="3307050"/>
            <a:ext cx="1617430" cy="216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6" name="CuadroTexto 55"/>
          <p:cNvSpPr txBox="1"/>
          <p:nvPr/>
        </p:nvSpPr>
        <p:spPr>
          <a:xfrm>
            <a:off x="4283968" y="5122364"/>
            <a:ext cx="33214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C" sz="1600" dirty="0" smtClean="0"/>
              <a:t>C</a:t>
            </a:r>
            <a:endParaRPr lang="en-US" sz="1600" dirty="0"/>
          </a:p>
        </p:txBody>
      </p:sp>
      <p:pic>
        <p:nvPicPr>
          <p:cNvPr id="57" name="Imagen 56"/>
          <p:cNvPicPr/>
          <p:nvPr/>
        </p:nvPicPr>
        <p:blipFill rotWithShape="1"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6" t="1955" r="18140" b="33403"/>
          <a:stretch/>
        </p:blipFill>
        <p:spPr bwMode="auto">
          <a:xfrm>
            <a:off x="4605254" y="3307050"/>
            <a:ext cx="1478913" cy="216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8" name="CuadroTexto 57"/>
          <p:cNvSpPr txBox="1"/>
          <p:nvPr/>
        </p:nvSpPr>
        <p:spPr>
          <a:xfrm>
            <a:off x="5752026" y="5107250"/>
            <a:ext cx="33214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C" sz="1600" dirty="0" smtClean="0"/>
              <a:t>D</a:t>
            </a:r>
            <a:endParaRPr lang="en-US" sz="1600" dirty="0"/>
          </a:p>
        </p:txBody>
      </p:sp>
      <p:pic>
        <p:nvPicPr>
          <p:cNvPr id="60" name="Imagen 59"/>
          <p:cNvPicPr/>
          <p:nvPr/>
        </p:nvPicPr>
        <p:blipFill rotWithShape="1">
          <a:blip r:embed="rId5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382"/>
          <a:stretch/>
        </p:blipFill>
        <p:spPr bwMode="auto">
          <a:xfrm>
            <a:off x="2987824" y="1146810"/>
            <a:ext cx="1603505" cy="216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1" name="CuadroTexto 60"/>
          <p:cNvSpPr txBox="1"/>
          <p:nvPr/>
        </p:nvSpPr>
        <p:spPr>
          <a:xfrm>
            <a:off x="4283968" y="2968496"/>
            <a:ext cx="32092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C" sz="1600" dirty="0" smtClean="0"/>
              <a:t>A</a:t>
            </a:r>
            <a:endParaRPr lang="en-US" sz="1600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6"/>
          <a:srcRect l="30407" t="31786" r="57243" b="35235"/>
          <a:stretch/>
        </p:blipFill>
        <p:spPr>
          <a:xfrm>
            <a:off x="4608168" y="1146810"/>
            <a:ext cx="1502782" cy="21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CuadroTexto 16"/>
          <p:cNvSpPr txBox="1"/>
          <p:nvPr/>
        </p:nvSpPr>
        <p:spPr>
          <a:xfrm>
            <a:off x="5763246" y="3040504"/>
            <a:ext cx="32092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C" sz="1600" dirty="0" smtClean="0"/>
              <a:t>B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1601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39880" r="38200" b="32341"/>
          <a:stretch>
            <a:fillRect/>
          </a:stretch>
        </p:blipFill>
        <p:spPr bwMode="auto">
          <a:xfrm>
            <a:off x="6794500" y="5999163"/>
            <a:ext cx="224155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ángulo 7"/>
          <p:cNvSpPr>
            <a:spLocks noChangeArrowheads="1"/>
          </p:cNvSpPr>
          <p:nvPr/>
        </p:nvSpPr>
        <p:spPr bwMode="auto">
          <a:xfrm>
            <a:off x="179512" y="6453336"/>
            <a:ext cx="167385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EC" altLang="en-US" sz="1000" dirty="0" smtClean="0"/>
              <a:t>(</a:t>
            </a:r>
            <a:r>
              <a:rPr lang="es-EC" altLang="en-US" sz="1000" dirty="0"/>
              <a:t>Jordán &amp; </a:t>
            </a:r>
            <a:r>
              <a:rPr lang="es-EC" altLang="en-US" sz="1000" dirty="0" err="1"/>
              <a:t>Piwanski</a:t>
            </a:r>
            <a:r>
              <a:rPr lang="es-EC" altLang="en-US" sz="1000" dirty="0"/>
              <a:t>, 1997</a:t>
            </a:r>
            <a:r>
              <a:rPr lang="es-EC" altLang="en-US" sz="1000" dirty="0" smtClean="0"/>
              <a:t>)</a:t>
            </a:r>
            <a:endParaRPr lang="en-US" altLang="en-US" sz="1000" dirty="0"/>
          </a:p>
        </p:txBody>
      </p:sp>
      <p:sp>
        <p:nvSpPr>
          <p:cNvPr id="14341" name="Rectángulo 2"/>
          <p:cNvSpPr>
            <a:spLocks noChangeArrowheads="1"/>
          </p:cNvSpPr>
          <p:nvPr/>
        </p:nvSpPr>
        <p:spPr bwMode="auto">
          <a:xfrm>
            <a:off x="4667975" y="4077072"/>
            <a:ext cx="42870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es-EC" altLang="en-US" sz="1000" b="1" dirty="0">
                <a:solidFill>
                  <a:srgbClr val="000000"/>
                </a:solidFill>
                <a:cs typeface="Calibri" panose="020F0502020204030204" pitchFamily="34" charset="0"/>
              </a:rPr>
              <a:t>Figura </a:t>
            </a:r>
            <a:r>
              <a:rPr lang="es-EC" altLang="en-US" sz="1000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16. </a:t>
            </a:r>
            <a:r>
              <a:rPr lang="es-ES" altLang="en-US" sz="1000" dirty="0" smtClean="0">
                <a:solidFill>
                  <a:srgbClr val="000000"/>
                </a:solidFill>
              </a:rPr>
              <a:t>Segmentos </a:t>
            </a:r>
            <a:r>
              <a:rPr lang="es-ES" altLang="en-US" sz="1000" dirty="0">
                <a:solidFill>
                  <a:srgbClr val="000000"/>
                </a:solidFill>
              </a:rPr>
              <a:t>de hojas de babaco. A. </a:t>
            </a:r>
            <a:r>
              <a:rPr lang="es-EC" altLang="en-US" sz="1000" dirty="0"/>
              <a:t>Tamaño del segmento (1 cm</a:t>
            </a:r>
            <a:r>
              <a:rPr lang="es-EC" altLang="en-US" sz="1000" baseline="30000" dirty="0"/>
              <a:t>2</a:t>
            </a:r>
            <a:r>
              <a:rPr lang="es-EC" altLang="en-US" sz="1000" dirty="0"/>
              <a:t>) </a:t>
            </a:r>
            <a:r>
              <a:rPr lang="es-ES" altLang="en-US" sz="1000" dirty="0">
                <a:solidFill>
                  <a:srgbClr val="000000"/>
                </a:solidFill>
              </a:rPr>
              <a:t> B. Disposición de los explantes (Tituaña, 2016).</a:t>
            </a:r>
            <a:endParaRPr lang="en-US" altLang="en-US" sz="1000" dirty="0">
              <a:solidFill>
                <a:srgbClr val="0000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50131" y="1577007"/>
            <a:ext cx="3889821" cy="400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C" sz="10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Tabla 1. </a:t>
            </a:r>
            <a:r>
              <a:rPr lang="es-EC" sz="1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Variaciones de las concentraciones de TDZ a utilizar para la inducción a brotes.</a:t>
            </a:r>
            <a:endParaRPr lang="en-US" sz="1000" dirty="0">
              <a:latin typeface="+mj-lt"/>
            </a:endParaRPr>
          </a:p>
        </p:txBody>
      </p:sp>
      <p:sp>
        <p:nvSpPr>
          <p:cNvPr id="14361" name="Rectángulo 15"/>
          <p:cNvSpPr>
            <a:spLocks noChangeArrowheads="1"/>
          </p:cNvSpPr>
          <p:nvPr/>
        </p:nvSpPr>
        <p:spPr bwMode="auto">
          <a:xfrm>
            <a:off x="-3175" y="908050"/>
            <a:ext cx="4575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altLang="en-US" sz="2000" b="1" dirty="0"/>
              <a:t>Inducción a brotes</a:t>
            </a:r>
            <a:endParaRPr lang="en-US" altLang="en-US" sz="2000" b="1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298176"/>
              </p:ext>
            </p:extLst>
          </p:nvPr>
        </p:nvGraphicFramePr>
        <p:xfrm>
          <a:off x="331986" y="2047228"/>
          <a:ext cx="3735958" cy="241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67979"/>
                <a:gridCol w="1867979"/>
              </a:tblGrid>
              <a:tr h="603000"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effectLst/>
                        </a:rPr>
                        <a:t>Tratamiento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effectLst/>
                        </a:rPr>
                        <a:t>TDZ (mg/L)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</a:tr>
              <a:tr h="60300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effectLst/>
                        </a:rPr>
                        <a:t>AC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/>
                        <a:t>0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</a:tr>
              <a:tr h="60300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effectLst/>
                        </a:rPr>
                        <a:t>AT</a:t>
                      </a:r>
                      <a:r>
                        <a:rPr lang="es-ES" sz="1600" baseline="-25000" dirty="0" smtClean="0">
                          <a:effectLst/>
                        </a:rPr>
                        <a:t>1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/>
                        <a:t>5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</a:tr>
              <a:tr h="603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>
                          <a:effectLst/>
                        </a:rPr>
                        <a:t>AT</a:t>
                      </a:r>
                      <a:r>
                        <a:rPr lang="es-ES" sz="1600" baseline="-25000" dirty="0" smtClean="0">
                          <a:effectLst/>
                        </a:rPr>
                        <a:t>2</a:t>
                      </a:r>
                      <a:endParaRPr lang="en-US" sz="16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/>
                        <a:t>7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308090986"/>
              </p:ext>
            </p:extLst>
          </p:nvPr>
        </p:nvGraphicFramePr>
        <p:xfrm>
          <a:off x="251520" y="4869160"/>
          <a:ext cx="8598718" cy="1090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upo 4"/>
          <p:cNvGrpSpPr/>
          <p:nvPr/>
        </p:nvGrpSpPr>
        <p:grpSpPr>
          <a:xfrm>
            <a:off x="4788024" y="1665056"/>
            <a:ext cx="4068000" cy="2268000"/>
            <a:chOff x="4860032" y="1770054"/>
            <a:chExt cx="3980571" cy="2162762"/>
          </a:xfrm>
        </p:grpSpPr>
        <p:pic>
          <p:nvPicPr>
            <p:cNvPr id="13" name="Imagen 12"/>
            <p:cNvPicPr/>
            <p:nvPr/>
          </p:nvPicPr>
          <p:blipFill rotWithShape="1">
            <a:blip r:embed="rId8"/>
            <a:srcRect l="17788" t="28909" r="60359" b="27061"/>
            <a:stretch/>
          </p:blipFill>
          <p:spPr bwMode="auto">
            <a:xfrm>
              <a:off x="4860032" y="1770054"/>
              <a:ext cx="1980000" cy="2160000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Imagen 13" descr="F:\JAZMIN\Tesis\Fotos\Introducción\Ubicación explantes en medio.jpg"/>
            <p:cNvPicPr/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43" t="22933" r="24515" b="23290"/>
            <a:stretch/>
          </p:blipFill>
          <p:spPr bwMode="auto">
            <a:xfrm>
              <a:off x="6860603" y="1772816"/>
              <a:ext cx="1980000" cy="216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5" name="CuadroTexto 14"/>
          <p:cNvSpPr txBox="1"/>
          <p:nvPr/>
        </p:nvSpPr>
        <p:spPr>
          <a:xfrm>
            <a:off x="4788024" y="3573016"/>
            <a:ext cx="32092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C" sz="1600" dirty="0" smtClean="0"/>
              <a:t>A</a:t>
            </a:r>
            <a:endParaRPr lang="en-US" sz="16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6843366" y="3578620"/>
            <a:ext cx="32092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C" sz="1600" dirty="0" smtClean="0"/>
              <a:t>B</a:t>
            </a:r>
            <a:endParaRPr lang="en-US" sz="160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46088" y="-27384"/>
            <a:ext cx="8229600" cy="5760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s-EC" alt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Materiales y Métodos</a:t>
            </a:r>
          </a:p>
        </p:txBody>
      </p:sp>
    </p:spTree>
    <p:extLst>
      <p:ext uri="{BB962C8B-B14F-4D97-AF65-F5344CB8AC3E}">
        <p14:creationId xmlns:p14="http://schemas.microsoft.com/office/powerpoint/2010/main" val="53230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39880" r="38200" b="32341"/>
          <a:stretch>
            <a:fillRect/>
          </a:stretch>
        </p:blipFill>
        <p:spPr bwMode="auto">
          <a:xfrm>
            <a:off x="6794500" y="5999163"/>
            <a:ext cx="224155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4141906776"/>
              </p:ext>
            </p:extLst>
          </p:nvPr>
        </p:nvGraphicFramePr>
        <p:xfrm>
          <a:off x="0" y="0"/>
          <a:ext cx="9144000" cy="6885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Rectángulo 2"/>
          <p:cNvSpPr>
            <a:spLocks noChangeArrowheads="1"/>
          </p:cNvSpPr>
          <p:nvPr/>
        </p:nvSpPr>
        <p:spPr bwMode="auto">
          <a:xfrm>
            <a:off x="38590" y="4878655"/>
            <a:ext cx="29137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es-EC" altLang="en-US" sz="1000" b="1" dirty="0">
                <a:solidFill>
                  <a:srgbClr val="000000"/>
                </a:solidFill>
                <a:cs typeface="Calibri" panose="020F0502020204030204" pitchFamily="34" charset="0"/>
              </a:rPr>
              <a:t>Figura </a:t>
            </a:r>
            <a:r>
              <a:rPr lang="es-EC" altLang="en-US" sz="1000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17.</a:t>
            </a:r>
            <a:r>
              <a:rPr lang="es-EC" altLang="en-US" sz="1000" dirty="0" smtClean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s-EC" sz="1000" dirty="0"/>
              <a:t>Presencia de callo en explante evaluado luego de 6 </a:t>
            </a:r>
            <a:r>
              <a:rPr lang="es-EC" sz="1000" dirty="0" smtClean="0"/>
              <a:t>semanas, </a:t>
            </a:r>
            <a:r>
              <a:rPr lang="es-EC" sz="1000" dirty="0"/>
              <a:t>observado en el estéreo microscopio (38X) (Tituaña, 2016).</a:t>
            </a:r>
            <a:endParaRPr lang="en-US" altLang="en-US" sz="1000" dirty="0">
              <a:solidFill>
                <a:srgbClr val="000000"/>
              </a:solidFill>
            </a:endParaRPr>
          </a:p>
        </p:txBody>
      </p:sp>
      <p:sp>
        <p:nvSpPr>
          <p:cNvPr id="16" name="Rectángulo 2"/>
          <p:cNvSpPr>
            <a:spLocks noChangeArrowheads="1"/>
          </p:cNvSpPr>
          <p:nvPr/>
        </p:nvSpPr>
        <p:spPr bwMode="auto">
          <a:xfrm>
            <a:off x="3126018" y="4891226"/>
            <a:ext cx="29581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es-EC" altLang="en-US" sz="1000" b="1" dirty="0">
                <a:solidFill>
                  <a:srgbClr val="000000"/>
                </a:solidFill>
                <a:cs typeface="Calibri" panose="020F0502020204030204" pitchFamily="34" charset="0"/>
              </a:rPr>
              <a:t>Figura </a:t>
            </a:r>
            <a:r>
              <a:rPr lang="es-EC" altLang="en-US" sz="1000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18.</a:t>
            </a:r>
            <a:r>
              <a:rPr lang="es-EC" altLang="en-US" sz="1000" dirty="0" smtClean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s-EC" sz="1000" dirty="0"/>
              <a:t>Observación de estructuras organogénicas en el estéreo microscopio (38X) luego de 5 semanas </a:t>
            </a:r>
            <a:r>
              <a:rPr lang="es-EC" sz="1000" dirty="0" smtClean="0"/>
              <a:t>(</a:t>
            </a:r>
            <a:r>
              <a:rPr lang="es-EC" sz="1000" dirty="0"/>
              <a:t>Tituaña, 2016</a:t>
            </a:r>
            <a:r>
              <a:rPr lang="es-EC" sz="1000" dirty="0" smtClean="0"/>
              <a:t>).</a:t>
            </a:r>
            <a:endParaRPr lang="en-US" altLang="en-US" sz="1000" dirty="0">
              <a:solidFill>
                <a:srgbClr val="000000"/>
              </a:solidFill>
            </a:endParaRPr>
          </a:p>
        </p:txBody>
      </p:sp>
      <p:sp>
        <p:nvSpPr>
          <p:cNvPr id="18" name="Rectángulo 2"/>
          <p:cNvSpPr>
            <a:spLocks noChangeArrowheads="1"/>
          </p:cNvSpPr>
          <p:nvPr/>
        </p:nvSpPr>
        <p:spPr bwMode="auto">
          <a:xfrm>
            <a:off x="6156176" y="4891226"/>
            <a:ext cx="288614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es-EC" altLang="en-US" sz="1000" b="1" dirty="0">
                <a:solidFill>
                  <a:srgbClr val="000000"/>
                </a:solidFill>
                <a:cs typeface="Calibri" panose="020F0502020204030204" pitchFamily="34" charset="0"/>
              </a:rPr>
              <a:t>Figura </a:t>
            </a:r>
            <a:r>
              <a:rPr lang="es-EC" altLang="en-US" sz="1000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19.</a:t>
            </a:r>
            <a:r>
              <a:rPr lang="es-EC" altLang="en-US" sz="1000" dirty="0" smtClean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s-EC" sz="1000" dirty="0"/>
              <a:t>Brotes observadas en el estéreo microscopio (38X), </a:t>
            </a:r>
            <a:r>
              <a:rPr lang="es-EC" sz="1000" dirty="0" smtClean="0"/>
              <a:t>luego de 6 </a:t>
            </a:r>
            <a:r>
              <a:rPr lang="es-EC" sz="1000" dirty="0"/>
              <a:t>semanas </a:t>
            </a:r>
            <a:r>
              <a:rPr lang="es-EC" sz="1000" dirty="0" smtClean="0"/>
              <a:t>(Tituaña</a:t>
            </a:r>
            <a:r>
              <a:rPr lang="es-EC" sz="1000" dirty="0"/>
              <a:t>, 2016).</a:t>
            </a:r>
            <a:endParaRPr lang="en-US" altLang="en-US" sz="1000" dirty="0">
              <a:solidFill>
                <a:srgbClr val="000000"/>
              </a:solidFill>
            </a:endParaRPr>
          </a:p>
        </p:txBody>
      </p:sp>
      <p:sp>
        <p:nvSpPr>
          <p:cNvPr id="10" name="Rectángulo 15"/>
          <p:cNvSpPr>
            <a:spLocks noChangeArrowheads="1"/>
          </p:cNvSpPr>
          <p:nvPr/>
        </p:nvSpPr>
        <p:spPr bwMode="auto">
          <a:xfrm>
            <a:off x="-36512" y="908050"/>
            <a:ext cx="65189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altLang="en-US" sz="2000" b="1" dirty="0"/>
              <a:t>Inducción a </a:t>
            </a:r>
            <a:r>
              <a:rPr lang="es-EC" altLang="en-US" sz="2000" b="1" dirty="0" smtClean="0"/>
              <a:t>brotes: Variables evaluadas</a:t>
            </a:r>
            <a:endParaRPr lang="en-US" altLang="en-US" sz="2000" b="1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46088" y="-27384"/>
            <a:ext cx="8229600" cy="5760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s-EC" alt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Materiales y Métodos</a:t>
            </a:r>
          </a:p>
        </p:txBody>
      </p:sp>
    </p:spTree>
    <p:extLst>
      <p:ext uri="{BB962C8B-B14F-4D97-AF65-F5344CB8AC3E}">
        <p14:creationId xmlns:p14="http://schemas.microsoft.com/office/powerpoint/2010/main" val="196777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39880" r="38200" b="32341"/>
          <a:stretch>
            <a:fillRect/>
          </a:stretch>
        </p:blipFill>
        <p:spPr bwMode="auto">
          <a:xfrm>
            <a:off x="6794500" y="5999163"/>
            <a:ext cx="224155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ángulo 7"/>
          <p:cNvSpPr>
            <a:spLocks noChangeArrowheads="1"/>
          </p:cNvSpPr>
          <p:nvPr/>
        </p:nvSpPr>
        <p:spPr bwMode="auto">
          <a:xfrm>
            <a:off x="161840" y="6423139"/>
            <a:ext cx="167385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EC" altLang="en-US" sz="1000" dirty="0" smtClean="0"/>
              <a:t>(</a:t>
            </a:r>
            <a:r>
              <a:rPr lang="es-EC" altLang="en-US" sz="1000" dirty="0"/>
              <a:t>Jordán &amp; </a:t>
            </a:r>
            <a:r>
              <a:rPr lang="es-EC" altLang="en-US" sz="1000" dirty="0" err="1"/>
              <a:t>Piwanski</a:t>
            </a:r>
            <a:r>
              <a:rPr lang="es-EC" altLang="en-US" sz="1000" dirty="0"/>
              <a:t>, 1997</a:t>
            </a:r>
            <a:r>
              <a:rPr lang="es-EC" altLang="en-US" sz="1000" dirty="0" smtClean="0"/>
              <a:t>)</a:t>
            </a:r>
            <a:endParaRPr lang="en-US" altLang="en-US" sz="1000" dirty="0"/>
          </a:p>
        </p:txBody>
      </p:sp>
      <p:sp>
        <p:nvSpPr>
          <p:cNvPr id="14341" name="Rectángulo 2"/>
          <p:cNvSpPr>
            <a:spLocks noChangeArrowheads="1"/>
          </p:cNvSpPr>
          <p:nvPr/>
        </p:nvSpPr>
        <p:spPr bwMode="auto">
          <a:xfrm>
            <a:off x="5472448" y="3717032"/>
            <a:ext cx="313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es-EC" altLang="en-US" sz="1000" b="1" dirty="0">
                <a:solidFill>
                  <a:srgbClr val="000000"/>
                </a:solidFill>
                <a:cs typeface="Calibri" panose="020F0502020204030204" pitchFamily="34" charset="0"/>
              </a:rPr>
              <a:t>Figura </a:t>
            </a:r>
            <a:r>
              <a:rPr lang="es-EC" altLang="en-US" sz="1000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20. </a:t>
            </a:r>
            <a:r>
              <a:rPr lang="es-EC" sz="1000" dirty="0" smtClean="0"/>
              <a:t>Modelo </a:t>
            </a:r>
            <a:r>
              <a:rPr lang="es-EC" sz="1000" dirty="0"/>
              <a:t>del explante inicial utilizado en la fase de multiplicación, observado en el estéreo microscopio (38X), </a:t>
            </a:r>
            <a:r>
              <a:rPr lang="es-EC" sz="1000" dirty="0" smtClean="0"/>
              <a:t>presencia de </a:t>
            </a:r>
            <a:r>
              <a:rPr lang="es-EC" sz="1000" dirty="0"/>
              <a:t>1 </a:t>
            </a:r>
            <a:r>
              <a:rPr lang="es-EC" sz="1000" dirty="0" smtClean="0"/>
              <a:t>brote </a:t>
            </a:r>
            <a:r>
              <a:rPr lang="es-EC" sz="1000" dirty="0"/>
              <a:t>en su estructura al iniciar esta </a:t>
            </a:r>
            <a:r>
              <a:rPr lang="es-EC" sz="1000" dirty="0" smtClean="0"/>
              <a:t>fase (Tituaña, 2016)</a:t>
            </a:r>
            <a:r>
              <a:rPr lang="es-ES" altLang="en-US" sz="1000" dirty="0" smtClean="0">
                <a:solidFill>
                  <a:srgbClr val="000000"/>
                </a:solidFill>
              </a:rPr>
              <a:t>.</a:t>
            </a:r>
            <a:endParaRPr lang="en-US" altLang="en-US" sz="1000" dirty="0">
              <a:solidFill>
                <a:srgbClr val="0000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39552" y="1300758"/>
            <a:ext cx="4033837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s-EC" sz="10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Tabla </a:t>
            </a:r>
            <a:r>
              <a:rPr lang="es-EC" sz="1000" b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2.</a:t>
            </a:r>
            <a:r>
              <a:rPr lang="es-EC" sz="1000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s-EC" sz="1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Variaciones de las concentraciones de TDZ a utilizar para la inducción a brotes.</a:t>
            </a:r>
            <a:endParaRPr lang="en-US" sz="1000" dirty="0">
              <a:latin typeface="+mj-lt"/>
            </a:endParaRPr>
          </a:p>
        </p:txBody>
      </p:sp>
      <p:sp>
        <p:nvSpPr>
          <p:cNvPr id="14361" name="Rectángulo 15"/>
          <p:cNvSpPr>
            <a:spLocks noChangeArrowheads="1"/>
          </p:cNvSpPr>
          <p:nvPr/>
        </p:nvSpPr>
        <p:spPr bwMode="auto">
          <a:xfrm>
            <a:off x="-3175" y="724694"/>
            <a:ext cx="4575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altLang="en-US" sz="2000" b="1" dirty="0" smtClean="0"/>
              <a:t>Multiplicación de </a:t>
            </a:r>
            <a:r>
              <a:rPr lang="es-EC" altLang="en-US" sz="2000" b="1" dirty="0"/>
              <a:t>brotes</a:t>
            </a:r>
            <a:endParaRPr lang="en-US" altLang="en-US" sz="2000" b="1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752206"/>
              </p:ext>
            </p:extLst>
          </p:nvPr>
        </p:nvGraphicFramePr>
        <p:xfrm>
          <a:off x="620018" y="1740448"/>
          <a:ext cx="3879850" cy="26966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39925"/>
                <a:gridCol w="1939925"/>
              </a:tblGrid>
              <a:tr h="539333"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effectLst/>
                        </a:rPr>
                        <a:t>Tratamiento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effectLst/>
                        </a:rPr>
                        <a:t>TDZ (mg/L)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</a:tr>
              <a:tr h="539333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effectLst/>
                        </a:rPr>
                        <a:t>BC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/>
                        <a:t>0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</a:tr>
              <a:tr h="539333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effectLst/>
                        </a:rPr>
                        <a:t>BT</a:t>
                      </a:r>
                      <a:r>
                        <a:rPr lang="es-ES" sz="1600" baseline="-25000" dirty="0" smtClean="0">
                          <a:effectLst/>
                        </a:rPr>
                        <a:t>1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+mj-lt"/>
                        </a:rPr>
                        <a:t>3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</a:tr>
              <a:tr h="5393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>
                          <a:effectLst/>
                        </a:rPr>
                        <a:t>BT</a:t>
                      </a:r>
                      <a:r>
                        <a:rPr lang="es-ES" sz="1600" baseline="-25000" dirty="0" smtClean="0">
                          <a:effectLst/>
                        </a:rPr>
                        <a:t>2</a:t>
                      </a:r>
                      <a:endParaRPr lang="en-US" sz="16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</a:tr>
              <a:tr h="5393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BT</a:t>
                      </a:r>
                      <a:r>
                        <a:rPr lang="es-ES" sz="160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16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+mj-lt"/>
                        </a:rPr>
                        <a:t>7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7" t="37488"/>
          <a:stretch/>
        </p:blipFill>
        <p:spPr>
          <a:xfrm>
            <a:off x="5579656" y="1451300"/>
            <a:ext cx="3008412" cy="21960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5" name="AutoShape 40"/>
          <p:cNvCxnSpPr>
            <a:cxnSpLocks noChangeShapeType="1"/>
          </p:cNvCxnSpPr>
          <p:nvPr/>
        </p:nvCxnSpPr>
        <p:spPr bwMode="auto">
          <a:xfrm flipV="1">
            <a:off x="6372200" y="2783392"/>
            <a:ext cx="290888" cy="21356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799276310"/>
              </p:ext>
            </p:extLst>
          </p:nvPr>
        </p:nvGraphicFramePr>
        <p:xfrm>
          <a:off x="251520" y="4869160"/>
          <a:ext cx="8598718" cy="1090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446088" y="-27384"/>
            <a:ext cx="8229600" cy="5760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s-EC" alt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Materiales y Métodos</a:t>
            </a:r>
          </a:p>
        </p:txBody>
      </p:sp>
    </p:spTree>
    <p:extLst>
      <p:ext uri="{BB962C8B-B14F-4D97-AF65-F5344CB8AC3E}">
        <p14:creationId xmlns:p14="http://schemas.microsoft.com/office/powerpoint/2010/main" val="429190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39880" r="38200" b="32341"/>
          <a:stretch>
            <a:fillRect/>
          </a:stretch>
        </p:blipFill>
        <p:spPr bwMode="auto">
          <a:xfrm>
            <a:off x="6794500" y="5999163"/>
            <a:ext cx="224155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61" name="Rectángulo 15"/>
          <p:cNvSpPr>
            <a:spLocks noChangeArrowheads="1"/>
          </p:cNvSpPr>
          <p:nvPr/>
        </p:nvSpPr>
        <p:spPr bwMode="auto">
          <a:xfrm>
            <a:off x="7020" y="908050"/>
            <a:ext cx="66532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altLang="en-US" sz="2000" b="1" dirty="0" smtClean="0"/>
              <a:t>Multiplicación de brotes: Variables evaluadas</a:t>
            </a:r>
            <a:endParaRPr lang="en-US" altLang="en-US" sz="2000" b="1" dirty="0"/>
          </a:p>
        </p:txBody>
      </p:sp>
      <p:sp>
        <p:nvSpPr>
          <p:cNvPr id="19" name="Rectángulo 2"/>
          <p:cNvSpPr>
            <a:spLocks noChangeArrowheads="1"/>
          </p:cNvSpPr>
          <p:nvPr/>
        </p:nvSpPr>
        <p:spPr bwMode="auto">
          <a:xfrm>
            <a:off x="2771800" y="5445165"/>
            <a:ext cx="3600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es-EC" altLang="en-US" sz="1000" b="1" dirty="0">
                <a:solidFill>
                  <a:srgbClr val="000000"/>
                </a:solidFill>
                <a:cs typeface="Calibri" panose="020F0502020204030204" pitchFamily="34" charset="0"/>
              </a:rPr>
              <a:t>Figura </a:t>
            </a:r>
            <a:r>
              <a:rPr lang="es-EC" altLang="en-US" sz="1000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21. </a:t>
            </a:r>
            <a:r>
              <a:rPr lang="es-EC" sz="1000" dirty="0" smtClean="0"/>
              <a:t>Explante </a:t>
            </a:r>
            <a:r>
              <a:rPr lang="es-EC" sz="1000" dirty="0"/>
              <a:t>con brote (flechas rojo) y callo (flecha celeste) observado en el estéreo microscopio (38x</a:t>
            </a:r>
            <a:r>
              <a:rPr lang="es-EC" sz="1000" dirty="0" smtClean="0"/>
              <a:t>) (Tituaña, 2016).</a:t>
            </a:r>
            <a:endParaRPr lang="en-US" altLang="en-US" sz="1000" dirty="0">
              <a:solidFill>
                <a:srgbClr val="000000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44465" t="21454" r="25650" b="21453"/>
          <a:stretch/>
        </p:blipFill>
        <p:spPr>
          <a:xfrm>
            <a:off x="2843808" y="1700808"/>
            <a:ext cx="3456384" cy="37124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46088" y="-27384"/>
            <a:ext cx="8229600" cy="5760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s-EC" alt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Materiales y Métodos</a:t>
            </a:r>
          </a:p>
        </p:txBody>
      </p:sp>
    </p:spTree>
    <p:extLst>
      <p:ext uri="{BB962C8B-B14F-4D97-AF65-F5344CB8AC3E}">
        <p14:creationId xmlns:p14="http://schemas.microsoft.com/office/powerpoint/2010/main" val="285353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39880" r="38200" b="32341"/>
          <a:stretch>
            <a:fillRect/>
          </a:stretch>
        </p:blipFill>
        <p:spPr bwMode="auto">
          <a:xfrm>
            <a:off x="6794500" y="5999163"/>
            <a:ext cx="224155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ángulo 7"/>
          <p:cNvSpPr>
            <a:spLocks noChangeArrowheads="1"/>
          </p:cNvSpPr>
          <p:nvPr/>
        </p:nvSpPr>
        <p:spPr bwMode="auto">
          <a:xfrm>
            <a:off x="179512" y="6351131"/>
            <a:ext cx="167385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EC" altLang="en-US" sz="1000" dirty="0" smtClean="0"/>
              <a:t>(</a:t>
            </a:r>
            <a:r>
              <a:rPr lang="es-EC" altLang="en-US" sz="1000" dirty="0"/>
              <a:t>Jordán &amp; </a:t>
            </a:r>
            <a:r>
              <a:rPr lang="es-EC" altLang="en-US" sz="1000" dirty="0" err="1"/>
              <a:t>Piwanski</a:t>
            </a:r>
            <a:r>
              <a:rPr lang="es-EC" altLang="en-US" sz="1000" dirty="0"/>
              <a:t>, 1997</a:t>
            </a:r>
            <a:r>
              <a:rPr lang="es-EC" altLang="en-US" sz="1000" dirty="0" smtClean="0"/>
              <a:t>)</a:t>
            </a:r>
            <a:endParaRPr lang="en-US" altLang="en-US" sz="1000" dirty="0"/>
          </a:p>
        </p:txBody>
      </p:sp>
      <p:sp>
        <p:nvSpPr>
          <p:cNvPr id="4" name="Rectángulo 3"/>
          <p:cNvSpPr/>
          <p:nvPr/>
        </p:nvSpPr>
        <p:spPr>
          <a:xfrm>
            <a:off x="682179" y="1412776"/>
            <a:ext cx="3960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C" sz="10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Tabla </a:t>
            </a:r>
            <a:r>
              <a:rPr lang="es-EC" sz="1000" b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3. </a:t>
            </a:r>
            <a:r>
              <a:rPr lang="es-EC" sz="1000" dirty="0" smtClean="0"/>
              <a:t>Variaciones </a:t>
            </a:r>
            <a:r>
              <a:rPr lang="es-EC" sz="1000" dirty="0"/>
              <a:t>de las concentraciones de </a:t>
            </a:r>
            <a:r>
              <a:rPr lang="es-ES" sz="1000" dirty="0"/>
              <a:t>GA</a:t>
            </a:r>
            <a:r>
              <a:rPr lang="es-ES" sz="1000" baseline="-25000" dirty="0"/>
              <a:t>3</a:t>
            </a:r>
            <a:r>
              <a:rPr lang="es-EC" sz="1000" dirty="0"/>
              <a:t> a utilizar para la elongación de </a:t>
            </a:r>
            <a:r>
              <a:rPr lang="es-EC" sz="1000" dirty="0" smtClean="0"/>
              <a:t>brotes.</a:t>
            </a:r>
            <a:endParaRPr lang="en-US" sz="1000" dirty="0">
              <a:latin typeface="+mj-lt"/>
            </a:endParaRPr>
          </a:p>
        </p:txBody>
      </p:sp>
      <p:sp>
        <p:nvSpPr>
          <p:cNvPr id="14361" name="Rectángulo 15"/>
          <p:cNvSpPr>
            <a:spLocks noChangeArrowheads="1"/>
          </p:cNvSpPr>
          <p:nvPr/>
        </p:nvSpPr>
        <p:spPr bwMode="auto">
          <a:xfrm>
            <a:off x="-3175" y="764704"/>
            <a:ext cx="4575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altLang="en-US" sz="2000" b="1" dirty="0" smtClean="0"/>
              <a:t>Elongación de </a:t>
            </a:r>
            <a:r>
              <a:rPr lang="es-EC" altLang="en-US" sz="2000" b="1" dirty="0"/>
              <a:t>brotes</a:t>
            </a:r>
            <a:endParaRPr lang="en-US" altLang="en-US" sz="2000" b="1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296579"/>
              </p:ext>
            </p:extLst>
          </p:nvPr>
        </p:nvGraphicFramePr>
        <p:xfrm>
          <a:off x="764034" y="1955006"/>
          <a:ext cx="3807966" cy="37753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3983"/>
                <a:gridCol w="1903983"/>
              </a:tblGrid>
              <a:tr h="539334"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effectLst/>
                        </a:rPr>
                        <a:t>Tratamiento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</a:t>
                      </a:r>
                      <a:r>
                        <a:rPr lang="es-ES" sz="1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s-EC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(mg/L)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</a:tr>
              <a:tr h="539334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effectLst/>
                        </a:rPr>
                        <a:t>CC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/>
                        <a:t>0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</a:tr>
              <a:tr h="539334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effectLst/>
                        </a:rPr>
                        <a:t>CT</a:t>
                      </a:r>
                      <a:r>
                        <a:rPr lang="es-ES" sz="1600" baseline="-25000" dirty="0" smtClean="0">
                          <a:effectLst/>
                        </a:rPr>
                        <a:t>1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/>
                        <a:t>0,5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</a:tr>
              <a:tr h="5393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>
                          <a:effectLst/>
                        </a:rPr>
                        <a:t>CT</a:t>
                      </a:r>
                      <a:r>
                        <a:rPr lang="es-ES" sz="1600" baseline="-25000" dirty="0" smtClean="0">
                          <a:effectLst/>
                        </a:rPr>
                        <a:t>2</a:t>
                      </a:r>
                      <a:endParaRPr lang="en-US" sz="16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</a:tr>
              <a:tr h="5393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CT</a:t>
                      </a:r>
                      <a:r>
                        <a:rPr lang="es-ES" sz="160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16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</a:tr>
              <a:tr h="5393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CT</a:t>
                      </a:r>
                      <a:r>
                        <a:rPr lang="es-ES" sz="160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6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+mj-lt"/>
                        </a:rPr>
                        <a:t>3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</a:tr>
              <a:tr h="5393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CT</a:t>
                      </a:r>
                      <a:r>
                        <a:rPr lang="es-ES" sz="160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sz="16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+mj-lt"/>
                        </a:rPr>
                        <a:t>4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952858350"/>
              </p:ext>
            </p:extLst>
          </p:nvPr>
        </p:nvGraphicFramePr>
        <p:xfrm>
          <a:off x="5436096" y="1484784"/>
          <a:ext cx="3198118" cy="4245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446088" y="-27384"/>
            <a:ext cx="8229600" cy="5760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s-EC" alt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Materiales y Métodos</a:t>
            </a:r>
          </a:p>
        </p:txBody>
      </p:sp>
    </p:spTree>
    <p:extLst>
      <p:ext uri="{BB962C8B-B14F-4D97-AF65-F5344CB8AC3E}">
        <p14:creationId xmlns:p14="http://schemas.microsoft.com/office/powerpoint/2010/main" val="417191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39880" r="38200" b="32341"/>
          <a:stretch>
            <a:fillRect/>
          </a:stretch>
        </p:blipFill>
        <p:spPr bwMode="auto">
          <a:xfrm>
            <a:off x="6794500" y="5999163"/>
            <a:ext cx="224155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61" name="Rectángulo 15"/>
          <p:cNvSpPr>
            <a:spLocks noChangeArrowheads="1"/>
          </p:cNvSpPr>
          <p:nvPr/>
        </p:nvSpPr>
        <p:spPr bwMode="auto">
          <a:xfrm>
            <a:off x="0" y="1052736"/>
            <a:ext cx="91085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altLang="en-US" sz="2000" b="1" dirty="0" smtClean="0"/>
              <a:t>Elongación de brotes: Variable evaluada y clasificación de longitudes</a:t>
            </a:r>
            <a:endParaRPr lang="en-US" altLang="en-US" sz="2000" b="1" dirty="0"/>
          </a:p>
        </p:txBody>
      </p:sp>
      <p:sp>
        <p:nvSpPr>
          <p:cNvPr id="7" name="Rectángulo 6"/>
          <p:cNvSpPr/>
          <p:nvPr/>
        </p:nvSpPr>
        <p:spPr>
          <a:xfrm>
            <a:off x="4786635" y="1772816"/>
            <a:ext cx="4033837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s-EC" sz="10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Tabla </a:t>
            </a:r>
            <a:r>
              <a:rPr lang="es-EC" sz="1000" b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4. </a:t>
            </a:r>
            <a:r>
              <a:rPr lang="es-EC" sz="1000" dirty="0"/>
              <a:t>Niveles de clasificación para las longitudes de los brotes.</a:t>
            </a:r>
            <a:endParaRPr lang="en-US" sz="1000" dirty="0">
              <a:latin typeface="+mj-lt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171479"/>
              </p:ext>
            </p:extLst>
          </p:nvPr>
        </p:nvGraphicFramePr>
        <p:xfrm>
          <a:off x="4858643" y="2060848"/>
          <a:ext cx="3889821" cy="360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90349"/>
                <a:gridCol w="1499472"/>
              </a:tblGrid>
              <a:tr h="600000">
                <a:tc>
                  <a:txBody>
                    <a:bodyPr/>
                    <a:lstStyle/>
                    <a:p>
                      <a:pPr algn="ctr"/>
                      <a:r>
                        <a:rPr lang="es-EC" sz="16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Intervalo de longitud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Rango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</a:tr>
              <a:tr h="600000"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(0,1 – 0,5) cm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+mj-lt"/>
                        </a:rPr>
                        <a:t>1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</a:tr>
              <a:tr h="600000"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(0,6 – 1,0) cm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</a:tr>
              <a:tr h="60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(1,1 – 1,5) cm</a:t>
                      </a:r>
                      <a:endParaRPr lang="en-US" sz="16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+mj-lt"/>
                        </a:rPr>
                        <a:t>3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</a:tr>
              <a:tr h="60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(1,6 -2) cm</a:t>
                      </a:r>
                      <a:endParaRPr lang="en-US" sz="16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+mj-lt"/>
                        </a:rPr>
                        <a:t>4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</a:tr>
              <a:tr h="60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&gt;2 cm</a:t>
                      </a:r>
                      <a:endParaRPr lang="en-US" sz="16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+mj-lt"/>
                        </a:rPr>
                        <a:t>5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Rectángulo 2"/>
          <p:cNvSpPr>
            <a:spLocks noChangeArrowheads="1"/>
          </p:cNvSpPr>
          <p:nvPr/>
        </p:nvSpPr>
        <p:spPr bwMode="auto">
          <a:xfrm>
            <a:off x="323528" y="5453041"/>
            <a:ext cx="37804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es-EC" altLang="en-US" sz="1000" b="1" dirty="0">
                <a:solidFill>
                  <a:srgbClr val="000000"/>
                </a:solidFill>
                <a:cs typeface="Calibri" panose="020F0502020204030204" pitchFamily="34" charset="0"/>
              </a:rPr>
              <a:t>Figura </a:t>
            </a:r>
            <a:r>
              <a:rPr lang="es-EC" altLang="en-US" sz="1000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22. </a:t>
            </a:r>
            <a:r>
              <a:rPr lang="es-EC" sz="1000" dirty="0" smtClean="0"/>
              <a:t>Medición </a:t>
            </a:r>
            <a:r>
              <a:rPr lang="es-EC" sz="1000" dirty="0"/>
              <a:t>de la longitud de los brotes </a:t>
            </a:r>
            <a:r>
              <a:rPr lang="es-EC" sz="1000" dirty="0" smtClean="0"/>
              <a:t>(cm.) (Tituaña, 2016)</a:t>
            </a:r>
            <a:endParaRPr lang="en-US" altLang="en-US" sz="1000" dirty="0">
              <a:solidFill>
                <a:srgbClr val="000000"/>
              </a:solidFill>
            </a:endParaRPr>
          </a:p>
        </p:txBody>
      </p:sp>
      <p:pic>
        <p:nvPicPr>
          <p:cNvPr id="11" name="Imagen 10" descr="F:\JAZMIN\Tesis\Fotos\Elongación\Seguimiento2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1" r="37400" b="40257"/>
          <a:stretch/>
        </p:blipFill>
        <p:spPr bwMode="auto">
          <a:xfrm>
            <a:off x="413758" y="1828997"/>
            <a:ext cx="3600000" cy="3636000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46088" y="44995"/>
            <a:ext cx="8229600" cy="647701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s-EC" alt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Materiales y Métodos</a:t>
            </a:r>
          </a:p>
        </p:txBody>
      </p:sp>
      <p:pic>
        <p:nvPicPr>
          <p:cNvPr id="8200" name="Picture 8" descr="https://scontent.fuio1-1.fna.fbcdn.net/v/t34.0-12/16780055_10208030666989299_65505523_n.jpg?oh=8ec476c96a3533f2c338cb803a481da9&amp;oe=58A5378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8" t="70543" r="41966" b="4611"/>
          <a:stretch/>
        </p:blipFill>
        <p:spPr bwMode="auto">
          <a:xfrm>
            <a:off x="2483768" y="1847962"/>
            <a:ext cx="1440159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39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39880" r="38200" b="32341"/>
          <a:stretch>
            <a:fillRect/>
          </a:stretch>
        </p:blipFill>
        <p:spPr bwMode="auto">
          <a:xfrm>
            <a:off x="6794500" y="5999163"/>
            <a:ext cx="224155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15"/>
          <p:cNvSpPr>
            <a:spLocks noChangeArrowheads="1"/>
          </p:cNvSpPr>
          <p:nvPr/>
        </p:nvSpPr>
        <p:spPr bwMode="auto">
          <a:xfrm>
            <a:off x="2267744" y="620688"/>
            <a:ext cx="47187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EC" altLang="en-US" sz="2000" b="1" dirty="0"/>
              <a:t>Inducción a </a:t>
            </a:r>
            <a:r>
              <a:rPr lang="es-EC" altLang="en-US" sz="2000" b="1" dirty="0" smtClean="0"/>
              <a:t>brotes</a:t>
            </a:r>
            <a:endParaRPr lang="en-US" altLang="en-US" sz="20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46088" y="-27013"/>
            <a:ext cx="8229600" cy="647701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s-EC" alt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Resultados y Discusión</a:t>
            </a:r>
          </a:p>
        </p:txBody>
      </p:sp>
      <p:sp>
        <p:nvSpPr>
          <p:cNvPr id="2" name="Rectángulo 1"/>
          <p:cNvSpPr/>
          <p:nvPr/>
        </p:nvSpPr>
        <p:spPr>
          <a:xfrm>
            <a:off x="-36512" y="1052736"/>
            <a:ext cx="2486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altLang="en-US" b="1" dirty="0" smtClean="0"/>
              <a:t>Presencia </a:t>
            </a:r>
            <a:r>
              <a:rPr lang="es-EC" altLang="en-US" b="1" dirty="0"/>
              <a:t>de callo</a:t>
            </a:r>
            <a:endParaRPr lang="en-US" altLang="en-US" b="1" dirty="0"/>
          </a:p>
        </p:txBody>
      </p:sp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3012342297"/>
              </p:ext>
            </p:extLst>
          </p:nvPr>
        </p:nvGraphicFramePr>
        <p:xfrm>
          <a:off x="378324" y="1522399"/>
          <a:ext cx="5400000" cy="37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ángulo 2"/>
          <p:cNvSpPr>
            <a:spLocks noChangeArrowheads="1"/>
          </p:cNvSpPr>
          <p:nvPr/>
        </p:nvSpPr>
        <p:spPr bwMode="auto">
          <a:xfrm>
            <a:off x="323528" y="5299328"/>
            <a:ext cx="563383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es-EC" altLang="en-US" sz="1000" b="1" dirty="0">
                <a:cs typeface="Calibri" panose="020F0502020204030204" pitchFamily="34" charset="0"/>
              </a:rPr>
              <a:t>Figura </a:t>
            </a:r>
            <a:r>
              <a:rPr lang="es-EC" altLang="en-US" sz="1000" b="1" dirty="0" smtClean="0">
                <a:cs typeface="Calibri" panose="020F0502020204030204" pitchFamily="34" charset="0"/>
              </a:rPr>
              <a:t>23. </a:t>
            </a:r>
            <a:r>
              <a:rPr lang="es-EC" sz="1000" dirty="0"/>
              <a:t>Porcentaje de explantes a las 3 y 6 semanas que presentan presencia y ausencia de callo en la fase de inducción a brotes utilizando los tratamientos “AC” (Control, 0 mg/L de TDZ), “AT</a:t>
            </a:r>
            <a:r>
              <a:rPr lang="es-EC" sz="1000" baseline="-25000" dirty="0"/>
              <a:t>1</a:t>
            </a:r>
            <a:r>
              <a:rPr lang="es-EC" sz="1000" dirty="0"/>
              <a:t>” (5 mg/L de TDZ) y “AT</a:t>
            </a:r>
            <a:r>
              <a:rPr lang="es-EC" sz="1000" baseline="-25000" dirty="0"/>
              <a:t>2</a:t>
            </a:r>
            <a:r>
              <a:rPr lang="es-EC" sz="1000" dirty="0"/>
              <a:t>” (7 mg/L de TDZ).</a:t>
            </a:r>
            <a:endParaRPr lang="en-US" altLang="en-US" sz="1000" dirty="0"/>
          </a:p>
        </p:txBody>
      </p:sp>
      <p:sp>
        <p:nvSpPr>
          <p:cNvPr id="11" name="Rectángulo 2"/>
          <p:cNvSpPr>
            <a:spLocks noChangeArrowheads="1"/>
          </p:cNvSpPr>
          <p:nvPr/>
        </p:nvSpPr>
        <p:spPr bwMode="auto">
          <a:xfrm>
            <a:off x="6444208" y="5323274"/>
            <a:ext cx="237342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es-EC" altLang="en-US" sz="1000" b="1" dirty="0">
                <a:cs typeface="Calibri" panose="020F0502020204030204" pitchFamily="34" charset="0"/>
              </a:rPr>
              <a:t>Figura </a:t>
            </a:r>
            <a:r>
              <a:rPr lang="es-EC" altLang="en-US" sz="1000" b="1" dirty="0" smtClean="0">
                <a:cs typeface="Calibri" panose="020F0502020204030204" pitchFamily="34" charset="0"/>
              </a:rPr>
              <a:t>24. A.</a:t>
            </a:r>
            <a:r>
              <a:rPr lang="es-EC" altLang="en-US" sz="1000" dirty="0" smtClean="0">
                <a:cs typeface="Calibri" panose="020F0502020204030204" pitchFamily="34" charset="0"/>
              </a:rPr>
              <a:t> Presencia (0 mg/L TDZ). </a:t>
            </a:r>
            <a:r>
              <a:rPr lang="es-EC" altLang="en-US" sz="1000" b="1" dirty="0" smtClean="0">
                <a:cs typeface="Calibri" panose="020F0502020204030204" pitchFamily="34" charset="0"/>
              </a:rPr>
              <a:t>B. </a:t>
            </a:r>
            <a:r>
              <a:rPr lang="es-EC" altLang="en-US" sz="1000" dirty="0" smtClean="0">
                <a:cs typeface="Calibri" panose="020F0502020204030204" pitchFamily="34" charset="0"/>
              </a:rPr>
              <a:t>Ausencia (5 mg/L TDZ) de callo luego de 3 semanas (Tituaña, 2016). </a:t>
            </a:r>
            <a:endParaRPr lang="en-US" altLang="en-US" sz="1000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/>
          <a:srcRect l="65275" t="22682" r="17920" b="47629"/>
          <a:stretch/>
        </p:blipFill>
        <p:spPr>
          <a:xfrm>
            <a:off x="6513376" y="3429000"/>
            <a:ext cx="2232000" cy="19066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5"/>
          <a:srcRect l="64943" t="55661" r="17720" b="17853"/>
          <a:stretch/>
        </p:blipFill>
        <p:spPr>
          <a:xfrm>
            <a:off x="6513376" y="1524243"/>
            <a:ext cx="2232248" cy="19047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7" name="Rectángulo 36"/>
          <p:cNvSpPr/>
          <p:nvPr/>
        </p:nvSpPr>
        <p:spPr>
          <a:xfrm>
            <a:off x="270590" y="6408958"/>
            <a:ext cx="17091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 smtClean="0">
                <a:latin typeface="+mj-lt"/>
                <a:ea typeface="Calibri" panose="020F0502020204030204" pitchFamily="34" charset="0"/>
              </a:rPr>
              <a:t>(Jordán </a:t>
            </a:r>
            <a:r>
              <a:rPr lang="es-EC" sz="1000" dirty="0">
                <a:latin typeface="+mj-lt"/>
                <a:ea typeface="Calibri" panose="020F0502020204030204" pitchFamily="34" charset="0"/>
              </a:rPr>
              <a:t>&amp; </a:t>
            </a:r>
            <a:r>
              <a:rPr lang="es-EC" sz="1000" dirty="0" err="1" smtClean="0">
                <a:latin typeface="+mj-lt"/>
                <a:ea typeface="Calibri" panose="020F0502020204030204" pitchFamily="34" charset="0"/>
              </a:rPr>
              <a:t>Piwanski</a:t>
            </a:r>
            <a:r>
              <a:rPr lang="es-EC" sz="1000" dirty="0" smtClean="0">
                <a:latin typeface="+mj-lt"/>
                <a:ea typeface="Calibri" panose="020F0502020204030204" pitchFamily="34" charset="0"/>
              </a:rPr>
              <a:t>, 1997</a:t>
            </a:r>
            <a:r>
              <a:rPr lang="es-EC" sz="1000" dirty="0">
                <a:latin typeface="+mj-lt"/>
                <a:ea typeface="Calibri" panose="020F0502020204030204" pitchFamily="34" charset="0"/>
              </a:rPr>
              <a:t>) </a:t>
            </a:r>
            <a:endParaRPr lang="en-US" sz="1000" dirty="0">
              <a:latin typeface="+mj-lt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511251" y="3069000"/>
            <a:ext cx="360040" cy="36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C" sz="1600" dirty="0" smtClean="0"/>
              <a:t>A</a:t>
            </a:r>
            <a:endParaRPr lang="en-US" sz="16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6511291" y="4964548"/>
            <a:ext cx="360000" cy="36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C" sz="1600" dirty="0" smtClean="0"/>
              <a:t>B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261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39880" r="38200" b="32341"/>
          <a:stretch>
            <a:fillRect/>
          </a:stretch>
        </p:blipFill>
        <p:spPr bwMode="auto">
          <a:xfrm>
            <a:off x="6794500" y="5999163"/>
            <a:ext cx="224155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15"/>
          <p:cNvSpPr>
            <a:spLocks noChangeArrowheads="1"/>
          </p:cNvSpPr>
          <p:nvPr/>
        </p:nvSpPr>
        <p:spPr bwMode="auto">
          <a:xfrm>
            <a:off x="2267744" y="620688"/>
            <a:ext cx="47187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EC" altLang="en-US" sz="2000" b="1" dirty="0" smtClean="0"/>
              <a:t>Inducción a brotes</a:t>
            </a:r>
            <a:endParaRPr lang="en-US" altLang="en-US" sz="2000" b="1" dirty="0"/>
          </a:p>
        </p:txBody>
      </p:sp>
      <p:sp>
        <p:nvSpPr>
          <p:cNvPr id="2" name="Rectángulo 1"/>
          <p:cNvSpPr/>
          <p:nvPr/>
        </p:nvSpPr>
        <p:spPr>
          <a:xfrm>
            <a:off x="-208" y="1020798"/>
            <a:ext cx="5796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altLang="en-US" b="1" dirty="0" smtClean="0"/>
              <a:t>Presencia </a:t>
            </a:r>
            <a:r>
              <a:rPr lang="es-EC" altLang="en-US" b="1" dirty="0"/>
              <a:t>de </a:t>
            </a:r>
            <a:r>
              <a:rPr lang="es-EC" altLang="en-US" b="1" dirty="0" smtClean="0"/>
              <a:t>estructuras organogénicas</a:t>
            </a:r>
            <a:endParaRPr lang="en-US" altLang="en-US" b="1" dirty="0"/>
          </a:p>
        </p:txBody>
      </p:sp>
      <p:sp>
        <p:nvSpPr>
          <p:cNvPr id="9" name="Rectángulo 2"/>
          <p:cNvSpPr>
            <a:spLocks noChangeArrowheads="1"/>
          </p:cNvSpPr>
          <p:nvPr/>
        </p:nvSpPr>
        <p:spPr bwMode="auto">
          <a:xfrm>
            <a:off x="323528" y="5501225"/>
            <a:ext cx="561662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es-EC" altLang="en-US" sz="1000" b="1" dirty="0">
                <a:cs typeface="Calibri" panose="020F0502020204030204" pitchFamily="34" charset="0"/>
              </a:rPr>
              <a:t>Figura </a:t>
            </a:r>
            <a:r>
              <a:rPr lang="es-EC" altLang="en-US" sz="1000" b="1" dirty="0" smtClean="0">
                <a:cs typeface="Calibri" panose="020F0502020204030204" pitchFamily="34" charset="0"/>
              </a:rPr>
              <a:t>25.</a:t>
            </a:r>
            <a:r>
              <a:rPr lang="es-EC" altLang="en-US" sz="1000" dirty="0" smtClean="0">
                <a:cs typeface="Calibri" panose="020F0502020204030204" pitchFamily="34" charset="0"/>
              </a:rPr>
              <a:t> </a:t>
            </a:r>
            <a:r>
              <a:rPr lang="es-EC" sz="1000" dirty="0"/>
              <a:t>Número de estructuras organogénicas presentes en cada uno de los tratamientos a las 2 y 5 semanas en la fase de inducción a brotes utilizando los tratamientos “AC” (Control, 0 mg/L de TDZ), “AT</a:t>
            </a:r>
            <a:r>
              <a:rPr lang="es-EC" sz="1000" baseline="-25000" dirty="0"/>
              <a:t>1</a:t>
            </a:r>
            <a:r>
              <a:rPr lang="es-EC" sz="1000" dirty="0"/>
              <a:t>” (5 mg/L de TDZ) y “AT</a:t>
            </a:r>
            <a:r>
              <a:rPr lang="es-EC" sz="1000" baseline="-25000" dirty="0"/>
              <a:t>2</a:t>
            </a:r>
            <a:r>
              <a:rPr lang="es-EC" sz="1000" dirty="0"/>
              <a:t>” (7 mg/L de TDZ).</a:t>
            </a:r>
            <a:r>
              <a:rPr lang="es-EC" sz="1000" dirty="0" smtClean="0"/>
              <a:t>.</a:t>
            </a:r>
            <a:endParaRPr lang="en-US" altLang="en-US" sz="1000" dirty="0"/>
          </a:p>
        </p:txBody>
      </p:sp>
      <p:sp>
        <p:nvSpPr>
          <p:cNvPr id="11" name="Rectángulo 2"/>
          <p:cNvSpPr>
            <a:spLocks noChangeArrowheads="1"/>
          </p:cNvSpPr>
          <p:nvPr/>
        </p:nvSpPr>
        <p:spPr bwMode="auto">
          <a:xfrm>
            <a:off x="6326948" y="5368481"/>
            <a:ext cx="25202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es-EC" altLang="en-US" sz="1000" b="1" dirty="0">
                <a:cs typeface="Calibri" panose="020F0502020204030204" pitchFamily="34" charset="0"/>
              </a:rPr>
              <a:t>Figura </a:t>
            </a:r>
            <a:r>
              <a:rPr lang="es-EC" altLang="en-US" sz="1000" b="1" dirty="0" smtClean="0">
                <a:cs typeface="Calibri" panose="020F0502020204030204" pitchFamily="34" charset="0"/>
              </a:rPr>
              <a:t>26. A. </a:t>
            </a:r>
            <a:r>
              <a:rPr lang="es-EC" altLang="en-US" sz="1000" dirty="0" smtClean="0">
                <a:cs typeface="Calibri" panose="020F0502020204030204" pitchFamily="34" charset="0"/>
              </a:rPr>
              <a:t>Presencia (5 mg/L TDZ). </a:t>
            </a:r>
            <a:r>
              <a:rPr lang="es-EC" altLang="en-US" sz="1000" b="1" dirty="0" smtClean="0">
                <a:cs typeface="Calibri" panose="020F0502020204030204" pitchFamily="34" charset="0"/>
              </a:rPr>
              <a:t>B.</a:t>
            </a:r>
            <a:r>
              <a:rPr lang="es-EC" altLang="en-US" sz="1000" dirty="0" smtClean="0">
                <a:cs typeface="Calibri" panose="020F0502020204030204" pitchFamily="34" charset="0"/>
              </a:rPr>
              <a:t> </a:t>
            </a:r>
            <a:r>
              <a:rPr lang="es-EC" altLang="en-US" sz="1000" dirty="0">
                <a:cs typeface="Calibri" panose="020F0502020204030204" pitchFamily="34" charset="0"/>
              </a:rPr>
              <a:t>A</a:t>
            </a:r>
            <a:r>
              <a:rPr lang="es-EC" altLang="en-US" sz="1000" dirty="0" smtClean="0">
                <a:cs typeface="Calibri" panose="020F0502020204030204" pitchFamily="34" charset="0"/>
              </a:rPr>
              <a:t>usencia (0 mg/L TDZ) de estructuras organogénicas luego de 5 semanas (Tituaña, 2016). </a:t>
            </a:r>
            <a:endParaRPr lang="en-US" altLang="en-US" sz="1000" dirty="0"/>
          </a:p>
        </p:txBody>
      </p:sp>
      <p:sp>
        <p:nvSpPr>
          <p:cNvPr id="37" name="Rectángulo 36"/>
          <p:cNvSpPr/>
          <p:nvPr/>
        </p:nvSpPr>
        <p:spPr>
          <a:xfrm>
            <a:off x="342598" y="6423139"/>
            <a:ext cx="17091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 smtClean="0">
                <a:latin typeface="+mj-lt"/>
                <a:ea typeface="Calibri" panose="020F0502020204030204" pitchFamily="34" charset="0"/>
              </a:rPr>
              <a:t>(Jordán </a:t>
            </a:r>
            <a:r>
              <a:rPr lang="es-EC" sz="1000" dirty="0">
                <a:latin typeface="+mj-lt"/>
                <a:ea typeface="Calibri" panose="020F0502020204030204" pitchFamily="34" charset="0"/>
              </a:rPr>
              <a:t>&amp; </a:t>
            </a:r>
            <a:r>
              <a:rPr lang="es-EC" sz="1000" dirty="0" err="1" smtClean="0">
                <a:latin typeface="+mj-lt"/>
                <a:ea typeface="Calibri" panose="020F0502020204030204" pitchFamily="34" charset="0"/>
              </a:rPr>
              <a:t>Piwanski</a:t>
            </a:r>
            <a:r>
              <a:rPr lang="es-EC" sz="1000" dirty="0" smtClean="0">
                <a:latin typeface="+mj-lt"/>
                <a:ea typeface="Calibri" panose="020F0502020204030204" pitchFamily="34" charset="0"/>
              </a:rPr>
              <a:t>, 1997</a:t>
            </a:r>
            <a:r>
              <a:rPr lang="es-EC" sz="1000" dirty="0">
                <a:latin typeface="+mj-lt"/>
                <a:ea typeface="Calibri" panose="020F0502020204030204" pitchFamily="34" charset="0"/>
              </a:rPr>
              <a:t>) </a:t>
            </a:r>
            <a:endParaRPr lang="en-US" sz="1000" dirty="0">
              <a:latin typeface="+mj-lt"/>
            </a:endParaRPr>
          </a:p>
        </p:txBody>
      </p:sp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1938345409"/>
              </p:ext>
            </p:extLst>
          </p:nvPr>
        </p:nvGraphicFramePr>
        <p:xfrm>
          <a:off x="431840" y="1558134"/>
          <a:ext cx="5400000" cy="3943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/>
          <a:stretch/>
        </p:blipFill>
        <p:spPr>
          <a:xfrm>
            <a:off x="6444448" y="1556792"/>
            <a:ext cx="2289600" cy="190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uadroTexto 9"/>
          <p:cNvSpPr txBox="1"/>
          <p:nvPr/>
        </p:nvSpPr>
        <p:spPr>
          <a:xfrm>
            <a:off x="6444208" y="3122638"/>
            <a:ext cx="32092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C" sz="1600" dirty="0" smtClean="0"/>
              <a:t>A</a:t>
            </a:r>
            <a:endParaRPr lang="en-US" sz="16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22" r="2401" b="624"/>
          <a:stretch/>
        </p:blipFill>
        <p:spPr>
          <a:xfrm>
            <a:off x="6442288" y="3478733"/>
            <a:ext cx="2289600" cy="18722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CuadroTexto 15"/>
          <p:cNvSpPr txBox="1"/>
          <p:nvPr/>
        </p:nvSpPr>
        <p:spPr>
          <a:xfrm>
            <a:off x="6444208" y="5029927"/>
            <a:ext cx="32092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C" sz="1600" dirty="0" smtClean="0"/>
              <a:t>B</a:t>
            </a:r>
            <a:endParaRPr lang="en-US" sz="16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46088" y="-27013"/>
            <a:ext cx="8229600" cy="647701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s-EC" alt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Resultados y Discusión</a:t>
            </a:r>
          </a:p>
        </p:txBody>
      </p:sp>
    </p:spTree>
    <p:extLst>
      <p:ext uri="{BB962C8B-B14F-4D97-AF65-F5344CB8AC3E}">
        <p14:creationId xmlns:p14="http://schemas.microsoft.com/office/powerpoint/2010/main" val="284825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39880" r="38200" b="32341"/>
          <a:stretch>
            <a:fillRect/>
          </a:stretch>
        </p:blipFill>
        <p:spPr bwMode="auto">
          <a:xfrm>
            <a:off x="6794500" y="5999163"/>
            <a:ext cx="224155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15"/>
          <p:cNvSpPr>
            <a:spLocks noChangeArrowheads="1"/>
          </p:cNvSpPr>
          <p:nvPr/>
        </p:nvSpPr>
        <p:spPr bwMode="auto">
          <a:xfrm>
            <a:off x="2267744" y="692696"/>
            <a:ext cx="47187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EC" altLang="en-US" sz="2000" b="1" dirty="0" smtClean="0"/>
              <a:t>Inducción a brotes</a:t>
            </a:r>
            <a:endParaRPr lang="en-US" altLang="en-US" sz="2000" b="1" dirty="0"/>
          </a:p>
        </p:txBody>
      </p:sp>
      <p:sp>
        <p:nvSpPr>
          <p:cNvPr id="2" name="Rectángulo 1"/>
          <p:cNvSpPr/>
          <p:nvPr/>
        </p:nvSpPr>
        <p:spPr>
          <a:xfrm>
            <a:off x="-10190" y="1092806"/>
            <a:ext cx="48702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altLang="en-US" b="1" dirty="0" smtClean="0"/>
              <a:t>Número de estructuras organogénicas</a:t>
            </a:r>
            <a:endParaRPr lang="en-US" altLang="en-US" b="1" dirty="0"/>
          </a:p>
        </p:txBody>
      </p:sp>
      <p:sp>
        <p:nvSpPr>
          <p:cNvPr id="9" name="Rectángulo 2"/>
          <p:cNvSpPr>
            <a:spLocks noChangeArrowheads="1"/>
          </p:cNvSpPr>
          <p:nvPr/>
        </p:nvSpPr>
        <p:spPr bwMode="auto">
          <a:xfrm>
            <a:off x="323528" y="5467290"/>
            <a:ext cx="5544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es-EC" altLang="en-US" sz="1000" b="1" dirty="0">
                <a:cs typeface="Calibri" panose="020F0502020204030204" pitchFamily="34" charset="0"/>
              </a:rPr>
              <a:t>Figura </a:t>
            </a:r>
            <a:r>
              <a:rPr lang="es-EC" altLang="en-US" sz="1000" b="1" dirty="0" smtClean="0">
                <a:cs typeface="Calibri" panose="020F0502020204030204" pitchFamily="34" charset="0"/>
              </a:rPr>
              <a:t>27</a:t>
            </a:r>
            <a:r>
              <a:rPr lang="es-EC" altLang="en-US" sz="1000" dirty="0" smtClean="0">
                <a:cs typeface="Calibri" panose="020F0502020204030204" pitchFamily="34" charset="0"/>
              </a:rPr>
              <a:t> </a:t>
            </a:r>
            <a:r>
              <a:rPr lang="es-EC" sz="1000" dirty="0"/>
              <a:t>Número de estructuras organogénicas presentes en cada uno de los tratamientos a las 2 y 5 semanas en la fase de inducción a brotes utilizando los tratamientos “AC” (Control, 0 mg/L de TDZ), “AT</a:t>
            </a:r>
            <a:r>
              <a:rPr lang="es-EC" sz="1000" baseline="-25000" dirty="0"/>
              <a:t>1</a:t>
            </a:r>
            <a:r>
              <a:rPr lang="es-EC" sz="1000" dirty="0"/>
              <a:t>” (5 mg/L de TDZ) y “AT</a:t>
            </a:r>
            <a:r>
              <a:rPr lang="es-EC" sz="1000" baseline="-25000" dirty="0"/>
              <a:t>2</a:t>
            </a:r>
            <a:r>
              <a:rPr lang="es-EC" sz="1000" dirty="0"/>
              <a:t>” (7 mg/L de TDZ</a:t>
            </a:r>
            <a:r>
              <a:rPr lang="es-EC" sz="1000" dirty="0" smtClean="0"/>
              <a:t>).</a:t>
            </a:r>
            <a:endParaRPr lang="en-US" altLang="en-US" sz="1000" dirty="0"/>
          </a:p>
        </p:txBody>
      </p:sp>
      <p:sp>
        <p:nvSpPr>
          <p:cNvPr id="11" name="Rectángulo 2"/>
          <p:cNvSpPr>
            <a:spLocks noChangeArrowheads="1"/>
          </p:cNvSpPr>
          <p:nvPr/>
        </p:nvSpPr>
        <p:spPr bwMode="auto">
          <a:xfrm>
            <a:off x="6300192" y="4759276"/>
            <a:ext cx="24482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es-EC" altLang="en-US" sz="1000" b="1" dirty="0">
                <a:cs typeface="Calibri" panose="020F0502020204030204" pitchFamily="34" charset="0"/>
              </a:rPr>
              <a:t>Figura </a:t>
            </a:r>
            <a:r>
              <a:rPr lang="es-EC" altLang="en-US" sz="1000" b="1" dirty="0" smtClean="0">
                <a:cs typeface="Calibri" panose="020F0502020204030204" pitchFamily="34" charset="0"/>
              </a:rPr>
              <a:t>28. </a:t>
            </a:r>
            <a:r>
              <a:rPr lang="es-EC" altLang="en-US" sz="1000" dirty="0" smtClean="0">
                <a:cs typeface="Calibri" panose="020F0502020204030204" pitchFamily="34" charset="0"/>
              </a:rPr>
              <a:t>Conteo de estructuras organogénicas luego de 5 semanas (Tituaña, 2016). </a:t>
            </a:r>
            <a:endParaRPr lang="en-US" altLang="en-US" sz="1000" dirty="0"/>
          </a:p>
        </p:txBody>
      </p:sp>
      <p:graphicFrame>
        <p:nvGraphicFramePr>
          <p:cNvPr id="20" name="Gráfico 19"/>
          <p:cNvGraphicFramePr/>
          <p:nvPr>
            <p:extLst>
              <p:ext uri="{D42A27DB-BD31-4B8C-83A1-F6EECF244321}">
                <p14:modId xmlns:p14="http://schemas.microsoft.com/office/powerpoint/2010/main" val="4152252607"/>
              </p:ext>
            </p:extLst>
          </p:nvPr>
        </p:nvGraphicFramePr>
        <p:xfrm>
          <a:off x="384758" y="1687290"/>
          <a:ext cx="5400000" cy="37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Rectángulo 22"/>
          <p:cNvSpPr/>
          <p:nvPr/>
        </p:nvSpPr>
        <p:spPr>
          <a:xfrm>
            <a:off x="3459488" y="2174680"/>
            <a:ext cx="2369039" cy="25086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47650" tIns="247650" rIns="247650" bIns="247650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6500" kern="1200" dirty="0" smtClean="0">
                <a:solidFill>
                  <a:schemeClr val="tx1"/>
                </a:solidFill>
              </a:rPr>
              <a:t> </a:t>
            </a:r>
            <a:endParaRPr lang="en-US" sz="6500" kern="1200" dirty="0">
              <a:solidFill>
                <a:schemeClr val="tx1"/>
              </a:solidFill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310693" y="6453336"/>
            <a:ext cx="34692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i="1" dirty="0">
                <a:latin typeface="+mj-lt"/>
              </a:rPr>
              <a:t>Vasconcellea </a:t>
            </a:r>
            <a:r>
              <a:rPr lang="es-EC" sz="1000" i="1" dirty="0" err="1">
                <a:latin typeface="+mj-lt"/>
              </a:rPr>
              <a:t>chilensis</a:t>
            </a:r>
            <a:r>
              <a:rPr lang="es-EC" sz="1000" dirty="0">
                <a:latin typeface="+mj-lt"/>
              </a:rPr>
              <a:t> ex </a:t>
            </a:r>
            <a:r>
              <a:rPr lang="es-EC" sz="1000" i="1" dirty="0" err="1">
                <a:latin typeface="+mj-lt"/>
              </a:rPr>
              <a:t>Carica</a:t>
            </a:r>
            <a:r>
              <a:rPr lang="es-EC" sz="1000" i="1" dirty="0">
                <a:latin typeface="+mj-lt"/>
              </a:rPr>
              <a:t> </a:t>
            </a:r>
            <a:r>
              <a:rPr lang="es-EC" sz="1000" i="1" dirty="0" err="1" smtClean="0">
                <a:latin typeface="+mj-lt"/>
              </a:rPr>
              <a:t>chilensis</a:t>
            </a:r>
            <a:r>
              <a:rPr lang="es-EC" sz="1000" i="1" dirty="0">
                <a:latin typeface="+mj-lt"/>
              </a:rPr>
              <a:t> </a:t>
            </a:r>
            <a:r>
              <a:rPr lang="es-EC" sz="1000" dirty="0" smtClean="0">
                <a:latin typeface="+mj-lt"/>
                <a:ea typeface="Calibri" panose="020F0502020204030204" pitchFamily="34" charset="0"/>
              </a:rPr>
              <a:t>(Jordán, 2011) </a:t>
            </a:r>
            <a:endParaRPr lang="en-US" sz="1000" dirty="0">
              <a:latin typeface="+mj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19813" r="46929" b="35563"/>
          <a:stretch/>
        </p:blipFill>
        <p:spPr>
          <a:xfrm>
            <a:off x="6425178" y="2054562"/>
            <a:ext cx="2250510" cy="274259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4" name="Conector recto de flecha 13"/>
          <p:cNvCxnSpPr/>
          <p:nvPr/>
        </p:nvCxnSpPr>
        <p:spPr>
          <a:xfrm>
            <a:off x="6622571" y="3560789"/>
            <a:ext cx="363354" cy="165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 flipH="1">
            <a:off x="7915275" y="2809696"/>
            <a:ext cx="215240" cy="3351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 flipV="1">
            <a:off x="6622571" y="4205564"/>
            <a:ext cx="363354" cy="728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itle 1"/>
          <p:cNvSpPr txBox="1">
            <a:spLocks/>
          </p:cNvSpPr>
          <p:nvPr/>
        </p:nvSpPr>
        <p:spPr>
          <a:xfrm>
            <a:off x="446088" y="-27013"/>
            <a:ext cx="8229600" cy="647701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s-EC" alt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Resultados y Discusión</a:t>
            </a:r>
          </a:p>
        </p:txBody>
      </p:sp>
    </p:spTree>
    <p:extLst>
      <p:ext uri="{BB962C8B-B14F-4D97-AF65-F5344CB8AC3E}">
        <p14:creationId xmlns:p14="http://schemas.microsoft.com/office/powerpoint/2010/main" val="111640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-27384"/>
            <a:ext cx="6697663" cy="715963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s-EC" altLang="en-US" i="0" dirty="0" smtClean="0">
                <a:solidFill>
                  <a:schemeClr val="tx1"/>
                </a:solidFill>
              </a:rPr>
              <a:t>Formulación del problema</a:t>
            </a:r>
            <a:endParaRPr lang="en-US" altLang="en-US" i="0" dirty="0" smtClean="0">
              <a:solidFill>
                <a:schemeClr val="tx1"/>
              </a:solidFill>
            </a:endParaRPr>
          </a:p>
        </p:txBody>
      </p:sp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39880" r="38200" b="32341"/>
          <a:stretch>
            <a:fillRect/>
          </a:stretch>
        </p:blipFill>
        <p:spPr bwMode="auto">
          <a:xfrm>
            <a:off x="6794500" y="6021388"/>
            <a:ext cx="224155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ángulo 2"/>
          <p:cNvSpPr>
            <a:spLocks noChangeArrowheads="1"/>
          </p:cNvSpPr>
          <p:nvPr/>
        </p:nvSpPr>
        <p:spPr bwMode="auto">
          <a:xfrm>
            <a:off x="35496" y="6381750"/>
            <a:ext cx="281038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EC" altLang="en-US" sz="1000" dirty="0"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s-EC" altLang="en-US" sz="1000" dirty="0" err="1">
                <a:ea typeface="Calibri" panose="020F0502020204030204" pitchFamily="34" charset="0"/>
                <a:cs typeface="Arial" panose="020B0604020202020204" pitchFamily="34" charset="0"/>
              </a:rPr>
              <a:t>Lim</a:t>
            </a:r>
            <a:r>
              <a:rPr lang="es-EC" altLang="en-US" sz="1000" dirty="0">
                <a:ea typeface="Calibri" panose="020F0502020204030204" pitchFamily="34" charset="0"/>
                <a:cs typeface="Arial" panose="020B0604020202020204" pitchFamily="34" charset="0"/>
              </a:rPr>
              <a:t>, 2012; </a:t>
            </a:r>
            <a:r>
              <a:rPr lang="es-EC" altLang="en-US" sz="1000" dirty="0" err="1">
                <a:ea typeface="Calibri" panose="020F0502020204030204" pitchFamily="34" charset="0"/>
                <a:cs typeface="Arial" panose="020B0604020202020204" pitchFamily="34" charset="0"/>
              </a:rPr>
              <a:t>Fabara</a:t>
            </a:r>
            <a:r>
              <a:rPr lang="es-EC" altLang="en-US" sz="10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C" altLang="en-US" sz="1000" i="1" dirty="0">
                <a:ea typeface="Calibri" panose="020F0502020204030204" pitchFamily="34" charset="0"/>
                <a:cs typeface="Arial" panose="020B0604020202020204" pitchFamily="34" charset="0"/>
              </a:rPr>
              <a:t>et al.,</a:t>
            </a:r>
            <a:r>
              <a:rPr lang="es-EC" altLang="en-US" sz="1000" dirty="0">
                <a:ea typeface="Calibri" panose="020F0502020204030204" pitchFamily="34" charset="0"/>
                <a:cs typeface="Arial" panose="020B0604020202020204" pitchFamily="34" charset="0"/>
              </a:rPr>
              <a:t> 1985; García, 2011).</a:t>
            </a:r>
            <a:endParaRPr lang="en-US" altLang="en-US" sz="10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125" name="Imagen 7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6" t="69022" r="42586" b="2773"/>
          <a:stretch>
            <a:fillRect/>
          </a:stretch>
        </p:blipFill>
        <p:spPr bwMode="auto">
          <a:xfrm>
            <a:off x="7596188" y="3716784"/>
            <a:ext cx="1439862" cy="157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255639516"/>
              </p:ext>
            </p:extLst>
          </p:nvPr>
        </p:nvGraphicFramePr>
        <p:xfrm>
          <a:off x="2349500" y="-819472"/>
          <a:ext cx="4526756" cy="8208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Rectángulo 1"/>
          <p:cNvSpPr/>
          <p:nvPr/>
        </p:nvSpPr>
        <p:spPr>
          <a:xfrm>
            <a:off x="7488238" y="5301109"/>
            <a:ext cx="1620837" cy="55403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es-EC" sz="10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Figura 2</a:t>
            </a:r>
            <a:r>
              <a:rPr lang="es-EC" sz="1000" b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.. </a:t>
            </a:r>
            <a:r>
              <a:rPr lang="es-EC" sz="1000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Frutos </a:t>
            </a:r>
            <a:r>
              <a:rPr lang="es-EC" sz="1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de babaco (</a:t>
            </a:r>
            <a:r>
              <a:rPr lang="es-EC" sz="10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Scheldeman</a:t>
            </a:r>
            <a:r>
              <a:rPr lang="es-EC" sz="1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s-EC" sz="1000" i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et al., </a:t>
            </a:r>
            <a:r>
              <a:rPr lang="es-EC" sz="1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2011)</a:t>
            </a:r>
            <a:r>
              <a:rPr lang="es-EC" sz="1000" i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.</a:t>
            </a:r>
            <a:endParaRPr lang="en-US" sz="1000" dirty="0">
              <a:latin typeface="+mj-lt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7488238" y="2708722"/>
            <a:ext cx="1620837" cy="4000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es-EC" sz="10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Figura 1. </a:t>
            </a:r>
            <a:r>
              <a:rPr lang="es-EC" sz="1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Diversidad de flora y fauna en Ecuador. </a:t>
            </a:r>
            <a:endParaRPr lang="en-US" sz="1000" dirty="0">
              <a:latin typeface="+mj-lt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0" y="2780928"/>
            <a:ext cx="1619250" cy="55403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es-EC" sz="10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Figura 4.</a:t>
            </a:r>
            <a:r>
              <a:rPr lang="es-EC" sz="1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s-EC" sz="1000" dirty="0">
                <a:latin typeface="+mj-lt"/>
              </a:rPr>
              <a:t>Planta de babaco con “</a:t>
            </a:r>
            <a:r>
              <a:rPr lang="es-EC" sz="1000" dirty="0" err="1">
                <a:latin typeface="+mj-lt"/>
              </a:rPr>
              <a:t>Fusariosis</a:t>
            </a:r>
            <a:r>
              <a:rPr lang="es-EC" sz="1000" dirty="0">
                <a:latin typeface="+mj-lt"/>
              </a:rPr>
              <a:t>” (Bravo </a:t>
            </a:r>
            <a:r>
              <a:rPr lang="es-EC" sz="1000" i="1" dirty="0">
                <a:latin typeface="+mj-lt"/>
              </a:rPr>
              <a:t>et al.</a:t>
            </a:r>
            <a:r>
              <a:rPr lang="es-EC" sz="1000" dirty="0">
                <a:latin typeface="+mj-lt"/>
              </a:rPr>
              <a:t>, 2012).</a:t>
            </a:r>
            <a:endParaRPr lang="en-US" sz="1000" dirty="0">
              <a:latin typeface="+mj-lt"/>
            </a:endParaRPr>
          </a:p>
        </p:txBody>
      </p:sp>
      <p:pic>
        <p:nvPicPr>
          <p:cNvPr id="5130" name="Picture 9" descr="Imagen relacionad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4" t="12019" r="20955" b="10513"/>
          <a:stretch>
            <a:fillRect/>
          </a:stretch>
        </p:blipFill>
        <p:spPr bwMode="auto">
          <a:xfrm>
            <a:off x="107801" y="3789809"/>
            <a:ext cx="1439863" cy="154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ángulo 16"/>
          <p:cNvSpPr/>
          <p:nvPr/>
        </p:nvSpPr>
        <p:spPr>
          <a:xfrm>
            <a:off x="0" y="5376491"/>
            <a:ext cx="1619250" cy="55403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es-EC" sz="10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Figura 3.</a:t>
            </a:r>
            <a:r>
              <a:rPr lang="es-EC" sz="1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s-EC" sz="1000" dirty="0">
                <a:latin typeface="+mj-lt"/>
              </a:rPr>
              <a:t>Rentabilidad en producción de babaco alta.</a:t>
            </a:r>
            <a:endParaRPr lang="en-US" sz="1000" dirty="0">
              <a:latin typeface="+mj-lt"/>
            </a:endParaRPr>
          </a:p>
        </p:txBody>
      </p:sp>
      <p:pic>
        <p:nvPicPr>
          <p:cNvPr id="5132" name="Imagen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9" b="10596"/>
          <a:stretch>
            <a:fillRect/>
          </a:stretch>
        </p:blipFill>
        <p:spPr bwMode="auto">
          <a:xfrm>
            <a:off x="107950" y="1197422"/>
            <a:ext cx="1439863" cy="1573212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6" descr="Imagen relacionad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6" t="1790" r="1917" b="5461"/>
          <a:stretch>
            <a:fillRect/>
          </a:stretch>
        </p:blipFill>
        <p:spPr bwMode="auto">
          <a:xfrm>
            <a:off x="7578725" y="1184722"/>
            <a:ext cx="1439863" cy="1514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13"/>
          <a:srcRect l="20750" t="32484" r="31382" b="32960"/>
          <a:stretch/>
        </p:blipFill>
        <p:spPr>
          <a:xfrm>
            <a:off x="107504" y="3809034"/>
            <a:ext cx="1440000" cy="84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6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39880" r="38200" b="32341"/>
          <a:stretch>
            <a:fillRect/>
          </a:stretch>
        </p:blipFill>
        <p:spPr bwMode="auto">
          <a:xfrm>
            <a:off x="6794500" y="5999163"/>
            <a:ext cx="224155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15"/>
          <p:cNvSpPr>
            <a:spLocks noChangeArrowheads="1"/>
          </p:cNvSpPr>
          <p:nvPr/>
        </p:nvSpPr>
        <p:spPr bwMode="auto">
          <a:xfrm>
            <a:off x="2267744" y="692696"/>
            <a:ext cx="47187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EC" altLang="en-US" sz="2000" b="1" dirty="0" smtClean="0"/>
              <a:t>Inducción a brotes</a:t>
            </a:r>
            <a:endParaRPr lang="en-US" altLang="en-US" sz="2000" b="1" dirty="0"/>
          </a:p>
        </p:txBody>
      </p:sp>
      <p:sp>
        <p:nvSpPr>
          <p:cNvPr id="2" name="Rectángulo 1"/>
          <p:cNvSpPr/>
          <p:nvPr/>
        </p:nvSpPr>
        <p:spPr>
          <a:xfrm>
            <a:off x="-10190" y="1115452"/>
            <a:ext cx="48702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altLang="en-US" b="1" dirty="0" smtClean="0"/>
              <a:t>Número </a:t>
            </a:r>
            <a:r>
              <a:rPr lang="es-EC" altLang="en-US" b="1" dirty="0"/>
              <a:t>de </a:t>
            </a:r>
            <a:r>
              <a:rPr lang="es-EC" altLang="en-US" b="1" dirty="0" smtClean="0"/>
              <a:t>brotes</a:t>
            </a:r>
            <a:endParaRPr lang="en-US" altLang="en-US" b="1" dirty="0"/>
          </a:p>
        </p:txBody>
      </p:sp>
      <p:sp>
        <p:nvSpPr>
          <p:cNvPr id="9" name="Rectángulo 2"/>
          <p:cNvSpPr>
            <a:spLocks noChangeArrowheads="1"/>
          </p:cNvSpPr>
          <p:nvPr/>
        </p:nvSpPr>
        <p:spPr bwMode="auto">
          <a:xfrm>
            <a:off x="251520" y="5467290"/>
            <a:ext cx="561662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es-EC" altLang="en-US" sz="1000" b="1" dirty="0">
                <a:cs typeface="Calibri" panose="020F0502020204030204" pitchFamily="34" charset="0"/>
              </a:rPr>
              <a:t>Figura </a:t>
            </a:r>
            <a:r>
              <a:rPr lang="es-EC" altLang="en-US" sz="1000" b="1" dirty="0" smtClean="0">
                <a:cs typeface="Calibri" panose="020F0502020204030204" pitchFamily="34" charset="0"/>
              </a:rPr>
              <a:t>29. </a:t>
            </a:r>
            <a:r>
              <a:rPr lang="es-EC" sz="1000" dirty="0"/>
              <a:t>Número de brotes presentes en cada uno de los tratamientos a las 3 y 6 semanas en la fase de inducción a brotes, utilizando los tratamientos “AC” (Control, 0 mg/L de TDZ), “AT</a:t>
            </a:r>
            <a:r>
              <a:rPr lang="es-EC" sz="1000" baseline="-25000" dirty="0"/>
              <a:t>1</a:t>
            </a:r>
            <a:r>
              <a:rPr lang="es-EC" sz="1000" dirty="0"/>
              <a:t>” (5 mg/L de TDZ) y “AT</a:t>
            </a:r>
            <a:r>
              <a:rPr lang="es-EC" sz="1000" baseline="-25000" dirty="0"/>
              <a:t>2</a:t>
            </a:r>
            <a:r>
              <a:rPr lang="es-EC" sz="1000" dirty="0"/>
              <a:t>” (7 mg/L de TDZ).</a:t>
            </a:r>
            <a:endParaRPr lang="en-US" altLang="en-US" sz="1000" dirty="0"/>
          </a:p>
        </p:txBody>
      </p:sp>
      <p:sp>
        <p:nvSpPr>
          <p:cNvPr id="11" name="Rectángulo 2"/>
          <p:cNvSpPr>
            <a:spLocks noChangeArrowheads="1"/>
          </p:cNvSpPr>
          <p:nvPr/>
        </p:nvSpPr>
        <p:spPr bwMode="auto">
          <a:xfrm>
            <a:off x="6101016" y="5179258"/>
            <a:ext cx="2736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es-EC" altLang="en-US" sz="1000" b="1" dirty="0">
                <a:cs typeface="Calibri" panose="020F0502020204030204" pitchFamily="34" charset="0"/>
              </a:rPr>
              <a:t>Figura </a:t>
            </a:r>
            <a:r>
              <a:rPr lang="es-EC" altLang="en-US" sz="1000" b="1" dirty="0" smtClean="0">
                <a:cs typeface="Calibri" panose="020F0502020204030204" pitchFamily="34" charset="0"/>
              </a:rPr>
              <a:t>30. </a:t>
            </a:r>
            <a:r>
              <a:rPr lang="es-EC" altLang="en-US" sz="1000" dirty="0" smtClean="0">
                <a:cs typeface="Calibri" panose="020F0502020204030204" pitchFamily="34" charset="0"/>
              </a:rPr>
              <a:t>Conteo de estructuras organogénicas luego de 5 semanas (Tituaña, 2016). </a:t>
            </a:r>
            <a:endParaRPr lang="en-US" altLang="en-US" sz="1000" dirty="0"/>
          </a:p>
        </p:txBody>
      </p:sp>
      <p:sp>
        <p:nvSpPr>
          <p:cNvPr id="23" name="Rectángulo 22"/>
          <p:cNvSpPr/>
          <p:nvPr/>
        </p:nvSpPr>
        <p:spPr>
          <a:xfrm>
            <a:off x="3387480" y="2174680"/>
            <a:ext cx="2369039" cy="25086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47650" tIns="247650" rIns="247650" bIns="247650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6500" kern="1200" dirty="0" smtClean="0">
                <a:solidFill>
                  <a:schemeClr val="tx1"/>
                </a:solidFill>
              </a:rPr>
              <a:t> </a:t>
            </a:r>
            <a:endParaRPr lang="en-US" sz="6500" kern="1200" dirty="0">
              <a:solidFill>
                <a:schemeClr val="tx1"/>
              </a:solidFill>
            </a:endParaRPr>
          </a:p>
        </p:txBody>
      </p:sp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1588986101"/>
              </p:ext>
            </p:extLst>
          </p:nvPr>
        </p:nvGraphicFramePr>
        <p:xfrm>
          <a:off x="355114" y="1687290"/>
          <a:ext cx="5400000" cy="37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Rectángulo 20"/>
          <p:cNvSpPr/>
          <p:nvPr/>
        </p:nvSpPr>
        <p:spPr>
          <a:xfrm>
            <a:off x="259327" y="6279123"/>
            <a:ext cx="17091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 smtClean="0">
                <a:latin typeface="+mj-lt"/>
                <a:ea typeface="Calibri" panose="020F0502020204030204" pitchFamily="34" charset="0"/>
              </a:rPr>
              <a:t>(Jordán </a:t>
            </a:r>
            <a:r>
              <a:rPr lang="es-EC" sz="1000" dirty="0">
                <a:latin typeface="+mj-lt"/>
                <a:ea typeface="Calibri" panose="020F0502020204030204" pitchFamily="34" charset="0"/>
              </a:rPr>
              <a:t>&amp; </a:t>
            </a:r>
            <a:r>
              <a:rPr lang="es-EC" sz="1000" dirty="0" err="1" smtClean="0">
                <a:latin typeface="+mj-lt"/>
                <a:ea typeface="Calibri" panose="020F0502020204030204" pitchFamily="34" charset="0"/>
              </a:rPr>
              <a:t>Piwanski</a:t>
            </a:r>
            <a:r>
              <a:rPr lang="es-EC" sz="1000" dirty="0" smtClean="0">
                <a:latin typeface="+mj-lt"/>
                <a:ea typeface="Calibri" panose="020F0502020204030204" pitchFamily="34" charset="0"/>
              </a:rPr>
              <a:t>, 1997</a:t>
            </a:r>
            <a:r>
              <a:rPr lang="es-EC" sz="1000" dirty="0">
                <a:latin typeface="+mj-lt"/>
                <a:ea typeface="Calibri" panose="020F0502020204030204" pitchFamily="34" charset="0"/>
              </a:rPr>
              <a:t>) </a:t>
            </a:r>
            <a:endParaRPr lang="en-US" sz="1000" dirty="0">
              <a:latin typeface="+mj-lt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251520" y="6453336"/>
            <a:ext cx="27510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i="1" dirty="0" err="1" smtClean="0">
                <a:latin typeface="+mj-lt"/>
                <a:ea typeface="Calibri" panose="020F0502020204030204" pitchFamily="34" charset="0"/>
              </a:rPr>
              <a:t>Gerbera</a:t>
            </a:r>
            <a:r>
              <a:rPr lang="es-EC" sz="1000" i="1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s-EC" sz="1000" dirty="0" err="1" smtClean="0">
                <a:latin typeface="+mj-lt"/>
                <a:ea typeface="Calibri" panose="020F0502020204030204" pitchFamily="34" charset="0"/>
              </a:rPr>
              <a:t>piloselloides</a:t>
            </a:r>
            <a:r>
              <a:rPr lang="es-EC" sz="1000" dirty="0" smtClean="0">
                <a:latin typeface="+mj-lt"/>
                <a:ea typeface="Calibri" panose="020F0502020204030204" pitchFamily="34" charset="0"/>
              </a:rPr>
              <a:t>: (</a:t>
            </a:r>
            <a:r>
              <a:rPr lang="es-EC" sz="1000" dirty="0" err="1" smtClean="0">
                <a:latin typeface="+mj-lt"/>
                <a:ea typeface="Calibri" panose="020F0502020204030204" pitchFamily="34" charset="0"/>
              </a:rPr>
              <a:t>Reinoird</a:t>
            </a:r>
            <a:r>
              <a:rPr lang="es-EC" sz="10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s-EC" sz="1000" i="1" dirty="0" smtClean="0">
                <a:latin typeface="+mj-lt"/>
                <a:ea typeface="Calibri" panose="020F0502020204030204" pitchFamily="34" charset="0"/>
              </a:rPr>
              <a:t>et al.,</a:t>
            </a:r>
            <a:r>
              <a:rPr lang="es-EC" sz="1000" dirty="0" smtClean="0">
                <a:latin typeface="+mj-lt"/>
                <a:ea typeface="Calibri" panose="020F0502020204030204" pitchFamily="34" charset="0"/>
              </a:rPr>
              <a:t> 1992) </a:t>
            </a:r>
            <a:endParaRPr lang="en-US" sz="1000" dirty="0">
              <a:latin typeface="+mj-lt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3742954" y="6279123"/>
            <a:ext cx="26292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i="1" dirty="0" err="1" smtClean="0">
                <a:latin typeface="+mj-lt"/>
              </a:rPr>
              <a:t>Aerva</a:t>
            </a:r>
            <a:r>
              <a:rPr lang="es-EC" sz="1000" i="1" dirty="0" smtClean="0">
                <a:latin typeface="+mj-lt"/>
              </a:rPr>
              <a:t> </a:t>
            </a:r>
            <a:r>
              <a:rPr lang="es-EC" sz="1000" i="1" dirty="0" err="1" smtClean="0">
                <a:latin typeface="+mj-lt"/>
              </a:rPr>
              <a:t>lanata</a:t>
            </a:r>
            <a:r>
              <a:rPr lang="es-EC" sz="1000" i="1" dirty="0" smtClean="0">
                <a:latin typeface="+mj-lt"/>
              </a:rPr>
              <a:t> </a:t>
            </a:r>
            <a:r>
              <a:rPr lang="es-EC" sz="1000" dirty="0" smtClean="0">
                <a:latin typeface="+mj-lt"/>
              </a:rPr>
              <a:t>(L.) </a:t>
            </a:r>
            <a:r>
              <a:rPr lang="es-EC" sz="1000" dirty="0" err="1" smtClean="0">
                <a:latin typeface="+mj-lt"/>
              </a:rPr>
              <a:t>Juss</a:t>
            </a:r>
            <a:r>
              <a:rPr lang="es-EC" sz="1000" dirty="0" smtClean="0">
                <a:latin typeface="+mj-lt"/>
              </a:rPr>
              <a:t>: </a:t>
            </a:r>
            <a:r>
              <a:rPr lang="es-EC" sz="1000" dirty="0" smtClean="0">
                <a:latin typeface="+mj-lt"/>
                <a:ea typeface="Calibri" panose="020F0502020204030204" pitchFamily="34" charset="0"/>
              </a:rPr>
              <a:t>(</a:t>
            </a:r>
            <a:r>
              <a:rPr lang="es-EC" sz="1000" dirty="0" err="1" smtClean="0">
                <a:latin typeface="+mj-lt"/>
                <a:ea typeface="Calibri" panose="020F0502020204030204" pitchFamily="34" charset="0"/>
              </a:rPr>
              <a:t>Varutharaja</a:t>
            </a:r>
            <a:r>
              <a:rPr lang="es-EC" sz="1000" dirty="0" smtClean="0">
                <a:latin typeface="+mj-lt"/>
                <a:ea typeface="Calibri" panose="020F0502020204030204" pitchFamily="34" charset="0"/>
              </a:rPr>
              <a:t>, 2014) </a:t>
            </a:r>
            <a:endParaRPr lang="en-US" sz="1000" dirty="0">
              <a:latin typeface="+mj-lt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3726339" y="6453336"/>
            <a:ext cx="20697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 smtClean="0">
                <a:latin typeface="+mj-lt"/>
                <a:ea typeface="Calibri" panose="020F0502020204030204" pitchFamily="34" charset="0"/>
              </a:rPr>
              <a:t>Caricáceas: (Jordán </a:t>
            </a:r>
            <a:r>
              <a:rPr lang="es-EC" sz="1000" i="1" dirty="0" smtClean="0">
                <a:latin typeface="+mj-lt"/>
                <a:ea typeface="Calibri" panose="020F0502020204030204" pitchFamily="34" charset="0"/>
              </a:rPr>
              <a:t>et al., 2009</a:t>
            </a:r>
            <a:r>
              <a:rPr lang="es-EC" sz="1000" dirty="0" smtClean="0">
                <a:latin typeface="+mj-lt"/>
                <a:ea typeface="Calibri" panose="020F0502020204030204" pitchFamily="34" charset="0"/>
              </a:rPr>
              <a:t>) </a:t>
            </a:r>
            <a:endParaRPr lang="en-US" sz="1000" dirty="0">
              <a:latin typeface="+mj-lt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233839" y="6630717"/>
            <a:ext cx="34692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i="1" dirty="0">
                <a:latin typeface="+mj-lt"/>
              </a:rPr>
              <a:t>Vasconcellea </a:t>
            </a:r>
            <a:r>
              <a:rPr lang="es-EC" sz="1000" i="1" dirty="0" err="1">
                <a:latin typeface="+mj-lt"/>
              </a:rPr>
              <a:t>chilensis</a:t>
            </a:r>
            <a:r>
              <a:rPr lang="es-EC" sz="1000" dirty="0">
                <a:latin typeface="+mj-lt"/>
              </a:rPr>
              <a:t> ex </a:t>
            </a:r>
            <a:r>
              <a:rPr lang="es-EC" sz="1000" i="1" dirty="0" err="1">
                <a:latin typeface="+mj-lt"/>
              </a:rPr>
              <a:t>Carica</a:t>
            </a:r>
            <a:r>
              <a:rPr lang="es-EC" sz="1000" i="1" dirty="0">
                <a:latin typeface="+mj-lt"/>
              </a:rPr>
              <a:t> </a:t>
            </a:r>
            <a:r>
              <a:rPr lang="es-EC" sz="1000" i="1" dirty="0" err="1" smtClean="0">
                <a:latin typeface="+mj-lt"/>
              </a:rPr>
              <a:t>chilensis</a:t>
            </a:r>
            <a:r>
              <a:rPr lang="es-EC" sz="1000" i="1" dirty="0">
                <a:latin typeface="+mj-lt"/>
              </a:rPr>
              <a:t> </a:t>
            </a:r>
            <a:r>
              <a:rPr lang="es-EC" sz="1000" dirty="0" smtClean="0">
                <a:latin typeface="+mj-lt"/>
                <a:ea typeface="Calibri" panose="020F0502020204030204" pitchFamily="34" charset="0"/>
              </a:rPr>
              <a:t>(Jordán, 2011) </a:t>
            </a:r>
            <a:endParaRPr lang="en-US" sz="1000" dirty="0">
              <a:latin typeface="+mj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0" t="37400" r="29001" b="27951"/>
          <a:stretch/>
        </p:blipFill>
        <p:spPr>
          <a:xfrm>
            <a:off x="6190190" y="1860632"/>
            <a:ext cx="2597290" cy="329656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4" name="Conector recto de flecha 23"/>
          <p:cNvCxnSpPr/>
          <p:nvPr/>
        </p:nvCxnSpPr>
        <p:spPr>
          <a:xfrm>
            <a:off x="6372200" y="2675323"/>
            <a:ext cx="363354" cy="165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 flipH="1">
            <a:off x="8013873" y="3414538"/>
            <a:ext cx="184892" cy="3109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/>
          <p:nvPr/>
        </p:nvCxnSpPr>
        <p:spPr>
          <a:xfrm flipH="1" flipV="1">
            <a:off x="7875204" y="4396042"/>
            <a:ext cx="277338" cy="23734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 flipV="1">
            <a:off x="6794500" y="4149080"/>
            <a:ext cx="369448" cy="1356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ector recto de flecha 30"/>
          <p:cNvCxnSpPr/>
          <p:nvPr/>
        </p:nvCxnSpPr>
        <p:spPr>
          <a:xfrm flipV="1">
            <a:off x="6274970" y="3391817"/>
            <a:ext cx="369448" cy="1356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itle 1"/>
          <p:cNvSpPr txBox="1">
            <a:spLocks/>
          </p:cNvSpPr>
          <p:nvPr/>
        </p:nvSpPr>
        <p:spPr>
          <a:xfrm>
            <a:off x="446088" y="-27013"/>
            <a:ext cx="8229600" cy="647701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s-EC" alt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Resultados y Discusión</a:t>
            </a:r>
          </a:p>
        </p:txBody>
      </p:sp>
    </p:spTree>
    <p:extLst>
      <p:ext uri="{BB962C8B-B14F-4D97-AF65-F5344CB8AC3E}">
        <p14:creationId xmlns:p14="http://schemas.microsoft.com/office/powerpoint/2010/main" val="221497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39880" r="38200" b="32341"/>
          <a:stretch>
            <a:fillRect/>
          </a:stretch>
        </p:blipFill>
        <p:spPr bwMode="auto">
          <a:xfrm>
            <a:off x="6794500" y="5999163"/>
            <a:ext cx="224155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15"/>
          <p:cNvSpPr>
            <a:spLocks noChangeArrowheads="1"/>
          </p:cNvSpPr>
          <p:nvPr/>
        </p:nvSpPr>
        <p:spPr bwMode="auto">
          <a:xfrm>
            <a:off x="2267744" y="692696"/>
            <a:ext cx="47187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EC" altLang="en-US" sz="2000" b="1" dirty="0" smtClean="0"/>
              <a:t>Multiplicación a brotes</a:t>
            </a:r>
            <a:endParaRPr lang="en-US" altLang="en-US" sz="2000" b="1" dirty="0"/>
          </a:p>
        </p:txBody>
      </p:sp>
      <p:sp>
        <p:nvSpPr>
          <p:cNvPr id="2" name="Rectángulo 1"/>
          <p:cNvSpPr/>
          <p:nvPr/>
        </p:nvSpPr>
        <p:spPr>
          <a:xfrm>
            <a:off x="-10190" y="1092806"/>
            <a:ext cx="48702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altLang="en-US" b="1" dirty="0" smtClean="0"/>
              <a:t>Presencia de callo</a:t>
            </a:r>
            <a:endParaRPr lang="en-US" altLang="en-US" b="1" dirty="0"/>
          </a:p>
        </p:txBody>
      </p:sp>
      <p:sp>
        <p:nvSpPr>
          <p:cNvPr id="9" name="Rectángulo 2"/>
          <p:cNvSpPr>
            <a:spLocks noChangeArrowheads="1"/>
          </p:cNvSpPr>
          <p:nvPr/>
        </p:nvSpPr>
        <p:spPr bwMode="auto">
          <a:xfrm>
            <a:off x="323528" y="5477162"/>
            <a:ext cx="56166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es-EC" altLang="en-US" sz="1000" b="1" dirty="0">
                <a:cs typeface="Calibri" panose="020F0502020204030204" pitchFamily="34" charset="0"/>
              </a:rPr>
              <a:t>Figura </a:t>
            </a:r>
            <a:r>
              <a:rPr lang="es-EC" altLang="en-US" sz="1000" b="1" dirty="0" smtClean="0">
                <a:cs typeface="Calibri" panose="020F0502020204030204" pitchFamily="34" charset="0"/>
              </a:rPr>
              <a:t>31.</a:t>
            </a:r>
            <a:r>
              <a:rPr lang="es-EC" altLang="en-US" sz="1000" dirty="0" smtClean="0">
                <a:cs typeface="Calibri" panose="020F0502020204030204" pitchFamily="34" charset="0"/>
              </a:rPr>
              <a:t> </a:t>
            </a:r>
            <a:r>
              <a:rPr lang="es-EC" sz="1000" dirty="0"/>
              <a:t>Porcentaje de explantes a las 2 y 4 semanas que muestran presencia y ausencia de callo en la fase de </a:t>
            </a:r>
            <a:r>
              <a:rPr lang="es-EC" sz="1000" dirty="0" smtClean="0"/>
              <a:t>multiplicación.</a:t>
            </a:r>
            <a:endParaRPr lang="en-US" altLang="en-US" sz="1000" dirty="0"/>
          </a:p>
        </p:txBody>
      </p:sp>
      <p:sp>
        <p:nvSpPr>
          <p:cNvPr id="11" name="Rectángulo 2"/>
          <p:cNvSpPr>
            <a:spLocks noChangeArrowheads="1"/>
          </p:cNvSpPr>
          <p:nvPr/>
        </p:nvSpPr>
        <p:spPr bwMode="auto">
          <a:xfrm>
            <a:off x="6517252" y="5229200"/>
            <a:ext cx="237419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es-EC" altLang="en-US" sz="1000" b="1" dirty="0">
                <a:cs typeface="Calibri" panose="020F0502020204030204" pitchFamily="34" charset="0"/>
              </a:rPr>
              <a:t>Figura </a:t>
            </a:r>
            <a:r>
              <a:rPr lang="es-EC" altLang="en-US" sz="1000" b="1" dirty="0" smtClean="0">
                <a:cs typeface="Calibri" panose="020F0502020204030204" pitchFamily="34" charset="0"/>
              </a:rPr>
              <a:t>32. </a:t>
            </a:r>
            <a:r>
              <a:rPr lang="es-EC" altLang="en-US" sz="1000" b="1" dirty="0">
                <a:cs typeface="Calibri" panose="020F0502020204030204" pitchFamily="34" charset="0"/>
              </a:rPr>
              <a:t>A. </a:t>
            </a:r>
            <a:r>
              <a:rPr lang="es-EC" altLang="en-US" sz="1000" dirty="0">
                <a:cs typeface="Calibri" panose="020F0502020204030204" pitchFamily="34" charset="0"/>
              </a:rPr>
              <a:t>Presencia (0 mg/L TDZ). </a:t>
            </a:r>
            <a:r>
              <a:rPr lang="es-EC" altLang="en-US" sz="1000" b="1" dirty="0">
                <a:cs typeface="Calibri" panose="020F0502020204030204" pitchFamily="34" charset="0"/>
              </a:rPr>
              <a:t>B. </a:t>
            </a:r>
            <a:r>
              <a:rPr lang="es-EC" altLang="en-US" sz="1000" dirty="0">
                <a:cs typeface="Calibri" panose="020F0502020204030204" pitchFamily="34" charset="0"/>
              </a:rPr>
              <a:t>Ausencia (5 mg/L TDZ) de callo luego de </a:t>
            </a:r>
            <a:r>
              <a:rPr lang="es-EC" altLang="en-US" sz="1000" dirty="0" smtClean="0">
                <a:cs typeface="Calibri" panose="020F0502020204030204" pitchFamily="34" charset="0"/>
              </a:rPr>
              <a:t>4 </a:t>
            </a:r>
            <a:r>
              <a:rPr lang="es-EC" altLang="en-US" sz="1000" dirty="0">
                <a:cs typeface="Calibri" panose="020F0502020204030204" pitchFamily="34" charset="0"/>
              </a:rPr>
              <a:t>semanas (Tituaña, 2016). </a:t>
            </a:r>
            <a:endParaRPr lang="en-US" altLang="en-US" sz="1000" dirty="0"/>
          </a:p>
        </p:txBody>
      </p:sp>
      <p:sp>
        <p:nvSpPr>
          <p:cNvPr id="23" name="Rectángulo 22"/>
          <p:cNvSpPr/>
          <p:nvPr/>
        </p:nvSpPr>
        <p:spPr>
          <a:xfrm>
            <a:off x="3387480" y="2174680"/>
            <a:ext cx="2369039" cy="25086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47650" tIns="247650" rIns="247650" bIns="247650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6500" kern="1200" dirty="0" smtClean="0">
                <a:solidFill>
                  <a:schemeClr val="tx1"/>
                </a:solidFill>
              </a:rPr>
              <a:t> </a:t>
            </a:r>
            <a:endParaRPr lang="en-US" sz="6500" kern="1200" dirty="0">
              <a:solidFill>
                <a:schemeClr val="tx1"/>
              </a:solidFill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179512" y="6433591"/>
            <a:ext cx="17363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 smtClean="0"/>
              <a:t>(</a:t>
            </a:r>
            <a:r>
              <a:rPr lang="es-EC" sz="1000" dirty="0" err="1" smtClean="0"/>
              <a:t>Huettman</a:t>
            </a:r>
            <a:r>
              <a:rPr lang="es-EC" sz="1000" dirty="0" smtClean="0"/>
              <a:t> </a:t>
            </a:r>
            <a:r>
              <a:rPr lang="es-EC" sz="1000" dirty="0"/>
              <a:t>&amp; </a:t>
            </a:r>
            <a:r>
              <a:rPr lang="es-EC" sz="1000" dirty="0" smtClean="0"/>
              <a:t>Preece</a:t>
            </a:r>
            <a:r>
              <a:rPr lang="es-EC" sz="1000" dirty="0"/>
              <a:t>,</a:t>
            </a:r>
            <a:r>
              <a:rPr lang="es-EC" sz="1000" dirty="0" smtClean="0"/>
              <a:t>1993</a:t>
            </a:r>
            <a:r>
              <a:rPr lang="es-EC" sz="1000" dirty="0"/>
              <a:t>)</a:t>
            </a:r>
            <a:r>
              <a:rPr lang="es-EC" sz="1000" dirty="0" smtClean="0">
                <a:latin typeface="+mj-lt"/>
                <a:ea typeface="Calibri" panose="020F0502020204030204" pitchFamily="34" charset="0"/>
              </a:rPr>
              <a:t> </a:t>
            </a:r>
            <a:endParaRPr lang="en-US" sz="1000" dirty="0">
              <a:latin typeface="+mj-lt"/>
            </a:endParaRPr>
          </a:p>
        </p:txBody>
      </p:sp>
      <p:graphicFrame>
        <p:nvGraphicFramePr>
          <p:cNvPr id="13" name="Gráfico 12"/>
          <p:cNvGraphicFramePr/>
          <p:nvPr>
            <p:extLst>
              <p:ext uri="{D42A27DB-BD31-4B8C-83A1-F6EECF244321}">
                <p14:modId xmlns:p14="http://schemas.microsoft.com/office/powerpoint/2010/main" val="1646426396"/>
              </p:ext>
            </p:extLst>
          </p:nvPr>
        </p:nvGraphicFramePr>
        <p:xfrm>
          <a:off x="428537" y="1518917"/>
          <a:ext cx="5400000" cy="3921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7" t="50784" r="38454" b="33565"/>
          <a:stretch/>
        </p:blipFill>
        <p:spPr>
          <a:xfrm>
            <a:off x="6588224" y="1556792"/>
            <a:ext cx="2237698" cy="18371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CuadroTexto 27"/>
          <p:cNvSpPr txBox="1"/>
          <p:nvPr/>
        </p:nvSpPr>
        <p:spPr>
          <a:xfrm>
            <a:off x="6588224" y="3090446"/>
            <a:ext cx="32092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C" sz="1600" dirty="0" smtClean="0"/>
              <a:t>A</a:t>
            </a:r>
            <a:endParaRPr lang="en-US" sz="1600" dirty="0"/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1" t="7650" r="5602" b="57140"/>
          <a:stretch/>
        </p:blipFill>
        <p:spPr>
          <a:xfrm>
            <a:off x="6588224" y="3429000"/>
            <a:ext cx="2232248" cy="1800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CuadroTexto 29"/>
          <p:cNvSpPr txBox="1"/>
          <p:nvPr/>
        </p:nvSpPr>
        <p:spPr>
          <a:xfrm>
            <a:off x="6588224" y="4890646"/>
            <a:ext cx="32092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C" sz="1600" dirty="0" smtClean="0"/>
              <a:t>B</a:t>
            </a:r>
            <a:endParaRPr lang="en-US" sz="1600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46088" y="-27013"/>
            <a:ext cx="8229600" cy="647701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s-EC" alt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Resultados y Discusión</a:t>
            </a:r>
          </a:p>
        </p:txBody>
      </p:sp>
    </p:spTree>
    <p:extLst>
      <p:ext uri="{BB962C8B-B14F-4D97-AF65-F5344CB8AC3E}">
        <p14:creationId xmlns:p14="http://schemas.microsoft.com/office/powerpoint/2010/main" val="369672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39880" r="38200" b="32341"/>
          <a:stretch>
            <a:fillRect/>
          </a:stretch>
        </p:blipFill>
        <p:spPr bwMode="auto">
          <a:xfrm>
            <a:off x="6794500" y="5999163"/>
            <a:ext cx="224155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15"/>
          <p:cNvSpPr>
            <a:spLocks noChangeArrowheads="1"/>
          </p:cNvSpPr>
          <p:nvPr/>
        </p:nvSpPr>
        <p:spPr bwMode="auto">
          <a:xfrm>
            <a:off x="2267744" y="692696"/>
            <a:ext cx="47187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EC" altLang="en-US" sz="2000" b="1" dirty="0" smtClean="0"/>
              <a:t>Multiplicación a brotes</a:t>
            </a:r>
            <a:endParaRPr lang="en-US" altLang="en-US" sz="2000" b="1" dirty="0"/>
          </a:p>
        </p:txBody>
      </p:sp>
      <p:sp>
        <p:nvSpPr>
          <p:cNvPr id="2" name="Rectángulo 1"/>
          <p:cNvSpPr/>
          <p:nvPr/>
        </p:nvSpPr>
        <p:spPr>
          <a:xfrm>
            <a:off x="-10190" y="1092806"/>
            <a:ext cx="48702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altLang="en-US" b="1" dirty="0" smtClean="0"/>
              <a:t>Número de brotes</a:t>
            </a:r>
            <a:endParaRPr lang="en-US" altLang="en-US" b="1" dirty="0"/>
          </a:p>
        </p:txBody>
      </p:sp>
      <p:sp>
        <p:nvSpPr>
          <p:cNvPr id="9" name="Rectángulo 2"/>
          <p:cNvSpPr>
            <a:spLocks noChangeArrowheads="1"/>
          </p:cNvSpPr>
          <p:nvPr/>
        </p:nvSpPr>
        <p:spPr bwMode="auto">
          <a:xfrm>
            <a:off x="251520" y="5549170"/>
            <a:ext cx="56166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es-EC" altLang="en-US" sz="1000" b="1" dirty="0">
                <a:cs typeface="Calibri" panose="020F0502020204030204" pitchFamily="34" charset="0"/>
              </a:rPr>
              <a:t>Figura </a:t>
            </a:r>
            <a:r>
              <a:rPr lang="es-EC" altLang="en-US" sz="1000" b="1" dirty="0" smtClean="0">
                <a:cs typeface="Calibri" panose="020F0502020204030204" pitchFamily="34" charset="0"/>
              </a:rPr>
              <a:t>33. </a:t>
            </a:r>
            <a:r>
              <a:rPr lang="es-EC" sz="1000" dirty="0"/>
              <a:t>Número de brotes presentes en cada uno de los tratamientos a las 2 y 4 semanas en la fase de multiplicación de brotes</a:t>
            </a:r>
            <a:endParaRPr lang="en-US" altLang="en-US" sz="1000" dirty="0"/>
          </a:p>
        </p:txBody>
      </p:sp>
      <p:sp>
        <p:nvSpPr>
          <p:cNvPr id="11" name="Rectángulo 2"/>
          <p:cNvSpPr>
            <a:spLocks noChangeArrowheads="1"/>
          </p:cNvSpPr>
          <p:nvPr/>
        </p:nvSpPr>
        <p:spPr bwMode="auto">
          <a:xfrm>
            <a:off x="6228184" y="5097378"/>
            <a:ext cx="26695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es-EC" altLang="en-US" sz="1000" b="1" dirty="0">
                <a:cs typeface="Calibri" panose="020F0502020204030204" pitchFamily="34" charset="0"/>
              </a:rPr>
              <a:t>Figura </a:t>
            </a:r>
            <a:r>
              <a:rPr lang="es-EC" altLang="en-US" sz="1000" b="1" dirty="0" smtClean="0">
                <a:cs typeface="Calibri" panose="020F0502020204030204" pitchFamily="34" charset="0"/>
              </a:rPr>
              <a:t>34.</a:t>
            </a:r>
            <a:r>
              <a:rPr lang="es-EC" altLang="en-US" sz="1000" dirty="0" smtClean="0">
                <a:cs typeface="Calibri" panose="020F0502020204030204" pitchFamily="34" charset="0"/>
              </a:rPr>
              <a:t> Conteo de </a:t>
            </a:r>
            <a:r>
              <a:rPr lang="es-EC" altLang="en-US" sz="1000" dirty="0">
                <a:cs typeface="Calibri" panose="020F0502020204030204" pitchFamily="34" charset="0"/>
              </a:rPr>
              <a:t>brotes en el estéreo microscopio (38x</a:t>
            </a:r>
            <a:r>
              <a:rPr lang="es-EC" altLang="en-US" sz="1000" dirty="0" smtClean="0">
                <a:cs typeface="Calibri" panose="020F0502020204030204" pitchFamily="34" charset="0"/>
              </a:rPr>
              <a:t>) en la fase de multiplicación (5 </a:t>
            </a:r>
            <a:r>
              <a:rPr lang="es-EC" altLang="en-US" sz="1000" dirty="0">
                <a:cs typeface="Calibri" panose="020F0502020204030204" pitchFamily="34" charset="0"/>
              </a:rPr>
              <a:t>mg/L </a:t>
            </a:r>
            <a:r>
              <a:rPr lang="es-EC" altLang="en-US" sz="1000" dirty="0" smtClean="0">
                <a:cs typeface="Calibri" panose="020F0502020204030204" pitchFamily="34" charset="0"/>
              </a:rPr>
              <a:t>TDZ) luego </a:t>
            </a:r>
            <a:r>
              <a:rPr lang="es-EC" altLang="en-US" sz="1000" dirty="0">
                <a:cs typeface="Calibri" panose="020F0502020204030204" pitchFamily="34" charset="0"/>
              </a:rPr>
              <a:t>de </a:t>
            </a:r>
            <a:r>
              <a:rPr lang="es-EC" altLang="en-US" sz="1000" dirty="0" smtClean="0">
                <a:cs typeface="Calibri" panose="020F0502020204030204" pitchFamily="34" charset="0"/>
              </a:rPr>
              <a:t>4 semanas (Tituaña</a:t>
            </a:r>
            <a:r>
              <a:rPr lang="es-EC" altLang="en-US" sz="1000" dirty="0">
                <a:cs typeface="Calibri" panose="020F0502020204030204" pitchFamily="34" charset="0"/>
              </a:rPr>
              <a:t>, 2016). </a:t>
            </a:r>
            <a:endParaRPr lang="en-US" altLang="en-US" sz="1000" dirty="0"/>
          </a:p>
        </p:txBody>
      </p:sp>
      <p:sp>
        <p:nvSpPr>
          <p:cNvPr id="23" name="Rectángulo 22"/>
          <p:cNvSpPr/>
          <p:nvPr/>
        </p:nvSpPr>
        <p:spPr>
          <a:xfrm>
            <a:off x="3387480" y="2174680"/>
            <a:ext cx="2369039" cy="25086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47650" tIns="247650" rIns="247650" bIns="247650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6500" kern="1200" dirty="0" smtClean="0">
                <a:solidFill>
                  <a:schemeClr val="tx1"/>
                </a:solidFill>
              </a:rPr>
              <a:t> </a:t>
            </a:r>
            <a:endParaRPr lang="en-US" sz="6500" kern="1200" dirty="0">
              <a:solidFill>
                <a:schemeClr val="tx1"/>
              </a:solidFill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196153" y="6351131"/>
            <a:ext cx="1636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/>
              <a:t>(Martínez &amp; Agustí, 2006</a:t>
            </a:r>
            <a:r>
              <a:rPr lang="es-EC" sz="1000" dirty="0" smtClean="0"/>
              <a:t>)</a:t>
            </a:r>
            <a:endParaRPr lang="en-US" sz="1000" dirty="0">
              <a:latin typeface="+mj-lt"/>
            </a:endParaRPr>
          </a:p>
        </p:txBody>
      </p:sp>
      <p:graphicFrame>
        <p:nvGraphicFramePr>
          <p:cNvPr id="17" name="Gráfico 16"/>
          <p:cNvGraphicFramePr/>
          <p:nvPr>
            <p:extLst>
              <p:ext uri="{D42A27DB-BD31-4B8C-83A1-F6EECF244321}">
                <p14:modId xmlns:p14="http://schemas.microsoft.com/office/powerpoint/2010/main" val="2299224629"/>
              </p:ext>
            </p:extLst>
          </p:nvPr>
        </p:nvGraphicFramePr>
        <p:xfrm>
          <a:off x="359832" y="1769170"/>
          <a:ext cx="5400000" cy="37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Rectángulo 17"/>
          <p:cNvSpPr/>
          <p:nvPr/>
        </p:nvSpPr>
        <p:spPr>
          <a:xfrm>
            <a:off x="3286076" y="6351131"/>
            <a:ext cx="262764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 smtClean="0"/>
              <a:t>(</a:t>
            </a:r>
            <a:r>
              <a:rPr lang="es-EC" sz="1000" dirty="0" err="1" smtClean="0"/>
              <a:t>Anis</a:t>
            </a:r>
            <a:r>
              <a:rPr lang="es-EC" sz="1000" dirty="0" smtClean="0"/>
              <a:t> </a:t>
            </a:r>
            <a:r>
              <a:rPr lang="es-EC" sz="1000" dirty="0"/>
              <a:t>&amp; </a:t>
            </a:r>
            <a:r>
              <a:rPr lang="es-EC" sz="1000" dirty="0" err="1" smtClean="0"/>
              <a:t>Ahmand</a:t>
            </a:r>
            <a:r>
              <a:rPr lang="es-EC" sz="1000" dirty="0" smtClean="0"/>
              <a:t>, 2016; </a:t>
            </a:r>
            <a:r>
              <a:rPr lang="es-EC" sz="1000" dirty="0" err="1" smtClean="0"/>
              <a:t>Murthy</a:t>
            </a:r>
            <a:r>
              <a:rPr lang="es-EC" sz="1000" dirty="0" smtClean="0"/>
              <a:t> </a:t>
            </a:r>
            <a:r>
              <a:rPr lang="es-EC" sz="1000" i="1" dirty="0" smtClean="0"/>
              <a:t>et al</a:t>
            </a:r>
            <a:r>
              <a:rPr lang="es-EC" sz="1000" dirty="0" smtClean="0"/>
              <a:t>., 1998)</a:t>
            </a:r>
            <a:endParaRPr lang="en-US" sz="1000" dirty="0">
              <a:latin typeface="+mj-lt"/>
            </a:endParaRPr>
          </a:p>
        </p:txBody>
      </p:sp>
      <p:pic>
        <p:nvPicPr>
          <p:cNvPr id="56" name="Imagen 5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3"/>
          <a:stretch/>
        </p:blipFill>
        <p:spPr>
          <a:xfrm>
            <a:off x="6338763" y="1926151"/>
            <a:ext cx="2445403" cy="313276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7" name="Conector recto de flecha 56"/>
          <p:cNvCxnSpPr/>
          <p:nvPr/>
        </p:nvCxnSpPr>
        <p:spPr>
          <a:xfrm>
            <a:off x="6540414" y="2636912"/>
            <a:ext cx="375750" cy="165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Conector recto de flecha 58"/>
          <p:cNvCxnSpPr/>
          <p:nvPr/>
        </p:nvCxnSpPr>
        <p:spPr>
          <a:xfrm flipH="1">
            <a:off x="7147862" y="2007704"/>
            <a:ext cx="184892" cy="3109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Conector recto de flecha 59"/>
          <p:cNvCxnSpPr/>
          <p:nvPr/>
        </p:nvCxnSpPr>
        <p:spPr>
          <a:xfrm flipH="1">
            <a:off x="7411060" y="2114892"/>
            <a:ext cx="184892" cy="3109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Conector recto de flecha 61"/>
          <p:cNvCxnSpPr/>
          <p:nvPr/>
        </p:nvCxnSpPr>
        <p:spPr>
          <a:xfrm flipH="1">
            <a:off x="7674258" y="2344422"/>
            <a:ext cx="184892" cy="3109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Conector recto de flecha 62"/>
          <p:cNvCxnSpPr/>
          <p:nvPr/>
        </p:nvCxnSpPr>
        <p:spPr>
          <a:xfrm flipH="1">
            <a:off x="8434738" y="3243874"/>
            <a:ext cx="97702" cy="3593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Conector recto de flecha 64"/>
          <p:cNvCxnSpPr/>
          <p:nvPr/>
        </p:nvCxnSpPr>
        <p:spPr>
          <a:xfrm flipH="1">
            <a:off x="8394033" y="4236087"/>
            <a:ext cx="351779" cy="5063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Conector recto de flecha 66"/>
          <p:cNvCxnSpPr/>
          <p:nvPr/>
        </p:nvCxnSpPr>
        <p:spPr>
          <a:xfrm flipH="1">
            <a:off x="7966931" y="4745563"/>
            <a:ext cx="351779" cy="5063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Conector recto de flecha 67"/>
          <p:cNvCxnSpPr/>
          <p:nvPr/>
        </p:nvCxnSpPr>
        <p:spPr>
          <a:xfrm flipV="1">
            <a:off x="7164288" y="3653618"/>
            <a:ext cx="393804" cy="1495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Conector recto de flecha 69"/>
          <p:cNvCxnSpPr/>
          <p:nvPr/>
        </p:nvCxnSpPr>
        <p:spPr>
          <a:xfrm flipV="1">
            <a:off x="7084989" y="3109721"/>
            <a:ext cx="393804" cy="1495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Rectángulo 71"/>
          <p:cNvSpPr/>
          <p:nvPr/>
        </p:nvSpPr>
        <p:spPr>
          <a:xfrm>
            <a:off x="179512" y="6577607"/>
            <a:ext cx="17363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 smtClean="0"/>
              <a:t>(</a:t>
            </a:r>
            <a:r>
              <a:rPr lang="es-EC" sz="1000" dirty="0" err="1"/>
              <a:t>Huettman</a:t>
            </a:r>
            <a:r>
              <a:rPr lang="es-EC" sz="1000" dirty="0"/>
              <a:t> &amp; </a:t>
            </a:r>
            <a:r>
              <a:rPr lang="es-EC" sz="1000" dirty="0" err="1" smtClean="0"/>
              <a:t>Preece</a:t>
            </a:r>
            <a:r>
              <a:rPr lang="es-EC" sz="1000" dirty="0" smtClean="0"/>
              <a:t>, 1993)</a:t>
            </a:r>
            <a:endParaRPr lang="en-US" sz="1000" dirty="0">
              <a:latin typeface="+mj-lt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3293535" y="6597352"/>
            <a:ext cx="35990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 smtClean="0"/>
              <a:t>Ensayos moleculares: </a:t>
            </a:r>
            <a:r>
              <a:rPr lang="es-EC" sz="1000" dirty="0"/>
              <a:t>(Vaca, </a:t>
            </a:r>
            <a:r>
              <a:rPr lang="es-EC" sz="1000" dirty="0" smtClean="0"/>
              <a:t>2008; </a:t>
            </a:r>
            <a:r>
              <a:rPr lang="es-EC" sz="1000" dirty="0" err="1"/>
              <a:t>Murch</a:t>
            </a:r>
            <a:r>
              <a:rPr lang="es-EC" sz="1000" dirty="0"/>
              <a:t> &amp; </a:t>
            </a:r>
            <a:r>
              <a:rPr lang="es-EC" sz="1000" dirty="0" err="1"/>
              <a:t>Saxena</a:t>
            </a:r>
            <a:r>
              <a:rPr lang="es-EC" sz="1000" dirty="0"/>
              <a:t>, 2001</a:t>
            </a:r>
            <a:r>
              <a:rPr lang="es-EC" sz="1000" dirty="0" smtClean="0"/>
              <a:t>) </a:t>
            </a:r>
            <a:endParaRPr lang="en-US" sz="1000" dirty="0">
              <a:latin typeface="+mj-lt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46088" y="-27013"/>
            <a:ext cx="8229600" cy="647701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s-EC" alt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Resultados y Discusión</a:t>
            </a:r>
          </a:p>
        </p:txBody>
      </p:sp>
    </p:spTree>
    <p:extLst>
      <p:ext uri="{BB962C8B-B14F-4D97-AF65-F5344CB8AC3E}">
        <p14:creationId xmlns:p14="http://schemas.microsoft.com/office/powerpoint/2010/main" val="418363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39880" r="38200" b="32341"/>
          <a:stretch>
            <a:fillRect/>
          </a:stretch>
        </p:blipFill>
        <p:spPr bwMode="auto">
          <a:xfrm>
            <a:off x="6804248" y="5999163"/>
            <a:ext cx="224155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15"/>
          <p:cNvSpPr>
            <a:spLocks noChangeArrowheads="1"/>
          </p:cNvSpPr>
          <p:nvPr/>
        </p:nvSpPr>
        <p:spPr bwMode="auto">
          <a:xfrm>
            <a:off x="2267744" y="692696"/>
            <a:ext cx="47187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EC" altLang="en-US" sz="2000" b="1" dirty="0" smtClean="0"/>
              <a:t>Elongación de brotes</a:t>
            </a:r>
            <a:endParaRPr lang="en-US" altLang="en-US" sz="2000" b="1" dirty="0"/>
          </a:p>
        </p:txBody>
      </p:sp>
      <p:sp>
        <p:nvSpPr>
          <p:cNvPr id="2" name="Rectángulo 1"/>
          <p:cNvSpPr/>
          <p:nvPr/>
        </p:nvSpPr>
        <p:spPr>
          <a:xfrm>
            <a:off x="-10190" y="1092806"/>
            <a:ext cx="48702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altLang="en-US" b="1" dirty="0" smtClean="0"/>
              <a:t>Elongación de brotes</a:t>
            </a:r>
            <a:endParaRPr lang="en-US" altLang="en-US" b="1" dirty="0"/>
          </a:p>
        </p:txBody>
      </p:sp>
      <p:sp>
        <p:nvSpPr>
          <p:cNvPr id="9" name="Rectángulo 2"/>
          <p:cNvSpPr>
            <a:spLocks noChangeArrowheads="1"/>
          </p:cNvSpPr>
          <p:nvPr/>
        </p:nvSpPr>
        <p:spPr bwMode="auto">
          <a:xfrm>
            <a:off x="107504" y="5477162"/>
            <a:ext cx="53285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es-EC" altLang="en-US" sz="1000" b="1" dirty="0">
                <a:cs typeface="Calibri" panose="020F0502020204030204" pitchFamily="34" charset="0"/>
              </a:rPr>
              <a:t>Figura </a:t>
            </a:r>
            <a:r>
              <a:rPr lang="es-EC" altLang="en-US" sz="1000" b="1" dirty="0" smtClean="0">
                <a:cs typeface="Calibri" panose="020F0502020204030204" pitchFamily="34" charset="0"/>
              </a:rPr>
              <a:t>35.</a:t>
            </a:r>
            <a:r>
              <a:rPr lang="es-EC" altLang="en-US" sz="1000" dirty="0" smtClean="0">
                <a:cs typeface="Calibri" panose="020F0502020204030204" pitchFamily="34" charset="0"/>
              </a:rPr>
              <a:t> </a:t>
            </a:r>
            <a:r>
              <a:rPr lang="es-EC" sz="1000" dirty="0"/>
              <a:t>Frecuencia presente de longitudes pertenecientes a cada nivel, con respecto la concentración de </a:t>
            </a:r>
            <a:r>
              <a:rPr lang="es-EC" sz="1000" dirty="0" smtClean="0"/>
              <a:t>GA</a:t>
            </a:r>
            <a:r>
              <a:rPr lang="es-EC" sz="1000" baseline="-25000" dirty="0" smtClean="0"/>
              <a:t>3</a:t>
            </a:r>
            <a:r>
              <a:rPr lang="es-EC" sz="1000" dirty="0" smtClean="0"/>
              <a:t>.</a:t>
            </a:r>
            <a:endParaRPr lang="en-US" altLang="en-US" sz="1000" dirty="0"/>
          </a:p>
        </p:txBody>
      </p:sp>
      <p:sp>
        <p:nvSpPr>
          <p:cNvPr id="11" name="Rectángulo 2"/>
          <p:cNvSpPr>
            <a:spLocks noChangeArrowheads="1"/>
          </p:cNvSpPr>
          <p:nvPr/>
        </p:nvSpPr>
        <p:spPr bwMode="auto">
          <a:xfrm>
            <a:off x="5589798" y="4783382"/>
            <a:ext cx="3456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es-EC" altLang="en-US" sz="1000" b="1" dirty="0">
                <a:cs typeface="Calibri" panose="020F0502020204030204" pitchFamily="34" charset="0"/>
              </a:rPr>
              <a:t>Figura </a:t>
            </a:r>
            <a:r>
              <a:rPr lang="es-EC" altLang="en-US" sz="1000" b="1" dirty="0" smtClean="0">
                <a:cs typeface="Calibri" panose="020F0502020204030204" pitchFamily="34" charset="0"/>
              </a:rPr>
              <a:t>36.</a:t>
            </a:r>
            <a:r>
              <a:rPr lang="es-EC" altLang="en-US" sz="1000" dirty="0" smtClean="0">
                <a:cs typeface="Calibri" panose="020F0502020204030204" pitchFamily="34" charset="0"/>
              </a:rPr>
              <a:t> </a:t>
            </a:r>
            <a:r>
              <a:rPr lang="es-EC" sz="1000" dirty="0"/>
              <a:t>Resultados de la elongación de los brotes de babaco. A. 1 semana en incubación. B. 2 semanas de incubación (Tituaña, 2016).</a:t>
            </a:r>
            <a:endParaRPr lang="en-US" altLang="en-US" sz="1000" dirty="0"/>
          </a:p>
        </p:txBody>
      </p:sp>
      <p:sp>
        <p:nvSpPr>
          <p:cNvPr id="23" name="Rectángulo 22"/>
          <p:cNvSpPr/>
          <p:nvPr/>
        </p:nvSpPr>
        <p:spPr>
          <a:xfrm>
            <a:off x="3387480" y="2174680"/>
            <a:ext cx="2369039" cy="25086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47650" tIns="247650" rIns="247650" bIns="247650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6500" kern="1200" dirty="0" smtClean="0">
                <a:solidFill>
                  <a:schemeClr val="tx1"/>
                </a:solidFill>
              </a:rPr>
              <a:t> </a:t>
            </a:r>
            <a:endParaRPr lang="en-US" sz="6500" kern="1200" dirty="0">
              <a:solidFill>
                <a:schemeClr val="tx1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179512" y="6279123"/>
            <a:ext cx="29241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 smtClean="0"/>
              <a:t>(</a:t>
            </a:r>
            <a:r>
              <a:rPr lang="es-EC" sz="1000" dirty="0" err="1" smtClean="0"/>
              <a:t>Raven</a:t>
            </a:r>
            <a:r>
              <a:rPr lang="es-EC" sz="1000" dirty="0" smtClean="0"/>
              <a:t> </a:t>
            </a:r>
            <a:r>
              <a:rPr lang="es-EC" sz="1000" i="1" dirty="0" smtClean="0"/>
              <a:t>et al</a:t>
            </a:r>
            <a:r>
              <a:rPr lang="es-EC" sz="1000" dirty="0" smtClean="0"/>
              <a:t>., 1992; </a:t>
            </a:r>
            <a:r>
              <a:rPr lang="es-EC" sz="1000" dirty="0" err="1" smtClean="0"/>
              <a:t>Gupta</a:t>
            </a:r>
            <a:r>
              <a:rPr lang="es-EC" sz="1000" dirty="0" smtClean="0"/>
              <a:t> </a:t>
            </a:r>
            <a:r>
              <a:rPr lang="es-EC" sz="1000" dirty="0"/>
              <a:t>&amp; </a:t>
            </a:r>
            <a:r>
              <a:rPr lang="es-EC" sz="1000" dirty="0" err="1"/>
              <a:t>Chakrabarty</a:t>
            </a:r>
            <a:r>
              <a:rPr lang="es-EC" sz="1000" dirty="0"/>
              <a:t>, </a:t>
            </a:r>
            <a:r>
              <a:rPr lang="es-EC" sz="1000" dirty="0" smtClean="0"/>
              <a:t>2013)</a:t>
            </a:r>
            <a:endParaRPr lang="en-US" sz="1000" dirty="0">
              <a:latin typeface="+mj-lt"/>
            </a:endParaRPr>
          </a:p>
        </p:txBody>
      </p:sp>
      <p:graphicFrame>
        <p:nvGraphicFramePr>
          <p:cNvPr id="24" name="Gráfico 23"/>
          <p:cNvGraphicFramePr/>
          <p:nvPr>
            <p:extLst>
              <p:ext uri="{D42A27DB-BD31-4B8C-83A1-F6EECF244321}">
                <p14:modId xmlns:p14="http://schemas.microsoft.com/office/powerpoint/2010/main" val="528001460"/>
              </p:ext>
            </p:extLst>
          </p:nvPr>
        </p:nvGraphicFramePr>
        <p:xfrm>
          <a:off x="186486" y="1700808"/>
          <a:ext cx="5249610" cy="37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Rectángulo 2"/>
          <p:cNvSpPr/>
          <p:nvPr/>
        </p:nvSpPr>
        <p:spPr>
          <a:xfrm>
            <a:off x="188069" y="6453336"/>
            <a:ext cx="70482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00" dirty="0" smtClean="0"/>
              <a:t>Papa </a:t>
            </a:r>
            <a:r>
              <a:rPr lang="es-EC" sz="1000" dirty="0"/>
              <a:t>“</a:t>
            </a:r>
            <a:r>
              <a:rPr lang="es-EC" sz="1000" dirty="0" err="1"/>
              <a:t>Desiree</a:t>
            </a:r>
            <a:r>
              <a:rPr lang="es-EC" sz="1000" dirty="0" smtClean="0"/>
              <a:t>”: (</a:t>
            </a:r>
            <a:r>
              <a:rPr lang="es-EC" sz="1000" dirty="0" err="1" smtClean="0"/>
              <a:t>Ullah</a:t>
            </a:r>
            <a:r>
              <a:rPr lang="es-EC" sz="1000" dirty="0" smtClean="0"/>
              <a:t> </a:t>
            </a:r>
            <a:r>
              <a:rPr lang="es-EC" sz="1000" i="1" dirty="0"/>
              <a:t>et al</a:t>
            </a:r>
            <a:r>
              <a:rPr lang="es-EC" sz="1000" dirty="0"/>
              <a:t>., </a:t>
            </a:r>
            <a:r>
              <a:rPr lang="es-EC" sz="1000" dirty="0" smtClean="0"/>
              <a:t>2012</a:t>
            </a:r>
            <a:r>
              <a:rPr lang="es-EC" sz="1000" dirty="0"/>
              <a:t>). </a:t>
            </a:r>
            <a:r>
              <a:rPr lang="es-EC" sz="1000" dirty="0" err="1" smtClean="0"/>
              <a:t>Poinsettia</a:t>
            </a:r>
            <a:r>
              <a:rPr lang="es-EC" sz="1000" dirty="0" smtClean="0"/>
              <a:t>; (</a:t>
            </a:r>
            <a:r>
              <a:rPr lang="es-EC" sz="1000" dirty="0" err="1"/>
              <a:t>Bidarigh</a:t>
            </a:r>
            <a:r>
              <a:rPr lang="es-EC" sz="1000" dirty="0"/>
              <a:t> &amp; </a:t>
            </a:r>
            <a:r>
              <a:rPr lang="es-EC" sz="1000" dirty="0" err="1"/>
              <a:t>Azarpour</a:t>
            </a:r>
            <a:r>
              <a:rPr lang="es-EC" sz="1000" dirty="0"/>
              <a:t> (2013</a:t>
            </a:r>
            <a:r>
              <a:rPr lang="es-EC" sz="1000" dirty="0" smtClean="0"/>
              <a:t>) </a:t>
            </a:r>
            <a:endParaRPr lang="en-US" sz="1000" dirty="0"/>
          </a:p>
        </p:txBody>
      </p:sp>
      <p:pic>
        <p:nvPicPr>
          <p:cNvPr id="31" name="Imagen 30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2351" t="35699" r="73852" b="18383"/>
          <a:stretch/>
        </p:blipFill>
        <p:spPr bwMode="auto">
          <a:xfrm>
            <a:off x="5724128" y="2003544"/>
            <a:ext cx="1440000" cy="27720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CuadroTexto 31"/>
          <p:cNvSpPr txBox="1"/>
          <p:nvPr/>
        </p:nvSpPr>
        <p:spPr>
          <a:xfrm>
            <a:off x="6751838" y="4437112"/>
            <a:ext cx="33214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C" sz="1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endParaRPr lang="en-US" sz="1600" dirty="0">
              <a:latin typeface="+mj-lt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79512" y="6639163"/>
            <a:ext cx="24737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 smtClean="0">
                <a:latin typeface="Arial" panose="020B0604020202020204" pitchFamily="34" charset="0"/>
                <a:ea typeface="Calibri" panose="020F0502020204030204" pitchFamily="34" charset="0"/>
              </a:rPr>
              <a:t>Ensayo molecular: (</a:t>
            </a:r>
            <a:r>
              <a:rPr lang="es-EC" sz="1000" dirty="0" err="1" smtClean="0">
                <a:latin typeface="Arial" panose="020B0604020202020204" pitchFamily="34" charset="0"/>
                <a:ea typeface="Calibri" panose="020F0502020204030204" pitchFamily="34" charset="0"/>
              </a:rPr>
              <a:t>Chander</a:t>
            </a:r>
            <a:r>
              <a:rPr lang="es-EC" sz="1000" dirty="0" smtClean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C" sz="1000" i="1" dirty="0" smtClean="0">
                <a:latin typeface="Arial" panose="020B0604020202020204" pitchFamily="34" charset="0"/>
                <a:ea typeface="Calibri" panose="020F0502020204030204" pitchFamily="34" charset="0"/>
              </a:rPr>
              <a:t>et al.</a:t>
            </a:r>
            <a:r>
              <a:rPr lang="es-EC" sz="1000" dirty="0" smtClean="0">
                <a:latin typeface="Arial" panose="020B0604020202020204" pitchFamily="34" charset="0"/>
                <a:ea typeface="Calibri" panose="020F0502020204030204" pitchFamily="34" charset="0"/>
              </a:rPr>
              <a:t>,1984</a:t>
            </a:r>
            <a:r>
              <a:rPr lang="es-EC" sz="1000" dirty="0"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en-US" sz="1000" dirty="0"/>
          </a:p>
        </p:txBody>
      </p:sp>
      <p:pic>
        <p:nvPicPr>
          <p:cNvPr id="20" name="Imagen 19"/>
          <p:cNvPicPr/>
          <p:nvPr/>
        </p:nvPicPr>
        <p:blipFill rotWithShape="1">
          <a:blip r:embed="rId7"/>
          <a:srcRect l="34188" t="42175" r="47589" b="18382"/>
          <a:stretch/>
        </p:blipFill>
        <p:spPr bwMode="auto">
          <a:xfrm>
            <a:off x="7111877" y="2003566"/>
            <a:ext cx="1872000" cy="27720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8" descr="https://scontent.fuio1-1.fna.fbcdn.net/v/t34.0-12/16780055_10208030666989299_65505523_n.jpg?oh=8ec476c96a3533f2c338cb803a481da9&amp;oe=58A5378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8" t="70543" r="41966" b="4611"/>
          <a:stretch/>
        </p:blipFill>
        <p:spPr bwMode="auto">
          <a:xfrm>
            <a:off x="8239927" y="2003544"/>
            <a:ext cx="717439" cy="27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uadroTexto 21"/>
          <p:cNvSpPr txBox="1"/>
          <p:nvPr/>
        </p:nvSpPr>
        <p:spPr>
          <a:xfrm>
            <a:off x="8663164" y="4437112"/>
            <a:ext cx="32092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C" sz="1600" dirty="0">
                <a:latin typeface="+mj-lt"/>
                <a:cs typeface="Times New Roman" panose="02020603050405020304" pitchFamily="18" charset="0"/>
              </a:rPr>
              <a:t>B</a:t>
            </a:r>
            <a:endParaRPr lang="en-US" sz="16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46088" y="-27013"/>
            <a:ext cx="8229600" cy="647701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s-EC" alt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Resultados y Discusión</a:t>
            </a:r>
          </a:p>
        </p:txBody>
      </p:sp>
    </p:spTree>
    <p:extLst>
      <p:ext uri="{BB962C8B-B14F-4D97-AF65-F5344CB8AC3E}">
        <p14:creationId xmlns:p14="http://schemas.microsoft.com/office/powerpoint/2010/main" val="68054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78048" y="49188"/>
            <a:ext cx="8026400" cy="5715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s-EC" alt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Conclusiones</a:t>
            </a: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39880" r="38200" b="32341"/>
          <a:stretch>
            <a:fillRect/>
          </a:stretch>
        </p:blipFill>
        <p:spPr bwMode="auto">
          <a:xfrm>
            <a:off x="6794500" y="5999163"/>
            <a:ext cx="224155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27501607"/>
              </p:ext>
            </p:extLst>
          </p:nvPr>
        </p:nvGraphicFramePr>
        <p:xfrm>
          <a:off x="72454" y="836712"/>
          <a:ext cx="896404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5318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39880" r="38200" b="32341"/>
          <a:stretch>
            <a:fillRect/>
          </a:stretch>
        </p:blipFill>
        <p:spPr bwMode="auto">
          <a:xfrm>
            <a:off x="6794500" y="5999163"/>
            <a:ext cx="224155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619045220"/>
              </p:ext>
            </p:extLst>
          </p:nvPr>
        </p:nvGraphicFramePr>
        <p:xfrm>
          <a:off x="72008" y="858838"/>
          <a:ext cx="8964488" cy="5140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578048" y="49188"/>
            <a:ext cx="8026400" cy="5715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s-EC" alt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105087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39880" r="38200" b="32341"/>
          <a:stretch>
            <a:fillRect/>
          </a:stretch>
        </p:blipFill>
        <p:spPr bwMode="auto">
          <a:xfrm>
            <a:off x="6794500" y="5999163"/>
            <a:ext cx="224155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 descr="http://ugi.espe.edu.ec/ugi/wp-content/uploads/2014/06/Logo-RP-UFA-ESP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868" y="934517"/>
            <a:ext cx="5547444" cy="1513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8" descr="http://decv.espe.edu.ec/wp-content/uploads/2015/01/sello-biote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1" y="2805112"/>
            <a:ext cx="1800000" cy="1857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1" descr="No automatic alt text available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7" t="2348" r="15477" b="3021"/>
          <a:stretch>
            <a:fillRect/>
          </a:stretch>
        </p:blipFill>
        <p:spPr bwMode="auto">
          <a:xfrm>
            <a:off x="4865687" y="2724150"/>
            <a:ext cx="1800000" cy="19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CuadroTexto 12"/>
          <p:cNvSpPr txBox="1">
            <a:spLocks noChangeArrowheads="1"/>
          </p:cNvSpPr>
          <p:nvPr/>
        </p:nvSpPr>
        <p:spPr bwMode="auto">
          <a:xfrm>
            <a:off x="2483768" y="4903365"/>
            <a:ext cx="416718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EC" altLang="en-US" b="1" dirty="0"/>
              <a:t>Laboratorio de Cultivo de Tejidos</a:t>
            </a:r>
          </a:p>
          <a:p>
            <a:endParaRPr lang="es-EC" altLang="en-US" dirty="0"/>
          </a:p>
          <a:p>
            <a:pPr algn="ctr"/>
            <a:r>
              <a:rPr lang="es-EC" altLang="en-US" dirty="0" err="1"/>
              <a:t>M.Sc</a:t>
            </a:r>
            <a:r>
              <a:rPr lang="es-EC" altLang="en-US" dirty="0"/>
              <a:t>. Mónica </a:t>
            </a:r>
            <a:r>
              <a:rPr lang="es-EC" altLang="en-US" dirty="0" err="1"/>
              <a:t>Jadán</a:t>
            </a:r>
            <a:r>
              <a:rPr lang="es-EC" altLang="en-US" dirty="0"/>
              <a:t>, PhD (c)</a:t>
            </a:r>
          </a:p>
          <a:p>
            <a:pPr algn="ctr"/>
            <a:r>
              <a:rPr lang="es-EC" altLang="en-US" dirty="0"/>
              <a:t>Claudia Segovia, PhD</a:t>
            </a:r>
          </a:p>
          <a:p>
            <a:endParaRPr lang="en-US" altLang="en-US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78048" y="49188"/>
            <a:ext cx="8026400" cy="5715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s-EC" alt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Agradecimientos</a:t>
            </a:r>
          </a:p>
        </p:txBody>
      </p:sp>
    </p:spTree>
    <p:extLst>
      <p:ext uri="{BB962C8B-B14F-4D97-AF65-F5344CB8AC3E}">
        <p14:creationId xmlns:p14="http://schemas.microsoft.com/office/powerpoint/2010/main" val="134943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39880" r="38200" b="32341"/>
          <a:stretch>
            <a:fillRect/>
          </a:stretch>
        </p:blipFill>
        <p:spPr bwMode="auto">
          <a:xfrm>
            <a:off x="6794500" y="5999163"/>
            <a:ext cx="224155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ángulo 2"/>
          <p:cNvSpPr>
            <a:spLocks noChangeArrowheads="1"/>
          </p:cNvSpPr>
          <p:nvPr/>
        </p:nvSpPr>
        <p:spPr bwMode="auto">
          <a:xfrm>
            <a:off x="156740" y="6531920"/>
            <a:ext cx="201689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EC" altLang="en-US" sz="1000" dirty="0">
                <a:ea typeface="Calibri" panose="020F0502020204030204" pitchFamily="34" charset="0"/>
                <a:cs typeface="Arial" panose="020B0604020202020204" pitchFamily="34" charset="0"/>
              </a:rPr>
              <a:t>(Bravo </a:t>
            </a:r>
            <a:r>
              <a:rPr lang="es-EC" altLang="en-US" sz="1000" i="1" dirty="0">
                <a:ea typeface="Calibri" panose="020F0502020204030204" pitchFamily="34" charset="0"/>
                <a:cs typeface="Arial" panose="020B0604020202020204" pitchFamily="34" charset="0"/>
              </a:rPr>
              <a:t>et al.,</a:t>
            </a:r>
            <a:r>
              <a:rPr lang="es-EC" altLang="en-US" sz="1000" dirty="0">
                <a:ea typeface="Calibri" panose="020F0502020204030204" pitchFamily="34" charset="0"/>
                <a:cs typeface="Arial" panose="020B0604020202020204" pitchFamily="34" charset="0"/>
              </a:rPr>
              <a:t> 2012; Vaca, 2008).</a:t>
            </a:r>
            <a:endParaRPr lang="en-US" altLang="en-US" sz="10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748544049"/>
              </p:ext>
            </p:extLst>
          </p:nvPr>
        </p:nvGraphicFramePr>
        <p:xfrm>
          <a:off x="2771899" y="-891480"/>
          <a:ext cx="3780730" cy="8424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174" name="Picture 8" descr="Resultado de imagen para babac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" t="9798" r="3123" b="10020"/>
          <a:stretch>
            <a:fillRect/>
          </a:stretch>
        </p:blipFill>
        <p:spPr bwMode="auto">
          <a:xfrm>
            <a:off x="3563938" y="2852936"/>
            <a:ext cx="2016125" cy="1104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10" descr="Resultado de imagen para papaín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00" y="1989138"/>
            <a:ext cx="1473200" cy="2160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7110413" y="4098925"/>
            <a:ext cx="1565275" cy="55403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es-EC" sz="10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Figura 5.</a:t>
            </a:r>
            <a:r>
              <a:rPr lang="es-EC" sz="1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s-EC" sz="1000" dirty="0">
                <a:latin typeface="+mj-lt"/>
              </a:rPr>
              <a:t>Enzima papaína presente en el </a:t>
            </a:r>
            <a:r>
              <a:rPr lang="es-EC" sz="1000" dirty="0" smtClean="0">
                <a:latin typeface="+mj-lt"/>
              </a:rPr>
              <a:t>babaco.</a:t>
            </a:r>
            <a:endParaRPr lang="en-US" sz="1000" dirty="0">
              <a:latin typeface="+mj-lt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511550" y="3975299"/>
            <a:ext cx="2212975" cy="24606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es-EC" sz="1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Figura 5. Fruto de b</a:t>
            </a:r>
            <a:r>
              <a:rPr lang="es-EC" sz="1000" dirty="0">
                <a:latin typeface="+mj-lt"/>
              </a:rPr>
              <a:t>abaco maduro.</a:t>
            </a:r>
            <a:endParaRPr lang="en-US" sz="1000" dirty="0">
              <a:latin typeface="+mj-lt"/>
            </a:endParaRPr>
          </a:p>
        </p:txBody>
      </p:sp>
      <p:pic>
        <p:nvPicPr>
          <p:cNvPr id="7178" name="Imagen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69" y="1989138"/>
            <a:ext cx="1619250" cy="2160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489744" y="4149725"/>
            <a:ext cx="1778000" cy="55403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es-EC" sz="10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Figura 6.</a:t>
            </a:r>
            <a:r>
              <a:rPr lang="es-EC" sz="1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s-EC" sz="1000" dirty="0">
                <a:latin typeface="+mj-lt"/>
              </a:rPr>
              <a:t>Cultivo </a:t>
            </a:r>
            <a:r>
              <a:rPr lang="es-EC" sz="1000" i="1" dirty="0">
                <a:latin typeface="+mj-lt"/>
              </a:rPr>
              <a:t>in vitro</a:t>
            </a:r>
            <a:r>
              <a:rPr lang="es-EC" sz="1000" dirty="0">
                <a:latin typeface="+mj-lt"/>
              </a:rPr>
              <a:t> de brotes de babaco (Tituaña, 2016).</a:t>
            </a:r>
            <a:endParaRPr lang="en-US" sz="1000" dirty="0">
              <a:latin typeface="+mj-lt"/>
            </a:endParaRPr>
          </a:p>
        </p:txBody>
      </p:sp>
      <p:sp>
        <p:nvSpPr>
          <p:cNvPr id="5" name="Flecha curvada hacia la derecha 4"/>
          <p:cNvSpPr/>
          <p:nvPr/>
        </p:nvSpPr>
        <p:spPr>
          <a:xfrm flipH="1">
            <a:off x="6258595" y="4580955"/>
            <a:ext cx="401637" cy="936625"/>
          </a:xfrm>
          <a:prstGeom prst="curvedRightArrow">
            <a:avLst/>
          </a:prstGeom>
          <a:solidFill>
            <a:srgbClr val="A9EA9A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99592" y="48741"/>
            <a:ext cx="7272808" cy="7159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C" altLang="en-US" i="0" kern="0" dirty="0" smtClean="0">
                <a:solidFill>
                  <a:schemeClr val="tx1"/>
                </a:solidFill>
              </a:rPr>
              <a:t>Justificación</a:t>
            </a:r>
            <a:endParaRPr lang="en-US" altLang="en-US" i="0" kern="0" dirty="0" smtClean="0">
              <a:solidFill>
                <a:schemeClr val="tx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56740" y="6351131"/>
            <a:ext cx="10422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sz="1000" dirty="0">
                <a:cs typeface="Arial" panose="020B0604020202020204" pitchFamily="34" charset="0"/>
              </a:rPr>
              <a:t>(García, 2011).</a:t>
            </a:r>
            <a:endParaRPr lang="en-US" sz="1000" dirty="0"/>
          </a:p>
        </p:txBody>
      </p:sp>
      <p:sp>
        <p:nvSpPr>
          <p:cNvPr id="3" name="CuadroTexto 2"/>
          <p:cNvSpPr txBox="1"/>
          <p:nvPr/>
        </p:nvSpPr>
        <p:spPr>
          <a:xfrm>
            <a:off x="2736176" y="1210107"/>
            <a:ext cx="3420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C" sz="1700" dirty="0" smtClean="0">
                <a:cs typeface="Arial" panose="020B0604020202020204" pitchFamily="34" charset="0"/>
              </a:rPr>
              <a:t>Características </a:t>
            </a:r>
            <a:r>
              <a:rPr lang="es-EC" sz="1700" dirty="0">
                <a:cs typeface="Arial" panose="020B0604020202020204" pitchFamily="34" charset="0"/>
              </a:rPr>
              <a:t>organolépticas</a:t>
            </a:r>
            <a:endParaRPr lang="en-US" sz="1700" dirty="0"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C" sz="1700" dirty="0">
                <a:cs typeface="Arial" panose="020B0604020202020204" pitchFamily="34" charset="0"/>
              </a:rPr>
              <a:t>Exportación: UE, Chile, EEUU y Colombia</a:t>
            </a:r>
            <a:r>
              <a:rPr lang="es-EC" sz="1700" dirty="0" smtClean="0">
                <a:cs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4" name="CuadroTexto 3"/>
          <p:cNvSpPr txBox="1"/>
          <p:nvPr/>
        </p:nvSpPr>
        <p:spPr>
          <a:xfrm>
            <a:off x="2717924" y="4343906"/>
            <a:ext cx="3420000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C" sz="1700" dirty="0" smtClean="0">
                <a:cs typeface="Arial" panose="020B0604020202020204" pitchFamily="34" charset="0"/>
              </a:rPr>
              <a:t>Problemas </a:t>
            </a:r>
            <a:r>
              <a:rPr lang="es-EC" sz="1700" dirty="0">
                <a:cs typeface="Arial" panose="020B0604020202020204" pitchFamily="34" charset="0"/>
              </a:rPr>
              <a:t>fitosanitarios: </a:t>
            </a:r>
            <a:r>
              <a:rPr lang="es-EC" sz="1700" dirty="0"/>
              <a:t>“Marchitez Vascular del Babaco”.</a:t>
            </a:r>
            <a:endParaRPr lang="en-US" sz="1700" dirty="0"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C" sz="1700" dirty="0">
                <a:cs typeface="Arial" panose="020B0604020202020204" pitchFamily="34" charset="0"/>
              </a:rPr>
              <a:t>Cultivo de tejidos vegetales.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05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00063" y="72553"/>
            <a:ext cx="8229600" cy="69215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Objetivos</a:t>
            </a:r>
            <a:endParaRPr lang="en-US" altLang="en-US" sz="32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39880" r="38200" b="32341"/>
          <a:stretch>
            <a:fillRect/>
          </a:stretch>
        </p:blipFill>
        <p:spPr bwMode="auto">
          <a:xfrm>
            <a:off x="6794500" y="5999163"/>
            <a:ext cx="224155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940746566"/>
              </p:ext>
            </p:extLst>
          </p:nvPr>
        </p:nvGraphicFramePr>
        <p:xfrm>
          <a:off x="251520" y="980728"/>
          <a:ext cx="8640000" cy="4867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9606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71500" y="-27384"/>
            <a:ext cx="8229600" cy="719138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s-EC" alt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Origen y distribución</a:t>
            </a:r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39880" r="38200" b="32341"/>
          <a:stretch>
            <a:fillRect/>
          </a:stretch>
        </p:blipFill>
        <p:spPr bwMode="auto">
          <a:xfrm>
            <a:off x="6732588" y="6021388"/>
            <a:ext cx="224155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ángulo 7"/>
          <p:cNvSpPr>
            <a:spLocks noChangeArrowheads="1"/>
          </p:cNvSpPr>
          <p:nvPr/>
        </p:nvSpPr>
        <p:spPr bwMode="auto">
          <a:xfrm>
            <a:off x="35496" y="6361385"/>
            <a:ext cx="35221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EC" altLang="en-US" sz="1000" dirty="0"/>
              <a:t>(Robles </a:t>
            </a:r>
            <a:r>
              <a:rPr lang="es-EC" altLang="en-US" sz="1000" i="1" dirty="0"/>
              <a:t>et al.</a:t>
            </a:r>
            <a:r>
              <a:rPr lang="es-EC" altLang="en-US" sz="1000" dirty="0"/>
              <a:t>, 2016; </a:t>
            </a:r>
            <a:r>
              <a:rPr lang="es-EC" altLang="en-US" sz="1000" dirty="0" err="1"/>
              <a:t>Caetano</a:t>
            </a:r>
            <a:r>
              <a:rPr lang="es-EC" altLang="en-US" sz="1000" dirty="0"/>
              <a:t> </a:t>
            </a:r>
            <a:r>
              <a:rPr lang="es-EC" altLang="en-US" sz="1000" i="1" dirty="0"/>
              <a:t>et al.,</a:t>
            </a:r>
            <a:r>
              <a:rPr lang="es-EC" altLang="en-US" sz="1000" dirty="0"/>
              <a:t> 2008; Quintana, 2014).</a:t>
            </a:r>
            <a:endParaRPr lang="en-US" altLang="en-US" sz="1000" dirty="0"/>
          </a:p>
        </p:txBody>
      </p:sp>
      <p:pic>
        <p:nvPicPr>
          <p:cNvPr id="10246" name="Imagen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1" t="11250" r="29770" b="10968"/>
          <a:stretch>
            <a:fillRect/>
          </a:stretch>
        </p:blipFill>
        <p:spPr bwMode="auto">
          <a:xfrm>
            <a:off x="4211960" y="620688"/>
            <a:ext cx="4788000" cy="5054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ángulo 2"/>
          <p:cNvSpPr>
            <a:spLocks noChangeArrowheads="1"/>
          </p:cNvSpPr>
          <p:nvPr/>
        </p:nvSpPr>
        <p:spPr bwMode="auto">
          <a:xfrm>
            <a:off x="4139952" y="5661248"/>
            <a:ext cx="4896544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es-EC" altLang="en-US" sz="1000" b="1" dirty="0">
                <a:solidFill>
                  <a:srgbClr val="000000"/>
                </a:solidFill>
                <a:cs typeface="Calibri" panose="020F0502020204030204" pitchFamily="34" charset="0"/>
              </a:rPr>
              <a:t>Figura </a:t>
            </a:r>
            <a:r>
              <a:rPr lang="es-EC" altLang="en-US" sz="1000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10. </a:t>
            </a:r>
            <a:r>
              <a:rPr lang="es-ES" altLang="en-US" sz="1000" dirty="0">
                <a:solidFill>
                  <a:srgbClr val="000000"/>
                </a:solidFill>
              </a:rPr>
              <a:t>Distribución del babaco en el Ecuador. Modificado de </a:t>
            </a:r>
            <a:r>
              <a:rPr lang="es-ES" altLang="en-US" sz="1000" dirty="0" err="1">
                <a:solidFill>
                  <a:srgbClr val="000000"/>
                </a:solidFill>
              </a:rPr>
              <a:t>Deposhitphotos</a:t>
            </a:r>
            <a:r>
              <a:rPr lang="es-ES" altLang="en-US" sz="1000" dirty="0">
                <a:solidFill>
                  <a:srgbClr val="000000"/>
                </a:solidFill>
              </a:rPr>
              <a:t> (2016).</a:t>
            </a:r>
            <a:endParaRPr lang="en-US" altLang="en-US" sz="1000" dirty="0">
              <a:solidFill>
                <a:srgbClr val="000000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71704" y="2787236"/>
            <a:ext cx="19802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altLang="en-US" sz="1050" b="1" dirty="0">
                <a:cs typeface="Calibri" panose="020F0502020204030204" pitchFamily="34" charset="0"/>
              </a:rPr>
              <a:t>Figura 7. </a:t>
            </a:r>
            <a:r>
              <a:rPr lang="es-ES" altLang="en-US" sz="1050" i="1" dirty="0"/>
              <a:t>Vasconcellea </a:t>
            </a:r>
            <a:r>
              <a:rPr lang="es-ES" altLang="en-US" sz="1050" i="1" dirty="0" err="1"/>
              <a:t>cundimarcensis</a:t>
            </a:r>
            <a:r>
              <a:rPr lang="es-ES" altLang="en-US" sz="1050" i="1" dirty="0"/>
              <a:t> </a:t>
            </a:r>
            <a:r>
              <a:rPr lang="es-ES" altLang="en-US" sz="1050" dirty="0"/>
              <a:t>(</a:t>
            </a:r>
            <a:r>
              <a:rPr lang="es-ES" altLang="en-US" sz="1050" i="1" dirty="0" err="1"/>
              <a:t>pubescens</a:t>
            </a:r>
            <a:r>
              <a:rPr lang="es-ES" altLang="en-US" sz="1050" dirty="0"/>
              <a:t>; chamburo</a:t>
            </a:r>
            <a:r>
              <a:rPr lang="es-ES" altLang="en-US" sz="1050" dirty="0" smtClean="0"/>
              <a:t>).</a:t>
            </a:r>
            <a:endParaRPr lang="es-ES" altLang="en-US" sz="1050" dirty="0"/>
          </a:p>
          <a:p>
            <a:pPr algn="just"/>
            <a:r>
              <a:rPr lang="es-ES" altLang="en-US" sz="1050" dirty="0" smtClean="0"/>
              <a:t> </a:t>
            </a:r>
            <a:endParaRPr lang="en-US" sz="105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35611" t="16532" r="36756" b="17516"/>
          <a:stretch/>
        </p:blipFill>
        <p:spPr>
          <a:xfrm>
            <a:off x="143504" y="619911"/>
            <a:ext cx="1789802" cy="21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/>
          <a:srcRect l="58079" t="22439" r="23632" b="40634"/>
          <a:stretch/>
        </p:blipFill>
        <p:spPr>
          <a:xfrm>
            <a:off x="2263868" y="2125678"/>
            <a:ext cx="1664015" cy="21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ángulo 11"/>
          <p:cNvSpPr/>
          <p:nvPr/>
        </p:nvSpPr>
        <p:spPr>
          <a:xfrm>
            <a:off x="2159936" y="4291302"/>
            <a:ext cx="183600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altLang="en-US" sz="1050" b="1" dirty="0">
                <a:cs typeface="Calibri" panose="020F0502020204030204" pitchFamily="34" charset="0"/>
              </a:rPr>
              <a:t>Figura </a:t>
            </a:r>
            <a:r>
              <a:rPr lang="es-EC" altLang="en-US" sz="1050" b="1" dirty="0" smtClean="0">
                <a:cs typeface="Calibri" panose="020F0502020204030204" pitchFamily="34" charset="0"/>
              </a:rPr>
              <a:t>8. </a:t>
            </a:r>
            <a:r>
              <a:rPr lang="es-ES" altLang="en-US" sz="1050" i="1" dirty="0"/>
              <a:t>Vasconcellea </a:t>
            </a:r>
            <a:r>
              <a:rPr lang="es-ES" altLang="en-US" sz="1050" i="1" dirty="0" smtClean="0"/>
              <a:t>stipulata </a:t>
            </a:r>
            <a:r>
              <a:rPr lang="es-ES" altLang="en-US" sz="1050" dirty="0" smtClean="0"/>
              <a:t>(</a:t>
            </a:r>
            <a:r>
              <a:rPr lang="es-ES" altLang="en-US" sz="1050" dirty="0" err="1" smtClean="0"/>
              <a:t>toronche</a:t>
            </a:r>
            <a:r>
              <a:rPr lang="es-ES" altLang="en-US" sz="1050" dirty="0" smtClean="0"/>
              <a:t>) (donador de polen).</a:t>
            </a:r>
            <a:endParaRPr lang="en-US" sz="1050" dirty="0"/>
          </a:p>
        </p:txBody>
      </p:sp>
      <p:sp>
        <p:nvSpPr>
          <p:cNvPr id="14" name="Rectángulo 13"/>
          <p:cNvSpPr/>
          <p:nvPr/>
        </p:nvSpPr>
        <p:spPr>
          <a:xfrm>
            <a:off x="71704" y="5660231"/>
            <a:ext cx="198021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altLang="en-US" sz="1050" b="1" dirty="0">
                <a:cs typeface="Calibri" panose="020F0502020204030204" pitchFamily="34" charset="0"/>
              </a:rPr>
              <a:t>Figura </a:t>
            </a:r>
            <a:r>
              <a:rPr lang="es-EC" altLang="en-US" sz="1050" b="1" dirty="0" smtClean="0">
                <a:cs typeface="Calibri" panose="020F0502020204030204" pitchFamily="34" charset="0"/>
              </a:rPr>
              <a:t>9. </a:t>
            </a:r>
            <a:r>
              <a:rPr lang="es-EC" sz="1050" i="1" dirty="0">
                <a:latin typeface="Arial" panose="020B0604020202020204" pitchFamily="34" charset="0"/>
                <a:cs typeface="Arial" panose="020B0604020202020204" pitchFamily="34" charset="0"/>
              </a:rPr>
              <a:t>Vasconcellea weberbaueri</a:t>
            </a:r>
            <a:r>
              <a:rPr lang="es-EC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(donador de óvulos</a:t>
            </a:r>
            <a:r>
              <a:rPr lang="es-EC" sz="105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sz="1050" dirty="0"/>
          </a:p>
        </p:txBody>
      </p:sp>
      <p:pic>
        <p:nvPicPr>
          <p:cNvPr id="8194" name="Picture 2" descr="https://upload.wikimedia.org/wikipedia/commons/thumb/1/13/Vasconcellea_monoica_BotGardBln1105FruitsHabitus.JPG/640px-Vasconcellea_monoica_BotGardBln1105FruitsHabitus.JPG?148768940939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66" y="3500231"/>
            <a:ext cx="1764000" cy="21685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91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2411413" y="10517"/>
            <a:ext cx="4297362" cy="53816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MS PGothic" panose="020B0600070205080204" pitchFamily="34" charset="-128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PGothic" panose="020B0600070205080204" pitchFamily="34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PGothic" panose="020B0600070205080204" pitchFamily="34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PGothic" panose="020B0600070205080204" pitchFamily="34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PGothic" panose="020B0600070205080204" pitchFamily="34" charset="-128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C" i="0" kern="0" dirty="0" smtClean="0">
                <a:solidFill>
                  <a:schemeClr val="tx1"/>
                </a:solidFill>
                <a:effectLst/>
              </a:rPr>
              <a:t>Características</a:t>
            </a:r>
            <a:endParaRPr lang="es-EC" i="0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11267" name="Rectángulo 2"/>
          <p:cNvSpPr>
            <a:spLocks noChangeArrowheads="1"/>
          </p:cNvSpPr>
          <p:nvPr/>
        </p:nvSpPr>
        <p:spPr bwMode="auto">
          <a:xfrm>
            <a:off x="5364088" y="5805264"/>
            <a:ext cx="3479800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es-EC" altLang="en-US" sz="1000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Figura 11.</a:t>
            </a:r>
            <a:r>
              <a:rPr lang="es-EC" altLang="en-US" sz="1000" dirty="0" smtClean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s-ES" altLang="en-US" sz="1000" dirty="0" smtClean="0">
                <a:solidFill>
                  <a:srgbClr val="000000"/>
                </a:solidFill>
              </a:rPr>
              <a:t>Planta </a:t>
            </a:r>
            <a:r>
              <a:rPr lang="es-ES" altLang="en-US" sz="1000" dirty="0">
                <a:solidFill>
                  <a:srgbClr val="000000"/>
                </a:solidFill>
              </a:rPr>
              <a:t>de babaco.</a:t>
            </a:r>
            <a:endParaRPr lang="en-US" altLang="en-US" sz="1000" dirty="0">
              <a:solidFill>
                <a:srgbClr val="000000"/>
              </a:solidFill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39880" r="38200" b="32341"/>
          <a:stretch>
            <a:fillRect/>
          </a:stretch>
        </p:blipFill>
        <p:spPr bwMode="auto">
          <a:xfrm>
            <a:off x="6794500" y="5999163"/>
            <a:ext cx="224155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ectángulo 7"/>
          <p:cNvSpPr>
            <a:spLocks noChangeArrowheads="1"/>
          </p:cNvSpPr>
          <p:nvPr/>
        </p:nvSpPr>
        <p:spPr bwMode="auto">
          <a:xfrm>
            <a:off x="178583" y="6423139"/>
            <a:ext cx="216116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EC" altLang="en-US" sz="1000" dirty="0"/>
              <a:t>(</a:t>
            </a:r>
            <a:r>
              <a:rPr lang="es-EC" altLang="en-US" sz="1000" dirty="0" err="1"/>
              <a:t>Lim</a:t>
            </a:r>
            <a:r>
              <a:rPr lang="es-EC" altLang="en-US" sz="1000" dirty="0"/>
              <a:t>, 2012; Matute &amp; </a:t>
            </a:r>
            <a:r>
              <a:rPr lang="es-EC" altLang="en-US" sz="1000" dirty="0" smtClean="0"/>
              <a:t>Tirado</a:t>
            </a:r>
            <a:r>
              <a:rPr lang="es-EC" altLang="en-US" sz="1000" dirty="0"/>
              <a:t>, 2013)</a:t>
            </a:r>
            <a:endParaRPr lang="en-US" altLang="en-US" sz="1000" dirty="0"/>
          </a:p>
        </p:txBody>
      </p:sp>
      <p:graphicFrame>
        <p:nvGraphicFramePr>
          <p:cNvPr id="17" name="Diagrama 16"/>
          <p:cNvGraphicFramePr/>
          <p:nvPr>
            <p:extLst>
              <p:ext uri="{D42A27DB-BD31-4B8C-83A1-F6EECF244321}">
                <p14:modId xmlns:p14="http://schemas.microsoft.com/office/powerpoint/2010/main" val="1683042519"/>
              </p:ext>
            </p:extLst>
          </p:nvPr>
        </p:nvGraphicFramePr>
        <p:xfrm>
          <a:off x="467544" y="815131"/>
          <a:ext cx="4536504" cy="5062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218" name="Picture 2" descr="Resultado de imagen para planta de babaco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4"/>
          <a:stretch/>
        </p:blipFill>
        <p:spPr bwMode="auto">
          <a:xfrm>
            <a:off x="5436096" y="764704"/>
            <a:ext cx="3126786" cy="50621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35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1907704" y="10517"/>
            <a:ext cx="5256212" cy="53816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MS PGothic" panose="020B0600070205080204" pitchFamily="34" charset="-128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PGothic" panose="020B0600070205080204" pitchFamily="34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PGothic" panose="020B0600070205080204" pitchFamily="34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PGothic" panose="020B0600070205080204" pitchFamily="34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PGothic" panose="020B0600070205080204" pitchFamily="34" charset="-128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C" i="0" kern="0" dirty="0" smtClean="0">
                <a:solidFill>
                  <a:schemeClr val="tx1"/>
                </a:solidFill>
                <a:effectLst/>
              </a:rPr>
              <a:t>Cultivo </a:t>
            </a:r>
            <a:r>
              <a:rPr lang="es-EC" kern="0" dirty="0" smtClean="0">
                <a:solidFill>
                  <a:schemeClr val="tx1"/>
                </a:solidFill>
                <a:effectLst/>
              </a:rPr>
              <a:t>in vitro</a:t>
            </a:r>
            <a:endParaRPr lang="es-EC" i="0" kern="0" dirty="0">
              <a:solidFill>
                <a:schemeClr val="tx1"/>
              </a:solidFill>
              <a:effectLst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39880" r="38200" b="32341"/>
          <a:stretch>
            <a:fillRect/>
          </a:stretch>
        </p:blipFill>
        <p:spPr bwMode="auto">
          <a:xfrm>
            <a:off x="6794500" y="5999163"/>
            <a:ext cx="224155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2"/>
          <p:cNvSpPr>
            <a:spLocks noChangeArrowheads="1"/>
          </p:cNvSpPr>
          <p:nvPr/>
        </p:nvSpPr>
        <p:spPr bwMode="auto">
          <a:xfrm>
            <a:off x="2175392" y="5847075"/>
            <a:ext cx="39657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es-EC" altLang="en-US" sz="1000" b="1" dirty="0">
                <a:solidFill>
                  <a:srgbClr val="000000"/>
                </a:solidFill>
                <a:cs typeface="Calibri" panose="020F0502020204030204" pitchFamily="34" charset="0"/>
              </a:rPr>
              <a:t>Figura </a:t>
            </a:r>
            <a:r>
              <a:rPr lang="es-EC" altLang="en-US" sz="1000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12. </a:t>
            </a:r>
            <a:r>
              <a:rPr lang="es-ES" altLang="en-US" sz="1000" dirty="0" smtClean="0">
                <a:solidFill>
                  <a:srgbClr val="000000"/>
                </a:solidFill>
              </a:rPr>
              <a:t>Técnicas de cultivo </a:t>
            </a:r>
            <a:r>
              <a:rPr lang="es-ES" altLang="en-US" sz="1000" i="1" dirty="0" smtClean="0">
                <a:solidFill>
                  <a:srgbClr val="000000"/>
                </a:solidFill>
              </a:rPr>
              <a:t>in vitro</a:t>
            </a:r>
            <a:r>
              <a:rPr lang="es-ES" altLang="en-US" sz="1000" dirty="0" smtClean="0">
                <a:solidFill>
                  <a:srgbClr val="000000"/>
                </a:solidFill>
              </a:rPr>
              <a:t> aplicadas en Biotecnología</a:t>
            </a:r>
            <a:endParaRPr lang="en-US" altLang="en-US" sz="1000" dirty="0">
              <a:solidFill>
                <a:srgbClr val="000000"/>
              </a:solidFill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251644" y="658589"/>
            <a:ext cx="4824412" cy="53816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MS PGothic" panose="020B0600070205080204" pitchFamily="34" charset="-128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PGothic" panose="020B0600070205080204" pitchFamily="34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PGothic" panose="020B0600070205080204" pitchFamily="34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PGothic" panose="020B0600070205080204" pitchFamily="34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PGothic" panose="020B0600070205080204" pitchFamily="34" charset="-128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s-EC" sz="2000" i="0" kern="0" dirty="0" smtClean="0">
                <a:solidFill>
                  <a:schemeClr val="tx1"/>
                </a:solidFill>
                <a:effectLst/>
              </a:rPr>
              <a:t>Organogénesis</a:t>
            </a:r>
            <a:endParaRPr lang="es-EC" sz="2000" i="0" kern="0" dirty="0">
              <a:solidFill>
                <a:schemeClr val="tx1"/>
              </a:solidFill>
              <a:effectLst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30440" t="15082" r="30821" b="15028"/>
          <a:stretch/>
        </p:blipFill>
        <p:spPr>
          <a:xfrm>
            <a:off x="2226684" y="1076569"/>
            <a:ext cx="4721580" cy="478903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7702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1907704" y="10517"/>
            <a:ext cx="5256212" cy="53816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MS PGothic" panose="020B0600070205080204" pitchFamily="34" charset="-128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PGothic" panose="020B0600070205080204" pitchFamily="34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PGothic" panose="020B0600070205080204" pitchFamily="34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PGothic" panose="020B0600070205080204" pitchFamily="34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PGothic" panose="020B0600070205080204" pitchFamily="34" charset="-128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C" i="0" kern="0" dirty="0" smtClean="0">
                <a:solidFill>
                  <a:schemeClr val="tx1"/>
                </a:solidFill>
                <a:effectLst/>
              </a:rPr>
              <a:t>Cultivo </a:t>
            </a:r>
            <a:r>
              <a:rPr lang="es-EC" kern="0" dirty="0" smtClean="0">
                <a:solidFill>
                  <a:schemeClr val="tx1"/>
                </a:solidFill>
                <a:effectLst/>
              </a:rPr>
              <a:t>in vitro</a:t>
            </a:r>
            <a:endParaRPr lang="es-EC" i="0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12291" name="Rectángulo 2"/>
          <p:cNvSpPr>
            <a:spLocks noChangeArrowheads="1"/>
          </p:cNvSpPr>
          <p:nvPr/>
        </p:nvSpPr>
        <p:spPr bwMode="auto">
          <a:xfrm>
            <a:off x="1871960" y="5693186"/>
            <a:ext cx="53643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es-EC" altLang="en-US" sz="1000" b="1" dirty="0">
                <a:solidFill>
                  <a:srgbClr val="000000"/>
                </a:solidFill>
                <a:cs typeface="Calibri" panose="020F0502020204030204" pitchFamily="34" charset="0"/>
              </a:rPr>
              <a:t>Figura </a:t>
            </a:r>
            <a:r>
              <a:rPr lang="es-EC" altLang="en-US" sz="1000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13. </a:t>
            </a:r>
            <a:r>
              <a:rPr lang="es-ES" altLang="en-US" sz="1000" dirty="0">
                <a:solidFill>
                  <a:srgbClr val="000000"/>
                </a:solidFill>
              </a:rPr>
              <a:t>Esquema del proceso de organogénesis directa usando como explante una hoja (Luna, 2006).</a:t>
            </a:r>
            <a:endParaRPr lang="en-US" altLang="en-US" sz="1000" dirty="0">
              <a:solidFill>
                <a:srgbClr val="000000"/>
              </a:solidFill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39880" r="38200" b="32341"/>
          <a:stretch>
            <a:fillRect/>
          </a:stretch>
        </p:blipFill>
        <p:spPr bwMode="auto">
          <a:xfrm>
            <a:off x="6794500" y="5999163"/>
            <a:ext cx="224155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251644" y="658589"/>
            <a:ext cx="4824412" cy="53816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MS PGothic" panose="020B0600070205080204" pitchFamily="34" charset="-128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PGothic" panose="020B0600070205080204" pitchFamily="34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PGothic" panose="020B0600070205080204" pitchFamily="34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PGothic" panose="020B0600070205080204" pitchFamily="34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PGothic" panose="020B0600070205080204" pitchFamily="34" charset="-128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s-EC" sz="2000" i="0" kern="0" dirty="0" smtClean="0">
                <a:solidFill>
                  <a:schemeClr val="tx1"/>
                </a:solidFill>
                <a:effectLst/>
              </a:rPr>
              <a:t>Organogénesis directa</a:t>
            </a:r>
            <a:endParaRPr lang="es-EC" sz="2000" i="0" kern="0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8869" t="16312" r="29069" b="18720"/>
          <a:stretch/>
        </p:blipFill>
        <p:spPr>
          <a:xfrm>
            <a:off x="1943522" y="1198524"/>
            <a:ext cx="5184576" cy="4502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780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446088" y="-27384"/>
            <a:ext cx="8229600" cy="647701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s-EC" alt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Materiales y Métodos</a:t>
            </a:r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39880" r="38200" b="32341"/>
          <a:stretch>
            <a:fillRect/>
          </a:stretch>
        </p:blipFill>
        <p:spPr bwMode="auto">
          <a:xfrm>
            <a:off x="6794500" y="6021388"/>
            <a:ext cx="224155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ángulo 7"/>
          <p:cNvSpPr>
            <a:spLocks noChangeArrowheads="1"/>
          </p:cNvSpPr>
          <p:nvPr/>
        </p:nvSpPr>
        <p:spPr bwMode="auto">
          <a:xfrm>
            <a:off x="35496" y="6405563"/>
            <a:ext cx="258756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EC" altLang="en-US" sz="1000" dirty="0"/>
              <a:t>(Jordán &amp; </a:t>
            </a:r>
            <a:r>
              <a:rPr lang="es-EC" altLang="en-US" sz="1000" dirty="0" err="1"/>
              <a:t>Piwanski</a:t>
            </a:r>
            <a:r>
              <a:rPr lang="es-EC" altLang="en-US" sz="1000" dirty="0"/>
              <a:t>, 1997; </a:t>
            </a:r>
            <a:r>
              <a:rPr lang="es-EC" altLang="en-US" sz="1000" dirty="0" err="1"/>
              <a:t>Chérrez</a:t>
            </a:r>
            <a:r>
              <a:rPr lang="es-EC" altLang="en-US" sz="1000" dirty="0"/>
              <a:t>, 2015).</a:t>
            </a:r>
            <a:endParaRPr lang="en-US" altLang="en-US" sz="1000" dirty="0"/>
          </a:p>
        </p:txBody>
      </p:sp>
      <p:sp>
        <p:nvSpPr>
          <p:cNvPr id="13318" name="Rectángulo 2"/>
          <p:cNvSpPr>
            <a:spLocks noChangeArrowheads="1"/>
          </p:cNvSpPr>
          <p:nvPr/>
        </p:nvSpPr>
        <p:spPr bwMode="auto">
          <a:xfrm>
            <a:off x="1619672" y="5469350"/>
            <a:ext cx="5976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es-EC" altLang="en-US" sz="1000" b="1" dirty="0">
                <a:solidFill>
                  <a:srgbClr val="000000"/>
                </a:solidFill>
                <a:cs typeface="Calibri" panose="020F0502020204030204" pitchFamily="34" charset="0"/>
              </a:rPr>
              <a:t>Figura </a:t>
            </a:r>
            <a:r>
              <a:rPr lang="es-EC" altLang="en-US" sz="1000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14. </a:t>
            </a:r>
            <a:r>
              <a:rPr lang="es-EC" sz="1000" dirty="0" smtClean="0"/>
              <a:t>Hojas </a:t>
            </a:r>
            <a:r>
              <a:rPr lang="es-EC" sz="1000" dirty="0"/>
              <a:t>de babaco </a:t>
            </a:r>
            <a:r>
              <a:rPr lang="es-EC" sz="1000" dirty="0" smtClean="0"/>
              <a:t>de </a:t>
            </a:r>
            <a:r>
              <a:rPr lang="es-EC" sz="1000" dirty="0"/>
              <a:t>aproximadamente 5 </a:t>
            </a:r>
            <a:r>
              <a:rPr lang="es-EC" sz="1000" dirty="0" smtClean="0"/>
              <a:t>cm. </a:t>
            </a:r>
            <a:r>
              <a:rPr lang="es-EC" sz="1000" b="1" dirty="0"/>
              <a:t>B.</a:t>
            </a:r>
            <a:r>
              <a:rPr lang="es-EC" sz="1000" dirty="0"/>
              <a:t> Segmentos de la hoja. 1. </a:t>
            </a:r>
            <a:r>
              <a:rPr lang="es-EC" sz="1000" dirty="0" smtClean="0"/>
              <a:t>Distal</a:t>
            </a:r>
            <a:r>
              <a:rPr lang="es-EC" sz="1000" dirty="0"/>
              <a:t>. 2. </a:t>
            </a:r>
            <a:r>
              <a:rPr lang="es-EC" sz="1000" dirty="0" smtClean="0"/>
              <a:t>Medial</a:t>
            </a:r>
            <a:r>
              <a:rPr lang="es-EC" sz="1000" dirty="0"/>
              <a:t>. 3. </a:t>
            </a:r>
            <a:r>
              <a:rPr lang="es-EC" sz="1000" dirty="0" smtClean="0"/>
              <a:t>Proximal.</a:t>
            </a:r>
            <a:endParaRPr lang="en-US" altLang="en-US" sz="1000" dirty="0">
              <a:solidFill>
                <a:srgbClr val="000000"/>
              </a:solidFill>
            </a:endParaRPr>
          </a:p>
        </p:txBody>
      </p:sp>
      <p:sp>
        <p:nvSpPr>
          <p:cNvPr id="13321" name="Rectángulo 3"/>
          <p:cNvSpPr>
            <a:spLocks noChangeArrowheads="1"/>
          </p:cNvSpPr>
          <p:nvPr/>
        </p:nvSpPr>
        <p:spPr bwMode="auto">
          <a:xfrm>
            <a:off x="0" y="756370"/>
            <a:ext cx="58681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altLang="en-US" sz="2000" b="1" dirty="0"/>
              <a:t>Pre-tratamiento </a:t>
            </a:r>
            <a:r>
              <a:rPr lang="es-EC" altLang="en-US" sz="2000" b="1" i="1" dirty="0" smtClean="0"/>
              <a:t>ex vitro </a:t>
            </a:r>
            <a:r>
              <a:rPr lang="es-EC" altLang="en-US" sz="2000" b="1" dirty="0" smtClean="0"/>
              <a:t>de </a:t>
            </a:r>
            <a:r>
              <a:rPr lang="es-EC" altLang="en-US" sz="2000" b="1" dirty="0"/>
              <a:t>desinfección</a:t>
            </a:r>
            <a:endParaRPr lang="en-US" altLang="en-US" sz="2000" b="1" dirty="0"/>
          </a:p>
        </p:txBody>
      </p:sp>
      <p:sp>
        <p:nvSpPr>
          <p:cNvPr id="13323" name="Rectángulo 9"/>
          <p:cNvSpPr>
            <a:spLocks noChangeArrowheads="1"/>
          </p:cNvSpPr>
          <p:nvPr/>
        </p:nvSpPr>
        <p:spPr bwMode="auto">
          <a:xfrm>
            <a:off x="12788" y="1404794"/>
            <a:ext cx="36231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altLang="en-US" sz="2000" b="1" dirty="0"/>
              <a:t>Recolección de muestras</a:t>
            </a:r>
            <a:endParaRPr lang="en-US" altLang="en-US" sz="2000" b="1" dirty="0"/>
          </a:p>
        </p:txBody>
      </p:sp>
      <p:pic>
        <p:nvPicPr>
          <p:cNvPr id="12" name="Imagen 11"/>
          <p:cNvPicPr/>
          <p:nvPr/>
        </p:nvPicPr>
        <p:blipFill rotWithShape="1">
          <a:blip r:embed="rId3"/>
          <a:srcRect l="17490" t="28564" r="26960" b="21699"/>
          <a:stretch/>
        </p:blipFill>
        <p:spPr bwMode="auto">
          <a:xfrm>
            <a:off x="1691456" y="2132856"/>
            <a:ext cx="5832872" cy="32688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CuadroTexto 13"/>
          <p:cNvSpPr txBox="1"/>
          <p:nvPr/>
        </p:nvSpPr>
        <p:spPr>
          <a:xfrm>
            <a:off x="2954935" y="5034662"/>
            <a:ext cx="32092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EC" sz="1600" dirty="0" smtClean="0"/>
              <a:t>A</a:t>
            </a:r>
            <a:endParaRPr lang="en-US" sz="16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5220072" y="5034662"/>
            <a:ext cx="32092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EC" sz="1600" dirty="0" smtClean="0"/>
              <a:t>B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182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18538</TotalTime>
  <Words>2151</Words>
  <Application>Microsoft Office PowerPoint</Application>
  <PresentationFormat>Presentación en pantalla (4:3)</PresentationFormat>
  <Paragraphs>276</Paragraphs>
  <Slides>26</Slides>
  <Notes>8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4" baseType="lpstr">
      <vt:lpstr>MS PGothic</vt:lpstr>
      <vt:lpstr>Arial</vt:lpstr>
      <vt:lpstr>Calibri</vt:lpstr>
      <vt:lpstr>Century Gothic</vt:lpstr>
      <vt:lpstr>Tahoma</vt:lpstr>
      <vt:lpstr>Times New Roman</vt:lpstr>
      <vt:lpstr>1_Diseño predeterminado</vt:lpstr>
      <vt:lpstr>CorelDRAW</vt:lpstr>
      <vt:lpstr>Presentación de PowerPoint</vt:lpstr>
      <vt:lpstr>Formulación del problema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HP</dc:creator>
  <cp:lastModifiedBy>user</cp:lastModifiedBy>
  <cp:revision>655</cp:revision>
  <cp:lastPrinted>2017-03-01T01:24:43Z</cp:lastPrinted>
  <dcterms:created xsi:type="dcterms:W3CDTF">2015-04-23T21:31:36Z</dcterms:created>
  <dcterms:modified xsi:type="dcterms:W3CDTF">2017-03-14T19:38:08Z</dcterms:modified>
</cp:coreProperties>
</file>