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2" r:id="rId44"/>
    <p:sldId id="304" r:id="rId45"/>
    <p:sldId id="305" r:id="rId46"/>
    <p:sldId id="307" r:id="rId47"/>
    <p:sldId id="309" r:id="rId48"/>
    <p:sldId id="310" r:id="rId49"/>
    <p:sldId id="311" r:id="rId50"/>
    <p:sldId id="312" r:id="rId51"/>
    <p:sldId id="313" r:id="rId52"/>
    <p:sldId id="308" r:id="rId53"/>
    <p:sldId id="315" r:id="rId54"/>
    <p:sldId id="316" r:id="rId55"/>
    <p:sldId id="318" r:id="rId56"/>
    <p:sldId id="320" r:id="rId57"/>
    <p:sldId id="322" r:id="rId58"/>
    <p:sldId id="324" r:id="rId59"/>
    <p:sldId id="338" r:id="rId60"/>
    <p:sldId id="339" r:id="rId61"/>
    <p:sldId id="340" r:id="rId62"/>
    <p:sldId id="341" r:id="rId63"/>
    <p:sldId id="327" r:id="rId64"/>
    <p:sldId id="328" r:id="rId65"/>
    <p:sldId id="329" r:id="rId66"/>
    <p:sldId id="331" r:id="rId67"/>
    <p:sldId id="333" r:id="rId68"/>
    <p:sldId id="334" r:id="rId69"/>
    <p:sldId id="335" r:id="rId70"/>
    <p:sldId id="336" r:id="rId71"/>
    <p:sldId id="337" r:id="rId72"/>
    <p:sldId id="342" r:id="rId73"/>
    <p:sldId id="326" r:id="rId74"/>
    <p:sldId id="343" r:id="rId75"/>
    <p:sldId id="345" r:id="rId76"/>
    <p:sldId id="346" r:id="rId77"/>
    <p:sldId id="348" r:id="rId78"/>
    <p:sldId id="349" r:id="rId79"/>
    <p:sldId id="350" r:id="rId80"/>
    <p:sldId id="351"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4E826-5332-44FE-B32E-7F91CD7EEEF0}"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s-EC"/>
        </a:p>
      </dgm:t>
    </dgm:pt>
    <dgm:pt modelId="{98E5DA76-5452-497E-A128-1D665D9C83B8}">
      <dgm:prSet phldrT="[Texto]" custT="1"/>
      <dgm:spPr/>
      <dgm:t>
        <a:bodyPr/>
        <a:lstStyle/>
        <a:p>
          <a:r>
            <a:rPr lang="es-EC" sz="1400" b="1" dirty="0" smtClean="0"/>
            <a:t>Clasificación </a:t>
          </a:r>
          <a:r>
            <a:rPr lang="es-EC" sz="1400" b="1" dirty="0"/>
            <a:t>de los ensayos a Materiales</a:t>
          </a:r>
        </a:p>
      </dgm:t>
    </dgm:pt>
    <dgm:pt modelId="{C0323CF9-7349-4095-9C8A-F341B495E0EE}" type="parTrans" cxnId="{C1CEE7CA-AEC5-4D9B-8615-1D0BBE0BB68A}">
      <dgm:prSet/>
      <dgm:spPr/>
      <dgm:t>
        <a:bodyPr/>
        <a:lstStyle/>
        <a:p>
          <a:endParaRPr lang="es-EC"/>
        </a:p>
      </dgm:t>
    </dgm:pt>
    <dgm:pt modelId="{B93221F3-051C-4CC1-8EC5-FBF6FD7D3B5D}" type="sibTrans" cxnId="{C1CEE7CA-AEC5-4D9B-8615-1D0BBE0BB68A}">
      <dgm:prSet/>
      <dgm:spPr/>
      <dgm:t>
        <a:bodyPr/>
        <a:lstStyle/>
        <a:p>
          <a:endParaRPr lang="es-EC"/>
        </a:p>
      </dgm:t>
    </dgm:pt>
    <dgm:pt modelId="{C90BC618-5495-4DC5-951B-3AB4B53AB983}">
      <dgm:prSet phldrT="[Texto]" custT="1"/>
      <dgm:spPr/>
      <dgm:t>
        <a:bodyPr/>
        <a:lstStyle/>
        <a:p>
          <a:r>
            <a:rPr lang="es-EC" sz="1400" b="1" dirty="0"/>
            <a:t>Ensayos de </a:t>
          </a:r>
          <a:r>
            <a:rPr lang="es-EC" sz="1400" b="1" dirty="0" smtClean="0"/>
            <a:t>características </a:t>
          </a:r>
          <a:endParaRPr lang="es-EC" sz="1400" b="1" dirty="0"/>
        </a:p>
      </dgm:t>
    </dgm:pt>
    <dgm:pt modelId="{205D3FD5-4E9F-46FD-BCE0-6B02B2E20117}" type="parTrans" cxnId="{E26A0B5F-01A2-4AA8-9D44-8A7BC4F91C35}">
      <dgm:prSet/>
      <dgm:spPr/>
      <dgm:t>
        <a:bodyPr/>
        <a:lstStyle/>
        <a:p>
          <a:endParaRPr lang="es-EC"/>
        </a:p>
      </dgm:t>
    </dgm:pt>
    <dgm:pt modelId="{1B0C602B-A32A-4A3E-A5E5-7AEA790AC7A9}" type="sibTrans" cxnId="{E26A0B5F-01A2-4AA8-9D44-8A7BC4F91C35}">
      <dgm:prSet/>
      <dgm:spPr/>
      <dgm:t>
        <a:bodyPr/>
        <a:lstStyle/>
        <a:p>
          <a:endParaRPr lang="es-EC"/>
        </a:p>
      </dgm:t>
    </dgm:pt>
    <dgm:pt modelId="{EEDD9749-F6CE-41C3-A339-6B08BE6FBC7D}">
      <dgm:prSet phldrT="[Texto]" custT="1"/>
      <dgm:spPr/>
      <dgm:t>
        <a:bodyPr/>
        <a:lstStyle/>
        <a:p>
          <a:r>
            <a:rPr lang="es-EC" sz="1400" b="1" dirty="0"/>
            <a:t>Ensayos destructivos </a:t>
          </a:r>
        </a:p>
      </dgm:t>
    </dgm:pt>
    <dgm:pt modelId="{5550B3C0-A818-4FB9-AA08-CA9EF18E3E1B}" type="parTrans" cxnId="{D6186AC9-9C3F-438E-BD66-60A295EFAB19}">
      <dgm:prSet/>
      <dgm:spPr/>
      <dgm:t>
        <a:bodyPr/>
        <a:lstStyle/>
        <a:p>
          <a:endParaRPr lang="es-EC"/>
        </a:p>
      </dgm:t>
    </dgm:pt>
    <dgm:pt modelId="{1D1ACDB0-D0D1-434E-B551-335DF00CAFB2}" type="sibTrans" cxnId="{D6186AC9-9C3F-438E-BD66-60A295EFAB19}">
      <dgm:prSet/>
      <dgm:spPr/>
      <dgm:t>
        <a:bodyPr/>
        <a:lstStyle/>
        <a:p>
          <a:endParaRPr lang="es-EC"/>
        </a:p>
      </dgm:t>
    </dgm:pt>
    <dgm:pt modelId="{58E4D432-59D7-4115-B6C8-D84A9ECE7AC4}">
      <dgm:prSet phldrT="[Texto]" custT="1"/>
      <dgm:spPr/>
      <dgm:t>
        <a:bodyPr/>
        <a:lstStyle/>
        <a:p>
          <a:r>
            <a:rPr lang="es-EC" sz="1400" b="1" dirty="0"/>
            <a:t>Ensayos </a:t>
          </a:r>
          <a:r>
            <a:rPr lang="es-EC" sz="1400" b="1" dirty="0" smtClean="0"/>
            <a:t>tecnológicos </a:t>
          </a:r>
          <a:endParaRPr lang="es-EC" sz="1400" b="1" dirty="0"/>
        </a:p>
      </dgm:t>
    </dgm:pt>
    <dgm:pt modelId="{5F4F658D-AFD5-445F-8C5B-4C00877B7431}" type="parTrans" cxnId="{9EF846EA-8E3F-4F64-8202-DAB77D7FE138}">
      <dgm:prSet/>
      <dgm:spPr/>
      <dgm:t>
        <a:bodyPr/>
        <a:lstStyle/>
        <a:p>
          <a:endParaRPr lang="es-EC"/>
        </a:p>
      </dgm:t>
    </dgm:pt>
    <dgm:pt modelId="{1B5B1345-CCC3-4B19-A5C9-EDA398925B36}" type="sibTrans" cxnId="{9EF846EA-8E3F-4F64-8202-DAB77D7FE138}">
      <dgm:prSet/>
      <dgm:spPr/>
      <dgm:t>
        <a:bodyPr/>
        <a:lstStyle/>
        <a:p>
          <a:endParaRPr lang="es-EC"/>
        </a:p>
      </dgm:t>
    </dgm:pt>
    <dgm:pt modelId="{BC8705CC-3F12-4BF6-A735-22E28006B6A5}">
      <dgm:prSet custT="1"/>
      <dgm:spPr/>
      <dgm:t>
        <a:bodyPr/>
        <a:lstStyle/>
        <a:p>
          <a:r>
            <a:rPr lang="es-EC" sz="1400" b="1" dirty="0"/>
            <a:t>Ensayos No destructivos</a:t>
          </a:r>
        </a:p>
      </dgm:t>
    </dgm:pt>
    <dgm:pt modelId="{38CB0A23-F795-458B-96D6-C2EB9C94B203}" type="parTrans" cxnId="{0E2FC848-DA46-45AA-816E-64EF9EDAF079}">
      <dgm:prSet/>
      <dgm:spPr/>
      <dgm:t>
        <a:bodyPr/>
        <a:lstStyle/>
        <a:p>
          <a:endParaRPr lang="es-EC"/>
        </a:p>
      </dgm:t>
    </dgm:pt>
    <dgm:pt modelId="{08D88922-52E4-44D3-B112-AA5ABFA8ACD0}" type="sibTrans" cxnId="{0E2FC848-DA46-45AA-816E-64EF9EDAF079}">
      <dgm:prSet/>
      <dgm:spPr/>
      <dgm:t>
        <a:bodyPr/>
        <a:lstStyle/>
        <a:p>
          <a:endParaRPr lang="es-EC"/>
        </a:p>
      </dgm:t>
    </dgm:pt>
    <dgm:pt modelId="{A9176436-B165-4ECE-8C7D-385C3185F2F2}">
      <dgm:prSet custT="1"/>
      <dgm:spPr/>
      <dgm:t>
        <a:bodyPr/>
        <a:lstStyle/>
        <a:p>
          <a:r>
            <a:rPr lang="es-EC" sz="1400" dirty="0"/>
            <a:t>Químico: Determina la </a:t>
          </a:r>
          <a:r>
            <a:rPr lang="es-EC" sz="1400" dirty="0" smtClean="0"/>
            <a:t>composición </a:t>
          </a:r>
          <a:r>
            <a:rPr lang="es-EC" sz="1400" dirty="0"/>
            <a:t>de los materiales</a:t>
          </a:r>
        </a:p>
      </dgm:t>
    </dgm:pt>
    <dgm:pt modelId="{B30FE9ED-A888-4170-A14E-2D7364905BCA}" type="parTrans" cxnId="{EE531C76-24B7-4E52-9ADD-1A40410EB12C}">
      <dgm:prSet/>
      <dgm:spPr/>
      <dgm:t>
        <a:bodyPr/>
        <a:lstStyle/>
        <a:p>
          <a:endParaRPr lang="es-EC"/>
        </a:p>
      </dgm:t>
    </dgm:pt>
    <dgm:pt modelId="{D536C8ED-D926-4B5F-ADE6-739BDE46B712}" type="sibTrans" cxnId="{EE531C76-24B7-4E52-9ADD-1A40410EB12C}">
      <dgm:prSet/>
      <dgm:spPr/>
      <dgm:t>
        <a:bodyPr/>
        <a:lstStyle/>
        <a:p>
          <a:endParaRPr lang="es-EC"/>
        </a:p>
      </dgm:t>
    </dgm:pt>
    <dgm:pt modelId="{4414956C-DEFC-4000-90BC-1AF79B876D73}">
      <dgm:prSet custT="1"/>
      <dgm:spPr/>
      <dgm:t>
        <a:bodyPr/>
        <a:lstStyle/>
        <a:p>
          <a:r>
            <a:rPr lang="es-EC" sz="1400" dirty="0"/>
            <a:t>Estructuras</a:t>
          </a:r>
        </a:p>
      </dgm:t>
    </dgm:pt>
    <dgm:pt modelId="{A1C61BCC-642D-4EEA-95FA-5A8FB5D09DCD}" type="parTrans" cxnId="{89647671-7247-4A74-980C-25D38F5D2E45}">
      <dgm:prSet/>
      <dgm:spPr/>
      <dgm:t>
        <a:bodyPr/>
        <a:lstStyle/>
        <a:p>
          <a:endParaRPr lang="es-EC"/>
        </a:p>
      </dgm:t>
    </dgm:pt>
    <dgm:pt modelId="{166E3A7E-0A6A-45BA-AA0A-CD23AF7015AB}" type="sibTrans" cxnId="{89647671-7247-4A74-980C-25D38F5D2E45}">
      <dgm:prSet/>
      <dgm:spPr/>
      <dgm:t>
        <a:bodyPr/>
        <a:lstStyle/>
        <a:p>
          <a:endParaRPr lang="es-EC"/>
        </a:p>
      </dgm:t>
    </dgm:pt>
    <dgm:pt modelId="{858C77C3-A0E0-4899-80D0-BA6572FCD62D}">
      <dgm:prSet custT="1"/>
      <dgm:spPr/>
      <dgm:t>
        <a:bodyPr/>
        <a:lstStyle/>
        <a:p>
          <a:r>
            <a:rPr lang="es-EC" sz="1400" dirty="0"/>
            <a:t>Cristales</a:t>
          </a:r>
        </a:p>
        <a:p>
          <a:r>
            <a:rPr lang="es-EC" sz="1400" dirty="0" smtClean="0"/>
            <a:t>Microscópicos</a:t>
          </a:r>
          <a:endParaRPr lang="es-EC" sz="1400" dirty="0"/>
        </a:p>
        <a:p>
          <a:r>
            <a:rPr lang="es-EC" sz="1400" dirty="0" smtClean="0"/>
            <a:t>Macroscópicos</a:t>
          </a:r>
          <a:endParaRPr lang="es-EC" sz="1400" dirty="0"/>
        </a:p>
      </dgm:t>
    </dgm:pt>
    <dgm:pt modelId="{5C65F8AC-470B-480D-8529-C9547C10AD55}" type="parTrans" cxnId="{56345C40-4A43-4343-9B3D-1974E5360528}">
      <dgm:prSet/>
      <dgm:spPr/>
      <dgm:t>
        <a:bodyPr/>
        <a:lstStyle/>
        <a:p>
          <a:endParaRPr lang="es-EC"/>
        </a:p>
      </dgm:t>
    </dgm:pt>
    <dgm:pt modelId="{131137AD-A9E0-4FE4-B44E-F6FE62D33431}" type="sibTrans" cxnId="{56345C40-4A43-4343-9B3D-1974E5360528}">
      <dgm:prSet/>
      <dgm:spPr/>
      <dgm:t>
        <a:bodyPr/>
        <a:lstStyle/>
        <a:p>
          <a:endParaRPr lang="es-EC"/>
        </a:p>
      </dgm:t>
    </dgm:pt>
    <dgm:pt modelId="{58FB4A51-E98F-4906-B011-9078CF0D26C5}">
      <dgm:prSet custT="1"/>
      <dgm:spPr/>
      <dgm:t>
        <a:bodyPr/>
        <a:lstStyle/>
        <a:p>
          <a:r>
            <a:rPr lang="es-EC" sz="1400" dirty="0" smtClean="0"/>
            <a:t>Térmicos: </a:t>
          </a:r>
          <a:r>
            <a:rPr lang="es-EC" sz="1400" dirty="0"/>
            <a:t>Punto de </a:t>
          </a:r>
          <a:r>
            <a:rPr lang="es-EC" sz="1400" dirty="0" smtClean="0"/>
            <a:t>fusión </a:t>
          </a:r>
          <a:r>
            <a:rPr lang="es-EC" sz="1400" dirty="0"/>
            <a:t>y puntos </a:t>
          </a:r>
          <a:r>
            <a:rPr lang="es-EC" sz="1400" dirty="0" smtClean="0"/>
            <a:t>críticos</a:t>
          </a:r>
          <a:endParaRPr lang="es-EC" sz="1400" dirty="0"/>
        </a:p>
      </dgm:t>
    </dgm:pt>
    <dgm:pt modelId="{AD5F5454-A909-43AF-B2DE-7325808A2DAD}" type="parTrans" cxnId="{3D403EAD-461F-4A55-9CD6-5AFBF8F45E02}">
      <dgm:prSet/>
      <dgm:spPr/>
      <dgm:t>
        <a:bodyPr/>
        <a:lstStyle/>
        <a:p>
          <a:endParaRPr lang="es-EC"/>
        </a:p>
      </dgm:t>
    </dgm:pt>
    <dgm:pt modelId="{17A9508C-0527-486A-9C6E-245BE2633757}" type="sibTrans" cxnId="{3D403EAD-461F-4A55-9CD6-5AFBF8F45E02}">
      <dgm:prSet/>
      <dgm:spPr/>
      <dgm:t>
        <a:bodyPr/>
        <a:lstStyle/>
        <a:p>
          <a:endParaRPr lang="es-EC"/>
        </a:p>
      </dgm:t>
    </dgm:pt>
    <dgm:pt modelId="{0DABAC41-74D8-4D6D-A00A-EF9DADE6E964}">
      <dgm:prSet custT="1"/>
      <dgm:spPr/>
      <dgm:t>
        <a:bodyPr/>
        <a:lstStyle/>
        <a:p>
          <a:r>
            <a:rPr lang="es-EC" sz="1400" dirty="0"/>
            <a:t>Constituyentes</a:t>
          </a:r>
        </a:p>
      </dgm:t>
    </dgm:pt>
    <dgm:pt modelId="{D1F67201-BCF6-4D5D-95F2-F65F5AA90E4F}" type="parTrans" cxnId="{3AD756C4-D13F-443D-9199-3B808480B481}">
      <dgm:prSet/>
      <dgm:spPr/>
      <dgm:t>
        <a:bodyPr/>
        <a:lstStyle/>
        <a:p>
          <a:endParaRPr lang="es-EC"/>
        </a:p>
      </dgm:t>
    </dgm:pt>
    <dgm:pt modelId="{535792FE-6D16-4C2E-9C8A-373BA674A372}" type="sibTrans" cxnId="{3AD756C4-D13F-443D-9199-3B808480B481}">
      <dgm:prSet/>
      <dgm:spPr/>
      <dgm:t>
        <a:bodyPr/>
        <a:lstStyle/>
        <a:p>
          <a:endParaRPr lang="es-EC"/>
        </a:p>
      </dgm:t>
    </dgm:pt>
    <dgm:pt modelId="{B67F0920-A042-4828-8339-132FA594D554}">
      <dgm:prSet custT="1"/>
      <dgm:spPr/>
      <dgm:t>
        <a:bodyPr/>
        <a:lstStyle/>
        <a:p>
          <a:r>
            <a:rPr lang="es-EC" sz="1400" dirty="0" smtClean="0"/>
            <a:t>Estáticos</a:t>
          </a:r>
          <a:endParaRPr lang="es-EC" sz="1400" dirty="0"/>
        </a:p>
      </dgm:t>
    </dgm:pt>
    <dgm:pt modelId="{68F51043-700A-4EF3-B3E1-C29C61392EDB}" type="parTrans" cxnId="{577F383D-4894-4733-959C-BB4EA2F1B4F4}">
      <dgm:prSet/>
      <dgm:spPr/>
      <dgm:t>
        <a:bodyPr/>
        <a:lstStyle/>
        <a:p>
          <a:endParaRPr lang="es-EC"/>
        </a:p>
      </dgm:t>
    </dgm:pt>
    <dgm:pt modelId="{3F4E81FA-D21F-4AC8-BAB1-044287FFF295}" type="sibTrans" cxnId="{577F383D-4894-4733-959C-BB4EA2F1B4F4}">
      <dgm:prSet/>
      <dgm:spPr/>
      <dgm:t>
        <a:bodyPr/>
        <a:lstStyle/>
        <a:p>
          <a:endParaRPr lang="es-EC"/>
        </a:p>
      </dgm:t>
    </dgm:pt>
    <dgm:pt modelId="{BC3E948E-4BB4-4285-83CA-19AAEE3BE48F}">
      <dgm:prSet custT="1"/>
      <dgm:spPr/>
      <dgm:t>
        <a:bodyPr/>
        <a:lstStyle/>
        <a:p>
          <a:r>
            <a:rPr lang="es-EC" sz="1400" dirty="0" smtClean="0"/>
            <a:t>Dinámicos </a:t>
          </a:r>
          <a:endParaRPr lang="es-EC" sz="1400" dirty="0"/>
        </a:p>
      </dgm:t>
    </dgm:pt>
    <dgm:pt modelId="{911C2752-9D6E-44C0-A106-D5F7EDC8BED6}" type="parTrans" cxnId="{ACE42498-E1B7-4D5B-A9D8-70852E4027E7}">
      <dgm:prSet/>
      <dgm:spPr/>
      <dgm:t>
        <a:bodyPr/>
        <a:lstStyle/>
        <a:p>
          <a:endParaRPr lang="es-EC"/>
        </a:p>
      </dgm:t>
    </dgm:pt>
    <dgm:pt modelId="{2F7EAEB3-F5F8-40BD-A374-D3B668F3807F}" type="sibTrans" cxnId="{ACE42498-E1B7-4D5B-A9D8-70852E4027E7}">
      <dgm:prSet/>
      <dgm:spPr/>
      <dgm:t>
        <a:bodyPr/>
        <a:lstStyle/>
        <a:p>
          <a:endParaRPr lang="es-EC"/>
        </a:p>
      </dgm:t>
    </dgm:pt>
    <dgm:pt modelId="{ED0EC8D7-B0F8-4BDB-A31C-A5E484A437C4}">
      <dgm:prSet custT="1"/>
      <dgm:spPr/>
      <dgm:t>
        <a:bodyPr/>
        <a:lstStyle/>
        <a:p>
          <a:r>
            <a:rPr lang="es-EC" sz="1400" dirty="0"/>
            <a:t>DUREZAS</a:t>
          </a:r>
        </a:p>
        <a:p>
          <a:r>
            <a:rPr lang="es-EC" sz="1400" dirty="0"/>
            <a:t>TRACCION </a:t>
          </a:r>
        </a:p>
        <a:p>
          <a:r>
            <a:rPr lang="es-EC" sz="1400" dirty="0"/>
            <a:t>COMPRESION</a:t>
          </a:r>
        </a:p>
        <a:p>
          <a:r>
            <a:rPr lang="es-EC" sz="1400" dirty="0"/>
            <a:t>CIZALLADURA</a:t>
          </a:r>
        </a:p>
        <a:p>
          <a:r>
            <a:rPr lang="es-EC" sz="1400" dirty="0"/>
            <a:t>FLEXION</a:t>
          </a:r>
        </a:p>
        <a:p>
          <a:r>
            <a:rPr lang="es-EC" sz="1400" dirty="0"/>
            <a:t>PANDEO </a:t>
          </a:r>
        </a:p>
        <a:p>
          <a:r>
            <a:rPr lang="es-EC" sz="1400" dirty="0"/>
            <a:t>FLUENCIA</a:t>
          </a:r>
        </a:p>
        <a:p>
          <a:endParaRPr lang="es-EC" sz="900" dirty="0"/>
        </a:p>
      </dgm:t>
    </dgm:pt>
    <dgm:pt modelId="{D87869E8-4731-4A52-97CC-910F74A9EBA4}" type="parTrans" cxnId="{08C63A4A-EF71-4EF3-B416-E5DD7CBBE92F}">
      <dgm:prSet/>
      <dgm:spPr/>
      <dgm:t>
        <a:bodyPr/>
        <a:lstStyle/>
        <a:p>
          <a:endParaRPr lang="es-EC"/>
        </a:p>
      </dgm:t>
    </dgm:pt>
    <dgm:pt modelId="{9F099577-8A7E-4D44-9CD1-8E5382480E4D}" type="sibTrans" cxnId="{08C63A4A-EF71-4EF3-B416-E5DD7CBBE92F}">
      <dgm:prSet/>
      <dgm:spPr/>
      <dgm:t>
        <a:bodyPr/>
        <a:lstStyle/>
        <a:p>
          <a:endParaRPr lang="es-EC"/>
        </a:p>
      </dgm:t>
    </dgm:pt>
    <dgm:pt modelId="{2F71D82A-7869-430B-AE1A-E3713BAC9A75}">
      <dgm:prSet custT="1"/>
      <dgm:spPr/>
      <dgm:t>
        <a:bodyPr/>
        <a:lstStyle/>
        <a:p>
          <a:r>
            <a:rPr lang="es-EC" sz="1400" dirty="0"/>
            <a:t>RESISTENCIA AL CHOQUE O IMPACTO</a:t>
          </a:r>
        </a:p>
        <a:p>
          <a:r>
            <a:rPr lang="es-EC" sz="1400" dirty="0"/>
            <a:t>DESGASTE</a:t>
          </a:r>
        </a:p>
        <a:p>
          <a:r>
            <a:rPr lang="es-EC" sz="1400" dirty="0"/>
            <a:t>FATIGA</a:t>
          </a:r>
        </a:p>
      </dgm:t>
    </dgm:pt>
    <dgm:pt modelId="{3D0A1702-E3B7-40CD-9143-F5A41B7CD4D7}" type="parTrans" cxnId="{CFEFBAAD-62A2-4FFE-85E9-A6A6D3E1F467}">
      <dgm:prSet/>
      <dgm:spPr/>
      <dgm:t>
        <a:bodyPr/>
        <a:lstStyle/>
        <a:p>
          <a:endParaRPr lang="es-EC"/>
        </a:p>
      </dgm:t>
    </dgm:pt>
    <dgm:pt modelId="{700E30D8-AF6D-4BD1-874C-94C86E694E26}" type="sibTrans" cxnId="{CFEFBAAD-62A2-4FFE-85E9-A6A6D3E1F467}">
      <dgm:prSet/>
      <dgm:spPr/>
      <dgm:t>
        <a:bodyPr/>
        <a:lstStyle/>
        <a:p>
          <a:endParaRPr lang="es-EC"/>
        </a:p>
      </dgm:t>
    </dgm:pt>
    <dgm:pt modelId="{1D23617B-84B8-4D2C-8C41-D23448368B43}">
      <dgm:prSet custT="1"/>
      <dgm:spPr/>
      <dgm:t>
        <a:bodyPr/>
        <a:lstStyle/>
        <a:p>
          <a:r>
            <a:rPr lang="es-EC" sz="1400" dirty="0"/>
            <a:t>DOBLADO </a:t>
          </a:r>
        </a:p>
        <a:p>
          <a:r>
            <a:rPr lang="es-EC" sz="1400" dirty="0"/>
            <a:t>PLEGADO </a:t>
          </a:r>
        </a:p>
        <a:p>
          <a:r>
            <a:rPr lang="es-EC" sz="1400" dirty="0"/>
            <a:t>FORJA</a:t>
          </a:r>
        </a:p>
        <a:p>
          <a:r>
            <a:rPr lang="es-EC" sz="1400" dirty="0"/>
            <a:t>EMBUTICION</a:t>
          </a:r>
        </a:p>
        <a:p>
          <a:r>
            <a:rPr lang="es-EC" sz="1400" dirty="0"/>
            <a:t>SOLDADURA</a:t>
          </a:r>
        </a:p>
        <a:p>
          <a:r>
            <a:rPr lang="es-EC" sz="1400" dirty="0"/>
            <a:t>LAMINACION</a:t>
          </a:r>
        </a:p>
        <a:p>
          <a:endParaRPr lang="es-EC" sz="600" dirty="0"/>
        </a:p>
      </dgm:t>
    </dgm:pt>
    <dgm:pt modelId="{51D4DC35-39B4-4CBB-AC2C-373B10E27EA5}" type="parTrans" cxnId="{4A1E544B-8650-423E-A3A6-1E0CB92E7B91}">
      <dgm:prSet/>
      <dgm:spPr/>
      <dgm:t>
        <a:bodyPr/>
        <a:lstStyle/>
        <a:p>
          <a:endParaRPr lang="es-EC"/>
        </a:p>
      </dgm:t>
    </dgm:pt>
    <dgm:pt modelId="{F97439A3-317B-4E0D-BD26-CBB16D7A1E63}" type="sibTrans" cxnId="{4A1E544B-8650-423E-A3A6-1E0CB92E7B91}">
      <dgm:prSet/>
      <dgm:spPr/>
      <dgm:t>
        <a:bodyPr/>
        <a:lstStyle/>
        <a:p>
          <a:endParaRPr lang="es-EC"/>
        </a:p>
      </dgm:t>
    </dgm:pt>
    <dgm:pt modelId="{556E8123-A839-4418-A529-6B803766BF31}">
      <dgm:prSet custT="1"/>
      <dgm:spPr/>
      <dgm:t>
        <a:bodyPr/>
        <a:lstStyle/>
        <a:p>
          <a:r>
            <a:rPr lang="es-EC" sz="1400" dirty="0"/>
            <a:t>RAYOS X </a:t>
          </a:r>
        </a:p>
        <a:p>
          <a:r>
            <a:rPr lang="es-EC" sz="1400" dirty="0"/>
            <a:t>RAYOS GAMMA</a:t>
          </a:r>
        </a:p>
        <a:p>
          <a:r>
            <a:rPr lang="es-EC" sz="1400" dirty="0"/>
            <a:t>ULTRASONIDOS</a:t>
          </a:r>
        </a:p>
        <a:p>
          <a:r>
            <a:rPr lang="es-EC" sz="1400" dirty="0"/>
            <a:t>PARTICULAS MAGNETICAS </a:t>
          </a:r>
        </a:p>
        <a:p>
          <a:r>
            <a:rPr lang="es-EC" sz="1400" dirty="0"/>
            <a:t>LIQUIDOS PENETRATRANTES</a:t>
          </a:r>
        </a:p>
        <a:p>
          <a:r>
            <a:rPr lang="es-EC" sz="1400" dirty="0"/>
            <a:t>CORRIENTES INDUCIDAS</a:t>
          </a:r>
        </a:p>
        <a:p>
          <a:r>
            <a:rPr lang="es-EC" sz="1400" dirty="0"/>
            <a:t>MAGNETICOS</a:t>
          </a:r>
        </a:p>
        <a:p>
          <a:r>
            <a:rPr lang="es-EC" sz="1400" dirty="0"/>
            <a:t>SONICOS</a:t>
          </a:r>
        </a:p>
        <a:p>
          <a:endParaRPr lang="es-EC" sz="900" dirty="0"/>
        </a:p>
      </dgm:t>
    </dgm:pt>
    <dgm:pt modelId="{ED1D0EF0-FFF2-47CD-A828-65DF1DC5BDCC}" type="parTrans" cxnId="{A5E5178E-BFD0-4CB8-9D07-59785869820C}">
      <dgm:prSet/>
      <dgm:spPr/>
      <dgm:t>
        <a:bodyPr/>
        <a:lstStyle/>
        <a:p>
          <a:endParaRPr lang="es-EC"/>
        </a:p>
      </dgm:t>
    </dgm:pt>
    <dgm:pt modelId="{F39CB7A5-BE58-4BF0-9506-57ED93F3C4D4}" type="sibTrans" cxnId="{A5E5178E-BFD0-4CB8-9D07-59785869820C}">
      <dgm:prSet/>
      <dgm:spPr/>
      <dgm:t>
        <a:bodyPr/>
        <a:lstStyle/>
        <a:p>
          <a:endParaRPr lang="es-EC"/>
        </a:p>
      </dgm:t>
    </dgm:pt>
    <dgm:pt modelId="{EF3A185E-AEB9-45E5-820A-3F1E5B11DA7C}" type="pres">
      <dgm:prSet presAssocID="{9024E826-5332-44FE-B32E-7F91CD7EEEF0}" presName="hierChild1" presStyleCnt="0">
        <dgm:presLayoutVars>
          <dgm:orgChart val="1"/>
          <dgm:chPref val="1"/>
          <dgm:dir/>
          <dgm:animOne val="branch"/>
          <dgm:animLvl val="lvl"/>
          <dgm:resizeHandles/>
        </dgm:presLayoutVars>
      </dgm:prSet>
      <dgm:spPr/>
      <dgm:t>
        <a:bodyPr/>
        <a:lstStyle/>
        <a:p>
          <a:endParaRPr lang="es-EC"/>
        </a:p>
      </dgm:t>
    </dgm:pt>
    <dgm:pt modelId="{43E90AA0-0D94-4982-8775-62463F2A38E4}" type="pres">
      <dgm:prSet presAssocID="{98E5DA76-5452-497E-A128-1D665D9C83B8}" presName="hierRoot1" presStyleCnt="0">
        <dgm:presLayoutVars>
          <dgm:hierBranch val="init"/>
        </dgm:presLayoutVars>
      </dgm:prSet>
      <dgm:spPr/>
      <dgm:t>
        <a:bodyPr/>
        <a:lstStyle/>
        <a:p>
          <a:endParaRPr lang="es-EC"/>
        </a:p>
      </dgm:t>
    </dgm:pt>
    <dgm:pt modelId="{E900E396-9E9A-488F-A22C-69F9CB766F3E}" type="pres">
      <dgm:prSet presAssocID="{98E5DA76-5452-497E-A128-1D665D9C83B8}" presName="rootComposite1" presStyleCnt="0"/>
      <dgm:spPr/>
      <dgm:t>
        <a:bodyPr/>
        <a:lstStyle/>
        <a:p>
          <a:endParaRPr lang="es-EC"/>
        </a:p>
      </dgm:t>
    </dgm:pt>
    <dgm:pt modelId="{06A7BD19-F7B3-4607-BB6E-B5895121F51F}" type="pres">
      <dgm:prSet presAssocID="{98E5DA76-5452-497E-A128-1D665D9C83B8}" presName="rootText1" presStyleLbl="node0" presStyleIdx="0" presStyleCnt="1" custScaleX="176640" custScaleY="182789">
        <dgm:presLayoutVars>
          <dgm:chPref val="3"/>
        </dgm:presLayoutVars>
      </dgm:prSet>
      <dgm:spPr/>
      <dgm:t>
        <a:bodyPr/>
        <a:lstStyle/>
        <a:p>
          <a:endParaRPr lang="es-EC"/>
        </a:p>
      </dgm:t>
    </dgm:pt>
    <dgm:pt modelId="{69FE35D7-A980-474A-BE2F-E0D3AACCBB81}" type="pres">
      <dgm:prSet presAssocID="{98E5DA76-5452-497E-A128-1D665D9C83B8}" presName="rootConnector1" presStyleLbl="node1" presStyleIdx="0" presStyleCnt="0"/>
      <dgm:spPr/>
      <dgm:t>
        <a:bodyPr/>
        <a:lstStyle/>
        <a:p>
          <a:endParaRPr lang="es-EC"/>
        </a:p>
      </dgm:t>
    </dgm:pt>
    <dgm:pt modelId="{FBEBF3D5-5FB2-4139-BA03-BD24A41F6C9D}" type="pres">
      <dgm:prSet presAssocID="{98E5DA76-5452-497E-A128-1D665D9C83B8}" presName="hierChild2" presStyleCnt="0"/>
      <dgm:spPr/>
      <dgm:t>
        <a:bodyPr/>
        <a:lstStyle/>
        <a:p>
          <a:endParaRPr lang="es-EC"/>
        </a:p>
      </dgm:t>
    </dgm:pt>
    <dgm:pt modelId="{49F1A30C-DB5F-4355-A861-35BD07E7B22B}" type="pres">
      <dgm:prSet presAssocID="{205D3FD5-4E9F-46FD-BCE0-6B02B2E20117}" presName="Name37" presStyleLbl="parChTrans1D2" presStyleIdx="0" presStyleCnt="4"/>
      <dgm:spPr/>
      <dgm:t>
        <a:bodyPr/>
        <a:lstStyle/>
        <a:p>
          <a:endParaRPr lang="es-EC"/>
        </a:p>
      </dgm:t>
    </dgm:pt>
    <dgm:pt modelId="{F2EF4BBB-8921-4E26-B641-032A41AC2E72}" type="pres">
      <dgm:prSet presAssocID="{C90BC618-5495-4DC5-951B-3AB4B53AB983}" presName="hierRoot2" presStyleCnt="0">
        <dgm:presLayoutVars>
          <dgm:hierBranch val="r"/>
        </dgm:presLayoutVars>
      </dgm:prSet>
      <dgm:spPr/>
      <dgm:t>
        <a:bodyPr/>
        <a:lstStyle/>
        <a:p>
          <a:endParaRPr lang="es-EC"/>
        </a:p>
      </dgm:t>
    </dgm:pt>
    <dgm:pt modelId="{D39069E9-E97C-479F-A45D-444C69817A96}" type="pres">
      <dgm:prSet presAssocID="{C90BC618-5495-4DC5-951B-3AB4B53AB983}" presName="rootComposite" presStyleCnt="0"/>
      <dgm:spPr/>
      <dgm:t>
        <a:bodyPr/>
        <a:lstStyle/>
        <a:p>
          <a:endParaRPr lang="es-EC"/>
        </a:p>
      </dgm:t>
    </dgm:pt>
    <dgm:pt modelId="{F019897D-EF66-4256-AA72-3315D0096318}" type="pres">
      <dgm:prSet presAssocID="{C90BC618-5495-4DC5-951B-3AB4B53AB983}" presName="rootText" presStyleLbl="node2" presStyleIdx="0" presStyleCnt="4" custScaleX="220837" custLinFactNeighborX="67278">
        <dgm:presLayoutVars>
          <dgm:chPref val="3"/>
        </dgm:presLayoutVars>
      </dgm:prSet>
      <dgm:spPr/>
      <dgm:t>
        <a:bodyPr/>
        <a:lstStyle/>
        <a:p>
          <a:endParaRPr lang="es-EC"/>
        </a:p>
      </dgm:t>
    </dgm:pt>
    <dgm:pt modelId="{88642709-8AA7-4045-AEA9-F10F5351EE15}" type="pres">
      <dgm:prSet presAssocID="{C90BC618-5495-4DC5-951B-3AB4B53AB983}" presName="rootConnector" presStyleLbl="node2" presStyleIdx="0" presStyleCnt="4"/>
      <dgm:spPr/>
      <dgm:t>
        <a:bodyPr/>
        <a:lstStyle/>
        <a:p>
          <a:endParaRPr lang="es-EC"/>
        </a:p>
      </dgm:t>
    </dgm:pt>
    <dgm:pt modelId="{87383BE8-5090-471A-ACF2-21ECF23D624A}" type="pres">
      <dgm:prSet presAssocID="{C90BC618-5495-4DC5-951B-3AB4B53AB983}" presName="hierChild4" presStyleCnt="0"/>
      <dgm:spPr/>
      <dgm:t>
        <a:bodyPr/>
        <a:lstStyle/>
        <a:p>
          <a:endParaRPr lang="es-EC"/>
        </a:p>
      </dgm:t>
    </dgm:pt>
    <dgm:pt modelId="{9074ACB5-157B-4889-BEDD-7246EB5C45A5}" type="pres">
      <dgm:prSet presAssocID="{B30FE9ED-A888-4170-A14E-2D7364905BCA}" presName="Name50" presStyleLbl="parChTrans1D3" presStyleIdx="0" presStyleCnt="8"/>
      <dgm:spPr/>
      <dgm:t>
        <a:bodyPr/>
        <a:lstStyle/>
        <a:p>
          <a:endParaRPr lang="es-EC"/>
        </a:p>
      </dgm:t>
    </dgm:pt>
    <dgm:pt modelId="{D3349C5F-0011-4E39-9E10-AC80B9D286E7}" type="pres">
      <dgm:prSet presAssocID="{A9176436-B165-4ECE-8C7D-385C3185F2F2}" presName="hierRoot2" presStyleCnt="0">
        <dgm:presLayoutVars>
          <dgm:hierBranch val="r"/>
        </dgm:presLayoutVars>
      </dgm:prSet>
      <dgm:spPr/>
      <dgm:t>
        <a:bodyPr/>
        <a:lstStyle/>
        <a:p>
          <a:endParaRPr lang="es-EC"/>
        </a:p>
      </dgm:t>
    </dgm:pt>
    <dgm:pt modelId="{B05E1DEA-735C-4FFC-98C9-1A3B45172673}" type="pres">
      <dgm:prSet presAssocID="{A9176436-B165-4ECE-8C7D-385C3185F2F2}" presName="rootComposite" presStyleCnt="0"/>
      <dgm:spPr/>
      <dgm:t>
        <a:bodyPr/>
        <a:lstStyle/>
        <a:p>
          <a:endParaRPr lang="es-EC"/>
        </a:p>
      </dgm:t>
    </dgm:pt>
    <dgm:pt modelId="{412A6A99-BFD3-4AAD-B822-152D8B8A9316}" type="pres">
      <dgm:prSet presAssocID="{A9176436-B165-4ECE-8C7D-385C3185F2F2}" presName="rootText" presStyleLbl="node3" presStyleIdx="0" presStyleCnt="8" custScaleX="304049" custLinFactNeighborX="43877">
        <dgm:presLayoutVars>
          <dgm:chPref val="3"/>
        </dgm:presLayoutVars>
      </dgm:prSet>
      <dgm:spPr/>
      <dgm:t>
        <a:bodyPr/>
        <a:lstStyle/>
        <a:p>
          <a:endParaRPr lang="es-EC"/>
        </a:p>
      </dgm:t>
    </dgm:pt>
    <dgm:pt modelId="{B12505D6-C725-4468-8F65-13174AE16194}" type="pres">
      <dgm:prSet presAssocID="{A9176436-B165-4ECE-8C7D-385C3185F2F2}" presName="rootConnector" presStyleLbl="node3" presStyleIdx="0" presStyleCnt="8"/>
      <dgm:spPr/>
      <dgm:t>
        <a:bodyPr/>
        <a:lstStyle/>
        <a:p>
          <a:endParaRPr lang="es-EC"/>
        </a:p>
      </dgm:t>
    </dgm:pt>
    <dgm:pt modelId="{3B8BE979-E0A6-425E-A730-D0CDECA244BD}" type="pres">
      <dgm:prSet presAssocID="{A9176436-B165-4ECE-8C7D-385C3185F2F2}" presName="hierChild4" presStyleCnt="0"/>
      <dgm:spPr/>
      <dgm:t>
        <a:bodyPr/>
        <a:lstStyle/>
        <a:p>
          <a:endParaRPr lang="es-EC"/>
        </a:p>
      </dgm:t>
    </dgm:pt>
    <dgm:pt modelId="{6EA36AAD-E365-4126-84B2-1FE8157B1CEA}" type="pres">
      <dgm:prSet presAssocID="{A9176436-B165-4ECE-8C7D-385C3185F2F2}" presName="hierChild5" presStyleCnt="0"/>
      <dgm:spPr/>
      <dgm:t>
        <a:bodyPr/>
        <a:lstStyle/>
        <a:p>
          <a:endParaRPr lang="es-EC"/>
        </a:p>
      </dgm:t>
    </dgm:pt>
    <dgm:pt modelId="{544AC84C-6B01-4A03-8D82-EF4B5B7D3801}" type="pres">
      <dgm:prSet presAssocID="{A1C61BCC-642D-4EEA-95FA-5A8FB5D09DCD}" presName="Name50" presStyleLbl="parChTrans1D3" presStyleIdx="1" presStyleCnt="8"/>
      <dgm:spPr/>
      <dgm:t>
        <a:bodyPr/>
        <a:lstStyle/>
        <a:p>
          <a:endParaRPr lang="es-EC"/>
        </a:p>
      </dgm:t>
    </dgm:pt>
    <dgm:pt modelId="{7F0EB865-6C62-4933-B1DD-C4185F97E5AC}" type="pres">
      <dgm:prSet presAssocID="{4414956C-DEFC-4000-90BC-1AF79B876D73}" presName="hierRoot2" presStyleCnt="0">
        <dgm:presLayoutVars>
          <dgm:hierBranch val="init"/>
        </dgm:presLayoutVars>
      </dgm:prSet>
      <dgm:spPr/>
      <dgm:t>
        <a:bodyPr/>
        <a:lstStyle/>
        <a:p>
          <a:endParaRPr lang="es-EC"/>
        </a:p>
      </dgm:t>
    </dgm:pt>
    <dgm:pt modelId="{552C83B6-1464-4F03-9FF0-EBDF1C019867}" type="pres">
      <dgm:prSet presAssocID="{4414956C-DEFC-4000-90BC-1AF79B876D73}" presName="rootComposite" presStyleCnt="0"/>
      <dgm:spPr/>
      <dgm:t>
        <a:bodyPr/>
        <a:lstStyle/>
        <a:p>
          <a:endParaRPr lang="es-EC"/>
        </a:p>
      </dgm:t>
    </dgm:pt>
    <dgm:pt modelId="{48F548CA-2C43-4E7E-A77A-68BDD03723D5}" type="pres">
      <dgm:prSet presAssocID="{4414956C-DEFC-4000-90BC-1AF79B876D73}" presName="rootText" presStyleLbl="node3" presStyleIdx="1" presStyleCnt="8" custScaleX="145000" custLinFactNeighborX="65816" custLinFactNeighborY="-2925">
        <dgm:presLayoutVars>
          <dgm:chPref val="3"/>
        </dgm:presLayoutVars>
      </dgm:prSet>
      <dgm:spPr/>
      <dgm:t>
        <a:bodyPr/>
        <a:lstStyle/>
        <a:p>
          <a:endParaRPr lang="es-EC"/>
        </a:p>
      </dgm:t>
    </dgm:pt>
    <dgm:pt modelId="{74A3D589-E29C-4271-B72C-DC2F1E1C5E15}" type="pres">
      <dgm:prSet presAssocID="{4414956C-DEFC-4000-90BC-1AF79B876D73}" presName="rootConnector" presStyleLbl="node3" presStyleIdx="1" presStyleCnt="8"/>
      <dgm:spPr/>
      <dgm:t>
        <a:bodyPr/>
        <a:lstStyle/>
        <a:p>
          <a:endParaRPr lang="es-EC"/>
        </a:p>
      </dgm:t>
    </dgm:pt>
    <dgm:pt modelId="{CDA18DFE-21BE-4D80-8FE5-F41F71C7DC4F}" type="pres">
      <dgm:prSet presAssocID="{4414956C-DEFC-4000-90BC-1AF79B876D73}" presName="hierChild4" presStyleCnt="0"/>
      <dgm:spPr/>
      <dgm:t>
        <a:bodyPr/>
        <a:lstStyle/>
        <a:p>
          <a:endParaRPr lang="es-EC"/>
        </a:p>
      </dgm:t>
    </dgm:pt>
    <dgm:pt modelId="{476CC428-8EF2-472F-A57C-AD8D269B630C}" type="pres">
      <dgm:prSet presAssocID="{5C65F8AC-470B-480D-8529-C9547C10AD55}" presName="Name37" presStyleLbl="parChTrans1D4" presStyleIdx="0" presStyleCnt="3"/>
      <dgm:spPr/>
      <dgm:t>
        <a:bodyPr/>
        <a:lstStyle/>
        <a:p>
          <a:endParaRPr lang="es-EC"/>
        </a:p>
      </dgm:t>
    </dgm:pt>
    <dgm:pt modelId="{C2A41704-224D-4128-B3C4-4BF18F07DE91}" type="pres">
      <dgm:prSet presAssocID="{858C77C3-A0E0-4899-80D0-BA6572FCD62D}" presName="hierRoot2" presStyleCnt="0">
        <dgm:presLayoutVars>
          <dgm:hierBranch val="init"/>
        </dgm:presLayoutVars>
      </dgm:prSet>
      <dgm:spPr/>
      <dgm:t>
        <a:bodyPr/>
        <a:lstStyle/>
        <a:p>
          <a:endParaRPr lang="es-EC"/>
        </a:p>
      </dgm:t>
    </dgm:pt>
    <dgm:pt modelId="{0024A8BB-37B8-44BB-81E4-B806E46AFC98}" type="pres">
      <dgm:prSet presAssocID="{858C77C3-A0E0-4899-80D0-BA6572FCD62D}" presName="rootComposite" presStyleCnt="0"/>
      <dgm:spPr/>
      <dgm:t>
        <a:bodyPr/>
        <a:lstStyle/>
        <a:p>
          <a:endParaRPr lang="es-EC"/>
        </a:p>
      </dgm:t>
    </dgm:pt>
    <dgm:pt modelId="{FB2259F7-BDBF-4EE9-8FCF-DE79446692BC}" type="pres">
      <dgm:prSet presAssocID="{858C77C3-A0E0-4899-80D0-BA6572FCD62D}" presName="rootText" presStyleLbl="node4" presStyleIdx="0" presStyleCnt="3" custScaleX="247128" custScaleY="176229" custLinFactNeighborX="35102" custLinFactNeighborY="-11701">
        <dgm:presLayoutVars>
          <dgm:chPref val="3"/>
        </dgm:presLayoutVars>
      </dgm:prSet>
      <dgm:spPr/>
      <dgm:t>
        <a:bodyPr/>
        <a:lstStyle/>
        <a:p>
          <a:endParaRPr lang="es-EC"/>
        </a:p>
      </dgm:t>
    </dgm:pt>
    <dgm:pt modelId="{5EB70847-CF64-4A4E-99A1-6EEC575957DC}" type="pres">
      <dgm:prSet presAssocID="{858C77C3-A0E0-4899-80D0-BA6572FCD62D}" presName="rootConnector" presStyleLbl="node4" presStyleIdx="0" presStyleCnt="3"/>
      <dgm:spPr/>
      <dgm:t>
        <a:bodyPr/>
        <a:lstStyle/>
        <a:p>
          <a:endParaRPr lang="es-EC"/>
        </a:p>
      </dgm:t>
    </dgm:pt>
    <dgm:pt modelId="{7CB0D1CA-A73D-44E1-BFC4-35AF6E82F388}" type="pres">
      <dgm:prSet presAssocID="{858C77C3-A0E0-4899-80D0-BA6572FCD62D}" presName="hierChild4" presStyleCnt="0"/>
      <dgm:spPr/>
      <dgm:t>
        <a:bodyPr/>
        <a:lstStyle/>
        <a:p>
          <a:endParaRPr lang="es-EC"/>
        </a:p>
      </dgm:t>
    </dgm:pt>
    <dgm:pt modelId="{F7016322-DCEE-493A-9A8B-A099B45C85A7}" type="pres">
      <dgm:prSet presAssocID="{858C77C3-A0E0-4899-80D0-BA6572FCD62D}" presName="hierChild5" presStyleCnt="0"/>
      <dgm:spPr/>
      <dgm:t>
        <a:bodyPr/>
        <a:lstStyle/>
        <a:p>
          <a:endParaRPr lang="es-EC"/>
        </a:p>
      </dgm:t>
    </dgm:pt>
    <dgm:pt modelId="{4F8675AA-44FA-4847-B37E-37E026A5DAC0}" type="pres">
      <dgm:prSet presAssocID="{4414956C-DEFC-4000-90BC-1AF79B876D73}" presName="hierChild5" presStyleCnt="0"/>
      <dgm:spPr/>
      <dgm:t>
        <a:bodyPr/>
        <a:lstStyle/>
        <a:p>
          <a:endParaRPr lang="es-EC"/>
        </a:p>
      </dgm:t>
    </dgm:pt>
    <dgm:pt modelId="{B79A5974-5788-4905-9171-4DD7EE66936C}" type="pres">
      <dgm:prSet presAssocID="{AD5F5454-A909-43AF-B2DE-7325808A2DAD}" presName="Name50" presStyleLbl="parChTrans1D3" presStyleIdx="2" presStyleCnt="8"/>
      <dgm:spPr/>
      <dgm:t>
        <a:bodyPr/>
        <a:lstStyle/>
        <a:p>
          <a:endParaRPr lang="es-EC"/>
        </a:p>
      </dgm:t>
    </dgm:pt>
    <dgm:pt modelId="{B589E568-7369-461A-9BD2-27E24F793227}" type="pres">
      <dgm:prSet presAssocID="{58FB4A51-E98F-4906-B011-9078CF0D26C5}" presName="hierRoot2" presStyleCnt="0">
        <dgm:presLayoutVars>
          <dgm:hierBranch val="init"/>
        </dgm:presLayoutVars>
      </dgm:prSet>
      <dgm:spPr/>
      <dgm:t>
        <a:bodyPr/>
        <a:lstStyle/>
        <a:p>
          <a:endParaRPr lang="es-EC"/>
        </a:p>
      </dgm:t>
    </dgm:pt>
    <dgm:pt modelId="{7D97BC32-1339-4F31-86AB-8364A19DED52}" type="pres">
      <dgm:prSet presAssocID="{58FB4A51-E98F-4906-B011-9078CF0D26C5}" presName="rootComposite" presStyleCnt="0"/>
      <dgm:spPr/>
      <dgm:t>
        <a:bodyPr/>
        <a:lstStyle/>
        <a:p>
          <a:endParaRPr lang="es-EC"/>
        </a:p>
      </dgm:t>
    </dgm:pt>
    <dgm:pt modelId="{C6E6CEC8-46C6-41A7-BC8C-0B2D31F6021A}" type="pres">
      <dgm:prSet presAssocID="{58FB4A51-E98F-4906-B011-9078CF0D26C5}" presName="rootText" presStyleLbl="node3" presStyleIdx="2" presStyleCnt="8" custScaleX="190523" custScaleY="155730" custLinFactNeighborX="61428" custLinFactNeighborY="-2925">
        <dgm:presLayoutVars>
          <dgm:chPref val="3"/>
        </dgm:presLayoutVars>
      </dgm:prSet>
      <dgm:spPr/>
      <dgm:t>
        <a:bodyPr/>
        <a:lstStyle/>
        <a:p>
          <a:endParaRPr lang="es-EC"/>
        </a:p>
      </dgm:t>
    </dgm:pt>
    <dgm:pt modelId="{9D94B481-F4E8-47F5-8583-D1D9DF5FCB43}" type="pres">
      <dgm:prSet presAssocID="{58FB4A51-E98F-4906-B011-9078CF0D26C5}" presName="rootConnector" presStyleLbl="node3" presStyleIdx="2" presStyleCnt="8"/>
      <dgm:spPr/>
      <dgm:t>
        <a:bodyPr/>
        <a:lstStyle/>
        <a:p>
          <a:endParaRPr lang="es-EC"/>
        </a:p>
      </dgm:t>
    </dgm:pt>
    <dgm:pt modelId="{C664CDED-10F5-4173-B497-4C2302E93E4A}" type="pres">
      <dgm:prSet presAssocID="{58FB4A51-E98F-4906-B011-9078CF0D26C5}" presName="hierChild4" presStyleCnt="0"/>
      <dgm:spPr/>
      <dgm:t>
        <a:bodyPr/>
        <a:lstStyle/>
        <a:p>
          <a:endParaRPr lang="es-EC"/>
        </a:p>
      </dgm:t>
    </dgm:pt>
    <dgm:pt modelId="{B814E3AE-C8F4-4ADC-B861-F1E323AC3133}" type="pres">
      <dgm:prSet presAssocID="{58FB4A51-E98F-4906-B011-9078CF0D26C5}" presName="hierChild5" presStyleCnt="0"/>
      <dgm:spPr/>
      <dgm:t>
        <a:bodyPr/>
        <a:lstStyle/>
        <a:p>
          <a:endParaRPr lang="es-EC"/>
        </a:p>
      </dgm:t>
    </dgm:pt>
    <dgm:pt modelId="{33170B4D-9DCA-4BB2-BB3B-840027335402}" type="pres">
      <dgm:prSet presAssocID="{D1F67201-BCF6-4D5D-95F2-F65F5AA90E4F}" presName="Name50" presStyleLbl="parChTrans1D3" presStyleIdx="3" presStyleCnt="8"/>
      <dgm:spPr/>
      <dgm:t>
        <a:bodyPr/>
        <a:lstStyle/>
        <a:p>
          <a:endParaRPr lang="es-EC"/>
        </a:p>
      </dgm:t>
    </dgm:pt>
    <dgm:pt modelId="{E255AA78-A130-4ACA-9084-A5920A78F0D3}" type="pres">
      <dgm:prSet presAssocID="{0DABAC41-74D8-4D6D-A00A-EF9DADE6E964}" presName="hierRoot2" presStyleCnt="0">
        <dgm:presLayoutVars>
          <dgm:hierBranch val="init"/>
        </dgm:presLayoutVars>
      </dgm:prSet>
      <dgm:spPr/>
      <dgm:t>
        <a:bodyPr/>
        <a:lstStyle/>
        <a:p>
          <a:endParaRPr lang="es-EC"/>
        </a:p>
      </dgm:t>
    </dgm:pt>
    <dgm:pt modelId="{25EB96D1-B4F8-4DF7-BB15-089EE5413BD0}" type="pres">
      <dgm:prSet presAssocID="{0DABAC41-74D8-4D6D-A00A-EF9DADE6E964}" presName="rootComposite" presStyleCnt="0"/>
      <dgm:spPr/>
      <dgm:t>
        <a:bodyPr/>
        <a:lstStyle/>
        <a:p>
          <a:endParaRPr lang="es-EC"/>
        </a:p>
      </dgm:t>
    </dgm:pt>
    <dgm:pt modelId="{D1534D1C-758E-4AA8-A07B-D2DC7C428C6E}" type="pres">
      <dgm:prSet presAssocID="{0DABAC41-74D8-4D6D-A00A-EF9DADE6E964}" presName="rootText" presStyleLbl="node3" presStyleIdx="3" presStyleCnt="8" custScaleX="140268" custLinFactX="18450" custLinFactNeighborX="100000" custLinFactNeighborY="-13010">
        <dgm:presLayoutVars>
          <dgm:chPref val="3"/>
        </dgm:presLayoutVars>
      </dgm:prSet>
      <dgm:spPr/>
      <dgm:t>
        <a:bodyPr/>
        <a:lstStyle/>
        <a:p>
          <a:endParaRPr lang="es-EC"/>
        </a:p>
      </dgm:t>
    </dgm:pt>
    <dgm:pt modelId="{CDF316D3-3B69-4F3B-BB15-D4C75F6ED015}" type="pres">
      <dgm:prSet presAssocID="{0DABAC41-74D8-4D6D-A00A-EF9DADE6E964}" presName="rootConnector" presStyleLbl="node3" presStyleIdx="3" presStyleCnt="8"/>
      <dgm:spPr/>
      <dgm:t>
        <a:bodyPr/>
        <a:lstStyle/>
        <a:p>
          <a:endParaRPr lang="es-EC"/>
        </a:p>
      </dgm:t>
    </dgm:pt>
    <dgm:pt modelId="{95FDC8ED-EB95-487E-AB2E-3EDE6B46492E}" type="pres">
      <dgm:prSet presAssocID="{0DABAC41-74D8-4D6D-A00A-EF9DADE6E964}" presName="hierChild4" presStyleCnt="0"/>
      <dgm:spPr/>
      <dgm:t>
        <a:bodyPr/>
        <a:lstStyle/>
        <a:p>
          <a:endParaRPr lang="es-EC"/>
        </a:p>
      </dgm:t>
    </dgm:pt>
    <dgm:pt modelId="{F22912DC-7D8A-42E0-8862-6BD5F3C07205}" type="pres">
      <dgm:prSet presAssocID="{0DABAC41-74D8-4D6D-A00A-EF9DADE6E964}" presName="hierChild5" presStyleCnt="0"/>
      <dgm:spPr/>
      <dgm:t>
        <a:bodyPr/>
        <a:lstStyle/>
        <a:p>
          <a:endParaRPr lang="es-EC"/>
        </a:p>
      </dgm:t>
    </dgm:pt>
    <dgm:pt modelId="{D26527AB-A11A-45C9-ADD7-3E27E86B4EC6}" type="pres">
      <dgm:prSet presAssocID="{C90BC618-5495-4DC5-951B-3AB4B53AB983}" presName="hierChild5" presStyleCnt="0"/>
      <dgm:spPr/>
      <dgm:t>
        <a:bodyPr/>
        <a:lstStyle/>
        <a:p>
          <a:endParaRPr lang="es-EC"/>
        </a:p>
      </dgm:t>
    </dgm:pt>
    <dgm:pt modelId="{8DA49A01-16CA-4A88-BD02-3261A79E8DAB}" type="pres">
      <dgm:prSet presAssocID="{5550B3C0-A818-4FB9-AA08-CA9EF18E3E1B}" presName="Name37" presStyleLbl="parChTrans1D2" presStyleIdx="1" presStyleCnt="4"/>
      <dgm:spPr/>
      <dgm:t>
        <a:bodyPr/>
        <a:lstStyle/>
        <a:p>
          <a:endParaRPr lang="es-EC"/>
        </a:p>
      </dgm:t>
    </dgm:pt>
    <dgm:pt modelId="{F2C20652-1491-4975-B899-D75467792781}" type="pres">
      <dgm:prSet presAssocID="{EEDD9749-F6CE-41C3-A339-6B08BE6FBC7D}" presName="hierRoot2" presStyleCnt="0">
        <dgm:presLayoutVars>
          <dgm:hierBranch val="init"/>
        </dgm:presLayoutVars>
      </dgm:prSet>
      <dgm:spPr/>
      <dgm:t>
        <a:bodyPr/>
        <a:lstStyle/>
        <a:p>
          <a:endParaRPr lang="es-EC"/>
        </a:p>
      </dgm:t>
    </dgm:pt>
    <dgm:pt modelId="{BEEAD009-75F2-4618-9803-0B29F49D7F0E}" type="pres">
      <dgm:prSet presAssocID="{EEDD9749-F6CE-41C3-A339-6B08BE6FBC7D}" presName="rootComposite" presStyleCnt="0"/>
      <dgm:spPr/>
      <dgm:t>
        <a:bodyPr/>
        <a:lstStyle/>
        <a:p>
          <a:endParaRPr lang="es-EC"/>
        </a:p>
      </dgm:t>
    </dgm:pt>
    <dgm:pt modelId="{FAAF4ADB-EFD8-4772-82EB-4207A9C1BB5D}" type="pres">
      <dgm:prSet presAssocID="{EEDD9749-F6CE-41C3-A339-6B08BE6FBC7D}" presName="rootText" presStyleLbl="node2" presStyleIdx="1" presStyleCnt="4" custScaleX="156912" custLinFactNeighborX="42366">
        <dgm:presLayoutVars>
          <dgm:chPref val="3"/>
        </dgm:presLayoutVars>
      </dgm:prSet>
      <dgm:spPr/>
      <dgm:t>
        <a:bodyPr/>
        <a:lstStyle/>
        <a:p>
          <a:endParaRPr lang="es-EC"/>
        </a:p>
      </dgm:t>
    </dgm:pt>
    <dgm:pt modelId="{D4B1D023-CC9F-499B-AF97-7C7B6957C56C}" type="pres">
      <dgm:prSet presAssocID="{EEDD9749-F6CE-41C3-A339-6B08BE6FBC7D}" presName="rootConnector" presStyleLbl="node2" presStyleIdx="1" presStyleCnt="4"/>
      <dgm:spPr/>
      <dgm:t>
        <a:bodyPr/>
        <a:lstStyle/>
        <a:p>
          <a:endParaRPr lang="es-EC"/>
        </a:p>
      </dgm:t>
    </dgm:pt>
    <dgm:pt modelId="{5CD98E9A-47C4-424B-B06B-9AD5727CD28F}" type="pres">
      <dgm:prSet presAssocID="{EEDD9749-F6CE-41C3-A339-6B08BE6FBC7D}" presName="hierChild4" presStyleCnt="0"/>
      <dgm:spPr/>
      <dgm:t>
        <a:bodyPr/>
        <a:lstStyle/>
        <a:p>
          <a:endParaRPr lang="es-EC"/>
        </a:p>
      </dgm:t>
    </dgm:pt>
    <dgm:pt modelId="{79B9373B-CFB2-4E2F-9587-4C354B31FA05}" type="pres">
      <dgm:prSet presAssocID="{68F51043-700A-4EF3-B3E1-C29C61392EDB}" presName="Name37" presStyleLbl="parChTrans1D3" presStyleIdx="4" presStyleCnt="8"/>
      <dgm:spPr/>
      <dgm:t>
        <a:bodyPr/>
        <a:lstStyle/>
        <a:p>
          <a:endParaRPr lang="es-EC"/>
        </a:p>
      </dgm:t>
    </dgm:pt>
    <dgm:pt modelId="{0A49D664-BC1C-47EF-BE8A-51CF7AB4FE44}" type="pres">
      <dgm:prSet presAssocID="{B67F0920-A042-4828-8339-132FA594D554}" presName="hierRoot2" presStyleCnt="0">
        <dgm:presLayoutVars>
          <dgm:hierBranch val="init"/>
        </dgm:presLayoutVars>
      </dgm:prSet>
      <dgm:spPr/>
      <dgm:t>
        <a:bodyPr/>
        <a:lstStyle/>
        <a:p>
          <a:endParaRPr lang="es-EC"/>
        </a:p>
      </dgm:t>
    </dgm:pt>
    <dgm:pt modelId="{B8E53887-07A6-49C9-AECB-12631DE9AC08}" type="pres">
      <dgm:prSet presAssocID="{B67F0920-A042-4828-8339-132FA594D554}" presName="rootComposite" presStyleCnt="0"/>
      <dgm:spPr/>
      <dgm:t>
        <a:bodyPr/>
        <a:lstStyle/>
        <a:p>
          <a:endParaRPr lang="es-EC"/>
        </a:p>
      </dgm:t>
    </dgm:pt>
    <dgm:pt modelId="{F1B5307B-2802-46C3-B164-678379E1EE32}" type="pres">
      <dgm:prSet presAssocID="{B67F0920-A042-4828-8339-132FA594D554}" presName="rootText" presStyleLbl="node3" presStyleIdx="4" presStyleCnt="8" custLinFactNeighborX="51352" custLinFactNeighborY="-5136">
        <dgm:presLayoutVars>
          <dgm:chPref val="3"/>
        </dgm:presLayoutVars>
      </dgm:prSet>
      <dgm:spPr/>
      <dgm:t>
        <a:bodyPr/>
        <a:lstStyle/>
        <a:p>
          <a:endParaRPr lang="es-EC"/>
        </a:p>
      </dgm:t>
    </dgm:pt>
    <dgm:pt modelId="{B0FB8FE3-5E54-4BC1-A945-49E8E9CC66D0}" type="pres">
      <dgm:prSet presAssocID="{B67F0920-A042-4828-8339-132FA594D554}" presName="rootConnector" presStyleLbl="node3" presStyleIdx="4" presStyleCnt="8"/>
      <dgm:spPr/>
      <dgm:t>
        <a:bodyPr/>
        <a:lstStyle/>
        <a:p>
          <a:endParaRPr lang="es-EC"/>
        </a:p>
      </dgm:t>
    </dgm:pt>
    <dgm:pt modelId="{08E9105A-9D64-47D9-BBE4-E1E23171A1BD}" type="pres">
      <dgm:prSet presAssocID="{B67F0920-A042-4828-8339-132FA594D554}" presName="hierChild4" presStyleCnt="0"/>
      <dgm:spPr/>
      <dgm:t>
        <a:bodyPr/>
        <a:lstStyle/>
        <a:p>
          <a:endParaRPr lang="es-EC"/>
        </a:p>
      </dgm:t>
    </dgm:pt>
    <dgm:pt modelId="{0D25AEEE-D77E-404B-9A05-254261490A58}" type="pres">
      <dgm:prSet presAssocID="{D87869E8-4731-4A52-97CC-910F74A9EBA4}" presName="Name37" presStyleLbl="parChTrans1D4" presStyleIdx="1" presStyleCnt="3"/>
      <dgm:spPr/>
      <dgm:t>
        <a:bodyPr/>
        <a:lstStyle/>
        <a:p>
          <a:endParaRPr lang="es-EC"/>
        </a:p>
      </dgm:t>
    </dgm:pt>
    <dgm:pt modelId="{0DC367D8-FED6-4050-8CA8-0AC2A24FC57D}" type="pres">
      <dgm:prSet presAssocID="{ED0EC8D7-B0F8-4BDB-A31C-A5E484A437C4}" presName="hierRoot2" presStyleCnt="0">
        <dgm:presLayoutVars>
          <dgm:hierBranch val="init"/>
        </dgm:presLayoutVars>
      </dgm:prSet>
      <dgm:spPr/>
      <dgm:t>
        <a:bodyPr/>
        <a:lstStyle/>
        <a:p>
          <a:endParaRPr lang="es-EC"/>
        </a:p>
      </dgm:t>
    </dgm:pt>
    <dgm:pt modelId="{AC6759EE-7F41-40CB-8B01-67F7AF8D699C}" type="pres">
      <dgm:prSet presAssocID="{ED0EC8D7-B0F8-4BDB-A31C-A5E484A437C4}" presName="rootComposite" presStyleCnt="0"/>
      <dgm:spPr/>
      <dgm:t>
        <a:bodyPr/>
        <a:lstStyle/>
        <a:p>
          <a:endParaRPr lang="es-EC"/>
        </a:p>
      </dgm:t>
    </dgm:pt>
    <dgm:pt modelId="{12A18C85-C954-4B78-BC13-DF4A6255B7F1}" type="pres">
      <dgm:prSet presAssocID="{ED0EC8D7-B0F8-4BDB-A31C-A5E484A437C4}" presName="rootText" presStyleLbl="node4" presStyleIdx="1" presStyleCnt="3" custScaleX="135777" custScaleY="510109" custLinFactNeighborX="26960" custLinFactNeighborY="-7703">
        <dgm:presLayoutVars>
          <dgm:chPref val="3"/>
        </dgm:presLayoutVars>
      </dgm:prSet>
      <dgm:spPr/>
      <dgm:t>
        <a:bodyPr/>
        <a:lstStyle/>
        <a:p>
          <a:endParaRPr lang="es-EC"/>
        </a:p>
      </dgm:t>
    </dgm:pt>
    <dgm:pt modelId="{B4EEB086-5922-4D9A-BB9C-18C16936AEFA}" type="pres">
      <dgm:prSet presAssocID="{ED0EC8D7-B0F8-4BDB-A31C-A5E484A437C4}" presName="rootConnector" presStyleLbl="node4" presStyleIdx="1" presStyleCnt="3"/>
      <dgm:spPr/>
      <dgm:t>
        <a:bodyPr/>
        <a:lstStyle/>
        <a:p>
          <a:endParaRPr lang="es-EC"/>
        </a:p>
      </dgm:t>
    </dgm:pt>
    <dgm:pt modelId="{DBF3A1EA-A151-4CFD-9323-BD64C03C748E}" type="pres">
      <dgm:prSet presAssocID="{ED0EC8D7-B0F8-4BDB-A31C-A5E484A437C4}" presName="hierChild4" presStyleCnt="0"/>
      <dgm:spPr/>
      <dgm:t>
        <a:bodyPr/>
        <a:lstStyle/>
        <a:p>
          <a:endParaRPr lang="es-EC"/>
        </a:p>
      </dgm:t>
    </dgm:pt>
    <dgm:pt modelId="{A7737F62-E67F-4CD7-B117-B6E5BA5F95A3}" type="pres">
      <dgm:prSet presAssocID="{ED0EC8D7-B0F8-4BDB-A31C-A5E484A437C4}" presName="hierChild5" presStyleCnt="0"/>
      <dgm:spPr/>
      <dgm:t>
        <a:bodyPr/>
        <a:lstStyle/>
        <a:p>
          <a:endParaRPr lang="es-EC"/>
        </a:p>
      </dgm:t>
    </dgm:pt>
    <dgm:pt modelId="{0B94DD19-9D39-46FA-BEAA-503E77670207}" type="pres">
      <dgm:prSet presAssocID="{B67F0920-A042-4828-8339-132FA594D554}" presName="hierChild5" presStyleCnt="0"/>
      <dgm:spPr/>
      <dgm:t>
        <a:bodyPr/>
        <a:lstStyle/>
        <a:p>
          <a:endParaRPr lang="es-EC"/>
        </a:p>
      </dgm:t>
    </dgm:pt>
    <dgm:pt modelId="{66E05F1C-9B4E-4EDF-87D6-A0C5E58D479D}" type="pres">
      <dgm:prSet presAssocID="{911C2752-9D6E-44C0-A106-D5F7EDC8BED6}" presName="Name37" presStyleLbl="parChTrans1D3" presStyleIdx="5" presStyleCnt="8"/>
      <dgm:spPr/>
      <dgm:t>
        <a:bodyPr/>
        <a:lstStyle/>
        <a:p>
          <a:endParaRPr lang="es-EC"/>
        </a:p>
      </dgm:t>
    </dgm:pt>
    <dgm:pt modelId="{BD48CAE3-FBF1-413D-9513-D5C42DCF92AE}" type="pres">
      <dgm:prSet presAssocID="{BC3E948E-4BB4-4285-83CA-19AAEE3BE48F}" presName="hierRoot2" presStyleCnt="0">
        <dgm:presLayoutVars>
          <dgm:hierBranch val="init"/>
        </dgm:presLayoutVars>
      </dgm:prSet>
      <dgm:spPr/>
      <dgm:t>
        <a:bodyPr/>
        <a:lstStyle/>
        <a:p>
          <a:endParaRPr lang="es-EC"/>
        </a:p>
      </dgm:t>
    </dgm:pt>
    <dgm:pt modelId="{1B1CA295-F335-43D8-A23B-902548834C2D}" type="pres">
      <dgm:prSet presAssocID="{BC3E948E-4BB4-4285-83CA-19AAEE3BE48F}" presName="rootComposite" presStyleCnt="0"/>
      <dgm:spPr/>
      <dgm:t>
        <a:bodyPr/>
        <a:lstStyle/>
        <a:p>
          <a:endParaRPr lang="es-EC"/>
        </a:p>
      </dgm:t>
    </dgm:pt>
    <dgm:pt modelId="{2E0F1D02-E0CC-40C7-8ED6-C9408AE8C18D}" type="pres">
      <dgm:prSet presAssocID="{BC3E948E-4BB4-4285-83CA-19AAEE3BE48F}" presName="rootText" presStyleLbl="node3" presStyleIdx="5" presStyleCnt="8" custScaleX="113721" custLinFactNeighborX="42366">
        <dgm:presLayoutVars>
          <dgm:chPref val="3"/>
        </dgm:presLayoutVars>
      </dgm:prSet>
      <dgm:spPr/>
      <dgm:t>
        <a:bodyPr/>
        <a:lstStyle/>
        <a:p>
          <a:endParaRPr lang="es-EC"/>
        </a:p>
      </dgm:t>
    </dgm:pt>
    <dgm:pt modelId="{1A09F2C7-C5ED-4366-9A62-9F933F99AE2F}" type="pres">
      <dgm:prSet presAssocID="{BC3E948E-4BB4-4285-83CA-19AAEE3BE48F}" presName="rootConnector" presStyleLbl="node3" presStyleIdx="5" presStyleCnt="8"/>
      <dgm:spPr/>
      <dgm:t>
        <a:bodyPr/>
        <a:lstStyle/>
        <a:p>
          <a:endParaRPr lang="es-EC"/>
        </a:p>
      </dgm:t>
    </dgm:pt>
    <dgm:pt modelId="{0390A23A-C152-4D22-9967-F7B1863623D2}" type="pres">
      <dgm:prSet presAssocID="{BC3E948E-4BB4-4285-83CA-19AAEE3BE48F}" presName="hierChild4" presStyleCnt="0"/>
      <dgm:spPr/>
      <dgm:t>
        <a:bodyPr/>
        <a:lstStyle/>
        <a:p>
          <a:endParaRPr lang="es-EC"/>
        </a:p>
      </dgm:t>
    </dgm:pt>
    <dgm:pt modelId="{6369FA3A-7D50-4F99-A26C-F6DAABE437A8}" type="pres">
      <dgm:prSet presAssocID="{3D0A1702-E3B7-40CD-9143-F5A41B7CD4D7}" presName="Name37" presStyleLbl="parChTrans1D4" presStyleIdx="2" presStyleCnt="3"/>
      <dgm:spPr/>
      <dgm:t>
        <a:bodyPr/>
        <a:lstStyle/>
        <a:p>
          <a:endParaRPr lang="es-EC"/>
        </a:p>
      </dgm:t>
    </dgm:pt>
    <dgm:pt modelId="{551ABEDE-55E9-4557-9296-0BCBB101520C}" type="pres">
      <dgm:prSet presAssocID="{2F71D82A-7869-430B-AE1A-E3713BAC9A75}" presName="hierRoot2" presStyleCnt="0">
        <dgm:presLayoutVars>
          <dgm:hierBranch val="init"/>
        </dgm:presLayoutVars>
      </dgm:prSet>
      <dgm:spPr/>
      <dgm:t>
        <a:bodyPr/>
        <a:lstStyle/>
        <a:p>
          <a:endParaRPr lang="es-EC"/>
        </a:p>
      </dgm:t>
    </dgm:pt>
    <dgm:pt modelId="{A502DC4D-FE72-4D5A-AFA9-D854F810AD87}" type="pres">
      <dgm:prSet presAssocID="{2F71D82A-7869-430B-AE1A-E3713BAC9A75}" presName="rootComposite" presStyleCnt="0"/>
      <dgm:spPr/>
      <dgm:t>
        <a:bodyPr/>
        <a:lstStyle/>
        <a:p>
          <a:endParaRPr lang="es-EC"/>
        </a:p>
      </dgm:t>
    </dgm:pt>
    <dgm:pt modelId="{71F26F75-771F-48D7-AC9A-DC65C68658EF}" type="pres">
      <dgm:prSet presAssocID="{2F71D82A-7869-430B-AE1A-E3713BAC9A75}" presName="rootText" presStyleLbl="node4" presStyleIdx="2" presStyleCnt="3" custScaleX="124727" custScaleY="412928" custLinFactNeighborX="30886" custLinFactNeighborY="2568">
        <dgm:presLayoutVars>
          <dgm:chPref val="3"/>
        </dgm:presLayoutVars>
      </dgm:prSet>
      <dgm:spPr/>
      <dgm:t>
        <a:bodyPr/>
        <a:lstStyle/>
        <a:p>
          <a:endParaRPr lang="es-EC"/>
        </a:p>
      </dgm:t>
    </dgm:pt>
    <dgm:pt modelId="{A0690F58-AA50-4CE0-997B-31FBEC438593}" type="pres">
      <dgm:prSet presAssocID="{2F71D82A-7869-430B-AE1A-E3713BAC9A75}" presName="rootConnector" presStyleLbl="node4" presStyleIdx="2" presStyleCnt="3"/>
      <dgm:spPr/>
      <dgm:t>
        <a:bodyPr/>
        <a:lstStyle/>
        <a:p>
          <a:endParaRPr lang="es-EC"/>
        </a:p>
      </dgm:t>
    </dgm:pt>
    <dgm:pt modelId="{19484986-755D-4165-97F7-B623FD40CBD1}" type="pres">
      <dgm:prSet presAssocID="{2F71D82A-7869-430B-AE1A-E3713BAC9A75}" presName="hierChild4" presStyleCnt="0"/>
      <dgm:spPr/>
      <dgm:t>
        <a:bodyPr/>
        <a:lstStyle/>
        <a:p>
          <a:endParaRPr lang="es-EC"/>
        </a:p>
      </dgm:t>
    </dgm:pt>
    <dgm:pt modelId="{EE0A5095-B072-4CCF-822B-6F4F7863320D}" type="pres">
      <dgm:prSet presAssocID="{2F71D82A-7869-430B-AE1A-E3713BAC9A75}" presName="hierChild5" presStyleCnt="0"/>
      <dgm:spPr/>
      <dgm:t>
        <a:bodyPr/>
        <a:lstStyle/>
        <a:p>
          <a:endParaRPr lang="es-EC"/>
        </a:p>
      </dgm:t>
    </dgm:pt>
    <dgm:pt modelId="{389D0A2F-A69F-4055-B51A-BD31A97A7C0A}" type="pres">
      <dgm:prSet presAssocID="{BC3E948E-4BB4-4285-83CA-19AAEE3BE48F}" presName="hierChild5" presStyleCnt="0"/>
      <dgm:spPr/>
      <dgm:t>
        <a:bodyPr/>
        <a:lstStyle/>
        <a:p>
          <a:endParaRPr lang="es-EC"/>
        </a:p>
      </dgm:t>
    </dgm:pt>
    <dgm:pt modelId="{666D7F4E-BE68-49FD-B25E-5285B852AB37}" type="pres">
      <dgm:prSet presAssocID="{EEDD9749-F6CE-41C3-A339-6B08BE6FBC7D}" presName="hierChild5" presStyleCnt="0"/>
      <dgm:spPr/>
      <dgm:t>
        <a:bodyPr/>
        <a:lstStyle/>
        <a:p>
          <a:endParaRPr lang="es-EC"/>
        </a:p>
      </dgm:t>
    </dgm:pt>
    <dgm:pt modelId="{EFE04F43-BF77-4FC8-B076-7E54B8C7BD33}" type="pres">
      <dgm:prSet presAssocID="{5F4F658D-AFD5-445F-8C5B-4C00877B7431}" presName="Name37" presStyleLbl="parChTrans1D2" presStyleIdx="2" presStyleCnt="4"/>
      <dgm:spPr/>
      <dgm:t>
        <a:bodyPr/>
        <a:lstStyle/>
        <a:p>
          <a:endParaRPr lang="es-EC"/>
        </a:p>
      </dgm:t>
    </dgm:pt>
    <dgm:pt modelId="{1E85FD18-8DFF-4BF7-8C5D-6B41252B8047}" type="pres">
      <dgm:prSet presAssocID="{58E4D432-59D7-4115-B6C8-D84A9ECE7AC4}" presName="hierRoot2" presStyleCnt="0">
        <dgm:presLayoutVars>
          <dgm:hierBranch val="init"/>
        </dgm:presLayoutVars>
      </dgm:prSet>
      <dgm:spPr/>
      <dgm:t>
        <a:bodyPr/>
        <a:lstStyle/>
        <a:p>
          <a:endParaRPr lang="es-EC"/>
        </a:p>
      </dgm:t>
    </dgm:pt>
    <dgm:pt modelId="{2FE3F5EC-A415-453D-B5DC-F17A212D48D6}" type="pres">
      <dgm:prSet presAssocID="{58E4D432-59D7-4115-B6C8-D84A9ECE7AC4}" presName="rootComposite" presStyleCnt="0"/>
      <dgm:spPr/>
      <dgm:t>
        <a:bodyPr/>
        <a:lstStyle/>
        <a:p>
          <a:endParaRPr lang="es-EC"/>
        </a:p>
      </dgm:t>
    </dgm:pt>
    <dgm:pt modelId="{44744DCF-A847-4D07-AE39-4FF8D124660B}" type="pres">
      <dgm:prSet presAssocID="{58E4D432-59D7-4115-B6C8-D84A9ECE7AC4}" presName="rootText" presStyleLbl="node2" presStyleIdx="2" presStyleCnt="4" custScaleX="153953" custLinFactNeighborX="42366">
        <dgm:presLayoutVars>
          <dgm:chPref val="3"/>
        </dgm:presLayoutVars>
      </dgm:prSet>
      <dgm:spPr/>
      <dgm:t>
        <a:bodyPr/>
        <a:lstStyle/>
        <a:p>
          <a:endParaRPr lang="es-EC"/>
        </a:p>
      </dgm:t>
    </dgm:pt>
    <dgm:pt modelId="{DEDC7664-0F0A-45B4-931B-36CDAEB46A89}" type="pres">
      <dgm:prSet presAssocID="{58E4D432-59D7-4115-B6C8-D84A9ECE7AC4}" presName="rootConnector" presStyleLbl="node2" presStyleIdx="2" presStyleCnt="4"/>
      <dgm:spPr/>
      <dgm:t>
        <a:bodyPr/>
        <a:lstStyle/>
        <a:p>
          <a:endParaRPr lang="es-EC"/>
        </a:p>
      </dgm:t>
    </dgm:pt>
    <dgm:pt modelId="{260C033C-9D7F-44D5-B0B3-F060E7093FF5}" type="pres">
      <dgm:prSet presAssocID="{58E4D432-59D7-4115-B6C8-D84A9ECE7AC4}" presName="hierChild4" presStyleCnt="0"/>
      <dgm:spPr/>
      <dgm:t>
        <a:bodyPr/>
        <a:lstStyle/>
        <a:p>
          <a:endParaRPr lang="es-EC"/>
        </a:p>
      </dgm:t>
    </dgm:pt>
    <dgm:pt modelId="{15A6A5DA-D7A1-44BE-82B3-25646104AAA7}" type="pres">
      <dgm:prSet presAssocID="{51D4DC35-39B4-4CBB-AC2C-373B10E27EA5}" presName="Name37" presStyleLbl="parChTrans1D3" presStyleIdx="6" presStyleCnt="8"/>
      <dgm:spPr/>
      <dgm:t>
        <a:bodyPr/>
        <a:lstStyle/>
        <a:p>
          <a:endParaRPr lang="es-EC"/>
        </a:p>
      </dgm:t>
    </dgm:pt>
    <dgm:pt modelId="{AF1DC910-9F79-4954-A4B9-6898973E5056}" type="pres">
      <dgm:prSet presAssocID="{1D23617B-84B8-4D2C-8C41-D23448368B43}" presName="hierRoot2" presStyleCnt="0">
        <dgm:presLayoutVars>
          <dgm:hierBranch val="init"/>
        </dgm:presLayoutVars>
      </dgm:prSet>
      <dgm:spPr/>
      <dgm:t>
        <a:bodyPr/>
        <a:lstStyle/>
        <a:p>
          <a:endParaRPr lang="es-EC"/>
        </a:p>
      </dgm:t>
    </dgm:pt>
    <dgm:pt modelId="{E078DA41-B656-4B25-BA2D-1C81EF5A2695}" type="pres">
      <dgm:prSet presAssocID="{1D23617B-84B8-4D2C-8C41-D23448368B43}" presName="rootComposite" presStyleCnt="0"/>
      <dgm:spPr/>
      <dgm:t>
        <a:bodyPr/>
        <a:lstStyle/>
        <a:p>
          <a:endParaRPr lang="es-EC"/>
        </a:p>
      </dgm:t>
    </dgm:pt>
    <dgm:pt modelId="{425EDE15-26FE-4FAD-B425-BA69546C1F0F}" type="pres">
      <dgm:prSet presAssocID="{1D23617B-84B8-4D2C-8C41-D23448368B43}" presName="rootText" presStyleLbl="node3" presStyleIdx="6" presStyleCnt="8" custScaleX="180303" custScaleY="538975" custLinFactNeighborX="42366" custLinFactNeighborY="-2567">
        <dgm:presLayoutVars>
          <dgm:chPref val="3"/>
        </dgm:presLayoutVars>
      </dgm:prSet>
      <dgm:spPr/>
      <dgm:t>
        <a:bodyPr/>
        <a:lstStyle/>
        <a:p>
          <a:endParaRPr lang="es-EC"/>
        </a:p>
      </dgm:t>
    </dgm:pt>
    <dgm:pt modelId="{6AD6B5C3-7F3D-4866-80EC-F14B39683E46}" type="pres">
      <dgm:prSet presAssocID="{1D23617B-84B8-4D2C-8C41-D23448368B43}" presName="rootConnector" presStyleLbl="node3" presStyleIdx="6" presStyleCnt="8"/>
      <dgm:spPr/>
      <dgm:t>
        <a:bodyPr/>
        <a:lstStyle/>
        <a:p>
          <a:endParaRPr lang="es-EC"/>
        </a:p>
      </dgm:t>
    </dgm:pt>
    <dgm:pt modelId="{41B4E6CA-46AA-4F72-9E28-3C49B2A65954}" type="pres">
      <dgm:prSet presAssocID="{1D23617B-84B8-4D2C-8C41-D23448368B43}" presName="hierChild4" presStyleCnt="0"/>
      <dgm:spPr/>
      <dgm:t>
        <a:bodyPr/>
        <a:lstStyle/>
        <a:p>
          <a:endParaRPr lang="es-EC"/>
        </a:p>
      </dgm:t>
    </dgm:pt>
    <dgm:pt modelId="{E00144A2-52CE-40B1-9D07-6C22AB007B4D}" type="pres">
      <dgm:prSet presAssocID="{1D23617B-84B8-4D2C-8C41-D23448368B43}" presName="hierChild5" presStyleCnt="0"/>
      <dgm:spPr/>
      <dgm:t>
        <a:bodyPr/>
        <a:lstStyle/>
        <a:p>
          <a:endParaRPr lang="es-EC"/>
        </a:p>
      </dgm:t>
    </dgm:pt>
    <dgm:pt modelId="{56825B8C-1218-4ADC-97D3-157A2268CC55}" type="pres">
      <dgm:prSet presAssocID="{58E4D432-59D7-4115-B6C8-D84A9ECE7AC4}" presName="hierChild5" presStyleCnt="0"/>
      <dgm:spPr/>
      <dgm:t>
        <a:bodyPr/>
        <a:lstStyle/>
        <a:p>
          <a:endParaRPr lang="es-EC"/>
        </a:p>
      </dgm:t>
    </dgm:pt>
    <dgm:pt modelId="{DD415E75-5E82-4245-8F94-1C9FD4975121}" type="pres">
      <dgm:prSet presAssocID="{38CB0A23-F795-458B-96D6-C2EB9C94B203}" presName="Name37" presStyleLbl="parChTrans1D2" presStyleIdx="3" presStyleCnt="4"/>
      <dgm:spPr/>
      <dgm:t>
        <a:bodyPr/>
        <a:lstStyle/>
        <a:p>
          <a:endParaRPr lang="es-EC"/>
        </a:p>
      </dgm:t>
    </dgm:pt>
    <dgm:pt modelId="{03DEED11-056D-46A6-B7B7-0CEB1E5A3ADF}" type="pres">
      <dgm:prSet presAssocID="{BC8705CC-3F12-4BF6-A735-22E28006B6A5}" presName="hierRoot2" presStyleCnt="0">
        <dgm:presLayoutVars>
          <dgm:hierBranch val="init"/>
        </dgm:presLayoutVars>
      </dgm:prSet>
      <dgm:spPr/>
      <dgm:t>
        <a:bodyPr/>
        <a:lstStyle/>
        <a:p>
          <a:endParaRPr lang="es-EC"/>
        </a:p>
      </dgm:t>
    </dgm:pt>
    <dgm:pt modelId="{AE1AC10C-6261-4DBE-A15E-3BA40FDD2F01}" type="pres">
      <dgm:prSet presAssocID="{BC8705CC-3F12-4BF6-A735-22E28006B6A5}" presName="rootComposite" presStyleCnt="0"/>
      <dgm:spPr/>
      <dgm:t>
        <a:bodyPr/>
        <a:lstStyle/>
        <a:p>
          <a:endParaRPr lang="es-EC"/>
        </a:p>
      </dgm:t>
    </dgm:pt>
    <dgm:pt modelId="{998CCEA2-DD2B-42A2-BF5B-9D1E353F3F43}" type="pres">
      <dgm:prSet presAssocID="{BC8705CC-3F12-4BF6-A735-22E28006B6A5}" presName="rootText" presStyleLbl="node2" presStyleIdx="3" presStyleCnt="4" custScaleX="165408" custLinFactNeighborX="64191" custLinFactNeighborY="-2568">
        <dgm:presLayoutVars>
          <dgm:chPref val="3"/>
        </dgm:presLayoutVars>
      </dgm:prSet>
      <dgm:spPr/>
      <dgm:t>
        <a:bodyPr/>
        <a:lstStyle/>
        <a:p>
          <a:endParaRPr lang="es-EC"/>
        </a:p>
      </dgm:t>
    </dgm:pt>
    <dgm:pt modelId="{55AC8E1F-49A0-4C40-B4BB-22E28546458A}" type="pres">
      <dgm:prSet presAssocID="{BC8705CC-3F12-4BF6-A735-22E28006B6A5}" presName="rootConnector" presStyleLbl="node2" presStyleIdx="3" presStyleCnt="4"/>
      <dgm:spPr/>
      <dgm:t>
        <a:bodyPr/>
        <a:lstStyle/>
        <a:p>
          <a:endParaRPr lang="es-EC"/>
        </a:p>
      </dgm:t>
    </dgm:pt>
    <dgm:pt modelId="{6102BED3-7574-436A-A6BC-659B16C1D2F4}" type="pres">
      <dgm:prSet presAssocID="{BC8705CC-3F12-4BF6-A735-22E28006B6A5}" presName="hierChild4" presStyleCnt="0"/>
      <dgm:spPr/>
      <dgm:t>
        <a:bodyPr/>
        <a:lstStyle/>
        <a:p>
          <a:endParaRPr lang="es-EC"/>
        </a:p>
      </dgm:t>
    </dgm:pt>
    <dgm:pt modelId="{9CBC7D18-0E34-47FC-BD13-B3594A6C1314}" type="pres">
      <dgm:prSet presAssocID="{ED1D0EF0-FFF2-47CD-A828-65DF1DC5BDCC}" presName="Name37" presStyleLbl="parChTrans1D3" presStyleIdx="7" presStyleCnt="8"/>
      <dgm:spPr/>
      <dgm:t>
        <a:bodyPr/>
        <a:lstStyle/>
        <a:p>
          <a:endParaRPr lang="es-EC"/>
        </a:p>
      </dgm:t>
    </dgm:pt>
    <dgm:pt modelId="{E9F4EA52-D9FF-41A7-8989-F955D4693356}" type="pres">
      <dgm:prSet presAssocID="{556E8123-A839-4418-A529-6B803766BF31}" presName="hierRoot2" presStyleCnt="0">
        <dgm:presLayoutVars>
          <dgm:hierBranch val="init"/>
        </dgm:presLayoutVars>
      </dgm:prSet>
      <dgm:spPr/>
      <dgm:t>
        <a:bodyPr/>
        <a:lstStyle/>
        <a:p>
          <a:endParaRPr lang="es-EC"/>
        </a:p>
      </dgm:t>
    </dgm:pt>
    <dgm:pt modelId="{2DE5E3B1-B41C-4BF0-AB2A-4F8FCD4CE1FB}" type="pres">
      <dgm:prSet presAssocID="{556E8123-A839-4418-A529-6B803766BF31}" presName="rootComposite" presStyleCnt="0"/>
      <dgm:spPr/>
      <dgm:t>
        <a:bodyPr/>
        <a:lstStyle/>
        <a:p>
          <a:endParaRPr lang="es-EC"/>
        </a:p>
      </dgm:t>
    </dgm:pt>
    <dgm:pt modelId="{8A5220BE-D412-4AA3-85DF-FCA775D4C39A}" type="pres">
      <dgm:prSet presAssocID="{556E8123-A839-4418-A529-6B803766BF31}" presName="rootText" presStyleLbl="node3" presStyleIdx="7" presStyleCnt="8" custScaleX="229421" custScaleY="661400" custLinFactNeighborX="48785" custLinFactNeighborY="-2568">
        <dgm:presLayoutVars>
          <dgm:chPref val="3"/>
        </dgm:presLayoutVars>
      </dgm:prSet>
      <dgm:spPr/>
      <dgm:t>
        <a:bodyPr/>
        <a:lstStyle/>
        <a:p>
          <a:endParaRPr lang="es-EC"/>
        </a:p>
      </dgm:t>
    </dgm:pt>
    <dgm:pt modelId="{9275C081-8936-4026-948F-8FC5804986AD}" type="pres">
      <dgm:prSet presAssocID="{556E8123-A839-4418-A529-6B803766BF31}" presName="rootConnector" presStyleLbl="node3" presStyleIdx="7" presStyleCnt="8"/>
      <dgm:spPr/>
      <dgm:t>
        <a:bodyPr/>
        <a:lstStyle/>
        <a:p>
          <a:endParaRPr lang="es-EC"/>
        </a:p>
      </dgm:t>
    </dgm:pt>
    <dgm:pt modelId="{DB072081-19FC-4299-AF54-1182472F38FF}" type="pres">
      <dgm:prSet presAssocID="{556E8123-A839-4418-A529-6B803766BF31}" presName="hierChild4" presStyleCnt="0"/>
      <dgm:spPr/>
      <dgm:t>
        <a:bodyPr/>
        <a:lstStyle/>
        <a:p>
          <a:endParaRPr lang="es-EC"/>
        </a:p>
      </dgm:t>
    </dgm:pt>
    <dgm:pt modelId="{412FFF26-C656-44B7-B5B6-B00CC2F3AD6F}" type="pres">
      <dgm:prSet presAssocID="{556E8123-A839-4418-A529-6B803766BF31}" presName="hierChild5" presStyleCnt="0"/>
      <dgm:spPr/>
      <dgm:t>
        <a:bodyPr/>
        <a:lstStyle/>
        <a:p>
          <a:endParaRPr lang="es-EC"/>
        </a:p>
      </dgm:t>
    </dgm:pt>
    <dgm:pt modelId="{156EA5E5-295E-4865-B4B3-EF95AC389EA7}" type="pres">
      <dgm:prSet presAssocID="{BC8705CC-3F12-4BF6-A735-22E28006B6A5}" presName="hierChild5" presStyleCnt="0"/>
      <dgm:spPr/>
      <dgm:t>
        <a:bodyPr/>
        <a:lstStyle/>
        <a:p>
          <a:endParaRPr lang="es-EC"/>
        </a:p>
      </dgm:t>
    </dgm:pt>
    <dgm:pt modelId="{7BEC8EC3-32CD-4ECC-B7C7-8CC9000BD68F}" type="pres">
      <dgm:prSet presAssocID="{98E5DA76-5452-497E-A128-1D665D9C83B8}" presName="hierChild3" presStyleCnt="0"/>
      <dgm:spPr/>
      <dgm:t>
        <a:bodyPr/>
        <a:lstStyle/>
        <a:p>
          <a:endParaRPr lang="es-EC"/>
        </a:p>
      </dgm:t>
    </dgm:pt>
  </dgm:ptLst>
  <dgm:cxnLst>
    <dgm:cxn modelId="{ED0913F8-115C-431A-A14D-0DAB2177B9F3}" type="presOf" srcId="{BC3E948E-4BB4-4285-83CA-19AAEE3BE48F}" destId="{2E0F1D02-E0CC-40C7-8ED6-C9408AE8C18D}" srcOrd="0" destOrd="0" presId="urn:microsoft.com/office/officeart/2005/8/layout/orgChart1"/>
    <dgm:cxn modelId="{9942D77D-CCC4-49C5-9CE1-03C648B9D0BB}" type="presOf" srcId="{EEDD9749-F6CE-41C3-A339-6B08BE6FBC7D}" destId="{D4B1D023-CC9F-499B-AF97-7C7B6957C56C}" srcOrd="1" destOrd="0" presId="urn:microsoft.com/office/officeart/2005/8/layout/orgChart1"/>
    <dgm:cxn modelId="{577F383D-4894-4733-959C-BB4EA2F1B4F4}" srcId="{EEDD9749-F6CE-41C3-A339-6B08BE6FBC7D}" destId="{B67F0920-A042-4828-8339-132FA594D554}" srcOrd="0" destOrd="0" parTransId="{68F51043-700A-4EF3-B3E1-C29C61392EDB}" sibTransId="{3F4E81FA-D21F-4AC8-BAB1-044287FFF295}"/>
    <dgm:cxn modelId="{D8810C53-3744-4566-AB81-A86345F8547D}" type="presOf" srcId="{1D23617B-84B8-4D2C-8C41-D23448368B43}" destId="{6AD6B5C3-7F3D-4866-80EC-F14B39683E46}" srcOrd="1" destOrd="0" presId="urn:microsoft.com/office/officeart/2005/8/layout/orgChart1"/>
    <dgm:cxn modelId="{D12720DC-58D0-41BA-B95B-F190F50E0DC1}" type="presOf" srcId="{A1C61BCC-642D-4EEA-95FA-5A8FB5D09DCD}" destId="{544AC84C-6B01-4A03-8D82-EF4B5B7D3801}" srcOrd="0" destOrd="0" presId="urn:microsoft.com/office/officeart/2005/8/layout/orgChart1"/>
    <dgm:cxn modelId="{621471A0-44DC-4F76-8A3C-ED09A6B1FFF2}" type="presOf" srcId="{1D23617B-84B8-4D2C-8C41-D23448368B43}" destId="{425EDE15-26FE-4FAD-B425-BA69546C1F0F}" srcOrd="0" destOrd="0" presId="urn:microsoft.com/office/officeart/2005/8/layout/orgChart1"/>
    <dgm:cxn modelId="{08C63A4A-EF71-4EF3-B416-E5DD7CBBE92F}" srcId="{B67F0920-A042-4828-8339-132FA594D554}" destId="{ED0EC8D7-B0F8-4BDB-A31C-A5E484A437C4}" srcOrd="0" destOrd="0" parTransId="{D87869E8-4731-4A52-97CC-910F74A9EBA4}" sibTransId="{9F099577-8A7E-4D44-9CD1-8E5382480E4D}"/>
    <dgm:cxn modelId="{AE3997BA-2841-4DE4-AA07-8C4B010EEC58}" type="presOf" srcId="{A9176436-B165-4ECE-8C7D-385C3185F2F2}" destId="{412A6A99-BFD3-4AAD-B822-152D8B8A9316}" srcOrd="0" destOrd="0" presId="urn:microsoft.com/office/officeart/2005/8/layout/orgChart1"/>
    <dgm:cxn modelId="{E20C67AE-336A-4E62-AFB7-A47C21E84C91}" type="presOf" srcId="{EEDD9749-F6CE-41C3-A339-6B08BE6FBC7D}" destId="{FAAF4ADB-EFD8-4772-82EB-4207A9C1BB5D}" srcOrd="0" destOrd="0" presId="urn:microsoft.com/office/officeart/2005/8/layout/orgChart1"/>
    <dgm:cxn modelId="{5E9603B7-93C4-4028-899B-23CE5CE2BF17}" type="presOf" srcId="{911C2752-9D6E-44C0-A106-D5F7EDC8BED6}" destId="{66E05F1C-9B4E-4EDF-87D6-A0C5E58D479D}" srcOrd="0" destOrd="0" presId="urn:microsoft.com/office/officeart/2005/8/layout/orgChart1"/>
    <dgm:cxn modelId="{F64C4B55-3045-434C-AF24-93B34B760F16}" type="presOf" srcId="{58E4D432-59D7-4115-B6C8-D84A9ECE7AC4}" destId="{DEDC7664-0F0A-45B4-931B-36CDAEB46A89}" srcOrd="1" destOrd="0" presId="urn:microsoft.com/office/officeart/2005/8/layout/orgChart1"/>
    <dgm:cxn modelId="{1B9EF609-F672-4243-B034-C0D8D0B19D4E}" type="presOf" srcId="{858C77C3-A0E0-4899-80D0-BA6572FCD62D}" destId="{5EB70847-CF64-4A4E-99A1-6EEC575957DC}" srcOrd="1" destOrd="0" presId="urn:microsoft.com/office/officeart/2005/8/layout/orgChart1"/>
    <dgm:cxn modelId="{E26A0B5F-01A2-4AA8-9D44-8A7BC4F91C35}" srcId="{98E5DA76-5452-497E-A128-1D665D9C83B8}" destId="{C90BC618-5495-4DC5-951B-3AB4B53AB983}" srcOrd="0" destOrd="0" parTransId="{205D3FD5-4E9F-46FD-BCE0-6B02B2E20117}" sibTransId="{1B0C602B-A32A-4A3E-A5E5-7AEA790AC7A9}"/>
    <dgm:cxn modelId="{7BDA6409-C655-414A-9C1B-56F6025121B3}" type="presOf" srcId="{2F71D82A-7869-430B-AE1A-E3713BAC9A75}" destId="{71F26F75-771F-48D7-AC9A-DC65C68658EF}" srcOrd="0" destOrd="0" presId="urn:microsoft.com/office/officeart/2005/8/layout/orgChart1"/>
    <dgm:cxn modelId="{89647671-7247-4A74-980C-25D38F5D2E45}" srcId="{C90BC618-5495-4DC5-951B-3AB4B53AB983}" destId="{4414956C-DEFC-4000-90BC-1AF79B876D73}" srcOrd="1" destOrd="0" parTransId="{A1C61BCC-642D-4EEA-95FA-5A8FB5D09DCD}" sibTransId="{166E3A7E-0A6A-45BA-AA0A-CD23AF7015AB}"/>
    <dgm:cxn modelId="{20997F52-868D-486E-92AD-88ED2EC8C83F}" type="presOf" srcId="{58FB4A51-E98F-4906-B011-9078CF0D26C5}" destId="{C6E6CEC8-46C6-41A7-BC8C-0B2D31F6021A}" srcOrd="0" destOrd="0" presId="urn:microsoft.com/office/officeart/2005/8/layout/orgChart1"/>
    <dgm:cxn modelId="{625BCF42-D0B0-418D-9AE7-E2371ACD56DC}" type="presOf" srcId="{C90BC618-5495-4DC5-951B-3AB4B53AB983}" destId="{F019897D-EF66-4256-AA72-3315D0096318}" srcOrd="0" destOrd="0" presId="urn:microsoft.com/office/officeart/2005/8/layout/orgChart1"/>
    <dgm:cxn modelId="{67B33C7F-F9E0-4EE9-9359-F1BDA89167B7}" type="presOf" srcId="{BC8705CC-3F12-4BF6-A735-22E28006B6A5}" destId="{998CCEA2-DD2B-42A2-BF5B-9D1E353F3F43}" srcOrd="0" destOrd="0" presId="urn:microsoft.com/office/officeart/2005/8/layout/orgChart1"/>
    <dgm:cxn modelId="{EE531C76-24B7-4E52-9ADD-1A40410EB12C}" srcId="{C90BC618-5495-4DC5-951B-3AB4B53AB983}" destId="{A9176436-B165-4ECE-8C7D-385C3185F2F2}" srcOrd="0" destOrd="0" parTransId="{B30FE9ED-A888-4170-A14E-2D7364905BCA}" sibTransId="{D536C8ED-D926-4B5F-ADE6-739BDE46B712}"/>
    <dgm:cxn modelId="{3E8FB068-BA74-4632-8BB2-45982F133566}" type="presOf" srcId="{ED0EC8D7-B0F8-4BDB-A31C-A5E484A437C4}" destId="{12A18C85-C954-4B78-BC13-DF4A6255B7F1}" srcOrd="0" destOrd="0" presId="urn:microsoft.com/office/officeart/2005/8/layout/orgChart1"/>
    <dgm:cxn modelId="{3DB73FE0-88DC-488F-89C9-E476BC3FD9B0}" type="presOf" srcId="{556E8123-A839-4418-A529-6B803766BF31}" destId="{9275C081-8936-4026-948F-8FC5804986AD}" srcOrd="1" destOrd="0" presId="urn:microsoft.com/office/officeart/2005/8/layout/orgChart1"/>
    <dgm:cxn modelId="{D18C959D-DAF5-4E92-924F-8AF582480885}" type="presOf" srcId="{58E4D432-59D7-4115-B6C8-D84A9ECE7AC4}" destId="{44744DCF-A847-4D07-AE39-4FF8D124660B}" srcOrd="0" destOrd="0" presId="urn:microsoft.com/office/officeart/2005/8/layout/orgChart1"/>
    <dgm:cxn modelId="{7777E983-B823-44E1-8EF4-3D95714ABD4C}" type="presOf" srcId="{5F4F658D-AFD5-445F-8C5B-4C00877B7431}" destId="{EFE04F43-BF77-4FC8-B076-7E54B8C7BD33}" srcOrd="0" destOrd="0" presId="urn:microsoft.com/office/officeart/2005/8/layout/orgChart1"/>
    <dgm:cxn modelId="{84DC5541-491B-4687-9D88-3888CEB50059}" type="presOf" srcId="{51D4DC35-39B4-4CBB-AC2C-373B10E27EA5}" destId="{15A6A5DA-D7A1-44BE-82B3-25646104AAA7}" srcOrd="0" destOrd="0" presId="urn:microsoft.com/office/officeart/2005/8/layout/orgChart1"/>
    <dgm:cxn modelId="{84B509DD-DEC7-4012-A8B3-D873C2C8B774}" type="presOf" srcId="{858C77C3-A0E0-4899-80D0-BA6572FCD62D}" destId="{FB2259F7-BDBF-4EE9-8FCF-DE79446692BC}" srcOrd="0" destOrd="0" presId="urn:microsoft.com/office/officeart/2005/8/layout/orgChart1"/>
    <dgm:cxn modelId="{D6C59673-48FA-41B9-8FE6-A0D64848CA5B}" type="presOf" srcId="{556E8123-A839-4418-A529-6B803766BF31}" destId="{8A5220BE-D412-4AA3-85DF-FCA775D4C39A}" srcOrd="0" destOrd="0" presId="urn:microsoft.com/office/officeart/2005/8/layout/orgChart1"/>
    <dgm:cxn modelId="{3AD756C4-D13F-443D-9199-3B808480B481}" srcId="{C90BC618-5495-4DC5-951B-3AB4B53AB983}" destId="{0DABAC41-74D8-4D6D-A00A-EF9DADE6E964}" srcOrd="3" destOrd="0" parTransId="{D1F67201-BCF6-4D5D-95F2-F65F5AA90E4F}" sibTransId="{535792FE-6D16-4C2E-9C8A-373BA674A372}"/>
    <dgm:cxn modelId="{D6186AC9-9C3F-438E-BD66-60A295EFAB19}" srcId="{98E5DA76-5452-497E-A128-1D665D9C83B8}" destId="{EEDD9749-F6CE-41C3-A339-6B08BE6FBC7D}" srcOrd="1" destOrd="0" parTransId="{5550B3C0-A818-4FB9-AA08-CA9EF18E3E1B}" sibTransId="{1D1ACDB0-D0D1-434E-B551-335DF00CAFB2}"/>
    <dgm:cxn modelId="{0A01EC14-490B-4E8F-8BC9-380A00799A20}" type="presOf" srcId="{0DABAC41-74D8-4D6D-A00A-EF9DADE6E964}" destId="{CDF316D3-3B69-4F3B-BB15-D4C75F6ED015}" srcOrd="1" destOrd="0" presId="urn:microsoft.com/office/officeart/2005/8/layout/orgChart1"/>
    <dgm:cxn modelId="{50259F04-803E-41E4-A6D6-370A0C8A4101}" type="presOf" srcId="{3D0A1702-E3B7-40CD-9143-F5A41B7CD4D7}" destId="{6369FA3A-7D50-4F99-A26C-F6DAABE437A8}" srcOrd="0" destOrd="0" presId="urn:microsoft.com/office/officeart/2005/8/layout/orgChart1"/>
    <dgm:cxn modelId="{B3BF2792-CEC2-4777-B220-30A9B015D14B}" type="presOf" srcId="{38CB0A23-F795-458B-96D6-C2EB9C94B203}" destId="{DD415E75-5E82-4245-8F94-1C9FD4975121}" srcOrd="0" destOrd="0" presId="urn:microsoft.com/office/officeart/2005/8/layout/orgChart1"/>
    <dgm:cxn modelId="{60E742DF-5E7C-408B-AE08-DF9D957F687F}" type="presOf" srcId="{4414956C-DEFC-4000-90BC-1AF79B876D73}" destId="{48F548CA-2C43-4E7E-A77A-68BDD03723D5}" srcOrd="0" destOrd="0" presId="urn:microsoft.com/office/officeart/2005/8/layout/orgChart1"/>
    <dgm:cxn modelId="{DE73E0C6-6585-4BB0-A9F3-50F133077A91}" type="presOf" srcId="{BC8705CC-3F12-4BF6-A735-22E28006B6A5}" destId="{55AC8E1F-49A0-4C40-B4BB-22E28546458A}" srcOrd="1" destOrd="0" presId="urn:microsoft.com/office/officeart/2005/8/layout/orgChart1"/>
    <dgm:cxn modelId="{CC7C624A-3B6D-425D-A2B8-012BDEDC4652}" type="presOf" srcId="{ED1D0EF0-FFF2-47CD-A828-65DF1DC5BDCC}" destId="{9CBC7D18-0E34-47FC-BD13-B3594A6C1314}" srcOrd="0" destOrd="0" presId="urn:microsoft.com/office/officeart/2005/8/layout/orgChart1"/>
    <dgm:cxn modelId="{C1CEE7CA-AEC5-4D9B-8615-1D0BBE0BB68A}" srcId="{9024E826-5332-44FE-B32E-7F91CD7EEEF0}" destId="{98E5DA76-5452-497E-A128-1D665D9C83B8}" srcOrd="0" destOrd="0" parTransId="{C0323CF9-7349-4095-9C8A-F341B495E0EE}" sibTransId="{B93221F3-051C-4CC1-8EC5-FBF6FD7D3B5D}"/>
    <dgm:cxn modelId="{A5E5178E-BFD0-4CB8-9D07-59785869820C}" srcId="{BC8705CC-3F12-4BF6-A735-22E28006B6A5}" destId="{556E8123-A839-4418-A529-6B803766BF31}" srcOrd="0" destOrd="0" parTransId="{ED1D0EF0-FFF2-47CD-A828-65DF1DC5BDCC}" sibTransId="{F39CB7A5-BE58-4BF0-9506-57ED93F3C4D4}"/>
    <dgm:cxn modelId="{2B8C84A8-1927-48FF-AA87-E4B8F3B94283}" type="presOf" srcId="{5C65F8AC-470B-480D-8529-C9547C10AD55}" destId="{476CC428-8EF2-472F-A57C-AD8D269B630C}" srcOrd="0" destOrd="0" presId="urn:microsoft.com/office/officeart/2005/8/layout/orgChart1"/>
    <dgm:cxn modelId="{F074FFA4-B433-4138-B7D7-77EE92FB7E85}" type="presOf" srcId="{B67F0920-A042-4828-8339-132FA594D554}" destId="{B0FB8FE3-5E54-4BC1-A945-49E8E9CC66D0}" srcOrd="1" destOrd="0" presId="urn:microsoft.com/office/officeart/2005/8/layout/orgChart1"/>
    <dgm:cxn modelId="{4A1E544B-8650-423E-A3A6-1E0CB92E7B91}" srcId="{58E4D432-59D7-4115-B6C8-D84A9ECE7AC4}" destId="{1D23617B-84B8-4D2C-8C41-D23448368B43}" srcOrd="0" destOrd="0" parTransId="{51D4DC35-39B4-4CBB-AC2C-373B10E27EA5}" sibTransId="{F97439A3-317B-4E0D-BD26-CBB16D7A1E63}"/>
    <dgm:cxn modelId="{98BBDE4A-F494-4AC7-8619-3A88D5F6AAA0}" type="presOf" srcId="{58FB4A51-E98F-4906-B011-9078CF0D26C5}" destId="{9D94B481-F4E8-47F5-8583-D1D9DF5FCB43}" srcOrd="1" destOrd="0" presId="urn:microsoft.com/office/officeart/2005/8/layout/orgChart1"/>
    <dgm:cxn modelId="{C5593A46-6943-41E5-917F-586579A3BD39}" type="presOf" srcId="{B67F0920-A042-4828-8339-132FA594D554}" destId="{F1B5307B-2802-46C3-B164-678379E1EE32}" srcOrd="0" destOrd="0" presId="urn:microsoft.com/office/officeart/2005/8/layout/orgChart1"/>
    <dgm:cxn modelId="{DE037E60-DF1B-47B5-97E0-370B6DA98538}" type="presOf" srcId="{0DABAC41-74D8-4D6D-A00A-EF9DADE6E964}" destId="{D1534D1C-758E-4AA8-A07B-D2DC7C428C6E}" srcOrd="0" destOrd="0" presId="urn:microsoft.com/office/officeart/2005/8/layout/orgChart1"/>
    <dgm:cxn modelId="{0E2FC848-DA46-45AA-816E-64EF9EDAF079}" srcId="{98E5DA76-5452-497E-A128-1D665D9C83B8}" destId="{BC8705CC-3F12-4BF6-A735-22E28006B6A5}" srcOrd="3" destOrd="0" parTransId="{38CB0A23-F795-458B-96D6-C2EB9C94B203}" sibTransId="{08D88922-52E4-44D3-B112-AA5ABFA8ACD0}"/>
    <dgm:cxn modelId="{9EF846EA-8E3F-4F64-8202-DAB77D7FE138}" srcId="{98E5DA76-5452-497E-A128-1D665D9C83B8}" destId="{58E4D432-59D7-4115-B6C8-D84A9ECE7AC4}" srcOrd="2" destOrd="0" parTransId="{5F4F658D-AFD5-445F-8C5B-4C00877B7431}" sibTransId="{1B5B1345-CCC3-4B19-A5C9-EDA398925B36}"/>
    <dgm:cxn modelId="{D3E36871-A4B5-47AC-BB35-2BAEFA06E6A9}" type="presOf" srcId="{5550B3C0-A818-4FB9-AA08-CA9EF18E3E1B}" destId="{8DA49A01-16CA-4A88-BD02-3261A79E8DAB}" srcOrd="0" destOrd="0" presId="urn:microsoft.com/office/officeart/2005/8/layout/orgChart1"/>
    <dgm:cxn modelId="{C4A7C965-DB86-4216-8B0C-EF3C39717285}" type="presOf" srcId="{AD5F5454-A909-43AF-B2DE-7325808A2DAD}" destId="{B79A5974-5788-4905-9171-4DD7EE66936C}" srcOrd="0" destOrd="0" presId="urn:microsoft.com/office/officeart/2005/8/layout/orgChart1"/>
    <dgm:cxn modelId="{A84BDDE8-CC9F-4412-A187-3EF4A8867C85}" type="presOf" srcId="{C90BC618-5495-4DC5-951B-3AB4B53AB983}" destId="{88642709-8AA7-4045-AEA9-F10F5351EE15}" srcOrd="1" destOrd="0" presId="urn:microsoft.com/office/officeart/2005/8/layout/orgChart1"/>
    <dgm:cxn modelId="{E1B47E92-ACE4-44B9-90D6-CE5756A8F29A}" type="presOf" srcId="{ED0EC8D7-B0F8-4BDB-A31C-A5E484A437C4}" destId="{B4EEB086-5922-4D9A-BB9C-18C16936AEFA}" srcOrd="1" destOrd="0" presId="urn:microsoft.com/office/officeart/2005/8/layout/orgChart1"/>
    <dgm:cxn modelId="{AD57A6BB-7459-408A-92AE-85A93A4D2BD6}" type="presOf" srcId="{D87869E8-4731-4A52-97CC-910F74A9EBA4}" destId="{0D25AEEE-D77E-404B-9A05-254261490A58}" srcOrd="0" destOrd="0" presId="urn:microsoft.com/office/officeart/2005/8/layout/orgChart1"/>
    <dgm:cxn modelId="{ACE42498-E1B7-4D5B-A9D8-70852E4027E7}" srcId="{EEDD9749-F6CE-41C3-A339-6B08BE6FBC7D}" destId="{BC3E948E-4BB4-4285-83CA-19AAEE3BE48F}" srcOrd="1" destOrd="0" parTransId="{911C2752-9D6E-44C0-A106-D5F7EDC8BED6}" sibTransId="{2F7EAEB3-F5F8-40BD-A374-D3B668F3807F}"/>
    <dgm:cxn modelId="{EAA68216-BDD6-4988-869A-CF828AB8EF53}" type="presOf" srcId="{2F71D82A-7869-430B-AE1A-E3713BAC9A75}" destId="{A0690F58-AA50-4CE0-997B-31FBEC438593}" srcOrd="1" destOrd="0" presId="urn:microsoft.com/office/officeart/2005/8/layout/orgChart1"/>
    <dgm:cxn modelId="{F60A2CB9-6E18-4E9B-B085-C1527CE3D915}" type="presOf" srcId="{98E5DA76-5452-497E-A128-1D665D9C83B8}" destId="{06A7BD19-F7B3-4607-BB6E-B5895121F51F}" srcOrd="0" destOrd="0" presId="urn:microsoft.com/office/officeart/2005/8/layout/orgChart1"/>
    <dgm:cxn modelId="{78EEF32C-945C-412B-B6E1-664205B240FF}" type="presOf" srcId="{B30FE9ED-A888-4170-A14E-2D7364905BCA}" destId="{9074ACB5-157B-4889-BEDD-7246EB5C45A5}" srcOrd="0" destOrd="0" presId="urn:microsoft.com/office/officeart/2005/8/layout/orgChart1"/>
    <dgm:cxn modelId="{20184E12-A485-4857-835D-8B38C0CF053B}" type="presOf" srcId="{4414956C-DEFC-4000-90BC-1AF79B876D73}" destId="{74A3D589-E29C-4271-B72C-DC2F1E1C5E15}" srcOrd="1" destOrd="0" presId="urn:microsoft.com/office/officeart/2005/8/layout/orgChart1"/>
    <dgm:cxn modelId="{7AA74D29-74C2-43CB-96E2-B26CBB1FC9AE}" type="presOf" srcId="{205D3FD5-4E9F-46FD-BCE0-6B02B2E20117}" destId="{49F1A30C-DB5F-4355-A861-35BD07E7B22B}" srcOrd="0" destOrd="0" presId="urn:microsoft.com/office/officeart/2005/8/layout/orgChart1"/>
    <dgm:cxn modelId="{3D403EAD-461F-4A55-9CD6-5AFBF8F45E02}" srcId="{C90BC618-5495-4DC5-951B-3AB4B53AB983}" destId="{58FB4A51-E98F-4906-B011-9078CF0D26C5}" srcOrd="2" destOrd="0" parTransId="{AD5F5454-A909-43AF-B2DE-7325808A2DAD}" sibTransId="{17A9508C-0527-486A-9C6E-245BE2633757}"/>
    <dgm:cxn modelId="{671E9815-9656-4D24-9248-9B58355E7233}" type="presOf" srcId="{A9176436-B165-4ECE-8C7D-385C3185F2F2}" destId="{B12505D6-C725-4468-8F65-13174AE16194}" srcOrd="1" destOrd="0" presId="urn:microsoft.com/office/officeart/2005/8/layout/orgChart1"/>
    <dgm:cxn modelId="{12B70752-2F63-4516-A2CB-D93E4EACC72D}" type="presOf" srcId="{68F51043-700A-4EF3-B3E1-C29C61392EDB}" destId="{79B9373B-CFB2-4E2F-9587-4C354B31FA05}" srcOrd="0" destOrd="0" presId="urn:microsoft.com/office/officeart/2005/8/layout/orgChart1"/>
    <dgm:cxn modelId="{EE8A41E5-D0BD-4FDA-937D-9393E9575A32}" type="presOf" srcId="{9024E826-5332-44FE-B32E-7F91CD7EEEF0}" destId="{EF3A185E-AEB9-45E5-820A-3F1E5B11DA7C}" srcOrd="0" destOrd="0" presId="urn:microsoft.com/office/officeart/2005/8/layout/orgChart1"/>
    <dgm:cxn modelId="{D04BA1EA-8F01-47CD-814C-EA7C484CA823}" type="presOf" srcId="{BC3E948E-4BB4-4285-83CA-19AAEE3BE48F}" destId="{1A09F2C7-C5ED-4366-9A62-9F933F99AE2F}" srcOrd="1" destOrd="0" presId="urn:microsoft.com/office/officeart/2005/8/layout/orgChart1"/>
    <dgm:cxn modelId="{0A69BE79-79A0-474E-94F6-347BBD8D17FA}" type="presOf" srcId="{D1F67201-BCF6-4D5D-95F2-F65F5AA90E4F}" destId="{33170B4D-9DCA-4BB2-BB3B-840027335402}" srcOrd="0" destOrd="0" presId="urn:microsoft.com/office/officeart/2005/8/layout/orgChart1"/>
    <dgm:cxn modelId="{56345C40-4A43-4343-9B3D-1974E5360528}" srcId="{4414956C-DEFC-4000-90BC-1AF79B876D73}" destId="{858C77C3-A0E0-4899-80D0-BA6572FCD62D}" srcOrd="0" destOrd="0" parTransId="{5C65F8AC-470B-480D-8529-C9547C10AD55}" sibTransId="{131137AD-A9E0-4FE4-B44E-F6FE62D33431}"/>
    <dgm:cxn modelId="{8323E291-667B-4E51-AA6E-5C5AEF3EDDFE}" type="presOf" srcId="{98E5DA76-5452-497E-A128-1D665D9C83B8}" destId="{69FE35D7-A980-474A-BE2F-E0D3AACCBB81}" srcOrd="1" destOrd="0" presId="urn:microsoft.com/office/officeart/2005/8/layout/orgChart1"/>
    <dgm:cxn modelId="{CFEFBAAD-62A2-4FFE-85E9-A6A6D3E1F467}" srcId="{BC3E948E-4BB4-4285-83CA-19AAEE3BE48F}" destId="{2F71D82A-7869-430B-AE1A-E3713BAC9A75}" srcOrd="0" destOrd="0" parTransId="{3D0A1702-E3B7-40CD-9143-F5A41B7CD4D7}" sibTransId="{700E30D8-AF6D-4BD1-874C-94C86E694E26}"/>
    <dgm:cxn modelId="{CC0D0A00-CE55-4F29-9A19-82556B5945E5}" type="presParOf" srcId="{EF3A185E-AEB9-45E5-820A-3F1E5B11DA7C}" destId="{43E90AA0-0D94-4982-8775-62463F2A38E4}" srcOrd="0" destOrd="0" presId="urn:microsoft.com/office/officeart/2005/8/layout/orgChart1"/>
    <dgm:cxn modelId="{D0065464-0184-482A-A854-70F115B10C31}" type="presParOf" srcId="{43E90AA0-0D94-4982-8775-62463F2A38E4}" destId="{E900E396-9E9A-488F-A22C-69F9CB766F3E}" srcOrd="0" destOrd="0" presId="urn:microsoft.com/office/officeart/2005/8/layout/orgChart1"/>
    <dgm:cxn modelId="{6C75C8B4-AC13-4464-86EC-3A713803DCAC}" type="presParOf" srcId="{E900E396-9E9A-488F-A22C-69F9CB766F3E}" destId="{06A7BD19-F7B3-4607-BB6E-B5895121F51F}" srcOrd="0" destOrd="0" presId="urn:microsoft.com/office/officeart/2005/8/layout/orgChart1"/>
    <dgm:cxn modelId="{438D3F90-799A-4476-BB5A-897E4EF9FA92}" type="presParOf" srcId="{E900E396-9E9A-488F-A22C-69F9CB766F3E}" destId="{69FE35D7-A980-474A-BE2F-E0D3AACCBB81}" srcOrd="1" destOrd="0" presId="urn:microsoft.com/office/officeart/2005/8/layout/orgChart1"/>
    <dgm:cxn modelId="{E884D0EB-C6DE-4F2F-B3AA-0001BBB34F0E}" type="presParOf" srcId="{43E90AA0-0D94-4982-8775-62463F2A38E4}" destId="{FBEBF3D5-5FB2-4139-BA03-BD24A41F6C9D}" srcOrd="1" destOrd="0" presId="urn:microsoft.com/office/officeart/2005/8/layout/orgChart1"/>
    <dgm:cxn modelId="{BB83A3BC-8EBB-4ED8-8ECB-B8489359F67B}" type="presParOf" srcId="{FBEBF3D5-5FB2-4139-BA03-BD24A41F6C9D}" destId="{49F1A30C-DB5F-4355-A861-35BD07E7B22B}" srcOrd="0" destOrd="0" presId="urn:microsoft.com/office/officeart/2005/8/layout/orgChart1"/>
    <dgm:cxn modelId="{A6EBAB7F-917A-4D5F-B377-E1DF7029764E}" type="presParOf" srcId="{FBEBF3D5-5FB2-4139-BA03-BD24A41F6C9D}" destId="{F2EF4BBB-8921-4E26-B641-032A41AC2E72}" srcOrd="1" destOrd="0" presId="urn:microsoft.com/office/officeart/2005/8/layout/orgChart1"/>
    <dgm:cxn modelId="{0068A78B-BD98-4943-AE97-42DBB4AD6723}" type="presParOf" srcId="{F2EF4BBB-8921-4E26-B641-032A41AC2E72}" destId="{D39069E9-E97C-479F-A45D-444C69817A96}" srcOrd="0" destOrd="0" presId="urn:microsoft.com/office/officeart/2005/8/layout/orgChart1"/>
    <dgm:cxn modelId="{6DE61877-03C7-4AFD-92FE-6F2623A5BF53}" type="presParOf" srcId="{D39069E9-E97C-479F-A45D-444C69817A96}" destId="{F019897D-EF66-4256-AA72-3315D0096318}" srcOrd="0" destOrd="0" presId="urn:microsoft.com/office/officeart/2005/8/layout/orgChart1"/>
    <dgm:cxn modelId="{4228588C-89D3-4586-8080-71E8B04C5B6C}" type="presParOf" srcId="{D39069E9-E97C-479F-A45D-444C69817A96}" destId="{88642709-8AA7-4045-AEA9-F10F5351EE15}" srcOrd="1" destOrd="0" presId="urn:microsoft.com/office/officeart/2005/8/layout/orgChart1"/>
    <dgm:cxn modelId="{7129ABE8-AF5E-4CDF-A1A9-B7C296F43E89}" type="presParOf" srcId="{F2EF4BBB-8921-4E26-B641-032A41AC2E72}" destId="{87383BE8-5090-471A-ACF2-21ECF23D624A}" srcOrd="1" destOrd="0" presId="urn:microsoft.com/office/officeart/2005/8/layout/orgChart1"/>
    <dgm:cxn modelId="{7A8CADDF-6587-4D1A-984C-8D905552FD69}" type="presParOf" srcId="{87383BE8-5090-471A-ACF2-21ECF23D624A}" destId="{9074ACB5-157B-4889-BEDD-7246EB5C45A5}" srcOrd="0" destOrd="0" presId="urn:microsoft.com/office/officeart/2005/8/layout/orgChart1"/>
    <dgm:cxn modelId="{CFCB80E7-4A0F-45D4-ACF9-84A099CD334B}" type="presParOf" srcId="{87383BE8-5090-471A-ACF2-21ECF23D624A}" destId="{D3349C5F-0011-4E39-9E10-AC80B9D286E7}" srcOrd="1" destOrd="0" presId="urn:microsoft.com/office/officeart/2005/8/layout/orgChart1"/>
    <dgm:cxn modelId="{31929882-D340-4309-A6A8-0748A528DA4F}" type="presParOf" srcId="{D3349C5F-0011-4E39-9E10-AC80B9D286E7}" destId="{B05E1DEA-735C-4FFC-98C9-1A3B45172673}" srcOrd="0" destOrd="0" presId="urn:microsoft.com/office/officeart/2005/8/layout/orgChart1"/>
    <dgm:cxn modelId="{D5C263F0-F6F6-46A1-8435-B5DE18105413}" type="presParOf" srcId="{B05E1DEA-735C-4FFC-98C9-1A3B45172673}" destId="{412A6A99-BFD3-4AAD-B822-152D8B8A9316}" srcOrd="0" destOrd="0" presId="urn:microsoft.com/office/officeart/2005/8/layout/orgChart1"/>
    <dgm:cxn modelId="{171D6C19-EDD8-4C93-81C5-CEB75CD4179A}" type="presParOf" srcId="{B05E1DEA-735C-4FFC-98C9-1A3B45172673}" destId="{B12505D6-C725-4468-8F65-13174AE16194}" srcOrd="1" destOrd="0" presId="urn:microsoft.com/office/officeart/2005/8/layout/orgChart1"/>
    <dgm:cxn modelId="{76284384-51E1-4A64-A25B-1E56BDFCAF9B}" type="presParOf" srcId="{D3349C5F-0011-4E39-9E10-AC80B9D286E7}" destId="{3B8BE979-E0A6-425E-A730-D0CDECA244BD}" srcOrd="1" destOrd="0" presId="urn:microsoft.com/office/officeart/2005/8/layout/orgChart1"/>
    <dgm:cxn modelId="{DD0DF828-5DA4-4FB0-8682-D08058B59CB3}" type="presParOf" srcId="{D3349C5F-0011-4E39-9E10-AC80B9D286E7}" destId="{6EA36AAD-E365-4126-84B2-1FE8157B1CEA}" srcOrd="2" destOrd="0" presId="urn:microsoft.com/office/officeart/2005/8/layout/orgChart1"/>
    <dgm:cxn modelId="{18DB5207-7E34-4224-9315-FD895F853387}" type="presParOf" srcId="{87383BE8-5090-471A-ACF2-21ECF23D624A}" destId="{544AC84C-6B01-4A03-8D82-EF4B5B7D3801}" srcOrd="2" destOrd="0" presId="urn:microsoft.com/office/officeart/2005/8/layout/orgChart1"/>
    <dgm:cxn modelId="{BD854C46-EC0A-495C-8F82-1B423A3F71EC}" type="presParOf" srcId="{87383BE8-5090-471A-ACF2-21ECF23D624A}" destId="{7F0EB865-6C62-4933-B1DD-C4185F97E5AC}" srcOrd="3" destOrd="0" presId="urn:microsoft.com/office/officeart/2005/8/layout/orgChart1"/>
    <dgm:cxn modelId="{6557D466-27C9-403D-8498-700172F347C2}" type="presParOf" srcId="{7F0EB865-6C62-4933-B1DD-C4185F97E5AC}" destId="{552C83B6-1464-4F03-9FF0-EBDF1C019867}" srcOrd="0" destOrd="0" presId="urn:microsoft.com/office/officeart/2005/8/layout/orgChart1"/>
    <dgm:cxn modelId="{E64F350E-93A7-46DC-9F9D-7F43023C8729}" type="presParOf" srcId="{552C83B6-1464-4F03-9FF0-EBDF1C019867}" destId="{48F548CA-2C43-4E7E-A77A-68BDD03723D5}" srcOrd="0" destOrd="0" presId="urn:microsoft.com/office/officeart/2005/8/layout/orgChart1"/>
    <dgm:cxn modelId="{9D2A31FA-0846-4BFE-84A2-00A7C3AC3543}" type="presParOf" srcId="{552C83B6-1464-4F03-9FF0-EBDF1C019867}" destId="{74A3D589-E29C-4271-B72C-DC2F1E1C5E15}" srcOrd="1" destOrd="0" presId="urn:microsoft.com/office/officeart/2005/8/layout/orgChart1"/>
    <dgm:cxn modelId="{25614D25-3C8F-43AB-BFBF-6595682E348A}" type="presParOf" srcId="{7F0EB865-6C62-4933-B1DD-C4185F97E5AC}" destId="{CDA18DFE-21BE-4D80-8FE5-F41F71C7DC4F}" srcOrd="1" destOrd="0" presId="urn:microsoft.com/office/officeart/2005/8/layout/orgChart1"/>
    <dgm:cxn modelId="{652F6E49-05A2-4A0A-B597-C970AB56787D}" type="presParOf" srcId="{CDA18DFE-21BE-4D80-8FE5-F41F71C7DC4F}" destId="{476CC428-8EF2-472F-A57C-AD8D269B630C}" srcOrd="0" destOrd="0" presId="urn:microsoft.com/office/officeart/2005/8/layout/orgChart1"/>
    <dgm:cxn modelId="{D28B6412-57AA-42EC-AAA9-FA24F7808CDB}" type="presParOf" srcId="{CDA18DFE-21BE-4D80-8FE5-F41F71C7DC4F}" destId="{C2A41704-224D-4128-B3C4-4BF18F07DE91}" srcOrd="1" destOrd="0" presId="urn:microsoft.com/office/officeart/2005/8/layout/orgChart1"/>
    <dgm:cxn modelId="{FA859B0B-764F-4365-B05B-189DB81E4512}" type="presParOf" srcId="{C2A41704-224D-4128-B3C4-4BF18F07DE91}" destId="{0024A8BB-37B8-44BB-81E4-B806E46AFC98}" srcOrd="0" destOrd="0" presId="urn:microsoft.com/office/officeart/2005/8/layout/orgChart1"/>
    <dgm:cxn modelId="{848B03F9-8255-44FD-A33E-4C0CE312C300}" type="presParOf" srcId="{0024A8BB-37B8-44BB-81E4-B806E46AFC98}" destId="{FB2259F7-BDBF-4EE9-8FCF-DE79446692BC}" srcOrd="0" destOrd="0" presId="urn:microsoft.com/office/officeart/2005/8/layout/orgChart1"/>
    <dgm:cxn modelId="{C694EEF7-FE67-4A2E-9B17-50030799708E}" type="presParOf" srcId="{0024A8BB-37B8-44BB-81E4-B806E46AFC98}" destId="{5EB70847-CF64-4A4E-99A1-6EEC575957DC}" srcOrd="1" destOrd="0" presId="urn:microsoft.com/office/officeart/2005/8/layout/orgChart1"/>
    <dgm:cxn modelId="{934BA19B-2F90-4A3D-82F6-C1B9F14994C4}" type="presParOf" srcId="{C2A41704-224D-4128-B3C4-4BF18F07DE91}" destId="{7CB0D1CA-A73D-44E1-BFC4-35AF6E82F388}" srcOrd="1" destOrd="0" presId="urn:microsoft.com/office/officeart/2005/8/layout/orgChart1"/>
    <dgm:cxn modelId="{09098F56-9BA1-4A8B-B4C1-9E2E0E11C61D}" type="presParOf" srcId="{C2A41704-224D-4128-B3C4-4BF18F07DE91}" destId="{F7016322-DCEE-493A-9A8B-A099B45C85A7}" srcOrd="2" destOrd="0" presId="urn:microsoft.com/office/officeart/2005/8/layout/orgChart1"/>
    <dgm:cxn modelId="{B40258B8-684A-411D-B9DE-47E095EF82C8}" type="presParOf" srcId="{7F0EB865-6C62-4933-B1DD-C4185F97E5AC}" destId="{4F8675AA-44FA-4847-B37E-37E026A5DAC0}" srcOrd="2" destOrd="0" presId="urn:microsoft.com/office/officeart/2005/8/layout/orgChart1"/>
    <dgm:cxn modelId="{8C0AAEF0-EF8E-460D-BE42-F3D70F8EDF69}" type="presParOf" srcId="{87383BE8-5090-471A-ACF2-21ECF23D624A}" destId="{B79A5974-5788-4905-9171-4DD7EE66936C}" srcOrd="4" destOrd="0" presId="urn:microsoft.com/office/officeart/2005/8/layout/orgChart1"/>
    <dgm:cxn modelId="{A43D42F5-BEC7-44EE-AC82-696B4C6EE514}" type="presParOf" srcId="{87383BE8-5090-471A-ACF2-21ECF23D624A}" destId="{B589E568-7369-461A-9BD2-27E24F793227}" srcOrd="5" destOrd="0" presId="urn:microsoft.com/office/officeart/2005/8/layout/orgChart1"/>
    <dgm:cxn modelId="{E701B1E2-B158-482A-B7DF-C2F47FDAB7BD}" type="presParOf" srcId="{B589E568-7369-461A-9BD2-27E24F793227}" destId="{7D97BC32-1339-4F31-86AB-8364A19DED52}" srcOrd="0" destOrd="0" presId="urn:microsoft.com/office/officeart/2005/8/layout/orgChart1"/>
    <dgm:cxn modelId="{39C8F188-E126-47F0-92D5-0926645178AA}" type="presParOf" srcId="{7D97BC32-1339-4F31-86AB-8364A19DED52}" destId="{C6E6CEC8-46C6-41A7-BC8C-0B2D31F6021A}" srcOrd="0" destOrd="0" presId="urn:microsoft.com/office/officeart/2005/8/layout/orgChart1"/>
    <dgm:cxn modelId="{3212DB45-6D78-4A62-AD0B-071C4F32BB67}" type="presParOf" srcId="{7D97BC32-1339-4F31-86AB-8364A19DED52}" destId="{9D94B481-F4E8-47F5-8583-D1D9DF5FCB43}" srcOrd="1" destOrd="0" presId="urn:microsoft.com/office/officeart/2005/8/layout/orgChart1"/>
    <dgm:cxn modelId="{D243DE84-C747-41A0-8F87-5F20F2645830}" type="presParOf" srcId="{B589E568-7369-461A-9BD2-27E24F793227}" destId="{C664CDED-10F5-4173-B497-4C2302E93E4A}" srcOrd="1" destOrd="0" presId="urn:microsoft.com/office/officeart/2005/8/layout/orgChart1"/>
    <dgm:cxn modelId="{C28E86E9-9710-4230-B569-40BEF2E43D3E}" type="presParOf" srcId="{B589E568-7369-461A-9BD2-27E24F793227}" destId="{B814E3AE-C8F4-4ADC-B861-F1E323AC3133}" srcOrd="2" destOrd="0" presId="urn:microsoft.com/office/officeart/2005/8/layout/orgChart1"/>
    <dgm:cxn modelId="{68D960F1-BF73-4E6A-B2E8-C0BB5F81EFDE}" type="presParOf" srcId="{87383BE8-5090-471A-ACF2-21ECF23D624A}" destId="{33170B4D-9DCA-4BB2-BB3B-840027335402}" srcOrd="6" destOrd="0" presId="urn:microsoft.com/office/officeart/2005/8/layout/orgChart1"/>
    <dgm:cxn modelId="{75ED4DAC-91D9-4C42-B22D-33C371BAC14E}" type="presParOf" srcId="{87383BE8-5090-471A-ACF2-21ECF23D624A}" destId="{E255AA78-A130-4ACA-9084-A5920A78F0D3}" srcOrd="7" destOrd="0" presId="urn:microsoft.com/office/officeart/2005/8/layout/orgChart1"/>
    <dgm:cxn modelId="{D1E5E677-A907-4203-A00E-F2DEAAAA5F15}" type="presParOf" srcId="{E255AA78-A130-4ACA-9084-A5920A78F0D3}" destId="{25EB96D1-B4F8-4DF7-BB15-089EE5413BD0}" srcOrd="0" destOrd="0" presId="urn:microsoft.com/office/officeart/2005/8/layout/orgChart1"/>
    <dgm:cxn modelId="{329736F8-9C12-48B0-8C7F-8FC94761EE82}" type="presParOf" srcId="{25EB96D1-B4F8-4DF7-BB15-089EE5413BD0}" destId="{D1534D1C-758E-4AA8-A07B-D2DC7C428C6E}" srcOrd="0" destOrd="0" presId="urn:microsoft.com/office/officeart/2005/8/layout/orgChart1"/>
    <dgm:cxn modelId="{CB15599D-87B0-400F-9863-B02B93CE85B7}" type="presParOf" srcId="{25EB96D1-B4F8-4DF7-BB15-089EE5413BD0}" destId="{CDF316D3-3B69-4F3B-BB15-D4C75F6ED015}" srcOrd="1" destOrd="0" presId="urn:microsoft.com/office/officeart/2005/8/layout/orgChart1"/>
    <dgm:cxn modelId="{5B121505-313C-4BD0-87EF-7B15D7CD39CD}" type="presParOf" srcId="{E255AA78-A130-4ACA-9084-A5920A78F0D3}" destId="{95FDC8ED-EB95-487E-AB2E-3EDE6B46492E}" srcOrd="1" destOrd="0" presId="urn:microsoft.com/office/officeart/2005/8/layout/orgChart1"/>
    <dgm:cxn modelId="{C9E52C8A-D291-4904-9F7D-E89B06354E7A}" type="presParOf" srcId="{E255AA78-A130-4ACA-9084-A5920A78F0D3}" destId="{F22912DC-7D8A-42E0-8862-6BD5F3C07205}" srcOrd="2" destOrd="0" presId="urn:microsoft.com/office/officeart/2005/8/layout/orgChart1"/>
    <dgm:cxn modelId="{CE688562-DFCD-4B58-AB20-F2918398701F}" type="presParOf" srcId="{F2EF4BBB-8921-4E26-B641-032A41AC2E72}" destId="{D26527AB-A11A-45C9-ADD7-3E27E86B4EC6}" srcOrd="2" destOrd="0" presId="urn:microsoft.com/office/officeart/2005/8/layout/orgChart1"/>
    <dgm:cxn modelId="{85EDFC53-D689-43CF-8DE4-668693B3EDB3}" type="presParOf" srcId="{FBEBF3D5-5FB2-4139-BA03-BD24A41F6C9D}" destId="{8DA49A01-16CA-4A88-BD02-3261A79E8DAB}" srcOrd="2" destOrd="0" presId="urn:microsoft.com/office/officeart/2005/8/layout/orgChart1"/>
    <dgm:cxn modelId="{E85362E9-236D-417A-9E51-CD51E03B5D33}" type="presParOf" srcId="{FBEBF3D5-5FB2-4139-BA03-BD24A41F6C9D}" destId="{F2C20652-1491-4975-B899-D75467792781}" srcOrd="3" destOrd="0" presId="urn:microsoft.com/office/officeart/2005/8/layout/orgChart1"/>
    <dgm:cxn modelId="{DCF15C20-5730-49E9-9072-02E1D0A8CCB9}" type="presParOf" srcId="{F2C20652-1491-4975-B899-D75467792781}" destId="{BEEAD009-75F2-4618-9803-0B29F49D7F0E}" srcOrd="0" destOrd="0" presId="urn:microsoft.com/office/officeart/2005/8/layout/orgChart1"/>
    <dgm:cxn modelId="{19C6458C-837E-4117-A197-3B4110522DA6}" type="presParOf" srcId="{BEEAD009-75F2-4618-9803-0B29F49D7F0E}" destId="{FAAF4ADB-EFD8-4772-82EB-4207A9C1BB5D}" srcOrd="0" destOrd="0" presId="urn:microsoft.com/office/officeart/2005/8/layout/orgChart1"/>
    <dgm:cxn modelId="{F2FAD2B0-B8CA-4C48-B23D-375E71BF63E0}" type="presParOf" srcId="{BEEAD009-75F2-4618-9803-0B29F49D7F0E}" destId="{D4B1D023-CC9F-499B-AF97-7C7B6957C56C}" srcOrd="1" destOrd="0" presId="urn:microsoft.com/office/officeart/2005/8/layout/orgChart1"/>
    <dgm:cxn modelId="{91A1512E-ED15-4E1C-8A3A-5956B329B526}" type="presParOf" srcId="{F2C20652-1491-4975-B899-D75467792781}" destId="{5CD98E9A-47C4-424B-B06B-9AD5727CD28F}" srcOrd="1" destOrd="0" presId="urn:microsoft.com/office/officeart/2005/8/layout/orgChart1"/>
    <dgm:cxn modelId="{80B8CAD0-6E76-495C-8EFF-1F858BBA880A}" type="presParOf" srcId="{5CD98E9A-47C4-424B-B06B-9AD5727CD28F}" destId="{79B9373B-CFB2-4E2F-9587-4C354B31FA05}" srcOrd="0" destOrd="0" presId="urn:microsoft.com/office/officeart/2005/8/layout/orgChart1"/>
    <dgm:cxn modelId="{B0F6E6AD-D5E0-46C1-ACC5-F9AC386C5126}" type="presParOf" srcId="{5CD98E9A-47C4-424B-B06B-9AD5727CD28F}" destId="{0A49D664-BC1C-47EF-BE8A-51CF7AB4FE44}" srcOrd="1" destOrd="0" presId="urn:microsoft.com/office/officeart/2005/8/layout/orgChart1"/>
    <dgm:cxn modelId="{9E18AEAE-3CE8-4062-8E11-BB27EA71F223}" type="presParOf" srcId="{0A49D664-BC1C-47EF-BE8A-51CF7AB4FE44}" destId="{B8E53887-07A6-49C9-AECB-12631DE9AC08}" srcOrd="0" destOrd="0" presId="urn:microsoft.com/office/officeart/2005/8/layout/orgChart1"/>
    <dgm:cxn modelId="{E51EC3F9-D6C9-4602-8C31-6480C158DEF6}" type="presParOf" srcId="{B8E53887-07A6-49C9-AECB-12631DE9AC08}" destId="{F1B5307B-2802-46C3-B164-678379E1EE32}" srcOrd="0" destOrd="0" presId="urn:microsoft.com/office/officeart/2005/8/layout/orgChart1"/>
    <dgm:cxn modelId="{BB16C9FB-66E4-4696-94AB-2A1E8EAA5601}" type="presParOf" srcId="{B8E53887-07A6-49C9-AECB-12631DE9AC08}" destId="{B0FB8FE3-5E54-4BC1-A945-49E8E9CC66D0}" srcOrd="1" destOrd="0" presId="urn:microsoft.com/office/officeart/2005/8/layout/orgChart1"/>
    <dgm:cxn modelId="{87715835-D30D-4C8E-9253-A47C254DFF80}" type="presParOf" srcId="{0A49D664-BC1C-47EF-BE8A-51CF7AB4FE44}" destId="{08E9105A-9D64-47D9-BBE4-E1E23171A1BD}" srcOrd="1" destOrd="0" presId="urn:microsoft.com/office/officeart/2005/8/layout/orgChart1"/>
    <dgm:cxn modelId="{C5F9B6CC-D930-493C-BC38-F6A54735A3B4}" type="presParOf" srcId="{08E9105A-9D64-47D9-BBE4-E1E23171A1BD}" destId="{0D25AEEE-D77E-404B-9A05-254261490A58}" srcOrd="0" destOrd="0" presId="urn:microsoft.com/office/officeart/2005/8/layout/orgChart1"/>
    <dgm:cxn modelId="{C2084939-83F5-42A4-A554-0C2B4C1FA438}" type="presParOf" srcId="{08E9105A-9D64-47D9-BBE4-E1E23171A1BD}" destId="{0DC367D8-FED6-4050-8CA8-0AC2A24FC57D}" srcOrd="1" destOrd="0" presId="urn:microsoft.com/office/officeart/2005/8/layout/orgChart1"/>
    <dgm:cxn modelId="{0521B304-D3A7-4EC2-A68F-3801D923FED5}" type="presParOf" srcId="{0DC367D8-FED6-4050-8CA8-0AC2A24FC57D}" destId="{AC6759EE-7F41-40CB-8B01-67F7AF8D699C}" srcOrd="0" destOrd="0" presId="urn:microsoft.com/office/officeart/2005/8/layout/orgChart1"/>
    <dgm:cxn modelId="{08A017EC-9823-44F9-88AD-F280FC9D13B8}" type="presParOf" srcId="{AC6759EE-7F41-40CB-8B01-67F7AF8D699C}" destId="{12A18C85-C954-4B78-BC13-DF4A6255B7F1}" srcOrd="0" destOrd="0" presId="urn:microsoft.com/office/officeart/2005/8/layout/orgChart1"/>
    <dgm:cxn modelId="{3899B953-C5F2-4A92-93C8-33CEF1727E4C}" type="presParOf" srcId="{AC6759EE-7F41-40CB-8B01-67F7AF8D699C}" destId="{B4EEB086-5922-4D9A-BB9C-18C16936AEFA}" srcOrd="1" destOrd="0" presId="urn:microsoft.com/office/officeart/2005/8/layout/orgChart1"/>
    <dgm:cxn modelId="{CF6CFCB9-E298-4376-9C55-D9C008F443A8}" type="presParOf" srcId="{0DC367D8-FED6-4050-8CA8-0AC2A24FC57D}" destId="{DBF3A1EA-A151-4CFD-9323-BD64C03C748E}" srcOrd="1" destOrd="0" presId="urn:microsoft.com/office/officeart/2005/8/layout/orgChart1"/>
    <dgm:cxn modelId="{5612016C-4E2E-46B3-B330-157D40FBB2B9}" type="presParOf" srcId="{0DC367D8-FED6-4050-8CA8-0AC2A24FC57D}" destId="{A7737F62-E67F-4CD7-B117-B6E5BA5F95A3}" srcOrd="2" destOrd="0" presId="urn:microsoft.com/office/officeart/2005/8/layout/orgChart1"/>
    <dgm:cxn modelId="{65773B52-6CD1-4101-B3C5-540E927B44B9}" type="presParOf" srcId="{0A49D664-BC1C-47EF-BE8A-51CF7AB4FE44}" destId="{0B94DD19-9D39-46FA-BEAA-503E77670207}" srcOrd="2" destOrd="0" presId="urn:microsoft.com/office/officeart/2005/8/layout/orgChart1"/>
    <dgm:cxn modelId="{9A0F9888-85FF-47C1-A3D6-681B3940EBF1}" type="presParOf" srcId="{5CD98E9A-47C4-424B-B06B-9AD5727CD28F}" destId="{66E05F1C-9B4E-4EDF-87D6-A0C5E58D479D}" srcOrd="2" destOrd="0" presId="urn:microsoft.com/office/officeart/2005/8/layout/orgChart1"/>
    <dgm:cxn modelId="{3BDB438E-B90D-49D6-984D-FAA1FC013D71}" type="presParOf" srcId="{5CD98E9A-47C4-424B-B06B-9AD5727CD28F}" destId="{BD48CAE3-FBF1-413D-9513-D5C42DCF92AE}" srcOrd="3" destOrd="0" presId="urn:microsoft.com/office/officeart/2005/8/layout/orgChart1"/>
    <dgm:cxn modelId="{C75660CE-2C9C-4F29-9D16-010509FAD7C2}" type="presParOf" srcId="{BD48CAE3-FBF1-413D-9513-D5C42DCF92AE}" destId="{1B1CA295-F335-43D8-A23B-902548834C2D}" srcOrd="0" destOrd="0" presId="urn:microsoft.com/office/officeart/2005/8/layout/orgChart1"/>
    <dgm:cxn modelId="{98234BC7-4FB9-4BE8-B6F0-6C3099FBF8C5}" type="presParOf" srcId="{1B1CA295-F335-43D8-A23B-902548834C2D}" destId="{2E0F1D02-E0CC-40C7-8ED6-C9408AE8C18D}" srcOrd="0" destOrd="0" presId="urn:microsoft.com/office/officeart/2005/8/layout/orgChart1"/>
    <dgm:cxn modelId="{340E0957-E6EC-465B-B0CB-12AE758C8230}" type="presParOf" srcId="{1B1CA295-F335-43D8-A23B-902548834C2D}" destId="{1A09F2C7-C5ED-4366-9A62-9F933F99AE2F}" srcOrd="1" destOrd="0" presId="urn:microsoft.com/office/officeart/2005/8/layout/orgChart1"/>
    <dgm:cxn modelId="{70E32F55-D1D3-4DFC-BE5C-9BB18AB847CF}" type="presParOf" srcId="{BD48CAE3-FBF1-413D-9513-D5C42DCF92AE}" destId="{0390A23A-C152-4D22-9967-F7B1863623D2}" srcOrd="1" destOrd="0" presId="urn:microsoft.com/office/officeart/2005/8/layout/orgChart1"/>
    <dgm:cxn modelId="{657BE73A-4E14-48FF-9BFD-112347A05F7B}" type="presParOf" srcId="{0390A23A-C152-4D22-9967-F7B1863623D2}" destId="{6369FA3A-7D50-4F99-A26C-F6DAABE437A8}" srcOrd="0" destOrd="0" presId="urn:microsoft.com/office/officeart/2005/8/layout/orgChart1"/>
    <dgm:cxn modelId="{B8698C9D-0576-4FAE-9941-23E7F68D0808}" type="presParOf" srcId="{0390A23A-C152-4D22-9967-F7B1863623D2}" destId="{551ABEDE-55E9-4557-9296-0BCBB101520C}" srcOrd="1" destOrd="0" presId="urn:microsoft.com/office/officeart/2005/8/layout/orgChart1"/>
    <dgm:cxn modelId="{30C8F665-86E4-4B50-B369-94A99822388A}" type="presParOf" srcId="{551ABEDE-55E9-4557-9296-0BCBB101520C}" destId="{A502DC4D-FE72-4D5A-AFA9-D854F810AD87}" srcOrd="0" destOrd="0" presId="urn:microsoft.com/office/officeart/2005/8/layout/orgChart1"/>
    <dgm:cxn modelId="{4616DC65-5819-431E-86DA-217256337529}" type="presParOf" srcId="{A502DC4D-FE72-4D5A-AFA9-D854F810AD87}" destId="{71F26F75-771F-48D7-AC9A-DC65C68658EF}" srcOrd="0" destOrd="0" presId="urn:microsoft.com/office/officeart/2005/8/layout/orgChart1"/>
    <dgm:cxn modelId="{E733BC87-CF45-4B69-A306-F93D2BBA7609}" type="presParOf" srcId="{A502DC4D-FE72-4D5A-AFA9-D854F810AD87}" destId="{A0690F58-AA50-4CE0-997B-31FBEC438593}" srcOrd="1" destOrd="0" presId="urn:microsoft.com/office/officeart/2005/8/layout/orgChart1"/>
    <dgm:cxn modelId="{7CECFF00-1913-4F57-9AD0-8C8B8C00B982}" type="presParOf" srcId="{551ABEDE-55E9-4557-9296-0BCBB101520C}" destId="{19484986-755D-4165-97F7-B623FD40CBD1}" srcOrd="1" destOrd="0" presId="urn:microsoft.com/office/officeart/2005/8/layout/orgChart1"/>
    <dgm:cxn modelId="{DB4BFED8-237A-4060-9443-3A4D8E41EE2A}" type="presParOf" srcId="{551ABEDE-55E9-4557-9296-0BCBB101520C}" destId="{EE0A5095-B072-4CCF-822B-6F4F7863320D}" srcOrd="2" destOrd="0" presId="urn:microsoft.com/office/officeart/2005/8/layout/orgChart1"/>
    <dgm:cxn modelId="{7B6F14BE-EBB7-4A89-A2E2-C38B4EF96591}" type="presParOf" srcId="{BD48CAE3-FBF1-413D-9513-D5C42DCF92AE}" destId="{389D0A2F-A69F-4055-B51A-BD31A97A7C0A}" srcOrd="2" destOrd="0" presId="urn:microsoft.com/office/officeart/2005/8/layout/orgChart1"/>
    <dgm:cxn modelId="{BA6F76A2-2C56-4D91-B7F6-78F9A88774DE}" type="presParOf" srcId="{F2C20652-1491-4975-B899-D75467792781}" destId="{666D7F4E-BE68-49FD-B25E-5285B852AB37}" srcOrd="2" destOrd="0" presId="urn:microsoft.com/office/officeart/2005/8/layout/orgChart1"/>
    <dgm:cxn modelId="{77EACF24-1F3F-46FE-9910-103EFA875AF1}" type="presParOf" srcId="{FBEBF3D5-5FB2-4139-BA03-BD24A41F6C9D}" destId="{EFE04F43-BF77-4FC8-B076-7E54B8C7BD33}" srcOrd="4" destOrd="0" presId="urn:microsoft.com/office/officeart/2005/8/layout/orgChart1"/>
    <dgm:cxn modelId="{612FC582-AEA7-45EC-B2F7-482C015CD1A8}" type="presParOf" srcId="{FBEBF3D5-5FB2-4139-BA03-BD24A41F6C9D}" destId="{1E85FD18-8DFF-4BF7-8C5D-6B41252B8047}" srcOrd="5" destOrd="0" presId="urn:microsoft.com/office/officeart/2005/8/layout/orgChart1"/>
    <dgm:cxn modelId="{5E00C96E-2895-4F16-B287-3456D41CEA78}" type="presParOf" srcId="{1E85FD18-8DFF-4BF7-8C5D-6B41252B8047}" destId="{2FE3F5EC-A415-453D-B5DC-F17A212D48D6}" srcOrd="0" destOrd="0" presId="urn:microsoft.com/office/officeart/2005/8/layout/orgChart1"/>
    <dgm:cxn modelId="{F77C34D9-52F3-494F-ACC1-0368D0582EB7}" type="presParOf" srcId="{2FE3F5EC-A415-453D-B5DC-F17A212D48D6}" destId="{44744DCF-A847-4D07-AE39-4FF8D124660B}" srcOrd="0" destOrd="0" presId="urn:microsoft.com/office/officeart/2005/8/layout/orgChart1"/>
    <dgm:cxn modelId="{7077034D-BB75-4569-946C-3152022496D1}" type="presParOf" srcId="{2FE3F5EC-A415-453D-B5DC-F17A212D48D6}" destId="{DEDC7664-0F0A-45B4-931B-36CDAEB46A89}" srcOrd="1" destOrd="0" presId="urn:microsoft.com/office/officeart/2005/8/layout/orgChart1"/>
    <dgm:cxn modelId="{63F8FA30-1FBC-4919-BE8B-7D7E73F06101}" type="presParOf" srcId="{1E85FD18-8DFF-4BF7-8C5D-6B41252B8047}" destId="{260C033C-9D7F-44D5-B0B3-F060E7093FF5}" srcOrd="1" destOrd="0" presId="urn:microsoft.com/office/officeart/2005/8/layout/orgChart1"/>
    <dgm:cxn modelId="{00EDAD13-7271-4FA2-84BE-9AF72944D893}" type="presParOf" srcId="{260C033C-9D7F-44D5-B0B3-F060E7093FF5}" destId="{15A6A5DA-D7A1-44BE-82B3-25646104AAA7}" srcOrd="0" destOrd="0" presId="urn:microsoft.com/office/officeart/2005/8/layout/orgChart1"/>
    <dgm:cxn modelId="{0AF24BE1-B5F4-412D-A5A9-35D867D0C244}" type="presParOf" srcId="{260C033C-9D7F-44D5-B0B3-F060E7093FF5}" destId="{AF1DC910-9F79-4954-A4B9-6898973E5056}" srcOrd="1" destOrd="0" presId="urn:microsoft.com/office/officeart/2005/8/layout/orgChart1"/>
    <dgm:cxn modelId="{8DE5AACE-2C0D-4449-A74C-970FB0C5AADD}" type="presParOf" srcId="{AF1DC910-9F79-4954-A4B9-6898973E5056}" destId="{E078DA41-B656-4B25-BA2D-1C81EF5A2695}" srcOrd="0" destOrd="0" presId="urn:microsoft.com/office/officeart/2005/8/layout/orgChart1"/>
    <dgm:cxn modelId="{C3325291-FF2C-42B0-9B85-4E340898DA98}" type="presParOf" srcId="{E078DA41-B656-4B25-BA2D-1C81EF5A2695}" destId="{425EDE15-26FE-4FAD-B425-BA69546C1F0F}" srcOrd="0" destOrd="0" presId="urn:microsoft.com/office/officeart/2005/8/layout/orgChart1"/>
    <dgm:cxn modelId="{2D92A4D4-54C2-4A5D-AA6B-3CA2658DFEA8}" type="presParOf" srcId="{E078DA41-B656-4B25-BA2D-1C81EF5A2695}" destId="{6AD6B5C3-7F3D-4866-80EC-F14B39683E46}" srcOrd="1" destOrd="0" presId="urn:microsoft.com/office/officeart/2005/8/layout/orgChart1"/>
    <dgm:cxn modelId="{1AECD0F1-E897-4610-97E2-733199462CD8}" type="presParOf" srcId="{AF1DC910-9F79-4954-A4B9-6898973E5056}" destId="{41B4E6CA-46AA-4F72-9E28-3C49B2A65954}" srcOrd="1" destOrd="0" presId="urn:microsoft.com/office/officeart/2005/8/layout/orgChart1"/>
    <dgm:cxn modelId="{A10E79C6-C497-4CCE-92BD-5D01A566819A}" type="presParOf" srcId="{AF1DC910-9F79-4954-A4B9-6898973E5056}" destId="{E00144A2-52CE-40B1-9D07-6C22AB007B4D}" srcOrd="2" destOrd="0" presId="urn:microsoft.com/office/officeart/2005/8/layout/orgChart1"/>
    <dgm:cxn modelId="{BD6F5D07-024A-4D79-92DF-4F4DD33B7B19}" type="presParOf" srcId="{1E85FD18-8DFF-4BF7-8C5D-6B41252B8047}" destId="{56825B8C-1218-4ADC-97D3-157A2268CC55}" srcOrd="2" destOrd="0" presId="urn:microsoft.com/office/officeart/2005/8/layout/orgChart1"/>
    <dgm:cxn modelId="{ABC2CC43-59AC-4DA4-927A-A9F93F61776D}" type="presParOf" srcId="{FBEBF3D5-5FB2-4139-BA03-BD24A41F6C9D}" destId="{DD415E75-5E82-4245-8F94-1C9FD4975121}" srcOrd="6" destOrd="0" presId="urn:microsoft.com/office/officeart/2005/8/layout/orgChart1"/>
    <dgm:cxn modelId="{FEEBE7F2-F082-4C28-A815-43E313A76EBD}" type="presParOf" srcId="{FBEBF3D5-5FB2-4139-BA03-BD24A41F6C9D}" destId="{03DEED11-056D-46A6-B7B7-0CEB1E5A3ADF}" srcOrd="7" destOrd="0" presId="urn:microsoft.com/office/officeart/2005/8/layout/orgChart1"/>
    <dgm:cxn modelId="{16D9BC65-ED9A-4B46-A5B8-322967DB6720}" type="presParOf" srcId="{03DEED11-056D-46A6-B7B7-0CEB1E5A3ADF}" destId="{AE1AC10C-6261-4DBE-A15E-3BA40FDD2F01}" srcOrd="0" destOrd="0" presId="urn:microsoft.com/office/officeart/2005/8/layout/orgChart1"/>
    <dgm:cxn modelId="{5F13B28B-8214-4D75-B851-31CD127BD6BF}" type="presParOf" srcId="{AE1AC10C-6261-4DBE-A15E-3BA40FDD2F01}" destId="{998CCEA2-DD2B-42A2-BF5B-9D1E353F3F43}" srcOrd="0" destOrd="0" presId="urn:microsoft.com/office/officeart/2005/8/layout/orgChart1"/>
    <dgm:cxn modelId="{96D0A1B3-BF49-4F8B-AB0E-E1B024C07BE6}" type="presParOf" srcId="{AE1AC10C-6261-4DBE-A15E-3BA40FDD2F01}" destId="{55AC8E1F-49A0-4C40-B4BB-22E28546458A}" srcOrd="1" destOrd="0" presId="urn:microsoft.com/office/officeart/2005/8/layout/orgChart1"/>
    <dgm:cxn modelId="{BAF3F68F-D7BE-492F-BE00-E7F3348A67CE}" type="presParOf" srcId="{03DEED11-056D-46A6-B7B7-0CEB1E5A3ADF}" destId="{6102BED3-7574-436A-A6BC-659B16C1D2F4}" srcOrd="1" destOrd="0" presId="urn:microsoft.com/office/officeart/2005/8/layout/orgChart1"/>
    <dgm:cxn modelId="{8F345FD0-DCF3-4B95-910E-42F3085BE26B}" type="presParOf" srcId="{6102BED3-7574-436A-A6BC-659B16C1D2F4}" destId="{9CBC7D18-0E34-47FC-BD13-B3594A6C1314}" srcOrd="0" destOrd="0" presId="urn:microsoft.com/office/officeart/2005/8/layout/orgChart1"/>
    <dgm:cxn modelId="{7E87AB0C-8A4F-4B59-8110-955CDAA24AD3}" type="presParOf" srcId="{6102BED3-7574-436A-A6BC-659B16C1D2F4}" destId="{E9F4EA52-D9FF-41A7-8989-F955D4693356}" srcOrd="1" destOrd="0" presId="urn:microsoft.com/office/officeart/2005/8/layout/orgChart1"/>
    <dgm:cxn modelId="{6FA5FFBB-E676-4BA9-AB42-CE6399B43B19}" type="presParOf" srcId="{E9F4EA52-D9FF-41A7-8989-F955D4693356}" destId="{2DE5E3B1-B41C-4BF0-AB2A-4F8FCD4CE1FB}" srcOrd="0" destOrd="0" presId="urn:microsoft.com/office/officeart/2005/8/layout/orgChart1"/>
    <dgm:cxn modelId="{958AE3F1-6081-45B5-A689-F6CDD5679685}" type="presParOf" srcId="{2DE5E3B1-B41C-4BF0-AB2A-4F8FCD4CE1FB}" destId="{8A5220BE-D412-4AA3-85DF-FCA775D4C39A}" srcOrd="0" destOrd="0" presId="urn:microsoft.com/office/officeart/2005/8/layout/orgChart1"/>
    <dgm:cxn modelId="{6104A6EB-CF89-47DB-8C2C-525573B4D4AA}" type="presParOf" srcId="{2DE5E3B1-B41C-4BF0-AB2A-4F8FCD4CE1FB}" destId="{9275C081-8936-4026-948F-8FC5804986AD}" srcOrd="1" destOrd="0" presId="urn:microsoft.com/office/officeart/2005/8/layout/orgChart1"/>
    <dgm:cxn modelId="{BB29DD9A-8E35-4D2B-B046-BF599605FA5E}" type="presParOf" srcId="{E9F4EA52-D9FF-41A7-8989-F955D4693356}" destId="{DB072081-19FC-4299-AF54-1182472F38FF}" srcOrd="1" destOrd="0" presId="urn:microsoft.com/office/officeart/2005/8/layout/orgChart1"/>
    <dgm:cxn modelId="{C7EC57CA-2301-45CE-B2B3-4D6C11B6D932}" type="presParOf" srcId="{E9F4EA52-D9FF-41A7-8989-F955D4693356}" destId="{412FFF26-C656-44B7-B5B6-B00CC2F3AD6F}" srcOrd="2" destOrd="0" presId="urn:microsoft.com/office/officeart/2005/8/layout/orgChart1"/>
    <dgm:cxn modelId="{11E6205C-9951-4361-8F09-5F1B1A69EF91}" type="presParOf" srcId="{03DEED11-056D-46A6-B7B7-0CEB1E5A3ADF}" destId="{156EA5E5-295E-4865-B4B3-EF95AC389EA7}" srcOrd="2" destOrd="0" presId="urn:microsoft.com/office/officeart/2005/8/layout/orgChart1"/>
    <dgm:cxn modelId="{75FFB2E7-BACA-4AD3-865E-A099F6861992}" type="presParOf" srcId="{43E90AA0-0D94-4982-8775-62463F2A38E4}" destId="{7BEC8EC3-32CD-4ECC-B7C7-8CC9000BD6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C7D18-0E34-47FC-BD13-B3594A6C1314}">
      <dsp:nvSpPr>
        <dsp:cNvPr id="0" name=""/>
        <dsp:cNvSpPr/>
      </dsp:nvSpPr>
      <dsp:spPr>
        <a:xfrm>
          <a:off x="8596496" y="1400322"/>
          <a:ext cx="91440" cy="1614568"/>
        </a:xfrm>
        <a:custGeom>
          <a:avLst/>
          <a:gdLst/>
          <a:ahLst/>
          <a:cxnLst/>
          <a:rect l="0" t="0" r="0" b="0"/>
          <a:pathLst>
            <a:path>
              <a:moveTo>
                <a:pt x="45720" y="0"/>
              </a:moveTo>
              <a:lnTo>
                <a:pt x="45720" y="1614568"/>
              </a:lnTo>
              <a:lnTo>
                <a:pt x="127208" y="161456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415E75-5E82-4245-8F94-1C9FD4975121}">
      <dsp:nvSpPr>
        <dsp:cNvPr id="0" name=""/>
        <dsp:cNvSpPr/>
      </dsp:nvSpPr>
      <dsp:spPr>
        <a:xfrm>
          <a:off x="4900296" y="796290"/>
          <a:ext cx="4315169" cy="170822"/>
        </a:xfrm>
        <a:custGeom>
          <a:avLst/>
          <a:gdLst/>
          <a:ahLst/>
          <a:cxnLst/>
          <a:rect l="0" t="0" r="0" b="0"/>
          <a:pathLst>
            <a:path>
              <a:moveTo>
                <a:pt x="0" y="0"/>
              </a:moveTo>
              <a:lnTo>
                <a:pt x="0" y="79849"/>
              </a:lnTo>
              <a:lnTo>
                <a:pt x="4315169" y="79849"/>
              </a:lnTo>
              <a:lnTo>
                <a:pt x="4315169" y="17082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A6A5DA-D7A1-44BE-82B3-25646104AAA7}">
      <dsp:nvSpPr>
        <dsp:cNvPr id="0" name=""/>
        <dsp:cNvSpPr/>
      </dsp:nvSpPr>
      <dsp:spPr>
        <a:xfrm>
          <a:off x="6723884" y="1411447"/>
          <a:ext cx="200081" cy="1338270"/>
        </a:xfrm>
        <a:custGeom>
          <a:avLst/>
          <a:gdLst/>
          <a:ahLst/>
          <a:cxnLst/>
          <a:rect l="0" t="0" r="0" b="0"/>
          <a:pathLst>
            <a:path>
              <a:moveTo>
                <a:pt x="0" y="0"/>
              </a:moveTo>
              <a:lnTo>
                <a:pt x="0" y="1338270"/>
              </a:lnTo>
              <a:lnTo>
                <a:pt x="200081" y="133827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E04F43-BF77-4FC8-B076-7E54B8C7BD33}">
      <dsp:nvSpPr>
        <dsp:cNvPr id="0" name=""/>
        <dsp:cNvSpPr/>
      </dsp:nvSpPr>
      <dsp:spPr>
        <a:xfrm>
          <a:off x="4900296" y="796290"/>
          <a:ext cx="2357138" cy="181947"/>
        </a:xfrm>
        <a:custGeom>
          <a:avLst/>
          <a:gdLst/>
          <a:ahLst/>
          <a:cxnLst/>
          <a:rect l="0" t="0" r="0" b="0"/>
          <a:pathLst>
            <a:path>
              <a:moveTo>
                <a:pt x="0" y="0"/>
              </a:moveTo>
              <a:lnTo>
                <a:pt x="0" y="90973"/>
              </a:lnTo>
              <a:lnTo>
                <a:pt x="2357138" y="90973"/>
              </a:lnTo>
              <a:lnTo>
                <a:pt x="2357138" y="1819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9FA3A-7D50-4F99-A26C-F6DAABE437A8}">
      <dsp:nvSpPr>
        <dsp:cNvPr id="0" name=""/>
        <dsp:cNvSpPr/>
      </dsp:nvSpPr>
      <dsp:spPr>
        <a:xfrm>
          <a:off x="5467847" y="2026603"/>
          <a:ext cx="91440" cy="1087492"/>
        </a:xfrm>
        <a:custGeom>
          <a:avLst/>
          <a:gdLst/>
          <a:ahLst/>
          <a:cxnLst/>
          <a:rect l="0" t="0" r="0" b="0"/>
          <a:pathLst>
            <a:path>
              <a:moveTo>
                <a:pt x="45720" y="0"/>
              </a:moveTo>
              <a:lnTo>
                <a:pt x="45720" y="1087492"/>
              </a:lnTo>
              <a:lnTo>
                <a:pt x="94050" y="108749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05F1C-9B4E-4EDF-87D6-A0C5E58D479D}">
      <dsp:nvSpPr>
        <dsp:cNvPr id="0" name=""/>
        <dsp:cNvSpPr/>
      </dsp:nvSpPr>
      <dsp:spPr>
        <a:xfrm>
          <a:off x="5243375" y="1411447"/>
          <a:ext cx="664311" cy="181947"/>
        </a:xfrm>
        <a:custGeom>
          <a:avLst/>
          <a:gdLst/>
          <a:ahLst/>
          <a:cxnLst/>
          <a:rect l="0" t="0" r="0" b="0"/>
          <a:pathLst>
            <a:path>
              <a:moveTo>
                <a:pt x="0" y="0"/>
              </a:moveTo>
              <a:lnTo>
                <a:pt x="0" y="90973"/>
              </a:lnTo>
              <a:lnTo>
                <a:pt x="664311" y="90973"/>
              </a:lnTo>
              <a:lnTo>
                <a:pt x="664311" y="18194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25AEEE-D77E-404B-9A05-254261490A58}">
      <dsp:nvSpPr>
        <dsp:cNvPr id="0" name=""/>
        <dsp:cNvSpPr/>
      </dsp:nvSpPr>
      <dsp:spPr>
        <a:xfrm>
          <a:off x="4123819" y="2004353"/>
          <a:ext cx="91440" cy="1275745"/>
        </a:xfrm>
        <a:custGeom>
          <a:avLst/>
          <a:gdLst/>
          <a:ahLst/>
          <a:cxnLst/>
          <a:rect l="0" t="0" r="0" b="0"/>
          <a:pathLst>
            <a:path>
              <a:moveTo>
                <a:pt x="127093" y="0"/>
              </a:moveTo>
              <a:lnTo>
                <a:pt x="45720" y="127574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9373B-CFB2-4E2F-9587-4C354B31FA05}">
      <dsp:nvSpPr>
        <dsp:cNvPr id="0" name=""/>
        <dsp:cNvSpPr/>
      </dsp:nvSpPr>
      <dsp:spPr>
        <a:xfrm>
          <a:off x="4597480" y="1411447"/>
          <a:ext cx="645895" cy="159698"/>
        </a:xfrm>
        <a:custGeom>
          <a:avLst/>
          <a:gdLst/>
          <a:ahLst/>
          <a:cxnLst/>
          <a:rect l="0" t="0" r="0" b="0"/>
          <a:pathLst>
            <a:path>
              <a:moveTo>
                <a:pt x="645895" y="0"/>
              </a:moveTo>
              <a:lnTo>
                <a:pt x="645895" y="68724"/>
              </a:lnTo>
              <a:lnTo>
                <a:pt x="0" y="68724"/>
              </a:lnTo>
              <a:lnTo>
                <a:pt x="0" y="15969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49A01-16CA-4A88-BD02-3261A79E8DAB}">
      <dsp:nvSpPr>
        <dsp:cNvPr id="0" name=""/>
        <dsp:cNvSpPr/>
      </dsp:nvSpPr>
      <dsp:spPr>
        <a:xfrm>
          <a:off x="4900296" y="796290"/>
          <a:ext cx="343079" cy="181947"/>
        </a:xfrm>
        <a:custGeom>
          <a:avLst/>
          <a:gdLst/>
          <a:ahLst/>
          <a:cxnLst/>
          <a:rect l="0" t="0" r="0" b="0"/>
          <a:pathLst>
            <a:path>
              <a:moveTo>
                <a:pt x="0" y="0"/>
              </a:moveTo>
              <a:lnTo>
                <a:pt x="0" y="90973"/>
              </a:lnTo>
              <a:lnTo>
                <a:pt x="343079" y="90973"/>
              </a:lnTo>
              <a:lnTo>
                <a:pt x="343079" y="1819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170B4D-9DCA-4BB2-BB3B-840027335402}">
      <dsp:nvSpPr>
        <dsp:cNvPr id="0" name=""/>
        <dsp:cNvSpPr/>
      </dsp:nvSpPr>
      <dsp:spPr>
        <a:xfrm>
          <a:off x="1198971" y="1411447"/>
          <a:ext cx="730368" cy="3374473"/>
        </a:xfrm>
        <a:custGeom>
          <a:avLst/>
          <a:gdLst/>
          <a:ahLst/>
          <a:cxnLst/>
          <a:rect l="0" t="0" r="0" b="0"/>
          <a:pathLst>
            <a:path>
              <a:moveTo>
                <a:pt x="0" y="0"/>
              </a:moveTo>
              <a:lnTo>
                <a:pt x="0" y="3374473"/>
              </a:lnTo>
              <a:lnTo>
                <a:pt x="730368" y="337447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9A5974-5788-4905-9171-4DD7EE66936C}">
      <dsp:nvSpPr>
        <dsp:cNvPr id="0" name=""/>
        <dsp:cNvSpPr/>
      </dsp:nvSpPr>
      <dsp:spPr>
        <a:xfrm>
          <a:off x="1198971" y="1411447"/>
          <a:ext cx="236320" cy="2682293"/>
        </a:xfrm>
        <a:custGeom>
          <a:avLst/>
          <a:gdLst/>
          <a:ahLst/>
          <a:cxnLst/>
          <a:rect l="0" t="0" r="0" b="0"/>
          <a:pathLst>
            <a:path>
              <a:moveTo>
                <a:pt x="0" y="0"/>
              </a:moveTo>
              <a:lnTo>
                <a:pt x="0" y="2682293"/>
              </a:lnTo>
              <a:lnTo>
                <a:pt x="236320" y="268229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6CC428-8EF2-472F-A57C-AD8D269B630C}">
      <dsp:nvSpPr>
        <dsp:cNvPr id="0" name=""/>
        <dsp:cNvSpPr/>
      </dsp:nvSpPr>
      <dsp:spPr>
        <a:xfrm>
          <a:off x="1475554" y="2629088"/>
          <a:ext cx="91440" cy="525648"/>
        </a:xfrm>
        <a:custGeom>
          <a:avLst/>
          <a:gdLst/>
          <a:ahLst/>
          <a:cxnLst/>
          <a:rect l="0" t="0" r="0" b="0"/>
          <a:pathLst>
            <a:path>
              <a:moveTo>
                <a:pt x="123385" y="0"/>
              </a:moveTo>
              <a:lnTo>
                <a:pt x="45720" y="52564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4AC84C-6B01-4A03-8D82-EF4B5B7D3801}">
      <dsp:nvSpPr>
        <dsp:cNvPr id="0" name=""/>
        <dsp:cNvSpPr/>
      </dsp:nvSpPr>
      <dsp:spPr>
        <a:xfrm>
          <a:off x="1198971" y="1411447"/>
          <a:ext cx="274338" cy="1001036"/>
        </a:xfrm>
        <a:custGeom>
          <a:avLst/>
          <a:gdLst/>
          <a:ahLst/>
          <a:cxnLst/>
          <a:rect l="0" t="0" r="0" b="0"/>
          <a:pathLst>
            <a:path>
              <a:moveTo>
                <a:pt x="0" y="0"/>
              </a:moveTo>
              <a:lnTo>
                <a:pt x="0" y="1001036"/>
              </a:lnTo>
              <a:lnTo>
                <a:pt x="274338" y="100103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4ACB5-157B-4889-BEDD-7246EB5C45A5}">
      <dsp:nvSpPr>
        <dsp:cNvPr id="0" name=""/>
        <dsp:cNvSpPr/>
      </dsp:nvSpPr>
      <dsp:spPr>
        <a:xfrm>
          <a:off x="1153251" y="1411447"/>
          <a:ext cx="91440" cy="398551"/>
        </a:xfrm>
        <a:custGeom>
          <a:avLst/>
          <a:gdLst/>
          <a:ahLst/>
          <a:cxnLst/>
          <a:rect l="0" t="0" r="0" b="0"/>
          <a:pathLst>
            <a:path>
              <a:moveTo>
                <a:pt x="45720" y="0"/>
              </a:moveTo>
              <a:lnTo>
                <a:pt x="45720" y="398551"/>
              </a:lnTo>
              <a:lnTo>
                <a:pt x="129975" y="39855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F1A30C-DB5F-4355-A861-35BD07E7B22B}">
      <dsp:nvSpPr>
        <dsp:cNvPr id="0" name=""/>
        <dsp:cNvSpPr/>
      </dsp:nvSpPr>
      <dsp:spPr>
        <a:xfrm>
          <a:off x="1964319" y="796290"/>
          <a:ext cx="2935976" cy="181947"/>
        </a:xfrm>
        <a:custGeom>
          <a:avLst/>
          <a:gdLst/>
          <a:ahLst/>
          <a:cxnLst/>
          <a:rect l="0" t="0" r="0" b="0"/>
          <a:pathLst>
            <a:path>
              <a:moveTo>
                <a:pt x="2935976" y="0"/>
              </a:moveTo>
              <a:lnTo>
                <a:pt x="2935976" y="90973"/>
              </a:lnTo>
              <a:lnTo>
                <a:pt x="0" y="90973"/>
              </a:lnTo>
              <a:lnTo>
                <a:pt x="0" y="1819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A7BD19-F7B3-4607-BB6E-B5895121F51F}">
      <dsp:nvSpPr>
        <dsp:cNvPr id="0" name=""/>
        <dsp:cNvSpPr/>
      </dsp:nvSpPr>
      <dsp:spPr>
        <a:xfrm>
          <a:off x="4135076" y="4433"/>
          <a:ext cx="1530439" cy="791857"/>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Clasificación </a:t>
          </a:r>
          <a:r>
            <a:rPr lang="es-EC" sz="1400" b="1" kern="1200" dirty="0"/>
            <a:t>de los ensayos a Materiales</a:t>
          </a:r>
        </a:p>
      </dsp:txBody>
      <dsp:txXfrm>
        <a:off x="4135076" y="4433"/>
        <a:ext cx="1530439" cy="791857"/>
      </dsp:txXfrm>
    </dsp:sp>
    <dsp:sp modelId="{F019897D-EF66-4256-AA72-3315D0096318}">
      <dsp:nvSpPr>
        <dsp:cNvPr id="0" name=""/>
        <dsp:cNvSpPr/>
      </dsp:nvSpPr>
      <dsp:spPr>
        <a:xfrm>
          <a:off x="1007634" y="978238"/>
          <a:ext cx="1913369"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t>Ensayos de </a:t>
          </a:r>
          <a:r>
            <a:rPr lang="es-EC" sz="1400" b="1" kern="1200" dirty="0" smtClean="0"/>
            <a:t>características </a:t>
          </a:r>
          <a:endParaRPr lang="es-EC" sz="1400" b="1" kern="1200" dirty="0"/>
        </a:p>
      </dsp:txBody>
      <dsp:txXfrm>
        <a:off x="1007634" y="978238"/>
        <a:ext cx="1913369" cy="433208"/>
      </dsp:txXfrm>
    </dsp:sp>
    <dsp:sp modelId="{412A6A99-BFD3-4AAD-B822-152D8B8A9316}">
      <dsp:nvSpPr>
        <dsp:cNvPr id="0" name=""/>
        <dsp:cNvSpPr/>
      </dsp:nvSpPr>
      <dsp:spPr>
        <a:xfrm>
          <a:off x="1283226" y="1593394"/>
          <a:ext cx="2634332"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Químico: Determina la </a:t>
          </a:r>
          <a:r>
            <a:rPr lang="es-EC" sz="1400" kern="1200" dirty="0" smtClean="0"/>
            <a:t>composición </a:t>
          </a:r>
          <a:r>
            <a:rPr lang="es-EC" sz="1400" kern="1200" dirty="0"/>
            <a:t>de los materiales</a:t>
          </a:r>
        </a:p>
      </dsp:txBody>
      <dsp:txXfrm>
        <a:off x="1283226" y="1593394"/>
        <a:ext cx="2634332" cy="433208"/>
      </dsp:txXfrm>
    </dsp:sp>
    <dsp:sp modelId="{48F548CA-2C43-4E7E-A77A-68BDD03723D5}">
      <dsp:nvSpPr>
        <dsp:cNvPr id="0" name=""/>
        <dsp:cNvSpPr/>
      </dsp:nvSpPr>
      <dsp:spPr>
        <a:xfrm>
          <a:off x="1473310" y="2195879"/>
          <a:ext cx="1256304"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Estructuras</a:t>
          </a:r>
        </a:p>
      </dsp:txBody>
      <dsp:txXfrm>
        <a:off x="1473310" y="2195879"/>
        <a:ext cx="1256304" cy="433208"/>
      </dsp:txXfrm>
    </dsp:sp>
    <dsp:sp modelId="{FB2259F7-BDBF-4EE9-8FCF-DE79446692BC}">
      <dsp:nvSpPr>
        <dsp:cNvPr id="0" name=""/>
        <dsp:cNvSpPr/>
      </dsp:nvSpPr>
      <dsp:spPr>
        <a:xfrm>
          <a:off x="1521274" y="2773017"/>
          <a:ext cx="2141159" cy="763439"/>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Cristales</a:t>
          </a:r>
        </a:p>
        <a:p>
          <a:pPr lvl="0" algn="ctr" defTabSz="622300">
            <a:lnSpc>
              <a:spcPct val="90000"/>
            </a:lnSpc>
            <a:spcBef>
              <a:spcPct val="0"/>
            </a:spcBef>
            <a:spcAft>
              <a:spcPct val="35000"/>
            </a:spcAft>
          </a:pPr>
          <a:r>
            <a:rPr lang="es-EC" sz="1400" kern="1200" dirty="0" smtClean="0"/>
            <a:t>Microscópicos</a:t>
          </a:r>
          <a:endParaRPr lang="es-EC" sz="1400" kern="1200" dirty="0"/>
        </a:p>
        <a:p>
          <a:pPr lvl="0" algn="ctr" defTabSz="622300">
            <a:lnSpc>
              <a:spcPct val="90000"/>
            </a:lnSpc>
            <a:spcBef>
              <a:spcPct val="0"/>
            </a:spcBef>
            <a:spcAft>
              <a:spcPct val="35000"/>
            </a:spcAft>
          </a:pPr>
          <a:r>
            <a:rPr lang="es-EC" sz="1400" kern="1200" dirty="0" smtClean="0"/>
            <a:t>Macroscópicos</a:t>
          </a:r>
          <a:endParaRPr lang="es-EC" sz="1400" kern="1200" dirty="0"/>
        </a:p>
      </dsp:txBody>
      <dsp:txXfrm>
        <a:off x="1521274" y="2773017"/>
        <a:ext cx="2141159" cy="763439"/>
      </dsp:txXfrm>
    </dsp:sp>
    <dsp:sp modelId="{C6E6CEC8-46C6-41A7-BC8C-0B2D31F6021A}">
      <dsp:nvSpPr>
        <dsp:cNvPr id="0" name=""/>
        <dsp:cNvSpPr/>
      </dsp:nvSpPr>
      <dsp:spPr>
        <a:xfrm>
          <a:off x="1435291" y="3756422"/>
          <a:ext cx="1650723" cy="67463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Térmicos: </a:t>
          </a:r>
          <a:r>
            <a:rPr lang="es-EC" sz="1400" kern="1200" dirty="0"/>
            <a:t>Punto de </a:t>
          </a:r>
          <a:r>
            <a:rPr lang="es-EC" sz="1400" kern="1200" dirty="0" smtClean="0"/>
            <a:t>fusión </a:t>
          </a:r>
          <a:r>
            <a:rPr lang="es-EC" sz="1400" kern="1200" dirty="0"/>
            <a:t>y puntos </a:t>
          </a:r>
          <a:r>
            <a:rPr lang="es-EC" sz="1400" kern="1200" dirty="0" smtClean="0"/>
            <a:t>críticos</a:t>
          </a:r>
          <a:endParaRPr lang="es-EC" sz="1400" kern="1200" dirty="0"/>
        </a:p>
      </dsp:txBody>
      <dsp:txXfrm>
        <a:off x="1435291" y="3756422"/>
        <a:ext cx="1650723" cy="674635"/>
      </dsp:txXfrm>
    </dsp:sp>
    <dsp:sp modelId="{D1534D1C-758E-4AA8-A07B-D2DC7C428C6E}">
      <dsp:nvSpPr>
        <dsp:cNvPr id="0" name=""/>
        <dsp:cNvSpPr/>
      </dsp:nvSpPr>
      <dsp:spPr>
        <a:xfrm>
          <a:off x="1929340" y="4569316"/>
          <a:ext cx="1215305"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Constituyentes</a:t>
          </a:r>
        </a:p>
      </dsp:txBody>
      <dsp:txXfrm>
        <a:off x="1929340" y="4569316"/>
        <a:ext cx="1215305" cy="433208"/>
      </dsp:txXfrm>
    </dsp:sp>
    <dsp:sp modelId="{FAAF4ADB-EFD8-4772-82EB-4207A9C1BB5D}">
      <dsp:nvSpPr>
        <dsp:cNvPr id="0" name=""/>
        <dsp:cNvSpPr/>
      </dsp:nvSpPr>
      <dsp:spPr>
        <a:xfrm>
          <a:off x="4563619" y="978238"/>
          <a:ext cx="1359512"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t>Ensayos destructivos </a:t>
          </a:r>
        </a:p>
      </dsp:txBody>
      <dsp:txXfrm>
        <a:off x="4563619" y="978238"/>
        <a:ext cx="1359512" cy="433208"/>
      </dsp:txXfrm>
    </dsp:sp>
    <dsp:sp modelId="{F1B5307B-2802-46C3-B164-678379E1EE32}">
      <dsp:nvSpPr>
        <dsp:cNvPr id="0" name=""/>
        <dsp:cNvSpPr/>
      </dsp:nvSpPr>
      <dsp:spPr>
        <a:xfrm>
          <a:off x="4164271" y="1571145"/>
          <a:ext cx="866417"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Estáticos</a:t>
          </a:r>
          <a:endParaRPr lang="es-EC" sz="1400" kern="1200" dirty="0"/>
        </a:p>
      </dsp:txBody>
      <dsp:txXfrm>
        <a:off x="4164271" y="1571145"/>
        <a:ext cx="866417" cy="433208"/>
      </dsp:txXfrm>
    </dsp:sp>
    <dsp:sp modelId="{12A18C85-C954-4B78-BC13-DF4A6255B7F1}">
      <dsp:nvSpPr>
        <dsp:cNvPr id="0" name=""/>
        <dsp:cNvSpPr/>
      </dsp:nvSpPr>
      <dsp:spPr>
        <a:xfrm>
          <a:off x="4169539" y="2175180"/>
          <a:ext cx="1176395" cy="220983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DUREZAS</a:t>
          </a:r>
        </a:p>
        <a:p>
          <a:pPr lvl="0" algn="ctr" defTabSz="622300">
            <a:lnSpc>
              <a:spcPct val="90000"/>
            </a:lnSpc>
            <a:spcBef>
              <a:spcPct val="0"/>
            </a:spcBef>
            <a:spcAft>
              <a:spcPct val="35000"/>
            </a:spcAft>
          </a:pPr>
          <a:r>
            <a:rPr lang="es-EC" sz="1400" kern="1200" dirty="0"/>
            <a:t>TRACCION </a:t>
          </a:r>
        </a:p>
        <a:p>
          <a:pPr lvl="0" algn="ctr" defTabSz="622300">
            <a:lnSpc>
              <a:spcPct val="90000"/>
            </a:lnSpc>
            <a:spcBef>
              <a:spcPct val="0"/>
            </a:spcBef>
            <a:spcAft>
              <a:spcPct val="35000"/>
            </a:spcAft>
          </a:pPr>
          <a:r>
            <a:rPr lang="es-EC" sz="1400" kern="1200" dirty="0"/>
            <a:t>COMPRESION</a:t>
          </a:r>
        </a:p>
        <a:p>
          <a:pPr lvl="0" algn="ctr" defTabSz="622300">
            <a:lnSpc>
              <a:spcPct val="90000"/>
            </a:lnSpc>
            <a:spcBef>
              <a:spcPct val="0"/>
            </a:spcBef>
            <a:spcAft>
              <a:spcPct val="35000"/>
            </a:spcAft>
          </a:pPr>
          <a:r>
            <a:rPr lang="es-EC" sz="1400" kern="1200" dirty="0"/>
            <a:t>CIZALLADURA</a:t>
          </a:r>
        </a:p>
        <a:p>
          <a:pPr lvl="0" algn="ctr" defTabSz="622300">
            <a:lnSpc>
              <a:spcPct val="90000"/>
            </a:lnSpc>
            <a:spcBef>
              <a:spcPct val="0"/>
            </a:spcBef>
            <a:spcAft>
              <a:spcPct val="35000"/>
            </a:spcAft>
          </a:pPr>
          <a:r>
            <a:rPr lang="es-EC" sz="1400" kern="1200" dirty="0"/>
            <a:t>FLEXION</a:t>
          </a:r>
        </a:p>
        <a:p>
          <a:pPr lvl="0" algn="ctr" defTabSz="622300">
            <a:lnSpc>
              <a:spcPct val="90000"/>
            </a:lnSpc>
            <a:spcBef>
              <a:spcPct val="0"/>
            </a:spcBef>
            <a:spcAft>
              <a:spcPct val="35000"/>
            </a:spcAft>
          </a:pPr>
          <a:r>
            <a:rPr lang="es-EC" sz="1400" kern="1200" dirty="0"/>
            <a:t>PANDEO </a:t>
          </a:r>
        </a:p>
        <a:p>
          <a:pPr lvl="0" algn="ctr" defTabSz="622300">
            <a:lnSpc>
              <a:spcPct val="90000"/>
            </a:lnSpc>
            <a:spcBef>
              <a:spcPct val="0"/>
            </a:spcBef>
            <a:spcAft>
              <a:spcPct val="35000"/>
            </a:spcAft>
          </a:pPr>
          <a:r>
            <a:rPr lang="es-EC" sz="1400" kern="1200" dirty="0"/>
            <a:t>FLUENCIA</a:t>
          </a:r>
        </a:p>
        <a:p>
          <a:pPr lvl="0" algn="ctr" defTabSz="622300">
            <a:lnSpc>
              <a:spcPct val="90000"/>
            </a:lnSpc>
            <a:spcBef>
              <a:spcPct val="0"/>
            </a:spcBef>
            <a:spcAft>
              <a:spcPct val="35000"/>
            </a:spcAft>
          </a:pPr>
          <a:endParaRPr lang="es-EC" sz="900" kern="1200" dirty="0"/>
        </a:p>
      </dsp:txBody>
      <dsp:txXfrm>
        <a:off x="4169539" y="2175180"/>
        <a:ext cx="1176395" cy="2209835"/>
      </dsp:txXfrm>
    </dsp:sp>
    <dsp:sp modelId="{2E0F1D02-E0CC-40C7-8ED6-C9408AE8C18D}">
      <dsp:nvSpPr>
        <dsp:cNvPr id="0" name=""/>
        <dsp:cNvSpPr/>
      </dsp:nvSpPr>
      <dsp:spPr>
        <a:xfrm>
          <a:off x="5415037" y="1593394"/>
          <a:ext cx="985298"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Dinámicos </a:t>
          </a:r>
          <a:endParaRPr lang="es-EC" sz="1400" kern="1200" dirty="0"/>
        </a:p>
      </dsp:txBody>
      <dsp:txXfrm>
        <a:off x="5415037" y="1593394"/>
        <a:ext cx="985298" cy="433208"/>
      </dsp:txXfrm>
    </dsp:sp>
    <dsp:sp modelId="{71F26F75-771F-48D7-AC9A-DC65C68658EF}">
      <dsp:nvSpPr>
        <dsp:cNvPr id="0" name=""/>
        <dsp:cNvSpPr/>
      </dsp:nvSpPr>
      <dsp:spPr>
        <a:xfrm>
          <a:off x="5561897" y="2219675"/>
          <a:ext cx="1080656" cy="1788839"/>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RESISTENCIA AL CHOQUE O IMPACTO</a:t>
          </a:r>
        </a:p>
        <a:p>
          <a:pPr lvl="0" algn="ctr" defTabSz="622300">
            <a:lnSpc>
              <a:spcPct val="90000"/>
            </a:lnSpc>
            <a:spcBef>
              <a:spcPct val="0"/>
            </a:spcBef>
            <a:spcAft>
              <a:spcPct val="35000"/>
            </a:spcAft>
          </a:pPr>
          <a:r>
            <a:rPr lang="es-EC" sz="1400" kern="1200" dirty="0"/>
            <a:t>DESGASTE</a:t>
          </a:r>
        </a:p>
        <a:p>
          <a:pPr lvl="0" algn="ctr" defTabSz="622300">
            <a:lnSpc>
              <a:spcPct val="90000"/>
            </a:lnSpc>
            <a:spcBef>
              <a:spcPct val="0"/>
            </a:spcBef>
            <a:spcAft>
              <a:spcPct val="35000"/>
            </a:spcAft>
          </a:pPr>
          <a:r>
            <a:rPr lang="es-EC" sz="1400" kern="1200" dirty="0"/>
            <a:t>FATIGA</a:t>
          </a:r>
        </a:p>
      </dsp:txBody>
      <dsp:txXfrm>
        <a:off x="5561897" y="2219675"/>
        <a:ext cx="1080656" cy="1788839"/>
      </dsp:txXfrm>
    </dsp:sp>
    <dsp:sp modelId="{44744DCF-A847-4D07-AE39-4FF8D124660B}">
      <dsp:nvSpPr>
        <dsp:cNvPr id="0" name=""/>
        <dsp:cNvSpPr/>
      </dsp:nvSpPr>
      <dsp:spPr>
        <a:xfrm>
          <a:off x="6590497" y="978238"/>
          <a:ext cx="1333875"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t>Ensayos </a:t>
          </a:r>
          <a:r>
            <a:rPr lang="es-EC" sz="1400" b="1" kern="1200" dirty="0" smtClean="0"/>
            <a:t>tecnológicos </a:t>
          </a:r>
          <a:endParaRPr lang="es-EC" sz="1400" b="1" kern="1200" dirty="0"/>
        </a:p>
      </dsp:txBody>
      <dsp:txXfrm>
        <a:off x="6590497" y="978238"/>
        <a:ext cx="1333875" cy="433208"/>
      </dsp:txXfrm>
    </dsp:sp>
    <dsp:sp modelId="{425EDE15-26FE-4FAD-B425-BA69546C1F0F}">
      <dsp:nvSpPr>
        <dsp:cNvPr id="0" name=""/>
        <dsp:cNvSpPr/>
      </dsp:nvSpPr>
      <dsp:spPr>
        <a:xfrm>
          <a:off x="6923966" y="1582274"/>
          <a:ext cx="1562176" cy="2334885"/>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DOBLADO </a:t>
          </a:r>
        </a:p>
        <a:p>
          <a:pPr lvl="0" algn="ctr" defTabSz="622300">
            <a:lnSpc>
              <a:spcPct val="90000"/>
            </a:lnSpc>
            <a:spcBef>
              <a:spcPct val="0"/>
            </a:spcBef>
            <a:spcAft>
              <a:spcPct val="35000"/>
            </a:spcAft>
          </a:pPr>
          <a:r>
            <a:rPr lang="es-EC" sz="1400" kern="1200" dirty="0"/>
            <a:t>PLEGADO </a:t>
          </a:r>
        </a:p>
        <a:p>
          <a:pPr lvl="0" algn="ctr" defTabSz="622300">
            <a:lnSpc>
              <a:spcPct val="90000"/>
            </a:lnSpc>
            <a:spcBef>
              <a:spcPct val="0"/>
            </a:spcBef>
            <a:spcAft>
              <a:spcPct val="35000"/>
            </a:spcAft>
          </a:pPr>
          <a:r>
            <a:rPr lang="es-EC" sz="1400" kern="1200" dirty="0"/>
            <a:t>FORJA</a:t>
          </a:r>
        </a:p>
        <a:p>
          <a:pPr lvl="0" algn="ctr" defTabSz="622300">
            <a:lnSpc>
              <a:spcPct val="90000"/>
            </a:lnSpc>
            <a:spcBef>
              <a:spcPct val="0"/>
            </a:spcBef>
            <a:spcAft>
              <a:spcPct val="35000"/>
            </a:spcAft>
          </a:pPr>
          <a:r>
            <a:rPr lang="es-EC" sz="1400" kern="1200" dirty="0"/>
            <a:t>EMBUTICION</a:t>
          </a:r>
        </a:p>
        <a:p>
          <a:pPr lvl="0" algn="ctr" defTabSz="622300">
            <a:lnSpc>
              <a:spcPct val="90000"/>
            </a:lnSpc>
            <a:spcBef>
              <a:spcPct val="0"/>
            </a:spcBef>
            <a:spcAft>
              <a:spcPct val="35000"/>
            </a:spcAft>
          </a:pPr>
          <a:r>
            <a:rPr lang="es-EC" sz="1400" kern="1200" dirty="0"/>
            <a:t>SOLDADURA</a:t>
          </a:r>
        </a:p>
        <a:p>
          <a:pPr lvl="0" algn="ctr" defTabSz="622300">
            <a:lnSpc>
              <a:spcPct val="90000"/>
            </a:lnSpc>
            <a:spcBef>
              <a:spcPct val="0"/>
            </a:spcBef>
            <a:spcAft>
              <a:spcPct val="35000"/>
            </a:spcAft>
          </a:pPr>
          <a:r>
            <a:rPr lang="es-EC" sz="1400" kern="1200" dirty="0"/>
            <a:t>LAMINACION</a:t>
          </a:r>
        </a:p>
        <a:p>
          <a:pPr lvl="0" algn="ctr" defTabSz="622300">
            <a:lnSpc>
              <a:spcPct val="90000"/>
            </a:lnSpc>
            <a:spcBef>
              <a:spcPct val="0"/>
            </a:spcBef>
            <a:spcAft>
              <a:spcPct val="35000"/>
            </a:spcAft>
          </a:pPr>
          <a:endParaRPr lang="es-EC" sz="600" kern="1200" dirty="0"/>
        </a:p>
      </dsp:txBody>
      <dsp:txXfrm>
        <a:off x="6923966" y="1582274"/>
        <a:ext cx="1562176" cy="2334885"/>
      </dsp:txXfrm>
    </dsp:sp>
    <dsp:sp modelId="{998CCEA2-DD2B-42A2-BF5B-9D1E353F3F43}">
      <dsp:nvSpPr>
        <dsp:cNvPr id="0" name=""/>
        <dsp:cNvSpPr/>
      </dsp:nvSpPr>
      <dsp:spPr>
        <a:xfrm>
          <a:off x="8498904" y="967113"/>
          <a:ext cx="1433123" cy="433208"/>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a:t>Ensayos No destructivos</a:t>
          </a:r>
        </a:p>
      </dsp:txBody>
      <dsp:txXfrm>
        <a:off x="8498904" y="967113"/>
        <a:ext cx="1433123" cy="433208"/>
      </dsp:txXfrm>
    </dsp:sp>
    <dsp:sp modelId="{8A5220BE-D412-4AA3-85DF-FCA775D4C39A}">
      <dsp:nvSpPr>
        <dsp:cNvPr id="0" name=""/>
        <dsp:cNvSpPr/>
      </dsp:nvSpPr>
      <dsp:spPr>
        <a:xfrm>
          <a:off x="8723705" y="1582269"/>
          <a:ext cx="1987742" cy="2865241"/>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a:t>RAYOS X </a:t>
          </a:r>
        </a:p>
        <a:p>
          <a:pPr lvl="0" algn="ctr" defTabSz="622300">
            <a:lnSpc>
              <a:spcPct val="90000"/>
            </a:lnSpc>
            <a:spcBef>
              <a:spcPct val="0"/>
            </a:spcBef>
            <a:spcAft>
              <a:spcPct val="35000"/>
            </a:spcAft>
          </a:pPr>
          <a:r>
            <a:rPr lang="es-EC" sz="1400" kern="1200" dirty="0"/>
            <a:t>RAYOS GAMMA</a:t>
          </a:r>
        </a:p>
        <a:p>
          <a:pPr lvl="0" algn="ctr" defTabSz="622300">
            <a:lnSpc>
              <a:spcPct val="90000"/>
            </a:lnSpc>
            <a:spcBef>
              <a:spcPct val="0"/>
            </a:spcBef>
            <a:spcAft>
              <a:spcPct val="35000"/>
            </a:spcAft>
          </a:pPr>
          <a:r>
            <a:rPr lang="es-EC" sz="1400" kern="1200" dirty="0"/>
            <a:t>ULTRASONIDOS</a:t>
          </a:r>
        </a:p>
        <a:p>
          <a:pPr lvl="0" algn="ctr" defTabSz="622300">
            <a:lnSpc>
              <a:spcPct val="90000"/>
            </a:lnSpc>
            <a:spcBef>
              <a:spcPct val="0"/>
            </a:spcBef>
            <a:spcAft>
              <a:spcPct val="35000"/>
            </a:spcAft>
          </a:pPr>
          <a:r>
            <a:rPr lang="es-EC" sz="1400" kern="1200" dirty="0"/>
            <a:t>PARTICULAS MAGNETICAS </a:t>
          </a:r>
        </a:p>
        <a:p>
          <a:pPr lvl="0" algn="ctr" defTabSz="622300">
            <a:lnSpc>
              <a:spcPct val="90000"/>
            </a:lnSpc>
            <a:spcBef>
              <a:spcPct val="0"/>
            </a:spcBef>
            <a:spcAft>
              <a:spcPct val="35000"/>
            </a:spcAft>
          </a:pPr>
          <a:r>
            <a:rPr lang="es-EC" sz="1400" kern="1200" dirty="0"/>
            <a:t>LIQUIDOS PENETRATRANTES</a:t>
          </a:r>
        </a:p>
        <a:p>
          <a:pPr lvl="0" algn="ctr" defTabSz="622300">
            <a:lnSpc>
              <a:spcPct val="90000"/>
            </a:lnSpc>
            <a:spcBef>
              <a:spcPct val="0"/>
            </a:spcBef>
            <a:spcAft>
              <a:spcPct val="35000"/>
            </a:spcAft>
          </a:pPr>
          <a:r>
            <a:rPr lang="es-EC" sz="1400" kern="1200" dirty="0"/>
            <a:t>CORRIENTES INDUCIDAS</a:t>
          </a:r>
        </a:p>
        <a:p>
          <a:pPr lvl="0" algn="ctr" defTabSz="622300">
            <a:lnSpc>
              <a:spcPct val="90000"/>
            </a:lnSpc>
            <a:spcBef>
              <a:spcPct val="0"/>
            </a:spcBef>
            <a:spcAft>
              <a:spcPct val="35000"/>
            </a:spcAft>
          </a:pPr>
          <a:r>
            <a:rPr lang="es-EC" sz="1400" kern="1200" dirty="0"/>
            <a:t>MAGNETICOS</a:t>
          </a:r>
        </a:p>
        <a:p>
          <a:pPr lvl="0" algn="ctr" defTabSz="622300">
            <a:lnSpc>
              <a:spcPct val="90000"/>
            </a:lnSpc>
            <a:spcBef>
              <a:spcPct val="0"/>
            </a:spcBef>
            <a:spcAft>
              <a:spcPct val="35000"/>
            </a:spcAft>
          </a:pPr>
          <a:r>
            <a:rPr lang="es-EC" sz="1400" kern="1200" dirty="0"/>
            <a:t>SONICOS</a:t>
          </a:r>
        </a:p>
        <a:p>
          <a:pPr lvl="0" algn="ctr" defTabSz="622300">
            <a:lnSpc>
              <a:spcPct val="90000"/>
            </a:lnSpc>
            <a:spcBef>
              <a:spcPct val="0"/>
            </a:spcBef>
            <a:spcAft>
              <a:spcPct val="35000"/>
            </a:spcAft>
          </a:pPr>
          <a:endParaRPr lang="es-EC" sz="900" kern="1200" dirty="0"/>
        </a:p>
      </dsp:txBody>
      <dsp:txXfrm>
        <a:off x="8723705" y="1582269"/>
        <a:ext cx="1987742" cy="28652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2059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119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160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5719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584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8918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940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9236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485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90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899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4246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4435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2241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9390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9148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833986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5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5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58.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6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6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6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6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 Id="rId4" Type="http://schemas.openxmlformats.org/officeDocument/2006/relationships/image" Target="../media/image154.png"/></Relationships>
</file>

<file path=ppt/slides/_rels/slide67.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jpeg"/><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7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4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1268" y="2353004"/>
            <a:ext cx="9633848" cy="1752041"/>
          </a:xfrm>
        </p:spPr>
        <p:txBody>
          <a:bodyPr/>
          <a:lstStyle/>
          <a:p>
            <a:pPr algn="just"/>
            <a:r>
              <a:rPr lang="es-EC" sz="2400" b="1" dirty="0">
                <a:solidFill>
                  <a:schemeClr val="tx1"/>
                </a:solidFill>
              </a:rPr>
              <a:t>“</a:t>
            </a:r>
            <a:r>
              <a:rPr lang="es-MX" sz="2400" b="1" dirty="0">
                <a:solidFill>
                  <a:schemeClr val="tx1"/>
                </a:solidFill>
              </a:rPr>
              <a:t>DISEÑO, CONSTRUCCIÓN E IMPLEMENTACIÓN DE UN EQUIPO MEDIDOR DE FUERZA DE IMPACTO, CON SISTEMA DE ELEVACIÓN, FRENADO Y HMI PARA EL LABORATORIO DE MECÁNICA DE MATERIALES DE LA UNIVERSIDAD DE LA FUERZAS ARMADAS-ESPE.”</a:t>
            </a:r>
            <a:endParaRPr lang="es-EC" sz="2400" dirty="0">
              <a:solidFill>
                <a:schemeClr val="tx1"/>
              </a:solidFill>
            </a:endParaRPr>
          </a:p>
        </p:txBody>
      </p:sp>
      <p:sp>
        <p:nvSpPr>
          <p:cNvPr id="3" name="Subtítulo 2"/>
          <p:cNvSpPr>
            <a:spLocks noGrp="1"/>
          </p:cNvSpPr>
          <p:nvPr>
            <p:ph type="subTitle" idx="1"/>
          </p:nvPr>
        </p:nvSpPr>
        <p:spPr>
          <a:xfrm>
            <a:off x="1789329" y="4240370"/>
            <a:ext cx="7197726" cy="1405467"/>
          </a:xfrm>
        </p:spPr>
        <p:txBody>
          <a:bodyPr>
            <a:normAutofit fontScale="25000" lnSpcReduction="20000"/>
          </a:bodyPr>
          <a:lstStyle/>
          <a:p>
            <a:pPr algn="ctr"/>
            <a:r>
              <a:rPr lang="es-ES" sz="8000" b="1" dirty="0">
                <a:solidFill>
                  <a:schemeClr val="tx1"/>
                </a:solidFill>
              </a:rPr>
              <a:t>AUTORES:</a:t>
            </a:r>
            <a:endParaRPr lang="es-EC" sz="8000" dirty="0">
              <a:solidFill>
                <a:schemeClr val="tx1"/>
              </a:solidFill>
            </a:endParaRPr>
          </a:p>
          <a:p>
            <a:pPr algn="ctr"/>
            <a:r>
              <a:rPr lang="es-ES" sz="8000" dirty="0">
                <a:solidFill>
                  <a:schemeClr val="tx1"/>
                </a:solidFill>
              </a:rPr>
              <a:t>SR. ORTEGA OJEDA, NELSON ANDRÉS</a:t>
            </a:r>
            <a:endParaRPr lang="es-EC" sz="8000" dirty="0">
              <a:solidFill>
                <a:schemeClr val="tx1"/>
              </a:solidFill>
            </a:endParaRPr>
          </a:p>
          <a:p>
            <a:pPr algn="ctr"/>
            <a:r>
              <a:rPr lang="es-ES" sz="8000" dirty="0">
                <a:solidFill>
                  <a:schemeClr val="tx1"/>
                </a:solidFill>
              </a:rPr>
              <a:t>SR. PAZMIÑO QUITO, MARIO RENÉ</a:t>
            </a:r>
            <a:endParaRPr lang="es-EC" sz="8000" dirty="0">
              <a:solidFill>
                <a:schemeClr val="tx1"/>
              </a:solidFill>
            </a:endParaRPr>
          </a:p>
          <a:p>
            <a:pPr algn="ctr"/>
            <a:r>
              <a:rPr lang="es-ES" sz="8000" dirty="0"/>
              <a:t> </a:t>
            </a:r>
            <a:endParaRPr lang="es-EC" sz="8000" dirty="0"/>
          </a:p>
          <a:p>
            <a:pPr algn="ctr"/>
            <a:r>
              <a:rPr lang="en-US" sz="8000" b="1" dirty="0">
                <a:solidFill>
                  <a:schemeClr val="tx1"/>
                </a:solidFill>
              </a:rPr>
              <a:t>DIRECTOR:</a:t>
            </a:r>
            <a:endParaRPr lang="es-EC" sz="8000" dirty="0">
              <a:solidFill>
                <a:schemeClr val="tx1"/>
              </a:solidFill>
            </a:endParaRPr>
          </a:p>
          <a:p>
            <a:pPr algn="ctr"/>
            <a:r>
              <a:rPr lang="en-US" sz="8000" dirty="0">
                <a:solidFill>
                  <a:schemeClr val="tx1"/>
                </a:solidFill>
              </a:rPr>
              <a:t> ING. JOSÉ PÉREZ MSC.</a:t>
            </a:r>
            <a:endParaRPr lang="es-EC" sz="8000" dirty="0">
              <a:solidFill>
                <a:schemeClr val="tx1"/>
              </a:solidFill>
            </a:endParaRPr>
          </a:p>
          <a:p>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799" y="103393"/>
            <a:ext cx="1885714" cy="2114286"/>
          </a:xfrm>
          <a:prstGeom prst="rect">
            <a:avLst/>
          </a:prstGeom>
        </p:spPr>
      </p:pic>
      <p:pic>
        <p:nvPicPr>
          <p:cNvPr id="1026" name="Picture 2" descr="Resultado de imagen para esp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00" y="345280"/>
            <a:ext cx="5761311" cy="148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2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176"/>
          </a:xfrm>
        </p:spPr>
        <p:txBody>
          <a:bodyPr>
            <a:normAutofit fontScale="90000"/>
          </a:bodyPr>
          <a:lstStyle/>
          <a:p>
            <a:r>
              <a:rPr lang="es-EC" b="1" dirty="0" smtClean="0">
                <a:solidFill>
                  <a:schemeClr val="tx1"/>
                </a:solidFill>
              </a:rPr>
              <a:t>Fenómenos a considerar </a:t>
            </a:r>
            <a:r>
              <a:rPr lang="es-EC" b="1" i="1" dirty="0" smtClean="0"/>
              <a:t/>
            </a:r>
            <a:br>
              <a:rPr lang="es-EC" b="1" i="1" dirty="0" smtClean="0"/>
            </a:br>
            <a:endParaRPr lang="es-EC" dirty="0"/>
          </a:p>
        </p:txBody>
      </p:sp>
      <p:sp>
        <p:nvSpPr>
          <p:cNvPr id="4" name="Rectángulo 3"/>
          <p:cNvSpPr/>
          <p:nvPr/>
        </p:nvSpPr>
        <p:spPr>
          <a:xfrm>
            <a:off x="1033563" y="1561068"/>
            <a:ext cx="9717725" cy="3539430"/>
          </a:xfrm>
          <a:prstGeom prst="rect">
            <a:avLst/>
          </a:prstGeom>
        </p:spPr>
        <p:txBody>
          <a:bodyPr wrap="none">
            <a:spAutoFit/>
          </a:bodyPr>
          <a:lstStyle/>
          <a:p>
            <a:pPr marL="285750" indent="-285750" algn="just">
              <a:buFont typeface="Arial" panose="020B0604020202020204" pitchFamily="34" charset="0"/>
              <a:buChar char="•"/>
            </a:pPr>
            <a:r>
              <a:rPr lang="es-EC" sz="3200" dirty="0">
                <a:latin typeface="Arial" panose="020B0604020202020204" pitchFamily="34" charset="0"/>
                <a:ea typeface="Calibri" panose="020F0502020204030204" pitchFamily="34" charset="0"/>
                <a:cs typeface="Arial" panose="020B0604020202020204" pitchFamily="34" charset="0"/>
              </a:rPr>
              <a:t>Dinámica y vibraciones </a:t>
            </a:r>
            <a:r>
              <a:rPr lang="es-EC" sz="3200" dirty="0" smtClean="0">
                <a:latin typeface="Arial" panose="020B0604020202020204" pitchFamily="34" charset="0"/>
                <a:ea typeface="Calibri" panose="020F0502020204030204" pitchFamily="34" charset="0"/>
                <a:cs typeface="Arial" panose="020B0604020202020204" pitchFamily="34" charset="0"/>
              </a:rPr>
              <a:t>estructurales</a:t>
            </a:r>
          </a:p>
          <a:p>
            <a:pPr marL="285750" indent="-285750" algn="just">
              <a:buFont typeface="Arial" panose="020B0604020202020204" pitchFamily="34" charset="0"/>
              <a:buChar char="•"/>
            </a:pPr>
            <a:r>
              <a:rPr lang="es-EC" sz="3200" dirty="0">
                <a:latin typeface="Arial" panose="020B0604020202020204" pitchFamily="34" charset="0"/>
                <a:cs typeface="Arial" panose="020B0604020202020204" pitchFamily="34" charset="0"/>
              </a:rPr>
              <a:t>Comportamiento no lineal del </a:t>
            </a:r>
            <a:r>
              <a:rPr lang="es-EC" sz="3200" dirty="0" smtClean="0">
                <a:latin typeface="Arial" panose="020B0604020202020204" pitchFamily="34" charset="0"/>
                <a:cs typeface="Arial" panose="020B0604020202020204" pitchFamily="34" charset="0"/>
              </a:rPr>
              <a:t>material</a:t>
            </a:r>
          </a:p>
          <a:p>
            <a:pPr marL="285750" indent="-285750" algn="just">
              <a:buFont typeface="Arial" panose="020B0604020202020204" pitchFamily="34" charset="0"/>
              <a:buChar char="•"/>
            </a:pPr>
            <a:r>
              <a:rPr lang="es-EC" sz="3200" dirty="0">
                <a:latin typeface="Arial" panose="020B0604020202020204" pitchFamily="34" charset="0"/>
                <a:cs typeface="Arial" panose="020B0604020202020204" pitchFamily="34" charset="0"/>
              </a:rPr>
              <a:t>Grandes </a:t>
            </a:r>
            <a:r>
              <a:rPr lang="es-EC" sz="3200" dirty="0" smtClean="0">
                <a:latin typeface="Arial" panose="020B0604020202020204" pitchFamily="34" charset="0"/>
                <a:cs typeface="Arial" panose="020B0604020202020204" pitchFamily="34" charset="0"/>
              </a:rPr>
              <a:t>desplazamientos</a:t>
            </a:r>
          </a:p>
          <a:p>
            <a:pPr marL="285750" indent="-285750" algn="just">
              <a:buFont typeface="Arial" panose="020B0604020202020204" pitchFamily="34" charset="0"/>
              <a:buChar char="•"/>
            </a:pPr>
            <a:r>
              <a:rPr lang="es-EC" sz="3200" dirty="0">
                <a:latin typeface="Arial" panose="020B0604020202020204" pitchFamily="34" charset="0"/>
                <a:cs typeface="Arial" panose="020B0604020202020204" pitchFamily="34" charset="0"/>
              </a:rPr>
              <a:t>Grandes </a:t>
            </a:r>
            <a:r>
              <a:rPr lang="es-EC" sz="3200" dirty="0" smtClean="0">
                <a:latin typeface="Arial" panose="020B0604020202020204" pitchFamily="34" charset="0"/>
                <a:cs typeface="Arial" panose="020B0604020202020204" pitchFamily="34" charset="0"/>
              </a:rPr>
              <a:t>deformaciones</a:t>
            </a:r>
          </a:p>
          <a:p>
            <a:pPr marL="285750" indent="-285750" algn="just">
              <a:buFont typeface="Arial" panose="020B0604020202020204" pitchFamily="34" charset="0"/>
              <a:buChar char="•"/>
            </a:pPr>
            <a:r>
              <a:rPr lang="es-EC" sz="3200" dirty="0">
                <a:latin typeface="Arial" panose="020B0604020202020204" pitchFamily="34" charset="0"/>
                <a:cs typeface="Arial" panose="020B0604020202020204" pitchFamily="34" charset="0"/>
              </a:rPr>
              <a:t>Contacto y fenómenos de interfaz en los </a:t>
            </a:r>
            <a:r>
              <a:rPr lang="es-EC" sz="3200" dirty="0" smtClean="0">
                <a:latin typeface="Arial" panose="020B0604020202020204" pitchFamily="34" charset="0"/>
                <a:cs typeface="Arial" panose="020B0604020202020204" pitchFamily="34" charset="0"/>
              </a:rPr>
              <a:t>contornos</a:t>
            </a:r>
          </a:p>
          <a:p>
            <a:pPr marL="285750" indent="-285750" algn="just">
              <a:buFont typeface="Arial" panose="020B0604020202020204" pitchFamily="34" charset="0"/>
              <a:buChar char="•"/>
            </a:pPr>
            <a:r>
              <a:rPr lang="es-EC" sz="3200" dirty="0">
                <a:latin typeface="Arial" panose="020B0604020202020204" pitchFamily="34" charset="0"/>
                <a:cs typeface="Arial" panose="020B0604020202020204" pitchFamily="34" charset="0"/>
              </a:rPr>
              <a:t>Penetración y </a:t>
            </a:r>
            <a:r>
              <a:rPr lang="es-EC" sz="3200" dirty="0" smtClean="0">
                <a:latin typeface="Arial" panose="020B0604020202020204" pitchFamily="34" charset="0"/>
                <a:cs typeface="Arial" panose="020B0604020202020204" pitchFamily="34" charset="0"/>
              </a:rPr>
              <a:t>perforación</a:t>
            </a:r>
          </a:p>
          <a:p>
            <a:pPr marL="285750" indent="-285750" algn="just">
              <a:buFont typeface="Arial" panose="020B0604020202020204" pitchFamily="34" charset="0"/>
              <a:buChar char="•"/>
            </a:pPr>
            <a:r>
              <a:rPr lang="es-EC" sz="3200" dirty="0">
                <a:latin typeface="Arial" panose="020B0604020202020204" pitchFamily="34" charset="0"/>
                <a:cs typeface="Arial" panose="020B0604020202020204" pitchFamily="34" charset="0"/>
              </a:rPr>
              <a:t>Fenómenos  locales de rotura</a:t>
            </a:r>
            <a:endParaRPr lang="es-EC"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51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23415"/>
          </a:xfrm>
        </p:spPr>
        <p:txBody>
          <a:bodyPr>
            <a:normAutofit fontScale="90000"/>
          </a:bodyPr>
          <a:lstStyle/>
          <a:p>
            <a:r>
              <a:rPr lang="es-EC" b="1" i="1" dirty="0">
                <a:solidFill>
                  <a:schemeClr val="tx1"/>
                </a:solidFill>
              </a:rPr>
              <a:t>Norma E23-07a</a:t>
            </a:r>
            <a:r>
              <a:rPr lang="es-EC" b="1" i="1" dirty="0"/>
              <a:t/>
            </a:r>
            <a:br>
              <a:rPr lang="es-EC" b="1" i="1" dirty="0"/>
            </a:br>
            <a:endParaRPr lang="es-EC" dirty="0"/>
          </a:p>
        </p:txBody>
      </p:sp>
      <p:pic>
        <p:nvPicPr>
          <p:cNvPr id="4" name="Imagen 3"/>
          <p:cNvPicPr/>
          <p:nvPr/>
        </p:nvPicPr>
        <p:blipFill rotWithShape="1">
          <a:blip r:embed="rId2"/>
          <a:srcRect b="6938"/>
          <a:stretch/>
        </p:blipFill>
        <p:spPr bwMode="auto">
          <a:xfrm>
            <a:off x="1032175" y="1323833"/>
            <a:ext cx="4031143" cy="3342022"/>
          </a:xfrm>
          <a:prstGeom prst="rect">
            <a:avLst/>
          </a:prstGeom>
          <a:ln>
            <a:noFill/>
          </a:ln>
          <a:extLst>
            <a:ext uri="{53640926-AAD7-44D8-BBD7-CCE9431645EC}">
              <a14:shadowObscured xmlns:a14="http://schemas.microsoft.com/office/drawing/2010/main"/>
            </a:ext>
          </a:extLst>
        </p:spPr>
      </p:pic>
      <p:pic>
        <p:nvPicPr>
          <p:cNvPr id="5" name="Imagen 4"/>
          <p:cNvPicPr/>
          <p:nvPr/>
        </p:nvPicPr>
        <p:blipFill>
          <a:blip r:embed="rId3"/>
          <a:stretch>
            <a:fillRect/>
          </a:stretch>
        </p:blipFill>
        <p:spPr>
          <a:xfrm>
            <a:off x="5063318" y="1159806"/>
            <a:ext cx="4773276" cy="3483610"/>
          </a:xfrm>
          <a:prstGeom prst="rect">
            <a:avLst/>
          </a:prstGeom>
        </p:spPr>
      </p:pic>
      <p:pic>
        <p:nvPicPr>
          <p:cNvPr id="6" name="Imagen 5"/>
          <p:cNvPicPr/>
          <p:nvPr/>
        </p:nvPicPr>
        <p:blipFill>
          <a:blip r:embed="rId4"/>
          <a:stretch>
            <a:fillRect/>
          </a:stretch>
        </p:blipFill>
        <p:spPr>
          <a:xfrm>
            <a:off x="3091014" y="4912076"/>
            <a:ext cx="3307715" cy="1222375"/>
          </a:xfrm>
          <a:prstGeom prst="rect">
            <a:avLst/>
          </a:prstGeom>
        </p:spPr>
      </p:pic>
      <p:sp>
        <p:nvSpPr>
          <p:cNvPr id="7" name="Rectángulo 6"/>
          <p:cNvSpPr/>
          <p:nvPr/>
        </p:nvSpPr>
        <p:spPr>
          <a:xfrm>
            <a:off x="2079009" y="6134451"/>
            <a:ext cx="6096000" cy="246221"/>
          </a:xfrm>
          <a:prstGeom prst="rect">
            <a:avLst/>
          </a:prstGeom>
        </p:spPr>
        <p:txBody>
          <a:bodyPr>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(American </a:t>
            </a:r>
            <a:r>
              <a:rPr lang="es-EC" sz="1000" kern="100" dirty="0" err="1">
                <a:solidFill>
                  <a:srgbClr val="0D0D0D"/>
                </a:solidFill>
                <a:latin typeface="Arial" panose="020B0604020202020204" pitchFamily="34" charset="0"/>
                <a:ea typeface="Calibri" panose="020F0502020204030204" pitchFamily="34" charset="0"/>
                <a:cs typeface="Times New Roman" panose="02020603050405020304" pitchFamily="18" charset="0"/>
              </a:rPr>
              <a:t>National</a:t>
            </a: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 Standard-ASTM, 2017)</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621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50710"/>
          </a:xfrm>
        </p:spPr>
        <p:txBody>
          <a:bodyPr>
            <a:normAutofit fontScale="90000"/>
          </a:bodyPr>
          <a:lstStyle/>
          <a:p>
            <a:r>
              <a:rPr lang="es-EC" b="1" dirty="0">
                <a:solidFill>
                  <a:schemeClr val="tx1"/>
                </a:solidFill>
              </a:rPr>
              <a:t>DISEÑO MECATRÓNICO</a:t>
            </a:r>
            <a:r>
              <a:rPr lang="es-EC" b="1" dirty="0"/>
              <a:t/>
            </a:r>
            <a:br>
              <a:rPr lang="es-EC" b="1" dirty="0"/>
            </a:br>
            <a:endParaRPr lang="es-EC" dirty="0"/>
          </a:p>
        </p:txBody>
      </p:sp>
      <p:sp>
        <p:nvSpPr>
          <p:cNvPr id="4" name="Rectángulo 3"/>
          <p:cNvSpPr/>
          <p:nvPr/>
        </p:nvSpPr>
        <p:spPr>
          <a:xfrm>
            <a:off x="176117" y="2090524"/>
            <a:ext cx="8616461" cy="577850"/>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Sistema Sensorial Medidor de Fuerza de Impacto</a:t>
            </a:r>
            <a:endParaRPr lang="es-EC" sz="2400" b="1"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067983" y="2788390"/>
            <a:ext cx="7929350" cy="1938992"/>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s-EC" sz="2000" kern="100" dirty="0">
                <a:latin typeface="Arial" panose="020B0604020202020204" pitchFamily="34" charset="0"/>
                <a:ea typeface="Calibri" panose="020F0502020204030204" pitchFamily="34" charset="0"/>
                <a:cs typeface="Times New Roman" panose="02020603050405020304" pitchFamily="18" charset="0"/>
              </a:rPr>
              <a:t>Celdas de Carga Dinámicas</a:t>
            </a:r>
          </a:p>
          <a:p>
            <a:pPr marL="342900" lvl="0" indent="-342900" algn="just">
              <a:lnSpc>
                <a:spcPct val="150000"/>
              </a:lnSpc>
              <a:spcAft>
                <a:spcPts val="0"/>
              </a:spcAft>
              <a:buFont typeface="Wingdings" panose="05000000000000000000" pitchFamily="2" charset="2"/>
              <a:buChar char="q"/>
            </a:pPr>
            <a:r>
              <a:rPr lang="es-EC" sz="2000" kern="100" dirty="0">
                <a:latin typeface="Arial" panose="020B0604020202020204" pitchFamily="34" charset="0"/>
                <a:ea typeface="Calibri" panose="020F0502020204030204" pitchFamily="34" charset="0"/>
                <a:cs typeface="Times New Roman" panose="02020603050405020304" pitchFamily="18" charset="0"/>
              </a:rPr>
              <a:t>Acelerómetros</a:t>
            </a:r>
          </a:p>
          <a:p>
            <a:pPr marL="342900" lvl="0" indent="-342900" algn="just">
              <a:lnSpc>
                <a:spcPct val="150000"/>
              </a:lnSpc>
              <a:spcAft>
                <a:spcPts val="0"/>
              </a:spcAft>
              <a:buFont typeface="Wingdings" panose="05000000000000000000" pitchFamily="2" charset="2"/>
              <a:buChar char="q"/>
            </a:pPr>
            <a:r>
              <a:rPr lang="es-EC" sz="2000" kern="100" dirty="0" err="1">
                <a:latin typeface="Arial" panose="020B0604020202020204" pitchFamily="34" charset="0"/>
                <a:ea typeface="Calibri" panose="020F0502020204030204" pitchFamily="34" charset="0"/>
                <a:cs typeface="Times New Roman" panose="02020603050405020304" pitchFamily="18" charset="0"/>
              </a:rPr>
              <a:t>Strain</a:t>
            </a:r>
            <a:r>
              <a:rPr lang="es-EC" sz="2000" kern="100" dirty="0">
                <a:latin typeface="Arial" panose="020B0604020202020204" pitchFamily="34" charset="0"/>
                <a:ea typeface="Calibri" panose="020F0502020204030204" pitchFamily="34" charset="0"/>
                <a:cs typeface="Times New Roman" panose="02020603050405020304" pitchFamily="18" charset="0"/>
              </a:rPr>
              <a:t> </a:t>
            </a:r>
            <a:r>
              <a:rPr lang="es-EC" sz="2000" kern="100" dirty="0" err="1">
                <a:latin typeface="Arial" panose="020B0604020202020204" pitchFamily="34" charset="0"/>
                <a:ea typeface="Calibri" panose="020F0502020204030204" pitchFamily="34" charset="0"/>
                <a:cs typeface="Times New Roman" panose="02020603050405020304" pitchFamily="18" charset="0"/>
              </a:rPr>
              <a:t>Gage</a:t>
            </a:r>
            <a:r>
              <a:rPr lang="es-EC" sz="2000" kern="100" dirty="0">
                <a:latin typeface="Arial" panose="020B0604020202020204" pitchFamily="34" charset="0"/>
                <a:ea typeface="Calibri" panose="020F0502020204030204" pitchFamily="34" charset="0"/>
                <a:cs typeface="Times New Roman" panose="02020603050405020304" pitchFamily="18" charset="0"/>
              </a:rPr>
              <a:t> </a:t>
            </a:r>
          </a:p>
          <a:p>
            <a:pPr marL="342900" lvl="0" indent="-342900" algn="just">
              <a:lnSpc>
                <a:spcPct val="150000"/>
              </a:lnSpc>
              <a:spcAft>
                <a:spcPts val="800"/>
              </a:spcAft>
              <a:buFont typeface="Wingdings" panose="05000000000000000000" pitchFamily="2" charset="2"/>
              <a:buChar char="q"/>
            </a:pPr>
            <a:r>
              <a:rPr lang="es-EC" sz="2000" u="sng" kern="100" dirty="0">
                <a:latin typeface="Arial" panose="020B0604020202020204" pitchFamily="34" charset="0"/>
                <a:ea typeface="Calibri" panose="020F0502020204030204" pitchFamily="34" charset="0"/>
                <a:cs typeface="Times New Roman" panose="02020603050405020304" pitchFamily="18" charset="0"/>
              </a:rPr>
              <a:t>Celdas de carga estática con su respetivo controlador </a:t>
            </a:r>
            <a:endParaRPr lang="es-EC" sz="2000" u="sng" kern="1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n 5"/>
          <p:cNvPicPr/>
          <p:nvPr/>
        </p:nvPicPr>
        <p:blipFill>
          <a:blip r:embed="rId2"/>
          <a:stretch>
            <a:fillRect/>
          </a:stretch>
        </p:blipFill>
        <p:spPr>
          <a:xfrm>
            <a:off x="4975668" y="4790396"/>
            <a:ext cx="2434521" cy="1921862"/>
          </a:xfrm>
          <a:prstGeom prst="rect">
            <a:avLst/>
          </a:prstGeom>
        </p:spPr>
      </p:pic>
      <p:sp>
        <p:nvSpPr>
          <p:cNvPr id="7" name="Rectángulo 6"/>
          <p:cNvSpPr/>
          <p:nvPr/>
        </p:nvSpPr>
        <p:spPr>
          <a:xfrm>
            <a:off x="337419" y="1257160"/>
            <a:ext cx="7072770" cy="646331"/>
          </a:xfrm>
          <a:prstGeom prst="rect">
            <a:avLst/>
          </a:prstGeom>
        </p:spPr>
        <p:txBody>
          <a:bodyPr wrap="none">
            <a:spAutoFit/>
          </a:bodyPr>
          <a:lstStyle/>
          <a:p>
            <a:pPr lvl="1" algn="just">
              <a:lnSpc>
                <a:spcPct val="150000"/>
              </a:lnSpc>
              <a:spcBef>
                <a:spcPts val="1200"/>
              </a:spcBef>
              <a:spcAft>
                <a:spcPts val="1200"/>
              </a:spcAft>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Descripción de las alternativas de Solución </a:t>
            </a:r>
            <a:endParaRPr lang="es-EC" sz="2400" b="1"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50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4715" y="629363"/>
            <a:ext cx="7072770" cy="646331"/>
          </a:xfrm>
          <a:prstGeom prst="rect">
            <a:avLst/>
          </a:prstGeom>
        </p:spPr>
        <p:txBody>
          <a:bodyPr wrap="none">
            <a:spAutoFit/>
          </a:bodyPr>
          <a:lstStyle/>
          <a:p>
            <a:pPr lvl="1" algn="just">
              <a:lnSpc>
                <a:spcPct val="150000"/>
              </a:lnSpc>
              <a:spcBef>
                <a:spcPts val="1200"/>
              </a:spcBef>
              <a:spcAft>
                <a:spcPts val="1200"/>
              </a:spcAft>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Descripción de las alternativas de Solución </a:t>
            </a:r>
            <a:endParaRPr lang="es-EC" sz="2400" b="1"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2160895" y="2322858"/>
            <a:ext cx="6096000" cy="1477328"/>
          </a:xfrm>
          <a:prstGeom prst="rect">
            <a:avLst/>
          </a:prstGeom>
        </p:spPr>
        <p:txBody>
          <a:bodyPr>
            <a:spAutoFit/>
          </a:bodyPr>
          <a:lstStyle/>
          <a:p>
            <a:pPr marL="342900" lvl="0" indent="-342900" algn="just">
              <a:lnSpc>
                <a:spcPct val="150000"/>
              </a:lnSpc>
              <a:spcAft>
                <a:spcPts val="0"/>
              </a:spcAft>
              <a:buFont typeface="Wingdings" panose="05000000000000000000" pitchFamily="2" charset="2"/>
              <a:buChar char="q"/>
            </a:pPr>
            <a:r>
              <a:rPr lang="es-EC" sz="2000" kern="100" dirty="0">
                <a:latin typeface="Arial" panose="020B0604020202020204" pitchFamily="34" charset="0"/>
                <a:ea typeface="Calibri" panose="020F0502020204030204" pitchFamily="34" charset="0"/>
                <a:cs typeface="Times New Roman" panose="02020603050405020304" pitchFamily="18" charset="0"/>
              </a:rPr>
              <a:t>Servomotor – Caja reductora – Transmisión</a:t>
            </a:r>
          </a:p>
          <a:p>
            <a:pPr marL="342900" lvl="0" indent="-342900" algn="just">
              <a:lnSpc>
                <a:spcPct val="150000"/>
              </a:lnSpc>
              <a:spcAft>
                <a:spcPts val="0"/>
              </a:spcAft>
              <a:buFont typeface="Wingdings" panose="05000000000000000000" pitchFamily="2" charset="2"/>
              <a:buChar char="q"/>
            </a:pPr>
            <a:r>
              <a:rPr lang="es-EC" sz="2000" u="sng" kern="100" dirty="0">
                <a:latin typeface="Arial" panose="020B0604020202020204" pitchFamily="34" charset="0"/>
                <a:ea typeface="Calibri" panose="020F0502020204030204" pitchFamily="34" charset="0"/>
                <a:cs typeface="Times New Roman" panose="02020603050405020304" pitchFamily="18" charset="0"/>
              </a:rPr>
              <a:t>Motos a pasos – Caja reductora – Transmisión  </a:t>
            </a:r>
          </a:p>
          <a:p>
            <a:pPr marL="342900" lvl="0" indent="-342900" algn="just">
              <a:lnSpc>
                <a:spcPct val="150000"/>
              </a:lnSpc>
              <a:spcAft>
                <a:spcPts val="800"/>
              </a:spcAft>
              <a:buFont typeface="Wingdings" panose="05000000000000000000" pitchFamily="2" charset="2"/>
              <a:buChar char="q"/>
            </a:pPr>
            <a:r>
              <a:rPr lang="es-EC" sz="2000" kern="100" dirty="0">
                <a:latin typeface="Arial" panose="020B0604020202020204" pitchFamily="34" charset="0"/>
                <a:ea typeface="Calibri" panose="020F0502020204030204" pitchFamily="34" charset="0"/>
                <a:cs typeface="Times New Roman" panose="02020603050405020304" pitchFamily="18" charset="0"/>
              </a:rPr>
              <a:t>Sistema hidráulico </a:t>
            </a:r>
            <a:endParaRPr lang="es-EC" sz="20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364715" y="1510351"/>
            <a:ext cx="4652236" cy="646331"/>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Sistema </a:t>
            </a:r>
            <a:r>
              <a:rPr lang="es-EC" sz="2400" b="1" kern="100" dirty="0" smtClean="0">
                <a:latin typeface="Arial" panose="020B0604020202020204" pitchFamily="34" charset="0"/>
                <a:ea typeface="Times New Roman" panose="02020603050405020304" pitchFamily="18" charset="0"/>
                <a:cs typeface="Times New Roman" panose="02020603050405020304" pitchFamily="18" charset="0"/>
              </a:rPr>
              <a:t>de elevación </a:t>
            </a:r>
            <a:endParaRPr lang="es-EC" sz="2400" b="1"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050" name="Picture 2" descr="Resultado de imagen para motor a pa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271" y="3704652"/>
            <a:ext cx="2674961" cy="275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24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37814" y="2104155"/>
            <a:ext cx="8306937" cy="1477328"/>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s-EC" sz="2000" kern="100" dirty="0">
                <a:latin typeface="Arial" panose="020B0604020202020204" pitchFamily="34" charset="0"/>
                <a:ea typeface="Calibri" panose="020F0502020204030204" pitchFamily="34" charset="0"/>
                <a:cs typeface="Times New Roman" panose="02020603050405020304" pitchFamily="18" charset="0"/>
              </a:rPr>
              <a:t>Frenado por medio de zapatas con accionamiento automático </a:t>
            </a:r>
          </a:p>
          <a:p>
            <a:pPr marL="342900" lvl="0" indent="-342900" algn="just">
              <a:lnSpc>
                <a:spcPct val="150000"/>
              </a:lnSpc>
              <a:spcAft>
                <a:spcPts val="0"/>
              </a:spcAft>
              <a:buFont typeface="Wingdings" panose="05000000000000000000" pitchFamily="2" charset="2"/>
              <a:buChar char="q"/>
            </a:pPr>
            <a:r>
              <a:rPr lang="es-EC" sz="2000" u="sng" kern="100" dirty="0">
                <a:latin typeface="Arial" panose="020B0604020202020204" pitchFamily="34" charset="0"/>
                <a:ea typeface="Calibri" panose="020F0502020204030204" pitchFamily="34" charset="0"/>
                <a:cs typeface="Times New Roman" panose="02020603050405020304" pitchFamily="18" charset="0"/>
              </a:rPr>
              <a:t>Frenado por medio de una cooperación embrague- freno eléctrico </a:t>
            </a:r>
          </a:p>
          <a:p>
            <a:pPr marL="342900" lvl="0" indent="-342900" algn="just">
              <a:lnSpc>
                <a:spcPct val="150000"/>
              </a:lnSpc>
              <a:spcAft>
                <a:spcPts val="800"/>
              </a:spcAft>
              <a:buFont typeface="Wingdings" panose="05000000000000000000" pitchFamily="2" charset="2"/>
              <a:buChar char="q"/>
            </a:pPr>
            <a:r>
              <a:rPr lang="es-EC" sz="2000" kern="100" dirty="0">
                <a:latin typeface="Arial" panose="020B0604020202020204" pitchFamily="34" charset="0"/>
                <a:ea typeface="Calibri" panose="020F0502020204030204" pitchFamily="34" charset="0"/>
                <a:cs typeface="Times New Roman" panose="02020603050405020304" pitchFamily="18" charset="0"/>
              </a:rPr>
              <a:t>Frenado por medio de poleas con accionamiento automático </a:t>
            </a:r>
            <a:endParaRPr lang="es-EC" sz="20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523164" y="467773"/>
            <a:ext cx="7911152" cy="646331"/>
          </a:xfrm>
          <a:prstGeom prst="rect">
            <a:avLst/>
          </a:prstGeom>
        </p:spPr>
        <p:txBody>
          <a:bodyPr wrap="square">
            <a:spAutoFit/>
          </a:bodyPr>
          <a:lstStyle/>
          <a:p>
            <a:pPr lvl="1" algn="just">
              <a:lnSpc>
                <a:spcPct val="150000"/>
              </a:lnSpc>
              <a:spcBef>
                <a:spcPts val="1200"/>
              </a:spcBef>
              <a:spcAft>
                <a:spcPts val="1200"/>
              </a:spcAft>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Descripción de las alternativas de Solución </a:t>
            </a:r>
            <a:endParaRPr lang="es-EC" sz="2400" b="1" kern="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185577" y="1285964"/>
            <a:ext cx="4293163" cy="646331"/>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Sistema de </a:t>
            </a:r>
            <a:r>
              <a:rPr lang="es-EC" sz="2400" b="1" kern="100" dirty="0" smtClean="0">
                <a:latin typeface="Arial" panose="020B0604020202020204" pitchFamily="34" charset="0"/>
                <a:ea typeface="Times New Roman" panose="02020603050405020304" pitchFamily="18" charset="0"/>
                <a:cs typeface="Times New Roman" panose="02020603050405020304" pitchFamily="18" charset="0"/>
              </a:rPr>
              <a:t>frenado</a:t>
            </a:r>
            <a:endParaRPr lang="es-EC" sz="2400" b="1" kern="1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074" name="Picture 2" descr="https://scontent.feoh2-1.fna.fbcdn.net/v/t34.0-12/15281998_1408323139207700_186317379_n.jpg?oh=c255ae39b46e42306e7e080e2ad8d3ec&amp;oe=58C918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977" y="3581483"/>
            <a:ext cx="2352014" cy="29285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feoh2-1.fna.fbcdn.net/v/t34.0-12/15320240_1408323299207684_315664626_n.jpg?oh=2f836cfcd827e49108799fae1b3d9337&amp;oe=58C8D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380" y="3556714"/>
            <a:ext cx="2483892" cy="29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5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0459" y="1586215"/>
            <a:ext cx="5899372" cy="577850"/>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Sistema de </a:t>
            </a:r>
            <a:r>
              <a:rPr lang="es-EC" sz="2400" b="1" kern="100" dirty="0" smtClean="0">
                <a:latin typeface="Arial" panose="020B0604020202020204" pitchFamily="34" charset="0"/>
                <a:ea typeface="Times New Roman" panose="02020603050405020304" pitchFamily="18" charset="0"/>
                <a:cs typeface="Times New Roman" panose="02020603050405020304" pitchFamily="18" charset="0"/>
              </a:rPr>
              <a:t>interfaz de usuario</a:t>
            </a:r>
            <a:endParaRPr lang="es-EC" sz="2400" b="1" kern="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550459" y="604251"/>
            <a:ext cx="8770961" cy="646331"/>
          </a:xfrm>
          <a:prstGeom prst="rect">
            <a:avLst/>
          </a:prstGeom>
        </p:spPr>
        <p:txBody>
          <a:bodyPr wrap="square">
            <a:spAutoFit/>
          </a:bodyPr>
          <a:lstStyle/>
          <a:p>
            <a:pPr lvl="1" algn="just">
              <a:lnSpc>
                <a:spcPct val="150000"/>
              </a:lnSpc>
              <a:spcBef>
                <a:spcPts val="1200"/>
              </a:spcBef>
              <a:spcAft>
                <a:spcPts val="1200"/>
              </a:spcAft>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Descripción de las alternativas de Solución </a:t>
            </a:r>
            <a:endParaRPr lang="es-EC" sz="2400" b="1" kern="1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1778759" y="2377449"/>
            <a:ext cx="7679140" cy="1477328"/>
          </a:xfrm>
          <a:prstGeom prst="rect">
            <a:avLst/>
          </a:prstGeom>
        </p:spPr>
        <p:txBody>
          <a:bodyPr wrap="square">
            <a:spAutoFit/>
          </a:bodyPr>
          <a:lstStyle/>
          <a:p>
            <a:pPr algn="just">
              <a:lnSpc>
                <a:spcPct val="150000"/>
              </a:lnSpc>
              <a:spcAft>
                <a:spcPts val="800"/>
              </a:spcAft>
            </a:pPr>
            <a:r>
              <a:rPr lang="es-EC" sz="2000" kern="100" dirty="0" err="1">
                <a:latin typeface="Arial" panose="020B0604020202020204" pitchFamily="34" charset="0"/>
                <a:ea typeface="Calibri" panose="020F0502020204030204" pitchFamily="34" charset="0"/>
                <a:cs typeface="Times New Roman" panose="02020603050405020304" pitchFamily="18" charset="0"/>
              </a:rPr>
              <a:t>Labview</a:t>
            </a:r>
            <a:r>
              <a:rPr lang="es-EC" sz="2000" kern="100" dirty="0">
                <a:latin typeface="Arial" panose="020B0604020202020204" pitchFamily="34" charset="0"/>
                <a:ea typeface="Calibri" panose="020F0502020204030204" pitchFamily="34" charset="0"/>
                <a:cs typeface="Times New Roman" panose="02020603050405020304" pitchFamily="18" charset="0"/>
              </a:rPr>
              <a:t> 2010  </a:t>
            </a:r>
            <a:r>
              <a:rPr lang="es-EC" sz="2000" kern="100" dirty="0" smtClean="0">
                <a:latin typeface="Arial" panose="020B0604020202020204" pitchFamily="34" charset="0"/>
                <a:ea typeface="Calibri" panose="020F0502020204030204" pitchFamily="34" charset="0"/>
                <a:cs typeface="Times New Roman" panose="02020603050405020304" pitchFamily="18" charset="0"/>
              </a:rPr>
              <a:t>en </a:t>
            </a:r>
            <a:r>
              <a:rPr lang="es-EC" sz="2000" kern="100" dirty="0">
                <a:latin typeface="Arial" panose="020B0604020202020204" pitchFamily="34" charset="0"/>
                <a:ea typeface="Calibri" panose="020F0502020204030204" pitchFamily="34" charset="0"/>
                <a:cs typeface="Times New Roman" panose="02020603050405020304" pitchFamily="18" charset="0"/>
              </a:rPr>
              <a:t>una versión gratuita para estudiantes, lo cual puede realizar muchas aplicaciones en cuestión de ingeniería </a:t>
            </a:r>
            <a:r>
              <a:rPr lang="es-EC" sz="2000" kern="100" dirty="0" smtClean="0">
                <a:latin typeface="Arial" panose="020B0604020202020204" pitchFamily="34" charset="0"/>
                <a:ea typeface="Calibri" panose="020F0502020204030204" pitchFamily="34" charset="0"/>
                <a:cs typeface="Times New Roman" panose="02020603050405020304" pitchFamily="18" charset="0"/>
              </a:rPr>
              <a:t>electrónica.</a:t>
            </a:r>
            <a:endParaRPr lang="es-EC" sz="2000" kern="1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stretch>
            <a:fillRect/>
          </a:stretch>
        </p:blipFill>
        <p:spPr>
          <a:xfrm>
            <a:off x="3987279" y="3854777"/>
            <a:ext cx="3562350" cy="2118995"/>
          </a:xfrm>
          <a:prstGeom prst="rect">
            <a:avLst/>
          </a:prstGeom>
        </p:spPr>
      </p:pic>
      <p:sp>
        <p:nvSpPr>
          <p:cNvPr id="8" name="Rectángulo 7"/>
          <p:cNvSpPr/>
          <p:nvPr/>
        </p:nvSpPr>
        <p:spPr>
          <a:xfrm>
            <a:off x="4657540" y="6192250"/>
            <a:ext cx="2576667"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(UNAM, 2017)</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6867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32346"/>
          </a:xfrm>
        </p:spPr>
        <p:txBody>
          <a:bodyPr>
            <a:normAutofit fontScale="90000"/>
          </a:bodyPr>
          <a:lstStyle/>
          <a:p>
            <a:r>
              <a:rPr lang="es-EC" b="1" dirty="0">
                <a:solidFill>
                  <a:schemeClr val="tx1"/>
                </a:solidFill>
              </a:rPr>
              <a:t>Diseño Mecánico </a:t>
            </a:r>
            <a:r>
              <a:rPr lang="es-EC" b="1" dirty="0"/>
              <a:t/>
            </a:r>
            <a:br>
              <a:rPr lang="es-EC" b="1" dirty="0"/>
            </a:br>
            <a:endParaRPr lang="es-EC" dirty="0"/>
          </a:p>
        </p:txBody>
      </p:sp>
      <p:sp>
        <p:nvSpPr>
          <p:cNvPr id="4" name="Rectángulo 3"/>
          <p:cNvSpPr/>
          <p:nvPr/>
        </p:nvSpPr>
        <p:spPr>
          <a:xfrm>
            <a:off x="220840" y="1241946"/>
            <a:ext cx="4754828" cy="577850"/>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kern="100" dirty="0" smtClean="0">
                <a:latin typeface="Arial" panose="020B0604020202020204" pitchFamily="34" charset="0"/>
                <a:ea typeface="Times New Roman" panose="02020603050405020304" pitchFamily="18" charset="0"/>
                <a:cs typeface="Times New Roman" panose="02020603050405020304" pitchFamily="18" charset="0"/>
              </a:rPr>
              <a:t>Parámetros de diseño </a:t>
            </a:r>
            <a:endParaRPr lang="es-EC" sz="2400" b="1" kern="100" dirty="0">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ángulo 4"/>
              <p:cNvSpPr/>
              <p:nvPr/>
            </p:nvSpPr>
            <p:spPr>
              <a:xfrm>
                <a:off x="322492" y="1976829"/>
                <a:ext cx="9340124" cy="5016758"/>
              </a:xfrm>
              <a:prstGeom prst="rect">
                <a:avLst/>
              </a:prstGeom>
            </p:spPr>
            <p:txBody>
              <a:bodyPr wrap="square">
                <a:spAutoFit/>
              </a:bodyPr>
              <a:lstStyle/>
              <a:p>
                <a:pPr marL="342900" indent="-342900" algn="just">
                  <a:buFont typeface="Arial" panose="020B0604020202020204" pitchFamily="34" charset="0"/>
                  <a:buChar char="•"/>
                </a:pPr>
                <a:r>
                  <a:rPr lang="es-EC" sz="2000" dirty="0">
                    <a:latin typeface="Arial" panose="020B0604020202020204" pitchFamily="34" charset="0"/>
                    <a:ea typeface="Calibri" panose="020F0502020204030204" pitchFamily="34" charset="0"/>
                    <a:cs typeface="Arial" panose="020B0604020202020204" pitchFamily="34" charset="0"/>
                  </a:rPr>
                  <a:t>La máquina debe medir la fuerza de impacto en distintas formas lo cual tendrá que contar con una construcción rígida y </a:t>
                </a:r>
                <a:r>
                  <a:rPr lang="es-EC" sz="2000" dirty="0" smtClean="0">
                    <a:latin typeface="Arial" panose="020B0604020202020204" pitchFamily="34" charset="0"/>
                    <a:ea typeface="Calibri" panose="020F0502020204030204" pitchFamily="34" charset="0"/>
                    <a:cs typeface="Arial" panose="020B0604020202020204" pitchFamily="34" charset="0"/>
                  </a:rPr>
                  <a:t>estable.</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El plano de oscilación del martillo deberá ser vertical o perpendicular a la base</a:t>
                </a:r>
                <a:r>
                  <a:rPr lang="es-EC"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El centro de impacto o </a:t>
                </a:r>
                <a:r>
                  <a:rPr lang="es-EC" sz="2000" dirty="0" smtClean="0">
                    <a:latin typeface="Arial" panose="020B0604020202020204" pitchFamily="34" charset="0"/>
                    <a:cs typeface="Arial" panose="020B0604020202020204" pitchFamily="34" charset="0"/>
                  </a:rPr>
                  <a:t>percusión. </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S</a:t>
                </a:r>
                <a:r>
                  <a:rPr lang="es-EC" sz="2000" dirty="0" smtClean="0">
                    <a:latin typeface="Arial" panose="020B0604020202020204" pitchFamily="34" charset="0"/>
                    <a:cs typeface="Arial" panose="020B0604020202020204" pitchFamily="34" charset="0"/>
                  </a:rPr>
                  <a:t>istema </a:t>
                </a:r>
                <a:r>
                  <a:rPr lang="es-EC" sz="2000" dirty="0">
                    <a:latin typeface="Arial" panose="020B0604020202020204" pitchFamily="34" charset="0"/>
                    <a:cs typeface="Arial" panose="020B0604020202020204" pitchFamily="34" charset="0"/>
                  </a:rPr>
                  <a:t>DAQ, que permita la lectura de los datos con una aproximación de </a:t>
                </a:r>
                <a14:m>
                  <m:oMath xmlns:m="http://schemas.openxmlformats.org/officeDocument/2006/math">
                    <m:r>
                      <a:rPr lang="es-EC" sz="2000" i="1"/>
                      <m:t>± 5%</m:t>
                    </m:r>
                  </m:oMath>
                </a14:m>
                <a:r>
                  <a:rPr lang="es-EC"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La energía de la máquina utilizada para el ensayo tendrá que ser de  más de 294J según la norma NTE </a:t>
                </a:r>
                <a:r>
                  <a:rPr lang="es-EC" sz="2000" dirty="0" smtClean="0">
                    <a:latin typeface="Arial" panose="020B0604020202020204" pitchFamily="34" charset="0"/>
                    <a:cs typeface="Arial" panose="020B0604020202020204" pitchFamily="34" charset="0"/>
                  </a:rPr>
                  <a:t>INEN E23.</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La velocidad del martillo en el momento de impacto </a:t>
                </a:r>
                <a:r>
                  <a:rPr lang="es-EC" sz="2000" dirty="0" smtClean="0">
                    <a:latin typeface="Arial" panose="020B0604020202020204" pitchFamily="34" charset="0"/>
                    <a:cs typeface="Arial" panose="020B0604020202020204" pitchFamily="34" charset="0"/>
                  </a:rPr>
                  <a:t>estará </a:t>
                </a:r>
                <a:r>
                  <a:rPr lang="es-EC" sz="2000" dirty="0">
                    <a:latin typeface="Arial" panose="020B0604020202020204" pitchFamily="34" charset="0"/>
                    <a:cs typeface="Arial" panose="020B0604020202020204" pitchFamily="34" charset="0"/>
                  </a:rPr>
                  <a:t>en el rango de 3 a 6 m/s según la normal E23, así como la energía general</a:t>
                </a:r>
                <a:r>
                  <a:rPr lang="es-EC"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La altura de caída del </a:t>
                </a:r>
                <a:r>
                  <a:rPr lang="es-EC" sz="2000" dirty="0" smtClean="0">
                    <a:latin typeface="Arial" panose="020B0604020202020204" pitchFamily="34" charset="0"/>
                    <a:cs typeface="Arial" panose="020B0604020202020204" pitchFamily="34" charset="0"/>
                  </a:rPr>
                  <a:t>péndulo.</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El tamaño de las probetas no es </a:t>
                </a:r>
                <a:r>
                  <a:rPr lang="es-EC" sz="2000" dirty="0" smtClean="0">
                    <a:latin typeface="Arial" panose="020B0604020202020204" pitchFamily="34" charset="0"/>
                    <a:cs typeface="Arial" panose="020B0604020202020204" pitchFamily="34" charset="0"/>
                  </a:rPr>
                  <a:t>estándar.</a:t>
                </a:r>
              </a:p>
              <a:p>
                <a:pPr marL="342900" indent="-342900" algn="just">
                  <a:buFont typeface="Arial" panose="020B0604020202020204" pitchFamily="34" charset="0"/>
                  <a:buChar char="•"/>
                </a:pPr>
                <a:r>
                  <a:rPr lang="es-EC" sz="2000" dirty="0">
                    <a:latin typeface="Arial" panose="020B0604020202020204" pitchFamily="34" charset="0"/>
                    <a:cs typeface="Arial" panose="020B0604020202020204" pitchFamily="34" charset="0"/>
                  </a:rPr>
                  <a:t>Los sistemas: Lineal y plano </a:t>
                </a:r>
                <a:r>
                  <a:rPr lang="es-EC" sz="2000" dirty="0" smtClean="0">
                    <a:latin typeface="Arial" panose="020B0604020202020204" pitchFamily="34" charset="0"/>
                    <a:cs typeface="Arial" panose="020B0604020202020204" pitchFamily="34" charset="0"/>
                  </a:rPr>
                  <a:t>inclinado.</a:t>
                </a:r>
              </a:p>
              <a:p>
                <a:pPr algn="just"/>
                <a:endParaRPr lang="es-EC" sz="2000" dirty="0"/>
              </a:p>
              <a:p>
                <a:pPr algn="just"/>
                <a:endParaRPr lang="es-EC" sz="2000" dirty="0"/>
              </a:p>
            </p:txBody>
          </p:sp>
        </mc:Choice>
        <mc:Fallback>
          <p:sp>
            <p:nvSpPr>
              <p:cNvPr id="5" name="Rectángulo 4"/>
              <p:cNvSpPr>
                <a:spLocks noRot="1" noChangeAspect="1" noMove="1" noResize="1" noEditPoints="1" noAdjustHandles="1" noChangeArrowheads="1" noChangeShapeType="1" noTextEdit="1"/>
              </p:cNvSpPr>
              <p:nvPr/>
            </p:nvSpPr>
            <p:spPr>
              <a:xfrm>
                <a:off x="322492" y="1976829"/>
                <a:ext cx="9340124" cy="5016758"/>
              </a:xfrm>
              <a:prstGeom prst="rect">
                <a:avLst/>
              </a:prstGeom>
              <a:blipFill rotWithShape="0">
                <a:blip r:embed="rId2"/>
                <a:stretch>
                  <a:fillRect l="-587" t="-486" r="-653"/>
                </a:stretch>
              </a:blipFill>
            </p:spPr>
            <p:txBody>
              <a:bodyPr/>
              <a:lstStyle/>
              <a:p>
                <a:r>
                  <a:rPr lang="es-EC">
                    <a:noFill/>
                  </a:rPr>
                  <a:t> </a:t>
                </a:r>
              </a:p>
            </p:txBody>
          </p:sp>
        </mc:Fallback>
      </mc:AlternateContent>
    </p:spTree>
    <p:extLst>
      <p:ext uri="{BB962C8B-B14F-4D97-AF65-F5344CB8AC3E}">
        <p14:creationId xmlns:p14="http://schemas.microsoft.com/office/powerpoint/2010/main" val="2561981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176"/>
          </a:xfrm>
        </p:spPr>
        <p:txBody>
          <a:bodyPr/>
          <a:lstStyle/>
          <a:p>
            <a:r>
              <a:rPr lang="es-EC" b="1" dirty="0">
                <a:solidFill>
                  <a:schemeClr val="tx1"/>
                </a:solidFill>
              </a:rPr>
              <a:t>Diseño Mecánico</a:t>
            </a:r>
            <a:endParaRPr lang="es-EC" dirty="0"/>
          </a:p>
        </p:txBody>
      </p:sp>
      <p:sp>
        <p:nvSpPr>
          <p:cNvPr id="4" name="Rectángulo 3"/>
          <p:cNvSpPr/>
          <p:nvPr/>
        </p:nvSpPr>
        <p:spPr>
          <a:xfrm>
            <a:off x="1395478" y="1364776"/>
            <a:ext cx="3318537" cy="577850"/>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kern="100" dirty="0" smtClean="0">
                <a:latin typeface="Arial" panose="020B0604020202020204" pitchFamily="34" charset="0"/>
                <a:ea typeface="Times New Roman" panose="02020603050405020304" pitchFamily="18" charset="0"/>
                <a:cs typeface="Times New Roman" panose="02020603050405020304" pitchFamily="18" charset="0"/>
              </a:rPr>
              <a:t>Diseño CAD </a:t>
            </a:r>
            <a:endParaRPr lang="es-EC" sz="2400" b="1" kern="1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3609193" y="1942626"/>
            <a:ext cx="3990975" cy="4695825"/>
          </a:xfrm>
          <a:prstGeom prst="rect">
            <a:avLst/>
          </a:prstGeom>
        </p:spPr>
      </p:pic>
      <p:cxnSp>
        <p:nvCxnSpPr>
          <p:cNvPr id="7" name="Conector recto de flecha 6"/>
          <p:cNvCxnSpPr/>
          <p:nvPr/>
        </p:nvCxnSpPr>
        <p:spPr>
          <a:xfrm flipV="1">
            <a:off x="2789681" y="4502686"/>
            <a:ext cx="2011758" cy="10581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8" name="Conector recto de flecha 7"/>
          <p:cNvCxnSpPr/>
          <p:nvPr/>
        </p:nvCxnSpPr>
        <p:spPr>
          <a:xfrm flipH="1">
            <a:off x="6024201" y="1942626"/>
            <a:ext cx="2628480" cy="116005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Conector recto de flecha 10"/>
          <p:cNvCxnSpPr/>
          <p:nvPr/>
        </p:nvCxnSpPr>
        <p:spPr>
          <a:xfrm flipH="1" flipV="1">
            <a:off x="6440806" y="4041513"/>
            <a:ext cx="2211875" cy="1859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Conector recto de flecha 12"/>
          <p:cNvCxnSpPr/>
          <p:nvPr/>
        </p:nvCxnSpPr>
        <p:spPr>
          <a:xfrm flipV="1">
            <a:off x="2167541" y="3525827"/>
            <a:ext cx="2349050" cy="5459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Conector recto de flecha 16"/>
          <p:cNvCxnSpPr/>
          <p:nvPr/>
        </p:nvCxnSpPr>
        <p:spPr>
          <a:xfrm flipH="1" flipV="1">
            <a:off x="5914550" y="4929412"/>
            <a:ext cx="2738131" cy="41057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Conector recto de flecha 18"/>
          <p:cNvCxnSpPr/>
          <p:nvPr/>
        </p:nvCxnSpPr>
        <p:spPr>
          <a:xfrm>
            <a:off x="2265528" y="2647666"/>
            <a:ext cx="2551169" cy="3670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2" name="CuadroTexto 21"/>
          <p:cNvSpPr txBox="1"/>
          <p:nvPr/>
        </p:nvSpPr>
        <p:spPr>
          <a:xfrm>
            <a:off x="445600" y="2177597"/>
            <a:ext cx="2767808" cy="646331"/>
          </a:xfrm>
          <a:prstGeom prst="rect">
            <a:avLst/>
          </a:prstGeom>
          <a:noFill/>
        </p:spPr>
        <p:txBody>
          <a:bodyPr wrap="square" rtlCol="0">
            <a:spAutoFit/>
          </a:bodyPr>
          <a:lstStyle/>
          <a:p>
            <a:r>
              <a:rPr lang="es-EC" dirty="0" smtClean="0"/>
              <a:t>Sistema de elevación y frenado</a:t>
            </a:r>
            <a:endParaRPr lang="es-EC" dirty="0"/>
          </a:p>
        </p:txBody>
      </p:sp>
      <p:sp>
        <p:nvSpPr>
          <p:cNvPr id="23" name="CuadroTexto 22"/>
          <p:cNvSpPr txBox="1"/>
          <p:nvPr/>
        </p:nvSpPr>
        <p:spPr>
          <a:xfrm>
            <a:off x="445600" y="3199247"/>
            <a:ext cx="2767808" cy="369332"/>
          </a:xfrm>
          <a:prstGeom prst="rect">
            <a:avLst/>
          </a:prstGeom>
          <a:noFill/>
        </p:spPr>
        <p:txBody>
          <a:bodyPr wrap="square" rtlCol="0">
            <a:spAutoFit/>
          </a:bodyPr>
          <a:lstStyle/>
          <a:p>
            <a:r>
              <a:rPr lang="es-EC" dirty="0"/>
              <a:t>T</a:t>
            </a:r>
            <a:r>
              <a:rPr lang="es-EC" dirty="0" smtClean="0"/>
              <a:t>ablero de Control </a:t>
            </a:r>
            <a:endParaRPr lang="es-EC" dirty="0"/>
          </a:p>
        </p:txBody>
      </p:sp>
      <p:sp>
        <p:nvSpPr>
          <p:cNvPr id="25" name="CuadroTexto 24"/>
          <p:cNvSpPr txBox="1"/>
          <p:nvPr/>
        </p:nvSpPr>
        <p:spPr>
          <a:xfrm>
            <a:off x="1014104" y="4410033"/>
            <a:ext cx="2767808" cy="369332"/>
          </a:xfrm>
          <a:prstGeom prst="rect">
            <a:avLst/>
          </a:prstGeom>
          <a:noFill/>
        </p:spPr>
        <p:txBody>
          <a:bodyPr wrap="square" rtlCol="0">
            <a:spAutoFit/>
          </a:bodyPr>
          <a:lstStyle/>
          <a:p>
            <a:r>
              <a:rPr lang="es-EC" dirty="0" smtClean="0"/>
              <a:t>Sistema Lineal </a:t>
            </a:r>
            <a:endParaRPr lang="es-EC" dirty="0"/>
          </a:p>
        </p:txBody>
      </p:sp>
      <p:sp>
        <p:nvSpPr>
          <p:cNvPr id="26" name="CuadroTexto 25"/>
          <p:cNvSpPr txBox="1"/>
          <p:nvPr/>
        </p:nvSpPr>
        <p:spPr>
          <a:xfrm>
            <a:off x="7657916" y="1363093"/>
            <a:ext cx="2767808" cy="646331"/>
          </a:xfrm>
          <a:prstGeom prst="rect">
            <a:avLst/>
          </a:prstGeom>
          <a:noFill/>
        </p:spPr>
        <p:txBody>
          <a:bodyPr wrap="square" rtlCol="0">
            <a:spAutoFit/>
          </a:bodyPr>
          <a:lstStyle/>
          <a:p>
            <a:r>
              <a:rPr lang="es-EC" dirty="0" smtClean="0"/>
              <a:t>Sistema Péndulo de Impacto </a:t>
            </a:r>
            <a:endParaRPr lang="es-EC" dirty="0"/>
          </a:p>
        </p:txBody>
      </p:sp>
      <p:sp>
        <p:nvSpPr>
          <p:cNvPr id="27" name="CuadroTexto 26"/>
          <p:cNvSpPr txBox="1"/>
          <p:nvPr/>
        </p:nvSpPr>
        <p:spPr>
          <a:xfrm>
            <a:off x="7995953" y="3786077"/>
            <a:ext cx="2767808" cy="369332"/>
          </a:xfrm>
          <a:prstGeom prst="rect">
            <a:avLst/>
          </a:prstGeom>
          <a:noFill/>
        </p:spPr>
        <p:txBody>
          <a:bodyPr wrap="square" rtlCol="0">
            <a:spAutoFit/>
          </a:bodyPr>
          <a:lstStyle/>
          <a:p>
            <a:r>
              <a:rPr lang="es-EC" dirty="0" smtClean="0"/>
              <a:t>Sistema Plano Inclinado </a:t>
            </a:r>
            <a:endParaRPr lang="es-EC" dirty="0"/>
          </a:p>
        </p:txBody>
      </p:sp>
      <p:sp>
        <p:nvSpPr>
          <p:cNvPr id="28" name="CuadroTexto 27"/>
          <p:cNvSpPr txBox="1"/>
          <p:nvPr/>
        </p:nvSpPr>
        <p:spPr>
          <a:xfrm>
            <a:off x="7890098" y="5343121"/>
            <a:ext cx="2767808" cy="646331"/>
          </a:xfrm>
          <a:prstGeom prst="rect">
            <a:avLst/>
          </a:prstGeom>
          <a:noFill/>
        </p:spPr>
        <p:txBody>
          <a:bodyPr wrap="square" rtlCol="0">
            <a:spAutoFit/>
          </a:bodyPr>
          <a:lstStyle/>
          <a:p>
            <a:r>
              <a:rPr lang="es-EC" dirty="0" smtClean="0"/>
              <a:t>Sistema calibración de probetas</a:t>
            </a:r>
            <a:endParaRPr lang="es-EC" dirty="0"/>
          </a:p>
        </p:txBody>
      </p:sp>
    </p:spTree>
    <p:extLst>
      <p:ext uri="{BB962C8B-B14F-4D97-AF65-F5344CB8AC3E}">
        <p14:creationId xmlns:p14="http://schemas.microsoft.com/office/powerpoint/2010/main" val="558553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5928" y="512592"/>
            <a:ext cx="8596668" cy="550460"/>
          </a:xfrm>
        </p:spPr>
        <p:txBody>
          <a:bodyPr>
            <a:normAutofit fontScale="90000"/>
          </a:bodyPr>
          <a:lstStyle/>
          <a:p>
            <a:r>
              <a:rPr lang="es-EC" b="1" dirty="0">
                <a:solidFill>
                  <a:schemeClr val="tx1"/>
                </a:solidFill>
              </a:rPr>
              <a:t>Diseño Mecánico</a:t>
            </a:r>
            <a:r>
              <a:rPr lang="es-EC" dirty="0"/>
              <a:t/>
            </a:r>
            <a:br>
              <a:rPr lang="es-EC" dirty="0"/>
            </a:br>
            <a:r>
              <a:rPr lang="es-EC" b="1" i="1" dirty="0"/>
              <a:t/>
            </a:r>
            <a:br>
              <a:rPr lang="es-EC" b="1" i="1" dirty="0"/>
            </a:br>
            <a:endParaRPr lang="es-EC" dirty="0"/>
          </a:p>
        </p:txBody>
      </p:sp>
      <p:sp>
        <p:nvSpPr>
          <p:cNvPr id="5" name="Rectángulo 4"/>
          <p:cNvSpPr/>
          <p:nvPr/>
        </p:nvSpPr>
        <p:spPr>
          <a:xfrm>
            <a:off x="634192" y="1386217"/>
            <a:ext cx="4754828" cy="646331"/>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kern="100" dirty="0">
                <a:latin typeface="Arial" panose="020B0604020202020204" pitchFamily="34" charset="0"/>
                <a:ea typeface="Times New Roman" panose="02020603050405020304" pitchFamily="18" charset="0"/>
                <a:cs typeface="Times New Roman" panose="02020603050405020304" pitchFamily="18" charset="0"/>
              </a:rPr>
              <a:t>Parámetros de diseño </a:t>
            </a:r>
            <a:endParaRPr lang="es-EC" sz="2400" b="1" kern="1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p:nvPr/>
        </p:nvPicPr>
        <p:blipFill>
          <a:blip r:embed="rId2"/>
          <a:stretch>
            <a:fillRect/>
          </a:stretch>
        </p:blipFill>
        <p:spPr>
          <a:xfrm>
            <a:off x="1108665" y="2032548"/>
            <a:ext cx="3995597" cy="4202657"/>
          </a:xfrm>
          <a:prstGeom prst="rect">
            <a:avLst/>
          </a:prstGeom>
        </p:spPr>
      </p:pic>
      <p:pic>
        <p:nvPicPr>
          <p:cNvPr id="8" name="Imagen 7"/>
          <p:cNvPicPr>
            <a:picLocks noChangeAspect="1"/>
          </p:cNvPicPr>
          <p:nvPr/>
        </p:nvPicPr>
        <p:blipFill>
          <a:blip r:embed="rId3"/>
          <a:stretch>
            <a:fillRect/>
          </a:stretch>
        </p:blipFill>
        <p:spPr>
          <a:xfrm>
            <a:off x="7004998" y="1898131"/>
            <a:ext cx="2504034" cy="2235745"/>
          </a:xfrm>
          <a:prstGeom prst="rect">
            <a:avLst/>
          </a:prstGeom>
        </p:spPr>
      </p:pic>
      <mc:AlternateContent xmlns:mc="http://schemas.openxmlformats.org/markup-compatibility/2006">
        <mc:Choice xmlns:a14="http://schemas.microsoft.com/office/drawing/2010/main" Requires="a14">
          <p:sp>
            <p:nvSpPr>
              <p:cNvPr id="9" name="Rectángulo 8"/>
              <p:cNvSpPr/>
              <p:nvPr/>
            </p:nvSpPr>
            <p:spPr>
              <a:xfrm>
                <a:off x="5730214" y="5114077"/>
                <a:ext cx="5262146" cy="369332"/>
              </a:xfrm>
              <a:prstGeom prst="rect">
                <a:avLst/>
              </a:prstGeom>
            </p:spPr>
            <p:txBody>
              <a:bodyPr wrap="none">
                <a:spAutoFit/>
              </a:bodyPr>
              <a:lstStyle/>
              <a:p>
                <a14:m>
                  <m:oMath xmlns:m="http://schemas.openxmlformats.org/officeDocument/2006/math">
                    <m:r>
                      <a:rPr lang="es-EC" i="1">
                        <a:latin typeface="Cambria Math" panose="02040503050406030204" pitchFamily="18" charset="0"/>
                        <a:ea typeface="Times New Roman" panose="02020603050405020304" pitchFamily="18" charset="0"/>
                        <a:cs typeface="Arial" panose="020B0604020202020204" pitchFamily="34" charset="0"/>
                      </a:rPr>
                      <m:t>15&lt;</m:t>
                    </m:r>
                    <m:r>
                      <a:rPr lang="es-EC" i="1">
                        <a:effectLst/>
                        <a:latin typeface="Cambria Math" panose="02040503050406030204" pitchFamily="18" charset="0"/>
                        <a:ea typeface="Calibri" panose="020F0502020204030204" pitchFamily="34" charset="0"/>
                        <a:cs typeface="Arial" panose="020B0604020202020204" pitchFamily="34" charset="0"/>
                      </a:rPr>
                      <m:t>𝐸𝑝</m:t>
                    </m:r>
                    <m:r>
                      <a:rPr lang="es-EC" i="1">
                        <a:effectLst/>
                        <a:latin typeface="Cambria Math" panose="02040503050406030204" pitchFamily="18" charset="0"/>
                        <a:ea typeface="Calibri" panose="020F0502020204030204" pitchFamily="34" charset="0"/>
                        <a:cs typeface="Arial" panose="020B0604020202020204" pitchFamily="34" charset="0"/>
                      </a:rPr>
                      <m:t>&lt;30 </m:t>
                    </m:r>
                    <m:r>
                      <a:rPr lang="es-EC" i="1">
                        <a:effectLst/>
                        <a:latin typeface="Cambria Math" panose="02040503050406030204" pitchFamily="18" charset="0"/>
                        <a:ea typeface="Times New Roman" panose="02020603050405020304" pitchFamily="18" charset="0"/>
                        <a:cs typeface="Arial" panose="020B0604020202020204" pitchFamily="34" charset="0"/>
                      </a:rPr>
                      <m:t>𝑘𝑔𝑓</m:t>
                    </m:r>
                    <m:r>
                      <a:rPr lang="es-EC" i="1">
                        <a:effectLst/>
                        <a:latin typeface="Cambria Math" panose="02040503050406030204" pitchFamily="18" charset="0"/>
                        <a:ea typeface="Times New Roman" panose="02020603050405020304" pitchFamily="18" charset="0"/>
                        <a:cs typeface="Arial" panose="020B0604020202020204" pitchFamily="34" charset="0"/>
                      </a:rPr>
                      <m:t>.</m:t>
                    </m:r>
                    <m:r>
                      <a:rPr lang="es-EC" i="1">
                        <a:effectLst/>
                        <a:latin typeface="Cambria Math" panose="02040503050406030204" pitchFamily="18" charset="0"/>
                        <a:ea typeface="Times New Roman" panose="02020603050405020304" pitchFamily="18" charset="0"/>
                        <a:cs typeface="Arial" panose="020B0604020202020204" pitchFamily="34" charset="0"/>
                      </a:rPr>
                      <m:t>𝑚</m:t>
                    </m:r>
                  </m:oMath>
                </a14:m>
                <a:r>
                  <a:rPr lang="es-EC" dirty="0">
                    <a:effectLst/>
                    <a:latin typeface="Arial" panose="020B0604020202020204" pitchFamily="34" charset="0"/>
                    <a:ea typeface="Times New Roman" panose="02020603050405020304" pitchFamily="18" charset="0"/>
                  </a:rPr>
                  <a:t> según la norma ASTM E23. </a:t>
                </a:r>
                <a:endParaRPr lang="es-EC" dirty="0"/>
              </a:p>
            </p:txBody>
          </p:sp>
        </mc:Choice>
        <mc:Fallback>
          <p:sp>
            <p:nvSpPr>
              <p:cNvPr id="9" name="Rectángulo 8"/>
              <p:cNvSpPr>
                <a:spLocks noRot="1" noChangeAspect="1" noMove="1" noResize="1" noEditPoints="1" noAdjustHandles="1" noChangeArrowheads="1" noChangeShapeType="1" noTextEdit="1"/>
              </p:cNvSpPr>
              <p:nvPr/>
            </p:nvSpPr>
            <p:spPr>
              <a:xfrm>
                <a:off x="5730214" y="5114077"/>
                <a:ext cx="5262146" cy="369332"/>
              </a:xfrm>
              <a:prstGeom prst="rect">
                <a:avLst/>
              </a:prstGeom>
              <a:blipFill rotWithShape="0">
                <a:blip r:embed="rId4"/>
                <a:stretch>
                  <a:fillRect t="-9836" b="-24590"/>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7562286" y="4584502"/>
                <a:ext cx="1598002" cy="369332"/>
              </a:xfrm>
              <a:prstGeom prst="rect">
                <a:avLst/>
              </a:prstGeom>
            </p:spPr>
            <p:txBody>
              <a:bodyPr wrap="none">
                <a:spAutoFit/>
              </a:bodyPr>
              <a:lstStyle/>
              <a:p>
                <a14:m>
                  <m:oMath xmlns:m="http://schemas.openxmlformats.org/officeDocument/2006/math">
                    <m:r>
                      <a:rPr lang="es-EC" i="1">
                        <a:latin typeface="Cambria Math" panose="02040503050406030204" pitchFamily="18" charset="0"/>
                        <a:ea typeface="Times New Roman" panose="02020603050405020304" pitchFamily="18" charset="0"/>
                        <a:cs typeface="Arial" panose="020B0604020202020204" pitchFamily="34" charset="0"/>
                      </a:rPr>
                      <m:t>26.09  </m:t>
                    </m:r>
                    <m:r>
                      <a:rPr lang="es-EC" i="1">
                        <a:latin typeface="Cambria Math" panose="02040503050406030204" pitchFamily="18" charset="0"/>
                        <a:ea typeface="Times New Roman" panose="02020603050405020304" pitchFamily="18" charset="0"/>
                        <a:cs typeface="Arial" panose="020B0604020202020204" pitchFamily="34" charset="0"/>
                      </a:rPr>
                      <m:t>𝑘𝑔𝑓</m:t>
                    </m:r>
                    <m:r>
                      <a:rPr lang="es-EC" i="1">
                        <a:latin typeface="Cambria Math" panose="02040503050406030204" pitchFamily="18" charset="0"/>
                        <a:ea typeface="Times New Roman" panose="02020603050405020304" pitchFamily="18" charset="0"/>
                        <a:cs typeface="Arial" panose="020B0604020202020204" pitchFamily="34" charset="0"/>
                      </a:rPr>
                      <m:t>.</m:t>
                    </m:r>
                    <m:r>
                      <a:rPr lang="es-EC" i="1">
                        <a:latin typeface="Cambria Math" panose="02040503050406030204" pitchFamily="18" charset="0"/>
                        <a:ea typeface="Times New Roman" panose="02020603050405020304" pitchFamily="18" charset="0"/>
                        <a:cs typeface="Arial" panose="020B0604020202020204" pitchFamily="34" charset="0"/>
                      </a:rPr>
                      <m:t>𝑚</m:t>
                    </m:r>
                  </m:oMath>
                </a14:m>
                <a:r>
                  <a:rPr lang="es-EC" dirty="0">
                    <a:effectLst/>
                    <a:latin typeface="Arial" panose="020B0604020202020204" pitchFamily="34" charset="0"/>
                    <a:ea typeface="Times New Roman" panose="02020603050405020304" pitchFamily="18" charset="0"/>
                  </a:rPr>
                  <a:t> </a:t>
                </a:r>
                <a:endParaRPr lang="es-EC" dirty="0"/>
              </a:p>
            </p:txBody>
          </p:sp>
        </mc:Choice>
        <mc:Fallback>
          <p:sp>
            <p:nvSpPr>
              <p:cNvPr id="10" name="Rectángulo 9"/>
              <p:cNvSpPr>
                <a:spLocks noRot="1" noChangeAspect="1" noMove="1" noResize="1" noEditPoints="1" noAdjustHandles="1" noChangeArrowheads="1" noChangeShapeType="1" noTextEdit="1"/>
              </p:cNvSpPr>
              <p:nvPr/>
            </p:nvSpPr>
            <p:spPr>
              <a:xfrm>
                <a:off x="7562286" y="4584502"/>
                <a:ext cx="1598002" cy="369332"/>
              </a:xfrm>
              <a:prstGeom prst="rect">
                <a:avLst/>
              </a:prstGeom>
              <a:blipFill rotWithShape="0">
                <a:blip r:embed="rId5"/>
                <a:stretch>
                  <a:fillRect b="-14754"/>
                </a:stretch>
              </a:blipFill>
            </p:spPr>
            <p:txBody>
              <a:bodyPr/>
              <a:lstStyle/>
              <a:p>
                <a:r>
                  <a:rPr lang="es-EC">
                    <a:noFill/>
                  </a:rPr>
                  <a:t> </a:t>
                </a:r>
              </a:p>
            </p:txBody>
          </p:sp>
        </mc:Fallback>
      </mc:AlternateContent>
    </p:spTree>
    <p:extLst>
      <p:ext uri="{BB962C8B-B14F-4D97-AF65-F5344CB8AC3E}">
        <p14:creationId xmlns:p14="http://schemas.microsoft.com/office/powerpoint/2010/main" val="77130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0039" y="718782"/>
            <a:ext cx="8596668" cy="796119"/>
          </a:xfrm>
        </p:spPr>
        <p:txBody>
          <a:bodyPr>
            <a:normAutofit/>
          </a:bodyPr>
          <a:lstStyle/>
          <a:p>
            <a:r>
              <a:rPr lang="es-EC" b="1" i="1" dirty="0">
                <a:solidFill>
                  <a:schemeClr val="tx1"/>
                </a:solidFill>
              </a:rPr>
              <a:t>Diseño Mecánico del </a:t>
            </a:r>
            <a:r>
              <a:rPr lang="es-EC" b="1" i="1" dirty="0" smtClean="0">
                <a:solidFill>
                  <a:schemeClr val="tx1"/>
                </a:solidFill>
              </a:rPr>
              <a:t>Sistema-Péndulo</a:t>
            </a:r>
            <a:endParaRPr lang="es-EC" dirty="0"/>
          </a:p>
        </p:txBody>
      </p:sp>
      <p:sp>
        <p:nvSpPr>
          <p:cNvPr id="4" name="Rectángulo 3"/>
          <p:cNvSpPr/>
          <p:nvPr/>
        </p:nvSpPr>
        <p:spPr>
          <a:xfrm>
            <a:off x="0" y="1514901"/>
            <a:ext cx="9969396" cy="646331"/>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Cálculo </a:t>
            </a:r>
            <a:r>
              <a:rPr lang="es-EC" sz="2400" b="1" dirty="0">
                <a:latin typeface="Arial" panose="020B0604020202020204" pitchFamily="34" charset="0"/>
                <a:cs typeface="Arial" panose="020B0604020202020204" pitchFamily="34" charset="0"/>
              </a:rPr>
              <a:t>de fuerzas y reacciones en la probeta de ensayos</a:t>
            </a:r>
            <a:r>
              <a:rPr lang="es-EC" sz="2400" b="1" kern="100" dirty="0" smtClean="0">
                <a:latin typeface="Arial" panose="020B0604020202020204" pitchFamily="34" charset="0"/>
                <a:ea typeface="Times New Roman" panose="02020603050405020304" pitchFamily="18"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ángulo 4"/>
              <p:cNvSpPr/>
              <p:nvPr/>
            </p:nvSpPr>
            <p:spPr>
              <a:xfrm>
                <a:off x="1209148" y="2628510"/>
                <a:ext cx="3987053" cy="65768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𝑒𝑠𝑡𝑎𝑛𝑑𝑎𝑟</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𝑒𝑠𝑡𝑎𝑛𝑑𝑎𝑟</m:t>
                              </m:r>
                            </m:sub>
                          </m:sSub>
                        </m:num>
                        <m:den>
                          <m:sSub>
                            <m:sSubPr>
                              <m:ctrlPr>
                                <a:rPr lang="es-EC"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𝑛𝑜</m:t>
                              </m:r>
                              <m:r>
                                <a:rPr lang="es-EC" i="0">
                                  <a:latin typeface="Cambria Math" panose="02040503050406030204" pitchFamily="18" charset="0"/>
                                </a:rPr>
                                <m:t>−</m:t>
                              </m:r>
                              <m:r>
                                <a:rPr lang="es-EC" i="1">
                                  <a:latin typeface="Cambria Math" panose="02040503050406030204" pitchFamily="18" charset="0"/>
                                </a:rPr>
                                <m:t>𝑒𝑠𝑡𝑎𝑛𝑑𝑎𝑟</m:t>
                              </m:r>
                            </m:sub>
                          </m:sSub>
                        </m:den>
                      </m:f>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𝑛𝑜</m:t>
                          </m:r>
                          <m:r>
                            <a:rPr lang="es-EC" i="0">
                              <a:latin typeface="Cambria Math" panose="02040503050406030204" pitchFamily="18" charset="0"/>
                            </a:rPr>
                            <m:t>−</m:t>
                          </m:r>
                          <m:r>
                            <a:rPr lang="es-EC" i="1">
                              <a:latin typeface="Cambria Math" panose="02040503050406030204" pitchFamily="18" charset="0"/>
                            </a:rPr>
                            <m:t>𝑒𝑠𝑡𝑎𝑛𝑑𝑎𝑟</m:t>
                          </m:r>
                        </m:sub>
                      </m:sSub>
                    </m:oMath>
                  </m:oMathPara>
                </a14:m>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1209148" y="2628510"/>
                <a:ext cx="3987053" cy="657681"/>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2880194858"/>
                  </p:ext>
                </p:extLst>
              </p:nvPr>
            </p:nvGraphicFramePr>
            <p:xfrm>
              <a:off x="417576" y="4052292"/>
              <a:ext cx="5942279" cy="1835959"/>
            </p:xfrm>
            <a:graphic>
              <a:graphicData uri="http://schemas.openxmlformats.org/drawingml/2006/table">
                <a:tbl>
                  <a:tblPr firstRow="1" bandRow="1">
                    <a:tableStyleId>{5C22544A-7EE6-4342-B048-85BDC9FD1C3A}</a:tableStyleId>
                  </a:tblPr>
                  <a:tblGrid>
                    <a:gridCol w="1574997"/>
                    <a:gridCol w="2210937"/>
                    <a:gridCol w="2156345"/>
                  </a:tblGrid>
                  <a:tr h="5557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55579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𝑒𝑠𝑡𝑎𝑛𝑑𝑎𝑟</m:t>
                                    </m:r>
                                  </m:sub>
                                </m:sSub>
                                <m:r>
                                  <a:rPr lang="es-EC" b="0" i="1">
                                    <a:latin typeface="Cambria Math" panose="02040503050406030204" pitchFamily="18" charset="0"/>
                                  </a:rPr>
                                  <m:t> </m:t>
                                </m:r>
                                <m:r>
                                  <a:rPr lang="es-EC" b="0" i="1" smtClean="0">
                                    <a:latin typeface="Cambria Math" panose="02040503050406030204" pitchFamily="18" charset="0"/>
                                  </a:rPr>
                                  <m:t>𝑦</m:t>
                                </m:r>
                              </m:oMath>
                            </m:oMathPara>
                          </a14:m>
                          <a:endParaRPr lang="es-EC"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𝐸</m:t>
                                    </m:r>
                                  </m:e>
                                  <m:sub>
                                    <m:r>
                                      <a:rPr lang="es-EC" i="1">
                                        <a:latin typeface="Cambria Math" panose="02040503050406030204" pitchFamily="18" charset="0"/>
                                      </a:rPr>
                                      <m:t>𝑛𝑜</m:t>
                                    </m:r>
                                    <m:r>
                                      <a:rPr lang="es-EC" i="0">
                                        <a:latin typeface="Cambria Math" panose="02040503050406030204" pitchFamily="18" charset="0"/>
                                      </a:rPr>
                                      <m:t>−</m:t>
                                    </m:r>
                                    <m:r>
                                      <a:rPr lang="es-EC" i="1">
                                        <a:latin typeface="Cambria Math" panose="02040503050406030204" pitchFamily="18" charset="0"/>
                                      </a:rPr>
                                      <m:t>𝑒𝑠𝑡𝑎𝑛𝑑𝑎𝑟</m:t>
                                    </m:r>
                                  </m:sub>
                                </m:sSub>
                              </m:oMath>
                            </m:oMathPara>
                          </a14:m>
                          <a:endParaRPr lang="es-ES" dirty="0"/>
                        </a:p>
                      </a:txBody>
                      <a:tcPr/>
                    </a:tc>
                    <a:tc>
                      <a:txBody>
                        <a:bodyPr/>
                        <a:lstStyle/>
                        <a:p>
                          <a:r>
                            <a:rPr lang="es-ES" dirty="0" smtClean="0"/>
                            <a:t>Energía</a:t>
                          </a:r>
                          <a:r>
                            <a:rPr lang="es-ES" baseline="0" dirty="0" smtClean="0"/>
                            <a:t> Estándar y no-</a:t>
                          </a:r>
                          <a:r>
                            <a:rPr lang="es-ES" baseline="0" dirty="0" err="1" smtClean="0"/>
                            <a:t>estandar</a:t>
                          </a:r>
                          <a:endParaRPr lang="es-ES" dirty="0"/>
                        </a:p>
                      </a:txBody>
                      <a:tcPr/>
                    </a:tc>
                    <a:tc>
                      <a:txBody>
                        <a:bodyPr/>
                        <a:lstStyle/>
                        <a:p>
                          <a:pPr algn="ctr"/>
                          <a:r>
                            <a:rPr lang="es-ES" dirty="0" smtClean="0"/>
                            <a:t>Ajustar </a:t>
                          </a:r>
                          <a:r>
                            <a:rPr lang="es-EC" sz="1800" kern="1200" dirty="0" smtClean="0">
                              <a:solidFill>
                                <a:schemeClr val="dk1"/>
                              </a:solidFill>
                              <a:effectLst/>
                              <a:latin typeface="+mn-lt"/>
                              <a:ea typeface="+mn-ea"/>
                              <a:cs typeface="+mn-cs"/>
                            </a:rPr>
                            <a:t>255,78 J</a:t>
                          </a:r>
                          <a:endParaRPr lang="es-ES" dirty="0"/>
                        </a:p>
                      </a:txBody>
                      <a:tcPr/>
                    </a:tc>
                  </a:tr>
                  <a:tr h="55579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𝑒𝑠𝑡𝑎𝑛𝑑𝑎𝑟</m:t>
                                    </m:r>
                                  </m:sub>
                                </m:sSub>
                                <m:r>
                                  <a:rPr lang="es-EC" b="0" i="1">
                                    <a:latin typeface="Cambria Math" panose="02040503050406030204" pitchFamily="18" charset="0"/>
                                  </a:rPr>
                                  <m:t> </m:t>
                                </m:r>
                                <m:r>
                                  <a:rPr lang="es-EC" b="0" i="1" smtClean="0">
                                    <a:latin typeface="Cambria Math" panose="02040503050406030204" pitchFamily="18" charset="0"/>
                                  </a:rPr>
                                  <m:t>𝑦</m:t>
                                </m:r>
                              </m:oMath>
                            </m:oMathPara>
                          </a14:m>
                          <a:endParaRPr lang="es-EC"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𝑛𝑜</m:t>
                                    </m:r>
                                    <m:r>
                                      <a:rPr lang="es-EC" i="0">
                                        <a:latin typeface="Cambria Math" panose="02040503050406030204" pitchFamily="18" charset="0"/>
                                      </a:rPr>
                                      <m:t>−</m:t>
                                    </m:r>
                                    <m:r>
                                      <a:rPr lang="es-EC" i="1">
                                        <a:latin typeface="Cambria Math" panose="02040503050406030204" pitchFamily="18" charset="0"/>
                                      </a:rPr>
                                      <m:t>𝑒𝑠𝑡𝑎𝑛𝑑𝑎𝑟</m:t>
                                    </m:r>
                                  </m:sub>
                                </m:sSub>
                              </m:oMath>
                            </m:oMathPara>
                          </a14:m>
                          <a:endParaRPr lang="es-ES" dirty="0"/>
                        </a:p>
                      </a:txBody>
                      <a:tcPr/>
                    </a:tc>
                    <a:tc>
                      <a:txBody>
                        <a:bodyPr/>
                        <a:lstStyle/>
                        <a:p>
                          <a:r>
                            <a:rPr lang="es-ES" dirty="0" smtClean="0"/>
                            <a:t>Longitud</a:t>
                          </a:r>
                          <a:r>
                            <a:rPr lang="es-ES" baseline="0" dirty="0" smtClean="0"/>
                            <a:t> estándar y no-</a:t>
                          </a:r>
                          <a:r>
                            <a:rPr lang="es-ES" baseline="0" dirty="0" err="1" smtClean="0"/>
                            <a:t>estandar</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70&lt;</m:t>
                                </m:r>
                                <m:r>
                                  <a:rPr lang="es-EC" sz="1800" i="1" kern="1200">
                                    <a:solidFill>
                                      <a:schemeClr val="dk1"/>
                                    </a:solidFill>
                                    <a:effectLst/>
                                    <a:latin typeface="+mn-lt"/>
                                    <a:ea typeface="+mn-ea"/>
                                    <a:cs typeface="+mn-cs"/>
                                  </a:rPr>
                                  <m:t>𝐿</m:t>
                                </m:r>
                                <m:r>
                                  <a:rPr lang="es-EC" sz="1800" i="1" kern="1200">
                                    <a:solidFill>
                                      <a:schemeClr val="dk1"/>
                                    </a:solidFill>
                                    <a:effectLst/>
                                    <a:latin typeface="+mn-lt"/>
                                    <a:ea typeface="+mn-ea"/>
                                    <a:cs typeface="+mn-cs"/>
                                  </a:rPr>
                                  <m:t>&lt;90 </m:t>
                                </m:r>
                                <m:r>
                                  <a:rPr lang="es-EC" sz="1800" i="1" kern="1200">
                                    <a:solidFill>
                                      <a:schemeClr val="dk1"/>
                                    </a:solidFill>
                                    <a:effectLst/>
                                    <a:latin typeface="+mn-lt"/>
                                    <a:ea typeface="+mn-ea"/>
                                    <a:cs typeface="+mn-cs"/>
                                  </a:rPr>
                                  <m:t>𝑚𝑚</m:t>
                                </m:r>
                              </m:oMath>
                            </m:oMathPara>
                          </a14:m>
                          <a:endParaRPr lang="en-US" baseline="0" dirty="0" smtClean="0"/>
                        </a:p>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0&lt;</m:t>
                                </m:r>
                                <m:r>
                                  <a:rPr lang="es-EC" sz="1800" i="1" kern="1200">
                                    <a:solidFill>
                                      <a:schemeClr val="dk1"/>
                                    </a:solidFill>
                                    <a:effectLst/>
                                    <a:latin typeface="+mn-lt"/>
                                    <a:ea typeface="+mn-ea"/>
                                    <a:cs typeface="+mn-cs"/>
                                  </a:rPr>
                                  <m:t>h</m:t>
                                </m:r>
                                <m:r>
                                  <a:rPr lang="es-EC" sz="1800" i="1" kern="1200">
                                    <a:solidFill>
                                      <a:schemeClr val="dk1"/>
                                    </a:solidFill>
                                    <a:effectLst/>
                                    <a:latin typeface="+mn-lt"/>
                                    <a:ea typeface="+mn-ea"/>
                                    <a:cs typeface="+mn-cs"/>
                                  </a:rPr>
                                  <m:t>&lt;85 </m:t>
                                </m:r>
                                <m:r>
                                  <a:rPr lang="es-EC" sz="1800" i="1" kern="1200">
                                    <a:solidFill>
                                      <a:schemeClr val="dk1"/>
                                    </a:solidFill>
                                    <a:effectLst/>
                                    <a:latin typeface="+mn-lt"/>
                                    <a:ea typeface="+mn-ea"/>
                                    <a:cs typeface="+mn-cs"/>
                                  </a:rPr>
                                  <m:t>𝑐𝑚</m:t>
                                </m:r>
                              </m:oMath>
                            </m:oMathPara>
                          </a14:m>
                          <a:endParaRPr lang="en-US" baseline="0" dirty="0" smtClean="0"/>
                        </a:p>
                      </a:txBody>
                      <a:tcP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2880194858"/>
                  </p:ext>
                </p:extLst>
              </p:nvPr>
            </p:nvGraphicFramePr>
            <p:xfrm>
              <a:off x="417576" y="4052292"/>
              <a:ext cx="5942279" cy="1835959"/>
            </p:xfrm>
            <a:graphic>
              <a:graphicData uri="http://schemas.openxmlformats.org/drawingml/2006/table">
                <a:tbl>
                  <a:tblPr firstRow="1" bandRow="1">
                    <a:tableStyleId>{5C22544A-7EE6-4342-B048-85BDC9FD1C3A}</a:tableStyleId>
                  </a:tblPr>
                  <a:tblGrid>
                    <a:gridCol w="1574997"/>
                    <a:gridCol w="2210937"/>
                    <a:gridCol w="2156345"/>
                  </a:tblGrid>
                  <a:tr h="5557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40080">
                    <a:tc>
                      <a:txBody>
                        <a:bodyPr/>
                        <a:lstStyle/>
                        <a:p>
                          <a:endParaRPr lang="es-EC"/>
                        </a:p>
                      </a:txBody>
                      <a:tcPr>
                        <a:blipFill rotWithShape="0">
                          <a:blip r:embed="rId3"/>
                          <a:stretch>
                            <a:fillRect l="-386" t="-91509" r="-278378" b="-113208"/>
                          </a:stretch>
                        </a:blipFill>
                      </a:tcPr>
                    </a:tc>
                    <a:tc>
                      <a:txBody>
                        <a:bodyPr/>
                        <a:lstStyle/>
                        <a:p>
                          <a:r>
                            <a:rPr lang="es-ES" dirty="0" smtClean="0"/>
                            <a:t>Energía</a:t>
                          </a:r>
                          <a:r>
                            <a:rPr lang="es-ES" baseline="0" dirty="0" smtClean="0"/>
                            <a:t> Estándar y no-</a:t>
                          </a:r>
                          <a:r>
                            <a:rPr lang="es-ES" baseline="0" dirty="0" err="1" smtClean="0"/>
                            <a:t>estandar</a:t>
                          </a:r>
                          <a:endParaRPr lang="es-ES" dirty="0"/>
                        </a:p>
                      </a:txBody>
                      <a:tcPr/>
                    </a:tc>
                    <a:tc>
                      <a:txBody>
                        <a:bodyPr/>
                        <a:lstStyle/>
                        <a:p>
                          <a:pPr algn="ctr"/>
                          <a:r>
                            <a:rPr lang="es-ES" dirty="0" smtClean="0"/>
                            <a:t>Ajustar </a:t>
                          </a:r>
                          <a:r>
                            <a:rPr lang="es-EC" sz="1800" kern="1200" dirty="0" smtClean="0">
                              <a:solidFill>
                                <a:schemeClr val="dk1"/>
                              </a:solidFill>
                              <a:effectLst/>
                              <a:latin typeface="+mn-lt"/>
                              <a:ea typeface="+mn-ea"/>
                              <a:cs typeface="+mn-cs"/>
                            </a:rPr>
                            <a:t>255,78 J</a:t>
                          </a:r>
                          <a:endParaRPr lang="es-ES" dirty="0"/>
                        </a:p>
                      </a:txBody>
                      <a:tcPr/>
                    </a:tc>
                  </a:tr>
                  <a:tr h="640080">
                    <a:tc>
                      <a:txBody>
                        <a:bodyPr/>
                        <a:lstStyle/>
                        <a:p>
                          <a:endParaRPr lang="es-EC"/>
                        </a:p>
                      </a:txBody>
                      <a:tcPr>
                        <a:blipFill rotWithShape="0">
                          <a:blip r:embed="rId3"/>
                          <a:stretch>
                            <a:fillRect l="-386" t="-193333" r="-278378" b="-14286"/>
                          </a:stretch>
                        </a:blipFill>
                      </a:tcPr>
                    </a:tc>
                    <a:tc>
                      <a:txBody>
                        <a:bodyPr/>
                        <a:lstStyle/>
                        <a:p>
                          <a:r>
                            <a:rPr lang="es-ES" dirty="0" smtClean="0"/>
                            <a:t>Longitud</a:t>
                          </a:r>
                          <a:r>
                            <a:rPr lang="es-ES" baseline="0" dirty="0" smtClean="0"/>
                            <a:t> estándar y no-</a:t>
                          </a:r>
                          <a:r>
                            <a:rPr lang="es-ES" baseline="0" dirty="0" err="1" smtClean="0"/>
                            <a:t>estandar</a:t>
                          </a:r>
                          <a:endParaRPr lang="es-ES" dirty="0"/>
                        </a:p>
                      </a:txBody>
                      <a:tcPr/>
                    </a:tc>
                    <a:tc>
                      <a:txBody>
                        <a:bodyPr/>
                        <a:lstStyle/>
                        <a:p>
                          <a:endParaRPr lang="es-EC"/>
                        </a:p>
                      </a:txBody>
                      <a:tcPr>
                        <a:blipFill rotWithShape="0">
                          <a:blip r:embed="rId3"/>
                          <a:stretch>
                            <a:fillRect l="-175989" t="-193333" r="-1130" b="-14286"/>
                          </a:stretch>
                        </a:blipFill>
                      </a:tcPr>
                    </a:tc>
                  </a:tr>
                </a:tbl>
              </a:graphicData>
            </a:graphic>
          </p:graphicFrame>
        </mc:Fallback>
      </mc:AlternateContent>
      <p:pic>
        <p:nvPicPr>
          <p:cNvPr id="7" name="Imagen 6"/>
          <p:cNvPicPr/>
          <p:nvPr/>
        </p:nvPicPr>
        <p:blipFill>
          <a:blip r:embed="rId4"/>
          <a:stretch>
            <a:fillRect/>
          </a:stretch>
        </p:blipFill>
        <p:spPr>
          <a:xfrm>
            <a:off x="6804892" y="2218687"/>
            <a:ext cx="4559935" cy="2353310"/>
          </a:xfrm>
          <a:prstGeom prst="rect">
            <a:avLst/>
          </a:prstGeom>
        </p:spPr>
      </p:pic>
      <p:pic>
        <p:nvPicPr>
          <p:cNvPr id="8" name="Imagen 7"/>
          <p:cNvPicPr>
            <a:picLocks noChangeAspect="1"/>
          </p:cNvPicPr>
          <p:nvPr/>
        </p:nvPicPr>
        <p:blipFill>
          <a:blip r:embed="rId5"/>
          <a:stretch>
            <a:fillRect/>
          </a:stretch>
        </p:blipFill>
        <p:spPr>
          <a:xfrm>
            <a:off x="7905284" y="4629453"/>
            <a:ext cx="2682845" cy="1972680"/>
          </a:xfrm>
          <a:prstGeom prst="rect">
            <a:avLst/>
          </a:prstGeom>
        </p:spPr>
      </p:pic>
    </p:spTree>
    <p:extLst>
      <p:ext uri="{BB962C8B-B14F-4D97-AF65-F5344CB8AC3E}">
        <p14:creationId xmlns:p14="http://schemas.microsoft.com/office/powerpoint/2010/main" val="4080136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u="sng" dirty="0" smtClean="0">
                <a:solidFill>
                  <a:schemeClr val="tx1"/>
                </a:solidFill>
              </a:rPr>
              <a:t>Objetivo General</a:t>
            </a:r>
            <a:endParaRPr lang="es-EC" u="sng" dirty="0">
              <a:solidFill>
                <a:schemeClr val="tx1"/>
              </a:solidFill>
            </a:endParaRPr>
          </a:p>
        </p:txBody>
      </p:sp>
      <p:sp>
        <p:nvSpPr>
          <p:cNvPr id="3" name="Marcador de contenido 2"/>
          <p:cNvSpPr>
            <a:spLocks noGrp="1"/>
          </p:cNvSpPr>
          <p:nvPr>
            <p:ph idx="1"/>
          </p:nvPr>
        </p:nvSpPr>
        <p:spPr>
          <a:xfrm>
            <a:off x="431674" y="1696565"/>
            <a:ext cx="9503896" cy="3880773"/>
          </a:xfrm>
        </p:spPr>
        <p:txBody>
          <a:bodyPr>
            <a:noAutofit/>
          </a:bodyPr>
          <a:lstStyle/>
          <a:p>
            <a:pPr algn="just"/>
            <a:r>
              <a:rPr lang="es-EC" sz="3600" dirty="0">
                <a:solidFill>
                  <a:schemeClr val="tx1"/>
                </a:solidFill>
              </a:rPr>
              <a:t>Diseñar y construir un equipo medidor de fuerza de impacto con sistema de elevación , frenado y HMI para uso de fines académicos y didácticos en el laboratorio de Mecánica de Materiales de la Universidad de las Fuerzas Armadas-ESPE, utilizando sistemas mecánicos, eléctricos y de control.</a:t>
            </a:r>
            <a:endParaRPr lang="es-EC" sz="3600" dirty="0">
              <a:solidFill>
                <a:schemeClr val="tx1"/>
              </a:solidFill>
            </a:endParaRPr>
          </a:p>
        </p:txBody>
      </p:sp>
    </p:spTree>
    <p:extLst>
      <p:ext uri="{BB962C8B-B14F-4D97-AF65-F5344CB8AC3E}">
        <p14:creationId xmlns:p14="http://schemas.microsoft.com/office/powerpoint/2010/main" val="1722115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9" y="1487606"/>
            <a:ext cx="6096000" cy="577850"/>
          </a:xfrm>
          <a:prstGeom prst="rect">
            <a:avLst/>
          </a:prstGeom>
        </p:spPr>
        <p:txBody>
          <a:bodyPr>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Cálculo </a:t>
            </a:r>
            <a:r>
              <a:rPr lang="es-EC" sz="2400" b="1" dirty="0" smtClean="0">
                <a:latin typeface="Arial" panose="020B0604020202020204" pitchFamily="34" charset="0"/>
                <a:cs typeface="Arial" panose="020B0604020202020204" pitchFamily="34" charset="0"/>
              </a:rPr>
              <a:t>de la fuerza de impacto</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2829590" y="2574130"/>
                <a:ext cx="137396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𝑑</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𝑑</m:t>
                          </m:r>
                        </m:sub>
                      </m:sSub>
                      <m:r>
                        <a:rPr lang="es-EC" i="0">
                          <a:latin typeface="Cambria Math" panose="02040503050406030204" pitchFamily="18" charset="0"/>
                        </a:rPr>
                        <m:t>.</m:t>
                      </m:r>
                      <m:r>
                        <a:rPr lang="es-EC" i="1">
                          <a:latin typeface="Cambria Math" panose="02040503050406030204" pitchFamily="18" charset="0"/>
                        </a:rPr>
                        <m:t>𝑊</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2829590" y="2574130"/>
                <a:ext cx="1373966" cy="369332"/>
              </a:xfrm>
              <a:prstGeom prst="rect">
                <a:avLst/>
              </a:prstGeom>
              <a:blipFill rotWithShape="0">
                <a:blip r:embed="rId2"/>
                <a:stretch>
                  <a:fillRect b="-163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7" name="Tabla 6"/>
              <p:cNvGraphicFramePr>
                <a:graphicFrameLocks noGrp="1"/>
              </p:cNvGraphicFramePr>
              <p:nvPr>
                <p:extLst>
                  <p:ext uri="{D42A27DB-BD31-4B8C-83A1-F6EECF244321}">
                    <p14:modId xmlns:p14="http://schemas.microsoft.com/office/powerpoint/2010/main" val="2728658632"/>
                  </p:ext>
                </p:extLst>
              </p:nvPr>
            </p:nvGraphicFramePr>
            <p:xfrm>
              <a:off x="1045373" y="3301665"/>
              <a:ext cx="5942279" cy="2442677"/>
            </p:xfrm>
            <a:graphic>
              <a:graphicData uri="http://schemas.openxmlformats.org/drawingml/2006/table">
                <a:tbl>
                  <a:tblPr firstRow="1" bandRow="1">
                    <a:tableStyleId>{5C22544A-7EE6-4342-B048-85BDC9FD1C3A}</a:tableStyleId>
                  </a:tblPr>
                  <a:tblGrid>
                    <a:gridCol w="1574997"/>
                    <a:gridCol w="2210937"/>
                    <a:gridCol w="2156345"/>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𝑑</m:t>
                                    </m:r>
                                  </m:sub>
                                </m:sSub>
                              </m:oMath>
                            </m:oMathPara>
                          </a14:m>
                          <a:endParaRPr lang="es-ES" dirty="0"/>
                        </a:p>
                      </a:txBody>
                      <a:tcPr/>
                    </a:tc>
                    <a:tc>
                      <a:txBody>
                        <a:bodyPr/>
                        <a:lstStyle/>
                        <a:p>
                          <a:r>
                            <a:rPr lang="es-ES" dirty="0" smtClean="0"/>
                            <a:t>Fuerza</a:t>
                          </a:r>
                          <a:r>
                            <a:rPr lang="es-ES" baseline="0" dirty="0" smtClean="0"/>
                            <a:t> Dinámica </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34286.28 </m:t>
                                </m:r>
                                <m:r>
                                  <a:rPr lang="es-EC" sz="1800" i="1" kern="1200" smtClean="0">
                                    <a:solidFill>
                                      <a:schemeClr val="dk1"/>
                                    </a:solidFill>
                                    <a:effectLst/>
                                    <a:latin typeface="+mn-lt"/>
                                    <a:ea typeface="+mn-ea"/>
                                    <a:cs typeface="+mn-cs"/>
                                  </a:rPr>
                                  <m:t>𝑁</m:t>
                                </m:r>
                              </m:oMath>
                            </m:oMathPara>
                          </a14:m>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𝑑</m:t>
                                    </m:r>
                                  </m:sub>
                                </m:sSub>
                              </m:oMath>
                            </m:oMathPara>
                          </a14:m>
                          <a:endParaRPr lang="es-ES" dirty="0"/>
                        </a:p>
                      </a:txBody>
                      <a:tcPr/>
                    </a:tc>
                    <a:tc>
                      <a:txBody>
                        <a:bodyPr/>
                        <a:lstStyle/>
                        <a:p>
                          <a:r>
                            <a:rPr lang="es-ES" dirty="0" smtClean="0"/>
                            <a:t>Factor</a:t>
                          </a:r>
                          <a:r>
                            <a:rPr lang="es-ES" baseline="0" dirty="0" smtClean="0"/>
                            <a:t> Dinámico </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116.62</m:t>
                                </m:r>
                              </m:oMath>
                            </m:oMathPara>
                          </a14:m>
                          <a:endParaRPr lang="en-US" baseline="0" dirty="0" smtClean="0"/>
                        </a:p>
                      </a:txBody>
                      <a:tcPr/>
                    </a:tc>
                  </a:tr>
                  <a:tr h="6284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𝑊</m:t>
                                </m:r>
                              </m:oMath>
                            </m:oMathPara>
                          </a14:m>
                          <a:endParaRPr lang="es-EC" dirty="0"/>
                        </a:p>
                        <a:p>
                          <a:pPr/>
                          <a:endParaRPr lang="es-ES" dirty="0"/>
                        </a:p>
                      </a:txBody>
                      <a:tcPr/>
                    </a:tc>
                    <a:tc>
                      <a:txBody>
                        <a:bodyPr/>
                        <a:lstStyle/>
                        <a:p>
                          <a:r>
                            <a:rPr lang="es-ES" dirty="0" smtClean="0"/>
                            <a:t>Peso de péndulo</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 </m:t>
                                </m:r>
                                <m:r>
                                  <a:rPr lang="es-EC" sz="1800" i="1" kern="1200">
                                    <a:solidFill>
                                      <a:schemeClr val="dk1"/>
                                    </a:solidFill>
                                    <a:effectLst/>
                                    <a:latin typeface="+mn-lt"/>
                                    <a:ea typeface="+mn-ea"/>
                                    <a:cs typeface="+mn-cs"/>
                                  </a:rPr>
                                  <m:t>2</m:t>
                                </m:r>
                                <m:r>
                                  <a:rPr lang="es-EC" sz="1800" b="0" i="1" kern="1200" smtClean="0">
                                    <a:solidFill>
                                      <a:schemeClr val="dk1"/>
                                    </a:solidFill>
                                    <a:effectLst/>
                                    <a:latin typeface="Cambria Math" panose="02040503050406030204" pitchFamily="18" charset="0"/>
                                    <a:ea typeface="+mn-ea"/>
                                    <a:cs typeface="+mn-cs"/>
                                  </a:rPr>
                                  <m:t>9</m:t>
                                </m:r>
                                <m:r>
                                  <a:rPr lang="es-EC" sz="1800" i="1" kern="1200">
                                    <a:solidFill>
                                      <a:schemeClr val="dk1"/>
                                    </a:solidFill>
                                    <a:effectLst/>
                                    <a:latin typeface="+mn-lt"/>
                                    <a:ea typeface="+mn-ea"/>
                                    <a:cs typeface="+mn-cs"/>
                                  </a:rPr>
                                  <m:t>4 </m:t>
                                </m:r>
                                <m:r>
                                  <a:rPr lang="es-EC" sz="1800" i="1" kern="1200">
                                    <a:solidFill>
                                      <a:schemeClr val="dk1"/>
                                    </a:solidFill>
                                    <a:effectLst/>
                                    <a:latin typeface="+mn-lt"/>
                                    <a:ea typeface="+mn-ea"/>
                                    <a:cs typeface="+mn-cs"/>
                                  </a:rPr>
                                  <m:t>𝑁</m:t>
                                </m:r>
                              </m:oMath>
                            </m:oMathPara>
                          </a14:m>
                          <a:endParaRPr lang="en-US" baseline="0" dirty="0" smtClean="0"/>
                        </a:p>
                      </a:txBody>
                      <a:tcPr/>
                    </a:tc>
                  </a:tr>
                </a:tbl>
              </a:graphicData>
            </a:graphic>
          </p:graphicFrame>
        </mc:Choice>
        <mc:Fallback>
          <p:graphicFrame>
            <p:nvGraphicFramePr>
              <p:cNvPr id="7" name="Tabla 6"/>
              <p:cNvGraphicFramePr>
                <a:graphicFrameLocks noGrp="1"/>
              </p:cNvGraphicFramePr>
              <p:nvPr>
                <p:extLst>
                  <p:ext uri="{D42A27DB-BD31-4B8C-83A1-F6EECF244321}">
                    <p14:modId xmlns:p14="http://schemas.microsoft.com/office/powerpoint/2010/main" val="2728658632"/>
                  </p:ext>
                </p:extLst>
              </p:nvPr>
            </p:nvGraphicFramePr>
            <p:xfrm>
              <a:off x="1045373" y="3301665"/>
              <a:ext cx="5942279" cy="2442677"/>
            </p:xfrm>
            <a:graphic>
              <a:graphicData uri="http://schemas.openxmlformats.org/drawingml/2006/table">
                <a:tbl>
                  <a:tblPr firstRow="1" bandRow="1">
                    <a:tableStyleId>{5C22544A-7EE6-4342-B048-85BDC9FD1C3A}</a:tableStyleId>
                  </a:tblPr>
                  <a:tblGrid>
                    <a:gridCol w="1574997"/>
                    <a:gridCol w="2210937"/>
                    <a:gridCol w="2156345"/>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28449">
                    <a:tc>
                      <a:txBody>
                        <a:bodyPr/>
                        <a:lstStyle/>
                        <a:p>
                          <a:endParaRPr lang="es-EC"/>
                        </a:p>
                      </a:txBody>
                      <a:tcPr>
                        <a:blipFill rotWithShape="0">
                          <a:blip r:embed="rId3"/>
                          <a:stretch>
                            <a:fillRect l="-386" t="-93204" r="-278378" b="-204854"/>
                          </a:stretch>
                        </a:blipFill>
                      </a:tcPr>
                    </a:tc>
                    <a:tc>
                      <a:txBody>
                        <a:bodyPr/>
                        <a:lstStyle/>
                        <a:p>
                          <a:r>
                            <a:rPr lang="es-ES" dirty="0" smtClean="0"/>
                            <a:t>Fuerza</a:t>
                          </a:r>
                          <a:r>
                            <a:rPr lang="es-ES" baseline="0" dirty="0" smtClean="0"/>
                            <a:t> Dinámica </a:t>
                          </a:r>
                          <a:endParaRPr lang="es-ES" dirty="0"/>
                        </a:p>
                      </a:txBody>
                      <a:tcPr/>
                    </a:tc>
                    <a:tc>
                      <a:txBody>
                        <a:bodyPr/>
                        <a:lstStyle/>
                        <a:p>
                          <a:endParaRPr lang="es-EC"/>
                        </a:p>
                      </a:txBody>
                      <a:tcPr>
                        <a:blipFill rotWithShape="0">
                          <a:blip r:embed="rId3"/>
                          <a:stretch>
                            <a:fillRect l="-175989" t="-93204" r="-1130" b="-204854"/>
                          </a:stretch>
                        </a:blipFill>
                      </a:tcPr>
                    </a:tc>
                  </a:tr>
                  <a:tr h="628449">
                    <a:tc>
                      <a:txBody>
                        <a:bodyPr/>
                        <a:lstStyle/>
                        <a:p>
                          <a:endParaRPr lang="es-EC"/>
                        </a:p>
                      </a:txBody>
                      <a:tcPr>
                        <a:blipFill rotWithShape="0">
                          <a:blip r:embed="rId3"/>
                          <a:stretch>
                            <a:fillRect l="-386" t="-191346" r="-278378" b="-102885"/>
                          </a:stretch>
                        </a:blipFill>
                      </a:tcPr>
                    </a:tc>
                    <a:tc>
                      <a:txBody>
                        <a:bodyPr/>
                        <a:lstStyle/>
                        <a:p>
                          <a:r>
                            <a:rPr lang="es-ES" dirty="0" smtClean="0"/>
                            <a:t>Factor</a:t>
                          </a:r>
                          <a:r>
                            <a:rPr lang="es-ES" baseline="0" dirty="0" smtClean="0"/>
                            <a:t> Dinámico </a:t>
                          </a:r>
                          <a:endParaRPr lang="es-ES" dirty="0"/>
                        </a:p>
                      </a:txBody>
                      <a:tcPr/>
                    </a:tc>
                    <a:tc>
                      <a:txBody>
                        <a:bodyPr/>
                        <a:lstStyle/>
                        <a:p>
                          <a:endParaRPr lang="es-EC"/>
                        </a:p>
                      </a:txBody>
                      <a:tcPr>
                        <a:blipFill rotWithShape="0">
                          <a:blip r:embed="rId3"/>
                          <a:stretch>
                            <a:fillRect l="-175989" t="-191346" r="-1130" b="-102885"/>
                          </a:stretch>
                        </a:blipFill>
                      </a:tcPr>
                    </a:tc>
                  </a:tr>
                  <a:tr h="640080">
                    <a:tc>
                      <a:txBody>
                        <a:bodyPr/>
                        <a:lstStyle/>
                        <a:p>
                          <a:endParaRPr lang="es-EC"/>
                        </a:p>
                      </a:txBody>
                      <a:tcPr>
                        <a:blipFill rotWithShape="0">
                          <a:blip r:embed="rId3"/>
                          <a:stretch>
                            <a:fillRect l="-386" t="-288571" r="-278378" b="-1905"/>
                          </a:stretch>
                        </a:blipFill>
                      </a:tcPr>
                    </a:tc>
                    <a:tc>
                      <a:txBody>
                        <a:bodyPr/>
                        <a:lstStyle/>
                        <a:p>
                          <a:r>
                            <a:rPr lang="es-ES" dirty="0" smtClean="0"/>
                            <a:t>Peso de péndulo</a:t>
                          </a:r>
                          <a:endParaRPr lang="es-ES" dirty="0"/>
                        </a:p>
                      </a:txBody>
                      <a:tcPr/>
                    </a:tc>
                    <a:tc>
                      <a:txBody>
                        <a:bodyPr/>
                        <a:lstStyle/>
                        <a:p>
                          <a:endParaRPr lang="es-EC"/>
                        </a:p>
                      </a:txBody>
                      <a:tcPr>
                        <a:blipFill rotWithShape="0">
                          <a:blip r:embed="rId3"/>
                          <a:stretch>
                            <a:fillRect l="-175989" t="-288571" r="-1130" b="-1905"/>
                          </a:stretch>
                        </a:blipFill>
                      </a:tcPr>
                    </a:tc>
                  </a:tr>
                </a:tbl>
              </a:graphicData>
            </a:graphic>
          </p:graphicFrame>
        </mc:Fallback>
      </mc:AlternateContent>
    </p:spTree>
    <p:extLst>
      <p:ext uri="{BB962C8B-B14F-4D97-AF65-F5344CB8AC3E}">
        <p14:creationId xmlns:p14="http://schemas.microsoft.com/office/powerpoint/2010/main" val="1502366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9" y="1487606"/>
            <a:ext cx="6096000" cy="577850"/>
          </a:xfrm>
          <a:prstGeom prst="rect">
            <a:avLst/>
          </a:prstGeom>
        </p:spPr>
        <p:txBody>
          <a:bodyPr>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Cálculo </a:t>
            </a:r>
            <a:r>
              <a:rPr lang="es-EC" sz="2400" b="1" dirty="0" smtClean="0">
                <a:latin typeface="Arial" panose="020B0604020202020204" pitchFamily="34" charset="0"/>
                <a:cs typeface="Arial" panose="020B0604020202020204" pitchFamily="34" charset="0"/>
              </a:rPr>
              <a:t>de la fuerza de impacto</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p:cNvPicPr/>
          <p:nvPr/>
        </p:nvPicPr>
        <p:blipFill>
          <a:blip r:embed="rId2"/>
          <a:stretch>
            <a:fillRect/>
          </a:stretch>
        </p:blipFill>
        <p:spPr>
          <a:xfrm>
            <a:off x="677334" y="2932089"/>
            <a:ext cx="4536111" cy="3325504"/>
          </a:xfrm>
          <a:prstGeom prst="rect">
            <a:avLst/>
          </a:prstGeom>
        </p:spPr>
      </p:pic>
      <mc:AlternateContent xmlns:mc="http://schemas.openxmlformats.org/markup-compatibility/2006">
        <mc:Choice xmlns:a14="http://schemas.microsoft.com/office/drawing/2010/main" Requires="a14">
          <p:sp>
            <p:nvSpPr>
              <p:cNvPr id="3" name="Rectángulo 2"/>
              <p:cNvSpPr/>
              <p:nvPr/>
            </p:nvSpPr>
            <p:spPr>
              <a:xfrm>
                <a:off x="6414448" y="2178053"/>
                <a:ext cx="2598788" cy="6185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smtClean="0">
                              <a:latin typeface="Cambria Math" panose="02040503050406030204" pitchFamily="18" charset="0"/>
                            </a:rPr>
                          </m:ctrlPr>
                        </m:sSubPr>
                        <m:e>
                          <m:r>
                            <a:rPr lang="es-EC" i="1">
                              <a:latin typeface="Cambria Math" panose="02040503050406030204" pitchFamily="18" charset="0"/>
                            </a:rPr>
                            <m:t>𝑀</m:t>
                          </m:r>
                        </m:e>
                        <m:sub>
                          <m:r>
                            <a:rPr lang="es-EC" i="1">
                              <a:latin typeface="Cambria Math" panose="02040503050406030204" pitchFamily="18" charset="0"/>
                            </a:rPr>
                            <m:t>𝑚𝑎𝑥</m:t>
                          </m:r>
                        </m:sub>
                      </m:sSub>
                      <m:r>
                        <a:rPr lang="es-EC" i="0">
                          <a:latin typeface="Cambria Math" panose="02040503050406030204" pitchFamily="18" charset="0"/>
                        </a:rPr>
                        <m:t>=</m:t>
                      </m:r>
                      <m:r>
                        <a:rPr lang="es-EC" i="1">
                          <a:latin typeface="Cambria Math" panose="02040503050406030204" pitchFamily="18" charset="0"/>
                        </a:rPr>
                        <m:t>𝑍</m:t>
                      </m:r>
                      <m:r>
                        <a:rPr lang="es-EC" i="0">
                          <a:latin typeface="Cambria Math" panose="02040503050406030204" pitchFamily="18" charset="0"/>
                        </a:rPr>
                        <m:t> .</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num>
                        <m:den>
                          <m:r>
                            <a:rPr lang="es-EC" i="0">
                              <a:latin typeface="Cambria Math" panose="02040503050406030204" pitchFamily="18" charset="0"/>
                            </a:rPr>
                            <m:t>2</m:t>
                          </m:r>
                        </m:den>
                      </m:f>
                      <m:r>
                        <a:rPr lang="es-EC" b="0" i="0" smtClean="0">
                          <a:latin typeface="Cambria Math" panose="02040503050406030204" pitchFamily="18" charset="0"/>
                        </a:rPr>
                        <m:t>=</m:t>
                      </m:r>
                      <m:sSub>
                        <m:sSubPr>
                          <m:ctrlPr>
                            <a:rPr lang="es-EC" i="1"/>
                          </m:ctrlPr>
                        </m:sSubPr>
                        <m:e>
                          <m:r>
                            <a:rPr lang="es-EC" i="1"/>
                            <m:t>𝐹</m:t>
                          </m:r>
                        </m:e>
                        <m:sub>
                          <m:r>
                            <a:rPr lang="es-EC" i="1"/>
                            <m:t>𝑟</m:t>
                          </m:r>
                        </m:sub>
                      </m:sSub>
                      <m:r>
                        <a:rPr lang="es-EC" i="1"/>
                        <m:t> </m:t>
                      </m:r>
                      <m:r>
                        <a:rPr lang="es-EC" i="1"/>
                        <m:t>𝑥</m:t>
                      </m:r>
                      <m:r>
                        <a:rPr lang="es-EC" i="1"/>
                        <m:t> </m:t>
                      </m:r>
                      <m:f>
                        <m:fPr>
                          <m:ctrlPr>
                            <a:rPr lang="es-EC" i="1"/>
                          </m:ctrlPr>
                        </m:fPr>
                        <m:num>
                          <m:r>
                            <a:rPr lang="es-EC" i="1"/>
                            <m:t>𝐿</m:t>
                          </m:r>
                          <m:r>
                            <a:rPr lang="es-EC" i="1"/>
                            <m:t> </m:t>
                          </m:r>
                        </m:num>
                        <m:den>
                          <m:r>
                            <a:rPr lang="es-EC" i="1"/>
                            <m:t>4</m:t>
                          </m:r>
                        </m:den>
                      </m:f>
                    </m:oMath>
                  </m:oMathPara>
                </a14:m>
                <a:endParaRPr lang="es-EC" dirty="0"/>
              </a:p>
            </p:txBody>
          </p:sp>
        </mc:Choice>
        <mc:Fallback>
          <p:sp>
            <p:nvSpPr>
              <p:cNvPr id="3" name="Rectángulo 2"/>
              <p:cNvSpPr>
                <a:spLocks noRot="1" noChangeAspect="1" noMove="1" noResize="1" noEditPoints="1" noAdjustHandles="1" noChangeArrowheads="1" noChangeShapeType="1" noTextEdit="1"/>
              </p:cNvSpPr>
              <p:nvPr/>
            </p:nvSpPr>
            <p:spPr>
              <a:xfrm>
                <a:off x="6414448" y="2178053"/>
                <a:ext cx="2598788" cy="618503"/>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9" name="Tabla 8"/>
              <p:cNvGraphicFramePr>
                <a:graphicFrameLocks noGrp="1"/>
              </p:cNvGraphicFramePr>
              <p:nvPr>
                <p:extLst>
                  <p:ext uri="{D42A27DB-BD31-4B8C-83A1-F6EECF244321}">
                    <p14:modId xmlns:p14="http://schemas.microsoft.com/office/powerpoint/2010/main" val="3220950110"/>
                  </p:ext>
                </p:extLst>
              </p:nvPr>
            </p:nvGraphicFramePr>
            <p:xfrm>
              <a:off x="5486400" y="2943462"/>
              <a:ext cx="5942279" cy="3687997"/>
            </p:xfrm>
            <a:graphic>
              <a:graphicData uri="http://schemas.openxmlformats.org/drawingml/2006/table">
                <a:tbl>
                  <a:tblPr firstRow="1" bandRow="1">
                    <a:tableStyleId>{5C22544A-7EE6-4342-B048-85BDC9FD1C3A}</a:tableStyleId>
                  </a:tblPr>
                  <a:tblGrid>
                    <a:gridCol w="1574997"/>
                    <a:gridCol w="2210937"/>
                    <a:gridCol w="2156345"/>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𝑍</m:t>
                                </m:r>
                              </m:oMath>
                            </m:oMathPara>
                          </a14:m>
                          <a:endParaRPr lang="es-ES" dirty="0"/>
                        </a:p>
                      </a:txBody>
                      <a:tcPr/>
                    </a:tc>
                    <a:tc>
                      <a:txBody>
                        <a:bodyPr/>
                        <a:lstStyle/>
                        <a:p>
                          <a:r>
                            <a:rPr lang="es-EC" sz="1800" kern="1200" dirty="0" smtClean="0">
                              <a:solidFill>
                                <a:schemeClr val="dk1"/>
                              </a:solidFill>
                              <a:effectLst/>
                              <a:latin typeface="+mn-lt"/>
                              <a:ea typeface="+mn-ea"/>
                              <a:cs typeface="+mn-cs"/>
                            </a:rPr>
                            <a:t>Módulo de sección rectangular. [</a:t>
                          </a:r>
                          <a14:m>
                            <m:oMath xmlns:m="http://schemas.openxmlformats.org/officeDocument/2006/math">
                              <m:sSup>
                                <m:sSupPr>
                                  <m:ctrlPr>
                                    <a:rPr lang="es-EC" sz="1800" i="1" kern="1200">
                                      <a:solidFill>
                                        <a:schemeClr val="dk1"/>
                                      </a:solidFill>
                                      <a:effectLst/>
                                      <a:latin typeface="+mn-lt"/>
                                      <a:ea typeface="+mn-ea"/>
                                      <a:cs typeface="+mn-cs"/>
                                    </a:rPr>
                                  </m:ctrlPr>
                                </m:sSupPr>
                                <m:e>
                                  <m:r>
                                    <a:rPr lang="es-EC" sz="1800" i="1" kern="1200">
                                      <a:solidFill>
                                        <a:schemeClr val="dk1"/>
                                      </a:solidFill>
                                      <a:effectLst/>
                                      <a:latin typeface="+mn-lt"/>
                                      <a:ea typeface="+mn-ea"/>
                                      <a:cs typeface="+mn-cs"/>
                                    </a:rPr>
                                    <m:t>𝑚</m:t>
                                  </m:r>
                                </m:e>
                                <m:sup>
                                  <m:r>
                                    <a:rPr lang="es-EC" sz="1800" i="1" kern="1200">
                                      <a:solidFill>
                                        <a:schemeClr val="dk1"/>
                                      </a:solidFill>
                                      <a:effectLst/>
                                      <a:latin typeface="+mn-lt"/>
                                      <a:ea typeface="+mn-ea"/>
                                      <a:cs typeface="+mn-cs"/>
                                    </a:rPr>
                                    <m:t>3</m:t>
                                  </m:r>
                                </m:sup>
                              </m:sSup>
                            </m:oMath>
                          </a14:m>
                          <a:r>
                            <a:rPr lang="es-EC" sz="1800" kern="1200" dirty="0">
                              <a:solidFill>
                                <a:schemeClr val="dk1"/>
                              </a:solidFill>
                              <a:effectLst/>
                              <a:latin typeface="+mn-lt"/>
                              <a:ea typeface="+mn-ea"/>
                              <a:cs typeface="+mn-cs"/>
                            </a:rPr>
                            <a:t>]</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s-EC" sz="1800" i="1" kern="1200" smtClean="0">
                                        <a:solidFill>
                                          <a:schemeClr val="dk1"/>
                                        </a:solidFill>
                                        <a:effectLst/>
                                        <a:latin typeface="+mn-lt"/>
                                        <a:ea typeface="+mn-ea"/>
                                        <a:cs typeface="+mn-cs"/>
                                      </a:rPr>
                                    </m:ctrlPr>
                                  </m:fPr>
                                  <m:num>
                                    <m:r>
                                      <a:rPr lang="es-EC" sz="1800" i="1" kern="1200">
                                        <a:solidFill>
                                          <a:schemeClr val="dk1"/>
                                        </a:solidFill>
                                        <a:effectLst/>
                                        <a:latin typeface="+mn-lt"/>
                                        <a:ea typeface="+mn-ea"/>
                                        <a:cs typeface="+mn-cs"/>
                                      </a:rPr>
                                      <m:t>𝑏</m:t>
                                    </m:r>
                                    <m:r>
                                      <a:rPr lang="es-EC" sz="1800" i="1" kern="1200">
                                        <a:solidFill>
                                          <a:schemeClr val="dk1"/>
                                        </a:solidFill>
                                        <a:effectLst/>
                                        <a:latin typeface="+mn-lt"/>
                                        <a:ea typeface="+mn-ea"/>
                                        <a:cs typeface="+mn-cs"/>
                                      </a:rPr>
                                      <m:t>. </m:t>
                                    </m:r>
                                    <m:sSup>
                                      <m:sSupPr>
                                        <m:ctrlPr>
                                          <a:rPr lang="es-EC" sz="1800" i="1" kern="1200">
                                            <a:solidFill>
                                              <a:schemeClr val="dk1"/>
                                            </a:solidFill>
                                            <a:effectLst/>
                                            <a:latin typeface="+mn-lt"/>
                                            <a:ea typeface="+mn-ea"/>
                                            <a:cs typeface="+mn-cs"/>
                                          </a:rPr>
                                        </m:ctrlPr>
                                      </m:sSupPr>
                                      <m:e>
                                        <m:r>
                                          <a:rPr lang="es-EC" sz="1800" i="1" kern="1200">
                                            <a:solidFill>
                                              <a:schemeClr val="dk1"/>
                                            </a:solidFill>
                                            <a:effectLst/>
                                            <a:latin typeface="+mn-lt"/>
                                            <a:ea typeface="+mn-ea"/>
                                            <a:cs typeface="+mn-cs"/>
                                          </a:rPr>
                                          <m:t>h</m:t>
                                        </m:r>
                                      </m:e>
                                      <m:sup>
                                        <m:r>
                                          <a:rPr lang="es-EC" sz="1800" i="1" kern="1200">
                                            <a:solidFill>
                                              <a:schemeClr val="dk1"/>
                                            </a:solidFill>
                                            <a:effectLst/>
                                            <a:latin typeface="+mn-lt"/>
                                            <a:ea typeface="+mn-ea"/>
                                            <a:cs typeface="+mn-cs"/>
                                          </a:rPr>
                                          <m:t>2</m:t>
                                        </m:r>
                                      </m:sup>
                                    </m:sSup>
                                  </m:num>
                                  <m:den>
                                    <m:r>
                                      <a:rPr lang="es-EC" sz="1800" i="1" kern="1200">
                                        <a:solidFill>
                                          <a:schemeClr val="dk1"/>
                                        </a:solidFill>
                                        <a:effectLst/>
                                        <a:latin typeface="+mn-lt"/>
                                        <a:ea typeface="+mn-ea"/>
                                        <a:cs typeface="+mn-cs"/>
                                      </a:rPr>
                                      <m:t>6</m:t>
                                    </m:r>
                                  </m:den>
                                </m:f>
                                <m:r>
                                  <a:rPr lang="es-EC" sz="1800" i="1" kern="1200">
                                    <a:solidFill>
                                      <a:schemeClr val="dk1"/>
                                    </a:solidFill>
                                    <a:effectLst/>
                                    <a:latin typeface="+mn-lt"/>
                                    <a:ea typeface="+mn-ea"/>
                                    <a:cs typeface="+mn-cs"/>
                                  </a:rPr>
                                  <m:t> </m:t>
                                </m:r>
                              </m:oMath>
                            </m:oMathPara>
                          </a14:m>
                          <a:endParaRPr lang="es-EC" sz="1800" kern="1200" dirty="0" smtClean="0">
                            <a:solidFill>
                              <a:schemeClr val="dk1"/>
                            </a:solidFill>
                            <a:effectLst/>
                            <a:ea typeface="+mn-ea"/>
                            <a:cs typeface="+mn-cs"/>
                          </a:endParaRPr>
                        </a:p>
                        <a:p>
                          <a:pPr algn="ctr"/>
                          <a:r>
                            <a:rPr lang="es-ES" dirty="0" smtClean="0"/>
                            <a:t> </a:t>
                          </a:r>
                          <a:r>
                            <a:rPr lang="es-EC" sz="1800" kern="1200" dirty="0" smtClean="0">
                              <a:solidFill>
                                <a:schemeClr val="dk1"/>
                              </a:solidFill>
                              <a:effectLst/>
                              <a:latin typeface="+mn-lt"/>
                              <a:ea typeface="+mn-ea"/>
                              <a:cs typeface="+mn-cs"/>
                            </a:rPr>
                            <a:t>b=0.01m y h=0.005 m</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𝐿</m:t>
                                </m:r>
                              </m:oMath>
                            </m:oMathPara>
                          </a14:m>
                          <a:endParaRPr lang="es-ES" dirty="0"/>
                        </a:p>
                      </a:txBody>
                      <a:tcPr/>
                    </a:tc>
                    <a:tc>
                      <a:txBody>
                        <a:bodyPr/>
                        <a:lstStyle/>
                        <a:p>
                          <a:r>
                            <a:rPr lang="es-ES" dirty="0" smtClean="0"/>
                            <a:t>Longitud de la probeta.</a:t>
                          </a:r>
                          <a:r>
                            <a:rPr lang="es-ES" baseline="0" dirty="0" smtClean="0"/>
                            <a:t> [m]</a:t>
                          </a:r>
                          <a:endParaRPr lang="es-ES" dirty="0"/>
                        </a:p>
                      </a:txBody>
                      <a:tcPr/>
                    </a:tc>
                    <a:tc>
                      <a:txBody>
                        <a:bodyPr/>
                        <a:lstStyle/>
                        <a:p>
                          <a:pPr algn="ctr"/>
                          <a:r>
                            <a:rPr lang="es-ES" dirty="0" smtClean="0"/>
                            <a:t>76 mm</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oMath>
                            </m:oMathPara>
                          </a14:m>
                          <a:endParaRPr lang="es-ES" dirty="0"/>
                        </a:p>
                      </a:txBody>
                      <a:tcPr/>
                    </a:tc>
                    <a:tc>
                      <a:txBody>
                        <a:bodyPr/>
                        <a:lstStyle/>
                        <a:p>
                          <a:r>
                            <a:rPr lang="es-ES" baseline="0" dirty="0" smtClean="0"/>
                            <a:t> </a:t>
                          </a:r>
                          <a:r>
                            <a:rPr lang="es-EC" sz="1800" kern="1200" dirty="0" smtClean="0">
                              <a:solidFill>
                                <a:schemeClr val="dk1"/>
                              </a:solidFill>
                              <a:effectLst/>
                              <a:latin typeface="+mn-lt"/>
                              <a:ea typeface="+mn-ea"/>
                              <a:cs typeface="+mn-cs"/>
                            </a:rPr>
                            <a:t>Limite de Fluencia del material. [</a:t>
                          </a:r>
                          <a:r>
                            <a:rPr lang="es-EC" sz="1800" kern="1200" dirty="0" err="1" smtClean="0">
                              <a:solidFill>
                                <a:schemeClr val="dk1"/>
                              </a:solidFill>
                              <a:effectLst/>
                              <a:latin typeface="+mn-lt"/>
                              <a:ea typeface="+mn-ea"/>
                              <a:cs typeface="+mn-cs"/>
                            </a:rPr>
                            <a:t>MPa</a:t>
                          </a:r>
                          <a:r>
                            <a:rPr lang="es-EC" sz="1800" kern="1200" dirty="0" smtClean="0">
                              <a:solidFill>
                                <a:schemeClr val="dk1"/>
                              </a:solidFill>
                              <a:effectLst/>
                              <a:latin typeface="+mn-lt"/>
                              <a:ea typeface="+mn-ea"/>
                              <a:cs typeface="+mn-cs"/>
                            </a:rPr>
                            <a:t>]</a:t>
                          </a:r>
                          <a:endParaRPr lang="es-ES" dirty="0"/>
                        </a:p>
                      </a:txBody>
                      <a:tcPr/>
                    </a:tc>
                    <a:tc>
                      <a:txBody>
                        <a:bodyPr/>
                        <a:lstStyle/>
                        <a:p>
                          <a:pPr algn="ctr"/>
                          <a14:m>
                            <m:oMath xmlns:m="http://schemas.openxmlformats.org/officeDocument/2006/math">
                              <m:r>
                                <a:rPr lang="es-EC" sz="1800" i="1" kern="1200" smtClean="0">
                                  <a:solidFill>
                                    <a:schemeClr val="dk1"/>
                                  </a:solidFill>
                                  <a:effectLst/>
                                  <a:latin typeface="+mn-lt"/>
                                  <a:ea typeface="+mn-ea"/>
                                  <a:cs typeface="+mn-cs"/>
                                </a:rPr>
                                <m:t>580  </m:t>
                              </m:r>
                              <m:r>
                                <a:rPr lang="es-EC" sz="1800" b="0" i="1" kern="1200" smtClean="0">
                                  <a:solidFill>
                                    <a:schemeClr val="dk1"/>
                                  </a:solidFill>
                                  <a:effectLst/>
                                  <a:latin typeface="Cambria Math" panose="02040503050406030204" pitchFamily="18" charset="0"/>
                                  <a:ea typeface="+mn-ea"/>
                                  <a:cs typeface="+mn-cs"/>
                                </a:rPr>
                                <m:t>𝑀</m:t>
                              </m:r>
                              <m:r>
                                <a:rPr lang="es-EC" sz="1800" i="1" kern="1200">
                                  <a:solidFill>
                                    <a:schemeClr val="dk1"/>
                                  </a:solidFill>
                                  <a:effectLst/>
                                  <a:latin typeface="+mn-lt"/>
                                  <a:ea typeface="+mn-ea"/>
                                  <a:cs typeface="+mn-cs"/>
                                </a:rPr>
                                <m:t>𝑃𝑎</m:t>
                              </m:r>
                            </m:oMath>
                          </a14:m>
                          <a:r>
                            <a:rPr lang="es-EC" sz="1800" kern="1200" dirty="0">
                              <a:solidFill>
                                <a:schemeClr val="dk1"/>
                              </a:solidFill>
                              <a:effectLst/>
                              <a:latin typeface="+mn-lt"/>
                              <a:ea typeface="+mn-ea"/>
                              <a:cs typeface="+mn-cs"/>
                            </a:rPr>
                            <a:t> </a:t>
                          </a:r>
                          <a:endParaRPr lang="en-US" baseline="0" dirty="0" smtClean="0"/>
                        </a:p>
                      </a:txBody>
                      <a:tcPr/>
                    </a:tc>
                  </a:tr>
                  <a:tr h="6284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𝑟</m:t>
                                    </m:r>
                                  </m:sub>
                                </m:sSub>
                              </m:oMath>
                            </m:oMathPara>
                          </a14:m>
                          <a:endParaRPr lang="es-EC" dirty="0"/>
                        </a:p>
                        <a:p>
                          <a:pPr/>
                          <a:endParaRPr lang="es-ES" dirty="0"/>
                        </a:p>
                      </a:txBody>
                      <a:tcPr/>
                    </a:tc>
                    <a:tc>
                      <a:txBody>
                        <a:bodyPr/>
                        <a:lstStyle/>
                        <a:p>
                          <a:r>
                            <a:rPr lang="es-ES" dirty="0" smtClean="0"/>
                            <a:t>Fuerza</a:t>
                          </a:r>
                          <a:r>
                            <a:rPr lang="es-ES" baseline="0" dirty="0" smtClean="0"/>
                            <a:t> de Reacción. [N]</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635,33 </m:t>
                                </m:r>
                                <m:r>
                                  <a:rPr lang="es-EC" sz="1800" i="1" kern="1200" smtClean="0">
                                    <a:solidFill>
                                      <a:schemeClr val="dk1"/>
                                    </a:solidFill>
                                    <a:effectLst/>
                                    <a:latin typeface="+mn-lt"/>
                                    <a:ea typeface="+mn-ea"/>
                                    <a:cs typeface="+mn-cs"/>
                                  </a:rPr>
                                  <m:t>𝑁</m:t>
                                </m:r>
                              </m:oMath>
                            </m:oMathPara>
                          </a14:m>
                          <a:endParaRPr lang="en-US" baseline="0" dirty="0" smtClean="0"/>
                        </a:p>
                      </a:txBody>
                      <a:tcPr/>
                    </a:tc>
                  </a:tr>
                </a:tbl>
              </a:graphicData>
            </a:graphic>
          </p:graphicFrame>
        </mc:Choice>
        <mc:Fallback>
          <p:graphicFrame>
            <p:nvGraphicFramePr>
              <p:cNvPr id="9" name="Tabla 8"/>
              <p:cNvGraphicFramePr>
                <a:graphicFrameLocks noGrp="1"/>
              </p:cNvGraphicFramePr>
              <p:nvPr>
                <p:extLst>
                  <p:ext uri="{D42A27DB-BD31-4B8C-83A1-F6EECF244321}">
                    <p14:modId xmlns:p14="http://schemas.microsoft.com/office/powerpoint/2010/main" val="3220950110"/>
                  </p:ext>
                </p:extLst>
              </p:nvPr>
            </p:nvGraphicFramePr>
            <p:xfrm>
              <a:off x="5486400" y="2943462"/>
              <a:ext cx="5942279" cy="3687997"/>
            </p:xfrm>
            <a:graphic>
              <a:graphicData uri="http://schemas.openxmlformats.org/drawingml/2006/table">
                <a:tbl>
                  <a:tblPr firstRow="1" bandRow="1">
                    <a:tableStyleId>{5C22544A-7EE6-4342-B048-85BDC9FD1C3A}</a:tableStyleId>
                  </a:tblPr>
                  <a:tblGrid>
                    <a:gridCol w="1574997"/>
                    <a:gridCol w="2210937"/>
                    <a:gridCol w="2156345"/>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1222058">
                    <a:tc>
                      <a:txBody>
                        <a:bodyPr/>
                        <a:lstStyle/>
                        <a:p>
                          <a:endParaRPr lang="es-EC"/>
                        </a:p>
                      </a:txBody>
                      <a:tcPr>
                        <a:blipFill rotWithShape="0">
                          <a:blip r:embed="rId4"/>
                          <a:stretch>
                            <a:fillRect l="-775" t="-48000" r="-279457" b="-165500"/>
                          </a:stretch>
                        </a:blipFill>
                      </a:tcPr>
                    </a:tc>
                    <a:tc>
                      <a:txBody>
                        <a:bodyPr/>
                        <a:lstStyle/>
                        <a:p>
                          <a:endParaRPr lang="es-EC"/>
                        </a:p>
                      </a:txBody>
                      <a:tcPr>
                        <a:blipFill rotWithShape="0">
                          <a:blip r:embed="rId4"/>
                          <a:stretch>
                            <a:fillRect l="-71625" t="-48000" r="-98623" b="-165500"/>
                          </a:stretch>
                        </a:blipFill>
                      </a:tcPr>
                    </a:tc>
                    <a:tc>
                      <a:txBody>
                        <a:bodyPr/>
                        <a:lstStyle/>
                        <a:p>
                          <a:endParaRPr lang="es-EC"/>
                        </a:p>
                      </a:txBody>
                      <a:tcPr>
                        <a:blipFill rotWithShape="0">
                          <a:blip r:embed="rId4"/>
                          <a:stretch>
                            <a:fillRect l="-175989" t="-48000" r="-1130" b="-165500"/>
                          </a:stretch>
                        </a:blipFill>
                      </a:tcPr>
                    </a:tc>
                  </a:tr>
                  <a:tr h="640080">
                    <a:tc>
                      <a:txBody>
                        <a:bodyPr/>
                        <a:lstStyle/>
                        <a:p>
                          <a:endParaRPr lang="es-EC"/>
                        </a:p>
                      </a:txBody>
                      <a:tcPr>
                        <a:blipFill rotWithShape="0">
                          <a:blip r:embed="rId4"/>
                          <a:stretch>
                            <a:fillRect l="-775" t="-279245" r="-279457" b="-212264"/>
                          </a:stretch>
                        </a:blipFill>
                      </a:tcPr>
                    </a:tc>
                    <a:tc>
                      <a:txBody>
                        <a:bodyPr/>
                        <a:lstStyle/>
                        <a:p>
                          <a:r>
                            <a:rPr lang="es-ES" dirty="0" smtClean="0"/>
                            <a:t>Longitud de la probeta.</a:t>
                          </a:r>
                          <a:r>
                            <a:rPr lang="es-ES" baseline="0" dirty="0" smtClean="0"/>
                            <a:t> [m]</a:t>
                          </a:r>
                          <a:endParaRPr lang="es-ES" dirty="0"/>
                        </a:p>
                      </a:txBody>
                      <a:tcPr/>
                    </a:tc>
                    <a:tc>
                      <a:txBody>
                        <a:bodyPr/>
                        <a:lstStyle/>
                        <a:p>
                          <a:pPr algn="ctr"/>
                          <a:r>
                            <a:rPr lang="es-ES" dirty="0" smtClean="0"/>
                            <a:t>76 mm</a:t>
                          </a:r>
                          <a:endParaRPr lang="es-ES" dirty="0"/>
                        </a:p>
                      </a:txBody>
                      <a:tcPr/>
                    </a:tc>
                  </a:tr>
                  <a:tr h="640080">
                    <a:tc>
                      <a:txBody>
                        <a:bodyPr/>
                        <a:lstStyle/>
                        <a:p>
                          <a:endParaRPr lang="es-EC"/>
                        </a:p>
                      </a:txBody>
                      <a:tcPr>
                        <a:blipFill rotWithShape="0">
                          <a:blip r:embed="rId4"/>
                          <a:stretch>
                            <a:fillRect l="-775" t="-382857" r="-279457" b="-114286"/>
                          </a:stretch>
                        </a:blipFill>
                      </a:tcPr>
                    </a:tc>
                    <a:tc>
                      <a:txBody>
                        <a:bodyPr/>
                        <a:lstStyle/>
                        <a:p>
                          <a:r>
                            <a:rPr lang="es-ES" baseline="0" dirty="0" smtClean="0"/>
                            <a:t> </a:t>
                          </a:r>
                          <a:r>
                            <a:rPr lang="es-EC" sz="1800" kern="1200" dirty="0" smtClean="0">
                              <a:solidFill>
                                <a:schemeClr val="dk1"/>
                              </a:solidFill>
                              <a:effectLst/>
                              <a:latin typeface="+mn-lt"/>
                              <a:ea typeface="+mn-ea"/>
                              <a:cs typeface="+mn-cs"/>
                            </a:rPr>
                            <a:t>Limite de Fluencia del material. [</a:t>
                          </a:r>
                          <a:r>
                            <a:rPr lang="es-EC" sz="1800" kern="1200" dirty="0" err="1" smtClean="0">
                              <a:solidFill>
                                <a:schemeClr val="dk1"/>
                              </a:solidFill>
                              <a:effectLst/>
                              <a:latin typeface="+mn-lt"/>
                              <a:ea typeface="+mn-ea"/>
                              <a:cs typeface="+mn-cs"/>
                            </a:rPr>
                            <a:t>MPa</a:t>
                          </a:r>
                          <a:r>
                            <a:rPr lang="es-EC" sz="1800" kern="1200" dirty="0" smtClean="0">
                              <a:solidFill>
                                <a:schemeClr val="dk1"/>
                              </a:solidFill>
                              <a:effectLst/>
                              <a:latin typeface="+mn-lt"/>
                              <a:ea typeface="+mn-ea"/>
                              <a:cs typeface="+mn-cs"/>
                            </a:rPr>
                            <a:t>]</a:t>
                          </a:r>
                          <a:endParaRPr lang="es-ES" dirty="0"/>
                        </a:p>
                      </a:txBody>
                      <a:tcPr/>
                    </a:tc>
                    <a:tc>
                      <a:txBody>
                        <a:bodyPr/>
                        <a:lstStyle/>
                        <a:p>
                          <a:endParaRPr lang="es-EC"/>
                        </a:p>
                      </a:txBody>
                      <a:tcPr>
                        <a:blipFill rotWithShape="0">
                          <a:blip r:embed="rId4"/>
                          <a:stretch>
                            <a:fillRect l="-175989" t="-382857" r="-1130" b="-114286"/>
                          </a:stretch>
                        </a:blipFill>
                      </a:tcPr>
                    </a:tc>
                  </a:tr>
                  <a:tr h="640080">
                    <a:tc>
                      <a:txBody>
                        <a:bodyPr/>
                        <a:lstStyle/>
                        <a:p>
                          <a:endParaRPr lang="es-EC"/>
                        </a:p>
                      </a:txBody>
                      <a:tcPr>
                        <a:blipFill rotWithShape="0">
                          <a:blip r:embed="rId4"/>
                          <a:stretch>
                            <a:fillRect l="-775" t="-482857" r="-279457" b="-14286"/>
                          </a:stretch>
                        </a:blipFill>
                      </a:tcPr>
                    </a:tc>
                    <a:tc>
                      <a:txBody>
                        <a:bodyPr/>
                        <a:lstStyle/>
                        <a:p>
                          <a:r>
                            <a:rPr lang="es-ES" dirty="0" smtClean="0"/>
                            <a:t>Fuerza</a:t>
                          </a:r>
                          <a:r>
                            <a:rPr lang="es-ES" baseline="0" dirty="0" smtClean="0"/>
                            <a:t> de Reacción. [N]</a:t>
                          </a:r>
                          <a:endParaRPr lang="es-ES" dirty="0"/>
                        </a:p>
                      </a:txBody>
                      <a:tcPr/>
                    </a:tc>
                    <a:tc>
                      <a:txBody>
                        <a:bodyPr/>
                        <a:lstStyle/>
                        <a:p>
                          <a:endParaRPr lang="es-EC"/>
                        </a:p>
                      </a:txBody>
                      <a:tcPr>
                        <a:blipFill rotWithShape="0">
                          <a:blip r:embed="rId4"/>
                          <a:stretch>
                            <a:fillRect l="-175989" t="-482857" r="-1130" b="-14286"/>
                          </a:stretch>
                        </a:blipFill>
                      </a:tcPr>
                    </a:tc>
                  </a:tr>
                </a:tbl>
              </a:graphicData>
            </a:graphic>
          </p:graphicFrame>
        </mc:Fallback>
      </mc:AlternateContent>
      <mc:AlternateContent xmlns:mc="http://schemas.openxmlformats.org/markup-compatibility/2006">
        <mc:Choice xmlns:a14="http://schemas.microsoft.com/office/drawing/2010/main" Requires="a14">
          <p:graphicFrame>
            <p:nvGraphicFramePr>
              <p:cNvPr id="10" name="Tabla 9"/>
              <p:cNvGraphicFramePr>
                <a:graphicFrameLocks noGrp="1"/>
              </p:cNvGraphicFramePr>
              <p:nvPr>
                <p:extLst>
                  <p:ext uri="{D42A27DB-BD31-4B8C-83A1-F6EECF244321}">
                    <p14:modId xmlns:p14="http://schemas.microsoft.com/office/powerpoint/2010/main" val="3220950110"/>
                  </p:ext>
                </p:extLst>
              </p:nvPr>
            </p:nvGraphicFramePr>
            <p:xfrm>
              <a:off x="5486399" y="2943462"/>
              <a:ext cx="5942279" cy="3687997"/>
            </p:xfrm>
            <a:graphic>
              <a:graphicData uri="http://schemas.openxmlformats.org/drawingml/2006/table">
                <a:tbl>
                  <a:tblPr firstRow="1" bandRow="1">
                    <a:tableStyleId>{5C22544A-7EE6-4342-B048-85BDC9FD1C3A}</a:tableStyleId>
                  </a:tblPr>
                  <a:tblGrid>
                    <a:gridCol w="1574997"/>
                    <a:gridCol w="2210937"/>
                    <a:gridCol w="2156345"/>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𝑍</m:t>
                                </m:r>
                              </m:oMath>
                            </m:oMathPara>
                          </a14:m>
                          <a:endParaRPr lang="es-ES" dirty="0"/>
                        </a:p>
                      </a:txBody>
                      <a:tcPr/>
                    </a:tc>
                    <a:tc>
                      <a:txBody>
                        <a:bodyPr/>
                        <a:lstStyle/>
                        <a:p>
                          <a:r>
                            <a:rPr lang="es-EC" sz="1800" kern="1200" dirty="0" smtClean="0">
                              <a:solidFill>
                                <a:schemeClr val="dk1"/>
                              </a:solidFill>
                              <a:effectLst/>
                              <a:latin typeface="+mn-lt"/>
                              <a:ea typeface="+mn-ea"/>
                              <a:cs typeface="+mn-cs"/>
                            </a:rPr>
                            <a:t>Módulo de sección rectangular. [</a:t>
                          </a:r>
                          <a14:m>
                            <m:oMath xmlns:m="http://schemas.openxmlformats.org/officeDocument/2006/math">
                              <m:sSup>
                                <m:sSupPr>
                                  <m:ctrlPr>
                                    <a:rPr lang="es-EC" sz="1800" i="1" kern="1200">
                                      <a:solidFill>
                                        <a:schemeClr val="dk1"/>
                                      </a:solidFill>
                                      <a:effectLst/>
                                      <a:latin typeface="+mn-lt"/>
                                      <a:ea typeface="+mn-ea"/>
                                      <a:cs typeface="+mn-cs"/>
                                    </a:rPr>
                                  </m:ctrlPr>
                                </m:sSupPr>
                                <m:e>
                                  <m:r>
                                    <a:rPr lang="es-EC" sz="1800" i="1" kern="1200">
                                      <a:solidFill>
                                        <a:schemeClr val="dk1"/>
                                      </a:solidFill>
                                      <a:effectLst/>
                                      <a:latin typeface="+mn-lt"/>
                                      <a:ea typeface="+mn-ea"/>
                                      <a:cs typeface="+mn-cs"/>
                                    </a:rPr>
                                    <m:t>𝑚</m:t>
                                  </m:r>
                                </m:e>
                                <m:sup>
                                  <m:r>
                                    <a:rPr lang="es-EC" sz="1800" i="1" kern="1200">
                                      <a:solidFill>
                                        <a:schemeClr val="dk1"/>
                                      </a:solidFill>
                                      <a:effectLst/>
                                      <a:latin typeface="+mn-lt"/>
                                      <a:ea typeface="+mn-ea"/>
                                      <a:cs typeface="+mn-cs"/>
                                    </a:rPr>
                                    <m:t>3</m:t>
                                  </m:r>
                                </m:sup>
                              </m:sSup>
                            </m:oMath>
                          </a14:m>
                          <a:r>
                            <a:rPr lang="es-EC" sz="1800" kern="1200" dirty="0">
                              <a:solidFill>
                                <a:schemeClr val="dk1"/>
                              </a:solidFill>
                              <a:effectLst/>
                              <a:latin typeface="+mn-lt"/>
                              <a:ea typeface="+mn-ea"/>
                              <a:cs typeface="+mn-cs"/>
                            </a:rPr>
                            <a:t>]</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s-EC" sz="1800" i="1" kern="1200" smtClean="0">
                                        <a:solidFill>
                                          <a:schemeClr val="dk1"/>
                                        </a:solidFill>
                                        <a:effectLst/>
                                        <a:latin typeface="+mn-lt"/>
                                        <a:ea typeface="+mn-ea"/>
                                        <a:cs typeface="+mn-cs"/>
                                      </a:rPr>
                                    </m:ctrlPr>
                                  </m:fPr>
                                  <m:num>
                                    <m:r>
                                      <a:rPr lang="es-EC" sz="1800" i="1" kern="1200">
                                        <a:solidFill>
                                          <a:schemeClr val="dk1"/>
                                        </a:solidFill>
                                        <a:effectLst/>
                                        <a:latin typeface="+mn-lt"/>
                                        <a:ea typeface="+mn-ea"/>
                                        <a:cs typeface="+mn-cs"/>
                                      </a:rPr>
                                      <m:t>𝑏</m:t>
                                    </m:r>
                                    <m:r>
                                      <a:rPr lang="es-EC" sz="1800" i="1" kern="1200">
                                        <a:solidFill>
                                          <a:schemeClr val="dk1"/>
                                        </a:solidFill>
                                        <a:effectLst/>
                                        <a:latin typeface="+mn-lt"/>
                                        <a:ea typeface="+mn-ea"/>
                                        <a:cs typeface="+mn-cs"/>
                                      </a:rPr>
                                      <m:t>. </m:t>
                                    </m:r>
                                    <m:sSup>
                                      <m:sSupPr>
                                        <m:ctrlPr>
                                          <a:rPr lang="es-EC" sz="1800" i="1" kern="1200">
                                            <a:solidFill>
                                              <a:schemeClr val="dk1"/>
                                            </a:solidFill>
                                            <a:effectLst/>
                                            <a:latin typeface="+mn-lt"/>
                                            <a:ea typeface="+mn-ea"/>
                                            <a:cs typeface="+mn-cs"/>
                                          </a:rPr>
                                        </m:ctrlPr>
                                      </m:sSupPr>
                                      <m:e>
                                        <m:r>
                                          <a:rPr lang="es-EC" sz="1800" i="1" kern="1200">
                                            <a:solidFill>
                                              <a:schemeClr val="dk1"/>
                                            </a:solidFill>
                                            <a:effectLst/>
                                            <a:latin typeface="+mn-lt"/>
                                            <a:ea typeface="+mn-ea"/>
                                            <a:cs typeface="+mn-cs"/>
                                          </a:rPr>
                                          <m:t>h</m:t>
                                        </m:r>
                                      </m:e>
                                      <m:sup>
                                        <m:r>
                                          <a:rPr lang="es-EC" sz="1800" i="1" kern="1200">
                                            <a:solidFill>
                                              <a:schemeClr val="dk1"/>
                                            </a:solidFill>
                                            <a:effectLst/>
                                            <a:latin typeface="+mn-lt"/>
                                            <a:ea typeface="+mn-ea"/>
                                            <a:cs typeface="+mn-cs"/>
                                          </a:rPr>
                                          <m:t>2</m:t>
                                        </m:r>
                                      </m:sup>
                                    </m:sSup>
                                  </m:num>
                                  <m:den>
                                    <m:r>
                                      <a:rPr lang="es-EC" sz="1800" i="1" kern="1200">
                                        <a:solidFill>
                                          <a:schemeClr val="dk1"/>
                                        </a:solidFill>
                                        <a:effectLst/>
                                        <a:latin typeface="+mn-lt"/>
                                        <a:ea typeface="+mn-ea"/>
                                        <a:cs typeface="+mn-cs"/>
                                      </a:rPr>
                                      <m:t>6</m:t>
                                    </m:r>
                                  </m:den>
                                </m:f>
                                <m:r>
                                  <a:rPr lang="es-EC" sz="1800" i="1" kern="1200">
                                    <a:solidFill>
                                      <a:schemeClr val="dk1"/>
                                    </a:solidFill>
                                    <a:effectLst/>
                                    <a:latin typeface="+mn-lt"/>
                                    <a:ea typeface="+mn-ea"/>
                                    <a:cs typeface="+mn-cs"/>
                                  </a:rPr>
                                  <m:t> </m:t>
                                </m:r>
                              </m:oMath>
                            </m:oMathPara>
                          </a14:m>
                          <a:endParaRPr lang="es-EC" sz="1800" kern="1200" dirty="0" smtClean="0">
                            <a:solidFill>
                              <a:schemeClr val="dk1"/>
                            </a:solidFill>
                            <a:effectLst/>
                            <a:ea typeface="+mn-ea"/>
                            <a:cs typeface="+mn-cs"/>
                          </a:endParaRPr>
                        </a:p>
                        <a:p>
                          <a:pPr algn="ctr"/>
                          <a:r>
                            <a:rPr lang="es-ES" dirty="0" smtClean="0"/>
                            <a:t> </a:t>
                          </a:r>
                          <a:r>
                            <a:rPr lang="es-EC" sz="1800" kern="1200" dirty="0" smtClean="0">
                              <a:solidFill>
                                <a:schemeClr val="dk1"/>
                              </a:solidFill>
                              <a:effectLst/>
                              <a:latin typeface="+mn-lt"/>
                              <a:ea typeface="+mn-ea"/>
                              <a:cs typeface="+mn-cs"/>
                            </a:rPr>
                            <a:t>b=0.01m y h=0.005 m</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𝐿</m:t>
                                </m:r>
                              </m:oMath>
                            </m:oMathPara>
                          </a14:m>
                          <a:endParaRPr lang="es-ES" dirty="0"/>
                        </a:p>
                      </a:txBody>
                      <a:tcPr/>
                    </a:tc>
                    <a:tc>
                      <a:txBody>
                        <a:bodyPr/>
                        <a:lstStyle/>
                        <a:p>
                          <a:r>
                            <a:rPr lang="es-ES" dirty="0" smtClean="0"/>
                            <a:t>Longitud de la probeta.</a:t>
                          </a:r>
                          <a:r>
                            <a:rPr lang="es-ES" baseline="0" dirty="0" smtClean="0"/>
                            <a:t> [m]</a:t>
                          </a:r>
                          <a:endParaRPr lang="es-ES" dirty="0"/>
                        </a:p>
                      </a:txBody>
                      <a:tcPr/>
                    </a:tc>
                    <a:tc>
                      <a:txBody>
                        <a:bodyPr/>
                        <a:lstStyle/>
                        <a:p>
                          <a:pPr algn="ctr"/>
                          <a:r>
                            <a:rPr lang="es-ES" dirty="0" smtClean="0"/>
                            <a:t>76 mm</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oMath>
                            </m:oMathPara>
                          </a14:m>
                          <a:endParaRPr lang="es-ES" dirty="0"/>
                        </a:p>
                      </a:txBody>
                      <a:tcPr/>
                    </a:tc>
                    <a:tc>
                      <a:txBody>
                        <a:bodyPr/>
                        <a:lstStyle/>
                        <a:p>
                          <a:r>
                            <a:rPr lang="es-ES" baseline="0" dirty="0" smtClean="0"/>
                            <a:t> </a:t>
                          </a:r>
                          <a:r>
                            <a:rPr lang="es-EC" sz="1800" kern="1200" dirty="0" smtClean="0">
                              <a:solidFill>
                                <a:schemeClr val="dk1"/>
                              </a:solidFill>
                              <a:effectLst/>
                              <a:latin typeface="+mn-lt"/>
                              <a:ea typeface="+mn-ea"/>
                              <a:cs typeface="+mn-cs"/>
                            </a:rPr>
                            <a:t>Limite de Fluencia del material. [</a:t>
                          </a:r>
                          <a:r>
                            <a:rPr lang="es-EC" sz="1800" kern="1200" dirty="0" err="1" smtClean="0">
                              <a:solidFill>
                                <a:schemeClr val="dk1"/>
                              </a:solidFill>
                              <a:effectLst/>
                              <a:latin typeface="+mn-lt"/>
                              <a:ea typeface="+mn-ea"/>
                              <a:cs typeface="+mn-cs"/>
                            </a:rPr>
                            <a:t>MPa</a:t>
                          </a:r>
                          <a:r>
                            <a:rPr lang="es-EC" sz="1800" kern="1200" dirty="0" smtClean="0">
                              <a:solidFill>
                                <a:schemeClr val="dk1"/>
                              </a:solidFill>
                              <a:effectLst/>
                              <a:latin typeface="+mn-lt"/>
                              <a:ea typeface="+mn-ea"/>
                              <a:cs typeface="+mn-cs"/>
                            </a:rPr>
                            <a:t>]</a:t>
                          </a:r>
                          <a:endParaRPr lang="es-ES" dirty="0"/>
                        </a:p>
                      </a:txBody>
                      <a:tcPr/>
                    </a:tc>
                    <a:tc>
                      <a:txBody>
                        <a:bodyPr/>
                        <a:lstStyle/>
                        <a:p>
                          <a:pPr algn="ctr"/>
                          <a14:m>
                            <m:oMath xmlns:m="http://schemas.openxmlformats.org/officeDocument/2006/math">
                              <m:r>
                                <a:rPr lang="es-EC" sz="1800" i="1" kern="1200" smtClean="0">
                                  <a:solidFill>
                                    <a:schemeClr val="dk1"/>
                                  </a:solidFill>
                                  <a:effectLst/>
                                  <a:latin typeface="+mn-lt"/>
                                  <a:ea typeface="+mn-ea"/>
                                  <a:cs typeface="+mn-cs"/>
                                </a:rPr>
                                <m:t>580  </m:t>
                              </m:r>
                              <m:r>
                                <a:rPr lang="es-EC" sz="1800" b="0" i="1" kern="1200" smtClean="0">
                                  <a:solidFill>
                                    <a:schemeClr val="dk1"/>
                                  </a:solidFill>
                                  <a:effectLst/>
                                  <a:latin typeface="Cambria Math" panose="02040503050406030204" pitchFamily="18" charset="0"/>
                                  <a:ea typeface="+mn-ea"/>
                                  <a:cs typeface="+mn-cs"/>
                                </a:rPr>
                                <m:t>𝑀</m:t>
                              </m:r>
                              <m:r>
                                <a:rPr lang="es-EC" sz="1800" i="1" kern="1200">
                                  <a:solidFill>
                                    <a:schemeClr val="dk1"/>
                                  </a:solidFill>
                                  <a:effectLst/>
                                  <a:latin typeface="+mn-lt"/>
                                  <a:ea typeface="+mn-ea"/>
                                  <a:cs typeface="+mn-cs"/>
                                </a:rPr>
                                <m:t>𝑃𝑎</m:t>
                              </m:r>
                            </m:oMath>
                          </a14:m>
                          <a:r>
                            <a:rPr lang="es-EC" sz="1800" kern="1200" dirty="0">
                              <a:solidFill>
                                <a:schemeClr val="dk1"/>
                              </a:solidFill>
                              <a:effectLst/>
                              <a:latin typeface="+mn-lt"/>
                              <a:ea typeface="+mn-ea"/>
                              <a:cs typeface="+mn-cs"/>
                            </a:rPr>
                            <a:t> </a:t>
                          </a:r>
                          <a:endParaRPr lang="en-US" baseline="0" dirty="0" smtClean="0"/>
                        </a:p>
                      </a:txBody>
                      <a:tcPr/>
                    </a:tc>
                  </a:tr>
                  <a:tr h="6284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𝑟</m:t>
                                    </m:r>
                                  </m:sub>
                                </m:sSub>
                              </m:oMath>
                            </m:oMathPara>
                          </a14:m>
                          <a:endParaRPr lang="es-EC" dirty="0"/>
                        </a:p>
                        <a:p>
                          <a:pPr/>
                          <a:endParaRPr lang="es-ES" dirty="0"/>
                        </a:p>
                      </a:txBody>
                      <a:tcPr/>
                    </a:tc>
                    <a:tc>
                      <a:txBody>
                        <a:bodyPr/>
                        <a:lstStyle/>
                        <a:p>
                          <a:r>
                            <a:rPr lang="es-ES" dirty="0" smtClean="0"/>
                            <a:t>Fuerza</a:t>
                          </a:r>
                          <a:r>
                            <a:rPr lang="es-ES" baseline="0" dirty="0" smtClean="0"/>
                            <a:t> de Reacción. [N]</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635,33 </m:t>
                                </m:r>
                                <m:r>
                                  <a:rPr lang="es-EC" sz="1800" i="1" kern="1200" smtClean="0">
                                    <a:solidFill>
                                      <a:schemeClr val="dk1"/>
                                    </a:solidFill>
                                    <a:effectLst/>
                                    <a:latin typeface="+mn-lt"/>
                                    <a:ea typeface="+mn-ea"/>
                                    <a:cs typeface="+mn-cs"/>
                                  </a:rPr>
                                  <m:t>𝑁</m:t>
                                </m:r>
                              </m:oMath>
                            </m:oMathPara>
                          </a14:m>
                          <a:endParaRPr lang="en-US" baseline="0" dirty="0" smtClean="0"/>
                        </a:p>
                      </a:txBody>
                      <a:tcPr/>
                    </a:tc>
                  </a:tr>
                </a:tbl>
              </a:graphicData>
            </a:graphic>
          </p:graphicFrame>
        </mc:Choice>
        <mc:Fallback>
          <p:graphicFrame>
            <p:nvGraphicFramePr>
              <p:cNvPr id="10" name="Tabla 9"/>
              <p:cNvGraphicFramePr>
                <a:graphicFrameLocks noGrp="1"/>
              </p:cNvGraphicFramePr>
              <p:nvPr>
                <p:extLst>
                  <p:ext uri="{D42A27DB-BD31-4B8C-83A1-F6EECF244321}">
                    <p14:modId xmlns:p14="http://schemas.microsoft.com/office/powerpoint/2010/main" val="3220950110"/>
                  </p:ext>
                </p:extLst>
              </p:nvPr>
            </p:nvGraphicFramePr>
            <p:xfrm>
              <a:off x="5486399" y="2943462"/>
              <a:ext cx="5942279" cy="3687997"/>
            </p:xfrm>
            <a:graphic>
              <a:graphicData uri="http://schemas.openxmlformats.org/drawingml/2006/table">
                <a:tbl>
                  <a:tblPr firstRow="1" bandRow="1">
                    <a:tableStyleId>{5C22544A-7EE6-4342-B048-85BDC9FD1C3A}</a:tableStyleId>
                  </a:tblPr>
                  <a:tblGrid>
                    <a:gridCol w="1574997"/>
                    <a:gridCol w="2210937"/>
                    <a:gridCol w="2156345"/>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1222058">
                    <a:tc>
                      <a:txBody>
                        <a:bodyPr/>
                        <a:lstStyle/>
                        <a:p>
                          <a:endParaRPr lang="es-EC"/>
                        </a:p>
                      </a:txBody>
                      <a:tcPr>
                        <a:blipFill rotWithShape="0">
                          <a:blip r:embed="rId5"/>
                          <a:stretch>
                            <a:fillRect l="-386" t="-48000" r="-278378" b="-165500"/>
                          </a:stretch>
                        </a:blipFill>
                      </a:tcPr>
                    </a:tc>
                    <a:tc>
                      <a:txBody>
                        <a:bodyPr/>
                        <a:lstStyle/>
                        <a:p>
                          <a:endParaRPr lang="es-EC"/>
                        </a:p>
                      </a:txBody>
                      <a:tcPr>
                        <a:blipFill rotWithShape="0">
                          <a:blip r:embed="rId5"/>
                          <a:stretch>
                            <a:fillRect l="-71625" t="-48000" r="-98623" b="-165500"/>
                          </a:stretch>
                        </a:blipFill>
                      </a:tcPr>
                    </a:tc>
                    <a:tc>
                      <a:txBody>
                        <a:bodyPr/>
                        <a:lstStyle/>
                        <a:p>
                          <a:endParaRPr lang="es-EC"/>
                        </a:p>
                      </a:txBody>
                      <a:tcPr>
                        <a:blipFill rotWithShape="0">
                          <a:blip r:embed="rId5"/>
                          <a:stretch>
                            <a:fillRect l="-175989" t="-48000" r="-1130" b="-165500"/>
                          </a:stretch>
                        </a:blipFill>
                      </a:tcPr>
                    </a:tc>
                  </a:tr>
                  <a:tr h="640080">
                    <a:tc>
                      <a:txBody>
                        <a:bodyPr/>
                        <a:lstStyle/>
                        <a:p>
                          <a:endParaRPr lang="es-EC"/>
                        </a:p>
                      </a:txBody>
                      <a:tcPr>
                        <a:blipFill rotWithShape="0">
                          <a:blip r:embed="rId5"/>
                          <a:stretch>
                            <a:fillRect l="-386" t="-279245" r="-278378" b="-212264"/>
                          </a:stretch>
                        </a:blipFill>
                      </a:tcPr>
                    </a:tc>
                    <a:tc>
                      <a:txBody>
                        <a:bodyPr/>
                        <a:lstStyle/>
                        <a:p>
                          <a:r>
                            <a:rPr lang="es-ES" dirty="0" smtClean="0"/>
                            <a:t>Longitud de la probeta.</a:t>
                          </a:r>
                          <a:r>
                            <a:rPr lang="es-ES" baseline="0" dirty="0" smtClean="0"/>
                            <a:t> [m]</a:t>
                          </a:r>
                          <a:endParaRPr lang="es-ES" dirty="0"/>
                        </a:p>
                      </a:txBody>
                      <a:tcPr/>
                    </a:tc>
                    <a:tc>
                      <a:txBody>
                        <a:bodyPr/>
                        <a:lstStyle/>
                        <a:p>
                          <a:pPr algn="ctr"/>
                          <a:r>
                            <a:rPr lang="es-ES" dirty="0" smtClean="0"/>
                            <a:t>76 mm</a:t>
                          </a:r>
                          <a:endParaRPr lang="es-ES" dirty="0"/>
                        </a:p>
                      </a:txBody>
                      <a:tcPr/>
                    </a:tc>
                  </a:tr>
                  <a:tr h="640080">
                    <a:tc>
                      <a:txBody>
                        <a:bodyPr/>
                        <a:lstStyle/>
                        <a:p>
                          <a:endParaRPr lang="es-EC"/>
                        </a:p>
                      </a:txBody>
                      <a:tcPr>
                        <a:blipFill rotWithShape="0">
                          <a:blip r:embed="rId5"/>
                          <a:stretch>
                            <a:fillRect l="-386" t="-382857" r="-278378" b="-114286"/>
                          </a:stretch>
                        </a:blipFill>
                      </a:tcPr>
                    </a:tc>
                    <a:tc>
                      <a:txBody>
                        <a:bodyPr/>
                        <a:lstStyle/>
                        <a:p>
                          <a:r>
                            <a:rPr lang="es-ES" baseline="0" dirty="0" smtClean="0"/>
                            <a:t> </a:t>
                          </a:r>
                          <a:r>
                            <a:rPr lang="es-EC" sz="1800" kern="1200" dirty="0" smtClean="0">
                              <a:solidFill>
                                <a:schemeClr val="dk1"/>
                              </a:solidFill>
                              <a:effectLst/>
                              <a:latin typeface="+mn-lt"/>
                              <a:ea typeface="+mn-ea"/>
                              <a:cs typeface="+mn-cs"/>
                            </a:rPr>
                            <a:t>Limite de Fluencia del material. [</a:t>
                          </a:r>
                          <a:r>
                            <a:rPr lang="es-EC" sz="1800" kern="1200" dirty="0" err="1" smtClean="0">
                              <a:solidFill>
                                <a:schemeClr val="dk1"/>
                              </a:solidFill>
                              <a:effectLst/>
                              <a:latin typeface="+mn-lt"/>
                              <a:ea typeface="+mn-ea"/>
                              <a:cs typeface="+mn-cs"/>
                            </a:rPr>
                            <a:t>MPa</a:t>
                          </a:r>
                          <a:r>
                            <a:rPr lang="es-EC" sz="1800" kern="1200" dirty="0" smtClean="0">
                              <a:solidFill>
                                <a:schemeClr val="dk1"/>
                              </a:solidFill>
                              <a:effectLst/>
                              <a:latin typeface="+mn-lt"/>
                              <a:ea typeface="+mn-ea"/>
                              <a:cs typeface="+mn-cs"/>
                            </a:rPr>
                            <a:t>]</a:t>
                          </a:r>
                          <a:endParaRPr lang="es-ES" dirty="0"/>
                        </a:p>
                      </a:txBody>
                      <a:tcPr/>
                    </a:tc>
                    <a:tc>
                      <a:txBody>
                        <a:bodyPr/>
                        <a:lstStyle/>
                        <a:p>
                          <a:endParaRPr lang="es-EC"/>
                        </a:p>
                      </a:txBody>
                      <a:tcPr>
                        <a:blipFill rotWithShape="0">
                          <a:blip r:embed="rId5"/>
                          <a:stretch>
                            <a:fillRect l="-175989" t="-382857" r="-1130" b="-114286"/>
                          </a:stretch>
                        </a:blipFill>
                      </a:tcPr>
                    </a:tc>
                  </a:tr>
                  <a:tr h="640080">
                    <a:tc>
                      <a:txBody>
                        <a:bodyPr/>
                        <a:lstStyle/>
                        <a:p>
                          <a:endParaRPr lang="es-EC"/>
                        </a:p>
                      </a:txBody>
                      <a:tcPr>
                        <a:blipFill rotWithShape="0">
                          <a:blip r:embed="rId5"/>
                          <a:stretch>
                            <a:fillRect l="-386" t="-482857" r="-278378" b="-14286"/>
                          </a:stretch>
                        </a:blipFill>
                      </a:tcPr>
                    </a:tc>
                    <a:tc>
                      <a:txBody>
                        <a:bodyPr/>
                        <a:lstStyle/>
                        <a:p>
                          <a:r>
                            <a:rPr lang="es-ES" dirty="0" smtClean="0"/>
                            <a:t>Fuerza</a:t>
                          </a:r>
                          <a:r>
                            <a:rPr lang="es-ES" baseline="0" dirty="0" smtClean="0"/>
                            <a:t> de Reacción. [N]</a:t>
                          </a:r>
                          <a:endParaRPr lang="es-ES" dirty="0"/>
                        </a:p>
                      </a:txBody>
                      <a:tcPr/>
                    </a:tc>
                    <a:tc>
                      <a:txBody>
                        <a:bodyPr/>
                        <a:lstStyle/>
                        <a:p>
                          <a:endParaRPr lang="es-EC"/>
                        </a:p>
                      </a:txBody>
                      <a:tcPr>
                        <a:blipFill rotWithShape="0">
                          <a:blip r:embed="rId5"/>
                          <a:stretch>
                            <a:fillRect l="-175989" t="-482857" r="-1130" b="-14286"/>
                          </a:stretch>
                        </a:blipFill>
                      </a:tcPr>
                    </a:tc>
                  </a:tr>
                </a:tbl>
              </a:graphicData>
            </a:graphic>
          </p:graphicFrame>
        </mc:Fallback>
      </mc:AlternateContent>
    </p:spTree>
    <p:extLst>
      <p:ext uri="{BB962C8B-B14F-4D97-AF65-F5344CB8AC3E}">
        <p14:creationId xmlns:p14="http://schemas.microsoft.com/office/powerpoint/2010/main" val="2561293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8" y="1487606"/>
            <a:ext cx="8640197" cy="646331"/>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Diseño del martillo del sistema péndulo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Imagen 6"/>
          <p:cNvPicPr/>
          <p:nvPr/>
        </p:nvPicPr>
        <p:blipFill>
          <a:blip r:embed="rId2"/>
          <a:stretch>
            <a:fillRect/>
          </a:stretch>
        </p:blipFill>
        <p:spPr>
          <a:xfrm>
            <a:off x="804577" y="2238232"/>
            <a:ext cx="5650814" cy="4346812"/>
          </a:xfrm>
          <a:prstGeom prst="rect">
            <a:avLst/>
          </a:prstGeom>
        </p:spPr>
      </p:pic>
      <mc:AlternateContent xmlns:mc="http://schemas.openxmlformats.org/markup-compatibility/2006">
        <mc:Choice xmlns:a14="http://schemas.microsoft.com/office/drawing/2010/main" Requires="a14">
          <p:sp>
            <p:nvSpPr>
              <p:cNvPr id="4" name="Rectángulo 3"/>
              <p:cNvSpPr/>
              <p:nvPr/>
            </p:nvSpPr>
            <p:spPr>
              <a:xfrm>
                <a:off x="5707374" y="2540832"/>
                <a:ext cx="4680512" cy="491288"/>
              </a:xfrm>
              <a:prstGeom prst="rect">
                <a:avLst/>
              </a:prstGeom>
            </p:spPr>
            <p:txBody>
              <a:bodyPr wrap="none">
                <a:spAutoFit/>
              </a:bodyPr>
              <a:lstStyle/>
              <a:p>
                <a:r>
                  <a:rPr lang="es-EC" dirty="0">
                    <a:latin typeface="Arial" panose="020B0604020202020204" pitchFamily="34" charset="0"/>
                    <a:ea typeface="Calibri" panose="020F0502020204030204" pitchFamily="34" charset="0"/>
                  </a:rPr>
                  <a:t>A36 cuya densidad es de </a:t>
                </a:r>
                <a14:m>
                  <m:oMath xmlns:m="http://schemas.openxmlformats.org/officeDocument/2006/math">
                    <m:sSub>
                      <m:sSubPr>
                        <m:ctrlPr>
                          <a:rPr lang="es-EC" i="1">
                            <a:effectLst/>
                            <a:latin typeface="Cambria Math" panose="02040503050406030204" pitchFamily="18" charset="0"/>
                            <a:cs typeface="Arial" panose="020B0604020202020204" pitchFamily="34" charset="0"/>
                          </a:rPr>
                        </m:ctrlPr>
                      </m:sSubPr>
                      <m:e>
                        <m:r>
                          <a:rPr lang="es-EC" i="1">
                            <a:effectLst/>
                            <a:latin typeface="Cambria Math" panose="02040503050406030204" pitchFamily="18" charset="0"/>
                            <a:ea typeface="Calibri" panose="020F0502020204030204" pitchFamily="34" charset="0"/>
                            <a:cs typeface="Arial" panose="020B0604020202020204" pitchFamily="34" charset="0"/>
                          </a:rPr>
                          <m:t>𝜌</m:t>
                        </m:r>
                      </m:e>
                      <m:sub>
                        <m:r>
                          <a:rPr lang="es-EC" i="1">
                            <a:effectLst/>
                            <a:latin typeface="Cambria Math" panose="02040503050406030204" pitchFamily="18" charset="0"/>
                            <a:ea typeface="Calibri" panose="020F0502020204030204" pitchFamily="34" charset="0"/>
                            <a:cs typeface="Arial" panose="020B0604020202020204" pitchFamily="34" charset="0"/>
                          </a:rPr>
                          <m:t>𝑎𝑐𝑒𝑟𝑜</m:t>
                        </m:r>
                      </m:sub>
                    </m:sSub>
                    <m:r>
                      <a:rPr lang="es-EC" i="1">
                        <a:effectLst/>
                        <a:latin typeface="Cambria Math" panose="02040503050406030204" pitchFamily="18" charset="0"/>
                        <a:ea typeface="Calibri" panose="020F0502020204030204" pitchFamily="34" charset="0"/>
                        <a:cs typeface="Arial" panose="020B0604020202020204" pitchFamily="34" charset="0"/>
                      </a:rPr>
                      <m:t>=7850</m:t>
                    </m:r>
                    <m:f>
                      <m:fPr>
                        <m:ctrlPr>
                          <a:rPr lang="es-EC" i="1">
                            <a:effectLst/>
                            <a:latin typeface="Cambria Math" panose="02040503050406030204" pitchFamily="18" charset="0"/>
                            <a:cs typeface="Arial" panose="020B0604020202020204" pitchFamily="34" charset="0"/>
                          </a:rPr>
                        </m:ctrlPr>
                      </m:fPr>
                      <m:num>
                        <m:r>
                          <a:rPr lang="es-EC" i="1">
                            <a:effectLst/>
                            <a:latin typeface="Cambria Math" panose="02040503050406030204" pitchFamily="18" charset="0"/>
                            <a:ea typeface="Calibri" panose="020F0502020204030204" pitchFamily="34" charset="0"/>
                            <a:cs typeface="Arial" panose="020B0604020202020204" pitchFamily="34" charset="0"/>
                          </a:rPr>
                          <m:t>𝑘𝑔</m:t>
                        </m:r>
                      </m:num>
                      <m:den>
                        <m:r>
                          <a:rPr lang="es-EC" i="1">
                            <a:effectLst/>
                            <a:latin typeface="Cambria Math" panose="02040503050406030204" pitchFamily="18" charset="0"/>
                            <a:ea typeface="Calibri" panose="020F0502020204030204" pitchFamily="34" charset="0"/>
                            <a:cs typeface="Arial" panose="020B0604020202020204" pitchFamily="34" charset="0"/>
                          </a:rPr>
                          <m:t>𝑚</m:t>
                        </m:r>
                        <m:r>
                          <a:rPr lang="es-EC" i="1">
                            <a:effectLst/>
                            <a:latin typeface="Cambria Math" panose="02040503050406030204" pitchFamily="18" charset="0"/>
                            <a:ea typeface="Calibri" panose="020F0502020204030204" pitchFamily="34" charset="0"/>
                            <a:cs typeface="Arial" panose="020B0604020202020204" pitchFamily="34" charset="0"/>
                          </a:rPr>
                          <m:t>3</m:t>
                        </m:r>
                      </m:den>
                    </m:f>
                  </m:oMath>
                </a14:m>
                <a:r>
                  <a:rPr lang="es-EC" dirty="0">
                    <a:effectLst/>
                    <a:latin typeface="Arial" panose="020B0604020202020204" pitchFamily="34" charset="0"/>
                    <a:ea typeface="Times New Roman" panose="02020603050405020304" pitchFamily="18" charset="0"/>
                  </a:rPr>
                  <a:t>. </a:t>
                </a:r>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5707374" y="2540832"/>
                <a:ext cx="4680512" cy="491288"/>
              </a:xfrm>
              <a:prstGeom prst="rect">
                <a:avLst/>
              </a:prstGeom>
              <a:blipFill rotWithShape="0">
                <a:blip r:embed="rId3"/>
                <a:stretch>
                  <a:fillRect l="-1042" r="-130" b="-7500"/>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6916071" y="3325362"/>
                <a:ext cx="261796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𝑊𝑚</m:t>
                      </m:r>
                      <m:r>
                        <a:rPr lang="es-EC" i="0">
                          <a:latin typeface="Cambria Math" panose="02040503050406030204" pitchFamily="18" charset="0"/>
                        </a:rPr>
                        <m:t>=</m:t>
                      </m:r>
                      <m:r>
                        <a:rPr lang="es-EC" i="1">
                          <a:latin typeface="Cambria Math" panose="02040503050406030204" pitchFamily="18" charset="0"/>
                        </a:rPr>
                        <m:t>𝑚</m:t>
                      </m:r>
                      <m:r>
                        <a:rPr lang="es-EC" i="0">
                          <a:latin typeface="Cambria Math" panose="02040503050406030204" pitchFamily="18" charset="0"/>
                        </a:rPr>
                        <m:t>.</m:t>
                      </m:r>
                      <m:r>
                        <a:rPr lang="es-EC" i="1">
                          <a:latin typeface="Cambria Math" panose="02040503050406030204" pitchFamily="18" charset="0"/>
                        </a:rPr>
                        <m:t>𝑔</m:t>
                      </m:r>
                      <m:r>
                        <a:rPr lang="es-EC" i="0">
                          <a:latin typeface="Cambria Math" panose="02040503050406030204" pitchFamily="18" charset="0"/>
                        </a:rPr>
                        <m:t>=158.56 </m:t>
                      </m:r>
                      <m:r>
                        <a:rPr lang="es-EC" i="1">
                          <a:latin typeface="Cambria Math" panose="02040503050406030204" pitchFamily="18" charset="0"/>
                        </a:rPr>
                        <m:t>𝑁</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6916071" y="3325362"/>
                <a:ext cx="2617960" cy="369332"/>
              </a:xfrm>
              <a:prstGeom prst="rect">
                <a:avLst/>
              </a:prstGeom>
              <a:blipFill rotWithShape="0">
                <a:blip r:embed="rId4"/>
                <a:stretch>
                  <a:fillRect b="-8197"/>
                </a:stretch>
              </a:blipFill>
            </p:spPr>
            <p:txBody>
              <a:bodyPr/>
              <a:lstStyle/>
              <a:p>
                <a:r>
                  <a:rPr lang="es-EC">
                    <a:noFill/>
                  </a:rPr>
                  <a:t> </a:t>
                </a:r>
              </a:p>
            </p:txBody>
          </p:sp>
        </mc:Fallback>
      </mc:AlternateContent>
    </p:spTree>
    <p:extLst>
      <p:ext uri="{BB962C8B-B14F-4D97-AF65-F5344CB8AC3E}">
        <p14:creationId xmlns:p14="http://schemas.microsoft.com/office/powerpoint/2010/main" val="72868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8" y="1487606"/>
            <a:ext cx="8640197"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del percutor 1</a:t>
            </a:r>
            <a:r>
              <a:rPr lang="es-EC" sz="2400" b="1" dirty="0" smtClean="0">
                <a:latin typeface="Arial" panose="020B0604020202020204" pitchFamily="34"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p:cNvPicPr/>
          <p:nvPr/>
        </p:nvPicPr>
        <p:blipFill>
          <a:blip r:embed="rId2"/>
          <a:stretch>
            <a:fillRect/>
          </a:stretch>
        </p:blipFill>
        <p:spPr>
          <a:xfrm>
            <a:off x="1244026" y="2214223"/>
            <a:ext cx="2649339" cy="2050287"/>
          </a:xfrm>
          <a:prstGeom prst="rect">
            <a:avLst/>
          </a:prstGeom>
        </p:spPr>
      </p:pic>
      <p:pic>
        <p:nvPicPr>
          <p:cNvPr id="9" name="Imagen 8"/>
          <p:cNvPicPr/>
          <p:nvPr/>
        </p:nvPicPr>
        <p:blipFill>
          <a:blip r:embed="rId3"/>
          <a:stretch>
            <a:fillRect/>
          </a:stretch>
        </p:blipFill>
        <p:spPr>
          <a:xfrm>
            <a:off x="4636569" y="2018548"/>
            <a:ext cx="2917550" cy="2441638"/>
          </a:xfrm>
          <a:prstGeom prst="rect">
            <a:avLst/>
          </a:prstGeom>
        </p:spPr>
      </p:pic>
      <p:pic>
        <p:nvPicPr>
          <p:cNvPr id="3" name="Imagen 2"/>
          <p:cNvPicPr>
            <a:picLocks noChangeAspect="1"/>
          </p:cNvPicPr>
          <p:nvPr/>
        </p:nvPicPr>
        <p:blipFill>
          <a:blip r:embed="rId4"/>
          <a:stretch>
            <a:fillRect/>
          </a:stretch>
        </p:blipFill>
        <p:spPr>
          <a:xfrm>
            <a:off x="7239638" y="3747260"/>
            <a:ext cx="4068727" cy="2487736"/>
          </a:xfrm>
          <a:prstGeom prst="rect">
            <a:avLst/>
          </a:prstGeom>
        </p:spPr>
      </p:pic>
      <p:pic>
        <p:nvPicPr>
          <p:cNvPr id="10" name="Imagen 9"/>
          <p:cNvPicPr/>
          <p:nvPr/>
        </p:nvPicPr>
        <p:blipFill>
          <a:blip r:embed="rId5"/>
          <a:stretch>
            <a:fillRect/>
          </a:stretch>
        </p:blipFill>
        <p:spPr>
          <a:xfrm>
            <a:off x="2568695" y="4264510"/>
            <a:ext cx="2917891" cy="2282389"/>
          </a:xfrm>
          <a:prstGeom prst="rect">
            <a:avLst/>
          </a:prstGeom>
        </p:spPr>
      </p:pic>
    </p:spTree>
    <p:extLst>
      <p:ext uri="{BB962C8B-B14F-4D97-AF65-F5344CB8AC3E}">
        <p14:creationId xmlns:p14="http://schemas.microsoft.com/office/powerpoint/2010/main" val="477416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8" y="1487606"/>
            <a:ext cx="8640197"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del brazo del péndulo </a:t>
            </a:r>
            <a:r>
              <a:rPr lang="es-EC" sz="2400" b="1" dirty="0" smtClean="0">
                <a:latin typeface="Arial" panose="020B0604020202020204" pitchFamily="34"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a:blip r:embed="rId2"/>
          <a:stretch>
            <a:fillRect/>
          </a:stretch>
        </p:blipFill>
        <p:spPr>
          <a:xfrm>
            <a:off x="283505" y="2152465"/>
            <a:ext cx="3693449" cy="2806889"/>
          </a:xfrm>
          <a:prstGeom prst="rect">
            <a:avLst/>
          </a:prstGeom>
        </p:spPr>
      </p:pic>
      <p:pic>
        <p:nvPicPr>
          <p:cNvPr id="12" name="Imagen 11"/>
          <p:cNvPicPr/>
          <p:nvPr/>
        </p:nvPicPr>
        <p:blipFill>
          <a:blip r:embed="rId3"/>
          <a:stretch>
            <a:fillRect/>
          </a:stretch>
        </p:blipFill>
        <p:spPr>
          <a:xfrm>
            <a:off x="283505" y="5046363"/>
            <a:ext cx="3693449" cy="1258903"/>
          </a:xfrm>
          <a:prstGeom prst="rect">
            <a:avLst/>
          </a:prstGeom>
        </p:spPr>
      </p:pic>
      <p:pic>
        <p:nvPicPr>
          <p:cNvPr id="13" name="Imagen 12"/>
          <p:cNvPicPr/>
          <p:nvPr/>
        </p:nvPicPr>
        <p:blipFill>
          <a:blip r:embed="rId4"/>
          <a:stretch>
            <a:fillRect/>
          </a:stretch>
        </p:blipFill>
        <p:spPr>
          <a:xfrm>
            <a:off x="3976954" y="2365612"/>
            <a:ext cx="2411587" cy="3543869"/>
          </a:xfrm>
          <a:prstGeom prst="rect">
            <a:avLst/>
          </a:prstGeom>
        </p:spPr>
      </p:pic>
      <mc:AlternateContent xmlns:mc="http://schemas.openxmlformats.org/markup-compatibility/2006">
        <mc:Choice xmlns:a14="http://schemas.microsoft.com/office/drawing/2010/main" Requires="a14">
          <p:graphicFrame>
            <p:nvGraphicFramePr>
              <p:cNvPr id="18" name="Tabla 17"/>
              <p:cNvGraphicFramePr>
                <a:graphicFrameLocks noGrp="1"/>
              </p:cNvGraphicFramePr>
              <p:nvPr>
                <p:extLst>
                  <p:ext uri="{D42A27DB-BD31-4B8C-83A1-F6EECF244321}">
                    <p14:modId xmlns:p14="http://schemas.microsoft.com/office/powerpoint/2010/main" val="3630550684"/>
                  </p:ext>
                </p:extLst>
              </p:nvPr>
            </p:nvGraphicFramePr>
            <p:xfrm>
              <a:off x="6761449" y="2065457"/>
              <a:ext cx="5025105" cy="3616786"/>
            </p:xfrm>
            <a:graphic>
              <a:graphicData uri="http://schemas.openxmlformats.org/drawingml/2006/table">
                <a:tbl>
                  <a:tblPr firstRow="1" bandRow="1">
                    <a:tableStyleId>{5C22544A-7EE6-4342-B048-85BDC9FD1C3A}</a:tableStyleId>
                  </a:tblPr>
                  <a:tblGrid>
                    <a:gridCol w="990479"/>
                    <a:gridCol w="2362523"/>
                    <a:gridCol w="1672103"/>
                  </a:tblGrid>
                  <a:tr h="532780">
                    <a:tc>
                      <a:txBody>
                        <a:bodyPr/>
                        <a:lstStyle/>
                        <a:p>
                          <a:pPr algn="ctr"/>
                          <a:r>
                            <a:rPr lang="es-ES" dirty="0" smtClean="0"/>
                            <a:t>Diseño</a:t>
                          </a:r>
                          <a:endParaRPr lang="es-ES" dirty="0"/>
                        </a:p>
                      </a:txBody>
                      <a:tcPr/>
                    </a:tc>
                    <a:tc>
                      <a:txBody>
                        <a:bodyPr/>
                        <a:lstStyle/>
                        <a:p>
                          <a:pPr algn="ctr"/>
                          <a:r>
                            <a:rPr lang="es-ES" dirty="0" smtClean="0"/>
                            <a:t>Teoría</a:t>
                          </a:r>
                          <a:r>
                            <a:rPr lang="es-ES" baseline="0" dirty="0" smtClean="0"/>
                            <a:t> </a:t>
                          </a:r>
                          <a:endParaRPr lang="es-ES" dirty="0"/>
                        </a:p>
                      </a:txBody>
                      <a:tcPr/>
                    </a:tc>
                    <a:tc>
                      <a:txBody>
                        <a:bodyPr/>
                        <a:lstStyle/>
                        <a:p>
                          <a:pPr algn="ctr"/>
                          <a:r>
                            <a:rPr lang="es-ES" dirty="0" smtClean="0"/>
                            <a:t>Valor</a:t>
                          </a:r>
                          <a:endParaRPr lang="es-ES" dirty="0"/>
                        </a:p>
                      </a:txBody>
                      <a:tcPr/>
                    </a:tc>
                  </a:tr>
                  <a:tr h="1003665">
                    <a:tc>
                      <a:txBody>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𝐸𝑠𝑡</m:t>
                                </m:r>
                                <m:r>
                                  <a:rPr lang="es-EC" b="0" i="1" smtClean="0">
                                    <a:latin typeface="Cambria Math" panose="02040503050406030204" pitchFamily="18" charset="0"/>
                                  </a:rPr>
                                  <m:t>á</m:t>
                                </m:r>
                                <m:r>
                                  <a:rPr lang="es-EC" b="0" i="1" smtClean="0">
                                    <a:latin typeface="Cambria Math" panose="02040503050406030204" pitchFamily="18" charset="0"/>
                                  </a:rPr>
                                  <m:t>𝑡𝑖𝑐𝑜</m:t>
                                </m:r>
                              </m:oMath>
                            </m:oMathPara>
                          </a14:m>
                          <a:endParaRPr lang="es-ES" dirty="0"/>
                        </a:p>
                      </a:txBody>
                      <a:tcPr/>
                    </a:tc>
                    <a:tc>
                      <a:txBody>
                        <a:bodyPr/>
                        <a:lstStyle/>
                        <a:p>
                          <a14:m>
                            <m:oMathPara xmlns:m="http://schemas.openxmlformats.org/officeDocument/2006/math">
                              <m:oMathParaPr>
                                <m:jc m:val="centerGroup"/>
                              </m:oMathParaPr>
                              <m:oMath xmlns:m="http://schemas.openxmlformats.org/officeDocument/2006/math">
                                <m:sSup>
                                  <m:sSupPr>
                                    <m:ctrlPr>
                                      <a:rPr lang="es-EC" i="1" smtClean="0">
                                        <a:latin typeface="Cambria Math" panose="02040503050406030204" pitchFamily="18" charset="0"/>
                                      </a:rPr>
                                    </m:ctrlPr>
                                  </m:sSupPr>
                                  <m:e>
                                    <m:r>
                                      <a:rPr lang="es-EC" i="1">
                                        <a:latin typeface="Cambria Math" panose="02040503050406030204" pitchFamily="18" charset="0"/>
                                      </a:rPr>
                                      <m:t>𝜎</m:t>
                                    </m:r>
                                  </m:e>
                                  <m:sup>
                                    <m:r>
                                      <a:rPr lang="es-EC" i="0">
                                        <a:latin typeface="Cambria Math" panose="02040503050406030204" pitchFamily="18" charset="0"/>
                                      </a:rPr>
                                      <m:t>′</m:t>
                                    </m:r>
                                  </m:sup>
                                </m:sSup>
                                <m:r>
                                  <a:rPr lang="es-EC" i="0">
                                    <a:latin typeface="Cambria Math" panose="02040503050406030204" pitchFamily="18" charset="0"/>
                                  </a:rPr>
                                  <m:t>=</m:t>
                                </m:r>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𝑥</m:t>
                                            </m:r>
                                          </m:sub>
                                        </m:sSub>
                                      </m:e>
                                      <m:sup>
                                        <m:r>
                                          <a:rPr lang="es-EC" i="0">
                                            <a:latin typeface="Cambria Math" panose="02040503050406030204" pitchFamily="18" charset="0"/>
                                          </a:rPr>
                                          <m:t>2</m:t>
                                        </m:r>
                                      </m:sup>
                                    </m:sSup>
                                    <m:r>
                                      <a:rPr lang="es-EC" i="0">
                                        <a:latin typeface="Cambria Math" panose="02040503050406030204" pitchFamily="18" charset="0"/>
                                      </a:rPr>
                                      <m:t>+3</m:t>
                                    </m:r>
                                    <m:sSup>
                                      <m:sSupPr>
                                        <m:ctrlPr>
                                          <a:rPr lang="es-EC" i="1">
                                            <a:latin typeface="Cambria Math" panose="02040503050406030204" pitchFamily="18" charset="0"/>
                                          </a:rPr>
                                        </m:ctrlPr>
                                      </m:sSupPr>
                                      <m:e>
                                        <m:r>
                                          <a:rPr lang="es-EC" i="1">
                                            <a:latin typeface="Cambria Math" panose="02040503050406030204" pitchFamily="18" charset="0"/>
                                          </a:rPr>
                                          <m:t>𝜏</m:t>
                                        </m:r>
                                      </m:e>
                                      <m:sup>
                                        <m:r>
                                          <a:rPr lang="es-EC" i="0">
                                            <a:latin typeface="Cambria Math" panose="02040503050406030204" pitchFamily="18" charset="0"/>
                                          </a:rPr>
                                          <m:t>2</m:t>
                                        </m:r>
                                      </m:sup>
                                    </m:sSup>
                                  </m:e>
                                </m:rad>
                              </m:oMath>
                            </m:oMathPara>
                          </a14:m>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ea typeface="Calibri" panose="020F0502020204030204" pitchFamily="34" charset="0"/>
                              <a:cs typeface="Arial" panose="020B0604020202020204" pitchFamily="34" charset="0"/>
                            </a:rPr>
                            <a:t>d=</a:t>
                          </a:r>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1</m:t>
                              </m:r>
                              <m:f>
                                <m:fPr>
                                  <m:ctrlPr>
                                    <a:rPr lang="es-EC" i="1">
                                      <a:effectLst/>
                                      <a:latin typeface="Cambria Math" panose="020405030504060302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3</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4</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𝑖𝑛</m:t>
                              </m:r>
                            </m:oMath>
                          </a14:m>
                          <a:r>
                            <a:rPr lang="es-EC" dirty="0">
                              <a:effectLst/>
                              <a:latin typeface="Arial" panose="020B0604020202020204" pitchFamily="34" charset="0"/>
                              <a:ea typeface="Times New Roman" panose="02020603050405020304" pitchFamily="18" charset="0"/>
                              <a:cs typeface="Arial" panose="020B0604020202020204" pitchFamily="34" charset="0"/>
                            </a:rPr>
                            <a:t> , </a:t>
                          </a:r>
                          <a:r>
                            <a:rPr lang="es-EC" dirty="0" smtClean="0">
                              <a:effectLst/>
                              <a:latin typeface="Arial" panose="020B0604020202020204" pitchFamily="34" charset="0"/>
                              <a:ea typeface="Times New Roman" panose="02020603050405020304" pitchFamily="18" charset="0"/>
                              <a:cs typeface="Arial" panose="020B0604020202020204" pitchFamily="34" charset="0"/>
                            </a:rPr>
                            <a:t>n=63 </a:t>
                          </a:r>
                          <a:endParaRPr lang="es-EC" dirty="0">
                            <a:latin typeface="Arial" panose="020B0604020202020204" pitchFamily="34" charset="0"/>
                            <a:cs typeface="Arial" panose="020B0604020202020204" pitchFamily="34" charset="0"/>
                          </a:endParaRPr>
                        </a:p>
                        <a:p>
                          <a:pPr algn="ctr"/>
                          <a:endParaRPr lang="es-ES" dirty="0"/>
                        </a:p>
                      </a:txBody>
                      <a:tcPr/>
                    </a:tc>
                  </a:tr>
                  <a:tr h="1003665">
                    <a:tc>
                      <a:txBody>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𝐼𝑚𝑝𝑎𝑐𝑡𝑜</m:t>
                                </m:r>
                              </m:oMath>
                            </m:oMathPara>
                          </a14:m>
                          <a:endParaRPr lang="es-E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𝑀</m:t>
                                    </m:r>
                                  </m:e>
                                  <m:sub>
                                    <m:r>
                                      <a:rPr lang="es-EC" i="1">
                                        <a:latin typeface="Cambria Math" panose="02040503050406030204" pitchFamily="18" charset="0"/>
                                      </a:rPr>
                                      <m:t>𝑚𝑎𝑥</m:t>
                                    </m:r>
                                  </m:sub>
                                </m:sSub>
                                <m:r>
                                  <a:rPr lang="es-EC" i="0">
                                    <a:latin typeface="Cambria Math" panose="02040503050406030204" pitchFamily="18" charset="0"/>
                                  </a:rPr>
                                  <m:t>=</m:t>
                                </m:r>
                                <m:r>
                                  <a:rPr lang="es-EC" i="1">
                                    <a:latin typeface="Cambria Math" panose="02040503050406030204" pitchFamily="18" charset="0"/>
                                  </a:rPr>
                                  <m:t>𝐹𝑖</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𝐷𝑐𝑖</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𝑘𝑑</m:t>
                                </m:r>
                              </m:oMath>
                            </m:oMathPara>
                          </a14:m>
                          <a:endParaRPr lang="es-EC" dirty="0"/>
                        </a:p>
                        <a:p>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ea typeface="Calibri" panose="020F0502020204030204" pitchFamily="34" charset="0"/>
                              <a:cs typeface="Arial" panose="020B0604020202020204" pitchFamily="34" charset="0"/>
                            </a:rPr>
                            <a:t>d=</a:t>
                          </a:r>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1</m:t>
                              </m:r>
                              <m:f>
                                <m:fPr>
                                  <m:ctrlPr>
                                    <a:rPr lang="es-EC" i="1">
                                      <a:effectLst/>
                                      <a:latin typeface="Cambria Math" panose="02040503050406030204" pitchFamily="18" charset="0"/>
                                    </a:rPr>
                                  </m:ctrlPr>
                                </m:fPr>
                                <m:num>
                                  <m:r>
                                    <a:rPr lang="es-EC" i="1">
                                      <a:effectLst/>
                                      <a:latin typeface="Cambria Math" panose="02040503050406030204" pitchFamily="18" charset="0"/>
                                      <a:ea typeface="Calibri" panose="020F0502020204030204" pitchFamily="34" charset="0"/>
                                      <a:cs typeface="Times New Roman" panose="02020603050405020304" pitchFamily="18" charset="0"/>
                                    </a:rPr>
                                    <m:t>3</m:t>
                                  </m:r>
                                </m:num>
                                <m:den>
                                  <m:r>
                                    <a:rPr lang="es-EC" i="1">
                                      <a:effectLst/>
                                      <a:latin typeface="Cambria Math" panose="02040503050406030204" pitchFamily="18" charset="0"/>
                                      <a:ea typeface="Calibri" panose="020F0502020204030204" pitchFamily="34" charset="0"/>
                                      <a:cs typeface="Times New Roman" panose="02020603050405020304" pitchFamily="18" charset="0"/>
                                    </a:rPr>
                                    <m:t>4</m:t>
                                  </m:r>
                                </m:den>
                              </m:f>
                              <m:r>
                                <a:rPr lang="es-EC"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a:effectLst/>
                                  <a:latin typeface="Cambria Math" panose="02040503050406030204" pitchFamily="18" charset="0"/>
                                  <a:ea typeface="Times New Roman" panose="02020603050405020304" pitchFamily="18" charset="0"/>
                                  <a:cs typeface="Times New Roman" panose="02020603050405020304" pitchFamily="18" charset="0"/>
                                </a:rPr>
                                <m:t>𝑖𝑛</m:t>
                              </m:r>
                            </m:oMath>
                          </a14:m>
                          <a:r>
                            <a:rPr lang="es-EC" dirty="0">
                              <a:effectLst/>
                              <a:latin typeface="Arial" panose="020B0604020202020204" pitchFamily="34" charset="0"/>
                              <a:ea typeface="Times New Roman" panose="02020603050405020304" pitchFamily="18" charset="0"/>
                              <a:cs typeface="Arial" panose="020B0604020202020204" pitchFamily="34" charset="0"/>
                            </a:rPr>
                            <a:t> , </a:t>
                          </a:r>
                          <a:r>
                            <a:rPr lang="es-EC" dirty="0" smtClean="0">
                              <a:effectLst/>
                              <a:latin typeface="Arial" panose="020B0604020202020204" pitchFamily="34" charset="0"/>
                              <a:ea typeface="Times New Roman" panose="02020603050405020304" pitchFamily="18" charset="0"/>
                              <a:cs typeface="Arial" panose="020B0604020202020204" pitchFamily="34" charset="0"/>
                            </a:rPr>
                            <a:t>n=</a:t>
                          </a:r>
                          <a:r>
                            <a:rPr lang="es-EC" dirty="0" smtClean="0">
                              <a:latin typeface="Arial" panose="020B0604020202020204" pitchFamily="34" charset="0"/>
                              <a:ea typeface="Times New Roman" panose="02020603050405020304" pitchFamily="18" charset="0"/>
                              <a:cs typeface="Arial" panose="020B0604020202020204" pitchFamily="34" charset="0"/>
                            </a:rPr>
                            <a:t>3.44</a:t>
                          </a:r>
                          <a:r>
                            <a:rPr lang="es-EC" dirty="0" smtClean="0">
                              <a:effectLst/>
                              <a:latin typeface="Arial" panose="020B0604020202020204" pitchFamily="34" charset="0"/>
                              <a:ea typeface="Times New Roman" panose="02020603050405020304" pitchFamily="18" charset="0"/>
                              <a:cs typeface="Arial" panose="020B0604020202020204" pitchFamily="34" charset="0"/>
                            </a:rPr>
                            <a:t> </a:t>
                          </a:r>
                          <a:endParaRPr lang="es-EC" dirty="0">
                            <a:latin typeface="Arial" panose="020B0604020202020204" pitchFamily="34" charset="0"/>
                            <a:cs typeface="Arial" panose="020B0604020202020204" pitchFamily="34" charset="0"/>
                          </a:endParaRPr>
                        </a:p>
                        <a:p>
                          <a:pPr algn="ctr"/>
                          <a:endParaRPr lang="es-ES" dirty="0"/>
                        </a:p>
                      </a:txBody>
                      <a:tcPr/>
                    </a:tc>
                  </a:tr>
                  <a:tr h="1003665">
                    <a:tc>
                      <a:txBody>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𝐹𝑎𝑡𝑖𝑔𝑎</m:t>
                                </m:r>
                              </m:oMath>
                            </m:oMathPara>
                          </a14:m>
                          <a:endParaRPr lang="es-ES" dirty="0"/>
                        </a:p>
                      </a:txBody>
                      <a:tcPr/>
                    </a:tc>
                    <a:tc>
                      <a:txBody>
                        <a:bodyPr/>
                        <a:lstStyle/>
                        <a:p>
                          <a:r>
                            <a:rPr lang="es-ES" baseline="0" dirty="0" smtClean="0"/>
                            <a:t> </a:t>
                          </a:r>
                          <a14:m>
                            <m:oMath xmlns:m="http://schemas.openxmlformats.org/officeDocument/2006/math">
                              <m:f>
                                <m:fPr>
                                  <m:ctrlPr>
                                    <a:rPr lang="es-EC" i="1" smtClean="0">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𝑚</m:t>
                                      </m:r>
                                    </m:sub>
                                  </m:sSub>
                                </m:num>
                                <m:den>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𝑎</m:t>
                                      </m:r>
                                    </m:sub>
                                  </m:sSub>
                                </m:num>
                                <m:den>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𝑒</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𝑛</m:t>
                                  </m:r>
                                </m:den>
                              </m:f>
                            </m:oMath>
                          </a14:m>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dirty="0" smtClean="0">
                              <a:latin typeface="Arial" panose="020B0604020202020204" pitchFamily="34" charset="0"/>
                              <a:ea typeface="Calibri" panose="020F0502020204030204" pitchFamily="34" charset="0"/>
                              <a:cs typeface="Arial" panose="020B0604020202020204" pitchFamily="34" charset="0"/>
                            </a:rPr>
                            <a:t>d=</a:t>
                          </a:r>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1</m:t>
                              </m:r>
                              <m:f>
                                <m:fPr>
                                  <m:ctrlPr>
                                    <a:rPr lang="es-EC" i="1">
                                      <a:latin typeface="Cambria Math" panose="020405030504060302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3</m:t>
                                  </m:r>
                                </m:num>
                                <m:den>
                                  <m:r>
                                    <a:rPr lang="es-EC" i="1">
                                      <a:latin typeface="Cambria Math" panose="02040503050406030204" pitchFamily="18" charset="0"/>
                                      <a:ea typeface="Calibri" panose="020F0502020204030204" pitchFamily="34" charset="0"/>
                                      <a:cs typeface="Times New Roman" panose="02020603050405020304" pitchFamily="18" charset="0"/>
                                    </a:rPr>
                                    <m:t>4</m:t>
                                  </m:r>
                                </m:den>
                              </m:f>
                              <m:r>
                                <a:rPr lang="es-EC" i="1">
                                  <a:latin typeface="Cambria Math" panose="02040503050406030204" pitchFamily="18" charset="0"/>
                                  <a:ea typeface="Times New Roman" panose="02020603050405020304" pitchFamily="18" charset="0"/>
                                  <a:cs typeface="Times New Roman" panose="02020603050405020304" pitchFamily="18" charset="0"/>
                                </a:rPr>
                                <m:t> </m:t>
                              </m:r>
                              <m:r>
                                <a:rPr lang="es-EC" i="1">
                                  <a:latin typeface="Cambria Math" panose="02040503050406030204" pitchFamily="18" charset="0"/>
                                  <a:ea typeface="Times New Roman" panose="02020603050405020304" pitchFamily="18" charset="0"/>
                                  <a:cs typeface="Times New Roman" panose="02020603050405020304" pitchFamily="18" charset="0"/>
                                </a:rPr>
                                <m:t>𝑖𝑛</m:t>
                              </m:r>
                            </m:oMath>
                          </a14:m>
                          <a:r>
                            <a:rPr lang="es-EC" dirty="0">
                              <a:latin typeface="Arial" panose="020B0604020202020204" pitchFamily="34" charset="0"/>
                              <a:ea typeface="Times New Roman" panose="02020603050405020304" pitchFamily="18" charset="0"/>
                              <a:cs typeface="Arial" panose="020B0604020202020204" pitchFamily="34" charset="0"/>
                            </a:rPr>
                            <a:t> , </a:t>
                          </a:r>
                          <a:r>
                            <a:rPr lang="es-EC" dirty="0" smtClean="0">
                              <a:latin typeface="Arial" panose="020B0604020202020204" pitchFamily="34" charset="0"/>
                              <a:ea typeface="Times New Roman" panose="02020603050405020304" pitchFamily="18" charset="0"/>
                              <a:cs typeface="Arial" panose="020B0604020202020204" pitchFamily="34" charset="0"/>
                            </a:rPr>
                            <a:t>n=2.57 </a:t>
                          </a:r>
                          <a:endParaRPr lang="es-EC" dirty="0">
                            <a:latin typeface="Arial" panose="020B0604020202020204" pitchFamily="34" charset="0"/>
                            <a:cs typeface="Arial" panose="020B0604020202020204" pitchFamily="34" charset="0"/>
                          </a:endParaRPr>
                        </a:p>
                        <a:p>
                          <a:pPr algn="ctr"/>
                          <a:endParaRPr lang="en-US" baseline="0" dirty="0" smtClean="0"/>
                        </a:p>
                      </a:txBody>
                      <a:tcPr/>
                    </a:tc>
                  </a:tr>
                </a:tbl>
              </a:graphicData>
            </a:graphic>
          </p:graphicFrame>
        </mc:Choice>
        <mc:Fallback>
          <p:graphicFrame>
            <p:nvGraphicFramePr>
              <p:cNvPr id="18" name="Tabla 17"/>
              <p:cNvGraphicFramePr>
                <a:graphicFrameLocks noGrp="1"/>
              </p:cNvGraphicFramePr>
              <p:nvPr>
                <p:extLst>
                  <p:ext uri="{D42A27DB-BD31-4B8C-83A1-F6EECF244321}">
                    <p14:modId xmlns:p14="http://schemas.microsoft.com/office/powerpoint/2010/main" val="3630550684"/>
                  </p:ext>
                </p:extLst>
              </p:nvPr>
            </p:nvGraphicFramePr>
            <p:xfrm>
              <a:off x="6761449" y="2065457"/>
              <a:ext cx="5025105" cy="3616786"/>
            </p:xfrm>
            <a:graphic>
              <a:graphicData uri="http://schemas.openxmlformats.org/drawingml/2006/table">
                <a:tbl>
                  <a:tblPr firstRow="1" bandRow="1">
                    <a:tableStyleId>{5C22544A-7EE6-4342-B048-85BDC9FD1C3A}</a:tableStyleId>
                  </a:tblPr>
                  <a:tblGrid>
                    <a:gridCol w="990479"/>
                    <a:gridCol w="2362523"/>
                    <a:gridCol w="1672103"/>
                  </a:tblGrid>
                  <a:tr h="532780">
                    <a:tc>
                      <a:txBody>
                        <a:bodyPr/>
                        <a:lstStyle/>
                        <a:p>
                          <a:pPr algn="ctr"/>
                          <a:r>
                            <a:rPr lang="es-ES" dirty="0" smtClean="0"/>
                            <a:t>Diseño</a:t>
                          </a:r>
                          <a:endParaRPr lang="es-ES" dirty="0"/>
                        </a:p>
                      </a:txBody>
                      <a:tcPr/>
                    </a:tc>
                    <a:tc>
                      <a:txBody>
                        <a:bodyPr/>
                        <a:lstStyle/>
                        <a:p>
                          <a:pPr algn="ctr"/>
                          <a:r>
                            <a:rPr lang="es-ES" dirty="0" smtClean="0"/>
                            <a:t>Teoría</a:t>
                          </a:r>
                          <a:r>
                            <a:rPr lang="es-ES" baseline="0" dirty="0" smtClean="0"/>
                            <a:t> </a:t>
                          </a:r>
                          <a:endParaRPr lang="es-ES" dirty="0"/>
                        </a:p>
                      </a:txBody>
                      <a:tcPr/>
                    </a:tc>
                    <a:tc>
                      <a:txBody>
                        <a:bodyPr/>
                        <a:lstStyle/>
                        <a:p>
                          <a:pPr algn="ctr"/>
                          <a:r>
                            <a:rPr lang="es-ES" dirty="0" smtClean="0"/>
                            <a:t>Valor</a:t>
                          </a:r>
                          <a:endParaRPr lang="es-ES" dirty="0"/>
                        </a:p>
                      </a:txBody>
                      <a:tcPr/>
                    </a:tc>
                  </a:tr>
                  <a:tr h="1028002">
                    <a:tc>
                      <a:txBody>
                        <a:bodyPr/>
                        <a:lstStyle/>
                        <a:p>
                          <a:endParaRPr lang="es-EC"/>
                        </a:p>
                      </a:txBody>
                      <a:tcPr>
                        <a:blipFill rotWithShape="0">
                          <a:blip r:embed="rId5"/>
                          <a:stretch>
                            <a:fillRect l="-613" t="-55621" r="-408589" b="-201183"/>
                          </a:stretch>
                        </a:blipFill>
                      </a:tcPr>
                    </a:tc>
                    <a:tc>
                      <a:txBody>
                        <a:bodyPr/>
                        <a:lstStyle/>
                        <a:p>
                          <a:endParaRPr lang="es-EC"/>
                        </a:p>
                      </a:txBody>
                      <a:tcPr>
                        <a:blipFill rotWithShape="0">
                          <a:blip r:embed="rId5"/>
                          <a:stretch>
                            <a:fillRect l="-42377" t="-55621" r="-72093" b="-201183"/>
                          </a:stretch>
                        </a:blipFill>
                      </a:tcPr>
                    </a:tc>
                    <a:tc>
                      <a:txBody>
                        <a:bodyPr/>
                        <a:lstStyle/>
                        <a:p>
                          <a:endParaRPr lang="es-EC"/>
                        </a:p>
                      </a:txBody>
                      <a:tcPr>
                        <a:blipFill rotWithShape="0">
                          <a:blip r:embed="rId5"/>
                          <a:stretch>
                            <a:fillRect l="-200364" t="-55621" r="-1455" b="-201183"/>
                          </a:stretch>
                        </a:blipFill>
                      </a:tcPr>
                    </a:tc>
                  </a:tr>
                  <a:tr h="1028002">
                    <a:tc>
                      <a:txBody>
                        <a:bodyPr/>
                        <a:lstStyle/>
                        <a:p>
                          <a:endParaRPr lang="es-EC"/>
                        </a:p>
                      </a:txBody>
                      <a:tcPr>
                        <a:blipFill rotWithShape="0">
                          <a:blip r:embed="rId5"/>
                          <a:stretch>
                            <a:fillRect l="-613" t="-155621" r="-408589" b="-101183"/>
                          </a:stretch>
                        </a:blipFill>
                      </a:tcPr>
                    </a:tc>
                    <a:tc>
                      <a:txBody>
                        <a:bodyPr/>
                        <a:lstStyle/>
                        <a:p>
                          <a:endParaRPr lang="es-EC"/>
                        </a:p>
                      </a:txBody>
                      <a:tcPr>
                        <a:blipFill rotWithShape="0">
                          <a:blip r:embed="rId5"/>
                          <a:stretch>
                            <a:fillRect l="-42377" t="-155621" r="-72093" b="-101183"/>
                          </a:stretch>
                        </a:blipFill>
                      </a:tcPr>
                    </a:tc>
                    <a:tc>
                      <a:txBody>
                        <a:bodyPr/>
                        <a:lstStyle/>
                        <a:p>
                          <a:endParaRPr lang="es-EC"/>
                        </a:p>
                      </a:txBody>
                      <a:tcPr>
                        <a:blipFill rotWithShape="0">
                          <a:blip r:embed="rId5"/>
                          <a:stretch>
                            <a:fillRect l="-200364" t="-155621" r="-1455" b="-101183"/>
                          </a:stretch>
                        </a:blipFill>
                      </a:tcPr>
                    </a:tc>
                  </a:tr>
                  <a:tr h="1028002">
                    <a:tc>
                      <a:txBody>
                        <a:bodyPr/>
                        <a:lstStyle/>
                        <a:p>
                          <a:endParaRPr lang="es-EC"/>
                        </a:p>
                      </a:txBody>
                      <a:tcPr>
                        <a:blipFill rotWithShape="0">
                          <a:blip r:embed="rId5"/>
                          <a:stretch>
                            <a:fillRect l="-613" t="-255621" r="-408589" b="-1183"/>
                          </a:stretch>
                        </a:blipFill>
                      </a:tcPr>
                    </a:tc>
                    <a:tc>
                      <a:txBody>
                        <a:bodyPr/>
                        <a:lstStyle/>
                        <a:p>
                          <a:endParaRPr lang="es-EC"/>
                        </a:p>
                      </a:txBody>
                      <a:tcPr>
                        <a:blipFill rotWithShape="0">
                          <a:blip r:embed="rId5"/>
                          <a:stretch>
                            <a:fillRect l="-42377" t="-255621" r="-72093" b="-1183"/>
                          </a:stretch>
                        </a:blipFill>
                      </a:tcPr>
                    </a:tc>
                    <a:tc>
                      <a:txBody>
                        <a:bodyPr/>
                        <a:lstStyle/>
                        <a:p>
                          <a:endParaRPr lang="es-EC"/>
                        </a:p>
                      </a:txBody>
                      <a:tcPr>
                        <a:blipFill rotWithShape="0">
                          <a:blip r:embed="rId5"/>
                          <a:stretch>
                            <a:fillRect l="-200364" t="-255621" r="-1455" b="-1183"/>
                          </a:stretch>
                        </a:blipFill>
                      </a:tcPr>
                    </a:tc>
                  </a:tr>
                </a:tbl>
              </a:graphicData>
            </a:graphic>
          </p:graphicFrame>
        </mc:Fallback>
      </mc:AlternateContent>
    </p:spTree>
    <p:extLst>
      <p:ext uri="{BB962C8B-B14F-4D97-AF65-F5344CB8AC3E}">
        <p14:creationId xmlns:p14="http://schemas.microsoft.com/office/powerpoint/2010/main" val="309671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8" y="1487606"/>
            <a:ext cx="8640197"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del brazo del péndulo </a:t>
            </a:r>
            <a:r>
              <a:rPr lang="es-EC" sz="2400" b="1" dirty="0" smtClean="0">
                <a:latin typeface="Arial" panose="020B0604020202020204" pitchFamily="34"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17" name="Imagen 16"/>
          <p:cNvPicPr/>
          <p:nvPr/>
        </p:nvPicPr>
        <p:blipFill>
          <a:blip r:embed="rId2"/>
          <a:stretch>
            <a:fillRect/>
          </a:stretch>
        </p:blipFill>
        <p:spPr>
          <a:xfrm>
            <a:off x="488300" y="2169929"/>
            <a:ext cx="3469551" cy="3582670"/>
          </a:xfrm>
          <a:prstGeom prst="rect">
            <a:avLst/>
          </a:prstGeom>
        </p:spPr>
      </p:pic>
      <p:pic>
        <p:nvPicPr>
          <p:cNvPr id="18" name="Imagen 17"/>
          <p:cNvPicPr/>
          <p:nvPr/>
        </p:nvPicPr>
        <p:blipFill>
          <a:blip r:embed="rId3"/>
          <a:stretch>
            <a:fillRect/>
          </a:stretch>
        </p:blipFill>
        <p:spPr>
          <a:xfrm>
            <a:off x="4160873" y="2231524"/>
            <a:ext cx="3181623" cy="3521075"/>
          </a:xfrm>
          <a:prstGeom prst="rect">
            <a:avLst/>
          </a:prstGeom>
        </p:spPr>
      </p:pic>
      <p:pic>
        <p:nvPicPr>
          <p:cNvPr id="3" name="Imagen 2"/>
          <p:cNvPicPr>
            <a:picLocks noChangeAspect="1"/>
          </p:cNvPicPr>
          <p:nvPr/>
        </p:nvPicPr>
        <p:blipFill>
          <a:blip r:embed="rId4"/>
          <a:stretch>
            <a:fillRect/>
          </a:stretch>
        </p:blipFill>
        <p:spPr>
          <a:xfrm>
            <a:off x="7702377" y="2231523"/>
            <a:ext cx="3884572" cy="3521075"/>
          </a:xfrm>
          <a:prstGeom prst="rect">
            <a:avLst/>
          </a:prstGeom>
        </p:spPr>
      </p:pic>
    </p:spTree>
    <p:extLst>
      <p:ext uri="{BB962C8B-B14F-4D97-AF65-F5344CB8AC3E}">
        <p14:creationId xmlns:p14="http://schemas.microsoft.com/office/powerpoint/2010/main" val="194351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8" y="1487606"/>
            <a:ext cx="8640197"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del eje que cuelga el péndulo</a:t>
            </a:r>
            <a:r>
              <a:rPr lang="es-EC" sz="2400" b="1" dirty="0" smtClean="0">
                <a:latin typeface="Arial" panose="020B0604020202020204" pitchFamily="34"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Imagen 6"/>
          <p:cNvPicPr/>
          <p:nvPr/>
        </p:nvPicPr>
        <p:blipFill>
          <a:blip r:embed="rId2"/>
          <a:stretch>
            <a:fillRect/>
          </a:stretch>
        </p:blipFill>
        <p:spPr>
          <a:xfrm>
            <a:off x="677334" y="2234607"/>
            <a:ext cx="3103096" cy="4398205"/>
          </a:xfrm>
          <a:prstGeom prst="rect">
            <a:avLst/>
          </a:prstGeom>
        </p:spPr>
      </p:pic>
      <mc:AlternateContent xmlns:mc="http://schemas.openxmlformats.org/markup-compatibility/2006">
        <mc:Choice xmlns:a14="http://schemas.microsoft.com/office/drawing/2010/main" Requires="a14">
          <p:sp>
            <p:nvSpPr>
              <p:cNvPr id="4" name="Rectángulo 3"/>
              <p:cNvSpPr/>
              <p:nvPr/>
            </p:nvSpPr>
            <p:spPr>
              <a:xfrm>
                <a:off x="4693136" y="1873370"/>
                <a:ext cx="6096000" cy="2652777"/>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s-EC" i="1" kern="100" smtClean="0">
                              <a:latin typeface="Cambria Math" panose="02040503050406030204" pitchFamily="18" charset="0"/>
                              <a:ea typeface="Calibri" panose="020F0502020204030204" pitchFamily="34" charset="0"/>
                              <a:cs typeface="Times New Roman" panose="02020603050405020304" pitchFamily="18" charset="0"/>
                            </a:rPr>
                          </m:ctrlPr>
                        </m:naryPr>
                        <m:sub/>
                        <m:sup/>
                        <m:e>
                          <m:r>
                            <a:rPr lang="es-EC" i="1" kern="100">
                              <a:effectLst/>
                              <a:latin typeface="Cambria Math" panose="02040503050406030204" pitchFamily="18" charset="0"/>
                              <a:ea typeface="Calibri" panose="020F0502020204030204" pitchFamily="34" charset="0"/>
                              <a:cs typeface="Times New Roman" panose="02020603050405020304" pitchFamily="18" charset="0"/>
                            </a:rPr>
                            <m:t>𝐹𝑛</m:t>
                          </m:r>
                          <m:r>
                            <a:rPr lang="es-EC" i="1" kern="100">
                              <a:effectLst/>
                              <a:latin typeface="Cambria Math" panose="02040503050406030204" pitchFamily="18" charset="0"/>
                              <a:ea typeface="Calibri" panose="020F0502020204030204" pitchFamily="34" charset="0"/>
                              <a:cs typeface="Times New Roman" panose="02020603050405020304" pitchFamily="18" charset="0"/>
                            </a:rPr>
                            <m:t>=</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𝑚</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𝑥</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𝑅</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𝑥</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EC" i="1" kern="100">
                                  <a:effectLst/>
                                  <a:latin typeface="Cambria Math" panose="02040503050406030204" pitchFamily="18" charset="0"/>
                                  <a:ea typeface="Calibri" panose="020F0502020204030204" pitchFamily="34" charset="0"/>
                                  <a:cs typeface="Times New Roman" panose="02020603050405020304" pitchFamily="18" charset="0"/>
                                </a:rPr>
                                <m:t>𝜔</m:t>
                              </m:r>
                            </m:e>
                            <m:sup>
                              <m:r>
                                <a:rPr lang="es-EC" i="1" kern="100">
                                  <a:effectLst/>
                                  <a:latin typeface="Cambria Math" panose="02040503050406030204" pitchFamily="18" charset="0"/>
                                  <a:ea typeface="Calibri" panose="020F0502020204030204" pitchFamily="34" charset="0"/>
                                  <a:cs typeface="Times New Roman" panose="02020603050405020304" pitchFamily="18" charset="0"/>
                                </a:rPr>
                                <m:t>2</m:t>
                              </m:r>
                            </m:sup>
                          </m:sSup>
                        </m:e>
                      </m:nary>
                    </m:oMath>
                  </m:oMathPara>
                </a14:m>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kern="100">
                          <a:effectLst/>
                          <a:latin typeface="Cambria Math" panose="02040503050406030204" pitchFamily="18" charset="0"/>
                          <a:ea typeface="Calibri" panose="020F0502020204030204" pitchFamily="34" charset="0"/>
                          <a:cs typeface="Times New Roman" panose="02020603050405020304" pitchFamily="18" charset="0"/>
                        </a:rPr>
                        <m:t>𝐴𝑛</m:t>
                      </m:r>
                      <m:r>
                        <a:rPr lang="es-EC" i="1" kern="100">
                          <a:effectLst/>
                          <a:latin typeface="Cambria Math" panose="02040503050406030204" pitchFamily="18" charset="0"/>
                          <a:ea typeface="Calibri" panose="020F0502020204030204" pitchFamily="34" charset="0"/>
                          <a:cs typeface="Times New Roman" panose="02020603050405020304" pitchFamily="18" charset="0"/>
                        </a:rPr>
                        <m:t>−25.4</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𝑥</m:t>
                      </m:r>
                      <m:r>
                        <a:rPr lang="es-EC" i="1" kern="100">
                          <a:effectLst/>
                          <a:latin typeface="Cambria Math" panose="02040503050406030204" pitchFamily="18" charset="0"/>
                          <a:ea typeface="Calibri" panose="020F0502020204030204" pitchFamily="34" charset="0"/>
                          <a:cs typeface="Times New Roman" panose="02020603050405020304" pitchFamily="18" charset="0"/>
                        </a:rPr>
                        <m:t>9.8=25.4</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𝑘𝑔𝑥</m:t>
                      </m:r>
                      <m:r>
                        <a:rPr lang="es-EC" i="1" kern="100">
                          <a:effectLst/>
                          <a:latin typeface="Cambria Math" panose="02040503050406030204" pitchFamily="18" charset="0"/>
                          <a:ea typeface="Calibri" panose="020F0502020204030204" pitchFamily="34" charset="0"/>
                          <a:cs typeface="Times New Roman" panose="02020603050405020304" pitchFamily="18" charset="0"/>
                        </a:rPr>
                        <m:t> 0.57</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𝑚</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𝑥</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EC" b="0" i="1" kern="100" smtClean="0">
                              <a:effectLst/>
                              <a:latin typeface="Cambria Math" panose="02040503050406030204" pitchFamily="18" charset="0"/>
                              <a:ea typeface="Calibri" panose="020F0502020204030204" pitchFamily="34" charset="0"/>
                              <a:cs typeface="Times New Roman" panose="02020603050405020304" pitchFamily="18" charset="0"/>
                            </a:rPr>
                            <m:t>(</m:t>
                          </m:r>
                          <m:r>
                            <a:rPr lang="es-EC" i="1" kern="100">
                              <a:effectLst/>
                              <a:latin typeface="Cambria Math" panose="02040503050406030204" pitchFamily="18" charset="0"/>
                              <a:ea typeface="Calibri" panose="020F0502020204030204" pitchFamily="34" charset="0"/>
                              <a:cs typeface="Times New Roman" panose="02020603050405020304" pitchFamily="18" charset="0"/>
                            </a:rPr>
                            <m:t>7.25</m:t>
                          </m:r>
                          <m:r>
                            <a:rPr lang="es-EC" b="0" i="1" kern="100" smtClean="0">
                              <a:effectLst/>
                              <a:latin typeface="Cambria Math" panose="02040503050406030204" pitchFamily="18" charset="0"/>
                              <a:ea typeface="Calibri" panose="020F0502020204030204" pitchFamily="34" charset="0"/>
                              <a:cs typeface="Times New Roman" panose="02020603050405020304" pitchFamily="18" charset="0"/>
                            </a:rPr>
                            <m:t>𝑟𝑎𝑑</m:t>
                          </m:r>
                          <m:r>
                            <a:rPr lang="es-EC" i="1" kern="100">
                              <a:effectLst/>
                              <a:latin typeface="Cambria Math" panose="02040503050406030204" pitchFamily="18" charset="0"/>
                              <a:ea typeface="Calibri" panose="020F0502020204030204" pitchFamily="34" charset="0"/>
                              <a:cs typeface="Times New Roman" panose="02020603050405020304" pitchFamily="18" charset="0"/>
                            </a:rPr>
                            <m:t>/</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𝑠</m:t>
                          </m:r>
                          <m:r>
                            <a:rPr lang="es-EC" b="0" i="1" kern="100"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es-EC" i="1" kern="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s-EC" kern="1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i="1"/>
                        <m:t>𝐴𝑛</m:t>
                      </m:r>
                      <m:r>
                        <a:rPr lang="es-EC" i="1"/>
                        <m:t>=1010.17</m:t>
                      </m:r>
                      <m:r>
                        <a:rPr lang="es-EC" i="1"/>
                        <m:t>𝑁</m:t>
                      </m:r>
                    </m:oMath>
                  </m:oMathPara>
                </a14:m>
                <a:endParaRPr lang="es-EC" dirty="0"/>
              </a:p>
              <a:p>
                <a:pPr algn="just">
                  <a:lnSpc>
                    <a:spcPct val="150000"/>
                  </a:lnSpc>
                  <a:spcAft>
                    <a:spcPts val="800"/>
                  </a:spcAft>
                </a:pP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4" name="Rectángulo 3"/>
              <p:cNvSpPr>
                <a:spLocks noRot="1" noChangeAspect="1" noMove="1" noResize="1" noEditPoints="1" noAdjustHandles="1" noChangeArrowheads="1" noChangeShapeType="1" noTextEdit="1"/>
              </p:cNvSpPr>
              <p:nvPr/>
            </p:nvSpPr>
            <p:spPr>
              <a:xfrm>
                <a:off x="4693136" y="1873370"/>
                <a:ext cx="6096000" cy="2652777"/>
              </a:xfrm>
              <a:prstGeom prst="rect">
                <a:avLst/>
              </a:prstGeom>
              <a:blipFill rotWithShape="0">
                <a:blip r:embed="rId3"/>
                <a:stretch>
                  <a:fillRect/>
                </a:stretch>
              </a:blipFill>
            </p:spPr>
            <p:txBody>
              <a:bodyPr/>
              <a:lstStyle/>
              <a:p>
                <a:r>
                  <a:rPr lang="es-EC">
                    <a:noFill/>
                  </a:rPr>
                  <a:t> </a:t>
                </a:r>
              </a:p>
            </p:txBody>
          </p:sp>
        </mc:Fallback>
      </mc:AlternateContent>
      <p:pic>
        <p:nvPicPr>
          <p:cNvPr id="9" name="Imagen 8"/>
          <p:cNvPicPr/>
          <p:nvPr/>
        </p:nvPicPr>
        <p:blipFill>
          <a:blip r:embed="rId4"/>
          <a:stretch>
            <a:fillRect/>
          </a:stretch>
        </p:blipFill>
        <p:spPr>
          <a:xfrm>
            <a:off x="4047619" y="4264926"/>
            <a:ext cx="3933825" cy="2047875"/>
          </a:xfrm>
          <a:prstGeom prst="rect">
            <a:avLst/>
          </a:prstGeom>
        </p:spPr>
      </p:pic>
    </p:spTree>
    <p:extLst>
      <p:ext uri="{BB962C8B-B14F-4D97-AF65-F5344CB8AC3E}">
        <p14:creationId xmlns:p14="http://schemas.microsoft.com/office/powerpoint/2010/main" val="350050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8" y="1487606"/>
            <a:ext cx="8640197"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del eje que cuelga el péndulo</a:t>
            </a:r>
            <a:r>
              <a:rPr lang="es-EC" sz="2400" b="1" dirty="0" smtClean="0">
                <a:latin typeface="Arial" panose="020B0604020202020204" pitchFamily="34"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p:cNvPicPr/>
          <p:nvPr/>
        </p:nvPicPr>
        <p:blipFill>
          <a:blip r:embed="rId2"/>
          <a:stretch>
            <a:fillRect/>
          </a:stretch>
        </p:blipFill>
        <p:spPr>
          <a:xfrm>
            <a:off x="185509" y="2162264"/>
            <a:ext cx="5219700" cy="1285875"/>
          </a:xfrm>
          <a:prstGeom prst="rect">
            <a:avLst/>
          </a:prstGeom>
        </p:spPr>
      </p:pic>
      <p:pic>
        <p:nvPicPr>
          <p:cNvPr id="12" name="Imagen 11"/>
          <p:cNvPicPr/>
          <p:nvPr/>
        </p:nvPicPr>
        <p:blipFill>
          <a:blip r:embed="rId3"/>
          <a:stretch>
            <a:fillRect/>
          </a:stretch>
        </p:blipFill>
        <p:spPr>
          <a:xfrm>
            <a:off x="373038" y="3477235"/>
            <a:ext cx="3844908" cy="2965173"/>
          </a:xfrm>
          <a:prstGeom prst="rect">
            <a:avLst/>
          </a:prstGeom>
        </p:spPr>
      </p:pic>
      <mc:AlternateContent xmlns:mc="http://schemas.openxmlformats.org/markup-compatibility/2006">
        <mc:Choice xmlns:a14="http://schemas.microsoft.com/office/drawing/2010/main" Requires="a14">
          <p:graphicFrame>
            <p:nvGraphicFramePr>
              <p:cNvPr id="14" name="Tabla 13"/>
              <p:cNvGraphicFramePr>
                <a:graphicFrameLocks noGrp="1"/>
              </p:cNvGraphicFramePr>
              <p:nvPr>
                <p:extLst>
                  <p:ext uri="{D42A27DB-BD31-4B8C-83A1-F6EECF244321}">
                    <p14:modId xmlns:p14="http://schemas.microsoft.com/office/powerpoint/2010/main" val="1253059503"/>
                  </p:ext>
                </p:extLst>
              </p:nvPr>
            </p:nvGraphicFramePr>
            <p:xfrm>
              <a:off x="5593937" y="3211793"/>
              <a:ext cx="5663126" cy="3496056"/>
            </p:xfrm>
            <a:graphic>
              <a:graphicData uri="http://schemas.openxmlformats.org/drawingml/2006/table">
                <a:tbl>
                  <a:tblPr firstRow="1" bandRow="1">
                    <a:tableStyleId>{5C22544A-7EE6-4342-B048-85BDC9FD1C3A}</a:tableStyleId>
                  </a:tblPr>
                  <a:tblGrid>
                    <a:gridCol w="2128356"/>
                    <a:gridCol w="1610436"/>
                    <a:gridCol w="1924334"/>
                  </a:tblGrid>
                  <a:tr h="0">
                    <a:tc>
                      <a:txBody>
                        <a:bodyPr/>
                        <a:lstStyle/>
                        <a:p>
                          <a:pPr algn="ctr"/>
                          <a:r>
                            <a:rPr lang="es-ES" dirty="0" smtClean="0"/>
                            <a:t>Diseño</a:t>
                          </a:r>
                          <a:endParaRPr lang="es-ES" dirty="0"/>
                        </a:p>
                      </a:txBody>
                      <a:tcPr/>
                    </a:tc>
                    <a:tc>
                      <a:txBody>
                        <a:bodyPr/>
                        <a:lstStyle/>
                        <a:p>
                          <a:pPr algn="ctr"/>
                          <a:r>
                            <a:rPr lang="es-ES" dirty="0" smtClean="0"/>
                            <a:t>Teoría</a:t>
                          </a:r>
                          <a:r>
                            <a:rPr lang="es-ES" baseline="0" dirty="0" smtClean="0"/>
                            <a:t> </a:t>
                          </a:r>
                          <a:endParaRPr lang="es-ES" dirty="0"/>
                        </a:p>
                      </a:txBody>
                      <a:tcPr/>
                    </a:tc>
                    <a:tc>
                      <a:txBody>
                        <a:bodyPr/>
                        <a:lstStyle/>
                        <a:p>
                          <a:pPr algn="ctr"/>
                          <a:r>
                            <a:rPr lang="es-ES" dirty="0" smtClean="0"/>
                            <a:t>Valor</a:t>
                          </a:r>
                          <a:endParaRPr lang="es-ES" dirty="0"/>
                        </a:p>
                      </a:txBody>
                      <a:tcPr/>
                    </a:tc>
                  </a:tr>
                  <a:tr h="944082">
                    <a:tc>
                      <a:txBody>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𝐸𝑠𝑡</m:t>
                                </m:r>
                                <m:r>
                                  <a:rPr lang="es-EC" b="0" i="1" smtClean="0">
                                    <a:latin typeface="Cambria Math" panose="02040503050406030204" pitchFamily="18" charset="0"/>
                                  </a:rPr>
                                  <m:t>á</m:t>
                                </m:r>
                                <m:r>
                                  <a:rPr lang="es-EC" b="0" i="1" smtClean="0">
                                    <a:latin typeface="Cambria Math" panose="02040503050406030204" pitchFamily="18" charset="0"/>
                                  </a:rPr>
                                  <m:t>𝑡𝑖𝑐𝑜</m:t>
                                </m:r>
                                <m:r>
                                  <a:rPr lang="es-EC" b="0" i="1" smtClean="0">
                                    <a:latin typeface="Cambria Math" panose="02040503050406030204" pitchFamily="18" charset="0"/>
                                  </a:rPr>
                                  <m:t> |</m:t>
                                </m:r>
                                <m:r>
                                  <a:rPr lang="es-EC" b="0" i="1" smtClean="0">
                                    <a:latin typeface="Cambria Math" panose="02040503050406030204" pitchFamily="18" charset="0"/>
                                  </a:rPr>
                                  <m:t>𝐼𝑚𝑝𝑎𝑐𝑡𝑜</m:t>
                                </m:r>
                              </m:oMath>
                            </m:oMathPara>
                          </a14:m>
                          <a:endParaRPr lang="es-ES" dirty="0"/>
                        </a:p>
                      </a:txBody>
                      <a:tcPr/>
                    </a:tc>
                    <a:tc>
                      <a:txBody>
                        <a:bodyPr/>
                        <a:lstStyle/>
                        <a:p>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𝑚𝑎𝑥</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32</m:t>
                                    </m:r>
                                    <m:r>
                                      <a:rPr lang="es-EC" i="1">
                                        <a:latin typeface="Cambria Math" panose="02040503050406030204" pitchFamily="18" charset="0"/>
                                      </a:rPr>
                                      <m:t>𝑀</m:t>
                                    </m:r>
                                  </m:num>
                                  <m:den>
                                    <m:r>
                                      <a:rPr lang="es-EC" i="1">
                                        <a:latin typeface="Cambria Math" panose="02040503050406030204" pitchFamily="18" charset="0"/>
                                      </a:rPr>
                                      <m:t>𝜋</m:t>
                                    </m:r>
                                    <m:r>
                                      <a:rPr lang="es-EC" i="0">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3</m:t>
                                        </m:r>
                                      </m:sup>
                                    </m:sSup>
                                  </m:den>
                                </m:f>
                              </m:oMath>
                            </m:oMathPara>
                          </a14:m>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b="0" i="1" kern="1200" smtClean="0">
                                    <a:solidFill>
                                      <a:schemeClr val="dk1"/>
                                    </a:solidFill>
                                    <a:effectLst/>
                                    <a:latin typeface="Cambria Math" panose="02040503050406030204" pitchFamily="18" charset="0"/>
                                    <a:ea typeface="+mn-ea"/>
                                    <a:cs typeface="+mn-cs"/>
                                  </a:rPr>
                                  <m:t>𝐷</m:t>
                                </m:r>
                                <m:r>
                                  <a:rPr lang="es-EC" sz="1800" i="1" kern="1200" smtClean="0">
                                    <a:solidFill>
                                      <a:schemeClr val="dk1"/>
                                    </a:solidFill>
                                    <a:effectLst/>
                                    <a:latin typeface="+mn-lt"/>
                                    <a:ea typeface="+mn-ea"/>
                                    <a:cs typeface="+mn-cs"/>
                                  </a:rPr>
                                  <m:t>=1</m:t>
                                </m:r>
                                <m:f>
                                  <m:fPr>
                                    <m:ctrlPr>
                                      <a:rPr lang="es-EC" sz="1800" i="1" kern="1200">
                                        <a:solidFill>
                                          <a:schemeClr val="dk1"/>
                                        </a:solidFill>
                                        <a:effectLst/>
                                        <a:latin typeface="+mn-lt"/>
                                        <a:ea typeface="+mn-ea"/>
                                        <a:cs typeface="+mn-cs"/>
                                      </a:rPr>
                                    </m:ctrlPr>
                                  </m:fPr>
                                  <m:num>
                                    <m:r>
                                      <a:rPr lang="es-EC" sz="1800" i="1" kern="1200">
                                        <a:solidFill>
                                          <a:schemeClr val="dk1"/>
                                        </a:solidFill>
                                        <a:effectLst/>
                                        <a:latin typeface="+mn-lt"/>
                                        <a:ea typeface="+mn-ea"/>
                                        <a:cs typeface="+mn-cs"/>
                                      </a:rPr>
                                      <m:t>1</m:t>
                                    </m:r>
                                  </m:num>
                                  <m:den>
                                    <m:r>
                                      <a:rPr lang="es-EC" sz="1800" i="1" kern="1200">
                                        <a:solidFill>
                                          <a:schemeClr val="dk1"/>
                                        </a:solidFill>
                                        <a:effectLst/>
                                        <a:latin typeface="+mn-lt"/>
                                        <a:ea typeface="+mn-ea"/>
                                        <a:cs typeface="+mn-cs"/>
                                      </a:rPr>
                                      <m:t>2</m:t>
                                    </m:r>
                                  </m:den>
                                </m:f>
                                <m:r>
                                  <a:rPr lang="es-EC" sz="1800" i="1" kern="1200">
                                    <a:solidFill>
                                      <a:schemeClr val="dk1"/>
                                    </a:solidFill>
                                    <a:effectLst/>
                                    <a:latin typeface="+mn-lt"/>
                                    <a:ea typeface="+mn-ea"/>
                                    <a:cs typeface="+mn-cs"/>
                                  </a:rPr>
                                  <m:t> </m:t>
                                </m:r>
                                <m:r>
                                  <a:rPr lang="es-EC" sz="1800" i="1" kern="1200">
                                    <a:solidFill>
                                      <a:schemeClr val="dk1"/>
                                    </a:solidFill>
                                    <a:effectLst/>
                                    <a:latin typeface="+mn-lt"/>
                                    <a:ea typeface="+mn-ea"/>
                                    <a:cs typeface="+mn-cs"/>
                                  </a:rPr>
                                  <m:t>𝑝𝑢𝑙𝑔</m:t>
                                </m:r>
                                <m:r>
                                  <a:rPr lang="es-EC" sz="1800" b="0" i="1" kern="1200" smtClean="0">
                                    <a:solidFill>
                                      <a:schemeClr val="dk1"/>
                                    </a:solidFill>
                                    <a:effectLst/>
                                    <a:latin typeface="Cambria Math" panose="02040503050406030204" pitchFamily="18" charset="0"/>
                                    <a:ea typeface="+mn-ea"/>
                                    <a:cs typeface="+mn-cs"/>
                                  </a:rPr>
                                  <m:t> </m:t>
                                </m:r>
                              </m:oMath>
                            </m:oMathPara>
                          </a14:m>
                          <a:endParaRPr lang="es-EC" sz="1800" b="0" i="1" kern="1200" dirty="0" smtClean="0">
                            <a:solidFill>
                              <a:schemeClr val="dk1"/>
                            </a:solidFill>
                            <a:effectLst/>
                            <a:latin typeface="Cambria Math" panose="02040503050406030204" pitchFamily="18" charset="0"/>
                            <a:ea typeface="+mn-ea"/>
                            <a:cs typeface="+mn-cs"/>
                          </a:endParaRPr>
                        </a:p>
                        <a:p>
                          <a:pPr algn="ctr"/>
                          <a14:m>
                            <m:oMath xmlns:m="http://schemas.openxmlformats.org/officeDocument/2006/math">
                              <m:r>
                                <a:rPr lang="es-EC" sz="1800" b="0" i="1" kern="1200" smtClean="0">
                                  <a:solidFill>
                                    <a:schemeClr val="dk1"/>
                                  </a:solidFill>
                                  <a:effectLst/>
                                  <a:latin typeface="Cambria Math" panose="02040503050406030204" pitchFamily="18" charset="0"/>
                                  <a:ea typeface="+mn-ea"/>
                                  <a:cs typeface="+mn-cs"/>
                                </a:rPr>
                                <m:t>𝑑</m:t>
                              </m:r>
                              <m:r>
                                <a:rPr lang="es-EC" sz="1800" b="0" i="1" kern="1200" smtClean="0">
                                  <a:solidFill>
                                    <a:schemeClr val="dk1"/>
                                  </a:solidFill>
                                  <a:effectLst/>
                                  <a:latin typeface="Cambria Math" panose="02040503050406030204" pitchFamily="18" charset="0"/>
                                  <a:ea typeface="+mn-ea"/>
                                  <a:cs typeface="+mn-cs"/>
                                </a:rPr>
                                <m:t>=1 </m:t>
                              </m:r>
                              <m:r>
                                <a:rPr lang="es-EC" sz="1800" b="0" i="1" kern="1200" smtClean="0">
                                  <a:solidFill>
                                    <a:schemeClr val="dk1"/>
                                  </a:solidFill>
                                  <a:effectLst/>
                                  <a:latin typeface="Cambria Math" panose="02040503050406030204" pitchFamily="18" charset="0"/>
                                  <a:ea typeface="+mn-ea"/>
                                  <a:cs typeface="+mn-cs"/>
                                </a:rPr>
                                <m:t>𝑝𝑢𝑙𝑔</m:t>
                              </m:r>
                              <m:r>
                                <a:rPr lang="es-EC" sz="1800" b="0" i="1" kern="1200" smtClean="0">
                                  <a:solidFill>
                                    <a:schemeClr val="dk1"/>
                                  </a:solidFill>
                                  <a:effectLst/>
                                  <a:latin typeface="Cambria Math" panose="02040503050406030204" pitchFamily="18" charset="0"/>
                                  <a:ea typeface="+mn-ea"/>
                                  <a:cs typeface="+mn-cs"/>
                                </a:rPr>
                                <m:t> </m:t>
                              </m:r>
                            </m:oMath>
                          </a14:m>
                          <a:r>
                            <a:rPr lang="es-EC" sz="1800" kern="1200" dirty="0" smtClean="0">
                              <a:solidFill>
                                <a:schemeClr val="dk1"/>
                              </a:solidFill>
                              <a:effectLst/>
                              <a:latin typeface="+mn-lt"/>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𝑛</m:t>
                                </m:r>
                                <m:r>
                                  <a:rPr lang="es-EC" sz="1800" i="1" kern="1200" smtClean="0">
                                    <a:solidFill>
                                      <a:schemeClr val="dk1"/>
                                    </a:solidFill>
                                    <a:effectLst/>
                                    <a:latin typeface="+mn-lt"/>
                                    <a:ea typeface="+mn-ea"/>
                                    <a:cs typeface="+mn-cs"/>
                                  </a:rPr>
                                  <m:t>=17.7</m:t>
                                </m:r>
                              </m:oMath>
                            </m:oMathPara>
                          </a14:m>
                          <a:endParaRPr lang="es-EC" sz="1800" kern="1200" dirty="0">
                            <a:solidFill>
                              <a:schemeClr val="dk1"/>
                            </a:solidFill>
                            <a:effectLst/>
                            <a:latin typeface="+mn-lt"/>
                            <a:ea typeface="+mn-ea"/>
                            <a:cs typeface="+mn-cs"/>
                          </a:endParaRPr>
                        </a:p>
                        <a:p>
                          <a:pPr algn="ctr"/>
                          <a:endParaRPr lang="es-ES" dirty="0"/>
                        </a:p>
                      </a:txBody>
                      <a:tcPr/>
                    </a:tc>
                  </a:tr>
                  <a:tr h="1284333">
                    <a:tc>
                      <a:txBody>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𝐹𝑎𝑡𝑖𝑔𝑎</m:t>
                                </m:r>
                              </m:oMath>
                            </m:oMathPara>
                          </a14:m>
                          <a:endParaRPr lang="es-ES" dirty="0"/>
                        </a:p>
                      </a:txBody>
                      <a:tcPr/>
                    </a:tc>
                    <a:tc>
                      <a:txBody>
                        <a:bodyPr/>
                        <a:lstStyle/>
                        <a:p>
                          <a14:m>
                            <m:oMathPara xmlns:m="http://schemas.openxmlformats.org/officeDocument/2006/math">
                              <m:oMathParaPr>
                                <m:jc m:val="centerGroup"/>
                              </m:oMathParaPr>
                              <m:oMath xmlns:m="http://schemas.openxmlformats.org/officeDocument/2006/math">
                                <m:f>
                                  <m:fPr>
                                    <m:ctrlPr>
                                      <a:rPr lang="es-EC" i="1" smtClean="0">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𝑚</m:t>
                                        </m:r>
                                      </m:sub>
                                    </m:sSub>
                                  </m:num>
                                  <m:den>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den>
                                </m:f>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𝑎</m:t>
                                        </m:r>
                                      </m:sub>
                                    </m:sSub>
                                  </m:num>
                                  <m:den>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𝑒</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𝑛</m:t>
                                    </m:r>
                                  </m:den>
                                </m:f>
                              </m:oMath>
                            </m:oMathPara>
                          </a14:m>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C" dirty="0" smtClean="0">
                              <a:effectLst/>
                              <a:latin typeface="Arial" panose="020B0604020202020204" pitchFamily="34" charset="0"/>
                              <a:ea typeface="Times New Roman" panose="02020603050405020304" pitchFamily="18" charset="0"/>
                              <a:cs typeface="Arial" panose="020B0604020202020204" pitchFamily="34" charset="0"/>
                            </a:rPr>
                            <a:t> </a:t>
                          </a:r>
                          <a:endParaRPr lang="es-EC" dirty="0">
                            <a:latin typeface="Arial" panose="020B0604020202020204" pitchFamily="34" charset="0"/>
                            <a:cs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s-EC" sz="1800" b="0" i="1" kern="1200" smtClean="0">
                                    <a:solidFill>
                                      <a:schemeClr val="dk1"/>
                                    </a:solidFill>
                                    <a:effectLst/>
                                    <a:latin typeface="Cambria Math" panose="02040503050406030204" pitchFamily="18" charset="0"/>
                                    <a:ea typeface="+mn-ea"/>
                                    <a:cs typeface="+mn-cs"/>
                                  </a:rPr>
                                  <m:t>𝐷</m:t>
                                </m:r>
                                <m:r>
                                  <a:rPr lang="es-EC" sz="1800" i="1" kern="1200" smtClean="0">
                                    <a:solidFill>
                                      <a:schemeClr val="dk1"/>
                                    </a:solidFill>
                                    <a:effectLst/>
                                    <a:latin typeface="Cambria Math" panose="02040503050406030204" pitchFamily="18" charset="0"/>
                                    <a:ea typeface="+mn-ea"/>
                                    <a:cs typeface="+mn-cs"/>
                                  </a:rPr>
                                  <m:t>=1</m:t>
                                </m:r>
                                <m:f>
                                  <m:fPr>
                                    <m:ctrlPr>
                                      <a:rPr lang="es-EC" sz="1800" i="1" kern="1200">
                                        <a:solidFill>
                                          <a:schemeClr val="dk1"/>
                                        </a:solidFill>
                                        <a:effectLst/>
                                        <a:latin typeface="Cambria Math" panose="02040503050406030204" pitchFamily="18" charset="0"/>
                                        <a:ea typeface="+mn-ea"/>
                                        <a:cs typeface="+mn-cs"/>
                                      </a:rPr>
                                    </m:ctrlPr>
                                  </m:fPr>
                                  <m:num>
                                    <m:r>
                                      <a:rPr lang="es-EC" sz="1800" i="1" kern="1200">
                                        <a:solidFill>
                                          <a:schemeClr val="dk1"/>
                                        </a:solidFill>
                                        <a:effectLst/>
                                        <a:latin typeface="Cambria Math" panose="02040503050406030204" pitchFamily="18" charset="0"/>
                                        <a:ea typeface="+mn-ea"/>
                                        <a:cs typeface="+mn-cs"/>
                                      </a:rPr>
                                      <m:t>1</m:t>
                                    </m:r>
                                  </m:num>
                                  <m:den>
                                    <m:r>
                                      <a:rPr lang="es-EC" sz="1800" i="1" kern="1200">
                                        <a:solidFill>
                                          <a:schemeClr val="dk1"/>
                                        </a:solidFill>
                                        <a:effectLst/>
                                        <a:latin typeface="Cambria Math" panose="02040503050406030204" pitchFamily="18" charset="0"/>
                                        <a:ea typeface="+mn-ea"/>
                                        <a:cs typeface="+mn-cs"/>
                                      </a:rPr>
                                      <m:t>2</m:t>
                                    </m:r>
                                  </m:den>
                                </m:f>
                                <m:r>
                                  <a:rPr lang="es-EC" sz="1800" i="1" kern="1200">
                                    <a:solidFill>
                                      <a:schemeClr val="dk1"/>
                                    </a:solidFill>
                                    <a:effectLst/>
                                    <a:latin typeface="Cambria Math" panose="02040503050406030204" pitchFamily="18" charset="0"/>
                                    <a:ea typeface="+mn-ea"/>
                                    <a:cs typeface="+mn-cs"/>
                                  </a:rPr>
                                  <m:t> </m:t>
                                </m:r>
                                <m:r>
                                  <a:rPr lang="es-EC" sz="1800" i="1" kern="1200">
                                    <a:solidFill>
                                      <a:schemeClr val="dk1"/>
                                    </a:solidFill>
                                    <a:effectLst/>
                                    <a:latin typeface="Cambria Math" panose="02040503050406030204" pitchFamily="18" charset="0"/>
                                    <a:ea typeface="+mn-ea"/>
                                    <a:cs typeface="+mn-cs"/>
                                  </a:rPr>
                                  <m:t>𝑝𝑢𝑙𝑔</m:t>
                                </m:r>
                              </m:oMath>
                            </m:oMathPara>
                          </a14:m>
                          <a:endParaRPr lang="es-EC" sz="1800" kern="1200" dirty="0" smtClean="0">
                            <a:solidFill>
                              <a:schemeClr val="dk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s-EC" sz="1800" b="0" i="1" kern="1200" smtClean="0">
                                  <a:solidFill>
                                    <a:schemeClr val="dk1"/>
                                  </a:solidFill>
                                  <a:effectLst/>
                                  <a:latin typeface="Cambria Math" panose="02040503050406030204" pitchFamily="18" charset="0"/>
                                  <a:ea typeface="+mn-ea"/>
                                  <a:cs typeface="+mn-cs"/>
                                </a:rPr>
                                <m:t>𝑑</m:t>
                              </m:r>
                              <m:r>
                                <a:rPr lang="es-EC" sz="1800" b="0" i="1" kern="1200" smtClean="0">
                                  <a:solidFill>
                                    <a:schemeClr val="dk1"/>
                                  </a:solidFill>
                                  <a:effectLst/>
                                  <a:latin typeface="Cambria Math" panose="02040503050406030204" pitchFamily="18" charset="0"/>
                                  <a:ea typeface="+mn-ea"/>
                                  <a:cs typeface="+mn-cs"/>
                                </a:rPr>
                                <m:t>=1 </m:t>
                              </m:r>
                              <m:r>
                                <a:rPr lang="es-EC" sz="1800" b="0" i="1" kern="1200" smtClean="0">
                                  <a:solidFill>
                                    <a:schemeClr val="dk1"/>
                                  </a:solidFill>
                                  <a:effectLst/>
                                  <a:latin typeface="Cambria Math" panose="02040503050406030204" pitchFamily="18" charset="0"/>
                                  <a:ea typeface="+mn-ea"/>
                                  <a:cs typeface="+mn-cs"/>
                                </a:rPr>
                                <m:t>𝑝𝑢𝑙𝑔</m:t>
                              </m:r>
                              <m:r>
                                <a:rPr lang="es-EC" sz="1800" b="0" i="1" kern="1200" smtClean="0">
                                  <a:solidFill>
                                    <a:schemeClr val="dk1"/>
                                  </a:solidFill>
                                  <a:effectLst/>
                                  <a:latin typeface="Cambria Math" panose="02040503050406030204" pitchFamily="18" charset="0"/>
                                  <a:ea typeface="+mn-ea"/>
                                  <a:cs typeface="+mn-cs"/>
                                </a:rPr>
                                <m:t> </m:t>
                              </m:r>
                            </m:oMath>
                          </a14:m>
                          <a:r>
                            <a:rPr lang="es-EC" sz="1800" kern="1200" dirty="0" smtClean="0">
                              <a:solidFill>
                                <a:schemeClr val="dk1"/>
                              </a:solidFill>
                              <a:effectLst/>
                              <a:latin typeface="+mn-lt"/>
                              <a:ea typeface="+mn-ea"/>
                              <a:cs typeface="+mn-cs"/>
                            </a:rPr>
                            <a:t> </a:t>
                          </a:r>
                          <a:endParaRPr lang="es-EC" sz="1800" kern="1200" dirty="0" smtClean="0">
                            <a:solidFill>
                              <a:schemeClr val="dk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𝑛</m:t>
                                </m:r>
                                <m:r>
                                  <a:rPr lang="es-EC" sz="1800" i="1" kern="1200" smtClean="0">
                                    <a:solidFill>
                                      <a:schemeClr val="dk1"/>
                                    </a:solidFill>
                                    <a:effectLst/>
                                    <a:latin typeface="+mn-lt"/>
                                    <a:ea typeface="+mn-ea"/>
                                    <a:cs typeface="+mn-cs"/>
                                  </a:rPr>
                                  <m:t>=13.09</m:t>
                                </m:r>
                              </m:oMath>
                            </m:oMathPara>
                          </a14:m>
                          <a:endParaRPr lang="es-EC" sz="1800" kern="1200" dirty="0">
                            <a:solidFill>
                              <a:schemeClr val="dk1"/>
                            </a:solidFill>
                            <a:effectLst/>
                            <a:latin typeface="+mn-lt"/>
                            <a:ea typeface="+mn-ea"/>
                            <a:cs typeface="+mn-cs"/>
                          </a:endParaRPr>
                        </a:p>
                        <a:p>
                          <a:pPr algn="ctr"/>
                          <a:endParaRPr lang="es-ES" dirty="0"/>
                        </a:p>
                      </a:txBody>
                      <a:tcPr/>
                    </a:tc>
                  </a:tr>
                </a:tbl>
              </a:graphicData>
            </a:graphic>
          </p:graphicFrame>
        </mc:Choice>
        <mc:Fallback>
          <p:graphicFrame>
            <p:nvGraphicFramePr>
              <p:cNvPr id="14" name="Tabla 13"/>
              <p:cNvGraphicFramePr>
                <a:graphicFrameLocks noGrp="1"/>
              </p:cNvGraphicFramePr>
              <p:nvPr>
                <p:extLst>
                  <p:ext uri="{D42A27DB-BD31-4B8C-83A1-F6EECF244321}">
                    <p14:modId xmlns:p14="http://schemas.microsoft.com/office/powerpoint/2010/main" val="1253059503"/>
                  </p:ext>
                </p:extLst>
              </p:nvPr>
            </p:nvGraphicFramePr>
            <p:xfrm>
              <a:off x="5593937" y="3211793"/>
              <a:ext cx="5663126" cy="3496056"/>
            </p:xfrm>
            <a:graphic>
              <a:graphicData uri="http://schemas.openxmlformats.org/drawingml/2006/table">
                <a:tbl>
                  <a:tblPr firstRow="1" bandRow="1">
                    <a:tableStyleId>{5C22544A-7EE6-4342-B048-85BDC9FD1C3A}</a:tableStyleId>
                  </a:tblPr>
                  <a:tblGrid>
                    <a:gridCol w="2128356"/>
                    <a:gridCol w="1610436"/>
                    <a:gridCol w="1924334"/>
                  </a:tblGrid>
                  <a:tr h="365760">
                    <a:tc>
                      <a:txBody>
                        <a:bodyPr/>
                        <a:lstStyle/>
                        <a:p>
                          <a:pPr algn="ctr"/>
                          <a:r>
                            <a:rPr lang="es-ES" dirty="0" smtClean="0"/>
                            <a:t>Diseño</a:t>
                          </a:r>
                          <a:endParaRPr lang="es-ES" dirty="0"/>
                        </a:p>
                      </a:txBody>
                      <a:tcPr/>
                    </a:tc>
                    <a:tc>
                      <a:txBody>
                        <a:bodyPr/>
                        <a:lstStyle/>
                        <a:p>
                          <a:pPr algn="ctr"/>
                          <a:r>
                            <a:rPr lang="es-ES" dirty="0" smtClean="0"/>
                            <a:t>Teoría</a:t>
                          </a:r>
                          <a:r>
                            <a:rPr lang="es-ES" baseline="0" dirty="0" smtClean="0"/>
                            <a:t> </a:t>
                          </a:r>
                          <a:endParaRPr lang="es-ES" dirty="0"/>
                        </a:p>
                      </a:txBody>
                      <a:tcPr/>
                    </a:tc>
                    <a:tc>
                      <a:txBody>
                        <a:bodyPr/>
                        <a:lstStyle/>
                        <a:p>
                          <a:pPr algn="ctr"/>
                          <a:r>
                            <a:rPr lang="es-ES" dirty="0" smtClean="0"/>
                            <a:t>Valor</a:t>
                          </a:r>
                          <a:endParaRPr lang="es-ES" dirty="0"/>
                        </a:p>
                      </a:txBody>
                      <a:tcPr/>
                    </a:tc>
                  </a:tr>
                  <a:tr h="1427988">
                    <a:tc>
                      <a:txBody>
                        <a:bodyPr/>
                        <a:lstStyle/>
                        <a:p>
                          <a:endParaRPr lang="es-EC"/>
                        </a:p>
                      </a:txBody>
                      <a:tcPr>
                        <a:blipFill rotWithShape="0">
                          <a:blip r:embed="rId4"/>
                          <a:stretch>
                            <a:fillRect l="-286" t="-28085" r="-166857" b="-120000"/>
                          </a:stretch>
                        </a:blipFill>
                      </a:tcPr>
                    </a:tc>
                    <a:tc>
                      <a:txBody>
                        <a:bodyPr/>
                        <a:lstStyle/>
                        <a:p>
                          <a:endParaRPr lang="es-EC"/>
                        </a:p>
                      </a:txBody>
                      <a:tcPr>
                        <a:blipFill rotWithShape="0">
                          <a:blip r:embed="rId4"/>
                          <a:stretch>
                            <a:fillRect l="-132955" t="-28085" r="-121212" b="-120000"/>
                          </a:stretch>
                        </a:blipFill>
                      </a:tcPr>
                    </a:tc>
                    <a:tc>
                      <a:txBody>
                        <a:bodyPr/>
                        <a:lstStyle/>
                        <a:p>
                          <a:endParaRPr lang="es-EC"/>
                        </a:p>
                      </a:txBody>
                      <a:tcPr>
                        <a:blipFill rotWithShape="0">
                          <a:blip r:embed="rId4"/>
                          <a:stretch>
                            <a:fillRect l="-194620" t="-28085" r="-1266" b="-120000"/>
                          </a:stretch>
                        </a:blipFill>
                      </a:tcPr>
                    </a:tc>
                  </a:tr>
                  <a:tr h="1702308">
                    <a:tc>
                      <a:txBody>
                        <a:bodyPr/>
                        <a:lstStyle/>
                        <a:p>
                          <a:endParaRPr lang="es-EC"/>
                        </a:p>
                      </a:txBody>
                      <a:tcPr>
                        <a:blipFill rotWithShape="0">
                          <a:blip r:embed="rId4"/>
                          <a:stretch>
                            <a:fillRect l="-286" t="-107500" r="-166857" b="-714"/>
                          </a:stretch>
                        </a:blipFill>
                      </a:tcPr>
                    </a:tc>
                    <a:tc>
                      <a:txBody>
                        <a:bodyPr/>
                        <a:lstStyle/>
                        <a:p>
                          <a:endParaRPr lang="es-EC"/>
                        </a:p>
                      </a:txBody>
                      <a:tcPr>
                        <a:blipFill rotWithShape="0">
                          <a:blip r:embed="rId4"/>
                          <a:stretch>
                            <a:fillRect l="-132955" t="-107500" r="-121212" b="-714"/>
                          </a:stretch>
                        </a:blipFill>
                      </a:tcPr>
                    </a:tc>
                    <a:tc>
                      <a:txBody>
                        <a:bodyPr/>
                        <a:lstStyle/>
                        <a:p>
                          <a:endParaRPr lang="es-EC"/>
                        </a:p>
                      </a:txBody>
                      <a:tcPr>
                        <a:blipFill rotWithShape="0">
                          <a:blip r:embed="rId4"/>
                          <a:stretch>
                            <a:fillRect l="-194620" t="-107500" r="-1266" b="-714"/>
                          </a:stretch>
                        </a:blipFill>
                      </a:tcPr>
                    </a:tc>
                  </a:tr>
                </a:tbl>
              </a:graphicData>
            </a:graphic>
          </p:graphicFrame>
        </mc:Fallback>
      </mc:AlternateContent>
      <p:sp>
        <p:nvSpPr>
          <p:cNvPr id="15" name="Rectángulo 14"/>
          <p:cNvSpPr/>
          <p:nvPr/>
        </p:nvSpPr>
        <p:spPr>
          <a:xfrm>
            <a:off x="5593937" y="2365612"/>
            <a:ext cx="5019387" cy="369332"/>
          </a:xfrm>
          <a:prstGeom prst="rect">
            <a:avLst/>
          </a:prstGeom>
        </p:spPr>
        <p:txBody>
          <a:bodyPr wrap="none">
            <a:spAutoFit/>
          </a:bodyPr>
          <a:lstStyle/>
          <a:p>
            <a:r>
              <a:rPr lang="es-EC" b="1" dirty="0" smtClean="0">
                <a:latin typeface="Arial" panose="020B0604020202020204" pitchFamily="34" charset="0"/>
                <a:ea typeface="Calibri" panose="020F0502020204030204" pitchFamily="34" charset="0"/>
                <a:cs typeface="Times New Roman" panose="02020603050405020304" pitchFamily="18" charset="0"/>
              </a:rPr>
              <a:t>Material:</a:t>
            </a:r>
            <a:r>
              <a:rPr lang="es-EC" dirty="0" smtClean="0">
                <a:latin typeface="Arial" panose="020B0604020202020204" pitchFamily="34" charset="0"/>
                <a:ea typeface="Calibri" panose="020F0502020204030204" pitchFamily="34" charset="0"/>
                <a:cs typeface="Times New Roman" panose="02020603050405020304" pitchFamily="18" charset="0"/>
              </a:rPr>
              <a:t> Acero </a:t>
            </a:r>
            <a:r>
              <a:rPr lang="es-EC" dirty="0">
                <a:latin typeface="Arial" panose="020B0604020202020204" pitchFamily="34" charset="0"/>
                <a:ea typeface="Calibri" panose="020F0502020204030204" pitchFamily="34" charset="0"/>
                <a:cs typeface="Times New Roman" panose="02020603050405020304" pitchFamily="18" charset="0"/>
              </a:rPr>
              <a:t>AISI SAE 1018 estirado en frio </a:t>
            </a:r>
            <a:endParaRPr lang="es-EC" dirty="0"/>
          </a:p>
        </p:txBody>
      </p:sp>
    </p:spTree>
    <p:extLst>
      <p:ext uri="{BB962C8B-B14F-4D97-AF65-F5344CB8AC3E}">
        <p14:creationId xmlns:p14="http://schemas.microsoft.com/office/powerpoint/2010/main" val="3354668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73038" y="1487606"/>
            <a:ext cx="8640197"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Diseño del buje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14" name="Tabla 13"/>
              <p:cNvGraphicFramePr>
                <a:graphicFrameLocks noGrp="1"/>
              </p:cNvGraphicFramePr>
              <p:nvPr>
                <p:extLst>
                  <p:ext uri="{D42A27DB-BD31-4B8C-83A1-F6EECF244321}">
                    <p14:modId xmlns:p14="http://schemas.microsoft.com/office/powerpoint/2010/main" val="2257392052"/>
                  </p:ext>
                </p:extLst>
              </p:nvPr>
            </p:nvGraphicFramePr>
            <p:xfrm>
              <a:off x="4975668" y="3493827"/>
              <a:ext cx="5454556" cy="1609916"/>
            </p:xfrm>
            <a:graphic>
              <a:graphicData uri="http://schemas.openxmlformats.org/drawingml/2006/table">
                <a:tbl>
                  <a:tblPr firstRow="1" bandRow="1">
                    <a:tableStyleId>{5C22544A-7EE6-4342-B048-85BDC9FD1C3A}</a:tableStyleId>
                  </a:tblPr>
                  <a:tblGrid>
                    <a:gridCol w="1208579"/>
                    <a:gridCol w="2392515"/>
                    <a:gridCol w="1853462"/>
                  </a:tblGrid>
                  <a:tr h="348435">
                    <a:tc>
                      <a:txBody>
                        <a:bodyPr/>
                        <a:lstStyle/>
                        <a:p>
                          <a:pPr algn="ctr"/>
                          <a:r>
                            <a:rPr lang="es-ES" dirty="0" smtClean="0"/>
                            <a:t>Diseño</a:t>
                          </a:r>
                          <a:endParaRPr lang="es-ES" dirty="0"/>
                        </a:p>
                      </a:txBody>
                      <a:tcPr/>
                    </a:tc>
                    <a:tc>
                      <a:txBody>
                        <a:bodyPr/>
                        <a:lstStyle/>
                        <a:p>
                          <a:pPr algn="ctr"/>
                          <a:r>
                            <a:rPr lang="es-ES" dirty="0" smtClean="0"/>
                            <a:t>Teoría</a:t>
                          </a:r>
                          <a:r>
                            <a:rPr lang="es-ES" baseline="0" dirty="0" smtClean="0"/>
                            <a:t> </a:t>
                          </a:r>
                          <a:endParaRPr lang="es-ES" dirty="0"/>
                        </a:p>
                      </a:txBody>
                      <a:tcPr/>
                    </a:tc>
                    <a:tc>
                      <a:txBody>
                        <a:bodyPr/>
                        <a:lstStyle/>
                        <a:p>
                          <a:pPr algn="ctr"/>
                          <a:r>
                            <a:rPr lang="es-ES" dirty="0" smtClean="0"/>
                            <a:t>Valor</a:t>
                          </a:r>
                          <a:endParaRPr lang="es-ES" dirty="0"/>
                        </a:p>
                      </a:txBody>
                      <a:tcPr/>
                    </a:tc>
                  </a:tr>
                  <a:tr h="1185226">
                    <a:tc>
                      <a:txBody>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𝐸𝑠𝑡</m:t>
                                </m:r>
                                <m:r>
                                  <a:rPr lang="es-EC" b="0" i="1" smtClean="0">
                                    <a:latin typeface="Cambria Math" panose="02040503050406030204" pitchFamily="18" charset="0"/>
                                  </a:rPr>
                                  <m:t>á</m:t>
                                </m:r>
                                <m:r>
                                  <a:rPr lang="es-EC" b="0" i="1" smtClean="0">
                                    <a:latin typeface="Cambria Math" panose="02040503050406030204" pitchFamily="18" charset="0"/>
                                  </a:rPr>
                                  <m:t>𝑡𝑖𝑐𝑜</m:t>
                                </m:r>
                              </m:oMath>
                            </m:oMathPara>
                          </a14:m>
                          <a:endParaRPr lang="es-E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mn-lt"/>
                                        <a:ea typeface="+mn-ea"/>
                                        <a:cs typeface="+mn-cs"/>
                                      </a:rPr>
                                    </m:ctrlPr>
                                  </m:sSubPr>
                                  <m:e>
                                    <m:r>
                                      <a:rPr lang="es-EC" sz="1800" i="1" kern="1200">
                                        <a:solidFill>
                                          <a:schemeClr val="dk1"/>
                                        </a:solidFill>
                                        <a:effectLst/>
                                        <a:latin typeface="+mn-lt"/>
                                        <a:ea typeface="+mn-ea"/>
                                        <a:cs typeface="+mn-cs"/>
                                      </a:rPr>
                                      <m:t>𝜎</m:t>
                                    </m:r>
                                  </m:e>
                                  <m:sub>
                                    <m:r>
                                      <a:rPr lang="es-EC" sz="1800" i="1" kern="1200">
                                        <a:solidFill>
                                          <a:schemeClr val="dk1"/>
                                        </a:solidFill>
                                        <a:effectLst/>
                                        <a:latin typeface="+mn-lt"/>
                                        <a:ea typeface="+mn-ea"/>
                                        <a:cs typeface="+mn-cs"/>
                                      </a:rPr>
                                      <m:t>𝑚𝑎𝑥</m:t>
                                    </m:r>
                                  </m:sub>
                                </m:sSub>
                                <m:r>
                                  <a:rPr lang="es-EC" sz="1800" i="1" kern="1200">
                                    <a:solidFill>
                                      <a:schemeClr val="dk1"/>
                                    </a:solidFill>
                                    <a:effectLst/>
                                    <a:latin typeface="+mn-lt"/>
                                    <a:ea typeface="+mn-ea"/>
                                    <a:cs typeface="+mn-cs"/>
                                  </a:rPr>
                                  <m:t>=</m:t>
                                </m:r>
                                <m:f>
                                  <m:fPr>
                                    <m:ctrlPr>
                                      <a:rPr lang="es-EC" sz="1800" i="1" kern="1200">
                                        <a:solidFill>
                                          <a:schemeClr val="dk1"/>
                                        </a:solidFill>
                                        <a:effectLst/>
                                        <a:latin typeface="+mn-lt"/>
                                        <a:ea typeface="+mn-ea"/>
                                        <a:cs typeface="+mn-cs"/>
                                      </a:rPr>
                                    </m:ctrlPr>
                                  </m:fPr>
                                  <m:num>
                                    <m:r>
                                      <a:rPr lang="es-EC" sz="1800" i="1" kern="1200">
                                        <a:solidFill>
                                          <a:schemeClr val="dk1"/>
                                        </a:solidFill>
                                        <a:effectLst/>
                                        <a:latin typeface="+mn-lt"/>
                                        <a:ea typeface="+mn-ea"/>
                                        <a:cs typeface="+mn-cs"/>
                                      </a:rPr>
                                      <m:t>32. </m:t>
                                    </m:r>
                                    <m:r>
                                      <a:rPr lang="es-EC" sz="1800" i="1" kern="1200">
                                        <a:solidFill>
                                          <a:schemeClr val="dk1"/>
                                        </a:solidFill>
                                        <a:effectLst/>
                                        <a:latin typeface="+mn-lt"/>
                                        <a:ea typeface="+mn-ea"/>
                                        <a:cs typeface="+mn-cs"/>
                                      </a:rPr>
                                      <m:t>𝑀</m:t>
                                    </m:r>
                                    <m:r>
                                      <a:rPr lang="es-EC" sz="1800" i="1" kern="1200">
                                        <a:solidFill>
                                          <a:schemeClr val="dk1"/>
                                        </a:solidFill>
                                        <a:effectLst/>
                                        <a:latin typeface="+mn-lt"/>
                                        <a:ea typeface="+mn-ea"/>
                                        <a:cs typeface="+mn-cs"/>
                                      </a:rPr>
                                      <m:t> . </m:t>
                                    </m:r>
                                    <m:r>
                                      <a:rPr lang="es-EC" sz="1800" i="1" kern="1200">
                                        <a:solidFill>
                                          <a:schemeClr val="dk1"/>
                                        </a:solidFill>
                                        <a:effectLst/>
                                        <a:latin typeface="+mn-lt"/>
                                        <a:ea typeface="+mn-ea"/>
                                        <a:cs typeface="+mn-cs"/>
                                      </a:rPr>
                                      <m:t>𝐷</m:t>
                                    </m:r>
                                  </m:num>
                                  <m:den>
                                    <m:r>
                                      <a:rPr lang="es-EC" sz="1800" i="1" kern="1200">
                                        <a:solidFill>
                                          <a:schemeClr val="dk1"/>
                                        </a:solidFill>
                                        <a:effectLst/>
                                        <a:latin typeface="+mn-lt"/>
                                        <a:ea typeface="+mn-ea"/>
                                        <a:cs typeface="+mn-cs"/>
                                      </a:rPr>
                                      <m:t>𝜋</m:t>
                                    </m:r>
                                    <m:r>
                                      <a:rPr lang="es-EC" sz="1800" i="1" kern="1200">
                                        <a:solidFill>
                                          <a:schemeClr val="dk1"/>
                                        </a:solidFill>
                                        <a:effectLst/>
                                        <a:latin typeface="+mn-lt"/>
                                        <a:ea typeface="+mn-ea"/>
                                        <a:cs typeface="+mn-cs"/>
                                      </a:rPr>
                                      <m:t>. </m:t>
                                    </m:r>
                                    <m:sSup>
                                      <m:sSupPr>
                                        <m:ctrlPr>
                                          <a:rPr lang="es-EC" sz="1800" i="1" kern="1200">
                                            <a:solidFill>
                                              <a:schemeClr val="dk1"/>
                                            </a:solidFill>
                                            <a:effectLst/>
                                            <a:latin typeface="+mn-lt"/>
                                            <a:ea typeface="+mn-ea"/>
                                            <a:cs typeface="+mn-cs"/>
                                          </a:rPr>
                                        </m:ctrlPr>
                                      </m:sSupPr>
                                      <m:e>
                                        <m:r>
                                          <a:rPr lang="es-EC" sz="1800" i="1" kern="1200">
                                            <a:solidFill>
                                              <a:schemeClr val="dk1"/>
                                            </a:solidFill>
                                            <a:effectLst/>
                                            <a:latin typeface="+mn-lt"/>
                                            <a:ea typeface="+mn-ea"/>
                                            <a:cs typeface="+mn-cs"/>
                                          </a:rPr>
                                          <m:t>(</m:t>
                                        </m:r>
                                        <m:r>
                                          <a:rPr lang="es-EC" sz="1800" i="1" kern="1200">
                                            <a:solidFill>
                                              <a:schemeClr val="dk1"/>
                                            </a:solidFill>
                                            <a:effectLst/>
                                            <a:latin typeface="+mn-lt"/>
                                            <a:ea typeface="+mn-ea"/>
                                            <a:cs typeface="+mn-cs"/>
                                          </a:rPr>
                                          <m:t>𝐷</m:t>
                                        </m:r>
                                      </m:e>
                                      <m:sup>
                                        <m:r>
                                          <a:rPr lang="es-EC" sz="1800" i="1" kern="1200">
                                            <a:solidFill>
                                              <a:schemeClr val="dk1"/>
                                            </a:solidFill>
                                            <a:effectLst/>
                                            <a:latin typeface="+mn-lt"/>
                                            <a:ea typeface="+mn-ea"/>
                                            <a:cs typeface="+mn-cs"/>
                                          </a:rPr>
                                          <m:t>4</m:t>
                                        </m:r>
                                      </m:sup>
                                    </m:sSup>
                                    <m:r>
                                      <a:rPr lang="es-EC" sz="1800" i="1" kern="1200">
                                        <a:solidFill>
                                          <a:schemeClr val="dk1"/>
                                        </a:solidFill>
                                        <a:effectLst/>
                                        <a:latin typeface="+mn-lt"/>
                                        <a:ea typeface="+mn-ea"/>
                                        <a:cs typeface="+mn-cs"/>
                                      </a:rPr>
                                      <m:t>−</m:t>
                                    </m:r>
                                    <m:sSup>
                                      <m:sSupPr>
                                        <m:ctrlPr>
                                          <a:rPr lang="es-EC" sz="1800" i="1" kern="1200">
                                            <a:solidFill>
                                              <a:schemeClr val="dk1"/>
                                            </a:solidFill>
                                            <a:effectLst/>
                                            <a:latin typeface="+mn-lt"/>
                                            <a:ea typeface="+mn-ea"/>
                                            <a:cs typeface="+mn-cs"/>
                                          </a:rPr>
                                        </m:ctrlPr>
                                      </m:sSupPr>
                                      <m:e>
                                        <m:r>
                                          <a:rPr lang="es-EC" sz="1800" i="1" kern="1200">
                                            <a:solidFill>
                                              <a:schemeClr val="dk1"/>
                                            </a:solidFill>
                                            <a:effectLst/>
                                            <a:latin typeface="+mn-lt"/>
                                            <a:ea typeface="+mn-ea"/>
                                            <a:cs typeface="+mn-cs"/>
                                          </a:rPr>
                                          <m:t>𝑑</m:t>
                                        </m:r>
                                      </m:e>
                                      <m:sup>
                                        <m:r>
                                          <a:rPr lang="es-EC" sz="1800" i="1" kern="1200">
                                            <a:solidFill>
                                              <a:schemeClr val="dk1"/>
                                            </a:solidFill>
                                            <a:effectLst/>
                                            <a:latin typeface="+mn-lt"/>
                                            <a:ea typeface="+mn-ea"/>
                                            <a:cs typeface="+mn-cs"/>
                                          </a:rPr>
                                          <m:t>4</m:t>
                                        </m:r>
                                      </m:sup>
                                    </m:sSup>
                                    <m:r>
                                      <a:rPr lang="es-EC" sz="1800" i="1" kern="1200">
                                        <a:solidFill>
                                          <a:schemeClr val="dk1"/>
                                        </a:solidFill>
                                        <a:effectLst/>
                                        <a:latin typeface="+mn-lt"/>
                                        <a:ea typeface="+mn-ea"/>
                                        <a:cs typeface="+mn-cs"/>
                                      </a:rPr>
                                      <m:t>)</m:t>
                                    </m:r>
                                  </m:den>
                                </m:f>
                              </m:oMath>
                            </m:oMathPara>
                          </a14:m>
                          <a:endParaRPr lang="es-EC" sz="1800" i="1" kern="1200" dirty="0" smtClean="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mn-lt"/>
                                        <a:ea typeface="+mn-ea"/>
                                        <a:cs typeface="+mn-cs"/>
                                      </a:rPr>
                                    </m:ctrlPr>
                                  </m:sSubPr>
                                  <m:e>
                                    <m:r>
                                      <a:rPr lang="es-EC" sz="1800" i="1" kern="1200">
                                        <a:solidFill>
                                          <a:schemeClr val="dk1"/>
                                        </a:solidFill>
                                        <a:effectLst/>
                                        <a:latin typeface="+mn-lt"/>
                                        <a:ea typeface="+mn-ea"/>
                                        <a:cs typeface="+mn-cs"/>
                                      </a:rPr>
                                      <m:t>𝜎</m:t>
                                    </m:r>
                                  </m:e>
                                  <m:sub>
                                    <m:r>
                                      <a:rPr lang="es-EC" sz="1800" i="1" kern="1200">
                                        <a:solidFill>
                                          <a:schemeClr val="dk1"/>
                                        </a:solidFill>
                                        <a:effectLst/>
                                        <a:latin typeface="+mn-lt"/>
                                        <a:ea typeface="+mn-ea"/>
                                        <a:cs typeface="+mn-cs"/>
                                      </a:rPr>
                                      <m:t>𝑚𝑎𝑥</m:t>
                                    </m:r>
                                  </m:sub>
                                </m:sSub>
                                <m:r>
                                  <a:rPr lang="es-EC" sz="1800" i="1" kern="1200">
                                    <a:solidFill>
                                      <a:schemeClr val="dk1"/>
                                    </a:solidFill>
                                    <a:effectLst/>
                                    <a:latin typeface="+mn-lt"/>
                                    <a:ea typeface="+mn-ea"/>
                                    <a:cs typeface="+mn-cs"/>
                                  </a:rPr>
                                  <m:t>=0.614 </m:t>
                                </m:r>
                                <m:r>
                                  <a:rPr lang="es-EC" sz="1800" i="1" kern="1200">
                                    <a:solidFill>
                                      <a:schemeClr val="dk1"/>
                                    </a:solidFill>
                                    <a:effectLst/>
                                    <a:latin typeface="+mn-lt"/>
                                    <a:ea typeface="+mn-ea"/>
                                    <a:cs typeface="+mn-cs"/>
                                  </a:rPr>
                                  <m:t>𝑀𝑃𝑎</m:t>
                                </m:r>
                              </m:oMath>
                            </m:oMathPara>
                          </a14:m>
                          <a:endParaRPr lang="es-EC" sz="1800" kern="1200" dirty="0">
                            <a:solidFill>
                              <a:schemeClr val="dk1"/>
                            </a:solidFill>
                            <a:effectLst/>
                            <a:latin typeface="+mn-lt"/>
                            <a:ea typeface="+mn-ea"/>
                            <a:cs typeface="+mn-cs"/>
                          </a:endParaRPr>
                        </a:p>
                        <a:p>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𝑛</m:t>
                                </m:r>
                                <m:r>
                                  <a:rPr lang="es-EC" sz="1800" i="1" kern="1200">
                                    <a:solidFill>
                                      <a:schemeClr val="dk1"/>
                                    </a:solidFill>
                                    <a:effectLst/>
                                    <a:latin typeface="+mn-lt"/>
                                    <a:ea typeface="+mn-ea"/>
                                    <a:cs typeface="+mn-cs"/>
                                  </a:rPr>
                                  <m:t>=602.6</m:t>
                                </m:r>
                              </m:oMath>
                            </m:oMathPara>
                          </a14:m>
                          <a:endParaRPr lang="es-EC" sz="1800" kern="1200" dirty="0">
                            <a:solidFill>
                              <a:schemeClr val="dk1"/>
                            </a:solidFill>
                            <a:effectLst/>
                            <a:latin typeface="+mn-lt"/>
                            <a:ea typeface="+mn-ea"/>
                            <a:cs typeface="+mn-cs"/>
                          </a:endParaRPr>
                        </a:p>
                        <a:p>
                          <a:pPr algn="ctr"/>
                          <a:endParaRPr lang="es-ES" dirty="0"/>
                        </a:p>
                      </a:txBody>
                      <a:tcPr/>
                    </a:tc>
                  </a:tr>
                </a:tbl>
              </a:graphicData>
            </a:graphic>
          </p:graphicFrame>
        </mc:Choice>
        <mc:Fallback>
          <p:graphicFrame>
            <p:nvGraphicFramePr>
              <p:cNvPr id="14" name="Tabla 13"/>
              <p:cNvGraphicFramePr>
                <a:graphicFrameLocks noGrp="1"/>
              </p:cNvGraphicFramePr>
              <p:nvPr>
                <p:extLst>
                  <p:ext uri="{D42A27DB-BD31-4B8C-83A1-F6EECF244321}">
                    <p14:modId xmlns:p14="http://schemas.microsoft.com/office/powerpoint/2010/main" val="2257392052"/>
                  </p:ext>
                </p:extLst>
              </p:nvPr>
            </p:nvGraphicFramePr>
            <p:xfrm>
              <a:off x="4975668" y="3493827"/>
              <a:ext cx="5454556" cy="1609916"/>
            </p:xfrm>
            <a:graphic>
              <a:graphicData uri="http://schemas.openxmlformats.org/drawingml/2006/table">
                <a:tbl>
                  <a:tblPr firstRow="1" bandRow="1">
                    <a:tableStyleId>{5C22544A-7EE6-4342-B048-85BDC9FD1C3A}</a:tableStyleId>
                  </a:tblPr>
                  <a:tblGrid>
                    <a:gridCol w="1208579"/>
                    <a:gridCol w="2392515"/>
                    <a:gridCol w="1853462"/>
                  </a:tblGrid>
                  <a:tr h="365760">
                    <a:tc>
                      <a:txBody>
                        <a:bodyPr/>
                        <a:lstStyle/>
                        <a:p>
                          <a:pPr algn="ctr"/>
                          <a:r>
                            <a:rPr lang="es-ES" dirty="0" smtClean="0"/>
                            <a:t>Diseño</a:t>
                          </a:r>
                          <a:endParaRPr lang="es-ES" dirty="0"/>
                        </a:p>
                      </a:txBody>
                      <a:tcPr/>
                    </a:tc>
                    <a:tc>
                      <a:txBody>
                        <a:bodyPr/>
                        <a:lstStyle/>
                        <a:p>
                          <a:pPr algn="ctr"/>
                          <a:r>
                            <a:rPr lang="es-ES" dirty="0" smtClean="0"/>
                            <a:t>Teoría</a:t>
                          </a:r>
                          <a:r>
                            <a:rPr lang="es-ES" baseline="0" dirty="0" smtClean="0"/>
                            <a:t> </a:t>
                          </a:r>
                          <a:endParaRPr lang="es-ES" dirty="0"/>
                        </a:p>
                      </a:txBody>
                      <a:tcPr/>
                    </a:tc>
                    <a:tc>
                      <a:txBody>
                        <a:bodyPr/>
                        <a:lstStyle/>
                        <a:p>
                          <a:pPr algn="ctr"/>
                          <a:r>
                            <a:rPr lang="es-ES" dirty="0" smtClean="0"/>
                            <a:t>Valor</a:t>
                          </a:r>
                          <a:endParaRPr lang="es-ES" dirty="0"/>
                        </a:p>
                      </a:txBody>
                      <a:tcPr/>
                    </a:tc>
                  </a:tr>
                  <a:tr h="1244156">
                    <a:tc>
                      <a:txBody>
                        <a:bodyPr/>
                        <a:lstStyle/>
                        <a:p>
                          <a:endParaRPr lang="es-EC"/>
                        </a:p>
                      </a:txBody>
                      <a:tcPr>
                        <a:blipFill rotWithShape="0">
                          <a:blip r:embed="rId2"/>
                          <a:stretch>
                            <a:fillRect l="-505" t="-32195" r="-354545" b="-976"/>
                          </a:stretch>
                        </a:blipFill>
                      </a:tcPr>
                    </a:tc>
                    <a:tc>
                      <a:txBody>
                        <a:bodyPr/>
                        <a:lstStyle/>
                        <a:p>
                          <a:endParaRPr lang="es-EC"/>
                        </a:p>
                      </a:txBody>
                      <a:tcPr>
                        <a:blipFill rotWithShape="0">
                          <a:blip r:embed="rId2"/>
                          <a:stretch>
                            <a:fillRect l="-50636" t="-32195" r="-78626" b="-976"/>
                          </a:stretch>
                        </a:blipFill>
                      </a:tcPr>
                    </a:tc>
                    <a:tc>
                      <a:txBody>
                        <a:bodyPr/>
                        <a:lstStyle/>
                        <a:p>
                          <a:endParaRPr lang="es-EC"/>
                        </a:p>
                      </a:txBody>
                      <a:tcPr>
                        <a:blipFill rotWithShape="0">
                          <a:blip r:embed="rId2"/>
                          <a:stretch>
                            <a:fillRect l="-194737" t="-32195" r="-1645" b="-976"/>
                          </a:stretch>
                        </a:blipFill>
                      </a:tcPr>
                    </a:tc>
                  </a:tr>
                </a:tbl>
              </a:graphicData>
            </a:graphic>
          </p:graphicFrame>
        </mc:Fallback>
      </mc:AlternateContent>
      <p:pic>
        <p:nvPicPr>
          <p:cNvPr id="3" name="Imagen 2"/>
          <p:cNvPicPr>
            <a:picLocks noChangeAspect="1"/>
          </p:cNvPicPr>
          <p:nvPr/>
        </p:nvPicPr>
        <p:blipFill>
          <a:blip r:embed="rId3"/>
          <a:stretch>
            <a:fillRect/>
          </a:stretch>
        </p:blipFill>
        <p:spPr>
          <a:xfrm>
            <a:off x="493372" y="3088943"/>
            <a:ext cx="4199764" cy="2684060"/>
          </a:xfrm>
          <a:prstGeom prst="rect">
            <a:avLst/>
          </a:prstGeom>
        </p:spPr>
      </p:pic>
      <p:sp>
        <p:nvSpPr>
          <p:cNvPr id="9" name="Rectángulo 8"/>
          <p:cNvSpPr/>
          <p:nvPr/>
        </p:nvSpPr>
        <p:spPr>
          <a:xfrm>
            <a:off x="4975668" y="2595232"/>
            <a:ext cx="5019387" cy="369332"/>
          </a:xfrm>
          <a:prstGeom prst="rect">
            <a:avLst/>
          </a:prstGeom>
        </p:spPr>
        <p:txBody>
          <a:bodyPr wrap="none">
            <a:spAutoFit/>
          </a:bodyPr>
          <a:lstStyle/>
          <a:p>
            <a:r>
              <a:rPr lang="es-EC" b="1" dirty="0" smtClean="0">
                <a:latin typeface="Arial" panose="020B0604020202020204" pitchFamily="34" charset="0"/>
                <a:ea typeface="Calibri" panose="020F0502020204030204" pitchFamily="34" charset="0"/>
                <a:cs typeface="Times New Roman" panose="02020603050405020304" pitchFamily="18" charset="0"/>
              </a:rPr>
              <a:t>Material:</a:t>
            </a:r>
            <a:r>
              <a:rPr lang="es-EC" dirty="0" smtClean="0">
                <a:latin typeface="Arial" panose="020B0604020202020204" pitchFamily="34" charset="0"/>
                <a:ea typeface="Calibri" panose="020F0502020204030204" pitchFamily="34" charset="0"/>
                <a:cs typeface="Times New Roman" panose="02020603050405020304" pitchFamily="18" charset="0"/>
              </a:rPr>
              <a:t> Acero </a:t>
            </a:r>
            <a:r>
              <a:rPr lang="es-EC" dirty="0">
                <a:latin typeface="Arial" panose="020B0604020202020204" pitchFamily="34" charset="0"/>
                <a:ea typeface="Calibri" panose="020F0502020204030204" pitchFamily="34" charset="0"/>
                <a:cs typeface="Times New Roman" panose="02020603050405020304" pitchFamily="18" charset="0"/>
              </a:rPr>
              <a:t>AISI SAE 1018 estirado en frio </a:t>
            </a:r>
            <a:endParaRPr lang="es-EC" dirty="0"/>
          </a:p>
        </p:txBody>
      </p:sp>
    </p:spTree>
    <p:extLst>
      <p:ext uri="{BB962C8B-B14F-4D97-AF65-F5344CB8AC3E}">
        <p14:creationId xmlns:p14="http://schemas.microsoft.com/office/powerpoint/2010/main" val="1564837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646331"/>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 la soldadura del buje entre el brazo del péndulo </a:t>
            </a:r>
            <a:r>
              <a:rPr lang="es-EC" sz="2400" b="1" dirty="0" smtClean="0">
                <a:latin typeface="Arial" panose="020B0604020202020204" pitchFamily="34"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48928" y="2744064"/>
            <a:ext cx="4199764" cy="2684060"/>
          </a:xfrm>
          <a:prstGeom prst="rect">
            <a:avLst/>
          </a:prstGeom>
        </p:spPr>
      </p:pic>
      <mc:AlternateContent xmlns:mc="http://schemas.openxmlformats.org/markup-compatibility/2006">
        <mc:Choice xmlns:a14="http://schemas.microsoft.com/office/drawing/2010/main" Requires="a14">
          <p:graphicFrame>
            <p:nvGraphicFramePr>
              <p:cNvPr id="7" name="Tabla 6"/>
              <p:cNvGraphicFramePr>
                <a:graphicFrameLocks noGrp="1"/>
              </p:cNvGraphicFramePr>
              <p:nvPr>
                <p:extLst>
                  <p:ext uri="{D42A27DB-BD31-4B8C-83A1-F6EECF244321}">
                    <p14:modId xmlns:p14="http://schemas.microsoft.com/office/powerpoint/2010/main" val="646863397"/>
                  </p:ext>
                </p:extLst>
              </p:nvPr>
            </p:nvGraphicFramePr>
            <p:xfrm>
              <a:off x="4448692" y="3361699"/>
              <a:ext cx="5942279" cy="2926080"/>
            </p:xfrm>
            <a:graphic>
              <a:graphicData uri="http://schemas.openxmlformats.org/drawingml/2006/table">
                <a:tbl>
                  <a:tblPr firstRow="1" bandRow="1">
                    <a:tableStyleId>{5C22544A-7EE6-4342-B048-85BDC9FD1C3A}</a:tableStyleId>
                  </a:tblPr>
                  <a:tblGrid>
                    <a:gridCol w="1574997"/>
                    <a:gridCol w="2519810"/>
                    <a:gridCol w="1847472"/>
                  </a:tblGrid>
                  <a:tr h="0">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0">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𝜏</m:t>
                                </m:r>
                              </m:oMath>
                            </m:oMathPara>
                          </a14:m>
                          <a:endParaRPr lang="es-ES" dirty="0"/>
                        </a:p>
                      </a:txBody>
                      <a:tcPr/>
                    </a:tc>
                    <a:tc>
                      <a:txBody>
                        <a:bodyPr/>
                        <a:lstStyle/>
                        <a:p>
                          <a:r>
                            <a:rPr lang="es-EC" sz="1800" kern="1200" dirty="0" smtClean="0">
                              <a:solidFill>
                                <a:schemeClr val="dk1"/>
                              </a:solidFill>
                              <a:effectLst/>
                              <a:latin typeface="+mn-lt"/>
                              <a:ea typeface="+mn-ea"/>
                              <a:cs typeface="+mn-cs"/>
                            </a:rPr>
                            <a:t>Esfuerzo cortante. [</a:t>
                          </a:r>
                          <a:r>
                            <a:rPr lang="es-EC" sz="1800" kern="1200" dirty="0" err="1" smtClean="0">
                              <a:solidFill>
                                <a:schemeClr val="dk1"/>
                              </a:solidFill>
                              <a:effectLst/>
                              <a:latin typeface="+mn-lt"/>
                              <a:ea typeface="+mn-ea"/>
                              <a:cs typeface="+mn-cs"/>
                            </a:rPr>
                            <a:t>MPa</a:t>
                          </a:r>
                          <a:r>
                            <a:rPr lang="es-EC" sz="1800" kern="1200" dirty="0" smtClean="0">
                              <a:solidFill>
                                <a:schemeClr val="dk1"/>
                              </a:solidFill>
                              <a:effectLst/>
                              <a:latin typeface="+mn-lt"/>
                              <a:ea typeface="+mn-ea"/>
                              <a:cs typeface="+mn-cs"/>
                            </a:rPr>
                            <a:t>]</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1.39 </m:t>
                                </m:r>
                                <m:r>
                                  <a:rPr lang="es-EC" sz="1800" i="1" kern="1200" smtClean="0">
                                    <a:solidFill>
                                      <a:schemeClr val="dk1"/>
                                    </a:solidFill>
                                    <a:effectLst/>
                                    <a:latin typeface="+mn-lt"/>
                                    <a:ea typeface="+mn-ea"/>
                                    <a:cs typeface="+mn-cs"/>
                                  </a:rPr>
                                  <m:t>𝑀𝑃𝑎</m:t>
                                </m:r>
                              </m:oMath>
                            </m:oMathPara>
                          </a14:m>
                          <a:endParaRPr lang="es-ES" dirty="0"/>
                        </a:p>
                      </a:txBody>
                      <a:tcPr/>
                    </a:tc>
                  </a:tr>
                  <a:tr h="0">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𝐹</m:t>
                                </m:r>
                              </m:oMath>
                            </m:oMathPara>
                          </a14:m>
                          <a:endParaRPr lang="es-ES" dirty="0"/>
                        </a:p>
                      </a:txBody>
                      <a:tcPr/>
                    </a:tc>
                    <a:tc>
                      <a:txBody>
                        <a:bodyPr/>
                        <a:lstStyle/>
                        <a:p>
                          <a:r>
                            <a:rPr lang="es-EC" sz="1800" kern="1200" dirty="0" smtClean="0">
                              <a:solidFill>
                                <a:schemeClr val="dk1"/>
                              </a:solidFill>
                              <a:effectLst/>
                              <a:latin typeface="+mn-lt"/>
                              <a:ea typeface="+mn-ea"/>
                              <a:cs typeface="+mn-cs"/>
                            </a:rPr>
                            <a:t>Fuerza transversal. [N] </a:t>
                          </a:r>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Cambria Math" panose="02040503050406030204" pitchFamily="18" charset="0"/>
                                    <a:ea typeface="+mn-ea"/>
                                    <a:cs typeface="+mn-cs"/>
                                  </a:rPr>
                                  <m:t>635.33</m:t>
                                </m:r>
                                <m:r>
                                  <a:rPr lang="es-EC" sz="1800" i="1" kern="1200" smtClean="0">
                                    <a:solidFill>
                                      <a:schemeClr val="dk1"/>
                                    </a:solidFill>
                                    <a:effectLst/>
                                    <a:latin typeface="Cambria Math" panose="02040503050406030204" pitchFamily="18" charset="0"/>
                                    <a:ea typeface="+mn-ea"/>
                                    <a:cs typeface="+mn-cs"/>
                                  </a:rPr>
                                  <m:t>𝑁</m:t>
                                </m:r>
                              </m:oMath>
                            </m:oMathPara>
                          </a14:m>
                          <a:endParaRPr lang="es-ES" dirty="0"/>
                        </a:p>
                        <a:p>
                          <a:pPr algn="ctr"/>
                          <a:endParaRPr lang="en-US" baseline="0" dirty="0" smtClean="0"/>
                        </a:p>
                      </a:txBody>
                      <a:tcPr/>
                    </a:tc>
                  </a:tr>
                  <a:tr h="0">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𝑎</m:t>
                                </m:r>
                                <m:r>
                                  <a:rPr lang="es-EC" i="0">
                                    <a:latin typeface="Cambria Math" panose="02040503050406030204" pitchFamily="18" charset="0"/>
                                  </a:rPr>
                                  <m:t> </m:t>
                                </m:r>
                              </m:oMath>
                            </m:oMathPara>
                          </a14:m>
                          <a:endParaRPr lang="es-ES" dirty="0"/>
                        </a:p>
                      </a:txBody>
                      <a:tcPr/>
                    </a:tc>
                    <a:tc>
                      <a:txBody>
                        <a:bodyPr/>
                        <a:lstStyle/>
                        <a:p>
                          <a:r>
                            <a:rPr lang="es-EC" sz="1800" kern="1200" dirty="0" smtClean="0">
                              <a:solidFill>
                                <a:schemeClr val="dk1"/>
                              </a:solidFill>
                              <a:effectLst/>
                              <a:latin typeface="+mn-lt"/>
                              <a:ea typeface="+mn-ea"/>
                              <a:cs typeface="+mn-cs"/>
                            </a:rPr>
                            <a:t>Longitud de la soldadura. [m]</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5</m:t>
                                </m:r>
                                <m:r>
                                  <a:rPr lang="es-EC" sz="1800" b="0" i="1" kern="1200" smtClean="0">
                                    <a:solidFill>
                                      <a:schemeClr val="dk1"/>
                                    </a:solidFill>
                                    <a:effectLst/>
                                    <a:latin typeface="Cambria Math" panose="02040503050406030204" pitchFamily="18" charset="0"/>
                                    <a:ea typeface="+mn-ea"/>
                                    <a:cs typeface="+mn-cs"/>
                                  </a:rPr>
                                  <m:t> </m:t>
                                </m:r>
                                <m:r>
                                  <a:rPr lang="es-EC" sz="1800" i="1" kern="1200" smtClean="0">
                                    <a:solidFill>
                                      <a:schemeClr val="dk1"/>
                                    </a:solidFill>
                                    <a:effectLst/>
                                    <a:latin typeface="+mn-lt"/>
                                    <a:ea typeface="+mn-ea"/>
                                    <a:cs typeface="+mn-cs"/>
                                  </a:rPr>
                                  <m:t>𝑚𝑚</m:t>
                                </m:r>
                              </m:oMath>
                            </m:oMathPara>
                          </a14:m>
                          <a:endParaRPr lang="en-US" baseline="0" dirty="0" smtClean="0"/>
                        </a:p>
                      </a:txBody>
                      <a:tcPr/>
                    </a:tc>
                  </a:tr>
                  <a:tr h="0">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𝐿</m:t>
                                </m:r>
                              </m:oMath>
                            </m:oMathPara>
                          </a14:m>
                          <a:endParaRPr lang="es-ES" dirty="0"/>
                        </a:p>
                      </a:txBody>
                      <a:tcPr/>
                    </a:tc>
                    <a:tc>
                      <a:txBody>
                        <a:bodyPr/>
                        <a:lstStyle/>
                        <a:p>
                          <a:r>
                            <a:rPr lang="es-EC" sz="1800" kern="1200" dirty="0" smtClean="0">
                              <a:solidFill>
                                <a:schemeClr val="dk1"/>
                              </a:solidFill>
                              <a:effectLst/>
                              <a:latin typeface="+mn-lt"/>
                              <a:ea typeface="+mn-ea"/>
                              <a:cs typeface="+mn-cs"/>
                            </a:rPr>
                            <a:t>Longitud del filete. [m]</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119.7</m:t>
                                </m:r>
                                <m:r>
                                  <a:rPr lang="es-EC" sz="1800" b="0" i="1" kern="1200" smtClean="0">
                                    <a:solidFill>
                                      <a:schemeClr val="dk1"/>
                                    </a:solidFill>
                                    <a:effectLst/>
                                    <a:latin typeface="Cambria Math" panose="02040503050406030204" pitchFamily="18" charset="0"/>
                                    <a:ea typeface="+mn-ea"/>
                                    <a:cs typeface="+mn-cs"/>
                                  </a:rPr>
                                  <m:t> </m:t>
                                </m:r>
                                <m:r>
                                  <a:rPr lang="es-EC" sz="1800" i="1" kern="1200" smtClean="0">
                                    <a:solidFill>
                                      <a:schemeClr val="dk1"/>
                                    </a:solidFill>
                                    <a:effectLst/>
                                    <a:latin typeface="+mn-lt"/>
                                    <a:ea typeface="+mn-ea"/>
                                    <a:cs typeface="+mn-cs"/>
                                  </a:rPr>
                                  <m:t>𝑚𝑚</m:t>
                                </m:r>
                              </m:oMath>
                            </m:oMathPara>
                          </a14:m>
                          <a:endParaRPr lang="en-US" baseline="0" dirty="0" smtClean="0"/>
                        </a:p>
                      </a:txBody>
                      <a:tcPr/>
                    </a:tc>
                  </a:tr>
                </a:tbl>
              </a:graphicData>
            </a:graphic>
          </p:graphicFrame>
        </mc:Choice>
        <mc:Fallback>
          <p:graphicFrame>
            <p:nvGraphicFramePr>
              <p:cNvPr id="7" name="Tabla 6"/>
              <p:cNvGraphicFramePr>
                <a:graphicFrameLocks noGrp="1"/>
              </p:cNvGraphicFramePr>
              <p:nvPr>
                <p:extLst>
                  <p:ext uri="{D42A27DB-BD31-4B8C-83A1-F6EECF244321}">
                    <p14:modId xmlns:p14="http://schemas.microsoft.com/office/powerpoint/2010/main" val="646863397"/>
                  </p:ext>
                </p:extLst>
              </p:nvPr>
            </p:nvGraphicFramePr>
            <p:xfrm>
              <a:off x="4448692" y="3361699"/>
              <a:ext cx="5942279" cy="2926080"/>
            </p:xfrm>
            <a:graphic>
              <a:graphicData uri="http://schemas.openxmlformats.org/drawingml/2006/table">
                <a:tbl>
                  <a:tblPr firstRow="1" bandRow="1">
                    <a:tableStyleId>{5C22544A-7EE6-4342-B048-85BDC9FD1C3A}</a:tableStyleId>
                  </a:tblPr>
                  <a:tblGrid>
                    <a:gridCol w="1574997"/>
                    <a:gridCol w="2519810"/>
                    <a:gridCol w="1847472"/>
                  </a:tblGrid>
                  <a:tr h="365760">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40080">
                    <a:tc>
                      <a:txBody>
                        <a:bodyPr/>
                        <a:lstStyle/>
                        <a:p>
                          <a:endParaRPr lang="es-EC"/>
                        </a:p>
                      </a:txBody>
                      <a:tcPr>
                        <a:blipFill rotWithShape="0">
                          <a:blip r:embed="rId3"/>
                          <a:stretch>
                            <a:fillRect l="-386" t="-62857" r="-278378" b="-314286"/>
                          </a:stretch>
                        </a:blipFill>
                      </a:tcPr>
                    </a:tc>
                    <a:tc>
                      <a:txBody>
                        <a:bodyPr/>
                        <a:lstStyle/>
                        <a:p>
                          <a:r>
                            <a:rPr lang="es-EC" sz="1800" kern="1200" dirty="0" smtClean="0">
                              <a:solidFill>
                                <a:schemeClr val="dk1"/>
                              </a:solidFill>
                              <a:effectLst/>
                              <a:latin typeface="+mn-lt"/>
                              <a:ea typeface="+mn-ea"/>
                              <a:cs typeface="+mn-cs"/>
                            </a:rPr>
                            <a:t>Esfuerzo cortante. [</a:t>
                          </a:r>
                          <a:r>
                            <a:rPr lang="es-EC" sz="1800" kern="1200" dirty="0" err="1" smtClean="0">
                              <a:solidFill>
                                <a:schemeClr val="dk1"/>
                              </a:solidFill>
                              <a:effectLst/>
                              <a:latin typeface="+mn-lt"/>
                              <a:ea typeface="+mn-ea"/>
                              <a:cs typeface="+mn-cs"/>
                            </a:rPr>
                            <a:t>MPa</a:t>
                          </a:r>
                          <a:r>
                            <a:rPr lang="es-EC" sz="1800" kern="1200" dirty="0" smtClean="0">
                              <a:solidFill>
                                <a:schemeClr val="dk1"/>
                              </a:solidFill>
                              <a:effectLst/>
                              <a:latin typeface="+mn-lt"/>
                              <a:ea typeface="+mn-ea"/>
                              <a:cs typeface="+mn-cs"/>
                            </a:rPr>
                            <a:t>]</a:t>
                          </a:r>
                          <a:endParaRPr lang="es-ES" dirty="0"/>
                        </a:p>
                      </a:txBody>
                      <a:tcPr/>
                    </a:tc>
                    <a:tc>
                      <a:txBody>
                        <a:bodyPr/>
                        <a:lstStyle/>
                        <a:p>
                          <a:endParaRPr lang="es-EC"/>
                        </a:p>
                      </a:txBody>
                      <a:tcPr>
                        <a:blipFill rotWithShape="0">
                          <a:blip r:embed="rId3"/>
                          <a:stretch>
                            <a:fillRect l="-222442" t="-62857" r="-1320" b="-314286"/>
                          </a:stretch>
                        </a:blipFill>
                      </a:tcPr>
                    </a:tc>
                  </a:tr>
                  <a:tr h="640080">
                    <a:tc>
                      <a:txBody>
                        <a:bodyPr/>
                        <a:lstStyle/>
                        <a:p>
                          <a:endParaRPr lang="es-EC"/>
                        </a:p>
                      </a:txBody>
                      <a:tcPr>
                        <a:blipFill rotWithShape="0">
                          <a:blip r:embed="rId3"/>
                          <a:stretch>
                            <a:fillRect l="-386" t="-161321" r="-278378" b="-211321"/>
                          </a:stretch>
                        </a:blipFill>
                      </a:tcPr>
                    </a:tc>
                    <a:tc>
                      <a:txBody>
                        <a:bodyPr/>
                        <a:lstStyle/>
                        <a:p>
                          <a:r>
                            <a:rPr lang="es-EC" sz="1800" kern="1200" dirty="0" smtClean="0">
                              <a:solidFill>
                                <a:schemeClr val="dk1"/>
                              </a:solidFill>
                              <a:effectLst/>
                              <a:latin typeface="+mn-lt"/>
                              <a:ea typeface="+mn-ea"/>
                              <a:cs typeface="+mn-cs"/>
                            </a:rPr>
                            <a:t>Fuerza transversal. [N] </a:t>
                          </a:r>
                          <a:endParaRPr lang="es-ES" dirty="0"/>
                        </a:p>
                      </a:txBody>
                      <a:tcPr/>
                    </a:tc>
                    <a:tc>
                      <a:txBody>
                        <a:bodyPr/>
                        <a:lstStyle/>
                        <a:p>
                          <a:endParaRPr lang="es-EC"/>
                        </a:p>
                      </a:txBody>
                      <a:tcPr>
                        <a:blipFill rotWithShape="0">
                          <a:blip r:embed="rId3"/>
                          <a:stretch>
                            <a:fillRect l="-222442" t="-161321" r="-1320" b="-211321"/>
                          </a:stretch>
                        </a:blipFill>
                      </a:tcPr>
                    </a:tc>
                  </a:tr>
                  <a:tr h="640080">
                    <a:tc>
                      <a:txBody>
                        <a:bodyPr/>
                        <a:lstStyle/>
                        <a:p>
                          <a:endParaRPr lang="es-EC"/>
                        </a:p>
                      </a:txBody>
                      <a:tcPr>
                        <a:blipFill rotWithShape="0">
                          <a:blip r:embed="rId3"/>
                          <a:stretch>
                            <a:fillRect l="-386" t="-263810" r="-278378" b="-113333"/>
                          </a:stretch>
                        </a:blipFill>
                      </a:tcPr>
                    </a:tc>
                    <a:tc>
                      <a:txBody>
                        <a:bodyPr/>
                        <a:lstStyle/>
                        <a:p>
                          <a:r>
                            <a:rPr lang="es-EC" sz="1800" kern="1200" dirty="0" smtClean="0">
                              <a:solidFill>
                                <a:schemeClr val="dk1"/>
                              </a:solidFill>
                              <a:effectLst/>
                              <a:latin typeface="+mn-lt"/>
                              <a:ea typeface="+mn-ea"/>
                              <a:cs typeface="+mn-cs"/>
                            </a:rPr>
                            <a:t>Longitud de la soldadura. [m]</a:t>
                          </a:r>
                          <a:endParaRPr lang="es-ES" dirty="0"/>
                        </a:p>
                      </a:txBody>
                      <a:tcPr/>
                    </a:tc>
                    <a:tc>
                      <a:txBody>
                        <a:bodyPr/>
                        <a:lstStyle/>
                        <a:p>
                          <a:endParaRPr lang="es-EC"/>
                        </a:p>
                      </a:txBody>
                      <a:tcPr>
                        <a:blipFill rotWithShape="0">
                          <a:blip r:embed="rId3"/>
                          <a:stretch>
                            <a:fillRect l="-222442" t="-263810" r="-1320" b="-113333"/>
                          </a:stretch>
                        </a:blipFill>
                      </a:tcPr>
                    </a:tc>
                  </a:tr>
                  <a:tr h="640080">
                    <a:tc>
                      <a:txBody>
                        <a:bodyPr/>
                        <a:lstStyle/>
                        <a:p>
                          <a:endParaRPr lang="es-EC"/>
                        </a:p>
                      </a:txBody>
                      <a:tcPr>
                        <a:blipFill rotWithShape="0">
                          <a:blip r:embed="rId3"/>
                          <a:stretch>
                            <a:fillRect l="-386" t="-363810" r="-278378" b="-13333"/>
                          </a:stretch>
                        </a:blipFill>
                      </a:tcPr>
                    </a:tc>
                    <a:tc>
                      <a:txBody>
                        <a:bodyPr/>
                        <a:lstStyle/>
                        <a:p>
                          <a:r>
                            <a:rPr lang="es-EC" sz="1800" kern="1200" dirty="0" smtClean="0">
                              <a:solidFill>
                                <a:schemeClr val="dk1"/>
                              </a:solidFill>
                              <a:effectLst/>
                              <a:latin typeface="+mn-lt"/>
                              <a:ea typeface="+mn-ea"/>
                              <a:cs typeface="+mn-cs"/>
                            </a:rPr>
                            <a:t>Longitud del filete. [m]</a:t>
                          </a:r>
                          <a:endParaRPr lang="es-ES" dirty="0"/>
                        </a:p>
                      </a:txBody>
                      <a:tcPr/>
                    </a:tc>
                    <a:tc>
                      <a:txBody>
                        <a:bodyPr/>
                        <a:lstStyle/>
                        <a:p>
                          <a:endParaRPr lang="es-EC"/>
                        </a:p>
                      </a:txBody>
                      <a:tcPr>
                        <a:blipFill rotWithShape="0">
                          <a:blip r:embed="rId3"/>
                          <a:stretch>
                            <a:fillRect l="-222442" t="-363810" r="-1320" b="-13333"/>
                          </a:stretch>
                        </a:blipFill>
                      </a:tcPr>
                    </a:tc>
                  </a:tr>
                </a:tbl>
              </a:graphicData>
            </a:graphic>
          </p:graphicFrame>
        </mc:Fallback>
      </mc:AlternateContent>
      <mc:AlternateContent xmlns:mc="http://schemas.openxmlformats.org/markup-compatibility/2006">
        <mc:Choice xmlns:a14="http://schemas.microsoft.com/office/drawing/2010/main" Requires="a14">
          <p:sp>
            <p:nvSpPr>
              <p:cNvPr id="4" name="Rectángulo 3"/>
              <p:cNvSpPr/>
              <p:nvPr/>
            </p:nvSpPr>
            <p:spPr>
              <a:xfrm>
                <a:off x="6442417" y="2434246"/>
                <a:ext cx="1954831"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𝜏</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𝐹</m:t>
                          </m:r>
                        </m:num>
                        <m:den>
                          <m:r>
                            <a:rPr lang="es-EC" i="0">
                              <a:latin typeface="Cambria Math" panose="02040503050406030204" pitchFamily="18" charset="0"/>
                            </a:rPr>
                            <m:t>0.765 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𝑎</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𝐿</m:t>
                          </m:r>
                        </m:den>
                      </m:f>
                    </m:oMath>
                  </m:oMathPara>
                </a14:m>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6442417" y="2434246"/>
                <a:ext cx="1954831" cy="610936"/>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68154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u="sng" dirty="0" smtClean="0">
                <a:solidFill>
                  <a:schemeClr val="tx1"/>
                </a:solidFill>
              </a:rPr>
              <a:t>Objetivos Específicos </a:t>
            </a:r>
            <a:endParaRPr lang="es-EC" u="sng" dirty="0">
              <a:solidFill>
                <a:schemeClr val="tx1"/>
              </a:solidFill>
            </a:endParaRPr>
          </a:p>
        </p:txBody>
      </p:sp>
      <p:sp>
        <p:nvSpPr>
          <p:cNvPr id="3" name="Marcador de contenido 2"/>
          <p:cNvSpPr>
            <a:spLocks noGrp="1"/>
          </p:cNvSpPr>
          <p:nvPr>
            <p:ph idx="1"/>
          </p:nvPr>
        </p:nvSpPr>
        <p:spPr>
          <a:xfrm>
            <a:off x="431674" y="1696565"/>
            <a:ext cx="9503896" cy="3880773"/>
          </a:xfrm>
        </p:spPr>
        <p:txBody>
          <a:bodyPr>
            <a:noAutofit/>
          </a:bodyPr>
          <a:lstStyle/>
          <a:p>
            <a:pPr algn="just"/>
            <a:r>
              <a:rPr lang="es-EC" sz="2400" dirty="0"/>
              <a:t>Diseñar y seleccionar los elementos mecánicos, eléctricos y electrónicos necesarios para la construcción e implementación del equipo medidor de fuerza de impacto.</a:t>
            </a:r>
          </a:p>
          <a:p>
            <a:pPr algn="just"/>
            <a:r>
              <a:rPr lang="es-EC" sz="2400" dirty="0"/>
              <a:t>Implementar un sistema de HMI capaz de interactuar con el operario ofreciendo un análisis del comportamiento mecánico</a:t>
            </a:r>
            <a:r>
              <a:rPr lang="es-EC" sz="2400" dirty="0" smtClean="0"/>
              <a:t>.</a:t>
            </a:r>
          </a:p>
          <a:p>
            <a:pPr algn="just"/>
            <a:r>
              <a:rPr lang="es-EC" sz="2400" dirty="0"/>
              <a:t>Automatizar el proceso de elevación y frenado, para todas las pruebas a realizarse.</a:t>
            </a:r>
          </a:p>
          <a:p>
            <a:pPr algn="just"/>
            <a:r>
              <a:rPr lang="es-EC" sz="2400" dirty="0"/>
              <a:t>Desarrollar una interfaz para la adquisición de todos los datos del ensayo en Excel, para la manipulación por parte de los estudiantes.</a:t>
            </a:r>
          </a:p>
          <a:p>
            <a:pPr algn="just"/>
            <a:endParaRPr lang="es-EC" sz="2000" dirty="0"/>
          </a:p>
          <a:p>
            <a:pPr algn="just"/>
            <a:endParaRPr lang="es-EC" sz="3600" dirty="0">
              <a:solidFill>
                <a:schemeClr val="tx1"/>
              </a:solidFill>
            </a:endParaRPr>
          </a:p>
        </p:txBody>
      </p:sp>
    </p:spTree>
    <p:extLst>
      <p:ext uri="{BB962C8B-B14F-4D97-AF65-F5344CB8AC3E}">
        <p14:creationId xmlns:p14="http://schemas.microsoft.com/office/powerpoint/2010/main" val="2619129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646331"/>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 la soldadura del buje entre el brazo del péndulo </a:t>
            </a:r>
            <a:r>
              <a:rPr lang="es-EC" sz="2400" b="1" dirty="0" smtClean="0">
                <a:latin typeface="Arial" panose="020B0604020202020204" pitchFamily="34" charset="0"/>
                <a:cs typeface="Arial" panose="020B0604020202020204" pitchFamily="34" charset="0"/>
              </a:rPr>
              <a:t>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Imagen 7"/>
          <p:cNvPicPr/>
          <p:nvPr/>
        </p:nvPicPr>
        <p:blipFill rotWithShape="1">
          <a:blip r:embed="rId2"/>
          <a:srcRect b="2536"/>
          <a:stretch/>
        </p:blipFill>
        <p:spPr bwMode="auto">
          <a:xfrm>
            <a:off x="677334" y="2117729"/>
            <a:ext cx="5859944" cy="4051396"/>
          </a:xfrm>
          <a:prstGeom prst="rect">
            <a:avLst/>
          </a:prstGeom>
          <a:ln>
            <a:noFill/>
          </a:ln>
          <a:extLst>
            <a:ext uri="{53640926-AAD7-44D8-BBD7-CCE9431645EC}">
              <a14:shadowObscured xmlns:a14="http://schemas.microsoft.com/office/drawing/2010/main"/>
            </a:ext>
          </a:extLst>
        </p:spPr>
      </p:pic>
      <p:sp>
        <p:nvSpPr>
          <p:cNvPr id="16" name="Rectángulo 15"/>
          <p:cNvSpPr/>
          <p:nvPr/>
        </p:nvSpPr>
        <p:spPr>
          <a:xfrm>
            <a:off x="1487606" y="2653495"/>
            <a:ext cx="668740" cy="573206"/>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6" name="Rectángulo 5"/>
          <p:cNvSpPr/>
          <p:nvPr/>
        </p:nvSpPr>
        <p:spPr>
          <a:xfrm>
            <a:off x="1074969" y="6396966"/>
            <a:ext cx="3027111"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a:t>
            </a:r>
            <a:r>
              <a:rPr lang="es-EC" sz="1000" kern="100" dirty="0" err="1">
                <a:solidFill>
                  <a:srgbClr val="0D0D0D"/>
                </a:solidFill>
                <a:latin typeface="Arial" panose="020B0604020202020204" pitchFamily="34" charset="0"/>
                <a:ea typeface="Calibri" panose="020F0502020204030204" pitchFamily="34" charset="0"/>
                <a:cs typeface="Times New Roman" panose="02020603050405020304" pitchFamily="18" charset="0"/>
              </a:rPr>
              <a:t>Budynas</a:t>
            </a: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 R. G., 2008)</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740598" y="5486400"/>
            <a:ext cx="3361481" cy="12283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8" name="Rectángulo 17"/>
          <p:cNvSpPr/>
          <p:nvPr/>
        </p:nvSpPr>
        <p:spPr>
          <a:xfrm>
            <a:off x="6787487" y="2201434"/>
            <a:ext cx="4390029" cy="1477328"/>
          </a:xfrm>
          <a:prstGeom prst="rect">
            <a:avLst/>
          </a:prstGeom>
        </p:spPr>
        <p:txBody>
          <a:bodyPr wrap="square">
            <a:spAutoFit/>
          </a:bodyPr>
          <a:lstStyle/>
          <a:p>
            <a:pPr algn="just"/>
            <a:r>
              <a:rPr lang="es-EC" kern="100" dirty="0">
                <a:latin typeface="Arial" panose="020B0604020202020204" pitchFamily="34" charset="0"/>
                <a:ea typeface="Calibri" panose="020F0502020204030204" pitchFamily="34" charset="0"/>
                <a:cs typeface="Times New Roman" panose="02020603050405020304" pitchFamily="18" charset="0"/>
              </a:rPr>
              <a:t> El electrodo </a:t>
            </a:r>
            <a:r>
              <a:rPr lang="es-EC" b="1" kern="100" dirty="0">
                <a:latin typeface="Arial" panose="020B0604020202020204" pitchFamily="34" charset="0"/>
                <a:ea typeface="Calibri" panose="020F0502020204030204" pitchFamily="34" charset="0"/>
                <a:cs typeface="Times New Roman" panose="02020603050405020304" pitchFamily="18" charset="0"/>
              </a:rPr>
              <a:t>E7018</a:t>
            </a:r>
            <a:r>
              <a:rPr lang="es-EC" kern="100" dirty="0">
                <a:latin typeface="Arial" panose="020B0604020202020204" pitchFamily="34" charset="0"/>
                <a:ea typeface="Calibri" panose="020F0502020204030204" pitchFamily="34" charset="0"/>
                <a:cs typeface="Times New Roman" panose="02020603050405020304" pitchFamily="18" charset="0"/>
              </a:rPr>
              <a:t>, la altura del filete es de 3/16 pulg, ofrece una fuerza permisible de 2.39 kip/pulg, lo cual la fuerza que es la fuerza de resistencia de probeta es igual a 635.33N=0.14kip.</a:t>
            </a:r>
            <a:endParaRPr lang="es-EC" dirty="0"/>
          </a:p>
        </p:txBody>
      </p:sp>
      <mc:AlternateContent xmlns:mc="http://schemas.openxmlformats.org/markup-compatibility/2006">
        <mc:Choice xmlns:a14="http://schemas.microsoft.com/office/drawing/2010/main" Requires="a14">
          <p:sp>
            <p:nvSpPr>
              <p:cNvPr id="19" name="Rectángulo 18"/>
              <p:cNvSpPr/>
              <p:nvPr/>
            </p:nvSpPr>
            <p:spPr>
              <a:xfrm>
                <a:off x="7901210" y="3768296"/>
                <a:ext cx="1345497"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𝑝𝑒𝑟</m:t>
                          </m:r>
                        </m:sub>
                      </m:sSub>
                      <m:r>
                        <a:rPr lang="es-EC" i="0">
                          <a:latin typeface="Cambria Math" panose="02040503050406030204" pitchFamily="18" charset="0"/>
                        </a:rPr>
                        <m:t>&gt;</m:t>
                      </m:r>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𝑟𝑒𝑞</m:t>
                          </m:r>
                        </m:sub>
                      </m:sSub>
                    </m:oMath>
                  </m:oMathPara>
                </a14:m>
                <a:endParaRPr lang="es-EC" dirty="0"/>
              </a:p>
            </p:txBody>
          </p:sp>
        </mc:Choice>
        <mc:Fallback>
          <p:sp>
            <p:nvSpPr>
              <p:cNvPr id="19" name="Rectángulo 18"/>
              <p:cNvSpPr>
                <a:spLocks noRot="1" noChangeAspect="1" noMove="1" noResize="1" noEditPoints="1" noAdjustHandles="1" noChangeArrowheads="1" noChangeShapeType="1" noTextEdit="1"/>
              </p:cNvSpPr>
              <p:nvPr/>
            </p:nvSpPr>
            <p:spPr>
              <a:xfrm>
                <a:off x="7901210" y="3768296"/>
                <a:ext cx="1345497" cy="390748"/>
              </a:xfrm>
              <a:prstGeom prst="rect">
                <a:avLst/>
              </a:prstGeom>
              <a:blipFill rotWithShape="0">
                <a:blip r:embed="rId3"/>
                <a:stretch>
                  <a:fillRect b="-468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0" name="Rectángulo 19"/>
              <p:cNvSpPr/>
              <p:nvPr/>
            </p:nvSpPr>
            <p:spPr>
              <a:xfrm>
                <a:off x="7315972" y="4527224"/>
                <a:ext cx="2309478" cy="369332"/>
              </a:xfrm>
              <a:prstGeom prst="rect">
                <a:avLst/>
              </a:prstGeom>
            </p:spPr>
            <p:txBody>
              <a:bodyPr wrap="none">
                <a:spAutoFit/>
              </a:bodyPr>
              <a:lstStyle/>
              <a:p>
                <a:r>
                  <a:rPr lang="es-EC"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EC" i="1" kern="100">
                        <a:effectLst/>
                        <a:latin typeface="Cambria Math" panose="02040503050406030204" pitchFamily="18" charset="0"/>
                        <a:ea typeface="Calibri" panose="020F0502020204030204" pitchFamily="34" charset="0"/>
                        <a:cs typeface="Times New Roman" panose="02020603050405020304" pitchFamily="18" charset="0"/>
                      </a:rPr>
                      <m:t>11.26</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𝑘𝑖𝑝</m:t>
                    </m:r>
                    <m:r>
                      <a:rPr lang="es-EC" i="1" kern="100">
                        <a:effectLst/>
                        <a:latin typeface="Cambria Math" panose="02040503050406030204" pitchFamily="18" charset="0"/>
                        <a:ea typeface="Calibri" panose="020F0502020204030204" pitchFamily="34" charset="0"/>
                        <a:cs typeface="Times New Roman" panose="02020603050405020304" pitchFamily="18" charset="0"/>
                      </a:rPr>
                      <m:t>&gt;0.14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𝑘𝑖𝑝</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s-EC" dirty="0"/>
              </a:p>
            </p:txBody>
          </p:sp>
        </mc:Choice>
        <mc:Fallback>
          <p:sp>
            <p:nvSpPr>
              <p:cNvPr id="20" name="Rectángulo 19"/>
              <p:cNvSpPr>
                <a:spLocks noRot="1" noChangeAspect="1" noMove="1" noResize="1" noEditPoints="1" noAdjustHandles="1" noChangeArrowheads="1" noChangeShapeType="1" noTextEdit="1"/>
              </p:cNvSpPr>
              <p:nvPr/>
            </p:nvSpPr>
            <p:spPr>
              <a:xfrm>
                <a:off x="7315972" y="4527224"/>
                <a:ext cx="2309478" cy="369332"/>
              </a:xfrm>
              <a:prstGeom prst="rect">
                <a:avLst/>
              </a:prstGeom>
              <a:blipFill rotWithShape="0">
                <a:blip r:embed="rId4"/>
                <a:stretch>
                  <a:fillRect b="-15000"/>
                </a:stretch>
              </a:blipFill>
            </p:spPr>
            <p:txBody>
              <a:bodyPr/>
              <a:lstStyle/>
              <a:p>
                <a:r>
                  <a:rPr lang="es-EC">
                    <a:noFill/>
                  </a:rPr>
                  <a:t> </a:t>
                </a:r>
              </a:p>
            </p:txBody>
          </p:sp>
        </mc:Fallback>
      </mc:AlternateContent>
    </p:spTree>
    <p:extLst>
      <p:ext uri="{BB962C8B-B14F-4D97-AF65-F5344CB8AC3E}">
        <p14:creationId xmlns:p14="http://schemas.microsoft.com/office/powerpoint/2010/main" val="3244927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Cálculo de esfuerzos en los prisioneros del buje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a:blip r:embed="rId2"/>
          <a:stretch>
            <a:fillRect/>
          </a:stretch>
        </p:blipFill>
        <p:spPr>
          <a:xfrm>
            <a:off x="790220" y="2212926"/>
            <a:ext cx="3514725" cy="2924175"/>
          </a:xfrm>
          <a:prstGeom prst="rect">
            <a:avLst/>
          </a:prstGeom>
        </p:spPr>
      </p:pic>
      <p:pic>
        <p:nvPicPr>
          <p:cNvPr id="3" name="Imagen 2"/>
          <p:cNvPicPr>
            <a:picLocks noChangeAspect="1"/>
          </p:cNvPicPr>
          <p:nvPr/>
        </p:nvPicPr>
        <p:blipFill>
          <a:blip r:embed="rId3"/>
          <a:stretch>
            <a:fillRect/>
          </a:stretch>
        </p:blipFill>
        <p:spPr>
          <a:xfrm>
            <a:off x="5143511" y="2049761"/>
            <a:ext cx="5007307" cy="1759629"/>
          </a:xfrm>
          <a:prstGeom prst="rect">
            <a:avLst/>
          </a:prstGeom>
        </p:spPr>
      </p:pic>
      <mc:AlternateContent xmlns:mc="http://schemas.openxmlformats.org/markup-compatibility/2006">
        <mc:Choice xmlns:a14="http://schemas.microsoft.com/office/drawing/2010/main" Requires="a14">
          <p:sp>
            <p:nvSpPr>
              <p:cNvPr id="4" name="Rectángulo 3"/>
              <p:cNvSpPr/>
              <p:nvPr/>
            </p:nvSpPr>
            <p:spPr>
              <a:xfrm>
                <a:off x="1660658" y="5469529"/>
                <a:ext cx="982127" cy="65768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𝑖</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𝑖</m:t>
                              </m:r>
                            </m:sub>
                          </m:sSub>
                        </m:num>
                        <m:den>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𝑡</m:t>
                              </m:r>
                            </m:sub>
                          </m:sSub>
                        </m:den>
                      </m:f>
                    </m:oMath>
                  </m:oMathPara>
                </a14:m>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1660658" y="5469529"/>
                <a:ext cx="982127" cy="65768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14" name="Tabla 13"/>
              <p:cNvGraphicFramePr>
                <a:graphicFrameLocks noGrp="1"/>
              </p:cNvGraphicFramePr>
              <p:nvPr>
                <p:extLst>
                  <p:ext uri="{D42A27DB-BD31-4B8C-83A1-F6EECF244321}">
                    <p14:modId xmlns:p14="http://schemas.microsoft.com/office/powerpoint/2010/main" val="813761671"/>
                  </p:ext>
                </p:extLst>
              </p:nvPr>
            </p:nvGraphicFramePr>
            <p:xfrm>
              <a:off x="4304944" y="3961379"/>
              <a:ext cx="6476787" cy="2496061"/>
            </p:xfrm>
            <a:graphic>
              <a:graphicData uri="http://schemas.openxmlformats.org/drawingml/2006/table">
                <a:tbl>
                  <a:tblPr firstRow="1" bandRow="1">
                    <a:tableStyleId>{5C22544A-7EE6-4342-B048-85BDC9FD1C3A}</a:tableStyleId>
                  </a:tblPr>
                  <a:tblGrid>
                    <a:gridCol w="2882061"/>
                    <a:gridCol w="3594726"/>
                  </a:tblGrid>
                  <a:tr h="605453">
                    <a:tc>
                      <a:txBody>
                        <a:bodyPr/>
                        <a:lstStyle/>
                        <a:p>
                          <a:pPr algn="ctr"/>
                          <a:r>
                            <a:rPr lang="es-ES" dirty="0" smtClean="0"/>
                            <a:t>UNC</a:t>
                          </a:r>
                          <a:endParaRPr lang="es-ES" dirty="0"/>
                        </a:p>
                      </a:txBody>
                      <a:tcPr/>
                    </a:tc>
                    <a:tc>
                      <a:txBody>
                        <a:bodyPr/>
                        <a:lstStyle/>
                        <a:p>
                          <a:pPr algn="ctr"/>
                          <a:r>
                            <a:rPr lang="es-ES" dirty="0" smtClean="0"/>
                            <a:t>Teoría</a:t>
                          </a:r>
                          <a:r>
                            <a:rPr lang="es-ES" baseline="0" dirty="0" smtClean="0"/>
                            <a:t> </a:t>
                          </a:r>
                          <a:endParaRPr lang="es-ES" dirty="0"/>
                        </a:p>
                      </a:txBody>
                      <a:tcPr/>
                    </a:tc>
                  </a:tr>
                  <a:tr h="945304">
                    <a:tc>
                      <a:txBody>
                        <a:bodyPr/>
                        <a:lstStyle/>
                        <a:p>
                          <a:pPr/>
                          <a:r>
                            <a:rPr lang="es-EC" sz="1800" kern="1200" dirty="0" smtClean="0">
                              <a:solidFill>
                                <a:schemeClr val="dk1"/>
                              </a:solidFill>
                              <a:effectLst/>
                              <a:latin typeface="+mn-lt"/>
                              <a:ea typeface="+mn-ea"/>
                              <a:cs typeface="+mn-cs"/>
                            </a:rPr>
                            <a:t>Prisionero de 1/2 pulg</a:t>
                          </a:r>
                          <a:endParaRPr lang="es-E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mn-lt"/>
                                        <a:ea typeface="+mn-ea"/>
                                        <a:cs typeface="+mn-cs"/>
                                      </a:rPr>
                                    </m:ctrlPr>
                                  </m:sSubPr>
                                  <m:e>
                                    <m:r>
                                      <a:rPr lang="es-EC" sz="1800" i="1" kern="1200">
                                        <a:solidFill>
                                          <a:schemeClr val="dk1"/>
                                        </a:solidFill>
                                        <a:effectLst/>
                                        <a:latin typeface="+mn-lt"/>
                                        <a:ea typeface="+mn-ea"/>
                                        <a:cs typeface="+mn-cs"/>
                                      </a:rPr>
                                      <m:t>𝜎</m:t>
                                    </m:r>
                                  </m:e>
                                  <m:sub>
                                    <m:r>
                                      <a:rPr lang="es-EC" sz="1800" i="1" kern="1200">
                                        <a:solidFill>
                                          <a:schemeClr val="dk1"/>
                                        </a:solidFill>
                                        <a:effectLst/>
                                        <a:latin typeface="+mn-lt"/>
                                        <a:ea typeface="+mn-ea"/>
                                        <a:cs typeface="+mn-cs"/>
                                      </a:rPr>
                                      <m:t>𝑖</m:t>
                                    </m:r>
                                  </m:sub>
                                </m:sSub>
                                <m:r>
                                  <a:rPr lang="es-EC" sz="1800" i="1" kern="1200">
                                    <a:solidFill>
                                      <a:schemeClr val="dk1"/>
                                    </a:solidFill>
                                    <a:effectLst/>
                                    <a:latin typeface="+mn-lt"/>
                                    <a:ea typeface="+mn-ea"/>
                                    <a:cs typeface="+mn-cs"/>
                                  </a:rPr>
                                  <m:t>=</m:t>
                                </m:r>
                                <m:f>
                                  <m:fPr>
                                    <m:ctrlPr>
                                      <a:rPr lang="es-EC" sz="1800" i="1" kern="1200">
                                        <a:solidFill>
                                          <a:schemeClr val="dk1"/>
                                        </a:solidFill>
                                        <a:effectLst/>
                                        <a:latin typeface="+mn-lt"/>
                                        <a:ea typeface="+mn-ea"/>
                                        <a:cs typeface="+mn-cs"/>
                                      </a:rPr>
                                    </m:ctrlPr>
                                  </m:fPr>
                                  <m:num>
                                    <m:r>
                                      <a:rPr lang="es-EC" sz="1800" i="1" kern="1200">
                                        <a:solidFill>
                                          <a:schemeClr val="dk1"/>
                                        </a:solidFill>
                                        <a:effectLst/>
                                        <a:latin typeface="+mn-lt"/>
                                        <a:ea typeface="+mn-ea"/>
                                        <a:cs typeface="+mn-cs"/>
                                      </a:rPr>
                                      <m:t>0.023</m:t>
                                    </m:r>
                                    <m:r>
                                      <a:rPr lang="es-EC" sz="1800" i="1" kern="1200">
                                        <a:solidFill>
                                          <a:schemeClr val="dk1"/>
                                        </a:solidFill>
                                        <a:effectLst/>
                                        <a:latin typeface="+mn-lt"/>
                                        <a:ea typeface="+mn-ea"/>
                                        <a:cs typeface="+mn-cs"/>
                                      </a:rPr>
                                      <m:t>𝑘𝑖𝑝</m:t>
                                    </m:r>
                                  </m:num>
                                  <m:den>
                                    <m:r>
                                      <a:rPr lang="es-EC" sz="1800" i="1" kern="1200">
                                        <a:solidFill>
                                          <a:schemeClr val="dk1"/>
                                        </a:solidFill>
                                        <a:effectLst/>
                                        <a:latin typeface="+mn-lt"/>
                                        <a:ea typeface="+mn-ea"/>
                                        <a:cs typeface="+mn-cs"/>
                                      </a:rPr>
                                      <m:t>0.1419 </m:t>
                                    </m:r>
                                    <m:r>
                                      <a:rPr lang="es-EC" sz="1800" i="1" kern="1200">
                                        <a:solidFill>
                                          <a:schemeClr val="dk1"/>
                                        </a:solidFill>
                                        <a:effectLst/>
                                        <a:latin typeface="+mn-lt"/>
                                        <a:ea typeface="+mn-ea"/>
                                        <a:cs typeface="+mn-cs"/>
                                      </a:rPr>
                                      <m:t>𝑝𝑢𝑙𝑔</m:t>
                                    </m:r>
                                    <m:r>
                                      <a:rPr lang="es-EC" sz="1800" i="1" kern="1200">
                                        <a:solidFill>
                                          <a:schemeClr val="dk1"/>
                                        </a:solidFill>
                                        <a:effectLst/>
                                        <a:latin typeface="+mn-lt"/>
                                        <a:ea typeface="+mn-ea"/>
                                        <a:cs typeface="+mn-cs"/>
                                      </a:rPr>
                                      <m:t>2</m:t>
                                    </m:r>
                                  </m:den>
                                </m:f>
                                <m:r>
                                  <a:rPr lang="es-EC" sz="1800" i="1" kern="1200">
                                    <a:solidFill>
                                      <a:schemeClr val="dk1"/>
                                    </a:solidFill>
                                    <a:effectLst/>
                                    <a:latin typeface="+mn-lt"/>
                                    <a:ea typeface="+mn-ea"/>
                                    <a:cs typeface="+mn-cs"/>
                                  </a:rPr>
                                  <m:t>=0.16 </m:t>
                                </m:r>
                                <m:r>
                                  <a:rPr lang="es-EC" sz="1800" i="1" kern="1200">
                                    <a:solidFill>
                                      <a:schemeClr val="dk1"/>
                                    </a:solidFill>
                                    <a:effectLst/>
                                    <a:latin typeface="+mn-lt"/>
                                    <a:ea typeface="+mn-ea"/>
                                    <a:cs typeface="+mn-cs"/>
                                  </a:rPr>
                                  <m:t>𝑘𝑝𝑠𝑖</m:t>
                                </m:r>
                              </m:oMath>
                            </m:oMathPara>
                          </a14:m>
                          <a:endParaRPr lang="es-EC" sz="1800" kern="1200" dirty="0">
                            <a:solidFill>
                              <a:schemeClr val="dk1"/>
                            </a:solidFill>
                            <a:effectLst/>
                            <a:latin typeface="+mn-lt"/>
                            <a:ea typeface="+mn-ea"/>
                            <a:cs typeface="+mn-cs"/>
                          </a:endParaRPr>
                        </a:p>
                        <a:p>
                          <a:endParaRPr lang="es-ES" dirty="0"/>
                        </a:p>
                      </a:txBody>
                      <a:tcPr/>
                    </a:tc>
                  </a:tr>
                  <a:tr h="945304">
                    <a:tc>
                      <a:txBody>
                        <a:bodyPr/>
                        <a:lstStyle/>
                        <a:p>
                          <a:pPr/>
                          <a:r>
                            <a:rPr lang="es-EC" sz="1800" kern="1200" dirty="0" smtClean="0">
                              <a:solidFill>
                                <a:schemeClr val="dk1"/>
                              </a:solidFill>
                              <a:effectLst/>
                              <a:latin typeface="+mn-lt"/>
                              <a:ea typeface="+mn-ea"/>
                              <a:cs typeface="+mn-cs"/>
                            </a:rPr>
                            <a:t>Prisionero de 3/8 pulg</a:t>
                          </a:r>
                          <a:endParaRPr lang="es-E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mn-lt"/>
                                        <a:ea typeface="+mn-ea"/>
                                        <a:cs typeface="+mn-cs"/>
                                      </a:rPr>
                                    </m:ctrlPr>
                                  </m:sSubPr>
                                  <m:e>
                                    <m:r>
                                      <a:rPr lang="es-EC" sz="1800" i="1" kern="1200">
                                        <a:solidFill>
                                          <a:schemeClr val="dk1"/>
                                        </a:solidFill>
                                        <a:effectLst/>
                                        <a:latin typeface="+mn-lt"/>
                                        <a:ea typeface="+mn-ea"/>
                                        <a:cs typeface="+mn-cs"/>
                                      </a:rPr>
                                      <m:t>𝜎</m:t>
                                    </m:r>
                                  </m:e>
                                  <m:sub>
                                    <m:r>
                                      <a:rPr lang="es-EC" sz="1800" i="1" kern="1200">
                                        <a:solidFill>
                                          <a:schemeClr val="dk1"/>
                                        </a:solidFill>
                                        <a:effectLst/>
                                        <a:latin typeface="+mn-lt"/>
                                        <a:ea typeface="+mn-ea"/>
                                        <a:cs typeface="+mn-cs"/>
                                      </a:rPr>
                                      <m:t>𝑖</m:t>
                                    </m:r>
                                  </m:sub>
                                </m:sSub>
                                <m:r>
                                  <a:rPr lang="es-EC" sz="1800" i="1" kern="1200">
                                    <a:solidFill>
                                      <a:schemeClr val="dk1"/>
                                    </a:solidFill>
                                    <a:effectLst/>
                                    <a:latin typeface="+mn-lt"/>
                                    <a:ea typeface="+mn-ea"/>
                                    <a:cs typeface="+mn-cs"/>
                                  </a:rPr>
                                  <m:t>=</m:t>
                                </m:r>
                                <m:f>
                                  <m:fPr>
                                    <m:ctrlPr>
                                      <a:rPr lang="es-EC" sz="1800" i="1" kern="1200">
                                        <a:solidFill>
                                          <a:schemeClr val="dk1"/>
                                        </a:solidFill>
                                        <a:effectLst/>
                                        <a:latin typeface="+mn-lt"/>
                                        <a:ea typeface="+mn-ea"/>
                                        <a:cs typeface="+mn-cs"/>
                                      </a:rPr>
                                    </m:ctrlPr>
                                  </m:fPr>
                                  <m:num>
                                    <m:r>
                                      <a:rPr lang="es-EC" sz="1800" i="1" kern="1200">
                                        <a:solidFill>
                                          <a:schemeClr val="dk1"/>
                                        </a:solidFill>
                                        <a:effectLst/>
                                        <a:latin typeface="+mn-lt"/>
                                        <a:ea typeface="+mn-ea"/>
                                        <a:cs typeface="+mn-cs"/>
                                      </a:rPr>
                                      <m:t>0.023</m:t>
                                    </m:r>
                                    <m:r>
                                      <a:rPr lang="es-EC" sz="1800" i="1" kern="1200">
                                        <a:solidFill>
                                          <a:schemeClr val="dk1"/>
                                        </a:solidFill>
                                        <a:effectLst/>
                                        <a:latin typeface="+mn-lt"/>
                                        <a:ea typeface="+mn-ea"/>
                                        <a:cs typeface="+mn-cs"/>
                                      </a:rPr>
                                      <m:t>𝑘𝑖𝑝</m:t>
                                    </m:r>
                                  </m:num>
                                  <m:den>
                                    <m:r>
                                      <a:rPr lang="es-EC" sz="1800" i="1" kern="1200">
                                        <a:solidFill>
                                          <a:schemeClr val="dk1"/>
                                        </a:solidFill>
                                        <a:effectLst/>
                                        <a:latin typeface="+mn-lt"/>
                                        <a:ea typeface="+mn-ea"/>
                                        <a:cs typeface="+mn-cs"/>
                                      </a:rPr>
                                      <m:t>0.0775 </m:t>
                                    </m:r>
                                    <m:r>
                                      <a:rPr lang="es-EC" sz="1800" i="1" kern="1200">
                                        <a:solidFill>
                                          <a:schemeClr val="dk1"/>
                                        </a:solidFill>
                                        <a:effectLst/>
                                        <a:latin typeface="+mn-lt"/>
                                        <a:ea typeface="+mn-ea"/>
                                        <a:cs typeface="+mn-cs"/>
                                      </a:rPr>
                                      <m:t>𝑝𝑢𝑙𝑔</m:t>
                                    </m:r>
                                    <m:r>
                                      <a:rPr lang="es-EC" sz="1800" i="1" kern="1200">
                                        <a:solidFill>
                                          <a:schemeClr val="dk1"/>
                                        </a:solidFill>
                                        <a:effectLst/>
                                        <a:latin typeface="+mn-lt"/>
                                        <a:ea typeface="+mn-ea"/>
                                        <a:cs typeface="+mn-cs"/>
                                      </a:rPr>
                                      <m:t>2</m:t>
                                    </m:r>
                                  </m:den>
                                </m:f>
                                <m:r>
                                  <a:rPr lang="es-EC" sz="1800" i="1" kern="1200">
                                    <a:solidFill>
                                      <a:schemeClr val="dk1"/>
                                    </a:solidFill>
                                    <a:effectLst/>
                                    <a:latin typeface="+mn-lt"/>
                                    <a:ea typeface="+mn-ea"/>
                                    <a:cs typeface="+mn-cs"/>
                                  </a:rPr>
                                  <m:t>=0.29 </m:t>
                                </m:r>
                                <m:r>
                                  <a:rPr lang="es-EC" sz="1800" i="1" kern="1200">
                                    <a:solidFill>
                                      <a:schemeClr val="dk1"/>
                                    </a:solidFill>
                                    <a:effectLst/>
                                    <a:latin typeface="+mn-lt"/>
                                    <a:ea typeface="+mn-ea"/>
                                    <a:cs typeface="+mn-cs"/>
                                  </a:rPr>
                                  <m:t>𝑘𝑝𝑠𝑖</m:t>
                                </m:r>
                              </m:oMath>
                            </m:oMathPara>
                          </a14:m>
                          <a:endParaRPr lang="es-EC" sz="1800" kern="1200" dirty="0">
                            <a:solidFill>
                              <a:schemeClr val="dk1"/>
                            </a:solidFill>
                            <a:effectLst/>
                            <a:latin typeface="+mn-lt"/>
                            <a:ea typeface="+mn-ea"/>
                            <a:cs typeface="+mn-cs"/>
                          </a:endParaRPr>
                        </a:p>
                        <a:p>
                          <a:endParaRPr lang="es-ES" dirty="0"/>
                        </a:p>
                      </a:txBody>
                      <a:tcPr/>
                    </a:tc>
                  </a:tr>
                </a:tbl>
              </a:graphicData>
            </a:graphic>
          </p:graphicFrame>
        </mc:Choice>
        <mc:Fallback>
          <p:graphicFrame>
            <p:nvGraphicFramePr>
              <p:cNvPr id="14" name="Tabla 13"/>
              <p:cNvGraphicFramePr>
                <a:graphicFrameLocks noGrp="1"/>
              </p:cNvGraphicFramePr>
              <p:nvPr>
                <p:extLst>
                  <p:ext uri="{D42A27DB-BD31-4B8C-83A1-F6EECF244321}">
                    <p14:modId xmlns:p14="http://schemas.microsoft.com/office/powerpoint/2010/main" val="813761671"/>
                  </p:ext>
                </p:extLst>
              </p:nvPr>
            </p:nvGraphicFramePr>
            <p:xfrm>
              <a:off x="4304944" y="3961379"/>
              <a:ext cx="6476787" cy="2496061"/>
            </p:xfrm>
            <a:graphic>
              <a:graphicData uri="http://schemas.openxmlformats.org/drawingml/2006/table">
                <a:tbl>
                  <a:tblPr firstRow="1" bandRow="1">
                    <a:tableStyleId>{5C22544A-7EE6-4342-B048-85BDC9FD1C3A}</a:tableStyleId>
                  </a:tblPr>
                  <a:tblGrid>
                    <a:gridCol w="2882061"/>
                    <a:gridCol w="3594726"/>
                  </a:tblGrid>
                  <a:tr h="605453">
                    <a:tc>
                      <a:txBody>
                        <a:bodyPr/>
                        <a:lstStyle/>
                        <a:p>
                          <a:pPr algn="ctr"/>
                          <a:r>
                            <a:rPr lang="es-ES" dirty="0" smtClean="0"/>
                            <a:t>UNC</a:t>
                          </a:r>
                          <a:endParaRPr lang="es-ES" dirty="0"/>
                        </a:p>
                      </a:txBody>
                      <a:tcPr/>
                    </a:tc>
                    <a:tc>
                      <a:txBody>
                        <a:bodyPr/>
                        <a:lstStyle/>
                        <a:p>
                          <a:pPr algn="ctr"/>
                          <a:r>
                            <a:rPr lang="es-ES" dirty="0" smtClean="0"/>
                            <a:t>Teoría</a:t>
                          </a:r>
                          <a:r>
                            <a:rPr lang="es-ES" baseline="0" dirty="0" smtClean="0"/>
                            <a:t> </a:t>
                          </a:r>
                          <a:endParaRPr lang="es-ES" dirty="0"/>
                        </a:p>
                      </a:txBody>
                      <a:tcPr/>
                    </a:tc>
                  </a:tr>
                  <a:tr h="945304">
                    <a:tc>
                      <a:txBody>
                        <a:bodyPr/>
                        <a:lstStyle/>
                        <a:p>
                          <a:pPr/>
                          <a:r>
                            <a:rPr lang="es-EC" sz="1800" kern="1200" dirty="0" smtClean="0">
                              <a:solidFill>
                                <a:schemeClr val="dk1"/>
                              </a:solidFill>
                              <a:effectLst/>
                              <a:latin typeface="+mn-lt"/>
                              <a:ea typeface="+mn-ea"/>
                              <a:cs typeface="+mn-cs"/>
                            </a:rPr>
                            <a:t>Prisionero de 1/2 pulg</a:t>
                          </a:r>
                          <a:endParaRPr lang="es-ES" dirty="0"/>
                        </a:p>
                      </a:txBody>
                      <a:tcPr/>
                    </a:tc>
                    <a:tc>
                      <a:txBody>
                        <a:bodyPr/>
                        <a:lstStyle/>
                        <a:p>
                          <a:endParaRPr lang="es-EC"/>
                        </a:p>
                      </a:txBody>
                      <a:tcPr>
                        <a:blipFill rotWithShape="0">
                          <a:blip r:embed="rId5"/>
                          <a:stretch>
                            <a:fillRect l="-80339" t="-68387" r="-678" b="-101935"/>
                          </a:stretch>
                        </a:blipFill>
                      </a:tcPr>
                    </a:tc>
                  </a:tr>
                  <a:tr h="945304">
                    <a:tc>
                      <a:txBody>
                        <a:bodyPr/>
                        <a:lstStyle/>
                        <a:p>
                          <a:pPr/>
                          <a:r>
                            <a:rPr lang="es-EC" sz="1800" kern="1200" dirty="0" smtClean="0">
                              <a:solidFill>
                                <a:schemeClr val="dk1"/>
                              </a:solidFill>
                              <a:effectLst/>
                              <a:latin typeface="+mn-lt"/>
                              <a:ea typeface="+mn-ea"/>
                              <a:cs typeface="+mn-cs"/>
                            </a:rPr>
                            <a:t>Prisionero de 3/8 pulg</a:t>
                          </a:r>
                          <a:endParaRPr lang="es-ES" dirty="0"/>
                        </a:p>
                      </a:txBody>
                      <a:tcPr/>
                    </a:tc>
                    <a:tc>
                      <a:txBody>
                        <a:bodyPr/>
                        <a:lstStyle/>
                        <a:p>
                          <a:endParaRPr lang="es-EC"/>
                        </a:p>
                      </a:txBody>
                      <a:tcPr>
                        <a:blipFill rotWithShape="0">
                          <a:blip r:embed="rId5"/>
                          <a:stretch>
                            <a:fillRect l="-80339" t="-167308" r="-678" b="-1282"/>
                          </a:stretch>
                        </a:blipFill>
                      </a:tcPr>
                    </a:tc>
                  </a:tr>
                </a:tbl>
              </a:graphicData>
            </a:graphic>
          </p:graphicFrame>
        </mc:Fallback>
      </mc:AlternateContent>
    </p:spTree>
    <p:extLst>
      <p:ext uri="{BB962C8B-B14F-4D97-AF65-F5344CB8AC3E}">
        <p14:creationId xmlns:p14="http://schemas.microsoft.com/office/powerpoint/2010/main" val="3438435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Cálculo de esfuerzos en los prisioneros del buje </a:t>
            </a:r>
            <a:endParaRPr lang="es-EC" sz="2400" b="1" kern="100" dirty="0">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p:nvPr/>
        </p:nvPicPr>
        <p:blipFill>
          <a:blip r:embed="rId2"/>
          <a:stretch>
            <a:fillRect/>
          </a:stretch>
        </p:blipFill>
        <p:spPr>
          <a:xfrm>
            <a:off x="790220" y="2212926"/>
            <a:ext cx="3514725" cy="2924175"/>
          </a:xfrm>
          <a:prstGeom prst="rect">
            <a:avLst/>
          </a:prstGeom>
        </p:spPr>
      </p:pic>
      <p:pic>
        <p:nvPicPr>
          <p:cNvPr id="3" name="Imagen 2"/>
          <p:cNvPicPr>
            <a:picLocks noChangeAspect="1"/>
          </p:cNvPicPr>
          <p:nvPr/>
        </p:nvPicPr>
        <p:blipFill>
          <a:blip r:embed="rId3"/>
          <a:stretch>
            <a:fillRect/>
          </a:stretch>
        </p:blipFill>
        <p:spPr>
          <a:xfrm>
            <a:off x="5143511" y="2049761"/>
            <a:ext cx="5007307" cy="1759629"/>
          </a:xfrm>
          <a:prstGeom prst="rect">
            <a:avLst/>
          </a:prstGeom>
        </p:spPr>
      </p:pic>
      <mc:AlternateContent xmlns:mc="http://schemas.openxmlformats.org/markup-compatibility/2006">
        <mc:Choice xmlns:a14="http://schemas.microsoft.com/office/drawing/2010/main" Requires="a14">
          <p:sp>
            <p:nvSpPr>
              <p:cNvPr id="4" name="Rectángulo 3"/>
              <p:cNvSpPr/>
              <p:nvPr/>
            </p:nvSpPr>
            <p:spPr>
              <a:xfrm>
                <a:off x="1660658" y="5469529"/>
                <a:ext cx="982127" cy="65768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𝑖</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𝑖</m:t>
                              </m:r>
                            </m:sub>
                          </m:sSub>
                        </m:num>
                        <m:den>
                          <m:sSub>
                            <m:sSubPr>
                              <m:ctrlPr>
                                <a:rPr lang="es-EC" i="1">
                                  <a:latin typeface="Cambria Math" panose="02040503050406030204" pitchFamily="18" charset="0"/>
                                </a:rPr>
                              </m:ctrlPr>
                            </m:sSubPr>
                            <m:e>
                              <m:r>
                                <a:rPr lang="es-EC" i="1">
                                  <a:latin typeface="Cambria Math" panose="02040503050406030204" pitchFamily="18" charset="0"/>
                                </a:rPr>
                                <m:t>𝐴</m:t>
                              </m:r>
                            </m:e>
                            <m:sub>
                              <m:r>
                                <a:rPr lang="es-EC" i="1">
                                  <a:latin typeface="Cambria Math" panose="02040503050406030204" pitchFamily="18" charset="0"/>
                                </a:rPr>
                                <m:t>𝑡</m:t>
                              </m:r>
                            </m:sub>
                          </m:sSub>
                        </m:den>
                      </m:f>
                    </m:oMath>
                  </m:oMathPara>
                </a14:m>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1660658" y="5469529"/>
                <a:ext cx="982127" cy="65768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14" name="Tabla 13"/>
              <p:cNvGraphicFramePr>
                <a:graphicFrameLocks noGrp="1"/>
              </p:cNvGraphicFramePr>
              <p:nvPr>
                <p:extLst/>
              </p:nvPr>
            </p:nvGraphicFramePr>
            <p:xfrm>
              <a:off x="4304944" y="3961379"/>
              <a:ext cx="6476787" cy="2496061"/>
            </p:xfrm>
            <a:graphic>
              <a:graphicData uri="http://schemas.openxmlformats.org/drawingml/2006/table">
                <a:tbl>
                  <a:tblPr firstRow="1" bandRow="1">
                    <a:tableStyleId>{5C22544A-7EE6-4342-B048-85BDC9FD1C3A}</a:tableStyleId>
                  </a:tblPr>
                  <a:tblGrid>
                    <a:gridCol w="2882061"/>
                    <a:gridCol w="3594726"/>
                  </a:tblGrid>
                  <a:tr h="605453">
                    <a:tc>
                      <a:txBody>
                        <a:bodyPr/>
                        <a:lstStyle/>
                        <a:p>
                          <a:pPr algn="ctr"/>
                          <a:r>
                            <a:rPr lang="es-ES" dirty="0" smtClean="0"/>
                            <a:t>UNC</a:t>
                          </a:r>
                          <a:endParaRPr lang="es-ES" dirty="0"/>
                        </a:p>
                      </a:txBody>
                      <a:tcPr/>
                    </a:tc>
                    <a:tc>
                      <a:txBody>
                        <a:bodyPr/>
                        <a:lstStyle/>
                        <a:p>
                          <a:pPr algn="ctr"/>
                          <a:r>
                            <a:rPr lang="es-ES" dirty="0" smtClean="0"/>
                            <a:t>Teoría</a:t>
                          </a:r>
                          <a:r>
                            <a:rPr lang="es-ES" baseline="0" dirty="0" smtClean="0"/>
                            <a:t> </a:t>
                          </a:r>
                          <a:endParaRPr lang="es-ES" dirty="0"/>
                        </a:p>
                      </a:txBody>
                      <a:tcPr/>
                    </a:tc>
                  </a:tr>
                  <a:tr h="945304">
                    <a:tc>
                      <a:txBody>
                        <a:bodyPr/>
                        <a:lstStyle/>
                        <a:p>
                          <a:pPr/>
                          <a:r>
                            <a:rPr lang="es-EC" sz="1800" kern="1200" dirty="0" smtClean="0">
                              <a:solidFill>
                                <a:schemeClr val="dk1"/>
                              </a:solidFill>
                              <a:effectLst/>
                              <a:latin typeface="+mn-lt"/>
                              <a:ea typeface="+mn-ea"/>
                              <a:cs typeface="+mn-cs"/>
                            </a:rPr>
                            <a:t>Prisionero de 1/2 pulg</a:t>
                          </a:r>
                          <a:endParaRPr lang="es-E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mn-lt"/>
                                        <a:ea typeface="+mn-ea"/>
                                        <a:cs typeface="+mn-cs"/>
                                      </a:rPr>
                                    </m:ctrlPr>
                                  </m:sSubPr>
                                  <m:e>
                                    <m:r>
                                      <a:rPr lang="es-EC" sz="1800" i="1" kern="1200">
                                        <a:solidFill>
                                          <a:schemeClr val="dk1"/>
                                        </a:solidFill>
                                        <a:effectLst/>
                                        <a:latin typeface="+mn-lt"/>
                                        <a:ea typeface="+mn-ea"/>
                                        <a:cs typeface="+mn-cs"/>
                                      </a:rPr>
                                      <m:t>𝜎</m:t>
                                    </m:r>
                                  </m:e>
                                  <m:sub>
                                    <m:r>
                                      <a:rPr lang="es-EC" sz="1800" i="1" kern="1200">
                                        <a:solidFill>
                                          <a:schemeClr val="dk1"/>
                                        </a:solidFill>
                                        <a:effectLst/>
                                        <a:latin typeface="+mn-lt"/>
                                        <a:ea typeface="+mn-ea"/>
                                        <a:cs typeface="+mn-cs"/>
                                      </a:rPr>
                                      <m:t>𝑖</m:t>
                                    </m:r>
                                  </m:sub>
                                </m:sSub>
                                <m:r>
                                  <a:rPr lang="es-EC" sz="1800" i="1" kern="1200">
                                    <a:solidFill>
                                      <a:schemeClr val="dk1"/>
                                    </a:solidFill>
                                    <a:effectLst/>
                                    <a:latin typeface="+mn-lt"/>
                                    <a:ea typeface="+mn-ea"/>
                                    <a:cs typeface="+mn-cs"/>
                                  </a:rPr>
                                  <m:t>=</m:t>
                                </m:r>
                                <m:f>
                                  <m:fPr>
                                    <m:ctrlPr>
                                      <a:rPr lang="es-EC" sz="1800" i="1" kern="1200">
                                        <a:solidFill>
                                          <a:schemeClr val="dk1"/>
                                        </a:solidFill>
                                        <a:effectLst/>
                                        <a:latin typeface="+mn-lt"/>
                                        <a:ea typeface="+mn-ea"/>
                                        <a:cs typeface="+mn-cs"/>
                                      </a:rPr>
                                    </m:ctrlPr>
                                  </m:fPr>
                                  <m:num>
                                    <m:r>
                                      <a:rPr lang="es-EC" sz="1800" i="1" kern="1200">
                                        <a:solidFill>
                                          <a:schemeClr val="dk1"/>
                                        </a:solidFill>
                                        <a:effectLst/>
                                        <a:latin typeface="+mn-lt"/>
                                        <a:ea typeface="+mn-ea"/>
                                        <a:cs typeface="+mn-cs"/>
                                      </a:rPr>
                                      <m:t>0.023</m:t>
                                    </m:r>
                                    <m:r>
                                      <a:rPr lang="es-EC" sz="1800" i="1" kern="1200">
                                        <a:solidFill>
                                          <a:schemeClr val="dk1"/>
                                        </a:solidFill>
                                        <a:effectLst/>
                                        <a:latin typeface="+mn-lt"/>
                                        <a:ea typeface="+mn-ea"/>
                                        <a:cs typeface="+mn-cs"/>
                                      </a:rPr>
                                      <m:t>𝑘𝑖𝑝</m:t>
                                    </m:r>
                                  </m:num>
                                  <m:den>
                                    <m:r>
                                      <a:rPr lang="es-EC" sz="1800" i="1" kern="1200">
                                        <a:solidFill>
                                          <a:schemeClr val="dk1"/>
                                        </a:solidFill>
                                        <a:effectLst/>
                                        <a:latin typeface="+mn-lt"/>
                                        <a:ea typeface="+mn-ea"/>
                                        <a:cs typeface="+mn-cs"/>
                                      </a:rPr>
                                      <m:t>0.1419 </m:t>
                                    </m:r>
                                    <m:r>
                                      <a:rPr lang="es-EC" sz="1800" i="1" kern="1200">
                                        <a:solidFill>
                                          <a:schemeClr val="dk1"/>
                                        </a:solidFill>
                                        <a:effectLst/>
                                        <a:latin typeface="+mn-lt"/>
                                        <a:ea typeface="+mn-ea"/>
                                        <a:cs typeface="+mn-cs"/>
                                      </a:rPr>
                                      <m:t>𝑝𝑢𝑙𝑔</m:t>
                                    </m:r>
                                    <m:r>
                                      <a:rPr lang="es-EC" sz="1800" i="1" kern="1200">
                                        <a:solidFill>
                                          <a:schemeClr val="dk1"/>
                                        </a:solidFill>
                                        <a:effectLst/>
                                        <a:latin typeface="+mn-lt"/>
                                        <a:ea typeface="+mn-ea"/>
                                        <a:cs typeface="+mn-cs"/>
                                      </a:rPr>
                                      <m:t>2</m:t>
                                    </m:r>
                                  </m:den>
                                </m:f>
                                <m:r>
                                  <a:rPr lang="es-EC" sz="1800" i="1" kern="1200">
                                    <a:solidFill>
                                      <a:schemeClr val="dk1"/>
                                    </a:solidFill>
                                    <a:effectLst/>
                                    <a:latin typeface="+mn-lt"/>
                                    <a:ea typeface="+mn-ea"/>
                                    <a:cs typeface="+mn-cs"/>
                                  </a:rPr>
                                  <m:t>=0.16 </m:t>
                                </m:r>
                                <m:r>
                                  <a:rPr lang="es-EC" sz="1800" i="1" kern="1200">
                                    <a:solidFill>
                                      <a:schemeClr val="dk1"/>
                                    </a:solidFill>
                                    <a:effectLst/>
                                    <a:latin typeface="+mn-lt"/>
                                    <a:ea typeface="+mn-ea"/>
                                    <a:cs typeface="+mn-cs"/>
                                  </a:rPr>
                                  <m:t>𝑘𝑝𝑠𝑖</m:t>
                                </m:r>
                              </m:oMath>
                            </m:oMathPara>
                          </a14:m>
                          <a:endParaRPr lang="es-EC" sz="1800" kern="1200" dirty="0">
                            <a:solidFill>
                              <a:schemeClr val="dk1"/>
                            </a:solidFill>
                            <a:effectLst/>
                            <a:latin typeface="+mn-lt"/>
                            <a:ea typeface="+mn-ea"/>
                            <a:cs typeface="+mn-cs"/>
                          </a:endParaRPr>
                        </a:p>
                        <a:p>
                          <a:endParaRPr lang="es-ES" dirty="0"/>
                        </a:p>
                      </a:txBody>
                      <a:tcPr/>
                    </a:tc>
                  </a:tr>
                  <a:tr h="945304">
                    <a:tc>
                      <a:txBody>
                        <a:bodyPr/>
                        <a:lstStyle/>
                        <a:p>
                          <a:pPr/>
                          <a:r>
                            <a:rPr lang="es-EC" sz="1800" kern="1200" dirty="0" smtClean="0">
                              <a:solidFill>
                                <a:schemeClr val="dk1"/>
                              </a:solidFill>
                              <a:effectLst/>
                              <a:latin typeface="+mn-lt"/>
                              <a:ea typeface="+mn-ea"/>
                              <a:cs typeface="+mn-cs"/>
                            </a:rPr>
                            <a:t>Prisionero de 3/8 pulg</a:t>
                          </a:r>
                          <a:endParaRPr lang="es-E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mn-lt"/>
                                        <a:ea typeface="+mn-ea"/>
                                        <a:cs typeface="+mn-cs"/>
                                      </a:rPr>
                                    </m:ctrlPr>
                                  </m:sSubPr>
                                  <m:e>
                                    <m:r>
                                      <a:rPr lang="es-EC" sz="1800" i="1" kern="1200">
                                        <a:solidFill>
                                          <a:schemeClr val="dk1"/>
                                        </a:solidFill>
                                        <a:effectLst/>
                                        <a:latin typeface="+mn-lt"/>
                                        <a:ea typeface="+mn-ea"/>
                                        <a:cs typeface="+mn-cs"/>
                                      </a:rPr>
                                      <m:t>𝜎</m:t>
                                    </m:r>
                                  </m:e>
                                  <m:sub>
                                    <m:r>
                                      <a:rPr lang="es-EC" sz="1800" i="1" kern="1200">
                                        <a:solidFill>
                                          <a:schemeClr val="dk1"/>
                                        </a:solidFill>
                                        <a:effectLst/>
                                        <a:latin typeface="+mn-lt"/>
                                        <a:ea typeface="+mn-ea"/>
                                        <a:cs typeface="+mn-cs"/>
                                      </a:rPr>
                                      <m:t>𝑖</m:t>
                                    </m:r>
                                  </m:sub>
                                </m:sSub>
                                <m:r>
                                  <a:rPr lang="es-EC" sz="1800" i="1" kern="1200">
                                    <a:solidFill>
                                      <a:schemeClr val="dk1"/>
                                    </a:solidFill>
                                    <a:effectLst/>
                                    <a:latin typeface="+mn-lt"/>
                                    <a:ea typeface="+mn-ea"/>
                                    <a:cs typeface="+mn-cs"/>
                                  </a:rPr>
                                  <m:t>=</m:t>
                                </m:r>
                                <m:f>
                                  <m:fPr>
                                    <m:ctrlPr>
                                      <a:rPr lang="es-EC" sz="1800" i="1" kern="1200">
                                        <a:solidFill>
                                          <a:schemeClr val="dk1"/>
                                        </a:solidFill>
                                        <a:effectLst/>
                                        <a:latin typeface="+mn-lt"/>
                                        <a:ea typeface="+mn-ea"/>
                                        <a:cs typeface="+mn-cs"/>
                                      </a:rPr>
                                    </m:ctrlPr>
                                  </m:fPr>
                                  <m:num>
                                    <m:r>
                                      <a:rPr lang="es-EC" sz="1800" i="1" kern="1200">
                                        <a:solidFill>
                                          <a:schemeClr val="dk1"/>
                                        </a:solidFill>
                                        <a:effectLst/>
                                        <a:latin typeface="+mn-lt"/>
                                        <a:ea typeface="+mn-ea"/>
                                        <a:cs typeface="+mn-cs"/>
                                      </a:rPr>
                                      <m:t>0.023</m:t>
                                    </m:r>
                                    <m:r>
                                      <a:rPr lang="es-EC" sz="1800" i="1" kern="1200">
                                        <a:solidFill>
                                          <a:schemeClr val="dk1"/>
                                        </a:solidFill>
                                        <a:effectLst/>
                                        <a:latin typeface="+mn-lt"/>
                                        <a:ea typeface="+mn-ea"/>
                                        <a:cs typeface="+mn-cs"/>
                                      </a:rPr>
                                      <m:t>𝑘𝑖𝑝</m:t>
                                    </m:r>
                                  </m:num>
                                  <m:den>
                                    <m:r>
                                      <a:rPr lang="es-EC" sz="1800" i="1" kern="1200">
                                        <a:solidFill>
                                          <a:schemeClr val="dk1"/>
                                        </a:solidFill>
                                        <a:effectLst/>
                                        <a:latin typeface="+mn-lt"/>
                                        <a:ea typeface="+mn-ea"/>
                                        <a:cs typeface="+mn-cs"/>
                                      </a:rPr>
                                      <m:t>0.0775 </m:t>
                                    </m:r>
                                    <m:r>
                                      <a:rPr lang="es-EC" sz="1800" i="1" kern="1200">
                                        <a:solidFill>
                                          <a:schemeClr val="dk1"/>
                                        </a:solidFill>
                                        <a:effectLst/>
                                        <a:latin typeface="+mn-lt"/>
                                        <a:ea typeface="+mn-ea"/>
                                        <a:cs typeface="+mn-cs"/>
                                      </a:rPr>
                                      <m:t>𝑝𝑢𝑙𝑔</m:t>
                                    </m:r>
                                    <m:r>
                                      <a:rPr lang="es-EC" sz="1800" i="1" kern="1200">
                                        <a:solidFill>
                                          <a:schemeClr val="dk1"/>
                                        </a:solidFill>
                                        <a:effectLst/>
                                        <a:latin typeface="+mn-lt"/>
                                        <a:ea typeface="+mn-ea"/>
                                        <a:cs typeface="+mn-cs"/>
                                      </a:rPr>
                                      <m:t>2</m:t>
                                    </m:r>
                                  </m:den>
                                </m:f>
                                <m:r>
                                  <a:rPr lang="es-EC" sz="1800" i="1" kern="1200">
                                    <a:solidFill>
                                      <a:schemeClr val="dk1"/>
                                    </a:solidFill>
                                    <a:effectLst/>
                                    <a:latin typeface="+mn-lt"/>
                                    <a:ea typeface="+mn-ea"/>
                                    <a:cs typeface="+mn-cs"/>
                                  </a:rPr>
                                  <m:t>=0.29 </m:t>
                                </m:r>
                                <m:r>
                                  <a:rPr lang="es-EC" sz="1800" i="1" kern="1200">
                                    <a:solidFill>
                                      <a:schemeClr val="dk1"/>
                                    </a:solidFill>
                                    <a:effectLst/>
                                    <a:latin typeface="+mn-lt"/>
                                    <a:ea typeface="+mn-ea"/>
                                    <a:cs typeface="+mn-cs"/>
                                  </a:rPr>
                                  <m:t>𝑘𝑝𝑠𝑖</m:t>
                                </m:r>
                              </m:oMath>
                            </m:oMathPara>
                          </a14:m>
                          <a:endParaRPr lang="es-EC" sz="1800" kern="1200" dirty="0">
                            <a:solidFill>
                              <a:schemeClr val="dk1"/>
                            </a:solidFill>
                            <a:effectLst/>
                            <a:latin typeface="+mn-lt"/>
                            <a:ea typeface="+mn-ea"/>
                            <a:cs typeface="+mn-cs"/>
                          </a:endParaRPr>
                        </a:p>
                        <a:p>
                          <a:endParaRPr lang="es-ES" dirty="0"/>
                        </a:p>
                      </a:txBody>
                      <a:tcPr/>
                    </a:tc>
                  </a:tr>
                </a:tbl>
              </a:graphicData>
            </a:graphic>
          </p:graphicFrame>
        </mc:Choice>
        <mc:Fallback>
          <p:graphicFrame>
            <p:nvGraphicFramePr>
              <p:cNvPr id="14" name="Tabla 13"/>
              <p:cNvGraphicFramePr>
                <a:graphicFrameLocks noGrp="1"/>
              </p:cNvGraphicFramePr>
              <p:nvPr>
                <p:extLst/>
              </p:nvPr>
            </p:nvGraphicFramePr>
            <p:xfrm>
              <a:off x="4304944" y="3961379"/>
              <a:ext cx="6476787" cy="2496061"/>
            </p:xfrm>
            <a:graphic>
              <a:graphicData uri="http://schemas.openxmlformats.org/drawingml/2006/table">
                <a:tbl>
                  <a:tblPr firstRow="1" bandRow="1">
                    <a:tableStyleId>{5C22544A-7EE6-4342-B048-85BDC9FD1C3A}</a:tableStyleId>
                  </a:tblPr>
                  <a:tblGrid>
                    <a:gridCol w="2882061"/>
                    <a:gridCol w="3594726"/>
                  </a:tblGrid>
                  <a:tr h="605453">
                    <a:tc>
                      <a:txBody>
                        <a:bodyPr/>
                        <a:lstStyle/>
                        <a:p>
                          <a:pPr algn="ctr"/>
                          <a:r>
                            <a:rPr lang="es-ES" dirty="0" smtClean="0"/>
                            <a:t>UNC</a:t>
                          </a:r>
                          <a:endParaRPr lang="es-ES" dirty="0"/>
                        </a:p>
                      </a:txBody>
                      <a:tcPr/>
                    </a:tc>
                    <a:tc>
                      <a:txBody>
                        <a:bodyPr/>
                        <a:lstStyle/>
                        <a:p>
                          <a:pPr algn="ctr"/>
                          <a:r>
                            <a:rPr lang="es-ES" dirty="0" smtClean="0"/>
                            <a:t>Teoría</a:t>
                          </a:r>
                          <a:r>
                            <a:rPr lang="es-ES" baseline="0" dirty="0" smtClean="0"/>
                            <a:t> </a:t>
                          </a:r>
                          <a:endParaRPr lang="es-ES" dirty="0"/>
                        </a:p>
                      </a:txBody>
                      <a:tcPr/>
                    </a:tc>
                  </a:tr>
                  <a:tr h="945304">
                    <a:tc>
                      <a:txBody>
                        <a:bodyPr/>
                        <a:lstStyle/>
                        <a:p>
                          <a:pPr/>
                          <a:r>
                            <a:rPr lang="es-EC" sz="1800" kern="1200" dirty="0" smtClean="0">
                              <a:solidFill>
                                <a:schemeClr val="dk1"/>
                              </a:solidFill>
                              <a:effectLst/>
                              <a:latin typeface="+mn-lt"/>
                              <a:ea typeface="+mn-ea"/>
                              <a:cs typeface="+mn-cs"/>
                            </a:rPr>
                            <a:t>Prisionero de 1/2 pulg</a:t>
                          </a:r>
                          <a:endParaRPr lang="es-ES" dirty="0"/>
                        </a:p>
                      </a:txBody>
                      <a:tcPr/>
                    </a:tc>
                    <a:tc>
                      <a:txBody>
                        <a:bodyPr/>
                        <a:lstStyle/>
                        <a:p>
                          <a:endParaRPr lang="es-EC"/>
                        </a:p>
                      </a:txBody>
                      <a:tcPr>
                        <a:blipFill rotWithShape="0">
                          <a:blip r:embed="rId5"/>
                          <a:stretch>
                            <a:fillRect l="-80339" t="-68387" r="-678" b="-101935"/>
                          </a:stretch>
                        </a:blipFill>
                      </a:tcPr>
                    </a:tc>
                  </a:tr>
                  <a:tr h="945304">
                    <a:tc>
                      <a:txBody>
                        <a:bodyPr/>
                        <a:lstStyle/>
                        <a:p>
                          <a:pPr/>
                          <a:r>
                            <a:rPr lang="es-EC" sz="1800" kern="1200" dirty="0" smtClean="0">
                              <a:solidFill>
                                <a:schemeClr val="dk1"/>
                              </a:solidFill>
                              <a:effectLst/>
                              <a:latin typeface="+mn-lt"/>
                              <a:ea typeface="+mn-ea"/>
                              <a:cs typeface="+mn-cs"/>
                            </a:rPr>
                            <a:t>Prisionero de 3/8 pulg</a:t>
                          </a:r>
                          <a:endParaRPr lang="es-ES" dirty="0"/>
                        </a:p>
                      </a:txBody>
                      <a:tcPr/>
                    </a:tc>
                    <a:tc>
                      <a:txBody>
                        <a:bodyPr/>
                        <a:lstStyle/>
                        <a:p>
                          <a:endParaRPr lang="es-EC"/>
                        </a:p>
                      </a:txBody>
                      <a:tcPr>
                        <a:blipFill rotWithShape="0">
                          <a:blip r:embed="rId5"/>
                          <a:stretch>
                            <a:fillRect l="-80339" t="-167308" r="-678" b="-1282"/>
                          </a:stretch>
                        </a:blipFill>
                      </a:tcPr>
                    </a:tc>
                  </a:tr>
                </a:tbl>
              </a:graphicData>
            </a:graphic>
          </p:graphicFrame>
        </mc:Fallback>
      </mc:AlternateContent>
    </p:spTree>
    <p:extLst>
      <p:ext uri="{BB962C8B-B14F-4D97-AF65-F5344CB8AC3E}">
        <p14:creationId xmlns:p14="http://schemas.microsoft.com/office/powerpoint/2010/main" val="4035048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578492"/>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i="1" dirty="0"/>
              <a:t>Selección de </a:t>
            </a:r>
            <a:r>
              <a:rPr lang="es-EC" sz="2400" b="1" i="1" dirty="0" smtClean="0"/>
              <a:t>rodamientos</a:t>
            </a:r>
            <a:endParaRPr lang="es-EC" sz="2400" b="1" i="1" dirty="0"/>
          </a:p>
        </p:txBody>
      </p:sp>
      <mc:AlternateContent xmlns:mc="http://schemas.openxmlformats.org/markup-compatibility/2006">
        <mc:Choice xmlns:a14="http://schemas.microsoft.com/office/drawing/2010/main" Requires="a14">
          <p:sp>
            <p:nvSpPr>
              <p:cNvPr id="6" name="Rectángulo 5"/>
              <p:cNvSpPr/>
              <p:nvPr/>
            </p:nvSpPr>
            <p:spPr>
              <a:xfrm>
                <a:off x="1351169" y="2349404"/>
                <a:ext cx="1846916"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𝐶𝑜</m:t>
                          </m:r>
                        </m:e>
                        <m:sub>
                          <m:r>
                            <a:rPr lang="es-EC" i="1">
                              <a:latin typeface="Cambria Math" panose="02040503050406030204" pitchFamily="18" charset="0"/>
                            </a:rPr>
                            <m:t>𝑟𝑒𝑞</m:t>
                          </m:r>
                        </m:sub>
                      </m:sSub>
                      <m:r>
                        <a:rPr lang="es-EC" i="0">
                          <a:latin typeface="Cambria Math" panose="02040503050406030204" pitchFamily="18" charset="0"/>
                        </a:rPr>
                        <m:t>=</m:t>
                      </m:r>
                      <m:r>
                        <a:rPr lang="es-EC" i="1">
                          <a:latin typeface="Cambria Math" panose="02040503050406030204" pitchFamily="18" charset="0"/>
                        </a:rPr>
                        <m:t>𝑃𝑜</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𝑓𝑠</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1351169" y="2349404"/>
                <a:ext cx="1846916" cy="390748"/>
              </a:xfrm>
              <a:prstGeom prst="rect">
                <a:avLst/>
              </a:prstGeom>
              <a:blipFill rotWithShape="0">
                <a:blip r:embed="rId2"/>
                <a:stretch>
                  <a:fillRect b="-769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9" name="Tabla 8"/>
              <p:cNvGraphicFramePr>
                <a:graphicFrameLocks noGrp="1"/>
              </p:cNvGraphicFramePr>
              <p:nvPr>
                <p:extLst>
                  <p:ext uri="{D42A27DB-BD31-4B8C-83A1-F6EECF244321}">
                    <p14:modId xmlns:p14="http://schemas.microsoft.com/office/powerpoint/2010/main" val="1590260294"/>
                  </p:ext>
                </p:extLst>
              </p:nvPr>
            </p:nvGraphicFramePr>
            <p:xfrm>
              <a:off x="677334" y="2911688"/>
              <a:ext cx="4536111" cy="3288899"/>
            </p:xfrm>
            <a:graphic>
              <a:graphicData uri="http://schemas.openxmlformats.org/drawingml/2006/table">
                <a:tbl>
                  <a:tblPr firstRow="1" bandRow="1">
                    <a:tableStyleId>{5C22544A-7EE6-4342-B048-85BDC9FD1C3A}</a:tableStyleId>
                  </a:tblPr>
                  <a:tblGrid>
                    <a:gridCol w="1356182"/>
                    <a:gridCol w="1533856"/>
                    <a:gridCol w="1646073"/>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𝐶𝑜</m:t>
                                    </m:r>
                                  </m:e>
                                  <m:sub>
                                    <m:r>
                                      <a:rPr lang="es-EC" i="1">
                                        <a:latin typeface="Cambria Math" panose="02040503050406030204" pitchFamily="18" charset="0"/>
                                      </a:rPr>
                                      <m:t>𝑟𝑒𝑞</m:t>
                                    </m:r>
                                  </m:sub>
                                </m:sSub>
                              </m:oMath>
                            </m:oMathPara>
                          </a14:m>
                          <a:endParaRPr lang="es-ES" dirty="0"/>
                        </a:p>
                      </a:txBody>
                      <a:tcPr/>
                    </a:tc>
                    <a:tc>
                      <a:txBody>
                        <a:bodyPr/>
                        <a:lstStyle/>
                        <a:p>
                          <a:r>
                            <a:rPr lang="es-EC" sz="1800" kern="1200" dirty="0" smtClean="0">
                              <a:solidFill>
                                <a:schemeClr val="dk1"/>
                              </a:solidFill>
                              <a:effectLst/>
                              <a:latin typeface="+mn-lt"/>
                              <a:ea typeface="+mn-ea"/>
                              <a:cs typeface="+mn-cs"/>
                            </a:rPr>
                            <a:t>Capacidad de carga estática</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757.64 </m:t>
                                </m:r>
                                <m:r>
                                  <a:rPr lang="es-EC" sz="1800" i="1" kern="1200" smtClean="0">
                                    <a:solidFill>
                                      <a:schemeClr val="dk1"/>
                                    </a:solidFill>
                                    <a:effectLst/>
                                    <a:latin typeface="+mn-lt"/>
                                    <a:ea typeface="+mn-ea"/>
                                    <a:cs typeface="+mn-cs"/>
                                  </a:rPr>
                                  <m:t>𝑁</m:t>
                                </m:r>
                              </m:oMath>
                            </m:oMathPara>
                          </a14:m>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𝑃𝑜</m:t>
                                </m:r>
                              </m:oMath>
                            </m:oMathPara>
                          </a14:m>
                          <a:endParaRPr lang="es-ES" dirty="0"/>
                        </a:p>
                      </a:txBody>
                      <a:tcPr/>
                    </a:tc>
                    <a:tc>
                      <a:txBody>
                        <a:bodyPr/>
                        <a:lstStyle/>
                        <a:p>
                          <a:r>
                            <a:rPr lang="es-EC" sz="1800" kern="1200" dirty="0" smtClean="0">
                              <a:solidFill>
                                <a:schemeClr val="dk1"/>
                              </a:solidFill>
                              <a:effectLst/>
                              <a:latin typeface="+mn-lt"/>
                              <a:ea typeface="+mn-ea"/>
                              <a:cs typeface="+mn-cs"/>
                            </a:rPr>
                            <a:t>Carga estática equivalente</a:t>
                          </a:r>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Cambria Math" panose="02040503050406030204" pitchFamily="18" charset="0"/>
                                    <a:ea typeface="+mn-ea"/>
                                    <a:cs typeface="+mn-cs"/>
                                  </a:rPr>
                                  <m:t>505.09 </m:t>
                                </m:r>
                                <m:r>
                                  <a:rPr lang="es-EC" sz="1800" i="1" kern="1200" smtClean="0">
                                    <a:solidFill>
                                      <a:schemeClr val="dk1"/>
                                    </a:solidFill>
                                    <a:effectLst/>
                                    <a:latin typeface="Cambria Math" panose="02040503050406030204" pitchFamily="18" charset="0"/>
                                    <a:ea typeface="+mn-ea"/>
                                    <a:cs typeface="+mn-cs"/>
                                  </a:rPr>
                                  <m:t>𝑁</m:t>
                                </m:r>
                              </m:oMath>
                            </m:oMathPara>
                          </a14:m>
                          <a:endParaRPr lang="es-ES" dirty="0"/>
                        </a:p>
                        <a:p>
                          <a:pPr algn="ctr"/>
                          <a:endParaRPr lang="es-ES" dirty="0"/>
                        </a:p>
                      </a:txBody>
                      <a:tcPr/>
                    </a:tc>
                  </a:tr>
                  <a:tr h="6284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𝑓𝑠</m:t>
                                </m:r>
                              </m:oMath>
                            </m:oMathPara>
                          </a14:m>
                          <a:endParaRPr lang="es-EC" dirty="0"/>
                        </a:p>
                        <a:p>
                          <a:pPr/>
                          <a:endParaRPr lang="es-ES" dirty="0"/>
                        </a:p>
                      </a:txBody>
                      <a:tcPr/>
                    </a:tc>
                    <a:tc>
                      <a:txBody>
                        <a:bodyPr/>
                        <a:lstStyle/>
                        <a:p>
                          <a:r>
                            <a:rPr lang="es-ES" baseline="0" dirty="0" smtClean="0"/>
                            <a:t> </a:t>
                          </a:r>
                          <a:r>
                            <a:rPr lang="es-EC" sz="1800" kern="1200" dirty="0" smtClean="0">
                              <a:solidFill>
                                <a:schemeClr val="dk1"/>
                              </a:solidFill>
                              <a:effectLst/>
                              <a:latin typeface="+mn-lt"/>
                              <a:ea typeface="+mn-ea"/>
                              <a:cs typeface="+mn-cs"/>
                            </a:rPr>
                            <a:t>Factor de carga estático </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1.5</m:t>
                                </m:r>
                              </m:oMath>
                            </m:oMathPara>
                          </a14:m>
                          <a:endParaRPr lang="en-US" baseline="0" dirty="0" smtClean="0"/>
                        </a:p>
                      </a:txBody>
                      <a:tcPr/>
                    </a:tc>
                  </a:tr>
                </a:tbl>
              </a:graphicData>
            </a:graphic>
          </p:graphicFrame>
        </mc:Choice>
        <mc:Fallback>
          <p:graphicFrame>
            <p:nvGraphicFramePr>
              <p:cNvPr id="9" name="Tabla 8"/>
              <p:cNvGraphicFramePr>
                <a:graphicFrameLocks noGrp="1"/>
              </p:cNvGraphicFramePr>
              <p:nvPr>
                <p:extLst>
                  <p:ext uri="{D42A27DB-BD31-4B8C-83A1-F6EECF244321}">
                    <p14:modId xmlns:p14="http://schemas.microsoft.com/office/powerpoint/2010/main" val="1590260294"/>
                  </p:ext>
                </p:extLst>
              </p:nvPr>
            </p:nvGraphicFramePr>
            <p:xfrm>
              <a:off x="677334" y="2911688"/>
              <a:ext cx="4536111" cy="3288899"/>
            </p:xfrm>
            <a:graphic>
              <a:graphicData uri="http://schemas.openxmlformats.org/drawingml/2006/table">
                <a:tbl>
                  <a:tblPr firstRow="1" bandRow="1">
                    <a:tableStyleId>{5C22544A-7EE6-4342-B048-85BDC9FD1C3A}</a:tableStyleId>
                  </a:tblPr>
                  <a:tblGrid>
                    <a:gridCol w="1356182"/>
                    <a:gridCol w="1533856"/>
                    <a:gridCol w="1646073"/>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914400">
                    <a:tc>
                      <a:txBody>
                        <a:bodyPr/>
                        <a:lstStyle/>
                        <a:p>
                          <a:endParaRPr lang="es-EC"/>
                        </a:p>
                      </a:txBody>
                      <a:tcPr>
                        <a:blipFill rotWithShape="0">
                          <a:blip r:embed="rId3"/>
                          <a:stretch>
                            <a:fillRect l="-448" t="-64000" r="-235874" b="-210000"/>
                          </a:stretch>
                        </a:blipFill>
                      </a:tcPr>
                    </a:tc>
                    <a:tc>
                      <a:txBody>
                        <a:bodyPr/>
                        <a:lstStyle/>
                        <a:p>
                          <a:r>
                            <a:rPr lang="es-EC" sz="1800" kern="1200" dirty="0" smtClean="0">
                              <a:solidFill>
                                <a:schemeClr val="dk1"/>
                              </a:solidFill>
                              <a:effectLst/>
                              <a:latin typeface="+mn-lt"/>
                              <a:ea typeface="+mn-ea"/>
                              <a:cs typeface="+mn-cs"/>
                            </a:rPr>
                            <a:t>Capacidad de carga estática</a:t>
                          </a:r>
                          <a:endParaRPr lang="es-ES" dirty="0"/>
                        </a:p>
                      </a:txBody>
                      <a:tcPr/>
                    </a:tc>
                    <a:tc>
                      <a:txBody>
                        <a:bodyPr/>
                        <a:lstStyle/>
                        <a:p>
                          <a:endParaRPr lang="es-EC"/>
                        </a:p>
                      </a:txBody>
                      <a:tcPr>
                        <a:blipFill rotWithShape="0">
                          <a:blip r:embed="rId3"/>
                          <a:stretch>
                            <a:fillRect l="-176296" t="-64000" r="-1481" b="-210000"/>
                          </a:stretch>
                        </a:blipFill>
                      </a:tcPr>
                    </a:tc>
                  </a:tr>
                  <a:tr h="914400">
                    <a:tc>
                      <a:txBody>
                        <a:bodyPr/>
                        <a:lstStyle/>
                        <a:p>
                          <a:endParaRPr lang="es-EC"/>
                        </a:p>
                      </a:txBody>
                      <a:tcPr>
                        <a:blipFill rotWithShape="0">
                          <a:blip r:embed="rId3"/>
                          <a:stretch>
                            <a:fillRect l="-448" t="-162914" r="-235874" b="-108609"/>
                          </a:stretch>
                        </a:blipFill>
                      </a:tcPr>
                    </a:tc>
                    <a:tc>
                      <a:txBody>
                        <a:bodyPr/>
                        <a:lstStyle/>
                        <a:p>
                          <a:r>
                            <a:rPr lang="es-EC" sz="1800" kern="1200" dirty="0" smtClean="0">
                              <a:solidFill>
                                <a:schemeClr val="dk1"/>
                              </a:solidFill>
                              <a:effectLst/>
                              <a:latin typeface="+mn-lt"/>
                              <a:ea typeface="+mn-ea"/>
                              <a:cs typeface="+mn-cs"/>
                            </a:rPr>
                            <a:t>Carga estática equivalente</a:t>
                          </a:r>
                          <a:endParaRPr lang="es-ES" dirty="0"/>
                        </a:p>
                      </a:txBody>
                      <a:tcPr/>
                    </a:tc>
                    <a:tc>
                      <a:txBody>
                        <a:bodyPr/>
                        <a:lstStyle/>
                        <a:p>
                          <a:endParaRPr lang="es-EC"/>
                        </a:p>
                      </a:txBody>
                      <a:tcPr>
                        <a:blipFill rotWithShape="0">
                          <a:blip r:embed="rId3"/>
                          <a:stretch>
                            <a:fillRect l="-176296" t="-162914" r="-1481" b="-108609"/>
                          </a:stretch>
                        </a:blipFill>
                      </a:tcPr>
                    </a:tc>
                  </a:tr>
                  <a:tr h="914400">
                    <a:tc>
                      <a:txBody>
                        <a:bodyPr/>
                        <a:lstStyle/>
                        <a:p>
                          <a:endParaRPr lang="es-EC"/>
                        </a:p>
                      </a:txBody>
                      <a:tcPr>
                        <a:blipFill rotWithShape="0">
                          <a:blip r:embed="rId3"/>
                          <a:stretch>
                            <a:fillRect l="-448" t="-264667" r="-235874" b="-9333"/>
                          </a:stretch>
                        </a:blipFill>
                      </a:tcPr>
                    </a:tc>
                    <a:tc>
                      <a:txBody>
                        <a:bodyPr/>
                        <a:lstStyle/>
                        <a:p>
                          <a:r>
                            <a:rPr lang="es-ES" baseline="0" dirty="0" smtClean="0"/>
                            <a:t> </a:t>
                          </a:r>
                          <a:r>
                            <a:rPr lang="es-EC" sz="1800" kern="1200" dirty="0" smtClean="0">
                              <a:solidFill>
                                <a:schemeClr val="dk1"/>
                              </a:solidFill>
                              <a:effectLst/>
                              <a:latin typeface="+mn-lt"/>
                              <a:ea typeface="+mn-ea"/>
                              <a:cs typeface="+mn-cs"/>
                            </a:rPr>
                            <a:t>Factor de carga estático </a:t>
                          </a:r>
                          <a:endParaRPr lang="es-ES" dirty="0"/>
                        </a:p>
                      </a:txBody>
                      <a:tcPr/>
                    </a:tc>
                    <a:tc>
                      <a:txBody>
                        <a:bodyPr/>
                        <a:lstStyle/>
                        <a:p>
                          <a:endParaRPr lang="es-EC"/>
                        </a:p>
                      </a:txBody>
                      <a:tcPr>
                        <a:blipFill rotWithShape="0">
                          <a:blip r:embed="rId3"/>
                          <a:stretch>
                            <a:fillRect l="-176296" t="-264667" r="-1481" b="-9333"/>
                          </a:stretch>
                        </a:blipFill>
                      </a:tcPr>
                    </a:tc>
                  </a:tr>
                </a:tbl>
              </a:graphicData>
            </a:graphic>
          </p:graphicFrame>
        </mc:Fallback>
      </mc:AlternateContent>
      <p:pic>
        <p:nvPicPr>
          <p:cNvPr id="10" name="Imagen 9"/>
          <p:cNvPicPr/>
          <p:nvPr/>
        </p:nvPicPr>
        <p:blipFill>
          <a:blip r:embed="rId4"/>
          <a:stretch>
            <a:fillRect/>
          </a:stretch>
        </p:blipFill>
        <p:spPr>
          <a:xfrm>
            <a:off x="5942073" y="1323833"/>
            <a:ext cx="4424940" cy="1615747"/>
          </a:xfrm>
          <a:prstGeom prst="rect">
            <a:avLst/>
          </a:prstGeom>
        </p:spPr>
      </p:pic>
      <p:sp>
        <p:nvSpPr>
          <p:cNvPr id="7" name="Rectángulo 6"/>
          <p:cNvSpPr/>
          <p:nvPr/>
        </p:nvSpPr>
        <p:spPr>
          <a:xfrm>
            <a:off x="6159340" y="2167169"/>
            <a:ext cx="3589361" cy="2559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8" name="Rectángulo 7"/>
          <p:cNvSpPr/>
          <p:nvPr/>
        </p:nvSpPr>
        <p:spPr>
          <a:xfrm>
            <a:off x="6721590" y="2901480"/>
            <a:ext cx="3027111"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a:t>
            </a:r>
            <a:r>
              <a:rPr lang="es-EC" sz="1000" kern="100" dirty="0" err="1">
                <a:solidFill>
                  <a:srgbClr val="0D0D0D"/>
                </a:solidFill>
                <a:latin typeface="Arial" panose="020B0604020202020204" pitchFamily="34" charset="0"/>
                <a:ea typeface="Calibri" panose="020F0502020204030204" pitchFamily="34" charset="0"/>
                <a:cs typeface="Times New Roman" panose="02020603050405020304" pitchFamily="18" charset="0"/>
              </a:rPr>
              <a:t>Budynas</a:t>
            </a: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 R. G., 2008)</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Imagen 12"/>
          <p:cNvPicPr/>
          <p:nvPr/>
        </p:nvPicPr>
        <p:blipFill>
          <a:blip r:embed="rId5"/>
          <a:stretch>
            <a:fillRect/>
          </a:stretch>
        </p:blipFill>
        <p:spPr>
          <a:xfrm>
            <a:off x="5381229" y="3244408"/>
            <a:ext cx="5707831" cy="16362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Rectángulo 14"/>
          <p:cNvSpPr/>
          <p:nvPr/>
        </p:nvSpPr>
        <p:spPr>
          <a:xfrm>
            <a:off x="5381229" y="4611133"/>
            <a:ext cx="5707831" cy="12283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pic>
        <p:nvPicPr>
          <p:cNvPr id="12" name="Imagen 11"/>
          <p:cNvPicPr>
            <a:picLocks noChangeAspect="1"/>
          </p:cNvPicPr>
          <p:nvPr/>
        </p:nvPicPr>
        <p:blipFill>
          <a:blip r:embed="rId6"/>
          <a:stretch>
            <a:fillRect/>
          </a:stretch>
        </p:blipFill>
        <p:spPr>
          <a:xfrm>
            <a:off x="5531536" y="5304434"/>
            <a:ext cx="5905288" cy="1241239"/>
          </a:xfrm>
          <a:prstGeom prst="rect">
            <a:avLst/>
          </a:prstGeom>
        </p:spPr>
      </p:pic>
    </p:spTree>
    <p:extLst>
      <p:ext uri="{BB962C8B-B14F-4D97-AF65-F5344CB8AC3E}">
        <p14:creationId xmlns:p14="http://schemas.microsoft.com/office/powerpoint/2010/main" val="1214908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578492"/>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 las columnas de soporte </a:t>
            </a:r>
            <a:endParaRPr lang="es-EC" sz="2400" b="1" i="1" dirty="0">
              <a:latin typeface="Arial" panose="020B0604020202020204" pitchFamily="34" charset="0"/>
              <a:cs typeface="Arial" panose="020B0604020202020204" pitchFamily="34" charset="0"/>
            </a:endParaRPr>
          </a:p>
        </p:txBody>
      </p:sp>
      <p:pic>
        <p:nvPicPr>
          <p:cNvPr id="14" name="Imagen 13"/>
          <p:cNvPicPr/>
          <p:nvPr/>
        </p:nvPicPr>
        <p:blipFill>
          <a:blip r:embed="rId2"/>
          <a:stretch>
            <a:fillRect/>
          </a:stretch>
        </p:blipFill>
        <p:spPr>
          <a:xfrm>
            <a:off x="353804" y="2240221"/>
            <a:ext cx="4286436" cy="3287121"/>
          </a:xfrm>
          <a:prstGeom prst="rect">
            <a:avLst/>
          </a:prstGeom>
        </p:spPr>
      </p:pic>
      <p:pic>
        <p:nvPicPr>
          <p:cNvPr id="16" name="Imagen 15"/>
          <p:cNvPicPr/>
          <p:nvPr/>
        </p:nvPicPr>
        <p:blipFill>
          <a:blip r:embed="rId3"/>
          <a:stretch>
            <a:fillRect/>
          </a:stretch>
        </p:blipFill>
        <p:spPr>
          <a:xfrm>
            <a:off x="5208682" y="2294811"/>
            <a:ext cx="5654936" cy="3177940"/>
          </a:xfrm>
          <a:prstGeom prst="rect">
            <a:avLst/>
          </a:prstGeom>
        </p:spPr>
      </p:pic>
      <p:sp>
        <p:nvSpPr>
          <p:cNvPr id="3" name="Rectángulo 2"/>
          <p:cNvSpPr/>
          <p:nvPr/>
        </p:nvSpPr>
        <p:spPr>
          <a:xfrm>
            <a:off x="6750681" y="5526602"/>
            <a:ext cx="2921441"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(NOVACERO, 2017)</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349922" y="4749421"/>
            <a:ext cx="4452026" cy="163773"/>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863504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578492"/>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 las columnas de soporte </a:t>
            </a:r>
            <a:endParaRPr lang="es-EC" sz="2400" b="1" i="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1459395" y="2349404"/>
                <a:ext cx="1739643"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𝑇𝑒</m:t>
                      </m:r>
                      <m:r>
                        <a:rPr lang="es-EC" i="0">
                          <a:latin typeface="Cambria Math" panose="02040503050406030204" pitchFamily="18" charset="0"/>
                        </a:rPr>
                        <m:t>=0.707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𝑎</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1459395" y="2349404"/>
                <a:ext cx="1739643" cy="369332"/>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10" name="Tabla 9"/>
              <p:cNvGraphicFramePr>
                <a:graphicFrameLocks noGrp="1"/>
              </p:cNvGraphicFramePr>
              <p:nvPr>
                <p:extLst>
                  <p:ext uri="{D42A27DB-BD31-4B8C-83A1-F6EECF244321}">
                    <p14:modId xmlns:p14="http://schemas.microsoft.com/office/powerpoint/2010/main" val="2884456711"/>
                  </p:ext>
                </p:extLst>
              </p:nvPr>
            </p:nvGraphicFramePr>
            <p:xfrm>
              <a:off x="677334" y="2911688"/>
              <a:ext cx="4536111" cy="2374499"/>
            </p:xfrm>
            <a:graphic>
              <a:graphicData uri="http://schemas.openxmlformats.org/drawingml/2006/table">
                <a:tbl>
                  <a:tblPr firstRow="1" bandRow="1">
                    <a:tableStyleId>{5C22544A-7EE6-4342-B048-85BDC9FD1C3A}</a:tableStyleId>
                  </a:tblPr>
                  <a:tblGrid>
                    <a:gridCol w="1356182"/>
                    <a:gridCol w="1533856"/>
                    <a:gridCol w="1646073"/>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𝑇𝑒</m:t>
                                </m:r>
                              </m:oMath>
                            </m:oMathPara>
                          </a14:m>
                          <a:endParaRPr lang="es-ES" dirty="0"/>
                        </a:p>
                      </a:txBody>
                      <a:tcPr/>
                    </a:tc>
                    <a:tc>
                      <a:txBody>
                        <a:bodyPr/>
                        <a:lstStyle/>
                        <a:p>
                          <a:r>
                            <a:rPr lang="es-EC" sz="1800" kern="1200" dirty="0" smtClean="0">
                              <a:solidFill>
                                <a:schemeClr val="dk1"/>
                              </a:solidFill>
                              <a:effectLst/>
                              <a:latin typeface="+mn-lt"/>
                              <a:ea typeface="+mn-ea"/>
                              <a:cs typeface="+mn-cs"/>
                            </a:rPr>
                            <a:t>Tamaño de la soldadura. [pulg] </a:t>
                          </a:r>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0.088 </m:t>
                                </m:r>
                                <m:r>
                                  <a:rPr lang="es-EC" sz="1800" i="1" kern="1200" smtClean="0">
                                    <a:solidFill>
                                      <a:schemeClr val="dk1"/>
                                    </a:solidFill>
                                    <a:effectLst/>
                                    <a:latin typeface="+mn-lt"/>
                                    <a:ea typeface="+mn-ea"/>
                                    <a:cs typeface="+mn-cs"/>
                                  </a:rPr>
                                  <m:t>𝑝𝑢𝑙𝑔</m:t>
                                </m:r>
                              </m:oMath>
                            </m:oMathPara>
                          </a14:m>
                          <a:endParaRPr lang="es-ES" dirty="0"/>
                        </a:p>
                      </a:txBody>
                      <a:tcPr/>
                    </a:tc>
                  </a:tr>
                  <a:tr h="6284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𝑎</m:t>
                                </m:r>
                              </m:oMath>
                            </m:oMathPara>
                          </a14:m>
                          <a:endParaRPr lang="es-EC" dirty="0"/>
                        </a:p>
                        <a:p>
                          <a:pPr/>
                          <a:endParaRPr lang="es-ES" dirty="0"/>
                        </a:p>
                      </a:txBody>
                      <a:tcPr/>
                    </a:tc>
                    <a:tc>
                      <a:txBody>
                        <a:bodyPr/>
                        <a:lstStyle/>
                        <a:p>
                          <a:r>
                            <a:rPr lang="es-EC" sz="1800" kern="1200" dirty="0" smtClean="0">
                              <a:solidFill>
                                <a:schemeClr val="dk1"/>
                              </a:solidFill>
                              <a:effectLst/>
                              <a:latin typeface="+mn-lt"/>
                              <a:ea typeface="+mn-ea"/>
                              <a:cs typeface="+mn-cs"/>
                            </a:rPr>
                            <a:t>espesor de la garganta efectiva </a:t>
                          </a:r>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Cambria Math" panose="02040503050406030204" pitchFamily="18" charset="0"/>
                                    <a:ea typeface="+mn-ea"/>
                                    <a:cs typeface="+mn-cs"/>
                                  </a:rPr>
                                  <m:t>1</m:t>
                                </m:r>
                                <m:r>
                                  <a:rPr lang="es-EC" sz="1800" b="0" i="1" kern="1200" smtClean="0">
                                    <a:solidFill>
                                      <a:schemeClr val="dk1"/>
                                    </a:solidFill>
                                    <a:effectLst/>
                                    <a:latin typeface="Cambria Math" panose="02040503050406030204" pitchFamily="18" charset="0"/>
                                    <a:ea typeface="+mn-ea"/>
                                    <a:cs typeface="+mn-cs"/>
                                  </a:rPr>
                                  <m:t>/</m:t>
                                </m:r>
                                <m:r>
                                  <a:rPr lang="es-EC" sz="1800" i="1" kern="1200" smtClean="0">
                                    <a:solidFill>
                                      <a:schemeClr val="dk1"/>
                                    </a:solidFill>
                                    <a:effectLst/>
                                    <a:latin typeface="Cambria Math" panose="02040503050406030204" pitchFamily="18" charset="0"/>
                                    <a:ea typeface="+mn-ea"/>
                                    <a:cs typeface="+mn-cs"/>
                                  </a:rPr>
                                  <m:t>8 </m:t>
                                </m:r>
                                <m:r>
                                  <a:rPr lang="es-EC" sz="1800" i="1" kern="1200" smtClean="0">
                                    <a:solidFill>
                                      <a:schemeClr val="dk1"/>
                                    </a:solidFill>
                                    <a:effectLst/>
                                    <a:latin typeface="Cambria Math" panose="02040503050406030204" pitchFamily="18" charset="0"/>
                                    <a:ea typeface="+mn-ea"/>
                                    <a:cs typeface="+mn-cs"/>
                                  </a:rPr>
                                  <m:t>𝑝𝑢𝑙𝑔</m:t>
                                </m:r>
                              </m:oMath>
                            </m:oMathPara>
                          </a14:m>
                          <a:endParaRPr lang="es-ES" dirty="0"/>
                        </a:p>
                        <a:p>
                          <a:pPr algn="ctr"/>
                          <a:endParaRPr lang="es-ES" dirty="0"/>
                        </a:p>
                      </a:txBody>
                      <a:tcPr/>
                    </a:tc>
                  </a:tr>
                </a:tbl>
              </a:graphicData>
            </a:graphic>
          </p:graphicFrame>
        </mc:Choice>
        <mc:Fallback>
          <p:graphicFrame>
            <p:nvGraphicFramePr>
              <p:cNvPr id="10" name="Tabla 9"/>
              <p:cNvGraphicFramePr>
                <a:graphicFrameLocks noGrp="1"/>
              </p:cNvGraphicFramePr>
              <p:nvPr>
                <p:extLst>
                  <p:ext uri="{D42A27DB-BD31-4B8C-83A1-F6EECF244321}">
                    <p14:modId xmlns:p14="http://schemas.microsoft.com/office/powerpoint/2010/main" val="2884456711"/>
                  </p:ext>
                </p:extLst>
              </p:nvPr>
            </p:nvGraphicFramePr>
            <p:xfrm>
              <a:off x="677334" y="2911688"/>
              <a:ext cx="4536111" cy="2374499"/>
            </p:xfrm>
            <a:graphic>
              <a:graphicData uri="http://schemas.openxmlformats.org/drawingml/2006/table">
                <a:tbl>
                  <a:tblPr firstRow="1" bandRow="1">
                    <a:tableStyleId>{5C22544A-7EE6-4342-B048-85BDC9FD1C3A}</a:tableStyleId>
                  </a:tblPr>
                  <a:tblGrid>
                    <a:gridCol w="1356182"/>
                    <a:gridCol w="1533856"/>
                    <a:gridCol w="1646073"/>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914400">
                    <a:tc>
                      <a:txBody>
                        <a:bodyPr/>
                        <a:lstStyle/>
                        <a:p>
                          <a:endParaRPr lang="es-EC"/>
                        </a:p>
                      </a:txBody>
                      <a:tcPr>
                        <a:blipFill rotWithShape="0">
                          <a:blip r:embed="rId3"/>
                          <a:stretch>
                            <a:fillRect l="-448" t="-64000" r="-235874" b="-110000"/>
                          </a:stretch>
                        </a:blipFill>
                      </a:tcPr>
                    </a:tc>
                    <a:tc>
                      <a:txBody>
                        <a:bodyPr/>
                        <a:lstStyle/>
                        <a:p>
                          <a:r>
                            <a:rPr lang="es-EC" sz="1800" kern="1200" dirty="0" smtClean="0">
                              <a:solidFill>
                                <a:schemeClr val="dk1"/>
                              </a:solidFill>
                              <a:effectLst/>
                              <a:latin typeface="+mn-lt"/>
                              <a:ea typeface="+mn-ea"/>
                              <a:cs typeface="+mn-cs"/>
                            </a:rPr>
                            <a:t>Tamaño de la soldadura. [pulg] </a:t>
                          </a:r>
                          <a:endParaRPr lang="es-ES" dirty="0"/>
                        </a:p>
                      </a:txBody>
                      <a:tcPr/>
                    </a:tc>
                    <a:tc>
                      <a:txBody>
                        <a:bodyPr/>
                        <a:lstStyle/>
                        <a:p>
                          <a:endParaRPr lang="es-EC"/>
                        </a:p>
                      </a:txBody>
                      <a:tcPr>
                        <a:blipFill rotWithShape="0">
                          <a:blip r:embed="rId3"/>
                          <a:stretch>
                            <a:fillRect l="-176296" t="-64000" r="-1481" b="-110000"/>
                          </a:stretch>
                        </a:blipFill>
                      </a:tcPr>
                    </a:tc>
                  </a:tr>
                  <a:tr h="914400">
                    <a:tc>
                      <a:txBody>
                        <a:bodyPr/>
                        <a:lstStyle/>
                        <a:p>
                          <a:endParaRPr lang="es-EC"/>
                        </a:p>
                      </a:txBody>
                      <a:tcPr>
                        <a:blipFill rotWithShape="0">
                          <a:blip r:embed="rId3"/>
                          <a:stretch>
                            <a:fillRect l="-448" t="-162914" r="-235874" b="-9272"/>
                          </a:stretch>
                        </a:blipFill>
                      </a:tcPr>
                    </a:tc>
                    <a:tc>
                      <a:txBody>
                        <a:bodyPr/>
                        <a:lstStyle/>
                        <a:p>
                          <a:r>
                            <a:rPr lang="es-EC" sz="1800" kern="1200" dirty="0" smtClean="0">
                              <a:solidFill>
                                <a:schemeClr val="dk1"/>
                              </a:solidFill>
                              <a:effectLst/>
                              <a:latin typeface="+mn-lt"/>
                              <a:ea typeface="+mn-ea"/>
                              <a:cs typeface="+mn-cs"/>
                            </a:rPr>
                            <a:t>espesor de la garganta efectiva </a:t>
                          </a:r>
                          <a:endParaRPr lang="es-ES" dirty="0"/>
                        </a:p>
                      </a:txBody>
                      <a:tcPr/>
                    </a:tc>
                    <a:tc>
                      <a:txBody>
                        <a:bodyPr/>
                        <a:lstStyle/>
                        <a:p>
                          <a:endParaRPr lang="es-EC"/>
                        </a:p>
                      </a:txBody>
                      <a:tcPr>
                        <a:blipFill rotWithShape="0">
                          <a:blip r:embed="rId3"/>
                          <a:stretch>
                            <a:fillRect l="-176296" t="-162914" r="-1481" b="-9272"/>
                          </a:stretch>
                        </a:blipFill>
                      </a:tcPr>
                    </a:tc>
                  </a:tr>
                </a:tbl>
              </a:graphicData>
            </a:graphic>
          </p:graphicFrame>
        </mc:Fallback>
      </mc:AlternateContent>
      <p:pic>
        <p:nvPicPr>
          <p:cNvPr id="11" name="Imagen 10"/>
          <p:cNvPicPr/>
          <p:nvPr/>
        </p:nvPicPr>
        <p:blipFill>
          <a:blip r:embed="rId4"/>
          <a:stretch>
            <a:fillRect/>
          </a:stretch>
        </p:blipFill>
        <p:spPr>
          <a:xfrm>
            <a:off x="5419715" y="2149930"/>
            <a:ext cx="5634972" cy="1876160"/>
          </a:xfrm>
          <a:prstGeom prst="rect">
            <a:avLst/>
          </a:prstGeom>
        </p:spPr>
      </p:pic>
      <p:sp>
        <p:nvSpPr>
          <p:cNvPr id="8" name="Rectángulo 7"/>
          <p:cNvSpPr/>
          <p:nvPr/>
        </p:nvSpPr>
        <p:spPr>
          <a:xfrm>
            <a:off x="5581934" y="2911688"/>
            <a:ext cx="4954138" cy="118115"/>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9" name="Rectángulo 8"/>
          <p:cNvSpPr/>
          <p:nvPr/>
        </p:nvSpPr>
        <p:spPr>
          <a:xfrm>
            <a:off x="6349291" y="4732835"/>
            <a:ext cx="3586279" cy="369332"/>
          </a:xfrm>
          <a:prstGeom prst="rect">
            <a:avLst/>
          </a:prstGeom>
        </p:spPr>
        <p:txBody>
          <a:bodyPr wrap="square">
            <a:spAutoFit/>
          </a:bodyPr>
          <a:lstStyle/>
          <a:p>
            <a:r>
              <a:rPr lang="es-EC" b="1" dirty="0" smtClean="0">
                <a:latin typeface="Arial" panose="020B0604020202020204" pitchFamily="34" charset="0"/>
                <a:ea typeface="Calibri" panose="020F0502020204030204" pitchFamily="34" charset="0"/>
                <a:cs typeface="Times New Roman" panose="02020603050405020304" pitchFamily="18" charset="0"/>
              </a:rPr>
              <a:t>Electrodo: </a:t>
            </a:r>
            <a:r>
              <a:rPr lang="es-EC" dirty="0" smtClean="0">
                <a:latin typeface="Arial" panose="020B0604020202020204" pitchFamily="34" charset="0"/>
                <a:ea typeface="Calibri" panose="020F0502020204030204" pitchFamily="34" charset="0"/>
                <a:cs typeface="Times New Roman" panose="02020603050405020304" pitchFamily="18" charset="0"/>
              </a:rPr>
              <a:t>1/8 </a:t>
            </a:r>
            <a:r>
              <a:rPr lang="es-EC" dirty="0">
                <a:latin typeface="Arial" panose="020B0604020202020204" pitchFamily="34" charset="0"/>
                <a:ea typeface="Calibri" panose="020F0502020204030204" pitchFamily="34" charset="0"/>
                <a:cs typeface="Times New Roman" panose="02020603050405020304" pitchFamily="18" charset="0"/>
              </a:rPr>
              <a:t>pulg E6011</a:t>
            </a:r>
            <a:endParaRPr lang="es-EC" dirty="0"/>
          </a:p>
        </p:txBody>
      </p:sp>
    </p:spTree>
    <p:extLst>
      <p:ext uri="{BB962C8B-B14F-4D97-AF65-F5344CB8AC3E}">
        <p14:creationId xmlns:p14="http://schemas.microsoft.com/office/powerpoint/2010/main" val="2425044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Dimensionamiento </a:t>
            </a:r>
            <a:r>
              <a:rPr lang="es-EC" sz="2400" b="1" dirty="0">
                <a:latin typeface="Arial" panose="020B0604020202020204" pitchFamily="34" charset="0"/>
                <a:cs typeface="Arial" panose="020B0604020202020204" pitchFamily="34" charset="0"/>
              </a:rPr>
              <a:t>del yunque </a:t>
            </a: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12" name="Imagen 11"/>
          <p:cNvPicPr/>
          <p:nvPr/>
        </p:nvPicPr>
        <p:blipFill>
          <a:blip r:embed="rId2"/>
          <a:stretch>
            <a:fillRect/>
          </a:stretch>
        </p:blipFill>
        <p:spPr>
          <a:xfrm>
            <a:off x="677334" y="2185631"/>
            <a:ext cx="3130391" cy="2454608"/>
          </a:xfrm>
          <a:prstGeom prst="rect">
            <a:avLst/>
          </a:prstGeom>
        </p:spPr>
      </p:pic>
      <p:pic>
        <p:nvPicPr>
          <p:cNvPr id="13" name="Imagen 12"/>
          <p:cNvPicPr/>
          <p:nvPr/>
        </p:nvPicPr>
        <p:blipFill>
          <a:blip r:embed="rId3"/>
          <a:stretch>
            <a:fillRect/>
          </a:stretch>
        </p:blipFill>
        <p:spPr>
          <a:xfrm>
            <a:off x="748932" y="4599201"/>
            <a:ext cx="2881372" cy="2072471"/>
          </a:xfrm>
          <a:prstGeom prst="rect">
            <a:avLst/>
          </a:prstGeom>
        </p:spPr>
      </p:pic>
      <p:pic>
        <p:nvPicPr>
          <p:cNvPr id="14" name="Imagen 13"/>
          <p:cNvPicPr/>
          <p:nvPr/>
        </p:nvPicPr>
        <p:blipFill>
          <a:blip r:embed="rId4"/>
          <a:stretch>
            <a:fillRect/>
          </a:stretch>
        </p:blipFill>
        <p:spPr>
          <a:xfrm>
            <a:off x="4268388" y="3044539"/>
            <a:ext cx="2350775" cy="2347320"/>
          </a:xfrm>
          <a:prstGeom prst="rect">
            <a:avLst/>
          </a:prstGeom>
        </p:spPr>
      </p:pic>
      <p:pic>
        <p:nvPicPr>
          <p:cNvPr id="3" name="Imagen 2"/>
          <p:cNvPicPr>
            <a:picLocks noChangeAspect="1"/>
          </p:cNvPicPr>
          <p:nvPr/>
        </p:nvPicPr>
        <p:blipFill>
          <a:blip r:embed="rId5"/>
          <a:stretch>
            <a:fillRect/>
          </a:stretch>
        </p:blipFill>
        <p:spPr>
          <a:xfrm>
            <a:off x="7257248" y="2254959"/>
            <a:ext cx="4261461" cy="3531692"/>
          </a:xfrm>
          <a:prstGeom prst="rect">
            <a:avLst/>
          </a:prstGeom>
        </p:spPr>
      </p:pic>
    </p:spTree>
    <p:extLst>
      <p:ext uri="{BB962C8B-B14F-4D97-AF65-F5344CB8AC3E}">
        <p14:creationId xmlns:p14="http://schemas.microsoft.com/office/powerpoint/2010/main" val="41253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415677" y="1471398"/>
            <a:ext cx="10217625"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Diseño del sistema de móvil de los yunques</a:t>
            </a:r>
            <a:endParaRPr lang="es-EC" sz="2400" b="1" i="1" dirty="0">
              <a:latin typeface="Arial" panose="020B0604020202020204" pitchFamily="34" charset="0"/>
              <a:cs typeface="Arial" panose="020B0604020202020204" pitchFamily="34" charset="0"/>
            </a:endParaRPr>
          </a:p>
        </p:txBody>
      </p:sp>
      <p:pic>
        <p:nvPicPr>
          <p:cNvPr id="8" name="Imagen 7"/>
          <p:cNvPicPr/>
          <p:nvPr/>
        </p:nvPicPr>
        <p:blipFill>
          <a:blip r:embed="rId2"/>
          <a:stretch>
            <a:fillRect/>
          </a:stretch>
        </p:blipFill>
        <p:spPr>
          <a:xfrm>
            <a:off x="800163" y="2205864"/>
            <a:ext cx="4333553" cy="3142715"/>
          </a:xfrm>
          <a:prstGeom prst="rect">
            <a:avLst/>
          </a:prstGeom>
        </p:spPr>
      </p:pic>
      <p:pic>
        <p:nvPicPr>
          <p:cNvPr id="4" name="Imagen 3"/>
          <p:cNvPicPr>
            <a:picLocks noChangeAspect="1"/>
          </p:cNvPicPr>
          <p:nvPr/>
        </p:nvPicPr>
        <p:blipFill>
          <a:blip r:embed="rId3"/>
          <a:stretch>
            <a:fillRect/>
          </a:stretch>
        </p:blipFill>
        <p:spPr>
          <a:xfrm>
            <a:off x="2018031" y="4893268"/>
            <a:ext cx="2675104" cy="1487558"/>
          </a:xfrm>
          <a:prstGeom prst="rect">
            <a:avLst/>
          </a:prstGeom>
        </p:spPr>
      </p:pic>
      <mc:AlternateContent xmlns:mc="http://schemas.openxmlformats.org/markup-compatibility/2006">
        <mc:Choice xmlns:a14="http://schemas.microsoft.com/office/drawing/2010/main" Requires="a14">
          <p:sp>
            <p:nvSpPr>
              <p:cNvPr id="6" name="Rectángulo 5"/>
              <p:cNvSpPr/>
              <p:nvPr/>
            </p:nvSpPr>
            <p:spPr>
              <a:xfrm>
                <a:off x="6214363" y="3129030"/>
                <a:ext cx="3420873" cy="64819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𝑣</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4 </m:t>
                          </m:r>
                          <m:r>
                            <a:rPr lang="es-EC" i="1">
                              <a:latin typeface="Cambria Math" panose="02040503050406030204" pitchFamily="18" charset="0"/>
                            </a:rPr>
                            <m:t>𝑥</m:t>
                          </m:r>
                          <m:r>
                            <a:rPr lang="es-EC" i="0">
                              <a:latin typeface="Cambria Math" panose="02040503050406030204" pitchFamily="18" charset="0"/>
                            </a:rPr>
                            <m:t> </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−3</m:t>
                              </m:r>
                            </m:sup>
                          </m:sSup>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60 </m:t>
                          </m:r>
                          <m:r>
                            <a:rPr lang="es-EC" i="1">
                              <a:latin typeface="Cambria Math" panose="02040503050406030204" pitchFamily="18" charset="0"/>
                            </a:rPr>
                            <m:t>𝑟𝑝𝑚</m:t>
                          </m:r>
                        </m:num>
                        <m:den>
                          <m:r>
                            <a:rPr lang="es-EC" i="0">
                              <a:latin typeface="Cambria Math" panose="02040503050406030204" pitchFamily="18" charset="0"/>
                            </a:rPr>
                            <m:t>60</m:t>
                          </m:r>
                        </m:den>
                      </m:f>
                      <m:r>
                        <a:rPr lang="es-EC" i="0">
                          <a:latin typeface="Cambria Math" panose="02040503050406030204" pitchFamily="18" charset="0"/>
                        </a:rPr>
                        <m:t> =4</m:t>
                      </m:r>
                      <m:f>
                        <m:fPr>
                          <m:ctrlPr>
                            <a:rPr lang="es-EC" i="1">
                              <a:latin typeface="Cambria Math" panose="02040503050406030204" pitchFamily="18" charset="0"/>
                            </a:rPr>
                          </m:ctrlPr>
                        </m:fPr>
                        <m:num>
                          <m:r>
                            <a:rPr lang="es-EC" i="1">
                              <a:latin typeface="Cambria Math" panose="02040503050406030204" pitchFamily="18" charset="0"/>
                            </a:rPr>
                            <m:t>𝑚𝑚</m:t>
                          </m:r>
                        </m:num>
                        <m:den>
                          <m:r>
                            <a:rPr lang="es-EC" i="1">
                              <a:latin typeface="Cambria Math" panose="02040503050406030204" pitchFamily="18" charset="0"/>
                            </a:rPr>
                            <m:t>𝑠</m:t>
                          </m:r>
                        </m:den>
                      </m:f>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6214363" y="3129030"/>
                <a:ext cx="3420873" cy="64819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7545614" y="2270543"/>
                <a:ext cx="1058623" cy="59266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𝑣</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𝑡</m:t>
                          </m:r>
                          <m:r>
                            <a:rPr lang="es-EC" i="0">
                              <a:latin typeface="Cambria Math" panose="02040503050406030204" pitchFamily="18" charset="0"/>
                            </a:rPr>
                            <m:t>. </m:t>
                          </m:r>
                          <m:r>
                            <a:rPr lang="es-EC" i="1">
                              <a:latin typeface="Cambria Math" panose="02040503050406030204" pitchFamily="18" charset="0"/>
                            </a:rPr>
                            <m:t>𝑛</m:t>
                          </m:r>
                        </m:num>
                        <m:den>
                          <m:r>
                            <a:rPr lang="es-EC" i="0">
                              <a:latin typeface="Cambria Math" panose="02040503050406030204" pitchFamily="18" charset="0"/>
                            </a:rPr>
                            <m:t>60</m:t>
                          </m:r>
                        </m:den>
                      </m:f>
                      <m:r>
                        <a:rPr lang="es-EC" i="0">
                          <a:latin typeface="Cambria Math" panose="02040503050406030204" pitchFamily="18" charset="0"/>
                        </a:rPr>
                        <m:t> </m:t>
                      </m:r>
                    </m:oMath>
                  </m:oMathPara>
                </a14:m>
                <a:endParaRPr lang="es-EC" dirty="0"/>
              </a:p>
            </p:txBody>
          </p:sp>
        </mc:Choice>
        <mc:Fallback>
          <p:sp>
            <p:nvSpPr>
              <p:cNvPr id="7" name="Rectángulo 6"/>
              <p:cNvSpPr>
                <a:spLocks noRot="1" noChangeAspect="1" noMove="1" noResize="1" noEditPoints="1" noAdjustHandles="1" noChangeArrowheads="1" noChangeShapeType="1" noTextEdit="1"/>
              </p:cNvSpPr>
              <p:nvPr/>
            </p:nvSpPr>
            <p:spPr>
              <a:xfrm>
                <a:off x="7545614" y="2270543"/>
                <a:ext cx="1058623" cy="592663"/>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7655797" y="4186030"/>
                <a:ext cx="1302280"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m:t>
                      </m:r>
                      <m:r>
                        <a:rPr lang="es-EC" i="0">
                          <a:latin typeface="Cambria Math" panose="02040503050406030204" pitchFamily="18" charset="0"/>
                        </a:rPr>
                        <m:t>=</m:t>
                      </m:r>
                      <m:r>
                        <a:rPr lang="es-EC" i="1">
                          <a:latin typeface="Cambria Math" panose="02040503050406030204" pitchFamily="18" charset="0"/>
                        </a:rPr>
                        <m:t>𝜔</m:t>
                      </m:r>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𝑇</m:t>
                      </m:r>
                      <m:r>
                        <a:rPr lang="es-EC" i="0">
                          <a:latin typeface="Cambria Math" panose="02040503050406030204" pitchFamily="18" charset="0"/>
                        </a:rPr>
                        <m:t> </m:t>
                      </m:r>
                    </m:oMath>
                  </m:oMathPara>
                </a14:m>
                <a:endParaRPr lang="es-EC" dirty="0"/>
              </a:p>
            </p:txBody>
          </p:sp>
        </mc:Choice>
        <mc:Fallback>
          <p:sp>
            <p:nvSpPr>
              <p:cNvPr id="9" name="Rectángulo 8"/>
              <p:cNvSpPr>
                <a:spLocks noRot="1" noChangeAspect="1" noMove="1" noResize="1" noEditPoints="1" noAdjustHandles="1" noChangeArrowheads="1" noChangeShapeType="1" noTextEdit="1"/>
              </p:cNvSpPr>
              <p:nvPr/>
            </p:nvSpPr>
            <p:spPr>
              <a:xfrm>
                <a:off x="7655797" y="4186030"/>
                <a:ext cx="1302280" cy="369332"/>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6659806" y="5024315"/>
                <a:ext cx="3142142" cy="6127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m:t>
                      </m:r>
                      <m:r>
                        <a:rPr lang="es-EC" i="0">
                          <a:latin typeface="Cambria Math" panose="02040503050406030204" pitchFamily="18" charset="0"/>
                        </a:rPr>
                        <m:t>=60 </m:t>
                      </m:r>
                      <m:r>
                        <a:rPr lang="es-EC" i="1">
                          <a:latin typeface="Cambria Math" panose="02040503050406030204" pitchFamily="18" charset="0"/>
                        </a:rPr>
                        <m:t>𝑥</m:t>
                      </m:r>
                      <m:f>
                        <m:fPr>
                          <m:ctrlPr>
                            <a:rPr lang="es-EC" i="1">
                              <a:latin typeface="Cambria Math" panose="02040503050406030204" pitchFamily="18" charset="0"/>
                            </a:rPr>
                          </m:ctrlPr>
                        </m:fPr>
                        <m:num>
                          <m:r>
                            <a:rPr lang="es-EC" i="0">
                              <a:latin typeface="Cambria Math" panose="02040503050406030204" pitchFamily="18" charset="0"/>
                            </a:rPr>
                            <m:t>2 </m:t>
                          </m:r>
                          <m:r>
                            <a:rPr lang="es-EC" i="1">
                              <a:latin typeface="Cambria Math" panose="02040503050406030204" pitchFamily="18" charset="0"/>
                            </a:rPr>
                            <m:t>𝜋</m:t>
                          </m:r>
                        </m:num>
                        <m:den>
                          <m:r>
                            <a:rPr lang="es-EC" i="0">
                              <a:latin typeface="Cambria Math" panose="02040503050406030204" pitchFamily="18" charset="0"/>
                            </a:rPr>
                            <m:t>60</m:t>
                          </m:r>
                        </m:den>
                      </m:f>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0.5= 3.14 </m:t>
                      </m:r>
                      <m:r>
                        <a:rPr lang="es-EC" i="1">
                          <a:latin typeface="Cambria Math" panose="02040503050406030204" pitchFamily="18" charset="0"/>
                        </a:rPr>
                        <m:t>𝑊</m:t>
                      </m:r>
                    </m:oMath>
                  </m:oMathPara>
                </a14:m>
                <a:endParaRPr lang="es-EC" dirty="0"/>
              </a:p>
            </p:txBody>
          </p:sp>
        </mc:Choice>
        <mc:Fallback>
          <p:sp>
            <p:nvSpPr>
              <p:cNvPr id="10" name="Rectángulo 9"/>
              <p:cNvSpPr>
                <a:spLocks noRot="1" noChangeAspect="1" noMove="1" noResize="1" noEditPoints="1" noAdjustHandles="1" noChangeArrowheads="1" noChangeShapeType="1" noTextEdit="1"/>
              </p:cNvSpPr>
              <p:nvPr/>
            </p:nvSpPr>
            <p:spPr>
              <a:xfrm>
                <a:off x="6659806" y="5024315"/>
                <a:ext cx="3142142" cy="612732"/>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27076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61086" y="1209462"/>
            <a:ext cx="10217625"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Selección </a:t>
            </a:r>
            <a:r>
              <a:rPr lang="es-EC" sz="2400" b="1" dirty="0">
                <a:latin typeface="Arial" panose="020B0604020202020204" pitchFamily="34" charset="0"/>
                <a:cs typeface="Arial" panose="020B0604020202020204" pitchFamily="34" charset="0"/>
              </a:rPr>
              <a:t>de rodamientos lineales</a:t>
            </a:r>
            <a:endParaRPr lang="es-EC" sz="2400" b="1" i="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ángulo 2"/>
              <p:cNvSpPr/>
              <p:nvPr/>
            </p:nvSpPr>
            <p:spPr>
              <a:xfrm>
                <a:off x="8654549" y="3363217"/>
                <a:ext cx="2017732" cy="6594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𝑟𝑒𝑞</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𝑚</m:t>
                              </m:r>
                            </m:sub>
                          </m:sSub>
                        </m:num>
                        <m:den>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𝐻</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𝑡</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𝑠</m:t>
                              </m:r>
                            </m:sub>
                          </m:sSub>
                          <m:sSub>
                            <m:sSubPr>
                              <m:ctrlPr>
                                <a:rPr lang="es-EC" i="1">
                                  <a:latin typeface="Cambria Math" panose="02040503050406030204" pitchFamily="18" charset="0"/>
                                </a:rPr>
                              </m:ctrlPr>
                            </m:sSubPr>
                            <m:e>
                              <m:r>
                                <a:rPr lang="es-EC" i="0">
                                  <a:latin typeface="Cambria Math" panose="02040503050406030204" pitchFamily="18" charset="0"/>
                                </a:rPr>
                                <m:t>.</m:t>
                              </m:r>
                              <m:r>
                                <a:rPr lang="es-EC" i="1">
                                  <a:latin typeface="Cambria Math" panose="02040503050406030204" pitchFamily="18" charset="0"/>
                                </a:rPr>
                                <m:t>𝑓</m:t>
                              </m:r>
                            </m:e>
                            <m:sub>
                              <m:r>
                                <a:rPr lang="es-EC" i="1">
                                  <a:latin typeface="Cambria Math" panose="02040503050406030204" pitchFamily="18" charset="0"/>
                                </a:rPr>
                                <m:t>𝐿</m:t>
                              </m:r>
                            </m:sub>
                          </m:sSub>
                        </m:den>
                      </m:f>
                    </m:oMath>
                  </m:oMathPara>
                </a14:m>
                <a:endParaRPr lang="es-EC" dirty="0"/>
              </a:p>
            </p:txBody>
          </p:sp>
        </mc:Choice>
        <mc:Fallback>
          <p:sp>
            <p:nvSpPr>
              <p:cNvPr id="3" name="Rectángulo 2"/>
              <p:cNvSpPr>
                <a:spLocks noRot="1" noChangeAspect="1" noMove="1" noResize="1" noEditPoints="1" noAdjustHandles="1" noChangeArrowheads="1" noChangeShapeType="1" noTextEdit="1"/>
              </p:cNvSpPr>
              <p:nvPr/>
            </p:nvSpPr>
            <p:spPr>
              <a:xfrm>
                <a:off x="8654549" y="3363217"/>
                <a:ext cx="2017732" cy="659476"/>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11" name="Tabla 10"/>
              <p:cNvGraphicFramePr>
                <a:graphicFrameLocks noGrp="1"/>
              </p:cNvGraphicFramePr>
              <p:nvPr>
                <p:extLst>
                  <p:ext uri="{D42A27DB-BD31-4B8C-83A1-F6EECF244321}">
                    <p14:modId xmlns:p14="http://schemas.microsoft.com/office/powerpoint/2010/main" val="1424458847"/>
                  </p:ext>
                </p:extLst>
              </p:nvPr>
            </p:nvGraphicFramePr>
            <p:xfrm>
              <a:off x="486264" y="1724912"/>
              <a:ext cx="7934406" cy="5133088"/>
            </p:xfrm>
            <a:graphic>
              <a:graphicData uri="http://schemas.openxmlformats.org/drawingml/2006/table">
                <a:tbl>
                  <a:tblPr firstRow="1" bandRow="1">
                    <a:tableStyleId>{5C22544A-7EE6-4342-B048-85BDC9FD1C3A}</a:tableStyleId>
                  </a:tblPr>
                  <a:tblGrid>
                    <a:gridCol w="2372186"/>
                    <a:gridCol w="3795677"/>
                    <a:gridCol w="1766543"/>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𝐶</m:t>
                                    </m:r>
                                  </m:e>
                                  <m:sub>
                                    <m:r>
                                      <a:rPr lang="es-EC" i="1">
                                        <a:latin typeface="Cambria Math" panose="02040503050406030204" pitchFamily="18" charset="0"/>
                                      </a:rPr>
                                      <m:t>𝑟𝑒𝑞</m:t>
                                    </m:r>
                                  </m:sub>
                                </m:sSub>
                              </m:oMath>
                            </m:oMathPara>
                          </a14:m>
                          <a:endParaRPr lang="es-E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Capacidad de carga dinámica requerida. [N]</a:t>
                          </a:r>
                        </a:p>
                        <a:p>
                          <a:endParaRPr lang="es-ES" dirty="0"/>
                        </a:p>
                      </a:txBody>
                      <a:tcPr/>
                    </a:tc>
                    <a:tc>
                      <a:txBody>
                        <a:bodyPr/>
                        <a:lstStyle/>
                        <a:p>
                          <a:pPr algn="ctr"/>
                          <a14:m>
                            <m:oMathPara xmlns:m="http://schemas.openxmlformats.org/officeDocument/2006/math">
                              <m:oMathParaPr>
                                <m:jc m:val="centerGroup"/>
                              </m:oMathParaPr>
                              <m:oMath xmlns:m="http://schemas.openxmlformats.org/officeDocument/2006/math">
                                <m:r>
                                  <a:rPr lang="es-EC" sz="1800" i="1" kern="1200" smtClean="0">
                                    <a:solidFill>
                                      <a:schemeClr val="dk1"/>
                                    </a:solidFill>
                                    <a:effectLst/>
                                    <a:latin typeface="+mn-lt"/>
                                    <a:ea typeface="+mn-ea"/>
                                    <a:cs typeface="+mn-cs"/>
                                  </a:rPr>
                                  <m:t>456.66</m:t>
                                </m:r>
                                <m:r>
                                  <a:rPr lang="es-EC" sz="1800" i="1" kern="1200" smtClean="0">
                                    <a:solidFill>
                                      <a:schemeClr val="dk1"/>
                                    </a:solidFill>
                                    <a:effectLst/>
                                    <a:latin typeface="+mn-lt"/>
                                    <a:ea typeface="+mn-ea"/>
                                    <a:cs typeface="+mn-cs"/>
                                  </a:rPr>
                                  <m:t>𝑁</m:t>
                                </m:r>
                                <m:r>
                                  <a:rPr lang="es-EC" sz="1800" i="1" kern="1200" smtClean="0">
                                    <a:solidFill>
                                      <a:schemeClr val="dk1"/>
                                    </a:solidFill>
                                    <a:effectLst/>
                                    <a:latin typeface="+mn-lt"/>
                                    <a:ea typeface="+mn-ea"/>
                                    <a:cs typeface="+mn-cs"/>
                                  </a:rPr>
                                  <m:t> </m:t>
                                </m:r>
                              </m:oMath>
                            </m:oMathPara>
                          </a14:m>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𝑚</m:t>
                                    </m:r>
                                  </m:sub>
                                </m:sSub>
                              </m:oMath>
                            </m:oMathPara>
                          </a14:m>
                          <a:endParaRPr lang="es-ES" dirty="0"/>
                        </a:p>
                      </a:txBody>
                      <a:tcPr/>
                    </a:tc>
                    <a:tc>
                      <a:txBody>
                        <a:bodyPr/>
                        <a:lstStyle/>
                        <a:p>
                          <a:r>
                            <a:rPr lang="es-EC" sz="1800" kern="1200" dirty="0" smtClean="0">
                              <a:solidFill>
                                <a:schemeClr val="dk1"/>
                              </a:solidFill>
                              <a:effectLst/>
                              <a:latin typeface="+mn-lt"/>
                              <a:ea typeface="+mn-ea"/>
                              <a:cs typeface="+mn-cs"/>
                            </a:rPr>
                            <a:t>Carga dinámica equivalente. [N]</a:t>
                          </a:r>
                          <a:endParaRPr lang="es-E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C" sz="1800" i="1" kern="1200" smtClean="0">
                                        <a:solidFill>
                                          <a:schemeClr val="dk1"/>
                                        </a:solidFill>
                                        <a:effectLst/>
                                        <a:latin typeface="Cambria Math" panose="02040503050406030204" pitchFamily="18" charset="0"/>
                                        <a:ea typeface="+mn-ea"/>
                                        <a:cs typeface="+mn-cs"/>
                                      </a:rPr>
                                    </m:ctrlPr>
                                  </m:sSubPr>
                                  <m:e>
                                    <m:r>
                                      <a:rPr lang="es-EC" sz="1800" i="1" kern="1200">
                                        <a:solidFill>
                                          <a:schemeClr val="dk1"/>
                                        </a:solidFill>
                                        <a:effectLst/>
                                        <a:latin typeface="Cambria Math" panose="02040503050406030204" pitchFamily="18" charset="0"/>
                                        <a:ea typeface="+mn-ea"/>
                                        <a:cs typeface="+mn-cs"/>
                                      </a:rPr>
                                      <m:t>𝐹</m:t>
                                    </m:r>
                                  </m:e>
                                  <m:sub>
                                    <m:r>
                                      <a:rPr lang="es-EC" sz="1800" i="1" kern="1200">
                                        <a:solidFill>
                                          <a:schemeClr val="dk1"/>
                                        </a:solidFill>
                                        <a:effectLst/>
                                        <a:latin typeface="Cambria Math" panose="02040503050406030204" pitchFamily="18" charset="0"/>
                                        <a:ea typeface="+mn-ea"/>
                                        <a:cs typeface="+mn-cs"/>
                                      </a:rPr>
                                      <m:t>𝑚</m:t>
                                    </m:r>
                                  </m:sub>
                                </m:sSub>
                                <m:r>
                                  <a:rPr lang="es-EC" sz="1800" i="1" kern="1200">
                                    <a:solidFill>
                                      <a:schemeClr val="dk1"/>
                                    </a:solidFill>
                                    <a:effectLst/>
                                    <a:latin typeface="Cambria Math" panose="02040503050406030204" pitchFamily="18" charset="0"/>
                                    <a:ea typeface="+mn-ea"/>
                                    <a:cs typeface="+mn-cs"/>
                                  </a:rPr>
                                  <m:t>=</m:t>
                                </m:r>
                                <m:f>
                                  <m:fPr>
                                    <m:ctrlPr>
                                      <a:rPr lang="es-EC" sz="1800" i="1" kern="1200">
                                        <a:solidFill>
                                          <a:schemeClr val="dk1"/>
                                        </a:solidFill>
                                        <a:effectLst/>
                                        <a:latin typeface="Cambria Math" panose="02040503050406030204" pitchFamily="18" charset="0"/>
                                        <a:ea typeface="+mn-ea"/>
                                        <a:cs typeface="+mn-cs"/>
                                      </a:rPr>
                                    </m:ctrlPr>
                                  </m:fPr>
                                  <m:num>
                                    <m:r>
                                      <a:rPr lang="es-EC" sz="1800" i="1" kern="1200">
                                        <a:solidFill>
                                          <a:schemeClr val="dk1"/>
                                        </a:solidFill>
                                        <a:effectLst/>
                                        <a:latin typeface="Cambria Math" panose="02040503050406030204" pitchFamily="18" charset="0"/>
                                        <a:ea typeface="+mn-ea"/>
                                        <a:cs typeface="+mn-cs"/>
                                      </a:rPr>
                                      <m:t>456.66</m:t>
                                    </m:r>
                                    <m:r>
                                      <a:rPr lang="es-EC" sz="1800" i="1" kern="1200">
                                        <a:solidFill>
                                          <a:schemeClr val="dk1"/>
                                        </a:solidFill>
                                        <a:effectLst/>
                                        <a:latin typeface="Cambria Math" panose="02040503050406030204" pitchFamily="18" charset="0"/>
                                        <a:ea typeface="+mn-ea"/>
                                        <a:cs typeface="+mn-cs"/>
                                      </a:rPr>
                                      <m:t>𝑁</m:t>
                                    </m:r>
                                  </m:num>
                                  <m:den>
                                    <m:r>
                                      <a:rPr lang="es-EC" sz="1800" i="1" kern="1200">
                                        <a:solidFill>
                                          <a:schemeClr val="dk1"/>
                                        </a:solidFill>
                                        <a:effectLst/>
                                        <a:latin typeface="Cambria Math" panose="02040503050406030204" pitchFamily="18" charset="0"/>
                                        <a:ea typeface="+mn-ea"/>
                                        <a:cs typeface="+mn-cs"/>
                                      </a:rPr>
                                      <m:t>4</m:t>
                                    </m:r>
                                  </m:den>
                                </m:f>
                                <m:r>
                                  <a:rPr lang="es-EC" sz="1800" i="1" kern="1200">
                                    <a:solidFill>
                                      <a:schemeClr val="dk1"/>
                                    </a:solidFill>
                                    <a:effectLst/>
                                    <a:latin typeface="Cambria Math" panose="02040503050406030204" pitchFamily="18" charset="0"/>
                                    <a:ea typeface="+mn-ea"/>
                                    <a:cs typeface="+mn-cs"/>
                                  </a:rPr>
                                  <m:t>=114.16 </m:t>
                                </m:r>
                                <m:r>
                                  <a:rPr lang="es-EC" sz="1800" i="1" kern="1200">
                                    <a:solidFill>
                                      <a:schemeClr val="dk1"/>
                                    </a:solidFill>
                                    <a:effectLst/>
                                    <a:latin typeface="Cambria Math" panose="02040503050406030204" pitchFamily="18" charset="0"/>
                                    <a:ea typeface="+mn-ea"/>
                                    <a:cs typeface="+mn-cs"/>
                                  </a:rPr>
                                  <m:t>𝑁</m:t>
                                </m:r>
                              </m:oMath>
                            </m:oMathPara>
                          </a14:m>
                          <a:endParaRPr lang="es-EC" sz="1800" kern="1200" dirty="0">
                            <a:solidFill>
                              <a:schemeClr val="dk1"/>
                            </a:solidFill>
                            <a:effectLst/>
                            <a:latin typeface="+mn-lt"/>
                            <a:ea typeface="+mn-ea"/>
                            <a:cs typeface="+mn-cs"/>
                          </a:endParaRPr>
                        </a:p>
                        <a:p>
                          <a:pPr algn="ct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𝐻</m:t>
                                    </m:r>
                                  </m:sub>
                                </m:sSub>
                              </m:oMath>
                            </m:oMathPara>
                          </a14:m>
                          <a:endParaRPr lang="es-ES" dirty="0"/>
                        </a:p>
                      </a:txBody>
                      <a:tcPr/>
                    </a:tc>
                    <a:tc>
                      <a:txBody>
                        <a:bodyPr/>
                        <a:lstStyle/>
                        <a:p>
                          <a:r>
                            <a:rPr lang="es-EC" sz="1800" kern="1200" dirty="0" smtClean="0">
                              <a:solidFill>
                                <a:schemeClr val="dk1"/>
                              </a:solidFill>
                              <a:effectLst/>
                              <a:latin typeface="+mn-lt"/>
                              <a:ea typeface="+mn-ea"/>
                              <a:cs typeface="+mn-cs"/>
                            </a:rPr>
                            <a:t>Factor de dureza de los ejes</a:t>
                          </a:r>
                          <a:endParaRPr lang="es-ES" dirty="0"/>
                        </a:p>
                      </a:txBody>
                      <a:tcPr/>
                    </a:tc>
                    <a:tc>
                      <a:txBody>
                        <a:bodyPr/>
                        <a:lstStyle/>
                        <a:p>
                          <a:pPr algn="ctr"/>
                          <a:r>
                            <a:rPr lang="es-EC" sz="1800" kern="1200" dirty="0" smtClean="0">
                              <a:solidFill>
                                <a:schemeClr val="dk1"/>
                              </a:solidFill>
                              <a:effectLst/>
                              <a:latin typeface="+mn-lt"/>
                              <a:ea typeface="+mn-ea"/>
                              <a:cs typeface="+mn-cs"/>
                            </a:rPr>
                            <a:t>HRC 60=1</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𝑡</m:t>
                                    </m:r>
                                  </m:sub>
                                </m:sSub>
                              </m:oMath>
                            </m:oMathPara>
                          </a14:m>
                          <a:endParaRPr lang="es-ES" dirty="0"/>
                        </a:p>
                      </a:txBody>
                      <a:tcPr/>
                    </a:tc>
                    <a:tc>
                      <a:txBody>
                        <a:bodyPr/>
                        <a:lstStyle/>
                        <a:p>
                          <a:r>
                            <a:rPr lang="es-EC" sz="1800" kern="1200" dirty="0" smtClean="0">
                              <a:solidFill>
                                <a:schemeClr val="dk1"/>
                              </a:solidFill>
                              <a:effectLst/>
                              <a:latin typeface="+mn-lt"/>
                              <a:ea typeface="+mn-ea"/>
                              <a:cs typeface="+mn-cs"/>
                            </a:rPr>
                            <a:t>Factor de temperatura</a:t>
                          </a:r>
                          <a:endParaRPr lang="es-ES" dirty="0"/>
                        </a:p>
                      </a:txBody>
                      <a:tcPr/>
                    </a:tc>
                    <a:tc>
                      <a:txBody>
                        <a:bodyPr/>
                        <a:lstStyle/>
                        <a:p>
                          <a:pPr algn="ctr"/>
                          <a:r>
                            <a:rPr lang="es-ES" dirty="0" smtClean="0"/>
                            <a:t>1</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𝑠</m:t>
                                    </m:r>
                                  </m:sub>
                                </m:sSub>
                              </m:oMath>
                            </m:oMathPara>
                          </a14:m>
                          <a:endParaRPr lang="es-ES" dirty="0"/>
                        </a:p>
                      </a:txBody>
                      <a:tcPr/>
                    </a:tc>
                    <a:tc>
                      <a:txBody>
                        <a:bodyPr/>
                        <a:lstStyle/>
                        <a:p>
                          <a:r>
                            <a:rPr lang="es-EC" sz="1800" kern="1200" dirty="0" smtClean="0">
                              <a:solidFill>
                                <a:schemeClr val="dk1"/>
                              </a:solidFill>
                              <a:effectLst/>
                              <a:latin typeface="+mn-lt"/>
                              <a:ea typeface="+mn-ea"/>
                              <a:cs typeface="+mn-cs"/>
                            </a:rPr>
                            <a:t>Factor de carrera corta </a:t>
                          </a:r>
                          <a:endParaRPr lang="es-ES" dirty="0"/>
                        </a:p>
                      </a:txBody>
                      <a:tcPr/>
                    </a:tc>
                    <a:tc>
                      <a:txBody>
                        <a:bodyPr/>
                        <a:lstStyle/>
                        <a:p>
                          <a:pPr algn="ctr"/>
                          <a:r>
                            <a:rPr lang="es-ES" dirty="0" smtClean="0"/>
                            <a:t>1</a:t>
                          </a:r>
                          <a:endParaRPr lang="es-ES" dirty="0"/>
                        </a:p>
                      </a:txBody>
                      <a:tcPr/>
                    </a:tc>
                  </a:tr>
                  <a:tr h="628449">
                    <a:tc>
                      <a:txBody>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𝑓</m:t>
                                    </m:r>
                                  </m:e>
                                  <m:sub>
                                    <m:r>
                                      <a:rPr lang="es-EC" i="1">
                                        <a:latin typeface="Cambria Math" panose="02040503050406030204" pitchFamily="18" charset="0"/>
                                      </a:rPr>
                                      <m:t>𝐿</m:t>
                                    </m:r>
                                  </m:sub>
                                </m:sSub>
                              </m:oMath>
                            </m:oMathPara>
                          </a14:m>
                          <a:endParaRPr lang="es-ES" dirty="0"/>
                        </a:p>
                      </a:txBody>
                      <a:tcPr/>
                    </a:tc>
                    <a:tc>
                      <a:txBody>
                        <a:bodyPr/>
                        <a:lstStyle/>
                        <a:p>
                          <a:r>
                            <a:rPr lang="es-EC" sz="1800" kern="1200" dirty="0" smtClean="0">
                              <a:solidFill>
                                <a:schemeClr val="dk1"/>
                              </a:solidFill>
                              <a:effectLst/>
                              <a:latin typeface="+mn-lt"/>
                              <a:ea typeface="+mn-ea"/>
                              <a:cs typeface="+mn-cs"/>
                            </a:rPr>
                            <a:t>Factor de duración de vida </a:t>
                          </a:r>
                          <a:endParaRPr lang="es-ES" dirty="0"/>
                        </a:p>
                      </a:txBody>
                      <a:tcPr/>
                    </a:tc>
                    <a:tc>
                      <a:txBody>
                        <a:bodyPr/>
                        <a:lstStyle/>
                        <a:p>
                          <a:pPr algn="ctr"/>
                          <a:r>
                            <a:rPr lang="es-ES" dirty="0" smtClean="0"/>
                            <a:t>0.25</a:t>
                          </a:r>
                          <a:endParaRPr lang="es-ES" dirty="0"/>
                        </a:p>
                      </a:txBody>
                      <a:tcPr/>
                    </a:tc>
                  </a:tr>
                </a:tbl>
              </a:graphicData>
            </a:graphic>
          </p:graphicFrame>
        </mc:Choice>
        <mc:Fallback>
          <p:graphicFrame>
            <p:nvGraphicFramePr>
              <p:cNvPr id="11" name="Tabla 10"/>
              <p:cNvGraphicFramePr>
                <a:graphicFrameLocks noGrp="1"/>
              </p:cNvGraphicFramePr>
              <p:nvPr>
                <p:extLst>
                  <p:ext uri="{D42A27DB-BD31-4B8C-83A1-F6EECF244321}">
                    <p14:modId xmlns:p14="http://schemas.microsoft.com/office/powerpoint/2010/main" val="1424458847"/>
                  </p:ext>
                </p:extLst>
              </p:nvPr>
            </p:nvGraphicFramePr>
            <p:xfrm>
              <a:off x="486264" y="1724912"/>
              <a:ext cx="7934406" cy="5133088"/>
            </p:xfrm>
            <a:graphic>
              <a:graphicData uri="http://schemas.openxmlformats.org/drawingml/2006/table">
                <a:tbl>
                  <a:tblPr firstRow="1" bandRow="1">
                    <a:tableStyleId>{5C22544A-7EE6-4342-B048-85BDC9FD1C3A}</a:tableStyleId>
                  </a:tblPr>
                  <a:tblGrid>
                    <a:gridCol w="2372186"/>
                    <a:gridCol w="3795677"/>
                    <a:gridCol w="1766543"/>
                  </a:tblGrid>
                  <a:tr h="545699">
                    <a:tc>
                      <a:txBody>
                        <a:bodyPr/>
                        <a:lstStyle/>
                        <a:p>
                          <a:pPr algn="ctr"/>
                          <a:r>
                            <a:rPr lang="en-US" dirty="0" smtClean="0"/>
                            <a:t>Par</a:t>
                          </a:r>
                          <a:r>
                            <a:rPr lang="es-ES" dirty="0" smtClean="0"/>
                            <a:t>á</a:t>
                          </a:r>
                          <a:r>
                            <a:rPr lang="en-US" dirty="0" smtClean="0"/>
                            <a:t>metro</a:t>
                          </a:r>
                          <a:endParaRPr lang="es-ES" dirty="0"/>
                        </a:p>
                      </a:txBody>
                      <a:tcPr/>
                    </a:tc>
                    <a:tc>
                      <a:txBody>
                        <a:bodyPr/>
                        <a:lstStyle/>
                        <a:p>
                          <a:pPr algn="ctr"/>
                          <a:r>
                            <a:rPr lang="es-ES" dirty="0" smtClean="0"/>
                            <a:t>Descripción</a:t>
                          </a:r>
                          <a:endParaRPr lang="es-ES" dirty="0"/>
                        </a:p>
                      </a:txBody>
                      <a:tcPr/>
                    </a:tc>
                    <a:tc>
                      <a:txBody>
                        <a:bodyPr/>
                        <a:lstStyle/>
                        <a:p>
                          <a:pPr algn="ctr"/>
                          <a:r>
                            <a:rPr lang="es-ES" dirty="0" smtClean="0"/>
                            <a:t>Valor</a:t>
                          </a:r>
                          <a:endParaRPr lang="es-ES" dirty="0"/>
                        </a:p>
                      </a:txBody>
                      <a:tcPr/>
                    </a:tc>
                  </a:tr>
                  <a:tr h="914400">
                    <a:tc>
                      <a:txBody>
                        <a:bodyPr/>
                        <a:lstStyle/>
                        <a:p>
                          <a:endParaRPr lang="es-EC"/>
                        </a:p>
                      </a:txBody>
                      <a:tcPr>
                        <a:blipFill rotWithShape="0">
                          <a:blip r:embed="rId3"/>
                          <a:stretch>
                            <a:fillRect l="-256" t="-64000" r="-235128" b="-404000"/>
                          </a:stretch>
                        </a:blip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effectLst/>
                              <a:latin typeface="+mn-lt"/>
                              <a:ea typeface="+mn-ea"/>
                              <a:cs typeface="+mn-cs"/>
                            </a:rPr>
                            <a:t>Capacidad de carga dinámica requerida. [N]</a:t>
                          </a:r>
                        </a:p>
                        <a:p>
                          <a:endParaRPr lang="es-ES" dirty="0"/>
                        </a:p>
                      </a:txBody>
                      <a:tcPr/>
                    </a:tc>
                    <a:tc>
                      <a:txBody>
                        <a:bodyPr/>
                        <a:lstStyle/>
                        <a:p>
                          <a:endParaRPr lang="es-EC"/>
                        </a:p>
                      </a:txBody>
                      <a:tcPr>
                        <a:blipFill rotWithShape="0">
                          <a:blip r:embed="rId3"/>
                          <a:stretch>
                            <a:fillRect l="-349655" t="-64000" r="-1379" b="-404000"/>
                          </a:stretch>
                        </a:blipFill>
                      </a:tcPr>
                    </a:tc>
                  </a:tr>
                  <a:tr h="1159193">
                    <a:tc>
                      <a:txBody>
                        <a:bodyPr/>
                        <a:lstStyle/>
                        <a:p>
                          <a:endParaRPr lang="es-EC"/>
                        </a:p>
                      </a:txBody>
                      <a:tcPr>
                        <a:blipFill rotWithShape="0">
                          <a:blip r:embed="rId3"/>
                          <a:stretch>
                            <a:fillRect l="-256" t="-129474" r="-235128" b="-218947"/>
                          </a:stretch>
                        </a:blipFill>
                      </a:tcPr>
                    </a:tc>
                    <a:tc>
                      <a:txBody>
                        <a:bodyPr/>
                        <a:lstStyle/>
                        <a:p>
                          <a:r>
                            <a:rPr lang="es-EC" sz="1800" kern="1200" dirty="0" smtClean="0">
                              <a:solidFill>
                                <a:schemeClr val="dk1"/>
                              </a:solidFill>
                              <a:effectLst/>
                              <a:latin typeface="+mn-lt"/>
                              <a:ea typeface="+mn-ea"/>
                              <a:cs typeface="+mn-cs"/>
                            </a:rPr>
                            <a:t>Carga dinámica equivalente. [N]</a:t>
                          </a:r>
                          <a:endParaRPr lang="es-ES" dirty="0"/>
                        </a:p>
                      </a:txBody>
                      <a:tcPr/>
                    </a:tc>
                    <a:tc>
                      <a:txBody>
                        <a:bodyPr/>
                        <a:lstStyle/>
                        <a:p>
                          <a:endParaRPr lang="es-EC"/>
                        </a:p>
                      </a:txBody>
                      <a:tcPr>
                        <a:blipFill rotWithShape="0">
                          <a:blip r:embed="rId3"/>
                          <a:stretch>
                            <a:fillRect l="-349655" t="-129474" r="-1379" b="-218947"/>
                          </a:stretch>
                        </a:blipFill>
                      </a:tcPr>
                    </a:tc>
                  </a:tr>
                  <a:tr h="628449">
                    <a:tc>
                      <a:txBody>
                        <a:bodyPr/>
                        <a:lstStyle/>
                        <a:p>
                          <a:endParaRPr lang="es-EC"/>
                        </a:p>
                      </a:txBody>
                      <a:tcPr>
                        <a:blipFill rotWithShape="0">
                          <a:blip r:embed="rId3"/>
                          <a:stretch>
                            <a:fillRect l="-256" t="-423301" r="-235128" b="-303883"/>
                          </a:stretch>
                        </a:blipFill>
                      </a:tcPr>
                    </a:tc>
                    <a:tc>
                      <a:txBody>
                        <a:bodyPr/>
                        <a:lstStyle/>
                        <a:p>
                          <a:r>
                            <a:rPr lang="es-EC" sz="1800" kern="1200" dirty="0" smtClean="0">
                              <a:solidFill>
                                <a:schemeClr val="dk1"/>
                              </a:solidFill>
                              <a:effectLst/>
                              <a:latin typeface="+mn-lt"/>
                              <a:ea typeface="+mn-ea"/>
                              <a:cs typeface="+mn-cs"/>
                            </a:rPr>
                            <a:t>Factor de dureza de los ejes</a:t>
                          </a:r>
                          <a:endParaRPr lang="es-ES" dirty="0"/>
                        </a:p>
                      </a:txBody>
                      <a:tcPr/>
                    </a:tc>
                    <a:tc>
                      <a:txBody>
                        <a:bodyPr/>
                        <a:lstStyle/>
                        <a:p>
                          <a:pPr algn="ctr"/>
                          <a:r>
                            <a:rPr lang="es-EC" sz="1800" kern="1200" dirty="0" smtClean="0">
                              <a:solidFill>
                                <a:schemeClr val="dk1"/>
                              </a:solidFill>
                              <a:effectLst/>
                              <a:latin typeface="+mn-lt"/>
                              <a:ea typeface="+mn-ea"/>
                              <a:cs typeface="+mn-cs"/>
                            </a:rPr>
                            <a:t>HRC 60=1</a:t>
                          </a:r>
                          <a:endParaRPr lang="es-ES" dirty="0"/>
                        </a:p>
                      </a:txBody>
                      <a:tcPr/>
                    </a:tc>
                  </a:tr>
                  <a:tr h="628449">
                    <a:tc>
                      <a:txBody>
                        <a:bodyPr/>
                        <a:lstStyle/>
                        <a:p>
                          <a:endParaRPr lang="es-EC"/>
                        </a:p>
                      </a:txBody>
                      <a:tcPr>
                        <a:blipFill rotWithShape="0">
                          <a:blip r:embed="rId3"/>
                          <a:stretch>
                            <a:fillRect l="-256" t="-518269" r="-235128" b="-200962"/>
                          </a:stretch>
                        </a:blipFill>
                      </a:tcPr>
                    </a:tc>
                    <a:tc>
                      <a:txBody>
                        <a:bodyPr/>
                        <a:lstStyle/>
                        <a:p>
                          <a:r>
                            <a:rPr lang="es-EC" sz="1800" kern="1200" dirty="0" smtClean="0">
                              <a:solidFill>
                                <a:schemeClr val="dk1"/>
                              </a:solidFill>
                              <a:effectLst/>
                              <a:latin typeface="+mn-lt"/>
                              <a:ea typeface="+mn-ea"/>
                              <a:cs typeface="+mn-cs"/>
                            </a:rPr>
                            <a:t>Factor de temperatura</a:t>
                          </a:r>
                          <a:endParaRPr lang="es-ES" dirty="0"/>
                        </a:p>
                      </a:txBody>
                      <a:tcPr/>
                    </a:tc>
                    <a:tc>
                      <a:txBody>
                        <a:bodyPr/>
                        <a:lstStyle/>
                        <a:p>
                          <a:pPr algn="ctr"/>
                          <a:r>
                            <a:rPr lang="es-ES" dirty="0" smtClean="0"/>
                            <a:t>1</a:t>
                          </a:r>
                          <a:endParaRPr lang="es-ES" dirty="0"/>
                        </a:p>
                      </a:txBody>
                      <a:tcPr/>
                    </a:tc>
                  </a:tr>
                  <a:tr h="628449">
                    <a:tc>
                      <a:txBody>
                        <a:bodyPr/>
                        <a:lstStyle/>
                        <a:p>
                          <a:endParaRPr lang="es-EC"/>
                        </a:p>
                      </a:txBody>
                      <a:tcPr>
                        <a:blipFill rotWithShape="0">
                          <a:blip r:embed="rId3"/>
                          <a:stretch>
                            <a:fillRect l="-256" t="-624272" r="-235128" b="-102913"/>
                          </a:stretch>
                        </a:blipFill>
                      </a:tcPr>
                    </a:tc>
                    <a:tc>
                      <a:txBody>
                        <a:bodyPr/>
                        <a:lstStyle/>
                        <a:p>
                          <a:r>
                            <a:rPr lang="es-EC" sz="1800" kern="1200" dirty="0" smtClean="0">
                              <a:solidFill>
                                <a:schemeClr val="dk1"/>
                              </a:solidFill>
                              <a:effectLst/>
                              <a:latin typeface="+mn-lt"/>
                              <a:ea typeface="+mn-ea"/>
                              <a:cs typeface="+mn-cs"/>
                            </a:rPr>
                            <a:t>Factor de carrera corta </a:t>
                          </a:r>
                          <a:endParaRPr lang="es-ES" dirty="0"/>
                        </a:p>
                      </a:txBody>
                      <a:tcPr/>
                    </a:tc>
                    <a:tc>
                      <a:txBody>
                        <a:bodyPr/>
                        <a:lstStyle/>
                        <a:p>
                          <a:pPr algn="ctr"/>
                          <a:r>
                            <a:rPr lang="es-ES" dirty="0" smtClean="0"/>
                            <a:t>1</a:t>
                          </a:r>
                          <a:endParaRPr lang="es-ES" dirty="0"/>
                        </a:p>
                      </a:txBody>
                      <a:tcPr/>
                    </a:tc>
                  </a:tr>
                  <a:tr h="628449">
                    <a:tc>
                      <a:txBody>
                        <a:bodyPr/>
                        <a:lstStyle/>
                        <a:p>
                          <a:endParaRPr lang="es-EC"/>
                        </a:p>
                      </a:txBody>
                      <a:tcPr>
                        <a:blipFill rotWithShape="0">
                          <a:blip r:embed="rId3"/>
                          <a:stretch>
                            <a:fillRect l="-256" t="-724272" r="-235128" b="-2913"/>
                          </a:stretch>
                        </a:blipFill>
                      </a:tcPr>
                    </a:tc>
                    <a:tc>
                      <a:txBody>
                        <a:bodyPr/>
                        <a:lstStyle/>
                        <a:p>
                          <a:r>
                            <a:rPr lang="es-EC" sz="1800" kern="1200" dirty="0" smtClean="0">
                              <a:solidFill>
                                <a:schemeClr val="dk1"/>
                              </a:solidFill>
                              <a:effectLst/>
                              <a:latin typeface="+mn-lt"/>
                              <a:ea typeface="+mn-ea"/>
                              <a:cs typeface="+mn-cs"/>
                            </a:rPr>
                            <a:t>Factor de duración de vida </a:t>
                          </a:r>
                          <a:endParaRPr lang="es-ES" dirty="0"/>
                        </a:p>
                      </a:txBody>
                      <a:tcPr/>
                    </a:tc>
                    <a:tc>
                      <a:txBody>
                        <a:bodyPr/>
                        <a:lstStyle/>
                        <a:p>
                          <a:pPr algn="ctr"/>
                          <a:r>
                            <a:rPr lang="es-ES" dirty="0" smtClean="0"/>
                            <a:t>0.25</a:t>
                          </a:r>
                          <a:endParaRPr lang="es-ES" dirty="0"/>
                        </a:p>
                      </a:txBody>
                      <a:tcPr/>
                    </a:tc>
                  </a:tr>
                </a:tbl>
              </a:graphicData>
            </a:graphic>
          </p:graphicFrame>
        </mc:Fallback>
      </mc:AlternateContent>
    </p:spTree>
    <p:extLst>
      <p:ext uri="{BB962C8B-B14F-4D97-AF65-F5344CB8AC3E}">
        <p14:creationId xmlns:p14="http://schemas.microsoft.com/office/powerpoint/2010/main" val="2840155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61086" y="1209462"/>
            <a:ext cx="10217625"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Selección </a:t>
            </a:r>
            <a:r>
              <a:rPr lang="es-EC" sz="2400" b="1" dirty="0">
                <a:latin typeface="Arial" panose="020B0604020202020204" pitchFamily="34" charset="0"/>
                <a:cs typeface="Arial" panose="020B0604020202020204" pitchFamily="34" charset="0"/>
              </a:rPr>
              <a:t>de rodamientos lineales</a:t>
            </a:r>
            <a:endParaRPr lang="es-EC" sz="2400" b="1" i="1" dirty="0">
              <a:latin typeface="Arial" panose="020B0604020202020204" pitchFamily="34" charset="0"/>
              <a:cs typeface="Arial" panose="020B0604020202020204" pitchFamily="34" charset="0"/>
            </a:endParaRPr>
          </a:p>
        </p:txBody>
      </p:sp>
      <p:pic>
        <p:nvPicPr>
          <p:cNvPr id="6" name="Imagen 5"/>
          <p:cNvPicPr/>
          <p:nvPr/>
        </p:nvPicPr>
        <p:blipFill>
          <a:blip r:embed="rId2"/>
          <a:stretch>
            <a:fillRect/>
          </a:stretch>
        </p:blipFill>
        <p:spPr>
          <a:xfrm>
            <a:off x="677334" y="1910015"/>
            <a:ext cx="6381181" cy="2457268"/>
          </a:xfrm>
          <a:prstGeom prst="rect">
            <a:avLst/>
          </a:prstGeom>
        </p:spPr>
      </p:pic>
      <p:pic>
        <p:nvPicPr>
          <p:cNvPr id="7" name="Imagen 6"/>
          <p:cNvPicPr>
            <a:picLocks noChangeAspect="1"/>
          </p:cNvPicPr>
          <p:nvPr/>
        </p:nvPicPr>
        <p:blipFill>
          <a:blip r:embed="rId3"/>
          <a:stretch>
            <a:fillRect/>
          </a:stretch>
        </p:blipFill>
        <p:spPr>
          <a:xfrm>
            <a:off x="967917" y="4489473"/>
            <a:ext cx="4886972" cy="1930656"/>
          </a:xfrm>
          <a:prstGeom prst="rect">
            <a:avLst/>
          </a:prstGeom>
        </p:spPr>
      </p:pic>
      <p:sp>
        <p:nvSpPr>
          <p:cNvPr id="8" name="Rectángulo 7"/>
          <p:cNvSpPr/>
          <p:nvPr/>
        </p:nvSpPr>
        <p:spPr>
          <a:xfrm>
            <a:off x="2920621" y="3534770"/>
            <a:ext cx="4012442" cy="163773"/>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pic>
        <p:nvPicPr>
          <p:cNvPr id="10" name="Imagen 9"/>
          <p:cNvPicPr/>
          <p:nvPr/>
        </p:nvPicPr>
        <p:blipFill>
          <a:blip r:embed="rId4"/>
          <a:stretch>
            <a:fillRect/>
          </a:stretch>
        </p:blipFill>
        <p:spPr>
          <a:xfrm>
            <a:off x="7099459" y="1536221"/>
            <a:ext cx="4772660" cy="3850005"/>
          </a:xfrm>
          <a:prstGeom prst="rect">
            <a:avLst/>
          </a:prstGeom>
        </p:spPr>
      </p:pic>
      <p:sp>
        <p:nvSpPr>
          <p:cNvPr id="9" name="Rectángulo 8"/>
          <p:cNvSpPr/>
          <p:nvPr/>
        </p:nvSpPr>
        <p:spPr>
          <a:xfrm>
            <a:off x="7613439" y="5464145"/>
            <a:ext cx="2552622"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a:t>
            </a:r>
            <a:r>
              <a:rPr lang="es-EC" sz="1000" kern="100" dirty="0" err="1">
                <a:solidFill>
                  <a:srgbClr val="0D0D0D"/>
                </a:solidFill>
                <a:latin typeface="Arial" panose="020B0604020202020204" pitchFamily="34" charset="0"/>
                <a:ea typeface="Calibri" panose="020F0502020204030204" pitchFamily="34" charset="0"/>
                <a:cs typeface="Times New Roman" panose="02020603050405020304" pitchFamily="18" charset="0"/>
              </a:rPr>
              <a:t>Group</a:t>
            </a: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 2007)</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74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a:solidFill>
                  <a:schemeClr val="tx1"/>
                </a:solidFill>
              </a:rPr>
              <a:t>Tipos de ensayos de </a:t>
            </a:r>
            <a:r>
              <a:rPr lang="es-EC" b="1" i="1" dirty="0" smtClean="0">
                <a:solidFill>
                  <a:schemeClr val="tx1"/>
                </a:solidFill>
              </a:rPr>
              <a:t>Materiales</a:t>
            </a:r>
            <a:r>
              <a:rPr lang="es-EC" b="1" i="1" dirty="0"/>
              <a:t/>
            </a:r>
            <a:br>
              <a:rPr lang="es-EC" b="1" i="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61370573"/>
              </p:ext>
            </p:extLst>
          </p:nvPr>
        </p:nvGraphicFramePr>
        <p:xfrm>
          <a:off x="150124" y="1323833"/>
          <a:ext cx="10713493" cy="5063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6634938" y="6017820"/>
            <a:ext cx="1622560" cy="246221"/>
          </a:xfrm>
          <a:prstGeom prst="rect">
            <a:avLst/>
          </a:prstGeom>
        </p:spPr>
        <p:txBody>
          <a:bodyPr wrap="none">
            <a:spAutoFit/>
          </a:bodyPr>
          <a:lstStyle/>
          <a:p>
            <a:r>
              <a:rPr lang="es-EC" sz="1000" dirty="0">
                <a:latin typeface="Arial" panose="020B0604020202020204" pitchFamily="34" charset="0"/>
                <a:ea typeface="Calibri" panose="020F0502020204030204" pitchFamily="34" charset="0"/>
                <a:cs typeface="Times New Roman" panose="02020603050405020304" pitchFamily="18" charset="0"/>
              </a:rPr>
              <a:t> </a:t>
            </a:r>
            <a:r>
              <a:rPr lang="es-EC" sz="1000" dirty="0" smtClean="0">
                <a:latin typeface="Arial" panose="020B0604020202020204" pitchFamily="34" charset="0"/>
                <a:ea typeface="Calibri" panose="020F0502020204030204" pitchFamily="34" charset="0"/>
                <a:cs typeface="Times New Roman" panose="02020603050405020304" pitchFamily="18" charset="0"/>
              </a:rPr>
              <a:t>Fuente: (</a:t>
            </a:r>
            <a:r>
              <a:rPr lang="es-EC" sz="1000" dirty="0" err="1" smtClean="0">
                <a:latin typeface="Arial" panose="020B0604020202020204" pitchFamily="34" charset="0"/>
                <a:ea typeface="Calibri" panose="020F0502020204030204" pitchFamily="34" charset="0"/>
                <a:cs typeface="Times New Roman" panose="02020603050405020304" pitchFamily="18" charset="0"/>
              </a:rPr>
              <a:t>H.Avner</a:t>
            </a:r>
            <a:r>
              <a:rPr lang="es-EC" sz="1000" dirty="0">
                <a:latin typeface="Arial" panose="020B0604020202020204" pitchFamily="34" charset="0"/>
                <a:ea typeface="Calibri" panose="020F0502020204030204" pitchFamily="34" charset="0"/>
                <a:cs typeface="Times New Roman" panose="02020603050405020304" pitchFamily="18" charset="0"/>
              </a:rPr>
              <a:t>, 1981).</a:t>
            </a:r>
            <a:endParaRPr lang="es-EC" sz="1000" dirty="0"/>
          </a:p>
        </p:txBody>
      </p:sp>
    </p:spTree>
    <p:extLst>
      <p:ext uri="{BB962C8B-B14F-4D97-AF65-F5344CB8AC3E}">
        <p14:creationId xmlns:p14="http://schemas.microsoft.com/office/powerpoint/2010/main" val="1160219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686" y="620637"/>
            <a:ext cx="8596668" cy="878006"/>
          </a:xfrm>
        </p:spPr>
        <p:txBody>
          <a:bodyPr/>
          <a:lstStyle/>
          <a:p>
            <a:r>
              <a:rPr lang="es-EC" b="1" i="1" dirty="0">
                <a:solidFill>
                  <a:schemeClr val="tx1"/>
                </a:solidFill>
              </a:rPr>
              <a:t>Diseño Mecánico del Sistema-Péndulo</a:t>
            </a:r>
            <a:endParaRPr lang="es-EC" dirty="0"/>
          </a:p>
        </p:txBody>
      </p:sp>
      <p:sp>
        <p:nvSpPr>
          <p:cNvPr id="5" name="Rectángulo 4"/>
          <p:cNvSpPr/>
          <p:nvPr/>
        </p:nvSpPr>
        <p:spPr>
          <a:xfrm>
            <a:off x="-361086" y="1209462"/>
            <a:ext cx="10217625" cy="1131848"/>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Selección </a:t>
            </a:r>
            <a:r>
              <a:rPr lang="es-EC" sz="2400" b="1" dirty="0">
                <a:latin typeface="Arial" panose="020B0604020202020204" pitchFamily="34" charset="0"/>
                <a:cs typeface="Arial" panose="020B0604020202020204" pitchFamily="34" charset="0"/>
              </a:rPr>
              <a:t>de Rodamientos de los ejes soporte de los Yunques</a:t>
            </a:r>
            <a:endParaRPr lang="es-EC" sz="2400" b="1" i="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 name="Rectángulo 10"/>
              <p:cNvSpPr/>
              <p:nvPr/>
            </p:nvSpPr>
            <p:spPr>
              <a:xfrm>
                <a:off x="4747726" y="2930135"/>
                <a:ext cx="174066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𝑃𝑜</m:t>
                      </m:r>
                      <m:r>
                        <a:rPr lang="es-EC" i="0">
                          <a:latin typeface="Cambria Math" panose="02040503050406030204" pitchFamily="18" charset="0"/>
                        </a:rPr>
                        <m:t>=456.66 </m:t>
                      </m:r>
                      <m:r>
                        <a:rPr lang="es-EC" i="1">
                          <a:latin typeface="Cambria Math" panose="02040503050406030204" pitchFamily="18" charset="0"/>
                        </a:rPr>
                        <m:t>𝑁</m:t>
                      </m:r>
                    </m:oMath>
                  </m:oMathPara>
                </a14:m>
                <a:endParaRPr lang="es-EC" dirty="0"/>
              </a:p>
            </p:txBody>
          </p:sp>
        </mc:Choice>
        <mc:Fallback>
          <p:sp>
            <p:nvSpPr>
              <p:cNvPr id="11" name="Rectángulo 10"/>
              <p:cNvSpPr>
                <a:spLocks noRot="1" noChangeAspect="1" noMove="1" noResize="1" noEditPoints="1" noAdjustHandles="1" noChangeArrowheads="1" noChangeShapeType="1" noTextEdit="1"/>
              </p:cNvSpPr>
              <p:nvPr/>
            </p:nvSpPr>
            <p:spPr>
              <a:xfrm>
                <a:off x="4747726" y="2930135"/>
                <a:ext cx="1740669" cy="369332"/>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2583977" y="3391294"/>
                <a:ext cx="6096000" cy="1192762"/>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kern="100">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effectLst/>
                              <a:latin typeface="Cambria Math" panose="02040503050406030204" pitchFamily="18" charset="0"/>
                              <a:ea typeface="Calibri" panose="020F0502020204030204" pitchFamily="34" charset="0"/>
                              <a:cs typeface="Times New Roman" panose="02020603050405020304" pitchFamily="18" charset="0"/>
                            </a:rPr>
                            <m:t>𝐶𝑜</m:t>
                          </m:r>
                        </m:e>
                        <m:sub>
                          <m:r>
                            <a:rPr lang="es-EC" i="1" kern="100">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s-EC" i="1" kern="100">
                          <a:effectLst/>
                          <a:latin typeface="Cambria Math" panose="02040503050406030204" pitchFamily="18" charset="0"/>
                          <a:ea typeface="Calibri" panose="020F0502020204030204" pitchFamily="34" charset="0"/>
                          <a:cs typeface="Times New Roman" panose="02020603050405020304" pitchFamily="18" charset="0"/>
                        </a:rPr>
                        <m:t>=456.66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𝑁</m:t>
                      </m:r>
                      <m:r>
                        <a:rPr lang="es-EC" i="1" kern="100">
                          <a:effectLst/>
                          <a:latin typeface="Cambria Math" panose="02040503050406030204" pitchFamily="18" charset="0"/>
                          <a:ea typeface="Calibri" panose="020F0502020204030204" pitchFamily="34" charset="0"/>
                          <a:cs typeface="Times New Roman" panose="02020603050405020304" pitchFamily="18" charset="0"/>
                        </a:rPr>
                        <m:t>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𝑥</m:t>
                      </m:r>
                      <m:r>
                        <a:rPr lang="es-EC" i="1" kern="100">
                          <a:effectLst/>
                          <a:latin typeface="Cambria Math" panose="02040503050406030204" pitchFamily="18" charset="0"/>
                          <a:ea typeface="Calibri" panose="020F0502020204030204" pitchFamily="34" charset="0"/>
                          <a:cs typeface="Times New Roman" panose="02020603050405020304" pitchFamily="18" charset="0"/>
                        </a:rPr>
                        <m:t> 1.5</m:t>
                      </m:r>
                    </m:oMath>
                  </m:oMathPara>
                </a14:m>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i="1" kern="100">
                              <a:effectLst/>
                              <a:latin typeface="Cambria Math" panose="02040503050406030204" pitchFamily="18" charset="0"/>
                              <a:ea typeface="Calibri" panose="020F0502020204030204" pitchFamily="34" charset="0"/>
                              <a:cs typeface="Times New Roman" panose="02020603050405020304" pitchFamily="18" charset="0"/>
                            </a:rPr>
                            <m:t>𝐶𝑜</m:t>
                          </m:r>
                        </m:e>
                        <m:sub>
                          <m:r>
                            <a:rPr lang="es-EC" i="1" kern="100">
                              <a:effectLst/>
                              <a:latin typeface="Cambria Math" panose="02040503050406030204" pitchFamily="18" charset="0"/>
                              <a:ea typeface="Calibri" panose="020F0502020204030204" pitchFamily="34" charset="0"/>
                              <a:cs typeface="Times New Roman" panose="02020603050405020304" pitchFamily="18" charset="0"/>
                            </a:rPr>
                            <m:t>𝑟𝑒𝑞</m:t>
                          </m:r>
                        </m:sub>
                      </m:sSub>
                      <m:r>
                        <a:rPr lang="es-EC" i="1" kern="100">
                          <a:effectLst/>
                          <a:latin typeface="Cambria Math" panose="02040503050406030204" pitchFamily="18" charset="0"/>
                          <a:ea typeface="Calibri" panose="020F0502020204030204" pitchFamily="34" charset="0"/>
                          <a:cs typeface="Times New Roman" panose="02020603050405020304" pitchFamily="18" charset="0"/>
                        </a:rPr>
                        <m:t>=684.99 </m:t>
                      </m:r>
                      <m:r>
                        <a:rPr lang="es-EC" i="1" kern="100">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2" name="Rectángulo 11"/>
              <p:cNvSpPr>
                <a:spLocks noRot="1" noChangeAspect="1" noMove="1" noResize="1" noEditPoints="1" noAdjustHandles="1" noChangeArrowheads="1" noChangeShapeType="1" noTextEdit="1"/>
              </p:cNvSpPr>
              <p:nvPr/>
            </p:nvSpPr>
            <p:spPr>
              <a:xfrm>
                <a:off x="2583977" y="3391294"/>
                <a:ext cx="6096000" cy="1192762"/>
              </a:xfrm>
              <a:prstGeom prst="rect">
                <a:avLst/>
              </a:prstGeom>
              <a:blipFill rotWithShape="0">
                <a:blip r:embed="rId3"/>
                <a:stretch>
                  <a:fillRect/>
                </a:stretch>
              </a:blipFill>
            </p:spPr>
            <p:txBody>
              <a:bodyPr/>
              <a:lstStyle/>
              <a:p>
                <a:r>
                  <a:rPr lang="es-EC">
                    <a:noFill/>
                  </a:rPr>
                  <a:t> </a:t>
                </a:r>
              </a:p>
            </p:txBody>
          </p:sp>
        </mc:Fallback>
      </mc:AlternateContent>
      <p:pic>
        <p:nvPicPr>
          <p:cNvPr id="13" name="Imagen 12"/>
          <p:cNvPicPr>
            <a:picLocks noChangeAspect="1"/>
          </p:cNvPicPr>
          <p:nvPr/>
        </p:nvPicPr>
        <p:blipFill>
          <a:blip r:embed="rId4"/>
          <a:stretch>
            <a:fillRect/>
          </a:stretch>
        </p:blipFill>
        <p:spPr>
          <a:xfrm>
            <a:off x="2122787" y="4675883"/>
            <a:ext cx="7137567" cy="1549004"/>
          </a:xfrm>
          <a:prstGeom prst="rect">
            <a:avLst/>
          </a:prstGeom>
        </p:spPr>
      </p:pic>
    </p:spTree>
    <p:extLst>
      <p:ext uri="{BB962C8B-B14F-4D97-AF65-F5344CB8AC3E}">
        <p14:creationId xmlns:p14="http://schemas.microsoft.com/office/powerpoint/2010/main" val="361029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686" y="6206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pic>
        <p:nvPicPr>
          <p:cNvPr id="7" name="Imagen 6"/>
          <p:cNvPicPr/>
          <p:nvPr/>
        </p:nvPicPr>
        <p:blipFill>
          <a:blip r:embed="rId2"/>
          <a:stretch>
            <a:fillRect/>
          </a:stretch>
        </p:blipFill>
        <p:spPr>
          <a:xfrm>
            <a:off x="1894195" y="1599025"/>
            <a:ext cx="7236157" cy="4542467"/>
          </a:xfrm>
          <a:prstGeom prst="rect">
            <a:avLst/>
          </a:prstGeom>
        </p:spPr>
      </p:pic>
    </p:spTree>
    <p:extLst>
      <p:ext uri="{BB962C8B-B14F-4D97-AF65-F5344CB8AC3E}">
        <p14:creationId xmlns:p14="http://schemas.microsoft.com/office/powerpoint/2010/main" val="2054204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3686" y="6206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pic>
        <p:nvPicPr>
          <p:cNvPr id="4" name="Imagen 3"/>
          <p:cNvPicPr/>
          <p:nvPr/>
        </p:nvPicPr>
        <p:blipFill>
          <a:blip r:embed="rId2"/>
          <a:stretch>
            <a:fillRect/>
          </a:stretch>
        </p:blipFill>
        <p:spPr>
          <a:xfrm>
            <a:off x="537048" y="1954347"/>
            <a:ext cx="8467806" cy="3491111"/>
          </a:xfrm>
          <a:prstGeom prst="rect">
            <a:avLst/>
          </a:prstGeom>
        </p:spPr>
      </p:pic>
      <p:sp>
        <p:nvSpPr>
          <p:cNvPr id="3" name="Rectángulo 2"/>
          <p:cNvSpPr/>
          <p:nvPr/>
        </p:nvSpPr>
        <p:spPr>
          <a:xfrm>
            <a:off x="629915" y="4285397"/>
            <a:ext cx="8386897" cy="272956"/>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5" name="Rectángulo 4"/>
          <p:cNvSpPr/>
          <p:nvPr/>
        </p:nvSpPr>
        <p:spPr>
          <a:xfrm>
            <a:off x="-213816" y="1204753"/>
            <a:ext cx="10244919"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Selección de Motor a pasos</a:t>
            </a:r>
            <a:endParaRPr lang="es-EC" sz="2400" b="1" i="1" dirty="0">
              <a:latin typeface="Arial" panose="020B0604020202020204" pitchFamily="34" charset="0"/>
              <a:cs typeface="Arial" panose="020B0604020202020204" pitchFamily="34" charset="0"/>
            </a:endParaRPr>
          </a:p>
        </p:txBody>
      </p:sp>
      <p:sp>
        <p:nvSpPr>
          <p:cNvPr id="6" name="Rectángulo 5"/>
          <p:cNvSpPr/>
          <p:nvPr/>
        </p:nvSpPr>
        <p:spPr>
          <a:xfrm>
            <a:off x="3417107" y="5397765"/>
            <a:ext cx="2482090" cy="246221"/>
          </a:xfrm>
          <a:prstGeom prst="rect">
            <a:avLst/>
          </a:prstGeom>
        </p:spPr>
        <p:txBody>
          <a:bodyPr wrap="none">
            <a:spAutoFit/>
          </a:bodyPr>
          <a:lstStyle/>
          <a:p>
            <a:pPr marL="548640" marR="548640">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a:t>
            </a:r>
            <a:r>
              <a:rPr lang="es-EC" sz="1000" kern="100" dirty="0" err="1">
                <a:solidFill>
                  <a:srgbClr val="0D0D0D"/>
                </a:solidFill>
                <a:latin typeface="Arial" panose="020B0604020202020204" pitchFamily="34" charset="0"/>
                <a:ea typeface="Calibri" panose="020F0502020204030204" pitchFamily="34" charset="0"/>
                <a:cs typeface="Times New Roman" panose="02020603050405020304" pitchFamily="18" charset="0"/>
              </a:rPr>
              <a:t>Xinje</a:t>
            </a: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 2017)</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416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Selección de Embrague Electromagnético </a:t>
            </a:r>
            <a:endParaRPr lang="es-EC" sz="2400" b="1" i="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2688609" y="2443304"/>
            <a:ext cx="5792479" cy="2149969"/>
          </a:xfrm>
          <a:prstGeom prst="rect">
            <a:avLst/>
          </a:prstGeom>
        </p:spPr>
      </p:pic>
    </p:spTree>
    <p:extLst>
      <p:ext uri="{BB962C8B-B14F-4D97-AF65-F5344CB8AC3E}">
        <p14:creationId xmlns:p14="http://schemas.microsoft.com/office/powerpoint/2010/main" val="175415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578363"/>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Selección de </a:t>
            </a:r>
            <a:r>
              <a:rPr lang="es-EC" sz="2400" b="1" dirty="0">
                <a:latin typeface="Arial" panose="020B0604020202020204" pitchFamily="34" charset="0"/>
                <a:cs typeface="Arial" panose="020B0604020202020204" pitchFamily="34" charset="0"/>
              </a:rPr>
              <a:t> </a:t>
            </a:r>
            <a:r>
              <a:rPr lang="es-EC" sz="2400" b="1" dirty="0">
                <a:latin typeface="Arial" panose="020B0604020202020204" pitchFamily="34" charset="0"/>
                <a:cs typeface="Arial" panose="020B0604020202020204" pitchFamily="34" charset="0"/>
              </a:rPr>
              <a:t>Reductor de Velocidad </a:t>
            </a: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6" name="Imagen 5" descr="https://scontent.feoh2-1.fna.fbcdn.net/v/t34.0-12/16933784_1528404250532921_1700302137_n.jpg?oh=357598e64c2df0452880e1290dbeb8df&amp;oe=58AE43D8"/>
          <p:cNvPicPr/>
          <p:nvPr/>
        </p:nvPicPr>
        <p:blipFill>
          <a:blip r:embed="rId2">
            <a:extLst>
              <a:ext uri="{28A0092B-C50C-407E-A947-70E740481C1C}">
                <a14:useLocalDpi xmlns:a14="http://schemas.microsoft.com/office/drawing/2010/main" val="0"/>
              </a:ext>
            </a:extLst>
          </a:blip>
          <a:srcRect/>
          <a:stretch>
            <a:fillRect/>
          </a:stretch>
        </p:blipFill>
        <p:spPr bwMode="auto">
          <a:xfrm>
            <a:off x="1012625" y="2268514"/>
            <a:ext cx="3245475" cy="3327068"/>
          </a:xfrm>
          <a:prstGeom prst="rect">
            <a:avLst/>
          </a:prstGeom>
          <a:noFill/>
          <a:ln>
            <a:noFill/>
          </a:ln>
        </p:spPr>
      </p:pic>
      <p:pic>
        <p:nvPicPr>
          <p:cNvPr id="4" name="Imagen 3"/>
          <p:cNvPicPr>
            <a:picLocks noChangeAspect="1"/>
          </p:cNvPicPr>
          <p:nvPr/>
        </p:nvPicPr>
        <p:blipFill>
          <a:blip r:embed="rId3"/>
          <a:stretch>
            <a:fillRect/>
          </a:stretch>
        </p:blipFill>
        <p:spPr>
          <a:xfrm>
            <a:off x="4781335" y="3056529"/>
            <a:ext cx="5249768" cy="1348088"/>
          </a:xfrm>
          <a:prstGeom prst="rect">
            <a:avLst/>
          </a:prstGeom>
        </p:spPr>
      </p:pic>
    </p:spTree>
    <p:extLst>
      <p:ext uri="{BB962C8B-B14F-4D97-AF65-F5344CB8AC3E}">
        <p14:creationId xmlns:p14="http://schemas.microsoft.com/office/powerpoint/2010/main" val="27048390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577850"/>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latin typeface="Arial" panose="020B0604020202020204" pitchFamily="34" charset="0"/>
                <a:cs typeface="Arial" panose="020B0604020202020204" pitchFamily="34" charset="0"/>
              </a:rPr>
              <a:t>TRANSMISIÓN  1 – POLEA CORREA</a:t>
            </a: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155225" y="2226716"/>
            <a:ext cx="2775329" cy="3194856"/>
          </a:xfrm>
          <a:prstGeom prst="rect">
            <a:avLst/>
          </a:prstGeom>
        </p:spPr>
      </p:pic>
      <p:pic>
        <p:nvPicPr>
          <p:cNvPr id="7" name="Imagen 6"/>
          <p:cNvPicPr>
            <a:picLocks noChangeAspect="1"/>
          </p:cNvPicPr>
          <p:nvPr/>
        </p:nvPicPr>
        <p:blipFill>
          <a:blip r:embed="rId3"/>
          <a:stretch>
            <a:fillRect/>
          </a:stretch>
        </p:blipFill>
        <p:spPr>
          <a:xfrm>
            <a:off x="5496209" y="1782603"/>
            <a:ext cx="3465109" cy="1823742"/>
          </a:xfrm>
          <a:prstGeom prst="rect">
            <a:avLst/>
          </a:prstGeom>
        </p:spPr>
      </p:pic>
      <p:sp>
        <p:nvSpPr>
          <p:cNvPr id="8" name="Rectángulo 7"/>
          <p:cNvSpPr/>
          <p:nvPr/>
        </p:nvSpPr>
        <p:spPr>
          <a:xfrm>
            <a:off x="5628546" y="3672008"/>
            <a:ext cx="3332772"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(DAYCO </a:t>
            </a:r>
            <a:r>
              <a:rPr lang="es-EC" sz="1000" kern="100" dirty="0" err="1">
                <a:solidFill>
                  <a:srgbClr val="0D0D0D"/>
                </a:solidFill>
                <a:latin typeface="Arial" panose="020B0604020202020204" pitchFamily="34" charset="0"/>
                <a:ea typeface="Calibri" panose="020F0502020204030204" pitchFamily="34" charset="0"/>
                <a:cs typeface="Times New Roman" panose="02020603050405020304" pitchFamily="18" charset="0"/>
              </a:rPr>
              <a:t>Aftermarket</a:t>
            </a: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 2010)</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ángulo 8"/>
              <p:cNvSpPr/>
              <p:nvPr/>
            </p:nvSpPr>
            <p:spPr>
              <a:xfrm>
                <a:off x="5732229" y="4242821"/>
                <a:ext cx="3229089" cy="66518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𝑖</m:t>
                          </m:r>
                        </m:e>
                        <m:sub>
                          <m:r>
                            <a:rPr lang="es-EC" i="0">
                              <a:latin typeface="Cambria Math" panose="02040503050406030204" pitchFamily="18" charset="0"/>
                            </a:rPr>
                            <m:t>1</m:t>
                          </m:r>
                        </m:sub>
                      </m:sSub>
                      <m:r>
                        <a:rPr lang="es-EC" i="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𝑐𝑜𝑛𝑑𝑢𝑐𝑖𝑑𝑎</m:t>
                              </m:r>
                            </m:sub>
                          </m:sSub>
                        </m:num>
                        <m:den>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𝑚𝑜𝑡𝑟𝑖𝑧</m:t>
                              </m:r>
                            </m:sub>
                          </m:sSub>
                        </m:den>
                      </m:f>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5.71</m:t>
                          </m:r>
                        </m:num>
                        <m:den>
                          <m:r>
                            <a:rPr lang="es-EC" i="0">
                              <a:latin typeface="Cambria Math" panose="02040503050406030204" pitchFamily="18" charset="0"/>
                            </a:rPr>
                            <m:t>6</m:t>
                          </m:r>
                        </m:den>
                      </m:f>
                      <m:r>
                        <a:rPr lang="es-EC" i="0">
                          <a:latin typeface="Cambria Math" panose="02040503050406030204" pitchFamily="18" charset="0"/>
                        </a:rPr>
                        <m:t>=0.95</m:t>
                      </m:r>
                    </m:oMath>
                  </m:oMathPara>
                </a14:m>
                <a:endParaRPr lang="es-EC" dirty="0"/>
              </a:p>
            </p:txBody>
          </p:sp>
        </mc:Choice>
        <mc:Fallback>
          <p:sp>
            <p:nvSpPr>
              <p:cNvPr id="9" name="Rectángulo 8"/>
              <p:cNvSpPr>
                <a:spLocks noRot="1" noChangeAspect="1" noMove="1" noResize="1" noEditPoints="1" noAdjustHandles="1" noChangeArrowheads="1" noChangeShapeType="1" noTextEdit="1"/>
              </p:cNvSpPr>
              <p:nvPr/>
            </p:nvSpPr>
            <p:spPr>
              <a:xfrm>
                <a:off x="5732229" y="4242821"/>
                <a:ext cx="3229089" cy="665182"/>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6393855" y="5232595"/>
                <a:ext cx="166981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𝑇</m:t>
                          </m:r>
                        </m:e>
                        <m:sub>
                          <m:r>
                            <a:rPr lang="es-EC" i="0">
                              <a:latin typeface="Cambria Math" panose="02040503050406030204" pitchFamily="18" charset="0"/>
                            </a:rPr>
                            <m:t>2</m:t>
                          </m:r>
                        </m:sub>
                      </m:sSub>
                      <m:r>
                        <a:rPr lang="es-EC" i="0">
                          <a:latin typeface="Cambria Math" panose="02040503050406030204" pitchFamily="18" charset="0"/>
                        </a:rPr>
                        <m:t>=456 </m:t>
                      </m:r>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𝑚</m:t>
                      </m:r>
                    </m:oMath>
                  </m:oMathPara>
                </a14:m>
                <a:endParaRPr lang="es-EC" dirty="0"/>
              </a:p>
            </p:txBody>
          </p:sp>
        </mc:Choice>
        <mc:Fallback>
          <p:sp>
            <p:nvSpPr>
              <p:cNvPr id="10" name="Rectángulo 9"/>
              <p:cNvSpPr>
                <a:spLocks noRot="1" noChangeAspect="1" noMove="1" noResize="1" noEditPoints="1" noAdjustHandles="1" noChangeArrowheads="1" noChangeShapeType="1" noTextEdit="1"/>
              </p:cNvSpPr>
              <p:nvPr/>
            </p:nvSpPr>
            <p:spPr>
              <a:xfrm>
                <a:off x="6393855" y="5232595"/>
                <a:ext cx="1669816" cy="369332"/>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986548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1508105"/>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a:t>TRANSMISIÓN  2 y 3 – PIÑON CADENA </a:t>
            </a:r>
            <a:endParaRPr lang="es-EC" sz="2400" dirty="0"/>
          </a:p>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612" t="5116" r="1303" b="7404"/>
          <a:stretch/>
        </p:blipFill>
        <p:spPr>
          <a:xfrm>
            <a:off x="1614348" y="2597669"/>
            <a:ext cx="7769807" cy="887105"/>
          </a:xfrm>
          <a:prstGeom prst="rect">
            <a:avLst/>
          </a:prstGeom>
        </p:spPr>
      </p:pic>
      <p:pic>
        <p:nvPicPr>
          <p:cNvPr id="6" name="Imagen 5"/>
          <p:cNvPicPr>
            <a:picLocks noChangeAspect="1"/>
          </p:cNvPicPr>
          <p:nvPr/>
        </p:nvPicPr>
        <p:blipFill>
          <a:blip r:embed="rId3"/>
          <a:stretch>
            <a:fillRect/>
          </a:stretch>
        </p:blipFill>
        <p:spPr>
          <a:xfrm>
            <a:off x="1468199" y="4100796"/>
            <a:ext cx="8062106" cy="1058058"/>
          </a:xfrm>
          <a:prstGeom prst="rect">
            <a:avLst/>
          </a:prstGeom>
        </p:spPr>
      </p:pic>
    </p:spTree>
    <p:extLst>
      <p:ext uri="{BB962C8B-B14F-4D97-AF65-F5344CB8AC3E}">
        <p14:creationId xmlns:p14="http://schemas.microsoft.com/office/powerpoint/2010/main" val="37044218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1508105"/>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Diseño </a:t>
            </a:r>
            <a:r>
              <a:rPr lang="es-EC" sz="2400" b="1" dirty="0">
                <a:latin typeface="Arial" panose="020B0604020202020204" pitchFamily="34" charset="0"/>
                <a:cs typeface="Arial" panose="020B0604020202020204" pitchFamily="34" charset="0"/>
              </a:rPr>
              <a:t>de ejes </a:t>
            </a:r>
            <a:r>
              <a:rPr lang="es-EC" sz="2400" b="1" dirty="0" smtClean="0">
                <a:latin typeface="Arial" panose="020B0604020202020204" pitchFamily="34" charset="0"/>
                <a:cs typeface="Arial" panose="020B0604020202020204" pitchFamily="34" charset="0"/>
              </a:rPr>
              <a:t> </a:t>
            </a:r>
          </a:p>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037860" y="2862983"/>
            <a:ext cx="8783438" cy="1448999"/>
          </a:xfrm>
          <a:prstGeom prst="rect">
            <a:avLst/>
          </a:prstGeom>
        </p:spPr>
      </p:pic>
    </p:spTree>
    <p:extLst>
      <p:ext uri="{BB962C8B-B14F-4D97-AF65-F5344CB8AC3E}">
        <p14:creationId xmlns:p14="http://schemas.microsoft.com/office/powerpoint/2010/main" val="1219876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577850"/>
          </a:xfrm>
          <a:prstGeom prst="rect">
            <a:avLst/>
          </a:prstGeom>
        </p:spPr>
        <p:txBody>
          <a:bodyPr wrap="square">
            <a:spAutoFit/>
          </a:bodyPr>
          <a:lstStyle/>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sp>
        <p:nvSpPr>
          <p:cNvPr id="6" name="Rectángulo 5"/>
          <p:cNvSpPr/>
          <p:nvPr/>
        </p:nvSpPr>
        <p:spPr>
          <a:xfrm>
            <a:off x="-213816" y="1204753"/>
            <a:ext cx="10244919" cy="1508105"/>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Análisis </a:t>
            </a:r>
            <a:r>
              <a:rPr lang="es-EC" sz="2400" b="1" dirty="0">
                <a:latin typeface="Arial" panose="020B0604020202020204" pitchFamily="34" charset="0"/>
                <a:cs typeface="Arial" panose="020B0604020202020204" pitchFamily="34" charset="0"/>
              </a:rPr>
              <a:t>CAE – Soporte del Sistema de elevación </a:t>
            </a:r>
            <a:r>
              <a:rPr lang="es-EC" sz="2400" b="1" dirty="0" smtClean="0">
                <a:latin typeface="Arial" panose="020B0604020202020204" pitchFamily="34" charset="0"/>
                <a:cs typeface="Arial" panose="020B0604020202020204" pitchFamily="34" charset="0"/>
              </a:rPr>
              <a:t>  </a:t>
            </a:r>
          </a:p>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7" name="Imagen 6"/>
          <p:cNvPicPr/>
          <p:nvPr/>
        </p:nvPicPr>
        <p:blipFill>
          <a:blip r:embed="rId2"/>
          <a:stretch>
            <a:fillRect/>
          </a:stretch>
        </p:blipFill>
        <p:spPr>
          <a:xfrm>
            <a:off x="610309" y="1723747"/>
            <a:ext cx="3048640" cy="2367535"/>
          </a:xfrm>
          <a:prstGeom prst="rect">
            <a:avLst/>
          </a:prstGeom>
        </p:spPr>
      </p:pic>
      <p:pic>
        <p:nvPicPr>
          <p:cNvPr id="8" name="Imagen 7"/>
          <p:cNvPicPr/>
          <p:nvPr/>
        </p:nvPicPr>
        <p:blipFill>
          <a:blip r:embed="rId3"/>
          <a:stretch>
            <a:fillRect/>
          </a:stretch>
        </p:blipFill>
        <p:spPr>
          <a:xfrm>
            <a:off x="516562" y="4091282"/>
            <a:ext cx="3142387" cy="2347355"/>
          </a:xfrm>
          <a:prstGeom prst="rect">
            <a:avLst/>
          </a:prstGeom>
        </p:spPr>
      </p:pic>
      <p:pic>
        <p:nvPicPr>
          <p:cNvPr id="9" name="Imagen 8"/>
          <p:cNvPicPr/>
          <p:nvPr/>
        </p:nvPicPr>
        <p:blipFill>
          <a:blip r:embed="rId4"/>
          <a:stretch>
            <a:fillRect/>
          </a:stretch>
        </p:blipFill>
        <p:spPr>
          <a:xfrm>
            <a:off x="3367263" y="2689267"/>
            <a:ext cx="3082759" cy="2169883"/>
          </a:xfrm>
          <a:prstGeom prst="rect">
            <a:avLst/>
          </a:prstGeom>
        </p:spPr>
      </p:pic>
      <p:pic>
        <p:nvPicPr>
          <p:cNvPr id="4" name="Imagen 3"/>
          <p:cNvPicPr>
            <a:picLocks noChangeAspect="1"/>
          </p:cNvPicPr>
          <p:nvPr/>
        </p:nvPicPr>
        <p:blipFill>
          <a:blip r:embed="rId5"/>
          <a:stretch>
            <a:fillRect/>
          </a:stretch>
        </p:blipFill>
        <p:spPr>
          <a:xfrm>
            <a:off x="6735611" y="2335025"/>
            <a:ext cx="4119617" cy="3547160"/>
          </a:xfrm>
          <a:prstGeom prst="rect">
            <a:avLst/>
          </a:prstGeom>
        </p:spPr>
      </p:pic>
    </p:spTree>
    <p:extLst>
      <p:ext uri="{BB962C8B-B14F-4D97-AF65-F5344CB8AC3E}">
        <p14:creationId xmlns:p14="http://schemas.microsoft.com/office/powerpoint/2010/main" val="3500846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577850"/>
          </a:xfrm>
          <a:prstGeom prst="rect">
            <a:avLst/>
          </a:prstGeom>
        </p:spPr>
        <p:txBody>
          <a:bodyPr wrap="square">
            <a:spAutoFit/>
          </a:bodyPr>
          <a:lstStyle/>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sp>
        <p:nvSpPr>
          <p:cNvPr id="6" name="Rectángulo 5"/>
          <p:cNvSpPr/>
          <p:nvPr/>
        </p:nvSpPr>
        <p:spPr>
          <a:xfrm>
            <a:off x="-213816" y="1204753"/>
            <a:ext cx="10244919" cy="1508105"/>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Análisis </a:t>
            </a:r>
            <a:r>
              <a:rPr lang="es-EC" sz="2400" b="1" dirty="0">
                <a:latin typeface="Arial" panose="020B0604020202020204" pitchFamily="34" charset="0"/>
                <a:cs typeface="Arial" panose="020B0604020202020204" pitchFamily="34" charset="0"/>
              </a:rPr>
              <a:t>CAE – </a:t>
            </a:r>
            <a:r>
              <a:rPr lang="es-EC" sz="2400" b="1" dirty="0" smtClean="0">
                <a:latin typeface="Arial" panose="020B0604020202020204" pitchFamily="34" charset="0"/>
                <a:cs typeface="Arial" panose="020B0604020202020204" pitchFamily="34" charset="0"/>
              </a:rPr>
              <a:t>Mesa</a:t>
            </a:r>
          </a:p>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10" name="Imagen 9"/>
          <p:cNvPicPr/>
          <p:nvPr/>
        </p:nvPicPr>
        <p:blipFill>
          <a:blip r:embed="rId2"/>
          <a:stretch>
            <a:fillRect/>
          </a:stretch>
        </p:blipFill>
        <p:spPr>
          <a:xfrm>
            <a:off x="948501" y="1782603"/>
            <a:ext cx="3118532" cy="1860510"/>
          </a:xfrm>
          <a:prstGeom prst="rect">
            <a:avLst/>
          </a:prstGeom>
        </p:spPr>
      </p:pic>
      <p:pic>
        <p:nvPicPr>
          <p:cNvPr id="11" name="Imagen 10"/>
          <p:cNvPicPr/>
          <p:nvPr/>
        </p:nvPicPr>
        <p:blipFill>
          <a:blip r:embed="rId3"/>
          <a:stretch>
            <a:fillRect/>
          </a:stretch>
        </p:blipFill>
        <p:spPr>
          <a:xfrm>
            <a:off x="800897" y="3643113"/>
            <a:ext cx="3266136" cy="1813462"/>
          </a:xfrm>
          <a:prstGeom prst="rect">
            <a:avLst/>
          </a:prstGeom>
        </p:spPr>
      </p:pic>
      <p:pic>
        <p:nvPicPr>
          <p:cNvPr id="12" name="Imagen 11"/>
          <p:cNvPicPr/>
          <p:nvPr/>
        </p:nvPicPr>
        <p:blipFill>
          <a:blip r:embed="rId4"/>
          <a:stretch>
            <a:fillRect/>
          </a:stretch>
        </p:blipFill>
        <p:spPr>
          <a:xfrm>
            <a:off x="3616783" y="2712858"/>
            <a:ext cx="3225134" cy="1866011"/>
          </a:xfrm>
          <a:prstGeom prst="rect">
            <a:avLst/>
          </a:prstGeom>
        </p:spPr>
      </p:pic>
      <p:pic>
        <p:nvPicPr>
          <p:cNvPr id="3" name="Imagen 2"/>
          <p:cNvPicPr>
            <a:picLocks noChangeAspect="1"/>
          </p:cNvPicPr>
          <p:nvPr/>
        </p:nvPicPr>
        <p:blipFill>
          <a:blip r:embed="rId5"/>
          <a:stretch>
            <a:fillRect/>
          </a:stretch>
        </p:blipFill>
        <p:spPr>
          <a:xfrm>
            <a:off x="6937450" y="1873101"/>
            <a:ext cx="4239953" cy="3540024"/>
          </a:xfrm>
          <a:prstGeom prst="rect">
            <a:avLst/>
          </a:prstGeom>
        </p:spPr>
      </p:pic>
    </p:spTree>
    <p:extLst>
      <p:ext uri="{BB962C8B-B14F-4D97-AF65-F5344CB8AC3E}">
        <p14:creationId xmlns:p14="http://schemas.microsoft.com/office/powerpoint/2010/main" val="321458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a:solidFill>
                  <a:schemeClr val="tx1"/>
                </a:solidFill>
              </a:rPr>
              <a:t>Propiedades </a:t>
            </a:r>
            <a:r>
              <a:rPr lang="es-EC" b="1" i="1" dirty="0" smtClean="0">
                <a:solidFill>
                  <a:schemeClr val="tx1"/>
                </a:solidFill>
              </a:rPr>
              <a:t>del </a:t>
            </a:r>
            <a:r>
              <a:rPr lang="es-EC" b="1" i="1" dirty="0">
                <a:solidFill>
                  <a:schemeClr val="tx1"/>
                </a:solidFill>
              </a:rPr>
              <a:t>impacto </a:t>
            </a:r>
            <a:r>
              <a:rPr lang="es-EC" b="1" i="1" dirty="0"/>
              <a:t/>
            </a:r>
            <a:br>
              <a:rPr lang="es-EC" b="1" i="1" dirty="0"/>
            </a:br>
            <a:endParaRPr lang="es-EC" dirty="0"/>
          </a:p>
        </p:txBody>
      </p:sp>
      <p:sp>
        <p:nvSpPr>
          <p:cNvPr id="6" name="Título 1"/>
          <p:cNvSpPr txBox="1">
            <a:spLocks/>
          </p:cNvSpPr>
          <p:nvPr/>
        </p:nvSpPr>
        <p:spPr>
          <a:xfrm>
            <a:off x="1252814" y="1580866"/>
            <a:ext cx="6662887" cy="1320800"/>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s-EC" sz="2800" b="1" i="1" kern="100"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Temperatura de transición de dúctil a frágil</a:t>
            </a:r>
          </a:p>
          <a:p>
            <a:r>
              <a:rPr lang="es-EC" b="1" i="1" dirty="0" smtClean="0">
                <a:solidFill>
                  <a:schemeClr val="tx1"/>
                </a:solidFill>
              </a:rPr>
              <a:t> </a:t>
            </a:r>
            <a:r>
              <a:rPr lang="es-EC" b="1" i="1" dirty="0" smtClean="0"/>
              <a:t/>
            </a:r>
            <a:br>
              <a:rPr lang="es-EC" b="1" i="1" dirty="0" smtClean="0"/>
            </a:br>
            <a:endParaRPr lang="es-EC" dirty="0"/>
          </a:p>
        </p:txBody>
      </p:sp>
      <p:sp>
        <p:nvSpPr>
          <p:cNvPr id="7" name="Rectángulo 6"/>
          <p:cNvSpPr/>
          <p:nvPr/>
        </p:nvSpPr>
        <p:spPr>
          <a:xfrm>
            <a:off x="1034088" y="2241266"/>
            <a:ext cx="8239914" cy="923330"/>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Es la temperatura debajo de la cual un material se comporta de forma frágil en un ensayo de impacto. El cambio de dúctil a frágil también depende de la velocidad de deformación. </a:t>
            </a:r>
            <a:endParaRPr lang="es-EC" dirty="0"/>
          </a:p>
        </p:txBody>
      </p:sp>
      <p:pic>
        <p:nvPicPr>
          <p:cNvPr id="8" name="Imagen 7"/>
          <p:cNvPicPr/>
          <p:nvPr/>
        </p:nvPicPr>
        <p:blipFill>
          <a:blip r:embed="rId2"/>
          <a:stretch>
            <a:fillRect/>
          </a:stretch>
        </p:blipFill>
        <p:spPr>
          <a:xfrm>
            <a:off x="2838734" y="3212532"/>
            <a:ext cx="4504734" cy="2915313"/>
          </a:xfrm>
          <a:prstGeom prst="rect">
            <a:avLst/>
          </a:prstGeom>
        </p:spPr>
      </p:pic>
      <p:sp>
        <p:nvSpPr>
          <p:cNvPr id="9" name="Rectángulo 8"/>
          <p:cNvSpPr/>
          <p:nvPr/>
        </p:nvSpPr>
        <p:spPr>
          <a:xfrm>
            <a:off x="3813614" y="6194737"/>
            <a:ext cx="2680862"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(Garavito, 2008)</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54707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de elevación </a:t>
            </a:r>
            <a:endParaRPr lang="es-EC" b="1" i="1" dirty="0">
              <a:solidFill>
                <a:schemeClr val="tx1"/>
              </a:solidFill>
            </a:endParaRPr>
          </a:p>
        </p:txBody>
      </p:sp>
      <p:sp>
        <p:nvSpPr>
          <p:cNvPr id="5" name="Rectángulo 4"/>
          <p:cNvSpPr/>
          <p:nvPr/>
        </p:nvSpPr>
        <p:spPr>
          <a:xfrm>
            <a:off x="-213816" y="1204753"/>
            <a:ext cx="10244919" cy="577850"/>
          </a:xfrm>
          <a:prstGeom prst="rect">
            <a:avLst/>
          </a:prstGeom>
        </p:spPr>
        <p:txBody>
          <a:bodyPr wrap="square">
            <a:spAutoFit/>
          </a:bodyPr>
          <a:lstStyle/>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sp>
        <p:nvSpPr>
          <p:cNvPr id="6" name="Rectángulo 5"/>
          <p:cNvSpPr/>
          <p:nvPr/>
        </p:nvSpPr>
        <p:spPr>
          <a:xfrm>
            <a:off x="-213816" y="1204753"/>
            <a:ext cx="10244919" cy="1508105"/>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Motor a pasos</a:t>
            </a:r>
          </a:p>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97485" y="2667091"/>
            <a:ext cx="4339264" cy="2095978"/>
          </a:xfrm>
          <a:prstGeom prst="rect">
            <a:avLst/>
          </a:prstGeom>
        </p:spPr>
      </p:pic>
      <mc:AlternateContent xmlns:mc="http://schemas.openxmlformats.org/markup-compatibility/2006">
        <mc:Choice xmlns:a14="http://schemas.microsoft.com/office/drawing/2010/main" Requires="a14">
          <p:sp>
            <p:nvSpPr>
              <p:cNvPr id="7" name="Rectángulo 6"/>
              <p:cNvSpPr/>
              <p:nvPr/>
            </p:nvSpPr>
            <p:spPr>
              <a:xfrm>
                <a:off x="6148049" y="1856982"/>
                <a:ext cx="2079544"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𝜔</m:t>
                          </m:r>
                        </m:e>
                        <m:sub>
                          <m:r>
                            <a:rPr lang="es-EC" i="1">
                              <a:latin typeface="Cambria Math" panose="02040503050406030204" pitchFamily="18" charset="0"/>
                            </a:rPr>
                            <m:t>𝑚</m:t>
                          </m:r>
                        </m:sub>
                      </m:sSub>
                      <m:r>
                        <a:rPr lang="es-EC" i="0">
                          <a:latin typeface="Cambria Math" panose="02040503050406030204" pitchFamily="18" charset="0"/>
                        </a:rPr>
                        <m:t>=164.16 </m:t>
                      </m:r>
                      <m:r>
                        <a:rPr lang="es-EC" i="1">
                          <a:latin typeface="Cambria Math" panose="02040503050406030204" pitchFamily="18" charset="0"/>
                        </a:rPr>
                        <m:t>𝑥</m:t>
                      </m:r>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𝜔</m:t>
                          </m:r>
                        </m:e>
                        <m:sub>
                          <m:r>
                            <a:rPr lang="es-EC" i="1">
                              <a:latin typeface="Cambria Math" panose="02040503050406030204" pitchFamily="18" charset="0"/>
                            </a:rPr>
                            <m:t>𝑝</m:t>
                          </m:r>
                        </m:sub>
                      </m:sSub>
                    </m:oMath>
                  </m:oMathPara>
                </a14:m>
                <a:endParaRPr lang="es-EC" dirty="0"/>
              </a:p>
            </p:txBody>
          </p:sp>
        </mc:Choice>
        <mc:Fallback>
          <p:sp>
            <p:nvSpPr>
              <p:cNvPr id="7" name="Rectángulo 6"/>
              <p:cNvSpPr>
                <a:spLocks noRot="1" noChangeAspect="1" noMove="1" noResize="1" noEditPoints="1" noAdjustHandles="1" noChangeArrowheads="1" noChangeShapeType="1" noTextEdit="1"/>
              </p:cNvSpPr>
              <p:nvPr/>
            </p:nvSpPr>
            <p:spPr>
              <a:xfrm>
                <a:off x="6148049" y="1856982"/>
                <a:ext cx="2079544" cy="390748"/>
              </a:xfrm>
              <a:prstGeom prst="rect">
                <a:avLst/>
              </a:prstGeom>
              <a:blipFill rotWithShape="0">
                <a:blip r:embed="rId3"/>
                <a:stretch>
                  <a:fillRect b="-3125"/>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6148049" y="2396489"/>
                <a:ext cx="1996829" cy="39074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𝑚</m:t>
                          </m:r>
                        </m:sub>
                      </m:sSub>
                      <m:r>
                        <a:rPr lang="es-EC" i="0">
                          <a:latin typeface="Cambria Math" panose="02040503050406030204" pitchFamily="18" charset="0"/>
                        </a:rPr>
                        <m:t>=164.16 </m:t>
                      </m:r>
                      <m:r>
                        <a:rPr lang="es-EC" i="1">
                          <a:latin typeface="Cambria Math" panose="02040503050406030204" pitchFamily="18" charset="0"/>
                        </a:rPr>
                        <m:t>𝑥</m:t>
                      </m:r>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𝜃</m:t>
                          </m:r>
                        </m:e>
                        <m:sub>
                          <m:r>
                            <a:rPr lang="es-EC" i="1">
                              <a:latin typeface="Cambria Math" panose="02040503050406030204" pitchFamily="18" charset="0"/>
                            </a:rPr>
                            <m:t>𝑝</m:t>
                          </m:r>
                        </m:sub>
                      </m:sSub>
                    </m:oMath>
                  </m:oMathPara>
                </a14:m>
                <a:endParaRPr lang="es-EC" dirty="0"/>
              </a:p>
            </p:txBody>
          </p:sp>
        </mc:Choice>
        <mc:Fallback>
          <p:sp>
            <p:nvSpPr>
              <p:cNvPr id="8" name="Rectángulo 7"/>
              <p:cNvSpPr>
                <a:spLocks noRot="1" noChangeAspect="1" noMove="1" noResize="1" noEditPoints="1" noAdjustHandles="1" noChangeArrowheads="1" noChangeShapeType="1" noTextEdit="1"/>
              </p:cNvSpPr>
              <p:nvPr/>
            </p:nvSpPr>
            <p:spPr>
              <a:xfrm>
                <a:off x="6148049" y="2396489"/>
                <a:ext cx="1996829" cy="390748"/>
              </a:xfrm>
              <a:prstGeom prst="rect">
                <a:avLst/>
              </a:prstGeom>
              <a:blipFill rotWithShape="0">
                <a:blip r:embed="rId4"/>
                <a:stretch>
                  <a:fillRect b="-468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5198648" y="3625481"/>
                <a:ext cx="4442370" cy="7146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𝑋</m:t>
                      </m:r>
                      <m:r>
                        <a:rPr lang="es-EC" i="0">
                          <a:latin typeface="Cambria Math" panose="02040503050406030204" pitchFamily="18" charset="0"/>
                        </a:rPr>
                        <m:t>=164.16 </m:t>
                      </m:r>
                      <m:r>
                        <a:rPr lang="es-EC" i="1">
                          <a:latin typeface="Cambria Math" panose="02040503050406030204" pitchFamily="18" charset="0"/>
                        </a:rPr>
                        <m:t>𝑥</m:t>
                      </m:r>
                      <m:r>
                        <a:rPr lang="es-EC" i="0">
                          <a:latin typeface="Cambria Math" panose="02040503050406030204" pitchFamily="18" charset="0"/>
                        </a:rPr>
                        <m:t> </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100</m:t>
                              </m:r>
                            </m:num>
                            <m:den>
                              <m:r>
                                <a:rPr lang="es-EC" i="1">
                                  <a:latin typeface="Cambria Math" panose="02040503050406030204" pitchFamily="18" charset="0"/>
                                </a:rPr>
                                <m:t>𝜋</m:t>
                              </m:r>
                            </m:den>
                          </m:f>
                        </m:e>
                      </m:d>
                      <m:r>
                        <a:rPr lang="es-EC" i="0">
                          <a:latin typeface="Cambria Math" panose="02040503050406030204" pitchFamily="18" charset="0"/>
                        </a:rPr>
                        <m:t>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𝑎𝑟𝑐𝑜𝑠</m:t>
                      </m:r>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58.58−</m:t>
                              </m:r>
                              <m:r>
                                <a:rPr lang="es-EC" i="1">
                                  <a:latin typeface="Cambria Math" panose="02040503050406030204" pitchFamily="18" charset="0"/>
                                </a:rPr>
                                <m:t>h</m:t>
                              </m:r>
                            </m:num>
                            <m:den>
                              <m:r>
                                <a:rPr lang="es-EC" i="0">
                                  <a:latin typeface="Cambria Math" panose="02040503050406030204" pitchFamily="18" charset="0"/>
                                </a:rPr>
                                <m:t>58.58</m:t>
                              </m:r>
                            </m:den>
                          </m:f>
                        </m:e>
                      </m:d>
                    </m:oMath>
                  </m:oMathPara>
                </a14:m>
                <a:endParaRPr lang="es-EC" dirty="0"/>
              </a:p>
            </p:txBody>
          </p:sp>
        </mc:Choice>
        <mc:Fallback>
          <p:sp>
            <p:nvSpPr>
              <p:cNvPr id="9" name="Rectángulo 8"/>
              <p:cNvSpPr>
                <a:spLocks noRot="1" noChangeAspect="1" noMove="1" noResize="1" noEditPoints="1" noAdjustHandles="1" noChangeArrowheads="1" noChangeShapeType="1" noTextEdit="1"/>
              </p:cNvSpPr>
              <p:nvPr/>
            </p:nvSpPr>
            <p:spPr>
              <a:xfrm>
                <a:off x="5198648" y="3625481"/>
                <a:ext cx="4442370" cy="714683"/>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254166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0309" y="432837"/>
            <a:ext cx="8596668" cy="878006"/>
          </a:xfrm>
        </p:spPr>
        <p:txBody>
          <a:bodyPr>
            <a:normAutofit fontScale="90000"/>
          </a:bodyPr>
          <a:lstStyle/>
          <a:p>
            <a:r>
              <a:rPr lang="es-EC" b="1" i="1" dirty="0">
                <a:solidFill>
                  <a:schemeClr val="tx1"/>
                </a:solidFill>
              </a:rPr>
              <a:t>Diseño Mecánico </a:t>
            </a:r>
            <a:r>
              <a:rPr lang="es-EC" b="1" i="1" dirty="0" smtClean="0">
                <a:solidFill>
                  <a:schemeClr val="tx1"/>
                </a:solidFill>
              </a:rPr>
              <a:t>del </a:t>
            </a:r>
            <a:r>
              <a:rPr lang="es-EC" b="1" i="1" dirty="0">
                <a:solidFill>
                  <a:schemeClr val="tx1"/>
                </a:solidFill>
              </a:rPr>
              <a:t>sistema </a:t>
            </a:r>
            <a:r>
              <a:rPr lang="es-EC" b="1" i="1" dirty="0" smtClean="0">
                <a:solidFill>
                  <a:schemeClr val="tx1"/>
                </a:solidFill>
              </a:rPr>
              <a:t>de frenado </a:t>
            </a:r>
            <a:endParaRPr lang="es-EC" b="1" i="1" dirty="0">
              <a:solidFill>
                <a:schemeClr val="tx1"/>
              </a:solidFill>
            </a:endParaRPr>
          </a:p>
        </p:txBody>
      </p:sp>
      <p:sp>
        <p:nvSpPr>
          <p:cNvPr id="5" name="Rectángulo 4"/>
          <p:cNvSpPr/>
          <p:nvPr/>
        </p:nvSpPr>
        <p:spPr>
          <a:xfrm>
            <a:off x="-213816" y="1204753"/>
            <a:ext cx="10244919" cy="577850"/>
          </a:xfrm>
          <a:prstGeom prst="rect">
            <a:avLst/>
          </a:prstGeom>
        </p:spPr>
        <p:txBody>
          <a:bodyPr wrap="square">
            <a:spAutoFit/>
          </a:bodyPr>
          <a:lstStyle/>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endParaRPr lang="es-EC" sz="2400" b="1" i="1" dirty="0">
              <a:latin typeface="Arial" panose="020B0604020202020204" pitchFamily="34" charset="0"/>
              <a:cs typeface="Arial" panose="020B0604020202020204" pitchFamily="34" charset="0"/>
            </a:endParaRPr>
          </a:p>
        </p:txBody>
      </p:sp>
      <p:sp>
        <p:nvSpPr>
          <p:cNvPr id="6" name="Rectángulo 5"/>
          <p:cNvSpPr/>
          <p:nvPr/>
        </p:nvSpPr>
        <p:spPr>
          <a:xfrm>
            <a:off x="-213816" y="1204753"/>
            <a:ext cx="10244919" cy="1508105"/>
          </a:xfrm>
          <a:prstGeom prst="rect">
            <a:avLst/>
          </a:prstGeom>
        </p:spPr>
        <p:txBody>
          <a:bodyPr wrap="squar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dirty="0" smtClean="0">
                <a:latin typeface="Arial" panose="020B0604020202020204" pitchFamily="34" charset="0"/>
                <a:cs typeface="Arial" panose="020B0604020202020204" pitchFamily="34" charset="0"/>
              </a:rPr>
              <a:t>Freno Electromagnético </a:t>
            </a:r>
          </a:p>
          <a:p>
            <a:pPr lvl="2" algn="just">
              <a:lnSpc>
                <a:spcPct val="150000"/>
              </a:lnSpc>
              <a:spcBef>
                <a:spcPts val="1200"/>
              </a:spcBef>
              <a:spcAft>
                <a:spcPts val="1200"/>
              </a:spcAft>
            </a:pPr>
            <a:r>
              <a:rPr lang="es-EC" sz="2400" b="1" dirty="0" smtClean="0">
                <a:latin typeface="Arial" panose="020B0604020202020204" pitchFamily="34" charset="0"/>
                <a:cs typeface="Arial" panose="020B0604020202020204" pitchFamily="34" charset="0"/>
              </a:rPr>
              <a:t>  </a:t>
            </a:r>
            <a:r>
              <a:rPr lang="es-EC" sz="2400" dirty="0"/>
              <a:t>Freno BRAKE DODGE 56 DBSC</a:t>
            </a:r>
            <a:endParaRPr lang="es-EC" sz="2400" b="1" i="1" dirty="0">
              <a:latin typeface="Arial" panose="020B0604020202020204" pitchFamily="34" charset="0"/>
              <a:cs typeface="Arial" panose="020B0604020202020204" pitchFamily="34" charset="0"/>
            </a:endParaRPr>
          </a:p>
        </p:txBody>
      </p:sp>
      <p:pic>
        <p:nvPicPr>
          <p:cNvPr id="10" name="Imagen 9"/>
          <p:cNvPicPr/>
          <p:nvPr/>
        </p:nvPicPr>
        <p:blipFill>
          <a:blip r:embed="rId2"/>
          <a:stretch>
            <a:fillRect/>
          </a:stretch>
        </p:blipFill>
        <p:spPr>
          <a:xfrm>
            <a:off x="885327" y="3252762"/>
            <a:ext cx="4143375" cy="1476375"/>
          </a:xfrm>
          <a:prstGeom prst="rect">
            <a:avLst/>
          </a:prstGeom>
        </p:spPr>
      </p:pic>
      <p:pic>
        <p:nvPicPr>
          <p:cNvPr id="11" name="Imagen 10"/>
          <p:cNvPicPr/>
          <p:nvPr/>
        </p:nvPicPr>
        <p:blipFill>
          <a:blip r:embed="rId3"/>
          <a:stretch>
            <a:fillRect/>
          </a:stretch>
        </p:blipFill>
        <p:spPr>
          <a:xfrm>
            <a:off x="5422650" y="2554519"/>
            <a:ext cx="4867762" cy="3450496"/>
          </a:xfrm>
          <a:prstGeom prst="rect">
            <a:avLst/>
          </a:prstGeom>
        </p:spPr>
      </p:pic>
    </p:spTree>
    <p:extLst>
      <p:ext uri="{BB962C8B-B14F-4D97-AF65-F5344CB8AC3E}">
        <p14:creationId xmlns:p14="http://schemas.microsoft.com/office/powerpoint/2010/main" val="3656357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i="1" dirty="0" smtClean="0">
                <a:solidFill>
                  <a:schemeClr val="tx1"/>
                </a:solidFill>
              </a:rPr>
              <a:t>Diseño electrónico del sistema de instrumentación </a:t>
            </a:r>
            <a:r>
              <a:rPr lang="es-EC" b="1" i="1" dirty="0" smtClean="0"/>
              <a:t/>
            </a:r>
            <a:br>
              <a:rPr lang="es-EC" b="1" i="1" dirty="0" smtClean="0"/>
            </a:br>
            <a:endParaRPr lang="es-EC" dirty="0"/>
          </a:p>
        </p:txBody>
      </p:sp>
      <mc:AlternateContent xmlns:mc="http://schemas.openxmlformats.org/markup-compatibility/2006">
        <mc:Choice xmlns:a14="http://schemas.microsoft.com/office/drawing/2010/main" Requires="a14">
          <p:sp>
            <p:nvSpPr>
              <p:cNvPr id="4" name="Rectángulo 3"/>
              <p:cNvSpPr/>
              <p:nvPr/>
            </p:nvSpPr>
            <p:spPr>
              <a:xfrm>
                <a:off x="2101741" y="3317678"/>
                <a:ext cx="287392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h</m:t>
                      </m:r>
                      <m:r>
                        <a:rPr lang="es-EC" i="0">
                          <a:latin typeface="Cambria Math" panose="02040503050406030204" pitchFamily="18" charset="0"/>
                        </a:rPr>
                        <m:t>=−3.3161 </m:t>
                      </m:r>
                      <m:r>
                        <a:rPr lang="es-EC" i="1">
                          <a:latin typeface="Cambria Math" panose="02040503050406030204" pitchFamily="18" charset="0"/>
                        </a:rPr>
                        <m:t>𝑥</m:t>
                      </m:r>
                      <m:r>
                        <a:rPr lang="es-EC" i="0">
                          <a:latin typeface="Cambria Math" panose="02040503050406030204" pitchFamily="18" charset="0"/>
                        </a:rPr>
                        <m:t> </m:t>
                      </m:r>
                      <m:r>
                        <a:rPr lang="es-EC" i="1">
                          <a:latin typeface="Cambria Math" panose="02040503050406030204" pitchFamily="18" charset="0"/>
                        </a:rPr>
                        <m:t>𝑆</m:t>
                      </m:r>
                      <m:r>
                        <a:rPr lang="es-EC" i="0">
                          <a:latin typeface="Cambria Math" panose="02040503050406030204" pitchFamily="18" charset="0"/>
                        </a:rPr>
                        <m:t>+1966.4</m:t>
                      </m:r>
                    </m:oMath>
                  </m:oMathPara>
                </a14:m>
                <a:endParaRPr lang="es-EC" dirty="0"/>
              </a:p>
            </p:txBody>
          </p:sp>
        </mc:Choice>
        <mc:Fallback>
          <p:sp>
            <p:nvSpPr>
              <p:cNvPr id="4" name="Rectángulo 3"/>
              <p:cNvSpPr>
                <a:spLocks noRot="1" noChangeAspect="1" noMove="1" noResize="1" noEditPoints="1" noAdjustHandles="1" noChangeArrowheads="1" noChangeShapeType="1" noTextEdit="1"/>
              </p:cNvSpPr>
              <p:nvPr/>
            </p:nvSpPr>
            <p:spPr>
              <a:xfrm>
                <a:off x="2101741" y="3317678"/>
                <a:ext cx="2873927" cy="369332"/>
              </a:xfrm>
              <a:prstGeom prst="rect">
                <a:avLst/>
              </a:prstGeom>
              <a:blipFill rotWithShape="0">
                <a:blip r:embed="rId2"/>
                <a:stretch>
                  <a:fillRect/>
                </a:stretch>
              </a:blipFill>
            </p:spPr>
            <p:txBody>
              <a:bodyPr/>
              <a:lstStyle/>
              <a:p>
                <a:r>
                  <a:rPr lang="es-EC">
                    <a:noFill/>
                  </a:rPr>
                  <a:t> </a:t>
                </a:r>
              </a:p>
            </p:txBody>
          </p:sp>
        </mc:Fallback>
      </mc:AlternateContent>
      <p:sp>
        <p:nvSpPr>
          <p:cNvPr id="5" name="Rectángulo 4"/>
          <p:cNvSpPr/>
          <p:nvPr/>
        </p:nvSpPr>
        <p:spPr>
          <a:xfrm>
            <a:off x="147185" y="1696001"/>
            <a:ext cx="7201010" cy="1508105"/>
          </a:xfrm>
          <a:prstGeom prst="rect">
            <a:avLst/>
          </a:prstGeom>
        </p:spPr>
        <p:txBody>
          <a:bodyPr wrap="none">
            <a:spAutoFit/>
          </a:bodyPr>
          <a:lstStyle/>
          <a:p>
            <a:pPr lvl="2" algn="just">
              <a:lnSpc>
                <a:spcPct val="150000"/>
              </a:lnSpc>
              <a:spcBef>
                <a:spcPts val="1200"/>
              </a:spcBef>
              <a:spcAft>
                <a:spcPts val="1200"/>
              </a:spcAft>
            </a:pPr>
            <a:r>
              <a:rPr lang="es-EC" sz="2400" b="1" i="1" dirty="0" smtClean="0"/>
              <a:t>INSTRUMENTACIÓN </a:t>
            </a:r>
            <a:r>
              <a:rPr lang="es-EC" sz="2400" b="1" i="1" dirty="0"/>
              <a:t>SISTEMA </a:t>
            </a:r>
            <a:r>
              <a:rPr lang="es-EC" sz="2400" b="1" i="1" dirty="0" smtClean="0"/>
              <a:t>PÉNDULO</a:t>
            </a:r>
          </a:p>
          <a:p>
            <a:pPr marL="1257300" lvl="2" indent="-342900" algn="just">
              <a:lnSpc>
                <a:spcPct val="150000"/>
              </a:lnSpc>
              <a:spcBef>
                <a:spcPts val="1200"/>
              </a:spcBef>
              <a:spcAft>
                <a:spcPts val="1200"/>
              </a:spcAft>
              <a:buFont typeface="Arial" panose="020B0604020202020204" pitchFamily="34" charset="0"/>
              <a:buChar char="•"/>
            </a:pPr>
            <a:r>
              <a:rPr lang="es-EC" sz="2400" b="1" dirty="0"/>
              <a:t>Potenciómetro Lineal de alta precisión</a:t>
            </a:r>
            <a:r>
              <a:rPr lang="es-EC" sz="2400" b="1" i="1" dirty="0" smtClean="0"/>
              <a:t> </a:t>
            </a:r>
            <a:r>
              <a:rPr lang="es-EC" sz="2400" b="1" dirty="0" smtClean="0">
                <a:latin typeface="Arial" panose="020B0604020202020204" pitchFamily="34" charset="0"/>
                <a:cs typeface="Arial" panose="020B0604020202020204" pitchFamily="34" charset="0"/>
              </a:rPr>
              <a:t> </a:t>
            </a:r>
            <a:endParaRPr lang="es-EC" sz="2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ángulo 5"/>
              <p:cNvSpPr/>
              <p:nvPr/>
            </p:nvSpPr>
            <p:spPr>
              <a:xfrm>
                <a:off x="1478507" y="4047258"/>
                <a:ext cx="6096000" cy="1754326"/>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i="1" kern="100">
                        <a:latin typeface="Cambria Math" panose="02040503050406030204" pitchFamily="18" charset="0"/>
                        <a:ea typeface="Times New Roman" panose="02020603050405020304" pitchFamily="18" charset="0"/>
                        <a:cs typeface="Times New Roman" panose="02020603050405020304" pitchFamily="18" charset="0"/>
                      </a:rPr>
                      <m:t>h</m:t>
                    </m:r>
                  </m:oMath>
                </a14:m>
                <a:r>
                  <a:rPr lang="es-EC" kern="100" dirty="0">
                    <a:effectLst/>
                    <a:latin typeface="Arial" panose="020B0604020202020204" pitchFamily="34" charset="0"/>
                    <a:ea typeface="Times New Roman" panose="02020603050405020304" pitchFamily="18" charset="0"/>
                    <a:cs typeface="Times New Roman" panose="02020603050405020304" pitchFamily="18" charset="0"/>
                  </a:rPr>
                  <a:t> : Es la altura que mide el potenciómetro a cada instante. [m]</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es-EC" i="1" kern="100">
                        <a:effectLst/>
                        <a:latin typeface="Cambria Math" panose="02040503050406030204" pitchFamily="18" charset="0"/>
                        <a:ea typeface="Calibri" panose="020F0502020204030204" pitchFamily="34" charset="0"/>
                        <a:cs typeface="Times New Roman" panose="02020603050405020304" pitchFamily="18" charset="0"/>
                      </a:rPr>
                      <m:t>𝑆</m:t>
                    </m:r>
                  </m:oMath>
                </a14:m>
                <a:r>
                  <a:rPr lang="es-EC" kern="100" dirty="0">
                    <a:effectLst/>
                    <a:latin typeface="Arial" panose="020B0604020202020204" pitchFamily="34" charset="0"/>
                    <a:ea typeface="Times New Roman" panose="02020603050405020304" pitchFamily="18" charset="0"/>
                    <a:cs typeface="Times New Roman" panose="02020603050405020304" pitchFamily="18" charset="0"/>
                  </a:rPr>
                  <a:t> : Es la señal analógica que lee la tarjeta puede varia de 0 -1023 conforme la altura.</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1478507" y="4047258"/>
                <a:ext cx="6096000" cy="1754326"/>
              </a:xfrm>
              <a:prstGeom prst="rect">
                <a:avLst/>
              </a:prstGeom>
              <a:blipFill rotWithShape="0">
                <a:blip r:embed="rId3"/>
                <a:stretch>
                  <a:fillRect l="-900" r="-800" b="-1736"/>
                </a:stretch>
              </a:blipFill>
            </p:spPr>
            <p:txBody>
              <a:bodyPr/>
              <a:lstStyle/>
              <a:p>
                <a:r>
                  <a:rPr lang="es-EC">
                    <a:noFill/>
                  </a:rPr>
                  <a:t> </a:t>
                </a:r>
              </a:p>
            </p:txBody>
          </p:sp>
        </mc:Fallback>
      </mc:AlternateContent>
      <p:pic>
        <p:nvPicPr>
          <p:cNvPr id="7170" name="Picture 2" descr="https://scontent.feoh2-1.fna.fbcdn.net/v/t34.0-12/15281053_1408323359207678_1270917904_n.jpg?oh=07d57ffde447001c59520e95bdccc3a2&amp;oe=58C9B6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996" y="3204106"/>
            <a:ext cx="3064012" cy="1720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424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i="1" dirty="0" smtClean="0">
                <a:solidFill>
                  <a:schemeClr val="tx1"/>
                </a:solidFill>
              </a:rPr>
              <a:t>Diseño electrónico del sistema de instrumentación </a:t>
            </a:r>
            <a:r>
              <a:rPr lang="es-EC" b="1" i="1" dirty="0" smtClean="0"/>
              <a:t/>
            </a:r>
            <a:br>
              <a:rPr lang="es-EC" b="1" i="1" dirty="0" smtClean="0"/>
            </a:br>
            <a:endParaRPr lang="es-EC" dirty="0"/>
          </a:p>
        </p:txBody>
      </p:sp>
      <mc:AlternateContent xmlns:mc="http://schemas.openxmlformats.org/markup-compatibility/2006">
        <mc:Choice xmlns:a14="http://schemas.microsoft.com/office/drawing/2010/main" Requires="a14">
          <p:sp>
            <p:nvSpPr>
              <p:cNvPr id="3" name="Rectángulo 2"/>
              <p:cNvSpPr/>
              <p:nvPr/>
            </p:nvSpPr>
            <p:spPr>
              <a:xfrm>
                <a:off x="3769280" y="3212401"/>
                <a:ext cx="1514454" cy="61645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𝑉</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h</m:t>
                          </m:r>
                          <m:r>
                            <a:rPr lang="es-EC" i="0">
                              <a:latin typeface="Cambria Math" panose="02040503050406030204" pitchFamily="18" charset="0"/>
                            </a:rPr>
                            <m:t>2−</m:t>
                          </m:r>
                          <m:r>
                            <a:rPr lang="es-EC" i="1">
                              <a:latin typeface="Cambria Math" panose="02040503050406030204" pitchFamily="18" charset="0"/>
                            </a:rPr>
                            <m:t>h</m:t>
                          </m:r>
                          <m:r>
                            <a:rPr lang="es-EC" i="0">
                              <a:latin typeface="Cambria Math" panose="02040503050406030204" pitchFamily="18" charset="0"/>
                            </a:rPr>
                            <m:t>1</m:t>
                          </m:r>
                        </m:num>
                        <m:den>
                          <m:r>
                            <a:rPr lang="es-EC" i="1">
                              <a:latin typeface="Cambria Math" panose="02040503050406030204" pitchFamily="18" charset="0"/>
                            </a:rPr>
                            <m:t>𝑇</m:t>
                          </m:r>
                          <m:r>
                            <a:rPr lang="es-EC" i="0">
                              <a:latin typeface="Cambria Math" panose="02040503050406030204" pitchFamily="18" charset="0"/>
                            </a:rPr>
                            <m:t>2−</m:t>
                          </m:r>
                          <m:r>
                            <a:rPr lang="es-EC" i="1">
                              <a:latin typeface="Cambria Math" panose="02040503050406030204" pitchFamily="18" charset="0"/>
                            </a:rPr>
                            <m:t>𝑇</m:t>
                          </m:r>
                          <m:r>
                            <a:rPr lang="es-EC" i="0">
                              <a:latin typeface="Cambria Math" panose="02040503050406030204" pitchFamily="18" charset="0"/>
                            </a:rPr>
                            <m:t>1</m:t>
                          </m:r>
                        </m:den>
                      </m:f>
                    </m:oMath>
                  </m:oMathPara>
                </a14:m>
                <a:endParaRPr lang="es-EC" dirty="0"/>
              </a:p>
            </p:txBody>
          </p:sp>
        </mc:Choice>
        <mc:Fallback>
          <p:sp>
            <p:nvSpPr>
              <p:cNvPr id="3" name="Rectángulo 2"/>
              <p:cNvSpPr>
                <a:spLocks noRot="1" noChangeAspect="1" noMove="1" noResize="1" noEditPoints="1" noAdjustHandles="1" noChangeArrowheads="1" noChangeShapeType="1" noTextEdit="1"/>
              </p:cNvSpPr>
              <p:nvPr/>
            </p:nvSpPr>
            <p:spPr>
              <a:xfrm>
                <a:off x="3769280" y="3212401"/>
                <a:ext cx="1514454" cy="616451"/>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Rectángulo 6"/>
              <p:cNvSpPr/>
              <p:nvPr/>
            </p:nvSpPr>
            <p:spPr>
              <a:xfrm>
                <a:off x="2502089" y="4366990"/>
                <a:ext cx="6096000" cy="1754326"/>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i="1" kern="100">
                        <a:latin typeface="Cambria Math" panose="02040503050406030204" pitchFamily="18" charset="0"/>
                        <a:ea typeface="Times New Roman" panose="02020603050405020304" pitchFamily="18" charset="0"/>
                        <a:cs typeface="Times New Roman" panose="02020603050405020304" pitchFamily="18" charset="0"/>
                      </a:rPr>
                      <m:t>h</m:t>
                    </m:r>
                    <m:r>
                      <a:rPr lang="es-EC" i="1" kern="100">
                        <a:latin typeface="Cambria Math" panose="02040503050406030204" pitchFamily="18" charset="0"/>
                        <a:ea typeface="Times New Roman" panose="02020603050405020304" pitchFamily="18" charset="0"/>
                        <a:cs typeface="Times New Roman" panose="02020603050405020304" pitchFamily="18" charset="0"/>
                      </a:rPr>
                      <m:t>2 </m:t>
                    </m:r>
                    <m:r>
                      <a:rPr lang="es-EC" i="1" kern="100">
                        <a:latin typeface="Cambria Math" panose="02040503050406030204" pitchFamily="18" charset="0"/>
                        <a:ea typeface="Times New Roman" panose="02020603050405020304" pitchFamily="18" charset="0"/>
                        <a:cs typeface="Times New Roman" panose="02020603050405020304" pitchFamily="18" charset="0"/>
                      </a:rPr>
                      <m:t>𝑦</m:t>
                    </m:r>
                    <m:r>
                      <a:rPr lang="es-EC" i="1" kern="100">
                        <a:latin typeface="Cambria Math" panose="02040503050406030204" pitchFamily="18" charset="0"/>
                        <a:ea typeface="Times New Roman" panose="02020603050405020304" pitchFamily="18" charset="0"/>
                        <a:cs typeface="Times New Roman" panose="02020603050405020304" pitchFamily="18" charset="0"/>
                      </a:rPr>
                      <m:t> </m:t>
                    </m:r>
                    <m:r>
                      <a:rPr lang="es-EC" i="1" kern="100">
                        <a:latin typeface="Cambria Math" panose="02040503050406030204" pitchFamily="18" charset="0"/>
                        <a:ea typeface="Times New Roman" panose="02020603050405020304" pitchFamily="18" charset="0"/>
                        <a:cs typeface="Times New Roman" panose="02020603050405020304" pitchFamily="18" charset="0"/>
                      </a:rPr>
                      <m:t>h</m:t>
                    </m:r>
                    <m:r>
                      <a:rPr lang="es-EC" i="1" kern="100">
                        <a:latin typeface="Cambria Math" panose="02040503050406030204" pitchFamily="18" charset="0"/>
                        <a:ea typeface="Times New Roman" panose="02020603050405020304" pitchFamily="18" charset="0"/>
                        <a:cs typeface="Times New Roman" panose="02020603050405020304" pitchFamily="18" charset="0"/>
                      </a:rPr>
                      <m:t>1</m:t>
                    </m:r>
                  </m:oMath>
                </a14:m>
                <a:r>
                  <a:rPr lang="es-EC" kern="100" dirty="0">
                    <a:effectLst/>
                    <a:latin typeface="Arial" panose="020B0604020202020204" pitchFamily="34" charset="0"/>
                    <a:ea typeface="Times New Roman" panose="02020603050405020304" pitchFamily="18" charset="0"/>
                    <a:cs typeface="Times New Roman" panose="02020603050405020304" pitchFamily="18" charset="0"/>
                  </a:rPr>
                  <a:t> : Es la altura que mide el potenciómetro a cada instante T1 y T2. [m].</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𝑇</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1 </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𝑦</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𝑇</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s-EC" kern="100" dirty="0">
                    <a:effectLst/>
                    <a:latin typeface="Arial" panose="020B0604020202020204" pitchFamily="34" charset="0"/>
                    <a:ea typeface="Times New Roman" panose="02020603050405020304" pitchFamily="18" charset="0"/>
                    <a:cs typeface="Times New Roman" panose="02020603050405020304" pitchFamily="18" charset="0"/>
                  </a:rPr>
                  <a:t> : Son los tiempos  en  milisegundos en las alturas h2 y h1 [ms].</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2502089" y="4366990"/>
                <a:ext cx="6096000" cy="1754326"/>
              </a:xfrm>
              <a:prstGeom prst="rect">
                <a:avLst/>
              </a:prstGeom>
              <a:blipFill rotWithShape="0">
                <a:blip r:embed="rId3"/>
                <a:stretch>
                  <a:fillRect l="-800" r="-900" b="-1736"/>
                </a:stretch>
              </a:blipFill>
            </p:spPr>
            <p:txBody>
              <a:bodyPr/>
              <a:lstStyle/>
              <a:p>
                <a:r>
                  <a:rPr lang="es-EC">
                    <a:noFill/>
                  </a:rPr>
                  <a:t> </a:t>
                </a:r>
              </a:p>
            </p:txBody>
          </p:sp>
        </mc:Fallback>
      </mc:AlternateContent>
      <p:sp>
        <p:nvSpPr>
          <p:cNvPr id="8" name="Rectángulo 7"/>
          <p:cNvSpPr/>
          <p:nvPr/>
        </p:nvSpPr>
        <p:spPr>
          <a:xfrm>
            <a:off x="147185" y="1696001"/>
            <a:ext cx="7201010" cy="1508105"/>
          </a:xfrm>
          <a:prstGeom prst="rect">
            <a:avLst/>
          </a:prstGeom>
        </p:spPr>
        <p:txBody>
          <a:bodyPr wrap="none">
            <a:spAutoFit/>
          </a:bodyPr>
          <a:lstStyle/>
          <a:p>
            <a:pPr lvl="2" algn="just">
              <a:lnSpc>
                <a:spcPct val="150000"/>
              </a:lnSpc>
              <a:spcBef>
                <a:spcPts val="1200"/>
              </a:spcBef>
              <a:spcAft>
                <a:spcPts val="1200"/>
              </a:spcAft>
            </a:pPr>
            <a:r>
              <a:rPr lang="es-EC" sz="2400" b="1" i="1" dirty="0" smtClean="0"/>
              <a:t>INSTRUMENTACIÓN </a:t>
            </a:r>
            <a:r>
              <a:rPr lang="es-EC" sz="2400" b="1" i="1" dirty="0"/>
              <a:t>SISTEMA </a:t>
            </a:r>
            <a:r>
              <a:rPr lang="es-EC" sz="2400" b="1" i="1" dirty="0" smtClean="0"/>
              <a:t>PÉNDULO</a:t>
            </a:r>
          </a:p>
          <a:p>
            <a:pPr marL="1257300" lvl="2" indent="-342900" algn="just">
              <a:lnSpc>
                <a:spcPct val="150000"/>
              </a:lnSpc>
              <a:spcBef>
                <a:spcPts val="1200"/>
              </a:spcBef>
              <a:spcAft>
                <a:spcPts val="1200"/>
              </a:spcAft>
              <a:buFont typeface="Arial" panose="020B0604020202020204" pitchFamily="34" charset="0"/>
              <a:buChar char="•"/>
            </a:pPr>
            <a:r>
              <a:rPr lang="es-EC" sz="2400" b="1" dirty="0"/>
              <a:t>Potenciómetro Lineal de alta precisión</a:t>
            </a:r>
            <a:r>
              <a:rPr lang="es-EC" sz="2400" b="1" i="1" dirty="0" smtClean="0"/>
              <a:t> </a:t>
            </a:r>
            <a:r>
              <a:rPr lang="es-EC" sz="2400" b="1" dirty="0" smtClean="0">
                <a:latin typeface="Arial" panose="020B0604020202020204" pitchFamily="34" charset="0"/>
                <a:cs typeface="Arial" panose="020B0604020202020204" pitchFamily="34" charset="0"/>
              </a:rPr>
              <a:t> </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605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i="1" dirty="0" smtClean="0">
                <a:solidFill>
                  <a:schemeClr val="tx1"/>
                </a:solidFill>
              </a:rPr>
              <a:t>Diseño electrónico del sistema de instrumentación </a:t>
            </a:r>
            <a:r>
              <a:rPr lang="es-EC" b="1" i="1" dirty="0" smtClean="0"/>
              <a:t/>
            </a:r>
            <a:br>
              <a:rPr lang="es-EC" b="1" i="1" dirty="0" smtClean="0"/>
            </a:br>
            <a:endParaRPr lang="es-EC" dirty="0"/>
          </a:p>
        </p:txBody>
      </p:sp>
      <p:pic>
        <p:nvPicPr>
          <p:cNvPr id="4" name="Imagen 3"/>
          <p:cNvPicPr>
            <a:picLocks noChangeAspect="1"/>
          </p:cNvPicPr>
          <p:nvPr/>
        </p:nvPicPr>
        <p:blipFill>
          <a:blip r:embed="rId2"/>
          <a:stretch>
            <a:fillRect/>
          </a:stretch>
        </p:blipFill>
        <p:spPr>
          <a:xfrm>
            <a:off x="568152" y="3107789"/>
            <a:ext cx="5711840" cy="2747678"/>
          </a:xfrm>
          <a:prstGeom prst="rect">
            <a:avLst/>
          </a:prstGeom>
        </p:spPr>
      </p:pic>
      <mc:AlternateContent xmlns:mc="http://schemas.openxmlformats.org/markup-compatibility/2006">
        <mc:Choice xmlns:a14="http://schemas.microsoft.com/office/drawing/2010/main" Requires="a14">
          <p:sp>
            <p:nvSpPr>
              <p:cNvPr id="9" name="Rectángulo 8"/>
              <p:cNvSpPr/>
              <p:nvPr/>
            </p:nvSpPr>
            <p:spPr>
              <a:xfrm>
                <a:off x="6681857" y="2260132"/>
                <a:ext cx="2898870" cy="65601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𝑖</m:t>
                          </m:r>
                        </m:sub>
                      </m:sSub>
                      <m:r>
                        <a:rPr lang="es-EC" i="0">
                          <a:latin typeface="Cambria Math" panose="02040503050406030204" pitchFamily="18" charset="0"/>
                        </a:rPr>
                        <m:t>=</m:t>
                      </m:r>
                      <m:r>
                        <a:rPr lang="es-EC" i="1">
                          <a:latin typeface="Cambria Math" panose="02040503050406030204" pitchFamily="18" charset="0"/>
                        </a:rPr>
                        <m:t>𝑀</m:t>
                      </m:r>
                      <m:r>
                        <a:rPr lang="es-EC" i="0">
                          <a:latin typeface="Cambria Math" panose="02040503050406030204" pitchFamily="18" charset="0"/>
                        </a:rPr>
                        <m:t> </m:t>
                      </m:r>
                      <m:r>
                        <a:rPr lang="es-EC" i="1">
                          <a:latin typeface="Cambria Math" panose="02040503050406030204" pitchFamily="18" charset="0"/>
                        </a:rPr>
                        <m:t>𝑥</m:t>
                      </m:r>
                      <m:rad>
                        <m:radPr>
                          <m:degHide m:val="on"/>
                          <m:ctrlPr>
                            <a:rPr lang="es-EC" i="1">
                              <a:latin typeface="Cambria Math" panose="02040503050406030204" pitchFamily="18" charset="0"/>
                            </a:rPr>
                          </m:ctrlPr>
                        </m:radPr>
                        <m:deg/>
                        <m:e>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𝑎</m:t>
                                  </m:r>
                                </m:e>
                                <m:sub>
                                  <m:r>
                                    <a:rPr lang="es-EC" i="1">
                                      <a:latin typeface="Cambria Math" panose="02040503050406030204" pitchFamily="18" charset="0"/>
                                    </a:rPr>
                                    <m:t>𝑥</m:t>
                                  </m:r>
                                </m:sub>
                              </m:sSub>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𝑎</m:t>
                                  </m:r>
                                </m:e>
                                <m:sub>
                                  <m:r>
                                    <a:rPr lang="es-EC" i="1">
                                      <a:latin typeface="Cambria Math" panose="02040503050406030204" pitchFamily="18" charset="0"/>
                                    </a:rPr>
                                    <m:t>𝑦</m:t>
                                  </m:r>
                                </m:sub>
                              </m:sSub>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𝑎</m:t>
                                  </m:r>
                                </m:e>
                                <m:sub>
                                  <m:r>
                                    <a:rPr lang="es-EC" i="1">
                                      <a:latin typeface="Cambria Math" panose="02040503050406030204" pitchFamily="18" charset="0"/>
                                    </a:rPr>
                                    <m:t>𝑧</m:t>
                                  </m:r>
                                </m:sub>
                              </m:sSub>
                            </m:e>
                            <m:sup>
                              <m:r>
                                <a:rPr lang="es-EC" i="0">
                                  <a:latin typeface="Cambria Math" panose="02040503050406030204" pitchFamily="18" charset="0"/>
                                </a:rPr>
                                <m:t>2</m:t>
                              </m:r>
                            </m:sup>
                          </m:sSup>
                        </m:e>
                      </m:rad>
                    </m:oMath>
                  </m:oMathPara>
                </a14:m>
                <a:endParaRPr lang="es-EC" dirty="0"/>
              </a:p>
            </p:txBody>
          </p:sp>
        </mc:Choice>
        <mc:Fallback>
          <p:sp>
            <p:nvSpPr>
              <p:cNvPr id="9" name="Rectángulo 8"/>
              <p:cNvSpPr>
                <a:spLocks noRot="1" noChangeAspect="1" noMove="1" noResize="1" noEditPoints="1" noAdjustHandles="1" noChangeArrowheads="1" noChangeShapeType="1" noTextEdit="1"/>
              </p:cNvSpPr>
              <p:nvPr/>
            </p:nvSpPr>
            <p:spPr>
              <a:xfrm>
                <a:off x="6681857" y="2260132"/>
                <a:ext cx="2898870" cy="656013"/>
              </a:xfrm>
              <a:prstGeom prst="rect">
                <a:avLst/>
              </a:prstGeom>
              <a:blipFill rotWithShape="0">
                <a:blip r:embed="rId3"/>
                <a:stretch>
                  <a:fillRect/>
                </a:stretch>
              </a:blipFill>
            </p:spPr>
            <p:txBody>
              <a:bodyPr/>
              <a:lstStyle/>
              <a:p>
                <a:r>
                  <a:rPr lang="es-EC">
                    <a:noFill/>
                  </a:rPr>
                  <a:t> </a:t>
                </a:r>
              </a:p>
            </p:txBody>
          </p:sp>
        </mc:Fallback>
      </mc:AlternateContent>
      <p:pic>
        <p:nvPicPr>
          <p:cNvPr id="10" name="Imagen 9"/>
          <p:cNvPicPr>
            <a:picLocks noChangeAspect="1"/>
          </p:cNvPicPr>
          <p:nvPr/>
        </p:nvPicPr>
        <p:blipFill>
          <a:blip r:embed="rId4"/>
          <a:stretch>
            <a:fillRect/>
          </a:stretch>
        </p:blipFill>
        <p:spPr>
          <a:xfrm>
            <a:off x="7704650" y="3223516"/>
            <a:ext cx="1876077" cy="2895958"/>
          </a:xfrm>
          <a:prstGeom prst="rect">
            <a:avLst/>
          </a:prstGeom>
        </p:spPr>
      </p:pic>
      <p:sp>
        <p:nvSpPr>
          <p:cNvPr id="11" name="Rectángulo 10"/>
          <p:cNvSpPr/>
          <p:nvPr/>
        </p:nvSpPr>
        <p:spPr>
          <a:xfrm>
            <a:off x="-198720" y="1599684"/>
            <a:ext cx="6587894" cy="1508105"/>
          </a:xfrm>
          <a:prstGeom prst="rect">
            <a:avLst/>
          </a:prstGeom>
        </p:spPr>
        <p:txBody>
          <a:bodyPr wrap="none">
            <a:spAutoFit/>
          </a:bodyPr>
          <a:lstStyle/>
          <a:p>
            <a:pPr lvl="2" algn="just">
              <a:lnSpc>
                <a:spcPct val="150000"/>
              </a:lnSpc>
              <a:spcBef>
                <a:spcPts val="1200"/>
              </a:spcBef>
              <a:spcAft>
                <a:spcPts val="1200"/>
              </a:spcAft>
            </a:pPr>
            <a:r>
              <a:rPr lang="es-EC" sz="2400" b="1" i="1" dirty="0" smtClean="0"/>
              <a:t>INSTRUMENTACIÓN </a:t>
            </a:r>
            <a:r>
              <a:rPr lang="es-EC" sz="2400" b="1" i="1" dirty="0"/>
              <a:t>SISTEMA </a:t>
            </a:r>
            <a:r>
              <a:rPr lang="es-EC" sz="2400" b="1" i="1" dirty="0" smtClean="0"/>
              <a:t>PÉNDULO</a:t>
            </a:r>
          </a:p>
          <a:p>
            <a:pPr marL="1257300" lvl="2" indent="-342900" algn="just">
              <a:lnSpc>
                <a:spcPct val="150000"/>
              </a:lnSpc>
              <a:spcBef>
                <a:spcPts val="1200"/>
              </a:spcBef>
              <a:spcAft>
                <a:spcPts val="1200"/>
              </a:spcAft>
              <a:buFont typeface="Arial" panose="020B0604020202020204" pitchFamily="34" charset="0"/>
              <a:buChar char="•"/>
            </a:pPr>
            <a:r>
              <a:rPr lang="es-EC" sz="2400" b="1" dirty="0"/>
              <a:t>Acelerómetro  ADXL345 </a:t>
            </a:r>
            <a:r>
              <a:rPr lang="es-EC" sz="2400" b="1" dirty="0">
                <a:latin typeface="Arial" panose="020B0604020202020204" pitchFamily="34" charset="0"/>
                <a:cs typeface="Arial" panose="020B0604020202020204" pitchFamily="34" charset="0"/>
              </a:rPr>
              <a:t> </a:t>
            </a:r>
            <a:r>
              <a:rPr lang="es-EC" sz="2400" b="1" i="1" dirty="0" smtClean="0"/>
              <a:t> </a:t>
            </a:r>
            <a:r>
              <a:rPr lang="es-EC" sz="2400" b="1" dirty="0" smtClean="0">
                <a:latin typeface="Arial" panose="020B0604020202020204" pitchFamily="34" charset="0"/>
                <a:cs typeface="Arial" panose="020B0604020202020204" pitchFamily="34" charset="0"/>
              </a:rPr>
              <a:t> </a:t>
            </a:r>
            <a:endParaRPr lang="es-E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675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i="1" dirty="0" smtClean="0">
                <a:solidFill>
                  <a:schemeClr val="tx1"/>
                </a:solidFill>
              </a:rPr>
              <a:t>Diseño electrónico del sistema de instrumentación </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sp>
        <p:nvSpPr>
          <p:cNvPr id="7" name="Rectángulo 6"/>
          <p:cNvSpPr/>
          <p:nvPr/>
        </p:nvSpPr>
        <p:spPr>
          <a:xfrm>
            <a:off x="0" y="1643523"/>
            <a:ext cx="7721986" cy="2302040"/>
          </a:xfrm>
          <a:prstGeom prst="rect">
            <a:avLst/>
          </a:prstGeom>
        </p:spPr>
        <p:txBody>
          <a:bodyPr wrap="none">
            <a:spAutoFit/>
          </a:bodyPr>
          <a:lstStyle/>
          <a:p>
            <a:pPr lvl="2" algn="just">
              <a:lnSpc>
                <a:spcPct val="150000"/>
              </a:lnSpc>
              <a:spcBef>
                <a:spcPts val="1200"/>
              </a:spcBef>
              <a:spcAft>
                <a:spcPts val="1200"/>
              </a:spcAft>
            </a:pPr>
            <a:r>
              <a:rPr lang="es-EC" sz="2400" b="1" i="1" dirty="0" smtClean="0"/>
              <a:t>INSTRUMENTACIÓN </a:t>
            </a:r>
            <a:r>
              <a:rPr lang="es-EC" sz="2400" b="1" i="1" dirty="0"/>
              <a:t>SISTEMA </a:t>
            </a:r>
            <a:r>
              <a:rPr lang="es-EC" sz="2400" b="1" i="1" dirty="0" smtClean="0"/>
              <a:t>LINEAL</a:t>
            </a:r>
          </a:p>
          <a:p>
            <a:pPr marL="1257300" lvl="2" indent="-342900" algn="just">
              <a:lnSpc>
                <a:spcPct val="150000"/>
              </a:lnSpc>
              <a:spcBef>
                <a:spcPts val="1200"/>
              </a:spcBef>
              <a:spcAft>
                <a:spcPts val="1200"/>
              </a:spcAft>
              <a:buFont typeface="Arial" panose="020B0604020202020204" pitchFamily="34" charset="0"/>
              <a:buChar char="•"/>
            </a:pPr>
            <a:r>
              <a:rPr lang="es-EC" sz="2400" b="1" dirty="0"/>
              <a:t>Celda de carga FC23 </a:t>
            </a:r>
            <a:r>
              <a:rPr lang="es-EC" sz="2400" b="1" dirty="0" err="1"/>
              <a:t>Compression</a:t>
            </a:r>
            <a:r>
              <a:rPr lang="es-EC" sz="2400" b="1" dirty="0"/>
              <a:t> Load </a:t>
            </a:r>
            <a:r>
              <a:rPr lang="es-EC" sz="2400" b="1" dirty="0" err="1"/>
              <a:t>Cell</a:t>
            </a:r>
            <a:endParaRPr lang="es-EC" sz="2400" dirty="0"/>
          </a:p>
          <a:p>
            <a:pPr lvl="2" algn="just">
              <a:lnSpc>
                <a:spcPct val="150000"/>
              </a:lnSpc>
              <a:spcBef>
                <a:spcPts val="1200"/>
              </a:spcBef>
              <a:spcAft>
                <a:spcPts val="1200"/>
              </a:spcAft>
            </a:pPr>
            <a:endParaRPr lang="es-EC" sz="2400" b="1" i="1" dirty="0" smtClean="0"/>
          </a:p>
        </p:txBody>
      </p:sp>
      <p:pic>
        <p:nvPicPr>
          <p:cNvPr id="8" name="Imagen 7"/>
          <p:cNvPicPr/>
          <p:nvPr/>
        </p:nvPicPr>
        <p:blipFill>
          <a:blip r:embed="rId2"/>
          <a:stretch>
            <a:fillRect/>
          </a:stretch>
        </p:blipFill>
        <p:spPr>
          <a:xfrm>
            <a:off x="880664" y="3636630"/>
            <a:ext cx="4429125" cy="1495425"/>
          </a:xfrm>
          <a:prstGeom prst="rect">
            <a:avLst/>
          </a:prstGeom>
        </p:spPr>
      </p:pic>
      <p:pic>
        <p:nvPicPr>
          <p:cNvPr id="12" name="Imagen 11"/>
          <p:cNvPicPr/>
          <p:nvPr/>
        </p:nvPicPr>
        <p:blipFill>
          <a:blip r:embed="rId3"/>
          <a:stretch>
            <a:fillRect/>
          </a:stretch>
        </p:blipFill>
        <p:spPr>
          <a:xfrm>
            <a:off x="5642178" y="3636630"/>
            <a:ext cx="5220335" cy="1891030"/>
          </a:xfrm>
          <a:prstGeom prst="rect">
            <a:avLst/>
          </a:prstGeom>
        </p:spPr>
      </p:pic>
      <p:sp>
        <p:nvSpPr>
          <p:cNvPr id="3" name="Rectángulo 2"/>
          <p:cNvSpPr/>
          <p:nvPr/>
        </p:nvSpPr>
        <p:spPr>
          <a:xfrm>
            <a:off x="4275071" y="5973886"/>
            <a:ext cx="3232423"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(SPECIALTIES.TM, 2012)</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7096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i="1" dirty="0" smtClean="0">
                <a:solidFill>
                  <a:schemeClr val="tx1"/>
                </a:solidFill>
              </a:rPr>
              <a:t>Diseño electrónico del sistema de instrumentación </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sp>
        <p:nvSpPr>
          <p:cNvPr id="7" name="Rectángulo 6"/>
          <p:cNvSpPr/>
          <p:nvPr/>
        </p:nvSpPr>
        <p:spPr>
          <a:xfrm>
            <a:off x="809469" y="1643779"/>
            <a:ext cx="6230424" cy="1508105"/>
          </a:xfrm>
          <a:prstGeom prst="rect">
            <a:avLst/>
          </a:prstGeom>
        </p:spPr>
        <p:txBody>
          <a:bodyPr wrap="none">
            <a:spAutoFit/>
          </a:bodyPr>
          <a:lstStyle/>
          <a:p>
            <a:pPr lvl="2" algn="just">
              <a:lnSpc>
                <a:spcPct val="150000"/>
              </a:lnSpc>
              <a:spcBef>
                <a:spcPts val="1200"/>
              </a:spcBef>
              <a:spcAft>
                <a:spcPts val="1200"/>
              </a:spcAft>
            </a:pPr>
            <a:r>
              <a:rPr lang="es-EC" sz="2400" b="1" i="1" dirty="0" smtClean="0"/>
              <a:t>INSTRUMENTACIÓN </a:t>
            </a:r>
            <a:r>
              <a:rPr lang="es-EC" sz="2400" b="1" i="1" dirty="0"/>
              <a:t>SISTEMA </a:t>
            </a:r>
            <a:r>
              <a:rPr lang="es-EC" sz="2400" b="1" i="1" dirty="0" smtClean="0"/>
              <a:t>LINEAL</a:t>
            </a:r>
          </a:p>
          <a:p>
            <a:pPr marL="1257300" lvl="2" indent="-342900" algn="just">
              <a:lnSpc>
                <a:spcPct val="150000"/>
              </a:lnSpc>
              <a:spcBef>
                <a:spcPts val="1200"/>
              </a:spcBef>
              <a:spcAft>
                <a:spcPts val="1200"/>
              </a:spcAft>
              <a:buFont typeface="Arial" panose="020B0604020202020204" pitchFamily="34" charset="0"/>
              <a:buChar char="•"/>
            </a:pPr>
            <a:r>
              <a:rPr lang="es-EC" sz="2400" dirty="0" smtClean="0"/>
              <a:t>EX2005</a:t>
            </a:r>
            <a:endParaRPr lang="es-EC" sz="2400" b="1" i="1" dirty="0" smtClean="0"/>
          </a:p>
        </p:txBody>
      </p:sp>
      <p:sp>
        <p:nvSpPr>
          <p:cNvPr id="3" name="Rectángulo 2"/>
          <p:cNvSpPr/>
          <p:nvPr/>
        </p:nvSpPr>
        <p:spPr>
          <a:xfrm>
            <a:off x="1082443" y="5895678"/>
            <a:ext cx="3371757" cy="630942"/>
          </a:xfrm>
          <a:prstGeom prst="rect">
            <a:avLst/>
          </a:prstGeom>
        </p:spPr>
        <p:txBody>
          <a:bodyPr wrap="none">
            <a:spAutoFit/>
          </a:bodyPr>
          <a:lstStyle/>
          <a:p>
            <a:pPr marL="548640" marR="548640" algn="ctr">
              <a:spcBef>
                <a:spcPts val="1000"/>
              </a:spcBef>
              <a:spcAft>
                <a:spcPts val="800"/>
              </a:spcAft>
            </a:pPr>
            <a:r>
              <a:rPr lang="es-EC" sz="1000" dirty="0">
                <a:latin typeface="Arial" panose="020B0604020202020204" pitchFamily="34" charset="0"/>
                <a:cs typeface="Arial" panose="020B0604020202020204" pitchFamily="34" charset="0"/>
              </a:rPr>
              <a:t>Fuente: (PRECISIONCO.LTD, 2005)</a:t>
            </a:r>
          </a:p>
          <a:p>
            <a:pPr marL="548640" marR="548640" algn="ctr">
              <a:spcBef>
                <a:spcPts val="1000"/>
              </a:spcBef>
              <a:spcAft>
                <a:spcPts val="800"/>
              </a:spcAft>
            </a:pP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Imagen 8"/>
          <p:cNvPicPr/>
          <p:nvPr/>
        </p:nvPicPr>
        <p:blipFill>
          <a:blip r:embed="rId2"/>
          <a:stretch>
            <a:fillRect/>
          </a:stretch>
        </p:blipFill>
        <p:spPr>
          <a:xfrm>
            <a:off x="1585197" y="3125884"/>
            <a:ext cx="3020060" cy="2551430"/>
          </a:xfrm>
          <a:prstGeom prst="rect">
            <a:avLst/>
          </a:prstGeom>
        </p:spPr>
      </p:pic>
      <p:sp>
        <p:nvSpPr>
          <p:cNvPr id="4" name="Rectángulo 3"/>
          <p:cNvSpPr/>
          <p:nvPr/>
        </p:nvSpPr>
        <p:spPr>
          <a:xfrm>
            <a:off x="4344537" y="3677954"/>
            <a:ext cx="6096000" cy="1338828"/>
          </a:xfrm>
          <a:prstGeom prst="rect">
            <a:avLst/>
          </a:prstGeom>
        </p:spPr>
        <p:txBody>
          <a:bodyPr>
            <a:spAutoFit/>
          </a:bodyPr>
          <a:lstStyle/>
          <a:p>
            <a:pPr algn="just">
              <a:lnSpc>
                <a:spcPct val="150000"/>
              </a:lnSpc>
              <a:spcAft>
                <a:spcPts val="800"/>
              </a:spcAft>
            </a:pPr>
            <a:r>
              <a:rPr lang="es-EC" kern="100" dirty="0">
                <a:latin typeface="Arial" panose="020B0604020202020204" pitchFamily="34" charset="0"/>
                <a:ea typeface="Calibri" panose="020F0502020204030204" pitchFamily="34" charset="0"/>
                <a:cs typeface="Times New Roman" panose="02020603050405020304" pitchFamily="18" charset="0"/>
              </a:rPr>
              <a:t>La salida de transmisor se lo hace gracias EX2005+OP3, que es un módulo de salida de salida analógica que puede calibrarse de (0-20mA), según las necesidades. </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684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i="1" dirty="0" smtClean="0">
                <a:solidFill>
                  <a:schemeClr val="tx1"/>
                </a:solidFill>
              </a:rPr>
              <a:t>Diseño electrónico del sistema de instrumentación </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sp>
        <p:nvSpPr>
          <p:cNvPr id="7" name="Rectángulo 6"/>
          <p:cNvSpPr/>
          <p:nvPr/>
        </p:nvSpPr>
        <p:spPr>
          <a:xfrm>
            <a:off x="809469" y="1643779"/>
            <a:ext cx="6230424" cy="1508105"/>
          </a:xfrm>
          <a:prstGeom prst="rect">
            <a:avLst/>
          </a:prstGeom>
        </p:spPr>
        <p:txBody>
          <a:bodyPr wrap="none">
            <a:spAutoFit/>
          </a:bodyPr>
          <a:lstStyle/>
          <a:p>
            <a:pPr lvl="2" algn="just">
              <a:lnSpc>
                <a:spcPct val="150000"/>
              </a:lnSpc>
              <a:spcBef>
                <a:spcPts val="1200"/>
              </a:spcBef>
              <a:spcAft>
                <a:spcPts val="1200"/>
              </a:spcAft>
            </a:pPr>
            <a:r>
              <a:rPr lang="es-EC" sz="2400" b="1" i="1" dirty="0" smtClean="0"/>
              <a:t>INSTRUMENTACIÓN </a:t>
            </a:r>
            <a:r>
              <a:rPr lang="es-EC" sz="2400" b="1" i="1" dirty="0"/>
              <a:t>SISTEMA </a:t>
            </a:r>
            <a:r>
              <a:rPr lang="es-EC" sz="2400" b="1" i="1" dirty="0" smtClean="0"/>
              <a:t>LINEAL</a:t>
            </a:r>
          </a:p>
          <a:p>
            <a:pPr marL="1257300" lvl="2" indent="-342900" algn="just">
              <a:lnSpc>
                <a:spcPct val="150000"/>
              </a:lnSpc>
              <a:spcBef>
                <a:spcPts val="1200"/>
              </a:spcBef>
              <a:spcAft>
                <a:spcPts val="1200"/>
              </a:spcAft>
              <a:buFont typeface="Arial" panose="020B0604020202020204" pitchFamily="34" charset="0"/>
              <a:buChar char="•"/>
            </a:pPr>
            <a:r>
              <a:rPr lang="es-EC" sz="2400" b="1" dirty="0"/>
              <a:t>Sensores de obstáculos </a:t>
            </a:r>
            <a:endParaRPr lang="es-EC" sz="2400" dirty="0"/>
          </a:p>
        </p:txBody>
      </p:sp>
      <mc:AlternateContent xmlns:mc="http://schemas.openxmlformats.org/markup-compatibility/2006">
        <mc:Choice xmlns:a14="http://schemas.microsoft.com/office/drawing/2010/main" Requires="a14">
          <p:sp>
            <p:nvSpPr>
              <p:cNvPr id="5" name="Rectángulo 4"/>
              <p:cNvSpPr/>
              <p:nvPr/>
            </p:nvSpPr>
            <p:spPr>
              <a:xfrm>
                <a:off x="2778826" y="3360716"/>
                <a:ext cx="1514454" cy="61651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𝑉</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0.05</m:t>
                          </m:r>
                        </m:num>
                        <m:den>
                          <m:r>
                            <a:rPr lang="es-EC" i="1">
                              <a:latin typeface="Cambria Math" panose="02040503050406030204" pitchFamily="18" charset="0"/>
                            </a:rPr>
                            <m:t>𝑇</m:t>
                          </m:r>
                          <m:r>
                            <a:rPr lang="es-EC" i="0">
                              <a:latin typeface="Cambria Math" panose="02040503050406030204" pitchFamily="18" charset="0"/>
                            </a:rPr>
                            <m:t>2−</m:t>
                          </m:r>
                          <m:r>
                            <a:rPr lang="es-EC" i="1">
                              <a:latin typeface="Cambria Math" panose="02040503050406030204" pitchFamily="18" charset="0"/>
                            </a:rPr>
                            <m:t>𝑇</m:t>
                          </m:r>
                          <m:r>
                            <a:rPr lang="es-EC" i="0">
                              <a:latin typeface="Cambria Math" panose="02040503050406030204" pitchFamily="18" charset="0"/>
                            </a:rPr>
                            <m:t>1</m:t>
                          </m:r>
                        </m:den>
                      </m:f>
                    </m:oMath>
                  </m:oMathPara>
                </a14:m>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2778826" y="3360716"/>
                <a:ext cx="1514454" cy="616515"/>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Rectángulo 5"/>
              <p:cNvSpPr/>
              <p:nvPr/>
            </p:nvSpPr>
            <p:spPr>
              <a:xfrm>
                <a:off x="946245" y="4186063"/>
                <a:ext cx="6341660" cy="133882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s-EC" i="1" kern="100">
                        <a:latin typeface="Cambria Math" panose="02040503050406030204" pitchFamily="18" charset="0"/>
                        <a:ea typeface="Times New Roman" panose="02020603050405020304" pitchFamily="18" charset="0"/>
                        <a:cs typeface="Times New Roman" panose="02020603050405020304" pitchFamily="18" charset="0"/>
                      </a:rPr>
                      <m:t>𝑉</m:t>
                    </m:r>
                  </m:oMath>
                </a14:m>
                <a:r>
                  <a:rPr lang="es-EC" kern="100" dirty="0">
                    <a:effectLst/>
                    <a:latin typeface="Arial" panose="020B0604020202020204" pitchFamily="34" charset="0"/>
                    <a:ea typeface="Times New Roman" panose="02020603050405020304" pitchFamily="18" charset="0"/>
                    <a:cs typeface="Times New Roman" panose="02020603050405020304" pitchFamily="18" charset="0"/>
                  </a:rPr>
                  <a:t> : Es la velocidad lineal del cuerpo de prueba. [m/s].</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14:m>
                  <m:oMath xmlns:m="http://schemas.openxmlformats.org/officeDocument/2006/math">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𝑇</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1 </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𝑦</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 </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𝑇</m:t>
                    </m:r>
                    <m:r>
                      <a:rPr lang="es-EC" i="1" kern="100">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s-EC" kern="100" dirty="0">
                    <a:effectLst/>
                    <a:latin typeface="Arial" panose="020B0604020202020204" pitchFamily="34" charset="0"/>
                    <a:ea typeface="Times New Roman" panose="02020603050405020304" pitchFamily="18" charset="0"/>
                    <a:cs typeface="Times New Roman" panose="02020603050405020304" pitchFamily="18" charset="0"/>
                  </a:rPr>
                  <a:t> : Son los tiempos  en  milisegundos en las alturas h2 y h1 [ms].</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6" name="Rectángulo 5"/>
              <p:cNvSpPr>
                <a:spLocks noRot="1" noChangeAspect="1" noMove="1" noResize="1" noEditPoints="1" noAdjustHandles="1" noChangeArrowheads="1" noChangeShapeType="1" noTextEdit="1"/>
              </p:cNvSpPr>
              <p:nvPr/>
            </p:nvSpPr>
            <p:spPr>
              <a:xfrm>
                <a:off x="946245" y="4186063"/>
                <a:ext cx="6341660" cy="1338828"/>
              </a:xfrm>
              <a:prstGeom prst="rect">
                <a:avLst/>
              </a:prstGeom>
              <a:blipFill rotWithShape="0">
                <a:blip r:embed="rId3"/>
                <a:stretch>
                  <a:fillRect l="-768" r="-768" b="-3196"/>
                </a:stretch>
              </a:blipFill>
            </p:spPr>
            <p:txBody>
              <a:bodyPr/>
              <a:lstStyle/>
              <a:p>
                <a:r>
                  <a:rPr lang="es-EC">
                    <a:noFill/>
                  </a:rPr>
                  <a:t> </a:t>
                </a:r>
              </a:p>
            </p:txBody>
          </p:sp>
        </mc:Fallback>
      </mc:AlternateContent>
      <p:pic>
        <p:nvPicPr>
          <p:cNvPr id="8194" name="Picture 2" descr="https://scontent.feoh2-1.fna.fbcdn.net/v/t35.0-12/17105979_1538470159526330_1009495937_o.jpg?oh=bc210c88f799b6bb86b44846e992e56c&amp;oe=58C895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382" y="3127689"/>
            <a:ext cx="4268100" cy="23972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de flecha 9"/>
          <p:cNvCxnSpPr/>
          <p:nvPr/>
        </p:nvCxnSpPr>
        <p:spPr>
          <a:xfrm>
            <a:off x="7574507" y="2852382"/>
            <a:ext cx="696037" cy="166257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CuadroTexto 12"/>
          <p:cNvSpPr txBox="1"/>
          <p:nvPr/>
        </p:nvSpPr>
        <p:spPr>
          <a:xfrm>
            <a:off x="6805071" y="2397831"/>
            <a:ext cx="2234907" cy="369332"/>
          </a:xfrm>
          <a:prstGeom prst="rect">
            <a:avLst/>
          </a:prstGeom>
          <a:noFill/>
        </p:spPr>
        <p:txBody>
          <a:bodyPr wrap="none" rtlCol="0">
            <a:spAutoFit/>
          </a:bodyPr>
          <a:lstStyle/>
          <a:p>
            <a:r>
              <a:rPr lang="es-EC" dirty="0" smtClean="0"/>
              <a:t>Sensores Infrarrojos</a:t>
            </a:r>
            <a:endParaRPr lang="es-EC" dirty="0"/>
          </a:p>
        </p:txBody>
      </p:sp>
      <p:cxnSp>
        <p:nvCxnSpPr>
          <p:cNvPr id="15" name="Conector recto de flecha 14"/>
          <p:cNvCxnSpPr/>
          <p:nvPr/>
        </p:nvCxnSpPr>
        <p:spPr>
          <a:xfrm flipV="1">
            <a:off x="7438030" y="4514957"/>
            <a:ext cx="2947916" cy="16128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CuadroTexto 17"/>
          <p:cNvSpPr txBox="1"/>
          <p:nvPr/>
        </p:nvSpPr>
        <p:spPr>
          <a:xfrm>
            <a:off x="6962056" y="6127845"/>
            <a:ext cx="801823" cy="369332"/>
          </a:xfrm>
          <a:prstGeom prst="rect">
            <a:avLst/>
          </a:prstGeom>
          <a:noFill/>
        </p:spPr>
        <p:txBody>
          <a:bodyPr wrap="none" rtlCol="0">
            <a:spAutoFit/>
          </a:bodyPr>
          <a:lstStyle/>
          <a:p>
            <a:r>
              <a:rPr lang="es-EC" dirty="0" smtClean="0"/>
              <a:t>Móvil </a:t>
            </a:r>
            <a:endParaRPr lang="es-EC" dirty="0"/>
          </a:p>
        </p:txBody>
      </p:sp>
    </p:spTree>
    <p:extLst>
      <p:ext uri="{BB962C8B-B14F-4D97-AF65-F5344CB8AC3E}">
        <p14:creationId xmlns:p14="http://schemas.microsoft.com/office/powerpoint/2010/main" val="32816804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i="1" dirty="0" smtClean="0">
                <a:solidFill>
                  <a:schemeClr val="tx1"/>
                </a:solidFill>
              </a:rPr>
              <a:t>Diseño electrónico del sistema de instrumentación </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sp>
        <p:nvSpPr>
          <p:cNvPr id="7" name="Rectángulo 6"/>
          <p:cNvSpPr/>
          <p:nvPr/>
        </p:nvSpPr>
        <p:spPr>
          <a:xfrm>
            <a:off x="15986" y="1643779"/>
            <a:ext cx="7817396" cy="578492"/>
          </a:xfrm>
          <a:prstGeom prst="rect">
            <a:avLst/>
          </a:prstGeom>
        </p:spPr>
        <p:txBody>
          <a:bodyPr wrap="none">
            <a:spAutoFit/>
          </a:bodyPr>
          <a:lstStyle/>
          <a:p>
            <a:pPr lvl="2" algn="just">
              <a:lnSpc>
                <a:spcPct val="150000"/>
              </a:lnSpc>
              <a:spcBef>
                <a:spcPts val="1200"/>
              </a:spcBef>
              <a:spcAft>
                <a:spcPts val="1200"/>
              </a:spcAft>
            </a:pPr>
            <a:r>
              <a:rPr lang="es-EC" sz="2400" b="1" i="1" dirty="0" smtClean="0"/>
              <a:t>INSTRUMENTACIÓN </a:t>
            </a:r>
            <a:r>
              <a:rPr lang="es-EC" sz="2400" b="1" i="1" dirty="0"/>
              <a:t>SISTEMA </a:t>
            </a:r>
            <a:r>
              <a:rPr lang="es-EC" sz="2400" b="1" i="1" dirty="0" smtClean="0"/>
              <a:t>PLANO INCLINADO</a:t>
            </a:r>
          </a:p>
        </p:txBody>
      </p:sp>
      <p:sp>
        <p:nvSpPr>
          <p:cNvPr id="13" name="CuadroTexto 12"/>
          <p:cNvSpPr txBox="1"/>
          <p:nvPr/>
        </p:nvSpPr>
        <p:spPr>
          <a:xfrm>
            <a:off x="6805071" y="2397831"/>
            <a:ext cx="2234907" cy="369332"/>
          </a:xfrm>
          <a:prstGeom prst="rect">
            <a:avLst/>
          </a:prstGeom>
          <a:noFill/>
        </p:spPr>
        <p:txBody>
          <a:bodyPr wrap="none" rtlCol="0">
            <a:spAutoFit/>
          </a:bodyPr>
          <a:lstStyle/>
          <a:p>
            <a:r>
              <a:rPr lang="es-EC" dirty="0" smtClean="0"/>
              <a:t>Sensores Infrarrojos</a:t>
            </a:r>
            <a:endParaRPr lang="es-EC" dirty="0"/>
          </a:p>
        </p:txBody>
      </p:sp>
      <p:sp>
        <p:nvSpPr>
          <p:cNvPr id="18" name="CuadroTexto 17"/>
          <p:cNvSpPr txBox="1"/>
          <p:nvPr/>
        </p:nvSpPr>
        <p:spPr>
          <a:xfrm>
            <a:off x="6288187" y="6143383"/>
            <a:ext cx="756938" cy="369332"/>
          </a:xfrm>
          <a:prstGeom prst="rect">
            <a:avLst/>
          </a:prstGeom>
          <a:noFill/>
        </p:spPr>
        <p:txBody>
          <a:bodyPr wrap="none" rtlCol="0">
            <a:spAutoFit/>
          </a:bodyPr>
          <a:lstStyle/>
          <a:p>
            <a:r>
              <a:rPr lang="es-EC" dirty="0" smtClean="0"/>
              <a:t>FC23 </a:t>
            </a:r>
            <a:endParaRPr lang="es-EC" dirty="0"/>
          </a:p>
        </p:txBody>
      </p:sp>
      <p:pic>
        <p:nvPicPr>
          <p:cNvPr id="13314" name="Picture 2" descr="https://scontent.feoh2-1.fna.fbcdn.net/v/t34.0-12/17092472_1538195352887144_1861677815_n.jpg?oh=e41333ef615a80a62eaa0ca67b7496b7&amp;oe=58C8EB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709" y="3111559"/>
            <a:ext cx="1670558" cy="29772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de flecha 9"/>
          <p:cNvCxnSpPr/>
          <p:nvPr/>
        </p:nvCxnSpPr>
        <p:spPr>
          <a:xfrm>
            <a:off x="7574507" y="2852382"/>
            <a:ext cx="887105" cy="152766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 name="Conector recto de flecha 14"/>
          <p:cNvCxnSpPr/>
          <p:nvPr/>
        </p:nvCxnSpPr>
        <p:spPr>
          <a:xfrm flipV="1">
            <a:off x="6544101" y="5418161"/>
            <a:ext cx="2729901" cy="70968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8" name="Rectángulo 7"/>
          <p:cNvSpPr/>
          <p:nvPr/>
        </p:nvSpPr>
        <p:spPr>
          <a:xfrm>
            <a:off x="712203" y="3242672"/>
            <a:ext cx="6096000" cy="1477328"/>
          </a:xfrm>
          <a:prstGeom prst="rect">
            <a:avLst/>
          </a:prstGeom>
        </p:spPr>
        <p:txBody>
          <a:bodyPr>
            <a:spAutoFit/>
          </a:bodyPr>
          <a:lstStyle/>
          <a:p>
            <a:pPr algn="just"/>
            <a:r>
              <a:rPr lang="es-EC" kern="100" dirty="0">
                <a:latin typeface="Arial" panose="020B0604020202020204" pitchFamily="34" charset="0"/>
                <a:ea typeface="Calibri" panose="020F0502020204030204" pitchFamily="34" charset="0"/>
                <a:cs typeface="Times New Roman" panose="02020603050405020304" pitchFamily="18" charset="0"/>
              </a:rPr>
              <a:t> El plano inclinado de igual forma posee la misma celda de carga, y los sensores de obstáculos para medir la velocidad, la diferencia es que este sistema vale calibrar la altura de impacto, se basa en el mismo funcionamiento del sistema lineal.</a:t>
            </a:r>
            <a:endParaRPr lang="es-EC" dirty="0"/>
          </a:p>
        </p:txBody>
      </p:sp>
    </p:spTree>
    <p:extLst>
      <p:ext uri="{BB962C8B-B14F-4D97-AF65-F5344CB8AC3E}">
        <p14:creationId xmlns:p14="http://schemas.microsoft.com/office/powerpoint/2010/main" val="15442766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i="1" dirty="0" smtClean="0">
                <a:solidFill>
                  <a:schemeClr val="tx1"/>
                </a:solidFill>
              </a:rPr>
              <a:t>Diseño eléctrico</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677334" y="2300364"/>
            <a:ext cx="5183752" cy="4068756"/>
          </a:xfrm>
          <a:prstGeom prst="rect">
            <a:avLst/>
          </a:prstGeom>
        </p:spPr>
      </p:pic>
      <p:sp>
        <p:nvSpPr>
          <p:cNvPr id="12" name="Rectángulo 11"/>
          <p:cNvSpPr/>
          <p:nvPr/>
        </p:nvSpPr>
        <p:spPr>
          <a:xfrm>
            <a:off x="67155" y="1457401"/>
            <a:ext cx="7164141" cy="1440266"/>
          </a:xfrm>
          <a:prstGeom prst="rect">
            <a:avLst/>
          </a:prstGeom>
        </p:spPr>
        <p:txBody>
          <a:bodyPr wrap="none">
            <a:spAutoFit/>
          </a:bodyPr>
          <a:lstStyle/>
          <a:p>
            <a:pPr marL="1257300" lvl="2" indent="-342900" algn="just">
              <a:lnSpc>
                <a:spcPct val="150000"/>
              </a:lnSpc>
              <a:spcBef>
                <a:spcPts val="1200"/>
              </a:spcBef>
              <a:spcAft>
                <a:spcPts val="1200"/>
              </a:spcAft>
              <a:buFont typeface="Arial" panose="020B0604020202020204" pitchFamily="34" charset="0"/>
              <a:buChar char="•"/>
            </a:pPr>
            <a:r>
              <a:rPr lang="es-EC" sz="2400" b="1" i="1" dirty="0" smtClean="0">
                <a:latin typeface="Arial" panose="020B0604020202020204" pitchFamily="34" charset="0"/>
                <a:cs typeface="Arial" panose="020B0604020202020204" pitchFamily="34" charset="0"/>
              </a:rPr>
              <a:t>Dimensionamiento </a:t>
            </a:r>
            <a:r>
              <a:rPr lang="es-EC" sz="2400" b="1" i="1" dirty="0">
                <a:latin typeface="Arial" panose="020B0604020202020204" pitchFamily="34" charset="0"/>
                <a:cs typeface="Arial" panose="020B0604020202020204" pitchFamily="34" charset="0"/>
              </a:rPr>
              <a:t>de las protecciones</a:t>
            </a:r>
          </a:p>
          <a:p>
            <a:pPr lvl="2" algn="just">
              <a:lnSpc>
                <a:spcPct val="150000"/>
              </a:lnSpc>
              <a:spcBef>
                <a:spcPts val="1200"/>
              </a:spcBef>
              <a:spcAft>
                <a:spcPts val="1200"/>
              </a:spcAft>
            </a:pPr>
            <a:endParaRPr lang="es-EC" sz="2400" b="1" i="1" dirty="0" smtClean="0"/>
          </a:p>
        </p:txBody>
      </p:sp>
      <p:pic>
        <p:nvPicPr>
          <p:cNvPr id="4" name="Imagen 3"/>
          <p:cNvPicPr>
            <a:picLocks noChangeAspect="1"/>
          </p:cNvPicPr>
          <p:nvPr/>
        </p:nvPicPr>
        <p:blipFill>
          <a:blip r:embed="rId3"/>
          <a:stretch>
            <a:fillRect/>
          </a:stretch>
        </p:blipFill>
        <p:spPr>
          <a:xfrm>
            <a:off x="6471265" y="2421417"/>
            <a:ext cx="5314950" cy="952500"/>
          </a:xfrm>
          <a:prstGeom prst="rect">
            <a:avLst/>
          </a:prstGeom>
        </p:spPr>
      </p:pic>
      <p:pic>
        <p:nvPicPr>
          <p:cNvPr id="14" name="Imagen 13"/>
          <p:cNvPicPr/>
          <p:nvPr/>
        </p:nvPicPr>
        <p:blipFill>
          <a:blip r:embed="rId4"/>
          <a:stretch>
            <a:fillRect/>
          </a:stretch>
        </p:blipFill>
        <p:spPr>
          <a:xfrm>
            <a:off x="7199450" y="3542781"/>
            <a:ext cx="1876425" cy="2181225"/>
          </a:xfrm>
          <a:prstGeom prst="rect">
            <a:avLst/>
          </a:prstGeom>
        </p:spPr>
      </p:pic>
      <p:sp>
        <p:nvSpPr>
          <p:cNvPr id="5" name="Rectángulo 4"/>
          <p:cNvSpPr/>
          <p:nvPr/>
        </p:nvSpPr>
        <p:spPr>
          <a:xfrm>
            <a:off x="6820345" y="5898686"/>
            <a:ext cx="2618344"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(Electric, 2017)</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249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a:solidFill>
                  <a:schemeClr val="tx1"/>
                </a:solidFill>
              </a:rPr>
              <a:t>Propiedades </a:t>
            </a:r>
            <a:r>
              <a:rPr lang="es-EC" b="1" i="1" dirty="0" smtClean="0">
                <a:solidFill>
                  <a:schemeClr val="tx1"/>
                </a:solidFill>
              </a:rPr>
              <a:t>del </a:t>
            </a:r>
            <a:r>
              <a:rPr lang="es-EC" b="1" i="1" dirty="0">
                <a:solidFill>
                  <a:schemeClr val="tx1"/>
                </a:solidFill>
              </a:rPr>
              <a:t>impacto </a:t>
            </a:r>
            <a:r>
              <a:rPr lang="es-EC" b="1" i="1" dirty="0"/>
              <a:t/>
            </a:r>
            <a:br>
              <a:rPr lang="es-EC" b="1" i="1" dirty="0"/>
            </a:br>
            <a:endParaRPr lang="es-EC" dirty="0"/>
          </a:p>
        </p:txBody>
      </p:sp>
      <p:sp>
        <p:nvSpPr>
          <p:cNvPr id="6" name="Título 1"/>
          <p:cNvSpPr txBox="1">
            <a:spLocks/>
          </p:cNvSpPr>
          <p:nvPr/>
        </p:nvSpPr>
        <p:spPr>
          <a:xfrm>
            <a:off x="1252814" y="1580866"/>
            <a:ext cx="6662887" cy="414179"/>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s-EC" sz="2200" b="1" i="1" dirty="0" smtClean="0">
                <a:solidFill>
                  <a:schemeClr val="tx1"/>
                </a:solidFill>
                <a:latin typeface="Arial" panose="020B0604020202020204" pitchFamily="34" charset="0"/>
                <a:cs typeface="Arial" panose="020B0604020202020204" pitchFamily="34" charset="0"/>
              </a:rPr>
              <a:t>Sensibilidad </a:t>
            </a:r>
            <a:r>
              <a:rPr lang="es-EC" sz="2200" b="1" i="1" dirty="0">
                <a:solidFill>
                  <a:schemeClr val="tx1"/>
                </a:solidFill>
                <a:latin typeface="Arial" panose="020B0604020202020204" pitchFamily="34" charset="0"/>
                <a:cs typeface="Arial" panose="020B0604020202020204" pitchFamily="34" charset="0"/>
              </a:rPr>
              <a:t>de la </a:t>
            </a:r>
            <a:r>
              <a:rPr lang="es-EC" sz="2200" b="1" i="1" dirty="0" smtClean="0">
                <a:solidFill>
                  <a:schemeClr val="tx1"/>
                </a:solidFill>
                <a:latin typeface="Arial" panose="020B0604020202020204" pitchFamily="34" charset="0"/>
                <a:cs typeface="Arial" panose="020B0604020202020204" pitchFamily="34" charset="0"/>
              </a:rPr>
              <a:t>muesca</a:t>
            </a:r>
            <a:endParaRPr lang="es-EC" sz="2200" b="1" i="1"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1034088" y="2241266"/>
            <a:ext cx="8239914" cy="923330"/>
          </a:xfrm>
          <a:prstGeom prst="rect">
            <a:avLst/>
          </a:prstGeom>
        </p:spPr>
        <p:txBody>
          <a:bodyPr wrap="square">
            <a:spAutoFit/>
          </a:bodyPr>
          <a:lstStyle/>
          <a:p>
            <a:pPr algn="just"/>
            <a:r>
              <a:rPr lang="es-EC" dirty="0">
                <a:latin typeface="Arial" panose="020B0604020202020204" pitchFamily="34" charset="0"/>
                <a:cs typeface="Arial" panose="020B0604020202020204" pitchFamily="34" charset="0"/>
              </a:rPr>
              <a:t>La sensibilidad de la muesca mide su efecto sobre las propiedades de un material, como tenacidad o vida de fatiga. Las energías absorbidas son muchos menores en las probetas con muesca.</a:t>
            </a:r>
            <a:endParaRPr lang="es-EC" dirty="0">
              <a:latin typeface="Arial" panose="020B0604020202020204" pitchFamily="34" charset="0"/>
              <a:cs typeface="Arial" panose="020B0604020202020204" pitchFamily="34" charset="0"/>
            </a:endParaRPr>
          </a:p>
        </p:txBody>
      </p:sp>
      <p:sp>
        <p:nvSpPr>
          <p:cNvPr id="9" name="Rectángulo 8"/>
          <p:cNvSpPr/>
          <p:nvPr/>
        </p:nvSpPr>
        <p:spPr>
          <a:xfrm>
            <a:off x="4070865" y="6426749"/>
            <a:ext cx="2680862"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(Garavito, 2008)</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Imagen 9"/>
          <p:cNvPicPr/>
          <p:nvPr/>
        </p:nvPicPr>
        <p:blipFill>
          <a:blip r:embed="rId2"/>
          <a:stretch>
            <a:fillRect/>
          </a:stretch>
        </p:blipFill>
        <p:spPr>
          <a:xfrm>
            <a:off x="2906890" y="3164595"/>
            <a:ext cx="5350005" cy="3262154"/>
          </a:xfrm>
          <a:prstGeom prst="rect">
            <a:avLst/>
          </a:prstGeom>
        </p:spPr>
      </p:pic>
    </p:spTree>
    <p:extLst>
      <p:ext uri="{BB962C8B-B14F-4D97-AF65-F5344CB8AC3E}">
        <p14:creationId xmlns:p14="http://schemas.microsoft.com/office/powerpoint/2010/main" val="2219839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i="1" dirty="0" smtClean="0">
                <a:solidFill>
                  <a:schemeClr val="tx1"/>
                </a:solidFill>
              </a:rPr>
              <a:t>Construcción </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pic>
        <p:nvPicPr>
          <p:cNvPr id="10" name="Imagen 9" descr="https://scontent.feoh2-1.fna.fbcdn.net/v/t34.0-12/14642864_1340401542666527_1217475943_n.jpg?oh=3acfcff8d48c0d153194d5c083557780&amp;oe=58B27D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43" y="1367671"/>
            <a:ext cx="2495067" cy="3368101"/>
          </a:xfrm>
          <a:prstGeom prst="rect">
            <a:avLst/>
          </a:prstGeom>
          <a:noFill/>
          <a:ln>
            <a:noFill/>
          </a:ln>
        </p:spPr>
      </p:pic>
      <p:pic>
        <p:nvPicPr>
          <p:cNvPr id="13" name="Imagen 12" descr="https://scontent.feoh2-1.fna.fbcdn.net/v/t34.0-12/14627892_1340401295999885_787017071_n.jpg?oh=79fa71311b9ff894b96482ec5a3d548d&amp;oe=58B28E99"/>
          <p:cNvPicPr/>
          <p:nvPr/>
        </p:nvPicPr>
        <p:blipFill>
          <a:blip r:embed="rId3">
            <a:extLst>
              <a:ext uri="{28A0092B-C50C-407E-A947-70E740481C1C}">
                <a14:useLocalDpi xmlns:a14="http://schemas.microsoft.com/office/drawing/2010/main" val="0"/>
              </a:ext>
            </a:extLst>
          </a:blip>
          <a:srcRect/>
          <a:stretch>
            <a:fillRect/>
          </a:stretch>
        </p:blipFill>
        <p:spPr bwMode="auto">
          <a:xfrm>
            <a:off x="3754245" y="2177534"/>
            <a:ext cx="2442845" cy="3738245"/>
          </a:xfrm>
          <a:prstGeom prst="rect">
            <a:avLst/>
          </a:prstGeom>
          <a:noFill/>
          <a:ln>
            <a:noFill/>
          </a:ln>
        </p:spPr>
      </p:pic>
      <p:pic>
        <p:nvPicPr>
          <p:cNvPr id="15" name="Imagen 14"/>
          <p:cNvPicPr/>
          <p:nvPr/>
        </p:nvPicPr>
        <p:blipFill>
          <a:blip r:embed="rId4"/>
          <a:stretch>
            <a:fillRect/>
          </a:stretch>
        </p:blipFill>
        <p:spPr>
          <a:xfrm>
            <a:off x="6549220" y="3271837"/>
            <a:ext cx="3733800" cy="2143125"/>
          </a:xfrm>
          <a:prstGeom prst="rect">
            <a:avLst/>
          </a:prstGeom>
        </p:spPr>
      </p:pic>
    </p:spTree>
    <p:extLst>
      <p:ext uri="{BB962C8B-B14F-4D97-AF65-F5344CB8AC3E}">
        <p14:creationId xmlns:p14="http://schemas.microsoft.com/office/powerpoint/2010/main" val="42641715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i="1" dirty="0" smtClean="0">
                <a:solidFill>
                  <a:schemeClr val="tx1"/>
                </a:solidFill>
              </a:rPr>
              <a:t>Construcción </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pic>
        <p:nvPicPr>
          <p:cNvPr id="7" name="Imagen 6"/>
          <p:cNvPicPr/>
          <p:nvPr/>
        </p:nvPicPr>
        <p:blipFill>
          <a:blip r:embed="rId2"/>
          <a:stretch>
            <a:fillRect/>
          </a:stretch>
        </p:blipFill>
        <p:spPr>
          <a:xfrm>
            <a:off x="677334" y="1490502"/>
            <a:ext cx="3377323" cy="3258919"/>
          </a:xfrm>
          <a:prstGeom prst="rect">
            <a:avLst/>
          </a:prstGeom>
        </p:spPr>
      </p:pic>
      <p:pic>
        <p:nvPicPr>
          <p:cNvPr id="8" name="Imagen 7"/>
          <p:cNvPicPr/>
          <p:nvPr/>
        </p:nvPicPr>
        <p:blipFill>
          <a:blip r:embed="rId3"/>
          <a:stretch>
            <a:fillRect/>
          </a:stretch>
        </p:blipFill>
        <p:spPr>
          <a:xfrm>
            <a:off x="4195549" y="2177534"/>
            <a:ext cx="3200400" cy="2981320"/>
          </a:xfrm>
          <a:prstGeom prst="rect">
            <a:avLst/>
          </a:prstGeom>
        </p:spPr>
      </p:pic>
      <p:pic>
        <p:nvPicPr>
          <p:cNvPr id="9" name="Imagen 8"/>
          <p:cNvPicPr/>
          <p:nvPr/>
        </p:nvPicPr>
        <p:blipFill>
          <a:blip r:embed="rId4"/>
          <a:stretch>
            <a:fillRect/>
          </a:stretch>
        </p:blipFill>
        <p:spPr>
          <a:xfrm>
            <a:off x="7535689" y="3548418"/>
            <a:ext cx="3476625" cy="2743484"/>
          </a:xfrm>
          <a:prstGeom prst="rect">
            <a:avLst/>
          </a:prstGeom>
        </p:spPr>
      </p:pic>
    </p:spTree>
    <p:extLst>
      <p:ext uri="{BB962C8B-B14F-4D97-AF65-F5344CB8AC3E}">
        <p14:creationId xmlns:p14="http://schemas.microsoft.com/office/powerpoint/2010/main" val="1300470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b="1" i="1" dirty="0" smtClean="0">
                <a:solidFill>
                  <a:schemeClr val="tx1"/>
                </a:solidFill>
              </a:rPr>
              <a:t>Construcción </a:t>
            </a:r>
            <a:r>
              <a:rPr lang="es-EC" b="1" i="1" dirty="0" smtClean="0"/>
              <a:t/>
            </a:r>
            <a:br>
              <a:rPr lang="es-EC" b="1" i="1" dirty="0" smtClean="0"/>
            </a:br>
            <a:endParaRPr lang="es-EC" dirty="0"/>
          </a:p>
        </p:txBody>
      </p:sp>
      <p:sp>
        <p:nvSpPr>
          <p:cNvPr id="11" name="Rectángulo 10"/>
          <p:cNvSpPr/>
          <p:nvPr/>
        </p:nvSpPr>
        <p:spPr>
          <a:xfrm>
            <a:off x="2541229" y="1599684"/>
            <a:ext cx="1107996" cy="577850"/>
          </a:xfrm>
          <a:prstGeom prst="rect">
            <a:avLst/>
          </a:prstGeom>
        </p:spPr>
        <p:txBody>
          <a:bodyPr wrap="none">
            <a:spAutoFit/>
          </a:bodyPr>
          <a:lstStyle/>
          <a:p>
            <a:pPr lvl="2" algn="just">
              <a:lnSpc>
                <a:spcPct val="150000"/>
              </a:lnSpc>
              <a:spcBef>
                <a:spcPts val="1200"/>
              </a:spcBef>
              <a:spcAft>
                <a:spcPts val="1200"/>
              </a:spcAft>
            </a:pPr>
            <a:endParaRPr lang="es-EC" sz="2400" b="1" dirty="0">
              <a:latin typeface="Arial" panose="020B0604020202020204" pitchFamily="34" charset="0"/>
              <a:cs typeface="Arial" panose="020B0604020202020204" pitchFamily="34" charset="0"/>
            </a:endParaRPr>
          </a:p>
        </p:txBody>
      </p:sp>
      <p:pic>
        <p:nvPicPr>
          <p:cNvPr id="10" name="Imagen 9" descr="https://scontent.feoh2-1.fna.fbcdn.net/v/t35.0-12/16910779_1531199966920016_658883165_o.jpg?oh=07f0d40d182d87275c7601003b009b74&amp;oe=58B2623D"/>
          <p:cNvPicPr/>
          <p:nvPr/>
        </p:nvPicPr>
        <p:blipFill>
          <a:blip r:embed="rId2">
            <a:extLst>
              <a:ext uri="{28A0092B-C50C-407E-A947-70E740481C1C}">
                <a14:useLocalDpi xmlns:a14="http://schemas.microsoft.com/office/drawing/2010/main" val="0"/>
              </a:ext>
            </a:extLst>
          </a:blip>
          <a:srcRect/>
          <a:stretch>
            <a:fillRect/>
          </a:stretch>
        </p:blipFill>
        <p:spPr bwMode="auto">
          <a:xfrm>
            <a:off x="851816" y="1599684"/>
            <a:ext cx="4893892" cy="3231623"/>
          </a:xfrm>
          <a:prstGeom prst="rect">
            <a:avLst/>
          </a:prstGeom>
          <a:noFill/>
          <a:ln>
            <a:noFill/>
          </a:ln>
        </p:spPr>
      </p:pic>
      <p:pic>
        <p:nvPicPr>
          <p:cNvPr id="12" name="Imagen 11"/>
          <p:cNvPicPr/>
          <p:nvPr/>
        </p:nvPicPr>
        <p:blipFill>
          <a:blip r:embed="rId3"/>
          <a:stretch>
            <a:fillRect/>
          </a:stretch>
        </p:blipFill>
        <p:spPr>
          <a:xfrm>
            <a:off x="6215384" y="2937126"/>
            <a:ext cx="5220335" cy="3194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82375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smtClean="0">
                <a:solidFill>
                  <a:schemeClr val="tx1"/>
                </a:solidFill>
              </a:rPr>
              <a:t>Sistema de Control</a:t>
            </a:r>
            <a:endParaRPr lang="es-EC" dirty="0"/>
          </a:p>
        </p:txBody>
      </p:sp>
      <p:sp>
        <p:nvSpPr>
          <p:cNvPr id="5" name="Rectángulo 4"/>
          <p:cNvSpPr/>
          <p:nvPr/>
        </p:nvSpPr>
        <p:spPr>
          <a:xfrm>
            <a:off x="127380" y="1532298"/>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Controlador – Arduino MEGA 2560</a:t>
            </a:r>
            <a:endParaRPr lang="es-EC" sz="2400" b="1" i="1" dirty="0"/>
          </a:p>
        </p:txBody>
      </p:sp>
      <p:pic>
        <p:nvPicPr>
          <p:cNvPr id="14338" name="Picture 2" descr="https://scontent.feoh2-1.fna.fbcdn.net/v/t34.0-12/17203697_1544326105607402_1393042854_n.jpg?oh=e83db2d75268284aae1cb51b7ce674a0&amp;oe=58C8C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318" y="2456597"/>
            <a:ext cx="2086780" cy="37190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p:cNvCxnSpPr/>
          <p:nvPr/>
        </p:nvCxnSpPr>
        <p:spPr>
          <a:xfrm flipH="1">
            <a:off x="3466533" y="3384645"/>
            <a:ext cx="1733264" cy="98192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1" name="CuadroTexto 10"/>
          <p:cNvSpPr txBox="1"/>
          <p:nvPr/>
        </p:nvSpPr>
        <p:spPr>
          <a:xfrm>
            <a:off x="4746694" y="3015313"/>
            <a:ext cx="1476686" cy="369332"/>
          </a:xfrm>
          <a:prstGeom prst="rect">
            <a:avLst/>
          </a:prstGeom>
          <a:noFill/>
        </p:spPr>
        <p:txBody>
          <a:bodyPr wrap="none" rtlCol="0">
            <a:spAutoFit/>
          </a:bodyPr>
          <a:lstStyle/>
          <a:p>
            <a:r>
              <a:rPr lang="es-EC" dirty="0" smtClean="0"/>
              <a:t>Controlador </a:t>
            </a:r>
            <a:endParaRPr lang="es-EC" dirty="0"/>
          </a:p>
        </p:txBody>
      </p:sp>
      <p:pic>
        <p:nvPicPr>
          <p:cNvPr id="12" name="Imagen 11"/>
          <p:cNvPicPr>
            <a:picLocks noChangeAspect="1"/>
          </p:cNvPicPr>
          <p:nvPr/>
        </p:nvPicPr>
        <p:blipFill>
          <a:blip r:embed="rId3"/>
          <a:stretch>
            <a:fillRect/>
          </a:stretch>
        </p:blipFill>
        <p:spPr>
          <a:xfrm>
            <a:off x="4514682" y="4425772"/>
            <a:ext cx="2916084" cy="794218"/>
          </a:xfrm>
          <a:prstGeom prst="rect">
            <a:avLst/>
          </a:prstGeom>
        </p:spPr>
      </p:pic>
    </p:spTree>
    <p:extLst>
      <p:ext uri="{BB962C8B-B14F-4D97-AF65-F5344CB8AC3E}">
        <p14:creationId xmlns:p14="http://schemas.microsoft.com/office/powerpoint/2010/main" val="36057072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127380" y="1532298"/>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DRIVE DP-508</a:t>
            </a:r>
            <a:endParaRPr lang="es-EC" sz="2400" b="1" i="1" dirty="0"/>
          </a:p>
        </p:txBody>
      </p:sp>
      <p:pic>
        <p:nvPicPr>
          <p:cNvPr id="8" name="Imagen 7"/>
          <p:cNvPicPr/>
          <p:nvPr/>
        </p:nvPicPr>
        <p:blipFill>
          <a:blip r:embed="rId2"/>
          <a:stretch>
            <a:fillRect/>
          </a:stretch>
        </p:blipFill>
        <p:spPr>
          <a:xfrm>
            <a:off x="276129" y="2238668"/>
            <a:ext cx="3941030" cy="2865595"/>
          </a:xfrm>
          <a:prstGeom prst="rect">
            <a:avLst/>
          </a:prstGeom>
        </p:spPr>
      </p:pic>
      <p:pic>
        <p:nvPicPr>
          <p:cNvPr id="9" name="Imagen 8"/>
          <p:cNvPicPr/>
          <p:nvPr/>
        </p:nvPicPr>
        <p:blipFill>
          <a:blip r:embed="rId3"/>
          <a:stretch>
            <a:fillRect/>
          </a:stretch>
        </p:blipFill>
        <p:spPr>
          <a:xfrm>
            <a:off x="4441841" y="1862378"/>
            <a:ext cx="2286000" cy="3800475"/>
          </a:xfrm>
          <a:prstGeom prst="rect">
            <a:avLst/>
          </a:prstGeom>
        </p:spPr>
      </p:pic>
      <p:pic>
        <p:nvPicPr>
          <p:cNvPr id="3" name="Imagen 2"/>
          <p:cNvPicPr>
            <a:picLocks noChangeAspect="1"/>
          </p:cNvPicPr>
          <p:nvPr/>
        </p:nvPicPr>
        <p:blipFill>
          <a:blip r:embed="rId4"/>
          <a:stretch>
            <a:fillRect/>
          </a:stretch>
        </p:blipFill>
        <p:spPr>
          <a:xfrm>
            <a:off x="6545452" y="2238668"/>
            <a:ext cx="3495675" cy="3533775"/>
          </a:xfrm>
          <a:prstGeom prst="rect">
            <a:avLst/>
          </a:prstGeom>
        </p:spPr>
      </p:pic>
      <p:sp>
        <p:nvSpPr>
          <p:cNvPr id="4" name="Rectángulo 3"/>
          <p:cNvSpPr/>
          <p:nvPr/>
        </p:nvSpPr>
        <p:spPr>
          <a:xfrm>
            <a:off x="2107557" y="5739390"/>
            <a:ext cx="2903679"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(SCANTECH, 2010)</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008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127380" y="1532298"/>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PANEL DE CONTROL</a:t>
            </a:r>
            <a:endParaRPr lang="es-EC" sz="2400" b="1" i="1" dirty="0"/>
          </a:p>
        </p:txBody>
      </p:sp>
      <p:pic>
        <p:nvPicPr>
          <p:cNvPr id="10" name="Imagen 9"/>
          <p:cNvPicPr/>
          <p:nvPr/>
        </p:nvPicPr>
        <p:blipFill>
          <a:blip r:embed="rId2"/>
          <a:stretch>
            <a:fillRect/>
          </a:stretch>
        </p:blipFill>
        <p:spPr>
          <a:xfrm>
            <a:off x="565212" y="2575849"/>
            <a:ext cx="5220335" cy="369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p:cNvPicPr/>
          <p:nvPr/>
        </p:nvPicPr>
        <p:blipFill>
          <a:blip r:embed="rId3"/>
          <a:stretch>
            <a:fillRect/>
          </a:stretch>
        </p:blipFill>
        <p:spPr>
          <a:xfrm>
            <a:off x="7096836" y="1074672"/>
            <a:ext cx="3930553" cy="2328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p:cNvPicPr/>
          <p:nvPr/>
        </p:nvPicPr>
        <p:blipFill>
          <a:blip r:embed="rId4"/>
          <a:stretch>
            <a:fillRect/>
          </a:stretch>
        </p:blipFill>
        <p:spPr>
          <a:xfrm>
            <a:off x="6989216" y="3703283"/>
            <a:ext cx="4038174" cy="2451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62638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127380" y="1532298"/>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PROGRAMACIÓN</a:t>
            </a:r>
            <a:endParaRPr lang="es-EC" sz="2400" b="1" i="1" dirty="0"/>
          </a:p>
        </p:txBody>
      </p:sp>
      <p:pic>
        <p:nvPicPr>
          <p:cNvPr id="7" name="Imagen 6"/>
          <p:cNvPicPr/>
          <p:nvPr/>
        </p:nvPicPr>
        <p:blipFill>
          <a:blip r:embed="rId2"/>
          <a:stretch>
            <a:fillRect/>
          </a:stretch>
        </p:blipFill>
        <p:spPr>
          <a:xfrm>
            <a:off x="308845" y="2212669"/>
            <a:ext cx="4809742" cy="3932125"/>
          </a:xfrm>
          <a:prstGeom prst="rect">
            <a:avLst/>
          </a:prstGeom>
        </p:spPr>
      </p:pic>
      <p:pic>
        <p:nvPicPr>
          <p:cNvPr id="3" name="Imagen 2"/>
          <p:cNvPicPr>
            <a:picLocks noChangeAspect="1"/>
          </p:cNvPicPr>
          <p:nvPr/>
        </p:nvPicPr>
        <p:blipFill>
          <a:blip r:embed="rId3"/>
          <a:stretch>
            <a:fillRect/>
          </a:stretch>
        </p:blipFill>
        <p:spPr>
          <a:xfrm>
            <a:off x="5764403" y="1351887"/>
            <a:ext cx="5030975" cy="2170369"/>
          </a:xfrm>
          <a:prstGeom prst="rect">
            <a:avLst/>
          </a:prstGeom>
        </p:spPr>
      </p:pic>
      <p:pic>
        <p:nvPicPr>
          <p:cNvPr id="4" name="Imagen 3"/>
          <p:cNvPicPr>
            <a:picLocks noChangeAspect="1"/>
          </p:cNvPicPr>
          <p:nvPr/>
        </p:nvPicPr>
        <p:blipFill>
          <a:blip r:embed="rId4"/>
          <a:stretch>
            <a:fillRect/>
          </a:stretch>
        </p:blipFill>
        <p:spPr>
          <a:xfrm>
            <a:off x="6864826" y="3785884"/>
            <a:ext cx="3493826" cy="2594224"/>
          </a:xfrm>
          <a:prstGeom prst="rect">
            <a:avLst/>
          </a:prstGeom>
        </p:spPr>
      </p:pic>
    </p:spTree>
    <p:extLst>
      <p:ext uri="{BB962C8B-B14F-4D97-AF65-F5344CB8AC3E}">
        <p14:creationId xmlns:p14="http://schemas.microsoft.com/office/powerpoint/2010/main" val="1612100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127380" y="1532298"/>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DESCRIPCIÓN HMI</a:t>
            </a:r>
            <a:endParaRPr lang="es-EC" sz="2400" b="1" i="1" dirty="0"/>
          </a:p>
        </p:txBody>
      </p:sp>
      <p:pic>
        <p:nvPicPr>
          <p:cNvPr id="8" name="Imagen 7"/>
          <p:cNvPicPr/>
          <p:nvPr/>
        </p:nvPicPr>
        <p:blipFill>
          <a:blip r:embed="rId2"/>
          <a:stretch>
            <a:fillRect/>
          </a:stretch>
        </p:blipFill>
        <p:spPr>
          <a:xfrm>
            <a:off x="2037954" y="2310703"/>
            <a:ext cx="7447240" cy="4103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959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127380" y="1532298"/>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DESCRIPCIÓN HMI</a:t>
            </a:r>
            <a:endParaRPr lang="es-EC" sz="2400" b="1" i="1" dirty="0"/>
          </a:p>
        </p:txBody>
      </p:sp>
      <p:pic>
        <p:nvPicPr>
          <p:cNvPr id="8" name="Imagen 7"/>
          <p:cNvPicPr/>
          <p:nvPr/>
        </p:nvPicPr>
        <p:blipFill>
          <a:blip r:embed="rId2"/>
          <a:stretch>
            <a:fillRect/>
          </a:stretch>
        </p:blipFill>
        <p:spPr>
          <a:xfrm>
            <a:off x="2802229" y="2597543"/>
            <a:ext cx="6177998" cy="3211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Conector recto de flecha 3"/>
          <p:cNvCxnSpPr/>
          <p:nvPr/>
        </p:nvCxnSpPr>
        <p:spPr>
          <a:xfrm flipV="1">
            <a:off x="1119116" y="3261815"/>
            <a:ext cx="2879678" cy="94169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 name="Conector recto de flecha 6"/>
          <p:cNvCxnSpPr/>
          <p:nvPr/>
        </p:nvCxnSpPr>
        <p:spPr>
          <a:xfrm flipH="1">
            <a:off x="8502555" y="2573402"/>
            <a:ext cx="861751" cy="130256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Conector recto de flecha 10"/>
          <p:cNvCxnSpPr/>
          <p:nvPr/>
        </p:nvCxnSpPr>
        <p:spPr>
          <a:xfrm flipH="1">
            <a:off x="8502555" y="4518966"/>
            <a:ext cx="1269242" cy="34103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CuadroTexto 14"/>
          <p:cNvSpPr txBox="1"/>
          <p:nvPr/>
        </p:nvSpPr>
        <p:spPr>
          <a:xfrm>
            <a:off x="677334" y="4294074"/>
            <a:ext cx="768159" cy="369332"/>
          </a:xfrm>
          <a:prstGeom prst="rect">
            <a:avLst/>
          </a:prstGeom>
          <a:noFill/>
        </p:spPr>
        <p:txBody>
          <a:bodyPr wrap="none" rtlCol="0">
            <a:spAutoFit/>
          </a:bodyPr>
          <a:lstStyle/>
          <a:p>
            <a:r>
              <a:rPr lang="es-EC" dirty="0" smtClean="0"/>
              <a:t>MENÚ</a:t>
            </a:r>
            <a:endParaRPr lang="es-EC" dirty="0"/>
          </a:p>
        </p:txBody>
      </p:sp>
      <p:sp>
        <p:nvSpPr>
          <p:cNvPr id="16" name="CuadroTexto 15"/>
          <p:cNvSpPr txBox="1"/>
          <p:nvPr/>
        </p:nvSpPr>
        <p:spPr>
          <a:xfrm>
            <a:off x="8575468" y="2067235"/>
            <a:ext cx="1577676" cy="369332"/>
          </a:xfrm>
          <a:prstGeom prst="rect">
            <a:avLst/>
          </a:prstGeom>
          <a:noFill/>
        </p:spPr>
        <p:txBody>
          <a:bodyPr wrap="none" rtlCol="0">
            <a:spAutoFit/>
          </a:bodyPr>
          <a:lstStyle/>
          <a:p>
            <a:r>
              <a:rPr lang="es-EC" dirty="0" smtClean="0"/>
              <a:t>CONFIG -COM</a:t>
            </a:r>
            <a:endParaRPr lang="es-EC" dirty="0"/>
          </a:p>
        </p:txBody>
      </p:sp>
      <p:sp>
        <p:nvSpPr>
          <p:cNvPr id="19" name="CuadroTexto 18"/>
          <p:cNvSpPr txBox="1"/>
          <p:nvPr/>
        </p:nvSpPr>
        <p:spPr>
          <a:xfrm>
            <a:off x="9364306" y="4098035"/>
            <a:ext cx="1242648" cy="369332"/>
          </a:xfrm>
          <a:prstGeom prst="rect">
            <a:avLst/>
          </a:prstGeom>
          <a:noFill/>
        </p:spPr>
        <p:txBody>
          <a:bodyPr wrap="none" rtlCol="0">
            <a:spAutoFit/>
          </a:bodyPr>
          <a:lstStyle/>
          <a:p>
            <a:r>
              <a:rPr lang="es-EC" dirty="0" smtClean="0"/>
              <a:t>SUB-MENÚ</a:t>
            </a:r>
            <a:endParaRPr lang="es-EC" dirty="0"/>
          </a:p>
        </p:txBody>
      </p:sp>
    </p:spTree>
    <p:extLst>
      <p:ext uri="{BB962C8B-B14F-4D97-AF65-F5344CB8AC3E}">
        <p14:creationId xmlns:p14="http://schemas.microsoft.com/office/powerpoint/2010/main" val="500297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63690" y="1340021"/>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SISTEMA PÉNDULO</a:t>
            </a:r>
            <a:endParaRPr lang="es-EC" sz="2400" b="1" i="1" dirty="0"/>
          </a:p>
        </p:txBody>
      </p:sp>
      <p:pic>
        <p:nvPicPr>
          <p:cNvPr id="3" name="Imagen 2"/>
          <p:cNvPicPr>
            <a:picLocks noChangeAspect="1"/>
          </p:cNvPicPr>
          <p:nvPr/>
        </p:nvPicPr>
        <p:blipFill>
          <a:blip r:embed="rId2"/>
          <a:stretch>
            <a:fillRect/>
          </a:stretch>
        </p:blipFill>
        <p:spPr>
          <a:xfrm>
            <a:off x="1878337" y="2558524"/>
            <a:ext cx="7625278" cy="3542026"/>
          </a:xfrm>
          <a:prstGeom prst="rect">
            <a:avLst/>
          </a:prstGeom>
        </p:spPr>
      </p:pic>
      <p:cxnSp>
        <p:nvCxnSpPr>
          <p:cNvPr id="12" name="Conector recto de flecha 11"/>
          <p:cNvCxnSpPr/>
          <p:nvPr/>
        </p:nvCxnSpPr>
        <p:spPr>
          <a:xfrm flipV="1">
            <a:off x="1119116" y="3411940"/>
            <a:ext cx="1992574" cy="7915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CuadroTexto 13"/>
          <p:cNvSpPr txBox="1"/>
          <p:nvPr/>
        </p:nvSpPr>
        <p:spPr>
          <a:xfrm>
            <a:off x="226958" y="4247651"/>
            <a:ext cx="1478290" cy="646331"/>
          </a:xfrm>
          <a:prstGeom prst="rect">
            <a:avLst/>
          </a:prstGeom>
          <a:noFill/>
        </p:spPr>
        <p:txBody>
          <a:bodyPr wrap="none" rtlCol="0">
            <a:spAutoFit/>
          </a:bodyPr>
          <a:lstStyle/>
          <a:p>
            <a:r>
              <a:rPr lang="es-EC" dirty="0" smtClean="0"/>
              <a:t>INGRESO DE </a:t>
            </a:r>
          </a:p>
          <a:p>
            <a:r>
              <a:rPr lang="es-EC" dirty="0" smtClean="0"/>
              <a:t>DATOS</a:t>
            </a:r>
            <a:endParaRPr lang="es-EC" dirty="0"/>
          </a:p>
        </p:txBody>
      </p:sp>
      <p:cxnSp>
        <p:nvCxnSpPr>
          <p:cNvPr id="17" name="Conector recto de flecha 16"/>
          <p:cNvCxnSpPr/>
          <p:nvPr/>
        </p:nvCxnSpPr>
        <p:spPr>
          <a:xfrm flipV="1">
            <a:off x="1571767" y="5056927"/>
            <a:ext cx="1992574" cy="7915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CuadroTexto 17"/>
          <p:cNvSpPr txBox="1"/>
          <p:nvPr/>
        </p:nvSpPr>
        <p:spPr>
          <a:xfrm>
            <a:off x="318287" y="5960024"/>
            <a:ext cx="1601657" cy="369332"/>
          </a:xfrm>
          <a:prstGeom prst="rect">
            <a:avLst/>
          </a:prstGeom>
          <a:noFill/>
        </p:spPr>
        <p:txBody>
          <a:bodyPr wrap="none" rtlCol="0">
            <a:spAutoFit/>
          </a:bodyPr>
          <a:lstStyle/>
          <a:p>
            <a:r>
              <a:rPr lang="es-EC" dirty="0" smtClean="0"/>
              <a:t>PANEL-GRAPH</a:t>
            </a:r>
            <a:endParaRPr lang="es-EC" dirty="0"/>
          </a:p>
        </p:txBody>
      </p:sp>
      <p:cxnSp>
        <p:nvCxnSpPr>
          <p:cNvPr id="20" name="Conector recto de flecha 19"/>
          <p:cNvCxnSpPr/>
          <p:nvPr/>
        </p:nvCxnSpPr>
        <p:spPr>
          <a:xfrm flipH="1">
            <a:off x="7206018" y="1930400"/>
            <a:ext cx="655092" cy="284631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1" name="CuadroTexto 20"/>
          <p:cNvSpPr txBox="1"/>
          <p:nvPr/>
        </p:nvSpPr>
        <p:spPr>
          <a:xfrm>
            <a:off x="7060281" y="1582204"/>
            <a:ext cx="2163221" cy="369332"/>
          </a:xfrm>
          <a:prstGeom prst="rect">
            <a:avLst/>
          </a:prstGeom>
          <a:noFill/>
        </p:spPr>
        <p:txBody>
          <a:bodyPr wrap="none" rtlCol="0">
            <a:spAutoFit/>
          </a:bodyPr>
          <a:lstStyle/>
          <a:p>
            <a:r>
              <a:rPr lang="es-EC" dirty="0" smtClean="0"/>
              <a:t>PANEL-RESULTADOS</a:t>
            </a:r>
            <a:endParaRPr lang="es-EC" dirty="0"/>
          </a:p>
        </p:txBody>
      </p:sp>
    </p:spTree>
    <p:extLst>
      <p:ext uri="{BB962C8B-B14F-4D97-AF65-F5344CB8AC3E}">
        <p14:creationId xmlns:p14="http://schemas.microsoft.com/office/powerpoint/2010/main" val="3054334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a:solidFill>
                  <a:schemeClr val="tx1"/>
                </a:solidFill>
              </a:rPr>
              <a:t>Propiedades </a:t>
            </a:r>
            <a:r>
              <a:rPr lang="es-EC" b="1" i="1" dirty="0" smtClean="0">
                <a:solidFill>
                  <a:schemeClr val="tx1"/>
                </a:solidFill>
              </a:rPr>
              <a:t>del </a:t>
            </a:r>
            <a:r>
              <a:rPr lang="es-EC" b="1" i="1" dirty="0">
                <a:solidFill>
                  <a:schemeClr val="tx1"/>
                </a:solidFill>
              </a:rPr>
              <a:t>impacto </a:t>
            </a:r>
            <a:r>
              <a:rPr lang="es-EC" b="1" i="1" dirty="0"/>
              <a:t/>
            </a:r>
            <a:br>
              <a:rPr lang="es-EC" b="1" i="1" dirty="0"/>
            </a:br>
            <a:endParaRPr lang="es-EC" dirty="0"/>
          </a:p>
        </p:txBody>
      </p:sp>
      <p:sp>
        <p:nvSpPr>
          <p:cNvPr id="6" name="Título 1"/>
          <p:cNvSpPr txBox="1">
            <a:spLocks/>
          </p:cNvSpPr>
          <p:nvPr/>
        </p:nvSpPr>
        <p:spPr>
          <a:xfrm>
            <a:off x="1252814" y="1646009"/>
            <a:ext cx="8021188" cy="4826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s-EC" sz="2400" b="1" dirty="0" smtClean="0">
                <a:solidFill>
                  <a:schemeClr val="tx1"/>
                </a:solidFill>
                <a:latin typeface="Arial" panose="020B0604020202020204" pitchFamily="34" charset="0"/>
                <a:cs typeface="Arial" panose="020B0604020202020204" pitchFamily="34" charset="0"/>
              </a:rPr>
              <a:t>Relación </a:t>
            </a:r>
            <a:r>
              <a:rPr lang="es-EC" sz="2400" b="1" dirty="0">
                <a:solidFill>
                  <a:schemeClr val="tx1"/>
                </a:solidFill>
                <a:latin typeface="Arial" panose="020B0604020202020204" pitchFamily="34" charset="0"/>
                <a:cs typeface="Arial" panose="020B0604020202020204" pitchFamily="34" charset="0"/>
              </a:rPr>
              <a:t>con el diagrama </a:t>
            </a:r>
            <a:r>
              <a:rPr lang="es-EC" sz="2400" b="1" dirty="0" smtClean="0">
                <a:solidFill>
                  <a:schemeClr val="tx1"/>
                </a:solidFill>
                <a:latin typeface="Arial" panose="020B0604020202020204" pitchFamily="34" charset="0"/>
                <a:cs typeface="Arial" panose="020B0604020202020204" pitchFamily="34" charset="0"/>
              </a:rPr>
              <a:t>esfuerzo - deformación</a:t>
            </a:r>
            <a:endParaRPr lang="es-EC" sz="2400" b="1" i="1"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s-EC" sz="2200" b="1" i="1"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1291339" y="2386799"/>
            <a:ext cx="8239914" cy="646331"/>
          </a:xfrm>
          <a:prstGeom prst="rect">
            <a:avLst/>
          </a:prstGeom>
        </p:spPr>
        <p:txBody>
          <a:bodyPr wrap="square">
            <a:spAutoFit/>
          </a:bodyPr>
          <a:lstStyle/>
          <a:p>
            <a:pPr algn="just"/>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energía necesaria para romper un material durante un ensayo de impacto, no siempre se relaciona con la resistencia a la tensión. </a:t>
            </a:r>
            <a:endParaRPr lang="es-EC" dirty="0">
              <a:latin typeface="Arial" panose="020B0604020202020204" pitchFamily="34" charset="0"/>
              <a:cs typeface="Arial" panose="020B0604020202020204" pitchFamily="34" charset="0"/>
            </a:endParaRPr>
          </a:p>
        </p:txBody>
      </p:sp>
      <p:sp>
        <p:nvSpPr>
          <p:cNvPr id="9" name="Rectángulo 8"/>
          <p:cNvSpPr/>
          <p:nvPr/>
        </p:nvSpPr>
        <p:spPr>
          <a:xfrm>
            <a:off x="5875602" y="6317567"/>
            <a:ext cx="2680862"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(Garavito, 2008)</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ítulo 1"/>
          <p:cNvSpPr txBox="1">
            <a:spLocks/>
          </p:cNvSpPr>
          <p:nvPr/>
        </p:nvSpPr>
        <p:spPr>
          <a:xfrm>
            <a:off x="1291339" y="3231424"/>
            <a:ext cx="802118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endParaRPr lang="es-EC" sz="2400" b="1" i="1"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s-EC" sz="2200" b="1" i="1" dirty="0">
              <a:solidFill>
                <a:schemeClr val="tx1"/>
              </a:solidFill>
              <a:latin typeface="Arial" panose="020B0604020202020204" pitchFamily="34" charset="0"/>
              <a:cs typeface="Arial" panose="020B0604020202020204" pitchFamily="34" charset="0"/>
            </a:endParaRPr>
          </a:p>
        </p:txBody>
      </p:sp>
      <p:sp>
        <p:nvSpPr>
          <p:cNvPr id="11" name="Título 1"/>
          <p:cNvSpPr txBox="1">
            <a:spLocks/>
          </p:cNvSpPr>
          <p:nvPr/>
        </p:nvSpPr>
        <p:spPr>
          <a:xfrm>
            <a:off x="1252814" y="3113520"/>
            <a:ext cx="8021188" cy="59407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Arial" panose="020B0604020202020204" pitchFamily="34" charset="0"/>
              <a:buChar char="•"/>
            </a:pPr>
            <a:r>
              <a:rPr lang="es-EC" sz="2400" b="1" i="1" dirty="0" smtClean="0">
                <a:solidFill>
                  <a:schemeClr val="tx1"/>
                </a:solidFill>
                <a:latin typeface="Arial" panose="020B0604020202020204" pitchFamily="34" charset="0"/>
                <a:cs typeface="Arial" panose="020B0604020202020204" pitchFamily="34" charset="0"/>
              </a:rPr>
              <a:t>Designación </a:t>
            </a:r>
            <a:r>
              <a:rPr lang="es-EC" sz="2400" b="1" i="1" dirty="0">
                <a:solidFill>
                  <a:schemeClr val="tx1"/>
                </a:solidFill>
                <a:latin typeface="Arial" panose="020B0604020202020204" pitchFamily="34" charset="0"/>
                <a:cs typeface="Arial" panose="020B0604020202020204" pitchFamily="34" charset="0"/>
              </a:rPr>
              <a:t>de eje del espécimen</a:t>
            </a:r>
          </a:p>
          <a:p>
            <a:pPr marL="457200" indent="-457200">
              <a:buFont typeface="Arial" panose="020B0604020202020204" pitchFamily="34" charset="0"/>
              <a:buChar char="•"/>
            </a:pPr>
            <a:endParaRPr lang="es-EC" sz="2400" b="1" i="1"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s-EC" sz="2200" b="1" i="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1291338" y="3787989"/>
            <a:ext cx="2966763" cy="2308324"/>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 La orientación con que se sacan las probetas de los lingotes de las laminaciones de acero, permite que esta adquiera mayor o menor resistencia ante la fractura por impacto. </a:t>
            </a:r>
            <a:endParaRPr lang="es-EC" dirty="0"/>
          </a:p>
        </p:txBody>
      </p:sp>
      <p:pic>
        <p:nvPicPr>
          <p:cNvPr id="12" name="Imagen 11"/>
          <p:cNvPicPr/>
          <p:nvPr/>
        </p:nvPicPr>
        <p:blipFill>
          <a:blip r:embed="rId2"/>
          <a:stretch>
            <a:fillRect/>
          </a:stretch>
        </p:blipFill>
        <p:spPr>
          <a:xfrm>
            <a:off x="5263408" y="3783397"/>
            <a:ext cx="3905250" cy="2358390"/>
          </a:xfrm>
          <a:prstGeom prst="rect">
            <a:avLst/>
          </a:prstGeom>
        </p:spPr>
      </p:pic>
    </p:spTree>
    <p:extLst>
      <p:ext uri="{BB962C8B-B14F-4D97-AF65-F5344CB8AC3E}">
        <p14:creationId xmlns:p14="http://schemas.microsoft.com/office/powerpoint/2010/main" val="3395040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19944" y="2047116"/>
            <a:ext cx="7647794" cy="3912908"/>
          </a:xfrm>
          <a:prstGeom prst="rect">
            <a:avLst/>
          </a:prstGeom>
        </p:spPr>
      </p:pic>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63690" y="1340021"/>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SISTEMA LINEAL</a:t>
            </a:r>
            <a:endParaRPr lang="es-EC" sz="2400" b="1" i="1" dirty="0"/>
          </a:p>
        </p:txBody>
      </p:sp>
      <p:cxnSp>
        <p:nvCxnSpPr>
          <p:cNvPr id="12" name="Conector recto de flecha 11"/>
          <p:cNvCxnSpPr/>
          <p:nvPr/>
        </p:nvCxnSpPr>
        <p:spPr>
          <a:xfrm flipV="1">
            <a:off x="1119116" y="3156236"/>
            <a:ext cx="1992574" cy="10472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CuadroTexto 13"/>
          <p:cNvSpPr txBox="1"/>
          <p:nvPr/>
        </p:nvSpPr>
        <p:spPr>
          <a:xfrm>
            <a:off x="226958" y="4247651"/>
            <a:ext cx="1478290" cy="646331"/>
          </a:xfrm>
          <a:prstGeom prst="rect">
            <a:avLst/>
          </a:prstGeom>
          <a:noFill/>
        </p:spPr>
        <p:txBody>
          <a:bodyPr wrap="none" rtlCol="0">
            <a:spAutoFit/>
          </a:bodyPr>
          <a:lstStyle/>
          <a:p>
            <a:r>
              <a:rPr lang="es-EC" dirty="0" smtClean="0"/>
              <a:t>INGRESO DE </a:t>
            </a:r>
          </a:p>
          <a:p>
            <a:r>
              <a:rPr lang="es-EC" dirty="0" smtClean="0"/>
              <a:t>DATOS</a:t>
            </a:r>
            <a:endParaRPr lang="es-EC" dirty="0"/>
          </a:p>
        </p:txBody>
      </p:sp>
      <p:cxnSp>
        <p:nvCxnSpPr>
          <p:cNvPr id="17" name="Conector recto de flecha 16"/>
          <p:cNvCxnSpPr/>
          <p:nvPr/>
        </p:nvCxnSpPr>
        <p:spPr>
          <a:xfrm flipV="1">
            <a:off x="1571767" y="5056927"/>
            <a:ext cx="1992574" cy="7915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CuadroTexto 17"/>
          <p:cNvSpPr txBox="1"/>
          <p:nvPr/>
        </p:nvSpPr>
        <p:spPr>
          <a:xfrm>
            <a:off x="318287" y="5960024"/>
            <a:ext cx="1601657" cy="369332"/>
          </a:xfrm>
          <a:prstGeom prst="rect">
            <a:avLst/>
          </a:prstGeom>
          <a:noFill/>
        </p:spPr>
        <p:txBody>
          <a:bodyPr wrap="none" rtlCol="0">
            <a:spAutoFit/>
          </a:bodyPr>
          <a:lstStyle/>
          <a:p>
            <a:r>
              <a:rPr lang="es-EC" dirty="0" smtClean="0"/>
              <a:t>PANEL-GRAPH</a:t>
            </a:r>
            <a:endParaRPr lang="es-EC" dirty="0"/>
          </a:p>
        </p:txBody>
      </p:sp>
      <p:cxnSp>
        <p:nvCxnSpPr>
          <p:cNvPr id="20" name="Conector recto de flecha 19"/>
          <p:cNvCxnSpPr/>
          <p:nvPr/>
        </p:nvCxnSpPr>
        <p:spPr>
          <a:xfrm flipH="1">
            <a:off x="7206018" y="1930400"/>
            <a:ext cx="555329" cy="231725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1" name="CuadroTexto 20"/>
          <p:cNvSpPr txBox="1"/>
          <p:nvPr/>
        </p:nvSpPr>
        <p:spPr>
          <a:xfrm>
            <a:off x="7060281" y="1582204"/>
            <a:ext cx="2163221" cy="369332"/>
          </a:xfrm>
          <a:prstGeom prst="rect">
            <a:avLst/>
          </a:prstGeom>
          <a:noFill/>
        </p:spPr>
        <p:txBody>
          <a:bodyPr wrap="none" rtlCol="0">
            <a:spAutoFit/>
          </a:bodyPr>
          <a:lstStyle/>
          <a:p>
            <a:r>
              <a:rPr lang="es-EC" dirty="0" smtClean="0"/>
              <a:t>PANEL-RESULTADOS</a:t>
            </a:r>
            <a:endParaRPr lang="es-EC" dirty="0"/>
          </a:p>
        </p:txBody>
      </p:sp>
    </p:spTree>
    <p:extLst>
      <p:ext uri="{BB962C8B-B14F-4D97-AF65-F5344CB8AC3E}">
        <p14:creationId xmlns:p14="http://schemas.microsoft.com/office/powerpoint/2010/main" val="38507288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05248" y="2278596"/>
            <a:ext cx="7973181" cy="3683811"/>
          </a:xfrm>
          <a:prstGeom prst="rect">
            <a:avLst/>
          </a:prstGeom>
        </p:spPr>
      </p:pic>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63690" y="1340021"/>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SISTEMA PLANO INCLINADO</a:t>
            </a:r>
            <a:endParaRPr lang="es-EC" sz="2400" b="1" i="1" dirty="0"/>
          </a:p>
        </p:txBody>
      </p:sp>
      <p:cxnSp>
        <p:nvCxnSpPr>
          <p:cNvPr id="12" name="Conector recto de flecha 11"/>
          <p:cNvCxnSpPr/>
          <p:nvPr/>
        </p:nvCxnSpPr>
        <p:spPr>
          <a:xfrm flipV="1">
            <a:off x="1119116" y="3549915"/>
            <a:ext cx="2688609" cy="65359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4" name="CuadroTexto 13"/>
          <p:cNvSpPr txBox="1"/>
          <p:nvPr/>
        </p:nvSpPr>
        <p:spPr>
          <a:xfrm>
            <a:off x="226958" y="4247651"/>
            <a:ext cx="1478290" cy="646331"/>
          </a:xfrm>
          <a:prstGeom prst="rect">
            <a:avLst/>
          </a:prstGeom>
          <a:noFill/>
        </p:spPr>
        <p:txBody>
          <a:bodyPr wrap="none" rtlCol="0">
            <a:spAutoFit/>
          </a:bodyPr>
          <a:lstStyle/>
          <a:p>
            <a:r>
              <a:rPr lang="es-EC" dirty="0" smtClean="0"/>
              <a:t>INGRESO DE </a:t>
            </a:r>
          </a:p>
          <a:p>
            <a:r>
              <a:rPr lang="es-EC" dirty="0" smtClean="0"/>
              <a:t>DATOS</a:t>
            </a:r>
            <a:endParaRPr lang="es-EC" dirty="0"/>
          </a:p>
        </p:txBody>
      </p:sp>
      <p:cxnSp>
        <p:nvCxnSpPr>
          <p:cNvPr id="17" name="Conector recto de flecha 16"/>
          <p:cNvCxnSpPr/>
          <p:nvPr/>
        </p:nvCxnSpPr>
        <p:spPr>
          <a:xfrm flipV="1">
            <a:off x="1571767" y="5056927"/>
            <a:ext cx="1992574" cy="7915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CuadroTexto 17"/>
          <p:cNvSpPr txBox="1"/>
          <p:nvPr/>
        </p:nvSpPr>
        <p:spPr>
          <a:xfrm>
            <a:off x="318287" y="5960024"/>
            <a:ext cx="1601657" cy="369332"/>
          </a:xfrm>
          <a:prstGeom prst="rect">
            <a:avLst/>
          </a:prstGeom>
          <a:noFill/>
        </p:spPr>
        <p:txBody>
          <a:bodyPr wrap="none" rtlCol="0">
            <a:spAutoFit/>
          </a:bodyPr>
          <a:lstStyle/>
          <a:p>
            <a:r>
              <a:rPr lang="es-EC" dirty="0" smtClean="0"/>
              <a:t>PANEL-GRAPH</a:t>
            </a:r>
            <a:endParaRPr lang="es-EC" dirty="0"/>
          </a:p>
        </p:txBody>
      </p:sp>
      <p:cxnSp>
        <p:nvCxnSpPr>
          <p:cNvPr id="20" name="Conector recto de flecha 19"/>
          <p:cNvCxnSpPr/>
          <p:nvPr/>
        </p:nvCxnSpPr>
        <p:spPr>
          <a:xfrm flipH="1">
            <a:off x="3941206" y="1930400"/>
            <a:ext cx="3820142" cy="11812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1" name="CuadroTexto 20"/>
          <p:cNvSpPr txBox="1"/>
          <p:nvPr/>
        </p:nvSpPr>
        <p:spPr>
          <a:xfrm>
            <a:off x="7060281" y="1582204"/>
            <a:ext cx="2163221" cy="369332"/>
          </a:xfrm>
          <a:prstGeom prst="rect">
            <a:avLst/>
          </a:prstGeom>
          <a:noFill/>
        </p:spPr>
        <p:txBody>
          <a:bodyPr wrap="none" rtlCol="0">
            <a:spAutoFit/>
          </a:bodyPr>
          <a:lstStyle/>
          <a:p>
            <a:r>
              <a:rPr lang="es-EC" dirty="0" smtClean="0"/>
              <a:t>PANEL-RESULTADOS</a:t>
            </a:r>
            <a:endParaRPr lang="es-EC" dirty="0"/>
          </a:p>
        </p:txBody>
      </p:sp>
    </p:spTree>
    <p:extLst>
      <p:ext uri="{BB962C8B-B14F-4D97-AF65-F5344CB8AC3E}">
        <p14:creationId xmlns:p14="http://schemas.microsoft.com/office/powerpoint/2010/main" val="18646997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i="1" dirty="0" smtClean="0">
                <a:solidFill>
                  <a:schemeClr val="tx1"/>
                </a:solidFill>
              </a:rPr>
              <a:t>Sistema de Control</a:t>
            </a:r>
            <a:endParaRPr lang="es-EC" dirty="0"/>
          </a:p>
        </p:txBody>
      </p:sp>
      <p:sp>
        <p:nvSpPr>
          <p:cNvPr id="5" name="Rectángulo 4"/>
          <p:cNvSpPr/>
          <p:nvPr/>
        </p:nvSpPr>
        <p:spPr>
          <a:xfrm>
            <a:off x="63690" y="1340021"/>
            <a:ext cx="6096000" cy="578492"/>
          </a:xfrm>
          <a:prstGeom prst="rect">
            <a:avLst/>
          </a:prstGeom>
        </p:spPr>
        <p:txBody>
          <a:bodyPr>
            <a:spAutoFit/>
          </a:bodyPr>
          <a:lstStyle/>
          <a:p>
            <a:pPr lvl="2" algn="just">
              <a:lnSpc>
                <a:spcPct val="150000"/>
              </a:lnSpc>
              <a:spcBef>
                <a:spcPts val="1200"/>
              </a:spcBef>
              <a:spcAft>
                <a:spcPts val="1200"/>
              </a:spcAft>
            </a:pPr>
            <a:r>
              <a:rPr lang="es-EC" sz="2400" b="1" i="1" dirty="0" smtClean="0"/>
              <a:t>VENTANA DE ERROR</a:t>
            </a:r>
            <a:endParaRPr lang="es-EC" sz="2400" b="1" i="1" dirty="0"/>
          </a:p>
        </p:txBody>
      </p:sp>
      <p:pic>
        <p:nvPicPr>
          <p:cNvPr id="11" name="Imagen 10"/>
          <p:cNvPicPr>
            <a:picLocks noChangeAspect="1"/>
          </p:cNvPicPr>
          <p:nvPr/>
        </p:nvPicPr>
        <p:blipFill>
          <a:blip r:embed="rId2"/>
          <a:stretch>
            <a:fillRect/>
          </a:stretch>
        </p:blipFill>
        <p:spPr>
          <a:xfrm>
            <a:off x="1602318" y="2436208"/>
            <a:ext cx="7794514" cy="3684459"/>
          </a:xfrm>
          <a:prstGeom prst="rect">
            <a:avLst/>
          </a:prstGeom>
        </p:spPr>
      </p:pic>
    </p:spTree>
    <p:extLst>
      <p:ext uri="{BB962C8B-B14F-4D97-AF65-F5344CB8AC3E}">
        <p14:creationId xmlns:p14="http://schemas.microsoft.com/office/powerpoint/2010/main" val="30439596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solidFill>
                  <a:schemeClr val="tx1"/>
                </a:solidFill>
              </a:rPr>
              <a:t>Resultados experimentales máquina de ensayos de </a:t>
            </a:r>
            <a:r>
              <a:rPr lang="es-EC" b="1" dirty="0" smtClean="0">
                <a:solidFill>
                  <a:schemeClr val="tx1"/>
                </a:solidFill>
              </a:rPr>
              <a:t>impacto</a:t>
            </a:r>
            <a:r>
              <a:rPr lang="es-EC" b="1" dirty="0"/>
              <a:t/>
            </a:r>
            <a:br>
              <a:rPr lang="es-EC" b="1" dirty="0"/>
            </a:br>
            <a:endParaRPr lang="es-EC" dirty="0"/>
          </a:p>
        </p:txBody>
      </p:sp>
      <p:pic>
        <p:nvPicPr>
          <p:cNvPr id="4" name="Imagen 3" descr="https://scontent.feoh2-1.fna.fbcdn.net/v/t34.0-12/16996597_1531081403598539_734346792_n.jpg?oh=e50027f8eac8988c0fc9c2bd313ad607&amp;oe=58B177E1"/>
          <p:cNvPicPr/>
          <p:nvPr/>
        </p:nvPicPr>
        <p:blipFill>
          <a:blip r:embed="rId2">
            <a:extLst>
              <a:ext uri="{28A0092B-C50C-407E-A947-70E740481C1C}">
                <a14:useLocalDpi xmlns:a14="http://schemas.microsoft.com/office/drawing/2010/main" val="0"/>
              </a:ext>
            </a:extLst>
          </a:blip>
          <a:srcRect/>
          <a:stretch>
            <a:fillRect/>
          </a:stretch>
        </p:blipFill>
        <p:spPr bwMode="auto">
          <a:xfrm>
            <a:off x="828588" y="1930400"/>
            <a:ext cx="2596999" cy="4006376"/>
          </a:xfrm>
          <a:prstGeom prst="rect">
            <a:avLst/>
          </a:prstGeom>
          <a:noFill/>
          <a:ln>
            <a:noFill/>
          </a:ln>
        </p:spPr>
      </p:pic>
      <p:pic>
        <p:nvPicPr>
          <p:cNvPr id="5" name="Imagen 4"/>
          <p:cNvPicPr>
            <a:picLocks noChangeAspect="1"/>
          </p:cNvPicPr>
          <p:nvPr/>
        </p:nvPicPr>
        <p:blipFill>
          <a:blip r:embed="rId3"/>
          <a:stretch>
            <a:fillRect/>
          </a:stretch>
        </p:blipFill>
        <p:spPr>
          <a:xfrm>
            <a:off x="4161002" y="1666424"/>
            <a:ext cx="5692681" cy="1977578"/>
          </a:xfrm>
          <a:prstGeom prst="rect">
            <a:avLst/>
          </a:prstGeom>
        </p:spPr>
      </p:pic>
      <p:pic>
        <p:nvPicPr>
          <p:cNvPr id="6" name="Imagen 5"/>
          <p:cNvPicPr>
            <a:picLocks noChangeAspect="1"/>
          </p:cNvPicPr>
          <p:nvPr/>
        </p:nvPicPr>
        <p:blipFill>
          <a:blip r:embed="rId4"/>
          <a:stretch>
            <a:fillRect/>
          </a:stretch>
        </p:blipFill>
        <p:spPr>
          <a:xfrm>
            <a:off x="4975668" y="3933588"/>
            <a:ext cx="4632356" cy="2440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99005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solidFill>
                  <a:schemeClr val="tx1"/>
                </a:solidFill>
              </a:rPr>
              <a:t>Resultados experimentales máquina de ensayos de </a:t>
            </a:r>
            <a:r>
              <a:rPr lang="es-EC" b="1" dirty="0" smtClean="0">
                <a:solidFill>
                  <a:schemeClr val="tx1"/>
                </a:solidFill>
              </a:rPr>
              <a:t>impacto</a:t>
            </a:r>
            <a:r>
              <a:rPr lang="es-EC" b="1" dirty="0"/>
              <a:t/>
            </a:r>
            <a:br>
              <a:rPr lang="es-EC" b="1" dirty="0"/>
            </a:br>
            <a:endParaRPr lang="es-EC" dirty="0"/>
          </a:p>
        </p:txBody>
      </p:sp>
      <p:pic>
        <p:nvPicPr>
          <p:cNvPr id="3" name="Imagen 2"/>
          <p:cNvPicPr>
            <a:picLocks noChangeAspect="1"/>
          </p:cNvPicPr>
          <p:nvPr/>
        </p:nvPicPr>
        <p:blipFill>
          <a:blip r:embed="rId2"/>
          <a:stretch>
            <a:fillRect/>
          </a:stretch>
        </p:blipFill>
        <p:spPr>
          <a:xfrm>
            <a:off x="1234437" y="2403853"/>
            <a:ext cx="8335984" cy="2932421"/>
          </a:xfrm>
          <a:prstGeom prst="rect">
            <a:avLst/>
          </a:prstGeom>
        </p:spPr>
      </p:pic>
    </p:spTree>
    <p:extLst>
      <p:ext uri="{BB962C8B-B14F-4D97-AF65-F5344CB8AC3E}">
        <p14:creationId xmlns:p14="http://schemas.microsoft.com/office/powerpoint/2010/main" val="2856812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solidFill>
                  <a:schemeClr val="tx1"/>
                </a:solidFill>
              </a:rPr>
              <a:t>Resultados experimentales máquina de ensayos de </a:t>
            </a:r>
            <a:r>
              <a:rPr lang="es-EC" b="1" dirty="0" smtClean="0">
                <a:solidFill>
                  <a:schemeClr val="tx1"/>
                </a:solidFill>
              </a:rPr>
              <a:t>impacto</a:t>
            </a:r>
            <a:r>
              <a:rPr lang="es-EC" b="1" dirty="0"/>
              <a:t/>
            </a:r>
            <a:br>
              <a:rPr lang="es-EC" b="1" dirty="0"/>
            </a:br>
            <a:endParaRPr lang="es-EC" dirty="0"/>
          </a:p>
        </p:txBody>
      </p:sp>
      <p:pic>
        <p:nvPicPr>
          <p:cNvPr id="5" name="Imagen 4"/>
          <p:cNvPicPr>
            <a:picLocks noChangeAspect="1"/>
          </p:cNvPicPr>
          <p:nvPr/>
        </p:nvPicPr>
        <p:blipFill>
          <a:blip r:embed="rId2"/>
          <a:stretch>
            <a:fillRect/>
          </a:stretch>
        </p:blipFill>
        <p:spPr>
          <a:xfrm>
            <a:off x="186014" y="2425960"/>
            <a:ext cx="5687007" cy="2814781"/>
          </a:xfrm>
          <a:prstGeom prst="rect">
            <a:avLst/>
          </a:prstGeom>
        </p:spPr>
      </p:pic>
      <p:pic>
        <p:nvPicPr>
          <p:cNvPr id="6" name="Imagen 5"/>
          <p:cNvPicPr>
            <a:picLocks noChangeAspect="1"/>
          </p:cNvPicPr>
          <p:nvPr/>
        </p:nvPicPr>
        <p:blipFill>
          <a:blip r:embed="rId3"/>
          <a:stretch>
            <a:fillRect/>
          </a:stretch>
        </p:blipFill>
        <p:spPr>
          <a:xfrm>
            <a:off x="6359858" y="2425960"/>
            <a:ext cx="5104262" cy="2814781"/>
          </a:xfrm>
          <a:prstGeom prst="rect">
            <a:avLst/>
          </a:prstGeom>
        </p:spPr>
      </p:pic>
    </p:spTree>
    <p:extLst>
      <p:ext uri="{BB962C8B-B14F-4D97-AF65-F5344CB8AC3E}">
        <p14:creationId xmlns:p14="http://schemas.microsoft.com/office/powerpoint/2010/main" val="31924900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solidFill>
                  <a:schemeClr val="tx1"/>
                </a:solidFill>
              </a:rPr>
              <a:t>Resultados experimentales máquina de ensayos de </a:t>
            </a:r>
            <a:r>
              <a:rPr lang="es-EC" b="1" dirty="0" smtClean="0">
                <a:solidFill>
                  <a:schemeClr val="tx1"/>
                </a:solidFill>
              </a:rPr>
              <a:t>impacto</a:t>
            </a:r>
            <a:r>
              <a:rPr lang="es-EC" b="1" dirty="0"/>
              <a:t/>
            </a:r>
            <a:br>
              <a:rPr lang="es-EC" b="1" dirty="0"/>
            </a:br>
            <a:endParaRPr lang="es-EC" dirty="0"/>
          </a:p>
        </p:txBody>
      </p:sp>
      <p:pic>
        <p:nvPicPr>
          <p:cNvPr id="3" name="Imagen 2"/>
          <p:cNvPicPr>
            <a:picLocks noChangeAspect="1"/>
          </p:cNvPicPr>
          <p:nvPr/>
        </p:nvPicPr>
        <p:blipFill>
          <a:blip r:embed="rId2"/>
          <a:stretch>
            <a:fillRect/>
          </a:stretch>
        </p:blipFill>
        <p:spPr>
          <a:xfrm>
            <a:off x="150125" y="2369877"/>
            <a:ext cx="5026650" cy="3116523"/>
          </a:xfrm>
          <a:prstGeom prst="rect">
            <a:avLst/>
          </a:prstGeom>
        </p:spPr>
      </p:pic>
      <p:pic>
        <p:nvPicPr>
          <p:cNvPr id="4" name="Imagen 3"/>
          <p:cNvPicPr>
            <a:picLocks noChangeAspect="1"/>
          </p:cNvPicPr>
          <p:nvPr/>
        </p:nvPicPr>
        <p:blipFill>
          <a:blip r:embed="rId3"/>
          <a:stretch>
            <a:fillRect/>
          </a:stretch>
        </p:blipFill>
        <p:spPr>
          <a:xfrm>
            <a:off x="5313252" y="2547297"/>
            <a:ext cx="6460361" cy="2761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23090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solidFill>
                  <a:schemeClr val="tx1"/>
                </a:solidFill>
              </a:rPr>
              <a:t>CONCLUSIONES</a:t>
            </a:r>
            <a:r>
              <a:rPr lang="es-EC" b="1" dirty="0" smtClean="0"/>
              <a:t/>
            </a:r>
            <a:br>
              <a:rPr lang="es-EC" b="1" dirty="0" smtClean="0"/>
            </a:br>
            <a:r>
              <a:rPr lang="es-EC" b="1" dirty="0" smtClean="0"/>
              <a:t/>
            </a:r>
            <a:br>
              <a:rPr lang="es-EC" b="1" dirty="0" smtClean="0"/>
            </a:br>
            <a:endParaRPr lang="es-EC" dirty="0"/>
          </a:p>
        </p:txBody>
      </p:sp>
      <p:sp>
        <p:nvSpPr>
          <p:cNvPr id="5" name="Rectángulo 4"/>
          <p:cNvSpPr/>
          <p:nvPr/>
        </p:nvSpPr>
        <p:spPr>
          <a:xfrm>
            <a:off x="246718" y="1543420"/>
            <a:ext cx="9457899" cy="46628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Se diseñó cada uno de los elementos del equipo medidor de fuerza de impacto tomando en cuenta los criterios de carga estática, fatiga y estudio de impacto.</a:t>
            </a:r>
          </a:p>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Se construyó en base al diseño mecánico cada uno de los elementos que conforman la máquina, cumpliendo todo los estándares de interés de la NORMA E23, como son velocidad antes del choque, energía estándar de la máquina, forma del martillo de impacto, sección proporcional del percutor.</a:t>
            </a:r>
          </a:p>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La estructura del equipo está diseñada, para evitar las vibraciones y todo reunido que pueda afectar las medidas del mismo.</a:t>
            </a:r>
          </a:p>
          <a:p>
            <a:pPr marL="342900" lvl="0" indent="-342900" algn="just">
              <a:lnSpc>
                <a:spcPct val="150000"/>
              </a:lnSpc>
              <a:spcAft>
                <a:spcPts val="80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Se automatizo de la forma mayor posible toda la máquina, con la tarjeta de Arduino MEGA 2560, el sistema péndulo es aquel que es mayormente automatizado, en el cual el usuario puede controlar la altura que desee.</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2459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91654"/>
          </a:xfrm>
        </p:spPr>
        <p:txBody>
          <a:bodyPr>
            <a:normAutofit/>
          </a:bodyPr>
          <a:lstStyle/>
          <a:p>
            <a:r>
              <a:rPr lang="es-EC" sz="3200" b="1" dirty="0">
                <a:solidFill>
                  <a:schemeClr val="tx1"/>
                </a:solidFill>
              </a:rPr>
              <a:t>CONCLUSIONES</a:t>
            </a:r>
            <a:endParaRPr lang="es-EC" sz="3200" dirty="0"/>
          </a:p>
        </p:txBody>
      </p:sp>
      <p:sp>
        <p:nvSpPr>
          <p:cNvPr id="5" name="Rectángulo 4"/>
          <p:cNvSpPr/>
          <p:nvPr/>
        </p:nvSpPr>
        <p:spPr>
          <a:xfrm>
            <a:off x="272956" y="1625307"/>
            <a:ext cx="9921922" cy="46628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La interacción HMI esta con una comunicación serial, en el cual el usuario envía y recibe datos de la tarjeta de control, de igual manera al finalizar el ensayo permite a los usuarios tener los datos en Excel para futuros trabajos.</a:t>
            </a:r>
          </a:p>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Los ensayos de impacto tienen una confiabilidad de 97 a 93%, en base a estudios anteriores de trabajos de titulación en lo cual en base a criterios de apreciación las medidas de todas las magnitudes como son fuerza, energía y velocidad tienen un error que oscila entre 4 a 5%.</a:t>
            </a:r>
          </a:p>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La máquina se encuentra 100% funcional, y su cumple con todos los requisitos del perfil del proyecto.</a:t>
            </a:r>
          </a:p>
          <a:p>
            <a:pPr marL="342900" lvl="0" indent="-342900" algn="just">
              <a:lnSpc>
                <a:spcPct val="150000"/>
              </a:lnSpc>
              <a:spcAft>
                <a:spcPts val="80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El manual de usuario y el plan de mantenimiento son herramientas que permitirán a los usuarios la larga conservación y vida de todos los elementos del equipo. </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6209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a:bodyPr>
          <a:lstStyle/>
          <a:p>
            <a:r>
              <a:rPr lang="es-EC" sz="3200" b="1" dirty="0" smtClean="0">
                <a:solidFill>
                  <a:schemeClr val="tx1"/>
                </a:solidFill>
              </a:rPr>
              <a:t>RECOMENDACIONES</a:t>
            </a:r>
            <a:endParaRPr lang="es-EC" sz="3200" dirty="0"/>
          </a:p>
        </p:txBody>
      </p:sp>
      <p:sp>
        <p:nvSpPr>
          <p:cNvPr id="5" name="Rectángulo 4"/>
          <p:cNvSpPr/>
          <p:nvPr/>
        </p:nvSpPr>
        <p:spPr>
          <a:xfrm>
            <a:off x="321781" y="1482763"/>
            <a:ext cx="9307773" cy="46628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Se recomienda modernizar el equipo ya que el controlador no es apto para trabajar en ambientes con mucho ruido en el cual afectaría en las lecturas.</a:t>
            </a:r>
          </a:p>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Realizar un mantenimiento preventivo por lo menos 2 veces al año, verificando el estado de los sistemas mecánico, eléctrico y de control.</a:t>
            </a:r>
          </a:p>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En futuros trabajos de titulación se recomienda cambiar la parte de control y el controlador, ya sea reemplazarlo con un PLC o una tarjeta DAQ más eficaz.</a:t>
            </a:r>
          </a:p>
          <a:p>
            <a:pPr marL="342900" lvl="0" indent="-342900" algn="just">
              <a:lnSpc>
                <a:spcPct val="150000"/>
              </a:lnSpc>
              <a:spcAft>
                <a:spcPts val="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Siempre cuando se use equipo se recomienda estar con el manual de usuario y verificar todos los parámetros que debe cumplir antes de cualquier ensayo.</a:t>
            </a:r>
          </a:p>
          <a:p>
            <a:pPr marL="342900" lvl="0" indent="-342900" algn="just">
              <a:lnSpc>
                <a:spcPct val="150000"/>
              </a:lnSpc>
              <a:spcAft>
                <a:spcPts val="800"/>
              </a:spcAft>
              <a:buFont typeface="Symbol" panose="05050102010706020507" pitchFamily="18" charset="2"/>
              <a:buChar char=""/>
            </a:pPr>
            <a:r>
              <a:rPr lang="es-EC" kern="100" dirty="0">
                <a:latin typeface="Arial" panose="020B0604020202020204" pitchFamily="34" charset="0"/>
                <a:ea typeface="Calibri" panose="020F0502020204030204" pitchFamily="34" charset="0"/>
                <a:cs typeface="Times New Roman" panose="02020603050405020304" pitchFamily="18" charset="0"/>
              </a:rPr>
              <a:t>Con el fin de que la maquina trabaje de una forma óptima, se recomienda el montaje a un piso que tenga un alto grado de compresión, con el fin de evitar errores de medida y vibraciones que afectaría la confiabilidad  de la medidas.</a:t>
            </a:r>
            <a:endParaRPr lang="es-EC" kern="1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5721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77334" y="609600"/>
            <a:ext cx="8596668" cy="850710"/>
          </a:xfrm>
        </p:spPr>
        <p:txBody>
          <a:bodyPr>
            <a:normAutofit fontScale="90000"/>
          </a:bodyPr>
          <a:lstStyle/>
          <a:p>
            <a:r>
              <a:rPr lang="es-EC" b="1" i="1" dirty="0" smtClean="0">
                <a:solidFill>
                  <a:schemeClr val="tx1"/>
                </a:solidFill>
              </a:rPr>
              <a:t>Ensayos de Impacto  </a:t>
            </a:r>
            <a:r>
              <a:rPr lang="es-EC" b="1" i="1" dirty="0"/>
              <a:t/>
            </a:r>
            <a:br>
              <a:rPr lang="es-EC" b="1" i="1" dirty="0"/>
            </a:br>
            <a:endParaRPr lang="es-EC" dirty="0"/>
          </a:p>
        </p:txBody>
      </p:sp>
      <p:sp>
        <p:nvSpPr>
          <p:cNvPr id="5" name="Rectángulo 4"/>
          <p:cNvSpPr/>
          <p:nvPr/>
        </p:nvSpPr>
        <p:spPr>
          <a:xfrm>
            <a:off x="581825" y="1360942"/>
            <a:ext cx="7716014" cy="2677656"/>
          </a:xfrm>
          <a:prstGeom prst="rect">
            <a:avLst/>
          </a:prstGeom>
        </p:spPr>
        <p:txBody>
          <a:bodyPr wrap="square">
            <a:spAutoFit/>
          </a:bodyPr>
          <a:lstStyle/>
          <a:p>
            <a:pPr marL="1371600" lvl="2" indent="-457200" algn="just">
              <a:lnSpc>
                <a:spcPct val="150000"/>
              </a:lnSpc>
              <a:spcBef>
                <a:spcPts val="1200"/>
              </a:spcBef>
              <a:spcAft>
                <a:spcPts val="1200"/>
              </a:spcAft>
              <a:buFont typeface="Arial" panose="020B0604020202020204" pitchFamily="34" charset="0"/>
              <a:buChar char="•"/>
            </a:pPr>
            <a:r>
              <a:rPr lang="es-EC" sz="2000" kern="100" dirty="0">
                <a:latin typeface="Arial" panose="020B0604020202020204" pitchFamily="34" charset="0"/>
                <a:ea typeface="Times New Roman" panose="02020603050405020304" pitchFamily="18" charset="0"/>
                <a:cs typeface="Arial" panose="020B0604020202020204" pitchFamily="34" charset="0"/>
              </a:rPr>
              <a:t>Ensayo tipo </a:t>
            </a:r>
            <a:r>
              <a:rPr lang="es-EC" sz="2000" kern="100" dirty="0" err="1" smtClean="0">
                <a:latin typeface="Arial" panose="020B0604020202020204" pitchFamily="34" charset="0"/>
                <a:ea typeface="Times New Roman" panose="02020603050405020304" pitchFamily="18" charset="0"/>
                <a:cs typeface="Arial" panose="020B0604020202020204" pitchFamily="34" charset="0"/>
              </a:rPr>
              <a:t>Charpy</a:t>
            </a:r>
            <a:endParaRPr lang="es-EC" sz="2000" kern="100" dirty="0" smtClean="0">
              <a:latin typeface="Arial" panose="020B0604020202020204" pitchFamily="34" charset="0"/>
              <a:ea typeface="Times New Roman" panose="02020603050405020304" pitchFamily="18" charset="0"/>
              <a:cs typeface="Arial" panose="020B0604020202020204" pitchFamily="34" charset="0"/>
            </a:endParaRPr>
          </a:p>
          <a:p>
            <a:pPr marL="1371600" lvl="2" indent="-457200" algn="just">
              <a:lnSpc>
                <a:spcPct val="150000"/>
              </a:lnSpc>
              <a:spcBef>
                <a:spcPts val="1200"/>
              </a:spcBef>
              <a:spcAft>
                <a:spcPts val="1200"/>
              </a:spcAft>
              <a:buFont typeface="Arial" panose="020B0604020202020204" pitchFamily="34" charset="0"/>
              <a:buChar char="•"/>
            </a:pPr>
            <a:r>
              <a:rPr lang="es-EC" sz="2000" dirty="0">
                <a:latin typeface="Arial" panose="020B0604020202020204" pitchFamily="34" charset="0"/>
                <a:cs typeface="Arial" panose="020B0604020202020204" pitchFamily="34" charset="0"/>
              </a:rPr>
              <a:t>Ensayo tipo </a:t>
            </a:r>
            <a:r>
              <a:rPr lang="es-EC" sz="2000" dirty="0" err="1">
                <a:latin typeface="Arial" panose="020B0604020202020204" pitchFamily="34" charset="0"/>
                <a:cs typeface="Arial" panose="020B0604020202020204" pitchFamily="34" charset="0"/>
              </a:rPr>
              <a:t>Izod</a:t>
            </a:r>
            <a:endParaRPr lang="es-EC" sz="2000" dirty="0">
              <a:latin typeface="Arial" panose="020B0604020202020204" pitchFamily="34" charset="0"/>
              <a:cs typeface="Arial" panose="020B0604020202020204" pitchFamily="34" charset="0"/>
            </a:endParaRPr>
          </a:p>
          <a:p>
            <a:pPr marL="1371600" lvl="2" indent="-457200" algn="just">
              <a:lnSpc>
                <a:spcPct val="150000"/>
              </a:lnSpc>
              <a:spcBef>
                <a:spcPts val="1200"/>
              </a:spcBef>
              <a:spcAft>
                <a:spcPts val="1200"/>
              </a:spcAft>
              <a:buFont typeface="Arial" panose="020B0604020202020204" pitchFamily="34" charset="0"/>
              <a:buChar char="•"/>
            </a:pPr>
            <a:r>
              <a:rPr lang="es-EC" sz="2000" dirty="0">
                <a:latin typeface="Arial" panose="020B0604020202020204" pitchFamily="34" charset="0"/>
                <a:cs typeface="Arial" panose="020B0604020202020204" pitchFamily="34" charset="0"/>
              </a:rPr>
              <a:t>Ensayos de Impacto Biaxial Instrumentado </a:t>
            </a:r>
          </a:p>
          <a:p>
            <a:pPr lvl="2" algn="just">
              <a:lnSpc>
                <a:spcPct val="150000"/>
              </a:lnSpc>
              <a:spcBef>
                <a:spcPts val="1200"/>
              </a:spcBef>
              <a:spcAft>
                <a:spcPts val="1200"/>
              </a:spcAft>
            </a:pPr>
            <a:endParaRPr lang="es-EC" sz="1200" b="1" i="1"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Imagen 5"/>
          <p:cNvPicPr/>
          <p:nvPr/>
        </p:nvPicPr>
        <p:blipFill>
          <a:blip r:embed="rId2"/>
          <a:stretch>
            <a:fillRect/>
          </a:stretch>
        </p:blipFill>
        <p:spPr>
          <a:xfrm>
            <a:off x="216951" y="3641427"/>
            <a:ext cx="4095741" cy="2425251"/>
          </a:xfrm>
          <a:prstGeom prst="rect">
            <a:avLst/>
          </a:prstGeom>
        </p:spPr>
      </p:pic>
      <p:pic>
        <p:nvPicPr>
          <p:cNvPr id="7" name="Imagen 6"/>
          <p:cNvPicPr/>
          <p:nvPr/>
        </p:nvPicPr>
        <p:blipFill>
          <a:blip r:embed="rId3"/>
          <a:stretch>
            <a:fillRect/>
          </a:stretch>
        </p:blipFill>
        <p:spPr>
          <a:xfrm>
            <a:off x="4439832" y="3641426"/>
            <a:ext cx="3339902" cy="2425251"/>
          </a:xfrm>
          <a:prstGeom prst="rect">
            <a:avLst/>
          </a:prstGeom>
        </p:spPr>
      </p:pic>
      <p:pic>
        <p:nvPicPr>
          <p:cNvPr id="8" name="Imagen 7"/>
          <p:cNvPicPr/>
          <p:nvPr/>
        </p:nvPicPr>
        <p:blipFill>
          <a:blip r:embed="rId4"/>
          <a:stretch>
            <a:fillRect/>
          </a:stretch>
        </p:blipFill>
        <p:spPr>
          <a:xfrm>
            <a:off x="8424979" y="3641426"/>
            <a:ext cx="2306365" cy="2425251"/>
          </a:xfrm>
          <a:prstGeom prst="rect">
            <a:avLst/>
          </a:prstGeom>
        </p:spPr>
      </p:pic>
      <p:sp>
        <p:nvSpPr>
          <p:cNvPr id="9" name="Rectángulo 8"/>
          <p:cNvSpPr/>
          <p:nvPr/>
        </p:nvSpPr>
        <p:spPr>
          <a:xfrm>
            <a:off x="3860319" y="6319083"/>
            <a:ext cx="2615267" cy="246221"/>
          </a:xfrm>
          <a:prstGeom prst="rect">
            <a:avLst/>
          </a:prstGeom>
        </p:spPr>
        <p:txBody>
          <a:bodyPr wrap="none">
            <a:spAutoFit/>
          </a:bodyPr>
          <a:lstStyle/>
          <a:p>
            <a:pPr marL="548640" marR="548640" algn="ctr">
              <a:spcBef>
                <a:spcPts val="1000"/>
              </a:spcBef>
              <a:spcAft>
                <a:spcPts val="800"/>
              </a:spcAft>
            </a:pP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Fuente: (</a:t>
            </a:r>
            <a:r>
              <a:rPr lang="es-EC" sz="1000" kern="100" dirty="0" err="1">
                <a:solidFill>
                  <a:srgbClr val="0D0D0D"/>
                </a:solidFill>
                <a:latin typeface="Arial" panose="020B0604020202020204" pitchFamily="34" charset="0"/>
                <a:ea typeface="Calibri" panose="020F0502020204030204" pitchFamily="34" charset="0"/>
                <a:cs typeface="Times New Roman" panose="02020603050405020304" pitchFamily="18" charset="0"/>
              </a:rPr>
              <a:t>Frontini</a:t>
            </a:r>
            <a:r>
              <a:rPr lang="es-EC" sz="1000" kern="100" dirty="0">
                <a:solidFill>
                  <a:srgbClr val="0D0D0D"/>
                </a:solidFill>
                <a:latin typeface="Arial" panose="020B0604020202020204" pitchFamily="34" charset="0"/>
                <a:ea typeface="Calibri" panose="020F0502020204030204" pitchFamily="34" charset="0"/>
                <a:cs typeface="Times New Roman" panose="02020603050405020304" pitchFamily="18" charset="0"/>
              </a:rPr>
              <a:t>, 2011)</a:t>
            </a:r>
            <a:endParaRPr lang="es-EC" sz="1000" kern="1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8188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4379" y="991738"/>
            <a:ext cx="4249508" cy="1320800"/>
          </a:xfrm>
        </p:spPr>
        <p:txBody>
          <a:bodyPr>
            <a:normAutofit/>
          </a:bodyPr>
          <a:lstStyle/>
          <a:p>
            <a:r>
              <a:rPr lang="es-EC" sz="8000" dirty="0" smtClean="0">
                <a:solidFill>
                  <a:schemeClr val="tx1"/>
                </a:solidFill>
              </a:rPr>
              <a:t>GRACIAS</a:t>
            </a:r>
            <a:endParaRPr lang="es-EC" sz="8000" dirty="0">
              <a:solidFill>
                <a:schemeClr val="tx1"/>
              </a:solidFill>
            </a:endParaRPr>
          </a:p>
        </p:txBody>
      </p:sp>
      <p:pic>
        <p:nvPicPr>
          <p:cNvPr id="16386" name="Picture 2" descr="https://scontent.feoh2-1.fna.fbcdn.net/v/t35.0-12/16910779_1531199966920016_658883165_o.jpg?oh=f34dffe3b169b93d5bde4257c616f110&amp;oe=58C8CB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54" y="2435368"/>
            <a:ext cx="4265854" cy="2395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5538148" y="2435368"/>
            <a:ext cx="3851512" cy="370337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119" y="594995"/>
            <a:ext cx="1885714" cy="2114286"/>
          </a:xfrm>
          <a:prstGeom prst="rect">
            <a:avLst/>
          </a:prstGeom>
        </p:spPr>
      </p:pic>
    </p:spTree>
    <p:extLst>
      <p:ext uri="{BB962C8B-B14F-4D97-AF65-F5344CB8AC3E}">
        <p14:creationId xmlns:p14="http://schemas.microsoft.com/office/powerpoint/2010/main" val="318189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rmAutofit fontScale="90000"/>
          </a:bodyPr>
          <a:lstStyle/>
          <a:p>
            <a:r>
              <a:rPr lang="es-EC" b="1" dirty="0">
                <a:solidFill>
                  <a:schemeClr val="tx1"/>
                </a:solidFill>
              </a:rPr>
              <a:t>Alcance y aplicabilidad de los ensayos de impacto</a:t>
            </a:r>
            <a:r>
              <a:rPr lang="es-EC" b="1" dirty="0"/>
              <a:t/>
            </a:r>
            <a:br>
              <a:rPr lang="es-EC" b="1" dirty="0"/>
            </a:br>
            <a:r>
              <a:rPr lang="es-EC" b="1" i="1" dirty="0"/>
              <a:t/>
            </a:r>
            <a:br>
              <a:rPr lang="es-EC" b="1" i="1" dirty="0"/>
            </a:br>
            <a:endParaRPr lang="es-EC" dirty="0"/>
          </a:p>
        </p:txBody>
      </p:sp>
      <p:sp>
        <p:nvSpPr>
          <p:cNvPr id="5" name="Rectángulo 4"/>
          <p:cNvSpPr/>
          <p:nvPr/>
        </p:nvSpPr>
        <p:spPr>
          <a:xfrm>
            <a:off x="700357" y="2534651"/>
            <a:ext cx="8028160" cy="2920479"/>
          </a:xfrm>
          <a:prstGeom prst="rect">
            <a:avLst/>
          </a:prstGeom>
        </p:spPr>
        <p:txBody>
          <a:bodyPr wrap="none">
            <a:spAutoFit/>
          </a:bodyPr>
          <a:lstStyle/>
          <a:p>
            <a:pPr marL="1085850" lvl="2" indent="-171450" algn="just">
              <a:lnSpc>
                <a:spcPct val="150000"/>
              </a:lnSpc>
              <a:spcBef>
                <a:spcPts val="1200"/>
              </a:spcBef>
              <a:spcAft>
                <a:spcPts val="1200"/>
              </a:spcAft>
              <a:buFont typeface="Arial" panose="020B0604020202020204" pitchFamily="34" charset="0"/>
              <a:buChar char="•"/>
            </a:pPr>
            <a:r>
              <a:rPr lang="es-EC" sz="2400" kern="100" dirty="0">
                <a:latin typeface="Arial" panose="020B0604020202020204" pitchFamily="34" charset="0"/>
                <a:ea typeface="Times New Roman" panose="02020603050405020304" pitchFamily="18" charset="0"/>
                <a:cs typeface="Arial" panose="020B0604020202020204" pitchFamily="34" charset="0"/>
              </a:rPr>
              <a:t>Impacto accidental de vehículos de </a:t>
            </a:r>
            <a:r>
              <a:rPr lang="es-EC" sz="2400" kern="100" dirty="0" smtClean="0">
                <a:latin typeface="Arial" panose="020B0604020202020204" pitchFamily="34" charset="0"/>
                <a:ea typeface="Times New Roman" panose="02020603050405020304" pitchFamily="18" charset="0"/>
                <a:cs typeface="Arial" panose="020B0604020202020204" pitchFamily="34" charset="0"/>
              </a:rPr>
              <a:t>transporte</a:t>
            </a:r>
          </a:p>
          <a:p>
            <a:pPr marL="1085850" lvl="2" indent="-171450" algn="just">
              <a:lnSpc>
                <a:spcPct val="150000"/>
              </a:lnSpc>
              <a:spcBef>
                <a:spcPts val="1200"/>
              </a:spcBef>
              <a:spcAft>
                <a:spcPts val="1200"/>
              </a:spcAft>
              <a:buFont typeface="Arial" panose="020B0604020202020204" pitchFamily="34" charset="0"/>
              <a:buChar char="•"/>
            </a:pPr>
            <a:r>
              <a:rPr lang="es-EC" sz="2400" dirty="0">
                <a:latin typeface="Arial" panose="020B0604020202020204" pitchFamily="34" charset="0"/>
                <a:cs typeface="Arial" panose="020B0604020202020204" pitchFamily="34" charset="0"/>
              </a:rPr>
              <a:t>Impacto accidental sobre edificios e instalaciones</a:t>
            </a:r>
          </a:p>
          <a:p>
            <a:pPr marL="1085850" lvl="2" indent="-171450" algn="just">
              <a:lnSpc>
                <a:spcPct val="150000"/>
              </a:lnSpc>
              <a:spcBef>
                <a:spcPts val="1200"/>
              </a:spcBef>
              <a:spcAft>
                <a:spcPts val="1200"/>
              </a:spcAft>
              <a:buFont typeface="Arial" panose="020B0604020202020204" pitchFamily="34" charset="0"/>
              <a:buChar char="•"/>
            </a:pPr>
            <a:r>
              <a:rPr lang="es-EC" sz="2400" dirty="0">
                <a:latin typeface="Arial" panose="020B0604020202020204" pitchFamily="34" charset="0"/>
                <a:cs typeface="Arial" panose="020B0604020202020204" pitchFamily="34" charset="0"/>
              </a:rPr>
              <a:t>Balística y explosiones</a:t>
            </a:r>
          </a:p>
          <a:p>
            <a:pPr lvl="2" algn="just">
              <a:lnSpc>
                <a:spcPct val="150000"/>
              </a:lnSpc>
              <a:spcBef>
                <a:spcPts val="1200"/>
              </a:spcBef>
              <a:spcAft>
                <a:spcPts val="1200"/>
              </a:spcAft>
            </a:pPr>
            <a:endParaRPr lang="es-EC" sz="1200" b="1" i="1"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30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754</TotalTime>
  <Words>2595</Words>
  <Application>Microsoft Office PowerPoint</Application>
  <PresentationFormat>Panorámica</PresentationFormat>
  <Paragraphs>505</Paragraphs>
  <Slides>80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80</vt:i4>
      </vt:variant>
    </vt:vector>
  </HeadingPairs>
  <TitlesOfParts>
    <vt:vector size="89" baseType="lpstr">
      <vt:lpstr>Arial</vt:lpstr>
      <vt:lpstr>Calibri</vt:lpstr>
      <vt:lpstr>Cambria Math</vt:lpstr>
      <vt:lpstr>Symbol</vt:lpstr>
      <vt:lpstr>Times New Roman</vt:lpstr>
      <vt:lpstr>Trebuchet MS</vt:lpstr>
      <vt:lpstr>Wingdings</vt:lpstr>
      <vt:lpstr>Wingdings 3</vt:lpstr>
      <vt:lpstr>Faceta</vt:lpstr>
      <vt:lpstr>“DISEÑO, CONSTRUCCIÓN E IMPLEMENTACIÓN DE UN EQUIPO MEDIDOR DE FUERZA DE IMPACTO, CON SISTEMA DE ELEVACIÓN, FRENADO Y HMI PARA EL LABORATORIO DE MECÁNICA DE MATERIALES DE LA UNIVERSIDAD DE LA FUERZAS ARMADAS-ESPE.”</vt:lpstr>
      <vt:lpstr>Objetivo General</vt:lpstr>
      <vt:lpstr>Objetivos Específicos </vt:lpstr>
      <vt:lpstr>Tipos de ensayos de Materiales </vt:lpstr>
      <vt:lpstr>Propiedades del impacto  </vt:lpstr>
      <vt:lpstr>Propiedades del impacto  </vt:lpstr>
      <vt:lpstr>Propiedades del impacto  </vt:lpstr>
      <vt:lpstr>Ensayos de Impacto   </vt:lpstr>
      <vt:lpstr>Alcance y aplicabilidad de los ensayos de impacto  </vt:lpstr>
      <vt:lpstr>Fenómenos a considerar  </vt:lpstr>
      <vt:lpstr>Norma E23-07a </vt:lpstr>
      <vt:lpstr>DISEÑO MECATRÓNICO </vt:lpstr>
      <vt:lpstr>Presentación de PowerPoint</vt:lpstr>
      <vt:lpstr>Presentación de PowerPoint</vt:lpstr>
      <vt:lpstr>Presentación de PowerPoint</vt:lpstr>
      <vt:lpstr>Diseño Mecánico  </vt:lpstr>
      <vt:lpstr>Diseño Mecánico</vt:lpstr>
      <vt:lpstr>Diseño Mecánico  </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Sistema-Péndulo</vt:lpstr>
      <vt:lpstr>Diseño Mecánico del sistema de elevación </vt:lpstr>
      <vt:lpstr>Diseño Mecánico del sistema de elevación </vt:lpstr>
      <vt:lpstr>Diseño Mecánico del sistema de elevación </vt:lpstr>
      <vt:lpstr>Diseño Mecánico del sistema de elevación </vt:lpstr>
      <vt:lpstr>Diseño Mecánico del sistema de elevación </vt:lpstr>
      <vt:lpstr>Diseño Mecánico del sistema de elevación </vt:lpstr>
      <vt:lpstr>Diseño Mecánico del sistema de elevación </vt:lpstr>
      <vt:lpstr>Diseño Mecánico del sistema de elevación </vt:lpstr>
      <vt:lpstr>Diseño Mecánico del sistema de elevación </vt:lpstr>
      <vt:lpstr>Diseño Mecánico del sistema de elevación </vt:lpstr>
      <vt:lpstr>Diseño Mecánico del sistema de frenado </vt:lpstr>
      <vt:lpstr>Diseño electrónico del sistema de instrumentación  </vt:lpstr>
      <vt:lpstr>Diseño electrónico del sistema de instrumentación  </vt:lpstr>
      <vt:lpstr>Diseño electrónico del sistema de instrumentación  </vt:lpstr>
      <vt:lpstr>Diseño electrónico del sistema de instrumentación  </vt:lpstr>
      <vt:lpstr>Diseño electrónico del sistema de instrumentación  </vt:lpstr>
      <vt:lpstr>Diseño electrónico del sistema de instrumentación  </vt:lpstr>
      <vt:lpstr>Diseño electrónico del sistema de instrumentación  </vt:lpstr>
      <vt:lpstr>Diseño eléctrico </vt:lpstr>
      <vt:lpstr>Construcción  </vt:lpstr>
      <vt:lpstr>Construcción  </vt:lpstr>
      <vt:lpstr>Construcción  </vt:lpstr>
      <vt:lpstr>Sistema de Control</vt:lpstr>
      <vt:lpstr>Sistema de Control</vt:lpstr>
      <vt:lpstr>Sistema de Control</vt:lpstr>
      <vt:lpstr>Sistema de Control</vt:lpstr>
      <vt:lpstr>Sistema de Control</vt:lpstr>
      <vt:lpstr>Sistema de Control</vt:lpstr>
      <vt:lpstr>Sistema de Control</vt:lpstr>
      <vt:lpstr>Sistema de Control</vt:lpstr>
      <vt:lpstr>Sistema de Control</vt:lpstr>
      <vt:lpstr>Sistema de Control</vt:lpstr>
      <vt:lpstr>Resultados experimentales máquina de ensayos de impacto </vt:lpstr>
      <vt:lpstr>Resultados experimentales máquina de ensayos de impacto </vt:lpstr>
      <vt:lpstr>Resultados experimentales máquina de ensayos de impacto </vt:lpstr>
      <vt:lpstr>Resultados experimentales máquina de ensayos de impacto </vt:lpstr>
      <vt:lpstr>CONCLUSIONES  </vt:lpstr>
      <vt:lpstr>CONCLUSIONES</vt:lpstr>
      <vt:lpstr>RECOMENDACIONES</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RENEPAZ</dc:creator>
  <cp:lastModifiedBy>RENEPAZ</cp:lastModifiedBy>
  <cp:revision>120</cp:revision>
  <dcterms:created xsi:type="dcterms:W3CDTF">2017-03-13T04:49:23Z</dcterms:created>
  <dcterms:modified xsi:type="dcterms:W3CDTF">2017-03-13T17:24:03Z</dcterms:modified>
</cp:coreProperties>
</file>