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795000" cy="7200900"/>
  <p:notesSz cx="10795000" cy="72009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5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2232279"/>
            <a:ext cx="9181148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4032504"/>
            <a:ext cx="756094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8"/>
            <a:ext cx="10799826" cy="651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622701"/>
            <a:ext cx="9312910" cy="576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3455669" cy="2567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455670" y="20066"/>
            <a:ext cx="3656583" cy="2888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2538222"/>
            <a:ext cx="3000235" cy="2335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4848064"/>
            <a:ext cx="2591562" cy="2233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735960" y="2538095"/>
            <a:ext cx="2690876" cy="24046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924547" y="4874171"/>
            <a:ext cx="3874515" cy="23252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696075" y="113196"/>
            <a:ext cx="3996253" cy="26757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283961" y="2538095"/>
            <a:ext cx="3142615" cy="24046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591561" y="4824305"/>
            <a:ext cx="2503678" cy="22813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352155" y="2567177"/>
            <a:ext cx="2426970" cy="23642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751832" y="4931375"/>
            <a:ext cx="2880360" cy="22679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950720" y="3412235"/>
            <a:ext cx="6775704" cy="26883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8"/>
            <a:ext cx="10799826" cy="651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622701"/>
            <a:ext cx="9312910" cy="5766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855" y="322326"/>
            <a:ext cx="9565639" cy="496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235" y="2145410"/>
            <a:ext cx="9580879" cy="3494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696837"/>
            <a:ext cx="345643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5.png"/><Relationship Id="rId7" Type="http://schemas.openxmlformats.org/officeDocument/2006/relationships/image" Target="../media/image6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3.png"/><Relationship Id="rId9" Type="http://schemas.openxmlformats.org/officeDocument/2006/relationships/image" Target="../media/image7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jp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10" Type="http://schemas.openxmlformats.org/officeDocument/2006/relationships/image" Target="../media/image88.jpg"/><Relationship Id="rId4" Type="http://schemas.openxmlformats.org/officeDocument/2006/relationships/image" Target="../media/image23.png"/><Relationship Id="rId9" Type="http://schemas.openxmlformats.org/officeDocument/2006/relationships/image" Target="../media/image8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jpg"/><Relationship Id="rId5" Type="http://schemas.openxmlformats.org/officeDocument/2006/relationships/image" Target="../media/image23.png"/><Relationship Id="rId10" Type="http://schemas.openxmlformats.org/officeDocument/2006/relationships/image" Target="../media/image95.jp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96.png"/><Relationship Id="rId7" Type="http://schemas.openxmlformats.org/officeDocument/2006/relationships/image" Target="../media/image9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1.jp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2.png"/><Relationship Id="rId7" Type="http://schemas.openxmlformats.org/officeDocument/2006/relationships/image" Target="../media/image10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jpg"/><Relationship Id="rId5" Type="http://schemas.openxmlformats.org/officeDocument/2006/relationships/image" Target="../media/image103.png"/><Relationship Id="rId4" Type="http://schemas.openxmlformats.org/officeDocument/2006/relationships/image" Target="../media/image23.png"/><Relationship Id="rId9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png"/><Relationship Id="rId5" Type="http://schemas.openxmlformats.org/officeDocument/2006/relationships/image" Target="../media/image114.jp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jp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8.png"/><Relationship Id="rId7" Type="http://schemas.openxmlformats.org/officeDocument/2006/relationships/image" Target="../media/image1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23.png"/><Relationship Id="rId9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jp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5" Type="http://schemas.openxmlformats.org/officeDocument/2006/relationships/image" Target="../media/image130.jp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4.png"/><Relationship Id="rId7" Type="http://schemas.openxmlformats.org/officeDocument/2006/relationships/image" Target="../media/image13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g"/><Relationship Id="rId5" Type="http://schemas.openxmlformats.org/officeDocument/2006/relationships/image" Target="../media/image135.jpg"/><Relationship Id="rId4" Type="http://schemas.openxmlformats.org/officeDocument/2006/relationships/image" Target="../media/image23.png"/><Relationship Id="rId9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22.png"/><Relationship Id="rId7" Type="http://schemas.openxmlformats.org/officeDocument/2006/relationships/image" Target="../media/image4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g"/><Relationship Id="rId5" Type="http://schemas.openxmlformats.org/officeDocument/2006/relationships/image" Target="../media/image47.jpg"/><Relationship Id="rId10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image" Target="../media/image23.png"/><Relationship Id="rId9" Type="http://schemas.openxmlformats.org/officeDocument/2006/relationships/image" Target="../media/image6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9" y="1041641"/>
            <a:ext cx="10753725" cy="5852795"/>
          </a:xfrm>
          <a:custGeom>
            <a:avLst/>
            <a:gdLst/>
            <a:ahLst/>
            <a:cxnLst/>
            <a:rect l="l" t="t" r="r" b="b"/>
            <a:pathLst>
              <a:path w="10753725" h="5852795">
                <a:moveTo>
                  <a:pt x="928168" y="0"/>
                </a:moveTo>
                <a:lnTo>
                  <a:pt x="503868" y="0"/>
                </a:lnTo>
                <a:lnTo>
                  <a:pt x="503868" y="1895965"/>
                </a:lnTo>
                <a:lnTo>
                  <a:pt x="499877" y="1953801"/>
                </a:lnTo>
                <a:lnTo>
                  <a:pt x="495480" y="2011234"/>
                </a:lnTo>
                <a:lnTo>
                  <a:pt x="490680" y="2068262"/>
                </a:lnTo>
                <a:lnTo>
                  <a:pt x="485477" y="2124881"/>
                </a:lnTo>
                <a:lnTo>
                  <a:pt x="479873" y="2181088"/>
                </a:lnTo>
                <a:lnTo>
                  <a:pt x="473868" y="2236881"/>
                </a:lnTo>
                <a:lnTo>
                  <a:pt x="467464" y="2292256"/>
                </a:lnTo>
                <a:lnTo>
                  <a:pt x="460661" y="2347211"/>
                </a:lnTo>
                <a:lnTo>
                  <a:pt x="453461" y="2401742"/>
                </a:lnTo>
                <a:lnTo>
                  <a:pt x="445826" y="2456107"/>
                </a:lnTo>
                <a:lnTo>
                  <a:pt x="437874" y="2509525"/>
                </a:lnTo>
                <a:lnTo>
                  <a:pt x="429488" y="2562770"/>
                </a:lnTo>
                <a:lnTo>
                  <a:pt x="420710" y="2615580"/>
                </a:lnTo>
                <a:lnTo>
                  <a:pt x="411540" y="2667953"/>
                </a:lnTo>
                <a:lnTo>
                  <a:pt x="401978" y="2719886"/>
                </a:lnTo>
                <a:lnTo>
                  <a:pt x="392028" y="2771375"/>
                </a:lnTo>
                <a:lnTo>
                  <a:pt x="381688" y="2822418"/>
                </a:lnTo>
                <a:lnTo>
                  <a:pt x="370961" y="2873012"/>
                </a:lnTo>
                <a:lnTo>
                  <a:pt x="359847" y="2923154"/>
                </a:lnTo>
                <a:lnTo>
                  <a:pt x="348347" y="2972841"/>
                </a:lnTo>
                <a:lnTo>
                  <a:pt x="336464" y="3022070"/>
                </a:lnTo>
                <a:lnTo>
                  <a:pt x="324197" y="3070840"/>
                </a:lnTo>
                <a:lnTo>
                  <a:pt x="311547" y="3119145"/>
                </a:lnTo>
                <a:lnTo>
                  <a:pt x="298517" y="3166985"/>
                </a:lnTo>
                <a:lnTo>
                  <a:pt x="285106" y="3214355"/>
                </a:lnTo>
                <a:lnTo>
                  <a:pt x="271316" y="3261253"/>
                </a:lnTo>
                <a:lnTo>
                  <a:pt x="257148" y="3307676"/>
                </a:lnTo>
                <a:lnTo>
                  <a:pt x="242603" y="3353622"/>
                </a:lnTo>
                <a:lnTo>
                  <a:pt x="227683" y="3399086"/>
                </a:lnTo>
                <a:lnTo>
                  <a:pt x="212263" y="3444420"/>
                </a:lnTo>
                <a:lnTo>
                  <a:pt x="196718" y="3488562"/>
                </a:lnTo>
                <a:lnTo>
                  <a:pt x="180676" y="3532568"/>
                </a:lnTo>
                <a:lnTo>
                  <a:pt x="164263" y="3576081"/>
                </a:lnTo>
                <a:lnTo>
                  <a:pt x="147479" y="3619100"/>
                </a:lnTo>
                <a:lnTo>
                  <a:pt x="130326" y="3661620"/>
                </a:lnTo>
                <a:lnTo>
                  <a:pt x="112805" y="3703640"/>
                </a:lnTo>
                <a:lnTo>
                  <a:pt x="94916" y="3745156"/>
                </a:lnTo>
                <a:lnTo>
                  <a:pt x="76661" y="3786165"/>
                </a:lnTo>
                <a:lnTo>
                  <a:pt x="58040" y="3826665"/>
                </a:lnTo>
                <a:lnTo>
                  <a:pt x="39056" y="3866653"/>
                </a:lnTo>
                <a:lnTo>
                  <a:pt x="19709" y="3906125"/>
                </a:lnTo>
                <a:lnTo>
                  <a:pt x="0" y="3945080"/>
                </a:lnTo>
                <a:lnTo>
                  <a:pt x="0" y="5852787"/>
                </a:lnTo>
                <a:lnTo>
                  <a:pt x="10753547" y="5852787"/>
                </a:lnTo>
                <a:lnTo>
                  <a:pt x="10753547" y="4875349"/>
                </a:lnTo>
                <a:lnTo>
                  <a:pt x="3672885" y="4875349"/>
                </a:lnTo>
                <a:lnTo>
                  <a:pt x="3611380" y="4875052"/>
                </a:lnTo>
                <a:lnTo>
                  <a:pt x="3550789" y="4874162"/>
                </a:lnTo>
                <a:lnTo>
                  <a:pt x="3491103" y="4872679"/>
                </a:lnTo>
                <a:lnTo>
                  <a:pt x="3432316" y="4870606"/>
                </a:lnTo>
                <a:lnTo>
                  <a:pt x="3374421" y="4867942"/>
                </a:lnTo>
                <a:lnTo>
                  <a:pt x="3317412" y="4864690"/>
                </a:lnTo>
                <a:lnTo>
                  <a:pt x="3261282" y="4860850"/>
                </a:lnTo>
                <a:lnTo>
                  <a:pt x="3206024" y="4856423"/>
                </a:lnTo>
                <a:lnTo>
                  <a:pt x="3151630" y="4851411"/>
                </a:lnTo>
                <a:lnTo>
                  <a:pt x="3098096" y="4845814"/>
                </a:lnTo>
                <a:lnTo>
                  <a:pt x="3045412" y="4839635"/>
                </a:lnTo>
                <a:lnTo>
                  <a:pt x="2993574" y="4832873"/>
                </a:lnTo>
                <a:lnTo>
                  <a:pt x="2942573" y="4825531"/>
                </a:lnTo>
                <a:lnTo>
                  <a:pt x="2892403" y="4817608"/>
                </a:lnTo>
                <a:lnTo>
                  <a:pt x="2843058" y="4809108"/>
                </a:lnTo>
                <a:lnTo>
                  <a:pt x="2794531" y="4800029"/>
                </a:lnTo>
                <a:lnTo>
                  <a:pt x="2746814" y="4790374"/>
                </a:lnTo>
                <a:lnTo>
                  <a:pt x="2699902" y="4780144"/>
                </a:lnTo>
                <a:lnTo>
                  <a:pt x="2653786" y="4769340"/>
                </a:lnTo>
                <a:lnTo>
                  <a:pt x="2608461" y="4757963"/>
                </a:lnTo>
                <a:lnTo>
                  <a:pt x="2563920" y="4746014"/>
                </a:lnTo>
                <a:lnTo>
                  <a:pt x="2520156" y="4733494"/>
                </a:lnTo>
                <a:lnTo>
                  <a:pt x="2477161" y="4720405"/>
                </a:lnTo>
                <a:lnTo>
                  <a:pt x="2434930" y="4706747"/>
                </a:lnTo>
                <a:lnTo>
                  <a:pt x="2393456" y="4692522"/>
                </a:lnTo>
                <a:lnTo>
                  <a:pt x="2352731" y="4677730"/>
                </a:lnTo>
                <a:lnTo>
                  <a:pt x="2312749" y="4662374"/>
                </a:lnTo>
                <a:lnTo>
                  <a:pt x="2273503" y="4646453"/>
                </a:lnTo>
                <a:lnTo>
                  <a:pt x="2234986" y="4629970"/>
                </a:lnTo>
                <a:lnTo>
                  <a:pt x="2197192" y="4612925"/>
                </a:lnTo>
                <a:lnTo>
                  <a:pt x="2160114" y="4595320"/>
                </a:lnTo>
                <a:lnTo>
                  <a:pt x="2123745" y="4577155"/>
                </a:lnTo>
                <a:lnTo>
                  <a:pt x="2088078" y="4558432"/>
                </a:lnTo>
                <a:lnTo>
                  <a:pt x="2053106" y="4539151"/>
                </a:lnTo>
                <a:lnTo>
                  <a:pt x="2018823" y="4519315"/>
                </a:lnTo>
                <a:lnTo>
                  <a:pt x="1985222" y="4498924"/>
                </a:lnTo>
                <a:lnTo>
                  <a:pt x="1952295" y="4477978"/>
                </a:lnTo>
                <a:lnTo>
                  <a:pt x="1920037" y="4456481"/>
                </a:lnTo>
                <a:lnTo>
                  <a:pt x="1888441" y="4434431"/>
                </a:lnTo>
                <a:lnTo>
                  <a:pt x="1857499" y="4411832"/>
                </a:lnTo>
                <a:lnTo>
                  <a:pt x="1827204" y="4388683"/>
                </a:lnTo>
                <a:lnTo>
                  <a:pt x="1768533" y="4340742"/>
                </a:lnTo>
                <a:lnTo>
                  <a:pt x="1712371" y="4290617"/>
                </a:lnTo>
                <a:lnTo>
                  <a:pt x="1658664" y="4238319"/>
                </a:lnTo>
                <a:lnTo>
                  <a:pt x="1607359" y="4183854"/>
                </a:lnTo>
                <a:lnTo>
                  <a:pt x="1558401" y="4127234"/>
                </a:lnTo>
                <a:lnTo>
                  <a:pt x="1511736" y="4068466"/>
                </a:lnTo>
                <a:lnTo>
                  <a:pt x="1467309" y="4007560"/>
                </a:lnTo>
                <a:lnTo>
                  <a:pt x="1425066" y="3944525"/>
                </a:lnTo>
                <a:lnTo>
                  <a:pt x="1404746" y="3912211"/>
                </a:lnTo>
                <a:lnTo>
                  <a:pt x="1384953" y="3879369"/>
                </a:lnTo>
                <a:lnTo>
                  <a:pt x="1365678" y="3845999"/>
                </a:lnTo>
                <a:lnTo>
                  <a:pt x="1346915" y="3812103"/>
                </a:lnTo>
                <a:lnTo>
                  <a:pt x="1328657" y="3777681"/>
                </a:lnTo>
                <a:lnTo>
                  <a:pt x="1310898" y="3742734"/>
                </a:lnTo>
                <a:lnTo>
                  <a:pt x="1293630" y="3707264"/>
                </a:lnTo>
                <a:lnTo>
                  <a:pt x="1276848" y="3671273"/>
                </a:lnTo>
                <a:lnTo>
                  <a:pt x="1260543" y="3634760"/>
                </a:lnTo>
                <a:lnTo>
                  <a:pt x="1244710" y="3597727"/>
                </a:lnTo>
                <a:lnTo>
                  <a:pt x="1229342" y="3560176"/>
                </a:lnTo>
                <a:lnTo>
                  <a:pt x="1214431" y="3522106"/>
                </a:lnTo>
                <a:lnTo>
                  <a:pt x="1199971" y="3483521"/>
                </a:lnTo>
                <a:lnTo>
                  <a:pt x="1185834" y="3444068"/>
                </a:lnTo>
                <a:lnTo>
                  <a:pt x="1172377" y="3404805"/>
                </a:lnTo>
                <a:lnTo>
                  <a:pt x="1159229" y="3364677"/>
                </a:lnTo>
                <a:lnTo>
                  <a:pt x="1146505" y="3324037"/>
                </a:lnTo>
                <a:lnTo>
                  <a:pt x="1134198" y="3282886"/>
                </a:lnTo>
                <a:lnTo>
                  <a:pt x="1122301" y="3241225"/>
                </a:lnTo>
                <a:lnTo>
                  <a:pt x="1110807" y="3199056"/>
                </a:lnTo>
                <a:lnTo>
                  <a:pt x="1099711" y="3156379"/>
                </a:lnTo>
                <a:lnTo>
                  <a:pt x="1089004" y="3113196"/>
                </a:lnTo>
                <a:lnTo>
                  <a:pt x="1078680" y="3069508"/>
                </a:lnTo>
                <a:lnTo>
                  <a:pt x="1068732" y="3025316"/>
                </a:lnTo>
                <a:lnTo>
                  <a:pt x="1059154" y="2980621"/>
                </a:lnTo>
                <a:lnTo>
                  <a:pt x="1049939" y="2935424"/>
                </a:lnTo>
                <a:lnTo>
                  <a:pt x="1041079" y="2889727"/>
                </a:lnTo>
                <a:lnTo>
                  <a:pt x="1032569" y="2843530"/>
                </a:lnTo>
                <a:lnTo>
                  <a:pt x="1024400" y="2796835"/>
                </a:lnTo>
                <a:lnTo>
                  <a:pt x="1016568" y="2749642"/>
                </a:lnTo>
                <a:lnTo>
                  <a:pt x="1009064" y="2701953"/>
                </a:lnTo>
                <a:lnTo>
                  <a:pt x="1001882" y="2653769"/>
                </a:lnTo>
                <a:lnTo>
                  <a:pt x="995015" y="2605092"/>
                </a:lnTo>
                <a:lnTo>
                  <a:pt x="988456" y="2555922"/>
                </a:lnTo>
                <a:lnTo>
                  <a:pt x="982200" y="2506260"/>
                </a:lnTo>
                <a:lnTo>
                  <a:pt x="976208" y="2455848"/>
                </a:lnTo>
                <a:lnTo>
                  <a:pt x="970563" y="2405465"/>
                </a:lnTo>
                <a:lnTo>
                  <a:pt x="965170" y="2354335"/>
                </a:lnTo>
                <a:lnTo>
                  <a:pt x="960052" y="2302718"/>
                </a:lnTo>
                <a:lnTo>
                  <a:pt x="955201" y="2250615"/>
                </a:lnTo>
                <a:lnTo>
                  <a:pt x="950611" y="2198028"/>
                </a:lnTo>
                <a:lnTo>
                  <a:pt x="946275" y="2144956"/>
                </a:lnTo>
                <a:lnTo>
                  <a:pt x="942186" y="2091402"/>
                </a:lnTo>
                <a:lnTo>
                  <a:pt x="938338" y="2037366"/>
                </a:lnTo>
                <a:lnTo>
                  <a:pt x="934723" y="1982851"/>
                </a:lnTo>
                <a:lnTo>
                  <a:pt x="931336" y="1927856"/>
                </a:lnTo>
                <a:lnTo>
                  <a:pt x="928168" y="1872383"/>
                </a:lnTo>
                <a:lnTo>
                  <a:pt x="928168" y="0"/>
                </a:lnTo>
                <a:close/>
              </a:path>
            </a:pathLst>
          </a:custGeom>
          <a:solidFill>
            <a:srgbClr val="9EB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464" y="1053445"/>
            <a:ext cx="185630" cy="4945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07759"/>
            <a:ext cx="10799064" cy="119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870" y="273304"/>
            <a:ext cx="935990" cy="831850"/>
          </a:xfrm>
          <a:custGeom>
            <a:avLst/>
            <a:gdLst/>
            <a:ahLst/>
            <a:cxnLst/>
            <a:rect l="l" t="t" r="r" b="b"/>
            <a:pathLst>
              <a:path w="935990" h="831850">
                <a:moveTo>
                  <a:pt x="467804" y="0"/>
                </a:moveTo>
                <a:lnTo>
                  <a:pt x="416830" y="2440"/>
                </a:lnTo>
                <a:lnTo>
                  <a:pt x="367447" y="9591"/>
                </a:lnTo>
                <a:lnTo>
                  <a:pt x="319939" y="21199"/>
                </a:lnTo>
                <a:lnTo>
                  <a:pt x="274592" y="37011"/>
                </a:lnTo>
                <a:lnTo>
                  <a:pt x="231691" y="56773"/>
                </a:lnTo>
                <a:lnTo>
                  <a:pt x="191521" y="80231"/>
                </a:lnTo>
                <a:lnTo>
                  <a:pt x="154369" y="107131"/>
                </a:lnTo>
                <a:lnTo>
                  <a:pt x="120519" y="137219"/>
                </a:lnTo>
                <a:lnTo>
                  <a:pt x="90256" y="170242"/>
                </a:lnTo>
                <a:lnTo>
                  <a:pt x="63867" y="205946"/>
                </a:lnTo>
                <a:lnTo>
                  <a:pt x="41636" y="244078"/>
                </a:lnTo>
                <a:lnTo>
                  <a:pt x="23848" y="284382"/>
                </a:lnTo>
                <a:lnTo>
                  <a:pt x="10789" y="326606"/>
                </a:lnTo>
                <a:lnTo>
                  <a:pt x="2744" y="370496"/>
                </a:lnTo>
                <a:lnTo>
                  <a:pt x="0" y="415798"/>
                </a:lnTo>
                <a:lnTo>
                  <a:pt x="2744" y="461099"/>
                </a:lnTo>
                <a:lnTo>
                  <a:pt x="10789" y="504989"/>
                </a:lnTo>
                <a:lnTo>
                  <a:pt x="23848" y="547213"/>
                </a:lnTo>
                <a:lnTo>
                  <a:pt x="41636" y="587517"/>
                </a:lnTo>
                <a:lnTo>
                  <a:pt x="63867" y="625649"/>
                </a:lnTo>
                <a:lnTo>
                  <a:pt x="90256" y="661353"/>
                </a:lnTo>
                <a:lnTo>
                  <a:pt x="120519" y="694376"/>
                </a:lnTo>
                <a:lnTo>
                  <a:pt x="154369" y="724464"/>
                </a:lnTo>
                <a:lnTo>
                  <a:pt x="191521" y="751364"/>
                </a:lnTo>
                <a:lnTo>
                  <a:pt x="231691" y="774822"/>
                </a:lnTo>
                <a:lnTo>
                  <a:pt x="274592" y="794584"/>
                </a:lnTo>
                <a:lnTo>
                  <a:pt x="319939" y="810396"/>
                </a:lnTo>
                <a:lnTo>
                  <a:pt x="367447" y="822004"/>
                </a:lnTo>
                <a:lnTo>
                  <a:pt x="416830" y="829155"/>
                </a:lnTo>
                <a:lnTo>
                  <a:pt x="467804" y="831596"/>
                </a:lnTo>
                <a:lnTo>
                  <a:pt x="518776" y="829155"/>
                </a:lnTo>
                <a:lnTo>
                  <a:pt x="568157" y="822004"/>
                </a:lnTo>
                <a:lnTo>
                  <a:pt x="615664" y="810396"/>
                </a:lnTo>
                <a:lnTo>
                  <a:pt x="661011" y="794584"/>
                </a:lnTo>
                <a:lnTo>
                  <a:pt x="703912" y="774822"/>
                </a:lnTo>
                <a:lnTo>
                  <a:pt x="744081" y="751364"/>
                </a:lnTo>
                <a:lnTo>
                  <a:pt x="781234" y="724464"/>
                </a:lnTo>
                <a:lnTo>
                  <a:pt x="815085" y="694376"/>
                </a:lnTo>
                <a:lnTo>
                  <a:pt x="845348" y="661353"/>
                </a:lnTo>
                <a:lnTo>
                  <a:pt x="871738" y="625649"/>
                </a:lnTo>
                <a:lnTo>
                  <a:pt x="893971" y="587517"/>
                </a:lnTo>
                <a:lnTo>
                  <a:pt x="911759" y="547213"/>
                </a:lnTo>
                <a:lnTo>
                  <a:pt x="924818" y="504989"/>
                </a:lnTo>
                <a:lnTo>
                  <a:pt x="932863" y="461099"/>
                </a:lnTo>
                <a:lnTo>
                  <a:pt x="935609" y="415798"/>
                </a:lnTo>
                <a:lnTo>
                  <a:pt x="932863" y="370496"/>
                </a:lnTo>
                <a:lnTo>
                  <a:pt x="924818" y="326606"/>
                </a:lnTo>
                <a:lnTo>
                  <a:pt x="911759" y="284382"/>
                </a:lnTo>
                <a:lnTo>
                  <a:pt x="893971" y="244078"/>
                </a:lnTo>
                <a:lnTo>
                  <a:pt x="871738" y="205946"/>
                </a:lnTo>
                <a:lnTo>
                  <a:pt x="845348" y="170242"/>
                </a:lnTo>
                <a:lnTo>
                  <a:pt x="815085" y="137219"/>
                </a:lnTo>
                <a:lnTo>
                  <a:pt x="781234" y="107131"/>
                </a:lnTo>
                <a:lnTo>
                  <a:pt x="744081" y="80231"/>
                </a:lnTo>
                <a:lnTo>
                  <a:pt x="703912" y="56773"/>
                </a:lnTo>
                <a:lnTo>
                  <a:pt x="661011" y="37011"/>
                </a:lnTo>
                <a:lnTo>
                  <a:pt x="615664" y="21199"/>
                </a:lnTo>
                <a:lnTo>
                  <a:pt x="568157" y="9591"/>
                </a:lnTo>
                <a:lnTo>
                  <a:pt x="518776" y="2440"/>
                </a:lnTo>
                <a:lnTo>
                  <a:pt x="467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495" y="121627"/>
            <a:ext cx="3912997" cy="931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08377" y="1191133"/>
            <a:ext cx="7800975" cy="40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ct val="100000"/>
              </a:lnSpc>
            </a:pPr>
            <a:r>
              <a:rPr sz="1800" b="1" spc="-45" dirty="0">
                <a:latin typeface="Trebuchet MS"/>
                <a:cs typeface="Trebuchet MS"/>
              </a:rPr>
              <a:t>DEPARTAMENTO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DE </a:t>
            </a:r>
            <a:r>
              <a:rPr sz="1800" b="1" dirty="0">
                <a:latin typeface="Trebuchet MS"/>
                <a:cs typeface="Trebuchet MS"/>
              </a:rPr>
              <a:t>CIENCIAS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DE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LA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VIDA</a:t>
            </a:r>
            <a:r>
              <a:rPr sz="1800" b="1" spc="-1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Y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DE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LA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AGRICULTURA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R="1270" algn="ctr">
              <a:lnSpc>
                <a:spcPct val="100000"/>
              </a:lnSpc>
            </a:pPr>
            <a:r>
              <a:rPr sz="1800" b="1" dirty="0">
                <a:latin typeface="Trebuchet MS"/>
                <a:cs typeface="Trebuchet MS"/>
              </a:rPr>
              <a:t>CARRERA DE </a:t>
            </a:r>
            <a:r>
              <a:rPr sz="1800" b="1" spc="-5" dirty="0">
                <a:latin typeface="Trebuchet MS"/>
                <a:cs typeface="Trebuchet MS"/>
              </a:rPr>
              <a:t>INGENIERIA </a:t>
            </a:r>
            <a:r>
              <a:rPr sz="1800" b="1" dirty="0">
                <a:latin typeface="Trebuchet MS"/>
                <a:cs typeface="Trebuchet MS"/>
              </a:rPr>
              <a:t>EN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BIOTECNOLOGÍA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3175" algn="ctr">
              <a:lnSpc>
                <a:spcPct val="100000"/>
              </a:lnSpc>
            </a:pPr>
            <a:r>
              <a:rPr sz="1800" b="1" spc="-35" dirty="0">
                <a:latin typeface="Trebuchet MS"/>
                <a:cs typeface="Trebuchet MS"/>
              </a:rPr>
              <a:t>Trabajo </a:t>
            </a:r>
            <a:r>
              <a:rPr sz="1800" b="1" spc="-5" dirty="0">
                <a:latin typeface="Trebuchet MS"/>
                <a:cs typeface="Trebuchet MS"/>
              </a:rPr>
              <a:t>de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titulación</a:t>
            </a:r>
            <a:endParaRPr sz="1800">
              <a:latin typeface="Trebuchet MS"/>
              <a:cs typeface="Trebuchet MS"/>
            </a:endParaRPr>
          </a:p>
          <a:p>
            <a:pPr marR="635" algn="ctr">
              <a:lnSpc>
                <a:spcPct val="100000"/>
              </a:lnSpc>
              <a:spcBef>
                <a:spcPts val="830"/>
              </a:spcBef>
            </a:pPr>
            <a:r>
              <a:rPr sz="1800" b="1" spc="-5" dirty="0">
                <a:latin typeface="Trebuchet MS"/>
                <a:cs typeface="Trebuchet MS"/>
              </a:rPr>
              <a:t>Título </a:t>
            </a:r>
            <a:r>
              <a:rPr sz="1800" b="1" dirty="0">
                <a:latin typeface="Trebuchet MS"/>
                <a:cs typeface="Trebuchet MS"/>
              </a:rPr>
              <a:t>: </a:t>
            </a:r>
            <a:r>
              <a:rPr sz="1800" b="1" spc="-15" dirty="0">
                <a:latin typeface="Trebuchet MS"/>
                <a:cs typeface="Trebuchet MS"/>
              </a:rPr>
              <a:t>ESTANDARIZACIÓN </a:t>
            </a:r>
            <a:r>
              <a:rPr sz="1800" b="1" spc="-5" dirty="0">
                <a:latin typeface="Trebuchet MS"/>
                <a:cs typeface="Trebuchet MS"/>
              </a:rPr>
              <a:t>DE </a:t>
            </a:r>
            <a:r>
              <a:rPr sz="1800" b="1" dirty="0">
                <a:latin typeface="Trebuchet MS"/>
                <a:cs typeface="Trebuchet MS"/>
              </a:rPr>
              <a:t>UNA </a:t>
            </a:r>
            <a:r>
              <a:rPr sz="1800" b="1" spc="-15" dirty="0">
                <a:latin typeface="Trebuchet MS"/>
                <a:cs typeface="Trebuchet MS"/>
              </a:rPr>
              <a:t>METODOLOGÍA </a:t>
            </a:r>
            <a:r>
              <a:rPr sz="1800" b="1" spc="-5" dirty="0">
                <a:latin typeface="Trebuchet MS"/>
                <a:cs typeface="Trebuchet MS"/>
              </a:rPr>
              <a:t>DE INOCULACIÓN</a:t>
            </a:r>
            <a:r>
              <a:rPr sz="1800" b="1" spc="-2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DE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i="1" spc="-5" dirty="0">
                <a:latin typeface="Trebuchet MS"/>
                <a:cs typeface="Trebuchet MS"/>
              </a:rPr>
              <a:t>Ilyonectria </a:t>
            </a:r>
            <a:r>
              <a:rPr sz="1800" b="1" spc="-5" dirty="0">
                <a:latin typeface="Trebuchet MS"/>
                <a:cs typeface="Trebuchet MS"/>
              </a:rPr>
              <a:t>sp., AGENTE CAUSAL DE </a:t>
            </a:r>
            <a:r>
              <a:rPr sz="1800" b="1" dirty="0">
                <a:latin typeface="Trebuchet MS"/>
                <a:cs typeface="Trebuchet MS"/>
              </a:rPr>
              <a:t>LA </a:t>
            </a:r>
            <a:r>
              <a:rPr sz="1800" b="1" spc="-5" dirty="0">
                <a:latin typeface="Trebuchet MS"/>
                <a:cs typeface="Trebuchet MS"/>
              </a:rPr>
              <a:t>MARCHITEZ </a:t>
            </a:r>
            <a:r>
              <a:rPr sz="1800" b="1" dirty="0">
                <a:latin typeface="Trebuchet MS"/>
                <a:cs typeface="Trebuchet MS"/>
              </a:rPr>
              <a:t>EN </a:t>
            </a:r>
            <a:r>
              <a:rPr sz="1800" b="1" spc="-30" dirty="0">
                <a:latin typeface="Trebuchet MS"/>
                <a:cs typeface="Trebuchet MS"/>
              </a:rPr>
              <a:t>PLANTAS </a:t>
            </a:r>
            <a:r>
              <a:rPr sz="1800" b="1" dirty="0">
                <a:latin typeface="Trebuchet MS"/>
                <a:cs typeface="Trebuchet MS"/>
              </a:rPr>
              <a:t>DE</a:t>
            </a:r>
            <a:r>
              <a:rPr sz="1800" b="1" spc="-24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MORA</a:t>
            </a:r>
            <a:endParaRPr sz="1800">
              <a:latin typeface="Trebuchet MS"/>
              <a:cs typeface="Trebuchet MS"/>
            </a:endParaRPr>
          </a:p>
          <a:p>
            <a:pPr marL="2163445" indent="189865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DE </a:t>
            </a:r>
            <a:r>
              <a:rPr sz="1800" b="1" dirty="0">
                <a:latin typeface="Trebuchet MS"/>
                <a:cs typeface="Trebuchet MS"/>
              </a:rPr>
              <a:t>CASTILLA (</a:t>
            </a:r>
            <a:r>
              <a:rPr sz="1800" b="1" i="1" dirty="0">
                <a:latin typeface="Trebuchet MS"/>
                <a:cs typeface="Trebuchet MS"/>
              </a:rPr>
              <a:t>Rubus</a:t>
            </a:r>
            <a:r>
              <a:rPr sz="1800" b="1" i="1" spc="-185" dirty="0">
                <a:latin typeface="Trebuchet MS"/>
                <a:cs typeface="Trebuchet MS"/>
              </a:rPr>
              <a:t> </a:t>
            </a:r>
            <a:r>
              <a:rPr sz="1800" b="1" i="1" spc="-5" dirty="0">
                <a:latin typeface="Trebuchet MS"/>
                <a:cs typeface="Trebuchet MS"/>
              </a:rPr>
              <a:t>glaucus</a:t>
            </a:r>
            <a:r>
              <a:rPr sz="1800" b="1" spc="-5" dirty="0"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R="146050"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Trebuchet MS"/>
                <a:cs typeface="Trebuchet MS"/>
              </a:rPr>
              <a:t>Paola </a:t>
            </a:r>
            <a:r>
              <a:rPr sz="1800" b="1" dirty="0">
                <a:latin typeface="Trebuchet MS"/>
                <a:cs typeface="Trebuchet MS"/>
              </a:rPr>
              <a:t>Jannine </a:t>
            </a:r>
            <a:r>
              <a:rPr sz="1800" b="1" spc="-10" dirty="0">
                <a:latin typeface="Trebuchet MS"/>
                <a:cs typeface="Trebuchet MS"/>
              </a:rPr>
              <a:t>Iturralde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Salazar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R="144780" algn="ctr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Director: </a:t>
            </a:r>
            <a:r>
              <a:rPr sz="1800" b="1" spc="-10" dirty="0">
                <a:latin typeface="Trebuchet MS"/>
                <a:cs typeface="Trebuchet MS"/>
              </a:rPr>
              <a:t>Francisco </a:t>
            </a:r>
            <a:r>
              <a:rPr sz="1800" b="1" spc="-5" dirty="0">
                <a:latin typeface="Trebuchet MS"/>
                <a:cs typeface="Trebuchet MS"/>
              </a:rPr>
              <a:t>Flores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Ph.D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R="144145" algn="ctr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Sangolquí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2017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303" y="143268"/>
            <a:ext cx="3816477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9398" y="3552063"/>
            <a:ext cx="2791460" cy="1867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0101" y="3552063"/>
            <a:ext cx="2088260" cy="19047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0845" y="3161792"/>
            <a:ext cx="7150100" cy="875665"/>
          </a:xfrm>
          <a:custGeom>
            <a:avLst/>
            <a:gdLst/>
            <a:ahLst/>
            <a:cxnLst/>
            <a:rect l="l" t="t" r="r" b="b"/>
            <a:pathLst>
              <a:path w="7150100" h="875664">
                <a:moveTo>
                  <a:pt x="7128002" y="0"/>
                </a:moveTo>
                <a:lnTo>
                  <a:pt x="0" y="623697"/>
                </a:lnTo>
                <a:lnTo>
                  <a:pt x="21971" y="875665"/>
                </a:lnTo>
                <a:lnTo>
                  <a:pt x="7150100" y="252095"/>
                </a:lnTo>
                <a:lnTo>
                  <a:pt x="7128002" y="0"/>
                </a:lnTo>
                <a:close/>
              </a:path>
            </a:pathLst>
          </a:custGeom>
          <a:solidFill>
            <a:srgbClr val="CDC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4541" y="1439672"/>
            <a:ext cx="2938145" cy="1920239"/>
          </a:xfrm>
          <a:custGeom>
            <a:avLst/>
            <a:gdLst/>
            <a:ahLst/>
            <a:cxnLst/>
            <a:rect l="l" t="t" r="r" b="b"/>
            <a:pathLst>
              <a:path w="2938145" h="1920239">
                <a:moveTo>
                  <a:pt x="2937891" y="959992"/>
                </a:moveTo>
                <a:lnTo>
                  <a:pt x="0" y="959992"/>
                </a:lnTo>
                <a:lnTo>
                  <a:pt x="1468882" y="1919986"/>
                </a:lnTo>
                <a:lnTo>
                  <a:pt x="2937891" y="959992"/>
                </a:lnTo>
                <a:close/>
              </a:path>
              <a:path w="2938145" h="1920239">
                <a:moveTo>
                  <a:pt x="2203450" y="0"/>
                </a:moveTo>
                <a:lnTo>
                  <a:pt x="734441" y="0"/>
                </a:lnTo>
                <a:lnTo>
                  <a:pt x="734441" y="959992"/>
                </a:lnTo>
                <a:lnTo>
                  <a:pt x="2203450" y="959992"/>
                </a:lnTo>
                <a:lnTo>
                  <a:pt x="2203450" y="0"/>
                </a:lnTo>
                <a:close/>
              </a:path>
            </a:pathLst>
          </a:custGeom>
          <a:solidFill>
            <a:srgbClr val="33339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4541" y="1439672"/>
            <a:ext cx="2938145" cy="1920239"/>
          </a:xfrm>
          <a:custGeom>
            <a:avLst/>
            <a:gdLst/>
            <a:ahLst/>
            <a:cxnLst/>
            <a:rect l="l" t="t" r="r" b="b"/>
            <a:pathLst>
              <a:path w="2938145" h="1920239">
                <a:moveTo>
                  <a:pt x="0" y="959992"/>
                </a:moveTo>
                <a:lnTo>
                  <a:pt x="734441" y="959992"/>
                </a:lnTo>
                <a:lnTo>
                  <a:pt x="734441" y="0"/>
                </a:lnTo>
                <a:lnTo>
                  <a:pt x="2203450" y="0"/>
                </a:lnTo>
                <a:lnTo>
                  <a:pt x="2203450" y="959992"/>
                </a:lnTo>
                <a:lnTo>
                  <a:pt x="2937891" y="959992"/>
                </a:lnTo>
                <a:lnTo>
                  <a:pt x="1468882" y="1919986"/>
                </a:lnTo>
                <a:lnTo>
                  <a:pt x="0" y="95999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86627" y="1807336"/>
            <a:ext cx="1663064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10"/>
              </a:lnSpc>
            </a:pPr>
            <a:r>
              <a:rPr sz="2600" dirty="0">
                <a:latin typeface="Arial"/>
                <a:cs typeface="Arial"/>
              </a:rPr>
              <a:t>OBJETIVO</a:t>
            </a:r>
            <a:endParaRPr sz="2600">
              <a:latin typeface="Arial"/>
              <a:cs typeface="Arial"/>
            </a:endParaRPr>
          </a:p>
          <a:p>
            <a:pPr marL="40005">
              <a:lnSpc>
                <a:spcPts val="2910"/>
              </a:lnSpc>
            </a:pPr>
            <a:r>
              <a:rPr sz="2600" spc="5" dirty="0">
                <a:latin typeface="Arial"/>
                <a:cs typeface="Arial"/>
              </a:rPr>
              <a:t>GENERAL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39358" y="3839591"/>
            <a:ext cx="2938145" cy="1920239"/>
          </a:xfrm>
          <a:custGeom>
            <a:avLst/>
            <a:gdLst/>
            <a:ahLst/>
            <a:cxnLst/>
            <a:rect l="l" t="t" r="r" b="b"/>
            <a:pathLst>
              <a:path w="2938145" h="1920239">
                <a:moveTo>
                  <a:pt x="2203449" y="959993"/>
                </a:moveTo>
                <a:lnTo>
                  <a:pt x="734440" y="959993"/>
                </a:lnTo>
                <a:lnTo>
                  <a:pt x="734440" y="1919986"/>
                </a:lnTo>
                <a:lnTo>
                  <a:pt x="2203449" y="1919986"/>
                </a:lnTo>
                <a:lnTo>
                  <a:pt x="2203449" y="959993"/>
                </a:lnTo>
                <a:close/>
              </a:path>
              <a:path w="2938145" h="1920239">
                <a:moveTo>
                  <a:pt x="1468882" y="0"/>
                </a:moveTo>
                <a:lnTo>
                  <a:pt x="0" y="959993"/>
                </a:lnTo>
                <a:lnTo>
                  <a:pt x="2937891" y="959993"/>
                </a:lnTo>
                <a:lnTo>
                  <a:pt x="1468882" y="0"/>
                </a:lnTo>
                <a:close/>
              </a:path>
            </a:pathLst>
          </a:custGeom>
          <a:solidFill>
            <a:srgbClr val="3333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9358" y="3839591"/>
            <a:ext cx="2938145" cy="1920239"/>
          </a:xfrm>
          <a:custGeom>
            <a:avLst/>
            <a:gdLst/>
            <a:ahLst/>
            <a:cxnLst/>
            <a:rect l="l" t="t" r="r" b="b"/>
            <a:pathLst>
              <a:path w="2938145" h="1920239">
                <a:moveTo>
                  <a:pt x="0" y="959993"/>
                </a:moveTo>
                <a:lnTo>
                  <a:pt x="1468882" y="0"/>
                </a:lnTo>
                <a:lnTo>
                  <a:pt x="2937891" y="959993"/>
                </a:lnTo>
                <a:lnTo>
                  <a:pt x="2203449" y="959993"/>
                </a:lnTo>
                <a:lnTo>
                  <a:pt x="2203449" y="1919986"/>
                </a:lnTo>
                <a:lnTo>
                  <a:pt x="734440" y="1919986"/>
                </a:lnTo>
                <a:lnTo>
                  <a:pt x="734440" y="959993"/>
                </a:lnTo>
                <a:lnTo>
                  <a:pt x="0" y="95999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5811" y="4250055"/>
            <a:ext cx="4722495" cy="14319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ct val="86300"/>
              </a:lnSpc>
              <a:spcBef>
                <a:spcPts val="425"/>
              </a:spcBef>
            </a:pPr>
            <a:r>
              <a:rPr sz="2600" dirty="0">
                <a:latin typeface="Arial"/>
                <a:cs typeface="Arial"/>
              </a:rPr>
              <a:t>Estandarizar un método de  inoculación con </a:t>
            </a:r>
            <a:r>
              <a:rPr sz="2600" i="1" dirty="0">
                <a:latin typeface="Arial"/>
                <a:cs typeface="Arial"/>
              </a:rPr>
              <a:t>Ilyonectria </a:t>
            </a:r>
            <a:r>
              <a:rPr sz="2600" spc="-5" dirty="0">
                <a:latin typeface="Arial"/>
                <a:cs typeface="Arial"/>
              </a:rPr>
              <a:t>sp</a:t>
            </a:r>
            <a:r>
              <a:rPr sz="2600" i="1" spc="-5" dirty="0">
                <a:latin typeface="Arial"/>
                <a:cs typeface="Arial"/>
              </a:rPr>
              <a:t>.</a:t>
            </a:r>
            <a:r>
              <a:rPr sz="2600" spc="-5" dirty="0">
                <a:latin typeface="Arial"/>
                <a:cs typeface="Arial"/>
              </a:rPr>
              <a:t>,  </a:t>
            </a:r>
            <a:r>
              <a:rPr sz="2600" dirty="0">
                <a:latin typeface="Arial"/>
                <a:cs typeface="Arial"/>
              </a:rPr>
              <a:t>agente </a:t>
            </a:r>
            <a:r>
              <a:rPr sz="2600" spc="-5" dirty="0">
                <a:latin typeface="Arial"/>
                <a:cs typeface="Arial"/>
              </a:rPr>
              <a:t>causal </a:t>
            </a:r>
            <a:r>
              <a:rPr sz="2600" dirty="0">
                <a:latin typeface="Arial"/>
                <a:cs typeface="Arial"/>
              </a:rPr>
              <a:t>de </a:t>
            </a:r>
            <a:r>
              <a:rPr sz="2600" spc="-5" dirty="0">
                <a:latin typeface="Arial"/>
                <a:cs typeface="Arial"/>
              </a:rPr>
              <a:t>la marchitez  </a:t>
            </a:r>
            <a:r>
              <a:rPr sz="2600" dirty="0">
                <a:latin typeface="Arial"/>
                <a:cs typeface="Arial"/>
              </a:rPr>
              <a:t>en plantas de mora de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castilla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86471" y="202692"/>
            <a:ext cx="286512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23125">
              <a:lnSpc>
                <a:spcPct val="100000"/>
              </a:lnSpc>
            </a:pPr>
            <a:r>
              <a:rPr dirty="0"/>
              <a:t>OBJETIVOS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6471" y="202692"/>
            <a:ext cx="286512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23125">
              <a:lnSpc>
                <a:spcPct val="100000"/>
              </a:lnSpc>
            </a:pPr>
            <a:r>
              <a:rPr dirty="0"/>
              <a:t>OBJETIVOS</a:t>
            </a:r>
          </a:p>
        </p:txBody>
      </p:sp>
      <p:sp>
        <p:nvSpPr>
          <p:cNvPr id="8" name="object 8"/>
          <p:cNvSpPr/>
          <p:nvPr/>
        </p:nvSpPr>
        <p:spPr>
          <a:xfrm>
            <a:off x="539750" y="2234400"/>
            <a:ext cx="9720580" cy="907415"/>
          </a:xfrm>
          <a:custGeom>
            <a:avLst/>
            <a:gdLst/>
            <a:ahLst/>
            <a:cxnLst/>
            <a:rect l="l" t="t" r="r" b="b"/>
            <a:pathLst>
              <a:path w="9720580" h="907414">
                <a:moveTo>
                  <a:pt x="0" y="907199"/>
                </a:moveTo>
                <a:lnTo>
                  <a:pt x="9720326" y="907199"/>
                </a:lnTo>
                <a:lnTo>
                  <a:pt x="9720326" y="0"/>
                </a:lnTo>
                <a:lnTo>
                  <a:pt x="0" y="0"/>
                </a:lnTo>
                <a:lnTo>
                  <a:pt x="0" y="907199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5766" y="1703070"/>
            <a:ext cx="8289290" cy="1062990"/>
          </a:xfrm>
          <a:custGeom>
            <a:avLst/>
            <a:gdLst/>
            <a:ahLst/>
            <a:cxnLst/>
            <a:rect l="l" t="t" r="r" b="b"/>
            <a:pathLst>
              <a:path w="8289290" h="1062989">
                <a:moveTo>
                  <a:pt x="0" y="177037"/>
                </a:moveTo>
                <a:lnTo>
                  <a:pt x="6326" y="129969"/>
                </a:lnTo>
                <a:lnTo>
                  <a:pt x="24182" y="87677"/>
                </a:lnTo>
                <a:lnTo>
                  <a:pt x="51877" y="51847"/>
                </a:lnTo>
                <a:lnTo>
                  <a:pt x="87725" y="24167"/>
                </a:lnTo>
                <a:lnTo>
                  <a:pt x="130038" y="6322"/>
                </a:lnTo>
                <a:lnTo>
                  <a:pt x="177126" y="0"/>
                </a:lnTo>
                <a:lnTo>
                  <a:pt x="8112010" y="0"/>
                </a:lnTo>
                <a:lnTo>
                  <a:pt x="8159132" y="6322"/>
                </a:lnTo>
                <a:lnTo>
                  <a:pt x="8201461" y="24167"/>
                </a:lnTo>
                <a:lnTo>
                  <a:pt x="8237312" y="51847"/>
                </a:lnTo>
                <a:lnTo>
                  <a:pt x="8265003" y="87677"/>
                </a:lnTo>
                <a:lnTo>
                  <a:pt x="8282852" y="129969"/>
                </a:lnTo>
                <a:lnTo>
                  <a:pt x="8289175" y="177037"/>
                </a:lnTo>
                <a:lnTo>
                  <a:pt x="8289175" y="885570"/>
                </a:lnTo>
                <a:lnTo>
                  <a:pt x="8282852" y="932649"/>
                </a:lnTo>
                <a:lnTo>
                  <a:pt x="8265003" y="974964"/>
                </a:lnTo>
                <a:lnTo>
                  <a:pt x="8237312" y="1010824"/>
                </a:lnTo>
                <a:lnTo>
                  <a:pt x="8201461" y="1038535"/>
                </a:lnTo>
                <a:lnTo>
                  <a:pt x="8159132" y="1056403"/>
                </a:lnTo>
                <a:lnTo>
                  <a:pt x="8112010" y="1062735"/>
                </a:lnTo>
                <a:lnTo>
                  <a:pt x="177126" y="1062735"/>
                </a:lnTo>
                <a:lnTo>
                  <a:pt x="130038" y="1056403"/>
                </a:lnTo>
                <a:lnTo>
                  <a:pt x="87725" y="1038535"/>
                </a:lnTo>
                <a:lnTo>
                  <a:pt x="51877" y="1010824"/>
                </a:lnTo>
                <a:lnTo>
                  <a:pt x="24182" y="974964"/>
                </a:lnTo>
                <a:lnTo>
                  <a:pt x="6326" y="932649"/>
                </a:lnTo>
                <a:lnTo>
                  <a:pt x="0" y="885570"/>
                </a:lnTo>
                <a:lnTo>
                  <a:pt x="0" y="177037"/>
                </a:lnTo>
                <a:close/>
              </a:path>
            </a:pathLst>
          </a:custGeom>
          <a:ln w="25400">
            <a:solidFill>
              <a:srgbClr val="6B6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750" y="3867365"/>
            <a:ext cx="9720580" cy="907415"/>
          </a:xfrm>
          <a:custGeom>
            <a:avLst/>
            <a:gdLst/>
            <a:ahLst/>
            <a:cxnLst/>
            <a:rect l="l" t="t" r="r" b="b"/>
            <a:pathLst>
              <a:path w="9720580" h="907414">
                <a:moveTo>
                  <a:pt x="0" y="907199"/>
                </a:moveTo>
                <a:lnTo>
                  <a:pt x="9720326" y="907199"/>
                </a:lnTo>
                <a:lnTo>
                  <a:pt x="9720326" y="0"/>
                </a:lnTo>
                <a:lnTo>
                  <a:pt x="0" y="0"/>
                </a:lnTo>
                <a:lnTo>
                  <a:pt x="0" y="907199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5766" y="3336035"/>
            <a:ext cx="8321675" cy="1062990"/>
          </a:xfrm>
          <a:custGeom>
            <a:avLst/>
            <a:gdLst/>
            <a:ahLst/>
            <a:cxnLst/>
            <a:rect l="l" t="t" r="r" b="b"/>
            <a:pathLst>
              <a:path w="8321675" h="1062989">
                <a:moveTo>
                  <a:pt x="0" y="177037"/>
                </a:moveTo>
                <a:lnTo>
                  <a:pt x="6326" y="129969"/>
                </a:lnTo>
                <a:lnTo>
                  <a:pt x="24182" y="87677"/>
                </a:lnTo>
                <a:lnTo>
                  <a:pt x="51877" y="51847"/>
                </a:lnTo>
                <a:lnTo>
                  <a:pt x="87725" y="24167"/>
                </a:lnTo>
                <a:lnTo>
                  <a:pt x="130038" y="6322"/>
                </a:lnTo>
                <a:lnTo>
                  <a:pt x="177126" y="0"/>
                </a:lnTo>
                <a:lnTo>
                  <a:pt x="8144649" y="0"/>
                </a:lnTo>
                <a:lnTo>
                  <a:pt x="8191718" y="6322"/>
                </a:lnTo>
                <a:lnTo>
                  <a:pt x="8234010" y="24167"/>
                </a:lnTo>
                <a:lnTo>
                  <a:pt x="8269839" y="51847"/>
                </a:lnTo>
                <a:lnTo>
                  <a:pt x="8297520" y="87677"/>
                </a:lnTo>
                <a:lnTo>
                  <a:pt x="8315364" y="129969"/>
                </a:lnTo>
                <a:lnTo>
                  <a:pt x="8321687" y="177037"/>
                </a:lnTo>
                <a:lnTo>
                  <a:pt x="8321687" y="885570"/>
                </a:lnTo>
                <a:lnTo>
                  <a:pt x="8315364" y="932649"/>
                </a:lnTo>
                <a:lnTo>
                  <a:pt x="8297520" y="974964"/>
                </a:lnTo>
                <a:lnTo>
                  <a:pt x="8269839" y="1010824"/>
                </a:lnTo>
                <a:lnTo>
                  <a:pt x="8234010" y="1038535"/>
                </a:lnTo>
                <a:lnTo>
                  <a:pt x="8191718" y="1056403"/>
                </a:lnTo>
                <a:lnTo>
                  <a:pt x="8144649" y="1062735"/>
                </a:lnTo>
                <a:lnTo>
                  <a:pt x="177126" y="1062735"/>
                </a:lnTo>
                <a:lnTo>
                  <a:pt x="130038" y="1056403"/>
                </a:lnTo>
                <a:lnTo>
                  <a:pt x="87725" y="1038535"/>
                </a:lnTo>
                <a:lnTo>
                  <a:pt x="51877" y="1010824"/>
                </a:lnTo>
                <a:lnTo>
                  <a:pt x="24182" y="974964"/>
                </a:lnTo>
                <a:lnTo>
                  <a:pt x="6326" y="932649"/>
                </a:lnTo>
                <a:lnTo>
                  <a:pt x="0" y="885570"/>
                </a:lnTo>
                <a:lnTo>
                  <a:pt x="0" y="177037"/>
                </a:lnTo>
                <a:close/>
              </a:path>
            </a:pathLst>
          </a:custGeom>
          <a:ln w="25399">
            <a:solidFill>
              <a:srgbClr val="6B6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22324" y="3602608"/>
            <a:ext cx="6747509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80"/>
              </a:lnSpc>
            </a:pPr>
            <a:r>
              <a:rPr sz="2000" dirty="0">
                <a:latin typeface="Arial"/>
                <a:cs typeface="Arial"/>
              </a:rPr>
              <a:t>Determinar el grado de virulencia de las cepas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identificadas  como </a:t>
            </a:r>
            <a:r>
              <a:rPr sz="2000" i="1" dirty="0">
                <a:latin typeface="Arial"/>
                <a:cs typeface="Arial"/>
              </a:rPr>
              <a:t>Ilyonectria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</a:t>
            </a:r>
            <a:r>
              <a:rPr sz="2000" i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9750" y="5500306"/>
            <a:ext cx="9720580" cy="907415"/>
          </a:xfrm>
          <a:custGeom>
            <a:avLst/>
            <a:gdLst/>
            <a:ahLst/>
            <a:cxnLst/>
            <a:rect l="l" t="t" r="r" b="b"/>
            <a:pathLst>
              <a:path w="9720580" h="907414">
                <a:moveTo>
                  <a:pt x="0" y="907199"/>
                </a:moveTo>
                <a:lnTo>
                  <a:pt x="9720326" y="907199"/>
                </a:lnTo>
                <a:lnTo>
                  <a:pt x="9720326" y="0"/>
                </a:lnTo>
                <a:lnTo>
                  <a:pt x="0" y="0"/>
                </a:lnTo>
                <a:lnTo>
                  <a:pt x="0" y="9071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750" y="5500306"/>
            <a:ext cx="9720580" cy="907415"/>
          </a:xfrm>
          <a:custGeom>
            <a:avLst/>
            <a:gdLst/>
            <a:ahLst/>
            <a:cxnLst/>
            <a:rect l="l" t="t" r="r" b="b"/>
            <a:pathLst>
              <a:path w="9720580" h="907414">
                <a:moveTo>
                  <a:pt x="0" y="907199"/>
                </a:moveTo>
                <a:lnTo>
                  <a:pt x="9720326" y="907199"/>
                </a:lnTo>
                <a:lnTo>
                  <a:pt x="9720326" y="0"/>
                </a:lnTo>
                <a:lnTo>
                  <a:pt x="0" y="0"/>
                </a:lnTo>
                <a:lnTo>
                  <a:pt x="0" y="907199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5766" y="4969002"/>
            <a:ext cx="8281034" cy="1062990"/>
          </a:xfrm>
          <a:custGeom>
            <a:avLst/>
            <a:gdLst/>
            <a:ahLst/>
            <a:cxnLst/>
            <a:rect l="l" t="t" r="r" b="b"/>
            <a:pathLst>
              <a:path w="8281034" h="1062989">
                <a:moveTo>
                  <a:pt x="0" y="177037"/>
                </a:moveTo>
                <a:lnTo>
                  <a:pt x="6326" y="129969"/>
                </a:lnTo>
                <a:lnTo>
                  <a:pt x="24182" y="87677"/>
                </a:lnTo>
                <a:lnTo>
                  <a:pt x="51877" y="51847"/>
                </a:lnTo>
                <a:lnTo>
                  <a:pt x="87725" y="24167"/>
                </a:lnTo>
                <a:lnTo>
                  <a:pt x="130038" y="6322"/>
                </a:lnTo>
                <a:lnTo>
                  <a:pt x="177126" y="0"/>
                </a:lnTo>
                <a:lnTo>
                  <a:pt x="8103755" y="0"/>
                </a:lnTo>
                <a:lnTo>
                  <a:pt x="8150824" y="6322"/>
                </a:lnTo>
                <a:lnTo>
                  <a:pt x="8193116" y="24167"/>
                </a:lnTo>
                <a:lnTo>
                  <a:pt x="8228945" y="51847"/>
                </a:lnTo>
                <a:lnTo>
                  <a:pt x="8256626" y="87677"/>
                </a:lnTo>
                <a:lnTo>
                  <a:pt x="8274470" y="129969"/>
                </a:lnTo>
                <a:lnTo>
                  <a:pt x="8280793" y="177037"/>
                </a:lnTo>
                <a:lnTo>
                  <a:pt x="8280793" y="885571"/>
                </a:lnTo>
                <a:lnTo>
                  <a:pt x="8274470" y="932644"/>
                </a:lnTo>
                <a:lnTo>
                  <a:pt x="8256626" y="974948"/>
                </a:lnTo>
                <a:lnTo>
                  <a:pt x="8228945" y="1010793"/>
                </a:lnTo>
                <a:lnTo>
                  <a:pt x="8193116" y="1038488"/>
                </a:lnTo>
                <a:lnTo>
                  <a:pt x="8150824" y="1056344"/>
                </a:lnTo>
                <a:lnTo>
                  <a:pt x="8103755" y="1062672"/>
                </a:lnTo>
                <a:lnTo>
                  <a:pt x="177126" y="1062672"/>
                </a:lnTo>
                <a:lnTo>
                  <a:pt x="130038" y="1056344"/>
                </a:lnTo>
                <a:lnTo>
                  <a:pt x="87725" y="1038488"/>
                </a:lnTo>
                <a:lnTo>
                  <a:pt x="51877" y="1010793"/>
                </a:lnTo>
                <a:lnTo>
                  <a:pt x="24182" y="974948"/>
                </a:lnTo>
                <a:lnTo>
                  <a:pt x="6326" y="932644"/>
                </a:lnTo>
                <a:lnTo>
                  <a:pt x="0" y="885571"/>
                </a:lnTo>
                <a:lnTo>
                  <a:pt x="0" y="177037"/>
                </a:lnTo>
                <a:close/>
              </a:path>
            </a:pathLst>
          </a:custGeom>
          <a:ln w="25400">
            <a:solidFill>
              <a:srgbClr val="6B6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22324" y="5193410"/>
            <a:ext cx="7299325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40"/>
              </a:lnSpc>
              <a:tabLst>
                <a:tab pos="2200910" algn="l"/>
                <a:tab pos="7002145" algn="l"/>
              </a:tabLst>
            </a:pPr>
            <a:r>
              <a:rPr sz="2000" spc="-10" dirty="0">
                <a:latin typeface="Arial"/>
                <a:cs typeface="Arial"/>
              </a:rPr>
              <a:t>Ev</a:t>
            </a:r>
            <a:r>
              <a:rPr sz="2000" dirty="0">
                <a:latin typeface="Arial"/>
                <a:cs typeface="Arial"/>
              </a:rPr>
              <a:t>aluar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erentes	mé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odos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inocula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ión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</a:t>
            </a:r>
            <a:r>
              <a:rPr sz="2000" i="1" spc="-10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yonectria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</a:t>
            </a:r>
            <a:r>
              <a:rPr sz="2000" i="1" dirty="0">
                <a:latin typeface="Arial"/>
                <a:cs typeface="Arial"/>
              </a:rPr>
              <a:t>.	</a:t>
            </a:r>
            <a:r>
              <a:rPr sz="2000" dirty="0"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40"/>
              </a:lnSpc>
              <a:tabLst>
                <a:tab pos="1975485" algn="l"/>
              </a:tabLst>
            </a:pPr>
            <a:r>
              <a:rPr sz="2000" dirty="0">
                <a:latin typeface="Arial"/>
                <a:cs typeface="Arial"/>
              </a:rPr>
              <a:t>plantas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mora	de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castilla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0274" y="1041654"/>
            <a:ext cx="7673975" cy="159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rebuchet MS"/>
                <a:cs typeface="Trebuchet MS"/>
              </a:rPr>
              <a:t>Objetivos</a:t>
            </a:r>
            <a:r>
              <a:rPr sz="3200" b="1" spc="-7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específicos</a:t>
            </a:r>
            <a:endParaRPr sz="3200">
              <a:latin typeface="Trebuchet MS"/>
              <a:cs typeface="Trebuchet MS"/>
            </a:endParaRPr>
          </a:p>
          <a:p>
            <a:pPr marL="104139" marR="5080">
              <a:lnSpc>
                <a:spcPct val="86300"/>
              </a:lnSpc>
              <a:spcBef>
                <a:spcPts val="2420"/>
              </a:spcBef>
            </a:pPr>
            <a:r>
              <a:rPr sz="2000" dirty="0">
                <a:latin typeface="Arial"/>
                <a:cs typeface="Arial"/>
              </a:rPr>
              <a:t>Identificar morfológica y molecularmente aislados de </a:t>
            </a:r>
            <a:r>
              <a:rPr sz="2000" i="1" dirty="0">
                <a:latin typeface="Arial"/>
                <a:cs typeface="Arial"/>
              </a:rPr>
              <a:t>Ilyonectria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</a:t>
            </a:r>
            <a:r>
              <a:rPr sz="2000" i="1" dirty="0">
                <a:latin typeface="Arial"/>
                <a:cs typeface="Arial"/>
              </a:rPr>
              <a:t>.  </a:t>
            </a:r>
            <a:r>
              <a:rPr sz="2000" dirty="0">
                <a:latin typeface="Arial"/>
                <a:cs typeface="Arial"/>
              </a:rPr>
              <a:t>provenientes de plantas de mora de castilla con sintomatología de  marchitez.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1235" y="202692"/>
            <a:ext cx="361035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METODOLOGÍA</a:t>
            </a:r>
          </a:p>
        </p:txBody>
      </p:sp>
      <p:sp>
        <p:nvSpPr>
          <p:cNvPr id="8" name="object 8"/>
          <p:cNvSpPr/>
          <p:nvPr/>
        </p:nvSpPr>
        <p:spPr>
          <a:xfrm>
            <a:off x="684479" y="647319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067" y="0"/>
                </a:moveTo>
                <a:lnTo>
                  <a:pt x="0" y="0"/>
                </a:lnTo>
                <a:lnTo>
                  <a:pt x="360032" y="360044"/>
                </a:lnTo>
                <a:lnTo>
                  <a:pt x="0" y="720089"/>
                </a:lnTo>
                <a:lnTo>
                  <a:pt x="2422067" y="720089"/>
                </a:lnTo>
                <a:lnTo>
                  <a:pt x="2782112" y="360044"/>
                </a:lnTo>
                <a:lnTo>
                  <a:pt x="242206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479" y="647319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067" y="0"/>
                </a:lnTo>
                <a:lnTo>
                  <a:pt x="2782112" y="360044"/>
                </a:lnTo>
                <a:lnTo>
                  <a:pt x="2422067" y="720089"/>
                </a:lnTo>
                <a:lnTo>
                  <a:pt x="0" y="720089"/>
                </a:lnTo>
                <a:lnTo>
                  <a:pt x="360032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1882" y="848105"/>
            <a:ext cx="146748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Aisla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iento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89171" y="647319"/>
            <a:ext cx="3088005" cy="720090"/>
          </a:xfrm>
          <a:custGeom>
            <a:avLst/>
            <a:gdLst/>
            <a:ahLst/>
            <a:cxnLst/>
            <a:rect l="l" t="t" r="r" b="b"/>
            <a:pathLst>
              <a:path w="3088004" h="720090">
                <a:moveTo>
                  <a:pt x="2727959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2727959" y="720089"/>
                </a:lnTo>
                <a:lnTo>
                  <a:pt x="3088004" y="360044"/>
                </a:lnTo>
                <a:lnTo>
                  <a:pt x="272795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9171" y="647319"/>
            <a:ext cx="3088005" cy="720090"/>
          </a:xfrm>
          <a:custGeom>
            <a:avLst/>
            <a:gdLst/>
            <a:ahLst/>
            <a:cxnLst/>
            <a:rect l="l" t="t" r="r" b="b"/>
            <a:pathLst>
              <a:path w="3088004" h="720090">
                <a:moveTo>
                  <a:pt x="0" y="0"/>
                </a:moveTo>
                <a:lnTo>
                  <a:pt x="2727959" y="0"/>
                </a:lnTo>
                <a:lnTo>
                  <a:pt x="3088004" y="360044"/>
                </a:lnTo>
                <a:lnTo>
                  <a:pt x="2727959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0117" y="695705"/>
            <a:ext cx="166560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entificac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ón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morfológica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59958" y="1473454"/>
            <a:ext cx="4035170" cy="1937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9958" y="4164571"/>
            <a:ext cx="4025949" cy="1874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094" y="1498473"/>
            <a:ext cx="2358898" cy="1952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6967" y="1470279"/>
            <a:ext cx="2171573" cy="19804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7741" y="2200021"/>
            <a:ext cx="570865" cy="369570"/>
          </a:xfrm>
          <a:custGeom>
            <a:avLst/>
            <a:gdLst/>
            <a:ahLst/>
            <a:cxnLst/>
            <a:rect l="l" t="t" r="r" b="b"/>
            <a:pathLst>
              <a:path w="570864" h="369569">
                <a:moveTo>
                  <a:pt x="386207" y="0"/>
                </a:moveTo>
                <a:lnTo>
                  <a:pt x="386207" y="92328"/>
                </a:lnTo>
                <a:lnTo>
                  <a:pt x="0" y="92328"/>
                </a:lnTo>
                <a:lnTo>
                  <a:pt x="0" y="276987"/>
                </a:lnTo>
                <a:lnTo>
                  <a:pt x="386207" y="276987"/>
                </a:lnTo>
                <a:lnTo>
                  <a:pt x="386207" y="369315"/>
                </a:lnTo>
                <a:lnTo>
                  <a:pt x="570865" y="184657"/>
                </a:lnTo>
                <a:lnTo>
                  <a:pt x="38620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7741" y="2200021"/>
            <a:ext cx="570865" cy="369570"/>
          </a:xfrm>
          <a:custGeom>
            <a:avLst/>
            <a:gdLst/>
            <a:ahLst/>
            <a:cxnLst/>
            <a:rect l="l" t="t" r="r" b="b"/>
            <a:pathLst>
              <a:path w="570864" h="369569">
                <a:moveTo>
                  <a:pt x="0" y="92328"/>
                </a:moveTo>
                <a:lnTo>
                  <a:pt x="386207" y="92328"/>
                </a:lnTo>
                <a:lnTo>
                  <a:pt x="386207" y="0"/>
                </a:lnTo>
                <a:lnTo>
                  <a:pt x="570865" y="184657"/>
                </a:lnTo>
                <a:lnTo>
                  <a:pt x="386207" y="369315"/>
                </a:lnTo>
                <a:lnTo>
                  <a:pt x="386207" y="276987"/>
                </a:lnTo>
                <a:lnTo>
                  <a:pt x="0" y="276987"/>
                </a:lnTo>
                <a:lnTo>
                  <a:pt x="0" y="92328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47741" y="4670552"/>
            <a:ext cx="570865" cy="360045"/>
          </a:xfrm>
          <a:custGeom>
            <a:avLst/>
            <a:gdLst/>
            <a:ahLst/>
            <a:cxnLst/>
            <a:rect l="l" t="t" r="r" b="b"/>
            <a:pathLst>
              <a:path w="570864" h="360045">
                <a:moveTo>
                  <a:pt x="180086" y="0"/>
                </a:moveTo>
                <a:lnTo>
                  <a:pt x="0" y="179959"/>
                </a:lnTo>
                <a:lnTo>
                  <a:pt x="180086" y="360044"/>
                </a:lnTo>
                <a:lnTo>
                  <a:pt x="180086" y="270001"/>
                </a:lnTo>
                <a:lnTo>
                  <a:pt x="570865" y="270001"/>
                </a:lnTo>
                <a:lnTo>
                  <a:pt x="570865" y="90043"/>
                </a:lnTo>
                <a:lnTo>
                  <a:pt x="180086" y="90043"/>
                </a:lnTo>
                <a:lnTo>
                  <a:pt x="18008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7741" y="4670552"/>
            <a:ext cx="570865" cy="360045"/>
          </a:xfrm>
          <a:custGeom>
            <a:avLst/>
            <a:gdLst/>
            <a:ahLst/>
            <a:cxnLst/>
            <a:rect l="l" t="t" r="r" b="b"/>
            <a:pathLst>
              <a:path w="570864" h="360045">
                <a:moveTo>
                  <a:pt x="570865" y="270001"/>
                </a:moveTo>
                <a:lnTo>
                  <a:pt x="180086" y="270001"/>
                </a:lnTo>
                <a:lnTo>
                  <a:pt x="180086" y="360044"/>
                </a:lnTo>
                <a:lnTo>
                  <a:pt x="0" y="179959"/>
                </a:lnTo>
                <a:lnTo>
                  <a:pt x="180086" y="0"/>
                </a:lnTo>
                <a:lnTo>
                  <a:pt x="180086" y="90043"/>
                </a:lnTo>
                <a:lnTo>
                  <a:pt x="570865" y="90043"/>
                </a:lnTo>
                <a:lnTo>
                  <a:pt x="570865" y="270001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8759" y="2215896"/>
            <a:ext cx="100330" cy="251460"/>
          </a:xfrm>
          <a:custGeom>
            <a:avLst/>
            <a:gdLst/>
            <a:ahLst/>
            <a:cxnLst/>
            <a:rect l="l" t="t" r="r" b="b"/>
            <a:pathLst>
              <a:path w="100329" h="251460">
                <a:moveTo>
                  <a:pt x="5118" y="161416"/>
                </a:moveTo>
                <a:lnTo>
                  <a:pt x="660" y="164210"/>
                </a:lnTo>
                <a:lnTo>
                  <a:pt x="0" y="167131"/>
                </a:lnTo>
                <a:lnTo>
                  <a:pt x="1396" y="169290"/>
                </a:lnTo>
                <a:lnTo>
                  <a:pt x="52666" y="250951"/>
                </a:lnTo>
                <a:lnTo>
                  <a:pt x="57671" y="241680"/>
                </a:lnTo>
                <a:lnTo>
                  <a:pt x="47586" y="241680"/>
                </a:lnTo>
                <a:lnTo>
                  <a:pt x="47009" y="224064"/>
                </a:lnTo>
                <a:lnTo>
                  <a:pt x="9461" y="164210"/>
                </a:lnTo>
                <a:lnTo>
                  <a:pt x="8064" y="162051"/>
                </a:lnTo>
                <a:lnTo>
                  <a:pt x="5118" y="161416"/>
                </a:lnTo>
                <a:close/>
              </a:path>
              <a:path w="100329" h="251460">
                <a:moveTo>
                  <a:pt x="47009" y="224064"/>
                </a:moveTo>
                <a:lnTo>
                  <a:pt x="47586" y="241680"/>
                </a:lnTo>
                <a:lnTo>
                  <a:pt x="57111" y="241300"/>
                </a:lnTo>
                <a:lnTo>
                  <a:pt x="57045" y="239267"/>
                </a:lnTo>
                <a:lnTo>
                  <a:pt x="48158" y="239267"/>
                </a:lnTo>
                <a:lnTo>
                  <a:pt x="52040" y="232084"/>
                </a:lnTo>
                <a:lnTo>
                  <a:pt x="47009" y="224064"/>
                </a:lnTo>
                <a:close/>
              </a:path>
              <a:path w="100329" h="251460">
                <a:moveTo>
                  <a:pt x="94234" y="158495"/>
                </a:moveTo>
                <a:lnTo>
                  <a:pt x="91338" y="159257"/>
                </a:lnTo>
                <a:lnTo>
                  <a:pt x="90093" y="161670"/>
                </a:lnTo>
                <a:lnTo>
                  <a:pt x="56536" y="223766"/>
                </a:lnTo>
                <a:lnTo>
                  <a:pt x="57111" y="241300"/>
                </a:lnTo>
                <a:lnTo>
                  <a:pt x="47586" y="241680"/>
                </a:lnTo>
                <a:lnTo>
                  <a:pt x="57671" y="241680"/>
                </a:lnTo>
                <a:lnTo>
                  <a:pt x="98463" y="166115"/>
                </a:lnTo>
                <a:lnTo>
                  <a:pt x="99720" y="163829"/>
                </a:lnTo>
                <a:lnTo>
                  <a:pt x="98856" y="160908"/>
                </a:lnTo>
                <a:lnTo>
                  <a:pt x="96545" y="159638"/>
                </a:lnTo>
                <a:lnTo>
                  <a:pt x="94234" y="158495"/>
                </a:lnTo>
                <a:close/>
              </a:path>
              <a:path w="100329" h="251460">
                <a:moveTo>
                  <a:pt x="52040" y="232084"/>
                </a:moveTo>
                <a:lnTo>
                  <a:pt x="48158" y="239267"/>
                </a:lnTo>
                <a:lnTo>
                  <a:pt x="56387" y="239013"/>
                </a:lnTo>
                <a:lnTo>
                  <a:pt x="52040" y="232084"/>
                </a:lnTo>
                <a:close/>
              </a:path>
              <a:path w="100329" h="251460">
                <a:moveTo>
                  <a:pt x="56536" y="223766"/>
                </a:moveTo>
                <a:lnTo>
                  <a:pt x="52040" y="232084"/>
                </a:lnTo>
                <a:lnTo>
                  <a:pt x="56387" y="239013"/>
                </a:lnTo>
                <a:lnTo>
                  <a:pt x="48158" y="239267"/>
                </a:lnTo>
                <a:lnTo>
                  <a:pt x="57045" y="239267"/>
                </a:lnTo>
                <a:lnTo>
                  <a:pt x="56536" y="223766"/>
                </a:lnTo>
                <a:close/>
              </a:path>
              <a:path w="100329" h="251460">
                <a:moveTo>
                  <a:pt x="49187" y="0"/>
                </a:moveTo>
                <a:lnTo>
                  <a:pt x="39674" y="253"/>
                </a:lnTo>
                <a:lnTo>
                  <a:pt x="47009" y="224064"/>
                </a:lnTo>
                <a:lnTo>
                  <a:pt x="52040" y="232084"/>
                </a:lnTo>
                <a:lnTo>
                  <a:pt x="56536" y="223766"/>
                </a:lnTo>
                <a:lnTo>
                  <a:pt x="491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4570" y="1727327"/>
            <a:ext cx="100330" cy="492759"/>
          </a:xfrm>
          <a:custGeom>
            <a:avLst/>
            <a:gdLst/>
            <a:ahLst/>
            <a:cxnLst/>
            <a:rect l="l" t="t" r="r" b="b"/>
            <a:pathLst>
              <a:path w="100330" h="492760">
                <a:moveTo>
                  <a:pt x="5206" y="402209"/>
                </a:moveTo>
                <a:lnTo>
                  <a:pt x="3048" y="403478"/>
                </a:lnTo>
                <a:lnTo>
                  <a:pt x="762" y="404875"/>
                </a:lnTo>
                <a:lnTo>
                  <a:pt x="0" y="407797"/>
                </a:lnTo>
                <a:lnTo>
                  <a:pt x="1397" y="410083"/>
                </a:lnTo>
                <a:lnTo>
                  <a:pt x="51054" y="492633"/>
                </a:lnTo>
                <a:lnTo>
                  <a:pt x="56379" y="483235"/>
                </a:lnTo>
                <a:lnTo>
                  <a:pt x="46228" y="483235"/>
                </a:lnTo>
                <a:lnTo>
                  <a:pt x="45994" y="465845"/>
                </a:lnTo>
                <a:lnTo>
                  <a:pt x="9525" y="405129"/>
                </a:lnTo>
                <a:lnTo>
                  <a:pt x="8128" y="402971"/>
                </a:lnTo>
                <a:lnTo>
                  <a:pt x="5206" y="402209"/>
                </a:lnTo>
                <a:close/>
              </a:path>
              <a:path w="100330" h="492760">
                <a:moveTo>
                  <a:pt x="45994" y="465845"/>
                </a:moveTo>
                <a:lnTo>
                  <a:pt x="46228" y="483235"/>
                </a:lnTo>
                <a:lnTo>
                  <a:pt x="55626" y="483108"/>
                </a:lnTo>
                <a:lnTo>
                  <a:pt x="55595" y="480822"/>
                </a:lnTo>
                <a:lnTo>
                  <a:pt x="46736" y="480822"/>
                </a:lnTo>
                <a:lnTo>
                  <a:pt x="50741" y="473747"/>
                </a:lnTo>
                <a:lnTo>
                  <a:pt x="45994" y="465845"/>
                </a:lnTo>
                <a:close/>
              </a:path>
              <a:path w="100330" h="492760">
                <a:moveTo>
                  <a:pt x="94361" y="400938"/>
                </a:moveTo>
                <a:lnTo>
                  <a:pt x="91440" y="401827"/>
                </a:lnTo>
                <a:lnTo>
                  <a:pt x="90170" y="404113"/>
                </a:lnTo>
                <a:lnTo>
                  <a:pt x="55394" y="465529"/>
                </a:lnTo>
                <a:lnTo>
                  <a:pt x="55626" y="483108"/>
                </a:lnTo>
                <a:lnTo>
                  <a:pt x="46228" y="483235"/>
                </a:lnTo>
                <a:lnTo>
                  <a:pt x="56379" y="483235"/>
                </a:lnTo>
                <a:lnTo>
                  <a:pt x="98552" y="408813"/>
                </a:lnTo>
                <a:lnTo>
                  <a:pt x="99822" y="406526"/>
                </a:lnTo>
                <a:lnTo>
                  <a:pt x="98933" y="403606"/>
                </a:lnTo>
                <a:lnTo>
                  <a:pt x="96647" y="402336"/>
                </a:lnTo>
                <a:lnTo>
                  <a:pt x="94361" y="400938"/>
                </a:lnTo>
                <a:close/>
              </a:path>
              <a:path w="100330" h="492760">
                <a:moveTo>
                  <a:pt x="50741" y="473747"/>
                </a:moveTo>
                <a:lnTo>
                  <a:pt x="46736" y="480822"/>
                </a:lnTo>
                <a:lnTo>
                  <a:pt x="54991" y="480822"/>
                </a:lnTo>
                <a:lnTo>
                  <a:pt x="50741" y="473747"/>
                </a:lnTo>
                <a:close/>
              </a:path>
              <a:path w="100330" h="492760">
                <a:moveTo>
                  <a:pt x="55394" y="465529"/>
                </a:moveTo>
                <a:lnTo>
                  <a:pt x="50741" y="473747"/>
                </a:lnTo>
                <a:lnTo>
                  <a:pt x="54991" y="480822"/>
                </a:lnTo>
                <a:lnTo>
                  <a:pt x="55595" y="480822"/>
                </a:lnTo>
                <a:lnTo>
                  <a:pt x="55394" y="465529"/>
                </a:lnTo>
                <a:close/>
              </a:path>
              <a:path w="100330" h="492760">
                <a:moveTo>
                  <a:pt x="49276" y="0"/>
                </a:moveTo>
                <a:lnTo>
                  <a:pt x="39751" y="126"/>
                </a:lnTo>
                <a:lnTo>
                  <a:pt x="45994" y="465845"/>
                </a:lnTo>
                <a:lnTo>
                  <a:pt x="50741" y="473747"/>
                </a:lnTo>
                <a:lnTo>
                  <a:pt x="55394" y="465529"/>
                </a:lnTo>
                <a:lnTo>
                  <a:pt x="492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64117" y="4810886"/>
            <a:ext cx="121285" cy="678815"/>
          </a:xfrm>
          <a:custGeom>
            <a:avLst/>
            <a:gdLst/>
            <a:ahLst/>
            <a:cxnLst/>
            <a:rect l="l" t="t" r="r" b="b"/>
            <a:pathLst>
              <a:path w="121284" h="678814">
                <a:moveTo>
                  <a:pt x="26415" y="592708"/>
                </a:moveTo>
                <a:lnTo>
                  <a:pt x="22225" y="595883"/>
                </a:lnTo>
                <a:lnTo>
                  <a:pt x="21843" y="598805"/>
                </a:lnTo>
                <a:lnTo>
                  <a:pt x="23367" y="600963"/>
                </a:lnTo>
                <a:lnTo>
                  <a:pt x="80899" y="678307"/>
                </a:lnTo>
                <a:lnTo>
                  <a:pt x="84831" y="669416"/>
                </a:lnTo>
                <a:lnTo>
                  <a:pt x="75183" y="669416"/>
                </a:lnTo>
                <a:lnTo>
                  <a:pt x="73216" y="651926"/>
                </a:lnTo>
                <a:lnTo>
                  <a:pt x="30987" y="595249"/>
                </a:lnTo>
                <a:lnTo>
                  <a:pt x="29463" y="593089"/>
                </a:lnTo>
                <a:lnTo>
                  <a:pt x="26415" y="592708"/>
                </a:lnTo>
                <a:close/>
              </a:path>
              <a:path w="121284" h="678814">
                <a:moveTo>
                  <a:pt x="73216" y="651926"/>
                </a:moveTo>
                <a:lnTo>
                  <a:pt x="75183" y="669416"/>
                </a:lnTo>
                <a:lnTo>
                  <a:pt x="84581" y="668274"/>
                </a:lnTo>
                <a:lnTo>
                  <a:pt x="84439" y="667003"/>
                </a:lnTo>
                <a:lnTo>
                  <a:pt x="75564" y="667003"/>
                </a:lnTo>
                <a:lnTo>
                  <a:pt x="78865" y="659508"/>
                </a:lnTo>
                <a:lnTo>
                  <a:pt x="73216" y="651926"/>
                </a:lnTo>
                <a:close/>
              </a:path>
              <a:path w="121284" h="678814">
                <a:moveTo>
                  <a:pt x="115061" y="582802"/>
                </a:moveTo>
                <a:lnTo>
                  <a:pt x="112267" y="583819"/>
                </a:lnTo>
                <a:lnTo>
                  <a:pt x="111125" y="586232"/>
                </a:lnTo>
                <a:lnTo>
                  <a:pt x="82635" y="650943"/>
                </a:lnTo>
                <a:lnTo>
                  <a:pt x="84581" y="668274"/>
                </a:lnTo>
                <a:lnTo>
                  <a:pt x="75183" y="669416"/>
                </a:lnTo>
                <a:lnTo>
                  <a:pt x="84831" y="669416"/>
                </a:lnTo>
                <a:lnTo>
                  <a:pt x="119887" y="590169"/>
                </a:lnTo>
                <a:lnTo>
                  <a:pt x="120903" y="587756"/>
                </a:lnTo>
                <a:lnTo>
                  <a:pt x="119887" y="584834"/>
                </a:lnTo>
                <a:lnTo>
                  <a:pt x="115061" y="582802"/>
                </a:lnTo>
                <a:close/>
              </a:path>
              <a:path w="121284" h="678814">
                <a:moveTo>
                  <a:pt x="78865" y="659508"/>
                </a:moveTo>
                <a:lnTo>
                  <a:pt x="75564" y="667003"/>
                </a:lnTo>
                <a:lnTo>
                  <a:pt x="83692" y="665988"/>
                </a:lnTo>
                <a:lnTo>
                  <a:pt x="78865" y="659508"/>
                </a:lnTo>
                <a:close/>
              </a:path>
              <a:path w="121284" h="678814">
                <a:moveTo>
                  <a:pt x="82635" y="650943"/>
                </a:moveTo>
                <a:lnTo>
                  <a:pt x="78865" y="659508"/>
                </a:lnTo>
                <a:lnTo>
                  <a:pt x="83692" y="665988"/>
                </a:lnTo>
                <a:lnTo>
                  <a:pt x="75564" y="667003"/>
                </a:lnTo>
                <a:lnTo>
                  <a:pt x="84439" y="667003"/>
                </a:lnTo>
                <a:lnTo>
                  <a:pt x="82635" y="650943"/>
                </a:lnTo>
                <a:close/>
              </a:path>
              <a:path w="121284" h="678814">
                <a:moveTo>
                  <a:pt x="9525" y="0"/>
                </a:moveTo>
                <a:lnTo>
                  <a:pt x="0" y="1015"/>
                </a:lnTo>
                <a:lnTo>
                  <a:pt x="73216" y="651926"/>
                </a:lnTo>
                <a:lnTo>
                  <a:pt x="78865" y="659508"/>
                </a:lnTo>
                <a:lnTo>
                  <a:pt x="82635" y="650943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4573" y="3502025"/>
            <a:ext cx="536956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0,5% </a:t>
            </a:r>
            <a:r>
              <a:rPr sz="2000" b="1" spc="-5" dirty="0">
                <a:latin typeface="Trebuchet MS"/>
                <a:cs typeface="Trebuchet MS"/>
              </a:rPr>
              <a:t>(NaClO) </a:t>
            </a:r>
            <a:r>
              <a:rPr sz="2000" b="1" dirty="0">
                <a:latin typeface="Trebuchet MS"/>
                <a:cs typeface="Trebuchet MS"/>
              </a:rPr>
              <a:t>x 3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min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  <a:tab pos="1383665" algn="l"/>
              </a:tabLst>
            </a:pPr>
            <a:r>
              <a:rPr sz="2000" b="1" dirty="0">
                <a:latin typeface="Trebuchet MS"/>
                <a:cs typeface="Trebuchet MS"/>
              </a:rPr>
              <a:t>3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veces	ADE </a:t>
            </a:r>
            <a:r>
              <a:rPr sz="2000" b="1" dirty="0">
                <a:latin typeface="Trebuchet MS"/>
                <a:cs typeface="Trebuchet MS"/>
              </a:rPr>
              <a:t>( agua destilada</a:t>
            </a:r>
            <a:r>
              <a:rPr sz="2000" b="1" spc="-114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esterilizada)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151744" y="3789172"/>
            <a:ext cx="648335" cy="951230"/>
          </a:xfrm>
          <a:custGeom>
            <a:avLst/>
            <a:gdLst/>
            <a:ahLst/>
            <a:cxnLst/>
            <a:rect l="l" t="t" r="r" b="b"/>
            <a:pathLst>
              <a:path w="648334" h="951229">
                <a:moveTo>
                  <a:pt x="161925" y="626744"/>
                </a:moveTo>
                <a:lnTo>
                  <a:pt x="0" y="814577"/>
                </a:lnTo>
                <a:lnTo>
                  <a:pt x="161925" y="950721"/>
                </a:lnTo>
                <a:lnTo>
                  <a:pt x="161925" y="869822"/>
                </a:lnTo>
                <a:lnTo>
                  <a:pt x="201707" y="855198"/>
                </a:lnTo>
                <a:lnTo>
                  <a:pt x="240238" y="837644"/>
                </a:lnTo>
                <a:lnTo>
                  <a:pt x="277454" y="817276"/>
                </a:lnTo>
                <a:lnTo>
                  <a:pt x="313288" y="794212"/>
                </a:lnTo>
                <a:lnTo>
                  <a:pt x="347675" y="768571"/>
                </a:lnTo>
                <a:lnTo>
                  <a:pt x="380550" y="740468"/>
                </a:lnTo>
                <a:lnTo>
                  <a:pt x="411848" y="710022"/>
                </a:lnTo>
                <a:lnTo>
                  <a:pt x="413891" y="707770"/>
                </a:lnTo>
                <a:lnTo>
                  <a:pt x="161925" y="707770"/>
                </a:lnTo>
                <a:lnTo>
                  <a:pt x="161925" y="626744"/>
                </a:lnTo>
                <a:close/>
              </a:path>
              <a:path w="648334" h="951229">
                <a:moveTo>
                  <a:pt x="644778" y="0"/>
                </a:moveTo>
                <a:lnTo>
                  <a:pt x="639145" y="53164"/>
                </a:lnTo>
                <a:lnTo>
                  <a:pt x="630842" y="105254"/>
                </a:lnTo>
                <a:lnTo>
                  <a:pt x="619953" y="156147"/>
                </a:lnTo>
                <a:lnTo>
                  <a:pt x="606561" y="205721"/>
                </a:lnTo>
                <a:lnTo>
                  <a:pt x="590680" y="254033"/>
                </a:lnTo>
                <a:lnTo>
                  <a:pt x="572602" y="300422"/>
                </a:lnTo>
                <a:lnTo>
                  <a:pt x="552201" y="345303"/>
                </a:lnTo>
                <a:lnTo>
                  <a:pt x="529630" y="388376"/>
                </a:lnTo>
                <a:lnTo>
                  <a:pt x="504972" y="429517"/>
                </a:lnTo>
                <a:lnTo>
                  <a:pt x="478310" y="468605"/>
                </a:lnTo>
                <a:lnTo>
                  <a:pt x="449728" y="505516"/>
                </a:lnTo>
                <a:lnTo>
                  <a:pt x="419309" y="540129"/>
                </a:lnTo>
                <a:lnTo>
                  <a:pt x="387136" y="572320"/>
                </a:lnTo>
                <a:lnTo>
                  <a:pt x="353293" y="601968"/>
                </a:lnTo>
                <a:lnTo>
                  <a:pt x="317861" y="628950"/>
                </a:lnTo>
                <a:lnTo>
                  <a:pt x="280925" y="653144"/>
                </a:lnTo>
                <a:lnTo>
                  <a:pt x="242569" y="674427"/>
                </a:lnTo>
                <a:lnTo>
                  <a:pt x="202874" y="692676"/>
                </a:lnTo>
                <a:lnTo>
                  <a:pt x="161925" y="707770"/>
                </a:lnTo>
                <a:lnTo>
                  <a:pt x="413891" y="707770"/>
                </a:lnTo>
                <a:lnTo>
                  <a:pt x="441503" y="677350"/>
                </a:lnTo>
                <a:lnTo>
                  <a:pt x="469449" y="642569"/>
                </a:lnTo>
                <a:lnTo>
                  <a:pt x="495623" y="605797"/>
                </a:lnTo>
                <a:lnTo>
                  <a:pt x="519958" y="567152"/>
                </a:lnTo>
                <a:lnTo>
                  <a:pt x="542388" y="526750"/>
                </a:lnTo>
                <a:lnTo>
                  <a:pt x="562850" y="484709"/>
                </a:lnTo>
                <a:lnTo>
                  <a:pt x="581276" y="441147"/>
                </a:lnTo>
                <a:lnTo>
                  <a:pt x="597603" y="396181"/>
                </a:lnTo>
                <a:lnTo>
                  <a:pt x="611765" y="349928"/>
                </a:lnTo>
                <a:lnTo>
                  <a:pt x="623695" y="302507"/>
                </a:lnTo>
                <a:lnTo>
                  <a:pt x="633357" y="253854"/>
                </a:lnTo>
                <a:lnTo>
                  <a:pt x="640604" y="204625"/>
                </a:lnTo>
                <a:lnTo>
                  <a:pt x="645451" y="154401"/>
                </a:lnTo>
                <a:lnTo>
                  <a:pt x="647806" y="103476"/>
                </a:lnTo>
                <a:lnTo>
                  <a:pt x="647603" y="51970"/>
                </a:lnTo>
                <a:lnTo>
                  <a:pt x="64477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51744" y="2893568"/>
            <a:ext cx="648335" cy="976630"/>
          </a:xfrm>
          <a:custGeom>
            <a:avLst/>
            <a:gdLst/>
            <a:ahLst/>
            <a:cxnLst/>
            <a:rect l="l" t="t" r="r" b="b"/>
            <a:pathLst>
              <a:path w="648334" h="976629">
                <a:moveTo>
                  <a:pt x="0" y="0"/>
                </a:moveTo>
                <a:lnTo>
                  <a:pt x="0" y="162052"/>
                </a:lnTo>
                <a:lnTo>
                  <a:pt x="42607" y="163784"/>
                </a:lnTo>
                <a:lnTo>
                  <a:pt x="84479" y="168911"/>
                </a:lnTo>
                <a:lnTo>
                  <a:pt x="125530" y="177325"/>
                </a:lnTo>
                <a:lnTo>
                  <a:pt x="165675" y="188918"/>
                </a:lnTo>
                <a:lnTo>
                  <a:pt x="204828" y="203584"/>
                </a:lnTo>
                <a:lnTo>
                  <a:pt x="242905" y="221213"/>
                </a:lnTo>
                <a:lnTo>
                  <a:pt x="279818" y="241700"/>
                </a:lnTo>
                <a:lnTo>
                  <a:pt x="315484" y="264937"/>
                </a:lnTo>
                <a:lnTo>
                  <a:pt x="349817" y="290816"/>
                </a:lnTo>
                <a:lnTo>
                  <a:pt x="382731" y="319231"/>
                </a:lnTo>
                <a:lnTo>
                  <a:pt x="414140" y="350073"/>
                </a:lnTo>
                <a:lnTo>
                  <a:pt x="443960" y="383235"/>
                </a:lnTo>
                <a:lnTo>
                  <a:pt x="472105" y="418610"/>
                </a:lnTo>
                <a:lnTo>
                  <a:pt x="498489" y="456091"/>
                </a:lnTo>
                <a:lnTo>
                  <a:pt x="523027" y="495570"/>
                </a:lnTo>
                <a:lnTo>
                  <a:pt x="545634" y="536939"/>
                </a:lnTo>
                <a:lnTo>
                  <a:pt x="566224" y="580092"/>
                </a:lnTo>
                <a:lnTo>
                  <a:pt x="584711" y="624921"/>
                </a:lnTo>
                <a:lnTo>
                  <a:pt x="601011" y="671319"/>
                </a:lnTo>
                <a:lnTo>
                  <a:pt x="615037" y="719177"/>
                </a:lnTo>
                <a:lnTo>
                  <a:pt x="626705" y="768390"/>
                </a:lnTo>
                <a:lnTo>
                  <a:pt x="635929" y="818848"/>
                </a:lnTo>
                <a:lnTo>
                  <a:pt x="642623" y="870446"/>
                </a:lnTo>
                <a:lnTo>
                  <a:pt x="646702" y="923076"/>
                </a:lnTo>
                <a:lnTo>
                  <a:pt x="648080" y="976630"/>
                </a:lnTo>
                <a:lnTo>
                  <a:pt x="648080" y="814578"/>
                </a:lnTo>
                <a:lnTo>
                  <a:pt x="646702" y="761024"/>
                </a:lnTo>
                <a:lnTo>
                  <a:pt x="642623" y="708394"/>
                </a:lnTo>
                <a:lnTo>
                  <a:pt x="635929" y="656796"/>
                </a:lnTo>
                <a:lnTo>
                  <a:pt x="626705" y="606338"/>
                </a:lnTo>
                <a:lnTo>
                  <a:pt x="615037" y="557125"/>
                </a:lnTo>
                <a:lnTo>
                  <a:pt x="601011" y="509267"/>
                </a:lnTo>
                <a:lnTo>
                  <a:pt x="584711" y="462869"/>
                </a:lnTo>
                <a:lnTo>
                  <a:pt x="566224" y="418040"/>
                </a:lnTo>
                <a:lnTo>
                  <a:pt x="545634" y="374887"/>
                </a:lnTo>
                <a:lnTo>
                  <a:pt x="523027" y="333518"/>
                </a:lnTo>
                <a:lnTo>
                  <a:pt x="498489" y="294039"/>
                </a:lnTo>
                <a:lnTo>
                  <a:pt x="472105" y="256558"/>
                </a:lnTo>
                <a:lnTo>
                  <a:pt x="443960" y="221183"/>
                </a:lnTo>
                <a:lnTo>
                  <a:pt x="414140" y="188021"/>
                </a:lnTo>
                <a:lnTo>
                  <a:pt x="382731" y="157179"/>
                </a:lnTo>
                <a:lnTo>
                  <a:pt x="349817" y="128764"/>
                </a:lnTo>
                <a:lnTo>
                  <a:pt x="315484" y="102885"/>
                </a:lnTo>
                <a:lnTo>
                  <a:pt x="279818" y="79648"/>
                </a:lnTo>
                <a:lnTo>
                  <a:pt x="242905" y="59161"/>
                </a:lnTo>
                <a:lnTo>
                  <a:pt x="204828" y="41532"/>
                </a:lnTo>
                <a:lnTo>
                  <a:pt x="165675" y="26866"/>
                </a:lnTo>
                <a:lnTo>
                  <a:pt x="125530" y="15273"/>
                </a:lnTo>
                <a:lnTo>
                  <a:pt x="84479" y="6859"/>
                </a:lnTo>
                <a:lnTo>
                  <a:pt x="42607" y="1732"/>
                </a:lnTo>
                <a:lnTo>
                  <a:pt x="0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51744" y="2893568"/>
            <a:ext cx="648335" cy="1846580"/>
          </a:xfrm>
          <a:custGeom>
            <a:avLst/>
            <a:gdLst/>
            <a:ahLst/>
            <a:cxnLst/>
            <a:rect l="l" t="t" r="r" b="b"/>
            <a:pathLst>
              <a:path w="648334" h="1846579">
                <a:moveTo>
                  <a:pt x="648080" y="976630"/>
                </a:moveTo>
                <a:lnTo>
                  <a:pt x="646702" y="923076"/>
                </a:lnTo>
                <a:lnTo>
                  <a:pt x="642623" y="870446"/>
                </a:lnTo>
                <a:lnTo>
                  <a:pt x="635929" y="818848"/>
                </a:lnTo>
                <a:lnTo>
                  <a:pt x="626705" y="768390"/>
                </a:lnTo>
                <a:lnTo>
                  <a:pt x="615037" y="719177"/>
                </a:lnTo>
                <a:lnTo>
                  <a:pt x="601011" y="671319"/>
                </a:lnTo>
                <a:lnTo>
                  <a:pt x="584711" y="624921"/>
                </a:lnTo>
                <a:lnTo>
                  <a:pt x="566224" y="580092"/>
                </a:lnTo>
                <a:lnTo>
                  <a:pt x="545634" y="536939"/>
                </a:lnTo>
                <a:lnTo>
                  <a:pt x="523027" y="495570"/>
                </a:lnTo>
                <a:lnTo>
                  <a:pt x="498489" y="456091"/>
                </a:lnTo>
                <a:lnTo>
                  <a:pt x="472105" y="418610"/>
                </a:lnTo>
                <a:lnTo>
                  <a:pt x="443960" y="383235"/>
                </a:lnTo>
                <a:lnTo>
                  <a:pt x="414140" y="350073"/>
                </a:lnTo>
                <a:lnTo>
                  <a:pt x="382731" y="319231"/>
                </a:lnTo>
                <a:lnTo>
                  <a:pt x="349817" y="290816"/>
                </a:lnTo>
                <a:lnTo>
                  <a:pt x="315484" y="264937"/>
                </a:lnTo>
                <a:lnTo>
                  <a:pt x="279818" y="241700"/>
                </a:lnTo>
                <a:lnTo>
                  <a:pt x="242905" y="221213"/>
                </a:lnTo>
                <a:lnTo>
                  <a:pt x="204828" y="203584"/>
                </a:lnTo>
                <a:lnTo>
                  <a:pt x="165675" y="188918"/>
                </a:lnTo>
                <a:lnTo>
                  <a:pt x="125530" y="177325"/>
                </a:lnTo>
                <a:lnTo>
                  <a:pt x="84479" y="168911"/>
                </a:lnTo>
                <a:lnTo>
                  <a:pt x="42607" y="163784"/>
                </a:lnTo>
                <a:lnTo>
                  <a:pt x="0" y="162052"/>
                </a:lnTo>
                <a:lnTo>
                  <a:pt x="0" y="0"/>
                </a:lnTo>
                <a:lnTo>
                  <a:pt x="42607" y="1732"/>
                </a:lnTo>
                <a:lnTo>
                  <a:pt x="84479" y="6859"/>
                </a:lnTo>
                <a:lnTo>
                  <a:pt x="125530" y="15273"/>
                </a:lnTo>
                <a:lnTo>
                  <a:pt x="165675" y="26866"/>
                </a:lnTo>
                <a:lnTo>
                  <a:pt x="204828" y="41532"/>
                </a:lnTo>
                <a:lnTo>
                  <a:pt x="242905" y="59161"/>
                </a:lnTo>
                <a:lnTo>
                  <a:pt x="279818" y="79648"/>
                </a:lnTo>
                <a:lnTo>
                  <a:pt x="315484" y="102885"/>
                </a:lnTo>
                <a:lnTo>
                  <a:pt x="349817" y="128764"/>
                </a:lnTo>
                <a:lnTo>
                  <a:pt x="382731" y="157179"/>
                </a:lnTo>
                <a:lnTo>
                  <a:pt x="414140" y="188021"/>
                </a:lnTo>
                <a:lnTo>
                  <a:pt x="443960" y="221183"/>
                </a:lnTo>
                <a:lnTo>
                  <a:pt x="472105" y="256558"/>
                </a:lnTo>
                <a:lnTo>
                  <a:pt x="498489" y="294039"/>
                </a:lnTo>
                <a:lnTo>
                  <a:pt x="523027" y="333518"/>
                </a:lnTo>
                <a:lnTo>
                  <a:pt x="545634" y="374887"/>
                </a:lnTo>
                <a:lnTo>
                  <a:pt x="566224" y="418040"/>
                </a:lnTo>
                <a:lnTo>
                  <a:pt x="584711" y="462869"/>
                </a:lnTo>
                <a:lnTo>
                  <a:pt x="601011" y="509267"/>
                </a:lnTo>
                <a:lnTo>
                  <a:pt x="615037" y="557125"/>
                </a:lnTo>
                <a:lnTo>
                  <a:pt x="626705" y="606338"/>
                </a:lnTo>
                <a:lnTo>
                  <a:pt x="635929" y="656796"/>
                </a:lnTo>
                <a:lnTo>
                  <a:pt x="642623" y="708394"/>
                </a:lnTo>
                <a:lnTo>
                  <a:pt x="646702" y="761024"/>
                </a:lnTo>
                <a:lnTo>
                  <a:pt x="648080" y="814578"/>
                </a:lnTo>
                <a:lnTo>
                  <a:pt x="648080" y="976630"/>
                </a:lnTo>
                <a:lnTo>
                  <a:pt x="646732" y="1029357"/>
                </a:lnTo>
                <a:lnTo>
                  <a:pt x="642736" y="1081324"/>
                </a:lnTo>
                <a:lnTo>
                  <a:pt x="636166" y="1132411"/>
                </a:lnTo>
                <a:lnTo>
                  <a:pt x="627096" y="1182499"/>
                </a:lnTo>
                <a:lnTo>
                  <a:pt x="615600" y="1231468"/>
                </a:lnTo>
                <a:lnTo>
                  <a:pt x="601752" y="1279200"/>
                </a:lnTo>
                <a:lnTo>
                  <a:pt x="585625" y="1325574"/>
                </a:lnTo>
                <a:lnTo>
                  <a:pt x="567293" y="1370471"/>
                </a:lnTo>
                <a:lnTo>
                  <a:pt x="546830" y="1413772"/>
                </a:lnTo>
                <a:lnTo>
                  <a:pt x="524310" y="1455358"/>
                </a:lnTo>
                <a:lnTo>
                  <a:pt x="499807" y="1495108"/>
                </a:lnTo>
                <a:lnTo>
                  <a:pt x="473394" y="1532904"/>
                </a:lnTo>
                <a:lnTo>
                  <a:pt x="445145" y="1568627"/>
                </a:lnTo>
                <a:lnTo>
                  <a:pt x="415134" y="1602156"/>
                </a:lnTo>
                <a:lnTo>
                  <a:pt x="383435" y="1633373"/>
                </a:lnTo>
                <a:lnTo>
                  <a:pt x="350122" y="1662158"/>
                </a:lnTo>
                <a:lnTo>
                  <a:pt x="315269" y="1688392"/>
                </a:lnTo>
                <a:lnTo>
                  <a:pt x="278948" y="1711955"/>
                </a:lnTo>
                <a:lnTo>
                  <a:pt x="241235" y="1732728"/>
                </a:lnTo>
                <a:lnTo>
                  <a:pt x="202202" y="1750592"/>
                </a:lnTo>
                <a:lnTo>
                  <a:pt x="161925" y="1765427"/>
                </a:lnTo>
                <a:lnTo>
                  <a:pt x="161925" y="1846326"/>
                </a:lnTo>
                <a:lnTo>
                  <a:pt x="0" y="1710182"/>
                </a:lnTo>
                <a:lnTo>
                  <a:pt x="161925" y="1522349"/>
                </a:lnTo>
                <a:lnTo>
                  <a:pt x="161925" y="1603375"/>
                </a:lnTo>
                <a:lnTo>
                  <a:pt x="202874" y="1588280"/>
                </a:lnTo>
                <a:lnTo>
                  <a:pt x="242569" y="1570031"/>
                </a:lnTo>
                <a:lnTo>
                  <a:pt x="280925" y="1548748"/>
                </a:lnTo>
                <a:lnTo>
                  <a:pt x="317861" y="1524554"/>
                </a:lnTo>
                <a:lnTo>
                  <a:pt x="353293" y="1497572"/>
                </a:lnTo>
                <a:lnTo>
                  <a:pt x="387136" y="1467924"/>
                </a:lnTo>
                <a:lnTo>
                  <a:pt x="419309" y="1435733"/>
                </a:lnTo>
                <a:lnTo>
                  <a:pt x="449728" y="1401120"/>
                </a:lnTo>
                <a:lnTo>
                  <a:pt x="478310" y="1364209"/>
                </a:lnTo>
                <a:lnTo>
                  <a:pt x="504972" y="1325121"/>
                </a:lnTo>
                <a:lnTo>
                  <a:pt x="529630" y="1283980"/>
                </a:lnTo>
                <a:lnTo>
                  <a:pt x="552201" y="1240907"/>
                </a:lnTo>
                <a:lnTo>
                  <a:pt x="572602" y="1196026"/>
                </a:lnTo>
                <a:lnTo>
                  <a:pt x="590750" y="1149458"/>
                </a:lnTo>
                <a:lnTo>
                  <a:pt x="606561" y="1101325"/>
                </a:lnTo>
                <a:lnTo>
                  <a:pt x="619953" y="1051751"/>
                </a:lnTo>
                <a:lnTo>
                  <a:pt x="630842" y="1000858"/>
                </a:lnTo>
                <a:lnTo>
                  <a:pt x="639145" y="948768"/>
                </a:lnTo>
                <a:lnTo>
                  <a:pt x="644778" y="895604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0667" y="5678322"/>
            <a:ext cx="6711315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Identificación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morfológica</a:t>
            </a:r>
            <a:endParaRPr sz="20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latin typeface="Trebuchet MS"/>
                <a:cs typeface="Trebuchet MS"/>
              </a:rPr>
              <a:t>18</a:t>
            </a:r>
            <a:r>
              <a:rPr sz="2000" b="1" spc="-5" dirty="0">
                <a:latin typeface="Trebuchet MS"/>
                <a:cs typeface="Trebuchet MS"/>
              </a:rPr>
              <a:t>-</a:t>
            </a:r>
            <a:r>
              <a:rPr sz="2000" b="1" dirty="0">
                <a:latin typeface="Trebuchet MS"/>
                <a:cs typeface="Trebuchet MS"/>
              </a:rPr>
              <a:t>20</a:t>
            </a:r>
            <a:r>
              <a:rPr sz="2000" b="1" spc="5" dirty="0">
                <a:latin typeface="Trebuchet MS"/>
                <a:cs typeface="Trebuchet MS"/>
              </a:rPr>
              <a:t>º</a:t>
            </a:r>
            <a:r>
              <a:rPr sz="2000" b="1" dirty="0"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93724" y="3721100"/>
            <a:ext cx="2001901" cy="19668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1235" y="202692"/>
            <a:ext cx="361035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METODOLOGÍA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719328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18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89"/>
                </a:lnTo>
                <a:lnTo>
                  <a:pt x="2422118" y="720089"/>
                </a:lnTo>
                <a:lnTo>
                  <a:pt x="2782163" y="360045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719328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18" y="0"/>
                </a:lnTo>
                <a:lnTo>
                  <a:pt x="2782163" y="360045"/>
                </a:lnTo>
                <a:lnTo>
                  <a:pt x="2422118" y="720089"/>
                </a:lnTo>
                <a:lnTo>
                  <a:pt x="0" y="720089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1638" y="767715"/>
            <a:ext cx="1666239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Identificación  molecular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867" y="719328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44" y="0"/>
                </a:moveTo>
                <a:lnTo>
                  <a:pt x="0" y="0"/>
                </a:lnTo>
                <a:lnTo>
                  <a:pt x="360045" y="360045"/>
                </a:lnTo>
                <a:lnTo>
                  <a:pt x="0" y="720089"/>
                </a:lnTo>
                <a:lnTo>
                  <a:pt x="2422144" y="720089"/>
                </a:lnTo>
                <a:lnTo>
                  <a:pt x="2782189" y="360045"/>
                </a:lnTo>
                <a:lnTo>
                  <a:pt x="242214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9867" y="719328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44" y="0"/>
                </a:lnTo>
                <a:lnTo>
                  <a:pt x="2782189" y="360045"/>
                </a:lnTo>
                <a:lnTo>
                  <a:pt x="2422144" y="720089"/>
                </a:lnTo>
                <a:lnTo>
                  <a:pt x="0" y="720089"/>
                </a:lnTo>
                <a:lnTo>
                  <a:pt x="360045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97704" y="767715"/>
            <a:ext cx="132778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marR="5080" indent="-19685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Extrac</a:t>
            </a: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ión  de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9366" y="1598803"/>
            <a:ext cx="5244934" cy="1872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8088" y="1598803"/>
            <a:ext cx="2952369" cy="1872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9366" y="4045966"/>
            <a:ext cx="1728216" cy="18657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17046" y="4282668"/>
            <a:ext cx="3509010" cy="244475"/>
          </a:xfrm>
          <a:custGeom>
            <a:avLst/>
            <a:gdLst/>
            <a:ahLst/>
            <a:cxnLst/>
            <a:rect l="l" t="t" r="r" b="b"/>
            <a:pathLst>
              <a:path w="3509009" h="244475">
                <a:moveTo>
                  <a:pt x="0" y="244416"/>
                </a:moveTo>
                <a:lnTo>
                  <a:pt x="3508637" y="244416"/>
                </a:lnTo>
                <a:lnTo>
                  <a:pt x="3508637" y="0"/>
                </a:lnTo>
                <a:lnTo>
                  <a:pt x="0" y="0"/>
                </a:lnTo>
                <a:lnTo>
                  <a:pt x="0" y="24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17046" y="4513157"/>
            <a:ext cx="3509010" cy="244475"/>
          </a:xfrm>
          <a:custGeom>
            <a:avLst/>
            <a:gdLst/>
            <a:ahLst/>
            <a:cxnLst/>
            <a:rect l="l" t="t" r="r" b="b"/>
            <a:pathLst>
              <a:path w="3509009" h="244475">
                <a:moveTo>
                  <a:pt x="0" y="244416"/>
                </a:moveTo>
                <a:lnTo>
                  <a:pt x="3508637" y="244416"/>
                </a:lnTo>
                <a:lnTo>
                  <a:pt x="3508637" y="0"/>
                </a:lnTo>
                <a:lnTo>
                  <a:pt x="0" y="0"/>
                </a:lnTo>
                <a:lnTo>
                  <a:pt x="0" y="24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17046" y="4744094"/>
            <a:ext cx="3509010" cy="244475"/>
          </a:xfrm>
          <a:custGeom>
            <a:avLst/>
            <a:gdLst/>
            <a:ahLst/>
            <a:cxnLst/>
            <a:rect l="l" t="t" r="r" b="b"/>
            <a:pathLst>
              <a:path w="3509009" h="244475">
                <a:moveTo>
                  <a:pt x="0" y="244416"/>
                </a:moveTo>
                <a:lnTo>
                  <a:pt x="3508637" y="244416"/>
                </a:lnTo>
                <a:lnTo>
                  <a:pt x="3508637" y="0"/>
                </a:lnTo>
                <a:lnTo>
                  <a:pt x="0" y="0"/>
                </a:lnTo>
                <a:lnTo>
                  <a:pt x="0" y="24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17046" y="4975032"/>
            <a:ext cx="3509010" cy="244475"/>
          </a:xfrm>
          <a:custGeom>
            <a:avLst/>
            <a:gdLst/>
            <a:ahLst/>
            <a:cxnLst/>
            <a:rect l="l" t="t" r="r" b="b"/>
            <a:pathLst>
              <a:path w="3509009" h="244475">
                <a:moveTo>
                  <a:pt x="0" y="244416"/>
                </a:moveTo>
                <a:lnTo>
                  <a:pt x="3508637" y="244416"/>
                </a:lnTo>
                <a:lnTo>
                  <a:pt x="3508637" y="0"/>
                </a:lnTo>
                <a:lnTo>
                  <a:pt x="0" y="0"/>
                </a:lnTo>
                <a:lnTo>
                  <a:pt x="0" y="24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17046" y="5205970"/>
            <a:ext cx="3509010" cy="244475"/>
          </a:xfrm>
          <a:custGeom>
            <a:avLst/>
            <a:gdLst/>
            <a:ahLst/>
            <a:cxnLst/>
            <a:rect l="l" t="t" r="r" b="b"/>
            <a:pathLst>
              <a:path w="3509009" h="244475">
                <a:moveTo>
                  <a:pt x="0" y="244416"/>
                </a:moveTo>
                <a:lnTo>
                  <a:pt x="3508637" y="244416"/>
                </a:lnTo>
                <a:lnTo>
                  <a:pt x="3508637" y="0"/>
                </a:lnTo>
                <a:lnTo>
                  <a:pt x="0" y="0"/>
                </a:lnTo>
                <a:lnTo>
                  <a:pt x="0" y="24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17046" y="5436458"/>
            <a:ext cx="3509010" cy="244475"/>
          </a:xfrm>
          <a:custGeom>
            <a:avLst/>
            <a:gdLst/>
            <a:ahLst/>
            <a:cxnLst/>
            <a:rect l="l" t="t" r="r" b="b"/>
            <a:pathLst>
              <a:path w="3509009" h="244475">
                <a:moveTo>
                  <a:pt x="0" y="244416"/>
                </a:moveTo>
                <a:lnTo>
                  <a:pt x="3508637" y="244416"/>
                </a:lnTo>
                <a:lnTo>
                  <a:pt x="3508637" y="0"/>
                </a:lnTo>
                <a:lnTo>
                  <a:pt x="0" y="0"/>
                </a:lnTo>
                <a:lnTo>
                  <a:pt x="0" y="24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17046" y="5667400"/>
            <a:ext cx="3509010" cy="244475"/>
          </a:xfrm>
          <a:custGeom>
            <a:avLst/>
            <a:gdLst/>
            <a:ahLst/>
            <a:cxnLst/>
            <a:rect l="l" t="t" r="r" b="b"/>
            <a:pathLst>
              <a:path w="3509009" h="244475">
                <a:moveTo>
                  <a:pt x="0" y="244416"/>
                </a:moveTo>
                <a:lnTo>
                  <a:pt x="3508637" y="244416"/>
                </a:lnTo>
                <a:lnTo>
                  <a:pt x="3508637" y="0"/>
                </a:lnTo>
                <a:lnTo>
                  <a:pt x="0" y="0"/>
                </a:lnTo>
                <a:lnTo>
                  <a:pt x="0" y="244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516885" y="3669649"/>
          <a:ext cx="4409440" cy="2249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160"/>
                <a:gridCol w="500026"/>
                <a:gridCol w="500053"/>
                <a:gridCol w="500160"/>
                <a:gridCol w="500160"/>
                <a:gridCol w="499892"/>
                <a:gridCol w="500107"/>
                <a:gridCol w="500214"/>
                <a:gridCol w="404534"/>
              </a:tblGrid>
              <a:tr h="388866">
                <a:tc gridSpan="8"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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/>
                </a:tc>
              </a:tr>
              <a:tr h="230892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80" dirty="0">
                          <a:latin typeface="Arial"/>
                          <a:cs typeface="Arial"/>
                        </a:rPr>
                        <a:t>Name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0" dirty="0">
                          <a:latin typeface="Arial"/>
                          <a:cs typeface="Arial"/>
                        </a:rPr>
                        <a:t>260 </a:t>
                      </a:r>
                      <a:r>
                        <a:rPr sz="1350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385" dirty="0">
                          <a:latin typeface="Arial"/>
                          <a:cs typeface="Arial"/>
                        </a:rPr>
                        <a:t>Raw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318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0" dirty="0">
                          <a:latin typeface="Arial"/>
                          <a:cs typeface="Arial"/>
                        </a:rPr>
                        <a:t>280 </a:t>
                      </a:r>
                      <a:r>
                        <a:rPr sz="1350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385" dirty="0">
                          <a:latin typeface="Arial"/>
                          <a:cs typeface="Arial"/>
                        </a:rPr>
                        <a:t>Raw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318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0" dirty="0">
                          <a:latin typeface="Arial"/>
                          <a:cs typeface="Arial"/>
                        </a:rPr>
                        <a:t>320 </a:t>
                      </a:r>
                      <a:r>
                        <a:rPr sz="1350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385" dirty="0">
                          <a:latin typeface="Arial"/>
                          <a:cs typeface="Arial"/>
                        </a:rPr>
                        <a:t>Raw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670"/>
                        </a:lnSpc>
                      </a:pPr>
                      <a:r>
                        <a:rPr sz="1350" spc="-20" dirty="0">
                          <a:latin typeface="Arial"/>
                          <a:cs typeface="Arial"/>
                        </a:rPr>
                        <a:t>260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30" dirty="0">
                          <a:latin typeface="Arial"/>
                          <a:cs typeface="Arial"/>
                        </a:rPr>
                        <a:t>280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00" dirty="0">
                          <a:latin typeface="Arial"/>
                          <a:cs typeface="Arial"/>
                        </a:rPr>
                        <a:t>260/280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90" dirty="0">
                          <a:latin typeface="Arial"/>
                          <a:cs typeface="Arial"/>
                        </a:rPr>
                        <a:t>ng/µL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0713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5" dirty="0">
                          <a:latin typeface="Arial"/>
                          <a:cs typeface="Arial"/>
                        </a:rPr>
                        <a:t>A1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0.117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318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0.089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318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0.055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670"/>
                        </a:lnSpc>
                      </a:pPr>
                      <a:r>
                        <a:rPr sz="13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50" spc="2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350" spc="-20" dirty="0">
                          <a:latin typeface="Arial"/>
                          <a:cs typeface="Arial"/>
                        </a:rPr>
                        <a:t>06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0.034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1.841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1350" spc="-295" dirty="0">
                          <a:latin typeface="Arial"/>
                          <a:cs typeface="Arial"/>
                        </a:rPr>
                        <a:t>63.403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0713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5" dirty="0">
                          <a:latin typeface="Arial"/>
                          <a:cs typeface="Arial"/>
                        </a:rPr>
                        <a:t>A2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0.094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318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0.075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318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0.052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670"/>
                        </a:lnSpc>
                      </a:pPr>
                      <a:r>
                        <a:rPr sz="13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50" spc="2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350" spc="-20" dirty="0">
                          <a:latin typeface="Arial"/>
                          <a:cs typeface="Arial"/>
                        </a:rPr>
                        <a:t>04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0.022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1.819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40.85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0937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5" dirty="0">
                          <a:latin typeface="Arial"/>
                          <a:cs typeface="Arial"/>
                        </a:rPr>
                        <a:t>A3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0.124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318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54" dirty="0">
                          <a:latin typeface="Arial"/>
                          <a:cs typeface="Arial"/>
                        </a:rPr>
                        <a:t>0.1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318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0.073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670"/>
                        </a:lnSpc>
                      </a:pPr>
                      <a:r>
                        <a:rPr sz="13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50" spc="2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350" spc="-20" dirty="0">
                          <a:latin typeface="Arial"/>
                          <a:cs typeface="Arial"/>
                        </a:rPr>
                        <a:t>05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0.027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0"/>
                        </a:lnSpc>
                      </a:pPr>
                      <a:r>
                        <a:rPr sz="1350" spc="-275" dirty="0">
                          <a:latin typeface="Arial"/>
                          <a:cs typeface="Arial"/>
                        </a:rPr>
                        <a:t>1.88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1350" spc="-295" dirty="0">
                          <a:latin typeface="Arial"/>
                          <a:cs typeface="Arial"/>
                        </a:rPr>
                        <a:t>51.554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0937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5" dirty="0">
                          <a:latin typeface="Arial"/>
                          <a:cs typeface="Arial"/>
                        </a:rPr>
                        <a:t>A4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0.074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318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1350" spc="-275" dirty="0">
                          <a:latin typeface="Arial"/>
                          <a:cs typeface="Arial"/>
                        </a:rPr>
                        <a:t>0.06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318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0.045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670"/>
                        </a:lnSpc>
                      </a:pPr>
                      <a:r>
                        <a:rPr sz="13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50" spc="2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350" spc="-20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0.014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2.008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1350" spc="-295" dirty="0">
                          <a:latin typeface="Arial"/>
                          <a:cs typeface="Arial"/>
                        </a:rPr>
                        <a:t>27.967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0713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5" dirty="0">
                          <a:latin typeface="Arial"/>
                          <a:cs typeface="Arial"/>
                        </a:rPr>
                        <a:t>A5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1350" spc="-275" dirty="0">
                          <a:latin typeface="Arial"/>
                          <a:cs typeface="Arial"/>
                        </a:rPr>
                        <a:t>0.11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318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0.084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318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0.049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670"/>
                        </a:lnSpc>
                      </a:pPr>
                      <a:r>
                        <a:rPr sz="13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50" spc="2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350" spc="-20" dirty="0">
                          <a:latin typeface="Arial"/>
                          <a:cs typeface="Arial"/>
                        </a:rPr>
                        <a:t>06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0.036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1.735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1350" spc="-295" dirty="0">
                          <a:latin typeface="Arial"/>
                          <a:cs typeface="Arial"/>
                        </a:rPr>
                        <a:t>63.048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92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0713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5" dirty="0">
                          <a:latin typeface="Arial"/>
                          <a:cs typeface="Arial"/>
                        </a:rPr>
                        <a:t>A6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0.081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318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0.062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318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1350" spc="-275" dirty="0">
                          <a:latin typeface="Arial"/>
                          <a:cs typeface="Arial"/>
                        </a:rPr>
                        <a:t>0.04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670"/>
                        </a:lnSpc>
                      </a:pPr>
                      <a:r>
                        <a:rPr sz="13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50" spc="2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350" spc="-20" dirty="0">
                          <a:latin typeface="Arial"/>
                          <a:cs typeface="Arial"/>
                        </a:rPr>
                        <a:t>04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0.022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1.893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1350" spc="-295" dirty="0">
                          <a:latin typeface="Arial"/>
                          <a:cs typeface="Arial"/>
                        </a:rPr>
                        <a:t>40.956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92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30941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325" dirty="0">
                          <a:latin typeface="Arial"/>
                          <a:cs typeface="Arial"/>
                        </a:rPr>
                        <a:t>A7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0.145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318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0.112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318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0.059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1670"/>
                        </a:lnSpc>
                      </a:pPr>
                      <a:r>
                        <a:rPr sz="13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50" spc="2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3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350" spc="-285" dirty="0">
                          <a:latin typeface="Arial"/>
                          <a:cs typeface="Arial"/>
                        </a:rPr>
                        <a:t>0.055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70"/>
                        </a:lnSpc>
                      </a:pPr>
                      <a:r>
                        <a:rPr sz="1350" spc="-275" dirty="0">
                          <a:latin typeface="Arial"/>
                          <a:cs typeface="Arial"/>
                        </a:rPr>
                        <a:t>1.63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1350" spc="-295" dirty="0">
                          <a:latin typeface="Arial"/>
                          <a:cs typeface="Arial"/>
                        </a:rPr>
                        <a:t>89.587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  <a:lnR w="8049">
                      <a:solidFill>
                        <a:srgbClr val="000000"/>
                      </a:solidFill>
                      <a:prstDash val="solid"/>
                    </a:lnR>
                    <a:lnT w="13478">
                      <a:solidFill>
                        <a:srgbClr val="000000"/>
                      </a:solidFill>
                      <a:prstDash val="solid"/>
                    </a:lnT>
                    <a:lnB w="13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0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7032117" y="3685285"/>
            <a:ext cx="3412490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Trebuchet MS"/>
                <a:cs typeface="Trebuchet MS"/>
              </a:rPr>
              <a:t>Extracción </a:t>
            </a:r>
            <a:r>
              <a:rPr sz="2000" b="1" dirty="0">
                <a:latin typeface="Trebuchet MS"/>
                <a:cs typeface="Trebuchet MS"/>
              </a:rPr>
              <a:t>de </a:t>
            </a:r>
            <a:r>
              <a:rPr sz="2000" b="1" spc="-5" dirty="0">
                <a:latin typeface="Trebuchet MS"/>
                <a:cs typeface="Trebuchet MS"/>
              </a:rPr>
              <a:t>ADN-kit  </a:t>
            </a:r>
            <a:r>
              <a:rPr sz="2000" b="1" dirty="0">
                <a:latin typeface="Trebuchet MS"/>
                <a:cs typeface="Trebuchet MS"/>
              </a:rPr>
              <a:t>“PureLink genomic plant  </a:t>
            </a:r>
            <a:r>
              <a:rPr sz="2000" b="1" spc="-5" dirty="0">
                <a:latin typeface="Trebuchet MS"/>
                <a:cs typeface="Trebuchet MS"/>
              </a:rPr>
              <a:t>DNA </a:t>
            </a:r>
            <a:r>
              <a:rPr sz="2000" b="1" dirty="0">
                <a:latin typeface="Trebuchet MS"/>
                <a:cs typeface="Trebuchet MS"/>
              </a:rPr>
              <a:t>purification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Invitrogen</a:t>
            </a:r>
            <a:r>
              <a:rPr sz="2000" b="1" i="1" dirty="0">
                <a:latin typeface="Trebuchet MS"/>
                <a:cs typeface="Trebuchet MS"/>
              </a:rPr>
              <a:t>”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8068" y="6106261"/>
            <a:ext cx="296418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dirty="0">
                <a:latin typeface="Trebuchet MS"/>
                <a:cs typeface="Trebuchet MS"/>
              </a:rPr>
              <a:t>Cuantificación - gen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5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64021" y="2303526"/>
            <a:ext cx="691515" cy="576580"/>
          </a:xfrm>
          <a:custGeom>
            <a:avLst/>
            <a:gdLst/>
            <a:ahLst/>
            <a:cxnLst/>
            <a:rect l="l" t="t" r="r" b="b"/>
            <a:pathLst>
              <a:path w="691515" h="576580">
                <a:moveTo>
                  <a:pt x="403225" y="0"/>
                </a:moveTo>
                <a:lnTo>
                  <a:pt x="403225" y="144017"/>
                </a:lnTo>
                <a:lnTo>
                  <a:pt x="0" y="144017"/>
                </a:lnTo>
                <a:lnTo>
                  <a:pt x="0" y="432053"/>
                </a:lnTo>
                <a:lnTo>
                  <a:pt x="403225" y="432053"/>
                </a:lnTo>
                <a:lnTo>
                  <a:pt x="403225" y="576072"/>
                </a:lnTo>
                <a:lnTo>
                  <a:pt x="691260" y="288036"/>
                </a:lnTo>
                <a:lnTo>
                  <a:pt x="4032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4021" y="2303526"/>
            <a:ext cx="691515" cy="576580"/>
          </a:xfrm>
          <a:custGeom>
            <a:avLst/>
            <a:gdLst/>
            <a:ahLst/>
            <a:cxnLst/>
            <a:rect l="l" t="t" r="r" b="b"/>
            <a:pathLst>
              <a:path w="691515" h="576580">
                <a:moveTo>
                  <a:pt x="0" y="144017"/>
                </a:moveTo>
                <a:lnTo>
                  <a:pt x="403225" y="144017"/>
                </a:lnTo>
                <a:lnTo>
                  <a:pt x="403225" y="0"/>
                </a:lnTo>
                <a:lnTo>
                  <a:pt x="691260" y="288036"/>
                </a:lnTo>
                <a:lnTo>
                  <a:pt x="403225" y="576072"/>
                </a:lnTo>
                <a:lnTo>
                  <a:pt x="403225" y="432053"/>
                </a:lnTo>
                <a:lnTo>
                  <a:pt x="0" y="432053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04073" y="4969255"/>
            <a:ext cx="878840" cy="934719"/>
          </a:xfrm>
          <a:custGeom>
            <a:avLst/>
            <a:gdLst/>
            <a:ahLst/>
            <a:cxnLst/>
            <a:rect l="l" t="t" r="r" b="b"/>
            <a:pathLst>
              <a:path w="878840" h="934720">
                <a:moveTo>
                  <a:pt x="219709" y="495427"/>
                </a:moveTo>
                <a:lnTo>
                  <a:pt x="0" y="715010"/>
                </a:lnTo>
                <a:lnTo>
                  <a:pt x="219709" y="934593"/>
                </a:lnTo>
                <a:lnTo>
                  <a:pt x="219709" y="824865"/>
                </a:lnTo>
                <a:lnTo>
                  <a:pt x="494283" y="824865"/>
                </a:lnTo>
                <a:lnTo>
                  <a:pt x="542484" y="821870"/>
                </a:lnTo>
                <a:lnTo>
                  <a:pt x="588900" y="813125"/>
                </a:lnTo>
                <a:lnTo>
                  <a:pt x="633170" y="798992"/>
                </a:lnTo>
                <a:lnTo>
                  <a:pt x="674934" y="779828"/>
                </a:lnTo>
                <a:lnTo>
                  <a:pt x="713832" y="755996"/>
                </a:lnTo>
                <a:lnTo>
                  <a:pt x="749503" y="727854"/>
                </a:lnTo>
                <a:lnTo>
                  <a:pt x="781587" y="695762"/>
                </a:lnTo>
                <a:lnTo>
                  <a:pt x="809724" y="660081"/>
                </a:lnTo>
                <a:lnTo>
                  <a:pt x="833553" y="621171"/>
                </a:lnTo>
                <a:lnTo>
                  <a:pt x="840899" y="605155"/>
                </a:lnTo>
                <a:lnTo>
                  <a:pt x="219709" y="605155"/>
                </a:lnTo>
                <a:lnTo>
                  <a:pt x="219709" y="495427"/>
                </a:lnTo>
                <a:close/>
              </a:path>
              <a:path w="878840" h="934720">
                <a:moveTo>
                  <a:pt x="878585" y="0"/>
                </a:moveTo>
                <a:lnTo>
                  <a:pt x="659002" y="0"/>
                </a:lnTo>
                <a:lnTo>
                  <a:pt x="659002" y="440436"/>
                </a:lnTo>
                <a:lnTo>
                  <a:pt x="653116" y="484255"/>
                </a:lnTo>
                <a:lnTo>
                  <a:pt x="636505" y="523611"/>
                </a:lnTo>
                <a:lnTo>
                  <a:pt x="610742" y="556942"/>
                </a:lnTo>
                <a:lnTo>
                  <a:pt x="577403" y="582685"/>
                </a:lnTo>
                <a:lnTo>
                  <a:pt x="538059" y="599277"/>
                </a:lnTo>
                <a:lnTo>
                  <a:pt x="494283" y="605155"/>
                </a:lnTo>
                <a:lnTo>
                  <a:pt x="840899" y="605155"/>
                </a:lnTo>
                <a:lnTo>
                  <a:pt x="852714" y="579391"/>
                </a:lnTo>
                <a:lnTo>
                  <a:pt x="866847" y="535102"/>
                </a:lnTo>
                <a:lnTo>
                  <a:pt x="875591" y="488663"/>
                </a:lnTo>
                <a:lnTo>
                  <a:pt x="878585" y="440436"/>
                </a:lnTo>
                <a:lnTo>
                  <a:pt x="87858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04073" y="4969255"/>
            <a:ext cx="878840" cy="934719"/>
          </a:xfrm>
          <a:custGeom>
            <a:avLst/>
            <a:gdLst/>
            <a:ahLst/>
            <a:cxnLst/>
            <a:rect l="l" t="t" r="r" b="b"/>
            <a:pathLst>
              <a:path w="878840" h="934720">
                <a:moveTo>
                  <a:pt x="878585" y="0"/>
                </a:moveTo>
                <a:lnTo>
                  <a:pt x="878585" y="440436"/>
                </a:lnTo>
                <a:lnTo>
                  <a:pt x="875591" y="488663"/>
                </a:lnTo>
                <a:lnTo>
                  <a:pt x="866847" y="535102"/>
                </a:lnTo>
                <a:lnTo>
                  <a:pt x="852714" y="579391"/>
                </a:lnTo>
                <a:lnTo>
                  <a:pt x="833553" y="621171"/>
                </a:lnTo>
                <a:lnTo>
                  <a:pt x="809724" y="660081"/>
                </a:lnTo>
                <a:lnTo>
                  <a:pt x="781587" y="695762"/>
                </a:lnTo>
                <a:lnTo>
                  <a:pt x="749503" y="727854"/>
                </a:lnTo>
                <a:lnTo>
                  <a:pt x="713832" y="755996"/>
                </a:lnTo>
                <a:lnTo>
                  <a:pt x="674934" y="779828"/>
                </a:lnTo>
                <a:lnTo>
                  <a:pt x="633170" y="798992"/>
                </a:lnTo>
                <a:lnTo>
                  <a:pt x="588900" y="813125"/>
                </a:lnTo>
                <a:lnTo>
                  <a:pt x="542484" y="821870"/>
                </a:lnTo>
                <a:lnTo>
                  <a:pt x="494283" y="824865"/>
                </a:lnTo>
                <a:lnTo>
                  <a:pt x="219709" y="824865"/>
                </a:lnTo>
                <a:lnTo>
                  <a:pt x="219709" y="934593"/>
                </a:lnTo>
                <a:lnTo>
                  <a:pt x="0" y="715010"/>
                </a:lnTo>
                <a:lnTo>
                  <a:pt x="219709" y="495427"/>
                </a:lnTo>
                <a:lnTo>
                  <a:pt x="219709" y="605155"/>
                </a:lnTo>
                <a:lnTo>
                  <a:pt x="494283" y="605155"/>
                </a:lnTo>
                <a:lnTo>
                  <a:pt x="538059" y="599277"/>
                </a:lnTo>
                <a:lnTo>
                  <a:pt x="577403" y="582685"/>
                </a:lnTo>
                <a:lnTo>
                  <a:pt x="610742" y="556942"/>
                </a:lnTo>
                <a:lnTo>
                  <a:pt x="636505" y="523611"/>
                </a:lnTo>
                <a:lnTo>
                  <a:pt x="653116" y="484255"/>
                </a:lnTo>
                <a:lnTo>
                  <a:pt x="659002" y="440436"/>
                </a:lnTo>
                <a:lnTo>
                  <a:pt x="659002" y="0"/>
                </a:lnTo>
                <a:lnTo>
                  <a:pt x="878585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617855" cy="0"/>
          </a:xfrm>
          <a:custGeom>
            <a:avLst/>
            <a:gdLst/>
            <a:ahLst/>
            <a:cxnLst/>
            <a:rect l="l" t="t" r="r" b="b"/>
            <a:pathLst>
              <a:path w="617855">
                <a:moveTo>
                  <a:pt x="0" y="0"/>
                </a:moveTo>
                <a:lnTo>
                  <a:pt x="61735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617855" cy="0"/>
          </a:xfrm>
          <a:custGeom>
            <a:avLst/>
            <a:gdLst/>
            <a:ahLst/>
            <a:cxnLst/>
            <a:rect l="l" t="t" r="r" b="b"/>
            <a:pathLst>
              <a:path w="617855">
                <a:moveTo>
                  <a:pt x="0" y="0"/>
                </a:moveTo>
                <a:lnTo>
                  <a:pt x="617355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1235" y="202692"/>
            <a:ext cx="361035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METODOLOGÍA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3651" y="2081149"/>
          <a:ext cx="9997440" cy="4949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355"/>
                <a:gridCol w="1444840"/>
                <a:gridCol w="3032125"/>
                <a:gridCol w="1424558"/>
                <a:gridCol w="1831467"/>
                <a:gridCol w="1628012"/>
              </a:tblGrid>
              <a:tr h="320039">
                <a:tc rowSpan="9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Primers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Secuencias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Amplicón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Gen o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región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Referencia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296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ITS1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5´-TCCGTAGGTGAA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CCTGCGG-3´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550pb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Región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5,8S-ITS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873760" algn="l"/>
                          <a:tab pos="131889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(White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et	al.,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1990)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296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ITS4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5´-TCCTCCCGTTATT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GATATGC-3´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6595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Dest1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5´TTGTTGCCTCGGCGGTGCCTG-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400pb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798830" algn="l"/>
                          <a:tab pos="155956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Sector	interno	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región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140716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(Hamelin	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et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al.,1996)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6593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Dest4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5´-TTGTTGCCTCGG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CGGTGCCTG-3´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659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Ef1a-983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565150" algn="l"/>
                          <a:tab pos="269113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5’-	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GCYCCYGGHCAY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TGAYTTYAT-3’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1000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15595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Región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 marR="51435">
                        <a:lnSpc>
                          <a:spcPct val="15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traducción del factor  de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elongación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1α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143637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(Rehner	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&amp;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Buckley,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2005)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6593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Ef1a-2218R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5’-ATGACACCRACRG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CRACRGTYTG-3’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6594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Ef1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5`-ATGGGTAAGGAR </a:t>
                      </a:r>
                      <a:r>
                        <a:rPr sz="14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GACAAGAC-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3`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600-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800pb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5"/>
                        </a:spcBef>
                        <a:tabLst>
                          <a:tab pos="15595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Región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 marR="51435">
                        <a:lnSpc>
                          <a:spcPct val="15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traducción del factor  de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elongación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1α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5"/>
                        </a:spcBef>
                        <a:tabLst>
                          <a:tab pos="1036955" algn="l"/>
                          <a:tab pos="131889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(O’Donnell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et	al.,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1998)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234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Ef2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5`-GGARGTACCA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GTSATCATGTT-3`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424697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47606">
                      <a:solidFill>
                        <a:srgbClr val="FFFFF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18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2422118" y="720089"/>
                </a:lnTo>
                <a:lnTo>
                  <a:pt x="2782163" y="360044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18" y="0"/>
                </a:lnTo>
                <a:lnTo>
                  <a:pt x="2782163" y="360044"/>
                </a:lnTo>
                <a:lnTo>
                  <a:pt x="2422118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21638" y="839597"/>
            <a:ext cx="1666239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Identificación  molecular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69867" y="791337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90">
                <a:moveTo>
                  <a:pt x="2998216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2998216" y="720089"/>
                </a:lnTo>
                <a:lnTo>
                  <a:pt x="3358261" y="360044"/>
                </a:lnTo>
                <a:lnTo>
                  <a:pt x="299821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9867" y="791337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90">
                <a:moveTo>
                  <a:pt x="0" y="0"/>
                </a:moveTo>
                <a:lnTo>
                  <a:pt x="2998216" y="0"/>
                </a:lnTo>
                <a:lnTo>
                  <a:pt x="3358261" y="360044"/>
                </a:lnTo>
                <a:lnTo>
                  <a:pt x="2998216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87621" y="839597"/>
            <a:ext cx="172275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PCR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ec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roforesis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2269" y="1595628"/>
            <a:ext cx="940181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5" dirty="0">
                <a:latin typeface="Trebuchet MS"/>
                <a:cs typeface="Trebuchet MS"/>
              </a:rPr>
              <a:t>Tabla </a:t>
            </a:r>
            <a:r>
              <a:rPr sz="1800" b="1" spc="-5" dirty="0">
                <a:latin typeface="Trebuchet MS"/>
                <a:cs typeface="Trebuchet MS"/>
              </a:rPr>
              <a:t>1. Secuencias </a:t>
            </a:r>
            <a:r>
              <a:rPr sz="1800" b="1" dirty="0">
                <a:latin typeface="Trebuchet MS"/>
                <a:cs typeface="Trebuchet MS"/>
              </a:rPr>
              <a:t>de </a:t>
            </a:r>
            <a:r>
              <a:rPr sz="1800" b="1" spc="-5" dirty="0">
                <a:latin typeface="Trebuchet MS"/>
                <a:cs typeface="Trebuchet MS"/>
              </a:rPr>
              <a:t>los primers </a:t>
            </a:r>
            <a:r>
              <a:rPr sz="1800" b="1" dirty="0">
                <a:latin typeface="Trebuchet MS"/>
                <a:cs typeface="Trebuchet MS"/>
              </a:rPr>
              <a:t>utilizados como </a:t>
            </a:r>
            <a:r>
              <a:rPr sz="1800" b="1" spc="-5" dirty="0">
                <a:latin typeface="Trebuchet MS"/>
                <a:cs typeface="Trebuchet MS"/>
              </a:rPr>
              <a:t>parte </a:t>
            </a:r>
            <a:r>
              <a:rPr sz="1800" b="1" dirty="0">
                <a:latin typeface="Trebuchet MS"/>
                <a:cs typeface="Trebuchet MS"/>
              </a:rPr>
              <a:t>de la </a:t>
            </a:r>
            <a:r>
              <a:rPr sz="1800" b="1" spc="-5" dirty="0">
                <a:latin typeface="Trebuchet MS"/>
                <a:cs typeface="Trebuchet MS"/>
              </a:rPr>
              <a:t>identificación</a:t>
            </a:r>
            <a:r>
              <a:rPr sz="1800" b="1" spc="4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molecular.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1235" y="202692"/>
            <a:ext cx="361035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METODOLOGÍA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654304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18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89"/>
                </a:lnTo>
                <a:lnTo>
                  <a:pt x="2422118" y="720089"/>
                </a:lnTo>
                <a:lnTo>
                  <a:pt x="2782163" y="360045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654304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18" y="0"/>
                </a:lnTo>
                <a:lnTo>
                  <a:pt x="2782163" y="360045"/>
                </a:lnTo>
                <a:lnTo>
                  <a:pt x="2422118" y="720089"/>
                </a:lnTo>
                <a:lnTo>
                  <a:pt x="0" y="720089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1638" y="702817"/>
            <a:ext cx="166560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entificac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ón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molecular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867" y="654304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90">
                <a:moveTo>
                  <a:pt x="2998216" y="0"/>
                </a:moveTo>
                <a:lnTo>
                  <a:pt x="0" y="0"/>
                </a:lnTo>
                <a:lnTo>
                  <a:pt x="360045" y="360045"/>
                </a:lnTo>
                <a:lnTo>
                  <a:pt x="0" y="720089"/>
                </a:lnTo>
                <a:lnTo>
                  <a:pt x="2998216" y="720089"/>
                </a:lnTo>
                <a:lnTo>
                  <a:pt x="3358261" y="360045"/>
                </a:lnTo>
                <a:lnTo>
                  <a:pt x="299821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9867" y="654304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90">
                <a:moveTo>
                  <a:pt x="0" y="0"/>
                </a:moveTo>
                <a:lnTo>
                  <a:pt x="2998216" y="0"/>
                </a:lnTo>
                <a:lnTo>
                  <a:pt x="3358261" y="360045"/>
                </a:lnTo>
                <a:lnTo>
                  <a:pt x="2998216" y="720089"/>
                </a:lnTo>
                <a:lnTo>
                  <a:pt x="0" y="720089"/>
                </a:lnTo>
                <a:lnTo>
                  <a:pt x="360045" y="36004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87621" y="702817"/>
            <a:ext cx="172275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PCR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ec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roforesis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097401" y="1907413"/>
          <a:ext cx="6604000" cy="442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941"/>
                <a:gridCol w="2194941"/>
                <a:gridCol w="2194941"/>
              </a:tblGrid>
              <a:tr h="24536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Primers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Cada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reacción 25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ul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Condiciones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PCR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62230">
                        <a:lnSpc>
                          <a:spcPts val="1585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ITS1/ITS4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2865">
                        <a:lnSpc>
                          <a:spcPts val="158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1X de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buffer,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 marR="84455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MgCl</a:t>
                      </a:r>
                      <a:r>
                        <a:rPr sz="1350" baseline="-216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 0,15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mM de  dNTP´s,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0,60 μM de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cada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primer,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1,20 U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Taq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ADN  Polimerasa y 2,5μl de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ADN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" algn="just">
                        <a:lnSpc>
                          <a:spcPts val="158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ºC por  5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min;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35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 marR="191770" algn="just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ciclos de 95 ºC por 30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71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ºC (58 ºC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ITS1/ITS4) por 30 s y</a:t>
                      </a:r>
                      <a:r>
                        <a:rPr sz="14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72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 marR="209550" algn="just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ºC por 1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min,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finalmente  un ciclo de 72 ºC por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10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147218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Dest1/Dest4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Ef1/Ef2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°C por 10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min;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 marR="59055">
                        <a:lnSpc>
                          <a:spcPct val="11499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ciclos de 94 °C por 1  minuto, 53 °C por 1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min,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72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°C por 1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  72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°C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por 10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122679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EF1-983F/EF1-2218R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Solo se cambio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 marR="65405">
                        <a:lnSpc>
                          <a:spcPct val="114999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concentración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 MgCl</a:t>
                      </a:r>
                      <a:r>
                        <a:rPr sz="1350" baseline="-216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350" spc="284" baseline="-216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  1,5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fueron 95 °C  por 3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min;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35 ciclos de 94 °C por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s, 60 °C por 1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72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°C por 3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min;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72 °C por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70229" y="3469640"/>
            <a:ext cx="1942464" cy="1335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9176" y="4832477"/>
            <a:ext cx="281813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gel de agarosa al 2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%</a:t>
            </a:r>
            <a:endParaRPr sz="2000">
              <a:latin typeface="Trebuchet MS"/>
              <a:cs typeface="Trebuchet MS"/>
            </a:endParaRPr>
          </a:p>
          <a:p>
            <a:pPr marL="372110" indent="-342900">
              <a:lnSpc>
                <a:spcPct val="100000"/>
              </a:lnSpc>
              <a:buFont typeface="Wingdings"/>
              <a:buChar char=""/>
              <a:tabLst>
                <a:tab pos="372110" algn="l"/>
                <a:tab pos="372745" algn="l"/>
              </a:tabLst>
            </a:pPr>
            <a:r>
              <a:rPr sz="2000" b="1" dirty="0">
                <a:latin typeface="Trebuchet MS"/>
                <a:cs typeface="Trebuchet MS"/>
              </a:rPr>
              <a:t>30 min a 100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voltios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3371" y="6004255"/>
            <a:ext cx="1988693" cy="409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029" y="1655952"/>
            <a:ext cx="3158439" cy="1509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2990" y="2519552"/>
            <a:ext cx="334010" cy="252095"/>
          </a:xfrm>
          <a:custGeom>
            <a:avLst/>
            <a:gdLst/>
            <a:ahLst/>
            <a:cxnLst/>
            <a:rect l="l" t="t" r="r" b="b"/>
            <a:pathLst>
              <a:path w="334010" h="252094">
                <a:moveTo>
                  <a:pt x="207772" y="0"/>
                </a:moveTo>
                <a:lnTo>
                  <a:pt x="207772" y="62992"/>
                </a:lnTo>
                <a:lnTo>
                  <a:pt x="0" y="62992"/>
                </a:lnTo>
                <a:lnTo>
                  <a:pt x="0" y="188975"/>
                </a:lnTo>
                <a:lnTo>
                  <a:pt x="207772" y="188975"/>
                </a:lnTo>
                <a:lnTo>
                  <a:pt x="207772" y="251968"/>
                </a:lnTo>
                <a:lnTo>
                  <a:pt x="333883" y="125984"/>
                </a:lnTo>
                <a:lnTo>
                  <a:pt x="20777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02990" y="2519552"/>
            <a:ext cx="334010" cy="252095"/>
          </a:xfrm>
          <a:custGeom>
            <a:avLst/>
            <a:gdLst/>
            <a:ahLst/>
            <a:cxnLst/>
            <a:rect l="l" t="t" r="r" b="b"/>
            <a:pathLst>
              <a:path w="334010" h="252094">
                <a:moveTo>
                  <a:pt x="0" y="62992"/>
                </a:moveTo>
                <a:lnTo>
                  <a:pt x="207772" y="62992"/>
                </a:lnTo>
                <a:lnTo>
                  <a:pt x="207772" y="0"/>
                </a:lnTo>
                <a:lnTo>
                  <a:pt x="333883" y="125984"/>
                </a:lnTo>
                <a:lnTo>
                  <a:pt x="207772" y="251968"/>
                </a:lnTo>
                <a:lnTo>
                  <a:pt x="207772" y="188975"/>
                </a:lnTo>
                <a:lnTo>
                  <a:pt x="0" y="188975"/>
                </a:lnTo>
                <a:lnTo>
                  <a:pt x="0" y="6299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8326" y="3226943"/>
            <a:ext cx="146050" cy="216535"/>
          </a:xfrm>
          <a:custGeom>
            <a:avLst/>
            <a:gdLst/>
            <a:ahLst/>
            <a:cxnLst/>
            <a:rect l="l" t="t" r="r" b="b"/>
            <a:pathLst>
              <a:path w="146050" h="216535">
                <a:moveTo>
                  <a:pt x="146050" y="143002"/>
                </a:moveTo>
                <a:lnTo>
                  <a:pt x="0" y="143002"/>
                </a:lnTo>
                <a:lnTo>
                  <a:pt x="73025" y="216027"/>
                </a:lnTo>
                <a:lnTo>
                  <a:pt x="146050" y="143002"/>
                </a:lnTo>
                <a:close/>
              </a:path>
              <a:path w="146050" h="216535">
                <a:moveTo>
                  <a:pt x="109600" y="0"/>
                </a:moveTo>
                <a:lnTo>
                  <a:pt x="36575" y="0"/>
                </a:lnTo>
                <a:lnTo>
                  <a:pt x="36575" y="143002"/>
                </a:lnTo>
                <a:lnTo>
                  <a:pt x="109600" y="143002"/>
                </a:lnTo>
                <a:lnTo>
                  <a:pt x="109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8326" y="3226943"/>
            <a:ext cx="146050" cy="216535"/>
          </a:xfrm>
          <a:custGeom>
            <a:avLst/>
            <a:gdLst/>
            <a:ahLst/>
            <a:cxnLst/>
            <a:rect l="l" t="t" r="r" b="b"/>
            <a:pathLst>
              <a:path w="146050" h="216535">
                <a:moveTo>
                  <a:pt x="0" y="143002"/>
                </a:moveTo>
                <a:lnTo>
                  <a:pt x="36575" y="143002"/>
                </a:lnTo>
                <a:lnTo>
                  <a:pt x="36575" y="0"/>
                </a:lnTo>
                <a:lnTo>
                  <a:pt x="109600" y="0"/>
                </a:lnTo>
                <a:lnTo>
                  <a:pt x="109600" y="143002"/>
                </a:lnTo>
                <a:lnTo>
                  <a:pt x="146050" y="143002"/>
                </a:lnTo>
                <a:lnTo>
                  <a:pt x="73025" y="216027"/>
                </a:lnTo>
                <a:lnTo>
                  <a:pt x="0" y="14300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2492" y="5587491"/>
            <a:ext cx="146050" cy="216535"/>
          </a:xfrm>
          <a:custGeom>
            <a:avLst/>
            <a:gdLst/>
            <a:ahLst/>
            <a:cxnLst/>
            <a:rect l="l" t="t" r="r" b="b"/>
            <a:pathLst>
              <a:path w="146050" h="216535">
                <a:moveTo>
                  <a:pt x="146050" y="143002"/>
                </a:moveTo>
                <a:lnTo>
                  <a:pt x="0" y="143002"/>
                </a:lnTo>
                <a:lnTo>
                  <a:pt x="73025" y="216027"/>
                </a:lnTo>
                <a:lnTo>
                  <a:pt x="146050" y="143002"/>
                </a:lnTo>
                <a:close/>
              </a:path>
              <a:path w="146050" h="216535">
                <a:moveTo>
                  <a:pt x="109600" y="0"/>
                </a:moveTo>
                <a:lnTo>
                  <a:pt x="36575" y="0"/>
                </a:lnTo>
                <a:lnTo>
                  <a:pt x="36575" y="143002"/>
                </a:lnTo>
                <a:lnTo>
                  <a:pt x="109600" y="143002"/>
                </a:lnTo>
                <a:lnTo>
                  <a:pt x="109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2492" y="5587491"/>
            <a:ext cx="146050" cy="216535"/>
          </a:xfrm>
          <a:custGeom>
            <a:avLst/>
            <a:gdLst/>
            <a:ahLst/>
            <a:cxnLst/>
            <a:rect l="l" t="t" r="r" b="b"/>
            <a:pathLst>
              <a:path w="146050" h="216535">
                <a:moveTo>
                  <a:pt x="0" y="143002"/>
                </a:moveTo>
                <a:lnTo>
                  <a:pt x="36575" y="143002"/>
                </a:lnTo>
                <a:lnTo>
                  <a:pt x="36575" y="0"/>
                </a:lnTo>
                <a:lnTo>
                  <a:pt x="109600" y="0"/>
                </a:lnTo>
                <a:lnTo>
                  <a:pt x="109600" y="143002"/>
                </a:lnTo>
                <a:lnTo>
                  <a:pt x="146050" y="143002"/>
                </a:lnTo>
                <a:lnTo>
                  <a:pt x="73025" y="216027"/>
                </a:lnTo>
                <a:lnTo>
                  <a:pt x="0" y="14300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55134" y="1550923"/>
            <a:ext cx="438721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>
                <a:latin typeface="Trebuchet MS"/>
                <a:cs typeface="Trebuchet MS"/>
              </a:rPr>
              <a:t>Tabla </a:t>
            </a:r>
            <a:r>
              <a:rPr sz="1600" b="1" spc="-5" dirty="0">
                <a:latin typeface="Trebuchet MS"/>
                <a:cs typeface="Trebuchet MS"/>
              </a:rPr>
              <a:t>2. </a:t>
            </a:r>
            <a:r>
              <a:rPr sz="1600" b="1" spc="-10" dirty="0">
                <a:latin typeface="Trebuchet MS"/>
                <a:cs typeface="Trebuchet MS"/>
              </a:rPr>
              <a:t>Componentes </a:t>
            </a:r>
            <a:r>
              <a:rPr sz="1600" b="1" spc="-5" dirty="0">
                <a:latin typeface="Trebuchet MS"/>
                <a:cs typeface="Trebuchet MS"/>
              </a:rPr>
              <a:t>y condiciones </a:t>
            </a:r>
            <a:r>
              <a:rPr sz="1600" b="1" spc="-20" dirty="0">
                <a:latin typeface="Trebuchet MS"/>
                <a:cs typeface="Trebuchet MS"/>
              </a:rPr>
              <a:t>para</a:t>
            </a:r>
            <a:r>
              <a:rPr sz="1600" b="1" spc="21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PCR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1235" y="202692"/>
            <a:ext cx="361035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METODOLOGÍA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791337"/>
            <a:ext cx="4177029" cy="864235"/>
          </a:xfrm>
          <a:custGeom>
            <a:avLst/>
            <a:gdLst/>
            <a:ahLst/>
            <a:cxnLst/>
            <a:rect l="l" t="t" r="r" b="b"/>
            <a:pathLst>
              <a:path w="4177029" h="864235">
                <a:moveTo>
                  <a:pt x="3744442" y="0"/>
                </a:moveTo>
                <a:lnTo>
                  <a:pt x="0" y="0"/>
                </a:lnTo>
                <a:lnTo>
                  <a:pt x="432028" y="432053"/>
                </a:lnTo>
                <a:lnTo>
                  <a:pt x="0" y="864108"/>
                </a:lnTo>
                <a:lnTo>
                  <a:pt x="3744442" y="864108"/>
                </a:lnTo>
                <a:lnTo>
                  <a:pt x="4176496" y="432053"/>
                </a:lnTo>
                <a:lnTo>
                  <a:pt x="374444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791337"/>
            <a:ext cx="4177029" cy="864235"/>
          </a:xfrm>
          <a:custGeom>
            <a:avLst/>
            <a:gdLst/>
            <a:ahLst/>
            <a:cxnLst/>
            <a:rect l="l" t="t" r="r" b="b"/>
            <a:pathLst>
              <a:path w="4177029" h="864235">
                <a:moveTo>
                  <a:pt x="0" y="0"/>
                </a:moveTo>
                <a:lnTo>
                  <a:pt x="3744442" y="0"/>
                </a:lnTo>
                <a:lnTo>
                  <a:pt x="4176496" y="432053"/>
                </a:lnTo>
                <a:lnTo>
                  <a:pt x="3744442" y="864108"/>
                </a:lnTo>
                <a:lnTo>
                  <a:pt x="0" y="864108"/>
                </a:lnTo>
                <a:lnTo>
                  <a:pt x="432028" y="43205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0302" y="911605"/>
            <a:ext cx="310070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229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la  virulencia </a:t>
            </a:r>
            <a:r>
              <a:rPr sz="2000" b="1" dirty="0">
                <a:latin typeface="Arial"/>
                <a:cs typeface="Arial"/>
              </a:rPr>
              <a:t>de los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aislados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330" y="2058924"/>
            <a:ext cx="2849245" cy="1999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2135" y="2030349"/>
            <a:ext cx="2901314" cy="2028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6310" y="4353686"/>
            <a:ext cx="185102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dirty="0">
                <a:latin typeface="Trebuchet MS"/>
                <a:cs typeface="Trebuchet MS"/>
              </a:rPr>
              <a:t>2% de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NaOCl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92593" y="4258818"/>
            <a:ext cx="249491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Trebuchet MS"/>
                <a:cs typeface="Trebuchet MS"/>
              </a:rPr>
              <a:t>Cámaras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húmedas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83126" y="4258818"/>
            <a:ext cx="226822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rebuchet MS"/>
                <a:cs typeface="Trebuchet MS"/>
              </a:rPr>
              <a:t>micelio </a:t>
            </a:r>
            <a:r>
              <a:rPr sz="2000" b="1" dirty="0">
                <a:latin typeface="Trebuchet MS"/>
                <a:cs typeface="Trebuchet MS"/>
              </a:rPr>
              <a:t>de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5mm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6223" y="5687885"/>
            <a:ext cx="4849495" cy="720090"/>
          </a:xfrm>
          <a:prstGeom prst="rect">
            <a:avLst/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657225" marR="565785" indent="-83820">
              <a:lnSpc>
                <a:spcPct val="100000"/>
              </a:lnSpc>
              <a:spcBef>
                <a:spcPts val="285"/>
              </a:spcBef>
            </a:pPr>
            <a:r>
              <a:rPr sz="2000" b="1" spc="-25" dirty="0">
                <a:latin typeface="Arial"/>
                <a:cs typeface="Arial"/>
              </a:rPr>
              <a:t>Tamaño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la </a:t>
            </a:r>
            <a:r>
              <a:rPr sz="2000" b="1" dirty="0">
                <a:latin typeface="Arial"/>
                <a:cs typeface="Arial"/>
              </a:rPr>
              <a:t>necrosis un </a:t>
            </a:r>
            <a:r>
              <a:rPr sz="2000" b="1" spc="-5" dirty="0">
                <a:latin typeface="Arial"/>
                <a:cs typeface="Arial"/>
              </a:rPr>
              <a:t>mes  </a:t>
            </a:r>
            <a:r>
              <a:rPr sz="2000" b="1" dirty="0">
                <a:latin typeface="Arial"/>
                <a:cs typeface="Arial"/>
              </a:rPr>
              <a:t>transcurrirrida la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inoculación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39867" y="5187822"/>
            <a:ext cx="421640" cy="358140"/>
          </a:xfrm>
          <a:custGeom>
            <a:avLst/>
            <a:gdLst/>
            <a:ahLst/>
            <a:cxnLst/>
            <a:rect l="l" t="t" r="r" b="b"/>
            <a:pathLst>
              <a:path w="421639" h="358139">
                <a:moveTo>
                  <a:pt x="421513" y="179069"/>
                </a:moveTo>
                <a:lnTo>
                  <a:pt x="0" y="179069"/>
                </a:lnTo>
                <a:lnTo>
                  <a:pt x="210693" y="358013"/>
                </a:lnTo>
                <a:lnTo>
                  <a:pt x="421513" y="179069"/>
                </a:lnTo>
                <a:close/>
              </a:path>
              <a:path w="421639" h="358139">
                <a:moveTo>
                  <a:pt x="316103" y="0"/>
                </a:moveTo>
                <a:lnTo>
                  <a:pt x="105410" y="0"/>
                </a:lnTo>
                <a:lnTo>
                  <a:pt x="105410" y="179069"/>
                </a:lnTo>
                <a:lnTo>
                  <a:pt x="316103" y="179069"/>
                </a:lnTo>
                <a:lnTo>
                  <a:pt x="31610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9867" y="5187822"/>
            <a:ext cx="421640" cy="358140"/>
          </a:xfrm>
          <a:custGeom>
            <a:avLst/>
            <a:gdLst/>
            <a:ahLst/>
            <a:cxnLst/>
            <a:rect l="l" t="t" r="r" b="b"/>
            <a:pathLst>
              <a:path w="421639" h="358139">
                <a:moveTo>
                  <a:pt x="0" y="179069"/>
                </a:moveTo>
                <a:lnTo>
                  <a:pt x="105410" y="179069"/>
                </a:lnTo>
                <a:lnTo>
                  <a:pt x="105410" y="0"/>
                </a:lnTo>
                <a:lnTo>
                  <a:pt x="316103" y="0"/>
                </a:lnTo>
                <a:lnTo>
                  <a:pt x="316103" y="179069"/>
                </a:lnTo>
                <a:lnTo>
                  <a:pt x="421513" y="179069"/>
                </a:lnTo>
                <a:lnTo>
                  <a:pt x="210693" y="358013"/>
                </a:lnTo>
                <a:lnTo>
                  <a:pt x="0" y="17906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1241" y="2058035"/>
            <a:ext cx="3240405" cy="2083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2560" y="6128308"/>
            <a:ext cx="160655" cy="170180"/>
          </a:xfrm>
          <a:custGeom>
            <a:avLst/>
            <a:gdLst/>
            <a:ahLst/>
            <a:cxnLst/>
            <a:rect l="l" t="t" r="r" b="b"/>
            <a:pathLst>
              <a:path w="160655" h="170179">
                <a:moveTo>
                  <a:pt x="160146" y="0"/>
                </a:moveTo>
                <a:lnTo>
                  <a:pt x="0" y="0"/>
                </a:lnTo>
                <a:lnTo>
                  <a:pt x="0" y="170154"/>
                </a:lnTo>
                <a:lnTo>
                  <a:pt x="160146" y="170154"/>
                </a:lnTo>
                <a:lnTo>
                  <a:pt x="16014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7173" y="5968123"/>
            <a:ext cx="511175" cy="160655"/>
          </a:xfrm>
          <a:custGeom>
            <a:avLst/>
            <a:gdLst/>
            <a:ahLst/>
            <a:cxnLst/>
            <a:rect l="l" t="t" r="r" b="b"/>
            <a:pathLst>
              <a:path w="511175" h="160654">
                <a:moveTo>
                  <a:pt x="510920" y="0"/>
                </a:moveTo>
                <a:lnTo>
                  <a:pt x="0" y="0"/>
                </a:lnTo>
                <a:lnTo>
                  <a:pt x="0" y="160185"/>
                </a:lnTo>
                <a:lnTo>
                  <a:pt x="510920" y="160185"/>
                </a:lnTo>
                <a:lnTo>
                  <a:pt x="5109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2560" y="5797930"/>
            <a:ext cx="160655" cy="170180"/>
          </a:xfrm>
          <a:custGeom>
            <a:avLst/>
            <a:gdLst/>
            <a:ahLst/>
            <a:cxnLst/>
            <a:rect l="l" t="t" r="r" b="b"/>
            <a:pathLst>
              <a:path w="160655" h="170179">
                <a:moveTo>
                  <a:pt x="160146" y="0"/>
                </a:moveTo>
                <a:lnTo>
                  <a:pt x="0" y="0"/>
                </a:lnTo>
                <a:lnTo>
                  <a:pt x="0" y="170192"/>
                </a:lnTo>
                <a:lnTo>
                  <a:pt x="160146" y="170192"/>
                </a:lnTo>
                <a:lnTo>
                  <a:pt x="16014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7173" y="5797930"/>
            <a:ext cx="511175" cy="501015"/>
          </a:xfrm>
          <a:custGeom>
            <a:avLst/>
            <a:gdLst/>
            <a:ahLst/>
            <a:cxnLst/>
            <a:rect l="l" t="t" r="r" b="b"/>
            <a:pathLst>
              <a:path w="511175" h="501014">
                <a:moveTo>
                  <a:pt x="0" y="170192"/>
                </a:moveTo>
                <a:lnTo>
                  <a:pt x="175387" y="170192"/>
                </a:lnTo>
                <a:lnTo>
                  <a:pt x="175387" y="0"/>
                </a:lnTo>
                <a:lnTo>
                  <a:pt x="335533" y="0"/>
                </a:lnTo>
                <a:lnTo>
                  <a:pt x="335533" y="170192"/>
                </a:lnTo>
                <a:lnTo>
                  <a:pt x="510920" y="170192"/>
                </a:lnTo>
                <a:lnTo>
                  <a:pt x="510920" y="330377"/>
                </a:lnTo>
                <a:lnTo>
                  <a:pt x="335533" y="330377"/>
                </a:lnTo>
                <a:lnTo>
                  <a:pt x="335533" y="500532"/>
                </a:lnTo>
                <a:lnTo>
                  <a:pt x="175387" y="500532"/>
                </a:lnTo>
                <a:lnTo>
                  <a:pt x="175387" y="330377"/>
                </a:lnTo>
                <a:lnTo>
                  <a:pt x="0" y="330377"/>
                </a:lnTo>
                <a:lnTo>
                  <a:pt x="0" y="170192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6166" y="5936183"/>
            <a:ext cx="194373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RE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-15" dirty="0">
                <a:latin typeface="Trebuchet MS"/>
                <a:cs typeface="Trebuchet MS"/>
              </a:rPr>
              <a:t>AISLAMIENTO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1235" y="202692"/>
            <a:ext cx="361035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METODOLOGIA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393563" y="2551430"/>
          <a:ext cx="4483735" cy="306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750"/>
                <a:gridCol w="1511680"/>
              </a:tblGrid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spc="-25" dirty="0">
                          <a:latin typeface="Trebuchet MS"/>
                          <a:cs typeface="Trebuchet MS"/>
                        </a:rPr>
                        <a:t>Temperatura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promedio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15.68ºC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spc="-25" dirty="0">
                          <a:latin typeface="Trebuchet MS"/>
                          <a:cs typeface="Trebuchet MS"/>
                        </a:rPr>
                        <a:t>Temperatura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mínima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7.67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ºC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spc="-25" dirty="0">
                          <a:latin typeface="Trebuchet MS"/>
                          <a:cs typeface="Trebuchet MS"/>
                        </a:rPr>
                        <a:t>Temperatura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máxima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28.67ºC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HR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promedio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62.25%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HR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mínima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20.50%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507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HR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máxima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87%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431916" y="1922145"/>
            <a:ext cx="292735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>
                <a:latin typeface="Trebuchet MS"/>
                <a:cs typeface="Trebuchet MS"/>
              </a:rPr>
              <a:t>Tabla </a:t>
            </a:r>
            <a:r>
              <a:rPr sz="1600" b="1" spc="-5" dirty="0">
                <a:latin typeface="Trebuchet MS"/>
                <a:cs typeface="Trebuchet MS"/>
              </a:rPr>
              <a:t>3. </a:t>
            </a:r>
            <a:r>
              <a:rPr sz="1600" b="1" spc="-15" dirty="0">
                <a:latin typeface="Trebuchet MS"/>
                <a:cs typeface="Trebuchet MS"/>
              </a:rPr>
              <a:t>Parámetros</a:t>
            </a:r>
            <a:r>
              <a:rPr sz="1600" b="1" spc="8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climáticos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58821" y="1922145"/>
            <a:ext cx="153733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del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invernadero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3371" y="791337"/>
            <a:ext cx="4177029" cy="720090"/>
          </a:xfrm>
          <a:custGeom>
            <a:avLst/>
            <a:gdLst/>
            <a:ahLst/>
            <a:cxnLst/>
            <a:rect l="l" t="t" r="r" b="b"/>
            <a:pathLst>
              <a:path w="4177029" h="720090">
                <a:moveTo>
                  <a:pt x="3816451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3816451" y="720089"/>
                </a:lnTo>
                <a:lnTo>
                  <a:pt x="4176496" y="360044"/>
                </a:lnTo>
                <a:lnTo>
                  <a:pt x="381645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371" y="791337"/>
            <a:ext cx="4177029" cy="720090"/>
          </a:xfrm>
          <a:custGeom>
            <a:avLst/>
            <a:gdLst/>
            <a:ahLst/>
            <a:cxnLst/>
            <a:rect l="l" t="t" r="r" b="b"/>
            <a:pathLst>
              <a:path w="4177029" h="720090">
                <a:moveTo>
                  <a:pt x="0" y="0"/>
                </a:moveTo>
                <a:lnTo>
                  <a:pt x="3816451" y="0"/>
                </a:lnTo>
                <a:lnTo>
                  <a:pt x="4176496" y="360044"/>
                </a:lnTo>
                <a:lnTo>
                  <a:pt x="3816451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07667" y="991997"/>
            <a:ext cx="3088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Inoculación del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patógeno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5553" y="5297297"/>
            <a:ext cx="868044" cy="305435"/>
          </a:xfrm>
          <a:custGeom>
            <a:avLst/>
            <a:gdLst/>
            <a:ahLst/>
            <a:cxnLst/>
            <a:rect l="l" t="t" r="r" b="b"/>
            <a:pathLst>
              <a:path w="868044" h="305435">
                <a:moveTo>
                  <a:pt x="0" y="112394"/>
                </a:moveTo>
                <a:lnTo>
                  <a:pt x="28754" y="147336"/>
                </a:lnTo>
                <a:lnTo>
                  <a:pt x="60176" y="178838"/>
                </a:lnTo>
                <a:lnTo>
                  <a:pt x="94058" y="206885"/>
                </a:lnTo>
                <a:lnTo>
                  <a:pt x="130191" y="231461"/>
                </a:lnTo>
                <a:lnTo>
                  <a:pt x="168370" y="252550"/>
                </a:lnTo>
                <a:lnTo>
                  <a:pt x="208385" y="270137"/>
                </a:lnTo>
                <a:lnTo>
                  <a:pt x="250029" y="284205"/>
                </a:lnTo>
                <a:lnTo>
                  <a:pt x="293095" y="294739"/>
                </a:lnTo>
                <a:lnTo>
                  <a:pt x="337375" y="301723"/>
                </a:lnTo>
                <a:lnTo>
                  <a:pt x="382661" y="305141"/>
                </a:lnTo>
                <a:lnTo>
                  <a:pt x="428746" y="304978"/>
                </a:lnTo>
                <a:lnTo>
                  <a:pt x="475422" y="301218"/>
                </a:lnTo>
                <a:lnTo>
                  <a:pt x="522482" y="293844"/>
                </a:lnTo>
                <a:lnTo>
                  <a:pt x="569717" y="282842"/>
                </a:lnTo>
                <a:lnTo>
                  <a:pt x="616921" y="268195"/>
                </a:lnTo>
                <a:lnTo>
                  <a:pt x="663886" y="249888"/>
                </a:lnTo>
                <a:lnTo>
                  <a:pt x="710404" y="227905"/>
                </a:lnTo>
                <a:lnTo>
                  <a:pt x="756267" y="202229"/>
                </a:lnTo>
                <a:lnTo>
                  <a:pt x="775139" y="189907"/>
                </a:lnTo>
                <a:lnTo>
                  <a:pt x="257425" y="189907"/>
                </a:lnTo>
                <a:lnTo>
                  <a:pt x="211472" y="186341"/>
                </a:lnTo>
                <a:lnTo>
                  <a:pt x="166450" y="179058"/>
                </a:lnTo>
                <a:lnTo>
                  <a:pt x="122574" y="168040"/>
                </a:lnTo>
                <a:lnTo>
                  <a:pt x="80062" y="153268"/>
                </a:lnTo>
                <a:lnTo>
                  <a:pt x="39132" y="134726"/>
                </a:lnTo>
                <a:lnTo>
                  <a:pt x="0" y="112394"/>
                </a:lnTo>
                <a:close/>
              </a:path>
              <a:path w="868044" h="305435">
                <a:moveTo>
                  <a:pt x="864402" y="172846"/>
                </a:moveTo>
                <a:lnTo>
                  <a:pt x="801268" y="172846"/>
                </a:lnTo>
                <a:lnTo>
                  <a:pt x="863371" y="230504"/>
                </a:lnTo>
                <a:lnTo>
                  <a:pt x="864402" y="172846"/>
                </a:lnTo>
                <a:close/>
              </a:path>
              <a:path w="868044" h="305435">
                <a:moveTo>
                  <a:pt x="614959" y="0"/>
                </a:moveTo>
                <a:lnTo>
                  <a:pt x="677062" y="57657"/>
                </a:lnTo>
                <a:lnTo>
                  <a:pt x="632501" y="86746"/>
                </a:lnTo>
                <a:lnTo>
                  <a:pt x="586917" y="112278"/>
                </a:lnTo>
                <a:lnTo>
                  <a:pt x="540528" y="134234"/>
                </a:lnTo>
                <a:lnTo>
                  <a:pt x="493550" y="152599"/>
                </a:lnTo>
                <a:lnTo>
                  <a:pt x="446200" y="167353"/>
                </a:lnTo>
                <a:lnTo>
                  <a:pt x="398696" y="178478"/>
                </a:lnTo>
                <a:lnTo>
                  <a:pt x="351254" y="185958"/>
                </a:lnTo>
                <a:lnTo>
                  <a:pt x="304092" y="189773"/>
                </a:lnTo>
                <a:lnTo>
                  <a:pt x="257425" y="189907"/>
                </a:lnTo>
                <a:lnTo>
                  <a:pt x="775139" y="189907"/>
                </a:lnTo>
                <a:lnTo>
                  <a:pt x="801268" y="172846"/>
                </a:lnTo>
                <a:lnTo>
                  <a:pt x="864402" y="172846"/>
                </a:lnTo>
                <a:lnTo>
                  <a:pt x="867435" y="3174"/>
                </a:lnTo>
                <a:lnTo>
                  <a:pt x="61495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111" y="4478909"/>
            <a:ext cx="330835" cy="994410"/>
          </a:xfrm>
          <a:custGeom>
            <a:avLst/>
            <a:gdLst/>
            <a:ahLst/>
            <a:cxnLst/>
            <a:rect l="l" t="t" r="r" b="b"/>
            <a:pathLst>
              <a:path w="330834" h="994410">
                <a:moveTo>
                  <a:pt x="206154" y="0"/>
                </a:moveTo>
                <a:lnTo>
                  <a:pt x="171373" y="39983"/>
                </a:lnTo>
                <a:lnTo>
                  <a:pt x="139766" y="81391"/>
                </a:lnTo>
                <a:lnTo>
                  <a:pt x="111346" y="124026"/>
                </a:lnTo>
                <a:lnTo>
                  <a:pt x="86124" y="167695"/>
                </a:lnTo>
                <a:lnTo>
                  <a:pt x="64109" y="212202"/>
                </a:lnTo>
                <a:lnTo>
                  <a:pt x="45313" y="257350"/>
                </a:lnTo>
                <a:lnTo>
                  <a:pt x="29747" y="302946"/>
                </a:lnTo>
                <a:lnTo>
                  <a:pt x="17422" y="348794"/>
                </a:lnTo>
                <a:lnTo>
                  <a:pt x="8348" y="394698"/>
                </a:lnTo>
                <a:lnTo>
                  <a:pt x="2537" y="440463"/>
                </a:lnTo>
                <a:lnTo>
                  <a:pt x="0" y="485893"/>
                </a:lnTo>
                <a:lnTo>
                  <a:pt x="746" y="530794"/>
                </a:lnTo>
                <a:lnTo>
                  <a:pt x="4788" y="574970"/>
                </a:lnTo>
                <a:lnTo>
                  <a:pt x="12136" y="618226"/>
                </a:lnTo>
                <a:lnTo>
                  <a:pt x="22800" y="660366"/>
                </a:lnTo>
                <a:lnTo>
                  <a:pt x="36793" y="701195"/>
                </a:lnTo>
                <a:lnTo>
                  <a:pt x="54125" y="740518"/>
                </a:lnTo>
                <a:lnTo>
                  <a:pt x="74806" y="778139"/>
                </a:lnTo>
                <a:lnTo>
                  <a:pt x="98847" y="813863"/>
                </a:lnTo>
                <a:lnTo>
                  <a:pt x="126260" y="847495"/>
                </a:lnTo>
                <a:lnTo>
                  <a:pt x="157056" y="878840"/>
                </a:lnTo>
                <a:lnTo>
                  <a:pt x="281287" y="994029"/>
                </a:lnTo>
                <a:lnTo>
                  <a:pt x="250490" y="962684"/>
                </a:lnTo>
                <a:lnTo>
                  <a:pt x="223076" y="929052"/>
                </a:lnTo>
                <a:lnTo>
                  <a:pt x="199033" y="893328"/>
                </a:lnTo>
                <a:lnTo>
                  <a:pt x="178351" y="855707"/>
                </a:lnTo>
                <a:lnTo>
                  <a:pt x="161019" y="816384"/>
                </a:lnTo>
                <a:lnTo>
                  <a:pt x="147026" y="775555"/>
                </a:lnTo>
                <a:lnTo>
                  <a:pt x="136361" y="733415"/>
                </a:lnTo>
                <a:lnTo>
                  <a:pt x="129013" y="690159"/>
                </a:lnTo>
                <a:lnTo>
                  <a:pt x="124971" y="645983"/>
                </a:lnTo>
                <a:lnTo>
                  <a:pt x="124225" y="601082"/>
                </a:lnTo>
                <a:lnTo>
                  <a:pt x="126762" y="555652"/>
                </a:lnTo>
                <a:lnTo>
                  <a:pt x="132573" y="509887"/>
                </a:lnTo>
                <a:lnTo>
                  <a:pt x="141647" y="463983"/>
                </a:lnTo>
                <a:lnTo>
                  <a:pt x="153972" y="418135"/>
                </a:lnTo>
                <a:lnTo>
                  <a:pt x="169538" y="372539"/>
                </a:lnTo>
                <a:lnTo>
                  <a:pt x="188333" y="327391"/>
                </a:lnTo>
                <a:lnTo>
                  <a:pt x="210347" y="282884"/>
                </a:lnTo>
                <a:lnTo>
                  <a:pt x="235569" y="239215"/>
                </a:lnTo>
                <a:lnTo>
                  <a:pt x="263988" y="196580"/>
                </a:lnTo>
                <a:lnTo>
                  <a:pt x="295593" y="155172"/>
                </a:lnTo>
                <a:lnTo>
                  <a:pt x="330373" y="115189"/>
                </a:lnTo>
                <a:lnTo>
                  <a:pt x="206154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1111" y="4478909"/>
            <a:ext cx="1092200" cy="1123950"/>
          </a:xfrm>
          <a:custGeom>
            <a:avLst/>
            <a:gdLst/>
            <a:ahLst/>
            <a:cxnLst/>
            <a:rect l="l" t="t" r="r" b="b"/>
            <a:pathLst>
              <a:path w="1092200" h="1123950">
                <a:moveTo>
                  <a:pt x="224442" y="930783"/>
                </a:moveTo>
                <a:lnTo>
                  <a:pt x="263574" y="953114"/>
                </a:lnTo>
                <a:lnTo>
                  <a:pt x="304505" y="971656"/>
                </a:lnTo>
                <a:lnTo>
                  <a:pt x="347016" y="986428"/>
                </a:lnTo>
                <a:lnTo>
                  <a:pt x="390892" y="997446"/>
                </a:lnTo>
                <a:lnTo>
                  <a:pt x="435915" y="1004729"/>
                </a:lnTo>
                <a:lnTo>
                  <a:pt x="481868" y="1008295"/>
                </a:lnTo>
                <a:lnTo>
                  <a:pt x="528534" y="1008161"/>
                </a:lnTo>
                <a:lnTo>
                  <a:pt x="575697" y="1004346"/>
                </a:lnTo>
                <a:lnTo>
                  <a:pt x="623139" y="996866"/>
                </a:lnTo>
                <a:lnTo>
                  <a:pt x="670643" y="985741"/>
                </a:lnTo>
                <a:lnTo>
                  <a:pt x="717992" y="970987"/>
                </a:lnTo>
                <a:lnTo>
                  <a:pt x="764970" y="952622"/>
                </a:lnTo>
                <a:lnTo>
                  <a:pt x="811360" y="930666"/>
                </a:lnTo>
                <a:lnTo>
                  <a:pt x="856943" y="905134"/>
                </a:lnTo>
                <a:lnTo>
                  <a:pt x="901504" y="876046"/>
                </a:lnTo>
                <a:lnTo>
                  <a:pt x="839401" y="818388"/>
                </a:lnTo>
                <a:lnTo>
                  <a:pt x="1091877" y="821563"/>
                </a:lnTo>
                <a:lnTo>
                  <a:pt x="1087813" y="1048893"/>
                </a:lnTo>
                <a:lnTo>
                  <a:pt x="1025710" y="991235"/>
                </a:lnTo>
                <a:lnTo>
                  <a:pt x="980969" y="1020461"/>
                </a:lnTo>
                <a:lnTo>
                  <a:pt x="935284" y="1046058"/>
                </a:lnTo>
                <a:lnTo>
                  <a:pt x="888866" y="1068026"/>
                </a:lnTo>
                <a:lnTo>
                  <a:pt x="841930" y="1086363"/>
                </a:lnTo>
                <a:lnTo>
                  <a:pt x="794687" y="1101069"/>
                </a:lnTo>
                <a:lnTo>
                  <a:pt x="747351" y="1112143"/>
                </a:lnTo>
                <a:lnTo>
                  <a:pt x="700134" y="1119585"/>
                </a:lnTo>
                <a:lnTo>
                  <a:pt x="653248" y="1123392"/>
                </a:lnTo>
                <a:lnTo>
                  <a:pt x="606906" y="1123566"/>
                </a:lnTo>
                <a:lnTo>
                  <a:pt x="561322" y="1120105"/>
                </a:lnTo>
                <a:lnTo>
                  <a:pt x="516707" y="1113008"/>
                </a:lnTo>
                <a:lnTo>
                  <a:pt x="473274" y="1102274"/>
                </a:lnTo>
                <a:lnTo>
                  <a:pt x="431236" y="1087903"/>
                </a:lnTo>
                <a:lnTo>
                  <a:pt x="390806" y="1069893"/>
                </a:lnTo>
                <a:lnTo>
                  <a:pt x="352196" y="1048245"/>
                </a:lnTo>
                <a:lnTo>
                  <a:pt x="315619" y="1022957"/>
                </a:lnTo>
                <a:lnTo>
                  <a:pt x="281287" y="994029"/>
                </a:lnTo>
                <a:lnTo>
                  <a:pt x="157056" y="878840"/>
                </a:lnTo>
                <a:lnTo>
                  <a:pt x="126260" y="847495"/>
                </a:lnTo>
                <a:lnTo>
                  <a:pt x="98847" y="813863"/>
                </a:lnTo>
                <a:lnTo>
                  <a:pt x="74806" y="778139"/>
                </a:lnTo>
                <a:lnTo>
                  <a:pt x="54125" y="740518"/>
                </a:lnTo>
                <a:lnTo>
                  <a:pt x="36793" y="701195"/>
                </a:lnTo>
                <a:lnTo>
                  <a:pt x="22800" y="660366"/>
                </a:lnTo>
                <a:lnTo>
                  <a:pt x="12136" y="618226"/>
                </a:lnTo>
                <a:lnTo>
                  <a:pt x="4788" y="574970"/>
                </a:lnTo>
                <a:lnTo>
                  <a:pt x="746" y="530794"/>
                </a:lnTo>
                <a:lnTo>
                  <a:pt x="0" y="485893"/>
                </a:lnTo>
                <a:lnTo>
                  <a:pt x="2537" y="440463"/>
                </a:lnTo>
                <a:lnTo>
                  <a:pt x="8348" y="394698"/>
                </a:lnTo>
                <a:lnTo>
                  <a:pt x="17422" y="348794"/>
                </a:lnTo>
                <a:lnTo>
                  <a:pt x="29747" y="302946"/>
                </a:lnTo>
                <a:lnTo>
                  <a:pt x="45313" y="257350"/>
                </a:lnTo>
                <a:lnTo>
                  <a:pt x="64109" y="212202"/>
                </a:lnTo>
                <a:lnTo>
                  <a:pt x="86124" y="167695"/>
                </a:lnTo>
                <a:lnTo>
                  <a:pt x="111346" y="124026"/>
                </a:lnTo>
                <a:lnTo>
                  <a:pt x="139766" y="81391"/>
                </a:lnTo>
                <a:lnTo>
                  <a:pt x="171373" y="39983"/>
                </a:lnTo>
                <a:lnTo>
                  <a:pt x="206154" y="0"/>
                </a:lnTo>
                <a:lnTo>
                  <a:pt x="330373" y="115189"/>
                </a:lnTo>
                <a:lnTo>
                  <a:pt x="295593" y="155172"/>
                </a:lnTo>
                <a:lnTo>
                  <a:pt x="263988" y="196580"/>
                </a:lnTo>
                <a:lnTo>
                  <a:pt x="235569" y="239215"/>
                </a:lnTo>
                <a:lnTo>
                  <a:pt x="210347" y="282884"/>
                </a:lnTo>
                <a:lnTo>
                  <a:pt x="188333" y="327391"/>
                </a:lnTo>
                <a:lnTo>
                  <a:pt x="169538" y="372539"/>
                </a:lnTo>
                <a:lnTo>
                  <a:pt x="153972" y="418135"/>
                </a:lnTo>
                <a:lnTo>
                  <a:pt x="141647" y="463983"/>
                </a:lnTo>
                <a:lnTo>
                  <a:pt x="132573" y="509887"/>
                </a:lnTo>
                <a:lnTo>
                  <a:pt x="126762" y="555652"/>
                </a:lnTo>
                <a:lnTo>
                  <a:pt x="124225" y="601082"/>
                </a:lnTo>
                <a:lnTo>
                  <a:pt x="124971" y="645983"/>
                </a:lnTo>
                <a:lnTo>
                  <a:pt x="129013" y="690159"/>
                </a:lnTo>
                <a:lnTo>
                  <a:pt x="136361" y="733415"/>
                </a:lnTo>
                <a:lnTo>
                  <a:pt x="147026" y="775555"/>
                </a:lnTo>
                <a:lnTo>
                  <a:pt x="161019" y="816384"/>
                </a:lnTo>
                <a:lnTo>
                  <a:pt x="178351" y="855707"/>
                </a:lnTo>
                <a:lnTo>
                  <a:pt x="199033" y="893328"/>
                </a:lnTo>
                <a:lnTo>
                  <a:pt x="223076" y="929052"/>
                </a:lnTo>
                <a:lnTo>
                  <a:pt x="250490" y="962684"/>
                </a:lnTo>
                <a:lnTo>
                  <a:pt x="281287" y="994029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66061" y="5252211"/>
            <a:ext cx="237617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Altitud: </a:t>
            </a:r>
            <a:r>
              <a:rPr sz="2000" b="1" dirty="0">
                <a:latin typeface="Trebuchet MS"/>
                <a:cs typeface="Trebuchet MS"/>
              </a:rPr>
              <a:t>3064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msnm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4394" y="2044827"/>
            <a:ext cx="17653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INIAP-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E.E.S.C.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13375" y="5682234"/>
            <a:ext cx="522414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Trebuchet MS"/>
                <a:cs typeface="Trebuchet MS"/>
              </a:rPr>
              <a:t>Fuente: </a:t>
            </a:r>
            <a:r>
              <a:rPr sz="1600" b="1" spc="-10" dirty="0">
                <a:latin typeface="Trebuchet MS"/>
                <a:cs typeface="Trebuchet MS"/>
              </a:rPr>
              <a:t>Información </a:t>
            </a:r>
            <a:r>
              <a:rPr sz="1600" b="1" spc="-5" dirty="0">
                <a:latin typeface="Trebuchet MS"/>
                <a:cs typeface="Trebuchet MS"/>
              </a:rPr>
              <a:t>obtenida </a:t>
            </a:r>
            <a:r>
              <a:rPr sz="1600" b="1" spc="-10" dirty="0">
                <a:latin typeface="Trebuchet MS"/>
                <a:cs typeface="Trebuchet MS"/>
              </a:rPr>
              <a:t>en sensor </a:t>
            </a:r>
            <a:r>
              <a:rPr sz="1600" b="1" spc="-30" dirty="0">
                <a:latin typeface="Trebuchet MS"/>
                <a:cs typeface="Trebuchet MS"/>
              </a:rPr>
              <a:t>RH/Temp</a:t>
            </a:r>
            <a:r>
              <a:rPr sz="1600" b="1" spc="24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Log.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34351" y="2405761"/>
            <a:ext cx="3466337" cy="2599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1235" y="202692"/>
            <a:ext cx="371856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23347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METODOLOGÍA</a:t>
            </a:r>
          </a:p>
        </p:txBody>
      </p:sp>
      <p:sp>
        <p:nvSpPr>
          <p:cNvPr id="7" name="object 7"/>
          <p:cNvSpPr/>
          <p:nvPr/>
        </p:nvSpPr>
        <p:spPr>
          <a:xfrm>
            <a:off x="863371" y="791337"/>
            <a:ext cx="4177029" cy="720090"/>
          </a:xfrm>
          <a:custGeom>
            <a:avLst/>
            <a:gdLst/>
            <a:ahLst/>
            <a:cxnLst/>
            <a:rect l="l" t="t" r="r" b="b"/>
            <a:pathLst>
              <a:path w="4177029" h="720090">
                <a:moveTo>
                  <a:pt x="3816451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3816451" y="720089"/>
                </a:lnTo>
                <a:lnTo>
                  <a:pt x="4176496" y="360044"/>
                </a:lnTo>
                <a:lnTo>
                  <a:pt x="381645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3371" y="791337"/>
            <a:ext cx="4177029" cy="720090"/>
          </a:xfrm>
          <a:custGeom>
            <a:avLst/>
            <a:gdLst/>
            <a:ahLst/>
            <a:cxnLst/>
            <a:rect l="l" t="t" r="r" b="b"/>
            <a:pathLst>
              <a:path w="4177029" h="720090">
                <a:moveTo>
                  <a:pt x="0" y="0"/>
                </a:moveTo>
                <a:lnTo>
                  <a:pt x="3816451" y="0"/>
                </a:lnTo>
                <a:lnTo>
                  <a:pt x="4176496" y="360044"/>
                </a:lnTo>
                <a:lnTo>
                  <a:pt x="3816451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07667" y="991997"/>
            <a:ext cx="3088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Inoculación del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patógeno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99913" y="791337"/>
            <a:ext cx="3456304" cy="720090"/>
          </a:xfrm>
          <a:custGeom>
            <a:avLst/>
            <a:gdLst/>
            <a:ahLst/>
            <a:cxnLst/>
            <a:rect l="l" t="t" r="r" b="b"/>
            <a:pathLst>
              <a:path w="3456304" h="720090">
                <a:moveTo>
                  <a:pt x="3096260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3096260" y="720089"/>
                </a:lnTo>
                <a:lnTo>
                  <a:pt x="3456305" y="360044"/>
                </a:lnTo>
                <a:lnTo>
                  <a:pt x="30962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9913" y="791337"/>
            <a:ext cx="3456304" cy="720090"/>
          </a:xfrm>
          <a:custGeom>
            <a:avLst/>
            <a:gdLst/>
            <a:ahLst/>
            <a:cxnLst/>
            <a:rect l="l" t="t" r="r" b="b"/>
            <a:pathLst>
              <a:path w="3456304" h="720090">
                <a:moveTo>
                  <a:pt x="0" y="0"/>
                </a:moveTo>
                <a:lnTo>
                  <a:pt x="3096260" y="0"/>
                </a:lnTo>
                <a:lnTo>
                  <a:pt x="3456305" y="360044"/>
                </a:lnTo>
                <a:lnTo>
                  <a:pt x="3096260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49085" y="839597"/>
            <a:ext cx="195961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Inoculación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  clamidosporas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87948" y="1740535"/>
            <a:ext cx="2041017" cy="16720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5781" y="1728089"/>
            <a:ext cx="1979041" cy="1684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749" y="1708023"/>
            <a:ext cx="3925468" cy="1672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82996" y="4196334"/>
            <a:ext cx="3979290" cy="1712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749" y="4163822"/>
            <a:ext cx="2029206" cy="1688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0607" y="4163822"/>
            <a:ext cx="1979041" cy="1688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92877" y="5923686"/>
            <a:ext cx="427545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Unidades </a:t>
            </a:r>
            <a:r>
              <a:rPr sz="2000" b="1" spc="-5" dirty="0">
                <a:latin typeface="Trebuchet MS"/>
                <a:cs typeface="Trebuchet MS"/>
              </a:rPr>
              <a:t>formadoras </a:t>
            </a:r>
            <a:r>
              <a:rPr sz="2000" b="1" dirty="0">
                <a:latin typeface="Trebuchet MS"/>
                <a:cs typeface="Trebuchet MS"/>
              </a:rPr>
              <a:t>de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colonias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01" y="6228486"/>
            <a:ext cx="789114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30570" algn="l"/>
                <a:tab pos="7877809" algn="l"/>
              </a:tabLst>
            </a:pPr>
            <a:r>
              <a:rPr sz="2000" b="1" u="heavy" dirty="0">
                <a:latin typeface="Trebuchet MS"/>
                <a:cs typeface="Trebuchet MS"/>
              </a:rPr>
              <a:t> 	</a:t>
            </a:r>
            <a:r>
              <a:rPr sz="2000" b="1" u="heavy" spc="-5" dirty="0">
                <a:latin typeface="Trebuchet MS"/>
                <a:cs typeface="Trebuchet MS"/>
              </a:rPr>
              <a:t>(UFC)	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031" y="5948375"/>
            <a:ext cx="392557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dirty="0">
                <a:latin typeface="Trebuchet MS"/>
                <a:cs typeface="Trebuchet MS"/>
              </a:rPr>
              <a:t>15000 </a:t>
            </a:r>
            <a:r>
              <a:rPr sz="2000" b="1" spc="-5" dirty="0">
                <a:latin typeface="Trebuchet MS"/>
                <a:cs typeface="Trebuchet MS"/>
              </a:rPr>
              <a:t>(UFC) </a:t>
            </a:r>
            <a:r>
              <a:rPr sz="2000" b="1" dirty="0">
                <a:latin typeface="Trebuchet MS"/>
                <a:cs typeface="Trebuchet MS"/>
              </a:rPr>
              <a:t>en 10 g de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arena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23840" y="2231517"/>
            <a:ext cx="576580" cy="504190"/>
          </a:xfrm>
          <a:custGeom>
            <a:avLst/>
            <a:gdLst/>
            <a:ahLst/>
            <a:cxnLst/>
            <a:rect l="l" t="t" r="r" b="b"/>
            <a:pathLst>
              <a:path w="576579" h="504189">
                <a:moveTo>
                  <a:pt x="323976" y="0"/>
                </a:moveTo>
                <a:lnTo>
                  <a:pt x="323976" y="125984"/>
                </a:lnTo>
                <a:lnTo>
                  <a:pt x="0" y="125984"/>
                </a:lnTo>
                <a:lnTo>
                  <a:pt x="0" y="378079"/>
                </a:lnTo>
                <a:lnTo>
                  <a:pt x="323976" y="378079"/>
                </a:lnTo>
                <a:lnTo>
                  <a:pt x="323976" y="504063"/>
                </a:lnTo>
                <a:lnTo>
                  <a:pt x="576072" y="251968"/>
                </a:lnTo>
                <a:lnTo>
                  <a:pt x="32397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3840" y="2231517"/>
            <a:ext cx="576580" cy="504190"/>
          </a:xfrm>
          <a:custGeom>
            <a:avLst/>
            <a:gdLst/>
            <a:ahLst/>
            <a:cxnLst/>
            <a:rect l="l" t="t" r="r" b="b"/>
            <a:pathLst>
              <a:path w="576579" h="504189">
                <a:moveTo>
                  <a:pt x="0" y="125984"/>
                </a:moveTo>
                <a:lnTo>
                  <a:pt x="323976" y="125984"/>
                </a:lnTo>
                <a:lnTo>
                  <a:pt x="323976" y="0"/>
                </a:lnTo>
                <a:lnTo>
                  <a:pt x="576072" y="251968"/>
                </a:lnTo>
                <a:lnTo>
                  <a:pt x="323976" y="504063"/>
                </a:lnTo>
                <a:lnTo>
                  <a:pt x="323976" y="378079"/>
                </a:lnTo>
                <a:lnTo>
                  <a:pt x="0" y="378079"/>
                </a:lnTo>
                <a:lnTo>
                  <a:pt x="0" y="125984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44607" y="3918330"/>
            <a:ext cx="662305" cy="812800"/>
          </a:xfrm>
          <a:custGeom>
            <a:avLst/>
            <a:gdLst/>
            <a:ahLst/>
            <a:cxnLst/>
            <a:rect l="l" t="t" r="r" b="b"/>
            <a:pathLst>
              <a:path w="662304" h="812800">
                <a:moveTo>
                  <a:pt x="165481" y="481330"/>
                </a:moveTo>
                <a:lnTo>
                  <a:pt x="0" y="668020"/>
                </a:lnTo>
                <a:lnTo>
                  <a:pt x="165481" y="812292"/>
                </a:lnTo>
                <a:lnTo>
                  <a:pt x="165481" y="729488"/>
                </a:lnTo>
                <a:lnTo>
                  <a:pt x="210733" y="715964"/>
                </a:lnTo>
                <a:lnTo>
                  <a:pt x="254372" y="699468"/>
                </a:lnTo>
                <a:lnTo>
                  <a:pt x="296308" y="680134"/>
                </a:lnTo>
                <a:lnTo>
                  <a:pt x="336451" y="658097"/>
                </a:lnTo>
                <a:lnTo>
                  <a:pt x="374709" y="633490"/>
                </a:lnTo>
                <a:lnTo>
                  <a:pt x="410992" y="606449"/>
                </a:lnTo>
                <a:lnTo>
                  <a:pt x="445210" y="577106"/>
                </a:lnTo>
                <a:lnTo>
                  <a:pt x="458540" y="564007"/>
                </a:lnTo>
                <a:lnTo>
                  <a:pt x="165481" y="564007"/>
                </a:lnTo>
                <a:lnTo>
                  <a:pt x="165481" y="481330"/>
                </a:lnTo>
                <a:close/>
              </a:path>
              <a:path w="662304" h="812800">
                <a:moveTo>
                  <a:pt x="656717" y="0"/>
                </a:moveTo>
                <a:lnTo>
                  <a:pt x="649125" y="47460"/>
                </a:lnTo>
                <a:lnTo>
                  <a:pt x="638303" y="93789"/>
                </a:lnTo>
                <a:lnTo>
                  <a:pt x="624364" y="138854"/>
                </a:lnTo>
                <a:lnTo>
                  <a:pt x="607423" y="182525"/>
                </a:lnTo>
                <a:lnTo>
                  <a:pt x="587592" y="224673"/>
                </a:lnTo>
                <a:lnTo>
                  <a:pt x="564984" y="265165"/>
                </a:lnTo>
                <a:lnTo>
                  <a:pt x="539713" y="303872"/>
                </a:lnTo>
                <a:lnTo>
                  <a:pt x="511893" y="340662"/>
                </a:lnTo>
                <a:lnTo>
                  <a:pt x="481636" y="375406"/>
                </a:lnTo>
                <a:lnTo>
                  <a:pt x="449056" y="407973"/>
                </a:lnTo>
                <a:lnTo>
                  <a:pt x="414267" y="438232"/>
                </a:lnTo>
                <a:lnTo>
                  <a:pt x="377382" y="466052"/>
                </a:lnTo>
                <a:lnTo>
                  <a:pt x="338513" y="491304"/>
                </a:lnTo>
                <a:lnTo>
                  <a:pt x="297776" y="513855"/>
                </a:lnTo>
                <a:lnTo>
                  <a:pt x="255282" y="533577"/>
                </a:lnTo>
                <a:lnTo>
                  <a:pt x="211146" y="550337"/>
                </a:lnTo>
                <a:lnTo>
                  <a:pt x="165481" y="564007"/>
                </a:lnTo>
                <a:lnTo>
                  <a:pt x="458540" y="564007"/>
                </a:lnTo>
                <a:lnTo>
                  <a:pt x="507088" y="512058"/>
                </a:lnTo>
                <a:lnTo>
                  <a:pt x="534566" y="476620"/>
                </a:lnTo>
                <a:lnTo>
                  <a:pt x="559618" y="439419"/>
                </a:lnTo>
                <a:lnTo>
                  <a:pt x="582152" y="400589"/>
                </a:lnTo>
                <a:lnTo>
                  <a:pt x="602077" y="360265"/>
                </a:lnTo>
                <a:lnTo>
                  <a:pt x="619303" y="318581"/>
                </a:lnTo>
                <a:lnTo>
                  <a:pt x="633740" y="275672"/>
                </a:lnTo>
                <a:lnTo>
                  <a:pt x="645297" y="231671"/>
                </a:lnTo>
                <a:lnTo>
                  <a:pt x="653884" y="186713"/>
                </a:lnTo>
                <a:lnTo>
                  <a:pt x="659410" y="140932"/>
                </a:lnTo>
                <a:lnTo>
                  <a:pt x="661784" y="94464"/>
                </a:lnTo>
                <a:lnTo>
                  <a:pt x="660917" y="47441"/>
                </a:lnTo>
                <a:lnTo>
                  <a:pt x="65671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44607" y="3167633"/>
            <a:ext cx="662305" cy="833755"/>
          </a:xfrm>
          <a:custGeom>
            <a:avLst/>
            <a:gdLst/>
            <a:ahLst/>
            <a:cxnLst/>
            <a:rect l="l" t="t" r="r" b="b"/>
            <a:pathLst>
              <a:path w="662304" h="833754">
                <a:moveTo>
                  <a:pt x="0" y="0"/>
                </a:moveTo>
                <a:lnTo>
                  <a:pt x="0" y="165480"/>
                </a:lnTo>
                <a:lnTo>
                  <a:pt x="47263" y="167157"/>
                </a:lnTo>
                <a:lnTo>
                  <a:pt x="93629" y="172112"/>
                </a:lnTo>
                <a:lnTo>
                  <a:pt x="138987" y="180231"/>
                </a:lnTo>
                <a:lnTo>
                  <a:pt x="183223" y="191403"/>
                </a:lnTo>
                <a:lnTo>
                  <a:pt x="226227" y="205513"/>
                </a:lnTo>
                <a:lnTo>
                  <a:pt x="267886" y="222450"/>
                </a:lnTo>
                <a:lnTo>
                  <a:pt x="308087" y="242101"/>
                </a:lnTo>
                <a:lnTo>
                  <a:pt x="346720" y="264351"/>
                </a:lnTo>
                <a:lnTo>
                  <a:pt x="383672" y="289089"/>
                </a:lnTo>
                <a:lnTo>
                  <a:pt x="418831" y="316202"/>
                </a:lnTo>
                <a:lnTo>
                  <a:pt x="452085" y="345576"/>
                </a:lnTo>
                <a:lnTo>
                  <a:pt x="483322" y="377099"/>
                </a:lnTo>
                <a:lnTo>
                  <a:pt x="512431" y="410658"/>
                </a:lnTo>
                <a:lnTo>
                  <a:pt x="539299" y="446140"/>
                </a:lnTo>
                <a:lnTo>
                  <a:pt x="563814" y="483432"/>
                </a:lnTo>
                <a:lnTo>
                  <a:pt x="585864" y="522420"/>
                </a:lnTo>
                <a:lnTo>
                  <a:pt x="605337" y="562993"/>
                </a:lnTo>
                <a:lnTo>
                  <a:pt x="622122" y="605037"/>
                </a:lnTo>
                <a:lnTo>
                  <a:pt x="636106" y="648440"/>
                </a:lnTo>
                <a:lnTo>
                  <a:pt x="647178" y="693087"/>
                </a:lnTo>
                <a:lnTo>
                  <a:pt x="655225" y="738868"/>
                </a:lnTo>
                <a:lnTo>
                  <a:pt x="660135" y="785667"/>
                </a:lnTo>
                <a:lnTo>
                  <a:pt x="661797" y="833373"/>
                </a:lnTo>
                <a:lnTo>
                  <a:pt x="661797" y="668019"/>
                </a:lnTo>
                <a:lnTo>
                  <a:pt x="660135" y="620313"/>
                </a:lnTo>
                <a:lnTo>
                  <a:pt x="655225" y="573511"/>
                </a:lnTo>
                <a:lnTo>
                  <a:pt x="647178" y="527727"/>
                </a:lnTo>
                <a:lnTo>
                  <a:pt x="636106" y="483075"/>
                </a:lnTo>
                <a:lnTo>
                  <a:pt x="622122" y="439668"/>
                </a:lnTo>
                <a:lnTo>
                  <a:pt x="605337" y="397618"/>
                </a:lnTo>
                <a:lnTo>
                  <a:pt x="585864" y="357038"/>
                </a:lnTo>
                <a:lnTo>
                  <a:pt x="563814" y="318042"/>
                </a:lnTo>
                <a:lnTo>
                  <a:pt x="539299" y="280743"/>
                </a:lnTo>
                <a:lnTo>
                  <a:pt x="512431" y="245253"/>
                </a:lnTo>
                <a:lnTo>
                  <a:pt x="483322" y="211686"/>
                </a:lnTo>
                <a:lnTo>
                  <a:pt x="452085" y="180155"/>
                </a:lnTo>
                <a:lnTo>
                  <a:pt x="418831" y="150772"/>
                </a:lnTo>
                <a:lnTo>
                  <a:pt x="383672" y="123651"/>
                </a:lnTo>
                <a:lnTo>
                  <a:pt x="346720" y="98906"/>
                </a:lnTo>
                <a:lnTo>
                  <a:pt x="308087" y="76648"/>
                </a:lnTo>
                <a:lnTo>
                  <a:pt x="267886" y="56991"/>
                </a:lnTo>
                <a:lnTo>
                  <a:pt x="226227" y="40048"/>
                </a:lnTo>
                <a:lnTo>
                  <a:pt x="183223" y="25932"/>
                </a:lnTo>
                <a:lnTo>
                  <a:pt x="138987" y="14756"/>
                </a:lnTo>
                <a:lnTo>
                  <a:pt x="93629" y="6633"/>
                </a:lnTo>
                <a:lnTo>
                  <a:pt x="47263" y="1677"/>
                </a:lnTo>
                <a:lnTo>
                  <a:pt x="0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44607" y="3167633"/>
            <a:ext cx="662305" cy="1563370"/>
          </a:xfrm>
          <a:custGeom>
            <a:avLst/>
            <a:gdLst/>
            <a:ahLst/>
            <a:cxnLst/>
            <a:rect l="l" t="t" r="r" b="b"/>
            <a:pathLst>
              <a:path w="662304" h="1563370">
                <a:moveTo>
                  <a:pt x="661797" y="833373"/>
                </a:moveTo>
                <a:lnTo>
                  <a:pt x="660135" y="785667"/>
                </a:lnTo>
                <a:lnTo>
                  <a:pt x="655225" y="738868"/>
                </a:lnTo>
                <a:lnTo>
                  <a:pt x="647178" y="693087"/>
                </a:lnTo>
                <a:lnTo>
                  <a:pt x="636106" y="648440"/>
                </a:lnTo>
                <a:lnTo>
                  <a:pt x="622122" y="605037"/>
                </a:lnTo>
                <a:lnTo>
                  <a:pt x="605337" y="562993"/>
                </a:lnTo>
                <a:lnTo>
                  <a:pt x="585864" y="522420"/>
                </a:lnTo>
                <a:lnTo>
                  <a:pt x="563814" y="483432"/>
                </a:lnTo>
                <a:lnTo>
                  <a:pt x="539299" y="446140"/>
                </a:lnTo>
                <a:lnTo>
                  <a:pt x="512431" y="410658"/>
                </a:lnTo>
                <a:lnTo>
                  <a:pt x="483322" y="377099"/>
                </a:lnTo>
                <a:lnTo>
                  <a:pt x="452085" y="345576"/>
                </a:lnTo>
                <a:lnTo>
                  <a:pt x="418831" y="316202"/>
                </a:lnTo>
                <a:lnTo>
                  <a:pt x="383672" y="289089"/>
                </a:lnTo>
                <a:lnTo>
                  <a:pt x="346720" y="264351"/>
                </a:lnTo>
                <a:lnTo>
                  <a:pt x="308087" y="242101"/>
                </a:lnTo>
                <a:lnTo>
                  <a:pt x="267886" y="222450"/>
                </a:lnTo>
                <a:lnTo>
                  <a:pt x="226227" y="205513"/>
                </a:lnTo>
                <a:lnTo>
                  <a:pt x="183223" y="191403"/>
                </a:lnTo>
                <a:lnTo>
                  <a:pt x="138987" y="180231"/>
                </a:lnTo>
                <a:lnTo>
                  <a:pt x="93629" y="172112"/>
                </a:lnTo>
                <a:lnTo>
                  <a:pt x="47263" y="167157"/>
                </a:lnTo>
                <a:lnTo>
                  <a:pt x="0" y="165480"/>
                </a:lnTo>
                <a:lnTo>
                  <a:pt x="0" y="0"/>
                </a:lnTo>
                <a:lnTo>
                  <a:pt x="47263" y="1677"/>
                </a:lnTo>
                <a:lnTo>
                  <a:pt x="93629" y="6633"/>
                </a:lnTo>
                <a:lnTo>
                  <a:pt x="138987" y="14756"/>
                </a:lnTo>
                <a:lnTo>
                  <a:pt x="183223" y="25932"/>
                </a:lnTo>
                <a:lnTo>
                  <a:pt x="226227" y="40048"/>
                </a:lnTo>
                <a:lnTo>
                  <a:pt x="267886" y="56991"/>
                </a:lnTo>
                <a:lnTo>
                  <a:pt x="308087" y="76648"/>
                </a:lnTo>
                <a:lnTo>
                  <a:pt x="346720" y="98906"/>
                </a:lnTo>
                <a:lnTo>
                  <a:pt x="383672" y="123651"/>
                </a:lnTo>
                <a:lnTo>
                  <a:pt x="418831" y="150772"/>
                </a:lnTo>
                <a:lnTo>
                  <a:pt x="452085" y="180155"/>
                </a:lnTo>
                <a:lnTo>
                  <a:pt x="483322" y="211686"/>
                </a:lnTo>
                <a:lnTo>
                  <a:pt x="512431" y="245253"/>
                </a:lnTo>
                <a:lnTo>
                  <a:pt x="539299" y="280743"/>
                </a:lnTo>
                <a:lnTo>
                  <a:pt x="563814" y="318042"/>
                </a:lnTo>
                <a:lnTo>
                  <a:pt x="585864" y="357038"/>
                </a:lnTo>
                <a:lnTo>
                  <a:pt x="605337" y="397618"/>
                </a:lnTo>
                <a:lnTo>
                  <a:pt x="622122" y="439668"/>
                </a:lnTo>
                <a:lnTo>
                  <a:pt x="636106" y="483075"/>
                </a:lnTo>
                <a:lnTo>
                  <a:pt x="647178" y="527727"/>
                </a:lnTo>
                <a:lnTo>
                  <a:pt x="655225" y="573511"/>
                </a:lnTo>
                <a:lnTo>
                  <a:pt x="660135" y="620313"/>
                </a:lnTo>
                <a:lnTo>
                  <a:pt x="661797" y="668019"/>
                </a:lnTo>
                <a:lnTo>
                  <a:pt x="661797" y="833373"/>
                </a:lnTo>
                <a:lnTo>
                  <a:pt x="660117" y="881137"/>
                </a:lnTo>
                <a:lnTo>
                  <a:pt x="655148" y="928126"/>
                </a:lnTo>
                <a:lnTo>
                  <a:pt x="646989" y="974209"/>
                </a:lnTo>
                <a:lnTo>
                  <a:pt x="635742" y="1019253"/>
                </a:lnTo>
                <a:lnTo>
                  <a:pt x="621509" y="1063125"/>
                </a:lnTo>
                <a:lnTo>
                  <a:pt x="604391" y="1105693"/>
                </a:lnTo>
                <a:lnTo>
                  <a:pt x="584489" y="1146826"/>
                </a:lnTo>
                <a:lnTo>
                  <a:pt x="561906" y="1186389"/>
                </a:lnTo>
                <a:lnTo>
                  <a:pt x="536742" y="1224252"/>
                </a:lnTo>
                <a:lnTo>
                  <a:pt x="509098" y="1260281"/>
                </a:lnTo>
                <a:lnTo>
                  <a:pt x="479077" y="1294344"/>
                </a:lnTo>
                <a:lnTo>
                  <a:pt x="446780" y="1326309"/>
                </a:lnTo>
                <a:lnTo>
                  <a:pt x="412308" y="1356043"/>
                </a:lnTo>
                <a:lnTo>
                  <a:pt x="375762" y="1383414"/>
                </a:lnTo>
                <a:lnTo>
                  <a:pt x="337244" y="1408289"/>
                </a:lnTo>
                <a:lnTo>
                  <a:pt x="296855" y="1430536"/>
                </a:lnTo>
                <a:lnTo>
                  <a:pt x="254698" y="1450022"/>
                </a:lnTo>
                <a:lnTo>
                  <a:pt x="210872" y="1466616"/>
                </a:lnTo>
                <a:lnTo>
                  <a:pt x="165481" y="1480184"/>
                </a:lnTo>
                <a:lnTo>
                  <a:pt x="165481" y="1562989"/>
                </a:lnTo>
                <a:lnTo>
                  <a:pt x="0" y="1418716"/>
                </a:lnTo>
                <a:lnTo>
                  <a:pt x="165481" y="1232027"/>
                </a:lnTo>
                <a:lnTo>
                  <a:pt x="165481" y="1314703"/>
                </a:lnTo>
                <a:lnTo>
                  <a:pt x="211146" y="1301034"/>
                </a:lnTo>
                <a:lnTo>
                  <a:pt x="255282" y="1284274"/>
                </a:lnTo>
                <a:lnTo>
                  <a:pt x="297776" y="1264552"/>
                </a:lnTo>
                <a:lnTo>
                  <a:pt x="338513" y="1242001"/>
                </a:lnTo>
                <a:lnTo>
                  <a:pt x="377382" y="1216749"/>
                </a:lnTo>
                <a:lnTo>
                  <a:pt x="414267" y="1188929"/>
                </a:lnTo>
                <a:lnTo>
                  <a:pt x="449056" y="1158670"/>
                </a:lnTo>
                <a:lnTo>
                  <a:pt x="481636" y="1126103"/>
                </a:lnTo>
                <a:lnTo>
                  <a:pt x="511893" y="1091359"/>
                </a:lnTo>
                <a:lnTo>
                  <a:pt x="539713" y="1054569"/>
                </a:lnTo>
                <a:lnTo>
                  <a:pt x="564984" y="1015862"/>
                </a:lnTo>
                <a:lnTo>
                  <a:pt x="587592" y="975370"/>
                </a:lnTo>
                <a:lnTo>
                  <a:pt x="607423" y="933222"/>
                </a:lnTo>
                <a:lnTo>
                  <a:pt x="624364" y="889551"/>
                </a:lnTo>
                <a:lnTo>
                  <a:pt x="638303" y="844486"/>
                </a:lnTo>
                <a:lnTo>
                  <a:pt x="649125" y="798157"/>
                </a:lnTo>
                <a:lnTo>
                  <a:pt x="656717" y="750696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64480" y="4727702"/>
            <a:ext cx="576580" cy="504190"/>
          </a:xfrm>
          <a:custGeom>
            <a:avLst/>
            <a:gdLst/>
            <a:ahLst/>
            <a:cxnLst/>
            <a:rect l="l" t="t" r="r" b="b"/>
            <a:pathLst>
              <a:path w="576579" h="504189">
                <a:moveTo>
                  <a:pt x="251968" y="0"/>
                </a:moveTo>
                <a:lnTo>
                  <a:pt x="0" y="251968"/>
                </a:lnTo>
                <a:lnTo>
                  <a:pt x="251968" y="503936"/>
                </a:lnTo>
                <a:lnTo>
                  <a:pt x="251968" y="377951"/>
                </a:lnTo>
                <a:lnTo>
                  <a:pt x="576072" y="377951"/>
                </a:lnTo>
                <a:lnTo>
                  <a:pt x="576072" y="125984"/>
                </a:lnTo>
                <a:lnTo>
                  <a:pt x="251968" y="125984"/>
                </a:lnTo>
                <a:lnTo>
                  <a:pt x="25196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4480" y="4727702"/>
            <a:ext cx="576580" cy="504190"/>
          </a:xfrm>
          <a:custGeom>
            <a:avLst/>
            <a:gdLst/>
            <a:ahLst/>
            <a:cxnLst/>
            <a:rect l="l" t="t" r="r" b="b"/>
            <a:pathLst>
              <a:path w="576579" h="504189">
                <a:moveTo>
                  <a:pt x="576072" y="377951"/>
                </a:moveTo>
                <a:lnTo>
                  <a:pt x="251968" y="377951"/>
                </a:lnTo>
                <a:lnTo>
                  <a:pt x="251968" y="503936"/>
                </a:lnTo>
                <a:lnTo>
                  <a:pt x="0" y="251968"/>
                </a:lnTo>
                <a:lnTo>
                  <a:pt x="251968" y="0"/>
                </a:lnTo>
                <a:lnTo>
                  <a:pt x="251968" y="125984"/>
                </a:lnTo>
                <a:lnTo>
                  <a:pt x="576072" y="125984"/>
                </a:lnTo>
                <a:lnTo>
                  <a:pt x="576072" y="37795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63777" y="3419475"/>
            <a:ext cx="72072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5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días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38932" y="3405759"/>
            <a:ext cx="864869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15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dÍas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1235" y="225552"/>
            <a:ext cx="3203448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08235" y="225552"/>
            <a:ext cx="943355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15143" y="225552"/>
            <a:ext cx="649224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</a:t>
            </a:r>
            <a:r>
              <a:rPr spc="-15" dirty="0"/>
              <a:t>T</a:t>
            </a:r>
            <a:r>
              <a:rPr dirty="0"/>
              <a:t>ODOLOG</a:t>
            </a:r>
            <a:r>
              <a:rPr spc="-5" dirty="0"/>
              <a:t>ÍA</a:t>
            </a:r>
          </a:p>
        </p:txBody>
      </p:sp>
      <p:sp>
        <p:nvSpPr>
          <p:cNvPr id="9" name="object 9"/>
          <p:cNvSpPr/>
          <p:nvPr/>
        </p:nvSpPr>
        <p:spPr>
          <a:xfrm>
            <a:off x="863371" y="791337"/>
            <a:ext cx="4177029" cy="720090"/>
          </a:xfrm>
          <a:custGeom>
            <a:avLst/>
            <a:gdLst/>
            <a:ahLst/>
            <a:cxnLst/>
            <a:rect l="l" t="t" r="r" b="b"/>
            <a:pathLst>
              <a:path w="4177029" h="720090">
                <a:moveTo>
                  <a:pt x="3816451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3816451" y="720089"/>
                </a:lnTo>
                <a:lnTo>
                  <a:pt x="4176496" y="360044"/>
                </a:lnTo>
                <a:lnTo>
                  <a:pt x="381645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371" y="791337"/>
            <a:ext cx="4177029" cy="720090"/>
          </a:xfrm>
          <a:custGeom>
            <a:avLst/>
            <a:gdLst/>
            <a:ahLst/>
            <a:cxnLst/>
            <a:rect l="l" t="t" r="r" b="b"/>
            <a:pathLst>
              <a:path w="4177029" h="720090">
                <a:moveTo>
                  <a:pt x="0" y="0"/>
                </a:moveTo>
                <a:lnTo>
                  <a:pt x="3816451" y="0"/>
                </a:lnTo>
                <a:lnTo>
                  <a:pt x="4176496" y="360044"/>
                </a:lnTo>
                <a:lnTo>
                  <a:pt x="3816451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7667" y="991997"/>
            <a:ext cx="3088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Inoculación del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patógeno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99913" y="791337"/>
            <a:ext cx="3456304" cy="720090"/>
          </a:xfrm>
          <a:custGeom>
            <a:avLst/>
            <a:gdLst/>
            <a:ahLst/>
            <a:cxnLst/>
            <a:rect l="l" t="t" r="r" b="b"/>
            <a:pathLst>
              <a:path w="3456304" h="720090">
                <a:moveTo>
                  <a:pt x="3096260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3096260" y="720089"/>
                </a:lnTo>
                <a:lnTo>
                  <a:pt x="3456305" y="360044"/>
                </a:lnTo>
                <a:lnTo>
                  <a:pt x="30962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9913" y="791337"/>
            <a:ext cx="3456304" cy="720090"/>
          </a:xfrm>
          <a:custGeom>
            <a:avLst/>
            <a:gdLst/>
            <a:ahLst/>
            <a:cxnLst/>
            <a:rect l="l" t="t" r="r" b="b"/>
            <a:pathLst>
              <a:path w="3456304" h="720090">
                <a:moveTo>
                  <a:pt x="0" y="0"/>
                </a:moveTo>
                <a:lnTo>
                  <a:pt x="3096260" y="0"/>
                </a:lnTo>
                <a:lnTo>
                  <a:pt x="3456305" y="360044"/>
                </a:lnTo>
                <a:lnTo>
                  <a:pt x="3096260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49085" y="839597"/>
            <a:ext cx="195961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020" marR="5080" indent="-52895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Inoculación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  </a:t>
            </a:r>
            <a:r>
              <a:rPr sz="2000" b="1" spc="-5" dirty="0">
                <a:latin typeface="Arial"/>
                <a:cs typeface="Arial"/>
              </a:rPr>
              <a:t>micelio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0435" y="1640967"/>
            <a:ext cx="1872361" cy="18147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4248" y="1650111"/>
            <a:ext cx="1749552" cy="18147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50456" y="1650111"/>
            <a:ext cx="3528314" cy="18147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51607" y="4294822"/>
            <a:ext cx="4319143" cy="17531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6166" y="3495040"/>
            <a:ext cx="323596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250 </a:t>
            </a:r>
            <a:r>
              <a:rPr sz="2000" b="1" spc="5" dirty="0">
                <a:latin typeface="Trebuchet MS"/>
                <a:cs typeface="Trebuchet MS"/>
              </a:rPr>
              <a:t>mg </a:t>
            </a:r>
            <a:r>
              <a:rPr sz="2000" b="1" dirty="0">
                <a:latin typeface="Trebuchet MS"/>
                <a:cs typeface="Trebuchet MS"/>
              </a:rPr>
              <a:t>de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cloranfenicol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3370" y="3504184"/>
            <a:ext cx="3561079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rebuchet MS"/>
                <a:cs typeface="Trebuchet MS"/>
              </a:rPr>
              <a:t>micelio </a:t>
            </a:r>
            <a:r>
              <a:rPr sz="2000" b="1" dirty="0">
                <a:latin typeface="Trebuchet MS"/>
                <a:cs typeface="Trebuchet MS"/>
              </a:rPr>
              <a:t>6 </a:t>
            </a:r>
            <a:r>
              <a:rPr sz="2000" b="1" spc="5" dirty="0">
                <a:latin typeface="Trebuchet MS"/>
                <a:cs typeface="Trebuchet MS"/>
              </a:rPr>
              <a:t>mm </a:t>
            </a:r>
            <a:r>
              <a:rPr sz="2000" b="1" dirty="0">
                <a:latin typeface="Trebuchet MS"/>
                <a:cs typeface="Trebuchet MS"/>
              </a:rPr>
              <a:t>- 10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pedazos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06266" y="6087668"/>
            <a:ext cx="37909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5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12695" y="1676780"/>
            <a:ext cx="1628775" cy="1634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1786" y="2303526"/>
            <a:ext cx="792480" cy="504190"/>
          </a:xfrm>
          <a:custGeom>
            <a:avLst/>
            <a:gdLst/>
            <a:ahLst/>
            <a:cxnLst/>
            <a:rect l="l" t="t" r="r" b="b"/>
            <a:pathLst>
              <a:path w="792479" h="504189">
                <a:moveTo>
                  <a:pt x="540003" y="0"/>
                </a:moveTo>
                <a:lnTo>
                  <a:pt x="540003" y="125984"/>
                </a:lnTo>
                <a:lnTo>
                  <a:pt x="0" y="125984"/>
                </a:lnTo>
                <a:lnTo>
                  <a:pt x="0" y="378078"/>
                </a:lnTo>
                <a:lnTo>
                  <a:pt x="540003" y="378078"/>
                </a:lnTo>
                <a:lnTo>
                  <a:pt x="540003" y="504063"/>
                </a:lnTo>
                <a:lnTo>
                  <a:pt x="792099" y="251967"/>
                </a:lnTo>
                <a:lnTo>
                  <a:pt x="54000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91786" y="2303526"/>
            <a:ext cx="792480" cy="504190"/>
          </a:xfrm>
          <a:custGeom>
            <a:avLst/>
            <a:gdLst/>
            <a:ahLst/>
            <a:cxnLst/>
            <a:rect l="l" t="t" r="r" b="b"/>
            <a:pathLst>
              <a:path w="792479" h="504189">
                <a:moveTo>
                  <a:pt x="0" y="125984"/>
                </a:moveTo>
                <a:lnTo>
                  <a:pt x="540003" y="125984"/>
                </a:lnTo>
                <a:lnTo>
                  <a:pt x="540003" y="0"/>
                </a:lnTo>
                <a:lnTo>
                  <a:pt x="792099" y="251967"/>
                </a:lnTo>
                <a:lnTo>
                  <a:pt x="540003" y="504063"/>
                </a:lnTo>
                <a:lnTo>
                  <a:pt x="540003" y="378078"/>
                </a:lnTo>
                <a:lnTo>
                  <a:pt x="0" y="378078"/>
                </a:lnTo>
                <a:lnTo>
                  <a:pt x="0" y="125984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72628" y="4302505"/>
            <a:ext cx="783590" cy="936625"/>
          </a:xfrm>
          <a:custGeom>
            <a:avLst/>
            <a:gdLst/>
            <a:ahLst/>
            <a:cxnLst/>
            <a:rect l="l" t="t" r="r" b="b"/>
            <a:pathLst>
              <a:path w="783590" h="936625">
                <a:moveTo>
                  <a:pt x="195833" y="544322"/>
                </a:moveTo>
                <a:lnTo>
                  <a:pt x="0" y="740156"/>
                </a:lnTo>
                <a:lnTo>
                  <a:pt x="195833" y="936117"/>
                </a:lnTo>
                <a:lnTo>
                  <a:pt x="195833" y="838200"/>
                </a:lnTo>
                <a:lnTo>
                  <a:pt x="440817" y="838200"/>
                </a:lnTo>
                <a:lnTo>
                  <a:pt x="487339" y="835069"/>
                </a:lnTo>
                <a:lnTo>
                  <a:pt x="531956" y="825949"/>
                </a:lnTo>
                <a:lnTo>
                  <a:pt x="574260" y="811250"/>
                </a:lnTo>
                <a:lnTo>
                  <a:pt x="613842" y="791379"/>
                </a:lnTo>
                <a:lnTo>
                  <a:pt x="650296" y="766745"/>
                </a:lnTo>
                <a:lnTo>
                  <a:pt x="683212" y="737758"/>
                </a:lnTo>
                <a:lnTo>
                  <a:pt x="712183" y="704826"/>
                </a:lnTo>
                <a:lnTo>
                  <a:pt x="736802" y="668358"/>
                </a:lnTo>
                <a:lnTo>
                  <a:pt x="749901" y="642239"/>
                </a:lnTo>
                <a:lnTo>
                  <a:pt x="195833" y="642239"/>
                </a:lnTo>
                <a:lnTo>
                  <a:pt x="195833" y="544322"/>
                </a:lnTo>
                <a:close/>
              </a:path>
              <a:path w="783590" h="936625">
                <a:moveTo>
                  <a:pt x="783590" y="0"/>
                </a:moveTo>
                <a:lnTo>
                  <a:pt x="587755" y="0"/>
                </a:lnTo>
                <a:lnTo>
                  <a:pt x="587755" y="495300"/>
                </a:lnTo>
                <a:lnTo>
                  <a:pt x="580265" y="541744"/>
                </a:lnTo>
                <a:lnTo>
                  <a:pt x="559405" y="582080"/>
                </a:lnTo>
                <a:lnTo>
                  <a:pt x="527597" y="613888"/>
                </a:lnTo>
                <a:lnTo>
                  <a:pt x="487261" y="634748"/>
                </a:lnTo>
                <a:lnTo>
                  <a:pt x="440817" y="642239"/>
                </a:lnTo>
                <a:lnTo>
                  <a:pt x="749901" y="642239"/>
                </a:lnTo>
                <a:lnTo>
                  <a:pt x="756660" y="628763"/>
                </a:lnTo>
                <a:lnTo>
                  <a:pt x="771349" y="586448"/>
                </a:lnTo>
                <a:lnTo>
                  <a:pt x="780467" y="541744"/>
                </a:lnTo>
                <a:lnTo>
                  <a:pt x="783590" y="495300"/>
                </a:lnTo>
                <a:lnTo>
                  <a:pt x="7835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72628" y="4302505"/>
            <a:ext cx="783590" cy="936625"/>
          </a:xfrm>
          <a:custGeom>
            <a:avLst/>
            <a:gdLst/>
            <a:ahLst/>
            <a:cxnLst/>
            <a:rect l="l" t="t" r="r" b="b"/>
            <a:pathLst>
              <a:path w="783590" h="936625">
                <a:moveTo>
                  <a:pt x="783590" y="0"/>
                </a:moveTo>
                <a:lnTo>
                  <a:pt x="783590" y="495300"/>
                </a:lnTo>
                <a:lnTo>
                  <a:pt x="780461" y="541824"/>
                </a:lnTo>
                <a:lnTo>
                  <a:pt x="771349" y="586448"/>
                </a:lnTo>
                <a:lnTo>
                  <a:pt x="756660" y="628763"/>
                </a:lnTo>
                <a:lnTo>
                  <a:pt x="736802" y="668358"/>
                </a:lnTo>
                <a:lnTo>
                  <a:pt x="712183" y="704826"/>
                </a:lnTo>
                <a:lnTo>
                  <a:pt x="683212" y="737758"/>
                </a:lnTo>
                <a:lnTo>
                  <a:pt x="650296" y="766745"/>
                </a:lnTo>
                <a:lnTo>
                  <a:pt x="613842" y="791379"/>
                </a:lnTo>
                <a:lnTo>
                  <a:pt x="574260" y="811250"/>
                </a:lnTo>
                <a:lnTo>
                  <a:pt x="531956" y="825949"/>
                </a:lnTo>
                <a:lnTo>
                  <a:pt x="487339" y="835069"/>
                </a:lnTo>
                <a:lnTo>
                  <a:pt x="440817" y="838200"/>
                </a:lnTo>
                <a:lnTo>
                  <a:pt x="195833" y="838200"/>
                </a:lnTo>
                <a:lnTo>
                  <a:pt x="195833" y="936117"/>
                </a:lnTo>
                <a:lnTo>
                  <a:pt x="0" y="740156"/>
                </a:lnTo>
                <a:lnTo>
                  <a:pt x="195833" y="544322"/>
                </a:lnTo>
                <a:lnTo>
                  <a:pt x="195833" y="642239"/>
                </a:lnTo>
                <a:lnTo>
                  <a:pt x="440817" y="642239"/>
                </a:lnTo>
                <a:lnTo>
                  <a:pt x="487261" y="634748"/>
                </a:lnTo>
                <a:lnTo>
                  <a:pt x="527597" y="613888"/>
                </a:lnTo>
                <a:lnTo>
                  <a:pt x="559405" y="582080"/>
                </a:lnTo>
                <a:lnTo>
                  <a:pt x="580265" y="541744"/>
                </a:lnTo>
                <a:lnTo>
                  <a:pt x="587755" y="495300"/>
                </a:lnTo>
                <a:lnTo>
                  <a:pt x="587755" y="0"/>
                </a:lnTo>
                <a:lnTo>
                  <a:pt x="78359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9795" y="202692"/>
            <a:ext cx="370179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6195">
              <a:lnSpc>
                <a:spcPct val="100000"/>
              </a:lnSpc>
            </a:pPr>
            <a:r>
              <a:rPr dirty="0"/>
              <a:t>INTRODUCCIÓN</a:t>
            </a:r>
          </a:p>
        </p:txBody>
      </p:sp>
      <p:sp>
        <p:nvSpPr>
          <p:cNvPr id="8" name="object 8"/>
          <p:cNvSpPr/>
          <p:nvPr/>
        </p:nvSpPr>
        <p:spPr>
          <a:xfrm>
            <a:off x="832573" y="694055"/>
            <a:ext cx="2880360" cy="720090"/>
          </a:xfrm>
          <a:custGeom>
            <a:avLst/>
            <a:gdLst/>
            <a:ahLst/>
            <a:cxnLst/>
            <a:rect l="l" t="t" r="r" b="b"/>
            <a:pathLst>
              <a:path w="2880360" h="720090">
                <a:moveTo>
                  <a:pt x="2520226" y="0"/>
                </a:moveTo>
                <a:lnTo>
                  <a:pt x="0" y="0"/>
                </a:lnTo>
                <a:lnTo>
                  <a:pt x="360032" y="360045"/>
                </a:lnTo>
                <a:lnTo>
                  <a:pt x="0" y="720090"/>
                </a:lnTo>
                <a:lnTo>
                  <a:pt x="2520226" y="720090"/>
                </a:lnTo>
                <a:lnTo>
                  <a:pt x="2880271" y="360045"/>
                </a:lnTo>
                <a:lnTo>
                  <a:pt x="252022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573" y="694055"/>
            <a:ext cx="2880360" cy="720090"/>
          </a:xfrm>
          <a:custGeom>
            <a:avLst/>
            <a:gdLst/>
            <a:ahLst/>
            <a:cxnLst/>
            <a:rect l="l" t="t" r="r" b="b"/>
            <a:pathLst>
              <a:path w="2880360" h="720090">
                <a:moveTo>
                  <a:pt x="0" y="0"/>
                </a:moveTo>
                <a:lnTo>
                  <a:pt x="2520226" y="0"/>
                </a:lnTo>
                <a:lnTo>
                  <a:pt x="2880271" y="360045"/>
                </a:lnTo>
                <a:lnTo>
                  <a:pt x="2520226" y="720090"/>
                </a:lnTo>
                <a:lnTo>
                  <a:pt x="0" y="720090"/>
                </a:lnTo>
                <a:lnTo>
                  <a:pt x="360032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85494" y="894841"/>
            <a:ext cx="1974214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Mora de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Castilla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34386" y="1583436"/>
            <a:ext cx="1662302" cy="2271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590" y="3813683"/>
            <a:ext cx="3470655" cy="1802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985" y="1583436"/>
            <a:ext cx="1792351" cy="2230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8482" y="5756859"/>
            <a:ext cx="339217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1. Planta de </a:t>
            </a:r>
            <a:r>
              <a:rPr sz="1600" b="1" spc="-20" dirty="0">
                <a:latin typeface="Trebuchet MS"/>
                <a:cs typeface="Trebuchet MS"/>
              </a:rPr>
              <a:t>mora </a:t>
            </a:r>
            <a:r>
              <a:rPr sz="1600" b="1" spc="-5" dirty="0">
                <a:latin typeface="Trebuchet MS"/>
                <a:cs typeface="Trebuchet MS"/>
              </a:rPr>
              <a:t>de</a:t>
            </a:r>
            <a:r>
              <a:rPr sz="1600" b="1" spc="6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castilla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09162" y="1536827"/>
            <a:ext cx="2365598" cy="4168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73828" y="1986031"/>
            <a:ext cx="1130935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6300"/>
              </a:lnSpc>
            </a:pPr>
            <a:r>
              <a:rPr sz="1600" spc="-5" dirty="0">
                <a:latin typeface="Arial"/>
                <a:cs typeface="Arial"/>
              </a:rPr>
              <a:t>vegetación  perenne-  sem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erguido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1388" y="3391661"/>
            <a:ext cx="1008380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spc="-5" dirty="0">
                <a:latin typeface="Arial"/>
                <a:cs typeface="Arial"/>
              </a:rPr>
              <a:t>Altura de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24765">
              <a:lnSpc>
                <a:spcPts val="1789"/>
              </a:lnSpc>
            </a:pPr>
            <a:r>
              <a:rPr sz="1600" spc="-5" dirty="0">
                <a:latin typeface="Arial"/>
                <a:cs typeface="Arial"/>
              </a:rPr>
              <a:t>a 4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metros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5878" y="4510156"/>
            <a:ext cx="1424940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86300"/>
              </a:lnSpc>
            </a:pPr>
            <a:r>
              <a:rPr sz="1600" spc="-5" dirty="0">
                <a:latin typeface="Arial"/>
                <a:cs typeface="Arial"/>
              </a:rPr>
              <a:t>Flores  hermafroditas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  actinomorfas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05395" y="4492371"/>
            <a:ext cx="3178175" cy="792480"/>
          </a:xfrm>
          <a:custGeom>
            <a:avLst/>
            <a:gdLst/>
            <a:ahLst/>
            <a:cxnLst/>
            <a:rect l="l" t="t" r="r" b="b"/>
            <a:pathLst>
              <a:path w="3178175" h="792479">
                <a:moveTo>
                  <a:pt x="1518242" y="573023"/>
                </a:moveTo>
                <a:lnTo>
                  <a:pt x="1135126" y="573023"/>
                </a:lnTo>
                <a:lnTo>
                  <a:pt x="1248409" y="792098"/>
                </a:lnTo>
                <a:lnTo>
                  <a:pt x="1518242" y="573023"/>
                </a:lnTo>
                <a:close/>
              </a:path>
              <a:path w="3178175" h="792479">
                <a:moveTo>
                  <a:pt x="2052448" y="547623"/>
                </a:moveTo>
                <a:lnTo>
                  <a:pt x="1549527" y="547623"/>
                </a:lnTo>
                <a:lnTo>
                  <a:pt x="1949069" y="723772"/>
                </a:lnTo>
                <a:lnTo>
                  <a:pt x="2052448" y="547623"/>
                </a:lnTo>
                <a:close/>
              </a:path>
              <a:path w="3178175" h="792479">
                <a:moveTo>
                  <a:pt x="2533768" y="530097"/>
                </a:moveTo>
                <a:lnTo>
                  <a:pt x="2062733" y="530097"/>
                </a:lnTo>
                <a:lnTo>
                  <a:pt x="2669667" y="663574"/>
                </a:lnTo>
                <a:lnTo>
                  <a:pt x="2533768" y="530097"/>
                </a:lnTo>
                <a:close/>
              </a:path>
              <a:path w="3178175" h="792479">
                <a:moveTo>
                  <a:pt x="2514372" y="511047"/>
                </a:moveTo>
                <a:lnTo>
                  <a:pt x="833754" y="511047"/>
                </a:lnTo>
                <a:lnTo>
                  <a:pt x="700658" y="646048"/>
                </a:lnTo>
                <a:lnTo>
                  <a:pt x="1135126" y="573023"/>
                </a:lnTo>
                <a:lnTo>
                  <a:pt x="1518242" y="573023"/>
                </a:lnTo>
                <a:lnTo>
                  <a:pt x="1549527" y="547623"/>
                </a:lnTo>
                <a:lnTo>
                  <a:pt x="2052448" y="547623"/>
                </a:lnTo>
                <a:lnTo>
                  <a:pt x="2062733" y="530097"/>
                </a:lnTo>
                <a:lnTo>
                  <a:pt x="2533768" y="530097"/>
                </a:lnTo>
                <a:lnTo>
                  <a:pt x="2514372" y="511047"/>
                </a:lnTo>
                <a:close/>
              </a:path>
              <a:path w="3178175" h="792479">
                <a:moveTo>
                  <a:pt x="54482" y="84073"/>
                </a:moveTo>
                <a:lnTo>
                  <a:pt x="680720" y="279272"/>
                </a:lnTo>
                <a:lnTo>
                  <a:pt x="0" y="315848"/>
                </a:lnTo>
                <a:lnTo>
                  <a:pt x="547624" y="431799"/>
                </a:lnTo>
                <a:lnTo>
                  <a:pt x="19811" y="534923"/>
                </a:lnTo>
                <a:lnTo>
                  <a:pt x="833754" y="511047"/>
                </a:lnTo>
                <a:lnTo>
                  <a:pt x="2514372" y="511047"/>
                </a:lnTo>
                <a:lnTo>
                  <a:pt x="2477261" y="474598"/>
                </a:lnTo>
                <a:lnTo>
                  <a:pt x="3105784" y="474598"/>
                </a:lnTo>
                <a:lnTo>
                  <a:pt x="2590546" y="384047"/>
                </a:lnTo>
                <a:lnTo>
                  <a:pt x="3104006" y="298322"/>
                </a:lnTo>
                <a:lnTo>
                  <a:pt x="2457323" y="268223"/>
                </a:lnTo>
                <a:lnTo>
                  <a:pt x="2543210" y="231774"/>
                </a:lnTo>
                <a:lnTo>
                  <a:pt x="1075817" y="231774"/>
                </a:lnTo>
                <a:lnTo>
                  <a:pt x="54482" y="84073"/>
                </a:lnTo>
                <a:close/>
              </a:path>
              <a:path w="3178175" h="792479">
                <a:moveTo>
                  <a:pt x="3105784" y="474598"/>
                </a:moveTo>
                <a:lnTo>
                  <a:pt x="2477261" y="474598"/>
                </a:lnTo>
                <a:lnTo>
                  <a:pt x="3178048" y="487298"/>
                </a:lnTo>
                <a:lnTo>
                  <a:pt x="3105784" y="474598"/>
                </a:lnTo>
                <a:close/>
              </a:path>
              <a:path w="3178175" h="792479">
                <a:moveTo>
                  <a:pt x="1228852" y="84073"/>
                </a:moveTo>
                <a:lnTo>
                  <a:pt x="1075817" y="231774"/>
                </a:lnTo>
                <a:lnTo>
                  <a:pt x="2543210" y="231774"/>
                </a:lnTo>
                <a:lnTo>
                  <a:pt x="2588398" y="212597"/>
                </a:lnTo>
                <a:lnTo>
                  <a:pt x="1589024" y="212597"/>
                </a:lnTo>
                <a:lnTo>
                  <a:pt x="1228852" y="84073"/>
                </a:lnTo>
                <a:close/>
              </a:path>
              <a:path w="3178175" h="792479">
                <a:moveTo>
                  <a:pt x="2136648" y="0"/>
                </a:moveTo>
                <a:lnTo>
                  <a:pt x="1589024" y="212597"/>
                </a:lnTo>
                <a:lnTo>
                  <a:pt x="2588398" y="212597"/>
                </a:lnTo>
                <a:lnTo>
                  <a:pt x="2629396" y="195198"/>
                </a:lnTo>
                <a:lnTo>
                  <a:pt x="2082673" y="195198"/>
                </a:lnTo>
                <a:lnTo>
                  <a:pt x="2136648" y="0"/>
                </a:lnTo>
                <a:close/>
              </a:path>
              <a:path w="3178175" h="792479">
                <a:moveTo>
                  <a:pt x="2704210" y="163448"/>
                </a:moveTo>
                <a:lnTo>
                  <a:pt x="2082673" y="195198"/>
                </a:lnTo>
                <a:lnTo>
                  <a:pt x="2629396" y="195198"/>
                </a:lnTo>
                <a:lnTo>
                  <a:pt x="2704210" y="16344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5395" y="4492371"/>
            <a:ext cx="3178175" cy="792480"/>
          </a:xfrm>
          <a:custGeom>
            <a:avLst/>
            <a:gdLst/>
            <a:ahLst/>
            <a:cxnLst/>
            <a:rect l="l" t="t" r="r" b="b"/>
            <a:pathLst>
              <a:path w="3178175" h="792479">
                <a:moveTo>
                  <a:pt x="1589024" y="212597"/>
                </a:moveTo>
                <a:lnTo>
                  <a:pt x="2136648" y="0"/>
                </a:lnTo>
                <a:lnTo>
                  <a:pt x="2082673" y="195198"/>
                </a:lnTo>
                <a:lnTo>
                  <a:pt x="2704210" y="163448"/>
                </a:lnTo>
                <a:lnTo>
                  <a:pt x="2457323" y="268223"/>
                </a:lnTo>
                <a:lnTo>
                  <a:pt x="3104006" y="298322"/>
                </a:lnTo>
                <a:lnTo>
                  <a:pt x="2590546" y="384047"/>
                </a:lnTo>
                <a:lnTo>
                  <a:pt x="3178048" y="487298"/>
                </a:lnTo>
                <a:lnTo>
                  <a:pt x="2477261" y="474598"/>
                </a:lnTo>
                <a:lnTo>
                  <a:pt x="2669667" y="663574"/>
                </a:lnTo>
                <a:lnTo>
                  <a:pt x="2062733" y="530097"/>
                </a:lnTo>
                <a:lnTo>
                  <a:pt x="1949069" y="723772"/>
                </a:lnTo>
                <a:lnTo>
                  <a:pt x="1549527" y="547623"/>
                </a:lnTo>
                <a:lnTo>
                  <a:pt x="1248409" y="792098"/>
                </a:lnTo>
                <a:lnTo>
                  <a:pt x="1135126" y="573023"/>
                </a:lnTo>
                <a:lnTo>
                  <a:pt x="700658" y="646048"/>
                </a:lnTo>
                <a:lnTo>
                  <a:pt x="833754" y="511047"/>
                </a:lnTo>
                <a:lnTo>
                  <a:pt x="19811" y="534923"/>
                </a:lnTo>
                <a:lnTo>
                  <a:pt x="547624" y="431799"/>
                </a:lnTo>
                <a:lnTo>
                  <a:pt x="0" y="315848"/>
                </a:lnTo>
                <a:lnTo>
                  <a:pt x="680720" y="279272"/>
                </a:lnTo>
                <a:lnTo>
                  <a:pt x="54482" y="84073"/>
                </a:lnTo>
                <a:lnTo>
                  <a:pt x="1075817" y="231774"/>
                </a:lnTo>
                <a:lnTo>
                  <a:pt x="1228852" y="84073"/>
                </a:lnTo>
                <a:lnTo>
                  <a:pt x="1589024" y="21259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37550" y="4705096"/>
            <a:ext cx="675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Fruto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30847" y="4355084"/>
            <a:ext cx="310515" cy="360045"/>
          </a:xfrm>
          <a:custGeom>
            <a:avLst/>
            <a:gdLst/>
            <a:ahLst/>
            <a:cxnLst/>
            <a:rect l="l" t="t" r="r" b="b"/>
            <a:pathLst>
              <a:path w="310515" h="360045">
                <a:moveTo>
                  <a:pt x="155194" y="0"/>
                </a:moveTo>
                <a:lnTo>
                  <a:pt x="155194" y="90043"/>
                </a:lnTo>
                <a:lnTo>
                  <a:pt x="0" y="90043"/>
                </a:lnTo>
                <a:lnTo>
                  <a:pt x="0" y="270129"/>
                </a:lnTo>
                <a:lnTo>
                  <a:pt x="155194" y="270129"/>
                </a:lnTo>
                <a:lnTo>
                  <a:pt x="155194" y="360045"/>
                </a:lnTo>
                <a:lnTo>
                  <a:pt x="310387" y="180086"/>
                </a:lnTo>
                <a:lnTo>
                  <a:pt x="15519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30847" y="4355084"/>
            <a:ext cx="310515" cy="360045"/>
          </a:xfrm>
          <a:custGeom>
            <a:avLst/>
            <a:gdLst/>
            <a:ahLst/>
            <a:cxnLst/>
            <a:rect l="l" t="t" r="r" b="b"/>
            <a:pathLst>
              <a:path w="310515" h="360045">
                <a:moveTo>
                  <a:pt x="0" y="90043"/>
                </a:moveTo>
                <a:lnTo>
                  <a:pt x="155194" y="90043"/>
                </a:lnTo>
                <a:lnTo>
                  <a:pt x="155194" y="0"/>
                </a:lnTo>
                <a:lnTo>
                  <a:pt x="310387" y="180086"/>
                </a:lnTo>
                <a:lnTo>
                  <a:pt x="155194" y="360045"/>
                </a:lnTo>
                <a:lnTo>
                  <a:pt x="155194" y="270129"/>
                </a:lnTo>
                <a:lnTo>
                  <a:pt x="0" y="270129"/>
                </a:lnTo>
                <a:lnTo>
                  <a:pt x="0" y="9004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87388" y="5356605"/>
            <a:ext cx="360680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10" dirty="0">
                <a:latin typeface="Trebuchet MS"/>
                <a:cs typeface="Trebuchet MS"/>
              </a:rPr>
              <a:t>Demanda </a:t>
            </a:r>
            <a:r>
              <a:rPr sz="1600" b="1" spc="-5" dirty="0">
                <a:latin typeface="Trebuchet MS"/>
                <a:cs typeface="Trebuchet MS"/>
              </a:rPr>
              <a:t>y </a:t>
            </a:r>
            <a:r>
              <a:rPr sz="1600" b="1" spc="-10" dirty="0">
                <a:latin typeface="Trebuchet MS"/>
                <a:cs typeface="Trebuchet MS"/>
              </a:rPr>
              <a:t>precios en el</a:t>
            </a:r>
            <a:r>
              <a:rPr sz="1600" b="1" spc="12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mercado</a:t>
            </a:r>
            <a:endParaRPr sz="16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10" dirty="0">
                <a:latin typeface="Trebuchet MS"/>
                <a:cs typeface="Trebuchet MS"/>
              </a:rPr>
              <a:t>Aceptación en </a:t>
            </a:r>
            <a:r>
              <a:rPr sz="1600" b="1" spc="-5" dirty="0">
                <a:latin typeface="Trebuchet MS"/>
                <a:cs typeface="Trebuchet MS"/>
              </a:rPr>
              <a:t>la</a:t>
            </a:r>
            <a:r>
              <a:rPr sz="1600" b="1" spc="10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agroindustria</a:t>
            </a:r>
            <a:endParaRPr sz="16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10" dirty="0">
                <a:latin typeface="Trebuchet MS"/>
                <a:cs typeface="Trebuchet MS"/>
              </a:rPr>
              <a:t>Incremento del </a:t>
            </a:r>
            <a:r>
              <a:rPr sz="1600" b="1" spc="-5" dirty="0">
                <a:latin typeface="Trebuchet MS"/>
                <a:cs typeface="Trebuchet MS"/>
              </a:rPr>
              <a:t>consumo </a:t>
            </a:r>
            <a:r>
              <a:rPr sz="1600" b="1" spc="-10" dirty="0">
                <a:latin typeface="Trebuchet MS"/>
                <a:cs typeface="Trebuchet MS"/>
              </a:rPr>
              <a:t>en</a:t>
            </a:r>
            <a:r>
              <a:rPr sz="1600" b="1" spc="14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fresco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44156" y="1583436"/>
            <a:ext cx="1636522" cy="14908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90943" y="1190244"/>
            <a:ext cx="708659" cy="568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3743" y="1213104"/>
            <a:ext cx="510540" cy="370840"/>
          </a:xfrm>
          <a:custGeom>
            <a:avLst/>
            <a:gdLst/>
            <a:ahLst/>
            <a:cxnLst/>
            <a:rect l="l" t="t" r="r" b="b"/>
            <a:pathLst>
              <a:path w="510540" h="370840">
                <a:moveTo>
                  <a:pt x="396239" y="334137"/>
                </a:moveTo>
                <a:lnTo>
                  <a:pt x="390143" y="339344"/>
                </a:lnTo>
                <a:lnTo>
                  <a:pt x="389381" y="346329"/>
                </a:lnTo>
                <a:lnTo>
                  <a:pt x="388747" y="353313"/>
                </a:lnTo>
                <a:lnTo>
                  <a:pt x="393953" y="359410"/>
                </a:lnTo>
                <a:lnTo>
                  <a:pt x="400938" y="360172"/>
                </a:lnTo>
                <a:lnTo>
                  <a:pt x="510412" y="370332"/>
                </a:lnTo>
                <a:lnTo>
                  <a:pt x="508478" y="366013"/>
                </a:lnTo>
                <a:lnTo>
                  <a:pt x="482473" y="366013"/>
                </a:lnTo>
                <a:lnTo>
                  <a:pt x="444215" y="338622"/>
                </a:lnTo>
                <a:lnTo>
                  <a:pt x="396239" y="334137"/>
                </a:lnTo>
                <a:close/>
              </a:path>
              <a:path w="510540" h="370840">
                <a:moveTo>
                  <a:pt x="444215" y="338622"/>
                </a:moveTo>
                <a:lnTo>
                  <a:pt x="482473" y="366013"/>
                </a:lnTo>
                <a:lnTo>
                  <a:pt x="486119" y="360934"/>
                </a:lnTo>
                <a:lnTo>
                  <a:pt x="478281" y="360934"/>
                </a:lnTo>
                <a:lnTo>
                  <a:pt x="469344" y="340982"/>
                </a:lnTo>
                <a:lnTo>
                  <a:pt x="444215" y="338622"/>
                </a:lnTo>
                <a:close/>
              </a:path>
              <a:path w="510540" h="370840">
                <a:moveTo>
                  <a:pt x="455040" y="260731"/>
                </a:moveTo>
                <a:lnTo>
                  <a:pt x="448690" y="263651"/>
                </a:lnTo>
                <a:lnTo>
                  <a:pt x="442213" y="266446"/>
                </a:lnTo>
                <a:lnTo>
                  <a:pt x="439420" y="273938"/>
                </a:lnTo>
                <a:lnTo>
                  <a:pt x="442213" y="280416"/>
                </a:lnTo>
                <a:lnTo>
                  <a:pt x="458992" y="317873"/>
                </a:lnTo>
                <a:lnTo>
                  <a:pt x="497331" y="345313"/>
                </a:lnTo>
                <a:lnTo>
                  <a:pt x="482473" y="366013"/>
                </a:lnTo>
                <a:lnTo>
                  <a:pt x="508478" y="366013"/>
                </a:lnTo>
                <a:lnTo>
                  <a:pt x="465454" y="270001"/>
                </a:lnTo>
                <a:lnTo>
                  <a:pt x="462533" y="263651"/>
                </a:lnTo>
                <a:lnTo>
                  <a:pt x="455040" y="260731"/>
                </a:lnTo>
                <a:close/>
              </a:path>
              <a:path w="510540" h="370840">
                <a:moveTo>
                  <a:pt x="469344" y="340982"/>
                </a:moveTo>
                <a:lnTo>
                  <a:pt x="478281" y="360934"/>
                </a:lnTo>
                <a:lnTo>
                  <a:pt x="491108" y="343026"/>
                </a:lnTo>
                <a:lnTo>
                  <a:pt x="469344" y="340982"/>
                </a:lnTo>
                <a:close/>
              </a:path>
              <a:path w="510540" h="370840">
                <a:moveTo>
                  <a:pt x="458992" y="317873"/>
                </a:moveTo>
                <a:lnTo>
                  <a:pt x="469344" y="340982"/>
                </a:lnTo>
                <a:lnTo>
                  <a:pt x="491108" y="343026"/>
                </a:lnTo>
                <a:lnTo>
                  <a:pt x="478281" y="360934"/>
                </a:lnTo>
                <a:lnTo>
                  <a:pt x="486119" y="360934"/>
                </a:lnTo>
                <a:lnTo>
                  <a:pt x="497331" y="345313"/>
                </a:lnTo>
                <a:lnTo>
                  <a:pt x="458992" y="317873"/>
                </a:lnTo>
                <a:close/>
              </a:path>
              <a:path w="510540" h="370840">
                <a:moveTo>
                  <a:pt x="14858" y="0"/>
                </a:moveTo>
                <a:lnTo>
                  <a:pt x="0" y="20574"/>
                </a:lnTo>
                <a:lnTo>
                  <a:pt x="444215" y="338622"/>
                </a:lnTo>
                <a:lnTo>
                  <a:pt x="469344" y="340982"/>
                </a:lnTo>
                <a:lnTo>
                  <a:pt x="458992" y="317873"/>
                </a:lnTo>
                <a:lnTo>
                  <a:pt x="14858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25483" y="1261872"/>
            <a:ext cx="798576" cy="496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80678" y="1283970"/>
            <a:ext cx="601345" cy="308610"/>
          </a:xfrm>
          <a:custGeom>
            <a:avLst/>
            <a:gdLst/>
            <a:ahLst/>
            <a:cxnLst/>
            <a:rect l="l" t="t" r="r" b="b"/>
            <a:pathLst>
              <a:path w="601345" h="308609">
                <a:moveTo>
                  <a:pt x="73151" y="200913"/>
                </a:moveTo>
                <a:lnTo>
                  <a:pt x="65277" y="202437"/>
                </a:lnTo>
                <a:lnTo>
                  <a:pt x="0" y="299465"/>
                </a:lnTo>
                <a:lnTo>
                  <a:pt x="109600" y="307975"/>
                </a:lnTo>
                <a:lnTo>
                  <a:pt x="116586" y="308609"/>
                </a:lnTo>
                <a:lnTo>
                  <a:pt x="122681" y="303275"/>
                </a:lnTo>
                <a:lnTo>
                  <a:pt x="122922" y="299973"/>
                </a:lnTo>
                <a:lnTo>
                  <a:pt x="28194" y="299973"/>
                </a:lnTo>
                <a:lnTo>
                  <a:pt x="17145" y="277113"/>
                </a:lnTo>
                <a:lnTo>
                  <a:pt x="59341" y="256707"/>
                </a:lnTo>
                <a:lnTo>
                  <a:pt x="86360" y="216534"/>
                </a:lnTo>
                <a:lnTo>
                  <a:pt x="84836" y="208660"/>
                </a:lnTo>
                <a:lnTo>
                  <a:pt x="78994" y="204850"/>
                </a:lnTo>
                <a:lnTo>
                  <a:pt x="73151" y="200913"/>
                </a:lnTo>
                <a:close/>
              </a:path>
              <a:path w="601345" h="308609">
                <a:moveTo>
                  <a:pt x="59341" y="256707"/>
                </a:moveTo>
                <a:lnTo>
                  <a:pt x="17145" y="277113"/>
                </a:lnTo>
                <a:lnTo>
                  <a:pt x="28194" y="299973"/>
                </a:lnTo>
                <a:lnTo>
                  <a:pt x="37122" y="295655"/>
                </a:lnTo>
                <a:lnTo>
                  <a:pt x="33147" y="295655"/>
                </a:lnTo>
                <a:lnTo>
                  <a:pt x="23622" y="275843"/>
                </a:lnTo>
                <a:lnTo>
                  <a:pt x="46471" y="275843"/>
                </a:lnTo>
                <a:lnTo>
                  <a:pt x="59341" y="256707"/>
                </a:lnTo>
                <a:close/>
              </a:path>
              <a:path w="601345" h="308609">
                <a:moveTo>
                  <a:pt x="70532" y="279499"/>
                </a:moveTo>
                <a:lnTo>
                  <a:pt x="28194" y="299973"/>
                </a:lnTo>
                <a:lnTo>
                  <a:pt x="122922" y="299973"/>
                </a:lnTo>
                <a:lnTo>
                  <a:pt x="123247" y="295655"/>
                </a:lnTo>
                <a:lnTo>
                  <a:pt x="123825" y="289305"/>
                </a:lnTo>
                <a:lnTo>
                  <a:pt x="118618" y="283209"/>
                </a:lnTo>
                <a:lnTo>
                  <a:pt x="70532" y="279499"/>
                </a:lnTo>
                <a:close/>
              </a:path>
              <a:path w="601345" h="308609">
                <a:moveTo>
                  <a:pt x="23622" y="275843"/>
                </a:moveTo>
                <a:lnTo>
                  <a:pt x="33147" y="295655"/>
                </a:lnTo>
                <a:lnTo>
                  <a:pt x="45333" y="277535"/>
                </a:lnTo>
                <a:lnTo>
                  <a:pt x="23622" y="275843"/>
                </a:lnTo>
                <a:close/>
              </a:path>
              <a:path w="601345" h="308609">
                <a:moveTo>
                  <a:pt x="45333" y="277535"/>
                </a:moveTo>
                <a:lnTo>
                  <a:pt x="33147" y="295655"/>
                </a:lnTo>
                <a:lnTo>
                  <a:pt x="37122" y="295655"/>
                </a:lnTo>
                <a:lnTo>
                  <a:pt x="70532" y="279499"/>
                </a:lnTo>
                <a:lnTo>
                  <a:pt x="45333" y="277535"/>
                </a:lnTo>
                <a:close/>
              </a:path>
              <a:path w="601345" h="308609">
                <a:moveTo>
                  <a:pt x="590169" y="0"/>
                </a:moveTo>
                <a:lnTo>
                  <a:pt x="59341" y="256707"/>
                </a:lnTo>
                <a:lnTo>
                  <a:pt x="45333" y="277535"/>
                </a:lnTo>
                <a:lnTo>
                  <a:pt x="70532" y="279499"/>
                </a:lnTo>
                <a:lnTo>
                  <a:pt x="601218" y="22859"/>
                </a:lnTo>
                <a:lnTo>
                  <a:pt x="590169" y="0"/>
                </a:lnTo>
                <a:close/>
              </a:path>
              <a:path w="601345" h="308609">
                <a:moveTo>
                  <a:pt x="46471" y="275843"/>
                </a:moveTo>
                <a:lnTo>
                  <a:pt x="23622" y="275843"/>
                </a:lnTo>
                <a:lnTo>
                  <a:pt x="45333" y="277535"/>
                </a:lnTo>
                <a:lnTo>
                  <a:pt x="46471" y="27584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3823" y="2782824"/>
            <a:ext cx="525779" cy="722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17131" y="2918079"/>
            <a:ext cx="327025" cy="525145"/>
          </a:xfrm>
          <a:custGeom>
            <a:avLst/>
            <a:gdLst/>
            <a:ahLst/>
            <a:cxnLst/>
            <a:rect l="l" t="t" r="r" b="b"/>
            <a:pathLst>
              <a:path w="327025" h="525145">
                <a:moveTo>
                  <a:pt x="300710" y="43106"/>
                </a:moveTo>
                <a:lnTo>
                  <a:pt x="278595" y="55013"/>
                </a:lnTo>
                <a:lnTo>
                  <a:pt x="0" y="511556"/>
                </a:lnTo>
                <a:lnTo>
                  <a:pt x="21717" y="524763"/>
                </a:lnTo>
                <a:lnTo>
                  <a:pt x="300238" y="68343"/>
                </a:lnTo>
                <a:lnTo>
                  <a:pt x="300710" y="43106"/>
                </a:lnTo>
                <a:close/>
              </a:path>
              <a:path w="327025" h="525145">
                <a:moveTo>
                  <a:pt x="326730" y="14986"/>
                </a:moveTo>
                <a:lnTo>
                  <a:pt x="303022" y="14986"/>
                </a:lnTo>
                <a:lnTo>
                  <a:pt x="324739" y="28194"/>
                </a:lnTo>
                <a:lnTo>
                  <a:pt x="300238" y="68343"/>
                </a:lnTo>
                <a:lnTo>
                  <a:pt x="299339" y="116459"/>
                </a:lnTo>
                <a:lnTo>
                  <a:pt x="304800" y="122300"/>
                </a:lnTo>
                <a:lnTo>
                  <a:pt x="318897" y="122555"/>
                </a:lnTo>
                <a:lnTo>
                  <a:pt x="324612" y="116967"/>
                </a:lnTo>
                <a:lnTo>
                  <a:pt x="324866" y="109982"/>
                </a:lnTo>
                <a:lnTo>
                  <a:pt x="326730" y="14986"/>
                </a:lnTo>
                <a:close/>
              </a:path>
              <a:path w="327025" h="525145">
                <a:moveTo>
                  <a:pt x="327025" y="0"/>
                </a:moveTo>
                <a:lnTo>
                  <a:pt x="230250" y="52197"/>
                </a:lnTo>
                <a:lnTo>
                  <a:pt x="224027" y="55625"/>
                </a:lnTo>
                <a:lnTo>
                  <a:pt x="221742" y="63246"/>
                </a:lnTo>
                <a:lnTo>
                  <a:pt x="228346" y="75692"/>
                </a:lnTo>
                <a:lnTo>
                  <a:pt x="236093" y="77977"/>
                </a:lnTo>
                <a:lnTo>
                  <a:pt x="242316" y="74549"/>
                </a:lnTo>
                <a:lnTo>
                  <a:pt x="278595" y="55013"/>
                </a:lnTo>
                <a:lnTo>
                  <a:pt x="303022" y="14986"/>
                </a:lnTo>
                <a:lnTo>
                  <a:pt x="326730" y="14986"/>
                </a:lnTo>
                <a:lnTo>
                  <a:pt x="327025" y="0"/>
                </a:lnTo>
                <a:close/>
              </a:path>
              <a:path w="327025" h="525145">
                <a:moveTo>
                  <a:pt x="313462" y="21336"/>
                </a:moveTo>
                <a:lnTo>
                  <a:pt x="301117" y="21336"/>
                </a:lnTo>
                <a:lnTo>
                  <a:pt x="319913" y="32766"/>
                </a:lnTo>
                <a:lnTo>
                  <a:pt x="300710" y="43106"/>
                </a:lnTo>
                <a:lnTo>
                  <a:pt x="300238" y="68343"/>
                </a:lnTo>
                <a:lnTo>
                  <a:pt x="324739" y="28194"/>
                </a:lnTo>
                <a:lnTo>
                  <a:pt x="313462" y="21336"/>
                </a:lnTo>
                <a:close/>
              </a:path>
              <a:path w="327025" h="525145">
                <a:moveTo>
                  <a:pt x="303022" y="14986"/>
                </a:moveTo>
                <a:lnTo>
                  <a:pt x="278595" y="55013"/>
                </a:lnTo>
                <a:lnTo>
                  <a:pt x="300710" y="43106"/>
                </a:lnTo>
                <a:lnTo>
                  <a:pt x="301117" y="21336"/>
                </a:lnTo>
                <a:lnTo>
                  <a:pt x="313462" y="21336"/>
                </a:lnTo>
                <a:lnTo>
                  <a:pt x="303022" y="14986"/>
                </a:lnTo>
                <a:close/>
              </a:path>
              <a:path w="327025" h="525145">
                <a:moveTo>
                  <a:pt x="301117" y="21336"/>
                </a:moveTo>
                <a:lnTo>
                  <a:pt x="300710" y="43106"/>
                </a:lnTo>
                <a:lnTo>
                  <a:pt x="319913" y="32766"/>
                </a:lnTo>
                <a:lnTo>
                  <a:pt x="301117" y="21336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25483" y="2938272"/>
            <a:ext cx="655320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80678" y="3074289"/>
            <a:ext cx="458470" cy="372110"/>
          </a:xfrm>
          <a:custGeom>
            <a:avLst/>
            <a:gdLst/>
            <a:ahLst/>
            <a:cxnLst/>
            <a:rect l="l" t="t" r="r" b="b"/>
            <a:pathLst>
              <a:path w="458470" h="372110">
                <a:moveTo>
                  <a:pt x="39286" y="31564"/>
                </a:moveTo>
                <a:lnTo>
                  <a:pt x="48270" y="55074"/>
                </a:lnTo>
                <a:lnTo>
                  <a:pt x="442214" y="371856"/>
                </a:lnTo>
                <a:lnTo>
                  <a:pt x="458089" y="352044"/>
                </a:lnTo>
                <a:lnTo>
                  <a:pt x="64190" y="35298"/>
                </a:lnTo>
                <a:lnTo>
                  <a:pt x="39286" y="31564"/>
                </a:lnTo>
                <a:close/>
              </a:path>
              <a:path w="458470" h="372110">
                <a:moveTo>
                  <a:pt x="0" y="0"/>
                </a:moveTo>
                <a:lnTo>
                  <a:pt x="41782" y="109220"/>
                </a:lnTo>
                <a:lnTo>
                  <a:pt x="49149" y="112522"/>
                </a:lnTo>
                <a:lnTo>
                  <a:pt x="62229" y="107441"/>
                </a:lnTo>
                <a:lnTo>
                  <a:pt x="65531" y="100202"/>
                </a:lnTo>
                <a:lnTo>
                  <a:pt x="62992" y="93599"/>
                </a:lnTo>
                <a:lnTo>
                  <a:pt x="48270" y="55074"/>
                </a:lnTo>
                <a:lnTo>
                  <a:pt x="11683" y="25653"/>
                </a:lnTo>
                <a:lnTo>
                  <a:pt x="27558" y="5841"/>
                </a:lnTo>
                <a:lnTo>
                  <a:pt x="39068" y="5841"/>
                </a:lnTo>
                <a:lnTo>
                  <a:pt x="0" y="0"/>
                </a:lnTo>
                <a:close/>
              </a:path>
              <a:path w="458470" h="372110">
                <a:moveTo>
                  <a:pt x="27558" y="5841"/>
                </a:moveTo>
                <a:lnTo>
                  <a:pt x="11683" y="25653"/>
                </a:lnTo>
                <a:lnTo>
                  <a:pt x="48270" y="55074"/>
                </a:lnTo>
                <a:lnTo>
                  <a:pt x="39286" y="31564"/>
                </a:lnTo>
                <a:lnTo>
                  <a:pt x="17652" y="28321"/>
                </a:lnTo>
                <a:lnTo>
                  <a:pt x="31496" y="11175"/>
                </a:lnTo>
                <a:lnTo>
                  <a:pt x="34192" y="11175"/>
                </a:lnTo>
                <a:lnTo>
                  <a:pt x="27558" y="5841"/>
                </a:lnTo>
                <a:close/>
              </a:path>
              <a:path w="458470" h="372110">
                <a:moveTo>
                  <a:pt x="39068" y="5841"/>
                </a:moveTo>
                <a:lnTo>
                  <a:pt x="27558" y="5841"/>
                </a:lnTo>
                <a:lnTo>
                  <a:pt x="64190" y="35298"/>
                </a:lnTo>
                <a:lnTo>
                  <a:pt x="111887" y="42417"/>
                </a:lnTo>
                <a:lnTo>
                  <a:pt x="118364" y="37719"/>
                </a:lnTo>
                <a:lnTo>
                  <a:pt x="120396" y="23749"/>
                </a:lnTo>
                <a:lnTo>
                  <a:pt x="115697" y="17272"/>
                </a:lnTo>
                <a:lnTo>
                  <a:pt x="39068" y="5841"/>
                </a:lnTo>
                <a:close/>
              </a:path>
              <a:path w="458470" h="372110">
                <a:moveTo>
                  <a:pt x="34192" y="11175"/>
                </a:moveTo>
                <a:lnTo>
                  <a:pt x="31496" y="11175"/>
                </a:lnTo>
                <a:lnTo>
                  <a:pt x="39286" y="31564"/>
                </a:lnTo>
                <a:lnTo>
                  <a:pt x="64190" y="35298"/>
                </a:lnTo>
                <a:lnTo>
                  <a:pt x="34192" y="11175"/>
                </a:lnTo>
                <a:close/>
              </a:path>
              <a:path w="458470" h="372110">
                <a:moveTo>
                  <a:pt x="31496" y="11175"/>
                </a:moveTo>
                <a:lnTo>
                  <a:pt x="17652" y="28321"/>
                </a:lnTo>
                <a:lnTo>
                  <a:pt x="39286" y="31564"/>
                </a:lnTo>
                <a:lnTo>
                  <a:pt x="31496" y="1117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57411" y="854062"/>
            <a:ext cx="1903095" cy="369570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65"/>
              </a:spcBef>
            </a:pPr>
            <a:r>
              <a:rPr sz="1800" b="1" dirty="0">
                <a:latin typeface="Trebuchet MS"/>
                <a:cs typeface="Trebuchet MS"/>
              </a:rPr>
              <a:t>600 a 800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mm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80988" y="3436226"/>
            <a:ext cx="1294130" cy="369570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65"/>
              </a:spcBef>
            </a:pPr>
            <a:r>
              <a:rPr sz="1800" b="1" dirty="0">
                <a:latin typeface="Trebuchet MS"/>
                <a:cs typeface="Trebuchet MS"/>
              </a:rPr>
              <a:t>12 a 18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ºC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13217" y="3436226"/>
            <a:ext cx="2435225" cy="369570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65"/>
              </a:spcBef>
            </a:pPr>
            <a:r>
              <a:rPr sz="1800" b="1" dirty="0">
                <a:latin typeface="Trebuchet MS"/>
                <a:cs typeface="Trebuchet MS"/>
              </a:rPr>
              <a:t>2500 </a:t>
            </a:r>
            <a:r>
              <a:rPr sz="1800" b="1" spc="-5" dirty="0">
                <a:latin typeface="Trebuchet MS"/>
                <a:cs typeface="Trebuchet MS"/>
              </a:rPr>
              <a:t>– </a:t>
            </a:r>
            <a:r>
              <a:rPr sz="1800" b="1" dirty="0">
                <a:latin typeface="Trebuchet MS"/>
                <a:cs typeface="Trebuchet MS"/>
              </a:rPr>
              <a:t>3100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m.s.n.m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15965" y="854062"/>
            <a:ext cx="3050540" cy="369570"/>
          </a:xfrm>
          <a:prstGeom prst="rect">
            <a:avLst/>
          </a:prstGeom>
          <a:ln w="38100">
            <a:solidFill>
              <a:srgbClr val="006FC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65"/>
              </a:spcBef>
            </a:pPr>
            <a:r>
              <a:rPr sz="1800" b="1" spc="-10" dirty="0">
                <a:latin typeface="Trebuchet MS"/>
                <a:cs typeface="Trebuchet MS"/>
              </a:rPr>
              <a:t>francos, </a:t>
            </a:r>
            <a:r>
              <a:rPr sz="1800" b="1" spc="-5" dirty="0">
                <a:latin typeface="Trebuchet MS"/>
                <a:cs typeface="Trebuchet MS"/>
              </a:rPr>
              <a:t>arenosos </a:t>
            </a:r>
            <a:r>
              <a:rPr sz="1800" b="1" dirty="0">
                <a:latin typeface="Trebuchet MS"/>
                <a:cs typeface="Trebuchet MS"/>
              </a:rPr>
              <a:t>y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negros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952103" y="4033773"/>
            <a:ext cx="142367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40" dirty="0">
                <a:latin typeface="Trebuchet MS"/>
                <a:cs typeface="Trebuchet MS"/>
              </a:rPr>
              <a:t>(MAGAP, </a:t>
            </a:r>
            <a:r>
              <a:rPr sz="1600" b="1" spc="-5" dirty="0">
                <a:latin typeface="Trebuchet MS"/>
                <a:cs typeface="Trebuchet MS"/>
              </a:rPr>
              <a:t>2013)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1235" y="202692"/>
            <a:ext cx="371856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23347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METODOLOGIA</a:t>
            </a:r>
          </a:p>
        </p:txBody>
      </p:sp>
      <p:sp>
        <p:nvSpPr>
          <p:cNvPr id="8" name="object 8"/>
          <p:cNvSpPr/>
          <p:nvPr/>
        </p:nvSpPr>
        <p:spPr>
          <a:xfrm>
            <a:off x="736676" y="4247731"/>
            <a:ext cx="2138807" cy="1978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791337"/>
            <a:ext cx="4177029" cy="720090"/>
          </a:xfrm>
          <a:custGeom>
            <a:avLst/>
            <a:gdLst/>
            <a:ahLst/>
            <a:cxnLst/>
            <a:rect l="l" t="t" r="r" b="b"/>
            <a:pathLst>
              <a:path w="4177029" h="720090">
                <a:moveTo>
                  <a:pt x="3816451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3816451" y="720089"/>
                </a:lnTo>
                <a:lnTo>
                  <a:pt x="4176496" y="360044"/>
                </a:lnTo>
                <a:lnTo>
                  <a:pt x="381645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371" y="791337"/>
            <a:ext cx="4177029" cy="720090"/>
          </a:xfrm>
          <a:custGeom>
            <a:avLst/>
            <a:gdLst/>
            <a:ahLst/>
            <a:cxnLst/>
            <a:rect l="l" t="t" r="r" b="b"/>
            <a:pathLst>
              <a:path w="4177029" h="720090">
                <a:moveTo>
                  <a:pt x="0" y="0"/>
                </a:moveTo>
                <a:lnTo>
                  <a:pt x="3816451" y="0"/>
                </a:lnTo>
                <a:lnTo>
                  <a:pt x="4176496" y="360044"/>
                </a:lnTo>
                <a:lnTo>
                  <a:pt x="3816451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7667" y="991997"/>
            <a:ext cx="3088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Inoculación del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patógeno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99913" y="791337"/>
            <a:ext cx="3456304" cy="720090"/>
          </a:xfrm>
          <a:custGeom>
            <a:avLst/>
            <a:gdLst/>
            <a:ahLst/>
            <a:cxnLst/>
            <a:rect l="l" t="t" r="r" b="b"/>
            <a:pathLst>
              <a:path w="3456304" h="720090">
                <a:moveTo>
                  <a:pt x="3096260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3096260" y="720089"/>
                </a:lnTo>
                <a:lnTo>
                  <a:pt x="3456305" y="360044"/>
                </a:lnTo>
                <a:lnTo>
                  <a:pt x="30962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9913" y="791337"/>
            <a:ext cx="3456304" cy="720090"/>
          </a:xfrm>
          <a:custGeom>
            <a:avLst/>
            <a:gdLst/>
            <a:ahLst/>
            <a:cxnLst/>
            <a:rect l="l" t="t" r="r" b="b"/>
            <a:pathLst>
              <a:path w="3456304" h="720090">
                <a:moveTo>
                  <a:pt x="0" y="0"/>
                </a:moveTo>
                <a:lnTo>
                  <a:pt x="3096260" y="0"/>
                </a:lnTo>
                <a:lnTo>
                  <a:pt x="3456305" y="360044"/>
                </a:lnTo>
                <a:lnTo>
                  <a:pt x="3096260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49085" y="839597"/>
            <a:ext cx="195961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Inoculación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  conidias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0778" y="1727454"/>
            <a:ext cx="2138807" cy="2016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5940" y="1732661"/>
            <a:ext cx="2160269" cy="2016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5940" y="4252912"/>
            <a:ext cx="2160269" cy="1978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92882" y="2725673"/>
            <a:ext cx="249364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Cultivo de 15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días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27975" y="2338323"/>
            <a:ext cx="211137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5" dirty="0">
                <a:latin typeface="Trebuchet MS"/>
                <a:cs typeface="Trebuchet MS"/>
              </a:rPr>
              <a:t>1x10</a:t>
            </a:r>
            <a:r>
              <a:rPr sz="1950" b="1" spc="7" baseline="25641" dirty="0">
                <a:latin typeface="Trebuchet MS"/>
                <a:cs typeface="Trebuchet MS"/>
              </a:rPr>
              <a:t>6</a:t>
            </a:r>
            <a:r>
              <a:rPr sz="1950" b="1" spc="172" baseline="25641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conidios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/mL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27975" y="4619752"/>
            <a:ext cx="2446655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  <a:tab pos="905510" algn="l"/>
              </a:tabLst>
            </a:pPr>
            <a:r>
              <a:rPr sz="2000" b="1" dirty="0">
                <a:latin typeface="Trebuchet MS"/>
                <a:cs typeface="Trebuchet MS"/>
              </a:rPr>
              <a:t>1 %	de </a:t>
            </a:r>
            <a:r>
              <a:rPr sz="2000" b="1" spc="-5" dirty="0">
                <a:latin typeface="Trebuchet MS"/>
                <a:cs typeface="Trebuchet MS"/>
              </a:rPr>
              <a:t>NaClO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x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  </a:t>
            </a:r>
            <a:r>
              <a:rPr sz="2000" b="1" spc="-5" dirty="0">
                <a:latin typeface="Trebuchet MS"/>
                <a:cs typeface="Trebuchet MS"/>
              </a:rPr>
              <a:t>min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2 </a:t>
            </a:r>
            <a:r>
              <a:rPr sz="2000" b="1" spc="-5" dirty="0">
                <a:latin typeface="Trebuchet MS"/>
                <a:cs typeface="Trebuchet MS"/>
              </a:rPr>
              <a:t>veces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ADE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0727" y="5007483"/>
            <a:ext cx="240665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Reinoculación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40  </a:t>
            </a:r>
            <a:r>
              <a:rPr sz="2000" b="1" spc="5" dirty="0">
                <a:latin typeface="Trebuchet MS"/>
                <a:cs typeface="Trebuchet MS"/>
              </a:rPr>
              <a:t>mL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43705" y="1871472"/>
            <a:ext cx="864235" cy="288290"/>
          </a:xfrm>
          <a:custGeom>
            <a:avLst/>
            <a:gdLst/>
            <a:ahLst/>
            <a:cxnLst/>
            <a:rect l="l" t="t" r="r" b="b"/>
            <a:pathLst>
              <a:path w="864235" h="288289">
                <a:moveTo>
                  <a:pt x="720090" y="0"/>
                </a:moveTo>
                <a:lnTo>
                  <a:pt x="720090" y="72008"/>
                </a:lnTo>
                <a:lnTo>
                  <a:pt x="0" y="72008"/>
                </a:lnTo>
                <a:lnTo>
                  <a:pt x="0" y="216026"/>
                </a:lnTo>
                <a:lnTo>
                  <a:pt x="720090" y="216026"/>
                </a:lnTo>
                <a:lnTo>
                  <a:pt x="720090" y="288036"/>
                </a:lnTo>
                <a:lnTo>
                  <a:pt x="864108" y="144017"/>
                </a:lnTo>
                <a:lnTo>
                  <a:pt x="7200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3705" y="1871472"/>
            <a:ext cx="864235" cy="288290"/>
          </a:xfrm>
          <a:custGeom>
            <a:avLst/>
            <a:gdLst/>
            <a:ahLst/>
            <a:cxnLst/>
            <a:rect l="l" t="t" r="r" b="b"/>
            <a:pathLst>
              <a:path w="864235" h="288289">
                <a:moveTo>
                  <a:pt x="0" y="72008"/>
                </a:moveTo>
                <a:lnTo>
                  <a:pt x="720090" y="72008"/>
                </a:lnTo>
                <a:lnTo>
                  <a:pt x="720090" y="0"/>
                </a:lnTo>
                <a:lnTo>
                  <a:pt x="864108" y="144017"/>
                </a:lnTo>
                <a:lnTo>
                  <a:pt x="720090" y="288036"/>
                </a:lnTo>
                <a:lnTo>
                  <a:pt x="720090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48092" y="3941445"/>
            <a:ext cx="648335" cy="623570"/>
          </a:xfrm>
          <a:custGeom>
            <a:avLst/>
            <a:gdLst/>
            <a:ahLst/>
            <a:cxnLst/>
            <a:rect l="l" t="t" r="r" b="b"/>
            <a:pathLst>
              <a:path w="648334" h="623570">
                <a:moveTo>
                  <a:pt x="162051" y="299592"/>
                </a:moveTo>
                <a:lnTo>
                  <a:pt x="0" y="476757"/>
                </a:lnTo>
                <a:lnTo>
                  <a:pt x="162051" y="623569"/>
                </a:lnTo>
                <a:lnTo>
                  <a:pt x="162051" y="542670"/>
                </a:lnTo>
                <a:lnTo>
                  <a:pt x="215363" y="530738"/>
                </a:lnTo>
                <a:lnTo>
                  <a:pt x="266316" y="515757"/>
                </a:lnTo>
                <a:lnTo>
                  <a:pt x="314762" y="497895"/>
                </a:lnTo>
                <a:lnTo>
                  <a:pt x="360550" y="477324"/>
                </a:lnTo>
                <a:lnTo>
                  <a:pt x="403531" y="454213"/>
                </a:lnTo>
                <a:lnTo>
                  <a:pt x="443554" y="428733"/>
                </a:lnTo>
                <a:lnTo>
                  <a:pt x="480471" y="401052"/>
                </a:lnTo>
                <a:lnTo>
                  <a:pt x="503621" y="380618"/>
                </a:lnTo>
                <a:lnTo>
                  <a:pt x="162051" y="380618"/>
                </a:lnTo>
                <a:lnTo>
                  <a:pt x="162051" y="299592"/>
                </a:lnTo>
                <a:close/>
              </a:path>
              <a:path w="648334" h="623570">
                <a:moveTo>
                  <a:pt x="638682" y="0"/>
                </a:moveTo>
                <a:lnTo>
                  <a:pt x="626183" y="41976"/>
                </a:lnTo>
                <a:lnTo>
                  <a:pt x="608825" y="82500"/>
                </a:lnTo>
                <a:lnTo>
                  <a:pt x="586834" y="121391"/>
                </a:lnTo>
                <a:lnTo>
                  <a:pt x="560438" y="158467"/>
                </a:lnTo>
                <a:lnTo>
                  <a:pt x="529863" y="193547"/>
                </a:lnTo>
                <a:lnTo>
                  <a:pt x="495337" y="226451"/>
                </a:lnTo>
                <a:lnTo>
                  <a:pt x="457085" y="256997"/>
                </a:lnTo>
                <a:lnTo>
                  <a:pt x="415335" y="285003"/>
                </a:lnTo>
                <a:lnTo>
                  <a:pt x="370314" y="310290"/>
                </a:lnTo>
                <a:lnTo>
                  <a:pt x="322248" y="332676"/>
                </a:lnTo>
                <a:lnTo>
                  <a:pt x="271364" y="351981"/>
                </a:lnTo>
                <a:lnTo>
                  <a:pt x="217890" y="368022"/>
                </a:lnTo>
                <a:lnTo>
                  <a:pt x="162051" y="380618"/>
                </a:lnTo>
                <a:lnTo>
                  <a:pt x="503621" y="380618"/>
                </a:lnTo>
                <a:lnTo>
                  <a:pt x="544385" y="339772"/>
                </a:lnTo>
                <a:lnTo>
                  <a:pt x="571083" y="306512"/>
                </a:lnTo>
                <a:lnTo>
                  <a:pt x="594075" y="271733"/>
                </a:lnTo>
                <a:lnTo>
                  <a:pt x="613212" y="235603"/>
                </a:lnTo>
                <a:lnTo>
                  <a:pt x="628343" y="198294"/>
                </a:lnTo>
                <a:lnTo>
                  <a:pt x="639320" y="159975"/>
                </a:lnTo>
                <a:lnTo>
                  <a:pt x="645992" y="120816"/>
                </a:lnTo>
                <a:lnTo>
                  <a:pt x="648210" y="80987"/>
                </a:lnTo>
                <a:lnTo>
                  <a:pt x="645823" y="40658"/>
                </a:lnTo>
                <a:lnTo>
                  <a:pt x="6386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8092" y="3383660"/>
            <a:ext cx="648335" cy="638810"/>
          </a:xfrm>
          <a:custGeom>
            <a:avLst/>
            <a:gdLst/>
            <a:ahLst/>
            <a:cxnLst/>
            <a:rect l="l" t="t" r="r" b="b"/>
            <a:pathLst>
              <a:path w="648334" h="638810">
                <a:moveTo>
                  <a:pt x="0" y="0"/>
                </a:moveTo>
                <a:lnTo>
                  <a:pt x="0" y="162051"/>
                </a:lnTo>
                <a:lnTo>
                  <a:pt x="55931" y="163801"/>
                </a:lnTo>
                <a:lnTo>
                  <a:pt x="110539" y="168953"/>
                </a:lnTo>
                <a:lnTo>
                  <a:pt x="163628" y="177366"/>
                </a:lnTo>
                <a:lnTo>
                  <a:pt x="215006" y="188897"/>
                </a:lnTo>
                <a:lnTo>
                  <a:pt x="264477" y="203402"/>
                </a:lnTo>
                <a:lnTo>
                  <a:pt x="311848" y="220739"/>
                </a:lnTo>
                <a:lnTo>
                  <a:pt x="356923" y="240765"/>
                </a:lnTo>
                <a:lnTo>
                  <a:pt x="399509" y="263337"/>
                </a:lnTo>
                <a:lnTo>
                  <a:pt x="439411" y="288312"/>
                </a:lnTo>
                <a:lnTo>
                  <a:pt x="476435" y="315548"/>
                </a:lnTo>
                <a:lnTo>
                  <a:pt x="510387" y="344901"/>
                </a:lnTo>
                <a:lnTo>
                  <a:pt x="541072" y="376228"/>
                </a:lnTo>
                <a:lnTo>
                  <a:pt x="568296" y="409388"/>
                </a:lnTo>
                <a:lnTo>
                  <a:pt x="591865" y="444236"/>
                </a:lnTo>
                <a:lnTo>
                  <a:pt x="611584" y="480630"/>
                </a:lnTo>
                <a:lnTo>
                  <a:pt x="627260" y="518427"/>
                </a:lnTo>
                <a:lnTo>
                  <a:pt x="638697" y="557485"/>
                </a:lnTo>
                <a:lnTo>
                  <a:pt x="645702" y="597660"/>
                </a:lnTo>
                <a:lnTo>
                  <a:pt x="648080" y="638809"/>
                </a:lnTo>
                <a:lnTo>
                  <a:pt x="648080" y="476757"/>
                </a:lnTo>
                <a:lnTo>
                  <a:pt x="645702" y="435626"/>
                </a:lnTo>
                <a:lnTo>
                  <a:pt x="638697" y="395465"/>
                </a:lnTo>
                <a:lnTo>
                  <a:pt x="627260" y="356418"/>
                </a:lnTo>
                <a:lnTo>
                  <a:pt x="611584" y="318628"/>
                </a:lnTo>
                <a:lnTo>
                  <a:pt x="591865" y="282238"/>
                </a:lnTo>
                <a:lnTo>
                  <a:pt x="568296" y="247392"/>
                </a:lnTo>
                <a:lnTo>
                  <a:pt x="541072" y="214232"/>
                </a:lnTo>
                <a:lnTo>
                  <a:pt x="510387" y="182902"/>
                </a:lnTo>
                <a:lnTo>
                  <a:pt x="476435" y="153546"/>
                </a:lnTo>
                <a:lnTo>
                  <a:pt x="439411" y="126305"/>
                </a:lnTo>
                <a:lnTo>
                  <a:pt x="399509" y="101324"/>
                </a:lnTo>
                <a:lnTo>
                  <a:pt x="356923" y="78746"/>
                </a:lnTo>
                <a:lnTo>
                  <a:pt x="311848" y="58713"/>
                </a:lnTo>
                <a:lnTo>
                  <a:pt x="264477" y="41369"/>
                </a:lnTo>
                <a:lnTo>
                  <a:pt x="215006" y="26858"/>
                </a:lnTo>
                <a:lnTo>
                  <a:pt x="163628" y="15322"/>
                </a:lnTo>
                <a:lnTo>
                  <a:pt x="110539" y="6905"/>
                </a:lnTo>
                <a:lnTo>
                  <a:pt x="55931" y="1750"/>
                </a:lnTo>
                <a:lnTo>
                  <a:pt x="0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8092" y="3383660"/>
            <a:ext cx="648335" cy="1181735"/>
          </a:xfrm>
          <a:custGeom>
            <a:avLst/>
            <a:gdLst/>
            <a:ahLst/>
            <a:cxnLst/>
            <a:rect l="l" t="t" r="r" b="b"/>
            <a:pathLst>
              <a:path w="648334" h="1181735">
                <a:moveTo>
                  <a:pt x="648080" y="638809"/>
                </a:moveTo>
                <a:lnTo>
                  <a:pt x="645702" y="597660"/>
                </a:lnTo>
                <a:lnTo>
                  <a:pt x="638697" y="557485"/>
                </a:lnTo>
                <a:lnTo>
                  <a:pt x="627260" y="518427"/>
                </a:lnTo>
                <a:lnTo>
                  <a:pt x="611584" y="480630"/>
                </a:lnTo>
                <a:lnTo>
                  <a:pt x="591865" y="444236"/>
                </a:lnTo>
                <a:lnTo>
                  <a:pt x="568296" y="409388"/>
                </a:lnTo>
                <a:lnTo>
                  <a:pt x="541072" y="376228"/>
                </a:lnTo>
                <a:lnTo>
                  <a:pt x="510387" y="344901"/>
                </a:lnTo>
                <a:lnTo>
                  <a:pt x="476435" y="315548"/>
                </a:lnTo>
                <a:lnTo>
                  <a:pt x="439411" y="288312"/>
                </a:lnTo>
                <a:lnTo>
                  <a:pt x="399509" y="263337"/>
                </a:lnTo>
                <a:lnTo>
                  <a:pt x="356923" y="240765"/>
                </a:lnTo>
                <a:lnTo>
                  <a:pt x="311848" y="220739"/>
                </a:lnTo>
                <a:lnTo>
                  <a:pt x="264477" y="203402"/>
                </a:lnTo>
                <a:lnTo>
                  <a:pt x="215006" y="188897"/>
                </a:lnTo>
                <a:lnTo>
                  <a:pt x="163628" y="177366"/>
                </a:lnTo>
                <a:lnTo>
                  <a:pt x="110539" y="168953"/>
                </a:lnTo>
                <a:lnTo>
                  <a:pt x="55931" y="163801"/>
                </a:lnTo>
                <a:lnTo>
                  <a:pt x="0" y="162051"/>
                </a:lnTo>
                <a:lnTo>
                  <a:pt x="0" y="0"/>
                </a:lnTo>
                <a:lnTo>
                  <a:pt x="55931" y="1750"/>
                </a:lnTo>
                <a:lnTo>
                  <a:pt x="110539" y="6905"/>
                </a:lnTo>
                <a:lnTo>
                  <a:pt x="163628" y="15322"/>
                </a:lnTo>
                <a:lnTo>
                  <a:pt x="215006" y="26858"/>
                </a:lnTo>
                <a:lnTo>
                  <a:pt x="264477" y="41369"/>
                </a:lnTo>
                <a:lnTo>
                  <a:pt x="311848" y="58713"/>
                </a:lnTo>
                <a:lnTo>
                  <a:pt x="356923" y="78746"/>
                </a:lnTo>
                <a:lnTo>
                  <a:pt x="399509" y="101324"/>
                </a:lnTo>
                <a:lnTo>
                  <a:pt x="439411" y="126305"/>
                </a:lnTo>
                <a:lnTo>
                  <a:pt x="476435" y="153546"/>
                </a:lnTo>
                <a:lnTo>
                  <a:pt x="510387" y="182902"/>
                </a:lnTo>
                <a:lnTo>
                  <a:pt x="541072" y="214232"/>
                </a:lnTo>
                <a:lnTo>
                  <a:pt x="568296" y="247392"/>
                </a:lnTo>
                <a:lnTo>
                  <a:pt x="591865" y="282238"/>
                </a:lnTo>
                <a:lnTo>
                  <a:pt x="611584" y="318628"/>
                </a:lnTo>
                <a:lnTo>
                  <a:pt x="627260" y="356418"/>
                </a:lnTo>
                <a:lnTo>
                  <a:pt x="638697" y="395465"/>
                </a:lnTo>
                <a:lnTo>
                  <a:pt x="645702" y="435626"/>
                </a:lnTo>
                <a:lnTo>
                  <a:pt x="648080" y="476757"/>
                </a:lnTo>
                <a:lnTo>
                  <a:pt x="648080" y="638809"/>
                </a:lnTo>
                <a:lnTo>
                  <a:pt x="645449" y="681873"/>
                </a:lnTo>
                <a:lnTo>
                  <a:pt x="637689" y="724015"/>
                </a:lnTo>
                <a:lnTo>
                  <a:pt x="625002" y="765044"/>
                </a:lnTo>
                <a:lnTo>
                  <a:pt x="607591" y="804768"/>
                </a:lnTo>
                <a:lnTo>
                  <a:pt x="585658" y="842993"/>
                </a:lnTo>
                <a:lnTo>
                  <a:pt x="559404" y="879526"/>
                </a:lnTo>
                <a:lnTo>
                  <a:pt x="529032" y="914176"/>
                </a:lnTo>
                <a:lnTo>
                  <a:pt x="494744" y="946750"/>
                </a:lnTo>
                <a:lnTo>
                  <a:pt x="456742" y="977055"/>
                </a:lnTo>
                <a:lnTo>
                  <a:pt x="415228" y="1004899"/>
                </a:lnTo>
                <a:lnTo>
                  <a:pt x="370405" y="1030088"/>
                </a:lnTo>
                <a:lnTo>
                  <a:pt x="322473" y="1052431"/>
                </a:lnTo>
                <a:lnTo>
                  <a:pt x="271635" y="1071735"/>
                </a:lnTo>
                <a:lnTo>
                  <a:pt x="218094" y="1087807"/>
                </a:lnTo>
                <a:lnTo>
                  <a:pt x="162051" y="1100454"/>
                </a:lnTo>
                <a:lnTo>
                  <a:pt x="162051" y="1181353"/>
                </a:lnTo>
                <a:lnTo>
                  <a:pt x="0" y="1034541"/>
                </a:lnTo>
                <a:lnTo>
                  <a:pt x="162051" y="857376"/>
                </a:lnTo>
                <a:lnTo>
                  <a:pt x="162051" y="938402"/>
                </a:lnTo>
                <a:lnTo>
                  <a:pt x="217890" y="925806"/>
                </a:lnTo>
                <a:lnTo>
                  <a:pt x="271364" y="909765"/>
                </a:lnTo>
                <a:lnTo>
                  <a:pt x="322248" y="890460"/>
                </a:lnTo>
                <a:lnTo>
                  <a:pt x="370314" y="868074"/>
                </a:lnTo>
                <a:lnTo>
                  <a:pt x="415335" y="842787"/>
                </a:lnTo>
                <a:lnTo>
                  <a:pt x="457085" y="814781"/>
                </a:lnTo>
                <a:lnTo>
                  <a:pt x="495337" y="784235"/>
                </a:lnTo>
                <a:lnTo>
                  <a:pt x="529863" y="751331"/>
                </a:lnTo>
                <a:lnTo>
                  <a:pt x="560438" y="716251"/>
                </a:lnTo>
                <a:lnTo>
                  <a:pt x="586834" y="679175"/>
                </a:lnTo>
                <a:lnTo>
                  <a:pt x="608825" y="640284"/>
                </a:lnTo>
                <a:lnTo>
                  <a:pt x="626183" y="599760"/>
                </a:lnTo>
                <a:lnTo>
                  <a:pt x="638682" y="557784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8005" y="4218685"/>
            <a:ext cx="864235" cy="288290"/>
          </a:xfrm>
          <a:custGeom>
            <a:avLst/>
            <a:gdLst/>
            <a:ahLst/>
            <a:cxnLst/>
            <a:rect l="l" t="t" r="r" b="b"/>
            <a:pathLst>
              <a:path w="864235" h="288289">
                <a:moveTo>
                  <a:pt x="144018" y="0"/>
                </a:moveTo>
                <a:lnTo>
                  <a:pt x="0" y="144017"/>
                </a:lnTo>
                <a:lnTo>
                  <a:pt x="144018" y="288035"/>
                </a:lnTo>
                <a:lnTo>
                  <a:pt x="144018" y="216026"/>
                </a:lnTo>
                <a:lnTo>
                  <a:pt x="864108" y="216026"/>
                </a:lnTo>
                <a:lnTo>
                  <a:pt x="864108" y="72008"/>
                </a:lnTo>
                <a:lnTo>
                  <a:pt x="144018" y="72008"/>
                </a:lnTo>
                <a:lnTo>
                  <a:pt x="1440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58005" y="4218685"/>
            <a:ext cx="864235" cy="288290"/>
          </a:xfrm>
          <a:custGeom>
            <a:avLst/>
            <a:gdLst/>
            <a:ahLst/>
            <a:cxnLst/>
            <a:rect l="l" t="t" r="r" b="b"/>
            <a:pathLst>
              <a:path w="864235" h="288289">
                <a:moveTo>
                  <a:pt x="864108" y="216026"/>
                </a:moveTo>
                <a:lnTo>
                  <a:pt x="144018" y="216026"/>
                </a:lnTo>
                <a:lnTo>
                  <a:pt x="144018" y="288035"/>
                </a:lnTo>
                <a:lnTo>
                  <a:pt x="0" y="144017"/>
                </a:lnTo>
                <a:lnTo>
                  <a:pt x="144018" y="0"/>
                </a:lnTo>
                <a:lnTo>
                  <a:pt x="144018" y="72008"/>
                </a:lnTo>
                <a:lnTo>
                  <a:pt x="864108" y="72008"/>
                </a:lnTo>
                <a:lnTo>
                  <a:pt x="864108" y="216026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55604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92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635">
              <a:lnSpc>
                <a:spcPct val="100000"/>
              </a:lnSpc>
            </a:pPr>
            <a:r>
              <a:rPr dirty="0"/>
              <a:t>METODOLOGIA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651" y="2081149"/>
          <a:ext cx="10429875" cy="476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92"/>
                <a:gridCol w="1872195"/>
                <a:gridCol w="2064893"/>
                <a:gridCol w="6360033"/>
              </a:tblGrid>
              <a:tr h="365760">
                <a:tc rowSpan="1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Tratamiento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Codificación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i1h1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Método de inoculación con clamidósporas + herida de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i2h1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Método de inoculación con micelio  +  herida de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i3h1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Método de inoculación con conidias + herida de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i1h2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Método de inoculación con clamidósporas +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herida de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i2h2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Método de inoculación con micelio +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herida de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i3h2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Método de inoculación con conidias +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herida de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Controli4h1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 clamidósporas + herida de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Controli5h1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 micelio + herida de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Controli6h1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 conidias + herida de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657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Controli4h2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 clamidósporas +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herida de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Controli5h2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 micelio +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herida de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1222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7606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Controli6h2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Control conidias +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herida de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raíz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243468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47606">
                      <a:solidFill>
                        <a:srgbClr val="FFFFF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841235" y="202692"/>
            <a:ext cx="361035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312" y="789305"/>
            <a:ext cx="4464685" cy="720090"/>
          </a:xfrm>
          <a:custGeom>
            <a:avLst/>
            <a:gdLst/>
            <a:ahLst/>
            <a:cxnLst/>
            <a:rect l="l" t="t" r="r" b="b"/>
            <a:pathLst>
              <a:path w="4464685" h="720090">
                <a:moveTo>
                  <a:pt x="4104474" y="0"/>
                </a:moveTo>
                <a:lnTo>
                  <a:pt x="0" y="0"/>
                </a:lnTo>
                <a:lnTo>
                  <a:pt x="360045" y="360045"/>
                </a:lnTo>
                <a:lnTo>
                  <a:pt x="0" y="720090"/>
                </a:lnTo>
                <a:lnTo>
                  <a:pt x="4104474" y="720090"/>
                </a:lnTo>
                <a:lnTo>
                  <a:pt x="4464519" y="360045"/>
                </a:lnTo>
                <a:lnTo>
                  <a:pt x="410447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7312" y="789305"/>
            <a:ext cx="4464685" cy="720090"/>
          </a:xfrm>
          <a:custGeom>
            <a:avLst/>
            <a:gdLst/>
            <a:ahLst/>
            <a:cxnLst/>
            <a:rect l="l" t="t" r="r" b="b"/>
            <a:pathLst>
              <a:path w="4464685" h="720090">
                <a:moveTo>
                  <a:pt x="0" y="0"/>
                </a:moveTo>
                <a:lnTo>
                  <a:pt x="4104474" y="0"/>
                </a:lnTo>
                <a:lnTo>
                  <a:pt x="4464519" y="360045"/>
                </a:lnTo>
                <a:lnTo>
                  <a:pt x="4104474" y="720090"/>
                </a:lnTo>
                <a:lnTo>
                  <a:pt x="0" y="720090"/>
                </a:lnTo>
                <a:lnTo>
                  <a:pt x="360045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7024" y="837438"/>
            <a:ext cx="338455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metodología de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inoculación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995" y="1694307"/>
            <a:ext cx="47910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45" dirty="0">
                <a:latin typeface="Trebuchet MS"/>
                <a:cs typeface="Trebuchet MS"/>
              </a:rPr>
              <a:t>Tabla </a:t>
            </a:r>
            <a:r>
              <a:rPr sz="2000" b="1" dirty="0">
                <a:latin typeface="Trebuchet MS"/>
                <a:cs typeface="Trebuchet MS"/>
              </a:rPr>
              <a:t>4. </a:t>
            </a:r>
            <a:r>
              <a:rPr sz="2000" b="1" spc="-5" dirty="0">
                <a:latin typeface="Trebuchet MS"/>
                <a:cs typeface="Trebuchet MS"/>
              </a:rPr>
              <a:t>Descripción </a:t>
            </a:r>
            <a:r>
              <a:rPr sz="2000" b="1" dirty="0">
                <a:latin typeface="Trebuchet MS"/>
                <a:cs typeface="Trebuchet MS"/>
              </a:rPr>
              <a:t>de </a:t>
            </a:r>
            <a:r>
              <a:rPr sz="2000" b="1" spc="-5" dirty="0">
                <a:latin typeface="Trebuchet MS"/>
                <a:cs typeface="Trebuchet MS"/>
              </a:rPr>
              <a:t>los</a:t>
            </a:r>
            <a:r>
              <a:rPr sz="2000" b="1" spc="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tratamientos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95615" y="4679835"/>
            <a:ext cx="2304288" cy="21253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23305" y="1186307"/>
            <a:ext cx="14274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latin typeface="Trebuchet MS"/>
                <a:cs typeface="Trebuchet MS"/>
              </a:rPr>
              <a:t>SÍNTOMAS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92467" y="1463167"/>
            <a:ext cx="166370" cy="176530"/>
          </a:xfrm>
          <a:custGeom>
            <a:avLst/>
            <a:gdLst/>
            <a:ahLst/>
            <a:cxnLst/>
            <a:rect l="l" t="t" r="r" b="b"/>
            <a:pathLst>
              <a:path w="166370" h="176530">
                <a:moveTo>
                  <a:pt x="166115" y="0"/>
                </a:moveTo>
                <a:lnTo>
                  <a:pt x="0" y="0"/>
                </a:lnTo>
                <a:lnTo>
                  <a:pt x="0" y="176530"/>
                </a:lnTo>
                <a:lnTo>
                  <a:pt x="166115" y="176530"/>
                </a:lnTo>
                <a:lnTo>
                  <a:pt x="16611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10856" y="1297051"/>
            <a:ext cx="529590" cy="166370"/>
          </a:xfrm>
          <a:custGeom>
            <a:avLst/>
            <a:gdLst/>
            <a:ahLst/>
            <a:cxnLst/>
            <a:rect l="l" t="t" r="r" b="b"/>
            <a:pathLst>
              <a:path w="529590" h="166369">
                <a:moveTo>
                  <a:pt x="529209" y="0"/>
                </a:moveTo>
                <a:lnTo>
                  <a:pt x="0" y="0"/>
                </a:lnTo>
                <a:lnTo>
                  <a:pt x="0" y="166115"/>
                </a:lnTo>
                <a:lnTo>
                  <a:pt x="529209" y="166115"/>
                </a:lnTo>
                <a:lnTo>
                  <a:pt x="52920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2467" y="1120648"/>
            <a:ext cx="166370" cy="176530"/>
          </a:xfrm>
          <a:custGeom>
            <a:avLst/>
            <a:gdLst/>
            <a:ahLst/>
            <a:cxnLst/>
            <a:rect l="l" t="t" r="r" b="b"/>
            <a:pathLst>
              <a:path w="166370" h="176530">
                <a:moveTo>
                  <a:pt x="166115" y="0"/>
                </a:moveTo>
                <a:lnTo>
                  <a:pt x="0" y="0"/>
                </a:lnTo>
                <a:lnTo>
                  <a:pt x="0" y="176402"/>
                </a:lnTo>
                <a:lnTo>
                  <a:pt x="166115" y="176402"/>
                </a:lnTo>
                <a:lnTo>
                  <a:pt x="16611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10856" y="1120648"/>
            <a:ext cx="529590" cy="519430"/>
          </a:xfrm>
          <a:custGeom>
            <a:avLst/>
            <a:gdLst/>
            <a:ahLst/>
            <a:cxnLst/>
            <a:rect l="l" t="t" r="r" b="b"/>
            <a:pathLst>
              <a:path w="529590" h="519430">
                <a:moveTo>
                  <a:pt x="0" y="176402"/>
                </a:moveTo>
                <a:lnTo>
                  <a:pt x="181610" y="176402"/>
                </a:lnTo>
                <a:lnTo>
                  <a:pt x="181610" y="0"/>
                </a:lnTo>
                <a:lnTo>
                  <a:pt x="347725" y="0"/>
                </a:lnTo>
                <a:lnTo>
                  <a:pt x="347725" y="176402"/>
                </a:lnTo>
                <a:lnTo>
                  <a:pt x="529209" y="176402"/>
                </a:lnTo>
                <a:lnTo>
                  <a:pt x="529209" y="342518"/>
                </a:lnTo>
                <a:lnTo>
                  <a:pt x="347725" y="342518"/>
                </a:lnTo>
                <a:lnTo>
                  <a:pt x="347725" y="519049"/>
                </a:lnTo>
                <a:lnTo>
                  <a:pt x="181610" y="519049"/>
                </a:lnTo>
                <a:lnTo>
                  <a:pt x="181610" y="342518"/>
                </a:lnTo>
                <a:lnTo>
                  <a:pt x="0" y="342518"/>
                </a:lnTo>
                <a:lnTo>
                  <a:pt x="0" y="17640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15198" y="1186307"/>
            <a:ext cx="23304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rebuchet MS"/>
                <a:cs typeface="Trebuchet MS"/>
              </a:rPr>
              <a:t>RE</a:t>
            </a:r>
            <a:r>
              <a:rPr sz="2400" b="1" spc="-225" dirty="0">
                <a:latin typeface="Trebuchet MS"/>
                <a:cs typeface="Trebuchet MS"/>
              </a:rPr>
              <a:t> </a:t>
            </a:r>
            <a:r>
              <a:rPr sz="2400" b="1" spc="-15" dirty="0">
                <a:latin typeface="Trebuchet MS"/>
                <a:cs typeface="Trebuchet MS"/>
              </a:rPr>
              <a:t>AISLAMIENTO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4923" y="135636"/>
            <a:ext cx="6096000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4476" y="135636"/>
            <a:ext cx="649224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7335" y="635508"/>
            <a:ext cx="589787" cy="818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85461" y="255016"/>
            <a:ext cx="55841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9" name="object 9"/>
          <p:cNvSpPr/>
          <p:nvPr/>
        </p:nvSpPr>
        <p:spPr>
          <a:xfrm>
            <a:off x="543699" y="1529715"/>
            <a:ext cx="4139819" cy="2428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3175" y="1545367"/>
            <a:ext cx="4242848" cy="2260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5075" y="1507236"/>
            <a:ext cx="4324985" cy="2346960"/>
          </a:xfrm>
          <a:custGeom>
            <a:avLst/>
            <a:gdLst/>
            <a:ahLst/>
            <a:cxnLst/>
            <a:rect l="l" t="t" r="r" b="b"/>
            <a:pathLst>
              <a:path w="4324984" h="2346960">
                <a:moveTo>
                  <a:pt x="0" y="2346579"/>
                </a:moveTo>
                <a:lnTo>
                  <a:pt x="4324731" y="2346579"/>
                </a:lnTo>
                <a:lnTo>
                  <a:pt x="4324731" y="0"/>
                </a:lnTo>
                <a:lnTo>
                  <a:pt x="0" y="0"/>
                </a:lnTo>
                <a:lnTo>
                  <a:pt x="0" y="2346579"/>
                </a:lnTo>
                <a:close/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5828" y="2799715"/>
            <a:ext cx="331470" cy="1666875"/>
          </a:xfrm>
          <a:custGeom>
            <a:avLst/>
            <a:gdLst/>
            <a:ahLst/>
            <a:cxnLst/>
            <a:rect l="l" t="t" r="r" b="b"/>
            <a:pathLst>
              <a:path w="331469" h="1666875">
                <a:moveTo>
                  <a:pt x="275096" y="55903"/>
                </a:moveTo>
                <a:lnTo>
                  <a:pt x="257095" y="77787"/>
                </a:lnTo>
                <a:lnTo>
                  <a:pt x="0" y="1661795"/>
                </a:lnTo>
                <a:lnTo>
                  <a:pt x="28193" y="1666367"/>
                </a:lnTo>
                <a:lnTo>
                  <a:pt x="285275" y="82443"/>
                </a:lnTo>
                <a:lnTo>
                  <a:pt x="275096" y="55903"/>
                </a:lnTo>
                <a:close/>
              </a:path>
              <a:path w="331469" h="1666875">
                <a:moveTo>
                  <a:pt x="293976" y="25653"/>
                </a:moveTo>
                <a:lnTo>
                  <a:pt x="265557" y="25653"/>
                </a:lnTo>
                <a:lnTo>
                  <a:pt x="293751" y="30225"/>
                </a:lnTo>
                <a:lnTo>
                  <a:pt x="285275" y="82443"/>
                </a:lnTo>
                <a:lnTo>
                  <a:pt x="301878" y="125730"/>
                </a:lnTo>
                <a:lnTo>
                  <a:pt x="304672" y="133096"/>
                </a:lnTo>
                <a:lnTo>
                  <a:pt x="313054" y="136778"/>
                </a:lnTo>
                <a:lnTo>
                  <a:pt x="320421" y="133858"/>
                </a:lnTo>
                <a:lnTo>
                  <a:pt x="327787" y="131063"/>
                </a:lnTo>
                <a:lnTo>
                  <a:pt x="331343" y="122809"/>
                </a:lnTo>
                <a:lnTo>
                  <a:pt x="328548" y="115443"/>
                </a:lnTo>
                <a:lnTo>
                  <a:pt x="293976" y="25653"/>
                </a:lnTo>
                <a:close/>
              </a:path>
              <a:path w="331469" h="1666875">
                <a:moveTo>
                  <a:pt x="284098" y="0"/>
                </a:moveTo>
                <a:lnTo>
                  <a:pt x="205485" y="95503"/>
                </a:lnTo>
                <a:lnTo>
                  <a:pt x="200406" y="101600"/>
                </a:lnTo>
                <a:lnTo>
                  <a:pt x="201295" y="110616"/>
                </a:lnTo>
                <a:lnTo>
                  <a:pt x="207390" y="115570"/>
                </a:lnTo>
                <a:lnTo>
                  <a:pt x="213487" y="120650"/>
                </a:lnTo>
                <a:lnTo>
                  <a:pt x="222503" y="119761"/>
                </a:lnTo>
                <a:lnTo>
                  <a:pt x="227584" y="113664"/>
                </a:lnTo>
                <a:lnTo>
                  <a:pt x="257095" y="77787"/>
                </a:lnTo>
                <a:lnTo>
                  <a:pt x="265557" y="25653"/>
                </a:lnTo>
                <a:lnTo>
                  <a:pt x="293976" y="25653"/>
                </a:lnTo>
                <a:lnTo>
                  <a:pt x="284098" y="0"/>
                </a:lnTo>
                <a:close/>
              </a:path>
              <a:path w="331469" h="1666875">
                <a:moveTo>
                  <a:pt x="293297" y="33020"/>
                </a:moveTo>
                <a:lnTo>
                  <a:pt x="266319" y="33020"/>
                </a:lnTo>
                <a:lnTo>
                  <a:pt x="290576" y="37084"/>
                </a:lnTo>
                <a:lnTo>
                  <a:pt x="275096" y="55903"/>
                </a:lnTo>
                <a:lnTo>
                  <a:pt x="285275" y="82443"/>
                </a:lnTo>
                <a:lnTo>
                  <a:pt x="293297" y="33020"/>
                </a:lnTo>
                <a:close/>
              </a:path>
              <a:path w="331469" h="1666875">
                <a:moveTo>
                  <a:pt x="265557" y="25653"/>
                </a:moveTo>
                <a:lnTo>
                  <a:pt x="257095" y="77787"/>
                </a:lnTo>
                <a:lnTo>
                  <a:pt x="275096" y="55903"/>
                </a:lnTo>
                <a:lnTo>
                  <a:pt x="266319" y="33020"/>
                </a:lnTo>
                <a:lnTo>
                  <a:pt x="293297" y="33020"/>
                </a:lnTo>
                <a:lnTo>
                  <a:pt x="293751" y="30225"/>
                </a:lnTo>
                <a:lnTo>
                  <a:pt x="265557" y="25653"/>
                </a:lnTo>
                <a:close/>
              </a:path>
              <a:path w="331469" h="1666875">
                <a:moveTo>
                  <a:pt x="266319" y="33020"/>
                </a:moveTo>
                <a:lnTo>
                  <a:pt x="275096" y="55903"/>
                </a:lnTo>
                <a:lnTo>
                  <a:pt x="290576" y="37084"/>
                </a:lnTo>
                <a:lnTo>
                  <a:pt x="266319" y="3302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7192" y="2159761"/>
            <a:ext cx="1195705" cy="2111375"/>
          </a:xfrm>
          <a:custGeom>
            <a:avLst/>
            <a:gdLst/>
            <a:ahLst/>
            <a:cxnLst/>
            <a:rect l="l" t="t" r="r" b="b"/>
            <a:pathLst>
              <a:path w="1195704" h="2111375">
                <a:moveTo>
                  <a:pt x="29944" y="49497"/>
                </a:moveTo>
                <a:lnTo>
                  <a:pt x="29475" y="77798"/>
                </a:lnTo>
                <a:lnTo>
                  <a:pt x="1170685" y="2110866"/>
                </a:lnTo>
                <a:lnTo>
                  <a:pt x="1195705" y="2096896"/>
                </a:lnTo>
                <a:lnTo>
                  <a:pt x="54356" y="63804"/>
                </a:lnTo>
                <a:lnTo>
                  <a:pt x="29944" y="49497"/>
                </a:lnTo>
                <a:close/>
              </a:path>
              <a:path w="1195704" h="2111375">
                <a:moveTo>
                  <a:pt x="2158" y="0"/>
                </a:moveTo>
                <a:lnTo>
                  <a:pt x="0" y="131572"/>
                </a:lnTo>
                <a:lnTo>
                  <a:pt x="6223" y="138049"/>
                </a:lnTo>
                <a:lnTo>
                  <a:pt x="22098" y="138302"/>
                </a:lnTo>
                <a:lnTo>
                  <a:pt x="28575" y="132079"/>
                </a:lnTo>
                <a:lnTo>
                  <a:pt x="29475" y="77798"/>
                </a:lnTo>
                <a:lnTo>
                  <a:pt x="3556" y="31623"/>
                </a:lnTo>
                <a:lnTo>
                  <a:pt x="28448" y="17652"/>
                </a:lnTo>
                <a:lnTo>
                  <a:pt x="32237" y="17652"/>
                </a:lnTo>
                <a:lnTo>
                  <a:pt x="2158" y="0"/>
                </a:lnTo>
                <a:close/>
              </a:path>
              <a:path w="1195704" h="2111375">
                <a:moveTo>
                  <a:pt x="32237" y="17652"/>
                </a:moveTo>
                <a:lnTo>
                  <a:pt x="28448" y="17652"/>
                </a:lnTo>
                <a:lnTo>
                  <a:pt x="54356" y="63804"/>
                </a:lnTo>
                <a:lnTo>
                  <a:pt x="101218" y="91312"/>
                </a:lnTo>
                <a:lnTo>
                  <a:pt x="109981" y="89026"/>
                </a:lnTo>
                <a:lnTo>
                  <a:pt x="113918" y="82168"/>
                </a:lnTo>
                <a:lnTo>
                  <a:pt x="117982" y="75437"/>
                </a:lnTo>
                <a:lnTo>
                  <a:pt x="115696" y="66675"/>
                </a:lnTo>
                <a:lnTo>
                  <a:pt x="32237" y="17652"/>
                </a:lnTo>
                <a:close/>
              </a:path>
              <a:path w="1195704" h="2111375">
                <a:moveTo>
                  <a:pt x="28448" y="17652"/>
                </a:moveTo>
                <a:lnTo>
                  <a:pt x="3556" y="31623"/>
                </a:lnTo>
                <a:lnTo>
                  <a:pt x="29475" y="77798"/>
                </a:lnTo>
                <a:lnTo>
                  <a:pt x="29944" y="49497"/>
                </a:lnTo>
                <a:lnTo>
                  <a:pt x="8762" y="37084"/>
                </a:lnTo>
                <a:lnTo>
                  <a:pt x="30352" y="24891"/>
                </a:lnTo>
                <a:lnTo>
                  <a:pt x="32511" y="24891"/>
                </a:lnTo>
                <a:lnTo>
                  <a:pt x="28448" y="17652"/>
                </a:lnTo>
                <a:close/>
              </a:path>
              <a:path w="1195704" h="2111375">
                <a:moveTo>
                  <a:pt x="32511" y="24891"/>
                </a:moveTo>
                <a:lnTo>
                  <a:pt x="30352" y="24891"/>
                </a:lnTo>
                <a:lnTo>
                  <a:pt x="29944" y="49497"/>
                </a:lnTo>
                <a:lnTo>
                  <a:pt x="54356" y="63804"/>
                </a:lnTo>
                <a:lnTo>
                  <a:pt x="32511" y="24891"/>
                </a:lnTo>
                <a:close/>
              </a:path>
              <a:path w="1195704" h="2111375">
                <a:moveTo>
                  <a:pt x="30352" y="24891"/>
                </a:moveTo>
                <a:lnTo>
                  <a:pt x="8762" y="37084"/>
                </a:lnTo>
                <a:lnTo>
                  <a:pt x="29944" y="49497"/>
                </a:lnTo>
                <a:lnTo>
                  <a:pt x="30352" y="24891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9974" y="2166620"/>
            <a:ext cx="810260" cy="560070"/>
          </a:xfrm>
          <a:custGeom>
            <a:avLst/>
            <a:gdLst/>
            <a:ahLst/>
            <a:cxnLst/>
            <a:rect l="l" t="t" r="r" b="b"/>
            <a:pathLst>
              <a:path w="810260" h="560069">
                <a:moveTo>
                  <a:pt x="0" y="279907"/>
                </a:moveTo>
                <a:lnTo>
                  <a:pt x="3696" y="241932"/>
                </a:lnTo>
                <a:lnTo>
                  <a:pt x="31823" y="170967"/>
                </a:lnTo>
                <a:lnTo>
                  <a:pt x="55288" y="138646"/>
                </a:lnTo>
                <a:lnTo>
                  <a:pt x="84377" y="108877"/>
                </a:lnTo>
                <a:lnTo>
                  <a:pt x="118608" y="81994"/>
                </a:lnTo>
                <a:lnTo>
                  <a:pt x="157498" y="58331"/>
                </a:lnTo>
                <a:lnTo>
                  <a:pt x="200565" y="38222"/>
                </a:lnTo>
                <a:lnTo>
                  <a:pt x="247327" y="22000"/>
                </a:lnTo>
                <a:lnTo>
                  <a:pt x="297300" y="10000"/>
                </a:lnTo>
                <a:lnTo>
                  <a:pt x="350002" y="2555"/>
                </a:lnTo>
                <a:lnTo>
                  <a:pt x="404952" y="0"/>
                </a:lnTo>
                <a:lnTo>
                  <a:pt x="459902" y="2555"/>
                </a:lnTo>
                <a:lnTo>
                  <a:pt x="512607" y="10000"/>
                </a:lnTo>
                <a:lnTo>
                  <a:pt x="562584" y="22000"/>
                </a:lnTo>
                <a:lnTo>
                  <a:pt x="609351" y="38222"/>
                </a:lnTo>
                <a:lnTo>
                  <a:pt x="652424" y="58331"/>
                </a:lnTo>
                <a:lnTo>
                  <a:pt x="691321" y="81994"/>
                </a:lnTo>
                <a:lnTo>
                  <a:pt x="725558" y="108877"/>
                </a:lnTo>
                <a:lnTo>
                  <a:pt x="754653" y="138646"/>
                </a:lnTo>
                <a:lnTo>
                  <a:pt x="778123" y="170967"/>
                </a:lnTo>
                <a:lnTo>
                  <a:pt x="795486" y="205507"/>
                </a:lnTo>
                <a:lnTo>
                  <a:pt x="809955" y="279907"/>
                </a:lnTo>
                <a:lnTo>
                  <a:pt x="806257" y="317912"/>
                </a:lnTo>
                <a:lnTo>
                  <a:pt x="778123" y="388921"/>
                </a:lnTo>
                <a:lnTo>
                  <a:pt x="754653" y="421258"/>
                </a:lnTo>
                <a:lnTo>
                  <a:pt x="725558" y="451040"/>
                </a:lnTo>
                <a:lnTo>
                  <a:pt x="691321" y="477932"/>
                </a:lnTo>
                <a:lnTo>
                  <a:pt x="652424" y="501602"/>
                </a:lnTo>
                <a:lnTo>
                  <a:pt x="609351" y="521715"/>
                </a:lnTo>
                <a:lnTo>
                  <a:pt x="562584" y="537940"/>
                </a:lnTo>
                <a:lnTo>
                  <a:pt x="512607" y="549941"/>
                </a:lnTo>
                <a:lnTo>
                  <a:pt x="459902" y="557387"/>
                </a:lnTo>
                <a:lnTo>
                  <a:pt x="404952" y="559942"/>
                </a:lnTo>
                <a:lnTo>
                  <a:pt x="350002" y="557387"/>
                </a:lnTo>
                <a:lnTo>
                  <a:pt x="297300" y="549941"/>
                </a:lnTo>
                <a:lnTo>
                  <a:pt x="247327" y="537940"/>
                </a:lnTo>
                <a:lnTo>
                  <a:pt x="200565" y="521715"/>
                </a:lnTo>
                <a:lnTo>
                  <a:pt x="157498" y="501602"/>
                </a:lnTo>
                <a:lnTo>
                  <a:pt x="118608" y="477932"/>
                </a:lnTo>
                <a:lnTo>
                  <a:pt x="84377" y="451040"/>
                </a:lnTo>
                <a:lnTo>
                  <a:pt x="55288" y="421258"/>
                </a:lnTo>
                <a:lnTo>
                  <a:pt x="31823" y="388921"/>
                </a:lnTo>
                <a:lnTo>
                  <a:pt x="14465" y="354361"/>
                </a:lnTo>
                <a:lnTo>
                  <a:pt x="0" y="27990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0916" y="1633492"/>
            <a:ext cx="1726564" cy="526415"/>
          </a:xfrm>
          <a:custGeom>
            <a:avLst/>
            <a:gdLst/>
            <a:ahLst/>
            <a:cxnLst/>
            <a:rect l="l" t="t" r="r" b="b"/>
            <a:pathLst>
              <a:path w="1726564" h="526414">
                <a:moveTo>
                  <a:pt x="0" y="150603"/>
                </a:moveTo>
                <a:lnTo>
                  <a:pt x="16334" y="113472"/>
                </a:lnTo>
                <a:lnTo>
                  <a:pt x="53824" y="81117"/>
                </a:lnTo>
                <a:lnTo>
                  <a:pt x="110626" y="53796"/>
                </a:lnTo>
                <a:lnTo>
                  <a:pt x="184897" y="31766"/>
                </a:lnTo>
                <a:lnTo>
                  <a:pt x="228008" y="22816"/>
                </a:lnTo>
                <a:lnTo>
                  <a:pt x="274796" y="15285"/>
                </a:lnTo>
                <a:lnTo>
                  <a:pt x="325029" y="9206"/>
                </a:lnTo>
                <a:lnTo>
                  <a:pt x="378479" y="4610"/>
                </a:lnTo>
                <a:lnTo>
                  <a:pt x="434914" y="1531"/>
                </a:lnTo>
                <a:lnTo>
                  <a:pt x="494104" y="0"/>
                </a:lnTo>
                <a:lnTo>
                  <a:pt x="555819" y="49"/>
                </a:lnTo>
                <a:lnTo>
                  <a:pt x="619829" y="1710"/>
                </a:lnTo>
                <a:lnTo>
                  <a:pt x="685902" y="5017"/>
                </a:lnTo>
                <a:lnTo>
                  <a:pt x="753810" y="10000"/>
                </a:lnTo>
                <a:lnTo>
                  <a:pt x="823322" y="16693"/>
                </a:lnTo>
                <a:lnTo>
                  <a:pt x="894207" y="25127"/>
                </a:lnTo>
                <a:lnTo>
                  <a:pt x="964903" y="35138"/>
                </a:lnTo>
                <a:lnTo>
                  <a:pt x="1033824" y="46480"/>
                </a:lnTo>
                <a:lnTo>
                  <a:pt x="1100754" y="59063"/>
                </a:lnTo>
                <a:lnTo>
                  <a:pt x="1165480" y="72797"/>
                </a:lnTo>
                <a:lnTo>
                  <a:pt x="1227786" y="87591"/>
                </a:lnTo>
                <a:lnTo>
                  <a:pt x="1287459" y="103356"/>
                </a:lnTo>
                <a:lnTo>
                  <a:pt x="1344285" y="120002"/>
                </a:lnTo>
                <a:lnTo>
                  <a:pt x="1398049" y="137438"/>
                </a:lnTo>
                <a:lnTo>
                  <a:pt x="1448537" y="155574"/>
                </a:lnTo>
                <a:lnTo>
                  <a:pt x="1495536" y="174320"/>
                </a:lnTo>
                <a:lnTo>
                  <a:pt x="1538830" y="193587"/>
                </a:lnTo>
                <a:lnTo>
                  <a:pt x="1578205" y="213283"/>
                </a:lnTo>
                <a:lnTo>
                  <a:pt x="1613448" y="233320"/>
                </a:lnTo>
                <a:lnTo>
                  <a:pt x="1670679" y="274051"/>
                </a:lnTo>
                <a:lnTo>
                  <a:pt x="1708808" y="315061"/>
                </a:lnTo>
                <a:lnTo>
                  <a:pt x="1726122" y="355628"/>
                </a:lnTo>
                <a:lnTo>
                  <a:pt x="1726437" y="375520"/>
                </a:lnTo>
                <a:lnTo>
                  <a:pt x="1721048" y="394667"/>
                </a:lnTo>
                <a:lnTo>
                  <a:pt x="1693935" y="429442"/>
                </a:lnTo>
                <a:lnTo>
                  <a:pt x="1646582" y="459312"/>
                </a:lnTo>
                <a:lnTo>
                  <a:pt x="1580831" y="484020"/>
                </a:lnTo>
                <a:lnTo>
                  <a:pt x="1541631" y="494358"/>
                </a:lnTo>
                <a:lnTo>
                  <a:pt x="1498523" y="503308"/>
                </a:lnTo>
                <a:lnTo>
                  <a:pt x="1451736" y="510839"/>
                </a:lnTo>
                <a:lnTo>
                  <a:pt x="1401502" y="516918"/>
                </a:lnTo>
                <a:lnTo>
                  <a:pt x="1348050" y="521513"/>
                </a:lnTo>
                <a:lnTo>
                  <a:pt x="1291610" y="524593"/>
                </a:lnTo>
                <a:lnTo>
                  <a:pt x="1232413" y="526124"/>
                </a:lnTo>
                <a:lnTo>
                  <a:pt x="1170689" y="526075"/>
                </a:lnTo>
                <a:lnTo>
                  <a:pt x="1106669" y="524413"/>
                </a:lnTo>
                <a:lnTo>
                  <a:pt x="1040583" y="521106"/>
                </a:lnTo>
                <a:lnTo>
                  <a:pt x="972661" y="516123"/>
                </a:lnTo>
                <a:lnTo>
                  <a:pt x="903133" y="509430"/>
                </a:lnTo>
                <a:lnTo>
                  <a:pt x="832231" y="500996"/>
                </a:lnTo>
                <a:lnTo>
                  <a:pt x="761534" y="490985"/>
                </a:lnTo>
                <a:lnTo>
                  <a:pt x="692616" y="479643"/>
                </a:lnTo>
                <a:lnTo>
                  <a:pt x="625690" y="467060"/>
                </a:lnTo>
                <a:lnTo>
                  <a:pt x="560970" y="453327"/>
                </a:lnTo>
                <a:lnTo>
                  <a:pt x="498669" y="438532"/>
                </a:lnTo>
                <a:lnTo>
                  <a:pt x="439002" y="422767"/>
                </a:lnTo>
                <a:lnTo>
                  <a:pt x="382182" y="406121"/>
                </a:lnTo>
                <a:lnTo>
                  <a:pt x="328425" y="388686"/>
                </a:lnTo>
                <a:lnTo>
                  <a:pt x="277942" y="370549"/>
                </a:lnTo>
                <a:lnTo>
                  <a:pt x="230949" y="351803"/>
                </a:lnTo>
                <a:lnTo>
                  <a:pt x="187659" y="332537"/>
                </a:lnTo>
                <a:lnTo>
                  <a:pt x="148287" y="312840"/>
                </a:lnTo>
                <a:lnTo>
                  <a:pt x="113045" y="292804"/>
                </a:lnTo>
                <a:lnTo>
                  <a:pt x="55812" y="252072"/>
                </a:lnTo>
                <a:lnTo>
                  <a:pt x="17671" y="211062"/>
                </a:lnTo>
                <a:lnTo>
                  <a:pt x="332" y="170495"/>
                </a:lnTo>
                <a:lnTo>
                  <a:pt x="0" y="150603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6045" y="1545209"/>
            <a:ext cx="1387602" cy="22117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9489" y="2334895"/>
            <a:ext cx="210185" cy="650875"/>
          </a:xfrm>
          <a:custGeom>
            <a:avLst/>
            <a:gdLst/>
            <a:ahLst/>
            <a:cxnLst/>
            <a:rect l="l" t="t" r="r" b="b"/>
            <a:pathLst>
              <a:path w="210185" h="650875">
                <a:moveTo>
                  <a:pt x="120269" y="574801"/>
                </a:moveTo>
                <a:lnTo>
                  <a:pt x="117348" y="574801"/>
                </a:lnTo>
                <a:lnTo>
                  <a:pt x="115443" y="576706"/>
                </a:lnTo>
                <a:lnTo>
                  <a:pt x="113664" y="578611"/>
                </a:lnTo>
                <a:lnTo>
                  <a:pt x="113664" y="581659"/>
                </a:lnTo>
                <a:lnTo>
                  <a:pt x="115570" y="583438"/>
                </a:lnTo>
                <a:lnTo>
                  <a:pt x="184531" y="650747"/>
                </a:lnTo>
                <a:lnTo>
                  <a:pt x="186612" y="642873"/>
                </a:lnTo>
                <a:lnTo>
                  <a:pt x="177419" y="642873"/>
                </a:lnTo>
                <a:lnTo>
                  <a:pt x="172679" y="625766"/>
                </a:lnTo>
                <a:lnTo>
                  <a:pt x="122174" y="576579"/>
                </a:lnTo>
                <a:lnTo>
                  <a:pt x="120269" y="574801"/>
                </a:lnTo>
                <a:close/>
              </a:path>
              <a:path w="210185" h="650875">
                <a:moveTo>
                  <a:pt x="172679" y="625766"/>
                </a:moveTo>
                <a:lnTo>
                  <a:pt x="177419" y="642873"/>
                </a:lnTo>
                <a:lnTo>
                  <a:pt x="186689" y="640333"/>
                </a:lnTo>
                <a:lnTo>
                  <a:pt x="177419" y="640333"/>
                </a:lnTo>
                <a:lnTo>
                  <a:pt x="179507" y="632416"/>
                </a:lnTo>
                <a:lnTo>
                  <a:pt x="172679" y="625766"/>
                </a:lnTo>
                <a:close/>
              </a:path>
              <a:path w="210185" h="650875">
                <a:moveTo>
                  <a:pt x="203200" y="551052"/>
                </a:moveTo>
                <a:lnTo>
                  <a:pt x="200660" y="552576"/>
                </a:lnTo>
                <a:lnTo>
                  <a:pt x="199898" y="555116"/>
                </a:lnTo>
                <a:lnTo>
                  <a:pt x="181938" y="623199"/>
                </a:lnTo>
                <a:lnTo>
                  <a:pt x="186689" y="640333"/>
                </a:lnTo>
                <a:lnTo>
                  <a:pt x="177419" y="642873"/>
                </a:lnTo>
                <a:lnTo>
                  <a:pt x="186612" y="642873"/>
                </a:lnTo>
                <a:lnTo>
                  <a:pt x="209169" y="557529"/>
                </a:lnTo>
                <a:lnTo>
                  <a:pt x="209803" y="554989"/>
                </a:lnTo>
                <a:lnTo>
                  <a:pt x="208280" y="552322"/>
                </a:lnTo>
                <a:lnTo>
                  <a:pt x="203200" y="551052"/>
                </a:lnTo>
                <a:close/>
              </a:path>
              <a:path w="210185" h="650875">
                <a:moveTo>
                  <a:pt x="179507" y="632416"/>
                </a:moveTo>
                <a:lnTo>
                  <a:pt x="177419" y="640333"/>
                </a:lnTo>
                <a:lnTo>
                  <a:pt x="185420" y="638175"/>
                </a:lnTo>
                <a:lnTo>
                  <a:pt x="179507" y="632416"/>
                </a:lnTo>
                <a:close/>
              </a:path>
              <a:path w="210185" h="650875">
                <a:moveTo>
                  <a:pt x="181938" y="623199"/>
                </a:moveTo>
                <a:lnTo>
                  <a:pt x="179507" y="632416"/>
                </a:lnTo>
                <a:lnTo>
                  <a:pt x="185420" y="638175"/>
                </a:lnTo>
                <a:lnTo>
                  <a:pt x="177419" y="640333"/>
                </a:lnTo>
                <a:lnTo>
                  <a:pt x="186689" y="640333"/>
                </a:lnTo>
                <a:lnTo>
                  <a:pt x="181938" y="623199"/>
                </a:lnTo>
                <a:close/>
              </a:path>
              <a:path w="210185" h="650875">
                <a:moveTo>
                  <a:pt x="9144" y="0"/>
                </a:moveTo>
                <a:lnTo>
                  <a:pt x="0" y="2539"/>
                </a:lnTo>
                <a:lnTo>
                  <a:pt x="172679" y="625766"/>
                </a:lnTo>
                <a:lnTo>
                  <a:pt x="179507" y="632416"/>
                </a:lnTo>
                <a:lnTo>
                  <a:pt x="181938" y="623199"/>
                </a:lnTo>
                <a:lnTo>
                  <a:pt x="9144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30361" y="2336165"/>
            <a:ext cx="99695" cy="436245"/>
          </a:xfrm>
          <a:custGeom>
            <a:avLst/>
            <a:gdLst/>
            <a:ahLst/>
            <a:cxnLst/>
            <a:rect l="l" t="t" r="r" b="b"/>
            <a:pathLst>
              <a:path w="99695" h="436244">
                <a:moveTo>
                  <a:pt x="5207" y="344805"/>
                </a:moveTo>
                <a:lnTo>
                  <a:pt x="3048" y="346075"/>
                </a:lnTo>
                <a:lnTo>
                  <a:pt x="762" y="347472"/>
                </a:lnTo>
                <a:lnTo>
                  <a:pt x="0" y="350393"/>
                </a:lnTo>
                <a:lnTo>
                  <a:pt x="49784" y="435863"/>
                </a:lnTo>
                <a:lnTo>
                  <a:pt x="55270" y="426465"/>
                </a:lnTo>
                <a:lnTo>
                  <a:pt x="45085" y="426465"/>
                </a:lnTo>
                <a:lnTo>
                  <a:pt x="45085" y="408813"/>
                </a:lnTo>
                <a:lnTo>
                  <a:pt x="9525" y="347852"/>
                </a:lnTo>
                <a:lnTo>
                  <a:pt x="8128" y="345566"/>
                </a:lnTo>
                <a:lnTo>
                  <a:pt x="5207" y="344805"/>
                </a:lnTo>
                <a:close/>
              </a:path>
              <a:path w="99695" h="436244">
                <a:moveTo>
                  <a:pt x="45085" y="408813"/>
                </a:moveTo>
                <a:lnTo>
                  <a:pt x="45085" y="426465"/>
                </a:lnTo>
                <a:lnTo>
                  <a:pt x="54610" y="426465"/>
                </a:lnTo>
                <a:lnTo>
                  <a:pt x="54610" y="424052"/>
                </a:lnTo>
                <a:lnTo>
                  <a:pt x="45720" y="424052"/>
                </a:lnTo>
                <a:lnTo>
                  <a:pt x="49847" y="416977"/>
                </a:lnTo>
                <a:lnTo>
                  <a:pt x="45085" y="408813"/>
                </a:lnTo>
                <a:close/>
              </a:path>
              <a:path w="99695" h="436244">
                <a:moveTo>
                  <a:pt x="94361" y="344805"/>
                </a:moveTo>
                <a:lnTo>
                  <a:pt x="91440" y="345566"/>
                </a:lnTo>
                <a:lnTo>
                  <a:pt x="90170" y="347852"/>
                </a:lnTo>
                <a:lnTo>
                  <a:pt x="54610" y="408813"/>
                </a:lnTo>
                <a:lnTo>
                  <a:pt x="54610" y="426465"/>
                </a:lnTo>
                <a:lnTo>
                  <a:pt x="55270" y="426465"/>
                </a:lnTo>
                <a:lnTo>
                  <a:pt x="99695" y="350393"/>
                </a:lnTo>
                <a:lnTo>
                  <a:pt x="98933" y="347472"/>
                </a:lnTo>
                <a:lnTo>
                  <a:pt x="96647" y="346075"/>
                </a:lnTo>
                <a:lnTo>
                  <a:pt x="94361" y="344805"/>
                </a:lnTo>
                <a:close/>
              </a:path>
              <a:path w="99695" h="436244">
                <a:moveTo>
                  <a:pt x="49847" y="416977"/>
                </a:moveTo>
                <a:lnTo>
                  <a:pt x="45720" y="424052"/>
                </a:lnTo>
                <a:lnTo>
                  <a:pt x="53975" y="424052"/>
                </a:lnTo>
                <a:lnTo>
                  <a:pt x="49847" y="416977"/>
                </a:lnTo>
                <a:close/>
              </a:path>
              <a:path w="99695" h="436244">
                <a:moveTo>
                  <a:pt x="54610" y="408813"/>
                </a:moveTo>
                <a:lnTo>
                  <a:pt x="49847" y="416977"/>
                </a:lnTo>
                <a:lnTo>
                  <a:pt x="53975" y="424052"/>
                </a:lnTo>
                <a:lnTo>
                  <a:pt x="54610" y="424052"/>
                </a:lnTo>
                <a:lnTo>
                  <a:pt x="54610" y="408813"/>
                </a:lnTo>
                <a:close/>
              </a:path>
              <a:path w="99695" h="436244">
                <a:moveTo>
                  <a:pt x="54610" y="0"/>
                </a:moveTo>
                <a:lnTo>
                  <a:pt x="45085" y="0"/>
                </a:lnTo>
                <a:lnTo>
                  <a:pt x="45085" y="408813"/>
                </a:lnTo>
                <a:lnTo>
                  <a:pt x="49847" y="416977"/>
                </a:lnTo>
                <a:lnTo>
                  <a:pt x="54610" y="408812"/>
                </a:lnTo>
                <a:lnTo>
                  <a:pt x="54610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827" y="647319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067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2422067" y="720089"/>
                </a:lnTo>
                <a:lnTo>
                  <a:pt x="2782112" y="360044"/>
                </a:lnTo>
                <a:lnTo>
                  <a:pt x="242206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7827" y="647319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067" y="0"/>
                </a:lnTo>
                <a:lnTo>
                  <a:pt x="2782112" y="360044"/>
                </a:lnTo>
                <a:lnTo>
                  <a:pt x="2422067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05916" y="695705"/>
            <a:ext cx="166560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entificac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ón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morfológica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453" y="5584063"/>
            <a:ext cx="392874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(Barnett &amp; </a:t>
            </a:r>
            <a:r>
              <a:rPr sz="1600" b="1" spc="-30" dirty="0">
                <a:latin typeface="Trebuchet MS"/>
                <a:cs typeface="Trebuchet MS"/>
              </a:rPr>
              <a:t>Hunter, </a:t>
            </a:r>
            <a:r>
              <a:rPr sz="1600" b="1" spc="-5" dirty="0">
                <a:latin typeface="Trebuchet MS"/>
                <a:cs typeface="Trebuchet MS"/>
              </a:rPr>
              <a:t>1999; Chaverri </a:t>
            </a:r>
            <a:r>
              <a:rPr sz="1600" b="1" spc="-10" dirty="0">
                <a:latin typeface="Trebuchet MS"/>
                <a:cs typeface="Trebuchet MS"/>
              </a:rPr>
              <a:t>et </a:t>
            </a:r>
            <a:r>
              <a:rPr sz="1600" b="1" spc="-5" dirty="0">
                <a:latin typeface="Trebuchet MS"/>
                <a:cs typeface="Trebuchet MS"/>
              </a:rPr>
              <a:t>al.,  2011; </a:t>
            </a:r>
            <a:r>
              <a:rPr sz="1600" b="1" spc="-10" dirty="0">
                <a:latin typeface="Trebuchet MS"/>
                <a:cs typeface="Trebuchet MS"/>
              </a:rPr>
              <a:t>Samuels </a:t>
            </a:r>
            <a:r>
              <a:rPr sz="1600" b="1" spc="-5" dirty="0">
                <a:latin typeface="Trebuchet MS"/>
                <a:cs typeface="Trebuchet MS"/>
              </a:rPr>
              <a:t>&amp; </a:t>
            </a:r>
            <a:r>
              <a:rPr sz="1600" b="1" spc="-10" dirty="0">
                <a:latin typeface="Trebuchet MS"/>
                <a:cs typeface="Trebuchet MS"/>
              </a:rPr>
              <a:t>Brayford,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1990)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4458" y="4199432"/>
            <a:ext cx="4545838" cy="2280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1231" y="4303014"/>
            <a:ext cx="167322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microconidias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1447" y="4303014"/>
            <a:ext cx="173228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macroconidias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57365" y="843279"/>
            <a:ext cx="17018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Trebuchet MS"/>
                <a:cs typeface="Trebuchet MS"/>
              </a:rPr>
              <a:t>c</a:t>
            </a:r>
            <a:r>
              <a:rPr sz="2000" b="1" dirty="0">
                <a:latin typeface="Trebuchet MS"/>
                <a:cs typeface="Trebuchet MS"/>
              </a:rPr>
              <a:t>lamidosp</a:t>
            </a:r>
            <a:r>
              <a:rPr sz="2000" b="1" spc="5" dirty="0">
                <a:latin typeface="Trebuchet MS"/>
                <a:cs typeface="Trebuchet MS"/>
              </a:rPr>
              <a:t>o</a:t>
            </a:r>
            <a:r>
              <a:rPr sz="2000" b="1" spc="-65" dirty="0">
                <a:latin typeface="Trebuchet MS"/>
                <a:cs typeface="Trebuchet MS"/>
              </a:rPr>
              <a:t>r</a:t>
            </a:r>
            <a:r>
              <a:rPr sz="2000" b="1" dirty="0">
                <a:latin typeface="Trebuchet MS"/>
                <a:cs typeface="Trebuchet MS"/>
              </a:rPr>
              <a:t>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84110" y="1204468"/>
            <a:ext cx="504190" cy="325755"/>
          </a:xfrm>
          <a:custGeom>
            <a:avLst/>
            <a:gdLst/>
            <a:ahLst/>
            <a:cxnLst/>
            <a:rect l="l" t="t" r="r" b="b"/>
            <a:pathLst>
              <a:path w="504190" h="325755">
                <a:moveTo>
                  <a:pt x="504063" y="162687"/>
                </a:moveTo>
                <a:lnTo>
                  <a:pt x="0" y="162687"/>
                </a:lnTo>
                <a:lnTo>
                  <a:pt x="251968" y="325247"/>
                </a:lnTo>
                <a:lnTo>
                  <a:pt x="504063" y="162687"/>
                </a:lnTo>
                <a:close/>
              </a:path>
              <a:path w="504190" h="325755">
                <a:moveTo>
                  <a:pt x="377952" y="0"/>
                </a:moveTo>
                <a:lnTo>
                  <a:pt x="125984" y="0"/>
                </a:lnTo>
                <a:lnTo>
                  <a:pt x="125984" y="162687"/>
                </a:lnTo>
                <a:lnTo>
                  <a:pt x="377952" y="162687"/>
                </a:lnTo>
                <a:lnTo>
                  <a:pt x="37795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84110" y="1204468"/>
            <a:ext cx="504190" cy="325755"/>
          </a:xfrm>
          <a:custGeom>
            <a:avLst/>
            <a:gdLst/>
            <a:ahLst/>
            <a:cxnLst/>
            <a:rect l="l" t="t" r="r" b="b"/>
            <a:pathLst>
              <a:path w="504190" h="325755">
                <a:moveTo>
                  <a:pt x="0" y="162687"/>
                </a:moveTo>
                <a:lnTo>
                  <a:pt x="125984" y="162687"/>
                </a:lnTo>
                <a:lnTo>
                  <a:pt x="125984" y="0"/>
                </a:lnTo>
                <a:lnTo>
                  <a:pt x="377952" y="0"/>
                </a:lnTo>
                <a:lnTo>
                  <a:pt x="377952" y="162687"/>
                </a:lnTo>
                <a:lnTo>
                  <a:pt x="504063" y="162687"/>
                </a:lnTo>
                <a:lnTo>
                  <a:pt x="251968" y="325247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18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2422118" y="720089"/>
                </a:lnTo>
                <a:lnTo>
                  <a:pt x="2782163" y="360044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18" y="0"/>
                </a:lnTo>
                <a:lnTo>
                  <a:pt x="2782163" y="360044"/>
                </a:lnTo>
                <a:lnTo>
                  <a:pt x="2422118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1638" y="839597"/>
            <a:ext cx="1666239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Identificación  Molecular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867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3862324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3862324" y="720089"/>
                </a:lnTo>
                <a:lnTo>
                  <a:pt x="4222242" y="360044"/>
                </a:lnTo>
                <a:lnTo>
                  <a:pt x="386232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9867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0" y="0"/>
                </a:moveTo>
                <a:lnTo>
                  <a:pt x="3862324" y="0"/>
                </a:lnTo>
                <a:lnTo>
                  <a:pt x="4222242" y="360044"/>
                </a:lnTo>
                <a:lnTo>
                  <a:pt x="3862324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4285" y="991997"/>
            <a:ext cx="261429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PCR con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Dest1/Dest4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16558" y="1727454"/>
            <a:ext cx="8591804" cy="3380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95425" y="5147309"/>
            <a:ext cx="8696960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901065" algn="l"/>
              </a:tabLst>
            </a:pPr>
            <a:r>
              <a:rPr sz="2000" b="1" spc="-15" dirty="0">
                <a:latin typeface="Trebuchet MS"/>
                <a:cs typeface="Trebuchet MS"/>
              </a:rPr>
              <a:t>Figura	</a:t>
            </a:r>
            <a:r>
              <a:rPr sz="2000" b="1" dirty="0">
                <a:latin typeface="Trebuchet MS"/>
                <a:cs typeface="Trebuchet MS"/>
              </a:rPr>
              <a:t>7. </a:t>
            </a:r>
            <a:r>
              <a:rPr sz="2000" b="1" spc="-5" dirty="0">
                <a:latin typeface="Trebuchet MS"/>
                <a:cs typeface="Trebuchet MS"/>
              </a:rPr>
              <a:t>Amplificación </a:t>
            </a:r>
            <a:r>
              <a:rPr sz="2000" b="1" dirty="0">
                <a:latin typeface="Trebuchet MS"/>
                <a:cs typeface="Trebuchet MS"/>
              </a:rPr>
              <a:t>de 7 aislamientos de </a:t>
            </a:r>
            <a:r>
              <a:rPr sz="2000" b="1" i="1" dirty="0">
                <a:latin typeface="Trebuchet MS"/>
                <a:cs typeface="Trebuchet MS"/>
              </a:rPr>
              <a:t>Ilyonectria </a:t>
            </a:r>
            <a:r>
              <a:rPr sz="2000" b="1" dirty="0">
                <a:latin typeface="Trebuchet MS"/>
                <a:cs typeface="Trebuchet MS"/>
              </a:rPr>
              <a:t>sp. </a:t>
            </a:r>
            <a:r>
              <a:rPr sz="2000" b="1" spc="-5" dirty="0">
                <a:latin typeface="Trebuchet MS"/>
                <a:cs typeface="Trebuchet MS"/>
              </a:rPr>
              <a:t>(A1-</a:t>
            </a:r>
            <a:r>
              <a:rPr sz="2000" b="1" spc="-31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A7)</a:t>
            </a:r>
            <a:r>
              <a:rPr sz="2000" b="1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con </a:t>
            </a:r>
            <a:r>
              <a:rPr sz="2000" b="1" dirty="0">
                <a:latin typeface="Trebuchet MS"/>
                <a:cs typeface="Trebuchet MS"/>
              </a:rPr>
              <a:t> Dest1/Dest4; </a:t>
            </a:r>
            <a:r>
              <a:rPr sz="2000" b="1" spc="-5" dirty="0">
                <a:latin typeface="Trebuchet MS"/>
                <a:cs typeface="Trebuchet MS"/>
              </a:rPr>
              <a:t>control </a:t>
            </a:r>
            <a:r>
              <a:rPr sz="2000" b="1" dirty="0">
                <a:latin typeface="Trebuchet MS"/>
                <a:cs typeface="Trebuchet MS"/>
              </a:rPr>
              <a:t>negativo </a:t>
            </a:r>
            <a:r>
              <a:rPr sz="2000" b="1" spc="-5" dirty="0">
                <a:latin typeface="Trebuchet MS"/>
                <a:cs typeface="Trebuchet MS"/>
              </a:rPr>
              <a:t>(C(-)) </a:t>
            </a:r>
            <a:r>
              <a:rPr sz="2000" b="1" dirty="0">
                <a:latin typeface="Trebuchet MS"/>
                <a:cs typeface="Trebuchet MS"/>
              </a:rPr>
              <a:t>y </a:t>
            </a:r>
            <a:r>
              <a:rPr sz="2000" b="1" spc="-5" dirty="0">
                <a:latin typeface="Trebuchet MS"/>
                <a:cs typeface="Trebuchet MS"/>
              </a:rPr>
              <a:t>marcador </a:t>
            </a:r>
            <a:r>
              <a:rPr sz="2000" b="1" dirty="0">
                <a:latin typeface="Trebuchet MS"/>
                <a:cs typeface="Trebuchet MS"/>
              </a:rPr>
              <a:t>molecular </a:t>
            </a:r>
            <a:r>
              <a:rPr sz="2000" b="1" spc="-5" dirty="0">
                <a:latin typeface="Trebuchet MS"/>
                <a:cs typeface="Trebuchet MS"/>
              </a:rPr>
              <a:t>(M: </a:t>
            </a:r>
            <a:r>
              <a:rPr sz="2000" b="1" dirty="0">
                <a:latin typeface="Trebuchet MS"/>
                <a:cs typeface="Trebuchet MS"/>
              </a:rPr>
              <a:t>1 </a:t>
            </a:r>
            <a:r>
              <a:rPr sz="2000" b="1" spc="-5" dirty="0">
                <a:latin typeface="Trebuchet MS"/>
                <a:cs typeface="Trebuchet MS"/>
              </a:rPr>
              <a:t>kb plus  </a:t>
            </a:r>
            <a:r>
              <a:rPr sz="2000" b="1" dirty="0">
                <a:latin typeface="Trebuchet MS"/>
                <a:cs typeface="Trebuchet MS"/>
              </a:rPr>
              <a:t>ladder)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7220" y="5791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6771" y="5791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68392" y="177292"/>
            <a:ext cx="55841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18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2422118" y="720089"/>
                </a:lnTo>
                <a:lnTo>
                  <a:pt x="2782163" y="360044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18" y="0"/>
                </a:lnTo>
                <a:lnTo>
                  <a:pt x="2782163" y="360044"/>
                </a:lnTo>
                <a:lnTo>
                  <a:pt x="2422118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1638" y="839597"/>
            <a:ext cx="1666239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Identificación  Molecular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867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3862324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3862324" y="720089"/>
                </a:lnTo>
                <a:lnTo>
                  <a:pt x="4222242" y="360044"/>
                </a:lnTo>
                <a:lnTo>
                  <a:pt x="386232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9867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0" y="0"/>
                </a:moveTo>
                <a:lnTo>
                  <a:pt x="3862324" y="0"/>
                </a:lnTo>
                <a:lnTo>
                  <a:pt x="4222242" y="360044"/>
                </a:lnTo>
                <a:lnTo>
                  <a:pt x="3862324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443" y="1606423"/>
            <a:ext cx="5976620" cy="3289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1340" y="4935728"/>
            <a:ext cx="593979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8. Amplificación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5" dirty="0">
                <a:latin typeface="Trebuchet MS"/>
                <a:cs typeface="Trebuchet MS"/>
              </a:rPr>
              <a:t>7 aislamientos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i="1" spc="-5" dirty="0">
                <a:latin typeface="Trebuchet MS"/>
                <a:cs typeface="Trebuchet MS"/>
              </a:rPr>
              <a:t>Ilyonectria </a:t>
            </a:r>
            <a:r>
              <a:rPr sz="1600" b="1" spc="-5" dirty="0">
                <a:latin typeface="Trebuchet MS"/>
                <a:cs typeface="Trebuchet MS"/>
              </a:rPr>
              <a:t>sp.  (A1- A7) con ITS1/ITS4; control negativo (C(-)) y marcador   molecular (M: 100 bp </a:t>
            </a:r>
            <a:r>
              <a:rPr sz="1600" b="1" spc="-10" dirty="0">
                <a:latin typeface="Trebuchet MS"/>
                <a:cs typeface="Trebuchet MS"/>
              </a:rPr>
              <a:t>ADN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Ladder)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690359" y="2794380"/>
          <a:ext cx="3588385" cy="293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7190"/>
                <a:gridCol w="732027"/>
                <a:gridCol w="1189608"/>
              </a:tblGrid>
              <a:tr h="109728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Género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Ident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Número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19380" marR="181610" indent="-56515">
                        <a:lnSpc>
                          <a:spcPct val="15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accesión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Ilyonectria</a:t>
                      </a:r>
                      <a:r>
                        <a:rPr sz="16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sp.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KT264484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Especies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I.</a:t>
                      </a:r>
                      <a:r>
                        <a:rPr sz="16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macrodidyma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HQ703420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I.</a:t>
                      </a:r>
                      <a:r>
                        <a:rPr sz="16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torresensis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JX231152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I.</a:t>
                      </a:r>
                      <a:r>
                        <a:rPr sz="16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destructans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KT722597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322826" y="839597"/>
            <a:ext cx="4293235" cy="1182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6155" marR="1179830" indent="-97409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PCR y secuenciación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  </a:t>
            </a:r>
            <a:r>
              <a:rPr sz="2000" b="1" spc="-5" dirty="0">
                <a:latin typeface="Arial"/>
                <a:cs typeface="Arial"/>
              </a:rPr>
              <a:t>ITS1/ITS4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2176780">
              <a:lnSpc>
                <a:spcPct val="100000"/>
              </a:lnSpc>
              <a:tabLst>
                <a:tab pos="2861310" algn="l"/>
                <a:tab pos="3245485" algn="l"/>
              </a:tabLst>
            </a:pPr>
            <a:r>
              <a:rPr sz="1600" b="1" spc="-45" dirty="0">
                <a:latin typeface="Trebuchet MS"/>
                <a:cs typeface="Trebuchet MS"/>
              </a:rPr>
              <a:t>Tabla	</a:t>
            </a:r>
            <a:r>
              <a:rPr sz="1600" b="1" spc="-5" dirty="0">
                <a:latin typeface="Trebuchet MS"/>
                <a:cs typeface="Trebuchet MS"/>
              </a:rPr>
              <a:t>4.	</a:t>
            </a:r>
            <a:r>
              <a:rPr sz="1600" b="1" spc="-10" dirty="0">
                <a:latin typeface="Trebuchet MS"/>
                <a:cs typeface="Trebuchet MS"/>
              </a:rPr>
              <a:t>Porcentaje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82939" y="1767078"/>
            <a:ext cx="169227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9420" algn="l"/>
                <a:tab pos="1562735" algn="l"/>
              </a:tabLst>
            </a:pPr>
            <a:r>
              <a:rPr sz="1600" b="1" dirty="0">
                <a:latin typeface="Trebuchet MS"/>
                <a:cs typeface="Trebuchet MS"/>
              </a:rPr>
              <a:t>d</a:t>
            </a:r>
            <a:r>
              <a:rPr sz="1600" b="1" spc="-5" dirty="0">
                <a:latin typeface="Trebuchet MS"/>
                <a:cs typeface="Trebuchet MS"/>
              </a:rPr>
              <a:t>e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c</a:t>
            </a:r>
            <a:r>
              <a:rPr sz="1600" b="1" dirty="0">
                <a:latin typeface="Trebuchet MS"/>
                <a:cs typeface="Trebuchet MS"/>
              </a:rPr>
              <a:t>o</a:t>
            </a:r>
            <a:r>
              <a:rPr sz="1600" b="1" spc="-10" dirty="0">
                <a:latin typeface="Trebuchet MS"/>
                <a:cs typeface="Trebuchet MS"/>
              </a:rPr>
              <a:t>b</a:t>
            </a:r>
            <a:r>
              <a:rPr sz="1600" b="1" spc="-15" dirty="0">
                <a:latin typeface="Trebuchet MS"/>
                <a:cs typeface="Trebuchet MS"/>
              </a:rPr>
              <a:t>e</a:t>
            </a:r>
            <a:r>
              <a:rPr sz="1600" b="1" spc="0" dirty="0">
                <a:latin typeface="Trebuchet MS"/>
                <a:cs typeface="Trebuchet MS"/>
              </a:rPr>
              <a:t>r</a:t>
            </a:r>
            <a:r>
              <a:rPr sz="1600" b="1" spc="-10" dirty="0">
                <a:latin typeface="Trebuchet MS"/>
                <a:cs typeface="Trebuchet MS"/>
              </a:rPr>
              <a:t>t</a:t>
            </a:r>
            <a:r>
              <a:rPr sz="1600" b="1" dirty="0">
                <a:latin typeface="Trebuchet MS"/>
                <a:cs typeface="Trebuchet MS"/>
              </a:rPr>
              <a:t>u</a:t>
            </a:r>
            <a:r>
              <a:rPr sz="1600" b="1" spc="-55" dirty="0">
                <a:latin typeface="Trebuchet MS"/>
                <a:cs typeface="Trebuchet MS"/>
              </a:rPr>
              <a:t>r</a:t>
            </a:r>
            <a:r>
              <a:rPr sz="1600" b="1" spc="-5" dirty="0">
                <a:latin typeface="Trebuchet MS"/>
                <a:cs typeface="Trebuchet MS"/>
              </a:rPr>
              <a:t>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87414" y="2010917"/>
            <a:ext cx="398843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identidad </a:t>
            </a:r>
            <a:r>
              <a:rPr sz="1600" b="1" dirty="0">
                <a:latin typeface="Trebuchet MS"/>
                <a:cs typeface="Trebuchet MS"/>
              </a:rPr>
              <a:t>de la </a:t>
            </a:r>
            <a:r>
              <a:rPr sz="1600" b="1" spc="-10" dirty="0">
                <a:latin typeface="Trebuchet MS"/>
                <a:cs typeface="Trebuchet MS"/>
              </a:rPr>
              <a:t>muestra </a:t>
            </a:r>
            <a:r>
              <a:rPr sz="1600" b="1" spc="-5" dirty="0">
                <a:latin typeface="Trebuchet MS"/>
                <a:cs typeface="Trebuchet MS"/>
              </a:rPr>
              <a:t>A6 mediante  Blast-nucleotide </a:t>
            </a:r>
            <a:r>
              <a:rPr sz="1600" b="1" dirty="0">
                <a:latin typeface="Trebuchet MS"/>
                <a:cs typeface="Trebuchet MS"/>
              </a:rPr>
              <a:t>en </a:t>
            </a:r>
            <a:r>
              <a:rPr sz="1600" b="1" spc="-10" dirty="0">
                <a:latin typeface="Trebuchet MS"/>
                <a:cs typeface="Trebuchet MS"/>
              </a:rPr>
              <a:t>NCBI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5" dirty="0">
                <a:latin typeface="Trebuchet MS"/>
                <a:cs typeface="Trebuchet MS"/>
              </a:rPr>
              <a:t>la región ITS-  5,8S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18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2422118" y="720089"/>
                </a:lnTo>
                <a:lnTo>
                  <a:pt x="2782163" y="360044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18" y="0"/>
                </a:lnTo>
                <a:lnTo>
                  <a:pt x="2782163" y="360044"/>
                </a:lnTo>
                <a:lnTo>
                  <a:pt x="2422118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1638" y="839597"/>
            <a:ext cx="1666239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Identificación  Molecular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867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3862324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3862324" y="720089"/>
                </a:lnTo>
                <a:lnTo>
                  <a:pt x="4222242" y="360044"/>
                </a:lnTo>
                <a:lnTo>
                  <a:pt x="386232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9867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0" y="0"/>
                </a:moveTo>
                <a:lnTo>
                  <a:pt x="3862324" y="0"/>
                </a:lnTo>
                <a:lnTo>
                  <a:pt x="4222242" y="360044"/>
                </a:lnTo>
                <a:lnTo>
                  <a:pt x="3862324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22826" y="839597"/>
            <a:ext cx="311785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PCR y secuenciación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  Ef1α-983/Ef1α-2218R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7312" y="1794383"/>
            <a:ext cx="5333238" cy="29523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0388" y="4973573"/>
            <a:ext cx="528701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9 Amplificación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5" dirty="0">
                <a:latin typeface="Trebuchet MS"/>
                <a:cs typeface="Trebuchet MS"/>
              </a:rPr>
              <a:t>7 aislamientos </a:t>
            </a:r>
            <a:r>
              <a:rPr sz="1600" b="1" dirty="0">
                <a:latin typeface="Trebuchet MS"/>
                <a:cs typeface="Trebuchet MS"/>
              </a:rPr>
              <a:t>de  </a:t>
            </a:r>
            <a:r>
              <a:rPr sz="1600" b="1" i="1" spc="-5" dirty="0">
                <a:latin typeface="Trebuchet MS"/>
                <a:cs typeface="Trebuchet MS"/>
              </a:rPr>
              <a:t>Ilyonectria </a:t>
            </a:r>
            <a:r>
              <a:rPr sz="1600" b="1" spc="-5" dirty="0">
                <a:latin typeface="Trebuchet MS"/>
                <a:cs typeface="Trebuchet MS"/>
              </a:rPr>
              <a:t>sp. (A1- A7) con Ef1α-983/Ef1α-2218R;  control negativo (C(-)) y marcador </a:t>
            </a:r>
            <a:r>
              <a:rPr sz="1600" b="1" dirty="0">
                <a:latin typeface="Trebuchet MS"/>
                <a:cs typeface="Trebuchet MS"/>
              </a:rPr>
              <a:t>molecular </a:t>
            </a:r>
            <a:r>
              <a:rPr sz="1600" b="1" spc="-5" dirty="0">
                <a:latin typeface="Trebuchet MS"/>
                <a:cs typeface="Trebuchet MS"/>
              </a:rPr>
              <a:t>(M: 1 kb  plus</a:t>
            </a:r>
            <a:r>
              <a:rPr sz="1600" b="1" spc="-7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ladder)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133338" y="2637536"/>
          <a:ext cx="4064000" cy="2363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630"/>
                <a:gridCol w="691896"/>
                <a:gridCol w="1614424"/>
              </a:tblGrid>
              <a:tr h="52184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Especies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81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Ident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81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Número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accesión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Fusarium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euwallaceae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KU171722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Nectria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haematococca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XM_003053163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i="1" spc="-95" dirty="0">
                          <a:latin typeface="Arial"/>
                          <a:cs typeface="Arial"/>
                        </a:rPr>
                        <a:t>F.</a:t>
                      </a:r>
                      <a:r>
                        <a:rPr sz="16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solani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KT722597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5909817" y="1815210"/>
            <a:ext cx="47561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45" dirty="0">
                <a:latin typeface="Trebuchet MS"/>
                <a:cs typeface="Trebuchet MS"/>
              </a:rPr>
              <a:t>Tabla </a:t>
            </a:r>
            <a:r>
              <a:rPr sz="1600" b="1" spc="-5" dirty="0">
                <a:latin typeface="Trebuchet MS"/>
                <a:cs typeface="Trebuchet MS"/>
              </a:rPr>
              <a:t>5 </a:t>
            </a:r>
            <a:r>
              <a:rPr sz="1600" b="1" spc="-15" dirty="0">
                <a:latin typeface="Trebuchet MS"/>
                <a:cs typeface="Trebuchet MS"/>
              </a:rPr>
              <a:t>Porcentaje </a:t>
            </a:r>
            <a:r>
              <a:rPr sz="1600" b="1" spc="-5" dirty="0">
                <a:latin typeface="Trebuchet MS"/>
                <a:cs typeface="Trebuchet MS"/>
              </a:rPr>
              <a:t>de </a:t>
            </a:r>
            <a:r>
              <a:rPr sz="1600" b="1" spc="-10" dirty="0">
                <a:latin typeface="Trebuchet MS"/>
                <a:cs typeface="Trebuchet MS"/>
              </a:rPr>
              <a:t>cobertura </a:t>
            </a:r>
            <a:r>
              <a:rPr sz="1600" b="1" spc="-5" dirty="0">
                <a:latin typeface="Trebuchet MS"/>
                <a:cs typeface="Trebuchet MS"/>
              </a:rPr>
              <a:t>e </a:t>
            </a:r>
            <a:r>
              <a:rPr sz="1600" b="1" spc="-10" dirty="0">
                <a:latin typeface="Trebuchet MS"/>
                <a:cs typeface="Trebuchet MS"/>
              </a:rPr>
              <a:t>identidad </a:t>
            </a:r>
            <a:r>
              <a:rPr sz="1600" b="1" spc="-5" dirty="0">
                <a:latin typeface="Trebuchet MS"/>
                <a:cs typeface="Trebuchet MS"/>
              </a:rPr>
              <a:t>de la  </a:t>
            </a:r>
            <a:r>
              <a:rPr sz="1600" b="1" spc="-15" dirty="0">
                <a:latin typeface="Trebuchet MS"/>
                <a:cs typeface="Trebuchet MS"/>
              </a:rPr>
              <a:t>muestra </a:t>
            </a:r>
            <a:r>
              <a:rPr sz="1600" b="1" spc="-5" dirty="0">
                <a:latin typeface="Trebuchet MS"/>
                <a:cs typeface="Trebuchet MS"/>
              </a:rPr>
              <a:t>A6 mediante Blast-nucleotide </a:t>
            </a:r>
            <a:r>
              <a:rPr sz="1600" b="1" spc="-10" dirty="0">
                <a:latin typeface="Trebuchet MS"/>
                <a:cs typeface="Trebuchet MS"/>
              </a:rPr>
              <a:t>en NCBI </a:t>
            </a:r>
            <a:r>
              <a:rPr sz="1600" b="1" spc="-5" dirty="0">
                <a:latin typeface="Trebuchet MS"/>
                <a:cs typeface="Trebuchet MS"/>
              </a:rPr>
              <a:t>de  la </a:t>
            </a:r>
            <a:r>
              <a:rPr sz="1600" b="1" spc="-10" dirty="0">
                <a:latin typeface="Trebuchet MS"/>
                <a:cs typeface="Trebuchet MS"/>
              </a:rPr>
              <a:t>región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TEF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34832" y="5002910"/>
            <a:ext cx="340360" cy="293370"/>
          </a:xfrm>
          <a:custGeom>
            <a:avLst/>
            <a:gdLst/>
            <a:ahLst/>
            <a:cxnLst/>
            <a:rect l="l" t="t" r="r" b="b"/>
            <a:pathLst>
              <a:path w="340359" h="293370">
                <a:moveTo>
                  <a:pt x="339978" y="146557"/>
                </a:moveTo>
                <a:lnTo>
                  <a:pt x="0" y="146557"/>
                </a:lnTo>
                <a:lnTo>
                  <a:pt x="169925" y="293115"/>
                </a:lnTo>
                <a:lnTo>
                  <a:pt x="339978" y="146557"/>
                </a:lnTo>
                <a:close/>
              </a:path>
              <a:path w="340359" h="293370">
                <a:moveTo>
                  <a:pt x="255016" y="0"/>
                </a:moveTo>
                <a:lnTo>
                  <a:pt x="84963" y="0"/>
                </a:lnTo>
                <a:lnTo>
                  <a:pt x="84963" y="146557"/>
                </a:lnTo>
                <a:lnTo>
                  <a:pt x="255016" y="146557"/>
                </a:lnTo>
                <a:lnTo>
                  <a:pt x="25501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34832" y="5002910"/>
            <a:ext cx="340360" cy="293370"/>
          </a:xfrm>
          <a:custGeom>
            <a:avLst/>
            <a:gdLst/>
            <a:ahLst/>
            <a:cxnLst/>
            <a:rect l="l" t="t" r="r" b="b"/>
            <a:pathLst>
              <a:path w="340359" h="293370">
                <a:moveTo>
                  <a:pt x="0" y="146557"/>
                </a:moveTo>
                <a:lnTo>
                  <a:pt x="84963" y="146557"/>
                </a:lnTo>
                <a:lnTo>
                  <a:pt x="84963" y="0"/>
                </a:lnTo>
                <a:lnTo>
                  <a:pt x="255016" y="0"/>
                </a:lnTo>
                <a:lnTo>
                  <a:pt x="255016" y="146557"/>
                </a:lnTo>
                <a:lnTo>
                  <a:pt x="339978" y="146557"/>
                </a:lnTo>
                <a:lnTo>
                  <a:pt x="169925" y="293115"/>
                </a:lnTo>
                <a:lnTo>
                  <a:pt x="0" y="14655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13601" y="5447538"/>
            <a:ext cx="2782570" cy="866775"/>
          </a:xfrm>
          <a:custGeom>
            <a:avLst/>
            <a:gdLst/>
            <a:ahLst/>
            <a:cxnLst/>
            <a:rect l="l" t="t" r="r" b="b"/>
            <a:pathLst>
              <a:path w="2782570" h="866775">
                <a:moveTo>
                  <a:pt x="0" y="433324"/>
                </a:moveTo>
                <a:lnTo>
                  <a:pt x="383413" y="349250"/>
                </a:lnTo>
                <a:lnTo>
                  <a:pt x="186435" y="216662"/>
                </a:lnTo>
                <a:lnTo>
                  <a:pt x="653415" y="203581"/>
                </a:lnTo>
                <a:lnTo>
                  <a:pt x="695578" y="58038"/>
                </a:lnTo>
                <a:lnTo>
                  <a:pt x="1121155" y="119380"/>
                </a:lnTo>
                <a:lnTo>
                  <a:pt x="1391157" y="0"/>
                </a:lnTo>
                <a:lnTo>
                  <a:pt x="1661287" y="119380"/>
                </a:lnTo>
                <a:lnTo>
                  <a:pt x="2086737" y="58038"/>
                </a:lnTo>
                <a:lnTo>
                  <a:pt x="2129028" y="203581"/>
                </a:lnTo>
                <a:lnTo>
                  <a:pt x="2596006" y="216662"/>
                </a:lnTo>
                <a:lnTo>
                  <a:pt x="2399029" y="349250"/>
                </a:lnTo>
                <a:lnTo>
                  <a:pt x="2782316" y="433324"/>
                </a:lnTo>
                <a:lnTo>
                  <a:pt x="2399029" y="517461"/>
                </a:lnTo>
                <a:lnTo>
                  <a:pt x="2596006" y="649998"/>
                </a:lnTo>
                <a:lnTo>
                  <a:pt x="2129028" y="663143"/>
                </a:lnTo>
                <a:lnTo>
                  <a:pt x="2086737" y="808609"/>
                </a:lnTo>
                <a:lnTo>
                  <a:pt x="1661287" y="747255"/>
                </a:lnTo>
                <a:lnTo>
                  <a:pt x="1391157" y="866660"/>
                </a:lnTo>
                <a:lnTo>
                  <a:pt x="1121155" y="747255"/>
                </a:lnTo>
                <a:lnTo>
                  <a:pt x="695578" y="808609"/>
                </a:lnTo>
                <a:lnTo>
                  <a:pt x="653415" y="663143"/>
                </a:lnTo>
                <a:lnTo>
                  <a:pt x="186435" y="649998"/>
                </a:lnTo>
                <a:lnTo>
                  <a:pt x="383413" y="517461"/>
                </a:lnTo>
                <a:lnTo>
                  <a:pt x="0" y="433324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14081" y="5570092"/>
            <a:ext cx="118427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Comp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ejo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30" dirty="0">
                <a:latin typeface="Arial"/>
                <a:cs typeface="Arial"/>
              </a:rPr>
              <a:t>F.Solani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18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2422118" y="720089"/>
                </a:lnTo>
                <a:lnTo>
                  <a:pt x="2782163" y="360044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791337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18" y="0"/>
                </a:lnTo>
                <a:lnTo>
                  <a:pt x="2782163" y="360044"/>
                </a:lnTo>
                <a:lnTo>
                  <a:pt x="2422118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1638" y="839597"/>
            <a:ext cx="1666239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Identificación  Molecular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867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3862324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3862324" y="720089"/>
                </a:lnTo>
                <a:lnTo>
                  <a:pt x="4222242" y="360044"/>
                </a:lnTo>
                <a:lnTo>
                  <a:pt x="386232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9867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0" y="0"/>
                </a:moveTo>
                <a:lnTo>
                  <a:pt x="3862324" y="0"/>
                </a:lnTo>
                <a:lnTo>
                  <a:pt x="4222242" y="360044"/>
                </a:lnTo>
                <a:lnTo>
                  <a:pt x="3862324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22826" y="839597"/>
            <a:ext cx="311785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6490" marR="5080" indent="-111442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PCR y secuenciación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  Ef1/Ef2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753608" y="3161283"/>
          <a:ext cx="4003040" cy="2389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808"/>
                <a:gridCol w="832611"/>
                <a:gridCol w="1385062"/>
              </a:tblGrid>
              <a:tr h="95046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Especie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Ident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1073785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Número	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accesión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475234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I.</a:t>
                      </a:r>
                      <a:r>
                        <a:rPr sz="1600" b="1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torresensis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KF511995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47523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I.</a:t>
                      </a:r>
                      <a:r>
                        <a:rPr sz="16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macrodidyma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KF511990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47536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i="1" spc="-5" dirty="0">
                          <a:latin typeface="Arial"/>
                          <a:cs typeface="Arial"/>
                        </a:rPr>
                        <a:t>I.</a:t>
                      </a:r>
                      <a:r>
                        <a:rPr sz="16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radicicola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JF735695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5767578" y="2055114"/>
            <a:ext cx="482854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45" dirty="0">
                <a:latin typeface="Trebuchet MS"/>
                <a:cs typeface="Trebuchet MS"/>
              </a:rPr>
              <a:t>Tabla </a:t>
            </a:r>
            <a:r>
              <a:rPr sz="1600" b="1" spc="-5" dirty="0">
                <a:latin typeface="Trebuchet MS"/>
                <a:cs typeface="Trebuchet MS"/>
              </a:rPr>
              <a:t>6. </a:t>
            </a:r>
            <a:r>
              <a:rPr sz="1600" b="1" spc="-10" dirty="0">
                <a:latin typeface="Trebuchet MS"/>
                <a:cs typeface="Trebuchet MS"/>
              </a:rPr>
              <a:t>Porcentaje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10" dirty="0">
                <a:latin typeface="Trebuchet MS"/>
                <a:cs typeface="Trebuchet MS"/>
              </a:rPr>
              <a:t>cobertura </a:t>
            </a:r>
            <a:r>
              <a:rPr sz="1600" b="1" spc="-5" dirty="0">
                <a:latin typeface="Trebuchet MS"/>
                <a:cs typeface="Trebuchet MS"/>
              </a:rPr>
              <a:t>e identidad </a:t>
            </a:r>
            <a:r>
              <a:rPr sz="1600" b="1" spc="-10" dirty="0">
                <a:latin typeface="Trebuchet MS"/>
                <a:cs typeface="Trebuchet MS"/>
              </a:rPr>
              <a:t>de  </a:t>
            </a:r>
            <a:r>
              <a:rPr sz="1600" b="1" spc="-5" dirty="0">
                <a:latin typeface="Trebuchet MS"/>
                <a:cs typeface="Trebuchet MS"/>
              </a:rPr>
              <a:t>la </a:t>
            </a:r>
            <a:r>
              <a:rPr sz="1600" b="1" spc="-10" dirty="0">
                <a:latin typeface="Trebuchet MS"/>
                <a:cs typeface="Trebuchet MS"/>
              </a:rPr>
              <a:t>muestra </a:t>
            </a:r>
            <a:r>
              <a:rPr sz="1600" b="1" spc="-5" dirty="0">
                <a:latin typeface="Trebuchet MS"/>
                <a:cs typeface="Trebuchet MS"/>
              </a:rPr>
              <a:t>A6 mediante Blast-nucleotide </a:t>
            </a:r>
            <a:r>
              <a:rPr sz="1600" b="1" dirty="0">
                <a:latin typeface="Trebuchet MS"/>
                <a:cs typeface="Trebuchet MS"/>
              </a:rPr>
              <a:t>en </a:t>
            </a:r>
            <a:r>
              <a:rPr sz="1600" b="1" spc="-5" dirty="0">
                <a:latin typeface="Trebuchet MS"/>
                <a:cs typeface="Trebuchet MS"/>
              </a:rPr>
              <a:t>NCBI  de la </a:t>
            </a:r>
            <a:r>
              <a:rPr sz="1600" b="1" spc="-10" dirty="0">
                <a:latin typeface="Trebuchet MS"/>
                <a:cs typeface="Trebuchet MS"/>
              </a:rPr>
              <a:t>región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TEF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8778" y="1727454"/>
            <a:ext cx="5397500" cy="3240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7612" y="5062473"/>
            <a:ext cx="524002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10. Amplificación de 3 aislamientos </a:t>
            </a:r>
            <a:r>
              <a:rPr sz="1600" b="1" dirty="0">
                <a:latin typeface="Trebuchet MS"/>
                <a:cs typeface="Trebuchet MS"/>
              </a:rPr>
              <a:t>de  </a:t>
            </a:r>
            <a:r>
              <a:rPr sz="1600" b="1" i="1" spc="-5" dirty="0">
                <a:latin typeface="Trebuchet MS"/>
                <a:cs typeface="Trebuchet MS"/>
              </a:rPr>
              <a:t>Ilyonectria </a:t>
            </a:r>
            <a:r>
              <a:rPr sz="1600" b="1" spc="-5" dirty="0">
                <a:latin typeface="Trebuchet MS"/>
                <a:cs typeface="Trebuchet MS"/>
              </a:rPr>
              <a:t>sp. (A1, </a:t>
            </a:r>
            <a:r>
              <a:rPr sz="1600" b="1" dirty="0">
                <a:latin typeface="Trebuchet MS"/>
                <a:cs typeface="Trebuchet MS"/>
              </a:rPr>
              <a:t>A3 </a:t>
            </a:r>
            <a:r>
              <a:rPr sz="1600" b="1" spc="-5" dirty="0">
                <a:latin typeface="Trebuchet MS"/>
                <a:cs typeface="Trebuchet MS"/>
              </a:rPr>
              <a:t>y </a:t>
            </a:r>
            <a:r>
              <a:rPr sz="1600" b="1" dirty="0">
                <a:latin typeface="Trebuchet MS"/>
                <a:cs typeface="Trebuchet MS"/>
              </a:rPr>
              <a:t>A7) </a:t>
            </a:r>
            <a:r>
              <a:rPr sz="1600" b="1" spc="-5" dirty="0">
                <a:latin typeface="Trebuchet MS"/>
                <a:cs typeface="Trebuchet MS"/>
              </a:rPr>
              <a:t>con Ef1/Ef2; control  negativo (C(-)) y marcador molecular (M: 1 </a:t>
            </a:r>
            <a:r>
              <a:rPr sz="1600" b="1" dirty="0">
                <a:latin typeface="Trebuchet MS"/>
                <a:cs typeface="Trebuchet MS"/>
              </a:rPr>
              <a:t>kb </a:t>
            </a:r>
            <a:r>
              <a:rPr sz="1600" b="1" spc="-5" dirty="0">
                <a:latin typeface="Trebuchet MS"/>
                <a:cs typeface="Trebuchet MS"/>
              </a:rPr>
              <a:t>plus  ladder)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575348" y="868680"/>
            <a:ext cx="4104640" cy="720090"/>
          </a:xfrm>
          <a:custGeom>
            <a:avLst/>
            <a:gdLst/>
            <a:ahLst/>
            <a:cxnLst/>
            <a:rect l="l" t="t" r="r" b="b"/>
            <a:pathLst>
              <a:path w="4104640" h="720090">
                <a:moveTo>
                  <a:pt x="3744429" y="0"/>
                </a:moveTo>
                <a:lnTo>
                  <a:pt x="0" y="0"/>
                </a:lnTo>
                <a:lnTo>
                  <a:pt x="360032" y="360045"/>
                </a:lnTo>
                <a:lnTo>
                  <a:pt x="0" y="720090"/>
                </a:lnTo>
                <a:lnTo>
                  <a:pt x="3744429" y="720090"/>
                </a:lnTo>
                <a:lnTo>
                  <a:pt x="4104474" y="360045"/>
                </a:lnTo>
                <a:lnTo>
                  <a:pt x="374442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348" y="868680"/>
            <a:ext cx="4104640" cy="720090"/>
          </a:xfrm>
          <a:custGeom>
            <a:avLst/>
            <a:gdLst/>
            <a:ahLst/>
            <a:cxnLst/>
            <a:rect l="l" t="t" r="r" b="b"/>
            <a:pathLst>
              <a:path w="4104640" h="720090">
                <a:moveTo>
                  <a:pt x="0" y="0"/>
                </a:moveTo>
                <a:lnTo>
                  <a:pt x="3744429" y="0"/>
                </a:lnTo>
                <a:lnTo>
                  <a:pt x="4104474" y="360045"/>
                </a:lnTo>
                <a:lnTo>
                  <a:pt x="3744429" y="720090"/>
                </a:lnTo>
                <a:lnTo>
                  <a:pt x="0" y="720090"/>
                </a:lnTo>
                <a:lnTo>
                  <a:pt x="360032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7264" y="917066"/>
            <a:ext cx="310070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229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la  virulencia </a:t>
            </a:r>
            <a:r>
              <a:rPr sz="2000" b="1" dirty="0">
                <a:latin typeface="Arial"/>
                <a:cs typeface="Arial"/>
              </a:rPr>
              <a:t>de los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aislados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953" y="1871472"/>
            <a:ext cx="5100574" cy="2808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5940" y="1028700"/>
            <a:ext cx="4176521" cy="3870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96172" y="1267333"/>
            <a:ext cx="1872614" cy="643255"/>
          </a:xfrm>
          <a:prstGeom prst="rect">
            <a:avLst/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470"/>
              </a:spcBef>
            </a:pPr>
            <a:r>
              <a:rPr sz="1600" b="1" spc="-30" dirty="0">
                <a:latin typeface="Arial"/>
                <a:cs typeface="Arial"/>
              </a:rPr>
              <a:t>A6 </a:t>
            </a:r>
            <a:r>
              <a:rPr sz="1600" b="1" spc="-5" dirty="0">
                <a:latin typeface="Arial"/>
                <a:cs typeface="Arial"/>
              </a:rPr>
              <a:t>- 3.38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cm</a:t>
            </a:r>
            <a:endParaRPr sz="1600">
              <a:latin typeface="Arial"/>
              <a:cs typeface="Arial"/>
            </a:endParaRPr>
          </a:p>
          <a:p>
            <a:pPr marL="331470">
              <a:lnSpc>
                <a:spcPct val="100000"/>
              </a:lnSpc>
            </a:pPr>
            <a:r>
              <a:rPr sz="1600" b="1" spc="-30" dirty="0">
                <a:latin typeface="Arial"/>
                <a:cs typeface="Arial"/>
              </a:rPr>
              <a:t>A7 </a:t>
            </a:r>
            <a:r>
              <a:rPr sz="1600" b="1" spc="-5" dirty="0">
                <a:latin typeface="Arial"/>
                <a:cs typeface="Arial"/>
              </a:rPr>
              <a:t>- 2.18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99463" y="2663571"/>
            <a:ext cx="576580" cy="1512570"/>
          </a:xfrm>
          <a:custGeom>
            <a:avLst/>
            <a:gdLst/>
            <a:ahLst/>
            <a:cxnLst/>
            <a:rect l="l" t="t" r="r" b="b"/>
            <a:pathLst>
              <a:path w="576580" h="1512570">
                <a:moveTo>
                  <a:pt x="0" y="1512188"/>
                </a:moveTo>
                <a:lnTo>
                  <a:pt x="576059" y="1512188"/>
                </a:lnTo>
                <a:lnTo>
                  <a:pt x="576059" y="0"/>
                </a:lnTo>
                <a:lnTo>
                  <a:pt x="0" y="0"/>
                </a:lnTo>
                <a:lnTo>
                  <a:pt x="0" y="151218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9822" y="2964052"/>
            <a:ext cx="360045" cy="1499870"/>
          </a:xfrm>
          <a:custGeom>
            <a:avLst/>
            <a:gdLst/>
            <a:ahLst/>
            <a:cxnLst/>
            <a:rect l="l" t="t" r="r" b="b"/>
            <a:pathLst>
              <a:path w="360045" h="1499870">
                <a:moveTo>
                  <a:pt x="0" y="1499743"/>
                </a:moveTo>
                <a:lnTo>
                  <a:pt x="360045" y="1499743"/>
                </a:lnTo>
                <a:lnTo>
                  <a:pt x="360045" y="0"/>
                </a:lnTo>
                <a:lnTo>
                  <a:pt x="0" y="0"/>
                </a:lnTo>
                <a:lnTo>
                  <a:pt x="0" y="149974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38596" y="4933950"/>
            <a:ext cx="5238115" cy="127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12</a:t>
            </a:r>
            <a:r>
              <a:rPr sz="1600" spc="-5" dirty="0">
                <a:latin typeface="Trebuchet MS"/>
                <a:cs typeface="Trebuchet MS"/>
              </a:rPr>
              <a:t>. </a:t>
            </a:r>
            <a:r>
              <a:rPr sz="1600" b="1" spc="-30" dirty="0">
                <a:latin typeface="Trebuchet MS"/>
                <a:cs typeface="Trebuchet MS"/>
              </a:rPr>
              <a:t>Valor </a:t>
            </a:r>
            <a:r>
              <a:rPr sz="1600" b="1" spc="-5" dirty="0">
                <a:latin typeface="Trebuchet MS"/>
                <a:cs typeface="Trebuchet MS"/>
              </a:rPr>
              <a:t>medio del </a:t>
            </a:r>
            <a:r>
              <a:rPr sz="1600" b="1" spc="-10" dirty="0">
                <a:latin typeface="Trebuchet MS"/>
                <a:cs typeface="Trebuchet MS"/>
              </a:rPr>
              <a:t>tamaño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5" dirty="0">
                <a:latin typeface="Trebuchet MS"/>
                <a:cs typeface="Trebuchet MS"/>
              </a:rPr>
              <a:t>la lesión  producida </a:t>
            </a:r>
            <a:r>
              <a:rPr sz="1600" b="1" spc="-10" dirty="0">
                <a:latin typeface="Trebuchet MS"/>
                <a:cs typeface="Trebuchet MS"/>
              </a:rPr>
              <a:t>por </a:t>
            </a:r>
            <a:r>
              <a:rPr sz="1600" b="1" dirty="0">
                <a:latin typeface="Trebuchet MS"/>
                <a:cs typeface="Trebuchet MS"/>
              </a:rPr>
              <a:t>los </a:t>
            </a:r>
            <a:r>
              <a:rPr sz="1600" b="1" spc="-5" dirty="0">
                <a:latin typeface="Trebuchet MS"/>
                <a:cs typeface="Trebuchet MS"/>
              </a:rPr>
              <a:t>aislamientos </a:t>
            </a:r>
            <a:r>
              <a:rPr sz="1600" b="1" i="1" spc="-5" dirty="0">
                <a:latin typeface="Trebuchet MS"/>
                <a:cs typeface="Trebuchet MS"/>
              </a:rPr>
              <a:t>I. torresensis </a:t>
            </a:r>
            <a:r>
              <a:rPr sz="1600" b="1" spc="-5" dirty="0">
                <a:latin typeface="Trebuchet MS"/>
                <a:cs typeface="Trebuchet MS"/>
              </a:rPr>
              <a:t>(A1-A7)  </a:t>
            </a:r>
            <a:r>
              <a:rPr sz="1600" b="1" spc="-10" dirty="0">
                <a:latin typeface="Trebuchet MS"/>
                <a:cs typeface="Trebuchet MS"/>
              </a:rPr>
              <a:t>en </a:t>
            </a:r>
            <a:r>
              <a:rPr sz="1600" b="1" spc="-5" dirty="0">
                <a:latin typeface="Trebuchet MS"/>
                <a:cs typeface="Trebuchet MS"/>
              </a:rPr>
              <a:t>tallos de </a:t>
            </a:r>
            <a:r>
              <a:rPr sz="1600" b="1" spc="-20" dirty="0">
                <a:latin typeface="Trebuchet MS"/>
                <a:cs typeface="Trebuchet MS"/>
              </a:rPr>
              <a:t>mora </a:t>
            </a:r>
            <a:r>
              <a:rPr sz="1600" b="1" spc="-5" dirty="0">
                <a:latin typeface="Trebuchet MS"/>
                <a:cs typeface="Trebuchet MS"/>
              </a:rPr>
              <a:t>de castilla (</a:t>
            </a:r>
            <a:r>
              <a:rPr sz="1600" b="1" i="1" spc="-5" dirty="0">
                <a:latin typeface="Trebuchet MS"/>
                <a:cs typeface="Trebuchet MS"/>
              </a:rPr>
              <a:t>R.</a:t>
            </a:r>
            <a:r>
              <a:rPr sz="1600" b="1" i="1" spc="130" dirty="0">
                <a:latin typeface="Trebuchet MS"/>
                <a:cs typeface="Trebuchet MS"/>
              </a:rPr>
              <a:t> </a:t>
            </a:r>
            <a:r>
              <a:rPr sz="1600" b="1" i="1" spc="-5" dirty="0">
                <a:latin typeface="Trebuchet MS"/>
                <a:cs typeface="Trebuchet MS"/>
              </a:rPr>
              <a:t>Glaucus</a:t>
            </a:r>
            <a:r>
              <a:rPr sz="1600" b="1" spc="-5" dirty="0"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36195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(Pariaud et </a:t>
            </a:r>
            <a:r>
              <a:rPr sz="1600" b="1" spc="-5" dirty="0">
                <a:latin typeface="Trebuchet MS"/>
                <a:cs typeface="Trebuchet MS"/>
              </a:rPr>
              <a:t>al.,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2009)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618" y="4940300"/>
            <a:ext cx="4942205" cy="124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33450" algn="l"/>
                <a:tab pos="1410335" algn="l"/>
                <a:tab pos="2370455" algn="l"/>
                <a:tab pos="2771140" algn="l"/>
                <a:tab pos="3448050" algn="l"/>
                <a:tab pos="3847465" algn="l"/>
                <a:tab pos="4214495" algn="l"/>
              </a:tabLst>
            </a:pPr>
            <a:r>
              <a:rPr sz="1600" b="1" spc="-5" dirty="0">
                <a:latin typeface="Trebuchet MS"/>
                <a:cs typeface="Trebuchet MS"/>
              </a:rPr>
              <a:t>F</a:t>
            </a:r>
            <a:r>
              <a:rPr sz="1600" b="1" spc="-10" dirty="0">
                <a:latin typeface="Trebuchet MS"/>
                <a:cs typeface="Trebuchet MS"/>
              </a:rPr>
              <a:t>i</a:t>
            </a:r>
            <a:r>
              <a:rPr sz="1600" b="1" dirty="0">
                <a:latin typeface="Trebuchet MS"/>
                <a:cs typeface="Trebuchet MS"/>
              </a:rPr>
              <a:t>g</a:t>
            </a:r>
            <a:r>
              <a:rPr sz="1600" b="1" spc="-5" dirty="0">
                <a:latin typeface="Trebuchet MS"/>
                <a:cs typeface="Trebuchet MS"/>
              </a:rPr>
              <a:t>u</a:t>
            </a:r>
            <a:r>
              <a:rPr sz="1600" b="1" spc="-50" dirty="0">
                <a:latin typeface="Trebuchet MS"/>
                <a:cs typeface="Trebuchet MS"/>
              </a:rPr>
              <a:t>r</a:t>
            </a:r>
            <a:r>
              <a:rPr sz="1600" b="1" spc="-5" dirty="0">
                <a:latin typeface="Trebuchet MS"/>
                <a:cs typeface="Trebuchet MS"/>
              </a:rPr>
              <a:t>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11.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0" dirty="0">
                <a:latin typeface="Trebuchet MS"/>
                <a:cs typeface="Trebuchet MS"/>
              </a:rPr>
              <a:t>N</a:t>
            </a:r>
            <a:r>
              <a:rPr sz="1600" b="1" dirty="0">
                <a:latin typeface="Trebuchet MS"/>
                <a:cs typeface="Trebuchet MS"/>
              </a:rPr>
              <a:t>e</a:t>
            </a:r>
            <a:r>
              <a:rPr sz="1600" b="1" spc="-5" dirty="0">
                <a:latin typeface="Trebuchet MS"/>
                <a:cs typeface="Trebuchet MS"/>
              </a:rPr>
              <a:t>cro</a:t>
            </a:r>
            <a:r>
              <a:rPr sz="1600" b="1" spc="-15" dirty="0">
                <a:latin typeface="Trebuchet MS"/>
                <a:cs typeface="Trebuchet MS"/>
              </a:rPr>
              <a:t>s</a:t>
            </a:r>
            <a:r>
              <a:rPr sz="1600" b="1" spc="-10" dirty="0">
                <a:latin typeface="Trebuchet MS"/>
                <a:cs typeface="Trebuchet MS"/>
              </a:rPr>
              <a:t>i</a:t>
            </a:r>
            <a:r>
              <a:rPr sz="1600" b="1" spc="-5" dirty="0">
                <a:latin typeface="Trebuchet MS"/>
                <a:cs typeface="Trebuchet MS"/>
              </a:rPr>
              <a:t>s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5" dirty="0">
                <a:latin typeface="Trebuchet MS"/>
                <a:cs typeface="Trebuchet MS"/>
              </a:rPr>
              <a:t>e</a:t>
            </a:r>
            <a:r>
              <a:rPr sz="1600" b="1" spc="-5" dirty="0">
                <a:latin typeface="Trebuchet MS"/>
                <a:cs typeface="Trebuchet MS"/>
              </a:rPr>
              <a:t>n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0" dirty="0">
                <a:latin typeface="Trebuchet MS"/>
                <a:cs typeface="Trebuchet MS"/>
              </a:rPr>
              <a:t>t</a:t>
            </a:r>
            <a:r>
              <a:rPr sz="1600" b="1" spc="5" dirty="0">
                <a:latin typeface="Trebuchet MS"/>
                <a:cs typeface="Trebuchet MS"/>
              </a:rPr>
              <a:t>a</a:t>
            </a:r>
            <a:r>
              <a:rPr sz="1600" b="1" spc="-5" dirty="0">
                <a:latin typeface="Trebuchet MS"/>
                <a:cs typeface="Trebuchet MS"/>
              </a:rPr>
              <a:t>l</a:t>
            </a:r>
            <a:r>
              <a:rPr sz="1600" b="1" dirty="0">
                <a:latin typeface="Trebuchet MS"/>
                <a:cs typeface="Trebuchet MS"/>
              </a:rPr>
              <a:t>l</a:t>
            </a:r>
            <a:r>
              <a:rPr sz="1600" b="1" spc="-5" dirty="0">
                <a:latin typeface="Trebuchet MS"/>
                <a:cs typeface="Trebuchet MS"/>
              </a:rPr>
              <a:t>os</a:t>
            </a:r>
            <a:r>
              <a:rPr sz="1600" b="1" dirty="0">
                <a:latin typeface="Trebuchet MS"/>
                <a:cs typeface="Trebuchet MS"/>
              </a:rPr>
              <a:t>	d</a:t>
            </a:r>
            <a:r>
              <a:rPr sz="1600" b="1" spc="-5" dirty="0">
                <a:latin typeface="Trebuchet MS"/>
                <a:cs typeface="Trebuchet MS"/>
              </a:rPr>
              <a:t>e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i="1" spc="-5" dirty="0">
                <a:latin typeface="Trebuchet MS"/>
                <a:cs typeface="Trebuchet MS"/>
              </a:rPr>
              <a:t>R.</a:t>
            </a:r>
            <a:r>
              <a:rPr sz="1600" b="1" i="1" dirty="0">
                <a:latin typeface="Trebuchet MS"/>
                <a:cs typeface="Trebuchet MS"/>
              </a:rPr>
              <a:t>	</a:t>
            </a:r>
            <a:r>
              <a:rPr sz="1600" b="1" i="1" spc="-10" dirty="0">
                <a:latin typeface="Trebuchet MS"/>
                <a:cs typeface="Trebuchet MS"/>
              </a:rPr>
              <a:t>gl</a:t>
            </a:r>
            <a:r>
              <a:rPr sz="1600" b="1" i="1" spc="-5" dirty="0">
                <a:latin typeface="Trebuchet MS"/>
                <a:cs typeface="Trebuchet MS"/>
              </a:rPr>
              <a:t>a</a:t>
            </a:r>
            <a:r>
              <a:rPr sz="1600" b="1" i="1" dirty="0">
                <a:latin typeface="Trebuchet MS"/>
                <a:cs typeface="Trebuchet MS"/>
              </a:rPr>
              <a:t>u</a:t>
            </a:r>
            <a:r>
              <a:rPr sz="1600" b="1" i="1" spc="-5" dirty="0">
                <a:latin typeface="Trebuchet MS"/>
                <a:cs typeface="Trebuchet MS"/>
              </a:rPr>
              <a:t>c</a:t>
            </a:r>
            <a:r>
              <a:rPr sz="1600" b="1" i="1" spc="-10" dirty="0">
                <a:latin typeface="Trebuchet MS"/>
                <a:cs typeface="Trebuchet MS"/>
              </a:rPr>
              <a:t>us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transcurrido </a:t>
            </a:r>
            <a:r>
              <a:rPr sz="1600" b="1" dirty="0">
                <a:latin typeface="Trebuchet MS"/>
                <a:cs typeface="Trebuchet MS"/>
              </a:rPr>
              <a:t>un </a:t>
            </a:r>
            <a:r>
              <a:rPr sz="1600" b="1" spc="-5" dirty="0">
                <a:latin typeface="Trebuchet MS"/>
                <a:cs typeface="Trebuchet MS"/>
              </a:rPr>
              <a:t>mes después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5" dirty="0">
                <a:latin typeface="Trebuchet MS"/>
                <a:cs typeface="Trebuchet MS"/>
              </a:rPr>
              <a:t>la inoculación </a:t>
            </a:r>
            <a:r>
              <a:rPr sz="1600" b="1" spc="37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con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i="1" spc="-5" dirty="0">
                <a:latin typeface="Trebuchet MS"/>
                <a:cs typeface="Trebuchet MS"/>
              </a:rPr>
              <a:t>I.</a:t>
            </a:r>
            <a:r>
              <a:rPr sz="1600" b="1" i="1" spc="-85" dirty="0">
                <a:latin typeface="Trebuchet MS"/>
                <a:cs typeface="Trebuchet MS"/>
              </a:rPr>
              <a:t> </a:t>
            </a:r>
            <a:r>
              <a:rPr sz="1600" b="1" i="1" spc="-5" dirty="0">
                <a:latin typeface="Trebuchet MS"/>
                <a:cs typeface="Trebuchet MS"/>
              </a:rPr>
              <a:t>torresensis</a:t>
            </a:r>
            <a:r>
              <a:rPr sz="1600" b="1" spc="-5" dirty="0"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Trebuchet MS"/>
                <a:cs typeface="Trebuchet MS"/>
              </a:rPr>
              <a:t>(Arévalo et </a:t>
            </a:r>
            <a:r>
              <a:rPr sz="1600" b="1" spc="-5" dirty="0">
                <a:latin typeface="Trebuchet MS"/>
                <a:cs typeface="Trebuchet MS"/>
              </a:rPr>
              <a:t>al.,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2011)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1007364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3456406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89"/>
                </a:lnTo>
                <a:lnTo>
                  <a:pt x="3456406" y="720089"/>
                </a:lnTo>
                <a:lnTo>
                  <a:pt x="3816451" y="360045"/>
                </a:lnTo>
                <a:lnTo>
                  <a:pt x="345640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1007364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0" y="0"/>
                </a:moveTo>
                <a:lnTo>
                  <a:pt x="3456406" y="0"/>
                </a:lnTo>
                <a:lnTo>
                  <a:pt x="3816451" y="360045"/>
                </a:lnTo>
                <a:lnTo>
                  <a:pt x="3456406" y="720089"/>
                </a:lnTo>
                <a:lnTo>
                  <a:pt x="0" y="720089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39088" y="1055751"/>
            <a:ext cx="286448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métodos  de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inoculación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7859" y="1007364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3862196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89"/>
                </a:lnTo>
                <a:lnTo>
                  <a:pt x="3862196" y="720089"/>
                </a:lnTo>
                <a:lnTo>
                  <a:pt x="4222242" y="360045"/>
                </a:lnTo>
                <a:lnTo>
                  <a:pt x="386219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7859" y="1007364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0" y="0"/>
                </a:moveTo>
                <a:lnTo>
                  <a:pt x="3862196" y="0"/>
                </a:lnTo>
                <a:lnTo>
                  <a:pt x="4222242" y="360045"/>
                </a:lnTo>
                <a:lnTo>
                  <a:pt x="3862196" y="720089"/>
                </a:lnTo>
                <a:lnTo>
                  <a:pt x="0" y="720089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18479" y="1055751"/>
            <a:ext cx="292100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0290" marR="5080" indent="-103822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síntomas  aéreos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6333" y="2000250"/>
            <a:ext cx="9394825" cy="2679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2238" y="4719955"/>
            <a:ext cx="881316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13. </a:t>
            </a:r>
            <a:r>
              <a:rPr sz="1600" b="1" spc="-10" dirty="0">
                <a:latin typeface="Trebuchet MS"/>
                <a:cs typeface="Trebuchet MS"/>
              </a:rPr>
              <a:t>Síntomas </a:t>
            </a:r>
            <a:r>
              <a:rPr sz="1600" b="1" spc="-5" dirty="0">
                <a:latin typeface="Trebuchet MS"/>
                <a:cs typeface="Trebuchet MS"/>
              </a:rPr>
              <a:t>aéreos </a:t>
            </a:r>
            <a:r>
              <a:rPr sz="1600" b="1" spc="-10" dirty="0">
                <a:latin typeface="Trebuchet MS"/>
                <a:cs typeface="Trebuchet MS"/>
              </a:rPr>
              <a:t>en </a:t>
            </a:r>
            <a:r>
              <a:rPr sz="1600" b="1" i="1" spc="-5" dirty="0">
                <a:latin typeface="Trebuchet MS"/>
                <a:cs typeface="Trebuchet MS"/>
              </a:rPr>
              <a:t>R. </a:t>
            </a:r>
            <a:r>
              <a:rPr sz="1600" b="1" i="1" spc="-10" dirty="0">
                <a:latin typeface="Trebuchet MS"/>
                <a:cs typeface="Trebuchet MS"/>
              </a:rPr>
              <a:t>glaucus </a:t>
            </a:r>
            <a:r>
              <a:rPr sz="1600" b="1" spc="-10" dirty="0">
                <a:latin typeface="Trebuchet MS"/>
                <a:cs typeface="Trebuchet MS"/>
              </a:rPr>
              <a:t>transcurridos tres meses </a:t>
            </a:r>
            <a:r>
              <a:rPr sz="1600" b="1" spc="-5" dirty="0">
                <a:latin typeface="Trebuchet MS"/>
                <a:cs typeface="Trebuchet MS"/>
              </a:rPr>
              <a:t>y </a:t>
            </a:r>
            <a:r>
              <a:rPr sz="1600" b="1" spc="-10" dirty="0">
                <a:latin typeface="Trebuchet MS"/>
                <a:cs typeface="Trebuchet MS"/>
              </a:rPr>
              <a:t>medio </a:t>
            </a:r>
            <a:r>
              <a:rPr sz="1600" b="1" spc="-5" dirty="0">
                <a:latin typeface="Trebuchet MS"/>
                <a:cs typeface="Trebuchet MS"/>
              </a:rPr>
              <a:t>después de la  inoculación con </a:t>
            </a:r>
            <a:r>
              <a:rPr sz="1600" b="1" i="1" spc="-5" dirty="0">
                <a:latin typeface="Trebuchet MS"/>
                <a:cs typeface="Trebuchet MS"/>
              </a:rPr>
              <a:t>I. torresensis </a:t>
            </a:r>
            <a:r>
              <a:rPr sz="1600" b="1" spc="-5" dirty="0">
                <a:latin typeface="Trebuchet MS"/>
                <a:cs typeface="Trebuchet MS"/>
              </a:rPr>
              <a:t>A) </a:t>
            </a:r>
            <a:r>
              <a:rPr sz="1600" b="1" spc="-25" dirty="0">
                <a:latin typeface="Trebuchet MS"/>
                <a:cs typeface="Trebuchet MS"/>
              </a:rPr>
              <a:t>Tratamiento </a:t>
            </a:r>
            <a:r>
              <a:rPr sz="1600" b="1" spc="-5" dirty="0">
                <a:latin typeface="Trebuchet MS"/>
                <a:cs typeface="Trebuchet MS"/>
              </a:rPr>
              <a:t>control, B) </a:t>
            </a:r>
            <a:r>
              <a:rPr sz="1600" b="1" spc="-25" dirty="0">
                <a:latin typeface="Trebuchet MS"/>
                <a:cs typeface="Trebuchet MS"/>
              </a:rPr>
              <a:t>Tratamiento </a:t>
            </a:r>
            <a:r>
              <a:rPr sz="1600" b="1" spc="-5" dirty="0">
                <a:latin typeface="Trebuchet MS"/>
                <a:cs typeface="Trebuchet MS"/>
              </a:rPr>
              <a:t>con </a:t>
            </a:r>
            <a:r>
              <a:rPr sz="1600" b="1" spc="-10" dirty="0">
                <a:latin typeface="Trebuchet MS"/>
                <a:cs typeface="Trebuchet MS"/>
              </a:rPr>
              <a:t>clamisdosporas, </a:t>
            </a:r>
            <a:r>
              <a:rPr sz="1600" b="1" spc="-5" dirty="0">
                <a:latin typeface="Trebuchet MS"/>
                <a:cs typeface="Trebuchet MS"/>
              </a:rPr>
              <a:t>C)  </a:t>
            </a:r>
            <a:r>
              <a:rPr sz="1600" b="1" spc="-25" dirty="0">
                <a:latin typeface="Trebuchet MS"/>
                <a:cs typeface="Trebuchet MS"/>
              </a:rPr>
              <a:t>Tratamiento </a:t>
            </a:r>
            <a:r>
              <a:rPr sz="1600" b="1" spc="-5" dirty="0">
                <a:latin typeface="Trebuchet MS"/>
                <a:cs typeface="Trebuchet MS"/>
              </a:rPr>
              <a:t>con micelio, </a:t>
            </a:r>
            <a:r>
              <a:rPr sz="1600" b="1" spc="-10" dirty="0">
                <a:latin typeface="Trebuchet MS"/>
                <a:cs typeface="Trebuchet MS"/>
              </a:rPr>
              <a:t>D) </a:t>
            </a:r>
            <a:r>
              <a:rPr sz="1600" b="1" spc="-25" dirty="0">
                <a:latin typeface="Trebuchet MS"/>
                <a:cs typeface="Trebuchet MS"/>
              </a:rPr>
              <a:t>Tratamiento </a:t>
            </a:r>
            <a:r>
              <a:rPr sz="1600" b="1" spc="-5" dirty="0">
                <a:latin typeface="Trebuchet MS"/>
                <a:cs typeface="Trebuchet MS"/>
              </a:rPr>
              <a:t>con</a:t>
            </a:r>
            <a:r>
              <a:rPr sz="1600" b="1" spc="16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conidias.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431330" y="791337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90">
                <a:moveTo>
                  <a:pt x="3456393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3456393" y="720089"/>
                </a:lnTo>
                <a:lnTo>
                  <a:pt x="3816438" y="360044"/>
                </a:lnTo>
                <a:lnTo>
                  <a:pt x="345639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330" y="791337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90">
                <a:moveTo>
                  <a:pt x="0" y="0"/>
                </a:moveTo>
                <a:lnTo>
                  <a:pt x="3456393" y="0"/>
                </a:lnTo>
                <a:lnTo>
                  <a:pt x="3816438" y="360044"/>
                </a:lnTo>
                <a:lnTo>
                  <a:pt x="3456393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6881" y="839597"/>
            <a:ext cx="286448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métodos  de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inoculación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35804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3862197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3862197" y="720089"/>
                </a:lnTo>
                <a:lnTo>
                  <a:pt x="4222242" y="360044"/>
                </a:lnTo>
                <a:lnTo>
                  <a:pt x="386219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5804" y="791337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0" y="0"/>
                </a:moveTo>
                <a:lnTo>
                  <a:pt x="3862197" y="0"/>
                </a:lnTo>
                <a:lnTo>
                  <a:pt x="4222242" y="360044"/>
                </a:lnTo>
                <a:lnTo>
                  <a:pt x="3862197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86298" y="839597"/>
            <a:ext cx="292163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0290" marR="5080" indent="-103822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síntomas  aéreos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38655" y="3654552"/>
            <a:ext cx="390525" cy="411480"/>
          </a:xfrm>
          <a:custGeom>
            <a:avLst/>
            <a:gdLst/>
            <a:ahLst/>
            <a:cxnLst/>
            <a:rect l="l" t="t" r="r" b="b"/>
            <a:pathLst>
              <a:path w="390525" h="411479">
                <a:moveTo>
                  <a:pt x="0" y="411480"/>
                </a:moveTo>
                <a:lnTo>
                  <a:pt x="390144" y="411480"/>
                </a:lnTo>
                <a:lnTo>
                  <a:pt x="390144" y="0"/>
                </a:lnTo>
                <a:lnTo>
                  <a:pt x="0" y="0"/>
                </a:lnTo>
                <a:lnTo>
                  <a:pt x="0" y="41148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4160" y="3378708"/>
            <a:ext cx="390525" cy="687705"/>
          </a:xfrm>
          <a:custGeom>
            <a:avLst/>
            <a:gdLst/>
            <a:ahLst/>
            <a:cxnLst/>
            <a:rect l="l" t="t" r="r" b="b"/>
            <a:pathLst>
              <a:path w="390525" h="687704">
                <a:moveTo>
                  <a:pt x="0" y="687323"/>
                </a:moveTo>
                <a:lnTo>
                  <a:pt x="390144" y="687323"/>
                </a:lnTo>
                <a:lnTo>
                  <a:pt x="390144" y="0"/>
                </a:lnTo>
                <a:lnTo>
                  <a:pt x="0" y="0"/>
                </a:lnTo>
                <a:lnTo>
                  <a:pt x="0" y="68732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1188" y="3791711"/>
            <a:ext cx="390525" cy="274320"/>
          </a:xfrm>
          <a:custGeom>
            <a:avLst/>
            <a:gdLst/>
            <a:ahLst/>
            <a:cxnLst/>
            <a:rect l="l" t="t" r="r" b="b"/>
            <a:pathLst>
              <a:path w="390525" h="274320">
                <a:moveTo>
                  <a:pt x="0" y="274319"/>
                </a:moveTo>
                <a:lnTo>
                  <a:pt x="390143" y="274319"/>
                </a:lnTo>
                <a:lnTo>
                  <a:pt x="390143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1407" y="2253996"/>
            <a:ext cx="390525" cy="1812289"/>
          </a:xfrm>
          <a:custGeom>
            <a:avLst/>
            <a:gdLst/>
            <a:ahLst/>
            <a:cxnLst/>
            <a:rect l="l" t="t" r="r" b="b"/>
            <a:pathLst>
              <a:path w="390525" h="1812289">
                <a:moveTo>
                  <a:pt x="390144" y="0"/>
                </a:moveTo>
                <a:lnTo>
                  <a:pt x="0" y="0"/>
                </a:lnTo>
                <a:lnTo>
                  <a:pt x="0" y="1812035"/>
                </a:lnTo>
                <a:lnTo>
                  <a:pt x="390144" y="1812035"/>
                </a:lnTo>
                <a:lnTo>
                  <a:pt x="39014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86911" y="2232660"/>
            <a:ext cx="391795" cy="1833880"/>
          </a:xfrm>
          <a:custGeom>
            <a:avLst/>
            <a:gdLst/>
            <a:ahLst/>
            <a:cxnLst/>
            <a:rect l="l" t="t" r="r" b="b"/>
            <a:pathLst>
              <a:path w="391795" h="1833879">
                <a:moveTo>
                  <a:pt x="391667" y="0"/>
                </a:moveTo>
                <a:lnTo>
                  <a:pt x="0" y="0"/>
                </a:lnTo>
                <a:lnTo>
                  <a:pt x="0" y="1833371"/>
                </a:lnTo>
                <a:lnTo>
                  <a:pt x="391667" y="1833371"/>
                </a:lnTo>
                <a:lnTo>
                  <a:pt x="39166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3940" y="2843783"/>
            <a:ext cx="390525" cy="1222375"/>
          </a:xfrm>
          <a:custGeom>
            <a:avLst/>
            <a:gdLst/>
            <a:ahLst/>
            <a:cxnLst/>
            <a:rect l="l" t="t" r="r" b="b"/>
            <a:pathLst>
              <a:path w="390525" h="1222375">
                <a:moveTo>
                  <a:pt x="390144" y="0"/>
                </a:moveTo>
                <a:lnTo>
                  <a:pt x="0" y="0"/>
                </a:lnTo>
                <a:lnTo>
                  <a:pt x="0" y="1222247"/>
                </a:lnTo>
                <a:lnTo>
                  <a:pt x="390144" y="1222247"/>
                </a:lnTo>
                <a:lnTo>
                  <a:pt x="39014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2352" y="1866900"/>
            <a:ext cx="0" cy="2199640"/>
          </a:xfrm>
          <a:custGeom>
            <a:avLst/>
            <a:gdLst/>
            <a:ahLst/>
            <a:cxnLst/>
            <a:rect l="l" t="t" r="r" b="b"/>
            <a:pathLst>
              <a:path h="2199640">
                <a:moveTo>
                  <a:pt x="0" y="2199132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4252" y="406603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4252" y="38465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252" y="36271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4252" y="34061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4252" y="31866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4252" y="29672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4252" y="274624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4252" y="252679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4252" y="230581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4252" y="20863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4252" y="18669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2352" y="4066032"/>
            <a:ext cx="4098290" cy="0"/>
          </a:xfrm>
          <a:custGeom>
            <a:avLst/>
            <a:gdLst/>
            <a:ahLst/>
            <a:cxnLst/>
            <a:rect l="l" t="t" r="r" b="b"/>
            <a:pathLst>
              <a:path w="4098290">
                <a:moveTo>
                  <a:pt x="0" y="0"/>
                </a:moveTo>
                <a:lnTo>
                  <a:pt x="40980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5921" y="1780159"/>
            <a:ext cx="350520" cy="236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530"/>
              </a:spcBef>
            </a:pPr>
            <a:r>
              <a:rPr sz="1000" spc="-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530"/>
              </a:spcBef>
            </a:pPr>
            <a:r>
              <a:rPr sz="1000" spc="-5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530"/>
              </a:spcBef>
            </a:pPr>
            <a:r>
              <a:rPr sz="1000" spc="-5" dirty="0">
                <a:latin typeface="Arial"/>
                <a:cs typeface="Arial"/>
              </a:rPr>
              <a:t>7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530"/>
              </a:spcBef>
            </a:pPr>
            <a:r>
              <a:rPr sz="1000" spc="-5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530"/>
              </a:spcBef>
            </a:pPr>
            <a:r>
              <a:rPr sz="1000" spc="-5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530"/>
              </a:spcBef>
            </a:pPr>
            <a:r>
              <a:rPr sz="1000" spc="-5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530"/>
              </a:spcBef>
            </a:pPr>
            <a:r>
              <a:rPr sz="1000" spc="-5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530"/>
              </a:spcBef>
            </a:pPr>
            <a:r>
              <a:rPr sz="1000" spc="-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530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140335" algn="ctr">
              <a:lnSpc>
                <a:spcPct val="100000"/>
              </a:lnSpc>
              <a:spcBef>
                <a:spcPts val="530"/>
              </a:spcBef>
            </a:pPr>
            <a:r>
              <a:rPr sz="1000" spc="-10" dirty="0"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96479" y="4194175"/>
            <a:ext cx="554012" cy="535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9425" y="4191761"/>
            <a:ext cx="594487" cy="567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7129" y="4194555"/>
            <a:ext cx="578865" cy="5600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9779" y="4190365"/>
            <a:ext cx="382905" cy="364490"/>
          </a:xfrm>
          <a:custGeom>
            <a:avLst/>
            <a:gdLst/>
            <a:ahLst/>
            <a:cxnLst/>
            <a:rect l="l" t="t" r="r" b="b"/>
            <a:pathLst>
              <a:path w="382904" h="364489">
                <a:moveTo>
                  <a:pt x="42418" y="271779"/>
                </a:moveTo>
                <a:lnTo>
                  <a:pt x="8128" y="290829"/>
                </a:lnTo>
                <a:lnTo>
                  <a:pt x="0" y="311149"/>
                </a:lnTo>
                <a:lnTo>
                  <a:pt x="127" y="318769"/>
                </a:lnTo>
                <a:lnTo>
                  <a:pt x="22225" y="353059"/>
                </a:lnTo>
                <a:lnTo>
                  <a:pt x="36703" y="360679"/>
                </a:lnTo>
                <a:lnTo>
                  <a:pt x="44323" y="364489"/>
                </a:lnTo>
                <a:lnTo>
                  <a:pt x="51689" y="364489"/>
                </a:lnTo>
                <a:lnTo>
                  <a:pt x="65912" y="361949"/>
                </a:lnTo>
                <a:lnTo>
                  <a:pt x="72898" y="358139"/>
                </a:lnTo>
                <a:lnTo>
                  <a:pt x="77554" y="353059"/>
                </a:lnTo>
                <a:lnTo>
                  <a:pt x="47117" y="353059"/>
                </a:lnTo>
                <a:lnTo>
                  <a:pt x="41529" y="350519"/>
                </a:lnTo>
                <a:lnTo>
                  <a:pt x="35814" y="347979"/>
                </a:lnTo>
                <a:lnTo>
                  <a:pt x="30353" y="344169"/>
                </a:lnTo>
                <a:lnTo>
                  <a:pt x="24892" y="339089"/>
                </a:lnTo>
                <a:lnTo>
                  <a:pt x="20574" y="334009"/>
                </a:lnTo>
                <a:lnTo>
                  <a:pt x="17145" y="330199"/>
                </a:lnTo>
                <a:lnTo>
                  <a:pt x="14605" y="323849"/>
                </a:lnTo>
                <a:lnTo>
                  <a:pt x="11937" y="318769"/>
                </a:lnTo>
                <a:lnTo>
                  <a:pt x="11049" y="313689"/>
                </a:lnTo>
                <a:lnTo>
                  <a:pt x="39624" y="283209"/>
                </a:lnTo>
                <a:lnTo>
                  <a:pt x="54483" y="283209"/>
                </a:lnTo>
                <a:lnTo>
                  <a:pt x="57658" y="278129"/>
                </a:lnTo>
                <a:lnTo>
                  <a:pt x="50037" y="274319"/>
                </a:lnTo>
                <a:lnTo>
                  <a:pt x="42418" y="271779"/>
                </a:lnTo>
                <a:close/>
              </a:path>
              <a:path w="382904" h="364489">
                <a:moveTo>
                  <a:pt x="84962" y="303529"/>
                </a:moveTo>
                <a:lnTo>
                  <a:pt x="74295" y="309879"/>
                </a:lnTo>
                <a:lnTo>
                  <a:pt x="78612" y="316229"/>
                </a:lnTo>
                <a:lnTo>
                  <a:pt x="80391" y="322579"/>
                </a:lnTo>
                <a:lnTo>
                  <a:pt x="52705" y="353059"/>
                </a:lnTo>
                <a:lnTo>
                  <a:pt x="77554" y="353059"/>
                </a:lnTo>
                <a:lnTo>
                  <a:pt x="79883" y="350519"/>
                </a:lnTo>
                <a:lnTo>
                  <a:pt x="86487" y="344169"/>
                </a:lnTo>
                <a:lnTo>
                  <a:pt x="90297" y="336549"/>
                </a:lnTo>
                <a:lnTo>
                  <a:pt x="91312" y="328929"/>
                </a:lnTo>
                <a:lnTo>
                  <a:pt x="91428" y="322579"/>
                </a:lnTo>
                <a:lnTo>
                  <a:pt x="90424" y="316229"/>
                </a:lnTo>
                <a:lnTo>
                  <a:pt x="88276" y="309879"/>
                </a:lnTo>
                <a:lnTo>
                  <a:pt x="84962" y="303529"/>
                </a:lnTo>
                <a:close/>
              </a:path>
              <a:path w="382904" h="364489">
                <a:moveTo>
                  <a:pt x="99822" y="237489"/>
                </a:moveTo>
                <a:lnTo>
                  <a:pt x="92583" y="241299"/>
                </a:lnTo>
                <a:lnTo>
                  <a:pt x="86106" y="247649"/>
                </a:lnTo>
                <a:lnTo>
                  <a:pt x="80391" y="252729"/>
                </a:lnTo>
                <a:lnTo>
                  <a:pt x="77216" y="260349"/>
                </a:lnTo>
                <a:lnTo>
                  <a:pt x="76708" y="266699"/>
                </a:lnTo>
                <a:lnTo>
                  <a:pt x="77090" y="274319"/>
                </a:lnTo>
                <a:lnTo>
                  <a:pt x="106576" y="304799"/>
                </a:lnTo>
                <a:lnTo>
                  <a:pt x="112649" y="306069"/>
                </a:lnTo>
                <a:lnTo>
                  <a:pt x="120777" y="306069"/>
                </a:lnTo>
                <a:lnTo>
                  <a:pt x="128143" y="302259"/>
                </a:lnTo>
                <a:lnTo>
                  <a:pt x="134731" y="295909"/>
                </a:lnTo>
                <a:lnTo>
                  <a:pt x="119507" y="295909"/>
                </a:lnTo>
                <a:lnTo>
                  <a:pt x="108458" y="294639"/>
                </a:lnTo>
                <a:lnTo>
                  <a:pt x="86995" y="262889"/>
                </a:lnTo>
                <a:lnTo>
                  <a:pt x="88773" y="257809"/>
                </a:lnTo>
                <a:lnTo>
                  <a:pt x="96520" y="250189"/>
                </a:lnTo>
                <a:lnTo>
                  <a:pt x="101219" y="248919"/>
                </a:lnTo>
                <a:lnTo>
                  <a:pt x="131445" y="248919"/>
                </a:lnTo>
                <a:lnTo>
                  <a:pt x="125847" y="245109"/>
                </a:lnTo>
                <a:lnTo>
                  <a:pt x="120094" y="241299"/>
                </a:lnTo>
                <a:lnTo>
                  <a:pt x="114174" y="238759"/>
                </a:lnTo>
                <a:lnTo>
                  <a:pt x="108077" y="238759"/>
                </a:lnTo>
                <a:lnTo>
                  <a:pt x="99822" y="237489"/>
                </a:lnTo>
                <a:close/>
              </a:path>
              <a:path w="382904" h="364489">
                <a:moveTo>
                  <a:pt x="131445" y="248919"/>
                </a:moveTo>
                <a:lnTo>
                  <a:pt x="112395" y="248919"/>
                </a:lnTo>
                <a:lnTo>
                  <a:pt x="117983" y="252729"/>
                </a:lnTo>
                <a:lnTo>
                  <a:pt x="129794" y="264159"/>
                </a:lnTo>
                <a:lnTo>
                  <a:pt x="133096" y="269239"/>
                </a:lnTo>
                <a:lnTo>
                  <a:pt x="133858" y="280669"/>
                </a:lnTo>
                <a:lnTo>
                  <a:pt x="132080" y="285749"/>
                </a:lnTo>
                <a:lnTo>
                  <a:pt x="124206" y="293369"/>
                </a:lnTo>
                <a:lnTo>
                  <a:pt x="119507" y="295909"/>
                </a:lnTo>
                <a:lnTo>
                  <a:pt x="134731" y="295909"/>
                </a:lnTo>
                <a:lnTo>
                  <a:pt x="138684" y="292099"/>
                </a:lnTo>
                <a:lnTo>
                  <a:pt x="141478" y="287019"/>
                </a:lnTo>
                <a:lnTo>
                  <a:pt x="144525" y="276859"/>
                </a:lnTo>
                <a:lnTo>
                  <a:pt x="144525" y="271779"/>
                </a:lnTo>
                <a:lnTo>
                  <a:pt x="141224" y="261619"/>
                </a:lnTo>
                <a:lnTo>
                  <a:pt x="137414" y="255269"/>
                </a:lnTo>
                <a:lnTo>
                  <a:pt x="131445" y="248919"/>
                </a:lnTo>
                <a:close/>
              </a:path>
              <a:path w="382904" h="364489">
                <a:moveTo>
                  <a:pt x="54483" y="283209"/>
                </a:moveTo>
                <a:lnTo>
                  <a:pt x="39624" y="283209"/>
                </a:lnTo>
                <a:lnTo>
                  <a:pt x="45212" y="284479"/>
                </a:lnTo>
                <a:lnTo>
                  <a:pt x="51308" y="288289"/>
                </a:lnTo>
                <a:lnTo>
                  <a:pt x="54483" y="283209"/>
                </a:lnTo>
                <a:close/>
              </a:path>
              <a:path w="382904" h="364489">
                <a:moveTo>
                  <a:pt x="126111" y="209549"/>
                </a:moveTo>
                <a:lnTo>
                  <a:pt x="118999" y="217169"/>
                </a:lnTo>
                <a:lnTo>
                  <a:pt x="165354" y="262889"/>
                </a:lnTo>
                <a:lnTo>
                  <a:pt x="173228" y="255269"/>
                </a:lnTo>
                <a:lnTo>
                  <a:pt x="147955" y="229869"/>
                </a:lnTo>
                <a:lnTo>
                  <a:pt x="141986" y="223519"/>
                </a:lnTo>
                <a:lnTo>
                  <a:pt x="139192" y="218439"/>
                </a:lnTo>
                <a:lnTo>
                  <a:pt x="139361" y="215899"/>
                </a:lnTo>
                <a:lnTo>
                  <a:pt x="132715" y="215899"/>
                </a:lnTo>
                <a:lnTo>
                  <a:pt x="126111" y="209549"/>
                </a:lnTo>
                <a:close/>
              </a:path>
              <a:path w="382904" h="364489">
                <a:moveTo>
                  <a:pt x="175861" y="198119"/>
                </a:moveTo>
                <a:lnTo>
                  <a:pt x="156718" y="198119"/>
                </a:lnTo>
                <a:lnTo>
                  <a:pt x="158877" y="199389"/>
                </a:lnTo>
                <a:lnTo>
                  <a:pt x="161162" y="199389"/>
                </a:lnTo>
                <a:lnTo>
                  <a:pt x="163830" y="201929"/>
                </a:lnTo>
                <a:lnTo>
                  <a:pt x="167005" y="205739"/>
                </a:lnTo>
                <a:lnTo>
                  <a:pt x="195199" y="233679"/>
                </a:lnTo>
                <a:lnTo>
                  <a:pt x="203073" y="226059"/>
                </a:lnTo>
                <a:lnTo>
                  <a:pt x="175861" y="198119"/>
                </a:lnTo>
                <a:close/>
              </a:path>
              <a:path w="382904" h="364489">
                <a:moveTo>
                  <a:pt x="155448" y="185419"/>
                </a:moveTo>
                <a:lnTo>
                  <a:pt x="152400" y="186689"/>
                </a:lnTo>
                <a:lnTo>
                  <a:pt x="148971" y="187959"/>
                </a:lnTo>
                <a:lnTo>
                  <a:pt x="145669" y="189229"/>
                </a:lnTo>
                <a:lnTo>
                  <a:pt x="142621" y="190499"/>
                </a:lnTo>
                <a:lnTo>
                  <a:pt x="133350" y="200659"/>
                </a:lnTo>
                <a:lnTo>
                  <a:pt x="131064" y="208279"/>
                </a:lnTo>
                <a:lnTo>
                  <a:pt x="132715" y="215899"/>
                </a:lnTo>
                <a:lnTo>
                  <a:pt x="139361" y="215899"/>
                </a:lnTo>
                <a:lnTo>
                  <a:pt x="139827" y="209549"/>
                </a:lnTo>
                <a:lnTo>
                  <a:pt x="141605" y="205739"/>
                </a:lnTo>
                <a:lnTo>
                  <a:pt x="144907" y="201929"/>
                </a:lnTo>
                <a:lnTo>
                  <a:pt x="147066" y="200659"/>
                </a:lnTo>
                <a:lnTo>
                  <a:pt x="149352" y="199389"/>
                </a:lnTo>
                <a:lnTo>
                  <a:pt x="151892" y="198119"/>
                </a:lnTo>
                <a:lnTo>
                  <a:pt x="175861" y="198119"/>
                </a:lnTo>
                <a:lnTo>
                  <a:pt x="170942" y="193039"/>
                </a:lnTo>
                <a:lnTo>
                  <a:pt x="168275" y="190499"/>
                </a:lnTo>
                <a:lnTo>
                  <a:pt x="166497" y="189229"/>
                </a:lnTo>
                <a:lnTo>
                  <a:pt x="163830" y="187959"/>
                </a:lnTo>
                <a:lnTo>
                  <a:pt x="161036" y="186689"/>
                </a:lnTo>
                <a:lnTo>
                  <a:pt x="158242" y="186689"/>
                </a:lnTo>
                <a:lnTo>
                  <a:pt x="155448" y="185419"/>
                </a:lnTo>
                <a:close/>
              </a:path>
              <a:path w="382904" h="364489">
                <a:moveTo>
                  <a:pt x="176530" y="158749"/>
                </a:moveTo>
                <a:lnTo>
                  <a:pt x="168656" y="167639"/>
                </a:lnTo>
                <a:lnTo>
                  <a:pt x="215011" y="213359"/>
                </a:lnTo>
                <a:lnTo>
                  <a:pt x="222885" y="205739"/>
                </a:lnTo>
                <a:lnTo>
                  <a:pt x="176530" y="158749"/>
                </a:lnTo>
                <a:close/>
              </a:path>
              <a:path w="382904" h="364489">
                <a:moveTo>
                  <a:pt x="207772" y="92709"/>
                </a:moveTo>
                <a:lnTo>
                  <a:pt x="199898" y="100329"/>
                </a:lnTo>
                <a:lnTo>
                  <a:pt x="222885" y="123189"/>
                </a:lnTo>
                <a:lnTo>
                  <a:pt x="216281" y="123189"/>
                </a:lnTo>
                <a:lnTo>
                  <a:pt x="212979" y="124459"/>
                </a:lnTo>
                <a:lnTo>
                  <a:pt x="209550" y="125729"/>
                </a:lnTo>
                <a:lnTo>
                  <a:pt x="206502" y="126999"/>
                </a:lnTo>
                <a:lnTo>
                  <a:pt x="195452" y="149859"/>
                </a:lnTo>
                <a:lnTo>
                  <a:pt x="195834" y="153669"/>
                </a:lnTo>
                <a:lnTo>
                  <a:pt x="198120" y="158749"/>
                </a:lnTo>
                <a:lnTo>
                  <a:pt x="200279" y="163829"/>
                </a:lnTo>
                <a:lnTo>
                  <a:pt x="234187" y="186689"/>
                </a:lnTo>
                <a:lnTo>
                  <a:pt x="244475" y="184149"/>
                </a:lnTo>
                <a:lnTo>
                  <a:pt x="248793" y="181609"/>
                </a:lnTo>
                <a:lnTo>
                  <a:pt x="255505" y="175259"/>
                </a:lnTo>
                <a:lnTo>
                  <a:pt x="228092" y="175259"/>
                </a:lnTo>
                <a:lnTo>
                  <a:pt x="222377" y="171449"/>
                </a:lnTo>
                <a:lnTo>
                  <a:pt x="216408" y="166369"/>
                </a:lnTo>
                <a:lnTo>
                  <a:pt x="210312" y="160019"/>
                </a:lnTo>
                <a:lnTo>
                  <a:pt x="207010" y="153669"/>
                </a:lnTo>
                <a:lnTo>
                  <a:pt x="205994" y="143509"/>
                </a:lnTo>
                <a:lnTo>
                  <a:pt x="207518" y="139699"/>
                </a:lnTo>
                <a:lnTo>
                  <a:pt x="210947" y="135889"/>
                </a:lnTo>
                <a:lnTo>
                  <a:pt x="214503" y="132079"/>
                </a:lnTo>
                <a:lnTo>
                  <a:pt x="219075" y="130809"/>
                </a:lnTo>
                <a:lnTo>
                  <a:pt x="246176" y="130809"/>
                </a:lnTo>
                <a:lnTo>
                  <a:pt x="207772" y="92709"/>
                </a:lnTo>
                <a:close/>
              </a:path>
              <a:path w="382904" h="364489">
                <a:moveTo>
                  <a:pt x="246176" y="130809"/>
                </a:moveTo>
                <a:lnTo>
                  <a:pt x="224409" y="130809"/>
                </a:lnTo>
                <a:lnTo>
                  <a:pt x="229870" y="132079"/>
                </a:lnTo>
                <a:lnTo>
                  <a:pt x="235712" y="134619"/>
                </a:lnTo>
                <a:lnTo>
                  <a:pt x="242062" y="140969"/>
                </a:lnTo>
                <a:lnTo>
                  <a:pt x="247904" y="147319"/>
                </a:lnTo>
                <a:lnTo>
                  <a:pt x="250952" y="152399"/>
                </a:lnTo>
                <a:lnTo>
                  <a:pt x="251714" y="162559"/>
                </a:lnTo>
                <a:lnTo>
                  <a:pt x="250190" y="167639"/>
                </a:lnTo>
                <a:lnTo>
                  <a:pt x="246761" y="171449"/>
                </a:lnTo>
                <a:lnTo>
                  <a:pt x="243459" y="173989"/>
                </a:lnTo>
                <a:lnTo>
                  <a:pt x="239014" y="175259"/>
                </a:lnTo>
                <a:lnTo>
                  <a:pt x="255505" y="175259"/>
                </a:lnTo>
                <a:lnTo>
                  <a:pt x="258191" y="172719"/>
                </a:lnTo>
                <a:lnTo>
                  <a:pt x="260223" y="166369"/>
                </a:lnTo>
                <a:lnTo>
                  <a:pt x="258572" y="158749"/>
                </a:lnTo>
                <a:lnTo>
                  <a:pt x="269324" y="158749"/>
                </a:lnTo>
                <a:lnTo>
                  <a:pt x="271780" y="156209"/>
                </a:lnTo>
                <a:lnTo>
                  <a:pt x="246176" y="130809"/>
                </a:lnTo>
                <a:close/>
              </a:path>
              <a:path w="382904" h="364489">
                <a:moveTo>
                  <a:pt x="269324" y="158749"/>
                </a:moveTo>
                <a:lnTo>
                  <a:pt x="258572" y="158749"/>
                </a:lnTo>
                <a:lnTo>
                  <a:pt x="264414" y="163829"/>
                </a:lnTo>
                <a:lnTo>
                  <a:pt x="269324" y="158749"/>
                </a:lnTo>
                <a:close/>
              </a:path>
              <a:path w="382904" h="364489">
                <a:moveTo>
                  <a:pt x="158877" y="142239"/>
                </a:moveTo>
                <a:lnTo>
                  <a:pt x="151003" y="149859"/>
                </a:lnTo>
                <a:lnTo>
                  <a:pt x="160020" y="158749"/>
                </a:lnTo>
                <a:lnTo>
                  <a:pt x="167894" y="151129"/>
                </a:lnTo>
                <a:lnTo>
                  <a:pt x="158877" y="142239"/>
                </a:lnTo>
                <a:close/>
              </a:path>
              <a:path w="382904" h="364489">
                <a:moveTo>
                  <a:pt x="246507" y="88899"/>
                </a:moveTo>
                <a:lnTo>
                  <a:pt x="238633" y="96519"/>
                </a:lnTo>
                <a:lnTo>
                  <a:pt x="285115" y="143509"/>
                </a:lnTo>
                <a:lnTo>
                  <a:pt x="292862" y="135889"/>
                </a:lnTo>
                <a:lnTo>
                  <a:pt x="246507" y="88899"/>
                </a:lnTo>
                <a:close/>
              </a:path>
              <a:path w="382904" h="364489">
                <a:moveTo>
                  <a:pt x="313356" y="58419"/>
                </a:moveTo>
                <a:lnTo>
                  <a:pt x="296418" y="58419"/>
                </a:lnTo>
                <a:lnTo>
                  <a:pt x="299339" y="59689"/>
                </a:lnTo>
                <a:lnTo>
                  <a:pt x="303530" y="63499"/>
                </a:lnTo>
                <a:lnTo>
                  <a:pt x="304546" y="64769"/>
                </a:lnTo>
                <a:lnTo>
                  <a:pt x="302641" y="68579"/>
                </a:lnTo>
                <a:lnTo>
                  <a:pt x="298831" y="74929"/>
                </a:lnTo>
                <a:lnTo>
                  <a:pt x="293243" y="81279"/>
                </a:lnTo>
                <a:lnTo>
                  <a:pt x="290575" y="85089"/>
                </a:lnTo>
                <a:lnTo>
                  <a:pt x="288544" y="87629"/>
                </a:lnTo>
                <a:lnTo>
                  <a:pt x="287528" y="90169"/>
                </a:lnTo>
                <a:lnTo>
                  <a:pt x="286004" y="92709"/>
                </a:lnTo>
                <a:lnTo>
                  <a:pt x="284988" y="95249"/>
                </a:lnTo>
                <a:lnTo>
                  <a:pt x="284353" y="97789"/>
                </a:lnTo>
                <a:lnTo>
                  <a:pt x="284014" y="100329"/>
                </a:lnTo>
                <a:lnTo>
                  <a:pt x="283972" y="104139"/>
                </a:lnTo>
                <a:lnTo>
                  <a:pt x="285750" y="109219"/>
                </a:lnTo>
                <a:lnTo>
                  <a:pt x="287274" y="111759"/>
                </a:lnTo>
                <a:lnTo>
                  <a:pt x="293370" y="118109"/>
                </a:lnTo>
                <a:lnTo>
                  <a:pt x="297942" y="120649"/>
                </a:lnTo>
                <a:lnTo>
                  <a:pt x="308356" y="119379"/>
                </a:lnTo>
                <a:lnTo>
                  <a:pt x="313563" y="116839"/>
                </a:lnTo>
                <a:lnTo>
                  <a:pt x="318643" y="111759"/>
                </a:lnTo>
                <a:lnTo>
                  <a:pt x="321691" y="109219"/>
                </a:lnTo>
                <a:lnTo>
                  <a:pt x="302387" y="109219"/>
                </a:lnTo>
                <a:lnTo>
                  <a:pt x="299847" y="107949"/>
                </a:lnTo>
                <a:lnTo>
                  <a:pt x="296291" y="104139"/>
                </a:lnTo>
                <a:lnTo>
                  <a:pt x="295402" y="102869"/>
                </a:lnTo>
                <a:lnTo>
                  <a:pt x="295021" y="101599"/>
                </a:lnTo>
                <a:lnTo>
                  <a:pt x="294640" y="99059"/>
                </a:lnTo>
                <a:lnTo>
                  <a:pt x="294894" y="97789"/>
                </a:lnTo>
                <a:lnTo>
                  <a:pt x="295656" y="95249"/>
                </a:lnTo>
                <a:lnTo>
                  <a:pt x="296291" y="93979"/>
                </a:lnTo>
                <a:lnTo>
                  <a:pt x="298069" y="90169"/>
                </a:lnTo>
                <a:lnTo>
                  <a:pt x="305816" y="80009"/>
                </a:lnTo>
                <a:lnTo>
                  <a:pt x="309118" y="74929"/>
                </a:lnTo>
                <a:lnTo>
                  <a:pt x="310769" y="71119"/>
                </a:lnTo>
                <a:lnTo>
                  <a:pt x="326199" y="71119"/>
                </a:lnTo>
                <a:lnTo>
                  <a:pt x="322580" y="67309"/>
                </a:lnTo>
                <a:lnTo>
                  <a:pt x="313356" y="58419"/>
                </a:lnTo>
                <a:close/>
              </a:path>
              <a:path w="382904" h="364489">
                <a:moveTo>
                  <a:pt x="326199" y="71119"/>
                </a:moveTo>
                <a:lnTo>
                  <a:pt x="310769" y="71119"/>
                </a:lnTo>
                <a:lnTo>
                  <a:pt x="313690" y="73659"/>
                </a:lnTo>
                <a:lnTo>
                  <a:pt x="317119" y="77469"/>
                </a:lnTo>
                <a:lnTo>
                  <a:pt x="319278" y="81279"/>
                </a:lnTo>
                <a:lnTo>
                  <a:pt x="320167" y="83819"/>
                </a:lnTo>
                <a:lnTo>
                  <a:pt x="321437" y="86359"/>
                </a:lnTo>
                <a:lnTo>
                  <a:pt x="321437" y="90169"/>
                </a:lnTo>
                <a:lnTo>
                  <a:pt x="319405" y="97789"/>
                </a:lnTo>
                <a:lnTo>
                  <a:pt x="317373" y="100329"/>
                </a:lnTo>
                <a:lnTo>
                  <a:pt x="311277" y="106679"/>
                </a:lnTo>
                <a:lnTo>
                  <a:pt x="308356" y="109219"/>
                </a:lnTo>
                <a:lnTo>
                  <a:pt x="321691" y="109219"/>
                </a:lnTo>
                <a:lnTo>
                  <a:pt x="324104" y="105409"/>
                </a:lnTo>
                <a:lnTo>
                  <a:pt x="327406" y="97789"/>
                </a:lnTo>
                <a:lnTo>
                  <a:pt x="328549" y="93979"/>
                </a:lnTo>
                <a:lnTo>
                  <a:pt x="328930" y="87629"/>
                </a:lnTo>
                <a:lnTo>
                  <a:pt x="340940" y="87629"/>
                </a:lnTo>
                <a:lnTo>
                  <a:pt x="344424" y="83819"/>
                </a:lnTo>
                <a:lnTo>
                  <a:pt x="341757" y="83819"/>
                </a:lnTo>
                <a:lnTo>
                  <a:pt x="339217" y="82549"/>
                </a:lnTo>
                <a:lnTo>
                  <a:pt x="336931" y="80009"/>
                </a:lnTo>
                <a:lnTo>
                  <a:pt x="334645" y="78739"/>
                </a:lnTo>
                <a:lnTo>
                  <a:pt x="329819" y="74929"/>
                </a:lnTo>
                <a:lnTo>
                  <a:pt x="326199" y="71119"/>
                </a:lnTo>
                <a:close/>
              </a:path>
              <a:path w="382904" h="364489">
                <a:moveTo>
                  <a:pt x="299212" y="46989"/>
                </a:moveTo>
                <a:lnTo>
                  <a:pt x="291084" y="46989"/>
                </a:lnTo>
                <a:lnTo>
                  <a:pt x="284225" y="50799"/>
                </a:lnTo>
                <a:lnTo>
                  <a:pt x="265049" y="77469"/>
                </a:lnTo>
                <a:lnTo>
                  <a:pt x="265811" y="85089"/>
                </a:lnTo>
                <a:lnTo>
                  <a:pt x="267335" y="88899"/>
                </a:lnTo>
                <a:lnTo>
                  <a:pt x="270002" y="92709"/>
                </a:lnTo>
                <a:lnTo>
                  <a:pt x="278638" y="85089"/>
                </a:lnTo>
                <a:lnTo>
                  <a:pt x="276225" y="81279"/>
                </a:lnTo>
                <a:lnTo>
                  <a:pt x="275209" y="77469"/>
                </a:lnTo>
                <a:lnTo>
                  <a:pt x="289814" y="58419"/>
                </a:lnTo>
                <a:lnTo>
                  <a:pt x="313356" y="58419"/>
                </a:lnTo>
                <a:lnTo>
                  <a:pt x="312039" y="57149"/>
                </a:lnTo>
                <a:lnTo>
                  <a:pt x="308610" y="53339"/>
                </a:lnTo>
                <a:lnTo>
                  <a:pt x="306070" y="50799"/>
                </a:lnTo>
                <a:lnTo>
                  <a:pt x="301752" y="48259"/>
                </a:lnTo>
                <a:lnTo>
                  <a:pt x="299212" y="46989"/>
                </a:lnTo>
                <a:close/>
              </a:path>
              <a:path w="382904" h="364489">
                <a:moveTo>
                  <a:pt x="340940" y="87629"/>
                </a:moveTo>
                <a:lnTo>
                  <a:pt x="328930" y="87629"/>
                </a:lnTo>
                <a:lnTo>
                  <a:pt x="331343" y="90169"/>
                </a:lnTo>
                <a:lnTo>
                  <a:pt x="333756" y="91439"/>
                </a:lnTo>
                <a:lnTo>
                  <a:pt x="336296" y="92709"/>
                </a:lnTo>
                <a:lnTo>
                  <a:pt x="340940" y="87629"/>
                </a:lnTo>
                <a:close/>
              </a:path>
              <a:path w="382904" h="364489">
                <a:moveTo>
                  <a:pt x="228854" y="71119"/>
                </a:moveTo>
                <a:lnTo>
                  <a:pt x="220980" y="80009"/>
                </a:lnTo>
                <a:lnTo>
                  <a:pt x="230124" y="88899"/>
                </a:lnTo>
                <a:lnTo>
                  <a:pt x="237998" y="81279"/>
                </a:lnTo>
                <a:lnTo>
                  <a:pt x="228854" y="71119"/>
                </a:lnTo>
                <a:close/>
              </a:path>
              <a:path w="382904" h="364489">
                <a:moveTo>
                  <a:pt x="344678" y="53339"/>
                </a:moveTo>
                <a:lnTo>
                  <a:pt x="338074" y="62229"/>
                </a:lnTo>
                <a:lnTo>
                  <a:pt x="343916" y="67309"/>
                </a:lnTo>
                <a:lnTo>
                  <a:pt x="349631" y="68579"/>
                </a:lnTo>
                <a:lnTo>
                  <a:pt x="360934" y="67309"/>
                </a:lnTo>
                <a:lnTo>
                  <a:pt x="366775" y="63499"/>
                </a:lnTo>
                <a:lnTo>
                  <a:pt x="372745" y="58419"/>
                </a:lnTo>
                <a:lnTo>
                  <a:pt x="373972" y="57149"/>
                </a:lnTo>
                <a:lnTo>
                  <a:pt x="351790" y="57149"/>
                </a:lnTo>
                <a:lnTo>
                  <a:pt x="348234" y="55879"/>
                </a:lnTo>
                <a:lnTo>
                  <a:pt x="344678" y="53339"/>
                </a:lnTo>
                <a:close/>
              </a:path>
              <a:path w="382904" h="364489">
                <a:moveTo>
                  <a:pt x="381127" y="30479"/>
                </a:moveTo>
                <a:lnTo>
                  <a:pt x="365633" y="30479"/>
                </a:lnTo>
                <a:lnTo>
                  <a:pt x="367792" y="31749"/>
                </a:lnTo>
                <a:lnTo>
                  <a:pt x="369570" y="33019"/>
                </a:lnTo>
                <a:lnTo>
                  <a:pt x="371602" y="35559"/>
                </a:lnTo>
                <a:lnTo>
                  <a:pt x="372364" y="38099"/>
                </a:lnTo>
                <a:lnTo>
                  <a:pt x="371856" y="44449"/>
                </a:lnTo>
                <a:lnTo>
                  <a:pt x="369950" y="48259"/>
                </a:lnTo>
                <a:lnTo>
                  <a:pt x="362712" y="54609"/>
                </a:lnTo>
                <a:lnTo>
                  <a:pt x="359029" y="57149"/>
                </a:lnTo>
                <a:lnTo>
                  <a:pt x="373972" y="57149"/>
                </a:lnTo>
                <a:lnTo>
                  <a:pt x="376428" y="54609"/>
                </a:lnTo>
                <a:lnTo>
                  <a:pt x="379095" y="50799"/>
                </a:lnTo>
                <a:lnTo>
                  <a:pt x="380619" y="45719"/>
                </a:lnTo>
                <a:lnTo>
                  <a:pt x="382270" y="41909"/>
                </a:lnTo>
                <a:lnTo>
                  <a:pt x="382650" y="38099"/>
                </a:lnTo>
                <a:lnTo>
                  <a:pt x="381127" y="30479"/>
                </a:lnTo>
                <a:close/>
              </a:path>
              <a:path w="382904" h="364489">
                <a:moveTo>
                  <a:pt x="341249" y="0"/>
                </a:moveTo>
                <a:lnTo>
                  <a:pt x="337820" y="1269"/>
                </a:lnTo>
                <a:lnTo>
                  <a:pt x="334010" y="2539"/>
                </a:lnTo>
                <a:lnTo>
                  <a:pt x="330200" y="5079"/>
                </a:lnTo>
                <a:lnTo>
                  <a:pt x="326517" y="7619"/>
                </a:lnTo>
                <a:lnTo>
                  <a:pt x="320421" y="12699"/>
                </a:lnTo>
                <a:lnTo>
                  <a:pt x="318516" y="15239"/>
                </a:lnTo>
                <a:lnTo>
                  <a:pt x="316992" y="19049"/>
                </a:lnTo>
                <a:lnTo>
                  <a:pt x="315595" y="21589"/>
                </a:lnTo>
                <a:lnTo>
                  <a:pt x="314579" y="24129"/>
                </a:lnTo>
                <a:lnTo>
                  <a:pt x="314325" y="25399"/>
                </a:lnTo>
                <a:lnTo>
                  <a:pt x="313817" y="29209"/>
                </a:lnTo>
                <a:lnTo>
                  <a:pt x="314071" y="31749"/>
                </a:lnTo>
                <a:lnTo>
                  <a:pt x="330200" y="46989"/>
                </a:lnTo>
                <a:lnTo>
                  <a:pt x="333248" y="45719"/>
                </a:lnTo>
                <a:lnTo>
                  <a:pt x="339852" y="44449"/>
                </a:lnTo>
                <a:lnTo>
                  <a:pt x="345186" y="40639"/>
                </a:lnTo>
                <a:lnTo>
                  <a:pt x="352298" y="36829"/>
                </a:lnTo>
                <a:lnTo>
                  <a:pt x="357759" y="34289"/>
                </a:lnTo>
                <a:lnTo>
                  <a:pt x="326898" y="34289"/>
                </a:lnTo>
                <a:lnTo>
                  <a:pt x="325882" y="33019"/>
                </a:lnTo>
                <a:lnTo>
                  <a:pt x="324231" y="31749"/>
                </a:lnTo>
                <a:lnTo>
                  <a:pt x="323596" y="29209"/>
                </a:lnTo>
                <a:lnTo>
                  <a:pt x="324358" y="24129"/>
                </a:lnTo>
                <a:lnTo>
                  <a:pt x="326263" y="20319"/>
                </a:lnTo>
                <a:lnTo>
                  <a:pt x="332994" y="13969"/>
                </a:lnTo>
                <a:lnTo>
                  <a:pt x="336042" y="11429"/>
                </a:lnTo>
                <a:lnTo>
                  <a:pt x="349522" y="11429"/>
                </a:lnTo>
                <a:lnTo>
                  <a:pt x="354330" y="5079"/>
                </a:lnTo>
                <a:lnTo>
                  <a:pt x="350774" y="2539"/>
                </a:lnTo>
                <a:lnTo>
                  <a:pt x="347472" y="1269"/>
                </a:lnTo>
                <a:lnTo>
                  <a:pt x="344424" y="1269"/>
                </a:lnTo>
                <a:lnTo>
                  <a:pt x="341249" y="0"/>
                </a:lnTo>
                <a:close/>
              </a:path>
              <a:path w="382904" h="364489">
                <a:moveTo>
                  <a:pt x="368173" y="19049"/>
                </a:moveTo>
                <a:lnTo>
                  <a:pt x="362077" y="19049"/>
                </a:lnTo>
                <a:lnTo>
                  <a:pt x="355727" y="21589"/>
                </a:lnTo>
                <a:lnTo>
                  <a:pt x="350647" y="24129"/>
                </a:lnTo>
                <a:lnTo>
                  <a:pt x="343662" y="29209"/>
                </a:lnTo>
                <a:lnTo>
                  <a:pt x="338709" y="31749"/>
                </a:lnTo>
                <a:lnTo>
                  <a:pt x="335788" y="33019"/>
                </a:lnTo>
                <a:lnTo>
                  <a:pt x="334645" y="33019"/>
                </a:lnTo>
                <a:lnTo>
                  <a:pt x="332740" y="34289"/>
                </a:lnTo>
                <a:lnTo>
                  <a:pt x="357759" y="34289"/>
                </a:lnTo>
                <a:lnTo>
                  <a:pt x="361315" y="31749"/>
                </a:lnTo>
                <a:lnTo>
                  <a:pt x="363093" y="31749"/>
                </a:lnTo>
                <a:lnTo>
                  <a:pt x="365633" y="30479"/>
                </a:lnTo>
                <a:lnTo>
                  <a:pt x="381127" y="30479"/>
                </a:lnTo>
                <a:lnTo>
                  <a:pt x="379475" y="26669"/>
                </a:lnTo>
                <a:lnTo>
                  <a:pt x="374142" y="21589"/>
                </a:lnTo>
                <a:lnTo>
                  <a:pt x="371221" y="20319"/>
                </a:lnTo>
                <a:lnTo>
                  <a:pt x="368173" y="19049"/>
                </a:lnTo>
                <a:close/>
              </a:path>
              <a:path w="382904" h="364489">
                <a:moveTo>
                  <a:pt x="349522" y="11429"/>
                </a:moveTo>
                <a:lnTo>
                  <a:pt x="342011" y="11429"/>
                </a:lnTo>
                <a:lnTo>
                  <a:pt x="344932" y="12699"/>
                </a:lnTo>
                <a:lnTo>
                  <a:pt x="347599" y="13969"/>
                </a:lnTo>
                <a:lnTo>
                  <a:pt x="349522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34765" y="4193540"/>
            <a:ext cx="546735" cy="528955"/>
          </a:xfrm>
          <a:custGeom>
            <a:avLst/>
            <a:gdLst/>
            <a:ahLst/>
            <a:cxnLst/>
            <a:rect l="l" t="t" r="r" b="b"/>
            <a:pathLst>
              <a:path w="546735" h="528954">
                <a:moveTo>
                  <a:pt x="12700" y="451993"/>
                </a:moveTo>
                <a:lnTo>
                  <a:pt x="0" y="464693"/>
                </a:lnTo>
                <a:lnTo>
                  <a:pt x="64008" y="528701"/>
                </a:lnTo>
                <a:lnTo>
                  <a:pt x="72136" y="520573"/>
                </a:lnTo>
                <a:lnTo>
                  <a:pt x="17652" y="466090"/>
                </a:lnTo>
                <a:lnTo>
                  <a:pt x="41012" y="466090"/>
                </a:lnTo>
                <a:lnTo>
                  <a:pt x="12700" y="451993"/>
                </a:lnTo>
                <a:close/>
              </a:path>
              <a:path w="546735" h="528954">
                <a:moveTo>
                  <a:pt x="41012" y="466090"/>
                </a:moveTo>
                <a:lnTo>
                  <a:pt x="17652" y="466090"/>
                </a:lnTo>
                <a:lnTo>
                  <a:pt x="90677" y="502031"/>
                </a:lnTo>
                <a:lnTo>
                  <a:pt x="98298" y="494411"/>
                </a:lnTo>
                <a:lnTo>
                  <a:pt x="95474" y="488569"/>
                </a:lnTo>
                <a:lnTo>
                  <a:pt x="85725" y="488569"/>
                </a:lnTo>
                <a:lnTo>
                  <a:pt x="83058" y="487044"/>
                </a:lnTo>
                <a:lnTo>
                  <a:pt x="78867" y="484886"/>
                </a:lnTo>
                <a:lnTo>
                  <a:pt x="41012" y="466090"/>
                </a:lnTo>
                <a:close/>
              </a:path>
              <a:path w="546735" h="528954">
                <a:moveTo>
                  <a:pt x="61087" y="403606"/>
                </a:moveTo>
                <a:lnTo>
                  <a:pt x="49657" y="415036"/>
                </a:lnTo>
                <a:lnTo>
                  <a:pt x="78867" y="474853"/>
                </a:lnTo>
                <a:lnTo>
                  <a:pt x="85725" y="488569"/>
                </a:lnTo>
                <a:lnTo>
                  <a:pt x="95474" y="488569"/>
                </a:lnTo>
                <a:lnTo>
                  <a:pt x="63373" y="422148"/>
                </a:lnTo>
                <a:lnTo>
                  <a:pt x="79629" y="422148"/>
                </a:lnTo>
                <a:lnTo>
                  <a:pt x="61087" y="403606"/>
                </a:lnTo>
                <a:close/>
              </a:path>
              <a:path w="546735" h="528954">
                <a:moveTo>
                  <a:pt x="79629" y="422148"/>
                </a:moveTo>
                <a:lnTo>
                  <a:pt x="63373" y="422148"/>
                </a:lnTo>
                <a:lnTo>
                  <a:pt x="116967" y="475742"/>
                </a:lnTo>
                <a:lnTo>
                  <a:pt x="125095" y="467613"/>
                </a:lnTo>
                <a:lnTo>
                  <a:pt x="79629" y="422148"/>
                </a:lnTo>
                <a:close/>
              </a:path>
              <a:path w="546735" h="528954">
                <a:moveTo>
                  <a:pt x="99187" y="400812"/>
                </a:moveTo>
                <a:lnTo>
                  <a:pt x="91312" y="408686"/>
                </a:lnTo>
                <a:lnTo>
                  <a:pt x="137668" y="455041"/>
                </a:lnTo>
                <a:lnTo>
                  <a:pt x="145542" y="447167"/>
                </a:lnTo>
                <a:lnTo>
                  <a:pt x="99187" y="400812"/>
                </a:lnTo>
                <a:close/>
              </a:path>
              <a:path w="546735" h="528954">
                <a:moveTo>
                  <a:pt x="151257" y="359283"/>
                </a:moveTo>
                <a:lnTo>
                  <a:pt x="121158" y="382397"/>
                </a:lnTo>
                <a:lnTo>
                  <a:pt x="119634" y="387604"/>
                </a:lnTo>
                <a:lnTo>
                  <a:pt x="119887" y="392938"/>
                </a:lnTo>
                <a:lnTo>
                  <a:pt x="122047" y="398399"/>
                </a:lnTo>
                <a:lnTo>
                  <a:pt x="124079" y="403860"/>
                </a:lnTo>
                <a:lnTo>
                  <a:pt x="156337" y="426085"/>
                </a:lnTo>
                <a:lnTo>
                  <a:pt x="164337" y="426338"/>
                </a:lnTo>
                <a:lnTo>
                  <a:pt x="171450" y="423291"/>
                </a:lnTo>
                <a:lnTo>
                  <a:pt x="178562" y="416179"/>
                </a:lnTo>
                <a:lnTo>
                  <a:pt x="162940" y="416179"/>
                </a:lnTo>
                <a:lnTo>
                  <a:pt x="157734" y="415671"/>
                </a:lnTo>
                <a:lnTo>
                  <a:pt x="130429" y="383159"/>
                </a:lnTo>
                <a:lnTo>
                  <a:pt x="132207" y="378587"/>
                </a:lnTo>
                <a:lnTo>
                  <a:pt x="138811" y="371983"/>
                </a:lnTo>
                <a:lnTo>
                  <a:pt x="141859" y="370586"/>
                </a:lnTo>
                <a:lnTo>
                  <a:pt x="145161" y="370331"/>
                </a:lnTo>
                <a:lnTo>
                  <a:pt x="148589" y="369950"/>
                </a:lnTo>
                <a:lnTo>
                  <a:pt x="158673" y="369950"/>
                </a:lnTo>
                <a:lnTo>
                  <a:pt x="162560" y="364617"/>
                </a:lnTo>
                <a:lnTo>
                  <a:pt x="156972" y="360806"/>
                </a:lnTo>
                <a:lnTo>
                  <a:pt x="151257" y="359283"/>
                </a:lnTo>
                <a:close/>
              </a:path>
              <a:path w="546735" h="528954">
                <a:moveTo>
                  <a:pt x="180086" y="380619"/>
                </a:moveTo>
                <a:lnTo>
                  <a:pt x="171323" y="387350"/>
                </a:lnTo>
                <a:lnTo>
                  <a:pt x="174751" y="391922"/>
                </a:lnTo>
                <a:lnTo>
                  <a:pt x="176275" y="396113"/>
                </a:lnTo>
                <a:lnTo>
                  <a:pt x="162940" y="416179"/>
                </a:lnTo>
                <a:lnTo>
                  <a:pt x="178562" y="416179"/>
                </a:lnTo>
                <a:lnTo>
                  <a:pt x="182880" y="411861"/>
                </a:lnTo>
                <a:lnTo>
                  <a:pt x="185674" y="406146"/>
                </a:lnTo>
                <a:lnTo>
                  <a:pt x="186189" y="399542"/>
                </a:lnTo>
                <a:lnTo>
                  <a:pt x="186525" y="393827"/>
                </a:lnTo>
                <a:lnTo>
                  <a:pt x="186481" y="392938"/>
                </a:lnTo>
                <a:lnTo>
                  <a:pt x="184531" y="386842"/>
                </a:lnTo>
                <a:lnTo>
                  <a:pt x="180086" y="380619"/>
                </a:lnTo>
                <a:close/>
              </a:path>
              <a:path w="546735" h="528954">
                <a:moveTo>
                  <a:pt x="81534" y="383159"/>
                </a:moveTo>
                <a:lnTo>
                  <a:pt x="73660" y="391033"/>
                </a:lnTo>
                <a:lnTo>
                  <a:pt x="82676" y="400050"/>
                </a:lnTo>
                <a:lnTo>
                  <a:pt x="90550" y="392175"/>
                </a:lnTo>
                <a:lnTo>
                  <a:pt x="81534" y="383159"/>
                </a:lnTo>
                <a:close/>
              </a:path>
              <a:path w="546735" h="528954">
                <a:moveTo>
                  <a:pt x="188340" y="313690"/>
                </a:moveTo>
                <a:lnTo>
                  <a:pt x="181101" y="316738"/>
                </a:lnTo>
                <a:lnTo>
                  <a:pt x="175006" y="322961"/>
                </a:lnTo>
                <a:lnTo>
                  <a:pt x="168529" y="329311"/>
                </a:lnTo>
                <a:lnTo>
                  <a:pt x="165481" y="336677"/>
                </a:lnTo>
                <a:lnTo>
                  <a:pt x="165735" y="345059"/>
                </a:lnTo>
                <a:lnTo>
                  <a:pt x="166711" y="351222"/>
                </a:lnTo>
                <a:lnTo>
                  <a:pt x="195375" y="379993"/>
                </a:lnTo>
                <a:lnTo>
                  <a:pt x="209676" y="381000"/>
                </a:lnTo>
                <a:lnTo>
                  <a:pt x="217043" y="377698"/>
                </a:lnTo>
                <a:lnTo>
                  <a:pt x="223900" y="370967"/>
                </a:lnTo>
                <a:lnTo>
                  <a:pt x="224645" y="370205"/>
                </a:lnTo>
                <a:lnTo>
                  <a:pt x="209042" y="370205"/>
                </a:lnTo>
                <a:lnTo>
                  <a:pt x="198374" y="369950"/>
                </a:lnTo>
                <a:lnTo>
                  <a:pt x="193039" y="367538"/>
                </a:lnTo>
                <a:lnTo>
                  <a:pt x="187706" y="362712"/>
                </a:lnTo>
                <a:lnTo>
                  <a:pt x="194665" y="355727"/>
                </a:lnTo>
                <a:lnTo>
                  <a:pt x="181610" y="355727"/>
                </a:lnTo>
                <a:lnTo>
                  <a:pt x="177800" y="351536"/>
                </a:lnTo>
                <a:lnTo>
                  <a:pt x="176022" y="346837"/>
                </a:lnTo>
                <a:lnTo>
                  <a:pt x="176022" y="337185"/>
                </a:lnTo>
                <a:lnTo>
                  <a:pt x="177926" y="332867"/>
                </a:lnTo>
                <a:lnTo>
                  <a:pt x="185547" y="325247"/>
                </a:lnTo>
                <a:lnTo>
                  <a:pt x="190246" y="323596"/>
                </a:lnTo>
                <a:lnTo>
                  <a:pt x="217480" y="323596"/>
                </a:lnTo>
                <a:lnTo>
                  <a:pt x="214435" y="320911"/>
                </a:lnTo>
                <a:lnTo>
                  <a:pt x="208534" y="317230"/>
                </a:lnTo>
                <a:lnTo>
                  <a:pt x="202537" y="314954"/>
                </a:lnTo>
                <a:lnTo>
                  <a:pt x="196469" y="314071"/>
                </a:lnTo>
                <a:lnTo>
                  <a:pt x="188340" y="313690"/>
                </a:lnTo>
                <a:close/>
              </a:path>
              <a:path w="546735" h="528954">
                <a:moveTo>
                  <a:pt x="158673" y="369950"/>
                </a:moveTo>
                <a:lnTo>
                  <a:pt x="148589" y="369950"/>
                </a:lnTo>
                <a:lnTo>
                  <a:pt x="152273" y="371094"/>
                </a:lnTo>
                <a:lnTo>
                  <a:pt x="156083" y="373506"/>
                </a:lnTo>
                <a:lnTo>
                  <a:pt x="158673" y="369950"/>
                </a:lnTo>
                <a:close/>
              </a:path>
              <a:path w="546735" h="528954">
                <a:moveTo>
                  <a:pt x="229235" y="335534"/>
                </a:moveTo>
                <a:lnTo>
                  <a:pt x="220218" y="342646"/>
                </a:lnTo>
                <a:lnTo>
                  <a:pt x="222250" y="347218"/>
                </a:lnTo>
                <a:lnTo>
                  <a:pt x="223125" y="351222"/>
                </a:lnTo>
                <a:lnTo>
                  <a:pt x="223093" y="351536"/>
                </a:lnTo>
                <a:lnTo>
                  <a:pt x="222504" y="354838"/>
                </a:lnTo>
                <a:lnTo>
                  <a:pt x="221996" y="358394"/>
                </a:lnTo>
                <a:lnTo>
                  <a:pt x="220345" y="361569"/>
                </a:lnTo>
                <a:lnTo>
                  <a:pt x="213613" y="368300"/>
                </a:lnTo>
                <a:lnTo>
                  <a:pt x="209042" y="370205"/>
                </a:lnTo>
                <a:lnTo>
                  <a:pt x="224645" y="370205"/>
                </a:lnTo>
                <a:lnTo>
                  <a:pt x="229235" y="365506"/>
                </a:lnTo>
                <a:lnTo>
                  <a:pt x="232410" y="359791"/>
                </a:lnTo>
                <a:lnTo>
                  <a:pt x="233172" y="353694"/>
                </a:lnTo>
                <a:lnTo>
                  <a:pt x="234061" y="347599"/>
                </a:lnTo>
                <a:lnTo>
                  <a:pt x="232790" y="341630"/>
                </a:lnTo>
                <a:lnTo>
                  <a:pt x="229235" y="335534"/>
                </a:lnTo>
                <a:close/>
              </a:path>
              <a:path w="546735" h="528954">
                <a:moveTo>
                  <a:pt x="217480" y="323596"/>
                </a:moveTo>
                <a:lnTo>
                  <a:pt x="190246" y="323596"/>
                </a:lnTo>
                <a:lnTo>
                  <a:pt x="195834" y="324104"/>
                </a:lnTo>
                <a:lnTo>
                  <a:pt x="199389" y="324358"/>
                </a:lnTo>
                <a:lnTo>
                  <a:pt x="203326" y="326390"/>
                </a:lnTo>
                <a:lnTo>
                  <a:pt x="207518" y="329946"/>
                </a:lnTo>
                <a:lnTo>
                  <a:pt x="181610" y="355727"/>
                </a:lnTo>
                <a:lnTo>
                  <a:pt x="194665" y="355727"/>
                </a:lnTo>
                <a:lnTo>
                  <a:pt x="222250" y="328041"/>
                </a:lnTo>
                <a:lnTo>
                  <a:pt x="221361" y="327152"/>
                </a:lnTo>
                <a:lnTo>
                  <a:pt x="220725" y="326390"/>
                </a:lnTo>
                <a:lnTo>
                  <a:pt x="220218" y="326009"/>
                </a:lnTo>
                <a:lnTo>
                  <a:pt x="217480" y="323596"/>
                </a:lnTo>
                <a:close/>
              </a:path>
              <a:path w="546735" h="528954">
                <a:moveTo>
                  <a:pt x="309880" y="307086"/>
                </a:moveTo>
                <a:lnTo>
                  <a:pt x="257810" y="359156"/>
                </a:lnTo>
                <a:lnTo>
                  <a:pt x="263398" y="364871"/>
                </a:lnTo>
                <a:lnTo>
                  <a:pt x="315595" y="312674"/>
                </a:lnTo>
                <a:lnTo>
                  <a:pt x="309880" y="307086"/>
                </a:lnTo>
                <a:close/>
              </a:path>
              <a:path w="546735" h="528954">
                <a:moveTo>
                  <a:pt x="279179" y="248919"/>
                </a:moveTo>
                <a:lnTo>
                  <a:pt x="263651" y="248919"/>
                </a:lnTo>
                <a:lnTo>
                  <a:pt x="295021" y="280669"/>
                </a:lnTo>
                <a:lnTo>
                  <a:pt x="298450" y="283210"/>
                </a:lnTo>
                <a:lnTo>
                  <a:pt x="300609" y="284480"/>
                </a:lnTo>
                <a:lnTo>
                  <a:pt x="307467" y="284480"/>
                </a:lnTo>
                <a:lnTo>
                  <a:pt x="309880" y="283210"/>
                </a:lnTo>
                <a:lnTo>
                  <a:pt x="312547" y="281940"/>
                </a:lnTo>
                <a:lnTo>
                  <a:pt x="315468" y="279400"/>
                </a:lnTo>
                <a:lnTo>
                  <a:pt x="317246" y="276860"/>
                </a:lnTo>
                <a:lnTo>
                  <a:pt x="318897" y="275590"/>
                </a:lnTo>
                <a:lnTo>
                  <a:pt x="320675" y="273050"/>
                </a:lnTo>
                <a:lnTo>
                  <a:pt x="304292" y="273050"/>
                </a:lnTo>
                <a:lnTo>
                  <a:pt x="303275" y="271780"/>
                </a:lnTo>
                <a:lnTo>
                  <a:pt x="302387" y="271780"/>
                </a:lnTo>
                <a:lnTo>
                  <a:pt x="300863" y="270510"/>
                </a:lnTo>
                <a:lnTo>
                  <a:pt x="279179" y="248919"/>
                </a:lnTo>
                <a:close/>
              </a:path>
              <a:path w="546735" h="528954">
                <a:moveTo>
                  <a:pt x="312674" y="266700"/>
                </a:moveTo>
                <a:lnTo>
                  <a:pt x="311404" y="267969"/>
                </a:lnTo>
                <a:lnTo>
                  <a:pt x="310388" y="269240"/>
                </a:lnTo>
                <a:lnTo>
                  <a:pt x="309499" y="270510"/>
                </a:lnTo>
                <a:lnTo>
                  <a:pt x="308356" y="271780"/>
                </a:lnTo>
                <a:lnTo>
                  <a:pt x="307213" y="271780"/>
                </a:lnTo>
                <a:lnTo>
                  <a:pt x="305181" y="273050"/>
                </a:lnTo>
                <a:lnTo>
                  <a:pt x="320675" y="273050"/>
                </a:lnTo>
                <a:lnTo>
                  <a:pt x="312674" y="266700"/>
                </a:lnTo>
                <a:close/>
              </a:path>
              <a:path w="546735" h="528954">
                <a:moveTo>
                  <a:pt x="320421" y="190500"/>
                </a:moveTo>
                <a:lnTo>
                  <a:pt x="312293" y="190500"/>
                </a:lnTo>
                <a:lnTo>
                  <a:pt x="305054" y="193040"/>
                </a:lnTo>
                <a:lnTo>
                  <a:pt x="292481" y="205740"/>
                </a:lnTo>
                <a:lnTo>
                  <a:pt x="289433" y="213360"/>
                </a:lnTo>
                <a:lnTo>
                  <a:pt x="289687" y="222250"/>
                </a:lnTo>
                <a:lnTo>
                  <a:pt x="319327" y="256540"/>
                </a:lnTo>
                <a:lnTo>
                  <a:pt x="325374" y="257810"/>
                </a:lnTo>
                <a:lnTo>
                  <a:pt x="333501" y="257810"/>
                </a:lnTo>
                <a:lnTo>
                  <a:pt x="340995" y="254000"/>
                </a:lnTo>
                <a:lnTo>
                  <a:pt x="347852" y="247650"/>
                </a:lnTo>
                <a:lnTo>
                  <a:pt x="349186" y="246380"/>
                </a:lnTo>
                <a:lnTo>
                  <a:pt x="322325" y="246380"/>
                </a:lnTo>
                <a:lnTo>
                  <a:pt x="316992" y="243840"/>
                </a:lnTo>
                <a:lnTo>
                  <a:pt x="311531" y="240030"/>
                </a:lnTo>
                <a:lnTo>
                  <a:pt x="318960" y="232410"/>
                </a:lnTo>
                <a:lnTo>
                  <a:pt x="305562" y="232410"/>
                </a:lnTo>
                <a:lnTo>
                  <a:pt x="301751" y="228600"/>
                </a:lnTo>
                <a:lnTo>
                  <a:pt x="299847" y="223519"/>
                </a:lnTo>
                <a:lnTo>
                  <a:pt x="299974" y="213360"/>
                </a:lnTo>
                <a:lnTo>
                  <a:pt x="301879" y="209550"/>
                </a:lnTo>
                <a:lnTo>
                  <a:pt x="309372" y="201930"/>
                </a:lnTo>
                <a:lnTo>
                  <a:pt x="314198" y="200660"/>
                </a:lnTo>
                <a:lnTo>
                  <a:pt x="341251" y="200660"/>
                </a:lnTo>
                <a:lnTo>
                  <a:pt x="338333" y="198119"/>
                </a:lnTo>
                <a:lnTo>
                  <a:pt x="332438" y="194310"/>
                </a:lnTo>
                <a:lnTo>
                  <a:pt x="326471" y="191769"/>
                </a:lnTo>
                <a:lnTo>
                  <a:pt x="320421" y="190500"/>
                </a:lnTo>
                <a:close/>
              </a:path>
              <a:path w="546735" h="528954">
                <a:moveTo>
                  <a:pt x="249174" y="219710"/>
                </a:moveTo>
                <a:lnTo>
                  <a:pt x="245999" y="231140"/>
                </a:lnTo>
                <a:lnTo>
                  <a:pt x="257556" y="242569"/>
                </a:lnTo>
                <a:lnTo>
                  <a:pt x="251840" y="248919"/>
                </a:lnTo>
                <a:lnTo>
                  <a:pt x="257937" y="255269"/>
                </a:lnTo>
                <a:lnTo>
                  <a:pt x="263651" y="248919"/>
                </a:lnTo>
                <a:lnTo>
                  <a:pt x="279179" y="248919"/>
                </a:lnTo>
                <a:lnTo>
                  <a:pt x="271525" y="241300"/>
                </a:lnTo>
                <a:lnTo>
                  <a:pt x="278087" y="234950"/>
                </a:lnTo>
                <a:lnTo>
                  <a:pt x="265302" y="234950"/>
                </a:lnTo>
                <a:lnTo>
                  <a:pt x="249174" y="219710"/>
                </a:lnTo>
                <a:close/>
              </a:path>
              <a:path w="546735" h="528954">
                <a:moveTo>
                  <a:pt x="353187" y="212090"/>
                </a:moveTo>
                <a:lnTo>
                  <a:pt x="344043" y="219710"/>
                </a:lnTo>
                <a:lnTo>
                  <a:pt x="346201" y="223519"/>
                </a:lnTo>
                <a:lnTo>
                  <a:pt x="346963" y="227330"/>
                </a:lnTo>
                <a:lnTo>
                  <a:pt x="345948" y="234950"/>
                </a:lnTo>
                <a:lnTo>
                  <a:pt x="344297" y="238760"/>
                </a:lnTo>
                <a:lnTo>
                  <a:pt x="337565" y="245110"/>
                </a:lnTo>
                <a:lnTo>
                  <a:pt x="332867" y="246380"/>
                </a:lnTo>
                <a:lnTo>
                  <a:pt x="349186" y="246380"/>
                </a:lnTo>
                <a:lnTo>
                  <a:pt x="353187" y="242569"/>
                </a:lnTo>
                <a:lnTo>
                  <a:pt x="356235" y="236219"/>
                </a:lnTo>
                <a:lnTo>
                  <a:pt x="358013" y="224790"/>
                </a:lnTo>
                <a:lnTo>
                  <a:pt x="356615" y="218440"/>
                </a:lnTo>
                <a:lnTo>
                  <a:pt x="353187" y="212090"/>
                </a:lnTo>
                <a:close/>
              </a:path>
              <a:path w="546735" h="528954">
                <a:moveTo>
                  <a:pt x="273304" y="227330"/>
                </a:moveTo>
                <a:lnTo>
                  <a:pt x="265302" y="234950"/>
                </a:lnTo>
                <a:lnTo>
                  <a:pt x="278087" y="234950"/>
                </a:lnTo>
                <a:lnTo>
                  <a:pt x="279400" y="233680"/>
                </a:lnTo>
                <a:lnTo>
                  <a:pt x="273304" y="227330"/>
                </a:lnTo>
                <a:close/>
              </a:path>
              <a:path w="546735" h="528954">
                <a:moveTo>
                  <a:pt x="341251" y="200660"/>
                </a:moveTo>
                <a:lnTo>
                  <a:pt x="323342" y="200660"/>
                </a:lnTo>
                <a:lnTo>
                  <a:pt x="327151" y="203200"/>
                </a:lnTo>
                <a:lnTo>
                  <a:pt x="331470" y="207010"/>
                </a:lnTo>
                <a:lnTo>
                  <a:pt x="305562" y="232410"/>
                </a:lnTo>
                <a:lnTo>
                  <a:pt x="318960" y="232410"/>
                </a:lnTo>
                <a:lnTo>
                  <a:pt x="346201" y="204469"/>
                </a:lnTo>
                <a:lnTo>
                  <a:pt x="345313" y="203200"/>
                </a:lnTo>
                <a:lnTo>
                  <a:pt x="344170" y="203200"/>
                </a:lnTo>
                <a:lnTo>
                  <a:pt x="341251" y="200660"/>
                </a:lnTo>
                <a:close/>
              </a:path>
              <a:path w="546735" h="528954">
                <a:moveTo>
                  <a:pt x="367538" y="195580"/>
                </a:moveTo>
                <a:lnTo>
                  <a:pt x="360934" y="204469"/>
                </a:lnTo>
                <a:lnTo>
                  <a:pt x="366775" y="208280"/>
                </a:lnTo>
                <a:lnTo>
                  <a:pt x="372490" y="210819"/>
                </a:lnTo>
                <a:lnTo>
                  <a:pt x="383794" y="209550"/>
                </a:lnTo>
                <a:lnTo>
                  <a:pt x="389636" y="205740"/>
                </a:lnTo>
                <a:lnTo>
                  <a:pt x="395605" y="199390"/>
                </a:lnTo>
                <a:lnTo>
                  <a:pt x="374650" y="199390"/>
                </a:lnTo>
                <a:lnTo>
                  <a:pt x="371094" y="198119"/>
                </a:lnTo>
                <a:lnTo>
                  <a:pt x="367538" y="195580"/>
                </a:lnTo>
                <a:close/>
              </a:path>
              <a:path w="546735" h="528954">
                <a:moveTo>
                  <a:pt x="403987" y="172719"/>
                </a:moveTo>
                <a:lnTo>
                  <a:pt x="388493" y="172719"/>
                </a:lnTo>
                <a:lnTo>
                  <a:pt x="390651" y="173990"/>
                </a:lnTo>
                <a:lnTo>
                  <a:pt x="394335" y="177800"/>
                </a:lnTo>
                <a:lnTo>
                  <a:pt x="395224" y="180340"/>
                </a:lnTo>
                <a:lnTo>
                  <a:pt x="394715" y="186690"/>
                </a:lnTo>
                <a:lnTo>
                  <a:pt x="392811" y="189230"/>
                </a:lnTo>
                <a:lnTo>
                  <a:pt x="385572" y="196850"/>
                </a:lnTo>
                <a:lnTo>
                  <a:pt x="381888" y="199390"/>
                </a:lnTo>
                <a:lnTo>
                  <a:pt x="395605" y="199390"/>
                </a:lnTo>
                <a:lnTo>
                  <a:pt x="399288" y="195580"/>
                </a:lnTo>
                <a:lnTo>
                  <a:pt x="401955" y="191769"/>
                </a:lnTo>
                <a:lnTo>
                  <a:pt x="403479" y="187960"/>
                </a:lnTo>
                <a:lnTo>
                  <a:pt x="405130" y="184150"/>
                </a:lnTo>
                <a:lnTo>
                  <a:pt x="405511" y="180340"/>
                </a:lnTo>
                <a:lnTo>
                  <a:pt x="403987" y="172719"/>
                </a:lnTo>
                <a:close/>
              </a:path>
              <a:path w="546735" h="528954">
                <a:moveTo>
                  <a:pt x="364109" y="142240"/>
                </a:moveTo>
                <a:lnTo>
                  <a:pt x="360680" y="143510"/>
                </a:lnTo>
                <a:lnTo>
                  <a:pt x="353060" y="146050"/>
                </a:lnTo>
                <a:lnTo>
                  <a:pt x="349376" y="148590"/>
                </a:lnTo>
                <a:lnTo>
                  <a:pt x="343281" y="154940"/>
                </a:lnTo>
                <a:lnTo>
                  <a:pt x="341375" y="157480"/>
                </a:lnTo>
                <a:lnTo>
                  <a:pt x="339851" y="160019"/>
                </a:lnTo>
                <a:lnTo>
                  <a:pt x="338455" y="163830"/>
                </a:lnTo>
                <a:lnTo>
                  <a:pt x="337438" y="165100"/>
                </a:lnTo>
                <a:lnTo>
                  <a:pt x="337185" y="167640"/>
                </a:lnTo>
                <a:lnTo>
                  <a:pt x="336676" y="170180"/>
                </a:lnTo>
                <a:lnTo>
                  <a:pt x="336931" y="172719"/>
                </a:lnTo>
                <a:lnTo>
                  <a:pt x="338455" y="179069"/>
                </a:lnTo>
                <a:lnTo>
                  <a:pt x="339979" y="181610"/>
                </a:lnTo>
                <a:lnTo>
                  <a:pt x="342011" y="182880"/>
                </a:lnTo>
                <a:lnTo>
                  <a:pt x="344297" y="185419"/>
                </a:lnTo>
                <a:lnTo>
                  <a:pt x="346963" y="186690"/>
                </a:lnTo>
                <a:lnTo>
                  <a:pt x="350012" y="187960"/>
                </a:lnTo>
                <a:lnTo>
                  <a:pt x="356108" y="187960"/>
                </a:lnTo>
                <a:lnTo>
                  <a:pt x="362712" y="185419"/>
                </a:lnTo>
                <a:lnTo>
                  <a:pt x="368046" y="182880"/>
                </a:lnTo>
                <a:lnTo>
                  <a:pt x="375158" y="179069"/>
                </a:lnTo>
                <a:lnTo>
                  <a:pt x="378798" y="176530"/>
                </a:lnTo>
                <a:lnTo>
                  <a:pt x="350900" y="176530"/>
                </a:lnTo>
                <a:lnTo>
                  <a:pt x="349758" y="175260"/>
                </a:lnTo>
                <a:lnTo>
                  <a:pt x="348742" y="175260"/>
                </a:lnTo>
                <a:lnTo>
                  <a:pt x="347090" y="172719"/>
                </a:lnTo>
                <a:lnTo>
                  <a:pt x="346456" y="171450"/>
                </a:lnTo>
                <a:lnTo>
                  <a:pt x="347218" y="165100"/>
                </a:lnTo>
                <a:lnTo>
                  <a:pt x="349123" y="162560"/>
                </a:lnTo>
                <a:lnTo>
                  <a:pt x="355854" y="156210"/>
                </a:lnTo>
                <a:lnTo>
                  <a:pt x="358901" y="153669"/>
                </a:lnTo>
                <a:lnTo>
                  <a:pt x="372382" y="153669"/>
                </a:lnTo>
                <a:lnTo>
                  <a:pt x="377189" y="147319"/>
                </a:lnTo>
                <a:lnTo>
                  <a:pt x="373634" y="144780"/>
                </a:lnTo>
                <a:lnTo>
                  <a:pt x="370332" y="143510"/>
                </a:lnTo>
                <a:lnTo>
                  <a:pt x="367284" y="143510"/>
                </a:lnTo>
                <a:lnTo>
                  <a:pt x="364109" y="142240"/>
                </a:lnTo>
                <a:close/>
              </a:path>
              <a:path w="546735" h="528954">
                <a:moveTo>
                  <a:pt x="391033" y="161290"/>
                </a:moveTo>
                <a:lnTo>
                  <a:pt x="384937" y="161290"/>
                </a:lnTo>
                <a:lnTo>
                  <a:pt x="378587" y="163830"/>
                </a:lnTo>
                <a:lnTo>
                  <a:pt x="373507" y="166369"/>
                </a:lnTo>
                <a:lnTo>
                  <a:pt x="366522" y="170180"/>
                </a:lnTo>
                <a:lnTo>
                  <a:pt x="358648" y="175260"/>
                </a:lnTo>
                <a:lnTo>
                  <a:pt x="357505" y="175260"/>
                </a:lnTo>
                <a:lnTo>
                  <a:pt x="355600" y="176530"/>
                </a:lnTo>
                <a:lnTo>
                  <a:pt x="378798" y="176530"/>
                </a:lnTo>
                <a:lnTo>
                  <a:pt x="380619" y="175260"/>
                </a:lnTo>
                <a:lnTo>
                  <a:pt x="384175" y="173990"/>
                </a:lnTo>
                <a:lnTo>
                  <a:pt x="385952" y="173990"/>
                </a:lnTo>
                <a:lnTo>
                  <a:pt x="388493" y="172719"/>
                </a:lnTo>
                <a:lnTo>
                  <a:pt x="403987" y="172719"/>
                </a:lnTo>
                <a:lnTo>
                  <a:pt x="402336" y="168910"/>
                </a:lnTo>
                <a:lnTo>
                  <a:pt x="397001" y="163830"/>
                </a:lnTo>
                <a:lnTo>
                  <a:pt x="394081" y="162560"/>
                </a:lnTo>
                <a:lnTo>
                  <a:pt x="391033" y="161290"/>
                </a:lnTo>
                <a:close/>
              </a:path>
              <a:path w="546735" h="528954">
                <a:moveTo>
                  <a:pt x="398719" y="129540"/>
                </a:moveTo>
                <a:lnTo>
                  <a:pt x="383286" y="129540"/>
                </a:lnTo>
                <a:lnTo>
                  <a:pt x="414655" y="161290"/>
                </a:lnTo>
                <a:lnTo>
                  <a:pt x="418084" y="163830"/>
                </a:lnTo>
                <a:lnTo>
                  <a:pt x="420243" y="165100"/>
                </a:lnTo>
                <a:lnTo>
                  <a:pt x="427100" y="165100"/>
                </a:lnTo>
                <a:lnTo>
                  <a:pt x="429513" y="163830"/>
                </a:lnTo>
                <a:lnTo>
                  <a:pt x="432181" y="162560"/>
                </a:lnTo>
                <a:lnTo>
                  <a:pt x="435101" y="160019"/>
                </a:lnTo>
                <a:lnTo>
                  <a:pt x="436880" y="157480"/>
                </a:lnTo>
                <a:lnTo>
                  <a:pt x="438531" y="156210"/>
                </a:lnTo>
                <a:lnTo>
                  <a:pt x="439716" y="153669"/>
                </a:lnTo>
                <a:lnTo>
                  <a:pt x="423925" y="153669"/>
                </a:lnTo>
                <a:lnTo>
                  <a:pt x="422910" y="152400"/>
                </a:lnTo>
                <a:lnTo>
                  <a:pt x="422021" y="152400"/>
                </a:lnTo>
                <a:lnTo>
                  <a:pt x="420497" y="151130"/>
                </a:lnTo>
                <a:lnTo>
                  <a:pt x="398719" y="129540"/>
                </a:lnTo>
                <a:close/>
              </a:path>
              <a:path w="546735" h="528954">
                <a:moveTo>
                  <a:pt x="372382" y="153669"/>
                </a:moveTo>
                <a:lnTo>
                  <a:pt x="367792" y="153669"/>
                </a:lnTo>
                <a:lnTo>
                  <a:pt x="370459" y="156210"/>
                </a:lnTo>
                <a:lnTo>
                  <a:pt x="372382" y="153669"/>
                </a:lnTo>
                <a:close/>
              </a:path>
              <a:path w="546735" h="528954">
                <a:moveTo>
                  <a:pt x="432181" y="147319"/>
                </a:moveTo>
                <a:lnTo>
                  <a:pt x="431038" y="148590"/>
                </a:lnTo>
                <a:lnTo>
                  <a:pt x="430022" y="149860"/>
                </a:lnTo>
                <a:lnTo>
                  <a:pt x="429133" y="151130"/>
                </a:lnTo>
                <a:lnTo>
                  <a:pt x="427863" y="152400"/>
                </a:lnTo>
                <a:lnTo>
                  <a:pt x="426847" y="152400"/>
                </a:lnTo>
                <a:lnTo>
                  <a:pt x="424814" y="153669"/>
                </a:lnTo>
                <a:lnTo>
                  <a:pt x="439716" y="153669"/>
                </a:lnTo>
                <a:lnTo>
                  <a:pt x="440309" y="152400"/>
                </a:lnTo>
                <a:lnTo>
                  <a:pt x="432181" y="147319"/>
                </a:lnTo>
                <a:close/>
              </a:path>
              <a:path w="546735" h="528954">
                <a:moveTo>
                  <a:pt x="409448" y="91440"/>
                </a:moveTo>
                <a:lnTo>
                  <a:pt x="401574" y="99060"/>
                </a:lnTo>
                <a:lnTo>
                  <a:pt x="448056" y="144780"/>
                </a:lnTo>
                <a:lnTo>
                  <a:pt x="455930" y="137160"/>
                </a:lnTo>
                <a:lnTo>
                  <a:pt x="409448" y="91440"/>
                </a:lnTo>
                <a:close/>
              </a:path>
              <a:path w="546735" h="528954">
                <a:moveTo>
                  <a:pt x="478536" y="124460"/>
                </a:moveTo>
                <a:lnTo>
                  <a:pt x="469773" y="130810"/>
                </a:lnTo>
                <a:lnTo>
                  <a:pt x="474599" y="135890"/>
                </a:lnTo>
                <a:lnTo>
                  <a:pt x="480060" y="138430"/>
                </a:lnTo>
                <a:lnTo>
                  <a:pt x="485901" y="137160"/>
                </a:lnTo>
                <a:lnTo>
                  <a:pt x="491871" y="137160"/>
                </a:lnTo>
                <a:lnTo>
                  <a:pt x="497586" y="133350"/>
                </a:lnTo>
                <a:lnTo>
                  <a:pt x="503047" y="128269"/>
                </a:lnTo>
                <a:lnTo>
                  <a:pt x="504221" y="127000"/>
                </a:lnTo>
                <a:lnTo>
                  <a:pt x="481202" y="127000"/>
                </a:lnTo>
                <a:lnTo>
                  <a:pt x="478536" y="124460"/>
                </a:lnTo>
                <a:close/>
              </a:path>
              <a:path w="546735" h="528954">
                <a:moveTo>
                  <a:pt x="368808" y="99060"/>
                </a:moveTo>
                <a:lnTo>
                  <a:pt x="365633" y="111760"/>
                </a:lnTo>
                <a:lnTo>
                  <a:pt x="377189" y="123190"/>
                </a:lnTo>
                <a:lnTo>
                  <a:pt x="371348" y="129540"/>
                </a:lnTo>
                <a:lnTo>
                  <a:pt x="377571" y="134619"/>
                </a:lnTo>
                <a:lnTo>
                  <a:pt x="383286" y="129540"/>
                </a:lnTo>
                <a:lnTo>
                  <a:pt x="398719" y="129540"/>
                </a:lnTo>
                <a:lnTo>
                  <a:pt x="391033" y="121919"/>
                </a:lnTo>
                <a:lnTo>
                  <a:pt x="397700" y="115569"/>
                </a:lnTo>
                <a:lnTo>
                  <a:pt x="384937" y="115569"/>
                </a:lnTo>
                <a:lnTo>
                  <a:pt x="368808" y="99060"/>
                </a:lnTo>
                <a:close/>
              </a:path>
              <a:path w="546735" h="528954">
                <a:moveTo>
                  <a:pt x="506984" y="90169"/>
                </a:moveTo>
                <a:lnTo>
                  <a:pt x="491109" y="90169"/>
                </a:lnTo>
                <a:lnTo>
                  <a:pt x="496315" y="95250"/>
                </a:lnTo>
                <a:lnTo>
                  <a:pt x="499490" y="99060"/>
                </a:lnTo>
                <a:lnTo>
                  <a:pt x="500634" y="100330"/>
                </a:lnTo>
                <a:lnTo>
                  <a:pt x="502665" y="104140"/>
                </a:lnTo>
                <a:lnTo>
                  <a:pt x="503300" y="107950"/>
                </a:lnTo>
                <a:lnTo>
                  <a:pt x="502285" y="114300"/>
                </a:lnTo>
                <a:lnTo>
                  <a:pt x="500125" y="118110"/>
                </a:lnTo>
                <a:lnTo>
                  <a:pt x="493140" y="124460"/>
                </a:lnTo>
                <a:lnTo>
                  <a:pt x="489712" y="127000"/>
                </a:lnTo>
                <a:lnTo>
                  <a:pt x="504221" y="127000"/>
                </a:lnTo>
                <a:lnTo>
                  <a:pt x="507746" y="123190"/>
                </a:lnTo>
                <a:lnTo>
                  <a:pt x="510794" y="118110"/>
                </a:lnTo>
                <a:lnTo>
                  <a:pt x="512190" y="113030"/>
                </a:lnTo>
                <a:lnTo>
                  <a:pt x="513714" y="107950"/>
                </a:lnTo>
                <a:lnTo>
                  <a:pt x="513588" y="104140"/>
                </a:lnTo>
                <a:lnTo>
                  <a:pt x="512063" y="99060"/>
                </a:lnTo>
                <a:lnTo>
                  <a:pt x="510539" y="95250"/>
                </a:lnTo>
                <a:lnTo>
                  <a:pt x="506984" y="90169"/>
                </a:lnTo>
                <a:close/>
              </a:path>
              <a:path w="546735" h="528954">
                <a:moveTo>
                  <a:pt x="449199" y="53340"/>
                </a:moveTo>
                <a:lnTo>
                  <a:pt x="442468" y="55880"/>
                </a:lnTo>
                <a:lnTo>
                  <a:pt x="432943" y="66040"/>
                </a:lnTo>
                <a:lnTo>
                  <a:pt x="430402" y="69850"/>
                </a:lnTo>
                <a:lnTo>
                  <a:pt x="428371" y="80010"/>
                </a:lnTo>
                <a:lnTo>
                  <a:pt x="428879" y="85090"/>
                </a:lnTo>
                <a:lnTo>
                  <a:pt x="433197" y="96519"/>
                </a:lnTo>
                <a:lnTo>
                  <a:pt x="436499" y="101600"/>
                </a:lnTo>
                <a:lnTo>
                  <a:pt x="440944" y="105410"/>
                </a:lnTo>
                <a:lnTo>
                  <a:pt x="447294" y="111760"/>
                </a:lnTo>
                <a:lnTo>
                  <a:pt x="454533" y="115569"/>
                </a:lnTo>
                <a:lnTo>
                  <a:pt x="470788" y="118110"/>
                </a:lnTo>
                <a:lnTo>
                  <a:pt x="478027" y="115569"/>
                </a:lnTo>
                <a:lnTo>
                  <a:pt x="486918" y="106680"/>
                </a:lnTo>
                <a:lnTo>
                  <a:pt x="460121" y="106680"/>
                </a:lnTo>
                <a:lnTo>
                  <a:pt x="454533" y="102869"/>
                </a:lnTo>
                <a:lnTo>
                  <a:pt x="448437" y="96519"/>
                </a:lnTo>
                <a:lnTo>
                  <a:pt x="442849" y="91440"/>
                </a:lnTo>
                <a:lnTo>
                  <a:pt x="439800" y="86360"/>
                </a:lnTo>
                <a:lnTo>
                  <a:pt x="439038" y="74930"/>
                </a:lnTo>
                <a:lnTo>
                  <a:pt x="440563" y="71119"/>
                </a:lnTo>
                <a:lnTo>
                  <a:pt x="447675" y="63500"/>
                </a:lnTo>
                <a:lnTo>
                  <a:pt x="452120" y="62230"/>
                </a:lnTo>
                <a:lnTo>
                  <a:pt x="479564" y="62230"/>
                </a:lnTo>
                <a:lnTo>
                  <a:pt x="471796" y="54610"/>
                </a:lnTo>
                <a:lnTo>
                  <a:pt x="457200" y="54610"/>
                </a:lnTo>
                <a:lnTo>
                  <a:pt x="449199" y="53340"/>
                </a:lnTo>
                <a:close/>
              </a:path>
              <a:path w="546735" h="528954">
                <a:moveTo>
                  <a:pt x="392938" y="107950"/>
                </a:moveTo>
                <a:lnTo>
                  <a:pt x="384937" y="115569"/>
                </a:lnTo>
                <a:lnTo>
                  <a:pt x="397700" y="115569"/>
                </a:lnTo>
                <a:lnTo>
                  <a:pt x="399034" y="114300"/>
                </a:lnTo>
                <a:lnTo>
                  <a:pt x="392938" y="107950"/>
                </a:lnTo>
                <a:close/>
              </a:path>
              <a:path w="546735" h="528954">
                <a:moveTo>
                  <a:pt x="479564" y="62230"/>
                </a:moveTo>
                <a:lnTo>
                  <a:pt x="452120" y="62230"/>
                </a:lnTo>
                <a:lnTo>
                  <a:pt x="462914" y="63500"/>
                </a:lnTo>
                <a:lnTo>
                  <a:pt x="468502" y="66040"/>
                </a:lnTo>
                <a:lnTo>
                  <a:pt x="474090" y="71119"/>
                </a:lnTo>
                <a:lnTo>
                  <a:pt x="480060" y="77469"/>
                </a:lnTo>
                <a:lnTo>
                  <a:pt x="483235" y="82550"/>
                </a:lnTo>
                <a:lnTo>
                  <a:pt x="483488" y="88900"/>
                </a:lnTo>
                <a:lnTo>
                  <a:pt x="483870" y="93980"/>
                </a:lnTo>
                <a:lnTo>
                  <a:pt x="482219" y="97790"/>
                </a:lnTo>
                <a:lnTo>
                  <a:pt x="478663" y="101600"/>
                </a:lnTo>
                <a:lnTo>
                  <a:pt x="474980" y="105410"/>
                </a:lnTo>
                <a:lnTo>
                  <a:pt x="470535" y="106680"/>
                </a:lnTo>
                <a:lnTo>
                  <a:pt x="486918" y="106680"/>
                </a:lnTo>
                <a:lnTo>
                  <a:pt x="489458" y="104140"/>
                </a:lnTo>
                <a:lnTo>
                  <a:pt x="491744" y="97790"/>
                </a:lnTo>
                <a:lnTo>
                  <a:pt x="491109" y="90169"/>
                </a:lnTo>
                <a:lnTo>
                  <a:pt x="506984" y="90169"/>
                </a:lnTo>
                <a:lnTo>
                  <a:pt x="506095" y="88900"/>
                </a:lnTo>
                <a:lnTo>
                  <a:pt x="498983" y="81280"/>
                </a:lnTo>
                <a:lnTo>
                  <a:pt x="479564" y="62230"/>
                </a:lnTo>
                <a:close/>
              </a:path>
              <a:path w="546735" h="528954">
                <a:moveTo>
                  <a:pt x="391795" y="73660"/>
                </a:moveTo>
                <a:lnTo>
                  <a:pt x="383921" y="81280"/>
                </a:lnTo>
                <a:lnTo>
                  <a:pt x="393064" y="90169"/>
                </a:lnTo>
                <a:lnTo>
                  <a:pt x="400938" y="82550"/>
                </a:lnTo>
                <a:lnTo>
                  <a:pt x="391795" y="73660"/>
                </a:lnTo>
                <a:close/>
              </a:path>
              <a:path w="546735" h="528954">
                <a:moveTo>
                  <a:pt x="502031" y="0"/>
                </a:moveTo>
                <a:lnTo>
                  <a:pt x="478993" y="31750"/>
                </a:lnTo>
                <a:lnTo>
                  <a:pt x="479299" y="36830"/>
                </a:lnTo>
                <a:lnTo>
                  <a:pt x="508714" y="67310"/>
                </a:lnTo>
                <a:lnTo>
                  <a:pt x="514858" y="68580"/>
                </a:lnTo>
                <a:lnTo>
                  <a:pt x="522986" y="68580"/>
                </a:lnTo>
                <a:lnTo>
                  <a:pt x="530351" y="64769"/>
                </a:lnTo>
                <a:lnTo>
                  <a:pt x="536940" y="58419"/>
                </a:lnTo>
                <a:lnTo>
                  <a:pt x="521715" y="58419"/>
                </a:lnTo>
                <a:lnTo>
                  <a:pt x="510539" y="57150"/>
                </a:lnTo>
                <a:lnTo>
                  <a:pt x="489076" y="25400"/>
                </a:lnTo>
                <a:lnTo>
                  <a:pt x="490855" y="20319"/>
                </a:lnTo>
                <a:lnTo>
                  <a:pt x="498729" y="12700"/>
                </a:lnTo>
                <a:lnTo>
                  <a:pt x="503427" y="11430"/>
                </a:lnTo>
                <a:lnTo>
                  <a:pt x="533654" y="11430"/>
                </a:lnTo>
                <a:lnTo>
                  <a:pt x="528038" y="7619"/>
                </a:lnTo>
                <a:lnTo>
                  <a:pt x="522255" y="3810"/>
                </a:lnTo>
                <a:lnTo>
                  <a:pt x="516330" y="1269"/>
                </a:lnTo>
                <a:lnTo>
                  <a:pt x="510286" y="1269"/>
                </a:lnTo>
                <a:lnTo>
                  <a:pt x="502031" y="0"/>
                </a:lnTo>
                <a:close/>
              </a:path>
              <a:path w="546735" h="528954">
                <a:moveTo>
                  <a:pt x="533654" y="11430"/>
                </a:moveTo>
                <a:lnTo>
                  <a:pt x="514604" y="11430"/>
                </a:lnTo>
                <a:lnTo>
                  <a:pt x="520192" y="15240"/>
                </a:lnTo>
                <a:lnTo>
                  <a:pt x="525907" y="20319"/>
                </a:lnTo>
                <a:lnTo>
                  <a:pt x="532002" y="26669"/>
                </a:lnTo>
                <a:lnTo>
                  <a:pt x="535305" y="31750"/>
                </a:lnTo>
                <a:lnTo>
                  <a:pt x="536067" y="43180"/>
                </a:lnTo>
                <a:lnTo>
                  <a:pt x="534288" y="48260"/>
                </a:lnTo>
                <a:lnTo>
                  <a:pt x="526414" y="55880"/>
                </a:lnTo>
                <a:lnTo>
                  <a:pt x="521715" y="58419"/>
                </a:lnTo>
                <a:lnTo>
                  <a:pt x="536940" y="58419"/>
                </a:lnTo>
                <a:lnTo>
                  <a:pt x="540893" y="54610"/>
                </a:lnTo>
                <a:lnTo>
                  <a:pt x="543687" y="49530"/>
                </a:lnTo>
                <a:lnTo>
                  <a:pt x="546735" y="39369"/>
                </a:lnTo>
                <a:lnTo>
                  <a:pt x="546608" y="34290"/>
                </a:lnTo>
                <a:lnTo>
                  <a:pt x="544957" y="29210"/>
                </a:lnTo>
                <a:lnTo>
                  <a:pt x="543433" y="24130"/>
                </a:lnTo>
                <a:lnTo>
                  <a:pt x="539623" y="17780"/>
                </a:lnTo>
                <a:lnTo>
                  <a:pt x="533654" y="11430"/>
                </a:lnTo>
                <a:close/>
              </a:path>
              <a:path w="546735" h="528954">
                <a:moveTo>
                  <a:pt x="458850" y="41910"/>
                </a:moveTo>
                <a:lnTo>
                  <a:pt x="451612" y="49530"/>
                </a:lnTo>
                <a:lnTo>
                  <a:pt x="457200" y="54610"/>
                </a:lnTo>
                <a:lnTo>
                  <a:pt x="471796" y="54610"/>
                </a:lnTo>
                <a:lnTo>
                  <a:pt x="45885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42307" y="4193032"/>
            <a:ext cx="322580" cy="304800"/>
          </a:xfrm>
          <a:custGeom>
            <a:avLst/>
            <a:gdLst/>
            <a:ahLst/>
            <a:cxnLst/>
            <a:rect l="l" t="t" r="r" b="b"/>
            <a:pathLst>
              <a:path w="322579" h="304800">
                <a:moveTo>
                  <a:pt x="12700" y="227711"/>
                </a:moveTo>
                <a:lnTo>
                  <a:pt x="0" y="240538"/>
                </a:lnTo>
                <a:lnTo>
                  <a:pt x="64007" y="304546"/>
                </a:lnTo>
                <a:lnTo>
                  <a:pt x="72135" y="296418"/>
                </a:lnTo>
                <a:lnTo>
                  <a:pt x="17652" y="241935"/>
                </a:lnTo>
                <a:lnTo>
                  <a:pt x="41202" y="241935"/>
                </a:lnTo>
                <a:lnTo>
                  <a:pt x="12700" y="227711"/>
                </a:lnTo>
                <a:close/>
              </a:path>
              <a:path w="322579" h="304800">
                <a:moveTo>
                  <a:pt x="41202" y="241935"/>
                </a:moveTo>
                <a:lnTo>
                  <a:pt x="17652" y="241935"/>
                </a:lnTo>
                <a:lnTo>
                  <a:pt x="90677" y="277876"/>
                </a:lnTo>
                <a:lnTo>
                  <a:pt x="98297" y="270256"/>
                </a:lnTo>
                <a:lnTo>
                  <a:pt x="95474" y="264414"/>
                </a:lnTo>
                <a:lnTo>
                  <a:pt x="85725" y="264414"/>
                </a:lnTo>
                <a:lnTo>
                  <a:pt x="83057" y="262890"/>
                </a:lnTo>
                <a:lnTo>
                  <a:pt x="78866" y="260731"/>
                </a:lnTo>
                <a:lnTo>
                  <a:pt x="41202" y="241935"/>
                </a:lnTo>
                <a:close/>
              </a:path>
              <a:path w="322579" h="304800">
                <a:moveTo>
                  <a:pt x="61087" y="179451"/>
                </a:moveTo>
                <a:lnTo>
                  <a:pt x="49656" y="190881"/>
                </a:lnTo>
                <a:lnTo>
                  <a:pt x="78866" y="250698"/>
                </a:lnTo>
                <a:lnTo>
                  <a:pt x="85725" y="264414"/>
                </a:lnTo>
                <a:lnTo>
                  <a:pt x="95474" y="264414"/>
                </a:lnTo>
                <a:lnTo>
                  <a:pt x="63372" y="197993"/>
                </a:lnTo>
                <a:lnTo>
                  <a:pt x="79629" y="197993"/>
                </a:lnTo>
                <a:lnTo>
                  <a:pt x="61087" y="179451"/>
                </a:lnTo>
                <a:close/>
              </a:path>
              <a:path w="322579" h="304800">
                <a:moveTo>
                  <a:pt x="79629" y="197993"/>
                </a:moveTo>
                <a:lnTo>
                  <a:pt x="63372" y="197993"/>
                </a:lnTo>
                <a:lnTo>
                  <a:pt x="116966" y="251587"/>
                </a:lnTo>
                <a:lnTo>
                  <a:pt x="125094" y="243459"/>
                </a:lnTo>
                <a:lnTo>
                  <a:pt x="79629" y="197993"/>
                </a:lnTo>
                <a:close/>
              </a:path>
              <a:path w="322579" h="304800">
                <a:moveTo>
                  <a:pt x="99187" y="176657"/>
                </a:moveTo>
                <a:lnTo>
                  <a:pt x="91312" y="184531"/>
                </a:lnTo>
                <a:lnTo>
                  <a:pt x="137667" y="230886"/>
                </a:lnTo>
                <a:lnTo>
                  <a:pt x="145541" y="223012"/>
                </a:lnTo>
                <a:lnTo>
                  <a:pt x="99187" y="176657"/>
                </a:lnTo>
                <a:close/>
              </a:path>
              <a:path w="322579" h="304800">
                <a:moveTo>
                  <a:pt x="151383" y="135128"/>
                </a:moveTo>
                <a:lnTo>
                  <a:pt x="119633" y="163449"/>
                </a:lnTo>
                <a:lnTo>
                  <a:pt x="119887" y="168783"/>
                </a:lnTo>
                <a:lnTo>
                  <a:pt x="122530" y="175514"/>
                </a:lnTo>
                <a:lnTo>
                  <a:pt x="124078" y="179578"/>
                </a:lnTo>
                <a:lnTo>
                  <a:pt x="156337" y="201930"/>
                </a:lnTo>
                <a:lnTo>
                  <a:pt x="164337" y="202184"/>
                </a:lnTo>
                <a:lnTo>
                  <a:pt x="171450" y="199136"/>
                </a:lnTo>
                <a:lnTo>
                  <a:pt x="178562" y="192024"/>
                </a:lnTo>
                <a:lnTo>
                  <a:pt x="162940" y="192024"/>
                </a:lnTo>
                <a:lnTo>
                  <a:pt x="157733" y="191516"/>
                </a:lnTo>
                <a:lnTo>
                  <a:pt x="152526" y="191135"/>
                </a:lnTo>
                <a:lnTo>
                  <a:pt x="146812" y="187833"/>
                </a:lnTo>
                <a:lnTo>
                  <a:pt x="140588" y="181483"/>
                </a:lnTo>
                <a:lnTo>
                  <a:pt x="134365" y="175387"/>
                </a:lnTo>
                <a:lnTo>
                  <a:pt x="131190" y="169672"/>
                </a:lnTo>
                <a:lnTo>
                  <a:pt x="130428" y="159004"/>
                </a:lnTo>
                <a:lnTo>
                  <a:pt x="132206" y="154432"/>
                </a:lnTo>
                <a:lnTo>
                  <a:pt x="138810" y="147828"/>
                </a:lnTo>
                <a:lnTo>
                  <a:pt x="141858" y="146431"/>
                </a:lnTo>
                <a:lnTo>
                  <a:pt x="145287" y="146050"/>
                </a:lnTo>
                <a:lnTo>
                  <a:pt x="148716" y="145796"/>
                </a:lnTo>
                <a:lnTo>
                  <a:pt x="158617" y="145796"/>
                </a:lnTo>
                <a:lnTo>
                  <a:pt x="162559" y="140462"/>
                </a:lnTo>
                <a:lnTo>
                  <a:pt x="156971" y="136652"/>
                </a:lnTo>
                <a:lnTo>
                  <a:pt x="151383" y="135128"/>
                </a:lnTo>
                <a:close/>
              </a:path>
              <a:path w="322579" h="304800">
                <a:moveTo>
                  <a:pt x="180085" y="156464"/>
                </a:moveTo>
                <a:lnTo>
                  <a:pt x="171322" y="163195"/>
                </a:lnTo>
                <a:lnTo>
                  <a:pt x="174751" y="167640"/>
                </a:lnTo>
                <a:lnTo>
                  <a:pt x="176402" y="171958"/>
                </a:lnTo>
                <a:lnTo>
                  <a:pt x="176148" y="175895"/>
                </a:lnTo>
                <a:lnTo>
                  <a:pt x="176021" y="179832"/>
                </a:lnTo>
                <a:lnTo>
                  <a:pt x="174370" y="183388"/>
                </a:lnTo>
                <a:lnTo>
                  <a:pt x="171322" y="186436"/>
                </a:lnTo>
                <a:lnTo>
                  <a:pt x="167385" y="190246"/>
                </a:lnTo>
                <a:lnTo>
                  <a:pt x="162940" y="192024"/>
                </a:lnTo>
                <a:lnTo>
                  <a:pt x="178562" y="192024"/>
                </a:lnTo>
                <a:lnTo>
                  <a:pt x="182879" y="187706"/>
                </a:lnTo>
                <a:lnTo>
                  <a:pt x="185673" y="181991"/>
                </a:lnTo>
                <a:lnTo>
                  <a:pt x="186189" y="175387"/>
                </a:lnTo>
                <a:lnTo>
                  <a:pt x="186525" y="169672"/>
                </a:lnTo>
                <a:lnTo>
                  <a:pt x="186481" y="168783"/>
                </a:lnTo>
                <a:lnTo>
                  <a:pt x="184530" y="162687"/>
                </a:lnTo>
                <a:lnTo>
                  <a:pt x="180085" y="156464"/>
                </a:lnTo>
                <a:close/>
              </a:path>
              <a:path w="322579" h="304800">
                <a:moveTo>
                  <a:pt x="81533" y="159004"/>
                </a:moveTo>
                <a:lnTo>
                  <a:pt x="73659" y="166878"/>
                </a:lnTo>
                <a:lnTo>
                  <a:pt x="82676" y="175895"/>
                </a:lnTo>
                <a:lnTo>
                  <a:pt x="90550" y="168021"/>
                </a:lnTo>
                <a:lnTo>
                  <a:pt x="81533" y="159004"/>
                </a:lnTo>
                <a:close/>
              </a:path>
              <a:path w="322579" h="304800">
                <a:moveTo>
                  <a:pt x="188340" y="89535"/>
                </a:moveTo>
                <a:lnTo>
                  <a:pt x="181228" y="92583"/>
                </a:lnTo>
                <a:lnTo>
                  <a:pt x="175005" y="98679"/>
                </a:lnTo>
                <a:lnTo>
                  <a:pt x="168528" y="105156"/>
                </a:lnTo>
                <a:lnTo>
                  <a:pt x="165480" y="112522"/>
                </a:lnTo>
                <a:lnTo>
                  <a:pt x="165734" y="120777"/>
                </a:lnTo>
                <a:lnTo>
                  <a:pt x="189436" y="153574"/>
                </a:lnTo>
                <a:lnTo>
                  <a:pt x="209676" y="156845"/>
                </a:lnTo>
                <a:lnTo>
                  <a:pt x="217042" y="153543"/>
                </a:lnTo>
                <a:lnTo>
                  <a:pt x="223900" y="146812"/>
                </a:lnTo>
                <a:lnTo>
                  <a:pt x="224645" y="146050"/>
                </a:lnTo>
                <a:lnTo>
                  <a:pt x="209041" y="146050"/>
                </a:lnTo>
                <a:lnTo>
                  <a:pt x="198373" y="145796"/>
                </a:lnTo>
                <a:lnTo>
                  <a:pt x="193039" y="143256"/>
                </a:lnTo>
                <a:lnTo>
                  <a:pt x="187705" y="138557"/>
                </a:lnTo>
                <a:lnTo>
                  <a:pt x="194665" y="131572"/>
                </a:lnTo>
                <a:lnTo>
                  <a:pt x="181609" y="131572"/>
                </a:lnTo>
                <a:lnTo>
                  <a:pt x="177926" y="127254"/>
                </a:lnTo>
                <a:lnTo>
                  <a:pt x="176021" y="122682"/>
                </a:lnTo>
                <a:lnTo>
                  <a:pt x="176021" y="112903"/>
                </a:lnTo>
                <a:lnTo>
                  <a:pt x="177926" y="108712"/>
                </a:lnTo>
                <a:lnTo>
                  <a:pt x="185546" y="101092"/>
                </a:lnTo>
                <a:lnTo>
                  <a:pt x="190245" y="99441"/>
                </a:lnTo>
                <a:lnTo>
                  <a:pt x="217587" y="99441"/>
                </a:lnTo>
                <a:lnTo>
                  <a:pt x="214435" y="96702"/>
                </a:lnTo>
                <a:lnTo>
                  <a:pt x="208533" y="93059"/>
                </a:lnTo>
                <a:lnTo>
                  <a:pt x="202537" y="90797"/>
                </a:lnTo>
                <a:lnTo>
                  <a:pt x="196468" y="89916"/>
                </a:lnTo>
                <a:lnTo>
                  <a:pt x="188340" y="89535"/>
                </a:lnTo>
                <a:close/>
              </a:path>
              <a:path w="322579" h="304800">
                <a:moveTo>
                  <a:pt x="158617" y="145796"/>
                </a:moveTo>
                <a:lnTo>
                  <a:pt x="148716" y="145796"/>
                </a:lnTo>
                <a:lnTo>
                  <a:pt x="152272" y="146939"/>
                </a:lnTo>
                <a:lnTo>
                  <a:pt x="156082" y="149225"/>
                </a:lnTo>
                <a:lnTo>
                  <a:pt x="158617" y="145796"/>
                </a:lnTo>
                <a:close/>
              </a:path>
              <a:path w="322579" h="304800">
                <a:moveTo>
                  <a:pt x="229362" y="111379"/>
                </a:moveTo>
                <a:lnTo>
                  <a:pt x="220217" y="118491"/>
                </a:lnTo>
                <a:lnTo>
                  <a:pt x="222250" y="123063"/>
                </a:lnTo>
                <a:lnTo>
                  <a:pt x="223138" y="126996"/>
                </a:lnTo>
                <a:lnTo>
                  <a:pt x="222630" y="130556"/>
                </a:lnTo>
                <a:lnTo>
                  <a:pt x="221995" y="134112"/>
                </a:lnTo>
                <a:lnTo>
                  <a:pt x="220344" y="137414"/>
                </a:lnTo>
                <a:lnTo>
                  <a:pt x="217423" y="140208"/>
                </a:lnTo>
                <a:lnTo>
                  <a:pt x="213613" y="144145"/>
                </a:lnTo>
                <a:lnTo>
                  <a:pt x="209041" y="146050"/>
                </a:lnTo>
                <a:lnTo>
                  <a:pt x="224645" y="146050"/>
                </a:lnTo>
                <a:lnTo>
                  <a:pt x="229234" y="141351"/>
                </a:lnTo>
                <a:lnTo>
                  <a:pt x="232409" y="135636"/>
                </a:lnTo>
                <a:lnTo>
                  <a:pt x="233171" y="129540"/>
                </a:lnTo>
                <a:lnTo>
                  <a:pt x="234060" y="123444"/>
                </a:lnTo>
                <a:lnTo>
                  <a:pt x="232790" y="117475"/>
                </a:lnTo>
                <a:lnTo>
                  <a:pt x="229362" y="111379"/>
                </a:lnTo>
                <a:close/>
              </a:path>
              <a:path w="322579" h="304800">
                <a:moveTo>
                  <a:pt x="217587" y="99441"/>
                </a:moveTo>
                <a:lnTo>
                  <a:pt x="190245" y="99441"/>
                </a:lnTo>
                <a:lnTo>
                  <a:pt x="195833" y="99949"/>
                </a:lnTo>
                <a:lnTo>
                  <a:pt x="199389" y="100203"/>
                </a:lnTo>
                <a:lnTo>
                  <a:pt x="203326" y="102108"/>
                </a:lnTo>
                <a:lnTo>
                  <a:pt x="207517" y="105664"/>
                </a:lnTo>
                <a:lnTo>
                  <a:pt x="181609" y="131572"/>
                </a:lnTo>
                <a:lnTo>
                  <a:pt x="194665" y="131572"/>
                </a:lnTo>
                <a:lnTo>
                  <a:pt x="222250" y="103886"/>
                </a:lnTo>
                <a:lnTo>
                  <a:pt x="221360" y="102997"/>
                </a:lnTo>
                <a:lnTo>
                  <a:pt x="220725" y="102235"/>
                </a:lnTo>
                <a:lnTo>
                  <a:pt x="220217" y="101727"/>
                </a:lnTo>
                <a:lnTo>
                  <a:pt x="217587" y="99441"/>
                </a:lnTo>
                <a:close/>
              </a:path>
              <a:path w="322579" h="304800">
                <a:moveTo>
                  <a:pt x="196595" y="43942"/>
                </a:moveTo>
                <a:lnTo>
                  <a:pt x="188721" y="51816"/>
                </a:lnTo>
                <a:lnTo>
                  <a:pt x="252729" y="115824"/>
                </a:lnTo>
                <a:lnTo>
                  <a:pt x="260603" y="107950"/>
                </a:lnTo>
                <a:lnTo>
                  <a:pt x="196595" y="43942"/>
                </a:lnTo>
                <a:close/>
              </a:path>
              <a:path w="322579" h="304800">
                <a:moveTo>
                  <a:pt x="233806" y="41910"/>
                </a:moveTo>
                <a:lnTo>
                  <a:pt x="225932" y="49784"/>
                </a:lnTo>
                <a:lnTo>
                  <a:pt x="272414" y="96139"/>
                </a:lnTo>
                <a:lnTo>
                  <a:pt x="280288" y="88265"/>
                </a:lnTo>
                <a:lnTo>
                  <a:pt x="233806" y="41910"/>
                </a:lnTo>
                <a:close/>
              </a:path>
              <a:path w="322579" h="304800">
                <a:moveTo>
                  <a:pt x="277875" y="0"/>
                </a:moveTo>
                <a:lnTo>
                  <a:pt x="270509" y="3175"/>
                </a:lnTo>
                <a:lnTo>
                  <a:pt x="258444" y="15240"/>
                </a:lnTo>
                <a:lnTo>
                  <a:pt x="255269" y="21844"/>
                </a:lnTo>
                <a:lnTo>
                  <a:pt x="254762" y="29210"/>
                </a:lnTo>
                <a:lnTo>
                  <a:pt x="255144" y="35853"/>
                </a:lnTo>
                <a:lnTo>
                  <a:pt x="284630" y="66625"/>
                </a:lnTo>
                <a:lnTo>
                  <a:pt x="298830" y="67691"/>
                </a:lnTo>
                <a:lnTo>
                  <a:pt x="306196" y="64516"/>
                </a:lnTo>
                <a:lnTo>
                  <a:pt x="313436" y="57277"/>
                </a:lnTo>
                <a:lnTo>
                  <a:pt x="297560" y="57277"/>
                </a:lnTo>
                <a:lnTo>
                  <a:pt x="286384" y="56515"/>
                </a:lnTo>
                <a:lnTo>
                  <a:pt x="280669" y="53340"/>
                </a:lnTo>
                <a:lnTo>
                  <a:pt x="268858" y="41529"/>
                </a:lnTo>
                <a:lnTo>
                  <a:pt x="265683" y="35687"/>
                </a:lnTo>
                <a:lnTo>
                  <a:pt x="264921" y="24638"/>
                </a:lnTo>
                <a:lnTo>
                  <a:pt x="266826" y="19939"/>
                </a:lnTo>
                <a:lnTo>
                  <a:pt x="274573" y="12192"/>
                </a:lnTo>
                <a:lnTo>
                  <a:pt x="279272" y="10414"/>
                </a:lnTo>
                <a:lnTo>
                  <a:pt x="308323" y="10414"/>
                </a:lnTo>
                <a:lnTo>
                  <a:pt x="303883" y="6574"/>
                </a:lnTo>
                <a:lnTo>
                  <a:pt x="298100" y="3063"/>
                </a:lnTo>
                <a:lnTo>
                  <a:pt x="292175" y="910"/>
                </a:lnTo>
                <a:lnTo>
                  <a:pt x="286130" y="127"/>
                </a:lnTo>
                <a:lnTo>
                  <a:pt x="277875" y="0"/>
                </a:lnTo>
                <a:close/>
              </a:path>
              <a:path w="322579" h="304800">
                <a:moveTo>
                  <a:pt x="308323" y="10414"/>
                </a:moveTo>
                <a:lnTo>
                  <a:pt x="279272" y="10414"/>
                </a:lnTo>
                <a:lnTo>
                  <a:pt x="284860" y="10668"/>
                </a:lnTo>
                <a:lnTo>
                  <a:pt x="290448" y="11049"/>
                </a:lnTo>
                <a:lnTo>
                  <a:pt x="296037" y="14097"/>
                </a:lnTo>
                <a:lnTo>
                  <a:pt x="307847" y="25908"/>
                </a:lnTo>
                <a:lnTo>
                  <a:pt x="311150" y="31750"/>
                </a:lnTo>
                <a:lnTo>
                  <a:pt x="311912" y="42926"/>
                </a:lnTo>
                <a:lnTo>
                  <a:pt x="310133" y="47625"/>
                </a:lnTo>
                <a:lnTo>
                  <a:pt x="302259" y="55499"/>
                </a:lnTo>
                <a:lnTo>
                  <a:pt x="297560" y="57277"/>
                </a:lnTo>
                <a:lnTo>
                  <a:pt x="313436" y="57277"/>
                </a:lnTo>
                <a:lnTo>
                  <a:pt x="316738" y="53975"/>
                </a:lnTo>
                <a:lnTo>
                  <a:pt x="319531" y="49276"/>
                </a:lnTo>
                <a:lnTo>
                  <a:pt x="322579" y="38608"/>
                </a:lnTo>
                <a:lnTo>
                  <a:pt x="322452" y="33401"/>
                </a:lnTo>
                <a:lnTo>
                  <a:pt x="320928" y="28194"/>
                </a:lnTo>
                <a:lnTo>
                  <a:pt x="319277" y="22987"/>
                </a:lnTo>
                <a:lnTo>
                  <a:pt x="315467" y="17399"/>
                </a:lnTo>
                <a:lnTo>
                  <a:pt x="309498" y="11430"/>
                </a:lnTo>
                <a:lnTo>
                  <a:pt x="308323" y="10414"/>
                </a:lnTo>
                <a:close/>
              </a:path>
              <a:path w="322579" h="304800">
                <a:moveTo>
                  <a:pt x="216153" y="24257"/>
                </a:moveTo>
                <a:lnTo>
                  <a:pt x="208279" y="32131"/>
                </a:lnTo>
                <a:lnTo>
                  <a:pt x="217423" y="41148"/>
                </a:lnTo>
                <a:lnTo>
                  <a:pt x="225297" y="33274"/>
                </a:lnTo>
                <a:lnTo>
                  <a:pt x="216153" y="24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4481" y="2176741"/>
            <a:ext cx="273050" cy="1283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990"/>
              </a:lnSpc>
            </a:pP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incidencia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marchitez</a:t>
            </a:r>
            <a:endParaRPr sz="900">
              <a:latin typeface="Arial"/>
              <a:cs typeface="Arial"/>
            </a:endParaRPr>
          </a:p>
          <a:p>
            <a:pPr marL="1905" algn="ctr">
              <a:lnSpc>
                <a:spcPts val="1065"/>
              </a:lnSpc>
            </a:pPr>
            <a:r>
              <a:rPr sz="900" b="1" dirty="0">
                <a:latin typeface="Arial"/>
                <a:cs typeface="Arial"/>
              </a:rPr>
              <a:t>en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hojas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basales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06801" y="4829047"/>
            <a:ext cx="146875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Métodos </a:t>
            </a:r>
            <a:r>
              <a:rPr sz="1000" b="1" spc="-5" dirty="0">
                <a:latin typeface="Arial"/>
                <a:cs typeface="Arial"/>
              </a:rPr>
              <a:t>de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inoculación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1724" y="5181346"/>
            <a:ext cx="484505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tabLst>
                <a:tab pos="2539365" algn="l"/>
              </a:tabLst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14. </a:t>
            </a:r>
            <a:r>
              <a:rPr sz="1600" b="1" spc="-10" dirty="0">
                <a:latin typeface="Trebuchet MS"/>
                <a:cs typeface="Trebuchet MS"/>
              </a:rPr>
              <a:t>Porcentaje </a:t>
            </a:r>
            <a:r>
              <a:rPr sz="1600" b="1" dirty="0">
                <a:latin typeface="Trebuchet MS"/>
                <a:cs typeface="Trebuchet MS"/>
              </a:rPr>
              <a:t>de incidencia de </a:t>
            </a:r>
            <a:r>
              <a:rPr sz="1600" b="1" spc="-5" dirty="0">
                <a:latin typeface="Trebuchet MS"/>
                <a:cs typeface="Trebuchet MS"/>
              </a:rPr>
              <a:t>marchitez  </a:t>
            </a:r>
            <a:r>
              <a:rPr sz="1600" b="1" spc="-10" dirty="0">
                <a:latin typeface="Trebuchet MS"/>
                <a:cs typeface="Trebuchet MS"/>
              </a:rPr>
              <a:t>en </a:t>
            </a:r>
            <a:r>
              <a:rPr sz="1600" b="1" spc="-5" dirty="0">
                <a:latin typeface="Trebuchet MS"/>
                <a:cs typeface="Trebuchet MS"/>
              </a:rPr>
              <a:t>hojas basales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i="1" spc="-5" dirty="0">
                <a:latin typeface="Trebuchet MS"/>
                <a:cs typeface="Trebuchet MS"/>
              </a:rPr>
              <a:t>R. </a:t>
            </a:r>
            <a:r>
              <a:rPr sz="1600" b="1" i="1" spc="-10" dirty="0">
                <a:latin typeface="Trebuchet MS"/>
                <a:cs typeface="Trebuchet MS"/>
              </a:rPr>
              <a:t>glaucus </a:t>
            </a:r>
            <a:r>
              <a:rPr sz="1600" b="1" dirty="0">
                <a:latin typeface="Trebuchet MS"/>
                <a:cs typeface="Trebuchet MS"/>
              </a:rPr>
              <a:t>entre </a:t>
            </a:r>
            <a:r>
              <a:rPr sz="1600" b="1" spc="-5" dirty="0">
                <a:latin typeface="Trebuchet MS"/>
                <a:cs typeface="Trebuchet MS"/>
              </a:rPr>
              <a:t>los métodos  de     </a:t>
            </a:r>
            <a:r>
              <a:rPr sz="1600" b="1" spc="33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inoculación	y     </a:t>
            </a:r>
            <a:r>
              <a:rPr sz="1600" b="1" spc="29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sus     </a:t>
            </a:r>
            <a:r>
              <a:rPr sz="1600" b="1" spc="27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respectivos 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testigos(</a:t>
            </a:r>
            <a:r>
              <a:rPr sz="1600" b="1" i="1" spc="-5" dirty="0">
                <a:latin typeface="Trebuchet MS"/>
                <a:cs typeface="Trebuchet MS"/>
              </a:rPr>
              <a:t>P</a:t>
            </a:r>
            <a:r>
              <a:rPr sz="1600" b="1" spc="-5" dirty="0">
                <a:latin typeface="Trebuchet MS"/>
                <a:cs typeface="Trebuchet MS"/>
              </a:rPr>
              <a:t>=4.162e-06)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34428" y="3329940"/>
            <a:ext cx="743712" cy="110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78823" y="3212592"/>
            <a:ext cx="742187" cy="1223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74052" y="3345179"/>
            <a:ext cx="664464" cy="10866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16923" y="3229355"/>
            <a:ext cx="664464" cy="1202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84847" y="2083308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2343911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45223" y="442722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45223" y="419252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45223" y="395782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45223" y="372465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45223" y="348996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45223" y="32552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45223" y="302056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45223" y="278587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45223" y="255117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45223" y="231800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45223" y="20833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84847" y="4427220"/>
            <a:ext cx="3286125" cy="0"/>
          </a:xfrm>
          <a:custGeom>
            <a:avLst/>
            <a:gdLst/>
            <a:ahLst/>
            <a:cxnLst/>
            <a:rect l="l" t="t" r="r" b="b"/>
            <a:pathLst>
              <a:path w="3286125">
                <a:moveTo>
                  <a:pt x="0" y="0"/>
                </a:moveTo>
                <a:lnTo>
                  <a:pt x="32857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339078" y="1996185"/>
            <a:ext cx="350520" cy="250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645"/>
              </a:spcBef>
            </a:pPr>
            <a:r>
              <a:rPr sz="1000" spc="-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645"/>
              </a:spcBef>
            </a:pPr>
            <a:r>
              <a:rPr sz="1000" spc="-5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645"/>
              </a:spcBef>
            </a:pPr>
            <a:r>
              <a:rPr sz="1000" spc="-5" dirty="0">
                <a:latin typeface="Arial"/>
                <a:cs typeface="Arial"/>
              </a:rPr>
              <a:t>7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645"/>
              </a:spcBef>
            </a:pPr>
            <a:r>
              <a:rPr sz="1000" spc="-5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645"/>
              </a:spcBef>
            </a:pPr>
            <a:r>
              <a:rPr sz="1000" spc="-5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645"/>
              </a:spcBef>
            </a:pPr>
            <a:r>
              <a:rPr sz="1000" spc="-5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645"/>
              </a:spcBef>
            </a:pPr>
            <a:r>
              <a:rPr sz="1000" spc="-5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645"/>
              </a:spcBef>
            </a:pPr>
            <a:r>
              <a:rPr sz="1000" spc="-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645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140335" algn="ctr">
              <a:lnSpc>
                <a:spcPct val="100000"/>
              </a:lnSpc>
              <a:spcBef>
                <a:spcPts val="645"/>
              </a:spcBef>
            </a:pPr>
            <a:r>
              <a:rPr sz="1000" spc="-10" dirty="0"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90003" y="4492497"/>
            <a:ext cx="3994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da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53165" y="2580366"/>
            <a:ext cx="272415" cy="17773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990"/>
              </a:lnSpc>
            </a:pP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 incidencia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marchitez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en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60"/>
              </a:lnSpc>
            </a:pPr>
            <a:r>
              <a:rPr sz="900" b="1" dirty="0">
                <a:latin typeface="Arial"/>
                <a:cs typeface="Arial"/>
              </a:rPr>
              <a:t>hojas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basales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34121" y="4492497"/>
            <a:ext cx="171513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Sin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herida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000" b="1" spc="-5" dirty="0">
                <a:latin typeface="Arial"/>
                <a:cs typeface="Arial"/>
              </a:rPr>
              <a:t>Tratamiento de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raíz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42203" y="5181346"/>
            <a:ext cx="477075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15. </a:t>
            </a:r>
            <a:r>
              <a:rPr sz="1600" b="1" spc="-10" dirty="0">
                <a:latin typeface="Trebuchet MS"/>
                <a:cs typeface="Trebuchet MS"/>
              </a:rPr>
              <a:t>Porcentaje </a:t>
            </a:r>
            <a:r>
              <a:rPr sz="1600" b="1" spc="-5" dirty="0">
                <a:latin typeface="Trebuchet MS"/>
                <a:cs typeface="Trebuchet MS"/>
              </a:rPr>
              <a:t>de incidencia </a:t>
            </a:r>
            <a:r>
              <a:rPr sz="1600" b="1" dirty="0">
                <a:latin typeface="Trebuchet MS"/>
                <a:cs typeface="Trebuchet MS"/>
              </a:rPr>
              <a:t>de  </a:t>
            </a:r>
            <a:r>
              <a:rPr sz="1600" b="1" spc="-5" dirty="0">
                <a:latin typeface="Trebuchet MS"/>
                <a:cs typeface="Trebuchet MS"/>
              </a:rPr>
              <a:t>marchitez </a:t>
            </a:r>
            <a:r>
              <a:rPr sz="1600" b="1" spc="-10" dirty="0">
                <a:latin typeface="Trebuchet MS"/>
                <a:cs typeface="Trebuchet MS"/>
              </a:rPr>
              <a:t>en </a:t>
            </a:r>
            <a:r>
              <a:rPr sz="1600" b="1" dirty="0">
                <a:latin typeface="Trebuchet MS"/>
                <a:cs typeface="Trebuchet MS"/>
              </a:rPr>
              <a:t>hojas </a:t>
            </a:r>
            <a:r>
              <a:rPr sz="1600" b="1" spc="-5" dirty="0">
                <a:latin typeface="Trebuchet MS"/>
                <a:cs typeface="Trebuchet MS"/>
              </a:rPr>
              <a:t>basales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i="1" spc="-5" dirty="0">
                <a:latin typeface="Trebuchet MS"/>
                <a:cs typeface="Trebuchet MS"/>
              </a:rPr>
              <a:t>R. </a:t>
            </a:r>
            <a:r>
              <a:rPr sz="1600" b="1" i="1" spc="-10" dirty="0">
                <a:latin typeface="Trebuchet MS"/>
                <a:cs typeface="Trebuchet MS"/>
              </a:rPr>
              <a:t>glaucus </a:t>
            </a:r>
            <a:r>
              <a:rPr sz="1600" b="1" spc="-5" dirty="0">
                <a:latin typeface="Trebuchet MS"/>
                <a:cs typeface="Trebuchet MS"/>
              </a:rPr>
              <a:t>entre  los tratamientos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15" dirty="0">
                <a:latin typeface="Trebuchet MS"/>
                <a:cs typeface="Trebuchet MS"/>
              </a:rPr>
              <a:t>raíz </a:t>
            </a:r>
            <a:r>
              <a:rPr sz="1600" b="1" spc="-5" dirty="0">
                <a:latin typeface="Trebuchet MS"/>
                <a:cs typeface="Trebuchet MS"/>
              </a:rPr>
              <a:t>con herida y sin herida  (</a:t>
            </a:r>
            <a:r>
              <a:rPr sz="1600" b="1" i="1" spc="-5" dirty="0">
                <a:latin typeface="Trebuchet MS"/>
                <a:cs typeface="Trebuchet MS"/>
              </a:rPr>
              <a:t>P=</a:t>
            </a:r>
            <a:r>
              <a:rPr sz="1600" b="1" i="1" spc="-65" dirty="0">
                <a:latin typeface="Trebuchet MS"/>
                <a:cs typeface="Trebuchet MS"/>
              </a:rPr>
              <a:t> </a:t>
            </a:r>
            <a:r>
              <a:rPr sz="1600" b="1" i="1" spc="-5" dirty="0">
                <a:latin typeface="Trebuchet MS"/>
                <a:cs typeface="Trebuchet MS"/>
              </a:rPr>
              <a:t>0.7629)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18285" y="3217672"/>
            <a:ext cx="26289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B</a:t>
            </a:r>
            <a:r>
              <a:rPr sz="2000" b="1" dirty="0"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238501" y="1984121"/>
            <a:ext cx="1390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33497" y="3064383"/>
            <a:ext cx="2419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BC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06800" y="1984121"/>
            <a:ext cx="1390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304538" y="3606546"/>
            <a:ext cx="1346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903089" y="2474214"/>
            <a:ext cx="2444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Trebuchet MS"/>
                <a:cs typeface="Trebuchet MS"/>
              </a:rPr>
              <a:t>AB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24264" y="2783332"/>
            <a:ext cx="1384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567930" y="2936621"/>
            <a:ext cx="1384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9795" y="202692"/>
            <a:ext cx="370179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6195">
              <a:lnSpc>
                <a:spcPct val="100000"/>
              </a:lnSpc>
            </a:pPr>
            <a:r>
              <a:rPr dirty="0"/>
              <a:t>INTRODUCCIÓN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2422118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90"/>
                </a:lnTo>
                <a:lnTo>
                  <a:pt x="2422118" y="720090"/>
                </a:lnTo>
                <a:lnTo>
                  <a:pt x="2782163" y="360045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0" y="0"/>
                </a:moveTo>
                <a:lnTo>
                  <a:pt x="2422118" y="0"/>
                </a:lnTo>
                <a:lnTo>
                  <a:pt x="2782163" y="360045"/>
                </a:lnTo>
                <a:lnTo>
                  <a:pt x="2422118" y="720090"/>
                </a:lnTo>
                <a:lnTo>
                  <a:pt x="0" y="720090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5394" y="983741"/>
            <a:ext cx="999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Mora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 Castilla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867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2422144" y="0"/>
                </a:moveTo>
                <a:lnTo>
                  <a:pt x="0" y="0"/>
                </a:lnTo>
                <a:lnTo>
                  <a:pt x="360045" y="360045"/>
                </a:lnTo>
                <a:lnTo>
                  <a:pt x="0" y="720090"/>
                </a:lnTo>
                <a:lnTo>
                  <a:pt x="2422144" y="720090"/>
                </a:lnTo>
                <a:lnTo>
                  <a:pt x="2782189" y="360045"/>
                </a:lnTo>
                <a:lnTo>
                  <a:pt x="242214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9867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0" y="0"/>
                </a:moveTo>
                <a:lnTo>
                  <a:pt x="2422144" y="0"/>
                </a:lnTo>
                <a:lnTo>
                  <a:pt x="2782189" y="360045"/>
                </a:lnTo>
                <a:lnTo>
                  <a:pt x="2422144" y="720090"/>
                </a:lnTo>
                <a:lnTo>
                  <a:pt x="0" y="720090"/>
                </a:lnTo>
                <a:lnTo>
                  <a:pt x="360045" y="36004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27601" y="983741"/>
            <a:ext cx="146748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portan</a:t>
            </a: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ia  económica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35929" y="1795780"/>
            <a:ext cx="5263133" cy="3604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97008" y="5440172"/>
            <a:ext cx="112331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1394" algn="l"/>
              </a:tabLst>
            </a:pPr>
            <a:r>
              <a:rPr sz="1600" b="1" spc="-5" dirty="0">
                <a:latin typeface="Trebuchet MS"/>
                <a:cs typeface="Trebuchet MS"/>
              </a:rPr>
              <a:t>c</a:t>
            </a:r>
            <a:r>
              <a:rPr sz="1600" b="1" spc="-15" dirty="0">
                <a:latin typeface="Trebuchet MS"/>
                <a:cs typeface="Trebuchet MS"/>
              </a:rPr>
              <a:t>o</a:t>
            </a:r>
            <a:r>
              <a:rPr sz="1600" b="1" dirty="0">
                <a:latin typeface="Trebuchet MS"/>
                <a:cs typeface="Trebuchet MS"/>
              </a:rPr>
              <a:t>s</a:t>
            </a:r>
            <a:r>
              <a:rPr sz="1600" b="1" spc="-5" dirty="0">
                <a:latin typeface="Trebuchet MS"/>
                <a:cs typeface="Trebuchet MS"/>
              </a:rPr>
              <a:t>echa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78526" y="5440172"/>
            <a:ext cx="390842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0610" algn="l"/>
                <a:tab pos="1499870" algn="l"/>
                <a:tab pos="2871470" algn="l"/>
              </a:tabLst>
            </a:pPr>
            <a:r>
              <a:rPr sz="1600" b="1" spc="-10" dirty="0">
                <a:latin typeface="Trebuchet MS"/>
                <a:cs typeface="Trebuchet MS"/>
              </a:rPr>
              <a:t>Figura	</a:t>
            </a:r>
            <a:r>
              <a:rPr sz="1600" b="1" spc="-5" dirty="0">
                <a:latin typeface="Trebuchet MS"/>
                <a:cs typeface="Trebuchet MS"/>
              </a:rPr>
              <a:t>2.	Producción,	superficie,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rendimiento </a:t>
            </a:r>
            <a:r>
              <a:rPr sz="1600" b="1" spc="-5" dirty="0">
                <a:latin typeface="Trebuchet MS"/>
                <a:cs typeface="Trebuchet MS"/>
              </a:rPr>
              <a:t>de </a:t>
            </a:r>
            <a:r>
              <a:rPr sz="1600" b="1" i="1" spc="-5" dirty="0">
                <a:latin typeface="Trebuchet MS"/>
                <a:cs typeface="Trebuchet MS"/>
              </a:rPr>
              <a:t>Rubus </a:t>
            </a:r>
            <a:r>
              <a:rPr sz="1600" b="1" spc="-10" dirty="0">
                <a:latin typeface="Trebuchet MS"/>
                <a:cs typeface="Trebuchet MS"/>
              </a:rPr>
              <a:t>en el</a:t>
            </a:r>
            <a:r>
              <a:rPr sz="1600" b="1" spc="14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Ecuador.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9476" y="1795652"/>
            <a:ext cx="2030730" cy="1128395"/>
          </a:xfrm>
          <a:custGeom>
            <a:avLst/>
            <a:gdLst/>
            <a:ahLst/>
            <a:cxnLst/>
            <a:rect l="l" t="t" r="r" b="b"/>
            <a:pathLst>
              <a:path w="2030730" h="1128395">
                <a:moveTo>
                  <a:pt x="0" y="112775"/>
                </a:moveTo>
                <a:lnTo>
                  <a:pt x="8865" y="68901"/>
                </a:lnTo>
                <a:lnTo>
                  <a:pt x="33040" y="33051"/>
                </a:lnTo>
                <a:lnTo>
                  <a:pt x="68896" y="8870"/>
                </a:lnTo>
                <a:lnTo>
                  <a:pt x="112801" y="0"/>
                </a:lnTo>
                <a:lnTo>
                  <a:pt x="1917496" y="0"/>
                </a:lnTo>
                <a:lnTo>
                  <a:pt x="1961444" y="8870"/>
                </a:lnTo>
                <a:lnTo>
                  <a:pt x="1997332" y="33051"/>
                </a:lnTo>
                <a:lnTo>
                  <a:pt x="2021527" y="68901"/>
                </a:lnTo>
                <a:lnTo>
                  <a:pt x="2030399" y="112775"/>
                </a:lnTo>
                <a:lnTo>
                  <a:pt x="2030399" y="1015238"/>
                </a:lnTo>
                <a:lnTo>
                  <a:pt x="2021527" y="1059112"/>
                </a:lnTo>
                <a:lnTo>
                  <a:pt x="1997332" y="1094962"/>
                </a:lnTo>
                <a:lnTo>
                  <a:pt x="1961444" y="1119143"/>
                </a:lnTo>
                <a:lnTo>
                  <a:pt x="1917496" y="1128014"/>
                </a:lnTo>
                <a:lnTo>
                  <a:pt x="112801" y="1128014"/>
                </a:lnTo>
                <a:lnTo>
                  <a:pt x="68896" y="1119143"/>
                </a:lnTo>
                <a:lnTo>
                  <a:pt x="33040" y="1094962"/>
                </a:lnTo>
                <a:lnTo>
                  <a:pt x="8865" y="1059112"/>
                </a:lnTo>
                <a:lnTo>
                  <a:pt x="0" y="1015238"/>
                </a:lnTo>
                <a:lnTo>
                  <a:pt x="0" y="112775"/>
                </a:lnTo>
                <a:close/>
              </a:path>
            </a:pathLst>
          </a:custGeom>
          <a:ln w="25399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1004" y="1916429"/>
            <a:ext cx="1546225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5"/>
              </a:lnSpc>
            </a:pPr>
            <a:r>
              <a:rPr sz="2000" spc="-5" dirty="0">
                <a:latin typeface="Trebuchet MS"/>
                <a:cs typeface="Trebuchet MS"/>
              </a:rPr>
              <a:t>EEUU </a:t>
            </a:r>
            <a:r>
              <a:rPr sz="2000" dirty="0">
                <a:latin typeface="Trebuchet MS"/>
                <a:cs typeface="Trebuchet MS"/>
              </a:rPr>
              <a:t>23600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</a:t>
            </a:r>
            <a:endParaRPr sz="2000">
              <a:latin typeface="Trebuchet MS"/>
              <a:cs typeface="Trebuchet MS"/>
            </a:endParaRPr>
          </a:p>
          <a:p>
            <a:pPr marL="131445" marR="123825" indent="635" algn="ctr">
              <a:lnSpc>
                <a:spcPts val="2100"/>
              </a:lnSpc>
              <a:spcBef>
                <a:spcPts val="165"/>
              </a:spcBef>
            </a:pPr>
            <a:r>
              <a:rPr sz="2000" spc="-5" dirty="0">
                <a:latin typeface="Trebuchet MS"/>
                <a:cs typeface="Trebuchet MS"/>
              </a:rPr>
              <a:t>en 2711 ha  c</a:t>
            </a:r>
            <a:r>
              <a:rPr sz="2000" spc="5" dirty="0">
                <a:latin typeface="Trebuchet MS"/>
                <a:cs typeface="Trebuchet MS"/>
              </a:rPr>
              <a:t>o</a:t>
            </a:r>
            <a:r>
              <a:rPr sz="2000" dirty="0">
                <a:latin typeface="Trebuchet MS"/>
                <a:cs typeface="Trebuchet MS"/>
              </a:rPr>
              <a:t>sec</a:t>
            </a:r>
            <a:r>
              <a:rPr sz="2000" spc="-5" dirty="0">
                <a:latin typeface="Trebuchet MS"/>
                <a:cs typeface="Trebuchet MS"/>
              </a:rPr>
              <a:t>hadas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0853" y="2994152"/>
            <a:ext cx="508000" cy="423545"/>
          </a:xfrm>
          <a:custGeom>
            <a:avLst/>
            <a:gdLst/>
            <a:ahLst/>
            <a:cxnLst/>
            <a:rect l="l" t="t" r="r" b="b"/>
            <a:pathLst>
              <a:path w="508000" h="423545">
                <a:moveTo>
                  <a:pt x="507530" y="211454"/>
                </a:moveTo>
                <a:lnTo>
                  <a:pt x="0" y="211454"/>
                </a:lnTo>
                <a:lnTo>
                  <a:pt x="253784" y="423037"/>
                </a:lnTo>
                <a:lnTo>
                  <a:pt x="507530" y="211454"/>
                </a:lnTo>
                <a:close/>
              </a:path>
              <a:path w="508000" h="423545">
                <a:moveTo>
                  <a:pt x="406057" y="0"/>
                </a:moveTo>
                <a:lnTo>
                  <a:pt x="101523" y="0"/>
                </a:lnTo>
                <a:lnTo>
                  <a:pt x="101523" y="211454"/>
                </a:lnTo>
                <a:lnTo>
                  <a:pt x="406057" y="211454"/>
                </a:lnTo>
                <a:lnTo>
                  <a:pt x="406057" y="0"/>
                </a:lnTo>
                <a:close/>
              </a:path>
            </a:pathLst>
          </a:custGeom>
          <a:solidFill>
            <a:srgbClr val="ACA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476" y="3487673"/>
            <a:ext cx="2030730" cy="1128395"/>
          </a:xfrm>
          <a:custGeom>
            <a:avLst/>
            <a:gdLst/>
            <a:ahLst/>
            <a:cxnLst/>
            <a:rect l="l" t="t" r="r" b="b"/>
            <a:pathLst>
              <a:path w="2030730" h="1128395">
                <a:moveTo>
                  <a:pt x="0" y="112775"/>
                </a:moveTo>
                <a:lnTo>
                  <a:pt x="8865" y="68847"/>
                </a:lnTo>
                <a:lnTo>
                  <a:pt x="33040" y="33004"/>
                </a:lnTo>
                <a:lnTo>
                  <a:pt x="68896" y="8852"/>
                </a:lnTo>
                <a:lnTo>
                  <a:pt x="112801" y="0"/>
                </a:lnTo>
                <a:lnTo>
                  <a:pt x="1917496" y="0"/>
                </a:lnTo>
                <a:lnTo>
                  <a:pt x="1961444" y="8852"/>
                </a:lnTo>
                <a:lnTo>
                  <a:pt x="1997332" y="33004"/>
                </a:lnTo>
                <a:lnTo>
                  <a:pt x="2021527" y="68847"/>
                </a:lnTo>
                <a:lnTo>
                  <a:pt x="2030399" y="112775"/>
                </a:lnTo>
                <a:lnTo>
                  <a:pt x="2030399" y="1015110"/>
                </a:lnTo>
                <a:lnTo>
                  <a:pt x="2021527" y="1059039"/>
                </a:lnTo>
                <a:lnTo>
                  <a:pt x="1997332" y="1094882"/>
                </a:lnTo>
                <a:lnTo>
                  <a:pt x="1961444" y="1119034"/>
                </a:lnTo>
                <a:lnTo>
                  <a:pt x="1917496" y="1127887"/>
                </a:lnTo>
                <a:lnTo>
                  <a:pt x="112801" y="1127887"/>
                </a:lnTo>
                <a:lnTo>
                  <a:pt x="68896" y="1119034"/>
                </a:lnTo>
                <a:lnTo>
                  <a:pt x="33040" y="1094882"/>
                </a:lnTo>
                <a:lnTo>
                  <a:pt x="8865" y="1059039"/>
                </a:lnTo>
                <a:lnTo>
                  <a:pt x="0" y="1015110"/>
                </a:lnTo>
                <a:lnTo>
                  <a:pt x="0" y="112775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9752" y="3783330"/>
            <a:ext cx="1767839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5080" indent="-230504">
              <a:lnSpc>
                <a:spcPts val="2090"/>
              </a:lnSpc>
            </a:pPr>
            <a:r>
              <a:rPr sz="2000" spc="-5" dirty="0">
                <a:latin typeface="Trebuchet MS"/>
                <a:cs typeface="Trebuchet MS"/>
              </a:rPr>
              <a:t>Europa </a:t>
            </a:r>
            <a:r>
              <a:rPr sz="2000" dirty="0">
                <a:latin typeface="Trebuchet MS"/>
                <a:cs typeface="Trebuchet MS"/>
              </a:rPr>
              <a:t>7692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ha  cosechadas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0853" y="4686046"/>
            <a:ext cx="508000" cy="423545"/>
          </a:xfrm>
          <a:custGeom>
            <a:avLst/>
            <a:gdLst/>
            <a:ahLst/>
            <a:cxnLst/>
            <a:rect l="l" t="t" r="r" b="b"/>
            <a:pathLst>
              <a:path w="508000" h="423545">
                <a:moveTo>
                  <a:pt x="507530" y="211581"/>
                </a:moveTo>
                <a:lnTo>
                  <a:pt x="0" y="211581"/>
                </a:lnTo>
                <a:lnTo>
                  <a:pt x="253784" y="423036"/>
                </a:lnTo>
                <a:lnTo>
                  <a:pt x="507530" y="211581"/>
                </a:lnTo>
                <a:close/>
              </a:path>
              <a:path w="508000" h="423545">
                <a:moveTo>
                  <a:pt x="406057" y="0"/>
                </a:moveTo>
                <a:lnTo>
                  <a:pt x="101523" y="0"/>
                </a:lnTo>
                <a:lnTo>
                  <a:pt x="101523" y="211581"/>
                </a:lnTo>
                <a:lnTo>
                  <a:pt x="406057" y="211581"/>
                </a:lnTo>
                <a:lnTo>
                  <a:pt x="406057" y="0"/>
                </a:lnTo>
                <a:close/>
              </a:path>
            </a:pathLst>
          </a:custGeom>
          <a:solidFill>
            <a:srgbClr val="ACA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476" y="5179567"/>
            <a:ext cx="2030730" cy="1128395"/>
          </a:xfrm>
          <a:custGeom>
            <a:avLst/>
            <a:gdLst/>
            <a:ahLst/>
            <a:cxnLst/>
            <a:rect l="l" t="t" r="r" b="b"/>
            <a:pathLst>
              <a:path w="2030730" h="1128395">
                <a:moveTo>
                  <a:pt x="0" y="112775"/>
                </a:moveTo>
                <a:lnTo>
                  <a:pt x="8865" y="68901"/>
                </a:lnTo>
                <a:lnTo>
                  <a:pt x="33040" y="33051"/>
                </a:lnTo>
                <a:lnTo>
                  <a:pt x="68896" y="8870"/>
                </a:lnTo>
                <a:lnTo>
                  <a:pt x="112801" y="0"/>
                </a:lnTo>
                <a:lnTo>
                  <a:pt x="1917496" y="0"/>
                </a:lnTo>
                <a:lnTo>
                  <a:pt x="1961444" y="8870"/>
                </a:lnTo>
                <a:lnTo>
                  <a:pt x="1997332" y="33051"/>
                </a:lnTo>
                <a:lnTo>
                  <a:pt x="2021527" y="68901"/>
                </a:lnTo>
                <a:lnTo>
                  <a:pt x="2030399" y="112775"/>
                </a:lnTo>
                <a:lnTo>
                  <a:pt x="2030399" y="1015174"/>
                </a:lnTo>
                <a:lnTo>
                  <a:pt x="2021527" y="1059079"/>
                </a:lnTo>
                <a:lnTo>
                  <a:pt x="1997332" y="1094935"/>
                </a:lnTo>
                <a:lnTo>
                  <a:pt x="1961444" y="1119110"/>
                </a:lnTo>
                <a:lnTo>
                  <a:pt x="1917496" y="1127975"/>
                </a:lnTo>
                <a:lnTo>
                  <a:pt x="112801" y="1127975"/>
                </a:lnTo>
                <a:lnTo>
                  <a:pt x="68896" y="1119110"/>
                </a:lnTo>
                <a:lnTo>
                  <a:pt x="33040" y="1094935"/>
                </a:lnTo>
                <a:lnTo>
                  <a:pt x="8865" y="1059079"/>
                </a:lnTo>
                <a:lnTo>
                  <a:pt x="0" y="1015174"/>
                </a:lnTo>
                <a:lnTo>
                  <a:pt x="0" y="112775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5472" y="5479288"/>
            <a:ext cx="167830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260" marR="5080" indent="-544195">
              <a:lnSpc>
                <a:spcPts val="2080"/>
              </a:lnSpc>
              <a:tabLst>
                <a:tab pos="1098550" algn="l"/>
              </a:tabLst>
            </a:pPr>
            <a:r>
              <a:rPr sz="2000" dirty="0">
                <a:latin typeface="Arial"/>
                <a:cs typeface="Arial"/>
              </a:rPr>
              <a:t>Ecuador	6388  </a:t>
            </a:r>
            <a:r>
              <a:rPr sz="2000" spc="-5" dirty="0">
                <a:latin typeface="Arial"/>
                <a:cs typeface="Arial"/>
              </a:rPr>
              <a:t>t/año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29428" y="4744973"/>
            <a:ext cx="1099185" cy="663575"/>
          </a:xfrm>
          <a:custGeom>
            <a:avLst/>
            <a:gdLst/>
            <a:ahLst/>
            <a:cxnLst/>
            <a:rect l="l" t="t" r="r" b="b"/>
            <a:pathLst>
              <a:path w="1099185" h="663575">
                <a:moveTo>
                  <a:pt x="704088" y="0"/>
                </a:moveTo>
                <a:lnTo>
                  <a:pt x="744601" y="156844"/>
                </a:lnTo>
                <a:lnTo>
                  <a:pt x="0" y="349376"/>
                </a:lnTo>
                <a:lnTo>
                  <a:pt x="81153" y="663066"/>
                </a:lnTo>
                <a:lnTo>
                  <a:pt x="825754" y="470534"/>
                </a:lnTo>
                <a:lnTo>
                  <a:pt x="958689" y="470534"/>
                </a:lnTo>
                <a:lnTo>
                  <a:pt x="1098931" y="232537"/>
                </a:lnTo>
                <a:lnTo>
                  <a:pt x="704088" y="0"/>
                </a:lnTo>
                <a:close/>
              </a:path>
              <a:path w="1099185" h="663575">
                <a:moveTo>
                  <a:pt x="958689" y="470534"/>
                </a:moveTo>
                <a:lnTo>
                  <a:pt x="825754" y="470534"/>
                </a:lnTo>
                <a:lnTo>
                  <a:pt x="866267" y="627379"/>
                </a:lnTo>
                <a:lnTo>
                  <a:pt x="958689" y="470534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29428" y="4744973"/>
            <a:ext cx="1099185" cy="663575"/>
          </a:xfrm>
          <a:custGeom>
            <a:avLst/>
            <a:gdLst/>
            <a:ahLst/>
            <a:cxnLst/>
            <a:rect l="l" t="t" r="r" b="b"/>
            <a:pathLst>
              <a:path w="1099185" h="663575">
                <a:moveTo>
                  <a:pt x="0" y="349376"/>
                </a:moveTo>
                <a:lnTo>
                  <a:pt x="744601" y="156844"/>
                </a:lnTo>
                <a:lnTo>
                  <a:pt x="704088" y="0"/>
                </a:lnTo>
                <a:lnTo>
                  <a:pt x="1098931" y="232537"/>
                </a:lnTo>
                <a:lnTo>
                  <a:pt x="866267" y="627379"/>
                </a:lnTo>
                <a:lnTo>
                  <a:pt x="825754" y="470534"/>
                </a:lnTo>
                <a:lnTo>
                  <a:pt x="81153" y="663066"/>
                </a:lnTo>
                <a:lnTo>
                  <a:pt x="0" y="349376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87498" y="2123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179958" y="0"/>
                </a:moveTo>
                <a:lnTo>
                  <a:pt x="179958" y="90043"/>
                </a:lnTo>
                <a:lnTo>
                  <a:pt x="0" y="90043"/>
                </a:lnTo>
                <a:lnTo>
                  <a:pt x="0" y="270128"/>
                </a:lnTo>
                <a:lnTo>
                  <a:pt x="179958" y="270128"/>
                </a:lnTo>
                <a:lnTo>
                  <a:pt x="179958" y="360045"/>
                </a:lnTo>
                <a:lnTo>
                  <a:pt x="360044" y="180086"/>
                </a:lnTo>
                <a:lnTo>
                  <a:pt x="17995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87498" y="2123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0" y="90043"/>
                </a:moveTo>
                <a:lnTo>
                  <a:pt x="179958" y="90043"/>
                </a:lnTo>
                <a:lnTo>
                  <a:pt x="179958" y="0"/>
                </a:lnTo>
                <a:lnTo>
                  <a:pt x="360044" y="180086"/>
                </a:lnTo>
                <a:lnTo>
                  <a:pt x="179958" y="360045"/>
                </a:lnTo>
                <a:lnTo>
                  <a:pt x="179958" y="270128"/>
                </a:lnTo>
                <a:lnTo>
                  <a:pt x="0" y="270128"/>
                </a:lnTo>
                <a:lnTo>
                  <a:pt x="0" y="90043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91561" y="3868801"/>
            <a:ext cx="360045" cy="432434"/>
          </a:xfrm>
          <a:custGeom>
            <a:avLst/>
            <a:gdLst/>
            <a:ahLst/>
            <a:cxnLst/>
            <a:rect l="l" t="t" r="r" b="b"/>
            <a:pathLst>
              <a:path w="360044" h="432435">
                <a:moveTo>
                  <a:pt x="180086" y="0"/>
                </a:moveTo>
                <a:lnTo>
                  <a:pt x="180086" y="107950"/>
                </a:lnTo>
                <a:lnTo>
                  <a:pt x="0" y="107950"/>
                </a:lnTo>
                <a:lnTo>
                  <a:pt x="0" y="323976"/>
                </a:lnTo>
                <a:lnTo>
                  <a:pt x="180086" y="323976"/>
                </a:lnTo>
                <a:lnTo>
                  <a:pt x="180086" y="432054"/>
                </a:lnTo>
                <a:lnTo>
                  <a:pt x="360044" y="216026"/>
                </a:lnTo>
                <a:lnTo>
                  <a:pt x="18008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91561" y="3868801"/>
            <a:ext cx="360045" cy="432434"/>
          </a:xfrm>
          <a:custGeom>
            <a:avLst/>
            <a:gdLst/>
            <a:ahLst/>
            <a:cxnLst/>
            <a:rect l="l" t="t" r="r" b="b"/>
            <a:pathLst>
              <a:path w="360044" h="432435">
                <a:moveTo>
                  <a:pt x="0" y="107950"/>
                </a:moveTo>
                <a:lnTo>
                  <a:pt x="180086" y="107950"/>
                </a:lnTo>
                <a:lnTo>
                  <a:pt x="180086" y="0"/>
                </a:lnTo>
                <a:lnTo>
                  <a:pt x="360044" y="216026"/>
                </a:lnTo>
                <a:lnTo>
                  <a:pt x="180086" y="432054"/>
                </a:lnTo>
                <a:lnTo>
                  <a:pt x="180086" y="323976"/>
                </a:lnTo>
                <a:lnTo>
                  <a:pt x="0" y="323976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94735" y="1835785"/>
            <a:ext cx="178816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Oregón </a:t>
            </a:r>
            <a:r>
              <a:rPr sz="1800" b="1" dirty="0">
                <a:latin typeface="Trebuchet MS"/>
                <a:cs typeface="Trebuchet MS"/>
              </a:rPr>
              <a:t>90.7%  </a:t>
            </a:r>
            <a:r>
              <a:rPr sz="1800" b="1" spc="-5" dirty="0">
                <a:latin typeface="Trebuchet MS"/>
                <a:cs typeface="Trebuchet MS"/>
              </a:rPr>
              <a:t>producción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total  </a:t>
            </a:r>
            <a:r>
              <a:rPr sz="1800" b="1" dirty="0">
                <a:latin typeface="Trebuchet MS"/>
                <a:cs typeface="Trebuchet MS"/>
              </a:rPr>
              <a:t>del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país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6791" y="3771265"/>
            <a:ext cx="209105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rebuchet MS"/>
                <a:cs typeface="Trebuchet MS"/>
              </a:rPr>
              <a:t>Serbia </a:t>
            </a:r>
            <a:r>
              <a:rPr sz="1800" b="1" dirty="0">
                <a:latin typeface="Trebuchet MS"/>
                <a:cs typeface="Trebuchet MS"/>
              </a:rPr>
              <a:t>27558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b="1" dirty="0">
                <a:latin typeface="Trebuchet MS"/>
                <a:cs typeface="Trebuchet MS"/>
              </a:rPr>
              <a:t>Hungría 13227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67457" y="4492358"/>
            <a:ext cx="1881758" cy="1944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475233" y="800989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90">
                <a:moveTo>
                  <a:pt x="3456431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89"/>
                </a:lnTo>
                <a:lnTo>
                  <a:pt x="3456431" y="720089"/>
                </a:lnTo>
                <a:lnTo>
                  <a:pt x="3816477" y="360045"/>
                </a:lnTo>
                <a:lnTo>
                  <a:pt x="345643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233" y="800989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90">
                <a:moveTo>
                  <a:pt x="0" y="0"/>
                </a:moveTo>
                <a:lnTo>
                  <a:pt x="3456431" y="0"/>
                </a:lnTo>
                <a:lnTo>
                  <a:pt x="3816477" y="360045"/>
                </a:lnTo>
                <a:lnTo>
                  <a:pt x="3456431" y="720089"/>
                </a:lnTo>
                <a:lnTo>
                  <a:pt x="0" y="720089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0772" y="849376"/>
            <a:ext cx="286448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métodos  de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inoculación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9746" y="800989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3862197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89"/>
                </a:lnTo>
                <a:lnTo>
                  <a:pt x="3862197" y="720089"/>
                </a:lnTo>
                <a:lnTo>
                  <a:pt x="4222242" y="360045"/>
                </a:lnTo>
                <a:lnTo>
                  <a:pt x="386219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9746" y="800989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90">
                <a:moveTo>
                  <a:pt x="0" y="0"/>
                </a:moveTo>
                <a:lnTo>
                  <a:pt x="3862197" y="0"/>
                </a:lnTo>
                <a:lnTo>
                  <a:pt x="4222242" y="360045"/>
                </a:lnTo>
                <a:lnTo>
                  <a:pt x="3862197" y="720089"/>
                </a:lnTo>
                <a:lnTo>
                  <a:pt x="0" y="720089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30114" y="849376"/>
            <a:ext cx="292163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0925" marR="5080" indent="-103822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síntomas  aéreos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4367" y="1616964"/>
            <a:ext cx="9092184" cy="3811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5952" y="5432297"/>
            <a:ext cx="901128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16. </a:t>
            </a:r>
            <a:r>
              <a:rPr sz="1600" b="1" spc="-10" dirty="0">
                <a:latin typeface="Trebuchet MS"/>
                <a:cs typeface="Trebuchet MS"/>
              </a:rPr>
              <a:t>Porcentaje </a:t>
            </a:r>
            <a:r>
              <a:rPr sz="1600" b="1" dirty="0">
                <a:latin typeface="Trebuchet MS"/>
                <a:cs typeface="Trebuchet MS"/>
              </a:rPr>
              <a:t>de incidencia de marchitez en </a:t>
            </a:r>
            <a:r>
              <a:rPr sz="1600" b="1" spc="-5" dirty="0">
                <a:latin typeface="Trebuchet MS"/>
                <a:cs typeface="Trebuchet MS"/>
              </a:rPr>
              <a:t>hojas basales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i="1" spc="-5" dirty="0">
                <a:latin typeface="Trebuchet MS"/>
                <a:cs typeface="Trebuchet MS"/>
              </a:rPr>
              <a:t>R. </a:t>
            </a:r>
            <a:r>
              <a:rPr sz="1600" b="1" i="1" spc="-10" dirty="0">
                <a:latin typeface="Trebuchet MS"/>
                <a:cs typeface="Trebuchet MS"/>
              </a:rPr>
              <a:t>glaucus </a:t>
            </a:r>
            <a:r>
              <a:rPr sz="1600" b="1" spc="-5" dirty="0">
                <a:latin typeface="Trebuchet MS"/>
                <a:cs typeface="Trebuchet MS"/>
              </a:rPr>
              <a:t>cuando hay  </a:t>
            </a:r>
            <a:r>
              <a:rPr sz="1600" b="1" spc="-10" dirty="0">
                <a:latin typeface="Trebuchet MS"/>
                <a:cs typeface="Trebuchet MS"/>
              </a:rPr>
              <a:t>interacción </a:t>
            </a:r>
            <a:r>
              <a:rPr sz="1600" b="1" dirty="0">
                <a:latin typeface="Trebuchet MS"/>
                <a:cs typeface="Trebuchet MS"/>
              </a:rPr>
              <a:t>entre </a:t>
            </a:r>
            <a:r>
              <a:rPr sz="1600" b="1" spc="-5" dirty="0">
                <a:latin typeface="Trebuchet MS"/>
                <a:cs typeface="Trebuchet MS"/>
              </a:rPr>
              <a:t>los métodos de inoculación y </a:t>
            </a:r>
            <a:r>
              <a:rPr sz="1600" b="1" spc="-10" dirty="0">
                <a:latin typeface="Trebuchet MS"/>
                <a:cs typeface="Trebuchet MS"/>
              </a:rPr>
              <a:t>tratamiento </a:t>
            </a:r>
            <a:r>
              <a:rPr sz="1600" b="1" spc="-5" dirty="0">
                <a:latin typeface="Trebuchet MS"/>
                <a:cs typeface="Trebuchet MS"/>
              </a:rPr>
              <a:t>de </a:t>
            </a:r>
            <a:r>
              <a:rPr sz="1600" b="1" spc="-15" dirty="0">
                <a:latin typeface="Trebuchet MS"/>
                <a:cs typeface="Trebuchet MS"/>
              </a:rPr>
              <a:t>raíz </a:t>
            </a:r>
            <a:r>
              <a:rPr sz="1600" b="1" spc="-5" dirty="0">
                <a:latin typeface="Trebuchet MS"/>
                <a:cs typeface="Trebuchet MS"/>
              </a:rPr>
              <a:t>con sus respectivos  controles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(</a:t>
            </a:r>
            <a:r>
              <a:rPr sz="1600" b="1" i="1" spc="-5" dirty="0">
                <a:latin typeface="Trebuchet MS"/>
                <a:cs typeface="Trebuchet MS"/>
              </a:rPr>
              <a:t>P=0.0002</a:t>
            </a:r>
            <a:r>
              <a:rPr sz="1600" b="1" spc="-5" dirty="0">
                <a:latin typeface="Trebuchet MS"/>
                <a:cs typeface="Trebuchet MS"/>
              </a:rPr>
              <a:t>).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503" y="2323501"/>
            <a:ext cx="203835" cy="2461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b="1" dirty="0">
                <a:latin typeface="Trebuchet MS"/>
                <a:cs typeface="Trebuchet MS"/>
              </a:rPr>
              <a:t>%</a:t>
            </a:r>
            <a:r>
              <a:rPr sz="1400" b="1" spc="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de</a:t>
            </a:r>
            <a:r>
              <a:rPr sz="1400" b="1" spc="-2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inci</a:t>
            </a:r>
            <a:r>
              <a:rPr sz="1400" b="1" dirty="0">
                <a:latin typeface="Trebuchet MS"/>
                <a:cs typeface="Trebuchet MS"/>
              </a:rPr>
              <a:t>denc</a:t>
            </a:r>
            <a:r>
              <a:rPr sz="1400" b="1" spc="-15" dirty="0">
                <a:latin typeface="Trebuchet MS"/>
                <a:cs typeface="Trebuchet MS"/>
              </a:rPr>
              <a:t>i</a:t>
            </a:r>
            <a:r>
              <a:rPr sz="1400" b="1" dirty="0">
                <a:latin typeface="Trebuchet MS"/>
                <a:cs typeface="Trebuchet MS"/>
              </a:rPr>
              <a:t>a</a:t>
            </a:r>
            <a:r>
              <a:rPr sz="1400" b="1" spc="-30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de</a:t>
            </a:r>
            <a:r>
              <a:rPr sz="1400" b="1" spc="-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m</a:t>
            </a:r>
            <a:r>
              <a:rPr sz="1400" b="1" spc="-5" dirty="0">
                <a:latin typeface="Trebuchet MS"/>
                <a:cs typeface="Trebuchet MS"/>
              </a:rPr>
              <a:t>archit</a:t>
            </a:r>
            <a:r>
              <a:rPr sz="1400" b="1" dirty="0">
                <a:latin typeface="Trebuchet MS"/>
                <a:cs typeface="Trebuchet MS"/>
              </a:rPr>
              <a:t>ez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78583" y="1846834"/>
            <a:ext cx="12255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05268" y="1877567"/>
            <a:ext cx="12255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03109" y="2224404"/>
            <a:ext cx="2120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7623" y="2595117"/>
            <a:ext cx="2120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55866" y="2593847"/>
            <a:ext cx="3060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</a:t>
            </a:r>
            <a:r>
              <a:rPr sz="1200" b="1" dirty="0">
                <a:latin typeface="Trebuchet MS"/>
                <a:cs typeface="Trebuchet MS"/>
              </a:rPr>
              <a:t>BC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85620" y="3268091"/>
            <a:ext cx="5623560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ABC</a:t>
            </a:r>
            <a:endParaRPr sz="12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200" b="1" spc="-5" dirty="0">
                <a:latin typeface="Trebuchet MS"/>
                <a:cs typeface="Trebuchet MS"/>
              </a:rPr>
              <a:t>A</a:t>
            </a:r>
            <a:r>
              <a:rPr sz="1200" b="1" dirty="0">
                <a:latin typeface="Trebuchet MS"/>
                <a:cs typeface="Trebuchet MS"/>
              </a:rPr>
              <a:t>BC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80107" y="3864864"/>
            <a:ext cx="2108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Trebuchet MS"/>
                <a:cs typeface="Trebuchet MS"/>
              </a:rPr>
              <a:t>BC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83373" y="3949319"/>
            <a:ext cx="2108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Trebuchet MS"/>
                <a:cs typeface="Trebuchet MS"/>
              </a:rPr>
              <a:t>BC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53005" y="4353814"/>
            <a:ext cx="5316855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b="1" dirty="0"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359321" y="1007364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3456393" y="0"/>
                </a:moveTo>
                <a:lnTo>
                  <a:pt x="0" y="0"/>
                </a:lnTo>
                <a:lnTo>
                  <a:pt x="360045" y="360045"/>
                </a:lnTo>
                <a:lnTo>
                  <a:pt x="0" y="720089"/>
                </a:lnTo>
                <a:lnTo>
                  <a:pt x="3456393" y="720089"/>
                </a:lnTo>
                <a:lnTo>
                  <a:pt x="3816438" y="360045"/>
                </a:lnTo>
                <a:lnTo>
                  <a:pt x="345639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321" y="1007364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0" y="0"/>
                </a:moveTo>
                <a:lnTo>
                  <a:pt x="3456393" y="0"/>
                </a:lnTo>
                <a:lnTo>
                  <a:pt x="3816438" y="360045"/>
                </a:lnTo>
                <a:lnTo>
                  <a:pt x="3456393" y="720089"/>
                </a:lnTo>
                <a:lnTo>
                  <a:pt x="0" y="720089"/>
                </a:lnTo>
                <a:lnTo>
                  <a:pt x="360045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4948" y="1055751"/>
            <a:ext cx="286448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métodos  de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inoculación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63796" y="1007364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3862197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89"/>
                </a:lnTo>
                <a:lnTo>
                  <a:pt x="3862197" y="720089"/>
                </a:lnTo>
                <a:lnTo>
                  <a:pt x="4222242" y="360045"/>
                </a:lnTo>
                <a:lnTo>
                  <a:pt x="386219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3796" y="1007364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0" y="0"/>
                </a:moveTo>
                <a:lnTo>
                  <a:pt x="3862197" y="0"/>
                </a:lnTo>
                <a:lnTo>
                  <a:pt x="4222242" y="360045"/>
                </a:lnTo>
                <a:lnTo>
                  <a:pt x="3862197" y="720089"/>
                </a:lnTo>
                <a:lnTo>
                  <a:pt x="0" y="720089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10658" y="1055751"/>
            <a:ext cx="312991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 síntomas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  </a:t>
            </a:r>
            <a:r>
              <a:rPr sz="2000" b="1" spc="-5" dirty="0">
                <a:latin typeface="Arial"/>
                <a:cs typeface="Arial"/>
              </a:rPr>
              <a:t>nivel </a:t>
            </a:r>
            <a:r>
              <a:rPr sz="2000" b="1" dirty="0">
                <a:latin typeface="Arial"/>
                <a:cs typeface="Arial"/>
              </a:rPr>
              <a:t>de cuello y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raíz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1375" y="1943480"/>
            <a:ext cx="9073007" cy="3168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90213" y="5151882"/>
            <a:ext cx="644334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el  </a:t>
            </a:r>
            <a:r>
              <a:rPr sz="1600" b="1" dirty="0">
                <a:latin typeface="Trebuchet MS"/>
                <a:cs typeface="Trebuchet MS"/>
              </a:rPr>
              <a:t>cuello  de  </a:t>
            </a:r>
            <a:r>
              <a:rPr sz="1600" b="1" spc="-5" dirty="0">
                <a:latin typeface="Trebuchet MS"/>
                <a:cs typeface="Trebuchet MS"/>
              </a:rPr>
              <a:t>R.  </a:t>
            </a:r>
            <a:r>
              <a:rPr sz="1600" b="1" dirty="0">
                <a:latin typeface="Trebuchet MS"/>
                <a:cs typeface="Trebuchet MS"/>
              </a:rPr>
              <a:t>glaucus  </a:t>
            </a:r>
            <a:r>
              <a:rPr sz="1600" b="1" spc="-5" dirty="0">
                <a:latin typeface="Trebuchet MS"/>
                <a:cs typeface="Trebuchet MS"/>
              </a:rPr>
              <a:t>transcurrido  </a:t>
            </a:r>
            <a:r>
              <a:rPr sz="1600" b="1" dirty="0">
                <a:latin typeface="Trebuchet MS"/>
                <a:cs typeface="Trebuchet MS"/>
              </a:rPr>
              <a:t>tres  </a:t>
            </a:r>
            <a:r>
              <a:rPr sz="1600" b="1" spc="-5" dirty="0">
                <a:latin typeface="Trebuchet MS"/>
                <a:cs typeface="Trebuchet MS"/>
              </a:rPr>
              <a:t>meses  y  medio  de</a:t>
            </a:r>
            <a:r>
              <a:rPr sz="1600" b="1" spc="-12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su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0305" y="5151882"/>
            <a:ext cx="302704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832485" algn="l"/>
              </a:tabLst>
            </a:pPr>
            <a:r>
              <a:rPr sz="1600" b="1" spc="-10" dirty="0">
                <a:latin typeface="Trebuchet MS"/>
                <a:cs typeface="Trebuchet MS"/>
              </a:rPr>
              <a:t>Figura	</a:t>
            </a:r>
            <a:r>
              <a:rPr sz="1600" b="1" spc="-5" dirty="0">
                <a:latin typeface="Trebuchet MS"/>
                <a:cs typeface="Trebuchet MS"/>
              </a:rPr>
              <a:t>17.</a:t>
            </a:r>
            <a:r>
              <a:rPr sz="1600" b="1" spc="38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Sintomatología</a:t>
            </a:r>
            <a:r>
              <a:rPr sz="1600" b="1" spc="395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en  </a:t>
            </a:r>
            <a:r>
              <a:rPr sz="1600" b="1" spc="-5" dirty="0">
                <a:latin typeface="Trebuchet MS"/>
                <a:cs typeface="Trebuchet MS"/>
              </a:rPr>
              <a:t>inoculación con I.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torresensis.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575348" y="1007364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3456393" y="0"/>
                </a:moveTo>
                <a:lnTo>
                  <a:pt x="0" y="0"/>
                </a:lnTo>
                <a:lnTo>
                  <a:pt x="360032" y="360045"/>
                </a:lnTo>
                <a:lnTo>
                  <a:pt x="0" y="720089"/>
                </a:lnTo>
                <a:lnTo>
                  <a:pt x="3456393" y="720089"/>
                </a:lnTo>
                <a:lnTo>
                  <a:pt x="3816438" y="360045"/>
                </a:lnTo>
                <a:lnTo>
                  <a:pt x="345639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348" y="1007364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0" y="0"/>
                </a:moveTo>
                <a:lnTo>
                  <a:pt x="3456393" y="0"/>
                </a:lnTo>
                <a:lnTo>
                  <a:pt x="3816438" y="360045"/>
                </a:lnTo>
                <a:lnTo>
                  <a:pt x="3456393" y="720089"/>
                </a:lnTo>
                <a:lnTo>
                  <a:pt x="0" y="720089"/>
                </a:lnTo>
                <a:lnTo>
                  <a:pt x="360032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1052" y="1055751"/>
            <a:ext cx="286448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métodos  de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inoculación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9822" y="1007364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3862197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89"/>
                </a:lnTo>
                <a:lnTo>
                  <a:pt x="3862197" y="720089"/>
                </a:lnTo>
                <a:lnTo>
                  <a:pt x="4222242" y="360045"/>
                </a:lnTo>
                <a:lnTo>
                  <a:pt x="386219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9822" y="1007364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0" y="0"/>
                </a:moveTo>
                <a:lnTo>
                  <a:pt x="3862197" y="0"/>
                </a:lnTo>
                <a:lnTo>
                  <a:pt x="4222242" y="360045"/>
                </a:lnTo>
                <a:lnTo>
                  <a:pt x="3862197" y="720089"/>
                </a:lnTo>
                <a:lnTo>
                  <a:pt x="0" y="720089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6811" y="1055751"/>
            <a:ext cx="312991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 síntomas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  </a:t>
            </a:r>
            <a:r>
              <a:rPr sz="2000" b="1" spc="-5" dirty="0">
                <a:latin typeface="Arial"/>
                <a:cs typeface="Arial"/>
              </a:rPr>
              <a:t>nivel </a:t>
            </a:r>
            <a:r>
              <a:rPr sz="2000" b="1" dirty="0">
                <a:latin typeface="Arial"/>
                <a:cs typeface="Arial"/>
              </a:rPr>
              <a:t>de cuello y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raíz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330" y="1851660"/>
            <a:ext cx="4896485" cy="2971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9958" y="1851660"/>
            <a:ext cx="4584699" cy="2971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78583" y="2905760"/>
            <a:ext cx="15430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79063" y="3411092"/>
            <a:ext cx="27432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AB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8191" y="2736341"/>
            <a:ext cx="15430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7757" y="2890520"/>
            <a:ext cx="15430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43171" y="4011548"/>
            <a:ext cx="14605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B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56444" y="4009771"/>
            <a:ext cx="14605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B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6980" y="3229102"/>
            <a:ext cx="15430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56244" y="2721102"/>
            <a:ext cx="15430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264" y="5151882"/>
            <a:ext cx="493522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18. </a:t>
            </a:r>
            <a:r>
              <a:rPr sz="1600" b="1" spc="-10" dirty="0">
                <a:latin typeface="Trebuchet MS"/>
                <a:cs typeface="Trebuchet MS"/>
              </a:rPr>
              <a:t>Porcentaje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5" dirty="0">
                <a:latin typeface="Trebuchet MS"/>
                <a:cs typeface="Trebuchet MS"/>
              </a:rPr>
              <a:t>incidencia </a:t>
            </a:r>
            <a:r>
              <a:rPr sz="1600" b="1" dirty="0">
                <a:latin typeface="Trebuchet MS"/>
                <a:cs typeface="Trebuchet MS"/>
              </a:rPr>
              <a:t>de infección </a:t>
            </a:r>
            <a:r>
              <a:rPr sz="1600" b="1" spc="-5" dirty="0">
                <a:latin typeface="Trebuchet MS"/>
                <a:cs typeface="Trebuchet MS"/>
              </a:rPr>
              <a:t>a  nivel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15" dirty="0">
                <a:latin typeface="Trebuchet MS"/>
                <a:cs typeface="Trebuchet MS"/>
              </a:rPr>
              <a:t>raíz </a:t>
            </a:r>
            <a:r>
              <a:rPr sz="1600" b="1" dirty="0">
                <a:latin typeface="Trebuchet MS"/>
                <a:cs typeface="Trebuchet MS"/>
              </a:rPr>
              <a:t>en </a:t>
            </a:r>
            <a:r>
              <a:rPr sz="1600" b="1" i="1" spc="-5" dirty="0">
                <a:latin typeface="Trebuchet MS"/>
                <a:cs typeface="Trebuchet MS"/>
              </a:rPr>
              <a:t>R. </a:t>
            </a:r>
            <a:r>
              <a:rPr sz="1600" b="1" i="1" spc="-10" dirty="0">
                <a:latin typeface="Trebuchet MS"/>
                <a:cs typeface="Trebuchet MS"/>
              </a:rPr>
              <a:t>glaucus </a:t>
            </a:r>
            <a:r>
              <a:rPr sz="1600" b="1" dirty="0">
                <a:latin typeface="Trebuchet MS"/>
                <a:cs typeface="Trebuchet MS"/>
              </a:rPr>
              <a:t>entre </a:t>
            </a:r>
            <a:r>
              <a:rPr sz="1600" b="1" spc="-5" dirty="0">
                <a:latin typeface="Trebuchet MS"/>
                <a:cs typeface="Trebuchet MS"/>
              </a:rPr>
              <a:t>los métodos </a:t>
            </a:r>
            <a:r>
              <a:rPr sz="1600" b="1" dirty="0">
                <a:latin typeface="Trebuchet MS"/>
                <a:cs typeface="Trebuchet MS"/>
              </a:rPr>
              <a:t>de  </a:t>
            </a:r>
            <a:r>
              <a:rPr sz="1600" b="1" spc="-5" dirty="0">
                <a:latin typeface="Trebuchet MS"/>
                <a:cs typeface="Trebuchet MS"/>
              </a:rPr>
              <a:t>inoculación y </a:t>
            </a:r>
            <a:r>
              <a:rPr sz="1600" b="1" spc="-10" dirty="0">
                <a:latin typeface="Trebuchet MS"/>
                <a:cs typeface="Trebuchet MS"/>
              </a:rPr>
              <a:t>respectivos </a:t>
            </a:r>
            <a:r>
              <a:rPr sz="1600" b="1" spc="-5" dirty="0">
                <a:latin typeface="Trebuchet MS"/>
                <a:cs typeface="Trebuchet MS"/>
              </a:rPr>
              <a:t>testigos</a:t>
            </a:r>
            <a:r>
              <a:rPr sz="1600" b="1" spc="16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(</a:t>
            </a:r>
            <a:r>
              <a:rPr sz="1600" b="1" i="1" spc="-5" dirty="0">
                <a:latin typeface="Trebuchet MS"/>
                <a:cs typeface="Trebuchet MS"/>
              </a:rPr>
              <a:t>P=6.523e-06</a:t>
            </a:r>
            <a:r>
              <a:rPr sz="1600" b="1" spc="-5" dirty="0"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30671" y="5145405"/>
            <a:ext cx="471424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19. </a:t>
            </a:r>
            <a:r>
              <a:rPr sz="1600" b="1" spc="-15" dirty="0">
                <a:latin typeface="Trebuchet MS"/>
                <a:cs typeface="Trebuchet MS"/>
              </a:rPr>
              <a:t>Porcentaje </a:t>
            </a:r>
            <a:r>
              <a:rPr sz="1600" b="1" spc="-5" dirty="0">
                <a:latin typeface="Trebuchet MS"/>
                <a:cs typeface="Trebuchet MS"/>
              </a:rPr>
              <a:t>de incidencia de infección  a nivel de cuello </a:t>
            </a:r>
            <a:r>
              <a:rPr sz="1600" b="1" spc="-10" dirty="0">
                <a:latin typeface="Trebuchet MS"/>
                <a:cs typeface="Trebuchet MS"/>
              </a:rPr>
              <a:t>en </a:t>
            </a:r>
            <a:r>
              <a:rPr sz="1600" b="1" i="1" spc="-5" dirty="0">
                <a:latin typeface="Trebuchet MS"/>
                <a:cs typeface="Trebuchet MS"/>
              </a:rPr>
              <a:t>R. </a:t>
            </a:r>
            <a:r>
              <a:rPr sz="1600" b="1" i="1" spc="-10" dirty="0">
                <a:latin typeface="Trebuchet MS"/>
                <a:cs typeface="Trebuchet MS"/>
              </a:rPr>
              <a:t>glaucus </a:t>
            </a:r>
            <a:r>
              <a:rPr sz="1600" b="1" spc="-5" dirty="0">
                <a:latin typeface="Trebuchet MS"/>
                <a:cs typeface="Trebuchet MS"/>
              </a:rPr>
              <a:t>entre los </a:t>
            </a:r>
            <a:r>
              <a:rPr sz="1600" b="1" spc="-10" dirty="0">
                <a:latin typeface="Trebuchet MS"/>
                <a:cs typeface="Trebuchet MS"/>
              </a:rPr>
              <a:t>métodos  </a:t>
            </a:r>
            <a:r>
              <a:rPr sz="1600" b="1" spc="-5" dirty="0">
                <a:latin typeface="Trebuchet MS"/>
                <a:cs typeface="Trebuchet MS"/>
              </a:rPr>
              <a:t>de inoculación y sus respectivos testigos  (</a:t>
            </a:r>
            <a:r>
              <a:rPr sz="1600" b="1" i="1" spc="-5" dirty="0">
                <a:latin typeface="Trebuchet MS"/>
                <a:cs typeface="Trebuchet MS"/>
              </a:rPr>
              <a:t>P=</a:t>
            </a:r>
            <a:r>
              <a:rPr sz="1600" b="1" spc="-5" dirty="0">
                <a:latin typeface="Trebuchet MS"/>
                <a:cs typeface="Trebuchet MS"/>
              </a:rPr>
              <a:t>9.335e-06)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575348" y="1151382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3456393" y="0"/>
                </a:moveTo>
                <a:lnTo>
                  <a:pt x="0" y="0"/>
                </a:lnTo>
                <a:lnTo>
                  <a:pt x="360032" y="360045"/>
                </a:lnTo>
                <a:lnTo>
                  <a:pt x="0" y="720090"/>
                </a:lnTo>
                <a:lnTo>
                  <a:pt x="3456393" y="720090"/>
                </a:lnTo>
                <a:lnTo>
                  <a:pt x="3816438" y="360045"/>
                </a:lnTo>
                <a:lnTo>
                  <a:pt x="345639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348" y="1151382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0" y="0"/>
                </a:moveTo>
                <a:lnTo>
                  <a:pt x="3456393" y="0"/>
                </a:lnTo>
                <a:lnTo>
                  <a:pt x="3816438" y="360045"/>
                </a:lnTo>
                <a:lnTo>
                  <a:pt x="3456393" y="720090"/>
                </a:lnTo>
                <a:lnTo>
                  <a:pt x="0" y="720090"/>
                </a:lnTo>
                <a:lnTo>
                  <a:pt x="360032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1052" y="1199896"/>
            <a:ext cx="286448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métodos  de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inoculación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9822" y="1151382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3862197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90"/>
                </a:lnTo>
                <a:lnTo>
                  <a:pt x="3862197" y="720090"/>
                </a:lnTo>
                <a:lnTo>
                  <a:pt x="4222242" y="360045"/>
                </a:lnTo>
                <a:lnTo>
                  <a:pt x="386219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9822" y="1151382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0" y="0"/>
                </a:moveTo>
                <a:lnTo>
                  <a:pt x="3862197" y="0"/>
                </a:lnTo>
                <a:lnTo>
                  <a:pt x="4222242" y="360045"/>
                </a:lnTo>
                <a:lnTo>
                  <a:pt x="3862197" y="720090"/>
                </a:lnTo>
                <a:lnTo>
                  <a:pt x="0" y="720090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6811" y="1199896"/>
            <a:ext cx="312991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 síntomas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  </a:t>
            </a:r>
            <a:r>
              <a:rPr sz="2000" b="1" spc="-5" dirty="0">
                <a:latin typeface="Arial"/>
                <a:cs typeface="Arial"/>
              </a:rPr>
              <a:t>nivel </a:t>
            </a:r>
            <a:r>
              <a:rPr sz="2000" b="1" dirty="0">
                <a:latin typeface="Arial"/>
                <a:cs typeface="Arial"/>
              </a:rPr>
              <a:t>de cuello y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raíz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15940" y="2505075"/>
            <a:ext cx="4444365" cy="275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0031" y="5301233"/>
            <a:ext cx="4810760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20. </a:t>
            </a:r>
            <a:r>
              <a:rPr sz="1600" b="1" spc="-10" dirty="0">
                <a:latin typeface="Trebuchet MS"/>
                <a:cs typeface="Trebuchet MS"/>
              </a:rPr>
              <a:t>Porcentaje </a:t>
            </a:r>
            <a:r>
              <a:rPr sz="1600" b="1" dirty="0">
                <a:latin typeface="Trebuchet MS"/>
                <a:cs typeface="Trebuchet MS"/>
              </a:rPr>
              <a:t>de incidencia de </a:t>
            </a:r>
            <a:r>
              <a:rPr sz="1600" b="1" spc="-5" dirty="0">
                <a:latin typeface="Trebuchet MS"/>
                <a:cs typeface="Trebuchet MS"/>
              </a:rPr>
              <a:t>infección  a </a:t>
            </a:r>
            <a:r>
              <a:rPr sz="1600" b="1" dirty="0">
                <a:latin typeface="Trebuchet MS"/>
                <a:cs typeface="Trebuchet MS"/>
              </a:rPr>
              <a:t>nivel de </a:t>
            </a:r>
            <a:r>
              <a:rPr sz="1600" b="1" spc="-15" dirty="0">
                <a:latin typeface="Trebuchet MS"/>
                <a:cs typeface="Trebuchet MS"/>
              </a:rPr>
              <a:t>raíz </a:t>
            </a:r>
            <a:r>
              <a:rPr sz="1600" b="1" spc="-10" dirty="0">
                <a:latin typeface="Trebuchet MS"/>
                <a:cs typeface="Trebuchet MS"/>
              </a:rPr>
              <a:t>en </a:t>
            </a:r>
            <a:r>
              <a:rPr sz="1600" b="1" i="1" spc="-5" dirty="0">
                <a:latin typeface="Trebuchet MS"/>
                <a:cs typeface="Trebuchet MS"/>
              </a:rPr>
              <a:t>R. </a:t>
            </a:r>
            <a:r>
              <a:rPr sz="1600" b="1" i="1" spc="-10" dirty="0">
                <a:latin typeface="Trebuchet MS"/>
                <a:cs typeface="Trebuchet MS"/>
              </a:rPr>
              <a:t>glaucus </a:t>
            </a:r>
            <a:r>
              <a:rPr sz="1600" b="1" spc="-5" dirty="0">
                <a:latin typeface="Trebuchet MS"/>
                <a:cs typeface="Trebuchet MS"/>
              </a:rPr>
              <a:t>entre </a:t>
            </a:r>
            <a:r>
              <a:rPr sz="1600" b="1" dirty="0">
                <a:latin typeface="Trebuchet MS"/>
                <a:cs typeface="Trebuchet MS"/>
              </a:rPr>
              <a:t>los  </a:t>
            </a:r>
            <a:r>
              <a:rPr sz="1600" b="1" spc="-10" dirty="0">
                <a:latin typeface="Trebuchet MS"/>
                <a:cs typeface="Trebuchet MS"/>
              </a:rPr>
              <a:t>tratamiento </a:t>
            </a:r>
            <a:r>
              <a:rPr sz="1600" b="1" spc="-5" dirty="0">
                <a:latin typeface="Trebuchet MS"/>
                <a:cs typeface="Trebuchet MS"/>
              </a:rPr>
              <a:t>de </a:t>
            </a:r>
            <a:r>
              <a:rPr sz="1600" b="1" spc="-15" dirty="0">
                <a:latin typeface="Trebuchet MS"/>
                <a:cs typeface="Trebuchet MS"/>
              </a:rPr>
              <a:t>raíz </a:t>
            </a:r>
            <a:r>
              <a:rPr sz="1600" b="1" spc="-5" dirty="0">
                <a:latin typeface="Trebuchet MS"/>
                <a:cs typeface="Trebuchet MS"/>
              </a:rPr>
              <a:t>con herida y sin herida (</a:t>
            </a:r>
            <a:r>
              <a:rPr sz="1600" b="1" i="1" spc="-5" dirty="0">
                <a:latin typeface="Trebuchet MS"/>
                <a:cs typeface="Trebuchet MS"/>
              </a:rPr>
              <a:t>P=</a:t>
            </a:r>
            <a:r>
              <a:rPr sz="1600" b="1" i="1" spc="175" dirty="0">
                <a:latin typeface="Trebuchet MS"/>
                <a:cs typeface="Trebuchet MS"/>
              </a:rPr>
              <a:t> </a:t>
            </a:r>
            <a:r>
              <a:rPr sz="1600" b="1" i="1" spc="-5" dirty="0">
                <a:latin typeface="Trebuchet MS"/>
                <a:cs typeface="Trebuchet MS"/>
              </a:rPr>
              <a:t>1)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1423" y="5301233"/>
            <a:ext cx="4523105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dirty="0">
                <a:latin typeface="Trebuchet MS"/>
                <a:cs typeface="Trebuchet MS"/>
              </a:rPr>
              <a:t>21. </a:t>
            </a:r>
            <a:r>
              <a:rPr sz="1600" b="1" spc="-10" dirty="0">
                <a:latin typeface="Trebuchet MS"/>
                <a:cs typeface="Trebuchet MS"/>
              </a:rPr>
              <a:t>Porcentaje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5" dirty="0">
                <a:latin typeface="Trebuchet MS"/>
                <a:cs typeface="Trebuchet MS"/>
              </a:rPr>
              <a:t>incidencia </a:t>
            </a:r>
            <a:r>
              <a:rPr sz="1600" b="1" dirty="0">
                <a:latin typeface="Trebuchet MS"/>
                <a:cs typeface="Trebuchet MS"/>
              </a:rPr>
              <a:t>de  </a:t>
            </a:r>
            <a:r>
              <a:rPr sz="1600" b="1" spc="-5" dirty="0">
                <a:latin typeface="Trebuchet MS"/>
                <a:cs typeface="Trebuchet MS"/>
              </a:rPr>
              <a:t>infección a </a:t>
            </a:r>
            <a:r>
              <a:rPr sz="1600" b="1" dirty="0">
                <a:latin typeface="Trebuchet MS"/>
                <a:cs typeface="Trebuchet MS"/>
              </a:rPr>
              <a:t>nivel de </a:t>
            </a:r>
            <a:r>
              <a:rPr sz="1600" b="1" spc="-5" dirty="0">
                <a:latin typeface="Trebuchet MS"/>
                <a:cs typeface="Trebuchet MS"/>
              </a:rPr>
              <a:t>cuello </a:t>
            </a:r>
            <a:r>
              <a:rPr sz="1600" b="1" spc="-10" dirty="0">
                <a:latin typeface="Trebuchet MS"/>
                <a:cs typeface="Trebuchet MS"/>
              </a:rPr>
              <a:t>en </a:t>
            </a:r>
            <a:r>
              <a:rPr sz="1600" b="1" dirty="0">
                <a:latin typeface="Trebuchet MS"/>
                <a:cs typeface="Trebuchet MS"/>
              </a:rPr>
              <a:t>R. glaucus </a:t>
            </a:r>
            <a:r>
              <a:rPr sz="1600" b="1" spc="-5" dirty="0">
                <a:latin typeface="Trebuchet MS"/>
                <a:cs typeface="Trebuchet MS"/>
              </a:rPr>
              <a:t>entre  los </a:t>
            </a:r>
            <a:r>
              <a:rPr sz="1600" b="1" spc="-10" dirty="0">
                <a:latin typeface="Trebuchet MS"/>
                <a:cs typeface="Trebuchet MS"/>
              </a:rPr>
              <a:t>tratamiento </a:t>
            </a:r>
            <a:r>
              <a:rPr sz="1600" b="1" spc="-5" dirty="0">
                <a:latin typeface="Trebuchet MS"/>
                <a:cs typeface="Trebuchet MS"/>
              </a:rPr>
              <a:t>de </a:t>
            </a:r>
            <a:r>
              <a:rPr sz="1600" b="1" spc="-15" dirty="0">
                <a:latin typeface="Trebuchet MS"/>
                <a:cs typeface="Trebuchet MS"/>
              </a:rPr>
              <a:t>raíz </a:t>
            </a:r>
            <a:r>
              <a:rPr sz="1600" b="1" spc="-5" dirty="0">
                <a:latin typeface="Trebuchet MS"/>
                <a:cs typeface="Trebuchet MS"/>
              </a:rPr>
              <a:t>con herida y sin herida  (</a:t>
            </a:r>
            <a:r>
              <a:rPr sz="1600" b="1" i="1" spc="-5" dirty="0">
                <a:latin typeface="Trebuchet MS"/>
                <a:cs typeface="Trebuchet MS"/>
              </a:rPr>
              <a:t>P=</a:t>
            </a:r>
            <a:r>
              <a:rPr sz="1600" b="1" i="1" spc="-65" dirty="0">
                <a:latin typeface="Trebuchet MS"/>
                <a:cs typeface="Trebuchet MS"/>
              </a:rPr>
              <a:t> </a:t>
            </a:r>
            <a:r>
              <a:rPr sz="1600" b="1" i="1" spc="-5" dirty="0">
                <a:latin typeface="Trebuchet MS"/>
                <a:cs typeface="Trebuchet MS"/>
              </a:rPr>
              <a:t>0.3791)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5348" y="2476500"/>
            <a:ext cx="4584700" cy="275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18714" y="3800729"/>
            <a:ext cx="1384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3126" y="3781297"/>
            <a:ext cx="1384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22791" y="3587369"/>
            <a:ext cx="1384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23784" y="3741292"/>
            <a:ext cx="1384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591" y="202692"/>
            <a:ext cx="6096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1610">
              <a:lnSpc>
                <a:spcPct val="100000"/>
              </a:lnSpc>
            </a:pPr>
            <a:r>
              <a:rPr dirty="0"/>
              <a:t>RESULTADOS Y</a:t>
            </a:r>
            <a:r>
              <a:rPr spc="-80" dirty="0"/>
              <a:t> </a:t>
            </a:r>
            <a:r>
              <a:rPr dirty="0"/>
              <a:t>DISCUSIÓN</a:t>
            </a:r>
          </a:p>
        </p:txBody>
      </p:sp>
      <p:sp>
        <p:nvSpPr>
          <p:cNvPr id="8" name="object 8"/>
          <p:cNvSpPr/>
          <p:nvPr/>
        </p:nvSpPr>
        <p:spPr>
          <a:xfrm>
            <a:off x="575348" y="1151382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3456393" y="0"/>
                </a:moveTo>
                <a:lnTo>
                  <a:pt x="0" y="0"/>
                </a:lnTo>
                <a:lnTo>
                  <a:pt x="360032" y="360045"/>
                </a:lnTo>
                <a:lnTo>
                  <a:pt x="0" y="720090"/>
                </a:lnTo>
                <a:lnTo>
                  <a:pt x="3456393" y="720090"/>
                </a:lnTo>
                <a:lnTo>
                  <a:pt x="3816438" y="360045"/>
                </a:lnTo>
                <a:lnTo>
                  <a:pt x="345639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348" y="1151382"/>
            <a:ext cx="3816985" cy="720090"/>
          </a:xfrm>
          <a:custGeom>
            <a:avLst/>
            <a:gdLst/>
            <a:ahLst/>
            <a:cxnLst/>
            <a:rect l="l" t="t" r="r" b="b"/>
            <a:pathLst>
              <a:path w="3816985" h="720089">
                <a:moveTo>
                  <a:pt x="0" y="0"/>
                </a:moveTo>
                <a:lnTo>
                  <a:pt x="3456393" y="0"/>
                </a:lnTo>
                <a:lnTo>
                  <a:pt x="3816438" y="360045"/>
                </a:lnTo>
                <a:lnTo>
                  <a:pt x="3456393" y="720090"/>
                </a:lnTo>
                <a:lnTo>
                  <a:pt x="0" y="720090"/>
                </a:lnTo>
                <a:lnTo>
                  <a:pt x="360032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1052" y="1199896"/>
            <a:ext cx="286448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métodos  de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inoculación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9822" y="1151382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3862197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90"/>
                </a:lnTo>
                <a:lnTo>
                  <a:pt x="3862197" y="720090"/>
                </a:lnTo>
                <a:lnTo>
                  <a:pt x="4222242" y="360045"/>
                </a:lnTo>
                <a:lnTo>
                  <a:pt x="386219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9822" y="1151382"/>
            <a:ext cx="4222750" cy="720090"/>
          </a:xfrm>
          <a:custGeom>
            <a:avLst/>
            <a:gdLst/>
            <a:ahLst/>
            <a:cxnLst/>
            <a:rect l="l" t="t" r="r" b="b"/>
            <a:pathLst>
              <a:path w="4222750" h="720089">
                <a:moveTo>
                  <a:pt x="0" y="0"/>
                </a:moveTo>
                <a:lnTo>
                  <a:pt x="3862197" y="0"/>
                </a:lnTo>
                <a:lnTo>
                  <a:pt x="4222242" y="360045"/>
                </a:lnTo>
                <a:lnTo>
                  <a:pt x="3862197" y="720090"/>
                </a:lnTo>
                <a:lnTo>
                  <a:pt x="0" y="720090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6811" y="1199896"/>
            <a:ext cx="312991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Evaluación </a:t>
            </a:r>
            <a:r>
              <a:rPr sz="2000" b="1" dirty="0">
                <a:latin typeface="Arial"/>
                <a:cs typeface="Arial"/>
              </a:rPr>
              <a:t>de síntomas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  </a:t>
            </a:r>
            <a:r>
              <a:rPr sz="2000" b="1" spc="-5" dirty="0">
                <a:latin typeface="Arial"/>
                <a:cs typeface="Arial"/>
              </a:rPr>
              <a:t>nivel </a:t>
            </a:r>
            <a:r>
              <a:rPr sz="2000" b="1" dirty="0">
                <a:latin typeface="Arial"/>
                <a:cs typeface="Arial"/>
              </a:rPr>
              <a:t>de cuello y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raíz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37605" y="1871472"/>
            <a:ext cx="4968494" cy="3190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966" y="1871472"/>
            <a:ext cx="4785614" cy="31906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58985" y="2100072"/>
            <a:ext cx="1219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71640" y="2926715"/>
            <a:ext cx="2120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89795" y="2993771"/>
            <a:ext cx="2120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71640" y="3719195"/>
            <a:ext cx="2120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79511" y="4289805"/>
            <a:ext cx="11620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0305" y="2147570"/>
            <a:ext cx="1219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4750" y="3200654"/>
            <a:ext cx="2120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6719" y="4421378"/>
            <a:ext cx="11620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4750" y="3580510"/>
            <a:ext cx="2120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5687" y="3117850"/>
            <a:ext cx="2120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rebuchet MS"/>
                <a:cs typeface="Trebuchet MS"/>
              </a:rPr>
              <a:t>AB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6963" y="6664045"/>
            <a:ext cx="337185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60" dirty="0">
                <a:latin typeface="Trebuchet MS"/>
                <a:cs typeface="Trebuchet MS"/>
              </a:rPr>
              <a:t>(Taylor, </a:t>
            </a:r>
            <a:r>
              <a:rPr sz="2000" b="1" dirty="0">
                <a:latin typeface="Trebuchet MS"/>
                <a:cs typeface="Trebuchet MS"/>
              </a:rPr>
              <a:t>1964; Probst,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2011)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17234" y="5079238"/>
            <a:ext cx="9017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 i</a:t>
            </a:r>
            <a:r>
              <a:rPr sz="1600" b="1" dirty="0">
                <a:latin typeface="Trebuchet MS"/>
                <a:cs typeface="Trebuchet MS"/>
              </a:rPr>
              <a:t>n</a:t>
            </a:r>
            <a:r>
              <a:rPr sz="1600" b="1" spc="-5" dirty="0">
                <a:latin typeface="Trebuchet MS"/>
                <a:cs typeface="Trebuchet MS"/>
              </a:rPr>
              <a:t>fección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17234" y="5079238"/>
            <a:ext cx="4811395" cy="133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1705" algn="r">
              <a:lnSpc>
                <a:spcPct val="100000"/>
              </a:lnSpc>
              <a:tabLst>
                <a:tab pos="370205" algn="l"/>
                <a:tab pos="1085215" algn="l"/>
                <a:tab pos="1442085" algn="l"/>
                <a:tab pos="1571625" algn="l"/>
                <a:tab pos="2399030" algn="l"/>
                <a:tab pos="2653665" algn="l"/>
                <a:tab pos="3065145" algn="l"/>
                <a:tab pos="3333115" algn="l"/>
                <a:tab pos="4215765" algn="l"/>
                <a:tab pos="4629150" algn="l"/>
              </a:tabLst>
            </a:pPr>
            <a:r>
              <a:rPr sz="1600" b="1" spc="-5" dirty="0">
                <a:latin typeface="Trebuchet MS"/>
                <a:cs typeface="Trebuchet MS"/>
              </a:rPr>
              <a:t>23.	</a:t>
            </a:r>
            <a:r>
              <a:rPr sz="1600" b="1" spc="-70" dirty="0">
                <a:latin typeface="Trebuchet MS"/>
                <a:cs typeface="Trebuchet MS"/>
              </a:rPr>
              <a:t>P</a:t>
            </a:r>
            <a:r>
              <a:rPr sz="1600" b="1" spc="-5" dirty="0">
                <a:latin typeface="Trebuchet MS"/>
                <a:cs typeface="Trebuchet MS"/>
              </a:rPr>
              <a:t>or</a:t>
            </a:r>
            <a:r>
              <a:rPr sz="1600" b="1" dirty="0">
                <a:latin typeface="Trebuchet MS"/>
                <a:cs typeface="Trebuchet MS"/>
              </a:rPr>
              <a:t>c</a:t>
            </a:r>
            <a:r>
              <a:rPr sz="1600" b="1" spc="-15" dirty="0">
                <a:latin typeface="Trebuchet MS"/>
                <a:cs typeface="Trebuchet MS"/>
              </a:rPr>
              <a:t>e</a:t>
            </a:r>
            <a:r>
              <a:rPr sz="1600" b="1" spc="-5" dirty="0">
                <a:latin typeface="Trebuchet MS"/>
                <a:cs typeface="Trebuchet MS"/>
              </a:rPr>
              <a:t>n</a:t>
            </a:r>
            <a:r>
              <a:rPr sz="1600" b="1" spc="-10" dirty="0">
                <a:latin typeface="Trebuchet MS"/>
                <a:cs typeface="Trebuchet MS"/>
              </a:rPr>
              <a:t>t</a:t>
            </a:r>
            <a:r>
              <a:rPr sz="1600" b="1" spc="-5" dirty="0">
                <a:latin typeface="Trebuchet MS"/>
                <a:cs typeface="Trebuchet MS"/>
              </a:rPr>
              <a:t>a</a:t>
            </a:r>
            <a:r>
              <a:rPr sz="1600" b="1" spc="0" dirty="0">
                <a:latin typeface="Trebuchet MS"/>
                <a:cs typeface="Trebuchet MS"/>
              </a:rPr>
              <a:t>j</a:t>
            </a:r>
            <a:r>
              <a:rPr sz="1600" b="1" spc="-5" dirty="0">
                <a:latin typeface="Trebuchet MS"/>
                <a:cs typeface="Trebuchet MS"/>
              </a:rPr>
              <a:t>e</a:t>
            </a:r>
            <a:r>
              <a:rPr sz="1600" b="1" dirty="0">
                <a:latin typeface="Trebuchet MS"/>
                <a:cs typeface="Trebuchet MS"/>
              </a:rPr>
              <a:t>	d</a:t>
            </a:r>
            <a:r>
              <a:rPr sz="1600" b="1" spc="-5" dirty="0">
                <a:latin typeface="Trebuchet MS"/>
                <a:cs typeface="Trebuchet MS"/>
              </a:rPr>
              <a:t>e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0" dirty="0">
                <a:latin typeface="Trebuchet MS"/>
                <a:cs typeface="Trebuchet MS"/>
              </a:rPr>
              <a:t>i</a:t>
            </a:r>
            <a:r>
              <a:rPr sz="1600" b="1" dirty="0">
                <a:latin typeface="Trebuchet MS"/>
                <a:cs typeface="Trebuchet MS"/>
              </a:rPr>
              <a:t>n</a:t>
            </a:r>
            <a:r>
              <a:rPr sz="1600" b="1" spc="-5" dirty="0">
                <a:latin typeface="Trebuchet MS"/>
                <a:cs typeface="Trebuchet MS"/>
              </a:rPr>
              <a:t>cid</a:t>
            </a:r>
            <a:r>
              <a:rPr sz="1600" b="1" spc="-15" dirty="0">
                <a:latin typeface="Trebuchet MS"/>
                <a:cs typeface="Trebuchet MS"/>
              </a:rPr>
              <a:t>e</a:t>
            </a:r>
            <a:r>
              <a:rPr sz="1600" b="1" spc="5" dirty="0">
                <a:latin typeface="Trebuchet MS"/>
                <a:cs typeface="Trebuchet MS"/>
              </a:rPr>
              <a:t>n</a:t>
            </a:r>
            <a:r>
              <a:rPr sz="1600" b="1" spc="-5" dirty="0">
                <a:latin typeface="Trebuchet MS"/>
                <a:cs typeface="Trebuchet MS"/>
              </a:rPr>
              <a:t>cia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5" dirty="0">
                <a:latin typeface="Trebuchet MS"/>
                <a:cs typeface="Trebuchet MS"/>
              </a:rPr>
              <a:t>e</a:t>
            </a:r>
            <a:r>
              <a:rPr sz="1600" b="1" spc="-5" dirty="0">
                <a:latin typeface="Trebuchet MS"/>
                <a:cs typeface="Trebuchet MS"/>
              </a:rPr>
              <a:t>n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0" dirty="0">
                <a:latin typeface="Trebuchet MS"/>
                <a:cs typeface="Trebuchet MS"/>
              </a:rPr>
              <a:t>la  </a:t>
            </a:r>
            <a:r>
              <a:rPr sz="1600" b="1" spc="-5" dirty="0">
                <a:latin typeface="Trebuchet MS"/>
                <a:cs typeface="Trebuchet MS"/>
              </a:rPr>
              <a:t>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n</a:t>
            </a:r>
            <a:r>
              <a:rPr sz="1600" b="1" spc="-10" dirty="0">
                <a:latin typeface="Trebuchet MS"/>
                <a:cs typeface="Trebuchet MS"/>
              </a:rPr>
              <a:t>i</a:t>
            </a:r>
            <a:r>
              <a:rPr sz="1600" b="1" spc="0" dirty="0">
                <a:latin typeface="Trebuchet MS"/>
                <a:cs typeface="Trebuchet MS"/>
              </a:rPr>
              <a:t>v</a:t>
            </a:r>
            <a:r>
              <a:rPr sz="1600" b="1" spc="-15" dirty="0">
                <a:latin typeface="Trebuchet MS"/>
                <a:cs typeface="Trebuchet MS"/>
              </a:rPr>
              <a:t>e</a:t>
            </a:r>
            <a:r>
              <a:rPr sz="1600" b="1" spc="-5" dirty="0">
                <a:latin typeface="Trebuchet MS"/>
                <a:cs typeface="Trebuchet MS"/>
              </a:rPr>
              <a:t>l</a:t>
            </a:r>
            <a:r>
              <a:rPr sz="1600" b="1" dirty="0">
                <a:latin typeface="Trebuchet MS"/>
                <a:cs typeface="Trebuchet MS"/>
              </a:rPr>
              <a:t>	d</a:t>
            </a:r>
            <a:r>
              <a:rPr sz="1600" b="1" spc="-5" dirty="0">
                <a:latin typeface="Trebuchet MS"/>
                <a:cs typeface="Trebuchet MS"/>
              </a:rPr>
              <a:t>e</a:t>
            </a:r>
            <a:r>
              <a:rPr sz="1600" b="1" dirty="0">
                <a:latin typeface="Trebuchet MS"/>
                <a:cs typeface="Trebuchet MS"/>
              </a:rPr>
              <a:t>		</a:t>
            </a:r>
            <a:r>
              <a:rPr sz="1600" b="1" spc="-5" dirty="0">
                <a:latin typeface="Trebuchet MS"/>
                <a:cs typeface="Trebuchet MS"/>
              </a:rPr>
              <a:t>c</a:t>
            </a:r>
            <a:r>
              <a:rPr sz="1600" b="1" spc="0" dirty="0">
                <a:latin typeface="Trebuchet MS"/>
                <a:cs typeface="Trebuchet MS"/>
              </a:rPr>
              <a:t>u</a:t>
            </a:r>
            <a:r>
              <a:rPr sz="1600" b="1" dirty="0">
                <a:latin typeface="Trebuchet MS"/>
                <a:cs typeface="Trebuchet MS"/>
              </a:rPr>
              <a:t>e</a:t>
            </a:r>
            <a:r>
              <a:rPr sz="1600" b="1" spc="-5" dirty="0">
                <a:latin typeface="Trebuchet MS"/>
                <a:cs typeface="Trebuchet MS"/>
              </a:rPr>
              <a:t>l</a:t>
            </a:r>
            <a:r>
              <a:rPr sz="1600" b="1" spc="-15" dirty="0">
                <a:latin typeface="Trebuchet MS"/>
                <a:cs typeface="Trebuchet MS"/>
              </a:rPr>
              <a:t>l</a:t>
            </a:r>
            <a:r>
              <a:rPr sz="1600" b="1" spc="-5" dirty="0">
                <a:latin typeface="Trebuchet MS"/>
                <a:cs typeface="Trebuchet MS"/>
              </a:rPr>
              <a:t>o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cuando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0" dirty="0">
                <a:latin typeface="Trebuchet MS"/>
                <a:cs typeface="Trebuchet MS"/>
              </a:rPr>
              <a:t>h</a:t>
            </a:r>
            <a:r>
              <a:rPr sz="1600" b="1" spc="-5" dirty="0">
                <a:latin typeface="Trebuchet MS"/>
                <a:cs typeface="Trebuchet MS"/>
              </a:rPr>
              <a:t>ay  </a:t>
            </a:r>
            <a:r>
              <a:rPr sz="1600" b="1" spc="-10" dirty="0">
                <a:latin typeface="Trebuchet MS"/>
                <a:cs typeface="Trebuchet MS"/>
              </a:rPr>
              <a:t> interacción  </a:t>
            </a:r>
            <a:r>
              <a:rPr sz="1600" b="1" dirty="0">
                <a:latin typeface="Trebuchet MS"/>
                <a:cs typeface="Trebuchet MS"/>
              </a:rPr>
              <a:t>entre  </a:t>
            </a:r>
            <a:r>
              <a:rPr sz="1600" b="1" spc="-5" dirty="0">
                <a:latin typeface="Trebuchet MS"/>
                <a:cs typeface="Trebuchet MS"/>
              </a:rPr>
              <a:t>los  métodos  de  inoculación</a:t>
            </a:r>
            <a:r>
              <a:rPr sz="1600" b="1" spc="204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y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tratamiento </a:t>
            </a:r>
            <a:r>
              <a:rPr sz="1600" b="1" spc="-5" dirty="0">
                <a:latin typeface="Trebuchet MS"/>
                <a:cs typeface="Trebuchet MS"/>
              </a:rPr>
              <a:t>de </a:t>
            </a:r>
            <a:r>
              <a:rPr sz="1600" b="1" spc="-15" dirty="0">
                <a:latin typeface="Trebuchet MS"/>
                <a:cs typeface="Trebuchet MS"/>
              </a:rPr>
              <a:t>raíz </a:t>
            </a:r>
            <a:r>
              <a:rPr sz="1600" b="1" spc="-5" dirty="0">
                <a:latin typeface="Trebuchet MS"/>
                <a:cs typeface="Trebuchet MS"/>
              </a:rPr>
              <a:t>con sus </a:t>
            </a:r>
            <a:r>
              <a:rPr sz="1600" b="1" spc="-10" dirty="0">
                <a:latin typeface="Trebuchet MS"/>
                <a:cs typeface="Trebuchet MS"/>
              </a:rPr>
              <a:t>respectivos</a:t>
            </a:r>
            <a:r>
              <a:rPr sz="1600" b="1" spc="17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controles</a:t>
            </a:r>
            <a:endParaRPr sz="1600">
              <a:latin typeface="Trebuchet MS"/>
              <a:cs typeface="Trebuchet MS"/>
            </a:endParaRPr>
          </a:p>
          <a:p>
            <a:pPr marL="40005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latin typeface="Trebuchet MS"/>
                <a:cs typeface="Trebuchet MS"/>
              </a:rPr>
              <a:t>(</a:t>
            </a:r>
            <a:r>
              <a:rPr sz="1600" b="1" i="1" spc="-5" dirty="0">
                <a:latin typeface="Trebuchet MS"/>
                <a:cs typeface="Trebuchet MS"/>
              </a:rPr>
              <a:t>P=</a:t>
            </a:r>
            <a:r>
              <a:rPr sz="1600" b="1" i="1" spc="-6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0.0004)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1944" y="5067427"/>
            <a:ext cx="457962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22. </a:t>
            </a:r>
            <a:r>
              <a:rPr sz="1600" b="1" spc="-10" dirty="0">
                <a:latin typeface="Trebuchet MS"/>
                <a:cs typeface="Trebuchet MS"/>
              </a:rPr>
              <a:t>Porcentaje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5" dirty="0">
                <a:latin typeface="Trebuchet MS"/>
                <a:cs typeface="Trebuchet MS"/>
              </a:rPr>
              <a:t>incidencia </a:t>
            </a:r>
            <a:r>
              <a:rPr sz="1600" b="1" dirty="0">
                <a:latin typeface="Trebuchet MS"/>
                <a:cs typeface="Trebuchet MS"/>
              </a:rPr>
              <a:t>en la  </a:t>
            </a:r>
            <a:r>
              <a:rPr sz="1600" b="1" spc="-5" dirty="0">
                <a:latin typeface="Trebuchet MS"/>
                <a:cs typeface="Trebuchet MS"/>
              </a:rPr>
              <a:t>infección a nivel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15" dirty="0">
                <a:latin typeface="Trebuchet MS"/>
                <a:cs typeface="Trebuchet MS"/>
              </a:rPr>
              <a:t>raíz </a:t>
            </a:r>
            <a:r>
              <a:rPr sz="1600" b="1" spc="-5" dirty="0">
                <a:latin typeface="Trebuchet MS"/>
                <a:cs typeface="Trebuchet MS"/>
              </a:rPr>
              <a:t>cuando hay  </a:t>
            </a:r>
            <a:r>
              <a:rPr sz="1600" b="1" spc="-10" dirty="0">
                <a:latin typeface="Trebuchet MS"/>
                <a:cs typeface="Trebuchet MS"/>
              </a:rPr>
              <a:t>interacción </a:t>
            </a:r>
            <a:r>
              <a:rPr sz="1600" b="1" dirty="0">
                <a:latin typeface="Trebuchet MS"/>
                <a:cs typeface="Trebuchet MS"/>
              </a:rPr>
              <a:t>entre los </a:t>
            </a:r>
            <a:r>
              <a:rPr sz="1600" b="1" spc="-5" dirty="0">
                <a:latin typeface="Trebuchet MS"/>
                <a:cs typeface="Trebuchet MS"/>
              </a:rPr>
              <a:t>métodos </a:t>
            </a:r>
            <a:r>
              <a:rPr sz="1600" b="1" dirty="0">
                <a:latin typeface="Trebuchet MS"/>
                <a:cs typeface="Trebuchet MS"/>
              </a:rPr>
              <a:t>de </a:t>
            </a:r>
            <a:r>
              <a:rPr sz="1600" b="1" spc="-5" dirty="0">
                <a:latin typeface="Trebuchet MS"/>
                <a:cs typeface="Trebuchet MS"/>
              </a:rPr>
              <a:t>inoculación </a:t>
            </a:r>
            <a:r>
              <a:rPr sz="1600" b="1" spc="229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28214" y="5798921"/>
            <a:ext cx="277114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4360" algn="l"/>
                <a:tab pos="1156970" algn="l"/>
                <a:tab pos="1673860" algn="l"/>
              </a:tabLst>
            </a:pPr>
            <a:r>
              <a:rPr sz="1600" b="1" spc="-55" dirty="0">
                <a:latin typeface="Trebuchet MS"/>
                <a:cs typeface="Trebuchet MS"/>
              </a:rPr>
              <a:t>r</a:t>
            </a:r>
            <a:r>
              <a:rPr sz="1600" b="1" spc="-5" dirty="0">
                <a:latin typeface="Trebuchet MS"/>
                <a:cs typeface="Trebuchet MS"/>
              </a:rPr>
              <a:t>a</a:t>
            </a:r>
            <a:r>
              <a:rPr sz="1600" b="1" spc="5" dirty="0">
                <a:latin typeface="Trebuchet MS"/>
                <a:cs typeface="Trebuchet MS"/>
              </a:rPr>
              <a:t>í</a:t>
            </a:r>
            <a:r>
              <a:rPr sz="1600" b="1" spc="-5" dirty="0">
                <a:latin typeface="Trebuchet MS"/>
                <a:cs typeface="Trebuchet MS"/>
              </a:rPr>
              <a:t>z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con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sus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0" dirty="0">
                <a:latin typeface="Trebuchet MS"/>
                <a:cs typeface="Trebuchet MS"/>
              </a:rPr>
              <a:t>r</a:t>
            </a:r>
            <a:r>
              <a:rPr sz="1600" b="1" dirty="0">
                <a:latin typeface="Trebuchet MS"/>
                <a:cs typeface="Trebuchet MS"/>
              </a:rPr>
              <a:t>es</a:t>
            </a:r>
            <a:r>
              <a:rPr sz="1600" b="1" spc="-5" dirty="0">
                <a:latin typeface="Trebuchet MS"/>
                <a:cs typeface="Trebuchet MS"/>
              </a:rPr>
              <a:t>p</a:t>
            </a:r>
            <a:r>
              <a:rPr sz="1600" b="1" dirty="0">
                <a:latin typeface="Trebuchet MS"/>
                <a:cs typeface="Trebuchet MS"/>
              </a:rPr>
              <a:t>e</a:t>
            </a:r>
            <a:r>
              <a:rPr sz="1600" b="1" spc="-5" dirty="0">
                <a:latin typeface="Trebuchet MS"/>
                <a:cs typeface="Trebuchet MS"/>
              </a:rPr>
              <a:t>cti</a:t>
            </a:r>
            <a:r>
              <a:rPr sz="1600" b="1" spc="-10" dirty="0">
                <a:latin typeface="Trebuchet MS"/>
                <a:cs typeface="Trebuchet MS"/>
              </a:rPr>
              <a:t>v</a:t>
            </a:r>
            <a:r>
              <a:rPr sz="1600" b="1" dirty="0">
                <a:latin typeface="Trebuchet MS"/>
                <a:cs typeface="Trebuchet MS"/>
              </a:rPr>
              <a:t>o</a:t>
            </a:r>
            <a:r>
              <a:rPr sz="1600" b="1" spc="-5" dirty="0"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1944" y="5798921"/>
            <a:ext cx="161163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61440" algn="l"/>
              </a:tabLst>
            </a:pPr>
            <a:r>
              <a:rPr sz="1600" b="1" spc="-10" dirty="0">
                <a:latin typeface="Trebuchet MS"/>
                <a:cs typeface="Trebuchet MS"/>
              </a:rPr>
              <a:t>t</a:t>
            </a:r>
            <a:r>
              <a:rPr sz="1600" b="1" spc="-50" dirty="0">
                <a:latin typeface="Trebuchet MS"/>
                <a:cs typeface="Trebuchet MS"/>
              </a:rPr>
              <a:t>r</a:t>
            </a:r>
            <a:r>
              <a:rPr sz="1600" b="1" spc="-5" dirty="0">
                <a:latin typeface="Trebuchet MS"/>
                <a:cs typeface="Trebuchet MS"/>
              </a:rPr>
              <a:t>atami</a:t>
            </a:r>
            <a:r>
              <a:rPr sz="1600" b="1" spc="-15" dirty="0">
                <a:latin typeface="Trebuchet MS"/>
                <a:cs typeface="Trebuchet MS"/>
              </a:rPr>
              <a:t>e</a:t>
            </a:r>
            <a:r>
              <a:rPr sz="1600" b="1" spc="5" dirty="0">
                <a:latin typeface="Trebuchet MS"/>
                <a:cs typeface="Trebuchet MS"/>
              </a:rPr>
              <a:t>n</a:t>
            </a:r>
            <a:r>
              <a:rPr sz="1600" b="1" spc="-10" dirty="0">
                <a:latin typeface="Trebuchet MS"/>
                <a:cs typeface="Trebuchet MS"/>
              </a:rPr>
              <a:t>t</a:t>
            </a:r>
            <a:r>
              <a:rPr sz="1600" b="1" spc="-5" dirty="0">
                <a:latin typeface="Trebuchet MS"/>
                <a:cs typeface="Trebuchet MS"/>
              </a:rPr>
              <a:t>o</a:t>
            </a:r>
            <a:r>
              <a:rPr sz="1600" b="1" dirty="0">
                <a:latin typeface="Trebuchet MS"/>
                <a:cs typeface="Trebuchet MS"/>
              </a:rPr>
              <a:t>	de  </a:t>
            </a:r>
            <a:r>
              <a:rPr sz="1600" b="1" spc="-5" dirty="0">
                <a:latin typeface="Trebuchet MS"/>
                <a:cs typeface="Trebuchet MS"/>
              </a:rPr>
              <a:t>controles  (</a:t>
            </a:r>
            <a:r>
              <a:rPr sz="1600" b="1" i="1" spc="-5" dirty="0">
                <a:latin typeface="Trebuchet MS"/>
                <a:cs typeface="Trebuchet MS"/>
              </a:rPr>
              <a:t>P=1.434e-05</a:t>
            </a:r>
            <a:r>
              <a:rPr sz="1600" b="1" spc="-5" dirty="0">
                <a:latin typeface="Trebuchet MS"/>
                <a:cs typeface="Trebuchet MS"/>
              </a:rPr>
              <a:t>).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5495" y="202692"/>
            <a:ext cx="381609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71895">
              <a:lnSpc>
                <a:spcPct val="100000"/>
              </a:lnSpc>
            </a:pPr>
            <a:r>
              <a:rPr dirty="0"/>
              <a:t>CONCLUSIONES</a:t>
            </a:r>
          </a:p>
        </p:txBody>
      </p:sp>
      <p:sp>
        <p:nvSpPr>
          <p:cNvPr id="8" name="object 8"/>
          <p:cNvSpPr/>
          <p:nvPr/>
        </p:nvSpPr>
        <p:spPr>
          <a:xfrm>
            <a:off x="503339" y="1224661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5">
                <a:moveTo>
                  <a:pt x="0" y="0"/>
                </a:moveTo>
                <a:lnTo>
                  <a:pt x="0" y="842899"/>
                </a:lnTo>
                <a:lnTo>
                  <a:pt x="453910" y="1296797"/>
                </a:lnTo>
                <a:lnTo>
                  <a:pt x="907757" y="842899"/>
                </a:lnTo>
                <a:lnTo>
                  <a:pt x="907757" y="453898"/>
                </a:lnTo>
                <a:lnTo>
                  <a:pt x="453910" y="453898"/>
                </a:lnTo>
                <a:lnTo>
                  <a:pt x="0" y="0"/>
                </a:lnTo>
                <a:close/>
              </a:path>
              <a:path w="908050" h="1297305">
                <a:moveTo>
                  <a:pt x="907757" y="0"/>
                </a:moveTo>
                <a:lnTo>
                  <a:pt x="453910" y="453898"/>
                </a:lnTo>
                <a:lnTo>
                  <a:pt x="907757" y="453898"/>
                </a:lnTo>
                <a:lnTo>
                  <a:pt x="907757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339" y="1224661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5">
                <a:moveTo>
                  <a:pt x="907757" y="0"/>
                </a:moveTo>
                <a:lnTo>
                  <a:pt x="907757" y="842899"/>
                </a:lnTo>
                <a:lnTo>
                  <a:pt x="453910" y="1296797"/>
                </a:lnTo>
                <a:lnTo>
                  <a:pt x="0" y="842899"/>
                </a:lnTo>
                <a:lnTo>
                  <a:pt x="0" y="0"/>
                </a:lnTo>
                <a:lnTo>
                  <a:pt x="453910" y="453898"/>
                </a:lnTo>
                <a:lnTo>
                  <a:pt x="907757" y="0"/>
                </a:lnTo>
                <a:close/>
              </a:path>
            </a:pathLst>
          </a:custGeom>
          <a:ln w="25400">
            <a:solidFill>
              <a:srgbClr val="DAE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1097" y="1224661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80">
                <a:moveTo>
                  <a:pt x="8671941" y="0"/>
                </a:moveTo>
                <a:lnTo>
                  <a:pt x="0" y="0"/>
                </a:lnTo>
                <a:lnTo>
                  <a:pt x="0" y="842899"/>
                </a:lnTo>
                <a:lnTo>
                  <a:pt x="8671941" y="842899"/>
                </a:lnTo>
                <a:lnTo>
                  <a:pt x="8716359" y="835740"/>
                </a:lnTo>
                <a:lnTo>
                  <a:pt x="8754950" y="815804"/>
                </a:lnTo>
                <a:lnTo>
                  <a:pt x="8785390" y="785401"/>
                </a:lnTo>
                <a:lnTo>
                  <a:pt x="8805358" y="746842"/>
                </a:lnTo>
                <a:lnTo>
                  <a:pt x="8812530" y="702437"/>
                </a:lnTo>
                <a:lnTo>
                  <a:pt x="8812530" y="140462"/>
                </a:lnTo>
                <a:lnTo>
                  <a:pt x="8805358" y="96056"/>
                </a:lnTo>
                <a:lnTo>
                  <a:pt x="8785390" y="57497"/>
                </a:lnTo>
                <a:lnTo>
                  <a:pt x="8754950" y="27094"/>
                </a:lnTo>
                <a:lnTo>
                  <a:pt x="8716359" y="7158"/>
                </a:lnTo>
                <a:lnTo>
                  <a:pt x="867194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1097" y="1224661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80">
                <a:moveTo>
                  <a:pt x="8812530" y="140462"/>
                </a:moveTo>
                <a:lnTo>
                  <a:pt x="8812530" y="702437"/>
                </a:lnTo>
                <a:lnTo>
                  <a:pt x="8805358" y="746842"/>
                </a:lnTo>
                <a:lnTo>
                  <a:pt x="8785390" y="785401"/>
                </a:lnTo>
                <a:lnTo>
                  <a:pt x="8754950" y="815804"/>
                </a:lnTo>
                <a:lnTo>
                  <a:pt x="8716359" y="835740"/>
                </a:lnTo>
                <a:lnTo>
                  <a:pt x="8671941" y="842899"/>
                </a:lnTo>
                <a:lnTo>
                  <a:pt x="0" y="842899"/>
                </a:lnTo>
                <a:lnTo>
                  <a:pt x="0" y="0"/>
                </a:lnTo>
                <a:lnTo>
                  <a:pt x="8671941" y="0"/>
                </a:lnTo>
                <a:lnTo>
                  <a:pt x="8716359" y="7158"/>
                </a:lnTo>
                <a:lnTo>
                  <a:pt x="8754950" y="27094"/>
                </a:lnTo>
                <a:lnTo>
                  <a:pt x="8785390" y="57497"/>
                </a:lnTo>
                <a:lnTo>
                  <a:pt x="8805358" y="96056"/>
                </a:lnTo>
                <a:lnTo>
                  <a:pt x="8812530" y="140462"/>
                </a:lnTo>
                <a:close/>
              </a:path>
            </a:pathLst>
          </a:custGeom>
          <a:ln w="25400">
            <a:solidFill>
              <a:srgbClr val="DAE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339" y="2375280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0" y="0"/>
                </a:moveTo>
                <a:lnTo>
                  <a:pt x="0" y="843026"/>
                </a:lnTo>
                <a:lnTo>
                  <a:pt x="453910" y="1296924"/>
                </a:lnTo>
                <a:lnTo>
                  <a:pt x="907757" y="843026"/>
                </a:lnTo>
                <a:lnTo>
                  <a:pt x="907757" y="453898"/>
                </a:lnTo>
                <a:lnTo>
                  <a:pt x="453910" y="453898"/>
                </a:lnTo>
                <a:lnTo>
                  <a:pt x="0" y="0"/>
                </a:lnTo>
                <a:close/>
              </a:path>
              <a:path w="908050" h="1297304">
                <a:moveTo>
                  <a:pt x="907757" y="0"/>
                </a:moveTo>
                <a:lnTo>
                  <a:pt x="453910" y="453898"/>
                </a:lnTo>
                <a:lnTo>
                  <a:pt x="907757" y="453898"/>
                </a:lnTo>
                <a:lnTo>
                  <a:pt x="907757" y="0"/>
                </a:lnTo>
                <a:close/>
              </a:path>
            </a:pathLst>
          </a:custGeom>
          <a:solidFill>
            <a:srgbClr val="97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3339" y="2375280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907757" y="0"/>
                </a:moveTo>
                <a:lnTo>
                  <a:pt x="907757" y="843026"/>
                </a:lnTo>
                <a:lnTo>
                  <a:pt x="453910" y="1296924"/>
                </a:lnTo>
                <a:lnTo>
                  <a:pt x="0" y="843026"/>
                </a:lnTo>
                <a:lnTo>
                  <a:pt x="0" y="0"/>
                </a:lnTo>
                <a:lnTo>
                  <a:pt x="453910" y="453898"/>
                </a:lnTo>
                <a:lnTo>
                  <a:pt x="907757" y="0"/>
                </a:lnTo>
                <a:close/>
              </a:path>
            </a:pathLst>
          </a:custGeom>
          <a:ln w="25400">
            <a:solidFill>
              <a:srgbClr val="97B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1097" y="2375280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80">
                <a:moveTo>
                  <a:pt x="8671941" y="0"/>
                </a:moveTo>
                <a:lnTo>
                  <a:pt x="0" y="0"/>
                </a:lnTo>
                <a:lnTo>
                  <a:pt x="0" y="843026"/>
                </a:lnTo>
                <a:lnTo>
                  <a:pt x="8671941" y="843026"/>
                </a:lnTo>
                <a:lnTo>
                  <a:pt x="8716359" y="835855"/>
                </a:lnTo>
                <a:lnTo>
                  <a:pt x="8754950" y="815894"/>
                </a:lnTo>
                <a:lnTo>
                  <a:pt x="8785390" y="785473"/>
                </a:lnTo>
                <a:lnTo>
                  <a:pt x="8805358" y="746920"/>
                </a:lnTo>
                <a:lnTo>
                  <a:pt x="8812530" y="702564"/>
                </a:lnTo>
                <a:lnTo>
                  <a:pt x="8812530" y="140462"/>
                </a:lnTo>
                <a:lnTo>
                  <a:pt x="8805358" y="96056"/>
                </a:lnTo>
                <a:lnTo>
                  <a:pt x="8785390" y="57497"/>
                </a:lnTo>
                <a:lnTo>
                  <a:pt x="8754950" y="27094"/>
                </a:lnTo>
                <a:lnTo>
                  <a:pt x="8716359" y="7158"/>
                </a:lnTo>
                <a:lnTo>
                  <a:pt x="867194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1097" y="2375280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80">
                <a:moveTo>
                  <a:pt x="8812530" y="140462"/>
                </a:moveTo>
                <a:lnTo>
                  <a:pt x="8812530" y="702564"/>
                </a:lnTo>
                <a:lnTo>
                  <a:pt x="8805358" y="746920"/>
                </a:lnTo>
                <a:lnTo>
                  <a:pt x="8785390" y="785473"/>
                </a:lnTo>
                <a:lnTo>
                  <a:pt x="8754950" y="815894"/>
                </a:lnTo>
                <a:lnTo>
                  <a:pt x="8716359" y="835855"/>
                </a:lnTo>
                <a:lnTo>
                  <a:pt x="8671941" y="843026"/>
                </a:lnTo>
                <a:lnTo>
                  <a:pt x="0" y="843026"/>
                </a:lnTo>
                <a:lnTo>
                  <a:pt x="0" y="0"/>
                </a:lnTo>
                <a:lnTo>
                  <a:pt x="8671941" y="0"/>
                </a:lnTo>
                <a:lnTo>
                  <a:pt x="8716359" y="7158"/>
                </a:lnTo>
                <a:lnTo>
                  <a:pt x="8754950" y="27094"/>
                </a:lnTo>
                <a:lnTo>
                  <a:pt x="8785390" y="57497"/>
                </a:lnTo>
                <a:lnTo>
                  <a:pt x="8805358" y="96056"/>
                </a:lnTo>
                <a:lnTo>
                  <a:pt x="8812530" y="140462"/>
                </a:lnTo>
                <a:close/>
              </a:path>
            </a:pathLst>
          </a:custGeom>
          <a:ln w="25400">
            <a:solidFill>
              <a:srgbClr val="97B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339" y="3526028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0" y="0"/>
                </a:moveTo>
                <a:lnTo>
                  <a:pt x="0" y="842899"/>
                </a:lnTo>
                <a:lnTo>
                  <a:pt x="453910" y="1296797"/>
                </a:lnTo>
                <a:lnTo>
                  <a:pt x="907757" y="842899"/>
                </a:lnTo>
                <a:lnTo>
                  <a:pt x="907757" y="453898"/>
                </a:lnTo>
                <a:lnTo>
                  <a:pt x="453910" y="453898"/>
                </a:lnTo>
                <a:lnTo>
                  <a:pt x="0" y="0"/>
                </a:lnTo>
                <a:close/>
              </a:path>
              <a:path w="908050" h="1297304">
                <a:moveTo>
                  <a:pt x="907757" y="0"/>
                </a:moveTo>
                <a:lnTo>
                  <a:pt x="453910" y="453898"/>
                </a:lnTo>
                <a:lnTo>
                  <a:pt x="907757" y="453898"/>
                </a:lnTo>
                <a:lnTo>
                  <a:pt x="907757" y="0"/>
                </a:lnTo>
                <a:close/>
              </a:path>
            </a:pathLst>
          </a:custGeom>
          <a:solidFill>
            <a:srgbClr val="527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3339" y="3526028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907757" y="0"/>
                </a:moveTo>
                <a:lnTo>
                  <a:pt x="907757" y="842899"/>
                </a:lnTo>
                <a:lnTo>
                  <a:pt x="453910" y="1296797"/>
                </a:lnTo>
                <a:lnTo>
                  <a:pt x="0" y="842899"/>
                </a:lnTo>
                <a:lnTo>
                  <a:pt x="0" y="0"/>
                </a:lnTo>
                <a:lnTo>
                  <a:pt x="453910" y="453898"/>
                </a:lnTo>
                <a:lnTo>
                  <a:pt x="907757" y="0"/>
                </a:lnTo>
                <a:close/>
              </a:path>
            </a:pathLst>
          </a:custGeom>
          <a:ln w="25400">
            <a:solidFill>
              <a:srgbClr val="527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1097" y="3526028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79">
                <a:moveTo>
                  <a:pt x="8671941" y="0"/>
                </a:moveTo>
                <a:lnTo>
                  <a:pt x="0" y="0"/>
                </a:lnTo>
                <a:lnTo>
                  <a:pt x="0" y="842899"/>
                </a:lnTo>
                <a:lnTo>
                  <a:pt x="8671941" y="842899"/>
                </a:lnTo>
                <a:lnTo>
                  <a:pt x="8716359" y="835740"/>
                </a:lnTo>
                <a:lnTo>
                  <a:pt x="8754950" y="815804"/>
                </a:lnTo>
                <a:lnTo>
                  <a:pt x="8785390" y="785401"/>
                </a:lnTo>
                <a:lnTo>
                  <a:pt x="8805358" y="746842"/>
                </a:lnTo>
                <a:lnTo>
                  <a:pt x="8812530" y="702437"/>
                </a:lnTo>
                <a:lnTo>
                  <a:pt x="8812530" y="140462"/>
                </a:lnTo>
                <a:lnTo>
                  <a:pt x="8805358" y="96056"/>
                </a:lnTo>
                <a:lnTo>
                  <a:pt x="8785390" y="57497"/>
                </a:lnTo>
                <a:lnTo>
                  <a:pt x="8754950" y="27094"/>
                </a:lnTo>
                <a:lnTo>
                  <a:pt x="8716359" y="7158"/>
                </a:lnTo>
                <a:lnTo>
                  <a:pt x="867194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1097" y="3526028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79">
                <a:moveTo>
                  <a:pt x="8812530" y="140462"/>
                </a:moveTo>
                <a:lnTo>
                  <a:pt x="8812530" y="702437"/>
                </a:lnTo>
                <a:lnTo>
                  <a:pt x="8805358" y="746842"/>
                </a:lnTo>
                <a:lnTo>
                  <a:pt x="8785390" y="785401"/>
                </a:lnTo>
                <a:lnTo>
                  <a:pt x="8754950" y="815804"/>
                </a:lnTo>
                <a:lnTo>
                  <a:pt x="8716359" y="835740"/>
                </a:lnTo>
                <a:lnTo>
                  <a:pt x="8671941" y="842899"/>
                </a:lnTo>
                <a:lnTo>
                  <a:pt x="0" y="842899"/>
                </a:lnTo>
                <a:lnTo>
                  <a:pt x="0" y="0"/>
                </a:lnTo>
                <a:lnTo>
                  <a:pt x="8671941" y="0"/>
                </a:lnTo>
                <a:lnTo>
                  <a:pt x="8716359" y="7158"/>
                </a:lnTo>
                <a:lnTo>
                  <a:pt x="8754950" y="27094"/>
                </a:lnTo>
                <a:lnTo>
                  <a:pt x="8785390" y="57497"/>
                </a:lnTo>
                <a:lnTo>
                  <a:pt x="8805358" y="96056"/>
                </a:lnTo>
                <a:lnTo>
                  <a:pt x="8812530" y="140462"/>
                </a:lnTo>
                <a:close/>
              </a:path>
            </a:pathLst>
          </a:custGeom>
          <a:ln w="25400">
            <a:solidFill>
              <a:srgbClr val="527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3339" y="4676647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0" y="0"/>
                </a:moveTo>
                <a:lnTo>
                  <a:pt x="0" y="843026"/>
                </a:lnTo>
                <a:lnTo>
                  <a:pt x="453910" y="1296885"/>
                </a:lnTo>
                <a:lnTo>
                  <a:pt x="907757" y="843026"/>
                </a:lnTo>
                <a:lnTo>
                  <a:pt x="907757" y="453897"/>
                </a:lnTo>
                <a:lnTo>
                  <a:pt x="453910" y="453897"/>
                </a:lnTo>
                <a:lnTo>
                  <a:pt x="0" y="0"/>
                </a:lnTo>
                <a:close/>
              </a:path>
              <a:path w="908050" h="1297304">
                <a:moveTo>
                  <a:pt x="907757" y="0"/>
                </a:moveTo>
                <a:lnTo>
                  <a:pt x="453910" y="453897"/>
                </a:lnTo>
                <a:lnTo>
                  <a:pt x="907757" y="453897"/>
                </a:lnTo>
                <a:lnTo>
                  <a:pt x="907757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339" y="4676647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907757" y="0"/>
                </a:moveTo>
                <a:lnTo>
                  <a:pt x="907757" y="843026"/>
                </a:lnTo>
                <a:lnTo>
                  <a:pt x="453910" y="1296885"/>
                </a:lnTo>
                <a:lnTo>
                  <a:pt x="0" y="843026"/>
                </a:lnTo>
                <a:lnTo>
                  <a:pt x="0" y="0"/>
                </a:lnTo>
                <a:lnTo>
                  <a:pt x="453910" y="453897"/>
                </a:lnTo>
                <a:lnTo>
                  <a:pt x="907757" y="0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1097" y="4676647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79">
                <a:moveTo>
                  <a:pt x="8671941" y="0"/>
                </a:moveTo>
                <a:lnTo>
                  <a:pt x="0" y="0"/>
                </a:lnTo>
                <a:lnTo>
                  <a:pt x="0" y="843026"/>
                </a:lnTo>
                <a:lnTo>
                  <a:pt x="8671941" y="843026"/>
                </a:lnTo>
                <a:lnTo>
                  <a:pt x="8716359" y="835854"/>
                </a:lnTo>
                <a:lnTo>
                  <a:pt x="8754950" y="815886"/>
                </a:lnTo>
                <a:lnTo>
                  <a:pt x="8785390" y="785446"/>
                </a:lnTo>
                <a:lnTo>
                  <a:pt x="8805358" y="746855"/>
                </a:lnTo>
                <a:lnTo>
                  <a:pt x="8812530" y="702436"/>
                </a:lnTo>
                <a:lnTo>
                  <a:pt x="8812530" y="140461"/>
                </a:lnTo>
                <a:lnTo>
                  <a:pt x="8805358" y="96056"/>
                </a:lnTo>
                <a:lnTo>
                  <a:pt x="8785390" y="57497"/>
                </a:lnTo>
                <a:lnTo>
                  <a:pt x="8754950" y="27094"/>
                </a:lnTo>
                <a:lnTo>
                  <a:pt x="8716359" y="7158"/>
                </a:lnTo>
                <a:lnTo>
                  <a:pt x="867194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1097" y="4676647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79">
                <a:moveTo>
                  <a:pt x="8812530" y="140461"/>
                </a:moveTo>
                <a:lnTo>
                  <a:pt x="8812530" y="702436"/>
                </a:lnTo>
                <a:lnTo>
                  <a:pt x="8805358" y="746855"/>
                </a:lnTo>
                <a:lnTo>
                  <a:pt x="8785390" y="785446"/>
                </a:lnTo>
                <a:lnTo>
                  <a:pt x="8754950" y="815886"/>
                </a:lnTo>
                <a:lnTo>
                  <a:pt x="8716359" y="835854"/>
                </a:lnTo>
                <a:lnTo>
                  <a:pt x="8671941" y="843026"/>
                </a:lnTo>
                <a:lnTo>
                  <a:pt x="0" y="843026"/>
                </a:lnTo>
                <a:lnTo>
                  <a:pt x="0" y="0"/>
                </a:lnTo>
                <a:lnTo>
                  <a:pt x="8671941" y="0"/>
                </a:lnTo>
                <a:lnTo>
                  <a:pt x="8716359" y="7158"/>
                </a:lnTo>
                <a:lnTo>
                  <a:pt x="8754950" y="27094"/>
                </a:lnTo>
                <a:lnTo>
                  <a:pt x="8785390" y="57497"/>
                </a:lnTo>
                <a:lnTo>
                  <a:pt x="8805358" y="96056"/>
                </a:lnTo>
                <a:lnTo>
                  <a:pt x="8812530" y="140461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19555" y="1403984"/>
            <a:ext cx="8632825" cy="379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264795" indent="-172085">
              <a:lnSpc>
                <a:spcPts val="1880"/>
              </a:lnSpc>
              <a:buChar char="•"/>
              <a:tabLst>
                <a:tab pos="192405" algn="l"/>
              </a:tabLst>
            </a:pPr>
            <a:r>
              <a:rPr sz="1800" dirty="0">
                <a:latin typeface="Trebuchet MS"/>
                <a:cs typeface="Trebuchet MS"/>
              </a:rPr>
              <a:t>El </a:t>
            </a:r>
            <a:r>
              <a:rPr sz="1800" spc="-5" dirty="0">
                <a:latin typeface="Trebuchet MS"/>
                <a:cs typeface="Trebuchet MS"/>
              </a:rPr>
              <a:t>agente causal de </a:t>
            </a:r>
            <a:r>
              <a:rPr sz="1800" dirty="0">
                <a:latin typeface="Trebuchet MS"/>
                <a:cs typeface="Trebuchet MS"/>
              </a:rPr>
              <a:t>la </a:t>
            </a:r>
            <a:r>
              <a:rPr sz="1800" spc="-5" dirty="0">
                <a:latin typeface="Trebuchet MS"/>
                <a:cs typeface="Trebuchet MS"/>
              </a:rPr>
              <a:t>enfermedad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pie negro, relacionado </a:t>
            </a:r>
            <a:r>
              <a:rPr sz="1800" spc="-10" dirty="0">
                <a:latin typeface="Trebuchet MS"/>
                <a:cs typeface="Trebuchet MS"/>
              </a:rPr>
              <a:t>con </a:t>
            </a:r>
            <a:r>
              <a:rPr sz="1800" spc="-5" dirty="0">
                <a:latin typeface="Trebuchet MS"/>
                <a:cs typeface="Trebuchet MS"/>
              </a:rPr>
              <a:t>el síntoma </a:t>
            </a:r>
            <a:r>
              <a:rPr sz="1800" dirty="0">
                <a:latin typeface="Trebuchet MS"/>
                <a:cs typeface="Trebuchet MS"/>
              </a:rPr>
              <a:t>de  </a:t>
            </a:r>
            <a:r>
              <a:rPr sz="1800" spc="-5" dirty="0">
                <a:latin typeface="Trebuchet MS"/>
                <a:cs typeface="Trebuchet MS"/>
              </a:rPr>
              <a:t>marchitez en mora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Castilla </a:t>
            </a:r>
            <a:r>
              <a:rPr sz="1800" dirty="0">
                <a:latin typeface="Trebuchet MS"/>
                <a:cs typeface="Trebuchet MS"/>
              </a:rPr>
              <a:t>( </a:t>
            </a:r>
            <a:r>
              <a:rPr sz="1800" i="1" spc="-5" dirty="0">
                <a:latin typeface="Trebuchet MS"/>
                <a:cs typeface="Trebuchet MS"/>
              </a:rPr>
              <a:t>R. glaucus</a:t>
            </a:r>
            <a:r>
              <a:rPr sz="1800" spc="-5" dirty="0">
                <a:latin typeface="Trebuchet MS"/>
                <a:cs typeface="Trebuchet MS"/>
              </a:rPr>
              <a:t>) fue identificado como </a:t>
            </a:r>
            <a:r>
              <a:rPr sz="1800" i="1" spc="-5" dirty="0">
                <a:latin typeface="Trebuchet MS"/>
                <a:cs typeface="Trebuchet MS"/>
              </a:rPr>
              <a:t>I.</a:t>
            </a:r>
            <a:r>
              <a:rPr sz="1800" i="1" spc="75" dirty="0">
                <a:latin typeface="Trebuchet MS"/>
                <a:cs typeface="Trebuchet MS"/>
              </a:rPr>
              <a:t> </a:t>
            </a:r>
            <a:r>
              <a:rPr sz="1800" i="1" spc="-5" dirty="0">
                <a:latin typeface="Trebuchet MS"/>
                <a:cs typeface="Trebuchet MS"/>
              </a:rPr>
              <a:t>torresensis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rebuchet MS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191770" indent="-172085">
              <a:lnSpc>
                <a:spcPts val="2020"/>
              </a:lnSpc>
              <a:buChar char="•"/>
              <a:tabLst>
                <a:tab pos="192405" algn="l"/>
              </a:tabLst>
            </a:pPr>
            <a:r>
              <a:rPr sz="1800" dirty="0">
                <a:latin typeface="Trebuchet MS"/>
                <a:cs typeface="Trebuchet MS"/>
              </a:rPr>
              <a:t>El </a:t>
            </a:r>
            <a:r>
              <a:rPr sz="1800" spc="-5" dirty="0">
                <a:latin typeface="Trebuchet MS"/>
                <a:cs typeface="Trebuchet MS"/>
              </a:rPr>
              <a:t>par de cebadores Dest1/Dest4 amplificaron </a:t>
            </a:r>
            <a:r>
              <a:rPr sz="1800" spc="-10" dirty="0">
                <a:latin typeface="Trebuchet MS"/>
                <a:cs typeface="Trebuchet MS"/>
              </a:rPr>
              <a:t>otras </a:t>
            </a:r>
            <a:r>
              <a:rPr sz="1800" spc="-5" dirty="0">
                <a:latin typeface="Trebuchet MS"/>
                <a:cs typeface="Trebuchet MS"/>
              </a:rPr>
              <a:t>especies del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género</a:t>
            </a:r>
            <a:endParaRPr sz="1800">
              <a:latin typeface="Trebuchet MS"/>
              <a:cs typeface="Trebuchet MS"/>
            </a:endParaRPr>
          </a:p>
          <a:p>
            <a:pPr marL="191770">
              <a:lnSpc>
                <a:spcPts val="2020"/>
              </a:lnSpc>
            </a:pPr>
            <a:r>
              <a:rPr sz="1800" i="1" spc="-5" dirty="0">
                <a:latin typeface="Trebuchet MS"/>
                <a:cs typeface="Trebuchet MS"/>
              </a:rPr>
              <a:t>Ilyonectria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91770" marR="5080" indent="-172085">
              <a:lnSpc>
                <a:spcPts val="1880"/>
              </a:lnSpc>
              <a:buChar char="•"/>
              <a:tabLst>
                <a:tab pos="192405" algn="l"/>
              </a:tabLst>
            </a:pPr>
            <a:r>
              <a:rPr sz="1800" spc="-5" dirty="0">
                <a:latin typeface="Trebuchet MS"/>
                <a:cs typeface="Trebuchet MS"/>
              </a:rPr>
              <a:t>Con el par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primers ITS1/ITS4 </a:t>
            </a:r>
            <a:r>
              <a:rPr sz="1800" dirty="0">
                <a:latin typeface="Trebuchet MS"/>
                <a:cs typeface="Trebuchet MS"/>
              </a:rPr>
              <a:t>se </a:t>
            </a:r>
            <a:r>
              <a:rPr sz="1800" spc="-5" dirty="0">
                <a:latin typeface="Trebuchet MS"/>
                <a:cs typeface="Trebuchet MS"/>
              </a:rPr>
              <a:t>pudo corroborar que los aislados pertenecían </a:t>
            </a:r>
            <a:r>
              <a:rPr sz="1800" dirty="0">
                <a:latin typeface="Trebuchet MS"/>
                <a:cs typeface="Trebuchet MS"/>
              </a:rPr>
              <a:t>a  </a:t>
            </a:r>
            <a:r>
              <a:rPr sz="1800" i="1" spc="-5" dirty="0">
                <a:latin typeface="Trebuchet MS"/>
                <a:cs typeface="Trebuchet MS"/>
              </a:rPr>
              <a:t>Ilyonectria </a:t>
            </a:r>
            <a:r>
              <a:rPr sz="1800" dirty="0">
                <a:latin typeface="Trebuchet MS"/>
                <a:cs typeface="Trebuchet MS"/>
              </a:rPr>
              <a:t>sp. sin </a:t>
            </a:r>
            <a:r>
              <a:rPr sz="1800" spc="-5" dirty="0">
                <a:latin typeface="Trebuchet MS"/>
                <a:cs typeface="Trebuchet MS"/>
              </a:rPr>
              <a:t>embargo no ayudaron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discriminar entre especies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este  </a:t>
            </a:r>
            <a:r>
              <a:rPr sz="1800" dirty="0">
                <a:latin typeface="Trebuchet MS"/>
                <a:cs typeface="Trebuchet MS"/>
              </a:rPr>
              <a:t>mismo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género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84785" indent="-172085">
              <a:lnSpc>
                <a:spcPts val="1900"/>
              </a:lnSpc>
              <a:spcBef>
                <a:spcPts val="111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Arial"/>
                <a:cs typeface="Arial"/>
              </a:rPr>
              <a:t>La secuencia obtenida con los cebadores EF1-983F y EF1-2218R no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permiten</a:t>
            </a:r>
            <a:endParaRPr sz="1700">
              <a:latin typeface="Arial"/>
              <a:cs typeface="Arial"/>
            </a:endParaRPr>
          </a:p>
          <a:p>
            <a:pPr marL="184785">
              <a:lnSpc>
                <a:spcPts val="1900"/>
              </a:lnSpc>
            </a:pPr>
            <a:r>
              <a:rPr sz="1700" dirty="0">
                <a:latin typeface="Arial"/>
                <a:cs typeface="Arial"/>
              </a:rPr>
              <a:t>identificar hongos del género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Ilyonectria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5495" y="202692"/>
            <a:ext cx="381609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71895">
              <a:lnSpc>
                <a:spcPct val="100000"/>
              </a:lnSpc>
            </a:pPr>
            <a:r>
              <a:rPr dirty="0"/>
              <a:t>CONCLUSIONES</a:t>
            </a:r>
          </a:p>
        </p:txBody>
      </p:sp>
      <p:sp>
        <p:nvSpPr>
          <p:cNvPr id="8" name="object 8"/>
          <p:cNvSpPr/>
          <p:nvPr/>
        </p:nvSpPr>
        <p:spPr>
          <a:xfrm>
            <a:off x="503339" y="1224661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5">
                <a:moveTo>
                  <a:pt x="0" y="0"/>
                </a:moveTo>
                <a:lnTo>
                  <a:pt x="0" y="842899"/>
                </a:lnTo>
                <a:lnTo>
                  <a:pt x="453910" y="1296797"/>
                </a:lnTo>
                <a:lnTo>
                  <a:pt x="907757" y="842899"/>
                </a:lnTo>
                <a:lnTo>
                  <a:pt x="907757" y="453898"/>
                </a:lnTo>
                <a:lnTo>
                  <a:pt x="453910" y="453898"/>
                </a:lnTo>
                <a:lnTo>
                  <a:pt x="0" y="0"/>
                </a:lnTo>
                <a:close/>
              </a:path>
              <a:path w="908050" h="1297305">
                <a:moveTo>
                  <a:pt x="907757" y="0"/>
                </a:moveTo>
                <a:lnTo>
                  <a:pt x="453910" y="453898"/>
                </a:lnTo>
                <a:lnTo>
                  <a:pt x="907757" y="453898"/>
                </a:lnTo>
                <a:lnTo>
                  <a:pt x="907757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339" y="1224661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5">
                <a:moveTo>
                  <a:pt x="907757" y="0"/>
                </a:moveTo>
                <a:lnTo>
                  <a:pt x="907757" y="842899"/>
                </a:lnTo>
                <a:lnTo>
                  <a:pt x="453910" y="1296797"/>
                </a:lnTo>
                <a:lnTo>
                  <a:pt x="0" y="842899"/>
                </a:lnTo>
                <a:lnTo>
                  <a:pt x="0" y="0"/>
                </a:lnTo>
                <a:lnTo>
                  <a:pt x="453910" y="453898"/>
                </a:lnTo>
                <a:lnTo>
                  <a:pt x="907757" y="0"/>
                </a:lnTo>
                <a:close/>
              </a:path>
            </a:pathLst>
          </a:custGeom>
          <a:ln w="25400">
            <a:solidFill>
              <a:srgbClr val="DAE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1097" y="1224661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80">
                <a:moveTo>
                  <a:pt x="8671941" y="0"/>
                </a:moveTo>
                <a:lnTo>
                  <a:pt x="0" y="0"/>
                </a:lnTo>
                <a:lnTo>
                  <a:pt x="0" y="842899"/>
                </a:lnTo>
                <a:lnTo>
                  <a:pt x="8671941" y="842899"/>
                </a:lnTo>
                <a:lnTo>
                  <a:pt x="8716359" y="835740"/>
                </a:lnTo>
                <a:lnTo>
                  <a:pt x="8754950" y="815804"/>
                </a:lnTo>
                <a:lnTo>
                  <a:pt x="8785390" y="785401"/>
                </a:lnTo>
                <a:lnTo>
                  <a:pt x="8805358" y="746842"/>
                </a:lnTo>
                <a:lnTo>
                  <a:pt x="8812530" y="702437"/>
                </a:lnTo>
                <a:lnTo>
                  <a:pt x="8812530" y="140462"/>
                </a:lnTo>
                <a:lnTo>
                  <a:pt x="8805358" y="96056"/>
                </a:lnTo>
                <a:lnTo>
                  <a:pt x="8785390" y="57497"/>
                </a:lnTo>
                <a:lnTo>
                  <a:pt x="8754950" y="27094"/>
                </a:lnTo>
                <a:lnTo>
                  <a:pt x="8716359" y="7158"/>
                </a:lnTo>
                <a:lnTo>
                  <a:pt x="867194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1097" y="1224661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80">
                <a:moveTo>
                  <a:pt x="8812530" y="140462"/>
                </a:moveTo>
                <a:lnTo>
                  <a:pt x="8812530" y="702437"/>
                </a:lnTo>
                <a:lnTo>
                  <a:pt x="8805358" y="746842"/>
                </a:lnTo>
                <a:lnTo>
                  <a:pt x="8785390" y="785401"/>
                </a:lnTo>
                <a:lnTo>
                  <a:pt x="8754950" y="815804"/>
                </a:lnTo>
                <a:lnTo>
                  <a:pt x="8716359" y="835740"/>
                </a:lnTo>
                <a:lnTo>
                  <a:pt x="8671941" y="842899"/>
                </a:lnTo>
                <a:lnTo>
                  <a:pt x="0" y="842899"/>
                </a:lnTo>
                <a:lnTo>
                  <a:pt x="0" y="0"/>
                </a:lnTo>
                <a:lnTo>
                  <a:pt x="8671941" y="0"/>
                </a:lnTo>
                <a:lnTo>
                  <a:pt x="8716359" y="7158"/>
                </a:lnTo>
                <a:lnTo>
                  <a:pt x="8754950" y="27094"/>
                </a:lnTo>
                <a:lnTo>
                  <a:pt x="8785390" y="57497"/>
                </a:lnTo>
                <a:lnTo>
                  <a:pt x="8805358" y="96056"/>
                </a:lnTo>
                <a:lnTo>
                  <a:pt x="8812530" y="140462"/>
                </a:lnTo>
                <a:close/>
              </a:path>
            </a:pathLst>
          </a:custGeom>
          <a:ln w="25400">
            <a:solidFill>
              <a:srgbClr val="DAE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6539" y="1403984"/>
            <a:ext cx="8562340" cy="48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ts val="1880"/>
              </a:lnSpc>
              <a:buChar char="•"/>
              <a:tabLst>
                <a:tab pos="185420" algn="l"/>
              </a:tabLst>
            </a:pPr>
            <a:r>
              <a:rPr sz="1800" dirty="0">
                <a:latin typeface="Trebuchet MS"/>
                <a:cs typeface="Trebuchet MS"/>
              </a:rPr>
              <a:t>El </a:t>
            </a:r>
            <a:r>
              <a:rPr sz="1800" spc="-5" dirty="0">
                <a:latin typeface="Trebuchet MS"/>
                <a:cs typeface="Trebuchet MS"/>
              </a:rPr>
              <a:t>tamaño de lesión en tallos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mora de castilla </a:t>
            </a:r>
            <a:r>
              <a:rPr sz="1800" dirty="0">
                <a:latin typeface="Trebuchet MS"/>
                <a:cs typeface="Trebuchet MS"/>
              </a:rPr>
              <a:t>(</a:t>
            </a:r>
            <a:r>
              <a:rPr sz="1800" i="1" dirty="0">
                <a:latin typeface="Trebuchet MS"/>
                <a:cs typeface="Trebuchet MS"/>
              </a:rPr>
              <a:t>R. </a:t>
            </a:r>
            <a:r>
              <a:rPr sz="1800" i="1" spc="-5" dirty="0">
                <a:latin typeface="Trebuchet MS"/>
                <a:cs typeface="Trebuchet MS"/>
              </a:rPr>
              <a:t>glaucus</a:t>
            </a:r>
            <a:r>
              <a:rPr sz="1800" spc="-5" dirty="0">
                <a:latin typeface="Trebuchet MS"/>
                <a:cs typeface="Trebuchet MS"/>
              </a:rPr>
              <a:t>) ayudo </a:t>
            </a:r>
            <a:r>
              <a:rPr sz="1800" dirty="0">
                <a:latin typeface="Trebuchet MS"/>
                <a:cs typeface="Trebuchet MS"/>
              </a:rPr>
              <a:t>a </a:t>
            </a:r>
            <a:r>
              <a:rPr sz="1800" spc="-5" dirty="0">
                <a:latin typeface="Trebuchet MS"/>
                <a:cs typeface="Trebuchet MS"/>
              </a:rPr>
              <a:t>determinar  que el aislamiento </a:t>
            </a:r>
            <a:r>
              <a:rPr sz="1800" dirty="0">
                <a:latin typeface="Trebuchet MS"/>
                <a:cs typeface="Trebuchet MS"/>
              </a:rPr>
              <a:t>mas </a:t>
            </a:r>
            <a:r>
              <a:rPr sz="1800" spc="-5" dirty="0">
                <a:latin typeface="Trebuchet MS"/>
                <a:cs typeface="Trebuchet MS"/>
              </a:rPr>
              <a:t>virulento fue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3339" y="2375280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0" y="0"/>
                </a:moveTo>
                <a:lnTo>
                  <a:pt x="0" y="843026"/>
                </a:lnTo>
                <a:lnTo>
                  <a:pt x="453910" y="1296924"/>
                </a:lnTo>
                <a:lnTo>
                  <a:pt x="907757" y="843026"/>
                </a:lnTo>
                <a:lnTo>
                  <a:pt x="907757" y="453898"/>
                </a:lnTo>
                <a:lnTo>
                  <a:pt x="453910" y="453898"/>
                </a:lnTo>
                <a:lnTo>
                  <a:pt x="0" y="0"/>
                </a:lnTo>
                <a:close/>
              </a:path>
              <a:path w="908050" h="1297304">
                <a:moveTo>
                  <a:pt x="907757" y="0"/>
                </a:moveTo>
                <a:lnTo>
                  <a:pt x="453910" y="453898"/>
                </a:lnTo>
                <a:lnTo>
                  <a:pt x="907757" y="453898"/>
                </a:lnTo>
                <a:lnTo>
                  <a:pt x="907757" y="0"/>
                </a:lnTo>
                <a:close/>
              </a:path>
            </a:pathLst>
          </a:custGeom>
          <a:solidFill>
            <a:srgbClr val="97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339" y="2375280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907757" y="0"/>
                </a:moveTo>
                <a:lnTo>
                  <a:pt x="907757" y="843026"/>
                </a:lnTo>
                <a:lnTo>
                  <a:pt x="453910" y="1296924"/>
                </a:lnTo>
                <a:lnTo>
                  <a:pt x="0" y="843026"/>
                </a:lnTo>
                <a:lnTo>
                  <a:pt x="0" y="0"/>
                </a:lnTo>
                <a:lnTo>
                  <a:pt x="453910" y="453898"/>
                </a:lnTo>
                <a:lnTo>
                  <a:pt x="907757" y="0"/>
                </a:lnTo>
                <a:close/>
              </a:path>
            </a:pathLst>
          </a:custGeom>
          <a:ln w="25400">
            <a:solidFill>
              <a:srgbClr val="97B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1097" y="2375280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80">
                <a:moveTo>
                  <a:pt x="8671941" y="0"/>
                </a:moveTo>
                <a:lnTo>
                  <a:pt x="0" y="0"/>
                </a:lnTo>
                <a:lnTo>
                  <a:pt x="0" y="843026"/>
                </a:lnTo>
                <a:lnTo>
                  <a:pt x="8671941" y="843026"/>
                </a:lnTo>
                <a:lnTo>
                  <a:pt x="8716359" y="835855"/>
                </a:lnTo>
                <a:lnTo>
                  <a:pt x="8754950" y="815894"/>
                </a:lnTo>
                <a:lnTo>
                  <a:pt x="8785390" y="785473"/>
                </a:lnTo>
                <a:lnTo>
                  <a:pt x="8805358" y="746920"/>
                </a:lnTo>
                <a:lnTo>
                  <a:pt x="8812530" y="702564"/>
                </a:lnTo>
                <a:lnTo>
                  <a:pt x="8812530" y="140462"/>
                </a:lnTo>
                <a:lnTo>
                  <a:pt x="8805358" y="96056"/>
                </a:lnTo>
                <a:lnTo>
                  <a:pt x="8785390" y="57497"/>
                </a:lnTo>
                <a:lnTo>
                  <a:pt x="8754950" y="27094"/>
                </a:lnTo>
                <a:lnTo>
                  <a:pt x="8716359" y="7158"/>
                </a:lnTo>
                <a:lnTo>
                  <a:pt x="867194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1097" y="2375280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80">
                <a:moveTo>
                  <a:pt x="8812530" y="140462"/>
                </a:moveTo>
                <a:lnTo>
                  <a:pt x="8812530" y="702564"/>
                </a:lnTo>
                <a:lnTo>
                  <a:pt x="8805358" y="746920"/>
                </a:lnTo>
                <a:lnTo>
                  <a:pt x="8785390" y="785473"/>
                </a:lnTo>
                <a:lnTo>
                  <a:pt x="8754950" y="815894"/>
                </a:lnTo>
                <a:lnTo>
                  <a:pt x="8716359" y="835855"/>
                </a:lnTo>
                <a:lnTo>
                  <a:pt x="8671941" y="843026"/>
                </a:lnTo>
                <a:lnTo>
                  <a:pt x="0" y="843026"/>
                </a:lnTo>
                <a:lnTo>
                  <a:pt x="0" y="0"/>
                </a:lnTo>
                <a:lnTo>
                  <a:pt x="8671941" y="0"/>
                </a:lnTo>
                <a:lnTo>
                  <a:pt x="8716359" y="7158"/>
                </a:lnTo>
                <a:lnTo>
                  <a:pt x="8754950" y="27094"/>
                </a:lnTo>
                <a:lnTo>
                  <a:pt x="8785390" y="57497"/>
                </a:lnTo>
                <a:lnTo>
                  <a:pt x="8805358" y="96056"/>
                </a:lnTo>
                <a:lnTo>
                  <a:pt x="8812530" y="140462"/>
                </a:lnTo>
                <a:close/>
              </a:path>
            </a:pathLst>
          </a:custGeom>
          <a:ln w="25400">
            <a:solidFill>
              <a:srgbClr val="97B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26539" y="2636773"/>
            <a:ext cx="7534909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800" dirty="0">
                <a:latin typeface="Trebuchet MS"/>
                <a:cs typeface="Trebuchet MS"/>
              </a:rPr>
              <a:t>El </a:t>
            </a:r>
            <a:r>
              <a:rPr sz="1800" spc="-5" dirty="0">
                <a:latin typeface="Trebuchet MS"/>
                <a:cs typeface="Trebuchet MS"/>
              </a:rPr>
              <a:t>método de conidias fue el que causo mayor porcentaje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incidencia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3339" y="3526028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0" y="0"/>
                </a:moveTo>
                <a:lnTo>
                  <a:pt x="0" y="842899"/>
                </a:lnTo>
                <a:lnTo>
                  <a:pt x="453910" y="1296797"/>
                </a:lnTo>
                <a:lnTo>
                  <a:pt x="907757" y="842899"/>
                </a:lnTo>
                <a:lnTo>
                  <a:pt x="907757" y="453898"/>
                </a:lnTo>
                <a:lnTo>
                  <a:pt x="453910" y="453898"/>
                </a:lnTo>
                <a:lnTo>
                  <a:pt x="0" y="0"/>
                </a:lnTo>
                <a:close/>
              </a:path>
              <a:path w="908050" h="1297304">
                <a:moveTo>
                  <a:pt x="907757" y="0"/>
                </a:moveTo>
                <a:lnTo>
                  <a:pt x="453910" y="453898"/>
                </a:lnTo>
                <a:lnTo>
                  <a:pt x="907757" y="453898"/>
                </a:lnTo>
                <a:lnTo>
                  <a:pt x="907757" y="0"/>
                </a:lnTo>
                <a:close/>
              </a:path>
            </a:pathLst>
          </a:custGeom>
          <a:solidFill>
            <a:srgbClr val="527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3339" y="3526028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907757" y="0"/>
                </a:moveTo>
                <a:lnTo>
                  <a:pt x="907757" y="842899"/>
                </a:lnTo>
                <a:lnTo>
                  <a:pt x="453910" y="1296797"/>
                </a:lnTo>
                <a:lnTo>
                  <a:pt x="0" y="842899"/>
                </a:lnTo>
                <a:lnTo>
                  <a:pt x="0" y="0"/>
                </a:lnTo>
                <a:lnTo>
                  <a:pt x="453910" y="453898"/>
                </a:lnTo>
                <a:lnTo>
                  <a:pt x="907757" y="0"/>
                </a:lnTo>
                <a:close/>
              </a:path>
            </a:pathLst>
          </a:custGeom>
          <a:ln w="25400">
            <a:solidFill>
              <a:srgbClr val="527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1097" y="3526028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79">
                <a:moveTo>
                  <a:pt x="8671941" y="0"/>
                </a:moveTo>
                <a:lnTo>
                  <a:pt x="0" y="0"/>
                </a:lnTo>
                <a:lnTo>
                  <a:pt x="0" y="842899"/>
                </a:lnTo>
                <a:lnTo>
                  <a:pt x="8671941" y="842899"/>
                </a:lnTo>
                <a:lnTo>
                  <a:pt x="8716359" y="835740"/>
                </a:lnTo>
                <a:lnTo>
                  <a:pt x="8754950" y="815804"/>
                </a:lnTo>
                <a:lnTo>
                  <a:pt x="8785390" y="785401"/>
                </a:lnTo>
                <a:lnTo>
                  <a:pt x="8805358" y="746842"/>
                </a:lnTo>
                <a:lnTo>
                  <a:pt x="8812530" y="702437"/>
                </a:lnTo>
                <a:lnTo>
                  <a:pt x="8812530" y="140462"/>
                </a:lnTo>
                <a:lnTo>
                  <a:pt x="8805358" y="96056"/>
                </a:lnTo>
                <a:lnTo>
                  <a:pt x="8785390" y="57497"/>
                </a:lnTo>
                <a:lnTo>
                  <a:pt x="8754950" y="27094"/>
                </a:lnTo>
                <a:lnTo>
                  <a:pt x="8716359" y="7158"/>
                </a:lnTo>
                <a:lnTo>
                  <a:pt x="867194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1097" y="3526028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79">
                <a:moveTo>
                  <a:pt x="8812530" y="140462"/>
                </a:moveTo>
                <a:lnTo>
                  <a:pt x="8812530" y="702437"/>
                </a:lnTo>
                <a:lnTo>
                  <a:pt x="8805358" y="746842"/>
                </a:lnTo>
                <a:lnTo>
                  <a:pt x="8785390" y="785401"/>
                </a:lnTo>
                <a:lnTo>
                  <a:pt x="8754950" y="815804"/>
                </a:lnTo>
                <a:lnTo>
                  <a:pt x="8716359" y="835740"/>
                </a:lnTo>
                <a:lnTo>
                  <a:pt x="8671941" y="842899"/>
                </a:lnTo>
                <a:lnTo>
                  <a:pt x="0" y="842899"/>
                </a:lnTo>
                <a:lnTo>
                  <a:pt x="0" y="0"/>
                </a:lnTo>
                <a:lnTo>
                  <a:pt x="8671941" y="0"/>
                </a:lnTo>
                <a:lnTo>
                  <a:pt x="8716359" y="7158"/>
                </a:lnTo>
                <a:lnTo>
                  <a:pt x="8754950" y="27094"/>
                </a:lnTo>
                <a:lnTo>
                  <a:pt x="8785390" y="57497"/>
                </a:lnTo>
                <a:lnTo>
                  <a:pt x="8805358" y="96056"/>
                </a:lnTo>
                <a:lnTo>
                  <a:pt x="8812530" y="140462"/>
                </a:lnTo>
                <a:close/>
              </a:path>
            </a:pathLst>
          </a:custGeom>
          <a:ln w="25400">
            <a:solidFill>
              <a:srgbClr val="527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339" y="4676647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0" y="0"/>
                </a:moveTo>
                <a:lnTo>
                  <a:pt x="0" y="843026"/>
                </a:lnTo>
                <a:lnTo>
                  <a:pt x="453910" y="1296885"/>
                </a:lnTo>
                <a:lnTo>
                  <a:pt x="907757" y="843026"/>
                </a:lnTo>
                <a:lnTo>
                  <a:pt x="907757" y="453897"/>
                </a:lnTo>
                <a:lnTo>
                  <a:pt x="453910" y="453897"/>
                </a:lnTo>
                <a:lnTo>
                  <a:pt x="0" y="0"/>
                </a:lnTo>
                <a:close/>
              </a:path>
              <a:path w="908050" h="1297304">
                <a:moveTo>
                  <a:pt x="907757" y="0"/>
                </a:moveTo>
                <a:lnTo>
                  <a:pt x="453910" y="453897"/>
                </a:lnTo>
                <a:lnTo>
                  <a:pt x="907757" y="453897"/>
                </a:lnTo>
                <a:lnTo>
                  <a:pt x="907757" y="0"/>
                </a:lnTo>
                <a:close/>
              </a:path>
            </a:pathLst>
          </a:custGeom>
          <a:solidFill>
            <a:srgbClr val="2C2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3339" y="4676647"/>
            <a:ext cx="908050" cy="1297305"/>
          </a:xfrm>
          <a:custGeom>
            <a:avLst/>
            <a:gdLst/>
            <a:ahLst/>
            <a:cxnLst/>
            <a:rect l="l" t="t" r="r" b="b"/>
            <a:pathLst>
              <a:path w="908050" h="1297304">
                <a:moveTo>
                  <a:pt x="907757" y="0"/>
                </a:moveTo>
                <a:lnTo>
                  <a:pt x="907757" y="843026"/>
                </a:lnTo>
                <a:lnTo>
                  <a:pt x="453910" y="1296885"/>
                </a:lnTo>
                <a:lnTo>
                  <a:pt x="0" y="843026"/>
                </a:lnTo>
                <a:lnTo>
                  <a:pt x="0" y="0"/>
                </a:lnTo>
                <a:lnTo>
                  <a:pt x="453910" y="453897"/>
                </a:lnTo>
                <a:lnTo>
                  <a:pt x="907757" y="0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11097" y="4676647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79">
                <a:moveTo>
                  <a:pt x="8671941" y="0"/>
                </a:moveTo>
                <a:lnTo>
                  <a:pt x="0" y="0"/>
                </a:lnTo>
                <a:lnTo>
                  <a:pt x="0" y="843026"/>
                </a:lnTo>
                <a:lnTo>
                  <a:pt x="8671941" y="843026"/>
                </a:lnTo>
                <a:lnTo>
                  <a:pt x="8716359" y="835854"/>
                </a:lnTo>
                <a:lnTo>
                  <a:pt x="8754950" y="815886"/>
                </a:lnTo>
                <a:lnTo>
                  <a:pt x="8785390" y="785446"/>
                </a:lnTo>
                <a:lnTo>
                  <a:pt x="8805358" y="746855"/>
                </a:lnTo>
                <a:lnTo>
                  <a:pt x="8812530" y="702436"/>
                </a:lnTo>
                <a:lnTo>
                  <a:pt x="8812530" y="140461"/>
                </a:lnTo>
                <a:lnTo>
                  <a:pt x="8805358" y="96056"/>
                </a:lnTo>
                <a:lnTo>
                  <a:pt x="8785390" y="57497"/>
                </a:lnTo>
                <a:lnTo>
                  <a:pt x="8754950" y="27094"/>
                </a:lnTo>
                <a:lnTo>
                  <a:pt x="8716359" y="7158"/>
                </a:lnTo>
                <a:lnTo>
                  <a:pt x="867194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1097" y="4676647"/>
            <a:ext cx="8812530" cy="843280"/>
          </a:xfrm>
          <a:custGeom>
            <a:avLst/>
            <a:gdLst/>
            <a:ahLst/>
            <a:cxnLst/>
            <a:rect l="l" t="t" r="r" b="b"/>
            <a:pathLst>
              <a:path w="8812530" h="843279">
                <a:moveTo>
                  <a:pt x="8812530" y="140461"/>
                </a:moveTo>
                <a:lnTo>
                  <a:pt x="8812530" y="702436"/>
                </a:lnTo>
                <a:lnTo>
                  <a:pt x="8805358" y="746855"/>
                </a:lnTo>
                <a:lnTo>
                  <a:pt x="8785390" y="785446"/>
                </a:lnTo>
                <a:lnTo>
                  <a:pt x="8754950" y="815886"/>
                </a:lnTo>
                <a:lnTo>
                  <a:pt x="8716359" y="835854"/>
                </a:lnTo>
                <a:lnTo>
                  <a:pt x="8671941" y="843026"/>
                </a:lnTo>
                <a:lnTo>
                  <a:pt x="0" y="843026"/>
                </a:lnTo>
                <a:lnTo>
                  <a:pt x="0" y="0"/>
                </a:lnTo>
                <a:lnTo>
                  <a:pt x="8671941" y="0"/>
                </a:lnTo>
                <a:lnTo>
                  <a:pt x="8716359" y="7158"/>
                </a:lnTo>
                <a:lnTo>
                  <a:pt x="8754950" y="27094"/>
                </a:lnTo>
                <a:lnTo>
                  <a:pt x="8785390" y="57497"/>
                </a:lnTo>
                <a:lnTo>
                  <a:pt x="8805358" y="96056"/>
                </a:lnTo>
                <a:lnTo>
                  <a:pt x="8812530" y="140461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19555" y="3705859"/>
            <a:ext cx="8264525" cy="149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5080" indent="-172085">
              <a:lnSpc>
                <a:spcPts val="1880"/>
              </a:lnSpc>
              <a:buChar char="•"/>
              <a:tabLst>
                <a:tab pos="192405" algn="l"/>
              </a:tabLst>
            </a:pPr>
            <a:r>
              <a:rPr sz="1800" spc="-5" dirty="0">
                <a:latin typeface="Trebuchet MS"/>
                <a:cs typeface="Trebuchet MS"/>
              </a:rPr>
              <a:t>La enfermedad puede </a:t>
            </a:r>
            <a:r>
              <a:rPr sz="1800" dirty="0">
                <a:latin typeface="Trebuchet MS"/>
                <a:cs typeface="Trebuchet MS"/>
              </a:rPr>
              <a:t>generarse </a:t>
            </a:r>
            <a:r>
              <a:rPr sz="1800" spc="-5" dirty="0">
                <a:latin typeface="Trebuchet MS"/>
                <a:cs typeface="Trebuchet MS"/>
              </a:rPr>
              <a:t>con plantas que presenten, </a:t>
            </a:r>
            <a:r>
              <a:rPr sz="1800" dirty="0">
                <a:latin typeface="Trebuchet MS"/>
                <a:cs typeface="Trebuchet MS"/>
              </a:rPr>
              <a:t>o </a:t>
            </a:r>
            <a:r>
              <a:rPr sz="1800" spc="-5" dirty="0">
                <a:latin typeface="Trebuchet MS"/>
                <a:cs typeface="Trebuchet MS"/>
              </a:rPr>
              <a:t>no, herida en </a:t>
            </a:r>
            <a:r>
              <a:rPr sz="1800" dirty="0">
                <a:latin typeface="Trebuchet MS"/>
                <a:cs typeface="Trebuchet MS"/>
              </a:rPr>
              <a:t>la  raíz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84785" indent="-172085">
              <a:lnSpc>
                <a:spcPts val="1900"/>
              </a:lnSpc>
              <a:buChar char="•"/>
              <a:tabLst>
                <a:tab pos="185420" algn="l"/>
              </a:tabLst>
            </a:pPr>
            <a:r>
              <a:rPr sz="1700" dirty="0">
                <a:latin typeface="Arial"/>
                <a:cs typeface="Arial"/>
              </a:rPr>
              <a:t>El mejor tratamiento </a:t>
            </a:r>
            <a:r>
              <a:rPr sz="1700" spc="-5" dirty="0">
                <a:latin typeface="Arial"/>
                <a:cs typeface="Arial"/>
              </a:rPr>
              <a:t>fue </a:t>
            </a:r>
            <a:r>
              <a:rPr sz="1700" dirty="0">
                <a:latin typeface="Arial"/>
                <a:cs typeface="Arial"/>
              </a:rPr>
              <a:t>el de conidios con herida, es decir que la herida en la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raíz</a:t>
            </a:r>
            <a:endParaRPr sz="1700">
              <a:latin typeface="Arial"/>
              <a:cs typeface="Arial"/>
            </a:endParaRPr>
          </a:p>
          <a:p>
            <a:pPr marL="184785">
              <a:lnSpc>
                <a:spcPts val="1900"/>
              </a:lnSpc>
            </a:pPr>
            <a:r>
              <a:rPr sz="1700" spc="-5" dirty="0">
                <a:latin typeface="Arial"/>
                <a:cs typeface="Arial"/>
              </a:rPr>
              <a:t>contribuye </a:t>
            </a:r>
            <a:r>
              <a:rPr sz="1700" dirty="0">
                <a:latin typeface="Arial"/>
                <a:cs typeface="Arial"/>
              </a:rPr>
              <a:t>a que el método de inoculación con conidias sea más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eficiente.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6044" y="202692"/>
            <a:ext cx="4765548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1935">
              <a:lnSpc>
                <a:spcPct val="100000"/>
              </a:lnSpc>
            </a:pPr>
            <a:r>
              <a:rPr dirty="0"/>
              <a:t>RECOMENDACIONES</a:t>
            </a:r>
          </a:p>
        </p:txBody>
      </p:sp>
      <p:sp>
        <p:nvSpPr>
          <p:cNvPr id="8" name="object 8"/>
          <p:cNvSpPr/>
          <p:nvPr/>
        </p:nvSpPr>
        <p:spPr>
          <a:xfrm>
            <a:off x="612800" y="1793748"/>
            <a:ext cx="952500" cy="4523105"/>
          </a:xfrm>
          <a:custGeom>
            <a:avLst/>
            <a:gdLst/>
            <a:ahLst/>
            <a:cxnLst/>
            <a:rect l="l" t="t" r="r" b="b"/>
            <a:pathLst>
              <a:path w="952500" h="4523105">
                <a:moveTo>
                  <a:pt x="15278" y="0"/>
                </a:moveTo>
                <a:lnTo>
                  <a:pt x="49338" y="34572"/>
                </a:lnTo>
                <a:lnTo>
                  <a:pt x="82767" y="69528"/>
                </a:lnTo>
                <a:lnTo>
                  <a:pt x="115566" y="104863"/>
                </a:lnTo>
                <a:lnTo>
                  <a:pt x="147734" y="140567"/>
                </a:lnTo>
                <a:lnTo>
                  <a:pt x="179271" y="176635"/>
                </a:lnTo>
                <a:lnTo>
                  <a:pt x="210178" y="213059"/>
                </a:lnTo>
                <a:lnTo>
                  <a:pt x="240454" y="249831"/>
                </a:lnTo>
                <a:lnTo>
                  <a:pt x="270099" y="286945"/>
                </a:lnTo>
                <a:lnTo>
                  <a:pt x="299113" y="324393"/>
                </a:lnTo>
                <a:lnTo>
                  <a:pt x="327497" y="362169"/>
                </a:lnTo>
                <a:lnTo>
                  <a:pt x="355250" y="400264"/>
                </a:lnTo>
                <a:lnTo>
                  <a:pt x="382372" y="438672"/>
                </a:lnTo>
                <a:lnTo>
                  <a:pt x="408863" y="477386"/>
                </a:lnTo>
                <a:lnTo>
                  <a:pt x="434723" y="516398"/>
                </a:lnTo>
                <a:lnTo>
                  <a:pt x="459953" y="555701"/>
                </a:lnTo>
                <a:lnTo>
                  <a:pt x="484552" y="595289"/>
                </a:lnTo>
                <a:lnTo>
                  <a:pt x="508521" y="635153"/>
                </a:lnTo>
                <a:lnTo>
                  <a:pt x="531858" y="675286"/>
                </a:lnTo>
                <a:lnTo>
                  <a:pt x="554565" y="715683"/>
                </a:lnTo>
                <a:lnTo>
                  <a:pt x="576641" y="756334"/>
                </a:lnTo>
                <a:lnTo>
                  <a:pt x="598087" y="797234"/>
                </a:lnTo>
                <a:lnTo>
                  <a:pt x="618901" y="838374"/>
                </a:lnTo>
                <a:lnTo>
                  <a:pt x="639085" y="879748"/>
                </a:lnTo>
                <a:lnTo>
                  <a:pt x="658638" y="921349"/>
                </a:lnTo>
                <a:lnTo>
                  <a:pt x="677561" y="963169"/>
                </a:lnTo>
                <a:lnTo>
                  <a:pt x="695852" y="1005201"/>
                </a:lnTo>
                <a:lnTo>
                  <a:pt x="713513" y="1047438"/>
                </a:lnTo>
                <a:lnTo>
                  <a:pt x="730543" y="1089872"/>
                </a:lnTo>
                <a:lnTo>
                  <a:pt x="746943" y="1132498"/>
                </a:lnTo>
                <a:lnTo>
                  <a:pt x="762711" y="1175306"/>
                </a:lnTo>
                <a:lnTo>
                  <a:pt x="777849" y="1218291"/>
                </a:lnTo>
                <a:lnTo>
                  <a:pt x="792356" y="1261445"/>
                </a:lnTo>
                <a:lnTo>
                  <a:pt x="806233" y="1304760"/>
                </a:lnTo>
                <a:lnTo>
                  <a:pt x="819478" y="1348230"/>
                </a:lnTo>
                <a:lnTo>
                  <a:pt x="832093" y="1391848"/>
                </a:lnTo>
                <a:lnTo>
                  <a:pt x="844077" y="1435605"/>
                </a:lnTo>
                <a:lnTo>
                  <a:pt x="855431" y="1479496"/>
                </a:lnTo>
                <a:lnTo>
                  <a:pt x="866153" y="1523512"/>
                </a:lnTo>
                <a:lnTo>
                  <a:pt x="876245" y="1567647"/>
                </a:lnTo>
                <a:lnTo>
                  <a:pt x="885707" y="1611894"/>
                </a:lnTo>
                <a:lnTo>
                  <a:pt x="894537" y="1656245"/>
                </a:lnTo>
                <a:lnTo>
                  <a:pt x="902737" y="1700693"/>
                </a:lnTo>
                <a:lnTo>
                  <a:pt x="910306" y="1745231"/>
                </a:lnTo>
                <a:lnTo>
                  <a:pt x="917244" y="1789851"/>
                </a:lnTo>
                <a:lnTo>
                  <a:pt x="923551" y="1834547"/>
                </a:lnTo>
                <a:lnTo>
                  <a:pt x="929228" y="1879311"/>
                </a:lnTo>
                <a:lnTo>
                  <a:pt x="934274" y="1924136"/>
                </a:lnTo>
                <a:lnTo>
                  <a:pt x="938689" y="1969016"/>
                </a:lnTo>
                <a:lnTo>
                  <a:pt x="942474" y="2013942"/>
                </a:lnTo>
                <a:lnTo>
                  <a:pt x="945627" y="2058907"/>
                </a:lnTo>
                <a:lnTo>
                  <a:pt x="948150" y="2103905"/>
                </a:lnTo>
                <a:lnTo>
                  <a:pt x="950043" y="2148928"/>
                </a:lnTo>
                <a:lnTo>
                  <a:pt x="951304" y="2193969"/>
                </a:lnTo>
                <a:lnTo>
                  <a:pt x="951935" y="2239021"/>
                </a:lnTo>
                <a:lnTo>
                  <a:pt x="951935" y="2284077"/>
                </a:lnTo>
                <a:lnTo>
                  <a:pt x="951304" y="2329128"/>
                </a:lnTo>
                <a:lnTo>
                  <a:pt x="950043" y="2374169"/>
                </a:lnTo>
                <a:lnTo>
                  <a:pt x="948150" y="2419192"/>
                </a:lnTo>
                <a:lnTo>
                  <a:pt x="945627" y="2464190"/>
                </a:lnTo>
                <a:lnTo>
                  <a:pt x="942474" y="2509156"/>
                </a:lnTo>
                <a:lnTo>
                  <a:pt x="938689" y="2554082"/>
                </a:lnTo>
                <a:lnTo>
                  <a:pt x="934274" y="2598961"/>
                </a:lnTo>
                <a:lnTo>
                  <a:pt x="929228" y="2643786"/>
                </a:lnTo>
                <a:lnTo>
                  <a:pt x="923551" y="2688550"/>
                </a:lnTo>
                <a:lnTo>
                  <a:pt x="917244" y="2733246"/>
                </a:lnTo>
                <a:lnTo>
                  <a:pt x="910306" y="2777866"/>
                </a:lnTo>
                <a:lnTo>
                  <a:pt x="902737" y="2822404"/>
                </a:lnTo>
                <a:lnTo>
                  <a:pt x="894537" y="2866852"/>
                </a:lnTo>
                <a:lnTo>
                  <a:pt x="885707" y="2911202"/>
                </a:lnTo>
                <a:lnTo>
                  <a:pt x="876245" y="2955449"/>
                </a:lnTo>
                <a:lnTo>
                  <a:pt x="866153" y="2999584"/>
                </a:lnTo>
                <a:lnTo>
                  <a:pt x="855431" y="3043600"/>
                </a:lnTo>
                <a:lnTo>
                  <a:pt x="844077" y="3087490"/>
                </a:lnTo>
                <a:lnTo>
                  <a:pt x="832093" y="3131248"/>
                </a:lnTo>
                <a:lnTo>
                  <a:pt x="819478" y="3174865"/>
                </a:lnTo>
                <a:lnTo>
                  <a:pt x="806233" y="3218335"/>
                </a:lnTo>
                <a:lnTo>
                  <a:pt x="792356" y="3261650"/>
                </a:lnTo>
                <a:lnTo>
                  <a:pt x="777849" y="3304803"/>
                </a:lnTo>
                <a:lnTo>
                  <a:pt x="762711" y="3347788"/>
                </a:lnTo>
                <a:lnTo>
                  <a:pt x="746943" y="3390596"/>
                </a:lnTo>
                <a:lnTo>
                  <a:pt x="730543" y="3433221"/>
                </a:lnTo>
                <a:lnTo>
                  <a:pt x="713513" y="3475655"/>
                </a:lnTo>
                <a:lnTo>
                  <a:pt x="695852" y="3517892"/>
                </a:lnTo>
                <a:lnTo>
                  <a:pt x="677561" y="3559923"/>
                </a:lnTo>
                <a:lnTo>
                  <a:pt x="658638" y="3601743"/>
                </a:lnTo>
                <a:lnTo>
                  <a:pt x="639085" y="3643343"/>
                </a:lnTo>
                <a:lnTo>
                  <a:pt x="618901" y="3684717"/>
                </a:lnTo>
                <a:lnTo>
                  <a:pt x="598087" y="3725857"/>
                </a:lnTo>
                <a:lnTo>
                  <a:pt x="576641" y="3766756"/>
                </a:lnTo>
                <a:lnTo>
                  <a:pt x="554565" y="3807407"/>
                </a:lnTo>
                <a:lnTo>
                  <a:pt x="531858" y="3847803"/>
                </a:lnTo>
                <a:lnTo>
                  <a:pt x="508521" y="3887936"/>
                </a:lnTo>
                <a:lnTo>
                  <a:pt x="484552" y="3927800"/>
                </a:lnTo>
                <a:lnTo>
                  <a:pt x="459953" y="3967386"/>
                </a:lnTo>
                <a:lnTo>
                  <a:pt x="434723" y="4006689"/>
                </a:lnTo>
                <a:lnTo>
                  <a:pt x="408863" y="4045701"/>
                </a:lnTo>
                <a:lnTo>
                  <a:pt x="382372" y="4084414"/>
                </a:lnTo>
                <a:lnTo>
                  <a:pt x="355250" y="4122822"/>
                </a:lnTo>
                <a:lnTo>
                  <a:pt x="327497" y="4160916"/>
                </a:lnTo>
                <a:lnTo>
                  <a:pt x="299113" y="4198691"/>
                </a:lnTo>
                <a:lnTo>
                  <a:pt x="270099" y="4236139"/>
                </a:lnTo>
                <a:lnTo>
                  <a:pt x="240454" y="4273252"/>
                </a:lnTo>
                <a:lnTo>
                  <a:pt x="210178" y="4310024"/>
                </a:lnTo>
                <a:lnTo>
                  <a:pt x="179271" y="4346447"/>
                </a:lnTo>
                <a:lnTo>
                  <a:pt x="147734" y="4382514"/>
                </a:lnTo>
                <a:lnTo>
                  <a:pt x="115566" y="4418218"/>
                </a:lnTo>
                <a:lnTo>
                  <a:pt x="82767" y="4453552"/>
                </a:lnTo>
                <a:lnTo>
                  <a:pt x="49338" y="4488508"/>
                </a:lnTo>
                <a:lnTo>
                  <a:pt x="15278" y="4523079"/>
                </a:lnTo>
                <a:lnTo>
                  <a:pt x="0" y="4507801"/>
                </a:lnTo>
                <a:lnTo>
                  <a:pt x="33832" y="4473463"/>
                </a:lnTo>
                <a:lnTo>
                  <a:pt x="67038" y="4438742"/>
                </a:lnTo>
                <a:lnTo>
                  <a:pt x="99618" y="4403647"/>
                </a:lnTo>
                <a:lnTo>
                  <a:pt x="131571" y="4368183"/>
                </a:lnTo>
                <a:lnTo>
                  <a:pt x="162898" y="4332359"/>
                </a:lnTo>
                <a:lnTo>
                  <a:pt x="193598" y="4296182"/>
                </a:lnTo>
                <a:lnTo>
                  <a:pt x="223671" y="4259658"/>
                </a:lnTo>
                <a:lnTo>
                  <a:pt x="253118" y="4222794"/>
                </a:lnTo>
                <a:lnTo>
                  <a:pt x="281939" y="4185599"/>
                </a:lnTo>
                <a:lnTo>
                  <a:pt x="310133" y="4148078"/>
                </a:lnTo>
                <a:lnTo>
                  <a:pt x="337700" y="4110240"/>
                </a:lnTo>
                <a:lnTo>
                  <a:pt x="364641" y="4072091"/>
                </a:lnTo>
                <a:lnTo>
                  <a:pt x="390955" y="4033639"/>
                </a:lnTo>
                <a:lnTo>
                  <a:pt x="416643" y="3994890"/>
                </a:lnTo>
                <a:lnTo>
                  <a:pt x="441704" y="3955852"/>
                </a:lnTo>
                <a:lnTo>
                  <a:pt x="466139" y="3916531"/>
                </a:lnTo>
                <a:lnTo>
                  <a:pt x="489947" y="3876936"/>
                </a:lnTo>
                <a:lnTo>
                  <a:pt x="513129" y="3837073"/>
                </a:lnTo>
                <a:lnTo>
                  <a:pt x="535684" y="3796949"/>
                </a:lnTo>
                <a:lnTo>
                  <a:pt x="557613" y="3756571"/>
                </a:lnTo>
                <a:lnTo>
                  <a:pt x="578915" y="3715948"/>
                </a:lnTo>
                <a:lnTo>
                  <a:pt x="599591" y="3675084"/>
                </a:lnTo>
                <a:lnTo>
                  <a:pt x="619640" y="3633989"/>
                </a:lnTo>
                <a:lnTo>
                  <a:pt x="639062" y="3592669"/>
                </a:lnTo>
                <a:lnTo>
                  <a:pt x="657858" y="3551131"/>
                </a:lnTo>
                <a:lnTo>
                  <a:pt x="676027" y="3509382"/>
                </a:lnTo>
                <a:lnTo>
                  <a:pt x="693570" y="3467430"/>
                </a:lnTo>
                <a:lnTo>
                  <a:pt x="710487" y="3425281"/>
                </a:lnTo>
                <a:lnTo>
                  <a:pt x="726777" y="3382943"/>
                </a:lnTo>
                <a:lnTo>
                  <a:pt x="742440" y="3340423"/>
                </a:lnTo>
                <a:lnTo>
                  <a:pt x="757477" y="3297728"/>
                </a:lnTo>
                <a:lnTo>
                  <a:pt x="771887" y="3254865"/>
                </a:lnTo>
                <a:lnTo>
                  <a:pt x="785671" y="3211841"/>
                </a:lnTo>
                <a:lnTo>
                  <a:pt x="798828" y="3168664"/>
                </a:lnTo>
                <a:lnTo>
                  <a:pt x="811358" y="3125340"/>
                </a:lnTo>
                <a:lnTo>
                  <a:pt x="823262" y="3081877"/>
                </a:lnTo>
                <a:lnTo>
                  <a:pt x="834540" y="3038282"/>
                </a:lnTo>
                <a:lnTo>
                  <a:pt x="845191" y="2994562"/>
                </a:lnTo>
                <a:lnTo>
                  <a:pt x="855216" y="2950724"/>
                </a:lnTo>
                <a:lnTo>
                  <a:pt x="864614" y="2906776"/>
                </a:lnTo>
                <a:lnTo>
                  <a:pt x="873385" y="2862724"/>
                </a:lnTo>
                <a:lnTo>
                  <a:pt x="881530" y="2818575"/>
                </a:lnTo>
                <a:lnTo>
                  <a:pt x="889048" y="2774337"/>
                </a:lnTo>
                <a:lnTo>
                  <a:pt x="895940" y="2730017"/>
                </a:lnTo>
                <a:lnTo>
                  <a:pt x="902205" y="2685622"/>
                </a:lnTo>
                <a:lnTo>
                  <a:pt x="907844" y="2641160"/>
                </a:lnTo>
                <a:lnTo>
                  <a:pt x="912856" y="2596636"/>
                </a:lnTo>
                <a:lnTo>
                  <a:pt x="917242" y="2552059"/>
                </a:lnTo>
                <a:lnTo>
                  <a:pt x="921001" y="2507436"/>
                </a:lnTo>
                <a:lnTo>
                  <a:pt x="924134" y="2462773"/>
                </a:lnTo>
                <a:lnTo>
                  <a:pt x="926640" y="2418078"/>
                </a:lnTo>
                <a:lnTo>
                  <a:pt x="928520" y="2373358"/>
                </a:lnTo>
                <a:lnTo>
                  <a:pt x="929773" y="2328621"/>
                </a:lnTo>
                <a:lnTo>
                  <a:pt x="930399" y="2283872"/>
                </a:lnTo>
                <a:lnTo>
                  <a:pt x="930399" y="2239120"/>
                </a:lnTo>
                <a:lnTo>
                  <a:pt x="929773" y="2194372"/>
                </a:lnTo>
                <a:lnTo>
                  <a:pt x="928520" y="2149635"/>
                </a:lnTo>
                <a:lnTo>
                  <a:pt x="926640" y="2104915"/>
                </a:lnTo>
                <a:lnTo>
                  <a:pt x="924134" y="2060220"/>
                </a:lnTo>
                <a:lnTo>
                  <a:pt x="921001" y="2015558"/>
                </a:lnTo>
                <a:lnTo>
                  <a:pt x="917242" y="1970934"/>
                </a:lnTo>
                <a:lnTo>
                  <a:pt x="912856" y="1926358"/>
                </a:lnTo>
                <a:lnTo>
                  <a:pt x="907844" y="1881834"/>
                </a:lnTo>
                <a:lnTo>
                  <a:pt x="902205" y="1837372"/>
                </a:lnTo>
                <a:lnTo>
                  <a:pt x="895940" y="1792977"/>
                </a:lnTo>
                <a:lnTo>
                  <a:pt x="889048" y="1748658"/>
                </a:lnTo>
                <a:lnTo>
                  <a:pt x="881530" y="1704420"/>
                </a:lnTo>
                <a:lnTo>
                  <a:pt x="873385" y="1660272"/>
                </a:lnTo>
                <a:lnTo>
                  <a:pt x="864614" y="1616220"/>
                </a:lnTo>
                <a:lnTo>
                  <a:pt x="855216" y="1572272"/>
                </a:lnTo>
                <a:lnTo>
                  <a:pt x="845191" y="1528435"/>
                </a:lnTo>
                <a:lnTo>
                  <a:pt x="834540" y="1484716"/>
                </a:lnTo>
                <a:lnTo>
                  <a:pt x="823262" y="1441121"/>
                </a:lnTo>
                <a:lnTo>
                  <a:pt x="811358" y="1397659"/>
                </a:lnTo>
                <a:lnTo>
                  <a:pt x="798828" y="1354336"/>
                </a:lnTo>
                <a:lnTo>
                  <a:pt x="785671" y="1311159"/>
                </a:lnTo>
                <a:lnTo>
                  <a:pt x="771887" y="1268136"/>
                </a:lnTo>
                <a:lnTo>
                  <a:pt x="757477" y="1225274"/>
                </a:lnTo>
                <a:lnTo>
                  <a:pt x="742440" y="1182580"/>
                </a:lnTo>
                <a:lnTo>
                  <a:pt x="726777" y="1140060"/>
                </a:lnTo>
                <a:lnTo>
                  <a:pt x="710487" y="1097723"/>
                </a:lnTo>
                <a:lnTo>
                  <a:pt x="693570" y="1055575"/>
                </a:lnTo>
                <a:lnTo>
                  <a:pt x="676027" y="1013624"/>
                </a:lnTo>
                <a:lnTo>
                  <a:pt x="657858" y="971876"/>
                </a:lnTo>
                <a:lnTo>
                  <a:pt x="639062" y="930339"/>
                </a:lnTo>
                <a:lnTo>
                  <a:pt x="619640" y="889020"/>
                </a:lnTo>
                <a:lnTo>
                  <a:pt x="599591" y="847925"/>
                </a:lnTo>
                <a:lnTo>
                  <a:pt x="578915" y="807063"/>
                </a:lnTo>
                <a:lnTo>
                  <a:pt x="557613" y="766441"/>
                </a:lnTo>
                <a:lnTo>
                  <a:pt x="535684" y="726064"/>
                </a:lnTo>
                <a:lnTo>
                  <a:pt x="513129" y="685942"/>
                </a:lnTo>
                <a:lnTo>
                  <a:pt x="489947" y="646080"/>
                </a:lnTo>
                <a:lnTo>
                  <a:pt x="466139" y="606485"/>
                </a:lnTo>
                <a:lnTo>
                  <a:pt x="441704" y="567166"/>
                </a:lnTo>
                <a:lnTo>
                  <a:pt x="416643" y="528129"/>
                </a:lnTo>
                <a:lnTo>
                  <a:pt x="390955" y="489382"/>
                </a:lnTo>
                <a:lnTo>
                  <a:pt x="364641" y="450931"/>
                </a:lnTo>
                <a:lnTo>
                  <a:pt x="337700" y="412783"/>
                </a:lnTo>
                <a:lnTo>
                  <a:pt x="310133" y="374946"/>
                </a:lnTo>
                <a:lnTo>
                  <a:pt x="281939" y="337427"/>
                </a:lnTo>
                <a:lnTo>
                  <a:pt x="253118" y="300233"/>
                </a:lnTo>
                <a:lnTo>
                  <a:pt x="223671" y="263371"/>
                </a:lnTo>
                <a:lnTo>
                  <a:pt x="193598" y="226849"/>
                </a:lnTo>
                <a:lnTo>
                  <a:pt x="162898" y="190673"/>
                </a:lnTo>
                <a:lnTo>
                  <a:pt x="131571" y="154851"/>
                </a:lnTo>
                <a:lnTo>
                  <a:pt x="99618" y="119389"/>
                </a:lnTo>
                <a:lnTo>
                  <a:pt x="67038" y="84295"/>
                </a:lnTo>
                <a:lnTo>
                  <a:pt x="33832" y="49576"/>
                </a:lnTo>
                <a:lnTo>
                  <a:pt x="0" y="15239"/>
                </a:lnTo>
                <a:lnTo>
                  <a:pt x="15278" y="0"/>
                </a:lnTo>
                <a:close/>
              </a:path>
            </a:pathLst>
          </a:custGeom>
          <a:ln w="25400">
            <a:solidFill>
              <a:srgbClr val="272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9248" y="2154745"/>
            <a:ext cx="8995410" cy="950594"/>
          </a:xfrm>
          <a:custGeom>
            <a:avLst/>
            <a:gdLst/>
            <a:ahLst/>
            <a:cxnLst/>
            <a:rect l="l" t="t" r="r" b="b"/>
            <a:pathLst>
              <a:path w="8995410" h="950594">
                <a:moveTo>
                  <a:pt x="0" y="950277"/>
                </a:moveTo>
                <a:lnTo>
                  <a:pt x="8995156" y="950277"/>
                </a:lnTo>
                <a:lnTo>
                  <a:pt x="8995156" y="0"/>
                </a:lnTo>
                <a:lnTo>
                  <a:pt x="0" y="0"/>
                </a:lnTo>
                <a:lnTo>
                  <a:pt x="0" y="950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248" y="2154745"/>
            <a:ext cx="8995410" cy="950594"/>
          </a:xfrm>
          <a:custGeom>
            <a:avLst/>
            <a:gdLst/>
            <a:ahLst/>
            <a:cxnLst/>
            <a:rect l="l" t="t" r="r" b="b"/>
            <a:pathLst>
              <a:path w="8995410" h="950594">
                <a:moveTo>
                  <a:pt x="0" y="950277"/>
                </a:moveTo>
                <a:lnTo>
                  <a:pt x="8995156" y="950277"/>
                </a:lnTo>
                <a:lnTo>
                  <a:pt x="8995156" y="0"/>
                </a:lnTo>
                <a:lnTo>
                  <a:pt x="0" y="0"/>
                </a:lnTo>
                <a:lnTo>
                  <a:pt x="0" y="950277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16295" y="2350261"/>
            <a:ext cx="10953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identificar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44639" y="2350261"/>
            <a:ext cx="14249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1465" algn="l"/>
                <a:tab pos="637540" algn="l"/>
              </a:tabLst>
            </a:pPr>
            <a:r>
              <a:rPr sz="1800" dirty="0">
                <a:latin typeface="Trebuchet MS"/>
                <a:cs typeface="Trebuchet MS"/>
              </a:rPr>
              <a:t>a	</a:t>
            </a:r>
            <a:r>
              <a:rPr sz="1800" spc="-5" dirty="0">
                <a:latin typeface="Trebuchet MS"/>
                <a:cs typeface="Trebuchet MS"/>
              </a:rPr>
              <a:t>la	especie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03944" y="2350261"/>
            <a:ext cx="14592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</a:tabLst>
            </a:pPr>
            <a:r>
              <a:rPr sz="1800" i="1" dirty="0">
                <a:latin typeface="Trebuchet MS"/>
                <a:cs typeface="Trebuchet MS"/>
              </a:rPr>
              <a:t>I.	</a:t>
            </a:r>
            <a:r>
              <a:rPr sz="1800" i="1" spc="-5" dirty="0">
                <a:latin typeface="Trebuchet MS"/>
                <a:cs typeface="Trebuchet MS"/>
              </a:rPr>
              <a:t>torresensis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41067" y="2387854"/>
            <a:ext cx="3841750" cy="48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80"/>
              </a:lnSpc>
              <a:tabLst>
                <a:tab pos="928369" algn="l"/>
                <a:tab pos="1336675" algn="l"/>
                <a:tab pos="2181225" algn="l"/>
                <a:tab pos="3371850" algn="l"/>
              </a:tabLst>
            </a:pPr>
            <a:r>
              <a:rPr sz="1800" spc="-5" dirty="0">
                <a:latin typeface="Trebuchet MS"/>
                <a:cs typeface="Trebuchet MS"/>
              </a:rPr>
              <a:t>Di</a:t>
            </a:r>
            <a:r>
              <a:rPr sz="1800" spc="5" dirty="0">
                <a:latin typeface="Trebuchet MS"/>
                <a:cs typeface="Trebuchet MS"/>
              </a:rPr>
              <a:t>s</a:t>
            </a:r>
            <a:r>
              <a:rPr sz="1800" spc="-5" dirty="0">
                <a:latin typeface="Trebuchet MS"/>
                <a:cs typeface="Trebuchet MS"/>
              </a:rPr>
              <a:t>eñ</a:t>
            </a:r>
            <a:r>
              <a:rPr sz="1800" dirty="0">
                <a:latin typeface="Trebuchet MS"/>
                <a:cs typeface="Trebuchet MS"/>
              </a:rPr>
              <a:t>ar	un	primer	</a:t>
            </a:r>
            <a:r>
              <a:rPr sz="1800" spc="-5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sp</a:t>
            </a:r>
            <a:r>
              <a:rPr sz="1800" spc="-5" dirty="0">
                <a:latin typeface="Trebuchet MS"/>
                <a:cs typeface="Trebuchet MS"/>
              </a:rPr>
              <a:t>ecífi</a:t>
            </a:r>
            <a:r>
              <a:rPr sz="1800" spc="-15" dirty="0">
                <a:latin typeface="Trebuchet MS"/>
                <a:cs typeface="Trebuchet MS"/>
              </a:rPr>
              <a:t>c</a:t>
            </a:r>
            <a:r>
              <a:rPr sz="1800" dirty="0">
                <a:latin typeface="Trebuchet MS"/>
                <a:cs typeface="Trebuchet MS"/>
              </a:rPr>
              <a:t>o	p</a:t>
            </a:r>
            <a:r>
              <a:rPr sz="1800" spc="-5" dirty="0">
                <a:latin typeface="Trebuchet MS"/>
                <a:cs typeface="Trebuchet MS"/>
              </a:rPr>
              <a:t>ara  amplificando </a:t>
            </a:r>
            <a:r>
              <a:rPr sz="1800" dirty="0">
                <a:latin typeface="Trebuchet MS"/>
                <a:cs typeface="Trebuchet MS"/>
              </a:rPr>
              <a:t>las </a:t>
            </a:r>
            <a:r>
              <a:rPr sz="1800" spc="-5" dirty="0">
                <a:latin typeface="Trebuchet MS"/>
                <a:cs typeface="Trebuchet MS"/>
              </a:rPr>
              <a:t>regiones HIS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TEF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5320" y="2035936"/>
            <a:ext cx="1188085" cy="1188085"/>
          </a:xfrm>
          <a:custGeom>
            <a:avLst/>
            <a:gdLst/>
            <a:ahLst/>
            <a:cxnLst/>
            <a:rect l="l" t="t" r="r" b="b"/>
            <a:pathLst>
              <a:path w="1188085" h="1188085">
                <a:moveTo>
                  <a:pt x="593928" y="0"/>
                </a:moveTo>
                <a:lnTo>
                  <a:pt x="545217" y="1969"/>
                </a:lnTo>
                <a:lnTo>
                  <a:pt x="497590" y="7774"/>
                </a:lnTo>
                <a:lnTo>
                  <a:pt x="451200" y="17262"/>
                </a:lnTo>
                <a:lnTo>
                  <a:pt x="406201" y="30281"/>
                </a:lnTo>
                <a:lnTo>
                  <a:pt x="362745" y="46678"/>
                </a:lnTo>
                <a:lnTo>
                  <a:pt x="320984" y="66299"/>
                </a:lnTo>
                <a:lnTo>
                  <a:pt x="281073" y="88992"/>
                </a:lnTo>
                <a:lnTo>
                  <a:pt x="243162" y="114604"/>
                </a:lnTo>
                <a:lnTo>
                  <a:pt x="207406" y="142982"/>
                </a:lnTo>
                <a:lnTo>
                  <a:pt x="173958" y="173974"/>
                </a:lnTo>
                <a:lnTo>
                  <a:pt x="142969" y="207425"/>
                </a:lnTo>
                <a:lnTo>
                  <a:pt x="114594" y="243184"/>
                </a:lnTo>
                <a:lnTo>
                  <a:pt x="88984" y="281098"/>
                </a:lnTo>
                <a:lnTo>
                  <a:pt x="66293" y="321013"/>
                </a:lnTo>
                <a:lnTo>
                  <a:pt x="46674" y="362777"/>
                </a:lnTo>
                <a:lnTo>
                  <a:pt x="30279" y="406237"/>
                </a:lnTo>
                <a:lnTo>
                  <a:pt x="17261" y="451240"/>
                </a:lnTo>
                <a:lnTo>
                  <a:pt x="7773" y="497633"/>
                </a:lnTo>
                <a:lnTo>
                  <a:pt x="1968" y="545264"/>
                </a:lnTo>
                <a:lnTo>
                  <a:pt x="0" y="593978"/>
                </a:lnTo>
                <a:lnTo>
                  <a:pt x="1968" y="642675"/>
                </a:lnTo>
                <a:lnTo>
                  <a:pt x="7773" y="690289"/>
                </a:lnTo>
                <a:lnTo>
                  <a:pt x="17261" y="736668"/>
                </a:lnTo>
                <a:lnTo>
                  <a:pt x="30279" y="781658"/>
                </a:lnTo>
                <a:lnTo>
                  <a:pt x="46674" y="825107"/>
                </a:lnTo>
                <a:lnTo>
                  <a:pt x="66293" y="866861"/>
                </a:lnTo>
                <a:lnTo>
                  <a:pt x="88984" y="906767"/>
                </a:lnTo>
                <a:lnTo>
                  <a:pt x="114594" y="944673"/>
                </a:lnTo>
                <a:lnTo>
                  <a:pt x="142969" y="980426"/>
                </a:lnTo>
                <a:lnTo>
                  <a:pt x="173958" y="1013872"/>
                </a:lnTo>
                <a:lnTo>
                  <a:pt x="207406" y="1044859"/>
                </a:lnTo>
                <a:lnTo>
                  <a:pt x="243162" y="1073234"/>
                </a:lnTo>
                <a:lnTo>
                  <a:pt x="281073" y="1098843"/>
                </a:lnTo>
                <a:lnTo>
                  <a:pt x="320984" y="1121534"/>
                </a:lnTo>
                <a:lnTo>
                  <a:pt x="362745" y="1141154"/>
                </a:lnTo>
                <a:lnTo>
                  <a:pt x="406201" y="1157550"/>
                </a:lnTo>
                <a:lnTo>
                  <a:pt x="451200" y="1170568"/>
                </a:lnTo>
                <a:lnTo>
                  <a:pt x="497590" y="1180056"/>
                </a:lnTo>
                <a:lnTo>
                  <a:pt x="545217" y="1185861"/>
                </a:lnTo>
                <a:lnTo>
                  <a:pt x="593928" y="1187830"/>
                </a:lnTo>
                <a:lnTo>
                  <a:pt x="642643" y="1185861"/>
                </a:lnTo>
                <a:lnTo>
                  <a:pt x="690273" y="1180056"/>
                </a:lnTo>
                <a:lnTo>
                  <a:pt x="736663" y="1170568"/>
                </a:lnTo>
                <a:lnTo>
                  <a:pt x="781662" y="1157550"/>
                </a:lnTo>
                <a:lnTo>
                  <a:pt x="825117" y="1141154"/>
                </a:lnTo>
                <a:lnTo>
                  <a:pt x="866874" y="1121534"/>
                </a:lnTo>
                <a:lnTo>
                  <a:pt x="906782" y="1098843"/>
                </a:lnTo>
                <a:lnTo>
                  <a:pt x="944687" y="1073234"/>
                </a:lnTo>
                <a:lnTo>
                  <a:pt x="980438" y="1044859"/>
                </a:lnTo>
                <a:lnTo>
                  <a:pt x="1013880" y="1013872"/>
                </a:lnTo>
                <a:lnTo>
                  <a:pt x="1044862" y="980426"/>
                </a:lnTo>
                <a:lnTo>
                  <a:pt x="1073231" y="944673"/>
                </a:lnTo>
                <a:lnTo>
                  <a:pt x="1098835" y="906767"/>
                </a:lnTo>
                <a:lnTo>
                  <a:pt x="1121520" y="866861"/>
                </a:lnTo>
                <a:lnTo>
                  <a:pt x="1141134" y="825107"/>
                </a:lnTo>
                <a:lnTo>
                  <a:pt x="1157524" y="781658"/>
                </a:lnTo>
                <a:lnTo>
                  <a:pt x="1170537" y="736668"/>
                </a:lnTo>
                <a:lnTo>
                  <a:pt x="1180022" y="690289"/>
                </a:lnTo>
                <a:lnTo>
                  <a:pt x="1185824" y="642675"/>
                </a:lnTo>
                <a:lnTo>
                  <a:pt x="1187792" y="593978"/>
                </a:lnTo>
                <a:lnTo>
                  <a:pt x="1185824" y="545264"/>
                </a:lnTo>
                <a:lnTo>
                  <a:pt x="1180022" y="497633"/>
                </a:lnTo>
                <a:lnTo>
                  <a:pt x="1170537" y="451240"/>
                </a:lnTo>
                <a:lnTo>
                  <a:pt x="1157524" y="406237"/>
                </a:lnTo>
                <a:lnTo>
                  <a:pt x="1141134" y="362777"/>
                </a:lnTo>
                <a:lnTo>
                  <a:pt x="1121520" y="321013"/>
                </a:lnTo>
                <a:lnTo>
                  <a:pt x="1098835" y="281098"/>
                </a:lnTo>
                <a:lnTo>
                  <a:pt x="1073231" y="243184"/>
                </a:lnTo>
                <a:lnTo>
                  <a:pt x="1044862" y="207425"/>
                </a:lnTo>
                <a:lnTo>
                  <a:pt x="1013880" y="173974"/>
                </a:lnTo>
                <a:lnTo>
                  <a:pt x="980438" y="142982"/>
                </a:lnTo>
                <a:lnTo>
                  <a:pt x="944687" y="114604"/>
                </a:lnTo>
                <a:lnTo>
                  <a:pt x="906782" y="88992"/>
                </a:lnTo>
                <a:lnTo>
                  <a:pt x="866874" y="66299"/>
                </a:lnTo>
                <a:lnTo>
                  <a:pt x="825117" y="46678"/>
                </a:lnTo>
                <a:lnTo>
                  <a:pt x="781662" y="30281"/>
                </a:lnTo>
                <a:lnTo>
                  <a:pt x="736663" y="17262"/>
                </a:lnTo>
                <a:lnTo>
                  <a:pt x="690273" y="7774"/>
                </a:lnTo>
                <a:lnTo>
                  <a:pt x="642643" y="1969"/>
                </a:lnTo>
                <a:lnTo>
                  <a:pt x="593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320" y="2035936"/>
            <a:ext cx="1188085" cy="1188085"/>
          </a:xfrm>
          <a:custGeom>
            <a:avLst/>
            <a:gdLst/>
            <a:ahLst/>
            <a:cxnLst/>
            <a:rect l="l" t="t" r="r" b="b"/>
            <a:pathLst>
              <a:path w="1188085" h="1188085">
                <a:moveTo>
                  <a:pt x="0" y="593978"/>
                </a:moveTo>
                <a:lnTo>
                  <a:pt x="1968" y="545264"/>
                </a:lnTo>
                <a:lnTo>
                  <a:pt x="7773" y="497633"/>
                </a:lnTo>
                <a:lnTo>
                  <a:pt x="17261" y="451240"/>
                </a:lnTo>
                <a:lnTo>
                  <a:pt x="30279" y="406237"/>
                </a:lnTo>
                <a:lnTo>
                  <a:pt x="46674" y="362777"/>
                </a:lnTo>
                <a:lnTo>
                  <a:pt x="66293" y="321013"/>
                </a:lnTo>
                <a:lnTo>
                  <a:pt x="88984" y="281098"/>
                </a:lnTo>
                <a:lnTo>
                  <a:pt x="114594" y="243184"/>
                </a:lnTo>
                <a:lnTo>
                  <a:pt x="142969" y="207425"/>
                </a:lnTo>
                <a:lnTo>
                  <a:pt x="173958" y="173974"/>
                </a:lnTo>
                <a:lnTo>
                  <a:pt x="207406" y="142982"/>
                </a:lnTo>
                <a:lnTo>
                  <a:pt x="243162" y="114604"/>
                </a:lnTo>
                <a:lnTo>
                  <a:pt x="281073" y="88992"/>
                </a:lnTo>
                <a:lnTo>
                  <a:pt x="320984" y="66299"/>
                </a:lnTo>
                <a:lnTo>
                  <a:pt x="362745" y="46678"/>
                </a:lnTo>
                <a:lnTo>
                  <a:pt x="406201" y="30281"/>
                </a:lnTo>
                <a:lnTo>
                  <a:pt x="451200" y="17262"/>
                </a:lnTo>
                <a:lnTo>
                  <a:pt x="497590" y="7774"/>
                </a:lnTo>
                <a:lnTo>
                  <a:pt x="545217" y="1969"/>
                </a:lnTo>
                <a:lnTo>
                  <a:pt x="593928" y="0"/>
                </a:lnTo>
                <a:lnTo>
                  <a:pt x="642643" y="1969"/>
                </a:lnTo>
                <a:lnTo>
                  <a:pt x="690273" y="7774"/>
                </a:lnTo>
                <a:lnTo>
                  <a:pt x="736663" y="17262"/>
                </a:lnTo>
                <a:lnTo>
                  <a:pt x="781662" y="30281"/>
                </a:lnTo>
                <a:lnTo>
                  <a:pt x="825117" y="46678"/>
                </a:lnTo>
                <a:lnTo>
                  <a:pt x="866874" y="66299"/>
                </a:lnTo>
                <a:lnTo>
                  <a:pt x="906782" y="88992"/>
                </a:lnTo>
                <a:lnTo>
                  <a:pt x="944687" y="114604"/>
                </a:lnTo>
                <a:lnTo>
                  <a:pt x="980438" y="142982"/>
                </a:lnTo>
                <a:lnTo>
                  <a:pt x="1013880" y="173974"/>
                </a:lnTo>
                <a:lnTo>
                  <a:pt x="1044862" y="207425"/>
                </a:lnTo>
                <a:lnTo>
                  <a:pt x="1073231" y="243184"/>
                </a:lnTo>
                <a:lnTo>
                  <a:pt x="1098835" y="281098"/>
                </a:lnTo>
                <a:lnTo>
                  <a:pt x="1121520" y="321013"/>
                </a:lnTo>
                <a:lnTo>
                  <a:pt x="1141134" y="362777"/>
                </a:lnTo>
                <a:lnTo>
                  <a:pt x="1157524" y="406237"/>
                </a:lnTo>
                <a:lnTo>
                  <a:pt x="1170537" y="451240"/>
                </a:lnTo>
                <a:lnTo>
                  <a:pt x="1180022" y="497633"/>
                </a:lnTo>
                <a:lnTo>
                  <a:pt x="1185824" y="545264"/>
                </a:lnTo>
                <a:lnTo>
                  <a:pt x="1187792" y="593978"/>
                </a:lnTo>
                <a:lnTo>
                  <a:pt x="1185824" y="642675"/>
                </a:lnTo>
                <a:lnTo>
                  <a:pt x="1180022" y="690289"/>
                </a:lnTo>
                <a:lnTo>
                  <a:pt x="1170537" y="736668"/>
                </a:lnTo>
                <a:lnTo>
                  <a:pt x="1157524" y="781658"/>
                </a:lnTo>
                <a:lnTo>
                  <a:pt x="1141134" y="825107"/>
                </a:lnTo>
                <a:lnTo>
                  <a:pt x="1121520" y="866861"/>
                </a:lnTo>
                <a:lnTo>
                  <a:pt x="1098835" y="906767"/>
                </a:lnTo>
                <a:lnTo>
                  <a:pt x="1073231" y="944673"/>
                </a:lnTo>
                <a:lnTo>
                  <a:pt x="1044862" y="980426"/>
                </a:lnTo>
                <a:lnTo>
                  <a:pt x="1013880" y="1013872"/>
                </a:lnTo>
                <a:lnTo>
                  <a:pt x="980438" y="1044859"/>
                </a:lnTo>
                <a:lnTo>
                  <a:pt x="944687" y="1073234"/>
                </a:lnTo>
                <a:lnTo>
                  <a:pt x="906782" y="1098843"/>
                </a:lnTo>
                <a:lnTo>
                  <a:pt x="866874" y="1121534"/>
                </a:lnTo>
                <a:lnTo>
                  <a:pt x="825117" y="1141154"/>
                </a:lnTo>
                <a:lnTo>
                  <a:pt x="781662" y="1157550"/>
                </a:lnTo>
                <a:lnTo>
                  <a:pt x="736663" y="1170568"/>
                </a:lnTo>
                <a:lnTo>
                  <a:pt x="690273" y="1180056"/>
                </a:lnTo>
                <a:lnTo>
                  <a:pt x="642643" y="1185861"/>
                </a:lnTo>
                <a:lnTo>
                  <a:pt x="593928" y="1187830"/>
                </a:lnTo>
                <a:lnTo>
                  <a:pt x="545217" y="1185861"/>
                </a:lnTo>
                <a:lnTo>
                  <a:pt x="497590" y="1180056"/>
                </a:lnTo>
                <a:lnTo>
                  <a:pt x="451200" y="1170568"/>
                </a:lnTo>
                <a:lnTo>
                  <a:pt x="406201" y="1157550"/>
                </a:lnTo>
                <a:lnTo>
                  <a:pt x="362745" y="1141154"/>
                </a:lnTo>
                <a:lnTo>
                  <a:pt x="320984" y="1121534"/>
                </a:lnTo>
                <a:lnTo>
                  <a:pt x="281073" y="1098843"/>
                </a:lnTo>
                <a:lnTo>
                  <a:pt x="243162" y="1073234"/>
                </a:lnTo>
                <a:lnTo>
                  <a:pt x="207406" y="1044859"/>
                </a:lnTo>
                <a:lnTo>
                  <a:pt x="173958" y="1013872"/>
                </a:lnTo>
                <a:lnTo>
                  <a:pt x="142969" y="980426"/>
                </a:lnTo>
                <a:lnTo>
                  <a:pt x="114594" y="944673"/>
                </a:lnTo>
                <a:lnTo>
                  <a:pt x="88984" y="906767"/>
                </a:lnTo>
                <a:lnTo>
                  <a:pt x="66293" y="866861"/>
                </a:lnTo>
                <a:lnTo>
                  <a:pt x="46674" y="825107"/>
                </a:lnTo>
                <a:lnTo>
                  <a:pt x="30279" y="781658"/>
                </a:lnTo>
                <a:lnTo>
                  <a:pt x="17261" y="736668"/>
                </a:lnTo>
                <a:lnTo>
                  <a:pt x="7773" y="690289"/>
                </a:lnTo>
                <a:lnTo>
                  <a:pt x="1968" y="642675"/>
                </a:lnTo>
                <a:lnTo>
                  <a:pt x="0" y="593978"/>
                </a:lnTo>
                <a:close/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4700" y="3580066"/>
            <a:ext cx="8649970" cy="950594"/>
          </a:xfrm>
          <a:custGeom>
            <a:avLst/>
            <a:gdLst/>
            <a:ahLst/>
            <a:cxnLst/>
            <a:rect l="l" t="t" r="r" b="b"/>
            <a:pathLst>
              <a:path w="8649970" h="950595">
                <a:moveTo>
                  <a:pt x="0" y="950277"/>
                </a:moveTo>
                <a:lnTo>
                  <a:pt x="8649716" y="950277"/>
                </a:lnTo>
                <a:lnTo>
                  <a:pt x="8649716" y="0"/>
                </a:lnTo>
                <a:lnTo>
                  <a:pt x="0" y="0"/>
                </a:lnTo>
                <a:lnTo>
                  <a:pt x="0" y="950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4700" y="3580066"/>
            <a:ext cx="8649970" cy="950594"/>
          </a:xfrm>
          <a:custGeom>
            <a:avLst/>
            <a:gdLst/>
            <a:ahLst/>
            <a:cxnLst/>
            <a:rect l="l" t="t" r="r" b="b"/>
            <a:pathLst>
              <a:path w="8649970" h="950595">
                <a:moveTo>
                  <a:pt x="0" y="950277"/>
                </a:moveTo>
                <a:lnTo>
                  <a:pt x="8649716" y="950277"/>
                </a:lnTo>
                <a:lnTo>
                  <a:pt x="8649716" y="0"/>
                </a:lnTo>
                <a:lnTo>
                  <a:pt x="0" y="0"/>
                </a:lnTo>
                <a:lnTo>
                  <a:pt x="0" y="950277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86761" y="3775836"/>
            <a:ext cx="6825615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1800" spc="-5" dirty="0">
                <a:latin typeface="Trebuchet MS"/>
                <a:cs typeface="Trebuchet MS"/>
              </a:rPr>
              <a:t>Identificar los </a:t>
            </a:r>
            <a:r>
              <a:rPr sz="1800" dirty="0">
                <a:latin typeface="Trebuchet MS"/>
                <a:cs typeface="Trebuchet MS"/>
              </a:rPr>
              <a:t>genes </a:t>
            </a:r>
            <a:r>
              <a:rPr sz="1800" spc="-5" dirty="0">
                <a:latin typeface="Trebuchet MS"/>
                <a:cs typeface="Trebuchet MS"/>
              </a:rPr>
              <a:t>que estén relacionados con </a:t>
            </a:r>
            <a:r>
              <a:rPr sz="1800" dirty="0">
                <a:latin typeface="Trebuchet MS"/>
                <a:cs typeface="Trebuchet MS"/>
              </a:rPr>
              <a:t>la </a:t>
            </a:r>
            <a:r>
              <a:rPr sz="1800" spc="-5" dirty="0">
                <a:latin typeface="Trebuchet MS"/>
                <a:cs typeface="Trebuchet MS"/>
              </a:rPr>
              <a:t>virulencia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i="1" spc="-5" dirty="0">
                <a:latin typeface="Trebuchet MS"/>
                <a:cs typeface="Trebuchet MS"/>
              </a:rPr>
              <a:t>I.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25"/>
              </a:lnSpc>
            </a:pPr>
            <a:r>
              <a:rPr sz="1800" i="1" spc="-5" dirty="0">
                <a:latin typeface="Trebuchet MS"/>
                <a:cs typeface="Trebuchet MS"/>
              </a:rPr>
              <a:t>torresensis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50747" y="3461385"/>
            <a:ext cx="1188085" cy="1188085"/>
          </a:xfrm>
          <a:custGeom>
            <a:avLst/>
            <a:gdLst/>
            <a:ahLst/>
            <a:cxnLst/>
            <a:rect l="l" t="t" r="r" b="b"/>
            <a:pathLst>
              <a:path w="1188085" h="1188085">
                <a:moveTo>
                  <a:pt x="593953" y="0"/>
                </a:moveTo>
                <a:lnTo>
                  <a:pt x="545238" y="1968"/>
                </a:lnTo>
                <a:lnTo>
                  <a:pt x="497608" y="7770"/>
                </a:lnTo>
                <a:lnTo>
                  <a:pt x="451216" y="17255"/>
                </a:lnTo>
                <a:lnTo>
                  <a:pt x="406214" y="30268"/>
                </a:lnTo>
                <a:lnTo>
                  <a:pt x="362756" y="46658"/>
                </a:lnTo>
                <a:lnTo>
                  <a:pt x="320993" y="66272"/>
                </a:lnTo>
                <a:lnTo>
                  <a:pt x="281079" y="88957"/>
                </a:lnTo>
                <a:lnTo>
                  <a:pt x="243168" y="114560"/>
                </a:lnTo>
                <a:lnTo>
                  <a:pt x="207411" y="142928"/>
                </a:lnTo>
                <a:lnTo>
                  <a:pt x="173961" y="173910"/>
                </a:lnTo>
                <a:lnTo>
                  <a:pt x="142972" y="207352"/>
                </a:lnTo>
                <a:lnTo>
                  <a:pt x="114595" y="243102"/>
                </a:lnTo>
                <a:lnTo>
                  <a:pt x="88985" y="281007"/>
                </a:lnTo>
                <a:lnTo>
                  <a:pt x="66294" y="320913"/>
                </a:lnTo>
                <a:lnTo>
                  <a:pt x="46674" y="362670"/>
                </a:lnTo>
                <a:lnTo>
                  <a:pt x="30279" y="406123"/>
                </a:lnTo>
                <a:lnTo>
                  <a:pt x="17261" y="451121"/>
                </a:lnTo>
                <a:lnTo>
                  <a:pt x="7773" y="497510"/>
                </a:lnTo>
                <a:lnTo>
                  <a:pt x="1968" y="545138"/>
                </a:lnTo>
                <a:lnTo>
                  <a:pt x="0" y="593851"/>
                </a:lnTo>
                <a:lnTo>
                  <a:pt x="1968" y="642566"/>
                </a:lnTo>
                <a:lnTo>
                  <a:pt x="7773" y="690197"/>
                </a:lnTo>
                <a:lnTo>
                  <a:pt x="17261" y="736590"/>
                </a:lnTo>
                <a:lnTo>
                  <a:pt x="30279" y="781593"/>
                </a:lnTo>
                <a:lnTo>
                  <a:pt x="46674" y="825053"/>
                </a:lnTo>
                <a:lnTo>
                  <a:pt x="66294" y="866817"/>
                </a:lnTo>
                <a:lnTo>
                  <a:pt x="88985" y="906732"/>
                </a:lnTo>
                <a:lnTo>
                  <a:pt x="114595" y="944646"/>
                </a:lnTo>
                <a:lnTo>
                  <a:pt x="142972" y="980405"/>
                </a:lnTo>
                <a:lnTo>
                  <a:pt x="173961" y="1013856"/>
                </a:lnTo>
                <a:lnTo>
                  <a:pt x="207411" y="1044848"/>
                </a:lnTo>
                <a:lnTo>
                  <a:pt x="243168" y="1073226"/>
                </a:lnTo>
                <a:lnTo>
                  <a:pt x="281079" y="1098838"/>
                </a:lnTo>
                <a:lnTo>
                  <a:pt x="320993" y="1121531"/>
                </a:lnTo>
                <a:lnTo>
                  <a:pt x="362756" y="1141152"/>
                </a:lnTo>
                <a:lnTo>
                  <a:pt x="406214" y="1157549"/>
                </a:lnTo>
                <a:lnTo>
                  <a:pt x="451216" y="1170568"/>
                </a:lnTo>
                <a:lnTo>
                  <a:pt x="497608" y="1180056"/>
                </a:lnTo>
                <a:lnTo>
                  <a:pt x="545238" y="1185861"/>
                </a:lnTo>
                <a:lnTo>
                  <a:pt x="593953" y="1187830"/>
                </a:lnTo>
                <a:lnTo>
                  <a:pt x="642667" y="1185861"/>
                </a:lnTo>
                <a:lnTo>
                  <a:pt x="690295" y="1180056"/>
                </a:lnTo>
                <a:lnTo>
                  <a:pt x="736684" y="1170568"/>
                </a:lnTo>
                <a:lnTo>
                  <a:pt x="781681" y="1157549"/>
                </a:lnTo>
                <a:lnTo>
                  <a:pt x="825135" y="1141152"/>
                </a:lnTo>
                <a:lnTo>
                  <a:pt x="866891" y="1121531"/>
                </a:lnTo>
                <a:lnTo>
                  <a:pt x="906798" y="1098838"/>
                </a:lnTo>
                <a:lnTo>
                  <a:pt x="944703" y="1073226"/>
                </a:lnTo>
                <a:lnTo>
                  <a:pt x="980452" y="1044848"/>
                </a:lnTo>
                <a:lnTo>
                  <a:pt x="1013894" y="1013856"/>
                </a:lnTo>
                <a:lnTo>
                  <a:pt x="1044876" y="980405"/>
                </a:lnTo>
                <a:lnTo>
                  <a:pt x="1073245" y="944646"/>
                </a:lnTo>
                <a:lnTo>
                  <a:pt x="1098848" y="906732"/>
                </a:lnTo>
                <a:lnTo>
                  <a:pt x="1121533" y="866817"/>
                </a:lnTo>
                <a:lnTo>
                  <a:pt x="1141146" y="825053"/>
                </a:lnTo>
                <a:lnTo>
                  <a:pt x="1157536" y="781593"/>
                </a:lnTo>
                <a:lnTo>
                  <a:pt x="1170550" y="736590"/>
                </a:lnTo>
                <a:lnTo>
                  <a:pt x="1180034" y="690197"/>
                </a:lnTo>
                <a:lnTo>
                  <a:pt x="1185837" y="642566"/>
                </a:lnTo>
                <a:lnTo>
                  <a:pt x="1187805" y="593851"/>
                </a:lnTo>
                <a:lnTo>
                  <a:pt x="1185837" y="545138"/>
                </a:lnTo>
                <a:lnTo>
                  <a:pt x="1180034" y="497510"/>
                </a:lnTo>
                <a:lnTo>
                  <a:pt x="1170550" y="451121"/>
                </a:lnTo>
                <a:lnTo>
                  <a:pt x="1157536" y="406123"/>
                </a:lnTo>
                <a:lnTo>
                  <a:pt x="1141146" y="362670"/>
                </a:lnTo>
                <a:lnTo>
                  <a:pt x="1121533" y="320913"/>
                </a:lnTo>
                <a:lnTo>
                  <a:pt x="1098848" y="281007"/>
                </a:lnTo>
                <a:lnTo>
                  <a:pt x="1073245" y="243102"/>
                </a:lnTo>
                <a:lnTo>
                  <a:pt x="1044876" y="207352"/>
                </a:lnTo>
                <a:lnTo>
                  <a:pt x="1013894" y="173910"/>
                </a:lnTo>
                <a:lnTo>
                  <a:pt x="980452" y="142928"/>
                </a:lnTo>
                <a:lnTo>
                  <a:pt x="944703" y="114560"/>
                </a:lnTo>
                <a:lnTo>
                  <a:pt x="906798" y="88957"/>
                </a:lnTo>
                <a:lnTo>
                  <a:pt x="866891" y="66272"/>
                </a:lnTo>
                <a:lnTo>
                  <a:pt x="825135" y="46658"/>
                </a:lnTo>
                <a:lnTo>
                  <a:pt x="781681" y="30268"/>
                </a:lnTo>
                <a:lnTo>
                  <a:pt x="736684" y="17255"/>
                </a:lnTo>
                <a:lnTo>
                  <a:pt x="690295" y="7770"/>
                </a:lnTo>
                <a:lnTo>
                  <a:pt x="642667" y="1968"/>
                </a:lnTo>
                <a:lnTo>
                  <a:pt x="593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0747" y="3461385"/>
            <a:ext cx="1188085" cy="1188085"/>
          </a:xfrm>
          <a:custGeom>
            <a:avLst/>
            <a:gdLst/>
            <a:ahLst/>
            <a:cxnLst/>
            <a:rect l="l" t="t" r="r" b="b"/>
            <a:pathLst>
              <a:path w="1188085" h="1188085">
                <a:moveTo>
                  <a:pt x="0" y="593851"/>
                </a:moveTo>
                <a:lnTo>
                  <a:pt x="1968" y="545138"/>
                </a:lnTo>
                <a:lnTo>
                  <a:pt x="7773" y="497510"/>
                </a:lnTo>
                <a:lnTo>
                  <a:pt x="17261" y="451121"/>
                </a:lnTo>
                <a:lnTo>
                  <a:pt x="30279" y="406123"/>
                </a:lnTo>
                <a:lnTo>
                  <a:pt x="46674" y="362670"/>
                </a:lnTo>
                <a:lnTo>
                  <a:pt x="66294" y="320913"/>
                </a:lnTo>
                <a:lnTo>
                  <a:pt x="88985" y="281007"/>
                </a:lnTo>
                <a:lnTo>
                  <a:pt x="114595" y="243102"/>
                </a:lnTo>
                <a:lnTo>
                  <a:pt x="142972" y="207352"/>
                </a:lnTo>
                <a:lnTo>
                  <a:pt x="173961" y="173910"/>
                </a:lnTo>
                <a:lnTo>
                  <a:pt x="207411" y="142928"/>
                </a:lnTo>
                <a:lnTo>
                  <a:pt x="243168" y="114560"/>
                </a:lnTo>
                <a:lnTo>
                  <a:pt x="281079" y="88957"/>
                </a:lnTo>
                <a:lnTo>
                  <a:pt x="320993" y="66272"/>
                </a:lnTo>
                <a:lnTo>
                  <a:pt x="362756" y="46658"/>
                </a:lnTo>
                <a:lnTo>
                  <a:pt x="406214" y="30268"/>
                </a:lnTo>
                <a:lnTo>
                  <a:pt x="451216" y="17255"/>
                </a:lnTo>
                <a:lnTo>
                  <a:pt x="497608" y="7770"/>
                </a:lnTo>
                <a:lnTo>
                  <a:pt x="545238" y="1968"/>
                </a:lnTo>
                <a:lnTo>
                  <a:pt x="593953" y="0"/>
                </a:lnTo>
                <a:lnTo>
                  <a:pt x="642667" y="1968"/>
                </a:lnTo>
                <a:lnTo>
                  <a:pt x="690295" y="7770"/>
                </a:lnTo>
                <a:lnTo>
                  <a:pt x="736684" y="17255"/>
                </a:lnTo>
                <a:lnTo>
                  <a:pt x="781681" y="30268"/>
                </a:lnTo>
                <a:lnTo>
                  <a:pt x="825135" y="46658"/>
                </a:lnTo>
                <a:lnTo>
                  <a:pt x="866891" y="66272"/>
                </a:lnTo>
                <a:lnTo>
                  <a:pt x="906798" y="88957"/>
                </a:lnTo>
                <a:lnTo>
                  <a:pt x="944703" y="114560"/>
                </a:lnTo>
                <a:lnTo>
                  <a:pt x="980452" y="142928"/>
                </a:lnTo>
                <a:lnTo>
                  <a:pt x="1013894" y="173910"/>
                </a:lnTo>
                <a:lnTo>
                  <a:pt x="1044876" y="207352"/>
                </a:lnTo>
                <a:lnTo>
                  <a:pt x="1073245" y="243102"/>
                </a:lnTo>
                <a:lnTo>
                  <a:pt x="1098848" y="281007"/>
                </a:lnTo>
                <a:lnTo>
                  <a:pt x="1121533" y="320913"/>
                </a:lnTo>
                <a:lnTo>
                  <a:pt x="1141146" y="362670"/>
                </a:lnTo>
                <a:lnTo>
                  <a:pt x="1157536" y="406123"/>
                </a:lnTo>
                <a:lnTo>
                  <a:pt x="1170550" y="451121"/>
                </a:lnTo>
                <a:lnTo>
                  <a:pt x="1180034" y="497510"/>
                </a:lnTo>
                <a:lnTo>
                  <a:pt x="1185837" y="545138"/>
                </a:lnTo>
                <a:lnTo>
                  <a:pt x="1187805" y="593851"/>
                </a:lnTo>
                <a:lnTo>
                  <a:pt x="1185837" y="642566"/>
                </a:lnTo>
                <a:lnTo>
                  <a:pt x="1180034" y="690197"/>
                </a:lnTo>
                <a:lnTo>
                  <a:pt x="1170550" y="736590"/>
                </a:lnTo>
                <a:lnTo>
                  <a:pt x="1157536" y="781593"/>
                </a:lnTo>
                <a:lnTo>
                  <a:pt x="1141146" y="825053"/>
                </a:lnTo>
                <a:lnTo>
                  <a:pt x="1121533" y="866817"/>
                </a:lnTo>
                <a:lnTo>
                  <a:pt x="1098848" y="906732"/>
                </a:lnTo>
                <a:lnTo>
                  <a:pt x="1073245" y="944646"/>
                </a:lnTo>
                <a:lnTo>
                  <a:pt x="1044876" y="980405"/>
                </a:lnTo>
                <a:lnTo>
                  <a:pt x="1013894" y="1013856"/>
                </a:lnTo>
                <a:lnTo>
                  <a:pt x="980452" y="1044848"/>
                </a:lnTo>
                <a:lnTo>
                  <a:pt x="944703" y="1073226"/>
                </a:lnTo>
                <a:lnTo>
                  <a:pt x="906798" y="1098838"/>
                </a:lnTo>
                <a:lnTo>
                  <a:pt x="866891" y="1121531"/>
                </a:lnTo>
                <a:lnTo>
                  <a:pt x="825135" y="1141152"/>
                </a:lnTo>
                <a:lnTo>
                  <a:pt x="781681" y="1157549"/>
                </a:lnTo>
                <a:lnTo>
                  <a:pt x="736684" y="1170568"/>
                </a:lnTo>
                <a:lnTo>
                  <a:pt x="690295" y="1180056"/>
                </a:lnTo>
                <a:lnTo>
                  <a:pt x="642667" y="1185861"/>
                </a:lnTo>
                <a:lnTo>
                  <a:pt x="593953" y="1187830"/>
                </a:lnTo>
                <a:lnTo>
                  <a:pt x="545238" y="1185861"/>
                </a:lnTo>
                <a:lnTo>
                  <a:pt x="497608" y="1180056"/>
                </a:lnTo>
                <a:lnTo>
                  <a:pt x="451216" y="1170568"/>
                </a:lnTo>
                <a:lnTo>
                  <a:pt x="406214" y="1157549"/>
                </a:lnTo>
                <a:lnTo>
                  <a:pt x="362756" y="1141152"/>
                </a:lnTo>
                <a:lnTo>
                  <a:pt x="320993" y="1121531"/>
                </a:lnTo>
                <a:lnTo>
                  <a:pt x="281079" y="1098838"/>
                </a:lnTo>
                <a:lnTo>
                  <a:pt x="243168" y="1073226"/>
                </a:lnTo>
                <a:lnTo>
                  <a:pt x="207411" y="1044848"/>
                </a:lnTo>
                <a:lnTo>
                  <a:pt x="173961" y="1013856"/>
                </a:lnTo>
                <a:lnTo>
                  <a:pt x="142972" y="980405"/>
                </a:lnTo>
                <a:lnTo>
                  <a:pt x="114595" y="944646"/>
                </a:lnTo>
                <a:lnTo>
                  <a:pt x="88985" y="906732"/>
                </a:lnTo>
                <a:lnTo>
                  <a:pt x="66294" y="866817"/>
                </a:lnTo>
                <a:lnTo>
                  <a:pt x="46674" y="825053"/>
                </a:lnTo>
                <a:lnTo>
                  <a:pt x="30279" y="781593"/>
                </a:lnTo>
                <a:lnTo>
                  <a:pt x="17261" y="736590"/>
                </a:lnTo>
                <a:lnTo>
                  <a:pt x="7773" y="690197"/>
                </a:lnTo>
                <a:lnTo>
                  <a:pt x="1968" y="642566"/>
                </a:lnTo>
                <a:lnTo>
                  <a:pt x="0" y="593851"/>
                </a:lnTo>
                <a:close/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9248" y="5005539"/>
            <a:ext cx="8995410" cy="950594"/>
          </a:xfrm>
          <a:custGeom>
            <a:avLst/>
            <a:gdLst/>
            <a:ahLst/>
            <a:cxnLst/>
            <a:rect l="l" t="t" r="r" b="b"/>
            <a:pathLst>
              <a:path w="8995410" h="950595">
                <a:moveTo>
                  <a:pt x="0" y="950277"/>
                </a:moveTo>
                <a:lnTo>
                  <a:pt x="8995156" y="950277"/>
                </a:lnTo>
                <a:lnTo>
                  <a:pt x="8995156" y="0"/>
                </a:lnTo>
                <a:lnTo>
                  <a:pt x="0" y="0"/>
                </a:lnTo>
                <a:lnTo>
                  <a:pt x="0" y="950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9248" y="5005539"/>
            <a:ext cx="8995410" cy="950594"/>
          </a:xfrm>
          <a:custGeom>
            <a:avLst/>
            <a:gdLst/>
            <a:ahLst/>
            <a:cxnLst/>
            <a:rect l="l" t="t" r="r" b="b"/>
            <a:pathLst>
              <a:path w="8995410" h="950595">
                <a:moveTo>
                  <a:pt x="0" y="950277"/>
                </a:moveTo>
                <a:lnTo>
                  <a:pt x="8995156" y="950277"/>
                </a:lnTo>
                <a:lnTo>
                  <a:pt x="8995156" y="0"/>
                </a:lnTo>
                <a:lnTo>
                  <a:pt x="0" y="0"/>
                </a:lnTo>
                <a:lnTo>
                  <a:pt x="0" y="950277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41067" y="5239258"/>
            <a:ext cx="7837170" cy="48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80"/>
              </a:lnSpc>
            </a:pPr>
            <a:r>
              <a:rPr sz="1800" spc="-5" dirty="0">
                <a:latin typeface="Trebuchet MS"/>
                <a:cs typeface="Trebuchet MS"/>
              </a:rPr>
              <a:t>Aislar cepas más virulentas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i="1" spc="-5" dirty="0">
                <a:latin typeface="Trebuchet MS"/>
                <a:cs typeface="Trebuchet MS"/>
              </a:rPr>
              <a:t>I. torresensis </a:t>
            </a:r>
            <a:r>
              <a:rPr sz="1800" spc="-5" dirty="0">
                <a:latin typeface="Trebuchet MS"/>
                <a:cs typeface="Trebuchet MS"/>
              </a:rPr>
              <a:t>que aumenten el porcentaje </a:t>
            </a:r>
            <a:r>
              <a:rPr sz="1800" dirty="0">
                <a:latin typeface="Trebuchet MS"/>
                <a:cs typeface="Trebuchet MS"/>
              </a:rPr>
              <a:t>de  </a:t>
            </a:r>
            <a:r>
              <a:rPr sz="1800" spc="-5" dirty="0">
                <a:latin typeface="Trebuchet MS"/>
                <a:cs typeface="Trebuchet MS"/>
              </a:rPr>
              <a:t>incidencia </a:t>
            </a:r>
            <a:r>
              <a:rPr sz="1800" dirty="0">
                <a:latin typeface="Trebuchet MS"/>
                <a:cs typeface="Trebuchet MS"/>
              </a:rPr>
              <a:t>de la </a:t>
            </a:r>
            <a:r>
              <a:rPr sz="1800" spc="-5" dirty="0">
                <a:latin typeface="Trebuchet MS"/>
                <a:cs typeface="Trebuchet MS"/>
              </a:rPr>
              <a:t>enfermedad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pie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negro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5320" y="4886705"/>
            <a:ext cx="1188085" cy="1188085"/>
          </a:xfrm>
          <a:custGeom>
            <a:avLst/>
            <a:gdLst/>
            <a:ahLst/>
            <a:cxnLst/>
            <a:rect l="l" t="t" r="r" b="b"/>
            <a:pathLst>
              <a:path w="1188085" h="1188085">
                <a:moveTo>
                  <a:pt x="593928" y="0"/>
                </a:moveTo>
                <a:lnTo>
                  <a:pt x="545217" y="1969"/>
                </a:lnTo>
                <a:lnTo>
                  <a:pt x="497590" y="7774"/>
                </a:lnTo>
                <a:lnTo>
                  <a:pt x="451200" y="17262"/>
                </a:lnTo>
                <a:lnTo>
                  <a:pt x="406201" y="30281"/>
                </a:lnTo>
                <a:lnTo>
                  <a:pt x="362745" y="46678"/>
                </a:lnTo>
                <a:lnTo>
                  <a:pt x="320984" y="66299"/>
                </a:lnTo>
                <a:lnTo>
                  <a:pt x="281073" y="88992"/>
                </a:lnTo>
                <a:lnTo>
                  <a:pt x="243162" y="114604"/>
                </a:lnTo>
                <a:lnTo>
                  <a:pt x="207406" y="142982"/>
                </a:lnTo>
                <a:lnTo>
                  <a:pt x="173958" y="173974"/>
                </a:lnTo>
                <a:lnTo>
                  <a:pt x="142969" y="207425"/>
                </a:lnTo>
                <a:lnTo>
                  <a:pt x="114594" y="243184"/>
                </a:lnTo>
                <a:lnTo>
                  <a:pt x="88984" y="281098"/>
                </a:lnTo>
                <a:lnTo>
                  <a:pt x="66293" y="321013"/>
                </a:lnTo>
                <a:lnTo>
                  <a:pt x="46674" y="362777"/>
                </a:lnTo>
                <a:lnTo>
                  <a:pt x="30279" y="406237"/>
                </a:lnTo>
                <a:lnTo>
                  <a:pt x="17261" y="451240"/>
                </a:lnTo>
                <a:lnTo>
                  <a:pt x="7773" y="497633"/>
                </a:lnTo>
                <a:lnTo>
                  <a:pt x="1968" y="545264"/>
                </a:lnTo>
                <a:lnTo>
                  <a:pt x="0" y="593979"/>
                </a:lnTo>
                <a:lnTo>
                  <a:pt x="1968" y="642693"/>
                </a:lnTo>
                <a:lnTo>
                  <a:pt x="7773" y="690322"/>
                </a:lnTo>
                <a:lnTo>
                  <a:pt x="17261" y="736714"/>
                </a:lnTo>
                <a:lnTo>
                  <a:pt x="30279" y="781715"/>
                </a:lnTo>
                <a:lnTo>
                  <a:pt x="46674" y="825172"/>
                </a:lnTo>
                <a:lnTo>
                  <a:pt x="66293" y="866933"/>
                </a:lnTo>
                <a:lnTo>
                  <a:pt x="88984" y="906845"/>
                </a:lnTo>
                <a:lnTo>
                  <a:pt x="114594" y="944755"/>
                </a:lnTo>
                <a:lnTo>
                  <a:pt x="142969" y="980510"/>
                </a:lnTo>
                <a:lnTo>
                  <a:pt x="173958" y="1013958"/>
                </a:lnTo>
                <a:lnTo>
                  <a:pt x="207406" y="1044945"/>
                </a:lnTo>
                <a:lnTo>
                  <a:pt x="243162" y="1073320"/>
                </a:lnTo>
                <a:lnTo>
                  <a:pt x="281073" y="1098928"/>
                </a:lnTo>
                <a:lnTo>
                  <a:pt x="320984" y="1121618"/>
                </a:lnTo>
                <a:lnTo>
                  <a:pt x="362745" y="1141236"/>
                </a:lnTo>
                <a:lnTo>
                  <a:pt x="406201" y="1157630"/>
                </a:lnTo>
                <a:lnTo>
                  <a:pt x="451200" y="1170647"/>
                </a:lnTo>
                <a:lnTo>
                  <a:pt x="497590" y="1180134"/>
                </a:lnTo>
                <a:lnTo>
                  <a:pt x="545217" y="1185938"/>
                </a:lnTo>
                <a:lnTo>
                  <a:pt x="593928" y="1187907"/>
                </a:lnTo>
                <a:lnTo>
                  <a:pt x="642643" y="1185938"/>
                </a:lnTo>
                <a:lnTo>
                  <a:pt x="690273" y="1180134"/>
                </a:lnTo>
                <a:lnTo>
                  <a:pt x="736663" y="1170647"/>
                </a:lnTo>
                <a:lnTo>
                  <a:pt x="781662" y="1157630"/>
                </a:lnTo>
                <a:lnTo>
                  <a:pt x="825117" y="1141236"/>
                </a:lnTo>
                <a:lnTo>
                  <a:pt x="866874" y="1121618"/>
                </a:lnTo>
                <a:lnTo>
                  <a:pt x="906782" y="1098928"/>
                </a:lnTo>
                <a:lnTo>
                  <a:pt x="944687" y="1073320"/>
                </a:lnTo>
                <a:lnTo>
                  <a:pt x="980438" y="1044945"/>
                </a:lnTo>
                <a:lnTo>
                  <a:pt x="1013880" y="1013958"/>
                </a:lnTo>
                <a:lnTo>
                  <a:pt x="1044862" y="980510"/>
                </a:lnTo>
                <a:lnTo>
                  <a:pt x="1073231" y="944755"/>
                </a:lnTo>
                <a:lnTo>
                  <a:pt x="1098835" y="906845"/>
                </a:lnTo>
                <a:lnTo>
                  <a:pt x="1121520" y="866933"/>
                </a:lnTo>
                <a:lnTo>
                  <a:pt x="1141134" y="825172"/>
                </a:lnTo>
                <a:lnTo>
                  <a:pt x="1157524" y="781715"/>
                </a:lnTo>
                <a:lnTo>
                  <a:pt x="1170537" y="736714"/>
                </a:lnTo>
                <a:lnTo>
                  <a:pt x="1180022" y="690322"/>
                </a:lnTo>
                <a:lnTo>
                  <a:pt x="1185824" y="642693"/>
                </a:lnTo>
                <a:lnTo>
                  <a:pt x="1187792" y="593979"/>
                </a:lnTo>
                <a:lnTo>
                  <a:pt x="1185824" y="545264"/>
                </a:lnTo>
                <a:lnTo>
                  <a:pt x="1180022" y="497633"/>
                </a:lnTo>
                <a:lnTo>
                  <a:pt x="1170537" y="451240"/>
                </a:lnTo>
                <a:lnTo>
                  <a:pt x="1157524" y="406237"/>
                </a:lnTo>
                <a:lnTo>
                  <a:pt x="1141134" y="362777"/>
                </a:lnTo>
                <a:lnTo>
                  <a:pt x="1121520" y="321013"/>
                </a:lnTo>
                <a:lnTo>
                  <a:pt x="1098835" y="281098"/>
                </a:lnTo>
                <a:lnTo>
                  <a:pt x="1073231" y="243184"/>
                </a:lnTo>
                <a:lnTo>
                  <a:pt x="1044862" y="207425"/>
                </a:lnTo>
                <a:lnTo>
                  <a:pt x="1013880" y="173974"/>
                </a:lnTo>
                <a:lnTo>
                  <a:pt x="980438" y="142982"/>
                </a:lnTo>
                <a:lnTo>
                  <a:pt x="944687" y="114604"/>
                </a:lnTo>
                <a:lnTo>
                  <a:pt x="906782" y="88992"/>
                </a:lnTo>
                <a:lnTo>
                  <a:pt x="866874" y="66299"/>
                </a:lnTo>
                <a:lnTo>
                  <a:pt x="825117" y="46678"/>
                </a:lnTo>
                <a:lnTo>
                  <a:pt x="781662" y="30281"/>
                </a:lnTo>
                <a:lnTo>
                  <a:pt x="736663" y="17262"/>
                </a:lnTo>
                <a:lnTo>
                  <a:pt x="690273" y="7774"/>
                </a:lnTo>
                <a:lnTo>
                  <a:pt x="642643" y="1969"/>
                </a:lnTo>
                <a:lnTo>
                  <a:pt x="593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5320" y="4886705"/>
            <a:ext cx="1188085" cy="1188085"/>
          </a:xfrm>
          <a:custGeom>
            <a:avLst/>
            <a:gdLst/>
            <a:ahLst/>
            <a:cxnLst/>
            <a:rect l="l" t="t" r="r" b="b"/>
            <a:pathLst>
              <a:path w="1188085" h="1188085">
                <a:moveTo>
                  <a:pt x="0" y="593979"/>
                </a:moveTo>
                <a:lnTo>
                  <a:pt x="1968" y="545264"/>
                </a:lnTo>
                <a:lnTo>
                  <a:pt x="7773" y="497633"/>
                </a:lnTo>
                <a:lnTo>
                  <a:pt x="17261" y="451240"/>
                </a:lnTo>
                <a:lnTo>
                  <a:pt x="30279" y="406237"/>
                </a:lnTo>
                <a:lnTo>
                  <a:pt x="46674" y="362777"/>
                </a:lnTo>
                <a:lnTo>
                  <a:pt x="66293" y="321013"/>
                </a:lnTo>
                <a:lnTo>
                  <a:pt x="88984" y="281098"/>
                </a:lnTo>
                <a:lnTo>
                  <a:pt x="114594" y="243184"/>
                </a:lnTo>
                <a:lnTo>
                  <a:pt x="142969" y="207425"/>
                </a:lnTo>
                <a:lnTo>
                  <a:pt x="173958" y="173974"/>
                </a:lnTo>
                <a:lnTo>
                  <a:pt x="207406" y="142982"/>
                </a:lnTo>
                <a:lnTo>
                  <a:pt x="243162" y="114604"/>
                </a:lnTo>
                <a:lnTo>
                  <a:pt x="281073" y="88992"/>
                </a:lnTo>
                <a:lnTo>
                  <a:pt x="320984" y="66299"/>
                </a:lnTo>
                <a:lnTo>
                  <a:pt x="362745" y="46678"/>
                </a:lnTo>
                <a:lnTo>
                  <a:pt x="406201" y="30281"/>
                </a:lnTo>
                <a:lnTo>
                  <a:pt x="451200" y="17262"/>
                </a:lnTo>
                <a:lnTo>
                  <a:pt x="497590" y="7774"/>
                </a:lnTo>
                <a:lnTo>
                  <a:pt x="545217" y="1969"/>
                </a:lnTo>
                <a:lnTo>
                  <a:pt x="593928" y="0"/>
                </a:lnTo>
                <a:lnTo>
                  <a:pt x="642643" y="1969"/>
                </a:lnTo>
                <a:lnTo>
                  <a:pt x="690273" y="7774"/>
                </a:lnTo>
                <a:lnTo>
                  <a:pt x="736663" y="17262"/>
                </a:lnTo>
                <a:lnTo>
                  <a:pt x="781662" y="30281"/>
                </a:lnTo>
                <a:lnTo>
                  <a:pt x="825117" y="46678"/>
                </a:lnTo>
                <a:lnTo>
                  <a:pt x="866874" y="66299"/>
                </a:lnTo>
                <a:lnTo>
                  <a:pt x="906782" y="88992"/>
                </a:lnTo>
                <a:lnTo>
                  <a:pt x="944687" y="114604"/>
                </a:lnTo>
                <a:lnTo>
                  <a:pt x="980438" y="142982"/>
                </a:lnTo>
                <a:lnTo>
                  <a:pt x="1013880" y="173974"/>
                </a:lnTo>
                <a:lnTo>
                  <a:pt x="1044862" y="207425"/>
                </a:lnTo>
                <a:lnTo>
                  <a:pt x="1073231" y="243184"/>
                </a:lnTo>
                <a:lnTo>
                  <a:pt x="1098835" y="281098"/>
                </a:lnTo>
                <a:lnTo>
                  <a:pt x="1121520" y="321013"/>
                </a:lnTo>
                <a:lnTo>
                  <a:pt x="1141134" y="362777"/>
                </a:lnTo>
                <a:lnTo>
                  <a:pt x="1157524" y="406237"/>
                </a:lnTo>
                <a:lnTo>
                  <a:pt x="1170537" y="451240"/>
                </a:lnTo>
                <a:lnTo>
                  <a:pt x="1180022" y="497633"/>
                </a:lnTo>
                <a:lnTo>
                  <a:pt x="1185824" y="545264"/>
                </a:lnTo>
                <a:lnTo>
                  <a:pt x="1187792" y="593979"/>
                </a:lnTo>
                <a:lnTo>
                  <a:pt x="1185824" y="642693"/>
                </a:lnTo>
                <a:lnTo>
                  <a:pt x="1180022" y="690322"/>
                </a:lnTo>
                <a:lnTo>
                  <a:pt x="1170537" y="736714"/>
                </a:lnTo>
                <a:lnTo>
                  <a:pt x="1157524" y="781715"/>
                </a:lnTo>
                <a:lnTo>
                  <a:pt x="1141134" y="825172"/>
                </a:lnTo>
                <a:lnTo>
                  <a:pt x="1121520" y="866933"/>
                </a:lnTo>
                <a:lnTo>
                  <a:pt x="1098835" y="906845"/>
                </a:lnTo>
                <a:lnTo>
                  <a:pt x="1073231" y="944755"/>
                </a:lnTo>
                <a:lnTo>
                  <a:pt x="1044862" y="980510"/>
                </a:lnTo>
                <a:lnTo>
                  <a:pt x="1013880" y="1013958"/>
                </a:lnTo>
                <a:lnTo>
                  <a:pt x="980438" y="1044945"/>
                </a:lnTo>
                <a:lnTo>
                  <a:pt x="944687" y="1073320"/>
                </a:lnTo>
                <a:lnTo>
                  <a:pt x="906782" y="1098928"/>
                </a:lnTo>
                <a:lnTo>
                  <a:pt x="866874" y="1121618"/>
                </a:lnTo>
                <a:lnTo>
                  <a:pt x="825117" y="1141236"/>
                </a:lnTo>
                <a:lnTo>
                  <a:pt x="781662" y="1157630"/>
                </a:lnTo>
                <a:lnTo>
                  <a:pt x="736663" y="1170647"/>
                </a:lnTo>
                <a:lnTo>
                  <a:pt x="690273" y="1180134"/>
                </a:lnTo>
                <a:lnTo>
                  <a:pt x="642643" y="1185938"/>
                </a:lnTo>
                <a:lnTo>
                  <a:pt x="593928" y="1187907"/>
                </a:lnTo>
                <a:lnTo>
                  <a:pt x="545217" y="1185938"/>
                </a:lnTo>
                <a:lnTo>
                  <a:pt x="497590" y="1180134"/>
                </a:lnTo>
                <a:lnTo>
                  <a:pt x="451200" y="1170647"/>
                </a:lnTo>
                <a:lnTo>
                  <a:pt x="406201" y="1157630"/>
                </a:lnTo>
                <a:lnTo>
                  <a:pt x="362745" y="1141236"/>
                </a:lnTo>
                <a:lnTo>
                  <a:pt x="320984" y="1121618"/>
                </a:lnTo>
                <a:lnTo>
                  <a:pt x="281073" y="1098928"/>
                </a:lnTo>
                <a:lnTo>
                  <a:pt x="243162" y="1073320"/>
                </a:lnTo>
                <a:lnTo>
                  <a:pt x="207406" y="1044945"/>
                </a:lnTo>
                <a:lnTo>
                  <a:pt x="173958" y="1013958"/>
                </a:lnTo>
                <a:lnTo>
                  <a:pt x="142969" y="980510"/>
                </a:lnTo>
                <a:lnTo>
                  <a:pt x="114594" y="944755"/>
                </a:lnTo>
                <a:lnTo>
                  <a:pt x="88984" y="906845"/>
                </a:lnTo>
                <a:lnTo>
                  <a:pt x="66293" y="866933"/>
                </a:lnTo>
                <a:lnTo>
                  <a:pt x="46674" y="825172"/>
                </a:lnTo>
                <a:lnTo>
                  <a:pt x="30279" y="781715"/>
                </a:lnTo>
                <a:lnTo>
                  <a:pt x="17261" y="736714"/>
                </a:lnTo>
                <a:lnTo>
                  <a:pt x="7773" y="690322"/>
                </a:lnTo>
                <a:lnTo>
                  <a:pt x="1968" y="642693"/>
                </a:lnTo>
                <a:lnTo>
                  <a:pt x="0" y="593979"/>
                </a:lnTo>
                <a:close/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6044" y="202692"/>
            <a:ext cx="4765548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1935">
              <a:lnSpc>
                <a:spcPct val="100000"/>
              </a:lnSpc>
            </a:pPr>
            <a:r>
              <a:rPr dirty="0"/>
              <a:t>RECOMENDACIONES</a:t>
            </a:r>
          </a:p>
        </p:txBody>
      </p:sp>
      <p:sp>
        <p:nvSpPr>
          <p:cNvPr id="8" name="object 8"/>
          <p:cNvSpPr/>
          <p:nvPr/>
        </p:nvSpPr>
        <p:spPr>
          <a:xfrm>
            <a:off x="582802" y="1593342"/>
            <a:ext cx="697230" cy="3291840"/>
          </a:xfrm>
          <a:custGeom>
            <a:avLst/>
            <a:gdLst/>
            <a:ahLst/>
            <a:cxnLst/>
            <a:rect l="l" t="t" r="r" b="b"/>
            <a:pathLst>
              <a:path w="697230" h="3291840">
                <a:moveTo>
                  <a:pt x="15265" y="0"/>
                </a:moveTo>
                <a:lnTo>
                  <a:pt x="48923" y="34347"/>
                </a:lnTo>
                <a:lnTo>
                  <a:pt x="81729" y="69211"/>
                </a:lnTo>
                <a:lnTo>
                  <a:pt x="113683" y="104578"/>
                </a:lnTo>
                <a:lnTo>
                  <a:pt x="144785" y="140434"/>
                </a:lnTo>
                <a:lnTo>
                  <a:pt x="175035" y="176767"/>
                </a:lnTo>
                <a:lnTo>
                  <a:pt x="204433" y="213563"/>
                </a:lnTo>
                <a:lnTo>
                  <a:pt x="232978" y="250808"/>
                </a:lnTo>
                <a:lnTo>
                  <a:pt x="260672" y="288491"/>
                </a:lnTo>
                <a:lnTo>
                  <a:pt x="287513" y="326597"/>
                </a:lnTo>
                <a:lnTo>
                  <a:pt x="313502" y="365113"/>
                </a:lnTo>
                <a:lnTo>
                  <a:pt x="338639" y="404027"/>
                </a:lnTo>
                <a:lnTo>
                  <a:pt x="362924" y="443324"/>
                </a:lnTo>
                <a:lnTo>
                  <a:pt x="386357" y="482991"/>
                </a:lnTo>
                <a:lnTo>
                  <a:pt x="408938" y="523016"/>
                </a:lnTo>
                <a:lnTo>
                  <a:pt x="430667" y="563385"/>
                </a:lnTo>
                <a:lnTo>
                  <a:pt x="451543" y="604085"/>
                </a:lnTo>
                <a:lnTo>
                  <a:pt x="471568" y="645102"/>
                </a:lnTo>
                <a:lnTo>
                  <a:pt x="490740" y="686424"/>
                </a:lnTo>
                <a:lnTo>
                  <a:pt x="509061" y="728036"/>
                </a:lnTo>
                <a:lnTo>
                  <a:pt x="526529" y="769927"/>
                </a:lnTo>
                <a:lnTo>
                  <a:pt x="543145" y="812082"/>
                </a:lnTo>
                <a:lnTo>
                  <a:pt x="558909" y="854489"/>
                </a:lnTo>
                <a:lnTo>
                  <a:pt x="573821" y="897134"/>
                </a:lnTo>
                <a:lnTo>
                  <a:pt x="587880" y="940004"/>
                </a:lnTo>
                <a:lnTo>
                  <a:pt x="601088" y="983085"/>
                </a:lnTo>
                <a:lnTo>
                  <a:pt x="613444" y="1026365"/>
                </a:lnTo>
                <a:lnTo>
                  <a:pt x="624947" y="1069831"/>
                </a:lnTo>
                <a:lnTo>
                  <a:pt x="635598" y="1113468"/>
                </a:lnTo>
                <a:lnTo>
                  <a:pt x="645398" y="1157264"/>
                </a:lnTo>
                <a:lnTo>
                  <a:pt x="654345" y="1201205"/>
                </a:lnTo>
                <a:lnTo>
                  <a:pt x="662440" y="1245279"/>
                </a:lnTo>
                <a:lnTo>
                  <a:pt x="669683" y="1289472"/>
                </a:lnTo>
                <a:lnTo>
                  <a:pt x="676073" y="1333771"/>
                </a:lnTo>
                <a:lnTo>
                  <a:pt x="681612" y="1378162"/>
                </a:lnTo>
                <a:lnTo>
                  <a:pt x="686299" y="1422633"/>
                </a:lnTo>
                <a:lnTo>
                  <a:pt x="690133" y="1467170"/>
                </a:lnTo>
                <a:lnTo>
                  <a:pt x="693116" y="1511759"/>
                </a:lnTo>
                <a:lnTo>
                  <a:pt x="695246" y="1556389"/>
                </a:lnTo>
                <a:lnTo>
                  <a:pt x="696524" y="1601044"/>
                </a:lnTo>
                <a:lnTo>
                  <a:pt x="696950" y="1645713"/>
                </a:lnTo>
                <a:lnTo>
                  <a:pt x="696524" y="1690382"/>
                </a:lnTo>
                <a:lnTo>
                  <a:pt x="695246" y="1735037"/>
                </a:lnTo>
                <a:lnTo>
                  <a:pt x="693116" y="1779666"/>
                </a:lnTo>
                <a:lnTo>
                  <a:pt x="690133" y="1824256"/>
                </a:lnTo>
                <a:lnTo>
                  <a:pt x="686299" y="1868792"/>
                </a:lnTo>
                <a:lnTo>
                  <a:pt x="681612" y="1913262"/>
                </a:lnTo>
                <a:lnTo>
                  <a:pt x="676073" y="1957652"/>
                </a:lnTo>
                <a:lnTo>
                  <a:pt x="669683" y="2001950"/>
                </a:lnTo>
                <a:lnTo>
                  <a:pt x="662440" y="2046142"/>
                </a:lnTo>
                <a:lnTo>
                  <a:pt x="654345" y="2090215"/>
                </a:lnTo>
                <a:lnTo>
                  <a:pt x="645398" y="2134155"/>
                </a:lnTo>
                <a:lnTo>
                  <a:pt x="635598" y="2177950"/>
                </a:lnTo>
                <a:lnTo>
                  <a:pt x="624947" y="2221586"/>
                </a:lnTo>
                <a:lnTo>
                  <a:pt x="613444" y="2265049"/>
                </a:lnTo>
                <a:lnTo>
                  <a:pt x="601088" y="2308327"/>
                </a:lnTo>
                <a:lnTo>
                  <a:pt x="587880" y="2351407"/>
                </a:lnTo>
                <a:lnTo>
                  <a:pt x="573821" y="2394275"/>
                </a:lnTo>
                <a:lnTo>
                  <a:pt x="558909" y="2436918"/>
                </a:lnTo>
                <a:lnTo>
                  <a:pt x="543145" y="2479322"/>
                </a:lnTo>
                <a:lnTo>
                  <a:pt x="526529" y="2521475"/>
                </a:lnTo>
                <a:lnTo>
                  <a:pt x="509061" y="2563364"/>
                </a:lnTo>
                <a:lnTo>
                  <a:pt x="490740" y="2604974"/>
                </a:lnTo>
                <a:lnTo>
                  <a:pt x="471568" y="2646293"/>
                </a:lnTo>
                <a:lnTo>
                  <a:pt x="451543" y="2687307"/>
                </a:lnTo>
                <a:lnTo>
                  <a:pt x="430667" y="2728004"/>
                </a:lnTo>
                <a:lnTo>
                  <a:pt x="408938" y="2768370"/>
                </a:lnTo>
                <a:lnTo>
                  <a:pt x="386357" y="2808392"/>
                </a:lnTo>
                <a:lnTo>
                  <a:pt x="362924" y="2848056"/>
                </a:lnTo>
                <a:lnTo>
                  <a:pt x="338639" y="2887350"/>
                </a:lnTo>
                <a:lnTo>
                  <a:pt x="313502" y="2926259"/>
                </a:lnTo>
                <a:lnTo>
                  <a:pt x="287513" y="2964772"/>
                </a:lnTo>
                <a:lnTo>
                  <a:pt x="260672" y="3002874"/>
                </a:lnTo>
                <a:lnTo>
                  <a:pt x="232978" y="3040553"/>
                </a:lnTo>
                <a:lnTo>
                  <a:pt x="204433" y="3077795"/>
                </a:lnTo>
                <a:lnTo>
                  <a:pt x="175035" y="3114587"/>
                </a:lnTo>
                <a:lnTo>
                  <a:pt x="144785" y="3150915"/>
                </a:lnTo>
                <a:lnTo>
                  <a:pt x="113683" y="3186767"/>
                </a:lnTo>
                <a:lnTo>
                  <a:pt x="81729" y="3222129"/>
                </a:lnTo>
                <a:lnTo>
                  <a:pt x="48923" y="3256989"/>
                </a:lnTo>
                <a:lnTo>
                  <a:pt x="15265" y="3291332"/>
                </a:lnTo>
                <a:lnTo>
                  <a:pt x="0" y="3276092"/>
                </a:lnTo>
                <a:lnTo>
                  <a:pt x="33760" y="3241631"/>
                </a:lnTo>
                <a:lnTo>
                  <a:pt x="66655" y="3206647"/>
                </a:lnTo>
                <a:lnTo>
                  <a:pt x="98685" y="3171152"/>
                </a:lnTo>
                <a:lnTo>
                  <a:pt x="129848" y="3135160"/>
                </a:lnTo>
                <a:lnTo>
                  <a:pt x="160146" y="3098685"/>
                </a:lnTo>
                <a:lnTo>
                  <a:pt x="189579" y="3061739"/>
                </a:lnTo>
                <a:lnTo>
                  <a:pt x="218146" y="3024338"/>
                </a:lnTo>
                <a:lnTo>
                  <a:pt x="245847" y="2986494"/>
                </a:lnTo>
                <a:lnTo>
                  <a:pt x="272682" y="2948222"/>
                </a:lnTo>
                <a:lnTo>
                  <a:pt x="298652" y="2909534"/>
                </a:lnTo>
                <a:lnTo>
                  <a:pt x="323756" y="2870444"/>
                </a:lnTo>
                <a:lnTo>
                  <a:pt x="347995" y="2830966"/>
                </a:lnTo>
                <a:lnTo>
                  <a:pt x="371367" y="2791114"/>
                </a:lnTo>
                <a:lnTo>
                  <a:pt x="393875" y="2750901"/>
                </a:lnTo>
                <a:lnTo>
                  <a:pt x="415516" y="2710341"/>
                </a:lnTo>
                <a:lnTo>
                  <a:pt x="436292" y="2669447"/>
                </a:lnTo>
                <a:lnTo>
                  <a:pt x="456202" y="2628234"/>
                </a:lnTo>
                <a:lnTo>
                  <a:pt x="475246" y="2586714"/>
                </a:lnTo>
                <a:lnTo>
                  <a:pt x="493425" y="2544901"/>
                </a:lnTo>
                <a:lnTo>
                  <a:pt x="510739" y="2502809"/>
                </a:lnTo>
                <a:lnTo>
                  <a:pt x="527186" y="2460451"/>
                </a:lnTo>
                <a:lnTo>
                  <a:pt x="542768" y="2417842"/>
                </a:lnTo>
                <a:lnTo>
                  <a:pt x="557484" y="2374994"/>
                </a:lnTo>
                <a:lnTo>
                  <a:pt x="571335" y="2331922"/>
                </a:lnTo>
                <a:lnTo>
                  <a:pt x="584320" y="2288639"/>
                </a:lnTo>
                <a:lnTo>
                  <a:pt x="596439" y="2245158"/>
                </a:lnTo>
                <a:lnTo>
                  <a:pt x="607692" y="2201493"/>
                </a:lnTo>
                <a:lnTo>
                  <a:pt x="618080" y="2157658"/>
                </a:lnTo>
                <a:lnTo>
                  <a:pt x="627603" y="2113667"/>
                </a:lnTo>
                <a:lnTo>
                  <a:pt x="636259" y="2069533"/>
                </a:lnTo>
                <a:lnTo>
                  <a:pt x="644050" y="2025269"/>
                </a:lnTo>
                <a:lnTo>
                  <a:pt x="650975" y="1980890"/>
                </a:lnTo>
                <a:lnTo>
                  <a:pt x="657035" y="1936408"/>
                </a:lnTo>
                <a:lnTo>
                  <a:pt x="662229" y="1891838"/>
                </a:lnTo>
                <a:lnTo>
                  <a:pt x="666557" y="1847193"/>
                </a:lnTo>
                <a:lnTo>
                  <a:pt x="670020" y="1802487"/>
                </a:lnTo>
                <a:lnTo>
                  <a:pt x="672617" y="1757733"/>
                </a:lnTo>
                <a:lnTo>
                  <a:pt x="674348" y="1712945"/>
                </a:lnTo>
                <a:lnTo>
                  <a:pt x="675214" y="1668137"/>
                </a:lnTo>
                <a:lnTo>
                  <a:pt x="675214" y="1623321"/>
                </a:lnTo>
                <a:lnTo>
                  <a:pt x="674348" y="1578513"/>
                </a:lnTo>
                <a:lnTo>
                  <a:pt x="672617" y="1533725"/>
                </a:lnTo>
                <a:lnTo>
                  <a:pt x="670020" y="1488971"/>
                </a:lnTo>
                <a:lnTo>
                  <a:pt x="666557" y="1444265"/>
                </a:lnTo>
                <a:lnTo>
                  <a:pt x="662229" y="1399620"/>
                </a:lnTo>
                <a:lnTo>
                  <a:pt x="657035" y="1355050"/>
                </a:lnTo>
                <a:lnTo>
                  <a:pt x="650975" y="1310568"/>
                </a:lnTo>
                <a:lnTo>
                  <a:pt x="644050" y="1266189"/>
                </a:lnTo>
                <a:lnTo>
                  <a:pt x="636259" y="1221925"/>
                </a:lnTo>
                <a:lnTo>
                  <a:pt x="627603" y="1177791"/>
                </a:lnTo>
                <a:lnTo>
                  <a:pt x="618080" y="1133800"/>
                </a:lnTo>
                <a:lnTo>
                  <a:pt x="607692" y="1089965"/>
                </a:lnTo>
                <a:lnTo>
                  <a:pt x="596439" y="1046300"/>
                </a:lnTo>
                <a:lnTo>
                  <a:pt x="584320" y="1002819"/>
                </a:lnTo>
                <a:lnTo>
                  <a:pt x="571335" y="959536"/>
                </a:lnTo>
                <a:lnTo>
                  <a:pt x="557484" y="916464"/>
                </a:lnTo>
                <a:lnTo>
                  <a:pt x="542768" y="873616"/>
                </a:lnTo>
                <a:lnTo>
                  <a:pt x="527186" y="831007"/>
                </a:lnTo>
                <a:lnTo>
                  <a:pt x="510739" y="788649"/>
                </a:lnTo>
                <a:lnTo>
                  <a:pt x="493425" y="746557"/>
                </a:lnTo>
                <a:lnTo>
                  <a:pt x="475246" y="704744"/>
                </a:lnTo>
                <a:lnTo>
                  <a:pt x="456202" y="663224"/>
                </a:lnTo>
                <a:lnTo>
                  <a:pt x="436292" y="622011"/>
                </a:lnTo>
                <a:lnTo>
                  <a:pt x="415516" y="581117"/>
                </a:lnTo>
                <a:lnTo>
                  <a:pt x="393875" y="540557"/>
                </a:lnTo>
                <a:lnTo>
                  <a:pt x="371367" y="500344"/>
                </a:lnTo>
                <a:lnTo>
                  <a:pt x="347995" y="460492"/>
                </a:lnTo>
                <a:lnTo>
                  <a:pt x="323756" y="421014"/>
                </a:lnTo>
                <a:lnTo>
                  <a:pt x="298652" y="381924"/>
                </a:lnTo>
                <a:lnTo>
                  <a:pt x="272682" y="343236"/>
                </a:lnTo>
                <a:lnTo>
                  <a:pt x="245847" y="304964"/>
                </a:lnTo>
                <a:lnTo>
                  <a:pt x="218146" y="267120"/>
                </a:lnTo>
                <a:lnTo>
                  <a:pt x="189579" y="229719"/>
                </a:lnTo>
                <a:lnTo>
                  <a:pt x="160146" y="192773"/>
                </a:lnTo>
                <a:lnTo>
                  <a:pt x="129848" y="156298"/>
                </a:lnTo>
                <a:lnTo>
                  <a:pt x="98685" y="120306"/>
                </a:lnTo>
                <a:lnTo>
                  <a:pt x="66655" y="84811"/>
                </a:lnTo>
                <a:lnTo>
                  <a:pt x="33760" y="49827"/>
                </a:lnTo>
                <a:lnTo>
                  <a:pt x="0" y="15367"/>
                </a:lnTo>
                <a:lnTo>
                  <a:pt x="15265" y="0"/>
                </a:lnTo>
                <a:close/>
              </a:path>
            </a:pathLst>
          </a:custGeom>
          <a:ln w="25400">
            <a:solidFill>
              <a:srgbClr val="272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8491" y="2005025"/>
            <a:ext cx="9067165" cy="987425"/>
          </a:xfrm>
          <a:custGeom>
            <a:avLst/>
            <a:gdLst/>
            <a:ahLst/>
            <a:cxnLst/>
            <a:rect l="l" t="t" r="r" b="b"/>
            <a:pathLst>
              <a:path w="9067165" h="987425">
                <a:moveTo>
                  <a:pt x="0" y="987094"/>
                </a:moveTo>
                <a:lnTo>
                  <a:pt x="9066911" y="987094"/>
                </a:lnTo>
                <a:lnTo>
                  <a:pt x="9066911" y="0"/>
                </a:lnTo>
                <a:lnTo>
                  <a:pt x="0" y="0"/>
                </a:lnTo>
                <a:lnTo>
                  <a:pt x="0" y="987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8491" y="2005025"/>
            <a:ext cx="9067165" cy="987425"/>
          </a:xfrm>
          <a:custGeom>
            <a:avLst/>
            <a:gdLst/>
            <a:ahLst/>
            <a:cxnLst/>
            <a:rect l="l" t="t" r="r" b="b"/>
            <a:pathLst>
              <a:path w="9067165" h="987425">
                <a:moveTo>
                  <a:pt x="0" y="987094"/>
                </a:moveTo>
                <a:lnTo>
                  <a:pt x="9066911" y="987094"/>
                </a:lnTo>
                <a:lnTo>
                  <a:pt x="9066911" y="0"/>
                </a:lnTo>
                <a:lnTo>
                  <a:pt x="0" y="0"/>
                </a:lnTo>
                <a:lnTo>
                  <a:pt x="0" y="987094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9698" y="2256536"/>
            <a:ext cx="8228965" cy="48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80"/>
              </a:lnSpc>
            </a:pPr>
            <a:r>
              <a:rPr sz="1800" spc="-5" dirty="0">
                <a:latin typeface="Trebuchet MS"/>
                <a:cs typeface="Trebuchet MS"/>
              </a:rPr>
              <a:t>Controlar </a:t>
            </a:r>
            <a:r>
              <a:rPr sz="1800" dirty="0">
                <a:latin typeface="Trebuchet MS"/>
                <a:cs typeface="Trebuchet MS"/>
              </a:rPr>
              <a:t>las </a:t>
            </a:r>
            <a:r>
              <a:rPr sz="1800" spc="-5" dirty="0">
                <a:latin typeface="Trebuchet MS"/>
                <a:cs typeface="Trebuchet MS"/>
              </a:rPr>
              <a:t>temperaturas bajas dentro del invernadero para que el método </a:t>
            </a:r>
            <a:r>
              <a:rPr sz="1800" dirty="0">
                <a:latin typeface="Trebuchet MS"/>
                <a:cs typeface="Trebuchet MS"/>
              </a:rPr>
              <a:t>de  </a:t>
            </a:r>
            <a:r>
              <a:rPr sz="1800" spc="-5" dirty="0">
                <a:latin typeface="Trebuchet MS"/>
                <a:cs typeface="Trebuchet MS"/>
              </a:rPr>
              <a:t>inoculación </a:t>
            </a:r>
            <a:r>
              <a:rPr sz="1800" dirty="0">
                <a:latin typeface="Trebuchet MS"/>
                <a:cs typeface="Trebuchet MS"/>
              </a:rPr>
              <a:t>sea más</a:t>
            </a:r>
            <a:r>
              <a:rPr sz="1800" spc="-10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eficiente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563" y="1881632"/>
            <a:ext cx="1234440" cy="1234440"/>
          </a:xfrm>
          <a:custGeom>
            <a:avLst/>
            <a:gdLst/>
            <a:ahLst/>
            <a:cxnLst/>
            <a:rect l="l" t="t" r="r" b="b"/>
            <a:pathLst>
              <a:path w="1234439" h="1234439">
                <a:moveTo>
                  <a:pt x="616927" y="0"/>
                </a:moveTo>
                <a:lnTo>
                  <a:pt x="568715" y="1856"/>
                </a:lnTo>
                <a:lnTo>
                  <a:pt x="521518" y="7333"/>
                </a:lnTo>
                <a:lnTo>
                  <a:pt x="475473" y="16294"/>
                </a:lnTo>
                <a:lnTo>
                  <a:pt x="430717" y="28602"/>
                </a:lnTo>
                <a:lnTo>
                  <a:pt x="387387" y="44119"/>
                </a:lnTo>
                <a:lnTo>
                  <a:pt x="345620" y="62709"/>
                </a:lnTo>
                <a:lnTo>
                  <a:pt x="305554" y="84233"/>
                </a:lnTo>
                <a:lnTo>
                  <a:pt x="267326" y="108556"/>
                </a:lnTo>
                <a:lnTo>
                  <a:pt x="231072" y="135540"/>
                </a:lnTo>
                <a:lnTo>
                  <a:pt x="196931" y="165047"/>
                </a:lnTo>
                <a:lnTo>
                  <a:pt x="165039" y="196941"/>
                </a:lnTo>
                <a:lnTo>
                  <a:pt x="135533" y="231085"/>
                </a:lnTo>
                <a:lnTo>
                  <a:pt x="108551" y="267340"/>
                </a:lnTo>
                <a:lnTo>
                  <a:pt x="84229" y="305571"/>
                </a:lnTo>
                <a:lnTo>
                  <a:pt x="62706" y="345639"/>
                </a:lnTo>
                <a:lnTo>
                  <a:pt x="44117" y="387409"/>
                </a:lnTo>
                <a:lnTo>
                  <a:pt x="28600" y="430742"/>
                </a:lnTo>
                <a:lnTo>
                  <a:pt x="16293" y="475501"/>
                </a:lnTo>
                <a:lnTo>
                  <a:pt x="7333" y="521549"/>
                </a:lnTo>
                <a:lnTo>
                  <a:pt x="1856" y="568750"/>
                </a:lnTo>
                <a:lnTo>
                  <a:pt x="0" y="616966"/>
                </a:lnTo>
                <a:lnTo>
                  <a:pt x="1856" y="665181"/>
                </a:lnTo>
                <a:lnTo>
                  <a:pt x="7333" y="712382"/>
                </a:lnTo>
                <a:lnTo>
                  <a:pt x="16293" y="758430"/>
                </a:lnTo>
                <a:lnTo>
                  <a:pt x="28600" y="803189"/>
                </a:lnTo>
                <a:lnTo>
                  <a:pt x="44117" y="846522"/>
                </a:lnTo>
                <a:lnTo>
                  <a:pt x="62706" y="888292"/>
                </a:lnTo>
                <a:lnTo>
                  <a:pt x="84229" y="928360"/>
                </a:lnTo>
                <a:lnTo>
                  <a:pt x="108551" y="966591"/>
                </a:lnTo>
                <a:lnTo>
                  <a:pt x="135533" y="1002846"/>
                </a:lnTo>
                <a:lnTo>
                  <a:pt x="165039" y="1036990"/>
                </a:lnTo>
                <a:lnTo>
                  <a:pt x="196931" y="1068884"/>
                </a:lnTo>
                <a:lnTo>
                  <a:pt x="231072" y="1098391"/>
                </a:lnTo>
                <a:lnTo>
                  <a:pt x="267326" y="1125375"/>
                </a:lnTo>
                <a:lnTo>
                  <a:pt x="305554" y="1149698"/>
                </a:lnTo>
                <a:lnTo>
                  <a:pt x="345620" y="1171222"/>
                </a:lnTo>
                <a:lnTo>
                  <a:pt x="387387" y="1189812"/>
                </a:lnTo>
                <a:lnTo>
                  <a:pt x="430717" y="1205329"/>
                </a:lnTo>
                <a:lnTo>
                  <a:pt x="475473" y="1217637"/>
                </a:lnTo>
                <a:lnTo>
                  <a:pt x="521518" y="1226598"/>
                </a:lnTo>
                <a:lnTo>
                  <a:pt x="568715" y="1232075"/>
                </a:lnTo>
                <a:lnTo>
                  <a:pt x="616927" y="1233932"/>
                </a:lnTo>
                <a:lnTo>
                  <a:pt x="665134" y="1232075"/>
                </a:lnTo>
                <a:lnTo>
                  <a:pt x="712327" y="1226598"/>
                </a:lnTo>
                <a:lnTo>
                  <a:pt x="758369" y="1217637"/>
                </a:lnTo>
                <a:lnTo>
                  <a:pt x="803122" y="1205329"/>
                </a:lnTo>
                <a:lnTo>
                  <a:pt x="846449" y="1189812"/>
                </a:lnTo>
                <a:lnTo>
                  <a:pt x="888213" y="1171222"/>
                </a:lnTo>
                <a:lnTo>
                  <a:pt x="928277" y="1149698"/>
                </a:lnTo>
                <a:lnTo>
                  <a:pt x="966504" y="1125375"/>
                </a:lnTo>
                <a:lnTo>
                  <a:pt x="1002757" y="1098391"/>
                </a:lnTo>
                <a:lnTo>
                  <a:pt x="1036897" y="1068884"/>
                </a:lnTo>
                <a:lnTo>
                  <a:pt x="1068789" y="1036990"/>
                </a:lnTo>
                <a:lnTo>
                  <a:pt x="1098294" y="1002846"/>
                </a:lnTo>
                <a:lnTo>
                  <a:pt x="1125277" y="966591"/>
                </a:lnTo>
                <a:lnTo>
                  <a:pt x="1149598" y="928360"/>
                </a:lnTo>
                <a:lnTo>
                  <a:pt x="1171122" y="888292"/>
                </a:lnTo>
                <a:lnTo>
                  <a:pt x="1189711" y="846522"/>
                </a:lnTo>
                <a:lnTo>
                  <a:pt x="1205228" y="803189"/>
                </a:lnTo>
                <a:lnTo>
                  <a:pt x="1217536" y="758430"/>
                </a:lnTo>
                <a:lnTo>
                  <a:pt x="1226497" y="712382"/>
                </a:lnTo>
                <a:lnTo>
                  <a:pt x="1231974" y="665181"/>
                </a:lnTo>
                <a:lnTo>
                  <a:pt x="1233830" y="616966"/>
                </a:lnTo>
                <a:lnTo>
                  <a:pt x="1231974" y="568750"/>
                </a:lnTo>
                <a:lnTo>
                  <a:pt x="1226497" y="521549"/>
                </a:lnTo>
                <a:lnTo>
                  <a:pt x="1217536" y="475501"/>
                </a:lnTo>
                <a:lnTo>
                  <a:pt x="1205228" y="430742"/>
                </a:lnTo>
                <a:lnTo>
                  <a:pt x="1189711" y="387409"/>
                </a:lnTo>
                <a:lnTo>
                  <a:pt x="1171122" y="345639"/>
                </a:lnTo>
                <a:lnTo>
                  <a:pt x="1149598" y="305571"/>
                </a:lnTo>
                <a:lnTo>
                  <a:pt x="1125277" y="267340"/>
                </a:lnTo>
                <a:lnTo>
                  <a:pt x="1098294" y="231085"/>
                </a:lnTo>
                <a:lnTo>
                  <a:pt x="1068789" y="196941"/>
                </a:lnTo>
                <a:lnTo>
                  <a:pt x="1036897" y="165047"/>
                </a:lnTo>
                <a:lnTo>
                  <a:pt x="1002757" y="135540"/>
                </a:lnTo>
                <a:lnTo>
                  <a:pt x="966504" y="108556"/>
                </a:lnTo>
                <a:lnTo>
                  <a:pt x="928277" y="84233"/>
                </a:lnTo>
                <a:lnTo>
                  <a:pt x="888213" y="62709"/>
                </a:lnTo>
                <a:lnTo>
                  <a:pt x="846449" y="44119"/>
                </a:lnTo>
                <a:lnTo>
                  <a:pt x="803122" y="28602"/>
                </a:lnTo>
                <a:lnTo>
                  <a:pt x="758369" y="16294"/>
                </a:lnTo>
                <a:lnTo>
                  <a:pt x="712327" y="7333"/>
                </a:lnTo>
                <a:lnTo>
                  <a:pt x="665134" y="1856"/>
                </a:lnTo>
                <a:lnTo>
                  <a:pt x="616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563" y="1881632"/>
            <a:ext cx="1234440" cy="1234440"/>
          </a:xfrm>
          <a:custGeom>
            <a:avLst/>
            <a:gdLst/>
            <a:ahLst/>
            <a:cxnLst/>
            <a:rect l="l" t="t" r="r" b="b"/>
            <a:pathLst>
              <a:path w="1234439" h="1234439">
                <a:moveTo>
                  <a:pt x="0" y="616966"/>
                </a:moveTo>
                <a:lnTo>
                  <a:pt x="1856" y="568750"/>
                </a:lnTo>
                <a:lnTo>
                  <a:pt x="7333" y="521549"/>
                </a:lnTo>
                <a:lnTo>
                  <a:pt x="16293" y="475501"/>
                </a:lnTo>
                <a:lnTo>
                  <a:pt x="28600" y="430742"/>
                </a:lnTo>
                <a:lnTo>
                  <a:pt x="44117" y="387409"/>
                </a:lnTo>
                <a:lnTo>
                  <a:pt x="62706" y="345639"/>
                </a:lnTo>
                <a:lnTo>
                  <a:pt x="84229" y="305571"/>
                </a:lnTo>
                <a:lnTo>
                  <a:pt x="108551" y="267340"/>
                </a:lnTo>
                <a:lnTo>
                  <a:pt x="135533" y="231085"/>
                </a:lnTo>
                <a:lnTo>
                  <a:pt x="165039" y="196941"/>
                </a:lnTo>
                <a:lnTo>
                  <a:pt x="196931" y="165047"/>
                </a:lnTo>
                <a:lnTo>
                  <a:pt x="231072" y="135540"/>
                </a:lnTo>
                <a:lnTo>
                  <a:pt x="267326" y="108556"/>
                </a:lnTo>
                <a:lnTo>
                  <a:pt x="305554" y="84233"/>
                </a:lnTo>
                <a:lnTo>
                  <a:pt x="345620" y="62709"/>
                </a:lnTo>
                <a:lnTo>
                  <a:pt x="387387" y="44119"/>
                </a:lnTo>
                <a:lnTo>
                  <a:pt x="430717" y="28602"/>
                </a:lnTo>
                <a:lnTo>
                  <a:pt x="475473" y="16294"/>
                </a:lnTo>
                <a:lnTo>
                  <a:pt x="521518" y="7333"/>
                </a:lnTo>
                <a:lnTo>
                  <a:pt x="568715" y="1856"/>
                </a:lnTo>
                <a:lnTo>
                  <a:pt x="616927" y="0"/>
                </a:lnTo>
                <a:lnTo>
                  <a:pt x="665134" y="1856"/>
                </a:lnTo>
                <a:lnTo>
                  <a:pt x="712327" y="7333"/>
                </a:lnTo>
                <a:lnTo>
                  <a:pt x="758369" y="16294"/>
                </a:lnTo>
                <a:lnTo>
                  <a:pt x="803122" y="28602"/>
                </a:lnTo>
                <a:lnTo>
                  <a:pt x="846449" y="44119"/>
                </a:lnTo>
                <a:lnTo>
                  <a:pt x="888213" y="62709"/>
                </a:lnTo>
                <a:lnTo>
                  <a:pt x="928277" y="84233"/>
                </a:lnTo>
                <a:lnTo>
                  <a:pt x="966504" y="108556"/>
                </a:lnTo>
                <a:lnTo>
                  <a:pt x="1002757" y="135540"/>
                </a:lnTo>
                <a:lnTo>
                  <a:pt x="1036897" y="165047"/>
                </a:lnTo>
                <a:lnTo>
                  <a:pt x="1068789" y="196941"/>
                </a:lnTo>
                <a:lnTo>
                  <a:pt x="1098294" y="231085"/>
                </a:lnTo>
                <a:lnTo>
                  <a:pt x="1125277" y="267340"/>
                </a:lnTo>
                <a:lnTo>
                  <a:pt x="1149598" y="305571"/>
                </a:lnTo>
                <a:lnTo>
                  <a:pt x="1171122" y="345639"/>
                </a:lnTo>
                <a:lnTo>
                  <a:pt x="1189711" y="387409"/>
                </a:lnTo>
                <a:lnTo>
                  <a:pt x="1205228" y="430742"/>
                </a:lnTo>
                <a:lnTo>
                  <a:pt x="1217536" y="475501"/>
                </a:lnTo>
                <a:lnTo>
                  <a:pt x="1226497" y="521549"/>
                </a:lnTo>
                <a:lnTo>
                  <a:pt x="1231974" y="568750"/>
                </a:lnTo>
                <a:lnTo>
                  <a:pt x="1233830" y="616966"/>
                </a:lnTo>
                <a:lnTo>
                  <a:pt x="1231974" y="665181"/>
                </a:lnTo>
                <a:lnTo>
                  <a:pt x="1226497" y="712382"/>
                </a:lnTo>
                <a:lnTo>
                  <a:pt x="1217536" y="758430"/>
                </a:lnTo>
                <a:lnTo>
                  <a:pt x="1205228" y="803189"/>
                </a:lnTo>
                <a:lnTo>
                  <a:pt x="1189711" y="846522"/>
                </a:lnTo>
                <a:lnTo>
                  <a:pt x="1171122" y="888292"/>
                </a:lnTo>
                <a:lnTo>
                  <a:pt x="1149598" y="928360"/>
                </a:lnTo>
                <a:lnTo>
                  <a:pt x="1125277" y="966591"/>
                </a:lnTo>
                <a:lnTo>
                  <a:pt x="1098294" y="1002846"/>
                </a:lnTo>
                <a:lnTo>
                  <a:pt x="1068789" y="1036990"/>
                </a:lnTo>
                <a:lnTo>
                  <a:pt x="1036897" y="1068884"/>
                </a:lnTo>
                <a:lnTo>
                  <a:pt x="1002757" y="1098391"/>
                </a:lnTo>
                <a:lnTo>
                  <a:pt x="966504" y="1125375"/>
                </a:lnTo>
                <a:lnTo>
                  <a:pt x="928277" y="1149698"/>
                </a:lnTo>
                <a:lnTo>
                  <a:pt x="888213" y="1171222"/>
                </a:lnTo>
                <a:lnTo>
                  <a:pt x="846449" y="1189812"/>
                </a:lnTo>
                <a:lnTo>
                  <a:pt x="803122" y="1205329"/>
                </a:lnTo>
                <a:lnTo>
                  <a:pt x="758369" y="1217637"/>
                </a:lnTo>
                <a:lnTo>
                  <a:pt x="712327" y="1226598"/>
                </a:lnTo>
                <a:lnTo>
                  <a:pt x="665134" y="1232075"/>
                </a:lnTo>
                <a:lnTo>
                  <a:pt x="616927" y="1233932"/>
                </a:lnTo>
                <a:lnTo>
                  <a:pt x="568715" y="1232075"/>
                </a:lnTo>
                <a:lnTo>
                  <a:pt x="521518" y="1226598"/>
                </a:lnTo>
                <a:lnTo>
                  <a:pt x="475473" y="1217637"/>
                </a:lnTo>
                <a:lnTo>
                  <a:pt x="430717" y="1205329"/>
                </a:lnTo>
                <a:lnTo>
                  <a:pt x="387387" y="1189812"/>
                </a:lnTo>
                <a:lnTo>
                  <a:pt x="345620" y="1171222"/>
                </a:lnTo>
                <a:lnTo>
                  <a:pt x="305554" y="1149698"/>
                </a:lnTo>
                <a:lnTo>
                  <a:pt x="267326" y="1125375"/>
                </a:lnTo>
                <a:lnTo>
                  <a:pt x="231072" y="1098391"/>
                </a:lnTo>
                <a:lnTo>
                  <a:pt x="196931" y="1068884"/>
                </a:lnTo>
                <a:lnTo>
                  <a:pt x="165039" y="1036990"/>
                </a:lnTo>
                <a:lnTo>
                  <a:pt x="135533" y="1002846"/>
                </a:lnTo>
                <a:lnTo>
                  <a:pt x="108551" y="966591"/>
                </a:lnTo>
                <a:lnTo>
                  <a:pt x="84229" y="928360"/>
                </a:lnTo>
                <a:lnTo>
                  <a:pt x="62706" y="888292"/>
                </a:lnTo>
                <a:lnTo>
                  <a:pt x="44117" y="846522"/>
                </a:lnTo>
                <a:lnTo>
                  <a:pt x="28600" y="803189"/>
                </a:lnTo>
                <a:lnTo>
                  <a:pt x="16293" y="758430"/>
                </a:lnTo>
                <a:lnTo>
                  <a:pt x="7333" y="712382"/>
                </a:lnTo>
                <a:lnTo>
                  <a:pt x="1856" y="665181"/>
                </a:lnTo>
                <a:lnTo>
                  <a:pt x="0" y="616966"/>
                </a:lnTo>
                <a:close/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8491" y="3485972"/>
            <a:ext cx="9067165" cy="987425"/>
          </a:xfrm>
          <a:custGeom>
            <a:avLst/>
            <a:gdLst/>
            <a:ahLst/>
            <a:cxnLst/>
            <a:rect l="l" t="t" r="r" b="b"/>
            <a:pathLst>
              <a:path w="9067165" h="987425">
                <a:moveTo>
                  <a:pt x="0" y="987094"/>
                </a:moveTo>
                <a:lnTo>
                  <a:pt x="9066911" y="987094"/>
                </a:lnTo>
                <a:lnTo>
                  <a:pt x="9066911" y="0"/>
                </a:lnTo>
                <a:lnTo>
                  <a:pt x="0" y="0"/>
                </a:lnTo>
                <a:lnTo>
                  <a:pt x="0" y="987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8491" y="3485972"/>
            <a:ext cx="9067165" cy="987425"/>
          </a:xfrm>
          <a:custGeom>
            <a:avLst/>
            <a:gdLst/>
            <a:ahLst/>
            <a:cxnLst/>
            <a:rect l="l" t="t" r="r" b="b"/>
            <a:pathLst>
              <a:path w="9067165" h="987425">
                <a:moveTo>
                  <a:pt x="0" y="987094"/>
                </a:moveTo>
                <a:lnTo>
                  <a:pt x="9066911" y="987094"/>
                </a:lnTo>
                <a:lnTo>
                  <a:pt x="9066911" y="0"/>
                </a:lnTo>
                <a:lnTo>
                  <a:pt x="0" y="0"/>
                </a:lnTo>
                <a:lnTo>
                  <a:pt x="0" y="987094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09698" y="3737864"/>
            <a:ext cx="6856095" cy="48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80"/>
              </a:lnSpc>
            </a:pPr>
            <a:r>
              <a:rPr sz="1800" spc="-5" dirty="0">
                <a:latin typeface="Trebuchet MS"/>
                <a:cs typeface="Trebuchet MS"/>
              </a:rPr>
              <a:t>Conservar </a:t>
            </a:r>
            <a:r>
              <a:rPr sz="1800" dirty="0">
                <a:latin typeface="Trebuchet MS"/>
                <a:cs typeface="Trebuchet MS"/>
              </a:rPr>
              <a:t>las </a:t>
            </a:r>
            <a:r>
              <a:rPr sz="1800" spc="-5" dirty="0">
                <a:latin typeface="Trebuchet MS"/>
                <a:cs typeface="Trebuchet MS"/>
              </a:rPr>
              <a:t>cepas aisladas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i="1" spc="-5" dirty="0">
                <a:latin typeface="Trebuchet MS"/>
                <a:cs typeface="Trebuchet MS"/>
              </a:rPr>
              <a:t>I. torresensis </a:t>
            </a:r>
            <a:r>
              <a:rPr sz="1800" dirty="0">
                <a:latin typeface="Trebuchet MS"/>
                <a:cs typeface="Trebuchet MS"/>
              </a:rPr>
              <a:t>y </a:t>
            </a:r>
            <a:r>
              <a:rPr sz="1800" spc="-5" dirty="0">
                <a:latin typeface="Trebuchet MS"/>
                <a:cs typeface="Trebuchet MS"/>
              </a:rPr>
              <a:t>mantener activa </a:t>
            </a:r>
            <a:r>
              <a:rPr sz="1800" dirty="0">
                <a:latin typeface="Trebuchet MS"/>
                <a:cs typeface="Trebuchet MS"/>
              </a:rPr>
              <a:t>su  </a:t>
            </a:r>
            <a:r>
              <a:rPr sz="1800" spc="-5" dirty="0">
                <a:latin typeface="Trebuchet MS"/>
                <a:cs typeface="Trebuchet MS"/>
              </a:rPr>
              <a:t>patogenicidad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1563" y="3362579"/>
            <a:ext cx="1234440" cy="1233805"/>
          </a:xfrm>
          <a:custGeom>
            <a:avLst/>
            <a:gdLst/>
            <a:ahLst/>
            <a:cxnLst/>
            <a:rect l="l" t="t" r="r" b="b"/>
            <a:pathLst>
              <a:path w="1234439" h="1233804">
                <a:moveTo>
                  <a:pt x="616927" y="0"/>
                </a:moveTo>
                <a:lnTo>
                  <a:pt x="568715" y="1856"/>
                </a:lnTo>
                <a:lnTo>
                  <a:pt x="521518" y="7333"/>
                </a:lnTo>
                <a:lnTo>
                  <a:pt x="475473" y="16294"/>
                </a:lnTo>
                <a:lnTo>
                  <a:pt x="430717" y="28602"/>
                </a:lnTo>
                <a:lnTo>
                  <a:pt x="387387" y="44119"/>
                </a:lnTo>
                <a:lnTo>
                  <a:pt x="345620" y="62709"/>
                </a:lnTo>
                <a:lnTo>
                  <a:pt x="305554" y="84233"/>
                </a:lnTo>
                <a:lnTo>
                  <a:pt x="267326" y="108556"/>
                </a:lnTo>
                <a:lnTo>
                  <a:pt x="231072" y="135540"/>
                </a:lnTo>
                <a:lnTo>
                  <a:pt x="196931" y="165047"/>
                </a:lnTo>
                <a:lnTo>
                  <a:pt x="165039" y="196941"/>
                </a:lnTo>
                <a:lnTo>
                  <a:pt x="135533" y="231085"/>
                </a:lnTo>
                <a:lnTo>
                  <a:pt x="108551" y="267340"/>
                </a:lnTo>
                <a:lnTo>
                  <a:pt x="84229" y="305571"/>
                </a:lnTo>
                <a:lnTo>
                  <a:pt x="62706" y="345639"/>
                </a:lnTo>
                <a:lnTo>
                  <a:pt x="44117" y="387409"/>
                </a:lnTo>
                <a:lnTo>
                  <a:pt x="28600" y="430742"/>
                </a:lnTo>
                <a:lnTo>
                  <a:pt x="16293" y="475501"/>
                </a:lnTo>
                <a:lnTo>
                  <a:pt x="7333" y="521549"/>
                </a:lnTo>
                <a:lnTo>
                  <a:pt x="1856" y="568750"/>
                </a:lnTo>
                <a:lnTo>
                  <a:pt x="0" y="616966"/>
                </a:lnTo>
                <a:lnTo>
                  <a:pt x="1856" y="665180"/>
                </a:lnTo>
                <a:lnTo>
                  <a:pt x="7333" y="712378"/>
                </a:lnTo>
                <a:lnTo>
                  <a:pt x="16293" y="758423"/>
                </a:lnTo>
                <a:lnTo>
                  <a:pt x="28600" y="803177"/>
                </a:lnTo>
                <a:lnTo>
                  <a:pt x="44117" y="846504"/>
                </a:lnTo>
                <a:lnTo>
                  <a:pt x="62706" y="888266"/>
                </a:lnTo>
                <a:lnTo>
                  <a:pt x="84229" y="928327"/>
                </a:lnTo>
                <a:lnTo>
                  <a:pt x="108551" y="966549"/>
                </a:lnTo>
                <a:lnTo>
                  <a:pt x="135533" y="1002796"/>
                </a:lnTo>
                <a:lnTo>
                  <a:pt x="165039" y="1036931"/>
                </a:lnTo>
                <a:lnTo>
                  <a:pt x="196931" y="1068816"/>
                </a:lnTo>
                <a:lnTo>
                  <a:pt x="231072" y="1098314"/>
                </a:lnTo>
                <a:lnTo>
                  <a:pt x="267326" y="1125289"/>
                </a:lnTo>
                <a:lnTo>
                  <a:pt x="305554" y="1149604"/>
                </a:lnTo>
                <a:lnTo>
                  <a:pt x="345620" y="1171121"/>
                </a:lnTo>
                <a:lnTo>
                  <a:pt x="387387" y="1189703"/>
                </a:lnTo>
                <a:lnTo>
                  <a:pt x="430717" y="1205214"/>
                </a:lnTo>
                <a:lnTo>
                  <a:pt x="475473" y="1217517"/>
                </a:lnTo>
                <a:lnTo>
                  <a:pt x="521518" y="1226474"/>
                </a:lnTo>
                <a:lnTo>
                  <a:pt x="568715" y="1231949"/>
                </a:lnTo>
                <a:lnTo>
                  <a:pt x="616927" y="1233805"/>
                </a:lnTo>
                <a:lnTo>
                  <a:pt x="665134" y="1231949"/>
                </a:lnTo>
                <a:lnTo>
                  <a:pt x="712327" y="1226474"/>
                </a:lnTo>
                <a:lnTo>
                  <a:pt x="758369" y="1217517"/>
                </a:lnTo>
                <a:lnTo>
                  <a:pt x="803122" y="1205214"/>
                </a:lnTo>
                <a:lnTo>
                  <a:pt x="846449" y="1189703"/>
                </a:lnTo>
                <a:lnTo>
                  <a:pt x="888213" y="1171121"/>
                </a:lnTo>
                <a:lnTo>
                  <a:pt x="928277" y="1149603"/>
                </a:lnTo>
                <a:lnTo>
                  <a:pt x="966504" y="1125289"/>
                </a:lnTo>
                <a:lnTo>
                  <a:pt x="1002757" y="1098314"/>
                </a:lnTo>
                <a:lnTo>
                  <a:pt x="1036897" y="1068816"/>
                </a:lnTo>
                <a:lnTo>
                  <a:pt x="1068789" y="1036931"/>
                </a:lnTo>
                <a:lnTo>
                  <a:pt x="1098294" y="1002796"/>
                </a:lnTo>
                <a:lnTo>
                  <a:pt x="1125277" y="966549"/>
                </a:lnTo>
                <a:lnTo>
                  <a:pt x="1149598" y="928327"/>
                </a:lnTo>
                <a:lnTo>
                  <a:pt x="1171122" y="888266"/>
                </a:lnTo>
                <a:lnTo>
                  <a:pt x="1189711" y="846504"/>
                </a:lnTo>
                <a:lnTo>
                  <a:pt x="1205228" y="803177"/>
                </a:lnTo>
                <a:lnTo>
                  <a:pt x="1217536" y="758423"/>
                </a:lnTo>
                <a:lnTo>
                  <a:pt x="1226497" y="712378"/>
                </a:lnTo>
                <a:lnTo>
                  <a:pt x="1231974" y="665180"/>
                </a:lnTo>
                <a:lnTo>
                  <a:pt x="1233830" y="616966"/>
                </a:lnTo>
                <a:lnTo>
                  <a:pt x="1231974" y="568750"/>
                </a:lnTo>
                <a:lnTo>
                  <a:pt x="1226497" y="521549"/>
                </a:lnTo>
                <a:lnTo>
                  <a:pt x="1217536" y="475501"/>
                </a:lnTo>
                <a:lnTo>
                  <a:pt x="1205228" y="430742"/>
                </a:lnTo>
                <a:lnTo>
                  <a:pt x="1189711" y="387409"/>
                </a:lnTo>
                <a:lnTo>
                  <a:pt x="1171122" y="345639"/>
                </a:lnTo>
                <a:lnTo>
                  <a:pt x="1149598" y="305571"/>
                </a:lnTo>
                <a:lnTo>
                  <a:pt x="1125277" y="267340"/>
                </a:lnTo>
                <a:lnTo>
                  <a:pt x="1098294" y="231085"/>
                </a:lnTo>
                <a:lnTo>
                  <a:pt x="1068789" y="196941"/>
                </a:lnTo>
                <a:lnTo>
                  <a:pt x="1036897" y="165047"/>
                </a:lnTo>
                <a:lnTo>
                  <a:pt x="1002757" y="135540"/>
                </a:lnTo>
                <a:lnTo>
                  <a:pt x="966504" y="108556"/>
                </a:lnTo>
                <a:lnTo>
                  <a:pt x="928277" y="84233"/>
                </a:lnTo>
                <a:lnTo>
                  <a:pt x="888213" y="62709"/>
                </a:lnTo>
                <a:lnTo>
                  <a:pt x="846449" y="44119"/>
                </a:lnTo>
                <a:lnTo>
                  <a:pt x="803122" y="28602"/>
                </a:lnTo>
                <a:lnTo>
                  <a:pt x="758369" y="16294"/>
                </a:lnTo>
                <a:lnTo>
                  <a:pt x="712327" y="7333"/>
                </a:lnTo>
                <a:lnTo>
                  <a:pt x="665134" y="1856"/>
                </a:lnTo>
                <a:lnTo>
                  <a:pt x="616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563" y="3362579"/>
            <a:ext cx="1234440" cy="1233805"/>
          </a:xfrm>
          <a:custGeom>
            <a:avLst/>
            <a:gdLst/>
            <a:ahLst/>
            <a:cxnLst/>
            <a:rect l="l" t="t" r="r" b="b"/>
            <a:pathLst>
              <a:path w="1234439" h="1233804">
                <a:moveTo>
                  <a:pt x="0" y="616966"/>
                </a:moveTo>
                <a:lnTo>
                  <a:pt x="1856" y="568750"/>
                </a:lnTo>
                <a:lnTo>
                  <a:pt x="7333" y="521549"/>
                </a:lnTo>
                <a:lnTo>
                  <a:pt x="16293" y="475501"/>
                </a:lnTo>
                <a:lnTo>
                  <a:pt x="28600" y="430742"/>
                </a:lnTo>
                <a:lnTo>
                  <a:pt x="44117" y="387409"/>
                </a:lnTo>
                <a:lnTo>
                  <a:pt x="62706" y="345639"/>
                </a:lnTo>
                <a:lnTo>
                  <a:pt x="84229" y="305571"/>
                </a:lnTo>
                <a:lnTo>
                  <a:pt x="108551" y="267340"/>
                </a:lnTo>
                <a:lnTo>
                  <a:pt x="135533" y="231085"/>
                </a:lnTo>
                <a:lnTo>
                  <a:pt x="165039" y="196941"/>
                </a:lnTo>
                <a:lnTo>
                  <a:pt x="196931" y="165047"/>
                </a:lnTo>
                <a:lnTo>
                  <a:pt x="231072" y="135540"/>
                </a:lnTo>
                <a:lnTo>
                  <a:pt x="267326" y="108556"/>
                </a:lnTo>
                <a:lnTo>
                  <a:pt x="305554" y="84233"/>
                </a:lnTo>
                <a:lnTo>
                  <a:pt x="345620" y="62709"/>
                </a:lnTo>
                <a:lnTo>
                  <a:pt x="387387" y="44119"/>
                </a:lnTo>
                <a:lnTo>
                  <a:pt x="430717" y="28602"/>
                </a:lnTo>
                <a:lnTo>
                  <a:pt x="475473" y="16294"/>
                </a:lnTo>
                <a:lnTo>
                  <a:pt x="521518" y="7333"/>
                </a:lnTo>
                <a:lnTo>
                  <a:pt x="568715" y="1856"/>
                </a:lnTo>
                <a:lnTo>
                  <a:pt x="616927" y="0"/>
                </a:lnTo>
                <a:lnTo>
                  <a:pt x="665134" y="1856"/>
                </a:lnTo>
                <a:lnTo>
                  <a:pt x="712327" y="7333"/>
                </a:lnTo>
                <a:lnTo>
                  <a:pt x="758369" y="16294"/>
                </a:lnTo>
                <a:lnTo>
                  <a:pt x="803122" y="28602"/>
                </a:lnTo>
                <a:lnTo>
                  <a:pt x="846449" y="44119"/>
                </a:lnTo>
                <a:lnTo>
                  <a:pt x="888213" y="62709"/>
                </a:lnTo>
                <a:lnTo>
                  <a:pt x="928277" y="84233"/>
                </a:lnTo>
                <a:lnTo>
                  <a:pt x="966504" y="108556"/>
                </a:lnTo>
                <a:lnTo>
                  <a:pt x="1002757" y="135540"/>
                </a:lnTo>
                <a:lnTo>
                  <a:pt x="1036897" y="165047"/>
                </a:lnTo>
                <a:lnTo>
                  <a:pt x="1068789" y="196941"/>
                </a:lnTo>
                <a:lnTo>
                  <a:pt x="1098294" y="231085"/>
                </a:lnTo>
                <a:lnTo>
                  <a:pt x="1125277" y="267340"/>
                </a:lnTo>
                <a:lnTo>
                  <a:pt x="1149598" y="305571"/>
                </a:lnTo>
                <a:lnTo>
                  <a:pt x="1171122" y="345639"/>
                </a:lnTo>
                <a:lnTo>
                  <a:pt x="1189711" y="387409"/>
                </a:lnTo>
                <a:lnTo>
                  <a:pt x="1205228" y="430742"/>
                </a:lnTo>
                <a:lnTo>
                  <a:pt x="1217536" y="475501"/>
                </a:lnTo>
                <a:lnTo>
                  <a:pt x="1226497" y="521549"/>
                </a:lnTo>
                <a:lnTo>
                  <a:pt x="1231974" y="568750"/>
                </a:lnTo>
                <a:lnTo>
                  <a:pt x="1233830" y="616966"/>
                </a:lnTo>
                <a:lnTo>
                  <a:pt x="1231974" y="665180"/>
                </a:lnTo>
                <a:lnTo>
                  <a:pt x="1226497" y="712378"/>
                </a:lnTo>
                <a:lnTo>
                  <a:pt x="1217536" y="758423"/>
                </a:lnTo>
                <a:lnTo>
                  <a:pt x="1205228" y="803177"/>
                </a:lnTo>
                <a:lnTo>
                  <a:pt x="1189711" y="846504"/>
                </a:lnTo>
                <a:lnTo>
                  <a:pt x="1171122" y="888266"/>
                </a:lnTo>
                <a:lnTo>
                  <a:pt x="1149598" y="928327"/>
                </a:lnTo>
                <a:lnTo>
                  <a:pt x="1125277" y="966549"/>
                </a:lnTo>
                <a:lnTo>
                  <a:pt x="1098294" y="1002796"/>
                </a:lnTo>
                <a:lnTo>
                  <a:pt x="1068789" y="1036931"/>
                </a:lnTo>
                <a:lnTo>
                  <a:pt x="1036897" y="1068816"/>
                </a:lnTo>
                <a:lnTo>
                  <a:pt x="1002757" y="1098314"/>
                </a:lnTo>
                <a:lnTo>
                  <a:pt x="966504" y="1125289"/>
                </a:lnTo>
                <a:lnTo>
                  <a:pt x="928277" y="1149603"/>
                </a:lnTo>
                <a:lnTo>
                  <a:pt x="888213" y="1171121"/>
                </a:lnTo>
                <a:lnTo>
                  <a:pt x="846449" y="1189703"/>
                </a:lnTo>
                <a:lnTo>
                  <a:pt x="803122" y="1205214"/>
                </a:lnTo>
                <a:lnTo>
                  <a:pt x="758369" y="1217517"/>
                </a:lnTo>
                <a:lnTo>
                  <a:pt x="712327" y="1226474"/>
                </a:lnTo>
                <a:lnTo>
                  <a:pt x="665134" y="1231949"/>
                </a:lnTo>
                <a:lnTo>
                  <a:pt x="616927" y="1233805"/>
                </a:lnTo>
                <a:lnTo>
                  <a:pt x="568715" y="1231949"/>
                </a:lnTo>
                <a:lnTo>
                  <a:pt x="521518" y="1226474"/>
                </a:lnTo>
                <a:lnTo>
                  <a:pt x="475473" y="1217517"/>
                </a:lnTo>
                <a:lnTo>
                  <a:pt x="430717" y="1205214"/>
                </a:lnTo>
                <a:lnTo>
                  <a:pt x="387387" y="1189703"/>
                </a:lnTo>
                <a:lnTo>
                  <a:pt x="345620" y="1171121"/>
                </a:lnTo>
                <a:lnTo>
                  <a:pt x="305554" y="1149604"/>
                </a:lnTo>
                <a:lnTo>
                  <a:pt x="267326" y="1125289"/>
                </a:lnTo>
                <a:lnTo>
                  <a:pt x="231072" y="1098314"/>
                </a:lnTo>
                <a:lnTo>
                  <a:pt x="196931" y="1068816"/>
                </a:lnTo>
                <a:lnTo>
                  <a:pt x="165039" y="1036931"/>
                </a:lnTo>
                <a:lnTo>
                  <a:pt x="135533" y="1002796"/>
                </a:lnTo>
                <a:lnTo>
                  <a:pt x="108551" y="966549"/>
                </a:lnTo>
                <a:lnTo>
                  <a:pt x="84229" y="928327"/>
                </a:lnTo>
                <a:lnTo>
                  <a:pt x="62706" y="888266"/>
                </a:lnTo>
                <a:lnTo>
                  <a:pt x="44117" y="846504"/>
                </a:lnTo>
                <a:lnTo>
                  <a:pt x="28600" y="803177"/>
                </a:lnTo>
                <a:lnTo>
                  <a:pt x="16293" y="758423"/>
                </a:lnTo>
                <a:lnTo>
                  <a:pt x="7333" y="712378"/>
                </a:lnTo>
                <a:lnTo>
                  <a:pt x="1856" y="665180"/>
                </a:lnTo>
                <a:lnTo>
                  <a:pt x="0" y="616966"/>
                </a:lnTo>
                <a:close/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3055" y="202692"/>
            <a:ext cx="428853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9455">
              <a:lnSpc>
                <a:spcPct val="100000"/>
              </a:lnSpc>
            </a:pPr>
            <a:r>
              <a:rPr dirty="0"/>
              <a:t>AGRADECIMIENTO</a:t>
            </a:r>
          </a:p>
        </p:txBody>
      </p:sp>
      <p:sp>
        <p:nvSpPr>
          <p:cNvPr id="8" name="object 8"/>
          <p:cNvSpPr/>
          <p:nvPr/>
        </p:nvSpPr>
        <p:spPr>
          <a:xfrm>
            <a:off x="561263" y="4807077"/>
            <a:ext cx="1972310" cy="1620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321" y="542163"/>
            <a:ext cx="2376297" cy="2655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7331" y="2591561"/>
            <a:ext cx="2155063" cy="1724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31970" y="925829"/>
            <a:ext cx="295783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FRANCISCO FLORES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Ph.D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8195" marR="1243330" algn="ctr">
              <a:lnSpc>
                <a:spcPct val="100000"/>
              </a:lnSpc>
            </a:pPr>
            <a:r>
              <a:rPr spc="-50" dirty="0"/>
              <a:t>DEPARTAMENTO </a:t>
            </a:r>
            <a:r>
              <a:rPr spc="-5" dirty="0"/>
              <a:t>NACIONAL DE PROTECCIÓN</a:t>
            </a:r>
            <a:r>
              <a:rPr spc="10" dirty="0"/>
              <a:t> </a:t>
            </a:r>
            <a:r>
              <a:rPr spc="-30" dirty="0"/>
              <a:t>VEGETAL</a:t>
            </a:r>
          </a:p>
          <a:p>
            <a:pPr marL="3857625" marR="3031490" indent="307975">
              <a:lnSpc>
                <a:spcPct val="100000"/>
              </a:lnSpc>
            </a:pPr>
            <a:r>
              <a:rPr spc="-5" dirty="0"/>
              <a:t>Ing. Cristina </a:t>
            </a:r>
            <a:r>
              <a:rPr spc="-45" dirty="0"/>
              <a:t>Tello  </a:t>
            </a:r>
            <a:r>
              <a:rPr spc="-5" dirty="0"/>
              <a:t>Ing. </a:t>
            </a:r>
            <a:r>
              <a:rPr spc="-20" dirty="0"/>
              <a:t>Pablo</a:t>
            </a:r>
            <a:r>
              <a:rPr spc="-85" dirty="0"/>
              <a:t> </a:t>
            </a:r>
            <a:r>
              <a:rPr dirty="0"/>
              <a:t>Llumiquinga</a:t>
            </a:r>
          </a:p>
          <a:p>
            <a:pPr marL="2068195"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068195" marR="1241425" algn="ctr">
              <a:lnSpc>
                <a:spcPct val="100000"/>
              </a:lnSpc>
              <a:spcBef>
                <a:spcPts val="5"/>
              </a:spcBef>
            </a:pPr>
            <a:r>
              <a:rPr spc="-50" dirty="0"/>
              <a:t>DEPARTAMENTO </a:t>
            </a:r>
            <a:r>
              <a:rPr spc="-5" dirty="0"/>
              <a:t>NACIONAL DE</a:t>
            </a:r>
            <a:r>
              <a:rPr spc="-55" dirty="0"/>
              <a:t> </a:t>
            </a:r>
            <a:r>
              <a:rPr spc="-5" dirty="0"/>
              <a:t>BIOTECNOLOGÍA</a:t>
            </a:r>
          </a:p>
          <a:p>
            <a:pPr marL="2068195" marR="1242060" algn="ctr">
              <a:lnSpc>
                <a:spcPct val="100000"/>
              </a:lnSpc>
            </a:pPr>
            <a:r>
              <a:rPr spc="-5" dirty="0"/>
              <a:t>Ing. </a:t>
            </a:r>
            <a:r>
              <a:rPr dirty="0"/>
              <a:t>Joana</a:t>
            </a:r>
            <a:r>
              <a:rPr spc="-100" dirty="0"/>
              <a:t> </a:t>
            </a:r>
            <a:r>
              <a:rPr spc="-5" dirty="0"/>
              <a:t>Buitrón</a:t>
            </a:r>
          </a:p>
          <a:p>
            <a:pPr marL="2068195"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068195" marR="1241425" algn="ctr">
              <a:lnSpc>
                <a:spcPct val="100000"/>
              </a:lnSpc>
            </a:pPr>
            <a:r>
              <a:rPr dirty="0"/>
              <a:t>PROGRAMA DE</a:t>
            </a:r>
            <a:r>
              <a:rPr spc="-204" dirty="0"/>
              <a:t> </a:t>
            </a:r>
            <a:r>
              <a:rPr spc="-15" dirty="0"/>
              <a:t>FRUTICULTURA</a:t>
            </a:r>
          </a:p>
          <a:p>
            <a:pPr marL="2068195" marR="1240790" algn="ctr">
              <a:lnSpc>
                <a:spcPct val="100000"/>
              </a:lnSpc>
            </a:pPr>
            <a:r>
              <a:rPr spc="-5" dirty="0"/>
              <a:t>Ing. </a:t>
            </a:r>
            <a:r>
              <a:rPr dirty="0"/>
              <a:t>William</a:t>
            </a:r>
            <a:r>
              <a:rPr spc="-105" dirty="0"/>
              <a:t> </a:t>
            </a:r>
            <a:r>
              <a:rPr spc="-20" dirty="0"/>
              <a:t>Viera</a:t>
            </a:r>
          </a:p>
          <a:p>
            <a:pPr marL="2068195">
              <a:lnSpc>
                <a:spcPct val="100000"/>
              </a:lnSpc>
              <a:spcBef>
                <a:spcPts val="25"/>
              </a:spcBef>
            </a:pPr>
            <a:endParaRPr sz="2950">
              <a:latin typeface="Times New Roman"/>
              <a:cs typeface="Times New Roman"/>
            </a:endParaRPr>
          </a:p>
          <a:p>
            <a:pPr marL="339407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Biocontrol </a:t>
            </a:r>
            <a:r>
              <a:rPr dirty="0"/>
              <a:t>for sustainable farming systems,</a:t>
            </a:r>
            <a:r>
              <a:rPr spc="-150" dirty="0"/>
              <a:t> </a:t>
            </a:r>
            <a:r>
              <a:rPr dirty="0"/>
              <a:t>Ecuador</a:t>
            </a:r>
          </a:p>
        </p:txBody>
      </p:sp>
      <p:sp>
        <p:nvSpPr>
          <p:cNvPr id="13" name="object 13"/>
          <p:cNvSpPr/>
          <p:nvPr/>
        </p:nvSpPr>
        <p:spPr>
          <a:xfrm>
            <a:off x="2709926" y="5430139"/>
            <a:ext cx="936625" cy="565150"/>
          </a:xfrm>
          <a:custGeom>
            <a:avLst/>
            <a:gdLst/>
            <a:ahLst/>
            <a:cxnLst/>
            <a:rect l="l" t="t" r="r" b="b"/>
            <a:pathLst>
              <a:path w="936625" h="565150">
                <a:moveTo>
                  <a:pt x="653796" y="0"/>
                </a:moveTo>
                <a:lnTo>
                  <a:pt x="653796" y="141097"/>
                </a:lnTo>
                <a:lnTo>
                  <a:pt x="0" y="141097"/>
                </a:lnTo>
                <a:lnTo>
                  <a:pt x="0" y="423418"/>
                </a:lnTo>
                <a:lnTo>
                  <a:pt x="653796" y="423418"/>
                </a:lnTo>
                <a:lnTo>
                  <a:pt x="653796" y="564553"/>
                </a:lnTo>
                <a:lnTo>
                  <a:pt x="936116" y="282321"/>
                </a:lnTo>
                <a:lnTo>
                  <a:pt x="65379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9926" y="5430139"/>
            <a:ext cx="936625" cy="565150"/>
          </a:xfrm>
          <a:custGeom>
            <a:avLst/>
            <a:gdLst/>
            <a:ahLst/>
            <a:cxnLst/>
            <a:rect l="l" t="t" r="r" b="b"/>
            <a:pathLst>
              <a:path w="936625" h="565150">
                <a:moveTo>
                  <a:pt x="0" y="141097"/>
                </a:moveTo>
                <a:lnTo>
                  <a:pt x="653796" y="141097"/>
                </a:lnTo>
                <a:lnTo>
                  <a:pt x="653796" y="0"/>
                </a:lnTo>
                <a:lnTo>
                  <a:pt x="936116" y="282321"/>
                </a:lnTo>
                <a:lnTo>
                  <a:pt x="653796" y="564553"/>
                </a:lnTo>
                <a:lnTo>
                  <a:pt x="653796" y="423418"/>
                </a:lnTo>
                <a:lnTo>
                  <a:pt x="0" y="423418"/>
                </a:lnTo>
                <a:lnTo>
                  <a:pt x="0" y="14109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428" y="5658611"/>
            <a:ext cx="2711196" cy="667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8431" y="5658611"/>
            <a:ext cx="484631" cy="667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6918" y="5894959"/>
            <a:ext cx="52705" cy="80645"/>
          </a:xfrm>
          <a:custGeom>
            <a:avLst/>
            <a:gdLst/>
            <a:ahLst/>
            <a:cxnLst/>
            <a:rect l="l" t="t" r="r" b="b"/>
            <a:pathLst>
              <a:path w="52704" h="80645">
                <a:moveTo>
                  <a:pt x="26161" y="0"/>
                </a:moveTo>
                <a:lnTo>
                  <a:pt x="0" y="80454"/>
                </a:lnTo>
                <a:lnTo>
                  <a:pt x="52324" y="80454"/>
                </a:lnTo>
                <a:lnTo>
                  <a:pt x="26161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14081" y="5894959"/>
            <a:ext cx="52705" cy="80645"/>
          </a:xfrm>
          <a:custGeom>
            <a:avLst/>
            <a:gdLst/>
            <a:ahLst/>
            <a:cxnLst/>
            <a:rect l="l" t="t" r="r" b="b"/>
            <a:pathLst>
              <a:path w="52704" h="80645">
                <a:moveTo>
                  <a:pt x="26162" y="0"/>
                </a:moveTo>
                <a:lnTo>
                  <a:pt x="0" y="80454"/>
                </a:lnTo>
                <a:lnTo>
                  <a:pt x="52324" y="80454"/>
                </a:lnTo>
                <a:lnTo>
                  <a:pt x="26162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2269" y="5894959"/>
            <a:ext cx="52705" cy="80645"/>
          </a:xfrm>
          <a:custGeom>
            <a:avLst/>
            <a:gdLst/>
            <a:ahLst/>
            <a:cxnLst/>
            <a:rect l="l" t="t" r="r" b="b"/>
            <a:pathLst>
              <a:path w="52704" h="80645">
                <a:moveTo>
                  <a:pt x="26161" y="0"/>
                </a:moveTo>
                <a:lnTo>
                  <a:pt x="0" y="80454"/>
                </a:lnTo>
                <a:lnTo>
                  <a:pt x="52324" y="80454"/>
                </a:lnTo>
                <a:lnTo>
                  <a:pt x="26161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01431" y="5864097"/>
            <a:ext cx="83185" cy="151130"/>
          </a:xfrm>
          <a:custGeom>
            <a:avLst/>
            <a:gdLst/>
            <a:ahLst/>
            <a:cxnLst/>
            <a:rect l="l" t="t" r="r" b="b"/>
            <a:pathLst>
              <a:path w="83184" h="151129">
                <a:moveTo>
                  <a:pt x="17652" y="0"/>
                </a:moveTo>
                <a:lnTo>
                  <a:pt x="13462" y="0"/>
                </a:lnTo>
                <a:lnTo>
                  <a:pt x="7620" y="380"/>
                </a:lnTo>
                <a:lnTo>
                  <a:pt x="0" y="1015"/>
                </a:lnTo>
                <a:lnTo>
                  <a:pt x="0" y="149859"/>
                </a:lnTo>
                <a:lnTo>
                  <a:pt x="6223" y="150456"/>
                </a:lnTo>
                <a:lnTo>
                  <a:pt x="12953" y="150748"/>
                </a:lnTo>
                <a:lnTo>
                  <a:pt x="20193" y="150748"/>
                </a:lnTo>
                <a:lnTo>
                  <a:pt x="56965" y="138785"/>
                </a:lnTo>
                <a:lnTo>
                  <a:pt x="78549" y="103946"/>
                </a:lnTo>
                <a:lnTo>
                  <a:pt x="82676" y="69938"/>
                </a:lnTo>
                <a:lnTo>
                  <a:pt x="78607" y="39363"/>
                </a:lnTo>
                <a:lnTo>
                  <a:pt x="66405" y="17505"/>
                </a:lnTo>
                <a:lnTo>
                  <a:pt x="46083" y="4378"/>
                </a:lnTo>
                <a:lnTo>
                  <a:pt x="17652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0005" y="5831204"/>
            <a:ext cx="158750" cy="221615"/>
          </a:xfrm>
          <a:custGeom>
            <a:avLst/>
            <a:gdLst/>
            <a:ahLst/>
            <a:cxnLst/>
            <a:rect l="l" t="t" r="r" b="b"/>
            <a:pathLst>
              <a:path w="158750" h="221614">
                <a:moveTo>
                  <a:pt x="0" y="0"/>
                </a:moveTo>
                <a:lnTo>
                  <a:pt x="18542" y="0"/>
                </a:lnTo>
                <a:lnTo>
                  <a:pt x="121539" y="131559"/>
                </a:lnTo>
                <a:lnTo>
                  <a:pt x="121539" y="0"/>
                </a:lnTo>
                <a:lnTo>
                  <a:pt x="158750" y="0"/>
                </a:lnTo>
                <a:lnTo>
                  <a:pt x="158750" y="221005"/>
                </a:lnTo>
                <a:lnTo>
                  <a:pt x="143001" y="221005"/>
                </a:lnTo>
                <a:lnTo>
                  <a:pt x="37211" y="83058"/>
                </a:lnTo>
                <a:lnTo>
                  <a:pt x="37211" y="218173"/>
                </a:lnTo>
                <a:lnTo>
                  <a:pt x="0" y="21817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97293" y="5831204"/>
            <a:ext cx="137160" cy="218440"/>
          </a:xfrm>
          <a:custGeom>
            <a:avLst/>
            <a:gdLst/>
            <a:ahLst/>
            <a:cxnLst/>
            <a:rect l="l" t="t" r="r" b="b"/>
            <a:pathLst>
              <a:path w="137159" h="218439">
                <a:moveTo>
                  <a:pt x="0" y="0"/>
                </a:moveTo>
                <a:lnTo>
                  <a:pt x="38734" y="0"/>
                </a:lnTo>
                <a:lnTo>
                  <a:pt x="38734" y="183642"/>
                </a:lnTo>
                <a:lnTo>
                  <a:pt x="137159" y="183642"/>
                </a:lnTo>
                <a:lnTo>
                  <a:pt x="137159" y="218020"/>
                </a:lnTo>
                <a:lnTo>
                  <a:pt x="0" y="21802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3556" y="5831204"/>
            <a:ext cx="139700" cy="218440"/>
          </a:xfrm>
          <a:custGeom>
            <a:avLst/>
            <a:gdLst/>
            <a:ahLst/>
            <a:cxnLst/>
            <a:rect l="l" t="t" r="r" b="b"/>
            <a:pathLst>
              <a:path w="139700" h="218439">
                <a:moveTo>
                  <a:pt x="0" y="0"/>
                </a:moveTo>
                <a:lnTo>
                  <a:pt x="139192" y="0"/>
                </a:lnTo>
                <a:lnTo>
                  <a:pt x="139192" y="34417"/>
                </a:lnTo>
                <a:lnTo>
                  <a:pt x="38735" y="34417"/>
                </a:lnTo>
                <a:lnTo>
                  <a:pt x="38735" y="85471"/>
                </a:lnTo>
                <a:lnTo>
                  <a:pt x="110744" y="85471"/>
                </a:lnTo>
                <a:lnTo>
                  <a:pt x="110744" y="118313"/>
                </a:lnTo>
                <a:lnTo>
                  <a:pt x="38735" y="118313"/>
                </a:lnTo>
                <a:lnTo>
                  <a:pt x="38735" y="183642"/>
                </a:lnTo>
                <a:lnTo>
                  <a:pt x="137541" y="183642"/>
                </a:lnTo>
                <a:lnTo>
                  <a:pt x="137541" y="218020"/>
                </a:lnTo>
                <a:lnTo>
                  <a:pt x="0" y="21802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2455" y="5831204"/>
            <a:ext cx="147320" cy="218440"/>
          </a:xfrm>
          <a:custGeom>
            <a:avLst/>
            <a:gdLst/>
            <a:ahLst/>
            <a:cxnLst/>
            <a:rect l="l" t="t" r="r" b="b"/>
            <a:pathLst>
              <a:path w="147320" h="218439">
                <a:moveTo>
                  <a:pt x="1524" y="0"/>
                </a:moveTo>
                <a:lnTo>
                  <a:pt x="143637" y="0"/>
                </a:lnTo>
                <a:lnTo>
                  <a:pt x="143637" y="12446"/>
                </a:lnTo>
                <a:lnTo>
                  <a:pt x="52324" y="183642"/>
                </a:lnTo>
                <a:lnTo>
                  <a:pt x="146812" y="183642"/>
                </a:lnTo>
                <a:lnTo>
                  <a:pt x="146812" y="218020"/>
                </a:lnTo>
                <a:lnTo>
                  <a:pt x="0" y="218020"/>
                </a:lnTo>
                <a:lnTo>
                  <a:pt x="0" y="205524"/>
                </a:lnTo>
                <a:lnTo>
                  <a:pt x="90931" y="34417"/>
                </a:lnTo>
                <a:lnTo>
                  <a:pt x="1524" y="34417"/>
                </a:lnTo>
                <a:lnTo>
                  <a:pt x="1524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96939" y="5831204"/>
            <a:ext cx="187960" cy="221615"/>
          </a:xfrm>
          <a:custGeom>
            <a:avLst/>
            <a:gdLst/>
            <a:ahLst/>
            <a:cxnLst/>
            <a:rect l="l" t="t" r="r" b="b"/>
            <a:pathLst>
              <a:path w="187959" h="221614">
                <a:moveTo>
                  <a:pt x="0" y="0"/>
                </a:moveTo>
                <a:lnTo>
                  <a:pt x="42544" y="0"/>
                </a:lnTo>
                <a:lnTo>
                  <a:pt x="92963" y="147332"/>
                </a:lnTo>
                <a:lnTo>
                  <a:pt x="146304" y="0"/>
                </a:lnTo>
                <a:lnTo>
                  <a:pt x="187960" y="0"/>
                </a:lnTo>
                <a:lnTo>
                  <a:pt x="102869" y="221005"/>
                </a:lnTo>
                <a:lnTo>
                  <a:pt x="81534" y="22100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44792" y="5831204"/>
            <a:ext cx="139700" cy="218440"/>
          </a:xfrm>
          <a:custGeom>
            <a:avLst/>
            <a:gdLst/>
            <a:ahLst/>
            <a:cxnLst/>
            <a:rect l="l" t="t" r="r" b="b"/>
            <a:pathLst>
              <a:path w="139700" h="218439">
                <a:moveTo>
                  <a:pt x="0" y="0"/>
                </a:moveTo>
                <a:lnTo>
                  <a:pt x="139192" y="0"/>
                </a:lnTo>
                <a:lnTo>
                  <a:pt x="139192" y="34417"/>
                </a:lnTo>
                <a:lnTo>
                  <a:pt x="38735" y="34417"/>
                </a:lnTo>
                <a:lnTo>
                  <a:pt x="38735" y="85471"/>
                </a:lnTo>
                <a:lnTo>
                  <a:pt x="110744" y="85471"/>
                </a:lnTo>
                <a:lnTo>
                  <a:pt x="110744" y="118313"/>
                </a:lnTo>
                <a:lnTo>
                  <a:pt x="38735" y="118313"/>
                </a:lnTo>
                <a:lnTo>
                  <a:pt x="38735" y="183642"/>
                </a:lnTo>
                <a:lnTo>
                  <a:pt x="137541" y="183642"/>
                </a:lnTo>
                <a:lnTo>
                  <a:pt x="137541" y="218020"/>
                </a:lnTo>
                <a:lnTo>
                  <a:pt x="0" y="21802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7528" y="5831204"/>
            <a:ext cx="161925" cy="222250"/>
          </a:xfrm>
          <a:custGeom>
            <a:avLst/>
            <a:gdLst/>
            <a:ahLst/>
            <a:cxnLst/>
            <a:rect l="l" t="t" r="r" b="b"/>
            <a:pathLst>
              <a:path w="161925" h="222250">
                <a:moveTo>
                  <a:pt x="0" y="0"/>
                </a:moveTo>
                <a:lnTo>
                  <a:pt x="38735" y="0"/>
                </a:lnTo>
                <a:lnTo>
                  <a:pt x="38735" y="147777"/>
                </a:lnTo>
                <a:lnTo>
                  <a:pt x="39401" y="156149"/>
                </a:lnTo>
                <a:lnTo>
                  <a:pt x="70012" y="186674"/>
                </a:lnTo>
                <a:lnTo>
                  <a:pt x="78867" y="187363"/>
                </a:lnTo>
                <a:lnTo>
                  <a:pt x="88771" y="186689"/>
                </a:lnTo>
                <a:lnTo>
                  <a:pt x="120300" y="163796"/>
                </a:lnTo>
                <a:lnTo>
                  <a:pt x="123190" y="147040"/>
                </a:lnTo>
                <a:lnTo>
                  <a:pt x="123190" y="0"/>
                </a:lnTo>
                <a:lnTo>
                  <a:pt x="161925" y="0"/>
                </a:lnTo>
                <a:lnTo>
                  <a:pt x="161925" y="150012"/>
                </a:lnTo>
                <a:lnTo>
                  <a:pt x="160518" y="165919"/>
                </a:lnTo>
                <a:lnTo>
                  <a:pt x="139319" y="202692"/>
                </a:lnTo>
                <a:lnTo>
                  <a:pt x="97028" y="220551"/>
                </a:lnTo>
                <a:lnTo>
                  <a:pt x="79121" y="221742"/>
                </a:lnTo>
                <a:lnTo>
                  <a:pt x="61239" y="220579"/>
                </a:lnTo>
                <a:lnTo>
                  <a:pt x="20574" y="203136"/>
                </a:lnTo>
                <a:lnTo>
                  <a:pt x="1285" y="166192"/>
                </a:lnTo>
                <a:lnTo>
                  <a:pt x="0" y="14986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34836" y="5831204"/>
            <a:ext cx="158750" cy="221615"/>
          </a:xfrm>
          <a:custGeom>
            <a:avLst/>
            <a:gdLst/>
            <a:ahLst/>
            <a:cxnLst/>
            <a:rect l="l" t="t" r="r" b="b"/>
            <a:pathLst>
              <a:path w="158750" h="221614">
                <a:moveTo>
                  <a:pt x="0" y="0"/>
                </a:moveTo>
                <a:lnTo>
                  <a:pt x="18541" y="0"/>
                </a:lnTo>
                <a:lnTo>
                  <a:pt x="121538" y="131559"/>
                </a:lnTo>
                <a:lnTo>
                  <a:pt x="121538" y="0"/>
                </a:lnTo>
                <a:lnTo>
                  <a:pt x="158750" y="0"/>
                </a:lnTo>
                <a:lnTo>
                  <a:pt x="158750" y="221005"/>
                </a:lnTo>
                <a:lnTo>
                  <a:pt x="143001" y="221005"/>
                </a:lnTo>
                <a:lnTo>
                  <a:pt x="37211" y="83058"/>
                </a:lnTo>
                <a:lnTo>
                  <a:pt x="37211" y="218173"/>
                </a:lnTo>
                <a:lnTo>
                  <a:pt x="0" y="21817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62696" y="5829680"/>
            <a:ext cx="161925" cy="219710"/>
          </a:xfrm>
          <a:custGeom>
            <a:avLst/>
            <a:gdLst/>
            <a:ahLst/>
            <a:cxnLst/>
            <a:rect l="l" t="t" r="r" b="b"/>
            <a:pathLst>
              <a:path w="161925" h="219710">
                <a:moveTo>
                  <a:pt x="58166" y="0"/>
                </a:moveTo>
                <a:lnTo>
                  <a:pt x="100853" y="6969"/>
                </a:lnTo>
                <a:lnTo>
                  <a:pt x="133730" y="27940"/>
                </a:lnTo>
                <a:lnTo>
                  <a:pt x="154654" y="60388"/>
                </a:lnTo>
                <a:lnTo>
                  <a:pt x="161671" y="101981"/>
                </a:lnTo>
                <a:lnTo>
                  <a:pt x="154578" y="153413"/>
                </a:lnTo>
                <a:lnTo>
                  <a:pt x="133318" y="190152"/>
                </a:lnTo>
                <a:lnTo>
                  <a:pt x="97913" y="212196"/>
                </a:lnTo>
                <a:lnTo>
                  <a:pt x="48386" y="219544"/>
                </a:lnTo>
                <a:lnTo>
                  <a:pt x="0" y="219544"/>
                </a:lnTo>
                <a:lnTo>
                  <a:pt x="0" y="1651"/>
                </a:lnTo>
                <a:lnTo>
                  <a:pt x="21000" y="964"/>
                </a:lnTo>
                <a:lnTo>
                  <a:pt x="37703" y="444"/>
                </a:lnTo>
                <a:lnTo>
                  <a:pt x="50095" y="115"/>
                </a:lnTo>
                <a:lnTo>
                  <a:pt x="58166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37703" y="5828284"/>
            <a:ext cx="191770" cy="220979"/>
          </a:xfrm>
          <a:custGeom>
            <a:avLst/>
            <a:gdLst/>
            <a:ahLst/>
            <a:cxnLst/>
            <a:rect l="l" t="t" r="r" b="b"/>
            <a:pathLst>
              <a:path w="191770" h="220979">
                <a:moveTo>
                  <a:pt x="86868" y="0"/>
                </a:moveTo>
                <a:lnTo>
                  <a:pt x="103886" y="0"/>
                </a:lnTo>
                <a:lnTo>
                  <a:pt x="191516" y="220941"/>
                </a:lnTo>
                <a:lnTo>
                  <a:pt x="148844" y="220941"/>
                </a:lnTo>
                <a:lnTo>
                  <a:pt x="132842" y="176745"/>
                </a:lnTo>
                <a:lnTo>
                  <a:pt x="58166" y="176745"/>
                </a:lnTo>
                <a:lnTo>
                  <a:pt x="43052" y="220941"/>
                </a:lnTo>
                <a:lnTo>
                  <a:pt x="0" y="220941"/>
                </a:lnTo>
                <a:lnTo>
                  <a:pt x="86868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44867" y="5828284"/>
            <a:ext cx="191770" cy="220979"/>
          </a:xfrm>
          <a:custGeom>
            <a:avLst/>
            <a:gdLst/>
            <a:ahLst/>
            <a:cxnLst/>
            <a:rect l="l" t="t" r="r" b="b"/>
            <a:pathLst>
              <a:path w="191770" h="220979">
                <a:moveTo>
                  <a:pt x="86867" y="0"/>
                </a:moveTo>
                <a:lnTo>
                  <a:pt x="103885" y="0"/>
                </a:lnTo>
                <a:lnTo>
                  <a:pt x="191515" y="220941"/>
                </a:lnTo>
                <a:lnTo>
                  <a:pt x="148843" y="220941"/>
                </a:lnTo>
                <a:lnTo>
                  <a:pt x="132841" y="176745"/>
                </a:lnTo>
                <a:lnTo>
                  <a:pt x="58165" y="176745"/>
                </a:lnTo>
                <a:lnTo>
                  <a:pt x="43052" y="220941"/>
                </a:lnTo>
                <a:lnTo>
                  <a:pt x="0" y="220941"/>
                </a:lnTo>
                <a:lnTo>
                  <a:pt x="86867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63055" y="5828284"/>
            <a:ext cx="191770" cy="220979"/>
          </a:xfrm>
          <a:custGeom>
            <a:avLst/>
            <a:gdLst/>
            <a:ahLst/>
            <a:cxnLst/>
            <a:rect l="l" t="t" r="r" b="b"/>
            <a:pathLst>
              <a:path w="191770" h="220979">
                <a:moveTo>
                  <a:pt x="86868" y="0"/>
                </a:moveTo>
                <a:lnTo>
                  <a:pt x="103886" y="0"/>
                </a:lnTo>
                <a:lnTo>
                  <a:pt x="191516" y="220941"/>
                </a:lnTo>
                <a:lnTo>
                  <a:pt x="148844" y="220941"/>
                </a:lnTo>
                <a:lnTo>
                  <a:pt x="132842" y="176745"/>
                </a:lnTo>
                <a:lnTo>
                  <a:pt x="58166" y="176745"/>
                </a:lnTo>
                <a:lnTo>
                  <a:pt x="43052" y="220941"/>
                </a:lnTo>
                <a:lnTo>
                  <a:pt x="0" y="220941"/>
                </a:lnTo>
                <a:lnTo>
                  <a:pt x="86868" y="0"/>
                </a:lnTo>
                <a:close/>
              </a:path>
            </a:pathLst>
          </a:custGeom>
          <a:ln w="18288">
            <a:solidFill>
              <a:srgbClr val="1F1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5396" y="202692"/>
            <a:ext cx="1450848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9795" y="202692"/>
            <a:ext cx="3701796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6195">
              <a:lnSpc>
                <a:spcPct val="100000"/>
              </a:lnSpc>
            </a:pPr>
            <a:r>
              <a:rPr dirty="0"/>
              <a:t>INTRODUCCIÓN</a:t>
            </a:r>
          </a:p>
        </p:txBody>
      </p:sp>
      <p:sp>
        <p:nvSpPr>
          <p:cNvPr id="9" name="object 9"/>
          <p:cNvSpPr/>
          <p:nvPr/>
        </p:nvSpPr>
        <p:spPr>
          <a:xfrm>
            <a:off x="863371" y="831596"/>
            <a:ext cx="2494280" cy="608330"/>
          </a:xfrm>
          <a:custGeom>
            <a:avLst/>
            <a:gdLst/>
            <a:ahLst/>
            <a:cxnLst/>
            <a:rect l="l" t="t" r="r" b="b"/>
            <a:pathLst>
              <a:path w="2494279" h="608330">
                <a:moveTo>
                  <a:pt x="2190089" y="0"/>
                </a:moveTo>
                <a:lnTo>
                  <a:pt x="0" y="0"/>
                </a:lnTo>
                <a:lnTo>
                  <a:pt x="303949" y="303910"/>
                </a:lnTo>
                <a:lnTo>
                  <a:pt x="0" y="607821"/>
                </a:lnTo>
                <a:lnTo>
                  <a:pt x="2190089" y="607821"/>
                </a:lnTo>
                <a:lnTo>
                  <a:pt x="2494127" y="303910"/>
                </a:lnTo>
                <a:lnTo>
                  <a:pt x="219008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371" y="831596"/>
            <a:ext cx="2494280" cy="608330"/>
          </a:xfrm>
          <a:custGeom>
            <a:avLst/>
            <a:gdLst/>
            <a:ahLst/>
            <a:cxnLst/>
            <a:rect l="l" t="t" r="r" b="b"/>
            <a:pathLst>
              <a:path w="2494279" h="608330">
                <a:moveTo>
                  <a:pt x="0" y="0"/>
                </a:moveTo>
                <a:lnTo>
                  <a:pt x="2190089" y="0"/>
                </a:lnTo>
                <a:lnTo>
                  <a:pt x="2494127" y="303910"/>
                </a:lnTo>
                <a:lnTo>
                  <a:pt x="2190089" y="607821"/>
                </a:lnTo>
                <a:lnTo>
                  <a:pt x="0" y="607821"/>
                </a:lnTo>
                <a:lnTo>
                  <a:pt x="303949" y="30391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07972" y="823722"/>
            <a:ext cx="160591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Enfermedad  del pie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negro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69867" y="831596"/>
            <a:ext cx="2710180" cy="608330"/>
          </a:xfrm>
          <a:custGeom>
            <a:avLst/>
            <a:gdLst/>
            <a:ahLst/>
            <a:cxnLst/>
            <a:rect l="l" t="t" r="r" b="b"/>
            <a:pathLst>
              <a:path w="2710179" h="608330">
                <a:moveTo>
                  <a:pt x="2406142" y="0"/>
                </a:moveTo>
                <a:lnTo>
                  <a:pt x="0" y="0"/>
                </a:lnTo>
                <a:lnTo>
                  <a:pt x="304038" y="303910"/>
                </a:lnTo>
                <a:lnTo>
                  <a:pt x="0" y="607821"/>
                </a:lnTo>
                <a:lnTo>
                  <a:pt x="2406142" y="607821"/>
                </a:lnTo>
                <a:lnTo>
                  <a:pt x="2710180" y="303910"/>
                </a:lnTo>
                <a:lnTo>
                  <a:pt x="240614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9867" y="831596"/>
            <a:ext cx="2710180" cy="608330"/>
          </a:xfrm>
          <a:custGeom>
            <a:avLst/>
            <a:gdLst/>
            <a:ahLst/>
            <a:cxnLst/>
            <a:rect l="l" t="t" r="r" b="b"/>
            <a:pathLst>
              <a:path w="2710179" h="608330">
                <a:moveTo>
                  <a:pt x="0" y="0"/>
                </a:moveTo>
                <a:lnTo>
                  <a:pt x="2406142" y="0"/>
                </a:lnTo>
                <a:lnTo>
                  <a:pt x="2710180" y="303910"/>
                </a:lnTo>
                <a:lnTo>
                  <a:pt x="2406142" y="607821"/>
                </a:lnTo>
                <a:lnTo>
                  <a:pt x="0" y="607821"/>
                </a:lnTo>
                <a:lnTo>
                  <a:pt x="304038" y="30391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94175" y="976122"/>
            <a:ext cx="186182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ntomatolog</a:t>
            </a:r>
            <a:r>
              <a:rPr sz="2000" b="1" spc="-10" dirty="0">
                <a:latin typeface="Arial"/>
                <a:cs typeface="Arial"/>
              </a:rPr>
              <a:t>í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3371" y="2303526"/>
            <a:ext cx="4012946" cy="2723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4021" y="2262251"/>
            <a:ext cx="4104513" cy="2705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4958" y="3239643"/>
            <a:ext cx="995044" cy="648335"/>
          </a:xfrm>
          <a:custGeom>
            <a:avLst/>
            <a:gdLst/>
            <a:ahLst/>
            <a:cxnLst/>
            <a:rect l="l" t="t" r="r" b="b"/>
            <a:pathLst>
              <a:path w="995045" h="648335">
                <a:moveTo>
                  <a:pt x="670940" y="0"/>
                </a:moveTo>
                <a:lnTo>
                  <a:pt x="670940" y="162052"/>
                </a:lnTo>
                <a:lnTo>
                  <a:pt x="0" y="162052"/>
                </a:lnTo>
                <a:lnTo>
                  <a:pt x="0" y="486029"/>
                </a:lnTo>
                <a:lnTo>
                  <a:pt x="670940" y="486029"/>
                </a:lnTo>
                <a:lnTo>
                  <a:pt x="670940" y="648081"/>
                </a:lnTo>
                <a:lnTo>
                  <a:pt x="995044" y="323977"/>
                </a:lnTo>
                <a:lnTo>
                  <a:pt x="67094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4958" y="3239643"/>
            <a:ext cx="995044" cy="648335"/>
          </a:xfrm>
          <a:custGeom>
            <a:avLst/>
            <a:gdLst/>
            <a:ahLst/>
            <a:cxnLst/>
            <a:rect l="l" t="t" r="r" b="b"/>
            <a:pathLst>
              <a:path w="995045" h="648335">
                <a:moveTo>
                  <a:pt x="0" y="162052"/>
                </a:moveTo>
                <a:lnTo>
                  <a:pt x="670940" y="162052"/>
                </a:lnTo>
                <a:lnTo>
                  <a:pt x="670940" y="0"/>
                </a:lnTo>
                <a:lnTo>
                  <a:pt x="995044" y="323977"/>
                </a:lnTo>
                <a:lnTo>
                  <a:pt x="670940" y="648081"/>
                </a:lnTo>
                <a:lnTo>
                  <a:pt x="670940" y="486029"/>
                </a:lnTo>
                <a:lnTo>
                  <a:pt x="0" y="486029"/>
                </a:lnTo>
                <a:lnTo>
                  <a:pt x="0" y="16205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59026" y="1838452"/>
            <a:ext cx="195643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Síntomas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aéreos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43650" y="1838452"/>
            <a:ext cx="299021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Síntomas en </a:t>
            </a:r>
            <a:r>
              <a:rPr sz="2000" b="1" spc="-15" dirty="0">
                <a:latin typeface="Trebuchet MS"/>
                <a:cs typeface="Trebuchet MS"/>
              </a:rPr>
              <a:t>raíz </a:t>
            </a:r>
            <a:r>
              <a:rPr sz="2000" b="1" dirty="0">
                <a:latin typeface="Trebuchet MS"/>
                <a:cs typeface="Trebuchet MS"/>
              </a:rPr>
              <a:t>y</a:t>
            </a:r>
            <a:r>
              <a:rPr sz="2000" b="1" spc="-114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cuello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43650" y="5007991"/>
            <a:ext cx="39116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</a:t>
            </a:r>
            <a:r>
              <a:rPr sz="1600" b="1" spc="-5" dirty="0">
                <a:latin typeface="Trebuchet MS"/>
                <a:cs typeface="Trebuchet MS"/>
              </a:rPr>
              <a:t>4. Raíz de </a:t>
            </a:r>
            <a:r>
              <a:rPr sz="1600" b="1" spc="-20" dirty="0">
                <a:latin typeface="Trebuchet MS"/>
                <a:cs typeface="Trebuchet MS"/>
              </a:rPr>
              <a:t>mora </a:t>
            </a:r>
            <a:r>
              <a:rPr sz="1600" b="1" spc="-5" dirty="0">
                <a:latin typeface="Trebuchet MS"/>
                <a:cs typeface="Trebuchet MS"/>
              </a:rPr>
              <a:t>infectada con </a:t>
            </a:r>
            <a:r>
              <a:rPr sz="1600" b="1" i="1" dirty="0">
                <a:latin typeface="Trebuchet MS"/>
                <a:cs typeface="Trebuchet MS"/>
              </a:rPr>
              <a:t>C.  </a:t>
            </a:r>
            <a:r>
              <a:rPr sz="1600" b="1" i="1" spc="-10" dirty="0">
                <a:latin typeface="Trebuchet MS"/>
                <a:cs typeface="Trebuchet MS"/>
              </a:rPr>
              <a:t>destructans var</a:t>
            </a:r>
            <a:r>
              <a:rPr sz="1600" b="1" i="1" spc="65" dirty="0">
                <a:latin typeface="Trebuchet MS"/>
                <a:cs typeface="Trebuchet MS"/>
              </a:rPr>
              <a:t> </a:t>
            </a:r>
            <a:r>
              <a:rPr sz="1600" b="1" i="1" spc="-10" dirty="0">
                <a:latin typeface="Trebuchet MS"/>
                <a:cs typeface="Trebuchet MS"/>
              </a:rPr>
              <a:t>destructans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28964" y="5739485"/>
            <a:ext cx="198882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(Cedeño et </a:t>
            </a:r>
            <a:r>
              <a:rPr sz="1600" b="1" spc="-5" dirty="0">
                <a:latin typeface="Trebuchet MS"/>
                <a:cs typeface="Trebuchet MS"/>
              </a:rPr>
              <a:t>al,</a:t>
            </a:r>
            <a:r>
              <a:rPr sz="1600" b="1" spc="3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2004)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2238" y="5071109"/>
            <a:ext cx="3729354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  </a:t>
            </a:r>
            <a:r>
              <a:rPr sz="1600" b="1" spc="-5" dirty="0">
                <a:latin typeface="Trebuchet MS"/>
                <a:cs typeface="Trebuchet MS"/>
              </a:rPr>
              <a:t>3.  Marchitez </a:t>
            </a:r>
            <a:r>
              <a:rPr sz="1600" b="1" spc="-10" dirty="0">
                <a:latin typeface="Trebuchet MS"/>
                <a:cs typeface="Trebuchet MS"/>
              </a:rPr>
              <a:t>en </a:t>
            </a:r>
            <a:r>
              <a:rPr sz="1600" b="1" i="1" spc="-5" dirty="0">
                <a:latin typeface="Trebuchet MS"/>
                <a:cs typeface="Trebuchet MS"/>
              </a:rPr>
              <a:t>Rubus</a:t>
            </a:r>
            <a:r>
              <a:rPr sz="1600" b="1" i="1" spc="90" dirty="0">
                <a:latin typeface="Trebuchet MS"/>
                <a:cs typeface="Trebuchet MS"/>
              </a:rPr>
              <a:t> </a:t>
            </a:r>
            <a:r>
              <a:rPr sz="1600" b="1" i="1" spc="-5" dirty="0">
                <a:latin typeface="Trebuchet MS"/>
                <a:cs typeface="Trebuchet MS"/>
              </a:rPr>
              <a:t>Glaucus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35757" y="5558790"/>
            <a:ext cx="207391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(Arévalo et </a:t>
            </a:r>
            <a:r>
              <a:rPr sz="1600" b="1" spc="-5" dirty="0">
                <a:latin typeface="Trebuchet MS"/>
                <a:cs typeface="Trebuchet MS"/>
              </a:rPr>
              <a:t>al.,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2011)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9795" y="202692"/>
            <a:ext cx="3810000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23347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6195">
              <a:lnSpc>
                <a:spcPct val="100000"/>
              </a:lnSpc>
            </a:pPr>
            <a:r>
              <a:rPr dirty="0"/>
              <a:t>INTRODUCCIÓN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2422118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90"/>
                </a:lnTo>
                <a:lnTo>
                  <a:pt x="2422118" y="720090"/>
                </a:lnTo>
                <a:lnTo>
                  <a:pt x="2782163" y="360045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0" y="0"/>
                </a:moveTo>
                <a:lnTo>
                  <a:pt x="2422118" y="0"/>
                </a:lnTo>
                <a:lnTo>
                  <a:pt x="2782163" y="360045"/>
                </a:lnTo>
                <a:lnTo>
                  <a:pt x="2422118" y="720090"/>
                </a:lnTo>
                <a:lnTo>
                  <a:pt x="0" y="720090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24102" y="983741"/>
            <a:ext cx="186055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Enfermedad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 </a:t>
            </a:r>
            <a:r>
              <a:rPr sz="2000" b="1" spc="-5" dirty="0">
                <a:latin typeface="Arial"/>
                <a:cs typeface="Arial"/>
              </a:rPr>
              <a:t>Pie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negro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867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2422144" y="0"/>
                </a:moveTo>
                <a:lnTo>
                  <a:pt x="0" y="0"/>
                </a:lnTo>
                <a:lnTo>
                  <a:pt x="360045" y="360045"/>
                </a:lnTo>
                <a:lnTo>
                  <a:pt x="0" y="720090"/>
                </a:lnTo>
                <a:lnTo>
                  <a:pt x="2422144" y="720090"/>
                </a:lnTo>
                <a:lnTo>
                  <a:pt x="2782189" y="360045"/>
                </a:lnTo>
                <a:lnTo>
                  <a:pt x="242214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9867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0" y="0"/>
                </a:moveTo>
                <a:lnTo>
                  <a:pt x="2422144" y="0"/>
                </a:lnTo>
                <a:lnTo>
                  <a:pt x="2782189" y="360045"/>
                </a:lnTo>
                <a:lnTo>
                  <a:pt x="2422144" y="720090"/>
                </a:lnTo>
                <a:lnTo>
                  <a:pt x="0" y="720090"/>
                </a:lnTo>
                <a:lnTo>
                  <a:pt x="360045" y="36004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87392" y="1136141"/>
            <a:ext cx="174942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Agente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causal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95947" y="949071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2422017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2422017" y="720089"/>
                </a:lnTo>
                <a:lnTo>
                  <a:pt x="2782061" y="360044"/>
                </a:lnTo>
                <a:lnTo>
                  <a:pt x="242201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5947" y="949071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0" y="0"/>
                </a:moveTo>
                <a:lnTo>
                  <a:pt x="2422017" y="0"/>
                </a:lnTo>
                <a:lnTo>
                  <a:pt x="2782061" y="360044"/>
                </a:lnTo>
                <a:lnTo>
                  <a:pt x="2422017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13497" y="1149858"/>
            <a:ext cx="135001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4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axonom</a:t>
            </a:r>
            <a:r>
              <a:rPr sz="2000" b="1" spc="-10" dirty="0">
                <a:latin typeface="Arial"/>
                <a:cs typeface="Arial"/>
              </a:rPr>
              <a:t>í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25929" y="2356993"/>
            <a:ext cx="259079" cy="129539"/>
          </a:xfrm>
          <a:custGeom>
            <a:avLst/>
            <a:gdLst/>
            <a:ahLst/>
            <a:cxnLst/>
            <a:rect l="l" t="t" r="r" b="b"/>
            <a:pathLst>
              <a:path w="259080" h="129539">
                <a:moveTo>
                  <a:pt x="0" y="129235"/>
                </a:moveTo>
                <a:lnTo>
                  <a:pt x="258749" y="129235"/>
                </a:lnTo>
                <a:lnTo>
                  <a:pt x="258749" y="0"/>
                </a:lnTo>
                <a:lnTo>
                  <a:pt x="0" y="0"/>
                </a:lnTo>
                <a:lnTo>
                  <a:pt x="0" y="129235"/>
                </a:lnTo>
                <a:close/>
              </a:path>
            </a:pathLst>
          </a:custGeom>
          <a:solidFill>
            <a:srgbClr val="ACA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5929" y="2744977"/>
            <a:ext cx="259079" cy="2117090"/>
          </a:xfrm>
          <a:custGeom>
            <a:avLst/>
            <a:gdLst/>
            <a:ahLst/>
            <a:cxnLst/>
            <a:rect l="l" t="t" r="r" b="b"/>
            <a:pathLst>
              <a:path w="259080" h="2117090">
                <a:moveTo>
                  <a:pt x="0" y="2116582"/>
                </a:moveTo>
                <a:lnTo>
                  <a:pt x="258749" y="2116582"/>
                </a:lnTo>
                <a:lnTo>
                  <a:pt x="258749" y="0"/>
                </a:lnTo>
                <a:lnTo>
                  <a:pt x="0" y="0"/>
                </a:lnTo>
                <a:lnTo>
                  <a:pt x="0" y="2116582"/>
                </a:lnTo>
                <a:close/>
              </a:path>
            </a:pathLst>
          </a:custGeom>
          <a:solidFill>
            <a:srgbClr val="ACA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956" y="4607814"/>
            <a:ext cx="2532380" cy="1330960"/>
          </a:xfrm>
          <a:custGeom>
            <a:avLst/>
            <a:gdLst/>
            <a:ahLst/>
            <a:cxnLst/>
            <a:rect l="l" t="t" r="r" b="b"/>
            <a:pathLst>
              <a:path w="2532379" h="1330960">
                <a:moveTo>
                  <a:pt x="2399195" y="0"/>
                </a:moveTo>
                <a:lnTo>
                  <a:pt x="133096" y="0"/>
                </a:lnTo>
                <a:lnTo>
                  <a:pt x="91027" y="6782"/>
                </a:lnTo>
                <a:lnTo>
                  <a:pt x="54490" y="25672"/>
                </a:lnTo>
                <a:lnTo>
                  <a:pt x="25679" y="54479"/>
                </a:lnTo>
                <a:lnTo>
                  <a:pt x="6785" y="91017"/>
                </a:lnTo>
                <a:lnTo>
                  <a:pt x="0" y="133095"/>
                </a:lnTo>
                <a:lnTo>
                  <a:pt x="0" y="1197864"/>
                </a:lnTo>
                <a:lnTo>
                  <a:pt x="6785" y="1239942"/>
                </a:lnTo>
                <a:lnTo>
                  <a:pt x="25679" y="1276480"/>
                </a:lnTo>
                <a:lnTo>
                  <a:pt x="54490" y="1305287"/>
                </a:lnTo>
                <a:lnTo>
                  <a:pt x="91027" y="1324177"/>
                </a:lnTo>
                <a:lnTo>
                  <a:pt x="133096" y="1330960"/>
                </a:lnTo>
                <a:lnTo>
                  <a:pt x="2399195" y="1330960"/>
                </a:lnTo>
                <a:lnTo>
                  <a:pt x="2441273" y="1324177"/>
                </a:lnTo>
                <a:lnTo>
                  <a:pt x="2477811" y="1305287"/>
                </a:lnTo>
                <a:lnTo>
                  <a:pt x="2506618" y="1276480"/>
                </a:lnTo>
                <a:lnTo>
                  <a:pt x="2525508" y="1239942"/>
                </a:lnTo>
                <a:lnTo>
                  <a:pt x="2532291" y="1197864"/>
                </a:lnTo>
                <a:lnTo>
                  <a:pt x="2532291" y="133095"/>
                </a:lnTo>
                <a:lnTo>
                  <a:pt x="2525508" y="91017"/>
                </a:lnTo>
                <a:lnTo>
                  <a:pt x="2506618" y="54479"/>
                </a:lnTo>
                <a:lnTo>
                  <a:pt x="2477811" y="25672"/>
                </a:lnTo>
                <a:lnTo>
                  <a:pt x="2441273" y="6782"/>
                </a:lnTo>
                <a:lnTo>
                  <a:pt x="23991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8956" y="4607814"/>
            <a:ext cx="2532380" cy="1330960"/>
          </a:xfrm>
          <a:custGeom>
            <a:avLst/>
            <a:gdLst/>
            <a:ahLst/>
            <a:cxnLst/>
            <a:rect l="l" t="t" r="r" b="b"/>
            <a:pathLst>
              <a:path w="2532379" h="1330960">
                <a:moveTo>
                  <a:pt x="0" y="133095"/>
                </a:moveTo>
                <a:lnTo>
                  <a:pt x="6785" y="91017"/>
                </a:lnTo>
                <a:lnTo>
                  <a:pt x="25679" y="54479"/>
                </a:lnTo>
                <a:lnTo>
                  <a:pt x="54490" y="25672"/>
                </a:lnTo>
                <a:lnTo>
                  <a:pt x="91027" y="6782"/>
                </a:lnTo>
                <a:lnTo>
                  <a:pt x="133096" y="0"/>
                </a:lnTo>
                <a:lnTo>
                  <a:pt x="2399195" y="0"/>
                </a:lnTo>
                <a:lnTo>
                  <a:pt x="2441273" y="6782"/>
                </a:lnTo>
                <a:lnTo>
                  <a:pt x="2477811" y="25672"/>
                </a:lnTo>
                <a:lnTo>
                  <a:pt x="2506618" y="54479"/>
                </a:lnTo>
                <a:lnTo>
                  <a:pt x="2525508" y="91017"/>
                </a:lnTo>
                <a:lnTo>
                  <a:pt x="2532291" y="133095"/>
                </a:lnTo>
                <a:lnTo>
                  <a:pt x="2532291" y="1197864"/>
                </a:lnTo>
                <a:lnTo>
                  <a:pt x="2525508" y="1239942"/>
                </a:lnTo>
                <a:lnTo>
                  <a:pt x="2506618" y="1276480"/>
                </a:lnTo>
                <a:lnTo>
                  <a:pt x="2477811" y="1305287"/>
                </a:lnTo>
                <a:lnTo>
                  <a:pt x="2441273" y="1324177"/>
                </a:lnTo>
                <a:lnTo>
                  <a:pt x="2399195" y="1330960"/>
                </a:lnTo>
                <a:lnTo>
                  <a:pt x="133096" y="1330960"/>
                </a:lnTo>
                <a:lnTo>
                  <a:pt x="91027" y="1324177"/>
                </a:lnTo>
                <a:lnTo>
                  <a:pt x="54490" y="1305287"/>
                </a:lnTo>
                <a:lnTo>
                  <a:pt x="25679" y="1276480"/>
                </a:lnTo>
                <a:lnTo>
                  <a:pt x="6785" y="1239942"/>
                </a:lnTo>
                <a:lnTo>
                  <a:pt x="0" y="1197864"/>
                </a:lnTo>
                <a:lnTo>
                  <a:pt x="0" y="133095"/>
                </a:lnTo>
                <a:close/>
              </a:path>
            </a:pathLst>
          </a:custGeom>
          <a:ln w="25399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54658" y="4813808"/>
            <a:ext cx="132016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Trebuchet MS"/>
                <a:cs typeface="Trebuchet MS"/>
              </a:rPr>
              <a:t>Booth </a:t>
            </a:r>
            <a:r>
              <a:rPr sz="1600" dirty="0">
                <a:latin typeface="Trebuchet MS"/>
                <a:cs typeface="Trebuchet MS"/>
              </a:rPr>
              <a:t>en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1996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2543" y="5057109"/>
            <a:ext cx="2344420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7200"/>
              </a:lnSpc>
            </a:pPr>
            <a:r>
              <a:rPr sz="1600" i="1" spc="-10" dirty="0">
                <a:latin typeface="Trebuchet MS"/>
                <a:cs typeface="Trebuchet MS"/>
              </a:rPr>
              <a:t>Cylindrocarpon </a:t>
            </a:r>
            <a:r>
              <a:rPr sz="1600" spc="-5" dirty="0">
                <a:latin typeface="Trebuchet MS"/>
                <a:cs typeface="Trebuchet MS"/>
              </a:rPr>
              <a:t>presencia  o aunsencia de </a:t>
            </a:r>
            <a:r>
              <a:rPr sz="1600" spc="-10" dirty="0">
                <a:latin typeface="Trebuchet MS"/>
                <a:cs typeface="Trebuchet MS"/>
              </a:rPr>
              <a:t>conidias </a:t>
            </a:r>
            <a:r>
              <a:rPr sz="1600" spc="-5" dirty="0">
                <a:latin typeface="Trebuchet MS"/>
                <a:cs typeface="Trebuchet MS"/>
              </a:rPr>
              <a:t>y  clamidosporas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26019" y="2486228"/>
            <a:ext cx="3302635" cy="259079"/>
          </a:xfrm>
          <a:custGeom>
            <a:avLst/>
            <a:gdLst/>
            <a:ahLst/>
            <a:cxnLst/>
            <a:rect l="l" t="t" r="r" b="b"/>
            <a:pathLst>
              <a:path w="3302635" h="259080">
                <a:moveTo>
                  <a:pt x="0" y="258749"/>
                </a:moveTo>
                <a:lnTo>
                  <a:pt x="3302254" y="258749"/>
                </a:lnTo>
                <a:lnTo>
                  <a:pt x="3302254" y="0"/>
                </a:lnTo>
                <a:lnTo>
                  <a:pt x="0" y="0"/>
                </a:lnTo>
                <a:lnTo>
                  <a:pt x="0" y="258749"/>
                </a:lnTo>
                <a:close/>
              </a:path>
            </a:pathLst>
          </a:custGeom>
          <a:solidFill>
            <a:srgbClr val="ACA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3643" y="2087499"/>
            <a:ext cx="2381250" cy="1348740"/>
          </a:xfrm>
          <a:custGeom>
            <a:avLst/>
            <a:gdLst/>
            <a:ahLst/>
            <a:cxnLst/>
            <a:rect l="l" t="t" r="r" b="b"/>
            <a:pathLst>
              <a:path w="2381250" h="1348739">
                <a:moveTo>
                  <a:pt x="2245918" y="0"/>
                </a:moveTo>
                <a:lnTo>
                  <a:pt x="134848" y="0"/>
                </a:lnTo>
                <a:lnTo>
                  <a:pt x="92226" y="6870"/>
                </a:lnTo>
                <a:lnTo>
                  <a:pt x="55209" y="26005"/>
                </a:lnTo>
                <a:lnTo>
                  <a:pt x="26018" y="55193"/>
                </a:lnTo>
                <a:lnTo>
                  <a:pt x="6874" y="92220"/>
                </a:lnTo>
                <a:lnTo>
                  <a:pt x="0" y="134874"/>
                </a:lnTo>
                <a:lnTo>
                  <a:pt x="0" y="1213739"/>
                </a:lnTo>
                <a:lnTo>
                  <a:pt x="6874" y="1256343"/>
                </a:lnTo>
                <a:lnTo>
                  <a:pt x="26018" y="1293364"/>
                </a:lnTo>
                <a:lnTo>
                  <a:pt x="55209" y="1322570"/>
                </a:lnTo>
                <a:lnTo>
                  <a:pt x="92226" y="1341730"/>
                </a:lnTo>
                <a:lnTo>
                  <a:pt x="134848" y="1348613"/>
                </a:lnTo>
                <a:lnTo>
                  <a:pt x="2245918" y="1348613"/>
                </a:lnTo>
                <a:lnTo>
                  <a:pt x="2288572" y="1341730"/>
                </a:lnTo>
                <a:lnTo>
                  <a:pt x="2325599" y="1322570"/>
                </a:lnTo>
                <a:lnTo>
                  <a:pt x="2354787" y="1293364"/>
                </a:lnTo>
                <a:lnTo>
                  <a:pt x="2373922" y="1256343"/>
                </a:lnTo>
                <a:lnTo>
                  <a:pt x="2380792" y="1213739"/>
                </a:lnTo>
                <a:lnTo>
                  <a:pt x="2380792" y="134874"/>
                </a:lnTo>
                <a:lnTo>
                  <a:pt x="2373922" y="92220"/>
                </a:lnTo>
                <a:lnTo>
                  <a:pt x="2354787" y="55193"/>
                </a:lnTo>
                <a:lnTo>
                  <a:pt x="2325599" y="26005"/>
                </a:lnTo>
                <a:lnTo>
                  <a:pt x="2288572" y="6870"/>
                </a:lnTo>
                <a:lnTo>
                  <a:pt x="2245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3643" y="2087499"/>
            <a:ext cx="2381250" cy="1348740"/>
          </a:xfrm>
          <a:custGeom>
            <a:avLst/>
            <a:gdLst/>
            <a:ahLst/>
            <a:cxnLst/>
            <a:rect l="l" t="t" r="r" b="b"/>
            <a:pathLst>
              <a:path w="2381250" h="1348739">
                <a:moveTo>
                  <a:pt x="0" y="134874"/>
                </a:moveTo>
                <a:lnTo>
                  <a:pt x="6874" y="92220"/>
                </a:lnTo>
                <a:lnTo>
                  <a:pt x="26018" y="55193"/>
                </a:lnTo>
                <a:lnTo>
                  <a:pt x="55209" y="26005"/>
                </a:lnTo>
                <a:lnTo>
                  <a:pt x="92226" y="6870"/>
                </a:lnTo>
                <a:lnTo>
                  <a:pt x="134848" y="0"/>
                </a:lnTo>
                <a:lnTo>
                  <a:pt x="2245918" y="0"/>
                </a:lnTo>
                <a:lnTo>
                  <a:pt x="2288572" y="6870"/>
                </a:lnTo>
                <a:lnTo>
                  <a:pt x="2325599" y="26005"/>
                </a:lnTo>
                <a:lnTo>
                  <a:pt x="2354787" y="55193"/>
                </a:lnTo>
                <a:lnTo>
                  <a:pt x="2373922" y="92220"/>
                </a:lnTo>
                <a:lnTo>
                  <a:pt x="2380792" y="134874"/>
                </a:lnTo>
                <a:lnTo>
                  <a:pt x="2380792" y="1213739"/>
                </a:lnTo>
                <a:lnTo>
                  <a:pt x="2373922" y="1256343"/>
                </a:lnTo>
                <a:lnTo>
                  <a:pt x="2354787" y="1293364"/>
                </a:lnTo>
                <a:lnTo>
                  <a:pt x="2325599" y="1322570"/>
                </a:lnTo>
                <a:lnTo>
                  <a:pt x="2288572" y="1341730"/>
                </a:lnTo>
                <a:lnTo>
                  <a:pt x="2245918" y="1348613"/>
                </a:lnTo>
                <a:lnTo>
                  <a:pt x="134848" y="1348613"/>
                </a:lnTo>
                <a:lnTo>
                  <a:pt x="92226" y="1341730"/>
                </a:lnTo>
                <a:lnTo>
                  <a:pt x="55209" y="1322570"/>
                </a:lnTo>
                <a:lnTo>
                  <a:pt x="26018" y="1293364"/>
                </a:lnTo>
                <a:lnTo>
                  <a:pt x="6874" y="1256343"/>
                </a:lnTo>
                <a:lnTo>
                  <a:pt x="0" y="1213739"/>
                </a:lnTo>
                <a:lnTo>
                  <a:pt x="0" y="134874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69822" y="2302002"/>
            <a:ext cx="134620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Trebuchet MS"/>
                <a:cs typeface="Trebuchet MS"/>
              </a:rPr>
              <a:t>C.</a:t>
            </a:r>
            <a:r>
              <a:rPr sz="1600" i="1" spc="-85" dirty="0">
                <a:latin typeface="Trebuchet MS"/>
                <a:cs typeface="Trebuchet MS"/>
              </a:rPr>
              <a:t> </a:t>
            </a:r>
            <a:r>
              <a:rPr sz="1600" i="1" spc="-5" dirty="0">
                <a:latin typeface="Trebuchet MS"/>
                <a:cs typeface="Trebuchet MS"/>
              </a:rPr>
              <a:t>destructans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2712" y="2513838"/>
            <a:ext cx="162115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Trebuchet MS"/>
                <a:cs typeface="Trebuchet MS"/>
              </a:rPr>
              <a:t>anamorfo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i="1" spc="-5" dirty="0">
                <a:latin typeface="Trebuchet MS"/>
                <a:cs typeface="Trebuchet MS"/>
              </a:rPr>
              <a:t>Nectria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5824" y="2725673"/>
            <a:ext cx="211518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Trebuchet MS"/>
                <a:cs typeface="Trebuchet MS"/>
              </a:rPr>
              <a:t>radicola </a:t>
            </a:r>
            <a:r>
              <a:rPr sz="1600" i="1" spc="-5" dirty="0">
                <a:latin typeface="Trebuchet MS"/>
                <a:cs typeface="Trebuchet MS"/>
              </a:rPr>
              <a:t>-</a:t>
            </a:r>
            <a:r>
              <a:rPr sz="1600" spc="-5" dirty="0">
                <a:latin typeface="Trebuchet MS"/>
                <a:cs typeface="Trebuchet MS"/>
              </a:rPr>
              <a:t>grupo tres </a:t>
            </a:r>
            <a:r>
              <a:rPr sz="1600" spc="-10" dirty="0">
                <a:latin typeface="Trebuchet MS"/>
                <a:cs typeface="Trebuchet MS"/>
              </a:rPr>
              <a:t>de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69110" y="2939288"/>
            <a:ext cx="54737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B</a:t>
            </a:r>
            <a:r>
              <a:rPr sz="1600" spc="-15" dirty="0">
                <a:latin typeface="Trebuchet MS"/>
                <a:cs typeface="Trebuchet MS"/>
              </a:rPr>
              <a:t>o</a:t>
            </a:r>
            <a:r>
              <a:rPr sz="1600" spc="-10" dirty="0">
                <a:latin typeface="Trebuchet MS"/>
                <a:cs typeface="Trebuchet MS"/>
              </a:rPr>
              <a:t>oth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16271" y="2289175"/>
            <a:ext cx="323850" cy="2751455"/>
          </a:xfrm>
          <a:custGeom>
            <a:avLst/>
            <a:gdLst/>
            <a:ahLst/>
            <a:cxnLst/>
            <a:rect l="l" t="t" r="r" b="b"/>
            <a:pathLst>
              <a:path w="323850" h="2751454">
                <a:moveTo>
                  <a:pt x="0" y="2750947"/>
                </a:moveTo>
                <a:lnTo>
                  <a:pt x="323456" y="2750947"/>
                </a:lnTo>
                <a:lnTo>
                  <a:pt x="323456" y="0"/>
                </a:lnTo>
                <a:lnTo>
                  <a:pt x="0" y="0"/>
                </a:lnTo>
                <a:lnTo>
                  <a:pt x="0" y="2750947"/>
                </a:lnTo>
                <a:close/>
              </a:path>
            </a:pathLst>
          </a:custGeom>
          <a:solidFill>
            <a:srgbClr val="ACA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12819" y="2015490"/>
            <a:ext cx="2683510" cy="1337945"/>
          </a:xfrm>
          <a:custGeom>
            <a:avLst/>
            <a:gdLst/>
            <a:ahLst/>
            <a:cxnLst/>
            <a:rect l="l" t="t" r="r" b="b"/>
            <a:pathLst>
              <a:path w="2683509" h="1337945">
                <a:moveTo>
                  <a:pt x="2549398" y="0"/>
                </a:moveTo>
                <a:lnTo>
                  <a:pt x="133730" y="0"/>
                </a:lnTo>
                <a:lnTo>
                  <a:pt x="91439" y="6812"/>
                </a:lnTo>
                <a:lnTo>
                  <a:pt x="54726" y="25786"/>
                </a:lnTo>
                <a:lnTo>
                  <a:pt x="25786" y="54726"/>
                </a:lnTo>
                <a:lnTo>
                  <a:pt x="6812" y="91439"/>
                </a:lnTo>
                <a:lnTo>
                  <a:pt x="0" y="133731"/>
                </a:lnTo>
                <a:lnTo>
                  <a:pt x="0" y="1203706"/>
                </a:lnTo>
                <a:lnTo>
                  <a:pt x="6812" y="1245948"/>
                </a:lnTo>
                <a:lnTo>
                  <a:pt x="25786" y="1282655"/>
                </a:lnTo>
                <a:lnTo>
                  <a:pt x="54726" y="1311614"/>
                </a:lnTo>
                <a:lnTo>
                  <a:pt x="91439" y="1330612"/>
                </a:lnTo>
                <a:lnTo>
                  <a:pt x="133730" y="1337437"/>
                </a:lnTo>
                <a:lnTo>
                  <a:pt x="2549398" y="1337437"/>
                </a:lnTo>
                <a:lnTo>
                  <a:pt x="2591688" y="1330612"/>
                </a:lnTo>
                <a:lnTo>
                  <a:pt x="2628402" y="1311614"/>
                </a:lnTo>
                <a:lnTo>
                  <a:pt x="2657342" y="1282655"/>
                </a:lnTo>
                <a:lnTo>
                  <a:pt x="2676316" y="1245948"/>
                </a:lnTo>
                <a:lnTo>
                  <a:pt x="2683129" y="1203706"/>
                </a:lnTo>
                <a:lnTo>
                  <a:pt x="2683129" y="133731"/>
                </a:lnTo>
                <a:lnTo>
                  <a:pt x="2676316" y="91439"/>
                </a:lnTo>
                <a:lnTo>
                  <a:pt x="2657342" y="54726"/>
                </a:lnTo>
                <a:lnTo>
                  <a:pt x="2628402" y="25786"/>
                </a:lnTo>
                <a:lnTo>
                  <a:pt x="2591688" y="6812"/>
                </a:lnTo>
                <a:lnTo>
                  <a:pt x="2549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12819" y="2015490"/>
            <a:ext cx="2683510" cy="1337945"/>
          </a:xfrm>
          <a:custGeom>
            <a:avLst/>
            <a:gdLst/>
            <a:ahLst/>
            <a:cxnLst/>
            <a:rect l="l" t="t" r="r" b="b"/>
            <a:pathLst>
              <a:path w="2683509" h="1337945">
                <a:moveTo>
                  <a:pt x="0" y="133731"/>
                </a:moveTo>
                <a:lnTo>
                  <a:pt x="6812" y="91439"/>
                </a:lnTo>
                <a:lnTo>
                  <a:pt x="25786" y="54726"/>
                </a:lnTo>
                <a:lnTo>
                  <a:pt x="54726" y="25786"/>
                </a:lnTo>
                <a:lnTo>
                  <a:pt x="91439" y="6812"/>
                </a:lnTo>
                <a:lnTo>
                  <a:pt x="133730" y="0"/>
                </a:lnTo>
                <a:lnTo>
                  <a:pt x="2549398" y="0"/>
                </a:lnTo>
                <a:lnTo>
                  <a:pt x="2591688" y="6812"/>
                </a:lnTo>
                <a:lnTo>
                  <a:pt x="2628402" y="25786"/>
                </a:lnTo>
                <a:lnTo>
                  <a:pt x="2657342" y="54726"/>
                </a:lnTo>
                <a:lnTo>
                  <a:pt x="2676316" y="91439"/>
                </a:lnTo>
                <a:lnTo>
                  <a:pt x="2683129" y="133731"/>
                </a:lnTo>
                <a:lnTo>
                  <a:pt x="2683129" y="1203706"/>
                </a:lnTo>
                <a:lnTo>
                  <a:pt x="2676316" y="1245948"/>
                </a:lnTo>
                <a:lnTo>
                  <a:pt x="2657342" y="1282655"/>
                </a:lnTo>
                <a:lnTo>
                  <a:pt x="2628402" y="1311614"/>
                </a:lnTo>
                <a:lnTo>
                  <a:pt x="2591688" y="1330612"/>
                </a:lnTo>
                <a:lnTo>
                  <a:pt x="2549398" y="1337437"/>
                </a:lnTo>
                <a:lnTo>
                  <a:pt x="133730" y="1337437"/>
                </a:lnTo>
                <a:lnTo>
                  <a:pt x="91439" y="1330612"/>
                </a:lnTo>
                <a:lnTo>
                  <a:pt x="54726" y="1311614"/>
                </a:lnTo>
                <a:lnTo>
                  <a:pt x="25786" y="1282655"/>
                </a:lnTo>
                <a:lnTo>
                  <a:pt x="6812" y="1245948"/>
                </a:lnTo>
                <a:lnTo>
                  <a:pt x="0" y="1203706"/>
                </a:lnTo>
                <a:lnTo>
                  <a:pt x="0" y="133731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222750" y="2330577"/>
            <a:ext cx="226250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Trebuchet MS"/>
                <a:cs typeface="Trebuchet MS"/>
              </a:rPr>
              <a:t>Nectria y </a:t>
            </a:r>
            <a:r>
              <a:rPr sz="1600" spc="-5" dirty="0">
                <a:latin typeface="Trebuchet MS"/>
                <a:cs typeface="Trebuchet MS"/>
              </a:rPr>
              <a:t>sus</a:t>
            </a:r>
            <a:r>
              <a:rPr sz="1600" spc="4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anamorfos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85817" y="2542413"/>
            <a:ext cx="193675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fueron transferidos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43017" y="2754248"/>
            <a:ext cx="102235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Trebuchet MS"/>
                <a:cs typeface="Trebuchet MS"/>
              </a:rPr>
              <a:t>Neonectria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86427" y="5035804"/>
            <a:ext cx="3689985" cy="267335"/>
          </a:xfrm>
          <a:custGeom>
            <a:avLst/>
            <a:gdLst/>
            <a:ahLst/>
            <a:cxnLst/>
            <a:rect l="l" t="t" r="r" b="b"/>
            <a:pathLst>
              <a:path w="3689984" h="267335">
                <a:moveTo>
                  <a:pt x="3688969" y="0"/>
                </a:moveTo>
                <a:lnTo>
                  <a:pt x="0" y="8001"/>
                </a:lnTo>
                <a:lnTo>
                  <a:pt x="635" y="266827"/>
                </a:lnTo>
                <a:lnTo>
                  <a:pt x="3689604" y="258699"/>
                </a:lnTo>
                <a:lnTo>
                  <a:pt x="3688969" y="0"/>
                </a:lnTo>
                <a:close/>
              </a:path>
            </a:pathLst>
          </a:custGeom>
          <a:solidFill>
            <a:srgbClr val="ACA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07865" y="4607814"/>
            <a:ext cx="2784475" cy="1400175"/>
          </a:xfrm>
          <a:custGeom>
            <a:avLst/>
            <a:gdLst/>
            <a:ahLst/>
            <a:cxnLst/>
            <a:rect l="l" t="t" r="r" b="b"/>
            <a:pathLst>
              <a:path w="2784475" h="1400175">
                <a:moveTo>
                  <a:pt x="2644140" y="0"/>
                </a:moveTo>
                <a:lnTo>
                  <a:pt x="139954" y="0"/>
                </a:lnTo>
                <a:lnTo>
                  <a:pt x="95699" y="7130"/>
                </a:lnTo>
                <a:lnTo>
                  <a:pt x="57278" y="26989"/>
                </a:lnTo>
                <a:lnTo>
                  <a:pt x="26989" y="57278"/>
                </a:lnTo>
                <a:lnTo>
                  <a:pt x="7130" y="95699"/>
                </a:lnTo>
                <a:lnTo>
                  <a:pt x="0" y="139954"/>
                </a:lnTo>
                <a:lnTo>
                  <a:pt x="0" y="1260094"/>
                </a:lnTo>
                <a:lnTo>
                  <a:pt x="7130" y="1304343"/>
                </a:lnTo>
                <a:lnTo>
                  <a:pt x="26989" y="1342772"/>
                </a:lnTo>
                <a:lnTo>
                  <a:pt x="57278" y="1373076"/>
                </a:lnTo>
                <a:lnTo>
                  <a:pt x="95699" y="1392949"/>
                </a:lnTo>
                <a:lnTo>
                  <a:pt x="139954" y="1400086"/>
                </a:lnTo>
                <a:lnTo>
                  <a:pt x="2644140" y="1400086"/>
                </a:lnTo>
                <a:lnTo>
                  <a:pt x="2688408" y="1392949"/>
                </a:lnTo>
                <a:lnTo>
                  <a:pt x="2726860" y="1373076"/>
                </a:lnTo>
                <a:lnTo>
                  <a:pt x="2757187" y="1342772"/>
                </a:lnTo>
                <a:lnTo>
                  <a:pt x="2777077" y="1304343"/>
                </a:lnTo>
                <a:lnTo>
                  <a:pt x="2784220" y="1260094"/>
                </a:lnTo>
                <a:lnTo>
                  <a:pt x="2784220" y="139954"/>
                </a:lnTo>
                <a:lnTo>
                  <a:pt x="2777077" y="95699"/>
                </a:lnTo>
                <a:lnTo>
                  <a:pt x="2757187" y="57278"/>
                </a:lnTo>
                <a:lnTo>
                  <a:pt x="2726860" y="26989"/>
                </a:lnTo>
                <a:lnTo>
                  <a:pt x="2688408" y="7130"/>
                </a:lnTo>
                <a:lnTo>
                  <a:pt x="264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07865" y="4607814"/>
            <a:ext cx="2784475" cy="1400175"/>
          </a:xfrm>
          <a:custGeom>
            <a:avLst/>
            <a:gdLst/>
            <a:ahLst/>
            <a:cxnLst/>
            <a:rect l="l" t="t" r="r" b="b"/>
            <a:pathLst>
              <a:path w="2784475" h="1400175">
                <a:moveTo>
                  <a:pt x="0" y="139954"/>
                </a:moveTo>
                <a:lnTo>
                  <a:pt x="7130" y="95699"/>
                </a:lnTo>
                <a:lnTo>
                  <a:pt x="26989" y="57278"/>
                </a:lnTo>
                <a:lnTo>
                  <a:pt x="57278" y="26989"/>
                </a:lnTo>
                <a:lnTo>
                  <a:pt x="95699" y="7130"/>
                </a:lnTo>
                <a:lnTo>
                  <a:pt x="139954" y="0"/>
                </a:lnTo>
                <a:lnTo>
                  <a:pt x="2644140" y="0"/>
                </a:lnTo>
                <a:lnTo>
                  <a:pt x="2688408" y="7130"/>
                </a:lnTo>
                <a:lnTo>
                  <a:pt x="2726860" y="26989"/>
                </a:lnTo>
                <a:lnTo>
                  <a:pt x="2757187" y="57278"/>
                </a:lnTo>
                <a:lnTo>
                  <a:pt x="2777077" y="95699"/>
                </a:lnTo>
                <a:lnTo>
                  <a:pt x="2784220" y="139954"/>
                </a:lnTo>
                <a:lnTo>
                  <a:pt x="2784220" y="1260094"/>
                </a:lnTo>
                <a:lnTo>
                  <a:pt x="2777077" y="1304343"/>
                </a:lnTo>
                <a:lnTo>
                  <a:pt x="2757187" y="1342772"/>
                </a:lnTo>
                <a:lnTo>
                  <a:pt x="2726860" y="1373076"/>
                </a:lnTo>
                <a:lnTo>
                  <a:pt x="2688408" y="1392949"/>
                </a:lnTo>
                <a:lnTo>
                  <a:pt x="2644140" y="1400086"/>
                </a:lnTo>
                <a:lnTo>
                  <a:pt x="139954" y="1400086"/>
                </a:lnTo>
                <a:lnTo>
                  <a:pt x="95699" y="1392949"/>
                </a:lnTo>
                <a:lnTo>
                  <a:pt x="57278" y="1373076"/>
                </a:lnTo>
                <a:lnTo>
                  <a:pt x="26989" y="1342772"/>
                </a:lnTo>
                <a:lnTo>
                  <a:pt x="7130" y="1304343"/>
                </a:lnTo>
                <a:lnTo>
                  <a:pt x="0" y="1260094"/>
                </a:lnTo>
                <a:lnTo>
                  <a:pt x="0" y="139954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45026" y="4954651"/>
            <a:ext cx="250952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Trebuchet MS"/>
                <a:cs typeface="Trebuchet MS"/>
              </a:rPr>
              <a:t>Neonectria/Cylindrocarpon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93794" y="5200015"/>
            <a:ext cx="241363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 marR="5080" indent="-932815">
              <a:lnSpc>
                <a:spcPts val="1670"/>
              </a:lnSpc>
            </a:pPr>
            <a:r>
              <a:rPr sz="1600" spc="-5" dirty="0">
                <a:latin typeface="Trebuchet MS"/>
                <a:cs typeface="Trebuchet MS"/>
              </a:rPr>
              <a:t>son </a:t>
            </a:r>
            <a:r>
              <a:rPr sz="1600" spc="-10" dirty="0">
                <a:latin typeface="Trebuchet MS"/>
                <a:cs typeface="Trebuchet MS"/>
              </a:rPr>
              <a:t>monofiléticos </a:t>
            </a:r>
            <a:r>
              <a:rPr sz="1600" spc="-5" dirty="0">
                <a:latin typeface="Trebuchet MS"/>
                <a:cs typeface="Trebuchet MS"/>
              </a:rPr>
              <a:t>- grupos  </a:t>
            </a:r>
            <a:r>
              <a:rPr sz="1600" spc="-10" dirty="0">
                <a:latin typeface="Trebuchet MS"/>
                <a:cs typeface="Trebuchet MS"/>
              </a:rPr>
              <a:t>Booth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47606" y="2303907"/>
            <a:ext cx="276860" cy="2512695"/>
          </a:xfrm>
          <a:custGeom>
            <a:avLst/>
            <a:gdLst/>
            <a:ahLst/>
            <a:cxnLst/>
            <a:rect l="l" t="t" r="r" b="b"/>
            <a:pathLst>
              <a:path w="276859" h="2512695">
                <a:moveTo>
                  <a:pt x="17907" y="0"/>
                </a:moveTo>
                <a:lnTo>
                  <a:pt x="0" y="2510790"/>
                </a:lnTo>
                <a:lnTo>
                  <a:pt x="258699" y="2512695"/>
                </a:lnTo>
                <a:lnTo>
                  <a:pt x="276606" y="1778"/>
                </a:lnTo>
                <a:lnTo>
                  <a:pt x="17907" y="0"/>
                </a:lnTo>
                <a:close/>
              </a:path>
            </a:pathLst>
          </a:custGeom>
          <a:solidFill>
            <a:srgbClr val="ACAC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56956" y="4315460"/>
            <a:ext cx="2878455" cy="1694814"/>
          </a:xfrm>
          <a:custGeom>
            <a:avLst/>
            <a:gdLst/>
            <a:ahLst/>
            <a:cxnLst/>
            <a:rect l="l" t="t" r="r" b="b"/>
            <a:pathLst>
              <a:path w="2878454" h="1694814">
                <a:moveTo>
                  <a:pt x="2709037" y="0"/>
                </a:moveTo>
                <a:lnTo>
                  <a:pt x="169418" y="0"/>
                </a:lnTo>
                <a:lnTo>
                  <a:pt x="124368" y="6058"/>
                </a:lnTo>
                <a:lnTo>
                  <a:pt x="83895" y="23151"/>
                </a:lnTo>
                <a:lnTo>
                  <a:pt x="49609" y="49657"/>
                </a:lnTo>
                <a:lnTo>
                  <a:pt x="23123" y="83951"/>
                </a:lnTo>
                <a:lnTo>
                  <a:pt x="6049" y="124412"/>
                </a:lnTo>
                <a:lnTo>
                  <a:pt x="0" y="169418"/>
                </a:lnTo>
                <a:lnTo>
                  <a:pt x="0" y="1524889"/>
                </a:lnTo>
                <a:lnTo>
                  <a:pt x="6051" y="1569907"/>
                </a:lnTo>
                <a:lnTo>
                  <a:pt x="23127" y="1610364"/>
                </a:lnTo>
                <a:lnTo>
                  <a:pt x="49615" y="1644643"/>
                </a:lnTo>
                <a:lnTo>
                  <a:pt x="83901" y="1671129"/>
                </a:lnTo>
                <a:lnTo>
                  <a:pt x="124375" y="1688205"/>
                </a:lnTo>
                <a:lnTo>
                  <a:pt x="169418" y="1694256"/>
                </a:lnTo>
                <a:lnTo>
                  <a:pt x="2709037" y="1694256"/>
                </a:lnTo>
                <a:lnTo>
                  <a:pt x="2754044" y="1688204"/>
                </a:lnTo>
                <a:lnTo>
                  <a:pt x="2794506" y="1671126"/>
                </a:lnTo>
                <a:lnTo>
                  <a:pt x="2828801" y="1644638"/>
                </a:lnTo>
                <a:lnTo>
                  <a:pt x="2855305" y="1610359"/>
                </a:lnTo>
                <a:lnTo>
                  <a:pt x="2872397" y="1569903"/>
                </a:lnTo>
                <a:lnTo>
                  <a:pt x="2878454" y="1524889"/>
                </a:lnTo>
                <a:lnTo>
                  <a:pt x="2878454" y="169418"/>
                </a:lnTo>
                <a:lnTo>
                  <a:pt x="2872396" y="124412"/>
                </a:lnTo>
                <a:lnTo>
                  <a:pt x="2855303" y="83951"/>
                </a:lnTo>
                <a:lnTo>
                  <a:pt x="2828798" y="49657"/>
                </a:lnTo>
                <a:lnTo>
                  <a:pt x="2794503" y="23151"/>
                </a:lnTo>
                <a:lnTo>
                  <a:pt x="2754042" y="6058"/>
                </a:lnTo>
                <a:lnTo>
                  <a:pt x="2709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56956" y="4315460"/>
            <a:ext cx="2878455" cy="1694814"/>
          </a:xfrm>
          <a:custGeom>
            <a:avLst/>
            <a:gdLst/>
            <a:ahLst/>
            <a:cxnLst/>
            <a:rect l="l" t="t" r="r" b="b"/>
            <a:pathLst>
              <a:path w="2878454" h="1694814">
                <a:moveTo>
                  <a:pt x="0" y="169418"/>
                </a:moveTo>
                <a:lnTo>
                  <a:pt x="6049" y="124412"/>
                </a:lnTo>
                <a:lnTo>
                  <a:pt x="23123" y="83951"/>
                </a:lnTo>
                <a:lnTo>
                  <a:pt x="49609" y="49657"/>
                </a:lnTo>
                <a:lnTo>
                  <a:pt x="83895" y="23151"/>
                </a:lnTo>
                <a:lnTo>
                  <a:pt x="124368" y="6058"/>
                </a:lnTo>
                <a:lnTo>
                  <a:pt x="169418" y="0"/>
                </a:lnTo>
                <a:lnTo>
                  <a:pt x="2709037" y="0"/>
                </a:lnTo>
                <a:lnTo>
                  <a:pt x="2754042" y="6058"/>
                </a:lnTo>
                <a:lnTo>
                  <a:pt x="2794503" y="23151"/>
                </a:lnTo>
                <a:lnTo>
                  <a:pt x="2828798" y="49657"/>
                </a:lnTo>
                <a:lnTo>
                  <a:pt x="2855303" y="83951"/>
                </a:lnTo>
                <a:lnTo>
                  <a:pt x="2872396" y="124412"/>
                </a:lnTo>
                <a:lnTo>
                  <a:pt x="2878454" y="169418"/>
                </a:lnTo>
                <a:lnTo>
                  <a:pt x="2878454" y="1524889"/>
                </a:lnTo>
                <a:lnTo>
                  <a:pt x="2872396" y="1569907"/>
                </a:lnTo>
                <a:lnTo>
                  <a:pt x="2855303" y="1610364"/>
                </a:lnTo>
                <a:lnTo>
                  <a:pt x="2828798" y="1644643"/>
                </a:lnTo>
                <a:lnTo>
                  <a:pt x="2794503" y="1671129"/>
                </a:lnTo>
                <a:lnTo>
                  <a:pt x="2754042" y="1688205"/>
                </a:lnTo>
                <a:lnTo>
                  <a:pt x="2709037" y="1694256"/>
                </a:lnTo>
                <a:lnTo>
                  <a:pt x="169418" y="1694256"/>
                </a:lnTo>
                <a:lnTo>
                  <a:pt x="124368" y="1688204"/>
                </a:lnTo>
                <a:lnTo>
                  <a:pt x="83895" y="1671126"/>
                </a:lnTo>
                <a:lnTo>
                  <a:pt x="49609" y="1644638"/>
                </a:lnTo>
                <a:lnTo>
                  <a:pt x="23123" y="1610359"/>
                </a:lnTo>
                <a:lnTo>
                  <a:pt x="6049" y="1569903"/>
                </a:lnTo>
                <a:lnTo>
                  <a:pt x="0" y="1524889"/>
                </a:lnTo>
                <a:lnTo>
                  <a:pt x="0" y="169418"/>
                </a:lnTo>
                <a:close/>
              </a:path>
            </a:pathLst>
          </a:custGeom>
          <a:ln w="25399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841106" y="4628601"/>
            <a:ext cx="2510155" cy="1072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87100"/>
              </a:lnSpc>
            </a:pPr>
            <a:r>
              <a:rPr sz="1600" spc="-5" dirty="0">
                <a:latin typeface="Trebuchet MS"/>
                <a:cs typeface="Trebuchet MS"/>
              </a:rPr>
              <a:t>Chaverri et al, 2011,  </a:t>
            </a:r>
            <a:r>
              <a:rPr sz="1600" i="1" spc="-10" dirty="0">
                <a:latin typeface="Trebuchet MS"/>
                <a:cs typeface="Trebuchet MS"/>
              </a:rPr>
              <a:t>Neonectria/Cylindrocarpon  </a:t>
            </a:r>
            <a:r>
              <a:rPr sz="1600" i="1" spc="-5" dirty="0">
                <a:latin typeface="Trebuchet MS"/>
                <a:cs typeface="Trebuchet MS"/>
              </a:rPr>
              <a:t>sensu stricto,  Rugonectria,Thelonectria,  lyonectria,</a:t>
            </a:r>
            <a:r>
              <a:rPr sz="1600" i="1" spc="-20" dirty="0">
                <a:latin typeface="Trebuchet MS"/>
                <a:cs typeface="Trebuchet MS"/>
              </a:rPr>
              <a:t> </a:t>
            </a:r>
            <a:r>
              <a:rPr sz="1600" i="1" spc="-10" dirty="0">
                <a:latin typeface="Trebuchet MS"/>
                <a:cs typeface="Trebuchet MS"/>
              </a:rPr>
              <a:t>Campylocarpon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719568" y="1943480"/>
            <a:ext cx="2809240" cy="1416685"/>
          </a:xfrm>
          <a:custGeom>
            <a:avLst/>
            <a:gdLst/>
            <a:ahLst/>
            <a:cxnLst/>
            <a:rect l="l" t="t" r="r" b="b"/>
            <a:pathLst>
              <a:path w="2809240" h="1416685">
                <a:moveTo>
                  <a:pt x="2667507" y="0"/>
                </a:moveTo>
                <a:lnTo>
                  <a:pt x="141604" y="0"/>
                </a:lnTo>
                <a:lnTo>
                  <a:pt x="96836" y="7216"/>
                </a:lnTo>
                <a:lnTo>
                  <a:pt x="57963" y="27314"/>
                </a:lnTo>
                <a:lnTo>
                  <a:pt x="27314" y="57963"/>
                </a:lnTo>
                <a:lnTo>
                  <a:pt x="7216" y="96836"/>
                </a:lnTo>
                <a:lnTo>
                  <a:pt x="0" y="141605"/>
                </a:lnTo>
                <a:lnTo>
                  <a:pt x="0" y="1274826"/>
                </a:lnTo>
                <a:lnTo>
                  <a:pt x="7216" y="1319607"/>
                </a:lnTo>
                <a:lnTo>
                  <a:pt x="27314" y="1358511"/>
                </a:lnTo>
                <a:lnTo>
                  <a:pt x="57963" y="1389199"/>
                </a:lnTo>
                <a:lnTo>
                  <a:pt x="96836" y="1409328"/>
                </a:lnTo>
                <a:lnTo>
                  <a:pt x="141604" y="1416558"/>
                </a:lnTo>
                <a:lnTo>
                  <a:pt x="2667507" y="1416558"/>
                </a:lnTo>
                <a:lnTo>
                  <a:pt x="2712276" y="1409328"/>
                </a:lnTo>
                <a:lnTo>
                  <a:pt x="2751149" y="1389199"/>
                </a:lnTo>
                <a:lnTo>
                  <a:pt x="2781798" y="1358511"/>
                </a:lnTo>
                <a:lnTo>
                  <a:pt x="2801896" y="1319607"/>
                </a:lnTo>
                <a:lnTo>
                  <a:pt x="2809112" y="1274826"/>
                </a:lnTo>
                <a:lnTo>
                  <a:pt x="2809112" y="141605"/>
                </a:lnTo>
                <a:lnTo>
                  <a:pt x="2801896" y="96836"/>
                </a:lnTo>
                <a:lnTo>
                  <a:pt x="2781798" y="57963"/>
                </a:lnTo>
                <a:lnTo>
                  <a:pt x="2751149" y="27314"/>
                </a:lnTo>
                <a:lnTo>
                  <a:pt x="2712276" y="7216"/>
                </a:lnTo>
                <a:lnTo>
                  <a:pt x="2667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19568" y="1943480"/>
            <a:ext cx="2809240" cy="1416685"/>
          </a:xfrm>
          <a:custGeom>
            <a:avLst/>
            <a:gdLst/>
            <a:ahLst/>
            <a:cxnLst/>
            <a:rect l="l" t="t" r="r" b="b"/>
            <a:pathLst>
              <a:path w="2809240" h="1416685">
                <a:moveTo>
                  <a:pt x="0" y="141605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4" y="0"/>
                </a:lnTo>
                <a:lnTo>
                  <a:pt x="2667507" y="0"/>
                </a:lnTo>
                <a:lnTo>
                  <a:pt x="2712276" y="7216"/>
                </a:lnTo>
                <a:lnTo>
                  <a:pt x="2751149" y="27314"/>
                </a:lnTo>
                <a:lnTo>
                  <a:pt x="2781798" y="57963"/>
                </a:lnTo>
                <a:lnTo>
                  <a:pt x="2801896" y="96836"/>
                </a:lnTo>
                <a:lnTo>
                  <a:pt x="2809112" y="141605"/>
                </a:lnTo>
                <a:lnTo>
                  <a:pt x="2809112" y="1274826"/>
                </a:lnTo>
                <a:lnTo>
                  <a:pt x="2801896" y="1319607"/>
                </a:lnTo>
                <a:lnTo>
                  <a:pt x="2781798" y="1358511"/>
                </a:lnTo>
                <a:lnTo>
                  <a:pt x="2751149" y="1389199"/>
                </a:lnTo>
                <a:lnTo>
                  <a:pt x="2712276" y="1409328"/>
                </a:lnTo>
                <a:lnTo>
                  <a:pt x="2667507" y="1416558"/>
                </a:lnTo>
                <a:lnTo>
                  <a:pt x="141604" y="1416558"/>
                </a:lnTo>
                <a:lnTo>
                  <a:pt x="96836" y="1409328"/>
                </a:lnTo>
                <a:lnTo>
                  <a:pt x="57963" y="1389199"/>
                </a:lnTo>
                <a:lnTo>
                  <a:pt x="27314" y="1358511"/>
                </a:lnTo>
                <a:lnTo>
                  <a:pt x="7216" y="1319607"/>
                </a:lnTo>
                <a:lnTo>
                  <a:pt x="0" y="1274826"/>
                </a:lnTo>
                <a:lnTo>
                  <a:pt x="0" y="141605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049514" y="2117547"/>
            <a:ext cx="2152650" cy="1071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algn="ctr">
              <a:lnSpc>
                <a:spcPts val="1670"/>
              </a:lnSpc>
              <a:spcBef>
                <a:spcPts val="15"/>
              </a:spcBef>
            </a:pPr>
            <a:r>
              <a:rPr sz="1600" i="1" spc="-5" dirty="0">
                <a:latin typeface="Trebuchet MS"/>
                <a:cs typeface="Trebuchet MS"/>
              </a:rPr>
              <a:t>Ilyonectria </a:t>
            </a:r>
            <a:r>
              <a:rPr sz="1600" spc="-5" dirty="0">
                <a:latin typeface="Trebuchet MS"/>
                <a:cs typeface="Trebuchet MS"/>
              </a:rPr>
              <a:t>-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anamorfos  descritos </a:t>
            </a:r>
            <a:r>
              <a:rPr sz="1600" spc="-10" dirty="0">
                <a:latin typeface="Trebuchet MS"/>
                <a:cs typeface="Trebuchet MS"/>
              </a:rPr>
              <a:t>como </a:t>
            </a:r>
            <a:r>
              <a:rPr sz="1600" i="1" spc="-5" dirty="0">
                <a:latin typeface="Trebuchet MS"/>
                <a:cs typeface="Trebuchet MS"/>
              </a:rPr>
              <a:t>C.  destructans </a:t>
            </a:r>
            <a:r>
              <a:rPr sz="1600" spc="-5" dirty="0">
                <a:latin typeface="Trebuchet MS"/>
                <a:cs typeface="Trebuchet MS"/>
              </a:rPr>
              <a:t>y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sus</a:t>
            </a:r>
            <a:endParaRPr sz="1600">
              <a:latin typeface="Trebuchet MS"/>
              <a:cs typeface="Trebuchet MS"/>
            </a:endParaRPr>
          </a:p>
          <a:p>
            <a:pPr marL="157480" marR="151765" algn="ctr">
              <a:lnSpc>
                <a:spcPts val="1670"/>
              </a:lnSpc>
              <a:spcBef>
                <a:spcPts val="10"/>
              </a:spcBef>
            </a:pPr>
            <a:r>
              <a:rPr sz="1600" spc="-5" dirty="0">
                <a:latin typeface="Trebuchet MS"/>
                <a:cs typeface="Trebuchet MS"/>
              </a:rPr>
              <a:t>teleomorfos </a:t>
            </a:r>
            <a:r>
              <a:rPr sz="1600" spc="-10" dirty="0">
                <a:latin typeface="Trebuchet MS"/>
                <a:cs typeface="Trebuchet MS"/>
              </a:rPr>
              <a:t>como </a:t>
            </a:r>
            <a:r>
              <a:rPr sz="1600" i="1" spc="-10" dirty="0">
                <a:latin typeface="Trebuchet MS"/>
                <a:cs typeface="Trebuchet MS"/>
              </a:rPr>
              <a:t>I.  radicicola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455670" y="2375535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216026" y="0"/>
                </a:moveTo>
                <a:lnTo>
                  <a:pt x="216026" y="107950"/>
                </a:lnTo>
                <a:lnTo>
                  <a:pt x="0" y="107950"/>
                </a:lnTo>
                <a:lnTo>
                  <a:pt x="0" y="323976"/>
                </a:lnTo>
                <a:lnTo>
                  <a:pt x="216026" y="323976"/>
                </a:lnTo>
                <a:lnTo>
                  <a:pt x="216026" y="432053"/>
                </a:lnTo>
                <a:lnTo>
                  <a:pt x="432053" y="216026"/>
                </a:lnTo>
                <a:lnTo>
                  <a:pt x="21602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55670" y="2375535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0" y="107950"/>
                </a:moveTo>
                <a:lnTo>
                  <a:pt x="216026" y="107950"/>
                </a:lnTo>
                <a:lnTo>
                  <a:pt x="216026" y="0"/>
                </a:lnTo>
                <a:lnTo>
                  <a:pt x="432053" y="216026"/>
                </a:lnTo>
                <a:lnTo>
                  <a:pt x="216026" y="432053"/>
                </a:lnTo>
                <a:lnTo>
                  <a:pt x="216026" y="323976"/>
                </a:lnTo>
                <a:lnTo>
                  <a:pt x="0" y="323976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56119" y="4967859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026" y="0"/>
                </a:moveTo>
                <a:lnTo>
                  <a:pt x="216026" y="107950"/>
                </a:lnTo>
                <a:lnTo>
                  <a:pt x="0" y="107950"/>
                </a:lnTo>
                <a:lnTo>
                  <a:pt x="0" y="323977"/>
                </a:lnTo>
                <a:lnTo>
                  <a:pt x="216026" y="323977"/>
                </a:lnTo>
                <a:lnTo>
                  <a:pt x="216026" y="432054"/>
                </a:lnTo>
                <a:lnTo>
                  <a:pt x="432053" y="216027"/>
                </a:lnTo>
                <a:lnTo>
                  <a:pt x="21602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6119" y="4967859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0" y="107950"/>
                </a:moveTo>
                <a:lnTo>
                  <a:pt x="216026" y="107950"/>
                </a:lnTo>
                <a:lnTo>
                  <a:pt x="216026" y="0"/>
                </a:lnTo>
                <a:lnTo>
                  <a:pt x="432053" y="216027"/>
                </a:lnTo>
                <a:lnTo>
                  <a:pt x="216026" y="432054"/>
                </a:lnTo>
                <a:lnTo>
                  <a:pt x="216026" y="323977"/>
                </a:lnTo>
                <a:lnTo>
                  <a:pt x="0" y="323977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60898" y="3815715"/>
            <a:ext cx="432434" cy="360045"/>
          </a:xfrm>
          <a:custGeom>
            <a:avLst/>
            <a:gdLst/>
            <a:ahLst/>
            <a:cxnLst/>
            <a:rect l="l" t="t" r="r" b="b"/>
            <a:pathLst>
              <a:path w="432435" h="360045">
                <a:moveTo>
                  <a:pt x="432053" y="179959"/>
                </a:moveTo>
                <a:lnTo>
                  <a:pt x="0" y="179959"/>
                </a:lnTo>
                <a:lnTo>
                  <a:pt x="216026" y="360044"/>
                </a:lnTo>
                <a:lnTo>
                  <a:pt x="432053" y="179959"/>
                </a:lnTo>
                <a:close/>
              </a:path>
              <a:path w="432435" h="360045">
                <a:moveTo>
                  <a:pt x="324103" y="0"/>
                </a:moveTo>
                <a:lnTo>
                  <a:pt x="108076" y="0"/>
                </a:lnTo>
                <a:lnTo>
                  <a:pt x="108076" y="179959"/>
                </a:lnTo>
                <a:lnTo>
                  <a:pt x="324103" y="179959"/>
                </a:lnTo>
                <a:lnTo>
                  <a:pt x="32410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60898" y="3815715"/>
            <a:ext cx="432434" cy="360045"/>
          </a:xfrm>
          <a:custGeom>
            <a:avLst/>
            <a:gdLst/>
            <a:ahLst/>
            <a:cxnLst/>
            <a:rect l="l" t="t" r="r" b="b"/>
            <a:pathLst>
              <a:path w="432435" h="360045">
                <a:moveTo>
                  <a:pt x="0" y="179959"/>
                </a:moveTo>
                <a:lnTo>
                  <a:pt x="108076" y="179959"/>
                </a:lnTo>
                <a:lnTo>
                  <a:pt x="108076" y="0"/>
                </a:lnTo>
                <a:lnTo>
                  <a:pt x="324103" y="0"/>
                </a:lnTo>
                <a:lnTo>
                  <a:pt x="324103" y="179959"/>
                </a:lnTo>
                <a:lnTo>
                  <a:pt x="432053" y="179959"/>
                </a:lnTo>
                <a:lnTo>
                  <a:pt x="216026" y="360044"/>
                </a:lnTo>
                <a:lnTo>
                  <a:pt x="0" y="17995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64335" y="381571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270001" y="179959"/>
                </a:moveTo>
                <a:lnTo>
                  <a:pt x="89915" y="179959"/>
                </a:lnTo>
                <a:lnTo>
                  <a:pt x="89915" y="360044"/>
                </a:lnTo>
                <a:lnTo>
                  <a:pt x="270001" y="360044"/>
                </a:lnTo>
                <a:lnTo>
                  <a:pt x="270001" y="179959"/>
                </a:lnTo>
                <a:close/>
              </a:path>
              <a:path w="360044" h="360045">
                <a:moveTo>
                  <a:pt x="179958" y="0"/>
                </a:moveTo>
                <a:lnTo>
                  <a:pt x="0" y="179959"/>
                </a:lnTo>
                <a:lnTo>
                  <a:pt x="359917" y="179959"/>
                </a:lnTo>
                <a:lnTo>
                  <a:pt x="17995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64335" y="381571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0" y="179959"/>
                </a:moveTo>
                <a:lnTo>
                  <a:pt x="179958" y="0"/>
                </a:lnTo>
                <a:lnTo>
                  <a:pt x="359917" y="179959"/>
                </a:lnTo>
                <a:lnTo>
                  <a:pt x="270001" y="179959"/>
                </a:lnTo>
                <a:lnTo>
                  <a:pt x="270001" y="360044"/>
                </a:lnTo>
                <a:lnTo>
                  <a:pt x="89915" y="360044"/>
                </a:lnTo>
                <a:lnTo>
                  <a:pt x="89915" y="179959"/>
                </a:lnTo>
                <a:lnTo>
                  <a:pt x="0" y="17995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00235" y="360807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270129" y="179958"/>
                </a:moveTo>
                <a:lnTo>
                  <a:pt x="90043" y="179958"/>
                </a:lnTo>
                <a:lnTo>
                  <a:pt x="90043" y="360044"/>
                </a:lnTo>
                <a:lnTo>
                  <a:pt x="270129" y="360044"/>
                </a:lnTo>
                <a:lnTo>
                  <a:pt x="270129" y="179958"/>
                </a:lnTo>
                <a:close/>
              </a:path>
              <a:path w="360045" h="360045">
                <a:moveTo>
                  <a:pt x="180086" y="0"/>
                </a:moveTo>
                <a:lnTo>
                  <a:pt x="0" y="179958"/>
                </a:lnTo>
                <a:lnTo>
                  <a:pt x="360045" y="179958"/>
                </a:lnTo>
                <a:lnTo>
                  <a:pt x="18008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00235" y="360807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0" y="179958"/>
                </a:moveTo>
                <a:lnTo>
                  <a:pt x="180086" y="0"/>
                </a:lnTo>
                <a:lnTo>
                  <a:pt x="360045" y="179958"/>
                </a:lnTo>
                <a:lnTo>
                  <a:pt x="270129" y="179958"/>
                </a:lnTo>
                <a:lnTo>
                  <a:pt x="270129" y="360044"/>
                </a:lnTo>
                <a:lnTo>
                  <a:pt x="90043" y="360044"/>
                </a:lnTo>
                <a:lnTo>
                  <a:pt x="90043" y="179958"/>
                </a:lnTo>
                <a:lnTo>
                  <a:pt x="0" y="17995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9795" y="202692"/>
            <a:ext cx="370179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6195">
              <a:lnSpc>
                <a:spcPct val="100000"/>
              </a:lnSpc>
            </a:pPr>
            <a:r>
              <a:rPr dirty="0"/>
              <a:t>INTRODUCCIÓN</a:t>
            </a:r>
          </a:p>
        </p:txBody>
      </p:sp>
      <p:sp>
        <p:nvSpPr>
          <p:cNvPr id="8" name="object 8"/>
          <p:cNvSpPr/>
          <p:nvPr/>
        </p:nvSpPr>
        <p:spPr>
          <a:xfrm>
            <a:off x="891578" y="777621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05" y="0"/>
                </a:moveTo>
                <a:lnTo>
                  <a:pt x="0" y="0"/>
                </a:lnTo>
                <a:lnTo>
                  <a:pt x="360032" y="360044"/>
                </a:lnTo>
                <a:lnTo>
                  <a:pt x="0" y="720089"/>
                </a:lnTo>
                <a:lnTo>
                  <a:pt x="2422105" y="720089"/>
                </a:lnTo>
                <a:lnTo>
                  <a:pt x="2782150" y="360044"/>
                </a:lnTo>
                <a:lnTo>
                  <a:pt x="242210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78" y="777621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05" y="0"/>
                </a:lnTo>
                <a:lnTo>
                  <a:pt x="2782150" y="360044"/>
                </a:lnTo>
                <a:lnTo>
                  <a:pt x="2422105" y="720089"/>
                </a:lnTo>
                <a:lnTo>
                  <a:pt x="0" y="720089"/>
                </a:lnTo>
                <a:lnTo>
                  <a:pt x="360032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52169" y="825880"/>
            <a:ext cx="186055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Enfermedad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 </a:t>
            </a:r>
            <a:r>
              <a:rPr sz="2000" b="1" spc="-5" dirty="0">
                <a:latin typeface="Arial"/>
                <a:cs typeface="Arial"/>
              </a:rPr>
              <a:t>Pie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negro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98061" y="777621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2422143" y="0"/>
                </a:moveTo>
                <a:lnTo>
                  <a:pt x="0" y="0"/>
                </a:lnTo>
                <a:lnTo>
                  <a:pt x="360045" y="360044"/>
                </a:lnTo>
                <a:lnTo>
                  <a:pt x="0" y="720089"/>
                </a:lnTo>
                <a:lnTo>
                  <a:pt x="2422143" y="720089"/>
                </a:lnTo>
                <a:lnTo>
                  <a:pt x="2782189" y="360044"/>
                </a:lnTo>
                <a:lnTo>
                  <a:pt x="242214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8061" y="777621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90">
                <a:moveTo>
                  <a:pt x="0" y="0"/>
                </a:moveTo>
                <a:lnTo>
                  <a:pt x="2422143" y="0"/>
                </a:lnTo>
                <a:lnTo>
                  <a:pt x="2782189" y="360044"/>
                </a:lnTo>
                <a:lnTo>
                  <a:pt x="2422143" y="720089"/>
                </a:lnTo>
                <a:lnTo>
                  <a:pt x="0" y="720089"/>
                </a:lnTo>
                <a:lnTo>
                  <a:pt x="360045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15714" y="978280"/>
            <a:ext cx="174942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Agente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causal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6241" y="1614170"/>
            <a:ext cx="3824604" cy="308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7911" y="5058409"/>
            <a:ext cx="5608320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5" dirty="0">
                <a:latin typeface="Trebuchet MS"/>
                <a:cs typeface="Trebuchet MS"/>
              </a:rPr>
              <a:t>Figura </a:t>
            </a:r>
            <a:r>
              <a:rPr sz="2000" b="1" dirty="0">
                <a:latin typeface="Trebuchet MS"/>
                <a:cs typeface="Trebuchet MS"/>
              </a:rPr>
              <a:t>5. </a:t>
            </a:r>
            <a:r>
              <a:rPr sz="2000" b="1" spc="-5" dirty="0">
                <a:latin typeface="Trebuchet MS"/>
                <a:cs typeface="Trebuchet MS"/>
              </a:rPr>
              <a:t>Morfología </a:t>
            </a:r>
            <a:r>
              <a:rPr sz="2000" b="1" dirty="0">
                <a:latin typeface="Trebuchet MS"/>
                <a:cs typeface="Trebuchet MS"/>
              </a:rPr>
              <a:t>de </a:t>
            </a:r>
            <a:r>
              <a:rPr sz="2000" b="1" spc="-5" dirty="0">
                <a:latin typeface="Trebuchet MS"/>
                <a:cs typeface="Trebuchet MS"/>
              </a:rPr>
              <a:t>la </a:t>
            </a:r>
            <a:r>
              <a:rPr sz="2000" b="1" dirty="0">
                <a:latin typeface="Trebuchet MS"/>
                <a:cs typeface="Trebuchet MS"/>
              </a:rPr>
              <a:t>colonia y </a:t>
            </a:r>
            <a:r>
              <a:rPr sz="2000" b="1" spc="-10" dirty="0">
                <a:latin typeface="Trebuchet MS"/>
                <a:cs typeface="Trebuchet MS"/>
              </a:rPr>
              <a:t>estructuras  reproductoras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65248" y="1612392"/>
            <a:ext cx="123443" cy="2450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6970" y="1632077"/>
            <a:ext cx="0" cy="2298065"/>
          </a:xfrm>
          <a:custGeom>
            <a:avLst/>
            <a:gdLst/>
            <a:ahLst/>
            <a:cxnLst/>
            <a:rect l="l" t="t" r="r" b="b"/>
            <a:pathLst>
              <a:path h="2298065">
                <a:moveTo>
                  <a:pt x="0" y="0"/>
                </a:moveTo>
                <a:lnTo>
                  <a:pt x="0" y="2298065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9151" y="3910584"/>
            <a:ext cx="1357884" cy="161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2332" y="3968241"/>
            <a:ext cx="1271905" cy="0"/>
          </a:xfrm>
          <a:custGeom>
            <a:avLst/>
            <a:gdLst/>
            <a:ahLst/>
            <a:cxnLst/>
            <a:rect l="l" t="t" r="r" b="b"/>
            <a:pathLst>
              <a:path w="1271904">
                <a:moveTo>
                  <a:pt x="0" y="0"/>
                </a:moveTo>
                <a:lnTo>
                  <a:pt x="1271396" y="0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2050" y="3046222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29766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1691" y="2988564"/>
            <a:ext cx="2634995" cy="161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3728" y="3046222"/>
            <a:ext cx="2551430" cy="0"/>
          </a:xfrm>
          <a:custGeom>
            <a:avLst/>
            <a:gdLst/>
            <a:ahLst/>
            <a:cxnLst/>
            <a:rect l="l" t="t" r="r" b="b"/>
            <a:pathLst>
              <a:path w="2551429">
                <a:moveTo>
                  <a:pt x="0" y="0"/>
                </a:moveTo>
                <a:lnTo>
                  <a:pt x="2550922" y="0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9820" y="1661160"/>
            <a:ext cx="161544" cy="15209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0972" y="1681607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973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83535" y="1574292"/>
            <a:ext cx="3910584" cy="161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970" y="1632077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604" y="0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9042" y="2223897"/>
            <a:ext cx="403860" cy="324485"/>
          </a:xfrm>
          <a:custGeom>
            <a:avLst/>
            <a:gdLst/>
            <a:ahLst/>
            <a:cxnLst/>
            <a:rect l="l" t="t" r="r" b="b"/>
            <a:pathLst>
              <a:path w="403860" h="324485">
                <a:moveTo>
                  <a:pt x="241808" y="0"/>
                </a:moveTo>
                <a:lnTo>
                  <a:pt x="241808" y="81025"/>
                </a:lnTo>
                <a:lnTo>
                  <a:pt x="0" y="81025"/>
                </a:lnTo>
                <a:lnTo>
                  <a:pt x="0" y="243077"/>
                </a:lnTo>
                <a:lnTo>
                  <a:pt x="241808" y="243077"/>
                </a:lnTo>
                <a:lnTo>
                  <a:pt x="241808" y="323976"/>
                </a:lnTo>
                <a:lnTo>
                  <a:pt x="403860" y="162051"/>
                </a:lnTo>
                <a:lnTo>
                  <a:pt x="24180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59042" y="2223897"/>
            <a:ext cx="403860" cy="324485"/>
          </a:xfrm>
          <a:custGeom>
            <a:avLst/>
            <a:gdLst/>
            <a:ahLst/>
            <a:cxnLst/>
            <a:rect l="l" t="t" r="r" b="b"/>
            <a:pathLst>
              <a:path w="403860" h="324485">
                <a:moveTo>
                  <a:pt x="0" y="81025"/>
                </a:moveTo>
                <a:lnTo>
                  <a:pt x="241808" y="81025"/>
                </a:lnTo>
                <a:lnTo>
                  <a:pt x="241808" y="0"/>
                </a:lnTo>
                <a:lnTo>
                  <a:pt x="403860" y="162051"/>
                </a:lnTo>
                <a:lnTo>
                  <a:pt x="241808" y="323976"/>
                </a:lnTo>
                <a:lnTo>
                  <a:pt x="241808" y="243077"/>
                </a:lnTo>
                <a:lnTo>
                  <a:pt x="0" y="243077"/>
                </a:lnTo>
                <a:lnTo>
                  <a:pt x="0" y="8102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46342" y="2070989"/>
            <a:ext cx="133985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25" dirty="0">
                <a:latin typeface="Trebuchet MS"/>
                <a:cs typeface="Trebuchet MS"/>
              </a:rPr>
              <a:t>Fase  </a:t>
            </a:r>
            <a:r>
              <a:rPr sz="2000" b="1" spc="-5" dirty="0">
                <a:latin typeface="Trebuchet MS"/>
                <a:cs typeface="Trebuchet MS"/>
              </a:rPr>
              <a:t>teleo</a:t>
            </a:r>
            <a:r>
              <a:rPr sz="2000" b="1" spc="5" dirty="0">
                <a:latin typeface="Trebuchet MS"/>
                <a:cs typeface="Trebuchet MS"/>
              </a:rPr>
              <a:t>m</a:t>
            </a:r>
            <a:r>
              <a:rPr sz="2000" b="1" dirty="0">
                <a:latin typeface="Trebuchet MS"/>
                <a:cs typeface="Trebuchet MS"/>
              </a:rPr>
              <a:t>orfa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22721" y="3806444"/>
            <a:ext cx="403860" cy="323850"/>
          </a:xfrm>
          <a:custGeom>
            <a:avLst/>
            <a:gdLst/>
            <a:ahLst/>
            <a:cxnLst/>
            <a:rect l="l" t="t" r="r" b="b"/>
            <a:pathLst>
              <a:path w="403860" h="323850">
                <a:moveTo>
                  <a:pt x="242188" y="0"/>
                </a:moveTo>
                <a:lnTo>
                  <a:pt x="242188" y="80899"/>
                </a:lnTo>
                <a:lnTo>
                  <a:pt x="0" y="80899"/>
                </a:lnTo>
                <a:lnTo>
                  <a:pt x="0" y="242697"/>
                </a:lnTo>
                <a:lnTo>
                  <a:pt x="242188" y="242697"/>
                </a:lnTo>
                <a:lnTo>
                  <a:pt x="242188" y="323596"/>
                </a:lnTo>
                <a:lnTo>
                  <a:pt x="403859" y="161798"/>
                </a:lnTo>
                <a:lnTo>
                  <a:pt x="24218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22721" y="3806444"/>
            <a:ext cx="403860" cy="323850"/>
          </a:xfrm>
          <a:custGeom>
            <a:avLst/>
            <a:gdLst/>
            <a:ahLst/>
            <a:cxnLst/>
            <a:rect l="l" t="t" r="r" b="b"/>
            <a:pathLst>
              <a:path w="403860" h="323850">
                <a:moveTo>
                  <a:pt x="0" y="80899"/>
                </a:moveTo>
                <a:lnTo>
                  <a:pt x="242188" y="80899"/>
                </a:lnTo>
                <a:lnTo>
                  <a:pt x="242188" y="0"/>
                </a:lnTo>
                <a:lnTo>
                  <a:pt x="403859" y="161798"/>
                </a:lnTo>
                <a:lnTo>
                  <a:pt x="242188" y="323596"/>
                </a:lnTo>
                <a:lnTo>
                  <a:pt x="242188" y="242697"/>
                </a:lnTo>
                <a:lnTo>
                  <a:pt x="0" y="242697"/>
                </a:lnTo>
                <a:lnTo>
                  <a:pt x="0" y="8089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42658" y="3653535"/>
            <a:ext cx="1150620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latin typeface="Trebuchet MS"/>
                <a:cs typeface="Trebuchet MS"/>
              </a:rPr>
              <a:t>Fase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anam</a:t>
            </a:r>
            <a:r>
              <a:rPr sz="2000" b="1" spc="5" dirty="0">
                <a:latin typeface="Trebuchet MS"/>
                <a:cs typeface="Trebuchet MS"/>
              </a:rPr>
              <a:t>o</a:t>
            </a:r>
            <a:r>
              <a:rPr sz="2000" b="1" spc="-5" dirty="0">
                <a:latin typeface="Trebuchet MS"/>
                <a:cs typeface="Trebuchet MS"/>
              </a:rPr>
              <a:t>rfa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9321" y="1632077"/>
            <a:ext cx="2135886" cy="3082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24164" y="1192276"/>
            <a:ext cx="1872614" cy="1031875"/>
          </a:xfrm>
          <a:custGeom>
            <a:avLst/>
            <a:gdLst/>
            <a:ahLst/>
            <a:cxnLst/>
            <a:rect l="l" t="t" r="r" b="b"/>
            <a:pathLst>
              <a:path w="1872615" h="1031875">
                <a:moveTo>
                  <a:pt x="1194053" y="773684"/>
                </a:moveTo>
                <a:lnTo>
                  <a:pt x="678179" y="773684"/>
                </a:lnTo>
                <a:lnTo>
                  <a:pt x="936116" y="1031621"/>
                </a:lnTo>
                <a:lnTo>
                  <a:pt x="1194053" y="773684"/>
                </a:lnTo>
                <a:close/>
              </a:path>
              <a:path w="1872615" h="1031875">
                <a:moveTo>
                  <a:pt x="1065149" y="670305"/>
                </a:moveTo>
                <a:lnTo>
                  <a:pt x="807211" y="670305"/>
                </a:lnTo>
                <a:lnTo>
                  <a:pt x="807211" y="773684"/>
                </a:lnTo>
                <a:lnTo>
                  <a:pt x="1065149" y="773684"/>
                </a:lnTo>
                <a:lnTo>
                  <a:pt x="1065149" y="670305"/>
                </a:lnTo>
                <a:close/>
              </a:path>
              <a:path w="1872615" h="1031875">
                <a:moveTo>
                  <a:pt x="1872233" y="0"/>
                </a:moveTo>
                <a:lnTo>
                  <a:pt x="0" y="0"/>
                </a:lnTo>
                <a:lnTo>
                  <a:pt x="0" y="670305"/>
                </a:lnTo>
                <a:lnTo>
                  <a:pt x="1872233" y="670305"/>
                </a:lnTo>
                <a:lnTo>
                  <a:pt x="187223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24164" y="1192276"/>
            <a:ext cx="1872614" cy="1031875"/>
          </a:xfrm>
          <a:custGeom>
            <a:avLst/>
            <a:gdLst/>
            <a:ahLst/>
            <a:cxnLst/>
            <a:rect l="l" t="t" r="r" b="b"/>
            <a:pathLst>
              <a:path w="1872615" h="1031875">
                <a:moveTo>
                  <a:pt x="0" y="0"/>
                </a:moveTo>
                <a:lnTo>
                  <a:pt x="1872233" y="0"/>
                </a:lnTo>
                <a:lnTo>
                  <a:pt x="1872233" y="670305"/>
                </a:lnTo>
                <a:lnTo>
                  <a:pt x="1065149" y="670305"/>
                </a:lnTo>
                <a:lnTo>
                  <a:pt x="1065149" y="773684"/>
                </a:lnTo>
                <a:lnTo>
                  <a:pt x="1194053" y="773684"/>
                </a:lnTo>
                <a:lnTo>
                  <a:pt x="936116" y="1031621"/>
                </a:lnTo>
                <a:lnTo>
                  <a:pt x="678179" y="773684"/>
                </a:lnTo>
                <a:lnTo>
                  <a:pt x="807211" y="773684"/>
                </a:lnTo>
                <a:lnTo>
                  <a:pt x="807211" y="670305"/>
                </a:lnTo>
                <a:lnTo>
                  <a:pt x="0" y="6703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915781" y="1368171"/>
            <a:ext cx="8890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Hábitat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424164" y="3845814"/>
            <a:ext cx="1895475" cy="1060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067802" y="2290826"/>
            <a:ext cx="2546985" cy="1323975"/>
          </a:xfrm>
          <a:prstGeom prst="rect">
            <a:avLst/>
          </a:prstGeom>
          <a:ln w="38100">
            <a:solidFill>
              <a:srgbClr val="2C2C89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15925" indent="-342900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415925" algn="l"/>
                <a:tab pos="416559" algn="l"/>
              </a:tabLst>
            </a:pPr>
            <a:r>
              <a:rPr sz="2000" b="1" spc="-5" dirty="0">
                <a:latin typeface="Trebuchet MS"/>
                <a:cs typeface="Trebuchet MS"/>
              </a:rPr>
              <a:t>Suelos</a:t>
            </a:r>
            <a:endParaRPr sz="2000">
              <a:latin typeface="Trebuchet MS"/>
              <a:cs typeface="Trebuchet MS"/>
            </a:endParaRPr>
          </a:p>
          <a:p>
            <a:pPr marL="492125" indent="-419100">
              <a:lnSpc>
                <a:spcPct val="100000"/>
              </a:lnSpc>
              <a:buFont typeface="Wingdings"/>
              <a:buChar char=""/>
              <a:tabLst>
                <a:tab pos="492125" algn="l"/>
                <a:tab pos="492759" algn="l"/>
              </a:tabLst>
            </a:pPr>
            <a:r>
              <a:rPr sz="2000" b="1" spc="-10" dirty="0">
                <a:latin typeface="Trebuchet MS"/>
                <a:cs typeface="Trebuchet MS"/>
              </a:rPr>
              <a:t>raíces</a:t>
            </a:r>
            <a:endParaRPr sz="2000">
              <a:latin typeface="Trebuchet MS"/>
              <a:cs typeface="Trebuchet MS"/>
            </a:endParaRPr>
          </a:p>
          <a:p>
            <a:pPr marL="415925" marR="62865" indent="-342900">
              <a:lnSpc>
                <a:spcPct val="100000"/>
              </a:lnSpc>
              <a:buFont typeface="Wingdings"/>
              <a:buChar char=""/>
              <a:tabLst>
                <a:tab pos="492125" algn="l"/>
                <a:tab pos="492759" algn="l"/>
                <a:tab pos="1568450" algn="l"/>
              </a:tabLst>
            </a:pPr>
            <a:r>
              <a:rPr sz="2000" b="1" spc="-5" dirty="0">
                <a:latin typeface="Trebuchet MS"/>
                <a:cs typeface="Trebuchet MS"/>
              </a:rPr>
              <a:t>plantas	leñosas  </a:t>
            </a:r>
            <a:r>
              <a:rPr sz="2000" b="1" dirty="0">
                <a:latin typeface="Trebuchet MS"/>
                <a:cs typeface="Trebuchet MS"/>
              </a:rPr>
              <a:t>y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herbáceas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07373" y="4015358"/>
            <a:ext cx="145923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Distribución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71002" y="5083619"/>
            <a:ext cx="2343785" cy="400685"/>
          </a:xfrm>
          <a:prstGeom prst="rect">
            <a:avLst/>
          </a:prstGeom>
          <a:ln w="38100">
            <a:solidFill>
              <a:srgbClr val="2C2C89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416559" indent="-342900">
              <a:lnSpc>
                <a:spcPct val="100000"/>
              </a:lnSpc>
              <a:spcBef>
                <a:spcPts val="160"/>
              </a:spcBef>
              <a:buFont typeface="Wingdings"/>
              <a:buChar char=""/>
              <a:tabLst>
                <a:tab pos="415925" algn="l"/>
                <a:tab pos="416559" algn="l"/>
              </a:tabLst>
            </a:pPr>
            <a:r>
              <a:rPr sz="2000" b="1" dirty="0">
                <a:latin typeface="Trebuchet MS"/>
                <a:cs typeface="Trebuchet MS"/>
              </a:rPr>
              <a:t>Cosmopolitan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9795" y="202692"/>
            <a:ext cx="370179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6195">
              <a:lnSpc>
                <a:spcPct val="100000"/>
              </a:lnSpc>
            </a:pPr>
            <a:r>
              <a:rPr dirty="0"/>
              <a:t>INTRODUCCIÓN</a:t>
            </a:r>
          </a:p>
        </p:txBody>
      </p:sp>
      <p:sp>
        <p:nvSpPr>
          <p:cNvPr id="8" name="object 8"/>
          <p:cNvSpPr/>
          <p:nvPr/>
        </p:nvSpPr>
        <p:spPr>
          <a:xfrm>
            <a:off x="863371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2422118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90"/>
                </a:lnTo>
                <a:lnTo>
                  <a:pt x="2422118" y="720090"/>
                </a:lnTo>
                <a:lnTo>
                  <a:pt x="2782163" y="360045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371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0" y="0"/>
                </a:moveTo>
                <a:lnTo>
                  <a:pt x="2422118" y="0"/>
                </a:lnTo>
                <a:lnTo>
                  <a:pt x="2782163" y="360045"/>
                </a:lnTo>
                <a:lnTo>
                  <a:pt x="2422118" y="720090"/>
                </a:lnTo>
                <a:lnTo>
                  <a:pt x="0" y="720090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24102" y="983741"/>
            <a:ext cx="186055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Enfermedad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 </a:t>
            </a:r>
            <a:r>
              <a:rPr sz="2000" b="1" spc="-5" dirty="0">
                <a:latin typeface="Arial"/>
                <a:cs typeface="Arial"/>
              </a:rPr>
              <a:t>Pie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negro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867" y="935355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89">
                <a:moveTo>
                  <a:pt x="2998216" y="0"/>
                </a:moveTo>
                <a:lnTo>
                  <a:pt x="0" y="0"/>
                </a:lnTo>
                <a:lnTo>
                  <a:pt x="360045" y="360045"/>
                </a:lnTo>
                <a:lnTo>
                  <a:pt x="0" y="720090"/>
                </a:lnTo>
                <a:lnTo>
                  <a:pt x="2998216" y="720090"/>
                </a:lnTo>
                <a:lnTo>
                  <a:pt x="3358261" y="360045"/>
                </a:lnTo>
                <a:lnTo>
                  <a:pt x="299821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9867" y="935355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89">
                <a:moveTo>
                  <a:pt x="0" y="0"/>
                </a:moveTo>
                <a:lnTo>
                  <a:pt x="2998216" y="0"/>
                </a:lnTo>
                <a:lnTo>
                  <a:pt x="3358261" y="360045"/>
                </a:lnTo>
                <a:lnTo>
                  <a:pt x="2998216" y="720090"/>
                </a:lnTo>
                <a:lnTo>
                  <a:pt x="0" y="720090"/>
                </a:lnTo>
                <a:lnTo>
                  <a:pt x="360045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90084" y="983741"/>
            <a:ext cx="1917064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Mecanismos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 patogenicidad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80529" y="978154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89">
                <a:moveTo>
                  <a:pt x="2998089" y="0"/>
                </a:moveTo>
                <a:lnTo>
                  <a:pt x="0" y="0"/>
                </a:lnTo>
                <a:lnTo>
                  <a:pt x="360045" y="359918"/>
                </a:lnTo>
                <a:lnTo>
                  <a:pt x="0" y="719963"/>
                </a:lnTo>
                <a:lnTo>
                  <a:pt x="2998089" y="719963"/>
                </a:lnTo>
                <a:lnTo>
                  <a:pt x="3358134" y="359918"/>
                </a:lnTo>
                <a:lnTo>
                  <a:pt x="299808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0529" y="978154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89">
                <a:moveTo>
                  <a:pt x="0" y="0"/>
                </a:moveTo>
                <a:lnTo>
                  <a:pt x="2998089" y="0"/>
                </a:lnTo>
                <a:lnTo>
                  <a:pt x="3358134" y="359918"/>
                </a:lnTo>
                <a:lnTo>
                  <a:pt x="2998089" y="719963"/>
                </a:lnTo>
                <a:lnTo>
                  <a:pt x="0" y="719963"/>
                </a:lnTo>
                <a:lnTo>
                  <a:pt x="360045" y="35991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33486" y="1178814"/>
            <a:ext cx="22510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latin typeface="Arial"/>
                <a:cs typeface="Arial"/>
              </a:rPr>
              <a:t>Toxinas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enzimas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1070" y="1858898"/>
            <a:ext cx="1026794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latin typeface="Trebuchet MS"/>
                <a:cs typeface="Trebuchet MS"/>
              </a:rPr>
              <a:t>TOXINAS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892" y="5412232"/>
            <a:ext cx="125031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nectrolide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65173" y="5330444"/>
            <a:ext cx="489584" cy="485140"/>
          </a:xfrm>
          <a:custGeom>
            <a:avLst/>
            <a:gdLst/>
            <a:ahLst/>
            <a:cxnLst/>
            <a:rect l="l" t="t" r="r" b="b"/>
            <a:pathLst>
              <a:path w="489585" h="485139">
                <a:moveTo>
                  <a:pt x="246887" y="0"/>
                </a:moveTo>
                <a:lnTo>
                  <a:pt x="246887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246887" y="363473"/>
                </a:lnTo>
                <a:lnTo>
                  <a:pt x="246887" y="484631"/>
                </a:lnTo>
                <a:lnTo>
                  <a:pt x="489203" y="242315"/>
                </a:lnTo>
                <a:lnTo>
                  <a:pt x="2468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5173" y="5330444"/>
            <a:ext cx="489584" cy="485140"/>
          </a:xfrm>
          <a:custGeom>
            <a:avLst/>
            <a:gdLst/>
            <a:ahLst/>
            <a:cxnLst/>
            <a:rect l="l" t="t" r="r" b="b"/>
            <a:pathLst>
              <a:path w="489585" h="485139">
                <a:moveTo>
                  <a:pt x="0" y="121157"/>
                </a:moveTo>
                <a:lnTo>
                  <a:pt x="246887" y="121157"/>
                </a:lnTo>
                <a:lnTo>
                  <a:pt x="246887" y="0"/>
                </a:lnTo>
                <a:lnTo>
                  <a:pt x="489203" y="242315"/>
                </a:lnTo>
                <a:lnTo>
                  <a:pt x="246887" y="484631"/>
                </a:lnTo>
                <a:lnTo>
                  <a:pt x="246887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26385" y="5329047"/>
            <a:ext cx="134112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i="1" spc="-5" dirty="0">
                <a:latin typeface="Trebuchet MS"/>
                <a:cs typeface="Trebuchet MS"/>
              </a:rPr>
              <a:t>Euca</a:t>
            </a:r>
            <a:r>
              <a:rPr sz="2000" b="1" i="1" spc="-10" dirty="0">
                <a:latin typeface="Trebuchet MS"/>
                <a:cs typeface="Trebuchet MS"/>
              </a:rPr>
              <a:t>l</a:t>
            </a:r>
            <a:r>
              <a:rPr sz="2000" b="1" i="1" dirty="0">
                <a:latin typeface="Trebuchet MS"/>
                <a:cs typeface="Trebuchet MS"/>
              </a:rPr>
              <a:t>yptus  pilularis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98746" y="5335778"/>
            <a:ext cx="133731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brefeldin</a:t>
            </a:r>
            <a:r>
              <a:rPr sz="2000" b="1" spc="-2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44002" y="1852167"/>
            <a:ext cx="1033144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ENZIMAS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23200" y="3253485"/>
            <a:ext cx="2184527" cy="2076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19415" y="3543439"/>
            <a:ext cx="464184" cy="475615"/>
          </a:xfrm>
          <a:custGeom>
            <a:avLst/>
            <a:gdLst/>
            <a:ahLst/>
            <a:cxnLst/>
            <a:rect l="l" t="t" r="r" b="b"/>
            <a:pathLst>
              <a:path w="464184" h="475614">
                <a:moveTo>
                  <a:pt x="0" y="475475"/>
                </a:moveTo>
                <a:lnTo>
                  <a:pt x="463854" y="475475"/>
                </a:lnTo>
                <a:lnTo>
                  <a:pt x="463854" y="0"/>
                </a:lnTo>
                <a:lnTo>
                  <a:pt x="0" y="0"/>
                </a:lnTo>
                <a:lnTo>
                  <a:pt x="0" y="4754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41458" y="3691382"/>
            <a:ext cx="252095" cy="504190"/>
          </a:xfrm>
          <a:custGeom>
            <a:avLst/>
            <a:gdLst/>
            <a:ahLst/>
            <a:cxnLst/>
            <a:rect l="l" t="t" r="r" b="b"/>
            <a:pathLst>
              <a:path w="252095" h="504189">
                <a:moveTo>
                  <a:pt x="0" y="504063"/>
                </a:moveTo>
                <a:lnTo>
                  <a:pt x="252031" y="504063"/>
                </a:lnTo>
                <a:lnTo>
                  <a:pt x="252031" y="0"/>
                </a:lnTo>
                <a:lnTo>
                  <a:pt x="0" y="0"/>
                </a:lnTo>
                <a:lnTo>
                  <a:pt x="0" y="50406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06217" y="2334386"/>
            <a:ext cx="677545" cy="689610"/>
          </a:xfrm>
          <a:custGeom>
            <a:avLst/>
            <a:gdLst/>
            <a:ahLst/>
            <a:cxnLst/>
            <a:rect l="l" t="t" r="r" b="b"/>
            <a:pathLst>
              <a:path w="677544" h="689610">
                <a:moveTo>
                  <a:pt x="677037" y="350647"/>
                </a:moveTo>
                <a:lnTo>
                  <a:pt x="0" y="350647"/>
                </a:lnTo>
                <a:lnTo>
                  <a:pt x="338581" y="689228"/>
                </a:lnTo>
                <a:lnTo>
                  <a:pt x="677037" y="350647"/>
                </a:lnTo>
                <a:close/>
              </a:path>
              <a:path w="677544" h="689610">
                <a:moveTo>
                  <a:pt x="507745" y="0"/>
                </a:moveTo>
                <a:lnTo>
                  <a:pt x="169290" y="0"/>
                </a:lnTo>
                <a:lnTo>
                  <a:pt x="169290" y="350647"/>
                </a:lnTo>
                <a:lnTo>
                  <a:pt x="507745" y="350647"/>
                </a:lnTo>
                <a:lnTo>
                  <a:pt x="50774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06217" y="2334386"/>
            <a:ext cx="677545" cy="689610"/>
          </a:xfrm>
          <a:custGeom>
            <a:avLst/>
            <a:gdLst/>
            <a:ahLst/>
            <a:cxnLst/>
            <a:rect l="l" t="t" r="r" b="b"/>
            <a:pathLst>
              <a:path w="677544" h="689610">
                <a:moveTo>
                  <a:pt x="0" y="350647"/>
                </a:moveTo>
                <a:lnTo>
                  <a:pt x="169290" y="350647"/>
                </a:lnTo>
                <a:lnTo>
                  <a:pt x="169290" y="0"/>
                </a:lnTo>
                <a:lnTo>
                  <a:pt x="507745" y="0"/>
                </a:lnTo>
                <a:lnTo>
                  <a:pt x="507745" y="350647"/>
                </a:lnTo>
                <a:lnTo>
                  <a:pt x="677037" y="350647"/>
                </a:lnTo>
                <a:lnTo>
                  <a:pt x="338581" y="689228"/>
                </a:lnTo>
                <a:lnTo>
                  <a:pt x="0" y="35064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39715" y="2100834"/>
            <a:ext cx="5085715" cy="1081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Trebuchet MS"/>
                <a:cs typeface="Trebuchet MS"/>
              </a:rPr>
              <a:t>I.radicicola</a:t>
            </a:r>
            <a:endParaRPr sz="2000">
              <a:latin typeface="Trebuchet MS"/>
              <a:cs typeface="Trebuchet MS"/>
            </a:endParaRPr>
          </a:p>
          <a:p>
            <a:pPr marL="2868295">
              <a:lnSpc>
                <a:spcPct val="100000"/>
              </a:lnSpc>
              <a:spcBef>
                <a:spcPts val="1225"/>
              </a:spcBef>
            </a:pPr>
            <a:r>
              <a:rPr sz="2000" b="1" dirty="0">
                <a:latin typeface="Trebuchet MS"/>
                <a:cs typeface="Trebuchet MS"/>
              </a:rPr>
              <a:t>poli fenol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oxidasas</a:t>
            </a:r>
            <a:endParaRPr sz="2000">
              <a:latin typeface="Trebuchet MS"/>
              <a:cs typeface="Trebuchet MS"/>
            </a:endParaRPr>
          </a:p>
          <a:p>
            <a:pPr marL="2868295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y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pectinasas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96172" y="2213355"/>
            <a:ext cx="252095" cy="282575"/>
          </a:xfrm>
          <a:custGeom>
            <a:avLst/>
            <a:gdLst/>
            <a:ahLst/>
            <a:cxnLst/>
            <a:rect l="l" t="t" r="r" b="b"/>
            <a:pathLst>
              <a:path w="252095" h="282575">
                <a:moveTo>
                  <a:pt x="251841" y="156337"/>
                </a:moveTo>
                <a:lnTo>
                  <a:pt x="0" y="156337"/>
                </a:lnTo>
                <a:lnTo>
                  <a:pt x="125983" y="282194"/>
                </a:lnTo>
                <a:lnTo>
                  <a:pt x="251841" y="156337"/>
                </a:lnTo>
                <a:close/>
              </a:path>
              <a:path w="252095" h="282575">
                <a:moveTo>
                  <a:pt x="188849" y="0"/>
                </a:moveTo>
                <a:lnTo>
                  <a:pt x="62992" y="0"/>
                </a:lnTo>
                <a:lnTo>
                  <a:pt x="62992" y="156337"/>
                </a:lnTo>
                <a:lnTo>
                  <a:pt x="188849" y="156337"/>
                </a:lnTo>
                <a:lnTo>
                  <a:pt x="18884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96172" y="2213355"/>
            <a:ext cx="252095" cy="282575"/>
          </a:xfrm>
          <a:custGeom>
            <a:avLst/>
            <a:gdLst/>
            <a:ahLst/>
            <a:cxnLst/>
            <a:rect l="l" t="t" r="r" b="b"/>
            <a:pathLst>
              <a:path w="252095" h="282575">
                <a:moveTo>
                  <a:pt x="0" y="156337"/>
                </a:moveTo>
                <a:lnTo>
                  <a:pt x="62992" y="156337"/>
                </a:lnTo>
                <a:lnTo>
                  <a:pt x="62992" y="0"/>
                </a:lnTo>
                <a:lnTo>
                  <a:pt x="188849" y="0"/>
                </a:lnTo>
                <a:lnTo>
                  <a:pt x="188849" y="156337"/>
                </a:lnTo>
                <a:lnTo>
                  <a:pt x="251841" y="156337"/>
                </a:lnTo>
                <a:lnTo>
                  <a:pt x="125983" y="282194"/>
                </a:lnTo>
                <a:lnTo>
                  <a:pt x="0" y="15633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4146" y="3449828"/>
            <a:ext cx="1584198" cy="174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7975" y="3382136"/>
            <a:ext cx="1829816" cy="18298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21661" y="3439922"/>
            <a:ext cx="1538351" cy="17365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88605" y="5452617"/>
            <a:ext cx="196342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rebuchet MS"/>
                <a:cs typeface="Trebuchet MS"/>
              </a:rPr>
              <a:t>Figura6. </a:t>
            </a:r>
            <a:r>
              <a:rPr sz="1600" b="1" spc="-5" dirty="0">
                <a:latin typeface="Trebuchet MS"/>
                <a:cs typeface="Trebuchet MS"/>
              </a:rPr>
              <a:t>Necrosis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Trebuchet MS"/>
                <a:cs typeface="Trebuchet MS"/>
              </a:rPr>
              <a:t>raices </a:t>
            </a:r>
            <a:r>
              <a:rPr sz="1600" b="1" spc="-5" dirty="0">
                <a:latin typeface="Trebuchet MS"/>
                <a:cs typeface="Trebuchet MS"/>
              </a:rPr>
              <a:t>de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ginseng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05555" y="2002536"/>
            <a:ext cx="1316736" cy="411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48609" y="2025015"/>
            <a:ext cx="1117600" cy="252729"/>
          </a:xfrm>
          <a:custGeom>
            <a:avLst/>
            <a:gdLst/>
            <a:ahLst/>
            <a:cxnLst/>
            <a:rect l="l" t="t" r="r" b="b"/>
            <a:pathLst>
              <a:path w="1117600" h="252730">
                <a:moveTo>
                  <a:pt x="1044060" y="212305"/>
                </a:moveTo>
                <a:lnTo>
                  <a:pt x="998727" y="228853"/>
                </a:lnTo>
                <a:lnTo>
                  <a:pt x="995426" y="236220"/>
                </a:lnTo>
                <a:lnTo>
                  <a:pt x="1000251" y="249427"/>
                </a:lnTo>
                <a:lnTo>
                  <a:pt x="1007490" y="252730"/>
                </a:lnTo>
                <a:lnTo>
                  <a:pt x="1095444" y="220599"/>
                </a:lnTo>
                <a:lnTo>
                  <a:pt x="1090294" y="220599"/>
                </a:lnTo>
                <a:lnTo>
                  <a:pt x="1044060" y="212305"/>
                </a:lnTo>
                <a:close/>
              </a:path>
              <a:path w="1117600" h="252730">
                <a:moveTo>
                  <a:pt x="1067736" y="203661"/>
                </a:moveTo>
                <a:lnTo>
                  <a:pt x="1044060" y="212305"/>
                </a:lnTo>
                <a:lnTo>
                  <a:pt x="1090294" y="220599"/>
                </a:lnTo>
                <a:lnTo>
                  <a:pt x="1090805" y="217805"/>
                </a:lnTo>
                <a:lnTo>
                  <a:pt x="1084326" y="217805"/>
                </a:lnTo>
                <a:lnTo>
                  <a:pt x="1067736" y="203661"/>
                </a:lnTo>
                <a:close/>
              </a:path>
              <a:path w="1117600" h="252730">
                <a:moveTo>
                  <a:pt x="1028318" y="136651"/>
                </a:moveTo>
                <a:lnTo>
                  <a:pt x="1020317" y="137287"/>
                </a:lnTo>
                <a:lnTo>
                  <a:pt x="1015745" y="142748"/>
                </a:lnTo>
                <a:lnTo>
                  <a:pt x="1011174" y="148082"/>
                </a:lnTo>
                <a:lnTo>
                  <a:pt x="1011808" y="156083"/>
                </a:lnTo>
                <a:lnTo>
                  <a:pt x="1017142" y="160527"/>
                </a:lnTo>
                <a:lnTo>
                  <a:pt x="1048503" y="187264"/>
                </a:lnTo>
                <a:lnTo>
                  <a:pt x="1094866" y="195580"/>
                </a:lnTo>
                <a:lnTo>
                  <a:pt x="1090294" y="220599"/>
                </a:lnTo>
                <a:lnTo>
                  <a:pt x="1095444" y="220599"/>
                </a:lnTo>
                <a:lnTo>
                  <a:pt x="1117345" y="212598"/>
                </a:lnTo>
                <a:lnTo>
                  <a:pt x="1028318" y="136651"/>
                </a:lnTo>
                <a:close/>
              </a:path>
              <a:path w="1117600" h="252730">
                <a:moveTo>
                  <a:pt x="1088136" y="196214"/>
                </a:moveTo>
                <a:lnTo>
                  <a:pt x="1067736" y="203661"/>
                </a:lnTo>
                <a:lnTo>
                  <a:pt x="1084326" y="217805"/>
                </a:lnTo>
                <a:lnTo>
                  <a:pt x="1088136" y="196214"/>
                </a:lnTo>
                <a:close/>
              </a:path>
              <a:path w="1117600" h="252730">
                <a:moveTo>
                  <a:pt x="1094750" y="196214"/>
                </a:moveTo>
                <a:lnTo>
                  <a:pt x="1088136" y="196214"/>
                </a:lnTo>
                <a:lnTo>
                  <a:pt x="1084326" y="217805"/>
                </a:lnTo>
                <a:lnTo>
                  <a:pt x="1090805" y="217805"/>
                </a:lnTo>
                <a:lnTo>
                  <a:pt x="1094750" y="196214"/>
                </a:lnTo>
                <a:close/>
              </a:path>
              <a:path w="1117600" h="252730">
                <a:moveTo>
                  <a:pt x="4444" y="0"/>
                </a:moveTo>
                <a:lnTo>
                  <a:pt x="0" y="25019"/>
                </a:lnTo>
                <a:lnTo>
                  <a:pt x="1044060" y="212305"/>
                </a:lnTo>
                <a:lnTo>
                  <a:pt x="1067736" y="203661"/>
                </a:lnTo>
                <a:lnTo>
                  <a:pt x="1048503" y="187264"/>
                </a:lnTo>
                <a:lnTo>
                  <a:pt x="4444" y="0"/>
                </a:lnTo>
                <a:close/>
              </a:path>
              <a:path w="1117600" h="252730">
                <a:moveTo>
                  <a:pt x="1048503" y="187264"/>
                </a:moveTo>
                <a:lnTo>
                  <a:pt x="1067736" y="203661"/>
                </a:lnTo>
                <a:lnTo>
                  <a:pt x="1088136" y="196214"/>
                </a:lnTo>
                <a:lnTo>
                  <a:pt x="1094750" y="196214"/>
                </a:lnTo>
                <a:lnTo>
                  <a:pt x="1094866" y="195580"/>
                </a:lnTo>
                <a:lnTo>
                  <a:pt x="1048503" y="187264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96228" y="2002536"/>
            <a:ext cx="1481327" cy="411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52183" y="2025015"/>
            <a:ext cx="1282065" cy="255270"/>
          </a:xfrm>
          <a:custGeom>
            <a:avLst/>
            <a:gdLst/>
            <a:ahLst/>
            <a:cxnLst/>
            <a:rect l="l" t="t" r="r" b="b"/>
            <a:pathLst>
              <a:path w="1282065" h="255269">
                <a:moveTo>
                  <a:pt x="90677" y="138684"/>
                </a:moveTo>
                <a:lnTo>
                  <a:pt x="0" y="212598"/>
                </a:lnTo>
                <a:lnTo>
                  <a:pt x="102362" y="252602"/>
                </a:lnTo>
                <a:lnTo>
                  <a:pt x="108966" y="255270"/>
                </a:lnTo>
                <a:lnTo>
                  <a:pt x="116332" y="251968"/>
                </a:lnTo>
                <a:lnTo>
                  <a:pt x="118872" y="245490"/>
                </a:lnTo>
                <a:lnTo>
                  <a:pt x="121412" y="238887"/>
                </a:lnTo>
                <a:lnTo>
                  <a:pt x="118237" y="231521"/>
                </a:lnTo>
                <a:lnTo>
                  <a:pt x="91821" y="221234"/>
                </a:lnTo>
                <a:lnTo>
                  <a:pt x="26797" y="221234"/>
                </a:lnTo>
                <a:lnTo>
                  <a:pt x="22860" y="196087"/>
                </a:lnTo>
                <a:lnTo>
                  <a:pt x="69425" y="188813"/>
                </a:lnTo>
                <a:lnTo>
                  <a:pt x="106807" y="158369"/>
                </a:lnTo>
                <a:lnTo>
                  <a:pt x="107569" y="150368"/>
                </a:lnTo>
                <a:lnTo>
                  <a:pt x="103124" y="145034"/>
                </a:lnTo>
                <a:lnTo>
                  <a:pt x="98679" y="139573"/>
                </a:lnTo>
                <a:lnTo>
                  <a:pt x="90677" y="138684"/>
                </a:lnTo>
                <a:close/>
              </a:path>
              <a:path w="1282065" h="255269">
                <a:moveTo>
                  <a:pt x="69425" y="188813"/>
                </a:moveTo>
                <a:lnTo>
                  <a:pt x="22860" y="196087"/>
                </a:lnTo>
                <a:lnTo>
                  <a:pt x="26797" y="221234"/>
                </a:lnTo>
                <a:lnTo>
                  <a:pt x="43858" y="218566"/>
                </a:lnTo>
                <a:lnTo>
                  <a:pt x="32893" y="218566"/>
                </a:lnTo>
                <a:lnTo>
                  <a:pt x="29464" y="196850"/>
                </a:lnTo>
                <a:lnTo>
                  <a:pt x="59558" y="196850"/>
                </a:lnTo>
                <a:lnTo>
                  <a:pt x="69425" y="188813"/>
                </a:lnTo>
                <a:close/>
              </a:path>
              <a:path w="1282065" h="255269">
                <a:moveTo>
                  <a:pt x="73251" y="213972"/>
                </a:moveTo>
                <a:lnTo>
                  <a:pt x="26797" y="221234"/>
                </a:lnTo>
                <a:lnTo>
                  <a:pt x="91821" y="221234"/>
                </a:lnTo>
                <a:lnTo>
                  <a:pt x="73251" y="213972"/>
                </a:lnTo>
                <a:close/>
              </a:path>
              <a:path w="1282065" h="255269">
                <a:moveTo>
                  <a:pt x="29464" y="196850"/>
                </a:moveTo>
                <a:lnTo>
                  <a:pt x="32893" y="218566"/>
                </a:lnTo>
                <a:lnTo>
                  <a:pt x="49796" y="204800"/>
                </a:lnTo>
                <a:lnTo>
                  <a:pt x="29464" y="196850"/>
                </a:lnTo>
                <a:close/>
              </a:path>
              <a:path w="1282065" h="255269">
                <a:moveTo>
                  <a:pt x="49796" y="204800"/>
                </a:moveTo>
                <a:lnTo>
                  <a:pt x="32893" y="218566"/>
                </a:lnTo>
                <a:lnTo>
                  <a:pt x="43858" y="218566"/>
                </a:lnTo>
                <a:lnTo>
                  <a:pt x="73251" y="213972"/>
                </a:lnTo>
                <a:lnTo>
                  <a:pt x="49796" y="204800"/>
                </a:lnTo>
                <a:close/>
              </a:path>
              <a:path w="1282065" h="255269">
                <a:moveTo>
                  <a:pt x="1278127" y="0"/>
                </a:moveTo>
                <a:lnTo>
                  <a:pt x="69425" y="188813"/>
                </a:lnTo>
                <a:lnTo>
                  <a:pt x="49796" y="204800"/>
                </a:lnTo>
                <a:lnTo>
                  <a:pt x="73251" y="213972"/>
                </a:lnTo>
                <a:lnTo>
                  <a:pt x="1282065" y="25019"/>
                </a:lnTo>
                <a:lnTo>
                  <a:pt x="1278127" y="0"/>
                </a:lnTo>
                <a:close/>
              </a:path>
              <a:path w="1282065" h="255269">
                <a:moveTo>
                  <a:pt x="59558" y="196850"/>
                </a:moveTo>
                <a:lnTo>
                  <a:pt x="29464" y="196850"/>
                </a:lnTo>
                <a:lnTo>
                  <a:pt x="49796" y="204800"/>
                </a:lnTo>
                <a:lnTo>
                  <a:pt x="59558" y="19685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36364" y="1906270"/>
            <a:ext cx="2215515" cy="856615"/>
          </a:xfrm>
          <a:custGeom>
            <a:avLst/>
            <a:gdLst/>
            <a:ahLst/>
            <a:cxnLst/>
            <a:rect l="l" t="t" r="r" b="b"/>
            <a:pathLst>
              <a:path w="2215515" h="856614">
                <a:moveTo>
                  <a:pt x="1107566" y="229869"/>
                </a:moveTo>
                <a:lnTo>
                  <a:pt x="1489202" y="0"/>
                </a:lnTo>
                <a:lnTo>
                  <a:pt x="1451610" y="211073"/>
                </a:lnTo>
                <a:lnTo>
                  <a:pt x="1884934" y="176656"/>
                </a:lnTo>
                <a:lnTo>
                  <a:pt x="1712849" y="289940"/>
                </a:lnTo>
                <a:lnTo>
                  <a:pt x="2163571" y="322579"/>
                </a:lnTo>
                <a:lnTo>
                  <a:pt x="1805559" y="415163"/>
                </a:lnTo>
                <a:lnTo>
                  <a:pt x="2215134" y="526795"/>
                </a:lnTo>
                <a:lnTo>
                  <a:pt x="1726691" y="512952"/>
                </a:lnTo>
                <a:lnTo>
                  <a:pt x="1860803" y="717168"/>
                </a:lnTo>
                <a:lnTo>
                  <a:pt x="1437766" y="573023"/>
                </a:lnTo>
                <a:lnTo>
                  <a:pt x="1358519" y="782192"/>
                </a:lnTo>
                <a:lnTo>
                  <a:pt x="1080008" y="591946"/>
                </a:lnTo>
                <a:lnTo>
                  <a:pt x="870076" y="856106"/>
                </a:lnTo>
                <a:lnTo>
                  <a:pt x="791210" y="619378"/>
                </a:lnTo>
                <a:lnTo>
                  <a:pt x="488314" y="698245"/>
                </a:lnTo>
                <a:lnTo>
                  <a:pt x="581151" y="552450"/>
                </a:lnTo>
                <a:lnTo>
                  <a:pt x="13843" y="578103"/>
                </a:lnTo>
                <a:lnTo>
                  <a:pt x="381635" y="466725"/>
                </a:lnTo>
                <a:lnTo>
                  <a:pt x="0" y="341502"/>
                </a:lnTo>
                <a:lnTo>
                  <a:pt x="474472" y="301878"/>
                </a:lnTo>
                <a:lnTo>
                  <a:pt x="37846" y="91058"/>
                </a:lnTo>
                <a:lnTo>
                  <a:pt x="749808" y="250570"/>
                </a:lnTo>
                <a:lnTo>
                  <a:pt x="856488" y="91058"/>
                </a:lnTo>
                <a:lnTo>
                  <a:pt x="1107566" y="22986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80659" y="3382010"/>
            <a:ext cx="1347469" cy="17945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163183" y="5319521"/>
            <a:ext cx="81089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5" dirty="0">
                <a:latin typeface="Trebuchet MS"/>
                <a:cs typeface="Trebuchet MS"/>
              </a:rPr>
              <a:t>Allium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5" dirty="0">
                <a:latin typeface="Trebuchet MS"/>
                <a:cs typeface="Trebuchet MS"/>
              </a:rPr>
              <a:t>cepa</a:t>
            </a:r>
            <a:r>
              <a:rPr sz="2000" b="1" i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594350" y="5279771"/>
            <a:ext cx="489584" cy="485140"/>
          </a:xfrm>
          <a:custGeom>
            <a:avLst/>
            <a:gdLst/>
            <a:ahLst/>
            <a:cxnLst/>
            <a:rect l="l" t="t" r="r" b="b"/>
            <a:pathLst>
              <a:path w="489585" h="485139">
                <a:moveTo>
                  <a:pt x="246887" y="0"/>
                </a:moveTo>
                <a:lnTo>
                  <a:pt x="246887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246887" y="363473"/>
                </a:lnTo>
                <a:lnTo>
                  <a:pt x="246887" y="484631"/>
                </a:lnTo>
                <a:lnTo>
                  <a:pt x="489203" y="242315"/>
                </a:lnTo>
                <a:lnTo>
                  <a:pt x="2468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4350" y="5279771"/>
            <a:ext cx="489584" cy="485140"/>
          </a:xfrm>
          <a:custGeom>
            <a:avLst/>
            <a:gdLst/>
            <a:ahLst/>
            <a:cxnLst/>
            <a:rect l="l" t="t" r="r" b="b"/>
            <a:pathLst>
              <a:path w="489585" h="485139">
                <a:moveTo>
                  <a:pt x="0" y="121157"/>
                </a:moveTo>
                <a:lnTo>
                  <a:pt x="246887" y="121157"/>
                </a:lnTo>
                <a:lnTo>
                  <a:pt x="246887" y="0"/>
                </a:lnTo>
                <a:lnTo>
                  <a:pt x="489203" y="242315"/>
                </a:lnTo>
                <a:lnTo>
                  <a:pt x="246887" y="484631"/>
                </a:lnTo>
                <a:lnTo>
                  <a:pt x="246887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9795" y="202692"/>
            <a:ext cx="370179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143" y="202692"/>
            <a:ext cx="64922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6195">
              <a:lnSpc>
                <a:spcPct val="100000"/>
              </a:lnSpc>
            </a:pPr>
            <a:r>
              <a:rPr dirty="0"/>
              <a:t>INTRODUCCIÓN</a:t>
            </a:r>
          </a:p>
        </p:txBody>
      </p:sp>
      <p:sp>
        <p:nvSpPr>
          <p:cNvPr id="8" name="object 8"/>
          <p:cNvSpPr/>
          <p:nvPr/>
        </p:nvSpPr>
        <p:spPr>
          <a:xfrm>
            <a:off x="3317056" y="2224334"/>
            <a:ext cx="4058285" cy="3771900"/>
          </a:xfrm>
          <a:custGeom>
            <a:avLst/>
            <a:gdLst/>
            <a:ahLst/>
            <a:cxnLst/>
            <a:rect l="l" t="t" r="r" b="b"/>
            <a:pathLst>
              <a:path w="4058284" h="3771900">
                <a:moveTo>
                  <a:pt x="2298111" y="3759200"/>
                </a:moveTo>
                <a:lnTo>
                  <a:pt x="1799632" y="3759200"/>
                </a:lnTo>
                <a:lnTo>
                  <a:pt x="1845123" y="3771900"/>
                </a:lnTo>
                <a:lnTo>
                  <a:pt x="2253230" y="3771900"/>
                </a:lnTo>
                <a:lnTo>
                  <a:pt x="2298111" y="3759200"/>
                </a:lnTo>
                <a:close/>
              </a:path>
              <a:path w="4058284" h="3771900">
                <a:moveTo>
                  <a:pt x="269550" y="533400"/>
                </a:moveTo>
                <a:lnTo>
                  <a:pt x="353116" y="609600"/>
                </a:lnTo>
                <a:lnTo>
                  <a:pt x="333735" y="635000"/>
                </a:lnTo>
                <a:lnTo>
                  <a:pt x="314841" y="660400"/>
                </a:lnTo>
                <a:lnTo>
                  <a:pt x="296448" y="698500"/>
                </a:lnTo>
                <a:lnTo>
                  <a:pt x="278567" y="723900"/>
                </a:lnTo>
                <a:lnTo>
                  <a:pt x="254506" y="762000"/>
                </a:lnTo>
                <a:lnTo>
                  <a:pt x="231563" y="812800"/>
                </a:lnTo>
                <a:lnTo>
                  <a:pt x="209734" y="850900"/>
                </a:lnTo>
                <a:lnTo>
                  <a:pt x="189014" y="889000"/>
                </a:lnTo>
                <a:lnTo>
                  <a:pt x="169398" y="939800"/>
                </a:lnTo>
                <a:lnTo>
                  <a:pt x="150882" y="977900"/>
                </a:lnTo>
                <a:lnTo>
                  <a:pt x="133461" y="1028700"/>
                </a:lnTo>
                <a:lnTo>
                  <a:pt x="117131" y="1066800"/>
                </a:lnTo>
                <a:lnTo>
                  <a:pt x="101888" y="1117600"/>
                </a:lnTo>
                <a:lnTo>
                  <a:pt x="87726" y="1155700"/>
                </a:lnTo>
                <a:lnTo>
                  <a:pt x="74642" y="1206500"/>
                </a:lnTo>
                <a:lnTo>
                  <a:pt x="62630" y="1244600"/>
                </a:lnTo>
                <a:lnTo>
                  <a:pt x="51686" y="1295400"/>
                </a:lnTo>
                <a:lnTo>
                  <a:pt x="41806" y="1333500"/>
                </a:lnTo>
                <a:lnTo>
                  <a:pt x="32985" y="1384300"/>
                </a:lnTo>
                <a:lnTo>
                  <a:pt x="25219" y="1435100"/>
                </a:lnTo>
                <a:lnTo>
                  <a:pt x="18502" y="1473200"/>
                </a:lnTo>
                <a:lnTo>
                  <a:pt x="12831" y="1524000"/>
                </a:lnTo>
                <a:lnTo>
                  <a:pt x="8201" y="1562100"/>
                </a:lnTo>
                <a:lnTo>
                  <a:pt x="4608" y="1612900"/>
                </a:lnTo>
                <a:lnTo>
                  <a:pt x="2046" y="1651000"/>
                </a:lnTo>
                <a:lnTo>
                  <a:pt x="511" y="1701800"/>
                </a:lnTo>
                <a:lnTo>
                  <a:pt x="0" y="1752599"/>
                </a:lnTo>
                <a:lnTo>
                  <a:pt x="506" y="1790699"/>
                </a:lnTo>
                <a:lnTo>
                  <a:pt x="2026" y="1841499"/>
                </a:lnTo>
                <a:lnTo>
                  <a:pt x="4556" y="1879599"/>
                </a:lnTo>
                <a:lnTo>
                  <a:pt x="8090" y="1930399"/>
                </a:lnTo>
                <a:lnTo>
                  <a:pt x="12624" y="1968499"/>
                </a:lnTo>
                <a:lnTo>
                  <a:pt x="18153" y="2019299"/>
                </a:lnTo>
                <a:lnTo>
                  <a:pt x="24674" y="2057399"/>
                </a:lnTo>
                <a:lnTo>
                  <a:pt x="32181" y="2108199"/>
                </a:lnTo>
                <a:lnTo>
                  <a:pt x="40670" y="2146299"/>
                </a:lnTo>
                <a:lnTo>
                  <a:pt x="50137" y="2197099"/>
                </a:lnTo>
                <a:lnTo>
                  <a:pt x="60576" y="2235199"/>
                </a:lnTo>
                <a:lnTo>
                  <a:pt x="71984" y="2285999"/>
                </a:lnTo>
                <a:lnTo>
                  <a:pt x="84356" y="2324099"/>
                </a:lnTo>
                <a:lnTo>
                  <a:pt x="97686" y="2374899"/>
                </a:lnTo>
                <a:lnTo>
                  <a:pt x="111972" y="2412999"/>
                </a:lnTo>
                <a:lnTo>
                  <a:pt x="127208" y="2451099"/>
                </a:lnTo>
                <a:lnTo>
                  <a:pt x="143389" y="2501899"/>
                </a:lnTo>
                <a:lnTo>
                  <a:pt x="160511" y="2539999"/>
                </a:lnTo>
                <a:lnTo>
                  <a:pt x="178570" y="2578099"/>
                </a:lnTo>
                <a:lnTo>
                  <a:pt x="197561" y="2616199"/>
                </a:lnTo>
                <a:lnTo>
                  <a:pt x="217480" y="2666999"/>
                </a:lnTo>
                <a:lnTo>
                  <a:pt x="238321" y="2705099"/>
                </a:lnTo>
                <a:lnTo>
                  <a:pt x="260081" y="2743199"/>
                </a:lnTo>
                <a:lnTo>
                  <a:pt x="282755" y="2781299"/>
                </a:lnTo>
                <a:lnTo>
                  <a:pt x="306338" y="2819399"/>
                </a:lnTo>
                <a:lnTo>
                  <a:pt x="330826" y="2857499"/>
                </a:lnTo>
                <a:lnTo>
                  <a:pt x="356215" y="2895599"/>
                </a:lnTo>
                <a:lnTo>
                  <a:pt x="382499" y="2933699"/>
                </a:lnTo>
                <a:lnTo>
                  <a:pt x="409674" y="2971799"/>
                </a:lnTo>
                <a:lnTo>
                  <a:pt x="437736" y="3009899"/>
                </a:lnTo>
                <a:lnTo>
                  <a:pt x="466680" y="3047999"/>
                </a:lnTo>
                <a:lnTo>
                  <a:pt x="496501" y="3073399"/>
                </a:lnTo>
                <a:lnTo>
                  <a:pt x="527196" y="3111499"/>
                </a:lnTo>
                <a:lnTo>
                  <a:pt x="558759" y="3149599"/>
                </a:lnTo>
                <a:lnTo>
                  <a:pt x="591186" y="3174999"/>
                </a:lnTo>
                <a:lnTo>
                  <a:pt x="624473" y="3213099"/>
                </a:lnTo>
                <a:lnTo>
                  <a:pt x="658614" y="3251199"/>
                </a:lnTo>
                <a:lnTo>
                  <a:pt x="693606" y="3276600"/>
                </a:lnTo>
                <a:lnTo>
                  <a:pt x="729444" y="3302000"/>
                </a:lnTo>
                <a:lnTo>
                  <a:pt x="766123" y="3340100"/>
                </a:lnTo>
                <a:lnTo>
                  <a:pt x="803639" y="3365500"/>
                </a:lnTo>
                <a:lnTo>
                  <a:pt x="841987" y="3390900"/>
                </a:lnTo>
                <a:lnTo>
                  <a:pt x="881162" y="3416300"/>
                </a:lnTo>
                <a:lnTo>
                  <a:pt x="921161" y="3454400"/>
                </a:lnTo>
                <a:lnTo>
                  <a:pt x="961978" y="3479800"/>
                </a:lnTo>
                <a:lnTo>
                  <a:pt x="1003610" y="3505200"/>
                </a:lnTo>
                <a:lnTo>
                  <a:pt x="1045812" y="3517900"/>
                </a:lnTo>
                <a:lnTo>
                  <a:pt x="1174334" y="3594100"/>
                </a:lnTo>
                <a:lnTo>
                  <a:pt x="1217754" y="3606800"/>
                </a:lnTo>
                <a:lnTo>
                  <a:pt x="1261436" y="3632200"/>
                </a:lnTo>
                <a:lnTo>
                  <a:pt x="1393871" y="3670300"/>
                </a:lnTo>
                <a:lnTo>
                  <a:pt x="1438422" y="3695700"/>
                </a:lnTo>
                <a:lnTo>
                  <a:pt x="1528029" y="3721100"/>
                </a:lnTo>
                <a:lnTo>
                  <a:pt x="1573050" y="3721100"/>
                </a:lnTo>
                <a:lnTo>
                  <a:pt x="1708773" y="3759200"/>
                </a:lnTo>
                <a:lnTo>
                  <a:pt x="2342836" y="3759200"/>
                </a:lnTo>
                <a:lnTo>
                  <a:pt x="2431745" y="3733800"/>
                </a:lnTo>
                <a:lnTo>
                  <a:pt x="2475895" y="3733800"/>
                </a:lnTo>
                <a:lnTo>
                  <a:pt x="2692905" y="3670300"/>
                </a:lnTo>
                <a:lnTo>
                  <a:pt x="2735437" y="3644900"/>
                </a:lnTo>
                <a:lnTo>
                  <a:pt x="2819492" y="3619500"/>
                </a:lnTo>
                <a:lnTo>
                  <a:pt x="2860979" y="3594100"/>
                </a:lnTo>
                <a:lnTo>
                  <a:pt x="2902084" y="3581400"/>
                </a:lnTo>
                <a:lnTo>
                  <a:pt x="1916575" y="3581400"/>
                </a:lnTo>
                <a:lnTo>
                  <a:pt x="1871799" y="3568700"/>
                </a:lnTo>
                <a:lnTo>
                  <a:pt x="1827053" y="3568700"/>
                </a:lnTo>
                <a:lnTo>
                  <a:pt x="1782360" y="3556000"/>
                </a:lnTo>
                <a:lnTo>
                  <a:pt x="1737739" y="3556000"/>
                </a:lnTo>
                <a:lnTo>
                  <a:pt x="1693212" y="3543300"/>
                </a:lnTo>
                <a:lnTo>
                  <a:pt x="1648800" y="3543300"/>
                </a:lnTo>
                <a:lnTo>
                  <a:pt x="1385907" y="3467100"/>
                </a:lnTo>
                <a:lnTo>
                  <a:pt x="1342883" y="3441700"/>
                </a:lnTo>
                <a:lnTo>
                  <a:pt x="1300141" y="3429000"/>
                </a:lnTo>
                <a:lnTo>
                  <a:pt x="1257702" y="3403600"/>
                </a:lnTo>
                <a:lnTo>
                  <a:pt x="1215586" y="3390900"/>
                </a:lnTo>
                <a:lnTo>
                  <a:pt x="1091391" y="3314700"/>
                </a:lnTo>
                <a:lnTo>
                  <a:pt x="1010595" y="3263900"/>
                </a:lnTo>
                <a:lnTo>
                  <a:pt x="971098" y="3238499"/>
                </a:lnTo>
                <a:lnTo>
                  <a:pt x="932534" y="3213099"/>
                </a:lnTo>
                <a:lnTo>
                  <a:pt x="894908" y="3187699"/>
                </a:lnTo>
                <a:lnTo>
                  <a:pt x="858224" y="3149599"/>
                </a:lnTo>
                <a:lnTo>
                  <a:pt x="822485" y="3124199"/>
                </a:lnTo>
                <a:lnTo>
                  <a:pt x="787697" y="3098799"/>
                </a:lnTo>
                <a:lnTo>
                  <a:pt x="753863" y="3060699"/>
                </a:lnTo>
                <a:lnTo>
                  <a:pt x="720987" y="3022599"/>
                </a:lnTo>
                <a:lnTo>
                  <a:pt x="689074" y="2997199"/>
                </a:lnTo>
                <a:lnTo>
                  <a:pt x="658127" y="2959099"/>
                </a:lnTo>
                <a:lnTo>
                  <a:pt x="628151" y="2920999"/>
                </a:lnTo>
                <a:lnTo>
                  <a:pt x="599150" y="2895599"/>
                </a:lnTo>
                <a:lnTo>
                  <a:pt x="571128" y="2857499"/>
                </a:lnTo>
                <a:lnTo>
                  <a:pt x="544089" y="2819399"/>
                </a:lnTo>
                <a:lnTo>
                  <a:pt x="518037" y="2781299"/>
                </a:lnTo>
                <a:lnTo>
                  <a:pt x="492976" y="2743199"/>
                </a:lnTo>
                <a:lnTo>
                  <a:pt x="468911" y="2705099"/>
                </a:lnTo>
                <a:lnTo>
                  <a:pt x="445846" y="2666999"/>
                </a:lnTo>
                <a:lnTo>
                  <a:pt x="423784" y="2628899"/>
                </a:lnTo>
                <a:lnTo>
                  <a:pt x="402730" y="2590799"/>
                </a:lnTo>
                <a:lnTo>
                  <a:pt x="382688" y="2552699"/>
                </a:lnTo>
                <a:lnTo>
                  <a:pt x="363662" y="2501899"/>
                </a:lnTo>
                <a:lnTo>
                  <a:pt x="345657" y="2463799"/>
                </a:lnTo>
                <a:lnTo>
                  <a:pt x="328676" y="2425699"/>
                </a:lnTo>
                <a:lnTo>
                  <a:pt x="312723" y="2387599"/>
                </a:lnTo>
                <a:lnTo>
                  <a:pt x="297803" y="2336799"/>
                </a:lnTo>
                <a:lnTo>
                  <a:pt x="283920" y="2298699"/>
                </a:lnTo>
                <a:lnTo>
                  <a:pt x="271078" y="2260599"/>
                </a:lnTo>
                <a:lnTo>
                  <a:pt x="259281" y="2209799"/>
                </a:lnTo>
                <a:lnTo>
                  <a:pt x="248533" y="2171699"/>
                </a:lnTo>
                <a:lnTo>
                  <a:pt x="238838" y="2120899"/>
                </a:lnTo>
                <a:lnTo>
                  <a:pt x="230201" y="2082799"/>
                </a:lnTo>
                <a:lnTo>
                  <a:pt x="222625" y="2031999"/>
                </a:lnTo>
                <a:lnTo>
                  <a:pt x="216115" y="1993899"/>
                </a:lnTo>
                <a:lnTo>
                  <a:pt x="210674" y="1943099"/>
                </a:lnTo>
                <a:lnTo>
                  <a:pt x="206308" y="1904999"/>
                </a:lnTo>
                <a:lnTo>
                  <a:pt x="203020" y="1854199"/>
                </a:lnTo>
                <a:lnTo>
                  <a:pt x="200814" y="1816099"/>
                </a:lnTo>
                <a:lnTo>
                  <a:pt x="199694" y="1765299"/>
                </a:lnTo>
                <a:lnTo>
                  <a:pt x="199665" y="1727199"/>
                </a:lnTo>
                <a:lnTo>
                  <a:pt x="200730" y="1676400"/>
                </a:lnTo>
                <a:lnTo>
                  <a:pt x="202894" y="1638300"/>
                </a:lnTo>
                <a:lnTo>
                  <a:pt x="206161" y="1587500"/>
                </a:lnTo>
                <a:lnTo>
                  <a:pt x="210534" y="1549400"/>
                </a:lnTo>
                <a:lnTo>
                  <a:pt x="216019" y="1498600"/>
                </a:lnTo>
                <a:lnTo>
                  <a:pt x="222619" y="1460500"/>
                </a:lnTo>
                <a:lnTo>
                  <a:pt x="230339" y="1409700"/>
                </a:lnTo>
                <a:lnTo>
                  <a:pt x="239182" y="1371600"/>
                </a:lnTo>
                <a:lnTo>
                  <a:pt x="249152" y="1320800"/>
                </a:lnTo>
                <a:lnTo>
                  <a:pt x="260255" y="1282700"/>
                </a:lnTo>
                <a:lnTo>
                  <a:pt x="272493" y="1231900"/>
                </a:lnTo>
                <a:lnTo>
                  <a:pt x="285871" y="1193800"/>
                </a:lnTo>
                <a:lnTo>
                  <a:pt x="300394" y="1155700"/>
                </a:lnTo>
                <a:lnTo>
                  <a:pt x="316064" y="1104900"/>
                </a:lnTo>
                <a:lnTo>
                  <a:pt x="332887" y="1066800"/>
                </a:lnTo>
                <a:lnTo>
                  <a:pt x="350867" y="1016000"/>
                </a:lnTo>
                <a:lnTo>
                  <a:pt x="370007" y="977900"/>
                </a:lnTo>
                <a:lnTo>
                  <a:pt x="390312" y="939800"/>
                </a:lnTo>
                <a:lnTo>
                  <a:pt x="411786" y="889000"/>
                </a:lnTo>
                <a:lnTo>
                  <a:pt x="434433" y="850900"/>
                </a:lnTo>
                <a:lnTo>
                  <a:pt x="458257" y="812800"/>
                </a:lnTo>
                <a:lnTo>
                  <a:pt x="483262" y="774700"/>
                </a:lnTo>
                <a:lnTo>
                  <a:pt x="509453" y="736600"/>
                </a:lnTo>
                <a:lnTo>
                  <a:pt x="575271" y="736600"/>
                </a:lnTo>
                <a:lnTo>
                  <a:pt x="522026" y="546100"/>
                </a:lnTo>
                <a:lnTo>
                  <a:pt x="269550" y="533400"/>
                </a:lnTo>
                <a:close/>
              </a:path>
              <a:path w="4058284" h="3771900">
                <a:moveTo>
                  <a:pt x="3054533" y="0"/>
                </a:moveTo>
                <a:lnTo>
                  <a:pt x="2953695" y="165100"/>
                </a:lnTo>
                <a:lnTo>
                  <a:pt x="2977484" y="190500"/>
                </a:lnTo>
                <a:lnTo>
                  <a:pt x="3047421" y="228600"/>
                </a:lnTo>
                <a:lnTo>
                  <a:pt x="3086918" y="254000"/>
                </a:lnTo>
                <a:lnTo>
                  <a:pt x="3125482" y="279400"/>
                </a:lnTo>
                <a:lnTo>
                  <a:pt x="3163108" y="317500"/>
                </a:lnTo>
                <a:lnTo>
                  <a:pt x="3199792" y="342900"/>
                </a:lnTo>
                <a:lnTo>
                  <a:pt x="3235531" y="368300"/>
                </a:lnTo>
                <a:lnTo>
                  <a:pt x="3270319" y="406400"/>
                </a:lnTo>
                <a:lnTo>
                  <a:pt x="3304153" y="431800"/>
                </a:lnTo>
                <a:lnTo>
                  <a:pt x="3337029" y="469900"/>
                </a:lnTo>
                <a:lnTo>
                  <a:pt x="3368942" y="508000"/>
                </a:lnTo>
                <a:lnTo>
                  <a:pt x="3399889" y="533400"/>
                </a:lnTo>
                <a:lnTo>
                  <a:pt x="3429865" y="571500"/>
                </a:lnTo>
                <a:lnTo>
                  <a:pt x="3458866" y="609600"/>
                </a:lnTo>
                <a:lnTo>
                  <a:pt x="3486888" y="647700"/>
                </a:lnTo>
                <a:lnTo>
                  <a:pt x="3513927" y="685800"/>
                </a:lnTo>
                <a:lnTo>
                  <a:pt x="3539979" y="711200"/>
                </a:lnTo>
                <a:lnTo>
                  <a:pt x="3565040" y="749300"/>
                </a:lnTo>
                <a:lnTo>
                  <a:pt x="3589105" y="787400"/>
                </a:lnTo>
                <a:lnTo>
                  <a:pt x="3612170" y="838200"/>
                </a:lnTo>
                <a:lnTo>
                  <a:pt x="3634232" y="876300"/>
                </a:lnTo>
                <a:lnTo>
                  <a:pt x="3655286" y="914400"/>
                </a:lnTo>
                <a:lnTo>
                  <a:pt x="3675328" y="952500"/>
                </a:lnTo>
                <a:lnTo>
                  <a:pt x="3694353" y="990600"/>
                </a:lnTo>
                <a:lnTo>
                  <a:pt x="3712359" y="1028700"/>
                </a:lnTo>
                <a:lnTo>
                  <a:pt x="3729340" y="1079500"/>
                </a:lnTo>
                <a:lnTo>
                  <a:pt x="3745293" y="1117600"/>
                </a:lnTo>
                <a:lnTo>
                  <a:pt x="3760213" y="1155700"/>
                </a:lnTo>
                <a:lnTo>
                  <a:pt x="3774096" y="1206500"/>
                </a:lnTo>
                <a:lnTo>
                  <a:pt x="3786938" y="1244600"/>
                </a:lnTo>
                <a:lnTo>
                  <a:pt x="3798735" y="1282700"/>
                </a:lnTo>
                <a:lnTo>
                  <a:pt x="3809483" y="1333500"/>
                </a:lnTo>
                <a:lnTo>
                  <a:pt x="3819178" y="1371600"/>
                </a:lnTo>
                <a:lnTo>
                  <a:pt x="3827815" y="1422400"/>
                </a:lnTo>
                <a:lnTo>
                  <a:pt x="3835391" y="1460500"/>
                </a:lnTo>
                <a:lnTo>
                  <a:pt x="3841901" y="1498600"/>
                </a:lnTo>
                <a:lnTo>
                  <a:pt x="3847342" y="1549400"/>
                </a:lnTo>
                <a:lnTo>
                  <a:pt x="3851708" y="1587500"/>
                </a:lnTo>
                <a:lnTo>
                  <a:pt x="3854996" y="1638300"/>
                </a:lnTo>
                <a:lnTo>
                  <a:pt x="3857202" y="1676400"/>
                </a:lnTo>
                <a:lnTo>
                  <a:pt x="3858322" y="1727199"/>
                </a:lnTo>
                <a:lnTo>
                  <a:pt x="3858351" y="1777999"/>
                </a:lnTo>
                <a:lnTo>
                  <a:pt x="3857286" y="1816099"/>
                </a:lnTo>
                <a:lnTo>
                  <a:pt x="3855122" y="1866899"/>
                </a:lnTo>
                <a:lnTo>
                  <a:pt x="3847482" y="1955799"/>
                </a:lnTo>
                <a:lnTo>
                  <a:pt x="3841997" y="1993899"/>
                </a:lnTo>
                <a:lnTo>
                  <a:pt x="3835397" y="2044699"/>
                </a:lnTo>
                <a:lnTo>
                  <a:pt x="3827677" y="2082799"/>
                </a:lnTo>
                <a:lnTo>
                  <a:pt x="3818834" y="2133599"/>
                </a:lnTo>
                <a:lnTo>
                  <a:pt x="3808863" y="2171699"/>
                </a:lnTo>
                <a:lnTo>
                  <a:pt x="3797761" y="2222499"/>
                </a:lnTo>
                <a:lnTo>
                  <a:pt x="3785523" y="2260599"/>
                </a:lnTo>
                <a:lnTo>
                  <a:pt x="3772145" y="2311399"/>
                </a:lnTo>
                <a:lnTo>
                  <a:pt x="3757622" y="2349499"/>
                </a:lnTo>
                <a:lnTo>
                  <a:pt x="3741952" y="2387599"/>
                </a:lnTo>
                <a:lnTo>
                  <a:pt x="3725129" y="2438399"/>
                </a:lnTo>
                <a:lnTo>
                  <a:pt x="3707149" y="2476499"/>
                </a:lnTo>
                <a:lnTo>
                  <a:pt x="3688009" y="2514599"/>
                </a:lnTo>
                <a:lnTo>
                  <a:pt x="3667704" y="2565399"/>
                </a:lnTo>
                <a:lnTo>
                  <a:pt x="3646230" y="2603499"/>
                </a:lnTo>
                <a:lnTo>
                  <a:pt x="3623583" y="2641599"/>
                </a:lnTo>
                <a:lnTo>
                  <a:pt x="3599759" y="2692399"/>
                </a:lnTo>
                <a:lnTo>
                  <a:pt x="3574754" y="2730499"/>
                </a:lnTo>
                <a:lnTo>
                  <a:pt x="3548563" y="2768599"/>
                </a:lnTo>
                <a:lnTo>
                  <a:pt x="3521348" y="2806699"/>
                </a:lnTo>
                <a:lnTo>
                  <a:pt x="3493286" y="2844799"/>
                </a:lnTo>
                <a:lnTo>
                  <a:pt x="3464399" y="2882899"/>
                </a:lnTo>
                <a:lnTo>
                  <a:pt x="3434707" y="2920999"/>
                </a:lnTo>
                <a:lnTo>
                  <a:pt x="3404231" y="2959099"/>
                </a:lnTo>
                <a:lnTo>
                  <a:pt x="3372993" y="2984499"/>
                </a:lnTo>
                <a:lnTo>
                  <a:pt x="3341012" y="3022599"/>
                </a:lnTo>
                <a:lnTo>
                  <a:pt x="3308310" y="3060699"/>
                </a:lnTo>
                <a:lnTo>
                  <a:pt x="3274908" y="3086099"/>
                </a:lnTo>
                <a:lnTo>
                  <a:pt x="3240827" y="3124199"/>
                </a:lnTo>
                <a:lnTo>
                  <a:pt x="3206087" y="3149599"/>
                </a:lnTo>
                <a:lnTo>
                  <a:pt x="3170709" y="3174999"/>
                </a:lnTo>
                <a:lnTo>
                  <a:pt x="3134715" y="3213099"/>
                </a:lnTo>
                <a:lnTo>
                  <a:pt x="3098125" y="3238499"/>
                </a:lnTo>
                <a:lnTo>
                  <a:pt x="3060961" y="3263900"/>
                </a:lnTo>
                <a:lnTo>
                  <a:pt x="2984991" y="3314700"/>
                </a:lnTo>
                <a:lnTo>
                  <a:pt x="2946227" y="3327400"/>
                </a:lnTo>
                <a:lnTo>
                  <a:pt x="2867246" y="3378200"/>
                </a:lnTo>
                <a:lnTo>
                  <a:pt x="2827071" y="3390900"/>
                </a:lnTo>
                <a:lnTo>
                  <a:pt x="2786468" y="3416300"/>
                </a:lnTo>
                <a:lnTo>
                  <a:pt x="2745457" y="3429000"/>
                </a:lnTo>
                <a:lnTo>
                  <a:pt x="2704059" y="3454400"/>
                </a:lnTo>
                <a:lnTo>
                  <a:pt x="2405198" y="3543300"/>
                </a:lnTo>
                <a:lnTo>
                  <a:pt x="2361458" y="3543300"/>
                </a:lnTo>
                <a:lnTo>
                  <a:pt x="2317519" y="3556000"/>
                </a:lnTo>
                <a:lnTo>
                  <a:pt x="2273402" y="3556000"/>
                </a:lnTo>
                <a:lnTo>
                  <a:pt x="2229129" y="3568700"/>
                </a:lnTo>
                <a:lnTo>
                  <a:pt x="2184719" y="3568700"/>
                </a:lnTo>
                <a:lnTo>
                  <a:pt x="2140195" y="3581400"/>
                </a:lnTo>
                <a:lnTo>
                  <a:pt x="2902084" y="3581400"/>
                </a:lnTo>
                <a:lnTo>
                  <a:pt x="2942789" y="3556000"/>
                </a:lnTo>
                <a:lnTo>
                  <a:pt x="2983077" y="3543300"/>
                </a:lnTo>
                <a:lnTo>
                  <a:pt x="3062329" y="3492500"/>
                </a:lnTo>
                <a:lnTo>
                  <a:pt x="3139701" y="3441700"/>
                </a:lnTo>
                <a:lnTo>
                  <a:pt x="3215056" y="3390900"/>
                </a:lnTo>
                <a:lnTo>
                  <a:pt x="3251932" y="3365500"/>
                </a:lnTo>
                <a:lnTo>
                  <a:pt x="3288252" y="3340100"/>
                </a:lnTo>
                <a:lnTo>
                  <a:pt x="3323998" y="3314700"/>
                </a:lnTo>
                <a:lnTo>
                  <a:pt x="3359152" y="3276600"/>
                </a:lnTo>
                <a:lnTo>
                  <a:pt x="3393698" y="3251199"/>
                </a:lnTo>
                <a:lnTo>
                  <a:pt x="3427616" y="3225799"/>
                </a:lnTo>
                <a:lnTo>
                  <a:pt x="3460891" y="3187699"/>
                </a:lnTo>
                <a:lnTo>
                  <a:pt x="3493505" y="3149599"/>
                </a:lnTo>
                <a:lnTo>
                  <a:pt x="3525440" y="3124199"/>
                </a:lnTo>
                <a:lnTo>
                  <a:pt x="3556679" y="3086099"/>
                </a:lnTo>
                <a:lnTo>
                  <a:pt x="3587205" y="3047999"/>
                </a:lnTo>
                <a:lnTo>
                  <a:pt x="3617000" y="3009899"/>
                </a:lnTo>
                <a:lnTo>
                  <a:pt x="3646047" y="2971799"/>
                </a:lnTo>
                <a:lnTo>
                  <a:pt x="3674328" y="2933699"/>
                </a:lnTo>
                <a:lnTo>
                  <a:pt x="3701826" y="2895599"/>
                </a:lnTo>
                <a:lnTo>
                  <a:pt x="3728524" y="2857499"/>
                </a:lnTo>
                <a:lnTo>
                  <a:pt x="3754404" y="2819399"/>
                </a:lnTo>
                <a:lnTo>
                  <a:pt x="3779449" y="2768599"/>
                </a:lnTo>
                <a:lnTo>
                  <a:pt x="3803515" y="2730499"/>
                </a:lnTo>
                <a:lnTo>
                  <a:pt x="3826463" y="2692399"/>
                </a:lnTo>
                <a:lnTo>
                  <a:pt x="3848297" y="2641599"/>
                </a:lnTo>
                <a:lnTo>
                  <a:pt x="3869022" y="2603499"/>
                </a:lnTo>
                <a:lnTo>
                  <a:pt x="3888642" y="2565399"/>
                </a:lnTo>
                <a:lnTo>
                  <a:pt x="3907162" y="2514599"/>
                </a:lnTo>
                <a:lnTo>
                  <a:pt x="3924586" y="2476499"/>
                </a:lnTo>
                <a:lnTo>
                  <a:pt x="3940919" y="2425699"/>
                </a:lnTo>
                <a:lnTo>
                  <a:pt x="3956166" y="2387599"/>
                </a:lnTo>
                <a:lnTo>
                  <a:pt x="3970331" y="2336799"/>
                </a:lnTo>
                <a:lnTo>
                  <a:pt x="3983418" y="2298699"/>
                </a:lnTo>
                <a:lnTo>
                  <a:pt x="3995432" y="2247899"/>
                </a:lnTo>
                <a:lnTo>
                  <a:pt x="4006378" y="2209799"/>
                </a:lnTo>
                <a:lnTo>
                  <a:pt x="4016260" y="2158999"/>
                </a:lnTo>
                <a:lnTo>
                  <a:pt x="4025083" y="2120899"/>
                </a:lnTo>
                <a:lnTo>
                  <a:pt x="4032851" y="2070099"/>
                </a:lnTo>
                <a:lnTo>
                  <a:pt x="4039569" y="2019299"/>
                </a:lnTo>
                <a:lnTo>
                  <a:pt x="4045241" y="1981199"/>
                </a:lnTo>
                <a:lnTo>
                  <a:pt x="4049872" y="1930399"/>
                </a:lnTo>
                <a:lnTo>
                  <a:pt x="4053467" y="1892299"/>
                </a:lnTo>
                <a:lnTo>
                  <a:pt x="4056030" y="1841499"/>
                </a:lnTo>
                <a:lnTo>
                  <a:pt x="4057565" y="1790699"/>
                </a:lnTo>
                <a:lnTo>
                  <a:pt x="4058078" y="1752599"/>
                </a:lnTo>
                <a:lnTo>
                  <a:pt x="4057572" y="1701800"/>
                </a:lnTo>
                <a:lnTo>
                  <a:pt x="4056052" y="1663700"/>
                </a:lnTo>
                <a:lnTo>
                  <a:pt x="4053523" y="1612900"/>
                </a:lnTo>
                <a:lnTo>
                  <a:pt x="4049989" y="1574800"/>
                </a:lnTo>
                <a:lnTo>
                  <a:pt x="4045455" y="1524000"/>
                </a:lnTo>
                <a:lnTo>
                  <a:pt x="4039926" y="1485900"/>
                </a:lnTo>
                <a:lnTo>
                  <a:pt x="4033405" y="1435100"/>
                </a:lnTo>
                <a:lnTo>
                  <a:pt x="4025898" y="1397000"/>
                </a:lnTo>
                <a:lnTo>
                  <a:pt x="4017409" y="1346200"/>
                </a:lnTo>
                <a:lnTo>
                  <a:pt x="4007942" y="1308100"/>
                </a:lnTo>
                <a:lnTo>
                  <a:pt x="3997503" y="1257300"/>
                </a:lnTo>
                <a:lnTo>
                  <a:pt x="3986095" y="1219200"/>
                </a:lnTo>
                <a:lnTo>
                  <a:pt x="3973724" y="1168400"/>
                </a:lnTo>
                <a:lnTo>
                  <a:pt x="3960393" y="1130300"/>
                </a:lnTo>
                <a:lnTo>
                  <a:pt x="3946108" y="1079500"/>
                </a:lnTo>
                <a:lnTo>
                  <a:pt x="3930872" y="1041400"/>
                </a:lnTo>
                <a:lnTo>
                  <a:pt x="3914691" y="1003300"/>
                </a:lnTo>
                <a:lnTo>
                  <a:pt x="3897568" y="952500"/>
                </a:lnTo>
                <a:lnTo>
                  <a:pt x="3879510" y="914400"/>
                </a:lnTo>
                <a:lnTo>
                  <a:pt x="3860519" y="876300"/>
                </a:lnTo>
                <a:lnTo>
                  <a:pt x="3840601" y="838200"/>
                </a:lnTo>
                <a:lnTo>
                  <a:pt x="3819760" y="800100"/>
                </a:lnTo>
                <a:lnTo>
                  <a:pt x="3798000" y="749300"/>
                </a:lnTo>
                <a:lnTo>
                  <a:pt x="3775327" y="711200"/>
                </a:lnTo>
                <a:lnTo>
                  <a:pt x="3751745" y="673100"/>
                </a:lnTo>
                <a:lnTo>
                  <a:pt x="3727258" y="635000"/>
                </a:lnTo>
                <a:lnTo>
                  <a:pt x="3701871" y="596900"/>
                </a:lnTo>
                <a:lnTo>
                  <a:pt x="3675588" y="558800"/>
                </a:lnTo>
                <a:lnTo>
                  <a:pt x="3648414" y="520700"/>
                </a:lnTo>
                <a:lnTo>
                  <a:pt x="3620353" y="495300"/>
                </a:lnTo>
                <a:lnTo>
                  <a:pt x="3591411" y="457200"/>
                </a:lnTo>
                <a:lnTo>
                  <a:pt x="3561591" y="419100"/>
                </a:lnTo>
                <a:lnTo>
                  <a:pt x="3530899" y="381000"/>
                </a:lnTo>
                <a:lnTo>
                  <a:pt x="3499338" y="355600"/>
                </a:lnTo>
                <a:lnTo>
                  <a:pt x="3466913" y="317500"/>
                </a:lnTo>
                <a:lnTo>
                  <a:pt x="3433629" y="279400"/>
                </a:lnTo>
                <a:lnTo>
                  <a:pt x="3399491" y="254000"/>
                </a:lnTo>
                <a:lnTo>
                  <a:pt x="3364502" y="215900"/>
                </a:lnTo>
                <a:lnTo>
                  <a:pt x="3328668" y="190500"/>
                </a:lnTo>
                <a:lnTo>
                  <a:pt x="3291992" y="165100"/>
                </a:lnTo>
                <a:lnTo>
                  <a:pt x="3254480" y="127000"/>
                </a:lnTo>
                <a:lnTo>
                  <a:pt x="3216137" y="101600"/>
                </a:lnTo>
                <a:lnTo>
                  <a:pt x="3176965" y="76200"/>
                </a:lnTo>
                <a:lnTo>
                  <a:pt x="3136971" y="50800"/>
                </a:lnTo>
                <a:lnTo>
                  <a:pt x="3096159" y="25400"/>
                </a:lnTo>
                <a:lnTo>
                  <a:pt x="3054533" y="0"/>
                </a:lnTo>
                <a:close/>
              </a:path>
              <a:path w="4058284" h="3771900">
                <a:moveTo>
                  <a:pt x="575271" y="736600"/>
                </a:moveTo>
                <a:lnTo>
                  <a:pt x="509453" y="736600"/>
                </a:lnTo>
                <a:lnTo>
                  <a:pt x="593019" y="800100"/>
                </a:lnTo>
                <a:lnTo>
                  <a:pt x="575271" y="73660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8617" y="1944497"/>
            <a:ext cx="2835275" cy="1417955"/>
          </a:xfrm>
          <a:custGeom>
            <a:avLst/>
            <a:gdLst/>
            <a:ahLst/>
            <a:cxnLst/>
            <a:rect l="l" t="t" r="r" b="b"/>
            <a:pathLst>
              <a:path w="2835275" h="1417954">
                <a:moveTo>
                  <a:pt x="2598674" y="0"/>
                </a:moveTo>
                <a:lnTo>
                  <a:pt x="236220" y="0"/>
                </a:lnTo>
                <a:lnTo>
                  <a:pt x="188622" y="4800"/>
                </a:lnTo>
                <a:lnTo>
                  <a:pt x="144285" y="18567"/>
                </a:lnTo>
                <a:lnTo>
                  <a:pt x="104161" y="40351"/>
                </a:lnTo>
                <a:lnTo>
                  <a:pt x="69199" y="69199"/>
                </a:lnTo>
                <a:lnTo>
                  <a:pt x="40351" y="104161"/>
                </a:lnTo>
                <a:lnTo>
                  <a:pt x="18567" y="144285"/>
                </a:lnTo>
                <a:lnTo>
                  <a:pt x="4800" y="188622"/>
                </a:lnTo>
                <a:lnTo>
                  <a:pt x="0" y="236219"/>
                </a:lnTo>
                <a:lnTo>
                  <a:pt x="0" y="1181227"/>
                </a:lnTo>
                <a:lnTo>
                  <a:pt x="4800" y="1228824"/>
                </a:lnTo>
                <a:lnTo>
                  <a:pt x="18567" y="1273161"/>
                </a:lnTo>
                <a:lnTo>
                  <a:pt x="40351" y="1313285"/>
                </a:lnTo>
                <a:lnTo>
                  <a:pt x="69199" y="1348247"/>
                </a:lnTo>
                <a:lnTo>
                  <a:pt x="104161" y="1377095"/>
                </a:lnTo>
                <a:lnTo>
                  <a:pt x="144285" y="1398879"/>
                </a:lnTo>
                <a:lnTo>
                  <a:pt x="188622" y="1412646"/>
                </a:lnTo>
                <a:lnTo>
                  <a:pt x="236220" y="1417446"/>
                </a:lnTo>
                <a:lnTo>
                  <a:pt x="2598674" y="1417446"/>
                </a:lnTo>
                <a:lnTo>
                  <a:pt x="2646307" y="1412646"/>
                </a:lnTo>
                <a:lnTo>
                  <a:pt x="2690661" y="1398879"/>
                </a:lnTo>
                <a:lnTo>
                  <a:pt x="2730788" y="1377095"/>
                </a:lnTo>
                <a:lnTo>
                  <a:pt x="2765742" y="1348247"/>
                </a:lnTo>
                <a:lnTo>
                  <a:pt x="2794576" y="1313285"/>
                </a:lnTo>
                <a:lnTo>
                  <a:pt x="2816344" y="1273161"/>
                </a:lnTo>
                <a:lnTo>
                  <a:pt x="2830098" y="1228824"/>
                </a:lnTo>
                <a:lnTo>
                  <a:pt x="2834893" y="1181227"/>
                </a:lnTo>
                <a:lnTo>
                  <a:pt x="2834893" y="236219"/>
                </a:lnTo>
                <a:lnTo>
                  <a:pt x="2830098" y="188622"/>
                </a:lnTo>
                <a:lnTo>
                  <a:pt x="2816344" y="144285"/>
                </a:lnTo>
                <a:lnTo>
                  <a:pt x="2794576" y="104161"/>
                </a:lnTo>
                <a:lnTo>
                  <a:pt x="2765742" y="69199"/>
                </a:lnTo>
                <a:lnTo>
                  <a:pt x="2730788" y="40351"/>
                </a:lnTo>
                <a:lnTo>
                  <a:pt x="2690661" y="18567"/>
                </a:lnTo>
                <a:lnTo>
                  <a:pt x="2646307" y="4800"/>
                </a:lnTo>
                <a:lnTo>
                  <a:pt x="259867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8617" y="1944497"/>
            <a:ext cx="2835275" cy="1417955"/>
          </a:xfrm>
          <a:custGeom>
            <a:avLst/>
            <a:gdLst/>
            <a:ahLst/>
            <a:cxnLst/>
            <a:rect l="l" t="t" r="r" b="b"/>
            <a:pathLst>
              <a:path w="2835275" h="1417954">
                <a:moveTo>
                  <a:pt x="0" y="236219"/>
                </a:moveTo>
                <a:lnTo>
                  <a:pt x="4800" y="188622"/>
                </a:lnTo>
                <a:lnTo>
                  <a:pt x="18567" y="144285"/>
                </a:lnTo>
                <a:lnTo>
                  <a:pt x="40351" y="104161"/>
                </a:lnTo>
                <a:lnTo>
                  <a:pt x="69199" y="69199"/>
                </a:lnTo>
                <a:lnTo>
                  <a:pt x="104161" y="40351"/>
                </a:lnTo>
                <a:lnTo>
                  <a:pt x="144285" y="18567"/>
                </a:lnTo>
                <a:lnTo>
                  <a:pt x="188622" y="4800"/>
                </a:lnTo>
                <a:lnTo>
                  <a:pt x="236220" y="0"/>
                </a:lnTo>
                <a:lnTo>
                  <a:pt x="2598674" y="0"/>
                </a:lnTo>
                <a:lnTo>
                  <a:pt x="2646307" y="4800"/>
                </a:lnTo>
                <a:lnTo>
                  <a:pt x="2690661" y="18567"/>
                </a:lnTo>
                <a:lnTo>
                  <a:pt x="2730788" y="40351"/>
                </a:lnTo>
                <a:lnTo>
                  <a:pt x="2765742" y="69199"/>
                </a:lnTo>
                <a:lnTo>
                  <a:pt x="2794576" y="104161"/>
                </a:lnTo>
                <a:lnTo>
                  <a:pt x="2816344" y="144285"/>
                </a:lnTo>
                <a:lnTo>
                  <a:pt x="2830098" y="188622"/>
                </a:lnTo>
                <a:lnTo>
                  <a:pt x="2834893" y="236219"/>
                </a:lnTo>
                <a:lnTo>
                  <a:pt x="2834893" y="1181227"/>
                </a:lnTo>
                <a:lnTo>
                  <a:pt x="2830098" y="1228824"/>
                </a:lnTo>
                <a:lnTo>
                  <a:pt x="2816344" y="1273161"/>
                </a:lnTo>
                <a:lnTo>
                  <a:pt x="2794576" y="1313285"/>
                </a:lnTo>
                <a:lnTo>
                  <a:pt x="2765742" y="1348247"/>
                </a:lnTo>
                <a:lnTo>
                  <a:pt x="2730788" y="1377095"/>
                </a:lnTo>
                <a:lnTo>
                  <a:pt x="2690661" y="1398879"/>
                </a:lnTo>
                <a:lnTo>
                  <a:pt x="2646307" y="1412646"/>
                </a:lnTo>
                <a:lnTo>
                  <a:pt x="2598674" y="1417446"/>
                </a:lnTo>
                <a:lnTo>
                  <a:pt x="236220" y="1417446"/>
                </a:lnTo>
                <a:lnTo>
                  <a:pt x="188622" y="1412646"/>
                </a:lnTo>
                <a:lnTo>
                  <a:pt x="144285" y="1398879"/>
                </a:lnTo>
                <a:lnTo>
                  <a:pt x="104161" y="1377095"/>
                </a:lnTo>
                <a:lnTo>
                  <a:pt x="69199" y="1348247"/>
                </a:lnTo>
                <a:lnTo>
                  <a:pt x="40351" y="1313285"/>
                </a:lnTo>
                <a:lnTo>
                  <a:pt x="18567" y="1273161"/>
                </a:lnTo>
                <a:lnTo>
                  <a:pt x="4800" y="1228824"/>
                </a:lnTo>
                <a:lnTo>
                  <a:pt x="0" y="1181227"/>
                </a:lnTo>
                <a:lnTo>
                  <a:pt x="0" y="23621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24959" y="2098517"/>
            <a:ext cx="2441575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86200"/>
              </a:lnSpc>
            </a:pPr>
            <a:r>
              <a:rPr sz="2100" spc="-5" dirty="0">
                <a:latin typeface="Arial"/>
                <a:cs typeface="Arial"/>
              </a:rPr>
              <a:t>Clamidosporas se  producen en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plantas  muertas e invaden  otras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raíces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62523" y="3478529"/>
            <a:ext cx="2835275" cy="1417955"/>
          </a:xfrm>
          <a:custGeom>
            <a:avLst/>
            <a:gdLst/>
            <a:ahLst/>
            <a:cxnLst/>
            <a:rect l="l" t="t" r="r" b="b"/>
            <a:pathLst>
              <a:path w="2835275" h="1417954">
                <a:moveTo>
                  <a:pt x="2598801" y="0"/>
                </a:moveTo>
                <a:lnTo>
                  <a:pt x="236347" y="0"/>
                </a:lnTo>
                <a:lnTo>
                  <a:pt x="188707" y="4795"/>
                </a:lnTo>
                <a:lnTo>
                  <a:pt x="144339" y="18549"/>
                </a:lnTo>
                <a:lnTo>
                  <a:pt x="104192" y="40317"/>
                </a:lnTo>
                <a:lnTo>
                  <a:pt x="69215" y="69151"/>
                </a:lnTo>
                <a:lnTo>
                  <a:pt x="40357" y="104105"/>
                </a:lnTo>
                <a:lnTo>
                  <a:pt x="18569" y="144232"/>
                </a:lnTo>
                <a:lnTo>
                  <a:pt x="4800" y="188586"/>
                </a:lnTo>
                <a:lnTo>
                  <a:pt x="0" y="236220"/>
                </a:lnTo>
                <a:lnTo>
                  <a:pt x="0" y="1181227"/>
                </a:lnTo>
                <a:lnTo>
                  <a:pt x="4800" y="1228824"/>
                </a:lnTo>
                <a:lnTo>
                  <a:pt x="18569" y="1273161"/>
                </a:lnTo>
                <a:lnTo>
                  <a:pt x="40357" y="1313285"/>
                </a:lnTo>
                <a:lnTo>
                  <a:pt x="69214" y="1348247"/>
                </a:lnTo>
                <a:lnTo>
                  <a:pt x="104192" y="1377095"/>
                </a:lnTo>
                <a:lnTo>
                  <a:pt x="144339" y="1398879"/>
                </a:lnTo>
                <a:lnTo>
                  <a:pt x="188707" y="1412646"/>
                </a:lnTo>
                <a:lnTo>
                  <a:pt x="236347" y="1417447"/>
                </a:lnTo>
                <a:lnTo>
                  <a:pt x="2598801" y="1417447"/>
                </a:lnTo>
                <a:lnTo>
                  <a:pt x="2646398" y="1412646"/>
                </a:lnTo>
                <a:lnTo>
                  <a:pt x="2690735" y="1398879"/>
                </a:lnTo>
                <a:lnTo>
                  <a:pt x="2730859" y="1377095"/>
                </a:lnTo>
                <a:lnTo>
                  <a:pt x="2765821" y="1348247"/>
                </a:lnTo>
                <a:lnTo>
                  <a:pt x="2794669" y="1313285"/>
                </a:lnTo>
                <a:lnTo>
                  <a:pt x="2816453" y="1273161"/>
                </a:lnTo>
                <a:lnTo>
                  <a:pt x="2830220" y="1228824"/>
                </a:lnTo>
                <a:lnTo>
                  <a:pt x="2835021" y="1181227"/>
                </a:lnTo>
                <a:lnTo>
                  <a:pt x="2835021" y="236220"/>
                </a:lnTo>
                <a:lnTo>
                  <a:pt x="2830220" y="188586"/>
                </a:lnTo>
                <a:lnTo>
                  <a:pt x="2816453" y="144232"/>
                </a:lnTo>
                <a:lnTo>
                  <a:pt x="2794669" y="104105"/>
                </a:lnTo>
                <a:lnTo>
                  <a:pt x="2765821" y="69151"/>
                </a:lnTo>
                <a:lnTo>
                  <a:pt x="2730859" y="40317"/>
                </a:lnTo>
                <a:lnTo>
                  <a:pt x="2690735" y="18549"/>
                </a:lnTo>
                <a:lnTo>
                  <a:pt x="2646398" y="4795"/>
                </a:lnTo>
                <a:lnTo>
                  <a:pt x="259880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2523" y="3478529"/>
            <a:ext cx="2835275" cy="1417955"/>
          </a:xfrm>
          <a:custGeom>
            <a:avLst/>
            <a:gdLst/>
            <a:ahLst/>
            <a:cxnLst/>
            <a:rect l="l" t="t" r="r" b="b"/>
            <a:pathLst>
              <a:path w="2835275" h="1417954">
                <a:moveTo>
                  <a:pt x="0" y="236220"/>
                </a:moveTo>
                <a:lnTo>
                  <a:pt x="4800" y="188586"/>
                </a:lnTo>
                <a:lnTo>
                  <a:pt x="18569" y="144232"/>
                </a:lnTo>
                <a:lnTo>
                  <a:pt x="40357" y="104105"/>
                </a:lnTo>
                <a:lnTo>
                  <a:pt x="69215" y="69151"/>
                </a:lnTo>
                <a:lnTo>
                  <a:pt x="104192" y="40317"/>
                </a:lnTo>
                <a:lnTo>
                  <a:pt x="144339" y="18549"/>
                </a:lnTo>
                <a:lnTo>
                  <a:pt x="188707" y="4795"/>
                </a:lnTo>
                <a:lnTo>
                  <a:pt x="236347" y="0"/>
                </a:lnTo>
                <a:lnTo>
                  <a:pt x="2598801" y="0"/>
                </a:lnTo>
                <a:lnTo>
                  <a:pt x="2646398" y="4795"/>
                </a:lnTo>
                <a:lnTo>
                  <a:pt x="2690735" y="18549"/>
                </a:lnTo>
                <a:lnTo>
                  <a:pt x="2730859" y="40317"/>
                </a:lnTo>
                <a:lnTo>
                  <a:pt x="2765821" y="69151"/>
                </a:lnTo>
                <a:lnTo>
                  <a:pt x="2794669" y="104105"/>
                </a:lnTo>
                <a:lnTo>
                  <a:pt x="2816453" y="144232"/>
                </a:lnTo>
                <a:lnTo>
                  <a:pt x="2830220" y="188586"/>
                </a:lnTo>
                <a:lnTo>
                  <a:pt x="2835021" y="236220"/>
                </a:lnTo>
                <a:lnTo>
                  <a:pt x="2835021" y="1181227"/>
                </a:lnTo>
                <a:lnTo>
                  <a:pt x="2830220" y="1228824"/>
                </a:lnTo>
                <a:lnTo>
                  <a:pt x="2816453" y="1273161"/>
                </a:lnTo>
                <a:lnTo>
                  <a:pt x="2794669" y="1313285"/>
                </a:lnTo>
                <a:lnTo>
                  <a:pt x="2765821" y="1348247"/>
                </a:lnTo>
                <a:lnTo>
                  <a:pt x="2730859" y="1377095"/>
                </a:lnTo>
                <a:lnTo>
                  <a:pt x="2690735" y="1398879"/>
                </a:lnTo>
                <a:lnTo>
                  <a:pt x="2646398" y="1412646"/>
                </a:lnTo>
                <a:lnTo>
                  <a:pt x="2598801" y="1417447"/>
                </a:lnTo>
                <a:lnTo>
                  <a:pt x="236347" y="1417447"/>
                </a:lnTo>
                <a:lnTo>
                  <a:pt x="188707" y="1412646"/>
                </a:lnTo>
                <a:lnTo>
                  <a:pt x="144339" y="1398879"/>
                </a:lnTo>
                <a:lnTo>
                  <a:pt x="104192" y="1377095"/>
                </a:lnTo>
                <a:lnTo>
                  <a:pt x="69214" y="1348247"/>
                </a:lnTo>
                <a:lnTo>
                  <a:pt x="40357" y="1313285"/>
                </a:lnTo>
                <a:lnTo>
                  <a:pt x="18569" y="1273161"/>
                </a:lnTo>
                <a:lnTo>
                  <a:pt x="4800" y="1228824"/>
                </a:lnTo>
                <a:lnTo>
                  <a:pt x="0" y="1181227"/>
                </a:lnTo>
                <a:lnTo>
                  <a:pt x="0" y="23622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45277" y="3773043"/>
            <a:ext cx="247269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170"/>
              </a:lnSpc>
            </a:pPr>
            <a:r>
              <a:rPr sz="2100" dirty="0">
                <a:latin typeface="Arial"/>
                <a:cs typeface="Arial"/>
              </a:rPr>
              <a:t>Infección causada  </a:t>
            </a:r>
            <a:r>
              <a:rPr sz="2100" spc="-5" dirty="0">
                <a:latin typeface="Arial"/>
                <a:cs typeface="Arial"/>
              </a:rPr>
              <a:t>por heridas en </a:t>
            </a:r>
            <a:r>
              <a:rPr sz="2100" dirty="0">
                <a:latin typeface="Arial"/>
                <a:cs typeface="Arial"/>
              </a:rPr>
              <a:t>raíz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  cuello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28617" y="5012435"/>
            <a:ext cx="2835275" cy="1417955"/>
          </a:xfrm>
          <a:custGeom>
            <a:avLst/>
            <a:gdLst/>
            <a:ahLst/>
            <a:cxnLst/>
            <a:rect l="l" t="t" r="r" b="b"/>
            <a:pathLst>
              <a:path w="2835275" h="1417954">
                <a:moveTo>
                  <a:pt x="2598674" y="0"/>
                </a:moveTo>
                <a:lnTo>
                  <a:pt x="236220" y="0"/>
                </a:lnTo>
                <a:lnTo>
                  <a:pt x="188622" y="4800"/>
                </a:lnTo>
                <a:lnTo>
                  <a:pt x="144285" y="18567"/>
                </a:lnTo>
                <a:lnTo>
                  <a:pt x="104161" y="40351"/>
                </a:lnTo>
                <a:lnTo>
                  <a:pt x="69199" y="69199"/>
                </a:lnTo>
                <a:lnTo>
                  <a:pt x="40351" y="104161"/>
                </a:lnTo>
                <a:lnTo>
                  <a:pt x="18567" y="144285"/>
                </a:lnTo>
                <a:lnTo>
                  <a:pt x="4800" y="188622"/>
                </a:lnTo>
                <a:lnTo>
                  <a:pt x="0" y="236219"/>
                </a:lnTo>
                <a:lnTo>
                  <a:pt x="0" y="1181252"/>
                </a:lnTo>
                <a:lnTo>
                  <a:pt x="4800" y="1228865"/>
                </a:lnTo>
                <a:lnTo>
                  <a:pt x="18567" y="1273211"/>
                </a:lnTo>
                <a:lnTo>
                  <a:pt x="40351" y="1313341"/>
                </a:lnTo>
                <a:lnTo>
                  <a:pt x="69199" y="1348305"/>
                </a:lnTo>
                <a:lnTo>
                  <a:pt x="104161" y="1377152"/>
                </a:lnTo>
                <a:lnTo>
                  <a:pt x="144285" y="1398933"/>
                </a:lnTo>
                <a:lnTo>
                  <a:pt x="188622" y="1412698"/>
                </a:lnTo>
                <a:lnTo>
                  <a:pt x="236220" y="1417497"/>
                </a:lnTo>
                <a:lnTo>
                  <a:pt x="2598674" y="1417497"/>
                </a:lnTo>
                <a:lnTo>
                  <a:pt x="2646307" y="1412698"/>
                </a:lnTo>
                <a:lnTo>
                  <a:pt x="2690661" y="1398933"/>
                </a:lnTo>
                <a:lnTo>
                  <a:pt x="2730788" y="1377152"/>
                </a:lnTo>
                <a:lnTo>
                  <a:pt x="2765742" y="1348305"/>
                </a:lnTo>
                <a:lnTo>
                  <a:pt x="2794576" y="1313341"/>
                </a:lnTo>
                <a:lnTo>
                  <a:pt x="2816344" y="1273211"/>
                </a:lnTo>
                <a:lnTo>
                  <a:pt x="2830098" y="1228865"/>
                </a:lnTo>
                <a:lnTo>
                  <a:pt x="2834893" y="1181252"/>
                </a:lnTo>
                <a:lnTo>
                  <a:pt x="2834893" y="236219"/>
                </a:lnTo>
                <a:lnTo>
                  <a:pt x="2830098" y="188622"/>
                </a:lnTo>
                <a:lnTo>
                  <a:pt x="2816344" y="144285"/>
                </a:lnTo>
                <a:lnTo>
                  <a:pt x="2794576" y="104161"/>
                </a:lnTo>
                <a:lnTo>
                  <a:pt x="2765742" y="69199"/>
                </a:lnTo>
                <a:lnTo>
                  <a:pt x="2730788" y="40351"/>
                </a:lnTo>
                <a:lnTo>
                  <a:pt x="2690661" y="18567"/>
                </a:lnTo>
                <a:lnTo>
                  <a:pt x="2646307" y="4800"/>
                </a:lnTo>
                <a:lnTo>
                  <a:pt x="259867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8617" y="5012435"/>
            <a:ext cx="2835275" cy="1417955"/>
          </a:xfrm>
          <a:custGeom>
            <a:avLst/>
            <a:gdLst/>
            <a:ahLst/>
            <a:cxnLst/>
            <a:rect l="l" t="t" r="r" b="b"/>
            <a:pathLst>
              <a:path w="2835275" h="1417954">
                <a:moveTo>
                  <a:pt x="0" y="236219"/>
                </a:moveTo>
                <a:lnTo>
                  <a:pt x="4800" y="188622"/>
                </a:lnTo>
                <a:lnTo>
                  <a:pt x="18567" y="144285"/>
                </a:lnTo>
                <a:lnTo>
                  <a:pt x="40351" y="104161"/>
                </a:lnTo>
                <a:lnTo>
                  <a:pt x="69199" y="69199"/>
                </a:lnTo>
                <a:lnTo>
                  <a:pt x="104161" y="40351"/>
                </a:lnTo>
                <a:lnTo>
                  <a:pt x="144285" y="18567"/>
                </a:lnTo>
                <a:lnTo>
                  <a:pt x="188622" y="4800"/>
                </a:lnTo>
                <a:lnTo>
                  <a:pt x="236220" y="0"/>
                </a:lnTo>
                <a:lnTo>
                  <a:pt x="2598674" y="0"/>
                </a:lnTo>
                <a:lnTo>
                  <a:pt x="2646307" y="4800"/>
                </a:lnTo>
                <a:lnTo>
                  <a:pt x="2690661" y="18567"/>
                </a:lnTo>
                <a:lnTo>
                  <a:pt x="2730788" y="40351"/>
                </a:lnTo>
                <a:lnTo>
                  <a:pt x="2765742" y="69199"/>
                </a:lnTo>
                <a:lnTo>
                  <a:pt x="2794576" y="104161"/>
                </a:lnTo>
                <a:lnTo>
                  <a:pt x="2816344" y="144285"/>
                </a:lnTo>
                <a:lnTo>
                  <a:pt x="2830098" y="188622"/>
                </a:lnTo>
                <a:lnTo>
                  <a:pt x="2834893" y="236219"/>
                </a:lnTo>
                <a:lnTo>
                  <a:pt x="2834893" y="1181252"/>
                </a:lnTo>
                <a:lnTo>
                  <a:pt x="2830098" y="1228865"/>
                </a:lnTo>
                <a:lnTo>
                  <a:pt x="2816344" y="1273211"/>
                </a:lnTo>
                <a:lnTo>
                  <a:pt x="2794576" y="1313341"/>
                </a:lnTo>
                <a:lnTo>
                  <a:pt x="2765742" y="1348305"/>
                </a:lnTo>
                <a:lnTo>
                  <a:pt x="2730788" y="1377152"/>
                </a:lnTo>
                <a:lnTo>
                  <a:pt x="2690661" y="1398933"/>
                </a:lnTo>
                <a:lnTo>
                  <a:pt x="2646307" y="1412698"/>
                </a:lnTo>
                <a:lnTo>
                  <a:pt x="2598674" y="1417497"/>
                </a:lnTo>
                <a:lnTo>
                  <a:pt x="236220" y="1417497"/>
                </a:lnTo>
                <a:lnTo>
                  <a:pt x="188622" y="1412698"/>
                </a:lnTo>
                <a:lnTo>
                  <a:pt x="144285" y="1398933"/>
                </a:lnTo>
                <a:lnTo>
                  <a:pt x="104161" y="1377152"/>
                </a:lnTo>
                <a:lnTo>
                  <a:pt x="69199" y="1348305"/>
                </a:lnTo>
                <a:lnTo>
                  <a:pt x="40351" y="1313341"/>
                </a:lnTo>
                <a:lnTo>
                  <a:pt x="18567" y="1273211"/>
                </a:lnTo>
                <a:lnTo>
                  <a:pt x="4800" y="1228865"/>
                </a:lnTo>
                <a:lnTo>
                  <a:pt x="0" y="1181252"/>
                </a:lnTo>
                <a:lnTo>
                  <a:pt x="0" y="23621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88384" y="5169280"/>
            <a:ext cx="2515870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2170"/>
              </a:lnSpc>
              <a:tabLst>
                <a:tab pos="1167765" algn="l"/>
              </a:tabLst>
            </a:pPr>
            <a:r>
              <a:rPr sz="2100" spc="-5" dirty="0">
                <a:latin typeface="Arial"/>
                <a:cs typeface="Arial"/>
              </a:rPr>
              <a:t>3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meses	</a:t>
            </a:r>
            <a:r>
              <a:rPr sz="2100" dirty="0">
                <a:latin typeface="Arial"/>
                <a:cs typeface="Arial"/>
              </a:rPr>
              <a:t>infección  </a:t>
            </a:r>
            <a:r>
              <a:rPr sz="2100" spc="-5" dirty="0">
                <a:latin typeface="Arial"/>
                <a:cs typeface="Arial"/>
              </a:rPr>
              <a:t>en la raíz </a:t>
            </a:r>
            <a:r>
              <a:rPr sz="2100" dirty="0">
                <a:latin typeface="Arial"/>
                <a:cs typeface="Arial"/>
              </a:rPr>
              <a:t>- </a:t>
            </a:r>
            <a:r>
              <a:rPr sz="2100" spc="-5" dirty="0">
                <a:latin typeface="Arial"/>
                <a:cs typeface="Arial"/>
              </a:rPr>
              <a:t>al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rizoma,  la unión del injerto </a:t>
            </a:r>
            <a:r>
              <a:rPr sz="2100" dirty="0">
                <a:latin typeface="Arial"/>
                <a:cs typeface="Arial"/>
              </a:rPr>
              <a:t>y  </a:t>
            </a:r>
            <a:r>
              <a:rPr sz="2100" spc="-5" dirty="0">
                <a:latin typeface="Arial"/>
                <a:cs typeface="Arial"/>
              </a:rPr>
              <a:t>vástagos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94585" y="3478529"/>
            <a:ext cx="2835275" cy="1417955"/>
          </a:xfrm>
          <a:custGeom>
            <a:avLst/>
            <a:gdLst/>
            <a:ahLst/>
            <a:cxnLst/>
            <a:rect l="l" t="t" r="r" b="b"/>
            <a:pathLst>
              <a:path w="2835275" h="1417954">
                <a:moveTo>
                  <a:pt x="2598801" y="0"/>
                </a:moveTo>
                <a:lnTo>
                  <a:pt x="236219" y="0"/>
                </a:lnTo>
                <a:lnTo>
                  <a:pt x="188622" y="4795"/>
                </a:lnTo>
                <a:lnTo>
                  <a:pt x="144285" y="18549"/>
                </a:lnTo>
                <a:lnTo>
                  <a:pt x="104161" y="40317"/>
                </a:lnTo>
                <a:lnTo>
                  <a:pt x="69199" y="69151"/>
                </a:lnTo>
                <a:lnTo>
                  <a:pt x="40351" y="104105"/>
                </a:lnTo>
                <a:lnTo>
                  <a:pt x="18567" y="144232"/>
                </a:lnTo>
                <a:lnTo>
                  <a:pt x="4800" y="188586"/>
                </a:lnTo>
                <a:lnTo>
                  <a:pt x="0" y="236220"/>
                </a:lnTo>
                <a:lnTo>
                  <a:pt x="0" y="1181227"/>
                </a:lnTo>
                <a:lnTo>
                  <a:pt x="4800" y="1228824"/>
                </a:lnTo>
                <a:lnTo>
                  <a:pt x="18567" y="1273161"/>
                </a:lnTo>
                <a:lnTo>
                  <a:pt x="40351" y="1313285"/>
                </a:lnTo>
                <a:lnTo>
                  <a:pt x="69199" y="1348247"/>
                </a:lnTo>
                <a:lnTo>
                  <a:pt x="104161" y="1377095"/>
                </a:lnTo>
                <a:lnTo>
                  <a:pt x="144285" y="1398879"/>
                </a:lnTo>
                <a:lnTo>
                  <a:pt x="188622" y="1412646"/>
                </a:lnTo>
                <a:lnTo>
                  <a:pt x="236219" y="1417447"/>
                </a:lnTo>
                <a:lnTo>
                  <a:pt x="2598801" y="1417447"/>
                </a:lnTo>
                <a:lnTo>
                  <a:pt x="2646398" y="1412646"/>
                </a:lnTo>
                <a:lnTo>
                  <a:pt x="2690735" y="1398879"/>
                </a:lnTo>
                <a:lnTo>
                  <a:pt x="2730859" y="1377095"/>
                </a:lnTo>
                <a:lnTo>
                  <a:pt x="2765821" y="1348247"/>
                </a:lnTo>
                <a:lnTo>
                  <a:pt x="2794669" y="1313285"/>
                </a:lnTo>
                <a:lnTo>
                  <a:pt x="2816453" y="1273161"/>
                </a:lnTo>
                <a:lnTo>
                  <a:pt x="2830220" y="1228824"/>
                </a:lnTo>
                <a:lnTo>
                  <a:pt x="2835020" y="1181227"/>
                </a:lnTo>
                <a:lnTo>
                  <a:pt x="2835020" y="236220"/>
                </a:lnTo>
                <a:lnTo>
                  <a:pt x="2830220" y="188586"/>
                </a:lnTo>
                <a:lnTo>
                  <a:pt x="2816453" y="144232"/>
                </a:lnTo>
                <a:lnTo>
                  <a:pt x="2794669" y="104105"/>
                </a:lnTo>
                <a:lnTo>
                  <a:pt x="2765821" y="69151"/>
                </a:lnTo>
                <a:lnTo>
                  <a:pt x="2730859" y="40317"/>
                </a:lnTo>
                <a:lnTo>
                  <a:pt x="2690735" y="18549"/>
                </a:lnTo>
                <a:lnTo>
                  <a:pt x="2646398" y="4795"/>
                </a:lnTo>
                <a:lnTo>
                  <a:pt x="259880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94585" y="3478529"/>
            <a:ext cx="2835275" cy="1417955"/>
          </a:xfrm>
          <a:custGeom>
            <a:avLst/>
            <a:gdLst/>
            <a:ahLst/>
            <a:cxnLst/>
            <a:rect l="l" t="t" r="r" b="b"/>
            <a:pathLst>
              <a:path w="2835275" h="1417954">
                <a:moveTo>
                  <a:pt x="0" y="236220"/>
                </a:moveTo>
                <a:lnTo>
                  <a:pt x="4800" y="188586"/>
                </a:lnTo>
                <a:lnTo>
                  <a:pt x="18567" y="144232"/>
                </a:lnTo>
                <a:lnTo>
                  <a:pt x="40351" y="104105"/>
                </a:lnTo>
                <a:lnTo>
                  <a:pt x="69199" y="69151"/>
                </a:lnTo>
                <a:lnTo>
                  <a:pt x="104161" y="40317"/>
                </a:lnTo>
                <a:lnTo>
                  <a:pt x="144285" y="18549"/>
                </a:lnTo>
                <a:lnTo>
                  <a:pt x="188622" y="4795"/>
                </a:lnTo>
                <a:lnTo>
                  <a:pt x="236219" y="0"/>
                </a:lnTo>
                <a:lnTo>
                  <a:pt x="2598801" y="0"/>
                </a:lnTo>
                <a:lnTo>
                  <a:pt x="2646398" y="4795"/>
                </a:lnTo>
                <a:lnTo>
                  <a:pt x="2690735" y="18549"/>
                </a:lnTo>
                <a:lnTo>
                  <a:pt x="2730859" y="40317"/>
                </a:lnTo>
                <a:lnTo>
                  <a:pt x="2765821" y="69151"/>
                </a:lnTo>
                <a:lnTo>
                  <a:pt x="2794669" y="104105"/>
                </a:lnTo>
                <a:lnTo>
                  <a:pt x="2816453" y="144232"/>
                </a:lnTo>
                <a:lnTo>
                  <a:pt x="2830220" y="188586"/>
                </a:lnTo>
                <a:lnTo>
                  <a:pt x="2835020" y="236220"/>
                </a:lnTo>
                <a:lnTo>
                  <a:pt x="2835020" y="1181227"/>
                </a:lnTo>
                <a:lnTo>
                  <a:pt x="2830220" y="1228824"/>
                </a:lnTo>
                <a:lnTo>
                  <a:pt x="2816453" y="1273161"/>
                </a:lnTo>
                <a:lnTo>
                  <a:pt x="2794669" y="1313285"/>
                </a:lnTo>
                <a:lnTo>
                  <a:pt x="2765821" y="1348247"/>
                </a:lnTo>
                <a:lnTo>
                  <a:pt x="2730859" y="1377095"/>
                </a:lnTo>
                <a:lnTo>
                  <a:pt x="2690735" y="1398879"/>
                </a:lnTo>
                <a:lnTo>
                  <a:pt x="2646398" y="1412646"/>
                </a:lnTo>
                <a:lnTo>
                  <a:pt x="2598801" y="1417447"/>
                </a:lnTo>
                <a:lnTo>
                  <a:pt x="236219" y="1417447"/>
                </a:lnTo>
                <a:lnTo>
                  <a:pt x="188622" y="1412646"/>
                </a:lnTo>
                <a:lnTo>
                  <a:pt x="144285" y="1398879"/>
                </a:lnTo>
                <a:lnTo>
                  <a:pt x="104161" y="1377095"/>
                </a:lnTo>
                <a:lnTo>
                  <a:pt x="69199" y="1348247"/>
                </a:lnTo>
                <a:lnTo>
                  <a:pt x="40351" y="1313285"/>
                </a:lnTo>
                <a:lnTo>
                  <a:pt x="18567" y="1273161"/>
                </a:lnTo>
                <a:lnTo>
                  <a:pt x="4800" y="1228824"/>
                </a:lnTo>
                <a:lnTo>
                  <a:pt x="0" y="1181227"/>
                </a:lnTo>
                <a:lnTo>
                  <a:pt x="0" y="23622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54351" y="3864864"/>
            <a:ext cx="2517775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r>
              <a:rPr sz="2100" spc="-5" dirty="0">
                <a:latin typeface="Arial"/>
                <a:cs typeface="Arial"/>
              </a:rPr>
              <a:t>El grado de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infección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2345"/>
              </a:lnSpc>
            </a:pPr>
            <a:r>
              <a:rPr sz="2100" dirty="0">
                <a:latin typeface="Arial"/>
                <a:cs typeface="Arial"/>
              </a:rPr>
              <a:t>- </a:t>
            </a:r>
            <a:r>
              <a:rPr sz="2100" spc="-5" dirty="0">
                <a:latin typeface="Arial"/>
                <a:cs typeface="Arial"/>
              </a:rPr>
              <a:t>edad de la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planta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3371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2422118" y="0"/>
                </a:moveTo>
                <a:lnTo>
                  <a:pt x="0" y="0"/>
                </a:lnTo>
                <a:lnTo>
                  <a:pt x="360044" y="360045"/>
                </a:lnTo>
                <a:lnTo>
                  <a:pt x="0" y="720090"/>
                </a:lnTo>
                <a:lnTo>
                  <a:pt x="2422118" y="720090"/>
                </a:lnTo>
                <a:lnTo>
                  <a:pt x="2782163" y="360045"/>
                </a:lnTo>
                <a:lnTo>
                  <a:pt x="24221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371" y="935355"/>
            <a:ext cx="2782570" cy="720090"/>
          </a:xfrm>
          <a:custGeom>
            <a:avLst/>
            <a:gdLst/>
            <a:ahLst/>
            <a:cxnLst/>
            <a:rect l="l" t="t" r="r" b="b"/>
            <a:pathLst>
              <a:path w="2782570" h="720089">
                <a:moveTo>
                  <a:pt x="0" y="0"/>
                </a:moveTo>
                <a:lnTo>
                  <a:pt x="2422118" y="0"/>
                </a:lnTo>
                <a:lnTo>
                  <a:pt x="2782163" y="360045"/>
                </a:lnTo>
                <a:lnTo>
                  <a:pt x="2422118" y="720090"/>
                </a:lnTo>
                <a:lnTo>
                  <a:pt x="0" y="720090"/>
                </a:lnTo>
                <a:lnTo>
                  <a:pt x="360044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24102" y="983741"/>
            <a:ext cx="186055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Enfermedad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 </a:t>
            </a:r>
            <a:r>
              <a:rPr sz="2000" b="1" spc="-5" dirty="0">
                <a:latin typeface="Arial"/>
                <a:cs typeface="Arial"/>
              </a:rPr>
              <a:t>Pie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negro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69867" y="935355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89">
                <a:moveTo>
                  <a:pt x="2998216" y="0"/>
                </a:moveTo>
                <a:lnTo>
                  <a:pt x="0" y="0"/>
                </a:lnTo>
                <a:lnTo>
                  <a:pt x="360045" y="360045"/>
                </a:lnTo>
                <a:lnTo>
                  <a:pt x="0" y="720090"/>
                </a:lnTo>
                <a:lnTo>
                  <a:pt x="2998216" y="720090"/>
                </a:lnTo>
                <a:lnTo>
                  <a:pt x="3358261" y="360045"/>
                </a:lnTo>
                <a:lnTo>
                  <a:pt x="299821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69867" y="935355"/>
            <a:ext cx="3358515" cy="720090"/>
          </a:xfrm>
          <a:custGeom>
            <a:avLst/>
            <a:gdLst/>
            <a:ahLst/>
            <a:cxnLst/>
            <a:rect l="l" t="t" r="r" b="b"/>
            <a:pathLst>
              <a:path w="3358515" h="720089">
                <a:moveTo>
                  <a:pt x="0" y="0"/>
                </a:moveTo>
                <a:lnTo>
                  <a:pt x="2998216" y="0"/>
                </a:lnTo>
                <a:lnTo>
                  <a:pt x="3358261" y="360045"/>
                </a:lnTo>
                <a:lnTo>
                  <a:pt x="2998216" y="720090"/>
                </a:lnTo>
                <a:lnTo>
                  <a:pt x="0" y="720090"/>
                </a:lnTo>
                <a:lnTo>
                  <a:pt x="360045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90084" y="983741"/>
            <a:ext cx="1917064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Mecanismos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 patogenicidad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80529" y="978154"/>
            <a:ext cx="3088005" cy="720090"/>
          </a:xfrm>
          <a:custGeom>
            <a:avLst/>
            <a:gdLst/>
            <a:ahLst/>
            <a:cxnLst/>
            <a:rect l="l" t="t" r="r" b="b"/>
            <a:pathLst>
              <a:path w="3088004" h="720089">
                <a:moveTo>
                  <a:pt x="2727832" y="0"/>
                </a:moveTo>
                <a:lnTo>
                  <a:pt x="0" y="0"/>
                </a:lnTo>
                <a:lnTo>
                  <a:pt x="360045" y="359918"/>
                </a:lnTo>
                <a:lnTo>
                  <a:pt x="0" y="719963"/>
                </a:lnTo>
                <a:lnTo>
                  <a:pt x="2727832" y="719963"/>
                </a:lnTo>
                <a:lnTo>
                  <a:pt x="3087878" y="359918"/>
                </a:lnTo>
                <a:lnTo>
                  <a:pt x="272783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0529" y="978154"/>
            <a:ext cx="3088005" cy="720090"/>
          </a:xfrm>
          <a:custGeom>
            <a:avLst/>
            <a:gdLst/>
            <a:ahLst/>
            <a:cxnLst/>
            <a:rect l="l" t="t" r="r" b="b"/>
            <a:pathLst>
              <a:path w="3088004" h="720089">
                <a:moveTo>
                  <a:pt x="0" y="0"/>
                </a:moveTo>
                <a:lnTo>
                  <a:pt x="2727832" y="0"/>
                </a:lnTo>
                <a:lnTo>
                  <a:pt x="3087878" y="359918"/>
                </a:lnTo>
                <a:lnTo>
                  <a:pt x="2727832" y="719963"/>
                </a:lnTo>
                <a:lnTo>
                  <a:pt x="0" y="719963"/>
                </a:lnTo>
                <a:lnTo>
                  <a:pt x="360045" y="35991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54110" y="1026414"/>
            <a:ext cx="114300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Modo </a:t>
            </a:r>
            <a:r>
              <a:rPr sz="2000" b="1" dirty="0">
                <a:latin typeface="Arial"/>
                <a:cs typeface="Arial"/>
              </a:rPr>
              <a:t>de  infección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47" y="5039614"/>
            <a:ext cx="2093595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Trebuchet MS"/>
                <a:cs typeface="Trebuchet MS"/>
              </a:rPr>
              <a:t>Xilema: tejido de  hongos,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mucílagos  y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tílides</a:t>
            </a:r>
            <a:endParaRPr sz="1600">
              <a:latin typeface="Trebuchet MS"/>
              <a:cs typeface="Trebuchet MS"/>
            </a:endParaRPr>
          </a:p>
          <a:p>
            <a:pPr marL="355600" marR="448309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Trebuchet MS"/>
                <a:cs typeface="Trebuchet MS"/>
              </a:rPr>
              <a:t>Floema: </a:t>
            </a:r>
            <a:r>
              <a:rPr sz="1600" b="1" spc="-5" dirty="0">
                <a:latin typeface="Trebuchet MS"/>
                <a:cs typeface="Trebuchet MS"/>
              </a:rPr>
              <a:t>hifas  fúngicas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67126" y="5452236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242316" y="0"/>
                </a:moveTo>
                <a:lnTo>
                  <a:pt x="0" y="242315"/>
                </a:lnTo>
                <a:lnTo>
                  <a:pt x="242316" y="484606"/>
                </a:lnTo>
                <a:lnTo>
                  <a:pt x="242316" y="363473"/>
                </a:lnTo>
                <a:lnTo>
                  <a:pt x="978408" y="363473"/>
                </a:lnTo>
                <a:lnTo>
                  <a:pt x="978408" y="121157"/>
                </a:lnTo>
                <a:lnTo>
                  <a:pt x="242316" y="121157"/>
                </a:lnTo>
                <a:lnTo>
                  <a:pt x="24231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67126" y="5452236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978408" y="363473"/>
                </a:moveTo>
                <a:lnTo>
                  <a:pt x="242316" y="363473"/>
                </a:lnTo>
                <a:lnTo>
                  <a:pt x="242316" y="484606"/>
                </a:lnTo>
                <a:lnTo>
                  <a:pt x="0" y="242315"/>
                </a:lnTo>
                <a:lnTo>
                  <a:pt x="242316" y="0"/>
                </a:lnTo>
                <a:lnTo>
                  <a:pt x="242316" y="121157"/>
                </a:lnTo>
                <a:lnTo>
                  <a:pt x="978408" y="121157"/>
                </a:lnTo>
                <a:lnTo>
                  <a:pt x="978408" y="36347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51075" y="5012944"/>
            <a:ext cx="391160" cy="1323975"/>
          </a:xfrm>
          <a:custGeom>
            <a:avLst/>
            <a:gdLst/>
            <a:ahLst/>
            <a:cxnLst/>
            <a:rect l="l" t="t" r="r" b="b"/>
            <a:pathLst>
              <a:path w="391160" h="1323975">
                <a:moveTo>
                  <a:pt x="0" y="0"/>
                </a:moveTo>
                <a:lnTo>
                  <a:pt x="76154" y="2543"/>
                </a:lnTo>
                <a:lnTo>
                  <a:pt x="138318" y="9493"/>
                </a:lnTo>
                <a:lnTo>
                  <a:pt x="180218" y="19823"/>
                </a:lnTo>
                <a:lnTo>
                  <a:pt x="195580" y="32511"/>
                </a:lnTo>
                <a:lnTo>
                  <a:pt x="195580" y="629030"/>
                </a:lnTo>
                <a:lnTo>
                  <a:pt x="210958" y="641738"/>
                </a:lnTo>
                <a:lnTo>
                  <a:pt x="252888" y="652113"/>
                </a:lnTo>
                <a:lnTo>
                  <a:pt x="315059" y="659106"/>
                </a:lnTo>
                <a:lnTo>
                  <a:pt x="391160" y="661669"/>
                </a:lnTo>
                <a:lnTo>
                  <a:pt x="315059" y="664233"/>
                </a:lnTo>
                <a:lnTo>
                  <a:pt x="252888" y="671226"/>
                </a:lnTo>
                <a:lnTo>
                  <a:pt x="210958" y="681601"/>
                </a:lnTo>
                <a:lnTo>
                  <a:pt x="195580" y="694308"/>
                </a:lnTo>
                <a:lnTo>
                  <a:pt x="195580" y="1290789"/>
                </a:lnTo>
                <a:lnTo>
                  <a:pt x="180218" y="1303473"/>
                </a:lnTo>
                <a:lnTo>
                  <a:pt x="138318" y="1313832"/>
                </a:lnTo>
                <a:lnTo>
                  <a:pt x="76154" y="1320816"/>
                </a:lnTo>
                <a:lnTo>
                  <a:pt x="0" y="132337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08088" y="5012842"/>
            <a:ext cx="1802511" cy="1420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88173" y="1871472"/>
            <a:ext cx="1800225" cy="1465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83451" y="5657088"/>
            <a:ext cx="1713230" cy="100330"/>
          </a:xfrm>
          <a:custGeom>
            <a:avLst/>
            <a:gdLst/>
            <a:ahLst/>
            <a:cxnLst/>
            <a:rect l="l" t="t" r="r" b="b"/>
            <a:pathLst>
              <a:path w="1713229" h="100329">
                <a:moveTo>
                  <a:pt x="1704676" y="43815"/>
                </a:moveTo>
                <a:lnTo>
                  <a:pt x="1703324" y="43815"/>
                </a:lnTo>
                <a:lnTo>
                  <a:pt x="1703451" y="53340"/>
                </a:lnTo>
                <a:lnTo>
                  <a:pt x="1685762" y="53657"/>
                </a:lnTo>
                <a:lnTo>
                  <a:pt x="1623187" y="91693"/>
                </a:lnTo>
                <a:lnTo>
                  <a:pt x="1622552" y="94615"/>
                </a:lnTo>
                <a:lnTo>
                  <a:pt x="1623949" y="96774"/>
                </a:lnTo>
                <a:lnTo>
                  <a:pt x="1625219" y="99059"/>
                </a:lnTo>
                <a:lnTo>
                  <a:pt x="1628140" y="99822"/>
                </a:lnTo>
                <a:lnTo>
                  <a:pt x="1712849" y="48387"/>
                </a:lnTo>
                <a:lnTo>
                  <a:pt x="1704676" y="43815"/>
                </a:lnTo>
                <a:close/>
              </a:path>
              <a:path w="1713229" h="100329">
                <a:moveTo>
                  <a:pt x="1685708" y="44131"/>
                </a:moveTo>
                <a:lnTo>
                  <a:pt x="0" y="74422"/>
                </a:lnTo>
                <a:lnTo>
                  <a:pt x="126" y="83947"/>
                </a:lnTo>
                <a:lnTo>
                  <a:pt x="1685762" y="53657"/>
                </a:lnTo>
                <a:lnTo>
                  <a:pt x="1693899" y="48712"/>
                </a:lnTo>
                <a:lnTo>
                  <a:pt x="1685708" y="44131"/>
                </a:lnTo>
                <a:close/>
              </a:path>
              <a:path w="1713229" h="100329">
                <a:moveTo>
                  <a:pt x="1693899" y="48712"/>
                </a:moveTo>
                <a:lnTo>
                  <a:pt x="1685762" y="53657"/>
                </a:lnTo>
                <a:lnTo>
                  <a:pt x="1703451" y="53340"/>
                </a:lnTo>
                <a:lnTo>
                  <a:pt x="1703442" y="52704"/>
                </a:lnTo>
                <a:lnTo>
                  <a:pt x="1701038" y="52704"/>
                </a:lnTo>
                <a:lnTo>
                  <a:pt x="1693899" y="48712"/>
                </a:lnTo>
                <a:close/>
              </a:path>
              <a:path w="1713229" h="100329">
                <a:moveTo>
                  <a:pt x="1700910" y="44450"/>
                </a:moveTo>
                <a:lnTo>
                  <a:pt x="1693899" y="48712"/>
                </a:lnTo>
                <a:lnTo>
                  <a:pt x="1701038" y="52704"/>
                </a:lnTo>
                <a:lnTo>
                  <a:pt x="1700910" y="44450"/>
                </a:lnTo>
                <a:close/>
              </a:path>
              <a:path w="1713229" h="100329">
                <a:moveTo>
                  <a:pt x="1703332" y="44450"/>
                </a:moveTo>
                <a:lnTo>
                  <a:pt x="1700910" y="44450"/>
                </a:lnTo>
                <a:lnTo>
                  <a:pt x="1701038" y="52704"/>
                </a:lnTo>
                <a:lnTo>
                  <a:pt x="1703442" y="52704"/>
                </a:lnTo>
                <a:lnTo>
                  <a:pt x="1703332" y="44450"/>
                </a:lnTo>
                <a:close/>
              </a:path>
              <a:path w="1713229" h="100329">
                <a:moveTo>
                  <a:pt x="1703324" y="43815"/>
                </a:moveTo>
                <a:lnTo>
                  <a:pt x="1685708" y="44131"/>
                </a:lnTo>
                <a:lnTo>
                  <a:pt x="1693899" y="48712"/>
                </a:lnTo>
                <a:lnTo>
                  <a:pt x="1700910" y="44450"/>
                </a:lnTo>
                <a:lnTo>
                  <a:pt x="1703332" y="44450"/>
                </a:lnTo>
                <a:lnTo>
                  <a:pt x="1703324" y="43815"/>
                </a:lnTo>
                <a:close/>
              </a:path>
              <a:path w="1713229" h="100329">
                <a:moveTo>
                  <a:pt x="1626362" y="0"/>
                </a:moveTo>
                <a:lnTo>
                  <a:pt x="1623441" y="888"/>
                </a:lnTo>
                <a:lnTo>
                  <a:pt x="1620901" y="5460"/>
                </a:lnTo>
                <a:lnTo>
                  <a:pt x="1621790" y="8381"/>
                </a:lnTo>
                <a:lnTo>
                  <a:pt x="1685708" y="44131"/>
                </a:lnTo>
                <a:lnTo>
                  <a:pt x="1703324" y="43815"/>
                </a:lnTo>
                <a:lnTo>
                  <a:pt x="1704676" y="43815"/>
                </a:lnTo>
                <a:lnTo>
                  <a:pt x="16263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95185" y="2370836"/>
            <a:ext cx="1225550" cy="266700"/>
          </a:xfrm>
          <a:custGeom>
            <a:avLst/>
            <a:gdLst/>
            <a:ahLst/>
            <a:cxnLst/>
            <a:rect l="l" t="t" r="r" b="b"/>
            <a:pathLst>
              <a:path w="1225550" h="266700">
                <a:moveTo>
                  <a:pt x="1197354" y="232947"/>
                </a:moveTo>
                <a:lnTo>
                  <a:pt x="1128522" y="257555"/>
                </a:lnTo>
                <a:lnTo>
                  <a:pt x="1127252" y="260350"/>
                </a:lnTo>
                <a:lnTo>
                  <a:pt x="1128141" y="262763"/>
                </a:lnTo>
                <a:lnTo>
                  <a:pt x="1129030" y="265302"/>
                </a:lnTo>
                <a:lnTo>
                  <a:pt x="1131824" y="266573"/>
                </a:lnTo>
                <a:lnTo>
                  <a:pt x="1134237" y="265684"/>
                </a:lnTo>
                <a:lnTo>
                  <a:pt x="1216529" y="236219"/>
                </a:lnTo>
                <a:lnTo>
                  <a:pt x="1214882" y="236219"/>
                </a:lnTo>
                <a:lnTo>
                  <a:pt x="1197354" y="232947"/>
                </a:lnTo>
                <a:close/>
              </a:path>
              <a:path w="1225550" h="266700">
                <a:moveTo>
                  <a:pt x="1206385" y="229716"/>
                </a:moveTo>
                <a:lnTo>
                  <a:pt x="1197354" y="232947"/>
                </a:lnTo>
                <a:lnTo>
                  <a:pt x="1214882" y="236219"/>
                </a:lnTo>
                <a:lnTo>
                  <a:pt x="1215082" y="235076"/>
                </a:lnTo>
                <a:lnTo>
                  <a:pt x="1212596" y="235076"/>
                </a:lnTo>
                <a:lnTo>
                  <a:pt x="1206385" y="229716"/>
                </a:lnTo>
                <a:close/>
              </a:path>
              <a:path w="1225550" h="266700">
                <a:moveTo>
                  <a:pt x="1150112" y="168528"/>
                </a:moveTo>
                <a:lnTo>
                  <a:pt x="1147064" y="168655"/>
                </a:lnTo>
                <a:lnTo>
                  <a:pt x="1145413" y="170687"/>
                </a:lnTo>
                <a:lnTo>
                  <a:pt x="1143635" y="172719"/>
                </a:lnTo>
                <a:lnTo>
                  <a:pt x="1143889" y="175640"/>
                </a:lnTo>
                <a:lnTo>
                  <a:pt x="1145794" y="177418"/>
                </a:lnTo>
                <a:lnTo>
                  <a:pt x="1199305" y="223605"/>
                </a:lnTo>
                <a:lnTo>
                  <a:pt x="1216533" y="226822"/>
                </a:lnTo>
                <a:lnTo>
                  <a:pt x="1214882" y="236219"/>
                </a:lnTo>
                <a:lnTo>
                  <a:pt x="1216529" y="236219"/>
                </a:lnTo>
                <a:lnTo>
                  <a:pt x="1225042" y="233172"/>
                </a:lnTo>
                <a:lnTo>
                  <a:pt x="1150112" y="168528"/>
                </a:lnTo>
                <a:close/>
              </a:path>
              <a:path w="1225550" h="266700">
                <a:moveTo>
                  <a:pt x="1214120" y="226949"/>
                </a:moveTo>
                <a:lnTo>
                  <a:pt x="1206385" y="229716"/>
                </a:lnTo>
                <a:lnTo>
                  <a:pt x="1212596" y="235076"/>
                </a:lnTo>
                <a:lnTo>
                  <a:pt x="1214120" y="226949"/>
                </a:lnTo>
                <a:close/>
              </a:path>
              <a:path w="1225550" h="266700">
                <a:moveTo>
                  <a:pt x="1216510" y="226949"/>
                </a:moveTo>
                <a:lnTo>
                  <a:pt x="1214120" y="226949"/>
                </a:lnTo>
                <a:lnTo>
                  <a:pt x="1212596" y="235076"/>
                </a:lnTo>
                <a:lnTo>
                  <a:pt x="1215082" y="235076"/>
                </a:lnTo>
                <a:lnTo>
                  <a:pt x="1216510" y="226949"/>
                </a:lnTo>
                <a:close/>
              </a:path>
              <a:path w="1225550" h="266700">
                <a:moveTo>
                  <a:pt x="1650" y="0"/>
                </a:moveTo>
                <a:lnTo>
                  <a:pt x="0" y="9398"/>
                </a:lnTo>
                <a:lnTo>
                  <a:pt x="1197354" y="232947"/>
                </a:lnTo>
                <a:lnTo>
                  <a:pt x="1206385" y="229716"/>
                </a:lnTo>
                <a:lnTo>
                  <a:pt x="1199305" y="223605"/>
                </a:lnTo>
                <a:lnTo>
                  <a:pt x="1650" y="0"/>
                </a:lnTo>
                <a:close/>
              </a:path>
              <a:path w="1225550" h="266700">
                <a:moveTo>
                  <a:pt x="1199305" y="223605"/>
                </a:moveTo>
                <a:lnTo>
                  <a:pt x="1206385" y="229716"/>
                </a:lnTo>
                <a:lnTo>
                  <a:pt x="1214120" y="226949"/>
                </a:lnTo>
                <a:lnTo>
                  <a:pt x="1216510" y="226949"/>
                </a:lnTo>
                <a:lnTo>
                  <a:pt x="1199305" y="2236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6184" y="2951607"/>
            <a:ext cx="1945005" cy="1636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9957" y="3455670"/>
            <a:ext cx="608330" cy="2282190"/>
          </a:xfrm>
          <a:custGeom>
            <a:avLst/>
            <a:gdLst/>
            <a:ahLst/>
            <a:cxnLst/>
            <a:rect l="l" t="t" r="r" b="b"/>
            <a:pathLst>
              <a:path w="608330" h="2282190">
                <a:moveTo>
                  <a:pt x="32052" y="18272"/>
                </a:moveTo>
                <a:lnTo>
                  <a:pt x="29433" y="27362"/>
                </a:lnTo>
                <a:lnTo>
                  <a:pt x="598906" y="2281808"/>
                </a:lnTo>
                <a:lnTo>
                  <a:pt x="608177" y="2279522"/>
                </a:lnTo>
                <a:lnTo>
                  <a:pt x="38690" y="25042"/>
                </a:lnTo>
                <a:lnTo>
                  <a:pt x="32052" y="18272"/>
                </a:lnTo>
                <a:close/>
              </a:path>
              <a:path w="608330" h="2282190">
                <a:moveTo>
                  <a:pt x="27431" y="0"/>
                </a:moveTo>
                <a:lnTo>
                  <a:pt x="0" y="95122"/>
                </a:lnTo>
                <a:lnTo>
                  <a:pt x="1460" y="97662"/>
                </a:lnTo>
                <a:lnTo>
                  <a:pt x="6515" y="99186"/>
                </a:lnTo>
                <a:lnTo>
                  <a:pt x="9156" y="97662"/>
                </a:lnTo>
                <a:lnTo>
                  <a:pt x="9917" y="95122"/>
                </a:lnTo>
                <a:lnTo>
                  <a:pt x="29433" y="27362"/>
                </a:lnTo>
                <a:lnTo>
                  <a:pt x="25120" y="10286"/>
                </a:lnTo>
                <a:lnTo>
                  <a:pt x="34353" y="7873"/>
                </a:lnTo>
                <a:lnTo>
                  <a:pt x="35150" y="7873"/>
                </a:lnTo>
                <a:lnTo>
                  <a:pt x="27431" y="0"/>
                </a:lnTo>
                <a:close/>
              </a:path>
              <a:path w="608330" h="2282190">
                <a:moveTo>
                  <a:pt x="35150" y="7873"/>
                </a:moveTo>
                <a:lnTo>
                  <a:pt x="34353" y="7873"/>
                </a:lnTo>
                <a:lnTo>
                  <a:pt x="38690" y="25042"/>
                </a:lnTo>
                <a:lnTo>
                  <a:pt x="88222" y="75564"/>
                </a:lnTo>
                <a:lnTo>
                  <a:pt x="89941" y="77342"/>
                </a:lnTo>
                <a:lnTo>
                  <a:pt x="92963" y="77342"/>
                </a:lnTo>
                <a:lnTo>
                  <a:pt x="94956" y="75437"/>
                </a:lnTo>
                <a:lnTo>
                  <a:pt x="96710" y="73659"/>
                </a:lnTo>
                <a:lnTo>
                  <a:pt x="96748" y="70611"/>
                </a:lnTo>
                <a:lnTo>
                  <a:pt x="94907" y="68833"/>
                </a:lnTo>
                <a:lnTo>
                  <a:pt x="35150" y="7873"/>
                </a:lnTo>
                <a:close/>
              </a:path>
              <a:path w="608330" h="2282190">
                <a:moveTo>
                  <a:pt x="34353" y="7873"/>
                </a:moveTo>
                <a:lnTo>
                  <a:pt x="25120" y="10286"/>
                </a:lnTo>
                <a:lnTo>
                  <a:pt x="29433" y="27362"/>
                </a:lnTo>
                <a:lnTo>
                  <a:pt x="32052" y="18272"/>
                </a:lnTo>
                <a:lnTo>
                  <a:pt x="26339" y="12445"/>
                </a:lnTo>
                <a:lnTo>
                  <a:pt x="34315" y="10413"/>
                </a:lnTo>
                <a:lnTo>
                  <a:pt x="34995" y="10413"/>
                </a:lnTo>
                <a:lnTo>
                  <a:pt x="34353" y="7873"/>
                </a:lnTo>
                <a:close/>
              </a:path>
              <a:path w="608330" h="2282190">
                <a:moveTo>
                  <a:pt x="34995" y="10413"/>
                </a:moveTo>
                <a:lnTo>
                  <a:pt x="34315" y="10413"/>
                </a:lnTo>
                <a:lnTo>
                  <a:pt x="32052" y="18272"/>
                </a:lnTo>
                <a:lnTo>
                  <a:pt x="38690" y="25042"/>
                </a:lnTo>
                <a:lnTo>
                  <a:pt x="34995" y="10413"/>
                </a:lnTo>
                <a:close/>
              </a:path>
              <a:path w="608330" h="2282190">
                <a:moveTo>
                  <a:pt x="34315" y="10413"/>
                </a:moveTo>
                <a:lnTo>
                  <a:pt x="26339" y="12445"/>
                </a:lnTo>
                <a:lnTo>
                  <a:pt x="32052" y="18272"/>
                </a:lnTo>
                <a:lnTo>
                  <a:pt x="34315" y="104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1" y="6609372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1" y="6556044"/>
            <a:ext cx="7865745" cy="0"/>
          </a:xfrm>
          <a:custGeom>
            <a:avLst/>
            <a:gdLst/>
            <a:ahLst/>
            <a:cxnLst/>
            <a:rect l="l" t="t" r="r" b="b"/>
            <a:pathLst>
              <a:path w="7865745">
                <a:moveTo>
                  <a:pt x="0" y="0"/>
                </a:moveTo>
                <a:lnTo>
                  <a:pt x="7865461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723" y="6246063"/>
            <a:ext cx="2722499" cy="6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321" y="1727504"/>
            <a:ext cx="7056755" cy="4608830"/>
          </a:xfrm>
          <a:custGeom>
            <a:avLst/>
            <a:gdLst/>
            <a:ahLst/>
            <a:cxnLst/>
            <a:rect l="l" t="t" r="r" b="b"/>
            <a:pathLst>
              <a:path w="7056755" h="4608830">
                <a:moveTo>
                  <a:pt x="0" y="4608449"/>
                </a:moveTo>
                <a:lnTo>
                  <a:pt x="7056755" y="4608449"/>
                </a:lnTo>
                <a:lnTo>
                  <a:pt x="7056755" y="0"/>
                </a:lnTo>
                <a:lnTo>
                  <a:pt x="0" y="0"/>
                </a:lnTo>
                <a:lnTo>
                  <a:pt x="0" y="460844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6580" y="178308"/>
            <a:ext cx="3701796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1928" y="178308"/>
            <a:ext cx="649224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67498" y="297688"/>
            <a:ext cx="319087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INTRODUCCIÓN</a:t>
            </a:r>
          </a:p>
        </p:txBody>
      </p:sp>
      <p:sp>
        <p:nvSpPr>
          <p:cNvPr id="9" name="object 9"/>
          <p:cNvSpPr/>
          <p:nvPr/>
        </p:nvSpPr>
        <p:spPr>
          <a:xfrm>
            <a:off x="837158" y="863346"/>
            <a:ext cx="2880995" cy="720090"/>
          </a:xfrm>
          <a:custGeom>
            <a:avLst/>
            <a:gdLst/>
            <a:ahLst/>
            <a:cxnLst/>
            <a:rect l="l" t="t" r="r" b="b"/>
            <a:pathLst>
              <a:path w="2880995" h="720090">
                <a:moveTo>
                  <a:pt x="2520340" y="0"/>
                </a:moveTo>
                <a:lnTo>
                  <a:pt x="0" y="0"/>
                </a:lnTo>
                <a:lnTo>
                  <a:pt x="360044" y="360044"/>
                </a:lnTo>
                <a:lnTo>
                  <a:pt x="0" y="720089"/>
                </a:lnTo>
                <a:lnTo>
                  <a:pt x="2520340" y="720089"/>
                </a:lnTo>
                <a:lnTo>
                  <a:pt x="2880385" y="360044"/>
                </a:lnTo>
                <a:lnTo>
                  <a:pt x="252034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7158" y="863346"/>
            <a:ext cx="2880995" cy="720090"/>
          </a:xfrm>
          <a:custGeom>
            <a:avLst/>
            <a:gdLst/>
            <a:ahLst/>
            <a:cxnLst/>
            <a:rect l="l" t="t" r="r" b="b"/>
            <a:pathLst>
              <a:path w="2880995" h="720090">
                <a:moveTo>
                  <a:pt x="0" y="0"/>
                </a:moveTo>
                <a:lnTo>
                  <a:pt x="2520340" y="0"/>
                </a:lnTo>
                <a:lnTo>
                  <a:pt x="2880385" y="360044"/>
                </a:lnTo>
                <a:lnTo>
                  <a:pt x="2520340" y="720089"/>
                </a:lnTo>
                <a:lnTo>
                  <a:pt x="0" y="720089"/>
                </a:lnTo>
                <a:lnTo>
                  <a:pt x="360044" y="3600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1572" y="911605"/>
            <a:ext cx="175069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Pruebas de  patogenic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dad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24115" y="1844802"/>
            <a:ext cx="3024505" cy="370840"/>
          </a:xfrm>
          <a:custGeom>
            <a:avLst/>
            <a:gdLst/>
            <a:ahLst/>
            <a:cxnLst/>
            <a:rect l="l" t="t" r="r" b="b"/>
            <a:pathLst>
              <a:path w="3024504" h="370839">
                <a:moveTo>
                  <a:pt x="0" y="61722"/>
                </a:moveTo>
                <a:lnTo>
                  <a:pt x="4857" y="37719"/>
                </a:lnTo>
                <a:lnTo>
                  <a:pt x="18097" y="18097"/>
                </a:lnTo>
                <a:lnTo>
                  <a:pt x="37718" y="4857"/>
                </a:lnTo>
                <a:lnTo>
                  <a:pt x="61721" y="0"/>
                </a:lnTo>
                <a:lnTo>
                  <a:pt x="2962655" y="0"/>
                </a:lnTo>
                <a:lnTo>
                  <a:pt x="2986658" y="4857"/>
                </a:lnTo>
                <a:lnTo>
                  <a:pt x="3006280" y="18097"/>
                </a:lnTo>
                <a:lnTo>
                  <a:pt x="3019520" y="37719"/>
                </a:lnTo>
                <a:lnTo>
                  <a:pt x="3024378" y="61722"/>
                </a:lnTo>
                <a:lnTo>
                  <a:pt x="3024378" y="308737"/>
                </a:lnTo>
                <a:lnTo>
                  <a:pt x="3019520" y="332739"/>
                </a:lnTo>
                <a:lnTo>
                  <a:pt x="3006280" y="352361"/>
                </a:lnTo>
                <a:lnTo>
                  <a:pt x="2986658" y="365601"/>
                </a:lnTo>
                <a:lnTo>
                  <a:pt x="2962655" y="370459"/>
                </a:lnTo>
                <a:lnTo>
                  <a:pt x="61721" y="370459"/>
                </a:lnTo>
                <a:lnTo>
                  <a:pt x="37718" y="365601"/>
                </a:lnTo>
                <a:lnTo>
                  <a:pt x="18097" y="352361"/>
                </a:lnTo>
                <a:lnTo>
                  <a:pt x="4857" y="332739"/>
                </a:lnTo>
                <a:lnTo>
                  <a:pt x="0" y="308737"/>
                </a:lnTo>
                <a:lnTo>
                  <a:pt x="0" y="61722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04201" y="1870710"/>
            <a:ext cx="26670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52880" algn="l"/>
              </a:tabLst>
            </a:pP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atógenos	obl</a:t>
            </a:r>
            <a:r>
              <a:rPr sz="2000" b="1" spc="-1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gados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3371" y="1815719"/>
            <a:ext cx="6049010" cy="400050"/>
          </a:xfrm>
          <a:custGeom>
            <a:avLst/>
            <a:gdLst/>
            <a:ahLst/>
            <a:cxnLst/>
            <a:rect l="l" t="t" r="r" b="b"/>
            <a:pathLst>
              <a:path w="6049009" h="400050">
                <a:moveTo>
                  <a:pt x="0" y="66548"/>
                </a:moveTo>
                <a:lnTo>
                  <a:pt x="5233" y="40665"/>
                </a:lnTo>
                <a:lnTo>
                  <a:pt x="19505" y="19510"/>
                </a:lnTo>
                <a:lnTo>
                  <a:pt x="40671" y="5236"/>
                </a:lnTo>
                <a:lnTo>
                  <a:pt x="66586" y="0"/>
                </a:lnTo>
                <a:lnTo>
                  <a:pt x="5982055" y="0"/>
                </a:lnTo>
                <a:lnTo>
                  <a:pt x="6008011" y="5236"/>
                </a:lnTo>
                <a:lnTo>
                  <a:pt x="6029204" y="19510"/>
                </a:lnTo>
                <a:lnTo>
                  <a:pt x="6043491" y="40665"/>
                </a:lnTo>
                <a:lnTo>
                  <a:pt x="6048730" y="66548"/>
                </a:lnTo>
                <a:lnTo>
                  <a:pt x="6048730" y="332867"/>
                </a:lnTo>
                <a:lnTo>
                  <a:pt x="6043491" y="358822"/>
                </a:lnTo>
                <a:lnTo>
                  <a:pt x="6029204" y="380015"/>
                </a:lnTo>
                <a:lnTo>
                  <a:pt x="6008011" y="394303"/>
                </a:lnTo>
                <a:lnTo>
                  <a:pt x="5982055" y="399542"/>
                </a:lnTo>
                <a:lnTo>
                  <a:pt x="66586" y="399542"/>
                </a:lnTo>
                <a:lnTo>
                  <a:pt x="40671" y="394303"/>
                </a:lnTo>
                <a:lnTo>
                  <a:pt x="19505" y="380015"/>
                </a:lnTo>
                <a:lnTo>
                  <a:pt x="5233" y="358822"/>
                </a:lnTo>
                <a:lnTo>
                  <a:pt x="0" y="332867"/>
                </a:lnTo>
                <a:lnTo>
                  <a:pt x="0" y="66548"/>
                </a:lnTo>
                <a:close/>
              </a:path>
            </a:pathLst>
          </a:custGeom>
          <a:ln w="254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3302" y="1856485"/>
            <a:ext cx="56292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Hongos saprofitos no </a:t>
            </a:r>
            <a:r>
              <a:rPr sz="2000" b="1" spc="-5" dirty="0">
                <a:latin typeface="Arial"/>
                <a:cs typeface="Arial"/>
              </a:rPr>
              <a:t>obligados 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facultativos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16165" y="1727504"/>
            <a:ext cx="3240405" cy="4608830"/>
          </a:xfrm>
          <a:custGeom>
            <a:avLst/>
            <a:gdLst/>
            <a:ahLst/>
            <a:cxnLst/>
            <a:rect l="l" t="t" r="r" b="b"/>
            <a:pathLst>
              <a:path w="3240404" h="4608830">
                <a:moveTo>
                  <a:pt x="0" y="4608449"/>
                </a:moveTo>
                <a:lnTo>
                  <a:pt x="3240404" y="4608449"/>
                </a:lnTo>
                <a:lnTo>
                  <a:pt x="3240404" y="0"/>
                </a:lnTo>
                <a:lnTo>
                  <a:pt x="0" y="0"/>
                </a:lnTo>
                <a:lnTo>
                  <a:pt x="0" y="460844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4202" y="3718305"/>
            <a:ext cx="17132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a)Absorción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por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el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hospedante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74972" y="3759961"/>
            <a:ext cx="171005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Trebuchet MS"/>
                <a:cs typeface="Trebuchet MS"/>
              </a:rPr>
              <a:t>b)Incorpo</a:t>
            </a:r>
            <a:r>
              <a:rPr sz="1800" b="1" spc="-65" dirty="0">
                <a:latin typeface="Trebuchet MS"/>
                <a:cs typeface="Trebuchet MS"/>
              </a:rPr>
              <a:t>r</a:t>
            </a:r>
            <a:r>
              <a:rPr sz="1800" b="1" dirty="0">
                <a:latin typeface="Trebuchet MS"/>
                <a:cs typeface="Trebuchet MS"/>
              </a:rPr>
              <a:t>ación  en el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suelo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202" y="5632958"/>
            <a:ext cx="115316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Trebuchet MS"/>
                <a:cs typeface="Trebuchet MS"/>
              </a:rPr>
              <a:t>c)D</a:t>
            </a:r>
            <a:r>
              <a:rPr sz="1800" b="1" spc="-10" dirty="0">
                <a:latin typeface="Trebuchet MS"/>
                <a:cs typeface="Trebuchet MS"/>
              </a:rPr>
              <a:t>e</a:t>
            </a:r>
            <a:r>
              <a:rPr sz="1800" b="1" spc="-5" dirty="0">
                <a:latin typeface="Trebuchet MS"/>
                <a:cs typeface="Trebuchet MS"/>
              </a:rPr>
              <a:t>p</a:t>
            </a:r>
            <a:r>
              <a:rPr sz="1800" b="1" dirty="0">
                <a:latin typeface="Trebuchet MS"/>
                <a:cs typeface="Trebuchet MS"/>
              </a:rPr>
              <a:t>ós</a:t>
            </a:r>
            <a:r>
              <a:rPr sz="1800" b="1" spc="-5" dirty="0">
                <a:latin typeface="Trebuchet MS"/>
                <a:cs typeface="Trebuchet MS"/>
              </a:rPr>
              <a:t>ito  </a:t>
            </a:r>
            <a:r>
              <a:rPr sz="1800" b="1" dirty="0">
                <a:latin typeface="Trebuchet MS"/>
                <a:cs typeface="Trebuchet MS"/>
              </a:rPr>
              <a:t>directo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4602" y="5732678"/>
            <a:ext cx="127889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Trebuchet MS"/>
                <a:cs typeface="Trebuchet MS"/>
              </a:rPr>
              <a:t>d)Asp</a:t>
            </a:r>
            <a:r>
              <a:rPr sz="1800" b="1" spc="-10" dirty="0">
                <a:latin typeface="Trebuchet MS"/>
                <a:cs typeface="Trebuchet MS"/>
              </a:rPr>
              <a:t>e</a:t>
            </a:r>
            <a:r>
              <a:rPr sz="1800" b="1" spc="-5" dirty="0">
                <a:latin typeface="Trebuchet MS"/>
                <a:cs typeface="Trebuchet MS"/>
              </a:rPr>
              <a:t>rs</a:t>
            </a:r>
            <a:r>
              <a:rPr sz="1800" b="1" spc="5" dirty="0">
                <a:latin typeface="Trebuchet MS"/>
                <a:cs typeface="Trebuchet MS"/>
              </a:rPr>
              <a:t>i</a:t>
            </a:r>
            <a:r>
              <a:rPr sz="1800" b="1" dirty="0">
                <a:latin typeface="Trebuchet MS"/>
                <a:cs typeface="Trebuchet MS"/>
              </a:rPr>
              <a:t>ón  a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presión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18302" y="4004691"/>
            <a:ext cx="288290" cy="138430"/>
          </a:xfrm>
          <a:custGeom>
            <a:avLst/>
            <a:gdLst/>
            <a:ahLst/>
            <a:cxnLst/>
            <a:rect l="l" t="t" r="r" b="b"/>
            <a:pathLst>
              <a:path w="288289" h="138429">
                <a:moveTo>
                  <a:pt x="219075" y="0"/>
                </a:moveTo>
                <a:lnTo>
                  <a:pt x="219075" y="34543"/>
                </a:lnTo>
                <a:lnTo>
                  <a:pt x="0" y="34543"/>
                </a:lnTo>
                <a:lnTo>
                  <a:pt x="0" y="103505"/>
                </a:lnTo>
                <a:lnTo>
                  <a:pt x="219075" y="103505"/>
                </a:lnTo>
                <a:lnTo>
                  <a:pt x="219075" y="137922"/>
                </a:lnTo>
                <a:lnTo>
                  <a:pt x="288036" y="68961"/>
                </a:lnTo>
                <a:lnTo>
                  <a:pt x="21907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8302" y="4004691"/>
            <a:ext cx="288290" cy="138430"/>
          </a:xfrm>
          <a:custGeom>
            <a:avLst/>
            <a:gdLst/>
            <a:ahLst/>
            <a:cxnLst/>
            <a:rect l="l" t="t" r="r" b="b"/>
            <a:pathLst>
              <a:path w="288289" h="138429">
                <a:moveTo>
                  <a:pt x="0" y="34543"/>
                </a:moveTo>
                <a:lnTo>
                  <a:pt x="219075" y="34543"/>
                </a:lnTo>
                <a:lnTo>
                  <a:pt x="219075" y="0"/>
                </a:lnTo>
                <a:lnTo>
                  <a:pt x="288036" y="68961"/>
                </a:lnTo>
                <a:lnTo>
                  <a:pt x="219075" y="137922"/>
                </a:lnTo>
                <a:lnTo>
                  <a:pt x="219075" y="103505"/>
                </a:lnTo>
                <a:lnTo>
                  <a:pt x="0" y="103505"/>
                </a:lnTo>
                <a:lnTo>
                  <a:pt x="0" y="3454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9463" y="5877179"/>
            <a:ext cx="288290" cy="138430"/>
          </a:xfrm>
          <a:custGeom>
            <a:avLst/>
            <a:gdLst/>
            <a:ahLst/>
            <a:cxnLst/>
            <a:rect l="l" t="t" r="r" b="b"/>
            <a:pathLst>
              <a:path w="288289" h="138429">
                <a:moveTo>
                  <a:pt x="219075" y="0"/>
                </a:moveTo>
                <a:lnTo>
                  <a:pt x="219075" y="34417"/>
                </a:lnTo>
                <a:lnTo>
                  <a:pt x="0" y="34417"/>
                </a:lnTo>
                <a:lnTo>
                  <a:pt x="0" y="103416"/>
                </a:lnTo>
                <a:lnTo>
                  <a:pt x="219075" y="103416"/>
                </a:lnTo>
                <a:lnTo>
                  <a:pt x="219075" y="137896"/>
                </a:lnTo>
                <a:lnTo>
                  <a:pt x="288036" y="68935"/>
                </a:lnTo>
                <a:lnTo>
                  <a:pt x="21907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9463" y="5877179"/>
            <a:ext cx="288290" cy="138430"/>
          </a:xfrm>
          <a:custGeom>
            <a:avLst/>
            <a:gdLst/>
            <a:ahLst/>
            <a:cxnLst/>
            <a:rect l="l" t="t" r="r" b="b"/>
            <a:pathLst>
              <a:path w="288289" h="138429">
                <a:moveTo>
                  <a:pt x="0" y="34417"/>
                </a:moveTo>
                <a:lnTo>
                  <a:pt x="219075" y="34417"/>
                </a:lnTo>
                <a:lnTo>
                  <a:pt x="219075" y="0"/>
                </a:lnTo>
                <a:lnTo>
                  <a:pt x="288036" y="68935"/>
                </a:lnTo>
                <a:lnTo>
                  <a:pt x="219075" y="137896"/>
                </a:lnTo>
                <a:lnTo>
                  <a:pt x="219075" y="103416"/>
                </a:lnTo>
                <a:lnTo>
                  <a:pt x="0" y="103416"/>
                </a:lnTo>
                <a:lnTo>
                  <a:pt x="0" y="34417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0265" y="5877179"/>
            <a:ext cx="288290" cy="138430"/>
          </a:xfrm>
          <a:custGeom>
            <a:avLst/>
            <a:gdLst/>
            <a:ahLst/>
            <a:cxnLst/>
            <a:rect l="l" t="t" r="r" b="b"/>
            <a:pathLst>
              <a:path w="288289" h="138429">
                <a:moveTo>
                  <a:pt x="219075" y="0"/>
                </a:moveTo>
                <a:lnTo>
                  <a:pt x="219075" y="34417"/>
                </a:lnTo>
                <a:lnTo>
                  <a:pt x="0" y="34417"/>
                </a:lnTo>
                <a:lnTo>
                  <a:pt x="0" y="103416"/>
                </a:lnTo>
                <a:lnTo>
                  <a:pt x="219075" y="103416"/>
                </a:lnTo>
                <a:lnTo>
                  <a:pt x="219075" y="137896"/>
                </a:lnTo>
                <a:lnTo>
                  <a:pt x="288036" y="68935"/>
                </a:lnTo>
                <a:lnTo>
                  <a:pt x="21907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30265" y="5877179"/>
            <a:ext cx="288290" cy="138430"/>
          </a:xfrm>
          <a:custGeom>
            <a:avLst/>
            <a:gdLst/>
            <a:ahLst/>
            <a:cxnLst/>
            <a:rect l="l" t="t" r="r" b="b"/>
            <a:pathLst>
              <a:path w="288289" h="138429">
                <a:moveTo>
                  <a:pt x="0" y="34417"/>
                </a:moveTo>
                <a:lnTo>
                  <a:pt x="219075" y="34417"/>
                </a:lnTo>
                <a:lnTo>
                  <a:pt x="219075" y="0"/>
                </a:lnTo>
                <a:lnTo>
                  <a:pt x="288036" y="68935"/>
                </a:lnTo>
                <a:lnTo>
                  <a:pt x="219075" y="137896"/>
                </a:lnTo>
                <a:lnTo>
                  <a:pt x="219075" y="103416"/>
                </a:lnTo>
                <a:lnTo>
                  <a:pt x="0" y="103416"/>
                </a:lnTo>
                <a:lnTo>
                  <a:pt x="0" y="34417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63436" y="3759961"/>
            <a:ext cx="120777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Sistemas  </a:t>
            </a:r>
            <a:r>
              <a:rPr sz="1800" b="1" spc="-65" dirty="0">
                <a:latin typeface="Trebuchet MS"/>
                <a:cs typeface="Trebuchet MS"/>
              </a:rPr>
              <a:t>r</a:t>
            </a:r>
            <a:r>
              <a:rPr sz="1800" b="1" dirty="0">
                <a:latin typeface="Trebuchet MS"/>
                <a:cs typeface="Trebuchet MS"/>
              </a:rPr>
              <a:t>adic</a:t>
            </a:r>
            <a:r>
              <a:rPr sz="1800" b="1" spc="5" dirty="0">
                <a:latin typeface="Trebuchet MS"/>
                <a:cs typeface="Trebuchet MS"/>
              </a:rPr>
              <a:t>u</a:t>
            </a:r>
            <a:r>
              <a:rPr sz="1800" b="1" dirty="0">
                <a:latin typeface="Trebuchet MS"/>
                <a:cs typeface="Trebuchet MS"/>
              </a:rPr>
              <a:t>lar</a:t>
            </a:r>
            <a:r>
              <a:rPr sz="1800" b="1" spc="-5" dirty="0">
                <a:latin typeface="Trebuchet MS"/>
                <a:cs typeface="Trebuchet MS"/>
              </a:rPr>
              <a:t>e</a:t>
            </a:r>
            <a:r>
              <a:rPr sz="1800" b="1" dirty="0"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66620" y="5635497"/>
            <a:ext cx="118872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70" dirty="0">
                <a:latin typeface="Trebuchet MS"/>
                <a:cs typeface="Trebuchet MS"/>
              </a:rPr>
              <a:t>T</a:t>
            </a:r>
            <a:r>
              <a:rPr sz="1800" b="1" dirty="0">
                <a:latin typeface="Trebuchet MS"/>
                <a:cs typeface="Trebuchet MS"/>
              </a:rPr>
              <a:t>ub</a:t>
            </a:r>
            <a:r>
              <a:rPr sz="1800" b="1" spc="-10" dirty="0">
                <a:latin typeface="Trebuchet MS"/>
                <a:cs typeface="Trebuchet MS"/>
              </a:rPr>
              <a:t>é</a:t>
            </a:r>
            <a:r>
              <a:rPr sz="1800" b="1" spc="-5" dirty="0">
                <a:latin typeface="Trebuchet MS"/>
                <a:cs typeface="Trebuchet MS"/>
              </a:rPr>
              <a:t>rculos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rebuchet MS"/>
                <a:cs typeface="Trebuchet MS"/>
              </a:rPr>
              <a:t>o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frutas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6859" y="5696077"/>
            <a:ext cx="62928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20" dirty="0">
                <a:latin typeface="Trebuchet MS"/>
                <a:cs typeface="Trebuchet MS"/>
              </a:rPr>
              <a:t>Parte  </a:t>
            </a:r>
            <a:r>
              <a:rPr sz="1800" b="1" dirty="0">
                <a:latin typeface="Trebuchet MS"/>
                <a:cs typeface="Trebuchet MS"/>
              </a:rPr>
              <a:t>aér</a:t>
            </a:r>
            <a:r>
              <a:rPr sz="1800" b="1" spc="-10" dirty="0">
                <a:latin typeface="Trebuchet MS"/>
                <a:cs typeface="Trebuchet MS"/>
              </a:rPr>
              <a:t>e</a:t>
            </a:r>
            <a:r>
              <a:rPr sz="1800" b="1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91786" y="2331466"/>
            <a:ext cx="2520315" cy="1388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91786" y="4352290"/>
            <a:ext cx="2520302" cy="12724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5251" y="2331466"/>
            <a:ext cx="2746374" cy="1388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5251" y="4306697"/>
            <a:ext cx="1234224" cy="12879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9463" y="4324096"/>
            <a:ext cx="1512189" cy="1270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24115" y="2365476"/>
            <a:ext cx="3024378" cy="3649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2304</Words>
  <Application>Microsoft Office PowerPoint</Application>
  <PresentationFormat>Personalizado</PresentationFormat>
  <Paragraphs>631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Trebuchet MS</vt:lpstr>
      <vt:lpstr>Wingdings</vt:lpstr>
      <vt:lpstr>Office Theme</vt:lpstr>
      <vt:lpstr>Presentación de PowerPoint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OBJETIVOS</vt:lpstr>
      <vt:lpstr>OBJETIVOS</vt:lpstr>
      <vt:lpstr>METODOLOGÍA</vt:lpstr>
      <vt:lpstr>METODOLOGÍA</vt:lpstr>
      <vt:lpstr>METODOLOGÍA</vt:lpstr>
      <vt:lpstr>METODOLOGÍA</vt:lpstr>
      <vt:lpstr>METODOLOGÍA</vt:lpstr>
      <vt:lpstr>METODOLOGIA</vt:lpstr>
      <vt:lpstr>METODOLOGÍA</vt:lpstr>
      <vt:lpstr>METODOLOGÍA</vt:lpstr>
      <vt:lpstr>METODOLOGIA</vt:lpstr>
      <vt:lpstr>METODOLOGIA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</vt:lpstr>
      <vt:lpstr>CONCLUSIONES</vt:lpstr>
      <vt:lpstr>RECOMENDACIONES</vt:lpstr>
      <vt:lpstr>RECOMENDACIONES</vt:lpstr>
      <vt:lpstr>AGRADECIMIENTO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Administrador</cp:lastModifiedBy>
  <cp:revision>1</cp:revision>
  <dcterms:created xsi:type="dcterms:W3CDTF">2017-03-14T23:08:29Z</dcterms:created>
  <dcterms:modified xsi:type="dcterms:W3CDTF">2017-03-14T23:28:48Z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2017-03-14T00:00:00Z</vt:filetime>
  </property>
</Properties>
</file>