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287" r:id="rId2"/>
    <p:sldId id="309" r:id="rId3"/>
    <p:sldId id="312" r:id="rId4"/>
    <p:sldId id="310" r:id="rId5"/>
    <p:sldId id="316" r:id="rId6"/>
    <p:sldId id="311" r:id="rId7"/>
    <p:sldId id="313" r:id="rId8"/>
    <p:sldId id="314" r:id="rId9"/>
    <p:sldId id="318" r:id="rId10"/>
    <p:sldId id="319" r:id="rId11"/>
    <p:sldId id="320" r:id="rId12"/>
    <p:sldId id="321" r:id="rId13"/>
    <p:sldId id="322" r:id="rId14"/>
    <p:sldId id="323" r:id="rId15"/>
    <p:sldId id="324" r:id="rId16"/>
    <p:sldId id="326" r:id="rId17"/>
    <p:sldId id="325"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4" r:id="rId32"/>
    <p:sldId id="341" r:id="rId33"/>
    <p:sldId id="342" r:id="rId34"/>
    <p:sldId id="343" r:id="rId35"/>
    <p:sldId id="345" r:id="rId36"/>
    <p:sldId id="346" r:id="rId37"/>
    <p:sldId id="347" r:id="rId38"/>
    <p:sldId id="348" r:id="rId39"/>
    <p:sldId id="349" r:id="rId40"/>
    <p:sldId id="350" r:id="rId41"/>
    <p:sldId id="351" r:id="rId42"/>
    <p:sldId id="353" r:id="rId43"/>
    <p:sldId id="352" r:id="rId44"/>
    <p:sldId id="354" r:id="rId45"/>
    <p:sldId id="355" r:id="rId46"/>
    <p:sldId id="356" r:id="rId47"/>
    <p:sldId id="357" r:id="rId48"/>
    <p:sldId id="358" r:id="rId49"/>
    <p:sldId id="359" r:id="rId50"/>
    <p:sldId id="360" r:id="rId51"/>
    <p:sldId id="361" r:id="rId52"/>
    <p:sldId id="363" r:id="rId53"/>
    <p:sldId id="36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1" autoAdjust="0"/>
  </p:normalViewPr>
  <p:slideViewPr>
    <p:cSldViewPr>
      <p:cViewPr>
        <p:scale>
          <a:sx n="50" d="100"/>
          <a:sy n="50" d="100"/>
        </p:scale>
        <p:origin x="21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custT="1"/>
      <dgm:spPr/>
      <dgm:t>
        <a:bodyPr/>
        <a:lstStyle/>
        <a:p>
          <a:pPr algn="l"/>
          <a:r>
            <a:rPr lang="es-EC" sz="3000" noProof="0" dirty="0"/>
            <a:t>Diseño</a:t>
          </a:r>
          <a:r>
            <a:rPr lang="es-EC" sz="3000" baseline="0" noProof="0" dirty="0"/>
            <a:t> del sistema de monitoreo</a:t>
          </a:r>
          <a:endParaRPr lang="es-EC" sz="3000" noProof="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l"/>
          <a:r>
            <a:rPr lang="es-EC" sz="3000" noProof="0" dirty="0"/>
            <a:t>Análisis de Resultados</a:t>
          </a: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custT="1"/>
      <dgm:spPr/>
      <dgm:t>
        <a:bodyPr/>
        <a:lstStyle/>
        <a:p>
          <a:pPr algn="l"/>
          <a:r>
            <a:rPr lang="es-EC" sz="3000" b="0" dirty="0"/>
            <a:t>Conclusiones</a:t>
          </a:r>
          <a:endParaRPr lang="es-ES" sz="3000" b="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8F9D6FDC-E604-4BD7-90CC-F09A0A571432}">
      <dgm:prSet phldrT="[Texto]" custT="1"/>
      <dgm:spPr/>
      <dgm:t>
        <a:bodyPr/>
        <a:lstStyle/>
        <a:p>
          <a:pPr algn="l"/>
          <a:r>
            <a:rPr lang="es-ES" sz="3000" dirty="0"/>
            <a:t>Objetivos</a:t>
          </a:r>
        </a:p>
      </dgm:t>
    </dgm:pt>
    <dgm:pt modelId="{EE0BBFA5-B39E-48EF-8C93-477C64BB2017}" type="parTrans" cxnId="{1336B22E-A3B1-4AC6-99C4-E7B9F621BAD7}">
      <dgm:prSet/>
      <dgm:spPr/>
      <dgm:t>
        <a:bodyPr/>
        <a:lstStyle/>
        <a:p>
          <a:endParaRPr lang="es-ES"/>
        </a:p>
      </dgm:t>
    </dgm:pt>
    <dgm:pt modelId="{5F104AAC-D345-4EAA-90B2-3C1645D48648}" type="sibTrans" cxnId="{1336B22E-A3B1-4AC6-99C4-E7B9F621BAD7}">
      <dgm:prSet/>
      <dgm:spPr/>
      <dgm:t>
        <a:bodyPr/>
        <a:lstStyle/>
        <a:p>
          <a:endParaRPr lang="es-ES"/>
        </a:p>
      </dgm:t>
    </dgm:pt>
    <dgm:pt modelId="{0B2BE5AC-5F58-4B49-A16D-3712C08F815C}">
      <dgm:prSet phldrT="[Texto]" custT="1"/>
      <dgm:spPr/>
      <dgm:t>
        <a:bodyPr/>
        <a:lstStyle/>
        <a:p>
          <a:pPr algn="l"/>
          <a:r>
            <a:rPr lang="es-ES" sz="3000" dirty="0"/>
            <a:t>Antecedentes</a:t>
          </a:r>
        </a:p>
      </dgm:t>
    </dgm:pt>
    <dgm:pt modelId="{CBA2E794-53EF-4588-9630-ACCE651B8110}" type="parTrans" cxnId="{39263810-8888-4863-A101-D07CD7A29A80}">
      <dgm:prSet/>
      <dgm:spPr/>
      <dgm:t>
        <a:bodyPr/>
        <a:lstStyle/>
        <a:p>
          <a:endParaRPr lang="es-ES"/>
        </a:p>
      </dgm:t>
    </dgm:pt>
    <dgm:pt modelId="{EF02D93F-1625-40F8-98C7-C737DBC4813A}" type="sibTrans" cxnId="{39263810-8888-4863-A101-D07CD7A29A80}">
      <dgm:prSet/>
      <dgm:spPr/>
      <dgm:t>
        <a:bodyPr/>
        <a:lstStyle/>
        <a:p>
          <a:endParaRPr lang="es-ES"/>
        </a:p>
      </dgm:t>
    </dgm:pt>
    <dgm:pt modelId="{87D4AD7C-98E1-426C-B012-3C71277BF5A0}">
      <dgm:prSet phldrT="[Texto]" custT="1"/>
      <dgm:spPr/>
      <dgm:t>
        <a:bodyPr/>
        <a:lstStyle/>
        <a:p>
          <a:pPr algn="l"/>
          <a:r>
            <a:rPr lang="es-EC" sz="3000" noProof="0" dirty="0"/>
            <a:t>Implementación del sistema de monitoreo</a:t>
          </a:r>
        </a:p>
      </dgm:t>
    </dgm:pt>
    <dgm:pt modelId="{1E40DF05-F84A-462F-8FCA-505C6389EAFC}" type="parTrans" cxnId="{AB30B64F-51F1-439C-AA46-A1D4D0C37291}">
      <dgm:prSet/>
      <dgm:spPr/>
      <dgm:t>
        <a:bodyPr/>
        <a:lstStyle/>
        <a:p>
          <a:endParaRPr lang="es-ES"/>
        </a:p>
      </dgm:t>
    </dgm:pt>
    <dgm:pt modelId="{E766ECF9-3093-44DB-BB19-E14CA2A7A6B1}" type="sibTrans" cxnId="{AB30B64F-51F1-439C-AA46-A1D4D0C37291}">
      <dgm:prSet/>
      <dgm:spPr/>
      <dgm:t>
        <a:bodyPr/>
        <a:lstStyle/>
        <a:p>
          <a:endParaRPr lang="es-ES"/>
        </a:p>
      </dgm:t>
    </dgm:pt>
    <dgm:pt modelId="{EA36FDB1-D0C4-450A-AC31-C1882B66316B}">
      <dgm:prSet phldrT="[Texto]" custT="1"/>
      <dgm:spPr/>
      <dgm:t>
        <a:bodyPr/>
        <a:lstStyle/>
        <a:p>
          <a:pPr algn="l"/>
          <a:r>
            <a:rPr lang="es-ES" sz="3000" dirty="0"/>
            <a:t>Introducción</a:t>
          </a:r>
        </a:p>
      </dgm:t>
    </dgm:pt>
    <dgm:pt modelId="{C5DDDD20-4C04-4C61-B6BB-7CC93C3F4A70}" type="parTrans" cxnId="{79964BBC-31B9-4EE4-88AC-40FAB289C628}">
      <dgm:prSet/>
      <dgm:spPr/>
      <dgm:t>
        <a:bodyPr/>
        <a:lstStyle/>
        <a:p>
          <a:endParaRPr lang="es-ES"/>
        </a:p>
      </dgm:t>
    </dgm:pt>
    <dgm:pt modelId="{29ED8E9C-0981-4485-951C-763678AF456F}" type="sibTrans" cxnId="{79964BBC-31B9-4EE4-88AC-40FAB289C62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51988" custLinFactNeighborX="-305"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C8B11CF-F999-41EB-AF83-8840961531BD}" type="pres">
      <dgm:prSet presAssocID="{C5DDDD20-4C04-4C61-B6BB-7CC93C3F4A70}" presName="Name13" presStyleLbl="parChTrans1D2" presStyleIdx="0" presStyleCnt="7"/>
      <dgm:spPr/>
    </dgm:pt>
    <dgm:pt modelId="{E9873E4A-DAA3-462E-8103-FF7E3798AAE4}" type="pres">
      <dgm:prSet presAssocID="{EA36FDB1-D0C4-450A-AC31-C1882B66316B}" presName="childText" presStyleLbl="bgAcc1" presStyleIdx="0" presStyleCnt="7" custScaleX="783602">
        <dgm:presLayoutVars>
          <dgm:bulletEnabled val="1"/>
        </dgm:presLayoutVars>
      </dgm:prSet>
      <dgm:spPr/>
    </dgm:pt>
    <dgm:pt modelId="{F9B8DF40-6CF7-49A8-A60E-D39E40B1E928}" type="pres">
      <dgm:prSet presAssocID="{EE0BBFA5-B39E-48EF-8C93-477C64BB2017}" presName="Name13" presStyleLbl="parChTrans1D2" presStyleIdx="1" presStyleCnt="7"/>
      <dgm:spPr/>
    </dgm:pt>
    <dgm:pt modelId="{FDD01781-2EB8-4366-BE0E-E5E6680A7E7D}" type="pres">
      <dgm:prSet presAssocID="{8F9D6FDC-E604-4BD7-90CC-F09A0A571432}" presName="childText" presStyleLbl="bgAcc1" presStyleIdx="1" presStyleCnt="7" custScaleX="782913" custLinFactNeighborX="-7697">
        <dgm:presLayoutVars>
          <dgm:bulletEnabled val="1"/>
        </dgm:presLayoutVars>
      </dgm:prSet>
      <dgm:spPr/>
    </dgm:pt>
    <dgm:pt modelId="{8E213DD9-892B-4CC4-814B-C0B293AAD467}" type="pres">
      <dgm:prSet presAssocID="{CBA2E794-53EF-4588-9630-ACCE651B8110}" presName="Name13" presStyleLbl="parChTrans1D2" presStyleIdx="2" presStyleCnt="7"/>
      <dgm:spPr/>
    </dgm:pt>
    <dgm:pt modelId="{B6399F9B-48E8-458E-A36A-A309ADE59FCC}" type="pres">
      <dgm:prSet presAssocID="{0B2BE5AC-5F58-4B49-A16D-3712C08F815C}" presName="childText" presStyleLbl="bgAcc1" presStyleIdx="2" presStyleCnt="7" custScaleX="779248" custLinFactNeighborX="-7697">
        <dgm:presLayoutVars>
          <dgm:bulletEnabled val="1"/>
        </dgm:presLayoutVars>
      </dgm:prSet>
      <dgm:spPr/>
    </dgm:pt>
    <dgm:pt modelId="{2A81AC24-19E8-4B05-BE18-7F7DC22883F5}" type="pres">
      <dgm:prSet presAssocID="{300571DF-0E8D-4A75-B42A-9E0E27DF9B85}" presName="Name13" presStyleLbl="parChTrans1D2" presStyleIdx="3" presStyleCnt="7"/>
      <dgm:spPr/>
    </dgm:pt>
    <dgm:pt modelId="{7210391E-D0BA-4B05-BC9D-4C5F7A7038B2}" type="pres">
      <dgm:prSet presAssocID="{C718ADCF-EE16-40A9-92E0-023D415A390D}" presName="childText" presStyleLbl="bgAcc1" presStyleIdx="3" presStyleCnt="7" custScaleX="779248" custScaleY="95946" custLinFactNeighborX="-7697">
        <dgm:presLayoutVars>
          <dgm:bulletEnabled val="1"/>
        </dgm:presLayoutVars>
      </dgm:prSet>
      <dgm:spPr/>
    </dgm:pt>
    <dgm:pt modelId="{E03E3E1E-5086-419B-94B2-0A3F918FE62E}" type="pres">
      <dgm:prSet presAssocID="{1E40DF05-F84A-462F-8FCA-505C6389EAFC}" presName="Name13" presStyleLbl="parChTrans1D2" presStyleIdx="4" presStyleCnt="7"/>
      <dgm:spPr/>
    </dgm:pt>
    <dgm:pt modelId="{7067C6BE-16A4-4961-A1BA-401216A8700F}" type="pres">
      <dgm:prSet presAssocID="{87D4AD7C-98E1-426C-B012-3C71277BF5A0}" presName="childText" presStyleLbl="bgAcc1" presStyleIdx="4" presStyleCnt="7" custScaleX="771565" custScaleY="153436">
        <dgm:presLayoutVars>
          <dgm:bulletEnabled val="1"/>
        </dgm:presLayoutVars>
      </dgm:prSet>
      <dgm:spPr/>
    </dgm:pt>
    <dgm:pt modelId="{F27B7295-80E4-4410-9A4D-672618C6243E}" type="pres">
      <dgm:prSet presAssocID="{8E58BE12-E61E-4161-87EB-35A7176E5F95}" presName="Name13" presStyleLbl="parChTrans1D2" presStyleIdx="5" presStyleCnt="7"/>
      <dgm:spPr/>
    </dgm:pt>
    <dgm:pt modelId="{59DD2AFD-1A85-48C2-96F2-E73FC04B45F7}" type="pres">
      <dgm:prSet presAssocID="{613D9770-E617-4792-A0EF-694D6913B044}" presName="childText" presStyleLbl="bgAcc1" presStyleIdx="5" presStyleCnt="7" custScaleX="777908" custScaleY="95946" custLinFactNeighborX="-7697">
        <dgm:presLayoutVars>
          <dgm:bulletEnabled val="1"/>
        </dgm:presLayoutVars>
      </dgm:prSet>
      <dgm:spPr/>
    </dgm:pt>
    <dgm:pt modelId="{672A5E56-DE7C-423B-8AF4-B37E93A0E788}" type="pres">
      <dgm:prSet presAssocID="{0E6EAE7D-5720-4E49-8312-A1094045AD70}" presName="Name13" presStyleLbl="parChTrans1D2" presStyleIdx="6" presStyleCnt="7"/>
      <dgm:spPr/>
    </dgm:pt>
    <dgm:pt modelId="{0AFB512E-0A1F-4167-ADE0-87DA96AF7CDA}" type="pres">
      <dgm:prSet presAssocID="{4888119B-4460-4856-B734-0AC31AC71F78}" presName="childText" presStyleLbl="bgAcc1" presStyleIdx="6" presStyleCnt="7" custScaleX="777908" custScaleY="95946" custLinFactNeighborX="-7697">
        <dgm:presLayoutVars>
          <dgm:bulletEnabled val="1"/>
        </dgm:presLayoutVars>
      </dgm:prSet>
      <dgm:spPr/>
    </dgm:pt>
  </dgm:ptLst>
  <dgm:cxnLst>
    <dgm:cxn modelId="{26837CF1-B42E-4157-BF55-0812B75BD343}" srcId="{CB9964DC-5E01-4879-9733-CDEE2AB1D1F7}" destId="{C718ADCF-EE16-40A9-92E0-023D415A390D}" srcOrd="3" destOrd="0" parTransId="{300571DF-0E8D-4A75-B42A-9E0E27DF9B85}" sibTransId="{6114FBC9-8357-44C8-835B-83E4DB75B6AA}"/>
    <dgm:cxn modelId="{AEC39A83-76B8-4C0A-97F2-F3865E322778}" srcId="{CB9964DC-5E01-4879-9733-CDEE2AB1D1F7}" destId="{4888119B-4460-4856-B734-0AC31AC71F78}" srcOrd="6" destOrd="0" parTransId="{0E6EAE7D-5720-4E49-8312-A1094045AD70}" sibTransId="{EF609D22-2240-462B-BBC6-2F511A02E366}"/>
    <dgm:cxn modelId="{961386D2-0441-4752-943D-87DD19C2C9C7}" type="presOf" srcId="{1E40DF05-F84A-462F-8FCA-505C6389EAFC}" destId="{E03E3E1E-5086-419B-94B2-0A3F918FE62E}" srcOrd="0" destOrd="0" presId="urn:microsoft.com/office/officeart/2005/8/layout/hierarchy3"/>
    <dgm:cxn modelId="{1D81762D-4C03-4B81-8848-4B8AECF86642}" type="presOf" srcId="{CB9964DC-5E01-4879-9733-CDEE2AB1D1F7}" destId="{C7DDC059-89DD-4F99-A10D-9C975D60C8D8}" srcOrd="1" destOrd="0" presId="urn:microsoft.com/office/officeart/2005/8/layout/hierarchy3"/>
    <dgm:cxn modelId="{1BE02442-2B2D-404D-9748-CC6D9AC5834E}" type="presOf" srcId="{0E6EAE7D-5720-4E49-8312-A1094045AD70}" destId="{672A5E56-DE7C-423B-8AF4-B37E93A0E788}" srcOrd="0" destOrd="0" presId="urn:microsoft.com/office/officeart/2005/8/layout/hierarchy3"/>
    <dgm:cxn modelId="{C2DFB6F7-BCBF-4C75-951D-4ADD0363B286}" type="presOf" srcId="{7061F2FC-F2AB-4DE3-98B0-886576B4E2C6}" destId="{D433476B-D68D-4328-ADAC-B2895D3D50CF}" srcOrd="0" destOrd="0" presId="urn:microsoft.com/office/officeart/2005/8/layout/hierarchy3"/>
    <dgm:cxn modelId="{F6716121-5CF9-4FBA-A6CA-1D261ACC4E3A}" type="presOf" srcId="{300571DF-0E8D-4A75-B42A-9E0E27DF9B85}" destId="{2A81AC24-19E8-4B05-BE18-7F7DC22883F5}" srcOrd="0" destOrd="0" presId="urn:microsoft.com/office/officeart/2005/8/layout/hierarchy3"/>
    <dgm:cxn modelId="{0E79A7AB-C35D-4AB6-899E-DA2AB43B0E31}" type="presOf" srcId="{4888119B-4460-4856-B734-0AC31AC71F78}" destId="{0AFB512E-0A1F-4167-ADE0-87DA96AF7CD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E71332E-6C20-482D-B03D-F3494AAB6FFC}" type="presOf" srcId="{8F9D6FDC-E604-4BD7-90CC-F09A0A571432}" destId="{FDD01781-2EB8-4366-BE0E-E5E6680A7E7D}" srcOrd="0" destOrd="0" presId="urn:microsoft.com/office/officeart/2005/8/layout/hierarchy3"/>
    <dgm:cxn modelId="{9FE42D1C-6A6F-4929-97F9-37F16CECE12A}" type="presOf" srcId="{0B2BE5AC-5F58-4B49-A16D-3712C08F815C}" destId="{B6399F9B-48E8-458E-A36A-A309ADE59FCC}" srcOrd="0" destOrd="0" presId="urn:microsoft.com/office/officeart/2005/8/layout/hierarchy3"/>
    <dgm:cxn modelId="{5381A87D-2F9F-4E5B-B016-190F721D8FE2}" srcId="{CB9964DC-5E01-4879-9733-CDEE2AB1D1F7}" destId="{613D9770-E617-4792-A0EF-694D6913B044}" srcOrd="5" destOrd="0" parTransId="{8E58BE12-E61E-4161-87EB-35A7176E5F95}" sibTransId="{E4B6CB5B-513B-4507-8653-2C68DEB5C6C2}"/>
    <dgm:cxn modelId="{11F00F32-69C5-4DE2-8FF4-1FEAB5707DA3}" type="presOf" srcId="{613D9770-E617-4792-A0EF-694D6913B044}" destId="{59DD2AFD-1A85-48C2-96F2-E73FC04B45F7}" srcOrd="0" destOrd="0" presId="urn:microsoft.com/office/officeart/2005/8/layout/hierarchy3"/>
    <dgm:cxn modelId="{26FEEDA9-07FD-47DC-8555-A2A1D298D87B}" type="presOf" srcId="{CB9964DC-5E01-4879-9733-CDEE2AB1D1F7}" destId="{ECB1CA3E-26B8-4A39-AEF8-6F06E506D3C7}" srcOrd="0" destOrd="0" presId="urn:microsoft.com/office/officeart/2005/8/layout/hierarchy3"/>
    <dgm:cxn modelId="{1E642A1A-B9E7-4636-A3A1-34C5F7A04836}" type="presOf" srcId="{EE0BBFA5-B39E-48EF-8C93-477C64BB2017}" destId="{F9B8DF40-6CF7-49A8-A60E-D39E40B1E928}" srcOrd="0" destOrd="0" presId="urn:microsoft.com/office/officeart/2005/8/layout/hierarchy3"/>
    <dgm:cxn modelId="{D8D122D5-C60C-4D9A-90F6-6C4B9BADD7C6}" type="presOf" srcId="{C718ADCF-EE16-40A9-92E0-023D415A390D}" destId="{7210391E-D0BA-4B05-BC9D-4C5F7A7038B2}" srcOrd="0" destOrd="0" presId="urn:microsoft.com/office/officeart/2005/8/layout/hierarchy3"/>
    <dgm:cxn modelId="{7A105B92-16B6-4943-AF97-AD974F3798C6}" type="presOf" srcId="{C5DDDD20-4C04-4C61-B6BB-7CC93C3F4A70}" destId="{6C8B11CF-F999-41EB-AF83-8840961531BD}" srcOrd="0" destOrd="0" presId="urn:microsoft.com/office/officeart/2005/8/layout/hierarchy3"/>
    <dgm:cxn modelId="{D40D11C5-4E74-47DC-8D60-B4E4F461C44C}" type="presOf" srcId="{EA36FDB1-D0C4-450A-AC31-C1882B66316B}" destId="{E9873E4A-DAA3-462E-8103-FF7E3798AAE4}" srcOrd="0" destOrd="0" presId="urn:microsoft.com/office/officeart/2005/8/layout/hierarchy3"/>
    <dgm:cxn modelId="{79964BBC-31B9-4EE4-88AC-40FAB289C628}" srcId="{CB9964DC-5E01-4879-9733-CDEE2AB1D1F7}" destId="{EA36FDB1-D0C4-450A-AC31-C1882B66316B}" srcOrd="0" destOrd="0" parTransId="{C5DDDD20-4C04-4C61-B6BB-7CC93C3F4A70}" sibTransId="{29ED8E9C-0981-4485-951C-763678AF456F}"/>
    <dgm:cxn modelId="{1336B22E-A3B1-4AC6-99C4-E7B9F621BAD7}" srcId="{CB9964DC-5E01-4879-9733-CDEE2AB1D1F7}" destId="{8F9D6FDC-E604-4BD7-90CC-F09A0A571432}" srcOrd="1" destOrd="0" parTransId="{EE0BBFA5-B39E-48EF-8C93-477C64BB2017}" sibTransId="{5F104AAC-D345-4EAA-90B2-3C1645D48648}"/>
    <dgm:cxn modelId="{39263810-8888-4863-A101-D07CD7A29A80}" srcId="{CB9964DC-5E01-4879-9733-CDEE2AB1D1F7}" destId="{0B2BE5AC-5F58-4B49-A16D-3712C08F815C}" srcOrd="2" destOrd="0" parTransId="{CBA2E794-53EF-4588-9630-ACCE651B8110}" sibTransId="{EF02D93F-1625-40F8-98C7-C737DBC4813A}"/>
    <dgm:cxn modelId="{EF296527-8E6F-4B0E-96EB-EFFC8881A5DB}" type="presOf" srcId="{87D4AD7C-98E1-426C-B012-3C71277BF5A0}" destId="{7067C6BE-16A4-4961-A1BA-401216A8700F}" srcOrd="0" destOrd="0" presId="urn:microsoft.com/office/officeart/2005/8/layout/hierarchy3"/>
    <dgm:cxn modelId="{AB30B64F-51F1-439C-AA46-A1D4D0C37291}" srcId="{CB9964DC-5E01-4879-9733-CDEE2AB1D1F7}" destId="{87D4AD7C-98E1-426C-B012-3C71277BF5A0}" srcOrd="4" destOrd="0" parTransId="{1E40DF05-F84A-462F-8FCA-505C6389EAFC}" sibTransId="{E766ECF9-3093-44DB-BB19-E14CA2A7A6B1}"/>
    <dgm:cxn modelId="{132F8674-EBBF-4B87-B327-C694D85D4075}" type="presOf" srcId="{8E58BE12-E61E-4161-87EB-35A7176E5F95}" destId="{F27B7295-80E4-4410-9A4D-672618C6243E}" srcOrd="0" destOrd="0" presId="urn:microsoft.com/office/officeart/2005/8/layout/hierarchy3"/>
    <dgm:cxn modelId="{D8D47D76-3C7A-4611-97D2-12561BAA8F2A}" type="presOf" srcId="{CBA2E794-53EF-4588-9630-ACCE651B8110}" destId="{8E213DD9-892B-4CC4-814B-C0B293AAD467}" srcOrd="0" destOrd="0" presId="urn:microsoft.com/office/officeart/2005/8/layout/hierarchy3"/>
    <dgm:cxn modelId="{AF5001AC-B5AE-4BDA-8975-DFD0FDB0C799}" type="presParOf" srcId="{D433476B-D68D-4328-ADAC-B2895D3D50CF}" destId="{1E58A3BC-F1F7-40EE-89AA-32E802ED4BF7}" srcOrd="0" destOrd="0" presId="urn:microsoft.com/office/officeart/2005/8/layout/hierarchy3"/>
    <dgm:cxn modelId="{764ACE5A-9562-4914-895E-A25E917110F9}" type="presParOf" srcId="{1E58A3BC-F1F7-40EE-89AA-32E802ED4BF7}" destId="{D21DF85A-45CA-4CE0-B0ED-CF4615475EE0}" srcOrd="0" destOrd="0" presId="urn:microsoft.com/office/officeart/2005/8/layout/hierarchy3"/>
    <dgm:cxn modelId="{8F3B8EBE-58AD-465B-83DD-318DF0A8FCBA}" type="presParOf" srcId="{D21DF85A-45CA-4CE0-B0ED-CF4615475EE0}" destId="{ECB1CA3E-26B8-4A39-AEF8-6F06E506D3C7}" srcOrd="0" destOrd="0" presId="urn:microsoft.com/office/officeart/2005/8/layout/hierarchy3"/>
    <dgm:cxn modelId="{B77E6959-58F1-4F3C-86BF-3D11714966D8}" type="presParOf" srcId="{D21DF85A-45CA-4CE0-B0ED-CF4615475EE0}" destId="{C7DDC059-89DD-4F99-A10D-9C975D60C8D8}" srcOrd="1" destOrd="0" presId="urn:microsoft.com/office/officeart/2005/8/layout/hierarchy3"/>
    <dgm:cxn modelId="{20EEDD7E-DA62-4800-A59F-E747D0DD8B9C}" type="presParOf" srcId="{1E58A3BC-F1F7-40EE-89AA-32E802ED4BF7}" destId="{F784BE88-3DB9-4E87-AFCA-2ED0BF00DEA1}" srcOrd="1" destOrd="0" presId="urn:microsoft.com/office/officeart/2005/8/layout/hierarchy3"/>
    <dgm:cxn modelId="{2C6351CA-2048-4C9A-BE4D-DE2B7F221ACE}" type="presParOf" srcId="{F784BE88-3DB9-4E87-AFCA-2ED0BF00DEA1}" destId="{6C8B11CF-F999-41EB-AF83-8840961531BD}" srcOrd="0" destOrd="0" presId="urn:microsoft.com/office/officeart/2005/8/layout/hierarchy3"/>
    <dgm:cxn modelId="{A5F2BDF3-C6A0-49FD-A251-3BB4F76985A7}" type="presParOf" srcId="{F784BE88-3DB9-4E87-AFCA-2ED0BF00DEA1}" destId="{E9873E4A-DAA3-462E-8103-FF7E3798AAE4}" srcOrd="1" destOrd="0" presId="urn:microsoft.com/office/officeart/2005/8/layout/hierarchy3"/>
    <dgm:cxn modelId="{1A880A2A-B779-4626-9756-05E29CBF7713}" type="presParOf" srcId="{F784BE88-3DB9-4E87-AFCA-2ED0BF00DEA1}" destId="{F9B8DF40-6CF7-49A8-A60E-D39E40B1E928}" srcOrd="2" destOrd="0" presId="urn:microsoft.com/office/officeart/2005/8/layout/hierarchy3"/>
    <dgm:cxn modelId="{16BB0BC6-AAD5-4BF5-88B6-83BE403F9F4E}" type="presParOf" srcId="{F784BE88-3DB9-4E87-AFCA-2ED0BF00DEA1}" destId="{FDD01781-2EB8-4366-BE0E-E5E6680A7E7D}" srcOrd="3" destOrd="0" presId="urn:microsoft.com/office/officeart/2005/8/layout/hierarchy3"/>
    <dgm:cxn modelId="{725CA82B-DE1D-463A-814E-9AC8CA2EDFE7}" type="presParOf" srcId="{F784BE88-3DB9-4E87-AFCA-2ED0BF00DEA1}" destId="{8E213DD9-892B-4CC4-814B-C0B293AAD467}" srcOrd="4" destOrd="0" presId="urn:microsoft.com/office/officeart/2005/8/layout/hierarchy3"/>
    <dgm:cxn modelId="{6A4995B0-6606-485C-9ECA-4E0066DD7774}" type="presParOf" srcId="{F784BE88-3DB9-4E87-AFCA-2ED0BF00DEA1}" destId="{B6399F9B-48E8-458E-A36A-A309ADE59FCC}" srcOrd="5" destOrd="0" presId="urn:microsoft.com/office/officeart/2005/8/layout/hierarchy3"/>
    <dgm:cxn modelId="{DC0684D0-9FF2-4EDE-B6D1-3E41E25C5D62}" type="presParOf" srcId="{F784BE88-3DB9-4E87-AFCA-2ED0BF00DEA1}" destId="{2A81AC24-19E8-4B05-BE18-7F7DC22883F5}" srcOrd="6" destOrd="0" presId="urn:microsoft.com/office/officeart/2005/8/layout/hierarchy3"/>
    <dgm:cxn modelId="{93415C84-12EF-4CCE-BC39-ABC66927A48E}" type="presParOf" srcId="{F784BE88-3DB9-4E87-AFCA-2ED0BF00DEA1}" destId="{7210391E-D0BA-4B05-BC9D-4C5F7A7038B2}" srcOrd="7" destOrd="0" presId="urn:microsoft.com/office/officeart/2005/8/layout/hierarchy3"/>
    <dgm:cxn modelId="{617FC676-AC5A-4FDD-A08C-5B8B3509E9FD}" type="presParOf" srcId="{F784BE88-3DB9-4E87-AFCA-2ED0BF00DEA1}" destId="{E03E3E1E-5086-419B-94B2-0A3F918FE62E}" srcOrd="8" destOrd="0" presId="urn:microsoft.com/office/officeart/2005/8/layout/hierarchy3"/>
    <dgm:cxn modelId="{402C8532-F4DC-4E24-A7F0-40E24E13DC83}" type="presParOf" srcId="{F784BE88-3DB9-4E87-AFCA-2ED0BF00DEA1}" destId="{7067C6BE-16A4-4961-A1BA-401216A8700F}" srcOrd="9" destOrd="0" presId="urn:microsoft.com/office/officeart/2005/8/layout/hierarchy3"/>
    <dgm:cxn modelId="{470698FF-A98F-4662-98C9-4871DBD336BD}" type="presParOf" srcId="{F784BE88-3DB9-4E87-AFCA-2ED0BF00DEA1}" destId="{F27B7295-80E4-4410-9A4D-672618C6243E}" srcOrd="10" destOrd="0" presId="urn:microsoft.com/office/officeart/2005/8/layout/hierarchy3"/>
    <dgm:cxn modelId="{0C8A595E-8BF9-4A3D-A0D2-382FDF68025D}" type="presParOf" srcId="{F784BE88-3DB9-4E87-AFCA-2ED0BF00DEA1}" destId="{59DD2AFD-1A85-48C2-96F2-E73FC04B45F7}" srcOrd="11" destOrd="0" presId="urn:microsoft.com/office/officeart/2005/8/layout/hierarchy3"/>
    <dgm:cxn modelId="{51BED585-88D8-4F19-B20F-CE3EFFF03031}" type="presParOf" srcId="{F784BE88-3DB9-4E87-AFCA-2ED0BF00DEA1}" destId="{672A5E56-DE7C-423B-8AF4-B37E93A0E788}" srcOrd="12" destOrd="0" presId="urn:microsoft.com/office/officeart/2005/8/layout/hierarchy3"/>
    <dgm:cxn modelId="{0CF3F155-D50B-4B6C-88E1-C5E9D10FC4F0}" type="presParOf" srcId="{F784BE88-3DB9-4E87-AFCA-2ED0BF00DEA1}" destId="{0AFB512E-0A1F-4167-ADE0-87DA96AF7CDA}"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Posibles</a:t>
          </a:r>
          <a:r>
            <a:rPr lang="en-US" dirty="0"/>
            <a:t> </a:t>
          </a:r>
          <a:r>
            <a:rPr lang="en-US" dirty="0" err="1"/>
            <a:t>Errores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Eléctricas: Existe sobre voltajes que activan los elementos de protección desconectando tableros y variando el valor de cargas.</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Factor de Potencia: Existe un valor elevado de factor de potencia, se encuentra multas en algunos meses, este valor no es constante varía entre 0,90 a 0,95 tomando en cuenta 6 meses la facturación mensual.</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2"/>
      <dgm:spPr/>
    </dgm:pt>
    <dgm:pt modelId="{308D4D90-65FB-4055-97A5-9DF43875EC69}" type="pres">
      <dgm:prSet presAssocID="{C14382DB-0069-4422-9B21-921543367D0B}" presName="childText" presStyleLbl="bgAcc1" presStyleIdx="0" presStyleCnt="2" custScaleX="757895" custScaleY="252456"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2"/>
      <dgm:spPr/>
    </dgm:pt>
    <dgm:pt modelId="{C7FB0763-DA6A-4FBE-9E15-5E04F94C8E45}" type="pres">
      <dgm:prSet presAssocID="{D526ACE4-D27C-4646-AF38-674381D16660}" presName="childText" presStyleLbl="bgAcc1" presStyleIdx="1" presStyleCnt="2" custScaleX="748920" custScaleY="352873">
        <dgm:presLayoutVars>
          <dgm:bulletEnabled val="1"/>
        </dgm:presLayoutVars>
      </dgm:prSet>
      <dgm:spPr/>
    </dgm:pt>
  </dgm:ptLst>
  <dgm:cxnLst>
    <dgm:cxn modelId="{D8533928-A707-418A-80A9-8FAE1DB0C3DE}"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D3396324-E88A-4AF3-86FA-D1838078C0F4}" type="presOf" srcId="{13B9DECA-69AC-42AB-B32E-039816B9963B}" destId="{45E8CE71-E700-4FD4-B5BE-EFFA025C1901}" srcOrd="0"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Requerimientos</a:t>
          </a:r>
          <a:r>
            <a:rPr lang="en-US" dirty="0"/>
            <a:t> del </a:t>
          </a:r>
          <a:r>
            <a:rPr lang="en-US" dirty="0" err="1"/>
            <a:t>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Información almacenada para ver consumos mensuales de energía por 5 años.</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Información en tiempo real de todos los medidores conectados a la red de datos.</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D91245-F541-4202-9D8D-A9D69AC9645A}">
      <dgm:prSet custT="1"/>
      <dgm:spPr/>
      <dgm:t>
        <a:bodyPr/>
        <a:lstStyle/>
        <a:p>
          <a:pPr algn="just">
            <a:buFont typeface="Symbol" panose="05050102010706020507" pitchFamily="18" charset="2"/>
            <a:buChar char=""/>
          </a:pPr>
          <a:r>
            <a:rPr lang="es-EC" sz="2600" dirty="0"/>
            <a:t>Esta información debe ser mostrada por zonas, en un diagrama unifilar y con su arquitectura.</a:t>
          </a:r>
          <a:endParaRPr lang="es-EC" sz="2600" dirty="0"/>
        </a:p>
      </dgm:t>
    </dgm:pt>
    <dgm:pt modelId="{92C194E4-26DD-4B97-AA4A-C3A8E7EBCEF8}" type="parTrans" cxnId="{78274ECA-1CA4-4700-B93A-969A4F9994F1}">
      <dgm:prSet/>
      <dgm:spPr/>
      <dgm:t>
        <a:bodyPr/>
        <a:lstStyle/>
        <a:p>
          <a:endParaRPr lang="es-ES"/>
        </a:p>
      </dgm:t>
    </dgm:pt>
    <dgm:pt modelId="{9CBA56A0-C955-4B1A-910E-362DE9683C71}" type="sibTrans" cxnId="{78274ECA-1CA4-4700-B93A-969A4F9994F1}">
      <dgm:prSet/>
      <dgm:spPr/>
      <dgm:t>
        <a:bodyPr/>
        <a:lstStyle/>
        <a:p>
          <a:endParaRPr lang="es-ES"/>
        </a:p>
      </dgm:t>
    </dgm:pt>
    <dgm:pt modelId="{78F1B49D-75A5-4675-A837-16E884262FB9}">
      <dgm:prSet custT="1"/>
      <dgm:spPr/>
      <dgm:t>
        <a:bodyPr/>
        <a:lstStyle/>
        <a:p>
          <a:pPr algn="just">
            <a:buFont typeface="Symbol" panose="05050102010706020507" pitchFamily="18" charset="2"/>
            <a:buChar char=""/>
          </a:pPr>
          <a:r>
            <a:rPr lang="es-EC" sz="2600" dirty="0"/>
            <a:t>Tablas de variables de voltaje, corriente, energía, potencia, factor de potencia y frecuencia.</a:t>
          </a:r>
          <a:endParaRPr lang="es-EC" sz="2600" dirty="0"/>
        </a:p>
      </dgm:t>
    </dgm:pt>
    <dgm:pt modelId="{B0DD43EB-6C48-496E-8154-39EB70526874}" type="parTrans" cxnId="{93E8562A-5580-4D76-9118-D57B011B12F9}">
      <dgm:prSet/>
      <dgm:spPr/>
      <dgm:t>
        <a:bodyPr/>
        <a:lstStyle/>
        <a:p>
          <a:endParaRPr lang="es-ES"/>
        </a:p>
      </dgm:t>
    </dgm:pt>
    <dgm:pt modelId="{8968C012-5979-4069-9EF6-718CF87AED32}" type="sibTrans" cxnId="{93E8562A-5580-4D76-9118-D57B011B12F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4"/>
      <dgm:spPr/>
    </dgm:pt>
    <dgm:pt modelId="{308D4D90-65FB-4055-97A5-9DF43875EC69}" type="pres">
      <dgm:prSet presAssocID="{C14382DB-0069-4422-9B21-921543367D0B}" presName="childText" presStyleLbl="bgAcc1" presStyleIdx="0" presStyleCnt="4" custScaleX="883824" custScaleY="158405"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4"/>
      <dgm:spPr/>
    </dgm:pt>
    <dgm:pt modelId="{C7FB0763-DA6A-4FBE-9E15-5E04F94C8E45}" type="pres">
      <dgm:prSet presAssocID="{D526ACE4-D27C-4646-AF38-674381D16660}" presName="childText" presStyleLbl="bgAcc1" presStyleIdx="1" presStyleCnt="4" custScaleX="874791" custScaleY="182375">
        <dgm:presLayoutVars>
          <dgm:bulletEnabled val="1"/>
        </dgm:presLayoutVars>
      </dgm:prSet>
      <dgm:spPr/>
    </dgm:pt>
    <dgm:pt modelId="{5FEC829D-B5EE-4082-963A-B556E0B16D5E}" type="pres">
      <dgm:prSet presAssocID="{92C194E4-26DD-4B97-AA4A-C3A8E7EBCEF8}" presName="Name13" presStyleLbl="parChTrans1D2" presStyleIdx="2" presStyleCnt="4"/>
      <dgm:spPr/>
    </dgm:pt>
    <dgm:pt modelId="{0D6D8B6F-1B0C-48E7-8A6A-1C0B5B89C8D1}" type="pres">
      <dgm:prSet presAssocID="{D4D91245-F541-4202-9D8D-A9D69AC9645A}" presName="childText" presStyleLbl="bgAcc1" presStyleIdx="2" presStyleCnt="4" custScaleX="878467" custScaleY="150000">
        <dgm:presLayoutVars>
          <dgm:bulletEnabled val="1"/>
        </dgm:presLayoutVars>
      </dgm:prSet>
      <dgm:spPr/>
    </dgm:pt>
    <dgm:pt modelId="{0A3E2A3B-6F29-4414-895B-75421426CCA5}" type="pres">
      <dgm:prSet presAssocID="{B0DD43EB-6C48-496E-8154-39EB70526874}" presName="Name13" presStyleLbl="parChTrans1D2" presStyleIdx="3" presStyleCnt="4"/>
      <dgm:spPr/>
    </dgm:pt>
    <dgm:pt modelId="{ABE8DDAE-3162-467F-8F59-C3FDB4186A9A}" type="pres">
      <dgm:prSet presAssocID="{78F1B49D-75A5-4675-A837-16E884262FB9}" presName="childText" presStyleLbl="bgAcc1" presStyleIdx="3" presStyleCnt="4" custScaleX="879679" custScaleY="150574">
        <dgm:presLayoutVars>
          <dgm:bulletEnabled val="1"/>
        </dgm:presLayoutVars>
      </dgm:prSet>
      <dgm:spPr/>
    </dgm:pt>
  </dgm:ptLst>
  <dgm:cxnLst>
    <dgm:cxn modelId="{5253434D-919A-44C9-8EBB-1F94B55A463D}" type="presOf" srcId="{B0DD43EB-6C48-496E-8154-39EB70526874}" destId="{0A3E2A3B-6F29-4414-895B-75421426CCA5}" srcOrd="0" destOrd="0" presId="urn:microsoft.com/office/officeart/2005/8/layout/hierarchy3"/>
    <dgm:cxn modelId="{BB098435-DDD8-4CF4-8312-76E64EDC6A32}" type="presOf" srcId="{78F1B49D-75A5-4675-A837-16E884262FB9}" destId="{ABE8DDAE-3162-467F-8F59-C3FDB4186A9A}"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5CB657BE-2AA8-47CF-B278-2550558364C6}" type="presOf" srcId="{D4D91245-F541-4202-9D8D-A9D69AC9645A}" destId="{0D6D8B6F-1B0C-48E7-8A6A-1C0B5B89C8D1}" srcOrd="0" destOrd="0" presId="urn:microsoft.com/office/officeart/2005/8/layout/hierarchy3"/>
    <dgm:cxn modelId="{93E8562A-5580-4D76-9118-D57B011B12F9}" srcId="{CB9964DC-5E01-4879-9733-CDEE2AB1D1F7}" destId="{78F1B49D-75A5-4675-A837-16E884262FB9}" srcOrd="3" destOrd="0" parTransId="{B0DD43EB-6C48-496E-8154-39EB70526874}" sibTransId="{8968C012-5979-4069-9EF6-718CF87AED32}"/>
    <dgm:cxn modelId="{D3396324-E88A-4AF3-86FA-D1838078C0F4}" type="presOf" srcId="{13B9DECA-69AC-42AB-B32E-039816B9963B}" destId="{45E8CE71-E700-4FD4-B5BE-EFFA025C1901}"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78274ECA-1CA4-4700-B93A-969A4F9994F1}" srcId="{CB9964DC-5E01-4879-9733-CDEE2AB1D1F7}" destId="{D4D91245-F541-4202-9D8D-A9D69AC9645A}" srcOrd="2" destOrd="0" parTransId="{92C194E4-26DD-4B97-AA4A-C3A8E7EBCEF8}" sibTransId="{9CBA56A0-C955-4B1A-910E-362DE9683C71}"/>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7E70E08A-58FE-46DA-8186-C11A1AC72A60}" type="presOf" srcId="{92C194E4-26DD-4B97-AA4A-C3A8E7EBCEF8}" destId="{5FEC829D-B5EE-4082-963A-B556E0B16D5E}"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 modelId="{C38062D5-386E-4DDB-BB3E-D439D66B3751}" type="presParOf" srcId="{F784BE88-3DB9-4E87-AFCA-2ED0BF00DEA1}" destId="{5FEC829D-B5EE-4082-963A-B556E0B16D5E}" srcOrd="4" destOrd="0" presId="urn:microsoft.com/office/officeart/2005/8/layout/hierarchy3"/>
    <dgm:cxn modelId="{230E5941-1A60-4D39-9A91-892575C5C849}" type="presParOf" srcId="{F784BE88-3DB9-4E87-AFCA-2ED0BF00DEA1}" destId="{0D6D8B6F-1B0C-48E7-8A6A-1C0B5B89C8D1}" srcOrd="5" destOrd="0" presId="urn:microsoft.com/office/officeart/2005/8/layout/hierarchy3"/>
    <dgm:cxn modelId="{E56608D3-AC9C-40E8-A62C-19FCC0DB01F5}" type="presParOf" srcId="{F784BE88-3DB9-4E87-AFCA-2ED0BF00DEA1}" destId="{0A3E2A3B-6F29-4414-895B-75421426CCA5}" srcOrd="6" destOrd="0" presId="urn:microsoft.com/office/officeart/2005/8/layout/hierarchy3"/>
    <dgm:cxn modelId="{824ABAF6-F81A-434C-B18F-3D46FB51C1C7}" type="presParOf" srcId="{F784BE88-3DB9-4E87-AFCA-2ED0BF00DEA1}" destId="{ABE8DDAE-3162-467F-8F59-C3FDB4186A9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Requerimientos</a:t>
          </a:r>
          <a:r>
            <a:rPr lang="en-US" dirty="0"/>
            <a:t> del </a:t>
          </a:r>
          <a:r>
            <a:rPr lang="en-US" dirty="0" err="1"/>
            <a:t>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Información de tiempo real a través del tiempo mostrando tendencias de consumo.</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Alarmas categorizadas por críticas, leves y de mensaje.</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D91245-F541-4202-9D8D-A9D69AC9645A}">
      <dgm:prSet custT="1"/>
      <dgm:spPr/>
      <dgm:t>
        <a:bodyPr/>
        <a:lstStyle/>
        <a:p>
          <a:pPr algn="just">
            <a:buFont typeface="Symbol" panose="05050102010706020507" pitchFamily="18" charset="2"/>
            <a:buChar char=""/>
          </a:pPr>
          <a:r>
            <a:rPr lang="es-EC" sz="2600" dirty="0"/>
            <a:t>Informes configurables y personalizados enviados al correo del supervisor</a:t>
          </a:r>
          <a:endParaRPr lang="es-EC" sz="2600" dirty="0"/>
        </a:p>
      </dgm:t>
    </dgm:pt>
    <dgm:pt modelId="{92C194E4-26DD-4B97-AA4A-C3A8E7EBCEF8}" type="parTrans" cxnId="{78274ECA-1CA4-4700-B93A-969A4F9994F1}">
      <dgm:prSet/>
      <dgm:spPr/>
      <dgm:t>
        <a:bodyPr/>
        <a:lstStyle/>
        <a:p>
          <a:endParaRPr lang="es-ES"/>
        </a:p>
      </dgm:t>
    </dgm:pt>
    <dgm:pt modelId="{9CBA56A0-C955-4B1A-910E-362DE9683C71}" type="sibTrans" cxnId="{78274ECA-1CA4-4700-B93A-969A4F9994F1}">
      <dgm:prSet/>
      <dgm:spPr/>
      <dgm:t>
        <a:bodyPr/>
        <a:lstStyle/>
        <a:p>
          <a:endParaRPr lang="es-ES"/>
        </a:p>
      </dgm:t>
    </dgm:pt>
    <dgm:pt modelId="{78F1B49D-75A5-4675-A837-16E884262FB9}">
      <dgm:prSet custT="1"/>
      <dgm:spPr/>
      <dgm:t>
        <a:bodyPr/>
        <a:lstStyle/>
        <a:p>
          <a:pPr algn="just">
            <a:buFont typeface="Symbol" panose="05050102010706020507" pitchFamily="18" charset="2"/>
            <a:buChar char=""/>
          </a:pPr>
          <a:r>
            <a:rPr lang="es-EC" sz="2600" dirty="0"/>
            <a:t>Tenga 2 niveles de acceso de supervisor y operario.</a:t>
          </a:r>
          <a:endParaRPr lang="es-EC" sz="2600" dirty="0"/>
        </a:p>
      </dgm:t>
    </dgm:pt>
    <dgm:pt modelId="{B0DD43EB-6C48-496E-8154-39EB70526874}" type="parTrans" cxnId="{93E8562A-5580-4D76-9118-D57B011B12F9}">
      <dgm:prSet/>
      <dgm:spPr/>
      <dgm:t>
        <a:bodyPr/>
        <a:lstStyle/>
        <a:p>
          <a:endParaRPr lang="es-ES"/>
        </a:p>
      </dgm:t>
    </dgm:pt>
    <dgm:pt modelId="{8968C012-5979-4069-9EF6-718CF87AED32}" type="sibTrans" cxnId="{93E8562A-5580-4D76-9118-D57B011B12F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4"/>
      <dgm:spPr/>
    </dgm:pt>
    <dgm:pt modelId="{308D4D90-65FB-4055-97A5-9DF43875EC69}" type="pres">
      <dgm:prSet presAssocID="{C14382DB-0069-4422-9B21-921543367D0B}" presName="childText" presStyleLbl="bgAcc1" presStyleIdx="0" presStyleCnt="4" custScaleX="883824" custScaleY="158405"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4"/>
      <dgm:spPr/>
    </dgm:pt>
    <dgm:pt modelId="{C7FB0763-DA6A-4FBE-9E15-5E04F94C8E45}" type="pres">
      <dgm:prSet presAssocID="{D526ACE4-D27C-4646-AF38-674381D16660}" presName="childText" presStyleLbl="bgAcc1" presStyleIdx="1" presStyleCnt="4" custScaleX="874791" custScaleY="182375">
        <dgm:presLayoutVars>
          <dgm:bulletEnabled val="1"/>
        </dgm:presLayoutVars>
      </dgm:prSet>
      <dgm:spPr/>
    </dgm:pt>
    <dgm:pt modelId="{5FEC829D-B5EE-4082-963A-B556E0B16D5E}" type="pres">
      <dgm:prSet presAssocID="{92C194E4-26DD-4B97-AA4A-C3A8E7EBCEF8}" presName="Name13" presStyleLbl="parChTrans1D2" presStyleIdx="2" presStyleCnt="4"/>
      <dgm:spPr/>
    </dgm:pt>
    <dgm:pt modelId="{0D6D8B6F-1B0C-48E7-8A6A-1C0B5B89C8D1}" type="pres">
      <dgm:prSet presAssocID="{D4D91245-F541-4202-9D8D-A9D69AC9645A}" presName="childText" presStyleLbl="bgAcc1" presStyleIdx="2" presStyleCnt="4" custScaleX="878467" custScaleY="150000">
        <dgm:presLayoutVars>
          <dgm:bulletEnabled val="1"/>
        </dgm:presLayoutVars>
      </dgm:prSet>
      <dgm:spPr/>
    </dgm:pt>
    <dgm:pt modelId="{0A3E2A3B-6F29-4414-895B-75421426CCA5}" type="pres">
      <dgm:prSet presAssocID="{B0DD43EB-6C48-496E-8154-39EB70526874}" presName="Name13" presStyleLbl="parChTrans1D2" presStyleIdx="3" presStyleCnt="4"/>
      <dgm:spPr/>
    </dgm:pt>
    <dgm:pt modelId="{ABE8DDAE-3162-467F-8F59-C3FDB4186A9A}" type="pres">
      <dgm:prSet presAssocID="{78F1B49D-75A5-4675-A837-16E884262FB9}" presName="childText" presStyleLbl="bgAcc1" presStyleIdx="3" presStyleCnt="4" custScaleX="879679" custScaleY="150574">
        <dgm:presLayoutVars>
          <dgm:bulletEnabled val="1"/>
        </dgm:presLayoutVars>
      </dgm:prSet>
      <dgm:spPr/>
    </dgm:pt>
  </dgm:ptLst>
  <dgm:cxnLst>
    <dgm:cxn modelId="{5253434D-919A-44C9-8EBB-1F94B55A463D}" type="presOf" srcId="{B0DD43EB-6C48-496E-8154-39EB70526874}" destId="{0A3E2A3B-6F29-4414-895B-75421426CCA5}" srcOrd="0" destOrd="0" presId="urn:microsoft.com/office/officeart/2005/8/layout/hierarchy3"/>
    <dgm:cxn modelId="{BB098435-DDD8-4CF4-8312-76E64EDC6A32}" type="presOf" srcId="{78F1B49D-75A5-4675-A837-16E884262FB9}" destId="{ABE8DDAE-3162-467F-8F59-C3FDB4186A9A}"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5CB657BE-2AA8-47CF-B278-2550558364C6}" type="presOf" srcId="{D4D91245-F541-4202-9D8D-A9D69AC9645A}" destId="{0D6D8B6F-1B0C-48E7-8A6A-1C0B5B89C8D1}" srcOrd="0" destOrd="0" presId="urn:microsoft.com/office/officeart/2005/8/layout/hierarchy3"/>
    <dgm:cxn modelId="{93E8562A-5580-4D76-9118-D57B011B12F9}" srcId="{CB9964DC-5E01-4879-9733-CDEE2AB1D1F7}" destId="{78F1B49D-75A5-4675-A837-16E884262FB9}" srcOrd="3" destOrd="0" parTransId="{B0DD43EB-6C48-496E-8154-39EB70526874}" sibTransId="{8968C012-5979-4069-9EF6-718CF87AED32}"/>
    <dgm:cxn modelId="{D3396324-E88A-4AF3-86FA-D1838078C0F4}" type="presOf" srcId="{13B9DECA-69AC-42AB-B32E-039816B9963B}" destId="{45E8CE71-E700-4FD4-B5BE-EFFA025C1901}"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78274ECA-1CA4-4700-B93A-969A4F9994F1}" srcId="{CB9964DC-5E01-4879-9733-CDEE2AB1D1F7}" destId="{D4D91245-F541-4202-9D8D-A9D69AC9645A}" srcOrd="2" destOrd="0" parTransId="{92C194E4-26DD-4B97-AA4A-C3A8E7EBCEF8}" sibTransId="{9CBA56A0-C955-4B1A-910E-362DE9683C71}"/>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7E70E08A-58FE-46DA-8186-C11A1AC72A60}" type="presOf" srcId="{92C194E4-26DD-4B97-AA4A-C3A8E7EBCEF8}" destId="{5FEC829D-B5EE-4082-963A-B556E0B16D5E}"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 modelId="{C38062D5-386E-4DDB-BB3E-D439D66B3751}" type="presParOf" srcId="{F784BE88-3DB9-4E87-AFCA-2ED0BF00DEA1}" destId="{5FEC829D-B5EE-4082-963A-B556E0B16D5E}" srcOrd="4" destOrd="0" presId="urn:microsoft.com/office/officeart/2005/8/layout/hierarchy3"/>
    <dgm:cxn modelId="{230E5941-1A60-4D39-9A91-892575C5C849}" type="presParOf" srcId="{F784BE88-3DB9-4E87-AFCA-2ED0BF00DEA1}" destId="{0D6D8B6F-1B0C-48E7-8A6A-1C0B5B89C8D1}" srcOrd="5" destOrd="0" presId="urn:microsoft.com/office/officeart/2005/8/layout/hierarchy3"/>
    <dgm:cxn modelId="{E56608D3-AC9C-40E8-A62C-19FCC0DB01F5}" type="presParOf" srcId="{F784BE88-3DB9-4E87-AFCA-2ED0BF00DEA1}" destId="{0A3E2A3B-6F29-4414-895B-75421426CCA5}" srcOrd="6" destOrd="0" presId="urn:microsoft.com/office/officeart/2005/8/layout/hierarchy3"/>
    <dgm:cxn modelId="{824ABAF6-F81A-434C-B18F-3D46FB51C1C7}" type="presParOf" srcId="{F784BE88-3DB9-4E87-AFCA-2ED0BF00DEA1}" destId="{ABE8DDAE-3162-467F-8F59-C3FDB4186A9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Diseño del sistema de monitoreo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Análisis</a:t>
          </a:r>
          <a:r>
            <a:rPr lang="en-US" dirty="0"/>
            <a:t> del </a:t>
          </a:r>
          <a:r>
            <a:rPr lang="en-US" dirty="0" err="1"/>
            <a:t>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Características de la red de datos.</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Diseño de la base de datos.</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D91245-F541-4202-9D8D-A9D69AC9645A}">
      <dgm:prSet custT="1"/>
      <dgm:spPr/>
      <dgm:t>
        <a:bodyPr/>
        <a:lstStyle/>
        <a:p>
          <a:pPr algn="just">
            <a:buFont typeface="Symbol" panose="05050102010706020507" pitchFamily="18" charset="2"/>
            <a:buChar char=""/>
          </a:pPr>
          <a:r>
            <a:rPr lang="es-EC" sz="2600" dirty="0"/>
            <a:t>Diseño de Interfaces.</a:t>
          </a:r>
          <a:endParaRPr lang="es-EC" sz="2600" dirty="0"/>
        </a:p>
      </dgm:t>
    </dgm:pt>
    <dgm:pt modelId="{92C194E4-26DD-4B97-AA4A-C3A8E7EBCEF8}" type="parTrans" cxnId="{78274ECA-1CA4-4700-B93A-969A4F9994F1}">
      <dgm:prSet/>
      <dgm:spPr/>
      <dgm:t>
        <a:bodyPr/>
        <a:lstStyle/>
        <a:p>
          <a:endParaRPr lang="es-ES"/>
        </a:p>
      </dgm:t>
    </dgm:pt>
    <dgm:pt modelId="{9CBA56A0-C955-4B1A-910E-362DE9683C71}" type="sibTrans" cxnId="{78274ECA-1CA4-4700-B93A-969A4F9994F1}">
      <dgm:prSet/>
      <dgm:spPr/>
      <dgm:t>
        <a:bodyPr/>
        <a:lstStyle/>
        <a:p>
          <a:endParaRPr lang="es-ES"/>
        </a:p>
      </dgm:t>
    </dgm:pt>
    <dgm:pt modelId="{78F1B49D-75A5-4675-A837-16E884262FB9}">
      <dgm:prSet custT="1"/>
      <dgm:spPr/>
      <dgm:t>
        <a:bodyPr/>
        <a:lstStyle/>
        <a:p>
          <a:pPr algn="just">
            <a:buFont typeface="Symbol" panose="05050102010706020507" pitchFamily="18" charset="2"/>
            <a:buChar char=""/>
          </a:pPr>
          <a:r>
            <a:rPr lang="es-EC" sz="2600" dirty="0"/>
            <a:t>Solución.</a:t>
          </a:r>
          <a:endParaRPr lang="es-EC" sz="2600" dirty="0"/>
        </a:p>
      </dgm:t>
    </dgm:pt>
    <dgm:pt modelId="{B0DD43EB-6C48-496E-8154-39EB70526874}" type="parTrans" cxnId="{93E8562A-5580-4D76-9118-D57B011B12F9}">
      <dgm:prSet/>
      <dgm:spPr/>
      <dgm:t>
        <a:bodyPr/>
        <a:lstStyle/>
        <a:p>
          <a:endParaRPr lang="es-ES"/>
        </a:p>
      </dgm:t>
    </dgm:pt>
    <dgm:pt modelId="{8968C012-5979-4069-9EF6-718CF87AED32}" type="sibTrans" cxnId="{93E8562A-5580-4D76-9118-D57B011B12F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4"/>
      <dgm:spPr/>
    </dgm:pt>
    <dgm:pt modelId="{308D4D90-65FB-4055-97A5-9DF43875EC69}" type="pres">
      <dgm:prSet presAssocID="{C14382DB-0069-4422-9B21-921543367D0B}" presName="childText" presStyleLbl="bgAcc1" presStyleIdx="0" presStyleCnt="4" custScaleX="883824" custScaleY="158405"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4"/>
      <dgm:spPr/>
    </dgm:pt>
    <dgm:pt modelId="{C7FB0763-DA6A-4FBE-9E15-5E04F94C8E45}" type="pres">
      <dgm:prSet presAssocID="{D526ACE4-D27C-4646-AF38-674381D16660}" presName="childText" presStyleLbl="bgAcc1" presStyleIdx="1" presStyleCnt="4" custScaleX="874791" custScaleY="147804">
        <dgm:presLayoutVars>
          <dgm:bulletEnabled val="1"/>
        </dgm:presLayoutVars>
      </dgm:prSet>
      <dgm:spPr/>
    </dgm:pt>
    <dgm:pt modelId="{5FEC829D-B5EE-4082-963A-B556E0B16D5E}" type="pres">
      <dgm:prSet presAssocID="{92C194E4-26DD-4B97-AA4A-C3A8E7EBCEF8}" presName="Name13" presStyleLbl="parChTrans1D2" presStyleIdx="2" presStyleCnt="4"/>
      <dgm:spPr/>
    </dgm:pt>
    <dgm:pt modelId="{0D6D8B6F-1B0C-48E7-8A6A-1C0B5B89C8D1}" type="pres">
      <dgm:prSet presAssocID="{D4D91245-F541-4202-9D8D-A9D69AC9645A}" presName="childText" presStyleLbl="bgAcc1" presStyleIdx="2" presStyleCnt="4" custScaleX="878467" custScaleY="150000" custLinFactNeighborY="6089">
        <dgm:presLayoutVars>
          <dgm:bulletEnabled val="1"/>
        </dgm:presLayoutVars>
      </dgm:prSet>
      <dgm:spPr/>
    </dgm:pt>
    <dgm:pt modelId="{0A3E2A3B-6F29-4414-895B-75421426CCA5}" type="pres">
      <dgm:prSet presAssocID="{B0DD43EB-6C48-496E-8154-39EB70526874}" presName="Name13" presStyleLbl="parChTrans1D2" presStyleIdx="3" presStyleCnt="4"/>
      <dgm:spPr/>
    </dgm:pt>
    <dgm:pt modelId="{ABE8DDAE-3162-467F-8F59-C3FDB4186A9A}" type="pres">
      <dgm:prSet presAssocID="{78F1B49D-75A5-4675-A837-16E884262FB9}" presName="childText" presStyleLbl="bgAcc1" presStyleIdx="3" presStyleCnt="4" custScaleX="879679" custScaleY="150574">
        <dgm:presLayoutVars>
          <dgm:bulletEnabled val="1"/>
        </dgm:presLayoutVars>
      </dgm:prSet>
      <dgm:spPr/>
    </dgm:pt>
  </dgm:ptLst>
  <dgm:cxnLst>
    <dgm:cxn modelId="{5253434D-919A-44C9-8EBB-1F94B55A463D}" type="presOf" srcId="{B0DD43EB-6C48-496E-8154-39EB70526874}" destId="{0A3E2A3B-6F29-4414-895B-75421426CCA5}" srcOrd="0" destOrd="0" presId="urn:microsoft.com/office/officeart/2005/8/layout/hierarchy3"/>
    <dgm:cxn modelId="{BB098435-DDD8-4CF4-8312-76E64EDC6A32}" type="presOf" srcId="{78F1B49D-75A5-4675-A837-16E884262FB9}" destId="{ABE8DDAE-3162-467F-8F59-C3FDB4186A9A}"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5CB657BE-2AA8-47CF-B278-2550558364C6}" type="presOf" srcId="{D4D91245-F541-4202-9D8D-A9D69AC9645A}" destId="{0D6D8B6F-1B0C-48E7-8A6A-1C0B5B89C8D1}" srcOrd="0" destOrd="0" presId="urn:microsoft.com/office/officeart/2005/8/layout/hierarchy3"/>
    <dgm:cxn modelId="{93E8562A-5580-4D76-9118-D57B011B12F9}" srcId="{CB9964DC-5E01-4879-9733-CDEE2AB1D1F7}" destId="{78F1B49D-75A5-4675-A837-16E884262FB9}" srcOrd="3" destOrd="0" parTransId="{B0DD43EB-6C48-496E-8154-39EB70526874}" sibTransId="{8968C012-5979-4069-9EF6-718CF87AED32}"/>
    <dgm:cxn modelId="{D3396324-E88A-4AF3-86FA-D1838078C0F4}" type="presOf" srcId="{13B9DECA-69AC-42AB-B32E-039816B9963B}" destId="{45E8CE71-E700-4FD4-B5BE-EFFA025C1901}"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78274ECA-1CA4-4700-B93A-969A4F9994F1}" srcId="{CB9964DC-5E01-4879-9733-CDEE2AB1D1F7}" destId="{D4D91245-F541-4202-9D8D-A9D69AC9645A}" srcOrd="2" destOrd="0" parTransId="{92C194E4-26DD-4B97-AA4A-C3A8E7EBCEF8}" sibTransId="{9CBA56A0-C955-4B1A-910E-362DE9683C71}"/>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7E70E08A-58FE-46DA-8186-C11A1AC72A60}" type="presOf" srcId="{92C194E4-26DD-4B97-AA4A-C3A8E7EBCEF8}" destId="{5FEC829D-B5EE-4082-963A-B556E0B16D5E}"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 modelId="{C38062D5-386E-4DDB-BB3E-D439D66B3751}" type="presParOf" srcId="{F784BE88-3DB9-4E87-AFCA-2ED0BF00DEA1}" destId="{5FEC829D-B5EE-4082-963A-B556E0B16D5E}" srcOrd="4" destOrd="0" presId="urn:microsoft.com/office/officeart/2005/8/layout/hierarchy3"/>
    <dgm:cxn modelId="{230E5941-1A60-4D39-9A91-892575C5C849}" type="presParOf" srcId="{F784BE88-3DB9-4E87-AFCA-2ED0BF00DEA1}" destId="{0D6D8B6F-1B0C-48E7-8A6A-1C0B5B89C8D1}" srcOrd="5" destOrd="0" presId="urn:microsoft.com/office/officeart/2005/8/layout/hierarchy3"/>
    <dgm:cxn modelId="{E56608D3-AC9C-40E8-A62C-19FCC0DB01F5}" type="presParOf" srcId="{F784BE88-3DB9-4E87-AFCA-2ED0BF00DEA1}" destId="{0A3E2A3B-6F29-4414-895B-75421426CCA5}" srcOrd="6" destOrd="0" presId="urn:microsoft.com/office/officeart/2005/8/layout/hierarchy3"/>
    <dgm:cxn modelId="{824ABAF6-F81A-434C-B18F-3D46FB51C1C7}" type="presParOf" srcId="{F784BE88-3DB9-4E87-AFCA-2ED0BF00DEA1}" destId="{ABE8DDAE-3162-467F-8F59-C3FDB4186A9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Diseño</a:t>
          </a:r>
          <a:r>
            <a:rPr lang="en-US" dirty="0"/>
            <a:t> de la base de </a:t>
          </a:r>
          <a:r>
            <a:rPr lang="en-US" dirty="0" err="1"/>
            <a:t>datos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err="1"/>
            <a:t>ION_SystemLog</a:t>
          </a:r>
          <a:r>
            <a:rPr lang="es-EC" sz="2600" dirty="0"/>
            <a:t> almacena los eventos del sistema. </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err="1"/>
            <a:t>ION_data</a:t>
          </a:r>
          <a:r>
            <a:rPr lang="es-EC" sz="2600" dirty="0"/>
            <a:t> almacena la información productiva.</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D91245-F541-4202-9D8D-A9D69AC9645A}">
      <dgm:prSet custT="1"/>
      <dgm:spPr/>
      <dgm:t>
        <a:bodyPr/>
        <a:lstStyle/>
        <a:p>
          <a:pPr algn="just">
            <a:buFont typeface="Symbol" panose="05050102010706020507" pitchFamily="18" charset="2"/>
            <a:buChar char=""/>
          </a:pPr>
          <a:r>
            <a:rPr lang="es-EC" sz="2600" dirty="0" err="1"/>
            <a:t>ION_Network</a:t>
          </a:r>
          <a:r>
            <a:rPr lang="es-EC" sz="2600" dirty="0"/>
            <a:t> almacena la información de los medidores en la red.</a:t>
          </a:r>
          <a:endParaRPr lang="es-EC" sz="2600" dirty="0"/>
        </a:p>
      </dgm:t>
    </dgm:pt>
    <dgm:pt modelId="{92C194E4-26DD-4B97-AA4A-C3A8E7EBCEF8}" type="parTrans" cxnId="{78274ECA-1CA4-4700-B93A-969A4F9994F1}">
      <dgm:prSet/>
      <dgm:spPr/>
      <dgm:t>
        <a:bodyPr/>
        <a:lstStyle/>
        <a:p>
          <a:endParaRPr lang="es-ES"/>
        </a:p>
      </dgm:t>
    </dgm:pt>
    <dgm:pt modelId="{9CBA56A0-C955-4B1A-910E-362DE9683C71}" type="sibTrans" cxnId="{78274ECA-1CA4-4700-B93A-969A4F9994F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3"/>
      <dgm:spPr/>
    </dgm:pt>
    <dgm:pt modelId="{308D4D90-65FB-4055-97A5-9DF43875EC69}" type="pres">
      <dgm:prSet presAssocID="{C14382DB-0069-4422-9B21-921543367D0B}" presName="childText" presStyleLbl="bgAcc1" presStyleIdx="0" presStyleCnt="3" custScaleX="883824" custScaleY="158405"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3"/>
      <dgm:spPr/>
    </dgm:pt>
    <dgm:pt modelId="{C7FB0763-DA6A-4FBE-9E15-5E04F94C8E45}" type="pres">
      <dgm:prSet presAssocID="{D526ACE4-D27C-4646-AF38-674381D16660}" presName="childText" presStyleLbl="bgAcc1" presStyleIdx="1" presStyleCnt="3" custScaleX="874791" custScaleY="153319">
        <dgm:presLayoutVars>
          <dgm:bulletEnabled val="1"/>
        </dgm:presLayoutVars>
      </dgm:prSet>
      <dgm:spPr/>
    </dgm:pt>
    <dgm:pt modelId="{5FEC829D-B5EE-4082-963A-B556E0B16D5E}" type="pres">
      <dgm:prSet presAssocID="{92C194E4-26DD-4B97-AA4A-C3A8E7EBCEF8}" presName="Name13" presStyleLbl="parChTrans1D2" presStyleIdx="2" presStyleCnt="3"/>
      <dgm:spPr/>
    </dgm:pt>
    <dgm:pt modelId="{0D6D8B6F-1B0C-48E7-8A6A-1C0B5B89C8D1}" type="pres">
      <dgm:prSet presAssocID="{D4D91245-F541-4202-9D8D-A9D69AC9645A}" presName="childText" presStyleLbl="bgAcc1" presStyleIdx="2" presStyleCnt="3" custScaleX="878467" custScaleY="150000">
        <dgm:presLayoutVars>
          <dgm:bulletEnabled val="1"/>
        </dgm:presLayoutVars>
      </dgm:prSet>
      <dgm:spPr/>
    </dgm:pt>
  </dgm:ptLst>
  <dgm:cxnLst>
    <dgm:cxn modelId="{9AE5C196-653E-41FA-B4F3-CB684EEABD26}" type="presOf" srcId="{C14382DB-0069-4422-9B21-921543367D0B}" destId="{308D4D90-65FB-4055-97A5-9DF43875EC69}" srcOrd="0" destOrd="0" presId="urn:microsoft.com/office/officeart/2005/8/layout/hierarchy3"/>
    <dgm:cxn modelId="{5CB657BE-2AA8-47CF-B278-2550558364C6}" type="presOf" srcId="{D4D91245-F541-4202-9D8D-A9D69AC9645A}" destId="{0D6D8B6F-1B0C-48E7-8A6A-1C0B5B89C8D1}" srcOrd="0" destOrd="0" presId="urn:microsoft.com/office/officeart/2005/8/layout/hierarchy3"/>
    <dgm:cxn modelId="{D3396324-E88A-4AF3-86FA-D1838078C0F4}" type="presOf" srcId="{13B9DECA-69AC-42AB-B32E-039816B9963B}" destId="{45E8CE71-E700-4FD4-B5BE-EFFA025C1901}"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78274ECA-1CA4-4700-B93A-969A4F9994F1}" srcId="{CB9964DC-5E01-4879-9733-CDEE2AB1D1F7}" destId="{D4D91245-F541-4202-9D8D-A9D69AC9645A}" srcOrd="2" destOrd="0" parTransId="{92C194E4-26DD-4B97-AA4A-C3A8E7EBCEF8}" sibTransId="{9CBA56A0-C955-4B1A-910E-362DE9683C71}"/>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7E70E08A-58FE-46DA-8186-C11A1AC72A60}" type="presOf" srcId="{92C194E4-26DD-4B97-AA4A-C3A8E7EBCEF8}" destId="{5FEC829D-B5EE-4082-963A-B556E0B16D5E}"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 modelId="{C38062D5-386E-4DDB-BB3E-D439D66B3751}" type="presParOf" srcId="{F784BE88-3DB9-4E87-AFCA-2ED0BF00DEA1}" destId="{5FEC829D-B5EE-4082-963A-B556E0B16D5E}" srcOrd="4" destOrd="0" presId="urn:microsoft.com/office/officeart/2005/8/layout/hierarchy3"/>
    <dgm:cxn modelId="{230E5941-1A60-4D39-9A91-892575C5C849}" type="presParOf" srcId="{F784BE88-3DB9-4E87-AFCA-2ED0BF00DEA1}" destId="{0D6D8B6F-1B0C-48E7-8A6A-1C0B5B89C8D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Diseño</a:t>
          </a:r>
          <a:r>
            <a:rPr lang="en-US" dirty="0"/>
            <a:t> de </a:t>
          </a:r>
          <a:r>
            <a:rPr lang="en-US" dirty="0" err="1"/>
            <a:t>Interfaz</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Las capacidades psicológicas de las personas que van a interactuar con el sistema son operarios que tienen desarrolladas las más importantes habilidades de comprensión, memoria, solución de problemas, toma de decisiones, y creatividad; esto se evaluó de acuerdo a el criterio de los jefes superiores.</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Los límites fisiológicos, en este caso los operarios no tienen problemas de visión.</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2"/>
      <dgm:spPr/>
    </dgm:pt>
    <dgm:pt modelId="{308D4D90-65FB-4055-97A5-9DF43875EC69}" type="pres">
      <dgm:prSet presAssocID="{C14382DB-0069-4422-9B21-921543367D0B}" presName="childText" presStyleLbl="bgAcc1" presStyleIdx="0" presStyleCnt="2" custScaleX="883824" custScaleY="540734"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2"/>
      <dgm:spPr/>
    </dgm:pt>
    <dgm:pt modelId="{C7FB0763-DA6A-4FBE-9E15-5E04F94C8E45}" type="pres">
      <dgm:prSet presAssocID="{D526ACE4-D27C-4646-AF38-674381D16660}" presName="childText" presStyleLbl="bgAcc1" presStyleIdx="1" presStyleCnt="2" custScaleX="874791" custScaleY="147804">
        <dgm:presLayoutVars>
          <dgm:bulletEnabled val="1"/>
        </dgm:presLayoutVars>
      </dgm:prSet>
      <dgm:spPr/>
    </dgm:pt>
  </dgm:ptLst>
  <dgm:cxnLst>
    <dgm:cxn modelId="{D8533928-A707-418A-80A9-8FAE1DB0C3DE}"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64D56B2F-2645-4C17-BD70-956B5AF237DE}" type="presOf" srcId="{CB9964DC-5E01-4879-9733-CDEE2AB1D1F7}" destId="{C7DDC059-89DD-4F99-A10D-9C975D60C8D8}" srcOrd="1" destOrd="0" presId="urn:microsoft.com/office/officeart/2005/8/layout/hierarchy3"/>
    <dgm:cxn modelId="{D3396324-E88A-4AF3-86FA-D1838078C0F4}" type="presOf" srcId="{13B9DECA-69AC-42AB-B32E-039816B9963B}" destId="{45E8CE71-E700-4FD4-B5BE-EFFA025C1901}" srcOrd="0"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Propósito</a:t>
          </a:r>
          <a:r>
            <a:rPr lang="en-US" dirty="0"/>
            <a:t> del </a:t>
          </a:r>
          <a:r>
            <a:rPr lang="en-US" dirty="0" err="1"/>
            <a:t>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Poder observar las operaciones en condiciones óptimas y en tiempo real de lo que sucede en partes específicas de la planta.</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Buscar la detección de problemas para tener una respuesta correcta y en corto tiempo en situaciones anormales.</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D91245-F541-4202-9D8D-A9D69AC9645A}">
      <dgm:prSet custT="1"/>
      <dgm:spPr/>
      <dgm:t>
        <a:bodyPr/>
        <a:lstStyle/>
        <a:p>
          <a:pPr algn="just">
            <a:buFont typeface="Symbol" panose="05050102010706020507" pitchFamily="18" charset="2"/>
            <a:buChar char=""/>
          </a:pPr>
          <a:r>
            <a:rPr lang="es-EC" sz="2600" dirty="0"/>
            <a:t>Informar donde existan condiciones irregulares y/o apagado.</a:t>
          </a:r>
          <a:endParaRPr lang="es-EC" sz="2600" dirty="0"/>
        </a:p>
      </dgm:t>
    </dgm:pt>
    <dgm:pt modelId="{92C194E4-26DD-4B97-AA4A-C3A8E7EBCEF8}" type="parTrans" cxnId="{78274ECA-1CA4-4700-B93A-969A4F9994F1}">
      <dgm:prSet/>
      <dgm:spPr/>
      <dgm:t>
        <a:bodyPr/>
        <a:lstStyle/>
        <a:p>
          <a:endParaRPr lang="es-ES"/>
        </a:p>
      </dgm:t>
    </dgm:pt>
    <dgm:pt modelId="{9CBA56A0-C955-4B1A-910E-362DE9683C71}" type="sibTrans" cxnId="{78274ECA-1CA4-4700-B93A-969A4F9994F1}">
      <dgm:prSet/>
      <dgm:spPr/>
      <dgm:t>
        <a:bodyPr/>
        <a:lstStyle/>
        <a:p>
          <a:endParaRPr lang="es-ES"/>
        </a:p>
      </dgm:t>
    </dgm:pt>
    <dgm:pt modelId="{78F1B49D-75A5-4675-A837-16E884262FB9}">
      <dgm:prSet custT="1"/>
      <dgm:spPr/>
      <dgm:t>
        <a:bodyPr/>
        <a:lstStyle/>
        <a:p>
          <a:pPr algn="just">
            <a:buFont typeface="Symbol" panose="05050102010706020507" pitchFamily="18" charset="2"/>
            <a:buChar char=""/>
          </a:pPr>
          <a:r>
            <a:rPr lang="es-EC" sz="2600" dirty="0"/>
            <a:t>Capacitar a los operarios para poder usar y utilizar todas las ventajas del sistema.</a:t>
          </a:r>
          <a:endParaRPr lang="es-EC" sz="2600" dirty="0"/>
        </a:p>
      </dgm:t>
    </dgm:pt>
    <dgm:pt modelId="{B0DD43EB-6C48-496E-8154-39EB70526874}" type="parTrans" cxnId="{93E8562A-5580-4D76-9118-D57B011B12F9}">
      <dgm:prSet/>
      <dgm:spPr/>
      <dgm:t>
        <a:bodyPr/>
        <a:lstStyle/>
        <a:p>
          <a:endParaRPr lang="es-ES"/>
        </a:p>
      </dgm:t>
    </dgm:pt>
    <dgm:pt modelId="{8968C012-5979-4069-9EF6-718CF87AED32}" type="sibTrans" cxnId="{93E8562A-5580-4D76-9118-D57B011B12F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4"/>
      <dgm:spPr/>
    </dgm:pt>
    <dgm:pt modelId="{308D4D90-65FB-4055-97A5-9DF43875EC69}" type="pres">
      <dgm:prSet presAssocID="{C14382DB-0069-4422-9B21-921543367D0B}" presName="childText" presStyleLbl="bgAcc1" presStyleIdx="0" presStyleCnt="4" custScaleX="883824" custScaleY="250523"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4"/>
      <dgm:spPr/>
    </dgm:pt>
    <dgm:pt modelId="{C7FB0763-DA6A-4FBE-9E15-5E04F94C8E45}" type="pres">
      <dgm:prSet presAssocID="{D526ACE4-D27C-4646-AF38-674381D16660}" presName="childText" presStyleLbl="bgAcc1" presStyleIdx="1" presStyleCnt="4" custScaleX="874791" custScaleY="215947">
        <dgm:presLayoutVars>
          <dgm:bulletEnabled val="1"/>
        </dgm:presLayoutVars>
      </dgm:prSet>
      <dgm:spPr/>
    </dgm:pt>
    <dgm:pt modelId="{5FEC829D-B5EE-4082-963A-B556E0B16D5E}" type="pres">
      <dgm:prSet presAssocID="{92C194E4-26DD-4B97-AA4A-C3A8E7EBCEF8}" presName="Name13" presStyleLbl="parChTrans1D2" presStyleIdx="2" presStyleCnt="4"/>
      <dgm:spPr/>
    </dgm:pt>
    <dgm:pt modelId="{0D6D8B6F-1B0C-48E7-8A6A-1C0B5B89C8D1}" type="pres">
      <dgm:prSet presAssocID="{D4D91245-F541-4202-9D8D-A9D69AC9645A}" presName="childText" presStyleLbl="bgAcc1" presStyleIdx="2" presStyleCnt="4" custScaleX="878467" custScaleY="150000" custLinFactNeighborY="6089">
        <dgm:presLayoutVars>
          <dgm:bulletEnabled val="1"/>
        </dgm:presLayoutVars>
      </dgm:prSet>
      <dgm:spPr/>
    </dgm:pt>
    <dgm:pt modelId="{0A3E2A3B-6F29-4414-895B-75421426CCA5}" type="pres">
      <dgm:prSet presAssocID="{B0DD43EB-6C48-496E-8154-39EB70526874}" presName="Name13" presStyleLbl="parChTrans1D2" presStyleIdx="3" presStyleCnt="4"/>
      <dgm:spPr/>
    </dgm:pt>
    <dgm:pt modelId="{ABE8DDAE-3162-467F-8F59-C3FDB4186A9A}" type="pres">
      <dgm:prSet presAssocID="{78F1B49D-75A5-4675-A837-16E884262FB9}" presName="childText" presStyleLbl="bgAcc1" presStyleIdx="3" presStyleCnt="4" custScaleX="879679" custScaleY="150574">
        <dgm:presLayoutVars>
          <dgm:bulletEnabled val="1"/>
        </dgm:presLayoutVars>
      </dgm:prSet>
      <dgm:spPr/>
    </dgm:pt>
  </dgm:ptLst>
  <dgm:cxnLst>
    <dgm:cxn modelId="{5253434D-919A-44C9-8EBB-1F94B55A463D}" type="presOf" srcId="{B0DD43EB-6C48-496E-8154-39EB70526874}" destId="{0A3E2A3B-6F29-4414-895B-75421426CCA5}" srcOrd="0" destOrd="0" presId="urn:microsoft.com/office/officeart/2005/8/layout/hierarchy3"/>
    <dgm:cxn modelId="{BB098435-DDD8-4CF4-8312-76E64EDC6A32}" type="presOf" srcId="{78F1B49D-75A5-4675-A837-16E884262FB9}" destId="{ABE8DDAE-3162-467F-8F59-C3FDB4186A9A}"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5CB657BE-2AA8-47CF-B278-2550558364C6}" type="presOf" srcId="{D4D91245-F541-4202-9D8D-A9D69AC9645A}" destId="{0D6D8B6F-1B0C-48E7-8A6A-1C0B5B89C8D1}" srcOrd="0" destOrd="0" presId="urn:microsoft.com/office/officeart/2005/8/layout/hierarchy3"/>
    <dgm:cxn modelId="{93E8562A-5580-4D76-9118-D57B011B12F9}" srcId="{CB9964DC-5E01-4879-9733-CDEE2AB1D1F7}" destId="{78F1B49D-75A5-4675-A837-16E884262FB9}" srcOrd="3" destOrd="0" parTransId="{B0DD43EB-6C48-496E-8154-39EB70526874}" sibTransId="{8968C012-5979-4069-9EF6-718CF87AED32}"/>
    <dgm:cxn modelId="{D3396324-E88A-4AF3-86FA-D1838078C0F4}" type="presOf" srcId="{13B9DECA-69AC-42AB-B32E-039816B9963B}" destId="{45E8CE71-E700-4FD4-B5BE-EFFA025C1901}"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78274ECA-1CA4-4700-B93A-969A4F9994F1}" srcId="{CB9964DC-5E01-4879-9733-CDEE2AB1D1F7}" destId="{D4D91245-F541-4202-9D8D-A9D69AC9645A}" srcOrd="2" destOrd="0" parTransId="{92C194E4-26DD-4B97-AA4A-C3A8E7EBCEF8}" sibTransId="{9CBA56A0-C955-4B1A-910E-362DE9683C71}"/>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7E70E08A-58FE-46DA-8186-C11A1AC72A60}" type="presOf" srcId="{92C194E4-26DD-4B97-AA4A-C3A8E7EBCEF8}" destId="{5FEC829D-B5EE-4082-963A-B556E0B16D5E}"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 modelId="{C38062D5-386E-4DDB-BB3E-D439D66B3751}" type="presParOf" srcId="{F784BE88-3DB9-4E87-AFCA-2ED0BF00DEA1}" destId="{5FEC829D-B5EE-4082-963A-B556E0B16D5E}" srcOrd="4" destOrd="0" presId="urn:microsoft.com/office/officeart/2005/8/layout/hierarchy3"/>
    <dgm:cxn modelId="{230E5941-1A60-4D39-9A91-892575C5C849}" type="presParOf" srcId="{F784BE88-3DB9-4E87-AFCA-2ED0BF00DEA1}" destId="{0D6D8B6F-1B0C-48E7-8A6A-1C0B5B89C8D1}" srcOrd="5" destOrd="0" presId="urn:microsoft.com/office/officeart/2005/8/layout/hierarchy3"/>
    <dgm:cxn modelId="{E56608D3-AC9C-40E8-A62C-19FCC0DB01F5}" type="presParOf" srcId="{F784BE88-3DB9-4E87-AFCA-2ED0BF00DEA1}" destId="{0A3E2A3B-6F29-4414-895B-75421426CCA5}" srcOrd="6" destOrd="0" presId="urn:microsoft.com/office/officeart/2005/8/layout/hierarchy3"/>
    <dgm:cxn modelId="{824ABAF6-F81A-434C-B18F-3D46FB51C1C7}" type="presParOf" srcId="{F784BE88-3DB9-4E87-AFCA-2ED0BF00DEA1}" destId="{ABE8DDAE-3162-467F-8F59-C3FDB4186A9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a:t>Alarmas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Críticas: cuando el factor de potencia está por debajo del valor de 0,92</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Leves: cuando existe una sobretensión..</a:t>
          </a:r>
          <a:endParaRPr lang="es-EC" sz="2600" dirty="0"/>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D91245-F541-4202-9D8D-A9D69AC9645A}">
      <dgm:prSet custT="1"/>
      <dgm:spPr/>
      <dgm:t>
        <a:bodyPr/>
        <a:lstStyle/>
        <a:p>
          <a:pPr algn="just">
            <a:buFont typeface="Symbol" panose="05050102010706020507" pitchFamily="18" charset="2"/>
            <a:buChar char=""/>
          </a:pPr>
          <a:r>
            <a:rPr lang="es-EC" sz="2600" dirty="0"/>
            <a:t>Mensaje: cuando se conectan los medidores a la red</a:t>
          </a:r>
          <a:endParaRPr lang="es-EC" sz="2600" dirty="0"/>
        </a:p>
      </dgm:t>
    </dgm:pt>
    <dgm:pt modelId="{92C194E4-26DD-4B97-AA4A-C3A8E7EBCEF8}" type="parTrans" cxnId="{78274ECA-1CA4-4700-B93A-969A4F9994F1}">
      <dgm:prSet/>
      <dgm:spPr/>
      <dgm:t>
        <a:bodyPr/>
        <a:lstStyle/>
        <a:p>
          <a:endParaRPr lang="es-ES"/>
        </a:p>
      </dgm:t>
    </dgm:pt>
    <dgm:pt modelId="{9CBA56A0-C955-4B1A-910E-362DE9683C71}" type="sibTrans" cxnId="{78274ECA-1CA4-4700-B93A-969A4F9994F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7273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3"/>
      <dgm:spPr/>
    </dgm:pt>
    <dgm:pt modelId="{308D4D90-65FB-4055-97A5-9DF43875EC69}" type="pres">
      <dgm:prSet presAssocID="{C14382DB-0069-4422-9B21-921543367D0B}" presName="childText" presStyleLbl="bgAcc1" presStyleIdx="0" presStyleCnt="3" custScaleX="1141721" custScaleY="271645"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3"/>
      <dgm:spPr/>
    </dgm:pt>
    <dgm:pt modelId="{C7FB0763-DA6A-4FBE-9E15-5E04F94C8E45}" type="pres">
      <dgm:prSet presAssocID="{D526ACE4-D27C-4646-AF38-674381D16660}" presName="childText" presStyleLbl="bgAcc1" presStyleIdx="1" presStyleCnt="3" custScaleX="1132323" custScaleY="227502">
        <dgm:presLayoutVars>
          <dgm:bulletEnabled val="1"/>
        </dgm:presLayoutVars>
      </dgm:prSet>
      <dgm:spPr/>
    </dgm:pt>
    <dgm:pt modelId="{5FEC829D-B5EE-4082-963A-B556E0B16D5E}" type="pres">
      <dgm:prSet presAssocID="{92C194E4-26DD-4B97-AA4A-C3A8E7EBCEF8}" presName="Name13" presStyleLbl="parChTrans1D2" presStyleIdx="2" presStyleCnt="3"/>
      <dgm:spPr/>
    </dgm:pt>
    <dgm:pt modelId="{0D6D8B6F-1B0C-48E7-8A6A-1C0B5B89C8D1}" type="pres">
      <dgm:prSet presAssocID="{D4D91245-F541-4202-9D8D-A9D69AC9645A}" presName="childText" presStyleLbl="bgAcc1" presStyleIdx="2" presStyleCnt="3" custScaleX="1140743" custScaleY="252136" custLinFactNeighborY="6089">
        <dgm:presLayoutVars>
          <dgm:bulletEnabled val="1"/>
        </dgm:presLayoutVars>
      </dgm:prSet>
      <dgm:spPr/>
    </dgm:pt>
  </dgm:ptLst>
  <dgm:cxnLst>
    <dgm:cxn modelId="{9AE5C196-653E-41FA-B4F3-CB684EEABD26}" type="presOf" srcId="{C14382DB-0069-4422-9B21-921543367D0B}" destId="{308D4D90-65FB-4055-97A5-9DF43875EC69}" srcOrd="0" destOrd="0" presId="urn:microsoft.com/office/officeart/2005/8/layout/hierarchy3"/>
    <dgm:cxn modelId="{5CB657BE-2AA8-47CF-B278-2550558364C6}" type="presOf" srcId="{D4D91245-F541-4202-9D8D-A9D69AC9645A}" destId="{0D6D8B6F-1B0C-48E7-8A6A-1C0B5B89C8D1}" srcOrd="0" destOrd="0" presId="urn:microsoft.com/office/officeart/2005/8/layout/hierarchy3"/>
    <dgm:cxn modelId="{D3396324-E88A-4AF3-86FA-D1838078C0F4}" type="presOf" srcId="{13B9DECA-69AC-42AB-B32E-039816B9963B}" destId="{45E8CE71-E700-4FD4-B5BE-EFFA025C1901}"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78274ECA-1CA4-4700-B93A-969A4F9994F1}" srcId="{CB9964DC-5E01-4879-9733-CDEE2AB1D1F7}" destId="{D4D91245-F541-4202-9D8D-A9D69AC9645A}" srcOrd="2" destOrd="0" parTransId="{92C194E4-26DD-4B97-AA4A-C3A8E7EBCEF8}" sibTransId="{9CBA56A0-C955-4B1A-910E-362DE9683C71}"/>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7E70E08A-58FE-46DA-8186-C11A1AC72A60}" type="presOf" srcId="{92C194E4-26DD-4B97-AA4A-C3A8E7EBCEF8}" destId="{5FEC829D-B5EE-4082-963A-B556E0B16D5E}" srcOrd="0"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 modelId="{C38062D5-386E-4DDB-BB3E-D439D66B3751}" type="presParOf" srcId="{F784BE88-3DB9-4E87-AFCA-2ED0BF00DEA1}" destId="{5FEC829D-B5EE-4082-963A-B556E0B16D5E}" srcOrd="4" destOrd="0" presId="urn:microsoft.com/office/officeart/2005/8/layout/hierarchy3"/>
    <dgm:cxn modelId="{230E5941-1A60-4D39-9A91-892575C5C849}" type="presParOf" srcId="{F784BE88-3DB9-4E87-AFCA-2ED0BF00DEA1}" destId="{0D6D8B6F-1B0C-48E7-8A6A-1C0B5B89C8D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a:t>Solución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l"/>
          <a:r>
            <a:rPr lang="es-EC" sz="2600" dirty="0"/>
            <a:t>Un procesador de Core I3.</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93B104DD-44D6-4F08-9E57-E408B6578207}">
      <dgm:prSet custT="1"/>
      <dgm:spPr/>
      <dgm:t>
        <a:bodyPr/>
        <a:lstStyle/>
        <a:p>
          <a:pPr algn="l">
            <a:buFont typeface="Symbol" panose="05050102010706020507" pitchFamily="18" charset="2"/>
            <a:buChar char=""/>
          </a:pPr>
          <a:r>
            <a:rPr lang="es-EC" sz="2600" dirty="0"/>
            <a:t>Una memoria RAM de 4Gb</a:t>
          </a:r>
        </a:p>
      </dgm:t>
    </dgm:pt>
    <dgm:pt modelId="{3104648B-B1A2-451F-93D9-F7E103BCF3D1}" type="parTrans" cxnId="{E4BC5EDD-64A1-4063-BE24-23866619C78D}">
      <dgm:prSet/>
      <dgm:spPr/>
      <dgm:t>
        <a:bodyPr/>
        <a:lstStyle/>
        <a:p>
          <a:endParaRPr lang="es-ES"/>
        </a:p>
      </dgm:t>
    </dgm:pt>
    <dgm:pt modelId="{7D307804-535C-4325-A08C-219E312F4EC5}" type="sibTrans" cxnId="{E4BC5EDD-64A1-4063-BE24-23866619C78D}">
      <dgm:prSet/>
      <dgm:spPr/>
      <dgm:t>
        <a:bodyPr/>
        <a:lstStyle/>
        <a:p>
          <a:endParaRPr lang="es-ES"/>
        </a:p>
      </dgm:t>
    </dgm:pt>
    <dgm:pt modelId="{299B42A6-F182-4FBD-BBB2-077493F3588A}">
      <dgm:prSet custT="1"/>
      <dgm:spPr/>
      <dgm:t>
        <a:bodyPr/>
        <a:lstStyle/>
        <a:p>
          <a:pPr algn="l">
            <a:buFont typeface="Symbol" panose="05050102010706020507" pitchFamily="18" charset="2"/>
            <a:buChar char=""/>
          </a:pPr>
          <a:r>
            <a:rPr lang="es-EC" sz="2600" dirty="0"/>
            <a:t>Un disco duro de 500 GB</a:t>
          </a:r>
        </a:p>
      </dgm:t>
    </dgm:pt>
    <dgm:pt modelId="{E29F991B-2C4D-418C-AD60-3EEE179C846B}" type="parTrans" cxnId="{7901253E-1E84-46D1-8C50-6AE20179B3F0}">
      <dgm:prSet/>
      <dgm:spPr/>
      <dgm:t>
        <a:bodyPr/>
        <a:lstStyle/>
        <a:p>
          <a:endParaRPr lang="es-ES"/>
        </a:p>
      </dgm:t>
    </dgm:pt>
    <dgm:pt modelId="{F57F4750-1283-47C1-8CA2-E9645A93C043}" type="sibTrans" cxnId="{7901253E-1E84-46D1-8C50-6AE20179B3F0}">
      <dgm:prSet/>
      <dgm:spPr/>
      <dgm:t>
        <a:bodyPr/>
        <a:lstStyle/>
        <a:p>
          <a:endParaRPr lang="es-ES"/>
        </a:p>
      </dgm:t>
    </dgm:pt>
    <dgm:pt modelId="{E471F13C-4967-4347-8AE4-478B1C9C0BC5}">
      <dgm:prSet custT="1"/>
      <dgm:spPr/>
      <dgm:t>
        <a:bodyPr/>
        <a:lstStyle/>
        <a:p>
          <a:pPr algn="l">
            <a:buFont typeface="Symbol" panose="05050102010706020507" pitchFamily="18" charset="2"/>
            <a:buChar char=""/>
          </a:pPr>
          <a:r>
            <a:rPr lang="es-EC" sz="2600" dirty="0"/>
            <a:t>Sistema operativo Windows 7 (64 bits).</a:t>
          </a:r>
        </a:p>
      </dgm:t>
    </dgm:pt>
    <dgm:pt modelId="{8FFB4E04-58AC-472B-A6F7-61093982F0CB}" type="parTrans" cxnId="{99D55DFA-386F-460B-845C-8B6FE00FF41E}">
      <dgm:prSet/>
      <dgm:spPr/>
      <dgm:t>
        <a:bodyPr/>
        <a:lstStyle/>
        <a:p>
          <a:endParaRPr lang="es-ES"/>
        </a:p>
      </dgm:t>
    </dgm:pt>
    <dgm:pt modelId="{A10EBA15-53C8-45C7-98FC-3C952F0B3237}" type="sibTrans" cxnId="{99D55DFA-386F-460B-845C-8B6FE00FF41E}">
      <dgm:prSet/>
      <dgm:spPr/>
      <dgm:t>
        <a:bodyPr/>
        <a:lstStyle/>
        <a:p>
          <a:endParaRPr lang="es-ES"/>
        </a:p>
      </dgm:t>
    </dgm:pt>
    <dgm:pt modelId="{9272E345-B9E3-472E-A7FE-8024814D56E7}">
      <dgm:prSet custT="1"/>
      <dgm:spPr/>
      <dgm:t>
        <a:bodyPr/>
        <a:lstStyle/>
        <a:p>
          <a:pPr algn="l">
            <a:buFont typeface="Symbol" panose="05050102010706020507" pitchFamily="18" charset="2"/>
            <a:buChar char=""/>
          </a:pPr>
          <a:r>
            <a:rPr lang="es-EC" sz="2600" dirty="0"/>
            <a:t>Base de datos Microsoft SQL Server 2008 R2 Express.</a:t>
          </a:r>
        </a:p>
      </dgm:t>
    </dgm:pt>
    <dgm:pt modelId="{67910C9A-6585-4596-9938-42A9B32E048C}" type="parTrans" cxnId="{6686945A-11B1-4DD6-ABC0-42E83A6612CA}">
      <dgm:prSet/>
      <dgm:spPr/>
      <dgm:t>
        <a:bodyPr/>
        <a:lstStyle/>
        <a:p>
          <a:endParaRPr lang="es-ES"/>
        </a:p>
      </dgm:t>
    </dgm:pt>
    <dgm:pt modelId="{B7754B3E-B2F2-49EB-8ABF-E84F8CD5814E}" type="sibTrans" cxnId="{6686945A-11B1-4DD6-ABC0-42E83A6612CA}">
      <dgm:prSet/>
      <dgm:spPr/>
      <dgm:t>
        <a:bodyPr/>
        <a:lstStyle/>
        <a:p>
          <a:endParaRPr lang="es-ES"/>
        </a:p>
      </dgm:t>
    </dgm:pt>
    <dgm:pt modelId="{A448061A-CA93-4888-B519-175D5627C36A}">
      <dgm:prSet custT="1"/>
      <dgm:spPr/>
      <dgm:t>
        <a:bodyPr/>
        <a:lstStyle/>
        <a:p>
          <a:pPr algn="l">
            <a:buFont typeface="Symbol" panose="05050102010706020507" pitchFamily="18" charset="2"/>
            <a:buChar char=""/>
          </a:pPr>
          <a:r>
            <a:rPr lang="es-EC" sz="2600" dirty="0" err="1"/>
            <a:t>Power</a:t>
          </a:r>
          <a:r>
            <a:rPr lang="es-EC" sz="2600" dirty="0"/>
            <a:t> </a:t>
          </a:r>
          <a:r>
            <a:rPr lang="es-EC" sz="2600" dirty="0" err="1"/>
            <a:t>Monitoring</a:t>
          </a:r>
          <a:r>
            <a:rPr lang="es-EC" sz="2600" dirty="0"/>
            <a:t> </a:t>
          </a:r>
          <a:r>
            <a:rPr lang="es-EC" sz="2600" dirty="0" err="1"/>
            <a:t>Expert</a:t>
          </a:r>
          <a:r>
            <a:rPr lang="es-EC" sz="2600" dirty="0"/>
            <a:t> v6.0</a:t>
          </a:r>
        </a:p>
      </dgm:t>
    </dgm:pt>
    <dgm:pt modelId="{BF093618-CBF7-4CBE-9B8D-EE26AA91C354}" type="parTrans" cxnId="{FCEA3259-A7BF-4E4F-B298-2B2B92ED5799}">
      <dgm:prSet/>
      <dgm:spPr/>
      <dgm:t>
        <a:bodyPr/>
        <a:lstStyle/>
        <a:p>
          <a:endParaRPr lang="es-ES"/>
        </a:p>
      </dgm:t>
    </dgm:pt>
    <dgm:pt modelId="{7648D0D6-F539-46CB-916A-FA0C4F0F2060}" type="sibTrans" cxnId="{FCEA3259-A7BF-4E4F-B298-2B2B92ED579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7273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6"/>
      <dgm:spPr/>
    </dgm:pt>
    <dgm:pt modelId="{308D4D90-65FB-4055-97A5-9DF43875EC69}" type="pres">
      <dgm:prSet presAssocID="{C14382DB-0069-4422-9B21-921543367D0B}" presName="childText" presStyleLbl="bgAcc1" presStyleIdx="0" presStyleCnt="6" custScaleX="661730" custScaleY="151895" custLinFactNeighborX="-7697">
        <dgm:presLayoutVars>
          <dgm:bulletEnabled val="1"/>
        </dgm:presLayoutVars>
      </dgm:prSet>
      <dgm:spPr/>
    </dgm:pt>
    <dgm:pt modelId="{DC4EDC11-AC02-4370-93C0-1DE4D3C3C977}" type="pres">
      <dgm:prSet presAssocID="{3104648B-B1A2-451F-93D9-F7E103BCF3D1}" presName="Name13" presStyleLbl="parChTrans1D2" presStyleIdx="1" presStyleCnt="6"/>
      <dgm:spPr/>
    </dgm:pt>
    <dgm:pt modelId="{B57F169A-78C5-4477-8EF8-9B01448845CE}" type="pres">
      <dgm:prSet presAssocID="{93B104DD-44D6-4F08-9E57-E408B6578207}" presName="childText" presStyleLbl="bgAcc1" presStyleIdx="1" presStyleCnt="6" custScaleX="647188" custScaleY="175303">
        <dgm:presLayoutVars>
          <dgm:bulletEnabled val="1"/>
        </dgm:presLayoutVars>
      </dgm:prSet>
      <dgm:spPr/>
    </dgm:pt>
    <dgm:pt modelId="{F6A4EAE1-3DD8-4DF6-A72B-C3A88C75157F}" type="pres">
      <dgm:prSet presAssocID="{E29F991B-2C4D-418C-AD60-3EEE179C846B}" presName="Name13" presStyleLbl="parChTrans1D2" presStyleIdx="2" presStyleCnt="6"/>
      <dgm:spPr/>
    </dgm:pt>
    <dgm:pt modelId="{DB1A1237-73E9-4D04-A4B2-0BA133EF603C}" type="pres">
      <dgm:prSet presAssocID="{299B42A6-F182-4FBD-BBB2-077493F3588A}" presName="childText" presStyleLbl="bgAcc1" presStyleIdx="2" presStyleCnt="6" custScaleX="639827" custScaleY="152080">
        <dgm:presLayoutVars>
          <dgm:bulletEnabled val="1"/>
        </dgm:presLayoutVars>
      </dgm:prSet>
      <dgm:spPr/>
    </dgm:pt>
    <dgm:pt modelId="{BE012EFA-260F-406B-BF0A-7E9375D971C1}" type="pres">
      <dgm:prSet presAssocID="{8FFB4E04-58AC-472B-A6F7-61093982F0CB}" presName="Name13" presStyleLbl="parChTrans1D2" presStyleIdx="3" presStyleCnt="6"/>
      <dgm:spPr/>
    </dgm:pt>
    <dgm:pt modelId="{9408D9EA-18EE-4052-BDD8-C35D24FDB409}" type="pres">
      <dgm:prSet presAssocID="{E471F13C-4967-4347-8AE4-478B1C9C0BC5}" presName="childText" presStyleLbl="bgAcc1" presStyleIdx="3" presStyleCnt="6" custScaleX="1058883" custScaleY="173499">
        <dgm:presLayoutVars>
          <dgm:bulletEnabled val="1"/>
        </dgm:presLayoutVars>
      </dgm:prSet>
      <dgm:spPr/>
    </dgm:pt>
    <dgm:pt modelId="{30AD500B-CC06-4328-90B1-B5A70F965BC2}" type="pres">
      <dgm:prSet presAssocID="{67910C9A-6585-4596-9938-42A9B32E048C}" presName="Name13" presStyleLbl="parChTrans1D2" presStyleIdx="4" presStyleCnt="6"/>
      <dgm:spPr/>
    </dgm:pt>
    <dgm:pt modelId="{C6DEA3C9-C325-46B2-B8FC-945D2AFC477D}" type="pres">
      <dgm:prSet presAssocID="{9272E345-B9E3-472E-A7FE-8024814D56E7}" presName="childText" presStyleLbl="bgAcc1" presStyleIdx="4" presStyleCnt="6" custScaleX="1068339" custScaleY="179095">
        <dgm:presLayoutVars>
          <dgm:bulletEnabled val="1"/>
        </dgm:presLayoutVars>
      </dgm:prSet>
      <dgm:spPr/>
    </dgm:pt>
    <dgm:pt modelId="{F14EEFB2-748B-4B3E-9D65-8A13D500F1F4}" type="pres">
      <dgm:prSet presAssocID="{BF093618-CBF7-4CBE-9B8D-EE26AA91C354}" presName="Name13" presStyleLbl="parChTrans1D2" presStyleIdx="5" presStyleCnt="6"/>
      <dgm:spPr/>
    </dgm:pt>
    <dgm:pt modelId="{7A0F762C-6150-4EB6-885E-5CDB08E8D9E1}" type="pres">
      <dgm:prSet presAssocID="{A448061A-CA93-4888-B519-175D5627C36A}" presName="childText" presStyleLbl="bgAcc1" presStyleIdx="5" presStyleCnt="6" custScaleX="679252" custScaleY="148378">
        <dgm:presLayoutVars>
          <dgm:bulletEnabled val="1"/>
        </dgm:presLayoutVars>
      </dgm:prSet>
      <dgm:spPr/>
    </dgm:pt>
  </dgm:ptLst>
  <dgm:cxnLst>
    <dgm:cxn modelId="{0B272A67-F31E-409F-846B-95B2E2AA1D0A}" type="presOf" srcId="{67910C9A-6585-4596-9938-42A9B32E048C}" destId="{30AD500B-CC06-4328-90B1-B5A70F965BC2}" srcOrd="0" destOrd="0" presId="urn:microsoft.com/office/officeart/2005/8/layout/hierarchy3"/>
    <dgm:cxn modelId="{70DAFB11-2A4A-4B6F-B667-E3D4FFE99BED}" type="presOf" srcId="{A448061A-CA93-4888-B519-175D5627C36A}" destId="{7A0F762C-6150-4EB6-885E-5CDB08E8D9E1}"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07599A92-3D13-472C-9ADD-F83A32B7606E}" type="presOf" srcId="{E29F991B-2C4D-418C-AD60-3EEE179C846B}" destId="{F6A4EAE1-3DD8-4DF6-A72B-C3A88C75157F}" srcOrd="0" destOrd="0" presId="urn:microsoft.com/office/officeart/2005/8/layout/hierarchy3"/>
    <dgm:cxn modelId="{755E043E-9B38-4292-B52D-B1F8F51E7ECA}" type="presOf" srcId="{8FFB4E04-58AC-472B-A6F7-61093982F0CB}" destId="{BE012EFA-260F-406B-BF0A-7E9375D971C1}" srcOrd="0" destOrd="0" presId="urn:microsoft.com/office/officeart/2005/8/layout/hierarchy3"/>
    <dgm:cxn modelId="{534E7F0F-2CFD-4FAC-96A9-4D75D66ECFDC}" type="presOf" srcId="{E471F13C-4967-4347-8AE4-478B1C9C0BC5}" destId="{9408D9EA-18EE-4052-BDD8-C35D24FDB409}" srcOrd="0" destOrd="0" presId="urn:microsoft.com/office/officeart/2005/8/layout/hierarchy3"/>
    <dgm:cxn modelId="{7901253E-1E84-46D1-8C50-6AE20179B3F0}" srcId="{CB9964DC-5E01-4879-9733-CDEE2AB1D1F7}" destId="{299B42A6-F182-4FBD-BBB2-077493F3588A}" srcOrd="2" destOrd="0" parTransId="{E29F991B-2C4D-418C-AD60-3EEE179C846B}" sibTransId="{F57F4750-1283-47C1-8CA2-E9645A93C043}"/>
    <dgm:cxn modelId="{64D56B2F-2645-4C17-BD70-956B5AF237DE}" type="presOf" srcId="{CB9964DC-5E01-4879-9733-CDEE2AB1D1F7}" destId="{C7DDC059-89DD-4F99-A10D-9C975D60C8D8}" srcOrd="1" destOrd="0" presId="urn:microsoft.com/office/officeart/2005/8/layout/hierarchy3"/>
    <dgm:cxn modelId="{7FACA0BE-6AB2-4D44-9CE8-89CC862C433F}" type="presOf" srcId="{9272E345-B9E3-472E-A7FE-8024814D56E7}" destId="{C6DEA3C9-C325-46B2-B8FC-945D2AFC477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5693D09A-031F-4330-8567-B5016A506E3B}" type="presOf" srcId="{BF093618-CBF7-4CBE-9B8D-EE26AA91C354}" destId="{F14EEFB2-748B-4B3E-9D65-8A13D500F1F4}" srcOrd="0" destOrd="0" presId="urn:microsoft.com/office/officeart/2005/8/layout/hierarchy3"/>
    <dgm:cxn modelId="{3EC19128-3BBA-4CB9-B034-719D1D9B6971}" type="presOf" srcId="{3104648B-B1A2-451F-93D9-F7E103BCF3D1}" destId="{DC4EDC11-AC02-4370-93C0-1DE4D3C3C977}" srcOrd="0" destOrd="0" presId="urn:microsoft.com/office/officeart/2005/8/layout/hierarchy3"/>
    <dgm:cxn modelId="{FCEA3259-A7BF-4E4F-B298-2B2B92ED5799}" srcId="{CB9964DC-5E01-4879-9733-CDEE2AB1D1F7}" destId="{A448061A-CA93-4888-B519-175D5627C36A}" srcOrd="5" destOrd="0" parTransId="{BF093618-CBF7-4CBE-9B8D-EE26AA91C354}" sibTransId="{7648D0D6-F539-46CB-916A-FA0C4F0F2060}"/>
    <dgm:cxn modelId="{6686945A-11B1-4DD6-ABC0-42E83A6612CA}" srcId="{CB9964DC-5E01-4879-9733-CDEE2AB1D1F7}" destId="{9272E345-B9E3-472E-A7FE-8024814D56E7}" srcOrd="4" destOrd="0" parTransId="{67910C9A-6585-4596-9938-42A9B32E048C}" sibTransId="{B7754B3E-B2F2-49EB-8ABF-E84F8CD5814E}"/>
    <dgm:cxn modelId="{5AAFED8D-52ED-4B85-B380-AC0BB0890551}" srcId="{CB9964DC-5E01-4879-9733-CDEE2AB1D1F7}" destId="{C14382DB-0069-4422-9B21-921543367D0B}" srcOrd="0" destOrd="0" parTransId="{F8378D08-37EC-487F-996D-D438BC919CEF}" sibTransId="{85C46CB3-C3E2-426C-85EA-58F9DC75BBE6}"/>
    <dgm:cxn modelId="{D8533928-A707-418A-80A9-8FAE1DB0C3DE}" type="presOf" srcId="{7061F2FC-F2AB-4DE3-98B0-886576B4E2C6}" destId="{D433476B-D68D-4328-ADAC-B2895D3D50CF}" srcOrd="0" destOrd="0" presId="urn:microsoft.com/office/officeart/2005/8/layout/hierarchy3"/>
    <dgm:cxn modelId="{E4BC5EDD-64A1-4063-BE24-23866619C78D}" srcId="{CB9964DC-5E01-4879-9733-CDEE2AB1D1F7}" destId="{93B104DD-44D6-4F08-9E57-E408B6578207}" srcOrd="1" destOrd="0" parTransId="{3104648B-B1A2-451F-93D9-F7E103BCF3D1}" sibTransId="{7D307804-535C-4325-A08C-219E312F4EC5}"/>
    <dgm:cxn modelId="{99D55DFA-386F-460B-845C-8B6FE00FF41E}" srcId="{CB9964DC-5E01-4879-9733-CDEE2AB1D1F7}" destId="{E471F13C-4967-4347-8AE4-478B1C9C0BC5}" srcOrd="3" destOrd="0" parTransId="{8FFB4E04-58AC-472B-A6F7-61093982F0CB}" sibTransId="{A10EBA15-53C8-45C7-98FC-3C952F0B3237}"/>
    <dgm:cxn modelId="{0589E7CE-61B7-4AEF-A016-20F910FDE6F0}" type="presOf" srcId="{299B42A6-F182-4FBD-BBB2-077493F3588A}" destId="{DB1A1237-73E9-4D04-A4B2-0BA133EF603C}" srcOrd="0" destOrd="0" presId="urn:microsoft.com/office/officeart/2005/8/layout/hierarchy3"/>
    <dgm:cxn modelId="{7BF120A6-5692-4D6F-BBE5-C504969B5532}" type="presOf" srcId="{93B104DD-44D6-4F08-9E57-E408B6578207}" destId="{B57F169A-78C5-4477-8EF8-9B01448845CE}"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685616BC-484A-4070-9CBE-8126B9E90BCA}" type="presParOf" srcId="{F784BE88-3DB9-4E87-AFCA-2ED0BF00DEA1}" destId="{DC4EDC11-AC02-4370-93C0-1DE4D3C3C977}" srcOrd="2" destOrd="0" presId="urn:microsoft.com/office/officeart/2005/8/layout/hierarchy3"/>
    <dgm:cxn modelId="{729C984F-FF26-4074-A327-E2DC63FAB851}" type="presParOf" srcId="{F784BE88-3DB9-4E87-AFCA-2ED0BF00DEA1}" destId="{B57F169A-78C5-4477-8EF8-9B01448845CE}" srcOrd="3" destOrd="0" presId="urn:microsoft.com/office/officeart/2005/8/layout/hierarchy3"/>
    <dgm:cxn modelId="{6FFA99DA-8776-4C80-8B70-8223AC3052B6}" type="presParOf" srcId="{F784BE88-3DB9-4E87-AFCA-2ED0BF00DEA1}" destId="{F6A4EAE1-3DD8-4DF6-A72B-C3A88C75157F}" srcOrd="4" destOrd="0" presId="urn:microsoft.com/office/officeart/2005/8/layout/hierarchy3"/>
    <dgm:cxn modelId="{538B0774-A590-475F-B314-402D3481F70F}" type="presParOf" srcId="{F784BE88-3DB9-4E87-AFCA-2ED0BF00DEA1}" destId="{DB1A1237-73E9-4D04-A4B2-0BA133EF603C}" srcOrd="5" destOrd="0" presId="urn:microsoft.com/office/officeart/2005/8/layout/hierarchy3"/>
    <dgm:cxn modelId="{01C92560-B61B-46CD-8ACC-BC00A70FA883}" type="presParOf" srcId="{F784BE88-3DB9-4E87-AFCA-2ED0BF00DEA1}" destId="{BE012EFA-260F-406B-BF0A-7E9375D971C1}" srcOrd="6" destOrd="0" presId="urn:microsoft.com/office/officeart/2005/8/layout/hierarchy3"/>
    <dgm:cxn modelId="{46F7621B-4353-4FE7-88CE-82796083D2EE}" type="presParOf" srcId="{F784BE88-3DB9-4E87-AFCA-2ED0BF00DEA1}" destId="{9408D9EA-18EE-4052-BDD8-C35D24FDB409}" srcOrd="7" destOrd="0" presId="urn:microsoft.com/office/officeart/2005/8/layout/hierarchy3"/>
    <dgm:cxn modelId="{9D47FEB3-3EEE-4EB4-B956-2B2143862AD2}" type="presParOf" srcId="{F784BE88-3DB9-4E87-AFCA-2ED0BF00DEA1}" destId="{30AD500B-CC06-4328-90B1-B5A70F965BC2}" srcOrd="8" destOrd="0" presId="urn:microsoft.com/office/officeart/2005/8/layout/hierarchy3"/>
    <dgm:cxn modelId="{115C3188-7700-4A0A-9703-AD8D48947B7B}" type="presParOf" srcId="{F784BE88-3DB9-4E87-AFCA-2ED0BF00DEA1}" destId="{C6DEA3C9-C325-46B2-B8FC-945D2AFC477D}" srcOrd="9" destOrd="0" presId="urn:microsoft.com/office/officeart/2005/8/layout/hierarchy3"/>
    <dgm:cxn modelId="{6A2CDBED-E70C-47EF-A820-68503993B0EE}" type="presParOf" srcId="{F784BE88-3DB9-4E87-AFCA-2ED0BF00DEA1}" destId="{F14EEFB2-748B-4B3E-9D65-8A13D500F1F4}" srcOrd="10" destOrd="0" presId="urn:microsoft.com/office/officeart/2005/8/layout/hierarchy3"/>
    <dgm:cxn modelId="{4B2556B8-A7DD-4F26-86DA-B0262B157EC7}" type="presParOf" srcId="{F784BE88-3DB9-4E87-AFCA-2ED0BF00DEA1}" destId="{7A0F762C-6150-4EB6-885E-5CDB08E8D9E1}"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Implementación del sistema de monitoreo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Análisis de Resultados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a:t>INTRODUCCIÓN</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La empresa Sociedad de Destilación de Alcoholes S.A. (SODERAL S.A.), ubicada en Marcelino </a:t>
          </a:r>
          <a:r>
            <a:rPr lang="es-EC" sz="2600" dirty="0" err="1"/>
            <a:t>Maridueña</a:t>
          </a:r>
          <a:r>
            <a:rPr lang="es-EC" sz="2600" dirty="0"/>
            <a:t>, en la provincia del Guayas requiere un sistema de monitoreo de calidad de energía con ciertos requerimientos según la norma ISO 50001 y según necesidades específicas de la empresa.</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C718ADCF-EE16-40A9-92E0-023D415A390D}">
      <dgm:prSet phldrT="[Texto]" custT="1"/>
      <dgm:spPr/>
      <dgm:t>
        <a:bodyPr/>
        <a:lstStyle/>
        <a:p>
          <a:pPr algn="l"/>
          <a:r>
            <a:rPr lang="es-EC" sz="2600" dirty="0"/>
            <a:t>El presente trabajo de investigación consta de tres fases: diseño del sistema de monitoreo de calidad de energía, implementación del sistema y análisis de resultados. </a:t>
          </a:r>
          <a:endParaRPr lang="es-EC" sz="2600" noProof="0" dirty="0"/>
        </a:p>
      </dgm:t>
    </dgm:pt>
    <dgm:pt modelId="{6114FBC9-8357-44C8-835B-83E4DB75B6AA}" type="sibTrans" cxnId="{26837CF1-B42E-4157-BF55-0812B75BD343}">
      <dgm:prSet/>
      <dgm:spPr/>
      <dgm:t>
        <a:bodyPr/>
        <a:lstStyle/>
        <a:p>
          <a:endParaRPr lang="es-ES"/>
        </a:p>
      </dgm:t>
    </dgm:pt>
    <dgm:pt modelId="{300571DF-0E8D-4A75-B42A-9E0E27DF9B85}" type="par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2"/>
      <dgm:spPr/>
    </dgm:pt>
    <dgm:pt modelId="{308D4D90-65FB-4055-97A5-9DF43875EC69}" type="pres">
      <dgm:prSet presAssocID="{C14382DB-0069-4422-9B21-921543367D0B}" presName="childText" presStyleLbl="bgAcc1" presStyleIdx="0" presStyleCnt="2" custScaleX="739626" custScaleY="430892" custLinFactNeighborX="-7697">
        <dgm:presLayoutVars>
          <dgm:bulletEnabled val="1"/>
        </dgm:presLayoutVars>
      </dgm:prSet>
      <dgm:spPr/>
    </dgm:pt>
    <dgm:pt modelId="{2A81AC24-19E8-4B05-BE18-7F7DC22883F5}" type="pres">
      <dgm:prSet presAssocID="{300571DF-0E8D-4A75-B42A-9E0E27DF9B85}" presName="Name13" presStyleLbl="parChTrans1D2" presStyleIdx="1" presStyleCnt="2"/>
      <dgm:spPr/>
    </dgm:pt>
    <dgm:pt modelId="{7210391E-D0BA-4B05-BC9D-4C5F7A7038B2}" type="pres">
      <dgm:prSet presAssocID="{C718ADCF-EE16-40A9-92E0-023D415A390D}" presName="childText" presStyleLbl="bgAcc1" presStyleIdx="1" presStyleCnt="2" custScaleX="739626" custScaleY="244958" custLinFactNeighborX="-7697">
        <dgm:presLayoutVars>
          <dgm:bulletEnabled val="1"/>
        </dgm:presLayoutVars>
      </dgm:prSet>
      <dgm:spPr/>
    </dgm:pt>
  </dgm:ptLst>
  <dgm:cxnLst>
    <dgm:cxn modelId="{141DF039-97F3-4554-A41C-21A5014A398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F8D7D55-BAD7-4E4E-9464-6B7A45E89879}" type="presOf" srcId="{300571DF-0E8D-4A75-B42A-9E0E27DF9B85}" destId="{2A81AC24-19E8-4B05-BE18-7F7DC22883F5}" srcOrd="0" destOrd="0" presId="urn:microsoft.com/office/officeart/2005/8/layout/hierarchy3"/>
    <dgm:cxn modelId="{A3F97406-959F-42DA-AD9E-801CCC134AE7}" type="presOf" srcId="{F8378D08-37EC-487F-996D-D438BC919CEF}" destId="{F09C8F67-B528-46C6-ACFA-649C232D7E2C}" srcOrd="0" destOrd="0" presId="urn:microsoft.com/office/officeart/2005/8/layout/hierarchy3"/>
    <dgm:cxn modelId="{704B1CF8-FB26-4E29-8144-4B30979E84E5}" type="presOf" srcId="{C718ADCF-EE16-40A9-92E0-023D415A390D}" destId="{7210391E-D0BA-4B05-BC9D-4C5F7A7038B2}" srcOrd="0" destOrd="0" presId="urn:microsoft.com/office/officeart/2005/8/layout/hierarchy3"/>
    <dgm:cxn modelId="{85B5BAE0-0AFF-4C52-A340-9353C8CE1F0E}" type="presOf" srcId="{7061F2FC-F2AB-4DE3-98B0-886576B4E2C6}" destId="{D433476B-D68D-4328-ADAC-B2895D3D50CF}" srcOrd="0" destOrd="0" presId="urn:microsoft.com/office/officeart/2005/8/layout/hierarchy3"/>
    <dgm:cxn modelId="{F3D3907F-FCEC-4573-9A6A-84CD24AEEF64}" type="presOf" srcId="{C14382DB-0069-4422-9B21-921543367D0B}" destId="{308D4D90-65FB-4055-97A5-9DF43875EC69}" srcOrd="0" destOrd="0" presId="urn:microsoft.com/office/officeart/2005/8/layout/hierarchy3"/>
    <dgm:cxn modelId="{78F5A57D-A9DD-4AE4-83ED-8BACDE9B4825}" type="presOf" srcId="{CB9964DC-5E01-4879-9733-CDEE2AB1D1F7}" destId="{ECB1CA3E-26B8-4A39-AEF8-6F06E506D3C7}" srcOrd="0"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26837CF1-B42E-4157-BF55-0812B75BD343}" srcId="{CB9964DC-5E01-4879-9733-CDEE2AB1D1F7}" destId="{C718ADCF-EE16-40A9-92E0-023D415A390D}" srcOrd="1" destOrd="0" parTransId="{300571DF-0E8D-4A75-B42A-9E0E27DF9B85}" sibTransId="{6114FBC9-8357-44C8-835B-83E4DB75B6AA}"/>
    <dgm:cxn modelId="{C3B41D60-57FD-4F81-A3BF-85FFB594A09B}" type="presParOf" srcId="{D433476B-D68D-4328-ADAC-B2895D3D50CF}" destId="{1E58A3BC-F1F7-40EE-89AA-32E802ED4BF7}" srcOrd="0" destOrd="0" presId="urn:microsoft.com/office/officeart/2005/8/layout/hierarchy3"/>
    <dgm:cxn modelId="{386DC5C7-D3C0-4FD3-8379-651D71A249D3}" type="presParOf" srcId="{1E58A3BC-F1F7-40EE-89AA-32E802ED4BF7}" destId="{D21DF85A-45CA-4CE0-B0ED-CF4615475EE0}" srcOrd="0" destOrd="0" presId="urn:microsoft.com/office/officeart/2005/8/layout/hierarchy3"/>
    <dgm:cxn modelId="{38DF4540-80FA-4BDA-B62A-7E589F9077BE}" type="presParOf" srcId="{D21DF85A-45CA-4CE0-B0ED-CF4615475EE0}" destId="{ECB1CA3E-26B8-4A39-AEF8-6F06E506D3C7}" srcOrd="0" destOrd="0" presId="urn:microsoft.com/office/officeart/2005/8/layout/hierarchy3"/>
    <dgm:cxn modelId="{C5A7E0C8-68F5-4964-9B61-E744862CE9FA}" type="presParOf" srcId="{D21DF85A-45CA-4CE0-B0ED-CF4615475EE0}" destId="{C7DDC059-89DD-4F99-A10D-9C975D60C8D8}" srcOrd="1" destOrd="0" presId="urn:microsoft.com/office/officeart/2005/8/layout/hierarchy3"/>
    <dgm:cxn modelId="{717F397F-DDE2-481B-96C2-C6E3333CF77C}" type="presParOf" srcId="{1E58A3BC-F1F7-40EE-89AA-32E802ED4BF7}" destId="{F784BE88-3DB9-4E87-AFCA-2ED0BF00DEA1}" srcOrd="1" destOrd="0" presId="urn:microsoft.com/office/officeart/2005/8/layout/hierarchy3"/>
    <dgm:cxn modelId="{7B3210A6-9B03-492F-9790-CE4E50A49E28}" type="presParOf" srcId="{F784BE88-3DB9-4E87-AFCA-2ED0BF00DEA1}" destId="{F09C8F67-B528-46C6-ACFA-649C232D7E2C}" srcOrd="0" destOrd="0" presId="urn:microsoft.com/office/officeart/2005/8/layout/hierarchy3"/>
    <dgm:cxn modelId="{80DA3421-1828-4922-B271-71ED2AA28EA8}" type="presParOf" srcId="{F784BE88-3DB9-4E87-AFCA-2ED0BF00DEA1}" destId="{308D4D90-65FB-4055-97A5-9DF43875EC69}" srcOrd="1" destOrd="0" presId="urn:microsoft.com/office/officeart/2005/8/layout/hierarchy3"/>
    <dgm:cxn modelId="{85E92555-C8BF-4E4C-B898-FA4CE006B26F}" type="presParOf" srcId="{F784BE88-3DB9-4E87-AFCA-2ED0BF00DEA1}" destId="{2A81AC24-19E8-4B05-BE18-7F7DC22883F5}" srcOrd="2" destOrd="0" presId="urn:microsoft.com/office/officeart/2005/8/layout/hierarchy3"/>
    <dgm:cxn modelId="{0DC45F4A-8D0F-4488-B37F-6CC0B1C2963C}"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Objetivos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S" dirty="0"/>
            <a:t>Objetivo General</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800" dirty="0"/>
            <a:t>Implementar un sistema de monitoreo de energía para Sociedad de Destilación de Alcoholes S.A para buscar posibles soluciones a problemas eléctricos encontrados.</a:t>
          </a:r>
          <a:endParaRPr lang="es-ES" sz="28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25759"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1"/>
      <dgm:spPr/>
    </dgm:pt>
    <dgm:pt modelId="{308D4D90-65FB-4055-97A5-9DF43875EC69}" type="pres">
      <dgm:prSet presAssocID="{C14382DB-0069-4422-9B21-921543367D0B}" presName="childText" presStyleLbl="bgAcc1" presStyleIdx="0" presStyleCnt="1" custScaleX="739626" custScaleY="433871" custLinFactNeighborX="-7697">
        <dgm:presLayoutVars>
          <dgm:bulletEnabled val="1"/>
        </dgm:presLayoutVars>
      </dgm:prSet>
      <dgm:spPr/>
    </dgm:pt>
  </dgm:ptLst>
  <dgm:cxnLst>
    <dgm:cxn modelId="{BDB4CD8C-5EAF-459D-BE3A-897FA96134BC}"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DAB4195-BB43-4E37-A178-4D8A51D70FB3}" type="presOf" srcId="{CB9964DC-5E01-4879-9733-CDEE2AB1D1F7}" destId="{ECB1CA3E-26B8-4A39-AEF8-6F06E506D3C7}" srcOrd="0" destOrd="0" presId="urn:microsoft.com/office/officeart/2005/8/layout/hierarchy3"/>
    <dgm:cxn modelId="{6AF5DD78-FC77-4EF8-B6DC-970271D74D10}" type="presOf" srcId="{F8378D08-37EC-487F-996D-D438BC919CEF}" destId="{F09C8F67-B528-46C6-ACFA-649C232D7E2C}" srcOrd="0" destOrd="0" presId="urn:microsoft.com/office/officeart/2005/8/layout/hierarchy3"/>
    <dgm:cxn modelId="{D878F629-9D7E-48F1-A41D-5FC080D464F5}" type="presOf" srcId="{C14382DB-0069-4422-9B21-921543367D0B}" destId="{308D4D90-65FB-4055-97A5-9DF43875EC69}" srcOrd="0" destOrd="0" presId="urn:microsoft.com/office/officeart/2005/8/layout/hierarchy3"/>
    <dgm:cxn modelId="{B963478D-DDD0-4FCB-9D15-45B555E4CA60}" type="presOf" srcId="{CB9964DC-5E01-4879-9733-CDEE2AB1D1F7}" destId="{C7DDC059-89DD-4F99-A10D-9C975D60C8D8}" srcOrd="1"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D2965FE1-CBC9-4F10-AE2D-7100BC566028}" type="presParOf" srcId="{D433476B-D68D-4328-ADAC-B2895D3D50CF}" destId="{1E58A3BC-F1F7-40EE-89AA-32E802ED4BF7}" srcOrd="0" destOrd="0" presId="urn:microsoft.com/office/officeart/2005/8/layout/hierarchy3"/>
    <dgm:cxn modelId="{660CE2A7-966B-4CA4-80E2-A0B594A1F15C}" type="presParOf" srcId="{1E58A3BC-F1F7-40EE-89AA-32E802ED4BF7}" destId="{D21DF85A-45CA-4CE0-B0ED-CF4615475EE0}" srcOrd="0" destOrd="0" presId="urn:microsoft.com/office/officeart/2005/8/layout/hierarchy3"/>
    <dgm:cxn modelId="{8F472120-4F03-4BC6-B751-FDEAC6303E80}" type="presParOf" srcId="{D21DF85A-45CA-4CE0-B0ED-CF4615475EE0}" destId="{ECB1CA3E-26B8-4A39-AEF8-6F06E506D3C7}" srcOrd="0" destOrd="0" presId="urn:microsoft.com/office/officeart/2005/8/layout/hierarchy3"/>
    <dgm:cxn modelId="{81C8E298-D0CB-4ED9-A4C5-07051F8B7AE3}" type="presParOf" srcId="{D21DF85A-45CA-4CE0-B0ED-CF4615475EE0}" destId="{C7DDC059-89DD-4F99-A10D-9C975D60C8D8}" srcOrd="1" destOrd="0" presId="urn:microsoft.com/office/officeart/2005/8/layout/hierarchy3"/>
    <dgm:cxn modelId="{140FBCD4-F82B-4D87-93A8-3D170B38B6A7}" type="presParOf" srcId="{1E58A3BC-F1F7-40EE-89AA-32E802ED4BF7}" destId="{F784BE88-3DB9-4E87-AFCA-2ED0BF00DEA1}" srcOrd="1" destOrd="0" presId="urn:microsoft.com/office/officeart/2005/8/layout/hierarchy3"/>
    <dgm:cxn modelId="{B3A279BB-2B0B-4AFB-A467-D245345F4CCE}" type="presParOf" srcId="{F784BE88-3DB9-4E87-AFCA-2ED0BF00DEA1}" destId="{F09C8F67-B528-46C6-ACFA-649C232D7E2C}" srcOrd="0" destOrd="0" presId="urn:microsoft.com/office/officeart/2005/8/layout/hierarchy3"/>
    <dgm:cxn modelId="{7F302A20-DB4E-4A5B-A1CF-C426B78919B8}" type="presParOf" srcId="{F784BE88-3DB9-4E87-AFCA-2ED0BF00DEA1}" destId="{308D4D90-65FB-4055-97A5-9DF43875EC6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Objetivos</a:t>
          </a:r>
          <a:r>
            <a:rPr lang="en-US" dirty="0"/>
            <a:t> </a:t>
          </a:r>
          <a:r>
            <a:rPr lang="en-US" dirty="0" err="1"/>
            <a:t>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Diseñar un sistema de monitoreo de parámetros eléctricos centralizado para cumplir la norma ISO 500001.</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A720AEB3-63F4-4E8C-B6C5-953CEF44A2DC}">
      <dgm:prSet custT="1"/>
      <dgm:spPr/>
      <dgm:t>
        <a:bodyPr/>
        <a:lstStyle/>
        <a:p>
          <a:pPr algn="just">
            <a:buFont typeface="Symbol" panose="05050102010706020507" pitchFamily="18" charset="2"/>
            <a:buChar char=""/>
          </a:pPr>
          <a:r>
            <a:rPr lang="es-EC" sz="2600" dirty="0"/>
            <a:t>Implementar el sistema con el fin de tener información guardada para poder calcular consumos mensuales de energía.</a:t>
          </a:r>
        </a:p>
      </dgm:t>
    </dgm:pt>
    <dgm:pt modelId="{BE84F770-F388-4FAC-87BC-BB96F2E1663F}" type="parTrans" cxnId="{BF39BC3A-80CC-4487-B943-9FE5DDB22EF0}">
      <dgm:prSet/>
      <dgm:spPr/>
      <dgm:t>
        <a:bodyPr/>
        <a:lstStyle/>
        <a:p>
          <a:endParaRPr lang="es-ES"/>
        </a:p>
      </dgm:t>
    </dgm:pt>
    <dgm:pt modelId="{3D1ABF17-0773-4A37-9BF7-57ADF11909B0}" type="sibTrans" cxnId="{BF39BC3A-80CC-4487-B943-9FE5DDB22EF0}">
      <dgm:prSet/>
      <dgm:spPr/>
      <dgm:t>
        <a:bodyPr/>
        <a:lstStyle/>
        <a:p>
          <a:endParaRPr lang="es-ES"/>
        </a:p>
      </dgm:t>
    </dgm:pt>
    <dgm:pt modelId="{FA3F4B67-BADB-407A-9D04-509EC7310288}">
      <dgm:prSet custT="1"/>
      <dgm:spPr/>
      <dgm:t>
        <a:bodyPr/>
        <a:lstStyle/>
        <a:p>
          <a:pPr algn="just">
            <a:buFont typeface="Symbol" panose="05050102010706020507" pitchFamily="18" charset="2"/>
            <a:buChar char=""/>
          </a:pPr>
          <a:r>
            <a:rPr lang="es-EC" sz="2400" dirty="0"/>
            <a:t>Diseñar las Interfaces HMI (Interfaz </a:t>
          </a:r>
          <a:r>
            <a:rPr lang="es-EC" sz="2600" dirty="0"/>
            <a:t>Hombre Máquina) centradas en el usuario en la parte de diagramas</a:t>
          </a:r>
        </a:p>
      </dgm:t>
    </dgm:pt>
    <dgm:pt modelId="{12071ECD-A4B3-4C0F-9699-E4ABC993363F}" type="parTrans" cxnId="{52C047E7-FDFA-4B9B-94DA-70FA9646FC73}">
      <dgm:prSet/>
      <dgm:spPr/>
      <dgm:t>
        <a:bodyPr/>
        <a:lstStyle/>
        <a:p>
          <a:endParaRPr lang="es-ES"/>
        </a:p>
      </dgm:t>
    </dgm:pt>
    <dgm:pt modelId="{9A7C75C6-8613-434F-A86A-07DF1B8991B9}" type="sibTrans" cxnId="{52C047E7-FDFA-4B9B-94DA-70FA9646FC7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3"/>
      <dgm:spPr/>
    </dgm:pt>
    <dgm:pt modelId="{308D4D90-65FB-4055-97A5-9DF43875EC69}" type="pres">
      <dgm:prSet presAssocID="{C14382DB-0069-4422-9B21-921543367D0B}" presName="childText" presStyleLbl="bgAcc1" presStyleIdx="0" presStyleCnt="3" custScaleX="739626" custScaleY="217357" custLinFactNeighborX="-7697">
        <dgm:presLayoutVars>
          <dgm:bulletEnabled val="1"/>
        </dgm:presLayoutVars>
      </dgm:prSet>
      <dgm:spPr/>
    </dgm:pt>
    <dgm:pt modelId="{93F5C2C5-B19C-4D19-8D55-E0A212CC1D21}" type="pres">
      <dgm:prSet presAssocID="{BE84F770-F388-4FAC-87BC-BB96F2E1663F}" presName="Name13" presStyleLbl="parChTrans1D2" presStyleIdx="1" presStyleCnt="3"/>
      <dgm:spPr/>
    </dgm:pt>
    <dgm:pt modelId="{4DA96D4B-88E1-4E8F-A8AE-E36AC332FADF}" type="pres">
      <dgm:prSet presAssocID="{A720AEB3-63F4-4E8C-B6C5-953CEF44A2DC}" presName="childText" presStyleLbl="bgAcc1" presStyleIdx="1" presStyleCnt="3" custScaleX="734838" custScaleY="202597">
        <dgm:presLayoutVars>
          <dgm:bulletEnabled val="1"/>
        </dgm:presLayoutVars>
      </dgm:prSet>
      <dgm:spPr/>
    </dgm:pt>
    <dgm:pt modelId="{E475C605-982F-4F0D-8AFD-997AC8D393AE}" type="pres">
      <dgm:prSet presAssocID="{12071ECD-A4B3-4C0F-9699-E4ABC993363F}" presName="Name13" presStyleLbl="parChTrans1D2" presStyleIdx="2" presStyleCnt="3"/>
      <dgm:spPr/>
    </dgm:pt>
    <dgm:pt modelId="{909978BF-B2AC-4636-A60C-87FE88C95D05}" type="pres">
      <dgm:prSet presAssocID="{FA3F4B67-BADB-407A-9D04-509EC7310288}" presName="childText" presStyleLbl="bgAcc1" presStyleIdx="2" presStyleCnt="3" custScaleX="738293" custScaleY="187922">
        <dgm:presLayoutVars>
          <dgm:bulletEnabled val="1"/>
        </dgm:presLayoutVars>
      </dgm:prSet>
      <dgm:spPr/>
    </dgm:pt>
  </dgm:ptLst>
  <dgm:cxnLst>
    <dgm:cxn modelId="{7211F160-A9F7-4EA1-9BE3-2B8383457BFB}" type="presOf" srcId="{CB9964DC-5E01-4879-9733-CDEE2AB1D1F7}" destId="{ECB1CA3E-26B8-4A39-AEF8-6F06E506D3C7}" srcOrd="0" destOrd="0" presId="urn:microsoft.com/office/officeart/2005/8/layout/hierarchy3"/>
    <dgm:cxn modelId="{7666D2E7-C374-49AF-8555-DBBEE14FA3C0}"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666BE15-929B-4E97-9192-08F6617288DA}" type="presOf" srcId="{7061F2FC-F2AB-4DE3-98B0-886576B4E2C6}" destId="{D433476B-D68D-4328-ADAC-B2895D3D50CF}" srcOrd="0" destOrd="0" presId="urn:microsoft.com/office/officeart/2005/8/layout/hierarchy3"/>
    <dgm:cxn modelId="{BF39BC3A-80CC-4487-B943-9FE5DDB22EF0}" srcId="{CB9964DC-5E01-4879-9733-CDEE2AB1D1F7}" destId="{A720AEB3-63F4-4E8C-B6C5-953CEF44A2DC}" srcOrd="1" destOrd="0" parTransId="{BE84F770-F388-4FAC-87BC-BB96F2E1663F}" sibTransId="{3D1ABF17-0773-4A37-9BF7-57ADF11909B0}"/>
    <dgm:cxn modelId="{7ABDEDB8-D2EC-445C-A7A3-931182CE53B5}" type="presOf" srcId="{FA3F4B67-BADB-407A-9D04-509EC7310288}" destId="{909978BF-B2AC-4636-A60C-87FE88C95D05}" srcOrd="0" destOrd="0" presId="urn:microsoft.com/office/officeart/2005/8/layout/hierarchy3"/>
    <dgm:cxn modelId="{7C390D40-B600-4CE8-AD9E-93144459BB77}" type="presOf" srcId="{BE84F770-F388-4FAC-87BC-BB96F2E1663F}" destId="{93F5C2C5-B19C-4D19-8D55-E0A212CC1D21}" srcOrd="0" destOrd="0" presId="urn:microsoft.com/office/officeart/2005/8/layout/hierarchy3"/>
    <dgm:cxn modelId="{186698B8-D9C5-4FCD-A3E1-951EE2904D77}" type="presOf" srcId="{12071ECD-A4B3-4C0F-9699-E4ABC993363F}" destId="{E475C605-982F-4F0D-8AFD-997AC8D393AE}" srcOrd="0" destOrd="0" presId="urn:microsoft.com/office/officeart/2005/8/layout/hierarchy3"/>
    <dgm:cxn modelId="{4B910121-34C3-4461-BB24-86D67BFFB50A}" type="presOf" srcId="{A720AEB3-63F4-4E8C-B6C5-953CEF44A2DC}" destId="{4DA96D4B-88E1-4E8F-A8AE-E36AC332FADF}" srcOrd="0" destOrd="0" presId="urn:microsoft.com/office/officeart/2005/8/layout/hierarchy3"/>
    <dgm:cxn modelId="{6AE5300F-9A55-4747-B14E-88CDD597FC75}" type="presOf" srcId="{F8378D08-37EC-487F-996D-D438BC919CEF}" destId="{F09C8F67-B528-46C6-ACFA-649C232D7E2C}" srcOrd="0" destOrd="0" presId="urn:microsoft.com/office/officeart/2005/8/layout/hierarchy3"/>
    <dgm:cxn modelId="{52C047E7-FDFA-4B9B-94DA-70FA9646FC73}" srcId="{CB9964DC-5E01-4879-9733-CDEE2AB1D1F7}" destId="{FA3F4B67-BADB-407A-9D04-509EC7310288}" srcOrd="2" destOrd="0" parTransId="{12071ECD-A4B3-4C0F-9699-E4ABC993363F}" sibTransId="{9A7C75C6-8613-434F-A86A-07DF1B8991B9}"/>
    <dgm:cxn modelId="{A25F2DCD-0652-4063-BC5D-B493C055A1CF}" type="presOf" srcId="{C14382DB-0069-4422-9B21-921543367D0B}" destId="{308D4D90-65FB-4055-97A5-9DF43875EC69}" srcOrd="0"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613E0C2D-103D-415F-BA88-8596B042C380}" type="presParOf" srcId="{D433476B-D68D-4328-ADAC-B2895D3D50CF}" destId="{1E58A3BC-F1F7-40EE-89AA-32E802ED4BF7}" srcOrd="0" destOrd="0" presId="urn:microsoft.com/office/officeart/2005/8/layout/hierarchy3"/>
    <dgm:cxn modelId="{F1B9E739-4BE8-47A2-8677-4649B75FA822}" type="presParOf" srcId="{1E58A3BC-F1F7-40EE-89AA-32E802ED4BF7}" destId="{D21DF85A-45CA-4CE0-B0ED-CF4615475EE0}" srcOrd="0" destOrd="0" presId="urn:microsoft.com/office/officeart/2005/8/layout/hierarchy3"/>
    <dgm:cxn modelId="{DCD231EC-BEFF-4207-8B56-8207760B76DD}" type="presParOf" srcId="{D21DF85A-45CA-4CE0-B0ED-CF4615475EE0}" destId="{ECB1CA3E-26B8-4A39-AEF8-6F06E506D3C7}" srcOrd="0" destOrd="0" presId="urn:microsoft.com/office/officeart/2005/8/layout/hierarchy3"/>
    <dgm:cxn modelId="{DBF0AAB1-8260-4224-904A-58E08BFBE876}" type="presParOf" srcId="{D21DF85A-45CA-4CE0-B0ED-CF4615475EE0}" destId="{C7DDC059-89DD-4F99-A10D-9C975D60C8D8}" srcOrd="1" destOrd="0" presId="urn:microsoft.com/office/officeart/2005/8/layout/hierarchy3"/>
    <dgm:cxn modelId="{47D128F2-4ABD-4A47-A5EE-5F0AF0071635}" type="presParOf" srcId="{1E58A3BC-F1F7-40EE-89AA-32E802ED4BF7}" destId="{F784BE88-3DB9-4E87-AFCA-2ED0BF00DEA1}" srcOrd="1" destOrd="0" presId="urn:microsoft.com/office/officeart/2005/8/layout/hierarchy3"/>
    <dgm:cxn modelId="{0E177E12-37A5-42CD-9E2F-7063C34240AE}" type="presParOf" srcId="{F784BE88-3DB9-4E87-AFCA-2ED0BF00DEA1}" destId="{F09C8F67-B528-46C6-ACFA-649C232D7E2C}" srcOrd="0" destOrd="0" presId="urn:microsoft.com/office/officeart/2005/8/layout/hierarchy3"/>
    <dgm:cxn modelId="{CE1D3BB1-BB17-446D-85FC-A92FC6C05F6A}" type="presParOf" srcId="{F784BE88-3DB9-4E87-AFCA-2ED0BF00DEA1}" destId="{308D4D90-65FB-4055-97A5-9DF43875EC69}" srcOrd="1" destOrd="0" presId="urn:microsoft.com/office/officeart/2005/8/layout/hierarchy3"/>
    <dgm:cxn modelId="{437A81BE-E527-4464-95FE-07DA8F5B79E0}" type="presParOf" srcId="{F784BE88-3DB9-4E87-AFCA-2ED0BF00DEA1}" destId="{93F5C2C5-B19C-4D19-8D55-E0A212CC1D21}" srcOrd="2" destOrd="0" presId="urn:microsoft.com/office/officeart/2005/8/layout/hierarchy3"/>
    <dgm:cxn modelId="{1D8AA8AD-1F52-41A6-A9F7-7F5CACBB9D70}" type="presParOf" srcId="{F784BE88-3DB9-4E87-AFCA-2ED0BF00DEA1}" destId="{4DA96D4B-88E1-4E8F-A8AE-E36AC332FADF}" srcOrd="3" destOrd="0" presId="urn:microsoft.com/office/officeart/2005/8/layout/hierarchy3"/>
    <dgm:cxn modelId="{5FA93B83-717A-4FC4-B398-E9381896F7D1}" type="presParOf" srcId="{F784BE88-3DB9-4E87-AFCA-2ED0BF00DEA1}" destId="{E475C605-982F-4F0D-8AFD-997AC8D393AE}" srcOrd="4" destOrd="0" presId="urn:microsoft.com/office/officeart/2005/8/layout/hierarchy3"/>
    <dgm:cxn modelId="{5A847D93-1F26-4075-8400-0EAA45F09E2E}" type="presParOf" srcId="{F784BE88-3DB9-4E87-AFCA-2ED0BF00DEA1}" destId="{909978BF-B2AC-4636-A60C-87FE88C95D0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Objetivos</a:t>
          </a:r>
          <a:r>
            <a:rPr lang="en-US" dirty="0"/>
            <a:t> </a:t>
          </a:r>
          <a:r>
            <a:rPr lang="en-US" dirty="0" err="1"/>
            <a:t>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Monitorizar el sistema a distancia, desde cualquier dispositivo conectado a la red de la empresa para que la información se encuentre al alcance del área administrativa y técnica.</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91753189-60F0-4C66-B0A5-559641800725}">
      <dgm:prSet custT="1"/>
      <dgm:spPr/>
      <dgm:t>
        <a:bodyPr/>
        <a:lstStyle/>
        <a:p>
          <a:pPr algn="just">
            <a:buFont typeface="Symbol" panose="05050102010706020507" pitchFamily="18" charset="2"/>
            <a:buChar char=""/>
          </a:pPr>
          <a:r>
            <a:rPr lang="es-EC" sz="2600" dirty="0"/>
            <a:t>Evaluar el consumo eléctrico a partir del sistema integrado para realizar posibles mejoras futuras.</a:t>
          </a:r>
        </a:p>
      </dgm:t>
    </dgm:pt>
    <dgm:pt modelId="{5DFE3B4E-5387-4AF5-A914-DC77914D8700}" type="parTrans" cxnId="{7B04AA77-802E-414A-8F53-53070B8E02B3}">
      <dgm:prSet/>
      <dgm:spPr/>
      <dgm:t>
        <a:bodyPr/>
        <a:lstStyle/>
        <a:p>
          <a:endParaRPr lang="es-ES"/>
        </a:p>
      </dgm:t>
    </dgm:pt>
    <dgm:pt modelId="{8AE8183B-A949-4AF7-B9F6-E2D2E39EEBEB}" type="sibTrans" cxnId="{7B04AA77-802E-414A-8F53-53070B8E02B3}">
      <dgm:prSet/>
      <dgm:spPr/>
      <dgm:t>
        <a:bodyPr/>
        <a:lstStyle/>
        <a:p>
          <a:endParaRPr lang="es-ES"/>
        </a:p>
      </dgm:t>
    </dgm:pt>
    <dgm:pt modelId="{CEA6FD87-97ED-4002-A93C-8CAB33D39976}">
      <dgm:prSet custT="1"/>
      <dgm:spPr/>
      <dgm:t>
        <a:bodyPr/>
        <a:lstStyle/>
        <a:p>
          <a:pPr algn="just">
            <a:buFont typeface="Symbol" panose="05050102010706020507" pitchFamily="18" charset="2"/>
            <a:buChar char=""/>
          </a:pPr>
          <a:r>
            <a:rPr lang="es-EC" sz="2600" dirty="0"/>
            <a:t>Analizar los datos del consumo energético para determinar su influencia en la eficiencia de consumo de energía eléctrica.</a:t>
          </a:r>
        </a:p>
      </dgm:t>
    </dgm:pt>
    <dgm:pt modelId="{AEBD561A-E8B0-42B3-994C-55A0AF7D9431}" type="parTrans" cxnId="{C0C982AD-1278-4962-9BA0-AD85FEB17D82}">
      <dgm:prSet/>
      <dgm:spPr/>
      <dgm:t>
        <a:bodyPr/>
        <a:lstStyle/>
        <a:p>
          <a:endParaRPr lang="es-ES"/>
        </a:p>
      </dgm:t>
    </dgm:pt>
    <dgm:pt modelId="{2E2773A0-C689-4B50-9E0B-A6614FFB5771}" type="sibTrans" cxnId="{C0C982AD-1278-4962-9BA0-AD85FEB17D8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3"/>
      <dgm:spPr/>
    </dgm:pt>
    <dgm:pt modelId="{308D4D90-65FB-4055-97A5-9DF43875EC69}" type="pres">
      <dgm:prSet presAssocID="{C14382DB-0069-4422-9B21-921543367D0B}" presName="childText" presStyleLbl="bgAcc1" presStyleIdx="0" presStyleCnt="3" custScaleX="757895" custScaleY="289623" custLinFactNeighborX="-7697">
        <dgm:presLayoutVars>
          <dgm:bulletEnabled val="1"/>
        </dgm:presLayoutVars>
      </dgm:prSet>
      <dgm:spPr/>
    </dgm:pt>
    <dgm:pt modelId="{167EA857-B597-4EAD-84A4-70F08DB2CB92}" type="pres">
      <dgm:prSet presAssocID="{5DFE3B4E-5387-4AF5-A914-DC77914D8700}" presName="Name13" presStyleLbl="parChTrans1D2" presStyleIdx="1" presStyleCnt="3"/>
      <dgm:spPr/>
    </dgm:pt>
    <dgm:pt modelId="{0C1C4DBB-1FB3-4F08-A977-21B0D5C08B56}" type="pres">
      <dgm:prSet presAssocID="{91753189-60F0-4C66-B0A5-559641800725}" presName="childText" presStyleLbl="bgAcc1" presStyleIdx="1" presStyleCnt="3" custScaleX="748611" custScaleY="170800">
        <dgm:presLayoutVars>
          <dgm:bulletEnabled val="1"/>
        </dgm:presLayoutVars>
      </dgm:prSet>
      <dgm:spPr/>
    </dgm:pt>
    <dgm:pt modelId="{1BCF1778-8C8B-4947-BDD6-A5EE39DEBAA4}" type="pres">
      <dgm:prSet presAssocID="{AEBD561A-E8B0-42B3-994C-55A0AF7D9431}" presName="Name13" presStyleLbl="parChTrans1D2" presStyleIdx="2" presStyleCnt="3"/>
      <dgm:spPr/>
    </dgm:pt>
    <dgm:pt modelId="{DE4B855F-6E85-4660-8061-6B69DD38604E}" type="pres">
      <dgm:prSet presAssocID="{CEA6FD87-97ED-4002-A93C-8CAB33D39976}" presName="childText" presStyleLbl="bgAcc1" presStyleIdx="2" presStyleCnt="3" custScaleX="753650" custScaleY="199414">
        <dgm:presLayoutVars>
          <dgm:bulletEnabled val="1"/>
        </dgm:presLayoutVars>
      </dgm:prSet>
      <dgm:spPr/>
    </dgm:pt>
  </dgm:ptLst>
  <dgm:cxnLst>
    <dgm:cxn modelId="{D8533928-A707-418A-80A9-8FAE1DB0C3DE}" type="presOf" srcId="{7061F2FC-F2AB-4DE3-98B0-886576B4E2C6}" destId="{D433476B-D68D-4328-ADAC-B2895D3D50CF}" srcOrd="0" destOrd="0" presId="urn:microsoft.com/office/officeart/2005/8/layout/hierarchy3"/>
    <dgm:cxn modelId="{7B04AA77-802E-414A-8F53-53070B8E02B3}" srcId="{CB9964DC-5E01-4879-9733-CDEE2AB1D1F7}" destId="{91753189-60F0-4C66-B0A5-559641800725}" srcOrd="1" destOrd="0" parTransId="{5DFE3B4E-5387-4AF5-A914-DC77914D8700}" sibTransId="{8AE8183B-A949-4AF7-B9F6-E2D2E39EEBEB}"/>
    <dgm:cxn modelId="{CD38C668-0F43-4C95-A7A2-FDFF8B1E858C}" type="presOf" srcId="{5DFE3B4E-5387-4AF5-A914-DC77914D8700}" destId="{167EA857-B597-4EAD-84A4-70F08DB2CB9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C0C982AD-1278-4962-9BA0-AD85FEB17D82}" srcId="{CB9964DC-5E01-4879-9733-CDEE2AB1D1F7}" destId="{CEA6FD87-97ED-4002-A93C-8CAB33D39976}" srcOrd="2" destOrd="0" parTransId="{AEBD561A-E8B0-42B3-994C-55A0AF7D9431}" sibTransId="{2E2773A0-C689-4B50-9E0B-A6614FFB5771}"/>
    <dgm:cxn modelId="{AFCBE812-7FEB-4BCD-9F9F-D7A42C7776D1}" type="presOf" srcId="{AEBD561A-E8B0-42B3-994C-55A0AF7D9431}" destId="{1BCF1778-8C8B-4947-BDD6-A5EE39DEBAA4}" srcOrd="0" destOrd="0" presId="urn:microsoft.com/office/officeart/2005/8/layout/hierarchy3"/>
    <dgm:cxn modelId="{3A28A5D4-6788-4E3D-ADD5-169AE8172BAB}" type="presOf" srcId="{CEA6FD87-97ED-4002-A93C-8CAB33D39976}" destId="{DE4B855F-6E85-4660-8061-6B69DD38604E}"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F9841D64-7C1C-40B0-849E-290B5DE779DD}" type="presOf" srcId="{91753189-60F0-4C66-B0A5-559641800725}" destId="{0C1C4DBB-1FB3-4F08-A977-21B0D5C08B56}" srcOrd="0" destOrd="0" presId="urn:microsoft.com/office/officeart/2005/8/layout/hierarchy3"/>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8B27B39C-98DE-448D-B995-437AC9C63C9F}" type="presParOf" srcId="{F784BE88-3DB9-4E87-AFCA-2ED0BF00DEA1}" destId="{167EA857-B597-4EAD-84A4-70F08DB2CB92}" srcOrd="2" destOrd="0" presId="urn:microsoft.com/office/officeart/2005/8/layout/hierarchy3"/>
    <dgm:cxn modelId="{6FE53917-5B8C-4E39-80D1-752C02C13BC8}" type="presParOf" srcId="{F784BE88-3DB9-4E87-AFCA-2ED0BF00DEA1}" destId="{0C1C4DBB-1FB3-4F08-A977-21B0D5C08B56}" srcOrd="3" destOrd="0" presId="urn:microsoft.com/office/officeart/2005/8/layout/hierarchy3"/>
    <dgm:cxn modelId="{E3BBB08A-4945-4A4A-8F95-1112EE52D43D}" type="presParOf" srcId="{F784BE88-3DB9-4E87-AFCA-2ED0BF00DEA1}" destId="{1BCF1778-8C8B-4947-BDD6-A5EE39DEBAA4}" srcOrd="4" destOrd="0" presId="urn:microsoft.com/office/officeart/2005/8/layout/hierarchy3"/>
    <dgm:cxn modelId="{65C58047-87FB-40FF-84D6-F6B2313DBD3B}" type="presParOf" srcId="{F784BE88-3DB9-4E87-AFCA-2ED0BF00DEA1}" destId="{DE4B855F-6E85-4660-8061-6B69DD38604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Antecedentes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5E5A55C-03D1-4475-A92B-E9DA42A991DC}" type="presOf" srcId="{CB9964DC-5E01-4879-9733-CDEE2AB1D1F7}" destId="{C7DDC059-89DD-4F99-A10D-9C975D60C8D8}" srcOrd="1" destOrd="0" presId="urn:microsoft.com/office/officeart/2005/8/layout/hierarchy3"/>
    <dgm:cxn modelId="{1F9C4488-0FD2-4DE7-8176-A08B620442AA}" type="presOf" srcId="{7061F2FC-F2AB-4DE3-98B0-886576B4E2C6}" destId="{D433476B-D68D-4328-ADAC-B2895D3D50CF}" srcOrd="0" destOrd="0" presId="urn:microsoft.com/office/officeart/2005/8/layout/hierarchy3"/>
    <dgm:cxn modelId="{02FFD20C-CE85-410D-8571-BEC3DB4BA67B}" type="presOf" srcId="{CB9964DC-5E01-4879-9733-CDEE2AB1D1F7}" destId="{ECB1CA3E-26B8-4A39-AEF8-6F06E506D3C7}" srcOrd="0" destOrd="0" presId="urn:microsoft.com/office/officeart/2005/8/layout/hierarchy3"/>
    <dgm:cxn modelId="{26ED0F81-12DE-4A57-B5A3-4E63D31F08CF}" type="presParOf" srcId="{D433476B-D68D-4328-ADAC-B2895D3D50CF}" destId="{1E58A3BC-F1F7-40EE-89AA-32E802ED4BF7}" srcOrd="0" destOrd="0" presId="urn:microsoft.com/office/officeart/2005/8/layout/hierarchy3"/>
    <dgm:cxn modelId="{897B9C54-DCB1-4EFC-AB0C-D6FECC8D4DE3}" type="presParOf" srcId="{1E58A3BC-F1F7-40EE-89AA-32E802ED4BF7}" destId="{D21DF85A-45CA-4CE0-B0ED-CF4615475EE0}" srcOrd="0" destOrd="0" presId="urn:microsoft.com/office/officeart/2005/8/layout/hierarchy3"/>
    <dgm:cxn modelId="{C3A99AF7-51FF-4B5D-B771-D4CB5B276FFE}" type="presParOf" srcId="{D21DF85A-45CA-4CE0-B0ED-CF4615475EE0}" destId="{ECB1CA3E-26B8-4A39-AEF8-6F06E506D3C7}" srcOrd="0" destOrd="0" presId="urn:microsoft.com/office/officeart/2005/8/layout/hierarchy3"/>
    <dgm:cxn modelId="{6F569B39-8498-46D4-94B8-BC6101E744D4}" type="presParOf" srcId="{D21DF85A-45CA-4CE0-B0ED-CF4615475EE0}" destId="{C7DDC059-89DD-4F99-A10D-9C975D60C8D8}" srcOrd="1" destOrd="0" presId="urn:microsoft.com/office/officeart/2005/8/layout/hierarchy3"/>
    <dgm:cxn modelId="{35B1C8F9-3B1F-4025-8F61-7FC34A28DDC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n-US" dirty="0" err="1"/>
            <a:t>Posibles</a:t>
          </a:r>
          <a:r>
            <a:rPr lang="en-US" dirty="0"/>
            <a:t> </a:t>
          </a:r>
          <a:r>
            <a:rPr lang="en-US" dirty="0" err="1"/>
            <a:t>Errores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14382DB-0069-4422-9B21-921543367D0B}">
      <dgm:prSet phldrT="[Texto]" custT="1"/>
      <dgm:spPr/>
      <dgm:t>
        <a:bodyPr/>
        <a:lstStyle/>
        <a:p>
          <a:pPr algn="just"/>
          <a:r>
            <a:rPr lang="es-EC" sz="2600" dirty="0"/>
            <a:t>Personal: En la planta cuenta con un solo empleado que se encarga diariamente de registrar los valores tomados en los medidores y llevar una bitácora, se tiene errores de medición por parte del operario.</a:t>
          </a:r>
          <a:endParaRPr lang="es-ES" sz="2600" dirty="0"/>
        </a:p>
      </dgm:t>
    </dgm:pt>
    <dgm:pt modelId="{F8378D08-37EC-487F-996D-D438BC919CEF}" type="parTrans" cxnId="{5AAFED8D-52ED-4B85-B380-AC0BB0890551}">
      <dgm:prSet/>
      <dgm:spPr/>
      <dgm:t>
        <a:bodyPr/>
        <a:lstStyle/>
        <a:p>
          <a:endParaRPr lang="es-EC"/>
        </a:p>
      </dgm:t>
    </dgm:pt>
    <dgm:pt modelId="{85C46CB3-C3E2-426C-85EA-58F9DC75BBE6}" type="sibTrans" cxnId="{5AAFED8D-52ED-4B85-B380-AC0BB0890551}">
      <dgm:prSet/>
      <dgm:spPr/>
      <dgm:t>
        <a:bodyPr/>
        <a:lstStyle/>
        <a:p>
          <a:endParaRPr lang="es-EC"/>
        </a:p>
      </dgm:t>
    </dgm:pt>
    <dgm:pt modelId="{D526ACE4-D27C-4646-AF38-674381D16660}">
      <dgm:prSet custT="1"/>
      <dgm:spPr/>
      <dgm:t>
        <a:bodyPr/>
        <a:lstStyle/>
        <a:p>
          <a:pPr algn="just"/>
          <a:r>
            <a:rPr lang="es-EC" sz="2600" dirty="0"/>
            <a:t>Daño equipos eléctricos:  Se asume que por alto valor de distorsión armónica THD, no se cuenta con medición de este valor.</a:t>
          </a:r>
        </a:p>
      </dgm:t>
    </dgm:pt>
    <dgm:pt modelId="{13B9DECA-69AC-42AB-B32E-039816B9963B}" type="parTrans" cxnId="{B75CB5F5-27EF-4821-BC4C-CF0065D295A9}">
      <dgm:prSet/>
      <dgm:spPr/>
      <dgm:t>
        <a:bodyPr/>
        <a:lstStyle/>
        <a:p>
          <a:endParaRPr lang="es-ES"/>
        </a:p>
      </dgm:t>
    </dgm:pt>
    <dgm:pt modelId="{0A3B587A-8A75-417F-A359-6DD261887889}" type="sibTrans" cxnId="{B75CB5F5-27EF-4821-BC4C-CF0065D295A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7960" custLinFactNeighborY="-11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09C8F67-B528-46C6-ACFA-649C232D7E2C}" type="pres">
      <dgm:prSet presAssocID="{F8378D08-37EC-487F-996D-D438BC919CEF}" presName="Name13" presStyleLbl="parChTrans1D2" presStyleIdx="0" presStyleCnt="2"/>
      <dgm:spPr/>
    </dgm:pt>
    <dgm:pt modelId="{308D4D90-65FB-4055-97A5-9DF43875EC69}" type="pres">
      <dgm:prSet presAssocID="{C14382DB-0069-4422-9B21-921543367D0B}" presName="childText" presStyleLbl="bgAcc1" presStyleIdx="0" presStyleCnt="2" custScaleX="757895" custScaleY="361472" custLinFactNeighborX="-7697">
        <dgm:presLayoutVars>
          <dgm:bulletEnabled val="1"/>
        </dgm:presLayoutVars>
      </dgm:prSet>
      <dgm:spPr/>
    </dgm:pt>
    <dgm:pt modelId="{45E8CE71-E700-4FD4-B5BE-EFFA025C1901}" type="pres">
      <dgm:prSet presAssocID="{13B9DECA-69AC-42AB-B32E-039816B9963B}" presName="Name13" presStyleLbl="parChTrans1D2" presStyleIdx="1" presStyleCnt="2"/>
      <dgm:spPr/>
    </dgm:pt>
    <dgm:pt modelId="{C7FB0763-DA6A-4FBE-9E15-5E04F94C8E45}" type="pres">
      <dgm:prSet presAssocID="{D526ACE4-D27C-4646-AF38-674381D16660}" presName="childText" presStyleLbl="bgAcc1" presStyleIdx="1" presStyleCnt="2" custScaleX="748920" custScaleY="233193">
        <dgm:presLayoutVars>
          <dgm:bulletEnabled val="1"/>
        </dgm:presLayoutVars>
      </dgm:prSet>
      <dgm:spPr/>
    </dgm:pt>
  </dgm:ptLst>
  <dgm:cxnLst>
    <dgm:cxn modelId="{D8533928-A707-418A-80A9-8FAE1DB0C3DE}"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F651AA7-ADF1-40D3-8F2F-854742CCAFC4}" type="presOf" srcId="{CB9964DC-5E01-4879-9733-CDEE2AB1D1F7}" destId="{ECB1CA3E-26B8-4A39-AEF8-6F06E506D3C7}" srcOrd="0" destOrd="0" presId="urn:microsoft.com/office/officeart/2005/8/layout/hierarchy3"/>
    <dgm:cxn modelId="{441BE87B-D3D6-46F1-B0C7-30F4D3882B52}" type="presOf" srcId="{F8378D08-37EC-487F-996D-D438BC919CEF}" destId="{F09C8F67-B528-46C6-ACFA-649C232D7E2C}" srcOrd="0" destOrd="0" presId="urn:microsoft.com/office/officeart/2005/8/layout/hierarchy3"/>
    <dgm:cxn modelId="{B51C7CC8-0D03-4B73-8727-C37489C53ADC}" type="presOf" srcId="{D526ACE4-D27C-4646-AF38-674381D16660}" destId="{C7FB0763-DA6A-4FBE-9E15-5E04F94C8E45}" srcOrd="0" destOrd="0" presId="urn:microsoft.com/office/officeart/2005/8/layout/hierarchy3"/>
    <dgm:cxn modelId="{9AE5C196-653E-41FA-B4F3-CB684EEABD26}" type="presOf" srcId="{C14382DB-0069-4422-9B21-921543367D0B}" destId="{308D4D90-65FB-4055-97A5-9DF43875EC69}" srcOrd="0" destOrd="0" presId="urn:microsoft.com/office/officeart/2005/8/layout/hierarchy3"/>
    <dgm:cxn modelId="{64D56B2F-2645-4C17-BD70-956B5AF237DE}" type="presOf" srcId="{CB9964DC-5E01-4879-9733-CDEE2AB1D1F7}" destId="{C7DDC059-89DD-4F99-A10D-9C975D60C8D8}" srcOrd="1" destOrd="0" presId="urn:microsoft.com/office/officeart/2005/8/layout/hierarchy3"/>
    <dgm:cxn modelId="{B75CB5F5-27EF-4821-BC4C-CF0065D295A9}" srcId="{CB9964DC-5E01-4879-9733-CDEE2AB1D1F7}" destId="{D526ACE4-D27C-4646-AF38-674381D16660}" srcOrd="1" destOrd="0" parTransId="{13B9DECA-69AC-42AB-B32E-039816B9963B}" sibTransId="{0A3B587A-8A75-417F-A359-6DD261887889}"/>
    <dgm:cxn modelId="{D3396324-E88A-4AF3-86FA-D1838078C0F4}" type="presOf" srcId="{13B9DECA-69AC-42AB-B32E-039816B9963B}" destId="{45E8CE71-E700-4FD4-B5BE-EFFA025C1901}" srcOrd="0" destOrd="0" presId="urn:microsoft.com/office/officeart/2005/8/layout/hierarchy3"/>
    <dgm:cxn modelId="{5AAFED8D-52ED-4B85-B380-AC0BB0890551}" srcId="{CB9964DC-5E01-4879-9733-CDEE2AB1D1F7}" destId="{C14382DB-0069-4422-9B21-921543367D0B}" srcOrd="0" destOrd="0" parTransId="{F8378D08-37EC-487F-996D-D438BC919CEF}" sibTransId="{85C46CB3-C3E2-426C-85EA-58F9DC75BBE6}"/>
    <dgm:cxn modelId="{DF60F1E3-AEAE-4FBD-9386-23A78050DB16}" type="presParOf" srcId="{D433476B-D68D-4328-ADAC-B2895D3D50CF}" destId="{1E58A3BC-F1F7-40EE-89AA-32E802ED4BF7}" srcOrd="0" destOrd="0" presId="urn:microsoft.com/office/officeart/2005/8/layout/hierarchy3"/>
    <dgm:cxn modelId="{710F7B01-FF9B-4C51-8E91-5640EA0CAADE}" type="presParOf" srcId="{1E58A3BC-F1F7-40EE-89AA-32E802ED4BF7}" destId="{D21DF85A-45CA-4CE0-B0ED-CF4615475EE0}" srcOrd="0" destOrd="0" presId="urn:microsoft.com/office/officeart/2005/8/layout/hierarchy3"/>
    <dgm:cxn modelId="{A8FB3DDB-7E01-44F3-B54E-BB9EEDA39E4B}" type="presParOf" srcId="{D21DF85A-45CA-4CE0-B0ED-CF4615475EE0}" destId="{ECB1CA3E-26B8-4A39-AEF8-6F06E506D3C7}" srcOrd="0" destOrd="0" presId="urn:microsoft.com/office/officeart/2005/8/layout/hierarchy3"/>
    <dgm:cxn modelId="{592229D9-D297-42DD-AF79-5D1FF242ACC3}" type="presParOf" srcId="{D21DF85A-45CA-4CE0-B0ED-CF4615475EE0}" destId="{C7DDC059-89DD-4F99-A10D-9C975D60C8D8}" srcOrd="1" destOrd="0" presId="urn:microsoft.com/office/officeart/2005/8/layout/hierarchy3"/>
    <dgm:cxn modelId="{CB199824-B733-4C41-8EED-B00F44DD4065}" type="presParOf" srcId="{1E58A3BC-F1F7-40EE-89AA-32E802ED4BF7}" destId="{F784BE88-3DB9-4E87-AFCA-2ED0BF00DEA1}" srcOrd="1" destOrd="0" presId="urn:microsoft.com/office/officeart/2005/8/layout/hierarchy3"/>
    <dgm:cxn modelId="{FE12F291-CFAA-4F3A-8500-CEEEF2FD371D}" type="presParOf" srcId="{F784BE88-3DB9-4E87-AFCA-2ED0BF00DEA1}" destId="{F09C8F67-B528-46C6-ACFA-649C232D7E2C}" srcOrd="0" destOrd="0" presId="urn:microsoft.com/office/officeart/2005/8/layout/hierarchy3"/>
    <dgm:cxn modelId="{57691019-7BFF-4737-9F04-AEBD05F70BFA}" type="presParOf" srcId="{F784BE88-3DB9-4E87-AFCA-2ED0BF00DEA1}" destId="{308D4D90-65FB-4055-97A5-9DF43875EC69}" srcOrd="1" destOrd="0" presId="urn:microsoft.com/office/officeart/2005/8/layout/hierarchy3"/>
    <dgm:cxn modelId="{75078343-2FFB-4837-B79E-5CFD42260816}" type="presParOf" srcId="{F784BE88-3DB9-4E87-AFCA-2ED0BF00DEA1}" destId="{45E8CE71-E700-4FD4-B5BE-EFFA025C1901}" srcOrd="2" destOrd="0" presId="urn:microsoft.com/office/officeart/2005/8/layout/hierarchy3"/>
    <dgm:cxn modelId="{41F131EF-3787-447B-A8EE-14FF1B6D6535}" type="presParOf" srcId="{F784BE88-3DB9-4E87-AFCA-2ED0BF00DEA1}" destId="{C7FB0763-DA6A-4FBE-9E15-5E04F94C8E4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32211" y="0"/>
          <a:ext cx="4541214" cy="502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Temario</a:t>
          </a:r>
          <a:endParaRPr lang="es-ES" sz="2800" kern="1200" dirty="0"/>
        </a:p>
      </dsp:txBody>
      <dsp:txXfrm>
        <a:off x="446925" y="14714"/>
        <a:ext cx="4511786" cy="472932"/>
      </dsp:txXfrm>
    </dsp:sp>
    <dsp:sp modelId="{6C8B11CF-F999-41EB-AF83-8840961531BD}">
      <dsp:nvSpPr>
        <dsp:cNvPr id="0" name=""/>
        <dsp:cNvSpPr/>
      </dsp:nvSpPr>
      <dsp:spPr>
        <a:xfrm>
          <a:off x="886332" y="502360"/>
          <a:ext cx="457185" cy="376792"/>
        </a:xfrm>
        <a:custGeom>
          <a:avLst/>
          <a:gdLst/>
          <a:ahLst/>
          <a:cxnLst/>
          <a:rect l="0" t="0" r="0" b="0"/>
          <a:pathLst>
            <a:path>
              <a:moveTo>
                <a:pt x="0" y="0"/>
              </a:moveTo>
              <a:lnTo>
                <a:pt x="0" y="376792"/>
              </a:lnTo>
              <a:lnTo>
                <a:pt x="457185" y="376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73E4A-DAA3-462E-8103-FF7E3798AAE4}">
      <dsp:nvSpPr>
        <dsp:cNvPr id="0" name=""/>
        <dsp:cNvSpPr/>
      </dsp:nvSpPr>
      <dsp:spPr>
        <a:xfrm>
          <a:off x="1343518" y="627972"/>
          <a:ext cx="6298405" cy="502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S" sz="3000" kern="1200" dirty="0"/>
            <a:t>Introducción</a:t>
          </a:r>
        </a:p>
      </dsp:txBody>
      <dsp:txXfrm>
        <a:off x="1358232" y="642686"/>
        <a:ext cx="6268977" cy="472932"/>
      </dsp:txXfrm>
    </dsp:sp>
    <dsp:sp modelId="{F9B8DF40-6CF7-49A8-A60E-D39E40B1E928}">
      <dsp:nvSpPr>
        <dsp:cNvPr id="0" name=""/>
        <dsp:cNvSpPr/>
      </dsp:nvSpPr>
      <dsp:spPr>
        <a:xfrm>
          <a:off x="886332" y="502360"/>
          <a:ext cx="395319" cy="1004742"/>
        </a:xfrm>
        <a:custGeom>
          <a:avLst/>
          <a:gdLst/>
          <a:ahLst/>
          <a:cxnLst/>
          <a:rect l="0" t="0" r="0" b="0"/>
          <a:pathLst>
            <a:path>
              <a:moveTo>
                <a:pt x="0" y="0"/>
              </a:moveTo>
              <a:lnTo>
                <a:pt x="0" y="1004742"/>
              </a:lnTo>
              <a:lnTo>
                <a:pt x="395319" y="1004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01781-2EB8-4366-BE0E-E5E6680A7E7D}">
      <dsp:nvSpPr>
        <dsp:cNvPr id="0" name=""/>
        <dsp:cNvSpPr/>
      </dsp:nvSpPr>
      <dsp:spPr>
        <a:xfrm>
          <a:off x="1281652" y="1255922"/>
          <a:ext cx="6292867" cy="502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S" sz="3000" kern="1200" dirty="0"/>
            <a:t>Objetivos</a:t>
          </a:r>
        </a:p>
      </dsp:txBody>
      <dsp:txXfrm>
        <a:off x="1296366" y="1270636"/>
        <a:ext cx="6263439" cy="472932"/>
      </dsp:txXfrm>
    </dsp:sp>
    <dsp:sp modelId="{8E213DD9-892B-4CC4-814B-C0B293AAD467}">
      <dsp:nvSpPr>
        <dsp:cNvPr id="0" name=""/>
        <dsp:cNvSpPr/>
      </dsp:nvSpPr>
      <dsp:spPr>
        <a:xfrm>
          <a:off x="886332" y="502360"/>
          <a:ext cx="395319" cy="1632692"/>
        </a:xfrm>
        <a:custGeom>
          <a:avLst/>
          <a:gdLst/>
          <a:ahLst/>
          <a:cxnLst/>
          <a:rect l="0" t="0" r="0" b="0"/>
          <a:pathLst>
            <a:path>
              <a:moveTo>
                <a:pt x="0" y="0"/>
              </a:moveTo>
              <a:lnTo>
                <a:pt x="0" y="1632692"/>
              </a:lnTo>
              <a:lnTo>
                <a:pt x="395319" y="16326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99F9B-48E8-458E-A36A-A309ADE59FCC}">
      <dsp:nvSpPr>
        <dsp:cNvPr id="0" name=""/>
        <dsp:cNvSpPr/>
      </dsp:nvSpPr>
      <dsp:spPr>
        <a:xfrm>
          <a:off x="1281652" y="1883872"/>
          <a:ext cx="6263408" cy="502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S" sz="3000" kern="1200" dirty="0"/>
            <a:t>Antecedentes</a:t>
          </a:r>
        </a:p>
      </dsp:txBody>
      <dsp:txXfrm>
        <a:off x="1296366" y="1898586"/>
        <a:ext cx="6233980" cy="472932"/>
      </dsp:txXfrm>
    </dsp:sp>
    <dsp:sp modelId="{2A81AC24-19E8-4B05-BE18-7F7DC22883F5}">
      <dsp:nvSpPr>
        <dsp:cNvPr id="0" name=""/>
        <dsp:cNvSpPr/>
      </dsp:nvSpPr>
      <dsp:spPr>
        <a:xfrm>
          <a:off x="886332" y="502360"/>
          <a:ext cx="395319" cy="2250460"/>
        </a:xfrm>
        <a:custGeom>
          <a:avLst/>
          <a:gdLst/>
          <a:ahLst/>
          <a:cxnLst/>
          <a:rect l="0" t="0" r="0" b="0"/>
          <a:pathLst>
            <a:path>
              <a:moveTo>
                <a:pt x="0" y="0"/>
              </a:moveTo>
              <a:lnTo>
                <a:pt x="0" y="2250460"/>
              </a:lnTo>
              <a:lnTo>
                <a:pt x="395319" y="22504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281652" y="2511822"/>
          <a:ext cx="6263408" cy="4819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C" sz="3000" kern="1200" noProof="0" dirty="0"/>
            <a:t>Diseño</a:t>
          </a:r>
          <a:r>
            <a:rPr lang="es-EC" sz="3000" kern="1200" baseline="0" noProof="0" dirty="0"/>
            <a:t> del sistema de monitoreo</a:t>
          </a:r>
          <a:endParaRPr lang="es-EC" sz="3000" kern="1200" noProof="0" dirty="0"/>
        </a:p>
      </dsp:txBody>
      <dsp:txXfrm>
        <a:off x="1295769" y="2525939"/>
        <a:ext cx="6235174" cy="453760"/>
      </dsp:txXfrm>
    </dsp:sp>
    <dsp:sp modelId="{E03E3E1E-5086-419B-94B2-0A3F918FE62E}">
      <dsp:nvSpPr>
        <dsp:cNvPr id="0" name=""/>
        <dsp:cNvSpPr/>
      </dsp:nvSpPr>
      <dsp:spPr>
        <a:xfrm>
          <a:off x="886332" y="502360"/>
          <a:ext cx="457185" cy="3002447"/>
        </a:xfrm>
        <a:custGeom>
          <a:avLst/>
          <a:gdLst/>
          <a:ahLst/>
          <a:cxnLst/>
          <a:rect l="0" t="0" r="0" b="0"/>
          <a:pathLst>
            <a:path>
              <a:moveTo>
                <a:pt x="0" y="0"/>
              </a:moveTo>
              <a:lnTo>
                <a:pt x="0" y="3002447"/>
              </a:lnTo>
              <a:lnTo>
                <a:pt x="457185" y="30024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7C6BE-16A4-4961-A1BA-401216A8700F}">
      <dsp:nvSpPr>
        <dsp:cNvPr id="0" name=""/>
        <dsp:cNvSpPr/>
      </dsp:nvSpPr>
      <dsp:spPr>
        <a:xfrm>
          <a:off x="1343518" y="3119407"/>
          <a:ext cx="6201654" cy="7708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C" sz="3000" kern="1200" noProof="0" dirty="0"/>
            <a:t>Implementación del sistema de monitoreo</a:t>
          </a:r>
        </a:p>
      </dsp:txBody>
      <dsp:txXfrm>
        <a:off x="1366094" y="3141983"/>
        <a:ext cx="6156502" cy="725649"/>
      </dsp:txXfrm>
    </dsp:sp>
    <dsp:sp modelId="{F27B7295-80E4-4410-9A4D-672618C6243E}">
      <dsp:nvSpPr>
        <dsp:cNvPr id="0" name=""/>
        <dsp:cNvSpPr/>
      </dsp:nvSpPr>
      <dsp:spPr>
        <a:xfrm>
          <a:off x="886332" y="502360"/>
          <a:ext cx="395319" cy="3754435"/>
        </a:xfrm>
        <a:custGeom>
          <a:avLst/>
          <a:gdLst/>
          <a:ahLst/>
          <a:cxnLst/>
          <a:rect l="0" t="0" r="0" b="0"/>
          <a:pathLst>
            <a:path>
              <a:moveTo>
                <a:pt x="0" y="0"/>
              </a:moveTo>
              <a:lnTo>
                <a:pt x="0" y="3754435"/>
              </a:lnTo>
              <a:lnTo>
                <a:pt x="395319" y="37544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281652" y="4015798"/>
          <a:ext cx="6252638" cy="4819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C" sz="3000" kern="1200" noProof="0" dirty="0"/>
            <a:t>Análisis de Resultados</a:t>
          </a:r>
        </a:p>
      </dsp:txBody>
      <dsp:txXfrm>
        <a:off x="1295769" y="4029915"/>
        <a:ext cx="6224404" cy="453760"/>
      </dsp:txXfrm>
    </dsp:sp>
    <dsp:sp modelId="{672A5E56-DE7C-423B-8AF4-B37E93A0E788}">
      <dsp:nvSpPr>
        <dsp:cNvPr id="0" name=""/>
        <dsp:cNvSpPr/>
      </dsp:nvSpPr>
      <dsp:spPr>
        <a:xfrm>
          <a:off x="886332" y="502360"/>
          <a:ext cx="395319" cy="4362019"/>
        </a:xfrm>
        <a:custGeom>
          <a:avLst/>
          <a:gdLst/>
          <a:ahLst/>
          <a:cxnLst/>
          <a:rect l="0" t="0" r="0" b="0"/>
          <a:pathLst>
            <a:path>
              <a:moveTo>
                <a:pt x="0" y="0"/>
              </a:moveTo>
              <a:lnTo>
                <a:pt x="0" y="4362019"/>
              </a:lnTo>
              <a:lnTo>
                <a:pt x="395319" y="436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281652" y="4623382"/>
          <a:ext cx="6252638" cy="4819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l" defTabSz="1333500">
            <a:lnSpc>
              <a:spcPct val="90000"/>
            </a:lnSpc>
            <a:spcBef>
              <a:spcPct val="0"/>
            </a:spcBef>
            <a:spcAft>
              <a:spcPct val="35000"/>
            </a:spcAft>
            <a:buNone/>
          </a:pPr>
          <a:r>
            <a:rPr lang="es-EC" sz="3000" b="0" kern="1200" dirty="0"/>
            <a:t>Conclusiones</a:t>
          </a:r>
          <a:endParaRPr lang="es-ES" sz="3000" b="0" kern="1200" dirty="0"/>
        </a:p>
      </dsp:txBody>
      <dsp:txXfrm>
        <a:off x="1295769" y="4637499"/>
        <a:ext cx="6224404" cy="453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380325"/>
          <a:ext cx="7041380" cy="575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t>Posibles</a:t>
          </a:r>
          <a:r>
            <a:rPr lang="en-US" sz="3200" kern="1200" dirty="0"/>
            <a:t> </a:t>
          </a:r>
          <a:r>
            <a:rPr lang="en-US" sz="3200" kern="1200" dirty="0" err="1"/>
            <a:t>Errores</a:t>
          </a:r>
          <a:endParaRPr lang="es-ES" sz="3200" kern="1200" dirty="0"/>
        </a:p>
      </dsp:txBody>
      <dsp:txXfrm>
        <a:off x="16842" y="397167"/>
        <a:ext cx="7007696" cy="541350"/>
      </dsp:txXfrm>
    </dsp:sp>
    <dsp:sp modelId="{F09C8F67-B528-46C6-ACFA-649C232D7E2C}">
      <dsp:nvSpPr>
        <dsp:cNvPr id="0" name=""/>
        <dsp:cNvSpPr/>
      </dsp:nvSpPr>
      <dsp:spPr>
        <a:xfrm>
          <a:off x="704138" y="955360"/>
          <a:ext cx="633656" cy="870286"/>
        </a:xfrm>
        <a:custGeom>
          <a:avLst/>
          <a:gdLst/>
          <a:ahLst/>
          <a:cxnLst/>
          <a:rect l="0" t="0" r="0" b="0"/>
          <a:pathLst>
            <a:path>
              <a:moveTo>
                <a:pt x="0" y="0"/>
              </a:moveTo>
              <a:lnTo>
                <a:pt x="0" y="870286"/>
              </a:lnTo>
              <a:lnTo>
                <a:pt x="633656" y="870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337794" y="1099791"/>
          <a:ext cx="6973054" cy="1451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Eléctricas: Existe sobre voltajes que activan los elementos de protección desconectando tableros y variando el valor de cargas.</a:t>
          </a:r>
          <a:endParaRPr lang="es-ES" sz="2600" kern="1200" dirty="0"/>
        </a:p>
      </dsp:txBody>
      <dsp:txXfrm>
        <a:off x="1380313" y="1142310"/>
        <a:ext cx="6888016" cy="1366671"/>
      </dsp:txXfrm>
    </dsp:sp>
    <dsp:sp modelId="{45E8CE71-E700-4FD4-B5BE-EFFA025C1901}">
      <dsp:nvSpPr>
        <dsp:cNvPr id="0" name=""/>
        <dsp:cNvSpPr/>
      </dsp:nvSpPr>
      <dsp:spPr>
        <a:xfrm>
          <a:off x="704138" y="955360"/>
          <a:ext cx="704472" cy="2754470"/>
        </a:xfrm>
        <a:custGeom>
          <a:avLst/>
          <a:gdLst/>
          <a:ahLst/>
          <a:cxnLst/>
          <a:rect l="0" t="0" r="0" b="0"/>
          <a:pathLst>
            <a:path>
              <a:moveTo>
                <a:pt x="0" y="0"/>
              </a:moveTo>
              <a:lnTo>
                <a:pt x="0" y="2754470"/>
              </a:lnTo>
              <a:lnTo>
                <a:pt x="704472" y="2754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408610" y="2695259"/>
          <a:ext cx="6890479" cy="20291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Factor de Potencia: Existe un valor elevado de factor de potencia, se encuentra multas en algunos meses, este valor no es constante varía entre 0,90 a 0,95 tomando en cuenta 6 meses la facturación mensual.</a:t>
          </a:r>
          <a:endParaRPr lang="es-EC" sz="2600" kern="1200" dirty="0"/>
        </a:p>
      </dsp:txBody>
      <dsp:txXfrm>
        <a:off x="1468042" y="2754691"/>
        <a:ext cx="6771615" cy="19102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7917"/>
          <a:ext cx="6183133" cy="504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Requerimientos</a:t>
          </a:r>
          <a:r>
            <a:rPr lang="en-US" sz="2800" kern="1200" dirty="0"/>
            <a:t> del </a:t>
          </a:r>
          <a:r>
            <a:rPr lang="en-US" sz="2800" kern="1200" dirty="0" err="1"/>
            <a:t>sistema</a:t>
          </a:r>
          <a:endParaRPr lang="es-ES" sz="2800" kern="1200" dirty="0"/>
        </a:p>
      </dsp:txBody>
      <dsp:txXfrm>
        <a:off x="14789" y="442706"/>
        <a:ext cx="6153555" cy="475367"/>
      </dsp:txXfrm>
    </dsp:sp>
    <dsp:sp modelId="{F09C8F67-B528-46C6-ACFA-649C232D7E2C}">
      <dsp:nvSpPr>
        <dsp:cNvPr id="0" name=""/>
        <dsp:cNvSpPr/>
      </dsp:nvSpPr>
      <dsp:spPr>
        <a:xfrm>
          <a:off x="618313" y="932863"/>
          <a:ext cx="558548" cy="526757"/>
        </a:xfrm>
        <a:custGeom>
          <a:avLst/>
          <a:gdLst/>
          <a:ahLst/>
          <a:cxnLst/>
          <a:rect l="0" t="0" r="0" b="0"/>
          <a:pathLst>
            <a:path>
              <a:moveTo>
                <a:pt x="0" y="0"/>
              </a:moveTo>
              <a:lnTo>
                <a:pt x="0" y="526757"/>
              </a:lnTo>
              <a:lnTo>
                <a:pt x="558548" y="526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176861" y="1059691"/>
          <a:ext cx="7140533" cy="799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Información almacenada para ver consumos mensuales de energía por 5 años.</a:t>
          </a:r>
          <a:endParaRPr lang="es-ES" sz="2600" kern="1200" dirty="0"/>
        </a:p>
      </dsp:txBody>
      <dsp:txXfrm>
        <a:off x="1200288" y="1083118"/>
        <a:ext cx="7093679" cy="753005"/>
      </dsp:txXfrm>
    </dsp:sp>
    <dsp:sp modelId="{45E8CE71-E700-4FD4-B5BE-EFFA025C1901}">
      <dsp:nvSpPr>
        <dsp:cNvPr id="0" name=""/>
        <dsp:cNvSpPr/>
      </dsp:nvSpPr>
      <dsp:spPr>
        <a:xfrm>
          <a:off x="618313" y="932863"/>
          <a:ext cx="620733" cy="1513370"/>
        </a:xfrm>
        <a:custGeom>
          <a:avLst/>
          <a:gdLst/>
          <a:ahLst/>
          <a:cxnLst/>
          <a:rect l="0" t="0" r="0" b="0"/>
          <a:pathLst>
            <a:path>
              <a:moveTo>
                <a:pt x="0" y="0"/>
              </a:moveTo>
              <a:lnTo>
                <a:pt x="0" y="1513370"/>
              </a:lnTo>
              <a:lnTo>
                <a:pt x="620733" y="1513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239046" y="1985787"/>
          <a:ext cx="7067554" cy="920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Información en tiempo real de todos los medidores conectados a la red de datos.</a:t>
          </a:r>
          <a:endParaRPr lang="es-EC" sz="2600" kern="1200" dirty="0"/>
        </a:p>
      </dsp:txBody>
      <dsp:txXfrm>
        <a:off x="1266018" y="2012759"/>
        <a:ext cx="7013610" cy="866951"/>
      </dsp:txXfrm>
    </dsp:sp>
    <dsp:sp modelId="{5FEC829D-B5EE-4082-963A-B556E0B16D5E}">
      <dsp:nvSpPr>
        <dsp:cNvPr id="0" name=""/>
        <dsp:cNvSpPr/>
      </dsp:nvSpPr>
      <dsp:spPr>
        <a:xfrm>
          <a:off x="618313" y="932863"/>
          <a:ext cx="620733" cy="2478764"/>
        </a:xfrm>
        <a:custGeom>
          <a:avLst/>
          <a:gdLst/>
          <a:ahLst/>
          <a:cxnLst/>
          <a:rect l="0" t="0" r="0" b="0"/>
          <a:pathLst>
            <a:path>
              <a:moveTo>
                <a:pt x="0" y="0"/>
              </a:moveTo>
              <a:lnTo>
                <a:pt x="0" y="2478764"/>
              </a:lnTo>
              <a:lnTo>
                <a:pt x="620733" y="247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D8B6F-1B0C-48E7-8A6A-1C0B5B89C8D1}">
      <dsp:nvSpPr>
        <dsp:cNvPr id="0" name=""/>
        <dsp:cNvSpPr/>
      </dsp:nvSpPr>
      <dsp:spPr>
        <a:xfrm>
          <a:off x="1239046" y="3032918"/>
          <a:ext cx="7097253" cy="75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Esta información debe ser mostrada por zonas, en un diagrama unifilar y con su arquitectura.</a:t>
          </a:r>
          <a:endParaRPr lang="es-EC" sz="2600" kern="1200" dirty="0"/>
        </a:p>
      </dsp:txBody>
      <dsp:txXfrm>
        <a:off x="1261230" y="3055102"/>
        <a:ext cx="7052885" cy="713050"/>
      </dsp:txXfrm>
    </dsp:sp>
    <dsp:sp modelId="{0A3E2A3B-6F29-4414-895B-75421426CCA5}">
      <dsp:nvSpPr>
        <dsp:cNvPr id="0" name=""/>
        <dsp:cNvSpPr/>
      </dsp:nvSpPr>
      <dsp:spPr>
        <a:xfrm>
          <a:off x="618313" y="932863"/>
          <a:ext cx="620733" cy="3363868"/>
        </a:xfrm>
        <a:custGeom>
          <a:avLst/>
          <a:gdLst/>
          <a:ahLst/>
          <a:cxnLst/>
          <a:rect l="0" t="0" r="0" b="0"/>
          <a:pathLst>
            <a:path>
              <a:moveTo>
                <a:pt x="0" y="0"/>
              </a:moveTo>
              <a:lnTo>
                <a:pt x="0" y="3363868"/>
              </a:lnTo>
              <a:lnTo>
                <a:pt x="620733" y="3363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8DDAE-3162-467F-8F59-C3FDB4186A9A}">
      <dsp:nvSpPr>
        <dsp:cNvPr id="0" name=""/>
        <dsp:cNvSpPr/>
      </dsp:nvSpPr>
      <dsp:spPr>
        <a:xfrm>
          <a:off x="1239046" y="3916574"/>
          <a:ext cx="7107045" cy="7603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Tablas de variables de voltaje, corriente, energía, potencia, factor de potencia y frecuencia.</a:t>
          </a:r>
          <a:endParaRPr lang="es-EC" sz="2600" kern="1200" dirty="0"/>
        </a:p>
      </dsp:txBody>
      <dsp:txXfrm>
        <a:off x="1261315" y="3938843"/>
        <a:ext cx="7062507" cy="7157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27917"/>
          <a:ext cx="6183133" cy="504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Requerimientos</a:t>
          </a:r>
          <a:r>
            <a:rPr lang="en-US" sz="2800" kern="1200" dirty="0"/>
            <a:t> del </a:t>
          </a:r>
          <a:r>
            <a:rPr lang="en-US" sz="2800" kern="1200" dirty="0" err="1"/>
            <a:t>sistema</a:t>
          </a:r>
          <a:endParaRPr lang="es-ES" sz="2800" kern="1200" dirty="0"/>
        </a:p>
      </dsp:txBody>
      <dsp:txXfrm>
        <a:off x="14789" y="442706"/>
        <a:ext cx="6153555" cy="475367"/>
      </dsp:txXfrm>
    </dsp:sp>
    <dsp:sp modelId="{F09C8F67-B528-46C6-ACFA-649C232D7E2C}">
      <dsp:nvSpPr>
        <dsp:cNvPr id="0" name=""/>
        <dsp:cNvSpPr/>
      </dsp:nvSpPr>
      <dsp:spPr>
        <a:xfrm>
          <a:off x="618313" y="932863"/>
          <a:ext cx="558548" cy="526757"/>
        </a:xfrm>
        <a:custGeom>
          <a:avLst/>
          <a:gdLst/>
          <a:ahLst/>
          <a:cxnLst/>
          <a:rect l="0" t="0" r="0" b="0"/>
          <a:pathLst>
            <a:path>
              <a:moveTo>
                <a:pt x="0" y="0"/>
              </a:moveTo>
              <a:lnTo>
                <a:pt x="0" y="526757"/>
              </a:lnTo>
              <a:lnTo>
                <a:pt x="558548" y="526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176861" y="1059691"/>
          <a:ext cx="7140533" cy="799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Información de tiempo real a través del tiempo mostrando tendencias de consumo.</a:t>
          </a:r>
          <a:endParaRPr lang="es-ES" sz="2600" kern="1200" dirty="0"/>
        </a:p>
      </dsp:txBody>
      <dsp:txXfrm>
        <a:off x="1200288" y="1083118"/>
        <a:ext cx="7093679" cy="753005"/>
      </dsp:txXfrm>
    </dsp:sp>
    <dsp:sp modelId="{45E8CE71-E700-4FD4-B5BE-EFFA025C1901}">
      <dsp:nvSpPr>
        <dsp:cNvPr id="0" name=""/>
        <dsp:cNvSpPr/>
      </dsp:nvSpPr>
      <dsp:spPr>
        <a:xfrm>
          <a:off x="618313" y="932863"/>
          <a:ext cx="620733" cy="1513370"/>
        </a:xfrm>
        <a:custGeom>
          <a:avLst/>
          <a:gdLst/>
          <a:ahLst/>
          <a:cxnLst/>
          <a:rect l="0" t="0" r="0" b="0"/>
          <a:pathLst>
            <a:path>
              <a:moveTo>
                <a:pt x="0" y="0"/>
              </a:moveTo>
              <a:lnTo>
                <a:pt x="0" y="1513370"/>
              </a:lnTo>
              <a:lnTo>
                <a:pt x="620733" y="1513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239046" y="1985787"/>
          <a:ext cx="7067554" cy="920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Alarmas categorizadas por críticas, leves y de mensaje.</a:t>
          </a:r>
          <a:endParaRPr lang="es-EC" sz="2600" kern="1200" dirty="0"/>
        </a:p>
      </dsp:txBody>
      <dsp:txXfrm>
        <a:off x="1266018" y="2012759"/>
        <a:ext cx="7013610" cy="866951"/>
      </dsp:txXfrm>
    </dsp:sp>
    <dsp:sp modelId="{5FEC829D-B5EE-4082-963A-B556E0B16D5E}">
      <dsp:nvSpPr>
        <dsp:cNvPr id="0" name=""/>
        <dsp:cNvSpPr/>
      </dsp:nvSpPr>
      <dsp:spPr>
        <a:xfrm>
          <a:off x="618313" y="932863"/>
          <a:ext cx="620733" cy="2478764"/>
        </a:xfrm>
        <a:custGeom>
          <a:avLst/>
          <a:gdLst/>
          <a:ahLst/>
          <a:cxnLst/>
          <a:rect l="0" t="0" r="0" b="0"/>
          <a:pathLst>
            <a:path>
              <a:moveTo>
                <a:pt x="0" y="0"/>
              </a:moveTo>
              <a:lnTo>
                <a:pt x="0" y="2478764"/>
              </a:lnTo>
              <a:lnTo>
                <a:pt x="620733" y="247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D8B6F-1B0C-48E7-8A6A-1C0B5B89C8D1}">
      <dsp:nvSpPr>
        <dsp:cNvPr id="0" name=""/>
        <dsp:cNvSpPr/>
      </dsp:nvSpPr>
      <dsp:spPr>
        <a:xfrm>
          <a:off x="1239046" y="3032918"/>
          <a:ext cx="7097253" cy="75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Informes configurables y personalizados enviados al correo del supervisor</a:t>
          </a:r>
          <a:endParaRPr lang="es-EC" sz="2600" kern="1200" dirty="0"/>
        </a:p>
      </dsp:txBody>
      <dsp:txXfrm>
        <a:off x="1261230" y="3055102"/>
        <a:ext cx="7052885" cy="713050"/>
      </dsp:txXfrm>
    </dsp:sp>
    <dsp:sp modelId="{0A3E2A3B-6F29-4414-895B-75421426CCA5}">
      <dsp:nvSpPr>
        <dsp:cNvPr id="0" name=""/>
        <dsp:cNvSpPr/>
      </dsp:nvSpPr>
      <dsp:spPr>
        <a:xfrm>
          <a:off x="618313" y="932863"/>
          <a:ext cx="620733" cy="3363868"/>
        </a:xfrm>
        <a:custGeom>
          <a:avLst/>
          <a:gdLst/>
          <a:ahLst/>
          <a:cxnLst/>
          <a:rect l="0" t="0" r="0" b="0"/>
          <a:pathLst>
            <a:path>
              <a:moveTo>
                <a:pt x="0" y="0"/>
              </a:moveTo>
              <a:lnTo>
                <a:pt x="0" y="3363868"/>
              </a:lnTo>
              <a:lnTo>
                <a:pt x="620733" y="3363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8DDAE-3162-467F-8F59-C3FDB4186A9A}">
      <dsp:nvSpPr>
        <dsp:cNvPr id="0" name=""/>
        <dsp:cNvSpPr/>
      </dsp:nvSpPr>
      <dsp:spPr>
        <a:xfrm>
          <a:off x="1239046" y="3916574"/>
          <a:ext cx="7107045" cy="7603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Tenga 2 niveles de acceso de supervisor y operario.</a:t>
          </a:r>
          <a:endParaRPr lang="es-EC" sz="2600" kern="1200" dirty="0"/>
        </a:p>
      </dsp:txBody>
      <dsp:txXfrm>
        <a:off x="1261315" y="3938843"/>
        <a:ext cx="7062507" cy="7157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Diseño del sistema de monitoreo</a:t>
          </a:r>
        </a:p>
      </dsp:txBody>
      <dsp:txXfrm>
        <a:off x="20049" y="2116190"/>
        <a:ext cx="8341900" cy="644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5200"/>
          <a:ext cx="6183133" cy="504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Análisis</a:t>
          </a:r>
          <a:r>
            <a:rPr lang="en-US" sz="2800" kern="1200" dirty="0"/>
            <a:t> del </a:t>
          </a:r>
          <a:r>
            <a:rPr lang="en-US" sz="2800" kern="1200" dirty="0" err="1"/>
            <a:t>sistema</a:t>
          </a:r>
          <a:endParaRPr lang="es-ES" sz="2800" kern="1200" dirty="0"/>
        </a:p>
      </dsp:txBody>
      <dsp:txXfrm>
        <a:off x="14789" y="529989"/>
        <a:ext cx="6153555" cy="475367"/>
      </dsp:txXfrm>
    </dsp:sp>
    <dsp:sp modelId="{F09C8F67-B528-46C6-ACFA-649C232D7E2C}">
      <dsp:nvSpPr>
        <dsp:cNvPr id="0" name=""/>
        <dsp:cNvSpPr/>
      </dsp:nvSpPr>
      <dsp:spPr>
        <a:xfrm>
          <a:off x="618313" y="1020146"/>
          <a:ext cx="558548" cy="526757"/>
        </a:xfrm>
        <a:custGeom>
          <a:avLst/>
          <a:gdLst/>
          <a:ahLst/>
          <a:cxnLst/>
          <a:rect l="0" t="0" r="0" b="0"/>
          <a:pathLst>
            <a:path>
              <a:moveTo>
                <a:pt x="0" y="0"/>
              </a:moveTo>
              <a:lnTo>
                <a:pt x="0" y="526757"/>
              </a:lnTo>
              <a:lnTo>
                <a:pt x="558548" y="526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176861" y="1146973"/>
          <a:ext cx="7140533" cy="799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Características de la red de datos.</a:t>
          </a:r>
          <a:endParaRPr lang="es-ES" sz="2600" kern="1200" dirty="0"/>
        </a:p>
      </dsp:txBody>
      <dsp:txXfrm>
        <a:off x="1200288" y="1170400"/>
        <a:ext cx="7093679" cy="753005"/>
      </dsp:txXfrm>
    </dsp:sp>
    <dsp:sp modelId="{45E8CE71-E700-4FD4-B5BE-EFFA025C1901}">
      <dsp:nvSpPr>
        <dsp:cNvPr id="0" name=""/>
        <dsp:cNvSpPr/>
      </dsp:nvSpPr>
      <dsp:spPr>
        <a:xfrm>
          <a:off x="618313" y="1020146"/>
          <a:ext cx="620733" cy="1426088"/>
        </a:xfrm>
        <a:custGeom>
          <a:avLst/>
          <a:gdLst/>
          <a:ahLst/>
          <a:cxnLst/>
          <a:rect l="0" t="0" r="0" b="0"/>
          <a:pathLst>
            <a:path>
              <a:moveTo>
                <a:pt x="0" y="0"/>
              </a:moveTo>
              <a:lnTo>
                <a:pt x="0" y="1426088"/>
              </a:lnTo>
              <a:lnTo>
                <a:pt x="620733" y="1426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239046" y="2073069"/>
          <a:ext cx="7067554" cy="7463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Diseño de la base de datos.</a:t>
          </a:r>
          <a:endParaRPr lang="es-EC" sz="2600" kern="1200" dirty="0"/>
        </a:p>
      </dsp:txBody>
      <dsp:txXfrm>
        <a:off x="1260905" y="2094928"/>
        <a:ext cx="7023836" cy="702612"/>
      </dsp:txXfrm>
    </dsp:sp>
    <dsp:sp modelId="{5FEC829D-B5EE-4082-963A-B556E0B16D5E}">
      <dsp:nvSpPr>
        <dsp:cNvPr id="0" name=""/>
        <dsp:cNvSpPr/>
      </dsp:nvSpPr>
      <dsp:spPr>
        <a:xfrm>
          <a:off x="618313" y="1020146"/>
          <a:ext cx="620733" cy="2334945"/>
        </a:xfrm>
        <a:custGeom>
          <a:avLst/>
          <a:gdLst/>
          <a:ahLst/>
          <a:cxnLst/>
          <a:rect l="0" t="0" r="0" b="0"/>
          <a:pathLst>
            <a:path>
              <a:moveTo>
                <a:pt x="0" y="0"/>
              </a:moveTo>
              <a:lnTo>
                <a:pt x="0" y="2334945"/>
              </a:lnTo>
              <a:lnTo>
                <a:pt x="620733" y="2334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D8B6F-1B0C-48E7-8A6A-1C0B5B89C8D1}">
      <dsp:nvSpPr>
        <dsp:cNvPr id="0" name=""/>
        <dsp:cNvSpPr/>
      </dsp:nvSpPr>
      <dsp:spPr>
        <a:xfrm>
          <a:off x="1239046" y="2976382"/>
          <a:ext cx="7097253" cy="75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Diseño de Interfaces.</a:t>
          </a:r>
          <a:endParaRPr lang="es-EC" sz="2600" kern="1200" dirty="0"/>
        </a:p>
      </dsp:txBody>
      <dsp:txXfrm>
        <a:off x="1261230" y="2998566"/>
        <a:ext cx="7052885" cy="713050"/>
      </dsp:txXfrm>
    </dsp:sp>
    <dsp:sp modelId="{0A3E2A3B-6F29-4414-895B-75421426CCA5}">
      <dsp:nvSpPr>
        <dsp:cNvPr id="0" name=""/>
        <dsp:cNvSpPr/>
      </dsp:nvSpPr>
      <dsp:spPr>
        <a:xfrm>
          <a:off x="618313" y="1020146"/>
          <a:ext cx="620733" cy="3189304"/>
        </a:xfrm>
        <a:custGeom>
          <a:avLst/>
          <a:gdLst/>
          <a:ahLst/>
          <a:cxnLst/>
          <a:rect l="0" t="0" r="0" b="0"/>
          <a:pathLst>
            <a:path>
              <a:moveTo>
                <a:pt x="0" y="0"/>
              </a:moveTo>
              <a:lnTo>
                <a:pt x="0" y="3189304"/>
              </a:lnTo>
              <a:lnTo>
                <a:pt x="620733" y="3189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8DDAE-3162-467F-8F59-C3FDB4186A9A}">
      <dsp:nvSpPr>
        <dsp:cNvPr id="0" name=""/>
        <dsp:cNvSpPr/>
      </dsp:nvSpPr>
      <dsp:spPr>
        <a:xfrm>
          <a:off x="1239046" y="3829291"/>
          <a:ext cx="7107045" cy="7603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Solución.</a:t>
          </a:r>
          <a:endParaRPr lang="es-EC" sz="2600" kern="1200" dirty="0"/>
        </a:p>
      </dsp:txBody>
      <dsp:txXfrm>
        <a:off x="1261315" y="3851560"/>
        <a:ext cx="7062507" cy="7157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944553"/>
          <a:ext cx="6183133" cy="504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Diseño</a:t>
          </a:r>
          <a:r>
            <a:rPr lang="en-US" sz="2800" kern="1200" dirty="0"/>
            <a:t> de la base de </a:t>
          </a:r>
          <a:r>
            <a:rPr lang="en-US" sz="2800" kern="1200" dirty="0" err="1"/>
            <a:t>datos</a:t>
          </a:r>
          <a:endParaRPr lang="es-ES" sz="2800" kern="1200" dirty="0"/>
        </a:p>
      </dsp:txBody>
      <dsp:txXfrm>
        <a:off x="14789" y="959342"/>
        <a:ext cx="6153555" cy="475367"/>
      </dsp:txXfrm>
    </dsp:sp>
    <dsp:sp modelId="{F09C8F67-B528-46C6-ACFA-649C232D7E2C}">
      <dsp:nvSpPr>
        <dsp:cNvPr id="0" name=""/>
        <dsp:cNvSpPr/>
      </dsp:nvSpPr>
      <dsp:spPr>
        <a:xfrm>
          <a:off x="618313" y="1449499"/>
          <a:ext cx="558548" cy="526757"/>
        </a:xfrm>
        <a:custGeom>
          <a:avLst/>
          <a:gdLst/>
          <a:ahLst/>
          <a:cxnLst/>
          <a:rect l="0" t="0" r="0" b="0"/>
          <a:pathLst>
            <a:path>
              <a:moveTo>
                <a:pt x="0" y="0"/>
              </a:moveTo>
              <a:lnTo>
                <a:pt x="0" y="526757"/>
              </a:lnTo>
              <a:lnTo>
                <a:pt x="558548" y="526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176861" y="1576326"/>
          <a:ext cx="7140533" cy="799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err="1"/>
            <a:t>ION_SystemLog</a:t>
          </a:r>
          <a:r>
            <a:rPr lang="es-EC" sz="2600" kern="1200" dirty="0"/>
            <a:t> almacena los eventos del sistema. </a:t>
          </a:r>
          <a:endParaRPr lang="es-ES" sz="2600" kern="1200" dirty="0"/>
        </a:p>
      </dsp:txBody>
      <dsp:txXfrm>
        <a:off x="1200288" y="1599753"/>
        <a:ext cx="7093679" cy="753005"/>
      </dsp:txXfrm>
    </dsp:sp>
    <dsp:sp modelId="{45E8CE71-E700-4FD4-B5BE-EFFA025C1901}">
      <dsp:nvSpPr>
        <dsp:cNvPr id="0" name=""/>
        <dsp:cNvSpPr/>
      </dsp:nvSpPr>
      <dsp:spPr>
        <a:xfrm>
          <a:off x="618313" y="1449499"/>
          <a:ext cx="620733" cy="1440012"/>
        </a:xfrm>
        <a:custGeom>
          <a:avLst/>
          <a:gdLst/>
          <a:ahLst/>
          <a:cxnLst/>
          <a:rect l="0" t="0" r="0" b="0"/>
          <a:pathLst>
            <a:path>
              <a:moveTo>
                <a:pt x="0" y="0"/>
              </a:moveTo>
              <a:lnTo>
                <a:pt x="0" y="1440012"/>
              </a:lnTo>
              <a:lnTo>
                <a:pt x="620733" y="1440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239046" y="2502422"/>
          <a:ext cx="7067554" cy="7741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err="1"/>
            <a:t>ION_data</a:t>
          </a:r>
          <a:r>
            <a:rPr lang="es-EC" sz="2600" kern="1200" dirty="0"/>
            <a:t> almacena la información productiva.</a:t>
          </a:r>
          <a:endParaRPr lang="es-EC" sz="2600" kern="1200" dirty="0"/>
        </a:p>
      </dsp:txBody>
      <dsp:txXfrm>
        <a:off x="1261721" y="2525097"/>
        <a:ext cx="7022204" cy="728828"/>
      </dsp:txXfrm>
    </dsp:sp>
    <dsp:sp modelId="{5FEC829D-B5EE-4082-963A-B556E0B16D5E}">
      <dsp:nvSpPr>
        <dsp:cNvPr id="0" name=""/>
        <dsp:cNvSpPr/>
      </dsp:nvSpPr>
      <dsp:spPr>
        <a:xfrm>
          <a:off x="618313" y="1449499"/>
          <a:ext cx="620733" cy="2332047"/>
        </a:xfrm>
        <a:custGeom>
          <a:avLst/>
          <a:gdLst/>
          <a:ahLst/>
          <a:cxnLst/>
          <a:rect l="0" t="0" r="0" b="0"/>
          <a:pathLst>
            <a:path>
              <a:moveTo>
                <a:pt x="0" y="0"/>
              </a:moveTo>
              <a:lnTo>
                <a:pt x="0" y="2332047"/>
              </a:lnTo>
              <a:lnTo>
                <a:pt x="620733" y="2332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D8B6F-1B0C-48E7-8A6A-1C0B5B89C8D1}">
      <dsp:nvSpPr>
        <dsp:cNvPr id="0" name=""/>
        <dsp:cNvSpPr/>
      </dsp:nvSpPr>
      <dsp:spPr>
        <a:xfrm>
          <a:off x="1239046" y="3402837"/>
          <a:ext cx="7097253" cy="75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err="1"/>
            <a:t>ION_Network</a:t>
          </a:r>
          <a:r>
            <a:rPr lang="es-EC" sz="2600" kern="1200" dirty="0"/>
            <a:t> almacena la información de los medidores en la red.</a:t>
          </a:r>
          <a:endParaRPr lang="es-EC" sz="2600" kern="1200" dirty="0"/>
        </a:p>
      </dsp:txBody>
      <dsp:txXfrm>
        <a:off x="1261230" y="3425021"/>
        <a:ext cx="7052885" cy="713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35027"/>
          <a:ext cx="6183133" cy="504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Diseño</a:t>
          </a:r>
          <a:r>
            <a:rPr lang="en-US" sz="2800" kern="1200" dirty="0"/>
            <a:t> de </a:t>
          </a:r>
          <a:r>
            <a:rPr lang="en-US" sz="2800" kern="1200" dirty="0" err="1"/>
            <a:t>Interfaz</a:t>
          </a:r>
          <a:endParaRPr lang="es-ES" sz="2800" kern="1200" dirty="0"/>
        </a:p>
      </dsp:txBody>
      <dsp:txXfrm>
        <a:off x="14789" y="449816"/>
        <a:ext cx="6153555" cy="475367"/>
      </dsp:txXfrm>
    </dsp:sp>
    <dsp:sp modelId="{F09C8F67-B528-46C6-ACFA-649C232D7E2C}">
      <dsp:nvSpPr>
        <dsp:cNvPr id="0" name=""/>
        <dsp:cNvSpPr/>
      </dsp:nvSpPr>
      <dsp:spPr>
        <a:xfrm>
          <a:off x="618313" y="939973"/>
          <a:ext cx="558548" cy="1492034"/>
        </a:xfrm>
        <a:custGeom>
          <a:avLst/>
          <a:gdLst/>
          <a:ahLst/>
          <a:cxnLst/>
          <a:rect l="0" t="0" r="0" b="0"/>
          <a:pathLst>
            <a:path>
              <a:moveTo>
                <a:pt x="0" y="0"/>
              </a:moveTo>
              <a:lnTo>
                <a:pt x="0" y="1492034"/>
              </a:lnTo>
              <a:lnTo>
                <a:pt x="558548" y="14920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176861" y="1066800"/>
          <a:ext cx="7140533" cy="27304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Las capacidades psicológicas de las personas que van a interactuar con el sistema son operarios que tienen desarrolladas las más importantes habilidades de comprensión, memoria, solución de problemas, toma de decisiones, y creatividad; esto se evaluó de acuerdo a el criterio de los jefes superiores.</a:t>
          </a:r>
          <a:endParaRPr lang="es-ES" sz="2600" kern="1200" dirty="0"/>
        </a:p>
      </dsp:txBody>
      <dsp:txXfrm>
        <a:off x="1256832" y="1146771"/>
        <a:ext cx="6980591" cy="2570472"/>
      </dsp:txXfrm>
    </dsp:sp>
    <dsp:sp modelId="{45E8CE71-E700-4FD4-B5BE-EFFA025C1901}">
      <dsp:nvSpPr>
        <dsp:cNvPr id="0" name=""/>
        <dsp:cNvSpPr/>
      </dsp:nvSpPr>
      <dsp:spPr>
        <a:xfrm>
          <a:off x="618313" y="939973"/>
          <a:ext cx="620733" cy="3356643"/>
        </a:xfrm>
        <a:custGeom>
          <a:avLst/>
          <a:gdLst/>
          <a:ahLst/>
          <a:cxnLst/>
          <a:rect l="0" t="0" r="0" b="0"/>
          <a:pathLst>
            <a:path>
              <a:moveTo>
                <a:pt x="0" y="0"/>
              </a:moveTo>
              <a:lnTo>
                <a:pt x="0" y="3356643"/>
              </a:lnTo>
              <a:lnTo>
                <a:pt x="620733" y="3356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239046" y="3923451"/>
          <a:ext cx="7067554" cy="7463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Los límites fisiológicos, en este caso los operarios no tienen problemas de visión.</a:t>
          </a:r>
          <a:endParaRPr lang="es-EC" sz="2600" kern="1200" dirty="0"/>
        </a:p>
      </dsp:txBody>
      <dsp:txXfrm>
        <a:off x="1260905" y="3945310"/>
        <a:ext cx="7023836" cy="7026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10584"/>
          <a:ext cx="6183133" cy="504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Propósito</a:t>
          </a:r>
          <a:r>
            <a:rPr lang="en-US" sz="2800" kern="1200" dirty="0"/>
            <a:t> del </a:t>
          </a:r>
          <a:r>
            <a:rPr lang="en-US" sz="2800" kern="1200" dirty="0" err="1"/>
            <a:t>sistema</a:t>
          </a:r>
          <a:endParaRPr lang="es-ES" sz="2800" kern="1200" dirty="0"/>
        </a:p>
      </dsp:txBody>
      <dsp:txXfrm>
        <a:off x="14789" y="125373"/>
        <a:ext cx="6153555" cy="475367"/>
      </dsp:txXfrm>
    </dsp:sp>
    <dsp:sp modelId="{F09C8F67-B528-46C6-ACFA-649C232D7E2C}">
      <dsp:nvSpPr>
        <dsp:cNvPr id="0" name=""/>
        <dsp:cNvSpPr/>
      </dsp:nvSpPr>
      <dsp:spPr>
        <a:xfrm>
          <a:off x="618313" y="615530"/>
          <a:ext cx="558548" cy="759330"/>
        </a:xfrm>
        <a:custGeom>
          <a:avLst/>
          <a:gdLst/>
          <a:ahLst/>
          <a:cxnLst/>
          <a:rect l="0" t="0" r="0" b="0"/>
          <a:pathLst>
            <a:path>
              <a:moveTo>
                <a:pt x="0" y="0"/>
              </a:moveTo>
              <a:lnTo>
                <a:pt x="0" y="759330"/>
              </a:lnTo>
              <a:lnTo>
                <a:pt x="558548" y="759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176861" y="742357"/>
          <a:ext cx="7140533" cy="1265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Poder observar las operaciones en condiciones óptimas y en tiempo real de lo que sucede en partes específicas de la planta.</a:t>
          </a:r>
          <a:endParaRPr lang="es-ES" sz="2600" kern="1200" dirty="0"/>
        </a:p>
      </dsp:txBody>
      <dsp:txXfrm>
        <a:off x="1213912" y="779408"/>
        <a:ext cx="7066431" cy="1190903"/>
      </dsp:txXfrm>
    </dsp:sp>
    <dsp:sp modelId="{45E8CE71-E700-4FD4-B5BE-EFFA025C1901}">
      <dsp:nvSpPr>
        <dsp:cNvPr id="0" name=""/>
        <dsp:cNvSpPr/>
      </dsp:nvSpPr>
      <dsp:spPr>
        <a:xfrm>
          <a:off x="618313" y="615530"/>
          <a:ext cx="620733" cy="2063277"/>
        </a:xfrm>
        <a:custGeom>
          <a:avLst/>
          <a:gdLst/>
          <a:ahLst/>
          <a:cxnLst/>
          <a:rect l="0" t="0" r="0" b="0"/>
          <a:pathLst>
            <a:path>
              <a:moveTo>
                <a:pt x="0" y="0"/>
              </a:moveTo>
              <a:lnTo>
                <a:pt x="0" y="2063277"/>
              </a:lnTo>
              <a:lnTo>
                <a:pt x="620733" y="20632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239046" y="2133599"/>
          <a:ext cx="7067554" cy="1090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Buscar la detección de problemas para tener una respuesta correcta y en corto tiempo en situaciones anormales.</a:t>
          </a:r>
          <a:endParaRPr lang="es-EC" sz="2600" kern="1200" dirty="0"/>
        </a:p>
      </dsp:txBody>
      <dsp:txXfrm>
        <a:off x="1270983" y="2165536"/>
        <a:ext cx="7003680" cy="1026541"/>
      </dsp:txXfrm>
    </dsp:sp>
    <dsp:sp modelId="{5FEC829D-B5EE-4082-963A-B556E0B16D5E}">
      <dsp:nvSpPr>
        <dsp:cNvPr id="0" name=""/>
        <dsp:cNvSpPr/>
      </dsp:nvSpPr>
      <dsp:spPr>
        <a:xfrm>
          <a:off x="618313" y="615530"/>
          <a:ext cx="620733" cy="3144177"/>
        </a:xfrm>
        <a:custGeom>
          <a:avLst/>
          <a:gdLst/>
          <a:ahLst/>
          <a:cxnLst/>
          <a:rect l="0" t="0" r="0" b="0"/>
          <a:pathLst>
            <a:path>
              <a:moveTo>
                <a:pt x="0" y="0"/>
              </a:moveTo>
              <a:lnTo>
                <a:pt x="0" y="3144177"/>
              </a:lnTo>
              <a:lnTo>
                <a:pt x="620733" y="3144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D8B6F-1B0C-48E7-8A6A-1C0B5B89C8D1}">
      <dsp:nvSpPr>
        <dsp:cNvPr id="0" name=""/>
        <dsp:cNvSpPr/>
      </dsp:nvSpPr>
      <dsp:spPr>
        <a:xfrm>
          <a:off x="1239046" y="3380998"/>
          <a:ext cx="7097253" cy="75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Informar donde existan condiciones irregulares y/o apagado.</a:t>
          </a:r>
          <a:endParaRPr lang="es-EC" sz="2600" kern="1200" dirty="0"/>
        </a:p>
      </dsp:txBody>
      <dsp:txXfrm>
        <a:off x="1261230" y="3403182"/>
        <a:ext cx="7052885" cy="713050"/>
      </dsp:txXfrm>
    </dsp:sp>
    <dsp:sp modelId="{0A3E2A3B-6F29-4414-895B-75421426CCA5}">
      <dsp:nvSpPr>
        <dsp:cNvPr id="0" name=""/>
        <dsp:cNvSpPr/>
      </dsp:nvSpPr>
      <dsp:spPr>
        <a:xfrm>
          <a:off x="618313" y="615530"/>
          <a:ext cx="620733" cy="3998535"/>
        </a:xfrm>
        <a:custGeom>
          <a:avLst/>
          <a:gdLst/>
          <a:ahLst/>
          <a:cxnLst/>
          <a:rect l="0" t="0" r="0" b="0"/>
          <a:pathLst>
            <a:path>
              <a:moveTo>
                <a:pt x="0" y="0"/>
              </a:moveTo>
              <a:lnTo>
                <a:pt x="0" y="3998535"/>
              </a:lnTo>
              <a:lnTo>
                <a:pt x="620733" y="3998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8DDAE-3162-467F-8F59-C3FDB4186A9A}">
      <dsp:nvSpPr>
        <dsp:cNvPr id="0" name=""/>
        <dsp:cNvSpPr/>
      </dsp:nvSpPr>
      <dsp:spPr>
        <a:xfrm>
          <a:off x="1239046" y="4233907"/>
          <a:ext cx="7107045" cy="7603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Capacitar a los operarios para poder usar y utilizar todas las ventajas del sistema.</a:t>
          </a:r>
          <a:endParaRPr lang="es-EC" sz="2600" kern="1200" dirty="0"/>
        </a:p>
      </dsp:txBody>
      <dsp:txXfrm>
        <a:off x="1261315" y="4256176"/>
        <a:ext cx="7062507" cy="7157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33400"/>
          <a:ext cx="4949012" cy="698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Alarmas</a:t>
          </a:r>
        </a:p>
      </dsp:txBody>
      <dsp:txXfrm>
        <a:off x="20448" y="553848"/>
        <a:ext cx="4908116" cy="657240"/>
      </dsp:txXfrm>
    </dsp:sp>
    <dsp:sp modelId="{F09C8F67-B528-46C6-ACFA-649C232D7E2C}">
      <dsp:nvSpPr>
        <dsp:cNvPr id="0" name=""/>
        <dsp:cNvSpPr/>
      </dsp:nvSpPr>
      <dsp:spPr>
        <a:xfrm>
          <a:off x="494901" y="1231536"/>
          <a:ext cx="449710" cy="650455"/>
        </a:xfrm>
        <a:custGeom>
          <a:avLst/>
          <a:gdLst/>
          <a:ahLst/>
          <a:cxnLst/>
          <a:rect l="0" t="0" r="0" b="0"/>
          <a:pathLst>
            <a:path>
              <a:moveTo>
                <a:pt x="0" y="0"/>
              </a:moveTo>
              <a:lnTo>
                <a:pt x="0" y="650455"/>
              </a:lnTo>
              <a:lnTo>
                <a:pt x="449710" y="650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944611" y="1333050"/>
          <a:ext cx="7383032" cy="1097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Críticas: cuando el factor de potencia está por debajo del valor de 0,92</a:t>
          </a:r>
          <a:endParaRPr lang="es-ES" sz="2600" kern="1200" dirty="0"/>
        </a:p>
      </dsp:txBody>
      <dsp:txXfrm>
        <a:off x="976767" y="1365206"/>
        <a:ext cx="7318720" cy="1033572"/>
      </dsp:txXfrm>
    </dsp:sp>
    <dsp:sp modelId="{45E8CE71-E700-4FD4-B5BE-EFFA025C1901}">
      <dsp:nvSpPr>
        <dsp:cNvPr id="0" name=""/>
        <dsp:cNvSpPr/>
      </dsp:nvSpPr>
      <dsp:spPr>
        <a:xfrm>
          <a:off x="494901" y="1231536"/>
          <a:ext cx="499483" cy="1760175"/>
        </a:xfrm>
        <a:custGeom>
          <a:avLst/>
          <a:gdLst/>
          <a:ahLst/>
          <a:cxnLst/>
          <a:rect l="0" t="0" r="0" b="0"/>
          <a:pathLst>
            <a:path>
              <a:moveTo>
                <a:pt x="0" y="0"/>
              </a:moveTo>
              <a:lnTo>
                <a:pt x="0" y="1760175"/>
              </a:lnTo>
              <a:lnTo>
                <a:pt x="499483" y="1760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994385" y="2531974"/>
          <a:ext cx="7322259" cy="919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Leves: cuando existe una sobretensión..</a:t>
          </a:r>
          <a:endParaRPr lang="es-EC" sz="2600" kern="1200" dirty="0"/>
        </a:p>
      </dsp:txBody>
      <dsp:txXfrm>
        <a:off x="1021316" y="2558905"/>
        <a:ext cx="7268397" cy="865613"/>
      </dsp:txXfrm>
    </dsp:sp>
    <dsp:sp modelId="{5FEC829D-B5EE-4082-963A-B556E0B16D5E}">
      <dsp:nvSpPr>
        <dsp:cNvPr id="0" name=""/>
        <dsp:cNvSpPr/>
      </dsp:nvSpPr>
      <dsp:spPr>
        <a:xfrm>
          <a:off x="494901" y="1231536"/>
          <a:ext cx="499483" cy="2855080"/>
        </a:xfrm>
        <a:custGeom>
          <a:avLst/>
          <a:gdLst/>
          <a:ahLst/>
          <a:cxnLst/>
          <a:rect l="0" t="0" r="0" b="0"/>
          <a:pathLst>
            <a:path>
              <a:moveTo>
                <a:pt x="0" y="0"/>
              </a:moveTo>
              <a:lnTo>
                <a:pt x="0" y="2855080"/>
              </a:lnTo>
              <a:lnTo>
                <a:pt x="499483" y="2855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D8B6F-1B0C-48E7-8A6A-1C0B5B89C8D1}">
      <dsp:nvSpPr>
        <dsp:cNvPr id="0" name=""/>
        <dsp:cNvSpPr/>
      </dsp:nvSpPr>
      <dsp:spPr>
        <a:xfrm>
          <a:off x="994385" y="3577099"/>
          <a:ext cx="7376708" cy="1019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Mensaje: cuando se conectan los medidores a la red</a:t>
          </a:r>
          <a:endParaRPr lang="es-EC" sz="2600" kern="1200" dirty="0"/>
        </a:p>
      </dsp:txBody>
      <dsp:txXfrm>
        <a:off x="1024232" y="3606946"/>
        <a:ext cx="7317014" cy="9593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347"/>
          <a:ext cx="5118156" cy="72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s-ES" sz="4100" kern="1200" dirty="0"/>
            <a:t>Solución</a:t>
          </a:r>
        </a:p>
      </dsp:txBody>
      <dsp:txXfrm>
        <a:off x="21147" y="22494"/>
        <a:ext cx="5075862" cy="679702"/>
      </dsp:txXfrm>
    </dsp:sp>
    <dsp:sp modelId="{F09C8F67-B528-46C6-ACFA-649C232D7E2C}">
      <dsp:nvSpPr>
        <dsp:cNvPr id="0" name=""/>
        <dsp:cNvSpPr/>
      </dsp:nvSpPr>
      <dsp:spPr>
        <a:xfrm>
          <a:off x="511815" y="723344"/>
          <a:ext cx="567218" cy="422423"/>
        </a:xfrm>
        <a:custGeom>
          <a:avLst/>
          <a:gdLst/>
          <a:ahLst/>
          <a:cxnLst/>
          <a:rect l="0" t="0" r="0" b="0"/>
          <a:pathLst>
            <a:path>
              <a:moveTo>
                <a:pt x="0" y="0"/>
              </a:moveTo>
              <a:lnTo>
                <a:pt x="0" y="422423"/>
              </a:lnTo>
              <a:lnTo>
                <a:pt x="567218" y="422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079033" y="828327"/>
          <a:ext cx="4425380" cy="634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s-EC" sz="2600" kern="1200" dirty="0"/>
            <a:t>Un procesador de Core I3.</a:t>
          </a:r>
          <a:endParaRPr lang="es-ES" sz="2600" kern="1200" dirty="0"/>
        </a:p>
      </dsp:txBody>
      <dsp:txXfrm>
        <a:off x="1097628" y="846922"/>
        <a:ext cx="4388190" cy="597692"/>
      </dsp:txXfrm>
    </dsp:sp>
    <dsp:sp modelId="{DC4EDC11-AC02-4370-93C0-1DE4D3C3C977}">
      <dsp:nvSpPr>
        <dsp:cNvPr id="0" name=""/>
        <dsp:cNvSpPr/>
      </dsp:nvSpPr>
      <dsp:spPr>
        <a:xfrm>
          <a:off x="511815" y="723344"/>
          <a:ext cx="618692" cy="1210719"/>
        </a:xfrm>
        <a:custGeom>
          <a:avLst/>
          <a:gdLst/>
          <a:ahLst/>
          <a:cxnLst/>
          <a:rect l="0" t="0" r="0" b="0"/>
          <a:pathLst>
            <a:path>
              <a:moveTo>
                <a:pt x="0" y="0"/>
              </a:moveTo>
              <a:lnTo>
                <a:pt x="0" y="1210719"/>
              </a:lnTo>
              <a:lnTo>
                <a:pt x="618692" y="1210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F169A-78C5-4477-8EF8-9B01448845CE}">
      <dsp:nvSpPr>
        <dsp:cNvPr id="0" name=""/>
        <dsp:cNvSpPr/>
      </dsp:nvSpPr>
      <dsp:spPr>
        <a:xfrm>
          <a:off x="1130508" y="1567703"/>
          <a:ext cx="4328129" cy="732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s-EC" sz="2600" kern="1200" dirty="0"/>
            <a:t>Una memoria RAM de 4Gb</a:t>
          </a:r>
        </a:p>
      </dsp:txBody>
      <dsp:txXfrm>
        <a:off x="1151969" y="1589164"/>
        <a:ext cx="4285207" cy="689799"/>
      </dsp:txXfrm>
    </dsp:sp>
    <dsp:sp modelId="{F6A4EAE1-3DD8-4DF6-A72B-C3A88C75157F}">
      <dsp:nvSpPr>
        <dsp:cNvPr id="0" name=""/>
        <dsp:cNvSpPr/>
      </dsp:nvSpPr>
      <dsp:spPr>
        <a:xfrm>
          <a:off x="511815" y="723344"/>
          <a:ext cx="618692" cy="1999401"/>
        </a:xfrm>
        <a:custGeom>
          <a:avLst/>
          <a:gdLst/>
          <a:ahLst/>
          <a:cxnLst/>
          <a:rect l="0" t="0" r="0" b="0"/>
          <a:pathLst>
            <a:path>
              <a:moveTo>
                <a:pt x="0" y="0"/>
              </a:moveTo>
              <a:lnTo>
                <a:pt x="0" y="1999401"/>
              </a:lnTo>
              <a:lnTo>
                <a:pt x="618692" y="1999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A1237-73E9-4D04-A4B2-0BA133EF603C}">
      <dsp:nvSpPr>
        <dsp:cNvPr id="0" name=""/>
        <dsp:cNvSpPr/>
      </dsp:nvSpPr>
      <dsp:spPr>
        <a:xfrm>
          <a:off x="1130508" y="2404918"/>
          <a:ext cx="4278901" cy="6356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s-EC" sz="2600" kern="1200" dirty="0"/>
            <a:t>Un disco duro de 500 GB</a:t>
          </a:r>
        </a:p>
      </dsp:txBody>
      <dsp:txXfrm>
        <a:off x="1149126" y="2423536"/>
        <a:ext cx="4241665" cy="598419"/>
      </dsp:txXfrm>
    </dsp:sp>
    <dsp:sp modelId="{BE012EFA-260F-406B-BF0A-7E9375D971C1}">
      <dsp:nvSpPr>
        <dsp:cNvPr id="0" name=""/>
        <dsp:cNvSpPr/>
      </dsp:nvSpPr>
      <dsp:spPr>
        <a:xfrm>
          <a:off x="511815" y="723344"/>
          <a:ext cx="618692" cy="2784314"/>
        </a:xfrm>
        <a:custGeom>
          <a:avLst/>
          <a:gdLst/>
          <a:ahLst/>
          <a:cxnLst/>
          <a:rect l="0" t="0" r="0" b="0"/>
          <a:pathLst>
            <a:path>
              <a:moveTo>
                <a:pt x="0" y="0"/>
              </a:moveTo>
              <a:lnTo>
                <a:pt x="0" y="2784314"/>
              </a:lnTo>
              <a:lnTo>
                <a:pt x="618692" y="27843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08D9EA-18EE-4052-BDD8-C35D24FDB409}">
      <dsp:nvSpPr>
        <dsp:cNvPr id="0" name=""/>
        <dsp:cNvSpPr/>
      </dsp:nvSpPr>
      <dsp:spPr>
        <a:xfrm>
          <a:off x="1130508" y="3145067"/>
          <a:ext cx="7081377" cy="725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s-EC" sz="2600" kern="1200" dirty="0"/>
            <a:t>Sistema operativo Windows 7 (64 bits).</a:t>
          </a:r>
        </a:p>
      </dsp:txBody>
      <dsp:txXfrm>
        <a:off x="1151748" y="3166307"/>
        <a:ext cx="7038897" cy="682701"/>
      </dsp:txXfrm>
    </dsp:sp>
    <dsp:sp modelId="{30AD500B-CC06-4328-90B1-B5A70F965BC2}">
      <dsp:nvSpPr>
        <dsp:cNvPr id="0" name=""/>
        <dsp:cNvSpPr/>
      </dsp:nvSpPr>
      <dsp:spPr>
        <a:xfrm>
          <a:off x="511815" y="723344"/>
          <a:ext cx="618692" cy="3625684"/>
        </a:xfrm>
        <a:custGeom>
          <a:avLst/>
          <a:gdLst/>
          <a:ahLst/>
          <a:cxnLst/>
          <a:rect l="0" t="0" r="0" b="0"/>
          <a:pathLst>
            <a:path>
              <a:moveTo>
                <a:pt x="0" y="0"/>
              </a:moveTo>
              <a:lnTo>
                <a:pt x="0" y="3625684"/>
              </a:lnTo>
              <a:lnTo>
                <a:pt x="618692" y="3625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EA3C9-C325-46B2-B8FC-945D2AFC477D}">
      <dsp:nvSpPr>
        <dsp:cNvPr id="0" name=""/>
        <dsp:cNvSpPr/>
      </dsp:nvSpPr>
      <dsp:spPr>
        <a:xfrm>
          <a:off x="1130508" y="3974742"/>
          <a:ext cx="7144615" cy="748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s-EC" sz="2600" kern="1200" dirty="0"/>
            <a:t>Base de datos Microsoft SQL Server 2008 R2 Express.</a:t>
          </a:r>
        </a:p>
      </dsp:txBody>
      <dsp:txXfrm>
        <a:off x="1152433" y="3996667"/>
        <a:ext cx="7100765" cy="704721"/>
      </dsp:txXfrm>
    </dsp:sp>
    <dsp:sp modelId="{F14EEFB2-748B-4B3E-9D65-8A13D500F1F4}">
      <dsp:nvSpPr>
        <dsp:cNvPr id="0" name=""/>
        <dsp:cNvSpPr/>
      </dsp:nvSpPr>
      <dsp:spPr>
        <a:xfrm>
          <a:off x="511815" y="723344"/>
          <a:ext cx="618692" cy="4414554"/>
        </a:xfrm>
        <a:custGeom>
          <a:avLst/>
          <a:gdLst/>
          <a:ahLst/>
          <a:cxnLst/>
          <a:rect l="0" t="0" r="0" b="0"/>
          <a:pathLst>
            <a:path>
              <a:moveTo>
                <a:pt x="0" y="0"/>
              </a:moveTo>
              <a:lnTo>
                <a:pt x="0" y="4414554"/>
              </a:lnTo>
              <a:lnTo>
                <a:pt x="618692" y="44145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F762C-6150-4EB6-885E-5CDB08E8D9E1}">
      <dsp:nvSpPr>
        <dsp:cNvPr id="0" name=""/>
        <dsp:cNvSpPr/>
      </dsp:nvSpPr>
      <dsp:spPr>
        <a:xfrm>
          <a:off x="1130508" y="4827807"/>
          <a:ext cx="4542560" cy="6201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s-EC" sz="2600" kern="1200" dirty="0" err="1"/>
            <a:t>Power</a:t>
          </a:r>
          <a:r>
            <a:rPr lang="es-EC" sz="2600" kern="1200" dirty="0"/>
            <a:t> </a:t>
          </a:r>
          <a:r>
            <a:rPr lang="es-EC" sz="2600" kern="1200" dirty="0" err="1"/>
            <a:t>Monitoring</a:t>
          </a:r>
          <a:r>
            <a:rPr lang="es-EC" sz="2600" kern="1200" dirty="0"/>
            <a:t> </a:t>
          </a:r>
          <a:r>
            <a:rPr lang="es-EC" sz="2600" kern="1200" dirty="0" err="1"/>
            <a:t>Expert</a:t>
          </a:r>
          <a:r>
            <a:rPr lang="es-EC" sz="2600" kern="1200" dirty="0"/>
            <a:t> v6.0</a:t>
          </a:r>
        </a:p>
      </dsp:txBody>
      <dsp:txXfrm>
        <a:off x="1148673" y="4845972"/>
        <a:ext cx="4506230" cy="583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Introducción</a:t>
          </a:r>
        </a:p>
      </dsp:txBody>
      <dsp:txXfrm>
        <a:off x="20049" y="2116190"/>
        <a:ext cx="8341900" cy="644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86807"/>
          <a:ext cx="8610598" cy="703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ES" sz="3800" kern="1200" dirty="0"/>
            <a:t>Implementación del sistema de monitoreo</a:t>
          </a:r>
        </a:p>
      </dsp:txBody>
      <dsp:txXfrm>
        <a:off x="20596" y="2107403"/>
        <a:ext cx="8569406" cy="6619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86807"/>
          <a:ext cx="8610598" cy="703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kern="1200" dirty="0"/>
            <a:t>Análisis de Resultados</a:t>
          </a:r>
        </a:p>
      </dsp:txBody>
      <dsp:txXfrm>
        <a:off x="20596" y="2107403"/>
        <a:ext cx="8569406" cy="6619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86807"/>
          <a:ext cx="8610598" cy="703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ES" sz="4000" kern="1200" dirty="0"/>
            <a:t>Conclusiones</a:t>
          </a:r>
        </a:p>
      </dsp:txBody>
      <dsp:txXfrm>
        <a:off x="20596" y="2107403"/>
        <a:ext cx="8569406" cy="661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4537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INTRODUCCIÓN</a:t>
          </a:r>
        </a:p>
      </dsp:txBody>
      <dsp:txXfrm>
        <a:off x="17172" y="262548"/>
        <a:ext cx="7144856" cy="551945"/>
      </dsp:txXfrm>
    </dsp:sp>
    <dsp:sp modelId="{F09C8F67-B528-46C6-ACFA-649C232D7E2C}">
      <dsp:nvSpPr>
        <dsp:cNvPr id="0" name=""/>
        <dsp:cNvSpPr/>
      </dsp:nvSpPr>
      <dsp:spPr>
        <a:xfrm>
          <a:off x="717920" y="831666"/>
          <a:ext cx="649715" cy="1410396"/>
        </a:xfrm>
        <a:custGeom>
          <a:avLst/>
          <a:gdLst/>
          <a:ahLst/>
          <a:cxnLst/>
          <a:rect l="0" t="0" r="0" b="0"/>
          <a:pathLst>
            <a:path>
              <a:moveTo>
                <a:pt x="0" y="0"/>
              </a:moveTo>
              <a:lnTo>
                <a:pt x="0" y="1410396"/>
              </a:lnTo>
              <a:lnTo>
                <a:pt x="649715" y="1410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367635" y="978925"/>
          <a:ext cx="6938162" cy="25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La empresa Sociedad de Destilación de Alcoholes S.A. (SODERAL S.A.), ubicada en Marcelino </a:t>
          </a:r>
          <a:r>
            <a:rPr lang="es-EC" sz="2600" kern="1200" dirty="0" err="1"/>
            <a:t>Maridueña</a:t>
          </a:r>
          <a:r>
            <a:rPr lang="es-EC" sz="2600" kern="1200" dirty="0"/>
            <a:t>, en la provincia del Guayas requiere un sistema de monitoreo de calidad de energía con ciertos requerimientos según la norma ISO 50001 y según necesidades específicas de la empresa.</a:t>
          </a:r>
          <a:endParaRPr lang="es-ES" sz="2600" kern="1200" dirty="0"/>
        </a:p>
      </dsp:txBody>
      <dsp:txXfrm>
        <a:off x="1441627" y="1052917"/>
        <a:ext cx="6790178" cy="2378291"/>
      </dsp:txXfrm>
    </dsp:sp>
    <dsp:sp modelId="{2A81AC24-19E8-4B05-BE18-7F7DC22883F5}">
      <dsp:nvSpPr>
        <dsp:cNvPr id="0" name=""/>
        <dsp:cNvSpPr/>
      </dsp:nvSpPr>
      <dsp:spPr>
        <a:xfrm>
          <a:off x="717920" y="831666"/>
          <a:ext cx="649715" cy="3538188"/>
        </a:xfrm>
        <a:custGeom>
          <a:avLst/>
          <a:gdLst/>
          <a:ahLst/>
          <a:cxnLst/>
          <a:rect l="0" t="0" r="0" b="0"/>
          <a:pathLst>
            <a:path>
              <a:moveTo>
                <a:pt x="0" y="0"/>
              </a:moveTo>
              <a:lnTo>
                <a:pt x="0" y="3538188"/>
              </a:lnTo>
              <a:lnTo>
                <a:pt x="649715" y="3538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67635" y="3651773"/>
          <a:ext cx="6938162" cy="14361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s-EC" sz="2600" kern="1200" dirty="0"/>
            <a:t>El presente trabajo de investigación consta de tres fases: diseño del sistema de monitoreo de calidad de energía, implementación del sistema y análisis de resultados. </a:t>
          </a:r>
          <a:endParaRPr lang="es-EC" sz="2600" kern="1200" noProof="0" dirty="0"/>
        </a:p>
      </dsp:txBody>
      <dsp:txXfrm>
        <a:off x="1409699" y="3693837"/>
        <a:ext cx="6854034" cy="1352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Objetivos</a:t>
          </a:r>
        </a:p>
      </dsp:txBody>
      <dsp:txXfrm>
        <a:off x="20049" y="2116190"/>
        <a:ext cx="8341900" cy="644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838201"/>
          <a:ext cx="7179200" cy="737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s-ES" sz="4200" kern="1200" dirty="0"/>
            <a:t>Objetivo General</a:t>
          </a:r>
        </a:p>
      </dsp:txBody>
      <dsp:txXfrm>
        <a:off x="21595" y="859796"/>
        <a:ext cx="7136010" cy="694122"/>
      </dsp:txXfrm>
    </dsp:sp>
    <dsp:sp modelId="{F09C8F67-B528-46C6-ACFA-649C232D7E2C}">
      <dsp:nvSpPr>
        <dsp:cNvPr id="0" name=""/>
        <dsp:cNvSpPr/>
      </dsp:nvSpPr>
      <dsp:spPr>
        <a:xfrm>
          <a:off x="717920" y="1575513"/>
          <a:ext cx="649715" cy="1419129"/>
        </a:xfrm>
        <a:custGeom>
          <a:avLst/>
          <a:gdLst/>
          <a:ahLst/>
          <a:cxnLst/>
          <a:rect l="0" t="0" r="0" b="0"/>
          <a:pathLst>
            <a:path>
              <a:moveTo>
                <a:pt x="0" y="0"/>
              </a:moveTo>
              <a:lnTo>
                <a:pt x="0" y="1419129"/>
              </a:lnTo>
              <a:lnTo>
                <a:pt x="649715" y="1419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367635" y="1722771"/>
          <a:ext cx="6938162" cy="25437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C" sz="2800" kern="1200" dirty="0"/>
            <a:t>Implementar un sistema de monitoreo de energía para Sociedad de Destilación de Alcoholes S.A para buscar posibles soluciones a problemas eléctricos encontrados.</a:t>
          </a:r>
          <a:endParaRPr lang="es-ES" sz="2800" kern="1200" dirty="0"/>
        </a:p>
      </dsp:txBody>
      <dsp:txXfrm>
        <a:off x="1442139" y="1797275"/>
        <a:ext cx="6789154" cy="2394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57052"/>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err="1"/>
            <a:t>Objetivos</a:t>
          </a:r>
          <a:r>
            <a:rPr lang="en-US" sz="3300" kern="1200" dirty="0"/>
            <a:t> </a:t>
          </a:r>
          <a:r>
            <a:rPr lang="en-US" sz="3300" kern="1200" dirty="0" err="1"/>
            <a:t>Específicos</a:t>
          </a:r>
          <a:endParaRPr lang="es-ES" sz="3300" kern="1200" dirty="0"/>
        </a:p>
      </dsp:txBody>
      <dsp:txXfrm>
        <a:off x="17172" y="274224"/>
        <a:ext cx="7144856" cy="551945"/>
      </dsp:txXfrm>
    </dsp:sp>
    <dsp:sp modelId="{F09C8F67-B528-46C6-ACFA-649C232D7E2C}">
      <dsp:nvSpPr>
        <dsp:cNvPr id="0" name=""/>
        <dsp:cNvSpPr/>
      </dsp:nvSpPr>
      <dsp:spPr>
        <a:xfrm>
          <a:off x="717920" y="843342"/>
          <a:ext cx="649715" cy="784429"/>
        </a:xfrm>
        <a:custGeom>
          <a:avLst/>
          <a:gdLst/>
          <a:ahLst/>
          <a:cxnLst/>
          <a:rect l="0" t="0" r="0" b="0"/>
          <a:pathLst>
            <a:path>
              <a:moveTo>
                <a:pt x="0" y="0"/>
              </a:moveTo>
              <a:lnTo>
                <a:pt x="0" y="784429"/>
              </a:lnTo>
              <a:lnTo>
                <a:pt x="649715" y="784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367635" y="990601"/>
          <a:ext cx="6938162" cy="12743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Diseñar un sistema de monitoreo de parámetros eléctricos centralizado para cumplir la norma ISO 500001.</a:t>
          </a:r>
          <a:endParaRPr lang="es-ES" sz="2600" kern="1200" dirty="0"/>
        </a:p>
      </dsp:txBody>
      <dsp:txXfrm>
        <a:off x="1404959" y="1027925"/>
        <a:ext cx="6863514" cy="1199693"/>
      </dsp:txXfrm>
    </dsp:sp>
    <dsp:sp modelId="{93F5C2C5-B19C-4D19-8D55-E0A212CC1D21}">
      <dsp:nvSpPr>
        <dsp:cNvPr id="0" name=""/>
        <dsp:cNvSpPr/>
      </dsp:nvSpPr>
      <dsp:spPr>
        <a:xfrm>
          <a:off x="717920" y="843342"/>
          <a:ext cx="721918" cy="2162075"/>
        </a:xfrm>
        <a:custGeom>
          <a:avLst/>
          <a:gdLst/>
          <a:ahLst/>
          <a:cxnLst/>
          <a:rect l="0" t="0" r="0" b="0"/>
          <a:pathLst>
            <a:path>
              <a:moveTo>
                <a:pt x="0" y="0"/>
              </a:moveTo>
              <a:lnTo>
                <a:pt x="0" y="2162075"/>
              </a:lnTo>
              <a:lnTo>
                <a:pt x="721918" y="2162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96D4B-88E1-4E8F-A8AE-E36AC332FADF}">
      <dsp:nvSpPr>
        <dsp:cNvPr id="0" name=""/>
        <dsp:cNvSpPr/>
      </dsp:nvSpPr>
      <dsp:spPr>
        <a:xfrm>
          <a:off x="1439838" y="2411515"/>
          <a:ext cx="6893248" cy="1187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Implementar el sistema con el fin de tener información guardada para poder calcular consumos mensuales de energía.</a:t>
          </a:r>
        </a:p>
      </dsp:txBody>
      <dsp:txXfrm>
        <a:off x="1474628" y="2446305"/>
        <a:ext cx="6823668" cy="1118225"/>
      </dsp:txXfrm>
    </dsp:sp>
    <dsp:sp modelId="{E475C605-982F-4F0D-8AFD-997AC8D393AE}">
      <dsp:nvSpPr>
        <dsp:cNvPr id="0" name=""/>
        <dsp:cNvSpPr/>
      </dsp:nvSpPr>
      <dsp:spPr>
        <a:xfrm>
          <a:off x="717920" y="843342"/>
          <a:ext cx="721918" cy="3453434"/>
        </a:xfrm>
        <a:custGeom>
          <a:avLst/>
          <a:gdLst/>
          <a:ahLst/>
          <a:cxnLst/>
          <a:rect l="0" t="0" r="0" b="0"/>
          <a:pathLst>
            <a:path>
              <a:moveTo>
                <a:pt x="0" y="0"/>
              </a:moveTo>
              <a:lnTo>
                <a:pt x="0" y="3453434"/>
              </a:lnTo>
              <a:lnTo>
                <a:pt x="721918" y="3453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978BF-B2AC-4636-A60C-87FE88C95D05}">
      <dsp:nvSpPr>
        <dsp:cNvPr id="0" name=""/>
        <dsp:cNvSpPr/>
      </dsp:nvSpPr>
      <dsp:spPr>
        <a:xfrm>
          <a:off x="1439838" y="3745893"/>
          <a:ext cx="6925658" cy="11017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Font typeface="Symbol" panose="05050102010706020507" pitchFamily="18" charset="2"/>
            <a:buNone/>
          </a:pPr>
          <a:r>
            <a:rPr lang="es-EC" sz="2400" kern="1200" dirty="0"/>
            <a:t>Diseñar las Interfaces HMI (Interfaz </a:t>
          </a:r>
          <a:r>
            <a:rPr lang="es-EC" sz="2600" kern="1200" dirty="0"/>
            <a:t>Hombre Máquina) centradas en el usuario en la parte de diagramas</a:t>
          </a:r>
        </a:p>
      </dsp:txBody>
      <dsp:txXfrm>
        <a:off x="1472108" y="3778163"/>
        <a:ext cx="6861118" cy="10372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1726"/>
          <a:ext cx="7041380" cy="575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t>Objetivos</a:t>
          </a:r>
          <a:r>
            <a:rPr lang="en-US" sz="3200" kern="1200" dirty="0"/>
            <a:t> </a:t>
          </a:r>
          <a:r>
            <a:rPr lang="en-US" sz="3200" kern="1200" dirty="0" err="1"/>
            <a:t>Específicos</a:t>
          </a:r>
          <a:endParaRPr lang="es-ES" sz="3200" kern="1200" dirty="0"/>
        </a:p>
      </dsp:txBody>
      <dsp:txXfrm>
        <a:off x="16842" y="168568"/>
        <a:ext cx="7007696" cy="541350"/>
      </dsp:txXfrm>
    </dsp:sp>
    <dsp:sp modelId="{F09C8F67-B528-46C6-ACFA-649C232D7E2C}">
      <dsp:nvSpPr>
        <dsp:cNvPr id="0" name=""/>
        <dsp:cNvSpPr/>
      </dsp:nvSpPr>
      <dsp:spPr>
        <a:xfrm>
          <a:off x="704138" y="726760"/>
          <a:ext cx="633656" cy="977147"/>
        </a:xfrm>
        <a:custGeom>
          <a:avLst/>
          <a:gdLst/>
          <a:ahLst/>
          <a:cxnLst/>
          <a:rect l="0" t="0" r="0" b="0"/>
          <a:pathLst>
            <a:path>
              <a:moveTo>
                <a:pt x="0" y="0"/>
              </a:moveTo>
              <a:lnTo>
                <a:pt x="0" y="977147"/>
              </a:lnTo>
              <a:lnTo>
                <a:pt x="633656" y="977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337794" y="871192"/>
          <a:ext cx="6973054" cy="1665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Monitorizar el sistema a distancia, desde cualquier dispositivo conectado a la red de la empresa para que la información se encuentre al alcance del área administrativa y técnica.</a:t>
          </a:r>
          <a:endParaRPr lang="es-ES" sz="2600" kern="1200" dirty="0"/>
        </a:p>
      </dsp:txBody>
      <dsp:txXfrm>
        <a:off x="1386573" y="919971"/>
        <a:ext cx="6875496" cy="1567874"/>
      </dsp:txXfrm>
    </dsp:sp>
    <dsp:sp modelId="{167EA857-B597-4EAD-84A4-70F08DB2CB92}">
      <dsp:nvSpPr>
        <dsp:cNvPr id="0" name=""/>
        <dsp:cNvSpPr/>
      </dsp:nvSpPr>
      <dsp:spPr>
        <a:xfrm>
          <a:off x="704138" y="726760"/>
          <a:ext cx="704472" cy="2444702"/>
        </a:xfrm>
        <a:custGeom>
          <a:avLst/>
          <a:gdLst/>
          <a:ahLst/>
          <a:cxnLst/>
          <a:rect l="0" t="0" r="0" b="0"/>
          <a:pathLst>
            <a:path>
              <a:moveTo>
                <a:pt x="0" y="0"/>
              </a:moveTo>
              <a:lnTo>
                <a:pt x="0" y="2444702"/>
              </a:lnTo>
              <a:lnTo>
                <a:pt x="704472" y="2444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C4DBB-1FB3-4F08-A977-21B0D5C08B56}">
      <dsp:nvSpPr>
        <dsp:cNvPr id="0" name=""/>
        <dsp:cNvSpPr/>
      </dsp:nvSpPr>
      <dsp:spPr>
        <a:xfrm>
          <a:off x="1408610" y="2680383"/>
          <a:ext cx="6887636" cy="9821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Evaluar el consumo eléctrico a partir del sistema integrado para realizar posibles mejoras futuras.</a:t>
          </a:r>
        </a:p>
      </dsp:txBody>
      <dsp:txXfrm>
        <a:off x="1437376" y="2709149"/>
        <a:ext cx="6830104" cy="924627"/>
      </dsp:txXfrm>
    </dsp:sp>
    <dsp:sp modelId="{1BCF1778-8C8B-4947-BDD6-A5EE39DEBAA4}">
      <dsp:nvSpPr>
        <dsp:cNvPr id="0" name=""/>
        <dsp:cNvSpPr/>
      </dsp:nvSpPr>
      <dsp:spPr>
        <a:xfrm>
          <a:off x="704138" y="726760"/>
          <a:ext cx="704472" cy="3652890"/>
        </a:xfrm>
        <a:custGeom>
          <a:avLst/>
          <a:gdLst/>
          <a:ahLst/>
          <a:cxnLst/>
          <a:rect l="0" t="0" r="0" b="0"/>
          <a:pathLst>
            <a:path>
              <a:moveTo>
                <a:pt x="0" y="0"/>
              </a:moveTo>
              <a:lnTo>
                <a:pt x="0" y="3652890"/>
              </a:lnTo>
              <a:lnTo>
                <a:pt x="704472" y="3652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B855F-6E85-4660-8061-6B69DD38604E}">
      <dsp:nvSpPr>
        <dsp:cNvPr id="0" name=""/>
        <dsp:cNvSpPr/>
      </dsp:nvSpPr>
      <dsp:spPr>
        <a:xfrm>
          <a:off x="1408610" y="3806301"/>
          <a:ext cx="6933998" cy="11466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Font typeface="Symbol" panose="05050102010706020507" pitchFamily="18" charset="2"/>
            <a:buNone/>
          </a:pPr>
          <a:r>
            <a:rPr lang="es-EC" sz="2600" kern="1200" dirty="0"/>
            <a:t>Analizar los datos del consumo energético para determinar su influencia en la eficiencia de consumo de energía eléctrica.</a:t>
          </a:r>
        </a:p>
      </dsp:txBody>
      <dsp:txXfrm>
        <a:off x="1442196" y="3839887"/>
        <a:ext cx="6866826" cy="10795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Antecedentes</a:t>
          </a:r>
        </a:p>
      </dsp:txBody>
      <dsp:txXfrm>
        <a:off x="20049" y="2116190"/>
        <a:ext cx="8341900" cy="644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10986"/>
          <a:ext cx="7041380" cy="575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t>Posibles</a:t>
          </a:r>
          <a:r>
            <a:rPr lang="en-US" sz="3200" kern="1200" dirty="0"/>
            <a:t> </a:t>
          </a:r>
          <a:r>
            <a:rPr lang="en-US" sz="3200" kern="1200" dirty="0" err="1"/>
            <a:t>Errores</a:t>
          </a:r>
          <a:endParaRPr lang="es-ES" sz="3200" kern="1200" dirty="0"/>
        </a:p>
      </dsp:txBody>
      <dsp:txXfrm>
        <a:off x="16842" y="427828"/>
        <a:ext cx="7007696" cy="541350"/>
      </dsp:txXfrm>
    </dsp:sp>
    <dsp:sp modelId="{F09C8F67-B528-46C6-ACFA-649C232D7E2C}">
      <dsp:nvSpPr>
        <dsp:cNvPr id="0" name=""/>
        <dsp:cNvSpPr/>
      </dsp:nvSpPr>
      <dsp:spPr>
        <a:xfrm>
          <a:off x="704138" y="986020"/>
          <a:ext cx="633656" cy="1183726"/>
        </a:xfrm>
        <a:custGeom>
          <a:avLst/>
          <a:gdLst/>
          <a:ahLst/>
          <a:cxnLst/>
          <a:rect l="0" t="0" r="0" b="0"/>
          <a:pathLst>
            <a:path>
              <a:moveTo>
                <a:pt x="0" y="0"/>
              </a:moveTo>
              <a:lnTo>
                <a:pt x="0" y="1183726"/>
              </a:lnTo>
              <a:lnTo>
                <a:pt x="633656" y="1183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4D90-65FB-4055-97A5-9DF43875EC69}">
      <dsp:nvSpPr>
        <dsp:cNvPr id="0" name=""/>
        <dsp:cNvSpPr/>
      </dsp:nvSpPr>
      <dsp:spPr>
        <a:xfrm>
          <a:off x="1337794" y="1130452"/>
          <a:ext cx="6973054" cy="20785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Personal: En la planta cuenta con un solo empleado que se encarga diariamente de registrar los valores tomados en los medidores y llevar una bitácora, se tiene errores de medición por parte del operario.</a:t>
          </a:r>
          <a:endParaRPr lang="es-ES" sz="2600" kern="1200" dirty="0"/>
        </a:p>
      </dsp:txBody>
      <dsp:txXfrm>
        <a:off x="1398674" y="1191332"/>
        <a:ext cx="6851294" cy="1956829"/>
      </dsp:txXfrm>
    </dsp:sp>
    <dsp:sp modelId="{45E8CE71-E700-4FD4-B5BE-EFFA025C1901}">
      <dsp:nvSpPr>
        <dsp:cNvPr id="0" name=""/>
        <dsp:cNvSpPr/>
      </dsp:nvSpPr>
      <dsp:spPr>
        <a:xfrm>
          <a:off x="704138" y="986020"/>
          <a:ext cx="704472" cy="3037249"/>
        </a:xfrm>
        <a:custGeom>
          <a:avLst/>
          <a:gdLst/>
          <a:ahLst/>
          <a:cxnLst/>
          <a:rect l="0" t="0" r="0" b="0"/>
          <a:pathLst>
            <a:path>
              <a:moveTo>
                <a:pt x="0" y="0"/>
              </a:moveTo>
              <a:lnTo>
                <a:pt x="0" y="3037249"/>
              </a:lnTo>
              <a:lnTo>
                <a:pt x="704472" y="3037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B0763-DA6A-4FBE-9E15-5E04F94C8E45}">
      <dsp:nvSpPr>
        <dsp:cNvPr id="0" name=""/>
        <dsp:cNvSpPr/>
      </dsp:nvSpPr>
      <dsp:spPr>
        <a:xfrm>
          <a:off x="1408610" y="3352800"/>
          <a:ext cx="6890479" cy="13409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just" defTabSz="1155700">
            <a:lnSpc>
              <a:spcPct val="90000"/>
            </a:lnSpc>
            <a:spcBef>
              <a:spcPct val="0"/>
            </a:spcBef>
            <a:spcAft>
              <a:spcPct val="35000"/>
            </a:spcAft>
            <a:buNone/>
          </a:pPr>
          <a:r>
            <a:rPr lang="es-EC" sz="2600" kern="1200" dirty="0"/>
            <a:t>Daño equipos eléctricos:  Se asume que por alto valor de distorsión armónica THD, no se cuenta con medición de este valor.</a:t>
          </a:r>
        </a:p>
      </dsp:txBody>
      <dsp:txXfrm>
        <a:off x="1447885" y="3392075"/>
        <a:ext cx="6811929" cy="12623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8BD3D-987F-4F88-834B-932F2D030D1B}" type="datetimeFigureOut">
              <a:rPr lang="en-US" smtClean="0"/>
              <a:pPr/>
              <a:t>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D216C-4E9F-4A70-9BF6-7B1628DE8E5A}" type="slidenum">
              <a:rPr lang="en-US" smtClean="0"/>
              <a:pPr/>
              <a:t>‹Nº›</a:t>
            </a:fld>
            <a:endParaRPr lang="en-US"/>
          </a:p>
        </p:txBody>
      </p:sp>
    </p:spTree>
    <p:extLst>
      <p:ext uri="{BB962C8B-B14F-4D97-AF65-F5344CB8AC3E}">
        <p14:creationId xmlns:p14="http://schemas.microsoft.com/office/powerpoint/2010/main" val="105002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a:t>
            </a:fld>
            <a:endParaRPr lang="es-ES"/>
          </a:p>
        </p:txBody>
      </p:sp>
    </p:spTree>
    <p:extLst>
      <p:ext uri="{BB962C8B-B14F-4D97-AF65-F5344CB8AC3E}">
        <p14:creationId xmlns:p14="http://schemas.microsoft.com/office/powerpoint/2010/main" val="3157882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a:solidFill>
                  <a:schemeClr val="tx1"/>
                </a:solidFill>
                <a:effectLst/>
                <a:latin typeface="+mn-lt"/>
                <a:ea typeface="+mn-ea"/>
                <a:cs typeface="+mn-cs"/>
              </a:rPr>
              <a:t>Turbogenerador ubicado en la zona 15</a:t>
            </a:r>
          </a:p>
          <a:p>
            <a:pPr lvl="0"/>
            <a:r>
              <a:rPr lang="es-EC" sz="1200" kern="1200" dirty="0">
                <a:solidFill>
                  <a:schemeClr val="tx1"/>
                </a:solidFill>
                <a:effectLst/>
                <a:latin typeface="+mn-lt"/>
                <a:ea typeface="+mn-ea"/>
                <a:cs typeface="+mn-cs"/>
              </a:rPr>
              <a:t>TDP1 ubicado en la zona 15</a:t>
            </a:r>
          </a:p>
          <a:p>
            <a:pPr lvl="0"/>
            <a:r>
              <a:rPr lang="es-EC" sz="1200" kern="1200" dirty="0">
                <a:solidFill>
                  <a:schemeClr val="tx1"/>
                </a:solidFill>
                <a:effectLst/>
                <a:latin typeface="+mn-lt"/>
                <a:ea typeface="+mn-ea"/>
                <a:cs typeface="+mn-cs"/>
              </a:rPr>
              <a:t>Planta Anhidro ubicado en la zona 6</a:t>
            </a:r>
          </a:p>
          <a:p>
            <a:pPr lvl="0"/>
            <a:r>
              <a:rPr lang="es-EC" sz="1200" kern="1200" dirty="0">
                <a:solidFill>
                  <a:schemeClr val="tx1"/>
                </a:solidFill>
                <a:effectLst/>
                <a:latin typeface="+mn-lt"/>
                <a:ea typeface="+mn-ea"/>
                <a:cs typeface="+mn-cs"/>
              </a:rPr>
              <a:t>Planta MDT ubicado en la zona 5</a:t>
            </a:r>
          </a:p>
          <a:p>
            <a:pPr lvl="0"/>
            <a:r>
              <a:rPr lang="es-EC" sz="1200" kern="1200" dirty="0">
                <a:solidFill>
                  <a:schemeClr val="tx1"/>
                </a:solidFill>
                <a:effectLst/>
                <a:latin typeface="+mn-lt"/>
                <a:ea typeface="+mn-ea"/>
                <a:cs typeface="+mn-cs"/>
              </a:rPr>
              <a:t>Planta CO2 ubicado en la zona 1</a:t>
            </a:r>
          </a:p>
          <a:p>
            <a:pPr lvl="0"/>
            <a:r>
              <a:rPr lang="es-EC" sz="1200" kern="1200" dirty="0">
                <a:solidFill>
                  <a:schemeClr val="tx1"/>
                </a:solidFill>
                <a:effectLst/>
                <a:latin typeface="+mn-lt"/>
                <a:ea typeface="+mn-ea"/>
                <a:cs typeface="+mn-cs"/>
              </a:rPr>
              <a:t>ITS ubicado en la zona 5</a:t>
            </a:r>
          </a:p>
          <a:p>
            <a:pPr lvl="0"/>
            <a:r>
              <a:rPr lang="es-EC" sz="1200" kern="1200" dirty="0">
                <a:solidFill>
                  <a:schemeClr val="tx1"/>
                </a:solidFill>
                <a:effectLst/>
                <a:latin typeface="+mn-lt"/>
                <a:ea typeface="+mn-ea"/>
                <a:cs typeface="+mn-cs"/>
              </a:rPr>
              <a:t>Circuito de Agua ubicado en la zona 18</a:t>
            </a:r>
          </a:p>
          <a:p>
            <a:pPr lvl="0"/>
            <a:r>
              <a:rPr lang="es-EC" sz="1200" kern="1200" dirty="0">
                <a:solidFill>
                  <a:schemeClr val="tx1"/>
                </a:solidFill>
                <a:effectLst/>
                <a:latin typeface="+mn-lt"/>
                <a:ea typeface="+mn-ea"/>
                <a:cs typeface="+mn-cs"/>
              </a:rPr>
              <a:t>Fermentación ubicada en la zona 2</a:t>
            </a:r>
          </a:p>
          <a:p>
            <a:pPr lvl="0"/>
            <a:r>
              <a:rPr lang="es-EC" sz="1200" kern="1200" dirty="0">
                <a:solidFill>
                  <a:schemeClr val="tx1"/>
                </a:solidFill>
                <a:effectLst/>
                <a:latin typeface="+mn-lt"/>
                <a:ea typeface="+mn-ea"/>
                <a:cs typeface="+mn-cs"/>
              </a:rPr>
              <a:t>Torre ITS ubicado en la zona 5</a:t>
            </a:r>
          </a:p>
          <a:p>
            <a:pPr lvl="0"/>
            <a:r>
              <a:rPr lang="es-EC" sz="1200" kern="1200" dirty="0">
                <a:solidFill>
                  <a:schemeClr val="tx1"/>
                </a:solidFill>
                <a:effectLst/>
                <a:latin typeface="+mn-lt"/>
                <a:ea typeface="+mn-ea"/>
                <a:cs typeface="+mn-cs"/>
              </a:rPr>
              <a:t>Torre Fermentación ubicado en la zona 2</a:t>
            </a:r>
          </a:p>
          <a:p>
            <a:pPr lvl="0"/>
            <a:r>
              <a:rPr lang="es-EC" sz="1200" kern="1200" dirty="0">
                <a:solidFill>
                  <a:schemeClr val="tx1"/>
                </a:solidFill>
                <a:effectLst/>
                <a:latin typeface="+mn-lt"/>
                <a:ea typeface="+mn-ea"/>
                <a:cs typeface="+mn-cs"/>
              </a:rPr>
              <a:t>Administración ubicada en la zona 17</a:t>
            </a:r>
          </a:p>
          <a:p>
            <a:pPr lvl="0"/>
            <a:r>
              <a:rPr lang="es-EC" sz="1200" kern="1200" dirty="0">
                <a:solidFill>
                  <a:schemeClr val="tx1"/>
                </a:solidFill>
                <a:effectLst/>
                <a:latin typeface="+mn-lt"/>
                <a:ea typeface="+mn-ea"/>
                <a:cs typeface="+mn-cs"/>
              </a:rPr>
              <a:t>Cancha ubicada en la zona 11</a:t>
            </a:r>
          </a:p>
          <a:p>
            <a:pPr lvl="0"/>
            <a:r>
              <a:rPr lang="es-EC" sz="1200" kern="1200" dirty="0">
                <a:solidFill>
                  <a:schemeClr val="tx1"/>
                </a:solidFill>
                <a:effectLst/>
                <a:latin typeface="+mn-lt"/>
                <a:ea typeface="+mn-ea"/>
                <a:cs typeface="+mn-cs"/>
              </a:rPr>
              <a:t>Total Planta ubicado en la zona 15</a:t>
            </a:r>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11</a:t>
            </a:fld>
            <a:endParaRPr lang="en-US"/>
          </a:p>
        </p:txBody>
      </p:sp>
    </p:spTree>
    <p:extLst>
      <p:ext uri="{BB962C8B-B14F-4D97-AF65-F5344CB8AC3E}">
        <p14:creationId xmlns:p14="http://schemas.microsoft.com/office/powerpoint/2010/main" val="204420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12</a:t>
            </a:fld>
            <a:endParaRPr lang="es-ES"/>
          </a:p>
        </p:txBody>
      </p:sp>
    </p:spTree>
    <p:extLst>
      <p:ext uri="{BB962C8B-B14F-4D97-AF65-F5344CB8AC3E}">
        <p14:creationId xmlns:p14="http://schemas.microsoft.com/office/powerpoint/2010/main" val="188317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13</a:t>
            </a:fld>
            <a:endParaRPr lang="es-ES"/>
          </a:p>
        </p:txBody>
      </p:sp>
    </p:spTree>
    <p:extLst>
      <p:ext uri="{BB962C8B-B14F-4D97-AF65-F5344CB8AC3E}">
        <p14:creationId xmlns:p14="http://schemas.microsoft.com/office/powerpoint/2010/main" val="200609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14</a:t>
            </a:fld>
            <a:endParaRPr lang="es-ES"/>
          </a:p>
        </p:txBody>
      </p:sp>
    </p:spTree>
    <p:extLst>
      <p:ext uri="{BB962C8B-B14F-4D97-AF65-F5344CB8AC3E}">
        <p14:creationId xmlns:p14="http://schemas.microsoft.com/office/powerpoint/2010/main" val="348989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15</a:t>
            </a:fld>
            <a:endParaRPr lang="es-ES"/>
          </a:p>
        </p:txBody>
      </p:sp>
    </p:spTree>
    <p:extLst>
      <p:ext uri="{BB962C8B-B14F-4D97-AF65-F5344CB8AC3E}">
        <p14:creationId xmlns:p14="http://schemas.microsoft.com/office/powerpoint/2010/main" val="304238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16</a:t>
            </a:fld>
            <a:endParaRPr lang="es-ES"/>
          </a:p>
        </p:txBody>
      </p:sp>
    </p:spTree>
    <p:extLst>
      <p:ext uri="{BB962C8B-B14F-4D97-AF65-F5344CB8AC3E}">
        <p14:creationId xmlns:p14="http://schemas.microsoft.com/office/powerpoint/2010/main" val="13564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17</a:t>
            </a:fld>
            <a:endParaRPr lang="es-ES"/>
          </a:p>
        </p:txBody>
      </p:sp>
    </p:spTree>
    <p:extLst>
      <p:ext uri="{BB962C8B-B14F-4D97-AF65-F5344CB8AC3E}">
        <p14:creationId xmlns:p14="http://schemas.microsoft.com/office/powerpoint/2010/main" val="210395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como desconexión de equipos.</a:t>
            </a:r>
            <a:endParaRPr lang="es-ES" sz="1200" dirty="0"/>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es decir voltajes corrientes, potencias, factor de potencia, entre otros.</a:t>
            </a:r>
            <a:endParaRPr lang="es-ES" dirty="0"/>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como direcciones </a:t>
            </a:r>
            <a:r>
              <a:rPr lang="es-EC" sz="1200" dirty="0" err="1"/>
              <a:t>Ip</a:t>
            </a:r>
            <a:r>
              <a:rPr lang="es-EC" sz="1200" dirty="0"/>
              <a:t>, puertos</a:t>
            </a:r>
            <a:endParaRPr lang="es-ES" dirty="0"/>
          </a:p>
          <a:p>
            <a:endParaRPr lang="es-EC" dirty="0"/>
          </a:p>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20</a:t>
            </a:fld>
            <a:endParaRPr lang="es-ES"/>
          </a:p>
        </p:txBody>
      </p:sp>
    </p:spTree>
    <p:extLst>
      <p:ext uri="{BB962C8B-B14F-4D97-AF65-F5344CB8AC3E}">
        <p14:creationId xmlns:p14="http://schemas.microsoft.com/office/powerpoint/2010/main" val="16822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tamaño y crecimiento va a depender de los datos que se almacenan y puede ser estimada por tres tipos principales de mediciones en los dispositivos y / o software:</a:t>
            </a:r>
          </a:p>
          <a:p>
            <a:pPr lvl="0"/>
            <a:r>
              <a:rPr lang="es-EC" sz="1200" kern="1200" dirty="0">
                <a:solidFill>
                  <a:schemeClr val="tx1"/>
                </a:solidFill>
                <a:effectLst/>
                <a:latin typeface="+mn-lt"/>
                <a:ea typeface="+mn-ea"/>
                <a:cs typeface="+mn-cs"/>
              </a:rPr>
              <a:t>Obtención de datos por defecto</a:t>
            </a:r>
          </a:p>
          <a:p>
            <a:pPr lvl="0"/>
            <a:r>
              <a:rPr lang="es-EC" sz="1200" kern="1200" dirty="0">
                <a:solidFill>
                  <a:schemeClr val="tx1"/>
                </a:solidFill>
                <a:effectLst/>
                <a:latin typeface="+mn-lt"/>
                <a:ea typeface="+mn-ea"/>
                <a:cs typeface="+mn-cs"/>
              </a:rPr>
              <a:t>Calidad de Energía (PQ) eventos</a:t>
            </a:r>
          </a:p>
          <a:p>
            <a:pPr lvl="0"/>
            <a:r>
              <a:rPr lang="es-EC" sz="1200" kern="1200" dirty="0">
                <a:solidFill>
                  <a:schemeClr val="tx1"/>
                </a:solidFill>
                <a:effectLst/>
                <a:latin typeface="+mn-lt"/>
                <a:ea typeface="+mn-ea"/>
                <a:cs typeface="+mn-cs"/>
              </a:rPr>
              <a:t>Obtención de datos personalizada</a:t>
            </a:r>
          </a:p>
          <a:p>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21</a:t>
            </a:fld>
            <a:endParaRPr lang="en-US"/>
          </a:p>
        </p:txBody>
      </p:sp>
    </p:spTree>
    <p:extLst>
      <p:ext uri="{BB962C8B-B14F-4D97-AF65-F5344CB8AC3E}">
        <p14:creationId xmlns:p14="http://schemas.microsoft.com/office/powerpoint/2010/main" val="85727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tamaño y crecimiento va a depender de los datos que se almacenan y puede ser estimada por tres tipos principales de mediciones en los dispositivos y / o software:</a:t>
            </a:r>
          </a:p>
          <a:p>
            <a:pPr lvl="0"/>
            <a:r>
              <a:rPr lang="es-EC" sz="1200" kern="1200" dirty="0">
                <a:solidFill>
                  <a:schemeClr val="tx1"/>
                </a:solidFill>
                <a:effectLst/>
                <a:latin typeface="+mn-lt"/>
                <a:ea typeface="+mn-ea"/>
                <a:cs typeface="+mn-cs"/>
              </a:rPr>
              <a:t>Obtención de datos por defecto</a:t>
            </a:r>
          </a:p>
          <a:p>
            <a:pPr lvl="0"/>
            <a:r>
              <a:rPr lang="es-EC" sz="1200" kern="1200" dirty="0">
                <a:solidFill>
                  <a:schemeClr val="tx1"/>
                </a:solidFill>
                <a:effectLst/>
                <a:latin typeface="+mn-lt"/>
                <a:ea typeface="+mn-ea"/>
                <a:cs typeface="+mn-cs"/>
              </a:rPr>
              <a:t>Calidad de Energía (PQ) eventos</a:t>
            </a:r>
          </a:p>
          <a:p>
            <a:pPr lvl="0"/>
            <a:r>
              <a:rPr lang="es-EC" sz="1200" kern="1200" dirty="0">
                <a:solidFill>
                  <a:schemeClr val="tx1"/>
                </a:solidFill>
                <a:effectLst/>
                <a:latin typeface="+mn-lt"/>
                <a:ea typeface="+mn-ea"/>
                <a:cs typeface="+mn-cs"/>
              </a:rPr>
              <a:t>Obtención de datos personalizada</a:t>
            </a:r>
          </a:p>
          <a:p>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22</a:t>
            </a:fld>
            <a:endParaRPr lang="en-US"/>
          </a:p>
        </p:txBody>
      </p:sp>
    </p:spTree>
    <p:extLst>
      <p:ext uri="{BB962C8B-B14F-4D97-AF65-F5344CB8AC3E}">
        <p14:creationId xmlns:p14="http://schemas.microsoft.com/office/powerpoint/2010/main" val="116058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a:t>
            </a:fld>
            <a:endParaRPr lang="es-ES"/>
          </a:p>
        </p:txBody>
      </p:sp>
    </p:spTree>
    <p:extLst>
      <p:ext uri="{BB962C8B-B14F-4D97-AF65-F5344CB8AC3E}">
        <p14:creationId xmlns:p14="http://schemas.microsoft.com/office/powerpoint/2010/main" val="1407240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Una sola personalizada medición que se registran cada 15 minutos contribuirán aproximadamente 2,5 MB hacia el crecimiento anual de la base de datos.</a:t>
            </a:r>
          </a:p>
          <a:p>
            <a:endParaRPr lang="es-EC" dirty="0"/>
          </a:p>
          <a:p>
            <a:r>
              <a:rPr lang="es-EC" dirty="0"/>
              <a:t>Componentes archivo, registro de transacciones, copias de seguridad, espacio libre para copias de seguridad</a:t>
            </a:r>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23</a:t>
            </a:fld>
            <a:endParaRPr lang="en-US"/>
          </a:p>
        </p:txBody>
      </p:sp>
    </p:spTree>
    <p:extLst>
      <p:ext uri="{BB962C8B-B14F-4D97-AF65-F5344CB8AC3E}">
        <p14:creationId xmlns:p14="http://schemas.microsoft.com/office/powerpoint/2010/main" val="1678119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Principios Generales</a:t>
            </a:r>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24</a:t>
            </a:fld>
            <a:endParaRPr lang="es-ES"/>
          </a:p>
        </p:txBody>
      </p:sp>
    </p:spTree>
    <p:extLst>
      <p:ext uri="{BB962C8B-B14F-4D97-AF65-F5344CB8AC3E}">
        <p14:creationId xmlns:p14="http://schemas.microsoft.com/office/powerpoint/2010/main" val="224315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Proposi</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25</a:t>
            </a:fld>
            <a:endParaRPr lang="es-ES"/>
          </a:p>
        </p:txBody>
      </p:sp>
    </p:spTree>
    <p:extLst>
      <p:ext uri="{BB962C8B-B14F-4D97-AF65-F5344CB8AC3E}">
        <p14:creationId xmlns:p14="http://schemas.microsoft.com/office/powerpoint/2010/main" val="13751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Navegación del sistema</a:t>
            </a:r>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26</a:t>
            </a:fld>
            <a:endParaRPr lang="en-US"/>
          </a:p>
        </p:txBody>
      </p:sp>
    </p:spTree>
    <p:extLst>
      <p:ext uri="{BB962C8B-B14F-4D97-AF65-F5344CB8AC3E}">
        <p14:creationId xmlns:p14="http://schemas.microsoft.com/office/powerpoint/2010/main" val="2738224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27</a:t>
            </a:fld>
            <a:endParaRPr lang="en-US"/>
          </a:p>
        </p:txBody>
      </p:sp>
    </p:spTree>
    <p:extLst>
      <p:ext uri="{BB962C8B-B14F-4D97-AF65-F5344CB8AC3E}">
        <p14:creationId xmlns:p14="http://schemas.microsoft.com/office/powerpoint/2010/main" val="78921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28</a:t>
            </a:fld>
            <a:endParaRPr lang="en-US"/>
          </a:p>
        </p:txBody>
      </p:sp>
    </p:spTree>
    <p:extLst>
      <p:ext uri="{BB962C8B-B14F-4D97-AF65-F5344CB8AC3E}">
        <p14:creationId xmlns:p14="http://schemas.microsoft.com/office/powerpoint/2010/main" val="3021876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Criticas Críticas: las cuales amenazan la seguridad de la planta y/o que pueden implicar la detención de la producción en este caso son </a:t>
            </a:r>
            <a:endParaRPr lang="es-ES" dirty="0"/>
          </a:p>
          <a:p>
            <a:pPr lvl="0"/>
            <a:endParaRPr lang="es-EC"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Leves Se puede considerar también una advertencia cuando se presenta una situación que afecta negativamente la conducción óptima de la planta, las cuales se pueden convertir potencialmente en situaciones críticas después de un tiempo.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Mensaje eventos que conviene transmitir al operador, pero no representan una amenaza a la conducción del equipo, a la producción o a la seguridad de la planta, en este caso es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29</a:t>
            </a:fld>
            <a:endParaRPr lang="es-ES"/>
          </a:p>
        </p:txBody>
      </p:sp>
    </p:spTree>
    <p:extLst>
      <p:ext uri="{BB962C8B-B14F-4D97-AF65-F5344CB8AC3E}">
        <p14:creationId xmlns:p14="http://schemas.microsoft.com/office/powerpoint/2010/main" val="2287834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30</a:t>
            </a:fld>
            <a:endParaRPr lang="es-ES"/>
          </a:p>
        </p:txBody>
      </p:sp>
    </p:spTree>
    <p:extLst>
      <p:ext uri="{BB962C8B-B14F-4D97-AF65-F5344CB8AC3E}">
        <p14:creationId xmlns:p14="http://schemas.microsoft.com/office/powerpoint/2010/main" val="3505700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31</a:t>
            </a:fld>
            <a:endParaRPr lang="es-ES"/>
          </a:p>
        </p:txBody>
      </p:sp>
    </p:spTree>
    <p:extLst>
      <p:ext uri="{BB962C8B-B14F-4D97-AF65-F5344CB8AC3E}">
        <p14:creationId xmlns:p14="http://schemas.microsoft.com/office/powerpoint/2010/main" val="572466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39</a:t>
            </a:fld>
            <a:endParaRPr lang="es-ES"/>
          </a:p>
        </p:txBody>
      </p:sp>
    </p:spTree>
    <p:extLst>
      <p:ext uri="{BB962C8B-B14F-4D97-AF65-F5344CB8AC3E}">
        <p14:creationId xmlns:p14="http://schemas.microsoft.com/office/powerpoint/2010/main" val="72708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4</a:t>
            </a:fld>
            <a:endParaRPr lang="es-ES"/>
          </a:p>
        </p:txBody>
      </p:sp>
    </p:spTree>
    <p:extLst>
      <p:ext uri="{BB962C8B-B14F-4D97-AF65-F5344CB8AC3E}">
        <p14:creationId xmlns:p14="http://schemas.microsoft.com/office/powerpoint/2010/main" val="3192437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los tres meses que se analizó la información se tiene los siguientes datos promedios del valor de factor de potencia por zonas,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Las zonas con valores más bajos: anhidro, circuito de agua, CO2, MDT, TPD1, torre ITS; </a:t>
            </a:r>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40</a:t>
            </a:fld>
            <a:endParaRPr lang="en-US"/>
          </a:p>
        </p:txBody>
      </p:sp>
    </p:spTree>
    <p:extLst>
      <p:ext uri="{BB962C8B-B14F-4D97-AF65-F5344CB8AC3E}">
        <p14:creationId xmlns:p14="http://schemas.microsoft.com/office/powerpoint/2010/main" val="3677504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NORMA IEEE 519 -1992 “Recomendaciones Prácticas y Requerimientos de la IEEE para el control de Armónicos en Sistemas Eléctricos de potencia”, p. 77</a:t>
            </a:r>
            <a:endParaRPr lang="es-EC" dirty="0"/>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empresa tiene un voltaje de barra de 69 </a:t>
            </a:r>
            <a:r>
              <a:rPr lang="es-EC" sz="1200" kern="1200" dirty="0" err="1">
                <a:solidFill>
                  <a:schemeClr val="tx1"/>
                </a:solidFill>
                <a:effectLst/>
                <a:latin typeface="+mn-lt"/>
                <a:ea typeface="+mn-ea"/>
                <a:cs typeface="+mn-cs"/>
              </a:rPr>
              <a:t>kV</a:t>
            </a:r>
            <a:r>
              <a:rPr lang="es-EC" sz="1200" kern="1200" dirty="0">
                <a:solidFill>
                  <a:schemeClr val="tx1"/>
                </a:solidFill>
                <a:effectLst/>
                <a:latin typeface="+mn-lt"/>
                <a:ea typeface="+mn-ea"/>
                <a:cs typeface="+mn-cs"/>
              </a:rPr>
              <a:t> según los valores establecidos por el CONELEC debería tener un valor máximo de </a:t>
            </a:r>
            <a:r>
              <a:rPr lang="es-EC" sz="1200" kern="1200" dirty="0" err="1">
                <a:solidFill>
                  <a:schemeClr val="tx1"/>
                </a:solidFill>
                <a:effectLst/>
                <a:latin typeface="+mn-lt"/>
                <a:ea typeface="+mn-ea"/>
                <a:cs typeface="+mn-cs"/>
              </a:rPr>
              <a:t>THDv</a:t>
            </a:r>
            <a:r>
              <a:rPr lang="es-EC" sz="1200" kern="1200" dirty="0">
                <a:solidFill>
                  <a:schemeClr val="tx1"/>
                </a:solidFill>
                <a:effectLst/>
                <a:latin typeface="+mn-lt"/>
                <a:ea typeface="+mn-ea"/>
                <a:cs typeface="+mn-cs"/>
              </a:rPr>
              <a:t> de 8%, según los resultados obtenidos en los tres meses se obtiene la siguiente curva por mes.	</a:t>
            </a:r>
          </a:p>
          <a:p>
            <a:br>
              <a:rPr lang="es-EC" sz="1200" kern="1200" dirty="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44</a:t>
            </a:fld>
            <a:endParaRPr lang="en-US"/>
          </a:p>
        </p:txBody>
      </p:sp>
    </p:spTree>
    <p:extLst>
      <p:ext uri="{BB962C8B-B14F-4D97-AF65-F5344CB8AC3E}">
        <p14:creationId xmlns:p14="http://schemas.microsoft.com/office/powerpoint/2010/main" val="3270012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valor máximo del mes de julio es 2.1 %, el valor máximo del mes de agosto es 2.2 % y el valor máximo del mes de septiembre es 2.1 %.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empresa tiene un valor permitido y no llega a los valores limites según las regulaciones del Ecuador y de la norma IEEE 519-1992.</a:t>
            </a:r>
          </a:p>
          <a:p>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45</a:t>
            </a:fld>
            <a:endParaRPr lang="en-US"/>
          </a:p>
        </p:txBody>
      </p:sp>
    </p:spTree>
    <p:extLst>
      <p:ext uri="{BB962C8B-B14F-4D97-AF65-F5344CB8AC3E}">
        <p14:creationId xmlns:p14="http://schemas.microsoft.com/office/powerpoint/2010/main" val="2764372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C" dirty="0" err="1"/>
              <a:t>Isc</a:t>
            </a:r>
            <a:r>
              <a:rPr lang="es-EC" dirty="0"/>
              <a:t> = Máxima corriente de cortocircuito en el PCC</a:t>
            </a:r>
          </a:p>
          <a:p>
            <a:pPr marL="0" indent="0">
              <a:buNone/>
            </a:pPr>
            <a:r>
              <a:rPr lang="es-EC" dirty="0"/>
              <a:t>IL = Máxima corriente de carga demandada (componente de frecuencia fundamental) en el PPC (Punto de acoplamiento común)</a:t>
            </a:r>
          </a:p>
          <a:p>
            <a:br>
              <a:rPr lang="es-EC" sz="1200" kern="1200" dirty="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46</a:t>
            </a:fld>
            <a:endParaRPr lang="en-US"/>
          </a:p>
        </p:txBody>
      </p:sp>
    </p:spTree>
    <p:extLst>
      <p:ext uri="{BB962C8B-B14F-4D97-AF65-F5344CB8AC3E}">
        <p14:creationId xmlns:p14="http://schemas.microsoft.com/office/powerpoint/2010/main" val="368093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Limites de distorsión de Corriente para sistema de distribución en General desde 120 V hasta 69kV</a:t>
            </a:r>
          </a:p>
          <a:p>
            <a:r>
              <a:rPr lang="es-EC" sz="1200" kern="1200" dirty="0">
                <a:solidFill>
                  <a:schemeClr val="tx1"/>
                </a:solidFill>
                <a:effectLst/>
                <a:latin typeface="+mn-lt"/>
                <a:ea typeface="+mn-ea"/>
                <a:cs typeface="+mn-cs"/>
              </a:rPr>
              <a:t>NORMA IEEE 519 -1992 “Recomendaciones Prácticas y Requerimientos de la IEEE para el control de Armónicos en Sistemas Eléctricos de potencia”, p. 77</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Este valor según la tabla 24 un valor de TDD máximo de 12 %, según los datos obtenidos de sistema la planta tiene un valor promedio de 8.86 %, así teniendo un valor permitido por la norma.</a:t>
            </a:r>
          </a:p>
          <a:p>
            <a:endParaRPr lang="es-EC" dirty="0"/>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47</a:t>
            </a:fld>
            <a:endParaRPr lang="en-US"/>
          </a:p>
        </p:txBody>
      </p:sp>
    </p:spTree>
    <p:extLst>
      <p:ext uri="{BB962C8B-B14F-4D97-AF65-F5344CB8AC3E}">
        <p14:creationId xmlns:p14="http://schemas.microsoft.com/office/powerpoint/2010/main" val="3272728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48</a:t>
            </a:fld>
            <a:endParaRPr lang="es-ES"/>
          </a:p>
        </p:txBody>
      </p:sp>
    </p:spTree>
    <p:extLst>
      <p:ext uri="{BB962C8B-B14F-4D97-AF65-F5344CB8AC3E}">
        <p14:creationId xmlns:p14="http://schemas.microsoft.com/office/powerpoint/2010/main" val="81455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a:t>
            </a:fld>
            <a:endParaRPr lang="es-ES"/>
          </a:p>
        </p:txBody>
      </p:sp>
    </p:spTree>
    <p:extLst>
      <p:ext uri="{BB962C8B-B14F-4D97-AF65-F5344CB8AC3E}">
        <p14:creationId xmlns:p14="http://schemas.microsoft.com/office/powerpoint/2010/main" val="380460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a:t>
            </a:fld>
            <a:endParaRPr lang="es-ES"/>
          </a:p>
        </p:txBody>
      </p:sp>
    </p:spTree>
    <p:extLst>
      <p:ext uri="{BB962C8B-B14F-4D97-AF65-F5344CB8AC3E}">
        <p14:creationId xmlns:p14="http://schemas.microsoft.com/office/powerpoint/2010/main" val="35440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7</a:t>
            </a:fld>
            <a:endParaRPr lang="es-ES"/>
          </a:p>
        </p:txBody>
      </p:sp>
    </p:spTree>
    <p:extLst>
      <p:ext uri="{BB962C8B-B14F-4D97-AF65-F5344CB8AC3E}">
        <p14:creationId xmlns:p14="http://schemas.microsoft.com/office/powerpoint/2010/main" val="365111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8</a:t>
            </a:fld>
            <a:endParaRPr lang="es-ES"/>
          </a:p>
        </p:txBody>
      </p:sp>
    </p:spTree>
    <p:extLst>
      <p:ext uri="{BB962C8B-B14F-4D97-AF65-F5344CB8AC3E}">
        <p14:creationId xmlns:p14="http://schemas.microsoft.com/office/powerpoint/2010/main" val="781731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t>9</a:t>
            </a:fld>
            <a:endParaRPr lang="es-ES"/>
          </a:p>
        </p:txBody>
      </p:sp>
    </p:spTree>
    <p:extLst>
      <p:ext uri="{BB962C8B-B14F-4D97-AF65-F5344CB8AC3E}">
        <p14:creationId xmlns:p14="http://schemas.microsoft.com/office/powerpoint/2010/main" val="346829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lvl="0" indent="-228600">
              <a:buFont typeface="+mj-lt"/>
              <a:buAutoNum type="arabicPeriod"/>
            </a:pPr>
            <a:r>
              <a:rPr lang="es-EC" sz="1200" kern="1200" dirty="0">
                <a:solidFill>
                  <a:schemeClr val="tx1"/>
                </a:solidFill>
                <a:effectLst/>
                <a:latin typeface="+mn-lt"/>
                <a:ea typeface="+mn-ea"/>
                <a:cs typeface="+mn-cs"/>
              </a:rPr>
              <a:t>Planta Co2</a:t>
            </a:r>
          </a:p>
          <a:p>
            <a:pPr marL="228600" lvl="0" indent="-228600">
              <a:buFont typeface="+mj-lt"/>
              <a:buAutoNum type="arabicPeriod"/>
            </a:pPr>
            <a:r>
              <a:rPr lang="es-EC" sz="1200" kern="1200" dirty="0">
                <a:solidFill>
                  <a:schemeClr val="tx1"/>
                </a:solidFill>
                <a:effectLst/>
                <a:latin typeface="+mn-lt"/>
                <a:ea typeface="+mn-ea"/>
                <a:cs typeface="+mn-cs"/>
              </a:rPr>
              <a:t>Fermentación </a:t>
            </a:r>
          </a:p>
          <a:p>
            <a:pPr marL="228600" lvl="0" indent="-228600">
              <a:buFont typeface="+mj-lt"/>
              <a:buAutoNum type="arabicPeriod"/>
            </a:pPr>
            <a:r>
              <a:rPr lang="es-EC" sz="1200" kern="1200" dirty="0">
                <a:solidFill>
                  <a:schemeClr val="tx1"/>
                </a:solidFill>
                <a:effectLst/>
                <a:latin typeface="+mn-lt"/>
                <a:ea typeface="+mn-ea"/>
                <a:cs typeface="+mn-cs"/>
              </a:rPr>
              <a:t>Pre fermentación</a:t>
            </a:r>
          </a:p>
          <a:p>
            <a:pPr marL="228600" lvl="0" indent="-228600">
              <a:buFont typeface="+mj-lt"/>
              <a:buAutoNum type="arabicPeriod"/>
            </a:pPr>
            <a:r>
              <a:rPr lang="es-EC" sz="1200" kern="1200" dirty="0">
                <a:solidFill>
                  <a:schemeClr val="tx1"/>
                </a:solidFill>
                <a:effectLst/>
                <a:latin typeface="+mn-lt"/>
                <a:ea typeface="+mn-ea"/>
                <a:cs typeface="+mn-cs"/>
              </a:rPr>
              <a:t>Vinos</a:t>
            </a:r>
          </a:p>
          <a:p>
            <a:pPr marL="228600" lvl="0" indent="-228600">
              <a:buFont typeface="+mj-lt"/>
              <a:buAutoNum type="arabicPeriod"/>
            </a:pPr>
            <a:r>
              <a:rPr lang="es-EC" sz="1200" kern="1200" dirty="0">
                <a:solidFill>
                  <a:schemeClr val="tx1"/>
                </a:solidFill>
                <a:effectLst/>
                <a:latin typeface="+mn-lt"/>
                <a:ea typeface="+mn-ea"/>
                <a:cs typeface="+mn-cs"/>
              </a:rPr>
              <a:t>Destilación </a:t>
            </a:r>
          </a:p>
          <a:p>
            <a:pPr marL="228600" lvl="0" indent="-228600">
              <a:buFont typeface="+mj-lt"/>
              <a:buAutoNum type="arabicPeriod"/>
            </a:pPr>
            <a:r>
              <a:rPr lang="es-EC" sz="1200" kern="1200" dirty="0">
                <a:solidFill>
                  <a:schemeClr val="tx1"/>
                </a:solidFill>
                <a:effectLst/>
                <a:latin typeface="+mn-lt"/>
                <a:ea typeface="+mn-ea"/>
                <a:cs typeface="+mn-cs"/>
              </a:rPr>
              <a:t>Anhidro</a:t>
            </a:r>
          </a:p>
          <a:p>
            <a:pPr marL="228600" lvl="0" indent="-228600">
              <a:buFont typeface="+mj-lt"/>
              <a:buAutoNum type="arabicPeriod"/>
            </a:pPr>
            <a:r>
              <a:rPr lang="es-EC" sz="1200" kern="1200" dirty="0">
                <a:solidFill>
                  <a:schemeClr val="tx1"/>
                </a:solidFill>
                <a:effectLst/>
                <a:latin typeface="+mn-lt"/>
                <a:ea typeface="+mn-ea"/>
                <a:cs typeface="+mn-cs"/>
              </a:rPr>
              <a:t>Torres de enfriamiento</a:t>
            </a:r>
          </a:p>
          <a:p>
            <a:pPr marL="228600" lvl="0" indent="-228600">
              <a:buFont typeface="+mj-lt"/>
              <a:buAutoNum type="arabicPeriod"/>
            </a:pPr>
            <a:r>
              <a:rPr lang="es-EC" sz="1200" kern="1200" dirty="0">
                <a:solidFill>
                  <a:schemeClr val="tx1"/>
                </a:solidFill>
                <a:effectLst/>
                <a:latin typeface="+mn-lt"/>
                <a:ea typeface="+mn-ea"/>
                <a:cs typeface="+mn-cs"/>
              </a:rPr>
              <a:t>Tanques de alcohol</a:t>
            </a:r>
          </a:p>
          <a:p>
            <a:pPr marL="228600" lvl="0" indent="-228600">
              <a:buFont typeface="+mj-lt"/>
              <a:buAutoNum type="arabicPeriod"/>
            </a:pPr>
            <a:r>
              <a:rPr lang="es-EC" sz="1200" kern="1200" dirty="0">
                <a:solidFill>
                  <a:schemeClr val="tx1"/>
                </a:solidFill>
                <a:effectLst/>
                <a:latin typeface="+mn-lt"/>
                <a:ea typeface="+mn-ea"/>
                <a:cs typeface="+mn-cs"/>
              </a:rPr>
              <a:t>Almacenamiento de alcohol</a:t>
            </a:r>
          </a:p>
          <a:p>
            <a:pPr marL="228600" lvl="0" indent="-228600">
              <a:buFont typeface="+mj-lt"/>
              <a:buAutoNum type="arabicPeriod"/>
            </a:pPr>
            <a:r>
              <a:rPr lang="es-EC" sz="1200" kern="1200" dirty="0">
                <a:solidFill>
                  <a:schemeClr val="tx1"/>
                </a:solidFill>
                <a:effectLst/>
                <a:latin typeface="+mn-lt"/>
                <a:ea typeface="+mn-ea"/>
                <a:cs typeface="+mn-cs"/>
              </a:rPr>
              <a:t>Tanques de alcohol </a:t>
            </a:r>
          </a:p>
          <a:p>
            <a:pPr marL="228600" lvl="0" indent="-228600">
              <a:buFont typeface="+mj-lt"/>
              <a:buAutoNum type="arabicPeriod"/>
            </a:pPr>
            <a:r>
              <a:rPr lang="es-EC" sz="1200" kern="1200" dirty="0">
                <a:solidFill>
                  <a:schemeClr val="tx1"/>
                </a:solidFill>
                <a:effectLst/>
                <a:latin typeface="+mn-lt"/>
                <a:ea typeface="+mn-ea"/>
                <a:cs typeface="+mn-cs"/>
              </a:rPr>
              <a:t>Complejo</a:t>
            </a:r>
          </a:p>
          <a:p>
            <a:pPr marL="228600" lvl="0" indent="-228600">
              <a:buFont typeface="+mj-lt"/>
              <a:buAutoNum type="arabicPeriod"/>
            </a:pPr>
            <a:r>
              <a:rPr lang="es-EC" sz="1200" kern="1200" dirty="0">
                <a:solidFill>
                  <a:schemeClr val="tx1"/>
                </a:solidFill>
                <a:effectLst/>
                <a:latin typeface="+mn-lt"/>
                <a:ea typeface="+mn-ea"/>
                <a:cs typeface="+mn-cs"/>
              </a:rPr>
              <a:t>Tanques de melaza</a:t>
            </a:r>
          </a:p>
          <a:p>
            <a:pPr marL="228600" lvl="0" indent="-228600">
              <a:buFont typeface="+mj-lt"/>
              <a:buAutoNum type="arabicPeriod"/>
            </a:pPr>
            <a:r>
              <a:rPr lang="es-EC" sz="1200" kern="1200" dirty="0">
                <a:solidFill>
                  <a:schemeClr val="tx1"/>
                </a:solidFill>
                <a:effectLst/>
                <a:latin typeface="+mn-lt"/>
                <a:ea typeface="+mn-ea"/>
                <a:cs typeface="+mn-cs"/>
              </a:rPr>
              <a:t>Mantenimiento y Bodegas</a:t>
            </a:r>
          </a:p>
          <a:p>
            <a:pPr marL="228600" lvl="0" indent="-228600">
              <a:buFont typeface="+mj-lt"/>
              <a:buAutoNum type="arabicPeriod"/>
            </a:pPr>
            <a:r>
              <a:rPr lang="es-EC" sz="1200" kern="1200" dirty="0">
                <a:solidFill>
                  <a:schemeClr val="tx1"/>
                </a:solidFill>
                <a:effectLst/>
                <a:latin typeface="+mn-lt"/>
                <a:ea typeface="+mn-ea"/>
                <a:cs typeface="+mn-cs"/>
              </a:rPr>
              <a:t>Transformadores</a:t>
            </a:r>
          </a:p>
          <a:p>
            <a:pPr marL="228600" lvl="0" indent="-228600">
              <a:buFont typeface="+mj-lt"/>
              <a:buAutoNum type="arabicPeriod"/>
            </a:pPr>
            <a:r>
              <a:rPr lang="es-EC" sz="1200" kern="1200" dirty="0">
                <a:solidFill>
                  <a:schemeClr val="tx1"/>
                </a:solidFill>
                <a:effectLst/>
                <a:latin typeface="+mn-lt"/>
                <a:ea typeface="+mn-ea"/>
                <a:cs typeface="+mn-cs"/>
              </a:rPr>
              <a:t>Casa de Fuerza</a:t>
            </a:r>
          </a:p>
          <a:p>
            <a:pPr marL="228600" lvl="0" indent="-228600">
              <a:buFont typeface="+mj-lt"/>
              <a:buAutoNum type="arabicPeriod"/>
            </a:pPr>
            <a:r>
              <a:rPr lang="es-EC" sz="1200" kern="1200" dirty="0">
                <a:solidFill>
                  <a:schemeClr val="tx1"/>
                </a:solidFill>
                <a:effectLst/>
                <a:latin typeface="+mn-lt"/>
                <a:ea typeface="+mn-ea"/>
                <a:cs typeface="+mn-cs"/>
              </a:rPr>
              <a:t>Bunker</a:t>
            </a:r>
          </a:p>
          <a:p>
            <a:pPr marL="228600" lvl="0" indent="-228600">
              <a:buFont typeface="+mj-lt"/>
              <a:buAutoNum type="arabicPeriod"/>
            </a:pPr>
            <a:r>
              <a:rPr lang="es-EC" sz="1200" kern="1200" dirty="0">
                <a:solidFill>
                  <a:schemeClr val="tx1"/>
                </a:solidFill>
                <a:effectLst/>
                <a:latin typeface="+mn-lt"/>
                <a:ea typeface="+mn-ea"/>
                <a:cs typeface="+mn-cs"/>
              </a:rPr>
              <a:t>Edificio Administrativo</a:t>
            </a:r>
          </a:p>
          <a:p>
            <a:pPr marL="228600" lvl="0" indent="-228600">
              <a:buFont typeface="+mj-lt"/>
              <a:buAutoNum type="arabicPeriod"/>
            </a:pPr>
            <a:r>
              <a:rPr lang="es-EC" sz="1200" kern="1200" dirty="0">
                <a:solidFill>
                  <a:schemeClr val="tx1"/>
                </a:solidFill>
                <a:effectLst/>
                <a:latin typeface="+mn-lt"/>
                <a:ea typeface="+mn-ea"/>
                <a:cs typeface="+mn-cs"/>
              </a:rPr>
              <a:t>Cisterna</a:t>
            </a:r>
          </a:p>
        </p:txBody>
      </p:sp>
      <p:sp>
        <p:nvSpPr>
          <p:cNvPr id="4" name="Marcador de número de diapositiva 3"/>
          <p:cNvSpPr>
            <a:spLocks noGrp="1"/>
          </p:cNvSpPr>
          <p:nvPr>
            <p:ph type="sldNum" sz="quarter" idx="10"/>
          </p:nvPr>
        </p:nvSpPr>
        <p:spPr/>
        <p:txBody>
          <a:bodyPr/>
          <a:lstStyle/>
          <a:p>
            <a:fld id="{2EBD216C-4E9F-4A70-9BF6-7B1628DE8E5A}" type="slidenum">
              <a:rPr lang="en-US" smtClean="0"/>
              <a:pPr/>
              <a:t>10</a:t>
            </a:fld>
            <a:endParaRPr lang="en-US"/>
          </a:p>
        </p:txBody>
      </p:sp>
    </p:spTree>
    <p:extLst>
      <p:ext uri="{BB962C8B-B14F-4D97-AF65-F5344CB8AC3E}">
        <p14:creationId xmlns:p14="http://schemas.microsoft.com/office/powerpoint/2010/main" val="151379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t>INTRODUCCION A LAS COMUNICACIONES INDUSTRIALES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7956A5-BED2-4510-AD02-65A4ADC2FB6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SODERAL"/>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1451" b="36641"/>
          <a:stretch/>
        </p:blipFill>
        <p:spPr bwMode="auto">
          <a:xfrm>
            <a:off x="2469074" y="3334672"/>
            <a:ext cx="4205852" cy="950655"/>
          </a:xfrm>
          <a:prstGeom prst="rect">
            <a:avLst/>
          </a:prstGeom>
          <a:noFill/>
        </p:spPr>
      </p:pic>
      <p:sp>
        <p:nvSpPr>
          <p:cNvPr id="2" name="Title 1"/>
          <p:cNvSpPr>
            <a:spLocks noGrp="1"/>
          </p:cNvSpPr>
          <p:nvPr>
            <p:ph type="ctrTitle"/>
          </p:nvPr>
        </p:nvSpPr>
        <p:spPr>
          <a:xfrm>
            <a:off x="685800" y="2130425"/>
            <a:ext cx="7772400" cy="1146175"/>
          </a:xfrm>
        </p:spPr>
        <p:txBody>
          <a:bodyPr>
            <a:normAutofit fontScale="90000"/>
          </a:bodyPr>
          <a:lstStyle/>
          <a:p>
            <a:r>
              <a:rPr lang="es-ES" b="1" dirty="0">
                <a:solidFill>
                  <a:schemeClr val="tx2"/>
                </a:solidFill>
              </a:rPr>
              <a:t> </a:t>
            </a:r>
            <a:br>
              <a:rPr lang="es-ES" b="1" dirty="0">
                <a:solidFill>
                  <a:schemeClr val="tx2"/>
                </a:solidFill>
              </a:rPr>
            </a:br>
            <a:r>
              <a:rPr lang="es-ES" b="1" dirty="0">
                <a:solidFill>
                  <a:schemeClr val="tx2"/>
                </a:solidFill>
              </a:rPr>
              <a:t> </a:t>
            </a:r>
            <a:r>
              <a:rPr lang="es-ES" b="1" dirty="0"/>
              <a:t> </a:t>
            </a:r>
            <a:br>
              <a:rPr lang="es-ES" b="1" dirty="0"/>
            </a:br>
            <a:r>
              <a:rPr lang="es-ES" b="1" dirty="0"/>
              <a:t> </a:t>
            </a:r>
            <a:endParaRPr lang="es-ES" b="1" dirty="0">
              <a:solidFill>
                <a:schemeClr val="tx2"/>
              </a:solidFill>
            </a:endParaRPr>
          </a:p>
        </p:txBody>
      </p:sp>
      <p:sp>
        <p:nvSpPr>
          <p:cNvPr id="4" name="Rectangle 3"/>
          <p:cNvSpPr/>
          <p:nvPr/>
        </p:nvSpPr>
        <p:spPr>
          <a:xfrm>
            <a:off x="36394" y="685800"/>
            <a:ext cx="9107606"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3200" b="1" dirty="0">
                <a:solidFill>
                  <a:srgbClr val="FF0000"/>
                </a:solidFill>
              </a:rPr>
              <a:t>IMPLEMENTACIÓN DE UN SISTEMA DE MONITOREO DE ENERGÍA Y ANÁLISIS DE PROBLEMAS ELÉCTRICOS QUE AFECTAN A LA CALIDAD DE ENERGÍA EN LA EMPRESA SOCIEDAD DE DESTILACIÓN DE ALCOHOLES S.A</a:t>
            </a:r>
            <a:r>
              <a:rPr lang="es-EC" b="1" dirty="0">
                <a:solidFill>
                  <a:srgbClr val="FF0000"/>
                </a:solidFill>
              </a:rPr>
              <a:t>.</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
        <p:nvSpPr>
          <p:cNvPr id="7" name="5 Subtítulo"/>
          <p:cNvSpPr>
            <a:spLocks noGrp="1"/>
          </p:cNvSpPr>
          <p:nvPr>
            <p:ph type="subTitle" idx="1"/>
          </p:nvPr>
        </p:nvSpPr>
        <p:spPr>
          <a:xfrm>
            <a:off x="533400" y="3962400"/>
            <a:ext cx="7924800" cy="1371600"/>
          </a:xfrm>
        </p:spPr>
        <p:txBody>
          <a:bodyPr/>
          <a:lstStyle/>
          <a:p>
            <a:endParaRPr lang="es-EC" b="1" dirty="0">
              <a:solidFill>
                <a:schemeClr val="tx1"/>
              </a:solidFill>
            </a:endParaRPr>
          </a:p>
          <a:p>
            <a:r>
              <a:rPr lang="es-EC" b="1" dirty="0">
                <a:solidFill>
                  <a:schemeClr val="tx1"/>
                </a:solidFill>
              </a:rPr>
              <a:t>AUTOR: FLORES SÁNCHEZ, KARLA MARCELA</a:t>
            </a:r>
            <a:endParaRPr lang="es-EC" dirty="0">
              <a:solidFill>
                <a:schemeClr val="tx1"/>
              </a:solidFill>
            </a:endParaRPr>
          </a:p>
          <a:p>
            <a:r>
              <a:rPr lang="es-EC" b="1" dirty="0">
                <a:solidFill>
                  <a:schemeClr val="tx1"/>
                </a:solidFill>
              </a:rPr>
              <a:t>DIRECTOR: ING. ALEJANDRO, CHACÓN </a:t>
            </a:r>
            <a:r>
              <a:rPr lang="es-EC" b="1" dirty="0" err="1">
                <a:solidFill>
                  <a:schemeClr val="tx1"/>
                </a:solidFill>
              </a:rPr>
              <a:t>MSc</a:t>
            </a:r>
            <a:r>
              <a:rPr lang="es-EC" b="1" dirty="0">
                <a:solidFill>
                  <a:schemeClr val="tx1"/>
                </a:solidFill>
              </a:rPr>
              <a:t>.</a:t>
            </a:r>
            <a:endParaRPr lang="es-EC" dirty="0">
              <a:solidFill>
                <a:schemeClr val="tx1"/>
              </a:solidFill>
            </a:endParaRPr>
          </a:p>
        </p:txBody>
      </p:sp>
      <p:sp>
        <p:nvSpPr>
          <p:cNvPr id="8" name="Footer Placeholder 4"/>
          <p:cNvSpPr txBox="1">
            <a:spLocks/>
          </p:cNvSpPr>
          <p:nvPr/>
        </p:nvSpPr>
        <p:spPr>
          <a:xfrm>
            <a:off x="1676400" y="640080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Karla Marcela Flores Sánchez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81000" y="838200"/>
            <a:ext cx="8229600" cy="1143000"/>
          </a:xfrm>
        </p:spPr>
        <p:txBody>
          <a:bodyPr/>
          <a:lstStyle/>
          <a:p>
            <a:r>
              <a:rPr lang="es-EC" dirty="0">
                <a:solidFill>
                  <a:schemeClr val="tx1"/>
                </a:solidFill>
              </a:rPr>
              <a:t>SODERAL S.A. tiene una planta que cuenta con las siguientes zonas:</a:t>
            </a:r>
            <a:endParaRPr lang="es-EC" dirty="0">
              <a:solidFill>
                <a:schemeClr val="tx1"/>
              </a:solidFill>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64" y="1979762"/>
            <a:ext cx="8915400" cy="3754755"/>
          </a:xfrm>
          <a:prstGeom prst="rect">
            <a:avLst/>
          </a:prstGeom>
          <a:noFill/>
          <a:ln>
            <a:noFill/>
          </a:ln>
        </p:spPr>
      </p:pic>
      <p:sp>
        <p:nvSpPr>
          <p:cNvPr id="6"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35985927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85800"/>
            <a:ext cx="8229600" cy="1066800"/>
          </a:xfrm>
        </p:spPr>
        <p:txBody>
          <a:bodyPr/>
          <a:lstStyle/>
          <a:p>
            <a:pPr algn="just"/>
            <a:r>
              <a:rPr lang="es-EC" sz="2800" dirty="0"/>
              <a:t>Tiene </a:t>
            </a:r>
            <a:r>
              <a:rPr lang="es-EC" sz="2800" dirty="0"/>
              <a:t>medidores eléctricos ya instalados en la planta en 13 distintos tableros</a:t>
            </a:r>
            <a:endParaRPr lang="es-EC" sz="2800"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81200"/>
            <a:ext cx="8610599" cy="4144963"/>
          </a:xfrm>
        </p:spPr>
      </p:pic>
      <p:sp>
        <p:nvSpPr>
          <p:cNvPr id="6"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p>
        </p:txBody>
      </p:sp>
      <p:sp>
        <p:nvSpPr>
          <p:cNvPr id="7" name="Footer Placeholder 4"/>
          <p:cNvSpPr txBox="1">
            <a:spLocks/>
          </p:cNvSpPr>
          <p:nvPr/>
        </p:nvSpPr>
        <p:spPr>
          <a:xfrm>
            <a:off x="1676400" y="632460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Tree>
    <p:extLst>
      <p:ext uri="{BB962C8B-B14F-4D97-AF65-F5344CB8AC3E}">
        <p14:creationId xmlns:p14="http://schemas.microsoft.com/office/powerpoint/2010/main" val="57216169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p>
        </p:txBody>
      </p:sp>
      <p:graphicFrame>
        <p:nvGraphicFramePr>
          <p:cNvPr id="5" name="4 Diagrama"/>
          <p:cNvGraphicFramePr/>
          <p:nvPr>
            <p:extLst>
              <p:ext uri="{D42A27DB-BD31-4B8C-83A1-F6EECF244321}">
                <p14:modId xmlns:p14="http://schemas.microsoft.com/office/powerpoint/2010/main" val="3312406511"/>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7752455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p>
        </p:txBody>
      </p:sp>
      <p:graphicFrame>
        <p:nvGraphicFramePr>
          <p:cNvPr id="5" name="4 Diagrama"/>
          <p:cNvGraphicFramePr/>
          <p:nvPr>
            <p:extLst>
              <p:ext uri="{D42A27DB-BD31-4B8C-83A1-F6EECF244321}">
                <p14:modId xmlns:p14="http://schemas.microsoft.com/office/powerpoint/2010/main" val="2912086567"/>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172846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p>
        </p:txBody>
      </p:sp>
      <p:graphicFrame>
        <p:nvGraphicFramePr>
          <p:cNvPr id="5" name="4 Diagrama"/>
          <p:cNvGraphicFramePr/>
          <p:nvPr>
            <p:extLst>
              <p:ext uri="{D42A27DB-BD31-4B8C-83A1-F6EECF244321}">
                <p14:modId xmlns:p14="http://schemas.microsoft.com/office/powerpoint/2010/main" val="781111315"/>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897404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5FEC829D-B5EE-4082-963A-B556E0B16D5E}"/>
                                            </p:graphicEl>
                                          </p:spTgt>
                                        </p:tgtEl>
                                        <p:attrNameLst>
                                          <p:attrName>style.visibility</p:attrName>
                                        </p:attrNameLst>
                                      </p:cBhvr>
                                      <p:to>
                                        <p:strVal val="visible"/>
                                      </p:to>
                                    </p:set>
                                    <p:animEffect transition="in" filter="wheel(1)">
                                      <p:cBhvr>
                                        <p:cTn id="28" dur="2000"/>
                                        <p:tgtEl>
                                          <p:spTgt spid="5">
                                            <p:graphicEl>
                                              <a:dgm id="{5FEC829D-B5EE-4082-963A-B556E0B16D5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0D6D8B6F-1B0C-48E7-8A6A-1C0B5B89C8D1}"/>
                                            </p:graphicEl>
                                          </p:spTgt>
                                        </p:tgtEl>
                                        <p:attrNameLst>
                                          <p:attrName>style.visibility</p:attrName>
                                        </p:attrNameLst>
                                      </p:cBhvr>
                                      <p:to>
                                        <p:strVal val="visible"/>
                                      </p:to>
                                    </p:set>
                                    <p:animEffect transition="in" filter="wheel(1)">
                                      <p:cBhvr>
                                        <p:cTn id="31" dur="2000"/>
                                        <p:tgtEl>
                                          <p:spTgt spid="5">
                                            <p:graphicEl>
                                              <a:dgm id="{0D6D8B6F-1B0C-48E7-8A6A-1C0B5B89C8D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0A3E2A3B-6F29-4414-895B-75421426CCA5}"/>
                                            </p:graphicEl>
                                          </p:spTgt>
                                        </p:tgtEl>
                                        <p:attrNameLst>
                                          <p:attrName>style.visibility</p:attrName>
                                        </p:attrNameLst>
                                      </p:cBhvr>
                                      <p:to>
                                        <p:strVal val="visible"/>
                                      </p:to>
                                    </p:set>
                                    <p:animEffect transition="in" filter="wheel(1)">
                                      <p:cBhvr>
                                        <p:cTn id="36" dur="2000"/>
                                        <p:tgtEl>
                                          <p:spTgt spid="5">
                                            <p:graphicEl>
                                              <a:dgm id="{0A3E2A3B-6F29-4414-895B-75421426CCA5}"/>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ABE8DDAE-3162-467F-8F59-C3FDB4186A9A}"/>
                                            </p:graphicEl>
                                          </p:spTgt>
                                        </p:tgtEl>
                                        <p:attrNameLst>
                                          <p:attrName>style.visibility</p:attrName>
                                        </p:attrNameLst>
                                      </p:cBhvr>
                                      <p:to>
                                        <p:strVal val="visible"/>
                                      </p:to>
                                    </p:set>
                                    <p:animEffect transition="in" filter="wheel(1)">
                                      <p:cBhvr>
                                        <p:cTn id="39" dur="2000"/>
                                        <p:tgtEl>
                                          <p:spTgt spid="5">
                                            <p:graphicEl>
                                              <a:dgm id="{ABE8DDAE-3162-467F-8F59-C3FDB4186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p>
        </p:txBody>
      </p:sp>
      <p:graphicFrame>
        <p:nvGraphicFramePr>
          <p:cNvPr id="5" name="4 Diagrama"/>
          <p:cNvGraphicFramePr/>
          <p:nvPr>
            <p:extLst>
              <p:ext uri="{D42A27DB-BD31-4B8C-83A1-F6EECF244321}">
                <p14:modId xmlns:p14="http://schemas.microsoft.com/office/powerpoint/2010/main" val="387873792"/>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40988225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5FEC829D-B5EE-4082-963A-B556E0B16D5E}"/>
                                            </p:graphicEl>
                                          </p:spTgt>
                                        </p:tgtEl>
                                        <p:attrNameLst>
                                          <p:attrName>style.visibility</p:attrName>
                                        </p:attrNameLst>
                                      </p:cBhvr>
                                      <p:to>
                                        <p:strVal val="visible"/>
                                      </p:to>
                                    </p:set>
                                    <p:animEffect transition="in" filter="wheel(1)">
                                      <p:cBhvr>
                                        <p:cTn id="28" dur="2000"/>
                                        <p:tgtEl>
                                          <p:spTgt spid="5">
                                            <p:graphicEl>
                                              <a:dgm id="{5FEC829D-B5EE-4082-963A-B556E0B16D5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0D6D8B6F-1B0C-48E7-8A6A-1C0B5B89C8D1}"/>
                                            </p:graphicEl>
                                          </p:spTgt>
                                        </p:tgtEl>
                                        <p:attrNameLst>
                                          <p:attrName>style.visibility</p:attrName>
                                        </p:attrNameLst>
                                      </p:cBhvr>
                                      <p:to>
                                        <p:strVal val="visible"/>
                                      </p:to>
                                    </p:set>
                                    <p:animEffect transition="in" filter="wheel(1)">
                                      <p:cBhvr>
                                        <p:cTn id="31" dur="2000"/>
                                        <p:tgtEl>
                                          <p:spTgt spid="5">
                                            <p:graphicEl>
                                              <a:dgm id="{0D6D8B6F-1B0C-48E7-8A6A-1C0B5B89C8D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0A3E2A3B-6F29-4414-895B-75421426CCA5}"/>
                                            </p:graphicEl>
                                          </p:spTgt>
                                        </p:tgtEl>
                                        <p:attrNameLst>
                                          <p:attrName>style.visibility</p:attrName>
                                        </p:attrNameLst>
                                      </p:cBhvr>
                                      <p:to>
                                        <p:strVal val="visible"/>
                                      </p:to>
                                    </p:set>
                                    <p:animEffect transition="in" filter="wheel(1)">
                                      <p:cBhvr>
                                        <p:cTn id="36" dur="2000"/>
                                        <p:tgtEl>
                                          <p:spTgt spid="5">
                                            <p:graphicEl>
                                              <a:dgm id="{0A3E2A3B-6F29-4414-895B-75421426CCA5}"/>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ABE8DDAE-3162-467F-8F59-C3FDB4186A9A}"/>
                                            </p:graphicEl>
                                          </p:spTgt>
                                        </p:tgtEl>
                                        <p:attrNameLst>
                                          <p:attrName>style.visibility</p:attrName>
                                        </p:attrNameLst>
                                      </p:cBhvr>
                                      <p:to>
                                        <p:strVal val="visible"/>
                                      </p:to>
                                    </p:set>
                                    <p:animEffect transition="in" filter="wheel(1)">
                                      <p:cBhvr>
                                        <p:cTn id="39" dur="2000"/>
                                        <p:tgtEl>
                                          <p:spTgt spid="5">
                                            <p:graphicEl>
                                              <a:dgm id="{ABE8DDAE-3162-467F-8F59-C3FDB4186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9650612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584775"/>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5855659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graphicFrame>
        <p:nvGraphicFramePr>
          <p:cNvPr id="5" name="4 Diagrama"/>
          <p:cNvGraphicFramePr/>
          <p:nvPr>
            <p:extLst>
              <p:ext uri="{D42A27DB-BD31-4B8C-83A1-F6EECF244321}">
                <p14:modId xmlns:p14="http://schemas.microsoft.com/office/powerpoint/2010/main" val="4146526277"/>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7852686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5FEC829D-B5EE-4082-963A-B556E0B16D5E}"/>
                                            </p:graphicEl>
                                          </p:spTgt>
                                        </p:tgtEl>
                                        <p:attrNameLst>
                                          <p:attrName>style.visibility</p:attrName>
                                        </p:attrNameLst>
                                      </p:cBhvr>
                                      <p:to>
                                        <p:strVal val="visible"/>
                                      </p:to>
                                    </p:set>
                                    <p:animEffect transition="in" filter="wheel(1)">
                                      <p:cBhvr>
                                        <p:cTn id="28" dur="2000"/>
                                        <p:tgtEl>
                                          <p:spTgt spid="5">
                                            <p:graphicEl>
                                              <a:dgm id="{5FEC829D-B5EE-4082-963A-B556E0B16D5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0D6D8B6F-1B0C-48E7-8A6A-1C0B5B89C8D1}"/>
                                            </p:graphicEl>
                                          </p:spTgt>
                                        </p:tgtEl>
                                        <p:attrNameLst>
                                          <p:attrName>style.visibility</p:attrName>
                                        </p:attrNameLst>
                                      </p:cBhvr>
                                      <p:to>
                                        <p:strVal val="visible"/>
                                      </p:to>
                                    </p:set>
                                    <p:animEffect transition="in" filter="wheel(1)">
                                      <p:cBhvr>
                                        <p:cTn id="31" dur="2000"/>
                                        <p:tgtEl>
                                          <p:spTgt spid="5">
                                            <p:graphicEl>
                                              <a:dgm id="{0D6D8B6F-1B0C-48E7-8A6A-1C0B5B89C8D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0A3E2A3B-6F29-4414-895B-75421426CCA5}"/>
                                            </p:graphicEl>
                                          </p:spTgt>
                                        </p:tgtEl>
                                        <p:attrNameLst>
                                          <p:attrName>style.visibility</p:attrName>
                                        </p:attrNameLst>
                                      </p:cBhvr>
                                      <p:to>
                                        <p:strVal val="visible"/>
                                      </p:to>
                                    </p:set>
                                    <p:animEffect transition="in" filter="wheel(1)">
                                      <p:cBhvr>
                                        <p:cTn id="36" dur="2000"/>
                                        <p:tgtEl>
                                          <p:spTgt spid="5">
                                            <p:graphicEl>
                                              <a:dgm id="{0A3E2A3B-6F29-4414-895B-75421426CCA5}"/>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ABE8DDAE-3162-467F-8F59-C3FDB4186A9A}"/>
                                            </p:graphicEl>
                                          </p:spTgt>
                                        </p:tgtEl>
                                        <p:attrNameLst>
                                          <p:attrName>style.visibility</p:attrName>
                                        </p:attrNameLst>
                                      </p:cBhvr>
                                      <p:to>
                                        <p:strVal val="visible"/>
                                      </p:to>
                                    </p:set>
                                    <p:animEffect transition="in" filter="wheel(1)">
                                      <p:cBhvr>
                                        <p:cTn id="39" dur="2000"/>
                                        <p:tgtEl>
                                          <p:spTgt spid="5">
                                            <p:graphicEl>
                                              <a:dgm id="{ABE8DDAE-3162-467F-8F59-C3FDB4186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2000"/>
            <a:ext cx="8229600" cy="655638"/>
          </a:xfrm>
        </p:spPr>
        <p:txBody>
          <a:bodyPr/>
          <a:lstStyle/>
          <a:p>
            <a:r>
              <a:rPr lang="es-EC" dirty="0"/>
              <a:t>Características de la red de datos</a:t>
            </a:r>
          </a:p>
        </p:txBody>
      </p:sp>
      <p:sp>
        <p:nvSpPr>
          <p:cNvPr id="3" name="Marcador de contenido 2"/>
          <p:cNvSpPr>
            <a:spLocks noGrp="1"/>
          </p:cNvSpPr>
          <p:nvPr>
            <p:ph idx="1"/>
          </p:nvPr>
        </p:nvSpPr>
        <p:spPr/>
        <p:txBody>
          <a:bodyPr/>
          <a:lstStyle/>
          <a:p>
            <a:endParaRPr lang="es-EC" dirty="0"/>
          </a:p>
          <a:p>
            <a:endParaRPr lang="es-EC" dirty="0"/>
          </a:p>
          <a:p>
            <a:pPr algn="just"/>
            <a:r>
              <a:rPr lang="es-EC" dirty="0"/>
              <a:t>Para la comunicación del sistema la empresa adquirió un software que trabaja con Ethernet y/o puerto serial (RS-485).</a:t>
            </a:r>
            <a:endParaRPr lang="es-EC" dirty="0"/>
          </a:p>
        </p:txBody>
      </p:sp>
      <p:sp>
        <p:nvSpPr>
          <p:cNvPr id="4"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5"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spTree>
    <p:extLst>
      <p:ext uri="{BB962C8B-B14F-4D97-AF65-F5344CB8AC3E}">
        <p14:creationId xmlns:p14="http://schemas.microsoft.com/office/powerpoint/2010/main" val="50126995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869"/>
            <a:ext cx="9144000" cy="3876261"/>
          </a:xfrm>
          <a:prstGeom prst="rect">
            <a:avLst/>
          </a:prstGeom>
        </p:spPr>
      </p:pic>
      <p:sp>
        <p:nvSpPr>
          <p:cNvPr id="4"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5"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spTree>
    <p:extLst>
      <p:ext uri="{BB962C8B-B14F-4D97-AF65-F5344CB8AC3E}">
        <p14:creationId xmlns:p14="http://schemas.microsoft.com/office/powerpoint/2010/main" val="74268514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98797186"/>
              </p:ext>
            </p:extLst>
          </p:nvPr>
        </p:nvGraphicFramePr>
        <p:xfrm>
          <a:off x="533400" y="762000"/>
          <a:ext cx="8077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6265858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C8B11CF-F999-41EB-AF83-8840961531B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9873E4A-DAA3-462E-8103-FF7E3798AA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9B8DF40-6CF7-49A8-A60E-D39E40B1E92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FDD01781-2EB8-4366-BE0E-E5E6680A7E7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E213DD9-892B-4CC4-814B-C0B293AAD4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B6399F9B-48E8-458E-A36A-A309ADE59FC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03E3E1E-5086-419B-94B2-0A3F918FE62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7067C6BE-16A4-4961-A1BA-401216A8700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a:t>
            </a:r>
          </a:p>
        </p:txBody>
      </p:sp>
      <p:graphicFrame>
        <p:nvGraphicFramePr>
          <p:cNvPr id="5" name="4 Diagrama"/>
          <p:cNvGraphicFramePr/>
          <p:nvPr>
            <p:extLst>
              <p:ext uri="{D42A27DB-BD31-4B8C-83A1-F6EECF244321}">
                <p14:modId xmlns:p14="http://schemas.microsoft.com/office/powerpoint/2010/main" val="2846749166"/>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25667598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5FEC829D-B5EE-4082-963A-B556E0B16D5E}"/>
                                            </p:graphicEl>
                                          </p:spTgt>
                                        </p:tgtEl>
                                        <p:attrNameLst>
                                          <p:attrName>style.visibility</p:attrName>
                                        </p:attrNameLst>
                                      </p:cBhvr>
                                      <p:to>
                                        <p:strVal val="visible"/>
                                      </p:to>
                                    </p:set>
                                    <p:animEffect transition="in" filter="wheel(1)">
                                      <p:cBhvr>
                                        <p:cTn id="28" dur="2000"/>
                                        <p:tgtEl>
                                          <p:spTgt spid="5">
                                            <p:graphicEl>
                                              <a:dgm id="{5FEC829D-B5EE-4082-963A-B556E0B16D5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0D6D8B6F-1B0C-48E7-8A6A-1C0B5B89C8D1}"/>
                                            </p:graphicEl>
                                          </p:spTgt>
                                        </p:tgtEl>
                                        <p:attrNameLst>
                                          <p:attrName>style.visibility</p:attrName>
                                        </p:attrNameLst>
                                      </p:cBhvr>
                                      <p:to>
                                        <p:strVal val="visible"/>
                                      </p:to>
                                    </p:set>
                                    <p:animEffect transition="in" filter="wheel(1)">
                                      <p:cBhvr>
                                        <p:cTn id="31" dur="2000"/>
                                        <p:tgtEl>
                                          <p:spTgt spid="5">
                                            <p:graphicEl>
                                              <a:dgm id="{0D6D8B6F-1B0C-48E7-8A6A-1C0B5B89C8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45757"/>
              </p:ext>
            </p:extLst>
          </p:nvPr>
        </p:nvGraphicFramePr>
        <p:xfrm>
          <a:off x="685800" y="1295400"/>
          <a:ext cx="7848598" cy="4038599"/>
        </p:xfrm>
        <a:graphic>
          <a:graphicData uri="http://schemas.openxmlformats.org/drawingml/2006/table">
            <a:tbl>
              <a:tblPr firstRow="1" firstCol="1" bandRow="1">
                <a:tableStyleId>{5C22544A-7EE6-4342-B048-85BDC9FD1C3A}</a:tableStyleId>
              </a:tblPr>
              <a:tblGrid>
                <a:gridCol w="2117876">
                  <a:extLst>
                    <a:ext uri="{9D8B030D-6E8A-4147-A177-3AD203B41FA5}">
                      <a16:colId xmlns:a16="http://schemas.microsoft.com/office/drawing/2014/main" val="1965037168"/>
                    </a:ext>
                  </a:extLst>
                </a:gridCol>
                <a:gridCol w="1823412">
                  <a:extLst>
                    <a:ext uri="{9D8B030D-6E8A-4147-A177-3AD203B41FA5}">
                      <a16:colId xmlns:a16="http://schemas.microsoft.com/office/drawing/2014/main" val="2821564061"/>
                    </a:ext>
                  </a:extLst>
                </a:gridCol>
                <a:gridCol w="2220229">
                  <a:extLst>
                    <a:ext uri="{9D8B030D-6E8A-4147-A177-3AD203B41FA5}">
                      <a16:colId xmlns:a16="http://schemas.microsoft.com/office/drawing/2014/main" val="2589901567"/>
                    </a:ext>
                  </a:extLst>
                </a:gridCol>
                <a:gridCol w="1687081">
                  <a:extLst>
                    <a:ext uri="{9D8B030D-6E8A-4147-A177-3AD203B41FA5}">
                      <a16:colId xmlns:a16="http://schemas.microsoft.com/office/drawing/2014/main" val="1132623067"/>
                    </a:ext>
                  </a:extLst>
                </a:gridCol>
              </a:tblGrid>
              <a:tr h="1362995">
                <a:tc>
                  <a:txBody>
                    <a:bodyPr/>
                    <a:lstStyle/>
                    <a:p>
                      <a:pPr indent="252095" algn="ctr">
                        <a:lnSpc>
                          <a:spcPct val="150000"/>
                        </a:lnSpc>
                        <a:spcBef>
                          <a:spcPts val="600"/>
                        </a:spcBef>
                        <a:spcAft>
                          <a:spcPts val="800"/>
                        </a:spcAft>
                      </a:pPr>
                      <a:r>
                        <a:rPr lang="es-EC" sz="1800" dirty="0">
                          <a:effectLst/>
                        </a:rPr>
                        <a:t>Rango del Dispositivo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Tipo de Dispositivo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Tasa de crecimiento diaria (kb)</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dirty="0">
                          <a:effectLst/>
                        </a:rPr>
                        <a:t>Tiene forma de ondas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extLst>
                  <a:ext uri="{0D108BD9-81ED-4DB2-BD59-A6C34878D82A}">
                    <a16:rowId xmlns:a16="http://schemas.microsoft.com/office/drawing/2014/main" val="3055339037"/>
                  </a:ext>
                </a:extLst>
              </a:tr>
              <a:tr h="891868">
                <a:tc>
                  <a:txBody>
                    <a:bodyPr/>
                    <a:lstStyle/>
                    <a:p>
                      <a:pPr indent="252095" algn="ctr">
                        <a:lnSpc>
                          <a:spcPct val="150000"/>
                        </a:lnSpc>
                        <a:spcBef>
                          <a:spcPts val="600"/>
                        </a:spcBef>
                        <a:spcAft>
                          <a:spcPts val="800"/>
                        </a:spcAft>
                      </a:pPr>
                      <a:r>
                        <a:rPr lang="es-EC" sz="1800" dirty="0">
                          <a:effectLst/>
                        </a:rPr>
                        <a:t>Medidores básicos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ION 6200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dirty="0">
                          <a:effectLst/>
                        </a:rPr>
                        <a:t>NO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extLst>
                  <a:ext uri="{0D108BD9-81ED-4DB2-BD59-A6C34878D82A}">
                    <a16:rowId xmlns:a16="http://schemas.microsoft.com/office/drawing/2014/main" val="2781465298"/>
                  </a:ext>
                </a:extLst>
              </a:tr>
              <a:tr h="891868">
                <a:tc>
                  <a:txBody>
                    <a:bodyPr/>
                    <a:lstStyle/>
                    <a:p>
                      <a:pPr indent="252095" algn="ctr">
                        <a:lnSpc>
                          <a:spcPct val="150000"/>
                        </a:lnSpc>
                        <a:spcBef>
                          <a:spcPts val="600"/>
                        </a:spcBef>
                        <a:spcAft>
                          <a:spcPts val="800"/>
                        </a:spcAft>
                      </a:pPr>
                      <a:r>
                        <a:rPr lang="es-EC" sz="1800">
                          <a:effectLst/>
                        </a:rPr>
                        <a:t>Medidores Intermedios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PM800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140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dirty="0">
                          <a:effectLst/>
                        </a:rPr>
                        <a:t>NO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extLst>
                  <a:ext uri="{0D108BD9-81ED-4DB2-BD59-A6C34878D82A}">
                    <a16:rowId xmlns:a16="http://schemas.microsoft.com/office/drawing/2014/main" val="3683938798"/>
                  </a:ext>
                </a:extLst>
              </a:tr>
              <a:tr h="891868">
                <a:tc>
                  <a:txBody>
                    <a:bodyPr/>
                    <a:lstStyle/>
                    <a:p>
                      <a:pPr indent="252095" algn="ctr">
                        <a:lnSpc>
                          <a:spcPct val="150000"/>
                        </a:lnSpc>
                        <a:spcBef>
                          <a:spcPts val="600"/>
                        </a:spcBef>
                        <a:spcAft>
                          <a:spcPts val="800"/>
                        </a:spcAft>
                      </a:pPr>
                      <a:r>
                        <a:rPr lang="es-EC" sz="1800">
                          <a:effectLst/>
                        </a:rPr>
                        <a:t>Medidores avanzados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PM5560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a:effectLst/>
                        </a:rPr>
                        <a:t>565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tc>
                  <a:txBody>
                    <a:bodyPr/>
                    <a:lstStyle/>
                    <a:p>
                      <a:pPr indent="252095" algn="ctr">
                        <a:lnSpc>
                          <a:spcPct val="150000"/>
                        </a:lnSpc>
                        <a:spcBef>
                          <a:spcPts val="600"/>
                        </a:spcBef>
                        <a:spcAft>
                          <a:spcPts val="800"/>
                        </a:spcAft>
                      </a:pPr>
                      <a:r>
                        <a:rPr lang="es-EC" sz="1800" dirty="0">
                          <a:effectLst/>
                        </a:rPr>
                        <a:t>SI</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58" marR="66558" marT="0" marB="0"/>
                </a:tc>
                <a:extLst>
                  <a:ext uri="{0D108BD9-81ED-4DB2-BD59-A6C34878D82A}">
                    <a16:rowId xmlns:a16="http://schemas.microsoft.com/office/drawing/2014/main" val="1760967111"/>
                  </a:ext>
                </a:extLst>
              </a:tr>
            </a:tbl>
          </a:graphicData>
        </a:graphic>
      </p:graphicFrame>
      <p:sp>
        <p:nvSpPr>
          <p:cNvPr id="6"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7"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spTree>
    <p:extLst>
      <p:ext uri="{BB962C8B-B14F-4D97-AF65-F5344CB8AC3E}">
        <p14:creationId xmlns:p14="http://schemas.microsoft.com/office/powerpoint/2010/main" val="261955262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8174649"/>
              </p:ext>
            </p:extLst>
          </p:nvPr>
        </p:nvGraphicFramePr>
        <p:xfrm>
          <a:off x="609600" y="1676400"/>
          <a:ext cx="7886700" cy="2955925"/>
        </p:xfrm>
        <a:graphic>
          <a:graphicData uri="http://schemas.openxmlformats.org/drawingml/2006/table">
            <a:tbl>
              <a:tblPr firstRow="1" firstCol="1" bandRow="1">
                <a:tableStyleId>{5C22544A-7EE6-4342-B048-85BDC9FD1C3A}</a:tableStyleId>
              </a:tblPr>
              <a:tblGrid>
                <a:gridCol w="1577340">
                  <a:extLst>
                    <a:ext uri="{9D8B030D-6E8A-4147-A177-3AD203B41FA5}">
                      <a16:colId xmlns:a16="http://schemas.microsoft.com/office/drawing/2014/main" val="1527095097"/>
                    </a:ext>
                  </a:extLst>
                </a:gridCol>
                <a:gridCol w="1577340">
                  <a:extLst>
                    <a:ext uri="{9D8B030D-6E8A-4147-A177-3AD203B41FA5}">
                      <a16:colId xmlns:a16="http://schemas.microsoft.com/office/drawing/2014/main" val="2053595980"/>
                    </a:ext>
                  </a:extLst>
                </a:gridCol>
                <a:gridCol w="1577340">
                  <a:extLst>
                    <a:ext uri="{9D8B030D-6E8A-4147-A177-3AD203B41FA5}">
                      <a16:colId xmlns:a16="http://schemas.microsoft.com/office/drawing/2014/main" val="203663164"/>
                    </a:ext>
                  </a:extLst>
                </a:gridCol>
                <a:gridCol w="1577340">
                  <a:extLst>
                    <a:ext uri="{9D8B030D-6E8A-4147-A177-3AD203B41FA5}">
                      <a16:colId xmlns:a16="http://schemas.microsoft.com/office/drawing/2014/main" val="3806794048"/>
                    </a:ext>
                  </a:extLst>
                </a:gridCol>
                <a:gridCol w="1577340">
                  <a:extLst>
                    <a:ext uri="{9D8B030D-6E8A-4147-A177-3AD203B41FA5}">
                      <a16:colId xmlns:a16="http://schemas.microsoft.com/office/drawing/2014/main" val="3209652423"/>
                    </a:ext>
                  </a:extLst>
                </a:gridCol>
              </a:tblGrid>
              <a:tr h="539115">
                <a:tc>
                  <a:txBody>
                    <a:bodyPr/>
                    <a:lstStyle/>
                    <a:p>
                      <a:pPr indent="252095" algn="ctr">
                        <a:lnSpc>
                          <a:spcPct val="150000"/>
                        </a:lnSpc>
                        <a:spcBef>
                          <a:spcPts val="600"/>
                        </a:spcBef>
                        <a:spcAft>
                          <a:spcPts val="800"/>
                        </a:spcAft>
                      </a:pPr>
                      <a:r>
                        <a:rPr lang="es-EC" sz="2000">
                          <a:effectLst/>
                        </a:rPr>
                        <a:t>Tipo de Dispositivo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Tasa de crecimiento diaria (kb)</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Número de dispositivos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Crecimiento total diario (MB)</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Crecimiento total anual GB)</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723577"/>
                  </a:ext>
                </a:extLst>
              </a:tr>
              <a:tr h="0">
                <a:tc>
                  <a:txBody>
                    <a:bodyPr/>
                    <a:lstStyle/>
                    <a:p>
                      <a:pPr indent="252095" algn="ctr">
                        <a:lnSpc>
                          <a:spcPct val="150000"/>
                        </a:lnSpc>
                        <a:spcBef>
                          <a:spcPts val="600"/>
                        </a:spcBef>
                        <a:spcAft>
                          <a:spcPts val="800"/>
                        </a:spcAft>
                      </a:pPr>
                      <a:r>
                        <a:rPr lang="es-EC" sz="2000">
                          <a:effectLst/>
                        </a:rPr>
                        <a:t>ION 6200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40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11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0.44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0.1606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5497917"/>
                  </a:ext>
                </a:extLst>
              </a:tr>
              <a:tr h="0">
                <a:tc>
                  <a:txBody>
                    <a:bodyPr/>
                    <a:lstStyle/>
                    <a:p>
                      <a:pPr indent="252095" algn="ctr">
                        <a:lnSpc>
                          <a:spcPct val="150000"/>
                        </a:lnSpc>
                        <a:spcBef>
                          <a:spcPts val="600"/>
                        </a:spcBef>
                        <a:spcAft>
                          <a:spcPts val="800"/>
                        </a:spcAft>
                      </a:pPr>
                      <a:r>
                        <a:rPr lang="es-EC" sz="2000">
                          <a:effectLst/>
                        </a:rPr>
                        <a:t>PM800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140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0.14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0.051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294107"/>
                  </a:ext>
                </a:extLst>
              </a:tr>
              <a:tr h="0">
                <a:tc>
                  <a:txBody>
                    <a:bodyPr/>
                    <a:lstStyle/>
                    <a:p>
                      <a:pPr indent="252095" algn="ctr">
                        <a:lnSpc>
                          <a:spcPct val="150000"/>
                        </a:lnSpc>
                        <a:spcBef>
                          <a:spcPts val="600"/>
                        </a:spcBef>
                        <a:spcAft>
                          <a:spcPts val="800"/>
                        </a:spcAft>
                      </a:pPr>
                      <a:r>
                        <a:rPr lang="es-EC" sz="2000">
                          <a:effectLst/>
                        </a:rPr>
                        <a:t>PM5560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565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0.565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0.206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0746091"/>
                  </a:ext>
                </a:extLst>
              </a:tr>
              <a:tr h="0">
                <a:tc>
                  <a:txBody>
                    <a:bodyPr/>
                    <a:lstStyle/>
                    <a:p>
                      <a:pPr indent="252095" algn="ctr">
                        <a:lnSpc>
                          <a:spcPct val="150000"/>
                        </a:lnSpc>
                        <a:spcBef>
                          <a:spcPts val="600"/>
                        </a:spcBef>
                        <a:spcAft>
                          <a:spcPts val="800"/>
                        </a:spcAft>
                      </a:pPr>
                      <a:r>
                        <a:rPr lang="es-EC" sz="2000">
                          <a:effectLst/>
                        </a:rPr>
                        <a:t>TOTAL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a:effectLst/>
                        </a:rPr>
                        <a:t>1.145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800"/>
                        </a:spcAft>
                      </a:pPr>
                      <a:r>
                        <a:rPr lang="es-EC" sz="2000" dirty="0">
                          <a:effectLst/>
                        </a:rPr>
                        <a:t>0.4176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079547"/>
                  </a:ext>
                </a:extLst>
              </a:tr>
            </a:tbl>
          </a:graphicData>
        </a:graphic>
      </p:graphicFrame>
      <p:sp>
        <p:nvSpPr>
          <p:cNvPr id="6"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7"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spTree>
    <p:extLst>
      <p:ext uri="{BB962C8B-B14F-4D97-AF65-F5344CB8AC3E}">
        <p14:creationId xmlns:p14="http://schemas.microsoft.com/office/powerpoint/2010/main" val="237544913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5800" y="990600"/>
            <a:ext cx="7848600" cy="5755422"/>
          </a:xfrm>
          <a:prstGeom prst="rect">
            <a:avLst/>
          </a:prstGeom>
        </p:spPr>
        <p:txBody>
          <a:bodyPr wrap="square">
            <a:spAutoFit/>
          </a:bodyPr>
          <a:lstStyle/>
          <a:p>
            <a:pPr indent="252095" algn="ctr">
              <a:lnSpc>
                <a:spcPct val="150000"/>
              </a:lnSpc>
              <a:spcBef>
                <a:spcPts val="600"/>
              </a:spcBef>
              <a:spcAft>
                <a:spcPts val="1000"/>
              </a:spcAft>
            </a:pPr>
            <a:r>
              <a:rPr lang="es-EC" sz="2400" dirty="0" err="1">
                <a:ea typeface="Calibri" panose="020F0502020204030204" pitchFamily="34" charset="0"/>
                <a:cs typeface="Times New Roman" panose="02020603050405020304" pitchFamily="18" charset="0"/>
              </a:rPr>
              <a:t>ION_Data</a:t>
            </a:r>
            <a:r>
              <a:rPr lang="es-EC" sz="2400" dirty="0">
                <a:ea typeface="Calibri" panose="020F0502020204030204" pitchFamily="34" charset="0"/>
                <a:cs typeface="Times New Roman" panose="02020603050405020304" pitchFamily="18" charset="0"/>
              </a:rPr>
              <a:t> (GB) = 0.418 GB+ 10% de crecimiento= 0.46GB</a:t>
            </a:r>
          </a:p>
          <a:p>
            <a:pPr indent="252095" algn="ctr">
              <a:lnSpc>
                <a:spcPct val="150000"/>
              </a:lnSpc>
              <a:spcBef>
                <a:spcPts val="600"/>
              </a:spcBef>
              <a:spcAft>
                <a:spcPts val="1000"/>
              </a:spcAft>
            </a:pPr>
            <a:r>
              <a:rPr lang="pt-BR" sz="2400" dirty="0" err="1">
                <a:ea typeface="Calibri" panose="020F0502020204030204" pitchFamily="34" charset="0"/>
                <a:cs typeface="Times New Roman" panose="02020603050405020304" pitchFamily="18" charset="0"/>
              </a:rPr>
              <a:t>ION_Data</a:t>
            </a:r>
            <a:r>
              <a:rPr lang="pt-BR" sz="2400" dirty="0">
                <a:ea typeface="Calibri" panose="020F0502020204030204" pitchFamily="34" charset="0"/>
                <a:cs typeface="Times New Roman" panose="02020603050405020304" pitchFamily="18" charset="0"/>
              </a:rPr>
              <a:t> (GB) = 0.46 GB + 10% de eventos PQ = 0,51 GB</a:t>
            </a:r>
            <a:endParaRPr lang="es-EC" sz="2400" dirty="0">
              <a:ea typeface="Calibri" panose="020F0502020204030204" pitchFamily="34" charset="0"/>
              <a:cs typeface="Times New Roman" panose="02020603050405020304" pitchFamily="18" charset="0"/>
            </a:endParaRPr>
          </a:p>
          <a:p>
            <a:pPr indent="252095" algn="ctr">
              <a:lnSpc>
                <a:spcPct val="150000"/>
              </a:lnSpc>
              <a:spcBef>
                <a:spcPts val="600"/>
              </a:spcBef>
              <a:spcAft>
                <a:spcPts val="1000"/>
              </a:spcAft>
            </a:pPr>
            <a:r>
              <a:rPr lang="es-EC" sz="2400" dirty="0" err="1">
                <a:ea typeface="Calibri" panose="020F0502020204030204" pitchFamily="34" charset="0"/>
                <a:cs typeface="Times New Roman" panose="02020603050405020304" pitchFamily="18" charset="0"/>
              </a:rPr>
              <a:t>ION_Data</a:t>
            </a:r>
            <a:r>
              <a:rPr lang="es-EC" sz="2400" dirty="0">
                <a:ea typeface="Calibri" panose="020F0502020204030204" pitchFamily="34" charset="0"/>
                <a:cs typeface="Times New Roman" panose="02020603050405020304" pitchFamily="18" charset="0"/>
              </a:rPr>
              <a:t> (GB) = 0.51 GB + 0.02 GB = 0,53 GB</a:t>
            </a:r>
          </a:p>
          <a:p>
            <a:pPr indent="252095" algn="ctr">
              <a:lnSpc>
                <a:spcPct val="150000"/>
              </a:lnSpc>
              <a:spcBef>
                <a:spcPts val="600"/>
              </a:spcBef>
              <a:spcAft>
                <a:spcPts val="1000"/>
              </a:spcAft>
            </a:pPr>
            <a:r>
              <a:rPr lang="es-EC" sz="2400" dirty="0" err="1">
                <a:ea typeface="Calibri" panose="020F0502020204030204" pitchFamily="34" charset="0"/>
                <a:cs typeface="Times New Roman" panose="02020603050405020304" pitchFamily="18" charset="0"/>
              </a:rPr>
              <a:t>ION_Data</a:t>
            </a:r>
            <a:r>
              <a:rPr lang="es-EC" sz="2400" dirty="0">
                <a:ea typeface="Calibri" panose="020F0502020204030204" pitchFamily="34" charset="0"/>
                <a:cs typeface="Times New Roman" panose="02020603050405020304" pitchFamily="18" charset="0"/>
              </a:rPr>
              <a:t> (GB) = </a:t>
            </a:r>
            <a:r>
              <a:rPr lang="es-EC" sz="2400" dirty="0">
                <a:ea typeface="Calibri" panose="020F0502020204030204" pitchFamily="34" charset="0"/>
                <a:cs typeface="Times New Roman" panose="02020603050405020304" pitchFamily="18" charset="0"/>
              </a:rPr>
              <a:t>5 (Componentes) X 0.53 </a:t>
            </a:r>
            <a:r>
              <a:rPr lang="es-EC" sz="2400" dirty="0">
                <a:ea typeface="Calibri" panose="020F0502020204030204" pitchFamily="34" charset="0"/>
                <a:cs typeface="Times New Roman" panose="02020603050405020304" pitchFamily="18" charset="0"/>
              </a:rPr>
              <a:t>GB = 2.65 GB por año </a:t>
            </a:r>
          </a:p>
          <a:p>
            <a:pPr indent="252095" algn="ctr">
              <a:lnSpc>
                <a:spcPct val="150000"/>
              </a:lnSpc>
              <a:spcBef>
                <a:spcPts val="600"/>
              </a:spcBef>
              <a:spcAft>
                <a:spcPts val="1000"/>
              </a:spcAft>
            </a:pPr>
            <a:r>
              <a:rPr lang="es-EC" sz="2400" dirty="0">
                <a:ea typeface="Calibri" panose="020F0502020204030204" pitchFamily="34" charset="0"/>
                <a:cs typeface="Times New Roman" panose="02020603050405020304" pitchFamily="18" charset="0"/>
              </a:rPr>
              <a:t>Total de espacio en disco duro para 5 años = </a:t>
            </a:r>
            <a:r>
              <a:rPr lang="es-EC" sz="2400" b="1" dirty="0">
                <a:ea typeface="Calibri" panose="020F0502020204030204" pitchFamily="34" charset="0"/>
                <a:cs typeface="Times New Roman" panose="02020603050405020304" pitchFamily="18" charset="0"/>
              </a:rPr>
              <a:t>13.25 GB</a:t>
            </a:r>
          </a:p>
          <a:p>
            <a:pPr indent="252095" algn="ctr">
              <a:lnSpc>
                <a:spcPct val="150000"/>
              </a:lnSpc>
              <a:spcBef>
                <a:spcPts val="600"/>
              </a:spcBef>
              <a:spcAft>
                <a:spcPts val="1000"/>
              </a:spcAft>
            </a:pPr>
            <a:endParaRPr lang="es-EC" sz="2400" dirty="0">
              <a:ea typeface="Calibri" panose="020F0502020204030204" pitchFamily="34" charset="0"/>
              <a:cs typeface="Times New Roman" panose="02020603050405020304" pitchFamily="18" charset="0"/>
            </a:endParaRPr>
          </a:p>
          <a:p>
            <a:pPr indent="252095" algn="ctr">
              <a:lnSpc>
                <a:spcPct val="150000"/>
              </a:lnSpc>
              <a:spcBef>
                <a:spcPts val="600"/>
              </a:spcBef>
              <a:spcAft>
                <a:spcPts val="1000"/>
              </a:spcAft>
            </a:pPr>
            <a:endParaRPr lang="es-EC" sz="2400" dirty="0">
              <a:ea typeface="Calibri" panose="020F0502020204030204" pitchFamily="34" charset="0"/>
              <a:cs typeface="Times New Roman" panose="02020603050405020304" pitchFamily="18" charset="0"/>
            </a:endParaRPr>
          </a:p>
        </p:txBody>
      </p:sp>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spTree>
    <p:extLst>
      <p:ext uri="{BB962C8B-B14F-4D97-AF65-F5344CB8AC3E}">
        <p14:creationId xmlns:p14="http://schemas.microsoft.com/office/powerpoint/2010/main" val="3698199979"/>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 </a:t>
            </a:r>
          </a:p>
        </p:txBody>
      </p:sp>
      <p:graphicFrame>
        <p:nvGraphicFramePr>
          <p:cNvPr id="5" name="4 Diagrama"/>
          <p:cNvGraphicFramePr/>
          <p:nvPr>
            <p:extLst>
              <p:ext uri="{D42A27DB-BD31-4B8C-83A1-F6EECF244321}">
                <p14:modId xmlns:p14="http://schemas.microsoft.com/office/powerpoint/2010/main" val="556068686"/>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8358644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LA INTERFAZ HMI </a:t>
            </a:r>
          </a:p>
        </p:txBody>
      </p:sp>
      <p:graphicFrame>
        <p:nvGraphicFramePr>
          <p:cNvPr id="5" name="4 Diagrama"/>
          <p:cNvGraphicFramePr/>
          <p:nvPr>
            <p:extLst>
              <p:ext uri="{D42A27DB-BD31-4B8C-83A1-F6EECF244321}">
                <p14:modId xmlns:p14="http://schemas.microsoft.com/office/powerpoint/2010/main" val="4246464701"/>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722314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5FEC829D-B5EE-4082-963A-B556E0B16D5E}"/>
                                            </p:graphicEl>
                                          </p:spTgt>
                                        </p:tgtEl>
                                        <p:attrNameLst>
                                          <p:attrName>style.visibility</p:attrName>
                                        </p:attrNameLst>
                                      </p:cBhvr>
                                      <p:to>
                                        <p:strVal val="visible"/>
                                      </p:to>
                                    </p:set>
                                    <p:animEffect transition="in" filter="wheel(1)">
                                      <p:cBhvr>
                                        <p:cTn id="28" dur="2000"/>
                                        <p:tgtEl>
                                          <p:spTgt spid="5">
                                            <p:graphicEl>
                                              <a:dgm id="{5FEC829D-B5EE-4082-963A-B556E0B16D5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0D6D8B6F-1B0C-48E7-8A6A-1C0B5B89C8D1}"/>
                                            </p:graphicEl>
                                          </p:spTgt>
                                        </p:tgtEl>
                                        <p:attrNameLst>
                                          <p:attrName>style.visibility</p:attrName>
                                        </p:attrNameLst>
                                      </p:cBhvr>
                                      <p:to>
                                        <p:strVal val="visible"/>
                                      </p:to>
                                    </p:set>
                                    <p:animEffect transition="in" filter="wheel(1)">
                                      <p:cBhvr>
                                        <p:cTn id="31" dur="2000"/>
                                        <p:tgtEl>
                                          <p:spTgt spid="5">
                                            <p:graphicEl>
                                              <a:dgm id="{0D6D8B6F-1B0C-48E7-8A6A-1C0B5B89C8D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0A3E2A3B-6F29-4414-895B-75421426CCA5}"/>
                                            </p:graphicEl>
                                          </p:spTgt>
                                        </p:tgtEl>
                                        <p:attrNameLst>
                                          <p:attrName>style.visibility</p:attrName>
                                        </p:attrNameLst>
                                      </p:cBhvr>
                                      <p:to>
                                        <p:strVal val="visible"/>
                                      </p:to>
                                    </p:set>
                                    <p:animEffect transition="in" filter="wheel(1)">
                                      <p:cBhvr>
                                        <p:cTn id="36" dur="2000"/>
                                        <p:tgtEl>
                                          <p:spTgt spid="5">
                                            <p:graphicEl>
                                              <a:dgm id="{0A3E2A3B-6F29-4414-895B-75421426CCA5}"/>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ABE8DDAE-3162-467F-8F59-C3FDB4186A9A}"/>
                                            </p:graphicEl>
                                          </p:spTgt>
                                        </p:tgtEl>
                                        <p:attrNameLst>
                                          <p:attrName>style.visibility</p:attrName>
                                        </p:attrNameLst>
                                      </p:cBhvr>
                                      <p:to>
                                        <p:strVal val="visible"/>
                                      </p:to>
                                    </p:set>
                                    <p:animEffect transition="in" filter="wheel(1)">
                                      <p:cBhvr>
                                        <p:cTn id="39" dur="2000"/>
                                        <p:tgtEl>
                                          <p:spTgt spid="5">
                                            <p:graphicEl>
                                              <a:dgm id="{ABE8DDAE-3162-467F-8F59-C3FDB4186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3"/>
          <a:stretch>
            <a:fillRect/>
          </a:stretch>
        </p:blipFill>
        <p:spPr>
          <a:xfrm>
            <a:off x="762000" y="11502"/>
            <a:ext cx="7924800" cy="6308196"/>
          </a:xfrm>
          <a:prstGeom prst="rect">
            <a:avLst/>
          </a:prstGeom>
        </p:spPr>
      </p:pic>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06300682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029200" cy="3276600"/>
          </a:xfrm>
          <a:prstGeom prst="rect">
            <a:avLst/>
          </a:prstGeom>
          <a:noFill/>
          <a:ln>
            <a:noFill/>
          </a:ln>
        </p:spPr>
      </p:pic>
      <p:sp>
        <p:nvSpPr>
          <p:cNvPr id="6" name="CuadroTexto 5"/>
          <p:cNvSpPr txBox="1"/>
          <p:nvPr/>
        </p:nvSpPr>
        <p:spPr>
          <a:xfrm>
            <a:off x="1600200" y="1066800"/>
            <a:ext cx="6705600" cy="523220"/>
          </a:xfrm>
          <a:prstGeom prst="rect">
            <a:avLst/>
          </a:prstGeom>
          <a:noFill/>
        </p:spPr>
        <p:txBody>
          <a:bodyPr wrap="square" rtlCol="0">
            <a:spAutoFit/>
          </a:bodyPr>
          <a:lstStyle/>
          <a:p>
            <a:r>
              <a:rPr lang="es-EC" sz="2800" dirty="0"/>
              <a:t>Distribución de Elementos en la Pantalla</a:t>
            </a:r>
          </a:p>
        </p:txBody>
      </p:sp>
      <p:sp>
        <p:nvSpPr>
          <p:cNvPr id="8" name="CuadroTexto 7"/>
          <p:cNvSpPr txBox="1"/>
          <p:nvPr/>
        </p:nvSpPr>
        <p:spPr>
          <a:xfrm>
            <a:off x="5334000" y="2019300"/>
            <a:ext cx="3810000" cy="3416320"/>
          </a:xfrm>
          <a:prstGeom prst="rect">
            <a:avLst/>
          </a:prstGeom>
          <a:noFill/>
        </p:spPr>
        <p:txBody>
          <a:bodyPr wrap="square" rtlCol="0">
            <a:spAutoFit/>
          </a:bodyPr>
          <a:lstStyle/>
          <a:p>
            <a:pPr marL="514350" lvl="0" indent="-514350">
              <a:buFont typeface="+mj-lt"/>
              <a:buAutoNum type="arabicPeriod"/>
            </a:pPr>
            <a:r>
              <a:rPr lang="es-EC" sz="2400" dirty="0"/>
              <a:t>Logo</a:t>
            </a:r>
          </a:p>
          <a:p>
            <a:pPr marL="514350" lvl="0" indent="-514350">
              <a:buFont typeface="+mj-lt"/>
              <a:buAutoNum type="arabicPeriod"/>
            </a:pPr>
            <a:r>
              <a:rPr lang="es-EC" sz="2400" dirty="0"/>
              <a:t>Menú de navegación</a:t>
            </a:r>
          </a:p>
          <a:p>
            <a:pPr marL="514350" lvl="0" indent="-514350">
              <a:buFont typeface="+mj-lt"/>
              <a:buAutoNum type="arabicPeriod"/>
            </a:pPr>
            <a:r>
              <a:rPr lang="es-EC" sz="2400" dirty="0"/>
              <a:t>Alarmas</a:t>
            </a:r>
          </a:p>
          <a:p>
            <a:pPr marL="514350" lvl="0" indent="-514350">
              <a:buFont typeface="+mj-lt"/>
              <a:buAutoNum type="arabicPeriod"/>
            </a:pPr>
            <a:r>
              <a:rPr lang="es-EC" sz="2400" dirty="0"/>
              <a:t>Fecha e inicio de sesión </a:t>
            </a:r>
          </a:p>
          <a:p>
            <a:pPr marL="514350" lvl="0" indent="-514350">
              <a:buFont typeface="+mj-lt"/>
              <a:buAutoNum type="arabicPeriod"/>
            </a:pPr>
            <a:r>
              <a:rPr lang="es-EC" sz="2400" dirty="0"/>
              <a:t>Navegación tipo de diagramas</a:t>
            </a:r>
          </a:p>
          <a:p>
            <a:pPr marL="514350" lvl="0" indent="-514350">
              <a:buFont typeface="+mj-lt"/>
              <a:buAutoNum type="arabicPeriod"/>
            </a:pPr>
            <a:r>
              <a:rPr lang="es-EC" sz="2400" dirty="0"/>
              <a:t>Navegación de diagramas unifilares</a:t>
            </a:r>
          </a:p>
          <a:p>
            <a:pPr marL="514350" lvl="0" indent="-514350">
              <a:buFont typeface="+mj-lt"/>
              <a:buAutoNum type="arabicPeriod"/>
            </a:pPr>
            <a:r>
              <a:rPr lang="es-EC" sz="2400" dirty="0"/>
              <a:t>Ilustración de diagramas</a:t>
            </a:r>
          </a:p>
        </p:txBody>
      </p:sp>
      <p:sp>
        <p:nvSpPr>
          <p:cNvPr id="9"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
        <p:nvSpPr>
          <p:cNvPr id="10"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LA INTERFAZ HMI </a:t>
            </a:r>
          </a:p>
        </p:txBody>
      </p:sp>
    </p:spTree>
    <p:extLst>
      <p:ext uri="{BB962C8B-B14F-4D97-AF65-F5344CB8AC3E}">
        <p14:creationId xmlns:p14="http://schemas.microsoft.com/office/powerpoint/2010/main" val="277351713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524000" y="609600"/>
            <a:ext cx="6705600" cy="523220"/>
          </a:xfrm>
          <a:prstGeom prst="rect">
            <a:avLst/>
          </a:prstGeom>
          <a:noFill/>
        </p:spPr>
        <p:txBody>
          <a:bodyPr wrap="square" rtlCol="0">
            <a:spAutoFit/>
          </a:bodyPr>
          <a:lstStyle/>
          <a:p>
            <a:pPr algn="ctr"/>
            <a:r>
              <a:rPr lang="es-EC" sz="2800" dirty="0"/>
              <a:t>Uso del color</a:t>
            </a:r>
          </a:p>
        </p:txBody>
      </p:sp>
      <p:pic>
        <p:nvPicPr>
          <p:cNvPr id="7" name="Imagen 6"/>
          <p:cNvPicPr>
            <a:picLocks noChangeAspect="1"/>
          </p:cNvPicPr>
          <p:nvPr/>
        </p:nvPicPr>
        <p:blipFill>
          <a:blip r:embed="rId3"/>
          <a:stretch>
            <a:fillRect/>
          </a:stretch>
        </p:blipFill>
        <p:spPr>
          <a:xfrm>
            <a:off x="2133600" y="1695450"/>
            <a:ext cx="5172075" cy="1657350"/>
          </a:xfrm>
          <a:prstGeom prst="rect">
            <a:avLst/>
          </a:prstGeom>
        </p:spPr>
      </p:pic>
      <p:pic>
        <p:nvPicPr>
          <p:cNvPr id="8" name="Imagen 7"/>
          <p:cNvPicPr>
            <a:picLocks noChangeAspect="1"/>
          </p:cNvPicPr>
          <p:nvPr/>
        </p:nvPicPr>
        <p:blipFill>
          <a:blip r:embed="rId4"/>
          <a:stretch>
            <a:fillRect/>
          </a:stretch>
        </p:blipFill>
        <p:spPr>
          <a:xfrm>
            <a:off x="2209800" y="3943350"/>
            <a:ext cx="5286375" cy="1847850"/>
          </a:xfrm>
          <a:prstGeom prst="rect">
            <a:avLst/>
          </a:prstGeom>
        </p:spPr>
      </p:pic>
      <p:sp>
        <p:nvSpPr>
          <p:cNvPr id="9" name="CuadroTexto 8"/>
          <p:cNvSpPr txBox="1"/>
          <p:nvPr/>
        </p:nvSpPr>
        <p:spPr>
          <a:xfrm>
            <a:off x="1676400" y="1153180"/>
            <a:ext cx="6705600" cy="492443"/>
          </a:xfrm>
          <a:prstGeom prst="rect">
            <a:avLst/>
          </a:prstGeom>
          <a:noFill/>
        </p:spPr>
        <p:txBody>
          <a:bodyPr wrap="square" rtlCol="0">
            <a:spAutoFit/>
          </a:bodyPr>
          <a:lstStyle/>
          <a:p>
            <a:pPr algn="ctr"/>
            <a:r>
              <a:rPr lang="es-EC" sz="2600" dirty="0"/>
              <a:t>Colores de Fondo</a:t>
            </a:r>
          </a:p>
        </p:txBody>
      </p:sp>
      <p:sp>
        <p:nvSpPr>
          <p:cNvPr id="10" name="CuadroTexto 9"/>
          <p:cNvSpPr txBox="1"/>
          <p:nvPr/>
        </p:nvSpPr>
        <p:spPr>
          <a:xfrm>
            <a:off x="1366837" y="3401853"/>
            <a:ext cx="6705600" cy="492443"/>
          </a:xfrm>
          <a:prstGeom prst="rect">
            <a:avLst/>
          </a:prstGeom>
          <a:noFill/>
        </p:spPr>
        <p:txBody>
          <a:bodyPr wrap="square" rtlCol="0">
            <a:spAutoFit/>
          </a:bodyPr>
          <a:lstStyle/>
          <a:p>
            <a:pPr algn="ctr"/>
            <a:r>
              <a:rPr lang="es-EC" sz="2600" dirty="0"/>
              <a:t>Colores para el texto</a:t>
            </a:r>
          </a:p>
        </p:txBody>
      </p:sp>
      <p:sp>
        <p:nvSpPr>
          <p:cNvPr id="11"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
        <p:nvSpPr>
          <p:cNvPr id="12"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LA INTERFAZ HMI </a:t>
            </a:r>
          </a:p>
        </p:txBody>
      </p:sp>
    </p:spTree>
    <p:extLst>
      <p:ext uri="{BB962C8B-B14F-4D97-AF65-F5344CB8AC3E}">
        <p14:creationId xmlns:p14="http://schemas.microsoft.com/office/powerpoint/2010/main" val="278676905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LA INTERFAZ HMI </a:t>
            </a:r>
          </a:p>
        </p:txBody>
      </p:sp>
      <p:graphicFrame>
        <p:nvGraphicFramePr>
          <p:cNvPr id="5" name="4 Diagrama"/>
          <p:cNvGraphicFramePr/>
          <p:nvPr>
            <p:extLst>
              <p:ext uri="{D42A27DB-BD31-4B8C-83A1-F6EECF244321}">
                <p14:modId xmlns:p14="http://schemas.microsoft.com/office/powerpoint/2010/main" val="2053200005"/>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p:cNvSpPr>
            <a:spLocks noGrp="1"/>
          </p:cNvSpPr>
          <p:nvPr>
            <p:ph type="ftr" sz="quarter" idx="11"/>
          </p:nvPr>
        </p:nvSpPr>
        <p:spPr>
          <a:xfrm>
            <a:off x="1676400" y="6400800"/>
            <a:ext cx="5638800" cy="365125"/>
          </a:xfrm>
        </p:spPr>
        <p:txBody>
          <a:bodyPr/>
          <a:lstStyle/>
          <a:p>
            <a:r>
              <a:rPr lang="es-ES" dirty="0"/>
              <a:t>Karla Marcela Flores Sánchez</a:t>
            </a:r>
          </a:p>
        </p:txBody>
      </p:sp>
    </p:spTree>
    <p:extLst>
      <p:ext uri="{BB962C8B-B14F-4D97-AF65-F5344CB8AC3E}">
        <p14:creationId xmlns:p14="http://schemas.microsoft.com/office/powerpoint/2010/main" val="27506577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5E8CE71-E700-4FD4-B5BE-EFFA025C1901}"/>
                                            </p:graphicEl>
                                          </p:spTgt>
                                        </p:tgtEl>
                                        <p:attrNameLst>
                                          <p:attrName>style.visibility</p:attrName>
                                        </p:attrNameLst>
                                      </p:cBhvr>
                                      <p:to>
                                        <p:strVal val="visible"/>
                                      </p:to>
                                    </p:set>
                                    <p:animEffect transition="in" filter="wheel(1)">
                                      <p:cBhvr>
                                        <p:cTn id="20" dur="2000"/>
                                        <p:tgtEl>
                                          <p:spTgt spid="5">
                                            <p:graphicEl>
                                              <a:dgm id="{45E8CE71-E700-4FD4-B5BE-EFFA025C190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7FB0763-DA6A-4FBE-9E15-5E04F94C8E45}"/>
                                            </p:graphicEl>
                                          </p:spTgt>
                                        </p:tgtEl>
                                        <p:attrNameLst>
                                          <p:attrName>style.visibility</p:attrName>
                                        </p:attrNameLst>
                                      </p:cBhvr>
                                      <p:to>
                                        <p:strVal val="visible"/>
                                      </p:to>
                                    </p:set>
                                    <p:animEffect transition="in" filter="wheel(1)">
                                      <p:cBhvr>
                                        <p:cTn id="23" dur="2000"/>
                                        <p:tgtEl>
                                          <p:spTgt spid="5">
                                            <p:graphicEl>
                                              <a:dgm id="{C7FB0763-DA6A-4FBE-9E15-5E04F94C8E4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5FEC829D-B5EE-4082-963A-B556E0B16D5E}"/>
                                            </p:graphicEl>
                                          </p:spTgt>
                                        </p:tgtEl>
                                        <p:attrNameLst>
                                          <p:attrName>style.visibility</p:attrName>
                                        </p:attrNameLst>
                                      </p:cBhvr>
                                      <p:to>
                                        <p:strVal val="visible"/>
                                      </p:to>
                                    </p:set>
                                    <p:animEffect transition="in" filter="wheel(1)">
                                      <p:cBhvr>
                                        <p:cTn id="28" dur="2000"/>
                                        <p:tgtEl>
                                          <p:spTgt spid="5">
                                            <p:graphicEl>
                                              <a:dgm id="{5FEC829D-B5EE-4082-963A-B556E0B16D5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0D6D8B6F-1B0C-48E7-8A6A-1C0B5B89C8D1}"/>
                                            </p:graphicEl>
                                          </p:spTgt>
                                        </p:tgtEl>
                                        <p:attrNameLst>
                                          <p:attrName>style.visibility</p:attrName>
                                        </p:attrNameLst>
                                      </p:cBhvr>
                                      <p:to>
                                        <p:strVal val="visible"/>
                                      </p:to>
                                    </p:set>
                                    <p:animEffect transition="in" filter="wheel(1)">
                                      <p:cBhvr>
                                        <p:cTn id="31" dur="2000"/>
                                        <p:tgtEl>
                                          <p:spTgt spid="5">
                                            <p:graphicEl>
                                              <a:dgm id="{0D6D8B6F-1B0C-48E7-8A6A-1C0B5B89C8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837793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584775"/>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490038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DEL SISTEMA</a:t>
            </a:r>
          </a:p>
        </p:txBody>
      </p:sp>
      <p:graphicFrame>
        <p:nvGraphicFramePr>
          <p:cNvPr id="5" name="4 Diagrama"/>
          <p:cNvGraphicFramePr/>
          <p:nvPr>
            <p:extLst>
              <p:ext uri="{D42A27DB-BD31-4B8C-83A1-F6EECF244321}">
                <p14:modId xmlns:p14="http://schemas.microsoft.com/office/powerpoint/2010/main" val="2892776565"/>
              </p:ext>
            </p:extLst>
          </p:nvPr>
        </p:nvGraphicFramePr>
        <p:xfrm>
          <a:off x="304800" y="606545"/>
          <a:ext cx="8382000" cy="5449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p:cNvSpPr>
            <a:spLocks noGrp="1"/>
          </p:cNvSpPr>
          <p:nvPr>
            <p:ph type="ftr" sz="quarter" idx="11"/>
          </p:nvPr>
        </p:nvSpPr>
        <p:spPr>
          <a:xfrm>
            <a:off x="1676400" y="6400800"/>
            <a:ext cx="5638800" cy="365125"/>
          </a:xfrm>
        </p:spPr>
        <p:txBody>
          <a:bodyPr/>
          <a:lstStyle/>
          <a:p>
            <a:r>
              <a:rPr lang="es-ES" dirty="0"/>
              <a:t>Karla Marcela Flores Sánchez</a:t>
            </a:r>
          </a:p>
        </p:txBody>
      </p:sp>
    </p:spTree>
    <p:extLst>
      <p:ext uri="{BB962C8B-B14F-4D97-AF65-F5344CB8AC3E}">
        <p14:creationId xmlns:p14="http://schemas.microsoft.com/office/powerpoint/2010/main" val="26780870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DC4EDC11-AC02-4370-93C0-1DE4D3C3C977}"/>
                                            </p:graphicEl>
                                          </p:spTgt>
                                        </p:tgtEl>
                                        <p:attrNameLst>
                                          <p:attrName>style.visibility</p:attrName>
                                        </p:attrNameLst>
                                      </p:cBhvr>
                                      <p:to>
                                        <p:strVal val="visible"/>
                                      </p:to>
                                    </p:set>
                                    <p:animEffect transition="in" filter="wheel(1)">
                                      <p:cBhvr>
                                        <p:cTn id="20" dur="2000"/>
                                        <p:tgtEl>
                                          <p:spTgt spid="5">
                                            <p:graphicEl>
                                              <a:dgm id="{DC4EDC11-AC02-4370-93C0-1DE4D3C3C977}"/>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B57F169A-78C5-4477-8EF8-9B01448845CE}"/>
                                            </p:graphicEl>
                                          </p:spTgt>
                                        </p:tgtEl>
                                        <p:attrNameLst>
                                          <p:attrName>style.visibility</p:attrName>
                                        </p:attrNameLst>
                                      </p:cBhvr>
                                      <p:to>
                                        <p:strVal val="visible"/>
                                      </p:to>
                                    </p:set>
                                    <p:animEffect transition="in" filter="wheel(1)">
                                      <p:cBhvr>
                                        <p:cTn id="23" dur="2000"/>
                                        <p:tgtEl>
                                          <p:spTgt spid="5">
                                            <p:graphicEl>
                                              <a:dgm id="{B57F169A-78C5-4477-8EF8-9B01448845C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F6A4EAE1-3DD8-4DF6-A72B-C3A88C75157F}"/>
                                            </p:graphicEl>
                                          </p:spTgt>
                                        </p:tgtEl>
                                        <p:attrNameLst>
                                          <p:attrName>style.visibility</p:attrName>
                                        </p:attrNameLst>
                                      </p:cBhvr>
                                      <p:to>
                                        <p:strVal val="visible"/>
                                      </p:to>
                                    </p:set>
                                    <p:animEffect transition="in" filter="wheel(1)">
                                      <p:cBhvr>
                                        <p:cTn id="28" dur="2000"/>
                                        <p:tgtEl>
                                          <p:spTgt spid="5">
                                            <p:graphicEl>
                                              <a:dgm id="{F6A4EAE1-3DD8-4DF6-A72B-C3A88C75157F}"/>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DB1A1237-73E9-4D04-A4B2-0BA133EF603C}"/>
                                            </p:graphicEl>
                                          </p:spTgt>
                                        </p:tgtEl>
                                        <p:attrNameLst>
                                          <p:attrName>style.visibility</p:attrName>
                                        </p:attrNameLst>
                                      </p:cBhvr>
                                      <p:to>
                                        <p:strVal val="visible"/>
                                      </p:to>
                                    </p:set>
                                    <p:animEffect transition="in" filter="wheel(1)">
                                      <p:cBhvr>
                                        <p:cTn id="31" dur="2000"/>
                                        <p:tgtEl>
                                          <p:spTgt spid="5">
                                            <p:graphicEl>
                                              <a:dgm id="{DB1A1237-73E9-4D04-A4B2-0BA133EF603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BE012EFA-260F-406B-BF0A-7E9375D971C1}"/>
                                            </p:graphicEl>
                                          </p:spTgt>
                                        </p:tgtEl>
                                        <p:attrNameLst>
                                          <p:attrName>style.visibility</p:attrName>
                                        </p:attrNameLst>
                                      </p:cBhvr>
                                      <p:to>
                                        <p:strVal val="visible"/>
                                      </p:to>
                                    </p:set>
                                    <p:animEffect transition="in" filter="wheel(1)">
                                      <p:cBhvr>
                                        <p:cTn id="36" dur="2000"/>
                                        <p:tgtEl>
                                          <p:spTgt spid="5">
                                            <p:graphicEl>
                                              <a:dgm id="{BE012EFA-260F-406B-BF0A-7E9375D971C1}"/>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9408D9EA-18EE-4052-BDD8-C35D24FDB409}"/>
                                            </p:graphicEl>
                                          </p:spTgt>
                                        </p:tgtEl>
                                        <p:attrNameLst>
                                          <p:attrName>style.visibility</p:attrName>
                                        </p:attrNameLst>
                                      </p:cBhvr>
                                      <p:to>
                                        <p:strVal val="visible"/>
                                      </p:to>
                                    </p:set>
                                    <p:animEffect transition="in" filter="wheel(1)">
                                      <p:cBhvr>
                                        <p:cTn id="39" dur="2000"/>
                                        <p:tgtEl>
                                          <p:spTgt spid="5">
                                            <p:graphicEl>
                                              <a:dgm id="{9408D9EA-18EE-4052-BDD8-C35D24FDB40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graphicEl>
                                              <a:dgm id="{30AD500B-CC06-4328-90B1-B5A70F965BC2}"/>
                                            </p:graphicEl>
                                          </p:spTgt>
                                        </p:tgtEl>
                                        <p:attrNameLst>
                                          <p:attrName>style.visibility</p:attrName>
                                        </p:attrNameLst>
                                      </p:cBhvr>
                                      <p:to>
                                        <p:strVal val="visible"/>
                                      </p:to>
                                    </p:set>
                                    <p:animEffect transition="in" filter="wheel(1)">
                                      <p:cBhvr>
                                        <p:cTn id="44" dur="2000"/>
                                        <p:tgtEl>
                                          <p:spTgt spid="5">
                                            <p:graphicEl>
                                              <a:dgm id="{30AD500B-CC06-4328-90B1-B5A70F965BC2}"/>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5">
                                            <p:graphicEl>
                                              <a:dgm id="{C6DEA3C9-C325-46B2-B8FC-945D2AFC477D}"/>
                                            </p:graphicEl>
                                          </p:spTgt>
                                        </p:tgtEl>
                                        <p:attrNameLst>
                                          <p:attrName>style.visibility</p:attrName>
                                        </p:attrNameLst>
                                      </p:cBhvr>
                                      <p:to>
                                        <p:strVal val="visible"/>
                                      </p:to>
                                    </p:set>
                                    <p:animEffect transition="in" filter="wheel(1)">
                                      <p:cBhvr>
                                        <p:cTn id="47" dur="2000"/>
                                        <p:tgtEl>
                                          <p:spTgt spid="5">
                                            <p:graphicEl>
                                              <a:dgm id="{C6DEA3C9-C325-46B2-B8FC-945D2AFC477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
                                            <p:graphicEl>
                                              <a:dgm id="{F14EEFB2-748B-4B3E-9D65-8A13D500F1F4}"/>
                                            </p:graphicEl>
                                          </p:spTgt>
                                        </p:tgtEl>
                                        <p:attrNameLst>
                                          <p:attrName>style.visibility</p:attrName>
                                        </p:attrNameLst>
                                      </p:cBhvr>
                                      <p:to>
                                        <p:strVal val="visible"/>
                                      </p:to>
                                    </p:set>
                                    <p:animEffect transition="in" filter="wheel(1)">
                                      <p:cBhvr>
                                        <p:cTn id="52" dur="2000"/>
                                        <p:tgtEl>
                                          <p:spTgt spid="5">
                                            <p:graphicEl>
                                              <a:dgm id="{F14EEFB2-748B-4B3E-9D65-8A13D500F1F4}"/>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
                                            <p:graphicEl>
                                              <a:dgm id="{7A0F762C-6150-4EB6-885E-5CDB08E8D9E1}"/>
                                            </p:graphicEl>
                                          </p:spTgt>
                                        </p:tgtEl>
                                        <p:attrNameLst>
                                          <p:attrName>style.visibility</p:attrName>
                                        </p:attrNameLst>
                                      </p:cBhvr>
                                      <p:to>
                                        <p:strVal val="visible"/>
                                      </p:to>
                                    </p:set>
                                    <p:animEffect transition="in" filter="wheel(1)">
                                      <p:cBhvr>
                                        <p:cTn id="55" dur="2000"/>
                                        <p:tgtEl>
                                          <p:spTgt spid="5">
                                            <p:graphicEl>
                                              <a:dgm id="{7A0F762C-6150-4EB6-885E-5CDB08E8D9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8760495"/>
              </p:ext>
            </p:extLst>
          </p:nvPr>
        </p:nvGraphicFramePr>
        <p:xfrm>
          <a:off x="228600" y="7620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584775"/>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225167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8200"/>
            <a:ext cx="7772400" cy="4648200"/>
          </a:xfrm>
          <a:prstGeom prst="rect">
            <a:avLst/>
          </a:prstGeom>
          <a:noFill/>
          <a:ln>
            <a:noFill/>
          </a:ln>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3573465364"/>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914400"/>
            <a:ext cx="7696200" cy="4724400"/>
          </a:xfrm>
          <a:prstGeom prst="rect">
            <a:avLst/>
          </a:prstGeom>
          <a:noFill/>
          <a:ln>
            <a:noFill/>
          </a:ln>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1193425536"/>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57200"/>
            <a:ext cx="7848600" cy="5257800"/>
          </a:xfrm>
          <a:prstGeom prst="rect">
            <a:avLst/>
          </a:prstGeom>
          <a:noFill/>
          <a:ln>
            <a:noFill/>
          </a:ln>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3608979252"/>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62000"/>
            <a:ext cx="8229600" cy="5105400"/>
          </a:xfrm>
          <a:prstGeom prst="rect">
            <a:avLst/>
          </a:prstGeom>
          <a:noFill/>
          <a:ln>
            <a:noFill/>
          </a:ln>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2386293139"/>
      </p:ext>
    </p:extLst>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8534400" cy="4800600"/>
          </a:xfrm>
          <a:prstGeom prst="rect">
            <a:avLst/>
          </a:prstGeom>
          <a:noFill/>
          <a:ln>
            <a:noFill/>
          </a:ln>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3481403586"/>
      </p:ext>
    </p:extLst>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33.jpg"/>
          <p:cNvPicPr/>
          <p:nvPr/>
        </p:nvPicPr>
        <p:blipFill rotWithShape="1">
          <a:blip r:embed="rId2" cstate="print">
            <a:extLst>
              <a:ext uri="{28A0092B-C50C-407E-A947-70E740481C1C}">
                <a14:useLocalDpi xmlns:a14="http://schemas.microsoft.com/office/drawing/2010/main" val="0"/>
              </a:ext>
            </a:extLst>
          </a:blip>
          <a:srcRect t="23824"/>
          <a:stretch/>
        </p:blipFill>
        <p:spPr bwMode="auto">
          <a:xfrm>
            <a:off x="381000" y="838200"/>
            <a:ext cx="8534400" cy="4495800"/>
          </a:xfrm>
          <a:prstGeom prst="rect">
            <a:avLst/>
          </a:prstGeom>
          <a:noFill/>
          <a:ln>
            <a:noFill/>
          </a:ln>
          <a:extLst>
            <a:ext uri="{53640926-AAD7-44D8-BBD7-CCE9431645EC}">
              <a14:shadowObscured xmlns:a14="http://schemas.microsoft.com/office/drawing/2010/main"/>
            </a:ext>
          </a:extLst>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4113610487"/>
      </p:ext>
    </p:extLst>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Karla Flores\AppData\Local\Microsoft\Windows\INetCacheContent.Word\31.jpg"/>
          <p:cNvPicPr/>
          <p:nvPr/>
        </p:nvPicPr>
        <p:blipFill rotWithShape="1">
          <a:blip r:embed="rId2" cstate="print">
            <a:extLst>
              <a:ext uri="{28A0092B-C50C-407E-A947-70E740481C1C}">
                <a14:useLocalDpi xmlns:a14="http://schemas.microsoft.com/office/drawing/2010/main" val="0"/>
              </a:ext>
            </a:extLst>
          </a:blip>
          <a:srcRect t="24135"/>
          <a:stretch/>
        </p:blipFill>
        <p:spPr bwMode="auto">
          <a:xfrm>
            <a:off x="533400" y="838200"/>
            <a:ext cx="8229600" cy="4800600"/>
          </a:xfrm>
          <a:prstGeom prst="rect">
            <a:avLst/>
          </a:prstGeom>
          <a:noFill/>
          <a:ln>
            <a:noFill/>
          </a:ln>
          <a:extLst>
            <a:ext uri="{53640926-AAD7-44D8-BBD7-CCE9431645EC}">
              <a14:shadowObscured xmlns:a14="http://schemas.microsoft.com/office/drawing/2010/main"/>
            </a:ext>
          </a:extLst>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DEL SISTEMA</a:t>
            </a:r>
          </a:p>
        </p:txBody>
      </p:sp>
    </p:spTree>
    <p:extLst>
      <p:ext uri="{BB962C8B-B14F-4D97-AF65-F5344CB8AC3E}">
        <p14:creationId xmlns:p14="http://schemas.microsoft.com/office/powerpoint/2010/main" val="3213029803"/>
      </p:ext>
    </p:extLst>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3847597"/>
              </p:ext>
            </p:extLst>
          </p:nvPr>
        </p:nvGraphicFramePr>
        <p:xfrm>
          <a:off x="228600" y="7620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584775"/>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590233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95210959"/>
              </p:ext>
            </p:extLst>
          </p:nvPr>
        </p:nvGraphicFramePr>
        <p:xfrm>
          <a:off x="228600" y="762000"/>
          <a:ext cx="8382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8577836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1" dur="2000"/>
                                        <p:tgtEl>
                                          <p:spTgt spid="5">
                                            <p:graphicEl>
                                              <a:dgm id="{F09C8F67-B528-46C6-ACFA-649C232D7E2C}"/>
                                            </p:graphicEl>
                                          </p:spTgt>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4" dur="2000"/>
                                        <p:tgtEl>
                                          <p:spTgt spid="5">
                                            <p:graphicEl>
                                              <a:dgm id="{308D4D90-65FB-4055-97A5-9DF43875EC6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graphicEl>
                                              <a:dgm id="{2A81AC24-19E8-4B05-BE18-7F7DC22883F5}"/>
                                            </p:graphicEl>
                                          </p:spTgt>
                                        </p:tgtEl>
                                        <p:attrNameLst>
                                          <p:attrName>style.visibility</p:attrName>
                                        </p:attrNameLst>
                                      </p:cBhvr>
                                      <p:to>
                                        <p:strVal val="visible"/>
                                      </p:to>
                                    </p:set>
                                    <p:animEffect transition="in" filter="wheel(1)">
                                      <p:cBhvr>
                                        <p:cTn id="19" dur="2000"/>
                                        <p:tgtEl>
                                          <p:spTgt spid="5">
                                            <p:graphicEl>
                                              <a:dgm id="{2A81AC24-19E8-4B05-BE18-7F7DC22883F5}"/>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graphicEl>
                                              <a:dgm id="{7210391E-D0BA-4B05-BC9D-4C5F7A7038B2}"/>
                                            </p:graphicEl>
                                          </p:spTgt>
                                        </p:tgtEl>
                                        <p:attrNameLst>
                                          <p:attrName>style.visibility</p:attrName>
                                        </p:attrNameLst>
                                      </p:cBhvr>
                                      <p:to>
                                        <p:strVal val="visible"/>
                                      </p:to>
                                    </p:set>
                                    <p:animEffect transition="in" filter="wheel(1)">
                                      <p:cBhvr>
                                        <p:cTn id="22" dur="2000"/>
                                        <p:tgtEl>
                                          <p:spTgt spid="5">
                                            <p:graphicEl>
                                              <a:dgm id="{7210391E-D0BA-4B05-BC9D-4C5F7A7038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92839449"/>
              </p:ext>
            </p:extLst>
          </p:nvPr>
        </p:nvGraphicFramePr>
        <p:xfrm>
          <a:off x="1784667" y="609600"/>
          <a:ext cx="5378133" cy="5218906"/>
        </p:xfrm>
        <a:graphic>
          <a:graphicData uri="http://schemas.openxmlformats.org/drawingml/2006/table">
            <a:tbl>
              <a:tblPr firstRow="1" firstCol="1" bandRow="1">
                <a:tableStyleId>{5C22544A-7EE6-4342-B048-85BDC9FD1C3A}</a:tableStyleId>
              </a:tblPr>
              <a:tblGrid>
                <a:gridCol w="2869068">
                  <a:extLst>
                    <a:ext uri="{9D8B030D-6E8A-4147-A177-3AD203B41FA5}">
                      <a16:colId xmlns:a16="http://schemas.microsoft.com/office/drawing/2014/main" val="643568088"/>
                    </a:ext>
                  </a:extLst>
                </a:gridCol>
                <a:gridCol w="2509065">
                  <a:extLst>
                    <a:ext uri="{9D8B030D-6E8A-4147-A177-3AD203B41FA5}">
                      <a16:colId xmlns:a16="http://schemas.microsoft.com/office/drawing/2014/main" val="1575402250"/>
                    </a:ext>
                  </a:extLst>
                </a:gridCol>
              </a:tblGrid>
              <a:tr h="372779">
                <a:tc>
                  <a:txBody>
                    <a:bodyPr/>
                    <a:lstStyle/>
                    <a:p>
                      <a:pPr indent="252095" algn="ctr">
                        <a:lnSpc>
                          <a:spcPct val="150000"/>
                        </a:lnSpc>
                        <a:spcBef>
                          <a:spcPts val="600"/>
                        </a:spcBef>
                        <a:spcAft>
                          <a:spcPts val="0"/>
                        </a:spcAft>
                      </a:pPr>
                      <a:r>
                        <a:rPr lang="es-EC" sz="1800">
                          <a:effectLst/>
                        </a:rPr>
                        <a:t>ZONA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FACTOR DE POTENCIA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352225"/>
                  </a:ext>
                </a:extLst>
              </a:tr>
              <a:tr h="372779">
                <a:tc>
                  <a:txBody>
                    <a:bodyPr/>
                    <a:lstStyle/>
                    <a:p>
                      <a:pPr indent="252095" algn="ctr">
                        <a:lnSpc>
                          <a:spcPct val="150000"/>
                        </a:lnSpc>
                        <a:spcBef>
                          <a:spcPts val="600"/>
                        </a:spcBef>
                        <a:spcAft>
                          <a:spcPts val="0"/>
                        </a:spcAft>
                      </a:pPr>
                      <a:r>
                        <a:rPr lang="es-EC" sz="1800">
                          <a:effectLst/>
                        </a:rPr>
                        <a:t>Administración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96.9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6843900"/>
                  </a:ext>
                </a:extLst>
              </a:tr>
              <a:tr h="372779">
                <a:tc>
                  <a:txBody>
                    <a:bodyPr/>
                    <a:lstStyle/>
                    <a:p>
                      <a:pPr indent="252095" algn="ctr">
                        <a:lnSpc>
                          <a:spcPct val="150000"/>
                        </a:lnSpc>
                        <a:spcBef>
                          <a:spcPts val="600"/>
                        </a:spcBef>
                        <a:spcAft>
                          <a:spcPts val="0"/>
                        </a:spcAft>
                      </a:pPr>
                      <a:r>
                        <a:rPr lang="es-EC" sz="1800">
                          <a:effectLst/>
                        </a:rPr>
                        <a:t>Anhidro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77.5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9704251"/>
                  </a:ext>
                </a:extLst>
              </a:tr>
              <a:tr h="372779">
                <a:tc>
                  <a:txBody>
                    <a:bodyPr/>
                    <a:lstStyle/>
                    <a:p>
                      <a:pPr indent="252095" algn="ctr">
                        <a:lnSpc>
                          <a:spcPct val="150000"/>
                        </a:lnSpc>
                        <a:spcBef>
                          <a:spcPts val="600"/>
                        </a:spcBef>
                        <a:spcAft>
                          <a:spcPts val="0"/>
                        </a:spcAft>
                      </a:pPr>
                      <a:r>
                        <a:rPr lang="es-EC" sz="1800">
                          <a:effectLst/>
                        </a:rPr>
                        <a:t>Cancha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4466524"/>
                  </a:ext>
                </a:extLst>
              </a:tr>
              <a:tr h="372779">
                <a:tc>
                  <a:txBody>
                    <a:bodyPr/>
                    <a:lstStyle/>
                    <a:p>
                      <a:pPr indent="252095" algn="ctr">
                        <a:lnSpc>
                          <a:spcPct val="150000"/>
                        </a:lnSpc>
                        <a:spcBef>
                          <a:spcPts val="600"/>
                        </a:spcBef>
                        <a:spcAft>
                          <a:spcPts val="0"/>
                        </a:spcAft>
                      </a:pPr>
                      <a:r>
                        <a:rPr lang="es-EC" sz="1800">
                          <a:effectLst/>
                        </a:rPr>
                        <a:t>Circuito de Agua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76.0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6199489"/>
                  </a:ext>
                </a:extLst>
              </a:tr>
              <a:tr h="372779">
                <a:tc>
                  <a:txBody>
                    <a:bodyPr/>
                    <a:lstStyle/>
                    <a:p>
                      <a:pPr indent="252095" algn="ctr">
                        <a:lnSpc>
                          <a:spcPct val="150000"/>
                        </a:lnSpc>
                        <a:spcBef>
                          <a:spcPts val="600"/>
                        </a:spcBef>
                        <a:spcAft>
                          <a:spcPts val="0"/>
                        </a:spcAft>
                      </a:pPr>
                      <a:r>
                        <a:rPr lang="es-EC" sz="1800">
                          <a:effectLst/>
                        </a:rPr>
                        <a:t>CO2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73.0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8180106"/>
                  </a:ext>
                </a:extLst>
              </a:tr>
              <a:tr h="372779">
                <a:tc>
                  <a:txBody>
                    <a:bodyPr/>
                    <a:lstStyle/>
                    <a:p>
                      <a:pPr indent="252095" algn="ctr">
                        <a:lnSpc>
                          <a:spcPct val="150000"/>
                        </a:lnSpc>
                        <a:spcBef>
                          <a:spcPts val="600"/>
                        </a:spcBef>
                        <a:spcAft>
                          <a:spcPts val="0"/>
                        </a:spcAft>
                      </a:pPr>
                      <a:r>
                        <a:rPr lang="es-EC" sz="1800">
                          <a:effectLst/>
                        </a:rPr>
                        <a:t>Fermentación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95.5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1021714"/>
                  </a:ext>
                </a:extLst>
              </a:tr>
              <a:tr h="372779">
                <a:tc>
                  <a:txBody>
                    <a:bodyPr/>
                    <a:lstStyle/>
                    <a:p>
                      <a:pPr indent="252095" algn="ctr">
                        <a:lnSpc>
                          <a:spcPct val="150000"/>
                        </a:lnSpc>
                        <a:spcBef>
                          <a:spcPts val="600"/>
                        </a:spcBef>
                        <a:spcAft>
                          <a:spcPts val="0"/>
                        </a:spcAft>
                      </a:pPr>
                      <a:r>
                        <a:rPr lang="es-EC" sz="1800">
                          <a:effectLst/>
                        </a:rPr>
                        <a:t>MDT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82.6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1063922"/>
                  </a:ext>
                </a:extLst>
              </a:tr>
              <a:tr h="372779">
                <a:tc>
                  <a:txBody>
                    <a:bodyPr/>
                    <a:lstStyle/>
                    <a:p>
                      <a:pPr indent="252095" algn="ctr">
                        <a:lnSpc>
                          <a:spcPct val="150000"/>
                        </a:lnSpc>
                        <a:spcBef>
                          <a:spcPts val="600"/>
                        </a:spcBef>
                        <a:spcAft>
                          <a:spcPts val="0"/>
                        </a:spcAft>
                      </a:pPr>
                      <a:r>
                        <a:rPr lang="es-EC" sz="1800">
                          <a:effectLst/>
                        </a:rPr>
                        <a:t>ITS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93.2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4301016"/>
                  </a:ext>
                </a:extLst>
              </a:tr>
              <a:tr h="372779">
                <a:tc>
                  <a:txBody>
                    <a:bodyPr/>
                    <a:lstStyle/>
                    <a:p>
                      <a:pPr indent="252095" algn="ctr">
                        <a:lnSpc>
                          <a:spcPct val="150000"/>
                        </a:lnSpc>
                        <a:spcBef>
                          <a:spcPts val="600"/>
                        </a:spcBef>
                        <a:spcAft>
                          <a:spcPts val="0"/>
                        </a:spcAft>
                      </a:pPr>
                      <a:r>
                        <a:rPr lang="es-EC" sz="1800">
                          <a:effectLst/>
                        </a:rPr>
                        <a:t>TPD1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85.8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53202"/>
                  </a:ext>
                </a:extLst>
              </a:tr>
              <a:tr h="372779">
                <a:tc>
                  <a:txBody>
                    <a:bodyPr/>
                    <a:lstStyle/>
                    <a:p>
                      <a:pPr indent="252095" algn="ctr">
                        <a:lnSpc>
                          <a:spcPct val="150000"/>
                        </a:lnSpc>
                        <a:spcBef>
                          <a:spcPts val="600"/>
                        </a:spcBef>
                        <a:spcAft>
                          <a:spcPts val="0"/>
                        </a:spcAft>
                      </a:pPr>
                      <a:r>
                        <a:rPr lang="es-EC" sz="1800">
                          <a:effectLst/>
                        </a:rPr>
                        <a:t>Torre de Fermentación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94.7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0336711"/>
                  </a:ext>
                </a:extLst>
              </a:tr>
              <a:tr h="372779">
                <a:tc>
                  <a:txBody>
                    <a:bodyPr/>
                    <a:lstStyle/>
                    <a:p>
                      <a:pPr indent="252095" algn="ctr">
                        <a:lnSpc>
                          <a:spcPct val="150000"/>
                        </a:lnSpc>
                        <a:spcBef>
                          <a:spcPts val="600"/>
                        </a:spcBef>
                        <a:spcAft>
                          <a:spcPts val="0"/>
                        </a:spcAft>
                      </a:pPr>
                      <a:r>
                        <a:rPr lang="es-EC" sz="1800">
                          <a:effectLst/>
                        </a:rPr>
                        <a:t>Torre ITS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84.9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152084"/>
                  </a:ext>
                </a:extLst>
              </a:tr>
              <a:tr h="372779">
                <a:tc>
                  <a:txBody>
                    <a:bodyPr/>
                    <a:lstStyle/>
                    <a:p>
                      <a:pPr indent="252095" algn="ctr">
                        <a:lnSpc>
                          <a:spcPct val="150000"/>
                        </a:lnSpc>
                        <a:spcBef>
                          <a:spcPts val="600"/>
                        </a:spcBef>
                        <a:spcAft>
                          <a:spcPts val="0"/>
                        </a:spcAft>
                      </a:pPr>
                      <a:r>
                        <a:rPr lang="es-EC" sz="1800">
                          <a:effectLst/>
                        </a:rPr>
                        <a:t>Turbogenerador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a:effectLst/>
                        </a:rPr>
                        <a:t>92.5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2842684"/>
                  </a:ext>
                </a:extLst>
              </a:tr>
              <a:tr h="372779">
                <a:tc>
                  <a:txBody>
                    <a:bodyPr/>
                    <a:lstStyle/>
                    <a:p>
                      <a:pPr indent="252095" algn="ctr">
                        <a:lnSpc>
                          <a:spcPct val="150000"/>
                        </a:lnSpc>
                        <a:spcBef>
                          <a:spcPts val="600"/>
                        </a:spcBef>
                        <a:spcAft>
                          <a:spcPts val="0"/>
                        </a:spcAft>
                      </a:pPr>
                      <a:r>
                        <a:rPr lang="es-EC" sz="1800">
                          <a:effectLst/>
                        </a:rPr>
                        <a:t>Total Planta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1800" dirty="0">
                          <a:effectLst/>
                        </a:rPr>
                        <a:t>93.8</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9585108"/>
                  </a:ext>
                </a:extLst>
              </a:tr>
            </a:tbl>
          </a:graphicData>
        </a:graphic>
      </p:graphicFrame>
      <p:sp>
        <p:nvSpPr>
          <p:cNvPr id="3"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833122905"/>
      </p:ext>
    </p:extLst>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www.capacitorescampos.com.ar/Folletos/TfpRGBweb.jpg"/>
          <p:cNvPicPr/>
          <p:nvPr/>
        </p:nvPicPr>
        <p:blipFill rotWithShape="1">
          <a:blip r:embed="rId2">
            <a:extLst>
              <a:ext uri="{28A0092B-C50C-407E-A947-70E740481C1C}">
                <a14:useLocalDpi xmlns:a14="http://schemas.microsoft.com/office/drawing/2010/main" val="0"/>
              </a:ext>
            </a:extLst>
          </a:blip>
          <a:srcRect l="7409" b="5152"/>
          <a:stretch/>
        </p:blipFill>
        <p:spPr bwMode="auto">
          <a:xfrm>
            <a:off x="0" y="0"/>
            <a:ext cx="4099878" cy="6681470"/>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4800600" y="701967"/>
            <a:ext cx="3852228" cy="5277535"/>
          </a:xfrm>
          <a:prstGeom prst="rect">
            <a:avLst/>
          </a:prstGeom>
        </p:spPr>
        <p:txBody>
          <a:bodyPr wrap="square">
            <a:spAutoFit/>
          </a:bodyPr>
          <a:lstStyle/>
          <a:p>
            <a:pPr indent="228600" algn="just">
              <a:lnSpc>
                <a:spcPct val="150000"/>
              </a:lnSpc>
              <a:spcBef>
                <a:spcPts val="600"/>
              </a:spcBef>
              <a:spcAft>
                <a:spcPts val="1000"/>
              </a:spcAft>
            </a:pPr>
            <a:r>
              <a:rPr lang="es-EC" sz="2400" dirty="0">
                <a:ea typeface="Calibri" panose="020F0502020204030204" pitchFamily="34" charset="0"/>
                <a:cs typeface="Times New Roman" panose="02020603050405020304" pitchFamily="18" charset="0"/>
              </a:rPr>
              <a:t>Para corregir el factor de potencia de se necesita la siguiente información de cada zona:</a:t>
            </a:r>
          </a:p>
          <a:p>
            <a:pPr marL="342900" lvl="0" indent="-342900" algn="just">
              <a:lnSpc>
                <a:spcPct val="150000"/>
              </a:lnSpc>
              <a:spcBef>
                <a:spcPts val="600"/>
              </a:spcBef>
              <a:spcAft>
                <a:spcPts val="200"/>
              </a:spcAft>
              <a:buFont typeface="Symbol" panose="05050102010706020507" pitchFamily="18" charset="2"/>
              <a:buChar char=""/>
            </a:pPr>
            <a:r>
              <a:rPr lang="es-EC" sz="2400" dirty="0">
                <a:ea typeface="Calibri" panose="020F0502020204030204" pitchFamily="34" charset="0"/>
                <a:cs typeface="Times New Roman" panose="02020603050405020304" pitchFamily="18" charset="0"/>
              </a:rPr>
              <a:t>Demanda en KW</a:t>
            </a:r>
          </a:p>
          <a:p>
            <a:pPr marL="342900" lvl="0" indent="-342900" algn="just">
              <a:lnSpc>
                <a:spcPct val="150000"/>
              </a:lnSpc>
              <a:spcAft>
                <a:spcPts val="200"/>
              </a:spcAft>
              <a:buFont typeface="Symbol" panose="05050102010706020507" pitchFamily="18" charset="2"/>
              <a:buChar char=""/>
            </a:pPr>
            <a:r>
              <a:rPr lang="es-EC" sz="2400" dirty="0">
                <a:ea typeface="Calibri" panose="020F0502020204030204" pitchFamily="34" charset="0"/>
                <a:cs typeface="Times New Roman" panose="02020603050405020304" pitchFamily="18" charset="0"/>
              </a:rPr>
              <a:t>Factor de potencia promedio</a:t>
            </a:r>
          </a:p>
          <a:p>
            <a:pPr marL="342900" lvl="0" indent="-342900" algn="just">
              <a:lnSpc>
                <a:spcPct val="150000"/>
              </a:lnSpc>
              <a:spcAft>
                <a:spcPts val="200"/>
              </a:spcAft>
              <a:buFont typeface="Symbol" panose="05050102010706020507" pitchFamily="18" charset="2"/>
              <a:buChar char=""/>
            </a:pPr>
            <a:r>
              <a:rPr lang="es-EC" sz="2400" dirty="0">
                <a:ea typeface="Calibri" panose="020F0502020204030204" pitchFamily="34" charset="0"/>
                <a:cs typeface="Times New Roman" panose="02020603050405020304" pitchFamily="18" charset="0"/>
              </a:rPr>
              <a:t>Factor de potencia deseado</a:t>
            </a:r>
          </a:p>
        </p:txBody>
      </p:sp>
      <p:sp>
        <p:nvSpPr>
          <p:cNvPr id="4" name="Footer Placeholder 4"/>
          <p:cNvSpPr txBox="1">
            <a:spLocks/>
          </p:cNvSpPr>
          <p:nvPr/>
        </p:nvSpPr>
        <p:spPr>
          <a:xfrm>
            <a:off x="4080828" y="6498907"/>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5"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1239964074"/>
      </p:ext>
    </p:extLst>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32728703"/>
              </p:ext>
            </p:extLst>
          </p:nvPr>
        </p:nvGraphicFramePr>
        <p:xfrm>
          <a:off x="830547" y="914400"/>
          <a:ext cx="7856253" cy="4541520"/>
        </p:xfrm>
        <a:graphic>
          <a:graphicData uri="http://schemas.openxmlformats.org/drawingml/2006/table">
            <a:tbl>
              <a:tblPr firstRow="1" firstCol="1" bandRow="1">
                <a:tableStyleId>{5C22544A-7EE6-4342-B048-85BDC9FD1C3A}</a:tableStyleId>
              </a:tblPr>
              <a:tblGrid>
                <a:gridCol w="2527706">
                  <a:extLst>
                    <a:ext uri="{9D8B030D-6E8A-4147-A177-3AD203B41FA5}">
                      <a16:colId xmlns:a16="http://schemas.microsoft.com/office/drawing/2014/main" val="2747419829"/>
                    </a:ext>
                  </a:extLst>
                </a:gridCol>
                <a:gridCol w="1691572">
                  <a:extLst>
                    <a:ext uri="{9D8B030D-6E8A-4147-A177-3AD203B41FA5}">
                      <a16:colId xmlns:a16="http://schemas.microsoft.com/office/drawing/2014/main" val="1408194220"/>
                    </a:ext>
                  </a:extLst>
                </a:gridCol>
                <a:gridCol w="1650314">
                  <a:extLst>
                    <a:ext uri="{9D8B030D-6E8A-4147-A177-3AD203B41FA5}">
                      <a16:colId xmlns:a16="http://schemas.microsoft.com/office/drawing/2014/main" val="1522058603"/>
                    </a:ext>
                  </a:extLst>
                </a:gridCol>
                <a:gridCol w="1986661">
                  <a:extLst>
                    <a:ext uri="{9D8B030D-6E8A-4147-A177-3AD203B41FA5}">
                      <a16:colId xmlns:a16="http://schemas.microsoft.com/office/drawing/2014/main" val="3606048453"/>
                    </a:ext>
                  </a:extLst>
                </a:gridCol>
              </a:tblGrid>
              <a:tr h="1798320">
                <a:tc>
                  <a:txBody>
                    <a:bodyPr/>
                    <a:lstStyle/>
                    <a:p>
                      <a:pPr indent="252095" algn="ctr">
                        <a:lnSpc>
                          <a:spcPct val="150000"/>
                        </a:lnSpc>
                        <a:spcBef>
                          <a:spcPts val="600"/>
                        </a:spcBef>
                        <a:spcAft>
                          <a:spcPts val="0"/>
                        </a:spcAft>
                      </a:pPr>
                      <a:r>
                        <a:rPr lang="es-EC" sz="2000">
                          <a:effectLst/>
                        </a:rPr>
                        <a:t>ZONA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dirty="0">
                          <a:effectLst/>
                        </a:rPr>
                        <a:t>FACTOR DE POTENCIA PROMEDIO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dirty="0">
                          <a:effectLst/>
                        </a:rPr>
                        <a:t>FACTOR DE POTENCIA DESEADO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dirty="0">
                          <a:effectLst/>
                        </a:rPr>
                        <a:t>DEMANDA EN </a:t>
                      </a:r>
                    </a:p>
                    <a:p>
                      <a:pPr indent="252095" algn="ctr">
                        <a:lnSpc>
                          <a:spcPct val="150000"/>
                        </a:lnSpc>
                        <a:spcBef>
                          <a:spcPts val="600"/>
                        </a:spcBef>
                        <a:spcAft>
                          <a:spcPts val="0"/>
                        </a:spcAft>
                      </a:pPr>
                      <a:r>
                        <a:rPr lang="es-EC" sz="2000" dirty="0">
                          <a:effectLst/>
                        </a:rPr>
                        <a:t>KW</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9038447"/>
                  </a:ext>
                </a:extLst>
              </a:tr>
              <a:tr h="449580">
                <a:tc>
                  <a:txBody>
                    <a:bodyPr/>
                    <a:lstStyle/>
                    <a:p>
                      <a:pPr indent="252095" algn="ctr">
                        <a:lnSpc>
                          <a:spcPct val="150000"/>
                        </a:lnSpc>
                        <a:spcBef>
                          <a:spcPts val="600"/>
                        </a:spcBef>
                        <a:spcAft>
                          <a:spcPts val="0"/>
                        </a:spcAft>
                      </a:pPr>
                      <a:r>
                        <a:rPr lang="es-EC" sz="2000">
                          <a:effectLst/>
                        </a:rPr>
                        <a:t>Anhidro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0.77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dirty="0">
                          <a:effectLst/>
                        </a:rPr>
                        <a:t>74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9096279"/>
                  </a:ext>
                </a:extLst>
              </a:tr>
              <a:tr h="449580">
                <a:tc>
                  <a:txBody>
                    <a:bodyPr/>
                    <a:lstStyle/>
                    <a:p>
                      <a:pPr indent="252095" algn="ctr">
                        <a:lnSpc>
                          <a:spcPct val="150000"/>
                        </a:lnSpc>
                        <a:spcBef>
                          <a:spcPts val="600"/>
                        </a:spcBef>
                        <a:spcAft>
                          <a:spcPts val="0"/>
                        </a:spcAft>
                      </a:pPr>
                      <a:r>
                        <a:rPr lang="es-EC" sz="2000">
                          <a:effectLst/>
                        </a:rPr>
                        <a:t>Circuito de Agua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0.76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88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727263"/>
                  </a:ext>
                </a:extLst>
              </a:tr>
              <a:tr h="449580">
                <a:tc>
                  <a:txBody>
                    <a:bodyPr/>
                    <a:lstStyle/>
                    <a:p>
                      <a:pPr indent="252095" algn="ctr">
                        <a:lnSpc>
                          <a:spcPct val="150000"/>
                        </a:lnSpc>
                        <a:spcBef>
                          <a:spcPts val="600"/>
                        </a:spcBef>
                        <a:spcAft>
                          <a:spcPts val="0"/>
                        </a:spcAft>
                      </a:pPr>
                      <a:r>
                        <a:rPr lang="es-EC" sz="2000">
                          <a:effectLst/>
                        </a:rPr>
                        <a:t>CO2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0.73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39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4473719"/>
                  </a:ext>
                </a:extLst>
              </a:tr>
              <a:tr h="449580">
                <a:tc>
                  <a:txBody>
                    <a:bodyPr/>
                    <a:lstStyle/>
                    <a:p>
                      <a:pPr indent="252095" algn="ctr">
                        <a:lnSpc>
                          <a:spcPct val="150000"/>
                        </a:lnSpc>
                        <a:spcBef>
                          <a:spcPts val="600"/>
                        </a:spcBef>
                        <a:spcAft>
                          <a:spcPts val="0"/>
                        </a:spcAft>
                      </a:pPr>
                      <a:r>
                        <a:rPr lang="es-EC" sz="2000">
                          <a:effectLst/>
                        </a:rPr>
                        <a:t>MDT</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0.83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174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327596"/>
                  </a:ext>
                </a:extLst>
              </a:tr>
              <a:tr h="449580">
                <a:tc>
                  <a:txBody>
                    <a:bodyPr/>
                    <a:lstStyle/>
                    <a:p>
                      <a:pPr indent="252095" algn="ctr">
                        <a:lnSpc>
                          <a:spcPct val="150000"/>
                        </a:lnSpc>
                        <a:spcBef>
                          <a:spcPts val="600"/>
                        </a:spcBef>
                        <a:spcAft>
                          <a:spcPts val="0"/>
                        </a:spcAft>
                      </a:pPr>
                      <a:r>
                        <a:rPr lang="es-EC" sz="2000">
                          <a:effectLst/>
                        </a:rPr>
                        <a:t>TPD1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0.86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321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506032"/>
                  </a:ext>
                </a:extLst>
              </a:tr>
              <a:tr h="449580">
                <a:tc>
                  <a:txBody>
                    <a:bodyPr/>
                    <a:lstStyle/>
                    <a:p>
                      <a:pPr indent="252095" algn="ctr">
                        <a:lnSpc>
                          <a:spcPct val="150000"/>
                        </a:lnSpc>
                        <a:spcBef>
                          <a:spcPts val="600"/>
                        </a:spcBef>
                        <a:spcAft>
                          <a:spcPts val="0"/>
                        </a:spcAft>
                      </a:pPr>
                      <a:r>
                        <a:rPr lang="es-EC" sz="2000">
                          <a:effectLst/>
                        </a:rPr>
                        <a:t>Torre ITS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0.85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0.92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dirty="0">
                          <a:effectLst/>
                        </a:rPr>
                        <a:t>122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933115"/>
                  </a:ext>
                </a:extLst>
              </a:tr>
            </a:tbl>
          </a:graphicData>
        </a:graphic>
      </p:graphicFrame>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2936682047"/>
      </p:ext>
    </p:extLst>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609600" y="762000"/>
                <a:ext cx="8153400" cy="4750468"/>
              </a:xfrm>
              <a:prstGeom prst="rect">
                <a:avLst/>
              </a:prstGeom>
            </p:spPr>
            <p:txBody>
              <a:bodyPr wrap="square">
                <a:spAutoFit/>
              </a:bodyPr>
              <a:lstStyle/>
              <a:p>
                <a:pPr marL="228600" indent="252095" algn="just">
                  <a:spcBef>
                    <a:spcPts val="600"/>
                  </a:spcBef>
                  <a:spcAft>
                    <a:spcPts val="1000"/>
                  </a:spcAft>
                </a:pPr>
                <a:r>
                  <a:rPr lang="es-EC" sz="2400" dirty="0">
                    <a:ea typeface="Calibri" panose="020F0502020204030204" pitchFamily="34" charset="0"/>
                    <a:cs typeface="Times New Roman" panose="02020603050405020304" pitchFamily="18" charset="0"/>
                  </a:rPr>
                  <a:t>Se busca el factor k en la tabla según los datos ya definidos, Para anhidro se obtiene un coeficiente k de 0,403 al multiplicar con la potencia 74 KW tenemos:</a:t>
                </a:r>
              </a:p>
              <a:p>
                <a:pPr indent="252095" algn="ctr">
                  <a:spcBef>
                    <a:spcPts val="600"/>
                  </a:spcBef>
                  <a:spcAft>
                    <a:spcPts val="1000"/>
                  </a:spcAft>
                </a:pPr>
                <a14:m>
                  <m:oMath xmlns:m="http://schemas.openxmlformats.org/officeDocument/2006/math">
                    <m:sSub>
                      <m:sSubPr>
                        <m:ctrlPr>
                          <a:rPr lang="es-EC" sz="2400" i="1">
                            <a:ea typeface="Calibri" panose="020F0502020204030204" pitchFamily="34" charset="0"/>
                            <a:cs typeface="Times New Roman" panose="02020603050405020304" pitchFamily="18" charset="0"/>
                          </a:rPr>
                        </m:ctrlPr>
                      </m:sSubPr>
                      <m:e>
                        <m:r>
                          <a:rPr lang="es-EC" sz="2400" i="1">
                            <a:ea typeface="Calibri" panose="020F0502020204030204" pitchFamily="34" charset="0"/>
                            <a:cs typeface="Times New Roman" panose="02020603050405020304" pitchFamily="18" charset="0"/>
                          </a:rPr>
                          <m:t>𝑄</m:t>
                        </m:r>
                      </m:e>
                      <m:sub>
                        <m:r>
                          <a:rPr lang="es-EC" sz="2400" i="1">
                            <a:ea typeface="Calibri" panose="020F0502020204030204" pitchFamily="34" charset="0"/>
                            <a:cs typeface="Times New Roman" panose="02020603050405020304" pitchFamily="18" charset="0"/>
                          </a:rPr>
                          <m:t>𝐶</m:t>
                        </m:r>
                      </m:sub>
                    </m:sSub>
                    <m:r>
                      <a:rPr lang="es-EC" sz="2400" i="1">
                        <a:ea typeface="Calibri" panose="020F0502020204030204" pitchFamily="34" charset="0"/>
                        <a:cs typeface="Times New Roman" panose="02020603050405020304" pitchFamily="18" charset="0"/>
                      </a:rPr>
                      <m:t>=74 </m:t>
                    </m:r>
                    <m:r>
                      <a:rPr lang="es-EC" sz="2400" i="1">
                        <a:ea typeface="Calibri" panose="020F0502020204030204" pitchFamily="34" charset="0"/>
                        <a:cs typeface="Times New Roman" panose="02020603050405020304" pitchFamily="18" charset="0"/>
                      </a:rPr>
                      <m:t>𝐾𝑤</m:t>
                    </m:r>
                    <m:r>
                      <a:rPr lang="es-EC" sz="2400" i="1">
                        <a:ea typeface="Calibri" panose="020F0502020204030204" pitchFamily="34" charset="0"/>
                        <a:cs typeface="Times New Roman" panose="02020603050405020304" pitchFamily="18" charset="0"/>
                      </a:rPr>
                      <m:t>∗0,403</m:t>
                    </m:r>
                  </m:oMath>
                </a14:m>
                <a:r>
                  <a:rPr lang="es-EC" sz="2400" dirty="0">
                    <a:ea typeface="Calibri" panose="020F0502020204030204" pitchFamily="34" charset="0"/>
                    <a:cs typeface="Times New Roman" panose="02020603050405020304" pitchFamily="18" charset="0"/>
                  </a:rPr>
                  <a:t> = </a:t>
                </a:r>
                <a14:m>
                  <m:oMath xmlns:m="http://schemas.openxmlformats.org/officeDocument/2006/math">
                    <m:r>
                      <a:rPr lang="es-EC" sz="2400" i="1">
                        <a:latin typeface="Cambria Math" panose="02040503050406030204" pitchFamily="18" charset="0"/>
                        <a:ea typeface="Calibri" panose="020F0502020204030204" pitchFamily="34" charset="0"/>
                        <a:cs typeface="Times New Roman" panose="02020603050405020304" pitchFamily="18" charset="0"/>
                      </a:rPr>
                      <m:t>29,82 </m:t>
                    </m:r>
                    <m:r>
                      <a:rPr lang="es-EC" sz="2400" i="1">
                        <a:latin typeface="Cambria Math" panose="02040503050406030204" pitchFamily="18" charset="0"/>
                        <a:ea typeface="Calibri" panose="020F0502020204030204" pitchFamily="34" charset="0"/>
                        <a:cs typeface="Times New Roman" panose="02020603050405020304" pitchFamily="18" charset="0"/>
                      </a:rPr>
                      <m:t>𝐾𝑉𝐴𝑟</m:t>
                    </m:r>
                  </m:oMath>
                </a14:m>
                <a:endParaRPr lang="es-EC" sz="2400" dirty="0">
                  <a:ea typeface="Calibri" panose="020F0502020204030204" pitchFamily="34" charset="0"/>
                  <a:cs typeface="Times New Roman" panose="02020603050405020304" pitchFamily="18" charset="0"/>
                </a:endParaRPr>
              </a:p>
              <a:p>
                <a:pPr indent="252095" algn="just">
                  <a:spcBef>
                    <a:spcPts val="600"/>
                  </a:spcBef>
                  <a:spcAft>
                    <a:spcPts val="1000"/>
                  </a:spcAft>
                </a:pPr>
                <a:r>
                  <a:rPr lang="es-EC" sz="2400" dirty="0">
                    <a:ea typeface="Calibri" panose="020F0502020204030204" pitchFamily="34" charset="0"/>
                    <a:cs typeface="Times New Roman" panose="02020603050405020304" pitchFamily="18" charset="0"/>
                  </a:rPr>
                  <a:t>Se debe tomar en cuenta el voltaje en este caso es 440V y la frecuencia que es de 60 Hz. </a:t>
                </a:r>
              </a:p>
              <a:p>
                <a:pPr indent="252095" algn="ctr">
                  <a:spcBef>
                    <a:spcPts val="600"/>
                  </a:spcBef>
                  <a:spcAft>
                    <a:spcPts val="1000"/>
                  </a:spcAft>
                </a:pPr>
                <a14:m>
                  <m:oMath xmlns:m="http://schemas.openxmlformats.org/officeDocument/2006/math">
                    <m:sSub>
                      <m:sSubPr>
                        <m:ctrlPr>
                          <a:rPr lang="es-EC" sz="2800" i="1">
                            <a:ea typeface="Calibri" panose="020F0502020204030204" pitchFamily="34" charset="0"/>
                            <a:cs typeface="Times New Roman" panose="02020603050405020304" pitchFamily="18" charset="0"/>
                          </a:rPr>
                        </m:ctrlPr>
                      </m:sSubPr>
                      <m:e>
                        <m:r>
                          <a:rPr lang="es-EC" sz="2800" i="1">
                            <a:ea typeface="Calibri" panose="020F0502020204030204" pitchFamily="34" charset="0"/>
                            <a:cs typeface="Times New Roman" panose="02020603050405020304" pitchFamily="18" charset="0"/>
                          </a:rPr>
                          <m:t>𝐶</m:t>
                        </m:r>
                      </m:e>
                      <m:sub>
                        <m:r>
                          <a:rPr lang="es-EC" sz="2800" i="1">
                            <a:ea typeface="Calibri" panose="020F0502020204030204" pitchFamily="34" charset="0"/>
                            <a:cs typeface="Times New Roman" panose="02020603050405020304" pitchFamily="18" charset="0"/>
                          </a:rPr>
                          <m:t>𝛥</m:t>
                        </m:r>
                      </m:sub>
                    </m:sSub>
                    <m:r>
                      <a:rPr lang="es-EC" sz="2800" i="1">
                        <a:ea typeface="Calibri" panose="020F0502020204030204" pitchFamily="34" charset="0"/>
                        <a:cs typeface="Times New Roman" panose="02020603050405020304" pitchFamily="18" charset="0"/>
                      </a:rPr>
                      <m:t>=</m:t>
                    </m:r>
                    <m:f>
                      <m:fPr>
                        <m:ctrlPr>
                          <a:rPr lang="es-EC" sz="2800" i="1">
                            <a:ea typeface="Calibri" panose="020F0502020204030204" pitchFamily="34" charset="0"/>
                            <a:cs typeface="Times New Roman" panose="02020603050405020304" pitchFamily="18" charset="0"/>
                          </a:rPr>
                        </m:ctrlPr>
                      </m:fPr>
                      <m:num>
                        <m:r>
                          <a:rPr lang="es-EC" sz="2800" i="1">
                            <a:ea typeface="Calibri" panose="020F0502020204030204" pitchFamily="34" charset="0"/>
                            <a:cs typeface="Times New Roman" panose="02020603050405020304" pitchFamily="18" charset="0"/>
                          </a:rPr>
                          <m:t>3 </m:t>
                        </m:r>
                        <m:r>
                          <a:rPr lang="es-EC" sz="2800" i="1">
                            <a:ea typeface="Calibri" panose="020F0502020204030204" pitchFamily="34" charset="0"/>
                            <a:cs typeface="Times New Roman" panose="02020603050405020304" pitchFamily="18" charset="0"/>
                          </a:rPr>
                          <m:t>𝑄𝑐</m:t>
                        </m:r>
                      </m:num>
                      <m:den>
                        <m:sSup>
                          <m:sSupPr>
                            <m:ctrlPr>
                              <a:rPr lang="es-EC" sz="2800" i="1">
                                <a:ea typeface="Calibri" panose="020F0502020204030204" pitchFamily="34" charset="0"/>
                                <a:cs typeface="Times New Roman" panose="02020603050405020304" pitchFamily="18" charset="0"/>
                              </a:rPr>
                            </m:ctrlPr>
                          </m:sSupPr>
                          <m:e>
                            <m:r>
                              <a:rPr lang="es-EC" sz="2800" i="1">
                                <a:ea typeface="Calibri" panose="020F0502020204030204" pitchFamily="34" charset="0"/>
                                <a:cs typeface="Times New Roman" panose="02020603050405020304" pitchFamily="18" charset="0"/>
                              </a:rPr>
                              <m:t>𝑉</m:t>
                            </m:r>
                          </m:e>
                          <m:sup>
                            <m:r>
                              <a:rPr lang="es-EC" sz="2800" i="1">
                                <a:ea typeface="Calibri" panose="020F0502020204030204" pitchFamily="34" charset="0"/>
                                <a:cs typeface="Times New Roman" panose="02020603050405020304" pitchFamily="18" charset="0"/>
                              </a:rPr>
                              <m:t>2</m:t>
                            </m:r>
                          </m:sup>
                        </m:sSup>
                        <m:r>
                          <a:rPr lang="es-EC" sz="2800" i="1">
                            <a:ea typeface="Calibri" panose="020F0502020204030204" pitchFamily="34" charset="0"/>
                            <a:cs typeface="Times New Roman" panose="02020603050405020304" pitchFamily="18" charset="0"/>
                          </a:rPr>
                          <m:t>∗2</m:t>
                        </m:r>
                        <m:r>
                          <a:rPr lang="es-EC" sz="2800" i="1">
                            <a:ea typeface="Calibri" panose="020F0502020204030204" pitchFamily="34" charset="0"/>
                            <a:cs typeface="Times New Roman" panose="02020603050405020304" pitchFamily="18" charset="0"/>
                          </a:rPr>
                          <m:t>𝜋</m:t>
                        </m:r>
                        <m:r>
                          <a:rPr lang="es-EC" sz="2800" i="1">
                            <a:ea typeface="Calibri" panose="020F0502020204030204" pitchFamily="34" charset="0"/>
                            <a:cs typeface="Times New Roman" panose="02020603050405020304" pitchFamily="18" charset="0"/>
                          </a:rPr>
                          <m:t>∗</m:t>
                        </m:r>
                        <m:r>
                          <a:rPr lang="es-EC" sz="2800" i="1">
                            <a:ea typeface="Calibri" panose="020F0502020204030204" pitchFamily="34" charset="0"/>
                            <a:cs typeface="Times New Roman" panose="02020603050405020304" pitchFamily="18" charset="0"/>
                          </a:rPr>
                          <m:t>𝑓</m:t>
                        </m:r>
                      </m:den>
                    </m:f>
                  </m:oMath>
                </a14:m>
                <a:r>
                  <a:rPr lang="es-EC" sz="2800" dirty="0">
                    <a:ea typeface="Calibri" panose="020F0502020204030204" pitchFamily="34" charset="0"/>
                    <a:cs typeface="Times New Roman" panose="02020603050405020304" pitchFamily="18" charset="0"/>
                  </a:rPr>
                  <a:t> </a:t>
                </a:r>
                <a14:m>
                  <m:oMath xmlns:m="http://schemas.openxmlformats.org/officeDocument/2006/math">
                    <m:r>
                      <a:rPr lang="es-EC" sz="2600" b="0" i="0"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s-EC" sz="2600" i="1">
                            <a:ea typeface="Calibri" panose="020F0502020204030204" pitchFamily="34" charset="0"/>
                            <a:cs typeface="Times New Roman" panose="02020603050405020304" pitchFamily="18" charset="0"/>
                          </a:rPr>
                        </m:ctrlPr>
                      </m:sSubPr>
                      <m:e>
                        <m:r>
                          <a:rPr lang="es-EC" sz="2600" i="1">
                            <a:ea typeface="Calibri" panose="020F0502020204030204" pitchFamily="34" charset="0"/>
                            <a:cs typeface="Times New Roman" panose="02020603050405020304" pitchFamily="18" charset="0"/>
                          </a:rPr>
                          <m:t>𝐶</m:t>
                        </m:r>
                      </m:e>
                      <m:sub>
                        <m:r>
                          <a:rPr lang="es-EC" sz="2600" i="1">
                            <a:ea typeface="Calibri" panose="020F0502020204030204" pitchFamily="34" charset="0"/>
                            <a:cs typeface="Times New Roman" panose="02020603050405020304" pitchFamily="18" charset="0"/>
                          </a:rPr>
                          <m:t>𝛥</m:t>
                        </m:r>
                      </m:sub>
                    </m:sSub>
                    <m:r>
                      <a:rPr lang="es-EC" sz="2600" i="1">
                        <a:ea typeface="Calibri" panose="020F0502020204030204" pitchFamily="34" charset="0"/>
                        <a:cs typeface="Times New Roman" panose="02020603050405020304" pitchFamily="18" charset="0"/>
                      </a:rPr>
                      <m:t>=</m:t>
                    </m:r>
                    <m:f>
                      <m:fPr>
                        <m:ctrlPr>
                          <a:rPr lang="es-EC" sz="2600" i="1">
                            <a:ea typeface="Calibri" panose="020F0502020204030204" pitchFamily="34" charset="0"/>
                            <a:cs typeface="Times New Roman" panose="02020603050405020304" pitchFamily="18" charset="0"/>
                          </a:rPr>
                        </m:ctrlPr>
                      </m:fPr>
                      <m:num>
                        <m:r>
                          <a:rPr lang="es-EC" sz="2600" i="1">
                            <a:ea typeface="Calibri" panose="020F0502020204030204" pitchFamily="34" charset="0"/>
                            <a:cs typeface="Times New Roman" panose="02020603050405020304" pitchFamily="18" charset="0"/>
                          </a:rPr>
                          <m:t>3∗29,82</m:t>
                        </m:r>
                        <m:r>
                          <a:rPr lang="es-EC" sz="2600" i="1">
                            <a:ea typeface="Calibri" panose="020F0502020204030204" pitchFamily="34" charset="0"/>
                            <a:cs typeface="Times New Roman" panose="02020603050405020304" pitchFamily="18" charset="0"/>
                          </a:rPr>
                          <m:t>𝐾𝑉𝐴𝑟</m:t>
                        </m:r>
                      </m:num>
                      <m:den>
                        <m:sSup>
                          <m:sSupPr>
                            <m:ctrlPr>
                              <a:rPr lang="es-EC" sz="2600" i="1">
                                <a:ea typeface="Calibri" panose="020F0502020204030204" pitchFamily="34" charset="0"/>
                                <a:cs typeface="Times New Roman" panose="02020603050405020304" pitchFamily="18" charset="0"/>
                              </a:rPr>
                            </m:ctrlPr>
                          </m:sSupPr>
                          <m:e>
                            <m:r>
                              <a:rPr lang="es-EC" sz="2600" i="1">
                                <a:ea typeface="Calibri" panose="020F0502020204030204" pitchFamily="34" charset="0"/>
                                <a:cs typeface="Times New Roman" panose="02020603050405020304" pitchFamily="18" charset="0"/>
                              </a:rPr>
                              <m:t>(440 </m:t>
                            </m:r>
                            <m:r>
                              <a:rPr lang="es-EC" sz="2600" i="1">
                                <a:ea typeface="Calibri" panose="020F0502020204030204" pitchFamily="34" charset="0"/>
                                <a:cs typeface="Times New Roman" panose="02020603050405020304" pitchFamily="18" charset="0"/>
                              </a:rPr>
                              <m:t>𝑉</m:t>
                            </m:r>
                            <m:r>
                              <a:rPr lang="es-EC" sz="2600" i="1">
                                <a:ea typeface="Calibri" panose="020F0502020204030204" pitchFamily="34" charset="0"/>
                                <a:cs typeface="Times New Roman" panose="02020603050405020304" pitchFamily="18" charset="0"/>
                              </a:rPr>
                              <m:t>)</m:t>
                            </m:r>
                          </m:e>
                          <m:sup>
                            <m:r>
                              <a:rPr lang="es-EC" sz="2600" i="1">
                                <a:ea typeface="Calibri" panose="020F0502020204030204" pitchFamily="34" charset="0"/>
                                <a:cs typeface="Times New Roman" panose="02020603050405020304" pitchFamily="18" charset="0"/>
                              </a:rPr>
                              <m:t>2</m:t>
                            </m:r>
                          </m:sup>
                        </m:sSup>
                        <m:r>
                          <a:rPr lang="es-EC" sz="2600" i="1">
                            <a:ea typeface="Calibri" panose="020F0502020204030204" pitchFamily="34" charset="0"/>
                            <a:cs typeface="Times New Roman" panose="02020603050405020304" pitchFamily="18" charset="0"/>
                          </a:rPr>
                          <m:t>∗2</m:t>
                        </m:r>
                        <m:r>
                          <a:rPr lang="es-EC" sz="2600" i="1">
                            <a:ea typeface="Calibri" panose="020F0502020204030204" pitchFamily="34" charset="0"/>
                            <a:cs typeface="Times New Roman" panose="02020603050405020304" pitchFamily="18" charset="0"/>
                          </a:rPr>
                          <m:t>𝜋</m:t>
                        </m:r>
                        <m:r>
                          <a:rPr lang="es-EC" sz="2600" i="1">
                            <a:ea typeface="Calibri" panose="020F0502020204030204" pitchFamily="34" charset="0"/>
                            <a:cs typeface="Times New Roman" panose="02020603050405020304" pitchFamily="18" charset="0"/>
                          </a:rPr>
                          <m:t>∗60 </m:t>
                        </m:r>
                        <m:r>
                          <a:rPr lang="es-EC" sz="2600" i="1">
                            <a:ea typeface="Calibri" panose="020F0502020204030204" pitchFamily="34" charset="0"/>
                            <a:cs typeface="Times New Roman" panose="02020603050405020304" pitchFamily="18" charset="0"/>
                          </a:rPr>
                          <m:t>𝐻𝑧</m:t>
                        </m:r>
                      </m:den>
                    </m:f>
                    <m:r>
                      <a:rPr lang="es-EC" sz="26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s-EC" sz="2600" i="1">
                            <a:latin typeface="Cambria Math" panose="02040503050406030204" pitchFamily="18" charset="0"/>
                            <a:ea typeface="Calibri" panose="020F0502020204030204" pitchFamily="34" charset="0"/>
                            <a:cs typeface="Times New Roman" panose="02020603050405020304" pitchFamily="18" charset="0"/>
                          </a:rPr>
                        </m:ctrlPr>
                      </m:sSubPr>
                      <m:e>
                        <m:r>
                          <a:rPr lang="es-EC" sz="2600" i="1">
                            <a:latin typeface="Cambria Math" panose="02040503050406030204" pitchFamily="18" charset="0"/>
                            <a:ea typeface="Calibri" panose="020F0502020204030204" pitchFamily="34" charset="0"/>
                            <a:cs typeface="Times New Roman" panose="02020603050405020304" pitchFamily="18" charset="0"/>
                          </a:rPr>
                          <m:t>𝐶</m:t>
                        </m:r>
                      </m:e>
                      <m:sub>
                        <m:r>
                          <a:rPr lang="es-EC" sz="2600" i="1">
                            <a:latin typeface="Cambria Math" panose="02040503050406030204" pitchFamily="18" charset="0"/>
                            <a:ea typeface="Calibri" panose="020F0502020204030204" pitchFamily="34" charset="0"/>
                            <a:cs typeface="Times New Roman" panose="02020603050405020304" pitchFamily="18" charset="0"/>
                          </a:rPr>
                          <m:t>𝛥</m:t>
                        </m:r>
                      </m:sub>
                    </m:sSub>
                    <m:r>
                      <a:rPr lang="es-EC" sz="2600" i="1">
                        <a:latin typeface="Cambria Math" panose="02040503050406030204" pitchFamily="18" charset="0"/>
                        <a:ea typeface="Calibri" panose="020F0502020204030204" pitchFamily="34" charset="0"/>
                        <a:cs typeface="Times New Roman" panose="02020603050405020304" pitchFamily="18" charset="0"/>
                      </a:rPr>
                      <m:t>=</m:t>
                    </m:r>
                    <m:r>
                      <a:rPr lang="es-EC" sz="2600">
                        <a:latin typeface="Cambria Math" panose="02040503050406030204" pitchFamily="18" charset="0"/>
                        <a:ea typeface="Times New Roman" panose="02020603050405020304" pitchFamily="18" charset="0"/>
                        <a:cs typeface="Times New Roman" panose="02020603050405020304" pitchFamily="18" charset="0"/>
                      </a:rPr>
                      <m:t>123 </m:t>
                    </m:r>
                    <m:r>
                      <a:rPr lang="es-EC" sz="2600">
                        <a:latin typeface="Cambria Math" panose="02040503050406030204" pitchFamily="18" charset="0"/>
                        <a:ea typeface="Calibri" panose="020F0502020204030204" pitchFamily="34" charset="0"/>
                        <a:cs typeface="Times New Roman" panose="02020603050405020304" pitchFamily="18" charset="0"/>
                      </a:rPr>
                      <m:t>µ </m:t>
                    </m:r>
                    <m:r>
                      <m:rPr>
                        <m:sty m:val="p"/>
                      </m:rPr>
                      <a:rPr lang="es-EC" sz="2600">
                        <a:latin typeface="Cambria Math" panose="02040503050406030204" pitchFamily="18" charset="0"/>
                        <a:ea typeface="Calibri" panose="020F0502020204030204" pitchFamily="34" charset="0"/>
                        <a:cs typeface="Times New Roman" panose="02020603050405020304" pitchFamily="18" charset="0"/>
                      </a:rPr>
                      <m:t>F</m:t>
                    </m:r>
                  </m:oMath>
                </a14:m>
                <a:r>
                  <a:rPr lang="es-EC" sz="2600" dirty="0">
                    <a:ea typeface="Times New Roman" panose="02020603050405020304" pitchFamily="18" charset="0"/>
                    <a:cs typeface="Times New Roman" panose="02020603050405020304" pitchFamily="18" charset="0"/>
                  </a:rPr>
                  <a:t> </a:t>
                </a:r>
                <a:endParaRPr lang="es-EC" sz="2600" dirty="0">
                  <a:ea typeface="Calibri" panose="020F0502020204030204" pitchFamily="34" charset="0"/>
                  <a:cs typeface="Times New Roman" panose="02020603050405020304" pitchFamily="18" charset="0"/>
                </a:endParaRPr>
              </a:p>
              <a:p>
                <a:pPr indent="252095" algn="just">
                  <a:spcBef>
                    <a:spcPts val="600"/>
                  </a:spcBef>
                  <a:spcAft>
                    <a:spcPts val="1000"/>
                  </a:spcAft>
                </a:pPr>
                <a:endParaRPr lang="es-EC" sz="2400" dirty="0">
                  <a:ea typeface="Calibri" panose="020F0502020204030204" pitchFamily="34" charset="0"/>
                  <a:cs typeface="Times New Roman" panose="02020603050405020304" pitchFamily="18" charset="0"/>
                </a:endParaRPr>
              </a:p>
              <a:p>
                <a:pPr indent="252095" algn="just">
                  <a:spcBef>
                    <a:spcPts val="600"/>
                  </a:spcBef>
                  <a:spcAft>
                    <a:spcPts val="1000"/>
                  </a:spcAft>
                </a:pPr>
                <a:r>
                  <a:rPr lang="es-EC" sz="2400" dirty="0">
                    <a:ea typeface="Calibri" panose="020F0502020204030204" pitchFamily="34" charset="0"/>
                    <a:cs typeface="Times New Roman" panose="02020603050405020304" pitchFamily="18" charset="0"/>
                  </a:rPr>
                  <a:t>En el mercado se podría conseguir capacitancias de 166 µF</a:t>
                </a:r>
              </a:p>
            </p:txBody>
          </p:sp>
        </mc:Choice>
        <mc:Fallback>
          <p:sp>
            <p:nvSpPr>
              <p:cNvPr id="2" name="Rectángulo 1"/>
              <p:cNvSpPr>
                <a:spLocks noRot="1" noChangeAspect="1" noMove="1" noResize="1" noEditPoints="1" noAdjustHandles="1" noChangeArrowheads="1" noChangeShapeType="1" noTextEdit="1"/>
              </p:cNvSpPr>
              <p:nvPr/>
            </p:nvSpPr>
            <p:spPr>
              <a:xfrm>
                <a:off x="609600" y="762000"/>
                <a:ext cx="8153400" cy="4750468"/>
              </a:xfrm>
              <a:prstGeom prst="rect">
                <a:avLst/>
              </a:prstGeom>
              <a:blipFill>
                <a:blip r:embed="rId2"/>
                <a:stretch>
                  <a:fillRect l="-1121" t="-1027" r="-1046" b="-2054"/>
                </a:stretch>
              </a:blipFill>
            </p:spPr>
            <p:txBody>
              <a:bodyPr/>
              <a:lstStyle/>
              <a:p>
                <a:r>
                  <a:rPr lang="es-EC">
                    <a:noFill/>
                  </a:rPr>
                  <a:t> </a:t>
                </a:r>
              </a:p>
            </p:txBody>
          </p:sp>
        </mc:Fallback>
      </mc:AlternateContent>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3898850357"/>
      </p:ext>
    </p:extLst>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991870"/>
            <a:ext cx="8229600" cy="527805"/>
          </a:xfrm>
        </p:spPr>
        <p:txBody>
          <a:bodyPr/>
          <a:lstStyle/>
          <a:p>
            <a:r>
              <a:rPr lang="es-EC" sz="3200" dirty="0"/>
              <a:t>Análisis de distorsión armónica de voltaje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0956988"/>
              </p:ext>
            </p:extLst>
          </p:nvPr>
        </p:nvGraphicFramePr>
        <p:xfrm>
          <a:off x="628650" y="1905000"/>
          <a:ext cx="7886699" cy="3538220"/>
        </p:xfrm>
        <a:graphic>
          <a:graphicData uri="http://schemas.openxmlformats.org/drawingml/2006/table">
            <a:tbl>
              <a:tblPr firstRow="1" firstCol="1" bandRow="1">
                <a:tableStyleId>{5C22544A-7EE6-4342-B048-85BDC9FD1C3A}</a:tableStyleId>
              </a:tblPr>
              <a:tblGrid>
                <a:gridCol w="2771386">
                  <a:extLst>
                    <a:ext uri="{9D8B030D-6E8A-4147-A177-3AD203B41FA5}">
                      <a16:colId xmlns:a16="http://schemas.microsoft.com/office/drawing/2014/main" val="4195563388"/>
                    </a:ext>
                  </a:extLst>
                </a:gridCol>
                <a:gridCol w="2556868">
                  <a:extLst>
                    <a:ext uri="{9D8B030D-6E8A-4147-A177-3AD203B41FA5}">
                      <a16:colId xmlns:a16="http://schemas.microsoft.com/office/drawing/2014/main" val="4269862479"/>
                    </a:ext>
                  </a:extLst>
                </a:gridCol>
                <a:gridCol w="2558445">
                  <a:extLst>
                    <a:ext uri="{9D8B030D-6E8A-4147-A177-3AD203B41FA5}">
                      <a16:colId xmlns:a16="http://schemas.microsoft.com/office/drawing/2014/main" val="1908274660"/>
                    </a:ext>
                  </a:extLst>
                </a:gridCol>
              </a:tblGrid>
              <a:tr h="0">
                <a:tc>
                  <a:txBody>
                    <a:bodyPr/>
                    <a:lstStyle/>
                    <a:p>
                      <a:pPr indent="252095" algn="ctr">
                        <a:lnSpc>
                          <a:spcPct val="150000"/>
                        </a:lnSpc>
                        <a:spcBef>
                          <a:spcPts val="600"/>
                        </a:spcBef>
                        <a:spcAft>
                          <a:spcPts val="0"/>
                        </a:spcAft>
                      </a:pPr>
                      <a:r>
                        <a:rPr lang="es-EC" sz="2000">
                          <a:effectLst/>
                        </a:rPr>
                        <a:t>VOLTAJE DE BARRA EN EL PCC</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THDv (%)</a:t>
                      </a:r>
                    </a:p>
                    <a:p>
                      <a:pPr indent="252095" algn="ctr">
                        <a:lnSpc>
                          <a:spcPct val="150000"/>
                        </a:lnSpc>
                        <a:spcBef>
                          <a:spcPts val="600"/>
                        </a:spcBef>
                        <a:spcAft>
                          <a:spcPts val="0"/>
                        </a:spcAft>
                      </a:pPr>
                      <a:r>
                        <a:rPr lang="es-EC" sz="2000">
                          <a:effectLst/>
                        </a:rPr>
                        <a:t>Establecidos por el CONELEC</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THDv (%)</a:t>
                      </a:r>
                    </a:p>
                    <a:p>
                      <a:pPr indent="252095" algn="ctr">
                        <a:lnSpc>
                          <a:spcPct val="150000"/>
                        </a:lnSpc>
                        <a:spcBef>
                          <a:spcPts val="600"/>
                        </a:spcBef>
                        <a:spcAft>
                          <a:spcPts val="0"/>
                        </a:spcAft>
                      </a:pPr>
                      <a:r>
                        <a:rPr lang="es-EC" sz="2000">
                          <a:effectLst/>
                        </a:rPr>
                        <a:t>Recomendados por la norma IEEE 519-1992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2236904"/>
                  </a:ext>
                </a:extLst>
              </a:tr>
              <a:tr h="0">
                <a:tc>
                  <a:txBody>
                    <a:bodyPr/>
                    <a:lstStyle/>
                    <a:p>
                      <a:pPr indent="252095" algn="ctr">
                        <a:lnSpc>
                          <a:spcPct val="150000"/>
                        </a:lnSpc>
                        <a:spcBef>
                          <a:spcPts val="600"/>
                        </a:spcBef>
                        <a:spcAft>
                          <a:spcPts val="0"/>
                        </a:spcAft>
                      </a:pPr>
                      <a:r>
                        <a:rPr lang="es-EC" sz="2000">
                          <a:effectLst/>
                        </a:rPr>
                        <a:t>69 Kv y por debajo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638910"/>
                  </a:ext>
                </a:extLst>
              </a:tr>
              <a:tr h="0">
                <a:tc>
                  <a:txBody>
                    <a:bodyPr/>
                    <a:lstStyle/>
                    <a:p>
                      <a:pPr indent="252095" algn="ctr">
                        <a:lnSpc>
                          <a:spcPct val="150000"/>
                        </a:lnSpc>
                        <a:spcBef>
                          <a:spcPts val="600"/>
                        </a:spcBef>
                        <a:spcAft>
                          <a:spcPts val="0"/>
                        </a:spcAft>
                      </a:pPr>
                      <a:r>
                        <a:rPr lang="es-EC" sz="2000">
                          <a:effectLst/>
                        </a:rPr>
                        <a:t>69.001 V a 161 kV</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7261698"/>
                  </a:ext>
                </a:extLst>
              </a:tr>
              <a:tr h="0">
                <a:tc>
                  <a:txBody>
                    <a:bodyPr/>
                    <a:lstStyle/>
                    <a:p>
                      <a:pPr indent="252095" algn="ctr">
                        <a:lnSpc>
                          <a:spcPct val="150000"/>
                        </a:lnSpc>
                        <a:spcBef>
                          <a:spcPts val="600"/>
                        </a:spcBef>
                        <a:spcAft>
                          <a:spcPts val="0"/>
                        </a:spcAft>
                      </a:pPr>
                      <a:r>
                        <a:rPr lang="es-EC" sz="2000">
                          <a:effectLst/>
                        </a:rPr>
                        <a:t>161.001 V y por encima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a:effectLst/>
                        </a:rPr>
                        <a:t>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600"/>
                        </a:spcBef>
                        <a:spcAft>
                          <a:spcPts val="0"/>
                        </a:spcAft>
                      </a:pPr>
                      <a:r>
                        <a:rPr lang="es-EC" sz="2000" dirty="0">
                          <a:effectLst/>
                        </a:rPr>
                        <a:t>1.5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125476"/>
                  </a:ext>
                </a:extLst>
              </a:tr>
            </a:tbl>
          </a:graphicData>
        </a:graphic>
      </p:graphicFrame>
      <p:sp>
        <p:nvSpPr>
          <p:cNvPr id="5"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6"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964456352"/>
      </p:ext>
    </p:extLst>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stretch>
            <a:fillRect/>
          </a:stretch>
        </p:blipFill>
        <p:spPr>
          <a:xfrm>
            <a:off x="172085" y="1400810"/>
            <a:ext cx="8799830" cy="4056380"/>
          </a:xfrm>
          <a:prstGeom prst="rect">
            <a:avLst/>
          </a:prstGeom>
        </p:spPr>
      </p:pic>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2366491768"/>
      </p:ext>
    </p:extLst>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36732"/>
            <a:ext cx="8229600" cy="580906"/>
          </a:xfrm>
        </p:spPr>
        <p:txBody>
          <a:bodyPr/>
          <a:lstStyle/>
          <a:p>
            <a:r>
              <a:rPr lang="es-EC" sz="3200" dirty="0"/>
              <a:t>Análisis de distorsión armónica de corriente</a:t>
            </a:r>
          </a:p>
        </p:txBody>
      </p:sp>
      <mc:AlternateContent xmlns:mc="http://schemas.openxmlformats.org/markup-compatibility/2006">
        <mc:Choice xmlns:a14="http://schemas.microsoft.com/office/drawing/2010/main" Requires="a14">
          <p:sp>
            <p:nvSpPr>
              <p:cNvPr id="5" name="Marcador de contenido 4"/>
              <p:cNvSpPr>
                <a:spLocks noGrp="1"/>
              </p:cNvSpPr>
              <p:nvPr>
                <p:ph idx="1"/>
              </p:nvPr>
            </p:nvSpPr>
            <p:spPr/>
            <p:txBody>
              <a:bodyPr/>
              <a:lstStyle/>
              <a:p>
                <a:r>
                  <a:rPr lang="es-EC" dirty="0"/>
                  <a:t>Tomados los datos del sistema se obtiene un valor promedio de:</a:t>
                </a:r>
              </a:p>
              <a:p>
                <a:pPr marL="0" indent="0" algn="ctr">
                  <a:buNone/>
                </a:pPr>
                <a:r>
                  <a:rPr lang="es-EC" dirty="0" err="1"/>
                  <a:t>Isc</a:t>
                </a:r>
                <a:r>
                  <a:rPr lang="es-EC" dirty="0"/>
                  <a:t> = 75907,455 A</a:t>
                </a:r>
              </a:p>
              <a:p>
                <a:pPr marL="0" indent="0" algn="ctr">
                  <a:buNone/>
                </a:pPr>
                <a:r>
                  <a:rPr lang="es-EC" dirty="0"/>
                  <a:t>IL = 1167,807 A</a:t>
                </a:r>
              </a:p>
              <a:p>
                <a:pPr marL="0" indent="0">
                  <a:buNone/>
                </a:pPr>
                <a:r>
                  <a:rPr lang="es-EC" dirty="0"/>
                  <a:t>El valor de relación de corto circuito es:</a:t>
                </a:r>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f>
                        <m:fPr>
                          <m:ctrlPr>
                            <a:rPr lang="es-EC" sz="2800" i="1"/>
                          </m:ctrlPr>
                        </m:fPr>
                        <m:num>
                          <m:r>
                            <a:rPr lang="es-EC" sz="2800" i="1"/>
                            <m:t>𝐼𝑠𝑐</m:t>
                          </m:r>
                        </m:num>
                        <m:den>
                          <m:r>
                            <a:rPr lang="es-EC" sz="2800" i="1"/>
                            <m:t>𝐼𝐿</m:t>
                          </m:r>
                        </m:den>
                      </m:f>
                      <m:r>
                        <a:rPr lang="es-EC" sz="2800" i="1"/>
                        <m:t>= </m:t>
                      </m:r>
                      <m:f>
                        <m:fPr>
                          <m:ctrlPr>
                            <a:rPr lang="es-EC" sz="2800" i="1"/>
                          </m:ctrlPr>
                        </m:fPr>
                        <m:num>
                          <m:r>
                            <a:rPr lang="es-EC" sz="2800"/>
                            <m:t>75807,455 </m:t>
                          </m:r>
                          <m:r>
                            <m:rPr>
                              <m:sty m:val="p"/>
                            </m:rPr>
                            <a:rPr lang="es-EC" sz="2800"/>
                            <m:t>A</m:t>
                          </m:r>
                        </m:num>
                        <m:den>
                          <m:r>
                            <a:rPr lang="es-EC" sz="2800"/>
                            <m:t>1167,807 </m:t>
                          </m:r>
                          <m:r>
                            <m:rPr>
                              <m:sty m:val="p"/>
                            </m:rPr>
                            <a:rPr lang="es-EC" sz="2800"/>
                            <m:t>A</m:t>
                          </m:r>
                        </m:den>
                      </m:f>
                      <m:r>
                        <a:rPr lang="es-EC" sz="2800" i="1"/>
                        <m:t>=64, 91 </m:t>
                      </m:r>
                    </m:oMath>
                  </m:oMathPara>
                </a14:m>
                <a:endParaRPr lang="es-EC" sz="2800" dirty="0"/>
              </a:p>
              <a:p>
                <a:endParaRPr lang="es-EC" dirty="0"/>
              </a:p>
            </p:txBody>
          </p:sp>
        </mc:Choice>
        <mc:Fallback>
          <p:sp>
            <p:nvSpPr>
              <p:cNvPr id="5" name="Marcador de contenido 4"/>
              <p:cNvSpPr>
                <a:spLocks noGrp="1" noRot="1" noChangeAspect="1" noMove="1" noResize="1" noEditPoints="1" noAdjustHandles="1" noChangeArrowheads="1" noChangeShapeType="1" noTextEdit="1"/>
              </p:cNvSpPr>
              <p:nvPr>
                <p:ph idx="1"/>
              </p:nvPr>
            </p:nvSpPr>
            <p:spPr>
              <a:blipFill>
                <a:blip r:embed="rId3"/>
                <a:stretch>
                  <a:fillRect l="-1852" t="-1752"/>
                </a:stretch>
              </a:blipFill>
            </p:spPr>
            <p:txBody>
              <a:bodyPr/>
              <a:lstStyle/>
              <a:p>
                <a:r>
                  <a:rPr lang="es-EC">
                    <a:noFill/>
                  </a:rPr>
                  <a:t> </a:t>
                </a:r>
              </a:p>
            </p:txBody>
          </p:sp>
        </mc:Fallback>
      </mc:AlternateContent>
      <p:sp>
        <p:nvSpPr>
          <p:cNvPr id="6"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7"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2345701227"/>
      </p:ext>
    </p:extLst>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76258341"/>
              </p:ext>
            </p:extLst>
          </p:nvPr>
        </p:nvGraphicFramePr>
        <p:xfrm>
          <a:off x="628650" y="1905000"/>
          <a:ext cx="8017261" cy="3657600"/>
        </p:xfrm>
        <a:graphic>
          <a:graphicData uri="http://schemas.openxmlformats.org/drawingml/2006/table">
            <a:tbl>
              <a:tblPr firstRow="1" firstCol="1" bandRow="1">
                <a:tableStyleId>{5C22544A-7EE6-4342-B048-85BDC9FD1C3A}</a:tableStyleId>
              </a:tblPr>
              <a:tblGrid>
                <a:gridCol w="1432225">
                  <a:extLst>
                    <a:ext uri="{9D8B030D-6E8A-4147-A177-3AD203B41FA5}">
                      <a16:colId xmlns:a16="http://schemas.microsoft.com/office/drawing/2014/main" val="883485874"/>
                    </a:ext>
                  </a:extLst>
                </a:gridCol>
                <a:gridCol w="979170">
                  <a:extLst>
                    <a:ext uri="{9D8B030D-6E8A-4147-A177-3AD203B41FA5}">
                      <a16:colId xmlns:a16="http://schemas.microsoft.com/office/drawing/2014/main" val="283799319"/>
                    </a:ext>
                  </a:extLst>
                </a:gridCol>
                <a:gridCol w="1261872">
                  <a:extLst>
                    <a:ext uri="{9D8B030D-6E8A-4147-A177-3AD203B41FA5}">
                      <a16:colId xmlns:a16="http://schemas.microsoft.com/office/drawing/2014/main" val="3965026076"/>
                    </a:ext>
                  </a:extLst>
                </a:gridCol>
                <a:gridCol w="1261872">
                  <a:extLst>
                    <a:ext uri="{9D8B030D-6E8A-4147-A177-3AD203B41FA5}">
                      <a16:colId xmlns:a16="http://schemas.microsoft.com/office/drawing/2014/main" val="169896625"/>
                    </a:ext>
                  </a:extLst>
                </a:gridCol>
                <a:gridCol w="1261872">
                  <a:extLst>
                    <a:ext uri="{9D8B030D-6E8A-4147-A177-3AD203B41FA5}">
                      <a16:colId xmlns:a16="http://schemas.microsoft.com/office/drawing/2014/main" val="846043483"/>
                    </a:ext>
                  </a:extLst>
                </a:gridCol>
                <a:gridCol w="910125">
                  <a:extLst>
                    <a:ext uri="{9D8B030D-6E8A-4147-A177-3AD203B41FA5}">
                      <a16:colId xmlns:a16="http://schemas.microsoft.com/office/drawing/2014/main" val="1339719105"/>
                    </a:ext>
                  </a:extLst>
                </a:gridCol>
                <a:gridCol w="910125">
                  <a:extLst>
                    <a:ext uri="{9D8B030D-6E8A-4147-A177-3AD203B41FA5}">
                      <a16:colId xmlns:a16="http://schemas.microsoft.com/office/drawing/2014/main" val="695424157"/>
                    </a:ext>
                  </a:extLst>
                </a:gridCol>
              </a:tblGrid>
              <a:tr h="190500">
                <a:tc gridSpan="7">
                  <a:txBody>
                    <a:bodyPr/>
                    <a:lstStyle/>
                    <a:p>
                      <a:pPr indent="252095" algn="ctr">
                        <a:lnSpc>
                          <a:spcPct val="150000"/>
                        </a:lnSpc>
                        <a:spcBef>
                          <a:spcPts val="600"/>
                        </a:spcBef>
                        <a:spcAft>
                          <a:spcPts val="0"/>
                        </a:spcAft>
                      </a:pPr>
                      <a:r>
                        <a:rPr lang="es-EC" sz="2000">
                          <a:effectLst/>
                        </a:rPr>
                        <a:t>Máxima distorsión de corriente armónica en porcentaje de IL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61411211"/>
                  </a:ext>
                </a:extLst>
              </a:tr>
              <a:tr h="190500">
                <a:tc gridSpan="7">
                  <a:txBody>
                    <a:bodyPr/>
                    <a:lstStyle/>
                    <a:p>
                      <a:pPr indent="252095" algn="ctr">
                        <a:lnSpc>
                          <a:spcPct val="150000"/>
                        </a:lnSpc>
                        <a:spcBef>
                          <a:spcPts val="600"/>
                        </a:spcBef>
                        <a:spcAft>
                          <a:spcPts val="0"/>
                        </a:spcAft>
                      </a:pPr>
                      <a:r>
                        <a:rPr lang="es-EC" sz="2000">
                          <a:effectLst/>
                        </a:rPr>
                        <a:t>Orden Armónico Individual (Armónicos Impares)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95948406"/>
                  </a:ext>
                </a:extLst>
              </a:tr>
              <a:tr h="190500">
                <a:tc>
                  <a:txBody>
                    <a:bodyPr/>
                    <a:lstStyle/>
                    <a:p>
                      <a:pPr indent="252095" algn="ctr">
                        <a:lnSpc>
                          <a:spcPct val="150000"/>
                        </a:lnSpc>
                        <a:spcBef>
                          <a:spcPts val="600"/>
                        </a:spcBef>
                        <a:spcAft>
                          <a:spcPts val="0"/>
                        </a:spcAft>
                      </a:pPr>
                      <a:r>
                        <a:rPr lang="es-EC" sz="2000">
                          <a:effectLst/>
                        </a:rPr>
                        <a:t>Isc/IL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h&lt; 11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11≤h&lt;17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17≤h&lt;23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23≤h&lt;35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35≤h</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TDD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30739941"/>
                  </a:ext>
                </a:extLst>
              </a:tr>
              <a:tr h="190500">
                <a:tc>
                  <a:txBody>
                    <a:bodyPr/>
                    <a:lstStyle/>
                    <a:p>
                      <a:pPr indent="252095" algn="ctr">
                        <a:lnSpc>
                          <a:spcPct val="150000"/>
                        </a:lnSpc>
                        <a:spcBef>
                          <a:spcPts val="600"/>
                        </a:spcBef>
                        <a:spcAft>
                          <a:spcPts val="0"/>
                        </a:spcAft>
                      </a:pPr>
                      <a:r>
                        <a:rPr lang="es-EC" sz="2000">
                          <a:effectLst/>
                        </a:rPr>
                        <a:t>&lt;20*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4.0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0.6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0.3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5048239"/>
                  </a:ext>
                </a:extLst>
              </a:tr>
              <a:tr h="190500">
                <a:tc>
                  <a:txBody>
                    <a:bodyPr/>
                    <a:lstStyle/>
                    <a:p>
                      <a:pPr indent="252095" algn="ctr">
                        <a:lnSpc>
                          <a:spcPct val="150000"/>
                        </a:lnSpc>
                        <a:spcBef>
                          <a:spcPts val="600"/>
                        </a:spcBef>
                        <a:spcAft>
                          <a:spcPts val="0"/>
                        </a:spcAft>
                      </a:pPr>
                      <a:r>
                        <a:rPr lang="es-EC" sz="2000">
                          <a:effectLst/>
                        </a:rPr>
                        <a:t>20&lt;50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7.0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3.5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0.3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73279291"/>
                  </a:ext>
                </a:extLst>
              </a:tr>
              <a:tr h="190500">
                <a:tc>
                  <a:txBody>
                    <a:bodyPr/>
                    <a:lstStyle/>
                    <a:p>
                      <a:pPr indent="252095" algn="ctr">
                        <a:lnSpc>
                          <a:spcPct val="150000"/>
                        </a:lnSpc>
                        <a:spcBef>
                          <a:spcPts val="600"/>
                        </a:spcBef>
                        <a:spcAft>
                          <a:spcPts val="0"/>
                        </a:spcAft>
                      </a:pPr>
                      <a:r>
                        <a:rPr lang="es-EC" sz="2000">
                          <a:effectLst/>
                        </a:rPr>
                        <a:t>50&lt;100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4.0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0.7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53981543"/>
                  </a:ext>
                </a:extLst>
              </a:tr>
              <a:tr h="190500">
                <a:tc>
                  <a:txBody>
                    <a:bodyPr/>
                    <a:lstStyle/>
                    <a:p>
                      <a:pPr indent="252095" algn="ctr">
                        <a:lnSpc>
                          <a:spcPct val="150000"/>
                        </a:lnSpc>
                        <a:spcBef>
                          <a:spcPts val="600"/>
                        </a:spcBef>
                        <a:spcAft>
                          <a:spcPts val="0"/>
                        </a:spcAft>
                      </a:pPr>
                      <a:r>
                        <a:rPr lang="es-EC" sz="2000">
                          <a:effectLst/>
                        </a:rPr>
                        <a:t>100&lt;1000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13190968"/>
                  </a:ext>
                </a:extLst>
              </a:tr>
              <a:tr h="190500">
                <a:tc>
                  <a:txBody>
                    <a:bodyPr/>
                    <a:lstStyle/>
                    <a:p>
                      <a:pPr indent="252095" algn="ctr">
                        <a:lnSpc>
                          <a:spcPct val="150000"/>
                        </a:lnSpc>
                        <a:spcBef>
                          <a:spcPts val="600"/>
                        </a:spcBef>
                        <a:spcAft>
                          <a:spcPts val="0"/>
                        </a:spcAft>
                      </a:pPr>
                      <a:r>
                        <a:rPr lang="es-EC" sz="2000">
                          <a:effectLst/>
                        </a:rPr>
                        <a:t>&gt;1000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7.0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6.0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a:effectLst/>
                        </a:rPr>
                        <a:t>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150000"/>
                        </a:lnSpc>
                        <a:spcBef>
                          <a:spcPts val="600"/>
                        </a:spcBef>
                        <a:spcAft>
                          <a:spcPts val="0"/>
                        </a:spcAft>
                      </a:pPr>
                      <a:r>
                        <a:rPr lang="es-EC" sz="2000" dirty="0">
                          <a:effectLst/>
                        </a:rPr>
                        <a:t>20.0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9272163"/>
                  </a:ext>
                </a:extLst>
              </a:tr>
            </a:tbl>
          </a:graphicData>
        </a:graphic>
      </p:graphicFrame>
      <p:sp>
        <p:nvSpPr>
          <p:cNvPr id="3" name="Rectángulo 2"/>
          <p:cNvSpPr/>
          <p:nvPr/>
        </p:nvSpPr>
        <p:spPr>
          <a:xfrm>
            <a:off x="455805" y="649069"/>
            <a:ext cx="8362950" cy="769441"/>
          </a:xfrm>
          <a:prstGeom prst="rect">
            <a:avLst/>
          </a:prstGeom>
        </p:spPr>
        <p:txBody>
          <a:bodyPr wrap="square">
            <a:spAutoFit/>
          </a:bodyPr>
          <a:lstStyle/>
          <a:p>
            <a:pPr algn="ctr"/>
            <a:r>
              <a:rPr lang="es-EC" sz="2200" dirty="0"/>
              <a:t>Limites de distorsión de Corriente para sistema de distribución en General desde 120 V hasta 69kV</a:t>
            </a:r>
          </a:p>
        </p:txBody>
      </p:sp>
      <p:sp>
        <p:nvSpPr>
          <p:cNvPr id="4"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5"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RESULTADOS</a:t>
            </a:r>
          </a:p>
        </p:txBody>
      </p:sp>
    </p:spTree>
    <p:extLst>
      <p:ext uri="{BB962C8B-B14F-4D97-AF65-F5344CB8AC3E}">
        <p14:creationId xmlns:p14="http://schemas.microsoft.com/office/powerpoint/2010/main" val="1907081397"/>
      </p:ext>
    </p:extLst>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286174886"/>
              </p:ext>
            </p:extLst>
          </p:nvPr>
        </p:nvGraphicFramePr>
        <p:xfrm>
          <a:off x="228600" y="7620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584775"/>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782546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762000"/>
            <a:ext cx="8229600" cy="5364163"/>
          </a:xfrm>
        </p:spPr>
        <p:txBody>
          <a:bodyPr/>
          <a:lstStyle/>
          <a:p>
            <a:pPr algn="just"/>
            <a:r>
              <a:rPr lang="es-EC" sz="2800" dirty="0"/>
              <a:t>Al utilizar la norma ISO 50001 se pudo reducir costos de energía porque como se tenía en el punto 3.1 de condiciones iniciales donde se tenía multas por parte de la empresa eléctrica debido a un alto factor de potencia, al tener la información desde el sistema se puede monitorear las zonas y evaluar si alguna no funciona con los parámetros establecidos de la empresa y se puede tomar decisiones para controlar y solucionar esta falla de manera más rápida porque se alerta el sistema y se puede solucionar al momento y no esperar la factura para revisar este error.</a:t>
            </a:r>
          </a:p>
          <a:p>
            <a:endParaRPr lang="es-EC" dirty="0"/>
          </a:p>
        </p:txBody>
      </p:sp>
      <p:sp>
        <p:nvSpPr>
          <p:cNvPr id="4"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5"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Tree>
    <p:extLst>
      <p:ext uri="{BB962C8B-B14F-4D97-AF65-F5344CB8AC3E}">
        <p14:creationId xmlns:p14="http://schemas.microsoft.com/office/powerpoint/2010/main" val="472314612"/>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3540335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1077218"/>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6027235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682094"/>
            <a:ext cx="7848600" cy="4832092"/>
          </a:xfrm>
          <a:prstGeom prst="rect">
            <a:avLst/>
          </a:prstGeom>
        </p:spPr>
        <p:txBody>
          <a:bodyPr wrap="square">
            <a:spAutoFit/>
          </a:bodyPr>
          <a:lstStyle/>
          <a:p>
            <a:pPr marL="342900" lvl="0" indent="-342900" algn="just">
              <a:spcBef>
                <a:spcPts val="600"/>
              </a:spcBef>
              <a:spcAft>
                <a:spcPts val="1000"/>
              </a:spcAft>
              <a:buFont typeface="Symbol" panose="05050102010706020507" pitchFamily="18" charset="2"/>
              <a:buChar char=""/>
            </a:pPr>
            <a:r>
              <a:rPr lang="es-EC" sz="2800" dirty="0">
                <a:ea typeface="Calibri" panose="020F0502020204030204" pitchFamily="34" charset="0"/>
                <a:cs typeface="Times New Roman" panose="02020603050405020304" pitchFamily="18" charset="0"/>
              </a:rPr>
              <a:t>El modelo de gestión de la norma ISO 50001 es de 4 pasos, de los cuales se cumplieron tres que son: “planificar” porque se estableció controles y objetivos al implementar el sistema; “hacer” se creó el sistema y está funcionando normalmente, “verificar” porque se pudo monitorear y medir los procesos por un tiempo de 3 meses y reportar resultados de consumo energético, el que no se cumplió fue el “actuar” debido a que la empresa debe evaluar los cambios y mejoras recomendadas en este trabajo.</a:t>
            </a:r>
          </a:p>
        </p:txBody>
      </p:sp>
      <p:sp>
        <p:nvSpPr>
          <p:cNvPr id="3"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Tree>
    <p:extLst>
      <p:ext uri="{BB962C8B-B14F-4D97-AF65-F5344CB8AC3E}">
        <p14:creationId xmlns:p14="http://schemas.microsoft.com/office/powerpoint/2010/main" val="2367678758"/>
      </p:ext>
    </p:extLst>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533400"/>
            <a:ext cx="8229600" cy="5592763"/>
          </a:xfrm>
        </p:spPr>
        <p:txBody>
          <a:bodyPr/>
          <a:lstStyle/>
          <a:p>
            <a:pPr lvl="0" algn="just"/>
            <a:r>
              <a:rPr lang="es-EC" sz="2600" dirty="0"/>
              <a:t>Como resultado de la investigación estadística presentada, se concluye que existe bajo factor de potencia en algunas zonas de la planta, se podría mejorar con banco de capacitores en cada una de estas para mejorar la red eléctrica de la empresa, a pesar que el total de la planta está sobre el nivel mínimo y no debería existir multas.</a:t>
            </a:r>
          </a:p>
          <a:p>
            <a:pPr lvl="0" algn="just"/>
            <a:r>
              <a:rPr lang="es-EC" sz="2600" dirty="0"/>
              <a:t>Se realizó análisis de armónicos donde la empresa cuenta con valores permitidos bajo la norma, como antecedentes la empresa tenía varios equipos se han dañado y dejado de funcionar, pero no es por un alto valor de armónicos sino por subidas de tensión y de corriente, que muestran los informes de los medidores de las zonas de CO2 y TDP.</a:t>
            </a:r>
          </a:p>
          <a:p>
            <a:endParaRPr lang="es-EC" dirty="0"/>
          </a:p>
        </p:txBody>
      </p:sp>
      <p:sp>
        <p:nvSpPr>
          <p:cNvPr id="4"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
        <p:nvSpPr>
          <p:cNvPr id="5"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p>
        </p:txBody>
      </p:sp>
    </p:spTree>
    <p:extLst>
      <p:ext uri="{BB962C8B-B14F-4D97-AF65-F5344CB8AC3E}">
        <p14:creationId xmlns:p14="http://schemas.microsoft.com/office/powerpoint/2010/main" val="3315516258"/>
      </p:ext>
    </p:extLst>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52400"/>
            <a:ext cx="8229600" cy="5973763"/>
          </a:xfrm>
        </p:spPr>
        <p:txBody>
          <a:bodyPr/>
          <a:lstStyle/>
          <a:p>
            <a:pPr lvl="0" algn="just"/>
            <a:r>
              <a:rPr lang="es-EC" sz="2800" dirty="0"/>
              <a:t>Para tener una mejora continua en la calidad de energía se debe tener auditorías internas para poder tomar acciones preventivas y correctivas, se debe tener una correcta conformación de los auditores internos así por un ejemplo requiera en la planta nuevos equipos, este grupo de personas debe generar una política en la empresa para que los nuevos equipos tengan beneficios en el desempeño energético.</a:t>
            </a:r>
          </a:p>
          <a:p>
            <a:pPr lvl="0" algn="just"/>
            <a:r>
              <a:rPr lang="es-EC" sz="2800" dirty="0"/>
              <a:t>La implementación de un sistema de energía ayuda a generar un procedimiento sobre prevención y sobre el control del consumo de energía, lo que permite tener mayor rendimiento energético sin necesidad de disminuir el beneficio obtenido.</a:t>
            </a:r>
          </a:p>
          <a:p>
            <a:endParaRPr lang="es-EC" dirty="0"/>
          </a:p>
        </p:txBody>
      </p:sp>
      <p:sp>
        <p:nvSpPr>
          <p:cNvPr id="4" name="Footer Placeholder 4"/>
          <p:cNvSpPr txBox="1">
            <a:spLocks/>
          </p:cNvSpPr>
          <p:nvPr/>
        </p:nvSpPr>
        <p:spPr>
          <a:xfrm>
            <a:off x="1676400" y="6356350"/>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Karla Marcela Flores Sánchez</a:t>
            </a:r>
            <a:endParaRPr lang="es-ES" dirty="0"/>
          </a:p>
        </p:txBody>
      </p:sp>
    </p:spTree>
    <p:extLst>
      <p:ext uri="{BB962C8B-B14F-4D97-AF65-F5344CB8AC3E}">
        <p14:creationId xmlns:p14="http://schemas.microsoft.com/office/powerpoint/2010/main" val="3183966569"/>
      </p:ext>
    </p:extLst>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0200" y="3124200"/>
            <a:ext cx="5978435" cy="1323439"/>
          </a:xfrm>
          <a:prstGeom prst="rect">
            <a:avLst/>
          </a:prstGeom>
          <a:noFill/>
        </p:spPr>
        <p:txBody>
          <a:bodyPr wrap="square" rtlCol="0">
            <a:spAutoFit/>
          </a:bodyPr>
          <a:lstStyle/>
          <a:p>
            <a:pPr algn="ctr"/>
            <a:r>
              <a:rPr lang="es-EC" sz="8000" dirty="0"/>
              <a:t>GRACIAS</a:t>
            </a:r>
          </a:p>
        </p:txBody>
      </p:sp>
    </p:spTree>
    <p:extLst>
      <p:ext uri="{BB962C8B-B14F-4D97-AF65-F5344CB8AC3E}">
        <p14:creationId xmlns:p14="http://schemas.microsoft.com/office/powerpoint/2010/main" val="3495224757"/>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p>
        </p:txBody>
      </p:sp>
      <p:graphicFrame>
        <p:nvGraphicFramePr>
          <p:cNvPr id="5" name="4 Diagrama"/>
          <p:cNvGraphicFramePr/>
          <p:nvPr>
            <p:extLst>
              <p:ext uri="{D42A27DB-BD31-4B8C-83A1-F6EECF244321}">
                <p14:modId xmlns:p14="http://schemas.microsoft.com/office/powerpoint/2010/main" val="3206104390"/>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3005743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p>
        </p:txBody>
      </p:sp>
      <p:graphicFrame>
        <p:nvGraphicFramePr>
          <p:cNvPr id="5" name="4 Diagrama"/>
          <p:cNvGraphicFramePr/>
          <p:nvPr>
            <p:extLst>
              <p:ext uri="{D42A27DB-BD31-4B8C-83A1-F6EECF244321}">
                <p14:modId xmlns:p14="http://schemas.microsoft.com/office/powerpoint/2010/main" val="1247387324"/>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234675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93F5C2C5-B19C-4D19-8D55-E0A212CC1D21}"/>
                                            </p:graphicEl>
                                          </p:spTgt>
                                        </p:tgtEl>
                                        <p:attrNameLst>
                                          <p:attrName>style.visibility</p:attrName>
                                        </p:attrNameLst>
                                      </p:cBhvr>
                                      <p:to>
                                        <p:strVal val="visible"/>
                                      </p:to>
                                    </p:set>
                                    <p:animEffect transition="in" filter="wheel(1)">
                                      <p:cBhvr>
                                        <p:cTn id="20" dur="2000"/>
                                        <p:tgtEl>
                                          <p:spTgt spid="5">
                                            <p:graphicEl>
                                              <a:dgm id="{93F5C2C5-B19C-4D19-8D55-E0A212CC1D2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4DA96D4B-88E1-4E8F-A8AE-E36AC332FADF}"/>
                                            </p:graphicEl>
                                          </p:spTgt>
                                        </p:tgtEl>
                                        <p:attrNameLst>
                                          <p:attrName>style.visibility</p:attrName>
                                        </p:attrNameLst>
                                      </p:cBhvr>
                                      <p:to>
                                        <p:strVal val="visible"/>
                                      </p:to>
                                    </p:set>
                                    <p:animEffect transition="in" filter="wheel(1)">
                                      <p:cBhvr>
                                        <p:cTn id="23" dur="2000"/>
                                        <p:tgtEl>
                                          <p:spTgt spid="5">
                                            <p:graphicEl>
                                              <a:dgm id="{4DA96D4B-88E1-4E8F-A8AE-E36AC332FA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E475C605-982F-4F0D-8AFD-997AC8D393AE}"/>
                                            </p:graphicEl>
                                          </p:spTgt>
                                        </p:tgtEl>
                                        <p:attrNameLst>
                                          <p:attrName>style.visibility</p:attrName>
                                        </p:attrNameLst>
                                      </p:cBhvr>
                                      <p:to>
                                        <p:strVal val="visible"/>
                                      </p:to>
                                    </p:set>
                                    <p:animEffect transition="in" filter="wheel(1)">
                                      <p:cBhvr>
                                        <p:cTn id="28" dur="2000"/>
                                        <p:tgtEl>
                                          <p:spTgt spid="5">
                                            <p:graphicEl>
                                              <a:dgm id="{E475C605-982F-4F0D-8AFD-997AC8D393A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909978BF-B2AC-4636-A60C-87FE88C95D05}"/>
                                            </p:graphicEl>
                                          </p:spTgt>
                                        </p:tgtEl>
                                        <p:attrNameLst>
                                          <p:attrName>style.visibility</p:attrName>
                                        </p:attrNameLst>
                                      </p:cBhvr>
                                      <p:to>
                                        <p:strVal val="visible"/>
                                      </p:to>
                                    </p:set>
                                    <p:animEffect transition="in" filter="wheel(1)">
                                      <p:cBhvr>
                                        <p:cTn id="31" dur="2000"/>
                                        <p:tgtEl>
                                          <p:spTgt spid="5">
                                            <p:graphicEl>
                                              <a:dgm id="{909978BF-B2AC-4636-A60C-87FE88C95D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19463596"/>
              </p:ext>
            </p:extLst>
          </p:nvPr>
        </p:nvGraphicFramePr>
        <p:xfrm>
          <a:off x="228600" y="762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3 Rectángulo"/>
          <p:cNvSpPr/>
          <p:nvPr/>
        </p:nvSpPr>
        <p:spPr>
          <a:xfrm>
            <a:off x="304800" y="21770"/>
            <a:ext cx="8686800" cy="584775"/>
          </a:xfrm>
          <a:prstGeom prst="rect">
            <a:avLst/>
          </a:prstGeom>
        </p:spPr>
        <p:txBody>
          <a:bodyPr wrap="square">
            <a:spAutoFit/>
          </a:bodyPr>
          <a:lstStyle/>
          <a:p>
            <a:pPr algn="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p>
        </p:txBody>
      </p:sp>
      <p:sp>
        <p:nvSpPr>
          <p:cNvPr id="8"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5220064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animEffect transition="in" filter="wheel(1)">
                                      <p:cBhvr>
                                        <p:cTn id="7" dur="2000"/>
                                        <p:tgtEl>
                                          <p:spTgt spid="5">
                                            <p:graphicEl>
                                              <a:dgm id="{ECB1CA3E-26B8-4A39-AEF8-6F06E506D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F09C8F67-B528-46C6-ACFA-649C232D7E2C}"/>
                                            </p:graphicEl>
                                          </p:spTgt>
                                        </p:tgtEl>
                                        <p:attrNameLst>
                                          <p:attrName>style.visibility</p:attrName>
                                        </p:attrNameLst>
                                      </p:cBhvr>
                                      <p:to>
                                        <p:strVal val="visible"/>
                                      </p:to>
                                    </p:set>
                                    <p:animEffect transition="in" filter="wheel(1)">
                                      <p:cBhvr>
                                        <p:cTn id="12" dur="2000"/>
                                        <p:tgtEl>
                                          <p:spTgt spid="5">
                                            <p:graphicEl>
                                              <a:dgm id="{F09C8F67-B528-46C6-ACFA-649C232D7E2C}"/>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308D4D90-65FB-4055-97A5-9DF43875EC69}"/>
                                            </p:graphicEl>
                                          </p:spTgt>
                                        </p:tgtEl>
                                        <p:attrNameLst>
                                          <p:attrName>style.visibility</p:attrName>
                                        </p:attrNameLst>
                                      </p:cBhvr>
                                      <p:to>
                                        <p:strVal val="visible"/>
                                      </p:to>
                                    </p:set>
                                    <p:animEffect transition="in" filter="wheel(1)">
                                      <p:cBhvr>
                                        <p:cTn id="15" dur="2000"/>
                                        <p:tgtEl>
                                          <p:spTgt spid="5">
                                            <p:graphicEl>
                                              <a:dgm id="{308D4D90-65FB-4055-97A5-9DF43875EC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167EA857-B597-4EAD-84A4-70F08DB2CB92}"/>
                                            </p:graphicEl>
                                          </p:spTgt>
                                        </p:tgtEl>
                                        <p:attrNameLst>
                                          <p:attrName>style.visibility</p:attrName>
                                        </p:attrNameLst>
                                      </p:cBhvr>
                                      <p:to>
                                        <p:strVal val="visible"/>
                                      </p:to>
                                    </p:set>
                                    <p:animEffect transition="in" filter="wheel(1)">
                                      <p:cBhvr>
                                        <p:cTn id="20" dur="2000"/>
                                        <p:tgtEl>
                                          <p:spTgt spid="5">
                                            <p:graphicEl>
                                              <a:dgm id="{167EA857-B597-4EAD-84A4-70F08DB2CB92}"/>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0C1C4DBB-1FB3-4F08-A977-21B0D5C08B56}"/>
                                            </p:graphicEl>
                                          </p:spTgt>
                                        </p:tgtEl>
                                        <p:attrNameLst>
                                          <p:attrName>style.visibility</p:attrName>
                                        </p:attrNameLst>
                                      </p:cBhvr>
                                      <p:to>
                                        <p:strVal val="visible"/>
                                      </p:to>
                                    </p:set>
                                    <p:animEffect transition="in" filter="wheel(1)">
                                      <p:cBhvr>
                                        <p:cTn id="23" dur="2000"/>
                                        <p:tgtEl>
                                          <p:spTgt spid="5">
                                            <p:graphicEl>
                                              <a:dgm id="{0C1C4DBB-1FB3-4F08-A977-21B0D5C08B5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1BCF1778-8C8B-4947-BDD6-A5EE39DEBAA4}"/>
                                            </p:graphicEl>
                                          </p:spTgt>
                                        </p:tgtEl>
                                        <p:attrNameLst>
                                          <p:attrName>style.visibility</p:attrName>
                                        </p:attrNameLst>
                                      </p:cBhvr>
                                      <p:to>
                                        <p:strVal val="visible"/>
                                      </p:to>
                                    </p:set>
                                    <p:animEffect transition="in" filter="wheel(1)">
                                      <p:cBhvr>
                                        <p:cTn id="28" dur="2000"/>
                                        <p:tgtEl>
                                          <p:spTgt spid="5">
                                            <p:graphicEl>
                                              <a:dgm id="{1BCF1778-8C8B-4947-BDD6-A5EE39DEBAA4}"/>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DE4B855F-6E85-4660-8061-6B69DD38604E}"/>
                                            </p:graphicEl>
                                          </p:spTgt>
                                        </p:tgtEl>
                                        <p:attrNameLst>
                                          <p:attrName>style.visibility</p:attrName>
                                        </p:attrNameLst>
                                      </p:cBhvr>
                                      <p:to>
                                        <p:strVal val="visible"/>
                                      </p:to>
                                    </p:set>
                                    <p:animEffect transition="in" filter="wheel(1)">
                                      <p:cBhvr>
                                        <p:cTn id="31" dur="2000"/>
                                        <p:tgtEl>
                                          <p:spTgt spid="5">
                                            <p:graphicEl>
                                              <a:dgm id="{DE4B855F-6E85-4660-8061-6B69DD3860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2194278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304800" y="21770"/>
            <a:ext cx="8686800" cy="584775"/>
          </a:xfrm>
          <a:prstGeom prst="rect">
            <a:avLst/>
          </a:prstGeom>
        </p:spPr>
        <p:txBody>
          <a:bodyPr wrap="square">
            <a:spAutoFit/>
          </a:bodyPr>
          <a:lstStyle/>
          <a:p>
            <a:pPr algn="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Footer Placeholder 4"/>
          <p:cNvSpPr>
            <a:spLocks noGrp="1"/>
          </p:cNvSpPr>
          <p:nvPr>
            <p:ph type="ftr" sz="quarter" idx="11"/>
          </p:nvPr>
        </p:nvSpPr>
        <p:spPr>
          <a:xfrm>
            <a:off x="1676400" y="6356350"/>
            <a:ext cx="5638800" cy="365125"/>
          </a:xfrm>
        </p:spPr>
        <p:txBody>
          <a:bodyPr/>
          <a:lstStyle/>
          <a:p>
            <a:r>
              <a:rPr lang="es-ES" dirty="0"/>
              <a:t>Karla Marcela Flores Sánchez</a:t>
            </a:r>
          </a:p>
        </p:txBody>
      </p:sp>
    </p:spTree>
    <p:extLst>
      <p:ext uri="{BB962C8B-B14F-4D97-AF65-F5344CB8AC3E}">
        <p14:creationId xmlns:p14="http://schemas.microsoft.com/office/powerpoint/2010/main" val="1109869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1010</TotalTime>
  <Words>2924</Words>
  <Application>Microsoft Office PowerPoint</Application>
  <PresentationFormat>Presentación en pantalla (4:3)</PresentationFormat>
  <Paragraphs>477</Paragraphs>
  <Slides>53</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Arial</vt:lpstr>
      <vt:lpstr>Calibri</vt:lpstr>
      <vt:lpstr>Cambria Math</vt:lpstr>
      <vt:lpstr>Symbol</vt:lpstr>
      <vt:lpstr>Times New Roman</vt:lpstr>
      <vt:lpstr>Theme1</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Tiene medidores eléctricos ya instalados en la planta en 13 distintos tableros</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de la red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distorsión armónica de voltaje</vt:lpstr>
      <vt:lpstr>Presentación de PowerPoint</vt:lpstr>
      <vt:lpstr>Análisis de distorsión armónica de corriente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Karlita Flores</cp:lastModifiedBy>
  <cp:revision>84</cp:revision>
  <dcterms:created xsi:type="dcterms:W3CDTF">2011-10-18T16:57:52Z</dcterms:created>
  <dcterms:modified xsi:type="dcterms:W3CDTF">2017-03-02T11:39:35Z</dcterms:modified>
</cp:coreProperties>
</file>