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11" r:id="rId1"/>
  </p:sldMasterIdLst>
  <p:notesMasterIdLst>
    <p:notesMasterId r:id="rId39"/>
  </p:notesMasterIdLst>
  <p:handoutMasterIdLst>
    <p:handoutMasterId r:id="rId40"/>
  </p:handoutMasterIdLst>
  <p:sldIdLst>
    <p:sldId id="787" r:id="rId2"/>
    <p:sldId id="815" r:id="rId3"/>
    <p:sldId id="852" r:id="rId4"/>
    <p:sldId id="789" r:id="rId5"/>
    <p:sldId id="842" r:id="rId6"/>
    <p:sldId id="843" r:id="rId7"/>
    <p:sldId id="844" r:id="rId8"/>
    <p:sldId id="853" r:id="rId9"/>
    <p:sldId id="845" r:id="rId10"/>
    <p:sldId id="854" r:id="rId11"/>
    <p:sldId id="846" r:id="rId12"/>
    <p:sldId id="855" r:id="rId13"/>
    <p:sldId id="793" r:id="rId14"/>
    <p:sldId id="847" r:id="rId15"/>
    <p:sldId id="794" r:id="rId16"/>
    <p:sldId id="856" r:id="rId17"/>
    <p:sldId id="820" r:id="rId18"/>
    <p:sldId id="821" r:id="rId19"/>
    <p:sldId id="825" r:id="rId20"/>
    <p:sldId id="859" r:id="rId21"/>
    <p:sldId id="828" r:id="rId22"/>
    <p:sldId id="830" r:id="rId23"/>
    <p:sldId id="832" r:id="rId24"/>
    <p:sldId id="848" r:id="rId25"/>
    <p:sldId id="833" r:id="rId26"/>
    <p:sldId id="834" r:id="rId27"/>
    <p:sldId id="835" r:id="rId28"/>
    <p:sldId id="836" r:id="rId29"/>
    <p:sldId id="822" r:id="rId30"/>
    <p:sldId id="857" r:id="rId31"/>
    <p:sldId id="849" r:id="rId32"/>
    <p:sldId id="850" r:id="rId33"/>
    <p:sldId id="851" r:id="rId34"/>
    <p:sldId id="858" r:id="rId35"/>
    <p:sldId id="837" r:id="rId36"/>
    <p:sldId id="838" r:id="rId37"/>
    <p:sldId id="839" r:id="rId38"/>
  </p:sldIdLst>
  <p:sldSz cx="10799763" cy="7199313"/>
  <p:notesSz cx="6888163" cy="100203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2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8" userDrawn="1">
          <p15:clr>
            <a:srgbClr val="A4A3A4"/>
          </p15:clr>
        </p15:guide>
        <p15:guide id="2" pos="33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9A5"/>
    <a:srgbClr val="00AC00"/>
    <a:srgbClr val="B44ADE"/>
    <a:srgbClr val="8B5DDD"/>
    <a:srgbClr val="00CC00"/>
    <a:srgbClr val="40CF39"/>
    <a:srgbClr val="FF0000"/>
    <a:srgbClr val="40C71B"/>
    <a:srgbClr val="008000"/>
    <a:srgbClr val="B8F8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6314" autoAdjust="0"/>
  </p:normalViewPr>
  <p:slideViewPr>
    <p:cSldViewPr>
      <p:cViewPr varScale="1">
        <p:scale>
          <a:sx n="61" d="100"/>
          <a:sy n="61" d="100"/>
        </p:scale>
        <p:origin x="1506" y="48"/>
      </p:cViewPr>
      <p:guideLst>
        <p:guide orient="horz" pos="2368"/>
        <p:guide pos="337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8" d="100"/>
        <a:sy n="58" d="100"/>
      </p:scale>
      <p:origin x="0" y="-558"/>
    </p:cViewPr>
  </p:sorterViewPr>
  <p:notesViewPr>
    <p:cSldViewPr>
      <p:cViewPr varScale="1">
        <p:scale>
          <a:sx n="46" d="100"/>
          <a:sy n="46" d="100"/>
        </p:scale>
        <p:origin x="-1950" y="-78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PhiPT!$E$38</c:f>
              <c:strCache>
                <c:ptCount val="1"/>
                <c:pt idx="0">
                  <c:v>Varianza</c:v>
                </c:pt>
              </c:strCache>
            </c:strRef>
          </c:tx>
          <c:dPt>
            <c:idx val="0"/>
            <c:bubble3D val="0"/>
            <c:spPr>
              <a:solidFill>
                <a:srgbClr val="CDF9A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>
                            <a:lumMod val="8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CC902B5-6470-42C5-A133-55942E651FC0}" type="CATEGORYNAME">
                      <a:rPr lang="en-US" b="1"/>
                      <a:pPr>
                        <a:defRPr b="1"/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01B2B445-FEA4-4073-8764-035B7C17E316}" type="PERCENTAGE">
                      <a:rPr lang="en-US" baseline="0"/>
                      <a:pPr>
                        <a:defRPr b="1"/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5768159015525671"/>
                  <c:y val="-0.1695107079631585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>
                          <a:lumMod val="8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C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38100">
                  <a:solidFill>
                    <a:schemeClr val="accent5"/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PhiPT!$A$39:$A$40</c:f>
              <c:strCache>
                <c:ptCount val="2"/>
                <c:pt idx="0">
                  <c:v>Entre las poblaciones</c:v>
                </c:pt>
                <c:pt idx="1">
                  <c:v>Dentro de las poblaciones </c:v>
                </c:pt>
              </c:strCache>
            </c:strRef>
          </c:cat>
          <c:val>
            <c:numRef>
              <c:f>PhiPT!$E$39:$E$40</c:f>
              <c:numCache>
                <c:formatCode>0.00</c:formatCode>
                <c:ptCount val="2"/>
                <c:pt idx="0">
                  <c:v>0.43210491866414052</c:v>
                </c:pt>
                <c:pt idx="1">
                  <c:v>10.128524436090226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722669703366292"/>
          <c:y val="0.91050056772100563"/>
          <c:w val="0.82951674703885547"/>
          <c:h val="8.85346244376031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solidFill>
        <a:srgbClr val="00AC00"/>
      </a:solidFill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7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3F3034-7396-4187-8891-7F4AA5E111BC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CF2590A5-3B47-499E-AE76-6F913A1CCE23}">
      <dgm:prSet phldrT="[Texto]"/>
      <dgm:spPr>
        <a:noFill/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INTRODUCCIÓN</a:t>
          </a:r>
          <a:endParaRPr lang="es-EC" b="1" dirty="0">
            <a:solidFill>
              <a:schemeClr val="tx1"/>
            </a:solidFill>
          </a:endParaRPr>
        </a:p>
      </dgm:t>
    </dgm:pt>
    <dgm:pt modelId="{D39F4A74-4270-43CD-8728-B453400E2492}" type="parTrans" cxnId="{15019CC0-1DAB-40F4-ACCC-0CCC1CBF552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BB97B07-7300-4718-BE1E-579958349ABF}" type="sibTrans" cxnId="{15019CC0-1DAB-40F4-ACCC-0CCC1CBF5523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15FFEEF-A8F3-4067-8073-AA49D51F269F}">
      <dgm:prSet phldrT="[Texto]"/>
      <dgm:spPr>
        <a:noFill/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OBJETIVOS</a:t>
          </a:r>
          <a:endParaRPr lang="es-EC" b="1" dirty="0">
            <a:solidFill>
              <a:schemeClr val="tx1"/>
            </a:solidFill>
          </a:endParaRPr>
        </a:p>
      </dgm:t>
    </dgm:pt>
    <dgm:pt modelId="{056B2CFF-B786-463A-9392-1E3FCCA0F214}" type="parTrans" cxnId="{E8F9B091-818F-4715-BFF9-FDB94216F55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61D7BB9-0C75-4867-B378-506C075038B1}" type="sibTrans" cxnId="{E8F9B091-818F-4715-BFF9-FDB94216F55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C5FCE82-D116-44D3-8662-7AE9F16005C4}">
      <dgm:prSet phldrT="[Texto]"/>
      <dgm:spPr>
        <a:noFill/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METODOLOGÍA</a:t>
          </a:r>
          <a:endParaRPr lang="es-EC" b="1" dirty="0">
            <a:solidFill>
              <a:schemeClr val="tx1"/>
            </a:solidFill>
          </a:endParaRPr>
        </a:p>
      </dgm:t>
    </dgm:pt>
    <dgm:pt modelId="{425F9C51-D78F-457F-8B41-693424C907E4}" type="parTrans" cxnId="{0EB30B80-66A7-421A-9CCC-1B60B2EF89E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9A496AAE-8F01-4FB7-91C1-BB7B972B6A1F}" type="sibTrans" cxnId="{0EB30B80-66A7-421A-9CCC-1B60B2EF89EA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05567670-2F4C-4554-824C-9EF7B0C7C622}">
      <dgm:prSet/>
      <dgm:spPr>
        <a:solidFill>
          <a:schemeClr val="bg1"/>
        </a:solidFill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RESULTADOS Y DISCUSIÓN</a:t>
          </a:r>
          <a:endParaRPr lang="es-EC" b="1" dirty="0">
            <a:solidFill>
              <a:schemeClr val="tx1"/>
            </a:solidFill>
          </a:endParaRPr>
        </a:p>
      </dgm:t>
    </dgm:pt>
    <dgm:pt modelId="{3A9449EA-FA54-47C9-A343-06162A398169}" type="parTrans" cxnId="{FD9DBB71-76A2-4383-9B77-2D8C3108448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2CAE96FC-886D-4F2D-B982-0445C6AC7A27}" type="sibTrans" cxnId="{FD9DBB71-76A2-4383-9B77-2D8C3108448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F1C3CB7-6AAA-4F62-97CF-2D3E1DCCFBC3}">
      <dgm:prSet/>
      <dgm:spPr>
        <a:solidFill>
          <a:schemeClr val="bg1"/>
        </a:solidFill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CONCLUSIONES</a:t>
          </a:r>
          <a:endParaRPr lang="es-EC" b="1" dirty="0">
            <a:solidFill>
              <a:schemeClr val="tx1"/>
            </a:solidFill>
          </a:endParaRPr>
        </a:p>
      </dgm:t>
    </dgm:pt>
    <dgm:pt modelId="{EA69044C-5546-4004-BF26-213F0C94F797}" type="parTrans" cxnId="{68D7897B-3C16-4CC5-B883-34DA5465A45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B8CBEFA5-9E26-4FFA-8DC3-377698F6939A}" type="sibTrans" cxnId="{68D7897B-3C16-4CC5-B883-34DA5465A452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5A80F4C6-3C3C-4AA1-8B90-FC27B10D1A0B}">
      <dgm:prSet/>
      <dgm:spPr>
        <a:noFill/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RECOMENDACIONES</a:t>
          </a:r>
          <a:endParaRPr lang="es-EC" b="1" dirty="0">
            <a:solidFill>
              <a:schemeClr val="tx1"/>
            </a:solidFill>
          </a:endParaRPr>
        </a:p>
      </dgm:t>
    </dgm:pt>
    <dgm:pt modelId="{DDADFE93-E555-4CFD-8FF8-B646F95CD4BF}" type="parTrans" cxnId="{0B9BE7F1-9309-42AB-BA50-58802FB8EFA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F6B0960-B099-4FE4-8F21-350B4A918FAD}" type="sibTrans" cxnId="{0B9BE7F1-9309-42AB-BA50-58802FB8EFA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66323594-AFE1-4FD9-A1B2-C928176A9F84}">
      <dgm:prSet/>
      <dgm:spPr>
        <a:solidFill>
          <a:schemeClr val="bg1"/>
        </a:solidFill>
        <a:ln>
          <a:solidFill>
            <a:srgbClr val="00AC00"/>
          </a:solidFill>
        </a:ln>
      </dgm:spPr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JUSTIFICACIÓN</a:t>
          </a:r>
          <a:endParaRPr lang="es-EC" b="1" dirty="0">
            <a:solidFill>
              <a:schemeClr val="tx1"/>
            </a:solidFill>
          </a:endParaRPr>
        </a:p>
      </dgm:t>
    </dgm:pt>
    <dgm:pt modelId="{14C3DC45-8AB5-464C-A87F-BBD984127B4F}" type="parTrans" cxnId="{F3079C6F-4E12-47E6-85CA-DD1EBC53C02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ECC60B43-4FB3-4D59-9BD5-A1A4DA50212D}" type="sibTrans" cxnId="{F3079C6F-4E12-47E6-85CA-DD1EBC53C02B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1BDF1946-E221-4D29-AD21-6C3156F7E597}" type="pres">
      <dgm:prSet presAssocID="{BD3F3034-7396-4187-8891-7F4AA5E111BC}" presName="linearFlow" presStyleCnt="0">
        <dgm:presLayoutVars>
          <dgm:dir/>
          <dgm:resizeHandles val="exact"/>
        </dgm:presLayoutVars>
      </dgm:prSet>
      <dgm:spPr/>
    </dgm:pt>
    <dgm:pt modelId="{C273C8BC-70C1-41AA-9787-CCC65FA1DAE1}" type="pres">
      <dgm:prSet presAssocID="{CF2590A5-3B47-499E-AE76-6F913A1CCE23}" presName="composite" presStyleCnt="0"/>
      <dgm:spPr/>
    </dgm:pt>
    <dgm:pt modelId="{EA0FD2B2-1B2A-42E6-A31B-932498E05B28}" type="pres">
      <dgm:prSet presAssocID="{CF2590A5-3B47-499E-AE76-6F913A1CCE23}" presName="imgShp" presStyleLbl="fgImgPlace1" presStyleIdx="0" presStyleCnt="7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DBB74F-8318-4F52-AF32-0AC6640BAE6B}" type="pres">
      <dgm:prSet presAssocID="{CF2590A5-3B47-499E-AE76-6F913A1CCE23}" presName="txShp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6193741-4790-4E11-AB3F-781FD71B99A0}" type="pres">
      <dgm:prSet presAssocID="{FBB97B07-7300-4718-BE1E-579958349ABF}" presName="spacing" presStyleCnt="0"/>
      <dgm:spPr/>
    </dgm:pt>
    <dgm:pt modelId="{15B593FA-6628-4A2A-814D-3DDDB9AD4216}" type="pres">
      <dgm:prSet presAssocID="{66323594-AFE1-4FD9-A1B2-C928176A9F84}" presName="composite" presStyleCnt="0"/>
      <dgm:spPr/>
    </dgm:pt>
    <dgm:pt modelId="{0DF8A6D5-83C7-4C35-9586-70F1C8986E01}" type="pres">
      <dgm:prSet presAssocID="{66323594-AFE1-4FD9-A1B2-C928176A9F84}" presName="imgShp" presStyleLbl="fgImgPlace1" presStyleIdx="1" presStyleCnt="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8794889-0CCA-4EE9-B969-EE14855B7217}" type="pres">
      <dgm:prSet presAssocID="{66323594-AFE1-4FD9-A1B2-C928176A9F84}" presName="txShp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7451B1D-09C0-4BAC-83CA-4BDCA1679226}" type="pres">
      <dgm:prSet presAssocID="{ECC60B43-4FB3-4D59-9BD5-A1A4DA50212D}" presName="spacing" presStyleCnt="0"/>
      <dgm:spPr/>
    </dgm:pt>
    <dgm:pt modelId="{EE179780-5F3F-4A21-B4B9-874CE562FA55}" type="pres">
      <dgm:prSet presAssocID="{F15FFEEF-A8F3-4067-8073-AA49D51F269F}" presName="composite" presStyleCnt="0"/>
      <dgm:spPr/>
    </dgm:pt>
    <dgm:pt modelId="{8BCDCD32-E0DF-4541-92A0-1BC7DA2120E4}" type="pres">
      <dgm:prSet presAssocID="{F15FFEEF-A8F3-4067-8073-AA49D51F269F}" presName="imgShp" presStyleLbl="fgImgPlace1" presStyleIdx="2" presStyleCnt="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AEE22860-193A-4C67-8388-DB56338859E1}" type="pres">
      <dgm:prSet presAssocID="{F15FFEEF-A8F3-4067-8073-AA49D51F269F}" presName="txShp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5C86DE-0C23-4BC5-9F74-E8296A5A9820}" type="pres">
      <dgm:prSet presAssocID="{C61D7BB9-0C75-4867-B378-506C075038B1}" presName="spacing" presStyleCnt="0"/>
      <dgm:spPr/>
    </dgm:pt>
    <dgm:pt modelId="{BA210A83-A9E7-447D-A272-256C66E684BF}" type="pres">
      <dgm:prSet presAssocID="{DC5FCE82-D116-44D3-8662-7AE9F16005C4}" presName="composite" presStyleCnt="0"/>
      <dgm:spPr/>
    </dgm:pt>
    <dgm:pt modelId="{B8394051-2299-4E76-9CB6-F05E09A0DB80}" type="pres">
      <dgm:prSet presAssocID="{DC5FCE82-D116-44D3-8662-7AE9F16005C4}" presName="imgShp" presStyleLbl="fgImgPlace1" presStyleIdx="3" presStyleCnt="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99CEF91F-6C55-43EE-B765-DC0CAE6F940A}" type="pres">
      <dgm:prSet presAssocID="{DC5FCE82-D116-44D3-8662-7AE9F16005C4}" presName="txShp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931AB2-DFAE-4E09-88AE-1938131A86AB}" type="pres">
      <dgm:prSet presAssocID="{9A496AAE-8F01-4FB7-91C1-BB7B972B6A1F}" presName="spacing" presStyleCnt="0"/>
      <dgm:spPr/>
    </dgm:pt>
    <dgm:pt modelId="{3FB8C077-FB0B-4228-AE6D-E3B637A05F25}" type="pres">
      <dgm:prSet presAssocID="{05567670-2F4C-4554-824C-9EF7B0C7C622}" presName="composite" presStyleCnt="0"/>
      <dgm:spPr/>
    </dgm:pt>
    <dgm:pt modelId="{8A34FCEA-008F-4E1B-937B-6C51DDC89DA2}" type="pres">
      <dgm:prSet presAssocID="{05567670-2F4C-4554-824C-9EF7B0C7C622}" presName="imgShp" presStyleLbl="fgImgPlace1" presStyleIdx="4" presStyleCnt="7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92ECE196-09B4-4B4E-8B2D-80E69DC59C94}" type="pres">
      <dgm:prSet presAssocID="{05567670-2F4C-4554-824C-9EF7B0C7C622}" presName="txShp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B068BCA-89D3-49DB-B913-C50C141DC9C0}" type="pres">
      <dgm:prSet presAssocID="{2CAE96FC-886D-4F2D-B982-0445C6AC7A27}" presName="spacing" presStyleCnt="0"/>
      <dgm:spPr/>
    </dgm:pt>
    <dgm:pt modelId="{BA6701E3-D0A4-4894-A843-C6B205B282E4}" type="pres">
      <dgm:prSet presAssocID="{DF1C3CB7-6AAA-4F62-97CF-2D3E1DCCFBC3}" presName="composite" presStyleCnt="0"/>
      <dgm:spPr/>
    </dgm:pt>
    <dgm:pt modelId="{1B72315A-942A-4980-8AC3-AEBB739E2C19}" type="pres">
      <dgm:prSet presAssocID="{DF1C3CB7-6AAA-4F62-97CF-2D3E1DCCFBC3}" presName="imgShp" presStyleLbl="fgImgPlace1" presStyleIdx="5" presStyleCnt="7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5BF5D483-6DA3-4FFE-AA13-CD404AFF4EC9}" type="pres">
      <dgm:prSet presAssocID="{DF1C3CB7-6AAA-4F62-97CF-2D3E1DCCFBC3}" presName="txShp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F1F450-31F5-446A-8EAE-C05AA5092334}" type="pres">
      <dgm:prSet presAssocID="{B8CBEFA5-9E26-4FFA-8DC3-377698F6939A}" presName="spacing" presStyleCnt="0"/>
      <dgm:spPr/>
    </dgm:pt>
    <dgm:pt modelId="{537C3C7F-2846-4B95-9C9F-7040BBC94EA4}" type="pres">
      <dgm:prSet presAssocID="{5A80F4C6-3C3C-4AA1-8B90-FC27B10D1A0B}" presName="composite" presStyleCnt="0"/>
      <dgm:spPr/>
    </dgm:pt>
    <dgm:pt modelId="{B47B384D-E706-460A-8098-07C2329D62CF}" type="pres">
      <dgm:prSet presAssocID="{5A80F4C6-3C3C-4AA1-8B90-FC27B10D1A0B}" presName="imgShp" presStyleLbl="fgImgPlace1" presStyleIdx="6" presStyleCnt="7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C880C92F-CDA9-45DD-920B-D0B32E8DFA60}" type="pres">
      <dgm:prSet presAssocID="{5A80F4C6-3C3C-4AA1-8B90-FC27B10D1A0B}" presName="txShp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FD9DBB71-76A2-4383-9B77-2D8C31084482}" srcId="{BD3F3034-7396-4187-8891-7F4AA5E111BC}" destId="{05567670-2F4C-4554-824C-9EF7B0C7C622}" srcOrd="4" destOrd="0" parTransId="{3A9449EA-FA54-47C9-A343-06162A398169}" sibTransId="{2CAE96FC-886D-4F2D-B982-0445C6AC7A27}"/>
    <dgm:cxn modelId="{38663558-03EC-4EAC-8B7E-61CB7EB0825F}" type="presOf" srcId="{DC5FCE82-D116-44D3-8662-7AE9F16005C4}" destId="{99CEF91F-6C55-43EE-B765-DC0CAE6F940A}" srcOrd="0" destOrd="0" presId="urn:microsoft.com/office/officeart/2005/8/layout/vList3"/>
    <dgm:cxn modelId="{D9B6332D-E26E-4D82-A030-A729ECEECEB7}" type="presOf" srcId="{BD3F3034-7396-4187-8891-7F4AA5E111BC}" destId="{1BDF1946-E221-4D29-AD21-6C3156F7E597}" srcOrd="0" destOrd="0" presId="urn:microsoft.com/office/officeart/2005/8/layout/vList3"/>
    <dgm:cxn modelId="{C88922BA-9B43-49C3-B8CC-A9BA6BB936E5}" type="presOf" srcId="{05567670-2F4C-4554-824C-9EF7B0C7C622}" destId="{92ECE196-09B4-4B4E-8B2D-80E69DC59C94}" srcOrd="0" destOrd="0" presId="urn:microsoft.com/office/officeart/2005/8/layout/vList3"/>
    <dgm:cxn modelId="{0B93632A-FADD-46A8-8BAB-5A08EA761FD0}" type="presOf" srcId="{CF2590A5-3B47-499E-AE76-6F913A1CCE23}" destId="{3EDBB74F-8318-4F52-AF32-0AC6640BAE6B}" srcOrd="0" destOrd="0" presId="urn:microsoft.com/office/officeart/2005/8/layout/vList3"/>
    <dgm:cxn modelId="{D5A39E63-94AE-44F8-A8C9-CEC1708D7743}" type="presOf" srcId="{DF1C3CB7-6AAA-4F62-97CF-2D3E1DCCFBC3}" destId="{5BF5D483-6DA3-4FFE-AA13-CD404AFF4EC9}" srcOrd="0" destOrd="0" presId="urn:microsoft.com/office/officeart/2005/8/layout/vList3"/>
    <dgm:cxn modelId="{F97EC575-BC29-4647-B935-C835782DA188}" type="presOf" srcId="{5A80F4C6-3C3C-4AA1-8B90-FC27B10D1A0B}" destId="{C880C92F-CDA9-45DD-920B-D0B32E8DFA60}" srcOrd="0" destOrd="0" presId="urn:microsoft.com/office/officeart/2005/8/layout/vList3"/>
    <dgm:cxn modelId="{68D7897B-3C16-4CC5-B883-34DA5465A452}" srcId="{BD3F3034-7396-4187-8891-7F4AA5E111BC}" destId="{DF1C3CB7-6AAA-4F62-97CF-2D3E1DCCFBC3}" srcOrd="5" destOrd="0" parTransId="{EA69044C-5546-4004-BF26-213F0C94F797}" sibTransId="{B8CBEFA5-9E26-4FFA-8DC3-377698F6939A}"/>
    <dgm:cxn modelId="{FA7161AA-0A41-4B03-8BCB-41C9EAC96556}" type="presOf" srcId="{F15FFEEF-A8F3-4067-8073-AA49D51F269F}" destId="{AEE22860-193A-4C67-8388-DB56338859E1}" srcOrd="0" destOrd="0" presId="urn:microsoft.com/office/officeart/2005/8/layout/vList3"/>
    <dgm:cxn modelId="{0EB30B80-66A7-421A-9CCC-1B60B2EF89EA}" srcId="{BD3F3034-7396-4187-8891-7F4AA5E111BC}" destId="{DC5FCE82-D116-44D3-8662-7AE9F16005C4}" srcOrd="3" destOrd="0" parTransId="{425F9C51-D78F-457F-8B41-693424C907E4}" sibTransId="{9A496AAE-8F01-4FB7-91C1-BB7B972B6A1F}"/>
    <dgm:cxn modelId="{15019CC0-1DAB-40F4-ACCC-0CCC1CBF5523}" srcId="{BD3F3034-7396-4187-8891-7F4AA5E111BC}" destId="{CF2590A5-3B47-499E-AE76-6F913A1CCE23}" srcOrd="0" destOrd="0" parTransId="{D39F4A74-4270-43CD-8728-B453400E2492}" sibTransId="{FBB97B07-7300-4718-BE1E-579958349ABF}"/>
    <dgm:cxn modelId="{F3079C6F-4E12-47E6-85CA-DD1EBC53C02B}" srcId="{BD3F3034-7396-4187-8891-7F4AA5E111BC}" destId="{66323594-AFE1-4FD9-A1B2-C928176A9F84}" srcOrd="1" destOrd="0" parTransId="{14C3DC45-8AB5-464C-A87F-BBD984127B4F}" sibTransId="{ECC60B43-4FB3-4D59-9BD5-A1A4DA50212D}"/>
    <dgm:cxn modelId="{E8F9B091-818F-4715-BFF9-FDB94216F55F}" srcId="{BD3F3034-7396-4187-8891-7F4AA5E111BC}" destId="{F15FFEEF-A8F3-4067-8073-AA49D51F269F}" srcOrd="2" destOrd="0" parTransId="{056B2CFF-B786-463A-9392-1E3FCCA0F214}" sibTransId="{C61D7BB9-0C75-4867-B378-506C075038B1}"/>
    <dgm:cxn modelId="{0B9BE7F1-9309-42AB-BA50-58802FB8EFA0}" srcId="{BD3F3034-7396-4187-8891-7F4AA5E111BC}" destId="{5A80F4C6-3C3C-4AA1-8B90-FC27B10D1A0B}" srcOrd="6" destOrd="0" parTransId="{DDADFE93-E555-4CFD-8FF8-B646F95CD4BF}" sibTransId="{EF6B0960-B099-4FE4-8F21-350B4A918FAD}"/>
    <dgm:cxn modelId="{BC843D21-687E-45D0-87A3-B447CACF8398}" type="presOf" srcId="{66323594-AFE1-4FD9-A1B2-C928176A9F84}" destId="{48794889-0CCA-4EE9-B969-EE14855B7217}" srcOrd="0" destOrd="0" presId="urn:microsoft.com/office/officeart/2005/8/layout/vList3"/>
    <dgm:cxn modelId="{F95DB036-7046-4094-9A0F-972D726AFE17}" type="presParOf" srcId="{1BDF1946-E221-4D29-AD21-6C3156F7E597}" destId="{C273C8BC-70C1-41AA-9787-CCC65FA1DAE1}" srcOrd="0" destOrd="0" presId="urn:microsoft.com/office/officeart/2005/8/layout/vList3"/>
    <dgm:cxn modelId="{A550E5AB-4D25-497D-ADBD-20E3EB82CBE3}" type="presParOf" srcId="{C273C8BC-70C1-41AA-9787-CCC65FA1DAE1}" destId="{EA0FD2B2-1B2A-42E6-A31B-932498E05B28}" srcOrd="0" destOrd="0" presId="urn:microsoft.com/office/officeart/2005/8/layout/vList3"/>
    <dgm:cxn modelId="{B2EED31D-DCCE-432E-9CAA-28E1943AE32F}" type="presParOf" srcId="{C273C8BC-70C1-41AA-9787-CCC65FA1DAE1}" destId="{3EDBB74F-8318-4F52-AF32-0AC6640BAE6B}" srcOrd="1" destOrd="0" presId="urn:microsoft.com/office/officeart/2005/8/layout/vList3"/>
    <dgm:cxn modelId="{22E0D451-7B0C-4F20-83FE-112E337AEF38}" type="presParOf" srcId="{1BDF1946-E221-4D29-AD21-6C3156F7E597}" destId="{16193741-4790-4E11-AB3F-781FD71B99A0}" srcOrd="1" destOrd="0" presId="urn:microsoft.com/office/officeart/2005/8/layout/vList3"/>
    <dgm:cxn modelId="{86C9FD63-8964-405D-8CDE-62B9F43ED599}" type="presParOf" srcId="{1BDF1946-E221-4D29-AD21-6C3156F7E597}" destId="{15B593FA-6628-4A2A-814D-3DDDB9AD4216}" srcOrd="2" destOrd="0" presId="urn:microsoft.com/office/officeart/2005/8/layout/vList3"/>
    <dgm:cxn modelId="{11085C9A-AE97-41AE-831F-D955AF53C42E}" type="presParOf" srcId="{15B593FA-6628-4A2A-814D-3DDDB9AD4216}" destId="{0DF8A6D5-83C7-4C35-9586-70F1C8986E01}" srcOrd="0" destOrd="0" presId="urn:microsoft.com/office/officeart/2005/8/layout/vList3"/>
    <dgm:cxn modelId="{6EF86FA4-8C5D-4BDA-BEB3-08203495F403}" type="presParOf" srcId="{15B593FA-6628-4A2A-814D-3DDDB9AD4216}" destId="{48794889-0CCA-4EE9-B969-EE14855B7217}" srcOrd="1" destOrd="0" presId="urn:microsoft.com/office/officeart/2005/8/layout/vList3"/>
    <dgm:cxn modelId="{C9DA8A59-DC9C-4AE1-A486-DC5F0FFEC871}" type="presParOf" srcId="{1BDF1946-E221-4D29-AD21-6C3156F7E597}" destId="{E7451B1D-09C0-4BAC-83CA-4BDCA1679226}" srcOrd="3" destOrd="0" presId="urn:microsoft.com/office/officeart/2005/8/layout/vList3"/>
    <dgm:cxn modelId="{549DADCA-6194-4556-8354-D93A6932D344}" type="presParOf" srcId="{1BDF1946-E221-4D29-AD21-6C3156F7E597}" destId="{EE179780-5F3F-4A21-B4B9-874CE562FA55}" srcOrd="4" destOrd="0" presId="urn:microsoft.com/office/officeart/2005/8/layout/vList3"/>
    <dgm:cxn modelId="{5010AF10-7921-4783-850D-BA0D60D7DE3D}" type="presParOf" srcId="{EE179780-5F3F-4A21-B4B9-874CE562FA55}" destId="{8BCDCD32-E0DF-4541-92A0-1BC7DA2120E4}" srcOrd="0" destOrd="0" presId="urn:microsoft.com/office/officeart/2005/8/layout/vList3"/>
    <dgm:cxn modelId="{B80BE6E4-E5C7-4361-B3E0-86AC20D50B2E}" type="presParOf" srcId="{EE179780-5F3F-4A21-B4B9-874CE562FA55}" destId="{AEE22860-193A-4C67-8388-DB56338859E1}" srcOrd="1" destOrd="0" presId="urn:microsoft.com/office/officeart/2005/8/layout/vList3"/>
    <dgm:cxn modelId="{F15D88CC-5760-4D83-AD60-EF2D0662E198}" type="presParOf" srcId="{1BDF1946-E221-4D29-AD21-6C3156F7E597}" destId="{B75C86DE-0C23-4BC5-9F74-E8296A5A9820}" srcOrd="5" destOrd="0" presId="urn:microsoft.com/office/officeart/2005/8/layout/vList3"/>
    <dgm:cxn modelId="{EE206230-9A39-43D3-8735-BE52EC665A16}" type="presParOf" srcId="{1BDF1946-E221-4D29-AD21-6C3156F7E597}" destId="{BA210A83-A9E7-447D-A272-256C66E684BF}" srcOrd="6" destOrd="0" presId="urn:microsoft.com/office/officeart/2005/8/layout/vList3"/>
    <dgm:cxn modelId="{F91A5DB3-4AEF-4F56-A714-4279294C2BDE}" type="presParOf" srcId="{BA210A83-A9E7-447D-A272-256C66E684BF}" destId="{B8394051-2299-4E76-9CB6-F05E09A0DB80}" srcOrd="0" destOrd="0" presId="urn:microsoft.com/office/officeart/2005/8/layout/vList3"/>
    <dgm:cxn modelId="{7B195830-799B-4BE7-9548-9BD7ED063FDA}" type="presParOf" srcId="{BA210A83-A9E7-447D-A272-256C66E684BF}" destId="{99CEF91F-6C55-43EE-B765-DC0CAE6F940A}" srcOrd="1" destOrd="0" presId="urn:microsoft.com/office/officeart/2005/8/layout/vList3"/>
    <dgm:cxn modelId="{7B97042F-EC9F-4DAF-BBA8-680506204812}" type="presParOf" srcId="{1BDF1946-E221-4D29-AD21-6C3156F7E597}" destId="{66931AB2-DFAE-4E09-88AE-1938131A86AB}" srcOrd="7" destOrd="0" presId="urn:microsoft.com/office/officeart/2005/8/layout/vList3"/>
    <dgm:cxn modelId="{70596BCA-FC55-4238-A173-78DC9BB3176B}" type="presParOf" srcId="{1BDF1946-E221-4D29-AD21-6C3156F7E597}" destId="{3FB8C077-FB0B-4228-AE6D-E3B637A05F25}" srcOrd="8" destOrd="0" presId="urn:microsoft.com/office/officeart/2005/8/layout/vList3"/>
    <dgm:cxn modelId="{E5916C66-71AF-4459-8BDE-034FDB263801}" type="presParOf" srcId="{3FB8C077-FB0B-4228-AE6D-E3B637A05F25}" destId="{8A34FCEA-008F-4E1B-937B-6C51DDC89DA2}" srcOrd="0" destOrd="0" presId="urn:microsoft.com/office/officeart/2005/8/layout/vList3"/>
    <dgm:cxn modelId="{671CE4F0-9D8B-4FEA-AF65-EA7B1F4F1C76}" type="presParOf" srcId="{3FB8C077-FB0B-4228-AE6D-E3B637A05F25}" destId="{92ECE196-09B4-4B4E-8B2D-80E69DC59C94}" srcOrd="1" destOrd="0" presId="urn:microsoft.com/office/officeart/2005/8/layout/vList3"/>
    <dgm:cxn modelId="{55CC79E3-DF8A-46CD-9845-D19793077E38}" type="presParOf" srcId="{1BDF1946-E221-4D29-AD21-6C3156F7E597}" destId="{0B068BCA-89D3-49DB-B913-C50C141DC9C0}" srcOrd="9" destOrd="0" presId="urn:microsoft.com/office/officeart/2005/8/layout/vList3"/>
    <dgm:cxn modelId="{C055EDC4-65A0-4DCA-BB3C-469BFCAAA55C}" type="presParOf" srcId="{1BDF1946-E221-4D29-AD21-6C3156F7E597}" destId="{BA6701E3-D0A4-4894-A843-C6B205B282E4}" srcOrd="10" destOrd="0" presId="urn:microsoft.com/office/officeart/2005/8/layout/vList3"/>
    <dgm:cxn modelId="{AB929959-10B3-4021-9FED-3BC3ADADACEA}" type="presParOf" srcId="{BA6701E3-D0A4-4894-A843-C6B205B282E4}" destId="{1B72315A-942A-4980-8AC3-AEBB739E2C19}" srcOrd="0" destOrd="0" presId="urn:microsoft.com/office/officeart/2005/8/layout/vList3"/>
    <dgm:cxn modelId="{B88BF917-F8BC-4D75-B923-CC1E3B9B5C11}" type="presParOf" srcId="{BA6701E3-D0A4-4894-A843-C6B205B282E4}" destId="{5BF5D483-6DA3-4FFE-AA13-CD404AFF4EC9}" srcOrd="1" destOrd="0" presId="urn:microsoft.com/office/officeart/2005/8/layout/vList3"/>
    <dgm:cxn modelId="{9A54BC0F-88DB-42C3-B646-826D78DADEDC}" type="presParOf" srcId="{1BDF1946-E221-4D29-AD21-6C3156F7E597}" destId="{4DF1F450-31F5-446A-8EAE-C05AA5092334}" srcOrd="11" destOrd="0" presId="urn:microsoft.com/office/officeart/2005/8/layout/vList3"/>
    <dgm:cxn modelId="{5FE8F4C8-6496-49E9-9C19-C604448F14B1}" type="presParOf" srcId="{1BDF1946-E221-4D29-AD21-6C3156F7E597}" destId="{537C3C7F-2846-4B95-9C9F-7040BBC94EA4}" srcOrd="12" destOrd="0" presId="urn:microsoft.com/office/officeart/2005/8/layout/vList3"/>
    <dgm:cxn modelId="{3F7C34EA-51B7-48C5-8FDF-CB86BD46846D}" type="presParOf" srcId="{537C3C7F-2846-4B95-9C9F-7040BBC94EA4}" destId="{B47B384D-E706-460A-8098-07C2329D62CF}" srcOrd="0" destOrd="0" presId="urn:microsoft.com/office/officeart/2005/8/layout/vList3"/>
    <dgm:cxn modelId="{A946984B-E685-4C1A-BEC9-933D3CEE87B9}" type="presParOf" srcId="{537C3C7F-2846-4B95-9C9F-7040BBC94EA4}" destId="{C880C92F-CDA9-45DD-920B-D0B32E8DFA6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189F0C-EA8C-4A3E-A742-BFF51DD36ED0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4ED955CC-8CF7-4733-8F42-82644A9133AD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es-EC" sz="2000" i="1" dirty="0" smtClean="0">
              <a:solidFill>
                <a:schemeClr val="tx1"/>
              </a:solidFill>
            </a:rPr>
            <a:t>Tectona grandis</a:t>
          </a:r>
          <a:r>
            <a:rPr lang="es-EC" sz="2000" dirty="0" smtClean="0">
              <a:solidFill>
                <a:schemeClr val="tx1"/>
              </a:solidFill>
            </a:rPr>
            <a:t> pertenece a la familia </a:t>
          </a:r>
          <a:r>
            <a:rPr lang="es-EC" sz="2000" dirty="0" err="1" smtClean="0">
              <a:solidFill>
                <a:schemeClr val="tx1"/>
              </a:solidFill>
            </a:rPr>
            <a:t>Verbenaceae</a:t>
          </a:r>
          <a:r>
            <a:rPr lang="es-EC" sz="2000" dirty="0" smtClean="0">
              <a:solidFill>
                <a:schemeClr val="tx1"/>
              </a:solidFill>
            </a:rPr>
            <a:t>.</a:t>
          </a:r>
          <a:r>
            <a:rPr lang="es-EC" sz="2000" baseline="30000" dirty="0" smtClean="0">
              <a:solidFill>
                <a:schemeClr val="tx1"/>
              </a:solidFill>
            </a:rPr>
            <a:t>(1)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>
            <a:solidFill>
              <a:schemeClr val="tx1"/>
            </a:solidFill>
          </a:endParaRPr>
        </a:p>
      </dgm:t>
    </dgm:pt>
    <dgm:pt modelId="{7CF25DE1-4DF0-480A-9C62-161CB7ADAE99}" type="parTrans" cxnId="{736C3843-DD09-41E5-B307-2D5F3C952A62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3846D83C-A8AB-40DC-96F2-D839298292EF}" type="sibTrans" cxnId="{736C3843-DD09-41E5-B307-2D5F3C952A62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475507BC-C022-4B0A-BE75-A8F7FE46DBC6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</a:rPr>
            <a:t>Madera cotizada, valiosa, utilizada en la ebanistería y construcción naviera.</a:t>
          </a:r>
          <a:r>
            <a:rPr lang="es-EC" sz="2000" baseline="30000" dirty="0" smtClean="0">
              <a:solidFill>
                <a:schemeClr val="tx1"/>
              </a:solidFill>
            </a:rPr>
            <a:t>(1)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>
            <a:solidFill>
              <a:schemeClr val="tx1"/>
            </a:solidFill>
          </a:endParaRPr>
        </a:p>
      </dgm:t>
    </dgm:pt>
    <dgm:pt modelId="{37E9E851-4C27-4690-B4E6-A4C5F298B4E2}" type="parTrans" cxnId="{1BF560EA-89C0-4B87-84F6-A680F8374F77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DA00338E-40E5-4DAC-A268-9CCBAE9134CD}" type="sibTrans" cxnId="{1BF560EA-89C0-4B87-84F6-A680F8374F77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0EFBD2F8-BE96-4E60-9AAE-F29C12BF19F0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</a:rPr>
            <a:t>Características de la madera: fácil de trabajar, secar y preservar, es dura, resistente a termitas y algunos insectos.</a:t>
          </a:r>
          <a:r>
            <a:rPr lang="es-EC" sz="2000" baseline="30000" dirty="0" smtClean="0">
              <a:solidFill>
                <a:schemeClr val="tx1"/>
              </a:solidFill>
            </a:rPr>
            <a:t>(2)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>
            <a:solidFill>
              <a:schemeClr val="tx1"/>
            </a:solidFill>
          </a:endParaRPr>
        </a:p>
      </dgm:t>
    </dgm:pt>
    <dgm:pt modelId="{E9C03AF1-5080-4F02-A748-7AF1D8B969E5}" type="parTrans" cxnId="{268B35AB-AC39-42F6-8FE0-3AAB39EA2114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014F71B2-5079-415A-B9B6-A693F1A1C9DA}" type="sibTrans" cxnId="{268B35AB-AC39-42F6-8FE0-3AAB39EA2114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657065D6-5513-4A67-A082-A08C372296EB}">
      <dgm:prSet phldrT="[Texto]" custT="1"/>
      <dgm:spPr>
        <a:noFill/>
        <a:ln>
          <a:solidFill>
            <a:srgbClr val="00B050"/>
          </a:solidFill>
        </a:ln>
      </dgm:spPr>
      <dgm:t>
        <a:bodyPr/>
        <a:lstStyle/>
        <a:p>
          <a:pPr algn="just"/>
          <a:r>
            <a:rPr lang="es-EC" sz="2000" dirty="0" smtClean="0">
              <a:solidFill>
                <a:schemeClr val="tx1"/>
              </a:solidFill>
            </a:rPr>
            <a:t>La primera plantación en el Ecuador de </a:t>
          </a:r>
          <a:r>
            <a:rPr lang="es-EC" sz="2000" i="1" dirty="0" smtClean="0">
              <a:solidFill>
                <a:schemeClr val="tx1"/>
              </a:solidFill>
            </a:rPr>
            <a:t>T. grandis</a:t>
          </a:r>
          <a:r>
            <a:rPr lang="es-EC" sz="2000" dirty="0" smtClean="0">
              <a:solidFill>
                <a:schemeClr val="tx1"/>
              </a:solidFill>
            </a:rPr>
            <a:t> fue en el año 1950, con semillas provenientes de la India.</a:t>
          </a:r>
          <a:r>
            <a:rPr lang="es-EC" sz="2000" baseline="30000" dirty="0" smtClean="0">
              <a:solidFill>
                <a:schemeClr val="tx1"/>
              </a:solidFill>
            </a:rPr>
            <a:t>(3)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>
            <a:solidFill>
              <a:schemeClr val="tx1"/>
            </a:solidFill>
          </a:endParaRPr>
        </a:p>
      </dgm:t>
    </dgm:pt>
    <dgm:pt modelId="{36762A92-C4A1-43DB-9F2E-6A6089D075BE}" type="parTrans" cxnId="{E915221C-7C27-4C14-85F5-42BDD62A5D6C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745B43CF-FC13-4CD7-86AE-08D9DDE75ACF}" type="sibTrans" cxnId="{E915221C-7C27-4C14-85F5-42BDD62A5D6C}">
      <dgm:prSet/>
      <dgm:spPr/>
      <dgm:t>
        <a:bodyPr/>
        <a:lstStyle/>
        <a:p>
          <a:pPr algn="just"/>
          <a:endParaRPr lang="es-EC" sz="2000">
            <a:solidFill>
              <a:schemeClr val="tx1"/>
            </a:solidFill>
          </a:endParaRPr>
        </a:p>
      </dgm:t>
    </dgm:pt>
    <dgm:pt modelId="{3A387198-9266-4BD3-9B58-5EA4360579F4}" type="pres">
      <dgm:prSet presAssocID="{F5189F0C-EA8C-4A3E-A742-BFF51DD36ED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03F279-DEA7-4F07-A128-160FBB4F4568}" type="pres">
      <dgm:prSet presAssocID="{4ED955CC-8CF7-4733-8F42-82644A9133AD}" presName="node" presStyleLbl="node1" presStyleIdx="0" presStyleCnt="4" custScaleY="83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C2EF1F-1C82-4E9C-8E91-A446B9E49851}" type="pres">
      <dgm:prSet presAssocID="{3846D83C-A8AB-40DC-96F2-D839298292EF}" presName="sibTrans" presStyleCnt="0"/>
      <dgm:spPr/>
      <dgm:t>
        <a:bodyPr/>
        <a:lstStyle/>
        <a:p>
          <a:endParaRPr lang="es-EC"/>
        </a:p>
      </dgm:t>
    </dgm:pt>
    <dgm:pt modelId="{694D1273-B75E-4F6C-9A4C-F26C4DD95350}" type="pres">
      <dgm:prSet presAssocID="{475507BC-C022-4B0A-BE75-A8F7FE46DBC6}" presName="node" presStyleLbl="node1" presStyleIdx="1" presStyleCnt="4" custScaleY="8336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3C976-DFE9-4017-BAB1-D2D5C2C6F03B}" type="pres">
      <dgm:prSet presAssocID="{DA00338E-40E5-4DAC-A268-9CCBAE9134CD}" presName="sibTrans" presStyleCnt="0"/>
      <dgm:spPr/>
      <dgm:t>
        <a:bodyPr/>
        <a:lstStyle/>
        <a:p>
          <a:endParaRPr lang="es-EC"/>
        </a:p>
      </dgm:t>
    </dgm:pt>
    <dgm:pt modelId="{7D41728F-1B02-40FA-8C67-2FA3FCE57E19}" type="pres">
      <dgm:prSet presAssocID="{0EFBD2F8-BE96-4E60-9AAE-F29C12BF19F0}" presName="node" presStyleLbl="node1" presStyleIdx="2" presStyleCnt="4" custScaleY="862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F8655D4-8333-4FE6-A615-7CF99BF8DCE1}" type="pres">
      <dgm:prSet presAssocID="{014F71B2-5079-415A-B9B6-A693F1A1C9DA}" presName="sibTrans" presStyleCnt="0"/>
      <dgm:spPr/>
      <dgm:t>
        <a:bodyPr/>
        <a:lstStyle/>
        <a:p>
          <a:endParaRPr lang="es-EC"/>
        </a:p>
      </dgm:t>
    </dgm:pt>
    <dgm:pt modelId="{2BEF5018-F61A-4286-975B-C5283C95164F}" type="pres">
      <dgm:prSet presAssocID="{657065D6-5513-4A67-A082-A08C372296EB}" presName="node" presStyleLbl="node1" presStyleIdx="3" presStyleCnt="4" custScaleY="8620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A1436E-431A-433A-A4EB-EE6D857105D1}" type="presOf" srcId="{4ED955CC-8CF7-4733-8F42-82644A9133AD}" destId="{E403F279-DEA7-4F07-A128-160FBB4F4568}" srcOrd="0" destOrd="0" presId="urn:microsoft.com/office/officeart/2005/8/layout/default"/>
    <dgm:cxn modelId="{736C3843-DD09-41E5-B307-2D5F3C952A62}" srcId="{F5189F0C-EA8C-4A3E-A742-BFF51DD36ED0}" destId="{4ED955CC-8CF7-4733-8F42-82644A9133AD}" srcOrd="0" destOrd="0" parTransId="{7CF25DE1-4DF0-480A-9C62-161CB7ADAE99}" sibTransId="{3846D83C-A8AB-40DC-96F2-D839298292EF}"/>
    <dgm:cxn modelId="{701AE555-A023-4F67-BA18-84B0EE032B6A}" type="presOf" srcId="{475507BC-C022-4B0A-BE75-A8F7FE46DBC6}" destId="{694D1273-B75E-4F6C-9A4C-F26C4DD95350}" srcOrd="0" destOrd="0" presId="urn:microsoft.com/office/officeart/2005/8/layout/default"/>
    <dgm:cxn modelId="{1BF560EA-89C0-4B87-84F6-A680F8374F77}" srcId="{F5189F0C-EA8C-4A3E-A742-BFF51DD36ED0}" destId="{475507BC-C022-4B0A-BE75-A8F7FE46DBC6}" srcOrd="1" destOrd="0" parTransId="{37E9E851-4C27-4690-B4E6-A4C5F298B4E2}" sibTransId="{DA00338E-40E5-4DAC-A268-9CCBAE9134CD}"/>
    <dgm:cxn modelId="{7CDF0CA9-559F-431D-AD9B-664676EE28BB}" type="presOf" srcId="{F5189F0C-EA8C-4A3E-A742-BFF51DD36ED0}" destId="{3A387198-9266-4BD3-9B58-5EA4360579F4}" srcOrd="0" destOrd="0" presId="urn:microsoft.com/office/officeart/2005/8/layout/default"/>
    <dgm:cxn modelId="{F5A00276-C6B3-4CEA-A6ED-6A43749B687D}" type="presOf" srcId="{657065D6-5513-4A67-A082-A08C372296EB}" destId="{2BEF5018-F61A-4286-975B-C5283C95164F}" srcOrd="0" destOrd="0" presId="urn:microsoft.com/office/officeart/2005/8/layout/default"/>
    <dgm:cxn modelId="{268B35AB-AC39-42F6-8FE0-3AAB39EA2114}" srcId="{F5189F0C-EA8C-4A3E-A742-BFF51DD36ED0}" destId="{0EFBD2F8-BE96-4E60-9AAE-F29C12BF19F0}" srcOrd="2" destOrd="0" parTransId="{E9C03AF1-5080-4F02-A748-7AF1D8B969E5}" sibTransId="{014F71B2-5079-415A-B9B6-A693F1A1C9DA}"/>
    <dgm:cxn modelId="{5A955B58-F5EF-46E2-8D73-34E8BDC7A35A}" type="presOf" srcId="{0EFBD2F8-BE96-4E60-9AAE-F29C12BF19F0}" destId="{7D41728F-1B02-40FA-8C67-2FA3FCE57E19}" srcOrd="0" destOrd="0" presId="urn:microsoft.com/office/officeart/2005/8/layout/default"/>
    <dgm:cxn modelId="{E915221C-7C27-4C14-85F5-42BDD62A5D6C}" srcId="{F5189F0C-EA8C-4A3E-A742-BFF51DD36ED0}" destId="{657065D6-5513-4A67-A082-A08C372296EB}" srcOrd="3" destOrd="0" parTransId="{36762A92-C4A1-43DB-9F2E-6A6089D075BE}" sibTransId="{745B43CF-FC13-4CD7-86AE-08D9DDE75ACF}"/>
    <dgm:cxn modelId="{E089BE44-85DF-4850-A7A1-BF5B36D8107C}" type="presParOf" srcId="{3A387198-9266-4BD3-9B58-5EA4360579F4}" destId="{E403F279-DEA7-4F07-A128-160FBB4F4568}" srcOrd="0" destOrd="0" presId="urn:microsoft.com/office/officeart/2005/8/layout/default"/>
    <dgm:cxn modelId="{1FF738B9-243A-4E20-8D47-40C2E2DD5496}" type="presParOf" srcId="{3A387198-9266-4BD3-9B58-5EA4360579F4}" destId="{6FC2EF1F-1C82-4E9C-8E91-A446B9E49851}" srcOrd="1" destOrd="0" presId="urn:microsoft.com/office/officeart/2005/8/layout/default"/>
    <dgm:cxn modelId="{1E27A02C-5CA8-4081-A1F7-8AE9022A2801}" type="presParOf" srcId="{3A387198-9266-4BD3-9B58-5EA4360579F4}" destId="{694D1273-B75E-4F6C-9A4C-F26C4DD95350}" srcOrd="2" destOrd="0" presId="urn:microsoft.com/office/officeart/2005/8/layout/default"/>
    <dgm:cxn modelId="{0A3F6DA2-C2B3-4CEE-9390-489A817C6EC1}" type="presParOf" srcId="{3A387198-9266-4BD3-9B58-5EA4360579F4}" destId="{FC83C976-DFE9-4017-BAB1-D2D5C2C6F03B}" srcOrd="3" destOrd="0" presId="urn:microsoft.com/office/officeart/2005/8/layout/default"/>
    <dgm:cxn modelId="{4F75B79E-4D01-40B0-89BC-CF8391E940DA}" type="presParOf" srcId="{3A387198-9266-4BD3-9B58-5EA4360579F4}" destId="{7D41728F-1B02-40FA-8C67-2FA3FCE57E19}" srcOrd="4" destOrd="0" presId="urn:microsoft.com/office/officeart/2005/8/layout/default"/>
    <dgm:cxn modelId="{8C99D597-780E-4314-9B5F-E96AE1E0616A}" type="presParOf" srcId="{3A387198-9266-4BD3-9B58-5EA4360579F4}" destId="{6F8655D4-8333-4FE6-A615-7CF99BF8DCE1}" srcOrd="5" destOrd="0" presId="urn:microsoft.com/office/officeart/2005/8/layout/default"/>
    <dgm:cxn modelId="{C14F1AC8-BE10-471A-AD80-46BC7D31201F}" type="presParOf" srcId="{3A387198-9266-4BD3-9B58-5EA4360579F4}" destId="{2BEF5018-F61A-4286-975B-C5283C95164F}" srcOrd="6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08C3433-0C08-41D2-BE3F-E6A161FE744A}" type="doc">
      <dgm:prSet loTypeId="urn:microsoft.com/office/officeart/2005/8/layout/equation2" loCatId="process" qsTypeId="urn:microsoft.com/office/officeart/2005/8/quickstyle/simple1" qsCatId="simple" csTypeId="urn:microsoft.com/office/officeart/2005/8/colors/accent0_1" csCatId="mainScheme" phldr="1"/>
      <dgm:spPr/>
    </dgm:pt>
    <dgm:pt modelId="{62171A55-7505-4053-9B2B-58BC29C5D941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2000" dirty="0" smtClean="0"/>
            <a:t>Poblaciones determinadas de la misma especie.</a:t>
          </a:r>
          <a:r>
            <a:rPr lang="es-EC" sz="2000" baseline="30000" dirty="0" smtClean="0">
              <a:solidFill>
                <a:schemeClr val="tx1"/>
              </a:solidFill>
            </a:rPr>
            <a:t>(4)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/>
        </a:p>
      </dgm:t>
    </dgm:pt>
    <dgm:pt modelId="{5FAE45B1-AA61-4CAB-B965-5B9E2C0B5548}" type="parTrans" cxnId="{9DF5BCCC-FDC8-43FD-89D6-CD836F6B8C1C}">
      <dgm:prSet/>
      <dgm:spPr/>
      <dgm:t>
        <a:bodyPr/>
        <a:lstStyle/>
        <a:p>
          <a:endParaRPr lang="es-EC"/>
        </a:p>
      </dgm:t>
    </dgm:pt>
    <dgm:pt modelId="{09C71A5E-9FAF-4657-80ED-DB598C349AE8}" type="sibTrans" cxnId="{9DF5BCCC-FDC8-43FD-89D6-CD836F6B8C1C}">
      <dgm:prSet/>
      <dgm:spPr/>
      <dgm:t>
        <a:bodyPr/>
        <a:lstStyle/>
        <a:p>
          <a:endParaRPr lang="es-EC"/>
        </a:p>
      </dgm:t>
    </dgm:pt>
    <dgm:pt modelId="{D594A421-37D1-44E0-8C4B-D519C18ED8BE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dirty="0" smtClean="0"/>
            <a:t>Variación genética de una población.</a:t>
          </a:r>
          <a:r>
            <a:rPr lang="es-EC" sz="2000" baseline="30000" dirty="0" smtClean="0">
              <a:solidFill>
                <a:schemeClr val="tx1"/>
              </a:solidFill>
            </a:rPr>
            <a:t>(4)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/>
        </a:p>
      </dgm:t>
    </dgm:pt>
    <dgm:pt modelId="{D02A239E-F3F6-425E-AAF9-447BCF3E99E9}" type="parTrans" cxnId="{23F0F5D5-FC98-43E0-B7DF-CAD4D2790691}">
      <dgm:prSet/>
      <dgm:spPr/>
      <dgm:t>
        <a:bodyPr/>
        <a:lstStyle/>
        <a:p>
          <a:endParaRPr lang="es-EC"/>
        </a:p>
      </dgm:t>
    </dgm:pt>
    <dgm:pt modelId="{D3AF07F4-BA53-4ECD-958F-438123670340}" type="sibTrans" cxnId="{23F0F5D5-FC98-43E0-B7DF-CAD4D2790691}">
      <dgm:prSet/>
      <dgm:spPr>
        <a:noFill/>
      </dgm:spPr>
      <dgm:t>
        <a:bodyPr/>
        <a:lstStyle/>
        <a:p>
          <a:endParaRPr lang="es-EC" dirty="0"/>
        </a:p>
      </dgm:t>
    </dgm:pt>
    <dgm:pt modelId="{0A26E6D6-DD63-4DEC-9662-1501F80488C4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dirty="0" smtClean="0"/>
            <a:t>Es la variabilidad de genes dentro de cada especie</a:t>
          </a:r>
          <a:r>
            <a:rPr lang="es-EC" sz="2000" dirty="0" smtClean="0">
              <a:solidFill>
                <a:schemeClr val="tx1"/>
              </a:solidFill>
            </a:rPr>
            <a:t>.</a:t>
          </a:r>
          <a:r>
            <a:rPr lang="es-EC" sz="2000" baseline="30000" dirty="0" smtClean="0">
              <a:solidFill>
                <a:schemeClr val="tx1"/>
              </a:solidFill>
            </a:rPr>
            <a:t>(4)</a:t>
          </a:r>
          <a:r>
            <a:rPr lang="es-EC" sz="2000" dirty="0" smtClean="0">
              <a:solidFill>
                <a:schemeClr val="tx1"/>
              </a:solidFill>
            </a:rPr>
            <a:t> </a:t>
          </a:r>
          <a:endParaRPr lang="es-EC" sz="2000" dirty="0"/>
        </a:p>
      </dgm:t>
    </dgm:pt>
    <dgm:pt modelId="{A2872337-0A3A-4D10-8415-E0F156AB97CF}" type="parTrans" cxnId="{4027489B-DFA2-4427-9F02-CFFF91F5ABF7}">
      <dgm:prSet/>
      <dgm:spPr/>
      <dgm:t>
        <a:bodyPr/>
        <a:lstStyle/>
        <a:p>
          <a:endParaRPr lang="es-EC"/>
        </a:p>
      </dgm:t>
    </dgm:pt>
    <dgm:pt modelId="{4CE996BA-7F38-4011-8CDA-2F081BF76709}" type="sibTrans" cxnId="{4027489B-DFA2-4427-9F02-CFFF91F5ABF7}">
      <dgm:prSet/>
      <dgm:spPr/>
      <dgm:t>
        <a:bodyPr/>
        <a:lstStyle/>
        <a:p>
          <a:endParaRPr lang="es-EC"/>
        </a:p>
      </dgm:t>
    </dgm:pt>
    <dgm:pt modelId="{F5A1382E-14AA-4AC8-8188-CDF755DC77AC}" type="pres">
      <dgm:prSet presAssocID="{608C3433-0C08-41D2-BE3F-E6A161FE744A}" presName="Name0" presStyleCnt="0">
        <dgm:presLayoutVars>
          <dgm:dir/>
          <dgm:resizeHandles val="exact"/>
        </dgm:presLayoutVars>
      </dgm:prSet>
      <dgm:spPr/>
    </dgm:pt>
    <dgm:pt modelId="{B6D7B025-B342-48E4-A451-10314D2F9383}" type="pres">
      <dgm:prSet presAssocID="{608C3433-0C08-41D2-BE3F-E6A161FE744A}" presName="vNodes" presStyleCnt="0"/>
      <dgm:spPr/>
    </dgm:pt>
    <dgm:pt modelId="{E6D62BFA-BDAB-4BA6-B07F-6C5C589A3389}" type="pres">
      <dgm:prSet presAssocID="{62171A55-7505-4053-9B2B-58BC29C5D941}" presName="node" presStyleLbl="node1" presStyleIdx="0" presStyleCnt="3" custScaleX="158814" custScaleY="154909" custLinFactX="100000" custLinFactNeighborX="163548" custLinFactNeighborY="789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FBCB48-5567-4B4E-8AEF-4FEF8B60A563}" type="pres">
      <dgm:prSet presAssocID="{09C71A5E-9FAF-4657-80ED-DB598C349AE8}" presName="spacerT" presStyleCnt="0"/>
      <dgm:spPr/>
    </dgm:pt>
    <dgm:pt modelId="{47E2C25F-A0B6-4879-B34F-3EAEBAF1F4CE}" type="pres">
      <dgm:prSet presAssocID="{09C71A5E-9FAF-4657-80ED-DB598C349AE8}" presName="sibTrans" presStyleLbl="sibTrans2D1" presStyleIdx="0" presStyleCnt="2" custLinFactY="-43546" custLinFactNeighborX="-1210" custLinFactNeighborY="-100000"/>
      <dgm:spPr>
        <a:prstGeom prst="mathEqual">
          <a:avLst/>
        </a:prstGeom>
      </dgm:spPr>
      <dgm:t>
        <a:bodyPr/>
        <a:lstStyle/>
        <a:p>
          <a:endParaRPr lang="es-EC"/>
        </a:p>
      </dgm:t>
    </dgm:pt>
    <dgm:pt modelId="{417FDBEA-CBF3-4B56-9189-FC015DCB49AF}" type="pres">
      <dgm:prSet presAssocID="{09C71A5E-9FAF-4657-80ED-DB598C349AE8}" presName="spacerB" presStyleCnt="0"/>
      <dgm:spPr/>
    </dgm:pt>
    <dgm:pt modelId="{A648346E-37B1-4400-9B9D-878D165651CD}" type="pres">
      <dgm:prSet presAssocID="{D594A421-37D1-44E0-8C4B-D519C18ED8BE}" presName="node" presStyleLbl="node1" presStyleIdx="1" presStyleCnt="3" custScaleX="154004" custScaleY="152057" custLinFactX="100000" custLinFactY="-51916" custLinFactNeighborX="167469" custLinFactNeighborY="-1000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FC1E8D3-0BBC-4C01-9FB7-CC89B1E923D7}" type="pres">
      <dgm:prSet presAssocID="{608C3433-0C08-41D2-BE3F-E6A161FE744A}" presName="sibTransLast" presStyleLbl="sibTrans2D1" presStyleIdx="1" presStyleCnt="2" custAng="21509470" custScaleX="194655" custScaleY="109523" custLinFactX="100000" custLinFactNeighborX="157374" custLinFactNeighborY="35814"/>
      <dgm:spPr/>
      <dgm:t>
        <a:bodyPr/>
        <a:lstStyle/>
        <a:p>
          <a:endParaRPr lang="es-EC"/>
        </a:p>
      </dgm:t>
    </dgm:pt>
    <dgm:pt modelId="{F8A44BD3-AADC-4ACB-8B60-3B43D2C1C879}" type="pres">
      <dgm:prSet presAssocID="{608C3433-0C08-41D2-BE3F-E6A161FE744A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289E9968-EF87-4213-839A-15BC97AF3BD0}" type="pres">
      <dgm:prSet presAssocID="{608C3433-0C08-41D2-BE3F-E6A161FE744A}" presName="lastNode" presStyleLbl="node1" presStyleIdx="2" presStyleCnt="3" custScaleX="87150" custScaleY="84222" custLinFactX="-100000" custLinFactNeighborX="-132525" custLinFactNeighborY="-150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DF5BCCC-FDC8-43FD-89D6-CD836F6B8C1C}" srcId="{608C3433-0C08-41D2-BE3F-E6A161FE744A}" destId="{62171A55-7505-4053-9B2B-58BC29C5D941}" srcOrd="0" destOrd="0" parTransId="{5FAE45B1-AA61-4CAB-B965-5B9E2C0B5548}" sibTransId="{09C71A5E-9FAF-4657-80ED-DB598C349AE8}"/>
    <dgm:cxn modelId="{23F0F5D5-FC98-43E0-B7DF-CAD4D2790691}" srcId="{608C3433-0C08-41D2-BE3F-E6A161FE744A}" destId="{D594A421-37D1-44E0-8C4B-D519C18ED8BE}" srcOrd="1" destOrd="0" parTransId="{D02A239E-F3F6-425E-AAF9-447BCF3E99E9}" sibTransId="{D3AF07F4-BA53-4ECD-958F-438123670340}"/>
    <dgm:cxn modelId="{7E6CBA24-93CB-418E-B5EE-466CE2D90DB7}" type="presOf" srcId="{62171A55-7505-4053-9B2B-58BC29C5D941}" destId="{E6D62BFA-BDAB-4BA6-B07F-6C5C589A3389}" srcOrd="0" destOrd="0" presId="urn:microsoft.com/office/officeart/2005/8/layout/equation2"/>
    <dgm:cxn modelId="{1FEAFF1F-80E0-4A45-955C-50FE4E2164CD}" type="presOf" srcId="{09C71A5E-9FAF-4657-80ED-DB598C349AE8}" destId="{47E2C25F-A0B6-4879-B34F-3EAEBAF1F4CE}" srcOrd="0" destOrd="0" presId="urn:microsoft.com/office/officeart/2005/8/layout/equation2"/>
    <dgm:cxn modelId="{C53F142D-C820-4660-8A2A-F4419CF65667}" type="presOf" srcId="{0A26E6D6-DD63-4DEC-9662-1501F80488C4}" destId="{289E9968-EF87-4213-839A-15BC97AF3BD0}" srcOrd="0" destOrd="0" presId="urn:microsoft.com/office/officeart/2005/8/layout/equation2"/>
    <dgm:cxn modelId="{AB4E8819-E06D-47B2-988A-5A0185F9168D}" type="presOf" srcId="{D594A421-37D1-44E0-8C4B-D519C18ED8BE}" destId="{A648346E-37B1-4400-9B9D-878D165651CD}" srcOrd="0" destOrd="0" presId="urn:microsoft.com/office/officeart/2005/8/layout/equation2"/>
    <dgm:cxn modelId="{4027489B-DFA2-4427-9F02-CFFF91F5ABF7}" srcId="{608C3433-0C08-41D2-BE3F-E6A161FE744A}" destId="{0A26E6D6-DD63-4DEC-9662-1501F80488C4}" srcOrd="2" destOrd="0" parTransId="{A2872337-0A3A-4D10-8415-E0F156AB97CF}" sibTransId="{4CE996BA-7F38-4011-8CDA-2F081BF76709}"/>
    <dgm:cxn modelId="{CE3AE660-8C2D-41C2-8BD9-7C5A3E6F9042}" type="presOf" srcId="{608C3433-0C08-41D2-BE3F-E6A161FE744A}" destId="{F5A1382E-14AA-4AC8-8188-CDF755DC77AC}" srcOrd="0" destOrd="0" presId="urn:microsoft.com/office/officeart/2005/8/layout/equation2"/>
    <dgm:cxn modelId="{7CA3497C-0326-4D46-B6E0-782CE4385008}" type="presOf" srcId="{D3AF07F4-BA53-4ECD-958F-438123670340}" destId="{F8A44BD3-AADC-4ACB-8B60-3B43D2C1C879}" srcOrd="1" destOrd="0" presId="urn:microsoft.com/office/officeart/2005/8/layout/equation2"/>
    <dgm:cxn modelId="{3649D6FB-E3F1-4B7A-86B0-E5964527F4FF}" type="presOf" srcId="{D3AF07F4-BA53-4ECD-958F-438123670340}" destId="{AFC1E8D3-0BBC-4C01-9FB7-CC89B1E923D7}" srcOrd="0" destOrd="0" presId="urn:microsoft.com/office/officeart/2005/8/layout/equation2"/>
    <dgm:cxn modelId="{FE86409B-1546-40EA-BFB9-D7E9047AA4D3}" type="presParOf" srcId="{F5A1382E-14AA-4AC8-8188-CDF755DC77AC}" destId="{B6D7B025-B342-48E4-A451-10314D2F9383}" srcOrd="0" destOrd="0" presId="urn:microsoft.com/office/officeart/2005/8/layout/equation2"/>
    <dgm:cxn modelId="{E39A328A-C570-486A-B382-FAB2FECD82B8}" type="presParOf" srcId="{B6D7B025-B342-48E4-A451-10314D2F9383}" destId="{E6D62BFA-BDAB-4BA6-B07F-6C5C589A3389}" srcOrd="0" destOrd="0" presId="urn:microsoft.com/office/officeart/2005/8/layout/equation2"/>
    <dgm:cxn modelId="{167BBEAB-11C1-4E23-A8C9-8E583243B4AB}" type="presParOf" srcId="{B6D7B025-B342-48E4-A451-10314D2F9383}" destId="{55FBCB48-5567-4B4E-8AEF-4FEF8B60A563}" srcOrd="1" destOrd="0" presId="urn:microsoft.com/office/officeart/2005/8/layout/equation2"/>
    <dgm:cxn modelId="{B59736C6-150E-4A05-9D37-DE9EFA9B1C94}" type="presParOf" srcId="{B6D7B025-B342-48E4-A451-10314D2F9383}" destId="{47E2C25F-A0B6-4879-B34F-3EAEBAF1F4CE}" srcOrd="2" destOrd="0" presId="urn:microsoft.com/office/officeart/2005/8/layout/equation2"/>
    <dgm:cxn modelId="{874A9399-1939-47BF-9B41-174F1B650D89}" type="presParOf" srcId="{B6D7B025-B342-48E4-A451-10314D2F9383}" destId="{417FDBEA-CBF3-4B56-9189-FC015DCB49AF}" srcOrd="3" destOrd="0" presId="urn:microsoft.com/office/officeart/2005/8/layout/equation2"/>
    <dgm:cxn modelId="{9F49931F-59C5-42BF-BCDF-B27C1059A804}" type="presParOf" srcId="{B6D7B025-B342-48E4-A451-10314D2F9383}" destId="{A648346E-37B1-4400-9B9D-878D165651CD}" srcOrd="4" destOrd="0" presId="urn:microsoft.com/office/officeart/2005/8/layout/equation2"/>
    <dgm:cxn modelId="{1E2C98DC-423A-4138-ABE1-00C7BA738925}" type="presParOf" srcId="{F5A1382E-14AA-4AC8-8188-CDF755DC77AC}" destId="{AFC1E8D3-0BBC-4C01-9FB7-CC89B1E923D7}" srcOrd="1" destOrd="0" presId="urn:microsoft.com/office/officeart/2005/8/layout/equation2"/>
    <dgm:cxn modelId="{0C037B5D-BADC-401E-8D83-1FF6064B1DFC}" type="presParOf" srcId="{AFC1E8D3-0BBC-4C01-9FB7-CC89B1E923D7}" destId="{F8A44BD3-AADC-4ACB-8B60-3B43D2C1C879}" srcOrd="0" destOrd="0" presId="urn:microsoft.com/office/officeart/2005/8/layout/equation2"/>
    <dgm:cxn modelId="{B4F07C64-4BCA-4130-AA49-8F02040A52B7}" type="presParOf" srcId="{F5A1382E-14AA-4AC8-8188-CDF755DC77AC}" destId="{289E9968-EF87-4213-839A-15BC97AF3BD0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2345A2-29FE-466C-987A-378B55D5F52B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5B7C0079-F7F2-498E-B647-97F257D56BF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C" sz="1800" dirty="0" smtClean="0">
              <a:solidFill>
                <a:schemeClr val="bg1"/>
              </a:solidFill>
            </a:rPr>
            <a:t>Sirven para detectar</a:t>
          </a:r>
          <a:endParaRPr lang="es-EC" sz="1800" dirty="0">
            <a:solidFill>
              <a:schemeClr val="bg1"/>
            </a:solidFill>
          </a:endParaRPr>
        </a:p>
      </dgm:t>
    </dgm:pt>
    <dgm:pt modelId="{AA6D20CA-45F8-459D-924A-97B55F2EDDCD}" type="parTrans" cxnId="{D7BCF2EF-ACB4-4611-B4E7-2F744F1A812D}">
      <dgm:prSet/>
      <dgm:spPr/>
      <dgm:t>
        <a:bodyPr/>
        <a:lstStyle/>
        <a:p>
          <a:endParaRPr lang="es-EC"/>
        </a:p>
      </dgm:t>
    </dgm:pt>
    <dgm:pt modelId="{896DBDC8-A232-4183-81B9-855F5695E524}" type="sibTrans" cxnId="{D7BCF2EF-ACB4-4611-B4E7-2F744F1A812D}">
      <dgm:prSet/>
      <dgm:spPr/>
      <dgm:t>
        <a:bodyPr/>
        <a:lstStyle/>
        <a:p>
          <a:endParaRPr lang="es-EC"/>
        </a:p>
      </dgm:t>
    </dgm:pt>
    <dgm:pt modelId="{F736FD1F-91F5-48FF-A760-D9792E8A28E3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E37EE697-3651-4E3C-83C5-C46583C79CC1}" type="sibTrans" cxnId="{801B3898-5D0F-4EDB-A1E7-8D5D090BB4B6}">
      <dgm:prSet/>
      <dgm:spPr/>
      <dgm:t>
        <a:bodyPr/>
        <a:lstStyle/>
        <a:p>
          <a:endParaRPr lang="es-EC"/>
        </a:p>
      </dgm:t>
    </dgm:pt>
    <dgm:pt modelId="{D79D50E3-6576-47A4-A5FF-B2D70AACDB22}" type="parTrans" cxnId="{801B3898-5D0F-4EDB-A1E7-8D5D090BB4B6}">
      <dgm:prSet/>
      <dgm:spPr/>
      <dgm:t>
        <a:bodyPr/>
        <a:lstStyle/>
        <a:p>
          <a:endParaRPr lang="es-EC"/>
        </a:p>
      </dgm:t>
    </dgm:pt>
    <dgm:pt modelId="{1BD81EDE-D53D-4E3D-8AF3-7D0776A57FA1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s-EC" dirty="0" smtClean="0"/>
            <a:t> </a:t>
          </a:r>
          <a:endParaRPr lang="es-EC" dirty="0"/>
        </a:p>
      </dgm:t>
    </dgm:pt>
    <dgm:pt modelId="{482DE577-ED00-4F4B-A5C2-70A9D3333373}" type="sibTrans" cxnId="{B1022523-1F12-4FEA-8256-6B1A1E548DFC}">
      <dgm:prSet/>
      <dgm:spPr/>
      <dgm:t>
        <a:bodyPr/>
        <a:lstStyle/>
        <a:p>
          <a:endParaRPr lang="es-EC"/>
        </a:p>
      </dgm:t>
    </dgm:pt>
    <dgm:pt modelId="{B9D64CE8-2FBF-45E8-BEF6-5B77C0D44B9B}" type="parTrans" cxnId="{B1022523-1F12-4FEA-8256-6B1A1E548DFC}">
      <dgm:prSet/>
      <dgm:spPr/>
      <dgm:t>
        <a:bodyPr/>
        <a:lstStyle/>
        <a:p>
          <a:endParaRPr lang="es-EC"/>
        </a:p>
      </dgm:t>
    </dgm:pt>
    <dgm:pt modelId="{4EC79230-3184-4E9B-90ED-720AA714DBC1}" type="pres">
      <dgm:prSet presAssocID="{882345A2-29FE-466C-987A-378B55D5F52B}" presName="Name0" presStyleCnt="0">
        <dgm:presLayoutVars>
          <dgm:dir/>
          <dgm:resizeHandles val="exact"/>
        </dgm:presLayoutVars>
      </dgm:prSet>
      <dgm:spPr/>
    </dgm:pt>
    <dgm:pt modelId="{E4C98E47-0865-424F-A50F-E34D64C7BF75}" type="pres">
      <dgm:prSet presAssocID="{882345A2-29FE-466C-987A-378B55D5F52B}" presName="arrow" presStyleLbl="bgShp" presStyleIdx="0" presStyleCnt="1"/>
      <dgm:spPr>
        <a:solidFill>
          <a:schemeClr val="bg1"/>
        </a:solidFill>
        <a:ln>
          <a:solidFill>
            <a:srgbClr val="00AC00"/>
          </a:solidFill>
        </a:ln>
      </dgm:spPr>
    </dgm:pt>
    <dgm:pt modelId="{08DF9F72-891E-4051-8961-985A535F30D7}" type="pres">
      <dgm:prSet presAssocID="{882345A2-29FE-466C-987A-378B55D5F52B}" presName="points" presStyleCnt="0"/>
      <dgm:spPr/>
    </dgm:pt>
    <dgm:pt modelId="{E028BB47-0569-4D5C-A991-DCA7D1C610FB}" type="pres">
      <dgm:prSet presAssocID="{5B7C0079-F7F2-498E-B647-97F257D56BF0}" presName="compositeA" presStyleCnt="0"/>
      <dgm:spPr/>
    </dgm:pt>
    <dgm:pt modelId="{B8B62A09-2089-4D82-827B-10F977653FCA}" type="pres">
      <dgm:prSet presAssocID="{5B7C0079-F7F2-498E-B647-97F257D56BF0}" presName="textA" presStyleLbl="revTx" presStyleIdx="0" presStyleCnt="3" custScaleX="66789" custScaleY="56479" custLinFactNeighborX="-6444" custLinFactNeighborY="331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A240C57-C814-4449-AC83-F295C441C2B3}" type="pres">
      <dgm:prSet presAssocID="{5B7C0079-F7F2-498E-B647-97F257D56BF0}" presName="circleA" presStyleLbl="node1" presStyleIdx="0" presStyleCnt="3"/>
      <dgm:spPr>
        <a:solidFill>
          <a:srgbClr val="00AC00"/>
        </a:solidFill>
      </dgm:spPr>
    </dgm:pt>
    <dgm:pt modelId="{70297E0D-F503-4579-ADA7-C530788D726F}" type="pres">
      <dgm:prSet presAssocID="{5B7C0079-F7F2-498E-B647-97F257D56BF0}" presName="spaceA" presStyleCnt="0"/>
      <dgm:spPr/>
    </dgm:pt>
    <dgm:pt modelId="{59E76303-C1AE-4BF6-831C-2EDBABD0999F}" type="pres">
      <dgm:prSet presAssocID="{896DBDC8-A232-4183-81B9-855F5695E524}" presName="space" presStyleCnt="0"/>
      <dgm:spPr/>
    </dgm:pt>
    <dgm:pt modelId="{CD07E53B-2F27-4506-996B-9FB78E1AB866}" type="pres">
      <dgm:prSet presAssocID="{F736FD1F-91F5-48FF-A760-D9792E8A28E3}" presName="compositeB" presStyleCnt="0"/>
      <dgm:spPr/>
    </dgm:pt>
    <dgm:pt modelId="{EBEF04CF-83D3-4911-B223-8F0659F3D096}" type="pres">
      <dgm:prSet presAssocID="{F736FD1F-91F5-48FF-A760-D9792E8A28E3}" presName="textB" presStyleLbl="revTx" presStyleIdx="1" presStyleCnt="3" custScaleX="44261" custScaleY="131883" custLinFactNeighborX="-785" custLinFactNeighborY="-38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70E7A6-05BC-423F-9488-64E571987FC4}" type="pres">
      <dgm:prSet presAssocID="{F736FD1F-91F5-48FF-A760-D9792E8A28E3}" presName="circleB" presStyleLbl="node1" presStyleIdx="1" presStyleCnt="3"/>
      <dgm:spPr>
        <a:noFill/>
        <a:ln>
          <a:noFill/>
        </a:ln>
      </dgm:spPr>
    </dgm:pt>
    <dgm:pt modelId="{A3321DCB-453D-4BF8-8930-60F103919531}" type="pres">
      <dgm:prSet presAssocID="{F736FD1F-91F5-48FF-A760-D9792E8A28E3}" presName="spaceB" presStyleCnt="0"/>
      <dgm:spPr/>
    </dgm:pt>
    <dgm:pt modelId="{4E5298D1-E66D-407C-8325-263186A9BA3C}" type="pres">
      <dgm:prSet presAssocID="{E37EE697-3651-4E3C-83C5-C46583C79CC1}" presName="space" presStyleCnt="0"/>
      <dgm:spPr/>
    </dgm:pt>
    <dgm:pt modelId="{1D200DDE-4B67-4E00-B160-AB23C88E96DC}" type="pres">
      <dgm:prSet presAssocID="{1BD81EDE-D53D-4E3D-8AF3-7D0776A57FA1}" presName="compositeA" presStyleCnt="0"/>
      <dgm:spPr/>
    </dgm:pt>
    <dgm:pt modelId="{060EDAFA-7EFB-467F-B5C2-ACFC63C8D52A}" type="pres">
      <dgm:prSet presAssocID="{1BD81EDE-D53D-4E3D-8AF3-7D0776A57FA1}" presName="textA" presStyleLbl="revTx" presStyleIdx="2" presStyleCnt="3" custScaleX="209140" custScaleY="158727" custLinFactNeighborX="43559" custLinFactNeighborY="731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B2D2A21-32F9-4429-85FF-11D6ADDC04F6}" type="pres">
      <dgm:prSet presAssocID="{1BD81EDE-D53D-4E3D-8AF3-7D0776A57FA1}" presName="circleA" presStyleLbl="node1" presStyleIdx="2" presStyleCnt="3"/>
      <dgm:spPr>
        <a:noFill/>
        <a:ln>
          <a:noFill/>
        </a:ln>
      </dgm:spPr>
    </dgm:pt>
    <dgm:pt modelId="{28789798-91F1-4C2B-88C5-55741BA8D648}" type="pres">
      <dgm:prSet presAssocID="{1BD81EDE-D53D-4E3D-8AF3-7D0776A57FA1}" presName="spaceA" presStyleCnt="0"/>
      <dgm:spPr/>
    </dgm:pt>
  </dgm:ptLst>
  <dgm:cxnLst>
    <dgm:cxn modelId="{689816BB-E7A0-4779-BE96-CF1BC4FC3B6D}" type="presOf" srcId="{5B7C0079-F7F2-498E-B647-97F257D56BF0}" destId="{B8B62A09-2089-4D82-827B-10F977653FCA}" srcOrd="0" destOrd="0" presId="urn:microsoft.com/office/officeart/2005/8/layout/hProcess11"/>
    <dgm:cxn modelId="{994EB21A-C27E-4BF1-8507-8F004654CFFB}" type="presOf" srcId="{F736FD1F-91F5-48FF-A760-D9792E8A28E3}" destId="{EBEF04CF-83D3-4911-B223-8F0659F3D096}" srcOrd="0" destOrd="0" presId="urn:microsoft.com/office/officeart/2005/8/layout/hProcess11"/>
    <dgm:cxn modelId="{5D4913F5-3DBC-4B3B-8895-E90BC5BCCB73}" type="presOf" srcId="{882345A2-29FE-466C-987A-378B55D5F52B}" destId="{4EC79230-3184-4E9B-90ED-720AA714DBC1}" srcOrd="0" destOrd="0" presId="urn:microsoft.com/office/officeart/2005/8/layout/hProcess11"/>
    <dgm:cxn modelId="{B1022523-1F12-4FEA-8256-6B1A1E548DFC}" srcId="{882345A2-29FE-466C-987A-378B55D5F52B}" destId="{1BD81EDE-D53D-4E3D-8AF3-7D0776A57FA1}" srcOrd="2" destOrd="0" parTransId="{B9D64CE8-2FBF-45E8-BEF6-5B77C0D44B9B}" sibTransId="{482DE577-ED00-4F4B-A5C2-70A9D3333373}"/>
    <dgm:cxn modelId="{801B3898-5D0F-4EDB-A1E7-8D5D090BB4B6}" srcId="{882345A2-29FE-466C-987A-378B55D5F52B}" destId="{F736FD1F-91F5-48FF-A760-D9792E8A28E3}" srcOrd="1" destOrd="0" parTransId="{D79D50E3-6576-47A4-A5FF-B2D70AACDB22}" sibTransId="{E37EE697-3651-4E3C-83C5-C46583C79CC1}"/>
    <dgm:cxn modelId="{D7BCF2EF-ACB4-4611-B4E7-2F744F1A812D}" srcId="{882345A2-29FE-466C-987A-378B55D5F52B}" destId="{5B7C0079-F7F2-498E-B647-97F257D56BF0}" srcOrd="0" destOrd="0" parTransId="{AA6D20CA-45F8-459D-924A-97B55F2EDDCD}" sibTransId="{896DBDC8-A232-4183-81B9-855F5695E524}"/>
    <dgm:cxn modelId="{32D43C8C-FD8F-4070-B18D-637D35623D90}" type="presOf" srcId="{1BD81EDE-D53D-4E3D-8AF3-7D0776A57FA1}" destId="{060EDAFA-7EFB-467F-B5C2-ACFC63C8D52A}" srcOrd="0" destOrd="0" presId="urn:microsoft.com/office/officeart/2005/8/layout/hProcess11"/>
    <dgm:cxn modelId="{B2C748FE-9407-4253-8EF0-EE01F4A99ED7}" type="presParOf" srcId="{4EC79230-3184-4E9B-90ED-720AA714DBC1}" destId="{E4C98E47-0865-424F-A50F-E34D64C7BF75}" srcOrd="0" destOrd="0" presId="urn:microsoft.com/office/officeart/2005/8/layout/hProcess11"/>
    <dgm:cxn modelId="{E840A471-8929-49D2-A78F-1EF833E2255A}" type="presParOf" srcId="{4EC79230-3184-4E9B-90ED-720AA714DBC1}" destId="{08DF9F72-891E-4051-8961-985A535F30D7}" srcOrd="1" destOrd="0" presId="urn:microsoft.com/office/officeart/2005/8/layout/hProcess11"/>
    <dgm:cxn modelId="{504D802D-EE8A-4F2F-BEE8-1673486FC1FD}" type="presParOf" srcId="{08DF9F72-891E-4051-8961-985A535F30D7}" destId="{E028BB47-0569-4D5C-A991-DCA7D1C610FB}" srcOrd="0" destOrd="0" presId="urn:microsoft.com/office/officeart/2005/8/layout/hProcess11"/>
    <dgm:cxn modelId="{0AF7B29D-14F6-4B90-8A32-21C409D9AFFE}" type="presParOf" srcId="{E028BB47-0569-4D5C-A991-DCA7D1C610FB}" destId="{B8B62A09-2089-4D82-827B-10F977653FCA}" srcOrd="0" destOrd="0" presId="urn:microsoft.com/office/officeart/2005/8/layout/hProcess11"/>
    <dgm:cxn modelId="{09D7CDAA-83AF-401F-A556-107C26BBA8D4}" type="presParOf" srcId="{E028BB47-0569-4D5C-A991-DCA7D1C610FB}" destId="{DA240C57-C814-4449-AC83-F295C441C2B3}" srcOrd="1" destOrd="0" presId="urn:microsoft.com/office/officeart/2005/8/layout/hProcess11"/>
    <dgm:cxn modelId="{A01887C6-DE43-444B-A795-7658504AF48B}" type="presParOf" srcId="{E028BB47-0569-4D5C-A991-DCA7D1C610FB}" destId="{70297E0D-F503-4579-ADA7-C530788D726F}" srcOrd="2" destOrd="0" presId="urn:microsoft.com/office/officeart/2005/8/layout/hProcess11"/>
    <dgm:cxn modelId="{FC6A40A7-A8F1-4AFA-95CF-7445C936A93D}" type="presParOf" srcId="{08DF9F72-891E-4051-8961-985A535F30D7}" destId="{59E76303-C1AE-4BF6-831C-2EDBABD0999F}" srcOrd="1" destOrd="0" presId="urn:microsoft.com/office/officeart/2005/8/layout/hProcess11"/>
    <dgm:cxn modelId="{53D6CD88-7AC4-4065-B125-046F03E5E562}" type="presParOf" srcId="{08DF9F72-891E-4051-8961-985A535F30D7}" destId="{CD07E53B-2F27-4506-996B-9FB78E1AB866}" srcOrd="2" destOrd="0" presId="urn:microsoft.com/office/officeart/2005/8/layout/hProcess11"/>
    <dgm:cxn modelId="{68856296-D8A3-445D-867E-8C16A5372FDB}" type="presParOf" srcId="{CD07E53B-2F27-4506-996B-9FB78E1AB866}" destId="{EBEF04CF-83D3-4911-B223-8F0659F3D096}" srcOrd="0" destOrd="0" presId="urn:microsoft.com/office/officeart/2005/8/layout/hProcess11"/>
    <dgm:cxn modelId="{463D2738-0B45-46B0-94D0-C5ADA51D0821}" type="presParOf" srcId="{CD07E53B-2F27-4506-996B-9FB78E1AB866}" destId="{0870E7A6-05BC-423F-9488-64E571987FC4}" srcOrd="1" destOrd="0" presId="urn:microsoft.com/office/officeart/2005/8/layout/hProcess11"/>
    <dgm:cxn modelId="{FEED89ED-0FA2-4A04-B140-0AD17B0FE942}" type="presParOf" srcId="{CD07E53B-2F27-4506-996B-9FB78E1AB866}" destId="{A3321DCB-453D-4BF8-8930-60F103919531}" srcOrd="2" destOrd="0" presId="urn:microsoft.com/office/officeart/2005/8/layout/hProcess11"/>
    <dgm:cxn modelId="{110348F9-E54A-49C0-9C0A-CD6F93E93094}" type="presParOf" srcId="{08DF9F72-891E-4051-8961-985A535F30D7}" destId="{4E5298D1-E66D-407C-8325-263186A9BA3C}" srcOrd="3" destOrd="0" presId="urn:microsoft.com/office/officeart/2005/8/layout/hProcess11"/>
    <dgm:cxn modelId="{E309CF70-84C8-46CB-9194-36AD62150112}" type="presParOf" srcId="{08DF9F72-891E-4051-8961-985A535F30D7}" destId="{1D200DDE-4B67-4E00-B160-AB23C88E96DC}" srcOrd="4" destOrd="0" presId="urn:microsoft.com/office/officeart/2005/8/layout/hProcess11"/>
    <dgm:cxn modelId="{6F0FC3AD-38D5-402B-BF02-958F548257AB}" type="presParOf" srcId="{1D200DDE-4B67-4E00-B160-AB23C88E96DC}" destId="{060EDAFA-7EFB-467F-B5C2-ACFC63C8D52A}" srcOrd="0" destOrd="0" presId="urn:microsoft.com/office/officeart/2005/8/layout/hProcess11"/>
    <dgm:cxn modelId="{CB8D9697-492C-48B7-B333-0BED7B0BD7A9}" type="presParOf" srcId="{1D200DDE-4B67-4E00-B160-AB23C88E96DC}" destId="{3B2D2A21-32F9-4429-85FF-11D6ADDC04F6}" srcOrd="1" destOrd="0" presId="urn:microsoft.com/office/officeart/2005/8/layout/hProcess11"/>
    <dgm:cxn modelId="{8C8657AF-BF64-4A0E-BEDB-AAF0F9084CAC}" type="presParOf" srcId="{1D200DDE-4B67-4E00-B160-AB23C88E96DC}" destId="{28789798-91F1-4C2B-88C5-55741BA8D6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21E4AC-8987-4C1C-B5D9-6FD09632627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E1030A0F-F2DE-4A52-BD38-C3AB7B9888D9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400" dirty="0" smtClean="0"/>
            <a:t>Características </a:t>
          </a:r>
          <a:r>
            <a:rPr lang="es-EC" sz="2400" baseline="30000" dirty="0" smtClean="0">
              <a:solidFill>
                <a:schemeClr val="tx1"/>
              </a:solidFill>
            </a:rPr>
            <a:t>(8)</a:t>
          </a:r>
          <a:r>
            <a:rPr lang="es-EC" sz="2400" dirty="0" smtClean="0">
              <a:solidFill>
                <a:schemeClr val="tx1"/>
              </a:solidFill>
            </a:rPr>
            <a:t> </a:t>
          </a:r>
          <a:endParaRPr lang="es-EC" sz="2400" dirty="0"/>
        </a:p>
      </dgm:t>
    </dgm:pt>
    <dgm:pt modelId="{E690EFF6-6BB4-49BA-88BF-FBF7EBF217A3}" type="parTrans" cxnId="{644DAC56-B33B-4FFA-A618-57C479229759}">
      <dgm:prSet/>
      <dgm:spPr/>
      <dgm:t>
        <a:bodyPr/>
        <a:lstStyle/>
        <a:p>
          <a:endParaRPr lang="es-EC" sz="1600"/>
        </a:p>
      </dgm:t>
    </dgm:pt>
    <dgm:pt modelId="{679F6E2E-B76E-4F57-9A75-56C8C81B31D1}" type="sibTrans" cxnId="{644DAC56-B33B-4FFA-A618-57C479229759}">
      <dgm:prSet/>
      <dgm:spPr/>
      <dgm:t>
        <a:bodyPr/>
        <a:lstStyle/>
        <a:p>
          <a:endParaRPr lang="es-EC" sz="1600"/>
        </a:p>
      </dgm:t>
    </dgm:pt>
    <dgm:pt modelId="{4BC019DD-D06D-42A9-A075-4AA4F6355ADB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1600" dirty="0" smtClean="0"/>
            <a:t>Poseen herencia mendeliana simple</a:t>
          </a:r>
        </a:p>
      </dgm:t>
    </dgm:pt>
    <dgm:pt modelId="{52D9F5A3-1D18-4EB3-A0FE-FE86EA44123B}" type="parTrans" cxnId="{D102F115-9DB4-4028-A92F-73FFFA0DB0A9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es-EC" sz="1600"/>
        </a:p>
      </dgm:t>
    </dgm:pt>
    <dgm:pt modelId="{78D788A9-F6FB-4E33-857C-FBA2BAD64A2D}" type="sibTrans" cxnId="{D102F115-9DB4-4028-A92F-73FFFA0DB0A9}">
      <dgm:prSet/>
      <dgm:spPr/>
      <dgm:t>
        <a:bodyPr/>
        <a:lstStyle/>
        <a:p>
          <a:endParaRPr lang="es-EC" sz="1600"/>
        </a:p>
      </dgm:t>
    </dgm:pt>
    <dgm:pt modelId="{6E7C07E2-D5F5-4497-BE73-467AE77FBC18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1600" dirty="0" smtClean="0"/>
            <a:t>Secuencias cortas (de 1 a 6 bases nucleotídicas)</a:t>
          </a:r>
          <a:endParaRPr lang="es-EC" sz="1600" dirty="0"/>
        </a:p>
      </dgm:t>
    </dgm:pt>
    <dgm:pt modelId="{39441CB1-9A62-4D86-BA82-7D2AED444256}" type="parTrans" cxnId="{CB583470-8948-4E28-8824-A6DA854B6814}">
      <dgm:prSet custT="1"/>
      <dgm:spPr/>
      <dgm:t>
        <a:bodyPr/>
        <a:lstStyle/>
        <a:p>
          <a:endParaRPr lang="es-EC" sz="1600"/>
        </a:p>
      </dgm:t>
    </dgm:pt>
    <dgm:pt modelId="{14564002-5B72-4416-B21F-CDA4F23DF85F}" type="sibTrans" cxnId="{CB583470-8948-4E28-8824-A6DA854B6814}">
      <dgm:prSet/>
      <dgm:spPr/>
      <dgm:t>
        <a:bodyPr/>
        <a:lstStyle/>
        <a:p>
          <a:endParaRPr lang="es-EC" sz="1600"/>
        </a:p>
      </dgm:t>
    </dgm:pt>
    <dgm:pt modelId="{E7FBF479-D880-4B13-B189-918849A58C88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1600" dirty="0" smtClean="0"/>
            <a:t>Se encuentran </a:t>
          </a:r>
          <a:r>
            <a:rPr lang="es-EC" sz="1600" dirty="0" smtClean="0"/>
            <a:t>repetidos </a:t>
          </a:r>
          <a:r>
            <a:rPr lang="es-EC" sz="1600" dirty="0" smtClean="0"/>
            <a:t>en serie varias veces </a:t>
          </a:r>
          <a:endParaRPr lang="es-EC" sz="1600" dirty="0"/>
        </a:p>
      </dgm:t>
    </dgm:pt>
    <dgm:pt modelId="{1A067532-5DCC-4CEC-9118-B2F372FC940B}" type="parTrans" cxnId="{458A2532-62E1-4082-9B4F-21048ED38407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es-EC" sz="1600"/>
        </a:p>
      </dgm:t>
    </dgm:pt>
    <dgm:pt modelId="{35F6E558-99A6-4DAD-8F23-E5F950E179CE}" type="sibTrans" cxnId="{458A2532-62E1-4082-9B4F-21048ED38407}">
      <dgm:prSet/>
      <dgm:spPr/>
      <dgm:t>
        <a:bodyPr/>
        <a:lstStyle/>
        <a:p>
          <a:endParaRPr lang="es-EC" sz="1600"/>
        </a:p>
      </dgm:t>
    </dgm:pt>
    <dgm:pt modelId="{FC524FF4-9584-41C7-B2AA-016EAE1DF747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1600" dirty="0" smtClean="0"/>
            <a:t>Alta tasa de polimorfismos</a:t>
          </a:r>
          <a:endParaRPr lang="es-EC" sz="1600" dirty="0"/>
        </a:p>
      </dgm:t>
    </dgm:pt>
    <dgm:pt modelId="{777263DE-A705-4AA9-A548-30E9954BC82C}" type="parTrans" cxnId="{A7CDFCB7-9B98-4570-976D-56F6786ABFD0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es-EC" sz="1600"/>
        </a:p>
      </dgm:t>
    </dgm:pt>
    <dgm:pt modelId="{1BABD1D1-F871-4650-ACAF-24D19E7BE202}" type="sibTrans" cxnId="{A7CDFCB7-9B98-4570-976D-56F6786ABFD0}">
      <dgm:prSet/>
      <dgm:spPr/>
      <dgm:t>
        <a:bodyPr/>
        <a:lstStyle/>
        <a:p>
          <a:endParaRPr lang="es-EC" sz="1600"/>
        </a:p>
      </dgm:t>
    </dgm:pt>
    <dgm:pt modelId="{9D0A8313-C0ED-4678-8F7E-FBFEE3BB28CE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1600" dirty="0" smtClean="0"/>
            <a:t>Son </a:t>
          </a:r>
          <a:r>
            <a:rPr lang="es-EC" sz="1600" dirty="0" err="1" smtClean="0"/>
            <a:t>codominantes</a:t>
          </a:r>
          <a:endParaRPr lang="es-EC" sz="1600" dirty="0"/>
        </a:p>
      </dgm:t>
    </dgm:pt>
    <dgm:pt modelId="{8632BD35-47B7-40E0-A22E-E2FAB9F854AD}" type="parTrans" cxnId="{49CC614B-6130-4CDE-9E58-29964F9DCF47}">
      <dgm:prSet custT="1"/>
      <dgm:spPr>
        <a:ln>
          <a:solidFill>
            <a:srgbClr val="00B050"/>
          </a:solidFill>
        </a:ln>
      </dgm:spPr>
      <dgm:t>
        <a:bodyPr/>
        <a:lstStyle/>
        <a:p>
          <a:endParaRPr lang="es-EC" sz="1600"/>
        </a:p>
      </dgm:t>
    </dgm:pt>
    <dgm:pt modelId="{F56C3289-8D7A-45F0-80E8-A86821FB6C60}" type="sibTrans" cxnId="{49CC614B-6130-4CDE-9E58-29964F9DCF47}">
      <dgm:prSet/>
      <dgm:spPr/>
      <dgm:t>
        <a:bodyPr/>
        <a:lstStyle/>
        <a:p>
          <a:endParaRPr lang="es-EC" sz="1600"/>
        </a:p>
      </dgm:t>
    </dgm:pt>
    <dgm:pt modelId="{216DD507-9214-4EBE-9AA7-152E3DDC7A9A}" type="pres">
      <dgm:prSet presAssocID="{5621E4AC-8987-4C1C-B5D9-6FD09632627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1266F4D-1FCC-4310-9B5C-1C3604319E58}" type="pres">
      <dgm:prSet presAssocID="{E1030A0F-F2DE-4A52-BD38-C3AB7B9888D9}" presName="root1" presStyleCnt="0"/>
      <dgm:spPr/>
    </dgm:pt>
    <dgm:pt modelId="{00B5FC94-2C2B-428A-ABA9-63FB756BD5B6}" type="pres">
      <dgm:prSet presAssocID="{E1030A0F-F2DE-4A52-BD38-C3AB7B9888D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5D99062-6041-4646-AA50-CDA8EF78C973}" type="pres">
      <dgm:prSet presAssocID="{E1030A0F-F2DE-4A52-BD38-C3AB7B9888D9}" presName="level2hierChild" presStyleCnt="0"/>
      <dgm:spPr/>
    </dgm:pt>
    <dgm:pt modelId="{847580E3-87C5-4FCA-8636-B57B61A5DC5E}" type="pres">
      <dgm:prSet presAssocID="{52D9F5A3-1D18-4EB3-A0FE-FE86EA44123B}" presName="conn2-1" presStyleLbl="parChTrans1D2" presStyleIdx="0" presStyleCnt="5"/>
      <dgm:spPr/>
      <dgm:t>
        <a:bodyPr/>
        <a:lstStyle/>
        <a:p>
          <a:endParaRPr lang="es-EC"/>
        </a:p>
      </dgm:t>
    </dgm:pt>
    <dgm:pt modelId="{985034DB-0BF5-4713-B58E-F0F7E18B7647}" type="pres">
      <dgm:prSet presAssocID="{52D9F5A3-1D18-4EB3-A0FE-FE86EA44123B}" presName="connTx" presStyleLbl="parChTrans1D2" presStyleIdx="0" presStyleCnt="5"/>
      <dgm:spPr/>
      <dgm:t>
        <a:bodyPr/>
        <a:lstStyle/>
        <a:p>
          <a:endParaRPr lang="es-EC"/>
        </a:p>
      </dgm:t>
    </dgm:pt>
    <dgm:pt modelId="{6654450F-5096-47AC-896E-09AB19A3DCCD}" type="pres">
      <dgm:prSet presAssocID="{4BC019DD-D06D-42A9-A075-4AA4F6355ADB}" presName="root2" presStyleCnt="0"/>
      <dgm:spPr/>
    </dgm:pt>
    <dgm:pt modelId="{E66321F7-6AAF-41E5-AA96-30AF96E29B74}" type="pres">
      <dgm:prSet presAssocID="{4BC019DD-D06D-42A9-A075-4AA4F6355ADB}" presName="LevelTwoTextNode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980554D-8DE3-4BAB-8EF9-4B9D7B87FDE3}" type="pres">
      <dgm:prSet presAssocID="{4BC019DD-D06D-42A9-A075-4AA4F6355ADB}" presName="level3hierChild" presStyleCnt="0"/>
      <dgm:spPr/>
    </dgm:pt>
    <dgm:pt modelId="{C1D63F29-804F-493E-B000-1423636BF82C}" type="pres">
      <dgm:prSet presAssocID="{8632BD35-47B7-40E0-A22E-E2FAB9F854AD}" presName="conn2-1" presStyleLbl="parChTrans1D2" presStyleIdx="1" presStyleCnt="5"/>
      <dgm:spPr/>
      <dgm:t>
        <a:bodyPr/>
        <a:lstStyle/>
        <a:p>
          <a:endParaRPr lang="es-EC"/>
        </a:p>
      </dgm:t>
    </dgm:pt>
    <dgm:pt modelId="{BD9B67AD-0EA5-429B-9DDA-07E13AD088A8}" type="pres">
      <dgm:prSet presAssocID="{8632BD35-47B7-40E0-A22E-E2FAB9F854AD}" presName="connTx" presStyleLbl="parChTrans1D2" presStyleIdx="1" presStyleCnt="5"/>
      <dgm:spPr/>
      <dgm:t>
        <a:bodyPr/>
        <a:lstStyle/>
        <a:p>
          <a:endParaRPr lang="es-EC"/>
        </a:p>
      </dgm:t>
    </dgm:pt>
    <dgm:pt modelId="{1674045C-039C-43BB-9983-2F42D8B4185C}" type="pres">
      <dgm:prSet presAssocID="{9D0A8313-C0ED-4678-8F7E-FBFEE3BB28CE}" presName="root2" presStyleCnt="0"/>
      <dgm:spPr/>
    </dgm:pt>
    <dgm:pt modelId="{1054299C-58BE-44DD-95C4-046B83F697DF}" type="pres">
      <dgm:prSet presAssocID="{9D0A8313-C0ED-4678-8F7E-FBFEE3BB28CE}" presName="LevelTwoTextNode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F8AA736-B752-4108-991A-70339041592D}" type="pres">
      <dgm:prSet presAssocID="{9D0A8313-C0ED-4678-8F7E-FBFEE3BB28CE}" presName="level3hierChild" presStyleCnt="0"/>
      <dgm:spPr/>
    </dgm:pt>
    <dgm:pt modelId="{62FDA78F-B4EB-4BC7-AE14-0B07F1FB45AA}" type="pres">
      <dgm:prSet presAssocID="{39441CB1-9A62-4D86-BA82-7D2AED444256}" presName="conn2-1" presStyleLbl="parChTrans1D2" presStyleIdx="2" presStyleCnt="5"/>
      <dgm:spPr/>
      <dgm:t>
        <a:bodyPr/>
        <a:lstStyle/>
        <a:p>
          <a:endParaRPr lang="es-EC"/>
        </a:p>
      </dgm:t>
    </dgm:pt>
    <dgm:pt modelId="{78166F86-C439-42D5-B81E-0D18F2B29966}" type="pres">
      <dgm:prSet presAssocID="{39441CB1-9A62-4D86-BA82-7D2AED444256}" presName="connTx" presStyleLbl="parChTrans1D2" presStyleIdx="2" presStyleCnt="5"/>
      <dgm:spPr/>
      <dgm:t>
        <a:bodyPr/>
        <a:lstStyle/>
        <a:p>
          <a:endParaRPr lang="es-EC"/>
        </a:p>
      </dgm:t>
    </dgm:pt>
    <dgm:pt modelId="{D43DC69B-9B73-45E8-9C12-868216A9A867}" type="pres">
      <dgm:prSet presAssocID="{6E7C07E2-D5F5-4497-BE73-467AE77FBC18}" presName="root2" presStyleCnt="0"/>
      <dgm:spPr/>
    </dgm:pt>
    <dgm:pt modelId="{D897A04B-1D68-4618-99C4-1AC1B12927DE}" type="pres">
      <dgm:prSet presAssocID="{6E7C07E2-D5F5-4497-BE73-467AE77FBC18}" presName="LevelTwoTextNode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150D302-C96A-4D03-818E-948B47F79373}" type="pres">
      <dgm:prSet presAssocID="{6E7C07E2-D5F5-4497-BE73-467AE77FBC18}" presName="level3hierChild" presStyleCnt="0"/>
      <dgm:spPr/>
    </dgm:pt>
    <dgm:pt modelId="{4446DC88-E59A-4BAA-8F42-2F42DF716D5B}" type="pres">
      <dgm:prSet presAssocID="{1A067532-5DCC-4CEC-9118-B2F372FC940B}" presName="conn2-1" presStyleLbl="parChTrans1D2" presStyleIdx="3" presStyleCnt="5"/>
      <dgm:spPr/>
      <dgm:t>
        <a:bodyPr/>
        <a:lstStyle/>
        <a:p>
          <a:endParaRPr lang="es-EC"/>
        </a:p>
      </dgm:t>
    </dgm:pt>
    <dgm:pt modelId="{D8D13D39-F48E-44B6-93BF-22BC1CE782AD}" type="pres">
      <dgm:prSet presAssocID="{1A067532-5DCC-4CEC-9118-B2F372FC940B}" presName="connTx" presStyleLbl="parChTrans1D2" presStyleIdx="3" presStyleCnt="5"/>
      <dgm:spPr/>
      <dgm:t>
        <a:bodyPr/>
        <a:lstStyle/>
        <a:p>
          <a:endParaRPr lang="es-EC"/>
        </a:p>
      </dgm:t>
    </dgm:pt>
    <dgm:pt modelId="{A467511F-271B-48B8-9063-CD48F2C8FB45}" type="pres">
      <dgm:prSet presAssocID="{E7FBF479-D880-4B13-B189-918849A58C88}" presName="root2" presStyleCnt="0"/>
      <dgm:spPr/>
    </dgm:pt>
    <dgm:pt modelId="{E031D628-4BC7-4D23-AFFA-E0405CA84509}" type="pres">
      <dgm:prSet presAssocID="{E7FBF479-D880-4B13-B189-918849A58C88}" presName="LevelTwoTextNode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BE384F-8E66-4666-BB6A-B59F83EE0547}" type="pres">
      <dgm:prSet presAssocID="{E7FBF479-D880-4B13-B189-918849A58C88}" presName="level3hierChild" presStyleCnt="0"/>
      <dgm:spPr/>
    </dgm:pt>
    <dgm:pt modelId="{CCCF24FC-623A-4F66-815C-DC382D4BAFD4}" type="pres">
      <dgm:prSet presAssocID="{777263DE-A705-4AA9-A548-30E9954BC82C}" presName="conn2-1" presStyleLbl="parChTrans1D2" presStyleIdx="4" presStyleCnt="5"/>
      <dgm:spPr/>
      <dgm:t>
        <a:bodyPr/>
        <a:lstStyle/>
        <a:p>
          <a:endParaRPr lang="es-EC"/>
        </a:p>
      </dgm:t>
    </dgm:pt>
    <dgm:pt modelId="{95C0A206-173D-408A-B9B3-8505C98F4F19}" type="pres">
      <dgm:prSet presAssocID="{777263DE-A705-4AA9-A548-30E9954BC82C}" presName="connTx" presStyleLbl="parChTrans1D2" presStyleIdx="4" presStyleCnt="5"/>
      <dgm:spPr/>
      <dgm:t>
        <a:bodyPr/>
        <a:lstStyle/>
        <a:p>
          <a:endParaRPr lang="es-EC"/>
        </a:p>
      </dgm:t>
    </dgm:pt>
    <dgm:pt modelId="{957C3193-D396-4186-BE79-3D955DF6CA8F}" type="pres">
      <dgm:prSet presAssocID="{FC524FF4-9584-41C7-B2AA-016EAE1DF747}" presName="root2" presStyleCnt="0"/>
      <dgm:spPr/>
    </dgm:pt>
    <dgm:pt modelId="{070BF63E-8790-47B8-B067-1E63C11290C8}" type="pres">
      <dgm:prSet presAssocID="{FC524FF4-9584-41C7-B2AA-016EAE1DF747}" presName="LevelTwoTextNode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399DDF1-30D8-4412-AAAA-A0318E5894A2}" type="pres">
      <dgm:prSet presAssocID="{FC524FF4-9584-41C7-B2AA-016EAE1DF747}" presName="level3hierChild" presStyleCnt="0"/>
      <dgm:spPr/>
    </dgm:pt>
  </dgm:ptLst>
  <dgm:cxnLst>
    <dgm:cxn modelId="{8FE584FF-44C6-4E72-89D0-A00E7C250D9B}" type="presOf" srcId="{777263DE-A705-4AA9-A548-30E9954BC82C}" destId="{CCCF24FC-623A-4F66-815C-DC382D4BAFD4}" srcOrd="0" destOrd="0" presId="urn:microsoft.com/office/officeart/2008/layout/HorizontalMultiLevelHierarchy"/>
    <dgm:cxn modelId="{49CC614B-6130-4CDE-9E58-29964F9DCF47}" srcId="{E1030A0F-F2DE-4A52-BD38-C3AB7B9888D9}" destId="{9D0A8313-C0ED-4678-8F7E-FBFEE3BB28CE}" srcOrd="1" destOrd="0" parTransId="{8632BD35-47B7-40E0-A22E-E2FAB9F854AD}" sibTransId="{F56C3289-8D7A-45F0-80E8-A86821FB6C60}"/>
    <dgm:cxn modelId="{D102F115-9DB4-4028-A92F-73FFFA0DB0A9}" srcId="{E1030A0F-F2DE-4A52-BD38-C3AB7B9888D9}" destId="{4BC019DD-D06D-42A9-A075-4AA4F6355ADB}" srcOrd="0" destOrd="0" parTransId="{52D9F5A3-1D18-4EB3-A0FE-FE86EA44123B}" sibTransId="{78D788A9-F6FB-4E33-857C-FBA2BAD64A2D}"/>
    <dgm:cxn modelId="{EEE530DB-AEF4-4EAC-962E-440C221BC329}" type="presOf" srcId="{5621E4AC-8987-4C1C-B5D9-6FD096326277}" destId="{216DD507-9214-4EBE-9AA7-152E3DDC7A9A}" srcOrd="0" destOrd="0" presId="urn:microsoft.com/office/officeart/2008/layout/HorizontalMultiLevelHierarchy"/>
    <dgm:cxn modelId="{A7CDFCB7-9B98-4570-976D-56F6786ABFD0}" srcId="{E1030A0F-F2DE-4A52-BD38-C3AB7B9888D9}" destId="{FC524FF4-9584-41C7-B2AA-016EAE1DF747}" srcOrd="4" destOrd="0" parTransId="{777263DE-A705-4AA9-A548-30E9954BC82C}" sibTransId="{1BABD1D1-F871-4650-ACAF-24D19E7BE202}"/>
    <dgm:cxn modelId="{458A2532-62E1-4082-9B4F-21048ED38407}" srcId="{E1030A0F-F2DE-4A52-BD38-C3AB7B9888D9}" destId="{E7FBF479-D880-4B13-B189-918849A58C88}" srcOrd="3" destOrd="0" parTransId="{1A067532-5DCC-4CEC-9118-B2F372FC940B}" sibTransId="{35F6E558-99A6-4DAD-8F23-E5F950E179CE}"/>
    <dgm:cxn modelId="{8F0F0113-1CAB-4155-912C-E04904AD71E4}" type="presOf" srcId="{4BC019DD-D06D-42A9-A075-4AA4F6355ADB}" destId="{E66321F7-6AAF-41E5-AA96-30AF96E29B74}" srcOrd="0" destOrd="0" presId="urn:microsoft.com/office/officeart/2008/layout/HorizontalMultiLevelHierarchy"/>
    <dgm:cxn modelId="{644DAC56-B33B-4FFA-A618-57C479229759}" srcId="{5621E4AC-8987-4C1C-B5D9-6FD096326277}" destId="{E1030A0F-F2DE-4A52-BD38-C3AB7B9888D9}" srcOrd="0" destOrd="0" parTransId="{E690EFF6-6BB4-49BA-88BF-FBF7EBF217A3}" sibTransId="{679F6E2E-B76E-4F57-9A75-56C8C81B31D1}"/>
    <dgm:cxn modelId="{84B65E3E-0A81-4E5C-A382-CD7360A9C5FF}" type="presOf" srcId="{39441CB1-9A62-4D86-BA82-7D2AED444256}" destId="{62FDA78F-B4EB-4BC7-AE14-0B07F1FB45AA}" srcOrd="0" destOrd="0" presId="urn:microsoft.com/office/officeart/2008/layout/HorizontalMultiLevelHierarchy"/>
    <dgm:cxn modelId="{5E08E75D-4C08-43C4-8703-5235E8687052}" type="presOf" srcId="{8632BD35-47B7-40E0-A22E-E2FAB9F854AD}" destId="{C1D63F29-804F-493E-B000-1423636BF82C}" srcOrd="0" destOrd="0" presId="urn:microsoft.com/office/officeart/2008/layout/HorizontalMultiLevelHierarchy"/>
    <dgm:cxn modelId="{F01E7558-C057-449C-A63E-C1DA9DD965AB}" type="presOf" srcId="{6E7C07E2-D5F5-4497-BE73-467AE77FBC18}" destId="{D897A04B-1D68-4618-99C4-1AC1B12927DE}" srcOrd="0" destOrd="0" presId="urn:microsoft.com/office/officeart/2008/layout/HorizontalMultiLevelHierarchy"/>
    <dgm:cxn modelId="{BE8B52C2-89BE-4A18-A008-59EFDBE6DBE4}" type="presOf" srcId="{52D9F5A3-1D18-4EB3-A0FE-FE86EA44123B}" destId="{847580E3-87C5-4FCA-8636-B57B61A5DC5E}" srcOrd="0" destOrd="0" presId="urn:microsoft.com/office/officeart/2008/layout/HorizontalMultiLevelHierarchy"/>
    <dgm:cxn modelId="{5582E895-11B8-4E57-A45B-8A5B9D4FB388}" type="presOf" srcId="{777263DE-A705-4AA9-A548-30E9954BC82C}" destId="{95C0A206-173D-408A-B9B3-8505C98F4F19}" srcOrd="1" destOrd="0" presId="urn:microsoft.com/office/officeart/2008/layout/HorizontalMultiLevelHierarchy"/>
    <dgm:cxn modelId="{5011ED45-F73B-4A0E-8E76-6307331288C0}" type="presOf" srcId="{1A067532-5DCC-4CEC-9118-B2F372FC940B}" destId="{D8D13D39-F48E-44B6-93BF-22BC1CE782AD}" srcOrd="1" destOrd="0" presId="urn:microsoft.com/office/officeart/2008/layout/HorizontalMultiLevelHierarchy"/>
    <dgm:cxn modelId="{2F6FAC5F-7B94-43AF-8B3D-04A27EFA88A1}" type="presOf" srcId="{FC524FF4-9584-41C7-B2AA-016EAE1DF747}" destId="{070BF63E-8790-47B8-B067-1E63C11290C8}" srcOrd="0" destOrd="0" presId="urn:microsoft.com/office/officeart/2008/layout/HorizontalMultiLevelHierarchy"/>
    <dgm:cxn modelId="{CB583470-8948-4E28-8824-A6DA854B6814}" srcId="{E1030A0F-F2DE-4A52-BD38-C3AB7B9888D9}" destId="{6E7C07E2-D5F5-4497-BE73-467AE77FBC18}" srcOrd="2" destOrd="0" parTransId="{39441CB1-9A62-4D86-BA82-7D2AED444256}" sibTransId="{14564002-5B72-4416-B21F-CDA4F23DF85F}"/>
    <dgm:cxn modelId="{DFDC37CB-365A-4EFA-8FD1-7D75331E4734}" type="presOf" srcId="{52D9F5A3-1D18-4EB3-A0FE-FE86EA44123B}" destId="{985034DB-0BF5-4713-B58E-F0F7E18B7647}" srcOrd="1" destOrd="0" presId="urn:microsoft.com/office/officeart/2008/layout/HorizontalMultiLevelHierarchy"/>
    <dgm:cxn modelId="{374AD7F5-AD41-4611-9B07-D322E216B139}" type="presOf" srcId="{E7FBF479-D880-4B13-B189-918849A58C88}" destId="{E031D628-4BC7-4D23-AFFA-E0405CA84509}" srcOrd="0" destOrd="0" presId="urn:microsoft.com/office/officeart/2008/layout/HorizontalMultiLevelHierarchy"/>
    <dgm:cxn modelId="{D085A250-F1A5-4076-AE2B-0D680C78979E}" type="presOf" srcId="{E1030A0F-F2DE-4A52-BD38-C3AB7B9888D9}" destId="{00B5FC94-2C2B-428A-ABA9-63FB756BD5B6}" srcOrd="0" destOrd="0" presId="urn:microsoft.com/office/officeart/2008/layout/HorizontalMultiLevelHierarchy"/>
    <dgm:cxn modelId="{17F22B38-0797-4BEB-B021-2B1CD1E11B51}" type="presOf" srcId="{39441CB1-9A62-4D86-BA82-7D2AED444256}" destId="{78166F86-C439-42D5-B81E-0D18F2B29966}" srcOrd="1" destOrd="0" presId="urn:microsoft.com/office/officeart/2008/layout/HorizontalMultiLevelHierarchy"/>
    <dgm:cxn modelId="{F49C4E31-86CB-4452-AF87-E499F629970D}" type="presOf" srcId="{8632BD35-47B7-40E0-A22E-E2FAB9F854AD}" destId="{BD9B67AD-0EA5-429B-9DDA-07E13AD088A8}" srcOrd="1" destOrd="0" presId="urn:microsoft.com/office/officeart/2008/layout/HorizontalMultiLevelHierarchy"/>
    <dgm:cxn modelId="{59DEE6FB-28F1-4148-B503-495DCD0544F4}" type="presOf" srcId="{1A067532-5DCC-4CEC-9118-B2F372FC940B}" destId="{4446DC88-E59A-4BAA-8F42-2F42DF716D5B}" srcOrd="0" destOrd="0" presId="urn:microsoft.com/office/officeart/2008/layout/HorizontalMultiLevelHierarchy"/>
    <dgm:cxn modelId="{DD4998E8-D89A-4DD1-B16B-C61EB792F72A}" type="presOf" srcId="{9D0A8313-C0ED-4678-8F7E-FBFEE3BB28CE}" destId="{1054299C-58BE-44DD-95C4-046B83F697DF}" srcOrd="0" destOrd="0" presId="urn:microsoft.com/office/officeart/2008/layout/HorizontalMultiLevelHierarchy"/>
    <dgm:cxn modelId="{FFA0D9B1-7508-4ECC-AE4C-35C25395EEA0}" type="presParOf" srcId="{216DD507-9214-4EBE-9AA7-152E3DDC7A9A}" destId="{C1266F4D-1FCC-4310-9B5C-1C3604319E58}" srcOrd="0" destOrd="0" presId="urn:microsoft.com/office/officeart/2008/layout/HorizontalMultiLevelHierarchy"/>
    <dgm:cxn modelId="{D9566541-B5A9-4FC4-93B2-D53A7951AE30}" type="presParOf" srcId="{C1266F4D-1FCC-4310-9B5C-1C3604319E58}" destId="{00B5FC94-2C2B-428A-ABA9-63FB756BD5B6}" srcOrd="0" destOrd="0" presId="urn:microsoft.com/office/officeart/2008/layout/HorizontalMultiLevelHierarchy"/>
    <dgm:cxn modelId="{6EDA88D6-2A7E-49CE-B4CC-8C4195905AB3}" type="presParOf" srcId="{C1266F4D-1FCC-4310-9B5C-1C3604319E58}" destId="{C5D99062-6041-4646-AA50-CDA8EF78C973}" srcOrd="1" destOrd="0" presId="urn:microsoft.com/office/officeart/2008/layout/HorizontalMultiLevelHierarchy"/>
    <dgm:cxn modelId="{1506F97C-0D47-41BB-B070-C47A979A8D99}" type="presParOf" srcId="{C5D99062-6041-4646-AA50-CDA8EF78C973}" destId="{847580E3-87C5-4FCA-8636-B57B61A5DC5E}" srcOrd="0" destOrd="0" presId="urn:microsoft.com/office/officeart/2008/layout/HorizontalMultiLevelHierarchy"/>
    <dgm:cxn modelId="{0EEDACEB-A5EE-4B7D-8869-E799F7970D96}" type="presParOf" srcId="{847580E3-87C5-4FCA-8636-B57B61A5DC5E}" destId="{985034DB-0BF5-4713-B58E-F0F7E18B7647}" srcOrd="0" destOrd="0" presId="urn:microsoft.com/office/officeart/2008/layout/HorizontalMultiLevelHierarchy"/>
    <dgm:cxn modelId="{1DF1E4E2-5742-480E-97FF-284FD8C2D6F5}" type="presParOf" srcId="{C5D99062-6041-4646-AA50-CDA8EF78C973}" destId="{6654450F-5096-47AC-896E-09AB19A3DCCD}" srcOrd="1" destOrd="0" presId="urn:microsoft.com/office/officeart/2008/layout/HorizontalMultiLevelHierarchy"/>
    <dgm:cxn modelId="{574C4DE8-0D34-48D2-B3B1-AED2F26238E8}" type="presParOf" srcId="{6654450F-5096-47AC-896E-09AB19A3DCCD}" destId="{E66321F7-6AAF-41E5-AA96-30AF96E29B74}" srcOrd="0" destOrd="0" presId="urn:microsoft.com/office/officeart/2008/layout/HorizontalMultiLevelHierarchy"/>
    <dgm:cxn modelId="{B4C931F9-085E-4DC1-A02E-A40399C0AEF0}" type="presParOf" srcId="{6654450F-5096-47AC-896E-09AB19A3DCCD}" destId="{0980554D-8DE3-4BAB-8EF9-4B9D7B87FDE3}" srcOrd="1" destOrd="0" presId="urn:microsoft.com/office/officeart/2008/layout/HorizontalMultiLevelHierarchy"/>
    <dgm:cxn modelId="{83B4980A-7550-492F-B1CF-C22B3E8FA140}" type="presParOf" srcId="{C5D99062-6041-4646-AA50-CDA8EF78C973}" destId="{C1D63F29-804F-493E-B000-1423636BF82C}" srcOrd="2" destOrd="0" presId="urn:microsoft.com/office/officeart/2008/layout/HorizontalMultiLevelHierarchy"/>
    <dgm:cxn modelId="{14428742-22F1-4B2F-8807-48F32C7E0ED5}" type="presParOf" srcId="{C1D63F29-804F-493E-B000-1423636BF82C}" destId="{BD9B67AD-0EA5-429B-9DDA-07E13AD088A8}" srcOrd="0" destOrd="0" presId="urn:microsoft.com/office/officeart/2008/layout/HorizontalMultiLevelHierarchy"/>
    <dgm:cxn modelId="{61C6D979-509A-4A3F-86F7-D31FCBC64EE9}" type="presParOf" srcId="{C5D99062-6041-4646-AA50-CDA8EF78C973}" destId="{1674045C-039C-43BB-9983-2F42D8B4185C}" srcOrd="3" destOrd="0" presId="urn:microsoft.com/office/officeart/2008/layout/HorizontalMultiLevelHierarchy"/>
    <dgm:cxn modelId="{C87D7C90-D337-42BC-A570-418340A9C34A}" type="presParOf" srcId="{1674045C-039C-43BB-9983-2F42D8B4185C}" destId="{1054299C-58BE-44DD-95C4-046B83F697DF}" srcOrd="0" destOrd="0" presId="urn:microsoft.com/office/officeart/2008/layout/HorizontalMultiLevelHierarchy"/>
    <dgm:cxn modelId="{FA754BE6-B95E-41C1-8E9D-E30AAFC08F4B}" type="presParOf" srcId="{1674045C-039C-43BB-9983-2F42D8B4185C}" destId="{BF8AA736-B752-4108-991A-70339041592D}" srcOrd="1" destOrd="0" presId="urn:microsoft.com/office/officeart/2008/layout/HorizontalMultiLevelHierarchy"/>
    <dgm:cxn modelId="{2DE3E687-2905-48C0-B3C0-FECF2D624254}" type="presParOf" srcId="{C5D99062-6041-4646-AA50-CDA8EF78C973}" destId="{62FDA78F-B4EB-4BC7-AE14-0B07F1FB45AA}" srcOrd="4" destOrd="0" presId="urn:microsoft.com/office/officeart/2008/layout/HorizontalMultiLevelHierarchy"/>
    <dgm:cxn modelId="{314F135A-6C46-44D3-94A8-99DECEB9A863}" type="presParOf" srcId="{62FDA78F-B4EB-4BC7-AE14-0B07F1FB45AA}" destId="{78166F86-C439-42D5-B81E-0D18F2B29966}" srcOrd="0" destOrd="0" presId="urn:microsoft.com/office/officeart/2008/layout/HorizontalMultiLevelHierarchy"/>
    <dgm:cxn modelId="{DE24A7F3-0FA3-4928-9663-AFC0A2C6D34C}" type="presParOf" srcId="{C5D99062-6041-4646-AA50-CDA8EF78C973}" destId="{D43DC69B-9B73-45E8-9C12-868216A9A867}" srcOrd="5" destOrd="0" presId="urn:microsoft.com/office/officeart/2008/layout/HorizontalMultiLevelHierarchy"/>
    <dgm:cxn modelId="{F298C376-3C29-4BED-BB8F-3FE57FE6817B}" type="presParOf" srcId="{D43DC69B-9B73-45E8-9C12-868216A9A867}" destId="{D897A04B-1D68-4618-99C4-1AC1B12927DE}" srcOrd="0" destOrd="0" presId="urn:microsoft.com/office/officeart/2008/layout/HorizontalMultiLevelHierarchy"/>
    <dgm:cxn modelId="{251CB265-FA64-4CCC-93BB-01A430D1CF65}" type="presParOf" srcId="{D43DC69B-9B73-45E8-9C12-868216A9A867}" destId="{9150D302-C96A-4D03-818E-948B47F79373}" srcOrd="1" destOrd="0" presId="urn:microsoft.com/office/officeart/2008/layout/HorizontalMultiLevelHierarchy"/>
    <dgm:cxn modelId="{14B10D7A-3243-4DF7-AC6E-EEEF2B5369ED}" type="presParOf" srcId="{C5D99062-6041-4646-AA50-CDA8EF78C973}" destId="{4446DC88-E59A-4BAA-8F42-2F42DF716D5B}" srcOrd="6" destOrd="0" presId="urn:microsoft.com/office/officeart/2008/layout/HorizontalMultiLevelHierarchy"/>
    <dgm:cxn modelId="{16335994-655D-4D34-89D5-2F6CE8F8A06F}" type="presParOf" srcId="{4446DC88-E59A-4BAA-8F42-2F42DF716D5B}" destId="{D8D13D39-F48E-44B6-93BF-22BC1CE782AD}" srcOrd="0" destOrd="0" presId="urn:microsoft.com/office/officeart/2008/layout/HorizontalMultiLevelHierarchy"/>
    <dgm:cxn modelId="{57FBE0D5-7912-4A1F-8EAF-517FCFC926E9}" type="presParOf" srcId="{C5D99062-6041-4646-AA50-CDA8EF78C973}" destId="{A467511F-271B-48B8-9063-CD48F2C8FB45}" srcOrd="7" destOrd="0" presId="urn:microsoft.com/office/officeart/2008/layout/HorizontalMultiLevelHierarchy"/>
    <dgm:cxn modelId="{E73A406C-BB61-442D-B743-85311DD70A9B}" type="presParOf" srcId="{A467511F-271B-48B8-9063-CD48F2C8FB45}" destId="{E031D628-4BC7-4D23-AFFA-E0405CA84509}" srcOrd="0" destOrd="0" presId="urn:microsoft.com/office/officeart/2008/layout/HorizontalMultiLevelHierarchy"/>
    <dgm:cxn modelId="{A9B066D1-7E65-4B18-A885-5D08B9A6FC38}" type="presParOf" srcId="{A467511F-271B-48B8-9063-CD48F2C8FB45}" destId="{B1BE384F-8E66-4666-BB6A-B59F83EE0547}" srcOrd="1" destOrd="0" presId="urn:microsoft.com/office/officeart/2008/layout/HorizontalMultiLevelHierarchy"/>
    <dgm:cxn modelId="{C1C25059-6411-4F60-ABF3-9178986B4641}" type="presParOf" srcId="{C5D99062-6041-4646-AA50-CDA8EF78C973}" destId="{CCCF24FC-623A-4F66-815C-DC382D4BAFD4}" srcOrd="8" destOrd="0" presId="urn:microsoft.com/office/officeart/2008/layout/HorizontalMultiLevelHierarchy"/>
    <dgm:cxn modelId="{324EAAAC-8147-466D-A59E-7F8BAA0BB73C}" type="presParOf" srcId="{CCCF24FC-623A-4F66-815C-DC382D4BAFD4}" destId="{95C0A206-173D-408A-B9B3-8505C98F4F19}" srcOrd="0" destOrd="0" presId="urn:microsoft.com/office/officeart/2008/layout/HorizontalMultiLevelHierarchy"/>
    <dgm:cxn modelId="{334F2AC8-9311-4FCC-A8A3-96F9F07244B4}" type="presParOf" srcId="{C5D99062-6041-4646-AA50-CDA8EF78C973}" destId="{957C3193-D396-4186-BE79-3D955DF6CA8F}" srcOrd="9" destOrd="0" presId="urn:microsoft.com/office/officeart/2008/layout/HorizontalMultiLevelHierarchy"/>
    <dgm:cxn modelId="{F9EAD1D8-753F-448E-B772-6A3A475FB04F}" type="presParOf" srcId="{957C3193-D396-4186-BE79-3D955DF6CA8F}" destId="{070BF63E-8790-47B8-B067-1E63C11290C8}" srcOrd="0" destOrd="0" presId="urn:microsoft.com/office/officeart/2008/layout/HorizontalMultiLevelHierarchy"/>
    <dgm:cxn modelId="{4ADDCA2A-2342-40B5-A001-DAFD4331B7A5}" type="presParOf" srcId="{957C3193-D396-4186-BE79-3D955DF6CA8F}" destId="{A399DDF1-30D8-4412-AAAA-A0318E5894A2}" srcOrd="1" destOrd="0" presId="urn:microsoft.com/office/officeart/2008/layout/HorizontalMultiLevelHierarchy"/>
  </dgm:cxnLst>
  <dgm:bg/>
  <dgm:whole>
    <a:ln w="9525" cap="flat" cmpd="sng" algn="ctr">
      <a:solidFill>
        <a:schemeClr val="lt1">
          <a:hueOff val="0"/>
          <a:satOff val="0"/>
          <a:lumOff val="0"/>
        </a:schemeClr>
      </a:solidFill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BBEEED1-BA01-4CE7-8F25-CCFE7CB6EA08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96916BD-247A-4EA6-94EE-A4E968CFA530}">
      <dgm:prSet phldrT="[Texto]" custT="1"/>
      <dgm:spPr/>
      <dgm:t>
        <a:bodyPr/>
        <a:lstStyle/>
        <a:p>
          <a:r>
            <a:rPr lang="es-EC" sz="1800" dirty="0" smtClean="0"/>
            <a:t> MAGAP creó un programa de incentivos para la reforestación.</a:t>
          </a:r>
          <a:endParaRPr lang="es-EC" sz="1800" dirty="0"/>
        </a:p>
      </dgm:t>
    </dgm:pt>
    <dgm:pt modelId="{02F78623-A5CC-4A8D-8383-20F4943A16D3}" type="parTrans" cxnId="{2CBCA7C4-F728-43F1-AF0D-EB891F7F614D}">
      <dgm:prSet/>
      <dgm:spPr/>
      <dgm:t>
        <a:bodyPr/>
        <a:lstStyle/>
        <a:p>
          <a:endParaRPr lang="es-EC"/>
        </a:p>
      </dgm:t>
    </dgm:pt>
    <dgm:pt modelId="{D6603789-2C8A-4ABF-8500-6784F6C6C2A6}" type="sibTrans" cxnId="{2CBCA7C4-F728-43F1-AF0D-EB891F7F614D}">
      <dgm:prSet/>
      <dgm:spPr/>
      <dgm:t>
        <a:bodyPr/>
        <a:lstStyle/>
        <a:p>
          <a:endParaRPr lang="es-EC"/>
        </a:p>
      </dgm:t>
    </dgm:pt>
    <dgm:pt modelId="{E1CD8578-1BA6-47BD-8CAF-2FA416D8BDB5}">
      <dgm:prSet phldrT="[Texto]" custT="1"/>
      <dgm:spPr/>
      <dgm:t>
        <a:bodyPr/>
        <a:lstStyle/>
        <a:p>
          <a:r>
            <a:rPr lang="es-EC" sz="1800" b="0" i="0" dirty="0" smtClean="0"/>
            <a:t>En donde </a:t>
          </a:r>
          <a:r>
            <a:rPr lang="es-EC" sz="1800" b="0" i="1" dirty="0" smtClean="0"/>
            <a:t>T. grandis</a:t>
          </a:r>
          <a:r>
            <a:rPr lang="es-EC" sz="1800" b="0" dirty="0" smtClean="0"/>
            <a:t> es una de las especies priorizadas</a:t>
          </a:r>
          <a:endParaRPr lang="es-EC" sz="1800" b="0" dirty="0"/>
        </a:p>
      </dgm:t>
    </dgm:pt>
    <dgm:pt modelId="{9EC48DE6-1485-4953-A99F-27C7F73B0F88}" type="parTrans" cxnId="{F852F3CE-3CE1-4934-BBA4-54278445222C}">
      <dgm:prSet/>
      <dgm:spPr/>
      <dgm:t>
        <a:bodyPr/>
        <a:lstStyle/>
        <a:p>
          <a:endParaRPr lang="es-EC"/>
        </a:p>
      </dgm:t>
    </dgm:pt>
    <dgm:pt modelId="{8DCFFF3C-94AA-4A57-A4A6-E2AA3537CFFF}" type="sibTrans" cxnId="{F852F3CE-3CE1-4934-BBA4-54278445222C}">
      <dgm:prSet/>
      <dgm:spPr/>
      <dgm:t>
        <a:bodyPr/>
        <a:lstStyle/>
        <a:p>
          <a:endParaRPr lang="es-EC"/>
        </a:p>
      </dgm:t>
    </dgm:pt>
    <dgm:pt modelId="{45E7D33C-214D-42B6-8182-69E904066D9F}">
      <dgm:prSet phldrT="[Texto]" custT="1"/>
      <dgm:spPr/>
      <dgm:t>
        <a:bodyPr/>
        <a:lstStyle/>
        <a:p>
          <a:r>
            <a:rPr lang="es-EC" sz="1800" dirty="0" smtClean="0"/>
            <a:t>Con el fin de incentivar proyectos de mejoramiento genético forestal</a:t>
          </a:r>
          <a:endParaRPr lang="es-EC" sz="1800" dirty="0"/>
        </a:p>
      </dgm:t>
    </dgm:pt>
    <dgm:pt modelId="{1F59D5C1-A310-4163-AD58-DAB480CEE807}" type="parTrans" cxnId="{610B03B1-A033-4653-B232-B6104EE38BCC}">
      <dgm:prSet/>
      <dgm:spPr/>
      <dgm:t>
        <a:bodyPr/>
        <a:lstStyle/>
        <a:p>
          <a:endParaRPr lang="es-EC"/>
        </a:p>
      </dgm:t>
    </dgm:pt>
    <dgm:pt modelId="{31EC640F-0BB2-4B8A-89E8-C4E5006B2BBB}" type="sibTrans" cxnId="{610B03B1-A033-4653-B232-B6104EE38BCC}">
      <dgm:prSet/>
      <dgm:spPr/>
      <dgm:t>
        <a:bodyPr/>
        <a:lstStyle/>
        <a:p>
          <a:endParaRPr lang="es-EC"/>
        </a:p>
      </dgm:t>
    </dgm:pt>
    <dgm:pt modelId="{4205FD4C-A4CA-4E76-B687-80FC2043219A}" type="pres">
      <dgm:prSet presAssocID="{BBBEEED1-BA01-4CE7-8F25-CCFE7CB6EA08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C1C1B027-35DB-4EA4-BD9D-23ED20A0AB7F}" type="pres">
      <dgm:prSet presAssocID="{096916BD-247A-4EA6-94EE-A4E968CFA530}" presName="Accent1" presStyleCnt="0"/>
      <dgm:spPr/>
    </dgm:pt>
    <dgm:pt modelId="{174B2CFB-582B-4BCF-A33E-1EEFB52AEE90}" type="pres">
      <dgm:prSet presAssocID="{096916BD-247A-4EA6-94EE-A4E968CFA530}" presName="Accent" presStyleLbl="node1" presStyleIdx="0" presStyleCnt="3" custScaleX="125679" custScaleY="102730"/>
      <dgm:spPr>
        <a:solidFill>
          <a:srgbClr val="00B050"/>
        </a:solidFill>
        <a:ln w="0" cmpd="sng">
          <a:solidFill>
            <a:srgbClr val="00B050"/>
          </a:solidFill>
        </a:ln>
      </dgm:spPr>
      <dgm:t>
        <a:bodyPr/>
        <a:lstStyle/>
        <a:p>
          <a:endParaRPr lang="es-EC"/>
        </a:p>
      </dgm:t>
    </dgm:pt>
    <dgm:pt modelId="{2035D960-3ED4-4C0F-8D5B-618CD40B9E7B}" type="pres">
      <dgm:prSet presAssocID="{096916BD-247A-4EA6-94EE-A4E968CFA530}" presName="Parent1" presStyleLbl="revTx" presStyleIdx="0" presStyleCnt="3" custScaleX="154912" custScaleY="259508" custLinFactNeighborX="-2820" custLinFactNeighborY="-1933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E09923-9266-4EC6-B7BC-D59282EC17F4}" type="pres">
      <dgm:prSet presAssocID="{E1CD8578-1BA6-47BD-8CAF-2FA416D8BDB5}" presName="Accent2" presStyleCnt="0"/>
      <dgm:spPr/>
    </dgm:pt>
    <dgm:pt modelId="{B68BA397-B947-477A-A690-A1F0EF25642A}" type="pres">
      <dgm:prSet presAssocID="{E1CD8578-1BA6-47BD-8CAF-2FA416D8BDB5}" presName="Accent" presStyleLbl="node1" presStyleIdx="1" presStyleCnt="3" custScaleX="118552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C"/>
        </a:p>
      </dgm:t>
    </dgm:pt>
    <dgm:pt modelId="{64FE2247-8F26-4B76-82A1-F25FEF4B6CD3}" type="pres">
      <dgm:prSet presAssocID="{E1CD8578-1BA6-47BD-8CAF-2FA416D8BDB5}" presName="Parent2" presStyleLbl="revTx" presStyleIdx="1" presStyleCnt="3" custScaleX="130201" custScaleY="145345" custLinFactNeighborX="-5497" custLinFactNeighborY="14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C89494B-AFE1-48ED-BBE3-B9081A3C8A71}" type="pres">
      <dgm:prSet presAssocID="{45E7D33C-214D-42B6-8182-69E904066D9F}" presName="Accent3" presStyleCnt="0"/>
      <dgm:spPr/>
    </dgm:pt>
    <dgm:pt modelId="{93111E72-8F99-4DC3-9767-31D81F09292A}" type="pres">
      <dgm:prSet presAssocID="{45E7D33C-214D-42B6-8182-69E904066D9F}" presName="Accent" presStyleLbl="node1" presStyleIdx="2" presStyleCnt="3" custScaleX="120229"/>
      <dgm:spPr>
        <a:solidFill>
          <a:srgbClr val="00B050"/>
        </a:solidFill>
        <a:ln>
          <a:solidFill>
            <a:srgbClr val="00B050"/>
          </a:solidFill>
        </a:ln>
      </dgm:spPr>
      <dgm:t>
        <a:bodyPr/>
        <a:lstStyle/>
        <a:p>
          <a:endParaRPr lang="es-EC"/>
        </a:p>
      </dgm:t>
    </dgm:pt>
    <dgm:pt modelId="{FCDEA04C-17C8-4210-8EC6-52E0FB45A185}" type="pres">
      <dgm:prSet presAssocID="{45E7D33C-214D-42B6-8182-69E904066D9F}" presName="Parent3" presStyleLbl="revTx" presStyleIdx="2" presStyleCnt="3" custScaleX="139143" custScaleY="194856" custLinFactNeighborX="4716" custLinFactNeighborY="-3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CBCA7C4-F728-43F1-AF0D-EB891F7F614D}" srcId="{BBBEEED1-BA01-4CE7-8F25-CCFE7CB6EA08}" destId="{096916BD-247A-4EA6-94EE-A4E968CFA530}" srcOrd="0" destOrd="0" parTransId="{02F78623-A5CC-4A8D-8383-20F4943A16D3}" sibTransId="{D6603789-2C8A-4ABF-8500-6784F6C6C2A6}"/>
    <dgm:cxn modelId="{7C17B76D-BFCB-487D-8836-D7A15C70DAFD}" type="presOf" srcId="{096916BD-247A-4EA6-94EE-A4E968CFA530}" destId="{2035D960-3ED4-4C0F-8D5B-618CD40B9E7B}" srcOrd="0" destOrd="0" presId="urn:microsoft.com/office/officeart/2009/layout/CircleArrowProcess"/>
    <dgm:cxn modelId="{0527AACA-03E9-48F1-98FF-21B66F24ACEF}" type="presOf" srcId="{BBBEEED1-BA01-4CE7-8F25-CCFE7CB6EA08}" destId="{4205FD4C-A4CA-4E76-B687-80FC2043219A}" srcOrd="0" destOrd="0" presId="urn:microsoft.com/office/officeart/2009/layout/CircleArrowProcess"/>
    <dgm:cxn modelId="{E7A81D12-CDDA-48DD-A43E-2AB8CA8CF8DA}" type="presOf" srcId="{E1CD8578-1BA6-47BD-8CAF-2FA416D8BDB5}" destId="{64FE2247-8F26-4B76-82A1-F25FEF4B6CD3}" srcOrd="0" destOrd="0" presId="urn:microsoft.com/office/officeart/2009/layout/CircleArrowProcess"/>
    <dgm:cxn modelId="{BDDC3EF5-492E-442A-99B0-8F427E8C2D39}" type="presOf" srcId="{45E7D33C-214D-42B6-8182-69E904066D9F}" destId="{FCDEA04C-17C8-4210-8EC6-52E0FB45A185}" srcOrd="0" destOrd="0" presId="urn:microsoft.com/office/officeart/2009/layout/CircleArrowProcess"/>
    <dgm:cxn modelId="{F852F3CE-3CE1-4934-BBA4-54278445222C}" srcId="{BBBEEED1-BA01-4CE7-8F25-CCFE7CB6EA08}" destId="{E1CD8578-1BA6-47BD-8CAF-2FA416D8BDB5}" srcOrd="1" destOrd="0" parTransId="{9EC48DE6-1485-4953-A99F-27C7F73B0F88}" sibTransId="{8DCFFF3C-94AA-4A57-A4A6-E2AA3537CFFF}"/>
    <dgm:cxn modelId="{610B03B1-A033-4653-B232-B6104EE38BCC}" srcId="{BBBEEED1-BA01-4CE7-8F25-CCFE7CB6EA08}" destId="{45E7D33C-214D-42B6-8182-69E904066D9F}" srcOrd="2" destOrd="0" parTransId="{1F59D5C1-A310-4163-AD58-DAB480CEE807}" sibTransId="{31EC640F-0BB2-4B8A-89E8-C4E5006B2BBB}"/>
    <dgm:cxn modelId="{F5F75517-18F0-40DD-9FF6-1EBE40923130}" type="presParOf" srcId="{4205FD4C-A4CA-4E76-B687-80FC2043219A}" destId="{C1C1B027-35DB-4EA4-BD9D-23ED20A0AB7F}" srcOrd="0" destOrd="0" presId="urn:microsoft.com/office/officeart/2009/layout/CircleArrowProcess"/>
    <dgm:cxn modelId="{1C96D8C0-6A98-41A9-B7A5-9BC8FB75DFAC}" type="presParOf" srcId="{C1C1B027-35DB-4EA4-BD9D-23ED20A0AB7F}" destId="{174B2CFB-582B-4BCF-A33E-1EEFB52AEE90}" srcOrd="0" destOrd="0" presId="urn:microsoft.com/office/officeart/2009/layout/CircleArrowProcess"/>
    <dgm:cxn modelId="{DA533D25-299E-4479-9E62-629C7DDC67C3}" type="presParOf" srcId="{4205FD4C-A4CA-4E76-B687-80FC2043219A}" destId="{2035D960-3ED4-4C0F-8D5B-618CD40B9E7B}" srcOrd="1" destOrd="0" presId="urn:microsoft.com/office/officeart/2009/layout/CircleArrowProcess"/>
    <dgm:cxn modelId="{D7F7BCED-5252-4AAB-8902-7AB0CE5139A1}" type="presParOf" srcId="{4205FD4C-A4CA-4E76-B687-80FC2043219A}" destId="{61E09923-9266-4EC6-B7BC-D59282EC17F4}" srcOrd="2" destOrd="0" presId="urn:microsoft.com/office/officeart/2009/layout/CircleArrowProcess"/>
    <dgm:cxn modelId="{B4893D13-B1A8-4CE1-9E11-50453949916D}" type="presParOf" srcId="{61E09923-9266-4EC6-B7BC-D59282EC17F4}" destId="{B68BA397-B947-477A-A690-A1F0EF25642A}" srcOrd="0" destOrd="0" presId="urn:microsoft.com/office/officeart/2009/layout/CircleArrowProcess"/>
    <dgm:cxn modelId="{2BD22949-094D-47B4-AB50-4A0BCBEC4F33}" type="presParOf" srcId="{4205FD4C-A4CA-4E76-B687-80FC2043219A}" destId="{64FE2247-8F26-4B76-82A1-F25FEF4B6CD3}" srcOrd="3" destOrd="0" presId="urn:microsoft.com/office/officeart/2009/layout/CircleArrowProcess"/>
    <dgm:cxn modelId="{82DB9AF0-01DB-4977-8A32-CD22102DFEB0}" type="presParOf" srcId="{4205FD4C-A4CA-4E76-B687-80FC2043219A}" destId="{FC89494B-AFE1-48ED-BBE3-B9081A3C8A71}" srcOrd="4" destOrd="0" presId="urn:microsoft.com/office/officeart/2009/layout/CircleArrowProcess"/>
    <dgm:cxn modelId="{A96D5C76-0F2A-4C78-A6F5-D23D33753D91}" type="presParOf" srcId="{FC89494B-AFE1-48ED-BBE3-B9081A3C8A71}" destId="{93111E72-8F99-4DC3-9767-31D81F09292A}" srcOrd="0" destOrd="0" presId="urn:microsoft.com/office/officeart/2009/layout/CircleArrowProcess"/>
    <dgm:cxn modelId="{9D9FFD4C-D47F-4685-A450-E5CE4AD6F2D6}" type="presParOf" srcId="{4205FD4C-A4CA-4E76-B687-80FC2043219A}" destId="{FCDEA04C-17C8-4210-8EC6-52E0FB45A18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2D0F370-BDFE-4179-849C-451FFE82FEF4}" type="doc">
      <dgm:prSet loTypeId="urn:microsoft.com/office/officeart/2005/8/layout/b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C"/>
        </a:p>
      </dgm:t>
    </dgm:pt>
    <dgm:pt modelId="{56BCB38A-C386-45D2-B54C-34948C9918A1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Extracción de ADN de </a:t>
          </a:r>
          <a:r>
            <a:rPr lang="es-EC" sz="2000" b="0" i="1" dirty="0" smtClean="0"/>
            <a:t>T. grandis.</a:t>
          </a:r>
          <a:endParaRPr lang="es-EC" sz="2000" b="0" dirty="0"/>
        </a:p>
      </dgm:t>
    </dgm:pt>
    <dgm:pt modelId="{0EEF7F3D-BF6E-45BB-BDAE-4348BFC6E7BE}" type="parTrans" cxnId="{A4464584-7862-4976-98EA-BCE9B31C781F}">
      <dgm:prSet/>
      <dgm:spPr/>
      <dgm:t>
        <a:bodyPr/>
        <a:lstStyle/>
        <a:p>
          <a:endParaRPr lang="es-EC" sz="2000" b="0"/>
        </a:p>
      </dgm:t>
    </dgm:pt>
    <dgm:pt modelId="{7F020C47-B1BA-4498-8D1B-D2AD9759BFB8}" type="sibTrans" cxnId="{A4464584-7862-4976-98EA-BCE9B31C781F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909D90C0-D069-4538-BE3A-EF524FEEFDD6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Cuantificación de ADN mediante espectrofotometría</a:t>
          </a:r>
          <a:endParaRPr lang="es-EC" sz="2000" b="0" dirty="0"/>
        </a:p>
      </dgm:t>
    </dgm:pt>
    <dgm:pt modelId="{C376E7FC-E0CC-4A20-8055-4B282255C338}" type="parTrans" cxnId="{6DC629CC-BC1D-4E9E-B1E9-59CFB634E244}">
      <dgm:prSet/>
      <dgm:spPr/>
      <dgm:t>
        <a:bodyPr/>
        <a:lstStyle/>
        <a:p>
          <a:endParaRPr lang="es-EC" sz="2000" b="0"/>
        </a:p>
      </dgm:t>
    </dgm:pt>
    <dgm:pt modelId="{B92CF82D-CBEB-4872-BF83-AB8FF7E3B3F2}" type="sibTrans" cxnId="{6DC629CC-BC1D-4E9E-B1E9-59CFB634E244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1AB88F1F-0381-4B5A-830B-7D27B6DDC6CE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Validación del ADN de </a:t>
          </a:r>
          <a:r>
            <a:rPr lang="es-EC" sz="2000" b="0" i="1" dirty="0" smtClean="0"/>
            <a:t>T. grandis</a:t>
          </a:r>
          <a:endParaRPr lang="es-EC" sz="2000" b="0" dirty="0"/>
        </a:p>
      </dgm:t>
    </dgm:pt>
    <dgm:pt modelId="{9A7FEDA8-4E1F-4836-9DE0-8FCD8A5ECEA1}" type="parTrans" cxnId="{03EFA0EE-6E6F-4192-88AC-18B9BCF4065A}">
      <dgm:prSet/>
      <dgm:spPr/>
      <dgm:t>
        <a:bodyPr/>
        <a:lstStyle/>
        <a:p>
          <a:endParaRPr lang="es-EC" sz="2000" b="0"/>
        </a:p>
      </dgm:t>
    </dgm:pt>
    <dgm:pt modelId="{8B9BEBC5-B4FA-46AF-8BDB-904B36752E5A}" type="sibTrans" cxnId="{03EFA0EE-6E6F-4192-88AC-18B9BCF4065A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3FFDF6CA-E4B4-4A6A-A1A7-9F459B90B697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Validación de </a:t>
          </a:r>
          <a:r>
            <a:rPr lang="es-EC" sz="2000" b="0" i="1" dirty="0" smtClean="0"/>
            <a:t>Primers</a:t>
          </a:r>
          <a:r>
            <a:rPr lang="es-EC" sz="2000" b="0" dirty="0" smtClean="0"/>
            <a:t> Microsatélites</a:t>
          </a:r>
          <a:endParaRPr lang="es-EC" sz="2000" b="0" dirty="0"/>
        </a:p>
      </dgm:t>
    </dgm:pt>
    <dgm:pt modelId="{8E464CDE-0FB8-48D5-8681-F81ED6043739}" type="parTrans" cxnId="{F91339F3-E72D-44DE-939F-A63189B5A843}">
      <dgm:prSet/>
      <dgm:spPr/>
      <dgm:t>
        <a:bodyPr/>
        <a:lstStyle/>
        <a:p>
          <a:endParaRPr lang="es-EC" sz="2000" b="0"/>
        </a:p>
      </dgm:t>
    </dgm:pt>
    <dgm:pt modelId="{FF74EDEE-3AF7-41F3-911E-87375EF938A8}" type="sibTrans" cxnId="{F91339F3-E72D-44DE-939F-A63189B5A843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85BB0F0C-8D52-4B24-ACDD-419F537E2693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Amplificación utilizando metodología M13 </a:t>
          </a:r>
          <a:r>
            <a:rPr lang="es-EC" sz="2000" b="0" i="1" dirty="0" err="1" smtClean="0"/>
            <a:t>Tailing</a:t>
          </a:r>
          <a:r>
            <a:rPr lang="es-EC" sz="2000" b="0" i="1" dirty="0" smtClean="0"/>
            <a:t> </a:t>
          </a:r>
          <a:endParaRPr lang="es-EC" sz="2000" b="0" dirty="0"/>
        </a:p>
      </dgm:t>
    </dgm:pt>
    <dgm:pt modelId="{9DACACF4-A0A8-411A-8ACB-F546F1E02C39}" type="parTrans" cxnId="{EE7BE647-5EDC-408C-9C27-E2A15EF67607}">
      <dgm:prSet/>
      <dgm:spPr/>
      <dgm:t>
        <a:bodyPr/>
        <a:lstStyle/>
        <a:p>
          <a:endParaRPr lang="es-EC" sz="2000" b="0"/>
        </a:p>
      </dgm:t>
    </dgm:pt>
    <dgm:pt modelId="{2B06184B-1A6F-4A77-AE66-539583D7E53A}" type="sibTrans" cxnId="{EE7BE647-5EDC-408C-9C27-E2A15EF67607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F7906BC7-A07F-4B27-962A-06BE11041197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Corrida electroforética de productos PCR y Genotipaje en el LI-COR 4300S </a:t>
          </a:r>
          <a:endParaRPr lang="es-EC" sz="2000" b="0" dirty="0"/>
        </a:p>
      </dgm:t>
    </dgm:pt>
    <dgm:pt modelId="{045AB573-4659-44B5-A621-E66E4CC677C7}" type="parTrans" cxnId="{A7893564-939E-45C3-9681-45B9DAB623E4}">
      <dgm:prSet/>
      <dgm:spPr/>
      <dgm:t>
        <a:bodyPr/>
        <a:lstStyle/>
        <a:p>
          <a:endParaRPr lang="es-EC" sz="2000" b="0"/>
        </a:p>
      </dgm:t>
    </dgm:pt>
    <dgm:pt modelId="{6969B49F-6F20-43A7-B0F9-DA180F1DEB13}" type="sibTrans" cxnId="{A7893564-939E-45C3-9681-45B9DAB623E4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62265F08-40F1-40EB-9696-94430B6C7FEE}">
      <dgm:prSet phldrT="[Texto]" custT="1"/>
      <dgm:spPr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Análisis de Datos</a:t>
          </a:r>
          <a:endParaRPr lang="es-EC" sz="2000" b="0" dirty="0"/>
        </a:p>
      </dgm:t>
    </dgm:pt>
    <dgm:pt modelId="{530F7093-E1AD-49A5-8994-A741A4088719}" type="parTrans" cxnId="{A8FED2EB-5CD1-4554-A92F-E6721A7CBDC2}">
      <dgm:prSet/>
      <dgm:spPr/>
      <dgm:t>
        <a:bodyPr/>
        <a:lstStyle/>
        <a:p>
          <a:endParaRPr lang="es-EC" sz="2000" b="0"/>
        </a:p>
      </dgm:t>
    </dgm:pt>
    <dgm:pt modelId="{96AF9D19-49B5-445B-AC5D-1F0879129B8A}" type="sibTrans" cxnId="{A8FED2EB-5CD1-4554-A92F-E6721A7CBDC2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3A416AE2-5A7B-40B9-824A-AFE961A211D9}">
      <dgm:prSet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sz="2000" b="0" dirty="0" smtClean="0"/>
            <a:t>Recolección del Material Vegetal</a:t>
          </a:r>
          <a:endParaRPr lang="es-EC" sz="2000" b="0" dirty="0"/>
        </a:p>
      </dgm:t>
    </dgm:pt>
    <dgm:pt modelId="{F36FD123-4B39-4B93-BD25-7622533EE422}" type="parTrans" cxnId="{36CCA6A1-5383-4628-A719-F0268383603E}">
      <dgm:prSet/>
      <dgm:spPr/>
      <dgm:t>
        <a:bodyPr/>
        <a:lstStyle/>
        <a:p>
          <a:endParaRPr lang="es-EC" sz="2000" b="0"/>
        </a:p>
      </dgm:t>
    </dgm:pt>
    <dgm:pt modelId="{619F3BB1-4E80-4F57-A6A9-F2C1EE8D7719}" type="sibTrans" cxnId="{36CCA6A1-5383-4628-A719-F0268383603E}">
      <dgm:prSet/>
      <dgm:spPr>
        <a:solidFill>
          <a:srgbClr val="00B050"/>
        </a:solidFill>
      </dgm:spPr>
      <dgm:t>
        <a:bodyPr/>
        <a:lstStyle/>
        <a:p>
          <a:endParaRPr lang="es-EC" sz="2000" b="0"/>
        </a:p>
      </dgm:t>
    </dgm:pt>
    <dgm:pt modelId="{028D76F5-C1A9-4B19-84C8-3E971AF4CB79}">
      <dgm:prSet/>
      <dgm:spPr>
        <a:ln>
          <a:solidFill>
            <a:srgbClr val="00B050"/>
          </a:solidFill>
        </a:ln>
      </dgm:spPr>
      <dgm:t>
        <a:bodyPr/>
        <a:lstStyle/>
        <a:p>
          <a:r>
            <a:rPr lang="es-EC" dirty="0" smtClean="0"/>
            <a:t>Diversidad Genética, Análisis de conglomerados, ACOP, Estadística F, </a:t>
          </a:r>
          <a:r>
            <a:rPr lang="es-EC" dirty="0" err="1" smtClean="0"/>
            <a:t>Amova</a:t>
          </a:r>
          <a:r>
            <a:rPr lang="es-EC" dirty="0" smtClean="0"/>
            <a:t>, Duplicados</a:t>
          </a:r>
          <a:endParaRPr lang="es-EC" dirty="0"/>
        </a:p>
      </dgm:t>
    </dgm:pt>
    <dgm:pt modelId="{9A345402-E8A7-4A50-8C81-26FDB38AD91C}" type="parTrans" cxnId="{292FCE2F-4F78-4523-871D-347D2DD92850}">
      <dgm:prSet/>
      <dgm:spPr/>
      <dgm:t>
        <a:bodyPr/>
        <a:lstStyle/>
        <a:p>
          <a:endParaRPr lang="es-EC"/>
        </a:p>
      </dgm:t>
    </dgm:pt>
    <dgm:pt modelId="{F84A9F44-0757-4198-9D33-9150624A33C7}" type="sibTrans" cxnId="{292FCE2F-4F78-4523-871D-347D2DD92850}">
      <dgm:prSet/>
      <dgm:spPr/>
      <dgm:t>
        <a:bodyPr/>
        <a:lstStyle/>
        <a:p>
          <a:endParaRPr lang="es-EC"/>
        </a:p>
      </dgm:t>
    </dgm:pt>
    <dgm:pt modelId="{6FE255C9-3C4F-4821-AB94-E794FF08344D}" type="pres">
      <dgm:prSet presAssocID="{C2D0F370-BDFE-4179-849C-451FFE82FEF4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64AE7393-9B8D-4C54-A43E-67BCA5522185}" type="pres">
      <dgm:prSet presAssocID="{3A416AE2-5A7B-40B9-824A-AFE961A211D9}" presName="compNode" presStyleCnt="0"/>
      <dgm:spPr/>
      <dgm:t>
        <a:bodyPr/>
        <a:lstStyle/>
        <a:p>
          <a:endParaRPr lang="es-EC"/>
        </a:p>
      </dgm:t>
    </dgm:pt>
    <dgm:pt modelId="{30077601-E0E2-4DF8-99FC-A58614DD4E83}" type="pres">
      <dgm:prSet presAssocID="{3A416AE2-5A7B-40B9-824A-AFE961A211D9}" presName="dummyConnPt" presStyleCnt="0"/>
      <dgm:spPr/>
      <dgm:t>
        <a:bodyPr/>
        <a:lstStyle/>
        <a:p>
          <a:endParaRPr lang="es-EC"/>
        </a:p>
      </dgm:t>
    </dgm:pt>
    <dgm:pt modelId="{65E2DD94-F786-4B64-884C-872931EC7707}" type="pres">
      <dgm:prSet presAssocID="{3A416AE2-5A7B-40B9-824A-AFE961A211D9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9A9F9B-0C93-4FD8-A1F6-98166B73A1C2}" type="pres">
      <dgm:prSet presAssocID="{619F3BB1-4E80-4F57-A6A9-F2C1EE8D7719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36F73221-9FE6-47F6-BD2C-BCD3B396C8AD}" type="pres">
      <dgm:prSet presAssocID="{56BCB38A-C386-45D2-B54C-34948C9918A1}" presName="compNode" presStyleCnt="0"/>
      <dgm:spPr/>
      <dgm:t>
        <a:bodyPr/>
        <a:lstStyle/>
        <a:p>
          <a:endParaRPr lang="es-EC"/>
        </a:p>
      </dgm:t>
    </dgm:pt>
    <dgm:pt modelId="{90A8EF6C-D2B3-4AD9-BCE6-4E9F8A5C13EB}" type="pres">
      <dgm:prSet presAssocID="{56BCB38A-C386-45D2-B54C-34948C9918A1}" presName="dummyConnPt" presStyleCnt="0"/>
      <dgm:spPr/>
      <dgm:t>
        <a:bodyPr/>
        <a:lstStyle/>
        <a:p>
          <a:endParaRPr lang="es-EC"/>
        </a:p>
      </dgm:t>
    </dgm:pt>
    <dgm:pt modelId="{9915D20B-6614-43C8-87F1-9E7E2AF8FECC}" type="pres">
      <dgm:prSet presAssocID="{56BCB38A-C386-45D2-B54C-34948C9918A1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57A2AB5-75D4-4568-ABFC-107D240342E3}" type="pres">
      <dgm:prSet presAssocID="{7F020C47-B1BA-4498-8D1B-D2AD9759BFB8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E3F36B34-C9F3-4A08-8F26-920AFBA49C16}" type="pres">
      <dgm:prSet presAssocID="{909D90C0-D069-4538-BE3A-EF524FEEFDD6}" presName="compNode" presStyleCnt="0"/>
      <dgm:spPr/>
      <dgm:t>
        <a:bodyPr/>
        <a:lstStyle/>
        <a:p>
          <a:endParaRPr lang="es-EC"/>
        </a:p>
      </dgm:t>
    </dgm:pt>
    <dgm:pt modelId="{0FC8CE72-CA28-49E4-ADEB-ED094AC593EB}" type="pres">
      <dgm:prSet presAssocID="{909D90C0-D069-4538-BE3A-EF524FEEFDD6}" presName="dummyConnPt" presStyleCnt="0"/>
      <dgm:spPr/>
      <dgm:t>
        <a:bodyPr/>
        <a:lstStyle/>
        <a:p>
          <a:endParaRPr lang="es-EC"/>
        </a:p>
      </dgm:t>
    </dgm:pt>
    <dgm:pt modelId="{805A3D1C-DED3-4AA2-AE2F-C3A62AA4DAFA}" type="pres">
      <dgm:prSet presAssocID="{909D90C0-D069-4538-BE3A-EF524FEEFDD6}" presName="node" presStyleLbl="node1" presStyleIdx="2" presStyleCnt="9" custScaleX="10398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21AB2F-F92D-46A4-82D2-189778E75DF7}" type="pres">
      <dgm:prSet presAssocID="{B92CF82D-CBEB-4872-BF83-AB8FF7E3B3F2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294D502C-9306-45CE-BE90-27C68CC40C21}" type="pres">
      <dgm:prSet presAssocID="{1AB88F1F-0381-4B5A-830B-7D27B6DDC6CE}" presName="compNode" presStyleCnt="0"/>
      <dgm:spPr/>
      <dgm:t>
        <a:bodyPr/>
        <a:lstStyle/>
        <a:p>
          <a:endParaRPr lang="es-EC"/>
        </a:p>
      </dgm:t>
    </dgm:pt>
    <dgm:pt modelId="{BEA13111-2827-4FC5-9049-2E85B63B4AB2}" type="pres">
      <dgm:prSet presAssocID="{1AB88F1F-0381-4B5A-830B-7D27B6DDC6CE}" presName="dummyConnPt" presStyleCnt="0"/>
      <dgm:spPr/>
      <dgm:t>
        <a:bodyPr/>
        <a:lstStyle/>
        <a:p>
          <a:endParaRPr lang="es-EC"/>
        </a:p>
      </dgm:t>
    </dgm:pt>
    <dgm:pt modelId="{886DF449-66E1-412A-BE25-0847C6D5DA44}" type="pres">
      <dgm:prSet presAssocID="{1AB88F1F-0381-4B5A-830B-7D27B6DDC6C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C834FC-8AB0-428E-928C-D1AC17E6269F}" type="pres">
      <dgm:prSet presAssocID="{8B9BEBC5-B4FA-46AF-8BDB-904B36752E5A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AEAB23DC-D3A6-4C7E-9318-3F72DEF749F0}" type="pres">
      <dgm:prSet presAssocID="{3FFDF6CA-E4B4-4A6A-A1A7-9F459B90B697}" presName="compNode" presStyleCnt="0"/>
      <dgm:spPr/>
      <dgm:t>
        <a:bodyPr/>
        <a:lstStyle/>
        <a:p>
          <a:endParaRPr lang="es-EC"/>
        </a:p>
      </dgm:t>
    </dgm:pt>
    <dgm:pt modelId="{66663981-92F0-4520-9DDB-F62039DEDB98}" type="pres">
      <dgm:prSet presAssocID="{3FFDF6CA-E4B4-4A6A-A1A7-9F459B90B697}" presName="dummyConnPt" presStyleCnt="0"/>
      <dgm:spPr/>
      <dgm:t>
        <a:bodyPr/>
        <a:lstStyle/>
        <a:p>
          <a:endParaRPr lang="es-EC"/>
        </a:p>
      </dgm:t>
    </dgm:pt>
    <dgm:pt modelId="{29067401-2122-4C84-8945-3422CD0AD18D}" type="pres">
      <dgm:prSet presAssocID="{3FFDF6CA-E4B4-4A6A-A1A7-9F459B90B69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BB50F4-A419-463B-B8EA-57E1D4C94875}" type="pres">
      <dgm:prSet presAssocID="{FF74EDEE-3AF7-41F3-911E-87375EF938A8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9814FE5D-2176-4D20-A110-7A8E0FDCA05A}" type="pres">
      <dgm:prSet presAssocID="{85BB0F0C-8D52-4B24-ACDD-419F537E2693}" presName="compNode" presStyleCnt="0"/>
      <dgm:spPr/>
      <dgm:t>
        <a:bodyPr/>
        <a:lstStyle/>
        <a:p>
          <a:endParaRPr lang="es-EC"/>
        </a:p>
      </dgm:t>
    </dgm:pt>
    <dgm:pt modelId="{B43D689F-803B-4AC2-A064-0079C66EDB3F}" type="pres">
      <dgm:prSet presAssocID="{85BB0F0C-8D52-4B24-ACDD-419F537E2693}" presName="dummyConnPt" presStyleCnt="0"/>
      <dgm:spPr/>
      <dgm:t>
        <a:bodyPr/>
        <a:lstStyle/>
        <a:p>
          <a:endParaRPr lang="es-EC"/>
        </a:p>
      </dgm:t>
    </dgm:pt>
    <dgm:pt modelId="{129AE059-3E02-4535-AFAD-2FD0A7E2CDDC}" type="pres">
      <dgm:prSet presAssocID="{85BB0F0C-8D52-4B24-ACDD-419F537E2693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184B63-9791-444C-8FFB-4BD437B9F709}" type="pres">
      <dgm:prSet presAssocID="{2B06184B-1A6F-4A77-AE66-539583D7E53A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BFBC03AC-5742-4B26-AE9C-D1385A9DDCF8}" type="pres">
      <dgm:prSet presAssocID="{F7906BC7-A07F-4B27-962A-06BE11041197}" presName="compNode" presStyleCnt="0"/>
      <dgm:spPr/>
      <dgm:t>
        <a:bodyPr/>
        <a:lstStyle/>
        <a:p>
          <a:endParaRPr lang="es-EC"/>
        </a:p>
      </dgm:t>
    </dgm:pt>
    <dgm:pt modelId="{B0E9024B-8383-4229-B451-33F0B9DC00CB}" type="pres">
      <dgm:prSet presAssocID="{F7906BC7-A07F-4B27-962A-06BE11041197}" presName="dummyConnPt" presStyleCnt="0"/>
      <dgm:spPr/>
      <dgm:t>
        <a:bodyPr/>
        <a:lstStyle/>
        <a:p>
          <a:endParaRPr lang="es-EC"/>
        </a:p>
      </dgm:t>
    </dgm:pt>
    <dgm:pt modelId="{425486DF-94DE-41E9-AE10-198AED8135B7}" type="pres">
      <dgm:prSet presAssocID="{F7906BC7-A07F-4B27-962A-06BE11041197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80824E-0E0C-41BB-8AEA-D279CDEFCA09}" type="pres">
      <dgm:prSet presAssocID="{6969B49F-6F20-43A7-B0F9-DA180F1DEB13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4CC9BA40-66D3-4DEA-BF61-AFB65784B69A}" type="pres">
      <dgm:prSet presAssocID="{62265F08-40F1-40EB-9696-94430B6C7FEE}" presName="compNode" presStyleCnt="0"/>
      <dgm:spPr/>
      <dgm:t>
        <a:bodyPr/>
        <a:lstStyle/>
        <a:p>
          <a:endParaRPr lang="es-EC"/>
        </a:p>
      </dgm:t>
    </dgm:pt>
    <dgm:pt modelId="{F0EA27A7-64E8-440E-A25B-ABAA4337D08B}" type="pres">
      <dgm:prSet presAssocID="{62265F08-40F1-40EB-9696-94430B6C7FEE}" presName="dummyConnPt" presStyleCnt="0"/>
      <dgm:spPr/>
      <dgm:t>
        <a:bodyPr/>
        <a:lstStyle/>
        <a:p>
          <a:endParaRPr lang="es-EC"/>
        </a:p>
      </dgm:t>
    </dgm:pt>
    <dgm:pt modelId="{1AA5AB82-56DC-4BDB-812D-8ECDD0DB623E}" type="pres">
      <dgm:prSet presAssocID="{62265F08-40F1-40EB-9696-94430B6C7FEE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6B9D4BB-CCEA-4174-8429-67588589D048}" type="pres">
      <dgm:prSet presAssocID="{96AF9D19-49B5-445B-AC5D-1F0879129B8A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9BF97976-F4BE-4FFA-A72A-4069417AA3CB}" type="pres">
      <dgm:prSet presAssocID="{028D76F5-C1A9-4B19-84C8-3E971AF4CB79}" presName="compNode" presStyleCnt="0"/>
      <dgm:spPr/>
    </dgm:pt>
    <dgm:pt modelId="{A2828C50-524D-4792-8CAB-F05ACFEE71D2}" type="pres">
      <dgm:prSet presAssocID="{028D76F5-C1A9-4B19-84C8-3E971AF4CB79}" presName="dummyConnPt" presStyleCnt="0"/>
      <dgm:spPr/>
    </dgm:pt>
    <dgm:pt modelId="{5413D263-E6C0-43FC-B9C3-920C8E744937}" type="pres">
      <dgm:prSet presAssocID="{028D76F5-C1A9-4B19-84C8-3E971AF4CB7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880013C-C560-4716-B107-6534771FFA50}" type="presOf" srcId="{1AB88F1F-0381-4B5A-830B-7D27B6DDC6CE}" destId="{886DF449-66E1-412A-BE25-0847C6D5DA44}" srcOrd="0" destOrd="0" presId="urn:microsoft.com/office/officeart/2005/8/layout/bProcess4"/>
    <dgm:cxn modelId="{6DC629CC-BC1D-4E9E-B1E9-59CFB634E244}" srcId="{C2D0F370-BDFE-4179-849C-451FFE82FEF4}" destId="{909D90C0-D069-4538-BE3A-EF524FEEFDD6}" srcOrd="2" destOrd="0" parTransId="{C376E7FC-E0CC-4A20-8055-4B282255C338}" sibTransId="{B92CF82D-CBEB-4872-BF83-AB8FF7E3B3F2}"/>
    <dgm:cxn modelId="{FA32990B-0B2E-40E0-A940-D4A24A9C34ED}" type="presOf" srcId="{96AF9D19-49B5-445B-AC5D-1F0879129B8A}" destId="{66B9D4BB-CCEA-4174-8429-67588589D048}" srcOrd="0" destOrd="0" presId="urn:microsoft.com/office/officeart/2005/8/layout/bProcess4"/>
    <dgm:cxn modelId="{F91339F3-E72D-44DE-939F-A63189B5A843}" srcId="{C2D0F370-BDFE-4179-849C-451FFE82FEF4}" destId="{3FFDF6CA-E4B4-4A6A-A1A7-9F459B90B697}" srcOrd="4" destOrd="0" parTransId="{8E464CDE-0FB8-48D5-8681-F81ED6043739}" sibTransId="{FF74EDEE-3AF7-41F3-911E-87375EF938A8}"/>
    <dgm:cxn modelId="{393E493A-3A11-4612-97DF-497915497FA2}" type="presOf" srcId="{B92CF82D-CBEB-4872-BF83-AB8FF7E3B3F2}" destId="{0E21AB2F-F92D-46A4-82D2-189778E75DF7}" srcOrd="0" destOrd="0" presId="urn:microsoft.com/office/officeart/2005/8/layout/bProcess4"/>
    <dgm:cxn modelId="{9A77ABCB-D7B1-46D8-B020-69B7566CD134}" type="presOf" srcId="{C2D0F370-BDFE-4179-849C-451FFE82FEF4}" destId="{6FE255C9-3C4F-4821-AB94-E794FF08344D}" srcOrd="0" destOrd="0" presId="urn:microsoft.com/office/officeart/2005/8/layout/bProcess4"/>
    <dgm:cxn modelId="{38C6BF6A-3210-44AE-BB2B-40F333231B5E}" type="presOf" srcId="{8B9BEBC5-B4FA-46AF-8BDB-904B36752E5A}" destId="{71C834FC-8AB0-428E-928C-D1AC17E6269F}" srcOrd="0" destOrd="0" presId="urn:microsoft.com/office/officeart/2005/8/layout/bProcess4"/>
    <dgm:cxn modelId="{51E30FB4-27B4-4C93-8115-1E67725EE681}" type="presOf" srcId="{3FFDF6CA-E4B4-4A6A-A1A7-9F459B90B697}" destId="{29067401-2122-4C84-8945-3422CD0AD18D}" srcOrd="0" destOrd="0" presId="urn:microsoft.com/office/officeart/2005/8/layout/bProcess4"/>
    <dgm:cxn modelId="{A8FED2EB-5CD1-4554-A92F-E6721A7CBDC2}" srcId="{C2D0F370-BDFE-4179-849C-451FFE82FEF4}" destId="{62265F08-40F1-40EB-9696-94430B6C7FEE}" srcOrd="7" destOrd="0" parTransId="{530F7093-E1AD-49A5-8994-A741A4088719}" sibTransId="{96AF9D19-49B5-445B-AC5D-1F0879129B8A}"/>
    <dgm:cxn modelId="{9A167731-35E4-4F18-BFD3-9472D3E80F73}" type="presOf" srcId="{7F020C47-B1BA-4498-8D1B-D2AD9759BFB8}" destId="{857A2AB5-75D4-4568-ABFC-107D240342E3}" srcOrd="0" destOrd="0" presId="urn:microsoft.com/office/officeart/2005/8/layout/bProcess4"/>
    <dgm:cxn modelId="{7E647D74-C07F-4445-B150-35C5A9190DD4}" type="presOf" srcId="{62265F08-40F1-40EB-9696-94430B6C7FEE}" destId="{1AA5AB82-56DC-4BDB-812D-8ECDD0DB623E}" srcOrd="0" destOrd="0" presId="urn:microsoft.com/office/officeart/2005/8/layout/bProcess4"/>
    <dgm:cxn modelId="{4A8559FB-2F5C-4681-83B9-54A2B78CFD6A}" type="presOf" srcId="{619F3BB1-4E80-4F57-A6A9-F2C1EE8D7719}" destId="{D29A9F9B-0C93-4FD8-A1F6-98166B73A1C2}" srcOrd="0" destOrd="0" presId="urn:microsoft.com/office/officeart/2005/8/layout/bProcess4"/>
    <dgm:cxn modelId="{36CCA6A1-5383-4628-A719-F0268383603E}" srcId="{C2D0F370-BDFE-4179-849C-451FFE82FEF4}" destId="{3A416AE2-5A7B-40B9-824A-AFE961A211D9}" srcOrd="0" destOrd="0" parTransId="{F36FD123-4B39-4B93-BD25-7622533EE422}" sibTransId="{619F3BB1-4E80-4F57-A6A9-F2C1EE8D7719}"/>
    <dgm:cxn modelId="{2A522B7B-C4F6-4BC5-90E8-7FA39767C051}" type="presOf" srcId="{FF74EDEE-3AF7-41F3-911E-87375EF938A8}" destId="{53BB50F4-A419-463B-B8EA-57E1D4C94875}" srcOrd="0" destOrd="0" presId="urn:microsoft.com/office/officeart/2005/8/layout/bProcess4"/>
    <dgm:cxn modelId="{A4464584-7862-4976-98EA-BCE9B31C781F}" srcId="{C2D0F370-BDFE-4179-849C-451FFE82FEF4}" destId="{56BCB38A-C386-45D2-B54C-34948C9918A1}" srcOrd="1" destOrd="0" parTransId="{0EEF7F3D-BF6E-45BB-BDAE-4348BFC6E7BE}" sibTransId="{7F020C47-B1BA-4498-8D1B-D2AD9759BFB8}"/>
    <dgm:cxn modelId="{7CAA1875-6E3D-47EB-8787-A6090A7C2961}" type="presOf" srcId="{6969B49F-6F20-43A7-B0F9-DA180F1DEB13}" destId="{CD80824E-0E0C-41BB-8AEA-D279CDEFCA09}" srcOrd="0" destOrd="0" presId="urn:microsoft.com/office/officeart/2005/8/layout/bProcess4"/>
    <dgm:cxn modelId="{334864F2-DB53-4527-B8CF-C9F7B9809F6B}" type="presOf" srcId="{3A416AE2-5A7B-40B9-824A-AFE961A211D9}" destId="{65E2DD94-F786-4B64-884C-872931EC7707}" srcOrd="0" destOrd="0" presId="urn:microsoft.com/office/officeart/2005/8/layout/bProcess4"/>
    <dgm:cxn modelId="{18DC98C1-DBFB-4F21-8721-224234CBE77D}" type="presOf" srcId="{56BCB38A-C386-45D2-B54C-34948C9918A1}" destId="{9915D20B-6614-43C8-87F1-9E7E2AF8FECC}" srcOrd="0" destOrd="0" presId="urn:microsoft.com/office/officeart/2005/8/layout/bProcess4"/>
    <dgm:cxn modelId="{A7893564-939E-45C3-9681-45B9DAB623E4}" srcId="{C2D0F370-BDFE-4179-849C-451FFE82FEF4}" destId="{F7906BC7-A07F-4B27-962A-06BE11041197}" srcOrd="6" destOrd="0" parTransId="{045AB573-4659-44B5-A621-E66E4CC677C7}" sibTransId="{6969B49F-6F20-43A7-B0F9-DA180F1DEB13}"/>
    <dgm:cxn modelId="{ADF0A252-903C-4DCB-9F9A-0D522A5DB71A}" type="presOf" srcId="{028D76F5-C1A9-4B19-84C8-3E971AF4CB79}" destId="{5413D263-E6C0-43FC-B9C3-920C8E744937}" srcOrd="0" destOrd="0" presId="urn:microsoft.com/office/officeart/2005/8/layout/bProcess4"/>
    <dgm:cxn modelId="{03EFA0EE-6E6F-4192-88AC-18B9BCF4065A}" srcId="{C2D0F370-BDFE-4179-849C-451FFE82FEF4}" destId="{1AB88F1F-0381-4B5A-830B-7D27B6DDC6CE}" srcOrd="3" destOrd="0" parTransId="{9A7FEDA8-4E1F-4836-9DE0-8FCD8A5ECEA1}" sibTransId="{8B9BEBC5-B4FA-46AF-8BDB-904B36752E5A}"/>
    <dgm:cxn modelId="{86C48FF8-965D-490F-AC5E-45EAAC0CE807}" type="presOf" srcId="{2B06184B-1A6F-4A77-AE66-539583D7E53A}" destId="{B8184B63-9791-444C-8FFB-4BD437B9F709}" srcOrd="0" destOrd="0" presId="urn:microsoft.com/office/officeart/2005/8/layout/bProcess4"/>
    <dgm:cxn modelId="{292FCE2F-4F78-4523-871D-347D2DD92850}" srcId="{C2D0F370-BDFE-4179-849C-451FFE82FEF4}" destId="{028D76F5-C1A9-4B19-84C8-3E971AF4CB79}" srcOrd="8" destOrd="0" parTransId="{9A345402-E8A7-4A50-8C81-26FDB38AD91C}" sibTransId="{F84A9F44-0757-4198-9D33-9150624A33C7}"/>
    <dgm:cxn modelId="{508FA68C-B569-4033-AC13-2259A6D14457}" type="presOf" srcId="{F7906BC7-A07F-4B27-962A-06BE11041197}" destId="{425486DF-94DE-41E9-AE10-198AED8135B7}" srcOrd="0" destOrd="0" presId="urn:microsoft.com/office/officeart/2005/8/layout/bProcess4"/>
    <dgm:cxn modelId="{EE7BE647-5EDC-408C-9C27-E2A15EF67607}" srcId="{C2D0F370-BDFE-4179-849C-451FFE82FEF4}" destId="{85BB0F0C-8D52-4B24-ACDD-419F537E2693}" srcOrd="5" destOrd="0" parTransId="{9DACACF4-A0A8-411A-8ACB-F546F1E02C39}" sibTransId="{2B06184B-1A6F-4A77-AE66-539583D7E53A}"/>
    <dgm:cxn modelId="{12F4E705-103B-41EB-A53D-D4A5DA65B201}" type="presOf" srcId="{85BB0F0C-8D52-4B24-ACDD-419F537E2693}" destId="{129AE059-3E02-4535-AFAD-2FD0A7E2CDDC}" srcOrd="0" destOrd="0" presId="urn:microsoft.com/office/officeart/2005/8/layout/bProcess4"/>
    <dgm:cxn modelId="{A3F0847C-954C-41FA-AE92-BDACADD19DF4}" type="presOf" srcId="{909D90C0-D069-4538-BE3A-EF524FEEFDD6}" destId="{805A3D1C-DED3-4AA2-AE2F-C3A62AA4DAFA}" srcOrd="0" destOrd="0" presId="urn:microsoft.com/office/officeart/2005/8/layout/bProcess4"/>
    <dgm:cxn modelId="{8D7CDE29-3854-480E-8B2B-44CF44471608}" type="presParOf" srcId="{6FE255C9-3C4F-4821-AB94-E794FF08344D}" destId="{64AE7393-9B8D-4C54-A43E-67BCA5522185}" srcOrd="0" destOrd="0" presId="urn:microsoft.com/office/officeart/2005/8/layout/bProcess4"/>
    <dgm:cxn modelId="{1FCC1954-63FA-44FB-9D22-7A7DA8D683FA}" type="presParOf" srcId="{64AE7393-9B8D-4C54-A43E-67BCA5522185}" destId="{30077601-E0E2-4DF8-99FC-A58614DD4E83}" srcOrd="0" destOrd="0" presId="urn:microsoft.com/office/officeart/2005/8/layout/bProcess4"/>
    <dgm:cxn modelId="{5327F978-25B3-45BB-892F-4FA30DA95D7A}" type="presParOf" srcId="{64AE7393-9B8D-4C54-A43E-67BCA5522185}" destId="{65E2DD94-F786-4B64-884C-872931EC7707}" srcOrd="1" destOrd="0" presId="urn:microsoft.com/office/officeart/2005/8/layout/bProcess4"/>
    <dgm:cxn modelId="{5887BB0F-C10B-4781-BAC7-966DB3859811}" type="presParOf" srcId="{6FE255C9-3C4F-4821-AB94-E794FF08344D}" destId="{D29A9F9B-0C93-4FD8-A1F6-98166B73A1C2}" srcOrd="1" destOrd="0" presId="urn:microsoft.com/office/officeart/2005/8/layout/bProcess4"/>
    <dgm:cxn modelId="{42022BFC-132F-40A7-AAD4-A85B9AC2F1AB}" type="presParOf" srcId="{6FE255C9-3C4F-4821-AB94-E794FF08344D}" destId="{36F73221-9FE6-47F6-BD2C-BCD3B396C8AD}" srcOrd="2" destOrd="0" presId="urn:microsoft.com/office/officeart/2005/8/layout/bProcess4"/>
    <dgm:cxn modelId="{B7C552CA-BDB0-4D70-96CC-9B5B366EA56A}" type="presParOf" srcId="{36F73221-9FE6-47F6-BD2C-BCD3B396C8AD}" destId="{90A8EF6C-D2B3-4AD9-BCE6-4E9F8A5C13EB}" srcOrd="0" destOrd="0" presId="urn:microsoft.com/office/officeart/2005/8/layout/bProcess4"/>
    <dgm:cxn modelId="{D9FB3494-4F09-449A-B6A0-6364CFD628D2}" type="presParOf" srcId="{36F73221-9FE6-47F6-BD2C-BCD3B396C8AD}" destId="{9915D20B-6614-43C8-87F1-9E7E2AF8FECC}" srcOrd="1" destOrd="0" presId="urn:microsoft.com/office/officeart/2005/8/layout/bProcess4"/>
    <dgm:cxn modelId="{80AC01DD-7A85-4572-BF76-D27008915417}" type="presParOf" srcId="{6FE255C9-3C4F-4821-AB94-E794FF08344D}" destId="{857A2AB5-75D4-4568-ABFC-107D240342E3}" srcOrd="3" destOrd="0" presId="urn:microsoft.com/office/officeart/2005/8/layout/bProcess4"/>
    <dgm:cxn modelId="{DB9ED19A-7CC5-4BA2-A751-1F09578D4E0A}" type="presParOf" srcId="{6FE255C9-3C4F-4821-AB94-E794FF08344D}" destId="{E3F36B34-C9F3-4A08-8F26-920AFBA49C16}" srcOrd="4" destOrd="0" presId="urn:microsoft.com/office/officeart/2005/8/layout/bProcess4"/>
    <dgm:cxn modelId="{31C04BE9-3162-48B5-9BCE-AAD37C8667F4}" type="presParOf" srcId="{E3F36B34-C9F3-4A08-8F26-920AFBA49C16}" destId="{0FC8CE72-CA28-49E4-ADEB-ED094AC593EB}" srcOrd="0" destOrd="0" presId="urn:microsoft.com/office/officeart/2005/8/layout/bProcess4"/>
    <dgm:cxn modelId="{5BD6D034-65BE-4DD5-9511-857DE359D343}" type="presParOf" srcId="{E3F36B34-C9F3-4A08-8F26-920AFBA49C16}" destId="{805A3D1C-DED3-4AA2-AE2F-C3A62AA4DAFA}" srcOrd="1" destOrd="0" presId="urn:microsoft.com/office/officeart/2005/8/layout/bProcess4"/>
    <dgm:cxn modelId="{94053465-0F76-4BDA-9DBD-51BDB9AF5AC7}" type="presParOf" srcId="{6FE255C9-3C4F-4821-AB94-E794FF08344D}" destId="{0E21AB2F-F92D-46A4-82D2-189778E75DF7}" srcOrd="5" destOrd="0" presId="urn:microsoft.com/office/officeart/2005/8/layout/bProcess4"/>
    <dgm:cxn modelId="{42470E02-9137-44A2-B9F7-AABD67B9DE9E}" type="presParOf" srcId="{6FE255C9-3C4F-4821-AB94-E794FF08344D}" destId="{294D502C-9306-45CE-BE90-27C68CC40C21}" srcOrd="6" destOrd="0" presId="urn:microsoft.com/office/officeart/2005/8/layout/bProcess4"/>
    <dgm:cxn modelId="{2098A7E7-80DD-4EEB-804C-62C04345C59C}" type="presParOf" srcId="{294D502C-9306-45CE-BE90-27C68CC40C21}" destId="{BEA13111-2827-4FC5-9049-2E85B63B4AB2}" srcOrd="0" destOrd="0" presId="urn:microsoft.com/office/officeart/2005/8/layout/bProcess4"/>
    <dgm:cxn modelId="{EDFE199E-F47A-4F58-8FC6-87100BE0010E}" type="presParOf" srcId="{294D502C-9306-45CE-BE90-27C68CC40C21}" destId="{886DF449-66E1-412A-BE25-0847C6D5DA44}" srcOrd="1" destOrd="0" presId="urn:microsoft.com/office/officeart/2005/8/layout/bProcess4"/>
    <dgm:cxn modelId="{5A8BE89A-4755-466F-BE58-EF201D00B718}" type="presParOf" srcId="{6FE255C9-3C4F-4821-AB94-E794FF08344D}" destId="{71C834FC-8AB0-428E-928C-D1AC17E6269F}" srcOrd="7" destOrd="0" presId="urn:microsoft.com/office/officeart/2005/8/layout/bProcess4"/>
    <dgm:cxn modelId="{F0AA1AAB-F6E4-4619-93EA-28305C4B897A}" type="presParOf" srcId="{6FE255C9-3C4F-4821-AB94-E794FF08344D}" destId="{AEAB23DC-D3A6-4C7E-9318-3F72DEF749F0}" srcOrd="8" destOrd="0" presId="urn:microsoft.com/office/officeart/2005/8/layout/bProcess4"/>
    <dgm:cxn modelId="{04A1D122-A56A-4274-B667-ADDF068AB6B7}" type="presParOf" srcId="{AEAB23DC-D3A6-4C7E-9318-3F72DEF749F0}" destId="{66663981-92F0-4520-9DDB-F62039DEDB98}" srcOrd="0" destOrd="0" presId="urn:microsoft.com/office/officeart/2005/8/layout/bProcess4"/>
    <dgm:cxn modelId="{D85E16EA-ABD6-4B56-81F1-1DB0D2F86BD1}" type="presParOf" srcId="{AEAB23DC-D3A6-4C7E-9318-3F72DEF749F0}" destId="{29067401-2122-4C84-8945-3422CD0AD18D}" srcOrd="1" destOrd="0" presId="urn:microsoft.com/office/officeart/2005/8/layout/bProcess4"/>
    <dgm:cxn modelId="{02C179C7-9291-4FA4-B08B-6C0FDFE75A38}" type="presParOf" srcId="{6FE255C9-3C4F-4821-AB94-E794FF08344D}" destId="{53BB50F4-A419-463B-B8EA-57E1D4C94875}" srcOrd="9" destOrd="0" presId="urn:microsoft.com/office/officeart/2005/8/layout/bProcess4"/>
    <dgm:cxn modelId="{BAC1CDA4-849F-48DE-8F5B-A2D25B8FBCFC}" type="presParOf" srcId="{6FE255C9-3C4F-4821-AB94-E794FF08344D}" destId="{9814FE5D-2176-4D20-A110-7A8E0FDCA05A}" srcOrd="10" destOrd="0" presId="urn:microsoft.com/office/officeart/2005/8/layout/bProcess4"/>
    <dgm:cxn modelId="{6FD324EA-9B56-4E80-BB12-15279F33C07D}" type="presParOf" srcId="{9814FE5D-2176-4D20-A110-7A8E0FDCA05A}" destId="{B43D689F-803B-4AC2-A064-0079C66EDB3F}" srcOrd="0" destOrd="0" presId="urn:microsoft.com/office/officeart/2005/8/layout/bProcess4"/>
    <dgm:cxn modelId="{70E69231-47D9-478B-887D-2648F6F82DD8}" type="presParOf" srcId="{9814FE5D-2176-4D20-A110-7A8E0FDCA05A}" destId="{129AE059-3E02-4535-AFAD-2FD0A7E2CDDC}" srcOrd="1" destOrd="0" presId="urn:microsoft.com/office/officeart/2005/8/layout/bProcess4"/>
    <dgm:cxn modelId="{430D8207-60E8-467F-9ECE-6F52E45003F6}" type="presParOf" srcId="{6FE255C9-3C4F-4821-AB94-E794FF08344D}" destId="{B8184B63-9791-444C-8FFB-4BD437B9F709}" srcOrd="11" destOrd="0" presId="urn:microsoft.com/office/officeart/2005/8/layout/bProcess4"/>
    <dgm:cxn modelId="{C1C15885-2785-4B52-A051-2C7314D4AD24}" type="presParOf" srcId="{6FE255C9-3C4F-4821-AB94-E794FF08344D}" destId="{BFBC03AC-5742-4B26-AE9C-D1385A9DDCF8}" srcOrd="12" destOrd="0" presId="urn:microsoft.com/office/officeart/2005/8/layout/bProcess4"/>
    <dgm:cxn modelId="{0FEDEA05-F96D-4530-BF25-B2706063C999}" type="presParOf" srcId="{BFBC03AC-5742-4B26-AE9C-D1385A9DDCF8}" destId="{B0E9024B-8383-4229-B451-33F0B9DC00CB}" srcOrd="0" destOrd="0" presId="urn:microsoft.com/office/officeart/2005/8/layout/bProcess4"/>
    <dgm:cxn modelId="{1FEEF517-FCA0-4076-8359-E467AC0EE329}" type="presParOf" srcId="{BFBC03AC-5742-4B26-AE9C-D1385A9DDCF8}" destId="{425486DF-94DE-41E9-AE10-198AED8135B7}" srcOrd="1" destOrd="0" presId="urn:microsoft.com/office/officeart/2005/8/layout/bProcess4"/>
    <dgm:cxn modelId="{52D345C5-E946-454C-9425-DF383EAAC9C5}" type="presParOf" srcId="{6FE255C9-3C4F-4821-AB94-E794FF08344D}" destId="{CD80824E-0E0C-41BB-8AEA-D279CDEFCA09}" srcOrd="13" destOrd="0" presId="urn:microsoft.com/office/officeart/2005/8/layout/bProcess4"/>
    <dgm:cxn modelId="{3A96A9FE-5C35-49D7-ABBE-F5D63A0F067D}" type="presParOf" srcId="{6FE255C9-3C4F-4821-AB94-E794FF08344D}" destId="{4CC9BA40-66D3-4DEA-BF61-AFB65784B69A}" srcOrd="14" destOrd="0" presId="urn:microsoft.com/office/officeart/2005/8/layout/bProcess4"/>
    <dgm:cxn modelId="{808B97A5-68D5-47A8-AD1C-11E73B114B45}" type="presParOf" srcId="{4CC9BA40-66D3-4DEA-BF61-AFB65784B69A}" destId="{F0EA27A7-64E8-440E-A25B-ABAA4337D08B}" srcOrd="0" destOrd="0" presId="urn:microsoft.com/office/officeart/2005/8/layout/bProcess4"/>
    <dgm:cxn modelId="{E47B7605-CB7D-446E-958F-07CA3664DD37}" type="presParOf" srcId="{4CC9BA40-66D3-4DEA-BF61-AFB65784B69A}" destId="{1AA5AB82-56DC-4BDB-812D-8ECDD0DB623E}" srcOrd="1" destOrd="0" presId="urn:microsoft.com/office/officeart/2005/8/layout/bProcess4"/>
    <dgm:cxn modelId="{0A3EA6D9-71E1-4884-9CC7-7BA0FF8197F4}" type="presParOf" srcId="{6FE255C9-3C4F-4821-AB94-E794FF08344D}" destId="{66B9D4BB-CCEA-4174-8429-67588589D048}" srcOrd="15" destOrd="0" presId="urn:microsoft.com/office/officeart/2005/8/layout/bProcess4"/>
    <dgm:cxn modelId="{A4C43BAB-3082-4DF6-9C4C-EC03DD51F1AF}" type="presParOf" srcId="{6FE255C9-3C4F-4821-AB94-E794FF08344D}" destId="{9BF97976-F4BE-4FFA-A72A-4069417AA3CB}" srcOrd="16" destOrd="0" presId="urn:microsoft.com/office/officeart/2005/8/layout/bProcess4"/>
    <dgm:cxn modelId="{EA3E9CE4-CE0F-46C1-8F91-2A0256D10E00}" type="presParOf" srcId="{9BF97976-F4BE-4FFA-A72A-4069417AA3CB}" destId="{A2828C50-524D-4792-8CAB-F05ACFEE71D2}" srcOrd="0" destOrd="0" presId="urn:microsoft.com/office/officeart/2005/8/layout/bProcess4"/>
    <dgm:cxn modelId="{78589415-CA7B-43F5-B922-7A863196ACD3}" type="presParOf" srcId="{9BF97976-F4BE-4FFA-A72A-4069417AA3CB}" destId="{5413D263-E6C0-43FC-B9C3-920C8E74493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D378CD-EB52-4051-B437-9D6A9FE03BC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3C9E597-E648-46A6-88ED-3467E1C2493B}">
      <dgm:prSet phldrT="[Texto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Se analizó la imagen generada por el LI-COR 4300s</a:t>
          </a:r>
          <a:endParaRPr lang="es-EC" dirty="0">
            <a:solidFill>
              <a:schemeClr val="tx1"/>
            </a:solidFill>
          </a:endParaRPr>
        </a:p>
      </dgm:t>
    </dgm:pt>
    <dgm:pt modelId="{AD053ABB-53BC-42C0-A473-A5296B9A2444}" type="parTrans" cxnId="{7E64F984-D6A6-4A42-A278-F28D3280143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CC54DDF-9B97-4737-9F35-32166BA90D88}" type="sibTrans" cxnId="{7E64F984-D6A6-4A42-A278-F28D3280143C}">
      <dgm:prSet/>
      <dgm:spPr>
        <a:solidFill>
          <a:srgbClr val="00B050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22E5EE-B7F3-4288-A0E4-10B1CA0D2A9A}">
      <dgm:prSet phldrT="[Texto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En el programa SAGAGT</a:t>
          </a:r>
          <a:endParaRPr lang="es-EC" dirty="0">
            <a:solidFill>
              <a:schemeClr val="tx1"/>
            </a:solidFill>
          </a:endParaRPr>
        </a:p>
      </dgm:t>
    </dgm:pt>
    <dgm:pt modelId="{99B593C6-B1E1-413E-BC36-736884A779A8}" type="parTrans" cxnId="{605B1B13-2BB3-4911-A642-5685D0C266A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FAE0432-89E2-44DB-863B-5636463006E5}" type="sibTrans" cxnId="{605B1B13-2BB3-4911-A642-5685D0C266A9}">
      <dgm:prSet/>
      <dgm:spPr>
        <a:solidFill>
          <a:srgbClr val="00B050"/>
        </a:solidFill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7E890B-7912-44B7-A181-A07A7BCDB26C}">
      <dgm:prSet phldrT="[Texto]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r>
            <a:rPr lang="es-EC" b="0" dirty="0" smtClean="0">
              <a:solidFill>
                <a:schemeClr val="tx1"/>
              </a:solidFill>
            </a:rPr>
            <a:t>Se señaló cada alelo con una “x”, confirmando el genotipaje</a:t>
          </a:r>
          <a:endParaRPr lang="es-EC" dirty="0">
            <a:solidFill>
              <a:schemeClr val="tx1"/>
            </a:solidFill>
          </a:endParaRPr>
        </a:p>
      </dgm:t>
    </dgm:pt>
    <dgm:pt modelId="{66107C0F-ECE2-4893-9EFD-5BAB36BF9BD8}" type="parTrans" cxnId="{BBDEF5F9-C653-477D-80F1-7C2EC8050B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8130E94-B7AA-419D-8BAD-5B60904F20EB}" type="sibTrans" cxnId="{BBDEF5F9-C653-477D-80F1-7C2EC8050B6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68C8605-9CCF-4C41-A705-39D9EDF390F1}" type="pres">
      <dgm:prSet presAssocID="{BAD378CD-EB52-4051-B437-9D6A9FE03BC9}" presName="Name0" presStyleCnt="0">
        <dgm:presLayoutVars>
          <dgm:dir/>
          <dgm:resizeHandles val="exact"/>
        </dgm:presLayoutVars>
      </dgm:prSet>
      <dgm:spPr/>
    </dgm:pt>
    <dgm:pt modelId="{0F565247-C8B6-445B-9C45-D7DB0CDA1D71}" type="pres">
      <dgm:prSet presAssocID="{13C9E597-E648-46A6-88ED-3467E1C2493B}" presName="node" presStyleLbl="node1" presStyleIdx="0" presStyleCnt="3" custLinFactNeighborX="3647" custLinFactNeighborY="237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162252-376F-482F-9AED-565CF372D54A}" type="pres">
      <dgm:prSet presAssocID="{1CC54DDF-9B97-4737-9F35-32166BA90D88}" presName="sibTrans" presStyleLbl="sibTrans2D1" presStyleIdx="0" presStyleCnt="2"/>
      <dgm:spPr/>
      <dgm:t>
        <a:bodyPr/>
        <a:lstStyle/>
        <a:p>
          <a:endParaRPr lang="es-EC"/>
        </a:p>
      </dgm:t>
    </dgm:pt>
    <dgm:pt modelId="{29BB0A58-7630-47EA-A55D-D8B5B47296F3}" type="pres">
      <dgm:prSet presAssocID="{1CC54DDF-9B97-4737-9F35-32166BA90D88}" presName="connectorText" presStyleLbl="sibTrans2D1" presStyleIdx="0" presStyleCnt="2"/>
      <dgm:spPr/>
      <dgm:t>
        <a:bodyPr/>
        <a:lstStyle/>
        <a:p>
          <a:endParaRPr lang="es-EC"/>
        </a:p>
      </dgm:t>
    </dgm:pt>
    <dgm:pt modelId="{830ACD72-ECD6-4D7D-A453-8E2051C2A4F2}" type="pres">
      <dgm:prSet presAssocID="{2422E5EE-B7F3-4288-A0E4-10B1CA0D2A9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F76D55-7777-4FFB-9990-E2BACA14ABBF}" type="pres">
      <dgm:prSet presAssocID="{AFAE0432-89E2-44DB-863B-5636463006E5}" presName="sibTrans" presStyleLbl="sibTrans2D1" presStyleIdx="1" presStyleCnt="2"/>
      <dgm:spPr/>
      <dgm:t>
        <a:bodyPr/>
        <a:lstStyle/>
        <a:p>
          <a:endParaRPr lang="es-EC"/>
        </a:p>
      </dgm:t>
    </dgm:pt>
    <dgm:pt modelId="{7EF3B8C3-A865-49A0-B696-D8FA5BC14748}" type="pres">
      <dgm:prSet presAssocID="{AFAE0432-89E2-44DB-863B-5636463006E5}" presName="connectorText" presStyleLbl="sibTrans2D1" presStyleIdx="1" presStyleCnt="2"/>
      <dgm:spPr/>
      <dgm:t>
        <a:bodyPr/>
        <a:lstStyle/>
        <a:p>
          <a:endParaRPr lang="es-EC"/>
        </a:p>
      </dgm:t>
    </dgm:pt>
    <dgm:pt modelId="{94BB5280-CBFB-42AE-93FD-596BFB585A9F}" type="pres">
      <dgm:prSet presAssocID="{E67E890B-7912-44B7-A181-A07A7BCDB2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1F10A0-313B-4781-9F8E-D6D0F2600777}" type="presOf" srcId="{AFAE0432-89E2-44DB-863B-5636463006E5}" destId="{7EF3B8C3-A865-49A0-B696-D8FA5BC14748}" srcOrd="1" destOrd="0" presId="urn:microsoft.com/office/officeart/2005/8/layout/process1"/>
    <dgm:cxn modelId="{58635D19-BF2F-493D-8253-91F566E4B4B7}" type="presOf" srcId="{1CC54DDF-9B97-4737-9F35-32166BA90D88}" destId="{29BB0A58-7630-47EA-A55D-D8B5B47296F3}" srcOrd="1" destOrd="0" presId="urn:microsoft.com/office/officeart/2005/8/layout/process1"/>
    <dgm:cxn modelId="{BBDEF5F9-C653-477D-80F1-7C2EC8050B6C}" srcId="{BAD378CD-EB52-4051-B437-9D6A9FE03BC9}" destId="{E67E890B-7912-44B7-A181-A07A7BCDB26C}" srcOrd="2" destOrd="0" parTransId="{66107C0F-ECE2-4893-9EFD-5BAB36BF9BD8}" sibTransId="{D8130E94-B7AA-419D-8BAD-5B60904F20EB}"/>
    <dgm:cxn modelId="{D27C3084-19E9-489C-BCFB-0D11AB7A35D7}" type="presOf" srcId="{13C9E597-E648-46A6-88ED-3467E1C2493B}" destId="{0F565247-C8B6-445B-9C45-D7DB0CDA1D71}" srcOrd="0" destOrd="0" presId="urn:microsoft.com/office/officeart/2005/8/layout/process1"/>
    <dgm:cxn modelId="{604FC8B2-4118-4E4C-BE93-42F4DB2B60E9}" type="presOf" srcId="{AFAE0432-89E2-44DB-863B-5636463006E5}" destId="{04F76D55-7777-4FFB-9990-E2BACA14ABBF}" srcOrd="0" destOrd="0" presId="urn:microsoft.com/office/officeart/2005/8/layout/process1"/>
    <dgm:cxn modelId="{7E64F984-D6A6-4A42-A278-F28D3280143C}" srcId="{BAD378CD-EB52-4051-B437-9D6A9FE03BC9}" destId="{13C9E597-E648-46A6-88ED-3467E1C2493B}" srcOrd="0" destOrd="0" parTransId="{AD053ABB-53BC-42C0-A473-A5296B9A2444}" sibTransId="{1CC54DDF-9B97-4737-9F35-32166BA90D88}"/>
    <dgm:cxn modelId="{C5EB005C-65D4-445F-B0AD-0337D79D7B52}" type="presOf" srcId="{2422E5EE-B7F3-4288-A0E4-10B1CA0D2A9A}" destId="{830ACD72-ECD6-4D7D-A453-8E2051C2A4F2}" srcOrd="0" destOrd="0" presId="urn:microsoft.com/office/officeart/2005/8/layout/process1"/>
    <dgm:cxn modelId="{FB9FFADB-3D39-43B6-B4C4-B57658F3C462}" type="presOf" srcId="{E67E890B-7912-44B7-A181-A07A7BCDB26C}" destId="{94BB5280-CBFB-42AE-93FD-596BFB585A9F}" srcOrd="0" destOrd="0" presId="urn:microsoft.com/office/officeart/2005/8/layout/process1"/>
    <dgm:cxn modelId="{EC527A1C-04ED-4662-A16D-E36A92DE55DB}" type="presOf" srcId="{BAD378CD-EB52-4051-B437-9D6A9FE03BC9}" destId="{368C8605-9CCF-4C41-A705-39D9EDF390F1}" srcOrd="0" destOrd="0" presId="urn:microsoft.com/office/officeart/2005/8/layout/process1"/>
    <dgm:cxn modelId="{605B1B13-2BB3-4911-A642-5685D0C266A9}" srcId="{BAD378CD-EB52-4051-B437-9D6A9FE03BC9}" destId="{2422E5EE-B7F3-4288-A0E4-10B1CA0D2A9A}" srcOrd="1" destOrd="0" parTransId="{99B593C6-B1E1-413E-BC36-736884A779A8}" sibTransId="{AFAE0432-89E2-44DB-863B-5636463006E5}"/>
    <dgm:cxn modelId="{2B7FA21C-5765-441C-83C0-414DAA9A0F01}" type="presOf" srcId="{1CC54DDF-9B97-4737-9F35-32166BA90D88}" destId="{4D162252-376F-482F-9AED-565CF372D54A}" srcOrd="0" destOrd="0" presId="urn:microsoft.com/office/officeart/2005/8/layout/process1"/>
    <dgm:cxn modelId="{9EF2090E-988D-4FD3-91CF-2B858135E40F}" type="presParOf" srcId="{368C8605-9CCF-4C41-A705-39D9EDF390F1}" destId="{0F565247-C8B6-445B-9C45-D7DB0CDA1D71}" srcOrd="0" destOrd="0" presId="urn:microsoft.com/office/officeart/2005/8/layout/process1"/>
    <dgm:cxn modelId="{09A45762-2502-4B66-B455-4A42A8BD9E19}" type="presParOf" srcId="{368C8605-9CCF-4C41-A705-39D9EDF390F1}" destId="{4D162252-376F-482F-9AED-565CF372D54A}" srcOrd="1" destOrd="0" presId="urn:microsoft.com/office/officeart/2005/8/layout/process1"/>
    <dgm:cxn modelId="{ACCA9CF8-12EB-4E77-A95A-6D6C88D29DBD}" type="presParOf" srcId="{4D162252-376F-482F-9AED-565CF372D54A}" destId="{29BB0A58-7630-47EA-A55D-D8B5B47296F3}" srcOrd="0" destOrd="0" presId="urn:microsoft.com/office/officeart/2005/8/layout/process1"/>
    <dgm:cxn modelId="{24E35D36-F84F-4629-9A2B-C1BAA3491372}" type="presParOf" srcId="{368C8605-9CCF-4C41-A705-39D9EDF390F1}" destId="{830ACD72-ECD6-4D7D-A453-8E2051C2A4F2}" srcOrd="2" destOrd="0" presId="urn:microsoft.com/office/officeart/2005/8/layout/process1"/>
    <dgm:cxn modelId="{C4729DE8-08F9-41FF-9A33-9B8F3518D668}" type="presParOf" srcId="{368C8605-9CCF-4C41-A705-39D9EDF390F1}" destId="{04F76D55-7777-4FFB-9990-E2BACA14ABBF}" srcOrd="3" destOrd="0" presId="urn:microsoft.com/office/officeart/2005/8/layout/process1"/>
    <dgm:cxn modelId="{016EB5F1-DCFB-4AE3-9366-092881FE1D46}" type="presParOf" srcId="{04F76D55-7777-4FFB-9990-E2BACA14ABBF}" destId="{7EF3B8C3-A865-49A0-B696-D8FA5BC14748}" srcOrd="0" destOrd="0" presId="urn:microsoft.com/office/officeart/2005/8/layout/process1"/>
    <dgm:cxn modelId="{718745A3-CE2E-42BF-B3FA-611B3C970071}" type="presParOf" srcId="{368C8605-9CCF-4C41-A705-39D9EDF390F1}" destId="{94BB5280-CBFB-42AE-93FD-596BFB585A9F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B4A900-82BE-487C-BC6D-211D7B0E655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675B3FAD-E609-4A58-B51D-DB8BEFDD42A6}">
      <dgm:prSet phldrT="[Texto]" custT="1"/>
      <dgm:spPr>
        <a:solidFill>
          <a:schemeClr val="bg1"/>
        </a:solidFill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EC" sz="1800" b="0" dirty="0" smtClean="0"/>
            <a:t>La falta de manejo y cuidado de los cultivos de Teca en INIAP</a:t>
          </a:r>
          <a:endParaRPr lang="es-EC" sz="1800" dirty="0"/>
        </a:p>
      </dgm:t>
    </dgm:pt>
    <dgm:pt modelId="{71AB7642-D285-4BD9-B4A0-C766995247DA}" type="parTrans" cxnId="{77ECA97B-26EB-4291-9F78-1C95BB724AAD}">
      <dgm:prSet/>
      <dgm:spPr/>
      <dgm:t>
        <a:bodyPr/>
        <a:lstStyle/>
        <a:p>
          <a:endParaRPr lang="es-EC"/>
        </a:p>
      </dgm:t>
    </dgm:pt>
    <dgm:pt modelId="{A4D0D058-72DF-4EE2-95F0-E21519419183}" type="sibTrans" cxnId="{77ECA97B-26EB-4291-9F78-1C95BB724AAD}">
      <dgm:prSet/>
      <dgm:spPr/>
      <dgm:t>
        <a:bodyPr/>
        <a:lstStyle/>
        <a:p>
          <a:endParaRPr lang="es-EC"/>
        </a:p>
      </dgm:t>
    </dgm:pt>
    <dgm:pt modelId="{6B22A249-990B-4145-8A42-F5F97C923D35}">
      <dgm:prSet phldrT="[Texto]" phldr="1"/>
      <dgm:spPr/>
      <dgm:t>
        <a:bodyPr/>
        <a:lstStyle/>
        <a:p>
          <a:endParaRPr lang="es-EC"/>
        </a:p>
      </dgm:t>
    </dgm:pt>
    <dgm:pt modelId="{51FE745D-5C8F-465B-9342-66E7CC43FFC6}" type="parTrans" cxnId="{99CA6198-2F09-40F9-A836-773C374DADE0}">
      <dgm:prSet/>
      <dgm:spPr/>
      <dgm:t>
        <a:bodyPr/>
        <a:lstStyle/>
        <a:p>
          <a:endParaRPr lang="es-EC"/>
        </a:p>
      </dgm:t>
    </dgm:pt>
    <dgm:pt modelId="{DDC3B1D2-0EBE-4ABE-BB65-F98EAB1C9841}" type="sibTrans" cxnId="{99CA6198-2F09-40F9-A836-773C374DADE0}">
      <dgm:prSet/>
      <dgm:spPr/>
      <dgm:t>
        <a:bodyPr/>
        <a:lstStyle/>
        <a:p>
          <a:endParaRPr lang="es-EC"/>
        </a:p>
      </dgm:t>
    </dgm:pt>
    <dgm:pt modelId="{667BA4FB-BB48-478D-939A-5F8B37FB3766}">
      <dgm:prSet custT="1"/>
      <dgm:spPr>
        <a:noFill/>
        <a:ln>
          <a:solidFill>
            <a:srgbClr val="00B050"/>
          </a:solidFill>
        </a:ln>
      </dgm:spPr>
      <dgm:t>
        <a:bodyPr/>
        <a:lstStyle/>
        <a:p>
          <a:pPr algn="ctr"/>
          <a:r>
            <a:rPr lang="es-EC" sz="1800" b="0" dirty="0" smtClean="0"/>
            <a:t>Pudo generar problemas de endogamia en las población</a:t>
          </a:r>
          <a:r>
            <a:rPr lang="es-EC" sz="1500" b="0" dirty="0" smtClean="0"/>
            <a:t>.</a:t>
          </a:r>
          <a:endParaRPr lang="es-EC" sz="1500" dirty="0"/>
        </a:p>
      </dgm:t>
    </dgm:pt>
    <dgm:pt modelId="{DC4CDDC3-2F6D-44C9-9514-A71FE9EEBE31}" type="parTrans" cxnId="{DD11267B-331C-4792-A85D-CFFA0E762FBF}">
      <dgm:prSet/>
      <dgm:spPr/>
      <dgm:t>
        <a:bodyPr/>
        <a:lstStyle/>
        <a:p>
          <a:endParaRPr lang="es-EC"/>
        </a:p>
      </dgm:t>
    </dgm:pt>
    <dgm:pt modelId="{29442628-0CB1-4A61-BD32-3E0EAC4AA3DA}" type="sibTrans" cxnId="{DD11267B-331C-4792-A85D-CFFA0E762FBF}">
      <dgm:prSet/>
      <dgm:spPr/>
      <dgm:t>
        <a:bodyPr/>
        <a:lstStyle/>
        <a:p>
          <a:endParaRPr lang="es-EC"/>
        </a:p>
      </dgm:t>
    </dgm:pt>
    <dgm:pt modelId="{0C8BB288-83A7-4781-98EF-D4AB3B45B994}" type="pres">
      <dgm:prSet presAssocID="{AAB4A900-82BE-487C-BC6D-211D7B0E6557}" presName="Name0" presStyleCnt="0">
        <dgm:presLayoutVars>
          <dgm:chMax val="2"/>
          <dgm:chPref val="2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723090B-EAE0-4136-BEE3-BFA16FDDEE44}" type="pres">
      <dgm:prSet presAssocID="{AAB4A900-82BE-487C-BC6D-211D7B0E6557}" presName="Lef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C886BD-4C3F-4EC4-9615-85C5D06204CC}" type="pres">
      <dgm:prSet presAssocID="{AAB4A900-82BE-487C-BC6D-211D7B0E6557}" presName="LeftNode" presStyleLbl="bgImgPlace1" presStyleIdx="0" presStyleCnt="2" custScaleX="115911" custScaleY="89686" custLinFactNeighborX="-25199" custLinFactNeighborY="-4208">
        <dgm:presLayoutVars>
          <dgm:chMax val="2"/>
          <dgm:chPref val="2"/>
        </dgm:presLayoutVars>
      </dgm:prSet>
      <dgm:spPr/>
      <dgm:t>
        <a:bodyPr/>
        <a:lstStyle/>
        <a:p>
          <a:endParaRPr lang="es-EC"/>
        </a:p>
      </dgm:t>
    </dgm:pt>
    <dgm:pt modelId="{32404E70-9BDF-4BE9-A9D7-FC711A4C17CC}" type="pres">
      <dgm:prSet presAssocID="{AAB4A900-82BE-487C-BC6D-211D7B0E6557}" presName="RightText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2760F59-CFC5-4FFB-A0F5-4AB9C266D95C}" type="pres">
      <dgm:prSet presAssocID="{AAB4A900-82BE-487C-BC6D-211D7B0E6557}" presName="RightNode" presStyleLbl="bgImgPlace1" presStyleIdx="1" presStyleCnt="2" custScaleX="113084" custScaleY="92121" custLinFactNeighborX="6682" custLinFactNeighborY="-299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  <dgm:pt modelId="{65597E84-6C60-4A90-8EAC-CEBB1BF7309A}" type="pres">
      <dgm:prSet presAssocID="{AAB4A900-82BE-487C-BC6D-211D7B0E6557}" presName="TopArrow" presStyleLbl="node1" presStyleIdx="0" presStyleCnt="2" custLinFactNeighborX="-9311" custLinFactNeighborY="-10171"/>
      <dgm:spPr>
        <a:solidFill>
          <a:srgbClr val="00B050"/>
        </a:solidFill>
      </dgm:spPr>
    </dgm:pt>
    <dgm:pt modelId="{82877EEA-2586-4DD4-9757-6B18F4D52999}" type="pres">
      <dgm:prSet presAssocID="{AAB4A900-82BE-487C-BC6D-211D7B0E6557}" presName="BottomArrow" presStyleLbl="node1" presStyleIdx="1" presStyleCnt="2"/>
      <dgm:spPr>
        <a:noFill/>
        <a:ln>
          <a:solidFill>
            <a:schemeClr val="bg1"/>
          </a:solidFill>
        </a:ln>
      </dgm:spPr>
    </dgm:pt>
  </dgm:ptLst>
  <dgm:cxnLst>
    <dgm:cxn modelId="{99CA6198-2F09-40F9-A836-773C374DADE0}" srcId="{AAB4A900-82BE-487C-BC6D-211D7B0E6557}" destId="{6B22A249-990B-4145-8A42-F5F97C923D35}" srcOrd="2" destOrd="0" parTransId="{51FE745D-5C8F-465B-9342-66E7CC43FFC6}" sibTransId="{DDC3B1D2-0EBE-4ABE-BB65-F98EAB1C9841}"/>
    <dgm:cxn modelId="{3BCCE26C-5415-4240-A7CF-6E3148632CBF}" type="presOf" srcId="{AAB4A900-82BE-487C-BC6D-211D7B0E6557}" destId="{0C8BB288-83A7-4781-98EF-D4AB3B45B994}" srcOrd="0" destOrd="0" presId="urn:microsoft.com/office/officeart/2009/layout/ReverseList"/>
    <dgm:cxn modelId="{008BA19A-441D-40A5-A80D-498C95F773D3}" type="presOf" srcId="{675B3FAD-E609-4A58-B51D-DB8BEFDD42A6}" destId="{8723090B-EAE0-4136-BEE3-BFA16FDDEE44}" srcOrd="0" destOrd="0" presId="urn:microsoft.com/office/officeart/2009/layout/ReverseList"/>
    <dgm:cxn modelId="{77ECA97B-26EB-4291-9F78-1C95BB724AAD}" srcId="{AAB4A900-82BE-487C-BC6D-211D7B0E6557}" destId="{675B3FAD-E609-4A58-B51D-DB8BEFDD42A6}" srcOrd="0" destOrd="0" parTransId="{71AB7642-D285-4BD9-B4A0-C766995247DA}" sibTransId="{A4D0D058-72DF-4EE2-95F0-E21519419183}"/>
    <dgm:cxn modelId="{548BA5F4-19EA-4851-8FC5-306F335F6850}" type="presOf" srcId="{667BA4FB-BB48-478D-939A-5F8B37FB3766}" destId="{32404E70-9BDF-4BE9-A9D7-FC711A4C17CC}" srcOrd="0" destOrd="0" presId="urn:microsoft.com/office/officeart/2009/layout/ReverseList"/>
    <dgm:cxn modelId="{42E16D1F-D954-4A0D-B2AC-2FE0725A408A}" type="presOf" srcId="{667BA4FB-BB48-478D-939A-5F8B37FB3766}" destId="{E2760F59-CFC5-4FFB-A0F5-4AB9C266D95C}" srcOrd="1" destOrd="0" presId="urn:microsoft.com/office/officeart/2009/layout/ReverseList"/>
    <dgm:cxn modelId="{DD11267B-331C-4792-A85D-CFFA0E762FBF}" srcId="{AAB4A900-82BE-487C-BC6D-211D7B0E6557}" destId="{667BA4FB-BB48-478D-939A-5F8B37FB3766}" srcOrd="1" destOrd="0" parTransId="{DC4CDDC3-2F6D-44C9-9514-A71FE9EEBE31}" sibTransId="{29442628-0CB1-4A61-BD32-3E0EAC4AA3DA}"/>
    <dgm:cxn modelId="{7054EBC4-F37E-44BF-B053-16FACC2F7A1E}" type="presOf" srcId="{675B3FAD-E609-4A58-B51D-DB8BEFDD42A6}" destId="{7EC886BD-4C3F-4EC4-9615-85C5D06204CC}" srcOrd="1" destOrd="0" presId="urn:microsoft.com/office/officeart/2009/layout/ReverseList"/>
    <dgm:cxn modelId="{F7B7D425-326F-49A6-B826-08DBE39A6FF2}" type="presParOf" srcId="{0C8BB288-83A7-4781-98EF-D4AB3B45B994}" destId="{8723090B-EAE0-4136-BEE3-BFA16FDDEE44}" srcOrd="0" destOrd="0" presId="urn:microsoft.com/office/officeart/2009/layout/ReverseList"/>
    <dgm:cxn modelId="{8258ED59-736C-4DE1-917F-5A9A64F89F7E}" type="presParOf" srcId="{0C8BB288-83A7-4781-98EF-D4AB3B45B994}" destId="{7EC886BD-4C3F-4EC4-9615-85C5D06204CC}" srcOrd="1" destOrd="0" presId="urn:microsoft.com/office/officeart/2009/layout/ReverseList"/>
    <dgm:cxn modelId="{11E3906B-4610-49A4-AFED-D1CC168C5961}" type="presParOf" srcId="{0C8BB288-83A7-4781-98EF-D4AB3B45B994}" destId="{32404E70-9BDF-4BE9-A9D7-FC711A4C17CC}" srcOrd="2" destOrd="0" presId="urn:microsoft.com/office/officeart/2009/layout/ReverseList"/>
    <dgm:cxn modelId="{ACCFB3B0-8217-48C3-A22E-ADCAB8A4C4D4}" type="presParOf" srcId="{0C8BB288-83A7-4781-98EF-D4AB3B45B994}" destId="{E2760F59-CFC5-4FFB-A0F5-4AB9C266D95C}" srcOrd="3" destOrd="0" presId="urn:microsoft.com/office/officeart/2009/layout/ReverseList"/>
    <dgm:cxn modelId="{53E51279-EAAC-4E69-A253-EB695C72DE4D}" type="presParOf" srcId="{0C8BB288-83A7-4781-98EF-D4AB3B45B994}" destId="{65597E84-6C60-4A90-8EAC-CEBB1BF7309A}" srcOrd="4" destOrd="0" presId="urn:microsoft.com/office/officeart/2009/layout/ReverseList"/>
    <dgm:cxn modelId="{C9BA8146-5BCC-4F97-9EFF-31A72D4E7512}" type="presParOf" srcId="{0C8BB288-83A7-4781-98EF-D4AB3B45B994}" destId="{82877EEA-2586-4DD4-9757-6B18F4D52999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BB74F-8318-4F52-AF32-0AC6640BAE6B}">
      <dsp:nvSpPr>
        <dsp:cNvPr id="0" name=""/>
        <dsp:cNvSpPr/>
      </dsp:nvSpPr>
      <dsp:spPr>
        <a:xfrm rot="10800000">
          <a:off x="1778198" y="1512"/>
          <a:ext cx="6463974" cy="600219"/>
        </a:xfrm>
        <a:prstGeom prst="homePlate">
          <a:avLst/>
        </a:prstGeom>
        <a:noFill/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INTRODUCCIÓN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1512"/>
        <a:ext cx="6313919" cy="600219"/>
      </dsp:txXfrm>
    </dsp:sp>
    <dsp:sp modelId="{EA0FD2B2-1B2A-42E6-A31B-932498E05B28}">
      <dsp:nvSpPr>
        <dsp:cNvPr id="0" name=""/>
        <dsp:cNvSpPr/>
      </dsp:nvSpPr>
      <dsp:spPr>
        <a:xfrm>
          <a:off x="1478089" y="1512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794889-0CCA-4EE9-B969-EE14855B7217}">
      <dsp:nvSpPr>
        <dsp:cNvPr id="0" name=""/>
        <dsp:cNvSpPr/>
      </dsp:nvSpPr>
      <dsp:spPr>
        <a:xfrm rot="10800000">
          <a:off x="1778198" y="780901"/>
          <a:ext cx="6463974" cy="600219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JUSTIFICACIÓN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780901"/>
        <a:ext cx="6313919" cy="600219"/>
      </dsp:txXfrm>
    </dsp:sp>
    <dsp:sp modelId="{0DF8A6D5-83C7-4C35-9586-70F1C8986E01}">
      <dsp:nvSpPr>
        <dsp:cNvPr id="0" name=""/>
        <dsp:cNvSpPr/>
      </dsp:nvSpPr>
      <dsp:spPr>
        <a:xfrm>
          <a:off x="1478089" y="780901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E22860-193A-4C67-8388-DB56338859E1}">
      <dsp:nvSpPr>
        <dsp:cNvPr id="0" name=""/>
        <dsp:cNvSpPr/>
      </dsp:nvSpPr>
      <dsp:spPr>
        <a:xfrm rot="10800000">
          <a:off x="1778198" y="1560290"/>
          <a:ext cx="6463974" cy="600219"/>
        </a:xfrm>
        <a:prstGeom prst="homePlate">
          <a:avLst/>
        </a:prstGeom>
        <a:noFill/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OBJETIVOS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1560290"/>
        <a:ext cx="6313919" cy="600219"/>
      </dsp:txXfrm>
    </dsp:sp>
    <dsp:sp modelId="{8BCDCD32-E0DF-4541-92A0-1BC7DA2120E4}">
      <dsp:nvSpPr>
        <dsp:cNvPr id="0" name=""/>
        <dsp:cNvSpPr/>
      </dsp:nvSpPr>
      <dsp:spPr>
        <a:xfrm>
          <a:off x="1478089" y="1560290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EF91F-6C55-43EE-B765-DC0CAE6F940A}">
      <dsp:nvSpPr>
        <dsp:cNvPr id="0" name=""/>
        <dsp:cNvSpPr/>
      </dsp:nvSpPr>
      <dsp:spPr>
        <a:xfrm rot="10800000">
          <a:off x="1778198" y="2339679"/>
          <a:ext cx="6463974" cy="600219"/>
        </a:xfrm>
        <a:prstGeom prst="homePlate">
          <a:avLst/>
        </a:prstGeom>
        <a:noFill/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METODOLOGÍA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2339679"/>
        <a:ext cx="6313919" cy="600219"/>
      </dsp:txXfrm>
    </dsp:sp>
    <dsp:sp modelId="{B8394051-2299-4E76-9CB6-F05E09A0DB80}">
      <dsp:nvSpPr>
        <dsp:cNvPr id="0" name=""/>
        <dsp:cNvSpPr/>
      </dsp:nvSpPr>
      <dsp:spPr>
        <a:xfrm>
          <a:off x="1478089" y="2339679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ECE196-09B4-4B4E-8B2D-80E69DC59C94}">
      <dsp:nvSpPr>
        <dsp:cNvPr id="0" name=""/>
        <dsp:cNvSpPr/>
      </dsp:nvSpPr>
      <dsp:spPr>
        <a:xfrm rot="10800000">
          <a:off x="1778198" y="3119068"/>
          <a:ext cx="6463974" cy="600219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RESULTADOS Y DISCUSIÓN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3119068"/>
        <a:ext cx="6313919" cy="600219"/>
      </dsp:txXfrm>
    </dsp:sp>
    <dsp:sp modelId="{8A34FCEA-008F-4E1B-937B-6C51DDC89DA2}">
      <dsp:nvSpPr>
        <dsp:cNvPr id="0" name=""/>
        <dsp:cNvSpPr/>
      </dsp:nvSpPr>
      <dsp:spPr>
        <a:xfrm>
          <a:off x="1478089" y="3119068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5D483-6DA3-4FFE-AA13-CD404AFF4EC9}">
      <dsp:nvSpPr>
        <dsp:cNvPr id="0" name=""/>
        <dsp:cNvSpPr/>
      </dsp:nvSpPr>
      <dsp:spPr>
        <a:xfrm rot="10800000">
          <a:off x="1778198" y="3898457"/>
          <a:ext cx="6463974" cy="600219"/>
        </a:xfrm>
        <a:prstGeom prst="homePlate">
          <a:avLst/>
        </a:prstGeom>
        <a:solidFill>
          <a:schemeClr val="bg1"/>
        </a:solidFill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CONCLUSIONES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3898457"/>
        <a:ext cx="6313919" cy="600219"/>
      </dsp:txXfrm>
    </dsp:sp>
    <dsp:sp modelId="{1B72315A-942A-4980-8AC3-AEBB739E2C19}">
      <dsp:nvSpPr>
        <dsp:cNvPr id="0" name=""/>
        <dsp:cNvSpPr/>
      </dsp:nvSpPr>
      <dsp:spPr>
        <a:xfrm>
          <a:off x="1478089" y="3898457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80C92F-CDA9-45DD-920B-D0B32E8DFA60}">
      <dsp:nvSpPr>
        <dsp:cNvPr id="0" name=""/>
        <dsp:cNvSpPr/>
      </dsp:nvSpPr>
      <dsp:spPr>
        <a:xfrm rot="10800000">
          <a:off x="1778198" y="4677846"/>
          <a:ext cx="6463974" cy="600219"/>
        </a:xfrm>
        <a:prstGeom prst="homePlate">
          <a:avLst/>
        </a:prstGeom>
        <a:noFill/>
        <a:ln w="25400" cap="flat" cmpd="sng" algn="ctr">
          <a:solidFill>
            <a:srgbClr val="00A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4680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RECOMENDACIONES</a:t>
          </a:r>
          <a:endParaRPr lang="es-EC" sz="2800" b="1" kern="1200" dirty="0">
            <a:solidFill>
              <a:schemeClr val="tx1"/>
            </a:solidFill>
          </a:endParaRPr>
        </a:p>
      </dsp:txBody>
      <dsp:txXfrm rot="10800000">
        <a:off x="1928253" y="4677846"/>
        <a:ext cx="6313919" cy="600219"/>
      </dsp:txXfrm>
    </dsp:sp>
    <dsp:sp modelId="{B47B384D-E706-460A-8098-07C2329D62CF}">
      <dsp:nvSpPr>
        <dsp:cNvPr id="0" name=""/>
        <dsp:cNvSpPr/>
      </dsp:nvSpPr>
      <dsp:spPr>
        <a:xfrm>
          <a:off x="1478089" y="4677846"/>
          <a:ext cx="600219" cy="600219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3F279-DEA7-4F07-A128-160FBB4F4568}">
      <dsp:nvSpPr>
        <dsp:cNvPr id="0" name=""/>
        <dsp:cNvSpPr/>
      </dsp:nvSpPr>
      <dsp:spPr>
        <a:xfrm>
          <a:off x="892" y="216022"/>
          <a:ext cx="3479833" cy="1740577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i="1" kern="1200" dirty="0" smtClean="0">
              <a:solidFill>
                <a:schemeClr val="tx1"/>
              </a:solidFill>
            </a:rPr>
            <a:t>Tectona grandis</a:t>
          </a:r>
          <a:r>
            <a:rPr lang="es-EC" sz="2000" kern="1200" dirty="0" smtClean="0">
              <a:solidFill>
                <a:schemeClr val="tx1"/>
              </a:solidFill>
            </a:rPr>
            <a:t> pertenece a la familia </a:t>
          </a:r>
          <a:r>
            <a:rPr lang="es-EC" sz="2000" kern="1200" dirty="0" err="1" smtClean="0">
              <a:solidFill>
                <a:schemeClr val="tx1"/>
              </a:solidFill>
            </a:rPr>
            <a:t>Verbenaceae</a:t>
          </a:r>
          <a:r>
            <a:rPr lang="es-EC" sz="2000" kern="1200" dirty="0" smtClean="0">
              <a:solidFill>
                <a:schemeClr val="tx1"/>
              </a:solidFill>
            </a:rPr>
            <a:t>.</a:t>
          </a:r>
          <a:r>
            <a:rPr lang="es-EC" sz="2000" kern="1200" baseline="30000" dirty="0" smtClean="0">
              <a:solidFill>
                <a:schemeClr val="tx1"/>
              </a:solidFill>
            </a:rPr>
            <a:t>(1)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892" y="216022"/>
        <a:ext cx="3479833" cy="1740577"/>
      </dsp:txXfrm>
    </dsp:sp>
    <dsp:sp modelId="{694D1273-B75E-4F6C-9A4C-F26C4DD95350}">
      <dsp:nvSpPr>
        <dsp:cNvPr id="0" name=""/>
        <dsp:cNvSpPr/>
      </dsp:nvSpPr>
      <dsp:spPr>
        <a:xfrm>
          <a:off x="3828708" y="216022"/>
          <a:ext cx="3479833" cy="1740577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Madera cotizada, valiosa, utilizada en la ebanistería y construcción naviera.</a:t>
          </a:r>
          <a:r>
            <a:rPr lang="es-EC" sz="2000" kern="1200" baseline="30000" dirty="0" smtClean="0">
              <a:solidFill>
                <a:schemeClr val="tx1"/>
              </a:solidFill>
            </a:rPr>
            <a:t>(1)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28708" y="216022"/>
        <a:ext cx="3479833" cy="1740577"/>
      </dsp:txXfrm>
    </dsp:sp>
    <dsp:sp modelId="{7D41728F-1B02-40FA-8C67-2FA3FCE57E19}">
      <dsp:nvSpPr>
        <dsp:cNvPr id="0" name=""/>
        <dsp:cNvSpPr/>
      </dsp:nvSpPr>
      <dsp:spPr>
        <a:xfrm>
          <a:off x="892" y="2304583"/>
          <a:ext cx="3479833" cy="1799874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Características de la madera: fácil de trabajar, secar y preservar, es dura, resistente a termitas y algunos insectos.</a:t>
          </a:r>
          <a:r>
            <a:rPr lang="es-EC" sz="2000" kern="1200" baseline="30000" dirty="0" smtClean="0">
              <a:solidFill>
                <a:schemeClr val="tx1"/>
              </a:solidFill>
            </a:rPr>
            <a:t>(2)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892" y="2304583"/>
        <a:ext cx="3479833" cy="1799874"/>
      </dsp:txXfrm>
    </dsp:sp>
    <dsp:sp modelId="{2BEF5018-F61A-4286-975B-C5283C95164F}">
      <dsp:nvSpPr>
        <dsp:cNvPr id="0" name=""/>
        <dsp:cNvSpPr/>
      </dsp:nvSpPr>
      <dsp:spPr>
        <a:xfrm>
          <a:off x="3828708" y="2304583"/>
          <a:ext cx="3479833" cy="1799874"/>
        </a:xfrm>
        <a:prstGeom prst="rect">
          <a:avLst/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La primera plantación en el Ecuador de </a:t>
          </a:r>
          <a:r>
            <a:rPr lang="es-EC" sz="2000" i="1" kern="1200" dirty="0" smtClean="0">
              <a:solidFill>
                <a:schemeClr val="tx1"/>
              </a:solidFill>
            </a:rPr>
            <a:t>T. grandis</a:t>
          </a:r>
          <a:r>
            <a:rPr lang="es-EC" sz="2000" kern="1200" dirty="0" smtClean="0">
              <a:solidFill>
                <a:schemeClr val="tx1"/>
              </a:solidFill>
            </a:rPr>
            <a:t> fue en el año 1950, con semillas provenientes de la India.</a:t>
          </a:r>
          <a:r>
            <a:rPr lang="es-EC" sz="2000" kern="1200" baseline="30000" dirty="0" smtClean="0">
              <a:solidFill>
                <a:schemeClr val="tx1"/>
              </a:solidFill>
            </a:rPr>
            <a:t>(3)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828708" y="2304583"/>
        <a:ext cx="3479833" cy="17998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D62BFA-BDAB-4BA6-B07F-6C5C589A3389}">
      <dsp:nvSpPr>
        <dsp:cNvPr id="0" name=""/>
        <dsp:cNvSpPr/>
      </dsp:nvSpPr>
      <dsp:spPr>
        <a:xfrm>
          <a:off x="4261043" y="90887"/>
          <a:ext cx="2249854" cy="2194533"/>
        </a:xfrm>
        <a:prstGeom prst="ellipse">
          <a:avLst/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Poblaciones determinadas de la misma especie.</a:t>
          </a:r>
          <a:r>
            <a:rPr lang="es-EC" sz="2000" kern="1200" baseline="30000" dirty="0" smtClean="0">
              <a:solidFill>
                <a:schemeClr val="tx1"/>
              </a:solidFill>
            </a:rPr>
            <a:t>(4)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/>
        </a:p>
      </dsp:txBody>
      <dsp:txXfrm>
        <a:off x="4590526" y="412269"/>
        <a:ext cx="1590888" cy="1551769"/>
      </dsp:txXfrm>
    </dsp:sp>
    <dsp:sp modelId="{47E2C25F-A0B6-4879-B34F-3EAEBAF1F4CE}">
      <dsp:nvSpPr>
        <dsp:cNvPr id="0" name=""/>
        <dsp:cNvSpPr/>
      </dsp:nvSpPr>
      <dsp:spPr>
        <a:xfrm>
          <a:off x="1231617" y="1836836"/>
          <a:ext cx="821662" cy="821662"/>
        </a:xfrm>
        <a:prstGeom prst="mathEqual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3600" kern="1200"/>
        </a:p>
      </dsp:txBody>
      <dsp:txXfrm>
        <a:off x="1340528" y="2006098"/>
        <a:ext cx="603840" cy="483138"/>
      </dsp:txXfrm>
    </dsp:sp>
    <dsp:sp modelId="{A648346E-37B1-4400-9B9D-878D165651CD}">
      <dsp:nvSpPr>
        <dsp:cNvPr id="0" name=""/>
        <dsp:cNvSpPr/>
      </dsp:nvSpPr>
      <dsp:spPr>
        <a:xfrm>
          <a:off x="4350661" y="2395859"/>
          <a:ext cx="2181712" cy="215413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Variación genética de una población.</a:t>
          </a:r>
          <a:r>
            <a:rPr lang="es-EC" sz="2000" kern="1200" baseline="30000" dirty="0" smtClean="0">
              <a:solidFill>
                <a:schemeClr val="tx1"/>
              </a:solidFill>
            </a:rPr>
            <a:t>(4)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/>
        </a:p>
      </dsp:txBody>
      <dsp:txXfrm>
        <a:off x="4670165" y="2711324"/>
        <a:ext cx="1542704" cy="1523200"/>
      </dsp:txXfrm>
    </dsp:sp>
    <dsp:sp modelId="{AFC1E8D3-0BBC-4C01-9FB7-CC89B1E923D7}">
      <dsp:nvSpPr>
        <dsp:cNvPr id="0" name=""/>
        <dsp:cNvSpPr/>
      </dsp:nvSpPr>
      <dsp:spPr>
        <a:xfrm rot="21576146">
          <a:off x="3212199" y="2183686"/>
          <a:ext cx="1498962" cy="57718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600" kern="1200" dirty="0"/>
        </a:p>
      </dsp:txBody>
      <dsp:txXfrm>
        <a:off x="3212201" y="2299724"/>
        <a:ext cx="1325807" cy="346309"/>
      </dsp:txXfrm>
    </dsp:sp>
    <dsp:sp modelId="{289E9968-EF87-4213-839A-15BC97AF3BD0}">
      <dsp:nvSpPr>
        <dsp:cNvPr id="0" name=""/>
        <dsp:cNvSpPr/>
      </dsp:nvSpPr>
      <dsp:spPr>
        <a:xfrm>
          <a:off x="215300" y="1080122"/>
          <a:ext cx="2469238" cy="23862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Es la variabilidad de genes dentro de cada especie</a:t>
          </a:r>
          <a:r>
            <a:rPr lang="es-EC" sz="2000" kern="1200" dirty="0" smtClean="0">
              <a:solidFill>
                <a:schemeClr val="tx1"/>
              </a:solidFill>
            </a:rPr>
            <a:t>.</a:t>
          </a:r>
          <a:r>
            <a:rPr lang="es-EC" sz="2000" kern="1200" baseline="30000" dirty="0" smtClean="0">
              <a:solidFill>
                <a:schemeClr val="tx1"/>
              </a:solidFill>
            </a:rPr>
            <a:t>(4)</a:t>
          </a:r>
          <a:r>
            <a:rPr lang="es-EC" sz="2000" kern="1200" dirty="0" smtClean="0">
              <a:solidFill>
                <a:schemeClr val="tx1"/>
              </a:solidFill>
            </a:rPr>
            <a:t> </a:t>
          </a:r>
          <a:endParaRPr lang="es-EC" sz="2000" kern="1200" dirty="0"/>
        </a:p>
      </dsp:txBody>
      <dsp:txXfrm>
        <a:off x="576912" y="1429584"/>
        <a:ext cx="1746014" cy="16873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C98E47-0865-424F-A50F-E34D64C7BF75}">
      <dsp:nvSpPr>
        <dsp:cNvPr id="0" name=""/>
        <dsp:cNvSpPr/>
      </dsp:nvSpPr>
      <dsp:spPr>
        <a:xfrm>
          <a:off x="0" y="930646"/>
          <a:ext cx="10799763" cy="1240861"/>
        </a:xfrm>
        <a:prstGeom prst="notchedRightArrow">
          <a:avLst/>
        </a:prstGeom>
        <a:solidFill>
          <a:schemeClr val="bg1"/>
        </a:solidFill>
        <a:ln>
          <a:solidFill>
            <a:srgbClr val="00AC0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B62A09-2089-4D82-827B-10F977653FCA}">
      <dsp:nvSpPr>
        <dsp:cNvPr id="0" name=""/>
        <dsp:cNvSpPr/>
      </dsp:nvSpPr>
      <dsp:spPr>
        <a:xfrm>
          <a:off x="241289" y="545734"/>
          <a:ext cx="1546934" cy="700826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solidFill>
                <a:schemeClr val="bg1"/>
              </a:solidFill>
            </a:rPr>
            <a:t>Sirven para detectar</a:t>
          </a:r>
          <a:endParaRPr lang="es-EC" sz="1800" kern="1200" dirty="0">
            <a:solidFill>
              <a:schemeClr val="bg1"/>
            </a:solidFill>
          </a:endParaRPr>
        </a:p>
      </dsp:txBody>
      <dsp:txXfrm>
        <a:off x="241289" y="545734"/>
        <a:ext cx="1546934" cy="700826"/>
      </dsp:txXfrm>
    </dsp:sp>
    <dsp:sp modelId="{DA240C57-C814-4449-AC83-F295C441C2B3}">
      <dsp:nvSpPr>
        <dsp:cNvPr id="0" name=""/>
        <dsp:cNvSpPr/>
      </dsp:nvSpPr>
      <dsp:spPr>
        <a:xfrm>
          <a:off x="1008902" y="1260960"/>
          <a:ext cx="310215" cy="310215"/>
        </a:xfrm>
        <a:prstGeom prst="ellipse">
          <a:avLst/>
        </a:prstGeom>
        <a:solidFill>
          <a:srgbClr val="00AC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F04CF-83D3-4911-B223-8F0659F3D096}">
      <dsp:nvSpPr>
        <dsp:cNvPr id="0" name=""/>
        <dsp:cNvSpPr/>
      </dsp:nvSpPr>
      <dsp:spPr>
        <a:xfrm>
          <a:off x="3065211" y="1517099"/>
          <a:ext cx="1025151" cy="163648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t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 </a:t>
          </a:r>
          <a:endParaRPr lang="es-EC" sz="5400" kern="1200" dirty="0"/>
        </a:p>
      </dsp:txBody>
      <dsp:txXfrm>
        <a:off x="3065211" y="1517099"/>
        <a:ext cx="1025151" cy="1636485"/>
      </dsp:txXfrm>
    </dsp:sp>
    <dsp:sp modelId="{0870E7A6-05BC-423F-9488-64E571987FC4}">
      <dsp:nvSpPr>
        <dsp:cNvPr id="0" name=""/>
        <dsp:cNvSpPr/>
      </dsp:nvSpPr>
      <dsp:spPr>
        <a:xfrm>
          <a:off x="3440861" y="1297063"/>
          <a:ext cx="310215" cy="31021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EDAFA-7EFB-467F-B5C2-ACFC63C8D52A}">
      <dsp:nvSpPr>
        <dsp:cNvPr id="0" name=""/>
        <dsp:cNvSpPr/>
      </dsp:nvSpPr>
      <dsp:spPr>
        <a:xfrm>
          <a:off x="5878745" y="725894"/>
          <a:ext cx="4843999" cy="1969582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048" tIns="384048" rIns="384048" bIns="384048" numCol="1" spcCol="1270" anchor="b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5400" kern="1200" dirty="0" smtClean="0"/>
            <a:t> </a:t>
          </a:r>
          <a:endParaRPr lang="es-EC" sz="5400" kern="1200" dirty="0"/>
        </a:p>
      </dsp:txBody>
      <dsp:txXfrm>
        <a:off x="5878745" y="725894"/>
        <a:ext cx="4843999" cy="1969582"/>
      </dsp:txXfrm>
    </dsp:sp>
    <dsp:sp modelId="{3B2D2A21-32F9-4429-85FF-11D6ADDC04F6}">
      <dsp:nvSpPr>
        <dsp:cNvPr id="0" name=""/>
        <dsp:cNvSpPr/>
      </dsp:nvSpPr>
      <dsp:spPr>
        <a:xfrm>
          <a:off x="7136745" y="1578149"/>
          <a:ext cx="310215" cy="31021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F24FC-623A-4F66-815C-DC382D4BAFD4}">
      <dsp:nvSpPr>
        <dsp:cNvPr id="0" name=""/>
        <dsp:cNvSpPr/>
      </dsp:nvSpPr>
      <dsp:spPr>
        <a:xfrm>
          <a:off x="3421228" y="2279797"/>
          <a:ext cx="498379" cy="1899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189" y="0"/>
              </a:lnTo>
              <a:lnTo>
                <a:pt x="249189" y="1899311"/>
              </a:lnTo>
              <a:lnTo>
                <a:pt x="498379" y="1899311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621327" y="3180363"/>
        <a:ext cx="98180" cy="98180"/>
      </dsp:txXfrm>
    </dsp:sp>
    <dsp:sp modelId="{4446DC88-E59A-4BAA-8F42-2F42DF716D5B}">
      <dsp:nvSpPr>
        <dsp:cNvPr id="0" name=""/>
        <dsp:cNvSpPr/>
      </dsp:nvSpPr>
      <dsp:spPr>
        <a:xfrm>
          <a:off x="3421228" y="2279797"/>
          <a:ext cx="498379" cy="94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9189" y="0"/>
              </a:lnTo>
              <a:lnTo>
                <a:pt x="249189" y="949655"/>
              </a:lnTo>
              <a:lnTo>
                <a:pt x="498379" y="949655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643605" y="2727813"/>
        <a:ext cx="53624" cy="53624"/>
      </dsp:txXfrm>
    </dsp:sp>
    <dsp:sp modelId="{62FDA78F-B4EB-4BC7-AE14-0B07F1FB45AA}">
      <dsp:nvSpPr>
        <dsp:cNvPr id="0" name=""/>
        <dsp:cNvSpPr/>
      </dsp:nvSpPr>
      <dsp:spPr>
        <a:xfrm>
          <a:off x="3421228" y="2234077"/>
          <a:ext cx="4983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8379" y="45720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657958" y="2267338"/>
        <a:ext cx="24918" cy="24918"/>
      </dsp:txXfrm>
    </dsp:sp>
    <dsp:sp modelId="{C1D63F29-804F-493E-B000-1423636BF82C}">
      <dsp:nvSpPr>
        <dsp:cNvPr id="0" name=""/>
        <dsp:cNvSpPr/>
      </dsp:nvSpPr>
      <dsp:spPr>
        <a:xfrm>
          <a:off x="3421228" y="1330141"/>
          <a:ext cx="498379" cy="949655"/>
        </a:xfrm>
        <a:custGeom>
          <a:avLst/>
          <a:gdLst/>
          <a:ahLst/>
          <a:cxnLst/>
          <a:rect l="0" t="0" r="0" b="0"/>
          <a:pathLst>
            <a:path>
              <a:moveTo>
                <a:pt x="0" y="949655"/>
              </a:moveTo>
              <a:lnTo>
                <a:pt x="249189" y="949655"/>
              </a:lnTo>
              <a:lnTo>
                <a:pt x="249189" y="0"/>
              </a:lnTo>
              <a:lnTo>
                <a:pt x="498379" y="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643605" y="1778157"/>
        <a:ext cx="53624" cy="53624"/>
      </dsp:txXfrm>
    </dsp:sp>
    <dsp:sp modelId="{847580E3-87C5-4FCA-8636-B57B61A5DC5E}">
      <dsp:nvSpPr>
        <dsp:cNvPr id="0" name=""/>
        <dsp:cNvSpPr/>
      </dsp:nvSpPr>
      <dsp:spPr>
        <a:xfrm>
          <a:off x="3421228" y="380485"/>
          <a:ext cx="498379" cy="1899311"/>
        </a:xfrm>
        <a:custGeom>
          <a:avLst/>
          <a:gdLst/>
          <a:ahLst/>
          <a:cxnLst/>
          <a:rect l="0" t="0" r="0" b="0"/>
          <a:pathLst>
            <a:path>
              <a:moveTo>
                <a:pt x="0" y="1899311"/>
              </a:moveTo>
              <a:lnTo>
                <a:pt x="249189" y="1899311"/>
              </a:lnTo>
              <a:lnTo>
                <a:pt x="249189" y="0"/>
              </a:lnTo>
              <a:lnTo>
                <a:pt x="498379" y="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/>
        </a:p>
      </dsp:txBody>
      <dsp:txXfrm>
        <a:off x="3621327" y="1281051"/>
        <a:ext cx="98180" cy="98180"/>
      </dsp:txXfrm>
    </dsp:sp>
    <dsp:sp modelId="{00B5FC94-2C2B-428A-ABA9-63FB756BD5B6}">
      <dsp:nvSpPr>
        <dsp:cNvPr id="0" name=""/>
        <dsp:cNvSpPr/>
      </dsp:nvSpPr>
      <dsp:spPr>
        <a:xfrm rot="16200000">
          <a:off x="1042090" y="1899935"/>
          <a:ext cx="3998551" cy="759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Características </a:t>
          </a:r>
          <a:r>
            <a:rPr lang="es-EC" sz="2400" kern="1200" baseline="30000" dirty="0" smtClean="0">
              <a:solidFill>
                <a:schemeClr val="tx1"/>
              </a:solidFill>
            </a:rPr>
            <a:t>(8)</a:t>
          </a:r>
          <a:r>
            <a:rPr lang="es-EC" sz="2400" kern="1200" dirty="0" smtClean="0">
              <a:solidFill>
                <a:schemeClr val="tx1"/>
              </a:solidFill>
            </a:rPr>
            <a:t> </a:t>
          </a:r>
          <a:endParaRPr lang="es-EC" sz="2400" kern="1200" dirty="0"/>
        </a:p>
      </dsp:txBody>
      <dsp:txXfrm>
        <a:off x="1042090" y="1899935"/>
        <a:ext cx="3998551" cy="759724"/>
      </dsp:txXfrm>
    </dsp:sp>
    <dsp:sp modelId="{E66321F7-6AAF-41E5-AA96-30AF96E29B74}">
      <dsp:nvSpPr>
        <dsp:cNvPr id="0" name=""/>
        <dsp:cNvSpPr/>
      </dsp:nvSpPr>
      <dsp:spPr>
        <a:xfrm>
          <a:off x="3919607" y="623"/>
          <a:ext cx="2491897" cy="759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Poseen herencia mendeliana simple</a:t>
          </a:r>
        </a:p>
      </dsp:txBody>
      <dsp:txXfrm>
        <a:off x="3919607" y="623"/>
        <a:ext cx="2491897" cy="759724"/>
      </dsp:txXfrm>
    </dsp:sp>
    <dsp:sp modelId="{1054299C-58BE-44DD-95C4-046B83F697DF}">
      <dsp:nvSpPr>
        <dsp:cNvPr id="0" name=""/>
        <dsp:cNvSpPr/>
      </dsp:nvSpPr>
      <dsp:spPr>
        <a:xfrm>
          <a:off x="3919607" y="950279"/>
          <a:ext cx="2491897" cy="759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Son </a:t>
          </a:r>
          <a:r>
            <a:rPr lang="es-EC" sz="1600" kern="1200" dirty="0" err="1" smtClean="0"/>
            <a:t>codominantes</a:t>
          </a:r>
          <a:endParaRPr lang="es-EC" sz="1600" kern="1200" dirty="0"/>
        </a:p>
      </dsp:txBody>
      <dsp:txXfrm>
        <a:off x="3919607" y="950279"/>
        <a:ext cx="2491897" cy="759724"/>
      </dsp:txXfrm>
    </dsp:sp>
    <dsp:sp modelId="{D897A04B-1D68-4618-99C4-1AC1B12927DE}">
      <dsp:nvSpPr>
        <dsp:cNvPr id="0" name=""/>
        <dsp:cNvSpPr/>
      </dsp:nvSpPr>
      <dsp:spPr>
        <a:xfrm>
          <a:off x="3919607" y="1899935"/>
          <a:ext cx="2491897" cy="759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Secuencias cortas (de 1 a 6 bases nucleotídicas)</a:t>
          </a:r>
          <a:endParaRPr lang="es-EC" sz="1600" kern="1200" dirty="0"/>
        </a:p>
      </dsp:txBody>
      <dsp:txXfrm>
        <a:off x="3919607" y="1899935"/>
        <a:ext cx="2491897" cy="759724"/>
      </dsp:txXfrm>
    </dsp:sp>
    <dsp:sp modelId="{E031D628-4BC7-4D23-AFFA-E0405CA84509}">
      <dsp:nvSpPr>
        <dsp:cNvPr id="0" name=""/>
        <dsp:cNvSpPr/>
      </dsp:nvSpPr>
      <dsp:spPr>
        <a:xfrm>
          <a:off x="3919607" y="2849591"/>
          <a:ext cx="2491897" cy="759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encuentran </a:t>
          </a:r>
          <a:r>
            <a:rPr lang="es-EC" sz="1600" kern="1200" dirty="0" smtClean="0"/>
            <a:t>repetidos </a:t>
          </a:r>
          <a:r>
            <a:rPr lang="es-EC" sz="1600" kern="1200" dirty="0" smtClean="0"/>
            <a:t>en serie varias veces </a:t>
          </a:r>
          <a:endParaRPr lang="es-EC" sz="1600" kern="1200" dirty="0"/>
        </a:p>
      </dsp:txBody>
      <dsp:txXfrm>
        <a:off x="3919607" y="2849591"/>
        <a:ext cx="2491897" cy="759724"/>
      </dsp:txXfrm>
    </dsp:sp>
    <dsp:sp modelId="{070BF63E-8790-47B8-B067-1E63C11290C8}">
      <dsp:nvSpPr>
        <dsp:cNvPr id="0" name=""/>
        <dsp:cNvSpPr/>
      </dsp:nvSpPr>
      <dsp:spPr>
        <a:xfrm>
          <a:off x="3919607" y="3799246"/>
          <a:ext cx="2491897" cy="75972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Alta tasa de polimorfismos</a:t>
          </a:r>
          <a:endParaRPr lang="es-EC" sz="1600" kern="1200" dirty="0"/>
        </a:p>
      </dsp:txBody>
      <dsp:txXfrm>
        <a:off x="3919607" y="3799246"/>
        <a:ext cx="2491897" cy="759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4B2CFB-582B-4BCF-A33E-1EEFB52AEE90}">
      <dsp:nvSpPr>
        <dsp:cNvPr id="0" name=""/>
        <dsp:cNvSpPr/>
      </dsp:nvSpPr>
      <dsp:spPr>
        <a:xfrm>
          <a:off x="3900993" y="-20166"/>
          <a:ext cx="3713073" cy="303552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00B050"/>
        </a:solidFill>
        <a:ln w="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5D960-3ED4-4C0F-8D5B-618CD40B9E7B}">
      <dsp:nvSpPr>
        <dsp:cNvPr id="0" name=""/>
        <dsp:cNvSpPr/>
      </dsp:nvSpPr>
      <dsp:spPr>
        <a:xfrm>
          <a:off x="4436302" y="273787"/>
          <a:ext cx="2543203" cy="2129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MAGAP creó un programa de incentivos para la reforestación.</a:t>
          </a:r>
          <a:endParaRPr lang="es-EC" sz="1800" kern="1200" dirty="0"/>
        </a:p>
      </dsp:txBody>
      <dsp:txXfrm>
        <a:off x="4436302" y="273787"/>
        <a:ext cx="2543203" cy="2129673"/>
      </dsp:txXfrm>
    </dsp:sp>
    <dsp:sp modelId="{B68BA397-B947-477A-A690-A1F0EF25642A}">
      <dsp:nvSpPr>
        <dsp:cNvPr id="0" name=""/>
        <dsp:cNvSpPr/>
      </dsp:nvSpPr>
      <dsp:spPr>
        <a:xfrm>
          <a:off x="3185696" y="1717952"/>
          <a:ext cx="3502512" cy="2954859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E2247-8F26-4B76-82A1-F25FEF4B6CD3}">
      <dsp:nvSpPr>
        <dsp:cNvPr id="0" name=""/>
        <dsp:cNvSpPr/>
      </dsp:nvSpPr>
      <dsp:spPr>
        <a:xfrm>
          <a:off x="3777947" y="2609661"/>
          <a:ext cx="2137521" cy="1192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i="0" kern="1200" dirty="0" smtClean="0"/>
            <a:t>En donde </a:t>
          </a:r>
          <a:r>
            <a:rPr lang="es-EC" sz="1800" b="0" i="1" kern="1200" dirty="0" smtClean="0"/>
            <a:t>T. grandis</a:t>
          </a:r>
          <a:r>
            <a:rPr lang="es-EC" sz="1800" b="0" kern="1200" dirty="0" smtClean="0"/>
            <a:t> es una de las especies priorizadas</a:t>
          </a:r>
          <a:endParaRPr lang="es-EC" sz="1800" b="0" kern="1200" dirty="0"/>
        </a:p>
      </dsp:txBody>
      <dsp:txXfrm>
        <a:off x="3777947" y="2609661"/>
        <a:ext cx="2137521" cy="1192785"/>
      </dsp:txXfrm>
    </dsp:sp>
    <dsp:sp modelId="{93111E72-8F99-4DC3-9767-31D81F09292A}">
      <dsp:nvSpPr>
        <dsp:cNvPr id="0" name=""/>
        <dsp:cNvSpPr/>
      </dsp:nvSpPr>
      <dsp:spPr>
        <a:xfrm>
          <a:off x="4233865" y="3618908"/>
          <a:ext cx="3051767" cy="2539313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rgbClr val="00B050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EA04C-17C8-4210-8EC6-52E0FB45A185}">
      <dsp:nvSpPr>
        <dsp:cNvPr id="0" name=""/>
        <dsp:cNvSpPr/>
      </dsp:nvSpPr>
      <dsp:spPr>
        <a:xfrm>
          <a:off x="4693346" y="4112823"/>
          <a:ext cx="2284322" cy="1599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 el fin de incentivar proyectos de mejoramiento genético forestal</a:t>
          </a:r>
          <a:endParaRPr lang="es-EC" sz="1800" kern="1200" dirty="0"/>
        </a:p>
      </dsp:txBody>
      <dsp:txXfrm>
        <a:off x="4693346" y="4112823"/>
        <a:ext cx="2284322" cy="15991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9A9F9B-0C93-4FD8-A1F6-98166B73A1C2}">
      <dsp:nvSpPr>
        <dsp:cNvPr id="0" name=""/>
        <dsp:cNvSpPr/>
      </dsp:nvSpPr>
      <dsp:spPr>
        <a:xfrm rot="5400000">
          <a:off x="1157416" y="1226858"/>
          <a:ext cx="191932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E2DD94-F786-4B64-884C-872931EC7707}">
      <dsp:nvSpPr>
        <dsp:cNvPr id="0" name=""/>
        <dsp:cNvSpPr/>
      </dsp:nvSpPr>
      <dsp:spPr>
        <a:xfrm>
          <a:off x="1599633" y="2966"/>
          <a:ext cx="2568888" cy="1541333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Recolección del Material Vegetal</a:t>
          </a:r>
          <a:endParaRPr lang="es-EC" sz="2000" b="0" kern="1200" dirty="0"/>
        </a:p>
      </dsp:txBody>
      <dsp:txXfrm>
        <a:off x="1644777" y="48110"/>
        <a:ext cx="2478600" cy="1451045"/>
      </dsp:txXfrm>
    </dsp:sp>
    <dsp:sp modelId="{857A2AB5-75D4-4568-ABFC-107D240342E3}">
      <dsp:nvSpPr>
        <dsp:cNvPr id="0" name=""/>
        <dsp:cNvSpPr/>
      </dsp:nvSpPr>
      <dsp:spPr>
        <a:xfrm rot="5400000">
          <a:off x="1157416" y="3153524"/>
          <a:ext cx="191932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15D20B-6614-43C8-87F1-9E7E2AF8FECC}">
      <dsp:nvSpPr>
        <dsp:cNvPr id="0" name=""/>
        <dsp:cNvSpPr/>
      </dsp:nvSpPr>
      <dsp:spPr>
        <a:xfrm>
          <a:off x="1599633" y="1929633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Extracción de ADN de </a:t>
          </a:r>
          <a:r>
            <a:rPr lang="es-EC" sz="2000" b="0" i="1" kern="1200" dirty="0" smtClean="0"/>
            <a:t>T. grandis.</a:t>
          </a:r>
          <a:endParaRPr lang="es-EC" sz="2000" b="0" kern="1200" dirty="0"/>
        </a:p>
      </dsp:txBody>
      <dsp:txXfrm>
        <a:off x="1644777" y="1974777"/>
        <a:ext cx="2478600" cy="1451045"/>
      </dsp:txXfrm>
    </dsp:sp>
    <dsp:sp modelId="{0E21AB2F-F92D-46A4-82D2-189778E75DF7}">
      <dsp:nvSpPr>
        <dsp:cNvPr id="0" name=""/>
        <dsp:cNvSpPr/>
      </dsp:nvSpPr>
      <dsp:spPr>
        <a:xfrm>
          <a:off x="2120896" y="4116858"/>
          <a:ext cx="346034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A3D1C-DED3-4AA2-AE2F-C3A62AA4DAFA}">
      <dsp:nvSpPr>
        <dsp:cNvPr id="0" name=""/>
        <dsp:cNvSpPr/>
      </dsp:nvSpPr>
      <dsp:spPr>
        <a:xfrm>
          <a:off x="1548422" y="3856300"/>
          <a:ext cx="2671310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Cuantificación de ADN mediante espectrofotometría</a:t>
          </a:r>
          <a:endParaRPr lang="es-EC" sz="2000" b="0" kern="1200" dirty="0"/>
        </a:p>
      </dsp:txBody>
      <dsp:txXfrm>
        <a:off x="1593566" y="3901444"/>
        <a:ext cx="2581022" cy="1451045"/>
      </dsp:txXfrm>
    </dsp:sp>
    <dsp:sp modelId="{71C834FC-8AB0-428E-928C-D1AC17E6269F}">
      <dsp:nvSpPr>
        <dsp:cNvPr id="0" name=""/>
        <dsp:cNvSpPr/>
      </dsp:nvSpPr>
      <dsp:spPr>
        <a:xfrm rot="16200000">
          <a:off x="4625249" y="3153524"/>
          <a:ext cx="191932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F449-66E1-412A-BE25-0847C6D5DA44}">
      <dsp:nvSpPr>
        <dsp:cNvPr id="0" name=""/>
        <dsp:cNvSpPr/>
      </dsp:nvSpPr>
      <dsp:spPr>
        <a:xfrm>
          <a:off x="5067466" y="3856300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Validación del ADN de </a:t>
          </a:r>
          <a:r>
            <a:rPr lang="es-EC" sz="2000" b="0" i="1" kern="1200" dirty="0" smtClean="0"/>
            <a:t>T. grandis</a:t>
          </a:r>
          <a:endParaRPr lang="es-EC" sz="2000" b="0" kern="1200" dirty="0"/>
        </a:p>
      </dsp:txBody>
      <dsp:txXfrm>
        <a:off x="5112610" y="3901444"/>
        <a:ext cx="2478600" cy="1451045"/>
      </dsp:txXfrm>
    </dsp:sp>
    <dsp:sp modelId="{53BB50F4-A419-463B-B8EA-57E1D4C94875}">
      <dsp:nvSpPr>
        <dsp:cNvPr id="0" name=""/>
        <dsp:cNvSpPr/>
      </dsp:nvSpPr>
      <dsp:spPr>
        <a:xfrm rot="16200000">
          <a:off x="4625249" y="1226858"/>
          <a:ext cx="191932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67401-2122-4C84-8945-3422CD0AD18D}">
      <dsp:nvSpPr>
        <dsp:cNvPr id="0" name=""/>
        <dsp:cNvSpPr/>
      </dsp:nvSpPr>
      <dsp:spPr>
        <a:xfrm>
          <a:off x="5067466" y="1929633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Validación de </a:t>
          </a:r>
          <a:r>
            <a:rPr lang="es-EC" sz="2000" b="0" i="1" kern="1200" dirty="0" smtClean="0"/>
            <a:t>Primers</a:t>
          </a:r>
          <a:r>
            <a:rPr lang="es-EC" sz="2000" b="0" kern="1200" dirty="0" smtClean="0"/>
            <a:t> Microsatélites</a:t>
          </a:r>
          <a:endParaRPr lang="es-EC" sz="2000" b="0" kern="1200" dirty="0"/>
        </a:p>
      </dsp:txBody>
      <dsp:txXfrm>
        <a:off x="5112610" y="1974777"/>
        <a:ext cx="2478600" cy="1451045"/>
      </dsp:txXfrm>
    </dsp:sp>
    <dsp:sp modelId="{B8184B63-9791-444C-8FFB-4BD437B9F709}">
      <dsp:nvSpPr>
        <dsp:cNvPr id="0" name=""/>
        <dsp:cNvSpPr/>
      </dsp:nvSpPr>
      <dsp:spPr>
        <a:xfrm>
          <a:off x="5588582" y="263524"/>
          <a:ext cx="3409283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AE059-3E02-4535-AFAD-2FD0A7E2CDDC}">
      <dsp:nvSpPr>
        <dsp:cNvPr id="0" name=""/>
        <dsp:cNvSpPr/>
      </dsp:nvSpPr>
      <dsp:spPr>
        <a:xfrm>
          <a:off x="5067466" y="2966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Amplificación utilizando metodología M13 </a:t>
          </a:r>
          <a:r>
            <a:rPr lang="es-EC" sz="2000" b="0" i="1" kern="1200" dirty="0" err="1" smtClean="0"/>
            <a:t>Tailing</a:t>
          </a:r>
          <a:r>
            <a:rPr lang="es-EC" sz="2000" b="0" i="1" kern="1200" dirty="0" smtClean="0"/>
            <a:t> </a:t>
          </a:r>
          <a:endParaRPr lang="es-EC" sz="2000" b="0" kern="1200" dirty="0"/>
        </a:p>
      </dsp:txBody>
      <dsp:txXfrm>
        <a:off x="5112610" y="48110"/>
        <a:ext cx="2478600" cy="1451045"/>
      </dsp:txXfrm>
    </dsp:sp>
    <dsp:sp modelId="{CD80824E-0E0C-41BB-8AEA-D279CDEFCA09}">
      <dsp:nvSpPr>
        <dsp:cNvPr id="0" name=""/>
        <dsp:cNvSpPr/>
      </dsp:nvSpPr>
      <dsp:spPr>
        <a:xfrm rot="5400000">
          <a:off x="8041871" y="1226858"/>
          <a:ext cx="191932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5486DF-94DE-41E9-AE10-198AED8135B7}">
      <dsp:nvSpPr>
        <dsp:cNvPr id="0" name=""/>
        <dsp:cNvSpPr/>
      </dsp:nvSpPr>
      <dsp:spPr>
        <a:xfrm>
          <a:off x="8484088" y="2966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Corrida electroforética de productos PCR y Genotipaje en el LI-COR 4300S </a:t>
          </a:r>
          <a:endParaRPr lang="es-EC" sz="2000" b="0" kern="1200" dirty="0"/>
        </a:p>
      </dsp:txBody>
      <dsp:txXfrm>
        <a:off x="8529232" y="48110"/>
        <a:ext cx="2478600" cy="1451045"/>
      </dsp:txXfrm>
    </dsp:sp>
    <dsp:sp modelId="{66B9D4BB-CCEA-4174-8429-67588589D048}">
      <dsp:nvSpPr>
        <dsp:cNvPr id="0" name=""/>
        <dsp:cNvSpPr/>
      </dsp:nvSpPr>
      <dsp:spPr>
        <a:xfrm rot="5400000">
          <a:off x="8041871" y="3153524"/>
          <a:ext cx="1919327" cy="231200"/>
        </a:xfrm>
        <a:prstGeom prst="rect">
          <a:avLst/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A5AB82-56DC-4BDB-812D-8ECDD0DB623E}">
      <dsp:nvSpPr>
        <dsp:cNvPr id="0" name=""/>
        <dsp:cNvSpPr/>
      </dsp:nvSpPr>
      <dsp:spPr>
        <a:xfrm>
          <a:off x="8484088" y="1929633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Análisis de Datos</a:t>
          </a:r>
          <a:endParaRPr lang="es-EC" sz="2000" b="0" kern="1200" dirty="0"/>
        </a:p>
      </dsp:txBody>
      <dsp:txXfrm>
        <a:off x="8529232" y="1974777"/>
        <a:ext cx="2478600" cy="1451045"/>
      </dsp:txXfrm>
    </dsp:sp>
    <dsp:sp modelId="{5413D263-E6C0-43FC-B9C3-920C8E744937}">
      <dsp:nvSpPr>
        <dsp:cNvPr id="0" name=""/>
        <dsp:cNvSpPr/>
      </dsp:nvSpPr>
      <dsp:spPr>
        <a:xfrm>
          <a:off x="8484088" y="3856300"/>
          <a:ext cx="2568888" cy="154133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Diversidad Genética, Análisis de conglomerados, ACOP, Estadística F, </a:t>
          </a:r>
          <a:r>
            <a:rPr lang="es-EC" sz="1900" kern="1200" dirty="0" err="1" smtClean="0"/>
            <a:t>Amova</a:t>
          </a:r>
          <a:r>
            <a:rPr lang="es-EC" sz="1900" kern="1200" dirty="0" smtClean="0"/>
            <a:t>, Duplicados</a:t>
          </a:r>
          <a:endParaRPr lang="es-EC" sz="1900" kern="1200" dirty="0"/>
        </a:p>
      </dsp:txBody>
      <dsp:txXfrm>
        <a:off x="8529232" y="3901444"/>
        <a:ext cx="2478600" cy="145104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5247-C8B6-445B-9C45-D7DB0CDA1D71}">
      <dsp:nvSpPr>
        <dsp:cNvPr id="0" name=""/>
        <dsp:cNvSpPr/>
      </dsp:nvSpPr>
      <dsp:spPr>
        <a:xfrm>
          <a:off x="40029" y="1270333"/>
          <a:ext cx="2232107" cy="13392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Se analizó la imagen generada por el LI-COR 4300s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79255" y="1309559"/>
        <a:ext cx="2153655" cy="1260812"/>
      </dsp:txXfrm>
    </dsp:sp>
    <dsp:sp modelId="{4D162252-376F-482F-9AED-565CF372D54A}">
      <dsp:nvSpPr>
        <dsp:cNvPr id="0" name=""/>
        <dsp:cNvSpPr/>
      </dsp:nvSpPr>
      <dsp:spPr>
        <a:xfrm rot="21564701">
          <a:off x="2487195" y="1647175"/>
          <a:ext cx="455972" cy="55356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2487199" y="1758589"/>
        <a:ext cx="319180" cy="332138"/>
      </dsp:txXfrm>
    </dsp:sp>
    <dsp:sp modelId="{830ACD72-ECD6-4D7D-A453-8E2051C2A4F2}">
      <dsp:nvSpPr>
        <dsp:cNvPr id="0" name=""/>
        <dsp:cNvSpPr/>
      </dsp:nvSpPr>
      <dsp:spPr>
        <a:xfrm>
          <a:off x="3132418" y="1238579"/>
          <a:ext cx="2232107" cy="13392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En el programa SAGAGT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3171644" y="1277805"/>
        <a:ext cx="2153655" cy="1260812"/>
      </dsp:txXfrm>
    </dsp:sp>
    <dsp:sp modelId="{04F76D55-7777-4FFB-9990-E2BACA14ABBF}">
      <dsp:nvSpPr>
        <dsp:cNvPr id="0" name=""/>
        <dsp:cNvSpPr/>
      </dsp:nvSpPr>
      <dsp:spPr>
        <a:xfrm>
          <a:off x="5587736" y="1631430"/>
          <a:ext cx="473206" cy="553562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600" kern="1200">
            <a:solidFill>
              <a:schemeClr val="tx1"/>
            </a:solidFill>
          </a:endParaRPr>
        </a:p>
      </dsp:txBody>
      <dsp:txXfrm>
        <a:off x="5587736" y="1742142"/>
        <a:ext cx="331244" cy="332138"/>
      </dsp:txXfrm>
    </dsp:sp>
    <dsp:sp modelId="{94BB5280-CBFB-42AE-93FD-596BFB585A9F}">
      <dsp:nvSpPr>
        <dsp:cNvPr id="0" name=""/>
        <dsp:cNvSpPr/>
      </dsp:nvSpPr>
      <dsp:spPr>
        <a:xfrm>
          <a:off x="6257368" y="1238579"/>
          <a:ext cx="2232107" cy="1339264"/>
        </a:xfrm>
        <a:prstGeom prst="roundRect">
          <a:avLst>
            <a:gd name="adj" fmla="val 1000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>
              <a:solidFill>
                <a:schemeClr val="tx1"/>
              </a:solidFill>
            </a:rPr>
            <a:t>Se señaló cada alelo con una “x”, confirmando el genotipaje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6296594" y="1277805"/>
        <a:ext cx="2153655" cy="12608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886BD-4C3F-4EC4-9615-85C5D06204CC}">
      <dsp:nvSpPr>
        <dsp:cNvPr id="0" name=""/>
        <dsp:cNvSpPr/>
      </dsp:nvSpPr>
      <dsp:spPr>
        <a:xfrm rot="16200000">
          <a:off x="2048880" y="779947"/>
          <a:ext cx="1833300" cy="1447939"/>
        </a:xfrm>
        <a:prstGeom prst="round2SameRect">
          <a:avLst>
            <a:gd name="adj1" fmla="val 16670"/>
            <a:gd name="adj2" fmla="val 0"/>
          </a:avLst>
        </a:prstGeom>
        <a:solidFill>
          <a:schemeClr val="bg1"/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14300" rIns="102870" bIns="11430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La falta de manejo y cuidado de los cultivos de Teca en INIAP</a:t>
          </a:r>
          <a:endParaRPr lang="es-EC" sz="1800" kern="1200" dirty="0"/>
        </a:p>
      </dsp:txBody>
      <dsp:txXfrm rot="5400000">
        <a:off x="2312256" y="657962"/>
        <a:ext cx="1377244" cy="1691910"/>
      </dsp:txXfrm>
    </dsp:sp>
    <dsp:sp modelId="{E2760F59-CFC5-4FFB-A0F5-4AB9C266D95C}">
      <dsp:nvSpPr>
        <dsp:cNvPr id="0" name=""/>
        <dsp:cNvSpPr/>
      </dsp:nvSpPr>
      <dsp:spPr>
        <a:xfrm rot="5400000">
          <a:off x="3728149" y="822481"/>
          <a:ext cx="1883075" cy="1412624"/>
        </a:xfrm>
        <a:prstGeom prst="round2SameRect">
          <a:avLst>
            <a:gd name="adj1" fmla="val 16670"/>
            <a:gd name="adj2" fmla="val 0"/>
          </a:avLst>
        </a:pr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14300" rIns="68580" bIns="11430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/>
            <a:t>Pudo generar problemas de endogamia en las población</a:t>
          </a:r>
          <a:r>
            <a:rPr lang="es-EC" sz="1500" b="0" kern="1200" dirty="0" smtClean="0"/>
            <a:t>.</a:t>
          </a:r>
          <a:endParaRPr lang="es-EC" sz="1500" kern="1200" dirty="0"/>
        </a:p>
      </dsp:txBody>
      <dsp:txXfrm rot="-5400000">
        <a:off x="3963375" y="656227"/>
        <a:ext cx="1343653" cy="1745133"/>
      </dsp:txXfrm>
    </dsp:sp>
    <dsp:sp modelId="{65597E84-6C60-4A90-8EAC-CEBB1BF7309A}">
      <dsp:nvSpPr>
        <dsp:cNvPr id="0" name=""/>
        <dsp:cNvSpPr/>
      </dsp:nvSpPr>
      <dsp:spPr>
        <a:xfrm>
          <a:off x="3158591" y="-132817"/>
          <a:ext cx="1305904" cy="130584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877EEA-2586-4DD4-9757-6B18F4D52999}">
      <dsp:nvSpPr>
        <dsp:cNvPr id="0" name=""/>
        <dsp:cNvSpPr/>
      </dsp:nvSpPr>
      <dsp:spPr>
        <a:xfrm rot="10800000">
          <a:off x="3280184" y="1873708"/>
          <a:ext cx="1305904" cy="1305841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noFill/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l" eaLnBrk="1" hangingPunct="1">
              <a:buFontTx/>
              <a:buChar char="-"/>
              <a:defRPr sz="1300" b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-"/>
              <a:defRPr sz="1300" b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l" eaLnBrk="1" hangingPunct="1">
              <a:buFontTx/>
              <a:buChar char="-"/>
              <a:defRPr sz="1300" b="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9519285"/>
            <a:ext cx="2984871" cy="501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Char char="-"/>
              <a:defRPr sz="1300" b="0"/>
            </a:lvl1pPr>
          </a:lstStyle>
          <a:p>
            <a:pPr>
              <a:defRPr/>
            </a:pPr>
            <a:fld id="{CD2C976F-C7B6-4599-A7ED-D14C3B1464F2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2225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3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buFontTx/>
              <a:buChar char="-"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30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FontTx/>
              <a:buChar char="-"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27063" y="750888"/>
            <a:ext cx="5634037" cy="37576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4759642"/>
            <a:ext cx="5051320" cy="124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9344"/>
            <a:ext cx="2984871" cy="30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  <a:spAutoFit/>
          </a:bodyPr>
          <a:lstStyle>
            <a:lvl1pPr algn="l" eaLnBrk="1" hangingPunct="1">
              <a:buFontTx/>
              <a:buChar char="-"/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9719344"/>
            <a:ext cx="2984871" cy="30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16" tIns="48308" rIns="96616" bIns="48308" numCol="1" anchor="b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buFontTx/>
              <a:buChar char="-"/>
              <a:defRPr sz="13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9126406-1BA0-4C48-8824-1C7260A997CA}" type="slidenum">
              <a:rPr lang="fr-FR"/>
              <a:pPr>
                <a:defRPr/>
              </a:pPr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94259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8422" y="4759642"/>
            <a:ext cx="5051320" cy="2822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26406-1BA0-4C48-8824-1C7260A997CA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10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8422" y="4759642"/>
            <a:ext cx="5051320" cy="2822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26406-1BA0-4C48-8824-1C7260A997CA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951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18422" y="4759642"/>
            <a:ext cx="5051320" cy="282225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26406-1BA0-4C48-8824-1C7260A997CA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7070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126406-1BA0-4C48-8824-1C7260A997CA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130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6"/>
          <p:cNvGraphicFramePr>
            <a:graphicFrameLocks noChangeAspect="1"/>
          </p:cNvGraphicFramePr>
          <p:nvPr/>
        </p:nvGraphicFramePr>
        <p:xfrm>
          <a:off x="0" y="1029902"/>
          <a:ext cx="10799763" cy="589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9" name="CorelDRAW" r:id="rId3" imgW="7748626" imgH="4759452" progId="CorelDRAW.Graphic.12">
                  <p:embed/>
                </p:oleObj>
              </mc:Choice>
              <mc:Fallback>
                <p:oleObj name="CorelDRAW" r:id="rId3" imgW="7748626" imgH="4759452" progId="CorelDRAW.Graphic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29902"/>
                        <a:ext cx="10799763" cy="589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539988" y="6556041"/>
            <a:ext cx="2519945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3689919" y="6556041"/>
            <a:ext cx="3419925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539988" y="6556041"/>
            <a:ext cx="2519945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3689919" y="6556041"/>
            <a:ext cx="3419925" cy="49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>
              <a:latin typeface="Arial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7761"/>
            <a:ext cx="10799763" cy="1191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56870" y="273314"/>
            <a:ext cx="935604" cy="831588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2000">
              <a:latin typeface="Arial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98" y="121658"/>
            <a:ext cx="3913040" cy="931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4420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88" y="288306"/>
            <a:ext cx="9719787" cy="1199886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988" y="1679845"/>
            <a:ext cx="9719787" cy="475121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1706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829833" y="288314"/>
            <a:ext cx="2429947" cy="6142747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9990" y="288314"/>
            <a:ext cx="7109844" cy="61427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92630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87" y="36515"/>
            <a:ext cx="9719787" cy="61081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 (Títulos)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988" y="863352"/>
            <a:ext cx="9719787" cy="55677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21990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3107" y="4626232"/>
            <a:ext cx="9179799" cy="1429864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53107" y="3051379"/>
            <a:ext cx="9179799" cy="157484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50" indent="0">
              <a:buNone/>
              <a:defRPr sz="1800"/>
            </a:lvl2pPr>
            <a:lvl3pPr marL="914502" indent="0">
              <a:buNone/>
              <a:defRPr sz="1600"/>
            </a:lvl3pPr>
            <a:lvl4pPr marL="1371753" indent="0">
              <a:buNone/>
              <a:defRPr sz="1400"/>
            </a:lvl4pPr>
            <a:lvl5pPr marL="1829003" indent="0">
              <a:buNone/>
              <a:defRPr sz="1400"/>
            </a:lvl5pPr>
            <a:lvl6pPr marL="2286254" indent="0">
              <a:buNone/>
              <a:defRPr sz="1400"/>
            </a:lvl6pPr>
            <a:lvl7pPr marL="2743505" indent="0">
              <a:buNone/>
              <a:defRPr sz="1400"/>
            </a:lvl7pPr>
            <a:lvl8pPr marL="3200756" indent="0">
              <a:buNone/>
              <a:defRPr sz="1400"/>
            </a:lvl8pPr>
            <a:lvl9pPr marL="3658008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242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88" y="288306"/>
            <a:ext cx="9719787" cy="1199886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9992" y="1679845"/>
            <a:ext cx="4769895" cy="4751214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89881" y="1679845"/>
            <a:ext cx="4769895" cy="4751214"/>
          </a:xfrm>
          <a:prstGeom prst="rect">
            <a:avLst/>
          </a:prstGeom>
        </p:spPr>
        <p:txBody>
          <a:bodyPr/>
          <a:lstStyle>
            <a:lvl1pPr>
              <a:defRPr sz="2801"/>
            </a:lvl1pPr>
            <a:lvl2pPr>
              <a:defRPr sz="2401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00011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88" y="288306"/>
            <a:ext cx="9719787" cy="119988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9993" y="1611513"/>
            <a:ext cx="4771772" cy="671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7250" indent="0">
              <a:buNone/>
              <a:defRPr sz="2000" b="1"/>
            </a:lvl2pPr>
            <a:lvl3pPr marL="914502" indent="0">
              <a:buNone/>
              <a:defRPr sz="1800" b="1"/>
            </a:lvl3pPr>
            <a:lvl4pPr marL="1371753" indent="0">
              <a:buNone/>
              <a:defRPr sz="1600" b="1"/>
            </a:lvl4pPr>
            <a:lvl5pPr marL="1829003" indent="0">
              <a:buNone/>
              <a:defRPr sz="1600" b="1"/>
            </a:lvl5pPr>
            <a:lvl6pPr marL="2286254" indent="0">
              <a:buNone/>
              <a:defRPr sz="1600" b="1"/>
            </a:lvl6pPr>
            <a:lvl7pPr marL="2743505" indent="0">
              <a:buNone/>
              <a:defRPr sz="1600" b="1"/>
            </a:lvl7pPr>
            <a:lvl8pPr marL="3200756" indent="0">
              <a:buNone/>
              <a:defRPr sz="1600" b="1"/>
            </a:lvl8pPr>
            <a:lvl9pPr marL="365800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39993" y="2283115"/>
            <a:ext cx="4771772" cy="414793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486136" y="1611513"/>
            <a:ext cx="4773645" cy="6716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1" b="1"/>
            </a:lvl1pPr>
            <a:lvl2pPr marL="457250" indent="0">
              <a:buNone/>
              <a:defRPr sz="2000" b="1"/>
            </a:lvl2pPr>
            <a:lvl3pPr marL="914502" indent="0">
              <a:buNone/>
              <a:defRPr sz="1800" b="1"/>
            </a:lvl3pPr>
            <a:lvl4pPr marL="1371753" indent="0">
              <a:buNone/>
              <a:defRPr sz="1600" b="1"/>
            </a:lvl4pPr>
            <a:lvl5pPr marL="1829003" indent="0">
              <a:buNone/>
              <a:defRPr sz="1600" b="1"/>
            </a:lvl5pPr>
            <a:lvl6pPr marL="2286254" indent="0">
              <a:buNone/>
              <a:defRPr sz="1600" b="1"/>
            </a:lvl6pPr>
            <a:lvl7pPr marL="2743505" indent="0">
              <a:buNone/>
              <a:defRPr sz="1600" b="1"/>
            </a:lvl7pPr>
            <a:lvl8pPr marL="3200756" indent="0">
              <a:buNone/>
              <a:defRPr sz="1600" b="1"/>
            </a:lvl8pPr>
            <a:lvl9pPr marL="3658008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486136" y="2283115"/>
            <a:ext cx="4773645" cy="4147938"/>
          </a:xfrm>
          <a:prstGeom prst="rect">
            <a:avLst/>
          </a:prstGeom>
        </p:spPr>
        <p:txBody>
          <a:bodyPr/>
          <a:lstStyle>
            <a:lvl1pPr>
              <a:defRPr sz="2401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2343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88" y="288306"/>
            <a:ext cx="9719787" cy="1199886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6407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15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990" y="286639"/>
            <a:ext cx="3553047" cy="1219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22412" y="286645"/>
            <a:ext cx="6037368" cy="6144414"/>
          </a:xfrm>
          <a:prstGeom prst="rect">
            <a:avLst/>
          </a:prstGeom>
        </p:spPr>
        <p:txBody>
          <a:bodyPr/>
          <a:lstStyle>
            <a:lvl1pPr>
              <a:defRPr sz="3201"/>
            </a:lvl1pPr>
            <a:lvl2pPr>
              <a:defRPr sz="2801"/>
            </a:lvl2pPr>
            <a:lvl3pPr>
              <a:defRPr sz="2401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990" y="1506527"/>
            <a:ext cx="3553047" cy="49245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50" indent="0">
              <a:buNone/>
              <a:defRPr sz="1200"/>
            </a:lvl2pPr>
            <a:lvl3pPr marL="914502" indent="0">
              <a:buNone/>
              <a:defRPr sz="1000"/>
            </a:lvl3pPr>
            <a:lvl4pPr marL="1371753" indent="0">
              <a:buNone/>
              <a:defRPr sz="900"/>
            </a:lvl4pPr>
            <a:lvl5pPr marL="1829003" indent="0">
              <a:buNone/>
              <a:defRPr sz="900"/>
            </a:lvl5pPr>
            <a:lvl6pPr marL="2286254" indent="0">
              <a:buNone/>
              <a:defRPr sz="900"/>
            </a:lvl6pPr>
            <a:lvl7pPr marL="2743505" indent="0">
              <a:buNone/>
              <a:defRPr sz="900"/>
            </a:lvl7pPr>
            <a:lvl8pPr marL="3200756" indent="0">
              <a:buNone/>
              <a:defRPr sz="900"/>
            </a:lvl8pPr>
            <a:lvl9pPr marL="365800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41679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16829" y="5039519"/>
            <a:ext cx="6479858" cy="59494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116829" y="643272"/>
            <a:ext cx="6479858" cy="4319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1"/>
            </a:lvl1pPr>
            <a:lvl2pPr marL="457250" indent="0">
              <a:buNone/>
              <a:defRPr sz="2801"/>
            </a:lvl2pPr>
            <a:lvl3pPr marL="914502" indent="0">
              <a:buNone/>
              <a:defRPr sz="2401"/>
            </a:lvl3pPr>
            <a:lvl4pPr marL="1371753" indent="0">
              <a:buNone/>
              <a:defRPr sz="2000"/>
            </a:lvl4pPr>
            <a:lvl5pPr marL="1829003" indent="0">
              <a:buNone/>
              <a:defRPr sz="2000"/>
            </a:lvl5pPr>
            <a:lvl6pPr marL="2286254" indent="0">
              <a:buNone/>
              <a:defRPr sz="2000"/>
            </a:lvl6pPr>
            <a:lvl7pPr marL="2743505" indent="0">
              <a:buNone/>
              <a:defRPr sz="2000"/>
            </a:lvl7pPr>
            <a:lvl8pPr marL="3200756" indent="0">
              <a:buNone/>
              <a:defRPr sz="2000"/>
            </a:lvl8pPr>
            <a:lvl9pPr marL="3658008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116829" y="5634465"/>
            <a:ext cx="6479858" cy="8449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50" indent="0">
              <a:buNone/>
              <a:defRPr sz="1200"/>
            </a:lvl2pPr>
            <a:lvl3pPr marL="914502" indent="0">
              <a:buNone/>
              <a:defRPr sz="1000"/>
            </a:lvl3pPr>
            <a:lvl4pPr marL="1371753" indent="0">
              <a:buNone/>
              <a:defRPr sz="900"/>
            </a:lvl4pPr>
            <a:lvl5pPr marL="1829003" indent="0">
              <a:buNone/>
              <a:defRPr sz="900"/>
            </a:lvl5pPr>
            <a:lvl6pPr marL="2286254" indent="0">
              <a:buNone/>
              <a:defRPr sz="900"/>
            </a:lvl6pPr>
            <a:lvl7pPr marL="2743505" indent="0">
              <a:buNone/>
              <a:defRPr sz="900"/>
            </a:lvl7pPr>
            <a:lvl8pPr marL="3200756" indent="0">
              <a:buNone/>
              <a:defRPr sz="900"/>
            </a:lvl8pPr>
            <a:lvl9pPr marL="3658008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5753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8"/>
            <a:ext cx="10799763" cy="65160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2000">
              <a:latin typeface="Arial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 rot="10800000">
            <a:off x="2" y="6622708"/>
            <a:ext cx="9312921" cy="5766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C" sz="2000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auto">
          <a:xfrm rot="10800000" flipH="1">
            <a:off x="30001" y="6609369"/>
            <a:ext cx="786545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2000">
              <a:latin typeface="Arial" charset="0"/>
            </a:endParaRPr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auto">
          <a:xfrm rot="10800000" flipH="1">
            <a:off x="30001" y="6556041"/>
            <a:ext cx="786545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C" sz="2000">
              <a:latin typeface="Arial" charset="0"/>
            </a:endParaRPr>
          </a:p>
        </p:txBody>
      </p:sp>
      <p:pic>
        <p:nvPicPr>
          <p:cNvPr id="3078" name="Picture 26" descr="LOGO ESPE ORIGINAL cop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"/>
          <a:stretch>
            <a:fillRect/>
          </a:stretch>
        </p:blipFill>
        <p:spPr bwMode="auto">
          <a:xfrm>
            <a:off x="7951705" y="6246071"/>
            <a:ext cx="2722440" cy="66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97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50"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502"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753"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9003" algn="r" rtl="0" eaLnBrk="1" fontAlgn="base" hangingPunct="1">
        <a:spcBef>
          <a:spcPct val="0"/>
        </a:spcBef>
        <a:spcAft>
          <a:spcPct val="0"/>
        </a:spcAft>
        <a:defRPr sz="3201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39" indent="-342939" algn="l" rtl="0" eaLnBrk="1" fontAlgn="base" hangingPunct="1">
        <a:spcBef>
          <a:spcPct val="20000"/>
        </a:spcBef>
        <a:spcAft>
          <a:spcPct val="0"/>
        </a:spcAft>
        <a:buChar char="•"/>
        <a:defRPr sz="2401">
          <a:solidFill>
            <a:schemeClr val="bg1"/>
          </a:solidFill>
          <a:latin typeface="+mn-lt"/>
          <a:ea typeface="+mn-ea"/>
          <a:cs typeface="+mn-cs"/>
        </a:defRPr>
      </a:lvl1pPr>
      <a:lvl2pPr marL="743033" indent="-285782" algn="l" rtl="0" eaLnBrk="1" fontAlgn="base" hangingPunct="1">
        <a:spcBef>
          <a:spcPct val="20000"/>
        </a:spcBef>
        <a:spcAft>
          <a:spcPct val="0"/>
        </a:spcAft>
        <a:buChar char="–"/>
        <a:defRPr sz="2401">
          <a:solidFill>
            <a:schemeClr val="bg1"/>
          </a:solidFill>
          <a:latin typeface="+mn-lt"/>
        </a:defRPr>
      </a:lvl2pPr>
      <a:lvl3pPr marL="1143127" indent="-228626" algn="l" rtl="0" eaLnBrk="1" fontAlgn="base" hangingPunct="1">
        <a:spcBef>
          <a:spcPct val="20000"/>
        </a:spcBef>
        <a:spcAft>
          <a:spcPct val="0"/>
        </a:spcAft>
        <a:buChar char="•"/>
        <a:defRPr sz="2401">
          <a:solidFill>
            <a:schemeClr val="bg1"/>
          </a:solidFill>
          <a:latin typeface="+mn-lt"/>
        </a:defRPr>
      </a:lvl3pPr>
      <a:lvl4pPr marL="1600378" indent="-228626" algn="l" rtl="0" eaLnBrk="1" fontAlgn="base" hangingPunct="1">
        <a:spcBef>
          <a:spcPct val="20000"/>
        </a:spcBef>
        <a:spcAft>
          <a:spcPct val="0"/>
        </a:spcAft>
        <a:buChar char="–"/>
        <a:defRPr sz="2401">
          <a:solidFill>
            <a:schemeClr val="bg1"/>
          </a:solidFill>
          <a:latin typeface="+mn-lt"/>
        </a:defRPr>
      </a:lvl4pPr>
      <a:lvl5pPr marL="2057628" indent="-228626" algn="l" rtl="0" eaLnBrk="1" fontAlgn="base" hangingPunct="1">
        <a:spcBef>
          <a:spcPct val="20000"/>
        </a:spcBef>
        <a:spcAft>
          <a:spcPct val="0"/>
        </a:spcAft>
        <a:buChar char="»"/>
        <a:defRPr sz="2401">
          <a:solidFill>
            <a:schemeClr val="bg1"/>
          </a:solidFill>
          <a:latin typeface="+mn-lt"/>
        </a:defRPr>
      </a:lvl5pPr>
      <a:lvl6pPr marL="2514880" indent="-228626" algn="l" rtl="0" eaLnBrk="1" fontAlgn="base" hangingPunct="1">
        <a:spcBef>
          <a:spcPct val="20000"/>
        </a:spcBef>
        <a:spcAft>
          <a:spcPct val="0"/>
        </a:spcAft>
        <a:buChar char="»"/>
        <a:defRPr sz="2401">
          <a:solidFill>
            <a:schemeClr val="bg1"/>
          </a:solidFill>
          <a:latin typeface="+mn-lt"/>
        </a:defRPr>
      </a:lvl6pPr>
      <a:lvl7pPr marL="2972130" indent="-228626" algn="l" rtl="0" eaLnBrk="1" fontAlgn="base" hangingPunct="1">
        <a:spcBef>
          <a:spcPct val="20000"/>
        </a:spcBef>
        <a:spcAft>
          <a:spcPct val="0"/>
        </a:spcAft>
        <a:buChar char="»"/>
        <a:defRPr sz="2401">
          <a:solidFill>
            <a:schemeClr val="bg1"/>
          </a:solidFill>
          <a:latin typeface="+mn-lt"/>
        </a:defRPr>
      </a:lvl7pPr>
      <a:lvl8pPr marL="3429381" indent="-228626" algn="l" rtl="0" eaLnBrk="1" fontAlgn="base" hangingPunct="1">
        <a:spcBef>
          <a:spcPct val="20000"/>
        </a:spcBef>
        <a:spcAft>
          <a:spcPct val="0"/>
        </a:spcAft>
        <a:buChar char="»"/>
        <a:defRPr sz="2401">
          <a:solidFill>
            <a:schemeClr val="bg1"/>
          </a:solidFill>
          <a:latin typeface="+mn-lt"/>
        </a:defRPr>
      </a:lvl8pPr>
      <a:lvl9pPr marL="3886633" indent="-228626" algn="l" rtl="0" eaLnBrk="1" fontAlgn="base" hangingPunct="1">
        <a:spcBef>
          <a:spcPct val="20000"/>
        </a:spcBef>
        <a:spcAft>
          <a:spcPct val="0"/>
        </a:spcAft>
        <a:buChar char="»"/>
        <a:defRPr sz="2401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50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502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53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003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54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505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56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008" algn="l" defTabSz="91450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gi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91369" y="719336"/>
            <a:ext cx="1015241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s-EC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algn="ctr"/>
            <a:r>
              <a:rPr lang="es-EC" dirty="0">
                <a:latin typeface="+mj-lt"/>
                <a:ea typeface="Calibri" pitchFamily="34" charset="0"/>
                <a:cs typeface="Arial" pitchFamily="34" charset="0"/>
              </a:rPr>
              <a:t>DEPARTAMENTO DE CIENCIAS DE LA VIDA</a:t>
            </a:r>
          </a:p>
          <a:p>
            <a:pPr lvl="0" algn="ctr"/>
            <a:r>
              <a:rPr lang="es-EC" dirty="0">
                <a:latin typeface="+mj-lt"/>
                <a:ea typeface="Calibri" pitchFamily="34" charset="0"/>
                <a:cs typeface="Arial" pitchFamily="34" charset="0"/>
              </a:rPr>
              <a:t>CARRERA DE INGENIERÍA EN BIOTECNOLOGÍA</a:t>
            </a:r>
          </a:p>
          <a:p>
            <a:pPr algn="ctr"/>
            <a:endParaRPr lang="es-ES" dirty="0">
              <a:latin typeface="+mj-lt"/>
            </a:endParaRPr>
          </a:p>
          <a:p>
            <a:pPr algn="ctr"/>
            <a:r>
              <a:rPr lang="es-ES" dirty="0">
                <a:latin typeface="+mj-lt"/>
              </a:rPr>
              <a:t>PROYECTO DE INVESTIGACIÓN PREVIO A LA OBTENCIÓN DEL TÍTULO DE INGENIERO EN BIOTECNOLOGÍA</a:t>
            </a:r>
            <a:endParaRPr lang="es-EC" dirty="0">
              <a:latin typeface="+mj-lt"/>
              <a:cs typeface="Arial" pitchFamily="34" charset="0"/>
            </a:endParaRPr>
          </a:p>
          <a:p>
            <a:pPr algn="ctr"/>
            <a:endParaRPr lang="es-ES" i="1" dirty="0">
              <a:latin typeface="+mj-lt"/>
            </a:endParaRPr>
          </a:p>
          <a:p>
            <a:pPr algn="ctr"/>
            <a:r>
              <a:rPr lang="es-EC" sz="2300" dirty="0">
                <a:latin typeface="+mj-lt"/>
              </a:rPr>
              <a:t>TEMA: “Caracterización molecular de </a:t>
            </a:r>
            <a:r>
              <a:rPr lang="es-EC" sz="2300" i="1" dirty="0">
                <a:latin typeface="+mj-lt"/>
              </a:rPr>
              <a:t>Tectona grandis </a:t>
            </a:r>
            <a:r>
              <a:rPr lang="es-EC" sz="2300" dirty="0" err="1">
                <a:latin typeface="+mj-lt"/>
              </a:rPr>
              <a:t>L.f</a:t>
            </a:r>
            <a:r>
              <a:rPr lang="es-EC" sz="2300" dirty="0">
                <a:latin typeface="+mj-lt"/>
              </a:rPr>
              <a:t>.</a:t>
            </a:r>
            <a:r>
              <a:rPr lang="es-EC" sz="2300" i="1" dirty="0">
                <a:latin typeface="+mj-lt"/>
              </a:rPr>
              <a:t> </a:t>
            </a:r>
            <a:r>
              <a:rPr lang="es-EC" sz="2300" dirty="0">
                <a:latin typeface="+mj-lt"/>
              </a:rPr>
              <a:t>de la colección del Instituto Nacional de Investigaciones Agropecuarias, mediante el uso de marcadores moleculares microsatélites (</a:t>
            </a:r>
            <a:r>
              <a:rPr lang="es-EC" sz="2300" dirty="0" smtClean="0">
                <a:latin typeface="+mj-lt"/>
              </a:rPr>
              <a:t>SSR).”</a:t>
            </a:r>
            <a:endParaRPr lang="es-ES" sz="2300" i="1" dirty="0">
              <a:latin typeface="+mj-lt"/>
            </a:endParaRPr>
          </a:p>
          <a:p>
            <a:pPr algn="ctr"/>
            <a:endParaRPr lang="es-ES" dirty="0">
              <a:latin typeface="+mj-lt"/>
            </a:endParaRPr>
          </a:p>
          <a:p>
            <a:pPr algn="ctr"/>
            <a:r>
              <a:rPr lang="es-ES" dirty="0">
                <a:latin typeface="+mj-lt"/>
              </a:rPr>
              <a:t>Elaborado por:</a:t>
            </a:r>
          </a:p>
          <a:p>
            <a:pPr algn="ctr"/>
            <a:r>
              <a:rPr lang="es-ES" dirty="0">
                <a:latin typeface="+mj-lt"/>
              </a:rPr>
              <a:t>Carla Estefanía Tamayo Herrera</a:t>
            </a:r>
          </a:p>
          <a:p>
            <a:pPr algn="ctr"/>
            <a:endParaRPr lang="es-ES" sz="1800" dirty="0">
              <a:latin typeface="+mj-lt"/>
            </a:endParaRPr>
          </a:p>
          <a:p>
            <a:pPr algn="ctr"/>
            <a:r>
              <a:rPr lang="es-ES" dirty="0">
                <a:latin typeface="+mj-lt"/>
              </a:rPr>
              <a:t>Directora del Proyecto: </a:t>
            </a:r>
          </a:p>
          <a:p>
            <a:pPr algn="ctr"/>
            <a:r>
              <a:rPr lang="es-ES" dirty="0">
                <a:latin typeface="+mj-lt"/>
              </a:rPr>
              <a:t>Claudia Segovia</a:t>
            </a:r>
            <a:r>
              <a:rPr lang="es-ES" dirty="0" smtClean="0">
                <a:latin typeface="+mj-lt"/>
              </a:rPr>
              <a:t>, </a:t>
            </a:r>
            <a:r>
              <a:rPr lang="es-ES" dirty="0" err="1" smtClean="0">
                <a:latin typeface="+mj-lt"/>
              </a:rPr>
              <a:t>Ph.D</a:t>
            </a:r>
            <a:endParaRPr lang="es-EC" dirty="0">
              <a:latin typeface="+mj-lt"/>
            </a:endParaRPr>
          </a:p>
        </p:txBody>
      </p:sp>
      <p:pic>
        <p:nvPicPr>
          <p:cNvPr id="3" name="Picture 2" descr="Resultado de imagen para iniap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7"/>
          <a:stretch/>
        </p:blipFill>
        <p:spPr bwMode="auto">
          <a:xfrm>
            <a:off x="4823817" y="126146"/>
            <a:ext cx="2658636" cy="80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0281" y="126146"/>
            <a:ext cx="953230" cy="953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5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951609" y="2663552"/>
            <a:ext cx="9719787" cy="5567707"/>
          </a:xfrm>
        </p:spPr>
        <p:txBody>
          <a:bodyPr/>
          <a:lstStyle/>
          <a:p>
            <a:pPr marL="0" indent="0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OBJETIVOS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0"/>
            <a:ext cx="9773217" cy="610813"/>
          </a:xfrm>
        </p:spPr>
        <p:txBody>
          <a:bodyPr/>
          <a:lstStyle/>
          <a:p>
            <a:r>
              <a:rPr lang="es-EC" dirty="0"/>
              <a:t>OBJETIVOS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4" y="719336"/>
            <a:ext cx="10349281" cy="5711723"/>
          </a:xfrm>
        </p:spPr>
        <p:txBody>
          <a:bodyPr/>
          <a:lstStyle/>
          <a:p>
            <a:pPr marL="0" indent="0" algn="just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OBJETIVO GENERAL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C" sz="2000" dirty="0">
                <a:solidFill>
                  <a:schemeClr val="tx1"/>
                </a:solidFill>
              </a:rPr>
              <a:t>Caracterizar molecularmente </a:t>
            </a:r>
            <a:r>
              <a:rPr lang="es-EC" sz="2000" i="1" dirty="0">
                <a:solidFill>
                  <a:schemeClr val="tx1"/>
                </a:solidFill>
              </a:rPr>
              <a:t>Tectona grandis,</a:t>
            </a:r>
            <a:r>
              <a:rPr lang="es-EC" sz="2000" dirty="0">
                <a:solidFill>
                  <a:schemeClr val="tx1"/>
                </a:solidFill>
              </a:rPr>
              <a:t> de la colección del INIAP, mediante el uso de marcadores moleculares microsatélites (SSR).</a:t>
            </a:r>
          </a:p>
          <a:p>
            <a:pPr marL="0" indent="0" algn="just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marL="0" lvl="2" indent="0" algn="just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OBJETIVOS ESPECÍFICOS</a:t>
            </a:r>
          </a:p>
          <a:p>
            <a:pPr lvl="0" algn="just">
              <a:lnSpc>
                <a:spcPct val="150000"/>
              </a:lnSpc>
            </a:pPr>
            <a:r>
              <a:rPr lang="es-EC" sz="2000" dirty="0">
                <a:solidFill>
                  <a:schemeClr val="tx1"/>
                </a:solidFill>
              </a:rPr>
              <a:t>Determinar la diversidad genética de la colección establecida en el INIAP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>
                <a:solidFill>
                  <a:schemeClr val="tx1"/>
                </a:solidFill>
              </a:rPr>
              <a:t> con marcadores moleculares microsatélites (SSR) </a:t>
            </a:r>
          </a:p>
          <a:p>
            <a:pPr lvl="0" algn="just">
              <a:lnSpc>
                <a:spcPct val="150000"/>
              </a:lnSpc>
            </a:pPr>
            <a:r>
              <a:rPr lang="es-EC" sz="2000" dirty="0">
                <a:solidFill>
                  <a:schemeClr val="tx1"/>
                </a:solidFill>
              </a:rPr>
              <a:t>Determinar frecuencias alélicas presentes en las muestras de </a:t>
            </a:r>
            <a:r>
              <a:rPr lang="es-EC" sz="2000" i="1" dirty="0">
                <a:solidFill>
                  <a:schemeClr val="tx1"/>
                </a:solidFill>
              </a:rPr>
              <a:t>T. grandis </a:t>
            </a:r>
            <a:r>
              <a:rPr lang="es-EC" sz="2000" dirty="0">
                <a:solidFill>
                  <a:schemeClr val="tx1"/>
                </a:solidFill>
              </a:rPr>
              <a:t>con marcadores moleculares SSR.</a:t>
            </a:r>
          </a:p>
          <a:p>
            <a:pPr lvl="0" algn="just">
              <a:lnSpc>
                <a:spcPct val="150000"/>
              </a:lnSpc>
            </a:pPr>
            <a:r>
              <a:rPr lang="es-EC" sz="2000" dirty="0">
                <a:solidFill>
                  <a:schemeClr val="tx1"/>
                </a:solidFill>
              </a:rPr>
              <a:t>Identificar duplicados y grupos representativos de diversidad en la colección de </a:t>
            </a:r>
            <a:r>
              <a:rPr lang="es-EC" sz="2000" i="1" dirty="0">
                <a:solidFill>
                  <a:schemeClr val="tx1"/>
                </a:solidFill>
              </a:rPr>
              <a:t>T. grandis </a:t>
            </a:r>
            <a:r>
              <a:rPr lang="es-EC" sz="2000" dirty="0">
                <a:solidFill>
                  <a:schemeClr val="tx1"/>
                </a:solidFill>
              </a:rPr>
              <a:t>del INIAP</a:t>
            </a:r>
          </a:p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46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015505" y="2663552"/>
            <a:ext cx="9719787" cy="5567707"/>
          </a:xfrm>
        </p:spPr>
        <p:txBody>
          <a:bodyPr/>
          <a:lstStyle/>
          <a:p>
            <a:pPr marL="0" indent="0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METODOLOGÍA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8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353" y="0"/>
            <a:ext cx="9937104" cy="575320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902030"/>
              </p:ext>
            </p:extLst>
          </p:nvPr>
        </p:nvGraphicFramePr>
        <p:xfrm>
          <a:off x="-864815" y="719336"/>
          <a:ext cx="126014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083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353" y="0"/>
            <a:ext cx="9937104" cy="647328"/>
          </a:xfrm>
        </p:spPr>
        <p:txBody>
          <a:bodyPr/>
          <a:lstStyle/>
          <a:p>
            <a:r>
              <a:rPr lang="es-EC" dirty="0"/>
              <a:t>METODOLOGÍA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15305" y="719336"/>
            <a:ext cx="9503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+mn-lt"/>
              </a:rPr>
              <a:t>UBICACIÓN GEOGRÁFICA DE LA COLECCIÓN DE TECA DEL INIAP</a:t>
            </a:r>
          </a:p>
          <a:p>
            <a:endParaRPr lang="es-EC" dirty="0"/>
          </a:p>
        </p:txBody>
      </p:sp>
      <p:sp>
        <p:nvSpPr>
          <p:cNvPr id="10" name="Rectángulo 9"/>
          <p:cNvSpPr/>
          <p:nvPr/>
        </p:nvSpPr>
        <p:spPr>
          <a:xfrm>
            <a:off x="9043996" y="5903912"/>
            <a:ext cx="1655466" cy="42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397" t="12593" r="26202" b="10626"/>
          <a:stretch/>
        </p:blipFill>
        <p:spPr>
          <a:xfrm>
            <a:off x="359321" y="1073279"/>
            <a:ext cx="5117948" cy="5468491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1367433" y="3743672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Elipse 8"/>
          <p:cNvSpPr/>
          <p:nvPr/>
        </p:nvSpPr>
        <p:spPr>
          <a:xfrm>
            <a:off x="1727473" y="316859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Conector recto de flecha 10"/>
          <p:cNvCxnSpPr>
            <a:stCxn id="9" idx="6"/>
          </p:cNvCxnSpPr>
          <p:nvPr/>
        </p:nvCxnSpPr>
        <p:spPr>
          <a:xfrm flipV="1">
            <a:off x="1799481" y="2062894"/>
            <a:ext cx="5021724" cy="1141708"/>
          </a:xfrm>
          <a:prstGeom prst="straightConnector1">
            <a:avLst/>
          </a:prstGeom>
          <a:ln w="28575">
            <a:solidFill>
              <a:schemeClr val="accent4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1403437" y="3793066"/>
            <a:ext cx="5417768" cy="73808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22" name="Picture 2" descr="Resultado de imagen para estacion experimental tropical pichilin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05" y="1274459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4" name="Picture 4" descr="http://www.iniap.gob.ec/nsite/images/stories/estaciones/pic_litorals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205" y="3917359"/>
            <a:ext cx="3847327" cy="20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4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0294" y="1767"/>
            <a:ext cx="9504163" cy="119988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METODOLOGÍA</a:t>
            </a: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669713"/>
              </p:ext>
            </p:extLst>
          </p:nvPr>
        </p:nvGraphicFramePr>
        <p:xfrm>
          <a:off x="4895825" y="791344"/>
          <a:ext cx="4752528" cy="54085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5760"/>
                <a:gridCol w="946273"/>
                <a:gridCol w="1460495"/>
              </a:tblGrid>
              <a:tr h="599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Nombre 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Ta</a:t>
                      </a:r>
                      <a:endParaRPr lang="es-EC" sz="18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(°C)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Identificación dentro de este estudio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CIRAD1TeakA06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51,00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A06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CIRAD1TeakB03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B03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CIRAD1TeakF05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F05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CIRAD1TeakG02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G02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CIRAD1TeakH10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51,00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H10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CIRAD2TeakB07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B07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CIRAD2TeakC03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C03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CIRAD3TeakA11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A11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CIRAD3TeakB02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B02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CIRAD3TeakDa09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Da09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CIRAD3TeakE06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E06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CIRAD3TeakF01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F01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CIRAD4TeakDa12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Da12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CIRAD4TeakF02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F02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  <a:tr h="3057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CIRAD4TeakH09</a:t>
                      </a:r>
                      <a:endParaRPr lang="es-EC" sz="1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51,00</a:t>
                      </a:r>
                      <a:endParaRPr lang="es-EC" sz="1800" i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</a:rPr>
                        <a:t>H09</a:t>
                      </a:r>
                      <a:endParaRPr lang="es-EC" sz="1800" b="1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0" marR="57590" marT="0" marB="0" anchor="ctr"/>
                </a:tc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19361" y="2519536"/>
            <a:ext cx="35082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dirty="0"/>
              <a:t>Se utilizaron 15 marcadores microsatélites reportados en la investigación de </a:t>
            </a:r>
            <a:r>
              <a:rPr lang="es-EC" b="0" dirty="0" err="1"/>
              <a:t>Verhaegen</a:t>
            </a:r>
            <a:r>
              <a:rPr lang="es-EC" b="0" dirty="0"/>
              <a:t> </a:t>
            </a:r>
            <a:r>
              <a:rPr lang="es-EC" b="0" i="1" dirty="0"/>
              <a:t>et al.,</a:t>
            </a:r>
            <a:r>
              <a:rPr lang="es-EC" b="0" dirty="0"/>
              <a:t> (2005)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806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359321" y="2015480"/>
            <a:ext cx="9719787" cy="5567707"/>
          </a:xfrm>
        </p:spPr>
        <p:txBody>
          <a:bodyPr/>
          <a:lstStyle/>
          <a:p>
            <a:pPr marL="0" indent="0" algn="ctr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RESULTADOS Y DISCUSIÓN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05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953" y="-744"/>
            <a:ext cx="9747497" cy="54657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10225137" cy="5711723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RECOLECCIÓN MATERIAL VEGETAL</a:t>
            </a:r>
          </a:p>
          <a:p>
            <a:pPr marL="0" indent="0">
              <a:buNone/>
            </a:pPr>
            <a:endParaRPr lang="es-EC" sz="20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000" b="1" dirty="0">
              <a:solidFill>
                <a:schemeClr val="tx1"/>
              </a:solidFill>
            </a:endParaRPr>
          </a:p>
        </p:txBody>
      </p:sp>
      <p:pic>
        <p:nvPicPr>
          <p:cNvPr id="4" name="Imagen 3" descr="https://fbcdn-sphotos-g-a.akamaihd.net/hphotos-ak-xfl1/v/t34.0-12/13942530_10157274231215427_372198257_n.jpg?oh=38ebce843b605c5852cf373d17fcb4e0&amp;oe=57ABA05F&amp;__gda__=1470863204_f3eeb180a620f965a0105edfb6ff76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8" y="1457260"/>
            <a:ext cx="2434664" cy="316927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lecha derecha 4"/>
          <p:cNvSpPr/>
          <p:nvPr/>
        </p:nvSpPr>
        <p:spPr>
          <a:xfrm>
            <a:off x="2886455" y="2736112"/>
            <a:ext cx="674499" cy="466129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3466730" y="1538015"/>
            <a:ext cx="26930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b="0" dirty="0" smtClean="0">
                <a:latin typeface="+mn-lt"/>
              </a:rPr>
              <a:t>Se seleccionaron  árboles con características sobresalientes como: ser dominantes, tronco recto y cilíndrico, con pocas ramificaciones, tolerante a plagas.</a:t>
            </a:r>
            <a:endParaRPr lang="es-EC" b="0" dirty="0">
              <a:latin typeface="+mn-lt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8822410" y="2667803"/>
            <a:ext cx="665660" cy="49344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9361144" y="2584712"/>
            <a:ext cx="1440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dirty="0" smtClean="0">
                <a:latin typeface="+mn-lt"/>
              </a:rPr>
              <a:t>79 (EELS)</a:t>
            </a:r>
          </a:p>
          <a:p>
            <a:r>
              <a:rPr lang="es-EC" b="0" dirty="0" smtClean="0">
                <a:latin typeface="+mn-lt"/>
              </a:rPr>
              <a:t>11 (EETP)</a:t>
            </a:r>
            <a:endParaRPr lang="es-EC" b="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11649" y="4672806"/>
            <a:ext cx="735834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u="sng" dirty="0" err="1" smtClean="0">
                <a:solidFill>
                  <a:srgbClr val="00B050"/>
                </a:solidFill>
                <a:latin typeface="+mj-lt"/>
              </a:rPr>
              <a:t>Ipinza</a:t>
            </a:r>
            <a:r>
              <a:rPr lang="es-EC" sz="1800" u="sng" dirty="0" smtClean="0">
                <a:solidFill>
                  <a:srgbClr val="00B050"/>
                </a:solidFill>
                <a:latin typeface="+mj-lt"/>
              </a:rPr>
              <a:t>, </a:t>
            </a:r>
            <a:r>
              <a:rPr lang="es-EC" sz="1800" u="sng" dirty="0">
                <a:solidFill>
                  <a:srgbClr val="00B050"/>
                </a:solidFill>
                <a:latin typeface="+mj-lt"/>
              </a:rPr>
              <a:t>(1998</a:t>
            </a:r>
            <a:r>
              <a:rPr lang="es-EC" sz="1800" u="sng" dirty="0" smtClean="0">
                <a:solidFill>
                  <a:srgbClr val="00B050"/>
                </a:solidFill>
                <a:latin typeface="+mj-lt"/>
              </a:rPr>
              <a:t>) </a:t>
            </a:r>
          </a:p>
          <a:p>
            <a:pPr algn="just"/>
            <a:r>
              <a:rPr lang="es-EC" sz="1800" b="0" dirty="0">
                <a:latin typeface="+mj-lt"/>
              </a:rPr>
              <a:t>Á</a:t>
            </a:r>
            <a:r>
              <a:rPr lang="es-EC" sz="1800" b="0" dirty="0" smtClean="0">
                <a:latin typeface="+mj-lt"/>
              </a:rPr>
              <a:t>rboles sobresalientes son utilizados </a:t>
            </a:r>
            <a:r>
              <a:rPr lang="es-EC" sz="1800" b="0" dirty="0">
                <a:latin typeface="+mj-lt"/>
              </a:rPr>
              <a:t>como progenitores en las poblaciones de mejoramiento genético y de producción.</a:t>
            </a:r>
          </a:p>
          <a:p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381868" y="4679776"/>
            <a:ext cx="243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 smtClean="0">
                <a:latin typeface="+mn-lt"/>
              </a:rPr>
              <a:t>Figura 1.</a:t>
            </a:r>
            <a:r>
              <a:rPr lang="es-EC" sz="1200" i="1" dirty="0" smtClean="0">
                <a:latin typeface="+mn-lt"/>
              </a:rPr>
              <a:t> </a:t>
            </a:r>
            <a:r>
              <a:rPr lang="es-EC" sz="1200" b="0" dirty="0">
                <a:latin typeface="+mn-lt"/>
              </a:rPr>
              <a:t>Recolección de Material vegetal de Teca de la colección del INIAP en Estación Experimental Tropical Pichilingue</a:t>
            </a:r>
            <a:endParaRPr lang="es-EC" sz="1200" b="0" i="1" dirty="0">
              <a:latin typeface="+mn-lt"/>
            </a:endParaRPr>
          </a:p>
        </p:txBody>
      </p:sp>
      <p:sp>
        <p:nvSpPr>
          <p:cNvPr id="11" name="Flecha derecha 10"/>
          <p:cNvSpPr/>
          <p:nvPr/>
        </p:nvSpPr>
        <p:spPr>
          <a:xfrm>
            <a:off x="5989725" y="2717954"/>
            <a:ext cx="720080" cy="47904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0811"/>
          <a:stretch/>
        </p:blipFill>
        <p:spPr>
          <a:xfrm>
            <a:off x="6783671" y="1660787"/>
            <a:ext cx="1953567" cy="184785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6640423" y="3523278"/>
            <a:ext cx="2240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+mn-lt"/>
              </a:rPr>
              <a:t>Figura 2</a:t>
            </a:r>
            <a:r>
              <a:rPr lang="es-EC" sz="1200" b="0" dirty="0" smtClean="0">
                <a:latin typeface="+mn-lt"/>
              </a:rPr>
              <a:t>. Hojas medianamente maduras</a:t>
            </a:r>
            <a:endParaRPr lang="es-EC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24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2662" y="-744"/>
            <a:ext cx="9719787" cy="610813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9900454" cy="5567707"/>
          </a:xfrm>
        </p:spPr>
        <p:txBody>
          <a:bodyPr/>
          <a:lstStyle/>
          <a:p>
            <a:pPr marL="0" lvl="2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EXTRACCIÓN Y CUANTIFICACIÓN DE ADN</a:t>
            </a:r>
          </a:p>
          <a:p>
            <a:pPr marL="0" indent="0">
              <a:buNone/>
            </a:pPr>
            <a:endParaRPr lang="es-EC" dirty="0" smtClean="0"/>
          </a:p>
          <a:p>
            <a:pPr marL="0" indent="0">
              <a:buNone/>
            </a:pPr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1940872" y="1524665"/>
            <a:ext cx="292353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b="0" dirty="0" smtClean="0">
                <a:latin typeface="+mj-lt"/>
              </a:rPr>
              <a:t>Se extrajo ADN de hojas, </a:t>
            </a:r>
            <a:r>
              <a:rPr lang="es-EC" b="0" dirty="0">
                <a:latin typeface="+mj-lt"/>
              </a:rPr>
              <a:t>utilizando el proceso </a:t>
            </a:r>
            <a:r>
              <a:rPr lang="es-EC" b="0" dirty="0" smtClean="0">
                <a:latin typeface="+mj-lt"/>
              </a:rPr>
              <a:t>de Souza</a:t>
            </a:r>
            <a:r>
              <a:rPr lang="es-EC" b="0" dirty="0">
                <a:latin typeface="+mj-lt"/>
              </a:rPr>
              <a:t>, </a:t>
            </a:r>
            <a:r>
              <a:rPr lang="es-EC" b="0" dirty="0" smtClean="0">
                <a:latin typeface="+mj-lt"/>
              </a:rPr>
              <a:t>2012</a:t>
            </a:r>
            <a:endParaRPr lang="es-EC" b="0" dirty="0">
              <a:latin typeface="+mj-lt"/>
            </a:endParaRPr>
          </a:p>
          <a:p>
            <a:endParaRPr lang="es-EC" dirty="0"/>
          </a:p>
        </p:txBody>
      </p:sp>
      <p:cxnSp>
        <p:nvCxnSpPr>
          <p:cNvPr id="9" name="Conector recto de flecha 8"/>
          <p:cNvCxnSpPr/>
          <p:nvPr/>
        </p:nvCxnSpPr>
        <p:spPr>
          <a:xfrm flipV="1">
            <a:off x="5047796" y="1605137"/>
            <a:ext cx="2063936" cy="278299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7363548" y="1278843"/>
            <a:ext cx="29356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dirty="0" smtClean="0">
                <a:latin typeface="+mj-lt"/>
              </a:rPr>
              <a:t>    [ ] de ADN</a:t>
            </a:r>
          </a:p>
          <a:p>
            <a:pPr algn="just"/>
            <a:r>
              <a:rPr lang="es-EC" b="0" dirty="0">
                <a:latin typeface="+mj-lt"/>
              </a:rPr>
              <a:t>R</a:t>
            </a:r>
            <a:r>
              <a:rPr lang="es-EC" b="0" dirty="0" smtClean="0">
                <a:latin typeface="+mj-lt"/>
              </a:rPr>
              <a:t>endimiento </a:t>
            </a:r>
            <a:r>
              <a:rPr lang="es-EC" b="0" dirty="0">
                <a:latin typeface="+mj-lt"/>
              </a:rPr>
              <a:t>promedio de 6.3 </a:t>
            </a:r>
            <a:r>
              <a:rPr lang="es-EC" b="0" dirty="0" err="1">
                <a:latin typeface="+mj-lt"/>
              </a:rPr>
              <a:t>ug</a:t>
            </a:r>
            <a:r>
              <a:rPr lang="es-EC" b="0" dirty="0">
                <a:latin typeface="+mj-lt"/>
              </a:rPr>
              <a:t>. 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 flipV="1">
            <a:off x="7560121" y="1218339"/>
            <a:ext cx="0" cy="38679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4982318" y="2294506"/>
            <a:ext cx="2129414" cy="15302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7304185" y="2306052"/>
            <a:ext cx="306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0" dirty="0">
                <a:latin typeface="+mn-lt"/>
              </a:rPr>
              <a:t>Í</a:t>
            </a:r>
            <a:r>
              <a:rPr lang="es-EC" b="0" dirty="0" smtClean="0">
                <a:latin typeface="+mn-lt"/>
              </a:rPr>
              <a:t>ndice </a:t>
            </a:r>
            <a:r>
              <a:rPr lang="es-EC" b="0" dirty="0">
                <a:latin typeface="+mn-lt"/>
              </a:rPr>
              <a:t>de pureza de 1.83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215305" y="5065476"/>
            <a:ext cx="9900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Nieto, 2013: </a:t>
            </a:r>
            <a:r>
              <a:rPr lang="es-EC" sz="1800" b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s-EC" sz="1800" b="0" dirty="0" smtClean="0">
                <a:latin typeface="+mn-lt"/>
              </a:rPr>
              <a:t>hojas </a:t>
            </a:r>
            <a:r>
              <a:rPr lang="es-EC" sz="1800" b="0" dirty="0">
                <a:latin typeface="+mn-lt"/>
              </a:rPr>
              <a:t>jóvenes </a:t>
            </a:r>
            <a:r>
              <a:rPr lang="es-EC" sz="1800" b="0" dirty="0" smtClean="0">
                <a:latin typeface="+mn-lt"/>
              </a:rPr>
              <a:t>dificultan </a:t>
            </a:r>
            <a:r>
              <a:rPr lang="es-EC" sz="1800" b="0" dirty="0">
                <a:latin typeface="+mn-lt"/>
              </a:rPr>
              <a:t>la extracción, ya que estas presentan </a:t>
            </a:r>
            <a:r>
              <a:rPr lang="es-EC" sz="1800" b="0" dirty="0" smtClean="0">
                <a:latin typeface="+mn-lt"/>
              </a:rPr>
              <a:t>    [ ] de </a:t>
            </a:r>
            <a:r>
              <a:rPr lang="es-EC" sz="1800" b="0" dirty="0">
                <a:latin typeface="+mn-lt"/>
              </a:rPr>
              <a:t>taninos y polisacáridos </a:t>
            </a:r>
            <a:endParaRPr lang="es-EC" sz="1800" b="0" dirty="0" smtClean="0">
              <a:latin typeface="+mn-lt"/>
            </a:endParaRPr>
          </a:p>
          <a:p>
            <a:pPr algn="just"/>
            <a:endParaRPr lang="es-EC" sz="1800" b="0" dirty="0" smtClean="0">
              <a:latin typeface="+mn-lt"/>
            </a:endParaRPr>
          </a:p>
          <a:p>
            <a:pPr algn="just"/>
            <a:r>
              <a:rPr lang="es-EC" sz="1800" u="sng" dirty="0">
                <a:solidFill>
                  <a:srgbClr val="00B050"/>
                </a:solidFill>
                <a:latin typeface="+mn-lt"/>
              </a:rPr>
              <a:t>Mazo,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2011:</a:t>
            </a:r>
            <a:r>
              <a:rPr lang="es-EC" sz="180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s-EC" sz="1800" b="0" dirty="0" smtClean="0">
                <a:latin typeface="+mn-lt"/>
              </a:rPr>
              <a:t>rango de pureza </a:t>
            </a:r>
            <a:r>
              <a:rPr lang="es-EC" sz="1800" b="0" dirty="0">
                <a:latin typeface="+mn-lt"/>
              </a:rPr>
              <a:t>entre 1.8 – </a:t>
            </a:r>
            <a:r>
              <a:rPr lang="es-EC" sz="1800" b="0" dirty="0" smtClean="0">
                <a:latin typeface="+mn-lt"/>
              </a:rPr>
              <a:t>2.0, el ADN </a:t>
            </a:r>
            <a:r>
              <a:rPr lang="es-EC" sz="1800" b="0" dirty="0">
                <a:latin typeface="+mn-lt"/>
              </a:rPr>
              <a:t>se encuentra libre de contaminantes </a:t>
            </a:r>
            <a:r>
              <a:rPr lang="es-EC" sz="1800" b="0" dirty="0" smtClean="0">
                <a:latin typeface="+mn-lt"/>
              </a:rPr>
              <a:t>celulares.</a:t>
            </a:r>
            <a:endParaRPr lang="es-EC" sz="1800" b="0" dirty="0">
              <a:latin typeface="+mn-lt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8280201" y="5013058"/>
            <a:ext cx="0" cy="386798"/>
          </a:xfrm>
          <a:prstGeom prst="straightConnector1">
            <a:avLst/>
          </a:prstGeom>
          <a:ln w="571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4262" t="4558" r="6015"/>
          <a:stretch/>
        </p:blipFill>
        <p:spPr>
          <a:xfrm>
            <a:off x="6047024" y="2892132"/>
            <a:ext cx="1733361" cy="1571051"/>
          </a:xfrm>
          <a:prstGeom prst="rect">
            <a:avLst/>
          </a:prstGeom>
        </p:spPr>
      </p:pic>
      <p:pic>
        <p:nvPicPr>
          <p:cNvPr id="82946" name="Picture 2" descr="Resultado de imagen para hojas te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05" y="2898612"/>
            <a:ext cx="1575464" cy="157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2494064" y="4475859"/>
            <a:ext cx="16743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/>
              <a:t>Figura </a:t>
            </a:r>
            <a:r>
              <a:rPr lang="es-EC" sz="1200" dirty="0" smtClean="0"/>
              <a:t>3. </a:t>
            </a:r>
            <a:r>
              <a:rPr lang="es-EC" sz="1200" b="0" dirty="0" smtClean="0"/>
              <a:t>Hojas de Teca </a:t>
            </a:r>
            <a:r>
              <a:rPr lang="es-EC" sz="1200" b="0" dirty="0"/>
              <a:t>medianamente maduras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052859" y="4494544"/>
            <a:ext cx="1733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/>
              <a:t>Figura </a:t>
            </a:r>
            <a:r>
              <a:rPr lang="es-EC" sz="1200" dirty="0" smtClean="0"/>
              <a:t>4. </a:t>
            </a:r>
            <a:r>
              <a:rPr lang="es-EC" sz="1200" b="0" dirty="0"/>
              <a:t>Hojas de </a:t>
            </a:r>
            <a:r>
              <a:rPr lang="es-EC" sz="1200" b="0" dirty="0" smtClean="0"/>
              <a:t>Teca jóvenes</a:t>
            </a:r>
            <a:endParaRPr lang="es-EC" sz="1200" b="0" dirty="0"/>
          </a:p>
        </p:txBody>
      </p:sp>
    </p:spTree>
    <p:extLst>
      <p:ext uri="{BB962C8B-B14F-4D97-AF65-F5344CB8AC3E}">
        <p14:creationId xmlns:p14="http://schemas.microsoft.com/office/powerpoint/2010/main" val="1632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3274" y="-744"/>
            <a:ext cx="8639175" cy="640722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15305" y="791344"/>
            <a:ext cx="4241262" cy="757955"/>
          </a:xfrm>
        </p:spPr>
        <p:txBody>
          <a:bodyPr/>
          <a:lstStyle/>
          <a:p>
            <a:pPr marL="0" lvl="2"/>
            <a:r>
              <a:rPr lang="es-EC" sz="2000" dirty="0" smtClean="0">
                <a:solidFill>
                  <a:schemeClr val="tx1"/>
                </a:solidFill>
              </a:rPr>
              <a:t>VALIDACIÓN DE </a:t>
            </a:r>
            <a:r>
              <a:rPr lang="es-EC" sz="2000" i="1" dirty="0" smtClean="0">
                <a:solidFill>
                  <a:schemeClr val="tx1"/>
                </a:solidFill>
              </a:rPr>
              <a:t>PRIMERS</a:t>
            </a:r>
          </a:p>
          <a:p>
            <a:endParaRPr lang="es-EC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215305" y="1128270"/>
            <a:ext cx="8891132" cy="8516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C" sz="1800" dirty="0" smtClean="0">
                <a:solidFill>
                  <a:schemeClr val="tx1"/>
                </a:solidFill>
              </a:rPr>
              <a:t>Catorce marcadores, amplificaron con </a:t>
            </a:r>
            <a:r>
              <a:rPr lang="es-EC" sz="1800" dirty="0">
                <a:solidFill>
                  <a:schemeClr val="tx1"/>
                </a:solidFill>
              </a:rPr>
              <a:t>la t</a:t>
            </a:r>
            <a:r>
              <a:rPr lang="es-EC" sz="1800" dirty="0" smtClean="0">
                <a:solidFill>
                  <a:schemeClr val="tx1"/>
                </a:solidFill>
              </a:rPr>
              <a:t>emperatura </a:t>
            </a:r>
            <a:r>
              <a:rPr lang="es-EC" sz="1800" dirty="0">
                <a:solidFill>
                  <a:schemeClr val="tx1"/>
                </a:solidFill>
              </a:rPr>
              <a:t>de </a:t>
            </a:r>
            <a:r>
              <a:rPr lang="es-EC" sz="1800" i="1" dirty="0" err="1">
                <a:solidFill>
                  <a:schemeClr val="tx1"/>
                </a:solidFill>
              </a:rPr>
              <a:t>annealing</a:t>
            </a:r>
            <a:r>
              <a:rPr lang="es-EC" sz="1800" dirty="0">
                <a:solidFill>
                  <a:schemeClr val="tx1"/>
                </a:solidFill>
              </a:rPr>
              <a:t> </a:t>
            </a:r>
            <a:r>
              <a:rPr lang="es-EC" sz="1800" dirty="0" smtClean="0">
                <a:solidFill>
                  <a:schemeClr val="tx1"/>
                </a:solidFill>
              </a:rPr>
              <a:t>reportada.</a:t>
            </a:r>
          </a:p>
          <a:p>
            <a:pPr marL="0" indent="0" algn="just">
              <a:buNone/>
            </a:pPr>
            <a:endParaRPr lang="es-EC" sz="1050" dirty="0">
              <a:solidFill>
                <a:schemeClr val="tx1"/>
              </a:solidFill>
            </a:endParaRPr>
          </a:p>
        </p:txBody>
      </p:sp>
      <p:pic>
        <p:nvPicPr>
          <p:cNvPr id="16" name="Marcador de contenido 15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111849" y="2566376"/>
            <a:ext cx="5543898" cy="2411083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060219"/>
              </p:ext>
            </p:extLst>
          </p:nvPr>
        </p:nvGraphicFramePr>
        <p:xfrm>
          <a:off x="660026" y="2261657"/>
          <a:ext cx="3888431" cy="4174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1220"/>
                <a:gridCol w="1917211"/>
              </a:tblGrid>
              <a:tr h="474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Marcadores microsatélites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Temperatura de </a:t>
                      </a:r>
                      <a:r>
                        <a:rPr lang="es-EC" sz="1600" dirty="0" err="1" smtClean="0">
                          <a:effectLst/>
                        </a:rPr>
                        <a:t>annealing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A06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B03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F05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G02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H10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B07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C03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A11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B02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Da09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E06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F01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Da12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5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F02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51°C</a:t>
                      </a:r>
                      <a:endParaRPr lang="es-EC" sz="14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111849" y="5111824"/>
            <a:ext cx="554389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>
                <a:latin typeface="+mn-lt"/>
              </a:rPr>
              <a:t>Figura </a:t>
            </a:r>
            <a:r>
              <a:rPr lang="es-EC" sz="1200" dirty="0" smtClean="0">
                <a:latin typeface="+mn-lt"/>
              </a:rPr>
              <a:t>5. </a:t>
            </a:r>
            <a:r>
              <a:rPr lang="es-EC" sz="1200" b="0" dirty="0">
                <a:latin typeface="+mn-lt"/>
              </a:rPr>
              <a:t>Validación de Primers microsatélites en gel de agarosa 2% (p/v) con 8 muestras de ADN genómico de </a:t>
            </a:r>
            <a:r>
              <a:rPr lang="es-EC" sz="1200" b="0" i="1" dirty="0">
                <a:latin typeface="+mn-lt"/>
              </a:rPr>
              <a:t>T. grandis</a:t>
            </a:r>
            <a:r>
              <a:rPr lang="es-EC" sz="1200" b="0" dirty="0">
                <a:latin typeface="+mn-lt"/>
              </a:rPr>
              <a:t>, utilizando el marcador de peso molecular 1kb plus de in vitro gen</a:t>
            </a:r>
          </a:p>
          <a:p>
            <a:endParaRPr lang="es-EC" sz="1400" dirty="0"/>
          </a:p>
        </p:txBody>
      </p:sp>
      <p:sp>
        <p:nvSpPr>
          <p:cNvPr id="10" name="Rectángulo 9"/>
          <p:cNvSpPr/>
          <p:nvPr/>
        </p:nvSpPr>
        <p:spPr>
          <a:xfrm>
            <a:off x="628409" y="1682889"/>
            <a:ext cx="387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>
                <a:latin typeface="+mn-lt"/>
              </a:rPr>
              <a:t>Tabla 1</a:t>
            </a:r>
            <a:r>
              <a:rPr lang="es-EC" sz="1200" b="0" dirty="0">
                <a:latin typeface="+mn-lt"/>
              </a:rPr>
              <a:t>. Marcadores microsatélites amplificados con temperatura de </a:t>
            </a:r>
            <a:r>
              <a:rPr lang="es-EC" sz="1200" b="0" dirty="0" err="1">
                <a:latin typeface="+mn-lt"/>
              </a:rPr>
              <a:t>annealing</a:t>
            </a:r>
            <a:r>
              <a:rPr lang="es-EC" sz="1200" b="0" dirty="0">
                <a:latin typeface="+mn-lt"/>
              </a:rPr>
              <a:t> reportada</a:t>
            </a:r>
            <a:r>
              <a:rPr lang="es-EC" sz="1200" dirty="0">
                <a:latin typeface="+mn-lt"/>
              </a:rPr>
              <a:t>.</a:t>
            </a:r>
            <a:endParaRPr lang="es-EC" sz="1200" i="1" dirty="0">
              <a:latin typeface="+mn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0080401" y="2951584"/>
            <a:ext cx="575346" cy="720080"/>
          </a:xfrm>
          <a:prstGeom prst="rect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4" name="Conector recto de flecha 13"/>
          <p:cNvCxnSpPr/>
          <p:nvPr/>
        </p:nvCxnSpPr>
        <p:spPr>
          <a:xfrm flipV="1">
            <a:off x="10367715" y="2162861"/>
            <a:ext cx="359" cy="807030"/>
          </a:xfrm>
          <a:prstGeom prst="straightConnector1">
            <a:avLst/>
          </a:prstGeom>
          <a:ln w="57150">
            <a:solidFill>
              <a:srgbClr val="40CF3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9519541" y="1461088"/>
            <a:ext cx="12802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No amplificó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307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7393" y="0"/>
            <a:ext cx="9577064" cy="1199886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  <a:latin typeface="+mn-lt"/>
              </a:rPr>
              <a:t>CONTENIDO</a:t>
            </a:r>
            <a:endParaRPr lang="es-EC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133469"/>
              </p:ext>
            </p:extLst>
          </p:nvPr>
        </p:nvGraphicFramePr>
        <p:xfrm>
          <a:off x="574869" y="791344"/>
          <a:ext cx="9720263" cy="52795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712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791369" y="0"/>
            <a:ext cx="9719787" cy="119988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87313" y="1444632"/>
            <a:ext cx="20996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b="0" dirty="0" smtClean="0">
                <a:solidFill>
                  <a:schemeClr val="tx1"/>
                </a:solidFill>
                <a:latin typeface="+mn-lt"/>
              </a:rPr>
              <a:t>H09, Gradiente </a:t>
            </a:r>
            <a:r>
              <a:rPr lang="es-EC" b="0" dirty="0" err="1" smtClean="0">
                <a:solidFill>
                  <a:schemeClr val="tx1"/>
                </a:solidFill>
                <a:latin typeface="+mn-lt"/>
              </a:rPr>
              <a:t>°T</a:t>
            </a:r>
            <a:r>
              <a:rPr lang="es-EC" b="0" dirty="0" smtClean="0">
                <a:solidFill>
                  <a:schemeClr val="tx1"/>
                </a:solidFill>
                <a:latin typeface="+mn-lt"/>
              </a:rPr>
              <a:t> alineamiento</a:t>
            </a:r>
            <a:endParaRPr lang="es-EC" b="0" dirty="0">
              <a:latin typeface="+mn-lt"/>
            </a:endParaRPr>
          </a:p>
        </p:txBody>
      </p:sp>
      <p:pic>
        <p:nvPicPr>
          <p:cNvPr id="9" name="Imagen 8"/>
          <p:cNvPicPr/>
          <p:nvPr/>
        </p:nvPicPr>
        <p:blipFill rotWithShape="1">
          <a:blip r:embed="rId2"/>
          <a:srcRect r="34825"/>
          <a:stretch/>
        </p:blipFill>
        <p:spPr>
          <a:xfrm>
            <a:off x="3056553" y="1666044"/>
            <a:ext cx="4770090" cy="288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87313" y="5399856"/>
            <a:ext cx="976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Espinoza, 2003: </a:t>
            </a:r>
            <a:r>
              <a:rPr lang="es-EC" sz="1800" b="0" dirty="0" smtClean="0">
                <a:latin typeface="+mn-lt"/>
              </a:rPr>
              <a:t>si </a:t>
            </a:r>
            <a:r>
              <a:rPr lang="es-EC" sz="1800" b="0" dirty="0">
                <a:latin typeface="+mn-lt"/>
              </a:rPr>
              <a:t>a temperaturas </a:t>
            </a:r>
            <a:r>
              <a:rPr lang="es-EC" sz="1800" b="0" dirty="0" smtClean="0">
                <a:latin typeface="+mn-lt"/>
              </a:rPr>
              <a:t>estándar </a:t>
            </a:r>
            <a:r>
              <a:rPr lang="es-EC" sz="1800" b="0" dirty="0">
                <a:latin typeface="+mn-lt"/>
              </a:rPr>
              <a:t>el PCR no tiene buenos resultados se pueden hacer variaciones en la temperatura de </a:t>
            </a:r>
            <a:r>
              <a:rPr lang="es-EC" sz="1800" b="0" dirty="0" smtClean="0">
                <a:latin typeface="+mn-lt"/>
              </a:rPr>
              <a:t>alineamiento.</a:t>
            </a:r>
            <a:endParaRPr lang="es-EC" sz="1800" b="0" dirty="0">
              <a:latin typeface="+mn-lt"/>
            </a:endParaRPr>
          </a:p>
        </p:txBody>
      </p:sp>
      <p:cxnSp>
        <p:nvCxnSpPr>
          <p:cNvPr id="14" name="Conector curvado 13"/>
          <p:cNvCxnSpPr/>
          <p:nvPr/>
        </p:nvCxnSpPr>
        <p:spPr>
          <a:xfrm>
            <a:off x="720248" y="2186229"/>
            <a:ext cx="2304256" cy="1440000"/>
          </a:xfrm>
          <a:prstGeom prst="curvedConnector3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7890742" y="3239616"/>
            <a:ext cx="60548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8496225" y="3039561"/>
            <a:ext cx="15520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0" dirty="0" smtClean="0">
                <a:latin typeface="+mn-lt"/>
              </a:rPr>
              <a:t>Se descartó</a:t>
            </a:r>
            <a:endParaRPr lang="es-EC" b="0" dirty="0">
              <a:latin typeface="+mn-lt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055892" y="4542242"/>
            <a:ext cx="4770751" cy="469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>
                <a:latin typeface="+mn-lt"/>
              </a:rPr>
              <a:t>Figura 6</a:t>
            </a:r>
            <a:r>
              <a:rPr lang="es-EC" sz="1200" dirty="0" smtClean="0">
                <a:latin typeface="+mn-lt"/>
              </a:rPr>
              <a:t>. </a:t>
            </a:r>
            <a:r>
              <a:rPr lang="es-EC" sz="1200" b="0" dirty="0">
                <a:latin typeface="+mn-lt"/>
              </a:rPr>
              <a:t>Validación de Primer H09 en gel de agarosa 2% (p/v), utilizando gradientes de temperatura de </a:t>
            </a:r>
            <a:r>
              <a:rPr lang="es-EC" sz="1200" b="0" i="1" dirty="0" err="1" smtClean="0">
                <a:latin typeface="+mn-lt"/>
              </a:rPr>
              <a:t>anneiling</a:t>
            </a:r>
            <a:r>
              <a:rPr lang="es-EC" sz="1200" b="0" i="1" dirty="0" smtClean="0">
                <a:latin typeface="+mn-lt"/>
              </a:rPr>
              <a:t>.</a:t>
            </a:r>
            <a:endParaRPr lang="es-EC" sz="1200" b="0" dirty="0">
              <a:latin typeface="+mn-lt"/>
            </a:endParaRPr>
          </a:p>
        </p:txBody>
      </p:sp>
      <p:sp>
        <p:nvSpPr>
          <p:cNvPr id="21" name="Marcador de texto 3"/>
          <p:cNvSpPr txBox="1">
            <a:spLocks/>
          </p:cNvSpPr>
          <p:nvPr/>
        </p:nvSpPr>
        <p:spPr>
          <a:xfrm>
            <a:off x="274200" y="734484"/>
            <a:ext cx="4241262" cy="757955"/>
          </a:xfrm>
          <a:prstGeom prst="rect">
            <a:avLst/>
          </a:prstGeom>
        </p:spPr>
        <p:txBody>
          <a:bodyPr/>
          <a:lstStyle>
            <a:lvl1pPr marL="342939" indent="-34293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3033" indent="-2857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1">
                <a:solidFill>
                  <a:schemeClr val="bg1"/>
                </a:solidFill>
                <a:latin typeface="+mn-lt"/>
              </a:defRPr>
            </a:lvl2pPr>
            <a:lvl3pPr marL="1143127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1">
                <a:solidFill>
                  <a:schemeClr val="bg1"/>
                </a:solidFill>
                <a:latin typeface="+mn-lt"/>
              </a:defRPr>
            </a:lvl3pPr>
            <a:lvl4pPr marL="1600378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1">
                <a:solidFill>
                  <a:schemeClr val="bg1"/>
                </a:solidFill>
                <a:latin typeface="+mn-lt"/>
              </a:defRPr>
            </a:lvl4pPr>
            <a:lvl5pPr marL="2057628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5pPr>
            <a:lvl6pPr marL="2514880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6pPr>
            <a:lvl7pPr marL="2972130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7pPr>
            <a:lvl8pPr marL="3429381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8pPr>
            <a:lvl9pPr marL="3886633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9pPr>
          </a:lstStyle>
          <a:p>
            <a:pPr marL="0" lvl="2" indent="0">
              <a:buNone/>
            </a:pPr>
            <a:r>
              <a:rPr lang="es-EC" sz="2000" kern="0" dirty="0" smtClean="0">
                <a:solidFill>
                  <a:schemeClr val="tx1"/>
                </a:solidFill>
              </a:rPr>
              <a:t>VALIDACIÓN DE </a:t>
            </a:r>
            <a:r>
              <a:rPr lang="es-EC" sz="2000" i="1" kern="0" dirty="0" smtClean="0">
                <a:solidFill>
                  <a:schemeClr val="tx1"/>
                </a:solidFill>
              </a:rPr>
              <a:t>PRIMERS</a:t>
            </a:r>
          </a:p>
          <a:p>
            <a:endParaRPr lang="es-EC" b="0" kern="0" dirty="0"/>
          </a:p>
        </p:txBody>
      </p:sp>
    </p:spTree>
    <p:extLst>
      <p:ext uri="{BB962C8B-B14F-4D97-AF65-F5344CB8AC3E}">
        <p14:creationId xmlns:p14="http://schemas.microsoft.com/office/powerpoint/2010/main" val="196299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-744"/>
            <a:ext cx="9719787" cy="119988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015505" y="5725994"/>
            <a:ext cx="6574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 smtClean="0">
                <a:latin typeface="+mn-lt"/>
              </a:rPr>
              <a:t>Figura 7. </a:t>
            </a:r>
            <a:r>
              <a:rPr lang="es-EC" sz="1200" b="0" dirty="0" smtClean="0">
                <a:latin typeface="+mn-lt"/>
              </a:rPr>
              <a:t>Gel </a:t>
            </a:r>
            <a:r>
              <a:rPr lang="es-EC" sz="1200" b="0" dirty="0">
                <a:latin typeface="+mn-lt"/>
              </a:rPr>
              <a:t>de poliacrilamida, </a:t>
            </a:r>
            <a:r>
              <a:rPr lang="es-EC" sz="1200" b="0" dirty="0" err="1" smtClean="0">
                <a:latin typeface="+mn-lt"/>
              </a:rPr>
              <a:t>genotipado</a:t>
            </a:r>
            <a:r>
              <a:rPr lang="es-EC" sz="1200" b="0" dirty="0" smtClean="0">
                <a:latin typeface="+mn-lt"/>
              </a:rPr>
              <a:t> </a:t>
            </a:r>
            <a:r>
              <a:rPr lang="es-EC" sz="1200" b="0" dirty="0">
                <a:latin typeface="+mn-lt"/>
              </a:rPr>
              <a:t>con el programa SAGAGT, utilizando ADN genómico de </a:t>
            </a:r>
            <a:r>
              <a:rPr lang="es-EC" sz="1200" b="0" i="1" dirty="0">
                <a:latin typeface="+mn-lt"/>
              </a:rPr>
              <a:t>T. grandis.</a:t>
            </a:r>
          </a:p>
          <a:p>
            <a:endParaRPr lang="es-EC" sz="1400" dirty="0"/>
          </a:p>
        </p:txBody>
      </p:sp>
      <p:sp>
        <p:nvSpPr>
          <p:cNvPr id="9" name="Marcador de texto 3"/>
          <p:cNvSpPr txBox="1">
            <a:spLocks/>
          </p:cNvSpPr>
          <p:nvPr/>
        </p:nvSpPr>
        <p:spPr>
          <a:xfrm>
            <a:off x="71289" y="719336"/>
            <a:ext cx="8856984" cy="648072"/>
          </a:xfrm>
          <a:prstGeom prst="rect">
            <a:avLst/>
          </a:prstGeom>
        </p:spPr>
        <p:txBody>
          <a:bodyPr/>
          <a:lstStyle>
            <a:lvl1pPr marL="342939" indent="-342939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3033" indent="-285782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1">
                <a:solidFill>
                  <a:schemeClr val="bg1"/>
                </a:solidFill>
                <a:latin typeface="+mn-lt"/>
              </a:defRPr>
            </a:lvl2pPr>
            <a:lvl3pPr marL="1143127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1">
                <a:solidFill>
                  <a:schemeClr val="bg1"/>
                </a:solidFill>
                <a:latin typeface="+mn-lt"/>
              </a:defRPr>
            </a:lvl3pPr>
            <a:lvl4pPr marL="1600378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1">
                <a:solidFill>
                  <a:schemeClr val="bg1"/>
                </a:solidFill>
                <a:latin typeface="+mn-lt"/>
              </a:defRPr>
            </a:lvl4pPr>
            <a:lvl5pPr marL="2057628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5pPr>
            <a:lvl6pPr marL="2514880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6pPr>
            <a:lvl7pPr marL="2972130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7pPr>
            <a:lvl8pPr marL="3429381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8pPr>
            <a:lvl9pPr marL="3886633" indent="-228626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1">
                <a:solidFill>
                  <a:schemeClr val="bg1"/>
                </a:solidFill>
                <a:latin typeface="+mn-lt"/>
              </a:defRPr>
            </a:lvl9pPr>
          </a:lstStyle>
          <a:p>
            <a:pPr marL="119992" indent="0">
              <a:buFontTx/>
              <a:buNone/>
            </a:pPr>
            <a:r>
              <a:rPr lang="es-EC" sz="2000" b="1" kern="0" dirty="0" smtClean="0">
                <a:solidFill>
                  <a:schemeClr val="tx1"/>
                </a:solidFill>
              </a:rPr>
              <a:t>CORRIDA ELECTROFORÉTICA Y GENOTIPAJE EN EL LI-COR 4300S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2" t="26995" r="32397" b="43016"/>
          <a:stretch/>
        </p:blipFill>
        <p:spPr>
          <a:xfrm>
            <a:off x="2015505" y="2909790"/>
            <a:ext cx="6574888" cy="2816204"/>
          </a:xfrm>
          <a:prstGeom prst="rect">
            <a:avLst/>
          </a:prstGeom>
        </p:spPr>
      </p:pic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170846966"/>
              </p:ext>
            </p:extLst>
          </p:nvPr>
        </p:nvGraphicFramePr>
        <p:xfrm>
          <a:off x="1052957" y="111089"/>
          <a:ext cx="849694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32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989" y="-744"/>
            <a:ext cx="9719787" cy="119988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208058" y="719336"/>
            <a:ext cx="10147455" cy="5601651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DIVERSIDAD GENÉTICA </a:t>
            </a:r>
          </a:p>
          <a:p>
            <a:pPr marL="0" indent="0">
              <a:buNone/>
            </a:pPr>
            <a:endParaRPr lang="es-EC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966790"/>
              </p:ext>
            </p:extLst>
          </p:nvPr>
        </p:nvGraphicFramePr>
        <p:xfrm>
          <a:off x="356673" y="1618348"/>
          <a:ext cx="5040564" cy="422389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080119"/>
                <a:gridCol w="1152132"/>
                <a:gridCol w="720080"/>
                <a:gridCol w="1584176"/>
                <a:gridCol w="504057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Marcador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Frecuencia Alélica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#</a:t>
                      </a:r>
                      <a:r>
                        <a:rPr lang="es-EC" sz="1400" baseline="0" dirty="0" smtClean="0">
                          <a:effectLst/>
                        </a:rPr>
                        <a:t> de Alelos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Heterocigosidad</a:t>
                      </a:r>
                      <a:r>
                        <a:rPr lang="es-EC" sz="1400" baseline="0" dirty="0" smtClean="0">
                          <a:effectLst/>
                        </a:rPr>
                        <a:t> Esperada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PIC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A06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0.47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0.68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0.69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A11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B02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0.19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15.00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0.84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0.85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B03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0.32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11.00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0.78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0.79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B07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0.68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8.00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0.47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C03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0.25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12.00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0.85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DA12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0.80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5.00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0.26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E06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0.56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7.00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0.38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0.51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F01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0.33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0.72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0.74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F02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0.67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6.00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0.45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0.49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F05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0.63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8.00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0.55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0.56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G02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0.92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4.00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0.12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0.14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H10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0.19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17.00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0.85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0.88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DA09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0.79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7.00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0.28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0.36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  <a:tr h="2383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400" i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Promedio</a:t>
                      </a:r>
                      <a:endParaRPr lang="es-EC" sz="28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1993" marR="71993" marT="0" marB="0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0.51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9.00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0.55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u="none" strike="noStrike" dirty="0" smtClean="0">
                          <a:effectLst/>
                        </a:rPr>
                        <a:t>0.60</a:t>
                      </a:r>
                      <a:endParaRPr lang="es-EC" sz="14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999" marR="9999" marT="9999" marB="0" anchor="ctr"/>
                </a:tc>
              </a:tr>
            </a:tbl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282020" y="4873373"/>
            <a:ext cx="5189870" cy="249777"/>
          </a:xfrm>
          <a:prstGeom prst="roundRect">
            <a:avLst/>
          </a:prstGeom>
          <a:noFill/>
          <a:ln w="412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100" dirty="0"/>
          </a:p>
        </p:txBody>
      </p:sp>
      <p:sp>
        <p:nvSpPr>
          <p:cNvPr id="7" name="Rectángulo redondeado 6"/>
          <p:cNvSpPr/>
          <p:nvPr/>
        </p:nvSpPr>
        <p:spPr>
          <a:xfrm>
            <a:off x="282019" y="5107681"/>
            <a:ext cx="5189871" cy="249776"/>
          </a:xfrm>
          <a:prstGeom prst="roundRect">
            <a:avLst/>
          </a:prstGeom>
          <a:noFill/>
          <a:ln w="41275">
            <a:solidFill>
              <a:srgbClr val="00B050">
                <a:alpha val="99000"/>
              </a:srgb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sz="2100"/>
          </a:p>
        </p:txBody>
      </p:sp>
      <p:sp>
        <p:nvSpPr>
          <p:cNvPr id="8" name="CuadroTexto 7"/>
          <p:cNvSpPr txBox="1"/>
          <p:nvPr/>
        </p:nvSpPr>
        <p:spPr>
          <a:xfrm>
            <a:off x="5992579" y="1910512"/>
            <a:ext cx="4514197" cy="36102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800" u="sng" dirty="0" err="1">
                <a:solidFill>
                  <a:srgbClr val="00B050"/>
                </a:solidFill>
              </a:rPr>
              <a:t>Inza</a:t>
            </a:r>
            <a:r>
              <a:rPr lang="es-EC" sz="1800" u="sng" dirty="0">
                <a:solidFill>
                  <a:srgbClr val="00B050"/>
                </a:solidFill>
              </a:rPr>
              <a:t> </a:t>
            </a:r>
            <a:r>
              <a:rPr lang="es-EC" sz="1800" i="1" u="sng" dirty="0">
                <a:solidFill>
                  <a:srgbClr val="00B050"/>
                </a:solidFill>
              </a:rPr>
              <a:t>et al</a:t>
            </a:r>
            <a:r>
              <a:rPr lang="es-EC" sz="1800" u="sng" dirty="0">
                <a:solidFill>
                  <a:srgbClr val="00B050"/>
                </a:solidFill>
              </a:rPr>
              <a:t>., </a:t>
            </a:r>
            <a:r>
              <a:rPr lang="es-EC" sz="1800" u="sng" dirty="0" smtClean="0">
                <a:solidFill>
                  <a:srgbClr val="00B050"/>
                </a:solidFill>
              </a:rPr>
              <a:t>2009</a:t>
            </a:r>
            <a:r>
              <a:rPr lang="es-EC" sz="1800" u="sng" dirty="0">
                <a:solidFill>
                  <a:srgbClr val="00B050"/>
                </a:solidFill>
              </a:rPr>
              <a:t>:</a:t>
            </a:r>
            <a:r>
              <a:rPr lang="es-EC" sz="1800" u="sng" dirty="0" smtClean="0">
                <a:solidFill>
                  <a:srgbClr val="00B050"/>
                </a:solidFill>
              </a:rPr>
              <a:t> </a:t>
            </a:r>
            <a:r>
              <a:rPr lang="es-EC" sz="1800" b="0" dirty="0" smtClean="0">
                <a:solidFill>
                  <a:schemeClr val="tx1"/>
                </a:solidFill>
              </a:rPr>
              <a:t>180 </a:t>
            </a:r>
            <a:r>
              <a:rPr lang="es-EC" sz="1800" b="0" dirty="0">
                <a:solidFill>
                  <a:schemeClr val="tx1"/>
                </a:solidFill>
              </a:rPr>
              <a:t>alelos en una población </a:t>
            </a:r>
            <a:r>
              <a:rPr lang="es-EC" sz="1800" b="0" dirty="0" smtClean="0">
                <a:solidFill>
                  <a:schemeClr val="tx1"/>
                </a:solidFill>
              </a:rPr>
              <a:t>natural</a:t>
            </a:r>
            <a:r>
              <a:rPr lang="es-EC" sz="1800" b="0" i="1" dirty="0" smtClean="0">
                <a:solidFill>
                  <a:schemeClr val="tx1"/>
                </a:solidFill>
              </a:rPr>
              <a:t>, </a:t>
            </a:r>
            <a:r>
              <a:rPr lang="es-EC" sz="1800" b="0" dirty="0" smtClean="0">
                <a:solidFill>
                  <a:schemeClr val="tx1"/>
                </a:solidFill>
              </a:rPr>
              <a:t>H10: </a:t>
            </a:r>
            <a:r>
              <a:rPr lang="es-EC" sz="1800" b="0" dirty="0">
                <a:solidFill>
                  <a:schemeClr val="tx1"/>
                </a:solidFill>
              </a:rPr>
              <a:t>17 alelos y </a:t>
            </a:r>
            <a:r>
              <a:rPr lang="es-EC" sz="1800" b="0" dirty="0" smtClean="0">
                <a:solidFill>
                  <a:schemeClr val="tx1"/>
                </a:solidFill>
              </a:rPr>
              <a:t>HE de 0.86 y G02 </a:t>
            </a:r>
            <a:r>
              <a:rPr lang="es-EC" sz="1800" b="0" dirty="0">
                <a:solidFill>
                  <a:schemeClr val="tx1"/>
                </a:solidFill>
              </a:rPr>
              <a:t>con: 3 alelos y </a:t>
            </a:r>
            <a:r>
              <a:rPr lang="es-EC" sz="1800" b="0" dirty="0" smtClean="0">
                <a:solidFill>
                  <a:schemeClr val="tx1"/>
                </a:solidFill>
              </a:rPr>
              <a:t>HE de </a:t>
            </a:r>
            <a:r>
              <a:rPr lang="es-EC" sz="1800" b="0" dirty="0">
                <a:solidFill>
                  <a:schemeClr val="tx1"/>
                </a:solidFill>
              </a:rPr>
              <a:t>0.28</a:t>
            </a:r>
            <a:r>
              <a:rPr lang="es-EC" sz="1800" b="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endParaRPr lang="es-EC" sz="1800" b="0" dirty="0">
              <a:solidFill>
                <a:schemeClr val="tx1"/>
              </a:solidFill>
            </a:endParaRPr>
          </a:p>
          <a:p>
            <a:pPr algn="just"/>
            <a:r>
              <a:rPr lang="es-EC" sz="1800" u="sng" dirty="0" err="1">
                <a:solidFill>
                  <a:srgbClr val="00B050"/>
                </a:solidFill>
              </a:rPr>
              <a:t>Innes</a:t>
            </a:r>
            <a:r>
              <a:rPr lang="es-EC" sz="1800" u="sng" dirty="0">
                <a:solidFill>
                  <a:srgbClr val="00B050"/>
                </a:solidFill>
              </a:rPr>
              <a:t> et al</a:t>
            </a:r>
            <a:r>
              <a:rPr lang="es-EC" sz="1800" u="sng" dirty="0" smtClean="0">
                <a:solidFill>
                  <a:srgbClr val="00B050"/>
                </a:solidFill>
              </a:rPr>
              <a:t>., 1994</a:t>
            </a:r>
            <a:r>
              <a:rPr lang="es-EC" sz="1800" u="sng" dirty="0" smtClean="0">
                <a:solidFill>
                  <a:srgbClr val="00B050"/>
                </a:solidFill>
              </a:rPr>
              <a:t>: </a:t>
            </a:r>
            <a:r>
              <a:rPr lang="es-EC" sz="1800" b="0" dirty="0" smtClean="0">
                <a:solidFill>
                  <a:schemeClr val="tx1"/>
                </a:solidFill>
              </a:rPr>
              <a:t>con especies cultivadas como Teca </a:t>
            </a:r>
            <a:r>
              <a:rPr lang="es-EC" sz="1800" b="0" dirty="0">
                <a:solidFill>
                  <a:schemeClr val="tx1"/>
                </a:solidFill>
              </a:rPr>
              <a:t>existe </a:t>
            </a:r>
            <a:r>
              <a:rPr lang="es-EC" sz="1800" b="0" dirty="0" smtClean="0">
                <a:solidFill>
                  <a:schemeClr val="tx1"/>
                </a:solidFill>
              </a:rPr>
              <a:t>pérdida </a:t>
            </a:r>
            <a:r>
              <a:rPr lang="es-EC" sz="1800" b="0" dirty="0">
                <a:solidFill>
                  <a:schemeClr val="tx1"/>
                </a:solidFill>
              </a:rPr>
              <a:t>de </a:t>
            </a:r>
            <a:r>
              <a:rPr lang="es-EC" sz="1800" b="0" dirty="0" smtClean="0">
                <a:solidFill>
                  <a:schemeClr val="tx1"/>
                </a:solidFill>
              </a:rPr>
              <a:t>germoplasma.</a:t>
            </a:r>
          </a:p>
          <a:p>
            <a:pPr algn="just"/>
            <a:endParaRPr lang="es-EC" sz="1800" b="0" dirty="0" smtClean="0">
              <a:solidFill>
                <a:schemeClr val="tx1"/>
              </a:solidFill>
            </a:endParaRPr>
          </a:p>
          <a:p>
            <a:pPr algn="just"/>
            <a:r>
              <a:rPr lang="es-EC" sz="1800" b="0" dirty="0">
                <a:solidFill>
                  <a:schemeClr val="tx1"/>
                </a:solidFill>
              </a:rPr>
              <a:t>El índice PIC está estrechamente relacionado con la heterocigosidad y pueden ser considerados equivalentes </a:t>
            </a:r>
            <a:r>
              <a:rPr lang="es-EC" sz="1800" u="sng" dirty="0" smtClean="0">
                <a:solidFill>
                  <a:srgbClr val="00B050"/>
                </a:solidFill>
              </a:rPr>
              <a:t>Anderson </a:t>
            </a:r>
            <a:r>
              <a:rPr lang="es-EC" sz="1800" i="1" u="sng" dirty="0">
                <a:solidFill>
                  <a:srgbClr val="00B050"/>
                </a:solidFill>
              </a:rPr>
              <a:t>et al., </a:t>
            </a:r>
            <a:r>
              <a:rPr lang="es-EC" sz="1800" u="sng" dirty="0" smtClean="0">
                <a:solidFill>
                  <a:srgbClr val="00B050"/>
                </a:solidFill>
              </a:rPr>
              <a:t>1993</a:t>
            </a:r>
          </a:p>
          <a:p>
            <a:endParaRPr lang="es-EC" sz="1260" dirty="0">
              <a:solidFill>
                <a:schemeClr val="tx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68601" y="6016004"/>
            <a:ext cx="2874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dirty="0" smtClean="0">
                <a:latin typeface="+mn-lt"/>
              </a:rPr>
              <a:t>G02:menos polimórfico</a:t>
            </a:r>
            <a:endParaRPr lang="es-EC" sz="1800" b="0" dirty="0">
              <a:latin typeface="+mn-lt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012325" y="6016004"/>
            <a:ext cx="2491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b="0" dirty="0" smtClean="0">
                <a:latin typeface="+mn-lt"/>
              </a:rPr>
              <a:t>H10: más polimórfico</a:t>
            </a:r>
            <a:endParaRPr lang="es-EC" sz="1800" b="0" dirty="0"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6009722" y="1123985"/>
            <a:ext cx="4497054" cy="40011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b="0" dirty="0">
                <a:solidFill>
                  <a:schemeClr val="bg1"/>
                </a:solidFill>
                <a:latin typeface="+mn-lt"/>
              </a:rPr>
              <a:t>S</a:t>
            </a:r>
            <a:r>
              <a:rPr lang="es-EC" b="0" dirty="0" smtClean="0">
                <a:solidFill>
                  <a:schemeClr val="bg1"/>
                </a:solidFill>
                <a:latin typeface="+mn-lt"/>
              </a:rPr>
              <a:t>e encontraron en total </a:t>
            </a:r>
            <a:r>
              <a:rPr lang="es-EC" b="0" dirty="0">
                <a:solidFill>
                  <a:schemeClr val="bg1"/>
                </a:solidFill>
                <a:latin typeface="+mn-lt"/>
              </a:rPr>
              <a:t>127 </a:t>
            </a:r>
            <a:r>
              <a:rPr lang="es-EC" b="0" dirty="0" smtClean="0">
                <a:solidFill>
                  <a:schemeClr val="bg1"/>
                </a:solidFill>
                <a:latin typeface="+mn-lt"/>
              </a:rPr>
              <a:t>alelos</a:t>
            </a:r>
            <a:r>
              <a:rPr lang="es-EC" b="0" dirty="0">
                <a:solidFill>
                  <a:schemeClr val="bg1"/>
                </a:solidFill>
                <a:latin typeface="+mn-lt"/>
              </a:rPr>
              <a:t>.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282018" y="1123985"/>
            <a:ext cx="518987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>
                <a:latin typeface="+mn-lt"/>
              </a:rPr>
              <a:t>Tabla 2</a:t>
            </a:r>
            <a:r>
              <a:rPr lang="es-EC" sz="1200" dirty="0" smtClean="0">
                <a:latin typeface="+mn-lt"/>
              </a:rPr>
              <a:t>. </a:t>
            </a:r>
            <a:r>
              <a:rPr lang="es-EC" sz="1200" b="0" dirty="0">
                <a:latin typeface="+mn-lt"/>
              </a:rPr>
              <a:t>Resumen de la Diversidad genética presente en </a:t>
            </a:r>
            <a:r>
              <a:rPr lang="es-EC" sz="1200" b="0" i="1" dirty="0">
                <a:latin typeface="+mn-lt"/>
              </a:rPr>
              <a:t>T. grandis</a:t>
            </a:r>
            <a:r>
              <a:rPr lang="es-EC" sz="1200" b="0" dirty="0">
                <a:latin typeface="+mn-lt"/>
              </a:rPr>
              <a:t> de la colección del INIAP</a:t>
            </a:r>
            <a:endParaRPr lang="es-EC" sz="1200" b="0" i="1" dirty="0">
              <a:latin typeface="+mn-lt"/>
            </a:endParaRPr>
          </a:p>
          <a:p>
            <a:endParaRPr lang="es-EC" sz="1400" dirty="0"/>
          </a:p>
        </p:txBody>
      </p:sp>
      <p:cxnSp>
        <p:nvCxnSpPr>
          <p:cNvPr id="13" name="Conector curvado 12"/>
          <p:cNvCxnSpPr>
            <a:stCxn id="6" idx="1"/>
          </p:cNvCxnSpPr>
          <p:nvPr/>
        </p:nvCxnSpPr>
        <p:spPr>
          <a:xfrm rot="10800000" flipH="1" flipV="1">
            <a:off x="282019" y="4998262"/>
            <a:ext cx="149309" cy="1135740"/>
          </a:xfrm>
          <a:prstGeom prst="curvedConnector4">
            <a:avLst>
              <a:gd name="adj1" fmla="val -153105"/>
              <a:gd name="adj2" fmla="val 55498"/>
            </a:avLst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curvado 14"/>
          <p:cNvCxnSpPr/>
          <p:nvPr/>
        </p:nvCxnSpPr>
        <p:spPr>
          <a:xfrm rot="5400000">
            <a:off x="4902634" y="5669625"/>
            <a:ext cx="1029754" cy="131622"/>
          </a:xfrm>
          <a:prstGeom prst="curvedConnector3">
            <a:avLst>
              <a:gd name="adj1" fmla="val 90636"/>
            </a:avLst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737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489" y="0"/>
            <a:ext cx="8639175" cy="774678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103529" y="719336"/>
            <a:ext cx="10480928" cy="1008112"/>
          </a:xfr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19992" indent="0">
              <a:buNone/>
            </a:pPr>
            <a:r>
              <a:rPr lang="es-EC" sz="2000" b="1" dirty="0" smtClean="0"/>
              <a:t>ANÁLISIS DE AGRUPAMIENTO</a:t>
            </a:r>
            <a:endParaRPr lang="es-EC" sz="2000" b="1" i="1" dirty="0" smtClean="0"/>
          </a:p>
        </p:txBody>
      </p:sp>
      <p:pic>
        <p:nvPicPr>
          <p:cNvPr id="9" name="Imagen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" t="7308" r="1818" b="-1120"/>
          <a:stretch/>
        </p:blipFill>
        <p:spPr bwMode="auto">
          <a:xfrm>
            <a:off x="719361" y="1176904"/>
            <a:ext cx="9503271" cy="4655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/>
          <p:cNvSpPr txBox="1"/>
          <p:nvPr/>
        </p:nvSpPr>
        <p:spPr>
          <a:xfrm>
            <a:off x="1007393" y="5831904"/>
            <a:ext cx="950327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+mn-lt"/>
              </a:rPr>
              <a:t>Figura 8</a:t>
            </a:r>
            <a:r>
              <a:rPr lang="es-EC" sz="1200" dirty="0" smtClean="0">
                <a:latin typeface="+mn-lt"/>
              </a:rPr>
              <a:t>. </a:t>
            </a:r>
            <a:r>
              <a:rPr lang="es-EC" sz="1200" b="0" dirty="0" err="1" smtClean="0">
                <a:latin typeface="+mn-lt"/>
              </a:rPr>
              <a:t>Dendrograma</a:t>
            </a:r>
            <a:r>
              <a:rPr lang="es-EC" sz="1200" b="0" dirty="0" smtClean="0">
                <a:latin typeface="+mn-lt"/>
              </a:rPr>
              <a:t> </a:t>
            </a:r>
            <a:r>
              <a:rPr lang="es-EC" sz="1200" b="0" dirty="0">
                <a:latin typeface="+mn-lt"/>
              </a:rPr>
              <a:t>obtenido </a:t>
            </a:r>
            <a:r>
              <a:rPr lang="es-EC" sz="1200" b="0" dirty="0" smtClean="0">
                <a:latin typeface="+mn-lt"/>
              </a:rPr>
              <a:t>con el coeficiente de </a:t>
            </a:r>
            <a:r>
              <a:rPr lang="es-EC" sz="1200" b="0" dirty="0" smtClean="0">
                <a:latin typeface="+mn-lt"/>
              </a:rPr>
              <a:t>similitud </a:t>
            </a:r>
            <a:r>
              <a:rPr lang="es-EC" sz="1200" b="0" dirty="0">
                <a:latin typeface="+mn-lt"/>
              </a:rPr>
              <a:t>(SM) con el algoritmo Ward para el análisis de agrupamiento de 90 accesiones provenientes del INIAP</a:t>
            </a:r>
            <a:endParaRPr lang="es-EC" sz="1200" b="0" i="1" dirty="0">
              <a:latin typeface="+mn-lt"/>
            </a:endParaRPr>
          </a:p>
          <a:p>
            <a:endParaRPr lang="es-EC" sz="1400" dirty="0"/>
          </a:p>
        </p:txBody>
      </p:sp>
      <p:sp>
        <p:nvSpPr>
          <p:cNvPr id="3" name="CuadroTexto 2"/>
          <p:cNvSpPr txBox="1"/>
          <p:nvPr/>
        </p:nvSpPr>
        <p:spPr>
          <a:xfrm>
            <a:off x="2591569" y="2608109"/>
            <a:ext cx="1584176" cy="52322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76 muestras EELS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591569" y="4416132"/>
            <a:ext cx="1584176" cy="1169551"/>
          </a:xfrm>
          <a:prstGeom prst="rect">
            <a:avLst/>
          </a:prstGeom>
          <a:solidFill>
            <a:srgbClr val="B44AD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11 muestras EETP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+</a:t>
            </a:r>
          </a:p>
          <a:p>
            <a:pPr algn="ctr"/>
            <a:r>
              <a:rPr lang="es-EC" sz="1400" dirty="0" smtClean="0">
                <a:solidFill>
                  <a:schemeClr val="bg1"/>
                </a:solidFill>
                <a:latin typeface="+mn-lt"/>
              </a:rPr>
              <a:t>3 muestras EELS</a:t>
            </a:r>
            <a:endParaRPr lang="es-EC" sz="1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298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0"/>
            <a:ext cx="9719787" cy="610813"/>
          </a:xfrm>
        </p:spPr>
        <p:txBody>
          <a:bodyPr/>
          <a:lstStyle/>
          <a:p>
            <a:r>
              <a:rPr lang="es-EC" dirty="0"/>
              <a:t>RESULTADOS Y DISCUSIÓN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976" y="1439416"/>
            <a:ext cx="10273180" cy="5567707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>
                <a:solidFill>
                  <a:schemeClr val="tx1"/>
                </a:solidFill>
              </a:rPr>
              <a:t>ANÁLISIS DE AGRUPAMIENTO</a:t>
            </a:r>
            <a:endParaRPr lang="es-EC" sz="2000" b="1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EC" sz="2000" dirty="0" smtClean="0">
                <a:solidFill>
                  <a:schemeClr val="tx1"/>
                </a:solidFill>
              </a:rPr>
              <a:t>Se </a:t>
            </a:r>
            <a:r>
              <a:rPr lang="es-EC" sz="2000" dirty="0">
                <a:solidFill>
                  <a:schemeClr val="tx1"/>
                </a:solidFill>
              </a:rPr>
              <a:t>estimó la similitud de las muestras, empleando el coeficiente de similitud SM (Simple </a:t>
            </a:r>
            <a:r>
              <a:rPr lang="es-EC" sz="2000" dirty="0" err="1">
                <a:solidFill>
                  <a:schemeClr val="tx1"/>
                </a:solidFill>
              </a:rPr>
              <a:t>Matching</a:t>
            </a:r>
            <a:r>
              <a:rPr lang="es-EC" sz="2000" dirty="0">
                <a:solidFill>
                  <a:schemeClr val="tx1"/>
                </a:solidFill>
              </a:rPr>
              <a:t>), con el algoritmo Ward. </a:t>
            </a:r>
            <a:endParaRPr lang="es-EC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sp>
        <p:nvSpPr>
          <p:cNvPr id="4" name="CuadroTexto 3"/>
          <p:cNvSpPr txBox="1"/>
          <p:nvPr/>
        </p:nvSpPr>
        <p:spPr>
          <a:xfrm>
            <a:off x="237976" y="3527648"/>
            <a:ext cx="102731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u="sng" dirty="0" err="1" smtClean="0">
                <a:solidFill>
                  <a:srgbClr val="00B050"/>
                </a:solidFill>
                <a:latin typeface="+mn-lt"/>
              </a:rPr>
              <a:t>Demey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,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2008: </a:t>
            </a:r>
            <a:r>
              <a:rPr lang="es-EC" sz="1800" b="0" dirty="0">
                <a:latin typeface="+mn-lt"/>
              </a:rPr>
              <a:t>coeficiente </a:t>
            </a:r>
            <a:r>
              <a:rPr lang="es-EC" sz="1800" b="0" dirty="0" smtClean="0">
                <a:latin typeface="+mn-lt"/>
              </a:rPr>
              <a:t>SM ideal en </a:t>
            </a:r>
            <a:r>
              <a:rPr lang="es-EC" sz="1800" b="0" dirty="0">
                <a:latin typeface="+mn-lt"/>
              </a:rPr>
              <a:t>estudios de marcadores moleculares SSR </a:t>
            </a:r>
            <a:r>
              <a:rPr lang="es-EC" sz="1800" b="0" dirty="0" smtClean="0">
                <a:latin typeface="+mn-lt"/>
              </a:rPr>
              <a:t>para </a:t>
            </a:r>
            <a:r>
              <a:rPr lang="es-EC" sz="1800" b="0" dirty="0">
                <a:latin typeface="+mn-lt"/>
              </a:rPr>
              <a:t>organismos </a:t>
            </a:r>
            <a:r>
              <a:rPr lang="es-EC" sz="1800" b="0" dirty="0" smtClean="0">
                <a:latin typeface="+mn-lt"/>
              </a:rPr>
              <a:t>diploides.</a:t>
            </a:r>
          </a:p>
          <a:p>
            <a:pPr algn="just"/>
            <a:endParaRPr lang="es-EC" sz="1800" b="0" dirty="0" smtClean="0">
              <a:solidFill>
                <a:srgbClr val="00B050"/>
              </a:solidFill>
              <a:latin typeface="+mn-lt"/>
            </a:endParaRPr>
          </a:p>
          <a:p>
            <a:pPr algn="just"/>
            <a:r>
              <a:rPr lang="es-EC" sz="1800" u="sng" dirty="0" err="1">
                <a:solidFill>
                  <a:srgbClr val="00B050"/>
                </a:solidFill>
                <a:latin typeface="+mn-lt"/>
              </a:rPr>
              <a:t>Inza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 </a:t>
            </a:r>
            <a:r>
              <a:rPr lang="es-EC" sz="1800" i="1" u="sng" dirty="0">
                <a:solidFill>
                  <a:srgbClr val="00B050"/>
                </a:solidFill>
                <a:latin typeface="+mn-lt"/>
              </a:rPr>
              <a:t>et al.,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2011: </a:t>
            </a:r>
            <a:r>
              <a:rPr lang="es-EC" sz="1800" b="0" dirty="0" smtClean="0">
                <a:latin typeface="+mn-lt"/>
              </a:rPr>
              <a:t>SM idóneo </a:t>
            </a:r>
            <a:r>
              <a:rPr lang="es-EC" sz="1800" b="0" dirty="0">
                <a:latin typeface="+mn-lt"/>
              </a:rPr>
              <a:t>para estudios de diversidad genética. </a:t>
            </a:r>
            <a:endParaRPr lang="es-EC" sz="1800" b="0" dirty="0" smtClean="0">
              <a:latin typeface="+mn-lt"/>
            </a:endParaRPr>
          </a:p>
          <a:p>
            <a:pPr algn="just"/>
            <a:endParaRPr lang="es-EC" sz="1800" b="0" dirty="0" smtClean="0">
              <a:latin typeface="+mn-lt"/>
            </a:endParaRPr>
          </a:p>
          <a:p>
            <a:pPr algn="just"/>
            <a:r>
              <a:rPr lang="es-EC" sz="1800" u="sng" dirty="0" err="1">
                <a:solidFill>
                  <a:srgbClr val="00B050"/>
                </a:solidFill>
                <a:latin typeface="+mn-lt"/>
              </a:rPr>
              <a:t>Kuiper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 y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Fisher,1975: </a:t>
            </a:r>
            <a:r>
              <a:rPr lang="es-EC" sz="1800" b="0" dirty="0" smtClean="0">
                <a:latin typeface="+mn-lt"/>
              </a:rPr>
              <a:t>el algoritmo Ward más </a:t>
            </a:r>
            <a:r>
              <a:rPr lang="es-EC" sz="1800" b="0" dirty="0">
                <a:latin typeface="+mn-lt"/>
              </a:rPr>
              <a:t>discriminativo en la determinación de los niveles de agrupación</a:t>
            </a:r>
          </a:p>
          <a:p>
            <a:pPr algn="just"/>
            <a:r>
              <a:rPr lang="es-EC" sz="2400" dirty="0" smtClean="0">
                <a:latin typeface="+mn-lt"/>
              </a:rPr>
              <a:t> </a:t>
            </a:r>
            <a:endParaRPr lang="es-EC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219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-744"/>
            <a:ext cx="9719787" cy="567621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9719787" cy="5567707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ANÁLISIS DE COORDENADAS PRINCIPALES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52" b="3365"/>
          <a:stretch/>
        </p:blipFill>
        <p:spPr bwMode="auto">
          <a:xfrm>
            <a:off x="594575" y="1079377"/>
            <a:ext cx="5616624" cy="4896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7272089" y="1589742"/>
            <a:ext cx="3923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u="sng" dirty="0">
                <a:solidFill>
                  <a:srgbClr val="00B050"/>
                </a:solidFill>
              </a:rPr>
              <a:t>Cañadas </a:t>
            </a:r>
            <a:r>
              <a:rPr lang="es-EC" sz="1800" i="1" u="sng" dirty="0">
                <a:solidFill>
                  <a:srgbClr val="00B050"/>
                </a:solidFill>
              </a:rPr>
              <a:t>et al., </a:t>
            </a:r>
            <a:r>
              <a:rPr lang="es-EC" sz="1800" u="sng" dirty="0" smtClean="0">
                <a:solidFill>
                  <a:srgbClr val="00B050"/>
                </a:solidFill>
              </a:rPr>
              <a:t>2013</a:t>
            </a:r>
            <a:endParaRPr lang="es-EC" sz="1800" b="0" dirty="0"/>
          </a:p>
        </p:txBody>
      </p:sp>
      <p:sp>
        <p:nvSpPr>
          <p:cNvPr id="6" name="CuadroTexto 5"/>
          <p:cNvSpPr txBox="1"/>
          <p:nvPr/>
        </p:nvSpPr>
        <p:spPr>
          <a:xfrm>
            <a:off x="863377" y="5909305"/>
            <a:ext cx="5256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+mn-lt"/>
              </a:rPr>
              <a:t>Figura 9</a:t>
            </a:r>
            <a:r>
              <a:rPr lang="es-EC" sz="1200" dirty="0" smtClean="0">
                <a:latin typeface="+mn-lt"/>
              </a:rPr>
              <a:t>. </a:t>
            </a:r>
            <a:r>
              <a:rPr lang="es-EC" sz="1200" b="0" dirty="0">
                <a:latin typeface="+mn-lt"/>
              </a:rPr>
              <a:t>Análisis de coordenadas principales, obtenido con el coeficiente de similitud SM del análisis simultaneo de las accesiones </a:t>
            </a:r>
            <a:r>
              <a:rPr lang="es-EC" sz="1200" b="0" i="1" dirty="0">
                <a:latin typeface="+mn-lt"/>
              </a:rPr>
              <a:t>Tectona grandis</a:t>
            </a:r>
            <a:r>
              <a:rPr lang="es-EC" sz="1200" b="0" dirty="0">
                <a:latin typeface="+mn-lt"/>
              </a:rPr>
              <a:t>, de la colección del INIAP</a:t>
            </a:r>
            <a:endParaRPr lang="es-EC" sz="1200" b="0" i="1" dirty="0">
              <a:latin typeface="+mn-lt"/>
            </a:endParaRPr>
          </a:p>
          <a:p>
            <a:endParaRPr lang="es-EC" sz="1400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839250413"/>
              </p:ext>
            </p:extLst>
          </p:nvPr>
        </p:nvGraphicFramePr>
        <p:xfrm>
          <a:off x="4679801" y="2220306"/>
          <a:ext cx="7848872" cy="317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mbinar 9"/>
          <p:cNvSpPr/>
          <p:nvPr/>
        </p:nvSpPr>
        <p:spPr>
          <a:xfrm>
            <a:off x="8280201" y="1928662"/>
            <a:ext cx="432048" cy="272430"/>
          </a:xfrm>
          <a:prstGeom prst="flowChartMerg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67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-744"/>
            <a:ext cx="9719787" cy="57504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8611" y="747564"/>
            <a:ext cx="9719787" cy="5216764"/>
          </a:xfrm>
        </p:spPr>
        <p:txBody>
          <a:bodyPr/>
          <a:lstStyle/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9" b="1443"/>
          <a:stretch/>
        </p:blipFill>
        <p:spPr bwMode="auto">
          <a:xfrm>
            <a:off x="2341247" y="674948"/>
            <a:ext cx="8275275" cy="43140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8609" y="5583400"/>
            <a:ext cx="103179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u="sng" dirty="0">
                <a:solidFill>
                  <a:srgbClr val="00B050"/>
                </a:solidFill>
                <a:latin typeface="+mn-lt"/>
              </a:rPr>
              <a:t>Nieto, </a:t>
            </a:r>
            <a:r>
              <a:rPr lang="es-EC" sz="1800" i="1" u="sng" dirty="0">
                <a:solidFill>
                  <a:srgbClr val="00B050"/>
                </a:solidFill>
                <a:latin typeface="+mn-lt"/>
              </a:rPr>
              <a:t>et al.,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2013</a:t>
            </a:r>
            <a:r>
              <a:rPr lang="es-EC" sz="1800" b="0" dirty="0">
                <a:latin typeface="+mn-lt"/>
              </a:rPr>
              <a:t>:</a:t>
            </a:r>
            <a:r>
              <a:rPr lang="es-EC" sz="1800" b="0" dirty="0" smtClean="0">
                <a:latin typeface="+mn-lt"/>
              </a:rPr>
              <a:t> 1950 la primera siembra en </a:t>
            </a:r>
            <a:r>
              <a:rPr lang="es-EC" sz="1800" b="0" dirty="0">
                <a:latin typeface="+mn-lt"/>
              </a:rPr>
              <a:t>el </a:t>
            </a:r>
            <a:r>
              <a:rPr lang="es-EC" sz="1800" b="0" dirty="0" smtClean="0">
                <a:latin typeface="+mn-lt"/>
              </a:rPr>
              <a:t>Ecuador dentro de </a:t>
            </a:r>
            <a:r>
              <a:rPr lang="es-EC" sz="1800" b="0" dirty="0">
                <a:latin typeface="+mn-lt"/>
              </a:rPr>
              <a:t>la </a:t>
            </a:r>
            <a:r>
              <a:rPr lang="es-EC" sz="1800" b="0" dirty="0" smtClean="0">
                <a:latin typeface="+mn-lt"/>
              </a:rPr>
              <a:t>EETP, grupo A </a:t>
            </a:r>
            <a:r>
              <a:rPr lang="es-EC" sz="1800" b="0" dirty="0">
                <a:latin typeface="+mn-lt"/>
              </a:rPr>
              <a:t>plantas </a:t>
            </a:r>
            <a:r>
              <a:rPr lang="es-EC" sz="1800" b="0" dirty="0" smtClean="0">
                <a:latin typeface="+mn-lt"/>
              </a:rPr>
              <a:t>clones, </a:t>
            </a:r>
            <a:r>
              <a:rPr lang="es-EC" sz="1800" b="0" dirty="0">
                <a:latin typeface="+mn-lt"/>
              </a:rPr>
              <a:t>en las que la </a:t>
            </a:r>
            <a:r>
              <a:rPr lang="es-EC" sz="1800" b="0" dirty="0" smtClean="0">
                <a:latin typeface="+mn-lt"/>
              </a:rPr>
              <a:t>variabilidad </a:t>
            </a:r>
            <a:r>
              <a:rPr lang="es-EC" sz="1800" b="0" dirty="0">
                <a:latin typeface="+mn-lt"/>
              </a:rPr>
              <a:t>se reduce 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(</a:t>
            </a:r>
            <a:r>
              <a:rPr lang="es-EC" sz="1800" u="sng" dirty="0" err="1">
                <a:solidFill>
                  <a:srgbClr val="00B050"/>
                </a:solidFill>
                <a:latin typeface="+mn-lt"/>
              </a:rPr>
              <a:t>Schuhli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 y </a:t>
            </a:r>
            <a:r>
              <a:rPr lang="es-EC" sz="1800" u="sng" dirty="0" err="1" smtClean="0">
                <a:solidFill>
                  <a:srgbClr val="00B050"/>
                </a:solidFill>
                <a:latin typeface="+mn-lt"/>
              </a:rPr>
              <a:t>Paludzyszyn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, 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2010).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41247" y="4989034"/>
            <a:ext cx="737911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>
                <a:latin typeface="+mn-lt"/>
              </a:rPr>
              <a:t>Figura </a:t>
            </a:r>
            <a:r>
              <a:rPr lang="es-EC" sz="1200" dirty="0" smtClean="0">
                <a:latin typeface="+mn-lt"/>
              </a:rPr>
              <a:t>10. </a:t>
            </a:r>
            <a:r>
              <a:rPr lang="es-EC" sz="1200" b="0" dirty="0">
                <a:latin typeface="+mn-lt"/>
              </a:rPr>
              <a:t>Análisis de coordenadas principales, obtenido con el coeficiente de similitud SM del análisis </a:t>
            </a:r>
            <a:r>
              <a:rPr lang="es-EC" sz="1200" b="0" dirty="0" smtClean="0">
                <a:latin typeface="+mn-lt"/>
              </a:rPr>
              <a:t>simultáneo </a:t>
            </a:r>
            <a:r>
              <a:rPr lang="es-EC" sz="1200" b="0" dirty="0">
                <a:latin typeface="+mn-lt"/>
              </a:rPr>
              <a:t>de las procedencias </a:t>
            </a:r>
            <a:r>
              <a:rPr lang="es-EC" sz="1200" b="0" i="1" dirty="0">
                <a:latin typeface="+mn-lt"/>
              </a:rPr>
              <a:t>T. grandis</a:t>
            </a:r>
            <a:r>
              <a:rPr lang="es-EC" sz="1200" b="0" dirty="0">
                <a:latin typeface="+mn-lt"/>
              </a:rPr>
              <a:t>, de la colección del INIAP</a:t>
            </a:r>
            <a:endParaRPr lang="es-EC" sz="1200" b="0" i="1" dirty="0">
              <a:latin typeface="+mn-lt"/>
            </a:endParaRPr>
          </a:p>
          <a:p>
            <a:endParaRPr lang="es-EC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15305" y="719336"/>
            <a:ext cx="231618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C" dirty="0" smtClean="0">
                <a:solidFill>
                  <a:schemeClr val="tx1"/>
                </a:solidFill>
                <a:latin typeface="+mn-lt"/>
              </a:rPr>
              <a:t>ANÁLISIS DE COORDENADAS PRINCIPALES POR PROCEDENCIAS</a:t>
            </a:r>
            <a:endParaRPr lang="es-EC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2897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-744"/>
            <a:ext cx="9719787" cy="647054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9719787" cy="5640733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ESTADÍSTICA F</a:t>
            </a:r>
          </a:p>
          <a:p>
            <a:pPr marL="0" indent="0">
              <a:buNone/>
            </a:pPr>
            <a:endParaRPr lang="es-EC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1887005"/>
              </p:ext>
            </p:extLst>
          </p:nvPr>
        </p:nvGraphicFramePr>
        <p:xfrm>
          <a:off x="562659" y="1751529"/>
          <a:ext cx="3244045" cy="4679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403"/>
                <a:gridCol w="1221555"/>
                <a:gridCol w="808087"/>
              </a:tblGrid>
              <a:tr h="10105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Marcador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Endogamia total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(</a:t>
                      </a:r>
                      <a:r>
                        <a:rPr lang="es-EC" sz="1500" dirty="0" err="1">
                          <a:effectLst/>
                        </a:rPr>
                        <a:t>Fit</a:t>
                      </a:r>
                      <a:r>
                        <a:rPr lang="es-EC" sz="1500" dirty="0">
                          <a:effectLst/>
                        </a:rPr>
                        <a:t>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Índice de fijación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(</a:t>
                      </a:r>
                      <a:r>
                        <a:rPr lang="es-EC" sz="1500" dirty="0" err="1">
                          <a:effectLst/>
                        </a:rPr>
                        <a:t>Fst</a:t>
                      </a:r>
                      <a:r>
                        <a:rPr lang="es-EC" sz="1500" dirty="0">
                          <a:effectLst/>
                        </a:rPr>
                        <a:t>)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A06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0.16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A11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0.14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B02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-</a:t>
                      </a:r>
                      <a:r>
                        <a:rPr lang="es-EC" sz="1500" dirty="0" smtClean="0">
                          <a:effectLst/>
                        </a:rPr>
                        <a:t>0.07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B03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B07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0.25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C03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0.23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DA12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0.45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E06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0.34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F05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0.13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0.04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G02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0.07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H10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0.06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0.01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DA09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0.19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0.03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27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Promedio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 smtClean="0">
                          <a:effectLst/>
                        </a:rPr>
                        <a:t>0.15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500" dirty="0">
                          <a:effectLst/>
                        </a:rPr>
                        <a:t>0.024</a:t>
                      </a:r>
                      <a:endParaRPr lang="es-EC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67445" y="1640209"/>
            <a:ext cx="59400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dirty="0">
                <a:latin typeface="+mn-lt"/>
              </a:rPr>
              <a:t>F</a:t>
            </a:r>
            <a:r>
              <a:rPr lang="es-EC" baseline="-25000" dirty="0">
                <a:latin typeface="+mn-lt"/>
              </a:rPr>
              <a:t>IT</a:t>
            </a:r>
            <a:r>
              <a:rPr lang="es-EC" dirty="0">
                <a:latin typeface="+mn-lt"/>
              </a:rPr>
              <a:t> presentó un valor </a:t>
            </a:r>
            <a:r>
              <a:rPr lang="es-EC" dirty="0" smtClean="0">
                <a:latin typeface="+mn-lt"/>
              </a:rPr>
              <a:t>promedio de 0.15</a:t>
            </a:r>
          </a:p>
          <a:p>
            <a:pPr algn="just"/>
            <a:endParaRPr lang="es-EC" sz="1800" u="sng" dirty="0" smtClean="0">
              <a:solidFill>
                <a:srgbClr val="00B050"/>
              </a:solidFill>
              <a:latin typeface="+mn-lt"/>
            </a:endParaRPr>
          </a:p>
          <a:p>
            <a:pPr algn="just"/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Harvey </a:t>
            </a:r>
            <a:r>
              <a:rPr lang="es-EC" sz="1800" i="1" u="sng" dirty="0">
                <a:solidFill>
                  <a:srgbClr val="00B050"/>
                </a:solidFill>
                <a:latin typeface="+mn-lt"/>
              </a:rPr>
              <a:t>et al.,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2007</a:t>
            </a:r>
            <a:r>
              <a:rPr lang="es-EC" sz="1800" i="1" u="sng" dirty="0">
                <a:solidFill>
                  <a:srgbClr val="00B050"/>
                </a:solidFill>
                <a:latin typeface="+mn-lt"/>
              </a:rPr>
              <a:t>: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es-EC" sz="1800" b="0" dirty="0" smtClean="0">
                <a:latin typeface="+mn-lt"/>
              </a:rPr>
              <a:t>no hay exceso </a:t>
            </a:r>
            <a:r>
              <a:rPr lang="es-EC" sz="1800" b="0" dirty="0">
                <a:latin typeface="+mn-lt"/>
              </a:rPr>
              <a:t>de homocigotos y heterocigotos en cada uno de los grupos poblacionales estudiados. </a:t>
            </a:r>
          </a:p>
          <a:p>
            <a:endParaRPr lang="es-EC" b="0" dirty="0"/>
          </a:p>
        </p:txBody>
      </p:sp>
      <p:sp>
        <p:nvSpPr>
          <p:cNvPr id="6" name="CuadroTexto 5"/>
          <p:cNvSpPr txBox="1"/>
          <p:nvPr/>
        </p:nvSpPr>
        <p:spPr>
          <a:xfrm>
            <a:off x="4367445" y="3456091"/>
            <a:ext cx="5592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+mn-lt"/>
              </a:rPr>
              <a:t>F</a:t>
            </a:r>
            <a:r>
              <a:rPr lang="es-EC" baseline="-25000" dirty="0" smtClean="0">
                <a:latin typeface="+mn-lt"/>
              </a:rPr>
              <a:t>ST</a:t>
            </a:r>
            <a:r>
              <a:rPr lang="es-EC" dirty="0">
                <a:latin typeface="+mn-lt"/>
              </a:rPr>
              <a:t> </a:t>
            </a:r>
            <a:r>
              <a:rPr lang="es-EC" dirty="0" smtClean="0">
                <a:latin typeface="+mn-lt"/>
              </a:rPr>
              <a:t>presentó un valor promedio </a:t>
            </a:r>
            <a:r>
              <a:rPr lang="es-EC" dirty="0">
                <a:latin typeface="+mn-lt"/>
              </a:rPr>
              <a:t>de 0.024</a:t>
            </a:r>
          </a:p>
        </p:txBody>
      </p:sp>
      <p:sp>
        <p:nvSpPr>
          <p:cNvPr id="7" name="Flecha abajo 6"/>
          <p:cNvSpPr/>
          <p:nvPr/>
        </p:nvSpPr>
        <p:spPr>
          <a:xfrm>
            <a:off x="6624017" y="3912594"/>
            <a:ext cx="288032" cy="511172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CuadroTexto 7"/>
          <p:cNvSpPr txBox="1"/>
          <p:nvPr/>
        </p:nvSpPr>
        <p:spPr>
          <a:xfrm>
            <a:off x="4370386" y="4507970"/>
            <a:ext cx="5937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800" u="sng" dirty="0" err="1">
                <a:solidFill>
                  <a:srgbClr val="00B050"/>
                </a:solidFill>
                <a:latin typeface="+mn-lt"/>
              </a:rPr>
              <a:t>Hartl</a:t>
            </a:r>
            <a:r>
              <a:rPr lang="es-EC" sz="1800" u="sng" dirty="0">
                <a:solidFill>
                  <a:srgbClr val="00B050"/>
                </a:solidFill>
                <a:latin typeface="+mn-lt"/>
              </a:rPr>
              <a:t> y Clark, 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1997: </a:t>
            </a:r>
            <a:r>
              <a:rPr lang="es-EC" sz="1800" b="0" dirty="0" smtClean="0">
                <a:latin typeface="+mn-lt"/>
              </a:rPr>
              <a:t>diferenciación genética baja.</a:t>
            </a:r>
          </a:p>
          <a:p>
            <a:pPr algn="just"/>
            <a:endParaRPr lang="es-EC" sz="1800" b="0" dirty="0" smtClean="0">
              <a:latin typeface="+mn-lt"/>
            </a:endParaRPr>
          </a:p>
          <a:p>
            <a:pPr algn="just"/>
            <a:r>
              <a:rPr lang="es-EC" sz="1800" u="sng" dirty="0" err="1" smtClean="0">
                <a:solidFill>
                  <a:srgbClr val="00B050"/>
                </a:solidFill>
                <a:latin typeface="+mn-lt"/>
              </a:rPr>
              <a:t>Hedegart</a:t>
            </a:r>
            <a:r>
              <a:rPr lang="es-EC" sz="1800" u="sng" dirty="0" smtClean="0">
                <a:solidFill>
                  <a:srgbClr val="00B050"/>
                </a:solidFill>
                <a:latin typeface="+mn-lt"/>
              </a:rPr>
              <a:t>, 1975: </a:t>
            </a:r>
            <a:r>
              <a:rPr lang="es-EC" sz="1800" b="0" dirty="0" smtClean="0">
                <a:latin typeface="+mn-lt"/>
              </a:rPr>
              <a:t>la </a:t>
            </a:r>
            <a:r>
              <a:rPr lang="es-EC" sz="1800" b="0" dirty="0">
                <a:latin typeface="+mn-lt"/>
              </a:rPr>
              <a:t>baja tasa de </a:t>
            </a:r>
            <a:r>
              <a:rPr lang="es-EC" sz="1800" b="0" dirty="0" smtClean="0">
                <a:latin typeface="+mn-lt"/>
              </a:rPr>
              <a:t>fecundación </a:t>
            </a:r>
            <a:r>
              <a:rPr lang="es-EC" sz="1800" b="0" dirty="0">
                <a:latin typeface="+mn-lt"/>
              </a:rPr>
              <a:t>de la </a:t>
            </a:r>
            <a:r>
              <a:rPr lang="es-EC" sz="1800" b="0" dirty="0" smtClean="0">
                <a:latin typeface="+mn-lt"/>
              </a:rPr>
              <a:t>teca se debe a que el </a:t>
            </a:r>
            <a:r>
              <a:rPr lang="es-EC" sz="1800" b="0" dirty="0">
                <a:latin typeface="+mn-lt"/>
              </a:rPr>
              <a:t>período de floración </a:t>
            </a:r>
            <a:r>
              <a:rPr lang="es-EC" sz="1800" b="0" dirty="0" smtClean="0">
                <a:latin typeface="+mn-lt"/>
              </a:rPr>
              <a:t>es en </a:t>
            </a:r>
            <a:r>
              <a:rPr lang="es-EC" sz="1800" b="0" dirty="0">
                <a:latin typeface="+mn-lt"/>
              </a:rPr>
              <a:t>la estación </a:t>
            </a:r>
            <a:r>
              <a:rPr lang="es-EC" sz="1800" b="0" dirty="0" smtClean="0">
                <a:latin typeface="+mn-lt"/>
              </a:rPr>
              <a:t>lluviosa.</a:t>
            </a:r>
            <a:endParaRPr lang="es-EC" sz="1800" b="0" dirty="0"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03337" y="1128351"/>
            <a:ext cx="33123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>
                <a:latin typeface="+mn-lt"/>
              </a:rPr>
              <a:t>Tabla 3</a:t>
            </a:r>
            <a:r>
              <a:rPr lang="es-EC" sz="1200" dirty="0" smtClean="0">
                <a:latin typeface="+mn-lt"/>
              </a:rPr>
              <a:t>. </a:t>
            </a:r>
            <a:r>
              <a:rPr lang="es-EC" sz="1200" b="0" dirty="0">
                <a:latin typeface="+mn-lt"/>
              </a:rPr>
              <a:t>Endogamia total, Índice de fijación de accesiones de </a:t>
            </a:r>
            <a:r>
              <a:rPr lang="es-EC" sz="1200" b="0" i="1" dirty="0">
                <a:latin typeface="+mn-lt"/>
              </a:rPr>
              <a:t>Tectona grandis</a:t>
            </a:r>
            <a:r>
              <a:rPr lang="es-EC" sz="1200" b="0" dirty="0">
                <a:latin typeface="+mn-lt"/>
              </a:rPr>
              <a:t>, </a:t>
            </a:r>
            <a:r>
              <a:rPr lang="es-EC" sz="1200" b="0" dirty="0" smtClean="0">
                <a:latin typeface="+mn-lt"/>
              </a:rPr>
              <a:t>colección </a:t>
            </a:r>
            <a:r>
              <a:rPr lang="es-EC" sz="1200" b="0" dirty="0">
                <a:latin typeface="+mn-lt"/>
              </a:rPr>
              <a:t>del INIAP.</a:t>
            </a:r>
            <a:endParaRPr lang="es-EC" sz="1200" b="0" i="1" dirty="0">
              <a:latin typeface="+mn-lt"/>
            </a:endParaRPr>
          </a:p>
          <a:p>
            <a:endParaRPr lang="es-EC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766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1382"/>
            <a:ext cx="9719787" cy="1199886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9900455" cy="5567707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AMOVA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3406283147"/>
              </p:ext>
            </p:extLst>
          </p:nvPr>
        </p:nvGraphicFramePr>
        <p:xfrm>
          <a:off x="2231529" y="1201268"/>
          <a:ext cx="6336704" cy="308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358673" y="5022552"/>
            <a:ext cx="10657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u="sng" dirty="0" err="1">
                <a:solidFill>
                  <a:srgbClr val="00B050"/>
                </a:solidFill>
              </a:rPr>
              <a:t>Salhi-Hannachi</a:t>
            </a:r>
            <a:r>
              <a:rPr lang="es-EC" sz="1800" u="sng" dirty="0">
                <a:solidFill>
                  <a:srgbClr val="00B050"/>
                </a:solidFill>
              </a:rPr>
              <a:t> </a:t>
            </a:r>
            <a:r>
              <a:rPr lang="es-EC" sz="1800" i="1" u="sng" dirty="0">
                <a:solidFill>
                  <a:srgbClr val="00B050"/>
                </a:solidFill>
              </a:rPr>
              <a:t>et al</a:t>
            </a:r>
            <a:r>
              <a:rPr lang="es-EC" sz="1800" u="sng" dirty="0">
                <a:solidFill>
                  <a:srgbClr val="00B050"/>
                </a:solidFill>
              </a:rPr>
              <a:t>., </a:t>
            </a:r>
            <a:r>
              <a:rPr lang="es-EC" sz="1800" u="sng" dirty="0" smtClean="0">
                <a:solidFill>
                  <a:srgbClr val="00B050"/>
                </a:solidFill>
              </a:rPr>
              <a:t>2005:</a:t>
            </a:r>
            <a:r>
              <a:rPr lang="es-EC" sz="1800" b="0" dirty="0" smtClean="0"/>
              <a:t> </a:t>
            </a:r>
            <a:r>
              <a:rPr lang="es-EC" sz="1800" b="0" dirty="0"/>
              <a:t>la baja diversidad entre las poblaciones y la gran variabilidad detectada dentro las mismas podrían estar explicadas por la ocurrencia del flujo génico 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230882" y="4334948"/>
            <a:ext cx="6409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dirty="0"/>
              <a:t>Figura </a:t>
            </a:r>
            <a:r>
              <a:rPr lang="es-EC" sz="1200" dirty="0" smtClean="0"/>
              <a:t>11.</a:t>
            </a:r>
            <a:r>
              <a:rPr lang="es-EC" sz="1200" i="1" dirty="0" smtClean="0"/>
              <a:t> </a:t>
            </a:r>
            <a:r>
              <a:rPr lang="es-EC" sz="1200" b="0" dirty="0"/>
              <a:t>Porcentaje del análisis molecular de varianza de 2 grupos de  poblaciones de </a:t>
            </a:r>
            <a:r>
              <a:rPr lang="es-EC" sz="1200" b="0" i="1" dirty="0"/>
              <a:t>T. grandis</a:t>
            </a:r>
            <a:r>
              <a:rPr lang="es-EC" sz="1200" b="0" dirty="0"/>
              <a:t>.</a:t>
            </a:r>
            <a:endParaRPr lang="es-EC" sz="1200" b="0" i="1" dirty="0"/>
          </a:p>
          <a:p>
            <a:endParaRPr lang="es-EC" sz="1400" dirty="0"/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959721" y="3023592"/>
            <a:ext cx="936104" cy="360040"/>
          </a:xfrm>
          <a:prstGeom prst="line">
            <a:avLst/>
          </a:prstGeom>
          <a:ln w="38100">
            <a:solidFill>
              <a:srgbClr val="CDF9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0"/>
            <a:ext cx="9719787" cy="612288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RESULTADOS Y DISCUSIÓN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9935811" cy="5688632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IDENTIFICACIÓN DE GENOTIPOS DUPLICADOS</a:t>
            </a:r>
          </a:p>
          <a:p>
            <a:pPr marL="0" indent="0">
              <a:buNone/>
            </a:pPr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980527"/>
              </p:ext>
            </p:extLst>
          </p:nvPr>
        </p:nvGraphicFramePr>
        <p:xfrm>
          <a:off x="2159521" y="2088996"/>
          <a:ext cx="6408712" cy="2258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6520"/>
                <a:gridCol w="2187787"/>
                <a:gridCol w="1874405"/>
              </a:tblGrid>
              <a:tr h="564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Muestra 1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Muestra 2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Porcentaje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</a:tr>
              <a:tr h="564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tc73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tc74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92.86%</a:t>
                      </a:r>
                      <a:endParaRPr lang="es-EC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64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tc59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tc60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89.29%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5645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tc33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tc34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83.33%</a:t>
                      </a:r>
                      <a:endParaRPr lang="es-EC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5" name="Flecha abajo 4"/>
          <p:cNvSpPr/>
          <p:nvPr/>
        </p:nvSpPr>
        <p:spPr>
          <a:xfrm>
            <a:off x="5399881" y="4520292"/>
            <a:ext cx="504056" cy="72008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CuadroTexto 5"/>
          <p:cNvSpPr txBox="1"/>
          <p:nvPr/>
        </p:nvSpPr>
        <p:spPr>
          <a:xfrm>
            <a:off x="4319761" y="5444095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No </a:t>
            </a:r>
            <a:r>
              <a:rPr lang="es-EC" dirty="0"/>
              <a:t>e</a:t>
            </a:r>
            <a:r>
              <a:rPr lang="es-EC" dirty="0" smtClean="0"/>
              <a:t>xisten </a:t>
            </a:r>
            <a:r>
              <a:rPr lang="es-EC" dirty="0" smtClean="0"/>
              <a:t>Duplicados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2087513" y="1727448"/>
            <a:ext cx="64087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C" sz="1200" i="1" dirty="0">
                <a:latin typeface="+mn-lt"/>
              </a:rPr>
              <a:t>Tabla </a:t>
            </a:r>
            <a:r>
              <a:rPr lang="es-EC" sz="1200" i="1" dirty="0" smtClean="0">
                <a:latin typeface="+mn-lt"/>
              </a:rPr>
              <a:t>4. </a:t>
            </a:r>
            <a:r>
              <a:rPr lang="es-EC" sz="1200" b="0" dirty="0">
                <a:latin typeface="+mn-lt"/>
              </a:rPr>
              <a:t>Identificación de duplicados de </a:t>
            </a:r>
            <a:r>
              <a:rPr lang="es-EC" sz="1200" b="0" i="1" dirty="0">
                <a:latin typeface="+mn-lt"/>
              </a:rPr>
              <a:t>T. grandis</a:t>
            </a:r>
            <a:r>
              <a:rPr lang="es-EC" sz="1200" b="0" dirty="0">
                <a:latin typeface="+mn-lt"/>
              </a:rPr>
              <a:t> de  la colección del INIAP </a:t>
            </a:r>
            <a:endParaRPr lang="es-EC" sz="1200" b="0" i="1" dirty="0">
              <a:latin typeface="+mn-lt"/>
            </a:endParaRPr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32294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3457" y="2663552"/>
            <a:ext cx="7344241" cy="1296144"/>
          </a:xfrm>
        </p:spPr>
        <p:txBody>
          <a:bodyPr/>
          <a:lstStyle/>
          <a:p>
            <a:pPr marL="0" indent="0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INTRODUCCIÓN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18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1511449" y="2663552"/>
            <a:ext cx="9719787" cy="5567707"/>
          </a:xfrm>
        </p:spPr>
        <p:txBody>
          <a:bodyPr/>
          <a:lstStyle/>
          <a:p>
            <a:pPr marL="0" indent="0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CONCLUSIONES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70" y="-744"/>
            <a:ext cx="9719787" cy="61081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1007368"/>
            <a:ext cx="10081120" cy="5904656"/>
          </a:xfrm>
        </p:spPr>
        <p:txBody>
          <a:bodyPr/>
          <a:lstStyle/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El protocolo de extracción de ADN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>
                <a:solidFill>
                  <a:schemeClr val="tx1"/>
                </a:solidFill>
              </a:rPr>
              <a:t> desarrollado por Souza </a:t>
            </a:r>
            <a:r>
              <a:rPr lang="es-EC" sz="2000" i="1" dirty="0">
                <a:solidFill>
                  <a:schemeClr val="tx1"/>
                </a:solidFill>
              </a:rPr>
              <a:t>et al. </a:t>
            </a:r>
            <a:r>
              <a:rPr lang="es-EC" sz="2000" dirty="0">
                <a:solidFill>
                  <a:schemeClr val="tx1"/>
                </a:solidFill>
              </a:rPr>
              <a:t>(2012) empleado en este estudio, evidenció un buen rendimiento, el producto extraído fue cualitativamente adecuado para la amplificación con marcadores moleculares </a:t>
            </a:r>
            <a:r>
              <a:rPr lang="es-EC" sz="2000" dirty="0" smtClean="0">
                <a:solidFill>
                  <a:schemeClr val="tx1"/>
                </a:solidFill>
              </a:rPr>
              <a:t>SSR.</a:t>
            </a:r>
            <a:endParaRPr lang="es-EC" sz="2000" dirty="0" smtClean="0">
              <a:solidFill>
                <a:schemeClr val="tx1"/>
              </a:solidFill>
            </a:endParaRPr>
          </a:p>
          <a:p>
            <a:pPr indent="342939" algn="just"/>
            <a:endParaRPr lang="es-EC" sz="2000" dirty="0" smtClean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 smtClean="0">
                <a:solidFill>
                  <a:schemeClr val="tx1"/>
                </a:solidFill>
              </a:rPr>
              <a:t>La </a:t>
            </a:r>
            <a:r>
              <a:rPr lang="es-EC" sz="2000" dirty="0">
                <a:solidFill>
                  <a:schemeClr val="tx1"/>
                </a:solidFill>
              </a:rPr>
              <a:t>caracterización molecular de 90 muestras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>
                <a:solidFill>
                  <a:schemeClr val="tx1"/>
                </a:solidFill>
              </a:rPr>
              <a:t> utilizando 14 marcadores moleculares microsatélites, reveló una riqueza alélica de 127 alelos, con lo que se obtuvo un promedio de 9 alelos/locus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 smtClean="0">
                <a:solidFill>
                  <a:schemeClr val="tx1"/>
                </a:solidFill>
              </a:rPr>
              <a:t>La </a:t>
            </a:r>
            <a:r>
              <a:rPr lang="es-EC" sz="2000" dirty="0">
                <a:solidFill>
                  <a:schemeClr val="tx1"/>
                </a:solidFill>
              </a:rPr>
              <a:t>heterocigosidad esperada promedio de 0.55, indica que los microsatélites seleccionados forman un conjunto de mediana utilidad informativa para la caracterización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 smtClean="0">
                <a:solidFill>
                  <a:schemeClr val="tx1"/>
                </a:solidFill>
              </a:rPr>
              <a:t>El </a:t>
            </a:r>
            <a:r>
              <a:rPr lang="es-EC" sz="2000" dirty="0">
                <a:solidFill>
                  <a:schemeClr val="tx1"/>
                </a:solidFill>
              </a:rPr>
              <a:t>PIC promedio de 0.6 demostró que existe polimorfismo y diversidad genética en las muestras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>
                <a:solidFill>
                  <a:schemeClr val="tx1"/>
                </a:solidFill>
              </a:rPr>
              <a:t> analizadas. </a:t>
            </a:r>
            <a:endParaRPr lang="es-EC" sz="2000" dirty="0" smtClean="0">
              <a:solidFill>
                <a:schemeClr val="tx1"/>
              </a:solidFill>
            </a:endParaRPr>
          </a:p>
          <a:p>
            <a:pPr marL="0" indent="457200" algn="just">
              <a:buNone/>
            </a:pPr>
            <a:endParaRPr lang="es-EC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4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70" y="-744"/>
            <a:ext cx="9719787" cy="61081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1439416"/>
            <a:ext cx="10116477" cy="5567707"/>
          </a:xfrm>
        </p:spPr>
        <p:txBody>
          <a:bodyPr/>
          <a:lstStyle/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El marcador microsatélite con mayor polimorfismos de acuerdo a los datos de riqueza alélica, heterocigosidad esperada, PIC, fue el H10.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 smtClean="0">
                <a:solidFill>
                  <a:schemeClr val="tx1"/>
                </a:solidFill>
              </a:rPr>
              <a:t>Con </a:t>
            </a:r>
            <a:r>
              <a:rPr lang="es-EC" sz="2000" dirty="0">
                <a:solidFill>
                  <a:schemeClr val="tx1"/>
                </a:solidFill>
              </a:rPr>
              <a:t>la combinación de microsatélites empleada, se pudieron establecer dos grupos en la colección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>
                <a:solidFill>
                  <a:schemeClr val="tx1"/>
                </a:solidFill>
              </a:rPr>
              <a:t> perteneciente al </a:t>
            </a:r>
            <a:r>
              <a:rPr lang="es-EC" sz="2000" dirty="0" smtClean="0">
                <a:solidFill>
                  <a:schemeClr val="tx1"/>
                </a:solidFill>
              </a:rPr>
              <a:t>INIAP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 smtClean="0">
                <a:solidFill>
                  <a:schemeClr val="tx1"/>
                </a:solidFill>
              </a:rPr>
              <a:t>El </a:t>
            </a:r>
            <a:r>
              <a:rPr lang="es-EC" sz="2000" dirty="0">
                <a:solidFill>
                  <a:schemeClr val="tx1"/>
                </a:solidFill>
              </a:rPr>
              <a:t>Análisis de Conglomerados bajo el algoritmo Ward </a:t>
            </a:r>
            <a:r>
              <a:rPr lang="es-EC" sz="2000" dirty="0" smtClean="0">
                <a:solidFill>
                  <a:schemeClr val="tx1"/>
                </a:solidFill>
              </a:rPr>
              <a:t>reflejó </a:t>
            </a:r>
            <a:r>
              <a:rPr lang="es-EC" sz="2000" dirty="0">
                <a:solidFill>
                  <a:schemeClr val="tx1"/>
                </a:solidFill>
              </a:rPr>
              <a:t>una conformación de 2 grupos o </a:t>
            </a:r>
            <a:r>
              <a:rPr lang="es-EC" sz="2000" dirty="0" err="1">
                <a:solidFill>
                  <a:schemeClr val="tx1"/>
                </a:solidFill>
              </a:rPr>
              <a:t>clusters</a:t>
            </a:r>
            <a:r>
              <a:rPr lang="es-EC" sz="2000" dirty="0">
                <a:solidFill>
                  <a:schemeClr val="tx1"/>
                </a:solidFill>
              </a:rPr>
              <a:t>, ya que este algoritmo suele ser más discriminativo en la determinación de los niveles de agrupación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 smtClean="0">
                <a:solidFill>
                  <a:schemeClr val="tx1"/>
                </a:solidFill>
              </a:rPr>
              <a:t>Los </a:t>
            </a:r>
            <a:r>
              <a:rPr lang="es-EC" sz="2000" dirty="0">
                <a:solidFill>
                  <a:schemeClr val="tx1"/>
                </a:solidFill>
              </a:rPr>
              <a:t>análisis de multivariados PCOA corroboraron la formación de dos grupos poblacionales en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i="1" dirty="0" smtClean="0">
                <a:solidFill>
                  <a:schemeClr val="tx1"/>
                </a:solidFill>
              </a:rPr>
              <a:t>.</a:t>
            </a:r>
          </a:p>
          <a:p>
            <a:pPr marL="0" indent="457200" algn="just">
              <a:buNone/>
            </a:pPr>
            <a:endParaRPr lang="es-EC" sz="19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95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70" y="-744"/>
            <a:ext cx="9719787" cy="610813"/>
          </a:xfrm>
        </p:spPr>
        <p:txBody>
          <a:bodyPr/>
          <a:lstStyle/>
          <a:p>
            <a:r>
              <a:rPr lang="es-EC" dirty="0"/>
              <a:t>CONCLUSIONES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1727448"/>
            <a:ext cx="10081120" cy="5567707"/>
          </a:xfrm>
        </p:spPr>
        <p:txBody>
          <a:bodyPr/>
          <a:lstStyle/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El análisis de coordenadas principales </a:t>
            </a:r>
            <a:r>
              <a:rPr lang="es-EC" sz="2000" dirty="0" smtClean="0">
                <a:solidFill>
                  <a:schemeClr val="tx1"/>
                </a:solidFill>
              </a:rPr>
              <a:t>realizado por </a:t>
            </a:r>
            <a:r>
              <a:rPr lang="es-EC" sz="2000" dirty="0">
                <a:solidFill>
                  <a:schemeClr val="tx1"/>
                </a:solidFill>
              </a:rPr>
              <a:t>procedencias, permitió observar la formación de 4 grupos pertenecientes a Tanzania, Santa Marta, Costa Rica y EETP.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El análisis molecular de varianza determinó que la contribución a la mayor diversidad genética se debió a las diferencias dentro de cada grupo poblacional.</a:t>
            </a:r>
          </a:p>
          <a:p>
            <a:pPr indent="342939" algn="just"/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No existieron duplicados con un 100% de identidad, los resultados obtenidos tuvieron una duplicación parcial donde no todos los alelos están duplicados.</a:t>
            </a:r>
          </a:p>
          <a:p>
            <a:pPr indent="342939" algn="just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3698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539987" y="2663552"/>
            <a:ext cx="9719787" cy="5567707"/>
          </a:xfrm>
        </p:spPr>
        <p:txBody>
          <a:bodyPr/>
          <a:lstStyle/>
          <a:p>
            <a:pPr marL="0" indent="0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RECOMENDACIONES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21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70" y="-744"/>
            <a:ext cx="9719787" cy="61228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RECOMENDACIONES</a:t>
            </a:r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143297" y="1439416"/>
            <a:ext cx="10153128" cy="5567707"/>
          </a:xfrm>
        </p:spPr>
        <p:txBody>
          <a:bodyPr/>
          <a:lstStyle/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Para futuras investigaciones es recomendable realizar un estudio de </a:t>
            </a:r>
            <a:r>
              <a:rPr lang="es-EC" sz="2000" i="1" dirty="0">
                <a:solidFill>
                  <a:schemeClr val="tx1"/>
                </a:solidFill>
              </a:rPr>
              <a:t>T. grandis</a:t>
            </a:r>
            <a:r>
              <a:rPr lang="es-EC" sz="2000" dirty="0">
                <a:solidFill>
                  <a:schemeClr val="tx1"/>
                </a:solidFill>
              </a:rPr>
              <a:t> utilizando otros marcadores </a:t>
            </a:r>
            <a:r>
              <a:rPr lang="es-EC" sz="2000" dirty="0" smtClean="0">
                <a:solidFill>
                  <a:schemeClr val="tx1"/>
                </a:solidFill>
              </a:rPr>
              <a:t>SSR, </a:t>
            </a:r>
            <a:r>
              <a:rPr lang="es-EC" sz="2000" dirty="0">
                <a:solidFill>
                  <a:schemeClr val="tx1"/>
                </a:solidFill>
              </a:rPr>
              <a:t>para determinar si estos muestran mayor polimorfismo que los utilizados en este estudio.</a:t>
            </a:r>
          </a:p>
          <a:p>
            <a:pPr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Se deben analizar las 3 muestras que no se agruparon correctamente, utilizando </a:t>
            </a:r>
            <a:r>
              <a:rPr lang="es-EC" sz="2000" dirty="0" smtClean="0">
                <a:solidFill>
                  <a:schemeClr val="tx1"/>
                </a:solidFill>
              </a:rPr>
              <a:t>un </a:t>
            </a:r>
            <a:r>
              <a:rPr lang="es-EC" sz="2000" dirty="0">
                <a:solidFill>
                  <a:schemeClr val="tx1"/>
                </a:solidFill>
              </a:rPr>
              <a:t>mayor número de marcadores moleculares</a:t>
            </a:r>
            <a:r>
              <a:rPr lang="es-EC" sz="2000" dirty="0" smtClean="0">
                <a:solidFill>
                  <a:schemeClr val="tx1"/>
                </a:solidFill>
              </a:rPr>
              <a:t>.</a:t>
            </a:r>
          </a:p>
          <a:p>
            <a:pPr indent="0" algn="just">
              <a:buNone/>
            </a:pPr>
            <a:r>
              <a:rPr lang="es-EC" sz="2000" dirty="0">
                <a:solidFill>
                  <a:schemeClr val="tx1"/>
                </a:solidFill>
              </a:rPr>
              <a:t> </a:t>
            </a:r>
          </a:p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Realizar un estudio de secuenciación para identificar variaciones puntuales e identificar alelos mayor precisión.</a:t>
            </a:r>
          </a:p>
          <a:p>
            <a:pPr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  <a:p>
            <a:pPr indent="342939" algn="just"/>
            <a:r>
              <a:rPr lang="es-EC" sz="2000" dirty="0">
                <a:solidFill>
                  <a:schemeClr val="tx1"/>
                </a:solidFill>
              </a:rPr>
              <a:t>Se recomienda utilizar descriptores morfológicos, los cuales son, más informativos para posteriores caracterizaciones de poblaciones de </a:t>
            </a:r>
            <a:r>
              <a:rPr lang="es-EC" sz="2000" i="1" dirty="0">
                <a:solidFill>
                  <a:schemeClr val="tx1"/>
                </a:solidFill>
              </a:rPr>
              <a:t>T. grandis.</a:t>
            </a:r>
          </a:p>
          <a:p>
            <a:pPr indent="0" algn="just">
              <a:buNone/>
            </a:pPr>
            <a:endParaRPr lang="es-EC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2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670" y="-744"/>
            <a:ext cx="9719787" cy="612288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AGRACEDIMIENTOS</a:t>
            </a:r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6699" y="633991"/>
            <a:ext cx="1291654" cy="1332566"/>
          </a:xfrm>
          <a:prstGeom prst="rect">
            <a:avLst/>
          </a:prstGeom>
        </p:spPr>
      </p:pic>
      <p:pic>
        <p:nvPicPr>
          <p:cNvPr id="6" name="Picture 2" descr="Resultado de imagen para inia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937"/>
          <a:stretch/>
        </p:blipFill>
        <p:spPr bwMode="auto">
          <a:xfrm>
            <a:off x="4103737" y="602408"/>
            <a:ext cx="335027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167633" y="1874778"/>
            <a:ext cx="4464497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b="1" dirty="0" smtClean="0">
                <a:latin typeface="+mn-lt"/>
              </a:rPr>
              <a:t>Colaboradoras Científicas</a:t>
            </a:r>
            <a:r>
              <a:rPr lang="es-EC" dirty="0" smtClean="0">
                <a:latin typeface="+mn-lt"/>
              </a:rPr>
              <a:t>: </a:t>
            </a:r>
          </a:p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 smtClean="0">
                <a:latin typeface="+mn-lt"/>
              </a:rPr>
              <a:t>Claudia Segovia, </a:t>
            </a:r>
            <a:r>
              <a:rPr lang="es-EC" dirty="0" err="1" smtClean="0">
                <a:latin typeface="+mn-lt"/>
              </a:rPr>
              <a:t>Ph.D</a:t>
            </a:r>
            <a:r>
              <a:rPr lang="es-EC" dirty="0" smtClean="0">
                <a:latin typeface="+mn-lt"/>
              </a:rPr>
              <a:t>. </a:t>
            </a:r>
          </a:p>
          <a:p>
            <a:pPr algn="ctr"/>
            <a:r>
              <a:rPr lang="es-EC" dirty="0"/>
              <a:t>Universidad de las Fuerzas </a:t>
            </a:r>
            <a:r>
              <a:rPr lang="es-EC" dirty="0" smtClean="0"/>
              <a:t>Armadas</a:t>
            </a:r>
          </a:p>
          <a:p>
            <a:pPr algn="ctr"/>
            <a:r>
              <a:rPr lang="es-EC" dirty="0" smtClean="0"/>
              <a:t> ESPE</a:t>
            </a:r>
          </a:p>
          <a:p>
            <a:pPr algn="ctr"/>
            <a:endParaRPr lang="es-EC" dirty="0"/>
          </a:p>
          <a:p>
            <a:pPr algn="ctr"/>
            <a:r>
              <a:rPr lang="es-EC" dirty="0" smtClean="0">
                <a:latin typeface="+mn-lt"/>
              </a:rPr>
              <a:t>Bióloga, Katherine Orbe</a:t>
            </a:r>
          </a:p>
          <a:p>
            <a:pPr algn="ctr"/>
            <a:r>
              <a:rPr lang="es-EC" dirty="0" smtClean="0">
                <a:latin typeface="+mn-lt"/>
              </a:rPr>
              <a:t>Instituto Nacional de</a:t>
            </a:r>
          </a:p>
          <a:p>
            <a:pPr algn="ctr"/>
            <a:r>
              <a:rPr lang="es-EC" dirty="0" smtClean="0">
                <a:latin typeface="+mn-lt"/>
              </a:rPr>
              <a:t>Investigaciones Agropecuarias </a:t>
            </a:r>
          </a:p>
          <a:p>
            <a:pPr algn="ctr"/>
            <a:r>
              <a:rPr lang="es-EC" dirty="0" smtClean="0">
                <a:latin typeface="+mn-lt"/>
              </a:rPr>
              <a:t>INIAP</a:t>
            </a:r>
          </a:p>
          <a:p>
            <a:pPr algn="ctr"/>
            <a:endParaRPr lang="es-EC" dirty="0" smtClean="0">
              <a:latin typeface="+mn-lt"/>
            </a:endParaRPr>
          </a:p>
          <a:p>
            <a:pPr algn="ctr"/>
            <a:r>
              <a:rPr lang="es-EC" dirty="0" smtClean="0">
                <a:latin typeface="+mn-lt"/>
              </a:rPr>
              <a:t>Ingeniera, Johana Buitrón</a:t>
            </a:r>
          </a:p>
          <a:p>
            <a:pPr algn="ctr"/>
            <a:r>
              <a:rPr lang="es-EC" dirty="0"/>
              <a:t>Instituto Nacional de</a:t>
            </a:r>
          </a:p>
          <a:p>
            <a:pPr algn="ctr"/>
            <a:r>
              <a:rPr lang="es-EC" dirty="0" smtClean="0"/>
              <a:t>Investigaciones Agropecuarias</a:t>
            </a:r>
            <a:endParaRPr lang="es-EC" dirty="0"/>
          </a:p>
          <a:p>
            <a:pPr algn="ctr"/>
            <a:r>
              <a:rPr lang="es-EC" dirty="0"/>
              <a:t>INIAP</a:t>
            </a:r>
          </a:p>
          <a:p>
            <a:pPr algn="ctr"/>
            <a:endParaRPr lang="es-EC" dirty="0">
              <a:latin typeface="+mn-lt"/>
            </a:endParaRPr>
          </a:p>
          <a:p>
            <a:pPr algn="ctr"/>
            <a:endParaRPr lang="es-EC" dirty="0" smtClean="0">
              <a:latin typeface="+mn-lt"/>
            </a:endParaRPr>
          </a:p>
        </p:txBody>
      </p:sp>
      <p:pic>
        <p:nvPicPr>
          <p:cNvPr id="82946" name="Picture 2" descr="Resultado de imagen para universidad fuerzas armad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3" y="602408"/>
            <a:ext cx="373702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7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acias!: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93" y="719336"/>
            <a:ext cx="8784976" cy="5482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9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71489" y="0"/>
            <a:ext cx="8639175" cy="1199885"/>
          </a:xfrm>
        </p:spPr>
        <p:txBody>
          <a:bodyPr/>
          <a:lstStyle/>
          <a:p>
            <a:r>
              <a:rPr lang="es-EC" dirty="0" smtClean="0">
                <a:solidFill>
                  <a:schemeClr val="tx1"/>
                </a:solidFill>
              </a:rPr>
              <a:t>INTRODUCCIÓN</a:t>
            </a:r>
            <a:r>
              <a:rPr lang="es-EC" dirty="0" smtClean="0"/>
              <a:t> </a:t>
            </a:r>
            <a:endParaRPr lang="es-EC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2308899"/>
              </p:ext>
            </p:extLst>
          </p:nvPr>
        </p:nvGraphicFramePr>
        <p:xfrm>
          <a:off x="3201230" y="1439416"/>
          <a:ext cx="7309434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AutoShape 2" descr="Resultado de imagen para teca arbol"/>
          <p:cNvSpPr>
            <a:spLocks noChangeAspect="1" noChangeArrowheads="1"/>
          </p:cNvSpPr>
          <p:nvPr/>
        </p:nvSpPr>
        <p:spPr bwMode="auto">
          <a:xfrm>
            <a:off x="763657" y="-151652"/>
            <a:ext cx="319969" cy="31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5991" tIns="47995" rIns="95991" bIns="47995" numCol="1" anchor="t" anchorCtr="0" compatLnSpc="1">
            <a:prstTxWarp prst="textNoShape">
              <a:avLst/>
            </a:prstTxWarp>
          </a:bodyPr>
          <a:lstStyle/>
          <a:p>
            <a:endParaRPr lang="es-EC" sz="210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b="6948"/>
          <a:stretch/>
        </p:blipFill>
        <p:spPr>
          <a:xfrm>
            <a:off x="577975" y="752410"/>
            <a:ext cx="2304256" cy="2862559"/>
          </a:xfrm>
          <a:prstGeom prst="rect">
            <a:avLst/>
          </a:prstGeom>
        </p:spPr>
      </p:pic>
      <p:pic>
        <p:nvPicPr>
          <p:cNvPr id="82946" name="Picture 2" descr="Resultado de imagen para muebles tec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" t="16634" b="18494"/>
          <a:stretch/>
        </p:blipFill>
        <p:spPr bwMode="auto">
          <a:xfrm>
            <a:off x="575345" y="3764833"/>
            <a:ext cx="23068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48" name="Picture 4" descr="Resultado de imagen para barcos tec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24543" r="29936" b="-24543"/>
          <a:stretch/>
        </p:blipFill>
        <p:spPr bwMode="auto">
          <a:xfrm>
            <a:off x="575345" y="5300285"/>
            <a:ext cx="2306886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3024039" y="737497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+mj-lt"/>
              </a:rPr>
              <a:t>TECA (</a:t>
            </a:r>
            <a:r>
              <a:rPr lang="es-EC" i="1" dirty="0" smtClean="0">
                <a:latin typeface="+mj-lt"/>
              </a:rPr>
              <a:t>Tectona grandis </a:t>
            </a:r>
            <a:r>
              <a:rPr lang="es-EC" dirty="0" err="1" smtClean="0">
                <a:latin typeface="+mj-lt"/>
              </a:rPr>
              <a:t>L.f</a:t>
            </a:r>
            <a:r>
              <a:rPr lang="es-EC" dirty="0" smtClean="0">
                <a:latin typeface="+mj-lt"/>
              </a:rPr>
              <a:t>)</a:t>
            </a:r>
            <a:endParaRPr lang="es-EC" dirty="0">
              <a:latin typeface="+mj-lt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15305" y="6578042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s-EC" sz="1200" b="0" dirty="0" smtClean="0">
                <a:latin typeface="+mn-lt"/>
              </a:rPr>
              <a:t>Flores </a:t>
            </a:r>
            <a:r>
              <a:rPr lang="es-EC" sz="1200" b="0" i="1" dirty="0" smtClean="0">
                <a:latin typeface="+mn-lt"/>
              </a:rPr>
              <a:t>et al., </a:t>
            </a:r>
            <a:r>
              <a:rPr lang="es-EC" sz="1200" b="0" dirty="0" smtClean="0">
                <a:latin typeface="+mn-lt"/>
              </a:rPr>
              <a:t>2010</a:t>
            </a:r>
          </a:p>
          <a:p>
            <a:pPr marL="457200" indent="-457200">
              <a:buAutoNum type="arabicParenBoth"/>
            </a:pPr>
            <a:r>
              <a:rPr lang="es-EC" sz="1200" b="0" dirty="0" err="1" smtClean="0">
                <a:latin typeface="+mn-lt"/>
              </a:rPr>
              <a:t>Ecobosques</a:t>
            </a:r>
            <a:r>
              <a:rPr lang="es-EC" sz="1200" b="0" dirty="0" smtClean="0">
                <a:latin typeface="+mn-lt"/>
              </a:rPr>
              <a:t>, 2015</a:t>
            </a:r>
          </a:p>
          <a:p>
            <a:pPr marL="457200" indent="-457200">
              <a:buAutoNum type="arabicParenBoth"/>
            </a:pPr>
            <a:r>
              <a:rPr lang="es-EC" sz="1200" b="0" dirty="0" smtClean="0">
                <a:latin typeface="+mn-lt"/>
              </a:rPr>
              <a:t>Nieto </a:t>
            </a:r>
            <a:r>
              <a:rPr lang="es-EC" sz="1200" b="0" i="1" dirty="0" smtClean="0">
                <a:latin typeface="+mn-lt"/>
              </a:rPr>
              <a:t>et al., </a:t>
            </a:r>
            <a:r>
              <a:rPr lang="es-EC" sz="1200" b="0" dirty="0" smtClean="0">
                <a:latin typeface="+mn-lt"/>
              </a:rPr>
              <a:t>2013</a:t>
            </a:r>
            <a:endParaRPr lang="es-EC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00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644" y="10313"/>
            <a:ext cx="9743805" cy="691067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103130"/>
              </p:ext>
            </p:extLst>
          </p:nvPr>
        </p:nvGraphicFramePr>
        <p:xfrm>
          <a:off x="0" y="1367408"/>
          <a:ext cx="662401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15306" y="7193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  <a:latin typeface="+mn-lt"/>
              </a:rPr>
              <a:t>DIVERSIDAD GÉNETICA</a:t>
            </a:r>
          </a:p>
          <a:p>
            <a:endParaRPr lang="es-EC" dirty="0"/>
          </a:p>
        </p:txBody>
      </p:sp>
      <p:sp>
        <p:nvSpPr>
          <p:cNvPr id="6" name="Flecha derecha 5"/>
          <p:cNvSpPr/>
          <p:nvPr/>
        </p:nvSpPr>
        <p:spPr>
          <a:xfrm>
            <a:off x="3095625" y="3293359"/>
            <a:ext cx="1008112" cy="581251"/>
          </a:xfrm>
          <a:prstGeom prst="right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CuadroTexto 6"/>
          <p:cNvSpPr txBox="1"/>
          <p:nvPr/>
        </p:nvSpPr>
        <p:spPr>
          <a:xfrm>
            <a:off x="2952483" y="2806437"/>
            <a:ext cx="1006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smtClean="0">
                <a:latin typeface="+mn-lt"/>
              </a:rPr>
              <a:t>Se </a:t>
            </a:r>
            <a:r>
              <a:rPr lang="es-EC" sz="1400" dirty="0" smtClean="0">
                <a:latin typeface="+mn-lt"/>
              </a:rPr>
              <a:t>incluyen:</a:t>
            </a:r>
            <a:endParaRPr lang="es-EC" sz="1400" dirty="0">
              <a:latin typeface="+mn-lt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128073" y="778552"/>
            <a:ext cx="2862782" cy="1323439"/>
          </a:xfrm>
          <a:prstGeom prst="rect">
            <a:avLst/>
          </a:prstGeom>
          <a:noFill/>
          <a:ln w="95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b="0" dirty="0">
                <a:latin typeface="+mj-lt"/>
              </a:rPr>
              <a:t>Importante en la conservación y mejora de las especies </a:t>
            </a:r>
            <a:r>
              <a:rPr lang="es-EC" b="0" dirty="0" smtClean="0">
                <a:latin typeface="+mj-lt"/>
              </a:rPr>
              <a:t>forestales.</a:t>
            </a:r>
            <a:r>
              <a:rPr lang="es-EC" b="0" baseline="30000" dirty="0" smtClean="0">
                <a:solidFill>
                  <a:schemeClr val="tx1"/>
                </a:solidFill>
              </a:rPr>
              <a:t>(5)</a:t>
            </a:r>
            <a:r>
              <a:rPr lang="es-EC" b="0" dirty="0" smtClean="0">
                <a:solidFill>
                  <a:schemeClr val="tx1"/>
                </a:solidFill>
              </a:rPr>
              <a:t> </a:t>
            </a:r>
            <a:endParaRPr lang="es-EC" b="0" dirty="0">
              <a:latin typeface="+mj-lt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8383920" y="2153414"/>
            <a:ext cx="289519" cy="502098"/>
          </a:xfrm>
          <a:prstGeom prst="downArrow">
            <a:avLst/>
          </a:prstGeom>
          <a:solidFill>
            <a:srgbClr val="00B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12"/>
          <p:cNvSpPr txBox="1"/>
          <p:nvPr/>
        </p:nvSpPr>
        <p:spPr>
          <a:xfrm>
            <a:off x="7108878" y="2690908"/>
            <a:ext cx="2862783" cy="70788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es-EC" b="0" dirty="0" smtClean="0">
                <a:latin typeface="+mn-lt"/>
              </a:rPr>
              <a:t>Identificar </a:t>
            </a:r>
            <a:r>
              <a:rPr lang="es-EC" b="0" dirty="0">
                <a:latin typeface="+mn-lt"/>
              </a:rPr>
              <a:t>y distinguir </a:t>
            </a:r>
            <a:r>
              <a:rPr lang="es-EC" b="0" dirty="0" smtClean="0">
                <a:latin typeface="+mn-lt"/>
              </a:rPr>
              <a:t>genotipos.</a:t>
            </a:r>
            <a:r>
              <a:rPr lang="es-EC" b="0" baseline="30000" dirty="0" smtClean="0">
                <a:solidFill>
                  <a:schemeClr val="tx1"/>
                </a:solidFill>
                <a:latin typeface="+mn-lt"/>
              </a:rPr>
              <a:t>(5)</a:t>
            </a:r>
            <a:r>
              <a:rPr lang="es-EC" b="0" dirty="0" smtClean="0">
                <a:solidFill>
                  <a:schemeClr val="tx1"/>
                </a:solidFill>
                <a:latin typeface="+mn-lt"/>
              </a:rPr>
              <a:t> </a:t>
            </a:r>
            <a:endParaRPr lang="es-EC" b="0" dirty="0"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674688" y="2242561"/>
            <a:ext cx="8322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dirty="0" smtClean="0">
                <a:latin typeface="+mj-lt"/>
              </a:rPr>
              <a:t>permite</a:t>
            </a:r>
            <a:endParaRPr lang="es-EC" sz="1400" dirty="0">
              <a:latin typeface="+mj-lt"/>
            </a:endParaRPr>
          </a:p>
        </p:txBody>
      </p:sp>
      <p:pic>
        <p:nvPicPr>
          <p:cNvPr id="15" name="Picture 2" descr="Resultado de imagen para mejora genetica teca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82"/>
          <a:stretch/>
        </p:blipFill>
        <p:spPr bwMode="auto">
          <a:xfrm>
            <a:off x="7484563" y="3430983"/>
            <a:ext cx="2088232" cy="283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215306" y="66239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+mn-lt"/>
              </a:rPr>
              <a:t>(4) </a:t>
            </a:r>
            <a:r>
              <a:rPr lang="es-EC" sz="1200" b="0" dirty="0" smtClean="0">
                <a:latin typeface="+mn-lt"/>
              </a:rPr>
              <a:t>Moreno, 2011</a:t>
            </a:r>
          </a:p>
          <a:p>
            <a:r>
              <a:rPr lang="es-EC" sz="1200" dirty="0" smtClean="0">
                <a:latin typeface="+mn-lt"/>
              </a:rPr>
              <a:t>(5) </a:t>
            </a:r>
            <a:r>
              <a:rPr lang="es-EC" sz="1200" b="0" dirty="0" err="1" smtClean="0">
                <a:latin typeface="+mn-lt"/>
              </a:rPr>
              <a:t>Cheliak</a:t>
            </a:r>
            <a:r>
              <a:rPr lang="es-EC" sz="1200" b="0" dirty="0" smtClean="0">
                <a:latin typeface="+mn-lt"/>
              </a:rPr>
              <a:t>, 1993</a:t>
            </a:r>
            <a:endParaRPr lang="es-EC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249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7353" y="402"/>
            <a:ext cx="9865096" cy="629947"/>
          </a:xfrm>
        </p:spPr>
        <p:txBody>
          <a:bodyPr/>
          <a:lstStyle/>
          <a:p>
            <a:r>
              <a:rPr lang="es-EC" dirty="0">
                <a:solidFill>
                  <a:schemeClr val="tx1"/>
                </a:solidFill>
              </a:rPr>
              <a:t>INTRODUCCIÓN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944621"/>
              </p:ext>
            </p:extLst>
          </p:nvPr>
        </p:nvGraphicFramePr>
        <p:xfrm>
          <a:off x="0" y="1145574"/>
          <a:ext cx="10799763" cy="3102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4228" y="719336"/>
            <a:ext cx="41104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tx1"/>
                </a:solidFill>
                <a:latin typeface="+mn-lt"/>
              </a:rPr>
              <a:t>MARCADORES MOLECULARES</a:t>
            </a:r>
          </a:p>
          <a:p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951033" y="2980417"/>
            <a:ext cx="171254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800" b="0" dirty="0" smtClean="0">
                <a:solidFill>
                  <a:schemeClr val="bg1"/>
                </a:solidFill>
                <a:latin typeface="+mn-lt"/>
              </a:rPr>
              <a:t>La transferencia</a:t>
            </a:r>
            <a:endParaRPr lang="es-EC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Flecha curvada hacia arriba 7"/>
          <p:cNvSpPr/>
          <p:nvPr/>
        </p:nvSpPr>
        <p:spPr>
          <a:xfrm>
            <a:off x="631215" y="3041372"/>
            <a:ext cx="2558446" cy="1102852"/>
          </a:xfrm>
          <a:prstGeom prst="curvedUpArrow">
            <a:avLst/>
          </a:prstGeom>
          <a:solidFill>
            <a:schemeClr val="bg1"/>
          </a:solidFill>
          <a:ln>
            <a:solidFill>
              <a:srgbClr val="40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537292" y="2678997"/>
            <a:ext cx="411494" cy="446443"/>
          </a:xfrm>
          <a:prstGeom prst="ellipse">
            <a:avLst/>
          </a:prstGeom>
          <a:noFill/>
          <a:ln w="57150">
            <a:solidFill>
              <a:srgbClr val="DF5B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CuadroTexto 10"/>
          <p:cNvSpPr txBox="1"/>
          <p:nvPr/>
        </p:nvSpPr>
        <p:spPr>
          <a:xfrm>
            <a:off x="4285640" y="2092551"/>
            <a:ext cx="1534126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800" b="0" dirty="0" smtClean="0">
                <a:solidFill>
                  <a:schemeClr val="bg1"/>
                </a:solidFill>
                <a:latin typeface="+mn-lt"/>
              </a:rPr>
              <a:t>De un segmento de cromosoma</a:t>
            </a:r>
            <a:endParaRPr lang="es-EC" sz="1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Flecha curvada hacia abajo 11"/>
          <p:cNvSpPr/>
          <p:nvPr/>
        </p:nvSpPr>
        <p:spPr>
          <a:xfrm>
            <a:off x="4324649" y="1238865"/>
            <a:ext cx="1846486" cy="838379"/>
          </a:xfrm>
          <a:prstGeom prst="curvedDownArrow">
            <a:avLst/>
          </a:prstGeom>
          <a:solidFill>
            <a:schemeClr val="bg1"/>
          </a:solidFill>
          <a:ln>
            <a:solidFill>
              <a:srgbClr val="40CF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solidFill>
                <a:schemeClr val="tx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768033" y="1254341"/>
            <a:ext cx="319769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s-EC" sz="1800" b="0" dirty="0" smtClean="0">
                <a:solidFill>
                  <a:schemeClr val="bg1"/>
                </a:solidFill>
                <a:latin typeface="+mn-lt"/>
              </a:rPr>
              <a:t>De una generación a otra.</a:t>
            </a:r>
            <a:r>
              <a:rPr lang="es-EC" sz="1800" dirty="0">
                <a:solidFill>
                  <a:schemeClr val="tx1"/>
                </a:solidFill>
              </a:rPr>
              <a:t> </a:t>
            </a:r>
            <a:r>
              <a:rPr lang="es-EC" sz="1800" baseline="30000" dirty="0" smtClean="0">
                <a:solidFill>
                  <a:schemeClr val="bg1"/>
                </a:solidFill>
              </a:rPr>
              <a:t>(6)</a:t>
            </a:r>
            <a:r>
              <a:rPr lang="es-EC" sz="1800" dirty="0" smtClean="0">
                <a:solidFill>
                  <a:schemeClr val="bg1"/>
                </a:solidFill>
              </a:rPr>
              <a:t> </a:t>
            </a:r>
            <a:endParaRPr lang="es-EC" sz="1800" dirty="0">
              <a:solidFill>
                <a:schemeClr val="bg1"/>
              </a:solidFill>
            </a:endParaRPr>
          </a:p>
        </p:txBody>
      </p:sp>
      <p:cxnSp>
        <p:nvCxnSpPr>
          <p:cNvPr id="15" name="Conector recto de flecha 14"/>
          <p:cNvCxnSpPr>
            <a:stCxn id="10" idx="7"/>
          </p:cNvCxnSpPr>
          <p:nvPr/>
        </p:nvCxnSpPr>
        <p:spPr>
          <a:xfrm flipV="1">
            <a:off x="3888524" y="2518753"/>
            <a:ext cx="453083" cy="225624"/>
          </a:xfrm>
          <a:prstGeom prst="straightConnector1">
            <a:avLst/>
          </a:prstGeom>
          <a:ln w="57150">
            <a:solidFill>
              <a:srgbClr val="DF5B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59321" y="4060155"/>
            <a:ext cx="33513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EC" dirty="0">
                <a:solidFill>
                  <a:schemeClr val="tx1"/>
                </a:solidFill>
                <a:latin typeface="+mn-lt"/>
              </a:rPr>
              <a:t>Usos:</a:t>
            </a:r>
          </a:p>
          <a:p>
            <a:pPr marL="0" indent="0">
              <a:buNone/>
            </a:pPr>
            <a:r>
              <a:rPr lang="es-EC" b="0" dirty="0">
                <a:solidFill>
                  <a:schemeClr val="tx1"/>
                </a:solidFill>
                <a:latin typeface="+mn-lt"/>
              </a:rPr>
              <a:t>Evolución</a:t>
            </a:r>
          </a:p>
          <a:p>
            <a:pPr marL="0" indent="0">
              <a:buNone/>
            </a:pPr>
            <a:r>
              <a:rPr lang="es-EC" b="0" dirty="0">
                <a:solidFill>
                  <a:schemeClr val="tx1"/>
                </a:solidFill>
                <a:latin typeface="+mn-lt"/>
              </a:rPr>
              <a:t>Biomedicina </a:t>
            </a:r>
          </a:p>
          <a:p>
            <a:pPr marL="0" indent="0">
              <a:buNone/>
            </a:pPr>
            <a:r>
              <a:rPr lang="es-EC" b="0" dirty="0">
                <a:solidFill>
                  <a:schemeClr val="tx1"/>
                </a:solidFill>
                <a:latin typeface="+mn-lt"/>
              </a:rPr>
              <a:t>Estudios de diversidad</a:t>
            </a:r>
          </a:p>
          <a:p>
            <a:pPr marL="0" indent="0">
              <a:buNone/>
            </a:pPr>
            <a:r>
              <a:rPr lang="es-EC" b="0" dirty="0">
                <a:solidFill>
                  <a:schemeClr val="tx1"/>
                </a:solidFill>
                <a:latin typeface="+mn-lt"/>
              </a:rPr>
              <a:t>Ciencias forenses </a:t>
            </a:r>
          </a:p>
          <a:p>
            <a:pPr marL="0" indent="0">
              <a:buNone/>
            </a:pPr>
            <a:r>
              <a:rPr lang="es-EC" b="0" dirty="0">
                <a:solidFill>
                  <a:schemeClr val="tx1"/>
                </a:solidFill>
                <a:latin typeface="+mn-lt"/>
              </a:rPr>
              <a:t>Ecología</a:t>
            </a:r>
          </a:p>
          <a:p>
            <a:pPr lvl="0"/>
            <a:r>
              <a:rPr lang="es-EC" b="0" dirty="0">
                <a:solidFill>
                  <a:schemeClr val="tx1"/>
                </a:solidFill>
                <a:latin typeface="+mn-lt"/>
              </a:rPr>
              <a:t>Localizar y aislar genes de interés. </a:t>
            </a:r>
            <a:r>
              <a:rPr lang="es-EC" baseline="30000" dirty="0" smtClean="0">
                <a:solidFill>
                  <a:schemeClr val="tx1"/>
                </a:solidFill>
              </a:rPr>
              <a:t>(6)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EC" b="0" dirty="0">
              <a:solidFill>
                <a:schemeClr val="tx1"/>
              </a:solidFill>
              <a:latin typeface="+mn-lt"/>
            </a:endParaRPr>
          </a:p>
          <a:p>
            <a:endParaRPr lang="es-EC" b="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746283" y="4247728"/>
            <a:ext cx="49821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>
                <a:latin typeface="+mn-lt"/>
              </a:rPr>
              <a:t>Ventajas:</a:t>
            </a:r>
          </a:p>
          <a:p>
            <a:pPr algn="just"/>
            <a:r>
              <a:rPr lang="es-EC" b="0" dirty="0" smtClean="0">
                <a:latin typeface="+mn-lt"/>
              </a:rPr>
              <a:t>Se enfocan </a:t>
            </a:r>
            <a:r>
              <a:rPr lang="es-EC" b="0" dirty="0">
                <a:latin typeface="+mn-lt"/>
              </a:rPr>
              <a:t>directamente con la variación </a:t>
            </a:r>
            <a:r>
              <a:rPr lang="es-EC" b="0" dirty="0" smtClean="0">
                <a:latin typeface="+mn-lt"/>
              </a:rPr>
              <a:t>genética.</a:t>
            </a:r>
          </a:p>
          <a:p>
            <a:pPr lvl="0" algn="just"/>
            <a:r>
              <a:rPr lang="es-EC" b="0" dirty="0" smtClean="0">
                <a:latin typeface="+mn-lt"/>
              </a:rPr>
              <a:t>Los </a:t>
            </a:r>
            <a:r>
              <a:rPr lang="es-EC" b="0" dirty="0">
                <a:latin typeface="+mn-lt"/>
              </a:rPr>
              <a:t>caracteres se pueden seleccionar y definir de una manera relativamente </a:t>
            </a:r>
            <a:r>
              <a:rPr lang="es-EC" b="0" dirty="0" smtClean="0">
                <a:latin typeface="+mn-lt"/>
              </a:rPr>
              <a:t>objetiva. </a:t>
            </a:r>
            <a:r>
              <a:rPr lang="es-EC" baseline="30000" dirty="0" smtClean="0">
                <a:solidFill>
                  <a:schemeClr val="tx1"/>
                </a:solidFill>
              </a:rPr>
              <a:t>(7)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  <a:p>
            <a:pPr algn="just"/>
            <a:endParaRPr lang="es-EC" b="0" dirty="0">
              <a:latin typeface="+mn-lt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4228" y="6623992"/>
            <a:ext cx="1766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+mn-lt"/>
              </a:rPr>
              <a:t>(6) </a:t>
            </a:r>
            <a:r>
              <a:rPr lang="es-EC" sz="1200" b="0" dirty="0" err="1" smtClean="0">
                <a:latin typeface="+mn-lt"/>
              </a:rPr>
              <a:t>Tanksley</a:t>
            </a:r>
            <a:r>
              <a:rPr lang="es-EC" sz="1200" b="0" dirty="0" smtClean="0">
                <a:latin typeface="+mn-lt"/>
              </a:rPr>
              <a:t>, 1983</a:t>
            </a:r>
          </a:p>
          <a:p>
            <a:r>
              <a:rPr lang="es-EC" sz="1200" dirty="0" smtClean="0">
                <a:latin typeface="+mn-lt"/>
              </a:rPr>
              <a:t>(7) </a:t>
            </a:r>
            <a:r>
              <a:rPr lang="es-EC" sz="1200" b="0" dirty="0" err="1" smtClean="0">
                <a:latin typeface="+mn-lt"/>
              </a:rPr>
              <a:t>Hillis</a:t>
            </a:r>
            <a:r>
              <a:rPr lang="es-EC" sz="1200" b="0" dirty="0" smtClean="0">
                <a:latin typeface="+mn-lt"/>
              </a:rPr>
              <a:t> y </a:t>
            </a:r>
            <a:r>
              <a:rPr lang="es-EC" sz="1200" b="0" dirty="0" err="1" smtClean="0">
                <a:latin typeface="+mn-lt"/>
              </a:rPr>
              <a:t>Wiens</a:t>
            </a:r>
            <a:r>
              <a:rPr lang="es-EC" sz="1200" b="0" dirty="0" smtClean="0">
                <a:latin typeface="+mn-lt"/>
              </a:rPr>
              <a:t>, 2000</a:t>
            </a:r>
            <a:endParaRPr lang="es-EC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5084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1369" y="0"/>
            <a:ext cx="9721080" cy="530644"/>
          </a:xfrm>
        </p:spPr>
        <p:txBody>
          <a:bodyPr/>
          <a:lstStyle/>
          <a:p>
            <a:r>
              <a:rPr lang="es-EC" dirty="0"/>
              <a:t>INTRODUCCIÓN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305" y="719336"/>
            <a:ext cx="10044471" cy="5711723"/>
          </a:xfrm>
        </p:spPr>
        <p:txBody>
          <a:bodyPr/>
          <a:lstStyle/>
          <a:p>
            <a:pPr marL="0" indent="0">
              <a:buNone/>
            </a:pPr>
            <a:r>
              <a:rPr lang="es-EC" sz="2000" b="1" dirty="0" smtClean="0">
                <a:solidFill>
                  <a:schemeClr val="tx1"/>
                </a:solidFill>
              </a:rPr>
              <a:t>MICROSATÉLITES</a:t>
            </a:r>
          </a:p>
          <a:p>
            <a:pPr marL="0" indent="0">
              <a:buNone/>
            </a:pPr>
            <a:r>
              <a:rPr lang="es-EC" sz="2000" dirty="0" smtClean="0">
                <a:solidFill>
                  <a:schemeClr val="tx1"/>
                </a:solidFill>
              </a:rPr>
              <a:t>Son marcadores moleculares, que se</a:t>
            </a:r>
          </a:p>
          <a:p>
            <a:pPr marL="0" indent="0">
              <a:buNone/>
            </a:pPr>
            <a:r>
              <a:rPr lang="es-EC" sz="2000" dirty="0">
                <a:solidFill>
                  <a:schemeClr val="tx1"/>
                </a:solidFill>
              </a:rPr>
              <a:t>c</a:t>
            </a:r>
            <a:r>
              <a:rPr lang="es-EC" sz="2000" dirty="0" smtClean="0">
                <a:solidFill>
                  <a:schemeClr val="tx1"/>
                </a:solidFill>
              </a:rPr>
              <a:t>aracterizan por:</a:t>
            </a:r>
            <a:endParaRPr lang="es-EC" sz="2000" dirty="0">
              <a:solidFill>
                <a:schemeClr val="tx1"/>
              </a:solidFill>
            </a:endParaRPr>
          </a:p>
          <a:p>
            <a:endParaRPr lang="es-EC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53606754"/>
              </p:ext>
            </p:extLst>
          </p:nvPr>
        </p:nvGraphicFramePr>
        <p:xfrm>
          <a:off x="-2016943" y="1871464"/>
          <a:ext cx="9073008" cy="4559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6523399" y="1119446"/>
            <a:ext cx="31683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EC" b="0" dirty="0">
                <a:latin typeface="+mn-lt"/>
              </a:rPr>
              <a:t>E</a:t>
            </a:r>
            <a:r>
              <a:rPr lang="es-EC" b="0" dirty="0" smtClean="0">
                <a:latin typeface="+mn-lt"/>
              </a:rPr>
              <a:t>studios </a:t>
            </a:r>
            <a:r>
              <a:rPr lang="es-EC" b="0" dirty="0">
                <a:latin typeface="+mn-lt"/>
              </a:rPr>
              <a:t>de variabilidad genética, conservación y manejo de especies en peligro de </a:t>
            </a:r>
            <a:r>
              <a:rPr lang="es-EC" b="0" dirty="0" smtClean="0">
                <a:latin typeface="+mn-lt"/>
              </a:rPr>
              <a:t>extinción. </a:t>
            </a:r>
            <a:r>
              <a:rPr lang="es-EC" baseline="30000" dirty="0" smtClean="0">
                <a:solidFill>
                  <a:schemeClr val="tx1"/>
                </a:solidFill>
              </a:rPr>
              <a:t>(9)</a:t>
            </a:r>
            <a:r>
              <a:rPr lang="es-EC" dirty="0" smtClean="0">
                <a:solidFill>
                  <a:schemeClr val="tx1"/>
                </a:solidFill>
              </a:rPr>
              <a:t> </a:t>
            </a:r>
            <a:endParaRPr lang="es-EC" dirty="0">
              <a:solidFill>
                <a:schemeClr val="tx1"/>
              </a:solidFill>
            </a:endParaRPr>
          </a:p>
          <a:p>
            <a:pPr algn="just"/>
            <a:endParaRPr lang="es-EC" b="0" dirty="0">
              <a:latin typeface="+mn-lt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6523399" y="719336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+mn-lt"/>
              </a:rPr>
              <a:t>Usos</a:t>
            </a:r>
            <a:endParaRPr lang="es-EC" dirty="0">
              <a:latin typeface="+mn-lt"/>
            </a:endParaRPr>
          </a:p>
        </p:txBody>
      </p:sp>
      <p:pic>
        <p:nvPicPr>
          <p:cNvPr id="9" name="Imagen 8" descr="Resultado de imagen para amplificacion de microsatelites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9" y="2554442"/>
            <a:ext cx="3168352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uadroTexto 3"/>
          <p:cNvSpPr txBox="1"/>
          <p:nvPr/>
        </p:nvSpPr>
        <p:spPr>
          <a:xfrm>
            <a:off x="215305" y="6623992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dirty="0" smtClean="0">
                <a:latin typeface="+mn-lt"/>
              </a:rPr>
              <a:t>(8) </a:t>
            </a:r>
            <a:r>
              <a:rPr lang="es-EC" sz="1200" b="0" dirty="0" err="1" smtClean="0">
                <a:latin typeface="+mn-lt"/>
              </a:rPr>
              <a:t>Provan</a:t>
            </a:r>
            <a:r>
              <a:rPr lang="es-EC" sz="1200" b="0" dirty="0" smtClean="0">
                <a:latin typeface="+mn-lt"/>
              </a:rPr>
              <a:t> </a:t>
            </a:r>
            <a:r>
              <a:rPr lang="es-EC" sz="1200" b="0" i="1" dirty="0" smtClean="0">
                <a:latin typeface="+mn-lt"/>
              </a:rPr>
              <a:t>et al., </a:t>
            </a:r>
            <a:r>
              <a:rPr lang="es-EC" sz="1200" b="0" dirty="0" smtClean="0">
                <a:latin typeface="+mn-lt"/>
              </a:rPr>
              <a:t>2011</a:t>
            </a:r>
          </a:p>
          <a:p>
            <a:r>
              <a:rPr lang="es-EC" sz="1200" dirty="0" smtClean="0">
                <a:latin typeface="+mn-lt"/>
              </a:rPr>
              <a:t>(9) </a:t>
            </a:r>
            <a:r>
              <a:rPr lang="es-EC" sz="1200" b="0" dirty="0" smtClean="0">
                <a:latin typeface="+mn-lt"/>
              </a:rPr>
              <a:t>Jame y </a:t>
            </a:r>
            <a:r>
              <a:rPr lang="es-EC" sz="1200" b="0" dirty="0" err="1" smtClean="0">
                <a:latin typeface="+mn-lt"/>
              </a:rPr>
              <a:t>Lagoda</a:t>
            </a:r>
            <a:r>
              <a:rPr lang="es-EC" sz="1200" b="0" dirty="0" smtClean="0">
                <a:latin typeface="+mn-lt"/>
              </a:rPr>
              <a:t>, 1996</a:t>
            </a:r>
            <a:endParaRPr lang="es-EC" sz="12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84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contenido 2"/>
          <p:cNvSpPr>
            <a:spLocks noGrp="1"/>
          </p:cNvSpPr>
          <p:nvPr>
            <p:ph idx="1"/>
          </p:nvPr>
        </p:nvSpPr>
        <p:spPr>
          <a:xfrm>
            <a:off x="2015505" y="2663552"/>
            <a:ext cx="7524189" cy="1296144"/>
          </a:xfrm>
        </p:spPr>
        <p:txBody>
          <a:bodyPr/>
          <a:lstStyle/>
          <a:p>
            <a:pPr marL="0" indent="0">
              <a:buNone/>
            </a:pPr>
            <a:r>
              <a:rPr lang="es-EC" sz="7200" b="1" dirty="0" smtClean="0">
                <a:solidFill>
                  <a:srgbClr val="00B050"/>
                </a:solidFill>
              </a:rPr>
              <a:t>JUSTIFICACIÓN</a:t>
            </a:r>
            <a:endParaRPr lang="es-EC" sz="7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0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9361" y="-744"/>
            <a:ext cx="9793088" cy="610813"/>
          </a:xfrm>
        </p:spPr>
        <p:txBody>
          <a:bodyPr/>
          <a:lstStyle/>
          <a:p>
            <a:r>
              <a:rPr lang="es-EC" dirty="0"/>
              <a:t>JUSTIFICACIÓN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925677"/>
              </p:ext>
            </p:extLst>
          </p:nvPr>
        </p:nvGraphicFramePr>
        <p:xfrm>
          <a:off x="-1440879" y="341921"/>
          <a:ext cx="10799763" cy="6138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lipse 6"/>
          <p:cNvSpPr/>
          <p:nvPr/>
        </p:nvSpPr>
        <p:spPr>
          <a:xfrm>
            <a:off x="7272089" y="2519536"/>
            <a:ext cx="2448272" cy="2304256"/>
          </a:xfrm>
          <a:prstGeom prst="ellipse">
            <a:avLst/>
          </a:prstGeom>
          <a:noFill/>
          <a:ln w="222250" cmpd="sng"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EC" sz="1800" b="0" dirty="0" smtClean="0">
                <a:solidFill>
                  <a:schemeClr val="tx1"/>
                </a:solidFill>
              </a:rPr>
              <a:t>Incrementar </a:t>
            </a:r>
            <a:r>
              <a:rPr lang="es-EC" sz="1800" b="0" dirty="0">
                <a:solidFill>
                  <a:schemeClr val="tx1"/>
                </a:solidFill>
              </a:rPr>
              <a:t>la productividad y competitividad</a:t>
            </a:r>
            <a:r>
              <a:rPr lang="es-EC" sz="1800" b="0" dirty="0"/>
              <a:t>.</a:t>
            </a:r>
          </a:p>
        </p:txBody>
      </p:sp>
      <p:sp>
        <p:nvSpPr>
          <p:cNvPr id="3" name="Flecha derecha 2"/>
          <p:cNvSpPr/>
          <p:nvPr/>
        </p:nvSpPr>
        <p:spPr>
          <a:xfrm>
            <a:off x="5842255" y="3333809"/>
            <a:ext cx="1152128" cy="576064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CuadroTexto 4"/>
          <p:cNvSpPr txBox="1"/>
          <p:nvPr/>
        </p:nvSpPr>
        <p:spPr>
          <a:xfrm>
            <a:off x="5842255" y="2933699"/>
            <a:ext cx="7072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0" dirty="0" smtClean="0">
                <a:latin typeface="+mn-lt"/>
              </a:rPr>
              <a:t>para</a:t>
            </a:r>
            <a:endParaRPr lang="es-EC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61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">
  <a:themeElements>
    <a:clrScheme name="Personalizado 5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pe" id="{ABB033B5-82A1-467E-B2A3-FEDE27612C9C}" vid="{A5FEC8C9-70B5-4E79-A3BC-92A64177B4E1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</Template>
  <TotalTime>70711</TotalTime>
  <Words>2137</Words>
  <Application>Microsoft Office PowerPoint</Application>
  <PresentationFormat>Personalizado</PresentationFormat>
  <Paragraphs>480</Paragraphs>
  <Slides>37</Slides>
  <Notes>4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4" baseType="lpstr">
      <vt:lpstr>Arial</vt:lpstr>
      <vt:lpstr>Arial (Títulos)</vt:lpstr>
      <vt:lpstr>Calibri</vt:lpstr>
      <vt:lpstr>Times New Roman</vt:lpstr>
      <vt:lpstr>Trebuchet MS</vt:lpstr>
      <vt:lpstr>Espe</vt:lpstr>
      <vt:lpstr>CorelDRAW</vt:lpstr>
      <vt:lpstr>Presentación de PowerPoint</vt:lpstr>
      <vt:lpstr>CONTENIDO</vt:lpstr>
      <vt:lpstr>Presentación de PowerPoint</vt:lpstr>
      <vt:lpstr>INTRODUCCIÓN </vt:lpstr>
      <vt:lpstr>INTRODUCCIÓN</vt:lpstr>
      <vt:lpstr>INTRODUCCIÓN</vt:lpstr>
      <vt:lpstr>INTRODUCCIÓN</vt:lpstr>
      <vt:lpstr>Presentación de PowerPoint</vt:lpstr>
      <vt:lpstr>JUSTIFICACIÓN</vt:lpstr>
      <vt:lpstr>Presentación de PowerPoint</vt:lpstr>
      <vt:lpstr>OBJETIVOS</vt:lpstr>
      <vt:lpstr>Presentación de PowerPoint</vt:lpstr>
      <vt:lpstr>METODOLOGÍA</vt:lpstr>
      <vt:lpstr>METODOLOGÍA</vt:lpstr>
      <vt:lpstr>METODOLOGÍA</vt:lpstr>
      <vt:lpstr>Presentación de PowerPoint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RESULTADOS Y DISCUSIÓN</vt:lpstr>
      <vt:lpstr>Presentación de PowerPoint</vt:lpstr>
      <vt:lpstr>CONCLUSIONES</vt:lpstr>
      <vt:lpstr>CONCLUSIONES</vt:lpstr>
      <vt:lpstr>CONCLUSIONES</vt:lpstr>
      <vt:lpstr>Presentación de PowerPoint</vt:lpstr>
      <vt:lpstr>RECOMENDACIONES</vt:lpstr>
      <vt:lpstr>AGRACEDIMIENTOS</vt:lpstr>
      <vt:lpstr>Presentación de PowerPoint</vt:lpstr>
    </vt:vector>
  </TitlesOfParts>
  <Company>cnrs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CARLITA</cp:lastModifiedBy>
  <cp:revision>1589</cp:revision>
  <cp:lastPrinted>2016-11-24T21:33:17Z</cp:lastPrinted>
  <dcterms:created xsi:type="dcterms:W3CDTF">2002-08-19T11:14:21Z</dcterms:created>
  <dcterms:modified xsi:type="dcterms:W3CDTF">2016-11-28T02:05:29Z</dcterms:modified>
</cp:coreProperties>
</file>