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8" r:id="rId10"/>
    <p:sldId id="269" r:id="rId11"/>
    <p:sldId id="271" r:id="rId12"/>
    <p:sldId id="273" r:id="rId13"/>
    <p:sldId id="274" r:id="rId14"/>
    <p:sldId id="275" r:id="rId15"/>
    <p:sldId id="276" r:id="rId16"/>
    <p:sldId id="277" r:id="rId17"/>
    <p:sldId id="264" r:id="rId18"/>
    <p:sldId id="266" r:id="rId19"/>
    <p:sldId id="265" r:id="rId20"/>
    <p:sldId id="278" r:id="rId21"/>
    <p:sldId id="279" r:id="rId22"/>
    <p:sldId id="272" r:id="rId23"/>
    <p:sldId id="280" r:id="rId24"/>
    <p:sldId id="267" r:id="rId25"/>
    <p:sldId id="281" r:id="rId26"/>
    <p:sldId id="283" r:id="rId27"/>
    <p:sldId id="284" r:id="rId28"/>
    <p:sldId id="285" r:id="rId29"/>
    <p:sldId id="286"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84" autoAdjust="0"/>
  </p:normalViewPr>
  <p:slideViewPr>
    <p:cSldViewPr snapToGrid="0">
      <p:cViewPr varScale="1">
        <p:scale>
          <a:sx n="70" d="100"/>
          <a:sy n="70" d="100"/>
        </p:scale>
        <p:origin x="738" y="54"/>
      </p:cViewPr>
      <p:guideLst/>
    </p:cSldViewPr>
  </p:slideViewPr>
  <p:outlineViewPr>
    <p:cViewPr>
      <p:scale>
        <a:sx n="33" d="100"/>
        <a:sy n="33" d="100"/>
      </p:scale>
      <p:origin x="0" y="-41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177DF-455C-469A-98B4-378811FE4ECE}" type="doc">
      <dgm:prSet loTypeId="urn:microsoft.com/office/officeart/2005/8/layout/gear1" loCatId="relationship" qsTypeId="urn:microsoft.com/office/officeart/2005/8/quickstyle/simple1" qsCatId="simple" csTypeId="urn:microsoft.com/office/officeart/2005/8/colors/accent1_2" csCatId="accent1" phldr="1"/>
      <dgm:spPr/>
    </dgm:pt>
    <dgm:pt modelId="{CDF25656-8D77-4ADC-B5CA-7224FA54B926}">
      <dgm:prSet phldrT="[Texto]"/>
      <dgm:spPr/>
      <dgm:t>
        <a:bodyPr/>
        <a:lstStyle/>
        <a:p>
          <a:r>
            <a:rPr lang="es-ES" dirty="0"/>
            <a:t>Facturación electrónica</a:t>
          </a:r>
        </a:p>
      </dgm:t>
    </dgm:pt>
    <dgm:pt modelId="{DAC324C1-9A5F-425D-B29A-D802C0BDFCEA}" type="parTrans" cxnId="{9F5CC459-F9A5-4A2E-A223-C7D9C4EF2150}">
      <dgm:prSet/>
      <dgm:spPr/>
      <dgm:t>
        <a:bodyPr/>
        <a:lstStyle/>
        <a:p>
          <a:endParaRPr lang="es-ES"/>
        </a:p>
      </dgm:t>
    </dgm:pt>
    <dgm:pt modelId="{C2BC0D12-B7A6-45CE-96CA-AF370C367CEE}" type="sibTrans" cxnId="{9F5CC459-F9A5-4A2E-A223-C7D9C4EF2150}">
      <dgm:prSet/>
      <dgm:spPr/>
      <dgm:t>
        <a:bodyPr/>
        <a:lstStyle/>
        <a:p>
          <a:endParaRPr lang="es-ES"/>
        </a:p>
      </dgm:t>
    </dgm:pt>
    <dgm:pt modelId="{55E113AF-203C-42D1-99C6-01C26AB6603A}">
      <dgm:prSet phldrT="[Texto]"/>
      <dgm:spPr/>
      <dgm:t>
        <a:bodyPr/>
        <a:lstStyle/>
        <a:p>
          <a:r>
            <a:rPr lang="es-ES" dirty="0"/>
            <a:t>Firma electrónica</a:t>
          </a:r>
        </a:p>
      </dgm:t>
    </dgm:pt>
    <dgm:pt modelId="{9B6919DA-FDBE-4B8B-8804-22C4EEA800AF}" type="parTrans" cxnId="{BE3E41A3-40C2-4FC9-8344-68286391296B}">
      <dgm:prSet/>
      <dgm:spPr/>
      <dgm:t>
        <a:bodyPr/>
        <a:lstStyle/>
        <a:p>
          <a:endParaRPr lang="es-ES"/>
        </a:p>
      </dgm:t>
    </dgm:pt>
    <dgm:pt modelId="{9467BB62-2C56-4037-9214-D30ED728325B}" type="sibTrans" cxnId="{BE3E41A3-40C2-4FC9-8344-68286391296B}">
      <dgm:prSet/>
      <dgm:spPr/>
      <dgm:t>
        <a:bodyPr/>
        <a:lstStyle/>
        <a:p>
          <a:endParaRPr lang="es-ES"/>
        </a:p>
      </dgm:t>
    </dgm:pt>
    <dgm:pt modelId="{A015FBF4-A137-4507-93B9-221C914C1CD4}" type="pres">
      <dgm:prSet presAssocID="{0AC177DF-455C-469A-98B4-378811FE4ECE}" presName="composite" presStyleCnt="0">
        <dgm:presLayoutVars>
          <dgm:chMax val="3"/>
          <dgm:animLvl val="lvl"/>
          <dgm:resizeHandles val="exact"/>
        </dgm:presLayoutVars>
      </dgm:prSet>
      <dgm:spPr/>
    </dgm:pt>
    <dgm:pt modelId="{94BF4FF1-D7C7-4086-B2AE-515BA822EBA7}" type="pres">
      <dgm:prSet presAssocID="{CDF25656-8D77-4ADC-B5CA-7224FA54B926}" presName="gear1" presStyleLbl="node1" presStyleIdx="0" presStyleCnt="2">
        <dgm:presLayoutVars>
          <dgm:chMax val="1"/>
          <dgm:bulletEnabled val="1"/>
        </dgm:presLayoutVars>
      </dgm:prSet>
      <dgm:spPr/>
    </dgm:pt>
    <dgm:pt modelId="{C34F0B5C-2EE8-4C9F-A15A-9B5AB545C4A7}" type="pres">
      <dgm:prSet presAssocID="{CDF25656-8D77-4ADC-B5CA-7224FA54B926}" presName="gear1srcNode" presStyleLbl="node1" presStyleIdx="0" presStyleCnt="2"/>
      <dgm:spPr/>
    </dgm:pt>
    <dgm:pt modelId="{AB2B1AD1-2FED-43C5-A5C4-74B8C9AA36CA}" type="pres">
      <dgm:prSet presAssocID="{CDF25656-8D77-4ADC-B5CA-7224FA54B926}" presName="gear1dstNode" presStyleLbl="node1" presStyleIdx="0" presStyleCnt="2"/>
      <dgm:spPr/>
    </dgm:pt>
    <dgm:pt modelId="{B1073C92-985F-4A98-AE98-C744546D37A9}" type="pres">
      <dgm:prSet presAssocID="{55E113AF-203C-42D1-99C6-01C26AB6603A}" presName="gear2" presStyleLbl="node1" presStyleIdx="1" presStyleCnt="2">
        <dgm:presLayoutVars>
          <dgm:chMax val="1"/>
          <dgm:bulletEnabled val="1"/>
        </dgm:presLayoutVars>
      </dgm:prSet>
      <dgm:spPr/>
    </dgm:pt>
    <dgm:pt modelId="{A383F70A-61DE-489D-868A-4DAC1CEC8A16}" type="pres">
      <dgm:prSet presAssocID="{55E113AF-203C-42D1-99C6-01C26AB6603A}" presName="gear2srcNode" presStyleLbl="node1" presStyleIdx="1" presStyleCnt="2"/>
      <dgm:spPr/>
    </dgm:pt>
    <dgm:pt modelId="{5C3E9710-4026-42BF-9A69-64C97BEEDCC9}" type="pres">
      <dgm:prSet presAssocID="{55E113AF-203C-42D1-99C6-01C26AB6603A}" presName="gear2dstNode" presStyleLbl="node1" presStyleIdx="1" presStyleCnt="2"/>
      <dgm:spPr/>
    </dgm:pt>
    <dgm:pt modelId="{6B0200E4-B6C9-4CA3-9092-1C0AE7F3A2FE}" type="pres">
      <dgm:prSet presAssocID="{C2BC0D12-B7A6-45CE-96CA-AF370C367CEE}" presName="connector1" presStyleLbl="sibTrans2D1" presStyleIdx="0" presStyleCnt="2"/>
      <dgm:spPr/>
    </dgm:pt>
    <dgm:pt modelId="{AD70297D-691D-43E8-B339-DC77EABA6957}" type="pres">
      <dgm:prSet presAssocID="{9467BB62-2C56-4037-9214-D30ED728325B}" presName="connector2" presStyleLbl="sibTrans2D1" presStyleIdx="1" presStyleCnt="2"/>
      <dgm:spPr/>
    </dgm:pt>
  </dgm:ptLst>
  <dgm:cxnLst>
    <dgm:cxn modelId="{30D1C8A8-C959-461E-A157-456AC9A32C19}" type="presOf" srcId="{CDF25656-8D77-4ADC-B5CA-7224FA54B926}" destId="{AB2B1AD1-2FED-43C5-A5C4-74B8C9AA36CA}" srcOrd="2" destOrd="0" presId="urn:microsoft.com/office/officeart/2005/8/layout/gear1"/>
    <dgm:cxn modelId="{BE3E41A3-40C2-4FC9-8344-68286391296B}" srcId="{0AC177DF-455C-469A-98B4-378811FE4ECE}" destId="{55E113AF-203C-42D1-99C6-01C26AB6603A}" srcOrd="1" destOrd="0" parTransId="{9B6919DA-FDBE-4B8B-8804-22C4EEA800AF}" sibTransId="{9467BB62-2C56-4037-9214-D30ED728325B}"/>
    <dgm:cxn modelId="{784743D9-5CB4-4D14-AA29-A207EAD6D2C4}" type="presOf" srcId="{CDF25656-8D77-4ADC-B5CA-7224FA54B926}" destId="{C34F0B5C-2EE8-4C9F-A15A-9B5AB545C4A7}" srcOrd="1" destOrd="0" presId="urn:microsoft.com/office/officeart/2005/8/layout/gear1"/>
    <dgm:cxn modelId="{7DEF003B-BAF8-4AEF-BFD0-AAE364901ADA}" type="presOf" srcId="{55E113AF-203C-42D1-99C6-01C26AB6603A}" destId="{B1073C92-985F-4A98-AE98-C744546D37A9}" srcOrd="0" destOrd="0" presId="urn:microsoft.com/office/officeart/2005/8/layout/gear1"/>
    <dgm:cxn modelId="{00AA78DD-0239-4A5F-9F30-977786B8787E}" type="presOf" srcId="{9467BB62-2C56-4037-9214-D30ED728325B}" destId="{AD70297D-691D-43E8-B339-DC77EABA6957}" srcOrd="0" destOrd="0" presId="urn:microsoft.com/office/officeart/2005/8/layout/gear1"/>
    <dgm:cxn modelId="{88AA55B0-4862-41CC-BBE6-C49C5266B797}" type="presOf" srcId="{55E113AF-203C-42D1-99C6-01C26AB6603A}" destId="{5C3E9710-4026-42BF-9A69-64C97BEEDCC9}" srcOrd="2" destOrd="0" presId="urn:microsoft.com/office/officeart/2005/8/layout/gear1"/>
    <dgm:cxn modelId="{495D17A1-CF97-425F-9C7C-70C854C9222E}" type="presOf" srcId="{C2BC0D12-B7A6-45CE-96CA-AF370C367CEE}" destId="{6B0200E4-B6C9-4CA3-9092-1C0AE7F3A2FE}" srcOrd="0" destOrd="0" presId="urn:microsoft.com/office/officeart/2005/8/layout/gear1"/>
    <dgm:cxn modelId="{96752497-2ED8-43B9-A6C8-34E41289A5B5}" type="presOf" srcId="{55E113AF-203C-42D1-99C6-01C26AB6603A}" destId="{A383F70A-61DE-489D-868A-4DAC1CEC8A16}" srcOrd="1" destOrd="0" presId="urn:microsoft.com/office/officeart/2005/8/layout/gear1"/>
    <dgm:cxn modelId="{4B074715-BC16-43B3-9720-F78BC7C0ABE1}" type="presOf" srcId="{CDF25656-8D77-4ADC-B5CA-7224FA54B926}" destId="{94BF4FF1-D7C7-4086-B2AE-515BA822EBA7}" srcOrd="0" destOrd="0" presId="urn:microsoft.com/office/officeart/2005/8/layout/gear1"/>
    <dgm:cxn modelId="{9F5CC459-F9A5-4A2E-A223-C7D9C4EF2150}" srcId="{0AC177DF-455C-469A-98B4-378811FE4ECE}" destId="{CDF25656-8D77-4ADC-B5CA-7224FA54B926}" srcOrd="0" destOrd="0" parTransId="{DAC324C1-9A5F-425D-B29A-D802C0BDFCEA}" sibTransId="{C2BC0D12-B7A6-45CE-96CA-AF370C367CEE}"/>
    <dgm:cxn modelId="{18B99200-BB92-4436-A36E-410B6FC93057}" type="presOf" srcId="{0AC177DF-455C-469A-98B4-378811FE4ECE}" destId="{A015FBF4-A137-4507-93B9-221C914C1CD4}" srcOrd="0" destOrd="0" presId="urn:microsoft.com/office/officeart/2005/8/layout/gear1"/>
    <dgm:cxn modelId="{F9CF4378-E2A4-4C69-AF2A-00F1164E4E64}" type="presParOf" srcId="{A015FBF4-A137-4507-93B9-221C914C1CD4}" destId="{94BF4FF1-D7C7-4086-B2AE-515BA822EBA7}" srcOrd="0" destOrd="0" presId="urn:microsoft.com/office/officeart/2005/8/layout/gear1"/>
    <dgm:cxn modelId="{5DAAF877-E02B-4483-AD91-8421B16FF324}" type="presParOf" srcId="{A015FBF4-A137-4507-93B9-221C914C1CD4}" destId="{C34F0B5C-2EE8-4C9F-A15A-9B5AB545C4A7}" srcOrd="1" destOrd="0" presId="urn:microsoft.com/office/officeart/2005/8/layout/gear1"/>
    <dgm:cxn modelId="{7D362B23-F988-4513-A1FC-A15A70DD178F}" type="presParOf" srcId="{A015FBF4-A137-4507-93B9-221C914C1CD4}" destId="{AB2B1AD1-2FED-43C5-A5C4-74B8C9AA36CA}" srcOrd="2" destOrd="0" presId="urn:microsoft.com/office/officeart/2005/8/layout/gear1"/>
    <dgm:cxn modelId="{7F62C0BF-9808-4B6A-8A84-23C50BB1C51D}" type="presParOf" srcId="{A015FBF4-A137-4507-93B9-221C914C1CD4}" destId="{B1073C92-985F-4A98-AE98-C744546D37A9}" srcOrd="3" destOrd="0" presId="urn:microsoft.com/office/officeart/2005/8/layout/gear1"/>
    <dgm:cxn modelId="{73C7ADEE-DB64-4FDD-BCE2-1F5B29CEE7C6}" type="presParOf" srcId="{A015FBF4-A137-4507-93B9-221C914C1CD4}" destId="{A383F70A-61DE-489D-868A-4DAC1CEC8A16}" srcOrd="4" destOrd="0" presId="urn:microsoft.com/office/officeart/2005/8/layout/gear1"/>
    <dgm:cxn modelId="{BD3F295B-BA25-4810-9727-6164CD2CEBAE}" type="presParOf" srcId="{A015FBF4-A137-4507-93B9-221C914C1CD4}" destId="{5C3E9710-4026-42BF-9A69-64C97BEEDCC9}" srcOrd="5" destOrd="0" presId="urn:microsoft.com/office/officeart/2005/8/layout/gear1"/>
    <dgm:cxn modelId="{20120DA0-0AE4-4D01-B53A-BC7814798C54}" type="presParOf" srcId="{A015FBF4-A137-4507-93B9-221C914C1CD4}" destId="{6B0200E4-B6C9-4CA3-9092-1C0AE7F3A2FE}" srcOrd="6" destOrd="0" presId="urn:microsoft.com/office/officeart/2005/8/layout/gear1"/>
    <dgm:cxn modelId="{53F76062-5821-4C94-86FD-4B1F6D1ABCE0}" type="presParOf" srcId="{A015FBF4-A137-4507-93B9-221C914C1CD4}" destId="{AD70297D-691D-43E8-B339-DC77EABA6957}"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E26CB7-2F27-4087-B6ED-E4F77F93FEB8}" type="doc">
      <dgm:prSet loTypeId="urn:microsoft.com/office/officeart/2005/8/layout/chevron1" loCatId="process" qsTypeId="urn:microsoft.com/office/officeart/2005/8/quickstyle/simple5" qsCatId="simple" csTypeId="urn:microsoft.com/office/officeart/2005/8/colors/colorful3" csCatId="colorful" phldr="1"/>
      <dgm:spPr/>
    </dgm:pt>
    <dgm:pt modelId="{8376D054-304C-4E7D-8F6E-BB5026BC82C4}">
      <dgm:prSet phldrT="[Texto]"/>
      <dgm:spPr/>
      <dgm:t>
        <a:bodyPr/>
        <a:lstStyle/>
        <a:p>
          <a:r>
            <a:rPr lang="es-ES" dirty="0">
              <a:solidFill>
                <a:schemeClr val="tx1"/>
              </a:solidFill>
            </a:rPr>
            <a:t>Exploración</a:t>
          </a:r>
        </a:p>
      </dgm:t>
    </dgm:pt>
    <dgm:pt modelId="{0D85517D-DBF3-4980-BBE9-4224050F0059}" type="parTrans" cxnId="{A13722AB-2E10-4D49-B57B-4B1E755327D4}">
      <dgm:prSet/>
      <dgm:spPr/>
      <dgm:t>
        <a:bodyPr/>
        <a:lstStyle/>
        <a:p>
          <a:endParaRPr lang="es-ES">
            <a:solidFill>
              <a:schemeClr val="tx1"/>
            </a:solidFill>
          </a:endParaRPr>
        </a:p>
      </dgm:t>
    </dgm:pt>
    <dgm:pt modelId="{4CD6A34E-AA5D-4657-8F79-16866F225853}" type="sibTrans" cxnId="{A13722AB-2E10-4D49-B57B-4B1E755327D4}">
      <dgm:prSet/>
      <dgm:spPr/>
      <dgm:t>
        <a:bodyPr/>
        <a:lstStyle/>
        <a:p>
          <a:endParaRPr lang="es-ES">
            <a:solidFill>
              <a:schemeClr val="tx1"/>
            </a:solidFill>
          </a:endParaRPr>
        </a:p>
      </dgm:t>
    </dgm:pt>
    <dgm:pt modelId="{2F1E57DB-B6C5-47AC-B3C8-54B094BC0DB3}">
      <dgm:prSet phldrT="[Texto]"/>
      <dgm:spPr/>
      <dgm:t>
        <a:bodyPr/>
        <a:lstStyle/>
        <a:p>
          <a:r>
            <a:rPr lang="es-ES" dirty="0">
              <a:solidFill>
                <a:schemeClr val="tx1"/>
              </a:solidFill>
            </a:rPr>
            <a:t>Inicialización</a:t>
          </a:r>
        </a:p>
      </dgm:t>
    </dgm:pt>
    <dgm:pt modelId="{407269DB-CFA1-4DCD-8523-D5DAFD19FF51}" type="parTrans" cxnId="{CE52F709-5299-4E13-8389-71037EDB8E11}">
      <dgm:prSet/>
      <dgm:spPr/>
      <dgm:t>
        <a:bodyPr/>
        <a:lstStyle/>
        <a:p>
          <a:endParaRPr lang="es-ES">
            <a:solidFill>
              <a:schemeClr val="tx1"/>
            </a:solidFill>
          </a:endParaRPr>
        </a:p>
      </dgm:t>
    </dgm:pt>
    <dgm:pt modelId="{6EF43CDA-8241-4CAF-A1FA-E8E9AE2109A3}" type="sibTrans" cxnId="{CE52F709-5299-4E13-8389-71037EDB8E11}">
      <dgm:prSet/>
      <dgm:spPr/>
      <dgm:t>
        <a:bodyPr/>
        <a:lstStyle/>
        <a:p>
          <a:endParaRPr lang="es-ES">
            <a:solidFill>
              <a:schemeClr val="tx1"/>
            </a:solidFill>
          </a:endParaRPr>
        </a:p>
      </dgm:t>
    </dgm:pt>
    <dgm:pt modelId="{F080705C-1BB9-42D5-8392-1D95E5E114E4}">
      <dgm:prSet phldrT="[Texto]"/>
      <dgm:spPr/>
      <dgm:t>
        <a:bodyPr/>
        <a:lstStyle/>
        <a:p>
          <a:r>
            <a:rPr lang="es-ES" dirty="0">
              <a:solidFill>
                <a:schemeClr val="tx1"/>
              </a:solidFill>
            </a:rPr>
            <a:t>Producción</a:t>
          </a:r>
        </a:p>
      </dgm:t>
    </dgm:pt>
    <dgm:pt modelId="{56DD052E-82DF-46C2-81EE-490CC8736A2A}" type="parTrans" cxnId="{25B033AE-2B25-4FF5-8ED8-20118FC715EB}">
      <dgm:prSet/>
      <dgm:spPr/>
      <dgm:t>
        <a:bodyPr/>
        <a:lstStyle/>
        <a:p>
          <a:endParaRPr lang="es-ES">
            <a:solidFill>
              <a:schemeClr val="tx1"/>
            </a:solidFill>
          </a:endParaRPr>
        </a:p>
      </dgm:t>
    </dgm:pt>
    <dgm:pt modelId="{83BE6AAA-CBD7-4B4C-810F-EC77CB025A85}" type="sibTrans" cxnId="{25B033AE-2B25-4FF5-8ED8-20118FC715EB}">
      <dgm:prSet/>
      <dgm:spPr/>
      <dgm:t>
        <a:bodyPr/>
        <a:lstStyle/>
        <a:p>
          <a:endParaRPr lang="es-ES">
            <a:solidFill>
              <a:schemeClr val="tx1"/>
            </a:solidFill>
          </a:endParaRPr>
        </a:p>
      </dgm:t>
    </dgm:pt>
    <dgm:pt modelId="{A4552F99-A660-4332-BB0A-73E5A9705B3E}">
      <dgm:prSet phldrT="[Texto]"/>
      <dgm:spPr/>
      <dgm:t>
        <a:bodyPr/>
        <a:lstStyle/>
        <a:p>
          <a:r>
            <a:rPr lang="es-ES" dirty="0">
              <a:solidFill>
                <a:schemeClr val="tx1"/>
              </a:solidFill>
            </a:rPr>
            <a:t>Estabilización</a:t>
          </a:r>
        </a:p>
      </dgm:t>
    </dgm:pt>
    <dgm:pt modelId="{BF33C02D-8F65-4676-8CE1-2224F85A258C}" type="parTrans" cxnId="{2027A03C-6B25-49FE-BC87-20DC05CD425E}">
      <dgm:prSet/>
      <dgm:spPr/>
      <dgm:t>
        <a:bodyPr/>
        <a:lstStyle/>
        <a:p>
          <a:endParaRPr lang="es-ES">
            <a:solidFill>
              <a:schemeClr val="tx1"/>
            </a:solidFill>
          </a:endParaRPr>
        </a:p>
      </dgm:t>
    </dgm:pt>
    <dgm:pt modelId="{B0A4C720-E99B-4EBA-9B4D-2B2702F30FA4}" type="sibTrans" cxnId="{2027A03C-6B25-49FE-BC87-20DC05CD425E}">
      <dgm:prSet/>
      <dgm:spPr/>
      <dgm:t>
        <a:bodyPr/>
        <a:lstStyle/>
        <a:p>
          <a:endParaRPr lang="es-ES">
            <a:solidFill>
              <a:schemeClr val="tx1"/>
            </a:solidFill>
          </a:endParaRPr>
        </a:p>
      </dgm:t>
    </dgm:pt>
    <dgm:pt modelId="{ECEFB3AE-DD07-40A9-91D1-76F011596CB7}">
      <dgm:prSet phldrT="[Texto]"/>
      <dgm:spPr/>
      <dgm:t>
        <a:bodyPr/>
        <a:lstStyle/>
        <a:p>
          <a:r>
            <a:rPr lang="es-ES" dirty="0">
              <a:solidFill>
                <a:schemeClr val="tx1"/>
              </a:solidFill>
            </a:rPr>
            <a:t>Pruebas de sistema y correcciones</a:t>
          </a:r>
        </a:p>
      </dgm:t>
    </dgm:pt>
    <dgm:pt modelId="{C75B5776-42FE-4A55-B7BF-13BF7FA0CA38}" type="parTrans" cxnId="{363DEEC9-4466-4946-A135-6AF0F774C18D}">
      <dgm:prSet/>
      <dgm:spPr/>
      <dgm:t>
        <a:bodyPr/>
        <a:lstStyle/>
        <a:p>
          <a:endParaRPr lang="es-ES">
            <a:solidFill>
              <a:schemeClr val="tx1"/>
            </a:solidFill>
          </a:endParaRPr>
        </a:p>
      </dgm:t>
    </dgm:pt>
    <dgm:pt modelId="{C8A66821-5BC5-432F-8AA9-BABFEB46A3EF}" type="sibTrans" cxnId="{363DEEC9-4466-4946-A135-6AF0F774C18D}">
      <dgm:prSet/>
      <dgm:spPr/>
      <dgm:t>
        <a:bodyPr/>
        <a:lstStyle/>
        <a:p>
          <a:endParaRPr lang="es-ES">
            <a:solidFill>
              <a:schemeClr val="tx1"/>
            </a:solidFill>
          </a:endParaRPr>
        </a:p>
      </dgm:t>
    </dgm:pt>
    <dgm:pt modelId="{3FA103D5-0D2B-4D57-9701-5E5236F58870}" type="pres">
      <dgm:prSet presAssocID="{F7E26CB7-2F27-4087-B6ED-E4F77F93FEB8}" presName="Name0" presStyleCnt="0">
        <dgm:presLayoutVars>
          <dgm:dir/>
          <dgm:animLvl val="lvl"/>
          <dgm:resizeHandles val="exact"/>
        </dgm:presLayoutVars>
      </dgm:prSet>
      <dgm:spPr/>
    </dgm:pt>
    <dgm:pt modelId="{1270745D-8161-46C1-B3EC-79E5F12D113E}" type="pres">
      <dgm:prSet presAssocID="{8376D054-304C-4E7D-8F6E-BB5026BC82C4}" presName="parTxOnly" presStyleLbl="node1" presStyleIdx="0" presStyleCnt="5" custLinFactNeighborX="-1124" custLinFactNeighborY="-29300">
        <dgm:presLayoutVars>
          <dgm:chMax val="0"/>
          <dgm:chPref val="0"/>
          <dgm:bulletEnabled val="1"/>
        </dgm:presLayoutVars>
      </dgm:prSet>
      <dgm:spPr/>
    </dgm:pt>
    <dgm:pt modelId="{51A81DAF-FFF8-47AD-8CEA-BE9E16514141}" type="pres">
      <dgm:prSet presAssocID="{4CD6A34E-AA5D-4657-8F79-16866F225853}" presName="parTxOnlySpace" presStyleCnt="0"/>
      <dgm:spPr/>
    </dgm:pt>
    <dgm:pt modelId="{C329F1D1-6597-40E9-B709-3AE1E56B57EB}" type="pres">
      <dgm:prSet presAssocID="{2F1E57DB-B6C5-47AC-B3C8-54B094BC0DB3}" presName="parTxOnly" presStyleLbl="node1" presStyleIdx="1" presStyleCnt="5" custLinFactNeighborX="-16728" custLinFactNeighborY="-27905">
        <dgm:presLayoutVars>
          <dgm:chMax val="0"/>
          <dgm:chPref val="0"/>
          <dgm:bulletEnabled val="1"/>
        </dgm:presLayoutVars>
      </dgm:prSet>
      <dgm:spPr/>
    </dgm:pt>
    <dgm:pt modelId="{4E17B14A-9794-4CD7-9DFC-D534DA1EF5CB}" type="pres">
      <dgm:prSet presAssocID="{6EF43CDA-8241-4CAF-A1FA-E8E9AE2109A3}" presName="parTxOnlySpace" presStyleCnt="0"/>
      <dgm:spPr/>
    </dgm:pt>
    <dgm:pt modelId="{3B3BA70A-5D12-4991-BE8D-18BBE98FFEE4}" type="pres">
      <dgm:prSet presAssocID="{F080705C-1BB9-42D5-8392-1D95E5E114E4}" presName="parTxOnly" presStyleLbl="node1" presStyleIdx="2" presStyleCnt="5" custLinFactNeighborX="-901" custLinFactNeighborY="-30648">
        <dgm:presLayoutVars>
          <dgm:chMax val="0"/>
          <dgm:chPref val="0"/>
          <dgm:bulletEnabled val="1"/>
        </dgm:presLayoutVars>
      </dgm:prSet>
      <dgm:spPr/>
    </dgm:pt>
    <dgm:pt modelId="{9607D582-7647-4EFB-8CBB-801F06747F07}" type="pres">
      <dgm:prSet presAssocID="{83BE6AAA-CBD7-4B4C-810F-EC77CB025A85}" presName="parTxOnlySpace" presStyleCnt="0"/>
      <dgm:spPr/>
    </dgm:pt>
    <dgm:pt modelId="{AA1FB82F-1CAE-436D-86BE-5A22E460437E}" type="pres">
      <dgm:prSet presAssocID="{A4552F99-A660-4332-BB0A-73E5A9705B3E}" presName="parTxOnly" presStyleLbl="node1" presStyleIdx="3" presStyleCnt="5" custLinFactNeighborY="-25618">
        <dgm:presLayoutVars>
          <dgm:chMax val="0"/>
          <dgm:chPref val="0"/>
          <dgm:bulletEnabled val="1"/>
        </dgm:presLayoutVars>
      </dgm:prSet>
      <dgm:spPr/>
    </dgm:pt>
    <dgm:pt modelId="{C4B228E0-CBD4-4EA2-B326-7C88B304E892}" type="pres">
      <dgm:prSet presAssocID="{B0A4C720-E99B-4EBA-9B4D-2B2702F30FA4}" presName="parTxOnlySpace" presStyleCnt="0"/>
      <dgm:spPr/>
    </dgm:pt>
    <dgm:pt modelId="{7C72F326-1F82-477F-9ABD-4968364CF17D}" type="pres">
      <dgm:prSet presAssocID="{ECEFB3AE-DD07-40A9-91D1-76F011596CB7}" presName="parTxOnly" presStyleLbl="node1" presStyleIdx="4" presStyleCnt="5" custLinFactNeighborY="-27952">
        <dgm:presLayoutVars>
          <dgm:chMax val="0"/>
          <dgm:chPref val="0"/>
          <dgm:bulletEnabled val="1"/>
        </dgm:presLayoutVars>
      </dgm:prSet>
      <dgm:spPr/>
    </dgm:pt>
  </dgm:ptLst>
  <dgm:cxnLst>
    <dgm:cxn modelId="{2027A03C-6B25-49FE-BC87-20DC05CD425E}" srcId="{F7E26CB7-2F27-4087-B6ED-E4F77F93FEB8}" destId="{A4552F99-A660-4332-BB0A-73E5A9705B3E}" srcOrd="3" destOrd="0" parTransId="{BF33C02D-8F65-4676-8CE1-2224F85A258C}" sibTransId="{B0A4C720-E99B-4EBA-9B4D-2B2702F30FA4}"/>
    <dgm:cxn modelId="{AB1B17CA-5A51-4354-95D3-15E0A396D713}" type="presOf" srcId="{A4552F99-A660-4332-BB0A-73E5A9705B3E}" destId="{AA1FB82F-1CAE-436D-86BE-5A22E460437E}" srcOrd="0" destOrd="0" presId="urn:microsoft.com/office/officeart/2005/8/layout/chevron1"/>
    <dgm:cxn modelId="{64F70936-BB49-45EF-82C6-99C7F74EF5BF}" type="presOf" srcId="{8376D054-304C-4E7D-8F6E-BB5026BC82C4}" destId="{1270745D-8161-46C1-B3EC-79E5F12D113E}" srcOrd="0" destOrd="0" presId="urn:microsoft.com/office/officeart/2005/8/layout/chevron1"/>
    <dgm:cxn modelId="{25B033AE-2B25-4FF5-8ED8-20118FC715EB}" srcId="{F7E26CB7-2F27-4087-B6ED-E4F77F93FEB8}" destId="{F080705C-1BB9-42D5-8392-1D95E5E114E4}" srcOrd="2" destOrd="0" parTransId="{56DD052E-82DF-46C2-81EE-490CC8736A2A}" sibTransId="{83BE6AAA-CBD7-4B4C-810F-EC77CB025A85}"/>
    <dgm:cxn modelId="{CE52F709-5299-4E13-8389-71037EDB8E11}" srcId="{F7E26CB7-2F27-4087-B6ED-E4F77F93FEB8}" destId="{2F1E57DB-B6C5-47AC-B3C8-54B094BC0DB3}" srcOrd="1" destOrd="0" parTransId="{407269DB-CFA1-4DCD-8523-D5DAFD19FF51}" sibTransId="{6EF43CDA-8241-4CAF-A1FA-E8E9AE2109A3}"/>
    <dgm:cxn modelId="{A13722AB-2E10-4D49-B57B-4B1E755327D4}" srcId="{F7E26CB7-2F27-4087-B6ED-E4F77F93FEB8}" destId="{8376D054-304C-4E7D-8F6E-BB5026BC82C4}" srcOrd="0" destOrd="0" parTransId="{0D85517D-DBF3-4980-BBE9-4224050F0059}" sibTransId="{4CD6A34E-AA5D-4657-8F79-16866F225853}"/>
    <dgm:cxn modelId="{E5E2EACD-3EDB-4408-A382-5395BAF730D8}" type="presOf" srcId="{2F1E57DB-B6C5-47AC-B3C8-54B094BC0DB3}" destId="{C329F1D1-6597-40E9-B709-3AE1E56B57EB}" srcOrd="0" destOrd="0" presId="urn:microsoft.com/office/officeart/2005/8/layout/chevron1"/>
    <dgm:cxn modelId="{B58D4A93-F913-4D3F-BEC2-B772BA97306B}" type="presOf" srcId="{ECEFB3AE-DD07-40A9-91D1-76F011596CB7}" destId="{7C72F326-1F82-477F-9ABD-4968364CF17D}" srcOrd="0" destOrd="0" presId="urn:microsoft.com/office/officeart/2005/8/layout/chevron1"/>
    <dgm:cxn modelId="{363DEEC9-4466-4946-A135-6AF0F774C18D}" srcId="{F7E26CB7-2F27-4087-B6ED-E4F77F93FEB8}" destId="{ECEFB3AE-DD07-40A9-91D1-76F011596CB7}" srcOrd="4" destOrd="0" parTransId="{C75B5776-42FE-4A55-B7BF-13BF7FA0CA38}" sibTransId="{C8A66821-5BC5-432F-8AA9-BABFEB46A3EF}"/>
    <dgm:cxn modelId="{D76CB5A2-7E19-4054-889F-C727AE21EF7B}" type="presOf" srcId="{F7E26CB7-2F27-4087-B6ED-E4F77F93FEB8}" destId="{3FA103D5-0D2B-4D57-9701-5E5236F58870}" srcOrd="0" destOrd="0" presId="urn:microsoft.com/office/officeart/2005/8/layout/chevron1"/>
    <dgm:cxn modelId="{BD75D582-7765-4B0A-9DD8-FC552C154A43}" type="presOf" srcId="{F080705C-1BB9-42D5-8392-1D95E5E114E4}" destId="{3B3BA70A-5D12-4991-BE8D-18BBE98FFEE4}" srcOrd="0" destOrd="0" presId="urn:microsoft.com/office/officeart/2005/8/layout/chevron1"/>
    <dgm:cxn modelId="{00CB5CA0-4AAA-4569-919A-E6AD3A2FDC20}" type="presParOf" srcId="{3FA103D5-0D2B-4D57-9701-5E5236F58870}" destId="{1270745D-8161-46C1-B3EC-79E5F12D113E}" srcOrd="0" destOrd="0" presId="urn:microsoft.com/office/officeart/2005/8/layout/chevron1"/>
    <dgm:cxn modelId="{989EE20C-3FA5-4713-AA05-6989D8F2D7B5}" type="presParOf" srcId="{3FA103D5-0D2B-4D57-9701-5E5236F58870}" destId="{51A81DAF-FFF8-47AD-8CEA-BE9E16514141}" srcOrd="1" destOrd="0" presId="urn:microsoft.com/office/officeart/2005/8/layout/chevron1"/>
    <dgm:cxn modelId="{34DB28E9-70B2-4E55-A509-E5D3DDAED648}" type="presParOf" srcId="{3FA103D5-0D2B-4D57-9701-5E5236F58870}" destId="{C329F1D1-6597-40E9-B709-3AE1E56B57EB}" srcOrd="2" destOrd="0" presId="urn:microsoft.com/office/officeart/2005/8/layout/chevron1"/>
    <dgm:cxn modelId="{82525D81-7673-45A2-BA4A-5DD78F64E36D}" type="presParOf" srcId="{3FA103D5-0D2B-4D57-9701-5E5236F58870}" destId="{4E17B14A-9794-4CD7-9DFC-D534DA1EF5CB}" srcOrd="3" destOrd="0" presId="urn:microsoft.com/office/officeart/2005/8/layout/chevron1"/>
    <dgm:cxn modelId="{5D62A4C3-39D5-4906-810F-22B86ACCAFDE}" type="presParOf" srcId="{3FA103D5-0D2B-4D57-9701-5E5236F58870}" destId="{3B3BA70A-5D12-4991-BE8D-18BBE98FFEE4}" srcOrd="4" destOrd="0" presId="urn:microsoft.com/office/officeart/2005/8/layout/chevron1"/>
    <dgm:cxn modelId="{AD172D38-8DB1-4CE6-992C-00A03D00632D}" type="presParOf" srcId="{3FA103D5-0D2B-4D57-9701-5E5236F58870}" destId="{9607D582-7647-4EFB-8CBB-801F06747F07}" srcOrd="5" destOrd="0" presId="urn:microsoft.com/office/officeart/2005/8/layout/chevron1"/>
    <dgm:cxn modelId="{4C2EB79E-2323-4F98-8B67-A4E1A28EA98A}" type="presParOf" srcId="{3FA103D5-0D2B-4D57-9701-5E5236F58870}" destId="{AA1FB82F-1CAE-436D-86BE-5A22E460437E}" srcOrd="6" destOrd="0" presId="urn:microsoft.com/office/officeart/2005/8/layout/chevron1"/>
    <dgm:cxn modelId="{839C8270-2CD9-41C9-9CEB-8903C80BE4A3}" type="presParOf" srcId="{3FA103D5-0D2B-4D57-9701-5E5236F58870}" destId="{C4B228E0-CBD4-4EA2-B326-7C88B304E892}" srcOrd="7" destOrd="0" presId="urn:microsoft.com/office/officeart/2005/8/layout/chevron1"/>
    <dgm:cxn modelId="{93559254-8E5F-498A-B828-3AB07C0600A6}" type="presParOf" srcId="{3FA103D5-0D2B-4D57-9701-5E5236F58870}" destId="{7C72F326-1F82-477F-9ABD-4968364CF17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F4FF1-D7C7-4086-B2AE-515BA822EBA7}">
      <dsp:nvSpPr>
        <dsp:cNvPr id="0" name=""/>
        <dsp:cNvSpPr/>
      </dsp:nvSpPr>
      <dsp:spPr>
        <a:xfrm>
          <a:off x="3613233" y="1672864"/>
          <a:ext cx="2628786" cy="2628786"/>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Facturación electrónica</a:t>
          </a:r>
        </a:p>
      </dsp:txBody>
      <dsp:txXfrm>
        <a:off x="4141736" y="2288645"/>
        <a:ext cx="1571780" cy="1351250"/>
      </dsp:txXfrm>
    </dsp:sp>
    <dsp:sp modelId="{B1073C92-985F-4A98-AE98-C744546D37A9}">
      <dsp:nvSpPr>
        <dsp:cNvPr id="0" name=""/>
        <dsp:cNvSpPr/>
      </dsp:nvSpPr>
      <dsp:spPr>
        <a:xfrm>
          <a:off x="2083757" y="1051514"/>
          <a:ext cx="1911844" cy="1911844"/>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Firma electrónica</a:t>
          </a:r>
        </a:p>
      </dsp:txBody>
      <dsp:txXfrm>
        <a:off x="2565069" y="1535735"/>
        <a:ext cx="949220" cy="943402"/>
      </dsp:txXfrm>
    </dsp:sp>
    <dsp:sp modelId="{6B0200E4-B6C9-4CA3-9092-1C0AE7F3A2FE}">
      <dsp:nvSpPr>
        <dsp:cNvPr id="0" name=""/>
        <dsp:cNvSpPr/>
      </dsp:nvSpPr>
      <dsp:spPr>
        <a:xfrm>
          <a:off x="3751722" y="1215994"/>
          <a:ext cx="3233407" cy="3233407"/>
        </a:xfrm>
        <a:prstGeom prst="circularArrow">
          <a:avLst>
            <a:gd name="adj1" fmla="val 4878"/>
            <a:gd name="adj2" fmla="val 312630"/>
            <a:gd name="adj3" fmla="val 3184651"/>
            <a:gd name="adj4" fmla="val 15165129"/>
            <a:gd name="adj5" fmla="val 56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70297D-691D-43E8-B339-DC77EABA6957}">
      <dsp:nvSpPr>
        <dsp:cNvPr id="0" name=""/>
        <dsp:cNvSpPr/>
      </dsp:nvSpPr>
      <dsp:spPr>
        <a:xfrm>
          <a:off x="1745173" y="625983"/>
          <a:ext cx="2444771" cy="244477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0745D-8161-46C1-B3EC-79E5F12D113E}">
      <dsp:nvSpPr>
        <dsp:cNvPr id="0" name=""/>
        <dsp:cNvSpPr/>
      </dsp:nvSpPr>
      <dsp:spPr>
        <a:xfrm>
          <a:off x="0" y="1736229"/>
          <a:ext cx="1766093" cy="706437"/>
        </a:xfrm>
        <a:prstGeom prst="chevron">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Exploración</a:t>
          </a:r>
        </a:p>
      </dsp:txBody>
      <dsp:txXfrm>
        <a:off x="353219" y="1736229"/>
        <a:ext cx="1059656" cy="706437"/>
      </dsp:txXfrm>
    </dsp:sp>
    <dsp:sp modelId="{C329F1D1-6597-40E9-B709-3AE1E56B57EB}">
      <dsp:nvSpPr>
        <dsp:cNvPr id="0" name=""/>
        <dsp:cNvSpPr/>
      </dsp:nvSpPr>
      <dsp:spPr>
        <a:xfrm>
          <a:off x="1561925" y="1746083"/>
          <a:ext cx="1766093" cy="706437"/>
        </a:xfrm>
        <a:prstGeom prst="chevron">
          <a:avLst/>
        </a:prstGeom>
        <a:gradFill rotWithShape="0">
          <a:gsLst>
            <a:gs pos="0">
              <a:schemeClr val="accent3">
                <a:hueOff val="4105467"/>
                <a:satOff val="-1065"/>
                <a:lumOff val="1177"/>
                <a:alphaOff val="0"/>
                <a:tint val="94000"/>
                <a:satMod val="105000"/>
                <a:lumMod val="102000"/>
              </a:schemeClr>
            </a:gs>
            <a:gs pos="100000">
              <a:schemeClr val="accent3">
                <a:hueOff val="4105467"/>
                <a:satOff val="-1065"/>
                <a:lumOff val="1177"/>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Inicialización</a:t>
          </a:r>
        </a:p>
      </dsp:txBody>
      <dsp:txXfrm>
        <a:off x="1915144" y="1746083"/>
        <a:ext cx="1059656" cy="706437"/>
      </dsp:txXfrm>
    </dsp:sp>
    <dsp:sp modelId="{3B3BA70A-5D12-4991-BE8D-18BBE98FFEE4}">
      <dsp:nvSpPr>
        <dsp:cNvPr id="0" name=""/>
        <dsp:cNvSpPr/>
      </dsp:nvSpPr>
      <dsp:spPr>
        <a:xfrm>
          <a:off x="3179361" y="1726706"/>
          <a:ext cx="1766093" cy="706437"/>
        </a:xfrm>
        <a:prstGeom prst="chevron">
          <a:avLst/>
        </a:prstGeom>
        <a:gradFill rotWithShape="0">
          <a:gsLst>
            <a:gs pos="0">
              <a:schemeClr val="accent3">
                <a:hueOff val="8210934"/>
                <a:satOff val="-2130"/>
                <a:lumOff val="2353"/>
                <a:alphaOff val="0"/>
                <a:tint val="94000"/>
                <a:satMod val="105000"/>
                <a:lumMod val="102000"/>
              </a:schemeClr>
            </a:gs>
            <a:gs pos="100000">
              <a:schemeClr val="accent3">
                <a:hueOff val="8210934"/>
                <a:satOff val="-2130"/>
                <a:lumOff val="2353"/>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Producción</a:t>
          </a:r>
        </a:p>
      </dsp:txBody>
      <dsp:txXfrm>
        <a:off x="3532580" y="1726706"/>
        <a:ext cx="1059656" cy="706437"/>
      </dsp:txXfrm>
    </dsp:sp>
    <dsp:sp modelId="{AA1FB82F-1CAE-436D-86BE-5A22E460437E}">
      <dsp:nvSpPr>
        <dsp:cNvPr id="0" name=""/>
        <dsp:cNvSpPr/>
      </dsp:nvSpPr>
      <dsp:spPr>
        <a:xfrm>
          <a:off x="4770437" y="1762240"/>
          <a:ext cx="1766093" cy="706437"/>
        </a:xfrm>
        <a:prstGeom prst="chevron">
          <a:avLst/>
        </a:prstGeom>
        <a:gradFill rotWithShape="0">
          <a:gsLst>
            <a:gs pos="0">
              <a:schemeClr val="accent3">
                <a:hueOff val="12316402"/>
                <a:satOff val="-3195"/>
                <a:lumOff val="3530"/>
                <a:alphaOff val="0"/>
                <a:tint val="94000"/>
                <a:satMod val="105000"/>
                <a:lumMod val="102000"/>
              </a:schemeClr>
            </a:gs>
            <a:gs pos="100000">
              <a:schemeClr val="accent3">
                <a:hueOff val="12316402"/>
                <a:satOff val="-3195"/>
                <a:lumOff val="353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Estabilización</a:t>
          </a:r>
        </a:p>
      </dsp:txBody>
      <dsp:txXfrm>
        <a:off x="5123656" y="1762240"/>
        <a:ext cx="1059656" cy="706437"/>
      </dsp:txXfrm>
    </dsp:sp>
    <dsp:sp modelId="{7C72F326-1F82-477F-9ABD-4968364CF17D}">
      <dsp:nvSpPr>
        <dsp:cNvPr id="0" name=""/>
        <dsp:cNvSpPr/>
      </dsp:nvSpPr>
      <dsp:spPr>
        <a:xfrm>
          <a:off x="6359921" y="1745751"/>
          <a:ext cx="1766093" cy="706437"/>
        </a:xfrm>
        <a:prstGeom prst="chevron">
          <a:avLst/>
        </a:prstGeom>
        <a:gradFill rotWithShape="0">
          <a:gsLst>
            <a:gs pos="0">
              <a:schemeClr val="accent3">
                <a:hueOff val="16421869"/>
                <a:satOff val="-4260"/>
                <a:lumOff val="4706"/>
                <a:alphaOff val="0"/>
                <a:tint val="94000"/>
                <a:satMod val="105000"/>
                <a:lumMod val="102000"/>
              </a:schemeClr>
            </a:gs>
            <a:gs pos="100000">
              <a:schemeClr val="accent3">
                <a:hueOff val="16421869"/>
                <a:satOff val="-4260"/>
                <a:lumOff val="4706"/>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Pruebas de sistema y correcciones</a:t>
          </a:r>
        </a:p>
      </dsp:txBody>
      <dsp:txXfrm>
        <a:off x="6713140" y="1745751"/>
        <a:ext cx="1059656" cy="70643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C59FA-190D-458A-9FC1-4BE65857CCFA}" type="datetimeFigureOut">
              <a:rPr lang="es-EC" smtClean="0"/>
              <a:t>22/2/2017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6B876-A6EE-4011-B181-0646923CA32A}" type="slidenum">
              <a:rPr lang="es-EC" smtClean="0"/>
              <a:t>‹Nº›</a:t>
            </a:fld>
            <a:endParaRPr lang="es-EC"/>
          </a:p>
        </p:txBody>
      </p:sp>
    </p:spTree>
    <p:extLst>
      <p:ext uri="{BB962C8B-B14F-4D97-AF65-F5344CB8AC3E}">
        <p14:creationId xmlns:p14="http://schemas.microsoft.com/office/powerpoint/2010/main" val="412792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806B876-A6EE-4011-B181-0646923CA32A}" type="slidenum">
              <a:rPr lang="es-EC" smtClean="0"/>
              <a:t>6</a:t>
            </a:fld>
            <a:endParaRPr lang="es-EC"/>
          </a:p>
        </p:txBody>
      </p:sp>
    </p:spTree>
    <p:extLst>
      <p:ext uri="{BB962C8B-B14F-4D97-AF65-F5344CB8AC3E}">
        <p14:creationId xmlns:p14="http://schemas.microsoft.com/office/powerpoint/2010/main" val="425915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806B876-A6EE-4011-B181-0646923CA32A}" type="slidenum">
              <a:rPr lang="es-EC" smtClean="0"/>
              <a:t>8</a:t>
            </a:fld>
            <a:endParaRPr lang="es-EC"/>
          </a:p>
        </p:txBody>
      </p:sp>
    </p:spTree>
    <p:extLst>
      <p:ext uri="{BB962C8B-B14F-4D97-AF65-F5344CB8AC3E}">
        <p14:creationId xmlns:p14="http://schemas.microsoft.com/office/powerpoint/2010/main" val="493406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6531CAF-F8BD-45E5-A01C-6F6FF3AC45CE}" type="datetimeFigureOut">
              <a:rPr lang="es-EC" smtClean="0"/>
              <a:t>22/2/2017</a:t>
            </a:fld>
            <a:endParaRPr lang="es-EC"/>
          </a:p>
        </p:txBody>
      </p:sp>
      <p:sp>
        <p:nvSpPr>
          <p:cNvPr id="5" name="Footer Placeholder 4"/>
          <p:cNvSpPr>
            <a:spLocks noGrp="1"/>
          </p:cNvSpPr>
          <p:nvPr>
            <p:ph type="ftr" sz="quarter" idx="11"/>
          </p:nvPr>
        </p:nvSpPr>
        <p:spPr>
          <a:xfrm>
            <a:off x="1876424" y="5410201"/>
            <a:ext cx="5124886" cy="365125"/>
          </a:xfrm>
        </p:spPr>
        <p:txBody>
          <a:bodyPr/>
          <a:lstStyle/>
          <a:p>
            <a:endParaRPr lang="es-EC"/>
          </a:p>
        </p:txBody>
      </p:sp>
      <p:sp>
        <p:nvSpPr>
          <p:cNvPr id="6" name="Slide Number Placeholder 5"/>
          <p:cNvSpPr>
            <a:spLocks noGrp="1"/>
          </p:cNvSpPr>
          <p:nvPr>
            <p:ph type="sldNum" sz="quarter" idx="12"/>
          </p:nvPr>
        </p:nvSpPr>
        <p:spPr>
          <a:xfrm>
            <a:off x="9896911" y="5410199"/>
            <a:ext cx="771089" cy="365125"/>
          </a:xfrm>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86465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31CAF-F8BD-45E5-A01C-6F6FF3AC45CE}" type="datetimeFigureOut">
              <a:rPr lang="es-EC" smtClean="0"/>
              <a:t>22/2/2017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48323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31CAF-F8BD-45E5-A01C-6F6FF3AC45CE}" type="datetimeFigureOut">
              <a:rPr lang="es-EC" smtClean="0"/>
              <a:t>22/2/2017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1329639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31CAF-F8BD-45E5-A01C-6F6FF3AC45CE}" type="datetimeFigureOut">
              <a:rPr lang="es-EC" smtClean="0"/>
              <a:t>22/2/2017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8DCF2A2-624D-44E9-B481-93FD084DDAE0}" type="slidenum">
              <a:rPr lang="es-EC" smtClean="0"/>
              <a:t>‹Nº›</a:t>
            </a:fld>
            <a:endParaRPr lang="es-EC"/>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38958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31CAF-F8BD-45E5-A01C-6F6FF3AC45CE}" type="datetimeFigureOut">
              <a:rPr lang="es-EC" smtClean="0"/>
              <a:t>22/2/2017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190234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96531CAF-F8BD-45E5-A01C-6F6FF3AC45CE}" type="datetimeFigureOut">
              <a:rPr lang="es-EC" smtClean="0"/>
              <a:t>22/2/2017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243741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96531CAF-F8BD-45E5-A01C-6F6FF3AC45CE}" type="datetimeFigureOut">
              <a:rPr lang="es-EC" smtClean="0"/>
              <a:t>22/2/2017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2194818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531CAF-F8BD-45E5-A01C-6F6FF3AC45CE}" type="datetimeFigureOut">
              <a:rPr lang="es-EC" smtClean="0"/>
              <a:t>22/2/2017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2087752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531CAF-F8BD-45E5-A01C-6F6FF3AC45CE}" type="datetimeFigureOut">
              <a:rPr lang="es-EC" smtClean="0"/>
              <a:t>22/2/2017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336650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531CAF-F8BD-45E5-A01C-6F6FF3AC45CE}" type="datetimeFigureOut">
              <a:rPr lang="es-EC" smtClean="0"/>
              <a:t>22/2/2017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3470717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6531CAF-F8BD-45E5-A01C-6F6FF3AC45CE}" type="datetimeFigureOut">
              <a:rPr lang="es-EC" smtClean="0"/>
              <a:t>22/2/2017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401167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531CAF-F8BD-45E5-A01C-6F6FF3AC45CE}" type="datetimeFigureOut">
              <a:rPr lang="es-EC" smtClean="0"/>
              <a:t>22/2/2017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125710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531CAF-F8BD-45E5-A01C-6F6FF3AC45CE}" type="datetimeFigureOut">
              <a:rPr lang="es-EC" smtClean="0"/>
              <a:t>22/2/2017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364988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531CAF-F8BD-45E5-A01C-6F6FF3AC45CE}" type="datetimeFigureOut">
              <a:rPr lang="es-EC" smtClean="0"/>
              <a:t>22/2/2017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50023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31CAF-F8BD-45E5-A01C-6F6FF3AC45CE}" type="datetimeFigureOut">
              <a:rPr lang="es-EC" smtClean="0"/>
              <a:t>22/2/2017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306332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31CAF-F8BD-45E5-A01C-6F6FF3AC45CE}" type="datetimeFigureOut">
              <a:rPr lang="es-EC" smtClean="0"/>
              <a:t>22/2/2017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211259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6531CAF-F8BD-45E5-A01C-6F6FF3AC45CE}" type="datetimeFigureOut">
              <a:rPr lang="es-EC" smtClean="0"/>
              <a:t>22/2/2017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8DCF2A2-624D-44E9-B481-93FD084DDAE0}" type="slidenum">
              <a:rPr lang="es-EC" smtClean="0"/>
              <a:t>‹Nº›</a:t>
            </a:fld>
            <a:endParaRPr lang="es-EC"/>
          </a:p>
        </p:txBody>
      </p:sp>
    </p:spTree>
    <p:extLst>
      <p:ext uri="{BB962C8B-B14F-4D97-AF65-F5344CB8AC3E}">
        <p14:creationId xmlns:p14="http://schemas.microsoft.com/office/powerpoint/2010/main" val="323847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531CAF-F8BD-45E5-A01C-6F6FF3AC45CE}" type="datetimeFigureOut">
              <a:rPr lang="es-EC" smtClean="0"/>
              <a:t>22/2/2017</a:t>
            </a:fld>
            <a:endParaRPr lang="es-EC"/>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DCF2A2-624D-44E9-B481-93FD084DDAE0}" type="slidenum">
              <a:rPr lang="es-EC" smtClean="0"/>
              <a:t>‹Nº›</a:t>
            </a:fld>
            <a:endParaRPr lang="es-EC"/>
          </a:p>
        </p:txBody>
      </p:sp>
    </p:spTree>
    <p:extLst>
      <p:ext uri="{BB962C8B-B14F-4D97-AF65-F5344CB8AC3E}">
        <p14:creationId xmlns:p14="http://schemas.microsoft.com/office/powerpoint/2010/main" val="27843486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p:cNvSpPr txBox="1">
            <a:spLocks noGrp="1"/>
          </p:cNvSpPr>
          <p:nvPr>
            <p:ph type="ctrTitle"/>
          </p:nvPr>
        </p:nvSpPr>
        <p:spPr>
          <a:xfrm>
            <a:off x="1524000" y="1468583"/>
            <a:ext cx="9144000" cy="1421928"/>
          </a:xfrm>
          <a:prstGeom prst="rect">
            <a:avLst/>
          </a:prstGeom>
          <a:noFill/>
        </p:spPr>
        <p:txBody>
          <a:bodyPr>
            <a:spAutoFit/>
          </a:bodyPr>
          <a:lstStyle/>
          <a:p>
            <a:pPr algn="ctr">
              <a:defRPr/>
            </a:pPr>
            <a:r>
              <a:rPr lang="es-EC" sz="2400" b="1" dirty="0">
                <a:solidFill>
                  <a:schemeClr val="bg1"/>
                </a:solidFill>
                <a:latin typeface="Arial" charset="0"/>
                <a:cs typeface="Arial" charset="0"/>
              </a:rPr>
              <a:t>UNIVERSIDAD DE LAS FUERZAS ARMADAS ESPE</a:t>
            </a:r>
            <a:br>
              <a:rPr lang="es-EC" sz="2400" b="1" dirty="0">
                <a:solidFill>
                  <a:schemeClr val="bg1"/>
                </a:solidFill>
                <a:latin typeface="Arial" charset="0"/>
                <a:cs typeface="Arial" charset="0"/>
              </a:rPr>
            </a:br>
            <a:br>
              <a:rPr lang="es-EC" sz="2400" b="1" dirty="0">
                <a:solidFill>
                  <a:schemeClr val="bg1"/>
                </a:solidFill>
                <a:latin typeface="Arial" charset="0"/>
                <a:cs typeface="Arial" charset="0"/>
              </a:rPr>
            </a:br>
            <a:r>
              <a:rPr lang="es-EC" sz="2400" b="1" dirty="0">
                <a:solidFill>
                  <a:schemeClr val="bg1"/>
                </a:solidFill>
                <a:latin typeface="Arial" charset="0"/>
                <a:cs typeface="Arial" charset="0"/>
              </a:rPr>
              <a:t>DEPARTAMENTO DE CIENCIAS DE LA COMPUTACIÓN</a:t>
            </a:r>
            <a:br>
              <a:rPr lang="de-DE" sz="2400" b="1" dirty="0">
                <a:solidFill>
                  <a:schemeClr val="bg1"/>
                </a:solidFill>
                <a:latin typeface="Arial" charset="0"/>
                <a:cs typeface="Arial" charset="0"/>
              </a:rPr>
            </a:br>
            <a:endParaRPr lang="es-EC" sz="2400" b="1" dirty="0">
              <a:solidFill>
                <a:schemeClr val="bg1"/>
              </a:solidFill>
              <a:latin typeface="Arial" charset="0"/>
              <a:cs typeface="Arial" charset="0"/>
            </a:endParaRPr>
          </a:p>
        </p:txBody>
      </p:sp>
      <p:sp>
        <p:nvSpPr>
          <p:cNvPr id="3" name="Subtítulo 2"/>
          <p:cNvSpPr>
            <a:spLocks noGrp="1"/>
          </p:cNvSpPr>
          <p:nvPr>
            <p:ph type="subTitle" idx="1"/>
          </p:nvPr>
        </p:nvSpPr>
        <p:spPr>
          <a:xfrm>
            <a:off x="1524000" y="3219717"/>
            <a:ext cx="9144000" cy="3155325"/>
          </a:xfrm>
        </p:spPr>
        <p:txBody>
          <a:bodyPr>
            <a:noAutofit/>
          </a:bodyPr>
          <a:lstStyle/>
          <a:p>
            <a:pPr algn="ctr"/>
            <a:r>
              <a:rPr lang="es-ES" sz="2000" b="1" dirty="0">
                <a:solidFill>
                  <a:schemeClr val="bg1"/>
                </a:solidFill>
                <a:latin typeface="Arial" panose="020B0604020202020204" pitchFamily="34" charset="0"/>
                <a:cs typeface="Arial" panose="020B0604020202020204" pitchFamily="34" charset="0"/>
              </a:rPr>
              <a:t>Tema</a:t>
            </a:r>
            <a:r>
              <a:rPr lang="en-US" sz="2000" b="1" dirty="0">
                <a:solidFill>
                  <a:schemeClr val="bg1"/>
                </a:solidFill>
                <a:latin typeface="Arial" panose="020B0604020202020204" pitchFamily="34" charset="0"/>
                <a:cs typeface="Arial" panose="020B0604020202020204" pitchFamily="34" charset="0"/>
              </a:rPr>
              <a:t>: </a:t>
            </a:r>
            <a:r>
              <a:rPr lang="es-EC" sz="2000" b="1" dirty="0">
                <a:solidFill>
                  <a:schemeClr val="bg1"/>
                </a:solidFill>
                <a:latin typeface="Arial" panose="020B0604020202020204" pitchFamily="34" charset="0"/>
                <a:cs typeface="Arial" panose="020B0604020202020204" pitchFamily="34" charset="0"/>
              </a:rPr>
              <a:t>“APLICACIÓN MÓVIL DE FACTURACIÓN ELECTRÓNICA PARA LA EMPRESA BIGDATA C.A A TRAVÉS DE UNA ARQUITECTURA DISTRIBUIDA INTEROPERABLE”</a:t>
            </a:r>
          </a:p>
          <a:p>
            <a:pPr algn="ctr"/>
            <a:r>
              <a:rPr lang="pt-BR" b="1" dirty="0">
                <a:solidFill>
                  <a:schemeClr val="bg1"/>
                </a:solidFill>
                <a:latin typeface="Arial" panose="020B0604020202020204" pitchFamily="34" charset="0"/>
                <a:cs typeface="Arial" panose="020B0604020202020204" pitchFamily="34" charset="0"/>
              </a:rPr>
              <a:t>AUTOR: CRESPÍN VERA, DAVID LEONARDO</a:t>
            </a:r>
          </a:p>
          <a:p>
            <a:pPr algn="ctr"/>
            <a:r>
              <a:rPr lang="pt-BR" b="1" dirty="0">
                <a:solidFill>
                  <a:schemeClr val="bg1"/>
                </a:solidFill>
                <a:latin typeface="Arial" panose="020B0604020202020204" pitchFamily="34" charset="0"/>
                <a:cs typeface="Arial" panose="020B0604020202020204" pitchFamily="34" charset="0"/>
              </a:rPr>
              <a:t>DIRECTOR: ING. SOLÍS ACOSTA, EDGAR FERNANDO</a:t>
            </a:r>
            <a:endParaRPr lang="en-US" sz="2000" b="1" dirty="0">
              <a:solidFill>
                <a:schemeClr val="bg1"/>
              </a:solidFill>
              <a:latin typeface="Arial" panose="020B0604020202020204" pitchFamily="34" charset="0"/>
              <a:cs typeface="Arial" panose="020B0604020202020204" pitchFamily="34" charset="0"/>
            </a:endParaRPr>
          </a:p>
          <a:p>
            <a:pPr algn="ctr"/>
            <a:r>
              <a:rPr lang="en-US" sz="2000" b="1" dirty="0" err="1">
                <a:solidFill>
                  <a:schemeClr val="bg1"/>
                </a:solidFill>
                <a:latin typeface="Arial" panose="020B0604020202020204" pitchFamily="34" charset="0"/>
                <a:cs typeface="Arial" panose="020B0604020202020204" pitchFamily="34" charset="0"/>
              </a:rPr>
              <a:t>Sangolqu</a:t>
            </a:r>
            <a:r>
              <a:rPr lang="es-ES" sz="2000" b="1" dirty="0">
                <a:solidFill>
                  <a:schemeClr val="bg1"/>
                </a:solidFill>
                <a:latin typeface="Arial" panose="020B0604020202020204" pitchFamily="34" charset="0"/>
                <a:cs typeface="Arial" panose="020B0604020202020204" pitchFamily="34" charset="0"/>
              </a:rPr>
              <a:t>í</a:t>
            </a:r>
            <a:r>
              <a:rPr lang="en-US" sz="2000" b="1" dirty="0">
                <a:solidFill>
                  <a:schemeClr val="bg1"/>
                </a:solidFill>
                <a:latin typeface="Arial" panose="020B0604020202020204" pitchFamily="34" charset="0"/>
                <a:cs typeface="Arial" panose="020B0604020202020204" pitchFamily="34" charset="0"/>
              </a:rPr>
              <a:t>-Ecuador</a:t>
            </a:r>
          </a:p>
          <a:p>
            <a:pPr algn="ctr"/>
            <a:r>
              <a:rPr lang="en-US" sz="2000" b="1" dirty="0">
                <a:solidFill>
                  <a:schemeClr val="bg1"/>
                </a:solidFill>
                <a:latin typeface="Arial" panose="020B0604020202020204" pitchFamily="34" charset="0"/>
                <a:cs typeface="Arial" panose="020B0604020202020204" pitchFamily="34" charset="0"/>
              </a:rPr>
              <a:t>2017</a:t>
            </a:r>
            <a:endParaRPr lang="es-EC" sz="2000" b="1" dirty="0">
              <a:solidFill>
                <a:schemeClr val="bg1"/>
              </a:solidFill>
              <a:latin typeface="Arial" panose="020B0604020202020204" pitchFamily="34" charset="0"/>
              <a:cs typeface="Arial" panose="020B0604020202020204" pitchFamily="34" charset="0"/>
            </a:endParaRPr>
          </a:p>
        </p:txBody>
      </p:sp>
      <p:pic>
        <p:nvPicPr>
          <p:cNvPr id="4"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8639"/>
            <a:ext cx="3570529"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106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Herramientas de desarrollo:</a:t>
            </a:r>
          </a:p>
          <a:p>
            <a:pPr marL="0" indent="0">
              <a:buNone/>
            </a:pPr>
            <a:r>
              <a:rPr lang="es-ES" sz="2000" b="1" dirty="0">
                <a:latin typeface="Arial" panose="020B0604020202020204" pitchFamily="34" charset="0"/>
                <a:cs typeface="Arial" panose="020B0604020202020204" pitchFamily="34" charset="0"/>
              </a:rPr>
              <a:t>Apache </a:t>
            </a:r>
            <a:r>
              <a:rPr lang="es-ES" sz="2000" b="1" dirty="0" err="1">
                <a:latin typeface="Arial" panose="020B0604020202020204" pitchFamily="34" charset="0"/>
                <a:cs typeface="Arial" panose="020B0604020202020204" pitchFamily="34" charset="0"/>
              </a:rPr>
              <a:t>Tomcat</a:t>
            </a: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pic>
        <p:nvPicPr>
          <p:cNvPr id="2052" name="Picture 4" descr="Como instalar Apache Tomcat 8 en GNU/Linu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102" y="2670359"/>
            <a:ext cx="4955678" cy="247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8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Herramientas de desarrollo:</a:t>
            </a:r>
          </a:p>
          <a:p>
            <a:pPr marL="0" indent="0">
              <a:buNone/>
            </a:pPr>
            <a:r>
              <a:rPr lang="es-ES" sz="2000" b="1" dirty="0">
                <a:latin typeface="Arial" panose="020B0604020202020204" pitchFamily="34" charset="0"/>
                <a:cs typeface="Arial" panose="020B0604020202020204" pitchFamily="34" charset="0"/>
              </a:rPr>
              <a:t>Java Server Faces (JSF) y </a:t>
            </a:r>
            <a:r>
              <a:rPr lang="es-ES" sz="2000" b="1" dirty="0" err="1">
                <a:latin typeface="Arial" panose="020B0604020202020204" pitchFamily="34" charset="0"/>
                <a:cs typeface="Arial" panose="020B0604020202020204" pitchFamily="34" charset="0"/>
              </a:rPr>
              <a:t>Primefaces</a:t>
            </a: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pic>
        <p:nvPicPr>
          <p:cNvPr id="3074" name="Picture 2" descr="https://ricardojaf7.files.wordpress.com/2013/07/primefaces.jpg?w=735&amp;h=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971" y="3022166"/>
            <a:ext cx="7000875" cy="179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740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Herramientas de desarrollo:</a:t>
            </a:r>
          </a:p>
          <a:p>
            <a:pPr marL="0" indent="0">
              <a:buNone/>
            </a:pPr>
            <a:r>
              <a:rPr lang="es-ES" sz="2000" b="1" dirty="0" err="1">
                <a:latin typeface="Arial" panose="020B0604020202020204" pitchFamily="34" charset="0"/>
                <a:cs typeface="Arial" panose="020B0604020202020204" pitchFamily="34" charset="0"/>
              </a:rPr>
              <a:t>Hibernate</a:t>
            </a:r>
            <a:r>
              <a:rPr lang="es-ES" sz="2000" b="1" dirty="0">
                <a:latin typeface="Arial" panose="020B0604020202020204" pitchFamily="34" charset="0"/>
                <a:cs typeface="Arial" panose="020B0604020202020204" pitchFamily="34" charset="0"/>
              </a:rPr>
              <a:t> y </a:t>
            </a:r>
            <a:r>
              <a:rPr lang="es-ES" sz="2000" b="1" dirty="0" err="1">
                <a:latin typeface="Arial" panose="020B0604020202020204" pitchFamily="34" charset="0"/>
                <a:cs typeface="Arial" panose="020B0604020202020204" pitchFamily="34" charset="0"/>
              </a:rPr>
              <a:t>PosgreSQL</a:t>
            </a: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pic>
        <p:nvPicPr>
          <p:cNvPr id="4100" name="Picture 4" descr="https://www.postgresql.org/media/img/about/press/slonik_with_black_text_and_tagl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914" y="3088078"/>
            <a:ext cx="295312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alejandromunyozsegrera.files.wordpress.com/2014/01/hibern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0" y="3088078"/>
            <a:ext cx="330828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ibernate 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1" y="4523225"/>
            <a:ext cx="4486275"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25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Herramientas de desarrollo:</a:t>
            </a:r>
          </a:p>
          <a:p>
            <a:pPr marL="0" indent="0">
              <a:buNone/>
            </a:pPr>
            <a:r>
              <a:rPr lang="es-ES" sz="2000" b="1" dirty="0">
                <a:latin typeface="Arial" panose="020B0604020202020204" pitchFamily="34" charset="0"/>
                <a:cs typeface="Arial" panose="020B0604020202020204" pitchFamily="34" charset="0"/>
              </a:rPr>
              <a:t>REST, </a:t>
            </a:r>
            <a:r>
              <a:rPr lang="es-ES" sz="2000" b="1" dirty="0" err="1">
                <a:latin typeface="Arial" panose="020B0604020202020204" pitchFamily="34" charset="0"/>
                <a:cs typeface="Arial" panose="020B0604020202020204" pitchFamily="34" charset="0"/>
              </a:rPr>
              <a:t>RESTful</a:t>
            </a:r>
            <a:r>
              <a:rPr lang="es-ES" sz="2000" b="1" dirty="0">
                <a:latin typeface="Arial" panose="020B0604020202020204" pitchFamily="34" charset="0"/>
                <a:cs typeface="Arial" panose="020B0604020202020204" pitchFamily="34" charset="0"/>
              </a:rPr>
              <a:t>, JAX-RS y Jersey</a:t>
            </a: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pic>
        <p:nvPicPr>
          <p:cNvPr id="6" name="Picture 2" descr="Create RESTful Java Client With Jersey Client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720" y="3089454"/>
            <a:ext cx="5667375" cy="24955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images.cnitblog.com/blog2015/496439/201503/2511511734953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48" y="2608637"/>
            <a:ext cx="29908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259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Herramientas de desarrollo:</a:t>
            </a:r>
          </a:p>
          <a:p>
            <a:pPr marL="0" indent="0">
              <a:buNone/>
            </a:pPr>
            <a:r>
              <a:rPr lang="es-ES" sz="2000" b="1" dirty="0">
                <a:latin typeface="Arial" panose="020B0604020202020204" pitchFamily="34" charset="0"/>
                <a:cs typeface="Arial" panose="020B0604020202020204" pitchFamily="34" charset="0"/>
              </a:rPr>
              <a:t>Google Cloud </a:t>
            </a:r>
            <a:r>
              <a:rPr lang="es-ES" sz="2000" b="1" dirty="0" err="1">
                <a:latin typeface="Arial" panose="020B0604020202020204" pitchFamily="34" charset="0"/>
                <a:cs typeface="Arial" panose="020B0604020202020204" pitchFamily="34" charset="0"/>
              </a:rPr>
              <a:t>Messaging</a:t>
            </a:r>
            <a:r>
              <a:rPr lang="es-ES" sz="2000" b="1" dirty="0">
                <a:latin typeface="Arial" panose="020B0604020202020204" pitchFamily="34" charset="0"/>
                <a:cs typeface="Arial" panose="020B0604020202020204" pitchFamily="34" charset="0"/>
              </a:rPr>
              <a:t> (GCM</a:t>
            </a:r>
            <a:r>
              <a:rPr lang="en-US" sz="2000" b="1" dirty="0">
                <a:latin typeface="Arial" panose="020B0604020202020204" pitchFamily="34" charset="0"/>
                <a:cs typeface="Arial" panose="020B0604020202020204" pitchFamily="34" charset="0"/>
              </a:rPr>
              <a:t>)</a:t>
            </a: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pic>
        <p:nvPicPr>
          <p:cNvPr id="8" name="Imagen 7"/>
          <p:cNvPicPr/>
          <p:nvPr/>
        </p:nvPicPr>
        <p:blipFill>
          <a:blip r:embed="rId2"/>
          <a:stretch>
            <a:fillRect/>
          </a:stretch>
        </p:blipFill>
        <p:spPr>
          <a:xfrm>
            <a:off x="2919061" y="2814093"/>
            <a:ext cx="6350696" cy="2196317"/>
          </a:xfrm>
          <a:prstGeom prst="rect">
            <a:avLst/>
          </a:prstGeom>
          <a:ln>
            <a:solidFill>
              <a:schemeClr val="tx1"/>
            </a:solidFill>
          </a:ln>
        </p:spPr>
      </p:pic>
    </p:spTree>
    <p:extLst>
      <p:ext uri="{BB962C8B-B14F-4D97-AF65-F5344CB8AC3E}">
        <p14:creationId xmlns:p14="http://schemas.microsoft.com/office/powerpoint/2010/main" val="3055551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Herramientas de desarrollo:</a:t>
            </a:r>
          </a:p>
          <a:p>
            <a:pPr marL="0" indent="0">
              <a:buNone/>
            </a:pPr>
            <a:r>
              <a:rPr lang="es-ES" sz="2000" b="1" dirty="0" err="1">
                <a:latin typeface="Arial" panose="020B0604020202020204" pitchFamily="34" charset="0"/>
                <a:cs typeface="Arial" panose="020B0604020202020204" pitchFamily="34" charset="0"/>
              </a:rPr>
              <a:t>HttpClient</a:t>
            </a:r>
            <a:r>
              <a:rPr lang="es-ES" sz="2000" b="1" dirty="0">
                <a:latin typeface="Arial" panose="020B0604020202020204" pitchFamily="34" charset="0"/>
                <a:cs typeface="Arial" panose="020B0604020202020204" pitchFamily="34" charset="0"/>
              </a:rPr>
              <a:t> y </a:t>
            </a:r>
            <a:r>
              <a:rPr lang="es-ES" sz="2000" b="1" dirty="0" err="1">
                <a:latin typeface="Arial" panose="020B0604020202020204" pitchFamily="34" charset="0"/>
                <a:cs typeface="Arial" panose="020B0604020202020204" pitchFamily="34" charset="0"/>
              </a:rPr>
              <a:t>Retrofit</a:t>
            </a: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pic>
        <p:nvPicPr>
          <p:cNvPr id="7170" name="Picture 2" descr="Resultado de imagen para retrofit and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123" y="2664516"/>
            <a:ext cx="4556572" cy="256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62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Herramientas de desarrollo:</a:t>
            </a:r>
          </a:p>
          <a:p>
            <a:pPr marL="0" indent="0">
              <a:buNone/>
            </a:pPr>
            <a:r>
              <a:rPr lang="es-ES" sz="2000" b="1" dirty="0" err="1">
                <a:latin typeface="Arial" panose="020B0604020202020204" pitchFamily="34" charset="0"/>
                <a:cs typeface="Arial" panose="020B0604020202020204" pitchFamily="34" charset="0"/>
              </a:rPr>
              <a:t>Json</a:t>
            </a:r>
            <a:r>
              <a:rPr lang="es-ES" sz="2000" b="1" dirty="0">
                <a:latin typeface="Arial" panose="020B0604020202020204" pitchFamily="34" charset="0"/>
                <a:cs typeface="Arial" panose="020B0604020202020204" pitchFamily="34" charset="0"/>
              </a:rPr>
              <a:t> Web </a:t>
            </a:r>
            <a:r>
              <a:rPr lang="es-ES" sz="2000" b="1" dirty="0" err="1">
                <a:latin typeface="Arial" panose="020B0604020202020204" pitchFamily="34" charset="0"/>
                <a:cs typeface="Arial" panose="020B0604020202020204" pitchFamily="34" charset="0"/>
              </a:rPr>
              <a:t>Token</a:t>
            </a:r>
            <a:r>
              <a:rPr lang="es-ES" sz="2000" b="1" dirty="0">
                <a:latin typeface="Arial" panose="020B0604020202020204" pitchFamily="34" charset="0"/>
                <a:cs typeface="Arial" panose="020B0604020202020204" pitchFamily="34" charset="0"/>
              </a:rPr>
              <a:t> (JWT)</a:t>
            </a: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pic>
        <p:nvPicPr>
          <p:cNvPr id="8194" name="Picture 2" descr="Resultado de imagen para json web to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36" y="2522495"/>
            <a:ext cx="6730946" cy="3773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65597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Selección de metodología MOBILE</a:t>
            </a:r>
            <a:r>
              <a:rPr lang="en-US" sz="2000" b="1" dirty="0">
                <a:latin typeface="Arial" panose="020B0604020202020204" pitchFamily="34" charset="0"/>
                <a:cs typeface="Arial" panose="020B0604020202020204" pitchFamily="34" charset="0"/>
              </a:rPr>
              <a:t>-D</a:t>
            </a:r>
          </a:p>
          <a:p>
            <a:pPr marL="0" indent="0">
              <a:buNone/>
            </a:pPr>
            <a:r>
              <a:rPr lang="en-US" sz="2000" b="1" dirty="0" err="1">
                <a:latin typeface="Arial" panose="020B0604020202020204" pitchFamily="34" charset="0"/>
                <a:cs typeface="Arial" panose="020B0604020202020204" pitchFamily="34" charset="0"/>
              </a:rPr>
              <a:t>Características</a:t>
            </a:r>
            <a:r>
              <a:rPr lang="en-US" sz="2000" b="1" dirty="0">
                <a:latin typeface="Arial" panose="020B0604020202020204" pitchFamily="34" charset="0"/>
                <a:cs typeface="Arial" panose="020B0604020202020204" pitchFamily="34" charset="0"/>
              </a:rPr>
              <a:t> y </a:t>
            </a:r>
            <a:r>
              <a:rPr lang="en-US" sz="2000" b="1" dirty="0" err="1">
                <a:latin typeface="Arial" panose="020B0604020202020204" pitchFamily="34" charset="0"/>
                <a:cs typeface="Arial" panose="020B0604020202020204" pitchFamily="34" charset="0"/>
              </a:rPr>
              <a:t>enfoque</a:t>
            </a:r>
            <a:r>
              <a:rPr lang="en-US" sz="2000" b="1" dirty="0">
                <a:latin typeface="Arial" panose="020B0604020202020204" pitchFamily="34" charset="0"/>
                <a:cs typeface="Arial" panose="020B0604020202020204" pitchFamily="34" charset="0"/>
              </a:rPr>
              <a:t>.</a:t>
            </a:r>
          </a:p>
          <a:p>
            <a:pPr marL="0" indent="0">
              <a:buNone/>
            </a:pPr>
            <a:r>
              <a:rPr lang="en-US" sz="2000" b="1" dirty="0" err="1">
                <a:latin typeface="Arial" panose="020B0604020202020204" pitchFamily="34" charset="0"/>
                <a:cs typeface="Arial" panose="020B0604020202020204" pitchFamily="34" charset="0"/>
              </a:rPr>
              <a:t>Metodolog</a:t>
            </a:r>
            <a:r>
              <a:rPr lang="es-ES" sz="2000" b="1" dirty="0" err="1">
                <a:latin typeface="Arial" panose="020B0604020202020204" pitchFamily="34" charset="0"/>
                <a:cs typeface="Arial" panose="020B0604020202020204" pitchFamily="34" charset="0"/>
              </a:rPr>
              <a:t>ías</a:t>
            </a:r>
            <a:r>
              <a:rPr lang="es-ES" sz="2000" b="1" dirty="0">
                <a:latin typeface="Arial" panose="020B0604020202020204" pitchFamily="34" charset="0"/>
                <a:cs typeface="Arial" panose="020B0604020202020204" pitchFamily="34" charset="0"/>
              </a:rPr>
              <a:t> Ágiles.</a:t>
            </a: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670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lgn="ctr">
              <a:buNone/>
            </a:pPr>
            <a:r>
              <a:rPr lang="en-US" sz="2000" b="1" dirty="0" err="1">
                <a:latin typeface="Arial" panose="020B0604020202020204" pitchFamily="34" charset="0"/>
                <a:cs typeface="Arial" panose="020B0604020202020204" pitchFamily="34" charset="0"/>
              </a:rPr>
              <a:t>Fases</a:t>
            </a:r>
            <a:r>
              <a:rPr lang="en-US" sz="2000" b="1" dirty="0">
                <a:latin typeface="Arial" panose="020B0604020202020204" pitchFamily="34" charset="0"/>
                <a:cs typeface="Arial" panose="020B0604020202020204" pitchFamily="34" charset="0"/>
              </a:rPr>
              <a:t> de la </a:t>
            </a:r>
            <a:r>
              <a:rPr lang="en-US" sz="2000" b="1" dirty="0" err="1">
                <a:latin typeface="Arial" panose="020B0604020202020204" pitchFamily="34" charset="0"/>
                <a:cs typeface="Arial" panose="020B0604020202020204" pitchFamily="34" charset="0"/>
              </a:rPr>
              <a:t>metodolog</a:t>
            </a:r>
            <a:r>
              <a:rPr lang="es-ES" sz="2000" b="1" dirty="0" err="1">
                <a:latin typeface="Arial" panose="020B0604020202020204" pitchFamily="34" charset="0"/>
                <a:cs typeface="Arial" panose="020B0604020202020204" pitchFamily="34" charset="0"/>
              </a:rPr>
              <a:t>ía</a:t>
            </a:r>
            <a:r>
              <a:rPr lang="es-ES" sz="2000" b="1" dirty="0">
                <a:latin typeface="Arial" panose="020B0604020202020204" pitchFamily="34" charset="0"/>
                <a:cs typeface="Arial" panose="020B0604020202020204" pitchFamily="34" charset="0"/>
              </a:rPr>
              <a:t> MOBILE</a:t>
            </a:r>
            <a:r>
              <a:rPr lang="en-US" sz="2000" b="1" dirty="0">
                <a:latin typeface="Arial" panose="020B0604020202020204" pitchFamily="34" charset="0"/>
                <a:cs typeface="Arial" panose="020B0604020202020204" pitchFamily="34" charset="0"/>
              </a:rPr>
              <a:t>-D</a:t>
            </a: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3351230270"/>
              </p:ext>
            </p:extLst>
          </p:nvPr>
        </p:nvGraphicFramePr>
        <p:xfrm>
          <a:off x="2032000" y="1545465"/>
          <a:ext cx="8128000" cy="45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19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SOLUCI</a:t>
            </a:r>
            <a:r>
              <a:rPr lang="es-ES" sz="2400" b="1" dirty="0">
                <a:solidFill>
                  <a:schemeClr val="bg1"/>
                </a:solidFill>
                <a:latin typeface="Arial" panose="020B0604020202020204" pitchFamily="34" charset="0"/>
                <a:cs typeface="Arial" panose="020B0604020202020204" pitchFamily="34" charset="0"/>
              </a:rPr>
              <a:t>ÓN</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endParaRPr lang="es-ES" sz="2000" b="1" dirty="0">
              <a:latin typeface="Arial" panose="020B0604020202020204" pitchFamily="34" charset="0"/>
              <a:cs typeface="Arial" panose="020B0604020202020204" pitchFamily="34" charset="0"/>
            </a:endParaRPr>
          </a:p>
          <a:p>
            <a:pPr marL="0" indent="0">
              <a:buNone/>
            </a:pPr>
            <a:r>
              <a:rPr lang="es-ES" sz="2000" b="1" dirty="0">
                <a:latin typeface="Arial" panose="020B0604020202020204" pitchFamily="34" charset="0"/>
                <a:cs typeface="Arial" panose="020B0604020202020204" pitchFamily="34" charset="0"/>
              </a:rPr>
              <a:t>EXPLORACIÓN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Definici</a:t>
            </a:r>
            <a:r>
              <a:rPr lang="es-ES" sz="2000" b="1" dirty="0" err="1">
                <a:latin typeface="Arial" panose="020B0604020202020204" pitchFamily="34" charset="0"/>
                <a:cs typeface="Arial" panose="020B0604020202020204" pitchFamily="34" charset="0"/>
              </a:rPr>
              <a:t>ón</a:t>
            </a:r>
            <a:r>
              <a:rPr lang="es-ES" sz="2000" b="1" dirty="0">
                <a:latin typeface="Arial" panose="020B0604020202020204" pitchFamily="34" charset="0"/>
                <a:cs typeface="Arial" panose="020B0604020202020204" pitchFamily="34" charset="0"/>
              </a:rPr>
              <a:t> de alcance, grupos de interés, establecimiento del proyecto.</a:t>
            </a:r>
          </a:p>
          <a:p>
            <a:pPr marL="0" indent="0">
              <a:buNone/>
            </a:pPr>
            <a:r>
              <a:rPr lang="es-ES" sz="2000" b="1" dirty="0">
                <a:latin typeface="Arial" panose="020B0604020202020204" pitchFamily="34" charset="0"/>
                <a:cs typeface="Arial" panose="020B0604020202020204" pitchFamily="34" charset="0"/>
              </a:rPr>
              <a:t>INICIALIZACIÓN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Requerimientos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iniciales</a:t>
            </a:r>
            <a:r>
              <a:rPr lang="en-US" sz="2000" b="1" dirty="0">
                <a:latin typeface="Arial" panose="020B0604020202020204" pitchFamily="34" charset="0"/>
                <a:cs typeface="Arial" panose="020B0604020202020204" pitchFamily="34" charset="0"/>
              </a:rPr>
              <a:t>, pila de product</a:t>
            </a:r>
            <a:r>
              <a:rPr lang="es-ES" sz="2000" b="1" dirty="0">
                <a:latin typeface="Arial" panose="020B0604020202020204" pitchFamily="34" charset="0"/>
                <a:cs typeface="Arial" panose="020B0604020202020204" pitchFamily="34" charset="0"/>
              </a:rPr>
              <a:t>o, módulos del sistema, limitaciones, supuestos y dependencias, planificación inicial, planificación de fases e historias de usuario.</a:t>
            </a:r>
          </a:p>
        </p:txBody>
      </p:sp>
    </p:spTree>
    <p:extLst>
      <p:ext uri="{BB962C8B-B14F-4D97-AF65-F5344CB8AC3E}">
        <p14:creationId xmlns:p14="http://schemas.microsoft.com/office/powerpoint/2010/main" val="155179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Agenda</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457200" indent="-457200">
              <a:buFont typeface="+mj-lt"/>
              <a:buAutoNum type="arabicPeriod"/>
            </a:pPr>
            <a:r>
              <a:rPr lang="en-US" sz="2000" b="1" dirty="0">
                <a:latin typeface="Arial" panose="020B0604020202020204" pitchFamily="34" charset="0"/>
                <a:cs typeface="Arial" panose="020B0604020202020204" pitchFamily="34" charset="0"/>
              </a:rPr>
              <a:t>ANTECEDENTES</a:t>
            </a:r>
          </a:p>
          <a:p>
            <a:pPr marL="457200" indent="-457200">
              <a:buFont typeface="+mj-lt"/>
              <a:buAutoNum type="arabicPeriod"/>
            </a:pPr>
            <a:r>
              <a:rPr lang="en-US" sz="2000" b="1" dirty="0">
                <a:latin typeface="Arial" panose="020B0604020202020204" pitchFamily="34" charset="0"/>
                <a:cs typeface="Arial" panose="020B0604020202020204" pitchFamily="34" charset="0"/>
              </a:rPr>
              <a:t>PLANTEAMIENTO DEL PROBLEMA</a:t>
            </a:r>
          </a:p>
          <a:p>
            <a:pPr marL="457200" indent="-457200">
              <a:buFont typeface="+mj-lt"/>
              <a:buAutoNum type="arabicPeriod"/>
            </a:pPr>
            <a:r>
              <a:rPr lang="en-US" sz="2000" b="1" dirty="0">
                <a:latin typeface="Arial" panose="020B0604020202020204" pitchFamily="34" charset="0"/>
                <a:cs typeface="Arial" panose="020B0604020202020204" pitchFamily="34" charset="0"/>
              </a:rPr>
              <a:t>JUSTIFICACI</a:t>
            </a:r>
            <a:r>
              <a:rPr lang="es-ES" sz="2000" b="1" dirty="0">
                <a:latin typeface="Arial" panose="020B0604020202020204" pitchFamily="34" charset="0"/>
                <a:cs typeface="Arial" panose="020B0604020202020204" pitchFamily="34" charset="0"/>
              </a:rPr>
              <a:t>ÓN</a:t>
            </a:r>
            <a:endParaRPr lang="en-US" sz="2000" b="1" dirty="0">
              <a:latin typeface="Arial" panose="020B0604020202020204" pitchFamily="34" charset="0"/>
              <a:cs typeface="Arial" panose="020B0604020202020204" pitchFamily="34" charset="0"/>
            </a:endParaRPr>
          </a:p>
          <a:p>
            <a:pPr marL="457200" indent="-457200">
              <a:buFont typeface="+mj-lt"/>
              <a:buAutoNum type="arabicPeriod"/>
            </a:pPr>
            <a:r>
              <a:rPr lang="en-US" sz="2000" b="1" dirty="0">
                <a:latin typeface="Arial" panose="020B0604020202020204" pitchFamily="34" charset="0"/>
                <a:cs typeface="Arial" panose="020B0604020202020204" pitchFamily="34" charset="0"/>
              </a:rPr>
              <a:t>OBJETIVOS</a:t>
            </a:r>
          </a:p>
          <a:p>
            <a:pPr marL="457200" indent="-457200">
              <a:buFont typeface="+mj-lt"/>
              <a:buAutoNum type="arabicPeriod"/>
            </a:pPr>
            <a:r>
              <a:rPr lang="en-US" sz="2000" b="1" dirty="0">
                <a:latin typeface="Arial" panose="020B0604020202020204" pitchFamily="34" charset="0"/>
                <a:cs typeface="Arial" panose="020B0604020202020204" pitchFamily="34" charset="0"/>
              </a:rPr>
              <a:t>ALCANCE</a:t>
            </a:r>
          </a:p>
          <a:p>
            <a:pPr marL="457200" indent="-457200">
              <a:buFont typeface="+mj-lt"/>
              <a:buAutoNum type="arabicPeriod"/>
            </a:pPr>
            <a:r>
              <a:rPr lang="en-US" sz="2000" b="1" dirty="0">
                <a:latin typeface="Arial" panose="020B0604020202020204" pitchFamily="34" charset="0"/>
                <a:cs typeface="Arial" panose="020B0604020202020204" pitchFamily="34" charset="0"/>
              </a:rPr>
              <a:t>MARCO TEÓRICO</a:t>
            </a:r>
          </a:p>
          <a:p>
            <a:pPr marL="457200" indent="-457200">
              <a:buFont typeface="+mj-lt"/>
              <a:buAutoNum type="arabicPeriod"/>
            </a:pPr>
            <a:r>
              <a:rPr lang="en-US" sz="2000" b="1" dirty="0">
                <a:latin typeface="Arial" panose="020B0604020202020204" pitchFamily="34" charset="0"/>
                <a:cs typeface="Arial" panose="020B0604020202020204" pitchFamily="34" charset="0"/>
              </a:rPr>
              <a:t>SOLUCIÓN</a:t>
            </a:r>
          </a:p>
          <a:p>
            <a:pPr marL="457200" indent="-457200">
              <a:buFont typeface="+mj-lt"/>
              <a:buAutoNum type="arabicPeriod"/>
            </a:pPr>
            <a:r>
              <a:rPr lang="en-US" sz="2000" b="1" dirty="0">
                <a:latin typeface="Arial" panose="020B0604020202020204" pitchFamily="34" charset="0"/>
                <a:cs typeface="Arial" panose="020B0604020202020204" pitchFamily="34" charset="0"/>
              </a:rPr>
              <a:t>CONCLUSIONES Y RECOMENDACIONES</a:t>
            </a:r>
          </a:p>
          <a:p>
            <a:pPr marL="457200" indent="-457200">
              <a:buFont typeface="+mj-lt"/>
              <a:buAutoNum type="arabicPeriod"/>
            </a:pPr>
            <a:endParaRPr lang="es-EC"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466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1543" y="227301"/>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SOLUCI</a:t>
            </a:r>
            <a:r>
              <a:rPr lang="es-ES" sz="2400" b="1" dirty="0">
                <a:solidFill>
                  <a:schemeClr val="bg1"/>
                </a:solidFill>
                <a:latin typeface="Arial" panose="020B0604020202020204" pitchFamily="34" charset="0"/>
                <a:cs typeface="Arial" panose="020B0604020202020204" pitchFamily="34" charset="0"/>
              </a:rPr>
              <a:t>ÓN</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301818" y="749717"/>
            <a:ext cx="8841834" cy="1145184"/>
          </a:xfrm>
        </p:spPr>
        <p:txBody>
          <a:bodyPr>
            <a:noAutofit/>
          </a:bodyPr>
          <a:lstStyle/>
          <a:p>
            <a:pPr marL="0" indent="0">
              <a:buNone/>
            </a:pPr>
            <a:r>
              <a:rPr lang="es-ES" b="1" dirty="0">
                <a:latin typeface="Arial" panose="020B0604020202020204" pitchFamily="34" charset="0"/>
                <a:cs typeface="Arial" panose="020B0604020202020204" pitchFamily="34" charset="0"/>
              </a:rPr>
              <a:t>INICIALIZACIÓN</a:t>
            </a:r>
            <a:r>
              <a:rPr lang="en-US" b="1" dirty="0">
                <a:latin typeface="Arial" panose="020B0604020202020204" pitchFamily="34" charset="0"/>
                <a:cs typeface="Arial" panose="020B0604020202020204" pitchFamily="34" charset="0"/>
              </a:rPr>
              <a:t>-DISE</a:t>
            </a:r>
            <a:r>
              <a:rPr lang="es-ES" b="1" dirty="0">
                <a:latin typeface="Arial" panose="020B0604020202020204" pitchFamily="34" charset="0"/>
                <a:cs typeface="Arial" panose="020B0604020202020204" pitchFamily="34" charset="0"/>
              </a:rPr>
              <a:t>ÑO</a:t>
            </a:r>
          </a:p>
          <a:p>
            <a:pPr marL="0" indent="0">
              <a:buNone/>
            </a:pPr>
            <a:r>
              <a:rPr lang="es-ES" b="1" dirty="0">
                <a:latin typeface="Arial" panose="020B0604020202020204" pitchFamily="34" charset="0"/>
                <a:cs typeface="Arial" panose="020B0604020202020204" pitchFamily="34" charset="0"/>
              </a:rPr>
              <a:t>Arquitectura</a:t>
            </a:r>
          </a:p>
          <a:p>
            <a:pPr marL="0" indent="0">
              <a:buNone/>
            </a:pPr>
            <a:endParaRPr lang="es-ES" b="1" dirty="0">
              <a:latin typeface="Arial" panose="020B0604020202020204" pitchFamily="34" charset="0"/>
              <a:cs typeface="Arial" panose="020B0604020202020204" pitchFamily="34" charset="0"/>
            </a:endParaRPr>
          </a:p>
        </p:txBody>
      </p:sp>
      <p:pic>
        <p:nvPicPr>
          <p:cNvPr id="4" name="Imagen 3" descr="C:\Users\Usuario\AppData\Local\Microsoft\Windows\INetCacheContent.Word\software-architecture1.png"/>
          <p:cNvPicPr/>
          <p:nvPr/>
        </p:nvPicPr>
        <p:blipFill>
          <a:blip r:embed="rId2">
            <a:extLst>
              <a:ext uri="{28A0092B-C50C-407E-A947-70E740481C1C}">
                <a14:useLocalDpi xmlns:a14="http://schemas.microsoft.com/office/drawing/2010/main" val="0"/>
              </a:ext>
            </a:extLst>
          </a:blip>
          <a:srcRect/>
          <a:stretch>
            <a:fillRect/>
          </a:stretch>
        </p:blipFill>
        <p:spPr bwMode="auto">
          <a:xfrm>
            <a:off x="2567837" y="1866377"/>
            <a:ext cx="6501008" cy="4822521"/>
          </a:xfrm>
          <a:prstGeom prst="rect">
            <a:avLst/>
          </a:prstGeom>
          <a:noFill/>
          <a:ln>
            <a:solidFill>
              <a:schemeClr val="tx1"/>
            </a:solidFill>
          </a:ln>
        </p:spPr>
      </p:pic>
    </p:spTree>
    <p:extLst>
      <p:ext uri="{BB962C8B-B14F-4D97-AF65-F5344CB8AC3E}">
        <p14:creationId xmlns:p14="http://schemas.microsoft.com/office/powerpoint/2010/main" val="417971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1"/>
            <a:ext cx="8569257" cy="676338"/>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SOLUCI</a:t>
            </a:r>
            <a:r>
              <a:rPr lang="es-ES" sz="2400" b="1" dirty="0">
                <a:solidFill>
                  <a:schemeClr val="bg1"/>
                </a:solidFill>
                <a:latin typeface="Arial" panose="020B0604020202020204" pitchFamily="34" charset="0"/>
                <a:cs typeface="Arial" panose="020B0604020202020204" pitchFamily="34" charset="0"/>
              </a:rPr>
              <a:t>ÓN</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78989" y="1385008"/>
            <a:ext cx="8841834" cy="976055"/>
          </a:xfrm>
        </p:spPr>
        <p:txBody>
          <a:bodyPr>
            <a:noAutofit/>
          </a:bodyPr>
          <a:lstStyle/>
          <a:p>
            <a:pPr marL="0" indent="0">
              <a:buNone/>
            </a:pPr>
            <a:r>
              <a:rPr lang="es-ES" b="1" dirty="0">
                <a:latin typeface="Arial" panose="020B0604020202020204" pitchFamily="34" charset="0"/>
                <a:cs typeface="Arial" panose="020B0604020202020204" pitchFamily="34" charset="0"/>
              </a:rPr>
              <a:t>INICIALIZACIÓN</a:t>
            </a:r>
            <a:r>
              <a:rPr lang="en-US" b="1" dirty="0">
                <a:latin typeface="Arial" panose="020B0604020202020204" pitchFamily="34" charset="0"/>
                <a:cs typeface="Arial" panose="020B0604020202020204" pitchFamily="34" charset="0"/>
              </a:rPr>
              <a:t>-DISE</a:t>
            </a:r>
            <a:r>
              <a:rPr lang="es-ES" b="1" dirty="0">
                <a:latin typeface="Arial" panose="020B0604020202020204" pitchFamily="34" charset="0"/>
                <a:cs typeface="Arial" panose="020B0604020202020204" pitchFamily="34" charset="0"/>
              </a:rPr>
              <a:t>ÑO</a:t>
            </a:r>
          </a:p>
          <a:p>
            <a:pPr marL="0" indent="0">
              <a:buNone/>
            </a:pPr>
            <a:r>
              <a:rPr lang="es-ES" b="1" dirty="0">
                <a:latin typeface="Arial" panose="020B0604020202020204" pitchFamily="34" charset="0"/>
                <a:cs typeface="Arial" panose="020B0604020202020204" pitchFamily="34" charset="0"/>
              </a:rPr>
              <a:t>Proceso de facturación electrónica</a:t>
            </a:r>
          </a:p>
          <a:p>
            <a:pPr marL="0" indent="0">
              <a:buNone/>
            </a:pPr>
            <a:endParaRPr lang="es-ES" b="1" dirty="0">
              <a:latin typeface="Arial" panose="020B0604020202020204" pitchFamily="34" charset="0"/>
              <a:cs typeface="Arial" panose="020B0604020202020204" pitchFamily="34" charset="0"/>
            </a:endParaRPr>
          </a:p>
        </p:txBody>
      </p:sp>
      <p:pic>
        <p:nvPicPr>
          <p:cNvPr id="5" name="Imagen 4" descr="C:\Users\Usuario\AppData\Local\Microsoft\Windows\INetCacheContent.Word\ProcesoFacturacionElectronica.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1402915" y="2485500"/>
            <a:ext cx="8976124" cy="2474808"/>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312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SOLUCI</a:t>
            </a:r>
            <a:r>
              <a:rPr lang="es-ES" sz="2400" b="1" dirty="0">
                <a:solidFill>
                  <a:schemeClr val="bg1"/>
                </a:solidFill>
                <a:latin typeface="Arial" panose="020B0604020202020204" pitchFamily="34" charset="0"/>
                <a:cs typeface="Arial" panose="020B0604020202020204" pitchFamily="34" charset="0"/>
              </a:rPr>
              <a:t>ÓN</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endParaRPr lang="es-ES" sz="2000" b="1" dirty="0">
              <a:latin typeface="Arial" panose="020B0604020202020204" pitchFamily="34" charset="0"/>
              <a:cs typeface="Arial" panose="020B0604020202020204" pitchFamily="34" charset="0"/>
            </a:endParaRPr>
          </a:p>
          <a:p>
            <a:pPr marL="0" indent="0">
              <a:buNone/>
            </a:pPr>
            <a:r>
              <a:rPr lang="es-ES" sz="2000" b="1" dirty="0">
                <a:latin typeface="Arial" panose="020B0604020202020204" pitchFamily="34" charset="0"/>
                <a:cs typeface="Arial" panose="020B0604020202020204" pitchFamily="34" charset="0"/>
              </a:rPr>
              <a:t>PRODUCCIÓN Y ESTABILIZACIÓN</a:t>
            </a:r>
          </a:p>
          <a:p>
            <a:pPr marL="0" indent="0">
              <a:buNone/>
            </a:pPr>
            <a:r>
              <a:rPr lang="es-ES" sz="2000" b="1" dirty="0">
                <a:latin typeface="Arial" panose="020B0604020202020204" pitchFamily="34" charset="0"/>
                <a:cs typeface="Arial" panose="020B0604020202020204" pitchFamily="34" charset="0"/>
              </a:rPr>
              <a:t>Estándares de codificación</a:t>
            </a:r>
          </a:p>
          <a:p>
            <a:pPr marL="0" indent="0">
              <a:buNone/>
            </a:pPr>
            <a:r>
              <a:rPr lang="es-ES" sz="2000" b="1" dirty="0">
                <a:latin typeface="Arial" panose="020B0604020202020204" pitchFamily="34" charset="0"/>
                <a:cs typeface="Arial" panose="020B0604020202020204" pitchFamily="34" charset="0"/>
              </a:rPr>
              <a:t>Prácticas de seguridad</a:t>
            </a:r>
          </a:p>
          <a:p>
            <a:pPr marL="0" indent="0">
              <a:buNone/>
            </a:pP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519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SOLUCI</a:t>
            </a:r>
            <a:r>
              <a:rPr lang="es-ES" sz="2400" b="1" dirty="0">
                <a:solidFill>
                  <a:schemeClr val="bg1"/>
                </a:solidFill>
                <a:latin typeface="Arial" panose="020B0604020202020204" pitchFamily="34" charset="0"/>
                <a:cs typeface="Arial" panose="020B0604020202020204" pitchFamily="34" charset="0"/>
              </a:rPr>
              <a:t>ÓN</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endParaRPr lang="es-ES" sz="3200" b="1" dirty="0">
              <a:solidFill>
                <a:schemeClr val="bg1"/>
              </a:solidFill>
              <a:latin typeface="Arial" panose="020B0604020202020204" pitchFamily="34" charset="0"/>
              <a:cs typeface="Arial" panose="020B0604020202020204" pitchFamily="34" charset="0"/>
            </a:endParaRPr>
          </a:p>
          <a:p>
            <a:pPr marL="0" indent="0" algn="ctr">
              <a:buNone/>
            </a:pPr>
            <a:r>
              <a:rPr lang="es-ES" sz="3200" b="1" dirty="0">
                <a:solidFill>
                  <a:schemeClr val="bg1"/>
                </a:solidFill>
                <a:latin typeface="Arial" panose="020B0604020202020204" pitchFamily="34" charset="0"/>
                <a:cs typeface="Arial" panose="020B0604020202020204" pitchFamily="34" charset="0"/>
              </a:rPr>
              <a:t>EJECUCIÓN</a:t>
            </a:r>
          </a:p>
          <a:p>
            <a:pPr marL="0" indent="0">
              <a:buNone/>
            </a:pPr>
            <a:endParaRPr lang="es-ES" sz="3200" b="1" dirty="0">
              <a:solidFill>
                <a:schemeClr val="bg1"/>
              </a:solidFill>
              <a:latin typeface="Arial" panose="020B0604020202020204" pitchFamily="34" charset="0"/>
              <a:cs typeface="Arial" panose="020B0604020202020204" pitchFamily="34" charset="0"/>
            </a:endParaRPr>
          </a:p>
        </p:txBody>
      </p:sp>
      <p:pic>
        <p:nvPicPr>
          <p:cNvPr id="4" name="Imagen 3" descr="C:\Users\Usuario\AppData\Local\Microsoft\Windows\INetCacheContent.Word\20161220_0242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784" y="3241739"/>
            <a:ext cx="1619250" cy="2879725"/>
          </a:xfrm>
          <a:prstGeom prst="rect">
            <a:avLst/>
          </a:prstGeom>
          <a:noFill/>
          <a:ln cap="sq">
            <a:solidFill>
              <a:schemeClr val="tx1"/>
            </a:solidFill>
            <a:round/>
          </a:ln>
        </p:spPr>
      </p:pic>
    </p:spTree>
    <p:extLst>
      <p:ext uri="{BB962C8B-B14F-4D97-AF65-F5344CB8AC3E}">
        <p14:creationId xmlns:p14="http://schemas.microsoft.com/office/powerpoint/2010/main" val="939690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dirty="0">
                <a:solidFill>
                  <a:schemeClr val="bg1"/>
                </a:solidFill>
                <a:latin typeface="Arial" panose="020B0604020202020204" pitchFamily="34" charset="0"/>
                <a:cs typeface="Arial" panose="020B0604020202020204" pitchFamily="34" charset="0"/>
              </a:rPr>
              <a:t>CONCLUSIONES Y RECOMENDACIONES</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64088" y="1801504"/>
            <a:ext cx="10283323" cy="4386353"/>
          </a:xfrm>
        </p:spPr>
        <p:txBody>
          <a:bodyPr>
            <a:normAutofit fontScale="62500" lnSpcReduction="20000"/>
          </a:bodyPr>
          <a:lstStyle/>
          <a:p>
            <a:pPr marL="0" indent="0" algn="just">
              <a:buNone/>
            </a:pPr>
            <a:r>
              <a:rPr lang="es-ES" sz="2600" b="1" dirty="0">
                <a:latin typeface="Arial" panose="020B0604020202020204" pitchFamily="34" charset="0"/>
                <a:cs typeface="Arial" panose="020B0604020202020204" pitchFamily="34" charset="0"/>
              </a:rPr>
              <a:t>Conclusiones</a:t>
            </a:r>
          </a:p>
          <a:p>
            <a:pPr lvl="0" algn="just"/>
            <a:r>
              <a:rPr lang="es-ES" b="1" dirty="0">
                <a:latin typeface="Arial" panose="020B0604020202020204" pitchFamily="34" charset="0"/>
                <a:cs typeface="Arial" panose="020B0604020202020204" pitchFamily="34" charset="0"/>
              </a:rPr>
              <a:t>Al utilizar la metodología Mobile-D, con su completa documentación, plantillas de ejemplo y sus buenas prácticas y técnicas, se facilitó el desarrollo de la aplicación especialmente en el análisis de los requerimientos, pila del producto, historias de usuario y pruebas de aceptación junto con el desarrollo guiado por pruebas.</a:t>
            </a:r>
          </a:p>
          <a:p>
            <a:pPr lvl="0" algn="just"/>
            <a:r>
              <a:rPr lang="es-ES" b="1" dirty="0">
                <a:latin typeface="Arial" panose="020B0604020202020204" pitchFamily="34" charset="0"/>
                <a:cs typeface="Arial" panose="020B0604020202020204" pitchFamily="34" charset="0"/>
              </a:rPr>
              <a:t>Se desarrolló una aplicación de software con una arquitectura distribuida que integra una aplicación móvil que cuenta con todas las funcionalidades para el manejo de comprobantes electrónicos XML validados, una aplicación web para la administración y registro de usuarios, conexión con los servicios web del SRI y procesos de firma electrónica con el estándar </a:t>
            </a:r>
            <a:r>
              <a:rPr lang="es-ES" b="1" dirty="0" err="1">
                <a:latin typeface="Arial" panose="020B0604020202020204" pitchFamily="34" charset="0"/>
                <a:cs typeface="Arial" panose="020B0604020202020204" pitchFamily="34" charset="0"/>
              </a:rPr>
              <a:t>Xades</a:t>
            </a:r>
            <a:r>
              <a:rPr lang="es-ES" b="1" dirty="0">
                <a:latin typeface="Arial" panose="020B0604020202020204" pitchFamily="34" charset="0"/>
                <a:cs typeface="Arial" panose="020B0604020202020204" pitchFamily="34" charset="0"/>
              </a:rPr>
              <a:t>, todo esto gestionado a través de un servicio web </a:t>
            </a:r>
            <a:r>
              <a:rPr lang="es-ES" b="1" dirty="0" err="1">
                <a:latin typeface="Arial" panose="020B0604020202020204" pitchFamily="34" charset="0"/>
                <a:cs typeface="Arial" panose="020B0604020202020204" pitchFamily="34" charset="0"/>
              </a:rPr>
              <a:t>RESTful</a:t>
            </a:r>
            <a:r>
              <a:rPr lang="es-ES" b="1" dirty="0">
                <a:latin typeface="Arial" panose="020B0604020202020204" pitchFamily="34" charset="0"/>
                <a:cs typeface="Arial" panose="020B0604020202020204" pitchFamily="34" charset="0"/>
              </a:rPr>
              <a:t> estructurado en capas lógicas que van desde la autorización por </a:t>
            </a:r>
            <a:r>
              <a:rPr lang="es-ES" b="1" dirty="0" err="1">
                <a:latin typeface="Arial" panose="020B0604020202020204" pitchFamily="34" charset="0"/>
                <a:cs typeface="Arial" panose="020B0604020202020204" pitchFamily="34" charset="0"/>
              </a:rPr>
              <a:t>token</a:t>
            </a:r>
            <a:r>
              <a:rPr lang="es-ES" b="1" dirty="0">
                <a:latin typeface="Arial" panose="020B0604020202020204" pitchFamily="34" charset="0"/>
                <a:cs typeface="Arial" panose="020B0604020202020204" pitchFamily="34" charset="0"/>
              </a:rPr>
              <a:t>, manejo de solicitudes, lógica de negocio y acceso a datos, comprendiendo un total de 88 recursos que tienen tiempos de respuesta promedio en milisegundos.</a:t>
            </a:r>
          </a:p>
          <a:p>
            <a:pPr lvl="0" algn="just"/>
            <a:r>
              <a:rPr lang="es-ES" b="1" dirty="0">
                <a:latin typeface="Arial" panose="020B0604020202020204" pitchFamily="34" charset="0"/>
                <a:cs typeface="Arial" panose="020B0604020202020204" pitchFamily="34" charset="0"/>
              </a:rPr>
              <a:t>Dentro del aprendizaje obtenido se encuentra el uso de nuevas tecnologías de desarrollo como los clientes HTTP </a:t>
            </a:r>
            <a:r>
              <a:rPr lang="es-ES" b="1" dirty="0" err="1">
                <a:latin typeface="Arial" panose="020B0604020202020204" pitchFamily="34" charset="0"/>
                <a:cs typeface="Arial" panose="020B0604020202020204" pitchFamily="34" charset="0"/>
              </a:rPr>
              <a:t>Retrofit</a:t>
            </a:r>
            <a:r>
              <a:rPr lang="es-ES" b="1" dirty="0">
                <a:latin typeface="Arial" panose="020B0604020202020204" pitchFamily="34" charset="0"/>
                <a:cs typeface="Arial" panose="020B0604020202020204" pitchFamily="34" charset="0"/>
              </a:rPr>
              <a:t> y </a:t>
            </a:r>
            <a:r>
              <a:rPr lang="es-ES" b="1" dirty="0" err="1">
                <a:latin typeface="Arial" panose="020B0604020202020204" pitchFamily="34" charset="0"/>
                <a:cs typeface="Arial" panose="020B0604020202020204" pitchFamily="34" charset="0"/>
              </a:rPr>
              <a:t>HttpClient</a:t>
            </a:r>
            <a:r>
              <a:rPr lang="es-ES" b="1" dirty="0">
                <a:latin typeface="Arial" panose="020B0604020202020204" pitchFamily="34" charset="0"/>
                <a:cs typeface="Arial" panose="020B0604020202020204" pitchFamily="34" charset="0"/>
              </a:rPr>
              <a:t>, usados para acceder a los recursos del servicio web y que son fáciles de implementar, no requieren mayores dependencias y están bien documentados. También están el </a:t>
            </a:r>
            <a:r>
              <a:rPr lang="es-ES" b="1" dirty="0" err="1">
                <a:latin typeface="Arial" panose="020B0604020202020204" pitchFamily="34" charset="0"/>
                <a:cs typeface="Arial" panose="020B0604020202020204" pitchFamily="34" charset="0"/>
              </a:rPr>
              <a:t>framework</a:t>
            </a:r>
            <a:r>
              <a:rPr lang="es-ES" b="1" dirty="0">
                <a:latin typeface="Arial" panose="020B0604020202020204" pitchFamily="34" charset="0"/>
                <a:cs typeface="Arial" panose="020B0604020202020204" pitchFamily="34" charset="0"/>
              </a:rPr>
              <a:t> Jersey y la librería de Google </a:t>
            </a:r>
            <a:r>
              <a:rPr lang="es-ES" b="1" dirty="0" err="1">
                <a:latin typeface="Arial" panose="020B0604020202020204" pitchFamily="34" charset="0"/>
                <a:cs typeface="Arial" panose="020B0604020202020204" pitchFamily="34" charset="0"/>
              </a:rPr>
              <a:t>Gson</a:t>
            </a:r>
            <a:r>
              <a:rPr lang="es-ES" b="1" dirty="0">
                <a:latin typeface="Arial" panose="020B0604020202020204" pitchFamily="34" charset="0"/>
                <a:cs typeface="Arial" panose="020B0604020202020204" pitchFamily="34" charset="0"/>
              </a:rPr>
              <a:t> que fueron dos de los componentes claves para la construcción del servicio web porque brindan soporte para la </a:t>
            </a:r>
            <a:r>
              <a:rPr lang="es-ES" b="1" dirty="0" err="1">
                <a:latin typeface="Arial" panose="020B0604020202020204" pitchFamily="34" charset="0"/>
                <a:cs typeface="Arial" panose="020B0604020202020204" pitchFamily="34" charset="0"/>
              </a:rPr>
              <a:t>serialización</a:t>
            </a:r>
            <a:r>
              <a:rPr lang="es-ES" b="1" dirty="0">
                <a:latin typeface="Arial" panose="020B0604020202020204" pitchFamily="34" charset="0"/>
                <a:cs typeface="Arial" panose="020B0604020202020204" pitchFamily="34" charset="0"/>
              </a:rPr>
              <a:t> y </a:t>
            </a:r>
            <a:r>
              <a:rPr lang="es-ES" b="1" dirty="0" err="1">
                <a:latin typeface="Arial" panose="020B0604020202020204" pitchFamily="34" charset="0"/>
                <a:cs typeface="Arial" panose="020B0604020202020204" pitchFamily="34" charset="0"/>
              </a:rPr>
              <a:t>deserialización</a:t>
            </a:r>
            <a:r>
              <a:rPr lang="es-ES" b="1" dirty="0">
                <a:latin typeface="Arial" panose="020B0604020202020204" pitchFamily="34" charset="0"/>
                <a:cs typeface="Arial" panose="020B0604020202020204" pitchFamily="34" charset="0"/>
              </a:rPr>
              <a:t> de mensajes en formato JSON.</a:t>
            </a:r>
          </a:p>
          <a:p>
            <a:pPr marL="0" indent="0" algn="just">
              <a:buNone/>
            </a:pP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68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dirty="0">
                <a:solidFill>
                  <a:schemeClr val="bg1"/>
                </a:solidFill>
                <a:latin typeface="Arial" panose="020B0604020202020204" pitchFamily="34" charset="0"/>
                <a:cs typeface="Arial" panose="020B0604020202020204" pitchFamily="34" charset="0"/>
              </a:rPr>
              <a:t>CONCLUSIONES Y RECOMENDACIONES</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fontScale="85000" lnSpcReduction="10000"/>
          </a:bodyPr>
          <a:lstStyle/>
          <a:p>
            <a:pPr marL="0" indent="0">
              <a:buNone/>
            </a:pPr>
            <a:r>
              <a:rPr lang="es-ES" b="1" dirty="0">
                <a:latin typeface="Arial" panose="020B0604020202020204" pitchFamily="34" charset="0"/>
                <a:cs typeface="Arial" panose="020B0604020202020204" pitchFamily="34" charset="0"/>
              </a:rPr>
              <a:t>Conclusiones</a:t>
            </a:r>
          </a:p>
          <a:p>
            <a:pPr lvl="0" algn="just"/>
            <a:r>
              <a:rPr lang="es-ES" b="1" dirty="0">
                <a:latin typeface="Arial" panose="020B0604020202020204" pitchFamily="34" charset="0"/>
                <a:cs typeface="Arial" panose="020B0604020202020204" pitchFamily="34" charset="0"/>
              </a:rPr>
              <a:t>Con el desarrollo guiado por pruebas se verificaron un total de 82 pruebas unitarias y 6 pruebas de integración que ayudaron a la corrección de errores, también se implementaron 113 pruebas de aceptación entre 8 usuarios que cubren todas las funcionalidades del sistema y aseguran la conformidad de los usuarios con los requerimientos del negocio. </a:t>
            </a:r>
          </a:p>
          <a:p>
            <a:pPr lvl="0" algn="just"/>
            <a:r>
              <a:rPr lang="es-ES" b="1" dirty="0">
                <a:latin typeface="Arial" panose="020B0604020202020204" pitchFamily="34" charset="0"/>
                <a:cs typeface="Arial" panose="020B0604020202020204" pitchFamily="34" charset="0"/>
              </a:rPr>
              <a:t>El manejo el certificado digital de firma electrónica es un punto importante en el proyecto ya que al estar almacenado en un directorio seguro del servidor y al no guardar su clave, no interactúa directamente con la aplicación.</a:t>
            </a:r>
          </a:p>
          <a:p>
            <a:pPr marL="0" indent="0">
              <a:buNone/>
            </a:pPr>
            <a:endParaRPr lang="es-E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360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dirty="0">
                <a:solidFill>
                  <a:schemeClr val="bg1"/>
                </a:solidFill>
                <a:latin typeface="Arial" panose="020B0604020202020204" pitchFamily="34" charset="0"/>
                <a:cs typeface="Arial" panose="020B0604020202020204" pitchFamily="34" charset="0"/>
              </a:rPr>
              <a:t>CONCLUSIONES Y RECOMENDACIONES</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3" y="1698342"/>
            <a:ext cx="9905999" cy="4927926"/>
          </a:xfrm>
        </p:spPr>
        <p:txBody>
          <a:bodyPr>
            <a:noAutofit/>
          </a:bodyPr>
          <a:lstStyle/>
          <a:p>
            <a:pPr marL="0" indent="0" algn="just">
              <a:buNone/>
            </a:pPr>
            <a:r>
              <a:rPr lang="es-ES" sz="2000" b="1" dirty="0">
                <a:latin typeface="Arial" panose="020B0604020202020204" pitchFamily="34" charset="0"/>
                <a:cs typeface="Arial" panose="020B0604020202020204" pitchFamily="34" charset="0"/>
              </a:rPr>
              <a:t>Recomendaciones</a:t>
            </a:r>
          </a:p>
          <a:p>
            <a:pPr lvl="0"/>
            <a:r>
              <a:rPr lang="es-ES" sz="2000" dirty="0">
                <a:latin typeface="Arial" panose="020B0604020202020204" pitchFamily="34" charset="0"/>
                <a:cs typeface="Arial" panose="020B0604020202020204" pitchFamily="34" charset="0"/>
              </a:rPr>
              <a:t>Para las etapas de pruebas especialmente las que son de interfaces de usuario se recomienda utilizar </a:t>
            </a:r>
            <a:r>
              <a:rPr lang="es-ES" sz="2000" dirty="0" err="1">
                <a:latin typeface="Arial" panose="020B0604020202020204" pitchFamily="34" charset="0"/>
                <a:cs typeface="Arial" panose="020B0604020202020204" pitchFamily="34" charset="0"/>
              </a:rPr>
              <a:t>frameworks</a:t>
            </a:r>
            <a:r>
              <a:rPr lang="es-ES" sz="2000" dirty="0">
                <a:latin typeface="Arial" panose="020B0604020202020204" pitchFamily="34" charset="0"/>
                <a:cs typeface="Arial" panose="020B0604020202020204" pitchFamily="34" charset="0"/>
              </a:rPr>
              <a:t> que permitan su automatización como es el caso de </a:t>
            </a:r>
            <a:r>
              <a:rPr lang="es-ES" sz="2000" dirty="0" err="1">
                <a:latin typeface="Arial" panose="020B0604020202020204" pitchFamily="34" charset="0"/>
                <a:cs typeface="Arial" panose="020B0604020202020204" pitchFamily="34" charset="0"/>
              </a:rPr>
              <a:t>Espresso</a:t>
            </a:r>
            <a:r>
              <a:rPr lang="es-ES" sz="2000" dirty="0">
                <a:latin typeface="Arial" panose="020B0604020202020204" pitchFamily="34" charset="0"/>
                <a:cs typeface="Arial" panose="020B0604020202020204" pitchFamily="34" charset="0"/>
              </a:rPr>
              <a:t> para Android.</a:t>
            </a:r>
            <a:endParaRPr lang="es-EC" sz="2000" dirty="0">
              <a:latin typeface="Arial" panose="020B0604020202020204" pitchFamily="34" charset="0"/>
              <a:cs typeface="Arial" panose="020B0604020202020204" pitchFamily="34" charset="0"/>
            </a:endParaRPr>
          </a:p>
          <a:p>
            <a:pPr lvl="0"/>
            <a:r>
              <a:rPr lang="es-ES" sz="2000" dirty="0">
                <a:latin typeface="Arial" panose="020B0604020202020204" pitchFamily="34" charset="0"/>
                <a:cs typeface="Arial" panose="020B0604020202020204" pitchFamily="34" charset="0"/>
              </a:rPr>
              <a:t>Para el desarrollo de la arquitectura el uso de prototipos de las pantallas y esquemas </a:t>
            </a:r>
            <a:r>
              <a:rPr lang="es-ES" sz="2000" dirty="0" err="1">
                <a:latin typeface="Arial" panose="020B0604020202020204" pitchFamily="34" charset="0"/>
                <a:cs typeface="Arial" panose="020B0604020202020204" pitchFamily="34" charset="0"/>
              </a:rPr>
              <a:t>navegacionales</a:t>
            </a:r>
            <a:r>
              <a:rPr lang="es-ES" sz="2000" dirty="0">
                <a:latin typeface="Arial" panose="020B0604020202020204" pitchFamily="34" charset="0"/>
                <a:cs typeface="Arial" panose="020B0604020202020204" pitchFamily="34" charset="0"/>
              </a:rPr>
              <a:t> nos ayuda a tener una idea más de clara de lo que se quiere lograr.</a:t>
            </a:r>
            <a:endParaRPr lang="es-EC" sz="2000" dirty="0">
              <a:latin typeface="Arial" panose="020B0604020202020204" pitchFamily="34" charset="0"/>
              <a:cs typeface="Arial" panose="020B0604020202020204" pitchFamily="34" charset="0"/>
            </a:endParaRPr>
          </a:p>
          <a:p>
            <a:pPr lvl="0"/>
            <a:r>
              <a:rPr lang="es-ES" sz="2000" dirty="0">
                <a:latin typeface="Arial" panose="020B0604020202020204" pitchFamily="34" charset="0"/>
                <a:cs typeface="Arial" panose="020B0604020202020204" pitchFamily="34" charset="0"/>
              </a:rPr>
              <a:t>En cuanto al uso de clientes HTTP, es una buena práctica establecer tiempos propios de lectura, conexión y escritura de las peticiones HTTP de esta forma se tendrá un mayor control de la aplicación.</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829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dirty="0">
                <a:solidFill>
                  <a:schemeClr val="bg1"/>
                </a:solidFill>
                <a:latin typeface="Arial" panose="020B0604020202020204" pitchFamily="34" charset="0"/>
                <a:cs typeface="Arial" panose="020B0604020202020204" pitchFamily="34" charset="0"/>
              </a:rPr>
              <a:t>CONCLUSIONES Y RECOMENDACIONES</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3" y="1698342"/>
            <a:ext cx="9905999" cy="4927926"/>
          </a:xfrm>
        </p:spPr>
        <p:txBody>
          <a:bodyPr>
            <a:noAutofit/>
          </a:bodyPr>
          <a:lstStyle/>
          <a:p>
            <a:pPr marL="0" indent="0" algn="just">
              <a:buNone/>
            </a:pPr>
            <a:r>
              <a:rPr lang="es-ES" sz="2000" b="1" dirty="0">
                <a:latin typeface="Arial" panose="020B0604020202020204" pitchFamily="34" charset="0"/>
                <a:cs typeface="Arial" panose="020B0604020202020204" pitchFamily="34" charset="0"/>
              </a:rPr>
              <a:t>Recomendaciones</a:t>
            </a:r>
          </a:p>
          <a:p>
            <a:pPr lvl="0"/>
            <a:r>
              <a:rPr lang="es-ES" dirty="0">
                <a:latin typeface="Arial" panose="020B0604020202020204" pitchFamily="34" charset="0"/>
                <a:cs typeface="Arial" panose="020B0604020202020204" pitchFamily="34" charset="0"/>
              </a:rPr>
              <a:t>El uso de JSON como formato para el intercambio de información, al ser adaptable, simple y fácil de procesar, lo hace idóneo para dispositivos donde la optimización de los recursos es prioridad.</a:t>
            </a:r>
            <a:endParaRPr lang="es-EC" dirty="0">
              <a:latin typeface="Arial" panose="020B0604020202020204" pitchFamily="34" charset="0"/>
              <a:cs typeface="Arial" panose="020B0604020202020204" pitchFamily="34" charset="0"/>
            </a:endParaRPr>
          </a:p>
          <a:p>
            <a:pPr lvl="0"/>
            <a:r>
              <a:rPr lang="es-ES" dirty="0">
                <a:latin typeface="Arial" panose="020B0604020202020204" pitchFamily="34" charset="0"/>
                <a:cs typeface="Arial" panose="020B0604020202020204" pitchFamily="34" charset="0"/>
              </a:rPr>
              <a:t>Para futuras implementaciones buscar otras formas de resguardo del certificado digital, como puede ser el uso de un Módulo de Seguridad de Hardware (HSM) el cual es un dispositivo criptográfico protegido con prestaciones de servicios de cifrado, descifrado, autenticación y firma digital.</a:t>
            </a:r>
            <a:endParaRPr lang="es-EC" dirty="0">
              <a:latin typeface="Arial" panose="020B0604020202020204" pitchFamily="34" charset="0"/>
              <a:cs typeface="Arial" panose="020B0604020202020204" pitchFamily="34" charset="0"/>
            </a:endParaRPr>
          </a:p>
          <a:p>
            <a:pPr marL="0" indent="0" algn="just">
              <a:buNone/>
            </a:pPr>
            <a:endParaRPr lang="es-EC"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588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2400" b="1" dirty="0">
                <a:solidFill>
                  <a:schemeClr val="bg1"/>
                </a:solidFill>
                <a:latin typeface="Arial" panose="020B0604020202020204" pitchFamily="34" charset="0"/>
                <a:cs typeface="Arial" panose="020B0604020202020204" pitchFamily="34" charset="0"/>
              </a:rPr>
              <a:t>CONCLUSIONES Y RECOMENDACIONES</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3" y="1698342"/>
            <a:ext cx="9905999" cy="4927926"/>
          </a:xfrm>
        </p:spPr>
        <p:txBody>
          <a:bodyPr>
            <a:noAutofit/>
          </a:bodyPr>
          <a:lstStyle/>
          <a:p>
            <a:pPr marL="0" indent="0" algn="just">
              <a:buNone/>
            </a:pPr>
            <a:r>
              <a:rPr lang="es-ES" sz="2000" b="1" dirty="0">
                <a:latin typeface="Arial" panose="020B0604020202020204" pitchFamily="34" charset="0"/>
                <a:cs typeface="Arial" panose="020B0604020202020204" pitchFamily="34" charset="0"/>
              </a:rPr>
              <a:t>Recomendaciones</a:t>
            </a:r>
          </a:p>
          <a:p>
            <a:pPr algn="just"/>
            <a:r>
              <a:rPr lang="es-EC" sz="2000" dirty="0">
                <a:latin typeface="Arial" panose="020B0604020202020204" pitchFamily="34" charset="0"/>
                <a:cs typeface="Arial" panose="020B0604020202020204" pitchFamily="34" charset="0"/>
              </a:rPr>
              <a:t>Fomentar en colegios y universidades los fundamentos teóricos y prácticos en lo que se refiere a certificado digital, firma y facturación electrónica, que contribuya a su uso, al desarrollo de nuevas aplicaciones y al conocimiento de las responsabilidades que debe asumir el titular del certificado de firma.</a:t>
            </a:r>
            <a:endParaRPr lang="es-EC"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860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1309" y="2963470"/>
            <a:ext cx="9905999" cy="1758842"/>
          </a:xfrm>
        </p:spPr>
        <p:txBody>
          <a:bodyPr>
            <a:noAutofit/>
          </a:bodyPr>
          <a:lstStyle/>
          <a:p>
            <a:pPr marL="0" indent="0" algn="ctr">
              <a:buNone/>
            </a:pPr>
            <a:r>
              <a:rPr lang="es-ES" sz="2800" b="1" dirty="0">
                <a:solidFill>
                  <a:schemeClr val="bg1"/>
                </a:solidFill>
                <a:latin typeface="Arial" panose="020B0604020202020204" pitchFamily="34" charset="0"/>
                <a:cs typeface="Arial" panose="020B0604020202020204" pitchFamily="34" charset="0"/>
              </a:rPr>
              <a:t>PREGUNTAS</a:t>
            </a:r>
            <a:endParaRPr lang="es-EC" sz="2800" b="1" dirty="0">
              <a:solidFill>
                <a:schemeClr val="bg1"/>
              </a:solidFill>
              <a:latin typeface="Arial" panose="020B0604020202020204" pitchFamily="34" charset="0"/>
              <a:cs typeface="Arial" panose="020B0604020202020204" pitchFamily="34" charset="0"/>
            </a:endParaRPr>
          </a:p>
          <a:p>
            <a:pPr marL="0" indent="0" algn="ctr">
              <a:buNone/>
            </a:pPr>
            <a:endParaRPr lang="es-EC"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66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ANTECEDENTES</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lgn="ctr">
              <a:buNone/>
            </a:pPr>
            <a:endParaRPr lang="es-ES" sz="2000" b="1" dirty="0">
              <a:solidFill>
                <a:schemeClr val="bg1"/>
              </a:solidFill>
              <a:latin typeface="Arial" panose="020B0604020202020204" pitchFamily="34" charset="0"/>
              <a:cs typeface="Arial" panose="020B0604020202020204" pitchFamily="34" charset="0"/>
            </a:endParaRPr>
          </a:p>
          <a:p>
            <a:pPr marL="0" indent="0" algn="ctr">
              <a:buNone/>
            </a:pPr>
            <a:endParaRPr lang="es-ES" sz="2000" b="1" dirty="0">
              <a:solidFill>
                <a:schemeClr val="bg1"/>
              </a:solidFill>
              <a:latin typeface="Arial" panose="020B0604020202020204" pitchFamily="34" charset="0"/>
              <a:cs typeface="Arial" panose="020B0604020202020204" pitchFamily="34" charset="0"/>
            </a:endParaRPr>
          </a:p>
          <a:p>
            <a:pPr marL="0" indent="0">
              <a:buNone/>
            </a:pPr>
            <a:endParaRPr lang="es-EC" sz="2000" b="1" dirty="0">
              <a:solidFill>
                <a:schemeClr val="bg1"/>
              </a:solidFill>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1882477038"/>
              </p:ext>
            </p:extLst>
          </p:nvPr>
        </p:nvGraphicFramePr>
        <p:xfrm>
          <a:off x="2032000" y="719667"/>
          <a:ext cx="7704428" cy="4779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979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1309" y="2963470"/>
            <a:ext cx="9905999" cy="1758842"/>
          </a:xfrm>
        </p:spPr>
        <p:txBody>
          <a:bodyPr>
            <a:noAutofit/>
          </a:bodyPr>
          <a:lstStyle/>
          <a:p>
            <a:pPr marL="0" indent="0" algn="ctr">
              <a:buNone/>
            </a:pPr>
            <a:r>
              <a:rPr lang="es-ES" sz="2800" b="1" dirty="0">
                <a:solidFill>
                  <a:schemeClr val="bg1"/>
                </a:solidFill>
                <a:latin typeface="Arial" panose="020B0604020202020204" pitchFamily="34" charset="0"/>
                <a:cs typeface="Arial" panose="020B0604020202020204" pitchFamily="34" charset="0"/>
              </a:rPr>
              <a:t>MUCHAS GRACIAS</a:t>
            </a:r>
            <a:endParaRPr lang="es-EC" sz="2800" b="1" dirty="0">
              <a:solidFill>
                <a:schemeClr val="bg1"/>
              </a:solidFill>
              <a:latin typeface="Arial" panose="020B0604020202020204" pitchFamily="34" charset="0"/>
              <a:cs typeface="Arial" panose="020B0604020202020204" pitchFamily="34" charset="0"/>
            </a:endParaRPr>
          </a:p>
          <a:p>
            <a:pPr marL="0" indent="0" algn="ctr">
              <a:buNone/>
            </a:pPr>
            <a:endParaRPr lang="es-EC"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27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err="1">
                <a:solidFill>
                  <a:schemeClr val="bg1"/>
                </a:solidFill>
                <a:latin typeface="Arial" panose="020B0604020202020204" pitchFamily="34" charset="0"/>
                <a:cs typeface="Arial" panose="020B0604020202020204" pitchFamily="34" charset="0"/>
              </a:rPr>
              <a:t>Planteamiento</a:t>
            </a:r>
            <a:r>
              <a:rPr lang="en-US" sz="2400" b="1" dirty="0">
                <a:solidFill>
                  <a:schemeClr val="bg1"/>
                </a:solidFill>
                <a:latin typeface="Arial" panose="020B0604020202020204" pitchFamily="34" charset="0"/>
                <a:cs typeface="Arial" panose="020B0604020202020204" pitchFamily="34" charset="0"/>
              </a:rPr>
              <a:t> del </a:t>
            </a:r>
            <a:r>
              <a:rPr lang="en-US" sz="2400" b="1" dirty="0" err="1">
                <a:solidFill>
                  <a:schemeClr val="bg1"/>
                </a:solidFill>
                <a:latin typeface="Arial" panose="020B0604020202020204" pitchFamily="34" charset="0"/>
                <a:cs typeface="Arial" panose="020B0604020202020204" pitchFamily="34" charset="0"/>
              </a:rPr>
              <a:t>problema</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457200" indent="-457200">
              <a:buFont typeface="+mj-lt"/>
              <a:buAutoNum type="arabicPeriod"/>
            </a:pPr>
            <a:r>
              <a:rPr lang="es-ES" sz="2000" b="1" dirty="0">
                <a:latin typeface="Arial" panose="020B0604020202020204" pitchFamily="34" charset="0"/>
                <a:cs typeface="Arial" panose="020B0604020202020204" pitchFamily="34" charset="0"/>
              </a:rPr>
              <a:t>Integración a facturación electrónica.</a:t>
            </a:r>
          </a:p>
          <a:p>
            <a:pPr marL="457200" indent="-457200">
              <a:buFont typeface="+mj-lt"/>
              <a:buAutoNum type="arabicPeriod"/>
            </a:pPr>
            <a:r>
              <a:rPr lang="es-ES" sz="2000" b="1" dirty="0">
                <a:latin typeface="Arial" panose="020B0604020202020204" pitchFamily="34" charset="0"/>
                <a:cs typeface="Arial" panose="020B0604020202020204" pitchFamily="34" charset="0"/>
              </a:rPr>
              <a:t>Móvil y fácil.</a:t>
            </a:r>
          </a:p>
          <a:p>
            <a:pPr marL="457200" indent="-457200">
              <a:buFont typeface="+mj-lt"/>
              <a:buAutoNum type="arabicPeriod"/>
            </a:pPr>
            <a:r>
              <a:rPr lang="es-ES" sz="2000" b="1" dirty="0">
                <a:latin typeface="Arial" panose="020B0604020202020204" pitchFamily="34" charset="0"/>
                <a:cs typeface="Arial" panose="020B0604020202020204" pitchFamily="34" charset="0"/>
              </a:rPr>
              <a:t>Infraestructura tecnológica.</a:t>
            </a:r>
          </a:p>
          <a:p>
            <a:pPr marL="457200" indent="-457200">
              <a:buFont typeface="+mj-lt"/>
              <a:buAutoNum type="arabicPeriod"/>
            </a:pPr>
            <a:r>
              <a:rPr lang="es-ES" sz="2000" b="1" dirty="0">
                <a:latin typeface="Arial" panose="020B0604020202020204" pitchFamily="34" charset="0"/>
                <a:cs typeface="Arial" panose="020B0604020202020204" pitchFamily="34" charset="0"/>
              </a:rPr>
              <a:t>Continuidad de relaciones comerciales.</a:t>
            </a:r>
          </a:p>
        </p:txBody>
      </p:sp>
      <p:pic>
        <p:nvPicPr>
          <p:cNvPr id="1026" name="Picture 2" descr="Factura Electrónica - Qué 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642" y="2382260"/>
            <a:ext cx="4879074" cy="325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6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JUSTIFICACIÓN</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457200" indent="-457200">
              <a:buFont typeface="+mj-lt"/>
              <a:buAutoNum type="arabicPeriod"/>
            </a:pPr>
            <a:r>
              <a:rPr lang="es-ES" sz="2000" b="1" dirty="0">
                <a:latin typeface="Arial" panose="020B0604020202020204" pitchFamily="34" charset="0"/>
                <a:cs typeface="Arial" panose="020B0604020202020204" pitchFamily="34" charset="0"/>
              </a:rPr>
              <a:t>Satisfacer requerimientos de clientes.</a:t>
            </a:r>
          </a:p>
          <a:p>
            <a:pPr marL="457200" indent="-457200">
              <a:buFont typeface="+mj-lt"/>
              <a:buAutoNum type="arabicPeriod"/>
            </a:pPr>
            <a:r>
              <a:rPr lang="es-ES" sz="2000" b="1" dirty="0">
                <a:latin typeface="Arial" panose="020B0604020202020204" pitchFamily="34" charset="0"/>
                <a:cs typeface="Arial" panose="020B0604020202020204" pitchFamily="34" charset="0"/>
              </a:rPr>
              <a:t>Beneficios de facturación electrónica</a:t>
            </a:r>
          </a:p>
        </p:txBody>
      </p:sp>
      <p:pic>
        <p:nvPicPr>
          <p:cNvPr id="2050" name="Picture 2" descr="¿Qué nos ofrecen los 10 bancos mejor valorados por la O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0" y="2982775"/>
            <a:ext cx="3455649" cy="247361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709" y="2297798"/>
            <a:ext cx="3456700" cy="3594294"/>
          </a:xfrm>
          <a:prstGeom prst="rect">
            <a:avLst/>
          </a:prstGeom>
        </p:spPr>
      </p:pic>
    </p:spTree>
    <p:extLst>
      <p:ext uri="{BB962C8B-B14F-4D97-AF65-F5344CB8AC3E}">
        <p14:creationId xmlns:p14="http://schemas.microsoft.com/office/powerpoint/2010/main" val="200082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err="1">
                <a:solidFill>
                  <a:schemeClr val="bg1"/>
                </a:solidFill>
                <a:latin typeface="Arial" panose="020B0604020202020204" pitchFamily="34" charset="0"/>
                <a:cs typeface="Arial" panose="020B0604020202020204" pitchFamily="34" charset="0"/>
              </a:rPr>
              <a:t>OBjetivos</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fontScale="70000" lnSpcReduction="20000"/>
          </a:bodyPr>
          <a:lstStyle/>
          <a:p>
            <a:pPr marL="0" indent="0" algn="just">
              <a:buNone/>
            </a:pPr>
            <a:r>
              <a:rPr lang="es-ES" sz="2300" b="1" dirty="0">
                <a:latin typeface="Arial" panose="020B0604020202020204" pitchFamily="34" charset="0"/>
                <a:cs typeface="Arial" panose="020B0604020202020204" pitchFamily="34" charset="0"/>
              </a:rPr>
              <a:t>General:</a:t>
            </a:r>
          </a:p>
          <a:p>
            <a:pPr marL="0" indent="0" algn="just">
              <a:buNone/>
            </a:pPr>
            <a:r>
              <a:rPr lang="es-ES" sz="2300" b="1" dirty="0">
                <a:latin typeface="Arial" panose="020B0604020202020204" pitchFamily="34" charset="0"/>
                <a:cs typeface="Arial" panose="020B0604020202020204" pitchFamily="34" charset="0"/>
              </a:rPr>
              <a:t>Analizar, diseñar y desarrollar una aplicación móvil de facturación electrónica para la empresa BIGDATA C.A a través de una arquitectura distribuida interoperable.</a:t>
            </a:r>
          </a:p>
          <a:p>
            <a:pPr marL="0" indent="0" algn="just">
              <a:buNone/>
            </a:pPr>
            <a:r>
              <a:rPr lang="es-ES" sz="2300" b="1" dirty="0">
                <a:latin typeface="Arial" panose="020B0604020202020204" pitchFamily="34" charset="0"/>
                <a:cs typeface="Arial" panose="020B0604020202020204" pitchFamily="34" charset="0"/>
              </a:rPr>
              <a:t>Específicos:</a:t>
            </a:r>
          </a:p>
          <a:p>
            <a:pPr lvl="0" algn="just"/>
            <a:r>
              <a:rPr lang="es-ES" sz="2300" b="1" dirty="0">
                <a:latin typeface="Arial" panose="020B0604020202020204" pitchFamily="34" charset="0"/>
                <a:cs typeface="Arial" panose="020B0604020202020204" pitchFamily="34" charset="0"/>
              </a:rPr>
              <a:t>Revisar el estado del arte referente a firma electrónica, facturación electrónica en el Ecuador y herramientas de desarrollo que permitan integrar aplicaciones Java y Android.</a:t>
            </a:r>
          </a:p>
          <a:p>
            <a:pPr lvl="0" algn="just"/>
            <a:r>
              <a:rPr lang="es-ES" sz="2300" b="1" dirty="0">
                <a:latin typeface="Arial" panose="020B0604020202020204" pitchFamily="34" charset="0"/>
                <a:cs typeface="Arial" panose="020B0604020202020204" pitchFamily="34" charset="0"/>
              </a:rPr>
              <a:t>Realizar el análisis de los requerimientos del sistema a través de las buenas prácticas y técnicas que recomienda la metodología Mobile-D.</a:t>
            </a:r>
          </a:p>
          <a:p>
            <a:pPr lvl="0" algn="just"/>
            <a:r>
              <a:rPr lang="es-ES" sz="2300" b="1" dirty="0">
                <a:latin typeface="Arial" panose="020B0604020202020204" pitchFamily="34" charset="0"/>
                <a:cs typeface="Arial" panose="020B0604020202020204" pitchFamily="34" charset="0"/>
              </a:rPr>
              <a:t>Definir el diseño y desarrollo del sistema que permita la generación, autorización, distribución y almacenamiento de comprobantes electrónicos desde un dispositivo móvil.</a:t>
            </a:r>
          </a:p>
          <a:p>
            <a:pPr lvl="0" algn="just"/>
            <a:r>
              <a:rPr lang="es-ES" sz="2300" b="1" dirty="0">
                <a:latin typeface="Arial" panose="020B0604020202020204" pitchFamily="34" charset="0"/>
                <a:cs typeface="Arial" panose="020B0604020202020204" pitchFamily="34" charset="0"/>
              </a:rPr>
              <a:t>Ejecutar pruebas unitarias, de integración, de interfaces de usuario y de aceptación del sistema que permitan verificar su funcionalidad.</a:t>
            </a:r>
          </a:p>
          <a:p>
            <a:pPr marL="0" indent="0" algn="just">
              <a:buNone/>
            </a:pPr>
            <a:endParaRPr lang="es-ES" sz="23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42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ALCANCE</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Desde versión 4.4 KitKat API 19.</a:t>
            </a:r>
          </a:p>
          <a:p>
            <a:pPr marL="0" indent="0">
              <a:buNone/>
            </a:pPr>
            <a:r>
              <a:rPr lang="es-ES" sz="2000" b="1" dirty="0">
                <a:latin typeface="Arial" panose="020B0604020202020204" pitchFamily="34" charset="0"/>
                <a:cs typeface="Arial" panose="020B0604020202020204" pitchFamily="34" charset="0"/>
              </a:rPr>
              <a:t>Tipos de comprobante.</a:t>
            </a:r>
          </a:p>
          <a:p>
            <a:pPr marL="0" indent="0">
              <a:buNone/>
            </a:pPr>
            <a:r>
              <a:rPr lang="es-ES" sz="2000" b="1" dirty="0">
                <a:latin typeface="Arial" panose="020B0604020202020204" pitchFamily="34" charset="0"/>
                <a:cs typeface="Arial" panose="020B0604020202020204" pitchFamily="34" charset="0"/>
              </a:rPr>
              <a:t>Proceso de emisión de comprobantes electrónicos.</a:t>
            </a: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89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Definiciones</a:t>
            </a:r>
            <a:r>
              <a:rPr lang="en-US" sz="2000" b="1" dirty="0">
                <a:latin typeface="Arial" panose="020B0604020202020204" pitchFamily="34" charset="0"/>
                <a:cs typeface="Arial" panose="020B0604020202020204" pitchFamily="34" charset="0"/>
              </a:rPr>
              <a:t>:</a:t>
            </a:r>
            <a:endParaRPr lang="es-ES" sz="2000" b="1" dirty="0">
              <a:latin typeface="Arial" panose="020B0604020202020204" pitchFamily="34" charset="0"/>
              <a:cs typeface="Arial" panose="020B0604020202020204" pitchFamily="34" charset="0"/>
            </a:endParaRPr>
          </a:p>
          <a:p>
            <a:pPr marL="0" indent="0">
              <a:buNone/>
            </a:pPr>
            <a:r>
              <a:rPr lang="es-ES" sz="2000" b="1" dirty="0">
                <a:latin typeface="Arial" panose="020B0604020202020204" pitchFamily="34" charset="0"/>
                <a:cs typeface="Arial" panose="020B0604020202020204" pitchFamily="34" charset="0"/>
              </a:rPr>
              <a:t>Firma electrónica</a:t>
            </a:r>
          </a:p>
          <a:p>
            <a:pPr marL="0" indent="0">
              <a:buNone/>
            </a:pPr>
            <a:r>
              <a:rPr lang="es-ES" sz="2000" b="1" dirty="0">
                <a:latin typeface="Arial" panose="020B0604020202020204" pitchFamily="34" charset="0"/>
                <a:cs typeface="Arial" panose="020B0604020202020204" pitchFamily="34" charset="0"/>
              </a:rPr>
              <a:t>Certificado digital</a:t>
            </a:r>
          </a:p>
          <a:p>
            <a:pPr marL="0" indent="0">
              <a:buNone/>
            </a:pPr>
            <a:r>
              <a:rPr lang="es-ES" sz="2000" b="1" dirty="0">
                <a:latin typeface="Arial" panose="020B0604020202020204" pitchFamily="34" charset="0"/>
                <a:cs typeface="Arial" panose="020B0604020202020204" pitchFamily="34" charset="0"/>
              </a:rPr>
              <a:t>Facturación electrónica</a:t>
            </a:r>
          </a:p>
          <a:p>
            <a:pPr marL="0" indent="0">
              <a:buNone/>
            </a:pPr>
            <a:r>
              <a:rPr lang="es-ES" sz="2000" b="1" dirty="0">
                <a:latin typeface="Arial" panose="020B0604020202020204" pitchFamily="34" charset="0"/>
                <a:cs typeface="Arial" panose="020B0604020202020204" pitchFamily="34" charset="0"/>
              </a:rPr>
              <a:t>Comprobante electrónico</a:t>
            </a: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72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9782" y="708670"/>
            <a:ext cx="8569257" cy="836795"/>
          </a:xfrm>
        </p:spPr>
        <p:txBody>
          <a:bodyPr>
            <a:normAutofit/>
          </a:bodyPr>
          <a:lstStyle/>
          <a:p>
            <a:pPr algn="ctr"/>
            <a:r>
              <a:rPr lang="en-US" sz="2400" b="1" dirty="0">
                <a:solidFill>
                  <a:schemeClr val="bg1"/>
                </a:solidFill>
                <a:latin typeface="Arial" panose="020B0604020202020204" pitchFamily="34" charset="0"/>
                <a:cs typeface="Arial" panose="020B0604020202020204" pitchFamily="34" charset="0"/>
              </a:rPr>
              <a:t>Marco </a:t>
            </a:r>
            <a:r>
              <a:rPr lang="en-US" sz="2400" b="1" dirty="0" err="1">
                <a:solidFill>
                  <a:schemeClr val="bg1"/>
                </a:solidFill>
                <a:latin typeface="Arial" panose="020B0604020202020204" pitchFamily="34" charset="0"/>
                <a:cs typeface="Arial" panose="020B0604020202020204" pitchFamily="34" charset="0"/>
              </a:rPr>
              <a:t>teórico</a:t>
            </a:r>
            <a:endParaRPr lang="es-EC" sz="2400" b="1" dirty="0">
              <a:solidFill>
                <a:schemeClr val="bg1"/>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141410" y="1545465"/>
            <a:ext cx="9905999" cy="4250028"/>
          </a:xfrm>
        </p:spPr>
        <p:txBody>
          <a:bodyPr>
            <a:normAutofit/>
          </a:bodyPr>
          <a:lstStyle/>
          <a:p>
            <a:pPr marL="0" indent="0">
              <a:buNone/>
            </a:pPr>
            <a:r>
              <a:rPr lang="es-ES" sz="2000" b="1" dirty="0">
                <a:latin typeface="Arial" panose="020B0604020202020204" pitchFamily="34" charset="0"/>
                <a:cs typeface="Arial" panose="020B0604020202020204" pitchFamily="34" charset="0"/>
              </a:rPr>
              <a:t>Herramientas de desarrollo:</a:t>
            </a:r>
          </a:p>
          <a:p>
            <a:pPr marL="0" indent="0">
              <a:buNone/>
            </a:pPr>
            <a:r>
              <a:rPr lang="es-ES" sz="2000" b="1" dirty="0">
                <a:latin typeface="Arial" panose="020B0604020202020204" pitchFamily="34" charset="0"/>
                <a:cs typeface="Arial" panose="020B0604020202020204" pitchFamily="34" charset="0"/>
              </a:rPr>
              <a:t>Java, Java EE y Android</a:t>
            </a: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a:p>
            <a:pPr marL="0" indent="0">
              <a:buNone/>
            </a:pPr>
            <a:endParaRPr lang="es-ES" sz="2000" b="1" dirty="0">
              <a:latin typeface="Arial" panose="020B0604020202020204" pitchFamily="34" charset="0"/>
              <a:cs typeface="Arial" panose="020B0604020202020204" pitchFamily="34" charset="0"/>
            </a:endParaRPr>
          </a:p>
        </p:txBody>
      </p:sp>
      <p:pic>
        <p:nvPicPr>
          <p:cNvPr id="1026" name="Picture 2" descr="Java and Androi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34" y="2743199"/>
            <a:ext cx="7677749" cy="259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951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257</TotalTime>
  <Words>1058</Words>
  <Application>Microsoft Office PowerPoint</Application>
  <PresentationFormat>Panorámica</PresentationFormat>
  <Paragraphs>139</Paragraphs>
  <Slides>30</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Calibri</vt:lpstr>
      <vt:lpstr>Trebuchet MS</vt:lpstr>
      <vt:lpstr>Tw Cen MT</vt:lpstr>
      <vt:lpstr>Circuito</vt:lpstr>
      <vt:lpstr>UNIVERSIDAD DE LAS FUERZAS ARMADAS ESPE  DEPARTAMENTO DE CIENCIAS DE LA COMPUTACIÓN </vt:lpstr>
      <vt:lpstr>Agenda</vt:lpstr>
      <vt:lpstr>ANTECEDENTES</vt:lpstr>
      <vt:lpstr>Planteamiento del problema</vt:lpstr>
      <vt:lpstr>JUSTIFICACIÓN</vt:lpstr>
      <vt:lpstr>OBjetivos</vt:lpstr>
      <vt:lpstr>ALCANCE</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Marco teórico</vt:lpstr>
      <vt:lpstr>SOLUCIÓN</vt:lpstr>
      <vt:lpstr>SOLUCIÓN</vt:lpstr>
      <vt:lpstr>SOLUCIÓN</vt:lpstr>
      <vt:lpstr>SOLUCIÓN</vt:lpstr>
      <vt:lpstr>SOLUCIÓN</vt:lpstr>
      <vt:lpstr>CONCLUSIONES Y RECOMENDACIONES</vt:lpstr>
      <vt:lpstr>CONCLUSIONES Y RECOMENDACIONES</vt:lpstr>
      <vt:lpstr>CONCLUSIONES Y RECOMENDACIONES</vt:lpstr>
      <vt:lpstr>CONCLUSIONES Y RECOMENDACIONES</vt:lpstr>
      <vt:lpstr>CONCLUSIONES Y RECOMENDACIONES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  DEPARTAMENTO DE CIENCIAS DE LA COMPUTACIÓN</dc:title>
  <dc:creator>ⅅavid ℒeonardo ℂrespín</dc:creator>
  <cp:lastModifiedBy>ⅅavid ℒeonardo ℂrespín</cp:lastModifiedBy>
  <cp:revision>30</cp:revision>
  <dcterms:created xsi:type="dcterms:W3CDTF">2017-01-30T06:27:08Z</dcterms:created>
  <dcterms:modified xsi:type="dcterms:W3CDTF">2017-02-22T14:57:04Z</dcterms:modified>
</cp:coreProperties>
</file>