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310" r:id="rId7"/>
    <p:sldId id="261" r:id="rId8"/>
    <p:sldId id="312" r:id="rId9"/>
    <p:sldId id="263" r:id="rId10"/>
    <p:sldId id="264" r:id="rId11"/>
    <p:sldId id="265" r:id="rId12"/>
    <p:sldId id="266" r:id="rId13"/>
    <p:sldId id="267" r:id="rId14"/>
    <p:sldId id="318" r:id="rId15"/>
    <p:sldId id="319" r:id="rId16"/>
    <p:sldId id="31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20" r:id="rId37"/>
    <p:sldId id="289" r:id="rId38"/>
    <p:sldId id="290" r:id="rId39"/>
    <p:sldId id="291" r:id="rId40"/>
    <p:sldId id="292" r:id="rId41"/>
    <p:sldId id="293" r:id="rId42"/>
    <p:sldId id="294" r:id="rId43"/>
    <p:sldId id="324" r:id="rId44"/>
    <p:sldId id="321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91AD37-2487-4861-B0EC-73B149F77B34}">
  <a:tblStyle styleId="{FD91AD37-2487-4861-B0EC-73B149F77B34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05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07EB2-B0CD-4E3A-A63C-F44720C1104A}" type="datetimeFigureOut">
              <a:rPr lang="es-EC" smtClean="0"/>
              <a:t>09/08/2016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E12BE-60CF-4185-8650-971CFCDBE00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7142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4652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66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7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34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03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8014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271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330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381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051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255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78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282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35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700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24476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5259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407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1837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572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506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574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72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838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5026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1108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660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111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50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81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702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377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230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5713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9473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4381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551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37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431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88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301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19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C" sz="18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EC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sz="half" idx="2"/>
          </p:nvPr>
        </p:nvSpPr>
        <p:spPr>
          <a:xfrm>
            <a:off x="3347864" y="692696"/>
            <a:ext cx="5400600" cy="56886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C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 Superior Politécnica del Ejército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C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Defensa </a:t>
            </a:r>
            <a:r>
              <a:rPr lang="es-EC" sz="3600" b="1" dirty="0">
                <a:solidFill>
                  <a:schemeClr val="tx1"/>
                </a:solidFill>
                <a:sym typeface="Calibri"/>
              </a:rPr>
              <a:t>d</a:t>
            </a:r>
            <a:r>
              <a:rPr lang="es-EC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Tesis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8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s-EC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Fausto </a:t>
            </a:r>
            <a:r>
              <a:rPr lang="es-EC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Moreno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88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lang="es-EC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8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s-EC" sz="3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Sangolguí</a:t>
            </a:r>
            <a:r>
              <a:rPr lang="es-EC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Ecuador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8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s-EC" sz="36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20/07/2016</a:t>
            </a:r>
            <a:endParaRPr lang="es-EC"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MTEBUTExMWFRMXGRsXGBcYFx0aGRYZIR0ZGx4dGhsfHSogGx4lHRcdIjEhJSsrLi4uGyIzODMsNygtLisBCgoKDg0OGxAQGy0lHyYtMi0uLy0tLysvLi0tNy0tLS4rKy0tLS0tLTAvLS0tLy0tLS0tLS0tLS0tLS0tLS0tLf/AABEIANUA7AMBEQACEQEDEQH/xAAcAAEAAwEBAQEBAAAAAAAAAAAABQYHBAMCCAH/xABMEAACAQIDBQUDCAYIBAUFAAABAgMAEQQSIQUGEzFBByJRYXEUMoEjQlJicpGhsRUzNHOC01NjkpOUosHCFkN00STD4fDxFzVksrP/xAAbAQEAAgMBAQAAAAAAAAAAAAAAAgMEBQYBB//EAEMRAAEDAgIFCQQIBQQCAwAAAAEAAgMEESExBRJBUWETInGBkaGxwfAGFDLRFRYzQlKS4fEjNGJy0lNUouI1QySCsv/aAAwDAQACEQMRAD8A3GiJREoiURKIlESiJREoiURKIlESiJREoiURKIlESiJREoiURKIlESiJREoiURKIlESiJREoiURKIlESiJREoiUReGMxkcSZ5ZEjQaFnYKovy1JtRFwybx4UcpQ/7pWl/wD5g+I++qH1UDPie0dJA81LVO5e+C2vBKxRJAZAMxQ3VwvK5RrMBfrapxyxyC8bgRwIPgvCCM13VYvEoiURKIo/F7agjcxtIOIAGMagu4B5EooLAHxt0NVSzRxC8jg3pIHivQCcl5R7yYU85lTr8reI/dIAai2phf8AC9p6CCmqdykMLiUkQPG6uh5MrBlPoRoavXi9aIlESiJREoiURKIlESiJREoiURKIlESiJREoi58djooULzSJGg1LOwUD4k0RUPa3bDs+O6wF8S/KyqVX+2w19QDXjjZegXNgqLtntbx8xKxRxwg/NR8xA+vJp/lK1W51xe9h0fO/gpiM3tmq/PvnjLiQyBGHdDKqka8/lJA8pPjlNYTqGKXmvJft5xJ7hZo7Fb8AuR8u3NRabWxYkLrjJs7DKztIwYi9wouc5FzyAtVppqYsDTE2wyFh5Cyjqm+DunZ+q9ot5cciRRu3EjiuUjlQNpYjU6SWAOmo6elee5U2u6Rg1XOzLTbs2dy8PKDAhaR2e9pmGRZPa5TCLAiO0joGBI+RAzMoylQVva65gBdqtp4pYtZr3awwsTnxv149dlBxByCs03a/swGweZulxC462+cB61kXCjqld2G7TtlOCfa1WwuQ6Oh6cgyjMdeQvXq8VC7Qe0qKRx7I/HTIllIkWO5MnE4i3Us1hHa/u6+JrFqIZJXNAcWtxvbA3wt5qbSBsVAk3jx0iNEJDHEXzlI1C5Te/QcTKDrqTyqr3KlD+Uc27rWu43vs24KYEhwC8l2zixLxTjJeLYDOJGOZQSQGym9gWPvC2pqRpaYs5Pkm6u6wwJ3XHgvQDfF2Pb4YjrUnh988YCXVwxfmzAJqL2tJDw3vr841W2jjisGOc22xpPeDcdikecLgdqsuxe2DGxnLNDHMBzBfI/8AC1iCPI3PnWYHaoxN+NvG3yVXJkm23cr1sftd2dLZZXbDudLSKcoP2wMoHm1qsBuLqBFsFecLikkUNG6up5MrBgfiNK9Xi9qIlESiJREoiURKIlESiJREoiUReGMxBRbrG0jcgq2v8SxAA9T99EVY2zgNrYlCseIgwKn6CmeUjzdsiobdFBt9KiKh7R7G8W1m9sjnkY995Q4YLbo7NISb6WsPWoObfH9lY19sLfNcr9jWL7wBwxUe733BbyPyRy36m5PpUdR34lMyMP3VHbQ7KdoKyqIElJW7NHIoRTyCXcqyjqbKb35nWwNeMj68yhexwxHryCr21d18ZhrF4ZVOcxK55Mwv7t9cllNiBrprc2pY/eGHrv7l6HD7px9b8h0YqJkZtcy3sdBYi5HNmB7zAeZFRAGQw3/LcpFx29Xz3rzSTSwYkfRYHvHyVdLep+FSLd49dP6KIdhYHq39W7rVmG7XEwsV4XSZ7uJWV1BFgclrFAguLGyk871VHUxuJaxwNs7G6tMLXAE3uVYdl4fAYURYeXAjE5pI887MoZnZwAvD71oxp3S1j3uYJveJLmwVZp7MLicdyg+1bdZcDihw1RIZczRxrIzlApAa91GUHMCFu1jmF7WqW1UXuFUoXVbZdSetyrKfAnVSKgQXZ/P9Va0huXyPyK+5ZfpOTbkAosPJl0HxBNRa3cPXrgpOdvd64j5FekQckBFsSbW1Yq55Bbd5Q3Qaj1ryw24+fzXoJGWHkfEKY2RujjMSoaOCRs7FC17LmUahyugU+JtqRzFSAOzL13qBc22Jx9dVlP7P7KNoNnBhjiK2txZFyyA81vHnJI6EhedNV5zPrePkmuxuQ9bj81IJ2NYu4UthgpHeId7g25W4Q1vpmvy5imo7O6coy1tVduy+x/GJ3xjkw0wY96FXJK9CWVo79bgrU2tsq3vvs+av2ycPtTDqqzSwY1RzaxgmH3Zkf45PU1JQVjwsxdblGQ9Va1wfgSp9QSKIvaiJREoiURKIlESiJREoiURKIlEXBsra8WI4hhOZY3MZa3dZgATlPzgM1rjS4NF4CDku+i9XyzgcyB018aIvqiKl7a7L9nTg5YeAWy3MJyCym9hH+rF+py14QDipBxAsst3i7LsXACwKyxrHJLLIvdUBeSDUuxIB0VbDTU3uI6tsv2/VT175/v8AIKqYjFYle5LLKDH80kowFrm4OvMgZmudapbGxjjqtAJ9eGNgrWkgZ+vW1S2x9vQxhTiY5JXicvEVfKGkBUorhgc6xnM2Y+S6iwFrSFB+sev1govejbb47FPiXULnt3RyAVR3bgDU5SSfh0FvSVFrVwJg2buxqzaFsq3YkAZhcDW2W/eHhraxqIdcqRYAPXV+60Pd3sjxMjnilYog0bA6Nxom1cKQbggC1nUakHxqWqTn6+Shrhvw+uHFabsHs42fhsjcHjSILB5jnPvZgQp7isLCzKoIt5m8gAFEuJFlbGcAgEgE8vP0r1RX1REoiURKIlESiJREoiURKIlESiJREoiURcW2y3s02R8jcN8r3tlOU2N+ljreiFZJtPtFkOzYYInb2gx5Z5TfMvzQAeruLEt0B8TpDWwWC+q5jbZnu3q09mO0cPBs/DxNIolmkkCINXch2W4UC9gF1PIW1NetyV1MRyTV59qm2cXA0K4eVoVZJDmVVJaQZbAlgehvbrr4VGRxbYrd6NpI6kva7MNuPXYsmbbL4pu+8spPe77kgObjOAdFbLbkAANPAGt+sMSVsqUUsh1ImYltu2+N9+XQOpb3uLtuTF4QSyqquGZCUvkfLpmW+vkdTqDVzXawutDUwchK6O97bVYakqEoire8W42Cxg+UiCPmLZ47I2YsrMTplcnIBdgevjXhAK9DiMl+f8ZuhKdrHZiECXPIEaQ2DLZ5VZioPOMC9hoSRagFrr0m4C6d290ZJdrfo+XMrRMTK8ZByoguWUsOTF06X7wuNNIlnYpiS3St93d3PweDRRDCMym4kfvPmy5CwJ90lSQcthqdNTUrKslT1erxKIsI7QdvSz4p2dMgw7yRxZbiRCGHfJvo5KKy2toR43ND3XdYYLoKKlayldK4aweLYbM++6i9lb1Y0jJhsVMFBUKpIfM7NYAFgWuT0vY5qazhYHaqpaaCdsksNgGjqvw44dBWgbP35cMJJ1KyxnhYiMCxZb+8FPJ0OumjKzW6UE1jqu/dc46QtNz6Csezt5w0scWYNmkKhx7roUaSNhroTbL6g1NslzqqfKC4ttVoqxWpREoiURKIlESiJREoiURKIlEVT7T9pcHZsgAu03yI8BmBufgoPxtXjjYKmokDIySvz1MzM/dNlIuxPLqBbz8vIVWLWWvjDGN52JBsO4nqWsdjG7rgnGyCy2ZI7jVySMzeQFso9W8NZNG1ZVLHiXnoHQu/eLGyTxNDLlkzR8ZCRZo2UTHuZbfRAuSdLgggmtJ9LOGuHsuBJqbha4GJxx25ZLbR60bg9hsbXVC7OtgRyTOptIuUSAsWy8wO9kZSQ1yQCfm6g1fpLSPujA8s1je1r28ithLE6m5sUmDt1r2w2jYcbcAthw2JmjRUj9nRFFlVYmAUeAAksBWp+tDv9A/m/wCq1/u4/EvT9I4n6cH92382n1od/oH83/VPdh+JP0jifpwf3bfzafWh3+gfzf8AVPdh+Jcu09r4pImZTGxHRIznt1K3ci4GuoI8jyqyL2idK7U5PVJyJOF9l8B4rz3cDG6gdj4iTEMJldOIj5+K65yDlKhQuYWzRux6ALICBdu7jVFbNT1ImfrE2tbIEXx2HDZhje+OGNuq0s1QvHHzSYOzZhxGZnMqAqZC7LxLqS3ziGIsVCi4HyeU+0lbNPO6ZhIJzBsRhlsHQMjfC/Ouha3V1SrPgNq4to1LGJTro0TZtCQCwElgSADYcr1kS+0jo3avJXyxBwvttzd6qFODtXv+kcT9OD+7b+bVf1od/oH83/Ve+7D8SfpHE/Tg/u2/m0+tDv8AQP5v+qe7D8SrG+ezBNDLPIkTSpGxzRo6O2UGwJEhDD7Qa3SrIPaDl5WxuhtcgXvl/wAVdEZIb6j7Xz3diofZ5hRDM7i0jLlyE2IjduIBIALgnKlwDfmeVbipreSFw25s4jqtnwucSraqAwDkmvuCbkYcQDhvGICv29270k8HtkV2xMedXsB8rGrMNQBYsAOg15V7SPNXSskkGJF8PJaqaMXIVE2TtABleI5CSNL91JFOZSOtieY9ai4PjNzjbwWIWaot1rdtk49Z4ElXkwvb6J5FT5ggj4VsWkEXCyWODhcLsr1SSiJREoiURKIlESiJREoiURZnvjt2LaOBx+HhSQTYUGRSQAGMbEErqfosLGxsfu8uCqdZkt2blm2627U06macjCYVco404KqRawEYaxdj48vPpUS1UyUrThfDb1+S/RGxsFHDh4oojeNEUKb3zC3O/W/O/nU1lgACwWcdskseHwq4eFAGxBvIeZESakC98ty9tLaFqqDGR31QBfHDad5WXTQmV2OQz6FBbF2LHgdsrhgA8ckIU5gD3siyX165gw9CB0rT+0DXGkc5pILSDh2FXRM1ohJbeD3W8Vb8Vi4kkdPZ4jk66Anu5uXDI8Rz6dK56m0fLNC2TlyC4OIGP3b3xuoueATgu/FYeNTpFAAEeRmksiqq5bknI30vwqnRdJPXFw5Uttbec+sL2V7WC9lHfpLCf0mzf8QP5Nbj6vVH+4PYf8lje+RcO0J+ksJ/SbN/xA/k0+r0/wDuD2H/ACT3yLh2hP0lhP6TZ3+IH8qn1en/ANwew/5J75Fw7Qn6Swn9Js7/ABA/lU+r0/8AuD2H/JPfIuHaE/SWE/pNm/4gfyqfV6f/AHB7D/knvkXDtC9MLicPI6pG2z3djZVWcEk+AHB1p9Xp/wDcHsP+S9FXGTYWXtK0SwLKYI9QCRYWHjrkuba9Na0kVPPJWGl5UixcL4/dvsvwWSXAN1rKB3rxijZ85SKNJDaJSACRmYqx90WICt+BrY0lI5tZEDKXtILtoy2WJ3r1jeVOoBY+iqlgMGuz8Rs/EKLx4mFeOp5GNywYDwyqEa41uvnXZGxFnbQovg1zJqC2qe4A/wCK3XFYMLDlhYRMLlGOoDE371+YYmx9fGvWsaxuqwWAyssAklYvvfg1OKJEfAmbV1HuiQc7HqraMPU1ivksceseaxXPIdwVt7Mt4VuMORYuWJ10Vxz0+tb7x517TuLHFhy2KyMBpIC0HBY9JWkVTrE/Db1sD/urLurl1V6iURKIlESiJREoiURKIql2n7X9n2e6i+eY8FSNMtwSxv0soNvO1RcbBUVEnJxkrNNmb2AcaPQPi2gjxMzgAImRI5G8yQWa50FydeVea2SrFSObvd3KxY3a0e18bHhQ7ezBiyLEVBIVW+Vlcg2BB7sai+oLEXyiRscFdJqPPJuxWn4HCJDEkUYskahFHOygWGvoK9VgFsFmHbLgy0+GY+60ci38wyafEOfuqmY2AK3uhGh73sPA9lwfFQu6cz4raKTSEGQBpXtyFk4IA+JH9k1otPzatK4fiIA8VdLG2CkjiHxEknqwPkOpXbH4RJBLkSVnN1uiy2zWC8x3eQAPTxrV6KZpLVj1fsb/ANPwk48d61Mpjud6qu+G9PCkxeEXDCzLJhxK08jHKwFzla4BvY2v0511sNPBCSImBu+wssKu5aKFsrm3Y69juOVis/q9c0lESiJREoi7NjbQOHxEU4UMY2DBSbA+V+nOitgl5N4dZaPu5tQY6KUjDvHwXhNo5pZLqzNfu9AAvQda19XSARvkp2AS7CAL3OeJ61vqWq5YXOS9N7cEpwUoRXDJklZXVwcgY3sH6ZQ/LzrnIH1kVdGa3aC0Xtt6OJC3FJJGyRrhkDj0HArPMUzzqsRIIj+RjtzOcsQPW8wA8gK6vWJ1Qty6lbDy8oOGf/E+bl+ip8MrxmNxdWXKR4i1qy1yKxnf6KVHCyjMYrI0uuZ05xu3pqCfG96wnHn6rs9h3jcqCMbFRm6uJK4mSQe+icQgdWQqdPUCqJ3GMRn+odhXowC0vc3acT4rFMjgpM4dDcd42Gg8x/pWXG/+M9vQvWu5xV0rJVqURKIlESiJREoiURKIss7dMSBHh0/eyX+yoX/f+FRcsSrODW7yFkrt3ST1ALfEgW+A/OobVgBvOAGw2HVfzWsdiuwjaTGuLAgxRL4C4zn71C+oaptG1Z1JGAC7O+1arUlmLHe17ahbHRQgm0Kq2UDQs+fMT6RpcejeBqqUE4LcaKdHE7lC7nXAA3g5+uC6+zoKEkAUBhI5LdWDLCRf0ObSua9ozejZ/d5FW6Qi5OtdxF+3Pvum/EzLHBlZlvLiL5WIvrHzsa2GiyRo+K27zK90TFHJUvD2g4bcdypUwVwQxv463N/EnnfzrKu4G66OSmgkiMLgNXaPWSiJVynUgjo3Q/8Ar5VltdrL5hpfRElBJhiw5HyPEd6+aktOlESiJfp1oll/Aw8RRLFe2HxLr7jst+eVit/Wx150U2yPYLAkLZt3HJw+HLEsThICSTcn9be5POuQ9qb60Ntx8l1dGbx3O4LIHfIEMZKXkMqkAnKc2ePlysxSw8rV0sQd0kALpHiJlJHFIbB2J7L+NuoL9G7GxvGw0M1rcSNHt4ZlB/1rNXJ5KE3/AMErYYyFc3D97zjOjfAaH4Vj1MZey4zGIUJBcXWK4XNh8YUU93I2vMGMg2tWPIRNACc7jtVZOsxdeC2dJPgTwtTE3FOuuVQGNvE+XrTKpI4eColYcSMxj3Le9k4ri4eKX6caP96g/wCtbALMY7WaCuuiklESiJREoiURKIlEVB7ZdnrJs8y2u8JzeYRu41/LVT/CKi4YKmdms3oIKxDZ6maUIpGYk8+XIak9AApYnoBeokLCMJwA2/uV+j9yHwvsaR4SQSRx3QtyJf3mLAgEEls3LrppUxbYthHq6oDMlPV6pqp9o5RMDMQmaWbJCtlu7FiVsthckI78uhNeOyV9MWiZhcbAEHsxVY3DwEsYkM0ZjZndMpN/1fDBII0PeYi48DXL+0rdWkYP6vIrY1NW2qnEjRbm27yvDfz9XB+9xP5x1m6M/wDHRdHzWVoX+Zf/AG+YUTsnhSqEmjB4QsjBpFJDsTlYICGsRzPQ+RNYVYJYHl0LvjzFgct17WUtINdTSu1HYPuT15hSO1sXCHOKWNGnBUjvS5QT8mGyFQpsDy/71h0sM7mile4hhvfAXwxzuSFh0znSubBezSVQ/YJTnIjdwurMqEgDU3Nh3eR08q6r3iJlmucBuuVzeldDz01Q5oGsDiCNxvmmE2dNKCYopJADYlELAGwNiQOdiD8a9lqYYjaR4B4my1kdLLINZjbhfOGwckhIjjdyvMKhJXmNQBpyP3V7JURRgF7gAcrnPoRlNK8kNaSRmpzduWOaP2eeNWjTNKjZpFYE2BHcBLXvceFjz6avSLJYJPeIHWc6zSLAjDI45LaUBbMwwyNwbirBtdsMbYjhK8kKDIA8qg8PvqD3QDzvrzHlWnpRUt/ga5DXnHAH4sDt9FbKZsf2pFy0XHViqDisQ0kjSNbM7FjYWFybmw6DWuuijETAxuQFseC5WaUyvLztWx7si+Gww/8AxIP/ADa5T2pNnQnp8l1dF9n1BVPs2jaLGw8aMiORZYI2Zbq0iZTe9u6fk2te1wwIrqoQSNbeLrPrquOogY0ZssO7HvC2SCFURUQBVUBVUaAACwAHgBWQtQoPemUxGKc3MQJimTmGjfS9vEMB8CR1quR+oLnJeONsVjm0cMq7R9nDBwBIisPnIyZkN/QisSVvJsc4ZXBWOLDWspvsnxaISJTYXZSTy91uf9mj8KoO2apU7gPN9q1rYkarhoVW+VY1VbixsAALjpyrMY8PaHDIqxos0Bd1TUkoiURKIlESiJREoiyD2uBttnEuSFEksGIRyCq2jkRGDW1hcRm6kaPboReOF7rHaGukLgcRgVxbJ9iw+z5ZoY0inxMuIi4hXM0OGzk6KxsCImRQo5s6X0vXt7i6tEjXN1xktF7OsFAmBjeCIxiXvG7mRiR3QWY9bKNBoDe1Ba2C8iDQ0agsM1Z69ViWoihtt/rYvsyfnHXM+1P8qz+7yKyab4is+38/VwfvcT+cdZejP/HRdHzW50L/ADL/AO3zCr2yFUvqbMCmXnr7+bkp5Lc9NfGqq4uAFssb91tu9Wac+1Z0KR27C8jkEXnOTKo0LG63FrW9wKfeHM+lY1LI2PnZMxud3o32LWUsjY52PdkCvHc6aVpSIjeNxlk90qbq7KDcHWyt05HXmKlphsIjDpPiGIzvmAciN425rcaXdEdW3xeX7q3wwNBZE4cWc3Crw1zHQXsI+fIX9B4Vzz3sqLvdrOttOsbf8vWa0YGrgMFDbzQ4jDQM+HVI2cniNGsYbIFkdjcIDcZSb89TbWtho99NVTBs5LgMgb2vdoGbjvCxqoSMjJizVN3bw/eEhFkuVjN9GlUKcugJtlbnoPPpXR18v/rbiRYngDt7R+i1ujI3AF7sip7eIAxDOdQjcPmLn2cgXspFuFmOpGumnKtXSEiQagw1hf8AOL7vvYbcFs5/s3dB8FSa6Zcitp3X/Z8N/wBJh/zkrjvavOLod5Lr6L7PqCtW7w/8JB+7T8hXXU32LOgeCodmVI1cvFG7yYLjYSWMEAlSVJ0AYd4X8rgVF7Q5pBXjhcWWF41QMZhp191u8R0U6Aj0NayMuMD4nZhUMN2ro3Zwx9umjOkaSEgeJ5j4AGq6t16dpGZFlLOy3HCYhQywDV1QFrfNGgF/M629DW1ZZoDBsCtXbVi9SiJREoiURRG2t5sLhWC4iXISMw7rEWva5IBA18abQNpVjYnuaXgYDM7l/MNvPhZI+KkhaPU5xG5XS4OuXpY/dWNLWQQyclI8B24mxx4KLWlwuMl3YXaEcjZVY5rXsVZTbxAYC41HLxFShqYZr8m4G2djdeFpGa/Nm8cDJiJ4nvmEzqT9IiS+uuoJs3w8qlkStO4OZM/rv0EFR87DMD1sVX7Wa17fAH4UGVlFl9QtvhgT0Wuv0duFheHs3DLpcxhzbxfv/wC6rBkttG3VYBwU/XqmlEUNtv8AWxfZk/OOuZ9qP5Vn93kVk03xFZ9v5+rg/e4n846y9Gf+Oi6PmtzoX+Zf/b5hV/Y4XP3vezJl1Iv7+a9lPzb+GvjVVcTYWyxv3W2jarNN25VnQpzE/tKliVlGQgkm/TNcKoHuBbWI5nnyrXf+hwAu2x/TMnbfYtKc137C2kk08WSXOO7IRlde7JFMUPeNuSnzFa+rgdFC/WbbZmD8Lm3y4letNyLLzkmZkke/eEcTG+odmEZOccmS0pUJyAuRqbi8RNaWNGRe5vQBfLccL3zPRgvL3XVtXF8PDh2cqkUhJY5mITgsxGhzNbNbxt41jQw605Y0XJbwFzrgdAyUiebdQu0MSkjJ8pn4cjxgd9QJgsbW1DXGV+enrWxpGOYDha4adh5tyOG0KBK5t4svC7175G4dzqTwCBeyWtwrnW2vhyrIo78oNXLWF/zC+Z/Fu2Kuf7N3QfBUcV065FbTuv8As+G/6TD/AJyVx3tXnF0O8l19F9n1BWrd39kg/dp+Qrrqf7FnQPBUOzKkauXirXaNf9GzAEi+RbjwLqD8Na8dkq5RdpBWITl1yq6lHQG6nmp0NiPI3rE1LOPFURA2xUlhdosmLkEY+UkAIP0bgXb4ViujBhaTk0+CkMBda9uUR7O8zPmZ3bO5I0ykqcx6cifjWZSNOpruzdj8lbHiLqS/TsFwMzXIJFo5DcC1yO7qNRr51D6RpMf4jcOIV/Ju3LhxO+uBjkMT4gLIOaFHDcr8svhrWVG9skfKsN27xl2oyN738m0Xdu2qbwuIWRFkQ5kdQynxUi4P3GpqJFsF60XiURZN21x9+M+ML/5WB/3VEYTRn+oLb0HOpKlv9PzXr2Z9/ZYT60q/exP+6uL9qxyemHO/tPYAPJYNCbwBWvZMt3wr/SH5xlv9teez/M0hIzge4hTnxYFmXa3u9JDi2xOW8EriQMOjhe8h8zZmHT7q7QjG60k8RDy4ZOFuv1ZUiO7NlXVrtl694tYffmqNljamAG+w6l+pNm4URQxxDlGioPRQB/pVq3C6aIlEUNtv9bF9mT8465n2o/lWf3eRWTTfEVn2/n6uD97ifzjrL0Z/46Lo8ytzoX+Zf/b5hRO7mAD5pCyrlYZcxZb2DBiO4bizEeRHXlWFpKo1HBgBOGNrHo2i2V+he6Xka+YAHIb+1T0mBDSiVpI2YW+eR5G9o+qgDy561rPeuYWBpAPAdP4t61Orjdf3ZezosO6NFwhlCLrK7XVEkRR+r0/WE361XPO6djmyXxucgMSQT97ggaBkgwxyMvFh7yot8z6ZBGL+514f41Yaht2nVdg4u2bb4Z8UsvTG4cSxNDI0JRicwEjgkGPh2ByaeN6qjl5OXlWB19mA/Frfi6l6RcWK5Jdjx3urRr8o0x+Vc3kKot/1fIKnLzq6OsewWIJwAyGQJP4s7nNeaoXxtPZIlTKZY7hSFOc6Hh8IXAjFwFJ08etThrOTcCGnO5wG/W/FhioyR67S2+xZuQQbEEHqCLEHwINdkHBwuDdchIwsJaVtG6/7Phv+kw/5yVyHtXnF0O8l1lF9n1BWrd39kg/dp+Qrrqf7FnQPBUOzKkauXiq3aOHOAkCC9u82vJVBN/PWw+NRfkoPvsWS9oEt8WZQCEa19Opiif8A31AWJVbDdzhx8gvrc9ONiswGhygfgB/mNYFSw6rYxtPivHMxAWnbMwPs+Hx8A93jsEB17sixW/FyPhWRVOEdNJbY0+CnTMLXEcV7Mb4gfVjP+Zl/l180FxT9Lh3A/Nbj7yyHemTNtjEH6JA+6JB+dfSdGN1NBQjeSe9ylocX0oTuafJb7sKPLhYFta0UYtytZQOVZy1ZNzdd1F4lEWddsmFzRQP5yRf21Df+XVMxsA7cVudC86SSM/eYfJQfY7iL4aZOqyhvQMij80Nc37cR2rY5B95ngT8wtXo0/wAMt3FWTZfybqLtZWUi7EgZJXici5OUBGXlYWNYNDNasikNsTY2/raCMuN1e8cwhT++sOFkwbx4yQRRPYByQCr8wVv10+6/S9duVgPDS2zsllOz9zl2fNiMbLL7THg+HJGigIJM4BV5CSbKpN+7e+W/lReFrWtva9lsmw9qDEQh8pR7DPGT3omKhsreBswOtjYjSvVMG4upCi9SiKG23+ti+zJ+cdc17UfyrP7vIrJpviKz/fq2TD3FxxsRcA2JGaO4B6XGl6yNHXOjYg3Oxt042W10UHmaUMNjq4dOC5cJvNFEgSOGdUF7AT8rknr5k1rJdEzyuL3vYSduqsh2iahxLiRc8T8l7f8AGCf0eI/v6r+g5PxM/KvPoebeO0/JP+ME/o8R/f0+g5PxM/Kn0PNvHafkn/GCf0eI/v6fQkn4mflT6Im3jtPyT/jBP6PEf39PoST8TPyp9ETbx2n5J/xgn9HiP7+n0JJ+Jn5U+h5t47T8lzNv5GCQYsSCP64VYPZ+Ui4cz8q0FbU+5ymKVpB7iN4xVW3hx8M8gkiidGJJkLyZ850tbwtY/fW90fTT07NSV4IHwgC1t60NdPDMdZgIO261Tdf9nw3/AEmH/OWue9q84ug+S6Ci+z6grVu7+yQfu0/IV11P9izoHgqHZlSNXLxZ52pbWeAqAAyywvEwPQsyWb4ZTVT3Y6u8FQcdio3s/HwmLLm5EaEeIKhQPwQVrpZi2aG28qmFubvW5fHZljVWZcyk272nTKCRc30F7fdV9W5sbhK7ZftVtrG6019qRtEiKweSRxLIw91cpz6+gQC3lWDXTNbSOY7FzhjbednkrIjdwsvHYaG7MSxYrGGzMSQ1i55nTSUaCuNrnYNbhYa2Q2YDr+HNbFiyGcmfH4ojUvJIq+eaTKv4AV9MbHyWjqWH+kHrsPmp6FNp6if8LT6/4r9KRpYADkBaprVr6oiURVvtA2U+IwRWNS8iOsiKOZIOU2/gZqhI3WaQs3R1Q2Cpa92W3oOCy3Z+FxmxzJJJChE6NlQyajhm4zZQRykOl6xNM0cekY4GPJaW4E2vna/gp0tMXyzuiI1Rdw3nP9lZNysecdBJLIQHzyRsiiypmCG4+dqtjqed/K3KadpToqpbBHiAGuDjmbX6sDfqsqaaTlmaylu0TFwvs2I4iJmWR1Uuhs2HfKwzjxIYFctxe9q7RkjZIw8ZEX7VgVGqGnXGHrFZfvBvG06ARd1hhVwswX3JMjOBp4WII6rf1v6SsWacte0XwyPzVj7Pt9uHjJBKfkcVJnJOhSRiQpPkdFPhYeBr0HGy9inIlLTkTgtpqazkoihtt/rYvsyfnFXM+1H8qz+7yKyab4iqrt3ZaTRjjCdRE0rhouEQVaxNw5vpl8KhovSlIKaKneTrZZHMnesqGeamkdJHbEbVRdt4NYMVNArFhGwUE2zEZVbW2nzq3cjbOsF1Wj6h89O2R9rm+XArjqtZq9cLh3kcJGpdzyA/EnoAPE1XNMyFhfIbAeu1Uz1DIW6zyrNhtxZCLyTIp8FQvb4kr+VaGX2ijBsxhI4m3dYrTv0u8nmNAHH9Fy7T3PniUshEyjmFBD/BbnN8DfyNZFNpyCVwa8ap44jt2dith0uCbSttxHyVeBrdLcBwIuF4YrDhx4MOR/0PlU2P1VrtJ6Mir4uTfgRkdx+W8KU3P3chxUczStKGjdIwsWS5LBjrn06eNXTVEcMRleeaP2XzoaJdHI6KYWcD1EbwtL2XhhGERVcJHFHEpcqWbKX1OQkfOHhXEafr4KvkzCb2vfC2dluqeIxtsVYN3f2SD92n5Cu6p/sWdA8FhuzKkauXiy/tkN0NuarGb+rt/wBqw5D/APJYOBVbviCpsuMybOxFubiOMepvf8KxOT1qlnC5UI8BZe2zsK2HwIVAWxGIsihRdrHwA1868eTU1Nvut8Uvcq57E2GI14UrDiGFlZVIORWNrfaGW5Pi3lWq09rQsjLR9656RkPFZdHGATfNV6bfmSHF4mBUWVVZ/lLlWzBVU3sCCAwygWGgqf1djmooalzi0uHw5i1yd98R4rMow+onfCy2Avc9S/m5+4eMhxcBni7hkSRpFIZQEGfvdQSwtqOtddVyCWRpaLNAso0UrIKOVhPPee7Db2ra6rWClESiJRFTu1LZ/EwQktrE4Y/ZbuN8O8D/AA1VMLtWz0RMI6oA5Ow7cu+yzjsoxnCxc2GY6Ot18MyH8yrX/hrU+2EHL0cNYNnNPX+oPasOGM09TJTnYcOj9rK4b8qx2diIgLgOk9vqZ14n9l7OT4PVHs9VctSckc2YdRxHmOpUaRYdR1toWOK4zXBsSLeROmU/df8A9it5sWkLTq2Iv6xHahfXloefkb6/Ec/gaIGnfiPQ+XYv0R2f7bOLwEcjG8i3jkPiym1/iLH41aMlt4n67A5WOvVYobbf62L7Mn5xVzXtR/Ks/u8ismm+Iqp7bxrXljz2XKRbu6AoD1U9SeZ15CsLRGj4HwxzFlzcknWtbVyw23U5Xm5F10bb2cmI7mJLrldpUmRYgSqxG6vpf6XT6OtbXRWlG17NR/xi5IANrZDfvUopZKSTlI91sVmMRJUE87C/rWYc13Tb2F81oe5OAWLC8ZrBpRnLHpGL5R6W73qxri9NVLpqnkhk3ADjt69i5atnMszjsGA6B881SdqdoGLmkb2T5OIe73VLEdCxbQX+iBp512NL7LaPpImmuu552C9h0Wxw3rTxGrq3kUzbgbVP7i76yYib2bEgCWxKOBlzEalWX6VrkEaEA6DS+l9ofZ2KlhFXSEmMmxBxtfI33Xwscj3Sgnk5QwzCzgvDfnZoinEiiyygkjoHFsx/iDA+oY9aaCqnSwmN2bbW6Dl2eFl0+iJibxHpHn64qN3f2amIxKQyO6K4exS2bMFLfOBHJT+FdDE0ONisjSdTLTwiSPfjfcfQV5xczCENGDFGChRbRAuBGSCzAHUtpz68q1EukY62p9zAuwg62YOsLmwPUFx4jLRrHNdWxMW0mfM2azWHL/QDmLGx1F65rTNJHTPYI26t23IvrWNztWRG4kG6sm7v7JB+7T8hX0On+xZ0DwWA7MrqkxaiRY/nsC1vBRa5PlcgfGrrrxZF2m44SYjEoGuE4MdvrWZj/wDsKw5P5hh4FVPPOComFxAaQKx+SSzN5m2g9anI2zTq5leOFslc9jYGTFYlJmYpa/CXMVCKAbuxHQLf15VgxgtPIw5/eO5Qbe9grfh+HhMJJLYAKrStpYkWJUEeNrC3ia4+sL66uETLkE6rfC/XmttG0RR36yst3G2c2JxaBtTLIM/mLmSU/EXr6bXBrXx07MmD9u6yt0Z/Do56l2buaPXX3L9H1StalESiJREoijd4cXh48O4xLhYnBjN+bXB0UDUm1zYC+leEgDFWQske8CMEngsW3I2OmKxbYiOcpwGFrKM8gsQHsbhVZbgggnmNK0+nq6SgpvdHxhzZMQTkLdG3I5rMqJoq2cTsuHAWdxPryV+XGSoFZ1WVkYowUWd9LMvD5PnQ5gB4r3dK5/RT2xVjTCDZwyzBB42uNU78MDioSi7cVlu/2wRg8XJEFtGQXi004Z1FvsMbeg867UixWgkYWS32E3+Y6/koFJAc3gwzeh0B/wBPxrxUFhGrww6ti1bsd29h4oOBI+Waedii5WObuRrckCwuVIFyLkVMHYthAQ1oaTvt4rV6kslRe18K7OjIobKHBBa3PJbp9U1qNMaPkrYWsYQCDfHoI2dKtikDDcrgnw8yqzGIEKCdHF9NdNK5z6rVP429/wAlf7y3co7agzIQObRTqPUxMR+Rp7L4VTx/T5hSnyBWUobgGupXeLSdgAT7NSO9rxGFrdCFMZ/K/wARXC1+tTaQc7c7WHbrLjp49V7mHeVjymTCSPDOhDg6j8Li/vKehr6pIyPSbG1NM4EEdnA7iL4hYmitKDRodDM0kE3BHZtIU/2dbPkxG0BicpEURLFuhbIUVAepsbm3K3mK0vtNUxUWjfcy4F77Ybhe5PRhYXzVBmdWVjqm1hs8Fae0TEAtDGOYDOfIHKo++zfdXM+zsRAkkOWA8/kuj0QwmVztgFu39lF7k/8A3HDnwZyfQRSGurg+NZWmiBSOHEK/bPJEWHQDMzKqgXsLiMtqfRTXARUT66skZGQMXHHdf9VzhfqMBK7zh5Ra6KL8ryDXr4VsfqtU/jb3/JVe8t3Ly3R2lbBM8rARxEqG6BFVRe/UXufjXaQEcmBuw7FhawNyufYWLsMTtCUEBvdB5iNdQoHjc8vE1XC/W1pDls6AoA5uKxrauKLSyMxGZpGd/Nuf+tvhXjCXHWI2KsC7rnco/dXCtLMO6ZMzWVPpN8dLedWzaxbqtzVjr2sFrpgEMPDjZXxUgCSSX+TVc2qr4jkvnbx0rWzzRQwuY3Egc4jZv60jbZwDcSvDH7ClxUEsDYjKLqCwS+eQHMxYnVhfKNMo7pFtK5un0nDR1MdS2K9r2BOQyFtxzON87rPdCXsLLqG7JcZhIsTIJJVEi/JREghZLt3nVuXeIAUGx1Nd45r7iWUWLxcDdw6lZJOJqdsEDTqx/F078OvtWzUWAlESiJREoihd8Nke1YOSNR8oO/H9tdR6X1X0Y1F7dYWWRSVBgmbINh7tvcsI2BtX2HHrIbiF9HH1CddPFWsfTTrVddRfSmjXQj7RmLerZ1jDpsrtIxCkreUb8EmI68/n0FbVhZVjmE1lyuoRmsNBe6tfwubHyYH5tcb7O1/Iymnfk7Lg7d1+PSozsuNYLs3q3Ygx8QSUEMtyki6OhPO3kdLjrYeANduRdYD2B4sVkGK7LG40sGH2jh3mRS3BKZX5cj3yFvmGvTNe2opYKHJsJscSFM7TwWGh2fBJgnvJhI5VkW6+0RNIBmkdR3ldJFF/AFugoVJ+RIzCsW6HaRFMEixREU2ihz+rlPIa/MYnodLnQ9K8a66pp6psuGRV/qSyl8yIGBB5EEGiKowvljhdv+WVD+A0MUhPoGY/CuA0a73XSuoctZze3Lvss2Qa0V1leMwZhleE84mMfwBsD8VsfjXYPbZxC7Oim5aBj94x6Rge9SO7m3WwrnTPE/voOYPLMvS9tCDzAGotWq0lo1tW24NnDI+R4cVjV9Dy3PZ8Xj+u5XNtsYCdRxHgb6swUEfBx+Vcz7lpCmcQxrhxaTY9YXPyQPbhI09YXjj968NCloisrD3Uj9werAZVHpc+VWQaHqp360oLRtJz7Mz6xV0FHNLg1thvOA/XqVCxmKeWRpJDd2Nz4DoAB0AGgH5m5rr4IGQRiNgwHo34ldLTU7YI9RvXxKnNysOTJNKPmRcNT/WSkIv3AMT5Ve6UQRPmP3QtNp6W4ZCNpv2YDz7FdMFtFWx8WGiAYoGeQ9I1ClQPtHNy8K0Hs1RSNcal+AIsN5xGPRgtBUSD4AuPe3bSiOXEZtP2aH+LWRx55R9wHjXS8oXlxGQwHTtWC4mxsqpsfbTYmOPCKhVEkaSYfT1HCQeXK48QKx5yY4BGzM4KAwaArJvBtVMgwqsCmHGfEMORk5hAeRsxLHzAHjUao8nE2BmZwRzr80LI2w0mJcLGlr5rnle5vc1mF7YW3cV6Xhuavm5m6i3uoEhXRpW/UxHrlPz28hy61hOE9VlzW95Rt3YrSpsNHhoCqANJJ3AWAOY2OrD6Ki5t4C3WrZXw6Opi/YO0nYOtXxsubBUnfzbC4PBCGM2kkBjS3ML89/uPP6TCuX9ndHu0nX8rLi1p1neQ6zs3BZNXKIYrDNQHZLsHiYlXYdyO0revKJfvGb+E13NRLy85dsGA+azTH7lo5sR+OTE9Hqw7VuNeLUJREoiURKIlEWMdqu6/DlMqD5OUll8Fl5sp8m1YeebwryOU08okGW1bmBor6Q0jvjbiw+Xl0dC+uzHeMSR+xTHvICI83zk6ofNfD6Poa5f2s0PyMnv0HwPONtjt/QfHpC1lJMcYpMHDDsWnbFxZHyLnUD5Nj89B0J+kvXxFj422GhtJisis489ufHj89x6l5LHqngqN2iYPDYXEriVXGR4hzm48BHDVvds2Y5SW6p1/PbOwWDLqRnXIN94Wbba2q2JnM0iKsrBcxGiuwGUsv0SVAuPG/Sok3xCwZZBI4SMJ47+lRxb4ry1/I+Y/GvFSG36fWPQVrfZbvnmy4Od7n/kOx1a3/LJPNhzHkCOgvNh2FbGknLxqOzC0+prMVaxeHCyyRkdx7uB0Ib3x/auT9sVwntHTGGqE7fvf/ofpZZtO67dVUTfXZ7d3Ec2FoZj9YD5KQ/bSwJ+koFdNTVLaunbOM9vA7fW6y2+hajk3up3bcW9O3u8FVqmulX3DGzNlRSzHWw52H/yB6kDmQDJrS42CpqKmOButIbBfANeK4EEXGS/oHhqfDxPQUAWJW1baWIyHPIDeVcZpvYMKIhY4gAyuP65lCi/lHGdehLi3Wqa+ITBtOfhvd3G2Tes48AOIXEVFY57+UebuOA9blU9hY941kjjNle3GmHvyBbtIAegZmsSNTWS+QsYQ3PYNwyCwda3Su/am0FxEkUYNsLhUM0p5B5Drp5AAKPL1qMh5GERs+I4DzKBwLcFCJtKSGMNE2WadjIT1SMeHgSTp6VJrQZLnJmA6V6CF5R7QYJwUW6k3Y3tmPn5fnQwgu5Rxx2KvVNicl3bAjEuJWJ45pri4ih7uY/WYkWTxarWMBxskUTQdbbxzWucZMLGpxBQMo+Sw0XuIBy0+cb/OOg6V66Tkxd/UAsi9s1zvjmWNsTimCWUkjpEnOw8SdPWwHTXh9J1sukqhsEOIvYDeTt+XDHas+JgjbrOWNbSx74/GNMwOS4VE52W/dQAc2JNz5k+Vd/T0jdE0QpmYyO+I8Tn1bBwxXmjaf32oM8uETMTftt5ns2reNytheyYUKwHFc55PtH5t/BQAPgT1qLG6osvK2qNTMZDls6PXep+prESiJREoiURKIuLbOzExMDwyDusOfVTzDDzB1rwi4srIpXRPD2GxC/Pe8+xpsJiCblJoiGzLpcfNkTyNuXqDyNWU0rLOppxdjsMcsfXUVtdI04rIhXUw54+IdHrrC0jdHeRMdDqcmIjsXA0IbpIl+h+PUG458BpTRtRoSrD4zzb807xtB4794xCwYJmzs47Vbsy4uCTDTWDujKwHJl5Z0v4Eg25qbeRPW6P0hFWxa7M9o3H5bisaWK3NOSwnebd7EYNiJ0IS9hIBeJx4hvm+NjqPDrWTqkLSmmfG61rjYfXrioUSd63J+RB91vj0/wDfOigWc2+be8L5zhWuLjW9uRB8vPqCP+1vc1MBzhx3+u9bPun2kcRIPaIikbQsxxJN1ZkdYmOULoLstzfQtyy96rLrZtefvDYrntCITxLJCyuy95CrAq4PNbjSzDryBselYWkaJtZTmI55g7js9blkRv1TcKAxUayIWyl0dSkici6HmLcxIjajqCCNL3HGaJrnaPqXRTYNJs7gRt+fDFZjwXAPZmMQs12xsxsPJkJzowzRSDlLH0YeYuAw6HyIv2T2auIyXV6Prm1Ud8nDMeY4Fdu6uCklkcLlEdvlGc5UDWZY1zWOrNJly2OjE6MEI9bCJWljxzcNpGIxGS1unTENU35+wZ4HO/lvUXjVkEsglBWXMeIpFrNzOnhyIOtwQbm9z5JfWxW2oOR93aITdvffbfj6yX1hdpHDjjKqu6yKkatfKWBuSba6Efh51ENPKtByGJ8lyOmK73ipLR8LMOvaU2g0kp4OYtNKc88n0VvcKPA3N7VWH84zPyGQ3netJrffKjds7SWMtBELkKEFhfmbkm3pVsMRfZ79916xlxcrjxGMYo0ER1YqZWOnLp5DTl5VdyfO5R+zJTaNUeC6J8GyRcQ2GgUO+hb6sa8zUGytc/V7h5qtpL3cOHmpDZeFtGZXTQC92Nl+PVj5VRPJd+o04969dnYK3bFTahgyw4ePBh7l8TKwDMvQBeaADkLeenXOjjEbbBXgWC7939gxq3HaUzsL/KMdGYc215AdCTfrpoK5HTukDre7xbcztPAcPHZhnlU8DfjKo+/O85xsow+HN8Opvm6SMPnH6i9PE6+FdHoDRDdFw+91I/iOHNB2A+Z27hhvXmrJXTCnhy2n16JVx7K91B3cU47i34QPz25GQ+Q5D7+grNBdI8yvzK2ekJo4IxRQfC3PifWfHoWo1YtMlESiJREoiURKIlEUBvfu0mMisLLMlzG9vvVuuU/gbHpaoPYHCxWZRVj6WTWbltG8esisGxuEnwOJ4keaKSM95be543HJo2Hwty0sRc10NVEaOsFwcj+u/cVfX0At77RYtPxN3b8N28bM8lqO6u88WOQa8PEJ3igPeU8s8Z6rr+NiLHXgdIaMq9CVIkYebsdsPBw38OsLHhnZUN4q3YXaotkxGUX0zn9W4876KfqnQ9CdQOj0ZpiGsGqea/dv6N/iO9UyRFnQsm23uTxJ5PZ8kUFwU4xYBVIuDdVJRSb2DDQDU30qyPSdLJLqNfjiBuJGdj6vsWC/R5DtdhtvChN4+zvFYdVeefDpEXCiTiO51HzVWLMbAE28r3rZAAIxjYgS6yt22ZEw+zIMLJh1kjVWjixeFmBW5BBPeUlWdSxKNdTrqbaCbKc8ojbci4WewY54jmikeM3vmjcoT4aqRr5H01qscFqo3OYTqE9H6fJXDd7f91ktiTnRvedVs4b6TKOemhsAdAdTe+j0xon3scpHg8f8h8xs7CtnSaQLDqyjDerdj4MPiYL8QezyHMso14E3LOB9FjdXXTU9CWNYmhqx8bjQ1WBHw32cPMHq3LbxzuieKiE/IrpgwsMUKqVyQLcIji5YkHNJKLd52W5OllW/IXti6T0lLWye70gJaMcMzbG/QNm88bJi5xllNyVGb17Pi4fFmLXiX5OQatIvSCUnnqe7JztcHXV9rojSraxnJzfaN/5Df07x1jbb1tRNSB3JnB3dxHFZVBI7ImVu8hJJtzbqQa3RDQSTtWoIAuTtXamIfVRoDzOYZmP51SWNGJ/ZQ1QOcvTFYYqmgIuPdUEZj4u5Fx8K8Y+7vXgosBJue9c2xTFDdpu6BqAoDMx+qOnrU6jXkFo/09cFa7nGy7dmTx4jEtLKVjjVbxrKWt4ZbgHvH4ChhLItQOtvIHgFPV2BT2D2A+LJeXFRoinuJw2K5b2+SA0kN/C55eIqmF1O1jje1viJIv144KQiIwCn9nboRoTJiHaRV1CvYKAPnOLkfC5AHj05nSGnHSO5KlyyvtPQNnj0LIjomDnPxVS323wOJPsuE0g5Mw04tug+jGP83p73R6C0A2ib77XfHmG524ne7w6coudJVSCnpxf14KQ7PNyTO2dx8gD325cUj5ifVHU/Dny2csr6mTlH5bAty90WjITTwG8h+J3ruGzPNbXHGFAVQAoFgALAAcgB0FSWiX1REoiURKIlESiJREoiURQW9G68OMUZu5KoskoGo8mHzl8j8CDrUXsDhisqkrJKZ+szrGwrEN4d2MRgpwwBikBvGynusR1jbxtzQ9OYsdbWVA5MwVTdeM4Y44eusbFmTUENbeei5sgxLN/R6tvsVbN19/45hwMYFjkPdzEWjkvpZgfcJ8D3T5XtXHaW9lpIP/kUJ1488Pib87do271hRVJ1uSmGq4bCpPaW8EOCxSRyyEq8fPVmjAbuZ7aldXAbn43tmrX0miqnSVK58LMWnHZe4x1eOAJHZnZTfMyJwDjmpb2WGeJShjlgJzhSBJCx8QL906n3SOZuDUabTFZQu5KYEgfddgR0HMddwvXwRyBZzvVu1ig7P7PGsXT2NMqWBuM6L3mtYasCB0rpaXTdLUYB2qdxw78j2rUVVPUsvqgFvDz/AEVSZrakkeJsLj7VtDW1zWu1Te1uo+V8QvNiCLjL8O6fiD+d70UwHNNjfx71ceyHaMjYyaIE8LhF2U9HDooPqVJ162F+Vc77TRM93ZIfi1rX4WN/JbnR8ephsz4fotEx2zpJGJLAAHu5WKkLb7B72bvXBGoX6OuloNKQUkWqGO1jiXAgHDG2WXjt3LOfG5xvdcWK3cM9o52/8OnuxofeNrEs2UWAubKBYcuQAq1+mYo3ulpo7PfnfG3RlnmeKr5FzsHHALMdv4jDRYqSCAHhxtkvmUkuNG0OvvXW3lzrq6F0s0DZJ/iOOG45b9mK1k7wyTVbl64W71J7Bw2LmFsMjC/zhCQfi5Ww++rX07XG5F+tQa5pOFz635L2x+7E8TAYgTzSc8qMrH42JYD0FVyP5EfdYOJCt1XnIL22Pse7Hi4SRIyOaIxf+ImxPwv6GsCo0hG1n8OVpf8A1Gw7v0U44iTz2uspjFbS2ZglYiK0wF1Ro2MhPTR/dF+ugrX09FpbSTgA8at8S02HaPC6yi+CEXt25qZj2lh8Pho8TNMpUoBGRrdbDuxDmxNrk2uetgABqjR1NZUupoIze5uOO9xyAGzYOJON5e1jdZxWdbyb0z7QORAYsMD7pPvechHvH6g0Hnoa7nRuh6XQ45STnzdw6Pmcd1lVDT1GkTzObGM3HL16Ktu5HZwWAkxAZIzrlOkkv2usa+XvenM5T3STu15T1blsHVUFGww0ee1+09Hq27etYghVFCIoVVFlUCwAHQDpUlpib5r0oiURKIlESiJREoiURKIlESiLnx+CjmjMcqB0PNWFx/6HzGooRdSa4tOs02KzPefsrLHNhmDDormzp6PY5lHgwv5k15EZIXa0Rtw2LZPrYqpmpWM1jscMHD16C+dtdlBWFRA/FKqAVkNmJA5xtyA00Q6DxsLUJe2QyRmxOOGA7FGmqoOR93qWazd4zHH1brVBiw+MwMx4LSRPzMbDKWH1kbuuNLZvur2pNJWt1K6IX/EM+3MeHBPoiS2vQyB7dxz9dNlpuw8Ri8RhoppDGucXKJmjPMjViHIuADZcpHjXzuujoaWpfFFcgHBxs7u5vffoUGiS1n4HaF6Nu1gJQ5xMDxzOT8quZmUDQHOuboLkyDU872FdHorSNIKdsTpBrDO/N7L4dQWHUU/KX1m4KKh7MMCxaR8dnhUEnLwwVH13OYfgK3rdUjWBwWGykaw5no/ZemD3ZjWQQ7OgaDN3pJ2dxMVuLZjf5NTbSMi5NzlWxNa10kekLxsaHNafiIu2/wDTvI7MeN1nAcniVZ4dmHDOIzLJLxELXdiQGUgNlBJKqeIuhJOnM1z/ALRaPip2RvjFsweO0ZdBV8EhcTdcmI3emnh48OIlV2LMI+IyoVDEJksbKSliQbgn6Nya21JoiE0sZLW61gTcXvfHHbww7FU6U6xUhuztZciRTRrE62jBF8pYaZSTdkfkbMe8CCC1zbZU1ZG55gI1Xj7vDe3eOjwxVbmfeUzNtmBSRxAxHNUBkYeqoCRV01VBB9q8N6TZeBpOQVVkwrcSVoUMeeQvmL5c2axJZMrgnNfmAbW1FcTpSspZqgvDtZpA+7juwJLSBt3X2LLjY4DJUnfbbu0UmOHVkRcisZIgULA3v3mJK2II7uunOt1oKg0S+L3mUOcbkBpxGHRa/XhwUxS1tQ7VhAttOXrsKi92Nw58Uc4W6k3Mr3EfqCe9KfMXHjaunkq5ZG6kY1G7h68LK5lLRUR15Tysm7YPXoK1bb7J2LQmGQyaEScRsiLre6gAkLz7ovrbXUmose+JhZGbXzNse1Y/LU805mqWX3NGAvx8/BW/djcbD4TK7fKzLyYiyof6tOS+pufOq2sAx2pVaQlnGr8LNjRl+qtVTWClESiJREoiURKIlESiJREoiURKIlESiJRFHbfgibDyNNCsyorPlZM+oBOgsTfTprXhU43Oa4Fpsd97d6wHZe8G0MKoEcgljHzSOIg8gPfUDlZTYViz6N0TXfasMb94w/TtHWthUaN0hTkuZ/Ebnhn2fIlWbZ3amh0nw7KfGJg33q2Uj0ua0tR7ES21qWVrhxw7xceCwBpANOrI0gqdTfDZk478sfpNGVt8XXL8Qa0sns/pelNxG7/6m/gVkNqYH7QvufGQ3h9jxKKrzJxBDLcMvM3yvlXuplzEHoLirqWo0hTh7ZQ8ENNrjAHoIxxPzuj2xutay8Y8dLJtN4WlZoUjZlIc2j0gy3a+Yli8lwe6Qi5TdXqdXVTS0DHSm5LhgQMTzgcLbABbbib4FqNYA/BcWD2y36Okc4uY8NgkRizJKUARQOHchLsTa4YqhUt3gbZslZWirZEMARiMLDP7wAJsLZEXdlhZQDGlpKkMPtfZ6xo80+HaYohdm1kJA1OV7yLreynUcq1U1NpapkcGNkLbm2Z7xgenJWB8TBiQFzY3tJwSC0fElI0skZUfe+XT0vWTT+x2k5Td4DB/UfldVvroW7VW8d2k4qW64aFYx9I/KN95ART6g1vIfZGhp8auYuO4YfM+CjFJVVOFPGTx2duA71LdlymfGy+22xEhjDIZBn4WVugtlS+foPmmtsxtKwBlNHqtHf0rJqKOqpIrzP8AiOLQfHetjqa16URKIlESiJREoiURKIlESiJREoiURKIlESiJREoiURQm191MJiSWkhGc83QlHPqVtm/ivUS0HNZMFXPB9m4jw7MlmW9m6KQziNRiJVyg5jg3nFyToHiUAWA10J7w86xJeWiIMDSd/ODf3v1DitkNMcoNWoja4cR+/guf/wCl2JZA4iQZhfKJWVh5FXUBT5dKzY6mraBzuo2KpcdEyfFCW/2n9fJRuI7NsWDrhpv7ULfk1XjSFWNx6lH3LRDsRI9vroK5H7PcQNDhptP6oEfhpXv0lU/havPo7Rmyd3Z+i+07PsST+zz3/dhfxag0jUjJrR66UGjtF7Zndn/Vd+D7MsW3OB1Hi8kQH3Kb/hUHV1W7aB1fupCm0NH+N3d/iujH9n0uGVXljBU31hjlxTA6WBQKCLi5ve2liQSL4VTNVkYEuvs1tW3d5K2Or0fD9lAOk4/PxVr3P3Jw80PFmGIJzFcjo+HWwOjBbLJYgjmxF7jW168hjuwF7bHaL3soz6ZqX81pDRwFvn3WV/wGAihTJDGkac8qKFF/HTmfOslapznOOs43PFdNFFKIlESiJREoiURKIlESiJREoiURKIlESiJREoiURKIlESiJREoiURKIlESiJREoiURKIlESiJREoiURKIlESiL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MTEBUTExMWFRMXGRsXGBcYFx0aGRYZIR0ZGx4dGhsfHSogGx4lHRcdIjEhJSsrLi4uGyIzODMsNygtLisBCgoKDg0OGxAQGy0lHyYtMi0uLy0tLysvLi0tNy0tLS4rKy0tLS0tLTAvLS0tLy0tLS0tLS0tLS0tLS0tLS0tLf/AABEIANUA7AMBEQACEQEDEQH/xAAcAAEAAwEBAQEBAAAAAAAAAAAABQYHBAMCCAH/xABMEAACAQIDBQUDCAYIBAUFAAABAgMAEQQSIQUGEzFBByJRYXEUMoEjQlJicpGhsRUzNHOC01NjkpOUosHCFkN00STD4fDxFzVksrP/xAAbAQEAAgMBAQAAAAAAAAAAAAAAAgMEBQYBB//EAEMRAAEDAgIFCQQIBQQCAwAAAAEAAgMEESExBRJBUWETInGBkaGxwfAGFDLRFRYzQlKS4fEjNGJy0lNUouI1QySCsv/aAAwDAQACEQMRAD8A3GiJREoiURKIlESiJREoiURKIlESiJREoiURKIlESiJREoiURKIlESiJREoiURKIlESiJREoiURKIlESiJREoiUReGMxkcSZ5ZEjQaFnYKovy1JtRFwybx4UcpQ/7pWl/wD5g+I++qH1UDPie0dJA81LVO5e+C2vBKxRJAZAMxQ3VwvK5RrMBfrapxyxyC8bgRwIPgvCCM13VYvEoiURKIo/F7agjcxtIOIAGMagu4B5EooLAHxt0NVSzRxC8jg3pIHivQCcl5R7yYU85lTr8reI/dIAai2phf8AC9p6CCmqdykMLiUkQPG6uh5MrBlPoRoavXi9aIlESiJREoiURKIlESiJREoiURKIlESiJREoi58djooULzSJGg1LOwUD4k0RUPa3bDs+O6wF8S/KyqVX+2w19QDXjjZegXNgqLtntbx8xKxRxwg/NR8xA+vJp/lK1W51xe9h0fO/gpiM3tmq/PvnjLiQyBGHdDKqka8/lJA8pPjlNYTqGKXmvJft5xJ7hZo7Fb8AuR8u3NRabWxYkLrjJs7DKztIwYi9wouc5FzyAtVppqYsDTE2wyFh5Cyjqm+DunZ+q9ot5cciRRu3EjiuUjlQNpYjU6SWAOmo6elee5U2u6Rg1XOzLTbs2dy8PKDAhaR2e9pmGRZPa5TCLAiO0joGBI+RAzMoylQVva65gBdqtp4pYtZr3awwsTnxv149dlBxByCs03a/swGweZulxC462+cB61kXCjqld2G7TtlOCfa1WwuQ6Oh6cgyjMdeQvXq8VC7Qe0qKRx7I/HTIllIkWO5MnE4i3Us1hHa/u6+JrFqIZJXNAcWtxvbA3wt5qbSBsVAk3jx0iNEJDHEXzlI1C5Te/QcTKDrqTyqr3KlD+Uc27rWu43vs24KYEhwC8l2zixLxTjJeLYDOJGOZQSQGym9gWPvC2pqRpaYs5Pkm6u6wwJ3XHgvQDfF2Pb4YjrUnh988YCXVwxfmzAJqL2tJDw3vr841W2jjisGOc22xpPeDcdikecLgdqsuxe2DGxnLNDHMBzBfI/8AC1iCPI3PnWYHaoxN+NvG3yVXJkm23cr1sftd2dLZZXbDudLSKcoP2wMoHm1qsBuLqBFsFecLikkUNG6up5MrBgfiNK9Xi9qIlESiJREoiURKIlESiJREoiUReGMxBRbrG0jcgq2v8SxAA9T99EVY2zgNrYlCseIgwKn6CmeUjzdsiobdFBt9KiKh7R7G8W1m9sjnkY995Q4YLbo7NISb6WsPWoObfH9lY19sLfNcr9jWL7wBwxUe733BbyPyRy36m5PpUdR34lMyMP3VHbQ7KdoKyqIElJW7NHIoRTyCXcqyjqbKb35nWwNeMj68yhexwxHryCr21d18ZhrF4ZVOcxK55Mwv7t9cllNiBrprc2pY/eGHrv7l6HD7px9b8h0YqJkZtcy3sdBYi5HNmB7zAeZFRAGQw3/LcpFx29Xz3rzSTSwYkfRYHvHyVdLep+FSLd49dP6KIdhYHq39W7rVmG7XEwsV4XSZ7uJWV1BFgclrFAguLGyk871VHUxuJaxwNs7G6tMLXAE3uVYdl4fAYURYeXAjE5pI887MoZnZwAvD71oxp3S1j3uYJveJLmwVZp7MLicdyg+1bdZcDihw1RIZczRxrIzlApAa91GUHMCFu1jmF7WqW1UXuFUoXVbZdSetyrKfAnVSKgQXZ/P9Va0huXyPyK+5ZfpOTbkAosPJl0HxBNRa3cPXrgpOdvd64j5FekQckBFsSbW1Yq55Bbd5Q3Qaj1ryw24+fzXoJGWHkfEKY2RujjMSoaOCRs7FC17LmUahyugU+JtqRzFSAOzL13qBc22Jx9dVlP7P7KNoNnBhjiK2txZFyyA81vHnJI6EhedNV5zPrePkmuxuQ9bj81IJ2NYu4UthgpHeId7g25W4Q1vpmvy5imo7O6coy1tVduy+x/GJ3xjkw0wY96FXJK9CWVo79bgrU2tsq3vvs+av2ycPtTDqqzSwY1RzaxgmH3Zkf45PU1JQVjwsxdblGQ9Va1wfgSp9QSKIvaiJREoiURKIlESiJREoiURKIlEXBsra8WI4hhOZY3MZa3dZgATlPzgM1rjS4NF4CDku+i9XyzgcyB018aIvqiKl7a7L9nTg5YeAWy3MJyCym9hH+rF+py14QDipBxAsst3i7LsXACwKyxrHJLLIvdUBeSDUuxIB0VbDTU3uI6tsv2/VT175/v8AIKqYjFYle5LLKDH80kowFrm4OvMgZmudapbGxjjqtAJ9eGNgrWkgZ+vW1S2x9vQxhTiY5JXicvEVfKGkBUorhgc6xnM2Y+S6iwFrSFB+sev1govejbb47FPiXULnt3RyAVR3bgDU5SSfh0FvSVFrVwJg2buxqzaFsq3YkAZhcDW2W/eHhraxqIdcqRYAPXV+60Pd3sjxMjnilYog0bA6Nxom1cKQbggC1nUakHxqWqTn6+Shrhvw+uHFabsHs42fhsjcHjSILB5jnPvZgQp7isLCzKoIt5m8gAFEuJFlbGcAgEgE8vP0r1RX1REoiURKIlESiJREoiURKIlESiJREoiURcW2y3s02R8jcN8r3tlOU2N+ljreiFZJtPtFkOzYYInb2gx5Z5TfMvzQAeruLEt0B8TpDWwWC+q5jbZnu3q09mO0cPBs/DxNIolmkkCINXch2W4UC9gF1PIW1NetyV1MRyTV59qm2cXA0K4eVoVZJDmVVJaQZbAlgehvbrr4VGRxbYrd6NpI6kva7MNuPXYsmbbL4pu+8spPe77kgObjOAdFbLbkAANPAGt+sMSVsqUUsh1ImYltu2+N9+XQOpb3uLtuTF4QSyqquGZCUvkfLpmW+vkdTqDVzXawutDUwchK6O97bVYakqEoire8W42Cxg+UiCPmLZ47I2YsrMTplcnIBdgevjXhAK9DiMl+f8ZuhKdrHZiECXPIEaQ2DLZ5VZioPOMC9hoSRagFrr0m4C6d290ZJdrfo+XMrRMTK8ZByoguWUsOTF06X7wuNNIlnYpiS3St93d3PweDRRDCMym4kfvPmy5CwJ90lSQcthqdNTUrKslT1erxKIsI7QdvSz4p2dMgw7yRxZbiRCGHfJvo5KKy2toR43ND3XdYYLoKKlayldK4aweLYbM++6i9lb1Y0jJhsVMFBUKpIfM7NYAFgWuT0vY5qazhYHaqpaaCdsksNgGjqvw44dBWgbP35cMJJ1KyxnhYiMCxZb+8FPJ0OumjKzW6UE1jqu/dc46QtNz6Csezt5w0scWYNmkKhx7roUaSNhroTbL6g1NslzqqfKC4ttVoqxWpREoiURKIlESiJREoiURKIlEVT7T9pcHZsgAu03yI8BmBufgoPxtXjjYKmokDIySvz1MzM/dNlIuxPLqBbz8vIVWLWWvjDGN52JBsO4nqWsdjG7rgnGyCy2ZI7jVySMzeQFso9W8NZNG1ZVLHiXnoHQu/eLGyTxNDLlkzR8ZCRZo2UTHuZbfRAuSdLgggmtJ9LOGuHsuBJqbha4GJxx25ZLbR60bg9hsbXVC7OtgRyTOptIuUSAsWy8wO9kZSQ1yQCfm6g1fpLSPujA8s1je1r28ithLE6m5sUmDt1r2w2jYcbcAthw2JmjRUj9nRFFlVYmAUeAAksBWp+tDv9A/m/wCq1/u4/EvT9I4n6cH92382n1od/oH83/VPdh+JP0jifpwf3bfzafWh3+gfzf8AVPdh+Jcu09r4pImZTGxHRIznt1K3ci4GuoI8jyqyL2idK7U5PVJyJOF9l8B4rz3cDG6gdj4iTEMJldOIj5+K65yDlKhQuYWzRux6ALICBdu7jVFbNT1ImfrE2tbIEXx2HDZhje+OGNuq0s1QvHHzSYOzZhxGZnMqAqZC7LxLqS3ziGIsVCi4HyeU+0lbNPO6ZhIJzBsRhlsHQMjfC/Ouha3V1SrPgNq4to1LGJTro0TZtCQCwElgSADYcr1kS+0jo3avJXyxBwvttzd6qFODtXv+kcT9OD+7b+bVf1od/oH83/Ve+7D8SfpHE/Tg/u2/m0+tDv8AQP5v+qe7D8SrG+ezBNDLPIkTSpGxzRo6O2UGwJEhDD7Qa3SrIPaDl5WxuhtcgXvl/wAVdEZIb6j7Xz3diofZ5hRDM7i0jLlyE2IjduIBIALgnKlwDfmeVbipreSFw25s4jqtnwucSraqAwDkmvuCbkYcQDhvGICv29270k8HtkV2xMedXsB8rGrMNQBYsAOg15V7SPNXSskkGJF8PJaqaMXIVE2TtABleI5CSNL91JFOZSOtieY9ai4PjNzjbwWIWaot1rdtk49Z4ElXkwvb6J5FT5ggj4VsWkEXCyWODhcLsr1SSiJREoiURKIlESiJREoiURZnvjt2LaOBx+HhSQTYUGRSQAGMbEErqfosLGxsfu8uCqdZkt2blm2627U06macjCYVco404KqRawEYaxdj48vPpUS1UyUrThfDb1+S/RGxsFHDh4oojeNEUKb3zC3O/W/O/nU1lgACwWcdskseHwq4eFAGxBvIeZESakC98ty9tLaFqqDGR31QBfHDad5WXTQmV2OQz6FBbF2LHgdsrhgA8ckIU5gD3siyX165gw9CB0rT+0DXGkc5pILSDh2FXRM1ohJbeD3W8Vb8Vi4kkdPZ4jk66Anu5uXDI8Rz6dK56m0fLNC2TlyC4OIGP3b3xuoueATgu/FYeNTpFAAEeRmksiqq5bknI30vwqnRdJPXFw5Uttbec+sL2V7WC9lHfpLCf0mzf8QP5Nbj6vVH+4PYf8lje+RcO0J+ksJ/SbN/xA/k0+r0/wDuD2H/ACT3yLh2hP0lhP6TZ3+IH8qn1en/ANwew/5J75Fw7Qn6Swn9Js7/ABA/lU+r0/8AuD2H/JPfIuHaE/SWE/pNm/4gfyqfV6f/AHB7D/knvkXDtC9MLicPI6pG2z3djZVWcEk+AHB1p9Xp/wDcHsP+S9FXGTYWXtK0SwLKYI9QCRYWHjrkuba9Na0kVPPJWGl5UixcL4/dvsvwWSXAN1rKB3rxijZ85SKNJDaJSACRmYqx90WICt+BrY0lI5tZEDKXtILtoy2WJ3r1jeVOoBY+iqlgMGuz8Rs/EKLx4mFeOp5GNywYDwyqEa41uvnXZGxFnbQovg1zJqC2qe4A/wCK3XFYMLDlhYRMLlGOoDE371+YYmx9fGvWsaxuqwWAyssAklYvvfg1OKJEfAmbV1HuiQc7HqraMPU1ivksceseaxXPIdwVt7Mt4VuMORYuWJ10Vxz0+tb7x517TuLHFhy2KyMBpIC0HBY9JWkVTrE/Db1sD/urLurl1V6iURKIlESiJREoiURKIql2n7X9n2e6i+eY8FSNMtwSxv0soNvO1RcbBUVEnJxkrNNmb2AcaPQPi2gjxMzgAImRI5G8yQWa50FydeVea2SrFSObvd3KxY3a0e18bHhQ7ezBiyLEVBIVW+Vlcg2BB7sai+oLEXyiRscFdJqPPJuxWn4HCJDEkUYskahFHOygWGvoK9VgFsFmHbLgy0+GY+60ci38wyafEOfuqmY2AK3uhGh73sPA9lwfFQu6cz4raKTSEGQBpXtyFk4IA+JH9k1otPzatK4fiIA8VdLG2CkjiHxEknqwPkOpXbH4RJBLkSVnN1uiy2zWC8x3eQAPTxrV6KZpLVj1fsb/ANPwk48d61Mpjud6qu+G9PCkxeEXDCzLJhxK08jHKwFzla4BvY2v0511sNPBCSImBu+wssKu5aKFsrm3Y69juOVis/q9c0lESiJREoi7NjbQOHxEU4UMY2DBSbA+V+nOitgl5N4dZaPu5tQY6KUjDvHwXhNo5pZLqzNfu9AAvQda19XSARvkp2AS7CAL3OeJ61vqWq5YXOS9N7cEpwUoRXDJklZXVwcgY3sH6ZQ/LzrnIH1kVdGa3aC0Xtt6OJC3FJJGyRrhkDj0HArPMUzzqsRIIj+RjtzOcsQPW8wA8gK6vWJ1Qty6lbDy8oOGf/E+bl+ip8MrxmNxdWXKR4i1qy1yKxnf6KVHCyjMYrI0uuZ05xu3pqCfG96wnHn6rs9h3jcqCMbFRm6uJK4mSQe+icQgdWQqdPUCqJ3GMRn+odhXowC0vc3acT4rFMjgpM4dDcd42Gg8x/pWXG/+M9vQvWu5xV0rJVqURKIlESiJREoiURKIss7dMSBHh0/eyX+yoX/f+FRcsSrODW7yFkrt3ST1ALfEgW+A/OobVgBvOAGw2HVfzWsdiuwjaTGuLAgxRL4C4zn71C+oaptG1Z1JGAC7O+1arUlmLHe17ahbHRQgm0Kq2UDQs+fMT6RpcejeBqqUE4LcaKdHE7lC7nXAA3g5+uC6+zoKEkAUBhI5LdWDLCRf0ObSua9ozejZ/d5FW6Qi5OtdxF+3Pvum/EzLHBlZlvLiL5WIvrHzsa2GiyRo+K27zK90TFHJUvD2g4bcdypUwVwQxv463N/EnnfzrKu4G66OSmgkiMLgNXaPWSiJVynUgjo3Q/8Ar5VltdrL5hpfRElBJhiw5HyPEd6+aktOlESiJfp1oll/Aw8RRLFe2HxLr7jst+eVit/Wx150U2yPYLAkLZt3HJw+HLEsThICSTcn9be5POuQ9qb60Ntx8l1dGbx3O4LIHfIEMZKXkMqkAnKc2ePlysxSw8rV0sQd0kALpHiJlJHFIbB2J7L+NuoL9G7GxvGw0M1rcSNHt4ZlB/1rNXJ5KE3/AMErYYyFc3D97zjOjfAaH4Vj1MZey4zGIUJBcXWK4XNh8YUU93I2vMGMg2tWPIRNACc7jtVZOsxdeC2dJPgTwtTE3FOuuVQGNvE+XrTKpI4eColYcSMxj3Le9k4ri4eKX6caP96g/wCtbALMY7WaCuuiklESiJREoiURKIlEVB7ZdnrJs8y2u8JzeYRu41/LVT/CKi4YKmdms3oIKxDZ6maUIpGYk8+XIak9AApYnoBeokLCMJwA2/uV+j9yHwvsaR4SQSRx3QtyJf3mLAgEEls3LrppUxbYthHq6oDMlPV6pqp9o5RMDMQmaWbJCtlu7FiVsthckI78uhNeOyV9MWiZhcbAEHsxVY3DwEsYkM0ZjZndMpN/1fDBII0PeYi48DXL+0rdWkYP6vIrY1NW2qnEjRbm27yvDfz9XB+9xP5x1m6M/wDHRdHzWVoX+Zf/AG+YUTsnhSqEmjB4QsjBpFJDsTlYICGsRzPQ+RNYVYJYHl0LvjzFgct17WUtINdTSu1HYPuT15hSO1sXCHOKWNGnBUjvS5QT8mGyFQpsDy/71h0sM7mile4hhvfAXwxzuSFh0znSubBezSVQ/YJTnIjdwurMqEgDU3Nh3eR08q6r3iJlmucBuuVzeldDz01Q5oGsDiCNxvmmE2dNKCYopJADYlELAGwNiQOdiD8a9lqYYjaR4B4my1kdLLINZjbhfOGwckhIjjdyvMKhJXmNQBpyP3V7JURRgF7gAcrnPoRlNK8kNaSRmpzduWOaP2eeNWjTNKjZpFYE2BHcBLXvceFjz6avSLJYJPeIHWc6zSLAjDI45LaUBbMwwyNwbirBtdsMbYjhK8kKDIA8qg8PvqD3QDzvrzHlWnpRUt/ga5DXnHAH4sDt9FbKZsf2pFy0XHViqDisQ0kjSNbM7FjYWFybmw6DWuuijETAxuQFseC5WaUyvLztWx7si+Gww/8AxIP/ADa5T2pNnQnp8l1dF9n1BVPs2jaLGw8aMiORZYI2Zbq0iZTe9u6fk2te1wwIrqoQSNbeLrPrquOogY0ZssO7HvC2SCFURUQBVUBVUaAACwAHgBWQtQoPemUxGKc3MQJimTmGjfS9vEMB8CR1quR+oLnJeONsVjm0cMq7R9nDBwBIisPnIyZkN/QisSVvJsc4ZXBWOLDWspvsnxaISJTYXZSTy91uf9mj8KoO2apU7gPN9q1rYkarhoVW+VY1VbixsAALjpyrMY8PaHDIqxos0Bd1TUkoiURKIlESiJREoiyD2uBttnEuSFEksGIRyCq2jkRGDW1hcRm6kaPboReOF7rHaGukLgcRgVxbJ9iw+z5ZoY0inxMuIi4hXM0OGzk6KxsCImRQo5s6X0vXt7i6tEjXN1xktF7OsFAmBjeCIxiXvG7mRiR3QWY9bKNBoDe1Ba2C8iDQ0agsM1Z69ViWoihtt/rYvsyfnHXM+1P8qz+7yKyab4is+38/VwfvcT+cdZejP/HRdHzW50L/ADL/AO3zCr2yFUvqbMCmXnr7+bkp5Lc9NfGqq4uAFssb91tu9Wac+1Z0KR27C8jkEXnOTKo0LG63FrW9wKfeHM+lY1LI2PnZMxud3o32LWUsjY52PdkCvHc6aVpSIjeNxlk90qbq7KDcHWyt05HXmKlphsIjDpPiGIzvmAciN425rcaXdEdW3xeX7q3wwNBZE4cWc3Crw1zHQXsI+fIX9B4Vzz3sqLvdrOttOsbf8vWa0YGrgMFDbzQ4jDQM+HVI2cniNGsYbIFkdjcIDcZSb89TbWtho99NVTBs5LgMgb2vdoGbjvCxqoSMjJizVN3bw/eEhFkuVjN9GlUKcugJtlbnoPPpXR18v/rbiRYngDt7R+i1ujI3AF7sip7eIAxDOdQjcPmLn2cgXspFuFmOpGumnKtXSEiQagw1hf8AOL7vvYbcFs5/s3dB8FSa6Zcitp3X/Z8N/wBJh/zkrjvavOLod5Lr6L7PqCtW7w/8JB+7T8hXXU32LOgeCodmVI1cvFG7yYLjYSWMEAlSVJ0AYd4X8rgVF7Q5pBXjhcWWF41QMZhp191u8R0U6Aj0NayMuMD4nZhUMN2ro3Zwx9umjOkaSEgeJ5j4AGq6t16dpGZFlLOy3HCYhQywDV1QFrfNGgF/M629DW1ZZoDBsCtXbVi9SiJREoiURRG2t5sLhWC4iXISMw7rEWva5IBA18abQNpVjYnuaXgYDM7l/MNvPhZI+KkhaPU5xG5XS4OuXpY/dWNLWQQyclI8B24mxx4KLWlwuMl3YXaEcjZVY5rXsVZTbxAYC41HLxFShqYZr8m4G2djdeFpGa/Nm8cDJiJ4nvmEzqT9IiS+uuoJs3w8qlkStO4OZM/rv0EFR87DMD1sVX7Wa17fAH4UGVlFl9QtvhgT0Wuv0duFheHs3DLpcxhzbxfv/wC6rBkttG3VYBwU/XqmlEUNtv8AWxfZk/OOuZ9qP5Vn93kVk03xFZ9v5+rg/e4n846y9Gf+Oi6PmtzoX+Zf/b5hV/Y4XP3vezJl1Iv7+a9lPzb+GvjVVcTYWyxv3W2jarNN25VnQpzE/tKliVlGQgkm/TNcKoHuBbWI5nnyrXf+hwAu2x/TMnbfYtKc137C2kk08WSXOO7IRlde7JFMUPeNuSnzFa+rgdFC/WbbZmD8Lm3y4letNyLLzkmZkke/eEcTG+odmEZOccmS0pUJyAuRqbi8RNaWNGRe5vQBfLccL3zPRgvL3XVtXF8PDh2cqkUhJY5mITgsxGhzNbNbxt41jQw605Y0XJbwFzrgdAyUiebdQu0MSkjJ8pn4cjxgd9QJgsbW1DXGV+enrWxpGOYDha4adh5tyOG0KBK5t4svC7175G4dzqTwCBeyWtwrnW2vhyrIo78oNXLWF/zC+Z/Fu2Kuf7N3QfBUcV065FbTuv8As+G/6TD/AJyVx3tXnF0O8l19F9n1BWrd39kg/dp+Qrrqf7FnQPBUOzKkauXirXaNf9GzAEi+RbjwLqD8Na8dkq5RdpBWITl1yq6lHQG6nmp0NiPI3rE1LOPFURA2xUlhdosmLkEY+UkAIP0bgXb4ViujBhaTk0+CkMBda9uUR7O8zPmZ3bO5I0ykqcx6cifjWZSNOpruzdj8lbHiLqS/TsFwMzXIJFo5DcC1yO7qNRr51D6RpMf4jcOIV/Ju3LhxO+uBjkMT4gLIOaFHDcr8svhrWVG9skfKsN27xl2oyN738m0Xdu2qbwuIWRFkQ5kdQynxUi4P3GpqJFsF60XiURZN21x9+M+ML/5WB/3VEYTRn+oLb0HOpKlv9PzXr2Z9/ZYT60q/exP+6uL9qxyemHO/tPYAPJYNCbwBWvZMt3wr/SH5xlv9teez/M0hIzge4hTnxYFmXa3u9JDi2xOW8EriQMOjhe8h8zZmHT7q7QjG60k8RDy4ZOFuv1ZUiO7NlXVrtl694tYffmqNljamAG+w6l+pNm4URQxxDlGioPRQB/pVq3C6aIlEUNtv9bF9mT8465n2o/lWf3eRWTTfEVn2/n6uD97ifzjrL0Z/46Lo8ytzoX+Zf/b5hRO7mAD5pCyrlYZcxZb2DBiO4bizEeRHXlWFpKo1HBgBOGNrHo2i2V+he6Xka+YAHIb+1T0mBDSiVpI2YW+eR5G9o+qgDy561rPeuYWBpAPAdP4t61Orjdf3ZezosO6NFwhlCLrK7XVEkRR+r0/WE361XPO6djmyXxucgMSQT97ggaBkgwxyMvFh7yot8z6ZBGL+514f41Yaht2nVdg4u2bb4Z8UsvTG4cSxNDI0JRicwEjgkGPh2ByaeN6qjl5OXlWB19mA/Frfi6l6RcWK5Jdjx3urRr8o0x+Vc3kKot/1fIKnLzq6OsewWIJwAyGQJP4s7nNeaoXxtPZIlTKZY7hSFOc6Hh8IXAjFwFJ08etThrOTcCGnO5wG/W/FhioyR67S2+xZuQQbEEHqCLEHwINdkHBwuDdchIwsJaVtG6/7Phv+kw/5yVyHtXnF0O8l1lF9n1BWrd39kg/dp+Qrrqf7FnQPBUOzKkauXiq3aOHOAkCC9u82vJVBN/PWw+NRfkoPvsWS9oEt8WZQCEa19Opiif8A31AWJVbDdzhx8gvrc9ONiswGhygfgB/mNYFSw6rYxtPivHMxAWnbMwPs+Hx8A93jsEB17sixW/FyPhWRVOEdNJbY0+CnTMLXEcV7Mb4gfVjP+Zl/l180FxT9Lh3A/Nbj7yyHemTNtjEH6JA+6JB+dfSdGN1NBQjeSe9ylocX0oTuafJb7sKPLhYFta0UYtytZQOVZy1ZNzdd1F4lEWddsmFzRQP5yRf21Df+XVMxsA7cVudC86SSM/eYfJQfY7iL4aZOqyhvQMij80Nc37cR2rY5B95ngT8wtXo0/wAMt3FWTZfybqLtZWUi7EgZJXici5OUBGXlYWNYNDNasikNsTY2/raCMuN1e8cwhT++sOFkwbx4yQRRPYByQCr8wVv10+6/S9duVgPDS2zsllOz9zl2fNiMbLL7THg+HJGigIJM4BV5CSbKpN+7e+W/lReFrWtva9lsmw9qDEQh8pR7DPGT3omKhsreBswOtjYjSvVMG4upCi9SiKG23+ti+zJ+cdc17UfyrP7vIrJpviKz/fq2TD3FxxsRcA2JGaO4B6XGl6yNHXOjYg3Oxt042W10UHmaUMNjq4dOC5cJvNFEgSOGdUF7AT8rknr5k1rJdEzyuL3vYSduqsh2iahxLiRc8T8l7f8AGCf0eI/v6r+g5PxM/KvPoebeO0/JP+ME/o8R/f0+g5PxM/Kn0PNvHafkn/GCf0eI/v6fQkn4mflT6Im3jtPyT/jBP6PEf39PoST8TPyp9ETbx2n5J/xgn9HiP7+n0JJ+Jn5U+h5t47T8lzNv5GCQYsSCP64VYPZ+Ui4cz8q0FbU+5ymKVpB7iN4xVW3hx8M8gkiidGJJkLyZ850tbwtY/fW90fTT07NSV4IHwgC1t60NdPDMdZgIO261Tdf9nw3/AEmH/OWue9q84ug+S6Ci+z6grVu7+yQfu0/IV11P9izoHgqHZlSNXLxZ52pbWeAqAAyywvEwPQsyWb4ZTVT3Y6u8FQcdio3s/HwmLLm5EaEeIKhQPwQVrpZi2aG28qmFubvW5fHZljVWZcyk272nTKCRc30F7fdV9W5sbhK7ZftVtrG6019qRtEiKweSRxLIw91cpz6+gQC3lWDXTNbSOY7FzhjbednkrIjdwsvHYaG7MSxYrGGzMSQ1i55nTSUaCuNrnYNbhYa2Q2YDr+HNbFiyGcmfH4ojUvJIq+eaTKv4AV9MbHyWjqWH+kHrsPmp6FNp6if8LT6/4r9KRpYADkBaprVr6oiURVvtA2U+IwRWNS8iOsiKOZIOU2/gZqhI3WaQs3R1Q2Cpa92W3oOCy3Z+FxmxzJJJChE6NlQyajhm4zZQRykOl6xNM0cekY4GPJaW4E2vna/gp0tMXyzuiI1Rdw3nP9lZNysecdBJLIQHzyRsiiypmCG4+dqtjqed/K3KadpToqpbBHiAGuDjmbX6sDfqsqaaTlmaylu0TFwvs2I4iJmWR1Uuhs2HfKwzjxIYFctxe9q7RkjZIw8ZEX7VgVGqGnXGHrFZfvBvG06ARd1hhVwswX3JMjOBp4WII6rf1v6SsWacte0XwyPzVj7Pt9uHjJBKfkcVJnJOhSRiQpPkdFPhYeBr0HGy9inIlLTkTgtpqazkoihtt/rYvsyfnFXM+1H8qz+7yKyab4iqrt3ZaTRjjCdRE0rhouEQVaxNw5vpl8KhovSlIKaKneTrZZHMnesqGeamkdJHbEbVRdt4NYMVNArFhGwUE2zEZVbW2nzq3cjbOsF1Wj6h89O2R9rm+XArjqtZq9cLh3kcJGpdzyA/EnoAPE1XNMyFhfIbAeu1Uz1DIW6zyrNhtxZCLyTIp8FQvb4kr+VaGX2ijBsxhI4m3dYrTv0u8nmNAHH9Fy7T3PniUshEyjmFBD/BbnN8DfyNZFNpyCVwa8ap44jt2dith0uCbSttxHyVeBrdLcBwIuF4YrDhx4MOR/0PlU2P1VrtJ6Mir4uTfgRkdx+W8KU3P3chxUczStKGjdIwsWS5LBjrn06eNXTVEcMRleeaP2XzoaJdHI6KYWcD1EbwtL2XhhGERVcJHFHEpcqWbKX1OQkfOHhXEafr4KvkzCb2vfC2dluqeIxtsVYN3f2SD92n5Cu6p/sWdA8FhuzKkauXiy/tkN0NuarGb+rt/wBqw5D/APJYOBVbviCpsuMybOxFubiOMepvf8KxOT1qlnC5UI8BZe2zsK2HwIVAWxGIsihRdrHwA1868eTU1Nvut8Uvcq57E2GI14UrDiGFlZVIORWNrfaGW5Pi3lWq09rQsjLR9656RkPFZdHGATfNV6bfmSHF4mBUWVVZ/lLlWzBVU3sCCAwygWGgqf1djmooalzi0uHw5i1yd98R4rMow+onfCy2Avc9S/m5+4eMhxcBni7hkSRpFIZQEGfvdQSwtqOtddVyCWRpaLNAso0UrIKOVhPPee7Db2ra6rWClESiJRFTu1LZ/EwQktrE4Y/ZbuN8O8D/AA1VMLtWz0RMI6oA5Ow7cu+yzjsoxnCxc2GY6Ot18MyH8yrX/hrU+2EHL0cNYNnNPX+oPasOGM09TJTnYcOj9rK4b8qx2diIgLgOk9vqZ14n9l7OT4PVHs9VctSckc2YdRxHmOpUaRYdR1toWOK4zXBsSLeROmU/df8A9it5sWkLTq2Iv6xHahfXloefkb6/Ec/gaIGnfiPQ+XYv0R2f7bOLwEcjG8i3jkPiym1/iLH41aMlt4n67A5WOvVYobbf62L7Mn5xVzXtR/Ks/u8ismm+Iqp7bxrXljz2XKRbu6AoD1U9SeZ15CsLRGj4HwxzFlzcknWtbVyw23U5Xm5F10bb2cmI7mJLrldpUmRYgSqxG6vpf6XT6OtbXRWlG17NR/xi5IANrZDfvUopZKSTlI91sVmMRJUE87C/rWYc13Tb2F81oe5OAWLC8ZrBpRnLHpGL5R6W73qxri9NVLpqnkhk3ADjt69i5atnMszjsGA6B881SdqdoGLmkb2T5OIe73VLEdCxbQX+iBp512NL7LaPpImmuu552C9h0Wxw3rTxGrq3kUzbgbVP7i76yYib2bEgCWxKOBlzEalWX6VrkEaEA6DS+l9ofZ2KlhFXSEmMmxBxtfI33Xwscj3Sgnk5QwzCzgvDfnZoinEiiyygkjoHFsx/iDA+oY9aaCqnSwmN2bbW6Dl2eFl0+iJibxHpHn64qN3f2amIxKQyO6K4exS2bMFLfOBHJT+FdDE0ONisjSdTLTwiSPfjfcfQV5xczCENGDFGChRbRAuBGSCzAHUtpz68q1EukY62p9zAuwg62YOsLmwPUFx4jLRrHNdWxMW0mfM2azWHL/QDmLGx1F65rTNJHTPYI26t23IvrWNztWRG4kG6sm7v7JB+7T8hX0On+xZ0DwWA7MrqkxaiRY/nsC1vBRa5PlcgfGrrrxZF2m44SYjEoGuE4MdvrWZj/wDsKw5P5hh4FVPPOComFxAaQKx+SSzN5m2g9anI2zTq5leOFslc9jYGTFYlJmYpa/CXMVCKAbuxHQLf15VgxgtPIw5/eO5Qbe9grfh+HhMJJLYAKrStpYkWJUEeNrC3ia4+sL66uETLkE6rfC/XmttG0RR36yst3G2c2JxaBtTLIM/mLmSU/EXr6bXBrXx07MmD9u6yt0Z/Do56l2buaPXX3L9H1StalESiJREoijd4cXh48O4xLhYnBjN+bXB0UDUm1zYC+leEgDFWQske8CMEngsW3I2OmKxbYiOcpwGFrKM8gsQHsbhVZbgggnmNK0+nq6SgpvdHxhzZMQTkLdG3I5rMqJoq2cTsuHAWdxPryV+XGSoFZ1WVkYowUWd9LMvD5PnQ5gB4r3dK5/RT2xVjTCDZwyzBB42uNU78MDioSi7cVlu/2wRg8XJEFtGQXi004Z1FvsMbeg867UixWgkYWS32E3+Y6/koFJAc3gwzeh0B/wBPxrxUFhGrww6ti1bsd29h4oOBI+Waedii5WObuRrckCwuVIFyLkVMHYthAQ1oaTvt4rV6kslRe18K7OjIobKHBBa3PJbp9U1qNMaPkrYWsYQCDfHoI2dKtikDDcrgnw8yqzGIEKCdHF9NdNK5z6rVP429/wAlf7y3co7agzIQObRTqPUxMR+Rp7L4VTx/T5hSnyBWUobgGupXeLSdgAT7NSO9rxGFrdCFMZ/K/wARXC1+tTaQc7c7WHbrLjp49V7mHeVjymTCSPDOhDg6j8Li/vKehr6pIyPSbG1NM4EEdnA7iL4hYmitKDRodDM0kE3BHZtIU/2dbPkxG0BicpEURLFuhbIUVAepsbm3K3mK0vtNUxUWjfcy4F77Ybhe5PRhYXzVBmdWVjqm1hs8Fae0TEAtDGOYDOfIHKo++zfdXM+zsRAkkOWA8/kuj0QwmVztgFu39lF7k/8A3HDnwZyfQRSGurg+NZWmiBSOHEK/bPJEWHQDMzKqgXsLiMtqfRTXARUT66skZGQMXHHdf9VzhfqMBK7zh5Ra6KL8ryDXr4VsfqtU/jb3/JVe8t3Ly3R2lbBM8rARxEqG6BFVRe/UXufjXaQEcmBuw7FhawNyufYWLsMTtCUEBvdB5iNdQoHjc8vE1XC/W1pDls6AoA5uKxrauKLSyMxGZpGd/Nuf+tvhXjCXHWI2KsC7rnco/dXCtLMO6ZMzWVPpN8dLedWzaxbqtzVjr2sFrpgEMPDjZXxUgCSSX+TVc2qr4jkvnbx0rWzzRQwuY3Egc4jZv60jbZwDcSvDH7ClxUEsDYjKLqCwS+eQHMxYnVhfKNMo7pFtK5un0nDR1MdS2K9r2BOQyFtxzON87rPdCXsLLqG7JcZhIsTIJJVEi/JREghZLt3nVuXeIAUGx1Nd45r7iWUWLxcDdw6lZJOJqdsEDTqx/F078OvtWzUWAlESiJREoihd8Nke1YOSNR8oO/H9tdR6X1X0Y1F7dYWWRSVBgmbINh7tvcsI2BtX2HHrIbiF9HH1CddPFWsfTTrVddRfSmjXQj7RmLerZ1jDpsrtIxCkreUb8EmI68/n0FbVhZVjmE1lyuoRmsNBe6tfwubHyYH5tcb7O1/Iymnfk7Lg7d1+PSozsuNYLs3q3Ygx8QSUEMtyki6OhPO3kdLjrYeANduRdYD2B4sVkGK7LG40sGH2jh3mRS3BKZX5cj3yFvmGvTNe2opYKHJsJscSFM7TwWGh2fBJgnvJhI5VkW6+0RNIBmkdR3ldJFF/AFugoVJ+RIzCsW6HaRFMEixREU2ihz+rlPIa/MYnodLnQ9K8a66pp6psuGRV/qSyl8yIGBB5EEGiKowvljhdv+WVD+A0MUhPoGY/CuA0a73XSuoctZze3Lvss2Qa0V1leMwZhleE84mMfwBsD8VsfjXYPbZxC7Oim5aBj94x6Rge9SO7m3WwrnTPE/voOYPLMvS9tCDzAGotWq0lo1tW24NnDI+R4cVjV9Dy3PZ8Xj+u5XNtsYCdRxHgb6swUEfBx+Vcz7lpCmcQxrhxaTY9YXPyQPbhI09YXjj968NCloisrD3Uj9werAZVHpc+VWQaHqp360oLRtJz7Mz6xV0FHNLg1thvOA/XqVCxmKeWRpJDd2Nz4DoAB0AGgH5m5rr4IGQRiNgwHo34ldLTU7YI9RvXxKnNysOTJNKPmRcNT/WSkIv3AMT5Ve6UQRPmP3QtNp6W4ZCNpv2YDz7FdMFtFWx8WGiAYoGeQ9I1ClQPtHNy8K0Hs1RSNcal+AIsN5xGPRgtBUSD4AuPe3bSiOXEZtP2aH+LWRx55R9wHjXS8oXlxGQwHTtWC4mxsqpsfbTYmOPCKhVEkaSYfT1HCQeXK48QKx5yY4BGzM4KAwaArJvBtVMgwqsCmHGfEMORk5hAeRsxLHzAHjUao8nE2BmZwRzr80LI2w0mJcLGlr5rnle5vc1mF7YW3cV6Xhuavm5m6i3uoEhXRpW/UxHrlPz28hy61hOE9VlzW95Rt3YrSpsNHhoCqANJJ3AWAOY2OrD6Ki5t4C3WrZXw6Opi/YO0nYOtXxsubBUnfzbC4PBCGM2kkBjS3ML89/uPP6TCuX9ndHu0nX8rLi1p1neQ6zs3BZNXKIYrDNQHZLsHiYlXYdyO0revKJfvGb+E13NRLy85dsGA+azTH7lo5sR+OTE9Hqw7VuNeLUJREoiURKIlEWMdqu6/DlMqD5OUll8Fl5sp8m1YeebwryOU08okGW1bmBor6Q0jvjbiw+Xl0dC+uzHeMSR+xTHvICI83zk6ofNfD6Poa5f2s0PyMnv0HwPONtjt/QfHpC1lJMcYpMHDDsWnbFxZHyLnUD5Nj89B0J+kvXxFj422GhtJisis489ufHj89x6l5LHqngqN2iYPDYXEriVXGR4hzm48BHDVvds2Y5SW6p1/PbOwWDLqRnXIN94Wbba2q2JnM0iKsrBcxGiuwGUsv0SVAuPG/Sok3xCwZZBI4SMJ47+lRxb4ry1/I+Y/GvFSG36fWPQVrfZbvnmy4Od7n/kOx1a3/LJPNhzHkCOgvNh2FbGknLxqOzC0+prMVaxeHCyyRkdx7uB0Ib3x/auT9sVwntHTGGqE7fvf/ofpZZtO67dVUTfXZ7d3Ec2FoZj9YD5KQ/bSwJ+koFdNTVLaunbOM9vA7fW6y2+hajk3up3bcW9O3u8FVqmulX3DGzNlRSzHWw52H/yB6kDmQDJrS42CpqKmOButIbBfANeK4EEXGS/oHhqfDxPQUAWJW1baWIyHPIDeVcZpvYMKIhY4gAyuP65lCi/lHGdehLi3Wqa+ITBtOfhvd3G2Tes48AOIXEVFY57+UebuOA9blU9hY941kjjNle3GmHvyBbtIAegZmsSNTWS+QsYQ3PYNwyCwda3Su/am0FxEkUYNsLhUM0p5B5Drp5AAKPL1qMh5GERs+I4DzKBwLcFCJtKSGMNE2WadjIT1SMeHgSTp6VJrQZLnJmA6V6CF5R7QYJwUW6k3Y3tmPn5fnQwgu5Rxx2KvVNicl3bAjEuJWJ45pri4ih7uY/WYkWTxarWMBxskUTQdbbxzWucZMLGpxBQMo+Sw0XuIBy0+cb/OOg6V66Tkxd/UAsi9s1zvjmWNsTimCWUkjpEnOw8SdPWwHTXh9J1sukqhsEOIvYDeTt+XDHas+JgjbrOWNbSx74/GNMwOS4VE52W/dQAc2JNz5k+Vd/T0jdE0QpmYyO+I8Tn1bBwxXmjaf32oM8uETMTftt5ns2reNytheyYUKwHFc55PtH5t/BQAPgT1qLG6osvK2qNTMZDls6PXep+prESiJREoiURKIuLbOzExMDwyDusOfVTzDDzB1rwi4srIpXRPD2GxC/Pe8+xpsJiCblJoiGzLpcfNkTyNuXqDyNWU0rLOppxdjsMcsfXUVtdI04rIhXUw54+IdHrrC0jdHeRMdDqcmIjsXA0IbpIl+h+PUG458BpTRtRoSrD4zzb807xtB4794xCwYJmzs47Vbsy4uCTDTWDujKwHJl5Z0v4Eg25qbeRPW6P0hFWxa7M9o3H5bisaWK3NOSwnebd7EYNiJ0IS9hIBeJx4hvm+NjqPDrWTqkLSmmfG61rjYfXrioUSd63J+RB91vj0/wDfOigWc2+be8L5zhWuLjW9uRB8vPqCP+1vc1MBzhx3+u9bPun2kcRIPaIikbQsxxJN1ZkdYmOULoLstzfQtyy96rLrZtefvDYrntCITxLJCyuy95CrAq4PNbjSzDryBselYWkaJtZTmI55g7js9blkRv1TcKAxUayIWyl0dSkici6HmLcxIjajqCCNL3HGaJrnaPqXRTYNJs7gRt+fDFZjwXAPZmMQs12xsxsPJkJzowzRSDlLH0YeYuAw6HyIv2T2auIyXV6Prm1Ud8nDMeY4Fdu6uCklkcLlEdvlGc5UDWZY1zWOrNJly2OjE6MEI9bCJWljxzcNpGIxGS1unTENU35+wZ4HO/lvUXjVkEsglBWXMeIpFrNzOnhyIOtwQbm9z5JfWxW2oOR93aITdvffbfj6yX1hdpHDjjKqu6yKkatfKWBuSba6Efh51ENPKtByGJ8lyOmK73ipLR8LMOvaU2g0kp4OYtNKc88n0VvcKPA3N7VWH84zPyGQ3netJrffKjds7SWMtBELkKEFhfmbkm3pVsMRfZ79916xlxcrjxGMYo0ER1YqZWOnLp5DTl5VdyfO5R+zJTaNUeC6J8GyRcQ2GgUO+hb6sa8zUGytc/V7h5qtpL3cOHmpDZeFtGZXTQC92Nl+PVj5VRPJd+o04969dnYK3bFTahgyw4ePBh7l8TKwDMvQBeaADkLeenXOjjEbbBXgWC7939gxq3HaUzsL/KMdGYc215AdCTfrpoK5HTukDre7xbcztPAcPHZhnlU8DfjKo+/O85xsow+HN8Opvm6SMPnH6i9PE6+FdHoDRDdFw+91I/iOHNB2A+Z27hhvXmrJXTCnhy2n16JVx7K91B3cU47i34QPz25GQ+Q5D7+grNBdI8yvzK2ekJo4IxRQfC3PifWfHoWo1YtMlESiJREoiURKIlEUBvfu0mMisLLMlzG9vvVuuU/gbHpaoPYHCxWZRVj6WTWbltG8esisGxuEnwOJ4keaKSM95be543HJo2Hwty0sRc10NVEaOsFwcj+u/cVfX0At77RYtPxN3b8N28bM8lqO6u88WOQa8PEJ3igPeU8s8Z6rr+NiLHXgdIaMq9CVIkYebsdsPBw38OsLHhnZUN4q3YXaotkxGUX0zn9W4876KfqnQ9CdQOj0ZpiGsGqea/dv6N/iO9UyRFnQsm23uTxJ5PZ8kUFwU4xYBVIuDdVJRSb2DDQDU30qyPSdLJLqNfjiBuJGdj6vsWC/R5DtdhtvChN4+zvFYdVeefDpEXCiTiO51HzVWLMbAE28r3rZAAIxjYgS6yt22ZEw+zIMLJh1kjVWjixeFmBW5BBPeUlWdSxKNdTrqbaCbKc8ojbci4WewY54jmikeM3vmjcoT4aqRr5H01qscFqo3OYTqE9H6fJXDd7f91ktiTnRvedVs4b6TKOemhsAdAdTe+j0xon3scpHg8f8h8xs7CtnSaQLDqyjDerdj4MPiYL8QezyHMso14E3LOB9FjdXXTU9CWNYmhqx8bjQ1WBHw32cPMHq3LbxzuieKiE/IrpgwsMUKqVyQLcIji5YkHNJKLd52W5OllW/IXti6T0lLWye70gJaMcMzbG/QNm88bJi5xllNyVGb17Pi4fFmLXiX5OQatIvSCUnnqe7JztcHXV9rojSraxnJzfaN/5Df07x1jbb1tRNSB3JnB3dxHFZVBI7ImVu8hJJtzbqQa3RDQSTtWoIAuTtXamIfVRoDzOYZmP51SWNGJ/ZQ1QOcvTFYYqmgIuPdUEZj4u5Fx8K8Y+7vXgosBJue9c2xTFDdpu6BqAoDMx+qOnrU6jXkFo/09cFa7nGy7dmTx4jEtLKVjjVbxrKWt4ZbgHvH4ChhLItQOtvIHgFPV2BT2D2A+LJeXFRoinuJw2K5b2+SA0kN/C55eIqmF1O1jje1viJIv144KQiIwCn9nboRoTJiHaRV1CvYKAPnOLkfC5AHj05nSGnHSO5KlyyvtPQNnj0LIjomDnPxVS323wOJPsuE0g5Mw04tug+jGP83p73R6C0A2ib77XfHmG524ne7w6coudJVSCnpxf14KQ7PNyTO2dx8gD325cUj5ifVHU/Dny2csr6mTlH5bAty90WjITTwG8h+J3ruGzPNbXHGFAVQAoFgALAAcgB0FSWiX1REoiURKIlESiJREoiURQW9G68OMUZu5KoskoGo8mHzl8j8CDrUXsDhisqkrJKZ+szrGwrEN4d2MRgpwwBikBvGynusR1jbxtzQ9OYsdbWVA5MwVTdeM4Y44eusbFmTUENbeei5sgxLN/R6tvsVbN19/45hwMYFjkPdzEWjkvpZgfcJ8D3T5XtXHaW9lpIP/kUJ1488Pib87do271hRVJ1uSmGq4bCpPaW8EOCxSRyyEq8fPVmjAbuZ7aldXAbn43tmrX0miqnSVK58LMWnHZe4x1eOAJHZnZTfMyJwDjmpb2WGeJShjlgJzhSBJCx8QL906n3SOZuDUabTFZQu5KYEgfddgR0HMddwvXwRyBZzvVu1ig7P7PGsXT2NMqWBuM6L3mtYasCB0rpaXTdLUYB2qdxw78j2rUVVPUsvqgFvDz/AEVSZrakkeJsLj7VtDW1zWu1Te1uo+V8QvNiCLjL8O6fiD+d70UwHNNjfx71ceyHaMjYyaIE8LhF2U9HDooPqVJ162F+Vc77TRM93ZIfi1rX4WN/JbnR8ephsz4fotEx2zpJGJLAAHu5WKkLb7B72bvXBGoX6OuloNKQUkWqGO1jiXAgHDG2WXjt3LOfG5xvdcWK3cM9o52/8OnuxofeNrEs2UWAubKBYcuQAq1+mYo3ulpo7PfnfG3RlnmeKr5FzsHHALMdv4jDRYqSCAHhxtkvmUkuNG0OvvXW3lzrq6F0s0DZJ/iOOG45b9mK1k7wyTVbl64W71J7Bw2LmFsMjC/zhCQfi5Ww++rX07XG5F+tQa5pOFz635L2x+7E8TAYgTzSc8qMrH42JYD0FVyP5EfdYOJCt1XnIL22Pse7Hi4SRIyOaIxf+ImxPwv6GsCo0hG1n8OVpf8A1Gw7v0U44iTz2uspjFbS2ZglYiK0wF1Ro2MhPTR/dF+ugrX09FpbSTgA8at8S02HaPC6yi+CEXt25qZj2lh8Pho8TNMpUoBGRrdbDuxDmxNrk2uetgABqjR1NZUupoIze5uOO9xyAGzYOJON5e1jdZxWdbyb0z7QORAYsMD7pPvechHvH6g0Hnoa7nRuh6XQ45STnzdw6Pmcd1lVDT1GkTzObGM3HL16Ktu5HZwWAkxAZIzrlOkkv2usa+XvenM5T3STu15T1blsHVUFGww0ee1+09Hq27etYghVFCIoVVFlUCwAHQDpUlpib5r0oiURKIlESiJREoiURKIlESiLnx+CjmjMcqB0PNWFx/6HzGooRdSa4tOs02KzPefsrLHNhmDDormzp6PY5lHgwv5k15EZIXa0Rtw2LZPrYqpmpWM1jscMHD16C+dtdlBWFRA/FKqAVkNmJA5xtyA00Q6DxsLUJe2QyRmxOOGA7FGmqoOR93qWazd4zHH1brVBiw+MwMx4LSRPzMbDKWH1kbuuNLZvur2pNJWt1K6IX/EM+3MeHBPoiS2vQyB7dxz9dNlpuw8Ri8RhoppDGucXKJmjPMjViHIuADZcpHjXzuujoaWpfFFcgHBxs7u5vffoUGiS1n4HaF6Nu1gJQ5xMDxzOT8quZmUDQHOuboLkyDU872FdHorSNIKdsTpBrDO/N7L4dQWHUU/KX1m4KKh7MMCxaR8dnhUEnLwwVH13OYfgK3rdUjWBwWGykaw5no/ZemD3ZjWQQ7OgaDN3pJ2dxMVuLZjf5NTbSMi5NzlWxNa10kekLxsaHNafiIu2/wDTvI7MeN1nAcniVZ4dmHDOIzLJLxELXdiQGUgNlBJKqeIuhJOnM1z/ALRaPip2RvjFsweO0ZdBV8EhcTdcmI3emnh48OIlV2LMI+IyoVDEJksbKSliQbgn6Nya21JoiE0sZLW61gTcXvfHHbww7FU6U6xUhuztZciRTRrE62jBF8pYaZSTdkfkbMe8CCC1zbZU1ZG55gI1Xj7vDe3eOjwxVbmfeUzNtmBSRxAxHNUBkYeqoCRV01VBB9q8N6TZeBpOQVVkwrcSVoUMeeQvmL5c2axJZMrgnNfmAbW1FcTpSspZqgvDtZpA+7juwJLSBt3X2LLjY4DJUnfbbu0UmOHVkRcisZIgULA3v3mJK2II7uunOt1oKg0S+L3mUOcbkBpxGHRa/XhwUxS1tQ7VhAttOXrsKi92Nw58Uc4W6k3Mr3EfqCe9KfMXHjaunkq5ZG6kY1G7h68LK5lLRUR15Tysm7YPXoK1bb7J2LQmGQyaEScRsiLre6gAkLz7ovrbXUmose+JhZGbXzNse1Y/LU805mqWX3NGAvx8/BW/djcbD4TK7fKzLyYiyof6tOS+pufOq2sAx2pVaQlnGr8LNjRl+qtVTWClESiJREoiURKIlESiJREoiURKIlESiJRFHbfgibDyNNCsyorPlZM+oBOgsTfTprXhU43Oa4Fpsd97d6wHZe8G0MKoEcgljHzSOIg8gPfUDlZTYViz6N0TXfasMb94w/TtHWthUaN0hTkuZ/Ebnhn2fIlWbZ3amh0nw7KfGJg33q2Uj0ua0tR7ES21qWVrhxw7xceCwBpANOrI0gqdTfDZk478sfpNGVt8XXL8Qa0sns/pelNxG7/6m/gVkNqYH7QvufGQ3h9jxKKrzJxBDLcMvM3yvlXuplzEHoLirqWo0hTh7ZQ8ENNrjAHoIxxPzuj2xutay8Y8dLJtN4WlZoUjZlIc2j0gy3a+Yli8lwe6Qi5TdXqdXVTS0DHSm5LhgQMTzgcLbABbbib4FqNYA/BcWD2y36Okc4uY8NgkRizJKUARQOHchLsTa4YqhUt3gbZslZWirZEMARiMLDP7wAJsLZEXdlhZQDGlpKkMPtfZ6xo80+HaYohdm1kJA1OV7yLreynUcq1U1NpapkcGNkLbm2Z7xgenJWB8TBiQFzY3tJwSC0fElI0skZUfe+XT0vWTT+x2k5Td4DB/UfldVvroW7VW8d2k4qW64aFYx9I/KN95ART6g1vIfZGhp8auYuO4YfM+CjFJVVOFPGTx2duA71LdlymfGy+22xEhjDIZBn4WVugtlS+foPmmtsxtKwBlNHqtHf0rJqKOqpIrzP8AiOLQfHetjqa16URKIlESiJREoiURKIlESiJREoiURKIlESiJREoiURQm191MJiSWkhGc83QlHPqVtm/ivUS0HNZMFXPB9m4jw7MlmW9m6KQziNRiJVyg5jg3nFyToHiUAWA10J7w86xJeWiIMDSd/ODf3v1DitkNMcoNWoja4cR+/guf/wCl2JZA4iQZhfKJWVh5FXUBT5dKzY6mraBzuo2KpcdEyfFCW/2n9fJRuI7NsWDrhpv7ULfk1XjSFWNx6lH3LRDsRI9vroK5H7PcQNDhptP6oEfhpXv0lU/havPo7Rmyd3Z+i+07PsST+zz3/dhfxag0jUjJrR66UGjtF7Zndn/Vd+D7MsW3OB1Hi8kQH3Kb/hUHV1W7aB1fupCm0NH+N3d/iujH9n0uGVXljBU31hjlxTA6WBQKCLi5ve2liQSL4VTNVkYEuvs1tW3d5K2Or0fD9lAOk4/PxVr3P3Jw80PFmGIJzFcjo+HWwOjBbLJYgjmxF7jW168hjuwF7bHaL3soz6ZqX81pDRwFvn3WV/wGAihTJDGkac8qKFF/HTmfOslapznOOs43PFdNFFKIlESiJREoiURKIlESiJREoiURKIlESiJREoiURKIlESiJREoiURKIlESiJREoiURKIlESiJREoiURKIlESiL/2Q==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 descr="C:\Users\USER\Desktop\logo ESP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048247"/>
            <a:ext cx="2448272" cy="231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idx="1"/>
          </p:nvPr>
        </p:nvSpPr>
        <p:spPr>
          <a:xfrm>
            <a:off x="457200" y="609600"/>
            <a:ext cx="7620000" cy="80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Calibri"/>
              <a:buAutoNum type="arabicPeriod"/>
            </a:pPr>
            <a:r>
              <a:rPr lang="es-EC"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Energías Renovables</a:t>
            </a:r>
            <a:r>
              <a:rPr lang="es-EC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AutoNum type="alphaLcPeriod"/>
            </a:pPr>
            <a:r>
              <a:rPr lang="es-EC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Solar: 405,43 W/m²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3895" y="1916053"/>
            <a:ext cx="5872200" cy="39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22475" y="1753550"/>
            <a:ext cx="2697000" cy="20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body" idx="4294967295"/>
          </p:nvPr>
        </p:nvSpPr>
        <p:spPr>
          <a:xfrm>
            <a:off x="467544" y="304800"/>
            <a:ext cx="7152456" cy="804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Calibri"/>
              <a:buAutoNum type="arabicPeriod"/>
            </a:pPr>
            <a:r>
              <a:rPr lang="es-EC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Energías Renovables</a:t>
            </a:r>
            <a:r>
              <a:rPr lang="es-EC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>
                <a:solidFill>
                  <a:srgbClr val="FF0000"/>
                </a:solidFill>
              </a:rPr>
              <a:t>b. </a:t>
            </a:r>
            <a:r>
              <a:rPr lang="es-EC" sz="2200" dirty="0" smtClean="0"/>
              <a:t>Eólica</a:t>
            </a:r>
            <a:endParaRPr lang="es-EC" sz="2200" dirty="0"/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9724" y="4578650"/>
            <a:ext cx="2815800" cy="18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9699" y="1220149"/>
            <a:ext cx="3300000" cy="20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169150" y="3868300"/>
            <a:ext cx="2495100" cy="3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algn="ctr">
              <a:spcBef>
                <a:spcPts val="0"/>
              </a:spcBef>
              <a:buAutoNum type="arabicPeriod"/>
            </a:pPr>
            <a:r>
              <a:rPr lang="es-EC"/>
              <a:t>Frecuencia del viento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1222475" y="6250300"/>
            <a:ext cx="2495100" cy="3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C"/>
              <a:t>3. Dirección del viento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038850" y="3344250"/>
            <a:ext cx="2495100" cy="3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C"/>
              <a:t>2. Velocidad del viento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235364" y="4722969"/>
            <a:ext cx="2768700" cy="1408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266050" y="6054650"/>
            <a:ext cx="2768700" cy="6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C" sz="1600" b="1"/>
              <a:t>DENSIDAD DE PONTENCIA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idx="1"/>
          </p:nvPr>
        </p:nvSpPr>
        <p:spPr>
          <a:xfrm>
            <a:off x="838200" y="1914625"/>
            <a:ext cx="3941100" cy="198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C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C" b="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ucalipto</a:t>
            </a:r>
            <a:r>
              <a:rPr lang="es-EC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s-EC" b="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6m3</a:t>
            </a: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C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s-EC" b="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cacia: 50m³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C" b="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Poda de á</a:t>
            </a:r>
            <a:r>
              <a:rPr lang="es-EC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rboles: </a:t>
            </a:r>
            <a:r>
              <a:rPr lang="es-EC" b="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5 Kg/m² 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C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Estiércol:</a:t>
            </a:r>
            <a:r>
              <a:rPr lang="es-EC" b="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 30 Kg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s-EC" b="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Biogás: 2m³; 49,2 KJ/m³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4294967295"/>
          </p:nvPr>
        </p:nvSpPr>
        <p:spPr>
          <a:xfrm>
            <a:off x="539552" y="535905"/>
            <a:ext cx="6877205" cy="8048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1666"/>
              <a:buFont typeface="Calibri"/>
              <a:buAutoNum type="arabicPeriod"/>
            </a:pPr>
            <a:r>
              <a:rPr lang="es-EC" sz="2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Energías Renovables</a:t>
            </a:r>
            <a:r>
              <a:rPr lang="es-EC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solidFill>
                  <a:srgbClr val="FF0000"/>
                </a:solidFill>
              </a:rPr>
              <a:t>c.</a:t>
            </a:r>
            <a:r>
              <a:rPr lang="es-EC" dirty="0"/>
              <a:t> Biomasa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832350" y="4867300"/>
            <a:ext cx="3792600" cy="48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C" sz="1800" b="1"/>
              <a:t>Fórmula obtención de Biomasa: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42795" y="5601628"/>
            <a:ext cx="3672300" cy="694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grpSp>
        <p:nvGrpSpPr>
          <p:cNvPr id="159" name="Shape 159"/>
          <p:cNvGrpSpPr/>
          <p:nvPr/>
        </p:nvGrpSpPr>
        <p:grpSpPr>
          <a:xfrm>
            <a:off x="5727473" y="332656"/>
            <a:ext cx="3092999" cy="2680085"/>
            <a:chOff x="4823724" y="1357564"/>
            <a:chExt cx="3092999" cy="2680085"/>
          </a:xfrm>
        </p:grpSpPr>
        <p:pic>
          <p:nvPicPr>
            <p:cNvPr id="160" name="Shape 16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23724" y="1357564"/>
              <a:ext cx="3092999" cy="2323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Shape 161"/>
            <p:cNvSpPr txBox="1"/>
            <p:nvPr/>
          </p:nvSpPr>
          <p:spPr>
            <a:xfrm>
              <a:off x="5132800" y="3687850"/>
              <a:ext cx="22956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s-EC"/>
                <a:t>Poda de árboles</a:t>
              </a:r>
            </a:p>
          </p:txBody>
        </p:sp>
      </p:grpSp>
      <p:grpSp>
        <p:nvGrpSpPr>
          <p:cNvPr id="162" name="Shape 162"/>
          <p:cNvGrpSpPr/>
          <p:nvPr/>
        </p:nvGrpSpPr>
        <p:grpSpPr>
          <a:xfrm>
            <a:off x="5655464" y="3512678"/>
            <a:ext cx="3093000" cy="2652626"/>
            <a:chOff x="4823723" y="4204423"/>
            <a:chExt cx="3093000" cy="2652626"/>
          </a:xfrm>
        </p:grpSpPr>
        <p:pic>
          <p:nvPicPr>
            <p:cNvPr id="163" name="Shape 163" descr="C:\Users\Usuario\Pictures\2016-04-24 visita cocina cecel\visita cocina cecel 280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23723" y="4204423"/>
              <a:ext cx="3093000" cy="2319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Shape 164"/>
            <p:cNvSpPr txBox="1"/>
            <p:nvPr/>
          </p:nvSpPr>
          <p:spPr>
            <a:xfrm>
              <a:off x="5285200" y="6507250"/>
              <a:ext cx="2295600" cy="349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s-EC"/>
                <a:t>Biogás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CARACTERIZACIÓN ENERGÉTICA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484300" y="545580"/>
            <a:ext cx="8120148" cy="18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EC" sz="1800" b="1" dirty="0"/>
              <a:t>Finca Agroecológica:</a:t>
            </a:r>
            <a:r>
              <a:rPr lang="es-EC" sz="1800" dirty="0"/>
              <a:t> sistema de producción sin químicos, aprovechamiento de los recursos locales, aumento de diversidad de cultivos y biológica </a:t>
            </a:r>
            <a:endParaRPr lang="es-EC" sz="1800" dirty="0" smtClean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s-EC" sz="1800" dirty="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EC" sz="1800" b="1" dirty="0"/>
              <a:t>Finca Agroquímica:</a:t>
            </a:r>
            <a:r>
              <a:rPr lang="es-EC" sz="1800" dirty="0"/>
              <a:t> sistema de producción basado en el uso intensivo de agroquímicos, fertilizantes químicos y monocultivos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285" y="2492896"/>
            <a:ext cx="6585075" cy="3928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0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Cálculo energético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284984"/>
            <a:ext cx="3359696" cy="72008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s-EC" sz="2000" b="1" dirty="0" smtClean="0">
                <a:solidFill>
                  <a:schemeClr val="tx1"/>
                </a:solidFill>
              </a:rPr>
              <a:t>Energía (calor):</a:t>
            </a:r>
          </a:p>
          <a:p>
            <a:pPr>
              <a:buFont typeface="Arial" charset="0"/>
              <a:buChar char="•"/>
            </a:pPr>
            <a:endParaRPr lang="es-EC" sz="1800" b="1" dirty="0" smtClean="0"/>
          </a:p>
          <a:p>
            <a:pPr marL="114300" indent="0">
              <a:buNone/>
            </a:pPr>
            <a:endParaRPr lang="es-EC" sz="1800" dirty="0" smtClean="0"/>
          </a:p>
          <a:p>
            <a:pPr marL="285750" indent="-285750"/>
            <a:endParaRPr lang="es-EC" sz="1800" dirty="0" smtClean="0"/>
          </a:p>
          <a:p>
            <a:pPr marL="114300" indent="0">
              <a:buNone/>
            </a:pPr>
            <a:endParaRPr lang="es-EC" sz="1800" dirty="0"/>
          </a:p>
          <a:p>
            <a:pPr marL="114300" indent="0">
              <a:buNone/>
            </a:pPr>
            <a:endParaRPr lang="es-EC" sz="1800" dirty="0" smtClean="0"/>
          </a:p>
          <a:p>
            <a:pPr marL="114300" indent="0">
              <a:buNone/>
            </a:pPr>
            <a:endParaRPr lang="es-EC" sz="1800" dirty="0"/>
          </a:p>
          <a:p>
            <a:endParaRPr lang="es-EC" sz="1800" dirty="0"/>
          </a:p>
        </p:txBody>
      </p:sp>
      <p:sp>
        <p:nvSpPr>
          <p:cNvPr id="5" name="4 Rectángulo"/>
          <p:cNvSpPr/>
          <p:nvPr/>
        </p:nvSpPr>
        <p:spPr>
          <a:xfrm>
            <a:off x="371872" y="1569566"/>
            <a:ext cx="7584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C" sz="2000" b="1" dirty="0" smtClean="0"/>
              <a:t>Balance Energético</a:t>
            </a:r>
            <a:endParaRPr lang="es-EC" sz="2000" b="1" dirty="0"/>
          </a:p>
        </p:txBody>
      </p:sp>
      <p:sp>
        <p:nvSpPr>
          <p:cNvPr id="7" name="6 Rectángulo"/>
          <p:cNvSpPr/>
          <p:nvPr/>
        </p:nvSpPr>
        <p:spPr>
          <a:xfrm>
            <a:off x="2987824" y="3284984"/>
            <a:ext cx="24961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Q= m * </a:t>
            </a:r>
            <a:r>
              <a:rPr lang="es-EC" sz="2400" b="1" dirty="0" err="1"/>
              <a:t>cp</a:t>
            </a:r>
            <a:r>
              <a:rPr lang="es-EC" sz="2400" b="1" dirty="0"/>
              <a:t> * </a:t>
            </a:r>
            <a:r>
              <a:rPr lang="el-GR" sz="2400" b="1" dirty="0"/>
              <a:t>Δ</a:t>
            </a:r>
            <a:r>
              <a:rPr lang="es-EC" sz="2400" b="1" dirty="0"/>
              <a:t> T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011996" y="4293096"/>
            <a:ext cx="249610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Q= m* (h₂-h₁)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964160" y="5301208"/>
            <a:ext cx="2519772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Q= V*</a:t>
            </a:r>
            <a:r>
              <a:rPr lang="el-GR" sz="2400" b="1" dirty="0"/>
              <a:t>ρ</a:t>
            </a:r>
            <a:r>
              <a:rPr lang="es-EC" sz="2400" b="1" dirty="0"/>
              <a:t>*PCI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1907704" y="2132856"/>
                <a:ext cx="5328592" cy="5760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C" sz="2800" i="1">
                              <a:latin typeface="Cambria Math"/>
                            </a:rPr>
                            <m:t>𝑒𝑛𝑡𝑟𝑎𝑑𝑎</m:t>
                          </m:r>
                        </m:sub>
                      </m:sSub>
                      <m:r>
                        <a:rPr lang="es-EC" sz="2800" i="1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s-EC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C" sz="2800" i="1">
                              <a:latin typeface="Cambria Math"/>
                            </a:rPr>
                            <m:t>𝑠𝑎𝑙𝑖𝑑𝑎</m:t>
                          </m:r>
                        </m:sub>
                      </m:sSub>
                      <m:r>
                        <a:rPr lang="es-EC" sz="2800" i="1">
                          <a:latin typeface="Cambria Math"/>
                        </a:rPr>
                        <m:t>= ∆</m:t>
                      </m:r>
                      <m:sSub>
                        <m:sSubPr>
                          <m:ctrlPr>
                            <a:rPr lang="es-EC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28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C" sz="2800" i="1">
                              <a:latin typeface="Cambria Math"/>
                            </a:rPr>
                            <m:t>𝑠𝑖𝑠𝑡𝑒𝑚𝑎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132856"/>
                <a:ext cx="5328592" cy="57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0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b="1" cap="none" dirty="0" smtClean="0"/>
              <a:t>Ejes de Estudio Energético en cada Sistema de Producción: Agroecológico y Agroquímico</a:t>
            </a:r>
            <a:endParaRPr lang="en-US" sz="2800" cap="none" dirty="0"/>
          </a:p>
        </p:txBody>
      </p:sp>
      <p:sp>
        <p:nvSpPr>
          <p:cNvPr id="4" name="3 Rectángulo"/>
          <p:cNvSpPr/>
          <p:nvPr/>
        </p:nvSpPr>
        <p:spPr>
          <a:xfrm>
            <a:off x="179512" y="3565465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s-EC" dirty="0"/>
              <a:t>	</a:t>
            </a:r>
            <a:endParaRPr lang="es-EC" sz="2000" b="1" dirty="0"/>
          </a:p>
        </p:txBody>
      </p:sp>
      <p:pic>
        <p:nvPicPr>
          <p:cNvPr id="5" name="Picture 2" descr="https://encrypted-tbn3.gstatic.com/images?q=tbn:ANd9GcRP1KV3emJ9-CkQ3gAB-nrpHJTLYT11SZuUitMwS04hjYE6Jq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5731516" cy="32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228184" y="3140968"/>
            <a:ext cx="1512168" cy="5371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1. Vivienda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395536" y="3783432"/>
            <a:ext cx="1728192" cy="5371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2. Producción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3419872" y="5661248"/>
            <a:ext cx="2038552" cy="5371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3. Transformación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62200" y="2132856"/>
            <a:ext cx="430228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F:\DCIM\161___05\IMG_6089.JPG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83568" y="1844824"/>
            <a:ext cx="3463426" cy="195028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4662172" y="1492956"/>
            <a:ext cx="41583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C" b="1" dirty="0"/>
              <a:t>Factor de forma: </a:t>
            </a:r>
            <a:r>
              <a:rPr lang="es-EC" dirty="0"/>
              <a:t>en la Sierra de 0.5 a 0.83 </a:t>
            </a:r>
          </a:p>
          <a:p>
            <a:pPr lvl="0">
              <a:spcBef>
                <a:spcPts val="0"/>
              </a:spcBef>
              <a:buNone/>
            </a:pPr>
            <a:r>
              <a:rPr lang="es-EC" b="1" dirty="0"/>
              <a:t>Temperatura de </a:t>
            </a:r>
            <a:r>
              <a:rPr lang="es-EC" b="1" dirty="0" smtClean="0"/>
              <a:t>confort: </a:t>
            </a:r>
            <a:r>
              <a:rPr lang="es-EC" dirty="0"/>
              <a:t>21.8°C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015408" y="4902275"/>
            <a:ext cx="2480700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N° ventanas: 16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963533" y="5359475"/>
            <a:ext cx="2480700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Techo: teja asfáltica y vivo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737483" y="4437112"/>
            <a:ext cx="2480700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1.24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5731933" y="4883575"/>
            <a:ext cx="2480700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4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763708" y="5330025"/>
            <a:ext cx="2480700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Zinc y Eternit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749456" y="4293096"/>
            <a:ext cx="1326600" cy="41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C"/>
              <a:t>E. Eólica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728358" y="4902275"/>
            <a:ext cx="1326600" cy="413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C"/>
              <a:t>E. Solar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728358" y="5511875"/>
            <a:ext cx="1326600" cy="6399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C" dirty="0"/>
              <a:t>Pérdida de Energía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015408" y="4445075"/>
            <a:ext cx="2480700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Factor de forma: 0.72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1189789" y="3795113"/>
            <a:ext cx="2238600" cy="3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C" b="1"/>
              <a:t>Finca Agroecológica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581664" y="3807688"/>
            <a:ext cx="2238600" cy="41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C" b="1"/>
              <a:t>Finca Agroquímica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714558" y="6213525"/>
            <a:ext cx="2729700" cy="3279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C" sz="1600" b="1" dirty="0"/>
              <a:t>Aumento de Temperatura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EC" sz="1600" b="1" dirty="0" smtClean="0"/>
              <a:t>3°C</a:t>
            </a:r>
            <a:endParaRPr lang="es-EC" sz="1600" b="1" dirty="0"/>
          </a:p>
        </p:txBody>
      </p:sp>
      <p:sp>
        <p:nvSpPr>
          <p:cNvPr id="205" name="Shape 205"/>
          <p:cNvSpPr/>
          <p:nvPr/>
        </p:nvSpPr>
        <p:spPr>
          <a:xfrm>
            <a:off x="1926483" y="5890025"/>
            <a:ext cx="156900" cy="24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11"/>
          <p:cNvSpPr txBox="1">
            <a:spLocks noGrp="1"/>
          </p:cNvSpPr>
          <p:nvPr>
            <p:ph type="title"/>
          </p:nvPr>
        </p:nvSpPr>
        <p:spPr>
          <a:xfrm>
            <a:off x="520824" y="849076"/>
            <a:ext cx="2467000" cy="56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s-EC" sz="2000" b="1" dirty="0" smtClean="0"/>
              <a:t>1. vivienda</a:t>
            </a:r>
            <a:endParaRPr lang="es-EC" sz="2000" b="1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2261974" y="130622"/>
            <a:ext cx="6054441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Energía (Calor)</a:t>
            </a:r>
            <a:endParaRPr lang="es-EC" b="1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23528" y="908720"/>
            <a:ext cx="3187080" cy="56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s-EC" sz="2000" b="1" dirty="0"/>
              <a:t>2. Producción</a:t>
            </a:r>
          </a:p>
        </p:txBody>
      </p:sp>
      <p:pic>
        <p:nvPicPr>
          <p:cNvPr id="210" name="Shape 21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b="4530"/>
          <a:stretch/>
        </p:blipFill>
        <p:spPr>
          <a:xfrm>
            <a:off x="1835696" y="1700808"/>
            <a:ext cx="6048672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405991" y="130622"/>
            <a:ext cx="6054441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Energía (Calor)</a:t>
            </a:r>
            <a:endParaRPr lang="es-EC" b="1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idx="1"/>
          </p:nvPr>
        </p:nvSpPr>
        <p:spPr>
          <a:xfrm>
            <a:off x="252140" y="1537236"/>
            <a:ext cx="3095724" cy="491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s-EC" sz="1800" dirty="0"/>
              <a:t>La diversidad de cultivos y especies forestales permite la conservación de energía en el sistema de producción agroecológica: </a:t>
            </a:r>
            <a:r>
              <a:rPr lang="es-EC" sz="1800" b="1" dirty="0"/>
              <a:t>1349.91 </a:t>
            </a:r>
            <a:r>
              <a:rPr lang="es-EC" sz="1800" b="1" dirty="0" err="1"/>
              <a:t>kwh</a:t>
            </a:r>
            <a:endParaRPr lang="es-EC" sz="1800" b="1" dirty="0"/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s-EC" sz="1800" dirty="0"/>
              <a:t>El aprovechamiento de los residuos de la vivienda aporta con </a:t>
            </a:r>
            <a:r>
              <a:rPr lang="es-EC" sz="1800" b="1" dirty="0"/>
              <a:t>31.38 Kg</a:t>
            </a:r>
            <a:r>
              <a:rPr lang="es-EC" sz="1800" dirty="0"/>
              <a:t> </a:t>
            </a:r>
            <a:r>
              <a:rPr lang="es-EC" sz="1800" dirty="0" smtClean="0"/>
              <a:t>de abono al día</a:t>
            </a:r>
            <a:endParaRPr lang="es-EC" sz="1800" dirty="0"/>
          </a:p>
        </p:txBody>
      </p:sp>
      <p:grpSp>
        <p:nvGrpSpPr>
          <p:cNvPr id="218" name="Shape 218"/>
          <p:cNvGrpSpPr/>
          <p:nvPr/>
        </p:nvGrpSpPr>
        <p:grpSpPr>
          <a:xfrm>
            <a:off x="3736597" y="980728"/>
            <a:ext cx="5083875" cy="5394400"/>
            <a:chOff x="3157124" y="636250"/>
            <a:chExt cx="5083875" cy="5394400"/>
          </a:xfrm>
        </p:grpSpPr>
        <p:pic>
          <p:nvPicPr>
            <p:cNvPr id="219" name="Shape 2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57124" y="636250"/>
              <a:ext cx="5083875" cy="4965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Shape 220"/>
            <p:cNvSpPr txBox="1"/>
            <p:nvPr/>
          </p:nvSpPr>
          <p:spPr>
            <a:xfrm>
              <a:off x="3749800" y="5602850"/>
              <a:ext cx="4305900" cy="42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s-EC" b="1"/>
                <a:t>Aporte energético de las barreras de viento</a:t>
              </a:r>
            </a:p>
          </p:txBody>
        </p:sp>
      </p:grpSp>
      <p:sp>
        <p:nvSpPr>
          <p:cNvPr id="8" name="Shape 211"/>
          <p:cNvSpPr txBox="1">
            <a:spLocks noGrp="1"/>
          </p:cNvSpPr>
          <p:nvPr>
            <p:ph type="title"/>
          </p:nvPr>
        </p:nvSpPr>
        <p:spPr>
          <a:xfrm>
            <a:off x="376808" y="921084"/>
            <a:ext cx="3331096" cy="56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s-EC" sz="2000" b="1" dirty="0"/>
              <a:t>2. Producción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261974" y="130622"/>
            <a:ext cx="6054441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Energía (Calor)</a:t>
            </a:r>
            <a:endParaRPr lang="es-EC" b="1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sz="half" idx="2"/>
          </p:nvPr>
        </p:nvSpPr>
        <p:spPr>
          <a:xfrm>
            <a:off x="3707904" y="980728"/>
            <a:ext cx="4824536" cy="50610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s-EC" sz="45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de Titulación:</a:t>
            </a:r>
            <a:endParaRPr lang="es-EC" sz="45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18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s-EC" sz="459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Caracterización del potencial energético renovable para una finca agroecológica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196751"/>
            <a:ext cx="3096343" cy="4752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1043608" y="1661548"/>
            <a:ext cx="2304256" cy="399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C" b="1" dirty="0"/>
              <a:t>Finca Agroecológica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6090092" y="2093596"/>
            <a:ext cx="2010300" cy="399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C" b="1" dirty="0"/>
              <a:t>Finca Agroquímica</a:t>
            </a:r>
          </a:p>
        </p:txBody>
      </p:sp>
      <p:graphicFrame>
        <p:nvGraphicFramePr>
          <p:cNvPr id="228" name="Shape 228"/>
          <p:cNvGraphicFramePr/>
          <p:nvPr>
            <p:extLst>
              <p:ext uri="{D42A27DB-BD31-4B8C-83A1-F6EECF244321}">
                <p14:modId xmlns:p14="http://schemas.microsoft.com/office/powerpoint/2010/main" val="2518484382"/>
              </p:ext>
            </p:extLst>
          </p:nvPr>
        </p:nvGraphicFramePr>
        <p:xfrm>
          <a:off x="304800" y="2145512"/>
          <a:ext cx="4411216" cy="2651640"/>
        </p:xfrm>
        <a:graphic>
          <a:graphicData uri="http://schemas.openxmlformats.org/drawingml/2006/table">
            <a:tbl>
              <a:tblPr>
                <a:noFill/>
                <a:tableStyleId>{FD91AD37-2487-4861-B0EC-73B149F77B34}</a:tableStyleId>
              </a:tblPr>
              <a:tblGrid>
                <a:gridCol w="1328700"/>
                <a:gridCol w="1932249"/>
                <a:gridCol w="1150267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 dirty="0"/>
                        <a:t>Materia prima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 dirty="0"/>
                        <a:t>Transformación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 dirty="0"/>
                        <a:t>Fuente de Energía</a:t>
                      </a:r>
                    </a:p>
                  </a:txBody>
                  <a:tcPr marL="91425" marR="91425" marT="91425" marB="914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Leche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Yogur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COCCIÓN: Biomasa</a:t>
                      </a:r>
                    </a:p>
                  </a:txBody>
                  <a:tcPr marL="91425" marR="91425" marT="91425" marB="91425" anchor="ctr"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Granos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Pan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ASADO: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Biomasa</a:t>
                      </a:r>
                    </a:p>
                  </a:txBody>
                  <a:tcPr marL="91425" marR="91425" marT="91425" marB="91425" anchor="ctr">
                    <a:solidFill>
                      <a:srgbClr val="F1C23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Frutas y plantas medicinales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Deshidratación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SECADO: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Energía solar</a:t>
                      </a:r>
                    </a:p>
                  </a:txBody>
                  <a:tcPr marL="91425" marR="91425" marT="91425" marB="91425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9" name="Shape 229"/>
          <p:cNvGraphicFramePr/>
          <p:nvPr>
            <p:extLst>
              <p:ext uri="{D42A27DB-BD31-4B8C-83A1-F6EECF244321}">
                <p14:modId xmlns:p14="http://schemas.microsoft.com/office/powerpoint/2010/main" val="795109624"/>
              </p:ext>
            </p:extLst>
          </p:nvPr>
        </p:nvGraphicFramePr>
        <p:xfrm>
          <a:off x="5140238" y="2719244"/>
          <a:ext cx="3824250" cy="1432500"/>
        </p:xfrm>
        <a:graphic>
          <a:graphicData uri="http://schemas.openxmlformats.org/drawingml/2006/table">
            <a:tbl>
              <a:tblPr>
                <a:noFill/>
                <a:tableStyleId>{FD91AD37-2487-4861-B0EC-73B149F77B34}</a:tableStyleId>
              </a:tblPr>
              <a:tblGrid>
                <a:gridCol w="909550"/>
                <a:gridCol w="1618556"/>
                <a:gridCol w="1296144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 dirty="0"/>
                        <a:t>Materia prima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/>
                        <a:t>Transformación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 dirty="0"/>
                        <a:t>Fuente de Energía</a:t>
                      </a:r>
                    </a:p>
                  </a:txBody>
                  <a:tcPr marL="91425" marR="91425" marT="91425" marB="91425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Leche</a:t>
                      </a: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NINGUNA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- Venta directa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- Consumo</a:t>
                      </a: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NINGUNA</a:t>
                      </a:r>
                    </a:p>
                  </a:txBody>
                  <a:tcPr marL="91425" marR="91425" marT="91425" marB="91425" anchor="ctr">
                    <a:solidFill>
                      <a:srgbClr val="E6913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Granos</a:t>
                      </a: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0" name="Shape 230"/>
          <p:cNvSpPr txBox="1"/>
          <p:nvPr/>
        </p:nvSpPr>
        <p:spPr>
          <a:xfrm>
            <a:off x="611560" y="5373216"/>
            <a:ext cx="3108300" cy="114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C" sz="1600" dirty="0"/>
              <a:t>Aporte de energías </a:t>
            </a:r>
            <a:r>
              <a:rPr lang="es-EC" sz="1600" dirty="0" smtClean="0"/>
              <a:t>renovables </a:t>
            </a:r>
            <a:r>
              <a:rPr lang="es-EC" sz="1600" dirty="0"/>
              <a:t>en la transformación: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s-EC" sz="1600" dirty="0"/>
              <a:t>Energía solar: </a:t>
            </a:r>
            <a:r>
              <a:rPr lang="es-EC" sz="1600" b="1" dirty="0"/>
              <a:t>10,4 </a:t>
            </a:r>
            <a:r>
              <a:rPr lang="es-EC" sz="1600" b="1" dirty="0" err="1"/>
              <a:t>kwh</a:t>
            </a:r>
            <a:endParaRPr lang="es-EC" sz="1600" b="1" dirty="0"/>
          </a:p>
          <a:p>
            <a:pPr marL="457200" lvl="0" indent="-330200" rtl="0">
              <a:spcBef>
                <a:spcPts val="0"/>
              </a:spcBef>
              <a:buSzPct val="100000"/>
              <a:buChar char="●"/>
            </a:pPr>
            <a:r>
              <a:rPr lang="es-EC" sz="1600" dirty="0"/>
              <a:t>Biomasa: </a:t>
            </a:r>
            <a:r>
              <a:rPr lang="es-EC" sz="1600" b="1" dirty="0"/>
              <a:t>8,44 </a:t>
            </a:r>
            <a:r>
              <a:rPr lang="es-EC" sz="1600" b="1" dirty="0" err="1"/>
              <a:t>kwh</a:t>
            </a:r>
            <a:endParaRPr lang="es-EC" sz="1600" b="1" dirty="0"/>
          </a:p>
        </p:txBody>
      </p:sp>
      <p:sp>
        <p:nvSpPr>
          <p:cNvPr id="231" name="Shape 231"/>
          <p:cNvSpPr/>
          <p:nvPr/>
        </p:nvSpPr>
        <p:spPr>
          <a:xfrm>
            <a:off x="1867775" y="4918950"/>
            <a:ext cx="413400" cy="399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11"/>
          <p:cNvSpPr txBox="1">
            <a:spLocks noGrp="1"/>
          </p:cNvSpPr>
          <p:nvPr>
            <p:ph type="title"/>
          </p:nvPr>
        </p:nvSpPr>
        <p:spPr>
          <a:xfrm>
            <a:off x="251520" y="849076"/>
            <a:ext cx="2971056" cy="5637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s-EC" sz="2000" b="1" dirty="0" smtClean="0"/>
              <a:t>3. transformación</a:t>
            </a:r>
            <a:endParaRPr lang="es-EC" sz="2000" b="1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261974" y="130622"/>
            <a:ext cx="6054441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Energía (Calor)</a:t>
            </a:r>
            <a:endParaRPr lang="es-EC" b="1" cap="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MATRIZ ENERGÉTICA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55000"/>
              <a:buFont typeface="Arial"/>
            </a:pPr>
            <a:r>
              <a:rPr lang="es-EC" sz="3200" b="1" cap="none" dirty="0"/>
              <a:t>Cálculo de Matriz Energética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C" dirty="0" smtClean="0"/>
              <a:t> 	La </a:t>
            </a:r>
            <a:r>
              <a:rPr lang="es-EC" dirty="0"/>
              <a:t>matriz energética se determinó en base a las necesidades energéticas en los 3 </a:t>
            </a:r>
            <a:r>
              <a:rPr lang="es-EC" dirty="0" smtClean="0"/>
              <a:t>ejes de estudio. Esto incluyó el uso energías </a:t>
            </a:r>
            <a:r>
              <a:rPr lang="es-EC" dirty="0"/>
              <a:t>renovables y no </a:t>
            </a:r>
            <a:r>
              <a:rPr lang="es-EC" dirty="0" smtClean="0"/>
              <a:t>renovables en cada sistema:</a:t>
            </a:r>
            <a:endParaRPr lang="es-EC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s-EC" b="1" dirty="0"/>
              <a:t>No renovables:</a:t>
            </a:r>
            <a:r>
              <a:rPr lang="es-EC" dirty="0"/>
              <a:t> GLP, derivados del petróleo (diesel y fertilizantes)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-EC" b="1" dirty="0"/>
              <a:t>Renovables:</a:t>
            </a:r>
            <a:r>
              <a:rPr lang="es-EC" dirty="0"/>
              <a:t> solar, eólica, biomasa y barreras de viento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s-EC" b="1" dirty="0"/>
              <a:t>Electricidad: </a:t>
            </a:r>
            <a:r>
              <a:rPr lang="es-EC" dirty="0"/>
              <a:t>producción térmica e hidráulica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74646"/>
            <a:ext cx="7620000" cy="82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s-EC" sz="2400" b="1" cap="none" dirty="0" smtClean="0"/>
              <a:t>Ejemplo: Cálculo Matriz Energética con datos de la Finca Agroecológica</a:t>
            </a:r>
            <a:endParaRPr lang="es-EC" sz="2400" b="1" cap="none" dirty="0"/>
          </a:p>
        </p:txBody>
      </p:sp>
      <p:sp>
        <p:nvSpPr>
          <p:cNvPr id="248" name="Shape 248"/>
          <p:cNvSpPr txBox="1">
            <a:spLocks noGrp="1"/>
          </p:cNvSpPr>
          <p:nvPr>
            <p:ph idx="1"/>
          </p:nvPr>
        </p:nvSpPr>
        <p:spPr>
          <a:xfrm>
            <a:off x="336376" y="1550848"/>
            <a:ext cx="7620000" cy="5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C" sz="2000" b="1" dirty="0"/>
              <a:t>Necesidades energéticas:</a:t>
            </a:r>
          </a:p>
        </p:txBody>
      </p:sp>
      <p:grpSp>
        <p:nvGrpSpPr>
          <p:cNvPr id="249" name="Shape 249"/>
          <p:cNvGrpSpPr/>
          <p:nvPr/>
        </p:nvGrpSpPr>
        <p:grpSpPr>
          <a:xfrm>
            <a:off x="399350" y="2482666"/>
            <a:ext cx="4388674" cy="3322598"/>
            <a:chOff x="290026" y="2223801"/>
            <a:chExt cx="4388674" cy="3322598"/>
          </a:xfrm>
        </p:grpSpPr>
        <p:pic>
          <p:nvPicPr>
            <p:cNvPr id="250" name="Shape 2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0026" y="2223801"/>
              <a:ext cx="4388674" cy="3051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Shape 251"/>
            <p:cNvSpPr txBox="1"/>
            <p:nvPr/>
          </p:nvSpPr>
          <p:spPr>
            <a:xfrm>
              <a:off x="679000" y="5170200"/>
              <a:ext cx="34503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s-EC" b="1"/>
                <a:t>Necesidad de calor: CALEFACCIÓN</a:t>
              </a:r>
            </a:p>
          </p:txBody>
        </p:sp>
      </p:grpSp>
      <p:grpSp>
        <p:nvGrpSpPr>
          <p:cNvPr id="252" name="Shape 252"/>
          <p:cNvGrpSpPr/>
          <p:nvPr/>
        </p:nvGrpSpPr>
        <p:grpSpPr>
          <a:xfrm>
            <a:off x="5442180" y="1026225"/>
            <a:ext cx="3450300" cy="2833575"/>
            <a:chOff x="4946200" y="1483425"/>
            <a:chExt cx="3450300" cy="2833575"/>
          </a:xfrm>
        </p:grpSpPr>
        <p:pic>
          <p:nvPicPr>
            <p:cNvPr id="253" name="Shape 2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83500" y="1483425"/>
              <a:ext cx="3371850" cy="2000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Shape 254"/>
            <p:cNvSpPr txBox="1"/>
            <p:nvPr/>
          </p:nvSpPr>
          <p:spPr>
            <a:xfrm>
              <a:off x="4946200" y="3493800"/>
              <a:ext cx="3450300" cy="823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s-EC" b="1"/>
                <a:t>Consumo electricidad en la vivienda: COCCIÓN, REFRIGERACIÓN, ILUMINACIÓN</a:t>
              </a:r>
            </a:p>
          </p:txBody>
        </p:sp>
      </p:grpSp>
      <p:grpSp>
        <p:nvGrpSpPr>
          <p:cNvPr id="255" name="Shape 255"/>
          <p:cNvGrpSpPr/>
          <p:nvPr/>
        </p:nvGrpSpPr>
        <p:grpSpPr>
          <a:xfrm>
            <a:off x="6023173" y="4077072"/>
            <a:ext cx="2581275" cy="2250750"/>
            <a:chOff x="5414962" y="4514850"/>
            <a:chExt cx="2581275" cy="2250750"/>
          </a:xfrm>
        </p:grpSpPr>
        <p:sp>
          <p:nvSpPr>
            <p:cNvPr id="256" name="Shape 256"/>
            <p:cNvSpPr txBox="1"/>
            <p:nvPr/>
          </p:nvSpPr>
          <p:spPr>
            <a:xfrm>
              <a:off x="5414975" y="6389400"/>
              <a:ext cx="25812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s-EC" b="1"/>
                <a:t>BIOMASA</a:t>
              </a:r>
            </a:p>
          </p:txBody>
        </p:sp>
        <p:pic>
          <p:nvPicPr>
            <p:cNvPr id="257" name="Shape 2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14962" y="4514850"/>
              <a:ext cx="2581275" cy="1790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idx="1"/>
          </p:nvPr>
        </p:nvSpPr>
        <p:spPr>
          <a:xfrm>
            <a:off x="323528" y="501952"/>
            <a:ext cx="7620000" cy="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r>
              <a:rPr lang="es-EC" b="1" dirty="0" smtClean="0"/>
              <a:t>Matriz energética: en </a:t>
            </a:r>
            <a:r>
              <a:rPr lang="es-EC" b="1" dirty="0"/>
              <a:t>la vivienda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034357" y="1911257"/>
            <a:ext cx="2409600" cy="413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C" dirty="0"/>
              <a:t>Energías renovables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5453957" y="1911257"/>
            <a:ext cx="2409600" cy="4134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EC" dirty="0"/>
              <a:t>Energías no renovables</a:t>
            </a:r>
          </a:p>
        </p:txBody>
      </p:sp>
      <p:graphicFrame>
        <p:nvGraphicFramePr>
          <p:cNvPr id="265" name="Shape 265"/>
          <p:cNvGraphicFramePr/>
          <p:nvPr>
            <p:extLst>
              <p:ext uri="{D42A27DB-BD31-4B8C-83A1-F6EECF244321}">
                <p14:modId xmlns:p14="http://schemas.microsoft.com/office/powerpoint/2010/main" val="2218962995"/>
              </p:ext>
            </p:extLst>
          </p:nvPr>
        </p:nvGraphicFramePr>
        <p:xfrm>
          <a:off x="642444" y="2670375"/>
          <a:ext cx="3546225" cy="2414809"/>
        </p:xfrm>
        <a:graphic>
          <a:graphicData uri="http://schemas.openxmlformats.org/drawingml/2006/table">
            <a:tbl>
              <a:tblPr>
                <a:noFill/>
                <a:tableStyleId>{FD91AD37-2487-4861-B0EC-73B149F77B34}</a:tableStyleId>
              </a:tblPr>
              <a:tblGrid>
                <a:gridCol w="1267625"/>
                <a:gridCol w="1096525"/>
                <a:gridCol w="1182075"/>
              </a:tblGrid>
              <a:tr h="72245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C" sz="1400" b="1" dirty="0"/>
                        <a:t>Necesidad energética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C" sz="1400" b="1"/>
                        <a:t>Fuente de energía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C" sz="1400" b="1"/>
                        <a:t>Cantidad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s-EC" sz="1400" b="1"/>
                        <a:t>KJ</a:t>
                      </a:r>
                    </a:p>
                  </a:txBody>
                  <a:tcPr marL="91425" marR="91425" marT="91425" marB="91425"/>
                </a:tc>
              </a:tr>
              <a:tr h="432048"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Cocción alimentos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Biomasa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9041.68</a:t>
                      </a:r>
                    </a:p>
                  </a:txBody>
                  <a:tcPr marL="91425" marR="91425" marT="91425" marB="91425"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Solar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11645.43</a:t>
                      </a:r>
                    </a:p>
                  </a:txBody>
                  <a:tcPr marL="91425" marR="91425" marT="91425" marB="91425"/>
                </a:tc>
              </a:tr>
              <a:tr h="467886"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Calefacción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Biomasa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33667.41</a:t>
                      </a:r>
                    </a:p>
                  </a:txBody>
                  <a:tcPr marL="91425" marR="91425" marT="91425" marB="91425"/>
                </a:tc>
              </a:tr>
              <a:tr h="36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Solar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s-EC" sz="1400" dirty="0"/>
                        <a:t>22392.00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266" name="Shape 266"/>
          <p:cNvGraphicFramePr/>
          <p:nvPr>
            <p:extLst>
              <p:ext uri="{D42A27DB-BD31-4B8C-83A1-F6EECF244321}">
                <p14:modId xmlns:p14="http://schemas.microsoft.com/office/powerpoint/2010/main" val="1524536277"/>
              </p:ext>
            </p:extLst>
          </p:nvPr>
        </p:nvGraphicFramePr>
        <p:xfrm>
          <a:off x="4885644" y="2708919"/>
          <a:ext cx="3934828" cy="1718405"/>
        </p:xfrm>
        <a:graphic>
          <a:graphicData uri="http://schemas.openxmlformats.org/drawingml/2006/table">
            <a:tbl>
              <a:tblPr>
                <a:noFill/>
                <a:tableStyleId>{FD91AD37-2487-4861-B0EC-73B149F77B34}</a:tableStyleId>
              </a:tblPr>
              <a:tblGrid>
                <a:gridCol w="1489658"/>
                <a:gridCol w="1278381"/>
                <a:gridCol w="1166789"/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/>
                        <a:t>Necesidad energética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/>
                        <a:t>Fuente de energía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/>
                        <a:t>Cantidad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s-EC" sz="1400" b="1"/>
                        <a:t>KJ</a:t>
                      </a:r>
                    </a:p>
                  </a:txBody>
                  <a:tcPr marL="91425" marR="91425" marT="91425" marB="91425"/>
                </a:tc>
              </a:tr>
              <a:tr h="595800">
                <a:tc row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Cocción alimentos</a:t>
                      </a:r>
                    </a:p>
                  </a:txBody>
                  <a:tcPr marL="91425" marR="91425" marT="91425" marB="91425"/>
                </a:tc>
                <a:tc rowSpan="3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Electricidad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6879.60</a:t>
                      </a:r>
                    </a:p>
                  </a:txBody>
                  <a:tcPr marL="91425" marR="91425" marT="91425" marB="91425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s-EC" sz="1400"/>
                        <a:t>3816.00</a:t>
                      </a:r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s-EC" sz="1400" dirty="0">
                          <a:solidFill>
                            <a:schemeClr val="dk1"/>
                          </a:solidFill>
                        </a:rPr>
                        <a:t>Calefacción</a:t>
                      </a:r>
                    </a:p>
                  </a:txBody>
                  <a:tcPr marL="91425" marR="91425" marT="91425" marB="914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4835264" y="3717033"/>
            <a:ext cx="412922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628800"/>
            <a:ext cx="4602300" cy="27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62"/>
          <p:cNvSpPr txBox="1">
            <a:spLocks/>
          </p:cNvSpPr>
          <p:nvPr/>
        </p:nvSpPr>
        <p:spPr>
          <a:xfrm>
            <a:off x="323528" y="501952"/>
            <a:ext cx="7620000" cy="6948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spcBef>
                <a:spcPts val="0"/>
              </a:spcBef>
              <a:buFont typeface="Arial" pitchFamily="34" charset="0"/>
              <a:buNone/>
            </a:pPr>
            <a:r>
              <a:rPr lang="es-EC" b="1" dirty="0" smtClean="0"/>
              <a:t>Matriz energética: en la vivienda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17650"/>
            <a:ext cx="4288800" cy="218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5319733" y="1892994"/>
            <a:ext cx="2157899" cy="931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59"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4163275"/>
            <a:ext cx="4288800" cy="2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5138675" y="4563880"/>
            <a:ext cx="2592300" cy="1208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C" sz="1800"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7" name="Shape 262"/>
          <p:cNvSpPr txBox="1">
            <a:spLocks noGrp="1"/>
          </p:cNvSpPr>
          <p:nvPr>
            <p:ph idx="1"/>
          </p:nvPr>
        </p:nvSpPr>
        <p:spPr>
          <a:xfrm>
            <a:off x="323528" y="501952"/>
            <a:ext cx="7620000" cy="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r>
              <a:rPr lang="es-EC" b="1" dirty="0" smtClean="0"/>
              <a:t>Matriz energética: en </a:t>
            </a:r>
            <a:r>
              <a:rPr lang="es-EC" b="1" dirty="0"/>
              <a:t>la </a:t>
            </a:r>
            <a:r>
              <a:rPr lang="es-EC" b="1" dirty="0" smtClean="0"/>
              <a:t>producción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72816"/>
            <a:ext cx="7159500" cy="43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262"/>
          <p:cNvSpPr txBox="1">
            <a:spLocks noGrp="1"/>
          </p:cNvSpPr>
          <p:nvPr>
            <p:ph idx="1"/>
          </p:nvPr>
        </p:nvSpPr>
        <p:spPr>
          <a:xfrm>
            <a:off x="480392" y="573960"/>
            <a:ext cx="7620000" cy="69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r>
              <a:rPr lang="es-EC" b="1" dirty="0" smtClean="0"/>
              <a:t>Matriz energética: en </a:t>
            </a:r>
            <a:r>
              <a:rPr lang="es-EC" b="1" dirty="0"/>
              <a:t>la </a:t>
            </a:r>
            <a:r>
              <a:rPr lang="es-EC" b="1" dirty="0" smtClean="0"/>
              <a:t>transformación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2060848"/>
            <a:ext cx="8226900" cy="27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cap="none" dirty="0" smtClean="0"/>
              <a:t>Comparación de la matriz energética en los dos sistemas de producción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84" y="1916832"/>
            <a:ext cx="4089300" cy="24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992" y="3645024"/>
            <a:ext cx="4282499" cy="25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C" b="1" cap="none" dirty="0" smtClean="0"/>
              <a:t>Comparación de la matriz energética en los dos sistemas de producción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Cambria"/>
              <a:buNone/>
            </a:pPr>
            <a:r>
              <a:rPr lang="es-EC" b="1" dirty="0"/>
              <a:t>Temas a tratar</a:t>
            </a:r>
            <a:r>
              <a:rPr lang="es-EC" sz="4600" b="1" i="0" u="none" strike="noStrike" cap="none" dirty="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s-EC" sz="320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Enfoque</a:t>
            </a:r>
          </a:p>
          <a:p>
            <a:pPr marL="342900" marR="0" lvl="0" indent="-3175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s-EC" sz="320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Objetivo</a:t>
            </a:r>
            <a:r>
              <a:rPr lang="es-EC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</a:t>
            </a:r>
          </a:p>
          <a:p>
            <a:pPr marL="342900" marR="0" lvl="0" indent="-3175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s-EC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Sustento teórico</a:t>
            </a:r>
          </a:p>
          <a:p>
            <a:pPr marL="342900" marR="0" lvl="0" indent="-3175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s-EC" sz="320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Caracterización de la</a:t>
            </a:r>
            <a:r>
              <a:rPr lang="es-EC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 fincas</a:t>
            </a:r>
          </a:p>
          <a:p>
            <a:pPr marL="342900" marR="0" lvl="0" indent="-3175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s-EC" sz="320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Matriz energética de las fincas</a:t>
            </a:r>
          </a:p>
          <a:p>
            <a:pPr marL="342900" marR="0" lvl="0" indent="-317500" algn="l" rtl="0">
              <a:lnSpc>
                <a:spcPct val="115000"/>
              </a:lnSpc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AutoNum type="arabicPeriod"/>
            </a:pPr>
            <a:r>
              <a:rPr lang="es-EC" sz="3200" i="0" u="none" strike="noStrike" cap="none" dirty="0">
                <a:solidFill>
                  <a:schemeClr val="tx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Conclusiones</a:t>
            </a:r>
            <a:r>
              <a:rPr lang="es-EC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y Recomendaciones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400" y="1715375"/>
            <a:ext cx="7814400" cy="47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C" b="1" cap="none" dirty="0" smtClean="0"/>
              <a:t>Aporte energético en los dos </a:t>
            </a:r>
            <a:br>
              <a:rPr lang="es-EC" b="1" cap="none" dirty="0" smtClean="0"/>
            </a:br>
            <a:r>
              <a:rPr lang="es-EC" b="1" cap="none" dirty="0" smtClean="0"/>
              <a:t>sistemas de producción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5656" y="2924944"/>
            <a:ext cx="662473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683568" y="1830234"/>
            <a:ext cx="1872208" cy="49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C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Vivienda</a:t>
            </a:r>
            <a:endParaRPr lang="es-EC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C" b="1" cap="none" dirty="0" smtClean="0"/>
              <a:t>Costos de energía en los </a:t>
            </a:r>
            <a:br>
              <a:rPr lang="es-EC" b="1" cap="none" dirty="0" smtClean="0"/>
            </a:br>
            <a:r>
              <a:rPr lang="es-EC" b="1" cap="none" dirty="0" smtClean="0"/>
              <a:t>dos sistemas de producción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25" y="2985749"/>
            <a:ext cx="7305600" cy="3122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14"/>
          <p:cNvSpPr txBox="1"/>
          <p:nvPr/>
        </p:nvSpPr>
        <p:spPr>
          <a:xfrm>
            <a:off x="683568" y="1830234"/>
            <a:ext cx="2232248" cy="49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C" sz="2400" b="1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EC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Producció</a:t>
            </a:r>
            <a:r>
              <a:rPr lang="es-EC" sz="2400" b="1" dirty="0">
                <a:latin typeface="Calibri"/>
                <a:ea typeface="Calibri"/>
                <a:cs typeface="Calibri"/>
                <a:sym typeface="Calibri"/>
              </a:rPr>
              <a:t>n</a:t>
            </a:r>
            <a:endParaRPr lang="es-EC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78528" y="5607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b="1" cap="none" smtClean="0"/>
              <a:t>Costos de energía en los </a:t>
            </a:r>
            <a:br>
              <a:rPr lang="es-EC" b="1" cap="none" smtClean="0"/>
            </a:br>
            <a:r>
              <a:rPr lang="es-EC" b="1" cap="none" smtClean="0"/>
              <a:t>dos sistemas de producción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1949" y="2837225"/>
            <a:ext cx="5660099" cy="34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14"/>
          <p:cNvSpPr txBox="1"/>
          <p:nvPr/>
        </p:nvSpPr>
        <p:spPr>
          <a:xfrm>
            <a:off x="683568" y="1830234"/>
            <a:ext cx="2592288" cy="49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C" sz="2400" b="1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s-EC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Transformación</a:t>
            </a:r>
            <a:endParaRPr lang="es-EC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C" b="1" cap="none" dirty="0" smtClean="0"/>
              <a:t>Costos de energía en los </a:t>
            </a:r>
            <a:br>
              <a:rPr lang="es-EC" b="1" cap="none" dirty="0" smtClean="0"/>
            </a:br>
            <a:r>
              <a:rPr lang="es-EC" b="1" cap="none" dirty="0" smtClean="0"/>
              <a:t>dos sistemas de producción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275" y="2067375"/>
            <a:ext cx="5831400" cy="37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C" b="1" cap="none" dirty="0" smtClean="0"/>
              <a:t>Costo ambiental: </a:t>
            </a:r>
            <a:br>
              <a:rPr lang="es-EC" b="1" cap="none" dirty="0" smtClean="0"/>
            </a:br>
            <a:r>
              <a:rPr lang="es-EC" b="1" cap="none" dirty="0" smtClean="0"/>
              <a:t>Emisiones de CO2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354" y="1993354"/>
            <a:ext cx="5695950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6128" y="517365"/>
            <a:ext cx="8260672" cy="1039427"/>
          </a:xfrm>
        </p:spPr>
        <p:txBody>
          <a:bodyPr>
            <a:normAutofit/>
          </a:bodyPr>
          <a:lstStyle/>
          <a:p>
            <a:r>
              <a:rPr lang="es-EC" b="1" cap="none" dirty="0" smtClean="0"/>
              <a:t>Implicaciones Éticas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 dirty="0" smtClean="0"/>
              <a:t>Conclusiones y recomendaciones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0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idx="1"/>
          </p:nvPr>
        </p:nvSpPr>
        <p:spPr>
          <a:xfrm>
            <a:off x="179512" y="1556792"/>
            <a:ext cx="5040560" cy="43204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s-EC" sz="2600" dirty="0"/>
              <a:t>En la finca agroquímica se invierten 5 Kcal de energía para producir 1 Kcal de alimento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s-EC" sz="2600" dirty="0"/>
              <a:t>En términos económicos en una finca agroquímica se invierten 4,5 veces más que en una finca agroecológica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none" dirty="0" smtClean="0"/>
              <a:t>Conclusiones</a:t>
            </a:r>
            <a:endParaRPr lang="en-US" b="1" cap="none" dirty="0"/>
          </a:p>
        </p:txBody>
      </p:sp>
      <p:pic>
        <p:nvPicPr>
          <p:cNvPr id="2050" name="Picture 2" descr="http://1.bp.blogspot.com/_n-bwNQPxrWY/TKNWHp6A_4I/AAAAAAAAAPI/mnlQc2f9eYY/s1600/agricultura+intensiva+fertilizan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idx="1"/>
          </p:nvPr>
        </p:nvSpPr>
        <p:spPr>
          <a:xfrm>
            <a:off x="179512" y="1543428"/>
            <a:ext cx="8640960" cy="123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s-EC" sz="2000" dirty="0"/>
              <a:t>El uso de energías renovables genera un aumento de energía en la vivienda</a:t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974" y="2613050"/>
            <a:ext cx="6343825" cy="36749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C" b="1" cap="none" dirty="0" smtClean="0"/>
              <a:t>Conclusiones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idx="1"/>
          </p:nvPr>
        </p:nvSpPr>
        <p:spPr>
          <a:xfrm>
            <a:off x="381000" y="1524000"/>
            <a:ext cx="3069300" cy="42092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15000"/>
              </a:lnSpc>
              <a:spcBef>
                <a:spcPts val="0"/>
              </a:spcBef>
            </a:pPr>
            <a:r>
              <a:rPr lang="es-EC" dirty="0"/>
              <a:t>La diversidad presente en la finca agroecológica permite </a:t>
            </a:r>
            <a:r>
              <a:rPr lang="es-EC" dirty="0" smtClean="0"/>
              <a:t>la integralidad en el análisis de todo el sistema de producción</a:t>
            </a:r>
            <a:endParaRPr lang="es-EC" dirty="0"/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003" y="1295403"/>
            <a:ext cx="4498199" cy="46679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C" b="1" cap="none" dirty="0" smtClean="0"/>
              <a:t>Conclusiones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7543800" cy="249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ENFOQUE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611560" y="3068960"/>
            <a:ext cx="4464496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>
            <a:spLocks noGrp="1"/>
          </p:cNvSpPr>
          <p:nvPr>
            <p:ph type="body" idx="4294967295"/>
          </p:nvPr>
        </p:nvSpPr>
        <p:spPr>
          <a:xfrm>
            <a:off x="360040" y="1700808"/>
            <a:ext cx="4427984" cy="11200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s-EC" sz="1800" dirty="0"/>
              <a:t>La finca agroecológica permite </a:t>
            </a:r>
            <a:r>
              <a:rPr lang="es-EC" sz="1800" dirty="0" smtClean="0"/>
              <a:t>mantener la </a:t>
            </a:r>
            <a:r>
              <a:rPr lang="es-EC" sz="1800" dirty="0"/>
              <a:t>sostenibilidad del sistema </a:t>
            </a:r>
            <a:r>
              <a:rPr lang="es-EC" sz="1800" dirty="0" smtClean="0"/>
              <a:t>de producción</a:t>
            </a:r>
            <a:endParaRPr lang="es-EC" sz="1800" dirty="0"/>
          </a:p>
        </p:txBody>
      </p:sp>
      <p:sp>
        <p:nvSpPr>
          <p:cNvPr id="372" name="Shape 372"/>
          <p:cNvSpPr txBox="1"/>
          <p:nvPr/>
        </p:nvSpPr>
        <p:spPr>
          <a:xfrm>
            <a:off x="1289968" y="5774103"/>
            <a:ext cx="29940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C" b="1"/>
              <a:t>Primera ley de Temodinámica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pPr algn="l"/>
            <a:r>
              <a:rPr lang="es-EC" b="1" cap="none" dirty="0" smtClean="0"/>
              <a:t>Conclusiones</a:t>
            </a:r>
            <a:endParaRPr lang="en-US" b="1" cap="none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063058"/>
              </p:ext>
            </p:extLst>
          </p:nvPr>
        </p:nvGraphicFramePr>
        <p:xfrm>
          <a:off x="5652120" y="2204864"/>
          <a:ext cx="3096344" cy="266429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48172"/>
                <a:gridCol w="1548172"/>
              </a:tblGrid>
              <a:tr h="513176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ENERGÍA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W/M2</a:t>
                      </a:r>
                      <a:endParaRPr lang="en-US" sz="1600" dirty="0"/>
                    </a:p>
                  </a:txBody>
                  <a:tcPr anchor="ctr"/>
                </a:tc>
              </a:tr>
              <a:tr h="71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/>
                        <a:t>Energía renovable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dirty="0" smtClean="0"/>
                        <a:t>49.18</a:t>
                      </a:r>
                      <a:endParaRPr lang="en-US" sz="1600" dirty="0"/>
                    </a:p>
                  </a:txBody>
                  <a:tcPr anchor="ctr"/>
                </a:tc>
              </a:tr>
              <a:tr h="71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/>
                        <a:t>Energía consumida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600" dirty="0" smtClean="0"/>
                        <a:t>15</a:t>
                      </a:r>
                      <a:endParaRPr lang="en-US" sz="1600" dirty="0"/>
                    </a:p>
                  </a:txBody>
                  <a:tcPr anchor="ctr"/>
                </a:tc>
              </a:tr>
              <a:tr h="717040"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Excedente de Energía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34</a:t>
                      </a:r>
                      <a:endParaRPr 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1654783" y="6288352"/>
            <a:ext cx="2701193" cy="309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s-EC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Finca </a:t>
            </a:r>
            <a:r>
              <a:rPr lang="es-EC" sz="2000" b="1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agroecológica</a:t>
            </a:r>
            <a:endParaRPr lang="es-EC" sz="20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379" name="Shape 379"/>
          <p:cNvPicPr preferRelativeResize="0">
            <a:picLocks noGrp="1"/>
          </p:cNvPicPr>
          <p:nvPr>
            <p:ph sz="half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92565" y="4365104"/>
            <a:ext cx="2664300" cy="180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>
            <a:spLocks noGrp="1"/>
          </p:cNvSpPr>
          <p:nvPr>
            <p:ph type="body" sz="quarter" idx="3"/>
          </p:nvPr>
        </p:nvSpPr>
        <p:spPr>
          <a:xfrm>
            <a:off x="-108520" y="1503172"/>
            <a:ext cx="8928992" cy="77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es-EC" sz="1600" b="0" dirty="0"/>
              <a:t> La sostenibilidad del sistema </a:t>
            </a:r>
            <a:r>
              <a:rPr lang="es-EC" sz="1600" b="0" dirty="0" smtClean="0"/>
              <a:t>agroecológico </a:t>
            </a:r>
            <a:r>
              <a:rPr lang="es-EC" sz="1600" b="0" dirty="0"/>
              <a:t>permite una mejor adaptación al cambio climático</a:t>
            </a:r>
          </a:p>
        </p:txBody>
      </p:sp>
      <p:pic>
        <p:nvPicPr>
          <p:cNvPr id="381" name="Shape 38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04048" y="2276872"/>
            <a:ext cx="2530475" cy="18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6076" y="4221088"/>
            <a:ext cx="2505299" cy="18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8565" y="2276872"/>
            <a:ext cx="2592300" cy="194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C" b="1" cap="none" dirty="0" smtClean="0"/>
              <a:t>Conclusiones</a:t>
            </a:r>
            <a:endParaRPr lang="en-US" b="1" cap="none" dirty="0"/>
          </a:p>
        </p:txBody>
      </p:sp>
      <p:sp>
        <p:nvSpPr>
          <p:cNvPr id="13" name="Shape 378"/>
          <p:cNvSpPr txBox="1">
            <a:spLocks/>
          </p:cNvSpPr>
          <p:nvPr/>
        </p:nvSpPr>
        <p:spPr>
          <a:xfrm>
            <a:off x="5039160" y="6288352"/>
            <a:ext cx="2492216" cy="309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25" tIns="45700" rIns="91425" bIns="4570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25000"/>
              <a:buFont typeface="Arial"/>
              <a:buNone/>
            </a:pPr>
            <a:r>
              <a:rPr lang="es-EC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Finca </a:t>
            </a:r>
            <a:r>
              <a:rPr lang="es-EC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agroquímica</a:t>
            </a:r>
            <a:endParaRPr lang="es-EC" sz="200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054134" y="2247595"/>
            <a:ext cx="5035732" cy="33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cap="none" dirty="0" smtClean="0"/>
              <a:t>Recomendaciones</a:t>
            </a:r>
            <a:endParaRPr lang="en-US" b="1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Variación de T. En la </a:t>
            </a:r>
            <a:r>
              <a:rPr lang="es-EC" dirty="0" err="1" smtClean="0"/>
              <a:t>compostera</a:t>
            </a:r>
            <a:endParaRPr lang="es-EC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9" y="2985275"/>
            <a:ext cx="5651482" cy="19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hape 395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43" y="332656"/>
            <a:ext cx="5048250" cy="62674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96"/>
          <p:cNvSpPr txBox="1"/>
          <p:nvPr/>
        </p:nvSpPr>
        <p:spPr>
          <a:xfrm>
            <a:off x="5724128" y="5504296"/>
            <a:ext cx="2908052" cy="7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C" sz="3200" b="1" dirty="0">
                <a:latin typeface="Forte" pitchFamily="66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2936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68475" y="1799132"/>
            <a:ext cx="2949000" cy="4065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Involucramiento </a:t>
            </a: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vida del campesino en el mercado global (ACOSTA, 2002</a:t>
            </a:r>
            <a:r>
              <a:rPr lang="es-EC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457200" indent="-3429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alrededor de 300.000 de pequeños productores con fincas con menos de 1 </a:t>
            </a:r>
            <a:r>
              <a:rPr lang="es-EC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UPA.</a:t>
            </a:r>
            <a:endParaRPr lang="es-EC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://www.nationalgeographic.com.es/medio/2014/04/22/mm8154b_20131007_25035_1800x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7647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Situación </a:t>
            </a:r>
            <a:r>
              <a:rPr lang="en-US" sz="2800" b="1" dirty="0" err="1" smtClean="0"/>
              <a:t>energética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país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475" y="3550220"/>
            <a:ext cx="4590600" cy="27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416" y="3547820"/>
            <a:ext cx="4590600" cy="27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467544" y="1556792"/>
            <a:ext cx="8136904" cy="12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modelo económico actual demanda un consumo creciente de energía (en el país </a:t>
            </a:r>
            <a:r>
              <a:rPr lang="es-EC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5.6%</a:t>
            </a:r>
            <a:r>
              <a:rPr lang="es-EC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s-EC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Aumento de  producción de energías renovables en el país (</a:t>
            </a:r>
            <a:r>
              <a:rPr lang="es-EC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1.5%</a:t>
            </a:r>
            <a:r>
              <a:rPr lang="es-EC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s-EC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buClr>
                <a:schemeClr val="dk1"/>
              </a:buClr>
              <a:buSzPct val="100000"/>
              <a:buFont typeface="Arial" pitchFamily="34" charset="0"/>
              <a:buChar char="•"/>
            </a:pPr>
            <a:r>
              <a:rPr lang="es-EC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 y Segunda Ley de la termodinámica en el marco de ecosistemas</a:t>
            </a:r>
          </a:p>
          <a:p>
            <a:pPr marL="4572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 pitchFamily="34" charset="0"/>
              <a:buChar char="•"/>
            </a:pPr>
            <a:endParaRPr lang="es-EC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60" y="7647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Situación </a:t>
            </a:r>
            <a:r>
              <a:rPr lang="en-US" sz="2800" b="1" dirty="0" err="1" smtClean="0"/>
              <a:t>energética</a:t>
            </a:r>
            <a:r>
              <a:rPr lang="en-US" sz="2800" b="1" dirty="0" smtClean="0"/>
              <a:t> del </a:t>
            </a:r>
            <a:r>
              <a:rPr lang="en-US" sz="2800" b="1" dirty="0" err="1" smtClean="0"/>
              <a:t>país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3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C"/>
              <a:t>OBJETIVOS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68474" y="836712"/>
            <a:ext cx="7415893" cy="4065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accent1"/>
              </a:buClr>
              <a:buSzPct val="25000"/>
            </a:pPr>
            <a:r>
              <a:rPr lang="es-EC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Caracterizar y analizar</a:t>
            </a:r>
            <a:r>
              <a:rPr lang="es-EC" sz="2800" dirty="0"/>
              <a:t>:</a:t>
            </a:r>
          </a:p>
          <a:p>
            <a:pPr marL="457200" lvl="0" indent="-419100">
              <a:lnSpc>
                <a:spcPct val="115000"/>
              </a:lnSpc>
              <a:buClr>
                <a:srgbClr val="888888"/>
              </a:buClr>
              <a:buSzPct val="100000"/>
              <a:buFont typeface="Calibri"/>
              <a:buAutoNum type="arabicPeriod"/>
            </a:pPr>
            <a:r>
              <a:rPr lang="es-EC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el uso de las energías renovables </a:t>
            </a:r>
          </a:p>
          <a:p>
            <a:pPr marL="457200" lvl="0" indent="-419100">
              <a:lnSpc>
                <a:spcPct val="115000"/>
              </a:lnSpc>
              <a:buClr>
                <a:srgbClr val="888888"/>
              </a:buClr>
              <a:buSzPct val="100000"/>
              <a:buFont typeface="Calibri"/>
              <a:buAutoNum type="arabicPeriod"/>
            </a:pPr>
            <a:r>
              <a:rPr lang="es-EC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el sistema de producción de una finca agroecológica</a:t>
            </a:r>
          </a:p>
          <a:p>
            <a:pPr marL="457200" lvl="0" indent="-419100">
              <a:lnSpc>
                <a:spcPct val="115000"/>
              </a:lnSpc>
              <a:buClr>
                <a:srgbClr val="888888"/>
              </a:buClr>
              <a:buSzPct val="100000"/>
              <a:buFont typeface="Calibri"/>
              <a:buAutoNum type="arabicPeriod"/>
            </a:pPr>
            <a:r>
              <a:rPr lang="es-EC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propuesta energética alternativa para los pequeños agricultores</a:t>
            </a:r>
          </a:p>
        </p:txBody>
      </p:sp>
      <p:pic>
        <p:nvPicPr>
          <p:cNvPr id="5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625" y="4005064"/>
            <a:ext cx="2838450" cy="160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8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C"/>
              <a:t>SUSTENTO TEÓRICO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237</TotalTime>
  <Words>780</Words>
  <Application>Microsoft Office PowerPoint</Application>
  <PresentationFormat>Presentación en pantalla (4:3)</PresentationFormat>
  <Paragraphs>206</Paragraphs>
  <Slides>44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Arial</vt:lpstr>
      <vt:lpstr>Book Antiqua</vt:lpstr>
      <vt:lpstr>Calibri</vt:lpstr>
      <vt:lpstr>Cambria</vt:lpstr>
      <vt:lpstr>Cambria Math</vt:lpstr>
      <vt:lpstr>Century Gothic</vt:lpstr>
      <vt:lpstr>Forte</vt:lpstr>
      <vt:lpstr>Boticario</vt:lpstr>
      <vt:lpstr>Presentación de PowerPoint</vt:lpstr>
      <vt:lpstr>Presentación de PowerPoint</vt:lpstr>
      <vt:lpstr>Temas a tratar </vt:lpstr>
      <vt:lpstr>ENFOQUE</vt:lpstr>
      <vt:lpstr>Presentación de PowerPoint</vt:lpstr>
      <vt:lpstr>Presentación de PowerPoint</vt:lpstr>
      <vt:lpstr>OBJETIVOS</vt:lpstr>
      <vt:lpstr>Presentación de PowerPoint</vt:lpstr>
      <vt:lpstr>SUSTENTO TEÓRICO</vt:lpstr>
      <vt:lpstr>Presentación de PowerPoint</vt:lpstr>
      <vt:lpstr>Presentación de PowerPoint</vt:lpstr>
      <vt:lpstr>Presentación de PowerPoint</vt:lpstr>
      <vt:lpstr>CARACTERIZACIÓN ENERGÉTICA </vt:lpstr>
      <vt:lpstr>Presentación de PowerPoint</vt:lpstr>
      <vt:lpstr>Cálculo energético</vt:lpstr>
      <vt:lpstr>Ejes de Estudio Energético en cada Sistema de Producción: Agroecológico y Agroquímico</vt:lpstr>
      <vt:lpstr>1. vivienda</vt:lpstr>
      <vt:lpstr>2. Producción</vt:lpstr>
      <vt:lpstr>2. Producción</vt:lpstr>
      <vt:lpstr>3. transformación</vt:lpstr>
      <vt:lpstr>MATRIZ ENERGÉTICA</vt:lpstr>
      <vt:lpstr>Cálculo de Matriz Energética</vt:lpstr>
      <vt:lpstr>Ejemplo: Cálculo Matriz Energética con datos de la Finca Agroecológica</vt:lpstr>
      <vt:lpstr>Presentación de PowerPoint</vt:lpstr>
      <vt:lpstr>Presentación de PowerPoint</vt:lpstr>
      <vt:lpstr>Presentación de PowerPoint</vt:lpstr>
      <vt:lpstr>Presentación de PowerPoint</vt:lpstr>
      <vt:lpstr>Comparación de la matriz energética en los dos sistemas de producción</vt:lpstr>
      <vt:lpstr>Comparación de la matriz energética en los dos sistemas de producción</vt:lpstr>
      <vt:lpstr>Aporte energético en los dos  sistemas de producción</vt:lpstr>
      <vt:lpstr>Costos de energía en los  dos sistemas de producción</vt:lpstr>
      <vt:lpstr>Presentación de PowerPoint</vt:lpstr>
      <vt:lpstr>Costos de energía en los  dos sistemas de producción</vt:lpstr>
      <vt:lpstr>Costo ambiental:  Emisiones de CO2</vt:lpstr>
      <vt:lpstr>Implicaciones Éticas</vt:lpstr>
      <vt:lpstr>Conclusiones y recomendaciones</vt:lpstr>
      <vt:lpstr>Conclusiones</vt:lpstr>
      <vt:lpstr>Conclusiones</vt:lpstr>
      <vt:lpstr>Conclusiones</vt:lpstr>
      <vt:lpstr>Conclusiones</vt:lpstr>
      <vt:lpstr>Conclusiones</vt:lpstr>
      <vt:lpstr>Recomendaciones</vt:lpstr>
      <vt:lpstr>Variación de T. En la compostera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Carlos Andrade</cp:lastModifiedBy>
  <cp:revision>13</cp:revision>
  <cp:lastPrinted>2016-07-20T12:01:45Z</cp:lastPrinted>
  <dcterms:modified xsi:type="dcterms:W3CDTF">2016-08-10T00:53:09Z</dcterms:modified>
</cp:coreProperties>
</file>