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64" r:id="rId7"/>
    <p:sldId id="265" r:id="rId8"/>
    <p:sldId id="266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2" r:id="rId28"/>
    <p:sldId id="285" r:id="rId29"/>
    <p:sldId id="287" r:id="rId30"/>
    <p:sldId id="290" r:id="rId31"/>
    <p:sldId id="25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TESIS%20FINAL\DATOS%20DE%20INVESTIGACI&#211;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TESIS%20FINAL\DATOS%20DE%20INVESTIGACI&#211;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TESIS%20FINAL\DATOS%20DE%20INVESTIGACI&#211;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TESIS%20FINAL\DATOS%20DE%20INVESTIGACI&#211;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TESIS%20FINAL\DATOS%20DE%20INVESTIGACI&#211;N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TESIS%20FINAL\DATOS%20DE%20INVESTIGACI&#211;N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Libro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ropbox\TESIS%20FINAL\DATOS%20DE%20INVESTIGACI&#211;N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Hoja1!$C$4</c:f>
              <c:strCache>
                <c:ptCount val="1"/>
                <c:pt idx="0">
                  <c:v>Silicio Inicial en suelo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Hoja1!$B$5:$B$8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Hoja1!$C$5:$C$8</c:f>
              <c:numCache>
                <c:formatCode>0.00</c:formatCode>
                <c:ptCount val="4"/>
                <c:pt idx="0">
                  <c:v>11.9</c:v>
                </c:pt>
                <c:pt idx="1">
                  <c:v>11.9</c:v>
                </c:pt>
                <c:pt idx="2">
                  <c:v>11.9</c:v>
                </c:pt>
                <c:pt idx="3">
                  <c:v>11.9</c:v>
                </c:pt>
              </c:numCache>
            </c:numRef>
          </c:val>
        </c:ser>
        <c:ser>
          <c:idx val="2"/>
          <c:order val="1"/>
          <c:tx>
            <c:strRef>
              <c:f>Hoja1!$D$4</c:f>
              <c:strCache>
                <c:ptCount val="1"/>
                <c:pt idx="0">
                  <c:v>Silicio Final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Hoja1!$B$5:$B$8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Hoja1!$D$5:$D$8</c:f>
              <c:numCache>
                <c:formatCode>0.00</c:formatCode>
                <c:ptCount val="4"/>
                <c:pt idx="0">
                  <c:v>10.5</c:v>
                </c:pt>
                <c:pt idx="1">
                  <c:v>11</c:v>
                </c:pt>
                <c:pt idx="2">
                  <c:v>13.2</c:v>
                </c:pt>
                <c:pt idx="3">
                  <c:v>12.3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26010896"/>
        <c:axId val="-426019056"/>
      </c:barChart>
      <c:catAx>
        <c:axId val="-426010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Dosis de silicio</a:t>
                </a:r>
                <a:r>
                  <a:rPr lang="es-ES" sz="12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en kg/ha</a:t>
                </a:r>
                <a:endParaRPr lang="es-E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9056"/>
        <c:crosses val="autoZero"/>
        <c:auto val="1"/>
        <c:lblAlgn val="ctr"/>
        <c:lblOffset val="100"/>
        <c:noMultiLvlLbl val="0"/>
      </c:catAx>
      <c:valAx>
        <c:axId val="-426019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Cantidad de silicio edáfico en mg/kg de suelo seco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foliar final'!$J$40</c:f>
              <c:strCache>
                <c:ptCount val="1"/>
                <c:pt idx="0">
                  <c:v>Análisis Inicial de Calcio (%)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foliar final'!$I$41:$I$44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final'!$J$41:$J$44</c:f>
              <c:numCache>
                <c:formatCode>General</c:formatCode>
                <c:ptCount val="4"/>
                <c:pt idx="0">
                  <c:v>1.43</c:v>
                </c:pt>
                <c:pt idx="1">
                  <c:v>1.43</c:v>
                </c:pt>
                <c:pt idx="2">
                  <c:v>1.43</c:v>
                </c:pt>
                <c:pt idx="3">
                  <c:v>1.43</c:v>
                </c:pt>
              </c:numCache>
            </c:numRef>
          </c:val>
        </c:ser>
        <c:ser>
          <c:idx val="2"/>
          <c:order val="1"/>
          <c:tx>
            <c:strRef>
              <c:f>'Análisis foliar final'!$K$40</c:f>
              <c:strCache>
                <c:ptCount val="1"/>
                <c:pt idx="0">
                  <c:v>Análisis final de Calcio (%)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foliar final'!$I$41:$I$44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final'!$K$41:$K$44</c:f>
              <c:numCache>
                <c:formatCode>0.00</c:formatCode>
                <c:ptCount val="4"/>
                <c:pt idx="0">
                  <c:v>1.91</c:v>
                </c:pt>
                <c:pt idx="1">
                  <c:v>1.66</c:v>
                </c:pt>
                <c:pt idx="2">
                  <c:v>2.29</c:v>
                </c:pt>
                <c:pt idx="3">
                  <c:v>2.31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4279088"/>
        <c:axId val="-234267664"/>
      </c:barChart>
      <c:catAx>
        <c:axId val="-234279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67664"/>
        <c:crosses val="autoZero"/>
        <c:auto val="1"/>
        <c:lblAlgn val="ctr"/>
        <c:lblOffset val="100"/>
        <c:noMultiLvlLbl val="0"/>
      </c:catAx>
      <c:valAx>
        <c:axId val="-2342676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Cantidad de Calcio foliar en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'NÚMERO DE CHERELES'!$C$40</c:f>
              <c:strCache>
                <c:ptCount val="1"/>
                <c:pt idx="0">
                  <c:v>Toma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BBB7776-18A5-4A4E-8222-201B456BDD87}" type="VALUE">
                      <a:rPr lang="en-US"/>
                      <a:pPr/>
                      <a:t>[VALOR]</a:t>
                    </a:fld>
                    <a:r>
                      <a:rPr lang="en-US"/>
                      <a:t>  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95CFF786-CDD5-4146-93CB-C22B020E6C03}" type="VALUE">
                      <a:rPr lang="en-US"/>
                      <a:pPr/>
                      <a:t>[VALOR]</a:t>
                    </a:fld>
                    <a:r>
                      <a:rPr lang="en-US"/>
                      <a:t>  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293951C9-B276-48BE-A508-1933CD039E2D}" type="VALUE">
                      <a:rPr lang="en-US"/>
                      <a:pPr/>
                      <a:t>[VALOR]</a:t>
                    </a:fld>
                    <a:r>
                      <a:rPr lang="en-US"/>
                      <a:t> 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C085104F-D083-4FA3-9A87-3A7B47ED5173}" type="VALUE">
                      <a:rPr lang="en-US"/>
                      <a:pPr/>
                      <a:t>[VALOR]</a:t>
                    </a:fld>
                    <a:r>
                      <a:rPr lang="en-US"/>
                      <a:t>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'NÚMERO DE CHERELES'!$B$41:$B$44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'NÚMERO DE CHERELES'!$C$41:$C$44</c:f>
              <c:numCache>
                <c:formatCode>General</c:formatCode>
                <c:ptCount val="4"/>
                <c:pt idx="0">
                  <c:v>8.4</c:v>
                </c:pt>
                <c:pt idx="1">
                  <c:v>6.6</c:v>
                </c:pt>
                <c:pt idx="2">
                  <c:v>8.6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4274736"/>
        <c:axId val="-234274192"/>
      </c:barChart>
      <c:catAx>
        <c:axId val="-234274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4192"/>
        <c:crosses val="autoZero"/>
        <c:auto val="1"/>
        <c:lblAlgn val="ctr"/>
        <c:lblOffset val="100"/>
        <c:noMultiLvlLbl val="0"/>
      </c:catAx>
      <c:valAx>
        <c:axId val="-2342741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Número de chereles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'NÚMERO DE MAZORCAS'!$B$39</c:f>
              <c:strCache>
                <c:ptCount val="1"/>
                <c:pt idx="0">
                  <c:v>Toma 8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EF7A734-D98F-4CB7-AD87-E340D221EBC2}" type="VALUE">
                      <a:rPr lang="en-US"/>
                      <a:pPr/>
                      <a:t>[VALOR]</a:t>
                    </a:fld>
                    <a:r>
                      <a:rPr lang="en-US"/>
                      <a:t>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FBF24F0-2478-4356-9621-666361E4F0A8}" type="VALUE">
                      <a:rPr lang="en-US"/>
                      <a:pPr/>
                      <a:t>[VALOR]</a:t>
                    </a:fld>
                    <a:r>
                      <a:rPr lang="en-US"/>
                      <a:t>  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07BD6A93-7072-4070-A4D2-3A111294E025}" type="VALUE">
                      <a:rPr lang="en-US"/>
                      <a:pPr/>
                      <a:t>[VALOR]</a:t>
                    </a:fld>
                    <a:r>
                      <a:rPr lang="en-US"/>
                      <a:t>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59251460-D9AF-4FC0-87A3-00F0CEBA3853}" type="VALUE">
                      <a:rPr lang="en-US"/>
                      <a:pPr/>
                      <a:t>[VALOR]</a:t>
                    </a:fld>
                    <a:r>
                      <a:rPr lang="en-US"/>
                      <a:t> 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'NÚMERO DE MAZORCAS'!$A$40:$A$43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'NÚMERO DE MAZORCAS'!$B$40:$B$43</c:f>
              <c:numCache>
                <c:formatCode>General</c:formatCode>
                <c:ptCount val="4"/>
                <c:pt idx="0">
                  <c:v>9.6</c:v>
                </c:pt>
                <c:pt idx="1">
                  <c:v>15.8</c:v>
                </c:pt>
                <c:pt idx="2">
                  <c:v>9.1999999999999993</c:v>
                </c:pt>
                <c:pt idx="3">
                  <c:v>26.2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4272016"/>
        <c:axId val="-234270928"/>
      </c:barChart>
      <c:catAx>
        <c:axId val="-234272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0928"/>
        <c:crosses val="autoZero"/>
        <c:auto val="1"/>
        <c:lblAlgn val="ctr"/>
        <c:lblOffset val="100"/>
        <c:noMultiLvlLbl val="0"/>
      </c:catAx>
      <c:valAx>
        <c:axId val="-2342709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Número de mazorcas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'NÚMERO DE MAZORCAS'!$B$46</c:f>
              <c:strCache>
                <c:ptCount val="1"/>
                <c:pt idx="0">
                  <c:v>Toma 9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-6.4851268591434557E-4"/>
                </c:manualLayout>
              </c:layout>
              <c:tx>
                <c:rich>
                  <a:bodyPr/>
                  <a:lstStyle/>
                  <a:p>
                    <a:fld id="{F90BECF9-509B-405E-998F-1B0D297F51DC}" type="VALUE">
                      <a:rPr lang="en-US"/>
                      <a:pPr/>
                      <a:t>[VALOR]</a:t>
                    </a:fld>
                    <a:r>
                      <a:rPr lang="en-US"/>
                      <a:t>  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74C711A-734D-4951-BD92-0DBA26116B06}" type="VALUE">
                      <a:rPr lang="en-US"/>
                      <a:pPr/>
                      <a:t>[VALOR]</a:t>
                    </a:fld>
                    <a:r>
                      <a:rPr lang="en-US"/>
                      <a:t>  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"/>
                  <c:y val="-9.5909886264216974E-4"/>
                </c:manualLayout>
              </c:layout>
              <c:tx>
                <c:rich>
                  <a:bodyPr/>
                  <a:lstStyle/>
                  <a:p>
                    <a:fld id="{2DC13A13-A3B8-4ADE-8F24-F97859275645}" type="VALUE">
                      <a:rPr lang="en-US"/>
                      <a:pPr/>
                      <a:t>[VALOR]</a:t>
                    </a:fld>
                    <a:r>
                      <a:rPr lang="en-US"/>
                      <a:t>  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EA069E74-429C-4CD7-9EEF-2B8BA2564A9B}" type="VALUE">
                      <a:rPr lang="en-US"/>
                      <a:pPr/>
                      <a:t>[VALOR]</a:t>
                    </a:fld>
                    <a:r>
                      <a:rPr lang="en-US"/>
                      <a:t> 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'NÚMERO DE MAZORCAS'!$A$47:$A$50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'NÚMERO DE MAZORCAS'!$B$47:$B$50</c:f>
              <c:numCache>
                <c:formatCode>General</c:formatCode>
                <c:ptCount val="4"/>
                <c:pt idx="0">
                  <c:v>3.4</c:v>
                </c:pt>
                <c:pt idx="1">
                  <c:v>9.8000000000000007</c:v>
                </c:pt>
                <c:pt idx="2">
                  <c:v>3.6</c:v>
                </c:pt>
                <c:pt idx="3">
                  <c:v>14.2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3289536"/>
        <c:axId val="-233291168"/>
      </c:barChart>
      <c:catAx>
        <c:axId val="-233289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91168"/>
        <c:crosses val="autoZero"/>
        <c:auto val="1"/>
        <c:lblAlgn val="ctr"/>
        <c:lblOffset val="100"/>
        <c:noMultiLvlLbl val="0"/>
      </c:catAx>
      <c:valAx>
        <c:axId val="-2332911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Número de mazorcas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8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COSECHA!$T$53</c:f>
              <c:strCache>
                <c:ptCount val="1"/>
                <c:pt idx="0">
                  <c:v>PESO TOTAL (lb)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07C08672-C1B3-4CD3-9BCB-C98C22D74E10}" type="VALUE">
                      <a:rPr lang="en-US"/>
                      <a:pPr/>
                      <a:t>[VALOR]</a:t>
                    </a:fld>
                    <a:r>
                      <a:rPr lang="en-US"/>
                      <a:t>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DE5EFF2-7D2E-4668-89A4-82FE05CF7896}" type="VALUE">
                      <a:rPr lang="en-US"/>
                      <a:pPr/>
                      <a:t>[VALOR]</a:t>
                    </a:fld>
                    <a:r>
                      <a:rPr lang="en-US"/>
                      <a:t> 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BCBCF640-FE9D-4FFF-B12F-DBD787FCFC75}" type="VALUE">
                      <a:rPr lang="en-US"/>
                      <a:pPr/>
                      <a:t>[VALOR]</a:t>
                    </a:fld>
                    <a:r>
                      <a:rPr lang="en-US"/>
                      <a:t> 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90EC97CF-9F07-499D-9A51-FD45CEC4C967}" type="VALUE">
                      <a:rPr lang="en-US"/>
                      <a:pPr/>
                      <a:t>[VALOR]</a:t>
                    </a:fld>
                    <a:r>
                      <a:rPr lang="en-US"/>
                      <a:t> 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COSECHA!$S$54:$S$57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COSECHA!$T$54:$T$57</c:f>
              <c:numCache>
                <c:formatCode>General</c:formatCode>
                <c:ptCount val="4"/>
                <c:pt idx="0">
                  <c:v>102</c:v>
                </c:pt>
                <c:pt idx="1">
                  <c:v>136</c:v>
                </c:pt>
                <c:pt idx="2">
                  <c:v>165</c:v>
                </c:pt>
                <c:pt idx="3">
                  <c:v>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3298784"/>
        <c:axId val="-233292256"/>
      </c:barChart>
      <c:catAx>
        <c:axId val="-233298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92256"/>
        <c:crosses val="autoZero"/>
        <c:auto val="1"/>
        <c:lblAlgn val="ctr"/>
        <c:lblOffset val="100"/>
        <c:noMultiLvlLbl val="0"/>
      </c:catAx>
      <c:valAx>
        <c:axId val="-2332922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Producción de almendras en lb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9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COSECHA!$C$56</c:f>
              <c:strCache>
                <c:ptCount val="1"/>
                <c:pt idx="0">
                  <c:v>Precipitación (mm)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EB3C14D7-DD5B-4B7E-BE0D-F81B861E9F38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E3FEAF8F-3A57-4B27-8264-6DA5A2953358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517E42EF-ECC3-442A-A6F1-B3E4BEC9B316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3DAB0548-1131-471B-86D0-B7B45FBB300E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COSECHA!$B$57:$B$60</c:f>
              <c:strCache>
                <c:ptCount val="4"/>
                <c:pt idx="0">
                  <c:v>Agosto</c:v>
                </c:pt>
                <c:pt idx="1">
                  <c:v>Septiembre</c:v>
                </c:pt>
                <c:pt idx="2">
                  <c:v>Octubre</c:v>
                </c:pt>
                <c:pt idx="3">
                  <c:v>Noviembre</c:v>
                </c:pt>
              </c:strCache>
            </c:strRef>
          </c:cat>
          <c:val>
            <c:numRef>
              <c:f>COSECHA!$C$57:$C$60</c:f>
              <c:numCache>
                <c:formatCode>0.00</c:formatCode>
                <c:ptCount val="4"/>
                <c:pt idx="0">
                  <c:v>13</c:v>
                </c:pt>
                <c:pt idx="1">
                  <c:v>50.6</c:v>
                </c:pt>
                <c:pt idx="2">
                  <c:v>18</c:v>
                </c:pt>
                <c:pt idx="3">
                  <c:v>12.7</c:v>
                </c:pt>
              </c:numCache>
            </c:numRef>
          </c:val>
        </c:ser>
        <c:ser>
          <c:idx val="1"/>
          <c:order val="1"/>
          <c:tx>
            <c:strRef>
              <c:f>COSECHA!$D$56</c:f>
              <c:strCache>
                <c:ptCount val="1"/>
                <c:pt idx="0">
                  <c:v>Producción (lb)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A0A8D3D2-B0CB-4E31-AD83-DA6F700A8169}" type="VALUE">
                      <a:rPr lang="en-US"/>
                      <a:pPr/>
                      <a:t>[VALOR]</a:t>
                    </a:fld>
                    <a:r>
                      <a:rPr lang="en-US"/>
                      <a:t> lbs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4077134986226707E-3"/>
                  <c:y val="-2.5986643205087265E-4"/>
                </c:manualLayout>
              </c:layout>
              <c:tx>
                <c:rich>
                  <a:bodyPr/>
                  <a:lstStyle/>
                  <a:p>
                    <a:fld id="{946C01DC-FA54-472E-904A-CB9C5B9F33C5}" type="VALUE">
                      <a:rPr lang="en-US"/>
                      <a:pPr/>
                      <a:t>[VALOR]</a:t>
                    </a:fld>
                    <a:r>
                      <a:rPr lang="en-US"/>
                      <a:t> lbs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20E95645-B94E-47F3-8F80-A948C0C3A101}" type="VALUE">
                      <a:rPr lang="en-US"/>
                      <a:pPr/>
                      <a:t>[VALOR]</a:t>
                    </a:fld>
                    <a:r>
                      <a:rPr lang="en-US"/>
                      <a:t> </a:t>
                    </a:r>
                    <a:r>
                      <a:rPr lang="en-US" baseline="0"/>
                      <a:t> lbs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E6390CCE-BA32-4E07-B587-5E6C84B62BFF}" type="VALUE">
                      <a:rPr lang="en-US"/>
                      <a:pPr/>
                      <a:t>[VALOR]</a:t>
                    </a:fld>
                    <a:r>
                      <a:rPr lang="en-US"/>
                      <a:t> lbs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COSECHA!$B$57:$B$60</c:f>
              <c:strCache>
                <c:ptCount val="4"/>
                <c:pt idx="0">
                  <c:v>Agosto</c:v>
                </c:pt>
                <c:pt idx="1">
                  <c:v>Septiembre</c:v>
                </c:pt>
                <c:pt idx="2">
                  <c:v>Octubre</c:v>
                </c:pt>
                <c:pt idx="3">
                  <c:v>Noviembre</c:v>
                </c:pt>
              </c:strCache>
            </c:strRef>
          </c:cat>
          <c:val>
            <c:numRef>
              <c:f>COSECHA!$D$57:$D$60</c:f>
              <c:numCache>
                <c:formatCode>0.00</c:formatCode>
                <c:ptCount val="4"/>
                <c:pt idx="0">
                  <c:v>18.5</c:v>
                </c:pt>
                <c:pt idx="1">
                  <c:v>53</c:v>
                </c:pt>
                <c:pt idx="2">
                  <c:v>357</c:v>
                </c:pt>
                <c:pt idx="3">
                  <c:v>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3303680"/>
        <c:axId val="-233303136"/>
      </c:barChart>
      <c:catAx>
        <c:axId val="-233303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Meses</a:t>
                </a:r>
                <a:r>
                  <a:rPr lang="es-ES" baseline="0"/>
                  <a:t> y producción de cacao en libras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303136"/>
        <c:crosses val="autoZero"/>
        <c:auto val="1"/>
        <c:lblAlgn val="ctr"/>
        <c:lblOffset val="100"/>
        <c:noMultiLvlLbl val="0"/>
      </c:catAx>
      <c:valAx>
        <c:axId val="-2333031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Precipitación</a:t>
                </a:r>
                <a:r>
                  <a:rPr lang="es-ES" baseline="0"/>
                  <a:t> en mm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30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COSECHA!$C$123</c:f>
              <c:strCache>
                <c:ptCount val="1"/>
                <c:pt idx="0">
                  <c:v>Precipitación (mm)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AA152DB5-D9E3-4CFC-81AA-505094AAA1A8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13A2501-CCBB-4793-9169-7011AE158961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19C785F-5796-4178-8536-68AD91F16B99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B69C7685-A51C-4316-BDBF-549DE1EAF105}" type="VALUE">
                      <a:rPr lang="en-US"/>
                      <a:pPr/>
                      <a:t>[VALOR]</a:t>
                    </a:fld>
                    <a:r>
                      <a:rPr lang="en-US"/>
                      <a:t> 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COSECHA!$B$124:$B$127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COSECHA!$C$124:$C$127</c:f>
              <c:numCache>
                <c:formatCode>General</c:formatCode>
                <c:ptCount val="4"/>
                <c:pt idx="0">
                  <c:v>12.7</c:v>
                </c:pt>
                <c:pt idx="1">
                  <c:v>12.7</c:v>
                </c:pt>
                <c:pt idx="2">
                  <c:v>12.7</c:v>
                </c:pt>
                <c:pt idx="3">
                  <c:v>12.7</c:v>
                </c:pt>
              </c:numCache>
            </c:numRef>
          </c:val>
        </c:ser>
        <c:ser>
          <c:idx val="2"/>
          <c:order val="1"/>
          <c:tx>
            <c:strRef>
              <c:f>COSECHA!$D$123</c:f>
              <c:strCache>
                <c:ptCount val="1"/>
                <c:pt idx="0">
                  <c:v>Producción (lb)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295ADFA-C3CE-4CAB-B128-71F9BD997A16}" type="VALUE">
                      <a:rPr lang="en-US"/>
                      <a:pPr/>
                      <a:t>[VALOR]</a:t>
                    </a:fld>
                    <a:r>
                      <a:rPr lang="en-US"/>
                      <a:t> lbs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97EB006B-E4EB-4879-8D5B-3040AB582972}" type="VALUE">
                      <a:rPr lang="en-US"/>
                      <a:pPr/>
                      <a:t>[VALOR]</a:t>
                    </a:fld>
                    <a:r>
                      <a:rPr lang="en-US"/>
                      <a:t> lbs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4CB0832B-D995-444E-917F-D32939F39073}" type="VALUE">
                      <a:rPr lang="en-US"/>
                      <a:pPr/>
                      <a:t>[VALOR]</a:t>
                    </a:fld>
                    <a:r>
                      <a:rPr lang="en-US"/>
                      <a:t> lbs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2D7687D4-7AD3-4697-B583-3BDE10AFB5FC}" type="VALUE">
                      <a:rPr lang="en-US"/>
                      <a:pPr/>
                      <a:t>[VALOR]</a:t>
                    </a:fld>
                    <a:r>
                      <a:rPr lang="en-US"/>
                      <a:t> lbs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COSECHA!$B$124:$B$127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COSECHA!$D$124:$D$127</c:f>
              <c:numCache>
                <c:formatCode>General</c:formatCode>
                <c:ptCount val="4"/>
                <c:pt idx="0">
                  <c:v>102</c:v>
                </c:pt>
                <c:pt idx="1">
                  <c:v>136</c:v>
                </c:pt>
                <c:pt idx="2">
                  <c:v>165</c:v>
                </c:pt>
                <c:pt idx="3">
                  <c:v>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3302592"/>
        <c:axId val="-233288992"/>
      </c:barChart>
      <c:catAx>
        <c:axId val="-233302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88992"/>
        <c:crosses val="autoZero"/>
        <c:auto val="1"/>
        <c:lblAlgn val="ctr"/>
        <c:lblOffset val="100"/>
        <c:noMultiLvlLbl val="0"/>
      </c:catAx>
      <c:valAx>
        <c:axId val="-233288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Precipitación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3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'indice de semila'!$B$2</c:f>
              <c:strCache>
                <c:ptCount val="1"/>
                <c:pt idx="0">
                  <c:v>Índice de semilla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'indice de semila'!$A$3:$A$6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'indice de semila'!$B$3:$B$6</c:f>
              <c:numCache>
                <c:formatCode>General</c:formatCode>
                <c:ptCount val="4"/>
                <c:pt idx="0">
                  <c:v>1.92</c:v>
                </c:pt>
                <c:pt idx="1">
                  <c:v>1.86</c:v>
                </c:pt>
                <c:pt idx="2">
                  <c:v>1.62</c:v>
                </c:pt>
                <c:pt idx="3">
                  <c:v>1.94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3291712"/>
        <c:axId val="-233290624"/>
      </c:barChart>
      <c:catAx>
        <c:axId val="-233291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(Kg/ha)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90624"/>
        <c:crosses val="autoZero"/>
        <c:auto val="1"/>
        <c:lblAlgn val="ctr"/>
        <c:lblOffset val="100"/>
        <c:noMultiLvlLbl val="0"/>
      </c:catAx>
      <c:valAx>
        <c:axId val="-2332906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Índice de semilla de cada tratamiento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9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COSECHA!$Z$28</c:f>
              <c:strCache>
                <c:ptCount val="1"/>
                <c:pt idx="0">
                  <c:v>Produccion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2.6498250218722659E-2"/>
                  <c:y val="0.2356944444444444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</c:trendlineLbl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1"/>
            <c:dispEq val="1"/>
            <c:trendlineLbl>
              <c:layout>
                <c:manualLayout>
                  <c:x val="7.4706911636045498E-3"/>
                  <c:y val="0.2681018518518518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</c:trendlineLbl>
          </c:trendline>
          <c:xVal>
            <c:numRef>
              <c:f>COSECHA!$Y$29:$Y$32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xVal>
          <c:yVal>
            <c:numRef>
              <c:f>COSECHA!$Z$29:$Z$32</c:f>
              <c:numCache>
                <c:formatCode>General</c:formatCode>
                <c:ptCount val="4"/>
                <c:pt idx="0">
                  <c:v>102</c:v>
                </c:pt>
                <c:pt idx="1">
                  <c:v>136</c:v>
                </c:pt>
                <c:pt idx="2">
                  <c:v>165</c:v>
                </c:pt>
                <c:pt idx="3">
                  <c:v>158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33300960"/>
        <c:axId val="-233294432"/>
      </c:scatterChart>
      <c:valAx>
        <c:axId val="-233300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Dosis de silicio en kg/ha</a:t>
                </a:r>
                <a:endParaRPr lang="es-E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294432"/>
        <c:crosses val="autoZero"/>
        <c:crossBetween val="midCat"/>
      </c:valAx>
      <c:valAx>
        <c:axId val="-23329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dirty="0" smtClean="0"/>
                  <a:t>Libras</a:t>
                </a:r>
                <a:r>
                  <a:rPr lang="es-EC" baseline="0" dirty="0" smtClean="0"/>
                  <a:t> de cacao en baba</a:t>
                </a:r>
                <a:endParaRPr lang="es-E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3300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edáfico final'!$B$18</c:f>
              <c:strCache>
                <c:ptCount val="1"/>
                <c:pt idx="0">
                  <c:v>Dosis de Nitrógeno inicial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edáfico final'!$A$19:$A$22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final'!$B$19:$B$22</c:f>
              <c:numCache>
                <c:formatCode>0.00</c:formatCode>
                <c:ptCount val="4"/>
                <c:pt idx="0">
                  <c:v>19.8</c:v>
                </c:pt>
                <c:pt idx="1">
                  <c:v>19.8</c:v>
                </c:pt>
                <c:pt idx="2">
                  <c:v>19.8</c:v>
                </c:pt>
                <c:pt idx="3">
                  <c:v>19.8</c:v>
                </c:pt>
              </c:numCache>
            </c:numRef>
          </c:val>
        </c:ser>
        <c:ser>
          <c:idx val="2"/>
          <c:order val="1"/>
          <c:tx>
            <c:strRef>
              <c:f>'Análisis edáfico final'!$C$18</c:f>
              <c:strCache>
                <c:ptCount val="1"/>
                <c:pt idx="0">
                  <c:v>Dosis Nitrógeno final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edáfico final'!$A$19:$A$22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final'!$C$19:$C$22</c:f>
              <c:numCache>
                <c:formatCode>0.00</c:formatCode>
                <c:ptCount val="4"/>
                <c:pt idx="0">
                  <c:v>14.1</c:v>
                </c:pt>
                <c:pt idx="1">
                  <c:v>12</c:v>
                </c:pt>
                <c:pt idx="2">
                  <c:v>18.100000000000001</c:v>
                </c:pt>
                <c:pt idx="3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26009264"/>
        <c:axId val="-426012528"/>
      </c:barChart>
      <c:catAx>
        <c:axId val="-426009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2528"/>
        <c:crosses val="autoZero"/>
        <c:auto val="1"/>
        <c:lblAlgn val="ctr"/>
        <c:lblOffset val="100"/>
        <c:noMultiLvlLbl val="0"/>
      </c:catAx>
      <c:valAx>
        <c:axId val="-426012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Dosis de Nitrógeno</a:t>
                </a:r>
                <a:r>
                  <a:rPr lang="es-ES" sz="12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en mg/kg</a:t>
                </a:r>
                <a:endParaRPr lang="es-E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0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edáfico final'!$B$28</c:f>
              <c:strCache>
                <c:ptCount val="1"/>
                <c:pt idx="0">
                  <c:v>Dosis de Fósforo inicial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edáfico final'!$A$29:$A$32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final'!$B$29:$B$32</c:f>
              <c:numCache>
                <c:formatCode>0.00</c:formatCode>
                <c:ptCount val="4"/>
                <c:pt idx="0">
                  <c:v>7.8</c:v>
                </c:pt>
                <c:pt idx="1">
                  <c:v>7.8</c:v>
                </c:pt>
                <c:pt idx="2">
                  <c:v>7.8</c:v>
                </c:pt>
                <c:pt idx="3">
                  <c:v>7.8</c:v>
                </c:pt>
              </c:numCache>
            </c:numRef>
          </c:val>
        </c:ser>
        <c:ser>
          <c:idx val="2"/>
          <c:order val="1"/>
          <c:tx>
            <c:strRef>
              <c:f>'Análisis edáfico final'!$C$28</c:f>
              <c:strCache>
                <c:ptCount val="1"/>
                <c:pt idx="0">
                  <c:v>Dosis Fósforo final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'Análisis edáfico final'!$A$29:$A$32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final'!$C$29:$C$32</c:f>
              <c:numCache>
                <c:formatCode>0.00</c:formatCode>
                <c:ptCount val="4"/>
                <c:pt idx="0">
                  <c:v>7.4</c:v>
                </c:pt>
                <c:pt idx="1">
                  <c:v>6.7</c:v>
                </c:pt>
                <c:pt idx="2">
                  <c:v>6.2</c:v>
                </c:pt>
                <c:pt idx="3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26022864"/>
        <c:axId val="-426018512"/>
      </c:barChart>
      <c:catAx>
        <c:axId val="-426022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8512"/>
        <c:crosses val="autoZero"/>
        <c:auto val="1"/>
        <c:lblAlgn val="ctr"/>
        <c:lblOffset val="100"/>
        <c:noMultiLvlLbl val="0"/>
      </c:catAx>
      <c:valAx>
        <c:axId val="-426018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Fósforo en 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2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edáfico final'!$B$42</c:f>
              <c:strCache>
                <c:ptCount val="1"/>
                <c:pt idx="0">
                  <c:v>Dosis de Potasio inicial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edáfico final'!$A$43:$A$46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final'!$B$43:$B$46</c:f>
              <c:numCache>
                <c:formatCode>0.00</c:formatCode>
                <c:ptCount val="4"/>
                <c:pt idx="0">
                  <c:v>49.5</c:v>
                </c:pt>
                <c:pt idx="1">
                  <c:v>49.5</c:v>
                </c:pt>
                <c:pt idx="2">
                  <c:v>49.5</c:v>
                </c:pt>
                <c:pt idx="3">
                  <c:v>49.5</c:v>
                </c:pt>
              </c:numCache>
            </c:numRef>
          </c:val>
        </c:ser>
        <c:ser>
          <c:idx val="2"/>
          <c:order val="1"/>
          <c:tx>
            <c:strRef>
              <c:f>'Análisis edáfico final'!$C$42</c:f>
              <c:strCache>
                <c:ptCount val="1"/>
                <c:pt idx="0">
                  <c:v>Dosis Potasio final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edáfico final'!$A$43:$A$46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final'!$C$43:$C$46</c:f>
              <c:numCache>
                <c:formatCode>0.00</c:formatCode>
                <c:ptCount val="4"/>
                <c:pt idx="0">
                  <c:v>83</c:v>
                </c:pt>
                <c:pt idx="1">
                  <c:v>39</c:v>
                </c:pt>
                <c:pt idx="2">
                  <c:v>55.5</c:v>
                </c:pt>
                <c:pt idx="3">
                  <c:v>87.5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26017424"/>
        <c:axId val="-426016880"/>
      </c:barChart>
      <c:catAx>
        <c:axId val="-426017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</a:t>
                </a:r>
                <a:r>
                  <a:rPr lang="es-ES" baseline="0"/>
                  <a:t> de silicio en kg/ha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6880"/>
        <c:crosses val="autoZero"/>
        <c:auto val="1"/>
        <c:lblAlgn val="ctr"/>
        <c:lblOffset val="100"/>
        <c:noMultiLvlLbl val="0"/>
      </c:catAx>
      <c:valAx>
        <c:axId val="-4260168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Potasio en 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edáfico final'!$B$53</c:f>
              <c:strCache>
                <c:ptCount val="1"/>
                <c:pt idx="0">
                  <c:v>Dosis de Calcio inicial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edáfico final'!$A$54:$A$57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final'!$B$54:$B$57</c:f>
              <c:numCache>
                <c:formatCode>0.00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val>
        </c:ser>
        <c:ser>
          <c:idx val="2"/>
          <c:order val="1"/>
          <c:tx>
            <c:strRef>
              <c:f>'Análisis edáfico final'!$C$53</c:f>
              <c:strCache>
                <c:ptCount val="1"/>
                <c:pt idx="0">
                  <c:v>Dosis Calcio final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'Análisis edáfico final'!$A$54:$A$57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edáfico final'!$C$54:$C$57</c:f>
              <c:numCache>
                <c:formatCode>0.00</c:formatCode>
                <c:ptCount val="4"/>
                <c:pt idx="0">
                  <c:v>275</c:v>
                </c:pt>
                <c:pt idx="1">
                  <c:v>262</c:v>
                </c:pt>
                <c:pt idx="2">
                  <c:v>237</c:v>
                </c:pt>
                <c:pt idx="3">
                  <c:v>237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26014704"/>
        <c:axId val="-426014160"/>
      </c:barChart>
      <c:catAx>
        <c:axId val="-426014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4160"/>
        <c:crosses val="autoZero"/>
        <c:auto val="1"/>
        <c:lblAlgn val="ctr"/>
        <c:lblOffset val="100"/>
        <c:noMultiLvlLbl val="0"/>
      </c:catAx>
      <c:valAx>
        <c:axId val="-426014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Cantidad de Calcio en 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42601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foliar final'!$B$20</c:f>
              <c:strCache>
                <c:ptCount val="1"/>
                <c:pt idx="0">
                  <c:v>Análisis Inicial de Silicio ppm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0,013%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0,013%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0,013%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0,013%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foliar final'!$A$21:$A$24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final'!$B$21:$B$24</c:f>
              <c:numCache>
                <c:formatCode>General</c:formatCode>
                <c:ptCount val="4"/>
                <c:pt idx="0">
                  <c:v>136</c:v>
                </c:pt>
                <c:pt idx="1">
                  <c:v>136</c:v>
                </c:pt>
                <c:pt idx="2">
                  <c:v>136</c:v>
                </c:pt>
                <c:pt idx="3">
                  <c:v>136</c:v>
                </c:pt>
              </c:numCache>
            </c:numRef>
          </c:val>
        </c:ser>
        <c:ser>
          <c:idx val="2"/>
          <c:order val="1"/>
          <c:tx>
            <c:strRef>
              <c:f>'Análisis foliar final'!$C$20</c:f>
              <c:strCache>
                <c:ptCount val="1"/>
                <c:pt idx="0">
                  <c:v>Análisis final de Silicio ppm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0,12%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0,13%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0,13%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0,12%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foliar final'!$A$21:$A$24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final'!$C$21:$C$24</c:f>
              <c:numCache>
                <c:formatCode>General</c:formatCode>
                <c:ptCount val="4"/>
                <c:pt idx="0">
                  <c:v>1200</c:v>
                </c:pt>
                <c:pt idx="1">
                  <c:v>1300</c:v>
                </c:pt>
                <c:pt idx="2">
                  <c:v>1300</c:v>
                </c:pt>
                <c:pt idx="3">
                  <c:v>1200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4279632"/>
        <c:axId val="-234277456"/>
      </c:barChart>
      <c:catAx>
        <c:axId val="-234279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7456"/>
        <c:crosses val="autoZero"/>
        <c:auto val="1"/>
        <c:lblAlgn val="ctr"/>
        <c:lblOffset val="100"/>
        <c:noMultiLvlLbl val="0"/>
      </c:catAx>
      <c:valAx>
        <c:axId val="-2342774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Cantidad de Silicio en 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foliar final'!$J$3</c:f>
              <c:strCache>
                <c:ptCount val="1"/>
                <c:pt idx="0">
                  <c:v>Análisis Inicial de Nitrógeno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foliar final'!$I$4:$I$7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final'!$J$4:$J$7</c:f>
              <c:numCache>
                <c:formatCode>0.00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ser>
          <c:idx val="2"/>
          <c:order val="1"/>
          <c:tx>
            <c:strRef>
              <c:f>'Análisis foliar final'!$K$3</c:f>
              <c:strCache>
                <c:ptCount val="1"/>
                <c:pt idx="0">
                  <c:v>Análisis final de Nitrógeno (%)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'Análisis foliar final'!$I$4:$I$7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final'!$K$4:$K$7</c:f>
              <c:numCache>
                <c:formatCode>General</c:formatCode>
                <c:ptCount val="4"/>
                <c:pt idx="0">
                  <c:v>1.94</c:v>
                </c:pt>
                <c:pt idx="1">
                  <c:v>2.0699999999999998</c:v>
                </c:pt>
                <c:pt idx="2">
                  <c:v>2.14</c:v>
                </c:pt>
                <c:pt idx="3">
                  <c:v>2.04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4269296"/>
        <c:axId val="-234282352"/>
      </c:barChart>
      <c:catAx>
        <c:axId val="-234269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82352"/>
        <c:crosses val="autoZero"/>
        <c:auto val="1"/>
        <c:lblAlgn val="ctr"/>
        <c:lblOffset val="100"/>
        <c:noMultiLvlLbl val="0"/>
      </c:catAx>
      <c:valAx>
        <c:axId val="-2342823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Cantidad de Nitrógeno foliar en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6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foliar final'!$J$14</c:f>
              <c:strCache>
                <c:ptCount val="1"/>
                <c:pt idx="0">
                  <c:v>Análisis Inicial de Fósforo (%)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foliar final'!$I$15:$I$18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final'!$J$15:$J$18</c:f>
              <c:numCache>
                <c:formatCode>General</c:formatCode>
                <c:ptCount val="4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3">
                  <c:v>0.15</c:v>
                </c:pt>
              </c:numCache>
            </c:numRef>
          </c:val>
        </c:ser>
        <c:ser>
          <c:idx val="2"/>
          <c:order val="1"/>
          <c:tx>
            <c:strRef>
              <c:f>'Análisis foliar final'!$K$14</c:f>
              <c:strCache>
                <c:ptCount val="1"/>
                <c:pt idx="0">
                  <c:v>Análisis final de Fósforo (%)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'Análisis foliar final'!$I$15:$I$18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final'!$K$15:$K$18</c:f>
              <c:numCache>
                <c:formatCode>General</c:formatCode>
                <c:ptCount val="4"/>
                <c:pt idx="0">
                  <c:v>0.16</c:v>
                </c:pt>
                <c:pt idx="1">
                  <c:v>0.15</c:v>
                </c:pt>
                <c:pt idx="2">
                  <c:v>0.14000000000000001</c:v>
                </c:pt>
                <c:pt idx="3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4275280"/>
        <c:axId val="-234276368"/>
      </c:barChart>
      <c:catAx>
        <c:axId val="-234275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6368"/>
        <c:crosses val="autoZero"/>
        <c:auto val="1"/>
        <c:lblAlgn val="ctr"/>
        <c:lblOffset val="100"/>
        <c:noMultiLvlLbl val="0"/>
      </c:catAx>
      <c:valAx>
        <c:axId val="-2342763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Cantidad de Fósforo foliar en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7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'Análisis foliar final'!$J$26</c:f>
              <c:strCache>
                <c:ptCount val="1"/>
                <c:pt idx="0">
                  <c:v>Análisis Inicial de Potasio (%)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'Análisis foliar final'!$I$27:$I$30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final'!$J$27:$J$30</c:f>
              <c:numCache>
                <c:formatCode>General</c:formatCode>
                <c:ptCount val="4"/>
                <c:pt idx="0">
                  <c:v>1.66</c:v>
                </c:pt>
                <c:pt idx="1">
                  <c:v>1.66</c:v>
                </c:pt>
                <c:pt idx="2">
                  <c:v>1.66</c:v>
                </c:pt>
                <c:pt idx="3">
                  <c:v>1.66</c:v>
                </c:pt>
              </c:numCache>
            </c:numRef>
          </c:val>
        </c:ser>
        <c:ser>
          <c:idx val="2"/>
          <c:order val="1"/>
          <c:tx>
            <c:strRef>
              <c:f>'Análisis foliar final'!$K$26</c:f>
              <c:strCache>
                <c:ptCount val="1"/>
                <c:pt idx="0">
                  <c:v>Análisis final de Potasio (%)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'Análisis foliar final'!$I$27:$I$30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</c:numCache>
            </c:numRef>
          </c:cat>
          <c:val>
            <c:numRef>
              <c:f>'Análisis foliar final'!$K$27:$K$30</c:f>
              <c:numCache>
                <c:formatCode>0.00</c:formatCode>
                <c:ptCount val="4"/>
                <c:pt idx="0">
                  <c:v>0.97</c:v>
                </c:pt>
                <c:pt idx="1">
                  <c:v>1.4</c:v>
                </c:pt>
                <c:pt idx="2">
                  <c:v>0.86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4268752"/>
        <c:axId val="-234280720"/>
      </c:barChart>
      <c:catAx>
        <c:axId val="-234268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Dosis de silicio en 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80720"/>
        <c:crosses val="autoZero"/>
        <c:auto val="1"/>
        <c:lblAlgn val="ctr"/>
        <c:lblOffset val="100"/>
        <c:noMultiLvlLbl val="0"/>
      </c:catAx>
      <c:valAx>
        <c:axId val="-234280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Cantidad de Potasio foliar en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23426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376B60-8775-494E-9B00-373D47192A3D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</dgm:pt>
    <dgm:pt modelId="{1F8175F1-B023-4ED6-AC4A-656D458CDFED}">
      <dgm:prSet phldrT="[Texto]" custT="1"/>
      <dgm:spPr/>
      <dgm:t>
        <a:bodyPr/>
        <a:lstStyle/>
        <a:p>
          <a:r>
            <a:rPr lang="es-EC" sz="2400" b="1" dirty="0" smtClean="0"/>
            <a:t>Producción</a:t>
          </a:r>
          <a:endParaRPr lang="es-ES" sz="2400" b="1" dirty="0"/>
        </a:p>
      </dgm:t>
    </dgm:pt>
    <dgm:pt modelId="{E2AE44C6-5708-45B7-BFC7-E103B7B5E541}" type="parTrans" cxnId="{41C35A35-0AE3-4B0F-ACAD-8608E95C0A67}">
      <dgm:prSet/>
      <dgm:spPr/>
      <dgm:t>
        <a:bodyPr/>
        <a:lstStyle/>
        <a:p>
          <a:endParaRPr lang="es-ES"/>
        </a:p>
      </dgm:t>
    </dgm:pt>
    <dgm:pt modelId="{F46A809D-ADDE-4E89-83FC-9401307C4116}" type="sibTrans" cxnId="{41C35A35-0AE3-4B0F-ACAD-8608E95C0A67}">
      <dgm:prSet/>
      <dgm:spPr/>
      <dgm:t>
        <a:bodyPr/>
        <a:lstStyle/>
        <a:p>
          <a:endParaRPr lang="es-ES"/>
        </a:p>
      </dgm:t>
    </dgm:pt>
    <dgm:pt modelId="{63265E53-67F0-43B0-A578-562F0E31208E}">
      <dgm:prSet phldrT="[Texto]" custT="1"/>
      <dgm:spPr/>
      <dgm:t>
        <a:bodyPr/>
        <a:lstStyle/>
        <a:p>
          <a:r>
            <a:rPr lang="es-EC" sz="2400" b="1" dirty="0" smtClean="0"/>
            <a:t>Baja producción</a:t>
          </a:r>
          <a:endParaRPr lang="es-ES" sz="2400" b="1" dirty="0"/>
        </a:p>
      </dgm:t>
    </dgm:pt>
    <dgm:pt modelId="{DB8AE7FA-1C21-4FBB-9232-F12F18475ABE}" type="parTrans" cxnId="{058673C4-9AA6-45AD-B39F-EEEA9A1CD88F}">
      <dgm:prSet/>
      <dgm:spPr/>
      <dgm:t>
        <a:bodyPr/>
        <a:lstStyle/>
        <a:p>
          <a:endParaRPr lang="es-ES"/>
        </a:p>
      </dgm:t>
    </dgm:pt>
    <dgm:pt modelId="{A952D880-50E6-455F-8594-B30F3C3C99F7}" type="sibTrans" cxnId="{058673C4-9AA6-45AD-B39F-EEEA9A1CD88F}">
      <dgm:prSet/>
      <dgm:spPr/>
      <dgm:t>
        <a:bodyPr/>
        <a:lstStyle/>
        <a:p>
          <a:endParaRPr lang="es-ES"/>
        </a:p>
      </dgm:t>
    </dgm:pt>
    <dgm:pt modelId="{40464923-5F13-4F60-BDA7-38517C6AA011}">
      <dgm:prSet phldrT="[Texto]" custT="1"/>
      <dgm:spPr/>
      <dgm:t>
        <a:bodyPr/>
        <a:lstStyle/>
        <a:p>
          <a:pPr algn="ctr"/>
          <a:r>
            <a:rPr lang="es-EC" sz="2000" b="1" dirty="0" smtClean="0"/>
            <a:t>Socioeconómico</a:t>
          </a:r>
          <a:endParaRPr lang="es-ES" sz="2000" b="1" dirty="0"/>
        </a:p>
      </dgm:t>
    </dgm:pt>
    <dgm:pt modelId="{FE43891C-D83E-4663-BEB8-1DD0C17BA8D8}" type="parTrans" cxnId="{84E006DB-4F26-4747-B64E-F3609FA82F78}">
      <dgm:prSet/>
      <dgm:spPr/>
      <dgm:t>
        <a:bodyPr/>
        <a:lstStyle/>
        <a:p>
          <a:endParaRPr lang="es-ES"/>
        </a:p>
      </dgm:t>
    </dgm:pt>
    <dgm:pt modelId="{FD01522C-1709-418A-9F22-45ED5E90B51B}" type="sibTrans" cxnId="{84E006DB-4F26-4747-B64E-F3609FA82F78}">
      <dgm:prSet/>
      <dgm:spPr/>
      <dgm:t>
        <a:bodyPr/>
        <a:lstStyle/>
        <a:p>
          <a:endParaRPr lang="es-ES"/>
        </a:p>
      </dgm:t>
    </dgm:pt>
    <dgm:pt modelId="{C467B672-F7F1-4FED-BB42-D51EF667B308}">
      <dgm:prSet custT="1"/>
      <dgm:spPr/>
      <dgm:t>
        <a:bodyPr/>
        <a:lstStyle/>
        <a:p>
          <a:pPr algn="ctr"/>
          <a:r>
            <a:rPr lang="es-ES" sz="1800" dirty="0" smtClean="0"/>
            <a:t>Decrece el 14,75% de enero 2015 a mayo 2016, pasa de 108.492,75 TM a  92.494,02 TM.</a:t>
          </a:r>
          <a:endParaRPr lang="es-ES" sz="1800" dirty="0"/>
        </a:p>
      </dgm:t>
    </dgm:pt>
    <dgm:pt modelId="{DCB3BFEC-DB35-4532-8785-93534CA8718A}" type="parTrans" cxnId="{8F4E0159-021C-402F-96D5-22F2D9E283A3}">
      <dgm:prSet/>
      <dgm:spPr/>
      <dgm:t>
        <a:bodyPr/>
        <a:lstStyle/>
        <a:p>
          <a:endParaRPr lang="es-ES"/>
        </a:p>
      </dgm:t>
    </dgm:pt>
    <dgm:pt modelId="{2D2012A9-E904-40E3-8608-5F6D123A2EEC}" type="sibTrans" cxnId="{8F4E0159-021C-402F-96D5-22F2D9E283A3}">
      <dgm:prSet/>
      <dgm:spPr/>
      <dgm:t>
        <a:bodyPr/>
        <a:lstStyle/>
        <a:p>
          <a:endParaRPr lang="es-ES"/>
        </a:p>
      </dgm:t>
    </dgm:pt>
    <dgm:pt modelId="{8D14558B-2B1B-4794-8A61-E6538F6E1137}">
      <dgm:prSet custT="1"/>
      <dgm:spPr/>
      <dgm:t>
        <a:bodyPr/>
        <a:lstStyle/>
        <a:p>
          <a:pPr algn="ctr"/>
          <a:r>
            <a:rPr lang="es-ES" sz="1800" dirty="0" smtClean="0"/>
            <a:t>Promedio nacional:12 </a:t>
          </a:r>
          <a:r>
            <a:rPr lang="es-ES" sz="1800" dirty="0" err="1" smtClean="0"/>
            <a:t>qq</a:t>
          </a:r>
          <a:r>
            <a:rPr lang="es-ES" sz="1800" dirty="0" smtClean="0"/>
            <a:t>/ha, debido a material de siembra, fallas en controles fitosanitarios, labores culturales y deficiente o nula aplicación de fertilizantes. </a:t>
          </a:r>
          <a:endParaRPr lang="es-ES" sz="1800" dirty="0"/>
        </a:p>
      </dgm:t>
    </dgm:pt>
    <dgm:pt modelId="{18991B6B-39DD-4818-8CCE-AA490E86DE93}" type="parTrans" cxnId="{8202A1A6-5FE2-49DC-AA50-CFACA5674B0A}">
      <dgm:prSet/>
      <dgm:spPr/>
      <dgm:t>
        <a:bodyPr/>
        <a:lstStyle/>
        <a:p>
          <a:endParaRPr lang="es-ES"/>
        </a:p>
      </dgm:t>
    </dgm:pt>
    <dgm:pt modelId="{6D50C5BB-F426-4B40-B3A1-9D1EF1B7C0E2}" type="sibTrans" cxnId="{8202A1A6-5FE2-49DC-AA50-CFACA5674B0A}">
      <dgm:prSet/>
      <dgm:spPr/>
      <dgm:t>
        <a:bodyPr/>
        <a:lstStyle/>
        <a:p>
          <a:endParaRPr lang="es-ES"/>
        </a:p>
      </dgm:t>
    </dgm:pt>
    <dgm:pt modelId="{B3F170D8-0C20-4D03-B476-3B5134D42A7D}">
      <dgm:prSet custT="1"/>
      <dgm:spPr/>
      <dgm:t>
        <a:bodyPr/>
        <a:lstStyle/>
        <a:p>
          <a:pPr algn="ctr"/>
          <a:r>
            <a:rPr lang="es-ES" sz="1800" dirty="0" smtClean="0"/>
            <a:t>El cacao es el producto de exportación con mayor historia en la economía del país, involucra alrededor de 100.000 familias.</a:t>
          </a:r>
          <a:endParaRPr lang="es-ES" sz="1800" dirty="0"/>
        </a:p>
      </dgm:t>
    </dgm:pt>
    <dgm:pt modelId="{E0D8A053-A0C3-411C-BE5D-50EAFD2C5691}" type="parTrans" cxnId="{1E29BD4C-A069-46F3-89C9-48F31E59654E}">
      <dgm:prSet/>
      <dgm:spPr/>
      <dgm:t>
        <a:bodyPr/>
        <a:lstStyle/>
        <a:p>
          <a:endParaRPr lang="es-ES"/>
        </a:p>
      </dgm:t>
    </dgm:pt>
    <dgm:pt modelId="{C58A8AE3-800D-42EF-B8BC-5D980148BE82}" type="sibTrans" cxnId="{1E29BD4C-A069-46F3-89C9-48F31E59654E}">
      <dgm:prSet/>
      <dgm:spPr/>
      <dgm:t>
        <a:bodyPr/>
        <a:lstStyle/>
        <a:p>
          <a:endParaRPr lang="es-ES"/>
        </a:p>
      </dgm:t>
    </dgm:pt>
    <dgm:pt modelId="{83D3878E-FDE4-4E3C-9D71-6A3DB54774A8}" type="pres">
      <dgm:prSet presAssocID="{48376B60-8775-494E-9B00-373D47192A3D}" presName="diagram" presStyleCnt="0">
        <dgm:presLayoutVars>
          <dgm:dir/>
          <dgm:animLvl val="lvl"/>
          <dgm:resizeHandles val="exact"/>
        </dgm:presLayoutVars>
      </dgm:prSet>
      <dgm:spPr/>
    </dgm:pt>
    <dgm:pt modelId="{1F538A17-B527-4D33-91D2-D62B19AB6B93}" type="pres">
      <dgm:prSet presAssocID="{1F8175F1-B023-4ED6-AC4A-656D458CDFED}" presName="compNode" presStyleCnt="0"/>
      <dgm:spPr/>
    </dgm:pt>
    <dgm:pt modelId="{CE62D0B3-F977-4948-A371-F224447195BF}" type="pres">
      <dgm:prSet presAssocID="{1F8175F1-B023-4ED6-AC4A-656D458CDFED}" presName="childRect" presStyleLbl="bgAcc1" presStyleIdx="0" presStyleCnt="3" custScaleY="70522" custLinFactNeighborX="7596" custLinFactNeighborY="974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1DAC04-0540-4653-99D1-50F899019D31}" type="pres">
      <dgm:prSet presAssocID="{1F8175F1-B023-4ED6-AC4A-656D458CDFE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2C2811-76E3-4D98-B296-D3F2488B0C6B}" type="pres">
      <dgm:prSet presAssocID="{1F8175F1-B023-4ED6-AC4A-656D458CDFED}" presName="parentRect" presStyleLbl="alignNode1" presStyleIdx="0" presStyleCnt="3" custLinFactY="91795" custLinFactNeighborX="7596" custLinFactNeighborY="100000"/>
      <dgm:spPr/>
      <dgm:t>
        <a:bodyPr/>
        <a:lstStyle/>
        <a:p>
          <a:endParaRPr lang="es-ES"/>
        </a:p>
      </dgm:t>
    </dgm:pt>
    <dgm:pt modelId="{3EB6CCE5-3404-4C07-8541-3AE638A98750}" type="pres">
      <dgm:prSet presAssocID="{1F8175F1-B023-4ED6-AC4A-656D458CDFED}" presName="adorn" presStyleLbl="fgAccFollowNode1" presStyleIdx="0" presStyleCnt="3" custScaleX="109347" custScaleY="101991" custLinFactY="84436" custLinFactNeighborX="5839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7ECC253-DE78-4F30-BA5D-C70039BA795F}" type="pres">
      <dgm:prSet presAssocID="{F46A809D-ADDE-4E89-83FC-9401307C411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BEC7EFD-702B-43A0-B236-A2512EA676BC}" type="pres">
      <dgm:prSet presAssocID="{63265E53-67F0-43B0-A578-562F0E31208E}" presName="compNode" presStyleCnt="0"/>
      <dgm:spPr/>
    </dgm:pt>
    <dgm:pt modelId="{AE2EB1B2-6068-4457-90DE-73BAFC4BE0F6}" type="pres">
      <dgm:prSet presAssocID="{63265E53-67F0-43B0-A578-562F0E31208E}" presName="childRect" presStyleLbl="bgAcc1" presStyleIdx="1" presStyleCnt="3" custScaleY="111308" custLinFactNeighborX="4305" custLinFactNeighborY="-109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C1DB9F-8052-4824-8450-1E612A3E2FEA}" type="pres">
      <dgm:prSet presAssocID="{63265E53-67F0-43B0-A578-562F0E31208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6B16B8-6B23-4C47-9893-A699492B20A1}" type="pres">
      <dgm:prSet presAssocID="{63265E53-67F0-43B0-A578-562F0E31208E}" presName="parentRect" presStyleLbl="alignNode1" presStyleIdx="1" presStyleCnt="3" custLinFactNeighborX="4305" custLinFactNeighborY="-10728"/>
      <dgm:spPr/>
      <dgm:t>
        <a:bodyPr/>
        <a:lstStyle/>
        <a:p>
          <a:endParaRPr lang="es-ES"/>
        </a:p>
      </dgm:t>
    </dgm:pt>
    <dgm:pt modelId="{A0083394-B4F9-4EBB-B1CB-C189648C154A}" type="pres">
      <dgm:prSet presAssocID="{63265E53-67F0-43B0-A578-562F0E31208E}" presName="adorn" presStyleLbl="fgAccFollowNode1" presStyleIdx="1" presStyleCnt="3" custScaleX="116203" custScaleY="114672" custLinFactNeighborX="3806" custLinFactNeighborY="-12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E5C67C2-94B3-4631-A6D1-9960ACF1D1CD}" type="pres">
      <dgm:prSet presAssocID="{A952D880-50E6-455F-8594-B30F3C3C99F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4668052-0AC5-4328-B065-1DFDCC789BB3}" type="pres">
      <dgm:prSet presAssocID="{40464923-5F13-4F60-BDA7-38517C6AA011}" presName="compNode" presStyleCnt="0"/>
      <dgm:spPr/>
    </dgm:pt>
    <dgm:pt modelId="{2433D7DB-6611-41CF-AB5C-FBF9CCFB9E6B}" type="pres">
      <dgm:prSet presAssocID="{40464923-5F13-4F60-BDA7-38517C6AA011}" presName="childRect" presStyleLbl="bgAcc1" presStyleIdx="2" presStyleCnt="3" custScaleY="74486" custLinFactNeighborX="0" custLinFactNeighborY="986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AB653C-5682-4E38-AD17-774FCBD42D7C}" type="pres">
      <dgm:prSet presAssocID="{40464923-5F13-4F60-BDA7-38517C6AA01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714FF5-576E-4B5F-9CD5-D23AC915B5A0}" type="pres">
      <dgm:prSet presAssocID="{40464923-5F13-4F60-BDA7-38517C6AA011}" presName="parentRect" presStyleLbl="alignNode1" presStyleIdx="2" presStyleCnt="3" custLinFactY="90452" custLinFactNeighborX="0" custLinFactNeighborY="100000"/>
      <dgm:spPr/>
      <dgm:t>
        <a:bodyPr/>
        <a:lstStyle/>
        <a:p>
          <a:endParaRPr lang="es-ES"/>
        </a:p>
      </dgm:t>
    </dgm:pt>
    <dgm:pt modelId="{A130F8CF-D2AB-40CD-A171-EEF7357251CA}" type="pres">
      <dgm:prSet presAssocID="{40464923-5F13-4F60-BDA7-38517C6AA011}" presName="adorn" presStyleLbl="fgAccFollowNode1" presStyleIdx="2" presStyleCnt="3" custScaleX="113876" custScaleY="119212" custLinFactY="68692" custLinFactNeighborX="823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</dgm:ptLst>
  <dgm:cxnLst>
    <dgm:cxn modelId="{CC17B915-FB13-48A6-9D6D-4B3033E85D3D}" type="presOf" srcId="{40464923-5F13-4F60-BDA7-38517C6AA011}" destId="{2E714FF5-576E-4B5F-9CD5-D23AC915B5A0}" srcOrd="1" destOrd="0" presId="urn:microsoft.com/office/officeart/2005/8/layout/bList2"/>
    <dgm:cxn modelId="{41C35A35-0AE3-4B0F-ACAD-8608E95C0A67}" srcId="{48376B60-8775-494E-9B00-373D47192A3D}" destId="{1F8175F1-B023-4ED6-AC4A-656D458CDFED}" srcOrd="0" destOrd="0" parTransId="{E2AE44C6-5708-45B7-BFC7-E103B7B5E541}" sibTransId="{F46A809D-ADDE-4E89-83FC-9401307C4116}"/>
    <dgm:cxn modelId="{84E006DB-4F26-4747-B64E-F3609FA82F78}" srcId="{48376B60-8775-494E-9B00-373D47192A3D}" destId="{40464923-5F13-4F60-BDA7-38517C6AA011}" srcOrd="2" destOrd="0" parTransId="{FE43891C-D83E-4663-BEB8-1DD0C17BA8D8}" sibTransId="{FD01522C-1709-418A-9F22-45ED5E90B51B}"/>
    <dgm:cxn modelId="{EFE1BD6A-9E08-4069-B832-FDB03BA7849A}" type="presOf" srcId="{40464923-5F13-4F60-BDA7-38517C6AA011}" destId="{2DAB653C-5682-4E38-AD17-774FCBD42D7C}" srcOrd="0" destOrd="0" presId="urn:microsoft.com/office/officeart/2005/8/layout/bList2"/>
    <dgm:cxn modelId="{1E29BD4C-A069-46F3-89C9-48F31E59654E}" srcId="{40464923-5F13-4F60-BDA7-38517C6AA011}" destId="{B3F170D8-0C20-4D03-B476-3B5134D42A7D}" srcOrd="0" destOrd="0" parTransId="{E0D8A053-A0C3-411C-BE5D-50EAFD2C5691}" sibTransId="{C58A8AE3-800D-42EF-B8BC-5D980148BE82}"/>
    <dgm:cxn modelId="{48580CD8-354B-4990-B641-613790640B7B}" type="presOf" srcId="{63265E53-67F0-43B0-A578-562F0E31208E}" destId="{1B6B16B8-6B23-4C47-9893-A699492B20A1}" srcOrd="1" destOrd="0" presId="urn:microsoft.com/office/officeart/2005/8/layout/bList2"/>
    <dgm:cxn modelId="{7228BCC2-DEDF-4781-BD06-7AE652711381}" type="presOf" srcId="{C467B672-F7F1-4FED-BB42-D51EF667B308}" destId="{CE62D0B3-F977-4948-A371-F224447195BF}" srcOrd="0" destOrd="0" presId="urn:microsoft.com/office/officeart/2005/8/layout/bList2"/>
    <dgm:cxn modelId="{D31C32E2-D09A-481F-984C-7D356FD7017C}" type="presOf" srcId="{1F8175F1-B023-4ED6-AC4A-656D458CDFED}" destId="{3A1DAC04-0540-4653-99D1-50F899019D31}" srcOrd="0" destOrd="0" presId="urn:microsoft.com/office/officeart/2005/8/layout/bList2"/>
    <dgm:cxn modelId="{8202A1A6-5FE2-49DC-AA50-CFACA5674B0A}" srcId="{63265E53-67F0-43B0-A578-562F0E31208E}" destId="{8D14558B-2B1B-4794-8A61-E6538F6E1137}" srcOrd="0" destOrd="0" parTransId="{18991B6B-39DD-4818-8CCE-AA490E86DE93}" sibTransId="{6D50C5BB-F426-4B40-B3A1-9D1EF1B7C0E2}"/>
    <dgm:cxn modelId="{A3375012-BF8E-415B-9F1C-1D89E446D34D}" type="presOf" srcId="{B3F170D8-0C20-4D03-B476-3B5134D42A7D}" destId="{2433D7DB-6611-41CF-AB5C-FBF9CCFB9E6B}" srcOrd="0" destOrd="0" presId="urn:microsoft.com/office/officeart/2005/8/layout/bList2"/>
    <dgm:cxn modelId="{BFB174D7-ECA5-441D-8930-EEC6C49E8CF0}" type="presOf" srcId="{1F8175F1-B023-4ED6-AC4A-656D458CDFED}" destId="{662C2811-76E3-4D98-B296-D3F2488B0C6B}" srcOrd="1" destOrd="0" presId="urn:microsoft.com/office/officeart/2005/8/layout/bList2"/>
    <dgm:cxn modelId="{435F9B94-7C7F-46E5-87BA-EB81BEA6DB60}" type="presOf" srcId="{63265E53-67F0-43B0-A578-562F0E31208E}" destId="{06C1DB9F-8052-4824-8450-1E612A3E2FEA}" srcOrd="0" destOrd="0" presId="urn:microsoft.com/office/officeart/2005/8/layout/bList2"/>
    <dgm:cxn modelId="{8F4E0159-021C-402F-96D5-22F2D9E283A3}" srcId="{1F8175F1-B023-4ED6-AC4A-656D458CDFED}" destId="{C467B672-F7F1-4FED-BB42-D51EF667B308}" srcOrd="0" destOrd="0" parTransId="{DCB3BFEC-DB35-4532-8785-93534CA8718A}" sibTransId="{2D2012A9-E904-40E3-8608-5F6D123A2EEC}"/>
    <dgm:cxn modelId="{639D5743-2AA2-4703-B661-0435943CD51D}" type="presOf" srcId="{A952D880-50E6-455F-8594-B30F3C3C99F7}" destId="{CE5C67C2-94B3-4631-A6D1-9960ACF1D1CD}" srcOrd="0" destOrd="0" presId="urn:microsoft.com/office/officeart/2005/8/layout/bList2"/>
    <dgm:cxn modelId="{058673C4-9AA6-45AD-B39F-EEEA9A1CD88F}" srcId="{48376B60-8775-494E-9B00-373D47192A3D}" destId="{63265E53-67F0-43B0-A578-562F0E31208E}" srcOrd="1" destOrd="0" parTransId="{DB8AE7FA-1C21-4FBB-9232-F12F18475ABE}" sibTransId="{A952D880-50E6-455F-8594-B30F3C3C99F7}"/>
    <dgm:cxn modelId="{85C0220A-4B6B-4288-AA84-2FF61BB71869}" type="presOf" srcId="{F46A809D-ADDE-4E89-83FC-9401307C4116}" destId="{C7ECC253-DE78-4F30-BA5D-C70039BA795F}" srcOrd="0" destOrd="0" presId="urn:microsoft.com/office/officeart/2005/8/layout/bList2"/>
    <dgm:cxn modelId="{7A75673D-416D-49FF-91A0-C3EC64EB4648}" type="presOf" srcId="{8D14558B-2B1B-4794-8A61-E6538F6E1137}" destId="{AE2EB1B2-6068-4457-90DE-73BAFC4BE0F6}" srcOrd="0" destOrd="0" presId="urn:microsoft.com/office/officeart/2005/8/layout/bList2"/>
    <dgm:cxn modelId="{754DE284-BE63-400B-9EF9-7D3AFB41E72D}" type="presOf" srcId="{48376B60-8775-494E-9B00-373D47192A3D}" destId="{83D3878E-FDE4-4E3C-9D71-6A3DB54774A8}" srcOrd="0" destOrd="0" presId="urn:microsoft.com/office/officeart/2005/8/layout/bList2"/>
    <dgm:cxn modelId="{A2B01801-3728-40EA-864C-DE5C1F0E74E3}" type="presParOf" srcId="{83D3878E-FDE4-4E3C-9D71-6A3DB54774A8}" destId="{1F538A17-B527-4D33-91D2-D62B19AB6B93}" srcOrd="0" destOrd="0" presId="urn:microsoft.com/office/officeart/2005/8/layout/bList2"/>
    <dgm:cxn modelId="{8E1C5F8D-600D-40CB-9604-2C0780B4FE76}" type="presParOf" srcId="{1F538A17-B527-4D33-91D2-D62B19AB6B93}" destId="{CE62D0B3-F977-4948-A371-F224447195BF}" srcOrd="0" destOrd="0" presId="urn:microsoft.com/office/officeart/2005/8/layout/bList2"/>
    <dgm:cxn modelId="{31178BEF-0CB3-4B5F-B12D-029A14112007}" type="presParOf" srcId="{1F538A17-B527-4D33-91D2-D62B19AB6B93}" destId="{3A1DAC04-0540-4653-99D1-50F899019D31}" srcOrd="1" destOrd="0" presId="urn:microsoft.com/office/officeart/2005/8/layout/bList2"/>
    <dgm:cxn modelId="{3489674C-7D83-4F9C-B371-DE2D6716C82C}" type="presParOf" srcId="{1F538A17-B527-4D33-91D2-D62B19AB6B93}" destId="{662C2811-76E3-4D98-B296-D3F2488B0C6B}" srcOrd="2" destOrd="0" presId="urn:microsoft.com/office/officeart/2005/8/layout/bList2"/>
    <dgm:cxn modelId="{A74E791F-E774-45F8-A65D-B4682F1EFEAD}" type="presParOf" srcId="{1F538A17-B527-4D33-91D2-D62B19AB6B93}" destId="{3EB6CCE5-3404-4C07-8541-3AE638A98750}" srcOrd="3" destOrd="0" presId="urn:microsoft.com/office/officeart/2005/8/layout/bList2"/>
    <dgm:cxn modelId="{468FE358-9298-449C-8DAA-FAF24EC4E1EE}" type="presParOf" srcId="{83D3878E-FDE4-4E3C-9D71-6A3DB54774A8}" destId="{C7ECC253-DE78-4F30-BA5D-C70039BA795F}" srcOrd="1" destOrd="0" presId="urn:microsoft.com/office/officeart/2005/8/layout/bList2"/>
    <dgm:cxn modelId="{E3D18AB0-28E0-42C7-A7C7-68C13FA8DC84}" type="presParOf" srcId="{83D3878E-FDE4-4E3C-9D71-6A3DB54774A8}" destId="{FBEC7EFD-702B-43A0-B236-A2512EA676BC}" srcOrd="2" destOrd="0" presId="urn:microsoft.com/office/officeart/2005/8/layout/bList2"/>
    <dgm:cxn modelId="{B4C20497-04BA-4CDB-8B6E-EF60480DD5EB}" type="presParOf" srcId="{FBEC7EFD-702B-43A0-B236-A2512EA676BC}" destId="{AE2EB1B2-6068-4457-90DE-73BAFC4BE0F6}" srcOrd="0" destOrd="0" presId="urn:microsoft.com/office/officeart/2005/8/layout/bList2"/>
    <dgm:cxn modelId="{49B4ABF7-6006-4241-8515-01DDE288C514}" type="presParOf" srcId="{FBEC7EFD-702B-43A0-B236-A2512EA676BC}" destId="{06C1DB9F-8052-4824-8450-1E612A3E2FEA}" srcOrd="1" destOrd="0" presId="urn:microsoft.com/office/officeart/2005/8/layout/bList2"/>
    <dgm:cxn modelId="{14EE6979-D6AB-4E3C-ACD5-D764E379E4DA}" type="presParOf" srcId="{FBEC7EFD-702B-43A0-B236-A2512EA676BC}" destId="{1B6B16B8-6B23-4C47-9893-A699492B20A1}" srcOrd="2" destOrd="0" presId="urn:microsoft.com/office/officeart/2005/8/layout/bList2"/>
    <dgm:cxn modelId="{FAC80F53-DA7C-4990-BC04-E1FEF27F91BA}" type="presParOf" srcId="{FBEC7EFD-702B-43A0-B236-A2512EA676BC}" destId="{A0083394-B4F9-4EBB-B1CB-C189648C154A}" srcOrd="3" destOrd="0" presId="urn:microsoft.com/office/officeart/2005/8/layout/bList2"/>
    <dgm:cxn modelId="{439E9FAB-7E29-4BFD-AE63-EB23054D2366}" type="presParOf" srcId="{83D3878E-FDE4-4E3C-9D71-6A3DB54774A8}" destId="{CE5C67C2-94B3-4631-A6D1-9960ACF1D1CD}" srcOrd="3" destOrd="0" presId="urn:microsoft.com/office/officeart/2005/8/layout/bList2"/>
    <dgm:cxn modelId="{F86D6AED-1A95-47AA-85A9-CDCC6AFFFF39}" type="presParOf" srcId="{83D3878E-FDE4-4E3C-9D71-6A3DB54774A8}" destId="{54668052-0AC5-4328-B065-1DFDCC789BB3}" srcOrd="4" destOrd="0" presId="urn:microsoft.com/office/officeart/2005/8/layout/bList2"/>
    <dgm:cxn modelId="{0CE33C2B-203B-441A-BF98-06A7105F0437}" type="presParOf" srcId="{54668052-0AC5-4328-B065-1DFDCC789BB3}" destId="{2433D7DB-6611-41CF-AB5C-FBF9CCFB9E6B}" srcOrd="0" destOrd="0" presId="urn:microsoft.com/office/officeart/2005/8/layout/bList2"/>
    <dgm:cxn modelId="{BC28E60C-6211-4CF7-B7DC-9B9650AF0BD8}" type="presParOf" srcId="{54668052-0AC5-4328-B065-1DFDCC789BB3}" destId="{2DAB653C-5682-4E38-AD17-774FCBD42D7C}" srcOrd="1" destOrd="0" presId="urn:microsoft.com/office/officeart/2005/8/layout/bList2"/>
    <dgm:cxn modelId="{2E5B55FA-ED15-4A40-AC06-35DAE905F7FA}" type="presParOf" srcId="{54668052-0AC5-4328-B065-1DFDCC789BB3}" destId="{2E714FF5-576E-4B5F-9CD5-D23AC915B5A0}" srcOrd="2" destOrd="0" presId="urn:microsoft.com/office/officeart/2005/8/layout/bList2"/>
    <dgm:cxn modelId="{06D431DE-3323-48AC-B468-D2CD9610315A}" type="presParOf" srcId="{54668052-0AC5-4328-B065-1DFDCC789BB3}" destId="{A130F8CF-D2AB-40CD-A171-EEF7357251C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93CE58-4C27-4897-926B-241F1AC682B7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8596509-48E4-4FA4-9583-C17156DE76D6}">
      <dgm:prSet phldrT="[Texto]"/>
      <dgm:spPr/>
      <dgm:t>
        <a:bodyPr/>
        <a:lstStyle/>
        <a:p>
          <a:r>
            <a:rPr lang="es-EC" dirty="0" smtClean="0"/>
            <a:t>Cacao en el Ecuador</a:t>
          </a:r>
          <a:endParaRPr lang="es-ES" dirty="0"/>
        </a:p>
      </dgm:t>
    </dgm:pt>
    <dgm:pt modelId="{05030D5F-E6ED-40B4-823E-F6E4119A6A15}" type="parTrans" cxnId="{5499BEDE-E8BC-4357-9BAE-B760567345C0}">
      <dgm:prSet/>
      <dgm:spPr/>
      <dgm:t>
        <a:bodyPr/>
        <a:lstStyle/>
        <a:p>
          <a:endParaRPr lang="es-ES"/>
        </a:p>
      </dgm:t>
    </dgm:pt>
    <dgm:pt modelId="{5195D99A-3711-4FA2-9ED2-54D91C657BAD}" type="sibTrans" cxnId="{5499BEDE-E8BC-4357-9BAE-B760567345C0}">
      <dgm:prSet/>
      <dgm:spPr/>
      <dgm:t>
        <a:bodyPr/>
        <a:lstStyle/>
        <a:p>
          <a:endParaRPr lang="es-ES"/>
        </a:p>
      </dgm:t>
    </dgm:pt>
    <dgm:pt modelId="{BC425BF5-88B1-4888-A546-BA59EF601250}">
      <dgm:prSet phldrT="[Texto]" custT="1"/>
      <dgm:spPr/>
      <dgm:t>
        <a:bodyPr/>
        <a:lstStyle/>
        <a:p>
          <a:r>
            <a:rPr lang="es-EC" sz="1800" dirty="0" smtClean="0"/>
            <a:t>Época de la independencia. </a:t>
          </a:r>
          <a:endParaRPr lang="es-ES" sz="1800" dirty="0"/>
        </a:p>
      </dgm:t>
    </dgm:pt>
    <dgm:pt modelId="{DEA63F6E-B1FE-4F3A-A022-8071298CB02A}" type="parTrans" cxnId="{FEB02061-25AB-4695-A5FF-D2967779B046}">
      <dgm:prSet/>
      <dgm:spPr/>
      <dgm:t>
        <a:bodyPr/>
        <a:lstStyle/>
        <a:p>
          <a:endParaRPr lang="es-ES"/>
        </a:p>
      </dgm:t>
    </dgm:pt>
    <dgm:pt modelId="{87858743-E349-468A-8FB0-506ADFE64C95}" type="sibTrans" cxnId="{FEB02061-25AB-4695-A5FF-D2967779B046}">
      <dgm:prSet/>
      <dgm:spPr/>
      <dgm:t>
        <a:bodyPr/>
        <a:lstStyle/>
        <a:p>
          <a:endParaRPr lang="es-ES"/>
        </a:p>
      </dgm:t>
    </dgm:pt>
    <dgm:pt modelId="{D6EDD6D9-D6BA-494A-94D6-1D6E5B28BCCE}">
      <dgm:prSet phldrT="[Texto]" custT="1"/>
      <dgm:spPr/>
      <dgm:t>
        <a:bodyPr/>
        <a:lstStyle/>
        <a:p>
          <a:r>
            <a:rPr lang="es-ES" sz="1800" dirty="0" smtClean="0"/>
            <a:t>132 100 TM. </a:t>
          </a:r>
          <a:r>
            <a:rPr lang="es-ES" sz="1800" smtClean="0"/>
            <a:t>El </a:t>
          </a:r>
          <a:r>
            <a:rPr lang="es-ES" sz="1800" dirty="0" smtClean="0"/>
            <a:t>84,51% de la producción provino de la Costa, 10,94% de la Sierra y el 4,55% del Oriente. </a:t>
          </a:r>
          <a:endParaRPr lang="es-ES" sz="1800" dirty="0"/>
        </a:p>
      </dgm:t>
    </dgm:pt>
    <dgm:pt modelId="{B9BDC5CE-5708-43C0-80C8-266A48FF7549}" type="parTrans" cxnId="{438D8E99-A141-439F-AE7D-19D4048AEA48}">
      <dgm:prSet/>
      <dgm:spPr/>
      <dgm:t>
        <a:bodyPr/>
        <a:lstStyle/>
        <a:p>
          <a:endParaRPr lang="es-ES"/>
        </a:p>
      </dgm:t>
    </dgm:pt>
    <dgm:pt modelId="{4338CE7C-5FD6-42AE-B19A-AB394B3B3B02}" type="sibTrans" cxnId="{438D8E99-A141-439F-AE7D-19D4048AEA48}">
      <dgm:prSet/>
      <dgm:spPr/>
      <dgm:t>
        <a:bodyPr/>
        <a:lstStyle/>
        <a:p>
          <a:endParaRPr lang="es-ES"/>
        </a:p>
      </dgm:t>
    </dgm:pt>
    <dgm:pt modelId="{FD4E6B71-B71D-4FC1-9225-B92CFE23DD56}">
      <dgm:prSet phldrT="[Texto]"/>
      <dgm:spPr/>
      <dgm:t>
        <a:bodyPr/>
        <a:lstStyle/>
        <a:p>
          <a:r>
            <a:rPr lang="es-EC" dirty="0" smtClean="0"/>
            <a:t>Cacao en Santo Domingo</a:t>
          </a:r>
          <a:endParaRPr lang="es-ES" dirty="0"/>
        </a:p>
      </dgm:t>
    </dgm:pt>
    <dgm:pt modelId="{004171D9-D6A8-4BB7-966D-70608B34D523}" type="parTrans" cxnId="{EC87E85B-E13D-475D-B9DA-89D66CA76E33}">
      <dgm:prSet/>
      <dgm:spPr/>
      <dgm:t>
        <a:bodyPr/>
        <a:lstStyle/>
        <a:p>
          <a:endParaRPr lang="es-ES"/>
        </a:p>
      </dgm:t>
    </dgm:pt>
    <dgm:pt modelId="{1B844295-8317-4786-8136-9655D5966D8D}" type="sibTrans" cxnId="{EC87E85B-E13D-475D-B9DA-89D66CA76E33}">
      <dgm:prSet/>
      <dgm:spPr/>
      <dgm:t>
        <a:bodyPr/>
        <a:lstStyle/>
        <a:p>
          <a:endParaRPr lang="es-ES"/>
        </a:p>
      </dgm:t>
    </dgm:pt>
    <dgm:pt modelId="{98DA15E4-4BC3-4CA8-8AAE-A3AD5623D950}">
      <dgm:prSet phldrT="[Texto]" custT="1"/>
      <dgm:spPr/>
      <dgm:t>
        <a:bodyPr/>
        <a:lstStyle/>
        <a:p>
          <a:r>
            <a:rPr lang="es-ES" sz="1800" dirty="0" smtClean="0"/>
            <a:t>Se estima que existen cerca de 19 350 has. entre CCN-51 y Nacional.</a:t>
          </a:r>
          <a:endParaRPr lang="es-ES" sz="1800" dirty="0"/>
        </a:p>
      </dgm:t>
    </dgm:pt>
    <dgm:pt modelId="{B0763637-1C77-455C-8252-D3331F806471}" type="parTrans" cxnId="{A574B83B-AD73-4840-A2AE-01F11871013D}">
      <dgm:prSet/>
      <dgm:spPr/>
      <dgm:t>
        <a:bodyPr/>
        <a:lstStyle/>
        <a:p>
          <a:endParaRPr lang="es-ES"/>
        </a:p>
      </dgm:t>
    </dgm:pt>
    <dgm:pt modelId="{549166CC-DA97-4DAB-808C-30AE88C7AAAF}" type="sibTrans" cxnId="{A574B83B-AD73-4840-A2AE-01F11871013D}">
      <dgm:prSet/>
      <dgm:spPr/>
      <dgm:t>
        <a:bodyPr/>
        <a:lstStyle/>
        <a:p>
          <a:endParaRPr lang="es-ES"/>
        </a:p>
      </dgm:t>
    </dgm:pt>
    <dgm:pt modelId="{C17A9648-A1C3-4DBB-9702-0704C131167E}">
      <dgm:prSet phldrT="[Texto]" custT="1"/>
      <dgm:spPr/>
      <dgm:t>
        <a:bodyPr/>
        <a:lstStyle/>
        <a:p>
          <a:r>
            <a:rPr lang="es-EC" sz="1800" dirty="0" smtClean="0"/>
            <a:t>Está en toda la provincia, las parroquias más productivas: </a:t>
          </a:r>
          <a:r>
            <a:rPr lang="es-ES" sz="1800" dirty="0" smtClean="0"/>
            <a:t>Puerto Limón, Luz de América, San Jacinto del Búa y Valle Hermoso.</a:t>
          </a:r>
          <a:endParaRPr lang="es-ES" sz="1800" dirty="0"/>
        </a:p>
      </dgm:t>
    </dgm:pt>
    <dgm:pt modelId="{2712CCBD-68A6-4154-8F40-80B0612CFA79}" type="parTrans" cxnId="{8B3F8A38-52FB-470C-B9AB-9A432E034973}">
      <dgm:prSet/>
      <dgm:spPr/>
      <dgm:t>
        <a:bodyPr/>
        <a:lstStyle/>
        <a:p>
          <a:endParaRPr lang="es-ES"/>
        </a:p>
      </dgm:t>
    </dgm:pt>
    <dgm:pt modelId="{01556DBB-E230-453C-B38C-602D5DE1A4FE}" type="sibTrans" cxnId="{8B3F8A38-52FB-470C-B9AB-9A432E034973}">
      <dgm:prSet/>
      <dgm:spPr/>
      <dgm:t>
        <a:bodyPr/>
        <a:lstStyle/>
        <a:p>
          <a:endParaRPr lang="es-ES"/>
        </a:p>
      </dgm:t>
    </dgm:pt>
    <dgm:pt modelId="{60642CC8-0A0C-455E-AC6F-7B348A317B65}">
      <dgm:prSet phldrT="[Texto]"/>
      <dgm:spPr/>
      <dgm:t>
        <a:bodyPr/>
        <a:lstStyle/>
        <a:p>
          <a:r>
            <a:rPr lang="es-EC" dirty="0" smtClean="0"/>
            <a:t>Tipo de productores</a:t>
          </a:r>
          <a:endParaRPr lang="es-ES" dirty="0"/>
        </a:p>
      </dgm:t>
    </dgm:pt>
    <dgm:pt modelId="{2AC331CC-0999-4BF9-8C56-8524CF19DB9A}" type="parTrans" cxnId="{C47BADB7-2224-49CA-A602-1321B16FE9D9}">
      <dgm:prSet/>
      <dgm:spPr/>
      <dgm:t>
        <a:bodyPr/>
        <a:lstStyle/>
        <a:p>
          <a:endParaRPr lang="es-ES"/>
        </a:p>
      </dgm:t>
    </dgm:pt>
    <dgm:pt modelId="{1703A5A4-C410-4258-8E62-F0857E02E29E}" type="sibTrans" cxnId="{C47BADB7-2224-49CA-A602-1321B16FE9D9}">
      <dgm:prSet/>
      <dgm:spPr/>
      <dgm:t>
        <a:bodyPr/>
        <a:lstStyle/>
        <a:p>
          <a:endParaRPr lang="es-ES"/>
        </a:p>
      </dgm:t>
    </dgm:pt>
    <dgm:pt modelId="{6664F43B-6769-4DAA-A5DD-90747319C3F5}">
      <dgm:prSet phldrT="[Texto]" custT="1"/>
      <dgm:spPr/>
      <dgm:t>
        <a:bodyPr/>
        <a:lstStyle/>
        <a:p>
          <a:r>
            <a:rPr lang="es-ES" sz="1800" dirty="0" smtClean="0"/>
            <a:t>80% Pequeños productores</a:t>
          </a:r>
          <a:endParaRPr lang="es-ES" sz="1800" dirty="0"/>
        </a:p>
      </dgm:t>
    </dgm:pt>
    <dgm:pt modelId="{4FDBBE5A-AB75-42D8-860C-C66D914814DF}" type="parTrans" cxnId="{152074D3-CD3E-4061-9328-FD0867356E3C}">
      <dgm:prSet/>
      <dgm:spPr/>
      <dgm:t>
        <a:bodyPr/>
        <a:lstStyle/>
        <a:p>
          <a:endParaRPr lang="es-ES"/>
        </a:p>
      </dgm:t>
    </dgm:pt>
    <dgm:pt modelId="{CEA4264A-EFC6-454F-B848-FF29379B4681}" type="sibTrans" cxnId="{152074D3-CD3E-4061-9328-FD0867356E3C}">
      <dgm:prSet/>
      <dgm:spPr/>
      <dgm:t>
        <a:bodyPr/>
        <a:lstStyle/>
        <a:p>
          <a:endParaRPr lang="es-ES"/>
        </a:p>
      </dgm:t>
    </dgm:pt>
    <dgm:pt modelId="{40F174D0-E296-4DF4-A59F-8B6410BAD6E4}">
      <dgm:prSet phldrT="[Texto]" custT="1"/>
      <dgm:spPr/>
      <dgm:t>
        <a:bodyPr/>
        <a:lstStyle/>
        <a:p>
          <a:r>
            <a:rPr lang="es-EC" sz="1800" dirty="0" smtClean="0"/>
            <a:t>“Grandes Cacaos”, Vinces, (Los Ríos).</a:t>
          </a:r>
          <a:endParaRPr lang="es-ES" sz="1800" dirty="0"/>
        </a:p>
      </dgm:t>
    </dgm:pt>
    <dgm:pt modelId="{DE8BD789-4404-4004-B770-6E84EC6AA9FC}" type="parTrans" cxnId="{02E2A3B6-6F82-4D7F-AB15-ADA3A892B750}">
      <dgm:prSet/>
      <dgm:spPr/>
      <dgm:t>
        <a:bodyPr/>
        <a:lstStyle/>
        <a:p>
          <a:endParaRPr lang="es-ES"/>
        </a:p>
      </dgm:t>
    </dgm:pt>
    <dgm:pt modelId="{F3745171-3638-4576-853E-361C98E4D4DA}" type="sibTrans" cxnId="{02E2A3B6-6F82-4D7F-AB15-ADA3A892B750}">
      <dgm:prSet/>
      <dgm:spPr/>
      <dgm:t>
        <a:bodyPr/>
        <a:lstStyle/>
        <a:p>
          <a:endParaRPr lang="es-ES"/>
        </a:p>
      </dgm:t>
    </dgm:pt>
    <dgm:pt modelId="{BF987E92-F429-4DDF-AB67-7209061FF004}">
      <dgm:prSet phldrT="[Texto]" custT="1"/>
      <dgm:spPr/>
      <dgm:t>
        <a:bodyPr/>
        <a:lstStyle/>
        <a:p>
          <a:r>
            <a:rPr lang="es-ES" sz="1800" dirty="0" smtClean="0"/>
            <a:t>18% Medianos</a:t>
          </a:r>
          <a:endParaRPr lang="es-ES" sz="1800" dirty="0"/>
        </a:p>
      </dgm:t>
    </dgm:pt>
    <dgm:pt modelId="{66348ADC-BF2D-4134-BF6D-AC0F7177D498}" type="parTrans" cxnId="{B30DA3BE-7208-4B6A-BF39-5FC3B63DB695}">
      <dgm:prSet/>
      <dgm:spPr/>
      <dgm:t>
        <a:bodyPr/>
        <a:lstStyle/>
        <a:p>
          <a:endParaRPr lang="es-ES"/>
        </a:p>
      </dgm:t>
    </dgm:pt>
    <dgm:pt modelId="{840CD6A9-88A8-454A-845B-2C8C253E26D4}" type="sibTrans" cxnId="{B30DA3BE-7208-4B6A-BF39-5FC3B63DB695}">
      <dgm:prSet/>
      <dgm:spPr/>
      <dgm:t>
        <a:bodyPr/>
        <a:lstStyle/>
        <a:p>
          <a:endParaRPr lang="es-ES"/>
        </a:p>
      </dgm:t>
    </dgm:pt>
    <dgm:pt modelId="{3FA475A3-4542-4CB5-AA3C-8211FDC5395E}">
      <dgm:prSet phldrT="[Texto]" custT="1"/>
      <dgm:spPr/>
      <dgm:t>
        <a:bodyPr/>
        <a:lstStyle/>
        <a:p>
          <a:r>
            <a:rPr lang="es-ES" sz="1800" dirty="0" smtClean="0"/>
            <a:t>2%  Grandes productores</a:t>
          </a:r>
          <a:endParaRPr lang="es-ES" sz="1800" dirty="0"/>
        </a:p>
      </dgm:t>
    </dgm:pt>
    <dgm:pt modelId="{D0D89B95-7CD5-4A66-B4D9-690B486C15C9}" type="parTrans" cxnId="{0DD3E25C-422F-4F5B-8626-ABE206CB80A4}">
      <dgm:prSet/>
      <dgm:spPr/>
      <dgm:t>
        <a:bodyPr/>
        <a:lstStyle/>
        <a:p>
          <a:endParaRPr lang="es-ES"/>
        </a:p>
      </dgm:t>
    </dgm:pt>
    <dgm:pt modelId="{B7C85EEA-1C30-409D-83BD-CFF0E495143A}" type="sibTrans" cxnId="{0DD3E25C-422F-4F5B-8626-ABE206CB80A4}">
      <dgm:prSet/>
      <dgm:spPr/>
      <dgm:t>
        <a:bodyPr/>
        <a:lstStyle/>
        <a:p>
          <a:endParaRPr lang="es-ES"/>
        </a:p>
      </dgm:t>
    </dgm:pt>
    <dgm:pt modelId="{0A530E2E-3DBC-44C7-B580-454E6D19306C}" type="pres">
      <dgm:prSet presAssocID="{0693CE58-4C27-4897-926B-241F1AC682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B173FB1-CAFD-46BF-8DB8-981D5E3632AB}" type="pres">
      <dgm:prSet presAssocID="{E8596509-48E4-4FA4-9583-C17156DE76D6}" presName="linNode" presStyleCnt="0"/>
      <dgm:spPr/>
    </dgm:pt>
    <dgm:pt modelId="{D862913F-F16F-449A-8FCE-E8D99E4CC900}" type="pres">
      <dgm:prSet presAssocID="{E8596509-48E4-4FA4-9583-C17156DE76D6}" presName="parentText" presStyleLbl="node1" presStyleIdx="0" presStyleCnt="3" custScaleX="7028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B93D0E-F851-42A5-9E63-D54DE69C118A}" type="pres">
      <dgm:prSet presAssocID="{E8596509-48E4-4FA4-9583-C17156DE76D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E5A320-5207-48F8-BB71-4126B63F7040}" type="pres">
      <dgm:prSet presAssocID="{5195D99A-3711-4FA2-9ED2-54D91C657BAD}" presName="sp" presStyleCnt="0"/>
      <dgm:spPr/>
    </dgm:pt>
    <dgm:pt modelId="{C4BDE7EE-91D6-4773-9D86-82E81D4EE909}" type="pres">
      <dgm:prSet presAssocID="{FD4E6B71-B71D-4FC1-9225-B92CFE23DD56}" presName="linNode" presStyleCnt="0"/>
      <dgm:spPr/>
    </dgm:pt>
    <dgm:pt modelId="{A294B2E5-4ED6-4C4E-BAF9-26B740669C2B}" type="pres">
      <dgm:prSet presAssocID="{FD4E6B71-B71D-4FC1-9225-B92CFE23DD56}" presName="parentText" presStyleLbl="node1" presStyleIdx="1" presStyleCnt="3" custScaleX="6847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52F1E8-FD8B-4D89-88AA-C2FF982C807A}" type="pres">
      <dgm:prSet presAssocID="{FD4E6B71-B71D-4FC1-9225-B92CFE23DD56}" presName="descendantText" presStyleLbl="alignAccFollowNode1" presStyleIdx="1" presStyleCnt="3" custScaleX="1123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9167FA-1A69-4B53-8DDD-16E0D9891A44}" type="pres">
      <dgm:prSet presAssocID="{1B844295-8317-4786-8136-9655D5966D8D}" presName="sp" presStyleCnt="0"/>
      <dgm:spPr/>
    </dgm:pt>
    <dgm:pt modelId="{1594BC72-0FBE-41D5-BFC3-9F5C3C8148B0}" type="pres">
      <dgm:prSet presAssocID="{60642CC8-0A0C-455E-AC6F-7B348A317B65}" presName="linNode" presStyleCnt="0"/>
      <dgm:spPr/>
    </dgm:pt>
    <dgm:pt modelId="{14AB4164-9B1E-4D40-BCCC-A7E312F5CFE6}" type="pres">
      <dgm:prSet presAssocID="{60642CC8-0A0C-455E-AC6F-7B348A317B65}" presName="parentText" presStyleLbl="node1" presStyleIdx="2" presStyleCnt="3" custScaleX="8656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C92ED4-10A5-4A7A-A8A3-A8AFB1812F61}" type="pres">
      <dgm:prSet presAssocID="{60642CC8-0A0C-455E-AC6F-7B348A317B65}" presName="descendantText" presStyleLbl="alignAccFollowNode1" presStyleIdx="2" presStyleCnt="3" custScaleX="820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2CABAA-CFDE-4996-A8C3-C546CCB369EB}" type="presOf" srcId="{E8596509-48E4-4FA4-9583-C17156DE76D6}" destId="{D862913F-F16F-449A-8FCE-E8D99E4CC900}" srcOrd="0" destOrd="0" presId="urn:microsoft.com/office/officeart/2005/8/layout/vList5"/>
    <dgm:cxn modelId="{3C2597D2-9205-435C-957B-8D013322BDD6}" type="presOf" srcId="{FD4E6B71-B71D-4FC1-9225-B92CFE23DD56}" destId="{A294B2E5-4ED6-4C4E-BAF9-26B740669C2B}" srcOrd="0" destOrd="0" presId="urn:microsoft.com/office/officeart/2005/8/layout/vList5"/>
    <dgm:cxn modelId="{0F33DF6F-DA00-4E7C-BD23-DEC0F4F42B64}" type="presOf" srcId="{40F174D0-E296-4DF4-A59F-8B6410BAD6E4}" destId="{49B93D0E-F851-42A5-9E63-D54DE69C118A}" srcOrd="0" destOrd="1" presId="urn:microsoft.com/office/officeart/2005/8/layout/vList5"/>
    <dgm:cxn modelId="{C47BADB7-2224-49CA-A602-1321B16FE9D9}" srcId="{0693CE58-4C27-4897-926B-241F1AC682B7}" destId="{60642CC8-0A0C-455E-AC6F-7B348A317B65}" srcOrd="2" destOrd="0" parTransId="{2AC331CC-0999-4BF9-8C56-8524CF19DB9A}" sibTransId="{1703A5A4-C410-4258-8E62-F0857E02E29E}"/>
    <dgm:cxn modelId="{02E2A3B6-6F82-4D7F-AB15-ADA3A892B750}" srcId="{E8596509-48E4-4FA4-9583-C17156DE76D6}" destId="{40F174D0-E296-4DF4-A59F-8B6410BAD6E4}" srcOrd="1" destOrd="0" parTransId="{DE8BD789-4404-4004-B770-6E84EC6AA9FC}" sibTransId="{F3745171-3638-4576-853E-361C98E4D4DA}"/>
    <dgm:cxn modelId="{152074D3-CD3E-4061-9328-FD0867356E3C}" srcId="{60642CC8-0A0C-455E-AC6F-7B348A317B65}" destId="{6664F43B-6769-4DAA-A5DD-90747319C3F5}" srcOrd="0" destOrd="0" parTransId="{4FDBBE5A-AB75-42D8-860C-C66D914814DF}" sibTransId="{CEA4264A-EFC6-454F-B848-FF29379B4681}"/>
    <dgm:cxn modelId="{438D8E99-A141-439F-AE7D-19D4048AEA48}" srcId="{E8596509-48E4-4FA4-9583-C17156DE76D6}" destId="{D6EDD6D9-D6BA-494A-94D6-1D6E5B28BCCE}" srcOrd="2" destOrd="0" parTransId="{B9BDC5CE-5708-43C0-80C8-266A48FF7549}" sibTransId="{4338CE7C-5FD6-42AE-B19A-AB394B3B3B02}"/>
    <dgm:cxn modelId="{BCAD2DF1-2272-4653-83FE-E6479CD2FBC2}" type="presOf" srcId="{3FA475A3-4542-4CB5-AA3C-8211FDC5395E}" destId="{45C92ED4-10A5-4A7A-A8A3-A8AFB1812F61}" srcOrd="0" destOrd="2" presId="urn:microsoft.com/office/officeart/2005/8/layout/vList5"/>
    <dgm:cxn modelId="{25379FD2-41A5-4C17-8119-03BFF27CAA4E}" type="presOf" srcId="{BF987E92-F429-4DDF-AB67-7209061FF004}" destId="{45C92ED4-10A5-4A7A-A8A3-A8AFB1812F61}" srcOrd="0" destOrd="1" presId="urn:microsoft.com/office/officeart/2005/8/layout/vList5"/>
    <dgm:cxn modelId="{B30DA3BE-7208-4B6A-BF39-5FC3B63DB695}" srcId="{60642CC8-0A0C-455E-AC6F-7B348A317B65}" destId="{BF987E92-F429-4DDF-AB67-7209061FF004}" srcOrd="1" destOrd="0" parTransId="{66348ADC-BF2D-4134-BF6D-AC0F7177D498}" sibTransId="{840CD6A9-88A8-454A-845B-2C8C253E26D4}"/>
    <dgm:cxn modelId="{0DD3E25C-422F-4F5B-8626-ABE206CB80A4}" srcId="{60642CC8-0A0C-455E-AC6F-7B348A317B65}" destId="{3FA475A3-4542-4CB5-AA3C-8211FDC5395E}" srcOrd="2" destOrd="0" parTransId="{D0D89B95-7CD5-4A66-B4D9-690B486C15C9}" sibTransId="{B7C85EEA-1C30-409D-83BD-CFF0E495143A}"/>
    <dgm:cxn modelId="{F33E4D26-1E5F-44C0-806C-BAA6234CFD8D}" type="presOf" srcId="{98DA15E4-4BC3-4CA8-8AAE-A3AD5623D950}" destId="{C952F1E8-FD8B-4D89-88AA-C2FF982C807A}" srcOrd="0" destOrd="0" presId="urn:microsoft.com/office/officeart/2005/8/layout/vList5"/>
    <dgm:cxn modelId="{8C757F53-0AAC-4D45-867B-0EB7F76D151D}" type="presOf" srcId="{6664F43B-6769-4DAA-A5DD-90747319C3F5}" destId="{45C92ED4-10A5-4A7A-A8A3-A8AFB1812F61}" srcOrd="0" destOrd="0" presId="urn:microsoft.com/office/officeart/2005/8/layout/vList5"/>
    <dgm:cxn modelId="{3D075D26-C91F-4245-AF60-6D98845BC014}" type="presOf" srcId="{60642CC8-0A0C-455E-AC6F-7B348A317B65}" destId="{14AB4164-9B1E-4D40-BCCC-A7E312F5CFE6}" srcOrd="0" destOrd="0" presId="urn:microsoft.com/office/officeart/2005/8/layout/vList5"/>
    <dgm:cxn modelId="{8B3F8A38-52FB-470C-B9AB-9A432E034973}" srcId="{FD4E6B71-B71D-4FC1-9225-B92CFE23DD56}" destId="{C17A9648-A1C3-4DBB-9702-0704C131167E}" srcOrd="1" destOrd="0" parTransId="{2712CCBD-68A6-4154-8F40-80B0612CFA79}" sibTransId="{01556DBB-E230-453C-B38C-602D5DE1A4FE}"/>
    <dgm:cxn modelId="{FEB02061-25AB-4695-A5FF-D2967779B046}" srcId="{E8596509-48E4-4FA4-9583-C17156DE76D6}" destId="{BC425BF5-88B1-4888-A546-BA59EF601250}" srcOrd="0" destOrd="0" parTransId="{DEA63F6E-B1FE-4F3A-A022-8071298CB02A}" sibTransId="{87858743-E349-468A-8FB0-506ADFE64C95}"/>
    <dgm:cxn modelId="{A574B83B-AD73-4840-A2AE-01F11871013D}" srcId="{FD4E6B71-B71D-4FC1-9225-B92CFE23DD56}" destId="{98DA15E4-4BC3-4CA8-8AAE-A3AD5623D950}" srcOrd="0" destOrd="0" parTransId="{B0763637-1C77-455C-8252-D3331F806471}" sibTransId="{549166CC-DA97-4DAB-808C-30AE88C7AAAF}"/>
    <dgm:cxn modelId="{14036354-E6DE-4F7F-ABCD-5A7C69FE6C59}" type="presOf" srcId="{C17A9648-A1C3-4DBB-9702-0704C131167E}" destId="{C952F1E8-FD8B-4D89-88AA-C2FF982C807A}" srcOrd="0" destOrd="1" presId="urn:microsoft.com/office/officeart/2005/8/layout/vList5"/>
    <dgm:cxn modelId="{5499BEDE-E8BC-4357-9BAE-B760567345C0}" srcId="{0693CE58-4C27-4897-926B-241F1AC682B7}" destId="{E8596509-48E4-4FA4-9583-C17156DE76D6}" srcOrd="0" destOrd="0" parTransId="{05030D5F-E6ED-40B4-823E-F6E4119A6A15}" sibTransId="{5195D99A-3711-4FA2-9ED2-54D91C657BAD}"/>
    <dgm:cxn modelId="{C16237E4-2B4A-4337-B35E-3E052FBB25FF}" type="presOf" srcId="{BC425BF5-88B1-4888-A546-BA59EF601250}" destId="{49B93D0E-F851-42A5-9E63-D54DE69C118A}" srcOrd="0" destOrd="0" presId="urn:microsoft.com/office/officeart/2005/8/layout/vList5"/>
    <dgm:cxn modelId="{B20695BF-81A9-4EED-801A-7851C7462228}" type="presOf" srcId="{0693CE58-4C27-4897-926B-241F1AC682B7}" destId="{0A530E2E-3DBC-44C7-B580-454E6D19306C}" srcOrd="0" destOrd="0" presId="urn:microsoft.com/office/officeart/2005/8/layout/vList5"/>
    <dgm:cxn modelId="{EC87E85B-E13D-475D-B9DA-89D66CA76E33}" srcId="{0693CE58-4C27-4897-926B-241F1AC682B7}" destId="{FD4E6B71-B71D-4FC1-9225-B92CFE23DD56}" srcOrd="1" destOrd="0" parTransId="{004171D9-D6A8-4BB7-966D-70608B34D523}" sibTransId="{1B844295-8317-4786-8136-9655D5966D8D}"/>
    <dgm:cxn modelId="{B5FA89A2-A095-48FF-A403-2E033EFC938C}" type="presOf" srcId="{D6EDD6D9-D6BA-494A-94D6-1D6E5B28BCCE}" destId="{49B93D0E-F851-42A5-9E63-D54DE69C118A}" srcOrd="0" destOrd="2" presId="urn:microsoft.com/office/officeart/2005/8/layout/vList5"/>
    <dgm:cxn modelId="{8C65CCAA-5FC9-498E-8A3E-7839DC1CB025}" type="presParOf" srcId="{0A530E2E-3DBC-44C7-B580-454E6D19306C}" destId="{6B173FB1-CAFD-46BF-8DB8-981D5E3632AB}" srcOrd="0" destOrd="0" presId="urn:microsoft.com/office/officeart/2005/8/layout/vList5"/>
    <dgm:cxn modelId="{9E61BCF4-CCB8-4F6C-8A54-B17546E297CA}" type="presParOf" srcId="{6B173FB1-CAFD-46BF-8DB8-981D5E3632AB}" destId="{D862913F-F16F-449A-8FCE-E8D99E4CC900}" srcOrd="0" destOrd="0" presId="urn:microsoft.com/office/officeart/2005/8/layout/vList5"/>
    <dgm:cxn modelId="{781A1B0C-39DE-4668-BDFD-CB6DE8CDBE20}" type="presParOf" srcId="{6B173FB1-CAFD-46BF-8DB8-981D5E3632AB}" destId="{49B93D0E-F851-42A5-9E63-D54DE69C118A}" srcOrd="1" destOrd="0" presId="urn:microsoft.com/office/officeart/2005/8/layout/vList5"/>
    <dgm:cxn modelId="{D0C4F769-1AF3-4E08-A96D-8609B404BEE6}" type="presParOf" srcId="{0A530E2E-3DBC-44C7-B580-454E6D19306C}" destId="{31E5A320-5207-48F8-BB71-4126B63F7040}" srcOrd="1" destOrd="0" presId="urn:microsoft.com/office/officeart/2005/8/layout/vList5"/>
    <dgm:cxn modelId="{C72FFB1A-DB4F-40B9-B416-5B8F2A5D6BB0}" type="presParOf" srcId="{0A530E2E-3DBC-44C7-B580-454E6D19306C}" destId="{C4BDE7EE-91D6-4773-9D86-82E81D4EE909}" srcOrd="2" destOrd="0" presId="urn:microsoft.com/office/officeart/2005/8/layout/vList5"/>
    <dgm:cxn modelId="{5C955629-4DD8-4F1F-AA46-D59C3E9737E9}" type="presParOf" srcId="{C4BDE7EE-91D6-4773-9D86-82E81D4EE909}" destId="{A294B2E5-4ED6-4C4E-BAF9-26B740669C2B}" srcOrd="0" destOrd="0" presId="urn:microsoft.com/office/officeart/2005/8/layout/vList5"/>
    <dgm:cxn modelId="{B28034E9-6693-4673-9C5E-AE6317CF31CA}" type="presParOf" srcId="{C4BDE7EE-91D6-4773-9D86-82E81D4EE909}" destId="{C952F1E8-FD8B-4D89-88AA-C2FF982C807A}" srcOrd="1" destOrd="0" presId="urn:microsoft.com/office/officeart/2005/8/layout/vList5"/>
    <dgm:cxn modelId="{C18F32AE-0A59-49CE-BA9F-AD9D230DDBEF}" type="presParOf" srcId="{0A530E2E-3DBC-44C7-B580-454E6D19306C}" destId="{499167FA-1A69-4B53-8DDD-16E0D9891A44}" srcOrd="3" destOrd="0" presId="urn:microsoft.com/office/officeart/2005/8/layout/vList5"/>
    <dgm:cxn modelId="{AE0E840F-E5A0-4FD8-AC11-364354D4B3AA}" type="presParOf" srcId="{0A530E2E-3DBC-44C7-B580-454E6D19306C}" destId="{1594BC72-0FBE-41D5-BFC3-9F5C3C8148B0}" srcOrd="4" destOrd="0" presId="urn:microsoft.com/office/officeart/2005/8/layout/vList5"/>
    <dgm:cxn modelId="{4FA2A9B5-A3C3-419A-92EF-30B5DB1866F4}" type="presParOf" srcId="{1594BC72-0FBE-41D5-BFC3-9F5C3C8148B0}" destId="{14AB4164-9B1E-4D40-BCCC-A7E312F5CFE6}" srcOrd="0" destOrd="0" presId="urn:microsoft.com/office/officeart/2005/8/layout/vList5"/>
    <dgm:cxn modelId="{B66B5335-92DD-46EA-9E48-DE2DBD2643E5}" type="presParOf" srcId="{1594BC72-0FBE-41D5-BFC3-9F5C3C8148B0}" destId="{45C92ED4-10A5-4A7A-A8A3-A8AFB1812F6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4D067D-ECB7-4277-A510-5E6E24667A72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C0DF011-4719-48A3-98D5-1BA92560B265}">
      <dgm:prSet phldrT="[Texto]"/>
      <dgm:spPr/>
      <dgm:t>
        <a:bodyPr/>
        <a:lstStyle/>
        <a:p>
          <a:r>
            <a:rPr lang="es-EC" dirty="0" smtClean="0"/>
            <a:t>Consumo mundial</a:t>
          </a:r>
          <a:endParaRPr lang="es-ES" dirty="0"/>
        </a:p>
      </dgm:t>
    </dgm:pt>
    <dgm:pt modelId="{7F04F68B-C7CF-45C9-9B8D-A2BEF5CF2F2F}" type="parTrans" cxnId="{24CE983A-344B-425D-A9AD-24C7D51E0CA2}">
      <dgm:prSet/>
      <dgm:spPr/>
      <dgm:t>
        <a:bodyPr/>
        <a:lstStyle/>
        <a:p>
          <a:endParaRPr lang="es-ES"/>
        </a:p>
      </dgm:t>
    </dgm:pt>
    <dgm:pt modelId="{12D21152-AC1D-4786-A905-3B0E2E77824D}" type="sibTrans" cxnId="{24CE983A-344B-425D-A9AD-24C7D51E0CA2}">
      <dgm:prSet/>
      <dgm:spPr/>
      <dgm:t>
        <a:bodyPr/>
        <a:lstStyle/>
        <a:p>
          <a:endParaRPr lang="es-ES"/>
        </a:p>
      </dgm:t>
    </dgm:pt>
    <dgm:pt modelId="{7B289498-304E-4BCE-8E4F-5FB8DFC05448}">
      <dgm:prSet phldrT="[Texto]" custT="1"/>
      <dgm:spPr/>
      <dgm:t>
        <a:bodyPr/>
        <a:lstStyle/>
        <a:p>
          <a:r>
            <a:rPr lang="es-EC" sz="2400" dirty="0" smtClean="0"/>
            <a:t>Corea (400 000 Tm)</a:t>
          </a:r>
          <a:endParaRPr lang="es-ES" sz="2400" dirty="0"/>
        </a:p>
      </dgm:t>
    </dgm:pt>
    <dgm:pt modelId="{72F03FBA-9770-47C9-BAA7-76450AE42A24}" type="parTrans" cxnId="{D0EB05B0-FD0A-440B-8A78-975A1D938F49}">
      <dgm:prSet/>
      <dgm:spPr/>
      <dgm:t>
        <a:bodyPr/>
        <a:lstStyle/>
        <a:p>
          <a:endParaRPr lang="es-ES"/>
        </a:p>
      </dgm:t>
    </dgm:pt>
    <dgm:pt modelId="{221AC479-AD18-4EB5-A63E-B14FB568FDDD}" type="sibTrans" cxnId="{D0EB05B0-FD0A-440B-8A78-975A1D938F49}">
      <dgm:prSet/>
      <dgm:spPr/>
      <dgm:t>
        <a:bodyPr/>
        <a:lstStyle/>
        <a:p>
          <a:endParaRPr lang="es-ES"/>
        </a:p>
      </dgm:t>
    </dgm:pt>
    <dgm:pt modelId="{E37FD44A-A816-400B-9FF4-DEB6F3FE52EB}">
      <dgm:prSet phldrT="[Texto]" custT="1"/>
      <dgm:spPr/>
      <dgm:t>
        <a:bodyPr/>
        <a:lstStyle/>
        <a:p>
          <a:r>
            <a:rPr lang="es-EC" sz="2400" dirty="0" smtClean="0"/>
            <a:t>Japón (1000 000 Tm</a:t>
          </a:r>
          <a:r>
            <a:rPr lang="es-EC" sz="2800" dirty="0" smtClean="0"/>
            <a:t>)</a:t>
          </a:r>
          <a:endParaRPr lang="es-ES" sz="2800" dirty="0"/>
        </a:p>
      </dgm:t>
    </dgm:pt>
    <dgm:pt modelId="{CFEB3748-9820-455B-BD7F-C362A0C6766C}" type="parTrans" cxnId="{AF32E2E0-5016-4032-B2F2-A79BE9AF41DD}">
      <dgm:prSet/>
      <dgm:spPr/>
      <dgm:t>
        <a:bodyPr/>
        <a:lstStyle/>
        <a:p>
          <a:endParaRPr lang="es-ES"/>
        </a:p>
      </dgm:t>
    </dgm:pt>
    <dgm:pt modelId="{4F8B75C0-1252-4FC4-9795-155ADE63B26E}" type="sibTrans" cxnId="{AF32E2E0-5016-4032-B2F2-A79BE9AF41DD}">
      <dgm:prSet/>
      <dgm:spPr/>
      <dgm:t>
        <a:bodyPr/>
        <a:lstStyle/>
        <a:p>
          <a:endParaRPr lang="es-ES"/>
        </a:p>
      </dgm:t>
    </dgm:pt>
    <dgm:pt modelId="{E2FC9DFC-8CB1-453A-9766-851D504AF397}">
      <dgm:prSet phldrT="[Texto]"/>
      <dgm:spPr/>
      <dgm:t>
        <a:bodyPr/>
        <a:lstStyle/>
        <a:p>
          <a:r>
            <a:rPr lang="es-EC" dirty="0" smtClean="0"/>
            <a:t>Cultivos y beneficios</a:t>
          </a:r>
          <a:endParaRPr lang="es-ES" dirty="0"/>
        </a:p>
      </dgm:t>
    </dgm:pt>
    <dgm:pt modelId="{D1F116E1-6B6B-4246-AA99-928E9639A830}" type="parTrans" cxnId="{E330A5C5-B8FE-42FC-BAEB-596C7F6507D1}">
      <dgm:prSet/>
      <dgm:spPr/>
      <dgm:t>
        <a:bodyPr/>
        <a:lstStyle/>
        <a:p>
          <a:endParaRPr lang="es-ES"/>
        </a:p>
      </dgm:t>
    </dgm:pt>
    <dgm:pt modelId="{6D13B481-FBB8-48FF-AC59-9EC65085467A}" type="sibTrans" cxnId="{E330A5C5-B8FE-42FC-BAEB-596C7F6507D1}">
      <dgm:prSet/>
      <dgm:spPr/>
      <dgm:t>
        <a:bodyPr/>
        <a:lstStyle/>
        <a:p>
          <a:endParaRPr lang="es-ES"/>
        </a:p>
      </dgm:t>
    </dgm:pt>
    <dgm:pt modelId="{7D90025B-2CA9-46A8-AB01-9DC359BA65F6}">
      <dgm:prSet phldrT="[Texto]" custT="1"/>
      <dgm:spPr/>
      <dgm:t>
        <a:bodyPr/>
        <a:lstStyle/>
        <a:p>
          <a:r>
            <a:rPr lang="es-EC" sz="2400" dirty="0" smtClean="0"/>
            <a:t>Arroz y Caña de azúcar.</a:t>
          </a:r>
          <a:endParaRPr lang="es-ES" sz="2400" dirty="0"/>
        </a:p>
      </dgm:t>
    </dgm:pt>
    <dgm:pt modelId="{6D70A99F-61DD-4098-A023-C8029FD43B8A}" type="parTrans" cxnId="{2DFB1A24-224A-4141-BD25-C71235C085AB}">
      <dgm:prSet/>
      <dgm:spPr/>
      <dgm:t>
        <a:bodyPr/>
        <a:lstStyle/>
        <a:p>
          <a:endParaRPr lang="es-ES"/>
        </a:p>
      </dgm:t>
    </dgm:pt>
    <dgm:pt modelId="{66D95A0F-A255-4FAC-BEE8-757B8ADC5AD3}" type="sibTrans" cxnId="{2DFB1A24-224A-4141-BD25-C71235C085AB}">
      <dgm:prSet/>
      <dgm:spPr/>
      <dgm:t>
        <a:bodyPr/>
        <a:lstStyle/>
        <a:p>
          <a:endParaRPr lang="es-ES"/>
        </a:p>
      </dgm:t>
    </dgm:pt>
    <dgm:pt modelId="{71201E1D-DDAD-4CFD-8A61-228493FD0DD5}">
      <dgm:prSet phldrT="[Texto]" custT="1"/>
      <dgm:spPr/>
      <dgm:t>
        <a:bodyPr/>
        <a:lstStyle/>
        <a:p>
          <a:r>
            <a:rPr lang="es-EC" sz="2400" dirty="0" smtClean="0"/>
            <a:t>Aumento de producción</a:t>
          </a:r>
          <a:endParaRPr lang="es-ES" sz="2400" dirty="0"/>
        </a:p>
      </dgm:t>
    </dgm:pt>
    <dgm:pt modelId="{72DB262C-68E7-40E6-88D2-F08B512A96B7}" type="parTrans" cxnId="{B79DB9E7-5535-4872-9B4F-0E1267BD5412}">
      <dgm:prSet/>
      <dgm:spPr/>
      <dgm:t>
        <a:bodyPr/>
        <a:lstStyle/>
        <a:p>
          <a:endParaRPr lang="es-ES"/>
        </a:p>
      </dgm:t>
    </dgm:pt>
    <dgm:pt modelId="{CEB8A075-D421-4268-BE63-869375B5A258}" type="sibTrans" cxnId="{B79DB9E7-5535-4872-9B4F-0E1267BD5412}">
      <dgm:prSet/>
      <dgm:spPr/>
      <dgm:t>
        <a:bodyPr/>
        <a:lstStyle/>
        <a:p>
          <a:endParaRPr lang="es-ES"/>
        </a:p>
      </dgm:t>
    </dgm:pt>
    <dgm:pt modelId="{AEDC3591-BE9A-4D0F-BFD2-80E37549E8E9}">
      <dgm:prSet phldrT="[Texto]"/>
      <dgm:spPr/>
      <dgm:t>
        <a:bodyPr/>
        <a:lstStyle/>
        <a:p>
          <a:r>
            <a:rPr lang="es-EC" dirty="0" smtClean="0"/>
            <a:t>Como mejorar la producción</a:t>
          </a:r>
          <a:endParaRPr lang="es-ES" dirty="0"/>
        </a:p>
      </dgm:t>
    </dgm:pt>
    <dgm:pt modelId="{27D7F4B4-DE2E-4426-8E5C-0ECDA3E95CC0}" type="parTrans" cxnId="{ADA5CACE-8428-40F7-8B82-3EEB39E8C508}">
      <dgm:prSet/>
      <dgm:spPr/>
      <dgm:t>
        <a:bodyPr/>
        <a:lstStyle/>
        <a:p>
          <a:endParaRPr lang="es-ES"/>
        </a:p>
      </dgm:t>
    </dgm:pt>
    <dgm:pt modelId="{8F1525BE-1F79-400F-83BF-999031D96C71}" type="sibTrans" cxnId="{ADA5CACE-8428-40F7-8B82-3EEB39E8C508}">
      <dgm:prSet/>
      <dgm:spPr/>
      <dgm:t>
        <a:bodyPr/>
        <a:lstStyle/>
        <a:p>
          <a:endParaRPr lang="es-ES"/>
        </a:p>
      </dgm:t>
    </dgm:pt>
    <dgm:pt modelId="{62954FE5-97A8-4F25-B4DB-93D327D12187}">
      <dgm:prSet phldrT="[Texto]"/>
      <dgm:spPr/>
      <dgm:t>
        <a:bodyPr/>
        <a:lstStyle/>
        <a:p>
          <a:r>
            <a:rPr lang="es-EC" dirty="0" smtClean="0"/>
            <a:t>Mejorar las prácticas de cultivo</a:t>
          </a:r>
          <a:endParaRPr lang="es-ES" dirty="0"/>
        </a:p>
      </dgm:t>
    </dgm:pt>
    <dgm:pt modelId="{B061DE4F-EECA-4DAF-98E5-5A3D1C515895}" type="parTrans" cxnId="{A8D2284A-2A7C-49CA-9259-052349FD6D11}">
      <dgm:prSet/>
      <dgm:spPr/>
      <dgm:t>
        <a:bodyPr/>
        <a:lstStyle/>
        <a:p>
          <a:endParaRPr lang="es-ES"/>
        </a:p>
      </dgm:t>
    </dgm:pt>
    <dgm:pt modelId="{45611984-3612-438B-BB7F-D3E5CCD0974B}" type="sibTrans" cxnId="{A8D2284A-2A7C-49CA-9259-052349FD6D11}">
      <dgm:prSet/>
      <dgm:spPr/>
      <dgm:t>
        <a:bodyPr/>
        <a:lstStyle/>
        <a:p>
          <a:endParaRPr lang="es-ES"/>
        </a:p>
      </dgm:t>
    </dgm:pt>
    <dgm:pt modelId="{928DF7AD-F56B-4065-A2B3-60F3CE05C882}">
      <dgm:prSet phldrT="[Texto]"/>
      <dgm:spPr/>
      <dgm:t>
        <a:bodyPr/>
        <a:lstStyle/>
        <a:p>
          <a:r>
            <a:rPr lang="es-EC" dirty="0" smtClean="0"/>
            <a:t>Fertilización y uso de activadores naturales</a:t>
          </a:r>
          <a:endParaRPr lang="es-ES" dirty="0"/>
        </a:p>
      </dgm:t>
    </dgm:pt>
    <dgm:pt modelId="{1EC6E048-9723-4E4A-87C0-85A18BBA558D}" type="parTrans" cxnId="{EF54EA83-7BA2-40F1-ABFB-5BEFEE412901}">
      <dgm:prSet/>
      <dgm:spPr/>
      <dgm:t>
        <a:bodyPr/>
        <a:lstStyle/>
        <a:p>
          <a:endParaRPr lang="es-ES"/>
        </a:p>
      </dgm:t>
    </dgm:pt>
    <dgm:pt modelId="{F7090E63-E250-4590-95BC-C2B711846243}" type="sibTrans" cxnId="{EF54EA83-7BA2-40F1-ABFB-5BEFEE412901}">
      <dgm:prSet/>
      <dgm:spPr/>
      <dgm:t>
        <a:bodyPr/>
        <a:lstStyle/>
        <a:p>
          <a:endParaRPr lang="es-ES"/>
        </a:p>
      </dgm:t>
    </dgm:pt>
    <dgm:pt modelId="{7ADE8B21-58E0-47F8-B7F3-5DB28C035D50}" type="pres">
      <dgm:prSet presAssocID="{3F4D067D-ECB7-4277-A510-5E6E24667A7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B4FA3A-55AB-4062-8BC9-22A35350D309}" type="pres">
      <dgm:prSet presAssocID="{8C0DF011-4719-48A3-98D5-1BA92560B265}" presName="circle1" presStyleLbl="node1" presStyleIdx="0" presStyleCnt="3"/>
      <dgm:spPr/>
    </dgm:pt>
    <dgm:pt modelId="{C177CF84-73F4-4BF2-BA03-CAD146A0FC73}" type="pres">
      <dgm:prSet presAssocID="{8C0DF011-4719-48A3-98D5-1BA92560B265}" presName="space" presStyleCnt="0"/>
      <dgm:spPr/>
    </dgm:pt>
    <dgm:pt modelId="{4C59C50D-9645-471F-B9B4-527909864581}" type="pres">
      <dgm:prSet presAssocID="{8C0DF011-4719-48A3-98D5-1BA92560B265}" presName="rect1" presStyleLbl="alignAcc1" presStyleIdx="0" presStyleCnt="3"/>
      <dgm:spPr/>
      <dgm:t>
        <a:bodyPr/>
        <a:lstStyle/>
        <a:p>
          <a:endParaRPr lang="es-ES"/>
        </a:p>
      </dgm:t>
    </dgm:pt>
    <dgm:pt modelId="{797F5BE0-0868-4E72-B855-DD895C63D1E2}" type="pres">
      <dgm:prSet presAssocID="{E2FC9DFC-8CB1-453A-9766-851D504AF397}" presName="vertSpace2" presStyleLbl="node1" presStyleIdx="0" presStyleCnt="3"/>
      <dgm:spPr/>
    </dgm:pt>
    <dgm:pt modelId="{302EC33B-942D-425E-AD9B-FC400EE8DE97}" type="pres">
      <dgm:prSet presAssocID="{E2FC9DFC-8CB1-453A-9766-851D504AF397}" presName="circle2" presStyleLbl="node1" presStyleIdx="1" presStyleCnt="3"/>
      <dgm:spPr/>
    </dgm:pt>
    <dgm:pt modelId="{8C714382-3199-48B2-8EBB-915C6D41BEB5}" type="pres">
      <dgm:prSet presAssocID="{E2FC9DFC-8CB1-453A-9766-851D504AF397}" presName="rect2" presStyleLbl="alignAcc1" presStyleIdx="1" presStyleCnt="3"/>
      <dgm:spPr/>
      <dgm:t>
        <a:bodyPr/>
        <a:lstStyle/>
        <a:p>
          <a:endParaRPr lang="es-ES"/>
        </a:p>
      </dgm:t>
    </dgm:pt>
    <dgm:pt modelId="{913EB72F-7F2B-411C-A4EC-750BD772074E}" type="pres">
      <dgm:prSet presAssocID="{AEDC3591-BE9A-4D0F-BFD2-80E37549E8E9}" presName="vertSpace3" presStyleLbl="node1" presStyleIdx="1" presStyleCnt="3"/>
      <dgm:spPr/>
    </dgm:pt>
    <dgm:pt modelId="{E7E1C77C-D563-42AA-A7BF-FD2F1A77AA9F}" type="pres">
      <dgm:prSet presAssocID="{AEDC3591-BE9A-4D0F-BFD2-80E37549E8E9}" presName="circle3" presStyleLbl="node1" presStyleIdx="2" presStyleCnt="3"/>
      <dgm:spPr/>
    </dgm:pt>
    <dgm:pt modelId="{D9521A8E-C557-4DC8-AA64-20E63419411A}" type="pres">
      <dgm:prSet presAssocID="{AEDC3591-BE9A-4D0F-BFD2-80E37549E8E9}" presName="rect3" presStyleLbl="alignAcc1" presStyleIdx="2" presStyleCnt="3"/>
      <dgm:spPr/>
      <dgm:t>
        <a:bodyPr/>
        <a:lstStyle/>
        <a:p>
          <a:endParaRPr lang="es-ES"/>
        </a:p>
      </dgm:t>
    </dgm:pt>
    <dgm:pt modelId="{5CF019BF-04F6-486A-AA0D-663EDC4FEDD7}" type="pres">
      <dgm:prSet presAssocID="{8C0DF011-4719-48A3-98D5-1BA92560B26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4A31F8-7C13-4B54-9EF4-CC01BBF80E71}" type="pres">
      <dgm:prSet presAssocID="{8C0DF011-4719-48A3-98D5-1BA92560B265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F71ED6-92F0-408C-8991-A36CDEE4FE5B}" type="pres">
      <dgm:prSet presAssocID="{E2FC9DFC-8CB1-453A-9766-851D504AF39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CA6ADA-C13F-406C-BBAC-EB07E9D63D04}" type="pres">
      <dgm:prSet presAssocID="{E2FC9DFC-8CB1-453A-9766-851D504AF39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AEA141-DAA9-417E-ADD7-D9085640AC74}" type="pres">
      <dgm:prSet presAssocID="{AEDC3591-BE9A-4D0F-BFD2-80E37549E8E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B4AED7-A128-457A-81AD-1855A7D84DD7}" type="pres">
      <dgm:prSet presAssocID="{AEDC3591-BE9A-4D0F-BFD2-80E37549E8E9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E44DFD-57C2-4CAE-8EAB-235489A27CED}" type="presOf" srcId="{E2FC9DFC-8CB1-453A-9766-851D504AF397}" destId="{B1F71ED6-92F0-408C-8991-A36CDEE4FE5B}" srcOrd="1" destOrd="0" presId="urn:microsoft.com/office/officeart/2005/8/layout/target3"/>
    <dgm:cxn modelId="{8EAD8AD0-F14C-442D-9764-AC95D8DD7140}" type="presOf" srcId="{71201E1D-DDAD-4CFD-8A61-228493FD0DD5}" destId="{BECA6ADA-C13F-406C-BBAC-EB07E9D63D04}" srcOrd="0" destOrd="1" presId="urn:microsoft.com/office/officeart/2005/8/layout/target3"/>
    <dgm:cxn modelId="{B14E054B-CEE3-4E89-941C-9D56A6D8A01F}" type="presOf" srcId="{3F4D067D-ECB7-4277-A510-5E6E24667A72}" destId="{7ADE8B21-58E0-47F8-B7F3-5DB28C035D50}" srcOrd="0" destOrd="0" presId="urn:microsoft.com/office/officeart/2005/8/layout/target3"/>
    <dgm:cxn modelId="{F1A8019D-C58E-4E69-AA43-3E469842DCAF}" type="presOf" srcId="{AEDC3591-BE9A-4D0F-BFD2-80E37549E8E9}" destId="{39AEA141-DAA9-417E-ADD7-D9085640AC74}" srcOrd="1" destOrd="0" presId="urn:microsoft.com/office/officeart/2005/8/layout/target3"/>
    <dgm:cxn modelId="{4209C20D-DC0E-43AA-861D-0A1A20B2DD1C}" type="presOf" srcId="{8C0DF011-4719-48A3-98D5-1BA92560B265}" destId="{5CF019BF-04F6-486A-AA0D-663EDC4FEDD7}" srcOrd="1" destOrd="0" presId="urn:microsoft.com/office/officeart/2005/8/layout/target3"/>
    <dgm:cxn modelId="{24CE983A-344B-425D-A9AD-24C7D51E0CA2}" srcId="{3F4D067D-ECB7-4277-A510-5E6E24667A72}" destId="{8C0DF011-4719-48A3-98D5-1BA92560B265}" srcOrd="0" destOrd="0" parTransId="{7F04F68B-C7CF-45C9-9B8D-A2BEF5CF2F2F}" sibTransId="{12D21152-AC1D-4786-A905-3B0E2E77824D}"/>
    <dgm:cxn modelId="{4143345A-0078-43E2-BC7A-6099BBA2CF75}" type="presOf" srcId="{AEDC3591-BE9A-4D0F-BFD2-80E37549E8E9}" destId="{D9521A8E-C557-4DC8-AA64-20E63419411A}" srcOrd="0" destOrd="0" presId="urn:microsoft.com/office/officeart/2005/8/layout/target3"/>
    <dgm:cxn modelId="{E330A5C5-B8FE-42FC-BAEB-596C7F6507D1}" srcId="{3F4D067D-ECB7-4277-A510-5E6E24667A72}" destId="{E2FC9DFC-8CB1-453A-9766-851D504AF397}" srcOrd="1" destOrd="0" parTransId="{D1F116E1-6B6B-4246-AA99-928E9639A830}" sibTransId="{6D13B481-FBB8-48FF-AC59-9EC65085467A}"/>
    <dgm:cxn modelId="{62837B26-7026-4BE7-9373-DB990E243EAA}" type="presOf" srcId="{E2FC9DFC-8CB1-453A-9766-851D504AF397}" destId="{8C714382-3199-48B2-8EBB-915C6D41BEB5}" srcOrd="0" destOrd="0" presId="urn:microsoft.com/office/officeart/2005/8/layout/target3"/>
    <dgm:cxn modelId="{C2B876C6-620B-483D-B427-635EDDD4774D}" type="presOf" srcId="{7B289498-304E-4BCE-8E4F-5FB8DFC05448}" destId="{E34A31F8-7C13-4B54-9EF4-CC01BBF80E71}" srcOrd="0" destOrd="0" presId="urn:microsoft.com/office/officeart/2005/8/layout/target3"/>
    <dgm:cxn modelId="{A8D2284A-2A7C-49CA-9259-052349FD6D11}" srcId="{AEDC3591-BE9A-4D0F-BFD2-80E37549E8E9}" destId="{62954FE5-97A8-4F25-B4DB-93D327D12187}" srcOrd="0" destOrd="0" parTransId="{B061DE4F-EECA-4DAF-98E5-5A3D1C515895}" sibTransId="{45611984-3612-438B-BB7F-D3E5CCD0974B}"/>
    <dgm:cxn modelId="{B79DB9E7-5535-4872-9B4F-0E1267BD5412}" srcId="{E2FC9DFC-8CB1-453A-9766-851D504AF397}" destId="{71201E1D-DDAD-4CFD-8A61-228493FD0DD5}" srcOrd="1" destOrd="0" parTransId="{72DB262C-68E7-40E6-88D2-F08B512A96B7}" sibTransId="{CEB8A075-D421-4268-BE63-869375B5A258}"/>
    <dgm:cxn modelId="{D0EB05B0-FD0A-440B-8A78-975A1D938F49}" srcId="{8C0DF011-4719-48A3-98D5-1BA92560B265}" destId="{7B289498-304E-4BCE-8E4F-5FB8DFC05448}" srcOrd="0" destOrd="0" parTransId="{72F03FBA-9770-47C9-BAA7-76450AE42A24}" sibTransId="{221AC479-AD18-4EB5-A63E-B14FB568FDDD}"/>
    <dgm:cxn modelId="{EF54EA83-7BA2-40F1-ABFB-5BEFEE412901}" srcId="{AEDC3591-BE9A-4D0F-BFD2-80E37549E8E9}" destId="{928DF7AD-F56B-4065-A2B3-60F3CE05C882}" srcOrd="1" destOrd="0" parTransId="{1EC6E048-9723-4E4A-87C0-85A18BBA558D}" sibTransId="{F7090E63-E250-4590-95BC-C2B711846243}"/>
    <dgm:cxn modelId="{EB07E6DD-34F9-4A09-A17B-C5317772B3A6}" type="presOf" srcId="{7D90025B-2CA9-46A8-AB01-9DC359BA65F6}" destId="{BECA6ADA-C13F-406C-BBAC-EB07E9D63D04}" srcOrd="0" destOrd="0" presId="urn:microsoft.com/office/officeart/2005/8/layout/target3"/>
    <dgm:cxn modelId="{C4B45022-3A80-486F-90FC-D5B4D2FF76D1}" type="presOf" srcId="{62954FE5-97A8-4F25-B4DB-93D327D12187}" destId="{31B4AED7-A128-457A-81AD-1855A7D84DD7}" srcOrd="0" destOrd="0" presId="urn:microsoft.com/office/officeart/2005/8/layout/target3"/>
    <dgm:cxn modelId="{ED9885E7-7DB6-4E97-8A4D-C20ABED3BF09}" type="presOf" srcId="{E37FD44A-A816-400B-9FF4-DEB6F3FE52EB}" destId="{E34A31F8-7C13-4B54-9EF4-CC01BBF80E71}" srcOrd="0" destOrd="1" presId="urn:microsoft.com/office/officeart/2005/8/layout/target3"/>
    <dgm:cxn modelId="{ADA5CACE-8428-40F7-8B82-3EEB39E8C508}" srcId="{3F4D067D-ECB7-4277-A510-5E6E24667A72}" destId="{AEDC3591-BE9A-4D0F-BFD2-80E37549E8E9}" srcOrd="2" destOrd="0" parTransId="{27D7F4B4-DE2E-4426-8E5C-0ECDA3E95CC0}" sibTransId="{8F1525BE-1F79-400F-83BF-999031D96C71}"/>
    <dgm:cxn modelId="{AF32E2E0-5016-4032-B2F2-A79BE9AF41DD}" srcId="{8C0DF011-4719-48A3-98D5-1BA92560B265}" destId="{E37FD44A-A816-400B-9FF4-DEB6F3FE52EB}" srcOrd="1" destOrd="0" parTransId="{CFEB3748-9820-455B-BD7F-C362A0C6766C}" sibTransId="{4F8B75C0-1252-4FC4-9795-155ADE63B26E}"/>
    <dgm:cxn modelId="{3FA260C3-480C-4914-A215-349693EA4E0C}" type="presOf" srcId="{8C0DF011-4719-48A3-98D5-1BA92560B265}" destId="{4C59C50D-9645-471F-B9B4-527909864581}" srcOrd="0" destOrd="0" presId="urn:microsoft.com/office/officeart/2005/8/layout/target3"/>
    <dgm:cxn modelId="{2DFB1A24-224A-4141-BD25-C71235C085AB}" srcId="{E2FC9DFC-8CB1-453A-9766-851D504AF397}" destId="{7D90025B-2CA9-46A8-AB01-9DC359BA65F6}" srcOrd="0" destOrd="0" parTransId="{6D70A99F-61DD-4098-A023-C8029FD43B8A}" sibTransId="{66D95A0F-A255-4FAC-BEE8-757B8ADC5AD3}"/>
    <dgm:cxn modelId="{4513CB2A-D54A-4B76-9C15-D38A79F01B4A}" type="presOf" srcId="{928DF7AD-F56B-4065-A2B3-60F3CE05C882}" destId="{31B4AED7-A128-457A-81AD-1855A7D84DD7}" srcOrd="0" destOrd="1" presId="urn:microsoft.com/office/officeart/2005/8/layout/target3"/>
    <dgm:cxn modelId="{D7AF5E05-2502-4F65-A55B-4676BC354A04}" type="presParOf" srcId="{7ADE8B21-58E0-47F8-B7F3-5DB28C035D50}" destId="{63B4FA3A-55AB-4062-8BC9-22A35350D309}" srcOrd="0" destOrd="0" presId="urn:microsoft.com/office/officeart/2005/8/layout/target3"/>
    <dgm:cxn modelId="{FFE1A41B-5399-4000-B7D6-F0A31E78684E}" type="presParOf" srcId="{7ADE8B21-58E0-47F8-B7F3-5DB28C035D50}" destId="{C177CF84-73F4-4BF2-BA03-CAD146A0FC73}" srcOrd="1" destOrd="0" presId="urn:microsoft.com/office/officeart/2005/8/layout/target3"/>
    <dgm:cxn modelId="{81A99B93-E1B1-4114-ABF4-FFB25DC5AA13}" type="presParOf" srcId="{7ADE8B21-58E0-47F8-B7F3-5DB28C035D50}" destId="{4C59C50D-9645-471F-B9B4-527909864581}" srcOrd="2" destOrd="0" presId="urn:microsoft.com/office/officeart/2005/8/layout/target3"/>
    <dgm:cxn modelId="{7B14705E-AC0C-496C-89B3-48F67543944E}" type="presParOf" srcId="{7ADE8B21-58E0-47F8-B7F3-5DB28C035D50}" destId="{797F5BE0-0868-4E72-B855-DD895C63D1E2}" srcOrd="3" destOrd="0" presId="urn:microsoft.com/office/officeart/2005/8/layout/target3"/>
    <dgm:cxn modelId="{BC19ACF9-8EEA-4268-8ECA-8D1A3A99D0EC}" type="presParOf" srcId="{7ADE8B21-58E0-47F8-B7F3-5DB28C035D50}" destId="{302EC33B-942D-425E-AD9B-FC400EE8DE97}" srcOrd="4" destOrd="0" presId="urn:microsoft.com/office/officeart/2005/8/layout/target3"/>
    <dgm:cxn modelId="{D5030555-8C3C-43B6-AD37-AB24E4CD2838}" type="presParOf" srcId="{7ADE8B21-58E0-47F8-B7F3-5DB28C035D50}" destId="{8C714382-3199-48B2-8EBB-915C6D41BEB5}" srcOrd="5" destOrd="0" presId="urn:microsoft.com/office/officeart/2005/8/layout/target3"/>
    <dgm:cxn modelId="{47981A6B-FD16-4038-A7DA-45B6E91AB2FA}" type="presParOf" srcId="{7ADE8B21-58E0-47F8-B7F3-5DB28C035D50}" destId="{913EB72F-7F2B-411C-A4EC-750BD772074E}" srcOrd="6" destOrd="0" presId="urn:microsoft.com/office/officeart/2005/8/layout/target3"/>
    <dgm:cxn modelId="{673AA91D-B2C1-49C9-9E10-C5729B0BA552}" type="presParOf" srcId="{7ADE8B21-58E0-47F8-B7F3-5DB28C035D50}" destId="{E7E1C77C-D563-42AA-A7BF-FD2F1A77AA9F}" srcOrd="7" destOrd="0" presId="urn:microsoft.com/office/officeart/2005/8/layout/target3"/>
    <dgm:cxn modelId="{DC8EE783-6146-4EDB-B64D-F073037A474A}" type="presParOf" srcId="{7ADE8B21-58E0-47F8-B7F3-5DB28C035D50}" destId="{D9521A8E-C557-4DC8-AA64-20E63419411A}" srcOrd="8" destOrd="0" presId="urn:microsoft.com/office/officeart/2005/8/layout/target3"/>
    <dgm:cxn modelId="{5223BA1B-792F-4891-8EE6-EFCE8317C95C}" type="presParOf" srcId="{7ADE8B21-58E0-47F8-B7F3-5DB28C035D50}" destId="{5CF019BF-04F6-486A-AA0D-663EDC4FEDD7}" srcOrd="9" destOrd="0" presId="urn:microsoft.com/office/officeart/2005/8/layout/target3"/>
    <dgm:cxn modelId="{9986870C-9AB8-4660-B057-AC5AC22BA511}" type="presParOf" srcId="{7ADE8B21-58E0-47F8-B7F3-5DB28C035D50}" destId="{E34A31F8-7C13-4B54-9EF4-CC01BBF80E71}" srcOrd="10" destOrd="0" presId="urn:microsoft.com/office/officeart/2005/8/layout/target3"/>
    <dgm:cxn modelId="{72989BF3-8FAE-4ED6-968E-BB2BC7EB9814}" type="presParOf" srcId="{7ADE8B21-58E0-47F8-B7F3-5DB28C035D50}" destId="{B1F71ED6-92F0-408C-8991-A36CDEE4FE5B}" srcOrd="11" destOrd="0" presId="urn:microsoft.com/office/officeart/2005/8/layout/target3"/>
    <dgm:cxn modelId="{4311BD92-3AF6-4D12-AACC-4D25B265F2FF}" type="presParOf" srcId="{7ADE8B21-58E0-47F8-B7F3-5DB28C035D50}" destId="{BECA6ADA-C13F-406C-BBAC-EB07E9D63D04}" srcOrd="12" destOrd="0" presId="urn:microsoft.com/office/officeart/2005/8/layout/target3"/>
    <dgm:cxn modelId="{3B508295-4D4F-4920-8D22-EDCEAB53B4B5}" type="presParOf" srcId="{7ADE8B21-58E0-47F8-B7F3-5DB28C035D50}" destId="{39AEA141-DAA9-417E-ADD7-D9085640AC74}" srcOrd="13" destOrd="0" presId="urn:microsoft.com/office/officeart/2005/8/layout/target3"/>
    <dgm:cxn modelId="{29F79C89-15C8-4EBC-A7AE-37C142F7F9B7}" type="presParOf" srcId="{7ADE8B21-58E0-47F8-B7F3-5DB28C035D50}" destId="{31B4AED7-A128-457A-81AD-1855A7D84DD7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BA4DC2-9C75-4830-A9EE-6B018A5C1516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F8C5389-1126-4A48-8F56-5624326D6464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</a:rPr>
            <a:t>ORIGEN DEL SILICIO</a:t>
          </a:r>
          <a:endParaRPr lang="es-ES" sz="3200" b="1" dirty="0">
            <a:solidFill>
              <a:schemeClr val="tx1"/>
            </a:solidFill>
          </a:endParaRPr>
        </a:p>
      </dgm:t>
    </dgm:pt>
    <dgm:pt modelId="{88A1A026-69EC-4542-B88A-2CCB3308CFB1}" type="parTrans" cxnId="{8CEA2BC7-B274-463E-85C6-942831957181}">
      <dgm:prSet/>
      <dgm:spPr/>
      <dgm:t>
        <a:bodyPr/>
        <a:lstStyle/>
        <a:p>
          <a:endParaRPr lang="es-ES"/>
        </a:p>
      </dgm:t>
    </dgm:pt>
    <dgm:pt modelId="{0B3907F1-F9A0-4EFB-AF64-B45308C09DE0}" type="sibTrans" cxnId="{8CEA2BC7-B274-463E-85C6-942831957181}">
      <dgm:prSet/>
      <dgm:spPr/>
      <dgm:t>
        <a:bodyPr/>
        <a:lstStyle/>
        <a:p>
          <a:endParaRPr lang="es-ES"/>
        </a:p>
      </dgm:t>
    </dgm:pt>
    <dgm:pt modelId="{89BD6433-4ABD-4F8B-96BB-DF220CA3731E}">
      <dgm:prSet phldrT="[Texto]" custT="1"/>
      <dgm:spPr/>
      <dgm:t>
        <a:bodyPr/>
        <a:lstStyle/>
        <a:p>
          <a:r>
            <a:rPr lang="es-EC" sz="1800" dirty="0" smtClean="0"/>
            <a:t>Degradación de rocas ígneas, se expresa en SiO2</a:t>
          </a:r>
          <a:endParaRPr lang="es-ES" sz="1800" dirty="0"/>
        </a:p>
      </dgm:t>
    </dgm:pt>
    <dgm:pt modelId="{E34A46BB-A0E4-44E6-B608-6679E8F61734}" type="parTrans" cxnId="{2AA3A2A4-5B68-42A2-BCE4-0C4736FBDB85}">
      <dgm:prSet/>
      <dgm:spPr/>
      <dgm:t>
        <a:bodyPr/>
        <a:lstStyle/>
        <a:p>
          <a:endParaRPr lang="es-ES"/>
        </a:p>
      </dgm:t>
    </dgm:pt>
    <dgm:pt modelId="{0BE7DDD2-EBE9-4FFB-9BC2-966CA528475F}" type="sibTrans" cxnId="{2AA3A2A4-5B68-42A2-BCE4-0C4736FBDB85}">
      <dgm:prSet/>
      <dgm:spPr/>
      <dgm:t>
        <a:bodyPr/>
        <a:lstStyle/>
        <a:p>
          <a:endParaRPr lang="es-ES"/>
        </a:p>
      </dgm:t>
    </dgm:pt>
    <dgm:pt modelId="{7D3FB68B-2263-44D7-81D3-8F49E3B1109D}">
      <dgm:prSet phldrT="[Texto]" custT="1"/>
      <dgm:spPr/>
      <dgm:t>
        <a:bodyPr/>
        <a:lstStyle/>
        <a:p>
          <a:r>
            <a:rPr lang="es-EC" sz="1800" dirty="0" smtClean="0"/>
            <a:t>Es el segundo elemento más abundante en la tierra, capa arable 60 – 90%</a:t>
          </a:r>
          <a:endParaRPr lang="es-ES" sz="1800" dirty="0"/>
        </a:p>
      </dgm:t>
    </dgm:pt>
    <dgm:pt modelId="{1115F952-0347-4FFD-94C0-F5E90CE468F3}" type="parTrans" cxnId="{26590D84-C97B-48FD-B0C3-6B411B763381}">
      <dgm:prSet/>
      <dgm:spPr/>
      <dgm:t>
        <a:bodyPr/>
        <a:lstStyle/>
        <a:p>
          <a:endParaRPr lang="es-ES"/>
        </a:p>
      </dgm:t>
    </dgm:pt>
    <dgm:pt modelId="{43A177F6-15FA-4924-AAEC-E0D7530111F9}" type="sibTrans" cxnId="{26590D84-C97B-48FD-B0C3-6B411B763381}">
      <dgm:prSet/>
      <dgm:spPr/>
      <dgm:t>
        <a:bodyPr/>
        <a:lstStyle/>
        <a:p>
          <a:endParaRPr lang="es-ES"/>
        </a:p>
      </dgm:t>
    </dgm:pt>
    <dgm:pt modelId="{189F8611-B41A-4DE4-BEDD-250B0E9B9DC1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</a:rPr>
            <a:t>FORMAS DE SILICIO</a:t>
          </a:r>
          <a:endParaRPr lang="es-ES" sz="3200" b="1" dirty="0">
            <a:solidFill>
              <a:schemeClr val="tx1"/>
            </a:solidFill>
          </a:endParaRPr>
        </a:p>
      </dgm:t>
    </dgm:pt>
    <dgm:pt modelId="{BF70A87F-7F0E-4575-B28B-411FF66D1480}" type="parTrans" cxnId="{45C24B22-C60B-4802-A54A-AF6EEEDC3A85}">
      <dgm:prSet/>
      <dgm:spPr/>
      <dgm:t>
        <a:bodyPr/>
        <a:lstStyle/>
        <a:p>
          <a:endParaRPr lang="es-ES"/>
        </a:p>
      </dgm:t>
    </dgm:pt>
    <dgm:pt modelId="{2704464A-FF37-4A9D-A963-5B4A0B64F4A2}" type="sibTrans" cxnId="{45C24B22-C60B-4802-A54A-AF6EEEDC3A85}">
      <dgm:prSet/>
      <dgm:spPr/>
      <dgm:t>
        <a:bodyPr/>
        <a:lstStyle/>
        <a:p>
          <a:endParaRPr lang="es-ES"/>
        </a:p>
      </dgm:t>
    </dgm:pt>
    <dgm:pt modelId="{0C5AA756-CC9F-471C-A59A-AA885DF9D8D2}">
      <dgm:prSet phldrT="[Texto]" custT="1"/>
      <dgm:spPr/>
      <dgm:t>
        <a:bodyPr/>
        <a:lstStyle/>
        <a:p>
          <a:r>
            <a:rPr lang="es-EC" sz="1800" dirty="0" smtClean="0"/>
            <a:t>Formas inertes: Vidrio, cuarzo, etc.</a:t>
          </a:r>
          <a:endParaRPr lang="es-ES" sz="1800" dirty="0"/>
        </a:p>
      </dgm:t>
    </dgm:pt>
    <dgm:pt modelId="{8978ACAE-2D8A-421F-8F42-A84C47F85C4C}" type="parTrans" cxnId="{4A6A319B-FD83-4C85-805A-E194E2A096FA}">
      <dgm:prSet/>
      <dgm:spPr/>
      <dgm:t>
        <a:bodyPr/>
        <a:lstStyle/>
        <a:p>
          <a:endParaRPr lang="es-ES"/>
        </a:p>
      </dgm:t>
    </dgm:pt>
    <dgm:pt modelId="{8EDFF8E1-DC49-4DC5-9E4B-7E57CCD10BB7}" type="sibTrans" cxnId="{4A6A319B-FD83-4C85-805A-E194E2A096FA}">
      <dgm:prSet/>
      <dgm:spPr/>
      <dgm:t>
        <a:bodyPr/>
        <a:lstStyle/>
        <a:p>
          <a:endParaRPr lang="es-ES"/>
        </a:p>
      </dgm:t>
    </dgm:pt>
    <dgm:pt modelId="{3E873DBF-0DEA-4EEF-974A-FE2DFE1EC28E}">
      <dgm:prSet phldrT="[Texto]" custT="1"/>
      <dgm:spPr/>
      <dgm:t>
        <a:bodyPr/>
        <a:lstStyle/>
        <a:p>
          <a:r>
            <a:rPr lang="es-EC" sz="1800" dirty="0" smtClean="0"/>
            <a:t>Silicio bioquímicamente activo: Ácido monosilícico, oligómeros de ácido silícico, ácidos polisilícicos</a:t>
          </a:r>
          <a:endParaRPr lang="es-ES" sz="1800" dirty="0"/>
        </a:p>
      </dgm:t>
    </dgm:pt>
    <dgm:pt modelId="{04B98EFB-7DFC-4473-9246-728D1E73FB2D}" type="parTrans" cxnId="{9B429FA3-D99A-42E9-B6E4-925474FF23D3}">
      <dgm:prSet/>
      <dgm:spPr/>
      <dgm:t>
        <a:bodyPr/>
        <a:lstStyle/>
        <a:p>
          <a:endParaRPr lang="es-ES"/>
        </a:p>
      </dgm:t>
    </dgm:pt>
    <dgm:pt modelId="{D69F1ADE-5162-4B8A-9E42-1A4455527165}" type="sibTrans" cxnId="{9B429FA3-D99A-42E9-B6E4-925474FF23D3}">
      <dgm:prSet/>
      <dgm:spPr/>
      <dgm:t>
        <a:bodyPr/>
        <a:lstStyle/>
        <a:p>
          <a:endParaRPr lang="es-ES"/>
        </a:p>
      </dgm:t>
    </dgm:pt>
    <dgm:pt modelId="{62F7BF53-C3BA-48DF-BD67-874D01FEF2D1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</a:rPr>
            <a:t>SILICIO EN LAS PLANTAS</a:t>
          </a:r>
          <a:endParaRPr lang="es-ES" sz="3200" b="1" dirty="0">
            <a:solidFill>
              <a:schemeClr val="tx1"/>
            </a:solidFill>
          </a:endParaRPr>
        </a:p>
      </dgm:t>
    </dgm:pt>
    <dgm:pt modelId="{0D967A69-2FC3-46AA-974D-73F17F3AEED8}" type="parTrans" cxnId="{593C0695-C384-4B5A-8D11-C0FB0F80E416}">
      <dgm:prSet/>
      <dgm:spPr/>
      <dgm:t>
        <a:bodyPr/>
        <a:lstStyle/>
        <a:p>
          <a:endParaRPr lang="es-ES"/>
        </a:p>
      </dgm:t>
    </dgm:pt>
    <dgm:pt modelId="{23BE2DDA-0B1B-49C5-B177-80D734CAAFFB}" type="sibTrans" cxnId="{593C0695-C384-4B5A-8D11-C0FB0F80E416}">
      <dgm:prSet/>
      <dgm:spPr/>
      <dgm:t>
        <a:bodyPr/>
        <a:lstStyle/>
        <a:p>
          <a:endParaRPr lang="es-ES"/>
        </a:p>
      </dgm:t>
    </dgm:pt>
    <dgm:pt modelId="{A0B2C9D0-DC4E-4028-B7B9-B3243CF88A80}">
      <dgm:prSet phldrT="[Texto]" custT="1"/>
      <dgm:spPr/>
      <dgm:t>
        <a:bodyPr/>
        <a:lstStyle/>
        <a:p>
          <a:pPr algn="ctr"/>
          <a:r>
            <a:rPr lang="es-EC" sz="1800" dirty="0" smtClean="0"/>
            <a:t>Arroz: 15-100%, Maíz: 15-35%, Trigo y Cebada: 10-30%</a:t>
          </a:r>
          <a:endParaRPr lang="es-ES" sz="1800" dirty="0"/>
        </a:p>
      </dgm:t>
    </dgm:pt>
    <dgm:pt modelId="{82C9E7C9-52D4-46DA-8CA7-7E95E8719C55}" type="parTrans" cxnId="{7CB8A8C9-3E18-4727-ACDB-9312131FF91E}">
      <dgm:prSet/>
      <dgm:spPr/>
      <dgm:t>
        <a:bodyPr/>
        <a:lstStyle/>
        <a:p>
          <a:endParaRPr lang="es-ES"/>
        </a:p>
      </dgm:t>
    </dgm:pt>
    <dgm:pt modelId="{E3F17206-1947-4A07-B140-40D0F0D67976}" type="sibTrans" cxnId="{7CB8A8C9-3E18-4727-ACDB-9312131FF91E}">
      <dgm:prSet/>
      <dgm:spPr/>
      <dgm:t>
        <a:bodyPr/>
        <a:lstStyle/>
        <a:p>
          <a:endParaRPr lang="es-ES"/>
        </a:p>
      </dgm:t>
    </dgm:pt>
    <dgm:pt modelId="{5417DE32-AB96-4E02-9883-A4FF888C0C5C}">
      <dgm:prSet phldrT="[Texto]" custT="1"/>
      <dgm:spPr/>
      <dgm:t>
        <a:bodyPr/>
        <a:lstStyle/>
        <a:p>
          <a:pPr algn="ctr"/>
          <a:r>
            <a:rPr lang="es-EC" sz="1800" dirty="0" smtClean="0"/>
            <a:t>Caña de azúcar:  15-40%, Cítricos: 5-15%, Plátano: 20-40%</a:t>
          </a:r>
        </a:p>
      </dgm:t>
    </dgm:pt>
    <dgm:pt modelId="{277B189C-8E48-4A87-A821-D1BC0E8007AD}" type="parTrans" cxnId="{4E4EE02E-9CAC-4746-9BD4-E09208AA06C6}">
      <dgm:prSet/>
      <dgm:spPr/>
      <dgm:t>
        <a:bodyPr/>
        <a:lstStyle/>
        <a:p>
          <a:endParaRPr lang="es-ES"/>
        </a:p>
      </dgm:t>
    </dgm:pt>
    <dgm:pt modelId="{38D43D01-CEFF-445B-95D5-DD84B6E51D3C}" type="sibTrans" cxnId="{4E4EE02E-9CAC-4746-9BD4-E09208AA06C6}">
      <dgm:prSet/>
      <dgm:spPr/>
      <dgm:t>
        <a:bodyPr/>
        <a:lstStyle/>
        <a:p>
          <a:endParaRPr lang="es-ES"/>
        </a:p>
      </dgm:t>
    </dgm:pt>
    <dgm:pt modelId="{1AAF02EE-66D6-48E8-A3C2-1A85AC0EE257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</a:rPr>
            <a:t>INCREMENTA LA PRODUCCIÓN</a:t>
          </a:r>
          <a:endParaRPr lang="es-ES" sz="3200" b="1" dirty="0">
            <a:solidFill>
              <a:schemeClr val="tx1"/>
            </a:solidFill>
          </a:endParaRPr>
        </a:p>
      </dgm:t>
    </dgm:pt>
    <dgm:pt modelId="{8C262392-B022-4527-B01F-F121F66F71DD}" type="parTrans" cxnId="{EDB893A5-A478-4ABC-8D92-69DA8332E16F}">
      <dgm:prSet/>
      <dgm:spPr/>
      <dgm:t>
        <a:bodyPr/>
        <a:lstStyle/>
        <a:p>
          <a:endParaRPr lang="es-ES"/>
        </a:p>
      </dgm:t>
    </dgm:pt>
    <dgm:pt modelId="{2AFA07B1-717E-4E8A-8B70-4089C81F704C}" type="sibTrans" cxnId="{EDB893A5-A478-4ABC-8D92-69DA8332E16F}">
      <dgm:prSet/>
      <dgm:spPr/>
      <dgm:t>
        <a:bodyPr/>
        <a:lstStyle/>
        <a:p>
          <a:endParaRPr lang="es-ES"/>
        </a:p>
      </dgm:t>
    </dgm:pt>
    <dgm:pt modelId="{0221A160-D039-4DC1-8D08-FBB5ABAEEB4F}">
      <dgm:prSet phldrT="[Texto]" custT="1"/>
      <dgm:spPr/>
      <dgm:t>
        <a:bodyPr/>
        <a:lstStyle/>
        <a:p>
          <a:pPr algn="ctr"/>
          <a:r>
            <a:rPr lang="es-EC" sz="1800" dirty="0" smtClean="0"/>
            <a:t>Resistencia a estrés biótico y abiótico</a:t>
          </a:r>
          <a:endParaRPr lang="es-ES" sz="1800" dirty="0"/>
        </a:p>
      </dgm:t>
    </dgm:pt>
    <dgm:pt modelId="{19B63D00-5F46-4043-8620-49C771528491}" type="parTrans" cxnId="{9E6AEF9E-13E2-44BB-950E-3E369D5BDDC1}">
      <dgm:prSet/>
      <dgm:spPr/>
      <dgm:t>
        <a:bodyPr/>
        <a:lstStyle/>
        <a:p>
          <a:endParaRPr lang="es-ES"/>
        </a:p>
      </dgm:t>
    </dgm:pt>
    <dgm:pt modelId="{31FC0465-8882-41BF-995C-1801309D560F}" type="sibTrans" cxnId="{9E6AEF9E-13E2-44BB-950E-3E369D5BDDC1}">
      <dgm:prSet/>
      <dgm:spPr/>
      <dgm:t>
        <a:bodyPr/>
        <a:lstStyle/>
        <a:p>
          <a:endParaRPr lang="es-ES"/>
        </a:p>
      </dgm:t>
    </dgm:pt>
    <dgm:pt modelId="{F460F50A-8D7D-413F-A3B8-CF5F60A2E86F}">
      <dgm:prSet phldrT="[Texto]" custT="1"/>
      <dgm:spPr/>
      <dgm:t>
        <a:bodyPr/>
        <a:lstStyle/>
        <a:p>
          <a:pPr algn="just"/>
          <a:r>
            <a:rPr lang="es-EC" sz="1800" dirty="0" smtClean="0"/>
            <a:t>Interviene en el desarrollo radicular, absorción y asimilación de nutrientes (P y K)</a:t>
          </a:r>
          <a:endParaRPr lang="es-ES" sz="1800" dirty="0"/>
        </a:p>
      </dgm:t>
    </dgm:pt>
    <dgm:pt modelId="{32294090-7BDC-47B9-8F1F-7E3EC4E8BE56}" type="parTrans" cxnId="{50795955-F93C-4507-9812-C54BF11CC02D}">
      <dgm:prSet/>
      <dgm:spPr/>
      <dgm:t>
        <a:bodyPr/>
        <a:lstStyle/>
        <a:p>
          <a:endParaRPr lang="es-ES"/>
        </a:p>
      </dgm:t>
    </dgm:pt>
    <dgm:pt modelId="{EE69E1AB-E5B3-40FB-BF35-411F79FF3021}" type="sibTrans" cxnId="{50795955-F93C-4507-9812-C54BF11CC02D}">
      <dgm:prSet/>
      <dgm:spPr/>
      <dgm:t>
        <a:bodyPr/>
        <a:lstStyle/>
        <a:p>
          <a:endParaRPr lang="es-ES"/>
        </a:p>
      </dgm:t>
    </dgm:pt>
    <dgm:pt modelId="{5C9520F3-53FE-4299-8FC1-52F0225AA042}" type="pres">
      <dgm:prSet presAssocID="{88BA4DC2-9C75-4830-A9EE-6B018A5C15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34D84A-6059-48FE-9A72-0EC52FAA69A7}" type="pres">
      <dgm:prSet presAssocID="{1AAF02EE-66D6-48E8-A3C2-1A85AC0EE257}" presName="boxAndChildren" presStyleCnt="0"/>
      <dgm:spPr/>
      <dgm:t>
        <a:bodyPr/>
        <a:lstStyle/>
        <a:p>
          <a:endParaRPr lang="es-ES"/>
        </a:p>
      </dgm:t>
    </dgm:pt>
    <dgm:pt modelId="{5FB7BE06-A8E2-40D4-A547-49378690771E}" type="pres">
      <dgm:prSet presAssocID="{1AAF02EE-66D6-48E8-A3C2-1A85AC0EE257}" presName="parentTextBox" presStyleLbl="node1" presStyleIdx="0" presStyleCnt="4"/>
      <dgm:spPr/>
      <dgm:t>
        <a:bodyPr/>
        <a:lstStyle/>
        <a:p>
          <a:endParaRPr lang="es-ES"/>
        </a:p>
      </dgm:t>
    </dgm:pt>
    <dgm:pt modelId="{725E1EE9-270B-47C6-908B-8B561E6D1FDE}" type="pres">
      <dgm:prSet presAssocID="{1AAF02EE-66D6-48E8-A3C2-1A85AC0EE257}" presName="entireBox" presStyleLbl="node1" presStyleIdx="0" presStyleCnt="4"/>
      <dgm:spPr/>
      <dgm:t>
        <a:bodyPr/>
        <a:lstStyle/>
        <a:p>
          <a:endParaRPr lang="es-ES"/>
        </a:p>
      </dgm:t>
    </dgm:pt>
    <dgm:pt modelId="{AB7A6DBE-7E85-4DC4-807F-22D3E2875957}" type="pres">
      <dgm:prSet presAssocID="{1AAF02EE-66D6-48E8-A3C2-1A85AC0EE257}" presName="descendantBox" presStyleCnt="0"/>
      <dgm:spPr/>
      <dgm:t>
        <a:bodyPr/>
        <a:lstStyle/>
        <a:p>
          <a:endParaRPr lang="es-ES"/>
        </a:p>
      </dgm:t>
    </dgm:pt>
    <dgm:pt modelId="{51F0ED54-DF3B-4BE3-BC0A-8DAD4CF9C495}" type="pres">
      <dgm:prSet presAssocID="{A0B2C9D0-DC4E-4028-B7B9-B3243CF88A80}" presName="childTextBox" presStyleLbl="f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CC8BCE-7C83-4CD8-907E-057879454446}" type="pres">
      <dgm:prSet presAssocID="{5417DE32-AB96-4E02-9883-A4FF888C0C5C}" presName="childTextBox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594602-F262-4A4E-B299-A1C92EB8573D}" type="pres">
      <dgm:prSet presAssocID="{23BE2DDA-0B1B-49C5-B177-80D734CAAFFB}" presName="sp" presStyleCnt="0"/>
      <dgm:spPr/>
      <dgm:t>
        <a:bodyPr/>
        <a:lstStyle/>
        <a:p>
          <a:endParaRPr lang="es-ES"/>
        </a:p>
      </dgm:t>
    </dgm:pt>
    <dgm:pt modelId="{E8F9E975-23F4-4E86-A24A-2468B80DF017}" type="pres">
      <dgm:prSet presAssocID="{62F7BF53-C3BA-48DF-BD67-874D01FEF2D1}" presName="arrowAndChildren" presStyleCnt="0"/>
      <dgm:spPr/>
      <dgm:t>
        <a:bodyPr/>
        <a:lstStyle/>
        <a:p>
          <a:endParaRPr lang="es-ES"/>
        </a:p>
      </dgm:t>
    </dgm:pt>
    <dgm:pt modelId="{70148E1B-A034-46F9-9721-4491C6F26FA2}" type="pres">
      <dgm:prSet presAssocID="{62F7BF53-C3BA-48DF-BD67-874D01FEF2D1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CE389E48-F71E-46B9-A8CC-A3D3461F6AEC}" type="pres">
      <dgm:prSet presAssocID="{62F7BF53-C3BA-48DF-BD67-874D01FEF2D1}" presName="arrow" presStyleLbl="node1" presStyleIdx="1" presStyleCnt="4" custScaleY="93073" custLinFactNeighborY="-705"/>
      <dgm:spPr/>
      <dgm:t>
        <a:bodyPr/>
        <a:lstStyle/>
        <a:p>
          <a:endParaRPr lang="es-ES"/>
        </a:p>
      </dgm:t>
    </dgm:pt>
    <dgm:pt modelId="{50E45A60-CB85-4750-8EE9-3CA75E8E8B83}" type="pres">
      <dgm:prSet presAssocID="{62F7BF53-C3BA-48DF-BD67-874D01FEF2D1}" presName="descendantArrow" presStyleCnt="0"/>
      <dgm:spPr/>
      <dgm:t>
        <a:bodyPr/>
        <a:lstStyle/>
        <a:p>
          <a:endParaRPr lang="es-ES"/>
        </a:p>
      </dgm:t>
    </dgm:pt>
    <dgm:pt modelId="{609D1EA0-0A0F-4995-B9CD-B865AE9F2810}" type="pres">
      <dgm:prSet presAssocID="{F460F50A-8D7D-413F-A3B8-CF5F60A2E86F}" presName="childTextArrow" presStyleLbl="fgAccFollowNode1" presStyleIdx="2" presStyleCnt="8" custScaleY="1361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02548F-B8E4-46B5-B2DF-1DDB15B70070}" type="pres">
      <dgm:prSet presAssocID="{0221A160-D039-4DC1-8D08-FBB5ABAEEB4F}" presName="childTextArrow" presStyleLbl="fgAccFollowNode1" presStyleIdx="3" presStyleCnt="8" custScaleX="39658" custScaleY="1361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4EA956-8CF1-44EF-90D6-5E99B3ACF7FD}" type="pres">
      <dgm:prSet presAssocID="{2704464A-FF37-4A9D-A963-5B4A0B64F4A2}" presName="sp" presStyleCnt="0"/>
      <dgm:spPr/>
      <dgm:t>
        <a:bodyPr/>
        <a:lstStyle/>
        <a:p>
          <a:endParaRPr lang="es-ES"/>
        </a:p>
      </dgm:t>
    </dgm:pt>
    <dgm:pt modelId="{090C0274-14AB-49BC-8217-D48F41829C3C}" type="pres">
      <dgm:prSet presAssocID="{189F8611-B41A-4DE4-BEDD-250B0E9B9DC1}" presName="arrowAndChildren" presStyleCnt="0"/>
      <dgm:spPr/>
      <dgm:t>
        <a:bodyPr/>
        <a:lstStyle/>
        <a:p>
          <a:endParaRPr lang="es-ES"/>
        </a:p>
      </dgm:t>
    </dgm:pt>
    <dgm:pt modelId="{5B420D46-F9B4-445D-99E6-9EA2BF30C4B3}" type="pres">
      <dgm:prSet presAssocID="{189F8611-B41A-4DE4-BEDD-250B0E9B9DC1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A2870655-7652-47ED-B945-91E83864EEA7}" type="pres">
      <dgm:prSet presAssocID="{189F8611-B41A-4DE4-BEDD-250B0E9B9DC1}" presName="arrow" presStyleLbl="node1" presStyleIdx="2" presStyleCnt="4" custScaleY="76348"/>
      <dgm:spPr/>
      <dgm:t>
        <a:bodyPr/>
        <a:lstStyle/>
        <a:p>
          <a:endParaRPr lang="es-ES"/>
        </a:p>
      </dgm:t>
    </dgm:pt>
    <dgm:pt modelId="{90B42194-A3B8-435C-BAFE-A5776D9F5D78}" type="pres">
      <dgm:prSet presAssocID="{189F8611-B41A-4DE4-BEDD-250B0E9B9DC1}" presName="descendantArrow" presStyleCnt="0"/>
      <dgm:spPr/>
      <dgm:t>
        <a:bodyPr/>
        <a:lstStyle/>
        <a:p>
          <a:endParaRPr lang="es-ES"/>
        </a:p>
      </dgm:t>
    </dgm:pt>
    <dgm:pt modelId="{9B747A84-2F65-4458-BAAE-2E79C44DAEA4}" type="pres">
      <dgm:prSet presAssocID="{0C5AA756-CC9F-471C-A59A-AA885DF9D8D2}" presName="childTextArrow" presStyleLbl="fgAccFollowNode1" presStyleIdx="4" presStyleCnt="8" custScaleX="488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ECBE23-6CC5-45EA-8E92-1A96C3F02642}" type="pres">
      <dgm:prSet presAssocID="{3E873DBF-0DEA-4EEF-974A-FE2DFE1EC28E}" presName="childTextArrow" presStyleLbl="fgAccFollowNode1" presStyleIdx="5" presStyleCnt="8" custScaleX="1339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16690-E5DF-47C2-BF4E-6ED7C9562169}" type="pres">
      <dgm:prSet presAssocID="{0B3907F1-F9A0-4EFB-AF64-B45308C09DE0}" presName="sp" presStyleCnt="0"/>
      <dgm:spPr/>
      <dgm:t>
        <a:bodyPr/>
        <a:lstStyle/>
        <a:p>
          <a:endParaRPr lang="es-ES"/>
        </a:p>
      </dgm:t>
    </dgm:pt>
    <dgm:pt modelId="{08D94F9F-219E-42D9-942C-3B2228ED0C2B}" type="pres">
      <dgm:prSet presAssocID="{9F8C5389-1126-4A48-8F56-5624326D6464}" presName="arrowAndChildren" presStyleCnt="0"/>
      <dgm:spPr/>
      <dgm:t>
        <a:bodyPr/>
        <a:lstStyle/>
        <a:p>
          <a:endParaRPr lang="es-ES"/>
        </a:p>
      </dgm:t>
    </dgm:pt>
    <dgm:pt modelId="{A5AD2F7A-1FB3-4318-8B5B-0C4F096CE9ED}" type="pres">
      <dgm:prSet presAssocID="{9F8C5389-1126-4A48-8F56-5624326D6464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082F02DB-FC86-481B-BE79-13888D325E83}" type="pres">
      <dgm:prSet presAssocID="{9F8C5389-1126-4A48-8F56-5624326D6464}" presName="arrow" presStyleLbl="node1" presStyleIdx="3" presStyleCnt="4" custScaleY="81798"/>
      <dgm:spPr/>
      <dgm:t>
        <a:bodyPr/>
        <a:lstStyle/>
        <a:p>
          <a:endParaRPr lang="es-ES"/>
        </a:p>
      </dgm:t>
    </dgm:pt>
    <dgm:pt modelId="{A0D1FD9A-F1F7-449D-BB84-A9C4A9864E05}" type="pres">
      <dgm:prSet presAssocID="{9F8C5389-1126-4A48-8F56-5624326D6464}" presName="descendantArrow" presStyleCnt="0"/>
      <dgm:spPr/>
      <dgm:t>
        <a:bodyPr/>
        <a:lstStyle/>
        <a:p>
          <a:endParaRPr lang="es-ES"/>
        </a:p>
      </dgm:t>
    </dgm:pt>
    <dgm:pt modelId="{7E9DEB41-1C43-482C-B1BB-E99BAA913D8E}" type="pres">
      <dgm:prSet presAssocID="{89BD6433-4ABD-4F8B-96BB-DF220CA3731E}" presName="childTextArrow" presStyleLbl="fgAccFollowNode1" presStyleIdx="6" presStyleCnt="8" custLinFactNeighborY="61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6E1955-D844-467F-A66C-B13DB6F5B05E}" type="pres">
      <dgm:prSet presAssocID="{7D3FB68B-2263-44D7-81D3-8F49E3B1109D}" presName="childTextArrow" presStyleLbl="fgAccFollowNode1" presStyleIdx="7" presStyleCnt="8" custScaleX="1385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429FA3-D99A-42E9-B6E4-925474FF23D3}" srcId="{189F8611-B41A-4DE4-BEDD-250B0E9B9DC1}" destId="{3E873DBF-0DEA-4EEF-974A-FE2DFE1EC28E}" srcOrd="1" destOrd="0" parTransId="{04B98EFB-7DFC-4473-9246-728D1E73FB2D}" sibTransId="{D69F1ADE-5162-4B8A-9E42-1A4455527165}"/>
    <dgm:cxn modelId="{8CEA2BC7-B274-463E-85C6-942831957181}" srcId="{88BA4DC2-9C75-4830-A9EE-6B018A5C1516}" destId="{9F8C5389-1126-4A48-8F56-5624326D6464}" srcOrd="0" destOrd="0" parTransId="{88A1A026-69EC-4542-B88A-2CCB3308CFB1}" sibTransId="{0B3907F1-F9A0-4EFB-AF64-B45308C09DE0}"/>
    <dgm:cxn modelId="{D929EFA9-F605-4681-A1E4-6883F3E9DCA1}" type="presOf" srcId="{189F8611-B41A-4DE4-BEDD-250B0E9B9DC1}" destId="{5B420D46-F9B4-445D-99E6-9EA2BF30C4B3}" srcOrd="0" destOrd="0" presId="urn:microsoft.com/office/officeart/2005/8/layout/process4"/>
    <dgm:cxn modelId="{2C37FFF5-3CA1-4E3E-B8B1-098E0D0F51DB}" type="presOf" srcId="{0C5AA756-CC9F-471C-A59A-AA885DF9D8D2}" destId="{9B747A84-2F65-4458-BAAE-2E79C44DAEA4}" srcOrd="0" destOrd="0" presId="urn:microsoft.com/office/officeart/2005/8/layout/process4"/>
    <dgm:cxn modelId="{2033A30B-87F4-4677-9C3D-8B3AE211A12E}" type="presOf" srcId="{5417DE32-AB96-4E02-9883-A4FF888C0C5C}" destId="{67CC8BCE-7C83-4CD8-907E-057879454446}" srcOrd="0" destOrd="0" presId="urn:microsoft.com/office/officeart/2005/8/layout/process4"/>
    <dgm:cxn modelId="{CDC35780-DB6A-4239-B899-75B1C7898D9D}" type="presOf" srcId="{7D3FB68B-2263-44D7-81D3-8F49E3B1109D}" destId="{046E1955-D844-467F-A66C-B13DB6F5B05E}" srcOrd="0" destOrd="0" presId="urn:microsoft.com/office/officeart/2005/8/layout/process4"/>
    <dgm:cxn modelId="{FF273171-B141-4B40-B846-CC4A5967D5D0}" type="presOf" srcId="{9F8C5389-1126-4A48-8F56-5624326D6464}" destId="{A5AD2F7A-1FB3-4318-8B5B-0C4F096CE9ED}" srcOrd="0" destOrd="0" presId="urn:microsoft.com/office/officeart/2005/8/layout/process4"/>
    <dgm:cxn modelId="{3E49CC8A-8A23-4645-8160-0A84AFA90CA4}" type="presOf" srcId="{89BD6433-4ABD-4F8B-96BB-DF220CA3731E}" destId="{7E9DEB41-1C43-482C-B1BB-E99BAA913D8E}" srcOrd="0" destOrd="0" presId="urn:microsoft.com/office/officeart/2005/8/layout/process4"/>
    <dgm:cxn modelId="{ACB013C6-6374-422F-AFCC-2B40D08BF23E}" type="presOf" srcId="{189F8611-B41A-4DE4-BEDD-250B0E9B9DC1}" destId="{A2870655-7652-47ED-B945-91E83864EEA7}" srcOrd="1" destOrd="0" presId="urn:microsoft.com/office/officeart/2005/8/layout/process4"/>
    <dgm:cxn modelId="{909C894B-0B77-4A8C-9F2D-EDB1C5BE227C}" type="presOf" srcId="{0221A160-D039-4DC1-8D08-FBB5ABAEEB4F}" destId="{6702548F-B8E4-46B5-B2DF-1DDB15B70070}" srcOrd="0" destOrd="0" presId="urn:microsoft.com/office/officeart/2005/8/layout/process4"/>
    <dgm:cxn modelId="{4E4EE02E-9CAC-4746-9BD4-E09208AA06C6}" srcId="{1AAF02EE-66D6-48E8-A3C2-1A85AC0EE257}" destId="{5417DE32-AB96-4E02-9883-A4FF888C0C5C}" srcOrd="1" destOrd="0" parTransId="{277B189C-8E48-4A87-A821-D1BC0E8007AD}" sibTransId="{38D43D01-CEFF-445B-95D5-DD84B6E51D3C}"/>
    <dgm:cxn modelId="{756755CF-553C-4636-8D03-A9E043A566C6}" type="presOf" srcId="{88BA4DC2-9C75-4830-A9EE-6B018A5C1516}" destId="{5C9520F3-53FE-4299-8FC1-52F0225AA042}" srcOrd="0" destOrd="0" presId="urn:microsoft.com/office/officeart/2005/8/layout/process4"/>
    <dgm:cxn modelId="{2C0B55AE-282A-4DCA-A66B-499FCEAB56C5}" type="presOf" srcId="{1AAF02EE-66D6-48E8-A3C2-1A85AC0EE257}" destId="{5FB7BE06-A8E2-40D4-A547-49378690771E}" srcOrd="0" destOrd="0" presId="urn:microsoft.com/office/officeart/2005/8/layout/process4"/>
    <dgm:cxn modelId="{29CF6F43-9AD5-4F22-A8B1-24A8F06DC578}" type="presOf" srcId="{62F7BF53-C3BA-48DF-BD67-874D01FEF2D1}" destId="{70148E1B-A034-46F9-9721-4491C6F26FA2}" srcOrd="0" destOrd="0" presId="urn:microsoft.com/office/officeart/2005/8/layout/process4"/>
    <dgm:cxn modelId="{B40E9337-64B8-4AAA-ADC3-D491D395A30C}" type="presOf" srcId="{A0B2C9D0-DC4E-4028-B7B9-B3243CF88A80}" destId="{51F0ED54-DF3B-4BE3-BC0A-8DAD4CF9C495}" srcOrd="0" destOrd="0" presId="urn:microsoft.com/office/officeart/2005/8/layout/process4"/>
    <dgm:cxn modelId="{45C24B22-C60B-4802-A54A-AF6EEEDC3A85}" srcId="{88BA4DC2-9C75-4830-A9EE-6B018A5C1516}" destId="{189F8611-B41A-4DE4-BEDD-250B0E9B9DC1}" srcOrd="1" destOrd="0" parTransId="{BF70A87F-7F0E-4575-B28B-411FF66D1480}" sibTransId="{2704464A-FF37-4A9D-A963-5B4A0B64F4A2}"/>
    <dgm:cxn modelId="{9E6AEF9E-13E2-44BB-950E-3E369D5BDDC1}" srcId="{62F7BF53-C3BA-48DF-BD67-874D01FEF2D1}" destId="{0221A160-D039-4DC1-8D08-FBB5ABAEEB4F}" srcOrd="1" destOrd="0" parTransId="{19B63D00-5F46-4043-8620-49C771528491}" sibTransId="{31FC0465-8882-41BF-995C-1801309D560F}"/>
    <dgm:cxn modelId="{26590D84-C97B-48FD-B0C3-6B411B763381}" srcId="{9F8C5389-1126-4A48-8F56-5624326D6464}" destId="{7D3FB68B-2263-44D7-81D3-8F49E3B1109D}" srcOrd="1" destOrd="0" parTransId="{1115F952-0347-4FFD-94C0-F5E90CE468F3}" sibTransId="{43A177F6-15FA-4924-AAEC-E0D7530111F9}"/>
    <dgm:cxn modelId="{50795955-F93C-4507-9812-C54BF11CC02D}" srcId="{62F7BF53-C3BA-48DF-BD67-874D01FEF2D1}" destId="{F460F50A-8D7D-413F-A3B8-CF5F60A2E86F}" srcOrd="0" destOrd="0" parTransId="{32294090-7BDC-47B9-8F1F-7E3EC4E8BE56}" sibTransId="{EE69E1AB-E5B3-40FB-BF35-411F79FF3021}"/>
    <dgm:cxn modelId="{E8931816-0D44-40D0-81C9-F0B5FB1FCACF}" type="presOf" srcId="{F460F50A-8D7D-413F-A3B8-CF5F60A2E86F}" destId="{609D1EA0-0A0F-4995-B9CD-B865AE9F2810}" srcOrd="0" destOrd="0" presId="urn:microsoft.com/office/officeart/2005/8/layout/process4"/>
    <dgm:cxn modelId="{BC78FD34-1891-43BB-A3A8-6D05C44A2DD8}" type="presOf" srcId="{3E873DBF-0DEA-4EEF-974A-FE2DFE1EC28E}" destId="{E2ECBE23-6CC5-45EA-8E92-1A96C3F02642}" srcOrd="0" destOrd="0" presId="urn:microsoft.com/office/officeart/2005/8/layout/process4"/>
    <dgm:cxn modelId="{2AA3A2A4-5B68-42A2-BCE4-0C4736FBDB85}" srcId="{9F8C5389-1126-4A48-8F56-5624326D6464}" destId="{89BD6433-4ABD-4F8B-96BB-DF220CA3731E}" srcOrd="0" destOrd="0" parTransId="{E34A46BB-A0E4-44E6-B608-6679E8F61734}" sibTransId="{0BE7DDD2-EBE9-4FFB-9BC2-966CA528475F}"/>
    <dgm:cxn modelId="{7CB8A8C9-3E18-4727-ACDB-9312131FF91E}" srcId="{1AAF02EE-66D6-48E8-A3C2-1A85AC0EE257}" destId="{A0B2C9D0-DC4E-4028-B7B9-B3243CF88A80}" srcOrd="0" destOrd="0" parTransId="{82C9E7C9-52D4-46DA-8CA7-7E95E8719C55}" sibTransId="{E3F17206-1947-4A07-B140-40D0F0D67976}"/>
    <dgm:cxn modelId="{EDB893A5-A478-4ABC-8D92-69DA8332E16F}" srcId="{88BA4DC2-9C75-4830-A9EE-6B018A5C1516}" destId="{1AAF02EE-66D6-48E8-A3C2-1A85AC0EE257}" srcOrd="3" destOrd="0" parTransId="{8C262392-B022-4527-B01F-F121F66F71DD}" sibTransId="{2AFA07B1-717E-4E8A-8B70-4089C81F704C}"/>
    <dgm:cxn modelId="{4A6A319B-FD83-4C85-805A-E194E2A096FA}" srcId="{189F8611-B41A-4DE4-BEDD-250B0E9B9DC1}" destId="{0C5AA756-CC9F-471C-A59A-AA885DF9D8D2}" srcOrd="0" destOrd="0" parTransId="{8978ACAE-2D8A-421F-8F42-A84C47F85C4C}" sibTransId="{8EDFF8E1-DC49-4DC5-9E4B-7E57CCD10BB7}"/>
    <dgm:cxn modelId="{9F516D21-D462-42DD-8F75-B6BF7F45968A}" type="presOf" srcId="{1AAF02EE-66D6-48E8-A3C2-1A85AC0EE257}" destId="{725E1EE9-270B-47C6-908B-8B561E6D1FDE}" srcOrd="1" destOrd="0" presId="urn:microsoft.com/office/officeart/2005/8/layout/process4"/>
    <dgm:cxn modelId="{6740F9A5-3601-455A-A05D-958D0AF9EF8E}" type="presOf" srcId="{62F7BF53-C3BA-48DF-BD67-874D01FEF2D1}" destId="{CE389E48-F71E-46B9-A8CC-A3D3461F6AEC}" srcOrd="1" destOrd="0" presId="urn:microsoft.com/office/officeart/2005/8/layout/process4"/>
    <dgm:cxn modelId="{593C0695-C384-4B5A-8D11-C0FB0F80E416}" srcId="{88BA4DC2-9C75-4830-A9EE-6B018A5C1516}" destId="{62F7BF53-C3BA-48DF-BD67-874D01FEF2D1}" srcOrd="2" destOrd="0" parTransId="{0D967A69-2FC3-46AA-974D-73F17F3AEED8}" sibTransId="{23BE2DDA-0B1B-49C5-B177-80D734CAAFFB}"/>
    <dgm:cxn modelId="{47BAD47A-29D0-4819-A4E8-BD45AA6C936F}" type="presOf" srcId="{9F8C5389-1126-4A48-8F56-5624326D6464}" destId="{082F02DB-FC86-481B-BE79-13888D325E83}" srcOrd="1" destOrd="0" presId="urn:microsoft.com/office/officeart/2005/8/layout/process4"/>
    <dgm:cxn modelId="{2A8C63C7-DE22-4D24-A756-86853569CA27}" type="presParOf" srcId="{5C9520F3-53FE-4299-8FC1-52F0225AA042}" destId="{1534D84A-6059-48FE-9A72-0EC52FAA69A7}" srcOrd="0" destOrd="0" presId="urn:microsoft.com/office/officeart/2005/8/layout/process4"/>
    <dgm:cxn modelId="{8B1448BB-AC4A-48E9-AB1B-E96AEBDB8A84}" type="presParOf" srcId="{1534D84A-6059-48FE-9A72-0EC52FAA69A7}" destId="{5FB7BE06-A8E2-40D4-A547-49378690771E}" srcOrd="0" destOrd="0" presId="urn:microsoft.com/office/officeart/2005/8/layout/process4"/>
    <dgm:cxn modelId="{94368A03-FE64-48E6-AFF5-518E60137D49}" type="presParOf" srcId="{1534D84A-6059-48FE-9A72-0EC52FAA69A7}" destId="{725E1EE9-270B-47C6-908B-8B561E6D1FDE}" srcOrd="1" destOrd="0" presId="urn:microsoft.com/office/officeart/2005/8/layout/process4"/>
    <dgm:cxn modelId="{3D6CAD5D-9901-4791-94C8-BB8096926C8F}" type="presParOf" srcId="{1534D84A-6059-48FE-9A72-0EC52FAA69A7}" destId="{AB7A6DBE-7E85-4DC4-807F-22D3E2875957}" srcOrd="2" destOrd="0" presId="urn:microsoft.com/office/officeart/2005/8/layout/process4"/>
    <dgm:cxn modelId="{14191A4F-9042-4AAD-8503-88D92CA49C02}" type="presParOf" srcId="{AB7A6DBE-7E85-4DC4-807F-22D3E2875957}" destId="{51F0ED54-DF3B-4BE3-BC0A-8DAD4CF9C495}" srcOrd="0" destOrd="0" presId="urn:microsoft.com/office/officeart/2005/8/layout/process4"/>
    <dgm:cxn modelId="{69E1F211-38B2-4690-A48D-A8855C292423}" type="presParOf" srcId="{AB7A6DBE-7E85-4DC4-807F-22D3E2875957}" destId="{67CC8BCE-7C83-4CD8-907E-057879454446}" srcOrd="1" destOrd="0" presId="urn:microsoft.com/office/officeart/2005/8/layout/process4"/>
    <dgm:cxn modelId="{8A3DE84B-A20D-435F-A119-CE79CDA2BCA2}" type="presParOf" srcId="{5C9520F3-53FE-4299-8FC1-52F0225AA042}" destId="{C9594602-F262-4A4E-B299-A1C92EB8573D}" srcOrd="1" destOrd="0" presId="urn:microsoft.com/office/officeart/2005/8/layout/process4"/>
    <dgm:cxn modelId="{93E61E52-D5CA-4BEF-BFD4-793004653FC4}" type="presParOf" srcId="{5C9520F3-53FE-4299-8FC1-52F0225AA042}" destId="{E8F9E975-23F4-4E86-A24A-2468B80DF017}" srcOrd="2" destOrd="0" presId="urn:microsoft.com/office/officeart/2005/8/layout/process4"/>
    <dgm:cxn modelId="{63547270-25AD-4043-80AB-DD613AEC9B1D}" type="presParOf" srcId="{E8F9E975-23F4-4E86-A24A-2468B80DF017}" destId="{70148E1B-A034-46F9-9721-4491C6F26FA2}" srcOrd="0" destOrd="0" presId="urn:microsoft.com/office/officeart/2005/8/layout/process4"/>
    <dgm:cxn modelId="{CCFC82DE-ABA0-4DF0-A39C-ED6A6E0B2F1A}" type="presParOf" srcId="{E8F9E975-23F4-4E86-A24A-2468B80DF017}" destId="{CE389E48-F71E-46B9-A8CC-A3D3461F6AEC}" srcOrd="1" destOrd="0" presId="urn:microsoft.com/office/officeart/2005/8/layout/process4"/>
    <dgm:cxn modelId="{810BED1C-E498-4181-9E88-3084EDAE51D7}" type="presParOf" srcId="{E8F9E975-23F4-4E86-A24A-2468B80DF017}" destId="{50E45A60-CB85-4750-8EE9-3CA75E8E8B83}" srcOrd="2" destOrd="0" presId="urn:microsoft.com/office/officeart/2005/8/layout/process4"/>
    <dgm:cxn modelId="{CC1AB6BC-11B5-4F08-B4D7-7CE2A6351BF3}" type="presParOf" srcId="{50E45A60-CB85-4750-8EE9-3CA75E8E8B83}" destId="{609D1EA0-0A0F-4995-B9CD-B865AE9F2810}" srcOrd="0" destOrd="0" presId="urn:microsoft.com/office/officeart/2005/8/layout/process4"/>
    <dgm:cxn modelId="{796BE7E5-A4A3-4C72-80FF-A04E2C10E091}" type="presParOf" srcId="{50E45A60-CB85-4750-8EE9-3CA75E8E8B83}" destId="{6702548F-B8E4-46B5-B2DF-1DDB15B70070}" srcOrd="1" destOrd="0" presId="urn:microsoft.com/office/officeart/2005/8/layout/process4"/>
    <dgm:cxn modelId="{4CEDC488-5005-4415-96E1-2D444E23E307}" type="presParOf" srcId="{5C9520F3-53FE-4299-8FC1-52F0225AA042}" destId="{BC4EA956-8CF1-44EF-90D6-5E99B3ACF7FD}" srcOrd="3" destOrd="0" presId="urn:microsoft.com/office/officeart/2005/8/layout/process4"/>
    <dgm:cxn modelId="{8B3432AE-CCA2-4870-AE8D-022138AF35F5}" type="presParOf" srcId="{5C9520F3-53FE-4299-8FC1-52F0225AA042}" destId="{090C0274-14AB-49BC-8217-D48F41829C3C}" srcOrd="4" destOrd="0" presId="urn:microsoft.com/office/officeart/2005/8/layout/process4"/>
    <dgm:cxn modelId="{5AE08D45-6CE4-4501-AB8E-DF68893EBE5B}" type="presParOf" srcId="{090C0274-14AB-49BC-8217-D48F41829C3C}" destId="{5B420D46-F9B4-445D-99E6-9EA2BF30C4B3}" srcOrd="0" destOrd="0" presId="urn:microsoft.com/office/officeart/2005/8/layout/process4"/>
    <dgm:cxn modelId="{0FB0F09A-7FFE-4E0D-B5E9-15C9BAB3F47B}" type="presParOf" srcId="{090C0274-14AB-49BC-8217-D48F41829C3C}" destId="{A2870655-7652-47ED-B945-91E83864EEA7}" srcOrd="1" destOrd="0" presId="urn:microsoft.com/office/officeart/2005/8/layout/process4"/>
    <dgm:cxn modelId="{540A59EF-AA65-41A6-9E0F-4313401FB5BD}" type="presParOf" srcId="{090C0274-14AB-49BC-8217-D48F41829C3C}" destId="{90B42194-A3B8-435C-BAFE-A5776D9F5D78}" srcOrd="2" destOrd="0" presId="urn:microsoft.com/office/officeart/2005/8/layout/process4"/>
    <dgm:cxn modelId="{A1F9E54F-5C1A-4B8B-974F-B4DD47E06F2C}" type="presParOf" srcId="{90B42194-A3B8-435C-BAFE-A5776D9F5D78}" destId="{9B747A84-2F65-4458-BAAE-2E79C44DAEA4}" srcOrd="0" destOrd="0" presId="urn:microsoft.com/office/officeart/2005/8/layout/process4"/>
    <dgm:cxn modelId="{BF2C4ED9-A4D4-465C-BF46-20E88E5989F0}" type="presParOf" srcId="{90B42194-A3B8-435C-BAFE-A5776D9F5D78}" destId="{E2ECBE23-6CC5-45EA-8E92-1A96C3F02642}" srcOrd="1" destOrd="0" presId="urn:microsoft.com/office/officeart/2005/8/layout/process4"/>
    <dgm:cxn modelId="{DD0589AC-63A9-4ADB-A28F-5FB84BDBAC45}" type="presParOf" srcId="{5C9520F3-53FE-4299-8FC1-52F0225AA042}" destId="{D7816690-E5DF-47C2-BF4E-6ED7C9562169}" srcOrd="5" destOrd="0" presId="urn:microsoft.com/office/officeart/2005/8/layout/process4"/>
    <dgm:cxn modelId="{D402A74F-9953-4C0E-A769-840D511C7C0E}" type="presParOf" srcId="{5C9520F3-53FE-4299-8FC1-52F0225AA042}" destId="{08D94F9F-219E-42D9-942C-3B2228ED0C2B}" srcOrd="6" destOrd="0" presId="urn:microsoft.com/office/officeart/2005/8/layout/process4"/>
    <dgm:cxn modelId="{F490DBEE-1351-45E8-9B02-1BBB8BD360EE}" type="presParOf" srcId="{08D94F9F-219E-42D9-942C-3B2228ED0C2B}" destId="{A5AD2F7A-1FB3-4318-8B5B-0C4F096CE9ED}" srcOrd="0" destOrd="0" presId="urn:microsoft.com/office/officeart/2005/8/layout/process4"/>
    <dgm:cxn modelId="{2E7EABFB-B9FB-41A2-ABCC-EC105C0638AF}" type="presParOf" srcId="{08D94F9F-219E-42D9-942C-3B2228ED0C2B}" destId="{082F02DB-FC86-481B-BE79-13888D325E83}" srcOrd="1" destOrd="0" presId="urn:microsoft.com/office/officeart/2005/8/layout/process4"/>
    <dgm:cxn modelId="{0DB293EA-2A2E-4CEA-8A7C-A4287526252E}" type="presParOf" srcId="{08D94F9F-219E-42D9-942C-3B2228ED0C2B}" destId="{A0D1FD9A-F1F7-449D-BB84-A9C4A9864E05}" srcOrd="2" destOrd="0" presId="urn:microsoft.com/office/officeart/2005/8/layout/process4"/>
    <dgm:cxn modelId="{1986CA2A-551A-42D9-BF91-F6796F03BE3A}" type="presParOf" srcId="{A0D1FD9A-F1F7-449D-BB84-A9C4A9864E05}" destId="{7E9DEB41-1C43-482C-B1BB-E99BAA913D8E}" srcOrd="0" destOrd="0" presId="urn:microsoft.com/office/officeart/2005/8/layout/process4"/>
    <dgm:cxn modelId="{596B28F3-BB5D-4A92-9748-9969CB90762D}" type="presParOf" srcId="{A0D1FD9A-F1F7-449D-BB84-A9C4A9864E05}" destId="{046E1955-D844-467F-A66C-B13DB6F5B05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905B78-3155-4182-9DD5-9F6E05FBE1AB}" type="doc">
      <dgm:prSet loTypeId="urn:microsoft.com/office/officeart/2008/layout/Pictu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C6BC0DF-CAE4-45A3-8B66-4D7DADE15881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</a:rPr>
            <a:t>Métodos específicos del manejo de la Investigación</a:t>
          </a:r>
          <a:endParaRPr lang="es-ES" sz="3200" b="1" dirty="0">
            <a:solidFill>
              <a:schemeClr val="tx1"/>
            </a:solidFill>
          </a:endParaRPr>
        </a:p>
      </dgm:t>
    </dgm:pt>
    <dgm:pt modelId="{A313F197-F74A-4AF7-903D-D7AFD65B9BC2}" type="parTrans" cxnId="{CBC532C8-67C8-4DCD-B879-E36F8F2FF65B}">
      <dgm:prSet/>
      <dgm:spPr/>
      <dgm:t>
        <a:bodyPr/>
        <a:lstStyle/>
        <a:p>
          <a:endParaRPr lang="es-ES"/>
        </a:p>
      </dgm:t>
    </dgm:pt>
    <dgm:pt modelId="{DD0AE1DD-3EF2-4724-BD74-D66850B47EFB}" type="sibTrans" cxnId="{CBC532C8-67C8-4DCD-B879-E36F8F2FF65B}">
      <dgm:prSet/>
      <dgm:spPr/>
      <dgm:t>
        <a:bodyPr/>
        <a:lstStyle/>
        <a:p>
          <a:endParaRPr lang="es-ES"/>
        </a:p>
      </dgm:t>
    </dgm:pt>
    <dgm:pt modelId="{06EBD1BE-67AE-49A4-8A32-E46F3186F94B}">
      <dgm:prSet phldrT="[Texto]" custT="1"/>
      <dgm:spPr/>
      <dgm:t>
        <a:bodyPr/>
        <a:lstStyle/>
        <a:p>
          <a:pPr algn="ctr"/>
          <a:r>
            <a:rPr lang="es-EC" sz="2400" b="1" dirty="0" smtClean="0">
              <a:solidFill>
                <a:schemeClr val="tx1"/>
              </a:solidFill>
            </a:rPr>
            <a:t>Fase de Implantación</a:t>
          </a:r>
          <a:r>
            <a:rPr lang="es-EC" sz="1800" b="1" dirty="0" smtClean="0">
              <a:solidFill>
                <a:schemeClr val="tx1"/>
              </a:solidFill>
            </a:rPr>
            <a:t>: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</a:rPr>
            <a:t>Control químico de plagas y enfermedades.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</a:rPr>
            <a:t>Control químico y mecánico de malezas.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</a:rPr>
            <a:t>Labores culturales (Podas, fertilización).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</a:rPr>
            <a:t>Análisis foliares y de Suelo antes y después de la investigación</a:t>
          </a:r>
          <a:r>
            <a:rPr lang="es-EC" sz="1200" b="0" dirty="0" smtClean="0">
              <a:solidFill>
                <a:schemeClr val="tx1"/>
              </a:solidFill>
            </a:rPr>
            <a:t>.</a:t>
          </a:r>
          <a:endParaRPr lang="es-ES" sz="1200" b="0" dirty="0">
            <a:solidFill>
              <a:schemeClr val="tx1"/>
            </a:solidFill>
          </a:endParaRPr>
        </a:p>
      </dgm:t>
    </dgm:pt>
    <dgm:pt modelId="{D39B5F05-950E-415D-8866-5E0029E774C6}" type="parTrans" cxnId="{A18FC6EC-D960-4C26-9E33-5B8BA4B10774}">
      <dgm:prSet/>
      <dgm:spPr/>
      <dgm:t>
        <a:bodyPr/>
        <a:lstStyle/>
        <a:p>
          <a:endParaRPr lang="es-ES"/>
        </a:p>
      </dgm:t>
    </dgm:pt>
    <dgm:pt modelId="{E6EBF02D-A6A0-4738-A360-7079B64A761F}" type="sibTrans" cxnId="{A18FC6EC-D960-4C26-9E33-5B8BA4B10774}">
      <dgm:prSet/>
      <dgm:spPr/>
      <dgm:t>
        <a:bodyPr/>
        <a:lstStyle/>
        <a:p>
          <a:endParaRPr lang="es-ES"/>
        </a:p>
      </dgm:t>
    </dgm:pt>
    <dgm:pt modelId="{906EAA6B-52D2-4ABD-8058-F8B3343F3E0C}">
      <dgm:prSet phldrT="[Texto]" custT="1"/>
      <dgm:spPr/>
      <dgm:t>
        <a:bodyPr/>
        <a:lstStyle/>
        <a:p>
          <a:pPr algn="ctr"/>
          <a:r>
            <a:rPr lang="es-EC" sz="2400" b="1" dirty="0" smtClean="0">
              <a:solidFill>
                <a:schemeClr val="tx1"/>
              </a:solidFill>
            </a:rPr>
            <a:t>Fase de aplicación de tratamientos: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</a:rPr>
            <a:t>T1 (139 gr/planta), T2 (279 gr) y T3 (418 gr).</a:t>
          </a:r>
          <a:endParaRPr lang="es-ES" sz="1800" b="0" dirty="0" smtClean="0">
            <a:solidFill>
              <a:schemeClr val="tx1"/>
            </a:solidFill>
          </a:endParaRPr>
        </a:p>
        <a:p>
          <a:pPr algn="just"/>
          <a:r>
            <a:rPr lang="es-ES" sz="1800" b="0" dirty="0" smtClean="0">
              <a:solidFill>
                <a:schemeClr val="tx1"/>
              </a:solidFill>
            </a:rPr>
            <a:t>Fraccionado en dos aplicaciones, (60%) 20 de junio del 2016 y (40%) 20 de octubre del 2016.</a:t>
          </a:r>
          <a:endParaRPr lang="es-ES" sz="1800" b="0" dirty="0">
            <a:solidFill>
              <a:schemeClr val="tx1"/>
            </a:solidFill>
          </a:endParaRPr>
        </a:p>
      </dgm:t>
    </dgm:pt>
    <dgm:pt modelId="{29EB43E8-C26F-431E-BBA0-D971F41DBE50}" type="parTrans" cxnId="{30A46DE6-EC6F-40ED-A7C8-2DFEC3B67B6E}">
      <dgm:prSet/>
      <dgm:spPr/>
      <dgm:t>
        <a:bodyPr/>
        <a:lstStyle/>
        <a:p>
          <a:endParaRPr lang="es-ES"/>
        </a:p>
      </dgm:t>
    </dgm:pt>
    <dgm:pt modelId="{0C56C2B8-BF1D-44EB-B424-6B3897080E31}" type="sibTrans" cxnId="{30A46DE6-EC6F-40ED-A7C8-2DFEC3B67B6E}">
      <dgm:prSet/>
      <dgm:spPr/>
      <dgm:t>
        <a:bodyPr/>
        <a:lstStyle/>
        <a:p>
          <a:endParaRPr lang="es-ES"/>
        </a:p>
      </dgm:t>
    </dgm:pt>
    <dgm:pt modelId="{A7FFE8DD-D14C-4EC8-8DD6-09451E4B55AD}">
      <dgm:prSet phldrT="[Texto]" custT="1"/>
      <dgm:spPr/>
      <dgm:t>
        <a:bodyPr/>
        <a:lstStyle/>
        <a:p>
          <a:pPr algn="ctr"/>
          <a:r>
            <a:rPr lang="es-EC" sz="2400" b="1" dirty="0" smtClean="0">
              <a:solidFill>
                <a:schemeClr val="tx1"/>
              </a:solidFill>
            </a:rPr>
            <a:t>Fase de evaluación:</a:t>
          </a:r>
        </a:p>
        <a:p>
          <a:pPr algn="just"/>
          <a:r>
            <a:rPr lang="es-ES" sz="1800" b="0" dirty="0" smtClean="0">
              <a:solidFill>
                <a:schemeClr val="tx1"/>
              </a:solidFill>
            </a:rPr>
            <a:t>-   La respuesta productiva de la planta al aporte del Silicio.</a:t>
          </a:r>
        </a:p>
        <a:p>
          <a:pPr algn="just"/>
          <a:r>
            <a:rPr lang="es-ES" sz="1800" b="0" dirty="0" smtClean="0">
              <a:solidFill>
                <a:schemeClr val="tx1"/>
              </a:solidFill>
            </a:rPr>
            <a:t>- </a:t>
          </a:r>
          <a:r>
            <a:rPr lang="es-ES" sz="1800" b="0" dirty="0" err="1" smtClean="0">
              <a:solidFill>
                <a:schemeClr val="tx1"/>
              </a:solidFill>
            </a:rPr>
            <a:t>Monitoreos</a:t>
          </a:r>
          <a:r>
            <a:rPr lang="es-ES" sz="1800" b="0" dirty="0" smtClean="0">
              <a:solidFill>
                <a:schemeClr val="tx1"/>
              </a:solidFill>
            </a:rPr>
            <a:t> quincenales, evaluando # de chereles y # de mazorcas, se obtuvo el índice de semilla</a:t>
          </a:r>
          <a:endParaRPr lang="es-ES" sz="1800" b="0" dirty="0">
            <a:solidFill>
              <a:schemeClr val="tx1"/>
            </a:solidFill>
          </a:endParaRPr>
        </a:p>
      </dgm:t>
    </dgm:pt>
    <dgm:pt modelId="{9E90BF00-02EE-41EA-9021-D4A43DB68F38}" type="parTrans" cxnId="{DA3B693D-ECC0-4391-85B5-9CD86D59F830}">
      <dgm:prSet/>
      <dgm:spPr/>
      <dgm:t>
        <a:bodyPr/>
        <a:lstStyle/>
        <a:p>
          <a:endParaRPr lang="es-ES"/>
        </a:p>
      </dgm:t>
    </dgm:pt>
    <dgm:pt modelId="{C2BA7F75-8636-4CE8-BE45-B6235C21AEB7}" type="sibTrans" cxnId="{DA3B693D-ECC0-4391-85B5-9CD86D59F830}">
      <dgm:prSet/>
      <dgm:spPr/>
      <dgm:t>
        <a:bodyPr/>
        <a:lstStyle/>
        <a:p>
          <a:endParaRPr lang="es-ES"/>
        </a:p>
      </dgm:t>
    </dgm:pt>
    <dgm:pt modelId="{995A1111-B6FA-4F71-BCCB-DBE9B3C8215C}" type="pres">
      <dgm:prSet presAssocID="{4C905B78-3155-4182-9DD5-9F6E05FBE1A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8768267-D2DA-4373-A758-5B232AA55A43}" type="pres">
      <dgm:prSet presAssocID="{EC6BC0DF-CAE4-45A3-8B66-4D7DADE15881}" presName="root" presStyleCnt="0">
        <dgm:presLayoutVars>
          <dgm:chMax/>
          <dgm:chPref val="4"/>
        </dgm:presLayoutVars>
      </dgm:prSet>
      <dgm:spPr/>
    </dgm:pt>
    <dgm:pt modelId="{AABCAC72-13B7-4CAE-9C89-4F3F25A89B5C}" type="pres">
      <dgm:prSet presAssocID="{EC6BC0DF-CAE4-45A3-8B66-4D7DADE15881}" presName="rootComposite" presStyleCnt="0">
        <dgm:presLayoutVars/>
      </dgm:prSet>
      <dgm:spPr/>
    </dgm:pt>
    <dgm:pt modelId="{697415E5-5A3E-458B-9608-DD320A204D0F}" type="pres">
      <dgm:prSet presAssocID="{EC6BC0DF-CAE4-45A3-8B66-4D7DADE15881}" presName="rootText" presStyleLbl="node0" presStyleIdx="0" presStyleCnt="1" custScaleX="78375" custScaleY="69329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90419CF2-75BF-4168-86B1-37587C040122}" type="pres">
      <dgm:prSet presAssocID="{EC6BC0DF-CAE4-45A3-8B66-4D7DADE15881}" presName="childShape" presStyleCnt="0">
        <dgm:presLayoutVars>
          <dgm:chMax val="0"/>
          <dgm:chPref val="0"/>
        </dgm:presLayoutVars>
      </dgm:prSet>
      <dgm:spPr/>
    </dgm:pt>
    <dgm:pt modelId="{4E068647-7E0E-4354-8924-8BBB965346D8}" type="pres">
      <dgm:prSet presAssocID="{06EBD1BE-67AE-49A4-8A32-E46F3186F94B}" presName="childComposite" presStyleCnt="0">
        <dgm:presLayoutVars>
          <dgm:chMax val="0"/>
          <dgm:chPref val="0"/>
        </dgm:presLayoutVars>
      </dgm:prSet>
      <dgm:spPr/>
    </dgm:pt>
    <dgm:pt modelId="{790D9BD5-EE56-40F5-99B7-E9DA0D8C87E3}" type="pres">
      <dgm:prSet presAssocID="{06EBD1BE-67AE-49A4-8A32-E46F3186F94B}" presName="Image" presStyleLbl="node1" presStyleIdx="0" presStyleCnt="3" custAng="54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36833AC-074A-48E6-9C55-FBFECDB4143D}" type="pres">
      <dgm:prSet presAssocID="{06EBD1BE-67AE-49A4-8A32-E46F3186F94B}" presName="childText" presStyleLbl="lnNode1" presStyleIdx="0" presStyleCnt="3" custScaleY="137316" custLinFactNeighborX="154" custLinFactNeighborY="-96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4127CD-16A5-4A86-B616-3EFAB714BED6}" type="pres">
      <dgm:prSet presAssocID="{906EAA6B-52D2-4ABD-8058-F8B3343F3E0C}" presName="childComposite" presStyleCnt="0">
        <dgm:presLayoutVars>
          <dgm:chMax val="0"/>
          <dgm:chPref val="0"/>
        </dgm:presLayoutVars>
      </dgm:prSet>
      <dgm:spPr/>
    </dgm:pt>
    <dgm:pt modelId="{AAC1CAF8-6AD7-43CA-9FA7-9537B96A61AB}" type="pres">
      <dgm:prSet presAssocID="{906EAA6B-52D2-4ABD-8058-F8B3343F3E0C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ADEA72-6BB9-4AD2-9A0D-836D6177B764}" type="pres">
      <dgm:prSet presAssocID="{906EAA6B-52D2-4ABD-8058-F8B3343F3E0C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0AFD44-2476-44E4-A65D-D725DB4B54E5}" type="pres">
      <dgm:prSet presAssocID="{A7FFE8DD-D14C-4EC8-8DD6-09451E4B55AD}" presName="childComposite" presStyleCnt="0">
        <dgm:presLayoutVars>
          <dgm:chMax val="0"/>
          <dgm:chPref val="0"/>
        </dgm:presLayoutVars>
      </dgm:prSet>
      <dgm:spPr/>
    </dgm:pt>
    <dgm:pt modelId="{A179AA0D-1760-4084-967D-8913CCDECEB0}" type="pres">
      <dgm:prSet presAssocID="{A7FFE8DD-D14C-4EC8-8DD6-09451E4B55AD}" presName="Image" presStyleLbl="node1" presStyleIdx="2" presStyleCnt="3" custAng="54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3B381CC-C83E-4EB8-A8EC-9285840D66E5}" type="pres">
      <dgm:prSet presAssocID="{A7FFE8DD-D14C-4EC8-8DD6-09451E4B55AD}" presName="childText" presStyleLbl="lnNode1" presStyleIdx="2" presStyleCnt="3" custScaleY="123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C2EC8D-4E94-4C4D-82C6-621F1020AAC0}" type="presOf" srcId="{4C905B78-3155-4182-9DD5-9F6E05FBE1AB}" destId="{995A1111-B6FA-4F71-BCCB-DBE9B3C8215C}" srcOrd="0" destOrd="0" presId="urn:microsoft.com/office/officeart/2008/layout/PictureAccentList"/>
    <dgm:cxn modelId="{077C4C6D-F3DC-4D27-AA65-BA3EFE922C99}" type="presOf" srcId="{EC6BC0DF-CAE4-45A3-8B66-4D7DADE15881}" destId="{697415E5-5A3E-458B-9608-DD320A204D0F}" srcOrd="0" destOrd="0" presId="urn:microsoft.com/office/officeart/2008/layout/PictureAccentList"/>
    <dgm:cxn modelId="{10F88E23-E75A-474D-ADE2-A5A710D80396}" type="presOf" srcId="{A7FFE8DD-D14C-4EC8-8DD6-09451E4B55AD}" destId="{83B381CC-C83E-4EB8-A8EC-9285840D66E5}" srcOrd="0" destOrd="0" presId="urn:microsoft.com/office/officeart/2008/layout/PictureAccentList"/>
    <dgm:cxn modelId="{DA3B693D-ECC0-4391-85B5-9CD86D59F830}" srcId="{EC6BC0DF-CAE4-45A3-8B66-4D7DADE15881}" destId="{A7FFE8DD-D14C-4EC8-8DD6-09451E4B55AD}" srcOrd="2" destOrd="0" parTransId="{9E90BF00-02EE-41EA-9021-D4A43DB68F38}" sibTransId="{C2BA7F75-8636-4CE8-BE45-B6235C21AEB7}"/>
    <dgm:cxn modelId="{30A46DE6-EC6F-40ED-A7C8-2DFEC3B67B6E}" srcId="{EC6BC0DF-CAE4-45A3-8B66-4D7DADE15881}" destId="{906EAA6B-52D2-4ABD-8058-F8B3343F3E0C}" srcOrd="1" destOrd="0" parTransId="{29EB43E8-C26F-431E-BBA0-D971F41DBE50}" sibTransId="{0C56C2B8-BF1D-44EB-B424-6B3897080E31}"/>
    <dgm:cxn modelId="{A18FC6EC-D960-4C26-9E33-5B8BA4B10774}" srcId="{EC6BC0DF-CAE4-45A3-8B66-4D7DADE15881}" destId="{06EBD1BE-67AE-49A4-8A32-E46F3186F94B}" srcOrd="0" destOrd="0" parTransId="{D39B5F05-950E-415D-8866-5E0029E774C6}" sibTransId="{E6EBF02D-A6A0-4738-A360-7079B64A761F}"/>
    <dgm:cxn modelId="{511B0CD0-BAA1-4460-9D19-CA8C4B294EFC}" type="presOf" srcId="{06EBD1BE-67AE-49A4-8A32-E46F3186F94B}" destId="{636833AC-074A-48E6-9C55-FBFECDB4143D}" srcOrd="0" destOrd="0" presId="urn:microsoft.com/office/officeart/2008/layout/PictureAccentList"/>
    <dgm:cxn modelId="{7927FE17-5327-47F6-92DC-A1090AF18B62}" type="presOf" srcId="{906EAA6B-52D2-4ABD-8058-F8B3343F3E0C}" destId="{85ADEA72-6BB9-4AD2-9A0D-836D6177B764}" srcOrd="0" destOrd="0" presId="urn:microsoft.com/office/officeart/2008/layout/PictureAccentList"/>
    <dgm:cxn modelId="{CBC532C8-67C8-4DCD-B879-E36F8F2FF65B}" srcId="{4C905B78-3155-4182-9DD5-9F6E05FBE1AB}" destId="{EC6BC0DF-CAE4-45A3-8B66-4D7DADE15881}" srcOrd="0" destOrd="0" parTransId="{A313F197-F74A-4AF7-903D-D7AFD65B9BC2}" sibTransId="{DD0AE1DD-3EF2-4724-BD74-D66850B47EFB}"/>
    <dgm:cxn modelId="{3ABE9E1C-B0B7-4A12-B6D5-BD8A8F9D0935}" type="presParOf" srcId="{995A1111-B6FA-4F71-BCCB-DBE9B3C8215C}" destId="{38768267-D2DA-4373-A758-5B232AA55A43}" srcOrd="0" destOrd="0" presId="urn:microsoft.com/office/officeart/2008/layout/PictureAccentList"/>
    <dgm:cxn modelId="{A652499D-DFE3-4D9D-B6E8-9D03BC0D1EE6}" type="presParOf" srcId="{38768267-D2DA-4373-A758-5B232AA55A43}" destId="{AABCAC72-13B7-4CAE-9C89-4F3F25A89B5C}" srcOrd="0" destOrd="0" presId="urn:microsoft.com/office/officeart/2008/layout/PictureAccentList"/>
    <dgm:cxn modelId="{92E2817F-886B-4C50-BBF5-9F0FA1085350}" type="presParOf" srcId="{AABCAC72-13B7-4CAE-9C89-4F3F25A89B5C}" destId="{697415E5-5A3E-458B-9608-DD320A204D0F}" srcOrd="0" destOrd="0" presId="urn:microsoft.com/office/officeart/2008/layout/PictureAccentList"/>
    <dgm:cxn modelId="{CB4095BE-0D71-443F-9CC4-2DFCC3F9E18A}" type="presParOf" srcId="{38768267-D2DA-4373-A758-5B232AA55A43}" destId="{90419CF2-75BF-4168-86B1-37587C040122}" srcOrd="1" destOrd="0" presId="urn:microsoft.com/office/officeart/2008/layout/PictureAccentList"/>
    <dgm:cxn modelId="{E8966627-A6A2-4C7A-884E-07653BEF579A}" type="presParOf" srcId="{90419CF2-75BF-4168-86B1-37587C040122}" destId="{4E068647-7E0E-4354-8924-8BBB965346D8}" srcOrd="0" destOrd="0" presId="urn:microsoft.com/office/officeart/2008/layout/PictureAccentList"/>
    <dgm:cxn modelId="{A205DC78-F57C-4B8C-BDCC-7A481983F3B3}" type="presParOf" srcId="{4E068647-7E0E-4354-8924-8BBB965346D8}" destId="{790D9BD5-EE56-40F5-99B7-E9DA0D8C87E3}" srcOrd="0" destOrd="0" presId="urn:microsoft.com/office/officeart/2008/layout/PictureAccentList"/>
    <dgm:cxn modelId="{6825F4FD-528C-4C45-A369-D7FAA9AE47C5}" type="presParOf" srcId="{4E068647-7E0E-4354-8924-8BBB965346D8}" destId="{636833AC-074A-48E6-9C55-FBFECDB4143D}" srcOrd="1" destOrd="0" presId="urn:microsoft.com/office/officeart/2008/layout/PictureAccentList"/>
    <dgm:cxn modelId="{3F7378BF-DE34-426F-A30D-E1FC67652316}" type="presParOf" srcId="{90419CF2-75BF-4168-86B1-37587C040122}" destId="{BD4127CD-16A5-4A86-B616-3EFAB714BED6}" srcOrd="1" destOrd="0" presId="urn:microsoft.com/office/officeart/2008/layout/PictureAccentList"/>
    <dgm:cxn modelId="{69B862C4-2ECC-4D22-B482-4A398EB637CA}" type="presParOf" srcId="{BD4127CD-16A5-4A86-B616-3EFAB714BED6}" destId="{AAC1CAF8-6AD7-43CA-9FA7-9537B96A61AB}" srcOrd="0" destOrd="0" presId="urn:microsoft.com/office/officeart/2008/layout/PictureAccentList"/>
    <dgm:cxn modelId="{588027DE-E2A0-43C1-8BD9-D5D6D1D10CAA}" type="presParOf" srcId="{BD4127CD-16A5-4A86-B616-3EFAB714BED6}" destId="{85ADEA72-6BB9-4AD2-9A0D-836D6177B764}" srcOrd="1" destOrd="0" presId="urn:microsoft.com/office/officeart/2008/layout/PictureAccentList"/>
    <dgm:cxn modelId="{8654BC9E-A489-45BD-A69C-CE98F57B7813}" type="presParOf" srcId="{90419CF2-75BF-4168-86B1-37587C040122}" destId="{AE0AFD44-2476-44E4-A65D-D725DB4B54E5}" srcOrd="2" destOrd="0" presId="urn:microsoft.com/office/officeart/2008/layout/PictureAccentList"/>
    <dgm:cxn modelId="{650E6A46-3AA1-4430-BC1F-060B2A0A369F}" type="presParOf" srcId="{AE0AFD44-2476-44E4-A65D-D725DB4B54E5}" destId="{A179AA0D-1760-4084-967D-8913CCDECEB0}" srcOrd="0" destOrd="0" presId="urn:microsoft.com/office/officeart/2008/layout/PictureAccentList"/>
    <dgm:cxn modelId="{9A6DFF78-EC4A-4518-962E-5CC086C71D3F}" type="presParOf" srcId="{AE0AFD44-2476-44E4-A65D-D725DB4B54E5}" destId="{83B381CC-C83E-4EB8-A8EC-9285840D66E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2D0B3-F977-4948-A371-F224447195BF}">
      <dsp:nvSpPr>
        <dsp:cNvPr id="0" name=""/>
        <dsp:cNvSpPr/>
      </dsp:nvSpPr>
      <dsp:spPr>
        <a:xfrm>
          <a:off x="249943" y="4341416"/>
          <a:ext cx="3170154" cy="16688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Decrece el 14,75% de enero 2015 a mayo 2016, pasa de 108.492,75 TM a  92.494,02 TM.</a:t>
          </a:r>
          <a:endParaRPr lang="es-ES" sz="1800" kern="1200" dirty="0"/>
        </a:p>
      </dsp:txBody>
      <dsp:txXfrm>
        <a:off x="289047" y="4380520"/>
        <a:ext cx="3091946" cy="1629766"/>
      </dsp:txXfrm>
    </dsp:sp>
    <dsp:sp modelId="{662C2811-76E3-4D98-B296-D3F2488B0C6B}">
      <dsp:nvSpPr>
        <dsp:cNvPr id="0" name=""/>
        <dsp:cNvSpPr/>
      </dsp:nvSpPr>
      <dsp:spPr>
        <a:xfrm>
          <a:off x="249943" y="6004272"/>
          <a:ext cx="3170154" cy="10175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Producción</a:t>
          </a:r>
          <a:endParaRPr lang="es-ES" sz="2400" b="1" kern="1200" dirty="0"/>
        </a:p>
      </dsp:txBody>
      <dsp:txXfrm>
        <a:off x="249943" y="6004272"/>
        <a:ext cx="2232503" cy="1017575"/>
      </dsp:txXfrm>
    </dsp:sp>
    <dsp:sp modelId="{3EB6CCE5-3404-4C07-8541-3AE638A98750}">
      <dsp:nvSpPr>
        <dsp:cNvPr id="0" name=""/>
        <dsp:cNvSpPr/>
      </dsp:nvSpPr>
      <dsp:spPr>
        <a:xfrm>
          <a:off x="2344252" y="6238153"/>
          <a:ext cx="1213264" cy="11316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EB1B2-6068-4457-90DE-73BAFC4BE0F6}">
      <dsp:nvSpPr>
        <dsp:cNvPr id="0" name=""/>
        <dsp:cNvSpPr/>
      </dsp:nvSpPr>
      <dsp:spPr>
        <a:xfrm>
          <a:off x="3904089" y="1499188"/>
          <a:ext cx="3170154" cy="263405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Promedio nacional:12 </a:t>
          </a:r>
          <a:r>
            <a:rPr lang="es-ES" sz="1800" kern="1200" dirty="0" err="1" smtClean="0"/>
            <a:t>qq</a:t>
          </a:r>
          <a:r>
            <a:rPr lang="es-ES" sz="1800" kern="1200" dirty="0" smtClean="0"/>
            <a:t>/ha, debido a material de siembra, fallas en controles fitosanitarios, labores culturales y deficiente o nula aplicación de fertilizantes. </a:t>
          </a:r>
          <a:endParaRPr lang="es-ES" sz="1800" kern="1200" dirty="0"/>
        </a:p>
      </dsp:txBody>
      <dsp:txXfrm>
        <a:off x="3965808" y="1560907"/>
        <a:ext cx="3046716" cy="2572333"/>
      </dsp:txXfrm>
    </dsp:sp>
    <dsp:sp modelId="{1B6B16B8-6B23-4C47-9893-A699492B20A1}">
      <dsp:nvSpPr>
        <dsp:cNvPr id="0" name=""/>
        <dsp:cNvSpPr/>
      </dsp:nvSpPr>
      <dsp:spPr>
        <a:xfrm>
          <a:off x="3904089" y="4149568"/>
          <a:ext cx="3170154" cy="1017575"/>
        </a:xfrm>
        <a:prstGeom prst="rect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Baja producción</a:t>
          </a:r>
          <a:endParaRPr lang="es-ES" sz="2400" b="1" kern="1200" dirty="0"/>
        </a:p>
      </dsp:txBody>
      <dsp:txXfrm>
        <a:off x="3904089" y="4149568"/>
        <a:ext cx="2232503" cy="1017575"/>
      </dsp:txXfrm>
    </dsp:sp>
    <dsp:sp modelId="{A0083394-B4F9-4EBB-B1CB-C189648C154A}">
      <dsp:nvSpPr>
        <dsp:cNvPr id="0" name=""/>
        <dsp:cNvSpPr/>
      </dsp:nvSpPr>
      <dsp:spPr>
        <a:xfrm>
          <a:off x="6042135" y="4324578"/>
          <a:ext cx="1289335" cy="12723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3D7DB-6611-41CF-AB5C-FBF9CCFB9E6B}">
      <dsp:nvSpPr>
        <dsp:cNvPr id="0" name=""/>
        <dsp:cNvSpPr/>
      </dsp:nvSpPr>
      <dsp:spPr>
        <a:xfrm>
          <a:off x="7564126" y="4297480"/>
          <a:ext cx="3170154" cy="176267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El cacao es el producto de exportación con mayor historia en la economía del país, involucra alrededor de 100.000 familias.</a:t>
          </a:r>
          <a:endParaRPr lang="es-ES" sz="1800" kern="1200" dirty="0"/>
        </a:p>
      </dsp:txBody>
      <dsp:txXfrm>
        <a:off x="7605428" y="4338782"/>
        <a:ext cx="3087550" cy="1721374"/>
      </dsp:txXfrm>
    </dsp:sp>
    <dsp:sp modelId="{2E714FF5-576E-4B5F-9CD5-D23AC915B5A0}">
      <dsp:nvSpPr>
        <dsp:cNvPr id="0" name=""/>
        <dsp:cNvSpPr/>
      </dsp:nvSpPr>
      <dsp:spPr>
        <a:xfrm>
          <a:off x="7564126" y="5966288"/>
          <a:ext cx="3170154" cy="1017575"/>
        </a:xfrm>
        <a:prstGeom prst="rect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Socioeconómico</a:t>
          </a:r>
          <a:endParaRPr lang="es-ES" sz="2000" b="1" kern="1200" dirty="0"/>
        </a:p>
      </dsp:txBody>
      <dsp:txXfrm>
        <a:off x="7564126" y="5966288"/>
        <a:ext cx="2232503" cy="1017575"/>
      </dsp:txXfrm>
    </dsp:sp>
    <dsp:sp modelId="{A130F8CF-D2AB-40CD-A171-EEF7357251CA}">
      <dsp:nvSpPr>
        <dsp:cNvPr id="0" name=""/>
        <dsp:cNvSpPr/>
      </dsp:nvSpPr>
      <dsp:spPr>
        <a:xfrm>
          <a:off x="9818459" y="5955074"/>
          <a:ext cx="1263515" cy="13227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93D0E-F851-42A5-9E63-D54DE69C118A}">
      <dsp:nvSpPr>
        <dsp:cNvPr id="0" name=""/>
        <dsp:cNvSpPr/>
      </dsp:nvSpPr>
      <dsp:spPr>
        <a:xfrm rot="5400000">
          <a:off x="6027547" y="-2770911"/>
          <a:ext cx="1397000" cy="729336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Época de la independencia. 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“Grandes Cacaos”, Vinces, (Los Ríos).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132 100 TM. </a:t>
          </a:r>
          <a:r>
            <a:rPr lang="es-ES" sz="1800" kern="1200" smtClean="0"/>
            <a:t>El </a:t>
          </a:r>
          <a:r>
            <a:rPr lang="es-ES" sz="1800" kern="1200" dirty="0" smtClean="0"/>
            <a:t>84,51% de la producción provino de la Costa, 10,94% de la Sierra y el 4,55% del Oriente. </a:t>
          </a:r>
          <a:endParaRPr lang="es-ES" sz="1800" kern="1200" dirty="0"/>
        </a:p>
      </dsp:txBody>
      <dsp:txXfrm rot="-5400000">
        <a:off x="3079366" y="245466"/>
        <a:ext cx="7225167" cy="1260608"/>
      </dsp:txXfrm>
    </dsp:sp>
    <dsp:sp modelId="{D862913F-F16F-449A-8FCE-E8D99E4CC900}">
      <dsp:nvSpPr>
        <dsp:cNvPr id="0" name=""/>
        <dsp:cNvSpPr/>
      </dsp:nvSpPr>
      <dsp:spPr>
        <a:xfrm>
          <a:off x="196075" y="2645"/>
          <a:ext cx="2883290" cy="1746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Cacao en el Ecuador</a:t>
          </a:r>
          <a:endParaRPr lang="es-ES" sz="3400" kern="1200" dirty="0"/>
        </a:p>
      </dsp:txBody>
      <dsp:txXfrm>
        <a:off x="281320" y="87890"/>
        <a:ext cx="2712800" cy="1575760"/>
      </dsp:txXfrm>
    </dsp:sp>
    <dsp:sp modelId="{C952F1E8-FD8B-4D89-88AA-C2FF982C807A}">
      <dsp:nvSpPr>
        <dsp:cNvPr id="0" name=""/>
        <dsp:cNvSpPr/>
      </dsp:nvSpPr>
      <dsp:spPr>
        <a:xfrm rot="5400000">
          <a:off x="6404039" y="-1387932"/>
          <a:ext cx="1397000" cy="819453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Se estima que existen cerca de 19 350 has. entre CCN-51 y Nacional.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Está en toda la provincia, las parroquias más productivas: </a:t>
          </a:r>
          <a:r>
            <a:rPr lang="es-ES" sz="1800" kern="1200" dirty="0" smtClean="0"/>
            <a:t>Puerto Limón, Luz de América, San Jacinto del Búa y Valle Hermoso.</a:t>
          </a:r>
          <a:endParaRPr lang="es-ES" sz="1800" kern="1200" dirty="0"/>
        </a:p>
      </dsp:txBody>
      <dsp:txXfrm rot="-5400000">
        <a:off x="3005274" y="2079029"/>
        <a:ext cx="8126335" cy="1260608"/>
      </dsp:txXfrm>
    </dsp:sp>
    <dsp:sp modelId="{A294B2E5-4ED6-4C4E-BAF9-26B740669C2B}">
      <dsp:nvSpPr>
        <dsp:cNvPr id="0" name=""/>
        <dsp:cNvSpPr/>
      </dsp:nvSpPr>
      <dsp:spPr>
        <a:xfrm>
          <a:off x="196075" y="1836208"/>
          <a:ext cx="2809198" cy="17462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Cacao en Santo Domingo</a:t>
          </a:r>
          <a:endParaRPr lang="es-ES" sz="3400" kern="1200" dirty="0"/>
        </a:p>
      </dsp:txBody>
      <dsp:txXfrm>
        <a:off x="281320" y="1921453"/>
        <a:ext cx="2638708" cy="1575760"/>
      </dsp:txXfrm>
    </dsp:sp>
    <dsp:sp modelId="{45C92ED4-10A5-4A7A-A8A3-A8AFB1812F61}">
      <dsp:nvSpPr>
        <dsp:cNvPr id="0" name=""/>
        <dsp:cNvSpPr/>
      </dsp:nvSpPr>
      <dsp:spPr>
        <a:xfrm rot="5400000">
          <a:off x="6041527" y="1550246"/>
          <a:ext cx="1397000" cy="598529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80% Pequeños productores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18% Medianos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2%  Grandes productores</a:t>
          </a:r>
          <a:endParaRPr lang="es-ES" sz="1800" kern="1200" dirty="0"/>
        </a:p>
      </dsp:txBody>
      <dsp:txXfrm rot="-5400000">
        <a:off x="3747378" y="3912591"/>
        <a:ext cx="5917103" cy="1260608"/>
      </dsp:txXfrm>
    </dsp:sp>
    <dsp:sp modelId="{14AB4164-9B1E-4D40-BCCC-A7E312F5CFE6}">
      <dsp:nvSpPr>
        <dsp:cNvPr id="0" name=""/>
        <dsp:cNvSpPr/>
      </dsp:nvSpPr>
      <dsp:spPr>
        <a:xfrm>
          <a:off x="196075" y="3669771"/>
          <a:ext cx="3551302" cy="17462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Tipo de productores</a:t>
          </a:r>
          <a:endParaRPr lang="es-ES" sz="3400" kern="1200" dirty="0"/>
        </a:p>
      </dsp:txBody>
      <dsp:txXfrm>
        <a:off x="281320" y="3755016"/>
        <a:ext cx="3380812" cy="1575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4FA3A-55AB-4062-8BC9-22A35350D309}">
      <dsp:nvSpPr>
        <dsp:cNvPr id="0" name=""/>
        <dsp:cNvSpPr/>
      </dsp:nvSpPr>
      <dsp:spPr>
        <a:xfrm>
          <a:off x="0" y="0"/>
          <a:ext cx="5612894" cy="561289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9C50D-9645-471F-B9B4-527909864581}">
      <dsp:nvSpPr>
        <dsp:cNvPr id="0" name=""/>
        <dsp:cNvSpPr/>
      </dsp:nvSpPr>
      <dsp:spPr>
        <a:xfrm>
          <a:off x="2806447" y="0"/>
          <a:ext cx="8534842" cy="56128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Consumo mundial</a:t>
          </a:r>
          <a:endParaRPr lang="es-ES" sz="4100" kern="1200" dirty="0"/>
        </a:p>
      </dsp:txBody>
      <dsp:txXfrm>
        <a:off x="2806447" y="0"/>
        <a:ext cx="4267421" cy="1683872"/>
      </dsp:txXfrm>
    </dsp:sp>
    <dsp:sp modelId="{302EC33B-942D-425E-AD9B-FC400EE8DE97}">
      <dsp:nvSpPr>
        <dsp:cNvPr id="0" name=""/>
        <dsp:cNvSpPr/>
      </dsp:nvSpPr>
      <dsp:spPr>
        <a:xfrm>
          <a:off x="982258" y="1683872"/>
          <a:ext cx="3648378" cy="364837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14382-3199-48B2-8EBB-915C6D41BEB5}">
      <dsp:nvSpPr>
        <dsp:cNvPr id="0" name=""/>
        <dsp:cNvSpPr/>
      </dsp:nvSpPr>
      <dsp:spPr>
        <a:xfrm>
          <a:off x="2806447" y="1683872"/>
          <a:ext cx="8534842" cy="36483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Cultivos y beneficios</a:t>
          </a:r>
          <a:endParaRPr lang="es-ES" sz="4100" kern="1200" dirty="0"/>
        </a:p>
      </dsp:txBody>
      <dsp:txXfrm>
        <a:off x="2806447" y="1683872"/>
        <a:ext cx="4267421" cy="1683866"/>
      </dsp:txXfrm>
    </dsp:sp>
    <dsp:sp modelId="{E7E1C77C-D563-42AA-A7BF-FD2F1A77AA9F}">
      <dsp:nvSpPr>
        <dsp:cNvPr id="0" name=""/>
        <dsp:cNvSpPr/>
      </dsp:nvSpPr>
      <dsp:spPr>
        <a:xfrm>
          <a:off x="1964514" y="3367738"/>
          <a:ext cx="1683866" cy="168386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1A8E-C557-4DC8-AA64-20E63419411A}">
      <dsp:nvSpPr>
        <dsp:cNvPr id="0" name=""/>
        <dsp:cNvSpPr/>
      </dsp:nvSpPr>
      <dsp:spPr>
        <a:xfrm>
          <a:off x="2806447" y="3367738"/>
          <a:ext cx="8534842" cy="16838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Como mejorar la producción</a:t>
          </a:r>
          <a:endParaRPr lang="es-ES" sz="4100" kern="1200" dirty="0"/>
        </a:p>
      </dsp:txBody>
      <dsp:txXfrm>
        <a:off x="2806447" y="3367738"/>
        <a:ext cx="4267421" cy="1683866"/>
      </dsp:txXfrm>
    </dsp:sp>
    <dsp:sp modelId="{E34A31F8-7C13-4B54-9EF4-CC01BBF80E71}">
      <dsp:nvSpPr>
        <dsp:cNvPr id="0" name=""/>
        <dsp:cNvSpPr/>
      </dsp:nvSpPr>
      <dsp:spPr>
        <a:xfrm>
          <a:off x="7073868" y="0"/>
          <a:ext cx="4267421" cy="1683872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Corea (400 000 Tm)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Japón (1000 000 Tm</a:t>
          </a:r>
          <a:r>
            <a:rPr lang="es-EC" sz="2800" kern="1200" dirty="0" smtClean="0"/>
            <a:t>)</a:t>
          </a:r>
          <a:endParaRPr lang="es-ES" sz="2800" kern="1200" dirty="0"/>
        </a:p>
      </dsp:txBody>
      <dsp:txXfrm>
        <a:off x="7073868" y="0"/>
        <a:ext cx="4267421" cy="1683872"/>
      </dsp:txXfrm>
    </dsp:sp>
    <dsp:sp modelId="{BECA6ADA-C13F-406C-BBAC-EB07E9D63D04}">
      <dsp:nvSpPr>
        <dsp:cNvPr id="0" name=""/>
        <dsp:cNvSpPr/>
      </dsp:nvSpPr>
      <dsp:spPr>
        <a:xfrm>
          <a:off x="7073868" y="1683872"/>
          <a:ext cx="4267421" cy="1683866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Arroz y Caña de azúcar.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Aumento de producción</a:t>
          </a:r>
          <a:endParaRPr lang="es-ES" sz="2400" kern="1200" dirty="0"/>
        </a:p>
      </dsp:txBody>
      <dsp:txXfrm>
        <a:off x="7073868" y="1683872"/>
        <a:ext cx="4267421" cy="1683866"/>
      </dsp:txXfrm>
    </dsp:sp>
    <dsp:sp modelId="{31B4AED7-A128-457A-81AD-1855A7D84DD7}">
      <dsp:nvSpPr>
        <dsp:cNvPr id="0" name=""/>
        <dsp:cNvSpPr/>
      </dsp:nvSpPr>
      <dsp:spPr>
        <a:xfrm>
          <a:off x="7073868" y="3367738"/>
          <a:ext cx="4267421" cy="1683866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Mejorar las prácticas de cultivo</a:t>
          </a:r>
          <a:endParaRPr lang="es-E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Fertilización y uso de activadores naturales</a:t>
          </a:r>
          <a:endParaRPr lang="es-ES" sz="2500" kern="1200" dirty="0"/>
        </a:p>
      </dsp:txBody>
      <dsp:txXfrm>
        <a:off x="7073868" y="3367738"/>
        <a:ext cx="4267421" cy="1683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E1EE9-270B-47C6-908B-8B561E6D1FDE}">
      <dsp:nvSpPr>
        <dsp:cNvPr id="0" name=""/>
        <dsp:cNvSpPr/>
      </dsp:nvSpPr>
      <dsp:spPr>
        <a:xfrm>
          <a:off x="0" y="5245962"/>
          <a:ext cx="8747617" cy="13737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</a:rPr>
            <a:t>INCREMENTA LA PRODUCCIÓN</a:t>
          </a:r>
          <a:endParaRPr lang="es-ES" sz="3200" b="1" kern="1200" dirty="0">
            <a:solidFill>
              <a:schemeClr val="tx1"/>
            </a:solidFill>
          </a:endParaRPr>
        </a:p>
      </dsp:txBody>
      <dsp:txXfrm>
        <a:off x="0" y="5245962"/>
        <a:ext cx="8747617" cy="741811"/>
      </dsp:txXfrm>
    </dsp:sp>
    <dsp:sp modelId="{51F0ED54-DF3B-4BE3-BC0A-8DAD4CF9C495}">
      <dsp:nvSpPr>
        <dsp:cNvPr id="0" name=""/>
        <dsp:cNvSpPr/>
      </dsp:nvSpPr>
      <dsp:spPr>
        <a:xfrm>
          <a:off x="0" y="5960300"/>
          <a:ext cx="4373808" cy="63191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Arroz: 15-100%, Maíz: 15-35%, Trigo y Cebada: 10-30%</a:t>
          </a:r>
          <a:endParaRPr lang="es-ES" sz="1800" kern="1200" dirty="0"/>
        </a:p>
      </dsp:txBody>
      <dsp:txXfrm>
        <a:off x="0" y="5960300"/>
        <a:ext cx="4373808" cy="631913"/>
      </dsp:txXfrm>
    </dsp:sp>
    <dsp:sp modelId="{67CC8BCE-7C83-4CD8-907E-057879454446}">
      <dsp:nvSpPr>
        <dsp:cNvPr id="0" name=""/>
        <dsp:cNvSpPr/>
      </dsp:nvSpPr>
      <dsp:spPr>
        <a:xfrm>
          <a:off x="4373808" y="5960300"/>
          <a:ext cx="4373808" cy="63191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Caña de azúcar:  15-40%, Cítricos: 5-15%, Plátano: 20-40%</a:t>
          </a:r>
        </a:p>
      </dsp:txBody>
      <dsp:txXfrm>
        <a:off x="4373808" y="5960300"/>
        <a:ext cx="4373808" cy="631913"/>
      </dsp:txXfrm>
    </dsp:sp>
    <dsp:sp modelId="{CE389E48-F71E-46B9-A8CC-A3D3461F6AEC}">
      <dsp:nvSpPr>
        <dsp:cNvPr id="0" name=""/>
        <dsp:cNvSpPr/>
      </dsp:nvSpPr>
      <dsp:spPr>
        <a:xfrm rot="10800000">
          <a:off x="0" y="3285237"/>
          <a:ext cx="8747617" cy="196643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</a:rPr>
            <a:t>SILICIO EN LAS PLANTAS</a:t>
          </a:r>
          <a:endParaRPr lang="es-ES" sz="3200" b="1" kern="1200" dirty="0">
            <a:solidFill>
              <a:schemeClr val="tx1"/>
            </a:solidFill>
          </a:endParaRPr>
        </a:p>
      </dsp:txBody>
      <dsp:txXfrm rot="-10800000">
        <a:off x="0" y="3285237"/>
        <a:ext cx="8747617" cy="690219"/>
      </dsp:txXfrm>
    </dsp:sp>
    <dsp:sp modelId="{609D1EA0-0A0F-4995-B9CD-B865AE9F2810}">
      <dsp:nvSpPr>
        <dsp:cNvPr id="0" name=""/>
        <dsp:cNvSpPr/>
      </dsp:nvSpPr>
      <dsp:spPr>
        <a:xfrm>
          <a:off x="1310" y="3854237"/>
          <a:ext cx="6261721" cy="86033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Interviene en el desarrollo radicular, absorción y asimilación de nutrientes (P y K)</a:t>
          </a:r>
          <a:endParaRPr lang="es-ES" sz="1800" kern="1200" dirty="0"/>
        </a:p>
      </dsp:txBody>
      <dsp:txXfrm>
        <a:off x="1310" y="3854237"/>
        <a:ext cx="6261721" cy="860338"/>
      </dsp:txXfrm>
    </dsp:sp>
    <dsp:sp modelId="{6702548F-B8E4-46B5-B2DF-1DDB15B70070}">
      <dsp:nvSpPr>
        <dsp:cNvPr id="0" name=""/>
        <dsp:cNvSpPr/>
      </dsp:nvSpPr>
      <dsp:spPr>
        <a:xfrm>
          <a:off x="6263032" y="3854237"/>
          <a:ext cx="2483273" cy="86033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Resistencia a estrés biótico y abiótico</a:t>
          </a:r>
          <a:endParaRPr lang="es-ES" sz="1800" kern="1200" dirty="0"/>
        </a:p>
      </dsp:txBody>
      <dsp:txXfrm>
        <a:off x="6263032" y="3854237"/>
        <a:ext cx="2483273" cy="860338"/>
      </dsp:txXfrm>
    </dsp:sp>
    <dsp:sp modelId="{A2870655-7652-47ED-B945-91E83864EEA7}">
      <dsp:nvSpPr>
        <dsp:cNvPr id="0" name=""/>
        <dsp:cNvSpPr/>
      </dsp:nvSpPr>
      <dsp:spPr>
        <a:xfrm rot="10800000">
          <a:off x="0" y="1707665"/>
          <a:ext cx="8747617" cy="161307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</a:rPr>
            <a:t>FORMAS DE SILICIO</a:t>
          </a:r>
          <a:endParaRPr lang="es-ES" sz="3200" b="1" kern="1200" dirty="0">
            <a:solidFill>
              <a:schemeClr val="tx1"/>
            </a:solidFill>
          </a:endParaRPr>
        </a:p>
      </dsp:txBody>
      <dsp:txXfrm rot="-10800000">
        <a:off x="0" y="1707665"/>
        <a:ext cx="8747617" cy="566188"/>
      </dsp:txXfrm>
    </dsp:sp>
    <dsp:sp modelId="{9B747A84-2F65-4458-BAAE-2E79C44DAEA4}">
      <dsp:nvSpPr>
        <dsp:cNvPr id="0" name=""/>
        <dsp:cNvSpPr/>
      </dsp:nvSpPr>
      <dsp:spPr>
        <a:xfrm>
          <a:off x="1534" y="2199396"/>
          <a:ext cx="2335907" cy="63172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Formas inertes: Vidrio, cuarzo, etc.</a:t>
          </a:r>
          <a:endParaRPr lang="es-ES" sz="1800" kern="1200" dirty="0"/>
        </a:p>
      </dsp:txBody>
      <dsp:txXfrm>
        <a:off x="1534" y="2199396"/>
        <a:ext cx="2335907" cy="631724"/>
      </dsp:txXfrm>
    </dsp:sp>
    <dsp:sp modelId="{E2ECBE23-6CC5-45EA-8E92-1A96C3F02642}">
      <dsp:nvSpPr>
        <dsp:cNvPr id="0" name=""/>
        <dsp:cNvSpPr/>
      </dsp:nvSpPr>
      <dsp:spPr>
        <a:xfrm>
          <a:off x="2337441" y="2199396"/>
          <a:ext cx="6408640" cy="6317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Silicio bioquímicamente activo: Ácido monosilícico, oligómeros de ácido silícico, ácidos polisilícicos</a:t>
          </a:r>
          <a:endParaRPr lang="es-ES" sz="1800" kern="1200" dirty="0"/>
        </a:p>
      </dsp:txBody>
      <dsp:txXfrm>
        <a:off x="2337441" y="2199396"/>
        <a:ext cx="6408640" cy="631724"/>
      </dsp:txXfrm>
    </dsp:sp>
    <dsp:sp modelId="{082F02DB-FC86-481B-BE79-13888D325E83}">
      <dsp:nvSpPr>
        <dsp:cNvPr id="0" name=""/>
        <dsp:cNvSpPr/>
      </dsp:nvSpPr>
      <dsp:spPr>
        <a:xfrm rot="10800000">
          <a:off x="0" y="51"/>
          <a:ext cx="8747617" cy="1728219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</a:rPr>
            <a:t>ORIGEN DEL SILICIO</a:t>
          </a:r>
          <a:endParaRPr lang="es-ES" sz="3200" b="1" kern="1200" dirty="0">
            <a:solidFill>
              <a:schemeClr val="tx1"/>
            </a:solidFill>
          </a:endParaRPr>
        </a:p>
      </dsp:txBody>
      <dsp:txXfrm rot="-10800000">
        <a:off x="0" y="51"/>
        <a:ext cx="8747617" cy="606605"/>
      </dsp:txXfrm>
    </dsp:sp>
    <dsp:sp modelId="{7E9DEB41-1C43-482C-B1BB-E99BAA913D8E}">
      <dsp:nvSpPr>
        <dsp:cNvPr id="0" name=""/>
        <dsp:cNvSpPr/>
      </dsp:nvSpPr>
      <dsp:spPr>
        <a:xfrm>
          <a:off x="1789" y="587992"/>
          <a:ext cx="3664773" cy="6317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Degradación de rocas ígneas, se expresa en SiO2</a:t>
          </a:r>
          <a:endParaRPr lang="es-ES" sz="1800" kern="1200" dirty="0"/>
        </a:p>
      </dsp:txBody>
      <dsp:txXfrm>
        <a:off x="1789" y="587992"/>
        <a:ext cx="3664773" cy="631724"/>
      </dsp:txXfrm>
    </dsp:sp>
    <dsp:sp modelId="{046E1955-D844-467F-A66C-B13DB6F5B05E}">
      <dsp:nvSpPr>
        <dsp:cNvPr id="0" name=""/>
        <dsp:cNvSpPr/>
      </dsp:nvSpPr>
      <dsp:spPr>
        <a:xfrm>
          <a:off x="3666562" y="549355"/>
          <a:ext cx="5079265" cy="63172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 el segundo elemento más abundante en la tierra, capa arable 60 – 90%</a:t>
          </a:r>
          <a:endParaRPr lang="es-ES" sz="1800" kern="1200" dirty="0"/>
        </a:p>
      </dsp:txBody>
      <dsp:txXfrm>
        <a:off x="3666562" y="549355"/>
        <a:ext cx="5079265" cy="6317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415E5-5A3E-458B-9608-DD320A204D0F}">
      <dsp:nvSpPr>
        <dsp:cNvPr id="0" name=""/>
        <dsp:cNvSpPr/>
      </dsp:nvSpPr>
      <dsp:spPr>
        <a:xfrm>
          <a:off x="1895532" y="3731"/>
          <a:ext cx="7477952" cy="9657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</a:rPr>
            <a:t>Métodos específicos del manejo de la Investigación</a:t>
          </a:r>
          <a:endParaRPr lang="es-ES" sz="3200" b="1" kern="1200" dirty="0">
            <a:solidFill>
              <a:schemeClr val="tx1"/>
            </a:solidFill>
          </a:endParaRPr>
        </a:p>
      </dsp:txBody>
      <dsp:txXfrm>
        <a:off x="1923818" y="32017"/>
        <a:ext cx="7421380" cy="909196"/>
      </dsp:txXfrm>
    </dsp:sp>
    <dsp:sp modelId="{790D9BD5-EE56-40F5-99B7-E9DA0D8C87E3}">
      <dsp:nvSpPr>
        <dsp:cNvPr id="0" name=""/>
        <dsp:cNvSpPr/>
      </dsp:nvSpPr>
      <dsp:spPr>
        <a:xfrm rot="5400000">
          <a:off x="863884" y="1480153"/>
          <a:ext cx="1393021" cy="139302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833AC-074A-48E6-9C55-FBFECDB4143D}">
      <dsp:nvSpPr>
        <dsp:cNvPr id="0" name=""/>
        <dsp:cNvSpPr/>
      </dsp:nvSpPr>
      <dsp:spPr>
        <a:xfrm>
          <a:off x="2352907" y="1085830"/>
          <a:ext cx="8064644" cy="1912841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</a:rPr>
            <a:t>Fase de Implantación</a:t>
          </a:r>
          <a:r>
            <a:rPr lang="es-EC" sz="1800" b="1" kern="1200" dirty="0" smtClean="0">
              <a:solidFill>
                <a:schemeClr val="tx1"/>
              </a:solidFill>
            </a:rPr>
            <a:t>: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solidFill>
                <a:schemeClr val="tx1"/>
              </a:solidFill>
            </a:rPr>
            <a:t>Control químico de plagas y enfermedades.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solidFill>
                <a:schemeClr val="tx1"/>
              </a:solidFill>
            </a:rPr>
            <a:t>Control químico y mecánico de malezas.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solidFill>
                <a:schemeClr val="tx1"/>
              </a:solidFill>
            </a:rPr>
            <a:t>Labores culturales (Podas, fertilización).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solidFill>
                <a:schemeClr val="tx1"/>
              </a:solidFill>
            </a:rPr>
            <a:t>Análisis foliares y de Suelo antes y después de la investigación</a:t>
          </a:r>
          <a:r>
            <a:rPr lang="es-EC" sz="1200" b="0" kern="1200" dirty="0" smtClean="0">
              <a:solidFill>
                <a:schemeClr val="tx1"/>
              </a:solidFill>
            </a:rPr>
            <a:t>.</a:t>
          </a:r>
          <a:endParaRPr lang="es-ES" sz="1200" b="0" kern="1200" dirty="0">
            <a:solidFill>
              <a:schemeClr val="tx1"/>
            </a:solidFill>
          </a:endParaRPr>
        </a:p>
      </dsp:txBody>
      <dsp:txXfrm>
        <a:off x="2446301" y="1179224"/>
        <a:ext cx="7877856" cy="1726053"/>
      </dsp:txXfrm>
    </dsp:sp>
    <dsp:sp modelId="{AAC1CAF8-6AD7-43CA-9FA7-9537B96A61AB}">
      <dsp:nvSpPr>
        <dsp:cNvPr id="0" name=""/>
        <dsp:cNvSpPr/>
      </dsp:nvSpPr>
      <dsp:spPr>
        <a:xfrm>
          <a:off x="863884" y="3300247"/>
          <a:ext cx="1393021" cy="139302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DEA72-6BB9-4AD2-9A0D-836D6177B764}">
      <dsp:nvSpPr>
        <dsp:cNvPr id="0" name=""/>
        <dsp:cNvSpPr/>
      </dsp:nvSpPr>
      <dsp:spPr>
        <a:xfrm>
          <a:off x="2340487" y="3300247"/>
          <a:ext cx="8064644" cy="1393021"/>
        </a:xfrm>
        <a:prstGeom prst="roundRect">
          <a:avLst>
            <a:gd name="adj" fmla="val 1667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</a:rPr>
            <a:t>Fase de aplicación de tratamientos: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solidFill>
                <a:schemeClr val="tx1"/>
              </a:solidFill>
            </a:rPr>
            <a:t>T1 (139 gr/planta), T2 (279 gr) y T3 (418 gr).</a:t>
          </a:r>
          <a:endParaRPr lang="es-ES" sz="1800" b="0" kern="1200" dirty="0" smtClean="0">
            <a:solidFill>
              <a:schemeClr val="tx1"/>
            </a:solidFill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Fraccionado en dos aplicaciones, (60%) 20 de junio del 2016 y (40%) 20 de octubre del 2016.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2408501" y="3368261"/>
        <a:ext cx="7928616" cy="1256993"/>
      </dsp:txXfrm>
    </dsp:sp>
    <dsp:sp modelId="{A179AA0D-1760-4084-967D-8913CCDECEB0}">
      <dsp:nvSpPr>
        <dsp:cNvPr id="0" name=""/>
        <dsp:cNvSpPr/>
      </dsp:nvSpPr>
      <dsp:spPr>
        <a:xfrm rot="5400000">
          <a:off x="863884" y="5022391"/>
          <a:ext cx="1393021" cy="139302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381CC-C83E-4EB8-A8EC-9285840D66E5}">
      <dsp:nvSpPr>
        <dsp:cNvPr id="0" name=""/>
        <dsp:cNvSpPr/>
      </dsp:nvSpPr>
      <dsp:spPr>
        <a:xfrm>
          <a:off x="2340487" y="4860431"/>
          <a:ext cx="8064644" cy="1716941"/>
        </a:xfrm>
        <a:prstGeom prst="roundRect">
          <a:avLst>
            <a:gd name="adj" fmla="val 1667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</a:rPr>
            <a:t>Fase de evaluación: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-   La respuesta productiva de la planta al aporte del Silicio.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- </a:t>
          </a:r>
          <a:r>
            <a:rPr lang="es-ES" sz="1800" b="0" kern="1200" dirty="0" err="1" smtClean="0">
              <a:solidFill>
                <a:schemeClr val="tx1"/>
              </a:solidFill>
            </a:rPr>
            <a:t>Monitoreos</a:t>
          </a:r>
          <a:r>
            <a:rPr lang="es-ES" sz="1800" b="0" kern="1200" dirty="0" smtClean="0">
              <a:solidFill>
                <a:schemeClr val="tx1"/>
              </a:solidFill>
            </a:rPr>
            <a:t> quincenales, evaluando # de chereles y # de mazorcas, se obtuvo el índice de semilla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2424316" y="4944260"/>
        <a:ext cx="7896986" cy="1549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Logo IASA I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5326" y1="78369" x2="16151" y2="59900"/>
                        <a14:foregroundMark x1="19072" y1="65058" x2="16495" y2="16805"/>
                        <a14:foregroundMark x1="14777" y1="19135" x2="57732" y2="1165"/>
                        <a14:foregroundMark x1="52921" y1="1165" x2="90034" y2="34276"/>
                        <a14:foregroundMark x1="89175" y1="30948" x2="82818" y2="61398"/>
                        <a14:foregroundMark x1="5326" y1="60899" x2="43986" y2="95008"/>
                        <a14:foregroundMark x1="1546" y1="67554" x2="14261" y2="81198"/>
                        <a14:foregroundMark x1="12715" y1="75541" x2="36254" y2="91348"/>
                        <a14:foregroundMark x1="60825" y1="85025" x2="90550" y2="69052"/>
                        <a14:foregroundMark x1="47938" y1="72879" x2="80756" y2="64559"/>
                        <a14:foregroundMark x1="24055" y1="56572" x2="44674" y2="58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192" y="100549"/>
            <a:ext cx="1502712" cy="15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01511" y="1316868"/>
            <a:ext cx="9903852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>
                <a:latin typeface="Constantia" pitchFamily="18" charset="0"/>
              </a:rPr>
              <a:t>UNIVERSIDAD DE LAS FUERZAS ARMADAS-ESPE</a:t>
            </a:r>
            <a:r>
              <a:rPr lang="es-EC" sz="3600" b="1" dirty="0">
                <a:latin typeface="Constantia" pitchFamily="18" charset="0"/>
              </a:rPr>
              <a:t/>
            </a:r>
            <a:br>
              <a:rPr lang="es-EC" sz="3600" b="1" dirty="0">
                <a:latin typeface="Constantia" pitchFamily="18" charset="0"/>
              </a:rPr>
            </a:br>
            <a:r>
              <a:rPr lang="es-ES" sz="2700" dirty="0">
                <a:latin typeface="Constantia" pitchFamily="18" charset="0"/>
              </a:rPr>
              <a:t>DEPARTAMENTO DE CIENCIAS DE LA VIDA Y LA AGRICULTURA</a:t>
            </a:r>
            <a:r>
              <a:rPr lang="es-EC" sz="2700" dirty="0">
                <a:latin typeface="Constantia" pitchFamily="18" charset="0"/>
              </a:rPr>
              <a:t/>
            </a:r>
            <a:br>
              <a:rPr lang="es-EC" sz="2700" dirty="0">
                <a:latin typeface="Constantia" pitchFamily="18" charset="0"/>
              </a:rPr>
            </a:br>
            <a:r>
              <a:rPr lang="es-ES" sz="2700" dirty="0">
                <a:latin typeface="Constantia" pitchFamily="18" charset="0"/>
              </a:rPr>
              <a:t>CARRERA DE INGENIERÍA AGROPECUARIA - SANTO DOMINGO</a:t>
            </a:r>
            <a:r>
              <a:rPr lang="es-EC" dirty="0">
                <a:latin typeface="Constantia" pitchFamily="18" charset="0"/>
              </a:rPr>
              <a:t/>
            </a:r>
            <a:br>
              <a:rPr lang="es-EC" dirty="0">
                <a:latin typeface="Constantia" pitchFamily="18" charset="0"/>
              </a:rPr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27301" y="5408443"/>
            <a:ext cx="7722603" cy="515838"/>
          </a:xfrm>
        </p:spPr>
        <p:txBody>
          <a:bodyPr>
            <a:no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Autor: Osvaldo Martin Aguilera Maldonado</a:t>
            </a:r>
          </a:p>
          <a:p>
            <a:r>
              <a:rPr lang="es-EC" sz="2800" b="1" dirty="0">
                <a:solidFill>
                  <a:schemeClr val="tx1"/>
                </a:solidFill>
              </a:rPr>
              <a:t> </a:t>
            </a:r>
            <a:r>
              <a:rPr lang="es-EC" sz="2800" b="1" dirty="0" smtClean="0">
                <a:solidFill>
                  <a:schemeClr val="tx1"/>
                </a:solidFill>
              </a:rPr>
              <a:t>                                                     03.2017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sello es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3" y="100549"/>
            <a:ext cx="1665214" cy="15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141953" y="3567539"/>
            <a:ext cx="8854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“EFECTO </a:t>
            </a:r>
            <a:r>
              <a:rPr lang="es-ES" sz="2800" b="1" dirty="0"/>
              <a:t>DE LA APLICACIÓN EDÁFICA DE UN COMPUESTO A BASE DE SILICIO, PARA MEJORAR LA PRODUCTIVIDAD EN CACAO </a:t>
            </a:r>
            <a:r>
              <a:rPr lang="es-ES" sz="2800" b="1" dirty="0" smtClean="0"/>
              <a:t>CCN51”</a:t>
            </a:r>
            <a:endParaRPr lang="es-ES" sz="2800" b="1" dirty="0"/>
          </a:p>
          <a:p>
            <a:endParaRPr lang="es-ES" sz="2000" b="1" dirty="0"/>
          </a:p>
        </p:txBody>
      </p:sp>
      <p:pic>
        <p:nvPicPr>
          <p:cNvPr id="5" name="Picture 2" descr="http://www.fermagri.com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49" y="6130344"/>
            <a:ext cx="3630814" cy="72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60" y="1352281"/>
            <a:ext cx="6661983" cy="499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94519" y="495322"/>
            <a:ext cx="5868495" cy="689535"/>
          </a:xfrm>
        </p:spPr>
        <p:txBody>
          <a:bodyPr/>
          <a:lstStyle/>
          <a:p>
            <a:r>
              <a:rPr lang="es-EC" b="1" dirty="0" smtClean="0"/>
              <a:t>Tratamientos a comparar</a:t>
            </a:r>
            <a:endParaRPr lang="es-E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025206"/>
              </p:ext>
            </p:extLst>
          </p:nvPr>
        </p:nvGraphicFramePr>
        <p:xfrm>
          <a:off x="2665927" y="1918950"/>
          <a:ext cx="6234462" cy="2286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663614"/>
                <a:gridCol w="3570848"/>
              </a:tblGrid>
              <a:tr h="448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Tratamiento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Descripción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8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T0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Sin aplicación (Testigo)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100 kg/ha de SILMAG 45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200 kg/ha de SILMAG 45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300 kg/ha de SILMAG 45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337" y="3606085"/>
            <a:ext cx="5798865" cy="36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31915581"/>
              </p:ext>
            </p:extLst>
          </p:nvPr>
        </p:nvGraphicFramePr>
        <p:xfrm>
          <a:off x="476515" y="115910"/>
          <a:ext cx="11269017" cy="658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7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7010" y="121834"/>
            <a:ext cx="3060900" cy="689535"/>
          </a:xfrm>
        </p:spPr>
        <p:txBody>
          <a:bodyPr/>
          <a:lstStyle/>
          <a:p>
            <a:r>
              <a:rPr lang="es-EC" b="1" dirty="0" smtClean="0"/>
              <a:t>RESULTADOS:</a:t>
            </a:r>
            <a:endParaRPr lang="es-ES" b="1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808657" y="991674"/>
            <a:ext cx="6361101" cy="540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i="1" dirty="0" smtClean="0"/>
              <a:t>Análisis de suelo inicial y final</a:t>
            </a:r>
            <a:endParaRPr lang="es-ES" sz="3200" b="1" i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526754"/>
              </p:ext>
            </p:extLst>
          </p:nvPr>
        </p:nvGraphicFramePr>
        <p:xfrm>
          <a:off x="631624" y="1840215"/>
          <a:ext cx="10972241" cy="4755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9503"/>
                <a:gridCol w="908684"/>
                <a:gridCol w="2778726"/>
                <a:gridCol w="1231332"/>
                <a:gridCol w="1231332"/>
                <a:gridCol w="1231332"/>
                <a:gridCol w="1231332"/>
              </a:tblGrid>
              <a:tr h="320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Elemento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Unidad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Análisis inicial de suelo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T0 Silmag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T1 Silmag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T2 Silmag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T3 Silmag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(NO3+NH4)-N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19,8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14,1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18,1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Fósforo (P)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7,8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7,4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6,7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6,2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5,8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Potasio (K)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mg/kg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49,5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55,5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87,5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Magnesio (Mg)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mg/kg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49,7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58,5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60,5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68,5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Calcio (Ca)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200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275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262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237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237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Azufre (S)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16,8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20,3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Hierro (Fe)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52,2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83,5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Manganeso (Mn)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4,8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8,4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8,8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7,1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Cobre (Cu)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5,8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6,2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Zinc (Zn)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2,2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4,7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2,9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Boro (B)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Silicio (Si)-Agua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mg/kg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11,9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10,5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13,2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12,3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>
                    <a:solidFill>
                      <a:srgbClr val="FFFF00"/>
                    </a:solidFill>
                  </a:tcPr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Silicio (Si)-NaCl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41,3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43,8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48,8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49,9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Sodio (Na)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2,9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4,4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8,3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Cloruro (Cl¯)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mg/kg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11,2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13,4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Sales Totales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mS/cm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66,6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83,3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83,3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133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  <a:tr h="252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pH (en KCl)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5,3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4" marR="35754" marT="0" marB="0" anchor="ctr"/>
                </a:tc>
              </a:tr>
            </a:tbl>
          </a:graphicData>
        </a:graphic>
      </p:graphicFrame>
      <p:sp>
        <p:nvSpPr>
          <p:cNvPr id="5" name="Anillo 4"/>
          <p:cNvSpPr/>
          <p:nvPr/>
        </p:nvSpPr>
        <p:spPr>
          <a:xfrm>
            <a:off x="9465971" y="2060620"/>
            <a:ext cx="540913" cy="450760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Anillo 7"/>
          <p:cNvSpPr/>
          <p:nvPr/>
        </p:nvSpPr>
        <p:spPr>
          <a:xfrm>
            <a:off x="5035639" y="2286000"/>
            <a:ext cx="513009" cy="450760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Anillo 8"/>
          <p:cNvSpPr/>
          <p:nvPr/>
        </p:nvSpPr>
        <p:spPr>
          <a:xfrm>
            <a:off x="5035638" y="3039413"/>
            <a:ext cx="513009" cy="450760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Anillo 9"/>
          <p:cNvSpPr/>
          <p:nvPr/>
        </p:nvSpPr>
        <p:spPr>
          <a:xfrm>
            <a:off x="10687316" y="3329187"/>
            <a:ext cx="581698" cy="547353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0649" y="199107"/>
            <a:ext cx="8911687" cy="1565298"/>
          </a:xfrm>
        </p:spPr>
        <p:txBody>
          <a:bodyPr>
            <a:normAutofit fontScale="90000"/>
          </a:bodyPr>
          <a:lstStyle/>
          <a:p>
            <a:r>
              <a:rPr lang="es-ES" dirty="0"/>
              <a:t>Comparación del contenido inicial y final de silicio disponible en el suelo en mg/kg, por tratamiento.</a:t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519591003"/>
              </p:ext>
            </p:extLst>
          </p:nvPr>
        </p:nvGraphicFramePr>
        <p:xfrm>
          <a:off x="2551071" y="2004377"/>
          <a:ext cx="8228544" cy="440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nillo 4"/>
          <p:cNvSpPr/>
          <p:nvPr/>
        </p:nvSpPr>
        <p:spPr>
          <a:xfrm>
            <a:off x="7830353" y="3567447"/>
            <a:ext cx="682582" cy="643944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2768" y="0"/>
            <a:ext cx="10247311" cy="1280890"/>
          </a:xfrm>
        </p:spPr>
        <p:txBody>
          <a:bodyPr>
            <a:normAutofit/>
          </a:bodyPr>
          <a:lstStyle/>
          <a:p>
            <a:r>
              <a:rPr lang="es-EC" dirty="0" smtClean="0"/>
              <a:t>Comparación del contenido inicial y final de Macro nutrientes en la solución del suelo.</a:t>
            </a:r>
            <a:endParaRPr lang="es-ES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250317306"/>
              </p:ext>
            </p:extLst>
          </p:nvPr>
        </p:nvGraphicFramePr>
        <p:xfrm>
          <a:off x="603192" y="1280890"/>
          <a:ext cx="5330798" cy="282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535299071"/>
              </p:ext>
            </p:extLst>
          </p:nvPr>
        </p:nvGraphicFramePr>
        <p:xfrm>
          <a:off x="6083647" y="1280105"/>
          <a:ext cx="5820196" cy="282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659936509"/>
              </p:ext>
            </p:extLst>
          </p:nvPr>
        </p:nvGraphicFramePr>
        <p:xfrm>
          <a:off x="604911" y="4234375"/>
          <a:ext cx="5331655" cy="262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710187743"/>
              </p:ext>
            </p:extLst>
          </p:nvPr>
        </p:nvGraphicFramePr>
        <p:xfrm>
          <a:off x="6091707" y="4234888"/>
          <a:ext cx="5753289" cy="262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801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2453426" y="353653"/>
            <a:ext cx="5634507" cy="6766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i="1" dirty="0" smtClean="0"/>
              <a:t>Análisis foliar inicial y final</a:t>
            </a:r>
            <a:endParaRPr lang="es-ES" sz="3200" b="1" i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28669"/>
              </p:ext>
            </p:extLst>
          </p:nvPr>
        </p:nvGraphicFramePr>
        <p:xfrm>
          <a:off x="1404355" y="1402638"/>
          <a:ext cx="10122236" cy="5152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8617"/>
                <a:gridCol w="1328303"/>
                <a:gridCol w="2241511"/>
                <a:gridCol w="1052923"/>
                <a:gridCol w="1056973"/>
                <a:gridCol w="1056973"/>
                <a:gridCol w="1216936"/>
              </a:tblGrid>
              <a:tr h="368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Elemento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Unidad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Análisis foliar inicial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T0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T1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T2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T3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Nitrógeno (N)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1,94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2,07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2,14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2,04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Fosforo (P)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Potasio (K)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1,66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0,97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0,86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Magnesio (Mg)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0,53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0,51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Calcio (Ca)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1,43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1,91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1,66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2,29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2,31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Azufre (S)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0,19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0,14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Sodio (Na)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0,04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Hierro (Fe)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ppm(mg/kg)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Manganeso (Mn)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ppm(mg/kg)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97,2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90,2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Cobre (Cu)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ppm(mg/kg)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6,7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7,4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11,1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6,2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Zinc (Zn)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ppm(mg/kg)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61,6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65,6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66,4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Boro (B)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ppm(mg/kg)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51,4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48,6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60,2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/>
                </a:tc>
              </a:tr>
              <a:tr h="36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Silicio (Si)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0,013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0,12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0,13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0,13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0,12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5" marR="35795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Anillo 5"/>
          <p:cNvSpPr/>
          <p:nvPr/>
        </p:nvSpPr>
        <p:spPr>
          <a:xfrm>
            <a:off x="9517486" y="2073497"/>
            <a:ext cx="513009" cy="450760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Anillo 6"/>
          <p:cNvSpPr/>
          <p:nvPr/>
        </p:nvSpPr>
        <p:spPr>
          <a:xfrm>
            <a:off x="9517485" y="3178934"/>
            <a:ext cx="513009" cy="450760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Anillo 7"/>
          <p:cNvSpPr/>
          <p:nvPr/>
        </p:nvSpPr>
        <p:spPr>
          <a:xfrm>
            <a:off x="9517485" y="6128196"/>
            <a:ext cx="513009" cy="450760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90649" y="199107"/>
            <a:ext cx="8911687" cy="1565298"/>
          </a:xfrm>
        </p:spPr>
        <p:txBody>
          <a:bodyPr>
            <a:normAutofit fontScale="90000"/>
          </a:bodyPr>
          <a:lstStyle/>
          <a:p>
            <a:r>
              <a:rPr lang="es-ES" dirty="0"/>
              <a:t>Comparación del contenido inicial y final </a:t>
            </a:r>
            <a:r>
              <a:rPr lang="es-ES" dirty="0" smtClean="0"/>
              <a:t>(%)de </a:t>
            </a:r>
            <a:r>
              <a:rPr lang="es-ES" dirty="0"/>
              <a:t>silicio disponible en </a:t>
            </a:r>
            <a:r>
              <a:rPr lang="es-ES" dirty="0" smtClean="0"/>
              <a:t>tejido foliar por tratamiento</a:t>
            </a:r>
            <a:endParaRPr lang="es-ES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04695171"/>
              </p:ext>
            </p:extLst>
          </p:nvPr>
        </p:nvGraphicFramePr>
        <p:xfrm>
          <a:off x="2770012" y="1992669"/>
          <a:ext cx="7430055" cy="3996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48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45951" y="154547"/>
            <a:ext cx="9658661" cy="1280890"/>
          </a:xfrm>
        </p:spPr>
        <p:txBody>
          <a:bodyPr>
            <a:normAutofit/>
          </a:bodyPr>
          <a:lstStyle/>
          <a:p>
            <a:r>
              <a:rPr lang="es-EC" dirty="0" smtClean="0"/>
              <a:t>Comparación del contenido inicial y final de Macro nutrientes en tejido foliar.</a:t>
            </a:r>
            <a:endParaRPr lang="es-ES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173135417"/>
              </p:ext>
            </p:extLst>
          </p:nvPr>
        </p:nvGraphicFramePr>
        <p:xfrm>
          <a:off x="190307" y="1435437"/>
          <a:ext cx="6055747" cy="2686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164788520"/>
              </p:ext>
            </p:extLst>
          </p:nvPr>
        </p:nvGraphicFramePr>
        <p:xfrm>
          <a:off x="6415502" y="1435437"/>
          <a:ext cx="5654577" cy="2672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711301552"/>
              </p:ext>
            </p:extLst>
          </p:nvPr>
        </p:nvGraphicFramePr>
        <p:xfrm>
          <a:off x="211992" y="4178105"/>
          <a:ext cx="6019995" cy="267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670553105"/>
              </p:ext>
            </p:extLst>
          </p:nvPr>
        </p:nvGraphicFramePr>
        <p:xfrm>
          <a:off x="6426559" y="4159877"/>
          <a:ext cx="5628066" cy="2698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602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464" y="0"/>
            <a:ext cx="4773790" cy="702414"/>
          </a:xfrm>
        </p:spPr>
        <p:txBody>
          <a:bodyPr/>
          <a:lstStyle/>
          <a:p>
            <a:r>
              <a:rPr lang="es-EC" b="1" dirty="0" smtClean="0"/>
              <a:t>Número de chereles</a:t>
            </a:r>
            <a:endParaRPr lang="es-E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919944"/>
              </p:ext>
            </p:extLst>
          </p:nvPr>
        </p:nvGraphicFramePr>
        <p:xfrm>
          <a:off x="1698402" y="702414"/>
          <a:ext cx="10085766" cy="34521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0184"/>
                <a:gridCol w="821146"/>
                <a:gridCol w="647636"/>
                <a:gridCol w="645619"/>
                <a:gridCol w="657723"/>
                <a:gridCol w="651671"/>
                <a:gridCol w="657723"/>
                <a:gridCol w="651671"/>
                <a:gridCol w="659741"/>
                <a:gridCol w="655706"/>
                <a:gridCol w="659741"/>
                <a:gridCol w="657723"/>
                <a:gridCol w="659741"/>
                <a:gridCol w="659741"/>
              </a:tblGrid>
              <a:tr h="32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931" marR="33931" marT="0" marB="0" anchor="b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Cuadrados medios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72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Fuentes de variación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Grados de libertad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12°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</a:tr>
              <a:tr h="472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Repeticiones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0,24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0,60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0,98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0,08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0,08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0,16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0,16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0,11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0,13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1,77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0,66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0,60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</a:tr>
              <a:tr h="472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Tratamientos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0,96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0,01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0,09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0,20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0,07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0,26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0,34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0,10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0,09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0,99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0,57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0,38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</a:tr>
              <a:tr h="472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Error 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0,38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0,93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0,32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0,08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0,11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0,5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0,29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0,16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0,29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0,63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1,02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0,39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</a:tr>
              <a:tr h="236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 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</a:tr>
              <a:tr h="236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CV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20,33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52,04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60,57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45,64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54,86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90,25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75,89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64,70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77,78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60,45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55,31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28,80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31" marR="33931" marT="0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23102"/>
              </p:ext>
            </p:extLst>
          </p:nvPr>
        </p:nvGraphicFramePr>
        <p:xfrm>
          <a:off x="245257" y="5001812"/>
          <a:ext cx="8383587" cy="1803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9046"/>
                <a:gridCol w="1328226"/>
                <a:gridCol w="1063251"/>
                <a:gridCol w="1465745"/>
                <a:gridCol w="1197416"/>
                <a:gridCol w="1329903"/>
              </a:tblGrid>
              <a:tr h="426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Fuente de variación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Suma de cuadrados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Grados de libertad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Cuadrados medios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Frecuencia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Probabilidad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</a:tr>
              <a:tr h="221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Modelo.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3,83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0,55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0,2806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</a:tr>
              <a:tr h="221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Tratamientos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2,89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0,96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2,51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0,1082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</a:tr>
              <a:tr h="221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Repeticiones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0,94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0,61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0,6603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</a:tr>
              <a:tr h="221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Error 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57" marR="41157" marT="0" marB="0" anchor="ctr"/>
                </a:tc>
              </a:tr>
              <a:tr h="433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Total 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8,43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57" marR="411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57" marR="41157" marT="0" marB="0" anchor="ctr"/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210615" y="4623516"/>
            <a:ext cx="8731876" cy="5070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/>
              <a:t>Análisis de varianza correspondiente a la primera evaluación</a:t>
            </a:r>
            <a:endParaRPr lang="es-ES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534139617"/>
              </p:ext>
            </p:extLst>
          </p:nvPr>
        </p:nvGraphicFramePr>
        <p:xfrm>
          <a:off x="8937938" y="4786906"/>
          <a:ext cx="3143585" cy="1980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Anillo 7"/>
          <p:cNvSpPr/>
          <p:nvPr/>
        </p:nvSpPr>
        <p:spPr>
          <a:xfrm>
            <a:off x="3979571" y="1300765"/>
            <a:ext cx="513009" cy="450760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8070" y="0"/>
            <a:ext cx="5005610" cy="702414"/>
          </a:xfrm>
        </p:spPr>
        <p:txBody>
          <a:bodyPr/>
          <a:lstStyle/>
          <a:p>
            <a:r>
              <a:rPr lang="es-EC" b="1" dirty="0" smtClean="0"/>
              <a:t>Número de mazorcas</a:t>
            </a:r>
            <a:endParaRPr lang="es-E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389733"/>
              </p:ext>
            </p:extLst>
          </p:nvPr>
        </p:nvGraphicFramePr>
        <p:xfrm>
          <a:off x="1796744" y="1153175"/>
          <a:ext cx="9233872" cy="3259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630"/>
                <a:gridCol w="746695"/>
                <a:gridCol w="689397"/>
                <a:gridCol w="593290"/>
                <a:gridCol w="595138"/>
                <a:gridCol w="593290"/>
                <a:gridCol w="596986"/>
                <a:gridCol w="596986"/>
                <a:gridCol w="596986"/>
                <a:gridCol w="596986"/>
                <a:gridCol w="596986"/>
                <a:gridCol w="598835"/>
                <a:gridCol w="596986"/>
                <a:gridCol w="600681"/>
              </a:tblGrid>
              <a:tr h="35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674" marR="33674" marT="0" marB="0" anchor="b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Cuadrados medios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93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Fuentes de variación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Grados de libertad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1°-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2°-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3°-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4°-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5°-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6°-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7°-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8°-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9°-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11°-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12°-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</a:tr>
              <a:tr h="44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Repeticiones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3,28 </a:t>
                      </a: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>
                          <a:effectLst/>
                        </a:rPr>
                        <a:t>ns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2,45 </a:t>
                      </a:r>
                      <a:r>
                        <a:rPr lang="es-ES" sz="1400" dirty="0" err="1">
                          <a:effectLst/>
                        </a:rPr>
                        <a:t>ns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1,18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1,12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1,31 </a:t>
                      </a:r>
                      <a:r>
                        <a:rPr lang="es-ES" sz="1400" dirty="0" err="1">
                          <a:effectLst/>
                        </a:rPr>
                        <a:t>ns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0,70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0,55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2,85 **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2,80 **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0,30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1,46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0,80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</a:tr>
              <a:tr h="44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Tratamientos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2,16 </a:t>
                      </a: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>
                          <a:effectLst/>
                        </a:rPr>
                        <a:t>ns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1,03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0,15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0,04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0,40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0,50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0,65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5,68 **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4,86 **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3,84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2,27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2,03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</a:tr>
              <a:tr h="44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Error  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1,74 </a:t>
                      </a: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>
                          <a:effectLst/>
                        </a:rPr>
                        <a:t>ns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2,01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1,31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0,91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0,56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0,72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0,69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1,69 **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1,86 **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2,26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1,92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2,56 ns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</a:tr>
              <a:tr h="284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Total  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</a:tr>
              <a:tr h="35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CV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16,67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16,66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14,11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12,92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11,46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14,53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14,39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31,91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48,95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77,65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65,04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76,19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4" marR="33674" marT="0" marB="0" anchor="ctr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777286" y="4752303"/>
            <a:ext cx="9697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Se </a:t>
            </a:r>
            <a:r>
              <a:rPr lang="es-ES" dirty="0"/>
              <a:t>observa </a:t>
            </a:r>
            <a:r>
              <a:rPr lang="es-ES" dirty="0" smtClean="0"/>
              <a:t>homogeneidad, en </a:t>
            </a:r>
            <a:r>
              <a:rPr lang="es-ES" dirty="0"/>
              <a:t>los primeros </a:t>
            </a:r>
            <a:r>
              <a:rPr lang="es-ES" dirty="0" smtClean="0"/>
              <a:t>3,5 meses sin </a:t>
            </a:r>
            <a:r>
              <a:rPr lang="es-ES" dirty="0"/>
              <a:t>haber diferencia </a:t>
            </a:r>
            <a:r>
              <a:rPr lang="es-ES" dirty="0" smtClean="0"/>
              <a:t>estadística.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A partir </a:t>
            </a:r>
            <a:r>
              <a:rPr lang="es-ES" dirty="0"/>
              <a:t>del cuarto mes de evaluación Duncan refleja </a:t>
            </a:r>
            <a:r>
              <a:rPr lang="es-ES" dirty="0" smtClean="0"/>
              <a:t>diferencias estadísticas, a </a:t>
            </a:r>
            <a:r>
              <a:rPr lang="es-ES" dirty="0"/>
              <a:t>pesar de no </a:t>
            </a:r>
            <a:r>
              <a:rPr lang="es-ES" dirty="0" smtClean="0"/>
              <a:t>haber significancia </a:t>
            </a:r>
            <a:r>
              <a:rPr lang="es-ES" dirty="0"/>
              <a:t>en la probabilidad.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250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sultado de imagen para cuenca amazonica map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20" l="0" r="100000">
                        <a14:foregroundMark x1="61625" y1="13118" x2="95798" y2="13308"/>
                        <a14:foregroundMark x1="59104" y1="12167" x2="95238" y2="11977"/>
                        <a14:foregroundMark x1="62465" y1="15019" x2="95238" y2="13878"/>
                        <a14:foregroundMark x1="52381" y1="69011" x2="68067" y2="68061"/>
                        <a14:foregroundMark x1="56022" y1="64639" x2="67507" y2="69202"/>
                        <a14:foregroundMark x1="55462" y1="70532" x2="67507" y2="69772"/>
                        <a14:foregroundMark x1="18207" y1="53042" x2="31933" y2="53612"/>
                        <a14:foregroundMark x1="18207" y1="51711" x2="28291" y2="54183"/>
                        <a14:foregroundMark x1="1681" y1="18441" x2="3641" y2="22814"/>
                        <a14:foregroundMark x1="45938" y1="7034" x2="64706" y2="10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1715">
            <a:off x="8462393" y="761239"/>
            <a:ext cx="3961314" cy="583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977" y="-68758"/>
            <a:ext cx="4291698" cy="741260"/>
          </a:xfrm>
        </p:spPr>
        <p:txBody>
          <a:bodyPr>
            <a:noAutofit/>
          </a:bodyPr>
          <a:lstStyle/>
          <a:p>
            <a:r>
              <a:rPr lang="es-EC" sz="4800" b="1" dirty="0" smtClean="0"/>
              <a:t>Introducción</a:t>
            </a:r>
            <a:endParaRPr lang="es-ES" sz="4800" b="1" dirty="0"/>
          </a:p>
        </p:txBody>
      </p:sp>
      <p:pic>
        <p:nvPicPr>
          <p:cNvPr id="2052" name="Picture 4" descr="Resultado de imagen para arbol de cacao ccn-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1" y="2423924"/>
            <a:ext cx="2875956" cy="25111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664668" y="1230057"/>
            <a:ext cx="2979558" cy="10030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Cacao (</a:t>
            </a:r>
            <a:r>
              <a:rPr lang="es-ES" b="1" i="1" dirty="0" err="1"/>
              <a:t>Theobroma</a:t>
            </a:r>
            <a:r>
              <a:rPr lang="es-ES" b="1" i="1" dirty="0"/>
              <a:t> cacao L.</a:t>
            </a:r>
            <a:r>
              <a:rPr lang="es-ES" b="1" dirty="0"/>
              <a:t>) fue nombrada por Carl von </a:t>
            </a:r>
            <a:r>
              <a:rPr lang="es-ES" b="1" dirty="0" err="1"/>
              <a:t>Linne</a:t>
            </a:r>
            <a:r>
              <a:rPr lang="es-ES" b="1" dirty="0"/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358864" y="2790703"/>
            <a:ext cx="4107976" cy="1392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b="1" dirty="0" smtClean="0">
              <a:solidFill>
                <a:schemeClr val="tx1"/>
              </a:solidFill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Entre </a:t>
            </a:r>
            <a:r>
              <a:rPr lang="es-ES" b="1" dirty="0">
                <a:solidFill>
                  <a:schemeClr val="tx1"/>
                </a:solidFill>
              </a:rPr>
              <a:t>1915 y 1930 la producción disminuyó </a:t>
            </a:r>
            <a:r>
              <a:rPr lang="es-ES" b="1" dirty="0" smtClean="0">
                <a:solidFill>
                  <a:schemeClr val="tx1"/>
                </a:solidFill>
              </a:rPr>
              <a:t>un </a:t>
            </a:r>
            <a:r>
              <a:rPr lang="es-ES" b="1" dirty="0">
                <a:solidFill>
                  <a:schemeClr val="tx1"/>
                </a:solidFill>
              </a:rPr>
              <a:t>63% (Monilla, Escoba de bruja y Mazorca negra).</a:t>
            </a:r>
          </a:p>
          <a:p>
            <a:pPr algn="ctr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5434885" y="705658"/>
            <a:ext cx="3197728" cy="1054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b="1" dirty="0"/>
              <a:t>Ecuador </a:t>
            </a:r>
            <a:r>
              <a:rPr lang="es-ES" b="1" dirty="0" smtClean="0"/>
              <a:t>mayor </a:t>
            </a:r>
            <a:r>
              <a:rPr lang="es-ES" b="1" dirty="0"/>
              <a:t>exportador mundial </a:t>
            </a:r>
            <a:r>
              <a:rPr lang="es-ES" b="1" dirty="0" smtClean="0"/>
              <a:t>(</a:t>
            </a:r>
            <a:r>
              <a:rPr lang="es-ES" b="1" dirty="0"/>
              <a:t>1880 a 1915).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207402" y="164150"/>
            <a:ext cx="2934270" cy="7994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Originario </a:t>
            </a:r>
            <a:r>
              <a:rPr lang="es-ES" b="1" dirty="0">
                <a:solidFill>
                  <a:schemeClr val="tx1"/>
                </a:solidFill>
              </a:rPr>
              <a:t>de la región amazónica.</a:t>
            </a:r>
          </a:p>
          <a:p>
            <a:pPr algn="ctr"/>
            <a:endParaRPr lang="es-ES" dirty="0"/>
          </a:p>
        </p:txBody>
      </p:sp>
      <p:sp>
        <p:nvSpPr>
          <p:cNvPr id="7" name="Rectángulo redondeado 6"/>
          <p:cNvSpPr/>
          <p:nvPr/>
        </p:nvSpPr>
        <p:spPr>
          <a:xfrm>
            <a:off x="295986" y="5324971"/>
            <a:ext cx="3348048" cy="136156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El rendimiento nacional  </a:t>
            </a:r>
            <a:r>
              <a:rPr lang="es-ES" b="1" dirty="0">
                <a:solidFill>
                  <a:schemeClr val="tx1"/>
                </a:solidFill>
              </a:rPr>
              <a:t>mejoró con materiales resistentes, destacándose el hibrido CCN-51.</a:t>
            </a:r>
          </a:p>
          <a:p>
            <a:pPr algn="ctr"/>
            <a:endParaRPr lang="es-ES" dirty="0"/>
          </a:p>
        </p:txBody>
      </p:sp>
      <p:sp>
        <p:nvSpPr>
          <p:cNvPr id="9" name="Rectángulo redondeado 8"/>
          <p:cNvSpPr/>
          <p:nvPr/>
        </p:nvSpPr>
        <p:spPr>
          <a:xfrm>
            <a:off x="6091213" y="4630293"/>
            <a:ext cx="2934269" cy="1392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Ecuador </a:t>
            </a:r>
            <a:r>
              <a:rPr lang="es-ES" b="1" dirty="0">
                <a:solidFill>
                  <a:schemeClr val="tx1"/>
                </a:solidFill>
              </a:rPr>
              <a:t>superficie cultivada </a:t>
            </a:r>
            <a:r>
              <a:rPr lang="es-ES" b="1" dirty="0" smtClean="0">
                <a:solidFill>
                  <a:schemeClr val="tx1"/>
                </a:solidFill>
              </a:rPr>
              <a:t>584.303 has.</a:t>
            </a:r>
            <a:endParaRPr lang="es-ES" b="1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cxnSp>
        <p:nvCxnSpPr>
          <p:cNvPr id="11" name="Conector recto de flecha 10"/>
          <p:cNvCxnSpPr/>
          <p:nvPr/>
        </p:nvCxnSpPr>
        <p:spPr>
          <a:xfrm flipH="1" flipV="1">
            <a:off x="7466840" y="1944044"/>
            <a:ext cx="684000" cy="540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endCxn id="9" idx="0"/>
          </p:cNvCxnSpPr>
          <p:nvPr/>
        </p:nvCxnSpPr>
        <p:spPr>
          <a:xfrm flipH="1">
            <a:off x="7558348" y="2790703"/>
            <a:ext cx="592492" cy="1839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4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809" y="0"/>
            <a:ext cx="9976855" cy="1037265"/>
          </a:xfrm>
        </p:spPr>
        <p:txBody>
          <a:bodyPr>
            <a:normAutofit/>
          </a:bodyPr>
          <a:lstStyle/>
          <a:p>
            <a:pPr algn="just"/>
            <a:r>
              <a:rPr lang="es-EC" sz="2800" dirty="0" smtClean="0"/>
              <a:t>Análisis de varianza de la variable número de mazorcas correspondiente a la octava y novena evaluación.</a:t>
            </a:r>
            <a:endParaRPr lang="es-ES" sz="2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7379"/>
              </p:ext>
            </p:extLst>
          </p:nvPr>
        </p:nvGraphicFramePr>
        <p:xfrm>
          <a:off x="322533" y="1859139"/>
          <a:ext cx="7804037" cy="1597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1009"/>
                <a:gridCol w="1041058"/>
                <a:gridCol w="1170606"/>
                <a:gridCol w="1170606"/>
                <a:gridCol w="1094126"/>
                <a:gridCol w="1376632"/>
              </a:tblGrid>
              <a:tr h="447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Fuente de variación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Suma de cuadrados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Grados de libertad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Cuadrados medios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Frecuencia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Probabilidad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</a:tr>
              <a:tr h="22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Modelo.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28,41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4,06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0,087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</a:tr>
              <a:tr h="22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Repeticiones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11,38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2,85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1,69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0,2175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</a:tr>
              <a:tr h="22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Tratamientos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17,03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5,68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3,36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0,055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</a:tr>
              <a:tr h="22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Error  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20,25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1,69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   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5" marR="42955" marT="0" marB="0" anchor="b"/>
                </a:tc>
              </a:tr>
              <a:tr h="22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Total  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48,67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   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55" marR="4295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5" marR="42955" marT="0" marB="0" anchor="b"/>
                </a:tc>
              </a:tr>
            </a:tbl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003348669"/>
              </p:ext>
            </p:extLst>
          </p:nvPr>
        </p:nvGraphicFramePr>
        <p:xfrm>
          <a:off x="8299937" y="1246205"/>
          <a:ext cx="3737317" cy="248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435809" y="1167618"/>
            <a:ext cx="6428032" cy="781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ES" sz="2000" dirty="0"/>
              <a:t>Análisis de varianza, variable número de mazorcas correspondiente a la octava evaluación.</a:t>
            </a:r>
          </a:p>
          <a:p>
            <a:pPr algn="just"/>
            <a:endParaRPr lang="es-ES" sz="28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62418" y="4021015"/>
            <a:ext cx="6428032" cy="781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ES" sz="2000" dirty="0"/>
              <a:t>Análisis de varianza, variable número de mazorcas correspondiente a la </a:t>
            </a:r>
            <a:r>
              <a:rPr lang="es-ES" sz="2000" dirty="0" smtClean="0"/>
              <a:t>novena </a:t>
            </a:r>
            <a:r>
              <a:rPr lang="es-ES" sz="2000" dirty="0"/>
              <a:t>evaluación.</a:t>
            </a:r>
          </a:p>
          <a:p>
            <a:pPr algn="just"/>
            <a:endParaRPr lang="es-ES" sz="28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275753"/>
              </p:ext>
            </p:extLst>
          </p:nvPr>
        </p:nvGraphicFramePr>
        <p:xfrm>
          <a:off x="318735" y="4802717"/>
          <a:ext cx="7784256" cy="1837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9177"/>
                <a:gridCol w="1125357"/>
                <a:gridCol w="1079311"/>
                <a:gridCol w="1065293"/>
                <a:gridCol w="1065295"/>
                <a:gridCol w="1499823"/>
              </a:tblGrid>
              <a:tr h="5252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Fuente de variación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Suma de cuadrados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Grados de libertad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Cuadrados medios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Frecuencia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Probabilidad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2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Modelo.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25,78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3,68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1,98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0,1419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2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Repeticiones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11,19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1,51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0,2613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2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Tratamientos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14,59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4,86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2,62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0,0989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2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Error  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22,28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1,86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 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2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Total    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48,06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19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   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      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708630612"/>
              </p:ext>
            </p:extLst>
          </p:nvPr>
        </p:nvGraphicFramePr>
        <p:xfrm>
          <a:off x="8257735" y="4299324"/>
          <a:ext cx="3795786" cy="2401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718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6553" y="0"/>
            <a:ext cx="8263965" cy="663777"/>
          </a:xfrm>
        </p:spPr>
        <p:txBody>
          <a:bodyPr/>
          <a:lstStyle/>
          <a:p>
            <a:r>
              <a:rPr lang="es-EC" b="1" dirty="0" smtClean="0"/>
              <a:t>Producción de almendras de cacao</a:t>
            </a:r>
            <a:endParaRPr lang="es-E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552"/>
              </p:ext>
            </p:extLst>
          </p:nvPr>
        </p:nvGraphicFramePr>
        <p:xfrm>
          <a:off x="2318195" y="759387"/>
          <a:ext cx="8255359" cy="2870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5678"/>
                <a:gridCol w="1442900"/>
                <a:gridCol w="1311981"/>
                <a:gridCol w="1301767"/>
                <a:gridCol w="1311981"/>
                <a:gridCol w="1311052"/>
              </a:tblGrid>
              <a:tr h="241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Cuadrados medios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8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Fuentes de variación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Grados de libertad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1° mes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2° mes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3° mes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4° mes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82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Repeticiones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0,21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1,7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4,59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6,5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82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Tratamientos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0,99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0,62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2,19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3,25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**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82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Error 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0,37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1,03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3,53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0,61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**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 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CV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35,66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34,11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27,22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9,86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872993"/>
              </p:ext>
            </p:extLst>
          </p:nvPr>
        </p:nvGraphicFramePr>
        <p:xfrm>
          <a:off x="2138453" y="4752304"/>
          <a:ext cx="8915401" cy="1883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9934"/>
                <a:gridCol w="1344711"/>
                <a:gridCol w="1383947"/>
                <a:gridCol w="1383947"/>
                <a:gridCol w="1383947"/>
                <a:gridCol w="1688915"/>
              </a:tblGrid>
              <a:tr h="578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Fuente de variación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Suma de cuadrados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Grados de libertad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Cuadrados medios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Frecuencia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Probabilidad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Modelo.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3,81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0,54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1,48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0,2619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Repeticiones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0,84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0,21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0,57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0,6865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Tratamientos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2,96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0,99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2,69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0,0931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Error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4,4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      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8,21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      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613933" y="4278592"/>
            <a:ext cx="10350541" cy="383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800" dirty="0"/>
              <a:t>Análisis de varianza para la variable producción de almendras, primer mes de </a:t>
            </a:r>
            <a:r>
              <a:rPr lang="es-ES" sz="1800" dirty="0" smtClean="0"/>
              <a:t>evaluación.</a:t>
            </a:r>
            <a:endParaRPr lang="es-ES" sz="1800" dirty="0"/>
          </a:p>
          <a:p>
            <a:pPr algn="just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4642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983176"/>
              </p:ext>
            </p:extLst>
          </p:nvPr>
        </p:nvGraphicFramePr>
        <p:xfrm>
          <a:off x="1842238" y="991075"/>
          <a:ext cx="9722991" cy="18264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8205"/>
                <a:gridCol w="1466227"/>
                <a:gridCol w="1339828"/>
                <a:gridCol w="1509008"/>
                <a:gridCol w="1678188"/>
                <a:gridCol w="1841535"/>
              </a:tblGrid>
              <a:tr h="511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Fuente de variación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Suma de cuadrados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Grados de libertad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Cuadrados medios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Frecuencia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Probabilidad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5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Modelo.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35,74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5,11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8,41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0,0008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5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Repeticiones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25,98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10,7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0,0006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5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Tratamiento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9,76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3,25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5,36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0,0142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5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Error 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7,29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0,61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5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 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43,02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      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841459" y="479324"/>
            <a:ext cx="10350541" cy="383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800" dirty="0"/>
              <a:t>Análisis de varianza para la variable producción de almendras, </a:t>
            </a:r>
            <a:r>
              <a:rPr lang="es-ES" sz="1800" dirty="0" smtClean="0"/>
              <a:t>cuarto </a:t>
            </a:r>
            <a:r>
              <a:rPr lang="es-ES" sz="1800" dirty="0"/>
              <a:t>mes de </a:t>
            </a:r>
            <a:r>
              <a:rPr lang="es-ES" sz="1800" dirty="0" smtClean="0"/>
              <a:t>evaluación.</a:t>
            </a:r>
            <a:endParaRPr lang="es-ES" sz="1800" dirty="0"/>
          </a:p>
          <a:p>
            <a:pPr algn="just"/>
            <a:endParaRPr lang="es-ES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155671"/>
              </p:ext>
            </p:extLst>
          </p:nvPr>
        </p:nvGraphicFramePr>
        <p:xfrm>
          <a:off x="568193" y="3791314"/>
          <a:ext cx="6219936" cy="1304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7831"/>
                <a:gridCol w="1421112"/>
                <a:gridCol w="1121930"/>
                <a:gridCol w="1059600"/>
                <a:gridCol w="436306"/>
                <a:gridCol w="673157"/>
              </a:tblGrid>
              <a:tr h="238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Tratamientos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Medias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E.E.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6,77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7,88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300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8,46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8,5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0,35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2321170" y="3103080"/>
            <a:ext cx="7329267" cy="10046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800" dirty="0"/>
              <a:t>Prueba de significancia según Duncan, </a:t>
            </a:r>
            <a:r>
              <a:rPr lang="es-ES" sz="1800" dirty="0" smtClean="0"/>
              <a:t>producción </a:t>
            </a:r>
            <a:r>
              <a:rPr lang="es-ES" sz="1800" dirty="0"/>
              <a:t>de almendras, de la cuarta evaluación.</a:t>
            </a:r>
          </a:p>
          <a:p>
            <a:pPr algn="just"/>
            <a:endParaRPr lang="es-ES" sz="2400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583802123"/>
              </p:ext>
            </p:extLst>
          </p:nvPr>
        </p:nvGraphicFramePr>
        <p:xfrm>
          <a:off x="7016730" y="3605422"/>
          <a:ext cx="5025216" cy="30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24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6820" y="3559126"/>
            <a:ext cx="8304628" cy="464235"/>
          </a:xfrm>
        </p:spPr>
        <p:txBody>
          <a:bodyPr>
            <a:noAutofit/>
          </a:bodyPr>
          <a:lstStyle/>
          <a:p>
            <a:pPr algn="just"/>
            <a:r>
              <a:rPr lang="es-ES" sz="2000" dirty="0"/>
              <a:t>Precipitación vs Producción </a:t>
            </a:r>
            <a:r>
              <a:rPr lang="es-ES" sz="2000" dirty="0" smtClean="0"/>
              <a:t>por tratamiento</a:t>
            </a:r>
            <a:r>
              <a:rPr lang="es-ES" sz="2000" dirty="0"/>
              <a:t>, </a:t>
            </a:r>
            <a:r>
              <a:rPr lang="es-ES" sz="2000" dirty="0" smtClean="0"/>
              <a:t>Noviembre </a:t>
            </a:r>
            <a:r>
              <a:rPr lang="es-ES" sz="2000" dirty="0"/>
              <a:t>del 2016.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853705705"/>
              </p:ext>
            </p:extLst>
          </p:nvPr>
        </p:nvGraphicFramePr>
        <p:xfrm>
          <a:off x="3396102" y="676656"/>
          <a:ext cx="5888574" cy="2657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893851695"/>
              </p:ext>
            </p:extLst>
          </p:nvPr>
        </p:nvGraphicFramePr>
        <p:xfrm>
          <a:off x="2630658" y="3979911"/>
          <a:ext cx="7849773" cy="287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3043323" y="0"/>
            <a:ext cx="6551075" cy="676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/>
              <a:t>Precipitación vs producción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47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54439" y="103606"/>
            <a:ext cx="4089229" cy="656050"/>
          </a:xfrm>
        </p:spPr>
        <p:txBody>
          <a:bodyPr/>
          <a:lstStyle/>
          <a:p>
            <a:r>
              <a:rPr lang="es-EC" b="1" dirty="0" smtClean="0"/>
              <a:t>Índice de Semilla</a:t>
            </a:r>
            <a:endParaRPr lang="es-ES" b="1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017647863"/>
              </p:ext>
            </p:extLst>
          </p:nvPr>
        </p:nvGraphicFramePr>
        <p:xfrm>
          <a:off x="3453838" y="861937"/>
          <a:ext cx="5490430" cy="3077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303" y="2785404"/>
            <a:ext cx="2561693" cy="220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191" y="4487595"/>
            <a:ext cx="2358902" cy="220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49" y="2785405"/>
            <a:ext cx="2536281" cy="220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354" y="4487595"/>
            <a:ext cx="2402373" cy="220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2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8344" y="121834"/>
            <a:ext cx="9778843" cy="934234"/>
          </a:xfrm>
        </p:spPr>
        <p:txBody>
          <a:bodyPr>
            <a:noAutofit/>
          </a:bodyPr>
          <a:lstStyle/>
          <a:p>
            <a:pPr lvl="0"/>
            <a:r>
              <a:rPr lang="es-ES" sz="2800" b="1" dirty="0"/>
              <a:t>Análisis de correlación de las diferentes dosis de silicio para la producción de almendras de cacao CCN-51.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243660617"/>
              </p:ext>
            </p:extLst>
          </p:nvPr>
        </p:nvGraphicFramePr>
        <p:xfrm>
          <a:off x="3401744" y="1192823"/>
          <a:ext cx="5925136" cy="298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558344" y="4332849"/>
            <a:ext cx="104695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El valor </a:t>
            </a:r>
            <a:r>
              <a:rPr lang="es-ES" dirty="0"/>
              <a:t>máximo obtenido </a:t>
            </a:r>
            <a:r>
              <a:rPr lang="es-ES" dirty="0" smtClean="0"/>
              <a:t>en Y= 164,08 (número </a:t>
            </a:r>
            <a:r>
              <a:rPr lang="es-ES" dirty="0"/>
              <a:t>de libras de almendras de </a:t>
            </a:r>
            <a:r>
              <a:rPr lang="es-ES" dirty="0" smtClean="0"/>
              <a:t>cacao), un </a:t>
            </a:r>
            <a:r>
              <a:rPr lang="es-ES" dirty="0"/>
              <a:t>valor en </a:t>
            </a:r>
            <a:r>
              <a:rPr lang="es-ES" dirty="0" smtClean="0"/>
              <a:t>X= 252 (dosis de silicio).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La dosis </a:t>
            </a:r>
            <a:r>
              <a:rPr lang="es-ES" dirty="0"/>
              <a:t>exacta para alcanzar el punto de inflexión más alto en la producción, corresponde a </a:t>
            </a:r>
            <a:r>
              <a:rPr lang="es-ES" b="1" dirty="0"/>
              <a:t>252 kg/ha de </a:t>
            </a:r>
            <a:r>
              <a:rPr lang="es-ES" b="1" dirty="0" smtClean="0"/>
              <a:t>SILMAG</a:t>
            </a:r>
            <a:r>
              <a:rPr lang="es-ES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El T2 proyecta </a:t>
            </a:r>
            <a:r>
              <a:rPr lang="es-ES" dirty="0"/>
              <a:t>165 libras de cacao </a:t>
            </a:r>
            <a:r>
              <a:rPr lang="es-ES" dirty="0" smtClean="0"/>
              <a:t>en 45 plantas evaluadas equivalente a 30 </a:t>
            </a:r>
            <a:r>
              <a:rPr lang="es-ES" dirty="0" err="1" smtClean="0"/>
              <a:t>qq</a:t>
            </a:r>
            <a:r>
              <a:rPr lang="es-ES" dirty="0" smtClean="0"/>
              <a:t>/ha. 158% más que el testigo que llegó a 17 quintales.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92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cacao y din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12" y="221606"/>
            <a:ext cx="3977999" cy="24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0382" y="1088344"/>
            <a:ext cx="4905155" cy="726388"/>
          </a:xfrm>
        </p:spPr>
        <p:txBody>
          <a:bodyPr>
            <a:normAutofit/>
          </a:bodyPr>
          <a:lstStyle/>
          <a:p>
            <a:r>
              <a:rPr lang="es-EC" b="1" dirty="0" smtClean="0"/>
              <a:t>Análisis económico</a:t>
            </a:r>
            <a:endParaRPr lang="es-E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349358"/>
              </p:ext>
            </p:extLst>
          </p:nvPr>
        </p:nvGraphicFramePr>
        <p:xfrm>
          <a:off x="2019010" y="1982312"/>
          <a:ext cx="8778238" cy="4598574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3750131"/>
                <a:gridCol w="1074758"/>
                <a:gridCol w="1317783"/>
                <a:gridCol w="1317783"/>
                <a:gridCol w="1317783"/>
              </a:tblGrid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COSTOS POR TRATAMIENTO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Tratamiento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Dosis de Silicio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 kg/ha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100 kg/ha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200 kg/ha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300 kg/ha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Costos de recursos humanos ($)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67,50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67,50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67,50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67,50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Costos de recursos físicos ($)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24,94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24,94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24,94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24,94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Imprevistos </a:t>
                      </a:r>
                      <a:r>
                        <a:rPr lang="es-ES" sz="1800" dirty="0">
                          <a:effectLst/>
                        </a:rPr>
                        <a:t>($)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10,00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10,00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10,00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10,00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Costo de SILMAG ($)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0,00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5,02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7,52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Total </a:t>
                      </a:r>
                      <a:r>
                        <a:rPr lang="es-ES" sz="1800" dirty="0" smtClean="0">
                          <a:effectLst/>
                        </a:rPr>
                        <a:t>costos </a:t>
                      </a:r>
                      <a:r>
                        <a:rPr lang="es-ES" sz="1800" dirty="0">
                          <a:effectLst/>
                        </a:rPr>
                        <a:t>por tratamiento ($)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102,44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104,94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107,46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109,96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Total cosecha </a:t>
                      </a:r>
                      <a:r>
                        <a:rPr lang="es-ES" sz="1800" dirty="0" smtClean="0">
                          <a:effectLst/>
                        </a:rPr>
                        <a:t>(</a:t>
                      </a:r>
                      <a:r>
                        <a:rPr lang="es-ES" sz="1800" dirty="0">
                          <a:effectLst/>
                        </a:rPr>
                        <a:t>lb) por tratamiento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232,50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244,50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280,50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232,00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Venta ($)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104,625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110,025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126,225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104,4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Análisis costo beneficio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2,19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5,09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18,77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-5,56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Anillo 4"/>
          <p:cNvSpPr/>
          <p:nvPr/>
        </p:nvSpPr>
        <p:spPr>
          <a:xfrm>
            <a:off x="8409903" y="6130343"/>
            <a:ext cx="798491" cy="489398"/>
          </a:xfrm>
          <a:prstGeom prst="donut">
            <a:avLst>
              <a:gd name="adj" fmla="val 3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9585" y="0"/>
            <a:ext cx="6035920" cy="689535"/>
          </a:xfrm>
        </p:spPr>
        <p:txBody>
          <a:bodyPr/>
          <a:lstStyle/>
          <a:p>
            <a:r>
              <a:rPr lang="es-EC" b="1" dirty="0" smtClean="0"/>
              <a:t>Discusión: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8976" y="1429554"/>
            <a:ext cx="10479130" cy="51386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solidFill>
                  <a:schemeClr val="tx1"/>
                </a:solidFill>
              </a:rPr>
              <a:t>La respuesta productiva puede relacionarse a la resistencia que otorga el Si a  condiciones de estrés ambiental que atraviesa la planta en determinada época del año.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</a:rPr>
              <a:t>Se </a:t>
            </a:r>
            <a:r>
              <a:rPr lang="es-ES" dirty="0">
                <a:solidFill>
                  <a:schemeClr val="tx1"/>
                </a:solidFill>
              </a:rPr>
              <a:t>evidencia una </a:t>
            </a:r>
            <a:r>
              <a:rPr lang="es-ES" b="1" u="sng" dirty="0">
                <a:solidFill>
                  <a:schemeClr val="tx1"/>
                </a:solidFill>
              </a:rPr>
              <a:t>disminución </a:t>
            </a:r>
            <a:r>
              <a:rPr lang="es-ES" b="1" u="sng" dirty="0" smtClean="0">
                <a:solidFill>
                  <a:schemeClr val="tx1"/>
                </a:solidFill>
              </a:rPr>
              <a:t>de silicio en suelo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en </a:t>
            </a:r>
            <a:r>
              <a:rPr lang="es-ES" dirty="0">
                <a:solidFill>
                  <a:schemeClr val="tx1"/>
                </a:solidFill>
              </a:rPr>
              <a:t>los tratamientos que </a:t>
            </a:r>
            <a:r>
              <a:rPr lang="es-ES" dirty="0" smtClean="0">
                <a:solidFill>
                  <a:schemeClr val="tx1"/>
                </a:solidFill>
              </a:rPr>
              <a:t>tuvieron menor aporte de Si, T0 </a:t>
            </a:r>
            <a:r>
              <a:rPr lang="es-ES" dirty="0">
                <a:solidFill>
                  <a:schemeClr val="tx1"/>
                </a:solidFill>
              </a:rPr>
              <a:t>y T1 (10,5 y 11 mm/kg), </a:t>
            </a:r>
            <a:r>
              <a:rPr lang="es-ES" dirty="0" smtClean="0">
                <a:solidFill>
                  <a:schemeClr val="tx1"/>
                </a:solidFill>
              </a:rPr>
              <a:t>presentándose </a:t>
            </a:r>
            <a:r>
              <a:rPr lang="es-ES" dirty="0">
                <a:solidFill>
                  <a:schemeClr val="tx1"/>
                </a:solidFill>
              </a:rPr>
              <a:t>una </a:t>
            </a:r>
            <a:r>
              <a:rPr lang="es-ES" b="1" u="sng" dirty="0">
                <a:solidFill>
                  <a:schemeClr val="tx1"/>
                </a:solidFill>
              </a:rPr>
              <a:t>reducción de silicio por consumo de 1,4 y 0,9 mg/kg respectivamente</a:t>
            </a:r>
            <a:r>
              <a:rPr lang="es-ES" u="sng" dirty="0">
                <a:solidFill>
                  <a:schemeClr val="tx1"/>
                </a:solidFill>
              </a:rPr>
              <a:t>.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</a:rPr>
              <a:t>T2 </a:t>
            </a:r>
            <a:r>
              <a:rPr lang="es-ES" dirty="0">
                <a:solidFill>
                  <a:schemeClr val="tx1"/>
                </a:solidFill>
              </a:rPr>
              <a:t>y T3 (200 – 300 kg/ha SILMAG), presentaron </a:t>
            </a:r>
            <a:r>
              <a:rPr lang="es-ES" dirty="0" smtClean="0">
                <a:solidFill>
                  <a:schemeClr val="tx1"/>
                </a:solidFill>
              </a:rPr>
              <a:t>incremento </a:t>
            </a:r>
            <a:r>
              <a:rPr lang="es-ES" dirty="0">
                <a:solidFill>
                  <a:schemeClr val="tx1"/>
                </a:solidFill>
              </a:rPr>
              <a:t>en la cantidad de </a:t>
            </a:r>
            <a:r>
              <a:rPr lang="es-ES" dirty="0" smtClean="0">
                <a:solidFill>
                  <a:schemeClr val="tx1"/>
                </a:solidFill>
              </a:rPr>
              <a:t>Si </a:t>
            </a:r>
            <a:r>
              <a:rPr lang="es-ES" dirty="0">
                <a:solidFill>
                  <a:schemeClr val="tx1"/>
                </a:solidFill>
              </a:rPr>
              <a:t>disuelto en el suelo de 1,3 y 0,4 </a:t>
            </a:r>
            <a:r>
              <a:rPr lang="es-ES" dirty="0" smtClean="0">
                <a:solidFill>
                  <a:schemeClr val="tx1"/>
                </a:solidFill>
              </a:rPr>
              <a:t>mg/kg. </a:t>
            </a:r>
            <a:r>
              <a:rPr lang="es-ES" dirty="0">
                <a:solidFill>
                  <a:schemeClr val="tx1"/>
                </a:solidFill>
              </a:rPr>
              <a:t>Según Álvarez y Osorio (2014), que citan a </a:t>
            </a:r>
            <a:r>
              <a:rPr lang="es-ES" dirty="0" err="1">
                <a:solidFill>
                  <a:schemeClr val="tx1"/>
                </a:solidFill>
              </a:rPr>
              <a:t>Mitani</a:t>
            </a:r>
            <a:r>
              <a:rPr lang="es-ES" dirty="0">
                <a:solidFill>
                  <a:schemeClr val="tx1"/>
                </a:solidFill>
              </a:rPr>
              <a:t> and </a:t>
            </a:r>
            <a:r>
              <a:rPr lang="es-ES" dirty="0" err="1">
                <a:solidFill>
                  <a:schemeClr val="tx1"/>
                </a:solidFill>
              </a:rPr>
              <a:t>Ma</a:t>
            </a:r>
            <a:r>
              <a:rPr lang="es-ES" dirty="0">
                <a:solidFill>
                  <a:schemeClr val="tx1"/>
                </a:solidFill>
              </a:rPr>
              <a:t> (2005), las plantas de </a:t>
            </a:r>
            <a:r>
              <a:rPr lang="es-ES" b="1" u="sng" dirty="0">
                <a:solidFill>
                  <a:schemeClr val="tx1"/>
                </a:solidFill>
              </a:rPr>
              <a:t>absorción pasiva de </a:t>
            </a:r>
            <a:r>
              <a:rPr lang="es-ES" b="1" u="sng" dirty="0" smtClean="0">
                <a:solidFill>
                  <a:schemeClr val="tx1"/>
                </a:solidFill>
              </a:rPr>
              <a:t>Si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>
                <a:solidFill>
                  <a:schemeClr val="tx1"/>
                </a:solidFill>
              </a:rPr>
              <a:t>toman el nutriente a una velocidad similar a la del agua, </a:t>
            </a:r>
            <a:r>
              <a:rPr lang="es-ES" dirty="0" smtClean="0">
                <a:solidFill>
                  <a:schemeClr val="tx1"/>
                </a:solidFill>
              </a:rPr>
              <a:t>sin presentar </a:t>
            </a:r>
            <a:r>
              <a:rPr lang="es-ES" dirty="0">
                <a:solidFill>
                  <a:schemeClr val="tx1"/>
                </a:solidFill>
              </a:rPr>
              <a:t>cambios significativos en la concentración de </a:t>
            </a:r>
            <a:r>
              <a:rPr lang="es-ES" dirty="0" smtClean="0">
                <a:solidFill>
                  <a:schemeClr val="tx1"/>
                </a:solidFill>
              </a:rPr>
              <a:t>Si </a:t>
            </a:r>
            <a:r>
              <a:rPr lang="es-ES" dirty="0">
                <a:solidFill>
                  <a:schemeClr val="tx1"/>
                </a:solidFill>
              </a:rPr>
              <a:t>en la solución del suelo. </a:t>
            </a:r>
          </a:p>
        </p:txBody>
      </p:sp>
    </p:spTree>
    <p:extLst>
      <p:ext uri="{BB962C8B-B14F-4D97-AF65-F5344CB8AC3E}">
        <p14:creationId xmlns:p14="http://schemas.microsoft.com/office/powerpoint/2010/main" val="18196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59585" y="0"/>
            <a:ext cx="6035920" cy="689535"/>
          </a:xfrm>
        </p:spPr>
        <p:txBody>
          <a:bodyPr/>
          <a:lstStyle/>
          <a:p>
            <a:r>
              <a:rPr lang="es-EC" b="1" dirty="0" smtClean="0"/>
              <a:t>Discusión:</a:t>
            </a:r>
            <a:endParaRPr lang="es-ES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111855" y="1313645"/>
            <a:ext cx="10479130" cy="54348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El </a:t>
            </a:r>
            <a:r>
              <a:rPr lang="es-ES" dirty="0" smtClean="0">
                <a:solidFill>
                  <a:schemeClr val="tx1"/>
                </a:solidFill>
              </a:rPr>
              <a:t>Si en hojas tuvo </a:t>
            </a:r>
            <a:r>
              <a:rPr lang="es-ES" dirty="0">
                <a:solidFill>
                  <a:schemeClr val="tx1"/>
                </a:solidFill>
              </a:rPr>
              <a:t>un </a:t>
            </a:r>
            <a:r>
              <a:rPr lang="es-ES" b="1" u="sng" dirty="0">
                <a:solidFill>
                  <a:schemeClr val="tx1"/>
                </a:solidFill>
              </a:rPr>
              <a:t>aumento </a:t>
            </a:r>
            <a:r>
              <a:rPr lang="es-ES" b="1" u="sng" dirty="0" smtClean="0">
                <a:solidFill>
                  <a:schemeClr val="tx1"/>
                </a:solidFill>
              </a:rPr>
              <a:t>significativo de Si</a:t>
            </a:r>
            <a:r>
              <a:rPr lang="es-ES" dirty="0" smtClean="0">
                <a:solidFill>
                  <a:schemeClr val="tx1"/>
                </a:solidFill>
              </a:rPr>
              <a:t>. De </a:t>
            </a:r>
            <a:r>
              <a:rPr lang="es-ES" dirty="0">
                <a:solidFill>
                  <a:schemeClr val="tx1"/>
                </a:solidFill>
              </a:rPr>
              <a:t>0,11% (T1 y T2) y 0,10 % (T0 y T3) 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Según Álvarez y Osorio (2014</a:t>
            </a:r>
            <a:r>
              <a:rPr lang="es-ES" dirty="0" smtClean="0">
                <a:solidFill>
                  <a:schemeClr val="tx1"/>
                </a:solidFill>
              </a:rPr>
              <a:t>), los </a:t>
            </a:r>
            <a:r>
              <a:rPr lang="es-ES" dirty="0">
                <a:solidFill>
                  <a:schemeClr val="tx1"/>
                </a:solidFill>
              </a:rPr>
              <a:t>flujos del nutriente </a:t>
            </a:r>
            <a:r>
              <a:rPr lang="es-ES" dirty="0" smtClean="0">
                <a:solidFill>
                  <a:schemeClr val="tx1"/>
                </a:solidFill>
              </a:rPr>
              <a:t>varían </a:t>
            </a:r>
            <a:r>
              <a:rPr lang="es-ES" dirty="0">
                <a:solidFill>
                  <a:schemeClr val="tx1"/>
                </a:solidFill>
              </a:rPr>
              <a:t>de acuerdo al tipo de vegetación y </a:t>
            </a:r>
            <a:r>
              <a:rPr lang="es-ES" dirty="0" smtClean="0">
                <a:solidFill>
                  <a:schemeClr val="tx1"/>
                </a:solidFill>
              </a:rPr>
              <a:t>edad </a:t>
            </a:r>
            <a:r>
              <a:rPr lang="es-ES" dirty="0">
                <a:solidFill>
                  <a:schemeClr val="tx1"/>
                </a:solidFill>
              </a:rPr>
              <a:t>de la misma, en la cual las plantas absorben una cantidad significativa de </a:t>
            </a:r>
            <a:r>
              <a:rPr lang="es-ES" dirty="0" smtClean="0">
                <a:solidFill>
                  <a:schemeClr val="tx1"/>
                </a:solidFill>
              </a:rPr>
              <a:t>Si disuelto originario </a:t>
            </a:r>
            <a:r>
              <a:rPr lang="es-ES" dirty="0">
                <a:solidFill>
                  <a:schemeClr val="tx1"/>
                </a:solidFill>
              </a:rPr>
              <a:t>de la </a:t>
            </a:r>
            <a:r>
              <a:rPr lang="es-ES" b="1" u="sng" dirty="0">
                <a:solidFill>
                  <a:schemeClr val="tx1"/>
                </a:solidFill>
              </a:rPr>
              <a:t>descomposición de </a:t>
            </a:r>
            <a:r>
              <a:rPr lang="es-ES" b="1" u="sng" dirty="0" smtClean="0">
                <a:solidFill>
                  <a:schemeClr val="tx1"/>
                </a:solidFill>
              </a:rPr>
              <a:t>hojarasca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smtClean="0">
                <a:solidFill>
                  <a:schemeClr val="tx1"/>
                </a:solidFill>
              </a:rPr>
              <a:t>(</a:t>
            </a:r>
            <a:r>
              <a:rPr lang="es-ES" b="1" u="sng" dirty="0" smtClean="0">
                <a:solidFill>
                  <a:schemeClr val="tx1"/>
                </a:solidFill>
              </a:rPr>
              <a:t>disolución </a:t>
            </a:r>
            <a:r>
              <a:rPr lang="es-ES" b="1" u="sng" dirty="0">
                <a:solidFill>
                  <a:schemeClr val="tx1"/>
                </a:solidFill>
              </a:rPr>
              <a:t>de los </a:t>
            </a:r>
            <a:r>
              <a:rPr lang="es-ES" b="1" u="sng" dirty="0" smtClean="0">
                <a:solidFill>
                  <a:schemeClr val="tx1"/>
                </a:solidFill>
              </a:rPr>
              <a:t>fitolitos)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Según los rangos de clasificación de las plantas acumuladoras de silicio (Jones </a:t>
            </a:r>
            <a:r>
              <a:rPr lang="es-ES" dirty="0">
                <a:solidFill>
                  <a:schemeClr val="tx1"/>
                </a:solidFill>
              </a:rPr>
              <a:t>y Handreck en </a:t>
            </a:r>
            <a:r>
              <a:rPr lang="es-ES" dirty="0" smtClean="0">
                <a:solidFill>
                  <a:schemeClr val="tx1"/>
                </a:solidFill>
              </a:rPr>
              <a:t>1967), propongo clasificarle al </a:t>
            </a:r>
            <a:r>
              <a:rPr lang="es-ES" b="1" u="sng" dirty="0">
                <a:solidFill>
                  <a:schemeClr val="tx1"/>
                </a:solidFill>
              </a:rPr>
              <a:t>cacao CCN-51 </a:t>
            </a:r>
            <a:r>
              <a:rPr lang="es-ES" dirty="0" smtClean="0">
                <a:solidFill>
                  <a:schemeClr val="tx1"/>
                </a:solidFill>
              </a:rPr>
              <a:t>en Santo </a:t>
            </a:r>
            <a:r>
              <a:rPr lang="es-ES" dirty="0">
                <a:solidFill>
                  <a:schemeClr val="tx1"/>
                </a:solidFill>
              </a:rPr>
              <a:t>Domingo, como </a:t>
            </a:r>
            <a:r>
              <a:rPr lang="es-ES" b="1" u="sng" dirty="0" smtClean="0">
                <a:solidFill>
                  <a:schemeClr val="tx1"/>
                </a:solidFill>
              </a:rPr>
              <a:t>planta </a:t>
            </a:r>
            <a:r>
              <a:rPr lang="es-ES" b="1" u="sng" dirty="0">
                <a:solidFill>
                  <a:schemeClr val="tx1"/>
                </a:solidFill>
              </a:rPr>
              <a:t>no acumuladora de silicio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smtClean="0">
                <a:solidFill>
                  <a:schemeClr val="tx1"/>
                </a:solidFill>
              </a:rPr>
              <a:t>ya que los </a:t>
            </a:r>
            <a:r>
              <a:rPr lang="es-ES" dirty="0">
                <a:solidFill>
                  <a:schemeClr val="tx1"/>
                </a:solidFill>
              </a:rPr>
              <a:t>niveles </a:t>
            </a:r>
            <a:r>
              <a:rPr lang="es-ES" dirty="0" smtClean="0">
                <a:solidFill>
                  <a:schemeClr val="tx1"/>
                </a:solidFill>
              </a:rPr>
              <a:t>de silicio foliar están por </a:t>
            </a:r>
            <a:r>
              <a:rPr lang="es-ES" dirty="0">
                <a:solidFill>
                  <a:schemeClr val="tx1"/>
                </a:solidFill>
              </a:rPr>
              <a:t>debajo del 1</a:t>
            </a:r>
            <a:r>
              <a:rPr lang="es-ES" dirty="0" smtClean="0">
                <a:solidFill>
                  <a:schemeClr val="tx1"/>
                </a:solidFill>
              </a:rPr>
              <a:t>%.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A mayor dosis de Si </a:t>
            </a:r>
            <a:r>
              <a:rPr lang="es-ES" b="1" u="sng" dirty="0" smtClean="0">
                <a:solidFill>
                  <a:schemeClr val="tx1"/>
                </a:solidFill>
              </a:rPr>
              <a:t>aumenta absorción y asimilación de Fósforo 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b="1" u="sng" dirty="0" smtClean="0">
                <a:solidFill>
                  <a:schemeClr val="tx1"/>
                </a:solidFill>
              </a:rPr>
              <a:t>transforma fosfatos levemente solubles en fosfatos asimilables </a:t>
            </a:r>
            <a:r>
              <a:rPr lang="es-ES" dirty="0" smtClean="0">
                <a:solidFill>
                  <a:schemeClr val="tx1"/>
                </a:solidFill>
              </a:rPr>
              <a:t>. Según Álvarez y Osorio (2014), la </a:t>
            </a:r>
            <a:r>
              <a:rPr lang="es-ES" b="1" u="sng" dirty="0" smtClean="0">
                <a:solidFill>
                  <a:schemeClr val="tx1"/>
                </a:solidFill>
              </a:rPr>
              <a:t>cantidad de fertilizante fosfórico soluble requerida </a:t>
            </a:r>
            <a:r>
              <a:rPr lang="es-ES" dirty="0" smtClean="0">
                <a:solidFill>
                  <a:schemeClr val="tx1"/>
                </a:solidFill>
              </a:rPr>
              <a:t>para varios cultivos, </a:t>
            </a:r>
            <a:r>
              <a:rPr lang="es-ES" b="1" u="sng" dirty="0" smtClean="0">
                <a:solidFill>
                  <a:schemeClr val="tx1"/>
                </a:solidFill>
              </a:rPr>
              <a:t>es menor en presencia de Si</a:t>
            </a:r>
            <a:r>
              <a:rPr lang="es-ES" dirty="0" smtClean="0">
                <a:solidFill>
                  <a:schemeClr val="tx1"/>
                </a:solidFill>
              </a:rPr>
              <a:t>. Silva (1971), al aplicar silicato de calcio (1,6 T/ha) en pastos, </a:t>
            </a:r>
            <a:r>
              <a:rPr lang="es-ES" b="1" u="sng" dirty="0" smtClean="0">
                <a:solidFill>
                  <a:schemeClr val="tx1"/>
                </a:solidFill>
              </a:rPr>
              <a:t>se redujo un 36% </a:t>
            </a:r>
            <a:r>
              <a:rPr lang="es-ES" dirty="0">
                <a:solidFill>
                  <a:schemeClr val="tx1"/>
                </a:solidFill>
              </a:rPr>
              <a:t>la </a:t>
            </a:r>
            <a:r>
              <a:rPr lang="es-ES" b="1" u="sng" dirty="0">
                <a:solidFill>
                  <a:schemeClr val="tx1"/>
                </a:solidFill>
              </a:rPr>
              <a:t>cantidad de fósforo </a:t>
            </a:r>
            <a:r>
              <a:rPr lang="es-ES" dirty="0" smtClean="0">
                <a:solidFill>
                  <a:schemeClr val="tx1"/>
                </a:solidFill>
              </a:rPr>
              <a:t>con respecto al testigo.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5951" y="134713"/>
            <a:ext cx="2996506" cy="612262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Conclusiones: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5459" y="1146220"/>
            <a:ext cx="11178862" cy="539624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lvl="0"/>
            <a:r>
              <a:rPr lang="es-ES" dirty="0" smtClean="0"/>
              <a:t>Se demuestra el beneficio del Si </a:t>
            </a:r>
            <a:r>
              <a:rPr lang="es-ES" dirty="0"/>
              <a:t>al acumularse en </a:t>
            </a:r>
            <a:r>
              <a:rPr lang="es-ES" dirty="0" smtClean="0"/>
              <a:t>paredes </a:t>
            </a:r>
            <a:r>
              <a:rPr lang="es-ES" dirty="0"/>
              <a:t>celulares para formar fitolitos, </a:t>
            </a:r>
            <a:r>
              <a:rPr lang="es-ES" dirty="0" smtClean="0"/>
              <a:t>que  </a:t>
            </a:r>
            <a:r>
              <a:rPr lang="es-ES" dirty="0"/>
              <a:t>forman </a:t>
            </a:r>
            <a:r>
              <a:rPr lang="es-ES" dirty="0" smtClean="0"/>
              <a:t>barreras mecánicas </a:t>
            </a:r>
            <a:r>
              <a:rPr lang="es-ES" dirty="0"/>
              <a:t>y </a:t>
            </a:r>
            <a:r>
              <a:rPr lang="es-ES" dirty="0" smtClean="0"/>
              <a:t>bioquímicas </a:t>
            </a:r>
            <a:r>
              <a:rPr lang="es-ES" dirty="0"/>
              <a:t>que </a:t>
            </a:r>
            <a:r>
              <a:rPr lang="es-ES" dirty="0" smtClean="0"/>
              <a:t>dan resistencia al </a:t>
            </a:r>
            <a:r>
              <a:rPr lang="es-ES" dirty="0"/>
              <a:t>estrés biótico y abiótico de los cultivos.</a:t>
            </a:r>
          </a:p>
          <a:p>
            <a:pPr lvl="0"/>
            <a:r>
              <a:rPr lang="es-ES" dirty="0" smtClean="0"/>
              <a:t>Residuos </a:t>
            </a:r>
            <a:r>
              <a:rPr lang="es-ES" dirty="0"/>
              <a:t>de cosecha y </a:t>
            </a:r>
            <a:r>
              <a:rPr lang="es-ES" dirty="0" smtClean="0"/>
              <a:t>hojas, </a:t>
            </a:r>
            <a:r>
              <a:rPr lang="es-ES" dirty="0"/>
              <a:t>son </a:t>
            </a:r>
            <a:r>
              <a:rPr lang="es-ES" dirty="0" smtClean="0"/>
              <a:t>principales </a:t>
            </a:r>
            <a:r>
              <a:rPr lang="es-ES" dirty="0"/>
              <a:t>fuentes de aporte de </a:t>
            </a:r>
            <a:r>
              <a:rPr lang="es-ES" dirty="0" smtClean="0"/>
              <a:t>Si.</a:t>
            </a:r>
          </a:p>
          <a:p>
            <a:pPr lvl="0"/>
            <a:r>
              <a:rPr lang="es-ES" dirty="0" smtClean="0"/>
              <a:t>Aplicaciones </a:t>
            </a:r>
            <a:r>
              <a:rPr lang="es-ES" dirty="0"/>
              <a:t>de </a:t>
            </a:r>
            <a:r>
              <a:rPr lang="es-ES" dirty="0" smtClean="0"/>
              <a:t>Si al </a:t>
            </a:r>
            <a:r>
              <a:rPr lang="es-ES" dirty="0"/>
              <a:t>cacao </a:t>
            </a:r>
            <a:r>
              <a:rPr lang="es-ES" dirty="0" smtClean="0"/>
              <a:t>aumentan </a:t>
            </a:r>
            <a:r>
              <a:rPr lang="es-ES" dirty="0"/>
              <a:t>el consumo y disponibilidad de </a:t>
            </a:r>
            <a:r>
              <a:rPr lang="es-ES" dirty="0" smtClean="0"/>
              <a:t>P y Ca.</a:t>
            </a:r>
          </a:p>
          <a:p>
            <a:pPr lvl="0"/>
            <a:r>
              <a:rPr lang="es-ES" dirty="0" smtClean="0"/>
              <a:t>No </a:t>
            </a:r>
            <a:r>
              <a:rPr lang="es-ES" dirty="0"/>
              <a:t>se </a:t>
            </a:r>
            <a:r>
              <a:rPr lang="es-ES" dirty="0" smtClean="0"/>
              <a:t>evidencio efectos </a:t>
            </a:r>
            <a:r>
              <a:rPr lang="es-ES" dirty="0"/>
              <a:t>del </a:t>
            </a:r>
            <a:r>
              <a:rPr lang="es-ES" dirty="0" smtClean="0"/>
              <a:t>Si en </a:t>
            </a:r>
            <a:r>
              <a:rPr lang="es-ES" dirty="0"/>
              <a:t>la formación y el número de chereles, </a:t>
            </a:r>
            <a:r>
              <a:rPr lang="es-ES" dirty="0" smtClean="0"/>
              <a:t>por su </a:t>
            </a:r>
            <a:r>
              <a:rPr lang="es-ES" dirty="0"/>
              <a:t>dinámica </a:t>
            </a:r>
            <a:r>
              <a:rPr lang="es-ES" dirty="0" smtClean="0"/>
              <a:t>de </a:t>
            </a:r>
            <a:r>
              <a:rPr lang="es-ES" dirty="0"/>
              <a:t>crecimiento, </a:t>
            </a:r>
            <a:r>
              <a:rPr lang="es-ES" dirty="0" smtClean="0"/>
              <a:t>al </a:t>
            </a:r>
            <a:r>
              <a:rPr lang="es-ES" dirty="0"/>
              <a:t>ser </a:t>
            </a:r>
            <a:r>
              <a:rPr lang="es-ES" dirty="0" smtClean="0"/>
              <a:t>un tejido muy joven</a:t>
            </a:r>
            <a:r>
              <a:rPr lang="es-ES" dirty="0"/>
              <a:t>, el </a:t>
            </a:r>
            <a:r>
              <a:rPr lang="es-ES" dirty="0" smtClean="0"/>
              <a:t>Si </a:t>
            </a:r>
            <a:r>
              <a:rPr lang="es-ES" dirty="0"/>
              <a:t>no se </a:t>
            </a:r>
            <a:r>
              <a:rPr lang="es-ES" dirty="0" smtClean="0"/>
              <a:t>acumula. </a:t>
            </a:r>
          </a:p>
          <a:p>
            <a:pPr lvl="0"/>
            <a:r>
              <a:rPr lang="es-ES" dirty="0" smtClean="0"/>
              <a:t>Aplicaciones </a:t>
            </a:r>
            <a:r>
              <a:rPr lang="es-ES" dirty="0"/>
              <a:t>de </a:t>
            </a:r>
            <a:r>
              <a:rPr lang="es-ES" dirty="0" smtClean="0"/>
              <a:t>(252 </a:t>
            </a:r>
            <a:r>
              <a:rPr lang="es-ES" dirty="0"/>
              <a:t>kg/ha de SILMAG) mejoran la producción de almendras de cacao CCN-51 en Santo Domingo de los </a:t>
            </a:r>
            <a:r>
              <a:rPr lang="es-ES" dirty="0" err="1"/>
              <a:t>Tsáchilas</a:t>
            </a:r>
            <a:r>
              <a:rPr lang="es-ES" dirty="0"/>
              <a:t>, </a:t>
            </a:r>
            <a:r>
              <a:rPr lang="es-ES" dirty="0" smtClean="0"/>
              <a:t>se </a:t>
            </a:r>
            <a:r>
              <a:rPr lang="es-ES" dirty="0"/>
              <a:t>aumenta el número de mazorcas por planta. </a:t>
            </a:r>
          </a:p>
          <a:p>
            <a:pPr lvl="0" algn="just"/>
            <a:r>
              <a:rPr lang="es-ES" dirty="0"/>
              <a:t>Se evidencio que a mayor dosis de Si, mayor producción de almendras. Siendo T2, el más adecuado, alcanzando 165 libras de almendras, 63 lb más que el T0.</a:t>
            </a:r>
          </a:p>
          <a:p>
            <a:pPr lvl="0" algn="just"/>
            <a:r>
              <a:rPr lang="es-ES" dirty="0"/>
              <a:t>Se cumple la hipótesis alternativa, el Si incrementa rendimientos usando fuentes comerciales de Si. </a:t>
            </a:r>
          </a:p>
          <a:p>
            <a:pPr lvl="0" algn="just"/>
            <a:r>
              <a:rPr lang="es-EC" dirty="0"/>
              <a:t>El Si genera resistencia a la </a:t>
            </a:r>
            <a:r>
              <a:rPr lang="es-EC" dirty="0" smtClean="0"/>
              <a:t>sequía, </a:t>
            </a:r>
            <a:r>
              <a:rPr lang="es-ES" dirty="0" smtClean="0"/>
              <a:t>los </a:t>
            </a:r>
            <a:r>
              <a:rPr lang="es-ES" dirty="0"/>
              <a:t>tratamientos con silicio mantuvieron </a:t>
            </a:r>
            <a:r>
              <a:rPr lang="es-ES" dirty="0" smtClean="0"/>
              <a:t>buena </a:t>
            </a:r>
            <a:r>
              <a:rPr lang="es-ES" dirty="0"/>
              <a:t>respuesta productiva.</a:t>
            </a:r>
          </a:p>
          <a:p>
            <a:pPr lvl="0" algn="just"/>
            <a:r>
              <a:rPr lang="es-ES" dirty="0"/>
              <a:t>El análisis costo beneficio señala al T2 como el más rentable, a diferencia del T3 que es el tratamiento en el cual no se obtuvieron beneficios económicos.</a:t>
            </a:r>
          </a:p>
          <a:p>
            <a:pPr marL="0" lv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48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98146776"/>
              </p:ext>
            </p:extLst>
          </p:nvPr>
        </p:nvGraphicFramePr>
        <p:xfrm>
          <a:off x="932597" y="-648280"/>
          <a:ext cx="11081982" cy="7369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 descr="Resultado de imagen para cac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715" y="226296"/>
            <a:ext cx="2626235" cy="21916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2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3072" y="237744"/>
            <a:ext cx="4851064" cy="779687"/>
          </a:xfrm>
        </p:spPr>
        <p:txBody>
          <a:bodyPr/>
          <a:lstStyle/>
          <a:p>
            <a:r>
              <a:rPr lang="es-EC" b="1" dirty="0" smtClean="0"/>
              <a:t>Recomendaciones: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8490" y="1682839"/>
            <a:ext cx="10934163" cy="45118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just"/>
            <a:r>
              <a:rPr lang="es-ES" dirty="0" smtClean="0"/>
              <a:t>Evaluar Si  </a:t>
            </a:r>
            <a:r>
              <a:rPr lang="es-ES" dirty="0"/>
              <a:t>en la producción del cultivo de cacao CCN-51 en época </a:t>
            </a:r>
            <a:r>
              <a:rPr lang="es-ES" dirty="0" smtClean="0"/>
              <a:t>lluviosa.</a:t>
            </a:r>
          </a:p>
          <a:p>
            <a:pPr lvl="0" algn="just"/>
            <a:r>
              <a:rPr lang="es-ES" dirty="0" smtClean="0"/>
              <a:t>Realizar un </a:t>
            </a:r>
            <a:r>
              <a:rPr lang="es-ES" dirty="0"/>
              <a:t>mayor </a:t>
            </a:r>
            <a:r>
              <a:rPr lang="es-ES" dirty="0" smtClean="0"/>
              <a:t>número </a:t>
            </a:r>
            <a:r>
              <a:rPr lang="es-ES" dirty="0"/>
              <a:t>de evaluaciones en laboratorio del </a:t>
            </a:r>
            <a:r>
              <a:rPr lang="es-ES" dirty="0" smtClean="0"/>
              <a:t>silicio </a:t>
            </a:r>
            <a:r>
              <a:rPr lang="es-ES" dirty="0"/>
              <a:t>foliar y la cantidad del nutriente en la solución del suelo a menores intervalos de tiempo, para conocer la dinámica del silicio </a:t>
            </a:r>
            <a:r>
              <a:rPr lang="es-ES" dirty="0" smtClean="0"/>
              <a:t>en la planta, estableciendo </a:t>
            </a:r>
            <a:r>
              <a:rPr lang="es-ES" dirty="0"/>
              <a:t>el tiempo de consumo y su reciclaje </a:t>
            </a:r>
            <a:r>
              <a:rPr lang="es-ES" dirty="0" smtClean="0"/>
              <a:t>en el </a:t>
            </a:r>
            <a:r>
              <a:rPr lang="es-ES" dirty="0"/>
              <a:t>cultivo de cacao CCN-51.</a:t>
            </a:r>
          </a:p>
          <a:p>
            <a:pPr lvl="0" algn="just"/>
            <a:r>
              <a:rPr lang="es-ES" dirty="0"/>
              <a:t>Un mayor número de plantas </a:t>
            </a:r>
            <a:r>
              <a:rPr lang="es-ES" dirty="0" smtClean="0"/>
              <a:t>evaluadas es </a:t>
            </a:r>
            <a:r>
              <a:rPr lang="es-ES" dirty="0"/>
              <a:t>necesario para </a:t>
            </a:r>
            <a:r>
              <a:rPr lang="es-ES" dirty="0" smtClean="0"/>
              <a:t>contar con </a:t>
            </a:r>
            <a:r>
              <a:rPr lang="es-ES" dirty="0"/>
              <a:t>datos más </a:t>
            </a:r>
            <a:r>
              <a:rPr lang="es-ES" dirty="0" smtClean="0"/>
              <a:t>precisos de la acción del </a:t>
            </a:r>
            <a:r>
              <a:rPr lang="es-ES" dirty="0"/>
              <a:t>silicio en las variables </a:t>
            </a:r>
            <a:r>
              <a:rPr lang="es-ES" dirty="0" smtClean="0"/>
              <a:t>propuestas.</a:t>
            </a:r>
            <a:endParaRPr lang="es-ES" dirty="0"/>
          </a:p>
          <a:p>
            <a:pPr lvl="0" algn="just"/>
            <a:r>
              <a:rPr lang="es-ES" dirty="0"/>
              <a:t>Es posible que un solo método de evaluación de silicio no sea suficiente para establecer la cantidad del nutriente en el suelo, </a:t>
            </a:r>
            <a:r>
              <a:rPr lang="es-ES" dirty="0" smtClean="0"/>
              <a:t>se recomienda </a:t>
            </a:r>
            <a:r>
              <a:rPr lang="es-ES" dirty="0"/>
              <a:t>realizar al menos dos métodos de evaluación. Podría considerarse la extracción mediante una sal diluida como 0,01M CaCl2. </a:t>
            </a:r>
            <a:r>
              <a:rPr lang="es-ES" dirty="0" smtClean="0"/>
              <a:t>para establecer </a:t>
            </a:r>
            <a:r>
              <a:rPr lang="es-ES" dirty="0"/>
              <a:t>relaciones altamente significativas entre el </a:t>
            </a:r>
            <a:r>
              <a:rPr lang="es-ES" dirty="0" smtClean="0"/>
              <a:t>Si del </a:t>
            </a:r>
            <a:r>
              <a:rPr lang="es-ES" dirty="0"/>
              <a:t>suelo y el absorbido por las plantas.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46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cacao y diner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09" y="850006"/>
            <a:ext cx="7933304" cy="529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759207" y="2465058"/>
            <a:ext cx="70416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GRACIAS POR SU ATENCIÓN</a:t>
            </a:r>
            <a:endParaRPr lang="es-E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Picture 2" descr="http://www.fermagri.com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6" y="6142822"/>
            <a:ext cx="3630814" cy="72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n para Logo IASA I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326" y1="78369" x2="16151" y2="59900"/>
                        <a14:foregroundMark x1="19072" y1="65058" x2="16495" y2="16805"/>
                        <a14:foregroundMark x1="14777" y1="19135" x2="57732" y2="1165"/>
                        <a14:foregroundMark x1="52921" y1="1165" x2="90034" y2="34276"/>
                        <a14:foregroundMark x1="89175" y1="30948" x2="82818" y2="61398"/>
                        <a14:foregroundMark x1="5326" y1="60899" x2="43986" y2="95008"/>
                        <a14:foregroundMark x1="1546" y1="67554" x2="14261" y2="81198"/>
                        <a14:foregroundMark x1="12715" y1="75541" x2="36254" y2="91348"/>
                        <a14:foregroundMark x1="60825" y1="85025" x2="90550" y2="69052"/>
                        <a14:foregroundMark x1="47938" y1="72879" x2="80756" y2="64559"/>
                        <a14:foregroundMark x1="24055" y1="56572" x2="44674" y2="58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0" y="4954880"/>
            <a:ext cx="1502712" cy="15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para sello es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9" y="1215176"/>
            <a:ext cx="1665214" cy="15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2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9470" y="54592"/>
            <a:ext cx="5472902" cy="658780"/>
          </a:xfrm>
        </p:spPr>
        <p:txBody>
          <a:bodyPr>
            <a:noAutofit/>
          </a:bodyPr>
          <a:lstStyle/>
          <a:p>
            <a:r>
              <a:rPr lang="es-EC" sz="4000" b="1" dirty="0" smtClean="0"/>
              <a:t>Generalidades</a:t>
            </a:r>
            <a:endParaRPr lang="es-ES" sz="40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55786228"/>
              </p:ext>
            </p:extLst>
          </p:nvPr>
        </p:nvGraphicFramePr>
        <p:xfrm>
          <a:off x="559557" y="1361110"/>
          <a:ext cx="1139588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1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10637" y="146438"/>
            <a:ext cx="5625185" cy="754314"/>
          </a:xfrm>
        </p:spPr>
        <p:txBody>
          <a:bodyPr>
            <a:normAutofit/>
          </a:bodyPr>
          <a:lstStyle/>
          <a:p>
            <a:r>
              <a:rPr lang="es-EC" b="1" dirty="0" smtClean="0"/>
              <a:t>EL SILICIO EN EL MUNDO</a:t>
            </a:r>
            <a:endParaRPr lang="es-ES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09598405"/>
              </p:ext>
            </p:extLst>
          </p:nvPr>
        </p:nvGraphicFramePr>
        <p:xfrm>
          <a:off x="614149" y="1060860"/>
          <a:ext cx="11341290" cy="5612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891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sil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687"/>
            <a:ext cx="3379304" cy="3643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66177749"/>
              </p:ext>
            </p:extLst>
          </p:nvPr>
        </p:nvGraphicFramePr>
        <p:xfrm>
          <a:off x="2135029" y="180305"/>
          <a:ext cx="8747617" cy="661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41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de flecha 5"/>
          <p:cNvCxnSpPr/>
          <p:nvPr/>
        </p:nvCxnSpPr>
        <p:spPr>
          <a:xfrm flipH="1" flipV="1">
            <a:off x="3528811" y="3142445"/>
            <a:ext cx="1390920" cy="193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ángulo redondeado 6"/>
          <p:cNvSpPr/>
          <p:nvPr/>
        </p:nvSpPr>
        <p:spPr>
          <a:xfrm>
            <a:off x="309093" y="2318196"/>
            <a:ext cx="3129566" cy="101743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Restaura la fertilidad del suelo </a:t>
            </a:r>
            <a:endParaRPr lang="es-E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811370" y="1326525"/>
            <a:ext cx="2949261" cy="8500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A</a:t>
            </a:r>
            <a:r>
              <a:rPr lang="es-ES" dirty="0" smtClean="0"/>
              <a:t>umenta </a:t>
            </a:r>
            <a:r>
              <a:rPr lang="es-ES" dirty="0"/>
              <a:t>la </a:t>
            </a:r>
            <a:r>
              <a:rPr lang="es-ES" dirty="0" smtClean="0"/>
              <a:t>C.I.C.</a:t>
            </a:r>
            <a:endParaRPr lang="es-ES" dirty="0"/>
          </a:p>
        </p:txBody>
      </p:sp>
      <p:cxnSp>
        <p:nvCxnSpPr>
          <p:cNvPr id="13" name="Conector recto de flecha 12"/>
          <p:cNvCxnSpPr/>
          <p:nvPr/>
        </p:nvCxnSpPr>
        <p:spPr>
          <a:xfrm flipH="1" flipV="1">
            <a:off x="3760631" y="2176529"/>
            <a:ext cx="1159100" cy="8500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ángulo redondeado 15"/>
          <p:cNvSpPr/>
          <p:nvPr/>
        </p:nvSpPr>
        <p:spPr>
          <a:xfrm>
            <a:off x="1528556" y="212506"/>
            <a:ext cx="3226158" cy="914398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 incrementa la </a:t>
            </a:r>
            <a:r>
              <a:rPr lang="es-ES" dirty="0"/>
              <a:t>disponibilidad del </a:t>
            </a:r>
            <a:r>
              <a:rPr lang="es-ES" dirty="0" smtClean="0"/>
              <a:t> Ca, Mg </a:t>
            </a:r>
            <a:r>
              <a:rPr lang="es-ES" dirty="0"/>
              <a:t>y </a:t>
            </a:r>
            <a:r>
              <a:rPr lang="es-ES" dirty="0" smtClean="0"/>
              <a:t>P en </a:t>
            </a:r>
            <a:r>
              <a:rPr lang="es-ES" dirty="0"/>
              <a:t>el suelo, 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 flipH="1" flipV="1">
            <a:off x="4224271" y="1210614"/>
            <a:ext cx="1442430" cy="1757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ángulo redondeado 19"/>
          <p:cNvSpPr/>
          <p:nvPr/>
        </p:nvSpPr>
        <p:spPr>
          <a:xfrm>
            <a:off x="4845673" y="218942"/>
            <a:ext cx="3160691" cy="914398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Mejora el flujo de oxígeno hacia la raíz  </a:t>
            </a:r>
            <a:endParaRPr lang="es-ES" dirty="0"/>
          </a:p>
        </p:txBody>
      </p:sp>
      <p:cxnSp>
        <p:nvCxnSpPr>
          <p:cNvPr id="23" name="Conector recto de flecha 22"/>
          <p:cNvCxnSpPr>
            <a:stCxn id="4" idx="3"/>
          </p:cNvCxnSpPr>
          <p:nvPr/>
        </p:nvCxnSpPr>
        <p:spPr>
          <a:xfrm flipV="1">
            <a:off x="6202786" y="1210614"/>
            <a:ext cx="4831" cy="16742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ángulo redondeado 26"/>
          <p:cNvSpPr/>
          <p:nvPr/>
        </p:nvSpPr>
        <p:spPr>
          <a:xfrm>
            <a:off x="8517225" y="270459"/>
            <a:ext cx="2455576" cy="91439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Extracción de silicio por cosechas, de 40-300 kg/ha</a:t>
            </a:r>
            <a:endParaRPr lang="es-ES" dirty="0"/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6630470" y="1217058"/>
            <a:ext cx="2142454" cy="17934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ángulo redondeado 29"/>
          <p:cNvSpPr/>
          <p:nvPr/>
        </p:nvSpPr>
        <p:spPr>
          <a:xfrm>
            <a:off x="9053848" y="1403798"/>
            <a:ext cx="3037266" cy="914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Incrementa la producción y la calidad de las cosechas</a:t>
            </a:r>
            <a:endParaRPr lang="es-ES" dirty="0"/>
          </a:p>
        </p:txBody>
      </p:sp>
      <p:cxnSp>
        <p:nvCxnSpPr>
          <p:cNvPr id="31" name="Conector recto de flecha 30"/>
          <p:cNvCxnSpPr/>
          <p:nvPr/>
        </p:nvCxnSpPr>
        <p:spPr>
          <a:xfrm flipV="1">
            <a:off x="7266096" y="1983346"/>
            <a:ext cx="1684721" cy="1246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ángulo redondeado 32"/>
          <p:cNvSpPr/>
          <p:nvPr/>
        </p:nvSpPr>
        <p:spPr>
          <a:xfrm>
            <a:off x="8950817" y="2511380"/>
            <a:ext cx="3140297" cy="914398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Incrementa la resistencia del suelo contra erosión del viento y agua</a:t>
            </a:r>
            <a:endParaRPr lang="es-ES" dirty="0"/>
          </a:p>
        </p:txBody>
      </p:sp>
      <p:cxnSp>
        <p:nvCxnSpPr>
          <p:cNvPr id="35" name="Conector recto de flecha 34"/>
          <p:cNvCxnSpPr/>
          <p:nvPr/>
        </p:nvCxnSpPr>
        <p:spPr>
          <a:xfrm flipV="1">
            <a:off x="7704783" y="3052293"/>
            <a:ext cx="1246034" cy="3219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ángulo redondeado 36"/>
          <p:cNvSpPr/>
          <p:nvPr/>
        </p:nvSpPr>
        <p:spPr>
          <a:xfrm>
            <a:off x="9279227" y="3573888"/>
            <a:ext cx="2483475" cy="914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Mejora la resistencia a  sequías</a:t>
            </a:r>
            <a:endParaRPr lang="es-ES" dirty="0"/>
          </a:p>
        </p:txBody>
      </p:sp>
      <p:cxnSp>
        <p:nvCxnSpPr>
          <p:cNvPr id="38" name="Conector recto de flecha 37"/>
          <p:cNvCxnSpPr>
            <a:endCxn id="37" idx="1"/>
          </p:cNvCxnSpPr>
          <p:nvPr/>
        </p:nvCxnSpPr>
        <p:spPr>
          <a:xfrm>
            <a:off x="7580822" y="3635076"/>
            <a:ext cx="1698405" cy="3960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ectángulo redondeado 39"/>
          <p:cNvSpPr/>
          <p:nvPr/>
        </p:nvSpPr>
        <p:spPr>
          <a:xfrm>
            <a:off x="9117704" y="4636396"/>
            <a:ext cx="2973410" cy="1152653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N</a:t>
            </a:r>
            <a:r>
              <a:rPr lang="es-ES" dirty="0" smtClean="0"/>
              <a:t>eutraliza </a:t>
            </a:r>
            <a:r>
              <a:rPr lang="es-ES" dirty="0"/>
              <a:t>la toxicidad del </a:t>
            </a:r>
            <a:r>
              <a:rPr lang="es-ES" dirty="0" smtClean="0"/>
              <a:t>(</a:t>
            </a:r>
            <a:r>
              <a:rPr lang="es-ES" dirty="0"/>
              <a:t>Al) en suelos ácidos mejor que el encalado.</a:t>
            </a:r>
          </a:p>
        </p:txBody>
      </p:sp>
      <p:cxnSp>
        <p:nvCxnSpPr>
          <p:cNvPr id="41" name="Conector recto de flecha 40"/>
          <p:cNvCxnSpPr/>
          <p:nvPr/>
        </p:nvCxnSpPr>
        <p:spPr>
          <a:xfrm>
            <a:off x="7378783" y="3992449"/>
            <a:ext cx="1675065" cy="9852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ángulo redondeado 43"/>
          <p:cNvSpPr/>
          <p:nvPr/>
        </p:nvSpPr>
        <p:spPr>
          <a:xfrm>
            <a:off x="8006364" y="5866322"/>
            <a:ext cx="3477297" cy="914398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promueve la colonización por microorganismos </a:t>
            </a:r>
            <a:r>
              <a:rPr lang="es-ES" dirty="0" smtClean="0"/>
              <a:t>benéficos</a:t>
            </a:r>
            <a:endParaRPr lang="es-ES" dirty="0"/>
          </a:p>
        </p:txBody>
      </p:sp>
      <p:cxnSp>
        <p:nvCxnSpPr>
          <p:cNvPr id="46" name="Conector recto de flecha 45"/>
          <p:cNvCxnSpPr/>
          <p:nvPr/>
        </p:nvCxnSpPr>
        <p:spPr>
          <a:xfrm>
            <a:off x="6531896" y="3992449"/>
            <a:ext cx="1930057" cy="1841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ángulo redondeado 47"/>
          <p:cNvSpPr/>
          <p:nvPr/>
        </p:nvSpPr>
        <p:spPr>
          <a:xfrm>
            <a:off x="4387664" y="5834113"/>
            <a:ext cx="3477297" cy="91439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r>
              <a:rPr lang="es-ES" dirty="0" smtClean="0"/>
              <a:t>educe </a:t>
            </a:r>
            <a:r>
              <a:rPr lang="es-ES" dirty="0"/>
              <a:t>la lixiviación de </a:t>
            </a:r>
            <a:r>
              <a:rPr lang="es-ES" dirty="0" smtClean="0"/>
              <a:t>N, P y K.</a:t>
            </a:r>
            <a:endParaRPr lang="es-ES" dirty="0"/>
          </a:p>
        </p:txBody>
      </p:sp>
      <p:sp>
        <p:nvSpPr>
          <p:cNvPr id="49" name="Rectángulo redondeado 48"/>
          <p:cNvSpPr/>
          <p:nvPr/>
        </p:nvSpPr>
        <p:spPr>
          <a:xfrm>
            <a:off x="399246" y="5834113"/>
            <a:ext cx="3765588" cy="914398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dirty="0" smtClean="0"/>
              <a:t>Aumenta </a:t>
            </a:r>
            <a:r>
              <a:rPr lang="es-ES" dirty="0"/>
              <a:t>la protección de las plantas </a:t>
            </a:r>
            <a:r>
              <a:rPr lang="es-ES" dirty="0" smtClean="0"/>
              <a:t>al ataque </a:t>
            </a:r>
            <a:r>
              <a:rPr lang="es-ES" dirty="0"/>
              <a:t>de </a:t>
            </a:r>
            <a:r>
              <a:rPr lang="es-ES" dirty="0" smtClean="0"/>
              <a:t>plagas y enfermedades.</a:t>
            </a:r>
            <a:endParaRPr lang="es-ES" dirty="0"/>
          </a:p>
        </p:txBody>
      </p:sp>
      <p:sp>
        <p:nvSpPr>
          <p:cNvPr id="50" name="Rectángulo redondeado 49"/>
          <p:cNvSpPr/>
          <p:nvPr/>
        </p:nvSpPr>
        <p:spPr>
          <a:xfrm>
            <a:off x="283334" y="4755523"/>
            <a:ext cx="3477297" cy="9143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/>
              <a:t>R</a:t>
            </a:r>
            <a:r>
              <a:rPr lang="es-ES" dirty="0" smtClean="0"/>
              <a:t>estaura </a:t>
            </a:r>
            <a:r>
              <a:rPr lang="es-ES" dirty="0"/>
              <a:t>Áreas contaminadas por metales pesados e hidrocarburos.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251936" y="3612509"/>
            <a:ext cx="3477297" cy="914398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 smtClean="0"/>
              <a:t>Tiene </a:t>
            </a:r>
            <a:r>
              <a:rPr lang="es-ES" dirty="0" err="1" smtClean="0"/>
              <a:t>sinérgia</a:t>
            </a:r>
            <a:r>
              <a:rPr lang="es-ES" dirty="0" smtClean="0"/>
              <a:t> </a:t>
            </a:r>
            <a:r>
              <a:rPr lang="es-ES" dirty="0"/>
              <a:t>con </a:t>
            </a:r>
            <a:r>
              <a:rPr lang="es-ES" dirty="0" smtClean="0"/>
              <a:t>Ca, Mg, Fe, Zn </a:t>
            </a:r>
            <a:r>
              <a:rPr lang="es-ES" dirty="0"/>
              <a:t>y </a:t>
            </a:r>
            <a:r>
              <a:rPr lang="es-ES" dirty="0" smtClean="0"/>
              <a:t>Mo.</a:t>
            </a:r>
            <a:endParaRPr lang="es-ES" dirty="0"/>
          </a:p>
        </p:txBody>
      </p:sp>
      <p:cxnSp>
        <p:nvCxnSpPr>
          <p:cNvPr id="52" name="Conector recto de flecha 51"/>
          <p:cNvCxnSpPr/>
          <p:nvPr/>
        </p:nvCxnSpPr>
        <p:spPr>
          <a:xfrm>
            <a:off x="6202785" y="4137321"/>
            <a:ext cx="12880" cy="1658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H="1">
            <a:off x="4164835" y="3992449"/>
            <a:ext cx="1721719" cy="1873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ector recto de flecha 56"/>
          <p:cNvCxnSpPr/>
          <p:nvPr/>
        </p:nvCxnSpPr>
        <p:spPr>
          <a:xfrm flipH="1">
            <a:off x="3760890" y="3998878"/>
            <a:ext cx="1276892" cy="1075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H="1">
            <a:off x="3732991" y="3684960"/>
            <a:ext cx="1014217" cy="4330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dondear rectángulo de esquina diagonal 3"/>
          <p:cNvSpPr/>
          <p:nvPr/>
        </p:nvSpPr>
        <p:spPr>
          <a:xfrm>
            <a:off x="4700789" y="2884867"/>
            <a:ext cx="3003993" cy="1223474"/>
          </a:xfrm>
          <a:prstGeom prst="round2DiagRect">
            <a:avLst/>
          </a:prstGeom>
          <a:solidFill>
            <a:srgbClr val="92D05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</a:rPr>
              <a:t>BENEFICIOS DEL SILICIO</a:t>
            </a:r>
            <a:endParaRPr lang="es-E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9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2767" y="0"/>
            <a:ext cx="8911687" cy="1280890"/>
          </a:xfrm>
        </p:spPr>
        <p:txBody>
          <a:bodyPr/>
          <a:lstStyle/>
          <a:p>
            <a:r>
              <a:rPr lang="es-EC" b="1" dirty="0" smtClean="0"/>
              <a:t>Clasificación de las plantas según la absorción de Silicio</a:t>
            </a:r>
            <a:endParaRPr lang="es-E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829366"/>
              </p:ext>
            </p:extLst>
          </p:nvPr>
        </p:nvGraphicFramePr>
        <p:xfrm>
          <a:off x="3292967" y="1528936"/>
          <a:ext cx="8490395" cy="1985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5228"/>
                <a:gridCol w="1820341"/>
                <a:gridCol w="1692985"/>
                <a:gridCol w="2261841"/>
              </a:tblGrid>
              <a:tr h="451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Acumuladoras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Intermedia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No acumuladoras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1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Contenido de Si (%)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&gt;1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1-0,5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&lt;0,5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1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Relación Si/Ca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&gt;1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1-0,5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&lt;0,5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1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Grado de acumulación de Si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+/-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-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833350" y="3709115"/>
            <a:ext cx="915687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Los </a:t>
            </a:r>
            <a:r>
              <a:rPr lang="es-ES" dirty="0"/>
              <a:t>niveles de </a:t>
            </a:r>
            <a:r>
              <a:rPr lang="es-ES" dirty="0" smtClean="0"/>
              <a:t>Si </a:t>
            </a:r>
            <a:r>
              <a:rPr lang="es-ES" dirty="0"/>
              <a:t>en </a:t>
            </a:r>
            <a:r>
              <a:rPr lang="es-ES" dirty="0" smtClean="0"/>
              <a:t>hojas </a:t>
            </a:r>
            <a:r>
              <a:rPr lang="es-ES" dirty="0"/>
              <a:t>varían entre </a:t>
            </a:r>
            <a:r>
              <a:rPr lang="es-ES" dirty="0" smtClean="0"/>
              <a:t>0.1-10</a:t>
            </a:r>
            <a:r>
              <a:rPr lang="es-ES" dirty="0"/>
              <a:t>% en materia </a:t>
            </a:r>
            <a:r>
              <a:rPr lang="es-ES" dirty="0" smtClean="0"/>
              <a:t>seca.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En </a:t>
            </a:r>
            <a:r>
              <a:rPr lang="es-ES" dirty="0"/>
              <a:t>los niveles más bajos de </a:t>
            </a:r>
            <a:r>
              <a:rPr lang="es-ES" dirty="0" smtClean="0"/>
              <a:t>Si </a:t>
            </a:r>
            <a:r>
              <a:rPr lang="es-ES" dirty="0"/>
              <a:t>en rangos de 0,1%, </a:t>
            </a:r>
            <a:r>
              <a:rPr lang="es-ES" dirty="0" smtClean="0"/>
              <a:t>puede compararse </a:t>
            </a:r>
            <a:r>
              <a:rPr lang="es-ES" dirty="0"/>
              <a:t>en cantidad por unidad de materia seca a nutrientes como </a:t>
            </a:r>
            <a:r>
              <a:rPr lang="es-ES" dirty="0" smtClean="0"/>
              <a:t>P, Ca, Mg </a:t>
            </a:r>
            <a:r>
              <a:rPr lang="es-ES" dirty="0"/>
              <a:t>y </a:t>
            </a:r>
            <a:r>
              <a:rPr lang="es-ES" dirty="0" smtClean="0"/>
              <a:t>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En </a:t>
            </a:r>
            <a:r>
              <a:rPr lang="es-ES" dirty="0"/>
              <a:t>niveles más altos </a:t>
            </a:r>
            <a:r>
              <a:rPr lang="es-ES" dirty="0" smtClean="0"/>
              <a:t>10</a:t>
            </a:r>
            <a:r>
              <a:rPr lang="es-ES" dirty="0"/>
              <a:t>%, excede las concentraciones en los tejidos, </a:t>
            </a:r>
            <a:r>
              <a:rPr lang="es-ES" dirty="0" smtClean="0"/>
              <a:t>más </a:t>
            </a:r>
            <a:r>
              <a:rPr lang="es-ES" dirty="0"/>
              <a:t>que </a:t>
            </a:r>
            <a:r>
              <a:rPr lang="es-ES" dirty="0" smtClean="0"/>
              <a:t> N </a:t>
            </a:r>
            <a:r>
              <a:rPr lang="es-ES" dirty="0"/>
              <a:t>y </a:t>
            </a:r>
            <a:r>
              <a:rPr lang="es-ES" dirty="0" smtClean="0"/>
              <a:t>K. </a:t>
            </a:r>
            <a:endParaRPr lang="es-ES" dirty="0"/>
          </a:p>
        </p:txBody>
      </p:sp>
      <p:pic>
        <p:nvPicPr>
          <p:cNvPr id="2050" name="Picture 2" descr="Resultado de imagen para monocotiledoe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" y="2551626"/>
            <a:ext cx="2471716" cy="278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586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5" y="658780"/>
            <a:ext cx="8135154" cy="619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967691" y="0"/>
            <a:ext cx="5472902" cy="658780"/>
          </a:xfrm>
        </p:spPr>
        <p:txBody>
          <a:bodyPr>
            <a:noAutofit/>
          </a:bodyPr>
          <a:lstStyle/>
          <a:p>
            <a:r>
              <a:rPr lang="es-EC" sz="4000" b="1" dirty="0" smtClean="0"/>
              <a:t>METODOLOGÍA</a:t>
            </a:r>
            <a:endParaRPr lang="es-ES" sz="40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296214" y="1253165"/>
            <a:ext cx="5499280" cy="27560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b="1" dirty="0" smtClean="0"/>
          </a:p>
          <a:p>
            <a:r>
              <a:rPr lang="es-EC" b="1" dirty="0" smtClean="0"/>
              <a:t>Ubicación Política</a:t>
            </a:r>
          </a:p>
          <a:p>
            <a:endParaRPr lang="es-ES" b="1" dirty="0" smtClean="0"/>
          </a:p>
          <a:p>
            <a:r>
              <a:rPr lang="es-ES" b="1" dirty="0" smtClean="0"/>
              <a:t>Provincia</a:t>
            </a:r>
            <a:r>
              <a:rPr lang="es-ES" b="1" dirty="0"/>
              <a:t>: </a:t>
            </a:r>
            <a:r>
              <a:rPr lang="es-ES" dirty="0"/>
              <a:t>Santo Domingo de los Tsáchilas. </a:t>
            </a:r>
          </a:p>
          <a:p>
            <a:r>
              <a:rPr lang="es-ES" b="1" dirty="0"/>
              <a:t>Cantón:</a:t>
            </a:r>
            <a:r>
              <a:rPr lang="es-ES" dirty="0"/>
              <a:t> Santo Domingo.</a:t>
            </a:r>
          </a:p>
          <a:p>
            <a:r>
              <a:rPr lang="es-ES" b="1" dirty="0"/>
              <a:t>Parroquia:</a:t>
            </a:r>
            <a:r>
              <a:rPr lang="es-ES" dirty="0"/>
              <a:t> Luz de América</a:t>
            </a:r>
          </a:p>
          <a:p>
            <a:r>
              <a:rPr lang="es-ES" b="1" dirty="0"/>
              <a:t>Propietario:</a:t>
            </a:r>
            <a:r>
              <a:rPr lang="es-ES" dirty="0"/>
              <a:t> Ing. Galo </a:t>
            </a:r>
            <a:r>
              <a:rPr lang="es-ES" dirty="0" err="1"/>
              <a:t>Chiriboga</a:t>
            </a:r>
            <a:endParaRPr lang="es-ES" dirty="0"/>
          </a:p>
          <a:p>
            <a:r>
              <a:rPr lang="es-ES" b="1" dirty="0"/>
              <a:t>Propiedad: </a:t>
            </a:r>
            <a:r>
              <a:rPr lang="es-ES" dirty="0"/>
              <a:t>Finca de flores y follajes tropicales </a:t>
            </a:r>
          </a:p>
          <a:p>
            <a:r>
              <a:rPr lang="es-ES" b="1" dirty="0"/>
              <a:t>Ubicación:</a:t>
            </a:r>
            <a:r>
              <a:rPr lang="es-ES" dirty="0"/>
              <a:t> Sector San Andrés 2, km 16 Vía Santo Domingo – Quevedo.</a:t>
            </a:r>
          </a:p>
          <a:p>
            <a:pPr algn="ctr"/>
            <a:endParaRPr lang="es-ES" dirty="0"/>
          </a:p>
        </p:txBody>
      </p:sp>
      <p:sp>
        <p:nvSpPr>
          <p:cNvPr id="7" name="Rectángulo redondeado 6"/>
          <p:cNvSpPr/>
          <p:nvPr/>
        </p:nvSpPr>
        <p:spPr>
          <a:xfrm>
            <a:off x="2343955" y="4055583"/>
            <a:ext cx="3760631" cy="27560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b="1" dirty="0" smtClean="0"/>
          </a:p>
          <a:p>
            <a:r>
              <a:rPr lang="es-EC" b="1" dirty="0" smtClean="0"/>
              <a:t>Ubicación Ecológica</a:t>
            </a:r>
          </a:p>
          <a:p>
            <a:endParaRPr lang="es-ES" b="1" dirty="0" smtClean="0"/>
          </a:p>
          <a:p>
            <a:r>
              <a:rPr lang="es-ES" dirty="0"/>
              <a:t>Zona de vida: </a:t>
            </a:r>
            <a:r>
              <a:rPr lang="es-ES" dirty="0" err="1" smtClean="0"/>
              <a:t>Bht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/>
              <a:t>Altitud: 343 m.s.n.m. </a:t>
            </a:r>
          </a:p>
          <a:p>
            <a:r>
              <a:rPr lang="es-ES" dirty="0"/>
              <a:t>Temperatura: 25 °C.</a:t>
            </a:r>
          </a:p>
          <a:p>
            <a:r>
              <a:rPr lang="es-ES" dirty="0"/>
              <a:t>Precipitación: 2800mm/año. </a:t>
            </a:r>
          </a:p>
          <a:p>
            <a:r>
              <a:rPr lang="es-ES" dirty="0" smtClean="0"/>
              <a:t>Humedad relativa: 85%.</a:t>
            </a:r>
          </a:p>
          <a:p>
            <a:r>
              <a:rPr lang="es-ES" dirty="0" smtClean="0"/>
              <a:t>Heliofanía</a:t>
            </a:r>
            <a:r>
              <a:rPr lang="es-ES" dirty="0"/>
              <a:t>: 680h luz/año.</a:t>
            </a:r>
          </a:p>
          <a:p>
            <a:r>
              <a:rPr lang="es-ES" dirty="0"/>
              <a:t>Suelos: Franco Limo arcillosos 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54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1368</TotalTime>
  <Words>3206</Words>
  <Application>Microsoft Office PowerPoint</Application>
  <PresentationFormat>Panorámica</PresentationFormat>
  <Paragraphs>996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Constantia</vt:lpstr>
      <vt:lpstr>Times New Roman</vt:lpstr>
      <vt:lpstr>Wingdings 3</vt:lpstr>
      <vt:lpstr>Espiral</vt:lpstr>
      <vt:lpstr>UNIVERSIDAD DE LAS FUERZAS ARMADAS-ESPE DEPARTAMENTO DE CIENCIAS DE LA VIDA Y LA AGRICULTURA CARRERA DE INGENIERÍA AGROPECUARIA - SANTO DOMINGO </vt:lpstr>
      <vt:lpstr>Introducción</vt:lpstr>
      <vt:lpstr>Presentación de PowerPoint</vt:lpstr>
      <vt:lpstr>Generalidades</vt:lpstr>
      <vt:lpstr>EL SILICIO EN EL MUNDO</vt:lpstr>
      <vt:lpstr>Presentación de PowerPoint</vt:lpstr>
      <vt:lpstr>Presentación de PowerPoint</vt:lpstr>
      <vt:lpstr>Clasificación de las plantas según la absorción de Silicio</vt:lpstr>
      <vt:lpstr>METODOLOGÍA</vt:lpstr>
      <vt:lpstr>Tratamientos a comparar</vt:lpstr>
      <vt:lpstr>Presentación de PowerPoint</vt:lpstr>
      <vt:lpstr>RESULTADOS:</vt:lpstr>
      <vt:lpstr>Comparación del contenido inicial y final de silicio disponible en el suelo en mg/kg, por tratamiento. </vt:lpstr>
      <vt:lpstr>Comparación del contenido inicial y final de Macro nutrientes en la solución del suelo.</vt:lpstr>
      <vt:lpstr>Análisis foliar inicial y final</vt:lpstr>
      <vt:lpstr>Comparación del contenido inicial y final (%)de silicio disponible en tejido foliar por tratamiento</vt:lpstr>
      <vt:lpstr>Comparación del contenido inicial y final de Macro nutrientes en tejido foliar.</vt:lpstr>
      <vt:lpstr>Número de chereles</vt:lpstr>
      <vt:lpstr>Número de mazorcas</vt:lpstr>
      <vt:lpstr>Análisis de varianza de la variable número de mazorcas correspondiente a la octava y novena evaluación.</vt:lpstr>
      <vt:lpstr>Producción de almendras de cacao</vt:lpstr>
      <vt:lpstr>Presentación de PowerPoint</vt:lpstr>
      <vt:lpstr>Precipitación vs Producción por tratamiento, Noviembre del 2016.</vt:lpstr>
      <vt:lpstr>Índice de Semilla</vt:lpstr>
      <vt:lpstr>Análisis de correlación de las diferentes dosis de silicio para la producción de almendras de cacao CCN-51. </vt:lpstr>
      <vt:lpstr>Análisis económico</vt:lpstr>
      <vt:lpstr>Discusión:</vt:lpstr>
      <vt:lpstr>Discusión:</vt:lpstr>
      <vt:lpstr>Conclusiones:</vt:lpstr>
      <vt:lpstr>Recomendaciones: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ARMADAS-ESPE DEPARTAMENTO DE CIENCIAS DE LA VIDA Y LA AGRICULTURA CARRERA DE INGENIERÍA AGROPECUARIA - SANTO DOMINGO</dc:title>
  <dc:creator>Usuario</dc:creator>
  <cp:lastModifiedBy>Usuario</cp:lastModifiedBy>
  <cp:revision>83</cp:revision>
  <dcterms:created xsi:type="dcterms:W3CDTF">2017-03-06T05:39:29Z</dcterms:created>
  <dcterms:modified xsi:type="dcterms:W3CDTF">2017-03-09T14:54:07Z</dcterms:modified>
</cp:coreProperties>
</file>