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70" r:id="rId8"/>
    <p:sldId id="271" r:id="rId9"/>
    <p:sldId id="274" r:id="rId10"/>
    <p:sldId id="273" r:id="rId11"/>
    <p:sldId id="275" r:id="rId12"/>
    <p:sldId id="276" r:id="rId13"/>
    <p:sldId id="272" r:id="rId14"/>
    <p:sldId id="277" r:id="rId15"/>
    <p:sldId id="279" r:id="rId16"/>
    <p:sldId id="278" r:id="rId17"/>
    <p:sldId id="280" r:id="rId18"/>
    <p:sldId id="281" r:id="rId19"/>
    <p:sldId id="282" r:id="rId20"/>
    <p:sldId id="283" r:id="rId21"/>
    <p:sldId id="284" r:id="rId22"/>
    <p:sldId id="286" r:id="rId23"/>
    <p:sldId id="285" r:id="rId24"/>
    <p:sldId id="287" r:id="rId25"/>
    <p:sldId id="293" r:id="rId26"/>
    <p:sldId id="288" r:id="rId27"/>
    <p:sldId id="289" r:id="rId28"/>
    <p:sldId id="294" r:id="rId29"/>
    <p:sldId id="290" r:id="rId30"/>
    <p:sldId id="291" r:id="rId31"/>
    <p:sldId id="292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4D4-E8DE-4D75-A55C-575A58C04855}" type="datetimeFigureOut">
              <a:rPr lang="es-EC" smtClean="0"/>
              <a:t>04/08/2015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14F0-18EC-45CE-BF9E-37D81D607E6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4D4-E8DE-4D75-A55C-575A58C04855}" type="datetimeFigureOut">
              <a:rPr lang="es-EC" smtClean="0"/>
              <a:t>04/08/2015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14F0-18EC-45CE-BF9E-37D81D607E6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4D4-E8DE-4D75-A55C-575A58C04855}" type="datetimeFigureOut">
              <a:rPr lang="es-EC" smtClean="0"/>
              <a:t>04/08/2015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14F0-18EC-45CE-BF9E-37D81D607E6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4D4-E8DE-4D75-A55C-575A58C04855}" type="datetimeFigureOut">
              <a:rPr lang="es-EC" smtClean="0"/>
              <a:t>04/08/2015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14F0-18EC-45CE-BF9E-37D81D607E6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4D4-E8DE-4D75-A55C-575A58C04855}" type="datetimeFigureOut">
              <a:rPr lang="es-EC" smtClean="0"/>
              <a:t>04/08/2015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14F0-18EC-45CE-BF9E-37D81D607E6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4D4-E8DE-4D75-A55C-575A58C04855}" type="datetimeFigureOut">
              <a:rPr lang="es-EC" smtClean="0"/>
              <a:t>04/08/2015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14F0-18EC-45CE-BF9E-37D81D607E60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4D4-E8DE-4D75-A55C-575A58C04855}" type="datetimeFigureOut">
              <a:rPr lang="es-EC" smtClean="0"/>
              <a:t>04/08/2015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14F0-18EC-45CE-BF9E-37D81D607E6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4D4-E8DE-4D75-A55C-575A58C04855}" type="datetimeFigureOut">
              <a:rPr lang="es-EC" smtClean="0"/>
              <a:t>04/08/2015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14F0-18EC-45CE-BF9E-37D81D607E6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4D4-E8DE-4D75-A55C-575A58C04855}" type="datetimeFigureOut">
              <a:rPr lang="es-EC" smtClean="0"/>
              <a:t>04/08/2015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14F0-18EC-45CE-BF9E-37D81D607E6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4D4-E8DE-4D75-A55C-575A58C04855}" type="datetimeFigureOut">
              <a:rPr lang="es-EC" smtClean="0"/>
              <a:t>04/08/2015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7214F0-18EC-45CE-BF9E-37D81D607E6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4D4-E8DE-4D75-A55C-575A58C04855}" type="datetimeFigureOut">
              <a:rPr lang="es-EC" smtClean="0"/>
              <a:t>04/08/2015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14F0-18EC-45CE-BF9E-37D81D607E6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06D4D4-E8DE-4D75-A55C-575A58C04855}" type="datetimeFigureOut">
              <a:rPr lang="es-EC" smtClean="0"/>
              <a:t>04/08/2015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D7214F0-18EC-45CE-BF9E-37D81D607E60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3672408" cy="96399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51520" y="1368662"/>
            <a:ext cx="856895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VICERRECTORADO 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DE INVESTIGACIÓN Y VINCULACIÓN CON LA COLECTIVIDAD 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MAESTRÍA EN ENTRENAMIENTO DEPORTIVO </a:t>
            </a:r>
            <a:endParaRPr lang="es-EC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TESIS PREVIA A LA OBTENCIÓN DEL TÍTULO DE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MAGISTER 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EN ENTRENAMIENTO DEPORTIVO </a:t>
            </a:r>
            <a:endParaRPr lang="es-EC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DE UN PROGRAMA INTEGRADO Y SU INCIDENCIA EN EL DESARROLLO DE LAS CAPACIDADES FÍSICAS, EN LA ETAPA PREPARATORIA, EN EL CLUB DE FÚTBOL INDEPENDIENTE DEL VALLE, CATEGORIA RESERVA 2014-2015. </a:t>
            </a:r>
            <a:endParaRPr lang="es-EC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AUTOR: LCDO. VIZCARRA TORRES, HERNÁN WALTER </a:t>
            </a:r>
            <a:endParaRPr lang="es-EC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DIRECTOR: MSC. CARRASCO, ORLANDO </a:t>
            </a:r>
            <a:endParaRPr lang="es-EC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SANGOLQUÍ </a:t>
            </a:r>
            <a:endParaRPr lang="es-EC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9166"/>
            <a:ext cx="5760640" cy="508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8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periodización táctica</a:t>
            </a:r>
            <a:endParaRPr lang="es-EC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84556"/>
          </a:xfrm>
        </p:spPr>
        <p:txBody>
          <a:bodyPr>
            <a:normAutofit/>
          </a:bodyPr>
          <a:lstStyle/>
          <a:p>
            <a:pPr algn="just"/>
            <a:endParaRPr lang="es-EC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“Jugar </a:t>
            </a: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es una organización </a:t>
            </a:r>
            <a:r>
              <a:rPr lang="es-EC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construída</a:t>
            </a: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por el proceso de entrenamiento, ante un futuro que se pretende alcanzar”. Es decir, en el desarrollo del entrenamiento y de su asimilación vendrá la forma de jugar que alcanzará nuestro colectivo. </a:t>
            </a:r>
            <a:endParaRPr lang="es-EC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C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Vitor</a:t>
            </a: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Frade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3118" cy="42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6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400" dirty="0"/>
              <a:t>Capacidades </a:t>
            </a:r>
            <a:r>
              <a:rPr lang="es-EC" sz="4400" dirty="0" smtClean="0"/>
              <a:t>Físicas</a:t>
            </a:r>
            <a:endParaRPr lang="es-EC" sz="44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endParaRPr lang="es-EC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cualidades o capacidades físicas son los componentes básicos de la condición física y por lo tanto elementos esenciales para la prestación motriz y </a:t>
            </a: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deportiva.</a:t>
            </a:r>
          </a:p>
        </p:txBody>
      </p:sp>
    </p:spTree>
    <p:extLst>
      <p:ext uri="{BB962C8B-B14F-4D97-AF65-F5344CB8AC3E}">
        <p14:creationId xmlns:p14="http://schemas.microsoft.com/office/powerpoint/2010/main" val="42392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03266" cy="390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9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1033913" y="1893854"/>
            <a:ext cx="5648623" cy="1204306"/>
          </a:xfrm>
        </p:spPr>
        <p:txBody>
          <a:bodyPr/>
          <a:lstStyle/>
          <a:p>
            <a:r>
              <a:rPr lang="es-EC" sz="4400" b="1" dirty="0">
                <a:latin typeface="Arial" panose="020B0604020202020204" pitchFamily="34" charset="0"/>
                <a:cs typeface="Arial" panose="020B0604020202020204" pitchFamily="34" charset="0"/>
              </a:rPr>
              <a:t>METODOLOGÍA DE LA INVESTIGACIÓN 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1343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9001000" cy="936104"/>
          </a:xfrm>
        </p:spPr>
        <p:txBody>
          <a:bodyPr/>
          <a:lstStyle/>
          <a:p>
            <a:r>
              <a:rPr lang="es-EC" sz="4000" b="1" dirty="0"/>
              <a:t>Modalidad de la Investigación </a:t>
            </a:r>
            <a:endParaRPr lang="es-EC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EC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C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Investigación </a:t>
            </a: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de acción participativa (IAP</a:t>
            </a: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endParaRPr lang="es-EC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nvestigación </a:t>
            </a: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campo. </a:t>
            </a:r>
          </a:p>
          <a:p>
            <a:pPr>
              <a:buFont typeface="Wingdings" panose="05000000000000000000" pitchFamily="2" charset="2"/>
              <a:buChar char="Ø"/>
            </a:pPr>
            <a:endParaRPr lang="es-EC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nvestigación bibliográfica.</a:t>
            </a:r>
          </a:p>
          <a:p>
            <a:pPr marL="0" indent="0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7648" y="548680"/>
            <a:ext cx="9221648" cy="548640"/>
          </a:xfrm>
        </p:spPr>
        <p:txBody>
          <a:bodyPr/>
          <a:lstStyle/>
          <a:p>
            <a:pPr algn="ctr"/>
            <a:r>
              <a:rPr lang="es-EC" sz="4000" b="1" dirty="0"/>
              <a:t>Tipo </a:t>
            </a:r>
            <a:r>
              <a:rPr lang="es-EC" sz="4000" b="1" dirty="0" smtClean="0"/>
              <a:t> y muestra de </a:t>
            </a:r>
            <a:r>
              <a:rPr lang="es-EC" sz="4000" b="1" dirty="0"/>
              <a:t>Investigación </a:t>
            </a:r>
            <a:endParaRPr lang="es-EC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s-EC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Tipo cuasi-experimental.</a:t>
            </a:r>
          </a:p>
          <a:p>
            <a:pPr marL="0" indent="0" algn="just"/>
            <a:endParaRPr lang="es-EC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3200" dirty="0">
                <a:latin typeface="Arial" panose="020B0604020202020204" pitchFamily="34" charset="0"/>
                <a:cs typeface="Arial" panose="020B0604020202020204" pitchFamily="34" charset="0"/>
              </a:rPr>
              <a:t>15 jugadores de la categoría Reserva del Club Independiente del </a:t>
            </a:r>
            <a:r>
              <a:rPr lang="es-EC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Valle</a:t>
            </a:r>
            <a:endParaRPr lang="es-EC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8784976" cy="4752529"/>
          </a:xfrm>
        </p:spPr>
      </p:pic>
    </p:spTree>
    <p:extLst>
      <p:ext uri="{BB962C8B-B14F-4D97-AF65-F5344CB8AC3E}">
        <p14:creationId xmlns:p14="http://schemas.microsoft.com/office/powerpoint/2010/main" val="11832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20940" cy="548640"/>
          </a:xfrm>
        </p:spPr>
        <p:txBody>
          <a:bodyPr/>
          <a:lstStyle/>
          <a:p>
            <a:pPr algn="ctr"/>
            <a:r>
              <a:rPr lang="es-EC" sz="3200" b="1" dirty="0" smtClean="0">
                <a:solidFill>
                  <a:srgbClr val="000000"/>
                </a:solidFill>
                <a:latin typeface="Arial"/>
              </a:rPr>
              <a:t>EL PROBLEMA DE INVESTIGACIÓN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997512" cy="52807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s-EC" sz="2000" dirty="0" smtClean="0">
              <a:solidFill>
                <a:srgbClr val="000000"/>
              </a:solidFill>
              <a:latin typeface="Arial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rgbClr val="000000"/>
                </a:solidFill>
                <a:latin typeface="Arial"/>
              </a:rPr>
              <a:t>La </a:t>
            </a:r>
            <a:r>
              <a:rPr lang="es-EC" sz="2000" dirty="0">
                <a:solidFill>
                  <a:srgbClr val="000000"/>
                </a:solidFill>
                <a:latin typeface="Arial"/>
              </a:rPr>
              <a:t>planificación tradicional en los equipos de fútbol en el período preparatorio, se han basado fundamentalmente en el desarrollo de la condición física</a:t>
            </a:r>
            <a:r>
              <a:rPr lang="es-EC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C" sz="2000" dirty="0" smtClean="0">
              <a:solidFill>
                <a:srgbClr val="000000"/>
              </a:solidFill>
              <a:latin typeface="Arial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El desarrollo de las capacidades físicas en el período de preparación se trabaja un 90% direccionado a las cualidades físicas de forma diferenciada, lo que hace que se pierda la especificidad propia de la disciplina del fútbol. 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Una de las causas o problemas que motiva esta investigación es la utilización de un programa de entrenamiento con balón para mejorar las capacidades físicas. </a:t>
            </a:r>
          </a:p>
          <a:p>
            <a:pPr>
              <a:buFont typeface="Wingdings" panose="05000000000000000000" pitchFamily="2" charset="2"/>
              <a:buChar char="Ø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651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Instrumentos de Medición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00628"/>
            <a:ext cx="8496944" cy="4848652"/>
          </a:xfrm>
        </p:spPr>
        <p:txBody>
          <a:bodyPr numCol="2" spcCol="324000">
            <a:noAutofit/>
          </a:bodyPr>
          <a:lstStyle/>
          <a:p>
            <a:pPr algn="just"/>
            <a:r>
              <a:rPr lang="es-EC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s-EC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 </a:t>
            </a:r>
            <a:endParaRPr lang="es-EC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Precisión.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técnico y control del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estrés.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s-EC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Condición Física </a:t>
            </a:r>
            <a:endParaRPr lang="es-EC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Yo-yo test.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velocidad 30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escalera.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equilibrio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dinámico.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3577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8321040" cy="1263040"/>
          </a:xfrm>
        </p:spPr>
        <p:txBody>
          <a:bodyPr/>
          <a:lstStyle/>
          <a:p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Procesamiento y análisis de resultados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Escoger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solo lo que es necesario, es decir la información válida.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Tabulación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los resultados obtenidos en los test físicos.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Codificación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los datos para que puedan ser analizados.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estricto de la información obtenida.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22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4000" b="1" dirty="0"/>
              <a:t>ANÁLISIS Y TABULACIÓN DE RESULTADOS 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12039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dirty="0" smtClean="0"/>
              <a:t>Ficha general de los futbolistas</a:t>
            </a:r>
            <a:endParaRPr lang="es-EC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416824" cy="55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8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05622" cy="3965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404"/>
            <a:ext cx="8640960" cy="4741756"/>
          </a:xfrm>
        </p:spPr>
      </p:pic>
    </p:spTree>
    <p:extLst>
      <p:ext uri="{BB962C8B-B14F-4D97-AF65-F5344CB8AC3E}">
        <p14:creationId xmlns:p14="http://schemas.microsoft.com/office/powerpoint/2010/main" val="10138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4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066910" cy="4293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1410"/>
            <a:ext cx="8784976" cy="4687750"/>
          </a:xfrm>
        </p:spPr>
      </p:pic>
    </p:spTree>
    <p:extLst>
      <p:ext uri="{BB962C8B-B14F-4D97-AF65-F5344CB8AC3E}">
        <p14:creationId xmlns:p14="http://schemas.microsoft.com/office/powerpoint/2010/main" val="34861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Test </a:t>
            </a:r>
            <a:r>
              <a:rPr lang="es-EC" dirty="0"/>
              <a:t>inicial y final de la Resistencia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20880" cy="3695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</a:p>
          <a:p>
            <a:pPr lvl="0" algn="just"/>
            <a:endParaRPr lang="es-EC" sz="2000" dirty="0">
              <a:solidFill>
                <a:srgbClr val="000000"/>
              </a:solidFill>
              <a:latin typeface="Arial"/>
            </a:endParaRPr>
          </a:p>
          <a:p>
            <a:pPr lvl="0" algn="just"/>
            <a:r>
              <a:rPr lang="es-EC" sz="2000" dirty="0" smtClean="0">
                <a:solidFill>
                  <a:srgbClr val="000000"/>
                </a:solidFill>
                <a:latin typeface="Arial"/>
              </a:rPr>
              <a:t>     Determinar </a:t>
            </a:r>
            <a:r>
              <a:rPr lang="es-EC" sz="2000" dirty="0">
                <a:solidFill>
                  <a:srgbClr val="000000"/>
                </a:solidFill>
                <a:latin typeface="Arial"/>
              </a:rPr>
              <a:t>la incidencia de un programa integrado en el desarrollo de </a:t>
            </a:r>
            <a:r>
              <a:rPr lang="es-EC" sz="2000" dirty="0" smtClean="0">
                <a:solidFill>
                  <a:srgbClr val="000000"/>
                </a:solidFill>
                <a:latin typeface="Arial"/>
              </a:rPr>
              <a:t>las capacidades </a:t>
            </a:r>
            <a:r>
              <a:rPr lang="es-EC" sz="2000" dirty="0">
                <a:solidFill>
                  <a:srgbClr val="000000"/>
                </a:solidFill>
                <a:latin typeface="Arial"/>
              </a:rPr>
              <a:t>físicas, en la etapa preparatoria, en el club de fútbol </a:t>
            </a:r>
            <a:r>
              <a:rPr lang="es-EC" sz="2000" dirty="0" smtClean="0">
                <a:solidFill>
                  <a:srgbClr val="000000"/>
                </a:solidFill>
                <a:latin typeface="Arial"/>
              </a:rPr>
              <a:t>Independiente </a:t>
            </a:r>
            <a:r>
              <a:rPr lang="es-EC" sz="2000" dirty="0">
                <a:solidFill>
                  <a:srgbClr val="000000"/>
                </a:solidFill>
                <a:latin typeface="Arial"/>
              </a:rPr>
              <a:t>del </a:t>
            </a:r>
            <a:r>
              <a:rPr lang="es-EC" sz="2000" dirty="0" smtClean="0">
                <a:solidFill>
                  <a:srgbClr val="000000"/>
                </a:solidFill>
                <a:latin typeface="Arial"/>
              </a:rPr>
              <a:t>Valle</a:t>
            </a:r>
            <a:r>
              <a:rPr lang="es-EC" sz="2000" dirty="0">
                <a:solidFill>
                  <a:srgbClr val="000000"/>
                </a:solidFill>
                <a:latin typeface="Arial"/>
              </a:rPr>
              <a:t>, categoría reserva 2014-2015. </a:t>
            </a:r>
            <a:endParaRPr lang="es-EC" sz="2000" dirty="0">
              <a:solidFill>
                <a:prstClr val="black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289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4400" b="1" dirty="0"/>
              <a:t>CONCLUSIONES Y RECOMENDACIONES 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262404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848652"/>
          </a:xfrm>
        </p:spPr>
        <p:txBody>
          <a:bodyPr>
            <a:normAutofit fontScale="92500" lnSpcReduction="20000"/>
          </a:bodyPr>
          <a:lstStyle/>
          <a:p>
            <a:endParaRPr lang="es-EC" b="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La aplicación de este método integrado permite potencializar todas las exigencias físicas, técnica y tácticas ya que mediante los medios aplicados exige la preparación a una realidad de juego. </a:t>
            </a:r>
          </a:p>
          <a:p>
            <a:pPr algn="just"/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Los jóvenes jugadores tienen mayor desenvolvimiento físico mediante este método integrado ya que se encuentran en la etapa de desarrollo y potencializan la condición física. </a:t>
            </a:r>
          </a:p>
          <a:p>
            <a:pPr algn="just"/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Se comprueba la hipótesis de trabajo donde el programa integrado incide de forma mínima en la condición física pero se ve una manifestación de mayor trascendencia en la condición de juego y todos los componentes de la exigencia del fútbol. </a:t>
            </a:r>
          </a:p>
          <a:p>
            <a:pPr marL="0" indent="0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31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8000" dirty="0">
                <a:latin typeface="Arial" panose="020B0604020202020204" pitchFamily="34" charset="0"/>
                <a:cs typeface="Arial" panose="020B0604020202020204" pitchFamily="34" charset="0"/>
              </a:rPr>
              <a:t>Se recomienda la aplicación de este método integrado ya que promueve la realidad de una preparación bajo los esquemas competitivos y de exigencia del juego del fútbol. </a:t>
            </a:r>
            <a:endParaRPr lang="es-EC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EC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C" sz="8000" dirty="0">
                <a:latin typeface="Arial" panose="020B0604020202020204" pitchFamily="34" charset="0"/>
                <a:cs typeface="Arial" panose="020B0604020202020204" pitchFamily="34" charset="0"/>
              </a:rPr>
              <a:t>considera aplicar en las diferentes etapas de la preparación y competencia ya que permite el desarrollo unificados de las capacidades física, técnicas y tácticas para el logro del mayor nivel deportivo.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C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8000" dirty="0">
                <a:latin typeface="Arial" panose="020B0604020202020204" pitchFamily="34" charset="0"/>
                <a:cs typeface="Arial" panose="020B0604020202020204" pitchFamily="34" charset="0"/>
              </a:rPr>
              <a:t>Aplicar en edades infantiles este método integrado ya que si se le acopla la exigencia a tempranas edades bajo una realidad de competencia resulta más asociable en edades juveniles y profesionales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061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925504" cy="975008"/>
          </a:xfrm>
        </p:spPr>
        <p:txBody>
          <a:bodyPr/>
          <a:lstStyle/>
          <a:p>
            <a:pPr algn="ctr"/>
            <a:r>
              <a:rPr lang="es-EC" sz="4000" b="1" dirty="0">
                <a:latin typeface="Arial" panose="020B0604020202020204" pitchFamily="34" charset="0"/>
                <a:cs typeface="Arial" panose="020B0604020202020204" pitchFamily="34" charset="0"/>
              </a:rPr>
              <a:t>Antecedentes de la </a:t>
            </a:r>
            <a:r>
              <a:rPr lang="es-EC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lang="es-EC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84784"/>
            <a:ext cx="7520940" cy="357984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Esta nueva metodología se fundamenta en el desarrollo integral de los deportistas, ya que las nuevas generaciones necesitan actualizar sus modelos de entrenamiento y en este período se bebe aprovechar las sesiones de entrenamiento para trabajar y repetir todas las situaciones que se dan en los partidos. 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Al utilizar un programa de entrenamiento con balón para mejorar las capacidades físicas, buscamos optimizar los recursos técnicos pero lo que es más importante buscamos construir un proyecto que permita a los jugadores que se motiven y lo realicen con gusto y no se vean obligados a realizar largas sesiones físicas que hacen que el jugador se afecte psicológicamente y no se logre obtener el mayor provecho de los entrenamientos. </a:t>
            </a:r>
          </a:p>
        </p:txBody>
      </p:sp>
    </p:spTree>
    <p:extLst>
      <p:ext uri="{BB962C8B-B14F-4D97-AF65-F5344CB8AC3E}">
        <p14:creationId xmlns:p14="http://schemas.microsoft.com/office/powerpoint/2010/main" val="30239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000" b="1" dirty="0"/>
              <a:t>Justificación </a:t>
            </a:r>
            <a:endParaRPr lang="es-EC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416604"/>
          </a:xfrm>
        </p:spPr>
        <p:txBody>
          <a:bodyPr>
            <a:normAutofit/>
          </a:bodyPr>
          <a:lstStyle/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Cuando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veo referencias a las pretemporadas y me muestran imágenes de los jugadores corriendo, trabajando en espacios que no son el campo de fútbol, desde la playa al campo de golf, me pongo a pensar que son métodos superados, por no decir arcaicos” José Mourinho. </a:t>
            </a:r>
          </a:p>
        </p:txBody>
      </p:sp>
    </p:spTree>
    <p:extLst>
      <p:ext uri="{BB962C8B-B14F-4D97-AF65-F5344CB8AC3E}">
        <p14:creationId xmlns:p14="http://schemas.microsoft.com/office/powerpoint/2010/main" val="369412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20688"/>
            <a:ext cx="7853496" cy="1119024"/>
          </a:xfrm>
        </p:spPr>
        <p:txBody>
          <a:bodyPr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Bases técnicas de la propuesta.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00808"/>
            <a:ext cx="7520940" cy="3579849"/>
          </a:xfrm>
        </p:spPr>
        <p:txBody>
          <a:bodyPr/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consideró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tales aspectos: </a:t>
            </a:r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intensidad.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Condición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física.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Condición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técnica.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Condición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Táctica.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816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21040" cy="1119024"/>
          </a:xfrm>
        </p:spPr>
        <p:txBody>
          <a:bodyPr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Consideración técnica – táctica </a:t>
            </a:r>
            <a:endParaRPr lang="es-EC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72816"/>
            <a:ext cx="7520940" cy="396044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La técnica corresponde a una sucesión de coordinaciones motrices ideales que, conservando sus caracteres gestuales, puede sufrir modificaciones que correspondan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a la personalidad del individuo (estilo personal). 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Cuando vamos a trabajar la táctica, la parte más importante y más interesante para la figura del entrenador de fútbol, hemos de tener siempre presente la idea de que es un trabajo duro, que requiere como tal un proceso lento y detallado en el que no hay lugar para la improvisación.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personalidad del individuo (estilo personal). </a:t>
            </a:r>
          </a:p>
        </p:txBody>
      </p:sp>
    </p:spTree>
    <p:extLst>
      <p:ext uri="{BB962C8B-B14F-4D97-AF65-F5344CB8AC3E}">
        <p14:creationId xmlns:p14="http://schemas.microsoft.com/office/powerpoint/2010/main" val="10030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" y="260648"/>
            <a:ext cx="898668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5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Sesión </a:t>
            </a:r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de trabajo diario </a:t>
            </a:r>
            <a:endParaRPr lang="es-EC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0728"/>
            <a:ext cx="871296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6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7"/>
            <a:ext cx="7272808" cy="41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5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08692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Evaluar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el rendimiento integrado de los jugadores de la categoría de reserva del Club Independiente del Valle. </a:t>
            </a:r>
          </a:p>
          <a:p>
            <a:pPr algn="just"/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Diseñar un programa de entrenamiento integrado en los jugadores de la categoría de reserva del Club Independiente del Valle. </a:t>
            </a:r>
          </a:p>
          <a:p>
            <a:pPr algn="just"/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Aplicar el programa de entrenamiento integrado en los jugadores de la categoría de reserva del Club Independiente del Valle.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15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Justificación e importancia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36684"/>
          </a:xfrm>
        </p:spPr>
        <p:txBody>
          <a:bodyPr>
            <a:normAutofit/>
          </a:bodyPr>
          <a:lstStyle/>
          <a:p>
            <a:pPr algn="just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just"/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nueva metodología de enseñanza del fútbol está fundamentada al desarrollo integral de los deportistas ya que las futuras generaciones necesitan urgentemente actualizar sus modelos de entrenamientos y así poder desarrollar un fútbol más dinámico y oportuno, dando como respuesta a un rendimiento óptimo en cada una de sus competencias. </a:t>
            </a:r>
          </a:p>
        </p:txBody>
      </p:sp>
    </p:spTree>
    <p:extLst>
      <p:ext uri="{BB962C8B-B14F-4D97-AF65-F5344CB8AC3E}">
        <p14:creationId xmlns:p14="http://schemas.microsoft.com/office/powerpoint/2010/main" val="6469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3000" b="1" dirty="0">
                <a:latin typeface="Arial" panose="020B0604020202020204" pitchFamily="34" charset="0"/>
                <a:cs typeface="Arial" panose="020B0604020202020204" pitchFamily="34" charset="0"/>
              </a:rPr>
              <a:t>Operacionalización de variables </a:t>
            </a:r>
            <a:endParaRPr lang="es-EC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accent2"/>
                </a:solidFill>
              </a:rPr>
              <a:t>Variable Independiente</a:t>
            </a:r>
            <a:endParaRPr lang="es-EC" b="1" dirty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1520" y="1701848"/>
            <a:ext cx="3768030" cy="4463456"/>
          </a:xfrm>
        </p:spPr>
        <p:txBody>
          <a:bodyPr/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PROGRAMA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INTEGRADO </a:t>
            </a:r>
            <a:r>
              <a:rPr lang="es-EC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Es </a:t>
            </a:r>
            <a:r>
              <a:rPr lang="es-EC" b="0" dirty="0">
                <a:latin typeface="Arial" panose="020B0604020202020204" pitchFamily="34" charset="0"/>
                <a:cs typeface="Arial" panose="020B0604020202020204" pitchFamily="34" charset="0"/>
              </a:rPr>
              <a:t>el entrenamiento que permite optimizar el rendimiento en los planos técnico, táctico, físico y psicológico, de un futbolista a lo largo de una temporada. (Mourinho, J. 2009</a:t>
            </a:r>
            <a:r>
              <a:rPr lang="es-EC" b="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EC" b="0" dirty="0"/>
              <a:t>	</a:t>
            </a:r>
          </a:p>
          <a:p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48064" y="1052736"/>
            <a:ext cx="3200400" cy="548640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accent2"/>
                </a:solidFill>
              </a:rPr>
              <a:t>Variable   dependiente</a:t>
            </a:r>
            <a:endParaRPr lang="es-EC" b="1" dirty="0">
              <a:solidFill>
                <a:schemeClr val="accent2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6" y="1700808"/>
            <a:ext cx="4192464" cy="4535464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CAPACIDADES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FÍSICAS </a:t>
            </a:r>
            <a:r>
              <a:rPr lang="es-EC" b="0" dirty="0"/>
              <a:t>	</a:t>
            </a:r>
            <a:r>
              <a:rPr lang="es-EC" b="0" dirty="0" smtClean="0"/>
              <a:t> Las </a:t>
            </a:r>
            <a:r>
              <a:rPr lang="es-EC" b="0" dirty="0"/>
              <a:t>cualidades físicas, son aquellas capacidades, características o atributos que posee una persona y que son susceptibles de ser mejorados a través del (entrenamiento físico (Fritz, </a:t>
            </a:r>
            <a:r>
              <a:rPr lang="es-EC" b="0" dirty="0" err="1"/>
              <a:t>Zintl</a:t>
            </a:r>
            <a:r>
              <a:rPr lang="es-EC" b="0" dirty="0"/>
              <a:t> 1991</a:t>
            </a:r>
            <a:r>
              <a:rPr lang="es-EC" b="0" dirty="0" smtClean="0"/>
              <a:t>).</a:t>
            </a:r>
            <a:r>
              <a:rPr lang="es-EC" b="0" dirty="0"/>
              <a:t>	</a:t>
            </a:r>
            <a:endParaRPr lang="es-EC" b="0" dirty="0" smtClean="0"/>
          </a:p>
          <a:p>
            <a:pPr algn="just"/>
            <a:endParaRPr lang="es-EC" b="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b="0" dirty="0" smtClean="0"/>
              <a:t>Condicionales.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b="0" dirty="0" smtClean="0"/>
              <a:t>Coordinativas.</a:t>
            </a:r>
            <a:endParaRPr lang="es-EC" b="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400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C" sz="4800" dirty="0" smtClean="0"/>
              <a:t>Marco teórico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71298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sz="3200" dirty="0" smtClean="0"/>
              <a:t>Programa </a:t>
            </a:r>
            <a:r>
              <a:rPr lang="es-EC" sz="3200" dirty="0"/>
              <a:t>de Entrenamiento Integrado 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00580"/>
          </a:xfrm>
        </p:spPr>
        <p:txBody>
          <a:bodyPr>
            <a:normAutofit fontScale="92500"/>
          </a:bodyPr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just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C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entrenamiento es un proceso </a:t>
            </a:r>
            <a:r>
              <a:rPr lang="es-EC" sz="2600" dirty="0" err="1">
                <a:latin typeface="Arial" panose="020B0604020202020204" pitchFamily="34" charset="0"/>
                <a:cs typeface="Arial" panose="020B0604020202020204" pitchFamily="34" charset="0"/>
              </a:rPr>
              <a:t>psico</a:t>
            </a:r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-biológico que se manifiesta en el organismo de un sujeto, al ser sometido metódica y permanentemente, a variados estímulos (Cargas de entrenamiento), en determinadas cantidades (Volúmenes) y calidades (Intensidades), con una sistemática alternancia de esfuerzos (acciones) y contra esfuerzos (Pausas de recuperación), de acuerdo a objetivos claramente establecidos. </a:t>
            </a:r>
          </a:p>
        </p:txBody>
      </p:sp>
    </p:spTree>
    <p:extLst>
      <p:ext uri="{BB962C8B-B14F-4D97-AF65-F5344CB8AC3E}">
        <p14:creationId xmlns:p14="http://schemas.microsoft.com/office/powerpoint/2010/main" val="35518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560620"/>
          </a:xfrm>
        </p:spPr>
        <p:txBody>
          <a:bodyPr>
            <a:normAutofit/>
          </a:bodyPr>
          <a:lstStyle/>
          <a:p>
            <a:pPr algn="just"/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Entrando </a:t>
            </a: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en el modelo integrado como tal, tenemos que dejar claro que al hablar de entrenamiento integrado “nos estamos refiriendo a la teoría de los sistemas dinámicos, es decir, a la consideración de que el todo es más que la suma de las partes” (Óscar Cano). </a:t>
            </a:r>
          </a:p>
        </p:txBody>
      </p:sp>
    </p:spTree>
    <p:extLst>
      <p:ext uri="{BB962C8B-B14F-4D97-AF65-F5344CB8AC3E}">
        <p14:creationId xmlns:p14="http://schemas.microsoft.com/office/powerpoint/2010/main" val="4770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200</TotalTime>
  <Words>1229</Words>
  <Application>Microsoft Office PowerPoint</Application>
  <PresentationFormat>Presentación en pantalla (4:3)</PresentationFormat>
  <Paragraphs>138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Ángulos</vt:lpstr>
      <vt:lpstr>Presentación de PowerPoint</vt:lpstr>
      <vt:lpstr>EL PROBLEMA DE INVESTIGACIÓN  </vt:lpstr>
      <vt:lpstr>OBJETIVOS</vt:lpstr>
      <vt:lpstr>OBJETIVOS ESPECÍFICOS</vt:lpstr>
      <vt:lpstr>Justificación e importancia</vt:lpstr>
      <vt:lpstr>Operacionalización de variables </vt:lpstr>
      <vt:lpstr>Marco teórico</vt:lpstr>
      <vt:lpstr>  Programa de Entrenamiento Integrado   </vt:lpstr>
      <vt:lpstr>Presentación de PowerPoint</vt:lpstr>
      <vt:lpstr>Presentación de PowerPoint</vt:lpstr>
      <vt:lpstr>periodización táctica</vt:lpstr>
      <vt:lpstr>Presentación de PowerPoint</vt:lpstr>
      <vt:lpstr>Capacidades Físicas</vt:lpstr>
      <vt:lpstr>Presentación de PowerPoint</vt:lpstr>
      <vt:lpstr>METODOLOGÍA DE LA INVESTIGACIÓN </vt:lpstr>
      <vt:lpstr>Modalidad de la Investigación </vt:lpstr>
      <vt:lpstr>Tipo  y muestra de Investigación </vt:lpstr>
      <vt:lpstr>Presentación de PowerPoint</vt:lpstr>
      <vt:lpstr>Presentación de PowerPoint</vt:lpstr>
      <vt:lpstr>Instrumentos de Medición  </vt:lpstr>
      <vt:lpstr>Procesamiento y análisis de resultados  </vt:lpstr>
      <vt:lpstr>ANÁLISIS Y TABULACIÓN DE RESULTADOS </vt:lpstr>
      <vt:lpstr>Ficha general de los futbolistas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Test inicial y final de la Resistencia </vt:lpstr>
      <vt:lpstr>CONCLUSIONES Y RECOMENDACIONES </vt:lpstr>
      <vt:lpstr>CONCLUSIONES</vt:lpstr>
      <vt:lpstr>Recomendaciones</vt:lpstr>
      <vt:lpstr>Antecedentes de la propuesta</vt:lpstr>
      <vt:lpstr>Justificación </vt:lpstr>
      <vt:lpstr>Bases técnicas de la propuesta.  </vt:lpstr>
      <vt:lpstr>Consideración técnica – táctica </vt:lpstr>
      <vt:lpstr>Presentación de PowerPoint</vt:lpstr>
      <vt:lpstr>Sesión de trabajo diario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HMBJ</dc:creator>
  <cp:lastModifiedBy>Carrasco Coca Orlando Rodrigo</cp:lastModifiedBy>
  <cp:revision>22</cp:revision>
  <dcterms:created xsi:type="dcterms:W3CDTF">2015-07-27T16:08:23Z</dcterms:created>
  <dcterms:modified xsi:type="dcterms:W3CDTF">2015-08-04T13:55:52Z</dcterms:modified>
</cp:coreProperties>
</file>