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75" r:id="rId5"/>
    <p:sldId id="276" r:id="rId6"/>
    <p:sldId id="271" r:id="rId7"/>
    <p:sldId id="259" r:id="rId8"/>
    <p:sldId id="270" r:id="rId9"/>
    <p:sldId id="264" r:id="rId10"/>
    <p:sldId id="277" r:id="rId11"/>
    <p:sldId id="273" r:id="rId12"/>
    <p:sldId id="263" r:id="rId13"/>
    <p:sldId id="272" r:id="rId14"/>
    <p:sldId id="279" r:id="rId15"/>
    <p:sldId id="278" r:id="rId16"/>
    <p:sldId id="280" r:id="rId17"/>
    <p:sldId id="265" r:id="rId18"/>
    <p:sldId id="267" r:id="rId19"/>
    <p:sldId id="268" r:id="rId20"/>
    <p:sldId id="281" r:id="rId21"/>
    <p:sldId id="282" r:id="rId22"/>
    <p:sldId id="284" r:id="rId23"/>
    <p:sldId id="269" r:id="rId24"/>
    <p:sldId id="274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17" autoAdjust="0"/>
    <p:restoredTop sz="94660"/>
  </p:normalViewPr>
  <p:slideViewPr>
    <p:cSldViewPr snapToObjects="1">
      <p:cViewPr varScale="1">
        <p:scale>
          <a:sx n="63" d="100"/>
          <a:sy n="63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B122AC-12CB-4EC2-95EA-3612C3C0713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4C2404-0DF2-46D7-9B22-B98E7B6CA3E1}">
      <dgm:prSet phldrT="[Text]"/>
      <dgm:spPr/>
      <dgm:t>
        <a:bodyPr/>
        <a:lstStyle/>
        <a:p>
          <a:r>
            <a:rPr lang="es-ES_tradnl" dirty="0" smtClean="0"/>
            <a:t>Análisis Estratégico </a:t>
          </a:r>
          <a:endParaRPr lang="en-US" dirty="0"/>
        </a:p>
      </dgm:t>
    </dgm:pt>
    <dgm:pt modelId="{9955DFD4-EDEB-4658-91C0-118CA81944A1}" type="parTrans" cxnId="{8C49858B-89DA-4C88-8F3E-0A2DB2F064F0}">
      <dgm:prSet/>
      <dgm:spPr/>
      <dgm:t>
        <a:bodyPr/>
        <a:lstStyle/>
        <a:p>
          <a:endParaRPr lang="en-US"/>
        </a:p>
      </dgm:t>
    </dgm:pt>
    <dgm:pt modelId="{8E35786B-3668-49E1-AA9E-C2B11C0B9FA2}" type="sibTrans" cxnId="{8C49858B-89DA-4C88-8F3E-0A2DB2F064F0}">
      <dgm:prSet/>
      <dgm:spPr/>
      <dgm:t>
        <a:bodyPr/>
        <a:lstStyle/>
        <a:p>
          <a:endParaRPr lang="en-US"/>
        </a:p>
      </dgm:t>
    </dgm:pt>
    <dgm:pt modelId="{F0B3D448-7D52-4F73-B566-F805BFEDA618}">
      <dgm:prSet phldrT="[Text]"/>
      <dgm:spPr/>
      <dgm:t>
        <a:bodyPr/>
        <a:lstStyle/>
        <a:p>
          <a:r>
            <a:rPr lang="es-ES_tradnl" dirty="0" smtClean="0"/>
            <a:t>Factores internos</a:t>
          </a:r>
          <a:endParaRPr lang="en-US" dirty="0"/>
        </a:p>
      </dgm:t>
    </dgm:pt>
    <dgm:pt modelId="{E52199B3-486E-44CE-90F4-C6973B04DBFE}" type="parTrans" cxnId="{27778BC0-8002-42F6-8258-0D09E8E222D6}">
      <dgm:prSet/>
      <dgm:spPr/>
      <dgm:t>
        <a:bodyPr/>
        <a:lstStyle/>
        <a:p>
          <a:endParaRPr lang="en-US"/>
        </a:p>
      </dgm:t>
    </dgm:pt>
    <dgm:pt modelId="{F0BC8C83-6CBC-49D2-AA96-7669C168AC0E}" type="sibTrans" cxnId="{27778BC0-8002-42F6-8258-0D09E8E222D6}">
      <dgm:prSet/>
      <dgm:spPr/>
      <dgm:t>
        <a:bodyPr/>
        <a:lstStyle/>
        <a:p>
          <a:endParaRPr lang="en-US"/>
        </a:p>
      </dgm:t>
    </dgm:pt>
    <dgm:pt modelId="{872D5158-BB78-4DD7-8AB6-6B3EA41188DE}">
      <dgm:prSet phldrT="[Text]"/>
      <dgm:spPr/>
      <dgm:t>
        <a:bodyPr/>
        <a:lstStyle/>
        <a:p>
          <a:r>
            <a:rPr lang="es-ES_tradnl" dirty="0" smtClean="0"/>
            <a:t>Identificación de estrategias</a:t>
          </a:r>
          <a:endParaRPr lang="en-US" dirty="0"/>
        </a:p>
      </dgm:t>
    </dgm:pt>
    <dgm:pt modelId="{7160F7F3-8E9D-4183-A1E9-DBC032BF51F0}" type="parTrans" cxnId="{12432A9F-D135-4975-A5FF-0F32BA65D292}">
      <dgm:prSet/>
      <dgm:spPr/>
      <dgm:t>
        <a:bodyPr/>
        <a:lstStyle/>
        <a:p>
          <a:endParaRPr lang="en-US"/>
        </a:p>
      </dgm:t>
    </dgm:pt>
    <dgm:pt modelId="{9D5FC4E1-D4D2-4E6E-BA23-4F8256095CFE}" type="sibTrans" cxnId="{12432A9F-D135-4975-A5FF-0F32BA65D292}">
      <dgm:prSet/>
      <dgm:spPr/>
      <dgm:t>
        <a:bodyPr/>
        <a:lstStyle/>
        <a:p>
          <a:endParaRPr lang="en-US"/>
        </a:p>
      </dgm:t>
    </dgm:pt>
    <dgm:pt modelId="{0CAAA700-7AA7-4F42-BD30-C82C4F107122}">
      <dgm:prSet phldrT="[Text]"/>
      <dgm:spPr/>
      <dgm:t>
        <a:bodyPr/>
        <a:lstStyle/>
        <a:p>
          <a:r>
            <a:rPr lang="es-ES_tradnl" dirty="0" smtClean="0"/>
            <a:t>Direccionamiento Estratégico</a:t>
          </a:r>
          <a:endParaRPr lang="en-US" dirty="0"/>
        </a:p>
      </dgm:t>
    </dgm:pt>
    <dgm:pt modelId="{DA495C8C-310B-46F6-B9C0-97748D5E2C50}" type="parTrans" cxnId="{C7323D56-2CC5-48A3-AD78-6310EBE4C0DD}">
      <dgm:prSet/>
      <dgm:spPr/>
      <dgm:t>
        <a:bodyPr/>
        <a:lstStyle/>
        <a:p>
          <a:endParaRPr lang="en-US"/>
        </a:p>
      </dgm:t>
    </dgm:pt>
    <dgm:pt modelId="{808C3202-C863-4C9D-9BAF-14A2EE056869}" type="sibTrans" cxnId="{C7323D56-2CC5-48A3-AD78-6310EBE4C0DD}">
      <dgm:prSet/>
      <dgm:spPr/>
      <dgm:t>
        <a:bodyPr/>
        <a:lstStyle/>
        <a:p>
          <a:endParaRPr lang="en-US"/>
        </a:p>
      </dgm:t>
    </dgm:pt>
    <dgm:pt modelId="{233416BD-6FE2-4995-803C-E50210A8163D}">
      <dgm:prSet phldrT="[Text]"/>
      <dgm:spPr/>
      <dgm:t>
        <a:bodyPr/>
        <a:lstStyle/>
        <a:p>
          <a:r>
            <a:rPr lang="es-ES_tradnl" dirty="0" smtClean="0"/>
            <a:t>Definición de la misión</a:t>
          </a:r>
          <a:endParaRPr lang="en-US" dirty="0"/>
        </a:p>
      </dgm:t>
    </dgm:pt>
    <dgm:pt modelId="{DAC5C0CD-23F7-4DC2-B9AC-39EBA5FE6475}" type="parTrans" cxnId="{4ADF46F3-4CB4-43C8-9DF5-3AED732E97AD}">
      <dgm:prSet/>
      <dgm:spPr/>
      <dgm:t>
        <a:bodyPr/>
        <a:lstStyle/>
        <a:p>
          <a:endParaRPr lang="en-US"/>
        </a:p>
      </dgm:t>
    </dgm:pt>
    <dgm:pt modelId="{3258FDB4-9C10-4477-A574-E1AB061067D5}" type="sibTrans" cxnId="{4ADF46F3-4CB4-43C8-9DF5-3AED732E97AD}">
      <dgm:prSet/>
      <dgm:spPr/>
      <dgm:t>
        <a:bodyPr/>
        <a:lstStyle/>
        <a:p>
          <a:endParaRPr lang="en-US"/>
        </a:p>
      </dgm:t>
    </dgm:pt>
    <dgm:pt modelId="{6C628D69-9E3A-40CC-95B3-2720F579B905}">
      <dgm:prSet phldrT="[Text]"/>
      <dgm:spPr/>
      <dgm:t>
        <a:bodyPr/>
        <a:lstStyle/>
        <a:p>
          <a:r>
            <a:rPr lang="es-ES_tradnl" dirty="0" smtClean="0"/>
            <a:t>Definición de la visión</a:t>
          </a:r>
          <a:endParaRPr lang="en-US" dirty="0"/>
        </a:p>
      </dgm:t>
    </dgm:pt>
    <dgm:pt modelId="{B0A0C123-2721-4021-AC11-D7914C38DC55}" type="parTrans" cxnId="{21F5FE0E-5067-49B8-9B25-87C7FE5CA101}">
      <dgm:prSet/>
      <dgm:spPr/>
      <dgm:t>
        <a:bodyPr/>
        <a:lstStyle/>
        <a:p>
          <a:endParaRPr lang="en-US"/>
        </a:p>
      </dgm:t>
    </dgm:pt>
    <dgm:pt modelId="{21AA8B07-6453-447C-AB17-7BA248598DFD}" type="sibTrans" cxnId="{21F5FE0E-5067-49B8-9B25-87C7FE5CA101}">
      <dgm:prSet/>
      <dgm:spPr/>
      <dgm:t>
        <a:bodyPr/>
        <a:lstStyle/>
        <a:p>
          <a:endParaRPr lang="en-US"/>
        </a:p>
      </dgm:t>
    </dgm:pt>
    <dgm:pt modelId="{59CF55ED-2770-4942-AFA0-23330589C057}">
      <dgm:prSet phldrT="[Text]"/>
      <dgm:spPr/>
      <dgm:t>
        <a:bodyPr/>
        <a:lstStyle/>
        <a:p>
          <a:r>
            <a:rPr lang="es-ES_tradnl" dirty="0" smtClean="0"/>
            <a:t>Planificación Estratégica</a:t>
          </a:r>
          <a:endParaRPr lang="en-US" dirty="0"/>
        </a:p>
      </dgm:t>
    </dgm:pt>
    <dgm:pt modelId="{446EF3C4-BDFE-49C8-86F2-DE974A802DBC}" type="parTrans" cxnId="{F0C419D9-E2E1-44DB-AB4D-C59E693C27E0}">
      <dgm:prSet/>
      <dgm:spPr/>
      <dgm:t>
        <a:bodyPr/>
        <a:lstStyle/>
        <a:p>
          <a:endParaRPr lang="en-US"/>
        </a:p>
      </dgm:t>
    </dgm:pt>
    <dgm:pt modelId="{DD08D41D-EBA6-4542-9D5B-1A65FE6F9AEF}" type="sibTrans" cxnId="{F0C419D9-E2E1-44DB-AB4D-C59E693C27E0}">
      <dgm:prSet/>
      <dgm:spPr/>
      <dgm:t>
        <a:bodyPr/>
        <a:lstStyle/>
        <a:p>
          <a:endParaRPr lang="en-US"/>
        </a:p>
      </dgm:t>
    </dgm:pt>
    <dgm:pt modelId="{2A6B4B35-97E6-4A4F-9ABA-56B4EA29C65C}">
      <dgm:prSet phldrT="[Text]"/>
      <dgm:spPr/>
      <dgm:t>
        <a:bodyPr/>
        <a:lstStyle/>
        <a:p>
          <a:r>
            <a:rPr lang="es-ES_tradnl" dirty="0" smtClean="0"/>
            <a:t>Programación de actividades</a:t>
          </a:r>
          <a:endParaRPr lang="en-US" dirty="0"/>
        </a:p>
      </dgm:t>
    </dgm:pt>
    <dgm:pt modelId="{37F2E92F-31FE-41B9-A64B-226256E802EB}" type="parTrans" cxnId="{4836C120-5B57-4A0B-9AAB-D37A52F0057D}">
      <dgm:prSet/>
      <dgm:spPr/>
      <dgm:t>
        <a:bodyPr/>
        <a:lstStyle/>
        <a:p>
          <a:endParaRPr lang="en-US"/>
        </a:p>
      </dgm:t>
    </dgm:pt>
    <dgm:pt modelId="{009FDD0A-7030-41E2-AF5B-A6131B58F065}" type="sibTrans" cxnId="{4836C120-5B57-4A0B-9AAB-D37A52F0057D}">
      <dgm:prSet/>
      <dgm:spPr/>
      <dgm:t>
        <a:bodyPr/>
        <a:lstStyle/>
        <a:p>
          <a:endParaRPr lang="en-US"/>
        </a:p>
      </dgm:t>
    </dgm:pt>
    <dgm:pt modelId="{41A93521-5483-4833-BBF6-4922B3672D20}">
      <dgm:prSet phldrT="[Text]"/>
      <dgm:spPr/>
      <dgm:t>
        <a:bodyPr/>
        <a:lstStyle/>
        <a:p>
          <a:r>
            <a:rPr lang="es-ES_tradnl" dirty="0" smtClean="0"/>
            <a:t>Asignación de recursos</a:t>
          </a:r>
          <a:endParaRPr lang="en-US" dirty="0"/>
        </a:p>
      </dgm:t>
    </dgm:pt>
    <dgm:pt modelId="{2F25FBDF-FA47-4E80-A8F9-5B47EB08E24A}" type="parTrans" cxnId="{88BF56DB-7920-4145-B92E-9B59FF816C97}">
      <dgm:prSet/>
      <dgm:spPr/>
      <dgm:t>
        <a:bodyPr/>
        <a:lstStyle/>
        <a:p>
          <a:endParaRPr lang="en-US"/>
        </a:p>
      </dgm:t>
    </dgm:pt>
    <dgm:pt modelId="{B29114A4-E553-4A9C-A410-8DA26BDD0172}" type="sibTrans" cxnId="{88BF56DB-7920-4145-B92E-9B59FF816C97}">
      <dgm:prSet/>
      <dgm:spPr/>
      <dgm:t>
        <a:bodyPr/>
        <a:lstStyle/>
        <a:p>
          <a:endParaRPr lang="en-US"/>
        </a:p>
      </dgm:t>
    </dgm:pt>
    <dgm:pt modelId="{7987308C-0487-4122-8333-89C807EE0E7E}">
      <dgm:prSet phldrT="[Text]"/>
      <dgm:spPr/>
      <dgm:t>
        <a:bodyPr/>
        <a:lstStyle/>
        <a:p>
          <a:r>
            <a:rPr lang="es-ES_tradnl" dirty="0" smtClean="0"/>
            <a:t>Control y seguimiento estratégico</a:t>
          </a:r>
          <a:endParaRPr lang="en-US" dirty="0"/>
        </a:p>
      </dgm:t>
    </dgm:pt>
    <dgm:pt modelId="{287FDA16-C556-4442-8B2D-FB103F5C0F32}" type="parTrans" cxnId="{7563673F-8385-4789-A102-1C1AAD18E3FD}">
      <dgm:prSet/>
      <dgm:spPr/>
      <dgm:t>
        <a:bodyPr/>
        <a:lstStyle/>
        <a:p>
          <a:endParaRPr lang="en-US"/>
        </a:p>
      </dgm:t>
    </dgm:pt>
    <dgm:pt modelId="{6400A07F-F4BE-488E-A3FB-BE7DBD6738BB}" type="sibTrans" cxnId="{7563673F-8385-4789-A102-1C1AAD18E3FD}">
      <dgm:prSet/>
      <dgm:spPr/>
      <dgm:t>
        <a:bodyPr/>
        <a:lstStyle/>
        <a:p>
          <a:endParaRPr lang="en-US"/>
        </a:p>
      </dgm:t>
    </dgm:pt>
    <dgm:pt modelId="{D4C51368-B176-44B3-B04F-38EFD7C37996}">
      <dgm:prSet phldrT="[Text]"/>
      <dgm:spPr/>
      <dgm:t>
        <a:bodyPr/>
        <a:lstStyle/>
        <a:p>
          <a:r>
            <a:rPr lang="es-ES_tradnl" dirty="0" smtClean="0"/>
            <a:t>Factores externos</a:t>
          </a:r>
          <a:endParaRPr lang="en-US" dirty="0"/>
        </a:p>
      </dgm:t>
    </dgm:pt>
    <dgm:pt modelId="{C82CD573-A2AA-4001-B47E-91B40E49263F}" type="parTrans" cxnId="{09998A37-0803-4F2C-90CC-9D557AD3BD87}">
      <dgm:prSet/>
      <dgm:spPr/>
      <dgm:t>
        <a:bodyPr/>
        <a:lstStyle/>
        <a:p>
          <a:endParaRPr lang="en-US"/>
        </a:p>
      </dgm:t>
    </dgm:pt>
    <dgm:pt modelId="{012C6230-1E81-4D07-93A7-330D56063EFD}" type="sibTrans" cxnId="{09998A37-0803-4F2C-90CC-9D557AD3BD87}">
      <dgm:prSet/>
      <dgm:spPr/>
      <dgm:t>
        <a:bodyPr/>
        <a:lstStyle/>
        <a:p>
          <a:endParaRPr lang="en-US"/>
        </a:p>
      </dgm:t>
    </dgm:pt>
    <dgm:pt modelId="{A5F71221-33A1-4652-B786-0626B38FBBCD}">
      <dgm:prSet phldrT="[Text]"/>
      <dgm:spPr/>
      <dgm:t>
        <a:bodyPr/>
        <a:lstStyle/>
        <a:p>
          <a:r>
            <a:rPr lang="es-ES_tradnl" dirty="0" smtClean="0"/>
            <a:t>Definición de los valores</a:t>
          </a:r>
          <a:endParaRPr lang="en-US" dirty="0"/>
        </a:p>
      </dgm:t>
    </dgm:pt>
    <dgm:pt modelId="{6B5E384D-771A-4738-A4DE-9030E50EED21}" type="parTrans" cxnId="{846B966B-A54B-463A-B988-72A64EC422C5}">
      <dgm:prSet/>
      <dgm:spPr/>
      <dgm:t>
        <a:bodyPr/>
        <a:lstStyle/>
        <a:p>
          <a:endParaRPr lang="en-US"/>
        </a:p>
      </dgm:t>
    </dgm:pt>
    <dgm:pt modelId="{C6F21018-25B6-4696-B090-BE7910FF039E}" type="sibTrans" cxnId="{846B966B-A54B-463A-B988-72A64EC422C5}">
      <dgm:prSet/>
      <dgm:spPr/>
      <dgm:t>
        <a:bodyPr/>
        <a:lstStyle/>
        <a:p>
          <a:endParaRPr lang="en-US"/>
        </a:p>
      </dgm:t>
    </dgm:pt>
    <dgm:pt modelId="{49C72BF7-E08F-451D-991D-835469911D25}">
      <dgm:prSet phldrT="[Text]"/>
      <dgm:spPr/>
      <dgm:t>
        <a:bodyPr/>
        <a:lstStyle/>
        <a:p>
          <a:r>
            <a:rPr lang="es-ES_tradnl" dirty="0" smtClean="0"/>
            <a:t>Determinación de prioridades</a:t>
          </a:r>
          <a:endParaRPr lang="en-US" dirty="0"/>
        </a:p>
      </dgm:t>
    </dgm:pt>
    <dgm:pt modelId="{D9475275-57BD-4B09-8424-468DA8B5870E}" type="parTrans" cxnId="{4382FB55-EB59-471B-B1A2-4F52CBF3114F}">
      <dgm:prSet/>
      <dgm:spPr/>
      <dgm:t>
        <a:bodyPr/>
        <a:lstStyle/>
        <a:p>
          <a:endParaRPr lang="en-US"/>
        </a:p>
      </dgm:t>
    </dgm:pt>
    <dgm:pt modelId="{2D479CB7-9321-4195-AE29-804CBC9699B5}" type="sibTrans" cxnId="{4382FB55-EB59-471B-B1A2-4F52CBF3114F}">
      <dgm:prSet/>
      <dgm:spPr/>
      <dgm:t>
        <a:bodyPr/>
        <a:lstStyle/>
        <a:p>
          <a:endParaRPr lang="en-US"/>
        </a:p>
      </dgm:t>
    </dgm:pt>
    <dgm:pt modelId="{11BA3BA9-F2D7-40CA-817A-E6E1E578A1EF}">
      <dgm:prSet phldrT="[Text]"/>
      <dgm:spPr/>
      <dgm:t>
        <a:bodyPr/>
        <a:lstStyle/>
        <a:p>
          <a:r>
            <a:rPr lang="es-ES_tradnl" dirty="0" smtClean="0"/>
            <a:t>Definición del mapa estratégico</a:t>
          </a:r>
          <a:endParaRPr lang="en-US" dirty="0"/>
        </a:p>
      </dgm:t>
    </dgm:pt>
    <dgm:pt modelId="{0BA8D95A-6B23-4999-AD6A-A960454D6F24}" type="parTrans" cxnId="{DB842FF8-54D5-478B-81EB-FDAB22AA62BF}">
      <dgm:prSet/>
      <dgm:spPr/>
      <dgm:t>
        <a:bodyPr/>
        <a:lstStyle/>
        <a:p>
          <a:endParaRPr lang="en-US"/>
        </a:p>
      </dgm:t>
    </dgm:pt>
    <dgm:pt modelId="{5BDEF2EB-0539-4C8E-A10B-B7662C6334ED}" type="sibTrans" cxnId="{DB842FF8-54D5-478B-81EB-FDAB22AA62BF}">
      <dgm:prSet/>
      <dgm:spPr/>
      <dgm:t>
        <a:bodyPr/>
        <a:lstStyle/>
        <a:p>
          <a:endParaRPr lang="en-US"/>
        </a:p>
      </dgm:t>
    </dgm:pt>
    <dgm:pt modelId="{D13A4D49-06CE-4DCC-AA2C-23D44FEE9800}">
      <dgm:prSet phldrT="[Text]"/>
      <dgm:spPr/>
      <dgm:t>
        <a:bodyPr/>
        <a:lstStyle/>
        <a:p>
          <a:r>
            <a:rPr lang="es-ES_tradnl" dirty="0" smtClean="0"/>
            <a:t>Definición de indicadores de gestión</a:t>
          </a:r>
          <a:endParaRPr lang="en-US" dirty="0"/>
        </a:p>
      </dgm:t>
    </dgm:pt>
    <dgm:pt modelId="{08B4F0AC-146B-4AB7-891F-040A3728C6BA}" type="parTrans" cxnId="{96ED8FEB-C8CB-4ECA-8A3C-A492C9337E28}">
      <dgm:prSet/>
      <dgm:spPr/>
      <dgm:t>
        <a:bodyPr/>
        <a:lstStyle/>
        <a:p>
          <a:endParaRPr lang="en-US"/>
        </a:p>
      </dgm:t>
    </dgm:pt>
    <dgm:pt modelId="{80C89C7F-7C68-4716-9DD1-37124FA4F973}" type="sibTrans" cxnId="{96ED8FEB-C8CB-4ECA-8A3C-A492C9337E28}">
      <dgm:prSet/>
      <dgm:spPr/>
      <dgm:t>
        <a:bodyPr/>
        <a:lstStyle/>
        <a:p>
          <a:endParaRPr lang="en-US"/>
        </a:p>
      </dgm:t>
    </dgm:pt>
    <dgm:pt modelId="{5052A05D-ACF7-41EC-8705-3BBA1014F3D5}">
      <dgm:prSet phldrT="[Text]"/>
      <dgm:spPr/>
      <dgm:t>
        <a:bodyPr/>
        <a:lstStyle/>
        <a:p>
          <a:r>
            <a:rPr lang="es-ES_tradnl" dirty="0" smtClean="0"/>
            <a:t>Cuadro de mando integral</a:t>
          </a:r>
          <a:endParaRPr lang="en-US" dirty="0"/>
        </a:p>
      </dgm:t>
    </dgm:pt>
    <dgm:pt modelId="{2B7E35A2-BE6F-4764-9F38-E807306A6877}" type="parTrans" cxnId="{E1E80811-D942-4D62-B1C6-B5FE356F783B}">
      <dgm:prSet/>
      <dgm:spPr/>
      <dgm:t>
        <a:bodyPr/>
        <a:lstStyle/>
        <a:p>
          <a:endParaRPr lang="en-US"/>
        </a:p>
      </dgm:t>
    </dgm:pt>
    <dgm:pt modelId="{920E5BE7-D81D-4FED-9D00-24844A6342F2}" type="sibTrans" cxnId="{E1E80811-D942-4D62-B1C6-B5FE356F783B}">
      <dgm:prSet/>
      <dgm:spPr/>
      <dgm:t>
        <a:bodyPr/>
        <a:lstStyle/>
        <a:p>
          <a:endParaRPr lang="en-US"/>
        </a:p>
      </dgm:t>
    </dgm:pt>
    <dgm:pt modelId="{3B760348-E8BC-4058-A914-C2B00D5D6EA8}" type="pres">
      <dgm:prSet presAssocID="{1AB122AC-12CB-4EC2-95EA-3612C3C071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19D9C0F-5C08-46E6-98F0-8BFD12AF54F7}" type="pres">
      <dgm:prSet presAssocID="{1AB122AC-12CB-4EC2-95EA-3612C3C07134}" presName="tSp" presStyleCnt="0"/>
      <dgm:spPr/>
    </dgm:pt>
    <dgm:pt modelId="{A8C4239C-2872-481A-B02F-FF58F708A0B3}" type="pres">
      <dgm:prSet presAssocID="{1AB122AC-12CB-4EC2-95EA-3612C3C07134}" presName="bSp" presStyleCnt="0"/>
      <dgm:spPr/>
    </dgm:pt>
    <dgm:pt modelId="{85DB6B16-9C8B-4FB8-A10D-1FF71761B7E1}" type="pres">
      <dgm:prSet presAssocID="{1AB122AC-12CB-4EC2-95EA-3612C3C07134}" presName="process" presStyleCnt="0"/>
      <dgm:spPr/>
    </dgm:pt>
    <dgm:pt modelId="{F700D891-E05F-4F85-8635-E9B54A3E38CE}" type="pres">
      <dgm:prSet presAssocID="{3A4C2404-0DF2-46D7-9B22-B98E7B6CA3E1}" presName="composite1" presStyleCnt="0"/>
      <dgm:spPr/>
    </dgm:pt>
    <dgm:pt modelId="{0F85A636-5BBF-447E-854F-0A9E3DFE88CA}" type="pres">
      <dgm:prSet presAssocID="{3A4C2404-0DF2-46D7-9B22-B98E7B6CA3E1}" presName="dummyNode1" presStyleLbl="node1" presStyleIdx="0" presStyleCnt="4"/>
      <dgm:spPr/>
    </dgm:pt>
    <dgm:pt modelId="{A257B0BA-68C8-41B7-844A-D2B8F9EFF71C}" type="pres">
      <dgm:prSet presAssocID="{3A4C2404-0DF2-46D7-9B22-B98E7B6CA3E1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CC993-48F7-4F4E-8CFB-C45073CD1E97}" type="pres">
      <dgm:prSet presAssocID="{3A4C2404-0DF2-46D7-9B22-B98E7B6CA3E1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F54CC-0978-44D6-A417-36AEFED2C0FC}" type="pres">
      <dgm:prSet presAssocID="{3A4C2404-0DF2-46D7-9B22-B98E7B6CA3E1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E91FD-A931-4FEE-B802-95490A5F9B36}" type="pres">
      <dgm:prSet presAssocID="{3A4C2404-0DF2-46D7-9B22-B98E7B6CA3E1}" presName="connSite1" presStyleCnt="0"/>
      <dgm:spPr/>
    </dgm:pt>
    <dgm:pt modelId="{EC945961-A7EA-4F3F-993E-300411DA8D4B}" type="pres">
      <dgm:prSet presAssocID="{8E35786B-3668-49E1-AA9E-C2B11C0B9FA2}" presName="Name9" presStyleLbl="sibTrans2D1" presStyleIdx="0" presStyleCnt="3"/>
      <dgm:spPr/>
      <dgm:t>
        <a:bodyPr/>
        <a:lstStyle/>
        <a:p>
          <a:endParaRPr lang="es-EC"/>
        </a:p>
      </dgm:t>
    </dgm:pt>
    <dgm:pt modelId="{9359A1B9-1550-48B0-83E3-0FF8CF6DA053}" type="pres">
      <dgm:prSet presAssocID="{0CAAA700-7AA7-4F42-BD30-C82C4F107122}" presName="composite2" presStyleCnt="0"/>
      <dgm:spPr/>
    </dgm:pt>
    <dgm:pt modelId="{BD899EAC-C6B6-475B-A905-D305641E8BA2}" type="pres">
      <dgm:prSet presAssocID="{0CAAA700-7AA7-4F42-BD30-C82C4F107122}" presName="dummyNode2" presStyleLbl="node1" presStyleIdx="0" presStyleCnt="4"/>
      <dgm:spPr/>
    </dgm:pt>
    <dgm:pt modelId="{600BE974-B6F8-4D22-A245-23E279798384}" type="pres">
      <dgm:prSet presAssocID="{0CAAA700-7AA7-4F42-BD30-C82C4F107122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4E482-E5CA-4F3C-B96C-2FDFF1B037BE}" type="pres">
      <dgm:prSet presAssocID="{0CAAA700-7AA7-4F42-BD30-C82C4F107122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2DEB5-ACA6-42D5-899C-DB6338562795}" type="pres">
      <dgm:prSet presAssocID="{0CAAA700-7AA7-4F42-BD30-C82C4F107122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14717-F13C-43DC-AE5F-D0DA389D0E2F}" type="pres">
      <dgm:prSet presAssocID="{0CAAA700-7AA7-4F42-BD30-C82C4F107122}" presName="connSite2" presStyleCnt="0"/>
      <dgm:spPr/>
    </dgm:pt>
    <dgm:pt modelId="{7BFA518E-7721-4F92-A9CA-663494C45345}" type="pres">
      <dgm:prSet presAssocID="{808C3202-C863-4C9D-9BAF-14A2EE056869}" presName="Name18" presStyleLbl="sibTrans2D1" presStyleIdx="1" presStyleCnt="3"/>
      <dgm:spPr/>
      <dgm:t>
        <a:bodyPr/>
        <a:lstStyle/>
        <a:p>
          <a:endParaRPr lang="es-EC"/>
        </a:p>
      </dgm:t>
    </dgm:pt>
    <dgm:pt modelId="{C0688464-BA82-4B67-860D-FA3C2F4139B7}" type="pres">
      <dgm:prSet presAssocID="{59CF55ED-2770-4942-AFA0-23330589C057}" presName="composite1" presStyleCnt="0"/>
      <dgm:spPr/>
    </dgm:pt>
    <dgm:pt modelId="{583DC16C-A384-4CBE-AC9C-ED4FF9C44253}" type="pres">
      <dgm:prSet presAssocID="{59CF55ED-2770-4942-AFA0-23330589C057}" presName="dummyNode1" presStyleLbl="node1" presStyleIdx="1" presStyleCnt="4"/>
      <dgm:spPr/>
    </dgm:pt>
    <dgm:pt modelId="{C368BBC6-FBAA-4C52-BCEE-3C710575401E}" type="pres">
      <dgm:prSet presAssocID="{59CF55ED-2770-4942-AFA0-23330589C057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6C2EA-2DBB-4448-BC25-D24EFBFF773B}" type="pres">
      <dgm:prSet presAssocID="{59CF55ED-2770-4942-AFA0-23330589C057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B709A-A578-49E0-AEEC-15514103688C}" type="pres">
      <dgm:prSet presAssocID="{59CF55ED-2770-4942-AFA0-23330589C057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89931B-279D-49E6-91F7-37973364AFD4}" type="pres">
      <dgm:prSet presAssocID="{59CF55ED-2770-4942-AFA0-23330589C057}" presName="connSite1" presStyleCnt="0"/>
      <dgm:spPr/>
    </dgm:pt>
    <dgm:pt modelId="{8DEECFCE-BB71-4DE9-B93D-F4DCFEB440E1}" type="pres">
      <dgm:prSet presAssocID="{DD08D41D-EBA6-4542-9D5B-1A65FE6F9AEF}" presName="Name9" presStyleLbl="sibTrans2D1" presStyleIdx="2" presStyleCnt="3"/>
      <dgm:spPr/>
      <dgm:t>
        <a:bodyPr/>
        <a:lstStyle/>
        <a:p>
          <a:endParaRPr lang="es-EC"/>
        </a:p>
      </dgm:t>
    </dgm:pt>
    <dgm:pt modelId="{6920B2A3-4015-4231-BF79-263F37923A0B}" type="pres">
      <dgm:prSet presAssocID="{7987308C-0487-4122-8333-89C807EE0E7E}" presName="composite2" presStyleCnt="0"/>
      <dgm:spPr/>
    </dgm:pt>
    <dgm:pt modelId="{D84CF2DD-D02D-4267-83F3-811BC9A1FC50}" type="pres">
      <dgm:prSet presAssocID="{7987308C-0487-4122-8333-89C807EE0E7E}" presName="dummyNode2" presStyleLbl="node1" presStyleIdx="2" presStyleCnt="4"/>
      <dgm:spPr/>
    </dgm:pt>
    <dgm:pt modelId="{8503DD02-1A63-44F4-8B51-E4B18B37D813}" type="pres">
      <dgm:prSet presAssocID="{7987308C-0487-4122-8333-89C807EE0E7E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B88301-4E97-4D9C-BE98-1034A3F7D928}" type="pres">
      <dgm:prSet presAssocID="{7987308C-0487-4122-8333-89C807EE0E7E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C18EF0-C7D1-47FD-8929-33E0B321323B}" type="pres">
      <dgm:prSet presAssocID="{7987308C-0487-4122-8333-89C807EE0E7E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C88534-A49C-4C18-BFAB-432FA555C4E8}" type="pres">
      <dgm:prSet presAssocID="{7987308C-0487-4122-8333-89C807EE0E7E}" presName="connSite2" presStyleCnt="0"/>
      <dgm:spPr/>
    </dgm:pt>
  </dgm:ptLst>
  <dgm:cxnLst>
    <dgm:cxn modelId="{EC9C0C06-A720-4871-B72E-DA99762468F6}" type="presOf" srcId="{2A6B4B35-97E6-4A4F-9ABA-56B4EA29C65C}" destId="{C2A6C2EA-2DBB-4448-BC25-D24EFBFF773B}" srcOrd="1" destOrd="0" presId="urn:microsoft.com/office/officeart/2005/8/layout/hProcess4"/>
    <dgm:cxn modelId="{12432A9F-D135-4975-A5FF-0F32BA65D292}" srcId="{3A4C2404-0DF2-46D7-9B22-B98E7B6CA3E1}" destId="{872D5158-BB78-4DD7-8AB6-6B3EA41188DE}" srcOrd="2" destOrd="0" parTransId="{7160F7F3-8E9D-4183-A1E9-DBC032BF51F0}" sibTransId="{9D5FC4E1-D4D2-4E6E-BA23-4F8256095CFE}"/>
    <dgm:cxn modelId="{76699971-6FAE-4B1F-8258-B2092F67A6D2}" type="presOf" srcId="{49C72BF7-E08F-451D-991D-835469911D25}" destId="{600BE974-B6F8-4D22-A245-23E279798384}" srcOrd="0" destOrd="3" presId="urn:microsoft.com/office/officeart/2005/8/layout/hProcess4"/>
    <dgm:cxn modelId="{88BF56DB-7920-4145-B92E-9B59FF816C97}" srcId="{59CF55ED-2770-4942-AFA0-23330589C057}" destId="{41A93521-5483-4833-BBF6-4922B3672D20}" srcOrd="1" destOrd="0" parTransId="{2F25FBDF-FA47-4E80-A8F9-5B47EB08E24A}" sibTransId="{B29114A4-E553-4A9C-A410-8DA26BDD0172}"/>
    <dgm:cxn modelId="{C2A73A27-C54B-4997-8436-9576532DA250}" type="presOf" srcId="{5052A05D-ACF7-41EC-8705-3BBA1014F3D5}" destId="{8503DD02-1A63-44F4-8B51-E4B18B37D813}" srcOrd="0" destOrd="0" presId="urn:microsoft.com/office/officeart/2005/8/layout/hProcess4"/>
    <dgm:cxn modelId="{7563673F-8385-4789-A102-1C1AAD18E3FD}" srcId="{1AB122AC-12CB-4EC2-95EA-3612C3C07134}" destId="{7987308C-0487-4122-8333-89C807EE0E7E}" srcOrd="3" destOrd="0" parTransId="{287FDA16-C556-4442-8B2D-FB103F5C0F32}" sibTransId="{6400A07F-F4BE-488E-A3FB-BE7DBD6738BB}"/>
    <dgm:cxn modelId="{F95500EA-1549-489F-BF8C-8C57CA144738}" type="presOf" srcId="{3A4C2404-0DF2-46D7-9B22-B98E7B6CA3E1}" destId="{EEEF54CC-0978-44D6-A417-36AEFED2C0FC}" srcOrd="0" destOrd="0" presId="urn:microsoft.com/office/officeart/2005/8/layout/hProcess4"/>
    <dgm:cxn modelId="{FC4D964F-0AD5-4BC4-8545-4EF72AB9F123}" type="presOf" srcId="{0CAAA700-7AA7-4F42-BD30-C82C4F107122}" destId="{CBD2DEB5-ACA6-42D5-899C-DB6338562795}" srcOrd="0" destOrd="0" presId="urn:microsoft.com/office/officeart/2005/8/layout/hProcess4"/>
    <dgm:cxn modelId="{1D126EDE-5881-4FD1-AA8B-189EB67B0A29}" type="presOf" srcId="{D4C51368-B176-44B3-B04F-38EFD7C37996}" destId="{A257B0BA-68C8-41B7-844A-D2B8F9EFF71C}" srcOrd="0" destOrd="1" presId="urn:microsoft.com/office/officeart/2005/8/layout/hProcess4"/>
    <dgm:cxn modelId="{49AF94A1-3F0C-4F10-AEF7-757700778DEE}" type="presOf" srcId="{6C628D69-9E3A-40CC-95B3-2720F579B905}" destId="{600BE974-B6F8-4D22-A245-23E279798384}" srcOrd="0" destOrd="1" presId="urn:microsoft.com/office/officeart/2005/8/layout/hProcess4"/>
    <dgm:cxn modelId="{84899BC3-0619-49D7-93F2-0F9D085D3542}" type="presOf" srcId="{11BA3BA9-F2D7-40CA-817A-E6E1E578A1EF}" destId="{600BE974-B6F8-4D22-A245-23E279798384}" srcOrd="0" destOrd="4" presId="urn:microsoft.com/office/officeart/2005/8/layout/hProcess4"/>
    <dgm:cxn modelId="{E1E80811-D942-4D62-B1C6-B5FE356F783B}" srcId="{7987308C-0487-4122-8333-89C807EE0E7E}" destId="{5052A05D-ACF7-41EC-8705-3BBA1014F3D5}" srcOrd="0" destOrd="0" parTransId="{2B7E35A2-BE6F-4764-9F38-E807306A6877}" sibTransId="{920E5BE7-D81D-4FED-9D00-24844A6342F2}"/>
    <dgm:cxn modelId="{A0892FC0-F2F9-4B88-8277-37421EF57D55}" type="presOf" srcId="{41A93521-5483-4833-BBF6-4922B3672D20}" destId="{C2A6C2EA-2DBB-4448-BC25-D24EFBFF773B}" srcOrd="1" destOrd="1" presId="urn:microsoft.com/office/officeart/2005/8/layout/hProcess4"/>
    <dgm:cxn modelId="{0764F402-CDB7-4DD8-90F1-CB90848078AB}" type="presOf" srcId="{D13A4D49-06CE-4DCC-AA2C-23D44FEE9800}" destId="{C2A6C2EA-2DBB-4448-BC25-D24EFBFF773B}" srcOrd="1" destOrd="2" presId="urn:microsoft.com/office/officeart/2005/8/layout/hProcess4"/>
    <dgm:cxn modelId="{09998A37-0803-4F2C-90CC-9D557AD3BD87}" srcId="{3A4C2404-0DF2-46D7-9B22-B98E7B6CA3E1}" destId="{D4C51368-B176-44B3-B04F-38EFD7C37996}" srcOrd="1" destOrd="0" parTransId="{C82CD573-A2AA-4001-B47E-91B40E49263F}" sibTransId="{012C6230-1E81-4D07-93A7-330D56063EFD}"/>
    <dgm:cxn modelId="{FE6191B9-6AA0-41B3-B88F-D280BCAF9B39}" type="presOf" srcId="{A5F71221-33A1-4652-B786-0626B38FBBCD}" destId="{600BE974-B6F8-4D22-A245-23E279798384}" srcOrd="0" destOrd="2" presId="urn:microsoft.com/office/officeart/2005/8/layout/hProcess4"/>
    <dgm:cxn modelId="{4C47606F-1FAC-4984-B189-77F0D0358DEE}" type="presOf" srcId="{49C72BF7-E08F-451D-991D-835469911D25}" destId="{B6B4E482-E5CA-4F3C-B96C-2FDFF1B037BE}" srcOrd="1" destOrd="3" presId="urn:microsoft.com/office/officeart/2005/8/layout/hProcess4"/>
    <dgm:cxn modelId="{EFC286F6-9023-4876-9C69-1A1B15520EFB}" type="presOf" srcId="{D13A4D49-06CE-4DCC-AA2C-23D44FEE9800}" destId="{C368BBC6-FBAA-4C52-BCEE-3C710575401E}" srcOrd="0" destOrd="2" presId="urn:microsoft.com/office/officeart/2005/8/layout/hProcess4"/>
    <dgm:cxn modelId="{AC0BB10B-7514-415D-86A2-3C651DED5CAD}" type="presOf" srcId="{41A93521-5483-4833-BBF6-4922B3672D20}" destId="{C368BBC6-FBAA-4C52-BCEE-3C710575401E}" srcOrd="0" destOrd="1" presId="urn:microsoft.com/office/officeart/2005/8/layout/hProcess4"/>
    <dgm:cxn modelId="{3AA38725-A37E-4D91-9A31-50AB5CEE735A}" type="presOf" srcId="{8E35786B-3668-49E1-AA9E-C2B11C0B9FA2}" destId="{EC945961-A7EA-4F3F-993E-300411DA8D4B}" srcOrd="0" destOrd="0" presId="urn:microsoft.com/office/officeart/2005/8/layout/hProcess4"/>
    <dgm:cxn modelId="{8C49858B-89DA-4C88-8F3E-0A2DB2F064F0}" srcId="{1AB122AC-12CB-4EC2-95EA-3612C3C07134}" destId="{3A4C2404-0DF2-46D7-9B22-B98E7B6CA3E1}" srcOrd="0" destOrd="0" parTransId="{9955DFD4-EDEB-4658-91C0-118CA81944A1}" sibTransId="{8E35786B-3668-49E1-AA9E-C2B11C0B9FA2}"/>
    <dgm:cxn modelId="{7C293258-B75F-44B7-8077-4E2D185081F8}" type="presOf" srcId="{6C628D69-9E3A-40CC-95B3-2720F579B905}" destId="{B6B4E482-E5CA-4F3C-B96C-2FDFF1B037BE}" srcOrd="1" destOrd="1" presId="urn:microsoft.com/office/officeart/2005/8/layout/hProcess4"/>
    <dgm:cxn modelId="{4FC29A9E-6480-4F0F-A475-A6F944CAF13C}" type="presOf" srcId="{F0B3D448-7D52-4F73-B566-F805BFEDA618}" destId="{DA6CC993-48F7-4F4E-8CFB-C45073CD1E97}" srcOrd="1" destOrd="0" presId="urn:microsoft.com/office/officeart/2005/8/layout/hProcess4"/>
    <dgm:cxn modelId="{34F0E5EB-2A99-46FD-B6EC-EF85F0F317F2}" type="presOf" srcId="{F0B3D448-7D52-4F73-B566-F805BFEDA618}" destId="{A257B0BA-68C8-41B7-844A-D2B8F9EFF71C}" srcOrd="0" destOrd="0" presId="urn:microsoft.com/office/officeart/2005/8/layout/hProcess4"/>
    <dgm:cxn modelId="{CED2E833-5FB9-4BE5-B5FE-34ACD125EC87}" type="presOf" srcId="{872D5158-BB78-4DD7-8AB6-6B3EA41188DE}" destId="{A257B0BA-68C8-41B7-844A-D2B8F9EFF71C}" srcOrd="0" destOrd="2" presId="urn:microsoft.com/office/officeart/2005/8/layout/hProcess4"/>
    <dgm:cxn modelId="{1C0E2C9C-3C8D-4FA9-8FD4-4024E049EB52}" type="presOf" srcId="{233416BD-6FE2-4995-803C-E50210A8163D}" destId="{600BE974-B6F8-4D22-A245-23E279798384}" srcOrd="0" destOrd="0" presId="urn:microsoft.com/office/officeart/2005/8/layout/hProcess4"/>
    <dgm:cxn modelId="{056FCB73-3E99-4C09-B5B8-14480D1E9C51}" type="presOf" srcId="{A5F71221-33A1-4652-B786-0626B38FBBCD}" destId="{B6B4E482-E5CA-4F3C-B96C-2FDFF1B037BE}" srcOrd="1" destOrd="2" presId="urn:microsoft.com/office/officeart/2005/8/layout/hProcess4"/>
    <dgm:cxn modelId="{4382FB55-EB59-471B-B1A2-4F52CBF3114F}" srcId="{0CAAA700-7AA7-4F42-BD30-C82C4F107122}" destId="{49C72BF7-E08F-451D-991D-835469911D25}" srcOrd="3" destOrd="0" parTransId="{D9475275-57BD-4B09-8424-468DA8B5870E}" sibTransId="{2D479CB7-9321-4195-AE29-804CBC9699B5}"/>
    <dgm:cxn modelId="{E0597AB5-DE80-48DB-AB2D-46622EC18250}" type="presOf" srcId="{808C3202-C863-4C9D-9BAF-14A2EE056869}" destId="{7BFA518E-7721-4F92-A9CA-663494C45345}" srcOrd="0" destOrd="0" presId="urn:microsoft.com/office/officeart/2005/8/layout/hProcess4"/>
    <dgm:cxn modelId="{DF52BDED-6BE9-4476-969B-3BE469A2BF29}" type="presOf" srcId="{233416BD-6FE2-4995-803C-E50210A8163D}" destId="{B6B4E482-E5CA-4F3C-B96C-2FDFF1B037BE}" srcOrd="1" destOrd="0" presId="urn:microsoft.com/office/officeart/2005/8/layout/hProcess4"/>
    <dgm:cxn modelId="{D1B1DB61-00A4-46F6-811B-23237F0E5DE2}" type="presOf" srcId="{DD08D41D-EBA6-4542-9D5B-1A65FE6F9AEF}" destId="{8DEECFCE-BB71-4DE9-B93D-F4DCFEB440E1}" srcOrd="0" destOrd="0" presId="urn:microsoft.com/office/officeart/2005/8/layout/hProcess4"/>
    <dgm:cxn modelId="{27778BC0-8002-42F6-8258-0D09E8E222D6}" srcId="{3A4C2404-0DF2-46D7-9B22-B98E7B6CA3E1}" destId="{F0B3D448-7D52-4F73-B566-F805BFEDA618}" srcOrd="0" destOrd="0" parTransId="{E52199B3-486E-44CE-90F4-C6973B04DBFE}" sibTransId="{F0BC8C83-6CBC-49D2-AA96-7669C168AC0E}"/>
    <dgm:cxn modelId="{31A00B32-352F-4E22-A3CA-FCAB63A8CACF}" type="presOf" srcId="{2A6B4B35-97E6-4A4F-9ABA-56B4EA29C65C}" destId="{C368BBC6-FBAA-4C52-BCEE-3C710575401E}" srcOrd="0" destOrd="0" presId="urn:microsoft.com/office/officeart/2005/8/layout/hProcess4"/>
    <dgm:cxn modelId="{96ED8FEB-C8CB-4ECA-8A3C-A492C9337E28}" srcId="{59CF55ED-2770-4942-AFA0-23330589C057}" destId="{D13A4D49-06CE-4DCC-AA2C-23D44FEE9800}" srcOrd="2" destOrd="0" parTransId="{08B4F0AC-146B-4AB7-891F-040A3728C6BA}" sibTransId="{80C89C7F-7C68-4716-9DD1-37124FA4F973}"/>
    <dgm:cxn modelId="{4ADF46F3-4CB4-43C8-9DF5-3AED732E97AD}" srcId="{0CAAA700-7AA7-4F42-BD30-C82C4F107122}" destId="{233416BD-6FE2-4995-803C-E50210A8163D}" srcOrd="0" destOrd="0" parTransId="{DAC5C0CD-23F7-4DC2-B9AC-39EBA5FE6475}" sibTransId="{3258FDB4-9C10-4477-A574-E1AB061067D5}"/>
    <dgm:cxn modelId="{DB842FF8-54D5-478B-81EB-FDAB22AA62BF}" srcId="{0CAAA700-7AA7-4F42-BD30-C82C4F107122}" destId="{11BA3BA9-F2D7-40CA-817A-E6E1E578A1EF}" srcOrd="4" destOrd="0" parTransId="{0BA8D95A-6B23-4999-AD6A-A960454D6F24}" sibTransId="{5BDEF2EB-0539-4C8E-A10B-B7662C6334ED}"/>
    <dgm:cxn modelId="{4836C120-5B57-4A0B-9AAB-D37A52F0057D}" srcId="{59CF55ED-2770-4942-AFA0-23330589C057}" destId="{2A6B4B35-97E6-4A4F-9ABA-56B4EA29C65C}" srcOrd="0" destOrd="0" parTransId="{37F2E92F-31FE-41B9-A64B-226256E802EB}" sibTransId="{009FDD0A-7030-41E2-AF5B-A6131B58F065}"/>
    <dgm:cxn modelId="{C3426F08-E909-4A52-A050-9975BA02FA92}" type="presOf" srcId="{872D5158-BB78-4DD7-8AB6-6B3EA41188DE}" destId="{DA6CC993-48F7-4F4E-8CFB-C45073CD1E97}" srcOrd="1" destOrd="2" presId="urn:microsoft.com/office/officeart/2005/8/layout/hProcess4"/>
    <dgm:cxn modelId="{F0C419D9-E2E1-44DB-AB4D-C59E693C27E0}" srcId="{1AB122AC-12CB-4EC2-95EA-3612C3C07134}" destId="{59CF55ED-2770-4942-AFA0-23330589C057}" srcOrd="2" destOrd="0" parTransId="{446EF3C4-BDFE-49C8-86F2-DE974A802DBC}" sibTransId="{DD08D41D-EBA6-4542-9D5B-1A65FE6F9AEF}"/>
    <dgm:cxn modelId="{0CB410CF-51AE-4FE7-81E3-67FC3B4807D5}" type="presOf" srcId="{D4C51368-B176-44B3-B04F-38EFD7C37996}" destId="{DA6CC993-48F7-4F4E-8CFB-C45073CD1E97}" srcOrd="1" destOrd="1" presId="urn:microsoft.com/office/officeart/2005/8/layout/hProcess4"/>
    <dgm:cxn modelId="{7E2499E7-066E-4C8A-ABE4-0069CAC677D7}" type="presOf" srcId="{5052A05D-ACF7-41EC-8705-3BBA1014F3D5}" destId="{F9B88301-4E97-4D9C-BE98-1034A3F7D928}" srcOrd="1" destOrd="0" presId="urn:microsoft.com/office/officeart/2005/8/layout/hProcess4"/>
    <dgm:cxn modelId="{2E3DF11D-387F-471B-BCEB-C7EFA6ACACDA}" type="presOf" srcId="{1AB122AC-12CB-4EC2-95EA-3612C3C07134}" destId="{3B760348-E8BC-4058-A914-C2B00D5D6EA8}" srcOrd="0" destOrd="0" presId="urn:microsoft.com/office/officeart/2005/8/layout/hProcess4"/>
    <dgm:cxn modelId="{43C11FBE-8465-4100-BDDC-2F457D25B5DA}" type="presOf" srcId="{11BA3BA9-F2D7-40CA-817A-E6E1E578A1EF}" destId="{B6B4E482-E5CA-4F3C-B96C-2FDFF1B037BE}" srcOrd="1" destOrd="4" presId="urn:microsoft.com/office/officeart/2005/8/layout/hProcess4"/>
    <dgm:cxn modelId="{C89BB2B4-8D48-43B1-87A8-5809E3756872}" type="presOf" srcId="{7987308C-0487-4122-8333-89C807EE0E7E}" destId="{B3C18EF0-C7D1-47FD-8929-33E0B321323B}" srcOrd="0" destOrd="0" presId="urn:microsoft.com/office/officeart/2005/8/layout/hProcess4"/>
    <dgm:cxn modelId="{8FC23FD0-A038-4210-A5F8-1E35A1F6C2EA}" type="presOf" srcId="{59CF55ED-2770-4942-AFA0-23330589C057}" destId="{78BB709A-A578-49E0-AEEC-15514103688C}" srcOrd="0" destOrd="0" presId="urn:microsoft.com/office/officeart/2005/8/layout/hProcess4"/>
    <dgm:cxn modelId="{C7323D56-2CC5-48A3-AD78-6310EBE4C0DD}" srcId="{1AB122AC-12CB-4EC2-95EA-3612C3C07134}" destId="{0CAAA700-7AA7-4F42-BD30-C82C4F107122}" srcOrd="1" destOrd="0" parTransId="{DA495C8C-310B-46F6-B9C0-97748D5E2C50}" sibTransId="{808C3202-C863-4C9D-9BAF-14A2EE056869}"/>
    <dgm:cxn modelId="{21F5FE0E-5067-49B8-9B25-87C7FE5CA101}" srcId="{0CAAA700-7AA7-4F42-BD30-C82C4F107122}" destId="{6C628D69-9E3A-40CC-95B3-2720F579B905}" srcOrd="1" destOrd="0" parTransId="{B0A0C123-2721-4021-AC11-D7914C38DC55}" sibTransId="{21AA8B07-6453-447C-AB17-7BA248598DFD}"/>
    <dgm:cxn modelId="{846B966B-A54B-463A-B988-72A64EC422C5}" srcId="{0CAAA700-7AA7-4F42-BD30-C82C4F107122}" destId="{A5F71221-33A1-4652-B786-0626B38FBBCD}" srcOrd="2" destOrd="0" parTransId="{6B5E384D-771A-4738-A4DE-9030E50EED21}" sibTransId="{C6F21018-25B6-4696-B090-BE7910FF039E}"/>
    <dgm:cxn modelId="{C34F9439-A1AF-4DE3-AAE9-7EC80E82A33C}" type="presParOf" srcId="{3B760348-E8BC-4058-A914-C2B00D5D6EA8}" destId="{619D9C0F-5C08-46E6-98F0-8BFD12AF54F7}" srcOrd="0" destOrd="0" presId="urn:microsoft.com/office/officeart/2005/8/layout/hProcess4"/>
    <dgm:cxn modelId="{E6F8B144-5D7D-428A-B4AE-AE88CF483B18}" type="presParOf" srcId="{3B760348-E8BC-4058-A914-C2B00D5D6EA8}" destId="{A8C4239C-2872-481A-B02F-FF58F708A0B3}" srcOrd="1" destOrd="0" presId="urn:microsoft.com/office/officeart/2005/8/layout/hProcess4"/>
    <dgm:cxn modelId="{BF5FB01D-0D65-4280-A980-348FB2B5B2EF}" type="presParOf" srcId="{3B760348-E8BC-4058-A914-C2B00D5D6EA8}" destId="{85DB6B16-9C8B-4FB8-A10D-1FF71761B7E1}" srcOrd="2" destOrd="0" presId="urn:microsoft.com/office/officeart/2005/8/layout/hProcess4"/>
    <dgm:cxn modelId="{BC281445-B17A-475A-BF90-3F6B954DFACD}" type="presParOf" srcId="{85DB6B16-9C8B-4FB8-A10D-1FF71761B7E1}" destId="{F700D891-E05F-4F85-8635-E9B54A3E38CE}" srcOrd="0" destOrd="0" presId="urn:microsoft.com/office/officeart/2005/8/layout/hProcess4"/>
    <dgm:cxn modelId="{2622A83A-8234-406D-8593-A49CCD50E93A}" type="presParOf" srcId="{F700D891-E05F-4F85-8635-E9B54A3E38CE}" destId="{0F85A636-5BBF-447E-854F-0A9E3DFE88CA}" srcOrd="0" destOrd="0" presId="urn:microsoft.com/office/officeart/2005/8/layout/hProcess4"/>
    <dgm:cxn modelId="{031E066B-AAAA-4CF9-A586-285F7A3169AB}" type="presParOf" srcId="{F700D891-E05F-4F85-8635-E9B54A3E38CE}" destId="{A257B0BA-68C8-41B7-844A-D2B8F9EFF71C}" srcOrd="1" destOrd="0" presId="urn:microsoft.com/office/officeart/2005/8/layout/hProcess4"/>
    <dgm:cxn modelId="{FC0C290A-5687-408C-9805-78F3E2080926}" type="presParOf" srcId="{F700D891-E05F-4F85-8635-E9B54A3E38CE}" destId="{DA6CC993-48F7-4F4E-8CFB-C45073CD1E97}" srcOrd="2" destOrd="0" presId="urn:microsoft.com/office/officeart/2005/8/layout/hProcess4"/>
    <dgm:cxn modelId="{A136A6EC-C999-4001-9944-111585A16743}" type="presParOf" srcId="{F700D891-E05F-4F85-8635-E9B54A3E38CE}" destId="{EEEF54CC-0978-44D6-A417-36AEFED2C0FC}" srcOrd="3" destOrd="0" presId="urn:microsoft.com/office/officeart/2005/8/layout/hProcess4"/>
    <dgm:cxn modelId="{938D2AB2-9E04-4386-9847-45096DDCE400}" type="presParOf" srcId="{F700D891-E05F-4F85-8635-E9B54A3E38CE}" destId="{3FAE91FD-A931-4FEE-B802-95490A5F9B36}" srcOrd="4" destOrd="0" presId="urn:microsoft.com/office/officeart/2005/8/layout/hProcess4"/>
    <dgm:cxn modelId="{76459406-937A-4CD1-8488-FAF04CFAC4BB}" type="presParOf" srcId="{85DB6B16-9C8B-4FB8-A10D-1FF71761B7E1}" destId="{EC945961-A7EA-4F3F-993E-300411DA8D4B}" srcOrd="1" destOrd="0" presId="urn:microsoft.com/office/officeart/2005/8/layout/hProcess4"/>
    <dgm:cxn modelId="{2E33DDF7-3455-4037-8AFE-26AE78D0E5CB}" type="presParOf" srcId="{85DB6B16-9C8B-4FB8-A10D-1FF71761B7E1}" destId="{9359A1B9-1550-48B0-83E3-0FF8CF6DA053}" srcOrd="2" destOrd="0" presId="urn:microsoft.com/office/officeart/2005/8/layout/hProcess4"/>
    <dgm:cxn modelId="{E2C329C9-D67D-450B-9D03-936E0266EC03}" type="presParOf" srcId="{9359A1B9-1550-48B0-83E3-0FF8CF6DA053}" destId="{BD899EAC-C6B6-475B-A905-D305641E8BA2}" srcOrd="0" destOrd="0" presId="urn:microsoft.com/office/officeart/2005/8/layout/hProcess4"/>
    <dgm:cxn modelId="{6EEE20D2-B3AB-4F72-8B60-F065231C068D}" type="presParOf" srcId="{9359A1B9-1550-48B0-83E3-0FF8CF6DA053}" destId="{600BE974-B6F8-4D22-A245-23E279798384}" srcOrd="1" destOrd="0" presId="urn:microsoft.com/office/officeart/2005/8/layout/hProcess4"/>
    <dgm:cxn modelId="{81BC14F1-7BEC-4D0F-A995-68CE36F5229F}" type="presParOf" srcId="{9359A1B9-1550-48B0-83E3-0FF8CF6DA053}" destId="{B6B4E482-E5CA-4F3C-B96C-2FDFF1B037BE}" srcOrd="2" destOrd="0" presId="urn:microsoft.com/office/officeart/2005/8/layout/hProcess4"/>
    <dgm:cxn modelId="{C5373E57-D901-40C4-9EAE-1E5DFD93C7B7}" type="presParOf" srcId="{9359A1B9-1550-48B0-83E3-0FF8CF6DA053}" destId="{CBD2DEB5-ACA6-42D5-899C-DB6338562795}" srcOrd="3" destOrd="0" presId="urn:microsoft.com/office/officeart/2005/8/layout/hProcess4"/>
    <dgm:cxn modelId="{51AA2A72-CA2C-4E02-ADD0-101D2580D85E}" type="presParOf" srcId="{9359A1B9-1550-48B0-83E3-0FF8CF6DA053}" destId="{9DD14717-F13C-43DC-AE5F-D0DA389D0E2F}" srcOrd="4" destOrd="0" presId="urn:microsoft.com/office/officeart/2005/8/layout/hProcess4"/>
    <dgm:cxn modelId="{F8287FD0-0845-4363-8348-90C9C4D1EEDD}" type="presParOf" srcId="{85DB6B16-9C8B-4FB8-A10D-1FF71761B7E1}" destId="{7BFA518E-7721-4F92-A9CA-663494C45345}" srcOrd="3" destOrd="0" presId="urn:microsoft.com/office/officeart/2005/8/layout/hProcess4"/>
    <dgm:cxn modelId="{510AF83B-B780-4E38-AA70-ACB01B9E6829}" type="presParOf" srcId="{85DB6B16-9C8B-4FB8-A10D-1FF71761B7E1}" destId="{C0688464-BA82-4B67-860D-FA3C2F4139B7}" srcOrd="4" destOrd="0" presId="urn:microsoft.com/office/officeart/2005/8/layout/hProcess4"/>
    <dgm:cxn modelId="{C1899A63-057F-4BCC-A92F-A734026041D7}" type="presParOf" srcId="{C0688464-BA82-4B67-860D-FA3C2F4139B7}" destId="{583DC16C-A384-4CBE-AC9C-ED4FF9C44253}" srcOrd="0" destOrd="0" presId="urn:microsoft.com/office/officeart/2005/8/layout/hProcess4"/>
    <dgm:cxn modelId="{BE0D499F-01AD-461B-9D43-38D41047CE5E}" type="presParOf" srcId="{C0688464-BA82-4B67-860D-FA3C2F4139B7}" destId="{C368BBC6-FBAA-4C52-BCEE-3C710575401E}" srcOrd="1" destOrd="0" presId="urn:microsoft.com/office/officeart/2005/8/layout/hProcess4"/>
    <dgm:cxn modelId="{95E31D0A-A77E-417C-B5E5-C41455A719A2}" type="presParOf" srcId="{C0688464-BA82-4B67-860D-FA3C2F4139B7}" destId="{C2A6C2EA-2DBB-4448-BC25-D24EFBFF773B}" srcOrd="2" destOrd="0" presId="urn:microsoft.com/office/officeart/2005/8/layout/hProcess4"/>
    <dgm:cxn modelId="{5C6DAEB2-50E3-44DD-BE84-0958CB0AFD51}" type="presParOf" srcId="{C0688464-BA82-4B67-860D-FA3C2F4139B7}" destId="{78BB709A-A578-49E0-AEEC-15514103688C}" srcOrd="3" destOrd="0" presId="urn:microsoft.com/office/officeart/2005/8/layout/hProcess4"/>
    <dgm:cxn modelId="{82E84517-DE4E-4922-B409-DAD99CB5B9F0}" type="presParOf" srcId="{C0688464-BA82-4B67-860D-FA3C2F4139B7}" destId="{AE89931B-279D-49E6-91F7-37973364AFD4}" srcOrd="4" destOrd="0" presId="urn:microsoft.com/office/officeart/2005/8/layout/hProcess4"/>
    <dgm:cxn modelId="{43D4845F-B65B-42FF-8FC2-CED552BF6E6A}" type="presParOf" srcId="{85DB6B16-9C8B-4FB8-A10D-1FF71761B7E1}" destId="{8DEECFCE-BB71-4DE9-B93D-F4DCFEB440E1}" srcOrd="5" destOrd="0" presId="urn:microsoft.com/office/officeart/2005/8/layout/hProcess4"/>
    <dgm:cxn modelId="{F47DA8E6-D110-4094-AA6B-55CF4932AC47}" type="presParOf" srcId="{85DB6B16-9C8B-4FB8-A10D-1FF71761B7E1}" destId="{6920B2A3-4015-4231-BF79-263F37923A0B}" srcOrd="6" destOrd="0" presId="urn:microsoft.com/office/officeart/2005/8/layout/hProcess4"/>
    <dgm:cxn modelId="{166E0A6E-4882-41CE-90AD-FD4BA4137A0B}" type="presParOf" srcId="{6920B2A3-4015-4231-BF79-263F37923A0B}" destId="{D84CF2DD-D02D-4267-83F3-811BC9A1FC50}" srcOrd="0" destOrd="0" presId="urn:microsoft.com/office/officeart/2005/8/layout/hProcess4"/>
    <dgm:cxn modelId="{45D6F65C-81D4-4B05-A54D-064B2E9F73E8}" type="presParOf" srcId="{6920B2A3-4015-4231-BF79-263F37923A0B}" destId="{8503DD02-1A63-44F4-8B51-E4B18B37D813}" srcOrd="1" destOrd="0" presId="urn:microsoft.com/office/officeart/2005/8/layout/hProcess4"/>
    <dgm:cxn modelId="{6AABC2BB-F508-407A-AF75-6C9298EBC950}" type="presParOf" srcId="{6920B2A3-4015-4231-BF79-263F37923A0B}" destId="{F9B88301-4E97-4D9C-BE98-1034A3F7D928}" srcOrd="2" destOrd="0" presId="urn:microsoft.com/office/officeart/2005/8/layout/hProcess4"/>
    <dgm:cxn modelId="{2B4A1576-D8BE-462E-9C01-337317C4F6A9}" type="presParOf" srcId="{6920B2A3-4015-4231-BF79-263F37923A0B}" destId="{B3C18EF0-C7D1-47FD-8929-33E0B321323B}" srcOrd="3" destOrd="0" presId="urn:microsoft.com/office/officeart/2005/8/layout/hProcess4"/>
    <dgm:cxn modelId="{362C152D-3B44-4FEC-88ED-65AE229ED4D1}" type="presParOf" srcId="{6920B2A3-4015-4231-BF79-263F37923A0B}" destId="{30C88534-A49C-4C18-BFAB-432FA555C4E8}" srcOrd="4" destOrd="0" presId="urn:microsoft.com/office/officeart/2005/8/layout/h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57B0BA-68C8-41B7-844A-D2B8F9EFF71C}">
      <dsp:nvSpPr>
        <dsp:cNvPr id="0" name=""/>
        <dsp:cNvSpPr/>
      </dsp:nvSpPr>
      <dsp:spPr>
        <a:xfrm>
          <a:off x="2803" y="1572785"/>
          <a:ext cx="1729442" cy="1426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000" kern="1200" dirty="0" smtClean="0"/>
            <a:t>Factores internos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000" kern="1200" dirty="0" smtClean="0"/>
            <a:t>Factores externos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000" kern="1200" dirty="0" smtClean="0"/>
            <a:t>Identificación de estrategias</a:t>
          </a:r>
          <a:endParaRPr lang="en-US" sz="1000" kern="1200" dirty="0"/>
        </a:p>
      </dsp:txBody>
      <dsp:txXfrm>
        <a:off x="2803" y="1572785"/>
        <a:ext cx="1729442" cy="1120765"/>
      </dsp:txXfrm>
    </dsp:sp>
    <dsp:sp modelId="{EC945961-A7EA-4F3F-993E-300411DA8D4B}">
      <dsp:nvSpPr>
        <dsp:cNvPr id="0" name=""/>
        <dsp:cNvSpPr/>
      </dsp:nvSpPr>
      <dsp:spPr>
        <a:xfrm>
          <a:off x="979466" y="1929621"/>
          <a:ext cx="1881985" cy="1881985"/>
        </a:xfrm>
        <a:prstGeom prst="leftCircularArrow">
          <a:avLst>
            <a:gd name="adj1" fmla="val 3021"/>
            <a:gd name="adj2" fmla="val 370612"/>
            <a:gd name="adj3" fmla="val 2146122"/>
            <a:gd name="adj4" fmla="val 9024489"/>
            <a:gd name="adj5" fmla="val 3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F54CC-0978-44D6-A417-36AEFED2C0FC}">
      <dsp:nvSpPr>
        <dsp:cNvPr id="0" name=""/>
        <dsp:cNvSpPr/>
      </dsp:nvSpPr>
      <dsp:spPr>
        <a:xfrm>
          <a:off x="387123" y="2693550"/>
          <a:ext cx="1537282" cy="611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Análisis Estratégico </a:t>
          </a:r>
          <a:endParaRPr lang="en-US" sz="1300" kern="1200" dirty="0"/>
        </a:p>
      </dsp:txBody>
      <dsp:txXfrm>
        <a:off x="387123" y="2693550"/>
        <a:ext cx="1537282" cy="611326"/>
      </dsp:txXfrm>
    </dsp:sp>
    <dsp:sp modelId="{600BE974-B6F8-4D22-A245-23E279798384}">
      <dsp:nvSpPr>
        <dsp:cNvPr id="0" name=""/>
        <dsp:cNvSpPr/>
      </dsp:nvSpPr>
      <dsp:spPr>
        <a:xfrm>
          <a:off x="2195146" y="1572785"/>
          <a:ext cx="1729442" cy="1426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000" kern="1200" dirty="0" smtClean="0"/>
            <a:t>Definición de la misión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000" kern="1200" dirty="0" smtClean="0"/>
            <a:t>Definición de la visión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000" kern="1200" dirty="0" smtClean="0"/>
            <a:t>Definición de los valores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000" kern="1200" dirty="0" smtClean="0"/>
            <a:t>Determinación de prioridades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000" kern="1200" dirty="0" smtClean="0"/>
            <a:t>Definición del mapa estratégico</a:t>
          </a:r>
          <a:endParaRPr lang="en-US" sz="1000" kern="1200" dirty="0"/>
        </a:p>
      </dsp:txBody>
      <dsp:txXfrm>
        <a:off x="2195146" y="1878449"/>
        <a:ext cx="1729442" cy="1120765"/>
      </dsp:txXfrm>
    </dsp:sp>
    <dsp:sp modelId="{7BFA518E-7721-4F92-A9CA-663494C45345}">
      <dsp:nvSpPr>
        <dsp:cNvPr id="0" name=""/>
        <dsp:cNvSpPr/>
      </dsp:nvSpPr>
      <dsp:spPr>
        <a:xfrm>
          <a:off x="3157398" y="704464"/>
          <a:ext cx="2102969" cy="2102969"/>
        </a:xfrm>
        <a:prstGeom prst="circularArrow">
          <a:avLst>
            <a:gd name="adj1" fmla="val 2704"/>
            <a:gd name="adj2" fmla="val 329210"/>
            <a:gd name="adj3" fmla="val 19495279"/>
            <a:gd name="adj4" fmla="val 12575511"/>
            <a:gd name="adj5" fmla="val 315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2DEB5-ACA6-42D5-899C-DB6338562795}">
      <dsp:nvSpPr>
        <dsp:cNvPr id="0" name=""/>
        <dsp:cNvSpPr/>
      </dsp:nvSpPr>
      <dsp:spPr>
        <a:xfrm>
          <a:off x="2579466" y="1267122"/>
          <a:ext cx="1537282" cy="611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Direccionamiento Estratégico</a:t>
          </a:r>
          <a:endParaRPr lang="en-US" sz="1300" kern="1200" dirty="0"/>
        </a:p>
      </dsp:txBody>
      <dsp:txXfrm>
        <a:off x="2579466" y="1267122"/>
        <a:ext cx="1537282" cy="611326"/>
      </dsp:txXfrm>
    </dsp:sp>
    <dsp:sp modelId="{C368BBC6-FBAA-4C52-BCEE-3C710575401E}">
      <dsp:nvSpPr>
        <dsp:cNvPr id="0" name=""/>
        <dsp:cNvSpPr/>
      </dsp:nvSpPr>
      <dsp:spPr>
        <a:xfrm>
          <a:off x="4387489" y="1572785"/>
          <a:ext cx="1729442" cy="1426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000" kern="1200" dirty="0" smtClean="0"/>
            <a:t>Programación de actividades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000" kern="1200" dirty="0" smtClean="0"/>
            <a:t>Asignación de recursos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000" kern="1200" dirty="0" smtClean="0"/>
            <a:t>Definición de indicadores de gestión</a:t>
          </a:r>
          <a:endParaRPr lang="en-US" sz="1000" kern="1200" dirty="0"/>
        </a:p>
      </dsp:txBody>
      <dsp:txXfrm>
        <a:off x="4387489" y="1572785"/>
        <a:ext cx="1729442" cy="1120765"/>
      </dsp:txXfrm>
    </dsp:sp>
    <dsp:sp modelId="{8DEECFCE-BB71-4DE9-B93D-F4DCFEB440E1}">
      <dsp:nvSpPr>
        <dsp:cNvPr id="0" name=""/>
        <dsp:cNvSpPr/>
      </dsp:nvSpPr>
      <dsp:spPr>
        <a:xfrm>
          <a:off x="5364153" y="1929621"/>
          <a:ext cx="1881985" cy="1881985"/>
        </a:xfrm>
        <a:prstGeom prst="leftCircularArrow">
          <a:avLst>
            <a:gd name="adj1" fmla="val 3021"/>
            <a:gd name="adj2" fmla="val 370612"/>
            <a:gd name="adj3" fmla="val 2146122"/>
            <a:gd name="adj4" fmla="val 9024489"/>
            <a:gd name="adj5" fmla="val 3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B709A-A578-49E0-AEEC-15514103688C}">
      <dsp:nvSpPr>
        <dsp:cNvPr id="0" name=""/>
        <dsp:cNvSpPr/>
      </dsp:nvSpPr>
      <dsp:spPr>
        <a:xfrm>
          <a:off x="4771809" y="2693550"/>
          <a:ext cx="1537282" cy="611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Planificación Estratégica</a:t>
          </a:r>
          <a:endParaRPr lang="en-US" sz="1300" kern="1200" dirty="0"/>
        </a:p>
      </dsp:txBody>
      <dsp:txXfrm>
        <a:off x="4771809" y="2693550"/>
        <a:ext cx="1537282" cy="611326"/>
      </dsp:txXfrm>
    </dsp:sp>
    <dsp:sp modelId="{8503DD02-1A63-44F4-8B51-E4B18B37D813}">
      <dsp:nvSpPr>
        <dsp:cNvPr id="0" name=""/>
        <dsp:cNvSpPr/>
      </dsp:nvSpPr>
      <dsp:spPr>
        <a:xfrm>
          <a:off x="6579832" y="1572785"/>
          <a:ext cx="1729442" cy="1426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000" kern="1200" dirty="0" smtClean="0"/>
            <a:t>Cuadro de mando integral</a:t>
          </a:r>
          <a:endParaRPr lang="en-US" sz="1000" kern="1200" dirty="0"/>
        </a:p>
      </dsp:txBody>
      <dsp:txXfrm>
        <a:off x="6579832" y="1878449"/>
        <a:ext cx="1729442" cy="1120765"/>
      </dsp:txXfrm>
    </dsp:sp>
    <dsp:sp modelId="{B3C18EF0-C7D1-47FD-8929-33E0B321323B}">
      <dsp:nvSpPr>
        <dsp:cNvPr id="0" name=""/>
        <dsp:cNvSpPr/>
      </dsp:nvSpPr>
      <dsp:spPr>
        <a:xfrm>
          <a:off x="6964152" y="1267122"/>
          <a:ext cx="1537282" cy="611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Control y seguimiento estratégico</a:t>
          </a:r>
          <a:endParaRPr lang="en-US" sz="1300" kern="1200" dirty="0"/>
        </a:p>
      </dsp:txBody>
      <dsp:txXfrm>
        <a:off x="6964152" y="1267122"/>
        <a:ext cx="1537282" cy="611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405D1-C9FF-4169-9158-D02FA7BA1467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56206-6F41-4AE5-A114-AC68CE5BAC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56206-6F41-4AE5-A114-AC68CE5BAC0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56206-6F41-4AE5-A114-AC68CE5BAC0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8A63-F2A1-44A4-A4D1-B2B9C28AB9DB}" type="datetime1">
              <a:rPr smtClean="0"/>
              <a:pPr/>
              <a:t>6/3/2007</a:t>
            </a:fld>
            <a:endParaRPr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B973-48D0-47D2-BD1A-81DAC74A0928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4E26-7EC0-4FCC-8AD8-71E9EC27DEDB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70FB-149D-4255-9221-CF258F891615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108C-2518-4D60-9FAF-6346FD9D7826}" type="datetime1">
              <a:rPr smtClean="0"/>
              <a:pPr/>
              <a:t>6/3/2007</a:t>
            </a:fld>
            <a:endParaRPr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DE52B54-BC1D-466E-98B4-B0082340936C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C9F-E380-43A3-ADC1-0217F1EB7573}" type="datetime1">
              <a:rPr smtClean="0"/>
              <a:pPr/>
              <a:t>6/3/2007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C791-6992-4CCF-A244-B250C8BB22F1}" type="datetime1">
              <a:rPr smtClean="0"/>
              <a:pPr/>
              <a:t>6/3/2007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0578-B892-4967-98F8-D0B4A045ADFD}" type="datetime1">
              <a:rPr smtClean="0"/>
              <a:pPr/>
              <a:t>6/3/2007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DF1B-54EC-4432-8649-0FE40DD46F86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_tradnl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CDA6A0B-D499-425D-9760-7E378B1D24E7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6C1EDB-CE87-4BA6-95D9-AD3AE9C734F7}" type="datetime1">
              <a:rPr smtClean="0"/>
              <a:pPr/>
              <a:t>6/3/2007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smtClean="0"/>
              <a:t>
              </a:t>
            </a:r>
            <a:endParaRPr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02B71-8991-4516-A01E-F1A9ACD28BDC}" type="slidenum">
              <a:rPr smtClean="0"/>
              <a:pPr/>
              <a:t>‹Nº›</a:t>
            </a:fld>
            <a:endParaRPr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  <a:p>
            <a:pPr lvl="1" eaLnBrk="1" latinLnBrk="0" hangingPunct="1"/>
            <a:r>
              <a:rPr kumimoji="0" lang="es-ES_tradnl" smtClean="0"/>
              <a:t>Second level</a:t>
            </a:r>
          </a:p>
          <a:p>
            <a:pPr lvl="2" eaLnBrk="1" latinLnBrk="0" hangingPunct="1"/>
            <a:r>
              <a:rPr kumimoji="0" lang="es-ES_tradnl" smtClean="0"/>
              <a:t>Third level</a:t>
            </a:r>
          </a:p>
          <a:p>
            <a:pPr lvl="3" eaLnBrk="1" latinLnBrk="0" hangingPunct="1"/>
            <a:r>
              <a:rPr kumimoji="0" lang="es-ES_tradnl" smtClean="0"/>
              <a:t>Fourth level</a:t>
            </a:r>
          </a:p>
          <a:p>
            <a:pPr lvl="4" eaLnBrk="1" latinLnBrk="0" hangingPunct="1"/>
            <a:r>
              <a:rPr kumimoji="0" lang="es-ES_tradnl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Desktop/laminas%20para%20PP%20ESPE/4%20ANALISIS%20IMPACTO%20ESTRATEGICO%20Tabla%2034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Desktop/laminas%20para%20PP%20ESPE/9%20CLASIFICACION%20DE%20OBJETIVOS%20ESTRATEGICOS%20Tabla%2040.docx" TargetMode="External"/><Relationship Id="rId2" Type="http://schemas.openxmlformats.org/officeDocument/2006/relationships/hyperlink" Target="../../../../Desktop/laminas%20para%20PP%20ESPE/8%20CUADRO%20ESTRATEGIAS%20DEPURADAS%20Y%20ACCION%20Tabla%2039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../../../../Desktop/laminas%20para%20PP%20ESPE/BSC_2014_V2.xls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Desktop/laminas%20para%20PP%20ESPE/BSC_2014_V2.xls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Desktop/laminas%20para%20PP%20ESPE/2%20FACTORES%20INTERNOS%20DETERMINANTES%20DEL%20EXITO%20Tabla%2032.docx" TargetMode="External"/><Relationship Id="rId2" Type="http://schemas.openxmlformats.org/officeDocument/2006/relationships/hyperlink" Target="../../../../Desktop/laminas%20para%20PP%20ESPE/1%20FACTORES%20EXTERNOS%20DETERMINANTES%20DEL%20EXITO%20TABLA%2031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../../../../Desktop/laminas%20para%20PP%20ESPE/3%20FODA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4876800"/>
            <a:ext cx="7772400" cy="1447800"/>
          </a:xfrm>
        </p:spPr>
        <p:txBody>
          <a:bodyPr>
            <a:normAutofit fontScale="92500" lnSpcReduction="20000"/>
          </a:bodyPr>
          <a:lstStyle/>
          <a:p>
            <a:r>
              <a:rPr lang="es-ES_tradnl" sz="2378" b="1" dirty="0" smtClean="0"/>
              <a:t>Plan de Gestión Estratégica para Falconi Puig Abogados</a:t>
            </a:r>
          </a:p>
          <a:p>
            <a:endParaRPr lang="es-ES_tradnl" dirty="0" smtClean="0"/>
          </a:p>
          <a:p>
            <a:r>
              <a:rPr lang="es-ES_tradnl" dirty="0" smtClean="0"/>
              <a:t>Cecilia María Falconi Pérez</a:t>
            </a:r>
          </a:p>
          <a:p>
            <a:r>
              <a:rPr lang="es-ES_tradnl" dirty="0" smtClean="0"/>
              <a:t>Quito, 22 de diciembre de 2014</a:t>
            </a:r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810000"/>
            <a:ext cx="6858000" cy="1066800"/>
          </a:xfrm>
        </p:spPr>
        <p:txBody>
          <a:bodyPr>
            <a:noAutofit/>
          </a:bodyPr>
          <a:lstStyle/>
          <a:p>
            <a:r>
              <a:rPr lang="es-ES_tradnl" sz="3200" dirty="0" smtClean="0"/>
              <a:t>Maestría en Planificación y Dirección Estratégica</a:t>
            </a:r>
            <a:endParaRPr lang="es-ES_tradnl" sz="3200" dirty="0"/>
          </a:p>
        </p:txBody>
      </p:sp>
      <p:pic>
        <p:nvPicPr>
          <p:cNvPr id="1026" name="Picture 2" descr="C:\Documents and Settings\INTERNET\Mis documentos\Mis imágenes\LOGO-PRINCIPAL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7194487" cy="1858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Realizado el análisis estratégico se procede a definir la filosofía estratégica corporativa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DIRECCIONAMIENTO ESTRATÉGICO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Matriz PEYEA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i="1" dirty="0" smtClean="0">
                <a:solidFill>
                  <a:srgbClr val="000000"/>
                </a:solidFill>
              </a:rPr>
              <a:t>(</a:t>
            </a:r>
            <a:r>
              <a:rPr lang="es-ES_tradnl" i="1" dirty="0" smtClean="0">
                <a:solidFill>
                  <a:srgbClr val="FF0000"/>
                </a:solidFill>
              </a:rPr>
              <a:t>P</a:t>
            </a:r>
            <a:r>
              <a:rPr lang="es-ES_tradnl" i="1" dirty="0" smtClean="0">
                <a:solidFill>
                  <a:srgbClr val="000000"/>
                </a:solidFill>
              </a:rPr>
              <a:t>osición </a:t>
            </a:r>
            <a:r>
              <a:rPr lang="es-ES_tradnl" i="1" dirty="0" smtClean="0">
                <a:solidFill>
                  <a:srgbClr val="FF0000"/>
                </a:solidFill>
              </a:rPr>
              <a:t>E</a:t>
            </a:r>
            <a:r>
              <a:rPr lang="es-ES_tradnl" i="1" dirty="0" smtClean="0">
                <a:solidFill>
                  <a:srgbClr val="000000"/>
                </a:solidFill>
              </a:rPr>
              <a:t>stratégica y </a:t>
            </a:r>
            <a:r>
              <a:rPr lang="es-ES_tradnl" i="1" dirty="0" smtClean="0">
                <a:solidFill>
                  <a:srgbClr val="FF0000"/>
                </a:solidFill>
              </a:rPr>
              <a:t>E</a:t>
            </a:r>
            <a:r>
              <a:rPr lang="es-ES_tradnl" i="1" dirty="0" smtClean="0">
                <a:solidFill>
                  <a:srgbClr val="000000"/>
                </a:solidFill>
              </a:rPr>
              <a:t>valuación de la </a:t>
            </a:r>
            <a:r>
              <a:rPr lang="es-ES_tradnl" i="1" dirty="0" smtClean="0">
                <a:solidFill>
                  <a:srgbClr val="FF0000"/>
                </a:solidFill>
              </a:rPr>
              <a:t>A</a:t>
            </a:r>
            <a:r>
              <a:rPr lang="es-ES_tradnl" i="1" dirty="0" smtClean="0">
                <a:solidFill>
                  <a:srgbClr val="000000"/>
                </a:solidFill>
              </a:rPr>
              <a:t>cción)</a:t>
            </a:r>
            <a:endParaRPr lang="es-ES_tradnl" i="1" dirty="0" smtClean="0">
              <a:solidFill>
                <a:srgbClr val="000000"/>
              </a:solidFill>
              <a:hlinkClick r:id="rId2" action="ppaction://hlinkfile"/>
            </a:endParaRPr>
          </a:p>
          <a:p>
            <a:r>
              <a:rPr lang="es-ES_tradnl" dirty="0" smtClean="0">
                <a:solidFill>
                  <a:srgbClr val="000000"/>
                </a:solidFill>
                <a:hlinkClick r:id="rId2" action="ppaction://hlinkfile"/>
              </a:rPr>
              <a:t>Análisis de impacto estratégico </a:t>
            </a:r>
            <a:endParaRPr lang="es-ES_tradnl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s-ES_tradnl" dirty="0" smtClean="0">
                <a:solidFill>
                  <a:srgbClr val="FF0000"/>
                </a:solidFill>
              </a:rPr>
              <a:t>			</a:t>
            </a:r>
            <a:r>
              <a:rPr lang="es-ES_tradnl" dirty="0" smtClean="0">
                <a:solidFill>
                  <a:srgbClr val="000000"/>
                </a:solidFill>
              </a:rPr>
              <a:t>FF: factor financiero</a:t>
            </a:r>
          </a:p>
          <a:p>
            <a:pPr>
              <a:buNone/>
            </a:pPr>
            <a:r>
              <a:rPr lang="es-ES_tradnl" dirty="0" smtClean="0">
                <a:solidFill>
                  <a:srgbClr val="000000"/>
                </a:solidFill>
              </a:rPr>
              <a:t>			VC: ventaja competitiva</a:t>
            </a:r>
          </a:p>
          <a:p>
            <a:pPr>
              <a:buNone/>
            </a:pPr>
            <a:r>
              <a:rPr lang="es-ES_tradnl" dirty="0" smtClean="0">
                <a:solidFill>
                  <a:srgbClr val="000000"/>
                </a:solidFill>
              </a:rPr>
              <a:t>			EI: estabilidad del ambiente</a:t>
            </a:r>
          </a:p>
          <a:p>
            <a:pPr>
              <a:buNone/>
            </a:pPr>
            <a:r>
              <a:rPr lang="es-ES_tradnl" dirty="0" smtClean="0">
                <a:solidFill>
                  <a:srgbClr val="000000"/>
                </a:solidFill>
              </a:rPr>
              <a:t>			FI: fuerzas de la industria</a:t>
            </a:r>
          </a:p>
          <a:p>
            <a:pPr>
              <a:buNone/>
            </a:pPr>
            <a:r>
              <a:rPr lang="es-ES_tradnl" dirty="0" smtClean="0">
                <a:solidFill>
                  <a:srgbClr val="000000"/>
                </a:solidFill>
              </a:rPr>
              <a:t>		* Calificación impacto factores internos y externos.    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800" dirty="0" smtClean="0"/>
              <a:t>Resultado PEYEA</a:t>
            </a:r>
            <a:endParaRPr lang="es-ES_tradnl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ES_tradnl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s-ES_tradnl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s-ES_tradnl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s-ES_tradnl" dirty="0"/>
          </a:p>
        </p:txBody>
      </p:sp>
      <p:pic>
        <p:nvPicPr>
          <p:cNvPr id="4" name="Imagen 15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7010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dirty="0" smtClean="0"/>
              <a:t>Filosofía corporativa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2400" b="1" dirty="0" smtClean="0"/>
              <a:t>Misión</a:t>
            </a:r>
            <a:endParaRPr lang="en-US" sz="2400" dirty="0" smtClean="0"/>
          </a:p>
          <a:p>
            <a:pPr>
              <a:buNone/>
            </a:pPr>
            <a:r>
              <a:rPr lang="es-ES_tradnl" sz="2400" dirty="0" smtClean="0"/>
              <a:t>	</a:t>
            </a:r>
          </a:p>
          <a:p>
            <a:pPr algn="just">
              <a:buNone/>
            </a:pPr>
            <a:r>
              <a:rPr lang="es-ES_tradnl" sz="2400" dirty="0" smtClean="0"/>
              <a:t>	“Somos creativos. Brindamos asesoría en temas legales relacionados de nuestros clientes corporativos o no. Generamos confianza a través de un talento humano altamente capacitado, procesos claramente definidos y una infraestructura completamente fundamentada en normas y procedimientos sustentados por la Ley, para que usted pueda enfocarse en su negocio con tranquilidad.  Su éxito es nuestra misión.” </a:t>
            </a:r>
            <a:endParaRPr lang="en-US" sz="2400" dirty="0" smtClean="0"/>
          </a:p>
          <a:p>
            <a:pPr>
              <a:buNone/>
            </a:pPr>
            <a:endParaRPr lang="es-ES_tradnl" sz="2400" dirty="0" smtClean="0">
              <a:solidFill>
                <a:srgbClr val="000000"/>
              </a:solidFill>
            </a:endParaRPr>
          </a:p>
          <a:p>
            <a:endParaRPr lang="es-ES_tradnl" sz="2400" dirty="0" smtClean="0">
              <a:solidFill>
                <a:srgbClr val="000000"/>
              </a:solidFill>
            </a:endParaRPr>
          </a:p>
          <a:p>
            <a:endParaRPr lang="es-ES_tradnl" sz="2400" dirty="0"/>
          </a:p>
        </p:txBody>
      </p:sp>
      <p:pic>
        <p:nvPicPr>
          <p:cNvPr id="4" name="Picture 3" descr="logoF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304800"/>
            <a:ext cx="1485900" cy="101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Filosofía corporativa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28800"/>
            <a:ext cx="8503920" cy="3273552"/>
          </a:xfrm>
        </p:spPr>
        <p:txBody>
          <a:bodyPr>
            <a:normAutofit/>
          </a:bodyPr>
          <a:lstStyle/>
          <a:p>
            <a:r>
              <a:rPr lang="es-ES_tradnl" sz="2400" b="1" dirty="0" smtClean="0"/>
              <a:t>Visión</a:t>
            </a:r>
            <a:endParaRPr lang="en-US" sz="2400" dirty="0" smtClean="0"/>
          </a:p>
          <a:p>
            <a:pPr>
              <a:buNone/>
            </a:pPr>
            <a:endParaRPr lang="es-ES_tradnl" sz="2400" dirty="0" smtClean="0"/>
          </a:p>
          <a:p>
            <a:pPr algn="just">
              <a:buNone/>
            </a:pPr>
            <a:r>
              <a:rPr lang="es-ES_tradnl" sz="2400" dirty="0" smtClean="0"/>
              <a:t>	“Para el año 2016 el Estudio Jurídico Falconi Puig se consolidará como un despacho jurídico de excelencia con impacto a nivel nacional e internacional, contribuyendo con la comunidad y el medio ambiente mediante iniciativas en beneficio de la sociedad.”</a:t>
            </a:r>
            <a:endParaRPr lang="en-US" sz="2400" dirty="0" smtClean="0"/>
          </a:p>
          <a:p>
            <a:endParaRPr lang="es-ES_tradnl" sz="2400" dirty="0" smtClean="0">
              <a:solidFill>
                <a:srgbClr val="000000"/>
              </a:solidFill>
            </a:endParaRPr>
          </a:p>
          <a:p>
            <a:endParaRPr lang="es-ES_tradnl" sz="2400" dirty="0"/>
          </a:p>
        </p:txBody>
      </p:sp>
      <p:pic>
        <p:nvPicPr>
          <p:cNvPr id="4" name="Picture 3" descr="imagesH2WH59H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953000"/>
            <a:ext cx="2247900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Valores Filosóficos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2232" y="1752600"/>
            <a:ext cx="8503920" cy="3502152"/>
          </a:xfrm>
        </p:spPr>
        <p:txBody>
          <a:bodyPr>
            <a:normAutofit/>
          </a:bodyPr>
          <a:lstStyle/>
          <a:p>
            <a:pPr lvl="0"/>
            <a:r>
              <a:rPr lang="es-ES_tradnl" sz="2400" dirty="0" smtClean="0"/>
              <a:t>Excelencia absoluta, asumiendo total responsabilidad en la entrega de un trabajo íntegro y competente. </a:t>
            </a:r>
            <a:endParaRPr lang="en-US" sz="2400" dirty="0" smtClean="0"/>
          </a:p>
          <a:p>
            <a:pPr lvl="0"/>
            <a:r>
              <a:rPr lang="es-ES_tradnl" sz="2400" dirty="0" smtClean="0"/>
              <a:t>Ética y rectitud en las acciones dentro y fuera de la firma. </a:t>
            </a:r>
            <a:endParaRPr lang="en-US" sz="2400" dirty="0" smtClean="0"/>
          </a:p>
          <a:p>
            <a:pPr lvl="0"/>
            <a:r>
              <a:rPr lang="es-ES_tradnl" sz="2400" dirty="0" smtClean="0"/>
              <a:t>Honestidad en el trato con colegas y clientes. </a:t>
            </a:r>
            <a:endParaRPr lang="en-US" sz="2400" dirty="0" smtClean="0"/>
          </a:p>
          <a:p>
            <a:pPr lvl="0"/>
            <a:r>
              <a:rPr lang="es-ES_tradnl" sz="2400" dirty="0" smtClean="0"/>
              <a:t>Respeto</a:t>
            </a:r>
            <a:r>
              <a:rPr lang="es-ES_tradnl" sz="2400" b="1" dirty="0" smtClean="0"/>
              <a:t> </a:t>
            </a:r>
            <a:r>
              <a:rPr lang="es-ES_tradnl" sz="2400" dirty="0" smtClean="0"/>
              <a:t>a las personas y la naturaleza, culturas, pensamientos religiosos y políticos diversos a los nuestros. </a:t>
            </a:r>
            <a:endParaRPr lang="en-US" sz="2400" dirty="0" smtClean="0"/>
          </a:p>
          <a:p>
            <a:pPr lvl="0"/>
            <a:r>
              <a:rPr lang="es-ES_tradnl" sz="2400" dirty="0" smtClean="0"/>
              <a:t>Solidaridad</a:t>
            </a:r>
            <a:r>
              <a:rPr lang="es-ES_tradnl" sz="2400" b="1" dirty="0" smtClean="0"/>
              <a:t> </a:t>
            </a:r>
            <a:r>
              <a:rPr lang="es-ES_tradnl" sz="2400" dirty="0" smtClean="0"/>
              <a:t>donde el trabajo en grupo para lograr un fin común es la prioridad.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Identificadas las estrategias, se procede a la priorización de ellas en base a su impacto e importancia, y, consecuentemente se determina su ejecución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PLANIFICACIÓN ESTRATÉGICA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Priorización de estrategias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7851648" cy="2892552"/>
          </a:xfrm>
        </p:spPr>
        <p:txBody>
          <a:bodyPr/>
          <a:lstStyle/>
          <a:p>
            <a:endParaRPr lang="es-ES_tradnl" dirty="0" smtClean="0">
              <a:solidFill>
                <a:srgbClr val="000000"/>
              </a:solidFill>
            </a:endParaRPr>
          </a:p>
          <a:p>
            <a:r>
              <a:rPr lang="es-ES_tradnl" dirty="0" smtClean="0">
                <a:solidFill>
                  <a:srgbClr val="000000"/>
                </a:solidFill>
              </a:rPr>
              <a:t>Priorización de </a:t>
            </a:r>
            <a:r>
              <a:rPr lang="es-ES_tradnl" dirty="0" smtClean="0">
                <a:solidFill>
                  <a:srgbClr val="000000"/>
                </a:solidFill>
                <a:hlinkClick r:id="rId2" action="ppaction://hlinkfile"/>
              </a:rPr>
              <a:t>estrategias depuradas y calificación</a:t>
            </a:r>
            <a:endParaRPr lang="es-ES_tradnl" dirty="0" smtClean="0">
              <a:solidFill>
                <a:srgbClr val="000000"/>
              </a:solidFill>
            </a:endParaRPr>
          </a:p>
          <a:p>
            <a:r>
              <a:rPr lang="es-ES_tradnl" dirty="0" smtClean="0"/>
              <a:t>Definición de </a:t>
            </a:r>
            <a:r>
              <a:rPr lang="es-ES_tradnl" dirty="0" smtClean="0">
                <a:hlinkClick r:id="rId3" action="ppaction://hlinkfile"/>
              </a:rPr>
              <a:t>objetivos según estrategias priorizadas</a:t>
            </a:r>
            <a:r>
              <a:rPr lang="es-ES_tradnl" dirty="0" smtClean="0"/>
              <a:t> </a:t>
            </a:r>
            <a:endParaRPr lang="es-ES_tradnl" dirty="0" smtClean="0">
              <a:solidFill>
                <a:srgbClr val="000000"/>
              </a:solidFill>
            </a:endParaRPr>
          </a:p>
          <a:p>
            <a:endParaRPr lang="es-ES_tradnl" dirty="0"/>
          </a:p>
        </p:txBody>
      </p:sp>
      <p:pic>
        <p:nvPicPr>
          <p:cNvPr id="4" name="Picture 3" descr="imagesCISX9D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4267200"/>
            <a:ext cx="1569073" cy="17792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8915400" cy="6220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Planificación Estratégica</a:t>
            </a:r>
            <a:endParaRPr lang="es-ES_tradnl" dirty="0"/>
          </a:p>
        </p:txBody>
      </p:sp>
      <p:sp>
        <p:nvSpPr>
          <p:cNvPr id="4" name="TextBox 3"/>
          <p:cNvSpPr txBox="1"/>
          <p:nvPr/>
        </p:nvSpPr>
        <p:spPr>
          <a:xfrm>
            <a:off x="301752" y="2045732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hlinkClick r:id="rId2" action="ppaction://hlinkfile"/>
              </a:rPr>
              <a:t>Matriz de </a:t>
            </a:r>
            <a:r>
              <a:rPr lang="es-ES_tradnl" dirty="0" smtClean="0"/>
              <a:t>objetivos de contribución</a:t>
            </a:r>
            <a:endParaRPr lang="en-US" dirty="0"/>
          </a:p>
        </p:txBody>
      </p:sp>
      <p:pic>
        <p:nvPicPr>
          <p:cNvPr id="5" name="Picture 4" descr="imagesSZC7DF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124200"/>
            <a:ext cx="3733800" cy="2484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Índice de presentación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 smtClean="0"/>
              <a:t>1. Introducción: Falconi Puig Abogados.</a:t>
            </a:r>
          </a:p>
          <a:p>
            <a:r>
              <a:rPr lang="es-ES_tradnl" dirty="0" smtClean="0"/>
              <a:t>2. Problemática.</a:t>
            </a:r>
          </a:p>
          <a:p>
            <a:r>
              <a:rPr lang="es-ES_tradnl" dirty="0" smtClean="0"/>
              <a:t>3. Evaluación de resultados y análisis. </a:t>
            </a:r>
          </a:p>
          <a:p>
            <a:pPr lvl="1"/>
            <a:r>
              <a:rPr lang="es-ES_tradnl" dirty="0" smtClean="0"/>
              <a:t>Factores determinantes del éxito externo e interno</a:t>
            </a:r>
          </a:p>
          <a:p>
            <a:pPr lvl="1"/>
            <a:r>
              <a:rPr lang="es-ES_tradnl" dirty="0" smtClean="0"/>
              <a:t>Identificación de estrategias</a:t>
            </a:r>
          </a:p>
          <a:p>
            <a:r>
              <a:rPr lang="es-ES_tradnl" dirty="0" smtClean="0"/>
              <a:t>4. Direccionamiento estratégico.</a:t>
            </a:r>
          </a:p>
          <a:p>
            <a:pPr lvl="1"/>
            <a:r>
              <a:rPr lang="es-ES_tradnl" dirty="0" smtClean="0"/>
              <a:t>Filosofía corporativa: misión - visión</a:t>
            </a:r>
          </a:p>
          <a:p>
            <a:pPr lvl="1"/>
            <a:r>
              <a:rPr lang="es-ES_tradnl" dirty="0" smtClean="0"/>
              <a:t>Análisis de impacto </a:t>
            </a:r>
          </a:p>
          <a:p>
            <a:pPr lvl="1"/>
            <a:r>
              <a:rPr lang="es-ES_tradnl" dirty="0" smtClean="0"/>
              <a:t>Posición estratégica y resultados globales de factores</a:t>
            </a:r>
          </a:p>
          <a:p>
            <a:pPr lvl="1"/>
            <a:r>
              <a:rPr lang="es-ES_tradnl" dirty="0" smtClean="0"/>
              <a:t>Posición estratégica y evaluación de la acción	</a:t>
            </a:r>
          </a:p>
          <a:p>
            <a:r>
              <a:rPr lang="es-ES_tradnl" dirty="0" smtClean="0"/>
              <a:t>6. Priorización de estrategias.</a:t>
            </a:r>
          </a:p>
          <a:p>
            <a:pPr lvl="1"/>
            <a:r>
              <a:rPr lang="es-ES_tradnl" dirty="0" smtClean="0"/>
              <a:t> Clasificación de objetivos estratégicos</a:t>
            </a:r>
          </a:p>
          <a:p>
            <a:pPr lvl="1"/>
            <a:r>
              <a:rPr lang="es-ES_tradnl" dirty="0" smtClean="0"/>
              <a:t>Mapa estratégico</a:t>
            </a:r>
          </a:p>
          <a:p>
            <a:r>
              <a:rPr lang="es-ES_tradnl" dirty="0" smtClean="0"/>
              <a:t>7. Implantación de la estrategia BSC.</a:t>
            </a:r>
          </a:p>
          <a:p>
            <a:r>
              <a:rPr lang="es-ES_tradnl" dirty="0" smtClean="0"/>
              <a:t>8. Conclusiones y recomendaciones. </a:t>
            </a:r>
          </a:p>
          <a:p>
            <a:pPr lvl="1"/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Definidos los objetivos de contribución se procede a determinar indicadores de gestión y metas de cumplimiento para la verificación de los estados.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SEGUIMIENTO Y CONTROL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Cuadro de mando integral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749552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Cuadro de mando integral </a:t>
            </a:r>
            <a:endParaRPr lang="es-ES_tradnl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s-ES_tradnl" sz="2300" dirty="0" smtClean="0">
                <a:latin typeface="Times New Roman" pitchFamily="18" charset="0"/>
                <a:cs typeface="Times New Roman" pitchFamily="18" charset="0"/>
              </a:rPr>
              <a:t>NIVEL 1</a:t>
            </a:r>
          </a:p>
          <a:p>
            <a:pPr lvl="1"/>
            <a:r>
              <a:rPr lang="es-ES_tradnl" sz="2300" dirty="0" smtClean="0">
                <a:latin typeface="Times New Roman" pitchFamily="18" charset="0"/>
                <a:cs typeface="Times New Roman" pitchFamily="18" charset="0"/>
              </a:rPr>
              <a:t>NIVEL 2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ES_tradnl" dirty="0"/>
          </a:p>
        </p:txBody>
      </p:sp>
      <p:pic>
        <p:nvPicPr>
          <p:cNvPr id="4" name="Picture 3" descr="imagesP8SURFQ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124200"/>
            <a:ext cx="40386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CONCLUSIONES Y RECOMENDACIONES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Separar en </a:t>
            </a:r>
            <a:r>
              <a:rPr lang="es-ES_tradnl" dirty="0" err="1" smtClean="0"/>
              <a:t>ss</a:t>
            </a:r>
            <a:r>
              <a:rPr lang="es-ES_tradnl" dirty="0" smtClean="0"/>
              <a:t> laminas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Conclusiones y recomendaciones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2800" dirty="0" smtClean="0">
                <a:latin typeface="Times New Roman" pitchFamily="18" charset="0"/>
                <a:cs typeface="Times New Roman" pitchFamily="18" charset="0"/>
              </a:rPr>
              <a:t>la firma está inmersa en un ambiente donde los factores internos y externos deben ser considerados </a:t>
            </a:r>
          </a:p>
          <a:p>
            <a:r>
              <a:rPr lang="es-ES_tradnl" sz="2800" dirty="0" smtClean="0">
                <a:latin typeface="Times New Roman" pitchFamily="18" charset="0"/>
                <a:cs typeface="Times New Roman" pitchFamily="18" charset="0"/>
              </a:rPr>
              <a:t>plan estratégico se torna fundamental hacia el inicio de la identificación de los objetivos estratégicos y su cumplimiento alineando a la cultura organizacional hacia el cumplimiento de la misión y visión.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800" dirty="0" smtClean="0">
                <a:latin typeface="Times New Roman" pitchFamily="18" charset="0"/>
                <a:cs typeface="Times New Roman" pitchFamily="18" charset="0"/>
              </a:rPr>
              <a:t>procesos y procedimientos de apoyo al complimiento de  los objetivos deberán ser  eficientes y eficaces, e incluirán, entre otros, los sistemas de control, planteamiento, presupuestos, asignación de recursos, sistemas de información, de motivación, de distribución de la información.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Conclusiones y recomendaciones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facilita la comunicación e información al interior de la organización y la adecuada accesibilidad por parte de los abogados y colaboradores de otras áreas a dicha información. </a:t>
            </a:r>
          </a:p>
          <a:p>
            <a:pPr algn="just"/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administración estratégica de contactos</a:t>
            </a:r>
          </a:p>
          <a:p>
            <a:pPr algn="just"/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intranet que es visitado por los usuarios internos pero no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conti</a:t>
            </a:r>
            <a:endParaRPr lang="es-ES_tradn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empresas mantener políticas de gobierno adecuadas lo que ha hecho posible su expansión a nivel mundial, a través de su fácil adaptación a los diferentes mercados. ene información estratégica. </a:t>
            </a:r>
          </a:p>
          <a:p>
            <a:pPr algn="just"/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estricto reclutamiento de profesionales con alto nivel de conocimiento y experiencia.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PREGUNTAS</a:t>
            </a:r>
            <a:endParaRPr lang="en-US" dirty="0"/>
          </a:p>
        </p:txBody>
      </p:sp>
      <p:pic>
        <p:nvPicPr>
          <p:cNvPr id="37890" name="Picture 2" descr="https://encrypted-tbn2.gstatic.com/images?q=tbn:ANd9GcQeqUhoL_Mt0dWGO4Dwcv-orieNmtztJA5N400lVo7NrXgpFTdkt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133600"/>
            <a:ext cx="2743199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084457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latin typeface="Segoe Script" pitchFamily="34" charset="0"/>
              </a:rPr>
              <a:t>“Donde hay una empresa de éxito alguien tomó alguna vez una decisión valiente”. </a:t>
            </a:r>
            <a:r>
              <a:rPr lang="es-ES_tradnl" sz="2000" dirty="0" smtClean="0"/>
              <a:t>– Peter </a:t>
            </a:r>
            <a:r>
              <a:rPr lang="es-ES_tradnl" sz="2000" dirty="0" err="1" smtClean="0"/>
              <a:t>Drucker</a:t>
            </a:r>
            <a:r>
              <a:rPr lang="es-ES_tradnl" sz="2000" dirty="0" smtClean="0"/>
              <a:t>.</a:t>
            </a:r>
            <a:endParaRPr lang="en-US" sz="2000" dirty="0"/>
          </a:p>
        </p:txBody>
      </p:sp>
      <p:sp>
        <p:nvSpPr>
          <p:cNvPr id="44034" name="AutoShape 2" descr="data:image/jpeg;base64,/9j/4AAQSkZJRgABAQAAAQABAAD/2wCEAAkGBhQSEBUUEhQVFRQVFxcVFxcXFBcXFxcXFBUXFBQUFBcXHCYeFxwkGRcXHy8gJCcpLCwsFR4xNTAqNSYrLCkBCQoKDgwOGg8PFSwcHB0pLCkpKSksKSkpKSkpLCwpKSkpKSksKSkpKSkpKS0pLCkpLCkpKSkpLCkpLCwpLC4pKf/AABEIARMAtwMBIgACEQEDEQH/xAAcAAACAgMBAQAAAAAAAAAAAAABAgADBAYHBQj/xABCEAACAQICBQcHDAEDBQAAAAAAAQIDEQQSBQYhMVEHE0FhcYGRIlJTgrGy0RQWIyQyNEJykqHB8DNik/EVc6LS4f/EABkBAAIDAQAAAAAAAAAAAAAAAAABAgQFA//EACcRAQACAgEEAgEFAQEAAAAAAAABAgMRBBIhMTIiUYETM0FhcRQj/9oADAMBAAIRAxEAPwC8iDlJYx20iGAkGw9gEwthsRDJCBsGwAIhDFBSAAgBaJlAguBjNAGC5g3AyWHsI7gchrgsALcAwBgqkHMRkSGQxkQkSABsTKPJASOCaINiNEsMBYiGsCwwKIiRQzQBMoYoKQUBFsSw2UkkBKpIBZKILDMhLD2I0BK0RjWI0MK7ByjJAsMihyhYUgBYLaQeKAMHkiKI9gMr7dCtESHRLDBUiWHSIBEQ6RFEZDABUBsozQESxMoyjtI0BKpIVotYrQzIkRhSDYYVksM0RIYJYgzQLDItgoLiGwAIraQaENpCcEewcobBKm3UtiZRrEQ9kVksPlBYZFsNFAseJrfrC8Jh80bc5N5IX6Nl3K3TbZ4kqx1TqEbTqNy9PSWlqWHjmrTUV0LfJ9kd7MXQmtFDFOUabkpJXtJJXT4WbucWx2kqlWblUk5Se9ttmdq5rHPCVHOCTUouMoyvZp7VezT2NJprgXf+b4/2qf8AR3dd1i1ghg6OeSu28sY7rve9vBL2o1LC8qbc/LpLK3+Fu629b2nk8oOmufjhHuzUeca4Oc3FruyWNPi9o8eCOnvAvlnfZ33A4yNanGpG9pJPbvV1ez/vSXKJrvJ7iZSwMVJPyZSim1ZSje6s+mzzLuRsrRUtHTMwtVncbJcDQ9gWIpEaBYssKxhXINh8tyKIyVsiHcQMYGlv/vAgaK2gOlUZWqJLDEKTsGUVxLEiZRhXlIPYDQyKkaHysx+iw7/1VPdh8Df1E0blZp/V6L4VJLxgn/B3we8OWX0ly1kRGiGqy3r6Zx9GpSw6pxlGdOmoTbaytrb5K/M5v1ijQ2h54mrGlTV5S47klvlJ9CSMA2/k0xkoY2MY2tUUoyvwSc9nXdI52+NezpX5W7unaD0b8nw9OlsbhGza3N7213tmbYNgmVM77tKI0rcQoLZAMrQHEfKRgFdgDNASJBBHEsIkMJh4+Uu/2Mg+G+2v70Mh2p4QsW4UyBSKDsMWMBIZIDIGwyQLEgFjSOVerFYanFyWbnL5em2Rq+/Ytvf3Hs66awvB4bND/JN5IdWy8pdy/d9RxfF42dWTlOTlJ7W27t+Jc4+KZnrU8+SI+KhkIQ0WeJ6mr+O5rE0pr8M4vwkr/seWmX4SN5JLpaFaOydPL6IaBYsVMWSMZqwrsRoZgQjKBjAY4BUQLQGhhBWEIwfCLy13+xkGwUfLj3+xkLGPw5XnuTKMkHKHKZ6yFgoMYhsP+AWwcocpEOCanyj6DliMJmhtnRbqW86LVp260kn2JnGWj6SynKuUHUiVKcsRRjelKTc4pbabe1v8jd+zdwL3Gza+EqXIxTPyhoSIFoiNFQRHoaCSeIpKTSjzkLt7ElmV7vgYFwwkRnvGkqzqX0pv2p7Ht7b7boWaOH6L13xVGKjCrLLHdFvNG3Czuuk27RHKlmajiIK3TOGxrba7jufdYzbce0NCmaJb64gY2bZdO6fT1dFiFdYJJAHbFsMFYGhwSAikyksAYX4H/JHv91kG0fH6SPf7rIWcXhXyz3DKGKDYZIzlwEgqIyiMkAKoEyFsYhyBsKcgXTMjKHmxbJr+l9XqUqFbJRpqpKlUSkqcFK7g7WaV/wDk4DOG1n0+qXScQ5StW44XF3p7IVVzija2VuTTiuq62dTXA0OHk3M1mVPk03G4aZYaFNvcgWOgcmGAnSlUxjjejTp1YuV19qMYzSte7T2K64mhe/TG1OteqdNBtxPS1f0VPE4iFKG+Ts3witspPsV2UY7FOrUnUltlOTk3xbd2/FnSuSbQ2WnUxDX2nzcOyNnN+Nl3M55b9NduuOm7ab1CnsSXQrLsWxEkixsVmRtpaVtAyljQLEilW0AdisYLYWQyAxhk6NX0se/3WAbRX+WPf7rIWsPqqZvY2UsUCxQHjAy9rylUixQLo0yyNIjNgpjAfmy+NMsjRFNi2xlSGVEylSHVIW0Jliqkcd5Z39apLhRX7zmztqpHGeWpxeKppfaVJZurypSX7P8Acu8P3ccs7q5jFbTomPx/MaAoU07SxE5yf5Izd/F5fA55c93WPS8508NRnGMVQpRUbNu6qLncz63n3dBq3r1TH+qdJ1EvKweGlOcYxTcm0kkrtt7kj6E0Jon5PhqVJL7EEpW857Zv9TZyHk0rUYY6E681TjBSlFvdntaKbts3/sdQxvKFg41FTU5Tu7OUY3iui93a/dcp8rqtPTELGHUd5evKAnNGXKG0ScChtdYrQriXzgI4E4klLiKWuIjiS2FbESLcoCQZOhl9PD1vdkQs0Ir4iHre5Ihbw+qnn9jRL4xK4otgjH2vLoQLkiqmjJpkJlGZSMSyEdo0aZdGmPW3KbEUBlAvjTLI0ztXHMuU3Y0aJ878o+lflGNqzSsk8i7IWin32v3nf9aMd8mwdWr0qLUfzS8mPg3fuPmXHScpt79r7TS4+Loncue9w87DYGVWpGEVeUmortk7JeLPY1t1Sq4bGTo+VUtlyys25RcVl/ayOgclWplLI8dXdlSk8l7KHkq7qSb4Nq3Wu4zdZ+V+nTlKOGgpNbFUlx6WofF9x3nJbq1WNodMa7uW6S1Wq4ahTrVZRg6m2NJuXO5dqzSjbyVs6XtNk5KdX+exEq1SOaFFXV93ON+R22s33I1LSml6mIqOdWTnKT2tu7Ovck1C2Ak7WzVpPttGC+JDkWmuP+08cRNm4tFUi5xKpoyYXoVNCyQ0mVzZODV2EkOxJInAKxQsFiUBnaCX1iHre5IgdXvvNP1vckQu4PVR5E/I8S6CEgXQMOZXlkImTTiVUzJpCc5lZAyIxK4IyaaLGKvVKteyynTLVTGjEZs2sWGKwqWs5vyvY983TorpvUl7sL/+RyLRWhZYjEQpR3zlbbuS3yk+pK77EdR5RqefESb2pJLuS3HKsfUdOV4tp7Vddas/29pzpfqmV/8AT6ccf43DlD1vp06EMDg5fQ0klKS/G17Ve76279COUVajbuXYyq2zFuWqxpUyT/B4H0PqBTjHRuHt0xbfa5yv/eo+e8PC8lY+k9XNH8zg6FO1nGnG66c0lnlfhtbM/nT8Yh2wM2cSmaMhsomzNiV2FDQkkWykVSkdINVJCSY7kVs6QC3FbDcjZKA9DV5fWafre5IJNXfvNP1vckQu4PVncn3/AAsii6KKIyL6cjClpMmkjJgjGhMyISG42X0zLo7zChI8vTuuuHwd1OWapa/Nx37d2Z7o+3qLvH8q1432bWiqvi4Q+1KK7Wjimm+VOrXbSlzcPNi7fqlvfs6jxnrW3vle/X3mnbLbWqwVONE+1tNy150nCpNuL2HKtLtX2MzsdrHm3vea3jsbd7znhxzXytZLxEaj+GHiGUxBKY1Ha0XPEMyZ6pdZ5INTYTXyypZ5JuNONtmZRTc5dmZWXHb0I6vURrvJlhFT0ZRsrOeab6duZxv1eTFGx1EYPIvNryvYo1DGqFMmXTKJo4wsQpkiqaLZIqkdISVNFcmWSZXJnWAVguEW5IPT1c+8w9b3JEJq0vrMPW9yRC/x/Vncn3/CQL4GNFlkWYUtJmQkZEJGDGRonKXr+8Mvk9CVqr/yST2wT3QT6HxfdxOmLFOS2ocb2isbltGvWuMcDh9j+mndQXDjNrq6OvsPn/SOmp1ZylOTk227t3u3vbMTHaUnVd5ycn1u5h5jaw4Ixwo2zd+zLeMYHjWYjZCz0wh+tZfPEsplUbFuQenObzPkbm4cnepssdiLO8aULSqS6uiMf9T3eL6DW9EaKqYirClTi5Tm0kl1+ztPpHVPV6OBwsKMbOX2py86b3vsW5dSKnKz/p11HmXbDj6p29jD0YUqcacIqMIpRiluSWxIE6okpFM5mJ58tCI0ecimoyuTFkyUQ6RCSZVORGxJHSIBZiSQWxJHSADEYbgbJB6mq6+tQ9b3GQOqv3qHZL3WQ0ONHw/LN5Xv+CxiWxRQpGNpfTNPDUZVartGPjKXRGPWzFrWZnUNG06hj63azxwWGdTZzkrqnHjLzrcF8FxPnrSGMlUnKc23KTbbe+72no60ay1MZWdSo/yx6IxW5I8STNvj4Yx1/tl5svVPbwIoWKWVcQsCCmBoNThdpEUbnW+SzUCOWOMrpO+2jB7VsbXOSXati7+Byy5Yx13LpjxzedPb5LdTfklHnqsbVqq2JrbCm7WXFOW99Vus3iUgNlbkYOS83t1S061isag8jHmwzkVSkKHTQSYlwtleY6RBpISTDISTJQAYgzYtycAGhQtgZIPX1V+9R7Je6wB1V+9R7Je6A0ON6flmcr3/AAxcTio06cqlR5YQTcnwS/no7zhuu2t88bWe9Uo7IQvuXF8W+J63KBrs8TLmqTfMxffNr8T6uhL4mhymc+Nx+j5W8pZ8251BWADIXVNCMgLgBQYgGhvA3sas6Cni8RClTW2T2vojH8Un1JH0hhsPGnThThsjCKjHsirL2HN+RTDWhiJ/9uN+n8cn/H7HS2Y3MydV9fTSwU1G0zlTY+YqmU4WSykVtkbFZOEiuQHIjFaJwCyA2MxGSgitguS4GSCCBZESD19U19aj2S9hA6qfeo/ll7CGhxvRmcr3/D5hqO/97DHkXzRTJFmFUoBhWMIQliABGhvFGhvEcOx8jc/oK+38dPZ0fZntOhuoaPyTYXLgZSvtnVlfsjGKV/F+JulzA5H7ktjFHxhHIEpAbFscodRbuKyCkoNGxGx3ERRJbANitjNCSHBFuBhaFaOgJYNyNisYe1qn96X5ZewgdUvvK/LL+CGjxvRl8r3/AA+XpspkzInSfBlUoPgWYVFYGNlfAkl/9GCgCSwGA8N4g8Ak4dd5HsZelXg9ylCW/wA5ST9iOhOSOc8kEoc1XV/LzQbjwik0peLa7lxOgoweRH/pLYwekLHIFxSNnDTsKYGyJgGAbFaGuBkoBEKyxisYVC3LWK0T2FdwMdoFiUSHsaoL6z6sv4IPqivrHqS/ghpcafgyuX+5+HAHUairN9PS+ornVl50vFkIXIZlpB1pbPKlv85iyrSe+UvFkITQ2rzO+9+IXXl5z8WQgFuRWJl5z3cesb5RLddgIJLcsnBY+pT+xOUL+bJx69tjN/69iPT1f9yXxIQ5WiPpYpadeRjrDifT1f8Acl8Q/OTE+nq/rl8SEIdMfTpFp+zrWTE+nq/rkH5zYr09X9bIQdaV+k+qftPnNivT1P1MK1oxXp6n6gkH0V+k+qftHrXivTz8V8CfO3Fenl+3wIQXRX6hGL215Ba24r00vCPwGWt2K9NLwj8AkOdqV34Ri9vuU+d2Kv8A5n+mPwH+eGL9M/0w/wDUBCdaV14Sre2/LKwOu2MpvNCs07WvkhufqkIQlWIiOwt3nu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AutoShape 4" descr="data:image/jpeg;base64,/9j/4AAQSkZJRgABAQAAAQABAAD/2wCEAAkGBhQSEBUUEhQVFRQVFxcVFxcXFBcXFxcXFBUXFBQUFBcXHCYeFxwkGRcXHy8gJCcpLCwsFR4xNTAqNSYrLCkBCQoKDgwOGg8PFSwcHB0pLCkpKSksKSkpKSkpLCwpKSkpKSksKSkpKSkpKS0pLCkpLCkpKSkpLCkpLCwpLC4pKf/AABEIARMAtwMBIgACEQEDEQH/xAAcAAACAgMBAQAAAAAAAAAAAAABAgADBAYHBQj/xABCEAACAQICBQcHDAEDBQAAAAAAAQIDEQQSBQYhMVEHE0FhcYGRIlJTgrGy0RQWIyQyNEJykqHB8DNik/EVc6LS4f/EABkBAAIDAQAAAAAAAAAAAAAAAAABAgQFA//EACcRAQACAgEEAgEFAQEAAAAAAAABAgMRBBIhMTIiUYETM0FhcRQj/9oADAMBAAIRAxEAPwC8iDlJYx20iGAkGw9gEwthsRDJCBsGwAIhDFBSAAgBaJlAguBjNAGC5g3AyWHsI7gchrgsALcAwBgqkHMRkSGQxkQkSABsTKPJASOCaINiNEsMBYiGsCwwKIiRQzQBMoYoKQUBFsSw2UkkBKpIBZKILDMhLD2I0BK0RjWI0MK7ByjJAsMihyhYUgBYLaQeKAMHkiKI9gMr7dCtESHRLDBUiWHSIBEQ6RFEZDABUBsozQESxMoyjtI0BKpIVotYrQzIkRhSDYYVksM0RIYJYgzQLDItgoLiGwAIraQaENpCcEewcobBKm3UtiZRrEQ9kVksPlBYZFsNFAseJrfrC8Jh80bc5N5IX6Nl3K3TbZ4kqx1TqEbTqNy9PSWlqWHjmrTUV0LfJ9kd7MXQmtFDFOUabkpJXtJJXT4WbucWx2kqlWblUk5Se9ttmdq5rHPCVHOCTUouMoyvZp7VezT2NJprgXf+b4/2qf8AR3dd1i1ghg6OeSu28sY7rve9vBL2o1LC8qbc/LpLK3+Fu629b2nk8oOmufjhHuzUeca4Oc3FruyWNPi9o8eCOnvAvlnfZ33A4yNanGpG9pJPbvV1ez/vSXKJrvJ7iZSwMVJPyZSim1ZSje6s+mzzLuRsrRUtHTMwtVncbJcDQ9gWIpEaBYssKxhXINh8tyKIyVsiHcQMYGlv/vAgaK2gOlUZWqJLDEKTsGUVxLEiZRhXlIPYDQyKkaHysx+iw7/1VPdh8Df1E0blZp/V6L4VJLxgn/B3we8OWX0ly1kRGiGqy3r6Zx9GpSw6pxlGdOmoTbaytrb5K/M5v1ijQ2h54mrGlTV5S47klvlJ9CSMA2/k0xkoY2MY2tUUoyvwSc9nXdI52+NezpX5W7unaD0b8nw9OlsbhGza3N7213tmbYNgmVM77tKI0rcQoLZAMrQHEfKRgFdgDNASJBBHEsIkMJh4+Uu/2Mg+G+2v70Mh2p4QsW4UyBSKDsMWMBIZIDIGwyQLEgFjSOVerFYanFyWbnL5em2Rq+/Ytvf3Hs66awvB4bND/JN5IdWy8pdy/d9RxfF42dWTlOTlJ7W27t+Jc4+KZnrU8+SI+KhkIQ0WeJ6mr+O5rE0pr8M4vwkr/seWmX4SN5JLpaFaOydPL6IaBYsVMWSMZqwrsRoZgQjKBjAY4BUQLQGhhBWEIwfCLy13+xkGwUfLj3+xkLGPw5XnuTKMkHKHKZ6yFgoMYhsP+AWwcocpEOCanyj6DliMJmhtnRbqW86LVp260kn2JnGWj6SynKuUHUiVKcsRRjelKTc4pbabe1v8jd+zdwL3Gza+EqXIxTPyhoSIFoiNFQRHoaCSeIpKTSjzkLt7ElmV7vgYFwwkRnvGkqzqX0pv2p7Ht7b7boWaOH6L13xVGKjCrLLHdFvNG3Czuuk27RHKlmajiIK3TOGxrba7jufdYzbce0NCmaJb64gY2bZdO6fT1dFiFdYJJAHbFsMFYGhwSAikyksAYX4H/JHv91kG0fH6SPf7rIWcXhXyz3DKGKDYZIzlwEgqIyiMkAKoEyFsYhyBsKcgXTMjKHmxbJr+l9XqUqFbJRpqpKlUSkqcFK7g7WaV/wDk4DOG1n0+qXScQ5StW44XF3p7IVVzija2VuTTiuq62dTXA0OHk3M1mVPk03G4aZYaFNvcgWOgcmGAnSlUxjjejTp1YuV19qMYzSte7T2K64mhe/TG1OteqdNBtxPS1f0VPE4iFKG+Ts3witspPsV2UY7FOrUnUltlOTk3xbd2/FnSuSbQ2WnUxDX2nzcOyNnN+Nl3M55b9NduuOm7ab1CnsSXQrLsWxEkixsVmRtpaVtAyljQLEilW0AdisYLYWQyAxhk6NX0se/3WAbRX+WPf7rIWsPqqZvY2UsUCxQHjAy9rylUixQLo0yyNIjNgpjAfmy+NMsjRFNi2xlSGVEylSHVIW0Jliqkcd5Z39apLhRX7zmztqpHGeWpxeKppfaVJZurypSX7P8Acu8P3ccs7q5jFbTomPx/MaAoU07SxE5yf5Izd/F5fA55c93WPS8508NRnGMVQpRUbNu6qLncz63n3dBq3r1TH+qdJ1EvKweGlOcYxTcm0kkrtt7kj6E0Jon5PhqVJL7EEpW857Zv9TZyHk0rUYY6E681TjBSlFvdntaKbts3/sdQxvKFg41FTU5Tu7OUY3iui93a/dcp8rqtPTELGHUd5evKAnNGXKG0ScChtdYrQriXzgI4E4klLiKWuIjiS2FbESLcoCQZOhl9PD1vdkQs0Ir4iHre5Ihbw+qnn9jRL4xK4otgjH2vLoQLkiqmjJpkJlGZSMSyEdo0aZdGmPW3KbEUBlAvjTLI0ztXHMuU3Y0aJ878o+lflGNqzSsk8i7IWin32v3nf9aMd8mwdWr0qLUfzS8mPg3fuPmXHScpt79r7TS4+Loncue9w87DYGVWpGEVeUmortk7JeLPY1t1Sq4bGTo+VUtlyys25RcVl/ayOgclWplLI8dXdlSk8l7KHkq7qSb4Nq3Wu4zdZ+V+nTlKOGgpNbFUlx6WofF9x3nJbq1WNodMa7uW6S1Wq4ahTrVZRg6m2NJuXO5dqzSjbyVs6XtNk5KdX+exEq1SOaFFXV93ON+R22s33I1LSml6mIqOdWTnKT2tu7Ovck1C2Ak7WzVpPttGC+JDkWmuP+08cRNm4tFUi5xKpoyYXoVNCyQ0mVzZODV2EkOxJInAKxQsFiUBnaCX1iHre5IgdXvvNP1vckQu4PVR5E/I8S6CEgXQMOZXlkImTTiVUzJpCc5lZAyIxK4IyaaLGKvVKteyynTLVTGjEZs2sWGKwqWs5vyvY983TorpvUl7sL/+RyLRWhZYjEQpR3zlbbuS3yk+pK77EdR5RqefESb2pJLuS3HKsfUdOV4tp7Vddas/29pzpfqmV/8AT6ccf43DlD1vp06EMDg5fQ0klKS/G17Ve76279COUVajbuXYyq2zFuWqxpUyT/B4H0PqBTjHRuHt0xbfa5yv/eo+e8PC8lY+k9XNH8zg6FO1nGnG66c0lnlfhtbM/nT8Yh2wM2cSmaMhsomzNiV2FDQkkWykVSkdINVJCSY7kVs6QC3FbDcjZKA9DV5fWafre5IJNXfvNP1vckQu4PVncn3/AAsii6KKIyL6cjClpMmkjJgjGhMyISG42X0zLo7zChI8vTuuuHwd1OWapa/Nx37d2Z7o+3qLvH8q1432bWiqvi4Q+1KK7Wjimm+VOrXbSlzcPNi7fqlvfs6jxnrW3vle/X3mnbLbWqwVONE+1tNy150nCpNuL2HKtLtX2MzsdrHm3vea3jsbd7znhxzXytZLxEaj+GHiGUxBKY1Ha0XPEMyZ6pdZ5INTYTXyypZ5JuNONtmZRTc5dmZWXHb0I6vURrvJlhFT0ZRsrOeab6duZxv1eTFGx1EYPIvNryvYo1DGqFMmXTKJo4wsQpkiqaLZIqkdISVNFcmWSZXJnWAVguEW5IPT1c+8w9b3JEJq0vrMPW9yRC/x/Vncn3/CQL4GNFlkWYUtJmQkZEJGDGRonKXr+8Mvk9CVqr/yST2wT3QT6HxfdxOmLFOS2ocb2isbltGvWuMcDh9j+mndQXDjNrq6OvsPn/SOmp1ZylOTk227t3u3vbMTHaUnVd5ycn1u5h5jaw4Ixwo2zd+zLeMYHjWYjZCz0wh+tZfPEsplUbFuQenObzPkbm4cnepssdiLO8aULSqS6uiMf9T3eL6DW9EaKqYirClTi5Tm0kl1+ztPpHVPV6OBwsKMbOX2py86b3vsW5dSKnKz/p11HmXbDj6p29jD0YUqcacIqMIpRiluSWxIE6okpFM5mJ58tCI0ecimoyuTFkyUQ6RCSZVORGxJHSIBZiSQWxJHSADEYbgbJB6mq6+tQ9b3GQOqv3qHZL3WQ0ONHw/LN5Xv+CxiWxRQpGNpfTNPDUZVartGPjKXRGPWzFrWZnUNG06hj63azxwWGdTZzkrqnHjLzrcF8FxPnrSGMlUnKc23KTbbe+72no60ay1MZWdSo/yx6IxW5I8STNvj4Yx1/tl5svVPbwIoWKWVcQsCCmBoNThdpEUbnW+SzUCOWOMrpO+2jB7VsbXOSXati7+Byy5Yx13LpjxzedPb5LdTfklHnqsbVqq2JrbCm7WXFOW99Vus3iUgNlbkYOS83t1S061isag8jHmwzkVSkKHTQSYlwtleY6RBpISTDISTJQAYgzYtycAGhQtgZIPX1V+9R7Je6wB1V+9R7Je6A0ON6flmcr3/AAxcTio06cqlR5YQTcnwS/no7zhuu2t88bWe9Uo7IQvuXF8W+J63KBrs8TLmqTfMxffNr8T6uhL4mhymc+Nx+j5W8pZ8251BWADIXVNCMgLgBQYgGhvA3sas6Cni8RClTW2T2vojH8Un1JH0hhsPGnThThsjCKjHsirL2HN+RTDWhiJ/9uN+n8cn/H7HS2Y3MydV9fTSwU1G0zlTY+YqmU4WSykVtkbFZOEiuQHIjFaJwCyA2MxGSgitguS4GSCCBZESD19U19aj2S9hA6qfeo/ll7CGhxvRmcr3/D5hqO/97DHkXzRTJFmFUoBhWMIQliABGhvFGhvEcOx8jc/oK+38dPZ0fZntOhuoaPyTYXLgZSvtnVlfsjGKV/F+JulzA5H7ktjFHxhHIEpAbFscodRbuKyCkoNGxGx3ERRJbANitjNCSHBFuBhaFaOgJYNyNisYe1qn96X5ZewgdUvvK/LL+CGjxvRl8r3/AA+XpspkzInSfBlUoPgWYVFYGNlfAkl/9GCgCSwGA8N4g8Ak4dd5HsZelXg9ylCW/wA5ST9iOhOSOc8kEoc1XV/LzQbjwik0peLa7lxOgoweRH/pLYwekLHIFxSNnDTsKYGyJgGAbFaGuBkoBEKyxisYVC3LWK0T2FdwMdoFiUSHsaoL6z6sv4IPqivrHqS/ghpcafgyuX+5+HAHUairN9PS+ornVl50vFkIXIZlpB1pbPKlv85iyrSe+UvFkITQ2rzO+9+IXXl5z8WQgFuRWJl5z3cesb5RLddgIJLcsnBY+pT+xOUL+bJx69tjN/69iPT1f9yXxIQ5WiPpYpadeRjrDifT1f8Acl8Q/OTE+nq/rl8SEIdMfTpFp+zrWTE+nq/rkH5zYr09X9bIQdaV+k+qftPnNivT1P1MK1oxXp6n6gkH0V+k+qftHrXivTz8V8CfO3Fenl+3wIQXRX6hGL215Ba24r00vCPwGWt2K9NLwj8AkOdqV34Ri9vuU+d2Kv8A5n+mPwH+eGL9M/0w/wDUBCdaV14Sre2/LKwOu2MpvNCs07WvkhufqkIQlWIiOwt3nu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045" y="3886200"/>
            <a:ext cx="1185291" cy="1781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72" y="0"/>
            <a:ext cx="8534400" cy="990600"/>
          </a:xfrm>
        </p:spPr>
        <p:txBody>
          <a:bodyPr>
            <a:normAutofit/>
          </a:bodyPr>
          <a:lstStyle/>
          <a:p>
            <a:r>
              <a:rPr lang="es-ES_tradnl" sz="2800" dirty="0" smtClean="0"/>
              <a:t>Falconi Puig Abogados</a:t>
            </a:r>
            <a:br>
              <a:rPr lang="es-ES_tradnl" sz="2800" dirty="0" smtClean="0"/>
            </a:br>
            <a:r>
              <a:rPr lang="es-ES_tradnl" sz="2800" dirty="0" smtClean="0"/>
              <a:t>Introducción </a:t>
            </a:r>
            <a:endParaRPr lang="es-ES_tradnl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Falconi Puig Abogados es una firma legal de derecho corporativo</a:t>
            </a:r>
          </a:p>
          <a:p>
            <a:r>
              <a:rPr lang="es-ES_tradnl" dirty="0" smtClean="0"/>
              <a:t>Abre sus puertas en 1972</a:t>
            </a:r>
          </a:p>
          <a:p>
            <a:r>
              <a:rPr lang="es-ES_tradnl" dirty="0" smtClean="0"/>
              <a:t>Consagración profesional de fundador, materias de práctica</a:t>
            </a:r>
          </a:p>
          <a:p>
            <a:r>
              <a:rPr lang="es-ES_tradnl" dirty="0" smtClean="0"/>
              <a:t>Segunda generación familiar, nuevas áreas de práctica</a:t>
            </a:r>
          </a:p>
          <a:p>
            <a:r>
              <a:rPr lang="es-ES_tradnl" dirty="0" smtClean="0"/>
              <a:t>Consolidación de relaciones profesionales, clientes y corresponsales. Crecimiento.</a:t>
            </a:r>
          </a:p>
          <a:p>
            <a:r>
              <a:rPr lang="es-ES_tradnl" dirty="0" smtClean="0"/>
              <a:t>Recursos humanos: legal, administrativo, sistemas, mercadeo. </a:t>
            </a:r>
          </a:p>
          <a:p>
            <a:r>
              <a:rPr lang="es-ES_tradnl" dirty="0" smtClean="0"/>
              <a:t>Compañía limitada: 6 socios</a:t>
            </a:r>
          </a:p>
          <a:p>
            <a:pPr>
              <a:buNone/>
            </a:pPr>
            <a:r>
              <a:rPr lang="es-ES_tradnl" dirty="0" smtClean="0"/>
              <a:t>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Metodología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Evaluación del estado actual de la firma en relación a factores internos y externos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ANÁLISIS ESTRATÉGICO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400" dirty="0" smtClean="0"/>
              <a:t>Evaluación de resultados y análisis</a:t>
            </a:r>
            <a:br>
              <a:rPr lang="es-ES_tradnl" sz="2400" dirty="0" smtClean="0"/>
            </a:br>
            <a:r>
              <a:rPr lang="es-ES_tradnl" sz="2400" dirty="0" smtClean="0"/>
              <a:t>Factores determinantes del éxito</a:t>
            </a:r>
            <a:endParaRPr lang="es-ES_tradn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>
                <a:hlinkClick r:id="rId2" action="ppaction://hlinkfile"/>
              </a:rPr>
              <a:t>Factores críticos del éxito externos</a:t>
            </a:r>
            <a:r>
              <a:rPr lang="es-ES_tradnl" dirty="0" smtClean="0"/>
              <a:t> </a:t>
            </a:r>
            <a:endParaRPr lang="es-ES_tradnl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s-ES_tradnl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s-ES_tradnl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s-ES_tradnl" dirty="0" smtClean="0">
              <a:solidFill>
                <a:srgbClr val="FF0000"/>
              </a:solidFill>
            </a:endParaRPr>
          </a:p>
          <a:p>
            <a:r>
              <a:rPr lang="es-ES_tradnl" dirty="0" smtClean="0">
                <a:solidFill>
                  <a:srgbClr val="000000"/>
                </a:solidFill>
                <a:hlinkClick r:id="rId3" action="ppaction://hlinkfile"/>
              </a:rPr>
              <a:t>Factores críticos </a:t>
            </a:r>
            <a:r>
              <a:rPr lang="es-ES_tradnl" dirty="0" smtClean="0">
                <a:hlinkClick r:id="rId3" action="ppaction://hlinkfile"/>
              </a:rPr>
              <a:t>del éxito internos </a:t>
            </a:r>
            <a:endParaRPr lang="es-ES_tradnl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Factores críticos identificados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s-ES_tradnl" dirty="0" smtClean="0"/>
              <a:t>Estructura organizacional ineficiente </a:t>
            </a:r>
          </a:p>
          <a:p>
            <a:r>
              <a:rPr lang="es-ES_tradnl" dirty="0" smtClean="0"/>
              <a:t>Costos fijos elevados y cadena de comisiones exagerada</a:t>
            </a:r>
          </a:p>
          <a:p>
            <a:r>
              <a:rPr lang="es-ES_tradnl" dirty="0" smtClean="0"/>
              <a:t>Abogados competentes, apalancan la operación </a:t>
            </a:r>
          </a:p>
          <a:p>
            <a:r>
              <a:rPr lang="es-ES_tradnl" dirty="0" smtClean="0"/>
              <a:t>PI productiva, resto de áreas poco rentables o en pérdida</a:t>
            </a:r>
          </a:p>
          <a:p>
            <a:r>
              <a:rPr lang="es-ES_tradnl" dirty="0" smtClean="0"/>
              <a:t>Áreas de práctica poco definidas salvo relacionadas PI: publicidad, regulatorio.</a:t>
            </a:r>
          </a:p>
          <a:p>
            <a:r>
              <a:rPr lang="es-ES_tradnl" dirty="0" smtClean="0"/>
              <a:t>Práctica en materias adicionales no definida, falta organización y promoción. Pérdida de oportunidades: contratación pública, civil, arbitraje, sectores estratégicos  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Factores críticos identificados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/>
              <a:t>Financiamiento de la operación sin costo financiero</a:t>
            </a:r>
          </a:p>
          <a:p>
            <a:r>
              <a:rPr lang="es-ES_tradnl" dirty="0" smtClean="0"/>
              <a:t>El área de PI financia en su mayoría la operación</a:t>
            </a:r>
          </a:p>
          <a:p>
            <a:r>
              <a:rPr lang="es-ES_tradnl" dirty="0" smtClean="0"/>
              <a:t>Socios altamente comprometidos, socio administrador y gestores</a:t>
            </a:r>
          </a:p>
          <a:p>
            <a:r>
              <a:rPr lang="es-ES_tradnl" dirty="0" smtClean="0"/>
              <a:t>Recursos humanos comprometidos y competentes </a:t>
            </a:r>
          </a:p>
          <a:p>
            <a:r>
              <a:rPr lang="es-ES_tradnl" dirty="0" smtClean="0"/>
              <a:t>Marca reconocida</a:t>
            </a:r>
          </a:p>
          <a:p>
            <a:r>
              <a:rPr lang="es-ES_tradnl" dirty="0" smtClean="0"/>
              <a:t>No presencia en el mercado guayaquileño: competencia directa segmento más importante facturación nacional</a:t>
            </a:r>
          </a:p>
          <a:p>
            <a:r>
              <a:rPr lang="es-ES_tradnl" dirty="0" smtClean="0"/>
              <a:t>Políticas poco definidas, escasa comunicación</a:t>
            </a:r>
          </a:p>
          <a:p>
            <a:r>
              <a:rPr lang="es-ES_tradnl" dirty="0" smtClean="0"/>
              <a:t>Ausencia de gestor del conocimiento, generación y transmisión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400" dirty="0" smtClean="0"/>
              <a:t>Identificación de estrategias</a:t>
            </a:r>
            <a:endParaRPr lang="es-ES_tradn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000000"/>
                </a:solidFill>
                <a:hlinkClick r:id="rId2" action="ppaction://hlinkfile"/>
              </a:rPr>
              <a:t>ESTRATEGIAS</a:t>
            </a:r>
            <a:endParaRPr lang="es-ES_tradnl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s-ES_tradnl" dirty="0" smtClean="0">
                <a:solidFill>
                  <a:srgbClr val="FF0000"/>
                </a:solidFill>
              </a:rPr>
              <a:t>	</a:t>
            </a:r>
          </a:p>
          <a:p>
            <a:pPr>
              <a:buNone/>
            </a:pPr>
            <a:r>
              <a:rPr lang="es-ES_tradnl" dirty="0" smtClean="0">
                <a:solidFill>
                  <a:srgbClr val="FF0000"/>
                </a:solidFill>
              </a:rPr>
              <a:t>	</a:t>
            </a:r>
            <a:endParaRPr lang="es-ES_tradnl" dirty="0"/>
          </a:p>
        </p:txBody>
      </p:sp>
      <p:pic>
        <p:nvPicPr>
          <p:cNvPr id="4" name="Picture 3" descr="ESTRATEG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276600"/>
            <a:ext cx="2209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380</TotalTime>
  <Words>785</Words>
  <Application>Microsoft Office PowerPoint</Application>
  <PresentationFormat>Presentación en pantalla (4:3)</PresentationFormat>
  <Paragraphs>133</Paragraphs>
  <Slides>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Civic</vt:lpstr>
      <vt:lpstr>Maestría en Planificación y Dirección Estratégica</vt:lpstr>
      <vt:lpstr>Índice de presentación</vt:lpstr>
      <vt:lpstr>Falconi Puig Abogados Introducción </vt:lpstr>
      <vt:lpstr>Metodología </vt:lpstr>
      <vt:lpstr>ANÁLISIS ESTRATÉGICO</vt:lpstr>
      <vt:lpstr>Evaluación de resultados y análisis Factores determinantes del éxito</vt:lpstr>
      <vt:lpstr>Factores críticos identificados</vt:lpstr>
      <vt:lpstr>Factores críticos identificados</vt:lpstr>
      <vt:lpstr>Identificación de estrategias</vt:lpstr>
      <vt:lpstr>DIRECCIONAMIENTO ESTRATÉGICO</vt:lpstr>
      <vt:lpstr>Matriz PEYEA </vt:lpstr>
      <vt:lpstr>Resultado PEYEA</vt:lpstr>
      <vt:lpstr>Filosofía corporativa</vt:lpstr>
      <vt:lpstr>Filosofía corporativa</vt:lpstr>
      <vt:lpstr>Valores Filosóficos</vt:lpstr>
      <vt:lpstr>PLANIFICACIÓN ESTRATÉGICA</vt:lpstr>
      <vt:lpstr>Priorización de estrategias</vt:lpstr>
      <vt:lpstr>Diapositiva 18</vt:lpstr>
      <vt:lpstr>Planificación Estratégica</vt:lpstr>
      <vt:lpstr>SEGUIMIENTO Y CONTROL</vt:lpstr>
      <vt:lpstr>Cuadro de mando integral</vt:lpstr>
      <vt:lpstr>CONCLUSIONES Y RECOMENDACIONES</vt:lpstr>
      <vt:lpstr>Conclusiones y recomendaciones</vt:lpstr>
      <vt:lpstr>Conclusiones y recomendaciones</vt:lpstr>
      <vt:lpstr>PREGUNTAS</vt:lpstr>
      <vt:lpstr>Diapositiva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N/A</dc:creator>
  <cp:lastModifiedBy>minimania.com</cp:lastModifiedBy>
  <cp:revision>240</cp:revision>
  <dcterms:created xsi:type="dcterms:W3CDTF">2014-12-17T16:15:51Z</dcterms:created>
  <dcterms:modified xsi:type="dcterms:W3CDTF">2015-06-17T21:14:56Z</dcterms:modified>
</cp:coreProperties>
</file>