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1"/>
  </p:notesMasterIdLst>
  <p:sldIdLst>
    <p:sldId id="257" r:id="rId2"/>
    <p:sldId id="258" r:id="rId3"/>
    <p:sldId id="327" r:id="rId4"/>
    <p:sldId id="311" r:id="rId5"/>
    <p:sldId id="309" r:id="rId6"/>
    <p:sldId id="310" r:id="rId7"/>
    <p:sldId id="312" r:id="rId8"/>
    <p:sldId id="259" r:id="rId9"/>
    <p:sldId id="297" r:id="rId10"/>
    <p:sldId id="260" r:id="rId11"/>
    <p:sldId id="298" r:id="rId12"/>
    <p:sldId id="262" r:id="rId13"/>
    <p:sldId id="299" r:id="rId14"/>
    <p:sldId id="313" r:id="rId15"/>
    <p:sldId id="300" r:id="rId16"/>
    <p:sldId id="305" r:id="rId17"/>
    <p:sldId id="264" r:id="rId18"/>
    <p:sldId id="265" r:id="rId19"/>
    <p:sldId id="263" r:id="rId20"/>
    <p:sldId id="266" r:id="rId21"/>
    <p:sldId id="267" r:id="rId22"/>
    <p:sldId id="268" r:id="rId23"/>
    <p:sldId id="269" r:id="rId24"/>
    <p:sldId id="270" r:id="rId25"/>
    <p:sldId id="271" r:id="rId26"/>
    <p:sldId id="314" r:id="rId27"/>
    <p:sldId id="272" r:id="rId28"/>
    <p:sldId id="273" r:id="rId29"/>
    <p:sldId id="274" r:id="rId30"/>
    <p:sldId id="317" r:id="rId31"/>
    <p:sldId id="316" r:id="rId32"/>
    <p:sldId id="325" r:id="rId33"/>
    <p:sldId id="318" r:id="rId34"/>
    <p:sldId id="319" r:id="rId35"/>
    <p:sldId id="320" r:id="rId36"/>
    <p:sldId id="321" r:id="rId37"/>
    <p:sldId id="322" r:id="rId38"/>
    <p:sldId id="323" r:id="rId39"/>
    <p:sldId id="324" r:id="rId40"/>
    <p:sldId id="326" r:id="rId41"/>
    <p:sldId id="279" r:id="rId42"/>
    <p:sldId id="315" r:id="rId43"/>
    <p:sldId id="280" r:id="rId44"/>
    <p:sldId id="282" r:id="rId45"/>
    <p:sldId id="284" r:id="rId46"/>
    <p:sldId id="330" r:id="rId47"/>
    <p:sldId id="285" r:id="rId48"/>
    <p:sldId id="286" r:id="rId49"/>
    <p:sldId id="334" r:id="rId50"/>
    <p:sldId id="288" r:id="rId51"/>
    <p:sldId id="290" r:id="rId52"/>
    <p:sldId id="336" r:id="rId53"/>
    <p:sldId id="332" r:id="rId54"/>
    <p:sldId id="333" r:id="rId55"/>
    <p:sldId id="294" r:id="rId56"/>
    <p:sldId id="329" r:id="rId57"/>
    <p:sldId id="335" r:id="rId58"/>
    <p:sldId id="306" r:id="rId59"/>
    <p:sldId id="295" r:id="rId6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correcciones3\cap%20VI%20encuesta.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oleObject" Target="file:///F:\1\CAPITULOS%20APROB\Estadisticas%20sin%20sistema%20vs%20con%20sistem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correcciones3\cap%20VI%20encues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Hoja1!$E$3</c:f>
              <c:strCache>
                <c:ptCount val="1"/>
                <c:pt idx="0">
                  <c:v>Tickets</c:v>
                </c:pt>
              </c:strCache>
            </c:strRef>
          </c:tx>
          <c:spPr>
            <a:solidFill>
              <a:schemeClr val="accent1"/>
            </a:solidFill>
            <a:ln>
              <a:noFill/>
            </a:ln>
            <a:effectLst/>
          </c:spPr>
          <c:invertIfNegative val="0"/>
          <c:dPt>
            <c:idx val="0"/>
            <c:invertIfNegative val="0"/>
            <c:bubble3D val="0"/>
            <c:spPr>
              <a:solidFill>
                <a:srgbClr val="FF0000"/>
              </a:solidFill>
              <a:ln>
                <a:noFill/>
              </a:ln>
              <a:effectLst/>
            </c:spPr>
          </c:dPt>
          <c:dPt>
            <c:idx val="1"/>
            <c:invertIfNegative val="0"/>
            <c:bubble3D val="0"/>
            <c:spPr>
              <a:solidFill>
                <a:srgbClr val="0070C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Hoja1!$D$4:$D$5</c:f>
              <c:numCache>
                <c:formatCode>General</c:formatCode>
                <c:ptCount val="2"/>
                <c:pt idx="0">
                  <c:v>2013</c:v>
                </c:pt>
                <c:pt idx="1">
                  <c:v>2014</c:v>
                </c:pt>
              </c:numCache>
            </c:numRef>
          </c:cat>
          <c:val>
            <c:numRef>
              <c:f>Hoja1!$E$4:$E$5</c:f>
              <c:numCache>
                <c:formatCode>General</c:formatCode>
                <c:ptCount val="2"/>
                <c:pt idx="0">
                  <c:v>470</c:v>
                </c:pt>
                <c:pt idx="1">
                  <c:v>1427</c:v>
                </c:pt>
              </c:numCache>
            </c:numRef>
          </c:val>
        </c:ser>
        <c:dLbls>
          <c:showLegendKey val="0"/>
          <c:showVal val="0"/>
          <c:showCatName val="0"/>
          <c:showSerName val="0"/>
          <c:showPercent val="0"/>
          <c:showBubbleSize val="0"/>
        </c:dLbls>
        <c:gapWidth val="219"/>
        <c:overlap val="-27"/>
        <c:axId val="222601976"/>
        <c:axId val="222599624"/>
      </c:barChart>
      <c:catAx>
        <c:axId val="22260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222599624"/>
        <c:crosses val="autoZero"/>
        <c:auto val="1"/>
        <c:lblAlgn val="ctr"/>
        <c:lblOffset val="100"/>
        <c:noMultiLvlLbl val="0"/>
      </c:catAx>
      <c:valAx>
        <c:axId val="222599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22260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Pt>
            <c:idx val="1"/>
            <c:bubble3D val="0"/>
            <c:spPr>
              <a:solidFill>
                <a:srgbClr val="92D050"/>
              </a:solidFill>
            </c:spPr>
          </c:dPt>
          <c:dPt>
            <c:idx val="2"/>
            <c:bubble3D val="0"/>
            <c:spPr>
              <a:solidFill>
                <a:srgbClr val="C00000"/>
              </a:solidFill>
            </c:spPr>
          </c:dPt>
          <c:dLbls>
            <c:spPr>
              <a:noFill/>
              <a:ln>
                <a:noFill/>
              </a:ln>
              <a:effectLst/>
            </c:spPr>
            <c:txPr>
              <a:bodyPr/>
              <a:lstStyle/>
              <a:p>
                <a:pPr>
                  <a:defRPr sz="1600" b="1">
                    <a:latin typeface="Calibri" panose="020F0502020204030204" pitchFamily="34" charset="0"/>
                  </a:defRPr>
                </a:pPr>
                <a:endParaRPr lang="es-EC"/>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'5'!$E$8:$E$10</c:f>
              <c:strCache>
                <c:ptCount val="3"/>
                <c:pt idx="0">
                  <c:v>De acuerdo</c:v>
                </c:pt>
                <c:pt idx="1">
                  <c:v>Ni de acuerdo ni en desacuerdo</c:v>
                </c:pt>
                <c:pt idx="2">
                  <c:v>En desacuerdo</c:v>
                </c:pt>
              </c:strCache>
            </c:strRef>
          </c:cat>
          <c:val>
            <c:numRef>
              <c:f>'5'!$F$8:$F$10</c:f>
              <c:numCache>
                <c:formatCode>General</c:formatCode>
                <c:ptCount val="3"/>
                <c:pt idx="0" formatCode="0%">
                  <c:v>0.5</c:v>
                </c:pt>
                <c:pt idx="2" formatCode="0%">
                  <c:v>0.5</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400">
              <a:latin typeface="Calibri" panose="020F0502020204030204" pitchFamily="34" charset="0"/>
            </a:defRPr>
          </a:pPr>
          <a:endParaRPr lang="es-EC"/>
        </a:p>
      </c:txPr>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overlay val="0"/>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overlay val="0"/>
    </c:legend>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Pt>
            <c:idx val="1"/>
            <c:bubble3D val="0"/>
            <c:spPr>
              <a:solidFill>
                <a:srgbClr val="92D050"/>
              </a:solidFill>
            </c:spPr>
          </c:dPt>
          <c:dPt>
            <c:idx val="2"/>
            <c:bubble3D val="0"/>
            <c:spPr>
              <a:solidFill>
                <a:srgbClr val="C00000"/>
              </a:solidFill>
            </c:spPr>
          </c:dPt>
          <c:dLbls>
            <c:spPr>
              <a:noFill/>
              <a:ln>
                <a:noFill/>
              </a:ln>
              <a:effectLst/>
            </c:spPr>
            <c:txPr>
              <a:bodyPr/>
              <a:lstStyle/>
              <a:p>
                <a:pPr>
                  <a:defRPr sz="1600" b="1">
                    <a:latin typeface="Calibri" panose="020F0502020204030204" pitchFamily="34" charset="0"/>
                  </a:defRPr>
                </a:pPr>
                <a:endParaRPr lang="es-EC"/>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'8'!$E$8:$E$10</c:f>
              <c:strCache>
                <c:ptCount val="3"/>
                <c:pt idx="0">
                  <c:v>De acuerdo</c:v>
                </c:pt>
                <c:pt idx="1">
                  <c:v>Ni de acuerdo ni en desacuerdo</c:v>
                </c:pt>
                <c:pt idx="2">
                  <c:v>En desacuerdo</c:v>
                </c:pt>
              </c:strCache>
            </c:strRef>
          </c:cat>
          <c:val>
            <c:numRef>
              <c:f>'8'!$F$8:$F$10</c:f>
              <c:numCache>
                <c:formatCode>0%</c:formatCode>
                <c:ptCount val="3"/>
                <c:pt idx="0">
                  <c:v>0.6700000000000037</c:v>
                </c:pt>
                <c:pt idx="1">
                  <c:v>0</c:v>
                </c:pt>
                <c:pt idx="2">
                  <c:v>0.33000000000000185</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400">
              <a:latin typeface="Calibri" panose="020F0502020204030204" pitchFamily="34" charset="0"/>
            </a:defRPr>
          </a:pPr>
          <a:endParaRPr lang="es-EC"/>
        </a:p>
      </c:txPr>
    </c:legend>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sz="1600"/>
              <a:t>Tiempo promedio resolución ticket </a:t>
            </a:r>
            <a:r>
              <a:rPr lang="es-EC" sz="1600">
                <a:effectLst/>
              </a:rPr>
              <a:t>[min]</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invertIfNegative val="0"/>
          <c:dPt>
            <c:idx val="0"/>
            <c:invertIfNegative val="0"/>
            <c:bubble3D val="0"/>
            <c:spPr>
              <a:solidFill>
                <a:srgbClr val="C00000"/>
              </a:soli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dPt>
          <c:dPt>
            <c:idx val="1"/>
            <c:invertIfNegative val="0"/>
            <c:bubble3D val="0"/>
            <c:spPr>
              <a:solidFill>
                <a:srgbClr val="00B050"/>
              </a:soli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dPt>
          <c:cat>
            <c:strRef>
              <c:f>Hoja1!$E$9:$E$10</c:f>
              <c:strCache>
                <c:ptCount val="2"/>
                <c:pt idx="0">
                  <c:v>Sin Sistema</c:v>
                </c:pt>
                <c:pt idx="1">
                  <c:v>Con Sistema</c:v>
                </c:pt>
              </c:strCache>
            </c:strRef>
          </c:cat>
          <c:val>
            <c:numRef>
              <c:f>Hoja1!$F$9:$F$10</c:f>
              <c:numCache>
                <c:formatCode>0</c:formatCode>
                <c:ptCount val="2"/>
                <c:pt idx="0">
                  <c:v>146</c:v>
                </c:pt>
                <c:pt idx="1">
                  <c:v>74</c:v>
                </c:pt>
              </c:numCache>
            </c:numRef>
          </c:val>
        </c:ser>
        <c:dLbls>
          <c:showLegendKey val="0"/>
          <c:showVal val="0"/>
          <c:showCatName val="0"/>
          <c:showSerName val="0"/>
          <c:showPercent val="0"/>
          <c:showBubbleSize val="0"/>
        </c:dLbls>
        <c:gapWidth val="115"/>
        <c:overlap val="-20"/>
        <c:axId val="222597664"/>
        <c:axId val="222599232"/>
      </c:barChart>
      <c:catAx>
        <c:axId val="22259766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Calibri" panose="020F0502020204030204" pitchFamily="34" charset="0"/>
                <a:ea typeface="+mn-ea"/>
                <a:cs typeface="+mn-cs"/>
              </a:defRPr>
            </a:pPr>
            <a:endParaRPr lang="es-EC"/>
          </a:p>
        </c:txPr>
        <c:crossAx val="222599232"/>
        <c:crosses val="autoZero"/>
        <c:auto val="1"/>
        <c:lblAlgn val="ctr"/>
        <c:lblOffset val="100"/>
        <c:noMultiLvlLbl val="0"/>
      </c:catAx>
      <c:valAx>
        <c:axId val="222599232"/>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22259766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Calibri" panose="020F0502020204030204" pitchFamily="34" charset="0"/>
                <a:ea typeface="+mn-ea"/>
                <a:cs typeface="+mn-cs"/>
              </a:defRPr>
            </a:pPr>
            <a:r>
              <a:rPr lang="es-EC" sz="1600" dirty="0">
                <a:latin typeface="Calibri" panose="020F0502020204030204" pitchFamily="34" charset="0"/>
              </a:rPr>
              <a:t>Porcentaje de incidentes de prioridad alta</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Calibri" panose="020F0502020204030204" pitchFamily="34" charset="0"/>
              <a:ea typeface="+mn-ea"/>
              <a:cs typeface="+mn-cs"/>
            </a:defRPr>
          </a:pPr>
          <a:endParaRPr lang="es-EC"/>
        </a:p>
      </c:txPr>
    </c:title>
    <c:autoTitleDeleted val="0"/>
    <c:plotArea>
      <c:layout>
        <c:manualLayout>
          <c:layoutTarget val="inner"/>
          <c:xMode val="edge"/>
          <c:yMode val="edge"/>
          <c:x val="5.1707407287132072E-2"/>
          <c:y val="0.18079298110774578"/>
          <c:w val="0.89936091597456858"/>
          <c:h val="0.75410427985232975"/>
        </c:manualLayout>
      </c:layout>
      <c:barChart>
        <c:barDir val="col"/>
        <c:grouping val="clustered"/>
        <c:varyColors val="0"/>
        <c:ser>
          <c:idx val="0"/>
          <c:order val="0"/>
          <c:spPr>
            <a:solidFill>
              <a:srgbClr val="00B050"/>
            </a:soli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invertIfNegative val="0"/>
          <c:dPt>
            <c:idx val="0"/>
            <c:invertIfNegative val="0"/>
            <c:bubble3D val="0"/>
            <c:spPr>
              <a:solidFill>
                <a:srgbClr val="C00000"/>
              </a:soli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lumMod val="85000"/>
                      </a:schemeClr>
                    </a:solidFill>
                    <a:latin typeface="Calibri" panose="020F0502020204030204" pitchFamily="34"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Hoja1!$E$3:$E$4</c:f>
              <c:strCache>
                <c:ptCount val="2"/>
                <c:pt idx="0">
                  <c:v>Sin Sistema</c:v>
                </c:pt>
                <c:pt idx="1">
                  <c:v>Con Sistema </c:v>
                </c:pt>
              </c:strCache>
            </c:strRef>
          </c:cat>
          <c:val>
            <c:numRef>
              <c:f>Hoja1!$F$3:$F$4</c:f>
              <c:numCache>
                <c:formatCode>0.00%</c:formatCode>
                <c:ptCount val="2"/>
                <c:pt idx="0">
                  <c:v>0.49130000000000001</c:v>
                </c:pt>
                <c:pt idx="1">
                  <c:v>5.5999999999999999E-3</c:v>
                </c:pt>
              </c:numCache>
            </c:numRef>
          </c:val>
        </c:ser>
        <c:dLbls>
          <c:showLegendKey val="0"/>
          <c:showVal val="0"/>
          <c:showCatName val="0"/>
          <c:showSerName val="0"/>
          <c:showPercent val="0"/>
          <c:showBubbleSize val="0"/>
        </c:dLbls>
        <c:gapWidth val="100"/>
        <c:overlap val="-24"/>
        <c:axId val="222587936"/>
        <c:axId val="222582056"/>
      </c:barChart>
      <c:catAx>
        <c:axId val="2225879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Calibri" panose="020F0502020204030204" pitchFamily="34" charset="0"/>
                <a:ea typeface="+mn-ea"/>
                <a:cs typeface="+mn-cs"/>
              </a:defRPr>
            </a:pPr>
            <a:endParaRPr lang="es-EC"/>
          </a:p>
        </c:txPr>
        <c:crossAx val="222582056"/>
        <c:crosses val="autoZero"/>
        <c:auto val="1"/>
        <c:lblAlgn val="ctr"/>
        <c:lblOffset val="100"/>
        <c:noMultiLvlLbl val="0"/>
      </c:catAx>
      <c:valAx>
        <c:axId val="222582056"/>
        <c:scaling>
          <c:orientation val="minMax"/>
          <c:max val="0.5"/>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Calibri" panose="020F0502020204030204" pitchFamily="34" charset="0"/>
                <a:ea typeface="+mn-ea"/>
                <a:cs typeface="+mn-cs"/>
              </a:defRPr>
            </a:pPr>
            <a:endParaRPr lang="es-EC"/>
          </a:p>
        </c:txPr>
        <c:crossAx val="22258793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c:spPr>
          <c:invertIfNegative val="0"/>
          <c:dPt>
            <c:idx val="1"/>
            <c:invertIfNegative val="0"/>
            <c:bubble3D val="0"/>
            <c:spPr>
              <a:solidFill>
                <a:srgbClr val="0070C0"/>
              </a:solidFill>
            </c:spPr>
          </c:dPt>
          <c:dLbls>
            <c:dLbl>
              <c:idx val="1"/>
              <c:layout>
                <c:manualLayout>
                  <c:x val="-6.9991251093613673E-3"/>
                  <c:y val="0"/>
                </c:manualLayout>
              </c:layout>
              <c:tx>
                <c:rich>
                  <a:bodyPr/>
                  <a:lstStyle/>
                  <a:p>
                    <a:r>
                      <a:rPr lang="en-US" dirty="0"/>
                      <a:t>1:14:12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'Hoja7 (2)'!$E$10:$E$11</c:f>
              <c:strCache>
                <c:ptCount val="2"/>
                <c:pt idx="0">
                  <c:v>Sin Sistema</c:v>
                </c:pt>
                <c:pt idx="1">
                  <c:v>Con el Sistema de Gestión de Servicios</c:v>
                </c:pt>
              </c:strCache>
            </c:strRef>
          </c:cat>
          <c:val>
            <c:numRef>
              <c:f>'Hoja7 (2)'!$F$10:$F$11</c:f>
              <c:numCache>
                <c:formatCode>[h]:mm:ss</c:formatCode>
                <c:ptCount val="2"/>
                <c:pt idx="0">
                  <c:v>0.10139184397131064</c:v>
                </c:pt>
                <c:pt idx="1">
                  <c:v>5.0787037037037873E-2</c:v>
                </c:pt>
              </c:numCache>
            </c:numRef>
          </c:val>
        </c:ser>
        <c:dLbls>
          <c:showLegendKey val="0"/>
          <c:showVal val="0"/>
          <c:showCatName val="0"/>
          <c:showSerName val="0"/>
          <c:showPercent val="0"/>
          <c:showBubbleSize val="0"/>
        </c:dLbls>
        <c:gapWidth val="150"/>
        <c:axId val="222600016"/>
        <c:axId val="222601584"/>
      </c:barChart>
      <c:catAx>
        <c:axId val="222600016"/>
        <c:scaling>
          <c:orientation val="minMax"/>
        </c:scaling>
        <c:delete val="0"/>
        <c:axPos val="b"/>
        <c:numFmt formatCode="General" sourceLinked="0"/>
        <c:majorTickMark val="none"/>
        <c:minorTickMark val="none"/>
        <c:tickLblPos val="nextTo"/>
        <c:txPr>
          <a:bodyPr/>
          <a:lstStyle/>
          <a:p>
            <a:pPr>
              <a:defRPr sz="1400">
                <a:latin typeface="Times New Roman" pitchFamily="18" charset="0"/>
                <a:cs typeface="Times New Roman" pitchFamily="18" charset="0"/>
              </a:defRPr>
            </a:pPr>
            <a:endParaRPr lang="es-EC"/>
          </a:p>
        </c:txPr>
        <c:crossAx val="222601584"/>
        <c:crosses val="autoZero"/>
        <c:auto val="1"/>
        <c:lblAlgn val="ctr"/>
        <c:lblOffset val="100"/>
        <c:noMultiLvlLbl val="0"/>
      </c:catAx>
      <c:valAx>
        <c:axId val="222601584"/>
        <c:scaling>
          <c:orientation val="minMax"/>
        </c:scaling>
        <c:delete val="0"/>
        <c:axPos val="l"/>
        <c:majorGridlines/>
        <c:title>
          <c:tx>
            <c:rich>
              <a:bodyPr/>
              <a:lstStyle/>
              <a:p>
                <a:pPr>
                  <a:defRPr/>
                </a:pPr>
                <a:r>
                  <a:rPr lang="es-ES" dirty="0"/>
                  <a:t>Tiempo</a:t>
                </a:r>
                <a:r>
                  <a:rPr lang="es-ES" baseline="0" dirty="0"/>
                  <a:t> (hh:mm.ss)</a:t>
                </a:r>
                <a:endParaRPr lang="es-ES" dirty="0"/>
              </a:p>
            </c:rich>
          </c:tx>
          <c:layout/>
          <c:overlay val="0"/>
        </c:title>
        <c:numFmt formatCode="[h]:mm:ss" sourceLinked="1"/>
        <c:majorTickMark val="none"/>
        <c:minorTickMark val="none"/>
        <c:tickLblPos val="nextTo"/>
        <c:txPr>
          <a:bodyPr/>
          <a:lstStyle/>
          <a:p>
            <a:pPr>
              <a:defRPr sz="1400">
                <a:latin typeface="Times New Roman" pitchFamily="18" charset="0"/>
                <a:cs typeface="Times New Roman" pitchFamily="18" charset="0"/>
              </a:defRPr>
            </a:pPr>
            <a:endParaRPr lang="es-EC"/>
          </a:p>
        </c:txPr>
        <c:crossAx val="22260001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Pt>
            <c:idx val="1"/>
            <c:bubble3D val="0"/>
            <c:spPr>
              <a:solidFill>
                <a:srgbClr val="92D050"/>
              </a:solidFill>
            </c:spPr>
          </c:dPt>
          <c:dPt>
            <c:idx val="2"/>
            <c:bubble3D val="0"/>
            <c:spPr>
              <a:solidFill>
                <a:srgbClr val="C00000"/>
              </a:solidFill>
            </c:spPr>
          </c:dPt>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600" b="1">
                    <a:latin typeface="Calibri" panose="020F0502020204030204" pitchFamily="34" charset="0"/>
                  </a:defRPr>
                </a:pPr>
                <a:endParaRPr lang="es-EC"/>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'1'!$E$8:$E$10</c:f>
              <c:strCache>
                <c:ptCount val="3"/>
                <c:pt idx="0">
                  <c:v>De acuerdo</c:v>
                </c:pt>
                <c:pt idx="1">
                  <c:v>Ni de acuerdo ni en desacuerdo</c:v>
                </c:pt>
                <c:pt idx="2">
                  <c:v>En desacuerdo</c:v>
                </c:pt>
              </c:strCache>
            </c:strRef>
          </c:cat>
          <c:val>
            <c:numRef>
              <c:f>'1'!$F$8:$F$10</c:f>
              <c:numCache>
                <c:formatCode>0%</c:formatCode>
                <c:ptCount val="3"/>
                <c:pt idx="0">
                  <c:v>1</c:v>
                </c:pt>
                <c:pt idx="1">
                  <c:v>0</c:v>
                </c:pt>
                <c:pt idx="2">
                  <c:v>0</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400">
              <a:latin typeface="Calibri" panose="020F0502020204030204" pitchFamily="34" charset="0"/>
            </a:defRPr>
          </a:pPr>
          <a:endParaRPr lang="es-EC"/>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overlay val="0"/>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Pt>
            <c:idx val="1"/>
            <c:bubble3D val="0"/>
            <c:spPr>
              <a:solidFill>
                <a:srgbClr val="92D050"/>
              </a:solidFill>
            </c:spPr>
          </c:dPt>
          <c:dPt>
            <c:idx val="2"/>
            <c:bubble3D val="0"/>
            <c:spPr>
              <a:solidFill>
                <a:srgbClr val="C00000"/>
              </a:solidFill>
            </c:spPr>
          </c:dPt>
          <c:dLbls>
            <c:spPr>
              <a:noFill/>
              <a:ln>
                <a:noFill/>
              </a:ln>
              <a:effectLst/>
            </c:spPr>
            <c:txPr>
              <a:bodyPr/>
              <a:lstStyle/>
              <a:p>
                <a:pPr>
                  <a:defRPr sz="1600" b="1">
                    <a:latin typeface="Calibri" panose="020F0502020204030204" pitchFamily="34" charset="0"/>
                  </a:defRPr>
                </a:pPr>
                <a:endParaRPr lang="es-EC"/>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'2'!$E$8:$E$10</c:f>
              <c:strCache>
                <c:ptCount val="3"/>
                <c:pt idx="0">
                  <c:v>De acuerdo</c:v>
                </c:pt>
                <c:pt idx="1">
                  <c:v>Ni de acuerdo ni en desacuerdo</c:v>
                </c:pt>
                <c:pt idx="2">
                  <c:v>En desacuerdo</c:v>
                </c:pt>
              </c:strCache>
            </c:strRef>
          </c:cat>
          <c:val>
            <c:numRef>
              <c:f>'2'!$F$8:$F$10</c:f>
              <c:numCache>
                <c:formatCode>0%</c:formatCode>
                <c:ptCount val="3"/>
                <c:pt idx="0">
                  <c:v>0.83000000000000063</c:v>
                </c:pt>
                <c:pt idx="1">
                  <c:v>0</c:v>
                </c:pt>
                <c:pt idx="2">
                  <c:v>0.17</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400">
              <a:latin typeface="Calibri" panose="020F0502020204030204" pitchFamily="34" charset="0"/>
            </a:defRPr>
          </a:pPr>
          <a:endParaRPr lang="es-EC"/>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overlay val="0"/>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Pt>
            <c:idx val="1"/>
            <c:bubble3D val="0"/>
            <c:spPr>
              <a:solidFill>
                <a:srgbClr val="92D050"/>
              </a:solidFill>
            </c:spPr>
          </c:dPt>
          <c:dPt>
            <c:idx val="2"/>
            <c:bubble3D val="0"/>
            <c:spPr>
              <a:solidFill>
                <a:srgbClr val="C00000"/>
              </a:solidFill>
            </c:spPr>
          </c:dPt>
          <c:dLbls>
            <c:spPr>
              <a:noFill/>
              <a:ln>
                <a:noFill/>
              </a:ln>
              <a:effectLst/>
            </c:spPr>
            <c:txPr>
              <a:bodyPr/>
              <a:lstStyle/>
              <a:p>
                <a:pPr>
                  <a:defRPr sz="1600" b="1">
                    <a:latin typeface="Calibri" panose="020F0502020204030204" pitchFamily="34" charset="0"/>
                  </a:defRPr>
                </a:pPr>
                <a:endParaRPr lang="es-EC"/>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'3'!$E$8:$E$10</c:f>
              <c:strCache>
                <c:ptCount val="3"/>
                <c:pt idx="0">
                  <c:v>De acuerdo</c:v>
                </c:pt>
                <c:pt idx="1">
                  <c:v>Ni de acuerdo ni en desacuerdo</c:v>
                </c:pt>
                <c:pt idx="2">
                  <c:v>En desacuerdo</c:v>
                </c:pt>
              </c:strCache>
            </c:strRef>
          </c:cat>
          <c:val>
            <c:numRef>
              <c:f>'3'!$F$8:$F$10</c:f>
              <c:numCache>
                <c:formatCode>0%</c:formatCode>
                <c:ptCount val="3"/>
                <c:pt idx="0">
                  <c:v>0.5</c:v>
                </c:pt>
                <c:pt idx="1">
                  <c:v>0.17</c:v>
                </c:pt>
                <c:pt idx="2">
                  <c:v>0.33000000000000185</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400">
              <a:latin typeface="Calibri" panose="020F0502020204030204" pitchFamily="34" charset="0"/>
            </a:defRPr>
          </a:pPr>
          <a:endParaRPr lang="es-EC"/>
        </a:p>
      </c:txPr>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overlay val="0"/>
    </c:legend>
    <c:plotVisOnly val="1"/>
    <c:dispBlanksAs val="zero"/>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09B0E-994E-4849-A470-8C43E56181C4}" type="doc">
      <dgm:prSet loTypeId="urn:microsoft.com/office/officeart/2005/8/layout/hierarchy1" loCatId="hierarchy" qsTypeId="urn:microsoft.com/office/officeart/2005/8/quickstyle/simple1" qsCatId="simple" csTypeId="urn:microsoft.com/office/officeart/2005/8/colors/colorful1#1" csCatId="colorful" phldr="1"/>
      <dgm:spPr/>
      <dgm:t>
        <a:bodyPr/>
        <a:lstStyle/>
        <a:p>
          <a:endParaRPr lang="es-ES"/>
        </a:p>
      </dgm:t>
    </dgm:pt>
    <dgm:pt modelId="{5A79B5D7-C358-4394-A1D4-F837AC434566}">
      <dgm:prSet phldrT="[Texto]" custT="1"/>
      <dgm:spPr/>
      <dgm:t>
        <a:bodyPr/>
        <a:lstStyle/>
        <a:p>
          <a:r>
            <a:rPr lang="es-ES" sz="1600" b="0" dirty="0"/>
            <a:t>Gerente General</a:t>
          </a:r>
        </a:p>
      </dgm:t>
    </dgm:pt>
    <dgm:pt modelId="{1611993A-DA6D-4E3A-A3E7-D7A675B26C89}" type="parTrans" cxnId="{AC9A7842-6246-498E-B4F2-4826E6A2E84B}">
      <dgm:prSet/>
      <dgm:spPr/>
      <dgm:t>
        <a:bodyPr/>
        <a:lstStyle/>
        <a:p>
          <a:endParaRPr lang="es-ES"/>
        </a:p>
      </dgm:t>
    </dgm:pt>
    <dgm:pt modelId="{1446D8CC-46BF-43B4-B670-D006E6570D58}" type="sibTrans" cxnId="{AC9A7842-6246-498E-B4F2-4826E6A2E84B}">
      <dgm:prSet/>
      <dgm:spPr/>
      <dgm:t>
        <a:bodyPr/>
        <a:lstStyle/>
        <a:p>
          <a:endParaRPr lang="es-ES"/>
        </a:p>
      </dgm:t>
    </dgm:pt>
    <dgm:pt modelId="{873D0C2F-7F8F-4937-89DD-C38693ABD2EE}">
      <dgm:prSet phldrT="[Texto]" custT="1"/>
      <dgm:spPr/>
      <dgm:t>
        <a:bodyPr/>
        <a:lstStyle/>
        <a:p>
          <a:r>
            <a:rPr lang="es-ES" sz="1100" dirty="0"/>
            <a:t>Departamento de Administración y Finanzas</a:t>
          </a:r>
        </a:p>
      </dgm:t>
    </dgm:pt>
    <dgm:pt modelId="{04BD1785-12F3-4A00-91A6-456593F1F065}" type="parTrans" cxnId="{90D4F657-FCA7-4709-A6DA-BED0A62D1CDA}">
      <dgm:prSet/>
      <dgm:spPr/>
      <dgm:t>
        <a:bodyPr/>
        <a:lstStyle/>
        <a:p>
          <a:endParaRPr lang="es-ES"/>
        </a:p>
      </dgm:t>
    </dgm:pt>
    <dgm:pt modelId="{AE0EE37D-31F7-4C3F-B410-06FF52BA0D35}" type="sibTrans" cxnId="{90D4F657-FCA7-4709-A6DA-BED0A62D1CDA}">
      <dgm:prSet/>
      <dgm:spPr/>
      <dgm:t>
        <a:bodyPr/>
        <a:lstStyle/>
        <a:p>
          <a:endParaRPr lang="es-ES"/>
        </a:p>
      </dgm:t>
    </dgm:pt>
    <dgm:pt modelId="{8B3C67BB-3A43-45EC-A4CC-0B23A16AF2F1}">
      <dgm:prSet phldrT="[Texto]" custT="1"/>
      <dgm:spPr/>
      <dgm:t>
        <a:bodyPr/>
        <a:lstStyle/>
        <a:p>
          <a:r>
            <a:rPr lang="es-ES" sz="1000" dirty="0"/>
            <a:t>Contador General</a:t>
          </a:r>
        </a:p>
      </dgm:t>
    </dgm:pt>
    <dgm:pt modelId="{898C0024-9606-461E-A959-005A91FA51C6}" type="parTrans" cxnId="{F548CC70-53FB-4023-BB2E-52599CD0FE57}">
      <dgm:prSet/>
      <dgm:spPr/>
      <dgm:t>
        <a:bodyPr/>
        <a:lstStyle/>
        <a:p>
          <a:endParaRPr lang="es-ES"/>
        </a:p>
      </dgm:t>
    </dgm:pt>
    <dgm:pt modelId="{FB86DEC2-7B26-4B54-90B1-C8D2FE0992DC}" type="sibTrans" cxnId="{F548CC70-53FB-4023-BB2E-52599CD0FE57}">
      <dgm:prSet/>
      <dgm:spPr/>
      <dgm:t>
        <a:bodyPr/>
        <a:lstStyle/>
        <a:p>
          <a:endParaRPr lang="es-ES"/>
        </a:p>
      </dgm:t>
    </dgm:pt>
    <dgm:pt modelId="{A8D51C53-653C-4506-9782-2288080B88A8}">
      <dgm:prSet phldrT="[Texto]" custT="1"/>
      <dgm:spPr/>
      <dgm:t>
        <a:bodyPr/>
        <a:lstStyle/>
        <a:p>
          <a:r>
            <a:rPr lang="es-ES" sz="1100" dirty="0"/>
            <a:t>Departamento de Ventas</a:t>
          </a:r>
        </a:p>
      </dgm:t>
    </dgm:pt>
    <dgm:pt modelId="{16A12759-184D-446D-9975-30693B4157C6}" type="parTrans" cxnId="{B6548C46-5965-4AA2-84AA-D5E79BCD215D}">
      <dgm:prSet/>
      <dgm:spPr/>
      <dgm:t>
        <a:bodyPr/>
        <a:lstStyle/>
        <a:p>
          <a:endParaRPr lang="es-ES"/>
        </a:p>
      </dgm:t>
    </dgm:pt>
    <dgm:pt modelId="{01266729-1B59-44A7-B1A4-3A023535D56F}" type="sibTrans" cxnId="{B6548C46-5965-4AA2-84AA-D5E79BCD215D}">
      <dgm:prSet/>
      <dgm:spPr/>
      <dgm:t>
        <a:bodyPr/>
        <a:lstStyle/>
        <a:p>
          <a:endParaRPr lang="es-ES"/>
        </a:p>
      </dgm:t>
    </dgm:pt>
    <dgm:pt modelId="{A8976788-2B29-4660-AC0B-796759ED27BB}">
      <dgm:prSet phldrT="[Texto]" custT="1"/>
      <dgm:spPr/>
      <dgm:t>
        <a:bodyPr/>
        <a:lstStyle/>
        <a:p>
          <a:r>
            <a:rPr lang="es-ES" sz="1000" dirty="0"/>
            <a:t>Gerente Comercial</a:t>
          </a:r>
        </a:p>
      </dgm:t>
    </dgm:pt>
    <dgm:pt modelId="{7B89331A-410F-4923-A7C5-B3FE6F127D68}" type="parTrans" cxnId="{B99F5FEC-32F0-4ACF-9569-3D0E6AB0A696}">
      <dgm:prSet/>
      <dgm:spPr/>
      <dgm:t>
        <a:bodyPr/>
        <a:lstStyle/>
        <a:p>
          <a:endParaRPr lang="es-ES"/>
        </a:p>
      </dgm:t>
    </dgm:pt>
    <dgm:pt modelId="{540EE9FD-0859-4CB2-B08F-D767E1613E83}" type="sibTrans" cxnId="{B99F5FEC-32F0-4ACF-9569-3D0E6AB0A696}">
      <dgm:prSet/>
      <dgm:spPr/>
      <dgm:t>
        <a:bodyPr/>
        <a:lstStyle/>
        <a:p>
          <a:endParaRPr lang="es-ES"/>
        </a:p>
      </dgm:t>
    </dgm:pt>
    <dgm:pt modelId="{93396132-0CFB-4379-98D1-615DAA3C4A59}">
      <dgm:prSet custT="1"/>
      <dgm:spPr/>
      <dgm:t>
        <a:bodyPr/>
        <a:lstStyle/>
        <a:p>
          <a:r>
            <a:rPr lang="es-ES" sz="1100" dirty="0"/>
            <a:t>Departamento de ITT</a:t>
          </a:r>
        </a:p>
      </dgm:t>
    </dgm:pt>
    <dgm:pt modelId="{5D8CB476-26A3-474A-834C-10EFD58E1D62}" type="parTrans" cxnId="{2E87B525-86C1-4B66-8852-D42679BC5B82}">
      <dgm:prSet/>
      <dgm:spPr/>
      <dgm:t>
        <a:bodyPr/>
        <a:lstStyle/>
        <a:p>
          <a:endParaRPr lang="es-ES"/>
        </a:p>
      </dgm:t>
    </dgm:pt>
    <dgm:pt modelId="{EA0446FB-40BB-44A5-9208-2FB2DD09BE15}" type="sibTrans" cxnId="{2E87B525-86C1-4B66-8852-D42679BC5B82}">
      <dgm:prSet/>
      <dgm:spPr/>
      <dgm:t>
        <a:bodyPr/>
        <a:lstStyle/>
        <a:p>
          <a:endParaRPr lang="es-ES"/>
        </a:p>
      </dgm:t>
    </dgm:pt>
    <dgm:pt modelId="{F30A2827-9E5A-434D-BC33-4A7256EC500D}">
      <dgm:prSet custT="1"/>
      <dgm:spPr/>
      <dgm:t>
        <a:bodyPr/>
        <a:lstStyle/>
        <a:p>
          <a:r>
            <a:rPr lang="es-ES" sz="1000" dirty="0"/>
            <a:t>Asistente Contabilidad</a:t>
          </a:r>
        </a:p>
        <a:p>
          <a:r>
            <a:rPr lang="es-ES" sz="1000" dirty="0"/>
            <a:t>Asistente Administrativa</a:t>
          </a:r>
        </a:p>
        <a:p>
          <a:r>
            <a:rPr lang="es-ES" sz="1000" dirty="0"/>
            <a:t>Asistente Logística</a:t>
          </a:r>
        </a:p>
        <a:p>
          <a:r>
            <a:rPr lang="es-ES" sz="1000" dirty="0"/>
            <a:t>Recepción</a:t>
          </a:r>
        </a:p>
        <a:p>
          <a:r>
            <a:rPr lang="es-ES" sz="1000" dirty="0"/>
            <a:t>Mensajero</a:t>
          </a:r>
        </a:p>
      </dgm:t>
    </dgm:pt>
    <dgm:pt modelId="{6CE8FB3A-ECF1-4DC1-B322-D84C09826622}" type="parTrans" cxnId="{8727B0ED-BD08-4D9B-8DAB-9F730A5BE18B}">
      <dgm:prSet/>
      <dgm:spPr/>
      <dgm:t>
        <a:bodyPr/>
        <a:lstStyle/>
        <a:p>
          <a:endParaRPr lang="es-ES"/>
        </a:p>
      </dgm:t>
    </dgm:pt>
    <dgm:pt modelId="{EACA465B-9F26-427A-8B09-91512B2BC8EC}" type="sibTrans" cxnId="{8727B0ED-BD08-4D9B-8DAB-9F730A5BE18B}">
      <dgm:prSet/>
      <dgm:spPr/>
      <dgm:t>
        <a:bodyPr/>
        <a:lstStyle/>
        <a:p>
          <a:endParaRPr lang="es-ES"/>
        </a:p>
      </dgm:t>
    </dgm:pt>
    <dgm:pt modelId="{D3299C8C-CD6A-4D6B-92D7-6A2F76C0282D}">
      <dgm:prSet custT="1"/>
      <dgm:spPr/>
      <dgm:t>
        <a:bodyPr/>
        <a:lstStyle/>
        <a:p>
          <a:r>
            <a:rPr lang="es-ES" sz="1000" dirty="0"/>
            <a:t>Consultor de Negocios</a:t>
          </a:r>
        </a:p>
        <a:p>
          <a:r>
            <a:rPr lang="es-ES" sz="1000" dirty="0"/>
            <a:t>Consultor de Ingeniería</a:t>
          </a:r>
        </a:p>
      </dgm:t>
    </dgm:pt>
    <dgm:pt modelId="{22FF7B39-1921-43F9-A8F1-1D953551ADF2}" type="parTrans" cxnId="{CFB6B335-17C5-41E7-A1DD-A4F792000E13}">
      <dgm:prSet/>
      <dgm:spPr/>
      <dgm:t>
        <a:bodyPr/>
        <a:lstStyle/>
        <a:p>
          <a:endParaRPr lang="es-ES"/>
        </a:p>
      </dgm:t>
    </dgm:pt>
    <dgm:pt modelId="{3912CA0E-6CD7-4148-B397-3D1C5E0EE014}" type="sibTrans" cxnId="{CFB6B335-17C5-41E7-A1DD-A4F792000E13}">
      <dgm:prSet/>
      <dgm:spPr/>
      <dgm:t>
        <a:bodyPr/>
        <a:lstStyle/>
        <a:p>
          <a:endParaRPr lang="es-ES"/>
        </a:p>
      </dgm:t>
    </dgm:pt>
    <dgm:pt modelId="{5A996F6D-8510-4611-8AEE-346AE77D6C1C}">
      <dgm:prSet custT="1"/>
      <dgm:spPr/>
      <dgm:t>
        <a:bodyPr/>
        <a:lstStyle/>
        <a:p>
          <a:r>
            <a:rPr lang="es-ES" sz="1000" dirty="0"/>
            <a:t>Gerente de Servicio Técnico</a:t>
          </a:r>
        </a:p>
      </dgm:t>
    </dgm:pt>
    <dgm:pt modelId="{8E050A5D-0E44-41F0-A765-55A02388B83C}" type="parTrans" cxnId="{DA13DD26-31F4-4ADB-9F96-000BAB3D10F6}">
      <dgm:prSet/>
      <dgm:spPr/>
      <dgm:t>
        <a:bodyPr/>
        <a:lstStyle/>
        <a:p>
          <a:endParaRPr lang="es-ES"/>
        </a:p>
      </dgm:t>
    </dgm:pt>
    <dgm:pt modelId="{14FA3845-2DED-4059-9AF8-72402BDA4242}" type="sibTrans" cxnId="{DA13DD26-31F4-4ADB-9F96-000BAB3D10F6}">
      <dgm:prSet/>
      <dgm:spPr/>
      <dgm:t>
        <a:bodyPr/>
        <a:lstStyle/>
        <a:p>
          <a:endParaRPr lang="es-ES"/>
        </a:p>
      </dgm:t>
    </dgm:pt>
    <dgm:pt modelId="{A9D6731C-F2D5-4E23-8737-0DD04A161548}">
      <dgm:prSet custT="1"/>
      <dgm:spPr/>
      <dgm:t>
        <a:bodyPr/>
        <a:lstStyle/>
        <a:p>
          <a:r>
            <a:rPr lang="es-ES" sz="1000" dirty="0"/>
            <a:t>Especialista de Servicios</a:t>
          </a:r>
        </a:p>
        <a:p>
          <a:r>
            <a:rPr lang="es-ES" sz="1000" dirty="0"/>
            <a:t>Ingeniero de Servicios</a:t>
          </a:r>
        </a:p>
      </dgm:t>
    </dgm:pt>
    <dgm:pt modelId="{C67C9349-1181-4FBE-BF05-8443C1282819}" type="parTrans" cxnId="{C0C01966-AB21-4FA8-A476-F9F9F4E5A23C}">
      <dgm:prSet/>
      <dgm:spPr/>
      <dgm:t>
        <a:bodyPr/>
        <a:lstStyle/>
        <a:p>
          <a:endParaRPr lang="es-ES"/>
        </a:p>
      </dgm:t>
    </dgm:pt>
    <dgm:pt modelId="{AF080712-8AFD-46F0-A630-9666F5EFD139}" type="sibTrans" cxnId="{C0C01966-AB21-4FA8-A476-F9F9F4E5A23C}">
      <dgm:prSet/>
      <dgm:spPr/>
      <dgm:t>
        <a:bodyPr/>
        <a:lstStyle/>
        <a:p>
          <a:endParaRPr lang="es-ES"/>
        </a:p>
      </dgm:t>
    </dgm:pt>
    <dgm:pt modelId="{D32279BC-0FDB-4E03-96AB-22F33C69C81A}">
      <dgm:prSet/>
      <dgm:spPr/>
      <dgm:t>
        <a:bodyPr/>
        <a:lstStyle/>
        <a:p>
          <a:r>
            <a:rPr lang="es-ES" b="1" dirty="0"/>
            <a:t>DIRECCIÓN GENERAL</a:t>
          </a:r>
        </a:p>
      </dgm:t>
    </dgm:pt>
    <dgm:pt modelId="{90899699-EBC0-4E1F-8A6A-82995D7C2833}" type="parTrans" cxnId="{346C15CB-ACED-42FC-87D9-A06C9535829D}">
      <dgm:prSet/>
      <dgm:spPr/>
      <dgm:t>
        <a:bodyPr/>
        <a:lstStyle/>
        <a:p>
          <a:endParaRPr lang="es-ES"/>
        </a:p>
      </dgm:t>
    </dgm:pt>
    <dgm:pt modelId="{6B655A68-9E54-4CC2-B60D-8593C0B8ACC1}" type="sibTrans" cxnId="{346C15CB-ACED-42FC-87D9-A06C9535829D}">
      <dgm:prSet/>
      <dgm:spPr/>
      <dgm:t>
        <a:bodyPr/>
        <a:lstStyle/>
        <a:p>
          <a:endParaRPr lang="es-ES"/>
        </a:p>
      </dgm:t>
    </dgm:pt>
    <dgm:pt modelId="{88DBB724-5F01-4482-B6FB-85005A0A5C71}" type="pres">
      <dgm:prSet presAssocID="{C1E09B0E-994E-4849-A470-8C43E56181C4}" presName="hierChild1" presStyleCnt="0">
        <dgm:presLayoutVars>
          <dgm:chPref val="1"/>
          <dgm:dir/>
          <dgm:animOne val="branch"/>
          <dgm:animLvl val="lvl"/>
          <dgm:resizeHandles/>
        </dgm:presLayoutVars>
      </dgm:prSet>
      <dgm:spPr/>
      <dgm:t>
        <a:bodyPr/>
        <a:lstStyle/>
        <a:p>
          <a:endParaRPr lang="es-ES"/>
        </a:p>
      </dgm:t>
    </dgm:pt>
    <dgm:pt modelId="{E1A47BE6-2182-4F65-BCD9-251BCB032592}" type="pres">
      <dgm:prSet presAssocID="{D32279BC-0FDB-4E03-96AB-22F33C69C81A}" presName="hierRoot1" presStyleCnt="0"/>
      <dgm:spPr/>
    </dgm:pt>
    <dgm:pt modelId="{8EA73617-2C2C-4BDF-880A-EFD15C35F485}" type="pres">
      <dgm:prSet presAssocID="{D32279BC-0FDB-4E03-96AB-22F33C69C81A}" presName="composite" presStyleCnt="0"/>
      <dgm:spPr/>
    </dgm:pt>
    <dgm:pt modelId="{F4EB5F30-F6E0-4F7F-9797-5AF31DCBE7C6}" type="pres">
      <dgm:prSet presAssocID="{D32279BC-0FDB-4E03-96AB-22F33C69C81A}" presName="background" presStyleLbl="node0" presStyleIdx="0" presStyleCnt="1"/>
      <dgm:spPr/>
    </dgm:pt>
    <dgm:pt modelId="{69A500A6-66D5-4600-9199-12CDC577C47B}" type="pres">
      <dgm:prSet presAssocID="{D32279BC-0FDB-4E03-96AB-22F33C69C81A}" presName="text" presStyleLbl="fgAcc0" presStyleIdx="0" presStyleCnt="1" custScaleX="181502" custScaleY="36197">
        <dgm:presLayoutVars>
          <dgm:chPref val="3"/>
        </dgm:presLayoutVars>
      </dgm:prSet>
      <dgm:spPr/>
      <dgm:t>
        <a:bodyPr/>
        <a:lstStyle/>
        <a:p>
          <a:endParaRPr lang="es-ES"/>
        </a:p>
      </dgm:t>
    </dgm:pt>
    <dgm:pt modelId="{D5B4A318-9326-45F7-90EF-A1955E02A9F6}" type="pres">
      <dgm:prSet presAssocID="{D32279BC-0FDB-4E03-96AB-22F33C69C81A}" presName="hierChild2" presStyleCnt="0"/>
      <dgm:spPr/>
    </dgm:pt>
    <dgm:pt modelId="{E8637780-0CC3-4FA5-83D3-908C5CA9326C}" type="pres">
      <dgm:prSet presAssocID="{1611993A-DA6D-4E3A-A3E7-D7A675B26C89}" presName="Name10" presStyleLbl="parChTrans1D2" presStyleIdx="0" presStyleCnt="1"/>
      <dgm:spPr/>
      <dgm:t>
        <a:bodyPr/>
        <a:lstStyle/>
        <a:p>
          <a:endParaRPr lang="es-ES"/>
        </a:p>
      </dgm:t>
    </dgm:pt>
    <dgm:pt modelId="{E99E7873-91FF-4209-8F3F-27E8932A561E}" type="pres">
      <dgm:prSet presAssocID="{5A79B5D7-C358-4394-A1D4-F837AC434566}" presName="hierRoot2" presStyleCnt="0"/>
      <dgm:spPr/>
    </dgm:pt>
    <dgm:pt modelId="{380C4D26-6411-4DB8-AD1D-CFBE0D60CA09}" type="pres">
      <dgm:prSet presAssocID="{5A79B5D7-C358-4394-A1D4-F837AC434566}" presName="composite2" presStyleCnt="0"/>
      <dgm:spPr/>
    </dgm:pt>
    <dgm:pt modelId="{9FC1131B-5645-4073-A1D6-73C98B912CBD}" type="pres">
      <dgm:prSet presAssocID="{5A79B5D7-C358-4394-A1D4-F837AC434566}" presName="background2" presStyleLbl="node2" presStyleIdx="0" presStyleCnt="1"/>
      <dgm:spPr/>
    </dgm:pt>
    <dgm:pt modelId="{6FF446EE-B9DF-4C5A-88E4-14598EB3DF8F}" type="pres">
      <dgm:prSet presAssocID="{5A79B5D7-C358-4394-A1D4-F837AC434566}" presName="text2" presStyleLbl="fgAcc2" presStyleIdx="0" presStyleCnt="1" custScaleX="117328" custScaleY="39664">
        <dgm:presLayoutVars>
          <dgm:chPref val="3"/>
        </dgm:presLayoutVars>
      </dgm:prSet>
      <dgm:spPr/>
      <dgm:t>
        <a:bodyPr/>
        <a:lstStyle/>
        <a:p>
          <a:endParaRPr lang="es-ES"/>
        </a:p>
      </dgm:t>
    </dgm:pt>
    <dgm:pt modelId="{F7C48287-0113-4545-A9CD-FCA794C3B90A}" type="pres">
      <dgm:prSet presAssocID="{5A79B5D7-C358-4394-A1D4-F837AC434566}" presName="hierChild3" presStyleCnt="0"/>
      <dgm:spPr/>
    </dgm:pt>
    <dgm:pt modelId="{254C4F81-CF22-4E8A-9417-AF99C56038A5}" type="pres">
      <dgm:prSet presAssocID="{04BD1785-12F3-4A00-91A6-456593F1F065}" presName="Name17" presStyleLbl="parChTrans1D3" presStyleIdx="0" presStyleCnt="3"/>
      <dgm:spPr/>
      <dgm:t>
        <a:bodyPr/>
        <a:lstStyle/>
        <a:p>
          <a:endParaRPr lang="es-ES"/>
        </a:p>
      </dgm:t>
    </dgm:pt>
    <dgm:pt modelId="{812BAB34-A033-4CAB-B6A0-EA26546B8BBE}" type="pres">
      <dgm:prSet presAssocID="{873D0C2F-7F8F-4937-89DD-C38693ABD2EE}" presName="hierRoot3" presStyleCnt="0"/>
      <dgm:spPr/>
    </dgm:pt>
    <dgm:pt modelId="{582A4054-BE46-4FEC-BBA4-3EE7177D0430}" type="pres">
      <dgm:prSet presAssocID="{873D0C2F-7F8F-4937-89DD-C38693ABD2EE}" presName="composite3" presStyleCnt="0"/>
      <dgm:spPr/>
    </dgm:pt>
    <dgm:pt modelId="{48D9513F-AA79-4EA0-A2F2-D7E2B9F5A2D1}" type="pres">
      <dgm:prSet presAssocID="{873D0C2F-7F8F-4937-89DD-C38693ABD2EE}" presName="background3" presStyleLbl="node3" presStyleIdx="0" presStyleCnt="3"/>
      <dgm:spPr/>
    </dgm:pt>
    <dgm:pt modelId="{4282CF71-17D4-4CCE-B0C6-BFC1F9F4383D}" type="pres">
      <dgm:prSet presAssocID="{873D0C2F-7F8F-4937-89DD-C38693ABD2EE}" presName="text3" presStyleLbl="fgAcc3" presStyleIdx="0" presStyleCnt="3">
        <dgm:presLayoutVars>
          <dgm:chPref val="3"/>
        </dgm:presLayoutVars>
      </dgm:prSet>
      <dgm:spPr/>
      <dgm:t>
        <a:bodyPr/>
        <a:lstStyle/>
        <a:p>
          <a:endParaRPr lang="es-ES"/>
        </a:p>
      </dgm:t>
    </dgm:pt>
    <dgm:pt modelId="{6F62B076-C8B0-44AE-93BA-75540CE85AF3}" type="pres">
      <dgm:prSet presAssocID="{873D0C2F-7F8F-4937-89DD-C38693ABD2EE}" presName="hierChild4" presStyleCnt="0"/>
      <dgm:spPr/>
    </dgm:pt>
    <dgm:pt modelId="{C025FAD7-3E55-48DA-BB16-C046A06EC5AF}" type="pres">
      <dgm:prSet presAssocID="{898C0024-9606-461E-A959-005A91FA51C6}" presName="Name23" presStyleLbl="parChTrans1D4" presStyleIdx="0" presStyleCnt="6"/>
      <dgm:spPr/>
      <dgm:t>
        <a:bodyPr/>
        <a:lstStyle/>
        <a:p>
          <a:endParaRPr lang="es-ES"/>
        </a:p>
      </dgm:t>
    </dgm:pt>
    <dgm:pt modelId="{4C9AF398-2967-4AAF-B3F8-DB1D9262220E}" type="pres">
      <dgm:prSet presAssocID="{8B3C67BB-3A43-45EC-A4CC-0B23A16AF2F1}" presName="hierRoot4" presStyleCnt="0"/>
      <dgm:spPr/>
    </dgm:pt>
    <dgm:pt modelId="{F2BE84F0-A2E3-4317-9DAA-84BF354FAD4D}" type="pres">
      <dgm:prSet presAssocID="{8B3C67BB-3A43-45EC-A4CC-0B23A16AF2F1}" presName="composite4" presStyleCnt="0"/>
      <dgm:spPr/>
    </dgm:pt>
    <dgm:pt modelId="{62530309-6FC2-4E75-B7BB-0244440E79E9}" type="pres">
      <dgm:prSet presAssocID="{8B3C67BB-3A43-45EC-A4CC-0B23A16AF2F1}" presName="background4" presStyleLbl="node4" presStyleIdx="0" presStyleCnt="6"/>
      <dgm:spPr/>
    </dgm:pt>
    <dgm:pt modelId="{D07BF561-35AF-459B-B34B-B30D9823DCA9}" type="pres">
      <dgm:prSet presAssocID="{8B3C67BB-3A43-45EC-A4CC-0B23A16AF2F1}" presName="text4" presStyleLbl="fgAcc4" presStyleIdx="0" presStyleCnt="6">
        <dgm:presLayoutVars>
          <dgm:chPref val="3"/>
        </dgm:presLayoutVars>
      </dgm:prSet>
      <dgm:spPr/>
      <dgm:t>
        <a:bodyPr/>
        <a:lstStyle/>
        <a:p>
          <a:endParaRPr lang="es-ES"/>
        </a:p>
      </dgm:t>
    </dgm:pt>
    <dgm:pt modelId="{1EFC6899-691D-418A-B2E8-C2BA73E87D30}" type="pres">
      <dgm:prSet presAssocID="{8B3C67BB-3A43-45EC-A4CC-0B23A16AF2F1}" presName="hierChild5" presStyleCnt="0"/>
      <dgm:spPr/>
    </dgm:pt>
    <dgm:pt modelId="{E44A3263-B0FA-4AD6-ABE6-6088BCEBBE49}" type="pres">
      <dgm:prSet presAssocID="{6CE8FB3A-ECF1-4DC1-B322-D84C09826622}" presName="Name23" presStyleLbl="parChTrans1D4" presStyleIdx="1" presStyleCnt="6"/>
      <dgm:spPr/>
      <dgm:t>
        <a:bodyPr/>
        <a:lstStyle/>
        <a:p>
          <a:endParaRPr lang="es-ES"/>
        </a:p>
      </dgm:t>
    </dgm:pt>
    <dgm:pt modelId="{6EDA9BCA-F330-46F5-A0DD-A0B9A6BB6468}" type="pres">
      <dgm:prSet presAssocID="{F30A2827-9E5A-434D-BC33-4A7256EC500D}" presName="hierRoot4" presStyleCnt="0"/>
      <dgm:spPr/>
    </dgm:pt>
    <dgm:pt modelId="{810A3414-61D1-4EE5-B31C-EED26F1B14E6}" type="pres">
      <dgm:prSet presAssocID="{F30A2827-9E5A-434D-BC33-4A7256EC500D}" presName="composite4" presStyleCnt="0"/>
      <dgm:spPr/>
    </dgm:pt>
    <dgm:pt modelId="{7144D926-F806-45F3-AD31-461ACB485C1A}" type="pres">
      <dgm:prSet presAssocID="{F30A2827-9E5A-434D-BC33-4A7256EC500D}" presName="background4" presStyleLbl="node4" presStyleIdx="1" presStyleCnt="6"/>
      <dgm:spPr>
        <a:solidFill>
          <a:schemeClr val="accent6"/>
        </a:solidFill>
      </dgm:spPr>
    </dgm:pt>
    <dgm:pt modelId="{D5395701-0550-4B3F-9427-CB84C2339F67}" type="pres">
      <dgm:prSet presAssocID="{F30A2827-9E5A-434D-BC33-4A7256EC500D}" presName="text4" presStyleLbl="fgAcc4" presStyleIdx="1" presStyleCnt="6" custScaleY="116497">
        <dgm:presLayoutVars>
          <dgm:chPref val="3"/>
        </dgm:presLayoutVars>
      </dgm:prSet>
      <dgm:spPr/>
      <dgm:t>
        <a:bodyPr/>
        <a:lstStyle/>
        <a:p>
          <a:endParaRPr lang="es-ES"/>
        </a:p>
      </dgm:t>
    </dgm:pt>
    <dgm:pt modelId="{C3FD6BD3-FDEF-417C-9B47-FEE56B6AB013}" type="pres">
      <dgm:prSet presAssocID="{F30A2827-9E5A-434D-BC33-4A7256EC500D}" presName="hierChild5" presStyleCnt="0"/>
      <dgm:spPr/>
    </dgm:pt>
    <dgm:pt modelId="{DF92E37F-187B-484B-8197-41F36710BC2C}" type="pres">
      <dgm:prSet presAssocID="{16A12759-184D-446D-9975-30693B4157C6}" presName="Name17" presStyleLbl="parChTrans1D3" presStyleIdx="1" presStyleCnt="3"/>
      <dgm:spPr/>
      <dgm:t>
        <a:bodyPr/>
        <a:lstStyle/>
        <a:p>
          <a:endParaRPr lang="es-ES"/>
        </a:p>
      </dgm:t>
    </dgm:pt>
    <dgm:pt modelId="{9F4466DE-F77C-4235-BCB9-2545BB6DBF30}" type="pres">
      <dgm:prSet presAssocID="{A8D51C53-653C-4506-9782-2288080B88A8}" presName="hierRoot3" presStyleCnt="0"/>
      <dgm:spPr/>
    </dgm:pt>
    <dgm:pt modelId="{163BF2EF-D4B7-4F68-B5A8-5A5236FCB2F7}" type="pres">
      <dgm:prSet presAssocID="{A8D51C53-653C-4506-9782-2288080B88A8}" presName="composite3" presStyleCnt="0"/>
      <dgm:spPr/>
    </dgm:pt>
    <dgm:pt modelId="{27DD8CB6-E1CF-4E14-B16B-620BF0CAD0C4}" type="pres">
      <dgm:prSet presAssocID="{A8D51C53-653C-4506-9782-2288080B88A8}" presName="background3" presStyleLbl="node3" presStyleIdx="1" presStyleCnt="3"/>
      <dgm:spPr/>
    </dgm:pt>
    <dgm:pt modelId="{D4B596DB-0BCA-4D3B-887E-3CF2093D259F}" type="pres">
      <dgm:prSet presAssocID="{A8D51C53-653C-4506-9782-2288080B88A8}" presName="text3" presStyleLbl="fgAcc3" presStyleIdx="1" presStyleCnt="3">
        <dgm:presLayoutVars>
          <dgm:chPref val="3"/>
        </dgm:presLayoutVars>
      </dgm:prSet>
      <dgm:spPr/>
      <dgm:t>
        <a:bodyPr/>
        <a:lstStyle/>
        <a:p>
          <a:endParaRPr lang="es-ES"/>
        </a:p>
      </dgm:t>
    </dgm:pt>
    <dgm:pt modelId="{70EE6AA7-F57F-403D-98F4-1485792DD0BE}" type="pres">
      <dgm:prSet presAssocID="{A8D51C53-653C-4506-9782-2288080B88A8}" presName="hierChild4" presStyleCnt="0"/>
      <dgm:spPr/>
    </dgm:pt>
    <dgm:pt modelId="{18EA702F-164E-46BF-8AEE-46C803080C38}" type="pres">
      <dgm:prSet presAssocID="{7B89331A-410F-4923-A7C5-B3FE6F127D68}" presName="Name23" presStyleLbl="parChTrans1D4" presStyleIdx="2" presStyleCnt="6"/>
      <dgm:spPr/>
      <dgm:t>
        <a:bodyPr/>
        <a:lstStyle/>
        <a:p>
          <a:endParaRPr lang="es-ES"/>
        </a:p>
      </dgm:t>
    </dgm:pt>
    <dgm:pt modelId="{75D5A28F-D923-49FA-A744-3B0067AE5B71}" type="pres">
      <dgm:prSet presAssocID="{A8976788-2B29-4660-AC0B-796759ED27BB}" presName="hierRoot4" presStyleCnt="0"/>
      <dgm:spPr/>
    </dgm:pt>
    <dgm:pt modelId="{B17B5265-A675-4FFA-87AE-2AC53375A621}" type="pres">
      <dgm:prSet presAssocID="{A8976788-2B29-4660-AC0B-796759ED27BB}" presName="composite4" presStyleCnt="0"/>
      <dgm:spPr/>
    </dgm:pt>
    <dgm:pt modelId="{0D1C5E9D-27EA-4FAA-90DD-4D63DF1EB3AC}" type="pres">
      <dgm:prSet presAssocID="{A8976788-2B29-4660-AC0B-796759ED27BB}" presName="background4" presStyleLbl="node4" presStyleIdx="2" presStyleCnt="6"/>
      <dgm:spPr/>
    </dgm:pt>
    <dgm:pt modelId="{82FED4F1-B1C1-4147-B840-5CB7414C6BFE}" type="pres">
      <dgm:prSet presAssocID="{A8976788-2B29-4660-AC0B-796759ED27BB}" presName="text4" presStyleLbl="fgAcc4" presStyleIdx="2" presStyleCnt="6">
        <dgm:presLayoutVars>
          <dgm:chPref val="3"/>
        </dgm:presLayoutVars>
      </dgm:prSet>
      <dgm:spPr/>
      <dgm:t>
        <a:bodyPr/>
        <a:lstStyle/>
        <a:p>
          <a:endParaRPr lang="es-ES"/>
        </a:p>
      </dgm:t>
    </dgm:pt>
    <dgm:pt modelId="{9A0F1E75-BEF9-4E94-BB09-93CF78A955AE}" type="pres">
      <dgm:prSet presAssocID="{A8976788-2B29-4660-AC0B-796759ED27BB}" presName="hierChild5" presStyleCnt="0"/>
      <dgm:spPr/>
    </dgm:pt>
    <dgm:pt modelId="{6730F60A-3CAF-4284-8CF8-E4F3F1EBE07F}" type="pres">
      <dgm:prSet presAssocID="{22FF7B39-1921-43F9-A8F1-1D953551ADF2}" presName="Name23" presStyleLbl="parChTrans1D4" presStyleIdx="3" presStyleCnt="6"/>
      <dgm:spPr/>
      <dgm:t>
        <a:bodyPr/>
        <a:lstStyle/>
        <a:p>
          <a:endParaRPr lang="es-ES"/>
        </a:p>
      </dgm:t>
    </dgm:pt>
    <dgm:pt modelId="{E7BD4173-2259-4AB8-912D-C5B630A488B2}" type="pres">
      <dgm:prSet presAssocID="{D3299C8C-CD6A-4D6B-92D7-6A2F76C0282D}" presName="hierRoot4" presStyleCnt="0"/>
      <dgm:spPr/>
    </dgm:pt>
    <dgm:pt modelId="{1DF5C1A6-9079-4653-9871-9E474B87B760}" type="pres">
      <dgm:prSet presAssocID="{D3299C8C-CD6A-4D6B-92D7-6A2F76C0282D}" presName="composite4" presStyleCnt="0"/>
      <dgm:spPr/>
    </dgm:pt>
    <dgm:pt modelId="{57068002-E071-447B-AF40-3B631BD9BD8D}" type="pres">
      <dgm:prSet presAssocID="{D3299C8C-CD6A-4D6B-92D7-6A2F76C0282D}" presName="background4" presStyleLbl="node4" presStyleIdx="3" presStyleCnt="6"/>
      <dgm:spPr>
        <a:solidFill>
          <a:schemeClr val="accent6"/>
        </a:solidFill>
      </dgm:spPr>
    </dgm:pt>
    <dgm:pt modelId="{210C35E7-9710-445B-98DA-4C87B07FC2F0}" type="pres">
      <dgm:prSet presAssocID="{D3299C8C-CD6A-4D6B-92D7-6A2F76C0282D}" presName="text4" presStyleLbl="fgAcc4" presStyleIdx="3" presStyleCnt="6" custScaleY="116497">
        <dgm:presLayoutVars>
          <dgm:chPref val="3"/>
        </dgm:presLayoutVars>
      </dgm:prSet>
      <dgm:spPr/>
      <dgm:t>
        <a:bodyPr/>
        <a:lstStyle/>
        <a:p>
          <a:endParaRPr lang="es-ES"/>
        </a:p>
      </dgm:t>
    </dgm:pt>
    <dgm:pt modelId="{A1F153EC-7F23-4F11-892A-60DCDDD6D1A0}" type="pres">
      <dgm:prSet presAssocID="{D3299C8C-CD6A-4D6B-92D7-6A2F76C0282D}" presName="hierChild5" presStyleCnt="0"/>
      <dgm:spPr/>
    </dgm:pt>
    <dgm:pt modelId="{C089A2D3-7E51-4789-B4C7-6AEAD784415B}" type="pres">
      <dgm:prSet presAssocID="{5D8CB476-26A3-474A-834C-10EFD58E1D62}" presName="Name17" presStyleLbl="parChTrans1D3" presStyleIdx="2" presStyleCnt="3"/>
      <dgm:spPr/>
      <dgm:t>
        <a:bodyPr/>
        <a:lstStyle/>
        <a:p>
          <a:endParaRPr lang="es-ES"/>
        </a:p>
      </dgm:t>
    </dgm:pt>
    <dgm:pt modelId="{E2FAD7C0-0B83-492D-98B7-0C5C00766032}" type="pres">
      <dgm:prSet presAssocID="{93396132-0CFB-4379-98D1-615DAA3C4A59}" presName="hierRoot3" presStyleCnt="0"/>
      <dgm:spPr/>
    </dgm:pt>
    <dgm:pt modelId="{F1A0418B-1E3E-4A17-949A-DA8662B014A7}" type="pres">
      <dgm:prSet presAssocID="{93396132-0CFB-4379-98D1-615DAA3C4A59}" presName="composite3" presStyleCnt="0"/>
      <dgm:spPr/>
    </dgm:pt>
    <dgm:pt modelId="{9EDCEE41-F3F2-4E0A-81BF-A166033CC8D1}" type="pres">
      <dgm:prSet presAssocID="{93396132-0CFB-4379-98D1-615DAA3C4A59}" presName="background3" presStyleLbl="node3" presStyleIdx="2" presStyleCnt="3"/>
      <dgm:spPr/>
    </dgm:pt>
    <dgm:pt modelId="{528078A1-06E4-465D-B04B-C0020843C14F}" type="pres">
      <dgm:prSet presAssocID="{93396132-0CFB-4379-98D1-615DAA3C4A59}" presName="text3" presStyleLbl="fgAcc3" presStyleIdx="2" presStyleCnt="3">
        <dgm:presLayoutVars>
          <dgm:chPref val="3"/>
        </dgm:presLayoutVars>
      </dgm:prSet>
      <dgm:spPr/>
      <dgm:t>
        <a:bodyPr/>
        <a:lstStyle/>
        <a:p>
          <a:endParaRPr lang="es-ES"/>
        </a:p>
      </dgm:t>
    </dgm:pt>
    <dgm:pt modelId="{1AD61535-FD21-4162-911B-BDF1B2B28322}" type="pres">
      <dgm:prSet presAssocID="{93396132-0CFB-4379-98D1-615DAA3C4A59}" presName="hierChild4" presStyleCnt="0"/>
      <dgm:spPr/>
    </dgm:pt>
    <dgm:pt modelId="{8EB76BB5-2A59-462C-8111-E26F28E2E226}" type="pres">
      <dgm:prSet presAssocID="{8E050A5D-0E44-41F0-A765-55A02388B83C}" presName="Name23" presStyleLbl="parChTrans1D4" presStyleIdx="4" presStyleCnt="6"/>
      <dgm:spPr/>
      <dgm:t>
        <a:bodyPr/>
        <a:lstStyle/>
        <a:p>
          <a:endParaRPr lang="es-ES"/>
        </a:p>
      </dgm:t>
    </dgm:pt>
    <dgm:pt modelId="{8C572438-74EE-4CA5-96E8-1AC4AA2D321E}" type="pres">
      <dgm:prSet presAssocID="{5A996F6D-8510-4611-8AEE-346AE77D6C1C}" presName="hierRoot4" presStyleCnt="0"/>
      <dgm:spPr/>
    </dgm:pt>
    <dgm:pt modelId="{A6BED027-898A-413D-A40E-370BB34720EB}" type="pres">
      <dgm:prSet presAssocID="{5A996F6D-8510-4611-8AEE-346AE77D6C1C}" presName="composite4" presStyleCnt="0"/>
      <dgm:spPr/>
    </dgm:pt>
    <dgm:pt modelId="{BCB4D83F-2E6D-4EA7-B2F4-B42D12E86C3F}" type="pres">
      <dgm:prSet presAssocID="{5A996F6D-8510-4611-8AEE-346AE77D6C1C}" presName="background4" presStyleLbl="node4" presStyleIdx="4" presStyleCnt="6"/>
      <dgm:spPr/>
    </dgm:pt>
    <dgm:pt modelId="{C24C54FD-6682-4A7B-8809-7E3E765DC992}" type="pres">
      <dgm:prSet presAssocID="{5A996F6D-8510-4611-8AEE-346AE77D6C1C}" presName="text4" presStyleLbl="fgAcc4" presStyleIdx="4" presStyleCnt="6">
        <dgm:presLayoutVars>
          <dgm:chPref val="3"/>
        </dgm:presLayoutVars>
      </dgm:prSet>
      <dgm:spPr/>
      <dgm:t>
        <a:bodyPr/>
        <a:lstStyle/>
        <a:p>
          <a:endParaRPr lang="es-ES"/>
        </a:p>
      </dgm:t>
    </dgm:pt>
    <dgm:pt modelId="{A8BB0572-C65F-4107-99AB-4E20988C68EC}" type="pres">
      <dgm:prSet presAssocID="{5A996F6D-8510-4611-8AEE-346AE77D6C1C}" presName="hierChild5" presStyleCnt="0"/>
      <dgm:spPr/>
    </dgm:pt>
    <dgm:pt modelId="{DC4A7CF5-2C3A-4C78-BDD6-5D45223A90A8}" type="pres">
      <dgm:prSet presAssocID="{C67C9349-1181-4FBE-BF05-8443C1282819}" presName="Name23" presStyleLbl="parChTrans1D4" presStyleIdx="5" presStyleCnt="6"/>
      <dgm:spPr/>
      <dgm:t>
        <a:bodyPr/>
        <a:lstStyle/>
        <a:p>
          <a:endParaRPr lang="es-ES"/>
        </a:p>
      </dgm:t>
    </dgm:pt>
    <dgm:pt modelId="{51104346-D27B-4C1F-94BC-C263518E18F6}" type="pres">
      <dgm:prSet presAssocID="{A9D6731C-F2D5-4E23-8737-0DD04A161548}" presName="hierRoot4" presStyleCnt="0"/>
      <dgm:spPr/>
    </dgm:pt>
    <dgm:pt modelId="{09608BFA-8321-4AE0-809B-A7F6C4FC893C}" type="pres">
      <dgm:prSet presAssocID="{A9D6731C-F2D5-4E23-8737-0DD04A161548}" presName="composite4" presStyleCnt="0"/>
      <dgm:spPr/>
    </dgm:pt>
    <dgm:pt modelId="{99BED038-D3B0-445F-9614-61A4F346247C}" type="pres">
      <dgm:prSet presAssocID="{A9D6731C-F2D5-4E23-8737-0DD04A161548}" presName="background4" presStyleLbl="node4" presStyleIdx="5" presStyleCnt="6"/>
      <dgm:spPr>
        <a:solidFill>
          <a:schemeClr val="accent6"/>
        </a:solidFill>
      </dgm:spPr>
    </dgm:pt>
    <dgm:pt modelId="{CAA9033D-30BC-4E75-B0AC-D32260F0E474}" type="pres">
      <dgm:prSet presAssocID="{A9D6731C-F2D5-4E23-8737-0DD04A161548}" presName="text4" presStyleLbl="fgAcc4" presStyleIdx="5" presStyleCnt="6" custScaleY="116497">
        <dgm:presLayoutVars>
          <dgm:chPref val="3"/>
        </dgm:presLayoutVars>
      </dgm:prSet>
      <dgm:spPr/>
      <dgm:t>
        <a:bodyPr/>
        <a:lstStyle/>
        <a:p>
          <a:endParaRPr lang="es-ES"/>
        </a:p>
      </dgm:t>
    </dgm:pt>
    <dgm:pt modelId="{BA324EDE-FF75-4898-805B-B61FA25AC8C7}" type="pres">
      <dgm:prSet presAssocID="{A9D6731C-F2D5-4E23-8737-0DD04A161548}" presName="hierChild5" presStyleCnt="0"/>
      <dgm:spPr/>
    </dgm:pt>
  </dgm:ptLst>
  <dgm:cxnLst>
    <dgm:cxn modelId="{0B304DDF-D5E1-454D-90C6-C6BBCD130A70}" type="presOf" srcId="{6CE8FB3A-ECF1-4DC1-B322-D84C09826622}" destId="{E44A3263-B0FA-4AD6-ABE6-6088BCEBBE49}" srcOrd="0" destOrd="0" presId="urn:microsoft.com/office/officeart/2005/8/layout/hierarchy1"/>
    <dgm:cxn modelId="{033606B3-1238-446E-8F05-2DD750921610}" type="presOf" srcId="{93396132-0CFB-4379-98D1-615DAA3C4A59}" destId="{528078A1-06E4-465D-B04B-C0020843C14F}" srcOrd="0" destOrd="0" presId="urn:microsoft.com/office/officeart/2005/8/layout/hierarchy1"/>
    <dgm:cxn modelId="{8727B0ED-BD08-4D9B-8DAB-9F730A5BE18B}" srcId="{8B3C67BB-3A43-45EC-A4CC-0B23A16AF2F1}" destId="{F30A2827-9E5A-434D-BC33-4A7256EC500D}" srcOrd="0" destOrd="0" parTransId="{6CE8FB3A-ECF1-4DC1-B322-D84C09826622}" sibTransId="{EACA465B-9F26-427A-8B09-91512B2BC8EC}"/>
    <dgm:cxn modelId="{9DBFB377-34A7-49FB-8E63-0AF5CBE04DE9}" type="presOf" srcId="{5D8CB476-26A3-474A-834C-10EFD58E1D62}" destId="{C089A2D3-7E51-4789-B4C7-6AEAD784415B}" srcOrd="0" destOrd="0" presId="urn:microsoft.com/office/officeart/2005/8/layout/hierarchy1"/>
    <dgm:cxn modelId="{0A9B3D78-ED8C-4196-9A3A-949AB6506FE5}" type="presOf" srcId="{A8D51C53-653C-4506-9782-2288080B88A8}" destId="{D4B596DB-0BCA-4D3B-887E-3CF2093D259F}" srcOrd="0" destOrd="0" presId="urn:microsoft.com/office/officeart/2005/8/layout/hierarchy1"/>
    <dgm:cxn modelId="{4B91DEE6-BA5C-410C-B597-87B61FB38108}" type="presOf" srcId="{A9D6731C-F2D5-4E23-8737-0DD04A161548}" destId="{CAA9033D-30BC-4E75-B0AC-D32260F0E474}" srcOrd="0" destOrd="0" presId="urn:microsoft.com/office/officeart/2005/8/layout/hierarchy1"/>
    <dgm:cxn modelId="{42726D2C-2E30-4D66-98A0-27F04E0267D6}" type="presOf" srcId="{8B3C67BB-3A43-45EC-A4CC-0B23A16AF2F1}" destId="{D07BF561-35AF-459B-B34B-B30D9823DCA9}" srcOrd="0" destOrd="0" presId="urn:microsoft.com/office/officeart/2005/8/layout/hierarchy1"/>
    <dgm:cxn modelId="{BA526791-3F9C-4AA4-A790-EA5131C6A7F6}" type="presOf" srcId="{898C0024-9606-461E-A959-005A91FA51C6}" destId="{C025FAD7-3E55-48DA-BB16-C046A06EC5AF}" srcOrd="0" destOrd="0" presId="urn:microsoft.com/office/officeart/2005/8/layout/hierarchy1"/>
    <dgm:cxn modelId="{B99F5FEC-32F0-4ACF-9569-3D0E6AB0A696}" srcId="{A8D51C53-653C-4506-9782-2288080B88A8}" destId="{A8976788-2B29-4660-AC0B-796759ED27BB}" srcOrd="0" destOrd="0" parTransId="{7B89331A-410F-4923-A7C5-B3FE6F127D68}" sibTransId="{540EE9FD-0859-4CB2-B08F-D767E1613E83}"/>
    <dgm:cxn modelId="{A37094E8-1A8D-4943-8EFE-72BDEB96C695}" type="presOf" srcId="{F30A2827-9E5A-434D-BC33-4A7256EC500D}" destId="{D5395701-0550-4B3F-9427-CB84C2339F67}" srcOrd="0" destOrd="0" presId="urn:microsoft.com/office/officeart/2005/8/layout/hierarchy1"/>
    <dgm:cxn modelId="{346C15CB-ACED-42FC-87D9-A06C9535829D}" srcId="{C1E09B0E-994E-4849-A470-8C43E56181C4}" destId="{D32279BC-0FDB-4E03-96AB-22F33C69C81A}" srcOrd="0" destOrd="0" parTransId="{90899699-EBC0-4E1F-8A6A-82995D7C2833}" sibTransId="{6B655A68-9E54-4CC2-B60D-8593C0B8ACC1}"/>
    <dgm:cxn modelId="{AC9A7842-6246-498E-B4F2-4826E6A2E84B}" srcId="{D32279BC-0FDB-4E03-96AB-22F33C69C81A}" destId="{5A79B5D7-C358-4394-A1D4-F837AC434566}" srcOrd="0" destOrd="0" parTransId="{1611993A-DA6D-4E3A-A3E7-D7A675B26C89}" sibTransId="{1446D8CC-46BF-43B4-B670-D006E6570D58}"/>
    <dgm:cxn modelId="{A0C5FA69-03E8-44FE-A20E-7A8565A08501}" type="presOf" srcId="{D32279BC-0FDB-4E03-96AB-22F33C69C81A}" destId="{69A500A6-66D5-4600-9199-12CDC577C47B}" srcOrd="0" destOrd="0" presId="urn:microsoft.com/office/officeart/2005/8/layout/hierarchy1"/>
    <dgm:cxn modelId="{F548CC70-53FB-4023-BB2E-52599CD0FE57}" srcId="{873D0C2F-7F8F-4937-89DD-C38693ABD2EE}" destId="{8B3C67BB-3A43-45EC-A4CC-0B23A16AF2F1}" srcOrd="0" destOrd="0" parTransId="{898C0024-9606-461E-A959-005A91FA51C6}" sibTransId="{FB86DEC2-7B26-4B54-90B1-C8D2FE0992DC}"/>
    <dgm:cxn modelId="{A2D9D9AE-8F03-4DD4-B58B-DBEF167B6227}" type="presOf" srcId="{7B89331A-410F-4923-A7C5-B3FE6F127D68}" destId="{18EA702F-164E-46BF-8AEE-46C803080C38}" srcOrd="0" destOrd="0" presId="urn:microsoft.com/office/officeart/2005/8/layout/hierarchy1"/>
    <dgm:cxn modelId="{339BE27B-ED3E-46F2-A10A-3083CAFD695C}" type="presOf" srcId="{C67C9349-1181-4FBE-BF05-8443C1282819}" destId="{DC4A7CF5-2C3A-4C78-BDD6-5D45223A90A8}" srcOrd="0" destOrd="0" presId="urn:microsoft.com/office/officeart/2005/8/layout/hierarchy1"/>
    <dgm:cxn modelId="{C51D511B-2DE1-4ECC-A36B-DF09974A2705}" type="presOf" srcId="{04BD1785-12F3-4A00-91A6-456593F1F065}" destId="{254C4F81-CF22-4E8A-9417-AF99C56038A5}" srcOrd="0" destOrd="0" presId="urn:microsoft.com/office/officeart/2005/8/layout/hierarchy1"/>
    <dgm:cxn modelId="{B6548C46-5965-4AA2-84AA-D5E79BCD215D}" srcId="{5A79B5D7-C358-4394-A1D4-F837AC434566}" destId="{A8D51C53-653C-4506-9782-2288080B88A8}" srcOrd="1" destOrd="0" parTransId="{16A12759-184D-446D-9975-30693B4157C6}" sibTransId="{01266729-1B59-44A7-B1A4-3A023535D56F}"/>
    <dgm:cxn modelId="{90D4F657-FCA7-4709-A6DA-BED0A62D1CDA}" srcId="{5A79B5D7-C358-4394-A1D4-F837AC434566}" destId="{873D0C2F-7F8F-4937-89DD-C38693ABD2EE}" srcOrd="0" destOrd="0" parTransId="{04BD1785-12F3-4A00-91A6-456593F1F065}" sibTransId="{AE0EE37D-31F7-4C3F-B410-06FF52BA0D35}"/>
    <dgm:cxn modelId="{9A913752-081C-44BD-9BA4-2C87827647D3}" type="presOf" srcId="{5A996F6D-8510-4611-8AEE-346AE77D6C1C}" destId="{C24C54FD-6682-4A7B-8809-7E3E765DC992}" srcOrd="0" destOrd="0" presId="urn:microsoft.com/office/officeart/2005/8/layout/hierarchy1"/>
    <dgm:cxn modelId="{261E32CF-0AAF-4FC8-B335-EA0A3E8F200B}" type="presOf" srcId="{8E050A5D-0E44-41F0-A765-55A02388B83C}" destId="{8EB76BB5-2A59-462C-8111-E26F28E2E226}" srcOrd="0" destOrd="0" presId="urn:microsoft.com/office/officeart/2005/8/layout/hierarchy1"/>
    <dgm:cxn modelId="{E106C308-746A-4DE8-9C36-55A789470B2C}" type="presOf" srcId="{22FF7B39-1921-43F9-A8F1-1D953551ADF2}" destId="{6730F60A-3CAF-4284-8CF8-E4F3F1EBE07F}" srcOrd="0" destOrd="0" presId="urn:microsoft.com/office/officeart/2005/8/layout/hierarchy1"/>
    <dgm:cxn modelId="{77A6FF1C-B72E-41F6-A134-A8B07880139F}" type="presOf" srcId="{1611993A-DA6D-4E3A-A3E7-D7A675B26C89}" destId="{E8637780-0CC3-4FA5-83D3-908C5CA9326C}" srcOrd="0" destOrd="0" presId="urn:microsoft.com/office/officeart/2005/8/layout/hierarchy1"/>
    <dgm:cxn modelId="{0FF75957-A59E-4E6D-882F-68C7E835A418}" type="presOf" srcId="{873D0C2F-7F8F-4937-89DD-C38693ABD2EE}" destId="{4282CF71-17D4-4CCE-B0C6-BFC1F9F4383D}" srcOrd="0" destOrd="0" presId="urn:microsoft.com/office/officeart/2005/8/layout/hierarchy1"/>
    <dgm:cxn modelId="{CFB6B335-17C5-41E7-A1DD-A4F792000E13}" srcId="{A8976788-2B29-4660-AC0B-796759ED27BB}" destId="{D3299C8C-CD6A-4D6B-92D7-6A2F76C0282D}" srcOrd="0" destOrd="0" parTransId="{22FF7B39-1921-43F9-A8F1-1D953551ADF2}" sibTransId="{3912CA0E-6CD7-4148-B397-3D1C5E0EE014}"/>
    <dgm:cxn modelId="{2E87B525-86C1-4B66-8852-D42679BC5B82}" srcId="{5A79B5D7-C358-4394-A1D4-F837AC434566}" destId="{93396132-0CFB-4379-98D1-615DAA3C4A59}" srcOrd="2" destOrd="0" parTransId="{5D8CB476-26A3-474A-834C-10EFD58E1D62}" sibTransId="{EA0446FB-40BB-44A5-9208-2FB2DD09BE15}"/>
    <dgm:cxn modelId="{C5D54BB4-F918-4136-B194-638071F390EC}" type="presOf" srcId="{16A12759-184D-446D-9975-30693B4157C6}" destId="{DF92E37F-187B-484B-8197-41F36710BC2C}" srcOrd="0" destOrd="0" presId="urn:microsoft.com/office/officeart/2005/8/layout/hierarchy1"/>
    <dgm:cxn modelId="{DA505E87-B050-4DA3-82EB-7A489F1F18A0}" type="presOf" srcId="{5A79B5D7-C358-4394-A1D4-F837AC434566}" destId="{6FF446EE-B9DF-4C5A-88E4-14598EB3DF8F}" srcOrd="0" destOrd="0" presId="urn:microsoft.com/office/officeart/2005/8/layout/hierarchy1"/>
    <dgm:cxn modelId="{DA13DD26-31F4-4ADB-9F96-000BAB3D10F6}" srcId="{93396132-0CFB-4379-98D1-615DAA3C4A59}" destId="{5A996F6D-8510-4611-8AEE-346AE77D6C1C}" srcOrd="0" destOrd="0" parTransId="{8E050A5D-0E44-41F0-A765-55A02388B83C}" sibTransId="{14FA3845-2DED-4059-9AF8-72402BDA4242}"/>
    <dgm:cxn modelId="{1C8A7B5B-5CB8-4C41-BC01-D2A759AFBA04}" type="presOf" srcId="{C1E09B0E-994E-4849-A470-8C43E56181C4}" destId="{88DBB724-5F01-4482-B6FB-85005A0A5C71}" srcOrd="0" destOrd="0" presId="urn:microsoft.com/office/officeart/2005/8/layout/hierarchy1"/>
    <dgm:cxn modelId="{C0C01966-AB21-4FA8-A476-F9F9F4E5A23C}" srcId="{5A996F6D-8510-4611-8AEE-346AE77D6C1C}" destId="{A9D6731C-F2D5-4E23-8737-0DD04A161548}" srcOrd="0" destOrd="0" parTransId="{C67C9349-1181-4FBE-BF05-8443C1282819}" sibTransId="{AF080712-8AFD-46F0-A630-9666F5EFD139}"/>
    <dgm:cxn modelId="{568AEFBF-153D-4F89-8C07-DABB59E62034}" type="presOf" srcId="{A8976788-2B29-4660-AC0B-796759ED27BB}" destId="{82FED4F1-B1C1-4147-B840-5CB7414C6BFE}" srcOrd="0" destOrd="0" presId="urn:microsoft.com/office/officeart/2005/8/layout/hierarchy1"/>
    <dgm:cxn modelId="{B6587D13-E11C-4945-80DE-A253B699B2E3}" type="presOf" srcId="{D3299C8C-CD6A-4D6B-92D7-6A2F76C0282D}" destId="{210C35E7-9710-445B-98DA-4C87B07FC2F0}" srcOrd="0" destOrd="0" presId="urn:microsoft.com/office/officeart/2005/8/layout/hierarchy1"/>
    <dgm:cxn modelId="{EBAF9739-D63D-464C-B431-DBD8876BD29E}" type="presParOf" srcId="{88DBB724-5F01-4482-B6FB-85005A0A5C71}" destId="{E1A47BE6-2182-4F65-BCD9-251BCB032592}" srcOrd="0" destOrd="0" presId="urn:microsoft.com/office/officeart/2005/8/layout/hierarchy1"/>
    <dgm:cxn modelId="{656A23F6-DFBB-49BE-A825-0D9A7F67D8F8}" type="presParOf" srcId="{E1A47BE6-2182-4F65-BCD9-251BCB032592}" destId="{8EA73617-2C2C-4BDF-880A-EFD15C35F485}" srcOrd="0" destOrd="0" presId="urn:microsoft.com/office/officeart/2005/8/layout/hierarchy1"/>
    <dgm:cxn modelId="{9A58D9B5-5883-4593-BA29-56E34CAF1B8C}" type="presParOf" srcId="{8EA73617-2C2C-4BDF-880A-EFD15C35F485}" destId="{F4EB5F30-F6E0-4F7F-9797-5AF31DCBE7C6}" srcOrd="0" destOrd="0" presId="urn:microsoft.com/office/officeart/2005/8/layout/hierarchy1"/>
    <dgm:cxn modelId="{FFDE268B-5DB8-4A46-855E-66A49EB9D754}" type="presParOf" srcId="{8EA73617-2C2C-4BDF-880A-EFD15C35F485}" destId="{69A500A6-66D5-4600-9199-12CDC577C47B}" srcOrd="1" destOrd="0" presId="urn:microsoft.com/office/officeart/2005/8/layout/hierarchy1"/>
    <dgm:cxn modelId="{1FD087C7-CE2A-421B-B828-47B6E1FB90E5}" type="presParOf" srcId="{E1A47BE6-2182-4F65-BCD9-251BCB032592}" destId="{D5B4A318-9326-45F7-90EF-A1955E02A9F6}" srcOrd="1" destOrd="0" presId="urn:microsoft.com/office/officeart/2005/8/layout/hierarchy1"/>
    <dgm:cxn modelId="{0E67AA2A-0EC5-44A4-883D-B0E8B892063F}" type="presParOf" srcId="{D5B4A318-9326-45F7-90EF-A1955E02A9F6}" destId="{E8637780-0CC3-4FA5-83D3-908C5CA9326C}" srcOrd="0" destOrd="0" presId="urn:microsoft.com/office/officeart/2005/8/layout/hierarchy1"/>
    <dgm:cxn modelId="{C084036C-526A-4130-996D-2C3D081C4416}" type="presParOf" srcId="{D5B4A318-9326-45F7-90EF-A1955E02A9F6}" destId="{E99E7873-91FF-4209-8F3F-27E8932A561E}" srcOrd="1" destOrd="0" presId="urn:microsoft.com/office/officeart/2005/8/layout/hierarchy1"/>
    <dgm:cxn modelId="{8D0DACE6-1286-412F-833D-FE6C0DE0B621}" type="presParOf" srcId="{E99E7873-91FF-4209-8F3F-27E8932A561E}" destId="{380C4D26-6411-4DB8-AD1D-CFBE0D60CA09}" srcOrd="0" destOrd="0" presId="urn:microsoft.com/office/officeart/2005/8/layout/hierarchy1"/>
    <dgm:cxn modelId="{0A8740D7-29ED-4B34-8B39-8C57544B345F}" type="presParOf" srcId="{380C4D26-6411-4DB8-AD1D-CFBE0D60CA09}" destId="{9FC1131B-5645-4073-A1D6-73C98B912CBD}" srcOrd="0" destOrd="0" presId="urn:microsoft.com/office/officeart/2005/8/layout/hierarchy1"/>
    <dgm:cxn modelId="{BD516B94-6723-4B9F-BF24-0DF7696710EB}" type="presParOf" srcId="{380C4D26-6411-4DB8-AD1D-CFBE0D60CA09}" destId="{6FF446EE-B9DF-4C5A-88E4-14598EB3DF8F}" srcOrd="1" destOrd="0" presId="urn:microsoft.com/office/officeart/2005/8/layout/hierarchy1"/>
    <dgm:cxn modelId="{2D34126E-52A3-46D8-BFF5-F98FE70CBAFB}" type="presParOf" srcId="{E99E7873-91FF-4209-8F3F-27E8932A561E}" destId="{F7C48287-0113-4545-A9CD-FCA794C3B90A}" srcOrd="1" destOrd="0" presId="urn:microsoft.com/office/officeart/2005/8/layout/hierarchy1"/>
    <dgm:cxn modelId="{383060F9-2B7B-442E-9F9C-94B77F81D119}" type="presParOf" srcId="{F7C48287-0113-4545-A9CD-FCA794C3B90A}" destId="{254C4F81-CF22-4E8A-9417-AF99C56038A5}" srcOrd="0" destOrd="0" presId="urn:microsoft.com/office/officeart/2005/8/layout/hierarchy1"/>
    <dgm:cxn modelId="{5D65AE70-BD5F-4A18-A8EB-7E32DDBCD366}" type="presParOf" srcId="{F7C48287-0113-4545-A9CD-FCA794C3B90A}" destId="{812BAB34-A033-4CAB-B6A0-EA26546B8BBE}" srcOrd="1" destOrd="0" presId="urn:microsoft.com/office/officeart/2005/8/layout/hierarchy1"/>
    <dgm:cxn modelId="{B9512A15-99B3-44BF-98F5-751C6A884F6E}" type="presParOf" srcId="{812BAB34-A033-4CAB-B6A0-EA26546B8BBE}" destId="{582A4054-BE46-4FEC-BBA4-3EE7177D0430}" srcOrd="0" destOrd="0" presId="urn:microsoft.com/office/officeart/2005/8/layout/hierarchy1"/>
    <dgm:cxn modelId="{179B2603-C201-4619-91F2-0ED624CD069B}" type="presParOf" srcId="{582A4054-BE46-4FEC-BBA4-3EE7177D0430}" destId="{48D9513F-AA79-4EA0-A2F2-D7E2B9F5A2D1}" srcOrd="0" destOrd="0" presId="urn:microsoft.com/office/officeart/2005/8/layout/hierarchy1"/>
    <dgm:cxn modelId="{0262CCCC-22C9-4680-83DD-7B982AED2DB6}" type="presParOf" srcId="{582A4054-BE46-4FEC-BBA4-3EE7177D0430}" destId="{4282CF71-17D4-4CCE-B0C6-BFC1F9F4383D}" srcOrd="1" destOrd="0" presId="urn:microsoft.com/office/officeart/2005/8/layout/hierarchy1"/>
    <dgm:cxn modelId="{AFE22D94-015F-4172-A7A8-72E81AA43D79}" type="presParOf" srcId="{812BAB34-A033-4CAB-B6A0-EA26546B8BBE}" destId="{6F62B076-C8B0-44AE-93BA-75540CE85AF3}" srcOrd="1" destOrd="0" presId="urn:microsoft.com/office/officeart/2005/8/layout/hierarchy1"/>
    <dgm:cxn modelId="{59A76C50-6EFC-48AA-9423-19F3CAE7C23F}" type="presParOf" srcId="{6F62B076-C8B0-44AE-93BA-75540CE85AF3}" destId="{C025FAD7-3E55-48DA-BB16-C046A06EC5AF}" srcOrd="0" destOrd="0" presId="urn:microsoft.com/office/officeart/2005/8/layout/hierarchy1"/>
    <dgm:cxn modelId="{C9B860AA-4089-47C2-BD47-CBD8E704F51D}" type="presParOf" srcId="{6F62B076-C8B0-44AE-93BA-75540CE85AF3}" destId="{4C9AF398-2967-4AAF-B3F8-DB1D9262220E}" srcOrd="1" destOrd="0" presId="urn:microsoft.com/office/officeart/2005/8/layout/hierarchy1"/>
    <dgm:cxn modelId="{E2FA1988-22B7-4177-A6C6-FDEE7D8F6ECF}" type="presParOf" srcId="{4C9AF398-2967-4AAF-B3F8-DB1D9262220E}" destId="{F2BE84F0-A2E3-4317-9DAA-84BF354FAD4D}" srcOrd="0" destOrd="0" presId="urn:microsoft.com/office/officeart/2005/8/layout/hierarchy1"/>
    <dgm:cxn modelId="{9C0D1E92-2064-4BD1-BE74-5443927D9BD9}" type="presParOf" srcId="{F2BE84F0-A2E3-4317-9DAA-84BF354FAD4D}" destId="{62530309-6FC2-4E75-B7BB-0244440E79E9}" srcOrd="0" destOrd="0" presId="urn:microsoft.com/office/officeart/2005/8/layout/hierarchy1"/>
    <dgm:cxn modelId="{7C176C02-8B32-45D5-A613-7131E4AE4F5F}" type="presParOf" srcId="{F2BE84F0-A2E3-4317-9DAA-84BF354FAD4D}" destId="{D07BF561-35AF-459B-B34B-B30D9823DCA9}" srcOrd="1" destOrd="0" presId="urn:microsoft.com/office/officeart/2005/8/layout/hierarchy1"/>
    <dgm:cxn modelId="{8C218BCC-6802-4DB9-A8FD-9C6974125CA2}" type="presParOf" srcId="{4C9AF398-2967-4AAF-B3F8-DB1D9262220E}" destId="{1EFC6899-691D-418A-B2E8-C2BA73E87D30}" srcOrd="1" destOrd="0" presId="urn:microsoft.com/office/officeart/2005/8/layout/hierarchy1"/>
    <dgm:cxn modelId="{73CEDD00-8336-4260-B05E-6335F63DA7E2}" type="presParOf" srcId="{1EFC6899-691D-418A-B2E8-C2BA73E87D30}" destId="{E44A3263-B0FA-4AD6-ABE6-6088BCEBBE49}" srcOrd="0" destOrd="0" presId="urn:microsoft.com/office/officeart/2005/8/layout/hierarchy1"/>
    <dgm:cxn modelId="{0A6BA7A9-E2D4-4EF8-9B58-E7F7E721DC11}" type="presParOf" srcId="{1EFC6899-691D-418A-B2E8-C2BA73E87D30}" destId="{6EDA9BCA-F330-46F5-A0DD-A0B9A6BB6468}" srcOrd="1" destOrd="0" presId="urn:microsoft.com/office/officeart/2005/8/layout/hierarchy1"/>
    <dgm:cxn modelId="{F6FFEAA3-E9E9-4456-9A41-E4E45EBBB382}" type="presParOf" srcId="{6EDA9BCA-F330-46F5-A0DD-A0B9A6BB6468}" destId="{810A3414-61D1-4EE5-B31C-EED26F1B14E6}" srcOrd="0" destOrd="0" presId="urn:microsoft.com/office/officeart/2005/8/layout/hierarchy1"/>
    <dgm:cxn modelId="{8436EC8C-EB90-483B-B82A-6592698D748A}" type="presParOf" srcId="{810A3414-61D1-4EE5-B31C-EED26F1B14E6}" destId="{7144D926-F806-45F3-AD31-461ACB485C1A}" srcOrd="0" destOrd="0" presId="urn:microsoft.com/office/officeart/2005/8/layout/hierarchy1"/>
    <dgm:cxn modelId="{C4105158-FB75-44D0-8F7D-CAF239664A11}" type="presParOf" srcId="{810A3414-61D1-4EE5-B31C-EED26F1B14E6}" destId="{D5395701-0550-4B3F-9427-CB84C2339F67}" srcOrd="1" destOrd="0" presId="urn:microsoft.com/office/officeart/2005/8/layout/hierarchy1"/>
    <dgm:cxn modelId="{EB30BF74-500E-4929-A45F-706FBD77FC8B}" type="presParOf" srcId="{6EDA9BCA-F330-46F5-A0DD-A0B9A6BB6468}" destId="{C3FD6BD3-FDEF-417C-9B47-FEE56B6AB013}" srcOrd="1" destOrd="0" presId="urn:microsoft.com/office/officeart/2005/8/layout/hierarchy1"/>
    <dgm:cxn modelId="{DCCDDBE8-BE75-40E2-8B97-75EDEC702F09}" type="presParOf" srcId="{F7C48287-0113-4545-A9CD-FCA794C3B90A}" destId="{DF92E37F-187B-484B-8197-41F36710BC2C}" srcOrd="2" destOrd="0" presId="urn:microsoft.com/office/officeart/2005/8/layout/hierarchy1"/>
    <dgm:cxn modelId="{058A15FC-294B-4261-B8EF-B3E45BFB13C0}" type="presParOf" srcId="{F7C48287-0113-4545-A9CD-FCA794C3B90A}" destId="{9F4466DE-F77C-4235-BCB9-2545BB6DBF30}" srcOrd="3" destOrd="0" presId="urn:microsoft.com/office/officeart/2005/8/layout/hierarchy1"/>
    <dgm:cxn modelId="{1F7434D9-D3E7-4A54-8AFC-56C24595D6A8}" type="presParOf" srcId="{9F4466DE-F77C-4235-BCB9-2545BB6DBF30}" destId="{163BF2EF-D4B7-4F68-B5A8-5A5236FCB2F7}" srcOrd="0" destOrd="0" presId="urn:microsoft.com/office/officeart/2005/8/layout/hierarchy1"/>
    <dgm:cxn modelId="{262E4079-9E58-4790-A067-BC61AFCFE295}" type="presParOf" srcId="{163BF2EF-D4B7-4F68-B5A8-5A5236FCB2F7}" destId="{27DD8CB6-E1CF-4E14-B16B-620BF0CAD0C4}" srcOrd="0" destOrd="0" presId="urn:microsoft.com/office/officeart/2005/8/layout/hierarchy1"/>
    <dgm:cxn modelId="{A6CB11FB-9C58-48BF-87E7-C6EB4B3E67A6}" type="presParOf" srcId="{163BF2EF-D4B7-4F68-B5A8-5A5236FCB2F7}" destId="{D4B596DB-0BCA-4D3B-887E-3CF2093D259F}" srcOrd="1" destOrd="0" presId="urn:microsoft.com/office/officeart/2005/8/layout/hierarchy1"/>
    <dgm:cxn modelId="{EC658238-00BF-4A4A-9243-1A342F5872B6}" type="presParOf" srcId="{9F4466DE-F77C-4235-BCB9-2545BB6DBF30}" destId="{70EE6AA7-F57F-403D-98F4-1485792DD0BE}" srcOrd="1" destOrd="0" presId="urn:microsoft.com/office/officeart/2005/8/layout/hierarchy1"/>
    <dgm:cxn modelId="{B3269181-2BE9-4537-B033-F50202F766F0}" type="presParOf" srcId="{70EE6AA7-F57F-403D-98F4-1485792DD0BE}" destId="{18EA702F-164E-46BF-8AEE-46C803080C38}" srcOrd="0" destOrd="0" presId="urn:microsoft.com/office/officeart/2005/8/layout/hierarchy1"/>
    <dgm:cxn modelId="{5FAFFC48-01A5-4868-8E26-4038C67D8371}" type="presParOf" srcId="{70EE6AA7-F57F-403D-98F4-1485792DD0BE}" destId="{75D5A28F-D923-49FA-A744-3B0067AE5B71}" srcOrd="1" destOrd="0" presId="urn:microsoft.com/office/officeart/2005/8/layout/hierarchy1"/>
    <dgm:cxn modelId="{520C2E20-F4E7-40B0-9FED-D9E7925693C0}" type="presParOf" srcId="{75D5A28F-D923-49FA-A744-3B0067AE5B71}" destId="{B17B5265-A675-4FFA-87AE-2AC53375A621}" srcOrd="0" destOrd="0" presId="urn:microsoft.com/office/officeart/2005/8/layout/hierarchy1"/>
    <dgm:cxn modelId="{DE5A82B9-3D74-49DC-B54D-65B59E42AF9F}" type="presParOf" srcId="{B17B5265-A675-4FFA-87AE-2AC53375A621}" destId="{0D1C5E9D-27EA-4FAA-90DD-4D63DF1EB3AC}" srcOrd="0" destOrd="0" presId="urn:microsoft.com/office/officeart/2005/8/layout/hierarchy1"/>
    <dgm:cxn modelId="{874044DA-1465-418C-8FFE-4C433E0042F6}" type="presParOf" srcId="{B17B5265-A675-4FFA-87AE-2AC53375A621}" destId="{82FED4F1-B1C1-4147-B840-5CB7414C6BFE}" srcOrd="1" destOrd="0" presId="urn:microsoft.com/office/officeart/2005/8/layout/hierarchy1"/>
    <dgm:cxn modelId="{58BC6CF6-0E8D-4533-897E-0D7A351A7803}" type="presParOf" srcId="{75D5A28F-D923-49FA-A744-3B0067AE5B71}" destId="{9A0F1E75-BEF9-4E94-BB09-93CF78A955AE}" srcOrd="1" destOrd="0" presId="urn:microsoft.com/office/officeart/2005/8/layout/hierarchy1"/>
    <dgm:cxn modelId="{E0DE222A-E311-43FC-B088-75F4D58E4569}" type="presParOf" srcId="{9A0F1E75-BEF9-4E94-BB09-93CF78A955AE}" destId="{6730F60A-3CAF-4284-8CF8-E4F3F1EBE07F}" srcOrd="0" destOrd="0" presId="urn:microsoft.com/office/officeart/2005/8/layout/hierarchy1"/>
    <dgm:cxn modelId="{EB28915F-AD24-49B0-A2D7-C575B9EBE329}" type="presParOf" srcId="{9A0F1E75-BEF9-4E94-BB09-93CF78A955AE}" destId="{E7BD4173-2259-4AB8-912D-C5B630A488B2}" srcOrd="1" destOrd="0" presId="urn:microsoft.com/office/officeart/2005/8/layout/hierarchy1"/>
    <dgm:cxn modelId="{CFD07A48-9AA3-4C0C-9341-ADB1A84327B8}" type="presParOf" srcId="{E7BD4173-2259-4AB8-912D-C5B630A488B2}" destId="{1DF5C1A6-9079-4653-9871-9E474B87B760}" srcOrd="0" destOrd="0" presId="urn:microsoft.com/office/officeart/2005/8/layout/hierarchy1"/>
    <dgm:cxn modelId="{DC11935F-5D79-4EDD-84CF-81305BD0DF58}" type="presParOf" srcId="{1DF5C1A6-9079-4653-9871-9E474B87B760}" destId="{57068002-E071-447B-AF40-3B631BD9BD8D}" srcOrd="0" destOrd="0" presId="urn:microsoft.com/office/officeart/2005/8/layout/hierarchy1"/>
    <dgm:cxn modelId="{2BAA21EF-049C-466F-8E8E-1F649551B441}" type="presParOf" srcId="{1DF5C1A6-9079-4653-9871-9E474B87B760}" destId="{210C35E7-9710-445B-98DA-4C87B07FC2F0}" srcOrd="1" destOrd="0" presId="urn:microsoft.com/office/officeart/2005/8/layout/hierarchy1"/>
    <dgm:cxn modelId="{513B1585-FEAC-4BC7-BC64-B6847645D854}" type="presParOf" srcId="{E7BD4173-2259-4AB8-912D-C5B630A488B2}" destId="{A1F153EC-7F23-4F11-892A-60DCDDD6D1A0}" srcOrd="1" destOrd="0" presId="urn:microsoft.com/office/officeart/2005/8/layout/hierarchy1"/>
    <dgm:cxn modelId="{B711493A-E364-4B72-AE73-D04776EC7EAC}" type="presParOf" srcId="{F7C48287-0113-4545-A9CD-FCA794C3B90A}" destId="{C089A2D3-7E51-4789-B4C7-6AEAD784415B}" srcOrd="4" destOrd="0" presId="urn:microsoft.com/office/officeart/2005/8/layout/hierarchy1"/>
    <dgm:cxn modelId="{64667362-B5B5-42AD-8186-F854B3C047ED}" type="presParOf" srcId="{F7C48287-0113-4545-A9CD-FCA794C3B90A}" destId="{E2FAD7C0-0B83-492D-98B7-0C5C00766032}" srcOrd="5" destOrd="0" presId="urn:microsoft.com/office/officeart/2005/8/layout/hierarchy1"/>
    <dgm:cxn modelId="{BDCC6CD3-1B39-4008-A636-B8812F510B03}" type="presParOf" srcId="{E2FAD7C0-0B83-492D-98B7-0C5C00766032}" destId="{F1A0418B-1E3E-4A17-949A-DA8662B014A7}" srcOrd="0" destOrd="0" presId="urn:microsoft.com/office/officeart/2005/8/layout/hierarchy1"/>
    <dgm:cxn modelId="{1D0D207C-B685-4EEF-8104-D48DC65B01A0}" type="presParOf" srcId="{F1A0418B-1E3E-4A17-949A-DA8662B014A7}" destId="{9EDCEE41-F3F2-4E0A-81BF-A166033CC8D1}" srcOrd="0" destOrd="0" presId="urn:microsoft.com/office/officeart/2005/8/layout/hierarchy1"/>
    <dgm:cxn modelId="{50FF4474-8A52-44DE-976A-82FD49B61CCB}" type="presParOf" srcId="{F1A0418B-1E3E-4A17-949A-DA8662B014A7}" destId="{528078A1-06E4-465D-B04B-C0020843C14F}" srcOrd="1" destOrd="0" presId="urn:microsoft.com/office/officeart/2005/8/layout/hierarchy1"/>
    <dgm:cxn modelId="{8AF7ACA3-6209-47A9-955E-DC6A7FD5EF84}" type="presParOf" srcId="{E2FAD7C0-0B83-492D-98B7-0C5C00766032}" destId="{1AD61535-FD21-4162-911B-BDF1B2B28322}" srcOrd="1" destOrd="0" presId="urn:microsoft.com/office/officeart/2005/8/layout/hierarchy1"/>
    <dgm:cxn modelId="{21CDAAA9-B4C7-4408-82CA-96EB6EAD1EDC}" type="presParOf" srcId="{1AD61535-FD21-4162-911B-BDF1B2B28322}" destId="{8EB76BB5-2A59-462C-8111-E26F28E2E226}" srcOrd="0" destOrd="0" presId="urn:microsoft.com/office/officeart/2005/8/layout/hierarchy1"/>
    <dgm:cxn modelId="{C839E8E7-8883-4DE2-BA18-695D995B4966}" type="presParOf" srcId="{1AD61535-FD21-4162-911B-BDF1B2B28322}" destId="{8C572438-74EE-4CA5-96E8-1AC4AA2D321E}" srcOrd="1" destOrd="0" presId="urn:microsoft.com/office/officeart/2005/8/layout/hierarchy1"/>
    <dgm:cxn modelId="{E1D0CC71-34D1-42EF-BDC6-20CC00F06692}" type="presParOf" srcId="{8C572438-74EE-4CA5-96E8-1AC4AA2D321E}" destId="{A6BED027-898A-413D-A40E-370BB34720EB}" srcOrd="0" destOrd="0" presId="urn:microsoft.com/office/officeart/2005/8/layout/hierarchy1"/>
    <dgm:cxn modelId="{DEAB2A5C-C2A4-496B-8E87-F002B40C644D}" type="presParOf" srcId="{A6BED027-898A-413D-A40E-370BB34720EB}" destId="{BCB4D83F-2E6D-4EA7-B2F4-B42D12E86C3F}" srcOrd="0" destOrd="0" presId="urn:microsoft.com/office/officeart/2005/8/layout/hierarchy1"/>
    <dgm:cxn modelId="{16C0C031-F726-4520-B9A4-9D1684E83AEC}" type="presParOf" srcId="{A6BED027-898A-413D-A40E-370BB34720EB}" destId="{C24C54FD-6682-4A7B-8809-7E3E765DC992}" srcOrd="1" destOrd="0" presId="urn:microsoft.com/office/officeart/2005/8/layout/hierarchy1"/>
    <dgm:cxn modelId="{213A6653-442F-4B4A-BC9D-F5833E5F6A2A}" type="presParOf" srcId="{8C572438-74EE-4CA5-96E8-1AC4AA2D321E}" destId="{A8BB0572-C65F-4107-99AB-4E20988C68EC}" srcOrd="1" destOrd="0" presId="urn:microsoft.com/office/officeart/2005/8/layout/hierarchy1"/>
    <dgm:cxn modelId="{1F2092FC-FEA1-46C2-A244-DF4F474878A9}" type="presParOf" srcId="{A8BB0572-C65F-4107-99AB-4E20988C68EC}" destId="{DC4A7CF5-2C3A-4C78-BDD6-5D45223A90A8}" srcOrd="0" destOrd="0" presId="urn:microsoft.com/office/officeart/2005/8/layout/hierarchy1"/>
    <dgm:cxn modelId="{ADC768A7-FB37-4829-AEAB-6CD89EE3C6B6}" type="presParOf" srcId="{A8BB0572-C65F-4107-99AB-4E20988C68EC}" destId="{51104346-D27B-4C1F-94BC-C263518E18F6}" srcOrd="1" destOrd="0" presId="urn:microsoft.com/office/officeart/2005/8/layout/hierarchy1"/>
    <dgm:cxn modelId="{62DB78D5-EEEB-41C5-9E65-FEEF8C47CBB7}" type="presParOf" srcId="{51104346-D27B-4C1F-94BC-C263518E18F6}" destId="{09608BFA-8321-4AE0-809B-A7F6C4FC893C}" srcOrd="0" destOrd="0" presId="urn:microsoft.com/office/officeart/2005/8/layout/hierarchy1"/>
    <dgm:cxn modelId="{1E4C237D-F02E-4528-88E8-BC8FFB964675}" type="presParOf" srcId="{09608BFA-8321-4AE0-809B-A7F6C4FC893C}" destId="{99BED038-D3B0-445F-9614-61A4F346247C}" srcOrd="0" destOrd="0" presId="urn:microsoft.com/office/officeart/2005/8/layout/hierarchy1"/>
    <dgm:cxn modelId="{F2D8BB14-AB2C-48BC-B26F-80D962A6046A}" type="presParOf" srcId="{09608BFA-8321-4AE0-809B-A7F6C4FC893C}" destId="{CAA9033D-30BC-4E75-B0AC-D32260F0E474}" srcOrd="1" destOrd="0" presId="urn:microsoft.com/office/officeart/2005/8/layout/hierarchy1"/>
    <dgm:cxn modelId="{BA412231-2C88-49AE-BACA-8F1FB598C799}" type="presParOf" srcId="{51104346-D27B-4C1F-94BC-C263518E18F6}" destId="{BA324EDE-FF75-4898-805B-B61FA25AC8C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A7CF5-2C3A-4C78-BDD6-5D45223A90A8}">
      <dsp:nvSpPr>
        <dsp:cNvPr id="0" name=""/>
        <dsp:cNvSpPr/>
      </dsp:nvSpPr>
      <dsp:spPr>
        <a:xfrm>
          <a:off x="4220328" y="4140371"/>
          <a:ext cx="91440" cy="421372"/>
        </a:xfrm>
        <a:custGeom>
          <a:avLst/>
          <a:gdLst/>
          <a:ahLst/>
          <a:cxnLst/>
          <a:rect l="0" t="0" r="0" b="0"/>
          <a:pathLst>
            <a:path>
              <a:moveTo>
                <a:pt x="45720" y="0"/>
              </a:moveTo>
              <a:lnTo>
                <a:pt x="45720" y="4213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76BB5-2A59-462C-8111-E26F28E2E226}">
      <dsp:nvSpPr>
        <dsp:cNvPr id="0" name=""/>
        <dsp:cNvSpPr/>
      </dsp:nvSpPr>
      <dsp:spPr>
        <a:xfrm>
          <a:off x="4220328" y="2798981"/>
          <a:ext cx="91440" cy="421372"/>
        </a:xfrm>
        <a:custGeom>
          <a:avLst/>
          <a:gdLst/>
          <a:ahLst/>
          <a:cxnLst/>
          <a:rect l="0" t="0" r="0" b="0"/>
          <a:pathLst>
            <a:path>
              <a:moveTo>
                <a:pt x="45720" y="0"/>
              </a:moveTo>
              <a:lnTo>
                <a:pt x="45720" y="4213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89A2D3-7E51-4789-B4C7-6AEAD784415B}">
      <dsp:nvSpPr>
        <dsp:cNvPr id="0" name=""/>
        <dsp:cNvSpPr/>
      </dsp:nvSpPr>
      <dsp:spPr>
        <a:xfrm>
          <a:off x="2495236" y="1457590"/>
          <a:ext cx="1770812" cy="421372"/>
        </a:xfrm>
        <a:custGeom>
          <a:avLst/>
          <a:gdLst/>
          <a:ahLst/>
          <a:cxnLst/>
          <a:rect l="0" t="0" r="0" b="0"/>
          <a:pathLst>
            <a:path>
              <a:moveTo>
                <a:pt x="0" y="0"/>
              </a:moveTo>
              <a:lnTo>
                <a:pt x="0" y="287153"/>
              </a:lnTo>
              <a:lnTo>
                <a:pt x="1770812" y="287153"/>
              </a:lnTo>
              <a:lnTo>
                <a:pt x="1770812" y="42137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0F60A-3CAF-4284-8CF8-E4F3F1EBE07F}">
      <dsp:nvSpPr>
        <dsp:cNvPr id="0" name=""/>
        <dsp:cNvSpPr/>
      </dsp:nvSpPr>
      <dsp:spPr>
        <a:xfrm>
          <a:off x="2449516" y="4140371"/>
          <a:ext cx="91440" cy="421372"/>
        </a:xfrm>
        <a:custGeom>
          <a:avLst/>
          <a:gdLst/>
          <a:ahLst/>
          <a:cxnLst/>
          <a:rect l="0" t="0" r="0" b="0"/>
          <a:pathLst>
            <a:path>
              <a:moveTo>
                <a:pt x="45720" y="0"/>
              </a:moveTo>
              <a:lnTo>
                <a:pt x="45720" y="4213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EA702F-164E-46BF-8AEE-46C803080C38}">
      <dsp:nvSpPr>
        <dsp:cNvPr id="0" name=""/>
        <dsp:cNvSpPr/>
      </dsp:nvSpPr>
      <dsp:spPr>
        <a:xfrm>
          <a:off x="2449516" y="2798981"/>
          <a:ext cx="91440" cy="421372"/>
        </a:xfrm>
        <a:custGeom>
          <a:avLst/>
          <a:gdLst/>
          <a:ahLst/>
          <a:cxnLst/>
          <a:rect l="0" t="0" r="0" b="0"/>
          <a:pathLst>
            <a:path>
              <a:moveTo>
                <a:pt x="45720" y="0"/>
              </a:moveTo>
              <a:lnTo>
                <a:pt x="45720" y="4213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92E37F-187B-484B-8197-41F36710BC2C}">
      <dsp:nvSpPr>
        <dsp:cNvPr id="0" name=""/>
        <dsp:cNvSpPr/>
      </dsp:nvSpPr>
      <dsp:spPr>
        <a:xfrm>
          <a:off x="2449516" y="1457590"/>
          <a:ext cx="91440" cy="421372"/>
        </a:xfrm>
        <a:custGeom>
          <a:avLst/>
          <a:gdLst/>
          <a:ahLst/>
          <a:cxnLst/>
          <a:rect l="0" t="0" r="0" b="0"/>
          <a:pathLst>
            <a:path>
              <a:moveTo>
                <a:pt x="45720" y="0"/>
              </a:moveTo>
              <a:lnTo>
                <a:pt x="45720" y="42137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4A3263-B0FA-4AD6-ABE6-6088BCEBBE49}">
      <dsp:nvSpPr>
        <dsp:cNvPr id="0" name=""/>
        <dsp:cNvSpPr/>
      </dsp:nvSpPr>
      <dsp:spPr>
        <a:xfrm>
          <a:off x="678703" y="4140371"/>
          <a:ext cx="91440" cy="421372"/>
        </a:xfrm>
        <a:custGeom>
          <a:avLst/>
          <a:gdLst/>
          <a:ahLst/>
          <a:cxnLst/>
          <a:rect l="0" t="0" r="0" b="0"/>
          <a:pathLst>
            <a:path>
              <a:moveTo>
                <a:pt x="45720" y="0"/>
              </a:moveTo>
              <a:lnTo>
                <a:pt x="45720" y="4213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25FAD7-3E55-48DA-BB16-C046A06EC5AF}">
      <dsp:nvSpPr>
        <dsp:cNvPr id="0" name=""/>
        <dsp:cNvSpPr/>
      </dsp:nvSpPr>
      <dsp:spPr>
        <a:xfrm>
          <a:off x="678703" y="2798981"/>
          <a:ext cx="91440" cy="421372"/>
        </a:xfrm>
        <a:custGeom>
          <a:avLst/>
          <a:gdLst/>
          <a:ahLst/>
          <a:cxnLst/>
          <a:rect l="0" t="0" r="0" b="0"/>
          <a:pathLst>
            <a:path>
              <a:moveTo>
                <a:pt x="45720" y="0"/>
              </a:moveTo>
              <a:lnTo>
                <a:pt x="45720" y="4213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4C4F81-CF22-4E8A-9417-AF99C56038A5}">
      <dsp:nvSpPr>
        <dsp:cNvPr id="0" name=""/>
        <dsp:cNvSpPr/>
      </dsp:nvSpPr>
      <dsp:spPr>
        <a:xfrm>
          <a:off x="724423" y="1457590"/>
          <a:ext cx="1770812" cy="421372"/>
        </a:xfrm>
        <a:custGeom>
          <a:avLst/>
          <a:gdLst/>
          <a:ahLst/>
          <a:cxnLst/>
          <a:rect l="0" t="0" r="0" b="0"/>
          <a:pathLst>
            <a:path>
              <a:moveTo>
                <a:pt x="1770812" y="0"/>
              </a:moveTo>
              <a:lnTo>
                <a:pt x="1770812" y="287153"/>
              </a:lnTo>
              <a:lnTo>
                <a:pt x="0" y="287153"/>
              </a:lnTo>
              <a:lnTo>
                <a:pt x="0" y="42137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637780-0CC3-4FA5-83D3-908C5CA9326C}">
      <dsp:nvSpPr>
        <dsp:cNvPr id="0" name=""/>
        <dsp:cNvSpPr/>
      </dsp:nvSpPr>
      <dsp:spPr>
        <a:xfrm>
          <a:off x="2449516" y="671302"/>
          <a:ext cx="91440" cy="421372"/>
        </a:xfrm>
        <a:custGeom>
          <a:avLst/>
          <a:gdLst/>
          <a:ahLst/>
          <a:cxnLst/>
          <a:rect l="0" t="0" r="0" b="0"/>
          <a:pathLst>
            <a:path>
              <a:moveTo>
                <a:pt x="45720" y="0"/>
              </a:moveTo>
              <a:lnTo>
                <a:pt x="45720" y="42137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B5F30-F6E0-4F7F-9797-5AF31DCBE7C6}">
      <dsp:nvSpPr>
        <dsp:cNvPr id="0" name=""/>
        <dsp:cNvSpPr/>
      </dsp:nvSpPr>
      <dsp:spPr>
        <a:xfrm>
          <a:off x="1180393" y="338283"/>
          <a:ext cx="2629685" cy="3330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500A6-66D5-4600-9199-12CDC577C47B}">
      <dsp:nvSpPr>
        <dsp:cNvPr id="0" name=""/>
        <dsp:cNvSpPr/>
      </dsp:nvSpPr>
      <dsp:spPr>
        <a:xfrm>
          <a:off x="1341376" y="491217"/>
          <a:ext cx="2629685" cy="3330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a:t>DIRECCIÓN GENERAL</a:t>
          </a:r>
        </a:p>
      </dsp:txBody>
      <dsp:txXfrm>
        <a:off x="1351130" y="500971"/>
        <a:ext cx="2610177" cy="313510"/>
      </dsp:txXfrm>
    </dsp:sp>
    <dsp:sp modelId="{9FC1131B-5645-4073-A1D6-73C98B912CBD}">
      <dsp:nvSpPr>
        <dsp:cNvPr id="0" name=""/>
        <dsp:cNvSpPr/>
      </dsp:nvSpPr>
      <dsp:spPr>
        <a:xfrm>
          <a:off x="1645284" y="1092675"/>
          <a:ext cx="1699902" cy="3649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446EE-B9DF-4C5A-88E4-14598EB3DF8F}">
      <dsp:nvSpPr>
        <dsp:cNvPr id="0" name=""/>
        <dsp:cNvSpPr/>
      </dsp:nvSpPr>
      <dsp:spPr>
        <a:xfrm>
          <a:off x="1806267" y="1245608"/>
          <a:ext cx="1699902" cy="36491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a:t>Gerente General</a:t>
          </a:r>
        </a:p>
      </dsp:txBody>
      <dsp:txXfrm>
        <a:off x="1816955" y="1256296"/>
        <a:ext cx="1678526" cy="343539"/>
      </dsp:txXfrm>
    </dsp:sp>
    <dsp:sp modelId="{48D9513F-AA79-4EA0-A2F2-D7E2B9F5A2D1}">
      <dsp:nvSpPr>
        <dsp:cNvPr id="0" name=""/>
        <dsp:cNvSpPr/>
      </dsp:nvSpPr>
      <dsp:spPr>
        <a:xfrm>
          <a:off x="0" y="1878963"/>
          <a:ext cx="1448846" cy="9200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2CF71-17D4-4CCE-B0C6-BFC1F9F4383D}">
      <dsp:nvSpPr>
        <dsp:cNvPr id="0" name=""/>
        <dsp:cNvSpPr/>
      </dsp:nvSpPr>
      <dsp:spPr>
        <a:xfrm>
          <a:off x="160982" y="2031897"/>
          <a:ext cx="1448846" cy="92001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Departamento de Administración y Finanzas</a:t>
          </a:r>
        </a:p>
      </dsp:txBody>
      <dsp:txXfrm>
        <a:off x="187928" y="2058843"/>
        <a:ext cx="1394954" cy="866125"/>
      </dsp:txXfrm>
    </dsp:sp>
    <dsp:sp modelId="{62530309-6FC2-4E75-B7BB-0244440E79E9}">
      <dsp:nvSpPr>
        <dsp:cNvPr id="0" name=""/>
        <dsp:cNvSpPr/>
      </dsp:nvSpPr>
      <dsp:spPr>
        <a:xfrm>
          <a:off x="0" y="3220354"/>
          <a:ext cx="1448846" cy="9200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BF561-35AF-459B-B34B-B30D9823DCA9}">
      <dsp:nvSpPr>
        <dsp:cNvPr id="0" name=""/>
        <dsp:cNvSpPr/>
      </dsp:nvSpPr>
      <dsp:spPr>
        <a:xfrm>
          <a:off x="160982" y="3373288"/>
          <a:ext cx="1448846" cy="9200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Contador General</a:t>
          </a:r>
        </a:p>
      </dsp:txBody>
      <dsp:txXfrm>
        <a:off x="187928" y="3400234"/>
        <a:ext cx="1394954" cy="866125"/>
      </dsp:txXfrm>
    </dsp:sp>
    <dsp:sp modelId="{7144D926-F806-45F3-AD31-461ACB485C1A}">
      <dsp:nvSpPr>
        <dsp:cNvPr id="0" name=""/>
        <dsp:cNvSpPr/>
      </dsp:nvSpPr>
      <dsp:spPr>
        <a:xfrm>
          <a:off x="0" y="4561744"/>
          <a:ext cx="1448846" cy="107179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395701-0550-4B3F-9427-CB84C2339F67}">
      <dsp:nvSpPr>
        <dsp:cNvPr id="0" name=""/>
        <dsp:cNvSpPr/>
      </dsp:nvSpPr>
      <dsp:spPr>
        <a:xfrm>
          <a:off x="160982" y="4714678"/>
          <a:ext cx="1448846" cy="10717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Asistente Contabilidad</a:t>
          </a:r>
        </a:p>
        <a:p>
          <a:pPr lvl="0" algn="ctr" defTabSz="444500">
            <a:lnSpc>
              <a:spcPct val="90000"/>
            </a:lnSpc>
            <a:spcBef>
              <a:spcPct val="0"/>
            </a:spcBef>
            <a:spcAft>
              <a:spcPct val="35000"/>
            </a:spcAft>
          </a:pPr>
          <a:r>
            <a:rPr lang="es-ES" sz="1000" kern="1200" dirty="0"/>
            <a:t>Asistente Administrativa</a:t>
          </a:r>
        </a:p>
        <a:p>
          <a:pPr lvl="0" algn="ctr" defTabSz="444500">
            <a:lnSpc>
              <a:spcPct val="90000"/>
            </a:lnSpc>
            <a:spcBef>
              <a:spcPct val="0"/>
            </a:spcBef>
            <a:spcAft>
              <a:spcPct val="35000"/>
            </a:spcAft>
          </a:pPr>
          <a:r>
            <a:rPr lang="es-ES" sz="1000" kern="1200" dirty="0"/>
            <a:t>Asistente Logística</a:t>
          </a:r>
        </a:p>
        <a:p>
          <a:pPr lvl="0" algn="ctr" defTabSz="444500">
            <a:lnSpc>
              <a:spcPct val="90000"/>
            </a:lnSpc>
            <a:spcBef>
              <a:spcPct val="0"/>
            </a:spcBef>
            <a:spcAft>
              <a:spcPct val="35000"/>
            </a:spcAft>
          </a:pPr>
          <a:r>
            <a:rPr lang="es-ES" sz="1000" kern="1200" dirty="0"/>
            <a:t>Recepción</a:t>
          </a:r>
        </a:p>
        <a:p>
          <a:pPr lvl="0" algn="ctr" defTabSz="444500">
            <a:lnSpc>
              <a:spcPct val="90000"/>
            </a:lnSpc>
            <a:spcBef>
              <a:spcPct val="0"/>
            </a:spcBef>
            <a:spcAft>
              <a:spcPct val="35000"/>
            </a:spcAft>
          </a:pPr>
          <a:r>
            <a:rPr lang="es-ES" sz="1000" kern="1200" dirty="0"/>
            <a:t>Mensajero</a:t>
          </a:r>
        </a:p>
      </dsp:txBody>
      <dsp:txXfrm>
        <a:off x="192374" y="4746070"/>
        <a:ext cx="1386062" cy="1009008"/>
      </dsp:txXfrm>
    </dsp:sp>
    <dsp:sp modelId="{27DD8CB6-E1CF-4E14-B16B-620BF0CAD0C4}">
      <dsp:nvSpPr>
        <dsp:cNvPr id="0" name=""/>
        <dsp:cNvSpPr/>
      </dsp:nvSpPr>
      <dsp:spPr>
        <a:xfrm>
          <a:off x="1770812" y="1878963"/>
          <a:ext cx="1448846" cy="9200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596DB-0BCA-4D3B-887E-3CF2093D259F}">
      <dsp:nvSpPr>
        <dsp:cNvPr id="0" name=""/>
        <dsp:cNvSpPr/>
      </dsp:nvSpPr>
      <dsp:spPr>
        <a:xfrm>
          <a:off x="1931795" y="2031897"/>
          <a:ext cx="1448846" cy="92001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Departamento de Ventas</a:t>
          </a:r>
        </a:p>
      </dsp:txBody>
      <dsp:txXfrm>
        <a:off x="1958741" y="2058843"/>
        <a:ext cx="1394954" cy="866125"/>
      </dsp:txXfrm>
    </dsp:sp>
    <dsp:sp modelId="{0D1C5E9D-27EA-4FAA-90DD-4D63DF1EB3AC}">
      <dsp:nvSpPr>
        <dsp:cNvPr id="0" name=""/>
        <dsp:cNvSpPr/>
      </dsp:nvSpPr>
      <dsp:spPr>
        <a:xfrm>
          <a:off x="1770812" y="3220354"/>
          <a:ext cx="1448846" cy="9200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ED4F1-B1C1-4147-B840-5CB7414C6BFE}">
      <dsp:nvSpPr>
        <dsp:cNvPr id="0" name=""/>
        <dsp:cNvSpPr/>
      </dsp:nvSpPr>
      <dsp:spPr>
        <a:xfrm>
          <a:off x="1931795" y="3373288"/>
          <a:ext cx="1448846" cy="9200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Gerente Comercial</a:t>
          </a:r>
        </a:p>
      </dsp:txBody>
      <dsp:txXfrm>
        <a:off x="1958741" y="3400234"/>
        <a:ext cx="1394954" cy="866125"/>
      </dsp:txXfrm>
    </dsp:sp>
    <dsp:sp modelId="{57068002-E071-447B-AF40-3B631BD9BD8D}">
      <dsp:nvSpPr>
        <dsp:cNvPr id="0" name=""/>
        <dsp:cNvSpPr/>
      </dsp:nvSpPr>
      <dsp:spPr>
        <a:xfrm>
          <a:off x="1770812" y="4561744"/>
          <a:ext cx="1448846" cy="107179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0C35E7-9710-445B-98DA-4C87B07FC2F0}">
      <dsp:nvSpPr>
        <dsp:cNvPr id="0" name=""/>
        <dsp:cNvSpPr/>
      </dsp:nvSpPr>
      <dsp:spPr>
        <a:xfrm>
          <a:off x="1931795" y="4714678"/>
          <a:ext cx="1448846" cy="10717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Consultor de Negocios</a:t>
          </a:r>
        </a:p>
        <a:p>
          <a:pPr lvl="0" algn="ctr" defTabSz="444500">
            <a:lnSpc>
              <a:spcPct val="90000"/>
            </a:lnSpc>
            <a:spcBef>
              <a:spcPct val="0"/>
            </a:spcBef>
            <a:spcAft>
              <a:spcPct val="35000"/>
            </a:spcAft>
          </a:pPr>
          <a:r>
            <a:rPr lang="es-ES" sz="1000" kern="1200" dirty="0"/>
            <a:t>Consultor de Ingeniería</a:t>
          </a:r>
        </a:p>
      </dsp:txBody>
      <dsp:txXfrm>
        <a:off x="1963187" y="4746070"/>
        <a:ext cx="1386062" cy="1009008"/>
      </dsp:txXfrm>
    </dsp:sp>
    <dsp:sp modelId="{9EDCEE41-F3F2-4E0A-81BF-A166033CC8D1}">
      <dsp:nvSpPr>
        <dsp:cNvPr id="0" name=""/>
        <dsp:cNvSpPr/>
      </dsp:nvSpPr>
      <dsp:spPr>
        <a:xfrm>
          <a:off x="3541625" y="1878963"/>
          <a:ext cx="1448846" cy="9200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8078A1-06E4-465D-B04B-C0020843C14F}">
      <dsp:nvSpPr>
        <dsp:cNvPr id="0" name=""/>
        <dsp:cNvSpPr/>
      </dsp:nvSpPr>
      <dsp:spPr>
        <a:xfrm>
          <a:off x="3702608" y="2031897"/>
          <a:ext cx="1448846" cy="92001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Departamento de ITT</a:t>
          </a:r>
        </a:p>
      </dsp:txBody>
      <dsp:txXfrm>
        <a:off x="3729554" y="2058843"/>
        <a:ext cx="1394954" cy="866125"/>
      </dsp:txXfrm>
    </dsp:sp>
    <dsp:sp modelId="{BCB4D83F-2E6D-4EA7-B2F4-B42D12E86C3F}">
      <dsp:nvSpPr>
        <dsp:cNvPr id="0" name=""/>
        <dsp:cNvSpPr/>
      </dsp:nvSpPr>
      <dsp:spPr>
        <a:xfrm>
          <a:off x="3541625" y="3220354"/>
          <a:ext cx="1448846" cy="9200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4C54FD-6682-4A7B-8809-7E3E765DC992}">
      <dsp:nvSpPr>
        <dsp:cNvPr id="0" name=""/>
        <dsp:cNvSpPr/>
      </dsp:nvSpPr>
      <dsp:spPr>
        <a:xfrm>
          <a:off x="3702608" y="3373288"/>
          <a:ext cx="1448846" cy="9200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Gerente de Servicio Técnico</a:t>
          </a:r>
        </a:p>
      </dsp:txBody>
      <dsp:txXfrm>
        <a:off x="3729554" y="3400234"/>
        <a:ext cx="1394954" cy="866125"/>
      </dsp:txXfrm>
    </dsp:sp>
    <dsp:sp modelId="{99BED038-D3B0-445F-9614-61A4F346247C}">
      <dsp:nvSpPr>
        <dsp:cNvPr id="0" name=""/>
        <dsp:cNvSpPr/>
      </dsp:nvSpPr>
      <dsp:spPr>
        <a:xfrm>
          <a:off x="3541625" y="4561744"/>
          <a:ext cx="1448846" cy="107179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9033D-30BC-4E75-B0AC-D32260F0E474}">
      <dsp:nvSpPr>
        <dsp:cNvPr id="0" name=""/>
        <dsp:cNvSpPr/>
      </dsp:nvSpPr>
      <dsp:spPr>
        <a:xfrm>
          <a:off x="3702608" y="4714678"/>
          <a:ext cx="1448846" cy="10717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Especialista de Servicios</a:t>
          </a:r>
        </a:p>
        <a:p>
          <a:pPr lvl="0" algn="ctr" defTabSz="444500">
            <a:lnSpc>
              <a:spcPct val="90000"/>
            </a:lnSpc>
            <a:spcBef>
              <a:spcPct val="0"/>
            </a:spcBef>
            <a:spcAft>
              <a:spcPct val="35000"/>
            </a:spcAft>
          </a:pPr>
          <a:r>
            <a:rPr lang="es-ES" sz="1000" kern="1200" dirty="0"/>
            <a:t>Ingeniero de Servicios</a:t>
          </a:r>
        </a:p>
      </dsp:txBody>
      <dsp:txXfrm>
        <a:off x="3734000" y="4746070"/>
        <a:ext cx="1386062" cy="10090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20F5B-0A97-4B93-88B1-823B1BEF8C82}" type="datetimeFigureOut">
              <a:rPr lang="es-ES" smtClean="0"/>
              <a:pPr/>
              <a:t>07/04/2015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21F480-7DE6-4CF0-814C-F301554D991D}" type="slidenum">
              <a:rPr lang="es-ES" smtClean="0"/>
              <a:pPr/>
              <a:t>‹Nº›</a:t>
            </a:fld>
            <a:endParaRPr lang="es-ES" dirty="0"/>
          </a:p>
        </p:txBody>
      </p:sp>
    </p:spTree>
    <p:extLst>
      <p:ext uri="{BB962C8B-B14F-4D97-AF65-F5344CB8AC3E}">
        <p14:creationId xmlns:p14="http://schemas.microsoft.com/office/powerpoint/2010/main" val="1639584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Rot="1" noChangeAspect="1" noChangeArrowheads="1" noTextEdit="1"/>
          </p:cNvSpPr>
          <p:nvPr>
            <p:ph type="sldImg"/>
          </p:nvPr>
        </p:nvSpPr>
        <p:spPr bwMode="auto">
          <a:xfrm>
            <a:off x="1176338" y="706438"/>
            <a:ext cx="4530725" cy="3398837"/>
          </a:xfrm>
          <a:prstGeom prst="rect">
            <a:avLst/>
          </a:prstGeom>
          <a:noFill/>
          <a:ln>
            <a:solidFill>
              <a:srgbClr val="000000"/>
            </a:solidFill>
            <a:miter lim="800000"/>
            <a:headEnd/>
            <a:tailEnd/>
          </a:ln>
        </p:spPr>
      </p:sp>
      <p:sp>
        <p:nvSpPr>
          <p:cNvPr id="67587" name="Text Box 1028"/>
          <p:cNvSpPr txBox="1">
            <a:spLocks noGrp="1" noChangeArrowheads="1"/>
          </p:cNvSpPr>
          <p:nvPr>
            <p:ph type="body" idx="1"/>
          </p:nvPr>
        </p:nvSpPr>
        <p:spPr bwMode="auto">
          <a:xfrm>
            <a:off x="927848" y="4317960"/>
            <a:ext cx="5029737" cy="4105648"/>
          </a:xfrm>
          <a:prstGeom prst="rect">
            <a:avLst/>
          </a:prstGeom>
          <a:noFill/>
          <a:ln w="12700">
            <a:miter lim="800000"/>
            <a:headEnd/>
            <a:tailEnd/>
          </a:ln>
        </p:spPr>
        <p:txBody>
          <a:bodyPr lIns="91414" tIns="45708" rIns="91414" bIns="45708"/>
          <a:lstStyle/>
          <a:p>
            <a:pPr>
              <a:spcBef>
                <a:spcPct val="0"/>
              </a:spcBef>
            </a:pPr>
            <a:endParaRPr lang="en-GB" sz="2400" b="1" dirty="0" smtClean="0">
              <a:latin typeface="Arial" charset="0"/>
            </a:endParaRPr>
          </a:p>
          <a:p>
            <a:pPr>
              <a:spcBef>
                <a:spcPct val="0"/>
              </a:spcBef>
            </a:pPr>
            <a:endParaRPr lang="en-GB" sz="2400" b="1" dirty="0" smtClean="0">
              <a:latin typeface="Arial" charset="0"/>
            </a:endParaRPr>
          </a:p>
          <a:p>
            <a:pPr>
              <a:spcBef>
                <a:spcPct val="0"/>
              </a:spcBef>
            </a:pPr>
            <a:r>
              <a:rPr lang="en-GB" sz="2400" b="1" dirty="0" smtClean="0">
                <a:latin typeface="Arial" charset="0"/>
              </a:rPr>
              <a:t>PMG STORM</a:t>
            </a:r>
          </a:p>
          <a:p>
            <a:pPr>
              <a:spcBef>
                <a:spcPct val="0"/>
              </a:spcBef>
            </a:pPr>
            <a:endParaRPr lang="en-GB" sz="2400" b="1" dirty="0" smtClean="0">
              <a:latin typeface="Arial" charset="0"/>
            </a:endParaRPr>
          </a:p>
          <a:p>
            <a:pPr>
              <a:spcBef>
                <a:spcPct val="0"/>
              </a:spcBef>
            </a:pPr>
            <a:r>
              <a:rPr lang="en-GB" sz="2400" b="1" dirty="0" smtClean="0">
                <a:latin typeface="Arial" charset="0"/>
              </a:rPr>
              <a:t>PMG SAMBA und</a:t>
            </a:r>
            <a:br>
              <a:rPr lang="en-GB" sz="2400" b="1" dirty="0" smtClean="0">
                <a:latin typeface="Arial" charset="0"/>
              </a:rPr>
            </a:br>
            <a:endParaRPr lang="en-GB" sz="2400" b="1" dirty="0" smtClean="0">
              <a:latin typeface="Arial" charset="0"/>
            </a:endParaRPr>
          </a:p>
          <a:p>
            <a:pPr>
              <a:spcBef>
                <a:spcPct val="0"/>
              </a:spcBef>
            </a:pPr>
            <a:r>
              <a:rPr lang="en-GB" sz="2400" b="1" dirty="0" smtClean="0">
                <a:latin typeface="Arial" charset="0"/>
              </a:rPr>
              <a:t>PMG SALES SAP</a:t>
            </a:r>
          </a:p>
        </p:txBody>
      </p:sp>
    </p:spTree>
    <p:extLst>
      <p:ext uri="{BB962C8B-B14F-4D97-AF65-F5344CB8AC3E}">
        <p14:creationId xmlns:p14="http://schemas.microsoft.com/office/powerpoint/2010/main" val="39078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150938" y="703263"/>
            <a:ext cx="4591050" cy="3443287"/>
          </a:xfrm>
          <a:prstGeom prst="rect">
            <a:avLst/>
          </a:prstGeom>
          <a:noFill/>
          <a:ln>
            <a:solidFill>
              <a:srgbClr val="000000"/>
            </a:solidFill>
            <a:miter lim="800000"/>
            <a:headEnd/>
            <a:tailEnd/>
          </a:ln>
        </p:spPr>
      </p:sp>
      <p:sp>
        <p:nvSpPr>
          <p:cNvPr id="68611" name="Rectangle 3"/>
          <p:cNvSpPr>
            <a:spLocks noGrp="1" noChangeArrowheads="1"/>
          </p:cNvSpPr>
          <p:nvPr>
            <p:ph type="body" idx="1"/>
          </p:nvPr>
        </p:nvSpPr>
        <p:spPr bwMode="auto">
          <a:xfrm>
            <a:off x="929461" y="4357493"/>
            <a:ext cx="5034579" cy="4076364"/>
          </a:xfrm>
          <a:prstGeom prst="rect">
            <a:avLst/>
          </a:prstGeom>
          <a:noFill/>
          <a:ln w="12700">
            <a:miter lim="800000"/>
            <a:headEnd/>
            <a:tailEnd/>
          </a:ln>
        </p:spPr>
        <p:txBody>
          <a:bodyPr wrap="none" anchor="ctr"/>
          <a:lstStyle/>
          <a:p>
            <a:endParaRPr lang="en-US" dirty="0" smtClean="0"/>
          </a:p>
        </p:txBody>
      </p:sp>
    </p:spTree>
    <p:extLst>
      <p:ext uri="{BB962C8B-B14F-4D97-AF65-F5344CB8AC3E}">
        <p14:creationId xmlns:p14="http://schemas.microsoft.com/office/powerpoint/2010/main" val="249997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150938" y="703263"/>
            <a:ext cx="4591050" cy="3443287"/>
          </a:xfrm>
          <a:prstGeom prst="rect">
            <a:avLst/>
          </a:prstGeom>
          <a:noFill/>
          <a:ln>
            <a:solidFill>
              <a:srgbClr val="000000"/>
            </a:solidFill>
            <a:miter lim="800000"/>
            <a:headEnd/>
            <a:tailEnd/>
          </a:ln>
        </p:spPr>
      </p:sp>
      <p:sp>
        <p:nvSpPr>
          <p:cNvPr id="68611" name="Rectangle 3"/>
          <p:cNvSpPr>
            <a:spLocks noGrp="1" noChangeArrowheads="1"/>
          </p:cNvSpPr>
          <p:nvPr>
            <p:ph type="body" idx="1"/>
          </p:nvPr>
        </p:nvSpPr>
        <p:spPr bwMode="auto">
          <a:xfrm>
            <a:off x="929461" y="4357493"/>
            <a:ext cx="5034579" cy="4076364"/>
          </a:xfrm>
          <a:prstGeom prst="rect">
            <a:avLst/>
          </a:prstGeom>
          <a:noFill/>
          <a:ln w="12700">
            <a:miter lim="800000"/>
            <a:headEnd/>
            <a:tailEnd/>
          </a:ln>
        </p:spPr>
        <p:txBody>
          <a:bodyPr wrap="none" anchor="ctr"/>
          <a:lstStyle/>
          <a:p>
            <a:endParaRPr lang="en-US" dirty="0" smtClean="0"/>
          </a:p>
        </p:txBody>
      </p:sp>
    </p:spTree>
    <p:extLst>
      <p:ext uri="{BB962C8B-B14F-4D97-AF65-F5344CB8AC3E}">
        <p14:creationId xmlns:p14="http://schemas.microsoft.com/office/powerpoint/2010/main" val="342053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150938" y="703263"/>
            <a:ext cx="4591050" cy="3443287"/>
          </a:xfrm>
          <a:prstGeom prst="rect">
            <a:avLst/>
          </a:prstGeom>
          <a:noFill/>
          <a:ln>
            <a:solidFill>
              <a:srgbClr val="000000"/>
            </a:solidFill>
            <a:miter lim="800000"/>
            <a:headEnd/>
            <a:tailEnd/>
          </a:ln>
        </p:spPr>
      </p:sp>
      <p:sp>
        <p:nvSpPr>
          <p:cNvPr id="68611" name="Rectangle 3"/>
          <p:cNvSpPr>
            <a:spLocks noGrp="1" noChangeArrowheads="1"/>
          </p:cNvSpPr>
          <p:nvPr>
            <p:ph type="body" idx="1"/>
          </p:nvPr>
        </p:nvSpPr>
        <p:spPr bwMode="auto">
          <a:xfrm>
            <a:off x="929461" y="4357493"/>
            <a:ext cx="5034579" cy="4076364"/>
          </a:xfrm>
          <a:prstGeom prst="rect">
            <a:avLst/>
          </a:prstGeom>
          <a:noFill/>
          <a:ln w="12700">
            <a:miter lim="800000"/>
            <a:headEnd/>
            <a:tailEnd/>
          </a:ln>
        </p:spPr>
        <p:txBody>
          <a:bodyPr wrap="none" anchor="ctr"/>
          <a:lstStyle/>
          <a:p>
            <a:endParaRPr lang="en-US" dirty="0" smtClean="0"/>
          </a:p>
        </p:txBody>
      </p:sp>
    </p:spTree>
    <p:extLst>
      <p:ext uri="{BB962C8B-B14F-4D97-AF65-F5344CB8AC3E}">
        <p14:creationId xmlns:p14="http://schemas.microsoft.com/office/powerpoint/2010/main" val="361191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150938" y="703263"/>
            <a:ext cx="4591050" cy="3443287"/>
          </a:xfrm>
          <a:prstGeom prst="rect">
            <a:avLst/>
          </a:prstGeom>
          <a:noFill/>
          <a:ln>
            <a:solidFill>
              <a:srgbClr val="000000"/>
            </a:solidFill>
            <a:miter lim="800000"/>
            <a:headEnd/>
            <a:tailEnd/>
          </a:ln>
        </p:spPr>
      </p:sp>
      <p:sp>
        <p:nvSpPr>
          <p:cNvPr id="68611" name="Rectangle 3"/>
          <p:cNvSpPr>
            <a:spLocks noGrp="1" noChangeArrowheads="1"/>
          </p:cNvSpPr>
          <p:nvPr>
            <p:ph type="body" idx="1"/>
          </p:nvPr>
        </p:nvSpPr>
        <p:spPr bwMode="auto">
          <a:xfrm>
            <a:off x="929461" y="4357493"/>
            <a:ext cx="5034579" cy="4076364"/>
          </a:xfrm>
          <a:prstGeom prst="rect">
            <a:avLst/>
          </a:prstGeom>
          <a:noFill/>
          <a:ln w="12700">
            <a:miter lim="800000"/>
            <a:headEnd/>
            <a:tailEnd/>
          </a:ln>
        </p:spPr>
        <p:txBody>
          <a:bodyPr wrap="none" anchor="ctr"/>
          <a:lstStyle/>
          <a:p>
            <a:endParaRPr lang="en-US" dirty="0" smtClean="0"/>
          </a:p>
        </p:txBody>
      </p:sp>
    </p:spTree>
    <p:extLst>
      <p:ext uri="{BB962C8B-B14F-4D97-AF65-F5344CB8AC3E}">
        <p14:creationId xmlns:p14="http://schemas.microsoft.com/office/powerpoint/2010/main" val="241023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150938" y="703263"/>
            <a:ext cx="4591050" cy="3443287"/>
          </a:xfrm>
          <a:prstGeom prst="rect">
            <a:avLst/>
          </a:prstGeom>
          <a:noFill/>
          <a:ln>
            <a:solidFill>
              <a:srgbClr val="000000"/>
            </a:solidFill>
            <a:miter lim="800000"/>
            <a:headEnd/>
            <a:tailEnd/>
          </a:ln>
        </p:spPr>
      </p:sp>
      <p:sp>
        <p:nvSpPr>
          <p:cNvPr id="68611" name="Rectangle 3"/>
          <p:cNvSpPr>
            <a:spLocks noGrp="1" noChangeArrowheads="1"/>
          </p:cNvSpPr>
          <p:nvPr>
            <p:ph type="body" idx="1"/>
          </p:nvPr>
        </p:nvSpPr>
        <p:spPr bwMode="auto">
          <a:xfrm>
            <a:off x="929461" y="4357493"/>
            <a:ext cx="5034579" cy="4076364"/>
          </a:xfrm>
          <a:prstGeom prst="rect">
            <a:avLst/>
          </a:prstGeom>
          <a:noFill/>
          <a:ln w="12700">
            <a:miter lim="800000"/>
            <a:headEnd/>
            <a:tailEnd/>
          </a:ln>
        </p:spPr>
        <p:txBody>
          <a:bodyPr wrap="none" anchor="ctr"/>
          <a:lstStyle/>
          <a:p>
            <a:endParaRPr lang="en-US" dirty="0" smtClean="0"/>
          </a:p>
        </p:txBody>
      </p:sp>
    </p:spTree>
    <p:extLst>
      <p:ext uri="{BB962C8B-B14F-4D97-AF65-F5344CB8AC3E}">
        <p14:creationId xmlns:p14="http://schemas.microsoft.com/office/powerpoint/2010/main" val="2943613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150938" y="703263"/>
            <a:ext cx="4591050" cy="3443287"/>
          </a:xfrm>
          <a:prstGeom prst="rect">
            <a:avLst/>
          </a:prstGeom>
          <a:noFill/>
          <a:ln>
            <a:solidFill>
              <a:srgbClr val="000000"/>
            </a:solidFill>
            <a:miter lim="800000"/>
            <a:headEnd/>
            <a:tailEnd/>
          </a:ln>
        </p:spPr>
      </p:sp>
      <p:sp>
        <p:nvSpPr>
          <p:cNvPr id="68611" name="Rectangle 3"/>
          <p:cNvSpPr>
            <a:spLocks noGrp="1" noChangeArrowheads="1"/>
          </p:cNvSpPr>
          <p:nvPr>
            <p:ph type="body" idx="1"/>
          </p:nvPr>
        </p:nvSpPr>
        <p:spPr bwMode="auto">
          <a:xfrm>
            <a:off x="929461" y="4357493"/>
            <a:ext cx="5034579" cy="4076364"/>
          </a:xfrm>
          <a:prstGeom prst="rect">
            <a:avLst/>
          </a:prstGeom>
          <a:noFill/>
          <a:ln w="12700">
            <a:miter lim="800000"/>
            <a:headEnd/>
            <a:tailEnd/>
          </a:ln>
        </p:spPr>
        <p:txBody>
          <a:bodyPr wrap="none" anchor="ctr"/>
          <a:lstStyle/>
          <a:p>
            <a:endParaRPr lang="en-US" dirty="0" smtClean="0"/>
          </a:p>
        </p:txBody>
      </p:sp>
    </p:spTree>
    <p:extLst>
      <p:ext uri="{BB962C8B-B14F-4D97-AF65-F5344CB8AC3E}">
        <p14:creationId xmlns:p14="http://schemas.microsoft.com/office/powerpoint/2010/main" val="274155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F5E83163-1FF1-4745-9D1A-480AB96C6695}" type="datetimeFigureOut">
              <a:rPr lang="es-ES" smtClean="0"/>
              <a:pPr/>
              <a:t>07/04/2015</a:t>
            </a:fld>
            <a:endParaRPr lang="es-ES" dirty="0"/>
          </a:p>
        </p:txBody>
      </p:sp>
      <p:sp>
        <p:nvSpPr>
          <p:cNvPr id="20" name="19 Marcador de pie de página"/>
          <p:cNvSpPr>
            <a:spLocks noGrp="1"/>
          </p:cNvSpPr>
          <p:nvPr>
            <p:ph type="ftr" sz="quarter" idx="11"/>
          </p:nvPr>
        </p:nvSpPr>
        <p:spPr/>
        <p:txBody>
          <a:bodyPr/>
          <a:lstStyle>
            <a:extLst/>
          </a:lstStyle>
          <a:p>
            <a:endParaRPr lang="es-ES" dirty="0"/>
          </a:p>
        </p:txBody>
      </p:sp>
      <p:sp>
        <p:nvSpPr>
          <p:cNvPr id="10" name="9 Marcador de número de diapositiva"/>
          <p:cNvSpPr>
            <a:spLocks noGrp="1"/>
          </p:cNvSpPr>
          <p:nvPr>
            <p:ph type="sldNum" sz="quarter" idx="12"/>
          </p:nvPr>
        </p:nvSpPr>
        <p:spPr/>
        <p:txBody>
          <a:bodyPr/>
          <a:lstStyle>
            <a:extLst/>
          </a:lstStyle>
          <a:p>
            <a:fld id="{3FBD6FAC-9960-4FCA-9795-2AF8A2EF2095}" type="slidenum">
              <a:rPr lang="es-ES" smtClean="0"/>
              <a:pPr/>
              <a:t>‹Nº›</a:t>
            </a:fld>
            <a:endParaRPr lang="es-ES"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5E83163-1FF1-4745-9D1A-480AB96C6695}" type="datetimeFigureOut">
              <a:rPr lang="es-ES" smtClean="0"/>
              <a:pPr/>
              <a:t>07/04/2015</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3FBD6FAC-9960-4FCA-9795-2AF8A2EF2095}"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5E83163-1FF1-4745-9D1A-480AB96C6695}" type="datetimeFigureOut">
              <a:rPr lang="es-ES" smtClean="0"/>
              <a:pPr/>
              <a:t>07/04/2015</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3FBD6FAC-9960-4FCA-9795-2AF8A2EF2095}"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5E83163-1FF1-4745-9D1A-480AB96C6695}" type="datetimeFigureOut">
              <a:rPr lang="es-ES" smtClean="0"/>
              <a:pPr/>
              <a:t>07/04/2015</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3FBD6FAC-9960-4FCA-9795-2AF8A2EF2095}"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5E83163-1FF1-4745-9D1A-480AB96C6695}" type="datetimeFigureOut">
              <a:rPr lang="es-ES" smtClean="0"/>
              <a:pPr/>
              <a:t>07/04/2015</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3FBD6FAC-9960-4FCA-9795-2AF8A2EF2095}" type="slidenum">
              <a:rPr lang="es-ES" smtClean="0"/>
              <a:pPr/>
              <a:t>‹Nº›</a:t>
            </a:fld>
            <a:endParaRPr lang="es-ES" dirty="0"/>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5E83163-1FF1-4745-9D1A-480AB96C6695}" type="datetimeFigureOut">
              <a:rPr lang="es-ES" smtClean="0"/>
              <a:pPr/>
              <a:t>07/04/2015</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3FBD6FAC-9960-4FCA-9795-2AF8A2EF2095}"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5E83163-1FF1-4745-9D1A-480AB96C6695}" type="datetimeFigureOut">
              <a:rPr lang="es-ES" smtClean="0"/>
              <a:pPr/>
              <a:t>07/04/2015</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p:txBody>
          <a:bodyPr/>
          <a:lstStyle>
            <a:extLst/>
          </a:lstStyle>
          <a:p>
            <a:fld id="{3FBD6FAC-9960-4FCA-9795-2AF8A2EF2095}"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5E83163-1FF1-4745-9D1A-480AB96C6695}" type="datetimeFigureOut">
              <a:rPr lang="es-ES" smtClean="0"/>
              <a:pPr/>
              <a:t>07/04/2015</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3FBD6FAC-9960-4FCA-9795-2AF8A2EF2095}"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Marcador de fecha"/>
          <p:cNvSpPr>
            <a:spLocks noGrp="1"/>
          </p:cNvSpPr>
          <p:nvPr>
            <p:ph type="dt" sz="half" idx="10"/>
          </p:nvPr>
        </p:nvSpPr>
        <p:spPr/>
        <p:txBody>
          <a:bodyPr/>
          <a:lstStyle>
            <a:extLst/>
          </a:lstStyle>
          <a:p>
            <a:fld id="{F5E83163-1FF1-4745-9D1A-480AB96C6695}" type="datetimeFigureOut">
              <a:rPr lang="es-ES" smtClean="0"/>
              <a:pPr/>
              <a:t>07/04/2015</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3FBD6FAC-9960-4FCA-9795-2AF8A2EF2095}" type="slidenum">
              <a:rPr lang="es-ES" smtClean="0"/>
              <a:pPr/>
              <a:t>‹Nº›</a:t>
            </a:fld>
            <a:endParaRPr lang="es-ES" dirty="0"/>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5E83163-1FF1-4745-9D1A-480AB96C6695}" type="datetimeFigureOut">
              <a:rPr lang="es-ES" smtClean="0"/>
              <a:pPr/>
              <a:t>07/04/2015</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3FBD6FAC-9960-4FCA-9795-2AF8A2EF2095}"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F5E83163-1FF1-4745-9D1A-480AB96C6695}" type="datetimeFigureOut">
              <a:rPr lang="es-ES" smtClean="0"/>
              <a:pPr/>
              <a:t>07/04/2015</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3FBD6FAC-9960-4FCA-9795-2AF8A2EF2095}" type="slidenum">
              <a:rPr lang="es-ES" smtClean="0"/>
              <a:pPr/>
              <a:t>‹Nº›</a:t>
            </a:fld>
            <a:endParaRPr lang="es-ES" dirty="0"/>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dirty="0"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5E83163-1FF1-4745-9D1A-480AB96C6695}" type="datetimeFigureOut">
              <a:rPr lang="es-ES" smtClean="0"/>
              <a:pPr/>
              <a:t>07/04/2015</a:t>
            </a:fld>
            <a:endParaRPr lang="es-ES" dirty="0"/>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dirty="0"/>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FBD6FAC-9960-4FCA-9795-2AF8A2EF2095}" type="slidenum">
              <a:rPr lang="es-ES" smtClean="0"/>
              <a:pPr/>
              <a:t>‹Nº›</a:t>
            </a:fld>
            <a:endParaRPr lang="es-ES" dirty="0"/>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35" name="Rectangle 1055"/>
          <p:cNvSpPr>
            <a:spLocks noGrp="1" noChangeArrowheads="1"/>
          </p:cNvSpPr>
          <p:nvPr>
            <p:ph type="ctrTitle"/>
          </p:nvPr>
        </p:nvSpPr>
        <p:spPr>
          <a:xfrm>
            <a:off x="1691680" y="3140968"/>
            <a:ext cx="6781800" cy="1522413"/>
          </a:xfrm>
        </p:spPr>
        <p:txBody>
          <a:bodyPr>
            <a:noAutofit/>
          </a:bodyPr>
          <a:lstStyle/>
          <a:p>
            <a:pPr algn="ctr" eaLnBrk="1" fontAlgn="auto" hangingPunct="1">
              <a:spcAft>
                <a:spcPts val="0"/>
              </a:spcAft>
              <a:defRPr/>
            </a:pPr>
            <a:r>
              <a:rPr lang="es-ES" sz="1800" b="1" dirty="0" smtClean="0">
                <a:latin typeface="Arial Narrow" pitchFamily="34" charset="0"/>
              </a:rPr>
              <a:t/>
            </a:r>
            <a:br>
              <a:rPr lang="es-ES" sz="1800" b="1" dirty="0" smtClean="0">
                <a:latin typeface="Arial Narrow" pitchFamily="34" charset="0"/>
              </a:rPr>
            </a:br>
            <a:r>
              <a:rPr lang="es-ES" sz="1800" b="1" dirty="0">
                <a:latin typeface="Arial Narrow" pitchFamily="34" charset="0"/>
              </a:rPr>
              <a:t/>
            </a:r>
            <a:br>
              <a:rPr lang="es-ES" sz="1800" b="1" dirty="0">
                <a:latin typeface="Arial Narrow" pitchFamily="34" charset="0"/>
              </a:rPr>
            </a:br>
            <a:r>
              <a:rPr lang="es-ES" sz="1800" b="1" dirty="0" smtClean="0"/>
              <a:t>FORMULACIÓN E IMPLEMENTACIÓN DE UN SISTEMA DE GESTIÓN DE SERVICIOS IT/T EN LA EMPRESA HIGHTELECOM</a:t>
            </a:r>
            <a:r>
              <a:rPr lang="es-ES" sz="1800" b="1" dirty="0">
                <a:latin typeface="Calibri" pitchFamily="34" charset="0"/>
                <a:cs typeface="Calibri" pitchFamily="34" charset="0"/>
              </a:rPr>
              <a:t/>
            </a:r>
            <a:br>
              <a:rPr lang="es-ES" sz="1800" b="1" dirty="0">
                <a:latin typeface="Calibri" pitchFamily="34" charset="0"/>
                <a:cs typeface="Calibri" pitchFamily="34" charset="0"/>
              </a:rPr>
            </a:br>
            <a:endParaRPr lang="es-EC" sz="1800" dirty="0" smtClean="0">
              <a:latin typeface="Calibri" pitchFamily="34" charset="0"/>
              <a:cs typeface="Calibri" pitchFamily="34" charset="0"/>
            </a:endParaRPr>
          </a:p>
        </p:txBody>
      </p:sp>
      <p:sp>
        <p:nvSpPr>
          <p:cNvPr id="149536" name="Rectangle 1056"/>
          <p:cNvSpPr>
            <a:spLocks noGrp="1" noChangeArrowheads="1"/>
          </p:cNvSpPr>
          <p:nvPr>
            <p:ph type="subTitle" idx="1"/>
          </p:nvPr>
        </p:nvSpPr>
        <p:spPr>
          <a:xfrm>
            <a:off x="1915616" y="4581128"/>
            <a:ext cx="6400800" cy="1752600"/>
          </a:xfrm>
        </p:spPr>
        <p:txBody>
          <a:bodyPr>
            <a:normAutofit/>
          </a:bodyPr>
          <a:lstStyle/>
          <a:p>
            <a:pPr algn="ctr" eaLnBrk="1" fontAlgn="auto" hangingPunct="1">
              <a:spcAft>
                <a:spcPts val="0"/>
              </a:spcAft>
              <a:buFont typeface="Wingdings 3"/>
              <a:buNone/>
              <a:defRPr/>
            </a:pPr>
            <a:endParaRPr lang="es-ES" sz="1600" dirty="0">
              <a:solidFill>
                <a:schemeClr val="tx1"/>
              </a:solidFill>
              <a:latin typeface="Calibri" pitchFamily="34" charset="0"/>
              <a:cs typeface="Calibri" pitchFamily="34" charset="0"/>
            </a:endParaRPr>
          </a:p>
          <a:p>
            <a:pPr algn="ctr" eaLnBrk="1" fontAlgn="auto" hangingPunct="1">
              <a:spcAft>
                <a:spcPts val="0"/>
              </a:spcAft>
              <a:buFont typeface="Wingdings 3"/>
              <a:buNone/>
              <a:defRPr/>
            </a:pPr>
            <a:r>
              <a:rPr lang="es-ES" sz="1600" b="1" dirty="0" smtClean="0">
                <a:solidFill>
                  <a:schemeClr val="tx1"/>
                </a:solidFill>
                <a:latin typeface="Calibri" pitchFamily="34" charset="0"/>
                <a:cs typeface="Calibri" pitchFamily="34" charset="0"/>
              </a:rPr>
              <a:t>Jorge Luis Guzmán</a:t>
            </a:r>
          </a:p>
          <a:p>
            <a:pPr algn="ctr" eaLnBrk="1" fontAlgn="auto" hangingPunct="1">
              <a:spcAft>
                <a:spcPts val="0"/>
              </a:spcAft>
              <a:buFont typeface="Wingdings 3"/>
              <a:buNone/>
              <a:defRPr/>
            </a:pPr>
            <a:endParaRPr lang="es-ES" sz="1600" dirty="0" smtClean="0">
              <a:solidFill>
                <a:schemeClr val="tx1"/>
              </a:solidFill>
              <a:latin typeface="Calibri" pitchFamily="34" charset="0"/>
              <a:cs typeface="Calibri" pitchFamily="34" charset="0"/>
            </a:endParaRPr>
          </a:p>
          <a:p>
            <a:pPr algn="ctr" eaLnBrk="1" fontAlgn="auto" hangingPunct="1">
              <a:spcAft>
                <a:spcPts val="0"/>
              </a:spcAft>
              <a:buFont typeface="Wingdings 3"/>
              <a:buNone/>
              <a:defRPr/>
            </a:pPr>
            <a:endParaRPr lang="es-ES" sz="1600" dirty="0" smtClean="0">
              <a:solidFill>
                <a:schemeClr val="tx1"/>
              </a:solidFill>
              <a:latin typeface="Calibri" pitchFamily="34" charset="0"/>
              <a:cs typeface="Calibri" pitchFamily="34" charset="0"/>
            </a:endParaRPr>
          </a:p>
          <a:p>
            <a:pPr algn="ctr" eaLnBrk="1" fontAlgn="auto" hangingPunct="1">
              <a:spcAft>
                <a:spcPts val="0"/>
              </a:spcAft>
              <a:buFont typeface="Wingdings 3"/>
              <a:buNone/>
              <a:defRPr/>
            </a:pPr>
            <a:r>
              <a:rPr lang="es-ES" sz="1600" dirty="0" smtClean="0">
                <a:solidFill>
                  <a:schemeClr val="tx1"/>
                </a:solidFill>
                <a:latin typeface="Calibri" pitchFamily="34" charset="0"/>
                <a:cs typeface="Calibri" pitchFamily="34" charset="0"/>
              </a:rPr>
              <a:t>Abril 2015</a:t>
            </a:r>
            <a:endParaRPr lang="es-ES" sz="1600" dirty="0">
              <a:solidFill>
                <a:schemeClr val="tx1"/>
              </a:solidFill>
              <a:latin typeface="Calibri" pitchFamily="34" charset="0"/>
              <a:cs typeface="Calibri" pitchFamily="34" charset="0"/>
            </a:endParaRPr>
          </a:p>
          <a:p>
            <a:pPr eaLnBrk="1" fontAlgn="auto" hangingPunct="1">
              <a:spcAft>
                <a:spcPts val="0"/>
              </a:spcAft>
              <a:buFont typeface="Wingdings 3"/>
              <a:buNone/>
              <a:defRPr/>
            </a:pPr>
            <a:endParaRPr lang="es-EC" sz="1600" dirty="0" smtClean="0">
              <a:solidFill>
                <a:schemeClr val="tx1"/>
              </a:solidFill>
            </a:endParaRPr>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404664"/>
            <a:ext cx="5168346" cy="1264258"/>
          </a:xfrm>
          <a:prstGeom prst="rect">
            <a:avLst/>
          </a:prstGeom>
          <a:noFill/>
          <a:ln>
            <a:noFill/>
          </a:ln>
        </p:spPr>
      </p:pic>
      <p:sp>
        <p:nvSpPr>
          <p:cNvPr id="34817" name="Rectangle 1"/>
          <p:cNvSpPr>
            <a:spLocks noChangeArrowheads="1"/>
          </p:cNvSpPr>
          <p:nvPr/>
        </p:nvSpPr>
        <p:spPr bwMode="auto">
          <a:xfrm>
            <a:off x="1691680" y="1796043"/>
            <a:ext cx="66247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MAESTRÍA EN GERENCIA DE REDES Y TELECOMUNICACIONES</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IV PROMOCIÓN</a:t>
            </a:r>
          </a:p>
          <a:p>
            <a:pPr marL="0" marR="0" lvl="0" indent="0" algn="ctr" defTabSz="914400" rtl="0" eaLnBrk="0" fontAlgn="base" latinLnBrk="0" hangingPunct="0">
              <a:lnSpc>
                <a:spcPct val="100000"/>
              </a:lnSpc>
              <a:spcBef>
                <a:spcPct val="0"/>
              </a:spcBef>
              <a:spcAft>
                <a:spcPct val="0"/>
              </a:spcAft>
              <a:buClrTx/>
              <a:buSzTx/>
              <a:buFontTx/>
              <a:buNone/>
              <a:tabLst/>
            </a:pPr>
            <a:endParaRPr lang="es-ES" sz="14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18" name="Rectangle 2"/>
          <p:cNvSpPr>
            <a:spLocks noChangeArrowheads="1"/>
          </p:cNvSpPr>
          <p:nvPr/>
        </p:nvSpPr>
        <p:spPr bwMode="auto">
          <a:xfrm>
            <a:off x="1384270" y="2639615"/>
            <a:ext cx="731257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TESIS DE GRADO MAESTRÍA EN GERENCIA DE REDES Y TELECOMUNICACIONES</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3753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normAutofit/>
          </a:bodyPr>
          <a:lstStyle/>
          <a:p>
            <a:r>
              <a:rPr lang="es-EC" sz="4400" dirty="0" smtClean="0">
                <a:latin typeface="Calibri" pitchFamily="34" charset="0"/>
                <a:cs typeface="Calibri" pitchFamily="34" charset="0"/>
              </a:rPr>
              <a:t>Departamento ITT</a:t>
            </a:r>
            <a:endParaRPr lang="es-ES" sz="4400" dirty="0" smtClean="0">
              <a:latin typeface="Calibri" pitchFamily="34" charset="0"/>
              <a:cs typeface="Calibri" pitchFamily="34" charset="0"/>
            </a:endParaRPr>
          </a:p>
        </p:txBody>
      </p:sp>
      <p:sp>
        <p:nvSpPr>
          <p:cNvPr id="12291" name="2 Marcador de contenido"/>
          <p:cNvSpPr>
            <a:spLocks noGrp="1"/>
          </p:cNvSpPr>
          <p:nvPr>
            <p:ph idx="1"/>
          </p:nvPr>
        </p:nvSpPr>
        <p:spPr>
          <a:xfrm>
            <a:off x="1424553" y="1402261"/>
            <a:ext cx="7320985" cy="4937125"/>
          </a:xfrm>
        </p:spPr>
        <p:txBody>
          <a:bodyPr>
            <a:normAutofit/>
          </a:bodyPr>
          <a:lstStyle/>
          <a:p>
            <a:pPr marL="82296" indent="0" algn="just">
              <a:buNone/>
            </a:pPr>
            <a:r>
              <a:rPr lang="es-ES" sz="2000" dirty="0" smtClean="0">
                <a:latin typeface="Calibri" pitchFamily="34" charset="0"/>
                <a:cs typeface="Calibri" pitchFamily="34" charset="0"/>
              </a:rPr>
              <a:t>Proporciona el servicio de soporte técnico y mantenimiento cumpliendo los niveles de servicio acordados, para satisfacer las necesidades de comunicaciones de sus clientes mediante la integración de sistemas y tecnologías de la información.</a:t>
            </a:r>
          </a:p>
          <a:p>
            <a:pPr algn="just">
              <a:buNone/>
            </a:pPr>
            <a:endParaRPr lang="es-ES" sz="2000" dirty="0" smtClean="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846763" cy="365125"/>
          </a:xfrm>
        </p:spPr>
        <p:txBody>
          <a:bodyPr/>
          <a:lstStyle/>
          <a:p>
            <a:pPr>
              <a:defRPr/>
            </a:pPr>
            <a:r>
              <a:rPr lang="es-ES" sz="800" dirty="0"/>
              <a:t>FORMULACIÓN E IMPLEMENTACIÓN DEL SISTEMA DE GESTIÓN DE SERVICIOS IT/T EN LA EMPRESA HIGHTELECOM</a:t>
            </a:r>
            <a:endParaRPr lang="en-US" sz="800" b="0" dirty="0"/>
          </a:p>
        </p:txBody>
      </p:sp>
      <p:pic>
        <p:nvPicPr>
          <p:cNvPr id="30723" name="Picture 3" descr="http://www.ohmygeek.net/wp-content/uploads/2012/05/Telecomunicaciones-650x349.jpg"/>
          <p:cNvPicPr>
            <a:picLocks noChangeAspect="1" noChangeArrowheads="1"/>
          </p:cNvPicPr>
          <p:nvPr/>
        </p:nvPicPr>
        <p:blipFill>
          <a:blip r:embed="rId2" cstate="print"/>
          <a:srcRect/>
          <a:stretch>
            <a:fillRect/>
          </a:stretch>
        </p:blipFill>
        <p:spPr bwMode="auto">
          <a:xfrm>
            <a:off x="2411760" y="2924944"/>
            <a:ext cx="4751090" cy="2550971"/>
          </a:xfrm>
          <a:prstGeom prst="rect">
            <a:avLst/>
          </a:prstGeom>
          <a:noFill/>
        </p:spPr>
      </p:pic>
    </p:spTree>
    <p:extLst>
      <p:ext uri="{BB962C8B-B14F-4D97-AF65-F5344CB8AC3E}">
        <p14:creationId xmlns:p14="http://schemas.microsoft.com/office/powerpoint/2010/main" val="1573132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noAutofit/>
          </a:bodyPr>
          <a:lstStyle/>
          <a:p>
            <a:r>
              <a:rPr lang="es-ES" sz="4400" dirty="0" smtClean="0">
                <a:latin typeface="Calibri" pitchFamily="34" charset="0"/>
                <a:cs typeface="Calibri" pitchFamily="34" charset="0"/>
              </a:rPr>
              <a:t>Análisis de la situación actual del servicio</a:t>
            </a:r>
          </a:p>
        </p:txBody>
      </p:sp>
      <p:sp>
        <p:nvSpPr>
          <p:cNvPr id="12291" name="2 Marcador de contenido"/>
          <p:cNvSpPr>
            <a:spLocks noGrp="1"/>
          </p:cNvSpPr>
          <p:nvPr>
            <p:ph idx="1"/>
          </p:nvPr>
        </p:nvSpPr>
        <p:spPr>
          <a:xfrm>
            <a:off x="899592" y="1801803"/>
            <a:ext cx="7586871" cy="4937125"/>
          </a:xfrm>
        </p:spPr>
        <p:txBody>
          <a:bodyPr>
            <a:normAutofit/>
          </a:bodyPr>
          <a:lstStyle/>
          <a:p>
            <a:pPr algn="just">
              <a:lnSpc>
                <a:spcPct val="150000"/>
              </a:lnSpc>
              <a:buNone/>
            </a:pPr>
            <a:r>
              <a:rPr lang="es-ES" sz="2000" dirty="0" smtClean="0">
                <a:latin typeface="Calibri" pitchFamily="34" charset="0"/>
                <a:cs typeface="Calibri" pitchFamily="34" charset="0"/>
              </a:rPr>
              <a:t>	Los procesos operacionales del Departamento de ITT de Hightelecom son los siguientes:</a:t>
            </a:r>
          </a:p>
          <a:p>
            <a:pPr algn="just">
              <a:buNone/>
            </a:pPr>
            <a:endParaRPr lang="es-ES" sz="2000" dirty="0" smtClean="0">
              <a:latin typeface="Calibri" pitchFamily="34" charset="0"/>
              <a:cs typeface="Calibri" pitchFamily="34" charset="0"/>
            </a:endParaRPr>
          </a:p>
          <a:p>
            <a:pPr lvl="2" algn="just">
              <a:lnSpc>
                <a:spcPct val="150000"/>
              </a:lnSpc>
            </a:pPr>
            <a:r>
              <a:rPr lang="es-ES" sz="2000" dirty="0" smtClean="0">
                <a:latin typeface="Calibri" pitchFamily="34" charset="0"/>
                <a:cs typeface="Calibri" pitchFamily="34" charset="0"/>
              </a:rPr>
              <a:t>Implementación de proyectos </a:t>
            </a:r>
            <a:r>
              <a:rPr lang="es-ES" sz="2000" dirty="0" smtClean="0">
                <a:latin typeface="Calibri" pitchFamily="34" charset="0"/>
                <a:cs typeface="Calibri" pitchFamily="34" charset="0"/>
              </a:rPr>
              <a:t>vendidos.</a:t>
            </a:r>
            <a:endParaRPr lang="es-ES" sz="2000" dirty="0" smtClean="0">
              <a:latin typeface="Calibri" pitchFamily="34" charset="0"/>
              <a:cs typeface="Calibri" pitchFamily="34" charset="0"/>
            </a:endParaRPr>
          </a:p>
          <a:p>
            <a:pPr lvl="2" algn="just">
              <a:lnSpc>
                <a:spcPct val="150000"/>
              </a:lnSpc>
            </a:pPr>
            <a:r>
              <a:rPr lang="es-ES" sz="2000" dirty="0" smtClean="0">
                <a:latin typeface="Calibri" pitchFamily="34" charset="0"/>
                <a:cs typeface="Calibri" pitchFamily="34" charset="0"/>
              </a:rPr>
              <a:t>Atención post venta.</a:t>
            </a:r>
          </a:p>
          <a:p>
            <a:pPr lvl="2" algn="just">
              <a:lnSpc>
                <a:spcPct val="150000"/>
              </a:lnSpc>
            </a:pPr>
            <a:r>
              <a:rPr lang="es-ES" sz="2000" dirty="0" smtClean="0">
                <a:latin typeface="Calibri" pitchFamily="34" charset="0"/>
                <a:cs typeface="Calibri" pitchFamily="34" charset="0"/>
              </a:rPr>
              <a:t>Gestión de garantías.</a:t>
            </a:r>
          </a:p>
          <a:p>
            <a:pPr lvl="2" algn="just">
              <a:lnSpc>
                <a:spcPct val="150000"/>
              </a:lnSpc>
            </a:pPr>
            <a:r>
              <a:rPr lang="es-ES" sz="2000" dirty="0" smtClean="0">
                <a:latin typeface="Calibri" pitchFamily="34" charset="0"/>
                <a:cs typeface="Calibri" pitchFamily="34" charset="0"/>
              </a:rPr>
              <a:t>Homologación de equipos y productos.</a:t>
            </a:r>
          </a:p>
          <a:p>
            <a:pPr lvl="0" algn="just"/>
            <a:endParaRPr lang="es-ES" sz="2000" dirty="0" smtClean="0">
              <a:latin typeface="Calibri" pitchFamily="34" charset="0"/>
              <a:cs typeface="Calibri" pitchFamily="34" charset="0"/>
            </a:endParaRPr>
          </a:p>
          <a:p>
            <a:pPr algn="just">
              <a:buNone/>
            </a:pPr>
            <a:endParaRPr lang="es-ES" sz="2000" dirty="0" smtClean="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846763" cy="365125"/>
          </a:xfrm>
        </p:spPr>
        <p:txBody>
          <a:bodyPr/>
          <a:lstStyle/>
          <a:p>
            <a:pPr>
              <a:defRPr/>
            </a:pPr>
            <a:r>
              <a:rPr lang="es-ES" sz="800" dirty="0"/>
              <a:t>FORMULACIÓN E IMPLEMENTACIÓN DEL SISTEMA DE GESTIÓN DE SERVICIOS IT/T EN LA EMPRESA HIGHTELECOM</a:t>
            </a:r>
            <a:endParaRPr lang="en-US" sz="800" b="0" dirty="0"/>
          </a:p>
        </p:txBody>
      </p:sp>
    </p:spTree>
    <p:extLst>
      <p:ext uri="{BB962C8B-B14F-4D97-AF65-F5344CB8AC3E}">
        <p14:creationId xmlns:p14="http://schemas.microsoft.com/office/powerpoint/2010/main" val="1573132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title"/>
          </p:nvPr>
        </p:nvSpPr>
        <p:spPr>
          <a:xfrm>
            <a:off x="971600" y="274638"/>
            <a:ext cx="8172400" cy="1143000"/>
          </a:xfrm>
        </p:spPr>
        <p:txBody>
          <a:bodyPr>
            <a:noAutofit/>
          </a:bodyPr>
          <a:lstStyle/>
          <a:p>
            <a:pPr algn="ctr" eaLnBrk="1" hangingPunct="1"/>
            <a:r>
              <a:rPr lang="es-EC" sz="4400" dirty="0" smtClean="0">
                <a:latin typeface="Calibri" pitchFamily="34" charset="0"/>
                <a:cs typeface="Calibri" pitchFamily="34" charset="0"/>
              </a:rPr>
              <a:t>Procesos operacionales Departamento ITT</a:t>
            </a:r>
          </a:p>
        </p:txBody>
      </p:sp>
      <p:sp>
        <p:nvSpPr>
          <p:cNvPr id="4101" name="Rectangle 9"/>
          <p:cNvSpPr>
            <a:spLocks noGrp="1" noChangeArrowheads="1"/>
          </p:cNvSpPr>
          <p:nvPr>
            <p:ph idx="1"/>
          </p:nvPr>
        </p:nvSpPr>
        <p:spPr>
          <a:xfrm>
            <a:off x="798513" y="1417638"/>
            <a:ext cx="7897812" cy="4400550"/>
          </a:xfrm>
        </p:spPr>
        <p:txBody>
          <a:bodyPr>
            <a:normAutofit/>
          </a:bodyPr>
          <a:lstStyle/>
          <a:p>
            <a:pPr marL="342900" lvl="2" indent="0" algn="just" eaLnBrk="1" fontAlgn="auto" hangingPunct="1">
              <a:spcAft>
                <a:spcPts val="0"/>
              </a:spcAft>
              <a:buClr>
                <a:schemeClr val="bg1">
                  <a:shade val="50000"/>
                </a:schemeClr>
              </a:buClr>
              <a:buNone/>
              <a:defRPr/>
            </a:pPr>
            <a:r>
              <a:rPr lang="es-ES" sz="2000" dirty="0" smtClean="0"/>
              <a:t>Cada proceso operacional a su vez se divide en sub procesos los cuales se encuentran tabulados a continuación.</a:t>
            </a:r>
          </a:p>
          <a:p>
            <a:pPr marL="342900" lvl="2" indent="0" algn="just" eaLnBrk="1" fontAlgn="auto" hangingPunct="1">
              <a:spcAft>
                <a:spcPts val="0"/>
              </a:spcAft>
              <a:buClr>
                <a:schemeClr val="bg1">
                  <a:shade val="50000"/>
                </a:schemeClr>
              </a:buClr>
              <a:buFontTx/>
              <a:buNone/>
              <a:defRPr/>
            </a:pPr>
            <a:endParaRPr lang="es-ES" sz="2000" dirty="0" smtClean="0">
              <a:latin typeface="Calibri" pitchFamily="34" charset="0"/>
              <a:cs typeface="Calibri" pitchFamily="34" charset="0"/>
            </a:endParaRPr>
          </a:p>
        </p:txBody>
      </p:sp>
      <p:sp>
        <p:nvSpPr>
          <p:cNvPr id="5" name="4 Marcador de pie de página"/>
          <p:cNvSpPr>
            <a:spLocks noGrp="1"/>
          </p:cNvSpPr>
          <p:nvPr>
            <p:ph type="ftr" sz="quarter" idx="11"/>
          </p:nvPr>
        </p:nvSpPr>
        <p:spPr>
          <a:xfrm>
            <a:off x="2295525" y="6389688"/>
            <a:ext cx="6400800" cy="381000"/>
          </a:xfrm>
        </p:spPr>
        <p:txBody>
          <a:bodyPr/>
          <a:lstStyle/>
          <a:p>
            <a:pPr>
              <a:defRPr/>
            </a:pPr>
            <a:r>
              <a:rPr lang="es-ES" sz="800" dirty="0" smtClean="0"/>
              <a:t>FORMULACIÓN E IMPLEMENTACIÓN DEL SISTEMA DE GESTIÓN DE SERVICIOS IT/T EN LA EMPRESA HIGHTELECOM</a:t>
            </a:r>
            <a:endParaRPr lang="en-US" sz="800" b="0" dirty="0" smtClean="0"/>
          </a:p>
          <a:p>
            <a:pPr>
              <a:defRPr/>
            </a:pPr>
            <a:endParaRPr lang="en-US" sz="800" b="0" dirty="0">
              <a:latin typeface="+mj-lt"/>
            </a:endParaRPr>
          </a:p>
        </p:txBody>
      </p:sp>
      <p:pic>
        <p:nvPicPr>
          <p:cNvPr id="6" name="5 Imagen"/>
          <p:cNvPicPr/>
          <p:nvPr/>
        </p:nvPicPr>
        <p:blipFill>
          <a:blip r:embed="rId3" cstate="print"/>
          <a:srcRect/>
          <a:stretch>
            <a:fillRect/>
          </a:stretch>
        </p:blipFill>
        <p:spPr bwMode="auto">
          <a:xfrm>
            <a:off x="2339752" y="2060848"/>
            <a:ext cx="5488558" cy="4555818"/>
          </a:xfrm>
          <a:prstGeom prst="rect">
            <a:avLst/>
          </a:prstGeom>
          <a:noFill/>
          <a:ln w="9525">
            <a:noFill/>
            <a:miter lim="800000"/>
            <a:headEnd/>
            <a:tailEnd/>
          </a:ln>
        </p:spPr>
      </p:pic>
    </p:spTree>
    <p:extLst>
      <p:ext uri="{BB962C8B-B14F-4D97-AF65-F5344CB8AC3E}">
        <p14:creationId xmlns:p14="http://schemas.microsoft.com/office/powerpoint/2010/main" val="1289235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title"/>
          </p:nvPr>
        </p:nvSpPr>
        <p:spPr>
          <a:xfrm>
            <a:off x="1431450" y="620688"/>
            <a:ext cx="7498080" cy="1143000"/>
          </a:xfrm>
        </p:spPr>
        <p:txBody>
          <a:bodyPr>
            <a:noAutofit/>
          </a:bodyPr>
          <a:lstStyle/>
          <a:p>
            <a:pPr eaLnBrk="1" hangingPunct="1"/>
            <a:r>
              <a:rPr lang="es-EC" sz="4400" dirty="0" smtClean="0">
                <a:latin typeface="Calibri" pitchFamily="34" charset="0"/>
                <a:cs typeface="Calibri" pitchFamily="34" charset="0"/>
              </a:rPr>
              <a:t>Evaluación de Procesos operacionales Departamento ITT</a:t>
            </a:r>
          </a:p>
        </p:txBody>
      </p:sp>
      <p:sp>
        <p:nvSpPr>
          <p:cNvPr id="4101" name="Rectangle 9"/>
          <p:cNvSpPr>
            <a:spLocks noGrp="1" noChangeArrowheads="1"/>
          </p:cNvSpPr>
          <p:nvPr>
            <p:ph idx="1"/>
          </p:nvPr>
        </p:nvSpPr>
        <p:spPr>
          <a:xfrm>
            <a:off x="1065765" y="2457450"/>
            <a:ext cx="7538683" cy="4400550"/>
          </a:xfrm>
        </p:spPr>
        <p:txBody>
          <a:bodyPr>
            <a:normAutofit/>
          </a:bodyPr>
          <a:lstStyle/>
          <a:p>
            <a:pPr marL="82296" indent="0" algn="just">
              <a:buNone/>
            </a:pPr>
            <a:r>
              <a:rPr lang="es-ES_tradnl" sz="2000" dirty="0" smtClean="0">
                <a:latin typeface="Calibri" pitchFamily="34" charset="0"/>
                <a:cs typeface="Calibri" pitchFamily="34" charset="0"/>
              </a:rPr>
              <a:t>Se identifica un bajo alineamiento de las actividades desarrolladas a los procesos de ITIL.</a:t>
            </a:r>
          </a:p>
          <a:p>
            <a:pPr algn="just">
              <a:buNone/>
            </a:pPr>
            <a:endParaRPr lang="es-ES" sz="2000" dirty="0" smtClean="0">
              <a:latin typeface="Calibri" pitchFamily="34" charset="0"/>
              <a:cs typeface="Calibri" pitchFamily="34" charset="0"/>
            </a:endParaRPr>
          </a:p>
          <a:p>
            <a:pPr marL="82296" indent="0" algn="just">
              <a:buNone/>
            </a:pPr>
            <a:r>
              <a:rPr lang="es-ES_tradnl" sz="2000" dirty="0" smtClean="0">
                <a:latin typeface="Calibri" pitchFamily="34" charset="0"/>
                <a:cs typeface="Calibri" pitchFamily="34" charset="0"/>
              </a:rPr>
              <a:t>Con el fin de evidenciar y alcanzar resultados efectivos es necesario establecer una ventaja competitiva, mediante el re-diseño y mejoramiento de los servicios operacionales.  </a:t>
            </a:r>
          </a:p>
          <a:p>
            <a:pPr marL="82296" indent="0" algn="just">
              <a:buNone/>
            </a:pPr>
            <a:endParaRPr lang="es-ES_tradnl" sz="2000" dirty="0" smtClean="0">
              <a:latin typeface="Calibri" pitchFamily="34" charset="0"/>
              <a:cs typeface="Calibri" pitchFamily="34" charset="0"/>
            </a:endParaRPr>
          </a:p>
        </p:txBody>
      </p:sp>
      <p:sp>
        <p:nvSpPr>
          <p:cNvPr id="5" name="4 Marcador de pie de página"/>
          <p:cNvSpPr>
            <a:spLocks noGrp="1"/>
          </p:cNvSpPr>
          <p:nvPr>
            <p:ph type="ftr" sz="quarter" idx="11"/>
          </p:nvPr>
        </p:nvSpPr>
        <p:spPr>
          <a:xfrm>
            <a:off x="2295525" y="6389688"/>
            <a:ext cx="6400800" cy="381000"/>
          </a:xfrm>
        </p:spPr>
        <p:txBody>
          <a:bodyPr/>
          <a:lstStyle/>
          <a:p>
            <a:pPr>
              <a:defRPr/>
            </a:pPr>
            <a:r>
              <a:rPr lang="es-ES" sz="800" dirty="0" smtClean="0"/>
              <a:t>FORMULACIÓN E IMPLEMENTACIÓN DEL SISTEMA DE GESTIÓN DE SERVICIOS IT/T EN LA EMPRESA HIGHTELECOM</a:t>
            </a:r>
            <a:endParaRPr lang="en-US" sz="800" b="0" dirty="0" smtClean="0"/>
          </a:p>
          <a:p>
            <a:pPr>
              <a:defRPr/>
            </a:pPr>
            <a:endParaRPr lang="en-US" sz="800" b="0" dirty="0">
              <a:latin typeface="+mj-lt"/>
            </a:endParaRPr>
          </a:p>
        </p:txBody>
      </p:sp>
    </p:spTree>
    <p:extLst>
      <p:ext uri="{BB962C8B-B14F-4D97-AF65-F5344CB8AC3E}">
        <p14:creationId xmlns:p14="http://schemas.microsoft.com/office/powerpoint/2010/main" val="2434800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title"/>
          </p:nvPr>
        </p:nvSpPr>
        <p:spPr>
          <a:xfrm>
            <a:off x="1043608" y="274638"/>
            <a:ext cx="7890080" cy="1143000"/>
          </a:xfrm>
        </p:spPr>
        <p:txBody>
          <a:bodyPr>
            <a:noAutofit/>
          </a:bodyPr>
          <a:lstStyle/>
          <a:p>
            <a:r>
              <a:rPr lang="es-EC" sz="4400" dirty="0">
                <a:latin typeface="Calibri" pitchFamily="34" charset="0"/>
                <a:cs typeface="Calibri" pitchFamily="34" charset="0"/>
              </a:rPr>
              <a:t>Optimización de Procesos operacionales Departamento ITT</a:t>
            </a:r>
            <a:endParaRPr lang="es-EC" sz="4400" dirty="0" smtClean="0">
              <a:latin typeface="Calibri" pitchFamily="34" charset="0"/>
              <a:cs typeface="Calibri" pitchFamily="34" charset="0"/>
            </a:endParaRPr>
          </a:p>
        </p:txBody>
      </p:sp>
      <p:sp>
        <p:nvSpPr>
          <p:cNvPr id="4101" name="Rectangle 9"/>
          <p:cNvSpPr>
            <a:spLocks noGrp="1" noChangeArrowheads="1"/>
          </p:cNvSpPr>
          <p:nvPr>
            <p:ph idx="1"/>
          </p:nvPr>
        </p:nvSpPr>
        <p:spPr>
          <a:xfrm>
            <a:off x="1246188" y="1673271"/>
            <a:ext cx="7450137" cy="4400550"/>
          </a:xfrm>
        </p:spPr>
        <p:txBody>
          <a:bodyPr>
            <a:normAutofit/>
          </a:bodyPr>
          <a:lstStyle/>
          <a:p>
            <a:pPr marL="82296" indent="0" algn="just">
              <a:buNone/>
            </a:pPr>
            <a:endParaRPr lang="es-ES_tradnl" sz="2000" dirty="0">
              <a:latin typeface="Calibri" pitchFamily="34" charset="0"/>
              <a:cs typeface="Calibri" pitchFamily="34" charset="0"/>
            </a:endParaRPr>
          </a:p>
          <a:p>
            <a:pPr marL="82296" indent="0" algn="just">
              <a:buNone/>
            </a:pPr>
            <a:r>
              <a:rPr lang="es-ES_tradnl" sz="2000" dirty="0" smtClean="0">
                <a:latin typeface="Calibri" pitchFamily="34" charset="0"/>
                <a:cs typeface="Calibri" pitchFamily="34" charset="0"/>
              </a:rPr>
              <a:t>Tiene como objetivo garantizar que la organización cuente con procesos que: </a:t>
            </a:r>
          </a:p>
          <a:p>
            <a:pPr algn="just"/>
            <a:endParaRPr lang="es-ES" sz="2000" dirty="0" smtClean="0">
              <a:latin typeface="Calibri" pitchFamily="34" charset="0"/>
              <a:cs typeface="Calibri" pitchFamily="34" charset="0"/>
            </a:endParaRPr>
          </a:p>
          <a:p>
            <a:pPr lvl="0" algn="just"/>
            <a:r>
              <a:rPr lang="es-ES_tradnl" sz="2000" dirty="0" smtClean="0">
                <a:latin typeface="Calibri" pitchFamily="34" charset="0"/>
                <a:cs typeface="Calibri" pitchFamily="34" charset="0"/>
              </a:rPr>
              <a:t>Eliminen los </a:t>
            </a:r>
            <a:r>
              <a:rPr lang="es-ES_tradnl" sz="2000" dirty="0" smtClean="0">
                <a:latin typeface="Calibri" pitchFamily="34" charset="0"/>
                <a:cs typeface="Calibri" pitchFamily="34" charset="0"/>
              </a:rPr>
              <a:t>errores. </a:t>
            </a:r>
            <a:endParaRPr lang="es-ES_tradnl" sz="2000" dirty="0" smtClean="0">
              <a:latin typeface="Calibri" pitchFamily="34" charset="0"/>
              <a:cs typeface="Calibri" pitchFamily="34" charset="0"/>
            </a:endParaRPr>
          </a:p>
          <a:p>
            <a:pPr lvl="0" algn="just"/>
            <a:r>
              <a:rPr lang="es-ES_tradnl" sz="2000" dirty="0" smtClean="0">
                <a:latin typeface="Calibri" pitchFamily="34" charset="0"/>
                <a:cs typeface="Calibri" pitchFamily="34" charset="0"/>
              </a:rPr>
              <a:t>Minimicen el </a:t>
            </a:r>
            <a:r>
              <a:rPr lang="es-ES_tradnl" sz="2000" dirty="0" smtClean="0">
                <a:latin typeface="Calibri" pitchFamily="34" charset="0"/>
                <a:cs typeface="Calibri" pitchFamily="34" charset="0"/>
              </a:rPr>
              <a:t>tiempo.</a:t>
            </a:r>
            <a:endParaRPr lang="es-ES_tradnl" sz="2000" dirty="0" smtClean="0">
              <a:latin typeface="Calibri" pitchFamily="34" charset="0"/>
              <a:cs typeface="Calibri" pitchFamily="34" charset="0"/>
            </a:endParaRPr>
          </a:p>
          <a:p>
            <a:pPr lvl="0" algn="just"/>
            <a:r>
              <a:rPr lang="es-ES_tradnl" sz="2000" dirty="0" smtClean="0">
                <a:latin typeface="Calibri" pitchFamily="34" charset="0"/>
                <a:cs typeface="Calibri" pitchFamily="34" charset="0"/>
              </a:rPr>
              <a:t>Promuevan el </a:t>
            </a:r>
            <a:r>
              <a:rPr lang="es-ES_tradnl" sz="2000" dirty="0" smtClean="0">
                <a:latin typeface="Calibri" pitchFamily="34" charset="0"/>
                <a:cs typeface="Calibri" pitchFamily="34" charset="0"/>
              </a:rPr>
              <a:t>entendimiento. </a:t>
            </a:r>
            <a:endParaRPr lang="es-ES_tradnl" sz="2000" dirty="0" smtClean="0">
              <a:latin typeface="Calibri" pitchFamily="34" charset="0"/>
              <a:cs typeface="Calibri" pitchFamily="34" charset="0"/>
            </a:endParaRPr>
          </a:p>
          <a:p>
            <a:pPr lvl="0" algn="just"/>
            <a:r>
              <a:rPr lang="es-ES_tradnl" sz="2000" dirty="0" smtClean="0">
                <a:latin typeface="Calibri" pitchFamily="34" charset="0"/>
                <a:cs typeface="Calibri" pitchFamily="34" charset="0"/>
              </a:rPr>
              <a:t>Proporcionen una ventaja competitiva.</a:t>
            </a:r>
            <a:endParaRPr lang="es-ES" sz="2000" dirty="0" smtClean="0">
              <a:latin typeface="Calibri" pitchFamily="34" charset="0"/>
              <a:cs typeface="Calibri" pitchFamily="34" charset="0"/>
            </a:endParaRPr>
          </a:p>
          <a:p>
            <a:pPr algn="just"/>
            <a:endParaRPr lang="es-ES" sz="2000" dirty="0" smtClean="0">
              <a:latin typeface="Calibri" pitchFamily="34" charset="0"/>
              <a:cs typeface="Calibri" pitchFamily="34" charset="0"/>
            </a:endParaRPr>
          </a:p>
          <a:p>
            <a:pPr marL="342900" lvl="2" indent="0" algn="just" eaLnBrk="1" fontAlgn="auto" hangingPunct="1">
              <a:spcAft>
                <a:spcPts val="0"/>
              </a:spcAft>
              <a:buClr>
                <a:schemeClr val="bg1">
                  <a:shade val="50000"/>
                </a:schemeClr>
              </a:buClr>
              <a:buFontTx/>
              <a:buNone/>
              <a:defRPr/>
            </a:pPr>
            <a:endParaRPr lang="es-ES" sz="2000" dirty="0" smtClean="0">
              <a:latin typeface="Calibri" pitchFamily="34" charset="0"/>
              <a:cs typeface="Calibri" pitchFamily="34" charset="0"/>
            </a:endParaRPr>
          </a:p>
        </p:txBody>
      </p:sp>
      <p:sp>
        <p:nvSpPr>
          <p:cNvPr id="5" name="4 Marcador de pie de página"/>
          <p:cNvSpPr>
            <a:spLocks noGrp="1"/>
          </p:cNvSpPr>
          <p:nvPr>
            <p:ph type="ftr" sz="quarter" idx="11"/>
          </p:nvPr>
        </p:nvSpPr>
        <p:spPr>
          <a:xfrm>
            <a:off x="2295525" y="6389688"/>
            <a:ext cx="6400800" cy="381000"/>
          </a:xfrm>
        </p:spPr>
        <p:txBody>
          <a:bodyPr/>
          <a:lstStyle/>
          <a:p>
            <a:pPr>
              <a:defRPr/>
            </a:pPr>
            <a:r>
              <a:rPr lang="es-ES" sz="800" dirty="0" smtClean="0"/>
              <a:t>FORMULACIÓN E IMPLEMENTACIÓN DEL SISTEMA DE GESTIÓN DE SERVICIOS IT/T EN LA EMPRESA HIGHTELECOM</a:t>
            </a:r>
            <a:endParaRPr lang="en-US" sz="800" b="0" dirty="0" smtClean="0"/>
          </a:p>
          <a:p>
            <a:pPr>
              <a:defRPr/>
            </a:pPr>
            <a:endParaRPr lang="en-US" sz="800" b="0" dirty="0">
              <a:latin typeface="+mj-lt"/>
            </a:endParaRPr>
          </a:p>
        </p:txBody>
      </p:sp>
    </p:spTree>
    <p:extLst>
      <p:ext uri="{BB962C8B-B14F-4D97-AF65-F5344CB8AC3E}">
        <p14:creationId xmlns:p14="http://schemas.microsoft.com/office/powerpoint/2010/main" val="3274766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9"/>
          <p:cNvSpPr>
            <a:spLocks noGrp="1" noChangeArrowheads="1"/>
          </p:cNvSpPr>
          <p:nvPr>
            <p:ph idx="1"/>
          </p:nvPr>
        </p:nvSpPr>
        <p:spPr>
          <a:xfrm>
            <a:off x="899592" y="1484784"/>
            <a:ext cx="7897812" cy="4400550"/>
          </a:xfrm>
        </p:spPr>
        <p:txBody>
          <a:bodyPr>
            <a:normAutofit/>
          </a:bodyPr>
          <a:lstStyle/>
          <a:p>
            <a:endParaRPr lang="es-ES" sz="1400" dirty="0" smtClean="0">
              <a:latin typeface="Calibri" pitchFamily="34" charset="0"/>
              <a:cs typeface="Calibri" pitchFamily="34" charset="0"/>
            </a:endParaRPr>
          </a:p>
          <a:p>
            <a:pPr marL="342900" lvl="2" indent="0" algn="just" eaLnBrk="1" fontAlgn="auto" hangingPunct="1">
              <a:spcAft>
                <a:spcPts val="0"/>
              </a:spcAft>
              <a:buClr>
                <a:schemeClr val="bg1">
                  <a:shade val="50000"/>
                </a:schemeClr>
              </a:buClr>
              <a:buFontTx/>
              <a:buNone/>
              <a:defRPr/>
            </a:pPr>
            <a:endParaRPr lang="es-ES" sz="1400" dirty="0" smtClean="0">
              <a:latin typeface="Calibri" pitchFamily="34" charset="0"/>
              <a:cs typeface="Calibri" pitchFamily="34" charset="0"/>
            </a:endParaRPr>
          </a:p>
        </p:txBody>
      </p:sp>
      <p:sp>
        <p:nvSpPr>
          <p:cNvPr id="5" name="4 Marcador de pie de página"/>
          <p:cNvSpPr>
            <a:spLocks noGrp="1"/>
          </p:cNvSpPr>
          <p:nvPr>
            <p:ph type="ftr" sz="quarter" idx="11"/>
          </p:nvPr>
        </p:nvSpPr>
        <p:spPr>
          <a:xfrm>
            <a:off x="2295525" y="6389688"/>
            <a:ext cx="6400800" cy="381000"/>
          </a:xfrm>
        </p:spPr>
        <p:txBody>
          <a:bodyPr/>
          <a:lstStyle/>
          <a:p>
            <a:pPr>
              <a:defRPr/>
            </a:pPr>
            <a:r>
              <a:rPr lang="es-ES" sz="800" dirty="0" smtClean="0"/>
              <a:t>FORMULACIÓN E IMPLEMENTACIÓN DEL SISTEMA DE GESTIÓN DE SERVICIOS IT/T EN LA EMPRESA HIGHTELECOM</a:t>
            </a:r>
            <a:endParaRPr lang="en-US" sz="800" b="0" dirty="0" smtClean="0"/>
          </a:p>
          <a:p>
            <a:pPr>
              <a:defRPr/>
            </a:pPr>
            <a:endParaRPr lang="en-US" sz="800" b="0" dirty="0">
              <a:latin typeface="+mj-lt"/>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68609" name="Object 1"/>
          <p:cNvGraphicFramePr>
            <a:graphicFrameLocks noChangeAspect="1"/>
          </p:cNvGraphicFramePr>
          <p:nvPr/>
        </p:nvGraphicFramePr>
        <p:xfrm>
          <a:off x="2411760" y="1340768"/>
          <a:ext cx="4191000" cy="5353050"/>
        </p:xfrm>
        <a:graphic>
          <a:graphicData uri="http://schemas.openxmlformats.org/presentationml/2006/ole">
            <mc:AlternateContent xmlns:mc="http://schemas.openxmlformats.org/markup-compatibility/2006">
              <mc:Choice xmlns:v="urn:schemas-microsoft-com:vml" Requires="v">
                <p:oleObj spid="_x0000_s68652" name="Visio" r:id="rId4" imgW="4184515" imgH="5349456" progId="Visio.Drawing.11">
                  <p:embed/>
                </p:oleObj>
              </mc:Choice>
              <mc:Fallback>
                <p:oleObj name="Visio" r:id="rId4" imgW="4184515" imgH="5349456"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1340768"/>
                        <a:ext cx="4191000" cy="535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8"/>
          <p:cNvSpPr txBox="1">
            <a:spLocks noChangeArrowheads="1"/>
          </p:cNvSpPr>
          <p:nvPr/>
        </p:nvSpPr>
        <p:spPr>
          <a:xfrm>
            <a:off x="1043608" y="125760"/>
            <a:ext cx="7890080"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C" sz="4400" dirty="0" smtClean="0">
                <a:latin typeface="Calibri" pitchFamily="34" charset="0"/>
                <a:cs typeface="Calibri" pitchFamily="34" charset="0"/>
              </a:rPr>
              <a:t>Optimización de Procesos operacionales Departamento ITT</a:t>
            </a:r>
          </a:p>
        </p:txBody>
      </p:sp>
    </p:spTree>
    <p:extLst>
      <p:ext uri="{BB962C8B-B14F-4D97-AF65-F5344CB8AC3E}">
        <p14:creationId xmlns:p14="http://schemas.microsoft.com/office/powerpoint/2010/main" val="2434800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9"/>
          <p:cNvSpPr>
            <a:spLocks noGrp="1" noChangeArrowheads="1"/>
          </p:cNvSpPr>
          <p:nvPr>
            <p:ph idx="1"/>
          </p:nvPr>
        </p:nvSpPr>
        <p:spPr>
          <a:xfrm>
            <a:off x="899592" y="1484784"/>
            <a:ext cx="7897812" cy="4400550"/>
          </a:xfrm>
        </p:spPr>
        <p:txBody>
          <a:bodyPr>
            <a:normAutofit/>
          </a:bodyPr>
          <a:lstStyle/>
          <a:p>
            <a:endParaRPr lang="es-ES" sz="1400" dirty="0" smtClean="0">
              <a:latin typeface="Calibri" pitchFamily="34" charset="0"/>
              <a:cs typeface="Calibri" pitchFamily="34" charset="0"/>
            </a:endParaRPr>
          </a:p>
          <a:p>
            <a:pPr marL="342900" lvl="2" indent="0" algn="just" eaLnBrk="1" fontAlgn="auto" hangingPunct="1">
              <a:spcAft>
                <a:spcPts val="0"/>
              </a:spcAft>
              <a:buClr>
                <a:schemeClr val="bg1">
                  <a:shade val="50000"/>
                </a:schemeClr>
              </a:buClr>
              <a:buFontTx/>
              <a:buNone/>
              <a:defRPr/>
            </a:pPr>
            <a:endParaRPr lang="es-ES" sz="1400" dirty="0" smtClean="0">
              <a:latin typeface="Calibri" pitchFamily="34" charset="0"/>
              <a:cs typeface="Calibri" pitchFamily="34" charset="0"/>
            </a:endParaRPr>
          </a:p>
        </p:txBody>
      </p:sp>
      <p:sp>
        <p:nvSpPr>
          <p:cNvPr id="5" name="4 Marcador de pie de página"/>
          <p:cNvSpPr>
            <a:spLocks noGrp="1"/>
          </p:cNvSpPr>
          <p:nvPr>
            <p:ph type="ftr" sz="quarter" idx="11"/>
          </p:nvPr>
        </p:nvSpPr>
        <p:spPr>
          <a:xfrm>
            <a:off x="2295525" y="6389688"/>
            <a:ext cx="6400800" cy="381000"/>
          </a:xfrm>
        </p:spPr>
        <p:txBody>
          <a:bodyPr/>
          <a:lstStyle/>
          <a:p>
            <a:pPr>
              <a:defRPr/>
            </a:pPr>
            <a:r>
              <a:rPr lang="es-ES" sz="800" dirty="0" smtClean="0"/>
              <a:t>FORMULACIÓN E IMPLEMENTACIÓN DEL SISTEMA DE GESTIÓN DE SERVICIOS IT/T EN LA EMPRESA HIGHTELECOM</a:t>
            </a:r>
            <a:endParaRPr lang="en-US" sz="800" b="0" dirty="0" smtClean="0"/>
          </a:p>
          <a:p>
            <a:pPr>
              <a:defRPr/>
            </a:pPr>
            <a:endParaRPr lang="en-US" sz="800" b="0" dirty="0">
              <a:latin typeface="+mj-lt"/>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7" name="6 Tabla"/>
          <p:cNvGraphicFramePr>
            <a:graphicFrameLocks noGrp="1"/>
          </p:cNvGraphicFramePr>
          <p:nvPr>
            <p:extLst>
              <p:ext uri="{D42A27DB-BD31-4B8C-83A1-F6EECF244321}">
                <p14:modId xmlns:p14="http://schemas.microsoft.com/office/powerpoint/2010/main" val="3550683912"/>
              </p:ext>
            </p:extLst>
          </p:nvPr>
        </p:nvGraphicFramePr>
        <p:xfrm>
          <a:off x="1907704" y="1844824"/>
          <a:ext cx="5491480" cy="3291840"/>
        </p:xfrm>
        <a:graphic>
          <a:graphicData uri="http://schemas.openxmlformats.org/drawingml/2006/table">
            <a:tbl>
              <a:tblPr/>
              <a:tblGrid>
                <a:gridCol w="710565"/>
                <a:gridCol w="2799080"/>
                <a:gridCol w="1981835"/>
              </a:tblGrid>
              <a:tr h="0">
                <a:tc>
                  <a:txBody>
                    <a:bodyPr/>
                    <a:lstStyle/>
                    <a:p>
                      <a:pPr algn="ctr">
                        <a:spcAft>
                          <a:spcPts val="0"/>
                        </a:spcAft>
                      </a:pPr>
                      <a:r>
                        <a:rPr lang="es-ES" sz="1200" b="1" dirty="0">
                          <a:latin typeface="Times New Roman"/>
                          <a:ea typeface="Times New Roman"/>
                        </a:rPr>
                        <a:t>Act N.o</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s-ES" sz="1200" b="1" dirty="0">
                          <a:latin typeface="Times New Roman"/>
                          <a:ea typeface="Times New Roman"/>
                        </a:rPr>
                        <a:t>DESCRIPCIÓN</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s-ES" sz="1200" b="1" dirty="0">
                          <a:latin typeface="Times New Roman"/>
                          <a:ea typeface="Times New Roman"/>
                        </a:rPr>
                        <a:t>RESPONSABLE</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0">
                <a:tc>
                  <a:txBody>
                    <a:bodyPr/>
                    <a:lstStyle/>
                    <a:p>
                      <a:pPr algn="just">
                        <a:lnSpc>
                          <a:spcPct val="150000"/>
                        </a:lnSpc>
                        <a:spcAft>
                          <a:spcPts val="0"/>
                        </a:spcAft>
                      </a:pPr>
                      <a:r>
                        <a:rPr lang="es-ES" sz="1200" dirty="0">
                          <a:latin typeface="Times New Roman"/>
                          <a:ea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Times New Roman"/>
                          <a:ea typeface="Times New Roman"/>
                        </a:rPr>
                        <a:t>Se recibe el reporte interno de ventas del Dpto. de Ventas y se evalúa el recurso humano y tecnológico necesario para su implementación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Times New Roman"/>
                          <a:ea typeface="Times New Roman"/>
                        </a:rPr>
                        <a:t>Coordinador de Servicios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dirty="0">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Times New Roman"/>
                          <a:ea typeface="Times New Roman"/>
                        </a:rPr>
                        <a:t>Se adquiere la infraestructura necesaria para la implementación del proyecto.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Times New Roman"/>
                          <a:ea typeface="Times New Roman"/>
                        </a:rPr>
                        <a:t>Coordinador de Servicios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dirty="0">
                          <a:latin typeface="Times New Roman"/>
                          <a:ea typeface="Times New Roman"/>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Times New Roman"/>
                          <a:ea typeface="Times New Roman"/>
                        </a:rPr>
                        <a:t>Se organiza y planifica la logística de instalación de los equipos con el cliente donde se genera un Informe de preinstalación.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Times New Roman"/>
                          <a:ea typeface="Times New Roman"/>
                        </a:rPr>
                        <a:t>Ingeniero de Servicios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dirty="0">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Times New Roman"/>
                          <a:ea typeface="Times New Roman"/>
                        </a:rPr>
                        <a:t>Se coordina con el cliente la implementación y se ejecuta el protocolo de pruebas.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Times New Roman"/>
                          <a:ea typeface="Times New Roman"/>
                        </a:rPr>
                        <a:t>Ingeniero de Servicios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dirty="0">
                          <a:latin typeface="Times New Roman"/>
                          <a:ea typeface="Times New Roman"/>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Times New Roman"/>
                          <a:ea typeface="Times New Roman"/>
                        </a:rPr>
                        <a:t>Se notifica vía mail el cierre del proyecto  al coordinador de Servicios una vez firmada el acta entrega recepción del proyecto.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Times New Roman"/>
                          <a:ea typeface="Times New Roman"/>
                        </a:rPr>
                        <a:t>Ingeniero de Servicios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8"/>
          <p:cNvSpPr txBox="1">
            <a:spLocks noChangeArrowheads="1"/>
          </p:cNvSpPr>
          <p:nvPr/>
        </p:nvSpPr>
        <p:spPr>
          <a:xfrm>
            <a:off x="1043608" y="188640"/>
            <a:ext cx="7890080"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C" sz="4400" dirty="0" smtClean="0">
                <a:latin typeface="Calibri" pitchFamily="34" charset="0"/>
                <a:cs typeface="Calibri" pitchFamily="34" charset="0"/>
              </a:rPr>
              <a:t>Optimización de Procesos operacionales Departamento ITT</a:t>
            </a:r>
          </a:p>
        </p:txBody>
      </p:sp>
    </p:spTree>
    <p:extLst>
      <p:ext uri="{BB962C8B-B14F-4D97-AF65-F5344CB8AC3E}">
        <p14:creationId xmlns:p14="http://schemas.microsoft.com/office/powerpoint/2010/main" val="2434800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68288" y="202915"/>
            <a:ext cx="7952184" cy="1000125"/>
          </a:xfrm>
        </p:spPr>
        <p:txBody>
          <a:bodyPr>
            <a:noAutofit/>
          </a:bodyPr>
          <a:lstStyle/>
          <a:p>
            <a:pPr marL="342900" indent="-342900" eaLnBrk="1" hangingPunct="1"/>
            <a:r>
              <a:rPr lang="es-ES" sz="4400" dirty="0" smtClean="0">
                <a:latin typeface="Calibri" panose="020F0502020204030204" pitchFamily="34" charset="0"/>
              </a:rPr>
              <a:t>	Evaluación de los procesos de Gestión de Soporte.</a:t>
            </a:r>
            <a:endParaRPr lang="es-ES" sz="4400" dirty="0" smtClean="0">
              <a:solidFill>
                <a:srgbClr val="000000"/>
              </a:solidFill>
              <a:latin typeface="Calibri" pitchFamily="34" charset="0"/>
              <a:cs typeface="Calibri" pitchFamily="34" charset="0"/>
            </a:endParaRPr>
          </a:p>
        </p:txBody>
      </p:sp>
      <p:sp>
        <p:nvSpPr>
          <p:cNvPr id="5125" name="Rectangle 3"/>
          <p:cNvSpPr>
            <a:spLocks noGrp="1" noChangeArrowheads="1"/>
          </p:cNvSpPr>
          <p:nvPr>
            <p:ph idx="1"/>
          </p:nvPr>
        </p:nvSpPr>
        <p:spPr>
          <a:xfrm>
            <a:off x="1115616" y="1268760"/>
            <a:ext cx="7704856" cy="4937125"/>
          </a:xfrm>
        </p:spPr>
        <p:txBody>
          <a:bodyPr>
            <a:normAutofit/>
          </a:bodyPr>
          <a:lstStyle/>
          <a:p>
            <a:pPr marL="0" indent="0" algn="just" eaLnBrk="1" fontAlgn="auto" hangingPunct="1">
              <a:spcAft>
                <a:spcPts val="0"/>
              </a:spcAft>
              <a:buFontTx/>
              <a:buNone/>
              <a:defRPr/>
            </a:pPr>
            <a:endParaRPr lang="es-EC" sz="2000" dirty="0" smtClean="0">
              <a:latin typeface="Calibri" pitchFamily="34" charset="0"/>
              <a:cs typeface="Calibri" pitchFamily="34" charset="0"/>
            </a:endParaRPr>
          </a:p>
          <a:p>
            <a:pPr marL="0" indent="0" algn="just" eaLnBrk="1" fontAlgn="auto" hangingPunct="1">
              <a:spcAft>
                <a:spcPts val="0"/>
              </a:spcAft>
              <a:buNone/>
              <a:defRPr/>
            </a:pPr>
            <a:r>
              <a:rPr lang="es-EC" sz="2000" dirty="0" smtClean="0">
                <a:latin typeface="Calibri" pitchFamily="34" charset="0"/>
                <a:cs typeface="Calibri" pitchFamily="34" charset="0"/>
              </a:rPr>
              <a:t>Método de Evaluación. </a:t>
            </a:r>
          </a:p>
          <a:p>
            <a:pPr marL="274320" indent="-274320" algn="just" eaLnBrk="1" fontAlgn="auto" hangingPunct="1">
              <a:spcAft>
                <a:spcPts val="0"/>
              </a:spcAft>
              <a:buFont typeface="Arial" pitchFamily="34" charset="0"/>
              <a:buChar char="•"/>
              <a:defRPr/>
            </a:pPr>
            <a:endParaRPr lang="es-EC" sz="2000" dirty="0" smtClean="0">
              <a:latin typeface="Calibri" pitchFamily="34" charset="0"/>
              <a:cs typeface="Calibri" pitchFamily="34" charset="0"/>
            </a:endParaRPr>
          </a:p>
          <a:p>
            <a:pPr marL="0" indent="0" algn="just" eaLnBrk="1" fontAlgn="auto" hangingPunct="1">
              <a:spcAft>
                <a:spcPts val="0"/>
              </a:spcAft>
              <a:buNone/>
              <a:defRPr/>
            </a:pPr>
            <a:r>
              <a:rPr lang="es-ES" sz="2000" dirty="0" smtClean="0">
                <a:latin typeface="Calibri" pitchFamily="34" charset="0"/>
                <a:cs typeface="Calibri" pitchFamily="34" charset="0"/>
              </a:rPr>
              <a:t>Resultados de la Auto </a:t>
            </a:r>
            <a:r>
              <a:rPr lang="es-ES" sz="2000" dirty="0">
                <a:latin typeface="Calibri" pitchFamily="34" charset="0"/>
                <a:cs typeface="Calibri" pitchFamily="34" charset="0"/>
              </a:rPr>
              <a:t>- Evaluación </a:t>
            </a:r>
            <a:r>
              <a:rPr lang="es-ES" sz="2000" dirty="0" smtClean="0">
                <a:latin typeface="Calibri" pitchFamily="34" charset="0"/>
                <a:cs typeface="Calibri" pitchFamily="34" charset="0"/>
              </a:rPr>
              <a:t>de los procesos de Soporte ITIL</a:t>
            </a:r>
          </a:p>
          <a:p>
            <a:pPr marL="548640" lvl="1" indent="-274320" algn="just" eaLnBrk="1" fontAlgn="auto" hangingPunct="1">
              <a:spcAft>
                <a:spcPts val="0"/>
              </a:spcAft>
              <a:buFont typeface="Arial" pitchFamily="34" charset="0"/>
              <a:buChar char="•"/>
              <a:defRPr/>
            </a:pPr>
            <a:r>
              <a:rPr lang="es-ES" sz="2000" dirty="0" smtClean="0">
                <a:solidFill>
                  <a:schemeClr val="tx1"/>
                </a:solidFill>
                <a:latin typeface="Calibri" pitchFamily="34" charset="0"/>
                <a:cs typeface="Calibri" pitchFamily="34" charset="0"/>
              </a:rPr>
              <a:t>Service Desk.</a:t>
            </a:r>
          </a:p>
          <a:p>
            <a:pPr marL="548640" lvl="1" indent="-274320" algn="just" eaLnBrk="1" fontAlgn="auto" hangingPunct="1">
              <a:spcAft>
                <a:spcPts val="0"/>
              </a:spcAft>
              <a:buFont typeface="Arial" pitchFamily="34" charset="0"/>
              <a:buChar char="•"/>
              <a:defRPr/>
            </a:pPr>
            <a:r>
              <a:rPr lang="es-ES" sz="2000" dirty="0" smtClean="0">
                <a:solidFill>
                  <a:schemeClr val="tx1"/>
                </a:solidFill>
                <a:latin typeface="Calibri" pitchFamily="34" charset="0"/>
                <a:cs typeface="Calibri" pitchFamily="34" charset="0"/>
              </a:rPr>
              <a:t>Gestión  </a:t>
            </a:r>
            <a:r>
              <a:rPr lang="es-ES" sz="2000" dirty="0">
                <a:solidFill>
                  <a:schemeClr val="tx1"/>
                </a:solidFill>
                <a:latin typeface="Calibri" pitchFamily="34" charset="0"/>
                <a:cs typeface="Calibri" pitchFamily="34" charset="0"/>
              </a:rPr>
              <a:t>de </a:t>
            </a:r>
            <a:r>
              <a:rPr lang="es-ES" sz="2000" dirty="0" smtClean="0">
                <a:solidFill>
                  <a:schemeClr val="tx1"/>
                </a:solidFill>
                <a:latin typeface="Calibri" pitchFamily="34" charset="0"/>
                <a:cs typeface="Calibri" pitchFamily="34" charset="0"/>
              </a:rPr>
              <a:t>Incidentes.  </a:t>
            </a:r>
          </a:p>
          <a:p>
            <a:pPr marL="548640" lvl="1" indent="-274320" algn="just" eaLnBrk="1" fontAlgn="auto" hangingPunct="1">
              <a:spcAft>
                <a:spcPts val="0"/>
              </a:spcAft>
              <a:buFont typeface="Arial" pitchFamily="34" charset="0"/>
              <a:buChar char="•"/>
              <a:defRPr/>
            </a:pPr>
            <a:r>
              <a:rPr lang="es-ES" sz="2000" dirty="0" smtClean="0">
                <a:solidFill>
                  <a:schemeClr val="tx1"/>
                </a:solidFill>
                <a:latin typeface="Calibri" pitchFamily="34" charset="0"/>
                <a:cs typeface="Calibri" pitchFamily="34" charset="0"/>
              </a:rPr>
              <a:t>Gestión  </a:t>
            </a:r>
            <a:r>
              <a:rPr lang="es-ES" sz="2000" dirty="0">
                <a:solidFill>
                  <a:schemeClr val="tx1"/>
                </a:solidFill>
                <a:latin typeface="Calibri" pitchFamily="34" charset="0"/>
                <a:cs typeface="Calibri" pitchFamily="34" charset="0"/>
              </a:rPr>
              <a:t>de </a:t>
            </a:r>
            <a:r>
              <a:rPr lang="es-ES" sz="2000" dirty="0" smtClean="0">
                <a:solidFill>
                  <a:schemeClr val="tx1"/>
                </a:solidFill>
                <a:latin typeface="Calibri" pitchFamily="34" charset="0"/>
                <a:cs typeface="Calibri" pitchFamily="34" charset="0"/>
              </a:rPr>
              <a:t>Problemas.</a:t>
            </a:r>
          </a:p>
          <a:p>
            <a:pPr marL="548640" lvl="1" indent="-274320" algn="just" eaLnBrk="1" fontAlgn="auto" hangingPunct="1">
              <a:spcAft>
                <a:spcPts val="0"/>
              </a:spcAft>
              <a:buFont typeface="Arial" pitchFamily="34" charset="0"/>
              <a:buChar char="•"/>
              <a:defRPr/>
            </a:pPr>
            <a:r>
              <a:rPr lang="es-ES" sz="2000" dirty="0" smtClean="0">
                <a:solidFill>
                  <a:schemeClr val="tx1"/>
                </a:solidFill>
                <a:latin typeface="Calibri" pitchFamily="34" charset="0"/>
                <a:cs typeface="Calibri" pitchFamily="34" charset="0"/>
              </a:rPr>
              <a:t>Gestión de Nivel de Servicio.</a:t>
            </a:r>
          </a:p>
          <a:p>
            <a:pPr marL="548640" lvl="1" indent="-274320" algn="just" eaLnBrk="1" fontAlgn="auto" hangingPunct="1">
              <a:spcAft>
                <a:spcPts val="0"/>
              </a:spcAft>
              <a:buFont typeface="Arial" pitchFamily="34" charset="0"/>
              <a:buChar char="•"/>
              <a:defRPr/>
            </a:pPr>
            <a:r>
              <a:rPr lang="es-ES" sz="2000" dirty="0" smtClean="0">
                <a:solidFill>
                  <a:schemeClr val="tx1"/>
                </a:solidFill>
                <a:latin typeface="Calibri" pitchFamily="34" charset="0"/>
                <a:cs typeface="Calibri" pitchFamily="34" charset="0"/>
              </a:rPr>
              <a:t>Resultados Globales</a:t>
            </a:r>
          </a:p>
          <a:p>
            <a:pPr marL="548640" lvl="1" indent="-274320" algn="just" eaLnBrk="1" fontAlgn="auto" hangingPunct="1">
              <a:spcAft>
                <a:spcPts val="0"/>
              </a:spcAft>
              <a:buFont typeface="Arial" pitchFamily="34" charset="0"/>
              <a:buChar char="•"/>
              <a:defRPr/>
            </a:pPr>
            <a:endParaRPr lang="es-ES" sz="2000" dirty="0" smtClean="0">
              <a:latin typeface="Calibri" panose="020F0502020204030204" pitchFamily="34" charset="0"/>
            </a:endParaRPr>
          </a:p>
          <a:p>
            <a:pPr marL="548640" lvl="1" indent="-274320" algn="just" eaLnBrk="1" fontAlgn="auto" hangingPunct="1">
              <a:spcAft>
                <a:spcPts val="0"/>
              </a:spcAft>
              <a:buFont typeface="Arial" pitchFamily="34" charset="0"/>
              <a:buChar char="•"/>
              <a:defRPr/>
            </a:pPr>
            <a:endParaRPr lang="es-EC" sz="2000" dirty="0" smtClean="0">
              <a:latin typeface="Calibri" panose="020F0502020204030204" pitchFamily="34" charset="0"/>
            </a:endParaRPr>
          </a:p>
          <a:p>
            <a:pPr marL="274320" indent="-274320" algn="just" eaLnBrk="1" fontAlgn="auto" hangingPunct="1">
              <a:spcAft>
                <a:spcPts val="0"/>
              </a:spcAft>
              <a:buFont typeface="Arial" pitchFamily="34" charset="0"/>
              <a:buChar char="•"/>
              <a:defRPr/>
            </a:pPr>
            <a:endParaRPr lang="es-ES" sz="2000" dirty="0" smtClean="0">
              <a:latin typeface="Calibri" panose="020F0502020204030204" pitchFamily="34" charset="0"/>
            </a:endParaRPr>
          </a:p>
        </p:txBody>
      </p:sp>
      <p:sp>
        <p:nvSpPr>
          <p:cNvPr id="5" name="4 Marcador de pie de página"/>
          <p:cNvSpPr>
            <a:spLocks noGrp="1"/>
          </p:cNvSpPr>
          <p:nvPr>
            <p:ph type="ftr" sz="quarter" idx="11"/>
          </p:nvPr>
        </p:nvSpPr>
        <p:spPr>
          <a:xfrm>
            <a:off x="2898775" y="6356350"/>
            <a:ext cx="5695950" cy="365125"/>
          </a:xfrm>
        </p:spPr>
        <p:txBody>
          <a:bodyPr/>
          <a:lstStyle/>
          <a:p>
            <a:pPr>
              <a:defRPr/>
            </a:pPr>
            <a:r>
              <a:rPr lang="es-ES" sz="800" dirty="0" smtClean="0"/>
              <a:t>FORMULACIÓN E IMPLEMENTACIÓN DEL SISTEMA DE GESTIÓN DE SERVICIOS IT/T EN LA EMPRESA HIGHTELECOM</a:t>
            </a:r>
            <a:endParaRPr lang="en-US" sz="800" b="0" dirty="0"/>
          </a:p>
        </p:txBody>
      </p:sp>
    </p:spTree>
    <p:extLst>
      <p:ext uri="{BB962C8B-B14F-4D97-AF65-F5344CB8AC3E}">
        <p14:creationId xmlns:p14="http://schemas.microsoft.com/office/powerpoint/2010/main" val="405647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s-EC" sz="4400" dirty="0" smtClean="0">
                <a:latin typeface="Calibri" panose="020F0502020204030204" pitchFamily="34" charset="0"/>
                <a:cs typeface="Calibri" pitchFamily="34" charset="0"/>
              </a:rPr>
              <a:t>Método de Evaluación</a:t>
            </a:r>
          </a:p>
        </p:txBody>
      </p:sp>
      <p:sp>
        <p:nvSpPr>
          <p:cNvPr id="15364" name="1 Marcador de contenido"/>
          <p:cNvSpPr>
            <a:spLocks noGrp="1"/>
          </p:cNvSpPr>
          <p:nvPr>
            <p:ph idx="1"/>
          </p:nvPr>
        </p:nvSpPr>
        <p:spPr>
          <a:xfrm>
            <a:off x="928688" y="1219200"/>
            <a:ext cx="7362825" cy="4937125"/>
          </a:xfrm>
        </p:spPr>
        <p:txBody>
          <a:bodyPr>
            <a:normAutofit/>
          </a:bodyPr>
          <a:lstStyle/>
          <a:p>
            <a:pPr algn="just"/>
            <a:endParaRPr lang="es-ES" sz="2000" dirty="0" smtClean="0">
              <a:latin typeface="Calibri" panose="020F0502020204030204" pitchFamily="34" charset="0"/>
            </a:endParaRPr>
          </a:p>
          <a:p>
            <a:pPr marL="82296" indent="0" algn="just">
              <a:buNone/>
            </a:pPr>
            <a:r>
              <a:rPr lang="es-ES" sz="2000" dirty="0" smtClean="0">
                <a:latin typeface="Calibri" pitchFamily="34" charset="0"/>
                <a:cs typeface="Calibri" pitchFamily="34" charset="0"/>
              </a:rPr>
              <a:t>Cuestionario que permite determinar qué áreas se debe enfocar para mejorar la capacidad global de los procesos.</a:t>
            </a:r>
          </a:p>
          <a:p>
            <a:pPr marL="82296" indent="0" algn="just">
              <a:buNone/>
            </a:pPr>
            <a:r>
              <a:rPr lang="es-ES" sz="2000" dirty="0" smtClean="0">
                <a:latin typeface="Calibri" pitchFamily="34" charset="0"/>
                <a:cs typeface="Calibri" pitchFamily="34" charset="0"/>
              </a:rPr>
              <a:t>La meta de los cuestionarios de auto-evaluación no es probar si hay conformidad con el ITIL.  El objetivo es dar la organización  una idea de que tan bien lo hace en comparación a las mejor prácticas ITIL.</a:t>
            </a:r>
          </a:p>
        </p:txBody>
      </p:sp>
      <p:sp>
        <p:nvSpPr>
          <p:cNvPr id="9" name="4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69634" name="Picture 2" descr="Resultado de imagen para cuestionario si 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939" y="3429000"/>
            <a:ext cx="3685907"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346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title"/>
          </p:nvPr>
        </p:nvSpPr>
        <p:spPr>
          <a:xfrm>
            <a:off x="899592" y="2770"/>
            <a:ext cx="8352928" cy="1143000"/>
          </a:xfrm>
        </p:spPr>
        <p:txBody>
          <a:bodyPr>
            <a:noAutofit/>
          </a:bodyPr>
          <a:lstStyle/>
          <a:p>
            <a:r>
              <a:rPr lang="es-ES" sz="4400" dirty="0" smtClean="0">
                <a:latin typeface="Calibri" panose="020F0502020204030204" pitchFamily="34" charset="0"/>
              </a:rPr>
              <a:t>Grados de madurez de los procesos</a:t>
            </a:r>
            <a:endParaRPr lang="es-EC" sz="4400" dirty="0" smtClean="0">
              <a:latin typeface="Calibri" pitchFamily="34" charset="0"/>
              <a:cs typeface="Calibri" pitchFamily="34" charset="0"/>
            </a:endParaRPr>
          </a:p>
        </p:txBody>
      </p:sp>
      <p:sp>
        <p:nvSpPr>
          <p:cNvPr id="4101" name="Rectangle 9"/>
          <p:cNvSpPr>
            <a:spLocks noGrp="1" noChangeArrowheads="1"/>
          </p:cNvSpPr>
          <p:nvPr>
            <p:ph idx="1"/>
          </p:nvPr>
        </p:nvSpPr>
        <p:spPr>
          <a:xfrm>
            <a:off x="899592" y="1484784"/>
            <a:ext cx="7897812" cy="4400550"/>
          </a:xfrm>
        </p:spPr>
        <p:txBody>
          <a:bodyPr>
            <a:normAutofit/>
          </a:bodyPr>
          <a:lstStyle/>
          <a:p>
            <a:endParaRPr lang="es-ES" sz="1400" dirty="0" smtClean="0">
              <a:latin typeface="Calibri" pitchFamily="34" charset="0"/>
              <a:cs typeface="Calibri" pitchFamily="34" charset="0"/>
            </a:endParaRPr>
          </a:p>
          <a:p>
            <a:pPr marL="342900" lvl="2" indent="0" algn="just" eaLnBrk="1" fontAlgn="auto" hangingPunct="1">
              <a:spcAft>
                <a:spcPts val="0"/>
              </a:spcAft>
              <a:buClr>
                <a:schemeClr val="bg1">
                  <a:shade val="50000"/>
                </a:schemeClr>
              </a:buClr>
              <a:buFontTx/>
              <a:buNone/>
              <a:defRPr/>
            </a:pPr>
            <a:endParaRPr lang="es-ES" sz="1400" dirty="0" smtClean="0">
              <a:latin typeface="Calibri" pitchFamily="34" charset="0"/>
              <a:cs typeface="Calibri" pitchFamily="34" charset="0"/>
            </a:endParaRPr>
          </a:p>
        </p:txBody>
      </p:sp>
      <p:sp>
        <p:nvSpPr>
          <p:cNvPr id="5" name="4 Marcador de pie de página"/>
          <p:cNvSpPr>
            <a:spLocks noGrp="1"/>
          </p:cNvSpPr>
          <p:nvPr>
            <p:ph type="ftr" sz="quarter" idx="11"/>
          </p:nvPr>
        </p:nvSpPr>
        <p:spPr>
          <a:xfrm>
            <a:off x="2295525" y="6389688"/>
            <a:ext cx="6400800" cy="381000"/>
          </a:xfrm>
        </p:spPr>
        <p:txBody>
          <a:bodyPr/>
          <a:lstStyle/>
          <a:p>
            <a:pPr>
              <a:defRPr/>
            </a:pPr>
            <a:r>
              <a:rPr lang="es-ES" sz="800" dirty="0" smtClean="0"/>
              <a:t>FORMULACIÓN E IMPLEMENTACIÓN DEL SISTEMA DE GESTIÓN DE SERVICIOS IT/T EN LA EMPRESA HIGHTELECOM</a:t>
            </a:r>
            <a:endParaRPr lang="en-US" sz="800" b="0" dirty="0" smtClean="0"/>
          </a:p>
          <a:p>
            <a:pPr>
              <a:defRPr/>
            </a:pPr>
            <a:endParaRPr lang="en-US" sz="800" b="0" dirty="0">
              <a:latin typeface="+mj-lt"/>
            </a:endParaRPr>
          </a:p>
        </p:txBody>
      </p:sp>
      <p:pic>
        <p:nvPicPr>
          <p:cNvPr id="6" name="5 Imagen" descr="http://www.calidadysoftware.com/otros/images/cmm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980729"/>
            <a:ext cx="5544616" cy="5328592"/>
          </a:xfrm>
          <a:prstGeom prst="rect">
            <a:avLst/>
          </a:prstGeom>
          <a:noFill/>
          <a:ln>
            <a:noFill/>
          </a:ln>
        </p:spPr>
      </p:pic>
    </p:spTree>
    <p:extLst>
      <p:ext uri="{BB962C8B-B14F-4D97-AF65-F5344CB8AC3E}">
        <p14:creationId xmlns:p14="http://schemas.microsoft.com/office/powerpoint/2010/main" val="2434800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1043608" y="-162272"/>
            <a:ext cx="7498080" cy="1143000"/>
          </a:xfrm>
        </p:spPr>
        <p:txBody>
          <a:bodyPr>
            <a:normAutofit/>
          </a:bodyPr>
          <a:lstStyle/>
          <a:p>
            <a:r>
              <a:rPr lang="es-EC" sz="4400" dirty="0" smtClean="0">
                <a:latin typeface="Calibri" pitchFamily="34" charset="0"/>
                <a:cs typeface="Calibri" pitchFamily="34" charset="0"/>
              </a:rPr>
              <a:t>Índice</a:t>
            </a:r>
            <a:endParaRPr lang="es-ES" sz="4400" dirty="0" smtClean="0">
              <a:latin typeface="Calibri" pitchFamily="34" charset="0"/>
              <a:cs typeface="Calibri" pitchFamily="34" charset="0"/>
            </a:endParaRPr>
          </a:p>
        </p:txBody>
      </p:sp>
      <p:sp>
        <p:nvSpPr>
          <p:cNvPr id="3" name="2 Marcador de contenido"/>
          <p:cNvSpPr>
            <a:spLocks noGrp="1"/>
          </p:cNvSpPr>
          <p:nvPr>
            <p:ph idx="1"/>
          </p:nvPr>
        </p:nvSpPr>
        <p:spPr>
          <a:xfrm>
            <a:off x="1229478" y="967510"/>
            <a:ext cx="7411293" cy="6093296"/>
          </a:xfrm>
        </p:spPr>
        <p:txBody>
          <a:bodyPr>
            <a:noAutofit/>
          </a:bodyPr>
          <a:lstStyle/>
          <a:p>
            <a:pPr algn="just">
              <a:defRPr/>
            </a:pPr>
            <a:r>
              <a:rPr lang="es-EC" sz="1600" dirty="0" smtClean="0">
                <a:latin typeface="Calibri" pitchFamily="34" charset="0"/>
                <a:cs typeface="Calibri" pitchFamily="34" charset="0"/>
              </a:rPr>
              <a:t>Objetivos</a:t>
            </a:r>
          </a:p>
          <a:p>
            <a:pPr lvl="1" algn="just">
              <a:defRPr/>
            </a:pPr>
            <a:r>
              <a:rPr lang="es-EC" sz="1600" dirty="0" smtClean="0">
                <a:latin typeface="Calibri" pitchFamily="34" charset="0"/>
                <a:cs typeface="Calibri" pitchFamily="34" charset="0"/>
              </a:rPr>
              <a:t>Objetivo </a:t>
            </a:r>
            <a:r>
              <a:rPr lang="es-EC" sz="1600" dirty="0">
                <a:latin typeface="Calibri" pitchFamily="34" charset="0"/>
                <a:cs typeface="Calibri" pitchFamily="34" charset="0"/>
              </a:rPr>
              <a:t>General</a:t>
            </a:r>
          </a:p>
          <a:p>
            <a:pPr lvl="1" algn="just">
              <a:defRPr/>
            </a:pPr>
            <a:r>
              <a:rPr lang="es-EC" sz="1600" dirty="0">
                <a:latin typeface="Calibri" pitchFamily="34" charset="0"/>
                <a:cs typeface="Calibri" pitchFamily="34" charset="0"/>
              </a:rPr>
              <a:t>Objetivos Específicos</a:t>
            </a:r>
          </a:p>
          <a:p>
            <a:pPr algn="just">
              <a:defRPr/>
            </a:pPr>
            <a:r>
              <a:rPr lang="es-EC" sz="1600" dirty="0">
                <a:latin typeface="Calibri" pitchFamily="34" charset="0"/>
                <a:cs typeface="Calibri" pitchFamily="34" charset="0"/>
              </a:rPr>
              <a:t>Introducción</a:t>
            </a:r>
          </a:p>
          <a:p>
            <a:pPr algn="just">
              <a:defRPr/>
            </a:pPr>
            <a:r>
              <a:rPr lang="es-EC" sz="1600" dirty="0">
                <a:latin typeface="Calibri" pitchFamily="34" charset="0"/>
                <a:cs typeface="Calibri" pitchFamily="34" charset="0"/>
              </a:rPr>
              <a:t>Hightelecom</a:t>
            </a:r>
          </a:p>
          <a:p>
            <a:pPr algn="just">
              <a:defRPr/>
            </a:pPr>
            <a:r>
              <a:rPr lang="es-EC" sz="1600" dirty="0">
                <a:latin typeface="Calibri" pitchFamily="34" charset="0"/>
                <a:cs typeface="Calibri" pitchFamily="34" charset="0"/>
              </a:rPr>
              <a:t>Análisis de la situación actual </a:t>
            </a:r>
            <a:r>
              <a:rPr lang="es-EC" sz="1600" dirty="0" smtClean="0">
                <a:latin typeface="Calibri" pitchFamily="34" charset="0"/>
                <a:cs typeface="Calibri" pitchFamily="34" charset="0"/>
              </a:rPr>
              <a:t>Departamento ITT</a:t>
            </a:r>
            <a:endParaRPr lang="es-EC" sz="1600" dirty="0">
              <a:latin typeface="Calibri" pitchFamily="34" charset="0"/>
              <a:cs typeface="Calibri" pitchFamily="34" charset="0"/>
            </a:endParaRPr>
          </a:p>
          <a:p>
            <a:pPr lvl="1" algn="just">
              <a:defRPr/>
            </a:pPr>
            <a:r>
              <a:rPr lang="es-EC" sz="1600" dirty="0">
                <a:latin typeface="Calibri" pitchFamily="34" charset="0"/>
                <a:cs typeface="Calibri" pitchFamily="34" charset="0"/>
              </a:rPr>
              <a:t>Evaluación de Procesos </a:t>
            </a:r>
            <a:r>
              <a:rPr lang="es-EC" sz="1600" dirty="0" smtClean="0">
                <a:latin typeface="Calibri" pitchFamily="34" charset="0"/>
                <a:cs typeface="Calibri" pitchFamily="34" charset="0"/>
              </a:rPr>
              <a:t>operacionales</a:t>
            </a:r>
          </a:p>
          <a:p>
            <a:pPr lvl="1" algn="just">
              <a:defRPr/>
            </a:pPr>
            <a:r>
              <a:rPr lang="es-EC" sz="1600" dirty="0" smtClean="0">
                <a:latin typeface="Calibri" pitchFamily="34" charset="0"/>
                <a:cs typeface="Calibri" pitchFamily="34" charset="0"/>
              </a:rPr>
              <a:t>Optimización </a:t>
            </a:r>
            <a:r>
              <a:rPr lang="es-EC" sz="1600" dirty="0">
                <a:latin typeface="Calibri" pitchFamily="34" charset="0"/>
                <a:cs typeface="Calibri" pitchFamily="34" charset="0"/>
              </a:rPr>
              <a:t>de </a:t>
            </a:r>
            <a:r>
              <a:rPr lang="es-EC" sz="1600" dirty="0" smtClean="0">
                <a:latin typeface="Calibri" pitchFamily="34" charset="0"/>
                <a:cs typeface="Calibri" pitchFamily="34" charset="0"/>
              </a:rPr>
              <a:t>Procesos</a:t>
            </a:r>
            <a:endParaRPr lang="es-EC" sz="1600" dirty="0">
              <a:latin typeface="Calibri" pitchFamily="34" charset="0"/>
              <a:cs typeface="Calibri" pitchFamily="34" charset="0"/>
            </a:endParaRPr>
          </a:p>
          <a:p>
            <a:pPr lvl="1" algn="just">
              <a:defRPr/>
            </a:pPr>
            <a:r>
              <a:rPr lang="es-EC" sz="1600" dirty="0">
                <a:latin typeface="Calibri" pitchFamily="34" charset="0"/>
                <a:cs typeface="Calibri" pitchFamily="34" charset="0"/>
              </a:rPr>
              <a:t>Evaluación de los procesos de Gestión de Soporte</a:t>
            </a:r>
          </a:p>
          <a:p>
            <a:pPr algn="just">
              <a:defRPr/>
            </a:pPr>
            <a:r>
              <a:rPr lang="es-EC" sz="1600" dirty="0">
                <a:latin typeface="Calibri" pitchFamily="34" charset="0"/>
                <a:cs typeface="Calibri" pitchFamily="34" charset="0"/>
              </a:rPr>
              <a:t>Implementación de ITIL en las organizaciones</a:t>
            </a:r>
          </a:p>
          <a:p>
            <a:pPr algn="just">
              <a:defRPr/>
            </a:pPr>
            <a:r>
              <a:rPr lang="es-EC" sz="1600" dirty="0">
                <a:latin typeface="Calibri" pitchFamily="34" charset="0"/>
                <a:cs typeface="Calibri" pitchFamily="34" charset="0"/>
              </a:rPr>
              <a:t>Herramienta de gestión de servicios OTRS</a:t>
            </a:r>
          </a:p>
          <a:p>
            <a:pPr lvl="1" algn="just">
              <a:defRPr/>
            </a:pPr>
            <a:r>
              <a:rPr lang="es-EC" sz="1600" dirty="0">
                <a:latin typeface="Calibri" pitchFamily="34" charset="0"/>
                <a:cs typeface="Calibri" pitchFamily="34" charset="0"/>
              </a:rPr>
              <a:t>Implementación de la herramienta OTRS</a:t>
            </a:r>
          </a:p>
          <a:p>
            <a:pPr lvl="1" algn="just">
              <a:defRPr/>
            </a:pPr>
            <a:r>
              <a:rPr lang="es-EC" sz="1600" dirty="0">
                <a:latin typeface="Calibri" pitchFamily="34" charset="0"/>
                <a:cs typeface="Calibri" pitchFamily="34" charset="0"/>
              </a:rPr>
              <a:t>Descripción General del Sistema</a:t>
            </a:r>
          </a:p>
          <a:p>
            <a:pPr lvl="1" algn="just">
              <a:defRPr/>
            </a:pPr>
            <a:r>
              <a:rPr lang="es-EC" sz="1600" dirty="0">
                <a:latin typeface="Calibri" pitchFamily="34" charset="0"/>
                <a:cs typeface="Calibri" pitchFamily="34" charset="0"/>
              </a:rPr>
              <a:t>Evaluación del impacto operacional en la productividad de la compañía</a:t>
            </a:r>
          </a:p>
          <a:p>
            <a:pPr lvl="1" algn="just">
              <a:defRPr/>
            </a:pPr>
            <a:r>
              <a:rPr lang="es-EC" sz="1600" dirty="0">
                <a:latin typeface="Calibri" pitchFamily="34" charset="0"/>
                <a:cs typeface="Calibri" pitchFamily="34" charset="0"/>
              </a:rPr>
              <a:t>Evaluación de la herramienta por el usuario </a:t>
            </a:r>
          </a:p>
          <a:p>
            <a:pPr algn="just">
              <a:defRPr/>
            </a:pPr>
            <a:r>
              <a:rPr lang="es-EC" sz="1600" dirty="0" smtClean="0">
                <a:latin typeface="Calibri" pitchFamily="34" charset="0"/>
                <a:cs typeface="Calibri" pitchFamily="34" charset="0"/>
              </a:rPr>
              <a:t>Conclusiones y Recomendaciones</a:t>
            </a:r>
            <a:endParaRPr lang="es-EC" sz="1600" dirty="0">
              <a:latin typeface="Calibri" pitchFamily="34" charset="0"/>
              <a:cs typeface="Calibri" pitchFamily="34" charset="0"/>
            </a:endParaRPr>
          </a:p>
        </p:txBody>
      </p:sp>
      <p:sp>
        <p:nvSpPr>
          <p:cNvPr id="5" name="4 Marcador de pie de página"/>
          <p:cNvSpPr>
            <a:spLocks noGrp="1"/>
          </p:cNvSpPr>
          <p:nvPr>
            <p:ph type="ftr" sz="quarter" idx="11"/>
          </p:nvPr>
        </p:nvSpPr>
        <p:spPr>
          <a:xfrm>
            <a:off x="3635896" y="6381328"/>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spTree>
    <p:extLst>
      <p:ext uri="{BB962C8B-B14F-4D97-AF65-F5344CB8AC3E}">
        <p14:creationId xmlns:p14="http://schemas.microsoft.com/office/powerpoint/2010/main" val="132387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s-EC" sz="4400" dirty="0" smtClean="0">
                <a:latin typeface="Calibri" pitchFamily="34" charset="0"/>
                <a:cs typeface="Calibri" pitchFamily="34" charset="0"/>
              </a:rPr>
              <a:t>Método de Evaluación.</a:t>
            </a:r>
            <a:endParaRPr lang="es-ES" sz="4400" dirty="0" smtClean="0">
              <a:latin typeface="Calibri" pitchFamily="34" charset="0"/>
              <a:cs typeface="Calibri" pitchFamily="34" charset="0"/>
            </a:endParaRPr>
          </a:p>
        </p:txBody>
      </p:sp>
      <p:sp>
        <p:nvSpPr>
          <p:cNvPr id="16388" name="Rectangle 3"/>
          <p:cNvSpPr>
            <a:spLocks noGrp="1" noChangeArrowheads="1"/>
          </p:cNvSpPr>
          <p:nvPr>
            <p:ph idx="1"/>
          </p:nvPr>
        </p:nvSpPr>
        <p:spPr>
          <a:xfrm>
            <a:off x="1547664" y="1988840"/>
            <a:ext cx="2276475" cy="379413"/>
          </a:xfrm>
        </p:spPr>
        <p:txBody>
          <a:bodyPr>
            <a:noAutofit/>
          </a:bodyPr>
          <a:lstStyle/>
          <a:p>
            <a:pPr marL="0" indent="0" algn="ctr" eaLnBrk="1" hangingPunct="1">
              <a:buFontTx/>
              <a:buNone/>
            </a:pPr>
            <a:r>
              <a:rPr lang="es-EC" sz="2000" dirty="0" smtClean="0">
                <a:latin typeface="Calibri" pitchFamily="34" charset="0"/>
                <a:cs typeface="Calibri" pitchFamily="34" charset="0"/>
              </a:rPr>
              <a:t>Niveles de madurez de un proceso</a:t>
            </a:r>
            <a:endParaRPr lang="es-ES" sz="2000" dirty="0" smtClean="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848350" cy="365125"/>
          </a:xfrm>
        </p:spPr>
        <p:txBody>
          <a:bodyPr/>
          <a:lstStyle/>
          <a:p>
            <a:pPr>
              <a:defRPr/>
            </a:pPr>
            <a:r>
              <a:rPr lang="es-ES" sz="800" dirty="0" smtClean="0"/>
              <a:t>FORMULACIÓN E IMPLEMENTACIÓN DEL SISTEMA DE GESTIÓN DE SERVICIOS IT/T EN LA EMPRESA HIGHTELECOM</a:t>
            </a:r>
            <a:endParaRPr lang="en-US" sz="800" b="0" dirty="0"/>
          </a:p>
        </p:txBody>
      </p:sp>
      <p:graphicFrame>
        <p:nvGraphicFramePr>
          <p:cNvPr id="8" name="7 Tabla"/>
          <p:cNvGraphicFramePr>
            <a:graphicFrameLocks noGrp="1"/>
          </p:cNvGraphicFramePr>
          <p:nvPr/>
        </p:nvGraphicFramePr>
        <p:xfrm>
          <a:off x="4116630" y="1303940"/>
          <a:ext cx="3524554" cy="2494401"/>
        </p:xfrm>
        <a:graphic>
          <a:graphicData uri="http://schemas.openxmlformats.org/drawingml/2006/table">
            <a:tbl>
              <a:tblPr/>
              <a:tblGrid>
                <a:gridCol w="1062529"/>
                <a:gridCol w="2462025"/>
              </a:tblGrid>
              <a:tr h="208895">
                <a:tc rowSpan="2">
                  <a:txBody>
                    <a:bodyPr/>
                    <a:lstStyle/>
                    <a:p>
                      <a:pPr>
                        <a:lnSpc>
                          <a:spcPct val="150000"/>
                        </a:lnSpc>
                        <a:spcAft>
                          <a:spcPts val="0"/>
                        </a:spcAft>
                      </a:pPr>
                      <a:r>
                        <a:rPr lang="es-ES" sz="1200" b="1" dirty="0">
                          <a:latin typeface="Times New Roman"/>
                          <a:ea typeface="Times New Roman"/>
                        </a:rPr>
                        <a:t>Inicial</a:t>
                      </a:r>
                      <a:endParaRPr lang="es-ES" sz="1200" dirty="0">
                        <a:latin typeface="Times New Roman"/>
                        <a:ea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nSpc>
                          <a:spcPct val="150000"/>
                        </a:lnSpc>
                        <a:spcAft>
                          <a:spcPts val="0"/>
                        </a:spcAft>
                      </a:pPr>
                      <a:r>
                        <a:rPr lang="es-ES" sz="1200" dirty="0">
                          <a:latin typeface="Times New Roman"/>
                          <a:ea typeface="Times New Roman"/>
                        </a:rPr>
                        <a:t>Pre- Requisitos</a:t>
                      </a: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11160">
                <a:tc vMerge="1">
                  <a:txBody>
                    <a:bodyPr/>
                    <a:lstStyle/>
                    <a:p>
                      <a:endParaRPr lang="es-ES"/>
                    </a:p>
                  </a:txBody>
                  <a:tcPr/>
                </a:tc>
                <a:tc>
                  <a:txBody>
                    <a:bodyPr/>
                    <a:lstStyle/>
                    <a:p>
                      <a:pPr>
                        <a:lnSpc>
                          <a:spcPct val="150000"/>
                        </a:lnSpc>
                        <a:spcAft>
                          <a:spcPts val="0"/>
                        </a:spcAft>
                      </a:pPr>
                      <a:r>
                        <a:rPr lang="es-ES" sz="1200" dirty="0">
                          <a:latin typeface="Times New Roman"/>
                          <a:ea typeface="Times New Roman"/>
                        </a:rPr>
                        <a:t>Intento de Administración</a:t>
                      </a: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8895">
                <a:tc rowSpan="2">
                  <a:txBody>
                    <a:bodyPr/>
                    <a:lstStyle/>
                    <a:p>
                      <a:pPr>
                        <a:lnSpc>
                          <a:spcPct val="150000"/>
                        </a:lnSpc>
                        <a:spcAft>
                          <a:spcPts val="0"/>
                        </a:spcAft>
                      </a:pPr>
                      <a:r>
                        <a:rPr lang="es-ES" sz="1200" b="1" dirty="0">
                          <a:latin typeface="Times New Roman"/>
                          <a:ea typeface="Times New Roman"/>
                        </a:rPr>
                        <a:t>Repetible</a:t>
                      </a:r>
                      <a:endParaRPr lang="es-ES" sz="1200" dirty="0">
                        <a:latin typeface="Times New Roman"/>
                        <a:ea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nSpc>
                          <a:spcPct val="150000"/>
                        </a:lnSpc>
                        <a:spcAft>
                          <a:spcPts val="0"/>
                        </a:spcAft>
                      </a:pPr>
                      <a:r>
                        <a:rPr lang="es-ES" sz="1200" dirty="0">
                          <a:latin typeface="Times New Roman"/>
                          <a:ea typeface="Times New Roman"/>
                        </a:rPr>
                        <a:t>Procesos de Capacidad</a:t>
                      </a: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08895">
                <a:tc vMerge="1">
                  <a:txBody>
                    <a:bodyPr/>
                    <a:lstStyle/>
                    <a:p>
                      <a:endParaRPr lang="es-ES"/>
                    </a:p>
                  </a:txBody>
                  <a:tcPr/>
                </a:tc>
                <a:tc>
                  <a:txBody>
                    <a:bodyPr/>
                    <a:lstStyle/>
                    <a:p>
                      <a:pPr>
                        <a:lnSpc>
                          <a:spcPct val="150000"/>
                        </a:lnSpc>
                        <a:spcAft>
                          <a:spcPts val="0"/>
                        </a:spcAft>
                      </a:pPr>
                      <a:r>
                        <a:rPr lang="es-ES" sz="1200" dirty="0">
                          <a:latin typeface="Times New Roman"/>
                          <a:ea typeface="Times New Roman"/>
                        </a:rPr>
                        <a:t>Integración Interna</a:t>
                      </a: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8895">
                <a:tc rowSpan="2">
                  <a:txBody>
                    <a:bodyPr/>
                    <a:lstStyle/>
                    <a:p>
                      <a:pPr>
                        <a:lnSpc>
                          <a:spcPct val="150000"/>
                        </a:lnSpc>
                        <a:spcAft>
                          <a:spcPts val="0"/>
                        </a:spcAft>
                      </a:pPr>
                      <a:r>
                        <a:rPr lang="es-ES" sz="1200" b="1" dirty="0">
                          <a:latin typeface="Times New Roman"/>
                          <a:ea typeface="Times New Roman"/>
                        </a:rPr>
                        <a:t>Definido</a:t>
                      </a:r>
                      <a:endParaRPr lang="es-ES" sz="1200" dirty="0">
                        <a:latin typeface="Times New Roman"/>
                        <a:ea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nSpc>
                          <a:spcPct val="150000"/>
                        </a:lnSpc>
                        <a:spcAft>
                          <a:spcPts val="0"/>
                        </a:spcAft>
                      </a:pPr>
                      <a:r>
                        <a:rPr lang="es-ES" sz="1200" dirty="0">
                          <a:latin typeface="Times New Roman"/>
                          <a:ea typeface="Times New Roman"/>
                        </a:rPr>
                        <a:t>Productos</a:t>
                      </a: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08895">
                <a:tc vMerge="1">
                  <a:txBody>
                    <a:bodyPr/>
                    <a:lstStyle/>
                    <a:p>
                      <a:endParaRPr lang="es-ES"/>
                    </a:p>
                  </a:txBody>
                  <a:tcPr/>
                </a:tc>
                <a:tc>
                  <a:txBody>
                    <a:bodyPr/>
                    <a:lstStyle/>
                    <a:p>
                      <a:pPr>
                        <a:lnSpc>
                          <a:spcPct val="150000"/>
                        </a:lnSpc>
                        <a:spcAft>
                          <a:spcPts val="0"/>
                        </a:spcAft>
                      </a:pPr>
                      <a:r>
                        <a:rPr lang="es-ES" sz="1200" dirty="0">
                          <a:latin typeface="Times New Roman"/>
                          <a:ea typeface="Times New Roman"/>
                        </a:rPr>
                        <a:t>Control de Calidad</a:t>
                      </a: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99841">
                <a:tc rowSpan="2">
                  <a:txBody>
                    <a:bodyPr/>
                    <a:lstStyle/>
                    <a:p>
                      <a:pPr>
                        <a:lnSpc>
                          <a:spcPct val="150000"/>
                        </a:lnSpc>
                        <a:spcAft>
                          <a:spcPts val="0"/>
                        </a:spcAft>
                      </a:pPr>
                      <a:r>
                        <a:rPr lang="es-ES" sz="1200" b="1" dirty="0">
                          <a:latin typeface="Times New Roman"/>
                          <a:ea typeface="Times New Roman"/>
                        </a:rPr>
                        <a:t>Gestionado</a:t>
                      </a:r>
                      <a:endParaRPr lang="es-ES" sz="1200" dirty="0">
                        <a:latin typeface="Times New Roman"/>
                        <a:ea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nSpc>
                          <a:spcPct val="150000"/>
                        </a:lnSpc>
                        <a:spcAft>
                          <a:spcPts val="0"/>
                        </a:spcAft>
                      </a:pPr>
                      <a:r>
                        <a:rPr lang="es-ES" sz="1200" dirty="0">
                          <a:latin typeface="Times New Roman"/>
                          <a:ea typeface="Times New Roman"/>
                        </a:rPr>
                        <a:t>Información de Administración</a:t>
                      </a: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08895">
                <a:tc vMerge="1">
                  <a:txBody>
                    <a:bodyPr/>
                    <a:lstStyle/>
                    <a:p>
                      <a:endParaRPr lang="es-ES"/>
                    </a:p>
                  </a:txBody>
                  <a:tcPr/>
                </a:tc>
                <a:tc>
                  <a:txBody>
                    <a:bodyPr/>
                    <a:lstStyle/>
                    <a:p>
                      <a:pPr>
                        <a:lnSpc>
                          <a:spcPct val="150000"/>
                        </a:lnSpc>
                        <a:spcAft>
                          <a:spcPts val="0"/>
                        </a:spcAft>
                      </a:pPr>
                      <a:r>
                        <a:rPr lang="es-ES" sz="1200" dirty="0">
                          <a:latin typeface="Times New Roman"/>
                          <a:ea typeface="Times New Roman"/>
                        </a:rPr>
                        <a:t>Integración externa</a:t>
                      </a: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8895">
                <a:tc>
                  <a:txBody>
                    <a:bodyPr/>
                    <a:lstStyle/>
                    <a:p>
                      <a:pPr>
                        <a:lnSpc>
                          <a:spcPct val="150000"/>
                        </a:lnSpc>
                        <a:spcAft>
                          <a:spcPts val="0"/>
                        </a:spcAft>
                      </a:pPr>
                      <a:r>
                        <a:rPr lang="es-ES" sz="1200" b="1" dirty="0">
                          <a:latin typeface="Times New Roman"/>
                          <a:ea typeface="Times New Roman"/>
                        </a:rPr>
                        <a:t>Optimizado</a:t>
                      </a:r>
                      <a:endParaRPr lang="es-ES" sz="1200" dirty="0">
                        <a:latin typeface="Times New Roman"/>
                        <a:ea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nSpc>
                          <a:spcPct val="150000"/>
                        </a:lnSpc>
                        <a:spcAft>
                          <a:spcPts val="0"/>
                        </a:spcAft>
                      </a:pPr>
                      <a:r>
                        <a:rPr lang="es-ES" sz="1200" dirty="0">
                          <a:latin typeface="Times New Roman"/>
                          <a:ea typeface="Times New Roman"/>
                        </a:rPr>
                        <a:t>Relación con el Cliente</a:t>
                      </a: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bl>
          </a:graphicData>
        </a:graphic>
      </p:graphicFrame>
      <p:graphicFrame>
        <p:nvGraphicFramePr>
          <p:cNvPr id="9" name="8 Tabla"/>
          <p:cNvGraphicFramePr>
            <a:graphicFrameLocks noGrp="1"/>
          </p:cNvGraphicFramePr>
          <p:nvPr/>
        </p:nvGraphicFramePr>
        <p:xfrm>
          <a:off x="1384410" y="4036160"/>
          <a:ext cx="6830550" cy="2051685"/>
        </p:xfrm>
        <a:graphic>
          <a:graphicData uri="http://schemas.openxmlformats.org/drawingml/2006/table">
            <a:tbl>
              <a:tblPr/>
              <a:tblGrid>
                <a:gridCol w="1005630"/>
                <a:gridCol w="1786928"/>
                <a:gridCol w="1253170"/>
                <a:gridCol w="1113929"/>
                <a:gridCol w="1670893"/>
              </a:tblGrid>
              <a:tr h="542925">
                <a:tc>
                  <a:txBody>
                    <a:bodyPr/>
                    <a:lstStyle/>
                    <a:p>
                      <a:pPr indent="252095" algn="ctr">
                        <a:lnSpc>
                          <a:spcPct val="150000"/>
                        </a:lnSpc>
                        <a:spcAft>
                          <a:spcPts val="0"/>
                        </a:spcAft>
                      </a:pPr>
                      <a:r>
                        <a:rPr lang="es-ES" sz="1100" b="1" dirty="0">
                          <a:latin typeface="Calibri"/>
                          <a:ea typeface="Calibri"/>
                          <a:cs typeface="Times New Roman"/>
                        </a:rPr>
                        <a:t>Nivel</a:t>
                      </a:r>
                      <a:endParaRPr lang="es-ES" sz="1100" dirty="0">
                        <a:latin typeface="Times New Roman"/>
                        <a:ea typeface="Times New Roman"/>
                        <a:cs typeface="Times New Roman"/>
                      </a:endParaRPr>
                    </a:p>
                  </a:txBody>
                  <a:tcPr marL="68580" marR="68580" marT="0" marB="0" anchor="ctr">
                    <a:lnL w="12700" cap="flat" cmpd="sng" algn="ctr">
                      <a:solidFill>
                        <a:srgbClr val="9F8AB9"/>
                      </a:solidFill>
                      <a:prstDash val="solid"/>
                      <a:round/>
                      <a:headEnd type="none" w="med" len="med"/>
                      <a:tailEnd type="none" w="med" len="med"/>
                    </a:lnL>
                    <a:lnR>
                      <a:noFill/>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indent="252095" algn="ctr">
                        <a:lnSpc>
                          <a:spcPct val="150000"/>
                        </a:lnSpc>
                        <a:spcAft>
                          <a:spcPts val="0"/>
                        </a:spcAft>
                      </a:pPr>
                      <a:r>
                        <a:rPr lang="es-ES" sz="1100" b="1" dirty="0">
                          <a:latin typeface="Calibri"/>
                          <a:ea typeface="Calibri"/>
                          <a:cs typeface="Times New Roman"/>
                        </a:rPr>
                        <a:t>Descripción</a:t>
                      </a:r>
                      <a:endParaRPr lang="es-ES" sz="1100" dirty="0">
                        <a:latin typeface="Times New Roman"/>
                        <a:ea typeface="Times New Roman"/>
                        <a:cs typeface="Times New Roman"/>
                      </a:endParaRPr>
                    </a:p>
                  </a:txBody>
                  <a:tcPr marL="68580" marR="68580" marT="0" marB="0" anchor="ctr">
                    <a:lnL>
                      <a:noFill/>
                    </a:lnL>
                    <a:lnR>
                      <a:noFill/>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indent="252095" algn="ctr">
                        <a:lnSpc>
                          <a:spcPct val="150000"/>
                        </a:lnSpc>
                        <a:spcAft>
                          <a:spcPts val="0"/>
                        </a:spcAft>
                      </a:pPr>
                      <a:r>
                        <a:rPr lang="es-ES" sz="1100" b="1" dirty="0">
                          <a:latin typeface="Calibri"/>
                          <a:ea typeface="Calibri"/>
                          <a:cs typeface="Times New Roman"/>
                        </a:rPr>
                        <a:t>Puntuación Obtenida</a:t>
                      </a:r>
                      <a:endParaRPr lang="es-ES" sz="1100" dirty="0">
                        <a:latin typeface="Times New Roman"/>
                        <a:ea typeface="Times New Roman"/>
                        <a:cs typeface="Times New Roman"/>
                      </a:endParaRPr>
                    </a:p>
                  </a:txBody>
                  <a:tcPr marL="68580" marR="68580" marT="0" marB="0" anchor="ctr">
                    <a:lnL>
                      <a:noFill/>
                    </a:lnL>
                    <a:lnR>
                      <a:noFill/>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indent="252095" algn="ctr">
                        <a:lnSpc>
                          <a:spcPct val="150000"/>
                        </a:lnSpc>
                        <a:spcAft>
                          <a:spcPts val="0"/>
                        </a:spcAft>
                      </a:pPr>
                      <a:r>
                        <a:rPr lang="es-ES" sz="1100" b="1" dirty="0">
                          <a:latin typeface="Calibri"/>
                          <a:ea typeface="Calibri"/>
                          <a:cs typeface="Times New Roman"/>
                        </a:rPr>
                        <a:t>Puntuación Esperada</a:t>
                      </a:r>
                      <a:endParaRPr lang="es-ES" sz="1100" dirty="0">
                        <a:latin typeface="Times New Roman"/>
                        <a:ea typeface="Times New Roman"/>
                        <a:cs typeface="Times New Roman"/>
                      </a:endParaRPr>
                    </a:p>
                  </a:txBody>
                  <a:tcPr marL="68580" marR="68580" marT="0" marB="0" anchor="ctr">
                    <a:lnL>
                      <a:noFill/>
                    </a:lnL>
                    <a:lnR>
                      <a:noFill/>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indent="252095" algn="ctr">
                        <a:lnSpc>
                          <a:spcPct val="150000"/>
                        </a:lnSpc>
                        <a:spcAft>
                          <a:spcPts val="0"/>
                        </a:spcAft>
                      </a:pPr>
                      <a:r>
                        <a:rPr lang="es-ES" sz="1100" b="1" dirty="0">
                          <a:latin typeface="Calibri"/>
                          <a:ea typeface="Calibri"/>
                          <a:cs typeface="Times New Roman"/>
                        </a:rPr>
                        <a:t>Resultado</a:t>
                      </a:r>
                      <a:endParaRPr lang="es-ES" sz="1100" dirty="0">
                        <a:latin typeface="Times New Roman"/>
                        <a:ea typeface="Times New Roman"/>
                        <a:cs typeface="Times New Roman"/>
                      </a:endParaRPr>
                    </a:p>
                  </a:txBody>
                  <a:tcPr marL="68580" marR="68580" marT="0" marB="0" anchor="ctr">
                    <a:lnL>
                      <a:noFill/>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161925">
                <a:tc>
                  <a:txBody>
                    <a:bodyPr/>
                    <a:lstStyle/>
                    <a:p>
                      <a:pPr indent="252095" algn="l">
                        <a:lnSpc>
                          <a:spcPct val="150000"/>
                        </a:lnSpc>
                        <a:spcAft>
                          <a:spcPts val="0"/>
                        </a:spcAft>
                      </a:pPr>
                      <a:r>
                        <a:rPr lang="es-ES" sz="1100" dirty="0">
                          <a:latin typeface="Calibri"/>
                          <a:ea typeface="Calibri"/>
                          <a:cs typeface="Times New Roman"/>
                        </a:rPr>
                        <a:t>Nivel de madurez de un proceso</a:t>
                      </a:r>
                      <a:endParaRPr lang="es-ES" sz="1100" dirty="0">
                        <a:latin typeface="Times New Roman"/>
                        <a:ea typeface="Times New Roman"/>
                        <a:cs typeface="Times New Roman"/>
                      </a:endParaRPr>
                    </a:p>
                  </a:txBody>
                  <a:tcPr marL="68580" marR="68580" marT="0" marB="0">
                    <a:lnL w="12700" cap="flat" cmpd="sng" algn="ctr">
                      <a:solidFill>
                        <a:srgbClr val="9F8AB9"/>
                      </a:solidFill>
                      <a:prstDash val="solid"/>
                      <a:round/>
                      <a:headEnd type="none" w="med" len="med"/>
                      <a:tailEnd type="none" w="med" len="med"/>
                    </a:lnL>
                    <a:lnR>
                      <a:noFill/>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indent="252095" algn="l">
                        <a:lnSpc>
                          <a:spcPct val="150000"/>
                        </a:lnSpc>
                        <a:spcAft>
                          <a:spcPts val="0"/>
                        </a:spcAft>
                      </a:pPr>
                      <a:r>
                        <a:rPr lang="es-ES" sz="1100" dirty="0">
                          <a:latin typeface="Calibri"/>
                          <a:ea typeface="Calibri"/>
                          <a:cs typeface="Times New Roman"/>
                        </a:rPr>
                        <a:t>Niveles del modelo de auto-evaluación empleado para el análisis </a:t>
                      </a:r>
                      <a:endParaRPr lang="es-ES" sz="1100" dirty="0">
                        <a:latin typeface="Times New Roman"/>
                        <a:ea typeface="Times New Roman"/>
                        <a:cs typeface="Times New Roman"/>
                      </a:endParaRPr>
                    </a:p>
                  </a:txBody>
                  <a:tcPr marL="68580" marR="68580" marT="0" marB="0">
                    <a:lnL>
                      <a:noFill/>
                    </a:lnL>
                    <a:lnR>
                      <a:noFill/>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indent="252095" algn="l">
                        <a:lnSpc>
                          <a:spcPct val="150000"/>
                        </a:lnSpc>
                        <a:spcAft>
                          <a:spcPts val="0"/>
                        </a:spcAft>
                      </a:pPr>
                      <a:r>
                        <a:rPr lang="es-ES" sz="1100" dirty="0">
                          <a:latin typeface="Calibri"/>
                          <a:ea typeface="Calibri"/>
                          <a:cs typeface="Times New Roman"/>
                        </a:rPr>
                        <a:t>Puntuación  obtenida en la evaluación de la empresa en estudio</a:t>
                      </a:r>
                      <a:endParaRPr lang="es-ES" sz="1100" dirty="0">
                        <a:latin typeface="Times New Roman"/>
                        <a:ea typeface="Times New Roman"/>
                        <a:cs typeface="Times New Roman"/>
                      </a:endParaRPr>
                    </a:p>
                  </a:txBody>
                  <a:tcPr marL="68580" marR="68580" marT="0" marB="0">
                    <a:lnL>
                      <a:noFill/>
                    </a:lnL>
                    <a:lnR>
                      <a:noFill/>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indent="252095" algn="l">
                        <a:lnSpc>
                          <a:spcPct val="150000"/>
                        </a:lnSpc>
                        <a:spcAft>
                          <a:spcPts val="0"/>
                        </a:spcAft>
                      </a:pPr>
                      <a:r>
                        <a:rPr lang="es-ES" sz="1100" dirty="0">
                          <a:latin typeface="Calibri"/>
                          <a:ea typeface="Calibri"/>
                          <a:cs typeface="Times New Roman"/>
                        </a:rPr>
                        <a:t>Puntuación esperada para pasar el nivel de acuerdo al sistemas de auto-evaluación </a:t>
                      </a:r>
                      <a:endParaRPr lang="es-ES" sz="1100" dirty="0">
                        <a:latin typeface="Times New Roman"/>
                        <a:ea typeface="Times New Roman"/>
                        <a:cs typeface="Times New Roman"/>
                      </a:endParaRPr>
                    </a:p>
                  </a:txBody>
                  <a:tcPr marL="68580" marR="68580" marT="0" marB="0">
                    <a:lnL>
                      <a:noFill/>
                    </a:lnL>
                    <a:lnR>
                      <a:noFill/>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indent="252095" algn="l">
                        <a:lnSpc>
                          <a:spcPct val="150000"/>
                        </a:lnSpc>
                        <a:spcAft>
                          <a:spcPts val="0"/>
                        </a:spcAft>
                      </a:pPr>
                      <a:r>
                        <a:rPr lang="es-ES" sz="1100" dirty="0">
                          <a:latin typeface="Calibri"/>
                          <a:ea typeface="Calibri"/>
                          <a:cs typeface="Times New Roman"/>
                        </a:rPr>
                        <a:t>Si la puntuación obtenida es mayor o igual a la puntuación esperada </a:t>
                      </a:r>
                      <a:r>
                        <a:rPr lang="es-ES" sz="1100" b="1" dirty="0">
                          <a:latin typeface="Calibri"/>
                          <a:ea typeface="Calibri"/>
                          <a:cs typeface="Times New Roman"/>
                        </a:rPr>
                        <a:t>Pasa</a:t>
                      </a:r>
                      <a:r>
                        <a:rPr lang="es-ES" sz="1100" dirty="0">
                          <a:latin typeface="Calibri"/>
                          <a:ea typeface="Calibri"/>
                          <a:cs typeface="Times New Roman"/>
                        </a:rPr>
                        <a:t> de nivel, caso contrario </a:t>
                      </a:r>
                      <a:r>
                        <a:rPr lang="es-ES" sz="1100" b="1" dirty="0">
                          <a:latin typeface="Calibri"/>
                          <a:ea typeface="Calibri"/>
                          <a:cs typeface="Times New Roman"/>
                        </a:rPr>
                        <a:t>Falla</a:t>
                      </a:r>
                      <a:endParaRPr lang="es-ES" sz="1100" dirty="0">
                        <a:latin typeface="Times New Roman"/>
                        <a:ea typeface="Times New Roman"/>
                        <a:cs typeface="Times New Roman"/>
                      </a:endParaRPr>
                    </a:p>
                  </a:txBody>
                  <a:tcPr marL="68580" marR="68580" marT="0" marB="0">
                    <a:lnL>
                      <a:noFill/>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bl>
          </a:graphicData>
        </a:graphic>
      </p:graphicFrame>
    </p:spTree>
    <p:extLst>
      <p:ext uri="{BB962C8B-B14F-4D97-AF65-F5344CB8AC3E}">
        <p14:creationId xmlns:p14="http://schemas.microsoft.com/office/powerpoint/2010/main" val="672592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43681" y="116632"/>
            <a:ext cx="8424863" cy="620712"/>
          </a:xfrm>
        </p:spPr>
        <p:txBody>
          <a:bodyPr>
            <a:noAutofit/>
          </a:bodyPr>
          <a:lstStyle/>
          <a:p>
            <a:pPr eaLnBrk="1" hangingPunct="1"/>
            <a:r>
              <a:rPr lang="es-ES" sz="4400" dirty="0" smtClean="0">
                <a:latin typeface="Calibri" pitchFamily="34" charset="0"/>
                <a:cs typeface="Calibri" pitchFamily="34" charset="0"/>
              </a:rPr>
              <a:t>Service Desk</a:t>
            </a:r>
          </a:p>
        </p:txBody>
      </p:sp>
      <p:sp>
        <p:nvSpPr>
          <p:cNvPr id="17412" name="Rectangle 3"/>
          <p:cNvSpPr>
            <a:spLocks noGrp="1" noChangeArrowheads="1"/>
          </p:cNvSpPr>
          <p:nvPr>
            <p:ph idx="1"/>
          </p:nvPr>
        </p:nvSpPr>
        <p:spPr>
          <a:xfrm>
            <a:off x="5634038" y="2996952"/>
            <a:ext cx="3111500" cy="2189287"/>
          </a:xfrm>
        </p:spPr>
        <p:txBody>
          <a:bodyPr>
            <a:noAutofit/>
          </a:bodyPr>
          <a:lstStyle/>
          <a:p>
            <a:pPr marL="0" indent="0" eaLnBrk="1" hangingPunct="1">
              <a:buFontTx/>
              <a:buNone/>
            </a:pPr>
            <a:r>
              <a:rPr lang="es-EC" sz="1400" b="1" dirty="0" smtClean="0">
                <a:latin typeface="Calibri" pitchFamily="34" charset="0"/>
                <a:cs typeface="Calibri" pitchFamily="34" charset="0"/>
              </a:rPr>
              <a:t>Resultados:</a:t>
            </a:r>
          </a:p>
          <a:p>
            <a:pPr marL="0" indent="0" eaLnBrk="1" hangingPunct="1">
              <a:buFontTx/>
              <a:buNone/>
            </a:pPr>
            <a:r>
              <a:rPr lang="es-ES" sz="1400" dirty="0" smtClean="0">
                <a:latin typeface="Calibri" pitchFamily="34" charset="0"/>
                <a:cs typeface="Calibri" pitchFamily="34" charset="0"/>
              </a:rPr>
              <a:t>Service Desk alcanza el puntaje esperado para pasar los niveles de Pre-Requisitos e Intento de Administración correspondientes al Nivel Inicial pero no alcanza el puntaje de Procesos de Capacidad correspondiente al nivel Repetible por lo cual no pasa de éste nivel.</a:t>
            </a:r>
            <a:endParaRPr lang="es-ES" sz="1400" dirty="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846763"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17417" name="Picture 9"/>
          <p:cNvPicPr>
            <a:picLocks noChangeAspect="1" noChangeArrowheads="1"/>
          </p:cNvPicPr>
          <p:nvPr/>
        </p:nvPicPr>
        <p:blipFill>
          <a:blip r:embed="rId2" cstate="print"/>
          <a:srcRect/>
          <a:stretch>
            <a:fillRect/>
          </a:stretch>
        </p:blipFill>
        <p:spPr bwMode="auto">
          <a:xfrm>
            <a:off x="701355" y="3656685"/>
            <a:ext cx="4909098" cy="2632892"/>
          </a:xfrm>
          <a:prstGeom prst="rect">
            <a:avLst/>
          </a:prstGeom>
          <a:noFill/>
          <a:ln w="9525" cap="flat" cmpd="sng">
            <a:noFill/>
            <a:prstDash val="solid"/>
            <a:miter lim="800000"/>
            <a:headEnd/>
            <a:tailEnd/>
          </a:ln>
          <a:effectLst/>
        </p:spPr>
      </p:pic>
      <p:pic>
        <p:nvPicPr>
          <p:cNvPr id="21505" name="Picture 1"/>
          <p:cNvPicPr>
            <a:picLocks noChangeAspect="1" noChangeArrowheads="1"/>
          </p:cNvPicPr>
          <p:nvPr/>
        </p:nvPicPr>
        <p:blipFill>
          <a:blip r:embed="rId3" cstate="print"/>
          <a:srcRect/>
          <a:stretch>
            <a:fillRect/>
          </a:stretch>
        </p:blipFill>
        <p:spPr bwMode="auto">
          <a:xfrm>
            <a:off x="1027187" y="792641"/>
            <a:ext cx="4840957" cy="2852383"/>
          </a:xfrm>
          <a:prstGeom prst="rect">
            <a:avLst/>
          </a:prstGeom>
          <a:noFill/>
          <a:ln w="9525">
            <a:noFill/>
            <a:miter lim="800000"/>
            <a:headEnd/>
            <a:tailEnd/>
          </a:ln>
          <a:effectLst/>
        </p:spPr>
      </p:pic>
    </p:spTree>
    <p:extLst>
      <p:ext uri="{BB962C8B-B14F-4D97-AF65-F5344CB8AC3E}">
        <p14:creationId xmlns:p14="http://schemas.microsoft.com/office/powerpoint/2010/main" val="1728315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15801" y="393700"/>
            <a:ext cx="8740775" cy="620713"/>
          </a:xfrm>
        </p:spPr>
        <p:txBody>
          <a:bodyPr>
            <a:noAutofit/>
          </a:bodyPr>
          <a:lstStyle/>
          <a:p>
            <a:pPr eaLnBrk="1" hangingPunct="1"/>
            <a:r>
              <a:rPr lang="es-ES" sz="4400" dirty="0" smtClean="0">
                <a:latin typeface="Calibri" pitchFamily="34" charset="0"/>
                <a:cs typeface="Calibri" pitchFamily="34" charset="0"/>
              </a:rPr>
              <a:t>Gestión de Incidentes</a:t>
            </a:r>
          </a:p>
        </p:txBody>
      </p:sp>
      <p:sp>
        <p:nvSpPr>
          <p:cNvPr id="10244" name="Rectangle 3"/>
          <p:cNvSpPr>
            <a:spLocks noGrp="1" noChangeArrowheads="1"/>
          </p:cNvSpPr>
          <p:nvPr>
            <p:ph idx="1"/>
          </p:nvPr>
        </p:nvSpPr>
        <p:spPr>
          <a:xfrm>
            <a:off x="5330825" y="3429001"/>
            <a:ext cx="3414713" cy="2038350"/>
          </a:xfrm>
        </p:spPr>
        <p:txBody>
          <a:bodyPr>
            <a:noAutofit/>
          </a:bodyPr>
          <a:lstStyle/>
          <a:p>
            <a:pPr marL="0" indent="0" eaLnBrk="1" fontAlgn="auto" hangingPunct="1">
              <a:spcAft>
                <a:spcPts val="0"/>
              </a:spcAft>
              <a:buFontTx/>
              <a:buNone/>
              <a:defRPr/>
            </a:pPr>
            <a:r>
              <a:rPr lang="es-EC" sz="1400" b="1" dirty="0" smtClean="0">
                <a:latin typeface="Calibri" pitchFamily="34" charset="0"/>
                <a:cs typeface="Calibri" pitchFamily="34" charset="0"/>
              </a:rPr>
              <a:t>Resultados:</a:t>
            </a:r>
          </a:p>
          <a:p>
            <a:pPr marL="0" indent="0" algn="just">
              <a:buNone/>
              <a:defRPr/>
            </a:pPr>
            <a:r>
              <a:rPr lang="es-EC" sz="1400" dirty="0" smtClean="0">
                <a:latin typeface="Calibri" pitchFamily="34" charset="0"/>
                <a:cs typeface="Calibri" pitchFamily="34" charset="0"/>
              </a:rPr>
              <a:t>La </a:t>
            </a:r>
            <a:r>
              <a:rPr lang="es-ES" sz="1400" dirty="0" smtClean="0">
                <a:latin typeface="Calibri" pitchFamily="34" charset="0"/>
                <a:cs typeface="Calibri" pitchFamily="34" charset="0"/>
              </a:rPr>
              <a:t>Gestión de Incidentes está en un </a:t>
            </a:r>
            <a:r>
              <a:rPr lang="es-ES" sz="1400" b="1" dirty="0" smtClean="0">
                <a:latin typeface="Calibri" pitchFamily="34" charset="0"/>
                <a:cs typeface="Calibri" pitchFamily="34" charset="0"/>
              </a:rPr>
              <a:t>nivel Repetible</a:t>
            </a:r>
            <a:r>
              <a:rPr lang="es-ES" sz="1400" dirty="0" smtClean="0">
                <a:latin typeface="Calibri" pitchFamily="34" charset="0"/>
                <a:cs typeface="Calibri" pitchFamily="34" charset="0"/>
              </a:rPr>
              <a:t> ya que alcanza el puntaje para pasar los niveles de Pre-Requisitos e Intento de Administración correspondientes al Nivel Inicial y falla en el nivel Procesos de Capacidad correspondiente al nivel Repetible, por lo cual no pasa de éste nivel.</a:t>
            </a:r>
          </a:p>
          <a:p>
            <a:pPr marL="0" indent="0" algn="just" eaLnBrk="1" fontAlgn="auto" hangingPunct="1">
              <a:spcAft>
                <a:spcPts val="0"/>
              </a:spcAft>
              <a:buFontTx/>
              <a:buNone/>
              <a:defRPr/>
            </a:pPr>
            <a:endParaRPr lang="es-ES" sz="1400" dirty="0">
              <a:latin typeface="Calibri" pitchFamily="34" charset="0"/>
              <a:cs typeface="Calibri" pitchFamily="34" charset="0"/>
            </a:endParaRPr>
          </a:p>
          <a:p>
            <a:pPr marL="274320" indent="-274320" eaLnBrk="1" fontAlgn="auto" hangingPunct="1">
              <a:spcAft>
                <a:spcPts val="0"/>
              </a:spcAft>
              <a:buFont typeface="Wingdings 3"/>
              <a:buChar char=""/>
              <a:defRPr/>
            </a:pPr>
            <a:endParaRPr lang="es-ES" sz="1400" dirty="0" smtClean="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6959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18440" name="Picture 8"/>
          <p:cNvPicPr>
            <a:picLocks noChangeAspect="1" noChangeArrowheads="1"/>
          </p:cNvPicPr>
          <p:nvPr/>
        </p:nvPicPr>
        <p:blipFill>
          <a:blip r:embed="rId2" cstate="print"/>
          <a:srcRect/>
          <a:stretch>
            <a:fillRect/>
          </a:stretch>
        </p:blipFill>
        <p:spPr bwMode="auto">
          <a:xfrm>
            <a:off x="1115616" y="1121653"/>
            <a:ext cx="4553700" cy="2610927"/>
          </a:xfrm>
          <a:prstGeom prst="rect">
            <a:avLst/>
          </a:prstGeom>
          <a:noFill/>
          <a:ln w="9525" cap="flat" cmpd="sng">
            <a:noFill/>
            <a:prstDash val="solid"/>
            <a:miter lim="800000"/>
            <a:headEnd/>
            <a:tailEnd/>
          </a:ln>
          <a:effectLst/>
        </p:spPr>
      </p:pic>
      <p:pic>
        <p:nvPicPr>
          <p:cNvPr id="18441" name="Picture 9"/>
          <p:cNvPicPr>
            <a:picLocks noChangeAspect="1" noChangeArrowheads="1"/>
          </p:cNvPicPr>
          <p:nvPr/>
        </p:nvPicPr>
        <p:blipFill>
          <a:blip r:embed="rId3" cstate="print"/>
          <a:srcRect/>
          <a:stretch>
            <a:fillRect/>
          </a:stretch>
        </p:blipFill>
        <p:spPr bwMode="auto">
          <a:xfrm>
            <a:off x="899592" y="3732580"/>
            <a:ext cx="4422955" cy="2474557"/>
          </a:xfrm>
          <a:prstGeom prst="rect">
            <a:avLst/>
          </a:prstGeom>
          <a:noFill/>
          <a:ln w="9525" cap="flat" cmpd="sng">
            <a:noFill/>
            <a:prstDash val="solid"/>
            <a:miter lim="800000"/>
            <a:headEnd/>
            <a:tailEnd/>
          </a:ln>
          <a:effectLst/>
        </p:spPr>
      </p:pic>
    </p:spTree>
    <p:extLst>
      <p:ext uri="{BB962C8B-B14F-4D97-AF65-F5344CB8AC3E}">
        <p14:creationId xmlns:p14="http://schemas.microsoft.com/office/powerpoint/2010/main" val="1141588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71600" y="-27384"/>
            <a:ext cx="7498080" cy="1143000"/>
          </a:xfrm>
        </p:spPr>
        <p:txBody>
          <a:bodyPr>
            <a:normAutofit/>
          </a:bodyPr>
          <a:lstStyle/>
          <a:p>
            <a:pPr eaLnBrk="1" hangingPunct="1"/>
            <a:r>
              <a:rPr lang="es-ES" sz="4400" dirty="0" smtClean="0">
                <a:latin typeface="Calibri" pitchFamily="34" charset="0"/>
                <a:cs typeface="Calibri" pitchFamily="34" charset="0"/>
              </a:rPr>
              <a:t>Gestión de Problemas</a:t>
            </a:r>
          </a:p>
        </p:txBody>
      </p:sp>
      <p:sp>
        <p:nvSpPr>
          <p:cNvPr id="19460" name="Rectangle 3"/>
          <p:cNvSpPr>
            <a:spLocks noGrp="1" noChangeArrowheads="1"/>
          </p:cNvSpPr>
          <p:nvPr>
            <p:ph idx="1"/>
          </p:nvPr>
        </p:nvSpPr>
        <p:spPr>
          <a:xfrm>
            <a:off x="5336879" y="3615977"/>
            <a:ext cx="3408659" cy="2261295"/>
          </a:xfrm>
        </p:spPr>
        <p:txBody>
          <a:bodyPr>
            <a:noAutofit/>
          </a:bodyPr>
          <a:lstStyle/>
          <a:p>
            <a:pPr marL="0" indent="0" algn="just" eaLnBrk="1" hangingPunct="1">
              <a:buFontTx/>
              <a:buNone/>
            </a:pPr>
            <a:r>
              <a:rPr lang="es-EC" sz="1400" b="1" dirty="0" smtClean="0">
                <a:latin typeface="Calibri" pitchFamily="34" charset="0"/>
                <a:cs typeface="Calibri" pitchFamily="34" charset="0"/>
              </a:rPr>
              <a:t>  Resultados: </a:t>
            </a:r>
          </a:p>
          <a:p>
            <a:pPr marL="82296" indent="0">
              <a:buNone/>
            </a:pPr>
            <a:r>
              <a:rPr lang="es-EC" sz="1400" dirty="0" smtClean="0">
                <a:latin typeface="Calibri" pitchFamily="34" charset="0"/>
                <a:cs typeface="Calibri" pitchFamily="34" charset="0"/>
              </a:rPr>
              <a:t>La </a:t>
            </a:r>
            <a:r>
              <a:rPr lang="es-ES" sz="1400" dirty="0" smtClean="0">
                <a:latin typeface="Calibri" pitchFamily="34" charset="0"/>
                <a:cs typeface="Calibri" pitchFamily="34" charset="0"/>
              </a:rPr>
              <a:t>Gestión de Problemas está en un </a:t>
            </a:r>
            <a:r>
              <a:rPr lang="es-ES" sz="1400" b="1" dirty="0" smtClean="0">
                <a:latin typeface="Calibri" pitchFamily="34" charset="0"/>
                <a:cs typeface="Calibri" pitchFamily="34" charset="0"/>
              </a:rPr>
              <a:t>nivel Repetible</a:t>
            </a:r>
            <a:r>
              <a:rPr lang="es-ES" sz="1400" dirty="0" smtClean="0">
                <a:latin typeface="Calibri" pitchFamily="34" charset="0"/>
                <a:cs typeface="Calibri" pitchFamily="34" charset="0"/>
              </a:rPr>
              <a:t> ya que alcanza el puntaje para pasar los niveles de Pre-Requisitos e Intento de Administración correspondientes al Nivel Inicial y falla en el nivel Procesos de Capacidad correspondiente al nivel Repetible por lo cual no pasa de éste nivel.</a:t>
            </a:r>
            <a:endParaRPr lang="es-ES" sz="1400" dirty="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5435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19464" name="Picture 8"/>
          <p:cNvPicPr>
            <a:picLocks noChangeAspect="1" noChangeArrowheads="1"/>
          </p:cNvPicPr>
          <p:nvPr/>
        </p:nvPicPr>
        <p:blipFill>
          <a:blip r:embed="rId2" cstate="print"/>
          <a:srcRect/>
          <a:stretch>
            <a:fillRect/>
          </a:stretch>
        </p:blipFill>
        <p:spPr bwMode="auto">
          <a:xfrm>
            <a:off x="1086759" y="1052736"/>
            <a:ext cx="4781385" cy="2738719"/>
          </a:xfrm>
          <a:prstGeom prst="rect">
            <a:avLst/>
          </a:prstGeom>
          <a:noFill/>
          <a:ln w="9525" cap="flat" cmpd="sng">
            <a:noFill/>
            <a:prstDash val="solid"/>
            <a:miter lim="800000"/>
            <a:headEnd/>
            <a:tailEnd/>
          </a:ln>
          <a:effectLst/>
        </p:spPr>
      </p:pic>
      <p:pic>
        <p:nvPicPr>
          <p:cNvPr id="19465" name="Picture 9"/>
          <p:cNvPicPr>
            <a:picLocks noChangeAspect="1" noChangeArrowheads="1"/>
          </p:cNvPicPr>
          <p:nvPr/>
        </p:nvPicPr>
        <p:blipFill>
          <a:blip r:embed="rId3" cstate="print"/>
          <a:srcRect/>
          <a:stretch>
            <a:fillRect/>
          </a:stretch>
        </p:blipFill>
        <p:spPr bwMode="auto">
          <a:xfrm>
            <a:off x="971600" y="3717032"/>
            <a:ext cx="4250120" cy="2433039"/>
          </a:xfrm>
          <a:prstGeom prst="rect">
            <a:avLst/>
          </a:prstGeom>
          <a:noFill/>
          <a:ln w="9525" cap="flat" cmpd="sng">
            <a:noFill/>
            <a:prstDash val="solid"/>
            <a:miter lim="800000"/>
            <a:headEnd/>
            <a:tailEnd/>
          </a:ln>
          <a:effectLst/>
        </p:spPr>
      </p:pic>
    </p:spTree>
    <p:extLst>
      <p:ext uri="{BB962C8B-B14F-4D97-AF65-F5344CB8AC3E}">
        <p14:creationId xmlns:p14="http://schemas.microsoft.com/office/powerpoint/2010/main" val="1723613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971600" y="-99392"/>
            <a:ext cx="7498080" cy="1143000"/>
          </a:xfrm>
        </p:spPr>
        <p:txBody>
          <a:bodyPr>
            <a:normAutofit/>
          </a:bodyPr>
          <a:lstStyle/>
          <a:p>
            <a:pPr eaLnBrk="1" hangingPunct="1"/>
            <a:r>
              <a:rPr lang="es-ES" sz="4400" dirty="0" smtClean="0">
                <a:latin typeface="Calibri" pitchFamily="34" charset="0"/>
                <a:cs typeface="Calibri" pitchFamily="34" charset="0"/>
              </a:rPr>
              <a:t>Gestión de Nivel de Servicio</a:t>
            </a:r>
          </a:p>
        </p:txBody>
      </p:sp>
      <p:sp>
        <p:nvSpPr>
          <p:cNvPr id="20484" name="2 Marcador de contenido"/>
          <p:cNvSpPr>
            <a:spLocks noGrp="1"/>
          </p:cNvSpPr>
          <p:nvPr>
            <p:ph idx="1"/>
          </p:nvPr>
        </p:nvSpPr>
        <p:spPr>
          <a:xfrm>
            <a:off x="5652120" y="3140968"/>
            <a:ext cx="3338513" cy="2620963"/>
          </a:xfrm>
        </p:spPr>
        <p:txBody>
          <a:bodyPr>
            <a:normAutofit/>
          </a:bodyPr>
          <a:lstStyle/>
          <a:p>
            <a:pPr marL="0" indent="0" eaLnBrk="1" hangingPunct="1">
              <a:buFontTx/>
              <a:buNone/>
            </a:pPr>
            <a:r>
              <a:rPr lang="es-ES" sz="1400" b="1" dirty="0" smtClean="0">
                <a:latin typeface="Calibri" pitchFamily="34" charset="0"/>
                <a:cs typeface="Calibri" pitchFamily="34" charset="0"/>
              </a:rPr>
              <a:t>Resultados:</a:t>
            </a:r>
          </a:p>
          <a:p>
            <a:pPr marL="82296" indent="0">
              <a:buNone/>
            </a:pPr>
            <a:r>
              <a:rPr lang="es-ES" sz="1400" dirty="0" smtClean="0">
                <a:latin typeface="Calibri" pitchFamily="34" charset="0"/>
                <a:cs typeface="Calibri" pitchFamily="34" charset="0"/>
              </a:rPr>
              <a:t>La Gestión de Nivel de Servicio está en un </a:t>
            </a:r>
            <a:r>
              <a:rPr lang="es-ES" sz="1400" b="1" dirty="0" smtClean="0">
                <a:latin typeface="Calibri" pitchFamily="34" charset="0"/>
                <a:cs typeface="Calibri" pitchFamily="34" charset="0"/>
              </a:rPr>
              <a:t>nivel Repetible</a:t>
            </a:r>
            <a:r>
              <a:rPr lang="es-ES" sz="1400" dirty="0" smtClean="0">
                <a:latin typeface="Calibri" pitchFamily="34" charset="0"/>
                <a:cs typeface="Calibri" pitchFamily="34" charset="0"/>
              </a:rPr>
              <a:t> ya que alcanza el puntaje para pasar los niveles de Pre-Requisitos e Intento de Administración correspondientes al Nivel Inicial y falla en el nivel Procesos de Capacidad correspondiente al nivel Repetible, por lo cual no pasa de éste nivel.</a:t>
            </a:r>
          </a:p>
          <a:p>
            <a:pPr marL="0" indent="0" eaLnBrk="1" hangingPunct="1">
              <a:buFontTx/>
              <a:buNone/>
            </a:pPr>
            <a:endParaRPr lang="es-ES" sz="1400" dirty="0" smtClean="0">
              <a:latin typeface="Calibri" pitchFamily="34" charset="0"/>
              <a:cs typeface="Calibri" pitchFamily="34" charset="0"/>
            </a:endParaRPr>
          </a:p>
          <a:p>
            <a:pPr marL="0" indent="0" eaLnBrk="1" hangingPunct="1">
              <a:buFontTx/>
              <a:buNone/>
            </a:pPr>
            <a:endParaRPr lang="es-ES" sz="1400" dirty="0" smtClean="0">
              <a:latin typeface="Calibri" pitchFamily="34" charset="0"/>
              <a:cs typeface="Calibri"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20488" name="Picture 8"/>
          <p:cNvPicPr>
            <a:picLocks noChangeAspect="1" noChangeArrowheads="1"/>
          </p:cNvPicPr>
          <p:nvPr/>
        </p:nvPicPr>
        <p:blipFill>
          <a:blip r:embed="rId2" cstate="print"/>
          <a:srcRect/>
          <a:stretch>
            <a:fillRect/>
          </a:stretch>
        </p:blipFill>
        <p:spPr bwMode="auto">
          <a:xfrm>
            <a:off x="1043608" y="1083543"/>
            <a:ext cx="4933175" cy="2832377"/>
          </a:xfrm>
          <a:prstGeom prst="rect">
            <a:avLst/>
          </a:prstGeom>
          <a:noFill/>
          <a:ln w="9525" cap="flat" cmpd="sng">
            <a:noFill/>
            <a:prstDash val="solid"/>
            <a:miter lim="800000"/>
            <a:headEnd/>
            <a:tailEnd/>
          </a:ln>
          <a:effectLst/>
        </p:spPr>
      </p:pic>
      <p:pic>
        <p:nvPicPr>
          <p:cNvPr id="20489" name="Picture 9"/>
          <p:cNvPicPr>
            <a:picLocks noChangeAspect="1" noChangeArrowheads="1"/>
          </p:cNvPicPr>
          <p:nvPr/>
        </p:nvPicPr>
        <p:blipFill>
          <a:blip r:embed="rId3" cstate="print"/>
          <a:srcRect/>
          <a:stretch>
            <a:fillRect/>
          </a:stretch>
        </p:blipFill>
        <p:spPr bwMode="auto">
          <a:xfrm>
            <a:off x="549566" y="3939732"/>
            <a:ext cx="5009070" cy="2405873"/>
          </a:xfrm>
          <a:prstGeom prst="rect">
            <a:avLst/>
          </a:prstGeom>
          <a:noFill/>
          <a:ln w="9525" cap="flat" cmpd="sng">
            <a:noFill/>
            <a:prstDash val="solid"/>
            <a:miter lim="800000"/>
            <a:headEnd/>
            <a:tailEnd/>
          </a:ln>
          <a:effectLst/>
        </p:spPr>
      </p:pic>
    </p:spTree>
    <p:extLst>
      <p:ext uri="{BB962C8B-B14F-4D97-AF65-F5344CB8AC3E}">
        <p14:creationId xmlns:p14="http://schemas.microsoft.com/office/powerpoint/2010/main" val="1627550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946198" y="332656"/>
            <a:ext cx="8229600" cy="990600"/>
          </a:xfrm>
        </p:spPr>
        <p:txBody>
          <a:bodyPr>
            <a:normAutofit/>
          </a:bodyPr>
          <a:lstStyle/>
          <a:p>
            <a:pPr eaLnBrk="1" hangingPunct="1"/>
            <a:r>
              <a:rPr lang="es-ES" sz="4400" dirty="0" smtClean="0">
                <a:latin typeface="Calibri" pitchFamily="34" charset="0"/>
                <a:cs typeface="Calibri" pitchFamily="34" charset="0"/>
              </a:rPr>
              <a:t>Análisis de Resultados</a:t>
            </a:r>
          </a:p>
        </p:txBody>
      </p:sp>
      <p:sp>
        <p:nvSpPr>
          <p:cNvPr id="23556" name="2 Marcador de contenido"/>
          <p:cNvSpPr>
            <a:spLocks noGrp="1"/>
          </p:cNvSpPr>
          <p:nvPr>
            <p:ph idx="1"/>
          </p:nvPr>
        </p:nvSpPr>
        <p:spPr>
          <a:xfrm>
            <a:off x="946198" y="1802415"/>
            <a:ext cx="7134129" cy="4553935"/>
          </a:xfrm>
        </p:spPr>
        <p:txBody>
          <a:bodyPr>
            <a:noAutofit/>
          </a:bodyPr>
          <a:lstStyle/>
          <a:p>
            <a:pPr marL="82296" indent="0" algn="just">
              <a:buNone/>
            </a:pPr>
            <a:r>
              <a:rPr lang="es-ES" sz="2000" dirty="0" smtClean="0">
                <a:latin typeface="Calibri" pitchFamily="34" charset="0"/>
                <a:cs typeface="Calibri" pitchFamily="34" charset="0"/>
              </a:rPr>
              <a:t>Los procesos de Gestión de Soporte en el Departamento de Servicios ITT de Hightelecom están en un Nivel Repetible. </a:t>
            </a:r>
          </a:p>
          <a:p>
            <a:pPr algn="just"/>
            <a:endParaRPr lang="es-ES" sz="2000" dirty="0" smtClean="0">
              <a:latin typeface="Calibri" pitchFamily="34" charset="0"/>
              <a:cs typeface="Calibri" pitchFamily="34" charset="0"/>
            </a:endParaRPr>
          </a:p>
          <a:p>
            <a:pPr marL="82296" indent="0" algn="just">
              <a:buNone/>
            </a:pPr>
            <a:r>
              <a:rPr lang="es-ES" sz="2000" dirty="0" smtClean="0">
                <a:latin typeface="Calibri" pitchFamily="34" charset="0"/>
                <a:cs typeface="Calibri" pitchFamily="34" charset="0"/>
              </a:rPr>
              <a:t>Nivel Repetible significa que los procesos básicos son establecidos y existe un nivel de disciplina  adheridos al proceso. Las posiciones están creadas pero los roles y responsabilidades son pobremente definidos. </a:t>
            </a:r>
          </a:p>
          <a:p>
            <a:pPr marL="82296" indent="0" algn="just">
              <a:buNone/>
            </a:pPr>
            <a:endParaRPr lang="es-ES" sz="2000" dirty="0" smtClean="0">
              <a:latin typeface="Calibri" pitchFamily="34" charset="0"/>
              <a:cs typeface="Calibri" pitchFamily="34" charset="0"/>
            </a:endParaRPr>
          </a:p>
        </p:txBody>
      </p:sp>
      <p:sp>
        <p:nvSpPr>
          <p:cNvPr id="4" name="3 Marcador de pie de página"/>
          <p:cNvSpPr>
            <a:spLocks noGrp="1"/>
          </p:cNvSpPr>
          <p:nvPr>
            <p:ph type="ftr" sz="quarter" idx="11"/>
          </p:nvPr>
        </p:nvSpPr>
        <p:spPr>
          <a:xfrm>
            <a:off x="2898775" y="6356350"/>
            <a:ext cx="5695950" cy="365125"/>
          </a:xfrm>
        </p:spPr>
        <p:txBody>
          <a:bodyPr/>
          <a:lstStyle/>
          <a:p>
            <a:pPr>
              <a:defRPr/>
            </a:pPr>
            <a:r>
              <a:rPr lang="es-ES" sz="800" dirty="0" smtClean="0"/>
              <a:t>FORMULACIÓN E IMPLEMENTACIÓN DEL SISTEMA DE GESTIÓN DE SERVICIOS IT/T EN LA EMPRESA HIGHTELECOM</a:t>
            </a:r>
            <a:endParaRPr lang="en-US" sz="800" b="0" dirty="0"/>
          </a:p>
        </p:txBody>
      </p:sp>
    </p:spTree>
    <p:extLst>
      <p:ext uri="{BB962C8B-B14F-4D97-AF65-F5344CB8AC3E}">
        <p14:creationId xmlns:p14="http://schemas.microsoft.com/office/powerpoint/2010/main" val="3382760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960891" y="188640"/>
            <a:ext cx="8229600" cy="990600"/>
          </a:xfrm>
        </p:spPr>
        <p:txBody>
          <a:bodyPr>
            <a:normAutofit/>
          </a:bodyPr>
          <a:lstStyle/>
          <a:p>
            <a:pPr eaLnBrk="1" hangingPunct="1"/>
            <a:r>
              <a:rPr lang="es-ES" sz="4400" dirty="0" smtClean="0">
                <a:latin typeface="Calibri" pitchFamily="34" charset="0"/>
                <a:cs typeface="Calibri" pitchFamily="34" charset="0"/>
              </a:rPr>
              <a:t>Análisis de Resultados</a:t>
            </a:r>
          </a:p>
        </p:txBody>
      </p:sp>
      <p:sp>
        <p:nvSpPr>
          <p:cNvPr id="23556" name="2 Marcador de contenido"/>
          <p:cNvSpPr>
            <a:spLocks noGrp="1"/>
          </p:cNvSpPr>
          <p:nvPr>
            <p:ph idx="1"/>
          </p:nvPr>
        </p:nvSpPr>
        <p:spPr>
          <a:xfrm>
            <a:off x="929040" y="1303940"/>
            <a:ext cx="7134129" cy="4553935"/>
          </a:xfrm>
        </p:spPr>
        <p:txBody>
          <a:bodyPr>
            <a:noAutofit/>
          </a:bodyPr>
          <a:lstStyle/>
          <a:p>
            <a:pPr>
              <a:buNone/>
            </a:pPr>
            <a:r>
              <a:rPr lang="es-ES" sz="2000" dirty="0" smtClean="0">
                <a:latin typeface="Calibri" pitchFamily="34" charset="0"/>
                <a:cs typeface="Calibri" pitchFamily="34" charset="0"/>
              </a:rPr>
              <a:t>Adicionalmente la autoevaluación permite concluir que:</a:t>
            </a:r>
          </a:p>
          <a:p>
            <a:pPr>
              <a:buNone/>
            </a:pPr>
            <a:endParaRPr lang="es-ES" sz="2000" dirty="0" smtClean="0">
              <a:latin typeface="Calibri" pitchFamily="34" charset="0"/>
              <a:cs typeface="Calibri" pitchFamily="34" charset="0"/>
            </a:endParaRPr>
          </a:p>
          <a:p>
            <a:pPr lvl="0" algn="just"/>
            <a:r>
              <a:rPr lang="es-ES" sz="2000" dirty="0" smtClean="0">
                <a:latin typeface="Calibri" pitchFamily="34" charset="0"/>
                <a:cs typeface="Calibri" pitchFamily="34" charset="0"/>
              </a:rPr>
              <a:t>No existe una herramienta informática para la Gestión de Servicios.</a:t>
            </a:r>
          </a:p>
          <a:p>
            <a:pPr lvl="0"/>
            <a:r>
              <a:rPr lang="es-ES" sz="2000" dirty="0" smtClean="0">
                <a:latin typeface="Calibri" pitchFamily="34" charset="0"/>
                <a:cs typeface="Calibri" pitchFamily="34" charset="0"/>
              </a:rPr>
              <a:t>No existen indicadores para medir la gestión.</a:t>
            </a:r>
          </a:p>
          <a:p>
            <a:pPr lvl="0" algn="just"/>
            <a:r>
              <a:rPr lang="es-ES" sz="2000" dirty="0" smtClean="0">
                <a:latin typeface="Calibri" pitchFamily="34" charset="0"/>
                <a:cs typeface="Calibri" pitchFamily="34" charset="0"/>
              </a:rPr>
              <a:t>No se hacen reuniones periódicas entre los encargados del Service Desk y la Gerencia para analizar las actividades del Service Desk.</a:t>
            </a:r>
          </a:p>
          <a:p>
            <a:pPr lvl="0" algn="just"/>
            <a:r>
              <a:rPr lang="es-ES" sz="2000" dirty="0" smtClean="0">
                <a:latin typeface="Calibri" pitchFamily="34" charset="0"/>
                <a:cs typeface="Calibri" pitchFamily="34" charset="0"/>
              </a:rPr>
              <a:t>No se realiza monitoreo de las tendencias en los incidentes, ni de la percepción que los clientes tienen sobre los servicios proporcionados.</a:t>
            </a:r>
          </a:p>
          <a:p>
            <a:pPr lvl="0"/>
            <a:r>
              <a:rPr lang="es-ES" sz="2000" dirty="0" smtClean="0">
                <a:latin typeface="Calibri" pitchFamily="34" charset="0"/>
                <a:cs typeface="Calibri" pitchFamily="34" charset="0"/>
              </a:rPr>
              <a:t>No realizan ninguna encuesta de la satisfacción de los clientes.</a:t>
            </a:r>
          </a:p>
          <a:p>
            <a:endParaRPr lang="es-ES" sz="2000" dirty="0" smtClean="0">
              <a:latin typeface="Calibri" panose="020F0502020204030204" pitchFamily="34" charset="0"/>
            </a:endParaRPr>
          </a:p>
          <a:p>
            <a:endParaRPr lang="es-ES" sz="2000" dirty="0">
              <a:latin typeface="Calibri" panose="020F0502020204030204" pitchFamily="34" charset="0"/>
            </a:endParaRPr>
          </a:p>
        </p:txBody>
      </p:sp>
      <p:sp>
        <p:nvSpPr>
          <p:cNvPr id="4" name="3 Marcador de pie de página"/>
          <p:cNvSpPr>
            <a:spLocks noGrp="1"/>
          </p:cNvSpPr>
          <p:nvPr>
            <p:ph type="ftr" sz="quarter" idx="11"/>
          </p:nvPr>
        </p:nvSpPr>
        <p:spPr>
          <a:xfrm>
            <a:off x="2898775" y="6356350"/>
            <a:ext cx="5695950" cy="365125"/>
          </a:xfrm>
        </p:spPr>
        <p:txBody>
          <a:bodyPr/>
          <a:lstStyle/>
          <a:p>
            <a:pPr>
              <a:defRPr/>
            </a:pPr>
            <a:r>
              <a:rPr lang="es-ES" sz="800" dirty="0" smtClean="0"/>
              <a:t>FORMULACIÓN E IMPLEMENTACIÓN DEL SISTEMA DE GESTIÓN DE SERVICIOS IT/T EN LA EMPRESA HIGHTELECOM</a:t>
            </a:r>
            <a:endParaRPr lang="en-US" sz="800" b="0" dirty="0"/>
          </a:p>
        </p:txBody>
      </p:sp>
    </p:spTree>
    <p:extLst>
      <p:ext uri="{BB962C8B-B14F-4D97-AF65-F5344CB8AC3E}">
        <p14:creationId xmlns:p14="http://schemas.microsoft.com/office/powerpoint/2010/main" val="3300899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1295385" y="274638"/>
            <a:ext cx="7498080" cy="1143000"/>
          </a:xfrm>
        </p:spPr>
        <p:txBody>
          <a:bodyPr>
            <a:normAutofit fontScale="90000"/>
          </a:bodyPr>
          <a:lstStyle/>
          <a:p>
            <a:r>
              <a:rPr lang="es-ES" dirty="0" smtClean="0"/>
              <a:t>Implementación de ITIL en las organizaciones</a:t>
            </a:r>
            <a:endParaRPr lang="es-ES" dirty="0" smtClean="0">
              <a:latin typeface="Calibri" pitchFamily="34" charset="0"/>
              <a:cs typeface="Calibri" pitchFamily="34" charset="0"/>
            </a:endParaRPr>
          </a:p>
        </p:txBody>
      </p:sp>
      <p:sp>
        <p:nvSpPr>
          <p:cNvPr id="24579" name="2 Marcador de contenido"/>
          <p:cNvSpPr>
            <a:spLocks noGrp="1"/>
          </p:cNvSpPr>
          <p:nvPr>
            <p:ph idx="1"/>
          </p:nvPr>
        </p:nvSpPr>
        <p:spPr>
          <a:xfrm>
            <a:off x="1259632" y="1536676"/>
            <a:ext cx="7509520" cy="4937125"/>
          </a:xfrm>
        </p:spPr>
        <p:txBody>
          <a:bodyPr>
            <a:normAutofit/>
          </a:bodyPr>
          <a:lstStyle/>
          <a:p>
            <a:endParaRPr lang="es-ES" sz="2000" dirty="0" smtClean="0">
              <a:latin typeface="Calibri" pitchFamily="34" charset="0"/>
              <a:cs typeface="Calibri" pitchFamily="34" charset="0"/>
            </a:endParaRPr>
          </a:p>
          <a:p>
            <a:pPr marL="0" indent="0" algn="just">
              <a:buNone/>
            </a:pPr>
            <a:r>
              <a:rPr lang="es-ES" sz="2000" dirty="0" smtClean="0">
                <a:latin typeface="Calibri" pitchFamily="34" charset="0"/>
                <a:cs typeface="Calibri" pitchFamily="34" charset="0"/>
              </a:rPr>
              <a:t>Un factor clave para la implementación de ITIL es la automatización, por dicho motivo, resulta fundamental contar con el apoyo de una herramienta compatible con procesos ITIL (ITIL Compliant). Uno de los factores limitantes en la implementación de ITIL en una organización, suele ser el alto costo de licenciamiento de las herramientas utilizadas.</a:t>
            </a:r>
          </a:p>
          <a:p>
            <a:pPr marL="0" indent="0">
              <a:buFont typeface="Wingdings 3" pitchFamily="18" charset="2"/>
              <a:buNone/>
            </a:pPr>
            <a:endParaRPr lang="es-ES" sz="2000" dirty="0" smtClean="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695950" cy="365125"/>
          </a:xfrm>
        </p:spPr>
        <p:txBody>
          <a:bodyPr/>
          <a:lstStyle/>
          <a:p>
            <a:pPr>
              <a:defRPr/>
            </a:pPr>
            <a:r>
              <a:rPr lang="es-ES" sz="800" dirty="0" smtClean="0"/>
              <a:t>FORMULACIÓN E IMPLEMENTACIÓN DEL SISTEMA DE GESTIÓN DE SERVICIOS IT/T EN LA EMPRESA HIGHTELECOM</a:t>
            </a:r>
            <a:endParaRPr lang="en-US" sz="800" b="0" dirty="0"/>
          </a:p>
        </p:txBody>
      </p:sp>
      <p:sp>
        <p:nvSpPr>
          <p:cNvPr id="16386" name="AutoShape 2" descr="Resultado de imagen para itil compli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6388" name="Picture 4" descr="http://www.revelationhelpdesk.com/images/product/ITIL/img_itil_logo.aspx"/>
          <p:cNvPicPr>
            <a:picLocks noChangeAspect="1" noChangeArrowheads="1"/>
          </p:cNvPicPr>
          <p:nvPr/>
        </p:nvPicPr>
        <p:blipFill>
          <a:blip r:embed="rId2" cstate="print"/>
          <a:srcRect/>
          <a:stretch>
            <a:fillRect/>
          </a:stretch>
        </p:blipFill>
        <p:spPr bwMode="auto">
          <a:xfrm>
            <a:off x="3707904" y="3732307"/>
            <a:ext cx="2520280" cy="2505005"/>
          </a:xfrm>
          <a:prstGeom prst="rect">
            <a:avLst/>
          </a:prstGeom>
          <a:noFill/>
        </p:spPr>
      </p:pic>
    </p:spTree>
    <p:extLst>
      <p:ext uri="{BB962C8B-B14F-4D97-AF65-F5344CB8AC3E}">
        <p14:creationId xmlns:p14="http://schemas.microsoft.com/office/powerpoint/2010/main" val="2423553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noAutofit/>
          </a:bodyPr>
          <a:lstStyle/>
          <a:p>
            <a:r>
              <a:rPr lang="es-EC" sz="4400" dirty="0" smtClean="0">
                <a:latin typeface="Calibri" panose="020F0502020204030204" pitchFamily="34" charset="0"/>
              </a:rPr>
              <a:t>Herramienta de gestión de servicios OTRS</a:t>
            </a:r>
            <a:endParaRPr lang="es-ES" sz="4400" dirty="0">
              <a:latin typeface="Calibri" panose="020F0502020204030204" pitchFamily="34" charset="0"/>
            </a:endParaRPr>
          </a:p>
        </p:txBody>
      </p:sp>
      <p:sp>
        <p:nvSpPr>
          <p:cNvPr id="3" name="2 Marcador de contenido"/>
          <p:cNvSpPr>
            <a:spLocks noGrp="1"/>
          </p:cNvSpPr>
          <p:nvPr>
            <p:ph idx="1"/>
          </p:nvPr>
        </p:nvSpPr>
        <p:spPr>
          <a:xfrm>
            <a:off x="971600" y="1412776"/>
            <a:ext cx="7985125" cy="4937125"/>
          </a:xfrm>
        </p:spPr>
        <p:txBody>
          <a:bodyPr>
            <a:normAutofit/>
          </a:bodyPr>
          <a:lstStyle/>
          <a:p>
            <a:pPr marL="0" indent="0" algn="just" eaLnBrk="1" fontAlgn="auto" hangingPunct="1">
              <a:spcAft>
                <a:spcPts val="0"/>
              </a:spcAft>
              <a:buFontTx/>
              <a:buNone/>
              <a:defRPr/>
            </a:pPr>
            <a:endParaRPr lang="es-EC" sz="2000" dirty="0" smtClean="0">
              <a:latin typeface="Calibri" pitchFamily="34" charset="0"/>
              <a:cs typeface="Calibri" pitchFamily="34" charset="0"/>
            </a:endParaRPr>
          </a:p>
          <a:p>
            <a:pPr marL="0" indent="0" algn="just" eaLnBrk="1" fontAlgn="auto" hangingPunct="1">
              <a:spcAft>
                <a:spcPts val="0"/>
              </a:spcAft>
              <a:buFontTx/>
              <a:buNone/>
              <a:defRPr/>
            </a:pPr>
            <a:r>
              <a:rPr lang="es-ES" sz="2000" dirty="0" smtClean="0">
                <a:latin typeface="Calibri" pitchFamily="34" charset="0"/>
                <a:cs typeface="Calibri" pitchFamily="34" charset="0"/>
              </a:rPr>
              <a:t>El OTRS (</a:t>
            </a:r>
            <a:r>
              <a:rPr lang="es-ES" sz="2000" i="1" dirty="0" smtClean="0">
                <a:latin typeface="Calibri" pitchFamily="34" charset="0"/>
                <a:cs typeface="Calibri" pitchFamily="34" charset="0"/>
              </a:rPr>
              <a:t>Open Source Ticket Request System)</a:t>
            </a:r>
            <a:r>
              <a:rPr lang="es-ES" sz="2000" dirty="0" smtClean="0">
                <a:latin typeface="Calibri" pitchFamily="34" charset="0"/>
                <a:cs typeface="Calibri" pitchFamily="34" charset="0"/>
              </a:rPr>
              <a:t> también conocido como </a:t>
            </a:r>
            <a:r>
              <a:rPr lang="es-ES" sz="2000" i="1" dirty="0" smtClean="0">
                <a:latin typeface="Calibri" pitchFamily="34" charset="0"/>
                <a:cs typeface="Calibri" pitchFamily="34" charset="0"/>
              </a:rPr>
              <a:t>Trouble Ticket System,</a:t>
            </a:r>
            <a:r>
              <a:rPr lang="es-ES" sz="2000" dirty="0" smtClean="0">
                <a:latin typeface="Calibri" pitchFamily="34" charset="0"/>
                <a:cs typeface="Calibri" pitchFamily="34" charset="0"/>
              </a:rPr>
              <a:t> es una aplicación para la gestión y respuesta de solicitudes de los clientes de una empresa. Es un sistema de solicitud de ticket, conocido también como sistema de tickets de problemas, basado en código abierto.</a:t>
            </a:r>
          </a:p>
          <a:p>
            <a:pPr marL="82296" indent="0">
              <a:buNone/>
            </a:pPr>
            <a:endParaRPr lang="es-ES" sz="2000" dirty="0">
              <a:latin typeface="Calibri" pitchFamily="34" charset="0"/>
              <a:cs typeface="Calibri" pitchFamily="34" charset="0"/>
            </a:endParaRPr>
          </a:p>
          <a:p>
            <a:pPr marL="82296" indent="0">
              <a:buNone/>
            </a:pPr>
            <a:r>
              <a:rPr lang="es-ES" sz="2000" b="1" dirty="0" smtClean="0">
                <a:latin typeface="Calibri" pitchFamily="34" charset="0"/>
                <a:cs typeface="Calibri" pitchFamily="34" charset="0"/>
              </a:rPr>
              <a:t>Ventajas de la utilización del OTRS</a:t>
            </a:r>
          </a:p>
          <a:p>
            <a:endParaRPr lang="es-ES" sz="2000" dirty="0" smtClean="0">
              <a:latin typeface="Calibri" pitchFamily="34" charset="0"/>
              <a:cs typeface="Calibri" pitchFamily="34" charset="0"/>
            </a:endParaRPr>
          </a:p>
          <a:p>
            <a:r>
              <a:rPr lang="es-ES" sz="2000" dirty="0" smtClean="0">
                <a:latin typeface="Calibri" pitchFamily="34" charset="0"/>
                <a:cs typeface="Calibri" pitchFamily="34" charset="0"/>
              </a:rPr>
              <a:t>Apoyar al cumplimiento de normativas y mejores prácticas.</a:t>
            </a:r>
          </a:p>
          <a:p>
            <a:r>
              <a:rPr lang="es-ES" sz="2000" dirty="0" smtClean="0">
                <a:latin typeface="Calibri" pitchFamily="34" charset="0"/>
                <a:cs typeface="Calibri" pitchFamily="34" charset="0"/>
              </a:rPr>
              <a:t>Mejorar la calidad de servicio de IT</a:t>
            </a:r>
            <a:r>
              <a:rPr lang="es-ES" sz="2000" dirty="0">
                <a:latin typeface="Calibri" pitchFamily="34" charset="0"/>
                <a:cs typeface="Calibri" pitchFamily="34" charset="0"/>
              </a:rPr>
              <a:t>.</a:t>
            </a:r>
            <a:r>
              <a:rPr lang="es-ES" sz="2000" dirty="0" smtClean="0">
                <a:latin typeface="Calibri" pitchFamily="34" charset="0"/>
                <a:cs typeface="Calibri" pitchFamily="34" charset="0"/>
              </a:rPr>
              <a:t> </a:t>
            </a:r>
          </a:p>
          <a:p>
            <a:r>
              <a:rPr lang="es-ES" sz="2000" dirty="0" smtClean="0">
                <a:latin typeface="Calibri" pitchFamily="34" charset="0"/>
                <a:cs typeface="Calibri" pitchFamily="34" charset="0"/>
              </a:rPr>
              <a:t>Aumentar la satisfacción del usuario final.</a:t>
            </a:r>
            <a:endParaRPr lang="es-ES" sz="2000" dirty="0" smtClean="0">
              <a:latin typeface="Calibri" panose="020F0502020204030204" pitchFamily="34" charset="0"/>
            </a:endParaRPr>
          </a:p>
          <a:p>
            <a:pPr marL="0" indent="0" algn="just" eaLnBrk="1" fontAlgn="auto" hangingPunct="1">
              <a:spcAft>
                <a:spcPts val="0"/>
              </a:spcAft>
              <a:buFontTx/>
              <a:buNone/>
              <a:defRPr/>
            </a:pPr>
            <a:endParaRPr lang="es-ES" sz="2000" dirty="0">
              <a:latin typeface="Calibri" panose="020F0502020204030204"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spTree>
    <p:extLst>
      <p:ext uri="{BB962C8B-B14F-4D97-AF65-F5344CB8AC3E}">
        <p14:creationId xmlns:p14="http://schemas.microsoft.com/office/powerpoint/2010/main" val="2192974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noAutofit/>
          </a:bodyPr>
          <a:lstStyle/>
          <a:p>
            <a:r>
              <a:rPr lang="es-EC" sz="4400" dirty="0" smtClean="0">
                <a:latin typeface="Calibri" panose="020F0502020204030204" pitchFamily="34" charset="0"/>
              </a:rPr>
              <a:t>Herramienta de gestión de servicios OTRS</a:t>
            </a:r>
            <a:endParaRPr lang="es-ES" sz="4400" b="1" dirty="0">
              <a:latin typeface="Calibri" panose="020F0502020204030204" pitchFamily="34" charset="0"/>
            </a:endParaRPr>
          </a:p>
        </p:txBody>
      </p:sp>
      <p:sp>
        <p:nvSpPr>
          <p:cNvPr id="6" name="5 Marcador de contenido"/>
          <p:cNvSpPr>
            <a:spLocks noGrp="1"/>
          </p:cNvSpPr>
          <p:nvPr>
            <p:ph idx="1"/>
          </p:nvPr>
        </p:nvSpPr>
        <p:spPr/>
        <p:txBody>
          <a:bodyPr>
            <a:normAutofit/>
          </a:bodyPr>
          <a:lstStyle/>
          <a:p>
            <a:pPr marL="82296" indent="0">
              <a:buNone/>
            </a:pPr>
            <a:r>
              <a:rPr lang="es-ES" sz="2000" dirty="0" smtClean="0">
                <a:latin typeface="Calibri" pitchFamily="34" charset="0"/>
                <a:cs typeface="Calibri" pitchFamily="34" charset="0"/>
              </a:rPr>
              <a:t>OTRS ha sido implementada por varias entidades en el Ecuador para gestionar diferentes servicios.</a:t>
            </a:r>
            <a:endParaRPr lang="es-ES" sz="2000" dirty="0"/>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109580" name="Picture 12"/>
          <p:cNvPicPr>
            <a:picLocks noChangeAspect="1" noChangeArrowheads="1"/>
          </p:cNvPicPr>
          <p:nvPr/>
        </p:nvPicPr>
        <p:blipFill>
          <a:blip r:embed="rId2" cstate="print"/>
          <a:srcRect b="44595"/>
          <a:stretch>
            <a:fillRect/>
          </a:stretch>
        </p:blipFill>
        <p:spPr bwMode="auto">
          <a:xfrm>
            <a:off x="578415" y="2204864"/>
            <a:ext cx="4856160" cy="3672407"/>
          </a:xfrm>
          <a:prstGeom prst="rect">
            <a:avLst/>
          </a:prstGeom>
          <a:noFill/>
          <a:ln w="9525" cap="flat" cmpd="sng">
            <a:noFill/>
            <a:prstDash val="solid"/>
            <a:miter lim="800000"/>
            <a:headEnd/>
            <a:tailEnd/>
          </a:ln>
          <a:effectLst/>
        </p:spPr>
      </p:pic>
      <p:pic>
        <p:nvPicPr>
          <p:cNvPr id="17" name="Picture 12"/>
          <p:cNvPicPr>
            <a:picLocks noChangeAspect="1" noChangeArrowheads="1"/>
          </p:cNvPicPr>
          <p:nvPr/>
        </p:nvPicPr>
        <p:blipFill>
          <a:blip r:embed="rId2" cstate="print"/>
          <a:srcRect t="55405"/>
          <a:stretch>
            <a:fillRect/>
          </a:stretch>
        </p:blipFill>
        <p:spPr bwMode="auto">
          <a:xfrm>
            <a:off x="4427984" y="2420888"/>
            <a:ext cx="4850391" cy="2952328"/>
          </a:xfrm>
          <a:prstGeom prst="rect">
            <a:avLst/>
          </a:prstGeom>
          <a:noFill/>
          <a:ln w="9525" cap="flat" cmpd="sng">
            <a:noFill/>
            <a:prstDash val="solid"/>
            <a:miter lim="800000"/>
            <a:headEnd/>
            <a:tailEnd/>
          </a:ln>
          <a:effectLst/>
        </p:spPr>
      </p:pic>
    </p:spTree>
    <p:extLst>
      <p:ext uri="{BB962C8B-B14F-4D97-AF65-F5344CB8AC3E}">
        <p14:creationId xmlns:p14="http://schemas.microsoft.com/office/powerpoint/2010/main" val="1740049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1096832" y="332656"/>
            <a:ext cx="7498080" cy="1143000"/>
          </a:xfrm>
        </p:spPr>
        <p:txBody>
          <a:bodyPr>
            <a:normAutofit/>
          </a:bodyPr>
          <a:lstStyle/>
          <a:p>
            <a:r>
              <a:rPr lang="es-EC" sz="4400" dirty="0" smtClean="0">
                <a:latin typeface="Calibri" pitchFamily="34" charset="0"/>
                <a:cs typeface="Calibri" pitchFamily="34" charset="0"/>
              </a:rPr>
              <a:t>Objetivo General</a:t>
            </a:r>
            <a:endParaRPr lang="es-ES" sz="4400" dirty="0" smtClean="0">
              <a:latin typeface="Calibri" pitchFamily="34" charset="0"/>
              <a:cs typeface="Calibri" pitchFamily="34" charset="0"/>
            </a:endParaRPr>
          </a:p>
        </p:txBody>
      </p:sp>
      <p:sp>
        <p:nvSpPr>
          <p:cNvPr id="3" name="2 Marcador de contenido"/>
          <p:cNvSpPr>
            <a:spLocks noGrp="1"/>
          </p:cNvSpPr>
          <p:nvPr>
            <p:ph idx="1"/>
          </p:nvPr>
        </p:nvSpPr>
        <p:spPr>
          <a:xfrm>
            <a:off x="1259632" y="1920875"/>
            <a:ext cx="7411293" cy="4937125"/>
          </a:xfrm>
        </p:spPr>
        <p:txBody>
          <a:bodyPr>
            <a:noAutofit/>
          </a:bodyPr>
          <a:lstStyle/>
          <a:p>
            <a:pPr algn="just">
              <a:lnSpc>
                <a:spcPct val="150000"/>
              </a:lnSpc>
              <a:defRPr/>
            </a:pPr>
            <a:r>
              <a:rPr lang="es-ES" sz="2000" dirty="0" smtClean="0">
                <a:latin typeface="Calibri" pitchFamily="34" charset="0"/>
                <a:cs typeface="Calibri" pitchFamily="34" charset="0"/>
              </a:rPr>
              <a:t>Formular e implementar un Sistema de Gestión de Servicios ITT en Hightelecom, enfocado en los procesos del Departamento de Servicio Técnico para presentar a los clientes el desarrollo de una compañía dedicada a la venta de productos y servicios orientados a las mejores prácticas.</a:t>
            </a:r>
            <a:endParaRPr lang="es-ES" sz="2000" dirty="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spTree>
    <p:extLst>
      <p:ext uri="{BB962C8B-B14F-4D97-AF65-F5344CB8AC3E}">
        <p14:creationId xmlns:p14="http://schemas.microsoft.com/office/powerpoint/2010/main" val="3361587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1138995" y="274638"/>
            <a:ext cx="7985125" cy="1143000"/>
          </a:xfrm>
        </p:spPr>
        <p:txBody>
          <a:bodyPr>
            <a:noAutofit/>
          </a:bodyPr>
          <a:lstStyle/>
          <a:p>
            <a:r>
              <a:rPr lang="es-EC" sz="4400" dirty="0" smtClean="0">
                <a:latin typeface="Calibri" panose="020F0502020204030204" pitchFamily="34" charset="0"/>
              </a:rPr>
              <a:t>Implementación de la herramienta OTRS</a:t>
            </a:r>
            <a:endParaRPr lang="es-ES" sz="4400" dirty="0">
              <a:latin typeface="Calibri" panose="020F0502020204030204" pitchFamily="34" charset="0"/>
            </a:endParaRPr>
          </a:p>
        </p:txBody>
      </p:sp>
      <p:sp>
        <p:nvSpPr>
          <p:cNvPr id="3" name="2 Marcador de contenido"/>
          <p:cNvSpPr>
            <a:spLocks noGrp="1"/>
          </p:cNvSpPr>
          <p:nvPr>
            <p:ph idx="1"/>
          </p:nvPr>
        </p:nvSpPr>
        <p:spPr>
          <a:xfrm>
            <a:off x="1138996" y="1484784"/>
            <a:ext cx="7985125" cy="4937125"/>
          </a:xfrm>
        </p:spPr>
        <p:txBody>
          <a:bodyPr>
            <a:noAutofit/>
          </a:bodyPr>
          <a:lstStyle/>
          <a:p>
            <a:pPr marL="82296" indent="0">
              <a:buNone/>
            </a:pPr>
            <a:endParaRPr lang="es-ES" sz="2000" b="1" dirty="0" smtClean="0">
              <a:latin typeface="Calibri" pitchFamily="34" charset="0"/>
              <a:cs typeface="Calibri" pitchFamily="34" charset="0"/>
            </a:endParaRPr>
          </a:p>
          <a:p>
            <a:pPr marL="82296" indent="0">
              <a:buNone/>
            </a:pPr>
            <a:r>
              <a:rPr lang="es-ES" sz="2000" b="1" dirty="0" smtClean="0">
                <a:latin typeface="Calibri" pitchFamily="34" charset="0"/>
                <a:cs typeface="Calibri" pitchFamily="34" charset="0"/>
              </a:rPr>
              <a:t>Perspectiva del sistema</a:t>
            </a:r>
            <a:endParaRPr lang="es-ES" sz="2000" dirty="0" smtClean="0">
              <a:latin typeface="Calibri" pitchFamily="34" charset="0"/>
              <a:cs typeface="Calibri" pitchFamily="34" charset="0"/>
            </a:endParaRPr>
          </a:p>
          <a:p>
            <a:r>
              <a:rPr lang="es-ES" sz="2000" dirty="0" smtClean="0">
                <a:latin typeface="Calibri" pitchFamily="34" charset="0"/>
                <a:cs typeface="Calibri" pitchFamily="34" charset="0"/>
              </a:rPr>
              <a:t>Gestionar los incidentes y problemas a través de procedimientos previamente definidos.</a:t>
            </a:r>
          </a:p>
          <a:p>
            <a:pPr marL="82296" indent="0">
              <a:buNone/>
            </a:pPr>
            <a:endParaRPr lang="es-ES" sz="2000" dirty="0" smtClean="0">
              <a:latin typeface="Calibri" pitchFamily="34" charset="0"/>
              <a:cs typeface="Calibri"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72706" name="Picture 2" descr="http://t2.gstatic.com/images?q=tbn:ANd9GcQhul1HYmE2XmoF5BWfla5qRH83gEg-rnSqfytjlKTfjZbs25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4" y="3284984"/>
            <a:ext cx="395015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90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noAutofit/>
          </a:bodyPr>
          <a:lstStyle/>
          <a:p>
            <a:r>
              <a:rPr lang="es-EC" sz="4400" dirty="0" smtClean="0">
                <a:latin typeface="Calibri" panose="020F0502020204030204" pitchFamily="34" charset="0"/>
              </a:rPr>
              <a:t>Implementación de la herramienta OTRS</a:t>
            </a:r>
            <a:endParaRPr lang="es-ES" sz="4400" dirty="0">
              <a:latin typeface="Calibri" panose="020F0502020204030204" pitchFamily="34" charset="0"/>
            </a:endParaRPr>
          </a:p>
        </p:txBody>
      </p:sp>
      <p:sp>
        <p:nvSpPr>
          <p:cNvPr id="3" name="2 Marcador de contenido"/>
          <p:cNvSpPr>
            <a:spLocks noGrp="1"/>
          </p:cNvSpPr>
          <p:nvPr>
            <p:ph idx="1"/>
          </p:nvPr>
        </p:nvSpPr>
        <p:spPr>
          <a:xfrm>
            <a:off x="1151212" y="1920875"/>
            <a:ext cx="7519713" cy="4937125"/>
          </a:xfrm>
        </p:spPr>
        <p:txBody>
          <a:bodyPr>
            <a:noAutofit/>
          </a:bodyPr>
          <a:lstStyle/>
          <a:p>
            <a:pPr algn="just"/>
            <a:r>
              <a:rPr lang="es-ES" sz="2000" dirty="0" smtClean="0">
                <a:latin typeface="Calibri" pitchFamily="34" charset="0"/>
                <a:cs typeface="Calibri" pitchFamily="34" charset="0"/>
              </a:rPr>
              <a:t>El sistema contará con un módulo de administrador y uno de agente; dentro del módulo de administrador se pueden realizar todas las configuraciones necesarias para que los agentes puedan atender los tickets, crear usuarios, y otras tareas de administración.</a:t>
            </a:r>
          </a:p>
          <a:p>
            <a:pPr marL="82296" indent="0" algn="just">
              <a:buNone/>
            </a:pPr>
            <a:endParaRPr lang="es-ES" sz="2000" dirty="0" smtClean="0">
              <a:latin typeface="Calibri" pitchFamily="34" charset="0"/>
              <a:cs typeface="Calibri" pitchFamily="34" charset="0"/>
            </a:endParaRPr>
          </a:p>
          <a:p>
            <a:pPr algn="just"/>
            <a:r>
              <a:rPr lang="es-ES" sz="2000" dirty="0" smtClean="0">
                <a:latin typeface="Calibri" pitchFamily="34" charset="0"/>
                <a:cs typeface="Calibri" pitchFamily="34" charset="0"/>
              </a:rPr>
              <a:t>Dentro del módulo del agente se puede principalmente cerrar tickets que detallen el incidente o problema con su respectiva solución, ayudando así a que se lleve un registro de incidentes o problemas más frecuentes, para que de esta manera la organización pueda tomar las acciones correspondientes.</a:t>
            </a:r>
          </a:p>
          <a:p>
            <a:pPr marL="82296" indent="0" algn="just">
              <a:buNone/>
            </a:pPr>
            <a:endParaRPr lang="es-ES" sz="2000" dirty="0" smtClean="0">
              <a:latin typeface="Calibri" pitchFamily="34" charset="0"/>
              <a:cs typeface="Calibri"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spTree>
    <p:extLst>
      <p:ext uri="{BB962C8B-B14F-4D97-AF65-F5344CB8AC3E}">
        <p14:creationId xmlns:p14="http://schemas.microsoft.com/office/powerpoint/2010/main" val="4110612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971600" y="53752"/>
            <a:ext cx="7985125" cy="1143000"/>
          </a:xfrm>
        </p:spPr>
        <p:txBody>
          <a:bodyPr>
            <a:noAutofit/>
          </a:bodyPr>
          <a:lstStyle/>
          <a:p>
            <a:r>
              <a:rPr lang="es-EC" sz="4400" dirty="0" smtClean="0">
                <a:latin typeface="Calibri" panose="020F0502020204030204" pitchFamily="34" charset="0"/>
              </a:rPr>
              <a:t>Configuración General del Sistema</a:t>
            </a:r>
            <a:endParaRPr lang="es-ES" sz="4400" dirty="0">
              <a:latin typeface="Calibri" panose="020F0502020204030204" pitchFamily="34" charset="0"/>
            </a:endParaRPr>
          </a:p>
        </p:txBody>
      </p:sp>
      <p:sp>
        <p:nvSpPr>
          <p:cNvPr id="3" name="2 Marcador de contenido"/>
          <p:cNvSpPr>
            <a:spLocks noGrp="1"/>
          </p:cNvSpPr>
          <p:nvPr>
            <p:ph idx="1"/>
          </p:nvPr>
        </p:nvSpPr>
        <p:spPr>
          <a:xfrm>
            <a:off x="1043608" y="1084163"/>
            <a:ext cx="7985125" cy="4937125"/>
          </a:xfrm>
        </p:spPr>
        <p:txBody>
          <a:bodyPr>
            <a:noAutofit/>
          </a:bodyPr>
          <a:lstStyle/>
          <a:p>
            <a:r>
              <a:rPr lang="es-EC" sz="2000" dirty="0" smtClean="0">
                <a:latin typeface="Calibri" pitchFamily="34" charset="0"/>
                <a:cs typeface="Calibri" pitchFamily="34" charset="0"/>
              </a:rPr>
              <a:t>Creación </a:t>
            </a:r>
            <a:r>
              <a:rPr lang="es-EC" sz="2000" dirty="0">
                <a:latin typeface="Calibri" pitchFamily="34" charset="0"/>
                <a:cs typeface="Calibri" pitchFamily="34" charset="0"/>
              </a:rPr>
              <a:t>de grupos de usuarios</a:t>
            </a:r>
          </a:p>
          <a:p>
            <a:r>
              <a:rPr lang="es-EC" sz="2000" dirty="0" smtClean="0">
                <a:latin typeface="Calibri" pitchFamily="34" charset="0"/>
                <a:cs typeface="Calibri" pitchFamily="34" charset="0"/>
              </a:rPr>
              <a:t>Creación </a:t>
            </a:r>
            <a:r>
              <a:rPr lang="es-EC" sz="2000" dirty="0">
                <a:latin typeface="Calibri" pitchFamily="34" charset="0"/>
                <a:cs typeface="Calibri" pitchFamily="34" charset="0"/>
              </a:rPr>
              <a:t>de Agentes</a:t>
            </a:r>
          </a:p>
          <a:p>
            <a:r>
              <a:rPr lang="es-EC" sz="2000" dirty="0">
                <a:latin typeface="Calibri" pitchFamily="34" charset="0"/>
                <a:cs typeface="Calibri" pitchFamily="34" charset="0"/>
              </a:rPr>
              <a:t>Creación de Roles</a:t>
            </a:r>
          </a:p>
          <a:p>
            <a:r>
              <a:rPr lang="es-EC" sz="2000" dirty="0">
                <a:latin typeface="Calibri" pitchFamily="34" charset="0"/>
                <a:cs typeface="Calibri" pitchFamily="34" charset="0"/>
              </a:rPr>
              <a:t>Creación de Respuestas</a:t>
            </a:r>
          </a:p>
          <a:p>
            <a:r>
              <a:rPr lang="es-EC" sz="2000" dirty="0">
                <a:latin typeface="Calibri" pitchFamily="34" charset="0"/>
                <a:cs typeface="Calibri" pitchFamily="34" charset="0"/>
              </a:rPr>
              <a:t>Creación de Clientes</a:t>
            </a:r>
          </a:p>
          <a:p>
            <a:r>
              <a:rPr lang="es-EC" sz="2000" dirty="0">
                <a:latin typeface="Calibri" pitchFamily="34" charset="0"/>
                <a:cs typeface="Calibri" pitchFamily="34" charset="0"/>
              </a:rPr>
              <a:t>Creación de Campos Dinámicos en el Ticket</a:t>
            </a:r>
          </a:p>
          <a:p>
            <a:r>
              <a:rPr lang="es-EC" sz="2000" dirty="0">
                <a:latin typeface="Calibri" pitchFamily="34" charset="0"/>
                <a:cs typeface="Calibri" pitchFamily="34" charset="0"/>
              </a:rPr>
              <a:t>Creación de Acuerdo de Nivel de Servicio</a:t>
            </a:r>
          </a:p>
          <a:p>
            <a:r>
              <a:rPr lang="es-EC" sz="2000" dirty="0">
                <a:latin typeface="Calibri" pitchFamily="34" charset="0"/>
                <a:cs typeface="Calibri" pitchFamily="34" charset="0"/>
              </a:rPr>
              <a:t>Definir correo de entrada para la mesa de ayuda</a:t>
            </a:r>
          </a:p>
          <a:p>
            <a:r>
              <a:rPr lang="es-EC" sz="2000" dirty="0">
                <a:latin typeface="Calibri" pitchFamily="34" charset="0"/>
                <a:cs typeface="Calibri" pitchFamily="34" charset="0"/>
              </a:rPr>
              <a:t>Definir correo de salida para la mesa de ayuda</a:t>
            </a:r>
          </a:p>
          <a:p>
            <a:r>
              <a:rPr lang="es-EC" sz="2000" dirty="0" smtClean="0">
                <a:latin typeface="Calibri" pitchFamily="34" charset="0"/>
                <a:cs typeface="Calibri" pitchFamily="34" charset="0"/>
              </a:rPr>
              <a:t>Creación </a:t>
            </a:r>
            <a:r>
              <a:rPr lang="es-EC" sz="2000" dirty="0">
                <a:latin typeface="Calibri" pitchFamily="34" charset="0"/>
                <a:cs typeface="Calibri" pitchFamily="34" charset="0"/>
              </a:rPr>
              <a:t>de un Ticket</a:t>
            </a:r>
          </a:p>
          <a:p>
            <a:r>
              <a:rPr lang="es-EC" sz="2000" dirty="0">
                <a:latin typeface="Calibri" pitchFamily="34" charset="0"/>
                <a:cs typeface="Calibri" pitchFamily="34" charset="0"/>
              </a:rPr>
              <a:t>Recepción de un ticket vía mail</a:t>
            </a:r>
          </a:p>
          <a:p>
            <a:r>
              <a:rPr lang="es-EC" sz="2000" dirty="0" smtClean="0">
                <a:latin typeface="Calibri" pitchFamily="34" charset="0"/>
                <a:cs typeface="Calibri" pitchFamily="34" charset="0"/>
              </a:rPr>
              <a:t>Búsqueda</a:t>
            </a:r>
          </a:p>
          <a:p>
            <a:r>
              <a:rPr lang="es-EC" sz="2000" dirty="0" smtClean="0">
                <a:latin typeface="Calibri" pitchFamily="34" charset="0"/>
                <a:cs typeface="Calibri" pitchFamily="34" charset="0"/>
              </a:rPr>
              <a:t>Establecimiento de calendario de trabajo</a:t>
            </a:r>
            <a:endParaRPr lang="es-EC" sz="2000" dirty="0">
              <a:latin typeface="Calibri" pitchFamily="34" charset="0"/>
              <a:cs typeface="Calibri" pitchFamily="34" charset="0"/>
            </a:endParaRPr>
          </a:p>
          <a:p>
            <a:pPr marL="82296" indent="0">
              <a:buNone/>
            </a:pPr>
            <a:endParaRPr lang="es-ES" sz="2000" dirty="0" smtClean="0">
              <a:latin typeface="Calibri" pitchFamily="34" charset="0"/>
              <a:cs typeface="Calibri"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spTree>
    <p:extLst>
      <p:ext uri="{BB962C8B-B14F-4D97-AF65-F5344CB8AC3E}">
        <p14:creationId xmlns:p14="http://schemas.microsoft.com/office/powerpoint/2010/main" val="229496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10" name="Imagen 9"/>
          <p:cNvPicPr/>
          <p:nvPr/>
        </p:nvPicPr>
        <p:blipFill rotWithShape="1">
          <a:blip r:embed="rId2"/>
          <a:srcRect t="15526" r="2294" b="7690"/>
          <a:stretch/>
        </p:blipFill>
        <p:spPr bwMode="auto">
          <a:xfrm>
            <a:off x="0" y="1268760"/>
            <a:ext cx="9144000" cy="4439250"/>
          </a:xfrm>
          <a:prstGeom prst="rect">
            <a:avLst/>
          </a:prstGeom>
          <a:ln>
            <a:noFill/>
          </a:ln>
          <a:extLst>
            <a:ext uri="{53640926-AAD7-44D8-BBD7-CCE9431645EC}">
              <a14:shadowObscured xmlns:a14="http://schemas.microsoft.com/office/drawing/2010/main"/>
            </a:ext>
          </a:extLst>
        </p:spPr>
      </p:pic>
      <p:sp>
        <p:nvSpPr>
          <p:cNvPr id="5" name="1 Título"/>
          <p:cNvSpPr>
            <a:spLocks noGrp="1"/>
          </p:cNvSpPr>
          <p:nvPr>
            <p:ph type="title"/>
          </p:nvPr>
        </p:nvSpPr>
        <p:spPr>
          <a:xfrm>
            <a:off x="683568" y="53752"/>
            <a:ext cx="8273157" cy="1143000"/>
          </a:xfrm>
        </p:spPr>
        <p:txBody>
          <a:bodyPr>
            <a:noAutofit/>
          </a:bodyPr>
          <a:lstStyle/>
          <a:p>
            <a:r>
              <a:rPr lang="es-EC" sz="4400" dirty="0" smtClean="0">
                <a:latin typeface="Calibri" panose="020F0502020204030204" pitchFamily="34" charset="0"/>
              </a:rPr>
              <a:t>Descripción General del Sistema</a:t>
            </a:r>
            <a:endParaRPr lang="es-ES" sz="4400" dirty="0">
              <a:latin typeface="Calibri" panose="020F0502020204030204" pitchFamily="34" charset="0"/>
            </a:endParaRPr>
          </a:p>
        </p:txBody>
      </p:sp>
    </p:spTree>
    <p:extLst>
      <p:ext uri="{BB962C8B-B14F-4D97-AF65-F5344CB8AC3E}">
        <p14:creationId xmlns:p14="http://schemas.microsoft.com/office/powerpoint/2010/main" val="762927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2" name="Imagen 1"/>
          <p:cNvPicPr>
            <a:picLocks noChangeAspect="1"/>
          </p:cNvPicPr>
          <p:nvPr/>
        </p:nvPicPr>
        <p:blipFill>
          <a:blip r:embed="rId2"/>
          <a:stretch>
            <a:fillRect/>
          </a:stretch>
        </p:blipFill>
        <p:spPr>
          <a:xfrm>
            <a:off x="0" y="1110426"/>
            <a:ext cx="9144000" cy="4583044"/>
          </a:xfrm>
          <a:prstGeom prst="rect">
            <a:avLst/>
          </a:prstGeom>
        </p:spPr>
      </p:pic>
      <p:sp>
        <p:nvSpPr>
          <p:cNvPr id="5" name="1 Título"/>
          <p:cNvSpPr>
            <a:spLocks noGrp="1"/>
          </p:cNvSpPr>
          <p:nvPr>
            <p:ph type="title"/>
          </p:nvPr>
        </p:nvSpPr>
        <p:spPr>
          <a:xfrm>
            <a:off x="683568" y="53752"/>
            <a:ext cx="8273157" cy="1143000"/>
          </a:xfrm>
        </p:spPr>
        <p:txBody>
          <a:bodyPr>
            <a:noAutofit/>
          </a:bodyPr>
          <a:lstStyle/>
          <a:p>
            <a:r>
              <a:rPr lang="es-EC" sz="4400" dirty="0" smtClean="0">
                <a:latin typeface="Calibri" panose="020F0502020204030204" pitchFamily="34" charset="0"/>
              </a:rPr>
              <a:t>Descripción General del Sistema</a:t>
            </a:r>
            <a:endParaRPr lang="es-ES" sz="4400" dirty="0">
              <a:latin typeface="Calibri" panose="020F0502020204030204" pitchFamily="34" charset="0"/>
            </a:endParaRPr>
          </a:p>
        </p:txBody>
      </p:sp>
    </p:spTree>
    <p:extLst>
      <p:ext uri="{BB962C8B-B14F-4D97-AF65-F5344CB8AC3E}">
        <p14:creationId xmlns:p14="http://schemas.microsoft.com/office/powerpoint/2010/main" val="1711792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3" name="Imagen 2"/>
          <p:cNvPicPr/>
          <p:nvPr/>
        </p:nvPicPr>
        <p:blipFill>
          <a:blip r:embed="rId2" cstate="print"/>
          <a:srcRect/>
          <a:stretch>
            <a:fillRect/>
          </a:stretch>
        </p:blipFill>
        <p:spPr bwMode="auto">
          <a:xfrm>
            <a:off x="1043608" y="116632"/>
            <a:ext cx="7560840" cy="6480719"/>
          </a:xfrm>
          <a:prstGeom prst="rect">
            <a:avLst/>
          </a:prstGeom>
          <a:noFill/>
          <a:ln w="9525">
            <a:noFill/>
            <a:miter lim="800000"/>
            <a:headEnd/>
            <a:tailEnd/>
          </a:ln>
        </p:spPr>
      </p:pic>
    </p:spTree>
    <p:extLst>
      <p:ext uri="{BB962C8B-B14F-4D97-AF65-F5344CB8AC3E}">
        <p14:creationId xmlns:p14="http://schemas.microsoft.com/office/powerpoint/2010/main" val="3636106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3" name="Imagen 2"/>
          <p:cNvPicPr/>
          <p:nvPr/>
        </p:nvPicPr>
        <p:blipFill>
          <a:blip r:embed="rId2" cstate="print"/>
          <a:srcRect/>
          <a:stretch>
            <a:fillRect/>
          </a:stretch>
        </p:blipFill>
        <p:spPr bwMode="auto">
          <a:xfrm>
            <a:off x="1043607" y="1916832"/>
            <a:ext cx="7627317" cy="3672408"/>
          </a:xfrm>
          <a:prstGeom prst="rect">
            <a:avLst/>
          </a:prstGeom>
          <a:noFill/>
          <a:ln w="9525">
            <a:noFill/>
            <a:miter lim="800000"/>
            <a:headEnd/>
            <a:tailEnd/>
          </a:ln>
        </p:spPr>
      </p:pic>
      <p:pic>
        <p:nvPicPr>
          <p:cNvPr id="2" name="Imagen 1"/>
          <p:cNvPicPr>
            <a:picLocks noChangeAspect="1"/>
          </p:cNvPicPr>
          <p:nvPr/>
        </p:nvPicPr>
        <p:blipFill rotWithShape="1">
          <a:blip r:embed="rId3"/>
          <a:srcRect t="1" r="40540" b="-16800"/>
          <a:stretch/>
        </p:blipFill>
        <p:spPr>
          <a:xfrm>
            <a:off x="1043607" y="1416199"/>
            <a:ext cx="7560841" cy="500633"/>
          </a:xfrm>
          <a:prstGeom prst="rect">
            <a:avLst/>
          </a:prstGeom>
        </p:spPr>
      </p:pic>
      <p:sp>
        <p:nvSpPr>
          <p:cNvPr id="5" name="1 Título"/>
          <p:cNvSpPr>
            <a:spLocks noGrp="1"/>
          </p:cNvSpPr>
          <p:nvPr>
            <p:ph type="title"/>
          </p:nvPr>
        </p:nvSpPr>
        <p:spPr>
          <a:xfrm>
            <a:off x="683568" y="53752"/>
            <a:ext cx="8273157" cy="1143000"/>
          </a:xfrm>
        </p:spPr>
        <p:txBody>
          <a:bodyPr>
            <a:noAutofit/>
          </a:bodyPr>
          <a:lstStyle/>
          <a:p>
            <a:r>
              <a:rPr lang="es-EC" sz="4400" dirty="0" smtClean="0">
                <a:latin typeface="Calibri" panose="020F0502020204030204" pitchFamily="34" charset="0"/>
              </a:rPr>
              <a:t>Descripción General del Sistema</a:t>
            </a:r>
            <a:endParaRPr lang="es-ES" sz="4400" dirty="0">
              <a:latin typeface="Calibri" panose="020F0502020204030204" pitchFamily="34" charset="0"/>
            </a:endParaRPr>
          </a:p>
        </p:txBody>
      </p:sp>
    </p:spTree>
    <p:extLst>
      <p:ext uri="{BB962C8B-B14F-4D97-AF65-F5344CB8AC3E}">
        <p14:creationId xmlns:p14="http://schemas.microsoft.com/office/powerpoint/2010/main" val="2550798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2" name="Imagen 1"/>
          <p:cNvPicPr>
            <a:picLocks noChangeAspect="1"/>
          </p:cNvPicPr>
          <p:nvPr/>
        </p:nvPicPr>
        <p:blipFill>
          <a:blip r:embed="rId2"/>
          <a:stretch>
            <a:fillRect/>
          </a:stretch>
        </p:blipFill>
        <p:spPr>
          <a:xfrm>
            <a:off x="-36513" y="1340768"/>
            <a:ext cx="9212953" cy="3816424"/>
          </a:xfrm>
          <a:prstGeom prst="rect">
            <a:avLst/>
          </a:prstGeom>
        </p:spPr>
      </p:pic>
      <p:sp>
        <p:nvSpPr>
          <p:cNvPr id="5" name="1 Título"/>
          <p:cNvSpPr>
            <a:spLocks noGrp="1"/>
          </p:cNvSpPr>
          <p:nvPr>
            <p:ph type="title"/>
          </p:nvPr>
        </p:nvSpPr>
        <p:spPr>
          <a:xfrm>
            <a:off x="683568" y="53752"/>
            <a:ext cx="8273157" cy="1143000"/>
          </a:xfrm>
        </p:spPr>
        <p:txBody>
          <a:bodyPr>
            <a:noAutofit/>
          </a:bodyPr>
          <a:lstStyle/>
          <a:p>
            <a:r>
              <a:rPr lang="es-EC" sz="4400" dirty="0" smtClean="0">
                <a:latin typeface="Calibri" panose="020F0502020204030204" pitchFamily="34" charset="0"/>
              </a:rPr>
              <a:t>Descripción General del Sistema</a:t>
            </a:r>
            <a:endParaRPr lang="es-ES" sz="4400" dirty="0">
              <a:latin typeface="Calibri" panose="020F0502020204030204" pitchFamily="34" charset="0"/>
            </a:endParaRPr>
          </a:p>
        </p:txBody>
      </p:sp>
    </p:spTree>
    <p:extLst>
      <p:ext uri="{BB962C8B-B14F-4D97-AF65-F5344CB8AC3E}">
        <p14:creationId xmlns:p14="http://schemas.microsoft.com/office/powerpoint/2010/main" val="300052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2" name="Imagen 1"/>
          <p:cNvPicPr>
            <a:picLocks noChangeAspect="1"/>
          </p:cNvPicPr>
          <p:nvPr/>
        </p:nvPicPr>
        <p:blipFill>
          <a:blip r:embed="rId2"/>
          <a:stretch>
            <a:fillRect/>
          </a:stretch>
        </p:blipFill>
        <p:spPr>
          <a:xfrm>
            <a:off x="21824" y="895251"/>
            <a:ext cx="9122176" cy="5630093"/>
          </a:xfrm>
          <a:prstGeom prst="rect">
            <a:avLst/>
          </a:prstGeom>
        </p:spPr>
      </p:pic>
      <p:sp>
        <p:nvSpPr>
          <p:cNvPr id="5" name="1 Título"/>
          <p:cNvSpPr>
            <a:spLocks noGrp="1"/>
          </p:cNvSpPr>
          <p:nvPr>
            <p:ph type="title"/>
          </p:nvPr>
        </p:nvSpPr>
        <p:spPr>
          <a:xfrm>
            <a:off x="979363" y="-99392"/>
            <a:ext cx="8273157" cy="1143000"/>
          </a:xfrm>
        </p:spPr>
        <p:txBody>
          <a:bodyPr>
            <a:noAutofit/>
          </a:bodyPr>
          <a:lstStyle/>
          <a:p>
            <a:r>
              <a:rPr lang="es-EC" sz="4400" dirty="0" smtClean="0">
                <a:latin typeface="Calibri" panose="020F0502020204030204" pitchFamily="34" charset="0"/>
              </a:rPr>
              <a:t>Descripción General del Sistema</a:t>
            </a:r>
            <a:endParaRPr lang="es-ES" sz="4400" dirty="0">
              <a:latin typeface="Calibri" panose="020F0502020204030204" pitchFamily="34" charset="0"/>
            </a:endParaRPr>
          </a:p>
        </p:txBody>
      </p:sp>
    </p:spTree>
    <p:extLst>
      <p:ext uri="{BB962C8B-B14F-4D97-AF65-F5344CB8AC3E}">
        <p14:creationId xmlns:p14="http://schemas.microsoft.com/office/powerpoint/2010/main" val="2301649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3" name="Imagen 2"/>
          <p:cNvPicPr/>
          <p:nvPr/>
        </p:nvPicPr>
        <p:blipFill>
          <a:blip r:embed="rId2" cstate="print"/>
          <a:srcRect t="2734" r="10410" b="25000"/>
          <a:stretch>
            <a:fillRect/>
          </a:stretch>
        </p:blipFill>
        <p:spPr bwMode="auto">
          <a:xfrm>
            <a:off x="2339752" y="260648"/>
            <a:ext cx="5000625" cy="1762125"/>
          </a:xfrm>
          <a:prstGeom prst="rect">
            <a:avLst/>
          </a:prstGeom>
          <a:noFill/>
          <a:ln w="9525">
            <a:noFill/>
            <a:miter lim="800000"/>
            <a:headEnd/>
            <a:tailEnd/>
          </a:ln>
        </p:spPr>
      </p:pic>
      <p:pic>
        <p:nvPicPr>
          <p:cNvPr id="5" name="Imagen 4"/>
          <p:cNvPicPr/>
          <p:nvPr/>
        </p:nvPicPr>
        <p:blipFill>
          <a:blip r:embed="rId3" cstate="print"/>
          <a:srcRect/>
          <a:stretch>
            <a:fillRect/>
          </a:stretch>
        </p:blipFill>
        <p:spPr bwMode="auto">
          <a:xfrm>
            <a:off x="2051720" y="2132856"/>
            <a:ext cx="5572125" cy="2238375"/>
          </a:xfrm>
          <a:prstGeom prst="rect">
            <a:avLst/>
          </a:prstGeom>
          <a:noFill/>
          <a:ln w="9525">
            <a:noFill/>
            <a:miter lim="800000"/>
            <a:headEnd/>
            <a:tailEnd/>
          </a:ln>
        </p:spPr>
      </p:pic>
      <p:pic>
        <p:nvPicPr>
          <p:cNvPr id="6" name="Imagen 5"/>
          <p:cNvPicPr/>
          <p:nvPr/>
        </p:nvPicPr>
        <p:blipFill>
          <a:blip r:embed="rId4" cstate="print"/>
          <a:srcRect/>
          <a:stretch>
            <a:fillRect/>
          </a:stretch>
        </p:blipFill>
        <p:spPr bwMode="auto">
          <a:xfrm>
            <a:off x="2051720" y="4392782"/>
            <a:ext cx="5572125" cy="1933575"/>
          </a:xfrm>
          <a:prstGeom prst="rect">
            <a:avLst/>
          </a:prstGeom>
          <a:noFill/>
          <a:ln w="9525">
            <a:noFill/>
            <a:miter lim="800000"/>
            <a:headEnd/>
            <a:tailEnd/>
          </a:ln>
        </p:spPr>
      </p:pic>
    </p:spTree>
    <p:extLst>
      <p:ext uri="{BB962C8B-B14F-4D97-AF65-F5344CB8AC3E}">
        <p14:creationId xmlns:p14="http://schemas.microsoft.com/office/powerpoint/2010/main" val="3559006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1172845" y="209957"/>
            <a:ext cx="7498080" cy="1143000"/>
          </a:xfrm>
        </p:spPr>
        <p:txBody>
          <a:bodyPr>
            <a:normAutofit/>
          </a:bodyPr>
          <a:lstStyle/>
          <a:p>
            <a:r>
              <a:rPr lang="es-EC" sz="4400" dirty="0" smtClean="0">
                <a:latin typeface="Calibri" pitchFamily="34" charset="0"/>
                <a:cs typeface="Calibri" pitchFamily="34" charset="0"/>
              </a:rPr>
              <a:t>Objetivos Específicos</a:t>
            </a:r>
            <a:endParaRPr lang="es-ES" sz="4400" dirty="0" smtClean="0">
              <a:latin typeface="Calibri" pitchFamily="34" charset="0"/>
              <a:cs typeface="Calibri" pitchFamily="34" charset="0"/>
            </a:endParaRPr>
          </a:p>
        </p:txBody>
      </p:sp>
      <p:sp>
        <p:nvSpPr>
          <p:cNvPr id="3" name="2 Marcador de contenido"/>
          <p:cNvSpPr>
            <a:spLocks noGrp="1"/>
          </p:cNvSpPr>
          <p:nvPr>
            <p:ph idx="1"/>
          </p:nvPr>
        </p:nvSpPr>
        <p:spPr>
          <a:xfrm>
            <a:off x="1403648" y="1419225"/>
            <a:ext cx="7437512" cy="4937125"/>
          </a:xfrm>
        </p:spPr>
        <p:txBody>
          <a:bodyPr>
            <a:noAutofit/>
          </a:bodyPr>
          <a:lstStyle/>
          <a:p>
            <a:pPr algn="just"/>
            <a:r>
              <a:rPr lang="es-ES" sz="2000" dirty="0" smtClean="0">
                <a:latin typeface="Calibri" pitchFamily="34" charset="0"/>
                <a:cs typeface="Calibri" pitchFamily="34" charset="0"/>
              </a:rPr>
              <a:t>Realizar un análisis global del Departamento ITT de Hightelecom y determinar los procesos del área.</a:t>
            </a:r>
          </a:p>
          <a:p>
            <a:pPr algn="just"/>
            <a:endParaRPr lang="es-ES" sz="2000" dirty="0">
              <a:latin typeface="Calibri" pitchFamily="34" charset="0"/>
              <a:cs typeface="Calibri" pitchFamily="34" charset="0"/>
            </a:endParaRPr>
          </a:p>
          <a:p>
            <a:pPr algn="just"/>
            <a:r>
              <a:rPr lang="es-ES" sz="2000" dirty="0" smtClean="0">
                <a:latin typeface="Calibri" pitchFamily="34" charset="0"/>
                <a:cs typeface="Calibri" pitchFamily="34" charset="0"/>
              </a:rPr>
              <a:t>Establecer una metodología de gestión enfocada en establecer </a:t>
            </a:r>
            <a:r>
              <a:rPr lang="es-ES" sz="2000" dirty="0" smtClean="0">
                <a:latin typeface="Calibri" pitchFamily="34" charset="0"/>
                <a:cs typeface="Calibri" pitchFamily="34" charset="0"/>
              </a:rPr>
              <a:t>políticas, </a:t>
            </a:r>
            <a:r>
              <a:rPr lang="es-ES" sz="2000" dirty="0" smtClean="0">
                <a:latin typeface="Calibri" pitchFamily="34" charset="0"/>
                <a:cs typeface="Calibri" pitchFamily="34" charset="0"/>
              </a:rPr>
              <a:t>procesos y procedimientos que garanticen un tiempo de respuesta mínimo al cliente.</a:t>
            </a:r>
          </a:p>
          <a:p>
            <a:pPr algn="just"/>
            <a:endParaRPr lang="es-ES" sz="2000" dirty="0" smtClean="0">
              <a:latin typeface="Calibri" pitchFamily="34" charset="0"/>
              <a:cs typeface="Calibri" pitchFamily="34" charset="0"/>
            </a:endParaRPr>
          </a:p>
          <a:p>
            <a:pPr algn="just"/>
            <a:r>
              <a:rPr lang="es-ES" sz="2000" dirty="0" smtClean="0">
                <a:latin typeface="Calibri" pitchFamily="34" charset="0"/>
                <a:cs typeface="Calibri" pitchFamily="34" charset="0"/>
              </a:rPr>
              <a:t>Documentar y optimizar los procesos del Departamento de ITT  utilizando herramientas de apoyo como ITIL.</a:t>
            </a:r>
          </a:p>
          <a:p>
            <a:pPr algn="just"/>
            <a:endParaRPr lang="es-ES" sz="2000" dirty="0">
              <a:latin typeface="Calibri" pitchFamily="34" charset="0"/>
              <a:cs typeface="Calibri" pitchFamily="34" charset="0"/>
            </a:endParaRPr>
          </a:p>
          <a:p>
            <a:pPr algn="just"/>
            <a:r>
              <a:rPr lang="es-ES" sz="2000" dirty="0" smtClean="0">
                <a:latin typeface="Calibri" pitchFamily="34" charset="0"/>
                <a:cs typeface="Calibri" pitchFamily="34" charset="0"/>
              </a:rPr>
              <a:t>Implementar el Sistema de Gestión de Servicios a través de la herramienta OTRS.</a:t>
            </a:r>
          </a:p>
          <a:p>
            <a:pPr algn="just"/>
            <a:endParaRPr lang="es-ES" sz="2000" dirty="0">
              <a:latin typeface="Calibri" pitchFamily="34" charset="0"/>
              <a:cs typeface="Calibri" pitchFamily="34" charset="0"/>
            </a:endParaRPr>
          </a:p>
          <a:p>
            <a:pPr algn="just"/>
            <a:r>
              <a:rPr lang="es-ES" sz="2000" dirty="0" smtClean="0">
                <a:latin typeface="Calibri" pitchFamily="34" charset="0"/>
                <a:cs typeface="Calibri" pitchFamily="34" charset="0"/>
              </a:rPr>
              <a:t>Evaluar los resultados a través del establecimiento de métricas.</a:t>
            </a:r>
          </a:p>
          <a:p>
            <a:pPr algn="just">
              <a:lnSpc>
                <a:spcPct val="150000"/>
              </a:lnSpc>
              <a:defRPr/>
            </a:pPr>
            <a:endParaRPr lang="es-ES" sz="2000" dirty="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spTree>
    <p:extLst>
      <p:ext uri="{BB962C8B-B14F-4D97-AF65-F5344CB8AC3E}">
        <p14:creationId xmlns:p14="http://schemas.microsoft.com/office/powerpoint/2010/main" val="2028020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2" name="Imagen 1"/>
          <p:cNvPicPr>
            <a:picLocks noChangeAspect="1"/>
          </p:cNvPicPr>
          <p:nvPr/>
        </p:nvPicPr>
        <p:blipFill>
          <a:blip r:embed="rId2"/>
          <a:stretch>
            <a:fillRect/>
          </a:stretch>
        </p:blipFill>
        <p:spPr>
          <a:xfrm>
            <a:off x="1259632" y="260648"/>
            <a:ext cx="7185711" cy="2627163"/>
          </a:xfrm>
          <a:prstGeom prst="rect">
            <a:avLst/>
          </a:prstGeom>
        </p:spPr>
      </p:pic>
      <p:pic>
        <p:nvPicPr>
          <p:cNvPr id="7" name="Imagen 6"/>
          <p:cNvPicPr>
            <a:picLocks noChangeAspect="1"/>
          </p:cNvPicPr>
          <p:nvPr/>
        </p:nvPicPr>
        <p:blipFill>
          <a:blip r:embed="rId3"/>
          <a:stretch>
            <a:fillRect/>
          </a:stretch>
        </p:blipFill>
        <p:spPr>
          <a:xfrm>
            <a:off x="1263795" y="3140968"/>
            <a:ext cx="7210024" cy="2952328"/>
          </a:xfrm>
          <a:prstGeom prst="rect">
            <a:avLst/>
          </a:prstGeom>
        </p:spPr>
      </p:pic>
    </p:spTree>
    <p:extLst>
      <p:ext uri="{BB962C8B-B14F-4D97-AF65-F5344CB8AC3E}">
        <p14:creationId xmlns:p14="http://schemas.microsoft.com/office/powerpoint/2010/main" val="3686106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1043608" y="332656"/>
            <a:ext cx="7776863" cy="1143000"/>
          </a:xfrm>
        </p:spPr>
        <p:txBody>
          <a:bodyPr>
            <a:noAutofit/>
          </a:bodyPr>
          <a:lstStyle/>
          <a:p>
            <a:pPr marL="82296"/>
            <a:r>
              <a:rPr lang="es-ES" sz="4000" dirty="0" smtClean="0">
                <a:effectLst/>
                <a:latin typeface="Calibri" pitchFamily="34" charset="0"/>
                <a:cs typeface="Calibri" pitchFamily="34" charset="0"/>
              </a:rPr>
              <a:t>Evaluación del impacto operacional en la productividad de la compañía</a:t>
            </a:r>
            <a:endParaRPr lang="es-ES" sz="4000" dirty="0">
              <a:effectLst/>
              <a:latin typeface="Calibri" pitchFamily="34" charset="0"/>
              <a:cs typeface="Calibri" pitchFamily="34" charset="0"/>
            </a:endParaRPr>
          </a:p>
        </p:txBody>
      </p:sp>
      <p:sp>
        <p:nvSpPr>
          <p:cNvPr id="3" name="2 Marcador de contenido"/>
          <p:cNvSpPr>
            <a:spLocks noGrp="1"/>
          </p:cNvSpPr>
          <p:nvPr>
            <p:ph idx="1"/>
          </p:nvPr>
        </p:nvSpPr>
        <p:spPr>
          <a:xfrm>
            <a:off x="1187624" y="1219200"/>
            <a:ext cx="7499176" cy="4937125"/>
          </a:xfrm>
        </p:spPr>
        <p:txBody>
          <a:bodyPr>
            <a:noAutofit/>
          </a:bodyPr>
          <a:lstStyle/>
          <a:p>
            <a:pPr marL="82296" indent="0">
              <a:buNone/>
            </a:pPr>
            <a:endParaRPr lang="es-ES" sz="2000" dirty="0" smtClean="0">
              <a:latin typeface="Calibri" pitchFamily="34" charset="0"/>
              <a:cs typeface="Calibri" pitchFamily="34" charset="0"/>
            </a:endParaRPr>
          </a:p>
          <a:p>
            <a:pPr marL="82296" indent="0" algn="just">
              <a:buNone/>
            </a:pPr>
            <a:r>
              <a:rPr lang="es-ES" sz="2000" dirty="0" smtClean="0">
                <a:latin typeface="Calibri" pitchFamily="34" charset="0"/>
                <a:cs typeface="Calibri" pitchFamily="34" charset="0"/>
              </a:rPr>
              <a:t>La evaluación de los indicadores se realizó en base a los incidentes registrados en el primer semestre del año 2013 (470 tickets) sin el uso de la herramienta, y el primer semestre del 2014 (1427 tickets) con el uso de la herramienta. </a:t>
            </a:r>
          </a:p>
          <a:p>
            <a:pPr>
              <a:buNone/>
            </a:pPr>
            <a:endParaRPr lang="es-ES" sz="2000" dirty="0" smtClean="0">
              <a:latin typeface="Calibri" pitchFamily="34" charset="0"/>
              <a:cs typeface="Calibri" pitchFamily="34" charset="0"/>
            </a:endParaRPr>
          </a:p>
          <a:p>
            <a:pPr lvl="0"/>
            <a:endParaRPr lang="es-ES" sz="2000" dirty="0" smtClean="0">
              <a:latin typeface="Calibri" pitchFamily="34" charset="0"/>
              <a:cs typeface="Calibri" pitchFamily="34" charset="0"/>
            </a:endParaRPr>
          </a:p>
          <a:p>
            <a:endParaRPr lang="es-ES" sz="2000" dirty="0">
              <a:latin typeface="Calibri" pitchFamily="34" charset="0"/>
              <a:cs typeface="Calibri"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graphicFrame>
        <p:nvGraphicFramePr>
          <p:cNvPr id="5" name="Gráfico 4"/>
          <p:cNvGraphicFramePr>
            <a:graphicFrameLocks/>
          </p:cNvGraphicFramePr>
          <p:nvPr>
            <p:extLst>
              <p:ext uri="{D42A27DB-BD31-4B8C-83A1-F6EECF244321}">
                <p14:modId xmlns:p14="http://schemas.microsoft.com/office/powerpoint/2010/main" val="2810774475"/>
              </p:ext>
            </p:extLst>
          </p:nvPr>
        </p:nvGraphicFramePr>
        <p:xfrm>
          <a:off x="2627784" y="2924944"/>
          <a:ext cx="4320480" cy="3431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107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219200"/>
            <a:ext cx="7499176" cy="4937125"/>
          </a:xfrm>
        </p:spPr>
        <p:txBody>
          <a:bodyPr>
            <a:noAutofit/>
          </a:bodyPr>
          <a:lstStyle/>
          <a:p>
            <a:pPr marL="82296" indent="0">
              <a:buNone/>
            </a:pPr>
            <a:endParaRPr lang="es-ES_tradnl" sz="2000" dirty="0" smtClean="0">
              <a:latin typeface="Calibri" pitchFamily="34" charset="0"/>
              <a:cs typeface="Calibri" pitchFamily="34" charset="0"/>
            </a:endParaRPr>
          </a:p>
          <a:p>
            <a:pPr marL="82296" indent="0" algn="just">
              <a:buNone/>
            </a:pPr>
            <a:r>
              <a:rPr lang="es-ES_tradnl" sz="2000" dirty="0" smtClean="0">
                <a:latin typeface="Calibri" pitchFamily="34" charset="0"/>
                <a:cs typeface="Calibri" pitchFamily="34" charset="0"/>
              </a:rPr>
              <a:t>Para esta comparación se seleccionaron los siguientes datos estadísticos:</a:t>
            </a:r>
          </a:p>
          <a:p>
            <a:pPr marL="82296" indent="0" algn="just">
              <a:buNone/>
            </a:pPr>
            <a:endParaRPr lang="es-ES" sz="2000" dirty="0" smtClean="0">
              <a:latin typeface="Calibri" pitchFamily="34" charset="0"/>
              <a:cs typeface="Calibri" pitchFamily="34" charset="0"/>
            </a:endParaRPr>
          </a:p>
          <a:p>
            <a:pPr lvl="0" algn="just"/>
            <a:r>
              <a:rPr lang="es-ES_tradnl" sz="2000" dirty="0" smtClean="0">
                <a:latin typeface="Calibri" pitchFamily="34" charset="0"/>
                <a:cs typeface="Calibri" pitchFamily="34" charset="0"/>
              </a:rPr>
              <a:t>Porcentaje de incidentes resueltos.</a:t>
            </a:r>
            <a:endParaRPr lang="es-ES" sz="2000" dirty="0" smtClean="0">
              <a:latin typeface="Calibri" pitchFamily="34" charset="0"/>
              <a:cs typeface="Calibri" pitchFamily="34" charset="0"/>
            </a:endParaRPr>
          </a:p>
          <a:p>
            <a:pPr lvl="0" algn="just"/>
            <a:r>
              <a:rPr lang="es-ES_tradnl" sz="2000" dirty="0" smtClean="0">
                <a:latin typeface="Calibri" pitchFamily="34" charset="0"/>
                <a:cs typeface="Calibri" pitchFamily="34" charset="0"/>
              </a:rPr>
              <a:t>El tiempo promedio para resolver incidentes.</a:t>
            </a:r>
            <a:endParaRPr lang="es-ES" sz="2000" dirty="0" smtClean="0">
              <a:latin typeface="Calibri" pitchFamily="34" charset="0"/>
              <a:cs typeface="Calibri" pitchFamily="34" charset="0"/>
            </a:endParaRPr>
          </a:p>
          <a:p>
            <a:pPr lvl="0" algn="just"/>
            <a:r>
              <a:rPr lang="es-ES_tradnl" sz="2000" dirty="0" smtClean="0">
                <a:latin typeface="Calibri" pitchFamily="34" charset="0"/>
                <a:cs typeface="Calibri" pitchFamily="34" charset="0"/>
              </a:rPr>
              <a:t>Porcentaje de incidentes con prioridad alta.</a:t>
            </a:r>
            <a:endParaRPr lang="es-ES" sz="2000" dirty="0" smtClean="0">
              <a:latin typeface="Calibri" pitchFamily="34" charset="0"/>
              <a:cs typeface="Calibri" pitchFamily="34" charset="0"/>
            </a:endParaRPr>
          </a:p>
          <a:p>
            <a:pPr marL="82296" lvl="0" indent="0" algn="just">
              <a:buNone/>
            </a:pPr>
            <a:endParaRPr lang="es-ES" sz="2000" dirty="0">
              <a:latin typeface="Calibri" pitchFamily="34" charset="0"/>
              <a:cs typeface="Calibri" pitchFamily="34" charset="0"/>
            </a:endParaRPr>
          </a:p>
          <a:p>
            <a:pPr marL="82296" lvl="0" indent="0" algn="just">
              <a:buNone/>
            </a:pPr>
            <a:r>
              <a:rPr lang="es-ES" sz="2000" dirty="0" smtClean="0">
                <a:latin typeface="Calibri" pitchFamily="34" charset="0"/>
                <a:cs typeface="Calibri" pitchFamily="34" charset="0"/>
              </a:rPr>
              <a:t>Se definieron estos indicadores ya que son con los que se contaba previo a la implementación y los cuales podían ser comparados con la utilización de la herramienta.</a:t>
            </a:r>
          </a:p>
          <a:p>
            <a:pPr lvl="0"/>
            <a:endParaRPr lang="es-ES" sz="2000" dirty="0" smtClean="0">
              <a:latin typeface="Calibri" pitchFamily="34" charset="0"/>
              <a:cs typeface="Calibri" pitchFamily="34" charset="0"/>
            </a:endParaRPr>
          </a:p>
          <a:p>
            <a:endParaRPr lang="es-ES" sz="2000" dirty="0">
              <a:latin typeface="Calibri" pitchFamily="34" charset="0"/>
              <a:cs typeface="Calibri"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sp>
        <p:nvSpPr>
          <p:cNvPr id="5" name="1 Título"/>
          <p:cNvSpPr txBox="1">
            <a:spLocks/>
          </p:cNvSpPr>
          <p:nvPr/>
        </p:nvSpPr>
        <p:spPr>
          <a:xfrm>
            <a:off x="1043608" y="53752"/>
            <a:ext cx="7776863"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2296"/>
            <a:r>
              <a:rPr lang="es-ES" sz="4000" dirty="0" smtClean="0">
                <a:effectLst/>
                <a:latin typeface="Calibri" pitchFamily="34" charset="0"/>
                <a:cs typeface="Calibri" pitchFamily="34" charset="0"/>
              </a:rPr>
              <a:t>Evaluación del impacto operacional en la productividad de la compañía</a:t>
            </a:r>
            <a:endParaRPr lang="es-ES" sz="4000" dirty="0">
              <a:effectLst/>
              <a:latin typeface="Calibri" pitchFamily="34" charset="0"/>
              <a:cs typeface="Calibri" pitchFamily="34" charset="0"/>
            </a:endParaRPr>
          </a:p>
        </p:txBody>
      </p:sp>
    </p:spTree>
    <p:extLst>
      <p:ext uri="{BB962C8B-B14F-4D97-AF65-F5344CB8AC3E}">
        <p14:creationId xmlns:p14="http://schemas.microsoft.com/office/powerpoint/2010/main" val="476313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graphicFrame>
        <p:nvGraphicFramePr>
          <p:cNvPr id="6" name="5 Tabla"/>
          <p:cNvGraphicFramePr>
            <a:graphicFrameLocks noGrp="1"/>
          </p:cNvGraphicFramePr>
          <p:nvPr>
            <p:extLst>
              <p:ext uri="{D42A27DB-BD31-4B8C-83A1-F6EECF244321}">
                <p14:modId xmlns:p14="http://schemas.microsoft.com/office/powerpoint/2010/main" val="483917379"/>
              </p:ext>
            </p:extLst>
          </p:nvPr>
        </p:nvGraphicFramePr>
        <p:xfrm>
          <a:off x="1547664" y="1772815"/>
          <a:ext cx="6408712" cy="3456384"/>
        </p:xfrm>
        <a:graphic>
          <a:graphicData uri="http://schemas.openxmlformats.org/drawingml/2006/table">
            <a:tbl>
              <a:tblPr/>
              <a:tblGrid>
                <a:gridCol w="3678601"/>
                <a:gridCol w="1259952"/>
                <a:gridCol w="1470159"/>
              </a:tblGrid>
              <a:tr h="1273331">
                <a:tc>
                  <a:txBody>
                    <a:bodyPr/>
                    <a:lstStyle/>
                    <a:p>
                      <a:pPr algn="ctr">
                        <a:spcAft>
                          <a:spcPts val="0"/>
                        </a:spcAft>
                      </a:pPr>
                      <a:r>
                        <a:rPr lang="en-US" sz="1800" b="1" dirty="0">
                          <a:solidFill>
                            <a:srgbClr val="000000"/>
                          </a:solidFill>
                          <a:latin typeface="Times New Roman"/>
                          <a:ea typeface="SimSun"/>
                        </a:rPr>
                        <a:t>Métrica</a:t>
                      </a:r>
                      <a:endParaRPr lang="es-ES" sz="1800" dirty="0">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solidFill>
                            <a:srgbClr val="000000"/>
                          </a:solidFill>
                          <a:latin typeface="Times New Roman"/>
                          <a:ea typeface="SimSun"/>
                        </a:rPr>
                        <a:t>Sin Sistema</a:t>
                      </a:r>
                      <a:endParaRPr lang="es-ES" sz="1800" dirty="0">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dirty="0">
                          <a:solidFill>
                            <a:srgbClr val="000000"/>
                          </a:solidFill>
                          <a:latin typeface="Times New Roman"/>
                          <a:ea typeface="SimSun"/>
                        </a:rPr>
                        <a:t>Con sistema de Gestión de Servicios</a:t>
                      </a:r>
                      <a:endParaRPr lang="es-ES" sz="1800" dirty="0">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051">
                <a:tc>
                  <a:txBody>
                    <a:bodyPr/>
                    <a:lstStyle/>
                    <a:p>
                      <a:pPr algn="ctr">
                        <a:spcAft>
                          <a:spcPts val="0"/>
                        </a:spcAft>
                      </a:pPr>
                      <a:r>
                        <a:rPr lang="en-US" sz="1800" dirty="0">
                          <a:solidFill>
                            <a:srgbClr val="000000"/>
                          </a:solidFill>
                          <a:latin typeface="Times New Roman"/>
                          <a:ea typeface="SimSun"/>
                        </a:rPr>
                        <a:t>Porcentaje de incidentes resueltos </a:t>
                      </a:r>
                      <a:endParaRPr lang="es-ES" sz="1800" dirty="0">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SimSun"/>
                        </a:rPr>
                        <a:t>100%</a:t>
                      </a:r>
                      <a:endParaRPr lang="es-ES" sz="1800" dirty="0">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SimSun"/>
                        </a:rPr>
                        <a:t>100%</a:t>
                      </a:r>
                      <a:endParaRPr lang="es-ES" sz="1800" dirty="0">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8886">
                <a:tc>
                  <a:txBody>
                    <a:bodyPr/>
                    <a:lstStyle/>
                    <a:p>
                      <a:pPr algn="ctr">
                        <a:spcAft>
                          <a:spcPts val="0"/>
                        </a:spcAft>
                      </a:pPr>
                      <a:r>
                        <a:rPr lang="es-ES" sz="1800" dirty="0">
                          <a:solidFill>
                            <a:srgbClr val="000000"/>
                          </a:solidFill>
                          <a:latin typeface="Times New Roman"/>
                          <a:ea typeface="SimSun"/>
                        </a:rPr>
                        <a:t>Tiempo promedio de resolución</a:t>
                      </a:r>
                      <a:endParaRPr lang="es-ES" sz="1800" dirty="0">
                        <a:latin typeface="Times New Roman"/>
                        <a:ea typeface="SimSun"/>
                      </a:endParaRPr>
                    </a:p>
                    <a:p>
                      <a:pPr algn="ctr">
                        <a:spcAft>
                          <a:spcPts val="0"/>
                        </a:spcAft>
                      </a:pPr>
                      <a:r>
                        <a:rPr lang="es-ES" sz="1800" dirty="0">
                          <a:solidFill>
                            <a:srgbClr val="000000"/>
                          </a:solidFill>
                          <a:latin typeface="Times New Roman"/>
                          <a:ea typeface="SimSun"/>
                        </a:rPr>
                        <a:t>desviación promedio [min]</a:t>
                      </a:r>
                      <a:endParaRPr lang="es-ES" sz="1800" dirty="0">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SimSun"/>
                        </a:rPr>
                        <a:t>146 min</a:t>
                      </a:r>
                      <a:endParaRPr lang="es-ES" sz="1800" dirty="0">
                        <a:latin typeface="Times New Roman"/>
                        <a:ea typeface="SimSun"/>
                      </a:endParaRPr>
                    </a:p>
                    <a:p>
                      <a:pPr algn="ctr">
                        <a:spcAft>
                          <a:spcPts val="0"/>
                        </a:spcAft>
                      </a:pPr>
                      <a:r>
                        <a:rPr lang="en-US" sz="1800" dirty="0">
                          <a:solidFill>
                            <a:srgbClr val="000000"/>
                          </a:solidFill>
                          <a:latin typeface="Times New Roman"/>
                          <a:ea typeface="SimSun"/>
                        </a:rPr>
                        <a:t>± 105</a:t>
                      </a:r>
                      <a:endParaRPr lang="es-ES" sz="1800" dirty="0">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SimSun"/>
                        </a:rPr>
                        <a:t>74 min</a:t>
                      </a:r>
                      <a:endParaRPr lang="es-ES" sz="1800" dirty="0">
                        <a:latin typeface="Times New Roman"/>
                        <a:ea typeface="SimSun"/>
                      </a:endParaRPr>
                    </a:p>
                    <a:p>
                      <a:pPr algn="ctr">
                        <a:spcAft>
                          <a:spcPts val="0"/>
                        </a:spcAft>
                      </a:pPr>
                      <a:r>
                        <a:rPr lang="en-US" sz="1800" dirty="0">
                          <a:solidFill>
                            <a:srgbClr val="000000"/>
                          </a:solidFill>
                          <a:latin typeface="Times New Roman"/>
                          <a:ea typeface="SimSun"/>
                        </a:rPr>
                        <a:t>± 62</a:t>
                      </a:r>
                      <a:endParaRPr lang="es-ES" sz="1800" dirty="0">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116">
                <a:tc>
                  <a:txBody>
                    <a:bodyPr/>
                    <a:lstStyle/>
                    <a:p>
                      <a:pPr algn="ctr">
                        <a:spcAft>
                          <a:spcPts val="0"/>
                        </a:spcAft>
                      </a:pPr>
                      <a:r>
                        <a:rPr lang="es-ES" sz="1800" dirty="0">
                          <a:solidFill>
                            <a:srgbClr val="000000"/>
                          </a:solidFill>
                          <a:latin typeface="Times New Roman"/>
                          <a:ea typeface="SimSun"/>
                        </a:rPr>
                        <a:t>Porcentaje de incidentes con prioridad alta</a:t>
                      </a:r>
                      <a:endParaRPr lang="es-ES" sz="1800" dirty="0">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SimSun"/>
                        </a:rPr>
                        <a:t>43,19%</a:t>
                      </a:r>
                      <a:endParaRPr lang="es-ES" sz="1800" dirty="0">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SimSun"/>
                        </a:rPr>
                        <a:t>0,56%</a:t>
                      </a:r>
                      <a:endParaRPr lang="es-ES" sz="1800" dirty="0">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1 Título"/>
          <p:cNvSpPr txBox="1">
            <a:spLocks/>
          </p:cNvSpPr>
          <p:nvPr/>
        </p:nvSpPr>
        <p:spPr>
          <a:xfrm>
            <a:off x="1043608" y="53752"/>
            <a:ext cx="7776863"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2296"/>
            <a:r>
              <a:rPr lang="es-ES" sz="4000" dirty="0" smtClean="0">
                <a:effectLst/>
                <a:latin typeface="Calibri" pitchFamily="34" charset="0"/>
                <a:cs typeface="Calibri" pitchFamily="34" charset="0"/>
              </a:rPr>
              <a:t>Evaluación del impacto operacional en la productividad de la compañía</a:t>
            </a:r>
            <a:endParaRPr lang="es-ES" sz="4000" dirty="0">
              <a:effectLst/>
              <a:latin typeface="Calibri" pitchFamily="34" charset="0"/>
              <a:cs typeface="Calibri" pitchFamily="34" charset="0"/>
            </a:endParaRPr>
          </a:p>
        </p:txBody>
      </p:sp>
    </p:spTree>
    <p:extLst>
      <p:ext uri="{BB962C8B-B14F-4D97-AF65-F5344CB8AC3E}">
        <p14:creationId xmlns:p14="http://schemas.microsoft.com/office/powerpoint/2010/main" val="19635606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01675" y="724123"/>
            <a:ext cx="7985125" cy="4937125"/>
          </a:xfrm>
        </p:spPr>
        <p:txBody>
          <a:bodyPr>
            <a:normAutofit/>
          </a:bodyPr>
          <a:lstStyle/>
          <a:p>
            <a:pPr marL="82296" indent="0">
              <a:buNone/>
            </a:pPr>
            <a:r>
              <a:rPr lang="es-ES" sz="2000" dirty="0" smtClean="0">
                <a:latin typeface="Calibri" panose="020F0502020204030204" pitchFamily="34" charset="0"/>
              </a:rPr>
              <a:t> </a:t>
            </a:r>
          </a:p>
          <a:p>
            <a:pPr algn="ctr"/>
            <a:endParaRPr lang="es-ES" sz="2000" b="1" i="1" dirty="0" smtClean="0">
              <a:latin typeface="Calibri" panose="020F0502020204030204" pitchFamily="34" charset="0"/>
            </a:endParaRPr>
          </a:p>
          <a:p>
            <a:pPr algn="ctr">
              <a:buNone/>
            </a:pPr>
            <a:r>
              <a:rPr lang="es-ES" sz="2000" b="1" i="1" dirty="0" smtClean="0">
                <a:latin typeface="Calibri" panose="020F0502020204030204" pitchFamily="34" charset="0"/>
              </a:rPr>
              <a:t>Tiempo promedio resolución de incidente Sin Sistema vs Con Sistema</a:t>
            </a:r>
            <a:endParaRPr lang="es-ES" sz="2000" dirty="0" smtClean="0">
              <a:latin typeface="Calibri" panose="020F0502020204030204" pitchFamily="34" charset="0"/>
            </a:endParaRPr>
          </a:p>
          <a:p>
            <a:endParaRPr lang="es-ES" sz="2000" dirty="0">
              <a:latin typeface="Calibri" panose="020F0502020204030204"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graphicFrame>
        <p:nvGraphicFramePr>
          <p:cNvPr id="6" name="5 Gráfico"/>
          <p:cNvGraphicFramePr/>
          <p:nvPr>
            <p:extLst>
              <p:ext uri="{D42A27DB-BD31-4B8C-83A1-F6EECF244321}">
                <p14:modId xmlns:p14="http://schemas.microsoft.com/office/powerpoint/2010/main" val="2235544655"/>
              </p:ext>
            </p:extLst>
          </p:nvPr>
        </p:nvGraphicFramePr>
        <p:xfrm>
          <a:off x="2123728" y="2276872"/>
          <a:ext cx="5184576"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8" name="1 Título"/>
          <p:cNvSpPr txBox="1">
            <a:spLocks/>
          </p:cNvSpPr>
          <p:nvPr/>
        </p:nvSpPr>
        <p:spPr>
          <a:xfrm>
            <a:off x="1043608" y="53752"/>
            <a:ext cx="7776863"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2296"/>
            <a:r>
              <a:rPr lang="es-ES" sz="4000" dirty="0" smtClean="0">
                <a:effectLst/>
                <a:latin typeface="Calibri" pitchFamily="34" charset="0"/>
                <a:cs typeface="Calibri" pitchFamily="34" charset="0"/>
              </a:rPr>
              <a:t>Evaluación del impacto operacional en la productividad de la compañía</a:t>
            </a:r>
            <a:endParaRPr lang="es-ES" sz="4000" dirty="0">
              <a:effectLst/>
              <a:latin typeface="Calibri" pitchFamily="34" charset="0"/>
              <a:cs typeface="Calibri" pitchFamily="34" charset="0"/>
            </a:endParaRPr>
          </a:p>
        </p:txBody>
      </p:sp>
    </p:spTree>
    <p:extLst>
      <p:ext uri="{BB962C8B-B14F-4D97-AF65-F5344CB8AC3E}">
        <p14:creationId xmlns:p14="http://schemas.microsoft.com/office/powerpoint/2010/main" val="4233675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5121" name="Picture 1"/>
          <p:cNvPicPr>
            <a:picLocks noGrp="1" noChangeAspect="1" noChangeArrowheads="1"/>
          </p:cNvPicPr>
          <p:nvPr>
            <p:ph idx="1"/>
          </p:nvPr>
        </p:nvPicPr>
        <p:blipFill>
          <a:blip r:embed="rId2" cstate="print"/>
          <a:srcRect/>
          <a:stretch>
            <a:fillRect/>
          </a:stretch>
        </p:blipFill>
        <p:spPr bwMode="auto">
          <a:xfrm>
            <a:off x="3059831" y="1640254"/>
            <a:ext cx="4435113" cy="4608146"/>
          </a:xfrm>
          <a:prstGeom prst="rect">
            <a:avLst/>
          </a:prstGeom>
          <a:noFill/>
          <a:ln w="9525">
            <a:noFill/>
            <a:miter lim="800000"/>
            <a:headEnd/>
            <a:tailEnd/>
          </a:ln>
        </p:spPr>
      </p:pic>
      <p:sp>
        <p:nvSpPr>
          <p:cNvPr id="5122" name="Rectangle 2"/>
          <p:cNvSpPr>
            <a:spLocks noChangeArrowheads="1"/>
          </p:cNvSpPr>
          <p:nvPr/>
        </p:nvSpPr>
        <p:spPr bwMode="auto">
          <a:xfrm>
            <a:off x="1804111" y="1268760"/>
            <a:ext cx="691247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itchFamily="18" charset="0"/>
              </a:rPr>
              <a:t>Porcentaje de prioridad de incidente Sin Sistema vs Con Sistema</a:t>
            </a:r>
            <a:endParaRPr kumimoji="0" lang="es-ES" sz="200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7" name="1 Título"/>
          <p:cNvSpPr txBox="1">
            <a:spLocks/>
          </p:cNvSpPr>
          <p:nvPr/>
        </p:nvSpPr>
        <p:spPr>
          <a:xfrm>
            <a:off x="1043608" y="53752"/>
            <a:ext cx="7776863"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2296"/>
            <a:r>
              <a:rPr lang="es-ES" sz="4000" dirty="0" smtClean="0">
                <a:effectLst/>
                <a:latin typeface="Calibri" pitchFamily="34" charset="0"/>
                <a:cs typeface="Calibri" pitchFamily="34" charset="0"/>
              </a:rPr>
              <a:t>Evaluación del impacto operacional en la productividad de la compañía</a:t>
            </a:r>
            <a:endParaRPr lang="es-ES" sz="4000" dirty="0">
              <a:effectLst/>
              <a:latin typeface="Calibri" pitchFamily="34" charset="0"/>
              <a:cs typeface="Calibri" pitchFamily="34" charset="0"/>
            </a:endParaRPr>
          </a:p>
        </p:txBody>
      </p:sp>
    </p:spTree>
    <p:extLst>
      <p:ext uri="{BB962C8B-B14F-4D97-AF65-F5344CB8AC3E}">
        <p14:creationId xmlns:p14="http://schemas.microsoft.com/office/powerpoint/2010/main" val="38336253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noAutofit/>
          </a:bodyPr>
          <a:lstStyle/>
          <a:p>
            <a:r>
              <a:rPr lang="es-ES" sz="4400" dirty="0">
                <a:effectLst/>
              </a:rPr>
              <a:t>Matriz de priorización de incidentes</a:t>
            </a:r>
            <a:endParaRPr lang="es-ES" sz="4400" b="1" dirty="0">
              <a:latin typeface="Calibri" panose="020F0502020204030204" pitchFamily="34" charset="0"/>
            </a:endParaRPr>
          </a:p>
        </p:txBody>
      </p:sp>
      <p:sp>
        <p:nvSpPr>
          <p:cNvPr id="5" name="4 Marcador de contenido"/>
          <p:cNvSpPr>
            <a:spLocks noGrp="1"/>
          </p:cNvSpPr>
          <p:nvPr>
            <p:ph idx="1"/>
          </p:nvPr>
        </p:nvSpPr>
        <p:spPr/>
        <p:txBody>
          <a:bodyPr>
            <a:normAutofit/>
          </a:bodyPr>
          <a:lstStyle/>
          <a:p>
            <a:pPr marL="82296" indent="0">
              <a:buNone/>
            </a:pPr>
            <a:r>
              <a:rPr lang="es-ES" sz="2000" dirty="0">
                <a:latin typeface="Calibri" panose="020F0502020204030204" pitchFamily="34" charset="0"/>
              </a:rPr>
              <a:t>En la valoración de incidentes los mismos serán valorados de acuerdo a su urgencia e impacto en una escala del 1 al  5 como se detalla en la tabla a continuación. </a:t>
            </a:r>
            <a:endParaRPr lang="es-EC" sz="2000" b="1" dirty="0">
              <a:latin typeface="Calibri" panose="020F0502020204030204" pitchFamily="34" charset="0"/>
            </a:endParaRPr>
          </a:p>
          <a:p>
            <a:pPr marL="82296" indent="0">
              <a:buNone/>
            </a:pPr>
            <a:endParaRPr lang="es-ES" sz="2000" dirty="0">
              <a:latin typeface="Calibri" panose="020F0502020204030204"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graphicFrame>
        <p:nvGraphicFramePr>
          <p:cNvPr id="7" name="6 Gráfico"/>
          <p:cNvGraphicFramePr/>
          <p:nvPr>
            <p:extLst>
              <p:ext uri="{D42A27DB-BD31-4B8C-83A1-F6EECF244321}">
                <p14:modId xmlns:p14="http://schemas.microsoft.com/office/powerpoint/2010/main" val="2478049072"/>
              </p:ext>
            </p:extLst>
          </p:nvPr>
        </p:nvGraphicFramePr>
        <p:xfrm>
          <a:off x="2419350" y="2586037"/>
          <a:ext cx="4305300" cy="1685925"/>
        </p:xfrm>
        <a:graphic>
          <a:graphicData uri="http://schemas.openxmlformats.org/drawingml/2006/chart">
            <c:chart xmlns:c="http://schemas.openxmlformats.org/drawingml/2006/chart" xmlns:r="http://schemas.openxmlformats.org/officeDocument/2006/relationships" r:id="rId2"/>
          </a:graphicData>
        </a:graphic>
      </p:graphicFrame>
      <p:pic>
        <p:nvPicPr>
          <p:cNvPr id="9" name="Imagen 8"/>
          <p:cNvPicPr/>
          <p:nvPr/>
        </p:nvPicPr>
        <p:blipFill>
          <a:blip r:embed="rId3" cstate="print"/>
          <a:srcRect/>
          <a:stretch>
            <a:fillRect/>
          </a:stretch>
        </p:blipFill>
        <p:spPr bwMode="auto">
          <a:xfrm>
            <a:off x="2502209" y="2780928"/>
            <a:ext cx="5364877" cy="3157126"/>
          </a:xfrm>
          <a:prstGeom prst="rect">
            <a:avLst/>
          </a:prstGeom>
          <a:noFill/>
          <a:ln w="9525">
            <a:noFill/>
            <a:miter lim="800000"/>
            <a:headEnd/>
            <a:tailEnd/>
          </a:ln>
        </p:spPr>
      </p:pic>
    </p:spTree>
    <p:extLst>
      <p:ext uri="{BB962C8B-B14F-4D97-AF65-F5344CB8AC3E}">
        <p14:creationId xmlns:p14="http://schemas.microsoft.com/office/powerpoint/2010/main" val="3684858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372195"/>
            <a:ext cx="7483301" cy="4937125"/>
          </a:xfrm>
        </p:spPr>
        <p:txBody>
          <a:bodyPr>
            <a:normAutofit/>
          </a:bodyPr>
          <a:lstStyle/>
          <a:p>
            <a:pPr marL="82296" indent="0" algn="just">
              <a:buNone/>
            </a:pPr>
            <a:endParaRPr lang="es-ES" sz="2000" dirty="0" smtClean="0">
              <a:latin typeface="Calibri" pitchFamily="34" charset="0"/>
              <a:cs typeface="Calibri" pitchFamily="34" charset="0"/>
            </a:endParaRPr>
          </a:p>
          <a:p>
            <a:pPr marL="82296" indent="0" algn="just">
              <a:buNone/>
            </a:pPr>
            <a:r>
              <a:rPr lang="es-ES" sz="2000" dirty="0" smtClean="0">
                <a:latin typeface="Calibri" pitchFamily="34" charset="0"/>
                <a:cs typeface="Calibri" pitchFamily="34" charset="0"/>
              </a:rPr>
              <a:t>De acuerdo a los resultados obtenidos de la comparación de indicadores sin sistema vs. con sistema, se puede señalar que con el uso del sistema propuesto se reducen los tiempos de resolución a incidentes, brindando de esta manera el mejor servicio a los usuarios y por ende a la organización.</a:t>
            </a:r>
          </a:p>
          <a:p>
            <a:pPr algn="just">
              <a:buNone/>
            </a:pPr>
            <a:r>
              <a:rPr lang="es-ES" sz="2000" dirty="0" smtClean="0">
                <a:latin typeface="Calibri" pitchFamily="34" charset="0"/>
                <a:cs typeface="Calibri" pitchFamily="34" charset="0"/>
              </a:rPr>
              <a:t> </a:t>
            </a:r>
          </a:p>
          <a:p>
            <a:pPr algn="just">
              <a:buNone/>
            </a:pPr>
            <a:endParaRPr lang="es-ES" sz="2000" dirty="0" smtClean="0">
              <a:latin typeface="Calibri" pitchFamily="34" charset="0"/>
              <a:cs typeface="Calibri" pitchFamily="34" charset="0"/>
            </a:endParaRPr>
          </a:p>
          <a:p>
            <a:pPr marL="82296" indent="0" algn="just">
              <a:buNone/>
            </a:pPr>
            <a:r>
              <a:rPr lang="es-ES" sz="2000" dirty="0" smtClean="0">
                <a:latin typeface="Calibri" pitchFamily="34" charset="0"/>
                <a:cs typeface="Calibri" pitchFamily="34" charset="0"/>
              </a:rPr>
              <a:t>El mayor beneficio, aunque en principio intangible, es el disponer de un registro de los incidentes, el cual no existía y en caso de que el personal salga de la compañía el conocimiento y experiencia quedan registrados.</a:t>
            </a:r>
          </a:p>
          <a:p>
            <a:pPr algn="just"/>
            <a:endParaRPr lang="es-ES" sz="2000" dirty="0">
              <a:latin typeface="Calibri" pitchFamily="34" charset="0"/>
              <a:cs typeface="Calibri"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sp>
        <p:nvSpPr>
          <p:cNvPr id="6" name="1 Título"/>
          <p:cNvSpPr txBox="1">
            <a:spLocks/>
          </p:cNvSpPr>
          <p:nvPr/>
        </p:nvSpPr>
        <p:spPr>
          <a:xfrm>
            <a:off x="1043608" y="116632"/>
            <a:ext cx="7776863"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2296"/>
            <a:r>
              <a:rPr lang="es-ES" sz="4000" dirty="0" smtClean="0">
                <a:effectLst/>
                <a:latin typeface="Calibri" pitchFamily="34" charset="0"/>
                <a:cs typeface="Calibri" pitchFamily="34" charset="0"/>
              </a:rPr>
              <a:t>Evaluación del impacto operacional en la productividad de la compañía</a:t>
            </a:r>
            <a:endParaRPr lang="es-ES" sz="4000" dirty="0">
              <a:effectLst/>
              <a:latin typeface="Calibri" pitchFamily="34" charset="0"/>
              <a:cs typeface="Calibri" pitchFamily="34" charset="0"/>
            </a:endParaRPr>
          </a:p>
        </p:txBody>
      </p:sp>
    </p:spTree>
    <p:extLst>
      <p:ext uri="{BB962C8B-B14F-4D97-AF65-F5344CB8AC3E}">
        <p14:creationId xmlns:p14="http://schemas.microsoft.com/office/powerpoint/2010/main" val="37279252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noAutofit/>
          </a:bodyPr>
          <a:lstStyle/>
          <a:p>
            <a:r>
              <a:rPr lang="es-ES" sz="4400" dirty="0" smtClean="0">
                <a:latin typeface="Calibri" panose="020F0502020204030204" pitchFamily="34" charset="0"/>
              </a:rPr>
              <a:t>Evaluación de la herramienta por el usuario </a:t>
            </a:r>
            <a:endParaRPr lang="es-ES" sz="4400" b="1" dirty="0">
              <a:latin typeface="Calibri" panose="020F0502020204030204" pitchFamily="34" charset="0"/>
            </a:endParaRPr>
          </a:p>
        </p:txBody>
      </p:sp>
      <p:sp>
        <p:nvSpPr>
          <p:cNvPr id="5" name="4 Marcador de contenido"/>
          <p:cNvSpPr>
            <a:spLocks noGrp="1"/>
          </p:cNvSpPr>
          <p:nvPr>
            <p:ph idx="1"/>
          </p:nvPr>
        </p:nvSpPr>
        <p:spPr/>
        <p:txBody>
          <a:bodyPr>
            <a:normAutofit/>
          </a:bodyPr>
          <a:lstStyle/>
          <a:p>
            <a:pPr marL="82296" lvl="0" indent="0">
              <a:buNone/>
            </a:pPr>
            <a:r>
              <a:rPr lang="es-ES" sz="2000" dirty="0" smtClean="0">
                <a:latin typeface="Calibri" panose="020F0502020204030204" pitchFamily="34" charset="0"/>
                <a:cs typeface="Calibri" pitchFamily="34" charset="0"/>
              </a:rPr>
              <a:t>La herramienta ha permitido registrar y controlar la atención de los requerimientos de los clientes.</a:t>
            </a:r>
          </a:p>
          <a:p>
            <a:pPr marL="82296" indent="0">
              <a:buNone/>
            </a:pPr>
            <a:endParaRPr lang="es-ES" sz="2000" dirty="0" smtClean="0">
              <a:latin typeface="Calibri" panose="020F0502020204030204" pitchFamily="34" charset="0"/>
            </a:endParaRPr>
          </a:p>
          <a:p>
            <a:endParaRPr lang="es-ES" sz="2000" dirty="0">
              <a:latin typeface="Calibri" panose="020F0502020204030204"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graphicFrame>
        <p:nvGraphicFramePr>
          <p:cNvPr id="7" name="6 Gráfico"/>
          <p:cNvGraphicFramePr/>
          <p:nvPr>
            <p:extLst>
              <p:ext uri="{D42A27DB-BD31-4B8C-83A1-F6EECF244321}">
                <p14:modId xmlns:p14="http://schemas.microsoft.com/office/powerpoint/2010/main" val="1060029758"/>
              </p:ext>
            </p:extLst>
          </p:nvPr>
        </p:nvGraphicFramePr>
        <p:xfrm>
          <a:off x="2195736" y="2420888"/>
          <a:ext cx="6041082"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17825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normAutofit/>
          </a:bodyPr>
          <a:lstStyle/>
          <a:p>
            <a:pPr marL="82296" lvl="0" indent="0">
              <a:buNone/>
            </a:pPr>
            <a:r>
              <a:rPr lang="es-ES" sz="2000" dirty="0" smtClean="0">
                <a:latin typeface="Calibri" panose="020F0502020204030204" pitchFamily="34" charset="0"/>
                <a:cs typeface="Calibri" pitchFamily="34" charset="0"/>
              </a:rPr>
              <a:t>La interfaz gráfica de la herramienta dispone de menús de fácil entendimiento y acceso.</a:t>
            </a:r>
          </a:p>
          <a:p>
            <a:pPr marL="82296" indent="0">
              <a:buNone/>
            </a:pPr>
            <a:endParaRPr lang="es-ES" sz="2000" dirty="0" smtClean="0">
              <a:latin typeface="Calibri" panose="020F0502020204030204" pitchFamily="34" charset="0"/>
            </a:endParaRPr>
          </a:p>
          <a:p>
            <a:endParaRPr lang="es-ES" sz="2000" dirty="0">
              <a:latin typeface="Calibri" panose="020F0502020204030204"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graphicFrame>
        <p:nvGraphicFramePr>
          <p:cNvPr id="7" name="6 Gráfico"/>
          <p:cNvGraphicFramePr/>
          <p:nvPr/>
        </p:nvGraphicFramePr>
        <p:xfrm>
          <a:off x="2419350" y="2586037"/>
          <a:ext cx="4305300" cy="1685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40470404"/>
              </p:ext>
            </p:extLst>
          </p:nvPr>
        </p:nvGraphicFramePr>
        <p:xfrm>
          <a:off x="1835696" y="2204864"/>
          <a:ext cx="6264696"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8" name="1 Título"/>
          <p:cNvSpPr>
            <a:spLocks noGrp="1"/>
          </p:cNvSpPr>
          <p:nvPr>
            <p:ph type="title"/>
          </p:nvPr>
        </p:nvSpPr>
        <p:spPr>
          <a:xfrm>
            <a:off x="1435608" y="274638"/>
            <a:ext cx="7498080" cy="1143000"/>
          </a:xfrm>
        </p:spPr>
        <p:txBody>
          <a:bodyPr>
            <a:noAutofit/>
          </a:bodyPr>
          <a:lstStyle/>
          <a:p>
            <a:r>
              <a:rPr lang="es-ES" sz="4400" dirty="0" smtClean="0">
                <a:latin typeface="Calibri" panose="020F0502020204030204" pitchFamily="34" charset="0"/>
              </a:rPr>
              <a:t>Evaluación de la herramienta por el usuario </a:t>
            </a:r>
            <a:endParaRPr lang="es-ES" sz="4400" b="1" dirty="0">
              <a:latin typeface="Calibri" panose="020F0502020204030204" pitchFamily="34" charset="0"/>
            </a:endParaRPr>
          </a:p>
        </p:txBody>
      </p:sp>
    </p:spTree>
    <p:extLst>
      <p:ext uri="{BB962C8B-B14F-4D97-AF65-F5344CB8AC3E}">
        <p14:creationId xmlns:p14="http://schemas.microsoft.com/office/powerpoint/2010/main" val="2658113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1172845" y="209957"/>
            <a:ext cx="7498080" cy="1143000"/>
          </a:xfrm>
        </p:spPr>
        <p:txBody>
          <a:bodyPr>
            <a:normAutofit/>
          </a:bodyPr>
          <a:lstStyle/>
          <a:p>
            <a:r>
              <a:rPr lang="es-EC" sz="4400" dirty="0" smtClean="0">
                <a:latin typeface="Calibri" pitchFamily="34" charset="0"/>
                <a:cs typeface="Calibri" pitchFamily="34" charset="0"/>
              </a:rPr>
              <a:t>Introducción</a:t>
            </a:r>
            <a:endParaRPr lang="es-ES" sz="4400" dirty="0" smtClean="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8" name="Picture 2" descr="http://www.cenormadrid.org/imagenes/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060848"/>
            <a:ext cx="3973684" cy="3960440"/>
          </a:xfrm>
          <a:prstGeom prst="rect">
            <a:avLst/>
          </a:prstGeom>
          <a:noFill/>
          <a:extLst>
            <a:ext uri="{909E8E84-426E-40DD-AFC4-6F175D3DCCD1}">
              <a14:hiddenFill xmlns:a14="http://schemas.microsoft.com/office/drawing/2010/main">
                <a:solidFill>
                  <a:srgbClr val="FFFFFF"/>
                </a:solidFill>
              </a14:hiddenFill>
            </a:ext>
          </a:extLst>
        </p:spPr>
      </p:pic>
      <p:pic>
        <p:nvPicPr>
          <p:cNvPr id="69636" name="Picture 4" descr="http://t2.gstatic.com/images?q=tbn:ANd9GcQmAfNdlWwclWbKCwun7RNzWXflh4FgQtcK2cFRN8tA2b-mDoFT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435" y="1352957"/>
            <a:ext cx="3600450"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5081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noAutofit/>
          </a:bodyPr>
          <a:lstStyle/>
          <a:p>
            <a:r>
              <a:rPr lang="es-ES" sz="4400" dirty="0" smtClean="0">
                <a:latin typeface="Calibri" panose="020F0502020204030204" pitchFamily="34" charset="0"/>
              </a:rPr>
              <a:t>Evaluación de la herramienta por el usuario </a:t>
            </a:r>
            <a:endParaRPr lang="es-ES" sz="4400" b="1" dirty="0">
              <a:latin typeface="Calibri" panose="020F0502020204030204" pitchFamily="34" charset="0"/>
            </a:endParaRPr>
          </a:p>
        </p:txBody>
      </p:sp>
      <p:sp>
        <p:nvSpPr>
          <p:cNvPr id="5" name="4 Marcador de contenido"/>
          <p:cNvSpPr>
            <a:spLocks noGrp="1"/>
          </p:cNvSpPr>
          <p:nvPr>
            <p:ph idx="1"/>
          </p:nvPr>
        </p:nvSpPr>
        <p:spPr/>
        <p:txBody>
          <a:bodyPr/>
          <a:lstStyle/>
          <a:p>
            <a:pPr marL="82296" lvl="0" indent="0">
              <a:buNone/>
            </a:pPr>
            <a:r>
              <a:rPr lang="es-ES" sz="2000" dirty="0" smtClean="0">
                <a:latin typeface="Calibri" pitchFamily="34" charset="0"/>
                <a:cs typeface="Calibri" pitchFamily="34" charset="0"/>
              </a:rPr>
              <a:t>El tiempo de respuesta de la herramienta al ingresar y registrar un ticket es adecuado.</a:t>
            </a:r>
          </a:p>
          <a:p>
            <a:pPr marL="82296" indent="0">
              <a:buNone/>
            </a:pPr>
            <a:endParaRPr lang="es-ES" dirty="0" smtClean="0"/>
          </a:p>
          <a:p>
            <a:endParaRPr lang="es-ES" dirty="0"/>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graphicFrame>
        <p:nvGraphicFramePr>
          <p:cNvPr id="7" name="6 Gráfico"/>
          <p:cNvGraphicFramePr/>
          <p:nvPr/>
        </p:nvGraphicFramePr>
        <p:xfrm>
          <a:off x="2419350" y="2586037"/>
          <a:ext cx="4305300" cy="1685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extLst>
              <p:ext uri="{D42A27DB-BD31-4B8C-83A1-F6EECF244321}">
                <p14:modId xmlns:p14="http://schemas.microsoft.com/office/powerpoint/2010/main" val="2020598173"/>
              </p:ext>
            </p:extLst>
          </p:nvPr>
        </p:nvGraphicFramePr>
        <p:xfrm>
          <a:off x="2195736" y="2420888"/>
          <a:ext cx="5816674" cy="3456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93268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noAutofit/>
          </a:bodyPr>
          <a:lstStyle/>
          <a:p>
            <a:r>
              <a:rPr lang="es-ES" sz="4400" dirty="0" smtClean="0">
                <a:latin typeface="Calibri" panose="020F0502020204030204" pitchFamily="34" charset="0"/>
              </a:rPr>
              <a:t>Evaluación de la herramienta por el usuario </a:t>
            </a:r>
            <a:endParaRPr lang="es-ES" sz="4400" b="1" dirty="0">
              <a:latin typeface="Calibri" panose="020F0502020204030204" pitchFamily="34" charset="0"/>
            </a:endParaRPr>
          </a:p>
        </p:txBody>
      </p:sp>
      <p:sp>
        <p:nvSpPr>
          <p:cNvPr id="5" name="4 Marcador de contenido"/>
          <p:cNvSpPr>
            <a:spLocks noGrp="1"/>
          </p:cNvSpPr>
          <p:nvPr>
            <p:ph idx="1"/>
          </p:nvPr>
        </p:nvSpPr>
        <p:spPr/>
        <p:txBody>
          <a:bodyPr>
            <a:normAutofit/>
          </a:bodyPr>
          <a:lstStyle/>
          <a:p>
            <a:pPr marL="82296" lvl="0" indent="0">
              <a:buNone/>
            </a:pPr>
            <a:r>
              <a:rPr lang="es-ES" sz="2000" dirty="0" smtClean="0">
                <a:latin typeface="Calibri" panose="020F0502020204030204" pitchFamily="34" charset="0"/>
                <a:cs typeface="Calibri" pitchFamily="34" charset="0"/>
              </a:rPr>
              <a:t>La información proporcionada por la herramienta permite asignar de una manera equitativa el trabajo (distribución igualitaria de tickets).</a:t>
            </a:r>
          </a:p>
          <a:p>
            <a:pPr marL="82296" indent="0">
              <a:buNone/>
            </a:pPr>
            <a:endParaRPr lang="es-ES" sz="2000" dirty="0" smtClean="0">
              <a:latin typeface="Calibri" panose="020F0502020204030204" pitchFamily="34" charset="0"/>
            </a:endParaRPr>
          </a:p>
          <a:p>
            <a:endParaRPr lang="es-ES" sz="2000" dirty="0">
              <a:latin typeface="Calibri" panose="020F0502020204030204"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graphicFrame>
        <p:nvGraphicFramePr>
          <p:cNvPr id="7" name="6 Gráfico"/>
          <p:cNvGraphicFramePr/>
          <p:nvPr/>
        </p:nvGraphicFramePr>
        <p:xfrm>
          <a:off x="2419350" y="2586037"/>
          <a:ext cx="4305300" cy="1685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val="455325529"/>
              </p:ext>
            </p:extLst>
          </p:nvPr>
        </p:nvGraphicFramePr>
        <p:xfrm>
          <a:off x="1979712" y="2276872"/>
          <a:ext cx="6408712"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2979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noAutofit/>
          </a:bodyPr>
          <a:lstStyle/>
          <a:p>
            <a:r>
              <a:rPr lang="es-ES" sz="4400" dirty="0">
                <a:effectLst/>
              </a:rPr>
              <a:t>Matriz de priorización de incidentes</a:t>
            </a:r>
            <a:endParaRPr lang="es-ES" sz="4400" b="1" dirty="0">
              <a:latin typeface="Calibri" panose="020F0502020204030204"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graphicFrame>
        <p:nvGraphicFramePr>
          <p:cNvPr id="7" name="6 Gráfico"/>
          <p:cNvGraphicFramePr/>
          <p:nvPr>
            <p:extLst/>
          </p:nvPr>
        </p:nvGraphicFramePr>
        <p:xfrm>
          <a:off x="2419350" y="2586037"/>
          <a:ext cx="4305300" cy="1685925"/>
        </p:xfrm>
        <a:graphic>
          <a:graphicData uri="http://schemas.openxmlformats.org/drawingml/2006/chart">
            <c:chart xmlns:c="http://schemas.openxmlformats.org/drawingml/2006/chart" xmlns:r="http://schemas.openxmlformats.org/officeDocument/2006/relationships" r:id="rId2"/>
          </a:graphicData>
        </a:graphic>
      </p:graphicFrame>
      <p:pic>
        <p:nvPicPr>
          <p:cNvPr id="9" name="Imagen 8"/>
          <p:cNvPicPr/>
          <p:nvPr/>
        </p:nvPicPr>
        <p:blipFill>
          <a:blip r:embed="rId3" cstate="print"/>
          <a:srcRect/>
          <a:stretch>
            <a:fillRect/>
          </a:stretch>
        </p:blipFill>
        <p:spPr bwMode="auto">
          <a:xfrm>
            <a:off x="2051719" y="2276872"/>
            <a:ext cx="5815367" cy="3661182"/>
          </a:xfrm>
          <a:prstGeom prst="rect">
            <a:avLst/>
          </a:prstGeom>
          <a:noFill/>
          <a:ln w="9525">
            <a:noFill/>
            <a:miter lim="800000"/>
            <a:headEnd/>
            <a:tailEnd/>
          </a:ln>
        </p:spPr>
      </p:pic>
    </p:spTree>
    <p:extLst>
      <p:ext uri="{BB962C8B-B14F-4D97-AF65-F5344CB8AC3E}">
        <p14:creationId xmlns:p14="http://schemas.microsoft.com/office/powerpoint/2010/main" val="23854158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1115616" y="274638"/>
            <a:ext cx="7818072" cy="1143000"/>
          </a:xfrm>
        </p:spPr>
        <p:txBody>
          <a:bodyPr>
            <a:noAutofit/>
          </a:bodyPr>
          <a:lstStyle/>
          <a:p>
            <a:r>
              <a:rPr lang="es-ES" sz="4400" dirty="0" smtClean="0">
                <a:latin typeface="Calibri" panose="020F0502020204030204" pitchFamily="34" charset="0"/>
              </a:rPr>
              <a:t>Evaluación de la herramienta por el usuario </a:t>
            </a:r>
            <a:endParaRPr lang="es-ES" sz="4400" b="1" dirty="0">
              <a:latin typeface="Calibri" panose="020F0502020204030204" pitchFamily="34" charset="0"/>
            </a:endParaRPr>
          </a:p>
        </p:txBody>
      </p:sp>
      <p:sp>
        <p:nvSpPr>
          <p:cNvPr id="5" name="4 Marcador de contenido"/>
          <p:cNvSpPr>
            <a:spLocks noGrp="1"/>
          </p:cNvSpPr>
          <p:nvPr>
            <p:ph idx="1"/>
          </p:nvPr>
        </p:nvSpPr>
        <p:spPr>
          <a:xfrm>
            <a:off x="1172845" y="1555750"/>
            <a:ext cx="7498080" cy="4800600"/>
          </a:xfrm>
        </p:spPr>
        <p:txBody>
          <a:bodyPr>
            <a:normAutofit/>
          </a:bodyPr>
          <a:lstStyle/>
          <a:p>
            <a:pPr marL="82296" lvl="0" indent="0">
              <a:buNone/>
            </a:pPr>
            <a:r>
              <a:rPr lang="es-ES" sz="2000" dirty="0" smtClean="0">
                <a:latin typeface="Calibri" panose="020F0502020204030204" pitchFamily="34" charset="0"/>
                <a:cs typeface="Calibri" pitchFamily="34" charset="0"/>
              </a:rPr>
              <a:t>La herramienta dispone de información suficiente para su utilización y configuración. </a:t>
            </a:r>
          </a:p>
          <a:p>
            <a:pPr marL="82296" indent="0">
              <a:buNone/>
            </a:pPr>
            <a:endParaRPr lang="es-ES" sz="2000" dirty="0" smtClean="0">
              <a:latin typeface="Calibri" panose="020F0502020204030204" pitchFamily="34" charset="0"/>
            </a:endParaRPr>
          </a:p>
          <a:p>
            <a:endParaRPr lang="es-ES" sz="2000" dirty="0">
              <a:latin typeface="Calibri" panose="020F0502020204030204"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graphicFrame>
        <p:nvGraphicFramePr>
          <p:cNvPr id="7" name="6 Gráfico"/>
          <p:cNvGraphicFramePr/>
          <p:nvPr>
            <p:extLst>
              <p:ext uri="{D42A27DB-BD31-4B8C-83A1-F6EECF244321}">
                <p14:modId xmlns:p14="http://schemas.microsoft.com/office/powerpoint/2010/main" val="1521271712"/>
              </p:ext>
            </p:extLst>
          </p:nvPr>
        </p:nvGraphicFramePr>
        <p:xfrm>
          <a:off x="2419350" y="2586037"/>
          <a:ext cx="4305300" cy="1685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nvPr>
        </p:nvGraphicFramePr>
        <p:xfrm>
          <a:off x="2051720" y="1988840"/>
          <a:ext cx="6408712" cy="4367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00246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1115616" y="274638"/>
            <a:ext cx="7818072" cy="1143000"/>
          </a:xfrm>
        </p:spPr>
        <p:txBody>
          <a:bodyPr>
            <a:noAutofit/>
          </a:bodyPr>
          <a:lstStyle/>
          <a:p>
            <a:r>
              <a:rPr lang="es-ES" sz="4400" dirty="0" smtClean="0">
                <a:latin typeface="Calibri" panose="020F0502020204030204" pitchFamily="34" charset="0"/>
              </a:rPr>
              <a:t>Evaluación de la herramienta por el usuario </a:t>
            </a:r>
            <a:endParaRPr lang="es-ES" sz="4400" b="1" dirty="0">
              <a:latin typeface="Calibri" panose="020F0502020204030204" pitchFamily="34" charset="0"/>
            </a:endParaRPr>
          </a:p>
        </p:txBody>
      </p:sp>
      <p:sp>
        <p:nvSpPr>
          <p:cNvPr id="5" name="4 Marcador de contenido"/>
          <p:cNvSpPr>
            <a:spLocks noGrp="1"/>
          </p:cNvSpPr>
          <p:nvPr>
            <p:ph idx="1"/>
          </p:nvPr>
        </p:nvSpPr>
        <p:spPr>
          <a:xfrm>
            <a:off x="1172845" y="1555750"/>
            <a:ext cx="7498080" cy="4800600"/>
          </a:xfrm>
        </p:spPr>
        <p:txBody>
          <a:bodyPr>
            <a:normAutofit/>
          </a:bodyPr>
          <a:lstStyle/>
          <a:p>
            <a:pPr marL="82296" indent="0">
              <a:buNone/>
            </a:pPr>
            <a:endParaRPr lang="es-ES" sz="2000" dirty="0" smtClean="0">
              <a:latin typeface="Calibri" panose="020F0502020204030204" pitchFamily="34" charset="0"/>
            </a:endParaRPr>
          </a:p>
          <a:p>
            <a:endParaRPr lang="es-ES" sz="2000" dirty="0">
              <a:latin typeface="Calibri" panose="020F0502020204030204"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70662" name="Picture 6" descr="http://manuelgross.bligoo.com/media/users/0/872/images/public/191/1373469090344-change_resistance.jpg?v=13734695891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988840"/>
            <a:ext cx="3308184" cy="3402703"/>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http://buscartrabajo.com/files/2012/08/trabajo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815" y="2114529"/>
            <a:ext cx="3357919" cy="294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37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1187624" y="-171400"/>
            <a:ext cx="7498080" cy="1143000"/>
          </a:xfrm>
        </p:spPr>
        <p:txBody>
          <a:bodyPr>
            <a:normAutofit/>
          </a:bodyPr>
          <a:lstStyle/>
          <a:p>
            <a:pPr lvl="1"/>
            <a:r>
              <a:rPr lang="es-EC" sz="4400" kern="1200" dirty="0" smtClean="0">
                <a:solidFill>
                  <a:schemeClr val="tx2">
                    <a:satMod val="130000"/>
                  </a:schemeClr>
                </a:solidFill>
                <a:effectLst>
                  <a:outerShdw blurRad="50000" dist="30000" dir="5400000" algn="tl" rotWithShape="0">
                    <a:srgbClr val="000000">
                      <a:alpha val="30000"/>
                    </a:srgbClr>
                  </a:outerShdw>
                </a:effectLst>
                <a:latin typeface="Calibri" panose="020F0502020204030204" pitchFamily="34" charset="0"/>
                <a:ea typeface="+mj-ea"/>
                <a:cs typeface="+mj-cs"/>
              </a:rPr>
              <a:t>Conclusiones</a:t>
            </a:r>
            <a:endParaRPr lang="es-ES" sz="4400" kern="1200" dirty="0">
              <a:solidFill>
                <a:schemeClr val="tx2">
                  <a:satMod val="130000"/>
                </a:schemeClr>
              </a:solidFill>
              <a:effectLst>
                <a:outerShdw blurRad="50000" dist="30000" dir="5400000" algn="tl" rotWithShape="0">
                  <a:srgbClr val="000000">
                    <a:alpha val="30000"/>
                  </a:srgbClr>
                </a:outerShdw>
              </a:effectLst>
              <a:latin typeface="Calibri" panose="020F0502020204030204" pitchFamily="34" charset="0"/>
              <a:ea typeface="+mj-ea"/>
              <a:cs typeface="+mj-cs"/>
            </a:endParaRPr>
          </a:p>
        </p:txBody>
      </p:sp>
      <p:sp>
        <p:nvSpPr>
          <p:cNvPr id="5" name="4 Marcador de contenido"/>
          <p:cNvSpPr>
            <a:spLocks noGrp="1"/>
          </p:cNvSpPr>
          <p:nvPr>
            <p:ph idx="1"/>
          </p:nvPr>
        </p:nvSpPr>
        <p:spPr>
          <a:xfrm>
            <a:off x="1172844" y="764704"/>
            <a:ext cx="7791643" cy="4800600"/>
          </a:xfrm>
        </p:spPr>
        <p:txBody>
          <a:bodyPr>
            <a:noAutofit/>
          </a:bodyPr>
          <a:lstStyle/>
          <a:p>
            <a:pPr marL="82296" lvl="0" indent="0" algn="just">
              <a:buNone/>
            </a:pPr>
            <a:r>
              <a:rPr lang="es-ES" sz="2000" dirty="0" smtClean="0">
                <a:latin typeface="Calibri" panose="020F0502020204030204" pitchFamily="34" charset="0"/>
              </a:rPr>
              <a:t>Se determinó que Hightelecom cuenta con procedimientos sistematizados pero no se han documentado, precisado ni comunicado oficialmente.  Las normativas vigentes, hasta el inicio del presente proyecto, fueron desarrollados en función a las experiencias de los ingenieros de la compañía.  Razón por la cual se rediseñó y documentó los procesos.</a:t>
            </a:r>
          </a:p>
          <a:p>
            <a:pPr algn="just">
              <a:buNone/>
            </a:pPr>
            <a:r>
              <a:rPr lang="es-ES" sz="2000" dirty="0" smtClean="0">
                <a:latin typeface="Calibri" panose="020F0502020204030204" pitchFamily="34" charset="0"/>
              </a:rPr>
              <a:t> </a:t>
            </a: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69634" name="Picture 2" descr="http://www.riveraampudia.com/images/proces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708920"/>
            <a:ext cx="4680520" cy="353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3017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1187624" y="-171400"/>
            <a:ext cx="7498080" cy="1143000"/>
          </a:xfrm>
        </p:spPr>
        <p:txBody>
          <a:bodyPr>
            <a:normAutofit/>
          </a:bodyPr>
          <a:lstStyle/>
          <a:p>
            <a:pPr lvl="1"/>
            <a:r>
              <a:rPr lang="es-EC" sz="4400" kern="1200" dirty="0" smtClean="0">
                <a:solidFill>
                  <a:schemeClr val="tx2">
                    <a:satMod val="130000"/>
                  </a:schemeClr>
                </a:solidFill>
                <a:effectLst>
                  <a:outerShdw blurRad="50000" dist="30000" dir="5400000" algn="tl" rotWithShape="0">
                    <a:srgbClr val="000000">
                      <a:alpha val="30000"/>
                    </a:srgbClr>
                  </a:outerShdw>
                </a:effectLst>
                <a:latin typeface="Calibri" panose="020F0502020204030204" pitchFamily="34" charset="0"/>
                <a:ea typeface="+mj-ea"/>
                <a:cs typeface="+mj-cs"/>
              </a:rPr>
              <a:t>Conclusiones</a:t>
            </a:r>
            <a:endParaRPr lang="es-ES" sz="4400" kern="1200" dirty="0">
              <a:solidFill>
                <a:schemeClr val="tx2">
                  <a:satMod val="130000"/>
                </a:schemeClr>
              </a:solidFill>
              <a:effectLst>
                <a:outerShdw blurRad="50000" dist="30000" dir="5400000" algn="tl" rotWithShape="0">
                  <a:srgbClr val="000000">
                    <a:alpha val="30000"/>
                  </a:srgbClr>
                </a:outerShdw>
              </a:effectLst>
              <a:latin typeface="Calibri" panose="020F0502020204030204" pitchFamily="34" charset="0"/>
              <a:ea typeface="+mj-ea"/>
              <a:cs typeface="+mj-cs"/>
            </a:endParaRPr>
          </a:p>
        </p:txBody>
      </p:sp>
      <p:sp>
        <p:nvSpPr>
          <p:cNvPr id="5" name="4 Marcador de contenido"/>
          <p:cNvSpPr>
            <a:spLocks noGrp="1"/>
          </p:cNvSpPr>
          <p:nvPr>
            <p:ph idx="1"/>
          </p:nvPr>
        </p:nvSpPr>
        <p:spPr>
          <a:xfrm>
            <a:off x="1172844" y="764704"/>
            <a:ext cx="7791643" cy="4800600"/>
          </a:xfrm>
        </p:spPr>
        <p:txBody>
          <a:bodyPr>
            <a:noAutofit/>
          </a:bodyPr>
          <a:lstStyle/>
          <a:p>
            <a:pPr marL="82296" lvl="0" indent="0" algn="just">
              <a:buNone/>
            </a:pPr>
            <a:r>
              <a:rPr lang="es-ES" sz="2000" dirty="0" smtClean="0">
                <a:latin typeface="Calibri" panose="020F0502020204030204" pitchFamily="34" charset="0"/>
              </a:rPr>
              <a:t>Con la implantación del sistema propuesto se constat</a:t>
            </a:r>
            <a:r>
              <a:rPr lang="es-ES" sz="2000" dirty="0">
                <a:latin typeface="Calibri" panose="020F0502020204030204" pitchFamily="34" charset="0"/>
              </a:rPr>
              <a:t>ó</a:t>
            </a:r>
            <a:r>
              <a:rPr lang="es-ES" sz="2000" dirty="0" smtClean="0">
                <a:latin typeface="Calibri" panose="020F0502020204030204" pitchFamily="34" charset="0"/>
              </a:rPr>
              <a:t> que el tiempo promedio en la resolución de un incidente disminuye aproximadamente un 50%. </a:t>
            </a:r>
          </a:p>
          <a:p>
            <a:pPr lvl="0" algn="just"/>
            <a:endParaRPr lang="es-ES" sz="2000" dirty="0">
              <a:latin typeface="Calibri" panose="020F0502020204030204" pitchFamily="34" charset="0"/>
            </a:endParaRPr>
          </a:p>
          <a:p>
            <a:pPr marL="82296" lvl="0" indent="0" algn="just">
              <a:buNone/>
            </a:pPr>
            <a:endParaRPr lang="es-ES" sz="2000" dirty="0" smtClean="0">
              <a:latin typeface="Calibri" panose="020F0502020204030204" pitchFamily="34" charset="0"/>
            </a:endParaRPr>
          </a:p>
          <a:p>
            <a:pPr marL="82296" lvl="0" indent="0" algn="just">
              <a:buNone/>
            </a:pPr>
            <a:endParaRPr lang="es-ES" sz="2000" dirty="0" smtClean="0">
              <a:latin typeface="Calibri" panose="020F0502020204030204" pitchFamily="34" charset="0"/>
            </a:endParaRPr>
          </a:p>
          <a:p>
            <a:pPr marL="82296" lvl="0" indent="0" algn="just">
              <a:buNone/>
            </a:pPr>
            <a:endParaRPr lang="es-ES" sz="2000" dirty="0">
              <a:latin typeface="Calibri" panose="020F0502020204030204" pitchFamily="34" charset="0"/>
            </a:endParaRPr>
          </a:p>
          <a:p>
            <a:pPr marL="82296" lvl="0" indent="0" algn="just">
              <a:buNone/>
            </a:pPr>
            <a:endParaRPr lang="es-ES" sz="2000" dirty="0" smtClean="0">
              <a:latin typeface="Calibri" panose="020F0502020204030204" pitchFamily="34" charset="0"/>
            </a:endParaRPr>
          </a:p>
          <a:p>
            <a:pPr marL="82296" lvl="0" indent="0" algn="just">
              <a:buNone/>
            </a:pPr>
            <a:endParaRPr lang="es-ES" sz="2000" dirty="0">
              <a:latin typeface="Calibri" panose="020F0502020204030204" pitchFamily="34" charset="0"/>
            </a:endParaRPr>
          </a:p>
          <a:p>
            <a:pPr marL="82296" lvl="0" indent="0" algn="just">
              <a:buNone/>
            </a:pPr>
            <a:endParaRPr lang="es-ES" sz="2000" dirty="0" smtClean="0">
              <a:latin typeface="Calibri" panose="020F0502020204030204"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graphicFrame>
        <p:nvGraphicFramePr>
          <p:cNvPr id="6" name="Gráfico 5"/>
          <p:cNvGraphicFramePr>
            <a:graphicFrameLocks/>
          </p:cNvGraphicFramePr>
          <p:nvPr>
            <p:extLst>
              <p:ext uri="{D42A27DB-BD31-4B8C-83A1-F6EECF244321}">
                <p14:modId xmlns:p14="http://schemas.microsoft.com/office/powerpoint/2010/main" val="10211072"/>
              </p:ext>
            </p:extLst>
          </p:nvPr>
        </p:nvGraphicFramePr>
        <p:xfrm>
          <a:off x="2411760" y="1916832"/>
          <a:ext cx="5544616" cy="396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6261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1187624" y="-171400"/>
            <a:ext cx="7498080" cy="1143000"/>
          </a:xfrm>
        </p:spPr>
        <p:txBody>
          <a:bodyPr>
            <a:normAutofit/>
          </a:bodyPr>
          <a:lstStyle/>
          <a:p>
            <a:pPr lvl="1"/>
            <a:r>
              <a:rPr lang="es-EC" sz="4400" kern="1200" dirty="0" smtClean="0">
                <a:solidFill>
                  <a:schemeClr val="tx2">
                    <a:satMod val="130000"/>
                  </a:schemeClr>
                </a:solidFill>
                <a:effectLst>
                  <a:outerShdw blurRad="50000" dist="30000" dir="5400000" algn="tl" rotWithShape="0">
                    <a:srgbClr val="000000">
                      <a:alpha val="30000"/>
                    </a:srgbClr>
                  </a:outerShdw>
                </a:effectLst>
                <a:latin typeface="Calibri" panose="020F0502020204030204" pitchFamily="34" charset="0"/>
                <a:ea typeface="+mj-ea"/>
                <a:cs typeface="+mj-cs"/>
              </a:rPr>
              <a:t>Conclusiones</a:t>
            </a:r>
            <a:endParaRPr lang="es-ES" sz="4400" kern="1200" dirty="0">
              <a:solidFill>
                <a:schemeClr val="tx2">
                  <a:satMod val="130000"/>
                </a:schemeClr>
              </a:solidFill>
              <a:effectLst>
                <a:outerShdw blurRad="50000" dist="30000" dir="5400000" algn="tl" rotWithShape="0">
                  <a:srgbClr val="000000">
                    <a:alpha val="30000"/>
                  </a:srgbClr>
                </a:outerShdw>
              </a:effectLst>
              <a:latin typeface="Calibri" panose="020F0502020204030204" pitchFamily="34" charset="0"/>
              <a:ea typeface="+mj-ea"/>
              <a:cs typeface="+mj-cs"/>
            </a:endParaRPr>
          </a:p>
        </p:txBody>
      </p:sp>
      <p:sp>
        <p:nvSpPr>
          <p:cNvPr id="5" name="4 Marcador de contenido"/>
          <p:cNvSpPr>
            <a:spLocks noGrp="1"/>
          </p:cNvSpPr>
          <p:nvPr>
            <p:ph idx="1"/>
          </p:nvPr>
        </p:nvSpPr>
        <p:spPr>
          <a:xfrm>
            <a:off x="1172844" y="764704"/>
            <a:ext cx="7791643" cy="4800600"/>
          </a:xfrm>
        </p:spPr>
        <p:txBody>
          <a:bodyPr>
            <a:noAutofit/>
          </a:bodyPr>
          <a:lstStyle/>
          <a:p>
            <a:pPr marL="82296" lvl="0" indent="0" algn="just">
              <a:buNone/>
            </a:pPr>
            <a:r>
              <a:rPr lang="es-ES" sz="2000" dirty="0" smtClean="0">
                <a:latin typeface="Calibri" panose="020F0502020204030204" pitchFamily="34" charset="0"/>
              </a:rPr>
              <a:t>El porcentaje de incidentes registrados con prioridad alta disminuye del 49% a menos del 1%.</a:t>
            </a:r>
          </a:p>
          <a:p>
            <a:pPr lvl="0" algn="just"/>
            <a:endParaRPr lang="es-ES" sz="2000" dirty="0">
              <a:latin typeface="Calibri" panose="020F0502020204030204" pitchFamily="34" charset="0"/>
            </a:endParaRPr>
          </a:p>
          <a:p>
            <a:pPr marL="82296" lvl="0" indent="0" algn="just">
              <a:buNone/>
            </a:pPr>
            <a:endParaRPr lang="es-ES" sz="2000" dirty="0" smtClean="0">
              <a:latin typeface="Calibri" panose="020F0502020204030204" pitchFamily="34" charset="0"/>
            </a:endParaRPr>
          </a:p>
          <a:p>
            <a:pPr marL="82296" lvl="0" indent="0" algn="just">
              <a:buNone/>
            </a:pPr>
            <a:endParaRPr lang="es-ES" sz="2000" dirty="0" smtClean="0">
              <a:latin typeface="Calibri" panose="020F0502020204030204" pitchFamily="34" charset="0"/>
            </a:endParaRPr>
          </a:p>
          <a:p>
            <a:pPr marL="82296" lvl="0" indent="0" algn="just">
              <a:buNone/>
            </a:pPr>
            <a:endParaRPr lang="es-ES" sz="2000" dirty="0">
              <a:latin typeface="Calibri" panose="020F0502020204030204" pitchFamily="34" charset="0"/>
            </a:endParaRPr>
          </a:p>
          <a:p>
            <a:pPr marL="82296" lvl="0" indent="0" algn="just">
              <a:buNone/>
            </a:pPr>
            <a:endParaRPr lang="es-ES" sz="2000" dirty="0" smtClean="0">
              <a:latin typeface="Calibri" panose="020F0502020204030204" pitchFamily="34" charset="0"/>
            </a:endParaRPr>
          </a:p>
          <a:p>
            <a:pPr marL="82296" lvl="0" indent="0" algn="just">
              <a:buNone/>
            </a:pPr>
            <a:endParaRPr lang="es-ES" sz="2000" dirty="0">
              <a:latin typeface="Calibri" panose="020F0502020204030204" pitchFamily="34" charset="0"/>
            </a:endParaRPr>
          </a:p>
          <a:p>
            <a:pPr marL="82296" lvl="0" indent="0" algn="just">
              <a:buNone/>
            </a:pPr>
            <a:endParaRPr lang="es-ES" sz="2000" dirty="0" smtClean="0">
              <a:latin typeface="Calibri" panose="020F0502020204030204"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graphicFrame>
        <p:nvGraphicFramePr>
          <p:cNvPr id="7" name="Gráfico 6"/>
          <p:cNvGraphicFramePr>
            <a:graphicFrameLocks/>
          </p:cNvGraphicFramePr>
          <p:nvPr>
            <p:extLst>
              <p:ext uri="{D42A27DB-BD31-4B8C-83A1-F6EECF244321}">
                <p14:modId xmlns:p14="http://schemas.microsoft.com/office/powerpoint/2010/main" val="3052342568"/>
              </p:ext>
            </p:extLst>
          </p:nvPr>
        </p:nvGraphicFramePr>
        <p:xfrm>
          <a:off x="2051720" y="1988840"/>
          <a:ext cx="6403181"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47931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1043608" y="-243408"/>
            <a:ext cx="7498080" cy="1143000"/>
          </a:xfrm>
        </p:spPr>
        <p:txBody>
          <a:bodyPr>
            <a:normAutofit/>
          </a:bodyPr>
          <a:lstStyle/>
          <a:p>
            <a:r>
              <a:rPr lang="es-ES" sz="4400" dirty="0" smtClean="0">
                <a:latin typeface="Calibri" panose="020F0502020204030204" pitchFamily="34" charset="0"/>
              </a:rPr>
              <a:t>Recomendaciones</a:t>
            </a:r>
            <a:endParaRPr lang="es-ES" sz="4400" dirty="0">
              <a:latin typeface="Calibri" panose="020F0502020204030204" pitchFamily="34" charset="0"/>
            </a:endParaRPr>
          </a:p>
        </p:txBody>
      </p:sp>
      <p:sp>
        <p:nvSpPr>
          <p:cNvPr id="5" name="4 Marcador de contenido"/>
          <p:cNvSpPr>
            <a:spLocks noGrp="1"/>
          </p:cNvSpPr>
          <p:nvPr>
            <p:ph idx="1"/>
          </p:nvPr>
        </p:nvSpPr>
        <p:spPr>
          <a:xfrm>
            <a:off x="1043608" y="692696"/>
            <a:ext cx="7498080" cy="4800600"/>
          </a:xfrm>
        </p:spPr>
        <p:txBody>
          <a:bodyPr>
            <a:noAutofit/>
          </a:bodyPr>
          <a:lstStyle/>
          <a:p>
            <a:pPr lvl="0" algn="just"/>
            <a:r>
              <a:rPr lang="es-EC" sz="1700" dirty="0" smtClean="0">
                <a:latin typeface="Calibri" panose="020F0502020204030204" pitchFamily="34" charset="0"/>
              </a:rPr>
              <a:t>Tener el compromiso de la Gerencia del Departamento de ITT, para cumplir y hacer cumplir el proceso. </a:t>
            </a:r>
            <a:endParaRPr lang="es-EC" sz="1700" dirty="0">
              <a:latin typeface="Calibri" panose="020F0502020204030204" pitchFamily="34" charset="0"/>
            </a:endParaRPr>
          </a:p>
          <a:p>
            <a:pPr marL="82296" lvl="0" indent="0" algn="just">
              <a:buNone/>
            </a:pPr>
            <a:endParaRPr lang="es-ES" sz="1700" dirty="0" smtClean="0">
              <a:latin typeface="Calibri" panose="020F0502020204030204" pitchFamily="34" charset="0"/>
            </a:endParaRPr>
          </a:p>
          <a:p>
            <a:pPr lvl="0" algn="just"/>
            <a:r>
              <a:rPr lang="es-ES" sz="1700" dirty="0" smtClean="0">
                <a:latin typeface="Calibri" panose="020F0502020204030204" pitchFamily="34" charset="0"/>
              </a:rPr>
              <a:t>Establecer cronogramas de capacitación constante hacia todos los colaboradores involucrados en los procesos, mantenerlos informados sobre las ventajas de las mejores prácticas, ya que esto ayudará a entender la importancia de los mismos y lograr el compromiso de todos.</a:t>
            </a:r>
          </a:p>
          <a:p>
            <a:pPr marL="82296" lvl="0" indent="0" algn="just">
              <a:buNone/>
            </a:pPr>
            <a:endParaRPr lang="es-ES" sz="1700" dirty="0" smtClean="0">
              <a:latin typeface="Calibri" panose="020F0502020204030204" pitchFamily="34" charset="0"/>
            </a:endParaRPr>
          </a:p>
          <a:p>
            <a:pPr lvl="0" algn="just"/>
            <a:r>
              <a:rPr lang="es-ES" sz="1700" dirty="0" smtClean="0">
                <a:latin typeface="Calibri" panose="020F0502020204030204" pitchFamily="34" charset="0"/>
              </a:rPr>
              <a:t>La socialización de los hallazgos y logros alcanzados es importante para todo el personal ya que ellos son clave en el mejoramiento de los procesos.</a:t>
            </a:r>
          </a:p>
          <a:p>
            <a:pPr marL="82296" lvl="0" indent="0" algn="just">
              <a:buNone/>
            </a:pPr>
            <a:endParaRPr lang="es-ES" sz="1700" dirty="0" smtClean="0">
              <a:latin typeface="Calibri" panose="020F0502020204030204" pitchFamily="34" charset="0"/>
            </a:endParaRPr>
          </a:p>
          <a:p>
            <a:pPr lvl="0" algn="just"/>
            <a:r>
              <a:rPr lang="es-ES" sz="1700" dirty="0" smtClean="0">
                <a:latin typeface="Calibri" panose="020F0502020204030204" pitchFamily="34" charset="0"/>
              </a:rPr>
              <a:t>Revisión constante de los indicadores de gestión por medio de los responsables del proceso, y que estos sean analizados en las reuniones gerenciales para la toma de decisiones.</a:t>
            </a:r>
          </a:p>
          <a:p>
            <a:pPr marL="82296" lvl="0" indent="0" algn="just">
              <a:buNone/>
            </a:pPr>
            <a:endParaRPr lang="es-ES" sz="1700" dirty="0" smtClean="0">
              <a:latin typeface="Calibri" panose="020F0502020204030204" pitchFamily="34" charset="0"/>
            </a:endParaRPr>
          </a:p>
          <a:p>
            <a:pPr lvl="0" algn="just"/>
            <a:r>
              <a:rPr lang="es-ES" sz="1700" dirty="0" smtClean="0">
                <a:latin typeface="Calibri" panose="020F0502020204030204" pitchFamily="34" charset="0"/>
              </a:rPr>
              <a:t>Implementar la herramienta en los otros Departamentos de la compañía.</a:t>
            </a:r>
            <a:endParaRPr lang="es-ES" sz="1700" dirty="0">
              <a:latin typeface="Calibri" panose="020F0502020204030204" pitchFamily="34" charset="0"/>
            </a:endParaRPr>
          </a:p>
        </p:txBody>
      </p:sp>
      <p:sp>
        <p:nvSpPr>
          <p:cNvPr id="4" name="3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spTree>
    <p:extLst>
      <p:ext uri="{BB962C8B-B14F-4D97-AF65-F5344CB8AC3E}">
        <p14:creationId xmlns:p14="http://schemas.microsoft.com/office/powerpoint/2010/main" val="37633017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p:txBody>
          <a:bodyPr>
            <a:normAutofit/>
          </a:bodyPr>
          <a:lstStyle/>
          <a:p>
            <a:pPr eaLnBrk="1" hangingPunct="1"/>
            <a:r>
              <a:rPr lang="es-EC" sz="4400" dirty="0" smtClean="0">
                <a:latin typeface="Calibri" pitchFamily="34" charset="0"/>
                <a:cs typeface="Calibri" pitchFamily="34" charset="0"/>
              </a:rPr>
              <a:t>Reflexión Final</a:t>
            </a:r>
            <a:endParaRPr lang="es-ES" sz="4400" dirty="0" smtClean="0">
              <a:latin typeface="Calibri" pitchFamily="34" charset="0"/>
              <a:cs typeface="Calibri" pitchFamily="34" charset="0"/>
            </a:endParaRPr>
          </a:p>
        </p:txBody>
      </p:sp>
      <p:sp>
        <p:nvSpPr>
          <p:cNvPr id="3" name="2 Marcador de contenido"/>
          <p:cNvSpPr>
            <a:spLocks noGrp="1"/>
          </p:cNvSpPr>
          <p:nvPr>
            <p:ph idx="1"/>
          </p:nvPr>
        </p:nvSpPr>
        <p:spPr>
          <a:xfrm>
            <a:off x="971600" y="1608138"/>
            <a:ext cx="7623125" cy="4400550"/>
          </a:xfrm>
        </p:spPr>
        <p:txBody>
          <a:bodyPr>
            <a:noAutofit/>
          </a:bodyPr>
          <a:lstStyle/>
          <a:p>
            <a:pPr marL="0" indent="0" algn="ctr" eaLnBrk="1" hangingPunct="1">
              <a:buFontTx/>
              <a:buNone/>
            </a:pPr>
            <a:endParaRPr lang="es-EC" sz="2000" dirty="0" smtClean="0"/>
          </a:p>
          <a:p>
            <a:pPr marL="0" indent="0" algn="ctr" eaLnBrk="1" hangingPunct="1">
              <a:buFontTx/>
              <a:buNone/>
            </a:pPr>
            <a:endParaRPr lang="es-EC" sz="2000" dirty="0" smtClean="0"/>
          </a:p>
          <a:p>
            <a:pPr marL="0" indent="0" algn="ctr" eaLnBrk="1" hangingPunct="1">
              <a:buFontTx/>
              <a:buNone/>
            </a:pPr>
            <a:r>
              <a:rPr lang="es-EC" sz="2000" dirty="0" smtClean="0"/>
              <a:t>		</a:t>
            </a:r>
          </a:p>
          <a:p>
            <a:pPr marL="0" indent="0" algn="ctr" eaLnBrk="1" hangingPunct="1">
              <a:buFontTx/>
              <a:buNone/>
            </a:pPr>
            <a:endParaRPr lang="es-EC" sz="2000" dirty="0" smtClean="0">
              <a:latin typeface="Calibri" pitchFamily="34" charset="0"/>
              <a:cs typeface="Calibri" pitchFamily="34" charset="0"/>
            </a:endParaRPr>
          </a:p>
          <a:p>
            <a:pPr marL="0" indent="0" algn="ctr" eaLnBrk="1" hangingPunct="1">
              <a:buFontTx/>
              <a:buNone/>
            </a:pPr>
            <a:r>
              <a:rPr lang="es-EC" sz="2000" dirty="0" smtClean="0">
                <a:latin typeface="Calibri" pitchFamily="34" charset="0"/>
                <a:cs typeface="Calibri" pitchFamily="34" charset="0"/>
              </a:rPr>
              <a:t>“</a:t>
            </a:r>
            <a:r>
              <a:rPr lang="es-EC" sz="2000" i="1" dirty="0" smtClean="0">
                <a:latin typeface="Calibri" pitchFamily="34" charset="0"/>
                <a:cs typeface="Calibri" pitchFamily="34" charset="0"/>
              </a:rPr>
              <a:t>La Mejora Continua es importante porque si una Empresa que no revisa sus planteamientos y sus métodos, sencillamente la adelanta la competencia porque se queda desfasada. … La Mejora Continua es crucial tanto para las personas como para las organizaciones , porque nada en esta vida es permanente …”</a:t>
            </a:r>
          </a:p>
          <a:p>
            <a:pPr marL="0" indent="0" algn="r" eaLnBrk="1" hangingPunct="1">
              <a:buFontTx/>
              <a:buNone/>
            </a:pPr>
            <a:r>
              <a:rPr lang="es-EC" sz="2000" dirty="0" smtClean="0">
                <a:latin typeface="Calibri" pitchFamily="34" charset="0"/>
                <a:cs typeface="Calibri" pitchFamily="34" charset="0"/>
              </a:rPr>
              <a:t>James C. Hunter </a:t>
            </a:r>
          </a:p>
          <a:p>
            <a:pPr marL="0" indent="0" algn="ctr" eaLnBrk="1" hangingPunct="1">
              <a:buFontTx/>
              <a:buNone/>
            </a:pPr>
            <a:endParaRPr lang="es-EC" sz="2000" b="1" dirty="0" smtClean="0">
              <a:latin typeface="Calibri" pitchFamily="34" charset="0"/>
              <a:cs typeface="Calibri" pitchFamily="34" charset="0"/>
            </a:endParaRPr>
          </a:p>
          <a:p>
            <a:pPr marL="0" indent="0" algn="ctr" eaLnBrk="1" hangingPunct="1">
              <a:buFontTx/>
              <a:buNone/>
            </a:pPr>
            <a:endParaRPr lang="es-EC" sz="2000" b="1" dirty="0" smtClean="0">
              <a:latin typeface="Calibri" pitchFamily="34" charset="0"/>
              <a:cs typeface="Calibri" pitchFamily="34" charset="0"/>
            </a:endParaRPr>
          </a:p>
          <a:p>
            <a:pPr marL="0" indent="0" algn="ctr" eaLnBrk="1" hangingPunct="1">
              <a:buFontTx/>
              <a:buNone/>
            </a:pPr>
            <a:r>
              <a:rPr lang="es-EC" sz="2000" b="1" dirty="0" smtClean="0">
                <a:latin typeface="Calibri" pitchFamily="34" charset="0"/>
                <a:cs typeface="Calibri" pitchFamily="34" charset="0"/>
              </a:rPr>
              <a:t>GRACIAS!</a:t>
            </a:r>
            <a:endParaRPr lang="es-ES" sz="2000" b="1" dirty="0" smtClean="0">
              <a:latin typeface="Calibri" pitchFamily="34" charset="0"/>
              <a:cs typeface="Calibri" pitchFamily="34" charset="0"/>
            </a:endParaRPr>
          </a:p>
        </p:txBody>
      </p:sp>
      <p:sp>
        <p:nvSpPr>
          <p:cNvPr id="4" name="3 Marcador de pie de página"/>
          <p:cNvSpPr>
            <a:spLocks noGrp="1"/>
          </p:cNvSpPr>
          <p:nvPr>
            <p:ph type="ftr" sz="quarter" idx="11"/>
          </p:nvPr>
        </p:nvSpPr>
        <p:spPr>
          <a:xfrm>
            <a:off x="2898775" y="6356350"/>
            <a:ext cx="5695950" cy="365125"/>
          </a:xfrm>
        </p:spPr>
        <p:txBody>
          <a:bodyPr/>
          <a:lstStyle/>
          <a:p>
            <a:pPr>
              <a:defRPr/>
            </a:pPr>
            <a:r>
              <a:rPr lang="es-ES" sz="800" dirty="0"/>
              <a:t>FORMULACIÓN E IMPLEMENTACIÓN DEL SISTEMA DE GESTIÓN DE SERVICIOS IT/T EN LA EMPRESA HIGHTELECOM</a:t>
            </a:r>
            <a:endParaRPr lang="en-US" sz="800" b="0" dirty="0"/>
          </a:p>
        </p:txBody>
      </p:sp>
      <p:pic>
        <p:nvPicPr>
          <p:cNvPr id="5" name="4 Imagen"/>
          <p:cNvPicPr>
            <a:picLocks noChangeAspect="1"/>
          </p:cNvPicPr>
          <p:nvPr/>
        </p:nvPicPr>
        <p:blipFill>
          <a:blip r:embed="rId2" cstate="print"/>
          <a:srcRect/>
          <a:stretch>
            <a:fillRect/>
          </a:stretch>
        </p:blipFill>
        <p:spPr bwMode="auto">
          <a:xfrm>
            <a:off x="3509962" y="1386072"/>
            <a:ext cx="2070149" cy="1620654"/>
          </a:xfrm>
          <a:prstGeom prst="rect">
            <a:avLst/>
          </a:prstGeom>
          <a:noFill/>
          <a:ln w="9525">
            <a:noFill/>
            <a:miter lim="800000"/>
            <a:headEnd/>
            <a:tailEnd/>
          </a:ln>
        </p:spPr>
      </p:pic>
    </p:spTree>
    <p:extLst>
      <p:ext uri="{BB962C8B-B14F-4D97-AF65-F5344CB8AC3E}">
        <p14:creationId xmlns:p14="http://schemas.microsoft.com/office/powerpoint/2010/main" val="1477780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arn(inVertical)">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1139316" y="158165"/>
            <a:ext cx="7498080" cy="1143000"/>
          </a:xfrm>
        </p:spPr>
        <p:txBody>
          <a:bodyPr>
            <a:normAutofit/>
          </a:bodyPr>
          <a:lstStyle/>
          <a:p>
            <a:r>
              <a:rPr lang="es-EC" sz="4400" dirty="0" smtClean="0">
                <a:effectLst>
                  <a:outerShdw blurRad="38100" dist="38100" dir="2700000" algn="tl">
                    <a:srgbClr val="000000">
                      <a:alpha val="43137"/>
                    </a:srgbClr>
                  </a:outerShdw>
                </a:effectLst>
                <a:latin typeface="Calibri" pitchFamily="34" charset="0"/>
                <a:cs typeface="Calibri" pitchFamily="34" charset="0"/>
              </a:rPr>
              <a:t>Introducción</a:t>
            </a:r>
            <a:endParaRPr lang="es-ES" sz="440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3" name="2 Marcador de contenido"/>
          <p:cNvSpPr>
            <a:spLocks noGrp="1"/>
          </p:cNvSpPr>
          <p:nvPr>
            <p:ph idx="1"/>
          </p:nvPr>
        </p:nvSpPr>
        <p:spPr>
          <a:xfrm>
            <a:off x="1139316" y="1268760"/>
            <a:ext cx="7681156" cy="4937125"/>
          </a:xfrm>
        </p:spPr>
        <p:txBody>
          <a:bodyPr>
            <a:noAutofit/>
          </a:bodyPr>
          <a:lstStyle/>
          <a:p>
            <a:pPr marL="82296" indent="0" algn="just">
              <a:buNone/>
            </a:pPr>
            <a:r>
              <a:rPr lang="es-ES" sz="2000" dirty="0" smtClean="0">
                <a:latin typeface="Calibri" pitchFamily="34" charset="0"/>
                <a:cs typeface="Calibri" pitchFamily="34" charset="0"/>
              </a:rPr>
              <a:t>El presente proyecto está enfocado en alinear, los procesos de los servicios proporcionados por el  Departamento de ITT de Hightelecom con las necesidades de la empresa, poniendo énfasis en los beneficios que puede percibir el cliente final. </a:t>
            </a:r>
          </a:p>
          <a:p>
            <a:pPr algn="just"/>
            <a:endParaRPr lang="es-ES" sz="2000" dirty="0" smtClean="0">
              <a:latin typeface="Calibri" pitchFamily="34" charset="0"/>
              <a:cs typeface="Calibri" pitchFamily="34" charset="0"/>
            </a:endParaRPr>
          </a:p>
          <a:p>
            <a:pPr algn="just">
              <a:lnSpc>
                <a:spcPct val="150000"/>
              </a:lnSpc>
              <a:defRPr/>
            </a:pPr>
            <a:endParaRPr lang="es-ES" sz="2000" dirty="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11" name="Picture 2" descr="https://brisapresidente.files.wordpress.com/2011/08/cliente-satisfec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780928"/>
            <a:ext cx="3168352" cy="357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11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1139316" y="158165"/>
            <a:ext cx="7498080" cy="1143000"/>
          </a:xfrm>
        </p:spPr>
        <p:txBody>
          <a:bodyPr>
            <a:normAutofit/>
          </a:bodyPr>
          <a:lstStyle/>
          <a:p>
            <a:r>
              <a:rPr lang="es-EC" sz="4400" dirty="0" smtClean="0">
                <a:latin typeface="Calibri" pitchFamily="34" charset="0"/>
                <a:cs typeface="Calibri" pitchFamily="34" charset="0"/>
              </a:rPr>
              <a:t>Introducción</a:t>
            </a:r>
            <a:endParaRPr lang="es-ES" sz="4400" dirty="0" smtClean="0">
              <a:latin typeface="Calibri" pitchFamily="34" charset="0"/>
              <a:cs typeface="Calibri" pitchFamily="34" charset="0"/>
            </a:endParaRPr>
          </a:p>
        </p:txBody>
      </p:sp>
      <p:sp>
        <p:nvSpPr>
          <p:cNvPr id="3" name="2 Marcador de contenido"/>
          <p:cNvSpPr>
            <a:spLocks noGrp="1"/>
          </p:cNvSpPr>
          <p:nvPr>
            <p:ph idx="1"/>
          </p:nvPr>
        </p:nvSpPr>
        <p:spPr>
          <a:xfrm>
            <a:off x="1139316" y="1268760"/>
            <a:ext cx="7681156" cy="4937125"/>
          </a:xfrm>
        </p:spPr>
        <p:txBody>
          <a:bodyPr>
            <a:noAutofit/>
          </a:bodyPr>
          <a:lstStyle/>
          <a:p>
            <a:pPr marL="82296" indent="0" algn="just">
              <a:buNone/>
            </a:pPr>
            <a:r>
              <a:rPr lang="es-ES" sz="2000" dirty="0" smtClean="0">
                <a:latin typeface="Calibri" pitchFamily="34" charset="0"/>
                <a:cs typeface="Calibri" pitchFamily="34" charset="0"/>
              </a:rPr>
              <a:t>Se persigue un beneficio muy significativo para la organización, que es la documentación correspondiente a los procedimientos y el registro de los requerimientos de los clientes.</a:t>
            </a:r>
            <a:endParaRPr lang="es-ES" sz="2000" dirty="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772150" cy="365125"/>
          </a:xfrm>
        </p:spPr>
        <p:txBody>
          <a:bodyPr/>
          <a:lstStyle/>
          <a:p>
            <a:pPr>
              <a:defRPr/>
            </a:pPr>
            <a:r>
              <a:rPr lang="es-ES" sz="800" dirty="0" smtClean="0"/>
              <a:t>FORMULACIÓN E IMPLEMENTACIÓN DEL SISTEMA DE GESTIÓN DE SERVICIOS IT/T EN LA EMPRESA HIGHTELECOM</a:t>
            </a:r>
            <a:endParaRPr lang="en-US" sz="800" b="0" dirty="0"/>
          </a:p>
        </p:txBody>
      </p:sp>
      <p:pic>
        <p:nvPicPr>
          <p:cNvPr id="71682" name="Picture 2" descr="Resultado de imagen para documentacion de proce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226" y="3284984"/>
            <a:ext cx="3576891" cy="267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7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1154400" y="260648"/>
            <a:ext cx="7498080" cy="1143000"/>
          </a:xfrm>
        </p:spPr>
        <p:txBody>
          <a:bodyPr>
            <a:normAutofit/>
          </a:bodyPr>
          <a:lstStyle/>
          <a:p>
            <a:r>
              <a:rPr lang="es-EC" sz="4400" dirty="0" smtClean="0">
                <a:latin typeface="Calibri" pitchFamily="34" charset="0"/>
                <a:cs typeface="Calibri" pitchFamily="34" charset="0"/>
              </a:rPr>
              <a:t>Hightelecom</a:t>
            </a:r>
            <a:endParaRPr lang="es-ES" sz="4400" dirty="0" smtClean="0">
              <a:latin typeface="Calibri" pitchFamily="34" charset="0"/>
              <a:cs typeface="Calibri" pitchFamily="34" charset="0"/>
            </a:endParaRPr>
          </a:p>
        </p:txBody>
      </p:sp>
      <p:sp>
        <p:nvSpPr>
          <p:cNvPr id="12291" name="2 Marcador de contenido"/>
          <p:cNvSpPr>
            <a:spLocks noGrp="1"/>
          </p:cNvSpPr>
          <p:nvPr>
            <p:ph idx="1"/>
          </p:nvPr>
        </p:nvSpPr>
        <p:spPr>
          <a:xfrm>
            <a:off x="1165920" y="827897"/>
            <a:ext cx="7579618" cy="4937125"/>
          </a:xfrm>
        </p:spPr>
        <p:txBody>
          <a:bodyPr>
            <a:normAutofit/>
          </a:bodyPr>
          <a:lstStyle/>
          <a:p>
            <a:pPr marL="0" indent="0" algn="just">
              <a:buFont typeface="Wingdings 3" pitchFamily="18" charset="2"/>
              <a:buNone/>
              <a:defRPr/>
            </a:pPr>
            <a:endParaRPr lang="es-EC" sz="2000" dirty="0" smtClean="0">
              <a:latin typeface="Calibri" pitchFamily="34" charset="0"/>
              <a:cs typeface="Calibri" pitchFamily="34" charset="0"/>
            </a:endParaRPr>
          </a:p>
          <a:p>
            <a:pPr marL="0" indent="0" algn="just">
              <a:buNone/>
              <a:defRPr/>
            </a:pPr>
            <a:r>
              <a:rPr lang="es-ES" sz="2000" dirty="0" smtClean="0">
                <a:latin typeface="Calibri" pitchFamily="34" charset="0"/>
                <a:cs typeface="Calibri" pitchFamily="34" charset="0"/>
              </a:rPr>
              <a:t>Integrador </a:t>
            </a:r>
            <a:r>
              <a:rPr lang="es-ES" sz="2000" dirty="0">
                <a:latin typeface="Calibri" pitchFamily="34" charset="0"/>
                <a:cs typeface="Calibri" pitchFamily="34" charset="0"/>
              </a:rPr>
              <a:t>y </a:t>
            </a:r>
            <a:r>
              <a:rPr lang="es-ES" sz="2000" dirty="0" smtClean="0">
                <a:latin typeface="Calibri" pitchFamily="34" charset="0"/>
                <a:cs typeface="Calibri" pitchFamily="34" charset="0"/>
              </a:rPr>
              <a:t>productor </a:t>
            </a:r>
            <a:r>
              <a:rPr lang="es-ES" sz="2000" dirty="0">
                <a:latin typeface="Calibri" pitchFamily="34" charset="0"/>
                <a:cs typeface="Calibri" pitchFamily="34" charset="0"/>
              </a:rPr>
              <a:t>de </a:t>
            </a:r>
            <a:r>
              <a:rPr lang="es-ES" sz="2000" dirty="0" smtClean="0">
                <a:latin typeface="Calibri" pitchFamily="34" charset="0"/>
                <a:cs typeface="Calibri" pitchFamily="34" charset="0"/>
              </a:rPr>
              <a:t>soluciones </a:t>
            </a:r>
            <a:r>
              <a:rPr lang="es-ES" sz="2000" dirty="0">
                <a:latin typeface="Calibri" pitchFamily="34" charset="0"/>
                <a:cs typeface="Calibri" pitchFamily="34" charset="0"/>
              </a:rPr>
              <a:t>de Telecomunicaciones que </a:t>
            </a:r>
            <a:r>
              <a:rPr lang="es-ES" sz="2000" dirty="0" smtClean="0">
                <a:latin typeface="Calibri" pitchFamily="34" charset="0"/>
                <a:cs typeface="Calibri" pitchFamily="34" charset="0"/>
              </a:rPr>
              <a:t>opera </a:t>
            </a:r>
            <a:r>
              <a:rPr lang="es-ES" sz="2000" dirty="0">
                <a:latin typeface="Calibri" pitchFamily="34" charset="0"/>
                <a:cs typeface="Calibri" pitchFamily="34" charset="0"/>
              </a:rPr>
              <a:t>en el Ecuador desde </a:t>
            </a:r>
            <a:r>
              <a:rPr lang="es-ES" sz="2000" dirty="0" smtClean="0">
                <a:latin typeface="Calibri" pitchFamily="34" charset="0"/>
                <a:cs typeface="Calibri" pitchFamily="34" charset="0"/>
              </a:rPr>
              <a:t>julio </a:t>
            </a:r>
            <a:r>
              <a:rPr lang="es-ES" sz="2000" dirty="0">
                <a:latin typeface="Calibri" pitchFamily="34" charset="0"/>
                <a:cs typeface="Calibri" pitchFamily="34" charset="0"/>
              </a:rPr>
              <a:t>de 2001. </a:t>
            </a:r>
            <a:endParaRPr lang="es-ES" sz="2000" dirty="0" smtClean="0">
              <a:latin typeface="Calibri" pitchFamily="34" charset="0"/>
              <a:cs typeface="Calibri" pitchFamily="34" charset="0"/>
            </a:endParaRPr>
          </a:p>
          <a:p>
            <a:pPr marL="0" indent="0" algn="just">
              <a:buNone/>
              <a:defRPr/>
            </a:pPr>
            <a:r>
              <a:rPr lang="es-ES" sz="2000" dirty="0" smtClean="0">
                <a:latin typeface="Calibri" pitchFamily="34" charset="0"/>
                <a:cs typeface="Calibri" pitchFamily="34" charset="0"/>
              </a:rPr>
              <a:t>La </a:t>
            </a:r>
            <a:r>
              <a:rPr lang="es-ES" sz="2000" dirty="0">
                <a:latin typeface="Calibri" pitchFamily="34" charset="0"/>
                <a:cs typeface="Calibri" pitchFamily="34" charset="0"/>
              </a:rPr>
              <a:t>propuesta de valor de Hightelecom se fundamenta en un equipo humano sobresaliente, que tiene absolutamente claro que la empresa está orientada a sus clientes. </a:t>
            </a:r>
            <a:endParaRPr lang="es-ES" sz="2000" dirty="0" smtClean="0">
              <a:latin typeface="Calibri" pitchFamily="34" charset="0"/>
              <a:cs typeface="Calibri" pitchFamily="34" charset="0"/>
            </a:endParaRPr>
          </a:p>
          <a:p>
            <a:pPr marL="0" indent="0" algn="just">
              <a:buNone/>
              <a:defRPr/>
            </a:pPr>
            <a:r>
              <a:rPr lang="es-ES" sz="2000" dirty="0" smtClean="0">
                <a:latin typeface="Calibri" pitchFamily="34" charset="0"/>
                <a:cs typeface="Calibri" pitchFamily="34" charset="0"/>
              </a:rPr>
              <a:t>El </a:t>
            </a:r>
            <a:r>
              <a:rPr lang="es-ES" sz="2000" dirty="0">
                <a:latin typeface="Calibri" pitchFamily="34" charset="0"/>
                <a:cs typeface="Calibri" pitchFamily="34" charset="0"/>
              </a:rPr>
              <a:t>servicio es considerado como su principal negocio.</a:t>
            </a:r>
          </a:p>
          <a:p>
            <a:pPr marL="0" indent="0" algn="just">
              <a:buNone/>
              <a:defRPr/>
            </a:pPr>
            <a:endParaRPr lang="es-ES" sz="2000" dirty="0" smtClean="0">
              <a:latin typeface="Calibri" pitchFamily="34" charset="0"/>
              <a:cs typeface="Calibri" pitchFamily="34" charset="0"/>
            </a:endParaRPr>
          </a:p>
          <a:p>
            <a:pPr marL="0" indent="0" algn="just">
              <a:buNone/>
              <a:defRPr/>
            </a:pPr>
            <a:endParaRPr lang="es-ES" sz="2000" dirty="0" smtClean="0">
              <a:latin typeface="Calibri" pitchFamily="34" charset="0"/>
              <a:cs typeface="Calibri" pitchFamily="34" charset="0"/>
            </a:endParaRPr>
          </a:p>
          <a:p>
            <a:pPr marL="0" indent="0" algn="just">
              <a:buFont typeface="Wingdings 3" pitchFamily="18" charset="2"/>
              <a:buNone/>
              <a:defRPr/>
            </a:pPr>
            <a:endParaRPr lang="es-EC" sz="2000" dirty="0" smtClean="0">
              <a:latin typeface="Calibri" pitchFamily="34" charset="0"/>
              <a:cs typeface="Calibri" pitchFamily="34" charset="0"/>
            </a:endParaRPr>
          </a:p>
          <a:p>
            <a:pPr marL="0" indent="0" algn="just">
              <a:buFont typeface="Wingdings 3" pitchFamily="18" charset="2"/>
              <a:buNone/>
              <a:defRPr/>
            </a:pPr>
            <a:endParaRPr lang="es-EC" sz="2000" dirty="0" smtClean="0">
              <a:latin typeface="Calibri" pitchFamily="34" charset="0"/>
              <a:cs typeface="Calibri" pitchFamily="34" charset="0"/>
            </a:endParaRPr>
          </a:p>
          <a:p>
            <a:pPr marL="0" indent="0" algn="just">
              <a:buFont typeface="Wingdings 3" pitchFamily="18" charset="2"/>
              <a:buNone/>
              <a:defRPr/>
            </a:pPr>
            <a:endParaRPr lang="es-EC" sz="2000" dirty="0" smtClean="0">
              <a:latin typeface="Calibri" pitchFamily="34" charset="0"/>
              <a:cs typeface="Calibri" pitchFamily="34" charset="0"/>
            </a:endParaRPr>
          </a:p>
          <a:p>
            <a:pPr algn="just">
              <a:defRPr/>
            </a:pPr>
            <a:endParaRPr lang="es-ES" sz="2000" dirty="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846763" cy="365125"/>
          </a:xfrm>
        </p:spPr>
        <p:txBody>
          <a:bodyPr/>
          <a:lstStyle/>
          <a:p>
            <a:pPr>
              <a:defRPr/>
            </a:pPr>
            <a:r>
              <a:rPr lang="es-ES" sz="800" dirty="0"/>
              <a:t>FORMULACIÓN E IMPLEMENTACIÓN DEL SISTEMA DE GESTIÓN DE SERVICIOS IT/T EN LA EMPRESA HIGHTELECOM</a:t>
            </a:r>
            <a:endParaRPr lang="en-US" sz="800" b="0" dirty="0"/>
          </a:p>
        </p:txBody>
      </p:sp>
      <p:pic>
        <p:nvPicPr>
          <p:cNvPr id="6" name="5 Imagen" descr="http://imagenes.acambiode.com/empresas/8/2/3/1/82319020102270556565535057574569/Hightelecom-93.jpg"/>
          <p:cNvPicPr/>
          <p:nvPr/>
        </p:nvPicPr>
        <p:blipFill>
          <a:blip r:embed="rId2" cstate="print"/>
          <a:srcRect/>
          <a:stretch>
            <a:fillRect/>
          </a:stretch>
        </p:blipFill>
        <p:spPr bwMode="auto">
          <a:xfrm>
            <a:off x="3319264" y="3588357"/>
            <a:ext cx="3168352" cy="2127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7894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1435608" y="-99392"/>
            <a:ext cx="7498080" cy="1143000"/>
          </a:xfrm>
        </p:spPr>
        <p:txBody>
          <a:bodyPr>
            <a:normAutofit/>
          </a:bodyPr>
          <a:lstStyle/>
          <a:p>
            <a:r>
              <a:rPr lang="es-ES" sz="4400" dirty="0" smtClean="0">
                <a:latin typeface="Calibri" panose="020F0502020204030204" pitchFamily="34" charset="0"/>
              </a:rPr>
              <a:t>Estructura Organizacional</a:t>
            </a:r>
            <a:endParaRPr lang="es-ES" sz="4400" dirty="0">
              <a:latin typeface="Calibri" panose="020F0502020204030204" pitchFamily="34" charset="0"/>
            </a:endParaRPr>
          </a:p>
        </p:txBody>
      </p:sp>
      <p:sp>
        <p:nvSpPr>
          <p:cNvPr id="12291" name="2 Marcador de contenido"/>
          <p:cNvSpPr>
            <a:spLocks noGrp="1"/>
          </p:cNvSpPr>
          <p:nvPr>
            <p:ph idx="1"/>
          </p:nvPr>
        </p:nvSpPr>
        <p:spPr>
          <a:xfrm>
            <a:off x="914400" y="1196752"/>
            <a:ext cx="8229600" cy="4937125"/>
          </a:xfrm>
        </p:spPr>
        <p:txBody>
          <a:bodyPr/>
          <a:lstStyle/>
          <a:p>
            <a:pPr marL="0" indent="0" algn="just">
              <a:lnSpc>
                <a:spcPct val="150000"/>
              </a:lnSpc>
              <a:buFont typeface="Wingdings 3" pitchFamily="18" charset="2"/>
              <a:buNone/>
              <a:defRPr/>
            </a:pPr>
            <a:endParaRPr lang="es-EC" sz="1400" dirty="0" smtClean="0">
              <a:latin typeface="Calibri" pitchFamily="34" charset="0"/>
              <a:cs typeface="Calibri" pitchFamily="34" charset="0"/>
            </a:endParaRPr>
          </a:p>
          <a:p>
            <a:pPr algn="just">
              <a:defRPr/>
            </a:pPr>
            <a:endParaRPr lang="es-ES" sz="1400" dirty="0">
              <a:latin typeface="Calibri" pitchFamily="34" charset="0"/>
              <a:cs typeface="Calibri" pitchFamily="34" charset="0"/>
            </a:endParaRPr>
          </a:p>
        </p:txBody>
      </p:sp>
      <p:sp>
        <p:nvSpPr>
          <p:cNvPr id="5" name="4 Marcador de pie de página"/>
          <p:cNvSpPr>
            <a:spLocks noGrp="1"/>
          </p:cNvSpPr>
          <p:nvPr>
            <p:ph type="ftr" sz="quarter" idx="11"/>
          </p:nvPr>
        </p:nvSpPr>
        <p:spPr>
          <a:xfrm>
            <a:off x="2898775" y="6356350"/>
            <a:ext cx="5846763" cy="365125"/>
          </a:xfrm>
        </p:spPr>
        <p:txBody>
          <a:bodyPr/>
          <a:lstStyle/>
          <a:p>
            <a:pPr>
              <a:defRPr/>
            </a:pPr>
            <a:r>
              <a:rPr lang="es-ES" sz="800" dirty="0"/>
              <a:t>FORMULACIÓN E IMPLEMENTACIÓN DEL SISTEMA DE GESTIÓN DE SERVICIOS IT/T EN LA EMPRESA HIGHTELECOM</a:t>
            </a:r>
            <a:endParaRPr lang="en-US" sz="800" b="0" dirty="0"/>
          </a:p>
        </p:txBody>
      </p:sp>
      <p:graphicFrame>
        <p:nvGraphicFramePr>
          <p:cNvPr id="8" name="7 Diagrama"/>
          <p:cNvGraphicFramePr/>
          <p:nvPr>
            <p:extLst>
              <p:ext uri="{D42A27DB-BD31-4B8C-83A1-F6EECF244321}">
                <p14:modId xmlns:p14="http://schemas.microsoft.com/office/powerpoint/2010/main" val="4067708904"/>
              </p:ext>
            </p:extLst>
          </p:nvPr>
        </p:nvGraphicFramePr>
        <p:xfrm>
          <a:off x="2195736" y="560886"/>
          <a:ext cx="5151455" cy="6124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78949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618</TotalTime>
  <Words>3091</Words>
  <Application>Microsoft Office PowerPoint</Application>
  <PresentationFormat>Presentación en pantalla (4:3)</PresentationFormat>
  <Paragraphs>380</Paragraphs>
  <Slides>59</Slides>
  <Notes>7</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59</vt:i4>
      </vt:variant>
    </vt:vector>
  </HeadingPairs>
  <TitlesOfParts>
    <vt:vector size="70" baseType="lpstr">
      <vt:lpstr>SimSun</vt:lpstr>
      <vt:lpstr>Arial</vt:lpstr>
      <vt:lpstr>Arial Narrow</vt:lpstr>
      <vt:lpstr>Calibri</vt:lpstr>
      <vt:lpstr>Gill Sans MT</vt:lpstr>
      <vt:lpstr>Times New Roman</vt:lpstr>
      <vt:lpstr>Verdana</vt:lpstr>
      <vt:lpstr>Wingdings 2</vt:lpstr>
      <vt:lpstr>Wingdings 3</vt:lpstr>
      <vt:lpstr>Solsticio</vt:lpstr>
      <vt:lpstr>Visio</vt:lpstr>
      <vt:lpstr>  FORMULACIÓN E IMPLEMENTACIÓN DE UN SISTEMA DE GESTIÓN DE SERVICIOS IT/T EN LA EMPRESA HIGHTELECOM </vt:lpstr>
      <vt:lpstr>Índice</vt:lpstr>
      <vt:lpstr>Objetivo General</vt:lpstr>
      <vt:lpstr>Objetivos Específicos</vt:lpstr>
      <vt:lpstr>Introducción</vt:lpstr>
      <vt:lpstr>Introducción</vt:lpstr>
      <vt:lpstr>Introducción</vt:lpstr>
      <vt:lpstr>Hightelecom</vt:lpstr>
      <vt:lpstr>Estructura Organizacional</vt:lpstr>
      <vt:lpstr>Departamento ITT</vt:lpstr>
      <vt:lpstr>Análisis de la situación actual del servicio</vt:lpstr>
      <vt:lpstr>Procesos operacionales Departamento ITT</vt:lpstr>
      <vt:lpstr>Evaluación de Procesos operacionales Departamento ITT</vt:lpstr>
      <vt:lpstr>Optimización de Procesos operacionales Departamento ITT</vt:lpstr>
      <vt:lpstr>Presentación de PowerPoint</vt:lpstr>
      <vt:lpstr>Presentación de PowerPoint</vt:lpstr>
      <vt:lpstr> Evaluación de los procesos de Gestión de Soporte.</vt:lpstr>
      <vt:lpstr>Método de Evaluación</vt:lpstr>
      <vt:lpstr>Grados de madurez de los procesos</vt:lpstr>
      <vt:lpstr>Método de Evaluación.</vt:lpstr>
      <vt:lpstr>Service Desk</vt:lpstr>
      <vt:lpstr>Gestión de Incidentes</vt:lpstr>
      <vt:lpstr>Gestión de Problemas</vt:lpstr>
      <vt:lpstr>Gestión de Nivel de Servicio</vt:lpstr>
      <vt:lpstr>Análisis de Resultados</vt:lpstr>
      <vt:lpstr>Análisis de Resultados</vt:lpstr>
      <vt:lpstr>Implementación de ITIL en las organizaciones</vt:lpstr>
      <vt:lpstr>Herramienta de gestión de servicios OTRS</vt:lpstr>
      <vt:lpstr>Herramienta de gestión de servicios OTRS</vt:lpstr>
      <vt:lpstr>Implementación de la herramienta OTRS</vt:lpstr>
      <vt:lpstr>Implementación de la herramienta OTRS</vt:lpstr>
      <vt:lpstr>Configuración General del Sistema</vt:lpstr>
      <vt:lpstr>Descripción General del Sistema</vt:lpstr>
      <vt:lpstr>Descripción General del Sistema</vt:lpstr>
      <vt:lpstr>Presentación de PowerPoint</vt:lpstr>
      <vt:lpstr>Descripción General del Sistema</vt:lpstr>
      <vt:lpstr>Descripción General del Sistema</vt:lpstr>
      <vt:lpstr>Descripción General del Sistema</vt:lpstr>
      <vt:lpstr>Presentación de PowerPoint</vt:lpstr>
      <vt:lpstr>Presentación de PowerPoint</vt:lpstr>
      <vt:lpstr>Evaluación del impacto operacional en la productividad de la compañía</vt:lpstr>
      <vt:lpstr>Presentación de PowerPoint</vt:lpstr>
      <vt:lpstr>Presentación de PowerPoint</vt:lpstr>
      <vt:lpstr>Presentación de PowerPoint</vt:lpstr>
      <vt:lpstr>Presentación de PowerPoint</vt:lpstr>
      <vt:lpstr>Matriz de priorización de incidentes</vt:lpstr>
      <vt:lpstr>Presentación de PowerPoint</vt:lpstr>
      <vt:lpstr>Evaluación de la herramienta por el usuario </vt:lpstr>
      <vt:lpstr>Evaluación de la herramienta por el usuario </vt:lpstr>
      <vt:lpstr>Evaluación de la herramienta por el usuario </vt:lpstr>
      <vt:lpstr>Evaluación de la herramienta por el usuario </vt:lpstr>
      <vt:lpstr>Matriz de priorización de incidentes</vt:lpstr>
      <vt:lpstr>Evaluación de la herramienta por el usuario </vt:lpstr>
      <vt:lpstr>Evaluación de la herramienta por el usuario </vt:lpstr>
      <vt:lpstr>Conclusiones</vt:lpstr>
      <vt:lpstr>Conclusiones</vt:lpstr>
      <vt:lpstr>Conclusiones</vt:lpstr>
      <vt:lpstr>Recomendaciones</vt:lpstr>
      <vt:lpstr>Reflexión Final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FORMULACIÓN E IMPLEMENTACIÓN DEL SISTEMA DE GESTIÓN DE SERVICIOS IT/T EN LA EMPRESA HIGHTELECOM</dc:title>
  <dc:creator>TEC Guzman Jorge</dc:creator>
  <cp:lastModifiedBy>DOCENTE</cp:lastModifiedBy>
  <cp:revision>64</cp:revision>
  <dcterms:created xsi:type="dcterms:W3CDTF">2015-01-07T18:43:57Z</dcterms:created>
  <dcterms:modified xsi:type="dcterms:W3CDTF">2015-04-07T11:52:29Z</dcterms:modified>
</cp:coreProperties>
</file>