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8">
  <p:sldMasterIdLst>
    <p:sldMasterId id="2147483660" r:id="rId1"/>
  </p:sldMasterIdLst>
  <p:notesMasterIdLst>
    <p:notesMasterId r:id="rId47"/>
  </p:notesMasterIdLst>
  <p:handoutMasterIdLst>
    <p:handoutMasterId r:id="rId48"/>
  </p:handoutMasterIdLst>
  <p:sldIdLst>
    <p:sldId id="272" r:id="rId2"/>
    <p:sldId id="412" r:id="rId3"/>
    <p:sldId id="413" r:id="rId4"/>
    <p:sldId id="414" r:id="rId5"/>
    <p:sldId id="415" r:id="rId6"/>
    <p:sldId id="505" r:id="rId7"/>
    <p:sldId id="481" r:id="rId8"/>
    <p:sldId id="507" r:id="rId9"/>
    <p:sldId id="506" r:id="rId10"/>
    <p:sldId id="508" r:id="rId11"/>
    <p:sldId id="483" r:id="rId12"/>
    <p:sldId id="484" r:id="rId13"/>
    <p:sldId id="416" r:id="rId14"/>
    <p:sldId id="509" r:id="rId15"/>
    <p:sldId id="510" r:id="rId16"/>
    <p:sldId id="511" r:id="rId17"/>
    <p:sldId id="501" r:id="rId18"/>
    <p:sldId id="419" r:id="rId19"/>
    <p:sldId id="514" r:id="rId20"/>
    <p:sldId id="513" r:id="rId21"/>
    <p:sldId id="512" r:id="rId22"/>
    <p:sldId id="515" r:id="rId23"/>
    <p:sldId id="420" r:id="rId24"/>
    <p:sldId id="423" r:id="rId25"/>
    <p:sldId id="516" r:id="rId26"/>
    <p:sldId id="517" r:id="rId27"/>
    <p:sldId id="518" r:id="rId28"/>
    <p:sldId id="519" r:id="rId29"/>
    <p:sldId id="520" r:id="rId30"/>
    <p:sldId id="521" r:id="rId31"/>
    <p:sldId id="522" r:id="rId32"/>
    <p:sldId id="523" r:id="rId33"/>
    <p:sldId id="525" r:id="rId34"/>
    <p:sldId id="485" r:id="rId35"/>
    <p:sldId id="487" r:id="rId36"/>
    <p:sldId id="526" r:id="rId37"/>
    <p:sldId id="527" r:id="rId38"/>
    <p:sldId id="528" r:id="rId39"/>
    <p:sldId id="488" r:id="rId40"/>
    <p:sldId id="529" r:id="rId41"/>
    <p:sldId id="530" r:id="rId42"/>
    <p:sldId id="496" r:id="rId43"/>
    <p:sldId id="497" r:id="rId44"/>
    <p:sldId id="498" r:id="rId45"/>
    <p:sldId id="499" r:id="rId46"/>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teban Vásconez Endara" initials="EVE" lastIdx="1" clrIdx="0">
    <p:extLst>
      <p:ext uri="{19B8F6BF-5375-455C-9EA6-DF929625EA0E}">
        <p15:presenceInfo xmlns:p15="http://schemas.microsoft.com/office/powerpoint/2012/main" userId="a273cc6c45dd823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586"/>
    <a:srgbClr val="FF9900"/>
    <a:srgbClr val="FFCC66"/>
    <a:srgbClr val="FFFF99"/>
    <a:srgbClr val="0000CC"/>
    <a:srgbClr val="FFFFFF"/>
    <a:srgbClr val="CCE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68" autoAdjust="0"/>
    <p:restoredTop sz="94660"/>
  </p:normalViewPr>
  <p:slideViewPr>
    <p:cSldViewPr>
      <p:cViewPr varScale="1">
        <p:scale>
          <a:sx n="70" d="100"/>
          <a:sy n="70" d="100"/>
        </p:scale>
        <p:origin x="159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14"/>
    </p:cViewPr>
  </p:sorterViewPr>
  <p:notesViewPr>
    <p:cSldViewPr>
      <p:cViewPr varScale="1">
        <p:scale>
          <a:sx n="53" d="100"/>
          <a:sy n="53" d="100"/>
        </p:scale>
        <p:origin x="-184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diagrams/_rels/data2.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slide" Target="../slides/slide19.xml"/><Relationship Id="rId1" Type="http://schemas.openxmlformats.org/officeDocument/2006/relationships/slide" Target="../slides/slide18.xml"/><Relationship Id="rId5" Type="http://schemas.openxmlformats.org/officeDocument/2006/relationships/slide" Target="../slides/slide22.xml"/><Relationship Id="rId4"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07AFD1-269D-42AD-A569-8875D3C783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068E758C-5A82-4C85-9090-832F0970B5DF}">
      <dgm:prSet phldrT="[Texto]" custT="1"/>
      <dgm:spPr/>
      <dgm:t>
        <a:bodyPr/>
        <a:lstStyle/>
        <a:p>
          <a:r>
            <a:rPr lang="es-EC" sz="2800" dirty="0" smtClean="0"/>
            <a:t>Ángulo de Presión</a:t>
          </a:r>
          <a:endParaRPr lang="es-EC" sz="2800" dirty="0"/>
        </a:p>
      </dgm:t>
    </dgm:pt>
    <dgm:pt modelId="{BD0CA519-3C93-4AE0-B3FB-35117BE5A37C}" type="parTrans" cxnId="{5AAFB371-FDD6-450F-AF6B-EA9ABDB668B2}">
      <dgm:prSet/>
      <dgm:spPr/>
      <dgm:t>
        <a:bodyPr/>
        <a:lstStyle/>
        <a:p>
          <a:endParaRPr lang="es-EC"/>
        </a:p>
      </dgm:t>
    </dgm:pt>
    <dgm:pt modelId="{36517466-D65D-47A5-A71E-2391325DBBEE}" type="sibTrans" cxnId="{5AAFB371-FDD6-450F-AF6B-EA9ABDB668B2}">
      <dgm:prSet/>
      <dgm:spPr/>
      <dgm:t>
        <a:bodyPr/>
        <a:lstStyle/>
        <a:p>
          <a:endParaRPr lang="es-EC"/>
        </a:p>
      </dgm:t>
    </dgm:pt>
    <dgm:pt modelId="{71289F1F-FB8C-4AEE-94D7-4CB47C89E57D}">
      <dgm:prSet phldrT="[Texto]" custT="1"/>
      <dgm:spPr/>
      <dgm:t>
        <a:bodyPr/>
        <a:lstStyle/>
        <a:p>
          <a:r>
            <a:rPr lang="es-EC" sz="2400" dirty="0" smtClean="0"/>
            <a:t>Para un correcto funcionamiento el ángulo de presión no debe superar el valor de 30°.</a:t>
          </a:r>
          <a:endParaRPr lang="es-EC" sz="2400" dirty="0"/>
        </a:p>
      </dgm:t>
    </dgm:pt>
    <dgm:pt modelId="{F953828B-5476-4AB7-994F-61535E8D9CD8}" type="parTrans" cxnId="{926A9439-5407-48F1-AEDA-05F615E668CC}">
      <dgm:prSet/>
      <dgm:spPr/>
      <dgm:t>
        <a:bodyPr/>
        <a:lstStyle/>
        <a:p>
          <a:endParaRPr lang="es-EC"/>
        </a:p>
      </dgm:t>
    </dgm:pt>
    <dgm:pt modelId="{45C9A7EE-320A-4A53-9D4C-E725F9EFDCF6}" type="sibTrans" cxnId="{926A9439-5407-48F1-AEDA-05F615E668CC}">
      <dgm:prSet/>
      <dgm:spPr/>
      <dgm:t>
        <a:bodyPr/>
        <a:lstStyle/>
        <a:p>
          <a:endParaRPr lang="es-EC"/>
        </a:p>
      </dgm:t>
    </dgm:pt>
    <dgm:pt modelId="{6FA446C2-A656-4C85-98C6-17F3E3B24536}">
      <dgm:prSet phldrT="[Texto]" custT="1"/>
      <dgm:spPr/>
      <dgm:t>
        <a:bodyPr/>
        <a:lstStyle/>
        <a:p>
          <a:r>
            <a:rPr lang="es-EC" sz="2800" dirty="0" smtClean="0"/>
            <a:t>Radio de curvatura</a:t>
          </a:r>
          <a:endParaRPr lang="es-EC" sz="2800" dirty="0"/>
        </a:p>
      </dgm:t>
    </dgm:pt>
    <dgm:pt modelId="{2E288C8D-5911-4CD2-8975-E132492A9DA8}" type="parTrans" cxnId="{8690F3E1-4588-4862-86DB-5BB0C077BE36}">
      <dgm:prSet/>
      <dgm:spPr/>
      <dgm:t>
        <a:bodyPr/>
        <a:lstStyle/>
        <a:p>
          <a:endParaRPr lang="es-EC"/>
        </a:p>
      </dgm:t>
    </dgm:pt>
    <dgm:pt modelId="{9A365BD4-85C0-4EAD-AD6D-90ABA87DD749}" type="sibTrans" cxnId="{8690F3E1-4588-4862-86DB-5BB0C077BE36}">
      <dgm:prSet/>
      <dgm:spPr/>
      <dgm:t>
        <a:bodyPr/>
        <a:lstStyle/>
        <a:p>
          <a:endParaRPr lang="es-EC"/>
        </a:p>
      </dgm:t>
    </dgm:pt>
    <dgm:pt modelId="{4246B096-56A2-4CEE-A9F7-6766C61FDDAA}">
      <dgm:prSet phldrT="[Texto]" custT="1"/>
      <dgm:spPr/>
      <dgm:t>
        <a:bodyPr/>
        <a:lstStyle/>
        <a:p>
          <a:r>
            <a:rPr lang="es-EC" sz="2000" dirty="0" smtClean="0"/>
            <a:t>Radio de curvatura mínimo de la curva de paso debe ser mayor que el radio del rodillo del seguidor.</a:t>
          </a:r>
          <a:endParaRPr lang="es-EC" sz="2000" dirty="0"/>
        </a:p>
      </dgm:t>
    </dgm:pt>
    <dgm:pt modelId="{C2F65BA9-F9CB-4B08-8CA1-3120107E22D7}" type="parTrans" cxnId="{8A3BDFB9-037A-4B10-B974-3C826485B69E}">
      <dgm:prSet/>
      <dgm:spPr/>
      <dgm:t>
        <a:bodyPr/>
        <a:lstStyle/>
        <a:p>
          <a:endParaRPr lang="es-EC"/>
        </a:p>
      </dgm:t>
    </dgm:pt>
    <dgm:pt modelId="{D3525C86-A380-42C1-A5BA-85F596D22740}" type="sibTrans" cxnId="{8A3BDFB9-037A-4B10-B974-3C826485B69E}">
      <dgm:prSet/>
      <dgm:spPr/>
      <dgm:t>
        <a:bodyPr/>
        <a:lstStyle/>
        <a:p>
          <a:endParaRPr lang="es-EC"/>
        </a:p>
      </dgm:t>
    </dgm:pt>
    <dgm:pt modelId="{A62D5B26-A64B-488D-9478-352AC7269B04}" type="pres">
      <dgm:prSet presAssocID="{2307AFD1-269D-42AD-A569-8875D3C7837F}" presName="Name0" presStyleCnt="0">
        <dgm:presLayoutVars>
          <dgm:dir/>
          <dgm:animLvl val="lvl"/>
          <dgm:resizeHandles val="exact"/>
        </dgm:presLayoutVars>
      </dgm:prSet>
      <dgm:spPr/>
    </dgm:pt>
    <dgm:pt modelId="{5E72DF2A-E00B-4E91-BA73-17177C3F26AA}" type="pres">
      <dgm:prSet presAssocID="{068E758C-5A82-4C85-9090-832F0970B5DF}" presName="composite" presStyleCnt="0"/>
      <dgm:spPr/>
    </dgm:pt>
    <dgm:pt modelId="{406AEC2C-6581-4E74-B803-D2E20D902730}" type="pres">
      <dgm:prSet presAssocID="{068E758C-5A82-4C85-9090-832F0970B5DF}" presName="parTx" presStyleLbl="alignNode1" presStyleIdx="0" presStyleCnt="2">
        <dgm:presLayoutVars>
          <dgm:chMax val="0"/>
          <dgm:chPref val="0"/>
          <dgm:bulletEnabled val="1"/>
        </dgm:presLayoutVars>
      </dgm:prSet>
      <dgm:spPr/>
      <dgm:t>
        <a:bodyPr/>
        <a:lstStyle/>
        <a:p>
          <a:endParaRPr lang="es-EC"/>
        </a:p>
      </dgm:t>
    </dgm:pt>
    <dgm:pt modelId="{DAA51E30-CDEA-4F0E-B0E4-3D09BED72B7F}" type="pres">
      <dgm:prSet presAssocID="{068E758C-5A82-4C85-9090-832F0970B5DF}" presName="desTx" presStyleLbl="alignAccFollowNode1" presStyleIdx="0" presStyleCnt="2">
        <dgm:presLayoutVars>
          <dgm:bulletEnabled val="1"/>
        </dgm:presLayoutVars>
      </dgm:prSet>
      <dgm:spPr/>
      <dgm:t>
        <a:bodyPr/>
        <a:lstStyle/>
        <a:p>
          <a:endParaRPr lang="es-EC"/>
        </a:p>
      </dgm:t>
    </dgm:pt>
    <dgm:pt modelId="{9F9EDF4C-CA31-42E0-B203-1EB06FA45F39}" type="pres">
      <dgm:prSet presAssocID="{36517466-D65D-47A5-A71E-2391325DBBEE}" presName="space" presStyleCnt="0"/>
      <dgm:spPr/>
    </dgm:pt>
    <dgm:pt modelId="{51417F5E-5125-432C-8CA0-8231357071BD}" type="pres">
      <dgm:prSet presAssocID="{6FA446C2-A656-4C85-98C6-17F3E3B24536}" presName="composite" presStyleCnt="0"/>
      <dgm:spPr/>
    </dgm:pt>
    <dgm:pt modelId="{AC5965EE-A90F-4E40-BF94-C63768DE4CC2}" type="pres">
      <dgm:prSet presAssocID="{6FA446C2-A656-4C85-98C6-17F3E3B24536}" presName="parTx" presStyleLbl="alignNode1" presStyleIdx="1" presStyleCnt="2">
        <dgm:presLayoutVars>
          <dgm:chMax val="0"/>
          <dgm:chPref val="0"/>
          <dgm:bulletEnabled val="1"/>
        </dgm:presLayoutVars>
      </dgm:prSet>
      <dgm:spPr/>
    </dgm:pt>
    <dgm:pt modelId="{A8E675F8-B62F-4E21-A4EE-79E3EB25D667}" type="pres">
      <dgm:prSet presAssocID="{6FA446C2-A656-4C85-98C6-17F3E3B24536}" presName="desTx" presStyleLbl="alignAccFollowNode1" presStyleIdx="1" presStyleCnt="2">
        <dgm:presLayoutVars>
          <dgm:bulletEnabled val="1"/>
        </dgm:presLayoutVars>
      </dgm:prSet>
      <dgm:spPr/>
      <dgm:t>
        <a:bodyPr/>
        <a:lstStyle/>
        <a:p>
          <a:endParaRPr lang="es-EC"/>
        </a:p>
      </dgm:t>
    </dgm:pt>
  </dgm:ptLst>
  <dgm:cxnLst>
    <dgm:cxn modelId="{8690F3E1-4588-4862-86DB-5BB0C077BE36}" srcId="{2307AFD1-269D-42AD-A569-8875D3C7837F}" destId="{6FA446C2-A656-4C85-98C6-17F3E3B24536}" srcOrd="1" destOrd="0" parTransId="{2E288C8D-5911-4CD2-8975-E132492A9DA8}" sibTransId="{9A365BD4-85C0-4EAD-AD6D-90ABA87DD749}"/>
    <dgm:cxn modelId="{ACD8F557-9BA1-4545-BDEC-BAC3F260B7F5}" type="presOf" srcId="{6FA446C2-A656-4C85-98C6-17F3E3B24536}" destId="{AC5965EE-A90F-4E40-BF94-C63768DE4CC2}" srcOrd="0" destOrd="0" presId="urn:microsoft.com/office/officeart/2005/8/layout/hList1"/>
    <dgm:cxn modelId="{8A3BDFB9-037A-4B10-B974-3C826485B69E}" srcId="{6FA446C2-A656-4C85-98C6-17F3E3B24536}" destId="{4246B096-56A2-4CEE-A9F7-6766C61FDDAA}" srcOrd="0" destOrd="0" parTransId="{C2F65BA9-F9CB-4B08-8CA1-3120107E22D7}" sibTransId="{D3525C86-A380-42C1-A5BA-85F596D22740}"/>
    <dgm:cxn modelId="{225236A8-ED9D-4141-BBCC-92A339FEF1E3}" type="presOf" srcId="{71289F1F-FB8C-4AEE-94D7-4CB47C89E57D}" destId="{DAA51E30-CDEA-4F0E-B0E4-3D09BED72B7F}" srcOrd="0" destOrd="0" presId="urn:microsoft.com/office/officeart/2005/8/layout/hList1"/>
    <dgm:cxn modelId="{5AAFB371-FDD6-450F-AF6B-EA9ABDB668B2}" srcId="{2307AFD1-269D-42AD-A569-8875D3C7837F}" destId="{068E758C-5A82-4C85-9090-832F0970B5DF}" srcOrd="0" destOrd="0" parTransId="{BD0CA519-3C93-4AE0-B3FB-35117BE5A37C}" sibTransId="{36517466-D65D-47A5-A71E-2391325DBBEE}"/>
    <dgm:cxn modelId="{CD9038EB-42F2-42F3-9F7B-F88F6E11BEEC}" type="presOf" srcId="{4246B096-56A2-4CEE-A9F7-6766C61FDDAA}" destId="{A8E675F8-B62F-4E21-A4EE-79E3EB25D667}" srcOrd="0" destOrd="0" presId="urn:microsoft.com/office/officeart/2005/8/layout/hList1"/>
    <dgm:cxn modelId="{926A9439-5407-48F1-AEDA-05F615E668CC}" srcId="{068E758C-5A82-4C85-9090-832F0970B5DF}" destId="{71289F1F-FB8C-4AEE-94D7-4CB47C89E57D}" srcOrd="0" destOrd="0" parTransId="{F953828B-5476-4AB7-994F-61535E8D9CD8}" sibTransId="{45C9A7EE-320A-4A53-9D4C-E725F9EFDCF6}"/>
    <dgm:cxn modelId="{739EBCD7-F696-412A-A87A-3953F7E26F3B}" type="presOf" srcId="{2307AFD1-269D-42AD-A569-8875D3C7837F}" destId="{A62D5B26-A64B-488D-9478-352AC7269B04}" srcOrd="0" destOrd="0" presId="urn:microsoft.com/office/officeart/2005/8/layout/hList1"/>
    <dgm:cxn modelId="{7D1FE6FB-31E3-4241-B111-F2CA788F5CD0}" type="presOf" srcId="{068E758C-5A82-4C85-9090-832F0970B5DF}" destId="{406AEC2C-6581-4E74-B803-D2E20D902730}" srcOrd="0" destOrd="0" presId="urn:microsoft.com/office/officeart/2005/8/layout/hList1"/>
    <dgm:cxn modelId="{E49E8AD3-073F-4D69-8025-013444430A83}" type="presParOf" srcId="{A62D5B26-A64B-488D-9478-352AC7269B04}" destId="{5E72DF2A-E00B-4E91-BA73-17177C3F26AA}" srcOrd="0" destOrd="0" presId="urn:microsoft.com/office/officeart/2005/8/layout/hList1"/>
    <dgm:cxn modelId="{13FBC87F-4E60-4937-B845-D3B4CCD657D1}" type="presParOf" srcId="{5E72DF2A-E00B-4E91-BA73-17177C3F26AA}" destId="{406AEC2C-6581-4E74-B803-D2E20D902730}" srcOrd="0" destOrd="0" presId="urn:microsoft.com/office/officeart/2005/8/layout/hList1"/>
    <dgm:cxn modelId="{0FFC301D-17E1-43EE-8CBC-5B573E4C4263}" type="presParOf" srcId="{5E72DF2A-E00B-4E91-BA73-17177C3F26AA}" destId="{DAA51E30-CDEA-4F0E-B0E4-3D09BED72B7F}" srcOrd="1" destOrd="0" presId="urn:microsoft.com/office/officeart/2005/8/layout/hList1"/>
    <dgm:cxn modelId="{4BE8F5BE-C8B0-4ADD-B091-4CD0F4CC5317}" type="presParOf" srcId="{A62D5B26-A64B-488D-9478-352AC7269B04}" destId="{9F9EDF4C-CA31-42E0-B203-1EB06FA45F39}" srcOrd="1" destOrd="0" presId="urn:microsoft.com/office/officeart/2005/8/layout/hList1"/>
    <dgm:cxn modelId="{6A2C13AC-3CAA-44CA-A728-2968C09EDAB3}" type="presParOf" srcId="{A62D5B26-A64B-488D-9478-352AC7269B04}" destId="{51417F5E-5125-432C-8CA0-8231357071BD}" srcOrd="2" destOrd="0" presId="urn:microsoft.com/office/officeart/2005/8/layout/hList1"/>
    <dgm:cxn modelId="{3AF7D20F-FD47-4DC7-BE36-212408504933}" type="presParOf" srcId="{51417F5E-5125-432C-8CA0-8231357071BD}" destId="{AC5965EE-A90F-4E40-BF94-C63768DE4CC2}" srcOrd="0" destOrd="0" presId="urn:microsoft.com/office/officeart/2005/8/layout/hList1"/>
    <dgm:cxn modelId="{D0187646-CF96-4F22-9AE9-73BA75B0234F}" type="presParOf" srcId="{51417F5E-5125-432C-8CA0-8231357071BD}" destId="{A8E675F8-B62F-4E21-A4EE-79E3EB25D66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0265C6-1BAB-49DF-A270-CB0A06293AE9}" type="doc">
      <dgm:prSet loTypeId="urn:microsoft.com/office/officeart/2005/8/layout/default" loCatId="list" qsTypeId="urn:microsoft.com/office/officeart/2005/8/quickstyle/3d2" qsCatId="3D" csTypeId="urn:microsoft.com/office/officeart/2005/8/colors/accent1_4" csCatId="accent1" phldr="1"/>
      <dgm:spPr/>
      <dgm:t>
        <a:bodyPr/>
        <a:lstStyle/>
        <a:p>
          <a:endParaRPr lang="es-EC"/>
        </a:p>
      </dgm:t>
    </dgm:pt>
    <dgm:pt modelId="{6FE10B8C-28DC-4D88-A1B4-02E607488BF9}">
      <dgm:prSet phldrT="[Texto]"/>
      <dgm:spPr/>
      <dgm:t>
        <a:bodyPr/>
        <a:lstStyle/>
        <a:p>
          <a:r>
            <a:rPr lang="es-EC" dirty="0" smtClean="0"/>
            <a:t>Cicloidal</a:t>
          </a:r>
          <a:endParaRPr lang="es-EC"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3EF7087-4A07-468A-91A8-2F3423839AA8}" type="parTrans" cxnId="{F3F83308-A4AE-4D7A-9AAD-0D3BE911EF1A}">
      <dgm:prSet/>
      <dgm:spPr/>
      <dgm:t>
        <a:bodyPr/>
        <a:lstStyle/>
        <a:p>
          <a:endParaRPr lang="es-EC"/>
        </a:p>
      </dgm:t>
    </dgm:pt>
    <dgm:pt modelId="{6387151B-2381-45D0-86E5-72B3E56FB05B}" type="sibTrans" cxnId="{F3F83308-A4AE-4D7A-9AAD-0D3BE911EF1A}">
      <dgm:prSet/>
      <dgm:spPr/>
      <dgm:t>
        <a:bodyPr/>
        <a:lstStyle/>
        <a:p>
          <a:endParaRPr lang="es-EC"/>
        </a:p>
      </dgm:t>
    </dgm:pt>
    <dgm:pt modelId="{AA98F956-E6B6-487E-AFBE-56B3B469472E}">
      <dgm:prSet phldrT="[Texto]"/>
      <dgm:spPr/>
      <dgm:t>
        <a:bodyPr/>
        <a:lstStyle/>
        <a:p>
          <a:r>
            <a:rPr lang="es-EC" dirty="0" smtClean="0"/>
            <a:t>Polinomial 345</a:t>
          </a:r>
          <a:endParaRPr lang="es-EC"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98C0FDE3-3F59-4576-AB5C-156995029839}" type="parTrans" cxnId="{07B4D497-C4CF-4FCA-9C87-47297E140396}">
      <dgm:prSet/>
      <dgm:spPr/>
      <dgm:t>
        <a:bodyPr/>
        <a:lstStyle/>
        <a:p>
          <a:endParaRPr lang="es-EC"/>
        </a:p>
      </dgm:t>
    </dgm:pt>
    <dgm:pt modelId="{F54F9B65-93F2-46F8-B16A-19D1F4704103}" type="sibTrans" cxnId="{07B4D497-C4CF-4FCA-9C87-47297E140396}">
      <dgm:prSet/>
      <dgm:spPr/>
      <dgm:t>
        <a:bodyPr/>
        <a:lstStyle/>
        <a:p>
          <a:endParaRPr lang="es-EC"/>
        </a:p>
      </dgm:t>
    </dgm:pt>
    <dgm:pt modelId="{F41195A5-4611-4883-BBE1-864FAFE9E216}">
      <dgm:prSet phldrT="[Texto]"/>
      <dgm:spPr/>
      <dgm:t>
        <a:bodyPr/>
        <a:lstStyle/>
        <a:p>
          <a:r>
            <a:rPr lang="es-EC" dirty="0" smtClean="0"/>
            <a:t>Polinomial 4567</a:t>
          </a:r>
          <a:endParaRPr lang="es-EC"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5E6E2918-0292-443F-B6CB-E02F0FF1DC8A}" type="parTrans" cxnId="{E8E09226-2A7E-4276-9F5D-C1D163509822}">
      <dgm:prSet/>
      <dgm:spPr/>
      <dgm:t>
        <a:bodyPr/>
        <a:lstStyle/>
        <a:p>
          <a:endParaRPr lang="es-EC"/>
        </a:p>
      </dgm:t>
    </dgm:pt>
    <dgm:pt modelId="{5A23CEF0-C13B-4857-A4A6-E56B3A53B8FC}" type="sibTrans" cxnId="{E8E09226-2A7E-4276-9F5D-C1D163509822}">
      <dgm:prSet/>
      <dgm:spPr/>
      <dgm:t>
        <a:bodyPr/>
        <a:lstStyle/>
        <a:p>
          <a:endParaRPr lang="es-EC"/>
        </a:p>
      </dgm:t>
    </dgm:pt>
    <dgm:pt modelId="{4F70BE32-3576-46DC-9EAA-46D748CB76F3}">
      <dgm:prSet phldrT="[Texto]"/>
      <dgm:spPr/>
      <dgm:t>
        <a:bodyPr/>
        <a:lstStyle/>
        <a:p>
          <a:r>
            <a:rPr lang="es-EC" dirty="0" smtClean="0"/>
            <a:t>Bézier grado 7 (a tramos)</a:t>
          </a:r>
          <a:endParaRPr lang="es-EC"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B29BDAA2-A0B5-453C-A4D5-710E66C3305E}" type="parTrans" cxnId="{D2AE1C29-B2C7-4C2A-929B-BC662394893A}">
      <dgm:prSet/>
      <dgm:spPr/>
      <dgm:t>
        <a:bodyPr/>
        <a:lstStyle/>
        <a:p>
          <a:endParaRPr lang="es-EC"/>
        </a:p>
      </dgm:t>
    </dgm:pt>
    <dgm:pt modelId="{26D24108-3B77-4ADF-A1EC-CD03DB9FAB22}" type="sibTrans" cxnId="{D2AE1C29-B2C7-4C2A-929B-BC662394893A}">
      <dgm:prSet/>
      <dgm:spPr/>
      <dgm:t>
        <a:bodyPr/>
        <a:lstStyle/>
        <a:p>
          <a:endParaRPr lang="es-EC"/>
        </a:p>
      </dgm:t>
    </dgm:pt>
    <dgm:pt modelId="{C267060A-E542-43AB-BC6F-4BEBC1CAEC1A}">
      <dgm:prSet phldrT="[Texto]"/>
      <dgm:spPr/>
      <dgm:t>
        <a:bodyPr/>
        <a:lstStyle/>
        <a:p>
          <a:r>
            <a:rPr lang="es-EC" dirty="0" smtClean="0"/>
            <a:t>Bézier grado 15</a:t>
          </a:r>
          <a:endParaRPr lang="es-EC"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D89C0A0A-6627-49AE-BDF4-1BE8260E7F7F}" type="parTrans" cxnId="{32830803-8C9D-4161-A182-E4696E334F47}">
      <dgm:prSet/>
      <dgm:spPr/>
      <dgm:t>
        <a:bodyPr/>
        <a:lstStyle/>
        <a:p>
          <a:endParaRPr lang="es-EC"/>
        </a:p>
      </dgm:t>
    </dgm:pt>
    <dgm:pt modelId="{149C0AE3-6B0F-48A8-B4B5-1DF9D533404C}" type="sibTrans" cxnId="{32830803-8C9D-4161-A182-E4696E334F47}">
      <dgm:prSet/>
      <dgm:spPr/>
      <dgm:t>
        <a:bodyPr/>
        <a:lstStyle/>
        <a:p>
          <a:endParaRPr lang="es-EC"/>
        </a:p>
      </dgm:t>
    </dgm:pt>
    <dgm:pt modelId="{D88501F1-850F-45E5-9857-4310A7764B90}" type="pres">
      <dgm:prSet presAssocID="{940265C6-1BAB-49DF-A270-CB0A06293AE9}" presName="diagram" presStyleCnt="0">
        <dgm:presLayoutVars>
          <dgm:dir/>
          <dgm:resizeHandles val="exact"/>
        </dgm:presLayoutVars>
      </dgm:prSet>
      <dgm:spPr/>
    </dgm:pt>
    <dgm:pt modelId="{7FF712F9-7DB9-4337-92F7-5CC3EF6CE401}" type="pres">
      <dgm:prSet presAssocID="{6FE10B8C-28DC-4D88-A1B4-02E607488BF9}" presName="node" presStyleLbl="node1" presStyleIdx="0" presStyleCnt="5">
        <dgm:presLayoutVars>
          <dgm:bulletEnabled val="1"/>
        </dgm:presLayoutVars>
      </dgm:prSet>
      <dgm:spPr/>
      <dgm:t>
        <a:bodyPr/>
        <a:lstStyle/>
        <a:p>
          <a:endParaRPr lang="es-EC"/>
        </a:p>
      </dgm:t>
    </dgm:pt>
    <dgm:pt modelId="{3CD94607-FAAE-4DFB-B85F-8AC520D4B40B}" type="pres">
      <dgm:prSet presAssocID="{6387151B-2381-45D0-86E5-72B3E56FB05B}" presName="sibTrans" presStyleCnt="0"/>
      <dgm:spPr/>
    </dgm:pt>
    <dgm:pt modelId="{1DCB15D2-411C-4C13-B52A-06EAA0208650}" type="pres">
      <dgm:prSet presAssocID="{AA98F956-E6B6-487E-AFBE-56B3B469472E}" presName="node" presStyleLbl="node1" presStyleIdx="1" presStyleCnt="5">
        <dgm:presLayoutVars>
          <dgm:bulletEnabled val="1"/>
        </dgm:presLayoutVars>
      </dgm:prSet>
      <dgm:spPr/>
    </dgm:pt>
    <dgm:pt modelId="{320C804B-3825-4E1A-BDA2-62F6D5B23B9C}" type="pres">
      <dgm:prSet presAssocID="{F54F9B65-93F2-46F8-B16A-19D1F4704103}" presName="sibTrans" presStyleCnt="0"/>
      <dgm:spPr/>
    </dgm:pt>
    <dgm:pt modelId="{FC248952-6318-4897-BA31-8AA69B3631CB}" type="pres">
      <dgm:prSet presAssocID="{F41195A5-4611-4883-BBE1-864FAFE9E216}" presName="node" presStyleLbl="node1" presStyleIdx="2" presStyleCnt="5">
        <dgm:presLayoutVars>
          <dgm:bulletEnabled val="1"/>
        </dgm:presLayoutVars>
      </dgm:prSet>
      <dgm:spPr/>
    </dgm:pt>
    <dgm:pt modelId="{7E4AEB23-DF9D-4D38-9D5F-94B19FC24CD1}" type="pres">
      <dgm:prSet presAssocID="{5A23CEF0-C13B-4857-A4A6-E56B3A53B8FC}" presName="sibTrans" presStyleCnt="0"/>
      <dgm:spPr/>
    </dgm:pt>
    <dgm:pt modelId="{7679B917-BD53-4694-852E-0938896CFD25}" type="pres">
      <dgm:prSet presAssocID="{4F70BE32-3576-46DC-9EAA-46D748CB76F3}" presName="node" presStyleLbl="node1" presStyleIdx="3" presStyleCnt="5">
        <dgm:presLayoutVars>
          <dgm:bulletEnabled val="1"/>
        </dgm:presLayoutVars>
      </dgm:prSet>
      <dgm:spPr/>
      <dgm:t>
        <a:bodyPr/>
        <a:lstStyle/>
        <a:p>
          <a:endParaRPr lang="es-EC"/>
        </a:p>
      </dgm:t>
    </dgm:pt>
    <dgm:pt modelId="{971850A3-4CBF-4C82-9B18-0A8EAE9603DA}" type="pres">
      <dgm:prSet presAssocID="{26D24108-3B77-4ADF-A1EC-CD03DB9FAB22}" presName="sibTrans" presStyleCnt="0"/>
      <dgm:spPr/>
    </dgm:pt>
    <dgm:pt modelId="{7D17AC70-66D3-4784-AD33-8B42C3D93889}" type="pres">
      <dgm:prSet presAssocID="{C267060A-E542-43AB-BC6F-4BEBC1CAEC1A}" presName="node" presStyleLbl="node1" presStyleIdx="4" presStyleCnt="5">
        <dgm:presLayoutVars>
          <dgm:bulletEnabled val="1"/>
        </dgm:presLayoutVars>
      </dgm:prSet>
      <dgm:spPr/>
    </dgm:pt>
  </dgm:ptLst>
  <dgm:cxnLst>
    <dgm:cxn modelId="{F475EDC6-ADA1-4811-A027-EACC956D5756}" type="presOf" srcId="{6FE10B8C-28DC-4D88-A1B4-02E607488BF9}" destId="{7FF712F9-7DB9-4337-92F7-5CC3EF6CE401}" srcOrd="0" destOrd="0" presId="urn:microsoft.com/office/officeart/2005/8/layout/default"/>
    <dgm:cxn modelId="{07B4D497-C4CF-4FCA-9C87-47297E140396}" srcId="{940265C6-1BAB-49DF-A270-CB0A06293AE9}" destId="{AA98F956-E6B6-487E-AFBE-56B3B469472E}" srcOrd="1" destOrd="0" parTransId="{98C0FDE3-3F59-4576-AB5C-156995029839}" sibTransId="{F54F9B65-93F2-46F8-B16A-19D1F4704103}"/>
    <dgm:cxn modelId="{512F13AA-C95D-4947-9EB0-B8E7E3F4AE72}" type="presOf" srcId="{940265C6-1BAB-49DF-A270-CB0A06293AE9}" destId="{D88501F1-850F-45E5-9857-4310A7764B90}" srcOrd="0" destOrd="0" presId="urn:microsoft.com/office/officeart/2005/8/layout/default"/>
    <dgm:cxn modelId="{9122C96E-3BDE-4282-9024-0AD81279BCF5}" type="presOf" srcId="{C267060A-E542-43AB-BC6F-4BEBC1CAEC1A}" destId="{7D17AC70-66D3-4784-AD33-8B42C3D93889}" srcOrd="0" destOrd="0" presId="urn:microsoft.com/office/officeart/2005/8/layout/default"/>
    <dgm:cxn modelId="{4D5AA80D-250A-4841-9FF8-ECCBFCEF9E62}" type="presOf" srcId="{4F70BE32-3576-46DC-9EAA-46D748CB76F3}" destId="{7679B917-BD53-4694-852E-0938896CFD25}" srcOrd="0" destOrd="0" presId="urn:microsoft.com/office/officeart/2005/8/layout/default"/>
    <dgm:cxn modelId="{FA09601E-D65C-4CBA-A27C-EC2F327B77F3}" type="presOf" srcId="{F41195A5-4611-4883-BBE1-864FAFE9E216}" destId="{FC248952-6318-4897-BA31-8AA69B3631CB}" srcOrd="0" destOrd="0" presId="urn:microsoft.com/office/officeart/2005/8/layout/default"/>
    <dgm:cxn modelId="{32830803-8C9D-4161-A182-E4696E334F47}" srcId="{940265C6-1BAB-49DF-A270-CB0A06293AE9}" destId="{C267060A-E542-43AB-BC6F-4BEBC1CAEC1A}" srcOrd="4" destOrd="0" parTransId="{D89C0A0A-6627-49AE-BDF4-1BE8260E7F7F}" sibTransId="{149C0AE3-6B0F-48A8-B4B5-1DF9D533404C}"/>
    <dgm:cxn modelId="{F3F83308-A4AE-4D7A-9AAD-0D3BE911EF1A}" srcId="{940265C6-1BAB-49DF-A270-CB0A06293AE9}" destId="{6FE10B8C-28DC-4D88-A1B4-02E607488BF9}" srcOrd="0" destOrd="0" parTransId="{13EF7087-4A07-468A-91A8-2F3423839AA8}" sibTransId="{6387151B-2381-45D0-86E5-72B3E56FB05B}"/>
    <dgm:cxn modelId="{E8E09226-2A7E-4276-9F5D-C1D163509822}" srcId="{940265C6-1BAB-49DF-A270-CB0A06293AE9}" destId="{F41195A5-4611-4883-BBE1-864FAFE9E216}" srcOrd="2" destOrd="0" parTransId="{5E6E2918-0292-443F-B6CB-E02F0FF1DC8A}" sibTransId="{5A23CEF0-C13B-4857-A4A6-E56B3A53B8FC}"/>
    <dgm:cxn modelId="{D2AE1C29-B2C7-4C2A-929B-BC662394893A}" srcId="{940265C6-1BAB-49DF-A270-CB0A06293AE9}" destId="{4F70BE32-3576-46DC-9EAA-46D748CB76F3}" srcOrd="3" destOrd="0" parTransId="{B29BDAA2-A0B5-453C-A4D5-710E66C3305E}" sibTransId="{26D24108-3B77-4ADF-A1EC-CD03DB9FAB22}"/>
    <dgm:cxn modelId="{F129DB58-DCE6-404B-B983-BA88365B593F}" type="presOf" srcId="{AA98F956-E6B6-487E-AFBE-56B3B469472E}" destId="{1DCB15D2-411C-4C13-B52A-06EAA0208650}" srcOrd="0" destOrd="0" presId="urn:microsoft.com/office/officeart/2005/8/layout/default"/>
    <dgm:cxn modelId="{89C7641E-F6FE-4CF5-84A8-4E64908EFAE9}" type="presParOf" srcId="{D88501F1-850F-45E5-9857-4310A7764B90}" destId="{7FF712F9-7DB9-4337-92F7-5CC3EF6CE401}" srcOrd="0" destOrd="0" presId="urn:microsoft.com/office/officeart/2005/8/layout/default"/>
    <dgm:cxn modelId="{C83F26B9-F46E-493E-803D-1E6C6A4607F8}" type="presParOf" srcId="{D88501F1-850F-45E5-9857-4310A7764B90}" destId="{3CD94607-FAAE-4DFB-B85F-8AC520D4B40B}" srcOrd="1" destOrd="0" presId="urn:microsoft.com/office/officeart/2005/8/layout/default"/>
    <dgm:cxn modelId="{BDF79B02-038D-4275-8471-7A17C3D2FF74}" type="presParOf" srcId="{D88501F1-850F-45E5-9857-4310A7764B90}" destId="{1DCB15D2-411C-4C13-B52A-06EAA0208650}" srcOrd="2" destOrd="0" presId="urn:microsoft.com/office/officeart/2005/8/layout/default"/>
    <dgm:cxn modelId="{C7F63A16-AE1C-466C-8B4A-4ADE7E243213}" type="presParOf" srcId="{D88501F1-850F-45E5-9857-4310A7764B90}" destId="{320C804B-3825-4E1A-BDA2-62F6D5B23B9C}" srcOrd="3" destOrd="0" presId="urn:microsoft.com/office/officeart/2005/8/layout/default"/>
    <dgm:cxn modelId="{9DDCE620-A80D-4323-A1F5-205D2E2A6794}" type="presParOf" srcId="{D88501F1-850F-45E5-9857-4310A7764B90}" destId="{FC248952-6318-4897-BA31-8AA69B3631CB}" srcOrd="4" destOrd="0" presId="urn:microsoft.com/office/officeart/2005/8/layout/default"/>
    <dgm:cxn modelId="{6F4734C4-25D8-4E2E-B1FB-F432B1F644BF}" type="presParOf" srcId="{D88501F1-850F-45E5-9857-4310A7764B90}" destId="{7E4AEB23-DF9D-4D38-9D5F-94B19FC24CD1}" srcOrd="5" destOrd="0" presId="urn:microsoft.com/office/officeart/2005/8/layout/default"/>
    <dgm:cxn modelId="{E011BC1B-A46D-4ED6-B28D-AA9FE7D898C4}" type="presParOf" srcId="{D88501F1-850F-45E5-9857-4310A7764B90}" destId="{7679B917-BD53-4694-852E-0938896CFD25}" srcOrd="6" destOrd="0" presId="urn:microsoft.com/office/officeart/2005/8/layout/default"/>
    <dgm:cxn modelId="{C524F792-29C6-492A-8966-67C95DE2BADB}" type="presParOf" srcId="{D88501F1-850F-45E5-9857-4310A7764B90}" destId="{971850A3-4CBF-4C82-9B18-0A8EAE9603DA}" srcOrd="7" destOrd="0" presId="urn:microsoft.com/office/officeart/2005/8/layout/default"/>
    <dgm:cxn modelId="{C571375C-A167-40B2-A3BC-6366849E9DAE}" type="presParOf" srcId="{D88501F1-850F-45E5-9857-4310A7764B90}" destId="{7D17AC70-66D3-4784-AD33-8B42C3D9388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AEC2C-6581-4E74-B803-D2E20D902730}">
      <dsp:nvSpPr>
        <dsp:cNvPr id="0" name=""/>
        <dsp:cNvSpPr/>
      </dsp:nvSpPr>
      <dsp:spPr>
        <a:xfrm>
          <a:off x="38" y="13817"/>
          <a:ext cx="3658823" cy="950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s-EC" sz="2800" kern="1200" dirty="0" smtClean="0"/>
            <a:t>Ángulo de Presión</a:t>
          </a:r>
          <a:endParaRPr lang="es-EC" sz="2800" kern="1200" dirty="0"/>
        </a:p>
      </dsp:txBody>
      <dsp:txXfrm>
        <a:off x="38" y="13817"/>
        <a:ext cx="3658823" cy="950400"/>
      </dsp:txXfrm>
    </dsp:sp>
    <dsp:sp modelId="{DAA51E30-CDEA-4F0E-B0E4-3D09BED72B7F}">
      <dsp:nvSpPr>
        <dsp:cNvPr id="0" name=""/>
        <dsp:cNvSpPr/>
      </dsp:nvSpPr>
      <dsp:spPr>
        <a:xfrm>
          <a:off x="38" y="964217"/>
          <a:ext cx="3658823" cy="190228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EC" sz="2400" kern="1200" dirty="0" smtClean="0"/>
            <a:t>Para un correcto funcionamiento el ángulo de presión no debe superar el valor de 30°.</a:t>
          </a:r>
          <a:endParaRPr lang="es-EC" sz="2400" kern="1200" dirty="0"/>
        </a:p>
      </dsp:txBody>
      <dsp:txXfrm>
        <a:off x="38" y="964217"/>
        <a:ext cx="3658823" cy="1902285"/>
      </dsp:txXfrm>
    </dsp:sp>
    <dsp:sp modelId="{AC5965EE-A90F-4E40-BF94-C63768DE4CC2}">
      <dsp:nvSpPr>
        <dsp:cNvPr id="0" name=""/>
        <dsp:cNvSpPr/>
      </dsp:nvSpPr>
      <dsp:spPr>
        <a:xfrm>
          <a:off x="4171097" y="13817"/>
          <a:ext cx="3658823" cy="950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s-EC" sz="2800" kern="1200" dirty="0" smtClean="0"/>
            <a:t>Radio de curvatura</a:t>
          </a:r>
          <a:endParaRPr lang="es-EC" sz="2800" kern="1200" dirty="0"/>
        </a:p>
      </dsp:txBody>
      <dsp:txXfrm>
        <a:off x="4171097" y="13817"/>
        <a:ext cx="3658823" cy="950400"/>
      </dsp:txXfrm>
    </dsp:sp>
    <dsp:sp modelId="{A8E675F8-B62F-4E21-A4EE-79E3EB25D667}">
      <dsp:nvSpPr>
        <dsp:cNvPr id="0" name=""/>
        <dsp:cNvSpPr/>
      </dsp:nvSpPr>
      <dsp:spPr>
        <a:xfrm>
          <a:off x="4171097" y="964217"/>
          <a:ext cx="3658823" cy="190228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t>Radio de curvatura mínimo de la curva de paso debe ser mayor que el radio del rodillo del seguidor.</a:t>
          </a:r>
          <a:endParaRPr lang="es-EC" sz="2000" kern="1200" dirty="0"/>
        </a:p>
      </dsp:txBody>
      <dsp:txXfrm>
        <a:off x="4171097" y="964217"/>
        <a:ext cx="3658823" cy="19022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712F9-7DB9-4337-92F7-5CC3EF6CE401}">
      <dsp:nvSpPr>
        <dsp:cNvPr id="0" name=""/>
        <dsp:cNvSpPr/>
      </dsp:nvSpPr>
      <dsp:spPr>
        <a:xfrm>
          <a:off x="0" y="591343"/>
          <a:ext cx="2571749" cy="1543050"/>
        </a:xfrm>
        <a:prstGeom prst="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kern="1200" dirty="0" smtClean="0"/>
            <a:t>Cicloidal</a:t>
          </a:r>
          <a:endParaRPr lang="es-EC" sz="3200" kern="1200" dirty="0"/>
        </a:p>
      </dsp:txBody>
      <dsp:txXfrm>
        <a:off x="0" y="591343"/>
        <a:ext cx="2571749" cy="1543050"/>
      </dsp:txXfrm>
    </dsp:sp>
    <dsp:sp modelId="{1DCB15D2-411C-4C13-B52A-06EAA0208650}">
      <dsp:nvSpPr>
        <dsp:cNvPr id="0" name=""/>
        <dsp:cNvSpPr/>
      </dsp:nvSpPr>
      <dsp:spPr>
        <a:xfrm>
          <a:off x="2828925" y="591343"/>
          <a:ext cx="2571749" cy="1543050"/>
        </a:xfrm>
        <a:prstGeom prst="rect">
          <a:avLst/>
        </a:prstGeom>
        <a:gradFill rotWithShape="0">
          <a:gsLst>
            <a:gs pos="0">
              <a:schemeClr val="accent1">
                <a:shade val="50000"/>
                <a:hueOff val="6983"/>
                <a:satOff val="9853"/>
                <a:lumOff val="12396"/>
                <a:alphaOff val="0"/>
                <a:shade val="51000"/>
                <a:satMod val="130000"/>
              </a:schemeClr>
            </a:gs>
            <a:gs pos="80000">
              <a:schemeClr val="accent1">
                <a:shade val="50000"/>
                <a:hueOff val="6983"/>
                <a:satOff val="9853"/>
                <a:lumOff val="12396"/>
                <a:alphaOff val="0"/>
                <a:shade val="93000"/>
                <a:satMod val="130000"/>
              </a:schemeClr>
            </a:gs>
            <a:gs pos="100000">
              <a:schemeClr val="accent1">
                <a:shade val="50000"/>
                <a:hueOff val="6983"/>
                <a:satOff val="9853"/>
                <a:lumOff val="123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kern="1200" dirty="0" smtClean="0"/>
            <a:t>Polinomial 345</a:t>
          </a:r>
          <a:endParaRPr lang="es-EC" sz="3200" kern="1200" dirty="0"/>
        </a:p>
      </dsp:txBody>
      <dsp:txXfrm>
        <a:off x="2828925" y="591343"/>
        <a:ext cx="2571749" cy="1543050"/>
      </dsp:txXfrm>
    </dsp:sp>
    <dsp:sp modelId="{FC248952-6318-4897-BA31-8AA69B3631CB}">
      <dsp:nvSpPr>
        <dsp:cNvPr id="0" name=""/>
        <dsp:cNvSpPr/>
      </dsp:nvSpPr>
      <dsp:spPr>
        <a:xfrm>
          <a:off x="5657849" y="591343"/>
          <a:ext cx="2571749" cy="1543050"/>
        </a:xfrm>
        <a:prstGeom prst="rect">
          <a:avLst/>
        </a:prstGeom>
        <a:gradFill rotWithShape="0">
          <a:gsLst>
            <a:gs pos="0">
              <a:schemeClr val="accent1">
                <a:shade val="50000"/>
                <a:hueOff val="13965"/>
                <a:satOff val="19706"/>
                <a:lumOff val="24793"/>
                <a:alphaOff val="0"/>
                <a:shade val="51000"/>
                <a:satMod val="130000"/>
              </a:schemeClr>
            </a:gs>
            <a:gs pos="80000">
              <a:schemeClr val="accent1">
                <a:shade val="50000"/>
                <a:hueOff val="13965"/>
                <a:satOff val="19706"/>
                <a:lumOff val="24793"/>
                <a:alphaOff val="0"/>
                <a:shade val="93000"/>
                <a:satMod val="130000"/>
              </a:schemeClr>
            </a:gs>
            <a:gs pos="100000">
              <a:schemeClr val="accent1">
                <a:shade val="50000"/>
                <a:hueOff val="13965"/>
                <a:satOff val="19706"/>
                <a:lumOff val="2479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kern="1200" dirty="0" smtClean="0"/>
            <a:t>Polinomial 4567</a:t>
          </a:r>
          <a:endParaRPr lang="es-EC" sz="3200" kern="1200" dirty="0"/>
        </a:p>
      </dsp:txBody>
      <dsp:txXfrm>
        <a:off x="5657849" y="591343"/>
        <a:ext cx="2571749" cy="1543050"/>
      </dsp:txXfrm>
    </dsp:sp>
    <dsp:sp modelId="{7679B917-BD53-4694-852E-0938896CFD25}">
      <dsp:nvSpPr>
        <dsp:cNvPr id="0" name=""/>
        <dsp:cNvSpPr/>
      </dsp:nvSpPr>
      <dsp:spPr>
        <a:xfrm>
          <a:off x="1414462" y="2391569"/>
          <a:ext cx="2571749" cy="1543050"/>
        </a:xfrm>
        <a:prstGeom prst="rect">
          <a:avLst/>
        </a:prstGeom>
        <a:gradFill rotWithShape="0">
          <a:gsLst>
            <a:gs pos="0">
              <a:schemeClr val="accent1">
                <a:shade val="50000"/>
                <a:hueOff val="13965"/>
                <a:satOff val="19706"/>
                <a:lumOff val="24793"/>
                <a:alphaOff val="0"/>
                <a:shade val="51000"/>
                <a:satMod val="130000"/>
              </a:schemeClr>
            </a:gs>
            <a:gs pos="80000">
              <a:schemeClr val="accent1">
                <a:shade val="50000"/>
                <a:hueOff val="13965"/>
                <a:satOff val="19706"/>
                <a:lumOff val="24793"/>
                <a:alphaOff val="0"/>
                <a:shade val="93000"/>
                <a:satMod val="130000"/>
              </a:schemeClr>
            </a:gs>
            <a:gs pos="100000">
              <a:schemeClr val="accent1">
                <a:shade val="50000"/>
                <a:hueOff val="13965"/>
                <a:satOff val="19706"/>
                <a:lumOff val="2479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kern="1200" dirty="0" smtClean="0"/>
            <a:t>Bézier grado 7 (a tramos)</a:t>
          </a:r>
          <a:endParaRPr lang="es-EC" sz="3200" kern="1200" dirty="0"/>
        </a:p>
      </dsp:txBody>
      <dsp:txXfrm>
        <a:off x="1414462" y="2391569"/>
        <a:ext cx="2571749" cy="1543050"/>
      </dsp:txXfrm>
    </dsp:sp>
    <dsp:sp modelId="{7D17AC70-66D3-4784-AD33-8B42C3D93889}">
      <dsp:nvSpPr>
        <dsp:cNvPr id="0" name=""/>
        <dsp:cNvSpPr/>
      </dsp:nvSpPr>
      <dsp:spPr>
        <a:xfrm>
          <a:off x="4243387" y="2391569"/>
          <a:ext cx="2571749" cy="1543050"/>
        </a:xfrm>
        <a:prstGeom prst="rect">
          <a:avLst/>
        </a:prstGeom>
        <a:gradFill rotWithShape="0">
          <a:gsLst>
            <a:gs pos="0">
              <a:schemeClr val="accent1">
                <a:shade val="50000"/>
                <a:hueOff val="6983"/>
                <a:satOff val="9853"/>
                <a:lumOff val="12396"/>
                <a:alphaOff val="0"/>
                <a:shade val="51000"/>
                <a:satMod val="130000"/>
              </a:schemeClr>
            </a:gs>
            <a:gs pos="80000">
              <a:schemeClr val="accent1">
                <a:shade val="50000"/>
                <a:hueOff val="6983"/>
                <a:satOff val="9853"/>
                <a:lumOff val="12396"/>
                <a:alphaOff val="0"/>
                <a:shade val="93000"/>
                <a:satMod val="130000"/>
              </a:schemeClr>
            </a:gs>
            <a:gs pos="100000">
              <a:schemeClr val="accent1">
                <a:shade val="50000"/>
                <a:hueOff val="6983"/>
                <a:satOff val="9853"/>
                <a:lumOff val="123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kern="1200" dirty="0" smtClean="0"/>
            <a:t>Bézier grado 15</a:t>
          </a:r>
          <a:endParaRPr lang="es-EC" sz="3200" kern="1200" dirty="0"/>
        </a:p>
      </dsp:txBody>
      <dsp:txXfrm>
        <a:off x="4243387" y="2391569"/>
        <a:ext cx="2571749" cy="154305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08C83B6-3D7E-4EEF-A543-BC45778125FC}" type="datetimeFigureOut">
              <a:rPr lang="es-ES"/>
              <a:pPr>
                <a:defRPr/>
              </a:pPr>
              <a:t>07/03/2017</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3796FA8-0069-4478-A2D6-79E964A88A4F}" type="slidenum">
              <a:rPr lang="es-ES"/>
              <a:pPr>
                <a:defRPr/>
              </a:pPr>
              <a:t>‹Nº›</a:t>
            </a:fld>
            <a:endParaRPr lang="es-ES"/>
          </a:p>
        </p:txBody>
      </p:sp>
    </p:spTree>
    <p:extLst>
      <p:ext uri="{BB962C8B-B14F-4D97-AF65-F5344CB8AC3E}">
        <p14:creationId xmlns:p14="http://schemas.microsoft.com/office/powerpoint/2010/main" val="1859453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05D5DA-C609-4C19-BF97-786FF36C2C25}" type="datetimeFigureOut">
              <a:rPr lang="es-EC" smtClean="0"/>
              <a:t>07/03/2017</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955E6D-D42D-43A0-AB0E-996485B5875B}" type="slidenum">
              <a:rPr lang="es-EC" smtClean="0"/>
              <a:t>‹Nº›</a:t>
            </a:fld>
            <a:endParaRPr lang="es-EC"/>
          </a:p>
        </p:txBody>
      </p:sp>
    </p:spTree>
    <p:extLst>
      <p:ext uri="{BB962C8B-B14F-4D97-AF65-F5344CB8AC3E}">
        <p14:creationId xmlns:p14="http://schemas.microsoft.com/office/powerpoint/2010/main" val="2801330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Únicamente podrían trabajar a bajas velocidades para no presentar saltos en el seguidor. Por tanto, son leyes que actualmente ya no se las utilizan ya que al pasar el tiempo se ha conseguido mejorar mucho el desempeño de las levas cambiando las leyes de desplazamiento.</a:t>
            </a:r>
            <a:endParaRPr lang="es-EC" dirty="0"/>
          </a:p>
        </p:txBody>
      </p:sp>
      <p:sp>
        <p:nvSpPr>
          <p:cNvPr id="4" name="Marcador de número de diapositiva 3"/>
          <p:cNvSpPr>
            <a:spLocks noGrp="1"/>
          </p:cNvSpPr>
          <p:nvPr>
            <p:ph type="sldNum" sz="quarter" idx="10"/>
          </p:nvPr>
        </p:nvSpPr>
        <p:spPr/>
        <p:txBody>
          <a:bodyPr/>
          <a:lstStyle/>
          <a:p>
            <a:fld id="{54955E6D-D42D-43A0-AB0E-996485B5875B}" type="slidenum">
              <a:rPr lang="es-EC" smtClean="0"/>
              <a:t>5</a:t>
            </a:fld>
            <a:endParaRPr lang="es-EC"/>
          </a:p>
        </p:txBody>
      </p:sp>
    </p:spTree>
    <p:extLst>
      <p:ext uri="{BB962C8B-B14F-4D97-AF65-F5344CB8AC3E}">
        <p14:creationId xmlns:p14="http://schemas.microsoft.com/office/powerpoint/2010/main" val="8279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err="1" smtClean="0"/>
              <a:t>Representacion</a:t>
            </a:r>
            <a:r>
              <a:rPr lang="es-EC" dirty="0" smtClean="0"/>
              <a:t> grafica del desplazamiento del</a:t>
            </a:r>
            <a:r>
              <a:rPr lang="es-EC" baseline="0" dirty="0" smtClean="0"/>
              <a:t> seguidor. Establece la relación entre el desplazamiento del seguidor a determinado </a:t>
            </a:r>
            <a:r>
              <a:rPr lang="es-EC" baseline="0" dirty="0" err="1" smtClean="0"/>
              <a:t>angulo</a:t>
            </a:r>
            <a:r>
              <a:rPr lang="es-EC" baseline="0" dirty="0" smtClean="0"/>
              <a:t> de rotación de la leva. </a:t>
            </a:r>
            <a:r>
              <a:rPr lang="es-EC" sz="1200" kern="1200" dirty="0" smtClean="0">
                <a:solidFill>
                  <a:schemeClr val="tx1"/>
                </a:solidFill>
                <a:effectLst/>
                <a:latin typeface="+mn-lt"/>
                <a:ea typeface="+mn-ea"/>
                <a:cs typeface="+mn-cs"/>
              </a:rPr>
              <a:t>la abscisa representa un ciclo del movimiento de entrada θ (una revolución de la leva) y se dibuja a cualquier escala conveniente. La ordenada representa el recorrido y del seguidor.</a:t>
            </a:r>
            <a:endParaRPr lang="es-EC" dirty="0"/>
          </a:p>
        </p:txBody>
      </p:sp>
      <p:sp>
        <p:nvSpPr>
          <p:cNvPr id="4" name="Marcador de número de diapositiva 3"/>
          <p:cNvSpPr>
            <a:spLocks noGrp="1"/>
          </p:cNvSpPr>
          <p:nvPr>
            <p:ph type="sldNum" sz="quarter" idx="10"/>
          </p:nvPr>
        </p:nvSpPr>
        <p:spPr/>
        <p:txBody>
          <a:bodyPr/>
          <a:lstStyle/>
          <a:p>
            <a:fld id="{54955E6D-D42D-43A0-AB0E-996485B5875B}" type="slidenum">
              <a:rPr lang="es-EC" smtClean="0"/>
              <a:t>9</a:t>
            </a:fld>
            <a:endParaRPr lang="es-EC"/>
          </a:p>
        </p:txBody>
      </p:sp>
    </p:spTree>
    <p:extLst>
      <p:ext uri="{BB962C8B-B14F-4D97-AF65-F5344CB8AC3E}">
        <p14:creationId xmlns:p14="http://schemas.microsoft.com/office/powerpoint/2010/main" val="208006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err="1" smtClean="0"/>
              <a:t>Representacion</a:t>
            </a:r>
            <a:r>
              <a:rPr lang="es-EC" dirty="0" smtClean="0"/>
              <a:t> grafica del desplazamiento del</a:t>
            </a:r>
            <a:r>
              <a:rPr lang="es-EC" baseline="0" dirty="0" smtClean="0"/>
              <a:t> seguidor. Establece la relación entre el desplazamiento del seguidor a determinado </a:t>
            </a:r>
            <a:r>
              <a:rPr lang="es-EC" baseline="0" dirty="0" err="1" smtClean="0"/>
              <a:t>angulo</a:t>
            </a:r>
            <a:r>
              <a:rPr lang="es-EC" baseline="0" dirty="0" smtClean="0"/>
              <a:t> de rotación de la leva. </a:t>
            </a:r>
            <a:r>
              <a:rPr lang="es-EC" sz="1200" kern="1200" dirty="0" smtClean="0">
                <a:solidFill>
                  <a:schemeClr val="tx1"/>
                </a:solidFill>
                <a:effectLst/>
                <a:latin typeface="+mn-lt"/>
                <a:ea typeface="+mn-ea"/>
                <a:cs typeface="+mn-cs"/>
              </a:rPr>
              <a:t>la abscisa representa un ciclo del movimiento de entrada θ (una revolución de la leva) y se dibuja a cualquier escala conveniente. La ordenada representa el recorrido y del seguidor.</a:t>
            </a:r>
            <a:endParaRPr lang="es-EC" dirty="0"/>
          </a:p>
        </p:txBody>
      </p:sp>
      <p:sp>
        <p:nvSpPr>
          <p:cNvPr id="4" name="Marcador de número de diapositiva 3"/>
          <p:cNvSpPr>
            <a:spLocks noGrp="1"/>
          </p:cNvSpPr>
          <p:nvPr>
            <p:ph type="sldNum" sz="quarter" idx="10"/>
          </p:nvPr>
        </p:nvSpPr>
        <p:spPr/>
        <p:txBody>
          <a:bodyPr/>
          <a:lstStyle/>
          <a:p>
            <a:fld id="{54955E6D-D42D-43A0-AB0E-996485B5875B}" type="slidenum">
              <a:rPr lang="es-EC" smtClean="0"/>
              <a:t>10</a:t>
            </a:fld>
            <a:endParaRPr lang="es-EC"/>
          </a:p>
        </p:txBody>
      </p:sp>
    </p:spTree>
    <p:extLst>
      <p:ext uri="{BB962C8B-B14F-4D97-AF65-F5344CB8AC3E}">
        <p14:creationId xmlns:p14="http://schemas.microsoft.com/office/powerpoint/2010/main" val="1644331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comprobar que no existen características geométricas indeseadas que impidan un contactos leva seguidor correcto. </a:t>
            </a:r>
            <a:r>
              <a:rPr lang="es-EC" sz="1200" kern="1200" dirty="0" smtClean="0">
                <a:solidFill>
                  <a:schemeClr val="tx1"/>
                </a:solidFill>
                <a:effectLst/>
                <a:latin typeface="+mn-lt"/>
                <a:ea typeface="+mn-ea"/>
                <a:cs typeface="+mn-cs"/>
              </a:rPr>
              <a:t>2 factores que hay que prestar atención</a:t>
            </a:r>
            <a:endParaRPr lang="es-EC" dirty="0"/>
          </a:p>
        </p:txBody>
      </p:sp>
      <p:sp>
        <p:nvSpPr>
          <p:cNvPr id="4" name="Marcador de número de diapositiva 3"/>
          <p:cNvSpPr>
            <a:spLocks noGrp="1"/>
          </p:cNvSpPr>
          <p:nvPr>
            <p:ph type="sldNum" sz="quarter" idx="10"/>
          </p:nvPr>
        </p:nvSpPr>
        <p:spPr/>
        <p:txBody>
          <a:bodyPr/>
          <a:lstStyle/>
          <a:p>
            <a:fld id="{54955E6D-D42D-43A0-AB0E-996485B5875B}" type="slidenum">
              <a:rPr lang="es-EC" smtClean="0"/>
              <a:t>11</a:t>
            </a:fld>
            <a:endParaRPr lang="es-EC"/>
          </a:p>
        </p:txBody>
      </p:sp>
    </p:spTree>
    <p:extLst>
      <p:ext uri="{BB962C8B-B14F-4D97-AF65-F5344CB8AC3E}">
        <p14:creationId xmlns:p14="http://schemas.microsoft.com/office/powerpoint/2010/main" val="1967070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Se denominan curvas de Bézier a un sistema que se desarrolló hacia los años 1960, para el trazado de dibujos técnicos, en el diseño aeronáutico y de automóviles.</a:t>
            </a:r>
            <a:endParaRPr lang="es-EC" dirty="0"/>
          </a:p>
        </p:txBody>
      </p:sp>
      <p:sp>
        <p:nvSpPr>
          <p:cNvPr id="4" name="Marcador de número de diapositiva 3"/>
          <p:cNvSpPr>
            <a:spLocks noGrp="1"/>
          </p:cNvSpPr>
          <p:nvPr>
            <p:ph type="sldNum" sz="quarter" idx="10"/>
          </p:nvPr>
        </p:nvSpPr>
        <p:spPr/>
        <p:txBody>
          <a:bodyPr/>
          <a:lstStyle/>
          <a:p>
            <a:fld id="{54955E6D-D42D-43A0-AB0E-996485B5875B}" type="slidenum">
              <a:rPr lang="es-EC" smtClean="0"/>
              <a:t>12</a:t>
            </a:fld>
            <a:endParaRPr lang="es-EC"/>
          </a:p>
        </p:txBody>
      </p:sp>
    </p:spTree>
    <p:extLst>
      <p:ext uri="{BB962C8B-B14F-4D97-AF65-F5344CB8AC3E}">
        <p14:creationId xmlns:p14="http://schemas.microsoft.com/office/powerpoint/2010/main" val="3696871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las curvas de Bézier permiten tener un buen control sobre las tres primeras derivadas de la ley de desplazamiento, que son las que intervienen en la descripción cinemática y dinámica del mecanismo al ser una función continua</a:t>
            </a:r>
            <a:endParaRPr lang="es-EC" dirty="0"/>
          </a:p>
        </p:txBody>
      </p:sp>
      <p:sp>
        <p:nvSpPr>
          <p:cNvPr id="4" name="Marcador de número de diapositiva 3"/>
          <p:cNvSpPr>
            <a:spLocks noGrp="1"/>
          </p:cNvSpPr>
          <p:nvPr>
            <p:ph type="sldNum" sz="quarter" idx="10"/>
          </p:nvPr>
        </p:nvSpPr>
        <p:spPr/>
        <p:txBody>
          <a:bodyPr/>
          <a:lstStyle/>
          <a:p>
            <a:fld id="{54955E6D-D42D-43A0-AB0E-996485B5875B}" type="slidenum">
              <a:rPr lang="es-EC" smtClean="0"/>
              <a:t>13</a:t>
            </a:fld>
            <a:endParaRPr lang="es-EC"/>
          </a:p>
        </p:txBody>
      </p:sp>
    </p:spTree>
    <p:extLst>
      <p:ext uri="{BB962C8B-B14F-4D97-AF65-F5344CB8AC3E}">
        <p14:creationId xmlns:p14="http://schemas.microsoft.com/office/powerpoint/2010/main" val="1036345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las curvas de Bézier permiten tener un buen control sobre las tres primeras derivadas de la ley de desplazamiento, que son las que intervienen en la descripción cinemática y dinámica del mecanismo al ser una función continua</a:t>
            </a:r>
            <a:endParaRPr lang="es-EC" dirty="0"/>
          </a:p>
        </p:txBody>
      </p:sp>
      <p:sp>
        <p:nvSpPr>
          <p:cNvPr id="4" name="Marcador de número de diapositiva 3"/>
          <p:cNvSpPr>
            <a:spLocks noGrp="1"/>
          </p:cNvSpPr>
          <p:nvPr>
            <p:ph type="sldNum" sz="quarter" idx="10"/>
          </p:nvPr>
        </p:nvSpPr>
        <p:spPr/>
        <p:txBody>
          <a:bodyPr/>
          <a:lstStyle/>
          <a:p>
            <a:fld id="{54955E6D-D42D-43A0-AB0E-996485B5875B}" type="slidenum">
              <a:rPr lang="es-EC" smtClean="0"/>
              <a:t>14</a:t>
            </a:fld>
            <a:endParaRPr lang="es-EC"/>
          </a:p>
        </p:txBody>
      </p:sp>
    </p:spTree>
    <p:extLst>
      <p:ext uri="{BB962C8B-B14F-4D97-AF65-F5344CB8AC3E}">
        <p14:creationId xmlns:p14="http://schemas.microsoft.com/office/powerpoint/2010/main" val="1866261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4955E6D-D42D-43A0-AB0E-996485B5875B}" type="slidenum">
              <a:rPr lang="es-EC" smtClean="0"/>
              <a:t>15</a:t>
            </a:fld>
            <a:endParaRPr lang="es-EC"/>
          </a:p>
        </p:txBody>
      </p:sp>
    </p:spTree>
    <p:extLst>
      <p:ext uri="{BB962C8B-B14F-4D97-AF65-F5344CB8AC3E}">
        <p14:creationId xmlns:p14="http://schemas.microsoft.com/office/powerpoint/2010/main" val="1262038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las curvas de Bézier permiten tener un buen control sobre las tres primeras derivadas de la ley de desplazamiento, que son las que intervienen en la descripción cinemática y dinámica del mecanismo al ser una función continua</a:t>
            </a:r>
            <a:endParaRPr lang="es-EC" dirty="0"/>
          </a:p>
        </p:txBody>
      </p:sp>
      <p:sp>
        <p:nvSpPr>
          <p:cNvPr id="4" name="Marcador de número de diapositiva 3"/>
          <p:cNvSpPr>
            <a:spLocks noGrp="1"/>
          </p:cNvSpPr>
          <p:nvPr>
            <p:ph type="sldNum" sz="quarter" idx="10"/>
          </p:nvPr>
        </p:nvSpPr>
        <p:spPr/>
        <p:txBody>
          <a:bodyPr/>
          <a:lstStyle/>
          <a:p>
            <a:fld id="{54955E6D-D42D-43A0-AB0E-996485B5875B}" type="slidenum">
              <a:rPr lang="es-EC" smtClean="0"/>
              <a:t>16</a:t>
            </a:fld>
            <a:endParaRPr lang="es-EC"/>
          </a:p>
        </p:txBody>
      </p:sp>
    </p:spTree>
    <p:extLst>
      <p:ext uri="{BB962C8B-B14F-4D97-AF65-F5344CB8AC3E}">
        <p14:creationId xmlns:p14="http://schemas.microsoft.com/office/powerpoint/2010/main" val="20714792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1.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50225" name="CorelDRAW" r:id="rId3" imgW="9168480" imgH="5375520" progId="">
                  <p:embed/>
                </p:oleObj>
              </mc:Choice>
              <mc:Fallback>
                <p:oleObj name="CorelDRAW" r:id="rId3" imgW="9168480" imgH="5375520" progId="">
                  <p:embed/>
                  <p:pic>
                    <p:nvPicPr>
                      <p:cNvPr id="0"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a:p>
        </p:txBody>
      </p:sp>
      <p:pic>
        <p:nvPicPr>
          <p:cNvPr id="7" name="Picture 33" descr="LOGO-OFICIAL-transparente"/>
          <p:cNvPicPr>
            <a:picLocks noChangeAspect="1" noChangeArrowheads="1"/>
          </p:cNvPicPr>
          <p:nvPr userDrawn="1"/>
        </p:nvPicPr>
        <p:blipFill>
          <a:blip r:embed="rId5" cstate="print"/>
          <a:srcRect/>
          <a:stretch>
            <a:fillRect/>
          </a:stretch>
        </p:blipFill>
        <p:spPr bwMode="auto">
          <a:xfrm>
            <a:off x="53975" y="153988"/>
            <a:ext cx="3059113" cy="890587"/>
          </a:xfrm>
          <a:prstGeom prst="rect">
            <a:avLst/>
          </a:prstGeom>
          <a:noFill/>
          <a:ln w="9525">
            <a:noFill/>
            <a:miter lim="800000"/>
            <a:headEnd/>
            <a:tailEnd/>
          </a:ln>
        </p:spPr>
      </p:pic>
      <p:pic>
        <p:nvPicPr>
          <p:cNvPr id="8" name="12 Imagen" descr="pie de pagina espe.jpg"/>
          <p:cNvPicPr>
            <a:picLocks noChangeAspect="1"/>
          </p:cNvPicPr>
          <p:nvPr userDrawn="1"/>
        </p:nvPicPr>
        <p:blipFill>
          <a:blip r:embed="rId6" cstate="print"/>
          <a:srcRect/>
          <a:stretch>
            <a:fillRect/>
          </a:stretch>
        </p:blipFill>
        <p:spPr bwMode="auto">
          <a:xfrm>
            <a:off x="0" y="5864225"/>
            <a:ext cx="9144000" cy="1065213"/>
          </a:xfrm>
          <a:prstGeom prst="rect">
            <a:avLst/>
          </a:prstGeom>
          <a:noFill/>
          <a:ln w="9525">
            <a:solidFill>
              <a:schemeClr val="tx1"/>
            </a:solidFill>
            <a:miter lim="800000"/>
            <a:headEnd/>
            <a:tailEnd/>
          </a:ln>
        </p:spPr>
      </p:pic>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AutoShape 4"/>
          <p:cNvSpPr>
            <a:spLocks noChangeArrowheads="1"/>
          </p:cNvSpPr>
          <p:nvPr userDrawn="1"/>
        </p:nvSpPr>
        <p:spPr bwMode="auto">
          <a:xfrm>
            <a:off x="357188" y="1428750"/>
            <a:ext cx="2286000" cy="1981200"/>
          </a:xfrm>
          <a:prstGeom prst="rightArrowCallout">
            <a:avLst>
              <a:gd name="adj1" fmla="val 25000"/>
              <a:gd name="adj2" fmla="val 25000"/>
              <a:gd name="adj3" fmla="val 19231"/>
              <a:gd name="adj4" fmla="val 66667"/>
            </a:avLst>
          </a:prstGeom>
          <a:solidFill>
            <a:srgbClr val="92D050"/>
          </a:solidFill>
          <a:ln w="9525">
            <a:noFill/>
            <a:miter lim="800000"/>
            <a:headEnd/>
            <a:tailEnd/>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p:txBody>
      </p:sp>
      <p:sp>
        <p:nvSpPr>
          <p:cNvPr id="3" name="AutoShape 12"/>
          <p:cNvSpPr>
            <a:spLocks noChangeArrowheads="1"/>
          </p:cNvSpPr>
          <p:nvPr userDrawn="1"/>
        </p:nvSpPr>
        <p:spPr bwMode="auto">
          <a:xfrm>
            <a:off x="4786313" y="4305306"/>
            <a:ext cx="1714500" cy="571500"/>
          </a:xfrm>
          <a:prstGeom prst="downArrowCallout">
            <a:avLst>
              <a:gd name="adj1" fmla="val 59091"/>
              <a:gd name="adj2" fmla="val 59091"/>
              <a:gd name="adj3" fmla="val 16667"/>
              <a:gd name="adj4" fmla="val 66667"/>
            </a:avLst>
          </a:prstGeom>
          <a:solidFill>
            <a:srgbClr val="92D050"/>
          </a:solidFill>
          <a:ln w="9525">
            <a:noFill/>
            <a:miter lim="800000"/>
            <a:headEnd/>
            <a:tailEnd/>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a:p>
            <a:pPr algn="ctr" eaLnBrk="0" hangingPunct="0">
              <a:defRPr/>
            </a:pPr>
            <a:r>
              <a:rPr lang="es-ES" sz="1400" b="1" dirty="0">
                <a:effectLst>
                  <a:outerShdw blurRad="38100" dist="38100" dir="2700000" algn="tl">
                    <a:srgbClr val="000000">
                      <a:alpha val="43137"/>
                    </a:srgbClr>
                  </a:outerShdw>
                </a:effectLst>
                <a:latin typeface="Albertus" pitchFamily="34" charset="0"/>
              </a:rPr>
              <a:t>PRODUCTOS</a:t>
            </a:r>
          </a:p>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p:txBody>
      </p:sp>
      <p:sp>
        <p:nvSpPr>
          <p:cNvPr id="4" name="AutoShape 8"/>
          <p:cNvSpPr>
            <a:spLocks noChangeArrowheads="1"/>
          </p:cNvSpPr>
          <p:nvPr userDrawn="1"/>
        </p:nvSpPr>
        <p:spPr bwMode="auto">
          <a:xfrm>
            <a:off x="2714625" y="5000625"/>
            <a:ext cx="5638800" cy="885825"/>
          </a:xfrm>
          <a:prstGeom prst="bevel">
            <a:avLst>
              <a:gd name="adj" fmla="val 1250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defTabSz="376238">
              <a:defRPr/>
            </a:pPr>
            <a:endParaRPr lang="es-ES" sz="1400" b="1" dirty="0">
              <a:solidFill>
                <a:schemeClr val="bg1"/>
              </a:solidFill>
              <a:effectLst>
                <a:outerShdw blurRad="38100" dist="38100" dir="2700000" algn="tl">
                  <a:srgbClr val="000000">
                    <a:alpha val="43137"/>
                  </a:srgbClr>
                </a:outerShdw>
              </a:effectLst>
              <a:latin typeface="Albertus" pitchFamily="34" charset="0"/>
            </a:endParaRPr>
          </a:p>
        </p:txBody>
      </p:sp>
      <p:sp>
        <p:nvSpPr>
          <p:cNvPr id="5" name="4 Rectángulo"/>
          <p:cNvSpPr/>
          <p:nvPr userDrawn="1"/>
        </p:nvSpPr>
        <p:spPr>
          <a:xfrm>
            <a:off x="2857488" y="785794"/>
            <a:ext cx="5572164" cy="3357586"/>
          </a:xfrm>
          <a:prstGeom prst="rect">
            <a:avLst/>
          </a:prstGeom>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anchor="ctr"/>
          <a:lstStyle/>
          <a:p>
            <a:pPr algn="just" defTabSz="292100" eaLnBrk="0" hangingPunct="0">
              <a:buFont typeface="Wingdings" pitchFamily="2" charset="2"/>
              <a:buNone/>
              <a:defRPr/>
            </a:pPr>
            <a:endParaRPr lang="es-ES" sz="1600" b="1" dirty="0">
              <a:solidFill>
                <a:schemeClr val="tx1"/>
              </a:solidFill>
              <a:latin typeface="Albertus" pitchFamily="34" charset="0"/>
            </a:endParaRPr>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p>
        </p:txBody>
      </p:sp>
      <p:sp>
        <p:nvSpPr>
          <p:cNvPr id="1047" name="Line 23"/>
          <p:cNvSpPr>
            <a:spLocks noChangeShapeType="1"/>
          </p:cNvSpPr>
          <p:nvPr userDrawn="1"/>
        </p:nvSpPr>
        <p:spPr bwMode="auto">
          <a:xfrm rot="10800000" flipH="1">
            <a:off x="25400" y="6235700"/>
            <a:ext cx="6659563" cy="0"/>
          </a:xfrm>
          <a:prstGeom prst="line">
            <a:avLst/>
          </a:prstGeom>
          <a:noFill/>
          <a:ln w="38100">
            <a:solidFill>
              <a:srgbClr val="FF0000"/>
            </a:solidFill>
            <a:round/>
            <a:headEnd/>
            <a:tailEnd/>
          </a:ln>
          <a:effectLst/>
        </p:spPr>
        <p:txBody>
          <a:bodyPr/>
          <a:lstStyle/>
          <a:p>
            <a:pPr>
              <a:defRPr/>
            </a:pPr>
            <a:endParaRPr lang="es-ES"/>
          </a:p>
        </p:txBody>
      </p:sp>
      <p:sp>
        <p:nvSpPr>
          <p:cNvPr id="1048" name="Line 24"/>
          <p:cNvSpPr>
            <a:spLocks noChangeShapeType="1"/>
          </p:cNvSpPr>
          <p:nvPr userDrawn="1"/>
        </p:nvSpPr>
        <p:spPr bwMode="auto">
          <a:xfrm rot="10800000" flipH="1">
            <a:off x="25400" y="6283325"/>
            <a:ext cx="6659563" cy="0"/>
          </a:xfrm>
          <a:prstGeom prst="line">
            <a:avLst/>
          </a:prstGeom>
          <a:noFill/>
          <a:ln w="38100">
            <a:solidFill>
              <a:srgbClr val="006600"/>
            </a:solidFill>
            <a:round/>
            <a:headEnd/>
            <a:tailEnd/>
          </a:ln>
          <a:effectLst/>
        </p:spPr>
        <p:txBody>
          <a:bodyPr/>
          <a:lstStyle/>
          <a:p>
            <a:pPr>
              <a:defRPr/>
            </a:pPr>
            <a:endParaRPr lang="es-ES"/>
          </a:p>
        </p:txBody>
      </p:sp>
      <p:pic>
        <p:nvPicPr>
          <p:cNvPr id="6150" name="Picture 25" descr="LOGO-OFICIAL-transparente"/>
          <p:cNvPicPr>
            <a:picLocks noChangeAspect="1" noChangeArrowheads="1"/>
          </p:cNvPicPr>
          <p:nvPr userDrawn="1"/>
        </p:nvPicPr>
        <p:blipFill>
          <a:blip r:embed="rId14" cstate="print"/>
          <a:srcRect/>
          <a:stretch>
            <a:fillRect/>
          </a:stretch>
        </p:blipFill>
        <p:spPr bwMode="auto">
          <a:xfrm>
            <a:off x="6443663" y="5876925"/>
            <a:ext cx="2700337" cy="7858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04" r:id="rId1"/>
    <p:sldLayoutId id="2147483994" r:id="rId2"/>
    <p:sldLayoutId id="2147483995" r:id="rId3"/>
    <p:sldLayoutId id="2147483996" r:id="rId4"/>
    <p:sldLayoutId id="2147483997" r:id="rId5"/>
    <p:sldLayoutId id="2147483998" r:id="rId6"/>
    <p:sldLayoutId id="2147484005" r:id="rId7"/>
    <p:sldLayoutId id="2147483999" r:id="rId8"/>
    <p:sldLayoutId id="2147484000" r:id="rId9"/>
    <p:sldLayoutId id="2147484001" r:id="rId10"/>
    <p:sldLayoutId id="2147484002" r:id="rId11"/>
    <p:sldLayoutId id="2147484003" r:id="rId12"/>
  </p:sldLayoutIdLst>
  <p:transition spd="med">
    <p:pull/>
  </p:transition>
  <p:hf hdr="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17.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emf"/><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txBox="1">
            <a:spLocks noChangeArrowheads="1"/>
          </p:cNvSpPr>
          <p:nvPr/>
        </p:nvSpPr>
        <p:spPr bwMode="auto">
          <a:xfrm>
            <a:off x="1428749" y="1113664"/>
            <a:ext cx="7286625" cy="1928813"/>
          </a:xfrm>
          <a:prstGeom prst="rect">
            <a:avLst/>
          </a:prstGeom>
          <a:noFill/>
          <a:ln w="9525">
            <a:noFill/>
            <a:miter lim="800000"/>
            <a:headEnd/>
            <a:tailEnd/>
          </a:ln>
        </p:spPr>
        <p:txBody>
          <a:bodyPr/>
          <a:lstStyle/>
          <a:p>
            <a:pPr algn="just"/>
            <a:r>
              <a:rPr lang="es-EC" sz="2400" b="1" dirty="0"/>
              <a:t>APLICACIÓN DE CURVAS DE BEZIER EN EL DISEÑO Y OPTIMIZACION DE LEVAS PARA ALTA </a:t>
            </a:r>
            <a:r>
              <a:rPr lang="es-EC" sz="2400" b="1" dirty="0" smtClean="0"/>
              <a:t>VELOCIDAD, UTILIZANDO </a:t>
            </a:r>
            <a:r>
              <a:rPr lang="es-EC" sz="2400" b="1" dirty="0"/>
              <a:t>WOLFRAM MATHEMATICA</a:t>
            </a:r>
            <a:endParaRPr lang="es-EC" sz="2400" dirty="0"/>
          </a:p>
        </p:txBody>
      </p:sp>
      <p:sp>
        <p:nvSpPr>
          <p:cNvPr id="8195" name="Rectangle 2"/>
          <p:cNvSpPr txBox="1">
            <a:spLocks noChangeArrowheads="1"/>
          </p:cNvSpPr>
          <p:nvPr/>
        </p:nvSpPr>
        <p:spPr bwMode="auto">
          <a:xfrm>
            <a:off x="1428748" y="3042477"/>
            <a:ext cx="7286625" cy="2087785"/>
          </a:xfrm>
          <a:prstGeom prst="rect">
            <a:avLst/>
          </a:prstGeom>
          <a:noFill/>
          <a:ln w="9525">
            <a:noFill/>
            <a:miter lim="800000"/>
            <a:headEnd/>
            <a:tailEnd/>
          </a:ln>
        </p:spPr>
        <p:txBody>
          <a:bodyPr/>
          <a:lstStyle/>
          <a:p>
            <a:pPr algn="ctr" eaLnBrk="0" hangingPunct="0"/>
            <a:r>
              <a:rPr lang="es-ES_tradnl" sz="2000" b="1" dirty="0">
                <a:solidFill>
                  <a:srgbClr val="000000"/>
                </a:solidFill>
                <a:latin typeface="Calibri" pitchFamily="34" charset="0"/>
              </a:rPr>
              <a:t>Proyecto de </a:t>
            </a:r>
            <a:r>
              <a:rPr lang="es-ES_tradnl" sz="2000" b="1" dirty="0" smtClean="0">
                <a:solidFill>
                  <a:srgbClr val="000000"/>
                </a:solidFill>
                <a:latin typeface="Calibri" pitchFamily="34" charset="0"/>
              </a:rPr>
              <a:t>Investigación previo </a:t>
            </a:r>
            <a:r>
              <a:rPr lang="es-ES_tradnl" sz="2000" b="1" dirty="0">
                <a:solidFill>
                  <a:srgbClr val="000000"/>
                </a:solidFill>
                <a:latin typeface="Calibri" pitchFamily="34" charset="0"/>
              </a:rPr>
              <a:t>a la obtención del título de:</a:t>
            </a:r>
          </a:p>
          <a:p>
            <a:pPr algn="ctr" eaLnBrk="0" hangingPunct="0"/>
            <a:r>
              <a:rPr lang="es-ES_tradnl" sz="2000" b="1" dirty="0" smtClean="0">
                <a:solidFill>
                  <a:srgbClr val="000000"/>
                </a:solidFill>
                <a:latin typeface="Calibri" pitchFamily="34" charset="0"/>
              </a:rPr>
              <a:t>Ingeniero Mecánico</a:t>
            </a:r>
            <a:endParaRPr lang="es-ES_tradnl" sz="2000" b="1" dirty="0">
              <a:solidFill>
                <a:srgbClr val="000000"/>
              </a:solidFill>
              <a:latin typeface="Calibri" pitchFamily="34" charset="0"/>
            </a:endParaRPr>
          </a:p>
          <a:p>
            <a:pPr algn="ctr" eaLnBrk="0" hangingPunct="0"/>
            <a:r>
              <a:rPr lang="es-ES_tradnl" sz="2000" b="1" dirty="0" smtClean="0">
                <a:solidFill>
                  <a:srgbClr val="000000"/>
                </a:solidFill>
                <a:latin typeface="Calibri" pitchFamily="34" charset="0"/>
              </a:rPr>
              <a:t>Autor:</a:t>
            </a:r>
            <a:endParaRPr lang="es-ES_tradnl" sz="2000" b="1" dirty="0" smtClean="0">
              <a:solidFill>
                <a:srgbClr val="000000"/>
              </a:solidFill>
              <a:latin typeface="Calibri" pitchFamily="34" charset="0"/>
            </a:endParaRPr>
          </a:p>
          <a:p>
            <a:pPr algn="ctr" eaLnBrk="0" hangingPunct="0"/>
            <a:r>
              <a:rPr lang="es-ES_tradnl" sz="2000" b="1" dirty="0" smtClean="0">
                <a:solidFill>
                  <a:srgbClr val="000000"/>
                </a:solidFill>
                <a:latin typeface="Calibri" pitchFamily="34" charset="0"/>
              </a:rPr>
              <a:t>Vásconez Endara Esteban Andrés</a:t>
            </a:r>
            <a:endParaRPr lang="es-ES_tradnl" sz="2000" b="1" dirty="0" smtClean="0">
              <a:solidFill>
                <a:srgbClr val="000000"/>
              </a:solidFill>
              <a:latin typeface="Calibri" pitchFamily="34" charset="0"/>
            </a:endParaRPr>
          </a:p>
        </p:txBody>
      </p:sp>
      <p:sp>
        <p:nvSpPr>
          <p:cNvPr id="2" name="1 CuadroTexto"/>
          <p:cNvSpPr txBox="1"/>
          <p:nvPr/>
        </p:nvSpPr>
        <p:spPr>
          <a:xfrm>
            <a:off x="1115616" y="4654565"/>
            <a:ext cx="7599758" cy="1200329"/>
          </a:xfrm>
          <a:prstGeom prst="rect">
            <a:avLst/>
          </a:prstGeom>
          <a:noFill/>
        </p:spPr>
        <p:txBody>
          <a:bodyPr wrap="square" rtlCol="0">
            <a:spAutoFit/>
          </a:bodyPr>
          <a:lstStyle/>
          <a:p>
            <a:pPr algn="just"/>
            <a:r>
              <a:rPr lang="es-EC" b="1" dirty="0" smtClean="0"/>
              <a:t>Delegado del Director de Carrera: Ing. Jaime </a:t>
            </a:r>
            <a:r>
              <a:rPr lang="es-EC" b="1" dirty="0" smtClean="0"/>
              <a:t>Echeverría</a:t>
            </a:r>
            <a:endParaRPr lang="es-EC" b="1" dirty="0" smtClean="0"/>
          </a:p>
          <a:p>
            <a:pPr algn="just"/>
            <a:r>
              <a:rPr lang="es-EC" b="1" dirty="0" smtClean="0"/>
              <a:t>Delegado del Director de Departamento: Ing. </a:t>
            </a:r>
            <a:r>
              <a:rPr lang="es-EC" b="1" dirty="0" smtClean="0"/>
              <a:t>Sandra Arla</a:t>
            </a:r>
            <a:endParaRPr lang="es-EC" b="1" dirty="0" smtClean="0"/>
          </a:p>
          <a:p>
            <a:pPr algn="just"/>
            <a:r>
              <a:rPr lang="es-EC" b="1" dirty="0" smtClean="0"/>
              <a:t>Secretario Académico: Dr. Marcelo Mejía M.</a:t>
            </a:r>
          </a:p>
          <a:p>
            <a:pPr algn="just"/>
            <a:endParaRPr lang="es-EC" b="1" dirty="0"/>
          </a:p>
        </p:txBody>
      </p:sp>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48680"/>
            <a:ext cx="8229600" cy="634082"/>
          </a:xfrm>
        </p:spPr>
        <p:txBody>
          <a:bodyPr/>
          <a:lstStyle/>
          <a:p>
            <a:r>
              <a:rPr lang="es-EC" dirty="0" smtClean="0">
                <a:solidFill>
                  <a:schemeClr val="tx1"/>
                </a:solidFill>
              </a:rPr>
              <a:t>Diagrama de desplazamiento</a:t>
            </a:r>
            <a:endParaRPr lang="es-EC" dirty="0">
              <a:solidFill>
                <a:schemeClr val="tx1"/>
              </a:solidFill>
            </a:endParaRPr>
          </a:p>
        </p:txBody>
      </p:sp>
      <p:sp>
        <p:nvSpPr>
          <p:cNvPr id="3" name="Marcador de contenido 2"/>
          <p:cNvSpPr>
            <a:spLocks noGrp="1"/>
          </p:cNvSpPr>
          <p:nvPr>
            <p:ph idx="1"/>
          </p:nvPr>
        </p:nvSpPr>
        <p:spPr>
          <a:xfrm>
            <a:off x="395536" y="1484784"/>
            <a:ext cx="8291264" cy="3830414"/>
          </a:xfrm>
        </p:spPr>
        <p:txBody>
          <a:bodyPr/>
          <a:lstStyle/>
          <a:p>
            <a:pPr algn="just"/>
            <a:r>
              <a:rPr lang="es-EC" sz="2000" dirty="0" smtClean="0">
                <a:solidFill>
                  <a:schemeClr val="tx1"/>
                </a:solidFill>
              </a:rPr>
              <a:t>Una </a:t>
            </a:r>
            <a:r>
              <a:rPr lang="es-EC" sz="2000" dirty="0">
                <a:solidFill>
                  <a:schemeClr val="tx1"/>
                </a:solidFill>
              </a:rPr>
              <a:t>vez que se establece la relación exacta entre la entrada θ y la salida y, se puede construir el diagrama de desplazamiento con precisión y es una representación gráfica de la relación funcional</a:t>
            </a:r>
            <a:r>
              <a:rPr lang="es-EC" sz="2000" dirty="0" smtClean="0">
                <a:solidFill>
                  <a:schemeClr val="tx1"/>
                </a:solidFill>
              </a:rPr>
              <a:t>:</a:t>
            </a:r>
          </a:p>
          <a:p>
            <a:pPr algn="just"/>
            <a:endParaRPr lang="es-EC" sz="2000" dirty="0">
              <a:solidFill>
                <a:schemeClr val="tx1"/>
              </a:solidFill>
            </a:endParaRPr>
          </a:p>
          <a:p>
            <a:pPr marL="0" indent="0" algn="ctr">
              <a:buNone/>
            </a:pPr>
            <a:r>
              <a:rPr lang="es-EC" sz="2000" dirty="0" smtClean="0">
                <a:solidFill>
                  <a:schemeClr val="tx1"/>
                </a:solidFill>
              </a:rPr>
              <a:t>y=s(</a:t>
            </a:r>
            <a:r>
              <a:rPr lang="el-GR" sz="2000" dirty="0">
                <a:solidFill>
                  <a:schemeClr val="tx1"/>
                </a:solidFill>
              </a:rPr>
              <a:t>θ</a:t>
            </a:r>
            <a:r>
              <a:rPr lang="el-GR" sz="2000" dirty="0" smtClean="0">
                <a:solidFill>
                  <a:schemeClr val="tx1"/>
                </a:solidFill>
              </a:rPr>
              <a:t>)</a:t>
            </a:r>
            <a:endParaRPr lang="es-EC" sz="2000" dirty="0" smtClean="0">
              <a:solidFill>
                <a:schemeClr val="tx1"/>
              </a:solidFill>
            </a:endParaRPr>
          </a:p>
          <a:p>
            <a:pPr marL="0" indent="0" algn="ctr">
              <a:buNone/>
            </a:pPr>
            <a:endParaRPr lang="es-EC" sz="2000" dirty="0">
              <a:solidFill>
                <a:schemeClr val="tx1"/>
              </a:solidFill>
            </a:endParaRPr>
          </a:p>
          <a:p>
            <a:pPr algn="just"/>
            <a:r>
              <a:rPr lang="es-EC" sz="2000" dirty="0">
                <a:solidFill>
                  <a:schemeClr val="tx1"/>
                </a:solidFill>
              </a:rPr>
              <a:t>Esta ecuación contiene en su expresión misma la naturaleza exacta del perfil de la leva final, la información necesaria para su trazado y fabricación, y también las características importantes que determinan la calidad de su comportamiento </a:t>
            </a:r>
            <a:r>
              <a:rPr lang="es-EC" sz="2000" dirty="0" smtClean="0">
                <a:solidFill>
                  <a:schemeClr val="tx1"/>
                </a:solidFill>
              </a:rPr>
              <a:t>dinámico.</a:t>
            </a:r>
            <a:endParaRPr lang="es-EC" sz="2000" dirty="0">
              <a:solidFill>
                <a:schemeClr val="tx1"/>
              </a:solidFill>
            </a:endParaRPr>
          </a:p>
        </p:txBody>
      </p:sp>
    </p:spTree>
    <p:extLst>
      <p:ext uri="{BB962C8B-B14F-4D97-AF65-F5344CB8AC3E}">
        <p14:creationId xmlns:p14="http://schemas.microsoft.com/office/powerpoint/2010/main" val="2049572312"/>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16632"/>
            <a:ext cx="8229600" cy="634082"/>
          </a:xfrm>
        </p:spPr>
        <p:txBody>
          <a:bodyPr>
            <a:normAutofit/>
          </a:bodyPr>
          <a:lstStyle/>
          <a:p>
            <a:r>
              <a:rPr lang="es-EC" dirty="0" smtClean="0">
                <a:solidFill>
                  <a:schemeClr val="tx1"/>
                </a:solidFill>
              </a:rPr>
              <a:t>Comprobación del perfil de la leva</a:t>
            </a:r>
            <a:endParaRPr lang="es-EC" dirty="0">
              <a:solidFill>
                <a:schemeClr val="tx1"/>
              </a:solidFill>
            </a:endParaRPr>
          </a:p>
        </p:txBody>
      </p:sp>
      <p:graphicFrame>
        <p:nvGraphicFramePr>
          <p:cNvPr id="3" name="Diagrama 2"/>
          <p:cNvGraphicFramePr/>
          <p:nvPr>
            <p:extLst>
              <p:ext uri="{D42A27DB-BD31-4B8C-83A1-F6EECF244321}">
                <p14:modId xmlns:p14="http://schemas.microsoft.com/office/powerpoint/2010/main" val="1190087462"/>
              </p:ext>
            </p:extLst>
          </p:nvPr>
        </p:nvGraphicFramePr>
        <p:xfrm>
          <a:off x="867185" y="980728"/>
          <a:ext cx="7829959"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p:cNvPicPr>
            <a:picLocks noChangeAspect="1"/>
          </p:cNvPicPr>
          <p:nvPr/>
        </p:nvPicPr>
        <p:blipFill>
          <a:blip r:embed="rId8"/>
          <a:stretch>
            <a:fillRect/>
          </a:stretch>
        </p:blipFill>
        <p:spPr>
          <a:xfrm>
            <a:off x="1331640" y="4221088"/>
            <a:ext cx="2448272" cy="776015"/>
          </a:xfrm>
          <a:prstGeom prst="rect">
            <a:avLst/>
          </a:prstGeom>
        </p:spPr>
      </p:pic>
      <p:pic>
        <p:nvPicPr>
          <p:cNvPr id="5" name="Imagen 4"/>
          <p:cNvPicPr>
            <a:picLocks noChangeAspect="1"/>
          </p:cNvPicPr>
          <p:nvPr/>
        </p:nvPicPr>
        <p:blipFill>
          <a:blip r:embed="rId9"/>
          <a:stretch>
            <a:fillRect/>
          </a:stretch>
        </p:blipFill>
        <p:spPr>
          <a:xfrm>
            <a:off x="5292080" y="4355080"/>
            <a:ext cx="3314700" cy="638175"/>
          </a:xfrm>
          <a:prstGeom prst="rect">
            <a:avLst/>
          </a:prstGeom>
        </p:spPr>
      </p:pic>
    </p:spTree>
    <p:extLst>
      <p:ext uri="{BB962C8B-B14F-4D97-AF65-F5344CB8AC3E}">
        <p14:creationId xmlns:p14="http://schemas.microsoft.com/office/powerpoint/2010/main" val="771370536"/>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23082"/>
            <a:ext cx="8229600" cy="1143000"/>
          </a:xfrm>
        </p:spPr>
        <p:txBody>
          <a:bodyPr>
            <a:normAutofit/>
          </a:bodyPr>
          <a:lstStyle/>
          <a:p>
            <a:r>
              <a:rPr lang="es-EC" dirty="0" smtClean="0">
                <a:solidFill>
                  <a:schemeClr val="tx1"/>
                </a:solidFill>
              </a:rPr>
              <a:t>Curvas de Bézier</a:t>
            </a:r>
            <a:endParaRPr lang="es-EC" dirty="0">
              <a:solidFill>
                <a:schemeClr val="tx1"/>
              </a:solidFill>
            </a:endParaRPr>
          </a:p>
        </p:txBody>
      </p:sp>
      <p:sp>
        <p:nvSpPr>
          <p:cNvPr id="5" name="Marcador de contenido 2"/>
          <p:cNvSpPr>
            <a:spLocks noGrp="1"/>
          </p:cNvSpPr>
          <p:nvPr>
            <p:ph idx="1"/>
          </p:nvPr>
        </p:nvSpPr>
        <p:spPr>
          <a:xfrm>
            <a:off x="467544" y="1196658"/>
            <a:ext cx="8229600" cy="864190"/>
          </a:xfrm>
        </p:spPr>
        <p:txBody>
          <a:bodyPr/>
          <a:lstStyle/>
          <a:p>
            <a:pPr algn="just"/>
            <a:r>
              <a:rPr lang="es-EC" sz="2000" dirty="0">
                <a:solidFill>
                  <a:schemeClr val="tx1"/>
                </a:solidFill>
              </a:rPr>
              <a:t>Una curva de </a:t>
            </a:r>
            <a:r>
              <a:rPr lang="es-EC" sz="2000" dirty="0" smtClean="0">
                <a:solidFill>
                  <a:schemeClr val="tx1"/>
                </a:solidFill>
              </a:rPr>
              <a:t>Bézier de </a:t>
            </a:r>
            <a:r>
              <a:rPr lang="es-EC" sz="2000" dirty="0">
                <a:solidFill>
                  <a:schemeClr val="tx1"/>
                </a:solidFill>
              </a:rPr>
              <a:t>grado n es una combinación lineal de polinomios de la base de </a:t>
            </a:r>
            <a:r>
              <a:rPr lang="es-EC" sz="2000" dirty="0" err="1" smtClean="0">
                <a:solidFill>
                  <a:schemeClr val="tx1"/>
                </a:solidFill>
              </a:rPr>
              <a:t>Bernstein</a:t>
            </a:r>
            <a:r>
              <a:rPr lang="es-EC" sz="2000" dirty="0" smtClean="0">
                <a:solidFill>
                  <a:schemeClr val="tx1"/>
                </a:solidFill>
              </a:rPr>
              <a:t>. </a:t>
            </a:r>
            <a:endParaRPr lang="es-EC" sz="2000" dirty="0">
              <a:solidFill>
                <a:schemeClr val="tx1"/>
              </a:solidFill>
            </a:endParaRPr>
          </a:p>
          <a:p>
            <a:pPr algn="just"/>
            <a:endParaRPr lang="es-EC" sz="2000" dirty="0" smtClean="0">
              <a:solidFill>
                <a:schemeClr val="tx1"/>
              </a:solidFill>
            </a:endParaRPr>
          </a:p>
          <a:p>
            <a:pPr algn="just"/>
            <a:endParaRPr lang="es-EC" sz="2000" dirty="0">
              <a:solidFill>
                <a:schemeClr val="tx1"/>
              </a:solidFill>
            </a:endParaRPr>
          </a:p>
        </p:txBody>
      </p:sp>
      <p:pic>
        <p:nvPicPr>
          <p:cNvPr id="11" name="Imagen 10"/>
          <p:cNvPicPr>
            <a:picLocks noChangeAspect="1"/>
          </p:cNvPicPr>
          <p:nvPr/>
        </p:nvPicPr>
        <p:blipFill>
          <a:blip r:embed="rId3"/>
          <a:stretch>
            <a:fillRect/>
          </a:stretch>
        </p:blipFill>
        <p:spPr>
          <a:xfrm>
            <a:off x="3491879" y="2060490"/>
            <a:ext cx="2264517" cy="576422"/>
          </a:xfrm>
          <a:prstGeom prst="rect">
            <a:avLst/>
          </a:prstGeom>
        </p:spPr>
      </p:pic>
      <p:pic>
        <p:nvPicPr>
          <p:cNvPr id="12" name="Imagen 11"/>
          <p:cNvPicPr>
            <a:picLocks noChangeAspect="1"/>
          </p:cNvPicPr>
          <p:nvPr/>
        </p:nvPicPr>
        <p:blipFill>
          <a:blip r:embed="rId4"/>
          <a:stretch>
            <a:fillRect/>
          </a:stretch>
        </p:blipFill>
        <p:spPr>
          <a:xfrm>
            <a:off x="3621956" y="2651652"/>
            <a:ext cx="2049784" cy="583878"/>
          </a:xfrm>
          <a:prstGeom prst="rect">
            <a:avLst/>
          </a:prstGeom>
        </p:spPr>
      </p:pic>
      <p:sp>
        <p:nvSpPr>
          <p:cNvPr id="13" name="Marcador de contenido 2"/>
          <p:cNvSpPr txBox="1">
            <a:spLocks/>
          </p:cNvSpPr>
          <p:nvPr/>
        </p:nvSpPr>
        <p:spPr>
          <a:xfrm>
            <a:off x="1907704" y="2416226"/>
            <a:ext cx="1038327" cy="432048"/>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just">
              <a:buNone/>
            </a:pPr>
            <a:r>
              <a:rPr lang="es-EC" sz="2000" kern="0" dirty="0" smtClean="0">
                <a:solidFill>
                  <a:schemeClr val="tx1"/>
                </a:solidFill>
              </a:rPr>
              <a:t>Donde:</a:t>
            </a:r>
          </a:p>
          <a:p>
            <a:pPr algn="just"/>
            <a:endParaRPr lang="es-EC" sz="2000" kern="0" dirty="0">
              <a:solidFill>
                <a:schemeClr val="tx1"/>
              </a:solidFill>
            </a:endParaRPr>
          </a:p>
        </p:txBody>
      </p:sp>
      <p:pic>
        <p:nvPicPr>
          <p:cNvPr id="14" name="Imagen 13"/>
          <p:cNvPicPr>
            <a:picLocks noChangeAspect="1"/>
          </p:cNvPicPr>
          <p:nvPr/>
        </p:nvPicPr>
        <p:blipFill>
          <a:blip r:embed="rId5"/>
          <a:stretch>
            <a:fillRect/>
          </a:stretch>
        </p:blipFill>
        <p:spPr>
          <a:xfrm>
            <a:off x="2677081" y="3250270"/>
            <a:ext cx="3894112" cy="776504"/>
          </a:xfrm>
          <a:prstGeom prst="rect">
            <a:avLst/>
          </a:prstGeom>
        </p:spPr>
      </p:pic>
      <p:pic>
        <p:nvPicPr>
          <p:cNvPr id="15" name="Imagen 14"/>
          <p:cNvPicPr/>
          <p:nvPr/>
        </p:nvPicPr>
        <p:blipFill>
          <a:blip r:embed="rId6"/>
          <a:stretch>
            <a:fillRect/>
          </a:stretch>
        </p:blipFill>
        <p:spPr>
          <a:xfrm>
            <a:off x="2982083" y="4030885"/>
            <a:ext cx="3329529" cy="1952446"/>
          </a:xfrm>
          <a:prstGeom prst="rect">
            <a:avLst/>
          </a:prstGeom>
        </p:spPr>
      </p:pic>
    </p:spTree>
    <p:extLst>
      <p:ext uri="{BB962C8B-B14F-4D97-AF65-F5344CB8AC3E}">
        <p14:creationId xmlns:p14="http://schemas.microsoft.com/office/powerpoint/2010/main" val="1213134650"/>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16632"/>
            <a:ext cx="8229600" cy="778098"/>
          </a:xfrm>
        </p:spPr>
        <p:txBody>
          <a:bodyPr/>
          <a:lstStyle/>
          <a:p>
            <a:r>
              <a:rPr lang="es-EC" dirty="0" smtClean="0">
                <a:solidFill>
                  <a:schemeClr val="tx1"/>
                </a:solidFill>
              </a:rPr>
              <a:t>Obtención del perfil de Bézier</a:t>
            </a:r>
            <a:endParaRPr lang="es-EC" dirty="0">
              <a:solidFill>
                <a:schemeClr val="tx1"/>
              </a:solidFill>
            </a:endParaRPr>
          </a:p>
        </p:txBody>
      </p:sp>
      <p:sp>
        <p:nvSpPr>
          <p:cNvPr id="3" name="Marcador de contenido 2"/>
          <p:cNvSpPr>
            <a:spLocks noGrp="1"/>
          </p:cNvSpPr>
          <p:nvPr>
            <p:ph idx="1"/>
          </p:nvPr>
        </p:nvSpPr>
        <p:spPr>
          <a:xfrm>
            <a:off x="395535" y="1052736"/>
            <a:ext cx="8229600" cy="4525963"/>
          </a:xfrm>
        </p:spPr>
        <p:txBody>
          <a:bodyPr/>
          <a:lstStyle/>
          <a:p>
            <a:pPr marL="0" indent="0">
              <a:buNone/>
            </a:pPr>
            <a:r>
              <a:rPr lang="es-EC" sz="1800" dirty="0" smtClean="0">
                <a:solidFill>
                  <a:schemeClr val="tx1"/>
                </a:solidFill>
              </a:rPr>
              <a:t>Tomando en cuenta el diagrama de desplazamiento:</a:t>
            </a:r>
          </a:p>
          <a:p>
            <a:pPr marL="0" indent="0">
              <a:buNone/>
            </a:pPr>
            <a:endParaRPr lang="es-EC" sz="1800" dirty="0">
              <a:solidFill>
                <a:schemeClr val="tx1"/>
              </a:solidFill>
            </a:endParaRPr>
          </a:p>
          <a:p>
            <a:pPr marL="0" indent="0">
              <a:buNone/>
            </a:pPr>
            <a:endParaRPr lang="es-EC" sz="1800" dirty="0" smtClean="0">
              <a:solidFill>
                <a:schemeClr val="tx1"/>
              </a:solidFill>
            </a:endParaRPr>
          </a:p>
          <a:p>
            <a:pPr marL="0" indent="0">
              <a:buNone/>
            </a:pPr>
            <a:endParaRPr lang="es-EC" sz="1800" dirty="0">
              <a:solidFill>
                <a:schemeClr val="tx1"/>
              </a:solidFill>
            </a:endParaRPr>
          </a:p>
          <a:p>
            <a:pPr marL="0" indent="0">
              <a:buNone/>
            </a:pPr>
            <a:endParaRPr lang="es-EC" sz="1800" dirty="0" smtClean="0">
              <a:solidFill>
                <a:schemeClr val="tx1"/>
              </a:solidFill>
            </a:endParaRPr>
          </a:p>
          <a:p>
            <a:pPr marL="0" indent="0">
              <a:buNone/>
            </a:pPr>
            <a:endParaRPr lang="es-EC" sz="1800" dirty="0">
              <a:solidFill>
                <a:schemeClr val="tx1"/>
              </a:solidFill>
            </a:endParaRPr>
          </a:p>
          <a:p>
            <a:pPr marL="0" indent="0">
              <a:buNone/>
            </a:pPr>
            <a:endParaRPr lang="es-EC" sz="1800" dirty="0" smtClean="0">
              <a:solidFill>
                <a:schemeClr val="tx1"/>
              </a:solidFill>
            </a:endParaRPr>
          </a:p>
          <a:p>
            <a:pPr marL="0" indent="0">
              <a:buNone/>
            </a:pPr>
            <a:r>
              <a:rPr lang="es-EC" sz="1800" dirty="0">
                <a:solidFill>
                  <a:schemeClr val="tx1"/>
                </a:solidFill>
              </a:rPr>
              <a:t>Para conseguir una función continua para la trayectoria del seguidor, en esta tesis se estudia una curva de Bézier de grado 15.</a:t>
            </a:r>
            <a:endParaRPr lang="es-EC" sz="1800" dirty="0" smtClean="0">
              <a:solidFill>
                <a:schemeClr val="tx1"/>
              </a:solidFill>
            </a:endParaRPr>
          </a:p>
        </p:txBody>
      </p:sp>
      <p:pic>
        <p:nvPicPr>
          <p:cNvPr id="6" name="Imagen 5"/>
          <p:cNvPicPr>
            <a:picLocks noChangeAspect="1"/>
          </p:cNvPicPr>
          <p:nvPr/>
        </p:nvPicPr>
        <p:blipFill>
          <a:blip r:embed="rId3"/>
          <a:stretch>
            <a:fillRect/>
          </a:stretch>
        </p:blipFill>
        <p:spPr>
          <a:xfrm>
            <a:off x="1979712" y="4365104"/>
            <a:ext cx="4332737" cy="504056"/>
          </a:xfrm>
          <a:prstGeom prst="rect">
            <a:avLst/>
          </a:prstGeom>
        </p:spPr>
      </p:pic>
      <p:pic>
        <p:nvPicPr>
          <p:cNvPr id="7" name="Imagen 6"/>
          <p:cNvPicPr>
            <a:picLocks noChangeAspect="1"/>
          </p:cNvPicPr>
          <p:nvPr/>
        </p:nvPicPr>
        <p:blipFill>
          <a:blip r:embed="rId4"/>
          <a:stretch>
            <a:fillRect/>
          </a:stretch>
        </p:blipFill>
        <p:spPr>
          <a:xfrm>
            <a:off x="2314822" y="1623890"/>
            <a:ext cx="4391025" cy="1562100"/>
          </a:xfrm>
          <a:prstGeom prst="rect">
            <a:avLst/>
          </a:prstGeom>
        </p:spPr>
      </p:pic>
    </p:spTree>
    <p:extLst>
      <p:ext uri="{BB962C8B-B14F-4D97-AF65-F5344CB8AC3E}">
        <p14:creationId xmlns:p14="http://schemas.microsoft.com/office/powerpoint/2010/main" val="2916484430"/>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16632"/>
            <a:ext cx="8229600" cy="778098"/>
          </a:xfrm>
        </p:spPr>
        <p:txBody>
          <a:bodyPr/>
          <a:lstStyle/>
          <a:p>
            <a:r>
              <a:rPr lang="es-EC" dirty="0" smtClean="0">
                <a:solidFill>
                  <a:schemeClr val="tx1"/>
                </a:solidFill>
              </a:rPr>
              <a:t>Obtención del perfil de Bézier</a:t>
            </a:r>
            <a:endParaRPr lang="es-EC" dirty="0">
              <a:solidFill>
                <a:schemeClr val="tx1"/>
              </a:solidFill>
            </a:endParaRPr>
          </a:p>
        </p:txBody>
      </p:sp>
      <p:sp>
        <p:nvSpPr>
          <p:cNvPr id="3" name="Marcador de contenido 2"/>
          <p:cNvSpPr>
            <a:spLocks noGrp="1"/>
          </p:cNvSpPr>
          <p:nvPr>
            <p:ph idx="1"/>
          </p:nvPr>
        </p:nvSpPr>
        <p:spPr>
          <a:xfrm>
            <a:off x="395535" y="1052736"/>
            <a:ext cx="8229600" cy="4525963"/>
          </a:xfrm>
        </p:spPr>
        <p:txBody>
          <a:bodyPr/>
          <a:lstStyle/>
          <a:p>
            <a:pPr marL="0" indent="0">
              <a:buNone/>
            </a:pPr>
            <a:r>
              <a:rPr lang="es-EC" sz="1800" dirty="0" smtClean="0">
                <a:solidFill>
                  <a:schemeClr val="tx1"/>
                </a:solidFill>
              </a:rPr>
              <a:t>Consiguiendo el polinomio:</a:t>
            </a:r>
          </a:p>
          <a:p>
            <a:pPr marL="0" indent="0">
              <a:buNone/>
            </a:pPr>
            <a:endParaRPr lang="es-EC" sz="1800" dirty="0">
              <a:solidFill>
                <a:schemeClr val="tx1"/>
              </a:solidFill>
            </a:endParaRPr>
          </a:p>
          <a:p>
            <a:pPr marL="0" indent="0">
              <a:buNone/>
            </a:pPr>
            <a:endParaRPr lang="es-EC" sz="1800" dirty="0" smtClean="0">
              <a:solidFill>
                <a:schemeClr val="tx1"/>
              </a:solidFill>
            </a:endParaRPr>
          </a:p>
          <a:p>
            <a:pPr marL="0" indent="0">
              <a:buNone/>
            </a:pPr>
            <a:endParaRPr lang="es-EC" sz="1800" dirty="0">
              <a:solidFill>
                <a:schemeClr val="tx1"/>
              </a:solidFill>
            </a:endParaRPr>
          </a:p>
          <a:p>
            <a:pPr marL="0" indent="0">
              <a:buNone/>
            </a:pPr>
            <a:endParaRPr lang="es-EC" sz="1800" dirty="0" smtClean="0">
              <a:solidFill>
                <a:schemeClr val="tx1"/>
              </a:solidFill>
            </a:endParaRPr>
          </a:p>
          <a:p>
            <a:pPr marL="0" indent="0">
              <a:buNone/>
            </a:pPr>
            <a:endParaRPr lang="es-EC" sz="1800" dirty="0">
              <a:solidFill>
                <a:schemeClr val="tx1"/>
              </a:solidFill>
            </a:endParaRPr>
          </a:p>
          <a:p>
            <a:pPr marL="0" indent="0">
              <a:buNone/>
            </a:pPr>
            <a:endParaRPr lang="es-EC" sz="1800" dirty="0" smtClean="0">
              <a:solidFill>
                <a:schemeClr val="tx1"/>
              </a:solidFill>
            </a:endParaRPr>
          </a:p>
        </p:txBody>
      </p:sp>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3263713" y="1206059"/>
            <a:ext cx="2493243" cy="4372640"/>
          </a:xfrm>
          <a:prstGeom prst="rect">
            <a:avLst/>
          </a:prstGeom>
          <a:noFill/>
          <a:ln>
            <a:noFill/>
          </a:ln>
        </p:spPr>
      </p:pic>
    </p:spTree>
    <p:extLst>
      <p:ext uri="{BB962C8B-B14F-4D97-AF65-F5344CB8AC3E}">
        <p14:creationId xmlns:p14="http://schemas.microsoft.com/office/powerpoint/2010/main" val="927195798"/>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16632"/>
            <a:ext cx="8229600" cy="778098"/>
          </a:xfrm>
        </p:spPr>
        <p:txBody>
          <a:bodyPr/>
          <a:lstStyle/>
          <a:p>
            <a:r>
              <a:rPr lang="es-EC" dirty="0" smtClean="0">
                <a:solidFill>
                  <a:schemeClr val="tx1"/>
                </a:solidFill>
              </a:rPr>
              <a:t>Obtención del perfil de Bézier</a:t>
            </a:r>
            <a:endParaRPr lang="es-EC" dirty="0">
              <a:solidFill>
                <a:schemeClr val="tx1"/>
              </a:solidFill>
            </a:endParaRPr>
          </a:p>
        </p:txBody>
      </p:sp>
      <p:sp>
        <p:nvSpPr>
          <p:cNvPr id="3" name="Marcador de contenido 2"/>
          <p:cNvSpPr>
            <a:spLocks noGrp="1"/>
          </p:cNvSpPr>
          <p:nvPr>
            <p:ph idx="1"/>
          </p:nvPr>
        </p:nvSpPr>
        <p:spPr>
          <a:xfrm>
            <a:off x="395535" y="1052737"/>
            <a:ext cx="8229600" cy="360040"/>
          </a:xfrm>
        </p:spPr>
        <p:txBody>
          <a:bodyPr/>
          <a:lstStyle/>
          <a:p>
            <a:pPr marL="0" indent="0">
              <a:buNone/>
            </a:pPr>
            <a:r>
              <a:rPr lang="es-EC" sz="1800" dirty="0" smtClean="0">
                <a:solidFill>
                  <a:schemeClr val="tx1"/>
                </a:solidFill>
              </a:rPr>
              <a:t>Puntos de control de la curva de Bézier</a:t>
            </a:r>
          </a:p>
          <a:p>
            <a:pPr marL="0" indent="0">
              <a:buNone/>
            </a:pPr>
            <a:endParaRPr lang="es-EC" sz="1800" dirty="0">
              <a:solidFill>
                <a:schemeClr val="tx1"/>
              </a:solidFill>
            </a:endParaRPr>
          </a:p>
          <a:p>
            <a:pPr marL="0" indent="0">
              <a:buNone/>
            </a:pPr>
            <a:endParaRPr lang="es-EC" sz="1800" dirty="0" smtClean="0">
              <a:solidFill>
                <a:schemeClr val="tx1"/>
              </a:solidFill>
            </a:endParaRPr>
          </a:p>
          <a:p>
            <a:pPr marL="0" indent="0">
              <a:buNone/>
            </a:pPr>
            <a:endParaRPr lang="es-EC" sz="1800" dirty="0">
              <a:solidFill>
                <a:schemeClr val="tx1"/>
              </a:solidFill>
            </a:endParaRPr>
          </a:p>
          <a:p>
            <a:pPr marL="0" indent="0">
              <a:buNone/>
            </a:pPr>
            <a:endParaRPr lang="es-EC" sz="1800" dirty="0" smtClean="0">
              <a:solidFill>
                <a:schemeClr val="tx1"/>
              </a:solidFill>
            </a:endParaRPr>
          </a:p>
          <a:p>
            <a:pPr marL="0" indent="0">
              <a:buNone/>
            </a:pPr>
            <a:endParaRPr lang="es-EC" sz="1800" dirty="0">
              <a:solidFill>
                <a:schemeClr val="tx1"/>
              </a:solidFill>
            </a:endParaRPr>
          </a:p>
          <a:p>
            <a:pPr marL="0" indent="0">
              <a:buNone/>
            </a:pPr>
            <a:endParaRPr lang="es-EC" sz="1800" dirty="0" smtClean="0">
              <a:solidFill>
                <a:schemeClr val="tx1"/>
              </a:solidFill>
            </a:endParaRPr>
          </a:p>
        </p:txBody>
      </p:sp>
      <p:pic>
        <p:nvPicPr>
          <p:cNvPr id="5" name="Imagen 4"/>
          <p:cNvPicPr/>
          <p:nvPr/>
        </p:nvPicPr>
        <p:blipFill>
          <a:blip r:embed="rId3"/>
          <a:stretch>
            <a:fillRect/>
          </a:stretch>
        </p:blipFill>
        <p:spPr>
          <a:xfrm>
            <a:off x="2181472" y="1570784"/>
            <a:ext cx="4657725" cy="4215130"/>
          </a:xfrm>
          <a:prstGeom prst="rect">
            <a:avLst/>
          </a:prstGeom>
          <a:ln>
            <a:solidFill>
              <a:schemeClr val="tx1"/>
            </a:solidFill>
          </a:ln>
        </p:spPr>
      </p:pic>
      <p:pic>
        <p:nvPicPr>
          <p:cNvPr id="6" name="Imagen 5"/>
          <p:cNvPicPr/>
          <p:nvPr/>
        </p:nvPicPr>
        <p:blipFill>
          <a:blip r:embed="rId4"/>
          <a:stretch>
            <a:fillRect/>
          </a:stretch>
        </p:blipFill>
        <p:spPr>
          <a:xfrm>
            <a:off x="2231352" y="1419047"/>
            <a:ext cx="4557964" cy="4679891"/>
          </a:xfrm>
          <a:prstGeom prst="rect">
            <a:avLst/>
          </a:prstGeom>
        </p:spPr>
      </p:pic>
      <p:pic>
        <p:nvPicPr>
          <p:cNvPr id="4" name="Imagen 3"/>
          <p:cNvPicPr>
            <a:picLocks noChangeAspect="1"/>
          </p:cNvPicPr>
          <p:nvPr/>
        </p:nvPicPr>
        <p:blipFill>
          <a:blip r:embed="rId5"/>
          <a:stretch>
            <a:fillRect/>
          </a:stretch>
        </p:blipFill>
        <p:spPr>
          <a:xfrm>
            <a:off x="7178534" y="1071458"/>
            <a:ext cx="1512717" cy="1548171"/>
          </a:xfrm>
          <a:prstGeom prst="rect">
            <a:avLst/>
          </a:prstGeom>
        </p:spPr>
      </p:pic>
    </p:spTree>
    <p:extLst>
      <p:ext uri="{BB962C8B-B14F-4D97-AF65-F5344CB8AC3E}">
        <p14:creationId xmlns:p14="http://schemas.microsoft.com/office/powerpoint/2010/main" val="7034927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16632"/>
            <a:ext cx="8229600" cy="778098"/>
          </a:xfrm>
        </p:spPr>
        <p:txBody>
          <a:bodyPr/>
          <a:lstStyle/>
          <a:p>
            <a:r>
              <a:rPr lang="es-EC" dirty="0" smtClean="0">
                <a:solidFill>
                  <a:schemeClr val="tx1"/>
                </a:solidFill>
              </a:rPr>
              <a:t>Obtención del perfil de Bézier</a:t>
            </a:r>
            <a:endParaRPr lang="es-EC" dirty="0">
              <a:solidFill>
                <a:schemeClr val="tx1"/>
              </a:solidFill>
            </a:endParaRPr>
          </a:p>
        </p:txBody>
      </p:sp>
      <p:sp>
        <p:nvSpPr>
          <p:cNvPr id="3" name="Marcador de contenido 2"/>
          <p:cNvSpPr>
            <a:spLocks noGrp="1"/>
          </p:cNvSpPr>
          <p:nvPr>
            <p:ph idx="1"/>
          </p:nvPr>
        </p:nvSpPr>
        <p:spPr>
          <a:xfrm>
            <a:off x="395535" y="1052736"/>
            <a:ext cx="8229600" cy="4525963"/>
          </a:xfrm>
        </p:spPr>
        <p:txBody>
          <a:bodyPr/>
          <a:lstStyle/>
          <a:p>
            <a:pPr marL="0" indent="0">
              <a:buNone/>
            </a:pPr>
            <a:r>
              <a:rPr lang="es-EC" sz="1800" dirty="0">
                <a:solidFill>
                  <a:schemeClr val="tx1"/>
                </a:solidFill>
              </a:rPr>
              <a:t>Una vez establecidos los puntos de control que satisfacen la ley de desplazamiento en estudio, estos deben ser multiplicados por el polinomio </a:t>
            </a:r>
            <a:r>
              <a:rPr lang="es-EC" sz="1800" dirty="0" smtClean="0">
                <a:solidFill>
                  <a:schemeClr val="tx1"/>
                </a:solidFill>
              </a:rPr>
              <a:t>inicial.</a:t>
            </a:r>
            <a:endParaRPr lang="es-EC" sz="1800" dirty="0">
              <a:solidFill>
                <a:schemeClr val="tx1"/>
              </a:solidFill>
            </a:endParaRPr>
          </a:p>
          <a:p>
            <a:pPr marL="0" indent="0">
              <a:buNone/>
            </a:pPr>
            <a:endParaRPr lang="es-EC" sz="1800" dirty="0" smtClean="0">
              <a:solidFill>
                <a:schemeClr val="tx1"/>
              </a:solidFill>
            </a:endParaRPr>
          </a:p>
          <a:p>
            <a:pPr marL="0" indent="0">
              <a:buNone/>
            </a:pPr>
            <a:endParaRPr lang="es-EC" sz="1800" dirty="0">
              <a:solidFill>
                <a:schemeClr val="tx1"/>
              </a:solidFill>
            </a:endParaRPr>
          </a:p>
          <a:p>
            <a:pPr marL="0" indent="0">
              <a:buNone/>
            </a:pPr>
            <a:endParaRPr lang="es-EC" sz="1800" dirty="0" smtClean="0">
              <a:solidFill>
                <a:schemeClr val="tx1"/>
              </a:solidFill>
            </a:endParaRPr>
          </a:p>
          <a:p>
            <a:pPr marL="0" indent="0">
              <a:buNone/>
            </a:pPr>
            <a:endParaRPr lang="es-EC" sz="1800" dirty="0">
              <a:solidFill>
                <a:schemeClr val="tx1"/>
              </a:solidFill>
            </a:endParaRPr>
          </a:p>
          <a:p>
            <a:pPr marL="0" indent="0">
              <a:buNone/>
            </a:pPr>
            <a:endParaRPr lang="es-EC" sz="1800" dirty="0" smtClean="0">
              <a:solidFill>
                <a:schemeClr val="tx1"/>
              </a:solidFill>
            </a:endParaRPr>
          </a:p>
        </p:txBody>
      </p:sp>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844824"/>
            <a:ext cx="3168352" cy="4176464"/>
          </a:xfrm>
          <a:prstGeom prst="rect">
            <a:avLst/>
          </a:prstGeom>
          <a:noFill/>
          <a:ln>
            <a:noFill/>
          </a:ln>
        </p:spPr>
      </p:pic>
      <p:pic>
        <p:nvPicPr>
          <p:cNvPr id="6" name="Imagen 5"/>
          <p:cNvPicPr>
            <a:picLocks noChangeAspect="1"/>
          </p:cNvPicPr>
          <p:nvPr/>
        </p:nvPicPr>
        <p:blipFill>
          <a:blip r:embed="rId4"/>
          <a:stretch>
            <a:fillRect/>
          </a:stretch>
        </p:blipFill>
        <p:spPr>
          <a:xfrm>
            <a:off x="2507035" y="3385368"/>
            <a:ext cx="4438650" cy="1095375"/>
          </a:xfrm>
          <a:prstGeom prst="rect">
            <a:avLst/>
          </a:prstGeom>
        </p:spPr>
      </p:pic>
      <p:pic>
        <p:nvPicPr>
          <p:cNvPr id="9" name="Imagen 8"/>
          <p:cNvPicPr/>
          <p:nvPr/>
        </p:nvPicPr>
        <p:blipFill>
          <a:blip r:embed="rId5"/>
          <a:stretch>
            <a:fillRect/>
          </a:stretch>
        </p:blipFill>
        <p:spPr>
          <a:xfrm>
            <a:off x="2129085" y="2809422"/>
            <a:ext cx="4762500" cy="2247265"/>
          </a:xfrm>
          <a:prstGeom prst="rect">
            <a:avLst/>
          </a:prstGeom>
          <a:ln>
            <a:solidFill>
              <a:schemeClr val="tx1"/>
            </a:solidFill>
          </a:ln>
        </p:spPr>
      </p:pic>
    </p:spTree>
    <p:extLst>
      <p:ext uri="{BB962C8B-B14F-4D97-AF65-F5344CB8AC3E}">
        <p14:creationId xmlns:p14="http://schemas.microsoft.com/office/powerpoint/2010/main" val="87778981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6556"/>
            <a:ext cx="8229600" cy="543364"/>
          </a:xfrm>
        </p:spPr>
        <p:txBody>
          <a:bodyPr/>
          <a:lstStyle/>
          <a:p>
            <a:r>
              <a:rPr lang="es-EC" dirty="0" smtClean="0">
                <a:solidFill>
                  <a:schemeClr val="tx1"/>
                </a:solidFill>
              </a:rPr>
              <a:t>Análisis Cinemático</a:t>
            </a:r>
            <a:endParaRPr lang="es-EC" dirty="0">
              <a:solidFill>
                <a:schemeClr val="tx1"/>
              </a:solidFill>
            </a:endParaRPr>
          </a:p>
        </p:txBody>
      </p:sp>
      <p:sp>
        <p:nvSpPr>
          <p:cNvPr id="6" name="161 Rectángulo"/>
          <p:cNvSpPr/>
          <p:nvPr/>
        </p:nvSpPr>
        <p:spPr>
          <a:xfrm>
            <a:off x="5508104" y="4344546"/>
            <a:ext cx="295275" cy="1333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9" name="Marcador de contenido 8"/>
          <p:cNvGraphicFramePr>
            <a:graphicFrameLocks noGrp="1"/>
          </p:cNvGraphicFramePr>
          <p:nvPr>
            <p:ph idx="1"/>
            <p:extLst>
              <p:ext uri="{D42A27DB-BD31-4B8C-83A1-F6EECF244321}">
                <p14:modId xmlns:p14="http://schemas.microsoft.com/office/powerpoint/2010/main" val="2213631386"/>
              </p:ext>
            </p:extLst>
          </p:nvPr>
        </p:nvGraphicFramePr>
        <p:xfrm>
          <a:off x="457200" y="102552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agen 9"/>
          <p:cNvPicPr>
            <a:picLocks noChangeAspect="1"/>
          </p:cNvPicPr>
          <p:nvPr/>
        </p:nvPicPr>
        <p:blipFill>
          <a:blip r:embed="rId7"/>
          <a:stretch>
            <a:fillRect/>
          </a:stretch>
        </p:blipFill>
        <p:spPr>
          <a:xfrm>
            <a:off x="2572294" y="5551488"/>
            <a:ext cx="3999411" cy="307647"/>
          </a:xfrm>
          <a:prstGeom prst="rect">
            <a:avLst/>
          </a:prstGeom>
        </p:spPr>
      </p:pic>
    </p:spTree>
    <p:extLst>
      <p:ext uri="{BB962C8B-B14F-4D97-AF65-F5344CB8AC3E}">
        <p14:creationId xmlns:p14="http://schemas.microsoft.com/office/powerpoint/2010/main" val="2072866797"/>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562074"/>
          </a:xfrm>
        </p:spPr>
        <p:txBody>
          <a:bodyPr>
            <a:normAutofit fontScale="90000"/>
          </a:bodyPr>
          <a:lstStyle/>
          <a:p>
            <a:r>
              <a:rPr lang="es-EC" dirty="0" smtClean="0">
                <a:solidFill>
                  <a:schemeClr val="tx1"/>
                </a:solidFill>
              </a:rPr>
              <a:t>Cicloidal</a:t>
            </a:r>
            <a:r>
              <a:rPr lang="es-ES" dirty="0" smtClean="0">
                <a:solidFill>
                  <a:schemeClr val="tx1"/>
                </a:solidFill>
              </a:rPr>
              <a:t/>
            </a:r>
            <a:br>
              <a:rPr lang="es-ES" dirty="0" smtClean="0">
                <a:solidFill>
                  <a:schemeClr val="tx1"/>
                </a:solidFill>
              </a:rPr>
            </a:br>
            <a:r>
              <a:rPr lang="es-EC" b="1" dirty="0" smtClean="0">
                <a:solidFill>
                  <a:schemeClr val="tx1"/>
                </a:solidFill>
              </a:rPr>
              <a:t/>
            </a:r>
            <a:br>
              <a:rPr lang="es-EC" b="1" dirty="0" smtClean="0">
                <a:solidFill>
                  <a:schemeClr val="tx1"/>
                </a:solidFill>
              </a:rPr>
            </a:br>
            <a:endParaRPr lang="es-EC" dirty="0">
              <a:solidFill>
                <a:schemeClr val="tx1"/>
              </a:solidFill>
            </a:endParaRPr>
          </a:p>
        </p:txBody>
      </p:sp>
      <p:pic>
        <p:nvPicPr>
          <p:cNvPr id="5" name="Imagen 4"/>
          <p:cNvPicPr>
            <a:picLocks noChangeAspect="1"/>
          </p:cNvPicPr>
          <p:nvPr/>
        </p:nvPicPr>
        <p:blipFill>
          <a:blip r:embed="rId2"/>
          <a:stretch>
            <a:fillRect/>
          </a:stretch>
        </p:blipFill>
        <p:spPr>
          <a:xfrm>
            <a:off x="2195736" y="908720"/>
            <a:ext cx="4336894" cy="1556247"/>
          </a:xfrm>
          <a:prstGeom prst="rect">
            <a:avLst/>
          </a:prstGeom>
        </p:spPr>
      </p:pic>
      <p:sp>
        <p:nvSpPr>
          <p:cNvPr id="6" name="Flecha izquierda 5">
            <a:hlinkClick r:id="rId3" action="ppaction://hlinksldjump"/>
          </p:cNvPr>
          <p:cNvSpPr/>
          <p:nvPr/>
        </p:nvSpPr>
        <p:spPr>
          <a:xfrm>
            <a:off x="457200" y="5229200"/>
            <a:ext cx="874440"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 name="Imagen 7"/>
          <p:cNvPicPr>
            <a:picLocks noChangeAspect="1"/>
          </p:cNvPicPr>
          <p:nvPr/>
        </p:nvPicPr>
        <p:blipFill>
          <a:blip r:embed="rId4"/>
          <a:stretch>
            <a:fillRect/>
          </a:stretch>
        </p:blipFill>
        <p:spPr>
          <a:xfrm>
            <a:off x="2720366" y="2924944"/>
            <a:ext cx="3703268" cy="2448272"/>
          </a:xfrm>
          <a:prstGeom prst="rect">
            <a:avLst/>
          </a:prstGeom>
        </p:spPr>
      </p:pic>
    </p:spTree>
    <p:extLst>
      <p:ext uri="{BB962C8B-B14F-4D97-AF65-F5344CB8AC3E}">
        <p14:creationId xmlns:p14="http://schemas.microsoft.com/office/powerpoint/2010/main" val="4066897193"/>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562074"/>
          </a:xfrm>
        </p:spPr>
        <p:txBody>
          <a:bodyPr>
            <a:normAutofit fontScale="90000"/>
          </a:bodyPr>
          <a:lstStyle/>
          <a:p>
            <a:r>
              <a:rPr lang="es-EC" dirty="0" smtClean="0">
                <a:solidFill>
                  <a:schemeClr val="tx1"/>
                </a:solidFill>
              </a:rPr>
              <a:t>Polinomial 345</a:t>
            </a:r>
            <a:r>
              <a:rPr lang="es-ES" dirty="0" smtClean="0">
                <a:solidFill>
                  <a:schemeClr val="tx1"/>
                </a:solidFill>
              </a:rPr>
              <a:t/>
            </a:r>
            <a:br>
              <a:rPr lang="es-ES" dirty="0" smtClean="0">
                <a:solidFill>
                  <a:schemeClr val="tx1"/>
                </a:solidFill>
              </a:rPr>
            </a:br>
            <a:r>
              <a:rPr lang="es-EC" b="1" dirty="0" smtClean="0">
                <a:solidFill>
                  <a:schemeClr val="tx1"/>
                </a:solidFill>
              </a:rPr>
              <a:t/>
            </a:r>
            <a:br>
              <a:rPr lang="es-EC" b="1" dirty="0" smtClean="0">
                <a:solidFill>
                  <a:schemeClr val="tx1"/>
                </a:solidFill>
              </a:rPr>
            </a:br>
            <a:endParaRPr lang="es-EC" dirty="0">
              <a:solidFill>
                <a:schemeClr val="tx1"/>
              </a:solidFill>
            </a:endParaRPr>
          </a:p>
        </p:txBody>
      </p:sp>
      <p:pic>
        <p:nvPicPr>
          <p:cNvPr id="4" name="Imagen 3"/>
          <p:cNvPicPr>
            <a:picLocks noChangeAspect="1"/>
          </p:cNvPicPr>
          <p:nvPr/>
        </p:nvPicPr>
        <p:blipFill>
          <a:blip r:embed="rId2"/>
          <a:stretch>
            <a:fillRect/>
          </a:stretch>
        </p:blipFill>
        <p:spPr>
          <a:xfrm>
            <a:off x="1894628" y="1052736"/>
            <a:ext cx="5354744" cy="1613595"/>
          </a:xfrm>
          <a:prstGeom prst="rect">
            <a:avLst/>
          </a:prstGeom>
        </p:spPr>
      </p:pic>
      <p:sp>
        <p:nvSpPr>
          <p:cNvPr id="6" name="Flecha izquierda 5">
            <a:hlinkClick r:id="rId3" action="ppaction://hlinksldjump"/>
          </p:cNvPr>
          <p:cNvSpPr/>
          <p:nvPr/>
        </p:nvSpPr>
        <p:spPr>
          <a:xfrm>
            <a:off x="755576" y="5229200"/>
            <a:ext cx="936104"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p:cNvPicPr>
            <a:picLocks noChangeAspect="1"/>
          </p:cNvPicPr>
          <p:nvPr/>
        </p:nvPicPr>
        <p:blipFill>
          <a:blip r:embed="rId4"/>
          <a:stretch>
            <a:fillRect/>
          </a:stretch>
        </p:blipFill>
        <p:spPr>
          <a:xfrm>
            <a:off x="2987824" y="2924944"/>
            <a:ext cx="3810604" cy="2519233"/>
          </a:xfrm>
          <a:prstGeom prst="rect">
            <a:avLst/>
          </a:prstGeom>
        </p:spPr>
      </p:pic>
    </p:spTree>
    <p:extLst>
      <p:ext uri="{BB962C8B-B14F-4D97-AF65-F5344CB8AC3E}">
        <p14:creationId xmlns:p14="http://schemas.microsoft.com/office/powerpoint/2010/main" val="2223524769"/>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8001" y="1314451"/>
            <a:ext cx="6447501" cy="499310"/>
          </a:xfrm>
        </p:spPr>
        <p:txBody>
          <a:bodyPr>
            <a:normAutofit/>
          </a:bodyPr>
          <a:lstStyle/>
          <a:p>
            <a:r>
              <a:rPr lang="es-ES" sz="2400" dirty="0">
                <a:solidFill>
                  <a:schemeClr val="tx1"/>
                </a:solidFill>
              </a:rPr>
              <a:t>DEFINICIÓN DEL PROBLEMA</a:t>
            </a:r>
            <a:endParaRPr lang="es-EC" sz="2400" dirty="0">
              <a:solidFill>
                <a:schemeClr val="tx1"/>
              </a:solidFill>
            </a:endParaRPr>
          </a:p>
        </p:txBody>
      </p:sp>
      <p:sp>
        <p:nvSpPr>
          <p:cNvPr id="3" name="Marcador de contenido 2"/>
          <p:cNvSpPr>
            <a:spLocks noGrp="1"/>
          </p:cNvSpPr>
          <p:nvPr>
            <p:ph idx="1"/>
          </p:nvPr>
        </p:nvSpPr>
        <p:spPr/>
        <p:txBody>
          <a:bodyPr/>
          <a:lstStyle/>
          <a:p>
            <a:pPr algn="just"/>
            <a:endParaRPr lang="es-ES" dirty="0" smtClean="0">
              <a:solidFill>
                <a:schemeClr val="tx1"/>
              </a:solidFill>
            </a:endParaRPr>
          </a:p>
          <a:p>
            <a:pPr algn="just"/>
            <a:endParaRPr lang="es-EC" sz="2000" kern="1200" dirty="0" smtClean="0">
              <a:solidFill>
                <a:prstClr val="black"/>
              </a:solidFill>
              <a:latin typeface="Constantia"/>
            </a:endParaRPr>
          </a:p>
          <a:p>
            <a:pPr algn="just"/>
            <a:endParaRPr lang="es-EC" sz="2000" kern="1200" dirty="0">
              <a:solidFill>
                <a:prstClr val="black"/>
              </a:solidFill>
              <a:latin typeface="Constantia"/>
            </a:endParaRPr>
          </a:p>
          <a:p>
            <a:pPr algn="just"/>
            <a:endParaRPr lang="es-EC" sz="2000" kern="1200" dirty="0" smtClean="0">
              <a:solidFill>
                <a:prstClr val="black"/>
              </a:solidFill>
              <a:latin typeface="Constantia"/>
            </a:endParaRPr>
          </a:p>
          <a:p>
            <a:pPr algn="just"/>
            <a:r>
              <a:rPr lang="es-EC" sz="2000" kern="1200" dirty="0" smtClean="0">
                <a:solidFill>
                  <a:prstClr val="black"/>
                </a:solidFill>
                <a:latin typeface="Constantia"/>
              </a:rPr>
              <a:t>El laboratorio de mecanismos cuent</a:t>
            </a:r>
            <a:r>
              <a:rPr lang="es-EC" sz="2000" kern="1200" dirty="0" smtClean="0">
                <a:solidFill>
                  <a:prstClr val="black"/>
                </a:solidFill>
                <a:latin typeface="Constantia"/>
              </a:rPr>
              <a:t>a con un equipo para prácticas con levas, </a:t>
            </a:r>
            <a:r>
              <a:rPr lang="es-EC" sz="2000" kern="1200" dirty="0" err="1" smtClean="0">
                <a:solidFill>
                  <a:prstClr val="black"/>
                </a:solidFill>
                <a:latin typeface="Constantia"/>
              </a:rPr>
              <a:t>Tecquipment</a:t>
            </a:r>
            <a:r>
              <a:rPr lang="es-EC" sz="2000" kern="1200" dirty="0" smtClean="0">
                <a:solidFill>
                  <a:prstClr val="black"/>
                </a:solidFill>
                <a:latin typeface="Constantia"/>
              </a:rPr>
              <a:t> TM 21, el cual fue mejorado en cuento a la toma de datos. Sin embargo, las levas utilizadas para este equipo se han mantenido las originales, por tanto las prácticas ya van de la mano con la teoría actual que se imparte en clase.</a:t>
            </a:r>
            <a:endParaRPr lang="es-EC" sz="1800" dirty="0">
              <a:solidFill>
                <a:schemeClr val="tx1"/>
              </a:solidFill>
            </a:endParaRPr>
          </a:p>
        </p:txBody>
      </p:sp>
    </p:spTree>
    <p:extLst>
      <p:ext uri="{BB962C8B-B14F-4D97-AF65-F5344CB8AC3E}">
        <p14:creationId xmlns:p14="http://schemas.microsoft.com/office/powerpoint/2010/main" val="2212989795"/>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562074"/>
          </a:xfrm>
        </p:spPr>
        <p:txBody>
          <a:bodyPr>
            <a:normAutofit fontScale="90000"/>
          </a:bodyPr>
          <a:lstStyle/>
          <a:p>
            <a:r>
              <a:rPr lang="es-EC" dirty="0" smtClean="0">
                <a:solidFill>
                  <a:schemeClr val="tx1"/>
                </a:solidFill>
              </a:rPr>
              <a:t>Polinomial 4567</a:t>
            </a:r>
            <a:r>
              <a:rPr lang="es-ES" dirty="0" smtClean="0">
                <a:solidFill>
                  <a:schemeClr val="tx1"/>
                </a:solidFill>
              </a:rPr>
              <a:t/>
            </a:r>
            <a:br>
              <a:rPr lang="es-ES" dirty="0" smtClean="0">
                <a:solidFill>
                  <a:schemeClr val="tx1"/>
                </a:solidFill>
              </a:rPr>
            </a:br>
            <a:r>
              <a:rPr lang="es-EC" b="1" dirty="0" smtClean="0">
                <a:solidFill>
                  <a:schemeClr val="tx1"/>
                </a:solidFill>
              </a:rPr>
              <a:t/>
            </a:r>
            <a:br>
              <a:rPr lang="es-EC" b="1" dirty="0" smtClean="0">
                <a:solidFill>
                  <a:schemeClr val="tx1"/>
                </a:solidFill>
              </a:rPr>
            </a:br>
            <a:endParaRPr lang="es-EC" dirty="0">
              <a:solidFill>
                <a:schemeClr val="tx1"/>
              </a:solidFill>
            </a:endParaRPr>
          </a:p>
        </p:txBody>
      </p:sp>
      <p:pic>
        <p:nvPicPr>
          <p:cNvPr id="4" name="Imagen 3"/>
          <p:cNvPicPr>
            <a:picLocks noChangeAspect="1"/>
          </p:cNvPicPr>
          <p:nvPr/>
        </p:nvPicPr>
        <p:blipFill>
          <a:blip r:embed="rId2"/>
          <a:stretch>
            <a:fillRect/>
          </a:stretch>
        </p:blipFill>
        <p:spPr>
          <a:xfrm>
            <a:off x="1658025" y="1052736"/>
            <a:ext cx="5827950" cy="1570087"/>
          </a:xfrm>
          <a:prstGeom prst="rect">
            <a:avLst/>
          </a:prstGeom>
        </p:spPr>
      </p:pic>
      <p:pic>
        <p:nvPicPr>
          <p:cNvPr id="7" name="Imagen 6"/>
          <p:cNvPicPr>
            <a:picLocks noChangeAspect="1"/>
          </p:cNvPicPr>
          <p:nvPr/>
        </p:nvPicPr>
        <p:blipFill>
          <a:blip r:embed="rId3"/>
          <a:stretch>
            <a:fillRect/>
          </a:stretch>
        </p:blipFill>
        <p:spPr>
          <a:xfrm>
            <a:off x="3131840" y="2992333"/>
            <a:ext cx="3870697" cy="2558961"/>
          </a:xfrm>
          <a:prstGeom prst="rect">
            <a:avLst/>
          </a:prstGeom>
        </p:spPr>
      </p:pic>
      <p:sp>
        <p:nvSpPr>
          <p:cNvPr id="8" name="Flecha izquierda 7">
            <a:hlinkClick r:id="rId4" action="ppaction://hlinksldjump"/>
          </p:cNvPr>
          <p:cNvSpPr/>
          <p:nvPr/>
        </p:nvSpPr>
        <p:spPr>
          <a:xfrm>
            <a:off x="457200" y="5445224"/>
            <a:ext cx="87444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893227795"/>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562074"/>
          </a:xfrm>
        </p:spPr>
        <p:txBody>
          <a:bodyPr>
            <a:normAutofit fontScale="90000"/>
          </a:bodyPr>
          <a:lstStyle/>
          <a:p>
            <a:r>
              <a:rPr lang="es-EC" dirty="0" smtClean="0">
                <a:solidFill>
                  <a:schemeClr val="tx1"/>
                </a:solidFill>
              </a:rPr>
              <a:t>Bézier grado 7</a:t>
            </a:r>
            <a:r>
              <a:rPr lang="es-ES" dirty="0" smtClean="0">
                <a:solidFill>
                  <a:schemeClr val="tx1"/>
                </a:solidFill>
              </a:rPr>
              <a:t/>
            </a:r>
            <a:br>
              <a:rPr lang="es-ES" dirty="0" smtClean="0">
                <a:solidFill>
                  <a:schemeClr val="tx1"/>
                </a:solidFill>
              </a:rPr>
            </a:br>
            <a:r>
              <a:rPr lang="es-EC" b="1" dirty="0" smtClean="0">
                <a:solidFill>
                  <a:schemeClr val="tx1"/>
                </a:solidFill>
              </a:rPr>
              <a:t/>
            </a:r>
            <a:br>
              <a:rPr lang="es-EC" b="1" dirty="0" smtClean="0">
                <a:solidFill>
                  <a:schemeClr val="tx1"/>
                </a:solidFill>
              </a:rPr>
            </a:br>
            <a:endParaRPr lang="es-EC" dirty="0">
              <a:solidFill>
                <a:schemeClr val="tx1"/>
              </a:solidFill>
            </a:endParaRPr>
          </a:p>
        </p:txBody>
      </p:sp>
      <p:pic>
        <p:nvPicPr>
          <p:cNvPr id="4" name="Imagen 3"/>
          <p:cNvPicPr>
            <a:picLocks noChangeAspect="1"/>
          </p:cNvPicPr>
          <p:nvPr/>
        </p:nvPicPr>
        <p:blipFill>
          <a:blip r:embed="rId2"/>
          <a:stretch>
            <a:fillRect/>
          </a:stretch>
        </p:blipFill>
        <p:spPr>
          <a:xfrm>
            <a:off x="561802" y="1124744"/>
            <a:ext cx="8124998" cy="1110035"/>
          </a:xfrm>
          <a:prstGeom prst="rect">
            <a:avLst/>
          </a:prstGeom>
        </p:spPr>
      </p:pic>
      <p:pic>
        <p:nvPicPr>
          <p:cNvPr id="6" name="Imagen 5"/>
          <p:cNvPicPr>
            <a:picLocks noChangeAspect="1"/>
          </p:cNvPicPr>
          <p:nvPr/>
        </p:nvPicPr>
        <p:blipFill>
          <a:blip r:embed="rId3"/>
          <a:stretch>
            <a:fillRect/>
          </a:stretch>
        </p:blipFill>
        <p:spPr>
          <a:xfrm>
            <a:off x="2699792" y="2680817"/>
            <a:ext cx="4034420" cy="2667200"/>
          </a:xfrm>
          <a:prstGeom prst="rect">
            <a:avLst/>
          </a:prstGeom>
        </p:spPr>
      </p:pic>
      <p:sp>
        <p:nvSpPr>
          <p:cNvPr id="7" name="Flecha izquierda 6">
            <a:hlinkClick r:id="rId4" action="ppaction://hlinksldjump"/>
          </p:cNvPr>
          <p:cNvSpPr/>
          <p:nvPr/>
        </p:nvSpPr>
        <p:spPr>
          <a:xfrm>
            <a:off x="561802" y="5229200"/>
            <a:ext cx="841846"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544503585"/>
      </p:ext>
    </p:extLst>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562074"/>
          </a:xfrm>
        </p:spPr>
        <p:txBody>
          <a:bodyPr>
            <a:normAutofit fontScale="90000"/>
          </a:bodyPr>
          <a:lstStyle/>
          <a:p>
            <a:r>
              <a:rPr lang="es-EC" dirty="0" smtClean="0">
                <a:solidFill>
                  <a:schemeClr val="tx1"/>
                </a:solidFill>
              </a:rPr>
              <a:t>Bézier grado 15</a:t>
            </a:r>
            <a:r>
              <a:rPr lang="es-ES" dirty="0" smtClean="0">
                <a:solidFill>
                  <a:schemeClr val="tx1"/>
                </a:solidFill>
              </a:rPr>
              <a:t/>
            </a:r>
            <a:br>
              <a:rPr lang="es-ES" dirty="0" smtClean="0">
                <a:solidFill>
                  <a:schemeClr val="tx1"/>
                </a:solidFill>
              </a:rPr>
            </a:br>
            <a:r>
              <a:rPr lang="es-EC" b="1" dirty="0" smtClean="0">
                <a:solidFill>
                  <a:schemeClr val="tx1"/>
                </a:solidFill>
              </a:rPr>
              <a:t/>
            </a:r>
            <a:br>
              <a:rPr lang="es-EC" b="1" dirty="0" smtClean="0">
                <a:solidFill>
                  <a:schemeClr val="tx1"/>
                </a:solidFill>
              </a:rPr>
            </a:br>
            <a:endParaRPr lang="es-EC" dirty="0">
              <a:solidFill>
                <a:schemeClr val="tx1"/>
              </a:solidFill>
            </a:endParaRPr>
          </a:p>
        </p:txBody>
      </p:sp>
      <p:sp>
        <p:nvSpPr>
          <p:cNvPr id="7" name="Flecha izquierda 6">
            <a:hlinkClick r:id="rId2" action="ppaction://hlinksldjump"/>
          </p:cNvPr>
          <p:cNvSpPr/>
          <p:nvPr/>
        </p:nvSpPr>
        <p:spPr>
          <a:xfrm>
            <a:off x="561802" y="5229200"/>
            <a:ext cx="841846"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 name="Imagen 2"/>
          <p:cNvPicPr>
            <a:picLocks noChangeAspect="1"/>
          </p:cNvPicPr>
          <p:nvPr/>
        </p:nvPicPr>
        <p:blipFill>
          <a:blip r:embed="rId3"/>
          <a:stretch>
            <a:fillRect/>
          </a:stretch>
        </p:blipFill>
        <p:spPr>
          <a:xfrm>
            <a:off x="755576" y="908720"/>
            <a:ext cx="3960440" cy="2099716"/>
          </a:xfrm>
          <a:prstGeom prst="rect">
            <a:avLst/>
          </a:prstGeom>
        </p:spPr>
      </p:pic>
      <p:pic>
        <p:nvPicPr>
          <p:cNvPr id="5" name="Imagen 4"/>
          <p:cNvPicPr>
            <a:picLocks noChangeAspect="1"/>
          </p:cNvPicPr>
          <p:nvPr/>
        </p:nvPicPr>
        <p:blipFill>
          <a:blip r:embed="rId4"/>
          <a:stretch>
            <a:fillRect/>
          </a:stretch>
        </p:blipFill>
        <p:spPr>
          <a:xfrm>
            <a:off x="5724128" y="1725215"/>
            <a:ext cx="2181225" cy="466725"/>
          </a:xfrm>
          <a:prstGeom prst="rect">
            <a:avLst/>
          </a:prstGeom>
        </p:spPr>
      </p:pic>
      <p:pic>
        <p:nvPicPr>
          <p:cNvPr id="9" name="Imagen 8"/>
          <p:cNvPicPr>
            <a:picLocks noChangeAspect="1"/>
          </p:cNvPicPr>
          <p:nvPr/>
        </p:nvPicPr>
        <p:blipFill>
          <a:blip r:embed="rId5"/>
          <a:stretch>
            <a:fillRect/>
          </a:stretch>
        </p:blipFill>
        <p:spPr>
          <a:xfrm>
            <a:off x="3284724" y="2886263"/>
            <a:ext cx="3870697" cy="2558961"/>
          </a:xfrm>
          <a:prstGeom prst="rect">
            <a:avLst/>
          </a:prstGeom>
        </p:spPr>
      </p:pic>
    </p:spTree>
    <p:extLst>
      <p:ext uri="{BB962C8B-B14F-4D97-AF65-F5344CB8AC3E}">
        <p14:creationId xmlns:p14="http://schemas.microsoft.com/office/powerpoint/2010/main" val="2694485534"/>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5232" y="77697"/>
            <a:ext cx="8229600" cy="542991"/>
          </a:xfrm>
        </p:spPr>
        <p:txBody>
          <a:bodyPr>
            <a:normAutofit fontScale="90000"/>
          </a:bodyPr>
          <a:lstStyle/>
          <a:p>
            <a:r>
              <a:rPr lang="es-EC" dirty="0" smtClean="0">
                <a:solidFill>
                  <a:schemeClr val="tx1"/>
                </a:solidFill>
              </a:rPr>
              <a:t>Diagramas D-V-A-J</a:t>
            </a:r>
            <a:endParaRPr lang="es-EC" sz="2025" dirty="0">
              <a:solidFill>
                <a:schemeClr val="tx1"/>
              </a:solidFill>
            </a:endParaRPr>
          </a:p>
        </p:txBody>
      </p:sp>
      <p:sp>
        <p:nvSpPr>
          <p:cNvPr id="3" name="Marcador de contenido 2"/>
          <p:cNvSpPr>
            <a:spLocks noGrp="1"/>
          </p:cNvSpPr>
          <p:nvPr>
            <p:ph idx="1"/>
          </p:nvPr>
        </p:nvSpPr>
        <p:spPr>
          <a:xfrm>
            <a:off x="508001" y="1268761"/>
            <a:ext cx="7952431" cy="4521438"/>
          </a:xfrm>
        </p:spPr>
        <p:txBody>
          <a:bodyPr>
            <a:normAutofit/>
          </a:bodyPr>
          <a:lstStyle/>
          <a:p>
            <a:pPr marL="0" lvl="2" indent="0">
              <a:buNone/>
            </a:pPr>
            <a:endParaRPr lang="es-EC" b="1" dirty="0"/>
          </a:p>
          <a:p>
            <a:pPr marL="0" indent="0">
              <a:buNone/>
            </a:pPr>
            <a:endParaRPr lang="es-EC" dirty="0"/>
          </a:p>
        </p:txBody>
      </p:sp>
      <p:pic>
        <p:nvPicPr>
          <p:cNvPr id="10" name="Imagen 9"/>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700808"/>
            <a:ext cx="5472608" cy="3096344"/>
          </a:xfrm>
          <a:prstGeom prst="rect">
            <a:avLst/>
          </a:prstGeom>
          <a:noFill/>
          <a:ln>
            <a:noFill/>
          </a:ln>
        </p:spPr>
      </p:pic>
      <p:pic>
        <p:nvPicPr>
          <p:cNvPr id="11"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606087"/>
            <a:ext cx="5904656" cy="3191065"/>
          </a:xfrm>
          <a:prstGeom prst="rect">
            <a:avLst/>
          </a:prstGeom>
          <a:noFill/>
          <a:ln>
            <a:noFill/>
          </a:ln>
        </p:spPr>
      </p:pic>
      <p:pic>
        <p:nvPicPr>
          <p:cNvPr id="12" name="Imagen 1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1700808"/>
            <a:ext cx="6336704" cy="3433670"/>
          </a:xfrm>
          <a:prstGeom prst="rect">
            <a:avLst/>
          </a:prstGeom>
          <a:noFill/>
          <a:ln>
            <a:noFill/>
          </a:ln>
        </p:spPr>
      </p:pic>
      <p:pic>
        <p:nvPicPr>
          <p:cNvPr id="13" name="Imagen 12"/>
          <p:cNvPicPr/>
          <p:nvPr/>
        </p:nvPicPr>
        <p:blipFill>
          <a:blip r:embed="rId5">
            <a:extLst>
              <a:ext uri="{28A0092B-C50C-407E-A947-70E740481C1C}">
                <a14:useLocalDpi xmlns:a14="http://schemas.microsoft.com/office/drawing/2010/main" val="0"/>
              </a:ext>
            </a:extLst>
          </a:blip>
          <a:srcRect/>
          <a:stretch>
            <a:fillRect/>
          </a:stretch>
        </p:blipFill>
        <p:spPr bwMode="auto">
          <a:xfrm>
            <a:off x="1780975" y="1789931"/>
            <a:ext cx="6302129" cy="3335081"/>
          </a:xfrm>
          <a:prstGeom prst="rect">
            <a:avLst/>
          </a:prstGeom>
          <a:noFill/>
          <a:ln>
            <a:noFill/>
          </a:ln>
        </p:spPr>
      </p:pic>
    </p:spTree>
    <p:extLst>
      <p:ext uri="{BB962C8B-B14F-4D97-AF65-F5344CB8AC3E}">
        <p14:creationId xmlns:p14="http://schemas.microsoft.com/office/powerpoint/2010/main" val="379449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nodeType="clickEffect">
                                  <p:stCondLst>
                                    <p:cond delay="0"/>
                                  </p:stCondLst>
                                  <p:childTnLst>
                                    <p:animEffect transition="out" filter="wipe(down)">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nodeType="clickEffect">
                                  <p:stCondLst>
                                    <p:cond delay="0"/>
                                  </p:stCondLst>
                                  <p:childTnLst>
                                    <p:animEffect transition="out" filter="wipe(down)">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4" fill="hold" nodeType="clickEffect">
                                  <p:stCondLst>
                                    <p:cond delay="0"/>
                                  </p:stCondLst>
                                  <p:childTnLst>
                                    <p:animEffect transition="out" filter="wipe(down)">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116632"/>
            <a:ext cx="8229600" cy="562074"/>
          </a:xfrm>
        </p:spPr>
        <p:txBody>
          <a:bodyPr/>
          <a:lstStyle/>
          <a:p>
            <a:r>
              <a:rPr lang="es-EC" dirty="0" smtClean="0">
                <a:solidFill>
                  <a:schemeClr val="tx1"/>
                </a:solidFill>
              </a:rPr>
              <a:t>Análisis Dinámico</a:t>
            </a:r>
            <a:endParaRPr lang="es-EC" dirty="0">
              <a:solidFill>
                <a:schemeClr val="tx1"/>
              </a:solidFill>
            </a:endParaRPr>
          </a:p>
        </p:txBody>
      </p:sp>
      <p:sp>
        <p:nvSpPr>
          <p:cNvPr id="9" name="8 CuadroTexto"/>
          <p:cNvSpPr txBox="1"/>
          <p:nvPr/>
        </p:nvSpPr>
        <p:spPr>
          <a:xfrm>
            <a:off x="412382" y="884706"/>
            <a:ext cx="5599778" cy="369332"/>
          </a:xfrm>
          <a:prstGeom prst="rect">
            <a:avLst/>
          </a:prstGeom>
          <a:noFill/>
        </p:spPr>
        <p:txBody>
          <a:bodyPr wrap="square" rtlCol="0">
            <a:spAutoFit/>
          </a:bodyPr>
          <a:lstStyle/>
          <a:p>
            <a:r>
              <a:rPr lang="es-EC" b="1" dirty="0" smtClean="0"/>
              <a:t>Ecuación Diferencial de un grado de libertad:</a:t>
            </a:r>
            <a:endParaRPr lang="es-EC" b="1" dirty="0"/>
          </a:p>
        </p:txBody>
      </p:sp>
      <p:sp>
        <p:nvSpPr>
          <p:cNvPr id="3" name="Marcador de contenido 2"/>
          <p:cNvSpPr>
            <a:spLocks noGrp="1"/>
          </p:cNvSpPr>
          <p:nvPr>
            <p:ph idx="1"/>
          </p:nvPr>
        </p:nvSpPr>
        <p:spPr>
          <a:xfrm>
            <a:off x="415240" y="1254038"/>
            <a:ext cx="8229600" cy="4525963"/>
          </a:xfrm>
        </p:spPr>
        <p:txBody>
          <a:bodyPr/>
          <a:lstStyle/>
          <a:p>
            <a:pPr marL="0" indent="0">
              <a:buNone/>
            </a:pPr>
            <a:r>
              <a:rPr lang="es-EC" sz="2000" dirty="0" smtClean="0">
                <a:solidFill>
                  <a:schemeClr val="tx1"/>
                </a:solidFill>
              </a:rPr>
              <a:t>Definición de los parámetros físicos:</a:t>
            </a:r>
          </a:p>
          <a:p>
            <a:pPr marL="0" indent="0">
              <a:buNone/>
            </a:pPr>
            <a:endParaRPr lang="es-EC" sz="2000" dirty="0">
              <a:solidFill>
                <a:schemeClr val="tx1"/>
              </a:solidFill>
            </a:endParaRPr>
          </a:p>
          <a:p>
            <a:pPr marL="0" indent="0">
              <a:buNone/>
            </a:pPr>
            <a:endParaRPr lang="es-EC" sz="2000" dirty="0" smtClean="0">
              <a:solidFill>
                <a:schemeClr val="tx1"/>
              </a:solidFill>
            </a:endParaRPr>
          </a:p>
          <a:p>
            <a:pPr marL="0" indent="0">
              <a:buNone/>
            </a:pPr>
            <a:endParaRPr lang="es-EC" sz="2000" dirty="0">
              <a:solidFill>
                <a:schemeClr val="tx1"/>
              </a:solidFill>
            </a:endParaRPr>
          </a:p>
          <a:p>
            <a:pPr marL="0" indent="0">
              <a:buNone/>
            </a:pPr>
            <a:endParaRPr lang="es-EC" sz="2000" dirty="0" smtClean="0">
              <a:solidFill>
                <a:schemeClr val="tx1"/>
              </a:solidFill>
            </a:endParaRPr>
          </a:p>
          <a:p>
            <a:pPr marL="0" indent="0">
              <a:buNone/>
            </a:pPr>
            <a:endParaRPr lang="es-EC" sz="2000" dirty="0">
              <a:solidFill>
                <a:schemeClr val="tx1"/>
              </a:solidFill>
            </a:endParaRPr>
          </a:p>
          <a:p>
            <a:pPr marL="0" indent="0">
              <a:buNone/>
            </a:pPr>
            <a:endParaRPr lang="es-EC" sz="2000" dirty="0" smtClean="0">
              <a:solidFill>
                <a:schemeClr val="tx1"/>
              </a:solidFill>
            </a:endParaRPr>
          </a:p>
          <a:p>
            <a:pPr marL="0" indent="0">
              <a:buNone/>
            </a:pPr>
            <a:r>
              <a:rPr lang="es-EC" sz="2000" dirty="0" smtClean="0">
                <a:solidFill>
                  <a:schemeClr val="tx1"/>
                </a:solidFill>
              </a:rPr>
              <a:t>Esquema:</a:t>
            </a:r>
          </a:p>
          <a:p>
            <a:pPr marL="0" indent="0">
              <a:buNone/>
            </a:pPr>
            <a:endParaRPr lang="es-EC" sz="2000" dirty="0">
              <a:solidFill>
                <a:schemeClr val="tx1"/>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224331058"/>
              </p:ext>
            </p:extLst>
          </p:nvPr>
        </p:nvGraphicFramePr>
        <p:xfrm>
          <a:off x="1262221" y="1829370"/>
          <a:ext cx="6535638" cy="1844622"/>
        </p:xfrm>
        <a:graphic>
          <a:graphicData uri="http://schemas.openxmlformats.org/drawingml/2006/table">
            <a:tbl>
              <a:tblPr firstRow="1" firstCol="1" bandRow="1">
                <a:tableStyleId>{68D230F3-CF80-4859-8CE7-A43EE81993B5}</a:tableStyleId>
              </a:tblPr>
              <a:tblGrid>
                <a:gridCol w="4663430"/>
                <a:gridCol w="1872208"/>
              </a:tblGrid>
              <a:tr h="351517">
                <a:tc>
                  <a:txBody>
                    <a:bodyPr/>
                    <a:lstStyle/>
                    <a:p>
                      <a:pPr algn="ctr">
                        <a:lnSpc>
                          <a:spcPct val="150000"/>
                        </a:lnSpc>
                        <a:spcAft>
                          <a:spcPts val="1000"/>
                        </a:spcAft>
                      </a:pPr>
                      <a:r>
                        <a:rPr lang="es-EC" sz="1100" dirty="0">
                          <a:effectLst/>
                        </a:rPr>
                        <a:t>Nombre de la propiedad o parámetro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1000"/>
                        </a:spcAft>
                      </a:pPr>
                      <a:r>
                        <a:rPr lang="es-EC" sz="1100">
                          <a:effectLst/>
                        </a:rPr>
                        <a:t>Valor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98621">
                <a:tc>
                  <a:txBody>
                    <a:bodyPr/>
                    <a:lstStyle/>
                    <a:p>
                      <a:pPr algn="ctr">
                        <a:lnSpc>
                          <a:spcPct val="150000"/>
                        </a:lnSpc>
                        <a:spcAft>
                          <a:spcPts val="1000"/>
                        </a:spcAft>
                      </a:pPr>
                      <a:r>
                        <a:rPr lang="es-EC" sz="1100" b="0">
                          <a:effectLst/>
                        </a:rPr>
                        <a:t>Constante de resorte real, k1 en [N/m]</a:t>
                      </a:r>
                      <a:endParaRPr lang="es-EC"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1000"/>
                        </a:spcAft>
                      </a:pPr>
                      <a:r>
                        <a:rPr lang="es-EC" sz="1100" dirty="0">
                          <a:effectLst/>
                        </a:rPr>
                        <a:t>4030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98621">
                <a:tc>
                  <a:txBody>
                    <a:bodyPr/>
                    <a:lstStyle/>
                    <a:p>
                      <a:pPr algn="ctr">
                        <a:lnSpc>
                          <a:spcPct val="150000"/>
                        </a:lnSpc>
                        <a:spcAft>
                          <a:spcPts val="1000"/>
                        </a:spcAft>
                      </a:pPr>
                      <a:r>
                        <a:rPr lang="es-EC" sz="1100" b="0" dirty="0">
                          <a:effectLst/>
                        </a:rPr>
                        <a:t>Rigidez del actuador/seguidor, k2 en [N/m]</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1000"/>
                        </a:spcAft>
                      </a:pPr>
                      <a:r>
                        <a:rPr lang="es-EC" sz="1100" dirty="0">
                          <a:effectLst/>
                        </a:rPr>
                        <a:t>330000000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98621">
                <a:tc>
                  <a:txBody>
                    <a:bodyPr/>
                    <a:lstStyle/>
                    <a:p>
                      <a:pPr algn="ctr">
                        <a:lnSpc>
                          <a:spcPct val="150000"/>
                        </a:lnSpc>
                        <a:spcAft>
                          <a:spcPts val="1000"/>
                        </a:spcAft>
                      </a:pPr>
                      <a:r>
                        <a:rPr lang="es-EC" sz="1100" b="0">
                          <a:effectLst/>
                        </a:rPr>
                        <a:t>Amortiguamiento, c en [N*s/m]</a:t>
                      </a:r>
                      <a:endParaRPr lang="es-EC"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1000"/>
                        </a:spcAft>
                      </a:pPr>
                      <a:r>
                        <a:rPr lang="es-EC" sz="1100">
                          <a:effectLst/>
                        </a:rPr>
                        <a:t>8.642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98621">
                <a:tc>
                  <a:txBody>
                    <a:bodyPr/>
                    <a:lstStyle/>
                    <a:p>
                      <a:pPr algn="ctr">
                        <a:lnSpc>
                          <a:spcPct val="150000"/>
                        </a:lnSpc>
                        <a:spcAft>
                          <a:spcPts val="1000"/>
                        </a:spcAft>
                      </a:pPr>
                      <a:r>
                        <a:rPr lang="es-EC" sz="1100" b="0">
                          <a:effectLst/>
                        </a:rPr>
                        <a:t>Masa del sistema, m [kg]</a:t>
                      </a:r>
                      <a:endParaRPr lang="es-EC"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1000"/>
                        </a:spcAft>
                      </a:pPr>
                      <a:r>
                        <a:rPr lang="es-EC" sz="1100">
                          <a:effectLst/>
                        </a:rPr>
                        <a:t>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98621">
                <a:tc>
                  <a:txBody>
                    <a:bodyPr/>
                    <a:lstStyle/>
                    <a:p>
                      <a:pPr algn="ctr">
                        <a:lnSpc>
                          <a:spcPct val="150000"/>
                        </a:lnSpc>
                        <a:spcAft>
                          <a:spcPts val="1000"/>
                        </a:spcAft>
                      </a:pPr>
                      <a:r>
                        <a:rPr lang="es-EC" sz="1100" b="0" dirty="0">
                          <a:effectLst/>
                        </a:rPr>
                        <a:t>Altura/alzada de la leva, h [m]</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1000"/>
                        </a:spcAft>
                      </a:pPr>
                      <a:r>
                        <a:rPr lang="es-EC" sz="1100" dirty="0">
                          <a:effectLst/>
                        </a:rPr>
                        <a:t>0.05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pic>
        <p:nvPicPr>
          <p:cNvPr id="8" name="Imagen 7"/>
          <p:cNvPicPr/>
          <p:nvPr/>
        </p:nvPicPr>
        <p:blipFill>
          <a:blip r:embed="rId2"/>
          <a:stretch>
            <a:fillRect/>
          </a:stretch>
        </p:blipFill>
        <p:spPr>
          <a:xfrm>
            <a:off x="4078396" y="4075207"/>
            <a:ext cx="903287" cy="1735108"/>
          </a:xfrm>
          <a:prstGeom prst="rect">
            <a:avLst/>
          </a:prstGeom>
        </p:spPr>
      </p:pic>
    </p:spTree>
    <p:extLst>
      <p:ext uri="{BB962C8B-B14F-4D97-AF65-F5344CB8AC3E}">
        <p14:creationId xmlns:p14="http://schemas.microsoft.com/office/powerpoint/2010/main" val="2031692934"/>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116632"/>
            <a:ext cx="8229600" cy="562074"/>
          </a:xfrm>
        </p:spPr>
        <p:txBody>
          <a:bodyPr/>
          <a:lstStyle/>
          <a:p>
            <a:r>
              <a:rPr lang="es-EC" dirty="0" smtClean="0">
                <a:solidFill>
                  <a:schemeClr val="tx1"/>
                </a:solidFill>
              </a:rPr>
              <a:t>Análisis Dinámico</a:t>
            </a:r>
            <a:endParaRPr lang="es-EC" dirty="0">
              <a:solidFill>
                <a:schemeClr val="tx1"/>
              </a:solidFill>
            </a:endParaRPr>
          </a:p>
        </p:txBody>
      </p:sp>
      <p:sp>
        <p:nvSpPr>
          <p:cNvPr id="9" name="8 CuadroTexto"/>
          <p:cNvSpPr txBox="1"/>
          <p:nvPr/>
        </p:nvSpPr>
        <p:spPr>
          <a:xfrm>
            <a:off x="412382" y="884706"/>
            <a:ext cx="5599778" cy="369332"/>
          </a:xfrm>
          <a:prstGeom prst="rect">
            <a:avLst/>
          </a:prstGeom>
          <a:noFill/>
        </p:spPr>
        <p:txBody>
          <a:bodyPr wrap="square" rtlCol="0">
            <a:spAutoFit/>
          </a:bodyPr>
          <a:lstStyle/>
          <a:p>
            <a:r>
              <a:rPr lang="es-EC" b="1" dirty="0" smtClean="0"/>
              <a:t>Ecuación Diferencial de un grado de libertad:</a:t>
            </a:r>
            <a:endParaRPr lang="es-EC" b="1" dirty="0"/>
          </a:p>
        </p:txBody>
      </p:sp>
      <p:pic>
        <p:nvPicPr>
          <p:cNvPr id="4" name="Imagen 3"/>
          <p:cNvPicPr>
            <a:picLocks noChangeAspect="1"/>
          </p:cNvPicPr>
          <p:nvPr/>
        </p:nvPicPr>
        <p:blipFill>
          <a:blip r:embed="rId2"/>
          <a:stretch>
            <a:fillRect/>
          </a:stretch>
        </p:blipFill>
        <p:spPr>
          <a:xfrm>
            <a:off x="1691680" y="2060848"/>
            <a:ext cx="4853039" cy="1966516"/>
          </a:xfrm>
          <a:prstGeom prst="rect">
            <a:avLst/>
          </a:prstGeom>
        </p:spPr>
      </p:pic>
    </p:spTree>
    <p:extLst>
      <p:ext uri="{BB962C8B-B14F-4D97-AF65-F5344CB8AC3E}">
        <p14:creationId xmlns:p14="http://schemas.microsoft.com/office/powerpoint/2010/main" val="817083314"/>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116632"/>
            <a:ext cx="8229600" cy="562074"/>
          </a:xfrm>
        </p:spPr>
        <p:txBody>
          <a:bodyPr/>
          <a:lstStyle/>
          <a:p>
            <a:r>
              <a:rPr lang="es-EC" dirty="0" smtClean="0">
                <a:solidFill>
                  <a:schemeClr val="tx1"/>
                </a:solidFill>
              </a:rPr>
              <a:t>Análisis Dinámico</a:t>
            </a:r>
            <a:endParaRPr lang="es-EC" dirty="0">
              <a:solidFill>
                <a:schemeClr val="tx1"/>
              </a:solidFill>
            </a:endParaRPr>
          </a:p>
        </p:txBody>
      </p:sp>
      <p:sp>
        <p:nvSpPr>
          <p:cNvPr id="9" name="8 CuadroTexto"/>
          <p:cNvSpPr txBox="1"/>
          <p:nvPr/>
        </p:nvSpPr>
        <p:spPr>
          <a:xfrm>
            <a:off x="412382" y="884706"/>
            <a:ext cx="5599778" cy="369332"/>
          </a:xfrm>
          <a:prstGeom prst="rect">
            <a:avLst/>
          </a:prstGeom>
          <a:noFill/>
        </p:spPr>
        <p:txBody>
          <a:bodyPr wrap="square" rtlCol="0">
            <a:spAutoFit/>
          </a:bodyPr>
          <a:lstStyle/>
          <a:p>
            <a:r>
              <a:rPr lang="es-EC" b="1" dirty="0" smtClean="0"/>
              <a:t>Ecuación Diferencial de un grado de libertad:</a:t>
            </a:r>
            <a:endParaRPr lang="es-EC" b="1" dirty="0"/>
          </a:p>
        </p:txBody>
      </p:sp>
      <p:sp>
        <p:nvSpPr>
          <p:cNvPr id="5" name="8 CuadroTexto"/>
          <p:cNvSpPr txBox="1"/>
          <p:nvPr/>
        </p:nvSpPr>
        <p:spPr>
          <a:xfrm>
            <a:off x="439160" y="1460038"/>
            <a:ext cx="5599778" cy="369332"/>
          </a:xfrm>
          <a:prstGeom prst="rect">
            <a:avLst/>
          </a:prstGeom>
          <a:noFill/>
        </p:spPr>
        <p:txBody>
          <a:bodyPr wrap="square" rtlCol="0">
            <a:spAutoFit/>
          </a:bodyPr>
          <a:lstStyle/>
          <a:p>
            <a:r>
              <a:rPr lang="es-EC" dirty="0" smtClean="0"/>
              <a:t>Resultados:</a:t>
            </a:r>
            <a:endParaRPr lang="es-EC" dirty="0"/>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276872"/>
            <a:ext cx="6026795" cy="2824708"/>
          </a:xfrm>
          <a:prstGeom prst="rect">
            <a:avLst/>
          </a:prstGeom>
          <a:noFill/>
          <a:ln>
            <a:noFill/>
          </a:ln>
        </p:spPr>
      </p:pic>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414786"/>
            <a:ext cx="6108898" cy="2548880"/>
          </a:xfrm>
          <a:prstGeom prst="rect">
            <a:avLst/>
          </a:prstGeom>
          <a:noFill/>
          <a:ln>
            <a:noFill/>
          </a:ln>
        </p:spPr>
      </p:pic>
      <p:pic>
        <p:nvPicPr>
          <p:cNvPr id="8" name="Imagen 7"/>
          <p:cNvPicPr/>
          <p:nvPr/>
        </p:nvPicPr>
        <p:blipFill>
          <a:blip r:embed="rId4">
            <a:extLst>
              <a:ext uri="{28A0092B-C50C-407E-A947-70E740481C1C}">
                <a14:useLocalDpi xmlns:a14="http://schemas.microsoft.com/office/drawing/2010/main" val="0"/>
              </a:ext>
            </a:extLst>
          </a:blip>
          <a:srcRect/>
          <a:stretch>
            <a:fillRect/>
          </a:stretch>
        </p:blipFill>
        <p:spPr bwMode="auto">
          <a:xfrm>
            <a:off x="1547664" y="2390509"/>
            <a:ext cx="6478163" cy="2824708"/>
          </a:xfrm>
          <a:prstGeom prst="rect">
            <a:avLst/>
          </a:prstGeom>
          <a:noFill/>
          <a:ln>
            <a:noFill/>
          </a:ln>
        </p:spPr>
      </p:pic>
      <p:pic>
        <p:nvPicPr>
          <p:cNvPr id="10" name="Imagen 9"/>
          <p:cNvPicPr/>
          <p:nvPr/>
        </p:nvPicPr>
        <p:blipFill>
          <a:blip r:embed="rId5">
            <a:extLst>
              <a:ext uri="{28A0092B-C50C-407E-A947-70E740481C1C}">
                <a14:useLocalDpi xmlns:a14="http://schemas.microsoft.com/office/drawing/2010/main" val="0"/>
              </a:ext>
            </a:extLst>
          </a:blip>
          <a:srcRect/>
          <a:stretch>
            <a:fillRect/>
          </a:stretch>
        </p:blipFill>
        <p:spPr bwMode="auto">
          <a:xfrm>
            <a:off x="1561436" y="2208571"/>
            <a:ext cx="6756757" cy="2961310"/>
          </a:xfrm>
          <a:prstGeom prst="rect">
            <a:avLst/>
          </a:prstGeom>
          <a:noFill/>
          <a:ln>
            <a:noFill/>
          </a:ln>
        </p:spPr>
      </p:pic>
    </p:spTree>
    <p:extLst>
      <p:ext uri="{BB962C8B-B14F-4D97-AF65-F5344CB8AC3E}">
        <p14:creationId xmlns:p14="http://schemas.microsoft.com/office/powerpoint/2010/main" val="14269885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nodeType="clickEffect">
                                  <p:stCondLst>
                                    <p:cond delay="0"/>
                                  </p:stCondLst>
                                  <p:childTnLst>
                                    <p:animEffect transition="out" filter="wipe(down)">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nodeType="clickEffect">
                                  <p:stCondLst>
                                    <p:cond delay="0"/>
                                  </p:stCondLst>
                                  <p:childTnLst>
                                    <p:animEffect transition="out" filter="wipe(down)">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4" fill="hold" nodeType="clickEffect">
                                  <p:stCondLst>
                                    <p:cond delay="0"/>
                                  </p:stCondLst>
                                  <p:childTnLst>
                                    <p:animEffect transition="out" filter="wipe(down)">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116632"/>
            <a:ext cx="8229600" cy="562074"/>
          </a:xfrm>
        </p:spPr>
        <p:txBody>
          <a:bodyPr/>
          <a:lstStyle/>
          <a:p>
            <a:r>
              <a:rPr lang="es-EC" dirty="0" smtClean="0">
                <a:solidFill>
                  <a:schemeClr val="tx1"/>
                </a:solidFill>
              </a:rPr>
              <a:t>Análisis Dinámico</a:t>
            </a:r>
            <a:endParaRPr lang="es-EC" dirty="0">
              <a:solidFill>
                <a:schemeClr val="tx1"/>
              </a:solidFill>
            </a:endParaRPr>
          </a:p>
        </p:txBody>
      </p:sp>
      <p:sp>
        <p:nvSpPr>
          <p:cNvPr id="9" name="8 CuadroTexto"/>
          <p:cNvSpPr txBox="1"/>
          <p:nvPr/>
        </p:nvSpPr>
        <p:spPr>
          <a:xfrm>
            <a:off x="412382" y="884706"/>
            <a:ext cx="7111946" cy="369332"/>
          </a:xfrm>
          <a:prstGeom prst="rect">
            <a:avLst/>
          </a:prstGeom>
          <a:noFill/>
        </p:spPr>
        <p:txBody>
          <a:bodyPr wrap="square" rtlCol="0">
            <a:spAutoFit/>
          </a:bodyPr>
          <a:lstStyle/>
          <a:p>
            <a:r>
              <a:rPr lang="es-EC" b="1" dirty="0" smtClean="0"/>
              <a:t>Ecuación Diferencial de un grado de libertad con Inercia:</a:t>
            </a:r>
            <a:endParaRPr lang="es-EC" b="1" dirty="0"/>
          </a:p>
        </p:txBody>
      </p:sp>
      <p:sp>
        <p:nvSpPr>
          <p:cNvPr id="3" name="Marcador de contenido 2"/>
          <p:cNvSpPr>
            <a:spLocks noGrp="1"/>
          </p:cNvSpPr>
          <p:nvPr>
            <p:ph idx="1"/>
          </p:nvPr>
        </p:nvSpPr>
        <p:spPr>
          <a:xfrm>
            <a:off x="415240" y="1254038"/>
            <a:ext cx="8229600" cy="4525963"/>
          </a:xfrm>
        </p:spPr>
        <p:txBody>
          <a:bodyPr/>
          <a:lstStyle/>
          <a:p>
            <a:pPr marL="0" indent="0">
              <a:buNone/>
            </a:pPr>
            <a:endParaRPr lang="es-EC" sz="2000" dirty="0" smtClean="0">
              <a:solidFill>
                <a:schemeClr val="tx1"/>
              </a:solidFill>
            </a:endParaRPr>
          </a:p>
          <a:p>
            <a:pPr marL="0" indent="0">
              <a:buNone/>
            </a:pPr>
            <a:r>
              <a:rPr lang="es-EC" sz="2000" dirty="0" smtClean="0">
                <a:solidFill>
                  <a:schemeClr val="tx1"/>
                </a:solidFill>
              </a:rPr>
              <a:t>Definición de los parámetros físicos:</a:t>
            </a:r>
          </a:p>
          <a:p>
            <a:pPr marL="0" indent="0">
              <a:buNone/>
            </a:pPr>
            <a:endParaRPr lang="es-EC" sz="2000" dirty="0">
              <a:solidFill>
                <a:schemeClr val="tx1"/>
              </a:solidFill>
            </a:endParaRPr>
          </a:p>
          <a:p>
            <a:pPr marL="0" indent="0">
              <a:buNone/>
            </a:pPr>
            <a:endParaRPr lang="es-EC" sz="2000" dirty="0" smtClean="0">
              <a:solidFill>
                <a:schemeClr val="tx1"/>
              </a:solidFill>
            </a:endParaRPr>
          </a:p>
          <a:p>
            <a:pPr marL="0" indent="0">
              <a:buNone/>
            </a:pPr>
            <a:endParaRPr lang="es-EC" sz="2000" dirty="0">
              <a:solidFill>
                <a:schemeClr val="tx1"/>
              </a:solidFill>
            </a:endParaRPr>
          </a:p>
          <a:p>
            <a:pPr marL="0" indent="0">
              <a:buNone/>
            </a:pPr>
            <a:endParaRPr lang="es-EC" sz="2000" dirty="0" smtClean="0">
              <a:solidFill>
                <a:schemeClr val="tx1"/>
              </a:solidFill>
            </a:endParaRPr>
          </a:p>
          <a:p>
            <a:pPr marL="0" indent="0">
              <a:buNone/>
            </a:pPr>
            <a:endParaRPr lang="es-EC" sz="2000" dirty="0">
              <a:solidFill>
                <a:schemeClr val="tx1"/>
              </a:solidFill>
            </a:endParaRPr>
          </a:p>
          <a:p>
            <a:pPr marL="0" indent="0">
              <a:buNone/>
            </a:pPr>
            <a:endParaRPr lang="es-EC" sz="2000" dirty="0" smtClean="0">
              <a:solidFill>
                <a:schemeClr val="tx1"/>
              </a:solidFill>
            </a:endParaRPr>
          </a:p>
          <a:p>
            <a:pPr marL="0" indent="0">
              <a:buNone/>
            </a:pPr>
            <a:endParaRPr lang="es-EC" sz="2000" dirty="0" smtClean="0">
              <a:solidFill>
                <a:schemeClr val="tx1"/>
              </a:solidFill>
            </a:endParaRPr>
          </a:p>
          <a:p>
            <a:pPr marL="0" indent="0">
              <a:buNone/>
            </a:pPr>
            <a:endParaRPr lang="es-EC" sz="2000" dirty="0">
              <a:solidFill>
                <a:schemeClr val="tx1"/>
              </a:solidFill>
            </a:endParaRPr>
          </a:p>
        </p:txBody>
      </p:sp>
      <mc:AlternateContent xmlns:mc="http://schemas.openxmlformats.org/markup-compatibility/2006">
        <mc:Choice xmlns:a14="http://schemas.microsoft.com/office/drawing/2010/main" Requires="a14">
          <p:graphicFrame>
            <p:nvGraphicFramePr>
              <p:cNvPr id="4" name="Tabla 3"/>
              <p:cNvGraphicFramePr>
                <a:graphicFrameLocks noGrp="1"/>
              </p:cNvGraphicFramePr>
              <p:nvPr>
                <p:extLst>
                  <p:ext uri="{D42A27DB-BD31-4B8C-83A1-F6EECF244321}">
                    <p14:modId xmlns:p14="http://schemas.microsoft.com/office/powerpoint/2010/main" val="1730344050"/>
                  </p:ext>
                </p:extLst>
              </p:nvPr>
            </p:nvGraphicFramePr>
            <p:xfrm>
              <a:off x="1336445" y="2374019"/>
              <a:ext cx="6223235" cy="2286000"/>
            </p:xfrm>
            <a:graphic>
              <a:graphicData uri="http://schemas.openxmlformats.org/drawingml/2006/table">
                <a:tbl>
                  <a:tblPr firstRow="1" firstCol="1" bandRow="1">
                    <a:tableStyleId>{68D230F3-CF80-4859-8CE7-A43EE81993B5}</a:tableStyleId>
                  </a:tblPr>
                  <a:tblGrid>
                    <a:gridCol w="5081089"/>
                    <a:gridCol w="1142146"/>
                  </a:tblGrid>
                  <a:tr h="264160">
                    <a:tc>
                      <a:txBody>
                        <a:bodyPr/>
                        <a:lstStyle/>
                        <a:p>
                          <a:pPr algn="ctr">
                            <a:lnSpc>
                              <a:spcPct val="150000"/>
                            </a:lnSpc>
                            <a:spcAft>
                              <a:spcPts val="1000"/>
                            </a:spcAft>
                          </a:pPr>
                          <a:r>
                            <a:rPr lang="es-EC" sz="1200" dirty="0">
                              <a:effectLst/>
                            </a:rPr>
                            <a:t>Nombre de la propiedad o parámetro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1000"/>
                            </a:spcAft>
                          </a:pPr>
                          <a:r>
                            <a:rPr lang="es-EC" sz="1200" dirty="0">
                              <a:effectLst/>
                            </a:rPr>
                            <a:t>Valor</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0">
                    <a:tc>
                      <a:txBody>
                        <a:bodyPr/>
                        <a:lstStyle/>
                        <a:p>
                          <a:pPr algn="ctr">
                            <a:lnSpc>
                              <a:spcPct val="150000"/>
                            </a:lnSpc>
                            <a:spcAft>
                              <a:spcPts val="1000"/>
                            </a:spcAft>
                          </a:pPr>
                          <a:r>
                            <a:rPr lang="es-EC" sz="1100" b="0">
                              <a:effectLst/>
                            </a:rPr>
                            <a:t>Masa del volante, </a:t>
                          </a:r>
                          <a14:m>
                            <m:oMath xmlns:m="http://schemas.openxmlformats.org/officeDocument/2006/math">
                              <m:sSub>
                                <m:sSubPr>
                                  <m:ctrlPr>
                                    <a:rPr lang="es-EC" sz="1100" b="0">
                                      <a:effectLst/>
                                    </a:rPr>
                                  </m:ctrlPr>
                                </m:sSubPr>
                                <m:e>
                                  <m:r>
                                    <m:rPr>
                                      <m:sty m:val="p"/>
                                    </m:rPr>
                                    <a:rPr lang="es-EC" sz="1100" b="0" i="1">
                                      <a:effectLst/>
                                    </a:rPr>
                                    <m:t>m</m:t>
                                  </m:r>
                                </m:e>
                                <m:sub>
                                  <m:r>
                                    <m:rPr>
                                      <m:sty m:val="p"/>
                                    </m:rPr>
                                    <a:rPr lang="es-EC" sz="1100" b="0" i="1">
                                      <a:effectLst/>
                                    </a:rPr>
                                    <m:t>v</m:t>
                                  </m:r>
                                </m:sub>
                              </m:sSub>
                            </m:oMath>
                          </a14:m>
                          <a:r>
                            <a:rPr lang="es-EC" sz="1100" b="0">
                              <a:effectLst/>
                            </a:rPr>
                            <a:t> en [kg]</a:t>
                          </a:r>
                          <a:endParaRPr lang="es-EC"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1000"/>
                            </a:spcAft>
                          </a:pPr>
                          <a:r>
                            <a:rPr lang="es-EC" sz="1100">
                              <a:effectLst/>
                            </a:rPr>
                            <a:t>14.4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0">
                    <a:tc>
                      <a:txBody>
                        <a:bodyPr/>
                        <a:lstStyle/>
                        <a:p>
                          <a:pPr algn="ctr">
                            <a:lnSpc>
                              <a:spcPct val="150000"/>
                            </a:lnSpc>
                            <a:spcAft>
                              <a:spcPts val="1000"/>
                            </a:spcAft>
                          </a:pPr>
                          <a:r>
                            <a:rPr lang="es-EC" sz="1100" b="0">
                              <a:effectLst/>
                            </a:rPr>
                            <a:t>Radio externo del volante, r1 en [m]</a:t>
                          </a:r>
                          <a:endParaRPr lang="es-EC"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1000"/>
                            </a:spcAft>
                          </a:pPr>
                          <a:r>
                            <a:rPr lang="es-EC" sz="1100">
                              <a:effectLst/>
                            </a:rPr>
                            <a:t>0.108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0">
                    <a:tc>
                      <a:txBody>
                        <a:bodyPr/>
                        <a:lstStyle/>
                        <a:p>
                          <a:pPr algn="ctr">
                            <a:lnSpc>
                              <a:spcPct val="150000"/>
                            </a:lnSpc>
                            <a:spcAft>
                              <a:spcPts val="1000"/>
                            </a:spcAft>
                          </a:pPr>
                          <a:r>
                            <a:rPr lang="es-EC" sz="1100" b="0">
                              <a:effectLst/>
                            </a:rPr>
                            <a:t>Radio interno del volante, r2 en [m]</a:t>
                          </a:r>
                          <a:endParaRPr lang="es-EC"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s-EC" sz="1100">
                              <a:effectLst/>
                            </a:rPr>
                            <a:t>0.0175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1000"/>
                            </a:spcAft>
                          </a:pPr>
                          <a:r>
                            <a:rPr lang="es-EC" sz="1100" b="0" dirty="0">
                              <a:effectLst/>
                            </a:rPr>
                            <a:t>Distancia entre leva y volante de inercia, l en [m]</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s-EC" sz="1100">
                              <a:effectLst/>
                            </a:rPr>
                            <a:t>0.07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1000"/>
                            </a:spcAft>
                          </a:pPr>
                          <a:r>
                            <a:rPr lang="es-EC" sz="1100" b="0" dirty="0">
                              <a:effectLst/>
                            </a:rPr>
                            <a:t>Diámetro del eje, d en [m]</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s-EC" sz="1100">
                              <a:effectLst/>
                            </a:rPr>
                            <a:t>0.035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1000"/>
                            </a:spcAft>
                          </a:pPr>
                          <a:r>
                            <a:rPr lang="es-EC" sz="1100" b="0">
                              <a:effectLst/>
                            </a:rPr>
                            <a:t>Módulo de cortante del acero, G [MPa]</a:t>
                          </a:r>
                          <a:endParaRPr lang="es-EC"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s-EC" sz="1100">
                              <a:effectLst/>
                            </a:rPr>
                            <a:t>83000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1000"/>
                            </a:spcAft>
                          </a:pPr>
                          <a:r>
                            <a:rPr lang="es-EC" sz="1100" b="0">
                              <a:effectLst/>
                            </a:rPr>
                            <a:t>Inercia en el volante, I [kgm2]</a:t>
                          </a:r>
                          <a:endParaRPr lang="es-EC"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s-EC" sz="1100">
                              <a:effectLst/>
                            </a:rPr>
                            <a:t>0.086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1000"/>
                            </a:spcAft>
                          </a:pPr>
                          <a:r>
                            <a:rPr lang="es-EC" sz="1100" b="0" dirty="0">
                              <a:effectLst/>
                            </a:rPr>
                            <a:t>Constante de vibración torsional, </a:t>
                          </a:r>
                          <a:r>
                            <a:rPr lang="es-EC" sz="1100" b="0" dirty="0" err="1">
                              <a:effectLst/>
                            </a:rPr>
                            <a:t>ks</a:t>
                          </a:r>
                          <a:r>
                            <a:rPr lang="es-EC" sz="1100" b="0" dirty="0">
                              <a:effectLst/>
                            </a:rPr>
                            <a:t> [N/m]</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s-EC" sz="1100" dirty="0">
                              <a:effectLst/>
                            </a:rPr>
                            <a:t>1.43E8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mc:Choice>
        <mc:Fallback>
          <p:graphicFrame>
            <p:nvGraphicFramePr>
              <p:cNvPr id="4" name="Tabla 3"/>
              <p:cNvGraphicFramePr>
                <a:graphicFrameLocks noGrp="1"/>
              </p:cNvGraphicFramePr>
              <p:nvPr>
                <p:extLst>
                  <p:ext uri="{D42A27DB-BD31-4B8C-83A1-F6EECF244321}">
                    <p14:modId xmlns:p14="http://schemas.microsoft.com/office/powerpoint/2010/main" val="1730344050"/>
                  </p:ext>
                </p:extLst>
              </p:nvPr>
            </p:nvGraphicFramePr>
            <p:xfrm>
              <a:off x="1336445" y="2374019"/>
              <a:ext cx="6223235" cy="2286000"/>
            </p:xfrm>
            <a:graphic>
              <a:graphicData uri="http://schemas.openxmlformats.org/drawingml/2006/table">
                <a:tbl>
                  <a:tblPr firstRow="1" firstCol="1" bandRow="1">
                    <a:tableStyleId>{68D230F3-CF80-4859-8CE7-A43EE81993B5}</a:tableStyleId>
                  </a:tblPr>
                  <a:tblGrid>
                    <a:gridCol w="5081089"/>
                    <a:gridCol w="1142146"/>
                  </a:tblGrid>
                  <a:tr h="274320">
                    <a:tc>
                      <a:txBody>
                        <a:bodyPr/>
                        <a:lstStyle/>
                        <a:p>
                          <a:pPr algn="ctr">
                            <a:lnSpc>
                              <a:spcPct val="150000"/>
                            </a:lnSpc>
                            <a:spcAft>
                              <a:spcPts val="1000"/>
                            </a:spcAft>
                          </a:pPr>
                          <a:r>
                            <a:rPr lang="es-EC" sz="1200" dirty="0">
                              <a:effectLst/>
                            </a:rPr>
                            <a:t>Nombre de la propiedad o parámetro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1000"/>
                            </a:spcAft>
                          </a:pPr>
                          <a:r>
                            <a:rPr lang="es-EC" sz="1200" dirty="0">
                              <a:effectLst/>
                            </a:rPr>
                            <a:t>Valor</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51460">
                    <a:tc>
                      <a:txBody>
                        <a:bodyPr/>
                        <a:lstStyle/>
                        <a:p>
                          <a:endParaRPr lang="es-EC"/>
                        </a:p>
                      </a:txBody>
                      <a:tcPr marL="68580" marR="68580" marT="0" marB="0" anchor="b">
                        <a:blipFill rotWithShape="0">
                          <a:blip r:embed="rId2"/>
                          <a:stretch>
                            <a:fillRect t="-112195" r="-22662" b="-729268"/>
                          </a:stretch>
                        </a:blipFill>
                      </a:tcPr>
                    </a:tc>
                    <a:tc>
                      <a:txBody>
                        <a:bodyPr/>
                        <a:lstStyle/>
                        <a:p>
                          <a:pPr algn="ctr">
                            <a:lnSpc>
                              <a:spcPct val="150000"/>
                            </a:lnSpc>
                            <a:spcAft>
                              <a:spcPts val="1000"/>
                            </a:spcAft>
                          </a:pPr>
                          <a:r>
                            <a:rPr lang="es-EC" sz="1100">
                              <a:effectLst/>
                            </a:rPr>
                            <a:t>14.4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51460">
                    <a:tc>
                      <a:txBody>
                        <a:bodyPr/>
                        <a:lstStyle/>
                        <a:p>
                          <a:pPr algn="ctr">
                            <a:lnSpc>
                              <a:spcPct val="150000"/>
                            </a:lnSpc>
                            <a:spcAft>
                              <a:spcPts val="1000"/>
                            </a:spcAft>
                          </a:pPr>
                          <a:r>
                            <a:rPr lang="es-EC" sz="1100" b="0">
                              <a:effectLst/>
                            </a:rPr>
                            <a:t>Radio externo del volante, r1 en [m]</a:t>
                          </a:r>
                          <a:endParaRPr lang="es-EC"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1000"/>
                            </a:spcAft>
                          </a:pPr>
                          <a:r>
                            <a:rPr lang="es-EC" sz="1100">
                              <a:effectLst/>
                            </a:rPr>
                            <a:t>0.108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51460">
                    <a:tc>
                      <a:txBody>
                        <a:bodyPr/>
                        <a:lstStyle/>
                        <a:p>
                          <a:pPr algn="ctr">
                            <a:lnSpc>
                              <a:spcPct val="150000"/>
                            </a:lnSpc>
                            <a:spcAft>
                              <a:spcPts val="1000"/>
                            </a:spcAft>
                          </a:pPr>
                          <a:r>
                            <a:rPr lang="es-EC" sz="1100" b="0">
                              <a:effectLst/>
                            </a:rPr>
                            <a:t>Radio interno del volante, r2 en [m]</a:t>
                          </a:r>
                          <a:endParaRPr lang="es-EC"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s-EC" sz="1100">
                              <a:effectLst/>
                            </a:rPr>
                            <a:t>0.0175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1460">
                    <a:tc>
                      <a:txBody>
                        <a:bodyPr/>
                        <a:lstStyle/>
                        <a:p>
                          <a:pPr algn="ctr">
                            <a:lnSpc>
                              <a:spcPct val="150000"/>
                            </a:lnSpc>
                            <a:spcAft>
                              <a:spcPts val="1000"/>
                            </a:spcAft>
                          </a:pPr>
                          <a:r>
                            <a:rPr lang="es-EC" sz="1100" b="0" dirty="0">
                              <a:effectLst/>
                            </a:rPr>
                            <a:t>Distancia entre leva y volante de inercia, l en [m]</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s-EC" sz="1100">
                              <a:effectLst/>
                            </a:rPr>
                            <a:t>0.07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1460">
                    <a:tc>
                      <a:txBody>
                        <a:bodyPr/>
                        <a:lstStyle/>
                        <a:p>
                          <a:pPr algn="ctr">
                            <a:lnSpc>
                              <a:spcPct val="150000"/>
                            </a:lnSpc>
                            <a:spcAft>
                              <a:spcPts val="1000"/>
                            </a:spcAft>
                          </a:pPr>
                          <a:r>
                            <a:rPr lang="es-EC" sz="1100" b="0" dirty="0">
                              <a:effectLst/>
                            </a:rPr>
                            <a:t>Diámetro del eje, d en [m]</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s-EC" sz="1100">
                              <a:effectLst/>
                            </a:rPr>
                            <a:t>0.035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1460">
                    <a:tc>
                      <a:txBody>
                        <a:bodyPr/>
                        <a:lstStyle/>
                        <a:p>
                          <a:pPr algn="ctr">
                            <a:lnSpc>
                              <a:spcPct val="150000"/>
                            </a:lnSpc>
                            <a:spcAft>
                              <a:spcPts val="1000"/>
                            </a:spcAft>
                          </a:pPr>
                          <a:r>
                            <a:rPr lang="es-EC" sz="1100" b="0">
                              <a:effectLst/>
                            </a:rPr>
                            <a:t>Módulo de cortante del acero, G [MPa]</a:t>
                          </a:r>
                          <a:endParaRPr lang="es-EC"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s-EC" sz="1100">
                              <a:effectLst/>
                            </a:rPr>
                            <a:t>83000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1460">
                    <a:tc>
                      <a:txBody>
                        <a:bodyPr/>
                        <a:lstStyle/>
                        <a:p>
                          <a:pPr algn="ctr">
                            <a:lnSpc>
                              <a:spcPct val="150000"/>
                            </a:lnSpc>
                            <a:spcAft>
                              <a:spcPts val="1000"/>
                            </a:spcAft>
                          </a:pPr>
                          <a:r>
                            <a:rPr lang="es-EC" sz="1100" b="0">
                              <a:effectLst/>
                            </a:rPr>
                            <a:t>Inercia en el volante, I [kgm2]</a:t>
                          </a:r>
                          <a:endParaRPr lang="es-EC"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s-EC" sz="1100">
                              <a:effectLst/>
                            </a:rPr>
                            <a:t>0.086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1460">
                    <a:tc>
                      <a:txBody>
                        <a:bodyPr/>
                        <a:lstStyle/>
                        <a:p>
                          <a:pPr algn="ctr">
                            <a:lnSpc>
                              <a:spcPct val="150000"/>
                            </a:lnSpc>
                            <a:spcAft>
                              <a:spcPts val="1000"/>
                            </a:spcAft>
                          </a:pPr>
                          <a:r>
                            <a:rPr lang="es-EC" sz="1100" b="0" dirty="0">
                              <a:effectLst/>
                            </a:rPr>
                            <a:t>Constante de vibración torsional, </a:t>
                          </a:r>
                          <a:r>
                            <a:rPr lang="es-EC" sz="1100" b="0" dirty="0" err="1">
                              <a:effectLst/>
                            </a:rPr>
                            <a:t>ks</a:t>
                          </a:r>
                          <a:r>
                            <a:rPr lang="es-EC" sz="1100" b="0" dirty="0">
                              <a:effectLst/>
                            </a:rPr>
                            <a:t> [N/m]</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s-EC" sz="1100" dirty="0">
                              <a:effectLst/>
                            </a:rPr>
                            <a:t>1.43E8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mc:Fallback>
      </mc:AlternateContent>
    </p:spTree>
    <p:extLst>
      <p:ext uri="{BB962C8B-B14F-4D97-AF65-F5344CB8AC3E}">
        <p14:creationId xmlns:p14="http://schemas.microsoft.com/office/powerpoint/2010/main" val="1542067544"/>
      </p:ext>
    </p:extLst>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116632"/>
            <a:ext cx="8229600" cy="562074"/>
          </a:xfrm>
        </p:spPr>
        <p:txBody>
          <a:bodyPr/>
          <a:lstStyle/>
          <a:p>
            <a:r>
              <a:rPr lang="es-EC" dirty="0" smtClean="0">
                <a:solidFill>
                  <a:schemeClr val="tx1"/>
                </a:solidFill>
              </a:rPr>
              <a:t>Análisis Dinámico</a:t>
            </a:r>
            <a:endParaRPr lang="es-EC" dirty="0">
              <a:solidFill>
                <a:schemeClr val="tx1"/>
              </a:solidFill>
            </a:endParaRPr>
          </a:p>
        </p:txBody>
      </p:sp>
      <p:sp>
        <p:nvSpPr>
          <p:cNvPr id="9" name="8 CuadroTexto"/>
          <p:cNvSpPr txBox="1"/>
          <p:nvPr/>
        </p:nvSpPr>
        <p:spPr>
          <a:xfrm>
            <a:off x="412382" y="884706"/>
            <a:ext cx="7039938" cy="369332"/>
          </a:xfrm>
          <a:prstGeom prst="rect">
            <a:avLst/>
          </a:prstGeom>
          <a:noFill/>
        </p:spPr>
        <p:txBody>
          <a:bodyPr wrap="square" rtlCol="0">
            <a:spAutoFit/>
          </a:bodyPr>
          <a:lstStyle/>
          <a:p>
            <a:r>
              <a:rPr lang="es-EC" b="1" dirty="0" smtClean="0"/>
              <a:t>Ecuación Diferencial de un grado de libertad con Inercia:</a:t>
            </a:r>
            <a:endParaRPr lang="es-EC" b="1" dirty="0"/>
          </a:p>
        </p:txBody>
      </p:sp>
      <p:sp>
        <p:nvSpPr>
          <p:cNvPr id="5" name="8 CuadroTexto"/>
          <p:cNvSpPr txBox="1"/>
          <p:nvPr/>
        </p:nvSpPr>
        <p:spPr>
          <a:xfrm>
            <a:off x="412382" y="1460038"/>
            <a:ext cx="7039938" cy="369332"/>
          </a:xfrm>
          <a:prstGeom prst="rect">
            <a:avLst/>
          </a:prstGeom>
          <a:noFill/>
        </p:spPr>
        <p:txBody>
          <a:bodyPr wrap="square" rtlCol="0">
            <a:spAutoFit/>
          </a:bodyPr>
          <a:lstStyle/>
          <a:p>
            <a:r>
              <a:rPr lang="es-EC" dirty="0" smtClean="0"/>
              <a:t>Esquema:</a:t>
            </a:r>
            <a:endParaRPr lang="es-EC" dirty="0"/>
          </a:p>
        </p:txBody>
      </p:sp>
      <p:pic>
        <p:nvPicPr>
          <p:cNvPr id="6" name="Imagen 5"/>
          <p:cNvPicPr/>
          <p:nvPr/>
        </p:nvPicPr>
        <p:blipFill>
          <a:blip r:embed="rId2">
            <a:extLst>
              <a:ext uri="{28A0092B-C50C-407E-A947-70E740481C1C}">
                <a14:useLocalDpi xmlns:a14="http://schemas.microsoft.com/office/drawing/2010/main" val="0"/>
              </a:ext>
            </a:extLst>
          </a:blip>
          <a:stretch>
            <a:fillRect/>
          </a:stretch>
        </p:blipFill>
        <p:spPr>
          <a:xfrm>
            <a:off x="2153063" y="1644704"/>
            <a:ext cx="3558575" cy="3817590"/>
          </a:xfrm>
          <a:prstGeom prst="rect">
            <a:avLst/>
          </a:prstGeom>
        </p:spPr>
      </p:pic>
    </p:spTree>
    <p:extLst>
      <p:ext uri="{BB962C8B-B14F-4D97-AF65-F5344CB8AC3E}">
        <p14:creationId xmlns:p14="http://schemas.microsoft.com/office/powerpoint/2010/main" val="521784281"/>
      </p:ext>
    </p:ext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116632"/>
            <a:ext cx="8229600" cy="562074"/>
          </a:xfrm>
        </p:spPr>
        <p:txBody>
          <a:bodyPr/>
          <a:lstStyle/>
          <a:p>
            <a:r>
              <a:rPr lang="es-EC" dirty="0" smtClean="0">
                <a:solidFill>
                  <a:schemeClr val="tx1"/>
                </a:solidFill>
              </a:rPr>
              <a:t>Análisis Dinámico</a:t>
            </a:r>
            <a:endParaRPr lang="es-EC" dirty="0">
              <a:solidFill>
                <a:schemeClr val="tx1"/>
              </a:solidFill>
            </a:endParaRPr>
          </a:p>
        </p:txBody>
      </p:sp>
      <p:sp>
        <p:nvSpPr>
          <p:cNvPr id="9" name="8 CuadroTexto"/>
          <p:cNvSpPr txBox="1"/>
          <p:nvPr/>
        </p:nvSpPr>
        <p:spPr>
          <a:xfrm>
            <a:off x="539552" y="908720"/>
            <a:ext cx="6696744" cy="369332"/>
          </a:xfrm>
          <a:prstGeom prst="rect">
            <a:avLst/>
          </a:prstGeom>
          <a:noFill/>
        </p:spPr>
        <p:txBody>
          <a:bodyPr wrap="square" rtlCol="0">
            <a:spAutoFit/>
          </a:bodyPr>
          <a:lstStyle/>
          <a:p>
            <a:r>
              <a:rPr lang="es-EC" b="1" dirty="0" smtClean="0"/>
              <a:t>Ecuación Diferencial de un grado de libertad con Inercia:</a:t>
            </a:r>
            <a:endParaRPr lang="es-EC" b="1" dirty="0"/>
          </a:p>
        </p:txBody>
      </p:sp>
      <p:pic>
        <p:nvPicPr>
          <p:cNvPr id="3" name="Imagen 2"/>
          <p:cNvPicPr>
            <a:picLocks noChangeAspect="1"/>
          </p:cNvPicPr>
          <p:nvPr/>
        </p:nvPicPr>
        <p:blipFill>
          <a:blip r:embed="rId2"/>
          <a:stretch>
            <a:fillRect/>
          </a:stretch>
        </p:blipFill>
        <p:spPr>
          <a:xfrm>
            <a:off x="3420367" y="1628800"/>
            <a:ext cx="2642458" cy="1560894"/>
          </a:xfrm>
          <a:prstGeom prst="rect">
            <a:avLst/>
          </a:prstGeom>
        </p:spPr>
      </p:pic>
      <p:pic>
        <p:nvPicPr>
          <p:cNvPr id="5" name="Imagen 4"/>
          <p:cNvPicPr>
            <a:picLocks noChangeAspect="1"/>
          </p:cNvPicPr>
          <p:nvPr/>
        </p:nvPicPr>
        <p:blipFill>
          <a:blip r:embed="rId3"/>
          <a:stretch>
            <a:fillRect/>
          </a:stretch>
        </p:blipFill>
        <p:spPr>
          <a:xfrm>
            <a:off x="3139550" y="3404134"/>
            <a:ext cx="2954858" cy="512715"/>
          </a:xfrm>
          <a:prstGeom prst="rect">
            <a:avLst/>
          </a:prstGeom>
        </p:spPr>
      </p:pic>
      <p:pic>
        <p:nvPicPr>
          <p:cNvPr id="6" name="Imagen 5"/>
          <p:cNvPicPr>
            <a:picLocks noChangeAspect="1"/>
          </p:cNvPicPr>
          <p:nvPr/>
        </p:nvPicPr>
        <p:blipFill>
          <a:blip r:embed="rId4"/>
          <a:stretch>
            <a:fillRect/>
          </a:stretch>
        </p:blipFill>
        <p:spPr>
          <a:xfrm>
            <a:off x="2299326" y="4131289"/>
            <a:ext cx="4635305" cy="576064"/>
          </a:xfrm>
          <a:prstGeom prst="rect">
            <a:avLst/>
          </a:prstGeom>
        </p:spPr>
      </p:pic>
    </p:spTree>
    <p:extLst>
      <p:ext uri="{BB962C8B-B14F-4D97-AF65-F5344CB8AC3E}">
        <p14:creationId xmlns:p14="http://schemas.microsoft.com/office/powerpoint/2010/main" val="3827068984"/>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es-EC" sz="2400" dirty="0">
                <a:solidFill>
                  <a:schemeClr val="tx1"/>
                </a:solidFill>
              </a:rPr>
              <a:t>OBJETIVOS</a:t>
            </a:r>
          </a:p>
        </p:txBody>
      </p:sp>
      <p:sp>
        <p:nvSpPr>
          <p:cNvPr id="3" name="Marcador de contenido 2"/>
          <p:cNvSpPr>
            <a:spLocks noGrp="1"/>
          </p:cNvSpPr>
          <p:nvPr>
            <p:ph idx="1"/>
          </p:nvPr>
        </p:nvSpPr>
        <p:spPr>
          <a:xfrm>
            <a:off x="467544" y="764704"/>
            <a:ext cx="8229600" cy="5328592"/>
          </a:xfrm>
        </p:spPr>
        <p:txBody>
          <a:bodyPr>
            <a:noAutofit/>
          </a:bodyPr>
          <a:lstStyle/>
          <a:p>
            <a:pPr marL="0" indent="0" algn="just">
              <a:buNone/>
            </a:pPr>
            <a:r>
              <a:rPr lang="es-ES" sz="1800" b="1" dirty="0" smtClean="0">
                <a:solidFill>
                  <a:schemeClr val="tx1"/>
                </a:solidFill>
              </a:rPr>
              <a:t>General</a:t>
            </a:r>
          </a:p>
          <a:p>
            <a:pPr marL="0" indent="0" algn="just">
              <a:buNone/>
            </a:pPr>
            <a:r>
              <a:rPr lang="es-EC" sz="1800" dirty="0">
                <a:solidFill>
                  <a:schemeClr val="tx1"/>
                </a:solidFill>
              </a:rPr>
              <a:t>Aplicar curvas de </a:t>
            </a:r>
            <a:r>
              <a:rPr lang="es-EC" sz="1800" dirty="0" smtClean="0">
                <a:solidFill>
                  <a:schemeClr val="tx1"/>
                </a:solidFill>
              </a:rPr>
              <a:t>Bézier en el </a:t>
            </a:r>
            <a:r>
              <a:rPr lang="es-EC" sz="1800" dirty="0">
                <a:solidFill>
                  <a:schemeClr val="tx1"/>
                </a:solidFill>
              </a:rPr>
              <a:t>diseño y optimización de levas para alta velocidad utilizando </a:t>
            </a:r>
            <a:r>
              <a:rPr lang="es-EC" sz="1800" dirty="0" err="1">
                <a:solidFill>
                  <a:schemeClr val="tx1"/>
                </a:solidFill>
              </a:rPr>
              <a:t>Wolfram</a:t>
            </a:r>
            <a:r>
              <a:rPr lang="es-EC" sz="1800" dirty="0">
                <a:solidFill>
                  <a:schemeClr val="tx1"/>
                </a:solidFill>
              </a:rPr>
              <a:t> </a:t>
            </a:r>
            <a:r>
              <a:rPr lang="es-EC" sz="1800" dirty="0" err="1">
                <a:solidFill>
                  <a:schemeClr val="tx1"/>
                </a:solidFill>
              </a:rPr>
              <a:t>Mathematica</a:t>
            </a:r>
            <a:r>
              <a:rPr lang="es-MX" sz="1800" dirty="0" smtClean="0">
                <a:solidFill>
                  <a:schemeClr val="tx1"/>
                </a:solidFill>
              </a:rPr>
              <a:t>.</a:t>
            </a:r>
            <a:endParaRPr lang="es-EC" sz="1800" dirty="0" smtClean="0">
              <a:solidFill>
                <a:schemeClr val="tx1"/>
              </a:solidFill>
            </a:endParaRPr>
          </a:p>
          <a:p>
            <a:pPr algn="just"/>
            <a:endParaRPr lang="es-EC" sz="2000" b="1" dirty="0">
              <a:solidFill>
                <a:schemeClr val="tx1"/>
              </a:solidFill>
            </a:endParaRPr>
          </a:p>
          <a:p>
            <a:pPr marL="0" indent="0" algn="just">
              <a:buNone/>
            </a:pPr>
            <a:r>
              <a:rPr lang="es-EC" sz="1800" b="1" dirty="0" smtClean="0">
                <a:solidFill>
                  <a:schemeClr val="tx1"/>
                </a:solidFill>
              </a:rPr>
              <a:t>Específicos</a:t>
            </a:r>
            <a:endParaRPr lang="es-EC" sz="1800" b="1" dirty="0">
              <a:solidFill>
                <a:schemeClr val="tx1"/>
              </a:solidFill>
            </a:endParaRPr>
          </a:p>
          <a:p>
            <a:pPr lvl="0" algn="just">
              <a:buFont typeface="+mj-lt"/>
              <a:buAutoNum type="alphaLcPeriod"/>
            </a:pPr>
            <a:r>
              <a:rPr lang="es-EC" sz="1800" dirty="0" smtClean="0">
                <a:solidFill>
                  <a:schemeClr val="tx1"/>
                </a:solidFill>
              </a:rPr>
              <a:t>Determinar </a:t>
            </a:r>
            <a:r>
              <a:rPr lang="es-EC" sz="1800" dirty="0">
                <a:solidFill>
                  <a:schemeClr val="tx1"/>
                </a:solidFill>
              </a:rPr>
              <a:t>los parámetros determinísticos que actúan sobre un sistema dinámico tipo leva seguidor.</a:t>
            </a:r>
          </a:p>
          <a:p>
            <a:pPr lvl="0" algn="just">
              <a:buFont typeface="+mj-lt"/>
              <a:buAutoNum type="alphaLcPeriod"/>
            </a:pPr>
            <a:r>
              <a:rPr lang="es-EC" sz="1800" dirty="0" smtClean="0">
                <a:solidFill>
                  <a:schemeClr val="tx1"/>
                </a:solidFill>
              </a:rPr>
              <a:t>Obtener </a:t>
            </a:r>
            <a:r>
              <a:rPr lang="es-EC" sz="1800" dirty="0">
                <a:solidFill>
                  <a:schemeClr val="tx1"/>
                </a:solidFill>
              </a:rPr>
              <a:t>un </a:t>
            </a:r>
            <a:r>
              <a:rPr lang="es-EC" sz="1800" dirty="0" smtClean="0">
                <a:solidFill>
                  <a:schemeClr val="tx1"/>
                </a:solidFill>
              </a:rPr>
              <a:t>perfil de leva </a:t>
            </a:r>
            <a:r>
              <a:rPr lang="es-EC" sz="1800" dirty="0">
                <a:solidFill>
                  <a:schemeClr val="tx1"/>
                </a:solidFill>
              </a:rPr>
              <a:t>que funcione a altas velocidades en el eje, minimizando el rebote al </a:t>
            </a:r>
            <a:r>
              <a:rPr lang="es-EC" sz="1800" dirty="0" smtClean="0">
                <a:solidFill>
                  <a:schemeClr val="tx1"/>
                </a:solidFill>
              </a:rPr>
              <a:t>máximo.</a:t>
            </a:r>
            <a:endParaRPr lang="es-EC" sz="1800" dirty="0">
              <a:solidFill>
                <a:schemeClr val="tx1"/>
              </a:solidFill>
            </a:endParaRPr>
          </a:p>
          <a:p>
            <a:pPr lvl="0" algn="just">
              <a:buFont typeface="+mj-lt"/>
              <a:buAutoNum type="alphaLcPeriod"/>
            </a:pPr>
            <a:r>
              <a:rPr lang="es-EC" sz="1800" dirty="0" smtClean="0">
                <a:solidFill>
                  <a:schemeClr val="tx1"/>
                </a:solidFill>
              </a:rPr>
              <a:t>Realizar </a:t>
            </a:r>
            <a:r>
              <a:rPr lang="es-EC" sz="1800" dirty="0">
                <a:solidFill>
                  <a:schemeClr val="tx1"/>
                </a:solidFill>
              </a:rPr>
              <a:t>un estudio comparativo con diversos </a:t>
            </a:r>
            <a:r>
              <a:rPr lang="es-EC" sz="1800" dirty="0" smtClean="0">
                <a:solidFill>
                  <a:schemeClr val="tx1"/>
                </a:solidFill>
              </a:rPr>
              <a:t>perfiles, resolviendo </a:t>
            </a:r>
            <a:r>
              <a:rPr lang="es-EC" sz="1800" dirty="0">
                <a:solidFill>
                  <a:schemeClr val="tx1"/>
                </a:solidFill>
              </a:rPr>
              <a:t>los sistemas dinámicos planteados utilizando </a:t>
            </a:r>
            <a:r>
              <a:rPr lang="es-EC" sz="1800" dirty="0" err="1">
                <a:solidFill>
                  <a:schemeClr val="tx1"/>
                </a:solidFill>
              </a:rPr>
              <a:t>Wolfram</a:t>
            </a:r>
            <a:r>
              <a:rPr lang="es-EC" sz="1800" dirty="0">
                <a:solidFill>
                  <a:schemeClr val="tx1"/>
                </a:solidFill>
              </a:rPr>
              <a:t> </a:t>
            </a:r>
            <a:r>
              <a:rPr lang="es-EC" sz="1800" dirty="0" err="1">
                <a:solidFill>
                  <a:schemeClr val="tx1"/>
                </a:solidFill>
              </a:rPr>
              <a:t>Mathematica</a:t>
            </a:r>
            <a:r>
              <a:rPr lang="es-EC" sz="1800" dirty="0">
                <a:solidFill>
                  <a:schemeClr val="tx1"/>
                </a:solidFill>
              </a:rPr>
              <a:t>.</a:t>
            </a:r>
          </a:p>
          <a:p>
            <a:pPr lvl="0" algn="just">
              <a:buFont typeface="+mj-lt"/>
              <a:buAutoNum type="alphaLcPeriod"/>
            </a:pPr>
            <a:r>
              <a:rPr lang="es-EC" sz="1800" dirty="0" smtClean="0">
                <a:solidFill>
                  <a:schemeClr val="tx1"/>
                </a:solidFill>
              </a:rPr>
              <a:t>Construir </a:t>
            </a:r>
            <a:r>
              <a:rPr lang="es-EC" sz="1800" dirty="0">
                <a:solidFill>
                  <a:schemeClr val="tx1"/>
                </a:solidFill>
              </a:rPr>
              <a:t>y comprobar el funcionamiento de la leva de </a:t>
            </a:r>
            <a:r>
              <a:rPr lang="es-EC" sz="1800" dirty="0" smtClean="0">
                <a:solidFill>
                  <a:schemeClr val="tx1"/>
                </a:solidFill>
              </a:rPr>
              <a:t>Bézier</a:t>
            </a:r>
            <a:r>
              <a:rPr lang="es-EC" sz="1800" dirty="0">
                <a:solidFill>
                  <a:schemeClr val="tx1"/>
                </a:solidFill>
              </a:rPr>
              <a:t>.</a:t>
            </a:r>
          </a:p>
          <a:p>
            <a:pPr lvl="0" algn="just">
              <a:buFont typeface="+mj-lt"/>
              <a:buAutoNum type="alphaLcPeriod"/>
            </a:pPr>
            <a:r>
              <a:rPr lang="es-EC" sz="1800" dirty="0" smtClean="0">
                <a:solidFill>
                  <a:schemeClr val="tx1"/>
                </a:solidFill>
              </a:rPr>
              <a:t>Reemplazar </a:t>
            </a:r>
            <a:r>
              <a:rPr lang="es-EC" sz="1800" dirty="0">
                <a:solidFill>
                  <a:schemeClr val="tx1"/>
                </a:solidFill>
              </a:rPr>
              <a:t>las levas originales, del equipo del laboratorio, de perfiles con discontinuidad en la aceleración, con una menos ruidosa que concatena la teoría con la práctica.</a:t>
            </a:r>
          </a:p>
          <a:p>
            <a:pPr marL="0" lvl="0" indent="0" algn="just">
              <a:buNone/>
            </a:pPr>
            <a:r>
              <a:rPr lang="es-ES" sz="1800" dirty="0" smtClean="0"/>
              <a:t>l </a:t>
            </a:r>
            <a:r>
              <a:rPr lang="es-ES" sz="2000" dirty="0" smtClean="0"/>
              <a:t>área de calentamiento y recurso solar.</a:t>
            </a:r>
            <a:endParaRPr lang="es-EC" sz="2000" dirty="0" smtClean="0"/>
          </a:p>
          <a:p>
            <a:pPr>
              <a:buFont typeface="Arial" panose="020B0604020202020204" pitchFamily="34" charset="0"/>
              <a:buChar char="•"/>
            </a:pPr>
            <a:endParaRPr lang="es-ES" sz="2000" dirty="0" smtClean="0"/>
          </a:p>
          <a:p>
            <a:pPr marL="0" indent="0">
              <a:buNone/>
            </a:pPr>
            <a:endParaRPr lang="es-EC" b="1" dirty="0" smtClean="0"/>
          </a:p>
          <a:p>
            <a:pPr marL="0" indent="0">
              <a:buNone/>
            </a:pPr>
            <a:endParaRPr lang="es-EC" dirty="0"/>
          </a:p>
        </p:txBody>
      </p:sp>
    </p:spTree>
    <p:extLst>
      <p:ext uri="{BB962C8B-B14F-4D97-AF65-F5344CB8AC3E}">
        <p14:creationId xmlns:p14="http://schemas.microsoft.com/office/powerpoint/2010/main" val="1462322747"/>
      </p:ext>
    </p:extLst>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116632"/>
            <a:ext cx="8229600" cy="562074"/>
          </a:xfrm>
        </p:spPr>
        <p:txBody>
          <a:bodyPr/>
          <a:lstStyle/>
          <a:p>
            <a:r>
              <a:rPr lang="es-EC" dirty="0" smtClean="0">
                <a:solidFill>
                  <a:schemeClr val="tx1"/>
                </a:solidFill>
              </a:rPr>
              <a:t>Análisis Dinámico</a:t>
            </a:r>
            <a:endParaRPr lang="es-EC" dirty="0">
              <a:solidFill>
                <a:schemeClr val="tx1"/>
              </a:solidFill>
            </a:endParaRPr>
          </a:p>
        </p:txBody>
      </p:sp>
      <p:sp>
        <p:nvSpPr>
          <p:cNvPr id="9" name="8 CuadroTexto"/>
          <p:cNvSpPr txBox="1"/>
          <p:nvPr/>
        </p:nvSpPr>
        <p:spPr>
          <a:xfrm>
            <a:off x="412382" y="884706"/>
            <a:ext cx="6751906" cy="369332"/>
          </a:xfrm>
          <a:prstGeom prst="rect">
            <a:avLst/>
          </a:prstGeom>
          <a:noFill/>
        </p:spPr>
        <p:txBody>
          <a:bodyPr wrap="square" rtlCol="0">
            <a:spAutoFit/>
          </a:bodyPr>
          <a:lstStyle/>
          <a:p>
            <a:r>
              <a:rPr lang="es-EC" b="1" dirty="0" smtClean="0"/>
              <a:t>Ecuación Diferencial de un grado de libertad con Inercia:</a:t>
            </a:r>
            <a:endParaRPr lang="es-EC" b="1" dirty="0"/>
          </a:p>
        </p:txBody>
      </p:sp>
      <p:sp>
        <p:nvSpPr>
          <p:cNvPr id="5" name="8 CuadroTexto"/>
          <p:cNvSpPr txBox="1"/>
          <p:nvPr/>
        </p:nvSpPr>
        <p:spPr>
          <a:xfrm>
            <a:off x="439160" y="1460038"/>
            <a:ext cx="5599778" cy="369332"/>
          </a:xfrm>
          <a:prstGeom prst="rect">
            <a:avLst/>
          </a:prstGeom>
          <a:noFill/>
        </p:spPr>
        <p:txBody>
          <a:bodyPr wrap="square" rtlCol="0">
            <a:spAutoFit/>
          </a:bodyPr>
          <a:lstStyle/>
          <a:p>
            <a:r>
              <a:rPr lang="es-EC" dirty="0" smtClean="0"/>
              <a:t>Resultados:</a:t>
            </a:r>
            <a:endParaRPr lang="es-EC" dirty="0"/>
          </a:p>
        </p:txBody>
      </p:sp>
      <p:pic>
        <p:nvPicPr>
          <p:cNvPr id="11"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254038"/>
            <a:ext cx="4469234" cy="4804781"/>
          </a:xfrm>
          <a:prstGeom prst="rect">
            <a:avLst/>
          </a:prstGeom>
          <a:noFill/>
          <a:ln>
            <a:noFill/>
          </a:ln>
        </p:spPr>
      </p:pic>
      <p:pic>
        <p:nvPicPr>
          <p:cNvPr id="12" name="Imagen 11"/>
          <p:cNvPicPr/>
          <p:nvPr/>
        </p:nvPicPr>
        <p:blipFill>
          <a:blip r:embed="rId3">
            <a:extLst>
              <a:ext uri="{28A0092B-C50C-407E-A947-70E740481C1C}">
                <a14:useLocalDpi xmlns:a14="http://schemas.microsoft.com/office/drawing/2010/main" val="0"/>
              </a:ext>
            </a:extLst>
          </a:blip>
          <a:srcRect/>
          <a:stretch>
            <a:fillRect/>
          </a:stretch>
        </p:blipFill>
        <p:spPr bwMode="auto">
          <a:xfrm>
            <a:off x="1816407" y="2221478"/>
            <a:ext cx="5963922" cy="3060262"/>
          </a:xfrm>
          <a:prstGeom prst="rect">
            <a:avLst/>
          </a:prstGeom>
          <a:noFill/>
          <a:ln>
            <a:noFill/>
          </a:ln>
        </p:spPr>
      </p:pic>
    </p:spTree>
    <p:extLst>
      <p:ext uri="{BB962C8B-B14F-4D97-AF65-F5344CB8AC3E}">
        <p14:creationId xmlns:p14="http://schemas.microsoft.com/office/powerpoint/2010/main" val="30182621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116632"/>
            <a:ext cx="8229600" cy="562074"/>
          </a:xfrm>
        </p:spPr>
        <p:txBody>
          <a:bodyPr/>
          <a:lstStyle/>
          <a:p>
            <a:r>
              <a:rPr lang="es-EC" dirty="0" smtClean="0">
                <a:solidFill>
                  <a:schemeClr val="tx1"/>
                </a:solidFill>
              </a:rPr>
              <a:t>Análisis Dinámico</a:t>
            </a:r>
            <a:endParaRPr lang="es-EC" dirty="0">
              <a:solidFill>
                <a:schemeClr val="tx1"/>
              </a:solidFill>
            </a:endParaRPr>
          </a:p>
        </p:txBody>
      </p:sp>
      <p:sp>
        <p:nvSpPr>
          <p:cNvPr id="9" name="8 CuadroTexto"/>
          <p:cNvSpPr txBox="1"/>
          <p:nvPr/>
        </p:nvSpPr>
        <p:spPr>
          <a:xfrm>
            <a:off x="412382" y="884706"/>
            <a:ext cx="7111946" cy="369332"/>
          </a:xfrm>
          <a:prstGeom prst="rect">
            <a:avLst/>
          </a:prstGeom>
          <a:noFill/>
        </p:spPr>
        <p:txBody>
          <a:bodyPr wrap="square" rtlCol="0">
            <a:spAutoFit/>
          </a:bodyPr>
          <a:lstStyle/>
          <a:p>
            <a:r>
              <a:rPr lang="es-EC" b="1" dirty="0" smtClean="0"/>
              <a:t>Ecuación Diferencial de dos grados de libertad:</a:t>
            </a:r>
            <a:endParaRPr lang="es-EC" b="1" dirty="0"/>
          </a:p>
        </p:txBody>
      </p:sp>
      <p:sp>
        <p:nvSpPr>
          <p:cNvPr id="3" name="Marcador de contenido 2"/>
          <p:cNvSpPr>
            <a:spLocks noGrp="1"/>
          </p:cNvSpPr>
          <p:nvPr>
            <p:ph idx="1"/>
          </p:nvPr>
        </p:nvSpPr>
        <p:spPr>
          <a:xfrm>
            <a:off x="412382" y="896798"/>
            <a:ext cx="8229600" cy="4525963"/>
          </a:xfrm>
        </p:spPr>
        <p:txBody>
          <a:bodyPr/>
          <a:lstStyle/>
          <a:p>
            <a:pPr marL="0" indent="0">
              <a:buNone/>
            </a:pPr>
            <a:endParaRPr lang="es-EC" sz="2000" dirty="0" smtClean="0">
              <a:solidFill>
                <a:schemeClr val="tx1"/>
              </a:solidFill>
            </a:endParaRPr>
          </a:p>
          <a:p>
            <a:pPr marL="0" indent="0">
              <a:buNone/>
            </a:pPr>
            <a:r>
              <a:rPr lang="es-EC" sz="2000" dirty="0">
                <a:solidFill>
                  <a:schemeClr val="tx1"/>
                </a:solidFill>
              </a:rPr>
              <a:t>Dentro de los modelos matemáticos previos si el contacto entre la leva y el seguidor se mantiene, el sistema que describe su movimiento tiene un grado de libertad. Sin embargo, si el seguidor se despega de la leva, el sistema pasaría a tener dos grados de libertad.</a:t>
            </a:r>
          </a:p>
          <a:p>
            <a:pPr marL="0" indent="0">
              <a:buNone/>
            </a:pPr>
            <a:endParaRPr lang="es-EC" sz="2000" dirty="0" smtClean="0">
              <a:solidFill>
                <a:schemeClr val="tx1"/>
              </a:solidFill>
            </a:endParaRPr>
          </a:p>
          <a:p>
            <a:pPr marL="0" indent="0">
              <a:buNone/>
            </a:pPr>
            <a:endParaRPr lang="es-EC" sz="2000" dirty="0">
              <a:solidFill>
                <a:schemeClr val="tx1"/>
              </a:solidFill>
            </a:endParaRPr>
          </a:p>
          <a:p>
            <a:pPr marL="0" indent="0">
              <a:buNone/>
            </a:pPr>
            <a:endParaRPr lang="es-EC" sz="2000" dirty="0" smtClean="0">
              <a:solidFill>
                <a:schemeClr val="tx1"/>
              </a:solidFill>
            </a:endParaRPr>
          </a:p>
          <a:p>
            <a:pPr marL="0" indent="0">
              <a:buNone/>
            </a:pPr>
            <a:endParaRPr lang="es-EC" sz="2000" dirty="0">
              <a:solidFill>
                <a:schemeClr val="tx1"/>
              </a:solidFill>
            </a:endParaRPr>
          </a:p>
          <a:p>
            <a:pPr marL="0" indent="0">
              <a:buNone/>
            </a:pPr>
            <a:endParaRPr lang="es-EC" sz="2000" dirty="0" smtClean="0">
              <a:solidFill>
                <a:schemeClr val="tx1"/>
              </a:solidFill>
            </a:endParaRPr>
          </a:p>
          <a:p>
            <a:pPr marL="0" indent="0">
              <a:buNone/>
            </a:pPr>
            <a:endParaRPr lang="es-EC" sz="2000" dirty="0" smtClean="0">
              <a:solidFill>
                <a:schemeClr val="tx1"/>
              </a:solidFill>
            </a:endParaRPr>
          </a:p>
          <a:p>
            <a:pPr marL="0" indent="0">
              <a:buNone/>
            </a:pPr>
            <a:endParaRPr lang="es-EC" sz="2000" dirty="0">
              <a:solidFill>
                <a:schemeClr val="tx1"/>
              </a:solidFill>
            </a:endParaRPr>
          </a:p>
        </p:txBody>
      </p:sp>
      <p:pic>
        <p:nvPicPr>
          <p:cNvPr id="6" name="Imagen 5"/>
          <p:cNvPicPr/>
          <p:nvPr/>
        </p:nvPicPr>
        <p:blipFill>
          <a:blip r:embed="rId2"/>
          <a:stretch>
            <a:fillRect/>
          </a:stretch>
        </p:blipFill>
        <p:spPr>
          <a:xfrm>
            <a:off x="3851920" y="2924944"/>
            <a:ext cx="1944216" cy="2715909"/>
          </a:xfrm>
          <a:prstGeom prst="rect">
            <a:avLst/>
          </a:prstGeom>
        </p:spPr>
      </p:pic>
      <p:pic>
        <p:nvPicPr>
          <p:cNvPr id="5" name="Imagen 4"/>
          <p:cNvPicPr>
            <a:picLocks noChangeAspect="1"/>
          </p:cNvPicPr>
          <p:nvPr/>
        </p:nvPicPr>
        <p:blipFill>
          <a:blip r:embed="rId3"/>
          <a:stretch>
            <a:fillRect/>
          </a:stretch>
        </p:blipFill>
        <p:spPr>
          <a:xfrm>
            <a:off x="2555776" y="3573016"/>
            <a:ext cx="4320480" cy="879390"/>
          </a:xfrm>
          <a:prstGeom prst="rect">
            <a:avLst/>
          </a:prstGeom>
        </p:spPr>
      </p:pic>
    </p:spTree>
    <p:extLst>
      <p:ext uri="{BB962C8B-B14F-4D97-AF65-F5344CB8AC3E}">
        <p14:creationId xmlns:p14="http://schemas.microsoft.com/office/powerpoint/2010/main" val="13785232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116632"/>
            <a:ext cx="8229600" cy="562074"/>
          </a:xfrm>
        </p:spPr>
        <p:txBody>
          <a:bodyPr/>
          <a:lstStyle/>
          <a:p>
            <a:r>
              <a:rPr lang="es-EC" dirty="0" smtClean="0">
                <a:solidFill>
                  <a:schemeClr val="tx1"/>
                </a:solidFill>
              </a:rPr>
              <a:t>Análisis Dinámico</a:t>
            </a:r>
            <a:endParaRPr lang="es-EC" dirty="0">
              <a:solidFill>
                <a:schemeClr val="tx1"/>
              </a:solidFill>
            </a:endParaRPr>
          </a:p>
        </p:txBody>
      </p:sp>
      <p:sp>
        <p:nvSpPr>
          <p:cNvPr id="9" name="8 CuadroTexto"/>
          <p:cNvSpPr txBox="1"/>
          <p:nvPr/>
        </p:nvSpPr>
        <p:spPr>
          <a:xfrm>
            <a:off x="412382" y="884706"/>
            <a:ext cx="7039938" cy="369332"/>
          </a:xfrm>
          <a:prstGeom prst="rect">
            <a:avLst/>
          </a:prstGeom>
          <a:noFill/>
        </p:spPr>
        <p:txBody>
          <a:bodyPr wrap="square" rtlCol="0">
            <a:spAutoFit/>
          </a:bodyPr>
          <a:lstStyle/>
          <a:p>
            <a:r>
              <a:rPr lang="es-EC" b="1" dirty="0" smtClean="0"/>
              <a:t>Ecuación Diferencial de dos grados de libertad:</a:t>
            </a:r>
            <a:endParaRPr lang="es-EC" b="1" dirty="0"/>
          </a:p>
        </p:txBody>
      </p:sp>
      <p:sp>
        <p:nvSpPr>
          <p:cNvPr id="5" name="8 CuadroTexto"/>
          <p:cNvSpPr txBox="1"/>
          <p:nvPr/>
        </p:nvSpPr>
        <p:spPr>
          <a:xfrm>
            <a:off x="412382" y="1460038"/>
            <a:ext cx="7039938" cy="369332"/>
          </a:xfrm>
          <a:prstGeom prst="rect">
            <a:avLst/>
          </a:prstGeom>
          <a:noFill/>
        </p:spPr>
        <p:txBody>
          <a:bodyPr wrap="square" rtlCol="0">
            <a:spAutoFit/>
          </a:bodyPr>
          <a:lstStyle/>
          <a:p>
            <a:r>
              <a:rPr lang="es-EC" dirty="0"/>
              <a:t>Valores de velocidades de las levas en las que ocurre despegue</a:t>
            </a:r>
            <a:r>
              <a:rPr lang="es-EC" dirty="0" smtClean="0"/>
              <a:t>:</a:t>
            </a:r>
            <a:endParaRPr lang="es-EC" dirty="0"/>
          </a:p>
        </p:txBody>
      </p:sp>
      <p:graphicFrame>
        <p:nvGraphicFramePr>
          <p:cNvPr id="7" name="Tabla 6"/>
          <p:cNvGraphicFramePr>
            <a:graphicFrameLocks noGrp="1"/>
          </p:cNvGraphicFramePr>
          <p:nvPr>
            <p:extLst>
              <p:ext uri="{D42A27DB-BD31-4B8C-83A1-F6EECF244321}">
                <p14:modId xmlns:p14="http://schemas.microsoft.com/office/powerpoint/2010/main" val="2822558819"/>
              </p:ext>
            </p:extLst>
          </p:nvPr>
        </p:nvGraphicFramePr>
        <p:xfrm>
          <a:off x="1691680" y="2132856"/>
          <a:ext cx="4608512" cy="1872206"/>
        </p:xfrm>
        <a:graphic>
          <a:graphicData uri="http://schemas.openxmlformats.org/drawingml/2006/table">
            <a:tbl>
              <a:tblPr firstRow="1" firstCol="1" bandRow="1"/>
              <a:tblGrid>
                <a:gridCol w="2216410"/>
                <a:gridCol w="749801"/>
                <a:gridCol w="873828"/>
                <a:gridCol w="768473"/>
              </a:tblGrid>
              <a:tr h="534916">
                <a:tc>
                  <a:txBody>
                    <a:bodyPr/>
                    <a:lstStyle/>
                    <a:p>
                      <a:pPr>
                        <a:lnSpc>
                          <a:spcPct val="115000"/>
                        </a:lnSpc>
                        <a:spcAft>
                          <a:spcPts val="0"/>
                        </a:spcAft>
                      </a:pPr>
                      <a:r>
                        <a:rPr lang="es-EC"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Leva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15000"/>
                        </a:lnSpc>
                        <a:spcAft>
                          <a:spcPts val="0"/>
                        </a:spcAft>
                      </a:pPr>
                      <a:r>
                        <a:rPr lang="es-EC"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SALTO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15000"/>
                        </a:lnSpc>
                        <a:spcAft>
                          <a:spcPts val="0"/>
                        </a:spcAft>
                      </a:pPr>
                      <a:r>
                        <a:rPr lang="es-EC"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Velocidad [rpm]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15000"/>
                        </a:lnSpc>
                        <a:spcAft>
                          <a:spcPts val="0"/>
                        </a:spcAft>
                      </a:pPr>
                      <a:r>
                        <a:rPr lang="es-EC"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Tiempo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EC"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267458">
                <a:tc>
                  <a:txBody>
                    <a:bodyPr/>
                    <a:lstStyle/>
                    <a:p>
                      <a:pP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Bézier grado 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458">
                <a:tc>
                  <a:txBody>
                    <a:bodyPr/>
                    <a:lstStyle/>
                    <a:p>
                      <a:pP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Polinomio 345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458">
                <a:tc>
                  <a:txBody>
                    <a:bodyPr/>
                    <a:lstStyle/>
                    <a:p>
                      <a:pP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Bézier a tramos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458">
                <a:tc>
                  <a:txBody>
                    <a:bodyPr/>
                    <a:lstStyle/>
                    <a:p>
                      <a:pP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Polinomio 4567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458">
                <a:tc>
                  <a:txBody>
                    <a:bodyPr/>
                    <a:lstStyle/>
                    <a:p>
                      <a:pP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Cicloidal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78387431"/>
      </p:ext>
    </p:extLst>
  </p:cSld>
  <p:clrMapOvr>
    <a:masterClrMapping/>
  </p:clrMapOvr>
  <p:transition spd="med">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116632"/>
            <a:ext cx="8229600" cy="562074"/>
          </a:xfrm>
        </p:spPr>
        <p:txBody>
          <a:bodyPr/>
          <a:lstStyle/>
          <a:p>
            <a:r>
              <a:rPr lang="es-EC" dirty="0" smtClean="0">
                <a:solidFill>
                  <a:schemeClr val="tx1"/>
                </a:solidFill>
              </a:rPr>
              <a:t>Análisis Dinámico</a:t>
            </a:r>
            <a:endParaRPr lang="es-EC" dirty="0">
              <a:solidFill>
                <a:schemeClr val="tx1"/>
              </a:solidFill>
            </a:endParaRPr>
          </a:p>
        </p:txBody>
      </p:sp>
      <p:sp>
        <p:nvSpPr>
          <p:cNvPr id="9" name="8 CuadroTexto"/>
          <p:cNvSpPr txBox="1"/>
          <p:nvPr/>
        </p:nvSpPr>
        <p:spPr>
          <a:xfrm>
            <a:off x="412382" y="884706"/>
            <a:ext cx="6751906" cy="369332"/>
          </a:xfrm>
          <a:prstGeom prst="rect">
            <a:avLst/>
          </a:prstGeom>
          <a:noFill/>
        </p:spPr>
        <p:txBody>
          <a:bodyPr wrap="square" rtlCol="0">
            <a:spAutoFit/>
          </a:bodyPr>
          <a:lstStyle/>
          <a:p>
            <a:r>
              <a:rPr lang="es-EC" b="1" dirty="0" smtClean="0"/>
              <a:t>Ecuación Diferencial de un grado de libertad con Inercia:</a:t>
            </a:r>
            <a:endParaRPr lang="es-EC" b="1" dirty="0"/>
          </a:p>
        </p:txBody>
      </p:sp>
      <p:sp>
        <p:nvSpPr>
          <p:cNvPr id="5" name="8 CuadroTexto"/>
          <p:cNvSpPr txBox="1"/>
          <p:nvPr/>
        </p:nvSpPr>
        <p:spPr>
          <a:xfrm>
            <a:off x="439160" y="1460038"/>
            <a:ext cx="5599778" cy="369332"/>
          </a:xfrm>
          <a:prstGeom prst="rect">
            <a:avLst/>
          </a:prstGeom>
          <a:noFill/>
        </p:spPr>
        <p:txBody>
          <a:bodyPr wrap="square" rtlCol="0">
            <a:spAutoFit/>
          </a:bodyPr>
          <a:lstStyle/>
          <a:p>
            <a:r>
              <a:rPr lang="es-EC" dirty="0" smtClean="0"/>
              <a:t>Resultados:</a:t>
            </a:r>
            <a:endParaRPr lang="es-EC" dirty="0"/>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224956"/>
            <a:ext cx="4600575" cy="5000625"/>
          </a:xfrm>
          <a:prstGeom prst="rect">
            <a:avLst/>
          </a:prstGeom>
          <a:noFill/>
          <a:ln>
            <a:noFill/>
          </a:ln>
        </p:spPr>
      </p:pic>
    </p:spTree>
    <p:extLst>
      <p:ext uri="{BB962C8B-B14F-4D97-AF65-F5344CB8AC3E}">
        <p14:creationId xmlns:p14="http://schemas.microsoft.com/office/powerpoint/2010/main" val="1874138458"/>
      </p:ext>
    </p:extLst>
  </p:cSld>
  <p:clrMapOvr>
    <a:masterClrMapping/>
  </p:clrMapOvr>
  <p:transition spd="med">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2481" y="116322"/>
            <a:ext cx="8229600" cy="490066"/>
          </a:xfrm>
        </p:spPr>
        <p:txBody>
          <a:bodyPr>
            <a:normAutofit fontScale="90000"/>
          </a:bodyPr>
          <a:lstStyle/>
          <a:p>
            <a:r>
              <a:rPr lang="es-EC" dirty="0" smtClean="0">
                <a:solidFill>
                  <a:schemeClr val="tx1"/>
                </a:solidFill>
              </a:rPr>
              <a:t>CONSTRUCCIÓN</a:t>
            </a:r>
            <a:endParaRPr lang="es-EC" dirty="0">
              <a:solidFill>
                <a:schemeClr val="tx1"/>
              </a:solidFill>
            </a:endParaRPr>
          </a:p>
        </p:txBody>
      </p:sp>
      <p:sp>
        <p:nvSpPr>
          <p:cNvPr id="11" name="Marcador de contenido 2"/>
          <p:cNvSpPr>
            <a:spLocks noGrp="1"/>
          </p:cNvSpPr>
          <p:nvPr>
            <p:ph idx="1"/>
          </p:nvPr>
        </p:nvSpPr>
        <p:spPr>
          <a:xfrm>
            <a:off x="467544" y="1196658"/>
            <a:ext cx="8229600" cy="2592382"/>
          </a:xfrm>
        </p:spPr>
        <p:txBody>
          <a:bodyPr/>
          <a:lstStyle/>
          <a:p>
            <a:pPr algn="just"/>
            <a:r>
              <a:rPr lang="es-EC" sz="2000" dirty="0" smtClean="0">
                <a:solidFill>
                  <a:schemeClr val="tx1"/>
                </a:solidFill>
              </a:rPr>
              <a:t>Para </a:t>
            </a:r>
            <a:r>
              <a:rPr lang="es-EC" sz="2000" dirty="0">
                <a:solidFill>
                  <a:schemeClr val="tx1"/>
                </a:solidFill>
              </a:rPr>
              <a:t>iniciar su construcción de se debe asignar valores de radio base y altura de elevación que se adapten a las condiciones del equipo. Posterior a ello se debe comprobar que dichos valores no generen problemas en el diseño del perfil.</a:t>
            </a:r>
          </a:p>
          <a:p>
            <a:pPr algn="just"/>
            <a:endParaRPr lang="es-EC" sz="2000" dirty="0">
              <a:solidFill>
                <a:schemeClr val="tx1"/>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170596564"/>
              </p:ext>
            </p:extLst>
          </p:nvPr>
        </p:nvGraphicFramePr>
        <p:xfrm>
          <a:off x="1981510" y="3356992"/>
          <a:ext cx="5671542" cy="1270000"/>
        </p:xfrm>
        <a:graphic>
          <a:graphicData uri="http://schemas.openxmlformats.org/drawingml/2006/table">
            <a:tbl>
              <a:tblPr firstRow="1" firstCol="1" bandRow="1">
                <a:tableStyleId>{10A1B5D5-9B99-4C35-A422-299274C87663}</a:tableStyleId>
              </a:tblPr>
              <a:tblGrid>
                <a:gridCol w="4441042"/>
                <a:gridCol w="1230500"/>
              </a:tblGrid>
              <a:tr h="264160">
                <a:tc>
                  <a:txBody>
                    <a:bodyPr/>
                    <a:lstStyle/>
                    <a:p>
                      <a:pPr algn="ctr">
                        <a:lnSpc>
                          <a:spcPct val="150000"/>
                        </a:lnSpc>
                        <a:spcAft>
                          <a:spcPts val="1000"/>
                        </a:spcAft>
                      </a:pPr>
                      <a:r>
                        <a:rPr lang="es-EC" sz="1100">
                          <a:effectLst/>
                        </a:rPr>
                        <a:t>Parámetro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1000"/>
                        </a:spcAft>
                      </a:pPr>
                      <a:r>
                        <a:rPr lang="es-EC" sz="1100">
                          <a:effectLst/>
                        </a:rPr>
                        <a:t>Valor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0">
                <a:tc>
                  <a:txBody>
                    <a:bodyPr/>
                    <a:lstStyle/>
                    <a:p>
                      <a:pPr algn="ctr">
                        <a:lnSpc>
                          <a:spcPct val="150000"/>
                        </a:lnSpc>
                        <a:spcAft>
                          <a:spcPts val="1000"/>
                        </a:spcAft>
                      </a:pPr>
                      <a:r>
                        <a:rPr lang="es-EC" sz="1100">
                          <a:effectLst/>
                        </a:rPr>
                        <a:t>Altura de elevación, h [m]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1000"/>
                        </a:spcAft>
                      </a:pPr>
                      <a:r>
                        <a:rPr lang="es-EC" sz="1100">
                          <a:effectLst/>
                        </a:rPr>
                        <a:t>0.018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0">
                <a:tc>
                  <a:txBody>
                    <a:bodyPr/>
                    <a:lstStyle/>
                    <a:p>
                      <a:pPr algn="ctr">
                        <a:lnSpc>
                          <a:spcPct val="150000"/>
                        </a:lnSpc>
                        <a:spcAft>
                          <a:spcPts val="1000"/>
                        </a:spcAft>
                      </a:pPr>
                      <a:r>
                        <a:rPr lang="es-EC" sz="1100">
                          <a:effectLst/>
                        </a:rPr>
                        <a:t>Período de condición, </a:t>
                      </a:r>
                      <a:r>
                        <a:rPr lang="es-EC" sz="1100">
                          <a:effectLst/>
                          <a:sym typeface="Symbol" panose="05050102010706020507" pitchFamily="18" charset="2"/>
                        </a:rPr>
                        <a:t></a:t>
                      </a:r>
                      <a:r>
                        <a:rPr lang="es-EC" sz="1100">
                          <a:effectLst/>
                        </a:rPr>
                        <a:t> [deg]</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1000"/>
                        </a:spcAft>
                      </a:pPr>
                      <a:r>
                        <a:rPr lang="es-EC" sz="1100">
                          <a:effectLst/>
                        </a:rPr>
                        <a:t>240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0">
                <a:tc>
                  <a:txBody>
                    <a:bodyPr/>
                    <a:lstStyle/>
                    <a:p>
                      <a:pPr algn="ctr">
                        <a:lnSpc>
                          <a:spcPct val="150000"/>
                        </a:lnSpc>
                        <a:spcAft>
                          <a:spcPts val="1000"/>
                        </a:spcAft>
                      </a:pPr>
                      <a:r>
                        <a:rPr lang="es-EC" sz="1100">
                          <a:effectLst/>
                        </a:rPr>
                        <a:t>Radio base, Rb [m]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s-EC" sz="1100">
                          <a:effectLst/>
                        </a:rPr>
                        <a:t>0.031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1000"/>
                        </a:spcAft>
                      </a:pPr>
                      <a:r>
                        <a:rPr lang="es-EC" sz="1100">
                          <a:effectLst/>
                        </a:rPr>
                        <a:t>Radio de rodillo, Rr [m]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s-EC" sz="1100" dirty="0">
                          <a:effectLst/>
                        </a:rPr>
                        <a:t>0.0143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290140118"/>
      </p:ext>
    </p:extLst>
  </p:cSld>
  <p:clrMapOvr>
    <a:masterClrMapping/>
  </p:clrMapOvr>
  <p:transition spd="med">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7043" y="117757"/>
            <a:ext cx="8229600" cy="490066"/>
          </a:xfrm>
        </p:spPr>
        <p:txBody>
          <a:bodyPr>
            <a:normAutofit fontScale="90000"/>
          </a:bodyPr>
          <a:lstStyle/>
          <a:p>
            <a:r>
              <a:rPr lang="es-EC" dirty="0" smtClean="0">
                <a:solidFill>
                  <a:schemeClr val="tx1"/>
                </a:solidFill>
              </a:rPr>
              <a:t>CONSTRUCCIÓN</a:t>
            </a:r>
            <a:endParaRPr lang="es-EC" dirty="0">
              <a:solidFill>
                <a:schemeClr val="tx1"/>
              </a:solidFill>
            </a:endParaRPr>
          </a:p>
        </p:txBody>
      </p:sp>
      <p:sp>
        <p:nvSpPr>
          <p:cNvPr id="8" name="Marcador de contenido 2"/>
          <p:cNvSpPr txBox="1">
            <a:spLocks/>
          </p:cNvSpPr>
          <p:nvPr/>
        </p:nvSpPr>
        <p:spPr>
          <a:xfrm>
            <a:off x="702481" y="2507102"/>
            <a:ext cx="6447501" cy="2910580"/>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s-EC" sz="1350" dirty="0"/>
          </a:p>
        </p:txBody>
      </p:sp>
      <p:sp>
        <p:nvSpPr>
          <p:cNvPr id="11" name="Marcador de contenido 2"/>
          <p:cNvSpPr>
            <a:spLocks noGrp="1"/>
          </p:cNvSpPr>
          <p:nvPr>
            <p:ph idx="1"/>
          </p:nvPr>
        </p:nvSpPr>
        <p:spPr>
          <a:xfrm>
            <a:off x="467544" y="823947"/>
            <a:ext cx="8064896" cy="2447602"/>
          </a:xfrm>
        </p:spPr>
        <p:txBody>
          <a:bodyPr/>
          <a:lstStyle/>
          <a:p>
            <a:pPr algn="just"/>
            <a:r>
              <a:rPr lang="es-EC" sz="2000" dirty="0" smtClean="0">
                <a:solidFill>
                  <a:schemeClr val="tx1"/>
                </a:solidFill>
              </a:rPr>
              <a:t>Comprobación del perfil:</a:t>
            </a:r>
            <a:endParaRPr lang="es-EC" sz="2000" dirty="0">
              <a:solidFill>
                <a:schemeClr val="tx1"/>
              </a:solidFill>
            </a:endParaRPr>
          </a:p>
          <a:p>
            <a:pPr marL="0" indent="0" algn="just">
              <a:buNone/>
            </a:pPr>
            <a:endParaRPr lang="es-EC" sz="2000" dirty="0" smtClean="0">
              <a:solidFill>
                <a:schemeClr val="tx1"/>
              </a:solidFill>
            </a:endParaRPr>
          </a:p>
          <a:p>
            <a:pPr marL="0" indent="0" algn="just">
              <a:buNone/>
            </a:pPr>
            <a:r>
              <a:rPr lang="es-EC" sz="2000" dirty="0">
                <a:solidFill>
                  <a:schemeClr val="tx1"/>
                </a:solidFill>
              </a:rPr>
              <a:t>Á</a:t>
            </a:r>
            <a:r>
              <a:rPr lang="es-EC" sz="2000" dirty="0" smtClean="0">
                <a:solidFill>
                  <a:schemeClr val="tx1"/>
                </a:solidFill>
              </a:rPr>
              <a:t>ngulo de presión</a:t>
            </a:r>
            <a:r>
              <a:rPr lang="es-EC" sz="2000" dirty="0" smtClean="0">
                <a:solidFill>
                  <a:schemeClr val="tx1"/>
                </a:solidFill>
              </a:rPr>
              <a:t>:</a:t>
            </a:r>
          </a:p>
          <a:p>
            <a:pPr marL="0" indent="0" algn="just">
              <a:buNone/>
            </a:pPr>
            <a:endParaRPr lang="es-EC" sz="2000" dirty="0">
              <a:solidFill>
                <a:schemeClr val="tx1"/>
              </a:solidFill>
            </a:endParaRPr>
          </a:p>
          <a:p>
            <a:pPr marL="0" indent="0" algn="just">
              <a:buNone/>
            </a:pPr>
            <a:endParaRPr lang="es-EC" sz="2000" dirty="0" smtClean="0">
              <a:solidFill>
                <a:schemeClr val="tx1"/>
              </a:solidFill>
            </a:endParaRPr>
          </a:p>
          <a:p>
            <a:pPr marL="0" indent="0" algn="just">
              <a:buNone/>
            </a:pPr>
            <a:endParaRPr lang="es-EC" sz="2000" dirty="0">
              <a:solidFill>
                <a:schemeClr val="tx1"/>
              </a:solidFill>
            </a:endParaRPr>
          </a:p>
          <a:p>
            <a:pPr marL="0" indent="0" algn="just">
              <a:buNone/>
            </a:pPr>
            <a:endParaRPr lang="es-EC" sz="2000" dirty="0" smtClean="0">
              <a:solidFill>
                <a:schemeClr val="tx1"/>
              </a:solidFill>
            </a:endParaRPr>
          </a:p>
          <a:p>
            <a:pPr marL="0" indent="0" algn="just">
              <a:buNone/>
            </a:pPr>
            <a:endParaRPr lang="es-EC" sz="2000" dirty="0">
              <a:solidFill>
                <a:schemeClr val="tx1"/>
              </a:solidFill>
            </a:endParaRPr>
          </a:p>
          <a:p>
            <a:pPr marL="0" indent="0" algn="just">
              <a:buNone/>
            </a:pPr>
            <a:endParaRPr lang="es-EC" sz="2000" dirty="0" smtClean="0">
              <a:solidFill>
                <a:schemeClr val="tx1"/>
              </a:solidFill>
            </a:endParaRPr>
          </a:p>
          <a:p>
            <a:pPr marL="0" indent="0" algn="just">
              <a:buNone/>
            </a:pPr>
            <a:endParaRPr lang="es-EC" sz="2000" dirty="0">
              <a:solidFill>
                <a:schemeClr val="tx1"/>
              </a:solidFill>
            </a:endParaRPr>
          </a:p>
          <a:p>
            <a:pPr marL="0" indent="0" algn="just">
              <a:buNone/>
            </a:pPr>
            <a:endParaRPr lang="es-EC" sz="2000" dirty="0" smtClean="0">
              <a:solidFill>
                <a:schemeClr val="tx1"/>
              </a:solidFill>
            </a:endParaRPr>
          </a:p>
          <a:p>
            <a:pPr marL="0" indent="0" algn="just">
              <a:buNone/>
            </a:pPr>
            <a:r>
              <a:rPr lang="es-EC" sz="2000" dirty="0" smtClean="0">
                <a:solidFill>
                  <a:schemeClr val="tx1"/>
                </a:solidFill>
              </a:rPr>
              <a:t>Radio de curvatura:</a:t>
            </a:r>
          </a:p>
          <a:p>
            <a:pPr marL="0" indent="0" algn="ctr">
              <a:buNone/>
            </a:pPr>
            <a:r>
              <a:rPr lang="es-EC" sz="2000" dirty="0" smtClean="0">
                <a:solidFill>
                  <a:schemeClr val="tx1"/>
                </a:solidFill>
              </a:rPr>
              <a:t>0.045 ˃ 0.014 </a:t>
            </a:r>
            <a:endParaRPr lang="es-EC" sz="2000" dirty="0">
              <a:solidFill>
                <a:schemeClr val="tx1"/>
              </a:solidFill>
            </a:endParaRPr>
          </a:p>
        </p:txBody>
      </p:sp>
      <p:pic>
        <p:nvPicPr>
          <p:cNvPr id="6" name="Imagen 5"/>
          <p:cNvPicPr/>
          <p:nvPr/>
        </p:nvPicPr>
        <p:blipFill>
          <a:blip r:embed="rId2"/>
          <a:stretch>
            <a:fillRect/>
          </a:stretch>
        </p:blipFill>
        <p:spPr>
          <a:xfrm>
            <a:off x="2054023" y="2047748"/>
            <a:ext cx="3744416" cy="2447601"/>
          </a:xfrm>
          <a:prstGeom prst="rect">
            <a:avLst/>
          </a:prstGeom>
        </p:spPr>
      </p:pic>
    </p:spTree>
    <p:extLst>
      <p:ext uri="{BB962C8B-B14F-4D97-AF65-F5344CB8AC3E}">
        <p14:creationId xmlns:p14="http://schemas.microsoft.com/office/powerpoint/2010/main" val="2845640048"/>
      </p:ext>
    </p:extLst>
  </p:cSld>
  <p:clrMapOvr>
    <a:masterClrMapping/>
  </p:clrMapOvr>
  <p:transition spd="med">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7043" y="117757"/>
            <a:ext cx="8229600" cy="490066"/>
          </a:xfrm>
        </p:spPr>
        <p:txBody>
          <a:bodyPr>
            <a:normAutofit fontScale="90000"/>
          </a:bodyPr>
          <a:lstStyle/>
          <a:p>
            <a:r>
              <a:rPr lang="es-EC" dirty="0" smtClean="0">
                <a:solidFill>
                  <a:schemeClr val="tx1"/>
                </a:solidFill>
              </a:rPr>
              <a:t>CONSTRUCCIÓN</a:t>
            </a:r>
            <a:endParaRPr lang="es-EC" dirty="0">
              <a:solidFill>
                <a:schemeClr val="tx1"/>
              </a:solidFill>
            </a:endParaRPr>
          </a:p>
        </p:txBody>
      </p:sp>
      <p:sp>
        <p:nvSpPr>
          <p:cNvPr id="8" name="Marcador de contenido 2"/>
          <p:cNvSpPr txBox="1">
            <a:spLocks/>
          </p:cNvSpPr>
          <p:nvPr/>
        </p:nvSpPr>
        <p:spPr>
          <a:xfrm>
            <a:off x="702481" y="2507102"/>
            <a:ext cx="6447501" cy="2910580"/>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s-EC" sz="1350" dirty="0"/>
          </a:p>
        </p:txBody>
      </p:sp>
      <p:sp>
        <p:nvSpPr>
          <p:cNvPr id="11" name="Marcador de contenido 2"/>
          <p:cNvSpPr>
            <a:spLocks noGrp="1"/>
          </p:cNvSpPr>
          <p:nvPr>
            <p:ph idx="1"/>
          </p:nvPr>
        </p:nvSpPr>
        <p:spPr>
          <a:xfrm>
            <a:off x="467544" y="823947"/>
            <a:ext cx="8064896" cy="2447602"/>
          </a:xfrm>
        </p:spPr>
        <p:txBody>
          <a:bodyPr/>
          <a:lstStyle/>
          <a:p>
            <a:pPr marL="0" indent="0" algn="just">
              <a:buNone/>
            </a:pPr>
            <a:r>
              <a:rPr lang="es-EC" sz="2000" dirty="0" smtClean="0">
                <a:solidFill>
                  <a:schemeClr val="tx1"/>
                </a:solidFill>
              </a:rPr>
              <a:t>Perfil de la leva:</a:t>
            </a:r>
          </a:p>
          <a:p>
            <a:pPr marL="0" indent="0" algn="just">
              <a:buNone/>
            </a:pPr>
            <a:endParaRPr lang="es-EC" sz="2000" dirty="0">
              <a:solidFill>
                <a:schemeClr val="tx1"/>
              </a:solidFill>
            </a:endParaRPr>
          </a:p>
        </p:txBody>
      </p:sp>
      <p:pic>
        <p:nvPicPr>
          <p:cNvPr id="7" name="Imagen 6"/>
          <p:cNvPicPr/>
          <p:nvPr/>
        </p:nvPicPr>
        <p:blipFill>
          <a:blip r:embed="rId2"/>
          <a:stretch>
            <a:fillRect/>
          </a:stretch>
        </p:blipFill>
        <p:spPr>
          <a:xfrm>
            <a:off x="2620763" y="1327333"/>
            <a:ext cx="4757135" cy="3888432"/>
          </a:xfrm>
          <a:prstGeom prst="rect">
            <a:avLst/>
          </a:prstGeom>
          <a:ln>
            <a:solidFill>
              <a:schemeClr val="tx1"/>
            </a:solidFill>
          </a:ln>
        </p:spPr>
      </p:pic>
    </p:spTree>
    <p:extLst>
      <p:ext uri="{BB962C8B-B14F-4D97-AF65-F5344CB8AC3E}">
        <p14:creationId xmlns:p14="http://schemas.microsoft.com/office/powerpoint/2010/main" val="750177981"/>
      </p:ext>
    </p:extLst>
  </p:cSld>
  <p:clrMapOvr>
    <a:masterClrMapping/>
  </p:clrMapOvr>
  <p:transition spd="med">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7043" y="117757"/>
            <a:ext cx="8229600" cy="490066"/>
          </a:xfrm>
        </p:spPr>
        <p:txBody>
          <a:bodyPr>
            <a:normAutofit fontScale="90000"/>
          </a:bodyPr>
          <a:lstStyle/>
          <a:p>
            <a:r>
              <a:rPr lang="es-EC" dirty="0" smtClean="0">
                <a:solidFill>
                  <a:schemeClr val="tx1"/>
                </a:solidFill>
              </a:rPr>
              <a:t>CONSTRUCCIÓN</a:t>
            </a:r>
            <a:endParaRPr lang="es-EC" dirty="0">
              <a:solidFill>
                <a:schemeClr val="tx1"/>
              </a:solidFill>
            </a:endParaRPr>
          </a:p>
        </p:txBody>
      </p:sp>
      <p:sp>
        <p:nvSpPr>
          <p:cNvPr id="8" name="Marcador de contenido 2"/>
          <p:cNvSpPr txBox="1">
            <a:spLocks/>
          </p:cNvSpPr>
          <p:nvPr/>
        </p:nvSpPr>
        <p:spPr>
          <a:xfrm>
            <a:off x="702481" y="2507102"/>
            <a:ext cx="6447501" cy="2910580"/>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s-EC" sz="1350" dirty="0"/>
          </a:p>
        </p:txBody>
      </p:sp>
      <p:sp>
        <p:nvSpPr>
          <p:cNvPr id="11" name="Marcador de contenido 2"/>
          <p:cNvSpPr>
            <a:spLocks noGrp="1"/>
          </p:cNvSpPr>
          <p:nvPr>
            <p:ph idx="1"/>
          </p:nvPr>
        </p:nvSpPr>
        <p:spPr>
          <a:xfrm>
            <a:off x="467544" y="823947"/>
            <a:ext cx="8064896" cy="2447602"/>
          </a:xfrm>
        </p:spPr>
        <p:txBody>
          <a:bodyPr/>
          <a:lstStyle/>
          <a:p>
            <a:pPr marL="0" indent="0" algn="just">
              <a:buNone/>
            </a:pPr>
            <a:r>
              <a:rPr lang="es-EC" sz="2000" dirty="0" smtClean="0">
                <a:solidFill>
                  <a:schemeClr val="tx1"/>
                </a:solidFill>
              </a:rPr>
              <a:t>Exportación del perfil de la leva desde </a:t>
            </a:r>
            <a:r>
              <a:rPr lang="es-EC" sz="2000" dirty="0" err="1" smtClean="0">
                <a:solidFill>
                  <a:schemeClr val="tx1"/>
                </a:solidFill>
              </a:rPr>
              <a:t>Wolfram</a:t>
            </a:r>
            <a:r>
              <a:rPr lang="es-EC" sz="2000" dirty="0" smtClean="0">
                <a:solidFill>
                  <a:schemeClr val="tx1"/>
                </a:solidFill>
              </a:rPr>
              <a:t> a archivo DXF:</a:t>
            </a:r>
          </a:p>
          <a:p>
            <a:pPr marL="0" indent="0" algn="just">
              <a:buNone/>
            </a:pPr>
            <a:endParaRPr lang="es-EC" sz="2000" dirty="0">
              <a:solidFill>
                <a:schemeClr val="tx1"/>
              </a:solidFill>
            </a:endParaRPr>
          </a:p>
        </p:txBody>
      </p:sp>
      <p:pic>
        <p:nvPicPr>
          <p:cNvPr id="6" name="Imagen 5"/>
          <p:cNvPicPr/>
          <p:nvPr/>
        </p:nvPicPr>
        <p:blipFill>
          <a:blip r:embed="rId2"/>
          <a:stretch>
            <a:fillRect/>
          </a:stretch>
        </p:blipFill>
        <p:spPr>
          <a:xfrm>
            <a:off x="2051720" y="1628800"/>
            <a:ext cx="5589414" cy="2475982"/>
          </a:xfrm>
          <a:prstGeom prst="rect">
            <a:avLst/>
          </a:prstGeom>
          <a:ln>
            <a:solidFill>
              <a:schemeClr val="tx1"/>
            </a:solidFill>
          </a:ln>
        </p:spPr>
      </p:pic>
      <p:pic>
        <p:nvPicPr>
          <p:cNvPr id="9" name="Imagen 8"/>
          <p:cNvPicPr/>
          <p:nvPr/>
        </p:nvPicPr>
        <p:blipFill>
          <a:blip r:embed="rId3"/>
          <a:stretch>
            <a:fillRect/>
          </a:stretch>
        </p:blipFill>
        <p:spPr>
          <a:xfrm>
            <a:off x="2465579" y="4338957"/>
            <a:ext cx="4752528" cy="1078725"/>
          </a:xfrm>
          <a:prstGeom prst="rect">
            <a:avLst/>
          </a:prstGeom>
          <a:ln>
            <a:solidFill>
              <a:schemeClr val="tx1"/>
            </a:solidFill>
          </a:ln>
        </p:spPr>
      </p:pic>
      <p:pic>
        <p:nvPicPr>
          <p:cNvPr id="3" name="Imagen 2"/>
          <p:cNvPicPr>
            <a:picLocks noChangeAspect="1"/>
          </p:cNvPicPr>
          <p:nvPr/>
        </p:nvPicPr>
        <p:blipFill>
          <a:blip r:embed="rId4"/>
          <a:stretch>
            <a:fillRect/>
          </a:stretch>
        </p:blipFill>
        <p:spPr>
          <a:xfrm>
            <a:off x="1891749" y="2047748"/>
            <a:ext cx="5900187" cy="3046940"/>
          </a:xfrm>
          <a:prstGeom prst="rect">
            <a:avLst/>
          </a:prstGeom>
        </p:spPr>
      </p:pic>
    </p:spTree>
    <p:extLst>
      <p:ext uri="{BB962C8B-B14F-4D97-AF65-F5344CB8AC3E}">
        <p14:creationId xmlns:p14="http://schemas.microsoft.com/office/powerpoint/2010/main" val="40006906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7043" y="117757"/>
            <a:ext cx="8229600" cy="490066"/>
          </a:xfrm>
        </p:spPr>
        <p:txBody>
          <a:bodyPr>
            <a:normAutofit fontScale="90000"/>
          </a:bodyPr>
          <a:lstStyle/>
          <a:p>
            <a:r>
              <a:rPr lang="es-EC" dirty="0" smtClean="0">
                <a:solidFill>
                  <a:schemeClr val="tx1"/>
                </a:solidFill>
              </a:rPr>
              <a:t>CONSTRUCCIÓN</a:t>
            </a:r>
            <a:endParaRPr lang="es-EC" dirty="0">
              <a:solidFill>
                <a:schemeClr val="tx1"/>
              </a:solidFill>
            </a:endParaRPr>
          </a:p>
        </p:txBody>
      </p:sp>
      <p:sp>
        <p:nvSpPr>
          <p:cNvPr id="11" name="Marcador de contenido 2"/>
          <p:cNvSpPr>
            <a:spLocks noGrp="1"/>
          </p:cNvSpPr>
          <p:nvPr>
            <p:ph idx="1"/>
          </p:nvPr>
        </p:nvSpPr>
        <p:spPr>
          <a:xfrm>
            <a:off x="467544" y="823947"/>
            <a:ext cx="8064896" cy="2447602"/>
          </a:xfrm>
        </p:spPr>
        <p:txBody>
          <a:bodyPr/>
          <a:lstStyle/>
          <a:p>
            <a:pPr marL="0" indent="0" algn="just">
              <a:buNone/>
            </a:pPr>
            <a:r>
              <a:rPr lang="es-EC" sz="2000" dirty="0" smtClean="0">
                <a:solidFill>
                  <a:schemeClr val="tx1"/>
                </a:solidFill>
              </a:rPr>
              <a:t>CAD/CAM:</a:t>
            </a:r>
          </a:p>
          <a:p>
            <a:pPr marL="0" indent="0" algn="just">
              <a:buNone/>
            </a:pPr>
            <a:endParaRPr lang="es-EC" sz="2000" dirty="0">
              <a:solidFill>
                <a:schemeClr val="tx1"/>
              </a:solidFill>
            </a:endParaRPr>
          </a:p>
        </p:txBody>
      </p:sp>
      <p:pic>
        <p:nvPicPr>
          <p:cNvPr id="10" name="Imagen 9"/>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297254"/>
            <a:ext cx="4087143" cy="3948589"/>
          </a:xfrm>
          <a:prstGeom prst="rect">
            <a:avLst/>
          </a:prstGeom>
          <a:noFill/>
          <a:ln>
            <a:noFill/>
          </a:ln>
        </p:spPr>
      </p:pic>
      <p:pic>
        <p:nvPicPr>
          <p:cNvPr id="4" name="Imagen 3"/>
          <p:cNvPicPr>
            <a:picLocks noChangeAspect="1"/>
          </p:cNvPicPr>
          <p:nvPr/>
        </p:nvPicPr>
        <p:blipFill>
          <a:blip r:embed="rId3"/>
          <a:stretch>
            <a:fillRect/>
          </a:stretch>
        </p:blipFill>
        <p:spPr>
          <a:xfrm>
            <a:off x="2292961" y="1297254"/>
            <a:ext cx="4468755" cy="4115157"/>
          </a:xfrm>
          <a:prstGeom prst="rect">
            <a:avLst/>
          </a:prstGeom>
        </p:spPr>
      </p:pic>
      <p:pic>
        <p:nvPicPr>
          <p:cNvPr id="5" name="Imagen 4"/>
          <p:cNvPicPr>
            <a:picLocks noChangeAspect="1"/>
          </p:cNvPicPr>
          <p:nvPr/>
        </p:nvPicPr>
        <p:blipFill>
          <a:blip r:embed="rId4"/>
          <a:stretch>
            <a:fillRect/>
          </a:stretch>
        </p:blipFill>
        <p:spPr>
          <a:xfrm>
            <a:off x="2268130" y="1232080"/>
            <a:ext cx="4604545" cy="4245504"/>
          </a:xfrm>
          <a:prstGeom prst="rect">
            <a:avLst/>
          </a:prstGeom>
        </p:spPr>
      </p:pic>
    </p:spTree>
    <p:extLst>
      <p:ext uri="{BB962C8B-B14F-4D97-AF65-F5344CB8AC3E}">
        <p14:creationId xmlns:p14="http://schemas.microsoft.com/office/powerpoint/2010/main" val="30768119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nodeType="clickEffect">
                                  <p:stCondLst>
                                    <p:cond delay="0"/>
                                  </p:stCondLst>
                                  <p:childTnLst>
                                    <p:animEffect transition="out" filter="wipe(down)">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8807" y="116632"/>
            <a:ext cx="8229600" cy="490066"/>
          </a:xfrm>
        </p:spPr>
        <p:txBody>
          <a:bodyPr>
            <a:normAutofit fontScale="90000"/>
          </a:bodyPr>
          <a:lstStyle/>
          <a:p>
            <a:r>
              <a:rPr lang="es-EC" dirty="0" smtClean="0">
                <a:solidFill>
                  <a:schemeClr val="tx1"/>
                </a:solidFill>
              </a:rPr>
              <a:t>Prueba de Funcionamiento</a:t>
            </a:r>
            <a:endParaRPr lang="es-EC" dirty="0">
              <a:solidFill>
                <a:schemeClr val="tx1"/>
              </a:solidFill>
            </a:endParaRPr>
          </a:p>
        </p:txBody>
      </p:sp>
      <p:sp>
        <p:nvSpPr>
          <p:cNvPr id="8" name="Marcador de contenido 2"/>
          <p:cNvSpPr txBox="1">
            <a:spLocks/>
          </p:cNvSpPr>
          <p:nvPr/>
        </p:nvSpPr>
        <p:spPr>
          <a:xfrm>
            <a:off x="702481" y="2507102"/>
            <a:ext cx="6447501" cy="2910580"/>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s-EC" sz="1350" dirty="0"/>
          </a:p>
        </p:txBody>
      </p:sp>
      <p:sp>
        <p:nvSpPr>
          <p:cNvPr id="11" name="Marcador de contenido 2"/>
          <p:cNvSpPr>
            <a:spLocks noGrp="1"/>
          </p:cNvSpPr>
          <p:nvPr>
            <p:ph idx="1"/>
          </p:nvPr>
        </p:nvSpPr>
        <p:spPr>
          <a:xfrm>
            <a:off x="467544" y="1412776"/>
            <a:ext cx="8229600" cy="1440160"/>
          </a:xfrm>
        </p:spPr>
        <p:txBody>
          <a:bodyPr/>
          <a:lstStyle/>
          <a:p>
            <a:pPr algn="just"/>
            <a:r>
              <a:rPr lang="es-EC" sz="2000" dirty="0">
                <a:solidFill>
                  <a:schemeClr val="tx1"/>
                </a:solidFill>
              </a:rPr>
              <a:t>La prueba de funcionamiento de la leva se la realizó con el fin de constatar el desempeño de la misma al ser sometida a altas velocidades en el equipo de levas del laboratorio de mecanismos </a:t>
            </a:r>
            <a:r>
              <a:rPr lang="es-EC" sz="2000" dirty="0" err="1">
                <a:solidFill>
                  <a:schemeClr val="tx1"/>
                </a:solidFill>
              </a:rPr>
              <a:t>Tecquipment</a:t>
            </a:r>
            <a:r>
              <a:rPr lang="es-EC" sz="2000" dirty="0">
                <a:solidFill>
                  <a:schemeClr val="tx1"/>
                </a:solidFill>
              </a:rPr>
              <a:t> TM21.</a:t>
            </a:r>
            <a:endParaRPr lang="es-EC" sz="2000" dirty="0" smtClean="0">
              <a:solidFill>
                <a:schemeClr val="tx1"/>
              </a:solidFill>
            </a:endParaRPr>
          </a:p>
          <a:p>
            <a:pPr algn="just"/>
            <a:endParaRPr lang="es-EC" sz="2000" dirty="0">
              <a:solidFill>
                <a:schemeClr val="tx1"/>
              </a:solidFill>
            </a:endParaRPr>
          </a:p>
        </p:txBody>
      </p:sp>
      <p:pic>
        <p:nvPicPr>
          <p:cNvPr id="6" name="Imagen 5" descr="E:\DCIM\100MSDCF\DSC0165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0034" y="2847898"/>
            <a:ext cx="3827145" cy="2869565"/>
          </a:xfrm>
          <a:prstGeom prst="rect">
            <a:avLst/>
          </a:prstGeom>
          <a:noFill/>
          <a:ln>
            <a:noFill/>
          </a:ln>
        </p:spPr>
      </p:pic>
    </p:spTree>
    <p:extLst>
      <p:ext uri="{BB962C8B-B14F-4D97-AF65-F5344CB8AC3E}">
        <p14:creationId xmlns:p14="http://schemas.microsoft.com/office/powerpoint/2010/main" val="1595582495"/>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400" dirty="0">
                <a:solidFill>
                  <a:schemeClr val="tx1"/>
                </a:solidFill>
              </a:rPr>
              <a:t>ALCANCE</a:t>
            </a:r>
          </a:p>
        </p:txBody>
      </p:sp>
      <p:sp>
        <p:nvSpPr>
          <p:cNvPr id="3" name="Marcador de contenido 2"/>
          <p:cNvSpPr>
            <a:spLocks noGrp="1"/>
          </p:cNvSpPr>
          <p:nvPr>
            <p:ph idx="1"/>
          </p:nvPr>
        </p:nvSpPr>
        <p:spPr>
          <a:xfrm>
            <a:off x="457200" y="1916832"/>
            <a:ext cx="8229600" cy="4525963"/>
          </a:xfrm>
        </p:spPr>
        <p:txBody>
          <a:bodyPr/>
          <a:lstStyle/>
          <a:p>
            <a:pPr algn="just">
              <a:buFontTx/>
              <a:buChar char="-"/>
            </a:pPr>
            <a:endParaRPr lang="es-EC" sz="2000" dirty="0" smtClean="0">
              <a:solidFill>
                <a:schemeClr val="tx1"/>
              </a:solidFill>
            </a:endParaRPr>
          </a:p>
          <a:p>
            <a:pPr marL="0" indent="0" algn="just">
              <a:buNone/>
            </a:pPr>
            <a:endParaRPr lang="es-EC" sz="2000" dirty="0" smtClean="0">
              <a:solidFill>
                <a:schemeClr val="tx1"/>
              </a:solidFill>
            </a:endParaRPr>
          </a:p>
          <a:p>
            <a:pPr algn="just">
              <a:buFontTx/>
              <a:buChar char="-"/>
            </a:pPr>
            <a:r>
              <a:rPr lang="es-EC" sz="2000" dirty="0" smtClean="0">
                <a:solidFill>
                  <a:schemeClr val="tx1"/>
                </a:solidFill>
              </a:rPr>
              <a:t>Mediante </a:t>
            </a:r>
            <a:r>
              <a:rPr lang="es-EC" sz="2000" dirty="0">
                <a:solidFill>
                  <a:schemeClr val="tx1"/>
                </a:solidFill>
              </a:rPr>
              <a:t>un estudio comparativo llegar a concluir que el perfil de </a:t>
            </a:r>
            <a:r>
              <a:rPr lang="es-EC" sz="2000" dirty="0" smtClean="0">
                <a:solidFill>
                  <a:schemeClr val="tx1"/>
                </a:solidFill>
              </a:rPr>
              <a:t>Bézier </a:t>
            </a:r>
            <a:r>
              <a:rPr lang="es-EC" sz="2000" dirty="0">
                <a:solidFill>
                  <a:schemeClr val="tx1"/>
                </a:solidFill>
              </a:rPr>
              <a:t>es el más adecuado para el funcionamiento del sistema de leva seguidor a altas velocidades</a:t>
            </a:r>
            <a:r>
              <a:rPr lang="es-EC" sz="2000" dirty="0" smtClean="0">
                <a:solidFill>
                  <a:schemeClr val="tx1"/>
                </a:solidFill>
              </a:rPr>
              <a:t>.</a:t>
            </a:r>
          </a:p>
          <a:p>
            <a:pPr marL="0" indent="0" algn="just">
              <a:buNone/>
            </a:pPr>
            <a:endParaRPr lang="es-EC" sz="2000" dirty="0" smtClean="0">
              <a:solidFill>
                <a:schemeClr val="tx1"/>
              </a:solidFill>
            </a:endParaRPr>
          </a:p>
          <a:p>
            <a:pPr algn="just">
              <a:buFontTx/>
              <a:buChar char="-"/>
            </a:pPr>
            <a:r>
              <a:rPr lang="es-EC" sz="2000" dirty="0" smtClean="0">
                <a:solidFill>
                  <a:schemeClr val="tx1"/>
                </a:solidFill>
              </a:rPr>
              <a:t>Construir </a:t>
            </a:r>
            <a:r>
              <a:rPr lang="es-EC" sz="2000" dirty="0">
                <a:solidFill>
                  <a:schemeClr val="tx1"/>
                </a:solidFill>
              </a:rPr>
              <a:t>la leva de </a:t>
            </a:r>
            <a:r>
              <a:rPr lang="es-EC" sz="2000" dirty="0" smtClean="0">
                <a:solidFill>
                  <a:schemeClr val="tx1"/>
                </a:solidFill>
              </a:rPr>
              <a:t>Bézier </a:t>
            </a:r>
            <a:r>
              <a:rPr lang="es-EC" sz="2000" dirty="0">
                <a:solidFill>
                  <a:schemeClr val="tx1"/>
                </a:solidFill>
              </a:rPr>
              <a:t>para comprobar experimentalmente los resultados obtenidos</a:t>
            </a:r>
            <a:endParaRPr lang="es-EC" sz="2000" dirty="0">
              <a:solidFill>
                <a:schemeClr val="tx1"/>
              </a:solidFill>
            </a:endParaRPr>
          </a:p>
        </p:txBody>
      </p:sp>
    </p:spTree>
    <p:extLst>
      <p:ext uri="{BB962C8B-B14F-4D97-AF65-F5344CB8AC3E}">
        <p14:creationId xmlns:p14="http://schemas.microsoft.com/office/powerpoint/2010/main" val="894842368"/>
      </p:ext>
    </p:extLst>
  </p:cSld>
  <p:clrMapOvr>
    <a:masterClrMapping/>
  </p:clrMapOvr>
  <p:transition spd="med">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8807" y="116632"/>
            <a:ext cx="8229600" cy="490066"/>
          </a:xfrm>
        </p:spPr>
        <p:txBody>
          <a:bodyPr>
            <a:normAutofit fontScale="90000"/>
          </a:bodyPr>
          <a:lstStyle/>
          <a:p>
            <a:r>
              <a:rPr lang="es-EC" dirty="0" smtClean="0">
                <a:solidFill>
                  <a:schemeClr val="tx1"/>
                </a:solidFill>
              </a:rPr>
              <a:t>Prueba de Funcionamiento</a:t>
            </a:r>
            <a:endParaRPr lang="es-EC" dirty="0">
              <a:solidFill>
                <a:schemeClr val="tx1"/>
              </a:solidFill>
            </a:endParaRPr>
          </a:p>
        </p:txBody>
      </p:sp>
      <p:sp>
        <p:nvSpPr>
          <p:cNvPr id="8" name="Marcador de contenido 2"/>
          <p:cNvSpPr txBox="1">
            <a:spLocks/>
          </p:cNvSpPr>
          <p:nvPr/>
        </p:nvSpPr>
        <p:spPr>
          <a:xfrm>
            <a:off x="702481" y="2507102"/>
            <a:ext cx="6447501" cy="2910580"/>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s-EC" sz="1350" dirty="0"/>
          </a:p>
        </p:txBody>
      </p:sp>
      <p:sp>
        <p:nvSpPr>
          <p:cNvPr id="11" name="Marcador de contenido 2"/>
          <p:cNvSpPr>
            <a:spLocks noGrp="1"/>
          </p:cNvSpPr>
          <p:nvPr>
            <p:ph idx="1"/>
          </p:nvPr>
        </p:nvSpPr>
        <p:spPr>
          <a:xfrm>
            <a:off x="467544" y="1412776"/>
            <a:ext cx="8229600" cy="648072"/>
          </a:xfrm>
        </p:spPr>
        <p:txBody>
          <a:bodyPr/>
          <a:lstStyle/>
          <a:p>
            <a:pPr algn="just"/>
            <a:r>
              <a:rPr lang="es-EC" sz="2000" dirty="0">
                <a:solidFill>
                  <a:schemeClr val="tx1"/>
                </a:solidFill>
              </a:rPr>
              <a:t>Respuesta de velocidad angular y ruido de las 3 levas </a:t>
            </a:r>
            <a:endParaRPr lang="es-EC" sz="2000" dirty="0" smtClean="0">
              <a:solidFill>
                <a:schemeClr val="tx1"/>
              </a:solidFill>
            </a:endParaRPr>
          </a:p>
          <a:p>
            <a:pPr algn="just"/>
            <a:endParaRPr lang="es-EC" sz="2000" dirty="0">
              <a:solidFill>
                <a:schemeClr val="tx1"/>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4125865578"/>
              </p:ext>
            </p:extLst>
          </p:nvPr>
        </p:nvGraphicFramePr>
        <p:xfrm>
          <a:off x="1449732" y="2501543"/>
          <a:ext cx="6074595" cy="2583640"/>
        </p:xfrm>
        <a:graphic>
          <a:graphicData uri="http://schemas.openxmlformats.org/drawingml/2006/table">
            <a:tbl>
              <a:tblPr firstRow="1" firstCol="1" bandRow="1"/>
              <a:tblGrid>
                <a:gridCol w="467277"/>
                <a:gridCol w="979723"/>
                <a:gridCol w="889383"/>
                <a:gridCol w="979723"/>
                <a:gridCol w="889383"/>
                <a:gridCol w="979723"/>
                <a:gridCol w="889383"/>
              </a:tblGrid>
              <a:tr h="258364">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Bézier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hMerge="1">
                  <a:txBody>
                    <a:bodyPr/>
                    <a:lstStyle/>
                    <a:p>
                      <a:endParaRPr lang="es-EC"/>
                    </a:p>
                  </a:txBody>
                  <a:tcPr/>
                </a:tc>
                <a:tc gridSpan="2">
                  <a:txBody>
                    <a:bodyPr/>
                    <a:lstStyle/>
                    <a:p>
                      <a:pPr algn="ct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Cóncava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hMerge="1">
                  <a:txBody>
                    <a:bodyPr/>
                    <a:lstStyle/>
                    <a:p>
                      <a:endParaRPr lang="es-EC"/>
                    </a:p>
                  </a:txBody>
                  <a:tcPr/>
                </a:tc>
                <a:tc gridSpan="2">
                  <a:txBody>
                    <a:bodyPr/>
                    <a:lstStyle/>
                    <a:p>
                      <a:pPr algn="ct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Polinomial 345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hMerge="1">
                  <a:txBody>
                    <a:bodyPr/>
                    <a:lstStyle/>
                    <a:p>
                      <a:endParaRPr lang="es-EC"/>
                    </a:p>
                  </a:txBody>
                  <a:tcPr/>
                </a:tc>
              </a:tr>
              <a:tr h="258364">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RPM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15000"/>
                        </a:lnSpc>
                        <a:spcAft>
                          <a:spcPts val="0"/>
                        </a:spcAft>
                      </a:pPr>
                      <a:r>
                        <a:rPr lang="es-EC"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dB</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15000"/>
                        </a:lnSpc>
                        <a:spcAft>
                          <a:spcPts val="0"/>
                        </a:spcAft>
                      </a:pPr>
                      <a:r>
                        <a:rPr lang="es-EC"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RPM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15000"/>
                        </a:lnSpc>
                        <a:spcAft>
                          <a:spcPts val="0"/>
                        </a:spcAft>
                      </a:pPr>
                      <a:r>
                        <a:rPr lang="es-EC"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dB</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15000"/>
                        </a:lnSpc>
                        <a:spcAft>
                          <a:spcPts val="0"/>
                        </a:spcAft>
                      </a:pPr>
                      <a:r>
                        <a:rPr lang="es-EC"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RPM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15000"/>
                        </a:lnSpc>
                        <a:spcAft>
                          <a:spcPts val="0"/>
                        </a:spcAft>
                      </a:pPr>
                      <a:r>
                        <a:rPr lang="es-EC"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dB</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258364">
                <a:tc>
                  <a:txBody>
                    <a:bodyPr/>
                    <a:lstStyle/>
                    <a:p>
                      <a:pPr algn="r">
                        <a:lnSpc>
                          <a:spcPct val="115000"/>
                        </a:lnSpc>
                        <a:spcAft>
                          <a:spcPts val="0"/>
                        </a:spcAft>
                      </a:pPr>
                      <a:r>
                        <a:rPr lang="es-EC"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40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364">
                <a:tc>
                  <a:txBody>
                    <a:bodyPr/>
                    <a:lstStyle/>
                    <a:p>
                      <a:pPr algn="r">
                        <a:lnSpc>
                          <a:spcPct val="115000"/>
                        </a:lnSpc>
                        <a:spcAft>
                          <a:spcPts val="0"/>
                        </a:spcAft>
                      </a:pPr>
                      <a:r>
                        <a:rPr lang="es-EC"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45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364">
                <a:tc>
                  <a:txBody>
                    <a:bodyPr/>
                    <a:lstStyle/>
                    <a:p>
                      <a:pPr algn="r">
                        <a:lnSpc>
                          <a:spcPct val="115000"/>
                        </a:lnSpc>
                        <a:spcAft>
                          <a:spcPts val="0"/>
                        </a:spcAft>
                      </a:pPr>
                      <a:r>
                        <a:rPr lang="es-EC"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364">
                <a:tc>
                  <a:txBody>
                    <a:bodyPr/>
                    <a:lstStyle/>
                    <a:p>
                      <a:pPr algn="r">
                        <a:lnSpc>
                          <a:spcPct val="115000"/>
                        </a:lnSpc>
                        <a:spcAft>
                          <a:spcPts val="0"/>
                        </a:spcAft>
                      </a:pPr>
                      <a:r>
                        <a:rPr lang="es-EC"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55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364">
                <a:tc>
                  <a:txBody>
                    <a:bodyPr/>
                    <a:lstStyle/>
                    <a:p>
                      <a:pPr algn="r">
                        <a:lnSpc>
                          <a:spcPct val="115000"/>
                        </a:lnSpc>
                        <a:spcAft>
                          <a:spcPts val="0"/>
                        </a:spcAft>
                      </a:pPr>
                      <a:r>
                        <a:rPr lang="es-EC"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60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82.4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364">
                <a:tc>
                  <a:txBody>
                    <a:bodyPr/>
                    <a:lstStyle/>
                    <a:p>
                      <a:pPr algn="r">
                        <a:lnSpc>
                          <a:spcPct val="115000"/>
                        </a:lnSpc>
                        <a:spcAft>
                          <a:spcPts val="0"/>
                        </a:spcAft>
                      </a:pPr>
                      <a:r>
                        <a:rPr lang="es-EC"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65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83.9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364">
                <a:tc>
                  <a:txBody>
                    <a:bodyPr/>
                    <a:lstStyle/>
                    <a:p>
                      <a:pPr algn="r">
                        <a:lnSpc>
                          <a:spcPct val="115000"/>
                        </a:lnSpc>
                        <a:spcAft>
                          <a:spcPts val="0"/>
                        </a:spcAft>
                      </a:pPr>
                      <a:r>
                        <a:rPr lang="es-EC"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70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82.8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364">
                <a:tc>
                  <a:txBody>
                    <a:bodyPr/>
                    <a:lstStyle/>
                    <a:p>
                      <a:pPr algn="r">
                        <a:lnSpc>
                          <a:spcPct val="115000"/>
                        </a:lnSpc>
                        <a:spcAft>
                          <a:spcPts val="0"/>
                        </a:spcAft>
                      </a:pPr>
                      <a:r>
                        <a:rPr lang="es-EC"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75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13047895"/>
      </p:ext>
    </p:extLst>
  </p:cSld>
  <p:clrMapOvr>
    <a:masterClrMapping/>
  </p:clrMapOvr>
  <p:transition spd="med">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8807" y="116632"/>
            <a:ext cx="8229600" cy="490066"/>
          </a:xfrm>
        </p:spPr>
        <p:txBody>
          <a:bodyPr>
            <a:normAutofit fontScale="90000"/>
          </a:bodyPr>
          <a:lstStyle/>
          <a:p>
            <a:r>
              <a:rPr lang="es-EC" dirty="0" smtClean="0">
                <a:solidFill>
                  <a:schemeClr val="tx1"/>
                </a:solidFill>
              </a:rPr>
              <a:t>Prueba de Funcionamiento</a:t>
            </a:r>
            <a:endParaRPr lang="es-EC" dirty="0">
              <a:solidFill>
                <a:schemeClr val="tx1"/>
              </a:solidFill>
            </a:endParaRPr>
          </a:p>
        </p:txBody>
      </p:sp>
      <p:sp>
        <p:nvSpPr>
          <p:cNvPr id="8" name="Marcador de contenido 2"/>
          <p:cNvSpPr txBox="1">
            <a:spLocks/>
          </p:cNvSpPr>
          <p:nvPr/>
        </p:nvSpPr>
        <p:spPr>
          <a:xfrm>
            <a:off x="702481" y="2507102"/>
            <a:ext cx="6447501" cy="2910580"/>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s-EC" sz="1350" dirty="0"/>
          </a:p>
        </p:txBody>
      </p:sp>
      <p:sp>
        <p:nvSpPr>
          <p:cNvPr id="11" name="Marcador de contenido 2"/>
          <p:cNvSpPr>
            <a:spLocks noGrp="1"/>
          </p:cNvSpPr>
          <p:nvPr>
            <p:ph idx="1"/>
          </p:nvPr>
        </p:nvSpPr>
        <p:spPr>
          <a:xfrm>
            <a:off x="467544" y="1412776"/>
            <a:ext cx="8229600" cy="648072"/>
          </a:xfrm>
        </p:spPr>
        <p:txBody>
          <a:bodyPr/>
          <a:lstStyle/>
          <a:p>
            <a:pPr algn="just"/>
            <a:r>
              <a:rPr lang="es-EC" sz="2000" dirty="0">
                <a:solidFill>
                  <a:schemeClr val="tx1"/>
                </a:solidFill>
              </a:rPr>
              <a:t>Respuesta de velocidad angular y ruido de las 3 levas </a:t>
            </a:r>
            <a:endParaRPr lang="es-EC" sz="2000" dirty="0" smtClean="0">
              <a:solidFill>
                <a:schemeClr val="tx1"/>
              </a:solidFill>
            </a:endParaRPr>
          </a:p>
          <a:p>
            <a:pPr algn="just"/>
            <a:endParaRPr lang="es-EC" sz="2000" dirty="0">
              <a:solidFill>
                <a:schemeClr val="tx1"/>
              </a:solidFill>
            </a:endParaRPr>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1557766" y="2060848"/>
            <a:ext cx="6049156" cy="3634517"/>
          </a:xfrm>
          <a:prstGeom prst="rect">
            <a:avLst/>
          </a:prstGeom>
          <a:noFill/>
        </p:spPr>
      </p:pic>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1557766" y="2085411"/>
            <a:ext cx="6182586" cy="3609954"/>
          </a:xfrm>
          <a:prstGeom prst="rect">
            <a:avLst/>
          </a:prstGeom>
          <a:noFill/>
        </p:spPr>
      </p:pic>
    </p:spTree>
    <p:extLst>
      <p:ext uri="{BB962C8B-B14F-4D97-AF65-F5344CB8AC3E}">
        <p14:creationId xmlns:p14="http://schemas.microsoft.com/office/powerpoint/2010/main" val="17977856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nodeType="clickEffect">
                                  <p:stCondLst>
                                    <p:cond delay="0"/>
                                  </p:stCondLst>
                                  <p:childTnLst>
                                    <p:animEffect transition="out" filter="wipe(down)">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2481" y="116632"/>
            <a:ext cx="8229600" cy="517608"/>
          </a:xfrm>
        </p:spPr>
        <p:txBody>
          <a:bodyPr>
            <a:normAutofit fontScale="90000"/>
          </a:bodyPr>
          <a:lstStyle/>
          <a:p>
            <a:r>
              <a:rPr lang="es-EC" dirty="0" smtClean="0">
                <a:solidFill>
                  <a:schemeClr val="tx1"/>
                </a:solidFill>
              </a:rPr>
              <a:t>CONCLUSIONES</a:t>
            </a:r>
            <a:endParaRPr lang="es-EC" dirty="0">
              <a:solidFill>
                <a:schemeClr val="tx1"/>
              </a:solidFill>
            </a:endParaRPr>
          </a:p>
        </p:txBody>
      </p:sp>
      <p:sp>
        <p:nvSpPr>
          <p:cNvPr id="8" name="Marcador de contenido 2"/>
          <p:cNvSpPr txBox="1">
            <a:spLocks/>
          </p:cNvSpPr>
          <p:nvPr/>
        </p:nvSpPr>
        <p:spPr>
          <a:xfrm>
            <a:off x="702481" y="2507102"/>
            <a:ext cx="6447501" cy="2910580"/>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s-EC" sz="1350" dirty="0"/>
          </a:p>
        </p:txBody>
      </p:sp>
      <p:sp>
        <p:nvSpPr>
          <p:cNvPr id="11" name="Marcador de contenido 2"/>
          <p:cNvSpPr>
            <a:spLocks noGrp="1"/>
          </p:cNvSpPr>
          <p:nvPr>
            <p:ph idx="1"/>
          </p:nvPr>
        </p:nvSpPr>
        <p:spPr>
          <a:xfrm>
            <a:off x="467544" y="1124744"/>
            <a:ext cx="8229600" cy="3960440"/>
          </a:xfrm>
        </p:spPr>
        <p:txBody>
          <a:bodyPr/>
          <a:lstStyle/>
          <a:p>
            <a:pPr lvl="0" algn="just"/>
            <a:r>
              <a:rPr lang="es-EC" sz="2000" dirty="0" smtClean="0">
                <a:solidFill>
                  <a:schemeClr val="tx1"/>
                </a:solidFill>
              </a:rPr>
              <a:t>Al </a:t>
            </a:r>
            <a:r>
              <a:rPr lang="es-EC" sz="2000" dirty="0">
                <a:solidFill>
                  <a:schemeClr val="tx1"/>
                </a:solidFill>
              </a:rPr>
              <a:t>resolver el modelo matemático de sistema de levas de un grado de libertad, se puede observar que la mejor respuesta dinámica la tiene la leva de Bézier grado </a:t>
            </a:r>
            <a:r>
              <a:rPr lang="es-EC" sz="2000" dirty="0" smtClean="0">
                <a:solidFill>
                  <a:schemeClr val="tx1"/>
                </a:solidFill>
              </a:rPr>
              <a:t>15, </a:t>
            </a:r>
            <a:r>
              <a:rPr lang="es-EC" sz="2000" dirty="0">
                <a:solidFill>
                  <a:schemeClr val="tx1"/>
                </a:solidFill>
              </a:rPr>
              <a:t>ya que presenta menor amplitud en la curva de vibración</a:t>
            </a:r>
            <a:r>
              <a:rPr lang="es-EC" sz="2000" dirty="0" smtClean="0">
                <a:solidFill>
                  <a:schemeClr val="tx1"/>
                </a:solidFill>
              </a:rPr>
              <a:t>.</a:t>
            </a:r>
          </a:p>
          <a:p>
            <a:pPr lvl="0" algn="just"/>
            <a:r>
              <a:rPr lang="es-EC" sz="2000" dirty="0" smtClean="0">
                <a:solidFill>
                  <a:schemeClr val="tx1"/>
                </a:solidFill>
              </a:rPr>
              <a:t>Las </a:t>
            </a:r>
            <a:r>
              <a:rPr lang="es-EC" sz="2000" dirty="0">
                <a:solidFill>
                  <a:schemeClr val="tx1"/>
                </a:solidFill>
              </a:rPr>
              <a:t>respuestas al sistema dinámico de dos grados de libertad son tanto vibración residual como despegue entre la leva y el </a:t>
            </a:r>
            <a:r>
              <a:rPr lang="es-EC" sz="2000" dirty="0" smtClean="0">
                <a:solidFill>
                  <a:schemeClr val="tx1"/>
                </a:solidFill>
              </a:rPr>
              <a:t>seguidor. </a:t>
            </a:r>
            <a:r>
              <a:rPr lang="es-EC" sz="2000" dirty="0">
                <a:solidFill>
                  <a:schemeClr val="tx1"/>
                </a:solidFill>
              </a:rPr>
              <a:t>La leva diseñada por curvas de Bézier grado 15 </a:t>
            </a:r>
            <a:r>
              <a:rPr lang="es-EC" sz="2000" dirty="0" err="1" smtClean="0">
                <a:solidFill>
                  <a:schemeClr val="tx1"/>
                </a:solidFill>
              </a:rPr>
              <a:t>dió</a:t>
            </a:r>
            <a:r>
              <a:rPr lang="es-EC" sz="2000" dirty="0" smtClean="0">
                <a:solidFill>
                  <a:schemeClr val="tx1"/>
                </a:solidFill>
              </a:rPr>
              <a:t> </a:t>
            </a:r>
            <a:r>
              <a:rPr lang="es-EC" sz="2000" dirty="0">
                <a:solidFill>
                  <a:schemeClr val="tx1"/>
                </a:solidFill>
              </a:rPr>
              <a:t>el mejor resultado al ser la que sufra un salto a mayor velocidad (570 rpm</a:t>
            </a:r>
            <a:r>
              <a:rPr lang="es-EC" sz="2000" dirty="0" smtClean="0">
                <a:solidFill>
                  <a:schemeClr val="tx1"/>
                </a:solidFill>
              </a:rPr>
              <a:t>).</a:t>
            </a:r>
            <a:endParaRPr lang="es-EC" sz="2000" dirty="0">
              <a:solidFill>
                <a:schemeClr val="tx1"/>
              </a:solidFill>
            </a:endParaRPr>
          </a:p>
          <a:p>
            <a:pPr lvl="0"/>
            <a:endParaRPr lang="es-EC" sz="2000" dirty="0">
              <a:solidFill>
                <a:schemeClr val="tx1"/>
              </a:solidFill>
            </a:endParaRPr>
          </a:p>
        </p:txBody>
      </p:sp>
    </p:spTree>
    <p:extLst>
      <p:ext uri="{BB962C8B-B14F-4D97-AF65-F5344CB8AC3E}">
        <p14:creationId xmlns:p14="http://schemas.microsoft.com/office/powerpoint/2010/main" val="1778209789"/>
      </p:ext>
    </p:extLst>
  </p:cSld>
  <p:clrMapOvr>
    <a:masterClrMapping/>
  </p:clrMapOvr>
  <p:transition spd="med">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2"/>
          <p:cNvSpPr txBox="1">
            <a:spLocks/>
          </p:cNvSpPr>
          <p:nvPr/>
        </p:nvSpPr>
        <p:spPr>
          <a:xfrm>
            <a:off x="702481" y="2507102"/>
            <a:ext cx="6447501" cy="2910580"/>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s-EC" sz="1350" dirty="0"/>
          </a:p>
        </p:txBody>
      </p:sp>
      <p:sp>
        <p:nvSpPr>
          <p:cNvPr id="11" name="Marcador de contenido 2"/>
          <p:cNvSpPr>
            <a:spLocks noGrp="1"/>
          </p:cNvSpPr>
          <p:nvPr>
            <p:ph idx="1"/>
          </p:nvPr>
        </p:nvSpPr>
        <p:spPr>
          <a:xfrm>
            <a:off x="467544" y="1124744"/>
            <a:ext cx="8229600" cy="3096344"/>
          </a:xfrm>
        </p:spPr>
        <p:txBody>
          <a:bodyPr/>
          <a:lstStyle/>
          <a:p>
            <a:pPr algn="just"/>
            <a:r>
              <a:rPr lang="es-EC" sz="2000" dirty="0" smtClean="0">
                <a:solidFill>
                  <a:schemeClr val="tx1"/>
                </a:solidFill>
              </a:rPr>
              <a:t>El </a:t>
            </a:r>
            <a:r>
              <a:rPr lang="es-EC" sz="2000" dirty="0">
                <a:solidFill>
                  <a:schemeClr val="tx1"/>
                </a:solidFill>
              </a:rPr>
              <a:t>estudio cinemático de las levas analizadas en esta tesis demostró que la leva cuyo perfil ha sido diseñado mediante curvas de Bézier grado 15, sería la más adecuada para el funcionamiento a altas velocidades. Esto es debido a que no presenta discontinuidades </a:t>
            </a:r>
            <a:r>
              <a:rPr lang="es-EC" sz="2000" dirty="0" smtClean="0">
                <a:solidFill>
                  <a:schemeClr val="tx1"/>
                </a:solidFill>
              </a:rPr>
              <a:t>en su segunda derivada.</a:t>
            </a:r>
          </a:p>
          <a:p>
            <a:pPr algn="just"/>
            <a:r>
              <a:rPr lang="es-EC" sz="2000" dirty="0" smtClean="0">
                <a:solidFill>
                  <a:schemeClr val="tx1"/>
                </a:solidFill>
              </a:rPr>
              <a:t>En </a:t>
            </a:r>
            <a:r>
              <a:rPr lang="es-EC" sz="2000" dirty="0">
                <a:solidFill>
                  <a:schemeClr val="tx1"/>
                </a:solidFill>
              </a:rPr>
              <a:t>cuanto a la medición del ruido, ya en la práctica experimental, de nuevo, la leva diseñada por curvas de Bézier grado 15 presentó la mejor respuesta, al producir menor ruido a la velocidad más alta a que se realizó el </a:t>
            </a:r>
            <a:r>
              <a:rPr lang="es-EC" sz="2000" dirty="0" smtClean="0">
                <a:solidFill>
                  <a:schemeClr val="tx1"/>
                </a:solidFill>
              </a:rPr>
              <a:t>experimento.</a:t>
            </a:r>
            <a:endParaRPr lang="es-EC" sz="2000" dirty="0">
              <a:solidFill>
                <a:schemeClr val="tx1"/>
              </a:solidFill>
            </a:endParaRPr>
          </a:p>
          <a:p>
            <a:pPr lvl="0"/>
            <a:endParaRPr lang="es-EC" sz="2000" dirty="0">
              <a:solidFill>
                <a:schemeClr val="tx1"/>
              </a:solidFill>
            </a:endParaRPr>
          </a:p>
          <a:p>
            <a:pPr lvl="0"/>
            <a:endParaRPr lang="es-EC" sz="2000" dirty="0">
              <a:solidFill>
                <a:schemeClr val="tx1"/>
              </a:solidFill>
            </a:endParaRPr>
          </a:p>
        </p:txBody>
      </p:sp>
    </p:spTree>
    <p:extLst>
      <p:ext uri="{BB962C8B-B14F-4D97-AF65-F5344CB8AC3E}">
        <p14:creationId xmlns:p14="http://schemas.microsoft.com/office/powerpoint/2010/main" val="1389907137"/>
      </p:ext>
    </p:extLst>
  </p:cSld>
  <p:clrMapOvr>
    <a:masterClrMapping/>
  </p:clrMapOvr>
  <p:transition spd="med">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smtClean="0">
                <a:solidFill>
                  <a:schemeClr val="tx1"/>
                </a:solidFill>
              </a:rPr>
              <a:t>RECOMENDACIONES</a:t>
            </a:r>
            <a:endParaRPr lang="es-EC" dirty="0">
              <a:solidFill>
                <a:schemeClr val="tx1"/>
              </a:solidFill>
            </a:endParaRPr>
          </a:p>
        </p:txBody>
      </p:sp>
      <p:sp>
        <p:nvSpPr>
          <p:cNvPr id="8" name="Marcador de contenido 2"/>
          <p:cNvSpPr txBox="1">
            <a:spLocks/>
          </p:cNvSpPr>
          <p:nvPr/>
        </p:nvSpPr>
        <p:spPr>
          <a:xfrm>
            <a:off x="702481" y="2507102"/>
            <a:ext cx="6447501" cy="2910580"/>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s-EC" sz="1350" dirty="0"/>
          </a:p>
        </p:txBody>
      </p:sp>
      <p:sp>
        <p:nvSpPr>
          <p:cNvPr id="11" name="Marcador de contenido 2"/>
          <p:cNvSpPr>
            <a:spLocks noGrp="1"/>
          </p:cNvSpPr>
          <p:nvPr>
            <p:ph idx="1"/>
          </p:nvPr>
        </p:nvSpPr>
        <p:spPr>
          <a:xfrm>
            <a:off x="467544" y="1124744"/>
            <a:ext cx="8229600" cy="720174"/>
          </a:xfrm>
        </p:spPr>
        <p:txBody>
          <a:bodyPr/>
          <a:lstStyle/>
          <a:p>
            <a:pPr lvl="0" algn="just"/>
            <a:r>
              <a:rPr lang="es-EC" sz="2000" dirty="0" smtClean="0">
                <a:solidFill>
                  <a:schemeClr val="tx1"/>
                </a:solidFill>
              </a:rPr>
              <a:t>Trabajar </a:t>
            </a:r>
            <a:r>
              <a:rPr lang="es-EC" sz="2000" dirty="0">
                <a:solidFill>
                  <a:schemeClr val="tx1"/>
                </a:solidFill>
              </a:rPr>
              <a:t>con curvas de Bézier de un alto grado hace que los puntos de control sean muy complicados de encontrar para seguir una trayectoria definida. Se recomienda no utilizar curvas de Bézier de alto grado cuando se requiera diseñar una ley de desplazamiento con alta precisión.</a:t>
            </a:r>
            <a:endParaRPr lang="es-EC" sz="2000" dirty="0" smtClean="0">
              <a:solidFill>
                <a:schemeClr val="tx1"/>
              </a:solidFill>
            </a:endParaRPr>
          </a:p>
          <a:p>
            <a:pPr lvl="0" algn="just"/>
            <a:r>
              <a:rPr lang="es-EC" sz="2000" dirty="0" smtClean="0">
                <a:solidFill>
                  <a:schemeClr val="tx1"/>
                </a:solidFill>
              </a:rPr>
              <a:t>Se </a:t>
            </a:r>
            <a:r>
              <a:rPr lang="es-EC" sz="2000" dirty="0">
                <a:solidFill>
                  <a:schemeClr val="tx1"/>
                </a:solidFill>
              </a:rPr>
              <a:t>debe trabajar sobre una mesa que sea más estable o que ese empotrada en el piso. La mesa sobre la cual se encuentra el equipo de levas no es estable, lo que produce mayor vibración cuando el equipo está funcionando a altas velocidades.</a:t>
            </a:r>
            <a:endParaRPr lang="es-EC" sz="2000" dirty="0">
              <a:solidFill>
                <a:schemeClr val="tx1"/>
              </a:solidFill>
            </a:endParaRPr>
          </a:p>
          <a:p>
            <a:pPr lvl="0" algn="just"/>
            <a:r>
              <a:rPr lang="es-EC" sz="2000" dirty="0" smtClean="0">
                <a:solidFill>
                  <a:schemeClr val="tx1"/>
                </a:solidFill>
              </a:rPr>
              <a:t>Verificar </a:t>
            </a:r>
            <a:r>
              <a:rPr lang="es-EC" sz="2000" dirty="0">
                <a:solidFill>
                  <a:schemeClr val="tx1"/>
                </a:solidFill>
              </a:rPr>
              <a:t>que las herramientas a utilizar para la manufactura de la leva no presenten ningún tipo de desgaste, ya que podrían dejar huellas sobre la superficie terminada.</a:t>
            </a:r>
            <a:endParaRPr lang="es-EC" sz="2000" dirty="0">
              <a:solidFill>
                <a:schemeClr val="tx1"/>
              </a:solidFill>
            </a:endParaRPr>
          </a:p>
          <a:p>
            <a:pPr lvl="0"/>
            <a:endParaRPr lang="es-EC" sz="2000" dirty="0">
              <a:solidFill>
                <a:schemeClr val="tx1"/>
              </a:solidFill>
            </a:endParaRPr>
          </a:p>
        </p:txBody>
      </p:sp>
    </p:spTree>
    <p:extLst>
      <p:ext uri="{BB962C8B-B14F-4D97-AF65-F5344CB8AC3E}">
        <p14:creationId xmlns:p14="http://schemas.microsoft.com/office/powerpoint/2010/main" val="2244730775"/>
      </p:ext>
    </p:extLst>
  </p:cSld>
  <p:clrMapOvr>
    <a:masterClrMapping/>
  </p:clrMapOvr>
  <p:transition spd="med">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636912"/>
            <a:ext cx="8229600" cy="3489251"/>
          </a:xfrm>
        </p:spPr>
        <p:txBody>
          <a:bodyPr/>
          <a:lstStyle/>
          <a:p>
            <a:pPr marL="0" indent="0" algn="ctr">
              <a:buNone/>
            </a:pPr>
            <a:r>
              <a:rPr lang="es-EC"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GRACIAS</a:t>
            </a:r>
            <a:endParaRPr lang="es-EC"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176910980"/>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400" dirty="0">
                <a:solidFill>
                  <a:schemeClr val="tx1"/>
                </a:solidFill>
              </a:rPr>
              <a:t>JUSTIFICACIÓN E IMPORTANCIA DE LA INVESTIGACIÓN</a:t>
            </a:r>
            <a:endParaRPr lang="es-EC" sz="2400" dirty="0">
              <a:solidFill>
                <a:schemeClr val="tx1"/>
              </a:solidFill>
            </a:endParaRPr>
          </a:p>
        </p:txBody>
      </p:sp>
      <p:sp>
        <p:nvSpPr>
          <p:cNvPr id="3" name="Marcador de contenido 2"/>
          <p:cNvSpPr>
            <a:spLocks noGrp="1"/>
          </p:cNvSpPr>
          <p:nvPr>
            <p:ph idx="1"/>
          </p:nvPr>
        </p:nvSpPr>
        <p:spPr>
          <a:xfrm>
            <a:off x="457200" y="1600201"/>
            <a:ext cx="8229600" cy="2908920"/>
          </a:xfrm>
        </p:spPr>
        <p:txBody>
          <a:bodyPr/>
          <a:lstStyle/>
          <a:p>
            <a:pPr marL="0" indent="0" algn="just">
              <a:buNone/>
            </a:pPr>
            <a:r>
              <a:rPr lang="es-EC" sz="2000" dirty="0">
                <a:solidFill>
                  <a:schemeClr val="tx1"/>
                </a:solidFill>
              </a:rPr>
              <a:t>La importancia de mantener los equipos de laboratorio actualizados y alineados a los avances tecnológicos es una consideración a la cual se debe dar prioridad para conseguir que la universidad cumpla con sus objetivos institucionales</a:t>
            </a:r>
            <a:r>
              <a:rPr lang="es-MX" sz="2000" dirty="0" smtClean="0">
                <a:solidFill>
                  <a:schemeClr val="tx1"/>
                </a:solidFill>
              </a:rPr>
              <a:t>.</a:t>
            </a:r>
            <a:endParaRPr lang="es-EC" sz="2000" dirty="0">
              <a:solidFill>
                <a:schemeClr val="tx1"/>
              </a:solidFill>
            </a:endParaRPr>
          </a:p>
          <a:p>
            <a:pPr marL="0" indent="0" algn="just">
              <a:buNone/>
            </a:pPr>
            <a:endParaRPr lang="es-EC" sz="2000" dirty="0" smtClean="0">
              <a:solidFill>
                <a:schemeClr val="tx1"/>
              </a:solidFill>
            </a:endParaRPr>
          </a:p>
          <a:p>
            <a:pPr marL="0" indent="0" algn="just">
              <a:buNone/>
            </a:pPr>
            <a:r>
              <a:rPr lang="es-EC" sz="2000" dirty="0">
                <a:solidFill>
                  <a:schemeClr val="tx1"/>
                </a:solidFill>
              </a:rPr>
              <a:t>Las discontinuidades presentadas en los </a:t>
            </a:r>
            <a:r>
              <a:rPr lang="es-EC" sz="2000" dirty="0" smtClean="0">
                <a:solidFill>
                  <a:schemeClr val="tx1"/>
                </a:solidFill>
              </a:rPr>
              <a:t>diagramas D-V-A </a:t>
            </a:r>
            <a:r>
              <a:rPr lang="es-EC" sz="2000" dirty="0">
                <a:solidFill>
                  <a:schemeClr val="tx1"/>
                </a:solidFill>
              </a:rPr>
              <a:t>son indicadores de que las levas presentan bajo desempaño en cuanto a su funcionamiento a velocidades medias.</a:t>
            </a:r>
            <a:endParaRPr lang="es-EC" sz="2000" dirty="0" smtClean="0">
              <a:solidFill>
                <a:schemeClr val="tx1"/>
              </a:solidFill>
            </a:endParaRPr>
          </a:p>
        </p:txBody>
      </p:sp>
    </p:spTree>
    <p:extLst>
      <p:ext uri="{BB962C8B-B14F-4D97-AF65-F5344CB8AC3E}">
        <p14:creationId xmlns:p14="http://schemas.microsoft.com/office/powerpoint/2010/main" val="2008637765"/>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57200" y="260648"/>
            <a:ext cx="8229600" cy="1143000"/>
          </a:xfrm>
          <a:prstGeom prst="rect">
            <a:avLst/>
          </a:prstGeom>
        </p:spPr>
        <p:txBody>
          <a:bodyPr>
            <a:normAutofit/>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S" sz="2400" kern="0" dirty="0" smtClean="0">
                <a:solidFill>
                  <a:schemeClr val="tx1"/>
                </a:solidFill>
              </a:rPr>
              <a:t>JUSTIFICACIÓN E IMPORTANCIA DE LA INVESTIGACIÓN</a:t>
            </a:r>
            <a:endParaRPr lang="es-EC" sz="2400" kern="0" dirty="0">
              <a:solidFill>
                <a:schemeClr val="tx1"/>
              </a:solidFill>
            </a:endParaRPr>
          </a:p>
        </p:txBody>
      </p:sp>
      <p:pic>
        <p:nvPicPr>
          <p:cNvPr id="5" name="Imagen 4" descr="C:\Users\Esteban Vásconez\Documents\Scanned Documents\Image (27).jpg"/>
          <p:cNvPicPr/>
          <p:nvPr/>
        </p:nvPicPr>
        <p:blipFill>
          <a:blip r:embed="rId2">
            <a:extLst>
              <a:ext uri="{28A0092B-C50C-407E-A947-70E740481C1C}">
                <a14:useLocalDpi xmlns:a14="http://schemas.microsoft.com/office/drawing/2010/main" val="0"/>
              </a:ext>
            </a:extLst>
          </a:blip>
          <a:srcRect/>
          <a:stretch>
            <a:fillRect/>
          </a:stretch>
        </p:blipFill>
        <p:spPr bwMode="auto">
          <a:xfrm>
            <a:off x="611560" y="692696"/>
            <a:ext cx="4032448" cy="5400600"/>
          </a:xfrm>
          <a:prstGeom prst="rect">
            <a:avLst/>
          </a:prstGeom>
          <a:noFill/>
          <a:ln>
            <a:noFill/>
          </a:ln>
        </p:spPr>
      </p:pic>
      <p:sp>
        <p:nvSpPr>
          <p:cNvPr id="6" name="CuadroTexto 5"/>
          <p:cNvSpPr txBox="1"/>
          <p:nvPr/>
        </p:nvSpPr>
        <p:spPr>
          <a:xfrm>
            <a:off x="5374432" y="3600776"/>
            <a:ext cx="3312368" cy="2092881"/>
          </a:xfrm>
          <a:prstGeom prst="rect">
            <a:avLst/>
          </a:prstGeom>
          <a:noFill/>
        </p:spPr>
        <p:txBody>
          <a:bodyPr wrap="square" rtlCol="0">
            <a:spAutoFit/>
          </a:bodyPr>
          <a:lstStyle/>
          <a:p>
            <a:r>
              <a:rPr lang="es-EC" sz="1600" b="1" dirty="0"/>
              <a:t>Diagramas D-V-A de leva tangencial con seguidor de </a:t>
            </a:r>
            <a:r>
              <a:rPr lang="es-EC" sz="1600" b="1" dirty="0" smtClean="0"/>
              <a:t>rodillo</a:t>
            </a:r>
          </a:p>
          <a:p>
            <a:endParaRPr lang="es-EC" sz="1600" b="1" dirty="0"/>
          </a:p>
          <a:p>
            <a:endParaRPr lang="es-EC" sz="1600" b="1" dirty="0"/>
          </a:p>
          <a:p>
            <a:r>
              <a:rPr lang="es-EC" sz="1600" dirty="0"/>
              <a:t>Fuente: Manual de usuario </a:t>
            </a:r>
            <a:r>
              <a:rPr lang="es-EC" sz="1600" dirty="0" err="1"/>
              <a:t>Tecquipment</a:t>
            </a:r>
            <a:r>
              <a:rPr lang="es-EC" sz="1600" dirty="0"/>
              <a:t> TM21</a:t>
            </a:r>
          </a:p>
          <a:p>
            <a:endParaRPr lang="es-EC" dirty="0"/>
          </a:p>
        </p:txBody>
      </p:sp>
    </p:spTree>
    <p:extLst>
      <p:ext uri="{BB962C8B-B14F-4D97-AF65-F5344CB8AC3E}">
        <p14:creationId xmlns:p14="http://schemas.microsoft.com/office/powerpoint/2010/main" val="1798516257"/>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48680"/>
            <a:ext cx="8229600" cy="634082"/>
          </a:xfrm>
        </p:spPr>
        <p:txBody>
          <a:bodyPr/>
          <a:lstStyle/>
          <a:p>
            <a:r>
              <a:rPr lang="es-EC" dirty="0" smtClean="0">
                <a:solidFill>
                  <a:schemeClr val="tx1"/>
                </a:solidFill>
              </a:rPr>
              <a:t>Leva</a:t>
            </a:r>
            <a:endParaRPr lang="es-EC" dirty="0">
              <a:solidFill>
                <a:schemeClr val="tx1"/>
              </a:solidFill>
            </a:endParaRPr>
          </a:p>
        </p:txBody>
      </p:sp>
      <p:sp>
        <p:nvSpPr>
          <p:cNvPr id="3" name="Marcador de contenido 2"/>
          <p:cNvSpPr>
            <a:spLocks noGrp="1"/>
          </p:cNvSpPr>
          <p:nvPr>
            <p:ph idx="1"/>
          </p:nvPr>
        </p:nvSpPr>
        <p:spPr>
          <a:xfrm>
            <a:off x="395536" y="1417638"/>
            <a:ext cx="4176464" cy="4752528"/>
          </a:xfrm>
        </p:spPr>
        <p:txBody>
          <a:bodyPr/>
          <a:lstStyle/>
          <a:p>
            <a:pPr algn="just"/>
            <a:r>
              <a:rPr lang="es-EC" sz="2000" dirty="0">
                <a:solidFill>
                  <a:schemeClr val="tx1"/>
                </a:solidFill>
              </a:rPr>
              <a:t>Una leva es un elemento del sistema mecánico leva-seguidor que da movimiento al seguidor mediante contacto </a:t>
            </a:r>
            <a:r>
              <a:rPr lang="es-EC" sz="2000" dirty="0" smtClean="0">
                <a:solidFill>
                  <a:schemeClr val="tx1"/>
                </a:solidFill>
              </a:rPr>
              <a:t>directo.</a:t>
            </a:r>
          </a:p>
          <a:p>
            <a:pPr algn="just"/>
            <a:r>
              <a:rPr lang="es-EC" sz="2000" dirty="0">
                <a:solidFill>
                  <a:schemeClr val="tx1"/>
                </a:solidFill>
              </a:rPr>
              <a:t>Un claro ejemplo de este tipo de mecanismos es el árbol de levas de un sistema </a:t>
            </a:r>
            <a:r>
              <a:rPr lang="es-EC" sz="2000" dirty="0" smtClean="0">
                <a:solidFill>
                  <a:schemeClr val="tx1"/>
                </a:solidFill>
              </a:rPr>
              <a:t>automotor, </a:t>
            </a:r>
            <a:r>
              <a:rPr lang="es-EC" sz="2000" dirty="0">
                <a:solidFill>
                  <a:schemeClr val="tx1"/>
                </a:solidFill>
              </a:rPr>
              <a:t>el cual se encarga de hacer funcionar el sistema de válvulas del motor, de manera secuencial y con precisión</a:t>
            </a:r>
            <a:endParaRPr lang="es-EC" sz="2000" dirty="0">
              <a:solidFill>
                <a:schemeClr val="tx1"/>
              </a:solidFill>
            </a:endParaRPr>
          </a:p>
        </p:txBody>
      </p:sp>
      <p:pic>
        <p:nvPicPr>
          <p:cNvPr id="6" name="Imagen 5"/>
          <p:cNvPicPr>
            <a:picLocks noChangeAspect="1"/>
          </p:cNvPicPr>
          <p:nvPr/>
        </p:nvPicPr>
        <p:blipFill>
          <a:blip r:embed="rId2"/>
          <a:stretch>
            <a:fillRect/>
          </a:stretch>
        </p:blipFill>
        <p:spPr>
          <a:xfrm>
            <a:off x="4849023" y="1916832"/>
            <a:ext cx="3662164" cy="2543169"/>
          </a:xfrm>
          <a:prstGeom prst="rect">
            <a:avLst/>
          </a:prstGeom>
        </p:spPr>
      </p:pic>
    </p:spTree>
    <p:extLst>
      <p:ext uri="{BB962C8B-B14F-4D97-AF65-F5344CB8AC3E}">
        <p14:creationId xmlns:p14="http://schemas.microsoft.com/office/powerpoint/2010/main" val="3533194392"/>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48680"/>
            <a:ext cx="8229600" cy="634082"/>
          </a:xfrm>
        </p:spPr>
        <p:txBody>
          <a:bodyPr/>
          <a:lstStyle/>
          <a:p>
            <a:r>
              <a:rPr lang="es-EC" dirty="0" smtClean="0">
                <a:solidFill>
                  <a:schemeClr val="tx1"/>
                </a:solidFill>
              </a:rPr>
              <a:t>Nomenclatura de la Leva</a:t>
            </a:r>
            <a:endParaRPr lang="es-EC" dirty="0">
              <a:solidFill>
                <a:schemeClr val="tx1"/>
              </a:solidFill>
            </a:endParaRPr>
          </a:p>
        </p:txBody>
      </p:sp>
      <p:sp>
        <p:nvSpPr>
          <p:cNvPr id="3" name="Marcador de contenido 2"/>
          <p:cNvSpPr>
            <a:spLocks noGrp="1"/>
          </p:cNvSpPr>
          <p:nvPr>
            <p:ph idx="1"/>
          </p:nvPr>
        </p:nvSpPr>
        <p:spPr>
          <a:xfrm>
            <a:off x="6732240" y="3645024"/>
            <a:ext cx="1954560" cy="2016224"/>
          </a:xfrm>
        </p:spPr>
        <p:txBody>
          <a:bodyPr/>
          <a:lstStyle/>
          <a:p>
            <a:pPr marL="0" indent="0">
              <a:spcBef>
                <a:spcPct val="0"/>
              </a:spcBef>
              <a:buNone/>
            </a:pPr>
            <a:r>
              <a:rPr lang="es-EC" sz="1600" b="1" kern="1200" dirty="0">
                <a:solidFill>
                  <a:schemeClr val="tx1"/>
                </a:solidFill>
                <a:latin typeface="Arial" charset="0"/>
              </a:rPr>
              <a:t>Nomenclatura del mecanismo leva seguidor</a:t>
            </a:r>
          </a:p>
          <a:p>
            <a:pPr marL="0" indent="0">
              <a:spcBef>
                <a:spcPct val="0"/>
              </a:spcBef>
              <a:buNone/>
            </a:pPr>
            <a:endParaRPr lang="es-EC" sz="1600" b="1" kern="1200" dirty="0">
              <a:solidFill>
                <a:schemeClr val="tx1"/>
              </a:solidFill>
              <a:latin typeface="Arial" charset="0"/>
            </a:endParaRPr>
          </a:p>
          <a:p>
            <a:pPr marL="0" indent="0">
              <a:spcBef>
                <a:spcPct val="0"/>
              </a:spcBef>
              <a:buNone/>
            </a:pPr>
            <a:r>
              <a:rPr lang="es-EC" sz="1600" kern="1200" dirty="0">
                <a:solidFill>
                  <a:schemeClr val="tx1"/>
                </a:solidFill>
                <a:latin typeface="Arial" charset="0"/>
              </a:rPr>
              <a:t>Fuente: (</a:t>
            </a:r>
            <a:r>
              <a:rPr lang="es-EC" sz="1600" kern="1200" dirty="0" err="1">
                <a:solidFill>
                  <a:schemeClr val="tx1"/>
                </a:solidFill>
                <a:latin typeface="Arial" charset="0"/>
              </a:rPr>
              <a:t>Myszka</a:t>
            </a:r>
            <a:r>
              <a:rPr lang="es-EC" sz="1600" kern="1200" dirty="0">
                <a:solidFill>
                  <a:schemeClr val="tx1"/>
                </a:solidFill>
                <a:latin typeface="Arial" charset="0"/>
              </a:rPr>
              <a:t>, 2012)</a:t>
            </a:r>
          </a:p>
          <a:p>
            <a:pPr algn="just"/>
            <a:endParaRPr lang="es-EC" sz="2000" dirty="0">
              <a:solidFill>
                <a:schemeClr val="tx1"/>
              </a:solidFill>
            </a:endParaRPr>
          </a:p>
        </p:txBody>
      </p:sp>
      <p:pic>
        <p:nvPicPr>
          <p:cNvPr id="5" name="Imagen 4"/>
          <p:cNvPicPr/>
          <p:nvPr/>
        </p:nvPicPr>
        <p:blipFill>
          <a:blip r:embed="rId2"/>
          <a:stretch>
            <a:fillRect/>
          </a:stretch>
        </p:blipFill>
        <p:spPr>
          <a:xfrm>
            <a:off x="457200" y="1700808"/>
            <a:ext cx="5338935" cy="3672408"/>
          </a:xfrm>
          <a:prstGeom prst="rect">
            <a:avLst/>
          </a:prstGeom>
        </p:spPr>
      </p:pic>
    </p:spTree>
    <p:extLst>
      <p:ext uri="{BB962C8B-B14F-4D97-AF65-F5344CB8AC3E}">
        <p14:creationId xmlns:p14="http://schemas.microsoft.com/office/powerpoint/2010/main" val="2132505199"/>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48680"/>
            <a:ext cx="8229600" cy="634082"/>
          </a:xfrm>
        </p:spPr>
        <p:txBody>
          <a:bodyPr/>
          <a:lstStyle/>
          <a:p>
            <a:r>
              <a:rPr lang="es-EC" dirty="0" smtClean="0">
                <a:solidFill>
                  <a:schemeClr val="tx1"/>
                </a:solidFill>
              </a:rPr>
              <a:t>Diagrama de desplazamiento</a:t>
            </a:r>
            <a:endParaRPr lang="es-EC" dirty="0">
              <a:solidFill>
                <a:schemeClr val="tx1"/>
              </a:solidFill>
            </a:endParaRPr>
          </a:p>
        </p:txBody>
      </p:sp>
      <p:sp>
        <p:nvSpPr>
          <p:cNvPr id="3" name="Marcador de contenido 2"/>
          <p:cNvSpPr>
            <a:spLocks noGrp="1"/>
          </p:cNvSpPr>
          <p:nvPr>
            <p:ph idx="1"/>
          </p:nvPr>
        </p:nvSpPr>
        <p:spPr>
          <a:xfrm>
            <a:off x="390462" y="1182762"/>
            <a:ext cx="8291264" cy="2606278"/>
          </a:xfrm>
        </p:spPr>
        <p:txBody>
          <a:bodyPr/>
          <a:lstStyle/>
          <a:p>
            <a:pPr algn="just"/>
            <a:r>
              <a:rPr lang="es-EC" sz="2000" dirty="0">
                <a:solidFill>
                  <a:schemeClr val="tx1"/>
                </a:solidFill>
              </a:rPr>
              <a:t>Durante la rotación de la leva a lo largo de un ciclo del movimiento de entrada, el seguidor ejecuta una serie de </a:t>
            </a:r>
            <a:r>
              <a:rPr lang="es-EC" sz="2000" dirty="0" smtClean="0">
                <a:solidFill>
                  <a:schemeClr val="tx1"/>
                </a:solidFill>
              </a:rPr>
              <a:t>eventos.</a:t>
            </a:r>
          </a:p>
          <a:p>
            <a:pPr algn="just"/>
            <a:r>
              <a:rPr lang="es-EC" sz="2000" dirty="0" smtClean="0">
                <a:solidFill>
                  <a:schemeClr val="tx1"/>
                </a:solidFill>
              </a:rPr>
              <a:t>Las </a:t>
            </a:r>
            <a:r>
              <a:rPr lang="es-EC" sz="2000" dirty="0">
                <a:solidFill>
                  <a:schemeClr val="tx1"/>
                </a:solidFill>
              </a:rPr>
              <a:t>características esenciales de un diagrama de desplazamientos, por ejemplo, la elevación total o la colocación y duración de las detenciones, por lo común son dictadas por las necesidades de la </a:t>
            </a:r>
            <a:r>
              <a:rPr lang="es-EC" sz="2000" dirty="0" smtClean="0">
                <a:solidFill>
                  <a:schemeClr val="tx1"/>
                </a:solidFill>
              </a:rPr>
              <a:t>aplicación.</a:t>
            </a:r>
          </a:p>
          <a:p>
            <a:pPr algn="just"/>
            <a:r>
              <a:rPr lang="es-EC" sz="2000" dirty="0">
                <a:solidFill>
                  <a:schemeClr val="tx1"/>
                </a:solidFill>
              </a:rPr>
              <a:t>El  perfil  de  la  leva  está  basado  en  la  ley  de desplazamiento  del  seguidor </a:t>
            </a:r>
            <a:r>
              <a:rPr lang="es-EC" sz="2000" dirty="0" smtClean="0">
                <a:solidFill>
                  <a:schemeClr val="tx1"/>
                </a:solidFill>
              </a:rPr>
              <a:t>deseado.</a:t>
            </a:r>
            <a:endParaRPr lang="es-EC" sz="2000" dirty="0">
              <a:solidFill>
                <a:schemeClr val="tx1"/>
              </a:solidFill>
            </a:endParaRPr>
          </a:p>
        </p:txBody>
      </p:sp>
      <p:pic>
        <p:nvPicPr>
          <p:cNvPr id="8" name="Imagen 7"/>
          <p:cNvPicPr/>
          <p:nvPr/>
        </p:nvPicPr>
        <p:blipFill>
          <a:blip r:embed="rId3"/>
          <a:stretch>
            <a:fillRect/>
          </a:stretch>
        </p:blipFill>
        <p:spPr>
          <a:xfrm>
            <a:off x="1907704" y="4221088"/>
            <a:ext cx="5836187" cy="1296144"/>
          </a:xfrm>
          <a:prstGeom prst="rect">
            <a:avLst/>
          </a:prstGeom>
        </p:spPr>
      </p:pic>
    </p:spTree>
    <p:extLst>
      <p:ext uri="{BB962C8B-B14F-4D97-AF65-F5344CB8AC3E}">
        <p14:creationId xmlns:p14="http://schemas.microsoft.com/office/powerpoint/2010/main" val="4220899762"/>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5425</TotalTime>
  <Words>2094</Words>
  <Application>Microsoft Office PowerPoint</Application>
  <PresentationFormat>Presentación en pantalla (4:3)</PresentationFormat>
  <Paragraphs>337</Paragraphs>
  <Slides>45</Slides>
  <Notes>9</Notes>
  <HiddenSlides>5</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45</vt:i4>
      </vt:variant>
    </vt:vector>
  </HeadingPairs>
  <TitlesOfParts>
    <vt:vector size="55" baseType="lpstr">
      <vt:lpstr>Albertus</vt:lpstr>
      <vt:lpstr>Arial</vt:lpstr>
      <vt:lpstr>Calibri</vt:lpstr>
      <vt:lpstr>Constantia</vt:lpstr>
      <vt:lpstr>Symbol</vt:lpstr>
      <vt:lpstr>Times New Roman</vt:lpstr>
      <vt:lpstr>Wingdings</vt:lpstr>
      <vt:lpstr>Wingdings 3</vt:lpstr>
      <vt:lpstr>Diseño predeterminado</vt:lpstr>
      <vt:lpstr>CorelDRAW</vt:lpstr>
      <vt:lpstr>Presentación de PowerPoint</vt:lpstr>
      <vt:lpstr>DEFINICIÓN DEL PROBLEMA</vt:lpstr>
      <vt:lpstr>OBJETIVOS</vt:lpstr>
      <vt:lpstr>ALCANCE</vt:lpstr>
      <vt:lpstr>JUSTIFICACIÓN E IMPORTANCIA DE LA INVESTIGACIÓN</vt:lpstr>
      <vt:lpstr>Presentación de PowerPoint</vt:lpstr>
      <vt:lpstr>Leva</vt:lpstr>
      <vt:lpstr>Nomenclatura de la Leva</vt:lpstr>
      <vt:lpstr>Diagrama de desplazamiento</vt:lpstr>
      <vt:lpstr>Diagrama de desplazamiento</vt:lpstr>
      <vt:lpstr>Comprobación del perfil de la leva</vt:lpstr>
      <vt:lpstr>Curvas de Bézier</vt:lpstr>
      <vt:lpstr>Obtención del perfil de Bézier</vt:lpstr>
      <vt:lpstr>Obtención del perfil de Bézier</vt:lpstr>
      <vt:lpstr>Obtención del perfil de Bézier</vt:lpstr>
      <vt:lpstr>Obtención del perfil de Bézier</vt:lpstr>
      <vt:lpstr>Análisis Cinemático</vt:lpstr>
      <vt:lpstr>Cicloidal  </vt:lpstr>
      <vt:lpstr>Polinomial 345  </vt:lpstr>
      <vt:lpstr>Polinomial 4567  </vt:lpstr>
      <vt:lpstr>Bézier grado 7  </vt:lpstr>
      <vt:lpstr>Bézier grado 15  </vt:lpstr>
      <vt:lpstr>Diagramas D-V-A-J</vt:lpstr>
      <vt:lpstr>Análisis Dinámico</vt:lpstr>
      <vt:lpstr>Análisis Dinámico</vt:lpstr>
      <vt:lpstr>Análisis Dinámico</vt:lpstr>
      <vt:lpstr>Análisis Dinámico</vt:lpstr>
      <vt:lpstr>Análisis Dinámico</vt:lpstr>
      <vt:lpstr>Análisis Dinámico</vt:lpstr>
      <vt:lpstr>Análisis Dinámico</vt:lpstr>
      <vt:lpstr>Análisis Dinámico</vt:lpstr>
      <vt:lpstr>Análisis Dinámico</vt:lpstr>
      <vt:lpstr>Análisis Dinámico</vt:lpstr>
      <vt:lpstr>CONSTRUCCIÓN</vt:lpstr>
      <vt:lpstr>CONSTRUCCIÓN</vt:lpstr>
      <vt:lpstr>CONSTRUCCIÓN</vt:lpstr>
      <vt:lpstr>CONSTRUCCIÓN</vt:lpstr>
      <vt:lpstr>CONSTRUCCIÓN</vt:lpstr>
      <vt:lpstr>Prueba de Funcionamiento</vt:lpstr>
      <vt:lpstr>Prueba de Funcionamiento</vt:lpstr>
      <vt:lpstr>Prueba de Funcionamiento</vt:lpstr>
      <vt:lpstr>CONCLUSIONES</vt:lpstr>
      <vt:lpstr>Presentación de PowerPoint</vt:lpstr>
      <vt:lpstr>RECOMENDACIONES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espe</dc:creator>
  <cp:lastModifiedBy>Esteban Vásconez Endara</cp:lastModifiedBy>
  <cp:revision>404</cp:revision>
  <dcterms:created xsi:type="dcterms:W3CDTF">2008-12-02T19:52:52Z</dcterms:created>
  <dcterms:modified xsi:type="dcterms:W3CDTF">2017-03-08T06:08:31Z</dcterms:modified>
</cp:coreProperties>
</file>