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6" autoAdjust="0"/>
  </p:normalViewPr>
  <p:slideViewPr>
    <p:cSldViewPr snapToGrid="0">
      <p:cViewPr varScale="1">
        <p:scale>
          <a:sx n="84" d="100"/>
          <a:sy n="84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500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91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63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83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670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17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123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476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41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AD3EDA-1D76-4DC8-8E41-CBB1350E77BD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A74707-427B-407C-A7FA-6F9BF24AB3E0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9037" y="1957769"/>
            <a:ext cx="9589413" cy="1674546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REDISEÑO DEL PROTOTIPO DE IMPRESORA 3D TIPO DELTA DE LA UNIVERSIDAD DE LAS FUERZAS ARMADAS ESPE ENFOCADO A SU COMERCIALIZACIÓN</a:t>
            </a:r>
            <a:br>
              <a:rPr lang="es-EC" sz="3200" b="1" dirty="0" smtClean="0"/>
            </a:br>
            <a:endParaRPr lang="es-ES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4543" y="520941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DIRECTOR: ING. </a:t>
            </a:r>
            <a:r>
              <a:rPr lang="es-EC" b="1" dirty="0" smtClean="0"/>
              <a:t>LUIS SEGURA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87" y="575879"/>
            <a:ext cx="366712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295687" y="3759145"/>
            <a:ext cx="761841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dirty="0" smtClean="0"/>
              <a:t>AUTOR: DIEGO RIVADENEIRA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C" sz="1200" dirty="0" smtClean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4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DISEÑO A NIVEL DE DETALLE</a:t>
            </a:r>
            <a:br>
              <a:rPr lang="es-EC" dirty="0"/>
            </a:br>
            <a:r>
              <a:rPr lang="es-EC" dirty="0" smtClean="0"/>
              <a:t>Cabezal de Impresión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3" y="2002127"/>
            <a:ext cx="2257567" cy="1613909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77" y="3880803"/>
            <a:ext cx="2569210" cy="193548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90" y="1875631"/>
            <a:ext cx="2496820" cy="18669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17" y="3880802"/>
            <a:ext cx="2293620" cy="196596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05" y="1834067"/>
            <a:ext cx="2621280" cy="219202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7769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DISEÑO A NIVEL DE DETALLE</a:t>
            </a:r>
            <a:br>
              <a:rPr lang="es-EC" dirty="0"/>
            </a:br>
            <a:r>
              <a:rPr lang="es-EC" dirty="0" smtClean="0"/>
              <a:t>Mecanismos extrusores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43" y="1873503"/>
            <a:ext cx="4198984" cy="311619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/>
          <a:stretch/>
        </p:blipFill>
        <p:spPr bwMode="auto">
          <a:xfrm>
            <a:off x="6816292" y="1873503"/>
            <a:ext cx="4339388" cy="311619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DISEÑO A NIVEL DE DETALLE</a:t>
            </a:r>
            <a:br>
              <a:rPr lang="es-EC" dirty="0"/>
            </a:br>
            <a:r>
              <a:rPr lang="es-EC" dirty="0" smtClean="0"/>
              <a:t>Mantenedor de Filamento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87827"/>
            <a:ext cx="2979827" cy="2341273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n 4"/>
          <p:cNvPicPr/>
          <p:nvPr/>
        </p:nvPicPr>
        <p:blipFill rotWithShape="1">
          <a:blip r:embed="rId3"/>
          <a:srcRect l="30197" t="18311" r="35795" b="22491"/>
          <a:stretch/>
        </p:blipFill>
        <p:spPr bwMode="auto">
          <a:xfrm>
            <a:off x="4363142" y="3092506"/>
            <a:ext cx="2983230" cy="2903047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33161" t="18061" r="33537" b="21238"/>
          <a:stretch/>
        </p:blipFill>
        <p:spPr bwMode="auto">
          <a:xfrm>
            <a:off x="7632407" y="1887827"/>
            <a:ext cx="3330002" cy="3255673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88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DISEÑO A NIVEL DE DETALLE</a:t>
            </a:r>
            <a:br>
              <a:rPr lang="es-EC" dirty="0"/>
            </a:br>
            <a:r>
              <a:rPr lang="es-EC" dirty="0" smtClean="0"/>
              <a:t>Sistema Estructural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7677" t="16806" r="43556" b="19231"/>
          <a:stretch/>
        </p:blipFill>
        <p:spPr bwMode="auto">
          <a:xfrm>
            <a:off x="1097280" y="1960564"/>
            <a:ext cx="1510814" cy="27569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93" y="1960564"/>
            <a:ext cx="1613507" cy="27569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10" y="1960564"/>
            <a:ext cx="1595408" cy="27569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28" y="1960565"/>
            <a:ext cx="1585017" cy="27569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46" y="1960565"/>
            <a:ext cx="1730490" cy="27569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9750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DISEÑO A NIVEL DE DETALLE</a:t>
            </a:r>
            <a:br>
              <a:rPr lang="es-EC" dirty="0"/>
            </a:br>
            <a:r>
              <a:rPr lang="es-EC" dirty="0"/>
              <a:t>Sistema </a:t>
            </a:r>
            <a:r>
              <a:rPr lang="es-EC" dirty="0" smtClean="0"/>
              <a:t>de Ensamblaje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87" y="1846263"/>
            <a:ext cx="2206752" cy="402272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26" y="2214736"/>
            <a:ext cx="2979391" cy="3011892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05" y="1846262"/>
            <a:ext cx="2282767" cy="402272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312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DISEÑO A NIVEL DE DETALLE</a:t>
            </a:r>
            <a:br>
              <a:rPr lang="es-EC" dirty="0"/>
            </a:br>
            <a:r>
              <a:rPr lang="es-EC" dirty="0" smtClean="0"/>
              <a:t>Integración de sistemas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87" y="1938366"/>
            <a:ext cx="2630632" cy="424422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7253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CARACTERÍSTICAS FINALES DEL PRODUCTO</a:t>
            </a:r>
            <a:endParaRPr lang="es-EC" dirty="0"/>
          </a:p>
        </p:txBody>
      </p:sp>
      <p:pic>
        <p:nvPicPr>
          <p:cNvPr id="4" name="Marcador de contenido 3" descr="C:\Users\EQUIPO\Documents\Diego Rivadeneira\Proyectos\Impresora3D_DR\Registro Construcción Diamond Delta\Imágenes de Construcción\20160811_09315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3" r="11461"/>
          <a:stretch/>
        </p:blipFill>
        <p:spPr bwMode="auto">
          <a:xfrm>
            <a:off x="3876905" y="1868803"/>
            <a:ext cx="4499150" cy="4365741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38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Mantenedor de Filamento Universal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4712" r="9007" b="2105"/>
          <a:stretch/>
        </p:blipFill>
        <p:spPr bwMode="auto">
          <a:xfrm>
            <a:off x="137609" y="1862051"/>
            <a:ext cx="5988871" cy="402272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862050"/>
            <a:ext cx="5438602" cy="402272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3130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Modular del cabezal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 descr="C:\Users\EQUIPO\Documents\Diego Rivadeneira\Proyectos\Impresora3D_DR\Registro Construcción Diamond Delta\Imágenes de Construcción\20160804_1841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8813" y="2180269"/>
            <a:ext cx="4419986" cy="3750916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4" y="1845734"/>
            <a:ext cx="5075714" cy="4419986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156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Interfaz de Usuario LCD con conectividad SD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r="13136" b="23563"/>
          <a:stretch/>
        </p:blipFill>
        <p:spPr bwMode="auto">
          <a:xfrm>
            <a:off x="2430548" y="1737360"/>
            <a:ext cx="7284951" cy="437249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10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/>
              <a:t>INTRODUCCIÓN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99" y="1325563"/>
            <a:ext cx="8332999" cy="4687312"/>
          </a:xfrm>
        </p:spPr>
      </p:pic>
    </p:spTree>
    <p:extLst>
      <p:ext uri="{BB962C8B-B14F-4D97-AF65-F5344CB8AC3E}">
        <p14:creationId xmlns:p14="http://schemas.microsoft.com/office/powerpoint/2010/main" val="28412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</a:t>
            </a:r>
            <a:r>
              <a:rPr lang="es-EC" dirty="0" smtClean="0"/>
              <a:t>luminación interna personalizable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13" y="1879574"/>
            <a:ext cx="2262782" cy="40227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20" y="1879574"/>
            <a:ext cx="2261580" cy="40205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26" y="1879574"/>
            <a:ext cx="2250930" cy="40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Impresión a doble color</a:t>
            </a:r>
            <a:endParaRPr lang="es-EC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8" y="2298937"/>
            <a:ext cx="5740739" cy="3229166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87" y="2298937"/>
            <a:ext cx="5740740" cy="32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Cámara de impresión cerrada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9"/>
          <a:stretch/>
        </p:blipFill>
        <p:spPr>
          <a:xfrm rot="5400000">
            <a:off x="3522383" y="2565168"/>
            <a:ext cx="4609121" cy="2953505"/>
          </a:xfrm>
        </p:spPr>
      </p:pic>
    </p:spTree>
    <p:extLst>
      <p:ext uri="{BB962C8B-B14F-4D97-AF65-F5344CB8AC3E}">
        <p14:creationId xmlns:p14="http://schemas.microsoft.com/office/powerpoint/2010/main" val="22101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OPORTUNIDAD DE MERCADO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57" y="1846263"/>
            <a:ext cx="4852412" cy="4022725"/>
          </a:xfrm>
        </p:spPr>
      </p:pic>
    </p:spTree>
    <p:extLst>
      <p:ext uri="{BB962C8B-B14F-4D97-AF65-F5344CB8AC3E}">
        <p14:creationId xmlns:p14="http://schemas.microsoft.com/office/powerpoint/2010/main" val="2889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NECESIDADES DEL CLIENTE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Impresión multicolor o </a:t>
            </a:r>
            <a:r>
              <a:rPr lang="es-EC" dirty="0" err="1" smtClean="0"/>
              <a:t>multimaterial</a:t>
            </a:r>
            <a:r>
              <a:rPr lang="es-EC" dirty="0" smtClean="0"/>
              <a:t>.</a:t>
            </a:r>
          </a:p>
          <a:p>
            <a:r>
              <a:rPr lang="es-EC" dirty="0" smtClean="0"/>
              <a:t>Baja o nula post-producción.</a:t>
            </a:r>
          </a:p>
          <a:p>
            <a:r>
              <a:rPr lang="es-EC" dirty="0" smtClean="0"/>
              <a:t>Buena resolución de impresión.</a:t>
            </a:r>
          </a:p>
          <a:p>
            <a:r>
              <a:rPr lang="es-EC" dirty="0" smtClean="0"/>
              <a:t>Gran volumen de impresión.</a:t>
            </a:r>
          </a:p>
          <a:p>
            <a:r>
              <a:rPr lang="es-EC" dirty="0" smtClean="0"/>
              <a:t>Comercializado totalmente ensamblado (no en kit).</a:t>
            </a:r>
          </a:p>
          <a:p>
            <a:r>
              <a:rPr lang="es-EC" dirty="0" smtClean="0"/>
              <a:t>Debe inspirar orgullo en el usuario.</a:t>
            </a:r>
          </a:p>
          <a:p>
            <a:r>
              <a:rPr lang="es-EC" dirty="0" smtClean="0"/>
              <a:t>Resistencia al polvo.</a:t>
            </a:r>
          </a:p>
          <a:p>
            <a:r>
              <a:rPr lang="es-EC" dirty="0" smtClean="0"/>
              <a:t>Precio límite de 2000 dólares.</a:t>
            </a:r>
          </a:p>
          <a:p>
            <a:r>
              <a:rPr lang="es-EC" dirty="0" smtClean="0"/>
              <a:t>Diseño modular.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34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809" y="385907"/>
            <a:ext cx="10515600" cy="1723448"/>
          </a:xfrm>
        </p:spPr>
        <p:txBody>
          <a:bodyPr/>
          <a:lstStyle/>
          <a:p>
            <a:pPr algn="ctr"/>
            <a:r>
              <a:rPr lang="es-EC" b="1" dirty="0" smtClean="0"/>
              <a:t>ESPECIFICACIONES META DEL PRODUCTO</a:t>
            </a:r>
            <a:br>
              <a:rPr lang="es-EC" b="1" dirty="0" smtClean="0"/>
            </a:br>
            <a:r>
              <a:rPr lang="es-EC" sz="2400" b="1" dirty="0" smtClean="0"/>
              <a:t>Comparación de especificaciones meta con especificaciones del prototipo actual</a:t>
            </a:r>
            <a:endParaRPr lang="es-EC" sz="24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156745"/>
              </p:ext>
            </p:extLst>
          </p:nvPr>
        </p:nvGraphicFramePr>
        <p:xfrm>
          <a:off x="1952105" y="2179061"/>
          <a:ext cx="841248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ESPECIFICACIÓN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VALOR ACTUAL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aseline="0" dirty="0" smtClean="0"/>
                        <a:t>VALOR META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PORCENTAJE</a:t>
                      </a:r>
                      <a:r>
                        <a:rPr lang="es-EC" baseline="0" dirty="0" smtClean="0"/>
                        <a:t> DE MEJORA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Volumen de impresión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180 mm</a:t>
                      </a:r>
                      <a:r>
                        <a:rPr lang="es-EC" baseline="0" dirty="0" smtClean="0"/>
                        <a:t> D X 290 mm H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280 mm</a:t>
                      </a:r>
                      <a:r>
                        <a:rPr lang="es-EC" baseline="0" dirty="0" smtClean="0"/>
                        <a:t> D X 400 mm H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233,76%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Número de extrusores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aplica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Diseño modular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Si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aplica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Cama caliente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Si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aplica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Conectividad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Computador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Computador y SD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aplica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Diseño industrial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posee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Si posee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aplica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4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PROCESO DE DISEÑO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475509" y="3097285"/>
            <a:ext cx="2161309" cy="1808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Diseño a Nivel de Sistema</a:t>
            </a:r>
            <a:endParaRPr lang="es-EC" sz="3200" dirty="0"/>
          </a:p>
        </p:txBody>
      </p:sp>
      <p:sp>
        <p:nvSpPr>
          <p:cNvPr id="5" name="Rectángulo 4"/>
          <p:cNvSpPr/>
          <p:nvPr/>
        </p:nvSpPr>
        <p:spPr>
          <a:xfrm>
            <a:off x="5015345" y="3097285"/>
            <a:ext cx="2161309" cy="1808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Generación y selección de conceptos</a:t>
            </a:r>
            <a:endParaRPr lang="es-EC" sz="3200" dirty="0"/>
          </a:p>
        </p:txBody>
      </p:sp>
      <p:sp>
        <p:nvSpPr>
          <p:cNvPr id="6" name="Rectángulo 5"/>
          <p:cNvSpPr/>
          <p:nvPr/>
        </p:nvSpPr>
        <p:spPr>
          <a:xfrm>
            <a:off x="8801100" y="3097285"/>
            <a:ext cx="2161309" cy="1808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Diseño a Nivel de Detalle</a:t>
            </a:r>
            <a:endParaRPr lang="es-EC" sz="3200" dirty="0"/>
          </a:p>
        </p:txBody>
      </p:sp>
      <p:cxnSp>
        <p:nvCxnSpPr>
          <p:cNvPr id="8" name="Conector recto de flecha 7"/>
          <p:cNvCxnSpPr>
            <a:endCxn id="5" idx="1"/>
          </p:cNvCxnSpPr>
          <p:nvPr/>
        </p:nvCxnSpPr>
        <p:spPr>
          <a:xfrm>
            <a:off x="3636818" y="4001294"/>
            <a:ext cx="1378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5" idx="3"/>
            <a:endCxn id="6" idx="1"/>
          </p:cNvCxnSpPr>
          <p:nvPr/>
        </p:nvCxnSpPr>
        <p:spPr>
          <a:xfrm>
            <a:off x="7176654" y="4001294"/>
            <a:ext cx="162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DISEÑO A NIVEL DE SISTEMA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Sistema de locomoción</a:t>
            </a:r>
          </a:p>
          <a:p>
            <a:r>
              <a:rPr lang="es-EC" dirty="0" smtClean="0"/>
              <a:t>Sistema de extrusión</a:t>
            </a:r>
          </a:p>
          <a:p>
            <a:r>
              <a:rPr lang="es-EC" dirty="0" smtClean="0"/>
              <a:t>Sistema estructural</a:t>
            </a:r>
          </a:p>
          <a:p>
            <a:r>
              <a:rPr lang="es-EC" dirty="0" smtClean="0"/>
              <a:t>Sistema de ensamblaje</a:t>
            </a:r>
          </a:p>
          <a:p>
            <a:r>
              <a:rPr lang="es-EC" dirty="0" smtClean="0"/>
              <a:t>Sistema electrónico</a:t>
            </a:r>
          </a:p>
          <a:p>
            <a:r>
              <a:rPr lang="es-EC" dirty="0" smtClean="0"/>
              <a:t>Sistema de cableado</a:t>
            </a:r>
          </a:p>
          <a:p>
            <a:r>
              <a:rPr lang="es-EC" dirty="0" smtClean="0"/>
              <a:t>Diseño Industrial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18" y="1690688"/>
            <a:ext cx="4327236" cy="439838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060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DISEÑO A NIVEL DE DETALLE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Diseño básico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043161"/>
            <a:ext cx="10058400" cy="4023360"/>
          </a:xfrm>
        </p:spPr>
        <p:txBody>
          <a:bodyPr/>
          <a:lstStyle/>
          <a:p>
            <a:r>
              <a:rPr lang="es-EC" dirty="0" smtClean="0"/>
              <a:t>DISEÑO BÁSICO</a:t>
            </a:r>
          </a:p>
          <a:p>
            <a:r>
              <a:rPr lang="es-EC" dirty="0" smtClean="0"/>
              <a:t>Volumen de impresión + Diseño Primitivo de cabezal + Consideraciones de precisión </a:t>
            </a:r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82" y="2911533"/>
            <a:ext cx="1879600" cy="292608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2" y="2778818"/>
            <a:ext cx="1597660" cy="31915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cxnSp>
        <p:nvCxnSpPr>
          <p:cNvPr id="13" name="Conector recto de flecha 12"/>
          <p:cNvCxnSpPr/>
          <p:nvPr/>
        </p:nvCxnSpPr>
        <p:spPr>
          <a:xfrm>
            <a:off x="5153948" y="4374573"/>
            <a:ext cx="1545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DISEÑO A NIVEL DE DETALLE</a:t>
            </a:r>
            <a:br>
              <a:rPr lang="es-EC" dirty="0" smtClean="0"/>
            </a:br>
            <a:r>
              <a:rPr lang="es-EC" dirty="0" smtClean="0"/>
              <a:t>Sistema de Locomoción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9" y="3113954"/>
            <a:ext cx="2569263" cy="1406092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63" y="2643794"/>
            <a:ext cx="1404620" cy="256794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/>
          <a:stretch/>
        </p:blipFill>
        <p:spPr bwMode="auto">
          <a:xfrm>
            <a:off x="4768274" y="2643794"/>
            <a:ext cx="1476200" cy="256794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24" y="2643794"/>
            <a:ext cx="2631440" cy="17132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55" y="2162492"/>
            <a:ext cx="1581785" cy="367601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103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1998</TotalTime>
  <Words>275</Words>
  <Application>Microsoft Office PowerPoint</Application>
  <PresentationFormat>Panorámica</PresentationFormat>
  <Paragraphs>73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Retrospección</vt:lpstr>
      <vt:lpstr>REDISEÑO DEL PROTOTIPO DE IMPRESORA 3D TIPO DELTA DE LA UNIVERSIDAD DE LAS FUERZAS ARMADAS ESPE ENFOCADO A SU COMERCIALIZACIÓN </vt:lpstr>
      <vt:lpstr>INTRODUCCIÓN</vt:lpstr>
      <vt:lpstr>OPORTUNIDAD DE MERCADO</vt:lpstr>
      <vt:lpstr>NECESIDADES DEL CLIENTE</vt:lpstr>
      <vt:lpstr>ESPECIFICACIONES META DEL PRODUCTO Comparación de especificaciones meta con especificaciones del prototipo actual</vt:lpstr>
      <vt:lpstr>PROCESO DE DISEÑO</vt:lpstr>
      <vt:lpstr>DISEÑO A NIVEL DE SISTEMA</vt:lpstr>
      <vt:lpstr>DISEÑO A NIVEL DE DETALLE Diseño básico</vt:lpstr>
      <vt:lpstr>DISEÑO A NIVEL DE DETALLE Sistema de Locomoción</vt:lpstr>
      <vt:lpstr>DISEÑO A NIVEL DE DETALLE Cabezal de Impresión</vt:lpstr>
      <vt:lpstr>DISEÑO A NIVEL DE DETALLE Mecanismos extrusores</vt:lpstr>
      <vt:lpstr>DISEÑO A NIVEL DE DETALLE Mantenedor de Filamento</vt:lpstr>
      <vt:lpstr>DISEÑO A NIVEL DE DETALLE Sistema Estructural</vt:lpstr>
      <vt:lpstr>DISEÑO A NIVEL DE DETALLE Sistema de Ensamblaje</vt:lpstr>
      <vt:lpstr>DISEÑO A NIVEL DE DETALLE Integración de sistemas</vt:lpstr>
      <vt:lpstr>CARACTERÍSTICAS FINALES DEL PRODUCTO</vt:lpstr>
      <vt:lpstr>Mantenedor de Filamento Universal</vt:lpstr>
      <vt:lpstr>Diseño Modular del cabezal</vt:lpstr>
      <vt:lpstr>Interfaz de Usuario LCD con conectividad SD</vt:lpstr>
      <vt:lpstr>Iluminación interna personalizable</vt:lpstr>
      <vt:lpstr>Impresión a doble color</vt:lpstr>
      <vt:lpstr>Cámara de impresión cerrada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gkjgkjkhkjhkj</dc:title>
  <dc:creator>EQUIPO</dc:creator>
  <cp:lastModifiedBy>EQUIPO</cp:lastModifiedBy>
  <cp:revision>24</cp:revision>
  <dcterms:created xsi:type="dcterms:W3CDTF">2017-03-16T07:49:33Z</dcterms:created>
  <dcterms:modified xsi:type="dcterms:W3CDTF">2017-04-25T17:19:11Z</dcterms:modified>
</cp:coreProperties>
</file>