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1"/>
  </p:sldMasterIdLst>
  <p:notesMasterIdLst>
    <p:notesMasterId r:id="rId47"/>
  </p:notesMasterIdLst>
  <p:sldIdLst>
    <p:sldId id="256" r:id="rId2"/>
    <p:sldId id="257" r:id="rId3"/>
    <p:sldId id="259" r:id="rId4"/>
    <p:sldId id="260" r:id="rId5"/>
    <p:sldId id="261" r:id="rId6"/>
    <p:sldId id="262" r:id="rId7"/>
    <p:sldId id="263" r:id="rId8"/>
    <p:sldId id="309" r:id="rId9"/>
    <p:sldId id="268" r:id="rId10"/>
    <p:sldId id="310" r:id="rId11"/>
    <p:sldId id="311" r:id="rId12"/>
    <p:sldId id="275" r:id="rId13"/>
    <p:sldId id="276" r:id="rId14"/>
    <p:sldId id="278" r:id="rId15"/>
    <p:sldId id="318" r:id="rId16"/>
    <p:sldId id="282" r:id="rId17"/>
    <p:sldId id="283" r:id="rId18"/>
    <p:sldId id="312" r:id="rId19"/>
    <p:sldId id="286" r:id="rId20"/>
    <p:sldId id="285" r:id="rId21"/>
    <p:sldId id="314" r:id="rId22"/>
    <p:sldId id="288" r:id="rId23"/>
    <p:sldId id="289" r:id="rId24"/>
    <p:sldId id="290" r:id="rId25"/>
    <p:sldId id="291" r:id="rId26"/>
    <p:sldId id="315" r:id="rId27"/>
    <p:sldId id="316" r:id="rId28"/>
    <p:sldId id="317" r:id="rId29"/>
    <p:sldId id="292" r:id="rId30"/>
    <p:sldId id="293" r:id="rId31"/>
    <p:sldId id="294" r:id="rId32"/>
    <p:sldId id="295" r:id="rId33"/>
    <p:sldId id="296" r:id="rId34"/>
    <p:sldId id="313" r:id="rId35"/>
    <p:sldId id="299" r:id="rId36"/>
    <p:sldId id="300" r:id="rId37"/>
    <p:sldId id="301" r:id="rId38"/>
    <p:sldId id="302" r:id="rId39"/>
    <p:sldId id="303" r:id="rId40"/>
    <p:sldId id="304" r:id="rId41"/>
    <p:sldId id="305" r:id="rId42"/>
    <p:sldId id="306" r:id="rId43"/>
    <p:sldId id="307" r:id="rId44"/>
    <p:sldId id="308" r:id="rId45"/>
    <p:sldId id="31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HP%20v165w:TESIS:TABLAS%20Y%20GRAFICOS%20TESI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P%20v165w:TESIS:TABLAS%20Y%20GRAFICOS%20TESI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HP%20v165w:TESIS:TABLAS%20Y%20GRAFICOS%20T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P%20v165w:TESIS:TABLAS%20Y%20GRAFICO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x-none"/>
              <a:t>Número</a:t>
            </a:r>
            <a:r>
              <a:rPr lang="x-none" baseline="0"/>
              <a:t> de Entidades Financieras</a:t>
            </a:r>
            <a:endParaRPr lang="x-none"/>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Hoja1!$A$7:$A$12</c:f>
              <c:strCache>
                <c:ptCount val="6"/>
                <c:pt idx="0">
                  <c:v>COOPERATIVAS DE AHORRO  Y CREDITO</c:v>
                </c:pt>
                <c:pt idx="1">
                  <c:v>BANCOS PRIVADOS</c:v>
                </c:pt>
                <c:pt idx="2">
                  <c:v>SOCIEDADES FINANCIERAS</c:v>
                </c:pt>
                <c:pt idx="3">
                  <c:v>BANCOS PUBLICOS</c:v>
                </c:pt>
                <c:pt idx="4">
                  <c:v>MUTUALISTAS</c:v>
                </c:pt>
                <c:pt idx="5">
                  <c:v>OTRAS ENTIDADES</c:v>
                </c:pt>
              </c:strCache>
            </c:strRef>
          </c:cat>
          <c:val>
            <c:numRef>
              <c:f>Hoja1!$C$7:$C$12</c:f>
              <c:numCache>
                <c:formatCode>0%</c:formatCode>
                <c:ptCount val="6"/>
                <c:pt idx="0">
                  <c:v>0.44680851063829802</c:v>
                </c:pt>
                <c:pt idx="1">
                  <c:v>0.28723404255319102</c:v>
                </c:pt>
                <c:pt idx="2">
                  <c:v>0.10638297872340401</c:v>
                </c:pt>
                <c:pt idx="3">
                  <c:v>8.5106382978723402E-2</c:v>
                </c:pt>
                <c:pt idx="4">
                  <c:v>4.2553191489361701E-2</c:v>
                </c:pt>
                <c:pt idx="5">
                  <c:v>3.1914893617021302E-2</c:v>
                </c:pt>
              </c:numCache>
            </c:numRef>
          </c:val>
        </c:ser>
        <c:dLbls>
          <c:showLegendKey val="0"/>
          <c:showVal val="1"/>
          <c:showCatName val="0"/>
          <c:showSerName val="0"/>
          <c:showPercent val="0"/>
          <c:showBubbleSize val="0"/>
        </c:dLbls>
        <c:gapWidth val="150"/>
        <c:shape val="box"/>
        <c:axId val="-687370208"/>
        <c:axId val="-687363136"/>
        <c:axId val="0"/>
      </c:bar3DChart>
      <c:catAx>
        <c:axId val="-687370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687363136"/>
        <c:crosses val="autoZero"/>
        <c:auto val="1"/>
        <c:lblAlgn val="ctr"/>
        <c:lblOffset val="100"/>
        <c:noMultiLvlLbl val="0"/>
      </c:catAx>
      <c:valAx>
        <c:axId val="-687363136"/>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68737020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x-none"/>
              <a:t>Crecimiento histórico de cajeros automáticos</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Hoja4!$A$22</c:f>
              <c:strCache>
                <c:ptCount val="1"/>
                <c:pt idx="0">
                  <c:v>TOTAL</c:v>
                </c:pt>
              </c:strCache>
            </c:strRef>
          </c:tx>
          <c:spPr>
            <a:gradFill rotWithShape="1">
              <a:gsLst>
                <a:gs pos="0">
                  <a:schemeClr val="accent1">
                    <a:tint val="50000"/>
                    <a:shade val="86000"/>
                    <a:satMod val="140000"/>
                  </a:schemeClr>
                </a:gs>
                <a:gs pos="45000">
                  <a:schemeClr val="accent1">
                    <a:tint val="48000"/>
                    <a:satMod val="150000"/>
                  </a:schemeClr>
                </a:gs>
                <a:gs pos="100000">
                  <a:schemeClr val="accent1">
                    <a:tint val="28000"/>
                    <a:satMod val="160000"/>
                  </a:schemeClr>
                </a:gs>
              </a:gsLst>
              <a:path path="circle">
                <a:fillToRect l="100000" t="100000" r="100000" b="100000"/>
              </a:path>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Hoja4!$B$5:$E$5</c:f>
              <c:numCache>
                <c:formatCode>General</c:formatCode>
                <c:ptCount val="4"/>
                <c:pt idx="0">
                  <c:v>2011</c:v>
                </c:pt>
                <c:pt idx="1">
                  <c:v>2012</c:v>
                </c:pt>
                <c:pt idx="2">
                  <c:v>2013</c:v>
                </c:pt>
                <c:pt idx="3">
                  <c:v>2014</c:v>
                </c:pt>
              </c:numCache>
            </c:numRef>
          </c:cat>
          <c:val>
            <c:numRef>
              <c:f>Hoja4!$B$22:$E$22</c:f>
              <c:numCache>
                <c:formatCode>General</c:formatCode>
                <c:ptCount val="4"/>
                <c:pt idx="0">
                  <c:v>2772</c:v>
                </c:pt>
                <c:pt idx="1">
                  <c:v>2973</c:v>
                </c:pt>
                <c:pt idx="2">
                  <c:v>3206</c:v>
                </c:pt>
                <c:pt idx="3">
                  <c:v>3626</c:v>
                </c:pt>
              </c:numCache>
            </c:numRef>
          </c:val>
        </c:ser>
        <c:dLbls>
          <c:showLegendKey val="0"/>
          <c:showVal val="1"/>
          <c:showCatName val="0"/>
          <c:showSerName val="0"/>
          <c:showPercent val="0"/>
          <c:showBubbleSize val="0"/>
        </c:dLbls>
        <c:gapWidth val="247"/>
        <c:overlap val="-27"/>
        <c:axId val="-687369120"/>
        <c:axId val="-687372928"/>
      </c:barChart>
      <c:lineChart>
        <c:grouping val="standard"/>
        <c:varyColors val="0"/>
        <c:ser>
          <c:idx val="1"/>
          <c:order val="1"/>
          <c:tx>
            <c:strRef>
              <c:f>Hoja4!$A$25</c:f>
              <c:strCache>
                <c:ptCount val="1"/>
                <c:pt idx="0">
                  <c:v>PORCENTAJE DE CRECIMIENTO</c:v>
                </c:pt>
              </c:strCache>
            </c:strRef>
          </c:tx>
          <c:spPr>
            <a:ln w="15875" cap="rnd">
              <a:solidFill>
                <a:schemeClr val="accent2"/>
              </a:solidFill>
              <a:round/>
            </a:ln>
            <a:effectLst/>
          </c:spPr>
          <c:marker>
            <c:symbol val="none"/>
          </c:marker>
          <c:dLbls>
            <c:dLbl>
              <c:idx val="3"/>
              <c:layout>
                <c:manualLayout>
                  <c:x val="-3.3333333333333333E-2"/>
                  <c:y val="5.998320248067632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Hoja4!$B$5:$E$5</c:f>
              <c:numCache>
                <c:formatCode>General</c:formatCode>
                <c:ptCount val="4"/>
                <c:pt idx="0">
                  <c:v>2011</c:v>
                </c:pt>
                <c:pt idx="1">
                  <c:v>2012</c:v>
                </c:pt>
                <c:pt idx="2">
                  <c:v>2013</c:v>
                </c:pt>
                <c:pt idx="3">
                  <c:v>2014</c:v>
                </c:pt>
              </c:numCache>
            </c:numRef>
          </c:cat>
          <c:val>
            <c:numRef>
              <c:f>Hoja4!$B$25:$E$25</c:f>
              <c:numCache>
                <c:formatCode>0%</c:formatCode>
                <c:ptCount val="4"/>
                <c:pt idx="0">
                  <c:v>0.05</c:v>
                </c:pt>
                <c:pt idx="1">
                  <c:v>7.2510822510822498E-2</c:v>
                </c:pt>
                <c:pt idx="2">
                  <c:v>7.83720147998654E-2</c:v>
                </c:pt>
                <c:pt idx="3">
                  <c:v>0.13100436681222699</c:v>
                </c:pt>
              </c:numCache>
            </c:numRef>
          </c:val>
          <c:smooth val="0"/>
        </c:ser>
        <c:dLbls>
          <c:showLegendKey val="0"/>
          <c:showVal val="1"/>
          <c:showCatName val="0"/>
          <c:showSerName val="0"/>
          <c:showPercent val="0"/>
          <c:showBubbleSize val="0"/>
        </c:dLbls>
        <c:marker val="1"/>
        <c:smooth val="0"/>
        <c:axId val="-675140720"/>
        <c:axId val="-687370752"/>
      </c:lineChart>
      <c:catAx>
        <c:axId val="-68736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687372928"/>
        <c:crosses val="autoZero"/>
        <c:auto val="1"/>
        <c:lblAlgn val="ctr"/>
        <c:lblOffset val="100"/>
        <c:noMultiLvlLbl val="0"/>
      </c:catAx>
      <c:valAx>
        <c:axId val="-687372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687369120"/>
        <c:crosses val="autoZero"/>
        <c:crossBetween val="between"/>
      </c:valAx>
      <c:valAx>
        <c:axId val="-68737075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675140720"/>
        <c:crosses val="max"/>
        <c:crossBetween val="between"/>
      </c:valAx>
      <c:catAx>
        <c:axId val="-675140720"/>
        <c:scaling>
          <c:orientation val="minMax"/>
        </c:scaling>
        <c:delete val="1"/>
        <c:axPos val="b"/>
        <c:numFmt formatCode="General" sourceLinked="1"/>
        <c:majorTickMark val="none"/>
        <c:minorTickMark val="none"/>
        <c:tickLblPos val="nextTo"/>
        <c:crossAx val="-687370752"/>
        <c:crosses val="autoZero"/>
        <c:auto val="1"/>
        <c:lblAlgn val="ctr"/>
        <c:lblOffset val="100"/>
        <c:noMultiLvlLbl val="0"/>
      </c:cat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x-none"/>
              <a:t>Número de cajeros por Provincia</a:t>
            </a:r>
          </a:p>
        </c:rich>
      </c:tx>
      <c:layout/>
      <c:overlay val="0"/>
      <c:spPr>
        <a:noFill/>
        <a:ln>
          <a:noFill/>
        </a:ln>
        <a:effectLst/>
      </c:sp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glow rad="63500">
                <a:schemeClr val="accent3">
                  <a:satMod val="175000"/>
                  <a:alpha val="40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Hoja4!$A$64:$A$87</c:f>
              <c:strCache>
                <c:ptCount val="24"/>
                <c:pt idx="0">
                  <c:v>Pichincha</c:v>
                </c:pt>
                <c:pt idx="1">
                  <c:v>Guayas</c:v>
                </c:pt>
                <c:pt idx="2">
                  <c:v>Azuay</c:v>
                </c:pt>
                <c:pt idx="3">
                  <c:v>Manabí</c:v>
                </c:pt>
                <c:pt idx="4">
                  <c:v>Tungurahua</c:v>
                </c:pt>
                <c:pt idx="5">
                  <c:v>El Oro</c:v>
                </c:pt>
                <c:pt idx="6">
                  <c:v>Los Ríos</c:v>
                </c:pt>
                <c:pt idx="7">
                  <c:v>Imbabura</c:v>
                </c:pt>
                <c:pt idx="8">
                  <c:v>Santo Domingo de los Tsachilas</c:v>
                </c:pt>
                <c:pt idx="9">
                  <c:v>Loja</c:v>
                </c:pt>
                <c:pt idx="10">
                  <c:v>Esmeraldas</c:v>
                </c:pt>
                <c:pt idx="11">
                  <c:v>Chimborazo</c:v>
                </c:pt>
                <c:pt idx="12">
                  <c:v>Cotopaxi</c:v>
                </c:pt>
                <c:pt idx="13">
                  <c:v>Santa Elena</c:v>
                </c:pt>
                <c:pt idx="14">
                  <c:v>Cañar</c:v>
                </c:pt>
                <c:pt idx="15">
                  <c:v>Orellana </c:v>
                </c:pt>
                <c:pt idx="16">
                  <c:v>Sucumbios</c:v>
                </c:pt>
                <c:pt idx="17">
                  <c:v>Morona Santiago</c:v>
                </c:pt>
                <c:pt idx="18">
                  <c:v>Carchi</c:v>
                </c:pt>
                <c:pt idx="19">
                  <c:v>Zamora</c:v>
                </c:pt>
                <c:pt idx="20">
                  <c:v>Bolívar</c:v>
                </c:pt>
                <c:pt idx="21">
                  <c:v>Napo</c:v>
                </c:pt>
                <c:pt idx="22">
                  <c:v>Pastaza</c:v>
                </c:pt>
                <c:pt idx="23">
                  <c:v>Galápagos</c:v>
                </c:pt>
              </c:strCache>
            </c:strRef>
          </c:cat>
          <c:val>
            <c:numRef>
              <c:f>Hoja4!$H$64:$H$87</c:f>
              <c:numCache>
                <c:formatCode>General</c:formatCode>
                <c:ptCount val="24"/>
                <c:pt idx="0">
                  <c:v>1167</c:v>
                </c:pt>
                <c:pt idx="1">
                  <c:v>1157</c:v>
                </c:pt>
                <c:pt idx="2">
                  <c:v>190</c:v>
                </c:pt>
                <c:pt idx="3">
                  <c:v>181</c:v>
                </c:pt>
                <c:pt idx="4">
                  <c:v>117</c:v>
                </c:pt>
                <c:pt idx="5">
                  <c:v>111</c:v>
                </c:pt>
                <c:pt idx="6">
                  <c:v>110</c:v>
                </c:pt>
                <c:pt idx="7">
                  <c:v>91</c:v>
                </c:pt>
                <c:pt idx="8">
                  <c:v>90</c:v>
                </c:pt>
                <c:pt idx="9">
                  <c:v>79</c:v>
                </c:pt>
                <c:pt idx="10">
                  <c:v>74</c:v>
                </c:pt>
                <c:pt idx="11">
                  <c:v>68</c:v>
                </c:pt>
                <c:pt idx="12">
                  <c:v>57</c:v>
                </c:pt>
                <c:pt idx="13">
                  <c:v>47</c:v>
                </c:pt>
                <c:pt idx="14">
                  <c:v>36</c:v>
                </c:pt>
                <c:pt idx="15">
                  <c:v>34</c:v>
                </c:pt>
                <c:pt idx="16">
                  <c:v>31</c:v>
                </c:pt>
                <c:pt idx="17">
                  <c:v>15</c:v>
                </c:pt>
                <c:pt idx="18">
                  <c:v>12</c:v>
                </c:pt>
                <c:pt idx="19">
                  <c:v>11</c:v>
                </c:pt>
                <c:pt idx="20">
                  <c:v>11</c:v>
                </c:pt>
                <c:pt idx="21">
                  <c:v>10</c:v>
                </c:pt>
                <c:pt idx="22">
                  <c:v>10</c:v>
                </c:pt>
                <c:pt idx="23">
                  <c:v>8</c:v>
                </c:pt>
              </c:numCache>
            </c:numRef>
          </c:val>
        </c:ser>
        <c:dLbls>
          <c:dLblPos val="outEnd"/>
          <c:showLegendKey val="0"/>
          <c:showVal val="1"/>
          <c:showCatName val="0"/>
          <c:showSerName val="0"/>
          <c:showPercent val="0"/>
          <c:showBubbleSize val="0"/>
        </c:dLbls>
        <c:gapWidth val="115"/>
        <c:overlap val="-20"/>
        <c:axId val="-675138000"/>
        <c:axId val="-675137456"/>
      </c:barChart>
      <c:valAx>
        <c:axId val="-675137456"/>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675138000"/>
        <c:crosses val="autoZero"/>
        <c:crossBetween val="between"/>
      </c:valAx>
      <c:catAx>
        <c:axId val="-67513800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675137456"/>
        <c:crosses val="autoZero"/>
        <c:auto val="1"/>
        <c:lblAlgn val="ctr"/>
        <c:lblOffset val="100"/>
        <c:noMultiLvlLbl val="0"/>
      </c:cat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Hoja5!$B$25</c:f>
              <c:strCache>
                <c:ptCount val="1"/>
                <c:pt idx="0">
                  <c:v>BANCARIZACION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3763436509737E-2"/>
                  <c:y val="-0.187994846070772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763436509737E-2"/>
                  <c:y val="-0.212515912949569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057342594693099E-2"/>
                  <c:y val="-0.2084290684697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469530424780701E-2"/>
                  <c:y val="-0.232950135348566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763436509737E-2"/>
                  <c:y val="-0.2533843577475630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057342594693099E-2"/>
                  <c:y val="-0.269731735666761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763436509737E-2"/>
                  <c:y val="-0.318773869424352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7634365097371E-2"/>
                  <c:y val="-0.347381780782949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469530424780799E-2"/>
                  <c:y val="-0.347381780782949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763436509737E-2"/>
                  <c:y val="-0.384163381101144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Hoja5!$C$24:$L$24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Hoja5!$C$25:$L$25</c:f>
              <c:numCache>
                <c:formatCode>0.00%</c:formatCode>
                <c:ptCount val="10"/>
                <c:pt idx="0">
                  <c:v>0.24983138592558901</c:v>
                </c:pt>
                <c:pt idx="1">
                  <c:v>0.26567558678338099</c:v>
                </c:pt>
                <c:pt idx="2">
                  <c:v>0.27612560109943901</c:v>
                </c:pt>
                <c:pt idx="3">
                  <c:v>0.32582086541237099</c:v>
                </c:pt>
                <c:pt idx="4">
                  <c:v>0.35942353579667502</c:v>
                </c:pt>
                <c:pt idx="5">
                  <c:v>0.37501195691938599</c:v>
                </c:pt>
                <c:pt idx="6">
                  <c:v>0.45664006210750901</c:v>
                </c:pt>
                <c:pt idx="7">
                  <c:v>0.47469311363404898</c:v>
                </c:pt>
                <c:pt idx="8">
                  <c:v>0.50442831134745802</c:v>
                </c:pt>
                <c:pt idx="9">
                  <c:v>0.56910986427923205</c:v>
                </c:pt>
              </c:numCache>
            </c:numRef>
          </c:val>
        </c:ser>
        <c:dLbls>
          <c:showLegendKey val="0"/>
          <c:showVal val="1"/>
          <c:showCatName val="0"/>
          <c:showSerName val="0"/>
          <c:showPercent val="0"/>
          <c:showBubbleSize val="0"/>
        </c:dLbls>
        <c:gapWidth val="150"/>
        <c:shape val="box"/>
        <c:axId val="-675135824"/>
        <c:axId val="-675134192"/>
        <c:axId val="0"/>
      </c:bar3DChart>
      <c:catAx>
        <c:axId val="-675135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675134192"/>
        <c:crosses val="autoZero"/>
        <c:auto val="1"/>
        <c:lblAlgn val="ctr"/>
        <c:lblOffset val="100"/>
        <c:noMultiLvlLbl val="0"/>
      </c:catAx>
      <c:valAx>
        <c:axId val="-675134192"/>
        <c:scaling>
          <c:orientation val="minMax"/>
        </c:scaling>
        <c:delete val="0"/>
        <c:axPos val="l"/>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67513582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gif"/></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diagrams/_rels/data7.xml.rels><?xml version="1.0" encoding="UTF-8" standalone="yes"?>
<Relationships xmlns="http://schemas.openxmlformats.org/package/2006/relationships"><Relationship Id="rId1" Type="http://schemas.openxmlformats.org/officeDocument/2006/relationships/image" Target="../media/image10.gif"/></Relationships>
</file>

<file path=ppt/diagrams/_rels/drawing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gif"/></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933A2-CA52-4730-BB85-CB2235F669C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419"/>
        </a:p>
      </dgm:t>
    </dgm:pt>
    <dgm:pt modelId="{A4994798-8629-45F2-9EE6-499A51088850}">
      <dgm:prSet phldrT="[Texto]"/>
      <dgm:spPr/>
      <dgm:t>
        <a:bodyPr/>
        <a:lstStyle/>
        <a:p>
          <a:r>
            <a:rPr lang="es-419" dirty="0" smtClean="0"/>
            <a:t>Bancarización</a:t>
          </a:r>
          <a:endParaRPr lang="es-419" dirty="0"/>
        </a:p>
      </dgm:t>
    </dgm:pt>
    <dgm:pt modelId="{D3BCF509-45F1-4DA0-A76F-E509D817A295}" type="parTrans" cxnId="{CCA87E67-22F3-41BE-8286-24DDFCE0D043}">
      <dgm:prSet/>
      <dgm:spPr/>
      <dgm:t>
        <a:bodyPr/>
        <a:lstStyle/>
        <a:p>
          <a:endParaRPr lang="es-419"/>
        </a:p>
      </dgm:t>
    </dgm:pt>
    <dgm:pt modelId="{C07A799F-3EE9-41F7-8A0E-AD3AEE16915A}" type="sibTrans" cxnId="{CCA87E67-22F3-41BE-8286-24DDFCE0D043}">
      <dgm:prSet/>
      <dgm:spPr/>
      <dgm:t>
        <a:bodyPr/>
        <a:lstStyle/>
        <a:p>
          <a:endParaRPr lang="es-419"/>
        </a:p>
      </dgm:t>
    </dgm:pt>
    <dgm:pt modelId="{7EFB4D6B-291B-4909-9248-823FFC5D09A6}">
      <dgm:prSet phldrT="[Texto]"/>
      <dgm:spPr/>
      <dgm:t>
        <a:bodyPr/>
        <a:lstStyle/>
        <a:p>
          <a:r>
            <a:rPr lang="es-419" dirty="0" smtClean="0"/>
            <a:t>Formaliza la Economía</a:t>
          </a:r>
          <a:endParaRPr lang="es-419" dirty="0"/>
        </a:p>
      </dgm:t>
    </dgm:pt>
    <dgm:pt modelId="{88E2E9F5-384A-40A9-8E1F-8D9DA6C5F022}" type="parTrans" cxnId="{123FD6E6-8194-4112-820D-17BD49B4383E}">
      <dgm:prSet/>
      <dgm:spPr/>
      <dgm:t>
        <a:bodyPr/>
        <a:lstStyle/>
        <a:p>
          <a:endParaRPr lang="es-419"/>
        </a:p>
      </dgm:t>
    </dgm:pt>
    <dgm:pt modelId="{4DD8A649-9B82-4943-9B94-6D4BC1C937C5}" type="sibTrans" cxnId="{123FD6E6-8194-4112-820D-17BD49B4383E}">
      <dgm:prSet/>
      <dgm:spPr/>
      <dgm:t>
        <a:bodyPr/>
        <a:lstStyle/>
        <a:p>
          <a:endParaRPr lang="es-419"/>
        </a:p>
      </dgm:t>
    </dgm:pt>
    <dgm:pt modelId="{9CFA4BC5-EF08-4FE2-BE6E-86B326E72615}">
      <dgm:prSet phldrT="[Texto]"/>
      <dgm:spPr/>
      <dgm:t>
        <a:bodyPr/>
        <a:lstStyle/>
        <a:p>
          <a:r>
            <a:rPr lang="es-419" dirty="0" smtClean="0"/>
            <a:t>Promueve la documentación </a:t>
          </a:r>
          <a:endParaRPr lang="es-419" dirty="0"/>
        </a:p>
      </dgm:t>
    </dgm:pt>
    <dgm:pt modelId="{5FDDCDBA-C120-4F9B-94B0-AE7D451CC576}" type="parTrans" cxnId="{F960B134-0777-4F76-9D05-AE87997C2A3B}">
      <dgm:prSet/>
      <dgm:spPr/>
      <dgm:t>
        <a:bodyPr/>
        <a:lstStyle/>
        <a:p>
          <a:endParaRPr lang="es-419"/>
        </a:p>
      </dgm:t>
    </dgm:pt>
    <dgm:pt modelId="{E493B38D-5BB7-4881-80C0-528680B36D6D}" type="sibTrans" cxnId="{F960B134-0777-4F76-9D05-AE87997C2A3B}">
      <dgm:prSet/>
      <dgm:spPr/>
      <dgm:t>
        <a:bodyPr/>
        <a:lstStyle/>
        <a:p>
          <a:endParaRPr lang="es-419"/>
        </a:p>
      </dgm:t>
    </dgm:pt>
    <dgm:pt modelId="{04822BA1-452A-4338-80EB-ED19A6890CA9}">
      <dgm:prSet phldrT="[Texto]"/>
      <dgm:spPr/>
      <dgm:t>
        <a:bodyPr/>
        <a:lstStyle/>
        <a:p>
          <a:r>
            <a:rPr lang="es-419" dirty="0" smtClean="0"/>
            <a:t>Reduce la evasión y la informalidad</a:t>
          </a:r>
          <a:endParaRPr lang="es-419" dirty="0"/>
        </a:p>
      </dgm:t>
    </dgm:pt>
    <dgm:pt modelId="{7E2EAA4E-01EC-44FC-A4B7-0DA3FBD6B78C}" type="parTrans" cxnId="{07EB2776-8969-41EC-B0B5-290CF75798B7}">
      <dgm:prSet/>
      <dgm:spPr/>
      <dgm:t>
        <a:bodyPr/>
        <a:lstStyle/>
        <a:p>
          <a:endParaRPr lang="es-419"/>
        </a:p>
      </dgm:t>
    </dgm:pt>
    <dgm:pt modelId="{7CC30F9E-34BF-47A9-8A8C-EA8952A7AAE3}" type="sibTrans" cxnId="{07EB2776-8969-41EC-B0B5-290CF75798B7}">
      <dgm:prSet/>
      <dgm:spPr/>
      <dgm:t>
        <a:bodyPr/>
        <a:lstStyle/>
        <a:p>
          <a:endParaRPr lang="es-419"/>
        </a:p>
      </dgm:t>
    </dgm:pt>
    <dgm:pt modelId="{6DBD9011-8021-4756-90DE-7964842358F6}">
      <dgm:prSet phldrT="[Texto]"/>
      <dgm:spPr/>
      <dgm:t>
        <a:bodyPr/>
        <a:lstStyle/>
        <a:p>
          <a:r>
            <a:rPr lang="es-419" dirty="0" smtClean="0"/>
            <a:t>Potencia la fiscalización</a:t>
          </a:r>
          <a:endParaRPr lang="es-419" dirty="0"/>
        </a:p>
      </dgm:t>
    </dgm:pt>
    <dgm:pt modelId="{823C6593-C49F-4869-B751-7CB5D2130405}" type="parTrans" cxnId="{D98C3D62-D002-4859-8DA5-3A25DD8D4347}">
      <dgm:prSet/>
      <dgm:spPr/>
      <dgm:t>
        <a:bodyPr/>
        <a:lstStyle/>
        <a:p>
          <a:endParaRPr lang="es-419"/>
        </a:p>
      </dgm:t>
    </dgm:pt>
    <dgm:pt modelId="{409DD81B-D60C-494B-A6E4-A57B07BD116B}" type="sibTrans" cxnId="{D98C3D62-D002-4859-8DA5-3A25DD8D4347}">
      <dgm:prSet/>
      <dgm:spPr/>
      <dgm:t>
        <a:bodyPr/>
        <a:lstStyle/>
        <a:p>
          <a:endParaRPr lang="es-419"/>
        </a:p>
      </dgm:t>
    </dgm:pt>
    <dgm:pt modelId="{D4A7FA7C-B321-4C7F-A9F5-51437C66F0F2}" type="pres">
      <dgm:prSet presAssocID="{C48933A2-CA52-4730-BB85-CB2235F669C6}" presName="diagram" presStyleCnt="0">
        <dgm:presLayoutVars>
          <dgm:chMax val="1"/>
          <dgm:dir/>
          <dgm:animLvl val="ctr"/>
          <dgm:resizeHandles val="exact"/>
        </dgm:presLayoutVars>
      </dgm:prSet>
      <dgm:spPr/>
      <dgm:t>
        <a:bodyPr/>
        <a:lstStyle/>
        <a:p>
          <a:endParaRPr lang="es-419"/>
        </a:p>
      </dgm:t>
    </dgm:pt>
    <dgm:pt modelId="{3F946BA4-96E3-4714-9D78-20867CFE1A27}" type="pres">
      <dgm:prSet presAssocID="{C48933A2-CA52-4730-BB85-CB2235F669C6}" presName="matrix" presStyleCnt="0"/>
      <dgm:spPr/>
    </dgm:pt>
    <dgm:pt modelId="{EEBC00FA-6CF5-49D9-9014-3316C17C2692}" type="pres">
      <dgm:prSet presAssocID="{C48933A2-CA52-4730-BB85-CB2235F669C6}" presName="tile1" presStyleLbl="node1" presStyleIdx="0" presStyleCnt="4"/>
      <dgm:spPr/>
      <dgm:t>
        <a:bodyPr/>
        <a:lstStyle/>
        <a:p>
          <a:endParaRPr lang="es-419"/>
        </a:p>
      </dgm:t>
    </dgm:pt>
    <dgm:pt modelId="{250F1811-54FE-409A-B865-5277C6BF66FD}" type="pres">
      <dgm:prSet presAssocID="{C48933A2-CA52-4730-BB85-CB2235F669C6}" presName="tile1text" presStyleLbl="node1" presStyleIdx="0" presStyleCnt="4">
        <dgm:presLayoutVars>
          <dgm:chMax val="0"/>
          <dgm:chPref val="0"/>
          <dgm:bulletEnabled val="1"/>
        </dgm:presLayoutVars>
      </dgm:prSet>
      <dgm:spPr/>
      <dgm:t>
        <a:bodyPr/>
        <a:lstStyle/>
        <a:p>
          <a:endParaRPr lang="es-419"/>
        </a:p>
      </dgm:t>
    </dgm:pt>
    <dgm:pt modelId="{70C7B8E9-CDBD-4D29-81F5-B7E054E0F104}" type="pres">
      <dgm:prSet presAssocID="{C48933A2-CA52-4730-BB85-CB2235F669C6}" presName="tile2" presStyleLbl="node1" presStyleIdx="1" presStyleCnt="4"/>
      <dgm:spPr/>
      <dgm:t>
        <a:bodyPr/>
        <a:lstStyle/>
        <a:p>
          <a:endParaRPr lang="es-419"/>
        </a:p>
      </dgm:t>
    </dgm:pt>
    <dgm:pt modelId="{81541FDC-9B55-46DF-AB05-192B2BA4F870}" type="pres">
      <dgm:prSet presAssocID="{C48933A2-CA52-4730-BB85-CB2235F669C6}" presName="tile2text" presStyleLbl="node1" presStyleIdx="1" presStyleCnt="4">
        <dgm:presLayoutVars>
          <dgm:chMax val="0"/>
          <dgm:chPref val="0"/>
          <dgm:bulletEnabled val="1"/>
        </dgm:presLayoutVars>
      </dgm:prSet>
      <dgm:spPr/>
      <dgm:t>
        <a:bodyPr/>
        <a:lstStyle/>
        <a:p>
          <a:endParaRPr lang="es-419"/>
        </a:p>
      </dgm:t>
    </dgm:pt>
    <dgm:pt modelId="{A9A23DAE-0F2D-4EA4-B3F7-8C1527D37B71}" type="pres">
      <dgm:prSet presAssocID="{C48933A2-CA52-4730-BB85-CB2235F669C6}" presName="tile3" presStyleLbl="node1" presStyleIdx="2" presStyleCnt="4"/>
      <dgm:spPr/>
      <dgm:t>
        <a:bodyPr/>
        <a:lstStyle/>
        <a:p>
          <a:endParaRPr lang="es-419"/>
        </a:p>
      </dgm:t>
    </dgm:pt>
    <dgm:pt modelId="{B93CA705-0948-4B13-A0C6-1399F021B4BC}" type="pres">
      <dgm:prSet presAssocID="{C48933A2-CA52-4730-BB85-CB2235F669C6}" presName="tile3text" presStyleLbl="node1" presStyleIdx="2" presStyleCnt="4">
        <dgm:presLayoutVars>
          <dgm:chMax val="0"/>
          <dgm:chPref val="0"/>
          <dgm:bulletEnabled val="1"/>
        </dgm:presLayoutVars>
      </dgm:prSet>
      <dgm:spPr/>
      <dgm:t>
        <a:bodyPr/>
        <a:lstStyle/>
        <a:p>
          <a:endParaRPr lang="es-419"/>
        </a:p>
      </dgm:t>
    </dgm:pt>
    <dgm:pt modelId="{06C51762-25DC-4941-84ED-CC07102D60DB}" type="pres">
      <dgm:prSet presAssocID="{C48933A2-CA52-4730-BB85-CB2235F669C6}" presName="tile4" presStyleLbl="node1" presStyleIdx="3" presStyleCnt="4"/>
      <dgm:spPr/>
      <dgm:t>
        <a:bodyPr/>
        <a:lstStyle/>
        <a:p>
          <a:endParaRPr lang="es-419"/>
        </a:p>
      </dgm:t>
    </dgm:pt>
    <dgm:pt modelId="{66A1C1BA-5A2F-4DD4-8F28-44A0AB69FDD0}" type="pres">
      <dgm:prSet presAssocID="{C48933A2-CA52-4730-BB85-CB2235F669C6}" presName="tile4text" presStyleLbl="node1" presStyleIdx="3" presStyleCnt="4">
        <dgm:presLayoutVars>
          <dgm:chMax val="0"/>
          <dgm:chPref val="0"/>
          <dgm:bulletEnabled val="1"/>
        </dgm:presLayoutVars>
      </dgm:prSet>
      <dgm:spPr/>
      <dgm:t>
        <a:bodyPr/>
        <a:lstStyle/>
        <a:p>
          <a:endParaRPr lang="es-419"/>
        </a:p>
      </dgm:t>
    </dgm:pt>
    <dgm:pt modelId="{BE84680C-3CD5-443E-A785-CF51E95BE57D}" type="pres">
      <dgm:prSet presAssocID="{C48933A2-CA52-4730-BB85-CB2235F669C6}" presName="centerTile" presStyleLbl="fgShp" presStyleIdx="0" presStyleCnt="1">
        <dgm:presLayoutVars>
          <dgm:chMax val="0"/>
          <dgm:chPref val="0"/>
        </dgm:presLayoutVars>
      </dgm:prSet>
      <dgm:spPr/>
      <dgm:t>
        <a:bodyPr/>
        <a:lstStyle/>
        <a:p>
          <a:endParaRPr lang="es-419"/>
        </a:p>
      </dgm:t>
    </dgm:pt>
  </dgm:ptLst>
  <dgm:cxnLst>
    <dgm:cxn modelId="{8E35A053-95EC-498B-98AF-02CBE050A864}" type="presOf" srcId="{7EFB4D6B-291B-4909-9248-823FFC5D09A6}" destId="{EEBC00FA-6CF5-49D9-9014-3316C17C2692}" srcOrd="0" destOrd="0" presId="urn:microsoft.com/office/officeart/2005/8/layout/matrix1"/>
    <dgm:cxn modelId="{D98C3D62-D002-4859-8DA5-3A25DD8D4347}" srcId="{A4994798-8629-45F2-9EE6-499A51088850}" destId="{6DBD9011-8021-4756-90DE-7964842358F6}" srcOrd="3" destOrd="0" parTransId="{823C6593-C49F-4869-B751-7CB5D2130405}" sibTransId="{409DD81B-D60C-494B-A6E4-A57B07BD116B}"/>
    <dgm:cxn modelId="{79B28B16-3160-40A3-89BE-EDA5AF72A995}" type="presOf" srcId="{7EFB4D6B-291B-4909-9248-823FFC5D09A6}" destId="{250F1811-54FE-409A-B865-5277C6BF66FD}" srcOrd="1" destOrd="0" presId="urn:microsoft.com/office/officeart/2005/8/layout/matrix1"/>
    <dgm:cxn modelId="{C0714570-7D2E-4533-901A-6C9A1C0A35EB}" type="presOf" srcId="{A4994798-8629-45F2-9EE6-499A51088850}" destId="{BE84680C-3CD5-443E-A785-CF51E95BE57D}" srcOrd="0" destOrd="0" presId="urn:microsoft.com/office/officeart/2005/8/layout/matrix1"/>
    <dgm:cxn modelId="{CCA87E67-22F3-41BE-8286-24DDFCE0D043}" srcId="{C48933A2-CA52-4730-BB85-CB2235F669C6}" destId="{A4994798-8629-45F2-9EE6-499A51088850}" srcOrd="0" destOrd="0" parTransId="{D3BCF509-45F1-4DA0-A76F-E509D817A295}" sibTransId="{C07A799F-3EE9-41F7-8A0E-AD3AEE16915A}"/>
    <dgm:cxn modelId="{4C7F8373-57EA-4E7F-8438-6DCF81A214DB}" type="presOf" srcId="{9CFA4BC5-EF08-4FE2-BE6E-86B326E72615}" destId="{81541FDC-9B55-46DF-AB05-192B2BA4F870}" srcOrd="1" destOrd="0" presId="urn:microsoft.com/office/officeart/2005/8/layout/matrix1"/>
    <dgm:cxn modelId="{D06DC6DC-A356-4093-BCDE-A8532CE629F0}" type="presOf" srcId="{6DBD9011-8021-4756-90DE-7964842358F6}" destId="{66A1C1BA-5A2F-4DD4-8F28-44A0AB69FDD0}" srcOrd="1" destOrd="0" presId="urn:microsoft.com/office/officeart/2005/8/layout/matrix1"/>
    <dgm:cxn modelId="{6E4A7264-4F07-4DC5-9BD3-BFFB96486576}" type="presOf" srcId="{C48933A2-CA52-4730-BB85-CB2235F669C6}" destId="{D4A7FA7C-B321-4C7F-A9F5-51437C66F0F2}" srcOrd="0" destOrd="0" presId="urn:microsoft.com/office/officeart/2005/8/layout/matrix1"/>
    <dgm:cxn modelId="{EE40FC41-45C7-4227-A28E-4CC2355A8918}" type="presOf" srcId="{9CFA4BC5-EF08-4FE2-BE6E-86B326E72615}" destId="{70C7B8E9-CDBD-4D29-81F5-B7E054E0F104}" srcOrd="0" destOrd="0" presId="urn:microsoft.com/office/officeart/2005/8/layout/matrix1"/>
    <dgm:cxn modelId="{2BCE8311-5657-4EAE-98C0-6D8180A79EC8}" type="presOf" srcId="{04822BA1-452A-4338-80EB-ED19A6890CA9}" destId="{B93CA705-0948-4B13-A0C6-1399F021B4BC}" srcOrd="1" destOrd="0" presId="urn:microsoft.com/office/officeart/2005/8/layout/matrix1"/>
    <dgm:cxn modelId="{07EB2776-8969-41EC-B0B5-290CF75798B7}" srcId="{A4994798-8629-45F2-9EE6-499A51088850}" destId="{04822BA1-452A-4338-80EB-ED19A6890CA9}" srcOrd="2" destOrd="0" parTransId="{7E2EAA4E-01EC-44FC-A4B7-0DA3FBD6B78C}" sibTransId="{7CC30F9E-34BF-47A9-8A8C-EA8952A7AAE3}"/>
    <dgm:cxn modelId="{F960B134-0777-4F76-9D05-AE87997C2A3B}" srcId="{A4994798-8629-45F2-9EE6-499A51088850}" destId="{9CFA4BC5-EF08-4FE2-BE6E-86B326E72615}" srcOrd="1" destOrd="0" parTransId="{5FDDCDBA-C120-4F9B-94B0-AE7D451CC576}" sibTransId="{E493B38D-5BB7-4881-80C0-528680B36D6D}"/>
    <dgm:cxn modelId="{3EE977D8-87A2-4622-8819-0E16CFA9DABF}" type="presOf" srcId="{04822BA1-452A-4338-80EB-ED19A6890CA9}" destId="{A9A23DAE-0F2D-4EA4-B3F7-8C1527D37B71}" srcOrd="0" destOrd="0" presId="urn:microsoft.com/office/officeart/2005/8/layout/matrix1"/>
    <dgm:cxn modelId="{123FD6E6-8194-4112-820D-17BD49B4383E}" srcId="{A4994798-8629-45F2-9EE6-499A51088850}" destId="{7EFB4D6B-291B-4909-9248-823FFC5D09A6}" srcOrd="0" destOrd="0" parTransId="{88E2E9F5-384A-40A9-8E1F-8D9DA6C5F022}" sibTransId="{4DD8A649-9B82-4943-9B94-6D4BC1C937C5}"/>
    <dgm:cxn modelId="{AE004CD0-75BC-4DC8-9144-233973AE7855}" type="presOf" srcId="{6DBD9011-8021-4756-90DE-7964842358F6}" destId="{06C51762-25DC-4941-84ED-CC07102D60DB}" srcOrd="0" destOrd="0" presId="urn:microsoft.com/office/officeart/2005/8/layout/matrix1"/>
    <dgm:cxn modelId="{53188A1C-3DC8-4DBC-915B-60AC0E06BFE6}" type="presParOf" srcId="{D4A7FA7C-B321-4C7F-A9F5-51437C66F0F2}" destId="{3F946BA4-96E3-4714-9D78-20867CFE1A27}" srcOrd="0" destOrd="0" presId="urn:microsoft.com/office/officeart/2005/8/layout/matrix1"/>
    <dgm:cxn modelId="{59FBDE16-19FB-4777-8186-FB770CDE710C}" type="presParOf" srcId="{3F946BA4-96E3-4714-9D78-20867CFE1A27}" destId="{EEBC00FA-6CF5-49D9-9014-3316C17C2692}" srcOrd="0" destOrd="0" presId="urn:microsoft.com/office/officeart/2005/8/layout/matrix1"/>
    <dgm:cxn modelId="{644A286B-8885-480B-9D6A-A5A236E5885B}" type="presParOf" srcId="{3F946BA4-96E3-4714-9D78-20867CFE1A27}" destId="{250F1811-54FE-409A-B865-5277C6BF66FD}" srcOrd="1" destOrd="0" presId="urn:microsoft.com/office/officeart/2005/8/layout/matrix1"/>
    <dgm:cxn modelId="{8F3B38DF-12FB-40F7-98E6-F76AC8911EC0}" type="presParOf" srcId="{3F946BA4-96E3-4714-9D78-20867CFE1A27}" destId="{70C7B8E9-CDBD-4D29-81F5-B7E054E0F104}" srcOrd="2" destOrd="0" presId="urn:microsoft.com/office/officeart/2005/8/layout/matrix1"/>
    <dgm:cxn modelId="{AB28A152-09C2-4966-9282-E085A1858069}" type="presParOf" srcId="{3F946BA4-96E3-4714-9D78-20867CFE1A27}" destId="{81541FDC-9B55-46DF-AB05-192B2BA4F870}" srcOrd="3" destOrd="0" presId="urn:microsoft.com/office/officeart/2005/8/layout/matrix1"/>
    <dgm:cxn modelId="{19B766F4-FD9A-4B9B-A191-1AA712506D8F}" type="presParOf" srcId="{3F946BA4-96E3-4714-9D78-20867CFE1A27}" destId="{A9A23DAE-0F2D-4EA4-B3F7-8C1527D37B71}" srcOrd="4" destOrd="0" presId="urn:microsoft.com/office/officeart/2005/8/layout/matrix1"/>
    <dgm:cxn modelId="{EBC193EF-1036-41F2-8DE7-950020214D4D}" type="presParOf" srcId="{3F946BA4-96E3-4714-9D78-20867CFE1A27}" destId="{B93CA705-0948-4B13-A0C6-1399F021B4BC}" srcOrd="5" destOrd="0" presId="urn:microsoft.com/office/officeart/2005/8/layout/matrix1"/>
    <dgm:cxn modelId="{1D46FC5F-3140-4E0E-A382-8E2B0AD30D82}" type="presParOf" srcId="{3F946BA4-96E3-4714-9D78-20867CFE1A27}" destId="{06C51762-25DC-4941-84ED-CC07102D60DB}" srcOrd="6" destOrd="0" presId="urn:microsoft.com/office/officeart/2005/8/layout/matrix1"/>
    <dgm:cxn modelId="{0FECBF03-01B6-4E9A-97E1-05BFBFFB78A9}" type="presParOf" srcId="{3F946BA4-96E3-4714-9D78-20867CFE1A27}" destId="{66A1C1BA-5A2F-4DD4-8F28-44A0AB69FDD0}" srcOrd="7" destOrd="0" presId="urn:microsoft.com/office/officeart/2005/8/layout/matrix1"/>
    <dgm:cxn modelId="{197C48C2-4521-47DA-8276-40D482FB0C9B}" type="presParOf" srcId="{D4A7FA7C-B321-4C7F-A9F5-51437C66F0F2}" destId="{BE84680C-3CD5-443E-A785-CF51E95BE57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EFA3F-924B-4FEA-806F-F9A00698B8A6}" type="doc">
      <dgm:prSet loTypeId="urn:microsoft.com/office/officeart/2005/8/layout/hList6" loCatId="list" qsTypeId="urn:microsoft.com/office/officeart/2005/8/quickstyle/simple5" qsCatId="simple" csTypeId="urn:microsoft.com/office/officeart/2005/8/colors/colorful5" csCatId="colorful" phldr="1"/>
      <dgm:spPr/>
      <dgm:t>
        <a:bodyPr/>
        <a:lstStyle/>
        <a:p>
          <a:endParaRPr lang="es-419"/>
        </a:p>
      </dgm:t>
    </dgm:pt>
    <dgm:pt modelId="{CE38DA84-B23D-417B-AE72-4DE7539D4353}">
      <dgm:prSet phldrT="[Texto]"/>
      <dgm:spPr/>
      <dgm:t>
        <a:bodyPr/>
        <a:lstStyle/>
        <a:p>
          <a:r>
            <a:rPr lang="es-419" dirty="0" smtClean="0"/>
            <a:t>Cajeros Automáticos</a:t>
          </a:r>
          <a:endParaRPr lang="es-419" dirty="0"/>
        </a:p>
      </dgm:t>
    </dgm:pt>
    <dgm:pt modelId="{57329923-D970-437A-AA38-C68CFE7DA537}" type="parTrans" cxnId="{278EAB12-76C8-4B35-A190-1C27F74800DC}">
      <dgm:prSet/>
      <dgm:spPr/>
      <dgm:t>
        <a:bodyPr/>
        <a:lstStyle/>
        <a:p>
          <a:endParaRPr lang="es-419"/>
        </a:p>
      </dgm:t>
    </dgm:pt>
    <dgm:pt modelId="{F621DE78-C13D-4ED3-9F22-3362DECEA34C}" type="sibTrans" cxnId="{278EAB12-76C8-4B35-A190-1C27F74800DC}">
      <dgm:prSet/>
      <dgm:spPr/>
      <dgm:t>
        <a:bodyPr/>
        <a:lstStyle/>
        <a:p>
          <a:endParaRPr lang="es-419"/>
        </a:p>
      </dgm:t>
    </dgm:pt>
    <dgm:pt modelId="{9E050CA7-01C7-4503-BCA3-7ABD3AFB4773}">
      <dgm:prSet phldrT="[Texto]"/>
      <dgm:spPr/>
      <dgm:t>
        <a:bodyPr/>
        <a:lstStyle/>
        <a:p>
          <a:r>
            <a:rPr lang="es-419" dirty="0" smtClean="0"/>
            <a:t>Cajas de Seguridad</a:t>
          </a:r>
          <a:endParaRPr lang="es-419" dirty="0"/>
        </a:p>
      </dgm:t>
    </dgm:pt>
    <dgm:pt modelId="{087A7386-5472-478F-B053-4424DF954169}" type="parTrans" cxnId="{2CD8C33F-7848-45CD-B78D-72CDF9406183}">
      <dgm:prSet/>
      <dgm:spPr/>
      <dgm:t>
        <a:bodyPr/>
        <a:lstStyle/>
        <a:p>
          <a:endParaRPr lang="es-419"/>
        </a:p>
      </dgm:t>
    </dgm:pt>
    <dgm:pt modelId="{1E2F17BB-92D1-4196-B35B-B7551DE1957B}" type="sibTrans" cxnId="{2CD8C33F-7848-45CD-B78D-72CDF9406183}">
      <dgm:prSet/>
      <dgm:spPr/>
      <dgm:t>
        <a:bodyPr/>
        <a:lstStyle/>
        <a:p>
          <a:endParaRPr lang="es-419"/>
        </a:p>
      </dgm:t>
    </dgm:pt>
    <dgm:pt modelId="{CD9CF75A-4202-4176-A91C-C0CA638C7C20}">
      <dgm:prSet phldrT="[Texto]"/>
      <dgm:spPr/>
      <dgm:t>
        <a:bodyPr/>
        <a:lstStyle/>
        <a:p>
          <a:r>
            <a:rPr lang="es-419" dirty="0" smtClean="0"/>
            <a:t>Transferencias electrónicas</a:t>
          </a:r>
        </a:p>
      </dgm:t>
    </dgm:pt>
    <dgm:pt modelId="{91172AFD-E791-4AA9-BC8E-801088D74018}" type="parTrans" cxnId="{F13479ED-A629-48D4-A838-7F132178A41C}">
      <dgm:prSet/>
      <dgm:spPr/>
      <dgm:t>
        <a:bodyPr/>
        <a:lstStyle/>
        <a:p>
          <a:endParaRPr lang="es-419"/>
        </a:p>
      </dgm:t>
    </dgm:pt>
    <dgm:pt modelId="{8F072453-CAD1-4231-AD0E-0B3F58AA4E05}" type="sibTrans" cxnId="{F13479ED-A629-48D4-A838-7F132178A41C}">
      <dgm:prSet/>
      <dgm:spPr/>
      <dgm:t>
        <a:bodyPr/>
        <a:lstStyle/>
        <a:p>
          <a:endParaRPr lang="es-419"/>
        </a:p>
      </dgm:t>
    </dgm:pt>
    <dgm:pt modelId="{A7270BF2-6EF0-43D2-BA56-FC8087496CCF}">
      <dgm:prSet/>
      <dgm:spPr/>
      <dgm:t>
        <a:bodyPr/>
        <a:lstStyle/>
        <a:p>
          <a:r>
            <a:rPr lang="es-419" dirty="0" smtClean="0"/>
            <a:t>Servicios de cobro</a:t>
          </a:r>
          <a:endParaRPr lang="es-419" dirty="0"/>
        </a:p>
      </dgm:t>
    </dgm:pt>
    <dgm:pt modelId="{3533ABCF-343A-4713-B77F-F6B520383073}" type="parTrans" cxnId="{AEC7846B-0673-4C19-B198-DC422E9F7D24}">
      <dgm:prSet/>
      <dgm:spPr/>
      <dgm:t>
        <a:bodyPr/>
        <a:lstStyle/>
        <a:p>
          <a:endParaRPr lang="es-419"/>
        </a:p>
      </dgm:t>
    </dgm:pt>
    <dgm:pt modelId="{1BBE53FA-1996-4566-A1DD-3E01B5B1F3C7}" type="sibTrans" cxnId="{AEC7846B-0673-4C19-B198-DC422E9F7D24}">
      <dgm:prSet/>
      <dgm:spPr/>
      <dgm:t>
        <a:bodyPr/>
        <a:lstStyle/>
        <a:p>
          <a:endParaRPr lang="es-419"/>
        </a:p>
      </dgm:t>
    </dgm:pt>
    <dgm:pt modelId="{AF325D9E-3081-42BD-A6D2-CB638037F068}" type="pres">
      <dgm:prSet presAssocID="{730EFA3F-924B-4FEA-806F-F9A00698B8A6}" presName="Name0" presStyleCnt="0">
        <dgm:presLayoutVars>
          <dgm:dir/>
          <dgm:resizeHandles val="exact"/>
        </dgm:presLayoutVars>
      </dgm:prSet>
      <dgm:spPr/>
      <dgm:t>
        <a:bodyPr/>
        <a:lstStyle/>
        <a:p>
          <a:endParaRPr lang="es-419"/>
        </a:p>
      </dgm:t>
    </dgm:pt>
    <dgm:pt modelId="{FC0308E9-B94C-4DA2-AC3C-EB1699F47D80}" type="pres">
      <dgm:prSet presAssocID="{CE38DA84-B23D-417B-AE72-4DE7539D4353}" presName="node" presStyleLbl="node1" presStyleIdx="0" presStyleCnt="4">
        <dgm:presLayoutVars>
          <dgm:bulletEnabled val="1"/>
        </dgm:presLayoutVars>
      </dgm:prSet>
      <dgm:spPr/>
      <dgm:t>
        <a:bodyPr/>
        <a:lstStyle/>
        <a:p>
          <a:endParaRPr lang="es-419"/>
        </a:p>
      </dgm:t>
    </dgm:pt>
    <dgm:pt modelId="{961672A1-9179-42AE-A02C-23264700DB7D}" type="pres">
      <dgm:prSet presAssocID="{F621DE78-C13D-4ED3-9F22-3362DECEA34C}" presName="sibTrans" presStyleCnt="0"/>
      <dgm:spPr/>
    </dgm:pt>
    <dgm:pt modelId="{F47FE7CA-7D55-4863-B643-23DA307CD0F2}" type="pres">
      <dgm:prSet presAssocID="{9E050CA7-01C7-4503-BCA3-7ABD3AFB4773}" presName="node" presStyleLbl="node1" presStyleIdx="1" presStyleCnt="4">
        <dgm:presLayoutVars>
          <dgm:bulletEnabled val="1"/>
        </dgm:presLayoutVars>
      </dgm:prSet>
      <dgm:spPr/>
      <dgm:t>
        <a:bodyPr/>
        <a:lstStyle/>
        <a:p>
          <a:endParaRPr lang="es-419"/>
        </a:p>
      </dgm:t>
    </dgm:pt>
    <dgm:pt modelId="{6D34E59B-D0C8-4512-A15D-10EDD951F8F3}" type="pres">
      <dgm:prSet presAssocID="{1E2F17BB-92D1-4196-B35B-B7551DE1957B}" presName="sibTrans" presStyleCnt="0"/>
      <dgm:spPr/>
    </dgm:pt>
    <dgm:pt modelId="{F9C798F6-0506-40CF-87EE-CDA31A47A1DA}" type="pres">
      <dgm:prSet presAssocID="{CD9CF75A-4202-4176-A91C-C0CA638C7C20}" presName="node" presStyleLbl="node1" presStyleIdx="2" presStyleCnt="4">
        <dgm:presLayoutVars>
          <dgm:bulletEnabled val="1"/>
        </dgm:presLayoutVars>
      </dgm:prSet>
      <dgm:spPr/>
      <dgm:t>
        <a:bodyPr/>
        <a:lstStyle/>
        <a:p>
          <a:endParaRPr lang="es-419"/>
        </a:p>
      </dgm:t>
    </dgm:pt>
    <dgm:pt modelId="{481B84D0-BCA4-4ECE-8F77-CCCDF502A006}" type="pres">
      <dgm:prSet presAssocID="{8F072453-CAD1-4231-AD0E-0B3F58AA4E05}" presName="sibTrans" presStyleCnt="0"/>
      <dgm:spPr/>
    </dgm:pt>
    <dgm:pt modelId="{247C6A62-6AF5-44FF-A13F-A70C607E54F3}" type="pres">
      <dgm:prSet presAssocID="{A7270BF2-6EF0-43D2-BA56-FC8087496CCF}" presName="node" presStyleLbl="node1" presStyleIdx="3" presStyleCnt="4">
        <dgm:presLayoutVars>
          <dgm:bulletEnabled val="1"/>
        </dgm:presLayoutVars>
      </dgm:prSet>
      <dgm:spPr/>
      <dgm:t>
        <a:bodyPr/>
        <a:lstStyle/>
        <a:p>
          <a:endParaRPr lang="es-419"/>
        </a:p>
      </dgm:t>
    </dgm:pt>
  </dgm:ptLst>
  <dgm:cxnLst>
    <dgm:cxn modelId="{2CD8C33F-7848-45CD-B78D-72CDF9406183}" srcId="{730EFA3F-924B-4FEA-806F-F9A00698B8A6}" destId="{9E050CA7-01C7-4503-BCA3-7ABD3AFB4773}" srcOrd="1" destOrd="0" parTransId="{087A7386-5472-478F-B053-4424DF954169}" sibTransId="{1E2F17BB-92D1-4196-B35B-B7551DE1957B}"/>
    <dgm:cxn modelId="{7DCA7351-E84E-4FE8-9D12-E6BEEFC4D53B}" type="presOf" srcId="{730EFA3F-924B-4FEA-806F-F9A00698B8A6}" destId="{AF325D9E-3081-42BD-A6D2-CB638037F068}" srcOrd="0" destOrd="0" presId="urn:microsoft.com/office/officeart/2005/8/layout/hList6"/>
    <dgm:cxn modelId="{F13479ED-A629-48D4-A838-7F132178A41C}" srcId="{730EFA3F-924B-4FEA-806F-F9A00698B8A6}" destId="{CD9CF75A-4202-4176-A91C-C0CA638C7C20}" srcOrd="2" destOrd="0" parTransId="{91172AFD-E791-4AA9-BC8E-801088D74018}" sibTransId="{8F072453-CAD1-4231-AD0E-0B3F58AA4E05}"/>
    <dgm:cxn modelId="{278EAB12-76C8-4B35-A190-1C27F74800DC}" srcId="{730EFA3F-924B-4FEA-806F-F9A00698B8A6}" destId="{CE38DA84-B23D-417B-AE72-4DE7539D4353}" srcOrd="0" destOrd="0" parTransId="{57329923-D970-437A-AA38-C68CFE7DA537}" sibTransId="{F621DE78-C13D-4ED3-9F22-3362DECEA34C}"/>
    <dgm:cxn modelId="{AEC7846B-0673-4C19-B198-DC422E9F7D24}" srcId="{730EFA3F-924B-4FEA-806F-F9A00698B8A6}" destId="{A7270BF2-6EF0-43D2-BA56-FC8087496CCF}" srcOrd="3" destOrd="0" parTransId="{3533ABCF-343A-4713-B77F-F6B520383073}" sibTransId="{1BBE53FA-1996-4566-A1DD-3E01B5B1F3C7}"/>
    <dgm:cxn modelId="{2D7EE836-540E-4806-B401-F24A3688A8F2}" type="presOf" srcId="{9E050CA7-01C7-4503-BCA3-7ABD3AFB4773}" destId="{F47FE7CA-7D55-4863-B643-23DA307CD0F2}" srcOrd="0" destOrd="0" presId="urn:microsoft.com/office/officeart/2005/8/layout/hList6"/>
    <dgm:cxn modelId="{7F932A4A-D78F-4D2C-B404-371182335895}" type="presOf" srcId="{CD9CF75A-4202-4176-A91C-C0CA638C7C20}" destId="{F9C798F6-0506-40CF-87EE-CDA31A47A1DA}" srcOrd="0" destOrd="0" presId="urn:microsoft.com/office/officeart/2005/8/layout/hList6"/>
    <dgm:cxn modelId="{5B200730-F466-4F0A-AD57-84D5BDB2FFCF}" type="presOf" srcId="{CE38DA84-B23D-417B-AE72-4DE7539D4353}" destId="{FC0308E9-B94C-4DA2-AC3C-EB1699F47D80}" srcOrd="0" destOrd="0" presId="urn:microsoft.com/office/officeart/2005/8/layout/hList6"/>
    <dgm:cxn modelId="{913A8F48-8367-462A-B925-F48C2E36F419}" type="presOf" srcId="{A7270BF2-6EF0-43D2-BA56-FC8087496CCF}" destId="{247C6A62-6AF5-44FF-A13F-A70C607E54F3}" srcOrd="0" destOrd="0" presId="urn:microsoft.com/office/officeart/2005/8/layout/hList6"/>
    <dgm:cxn modelId="{6E435D98-1A60-4330-B334-0766A671DDDA}" type="presParOf" srcId="{AF325D9E-3081-42BD-A6D2-CB638037F068}" destId="{FC0308E9-B94C-4DA2-AC3C-EB1699F47D80}" srcOrd="0" destOrd="0" presId="urn:microsoft.com/office/officeart/2005/8/layout/hList6"/>
    <dgm:cxn modelId="{3D8982BE-1B84-4AA0-A2D5-B0AA6505559D}" type="presParOf" srcId="{AF325D9E-3081-42BD-A6D2-CB638037F068}" destId="{961672A1-9179-42AE-A02C-23264700DB7D}" srcOrd="1" destOrd="0" presId="urn:microsoft.com/office/officeart/2005/8/layout/hList6"/>
    <dgm:cxn modelId="{5F49F7CA-9BFD-44A3-A977-C9D6DDF95724}" type="presParOf" srcId="{AF325D9E-3081-42BD-A6D2-CB638037F068}" destId="{F47FE7CA-7D55-4863-B643-23DA307CD0F2}" srcOrd="2" destOrd="0" presId="urn:microsoft.com/office/officeart/2005/8/layout/hList6"/>
    <dgm:cxn modelId="{41EC8AD2-6865-493A-9E9C-6127C157B7D4}" type="presParOf" srcId="{AF325D9E-3081-42BD-A6D2-CB638037F068}" destId="{6D34E59B-D0C8-4512-A15D-10EDD951F8F3}" srcOrd="3" destOrd="0" presId="urn:microsoft.com/office/officeart/2005/8/layout/hList6"/>
    <dgm:cxn modelId="{066AE1C1-C676-4F14-BE61-148C160B3930}" type="presParOf" srcId="{AF325D9E-3081-42BD-A6D2-CB638037F068}" destId="{F9C798F6-0506-40CF-87EE-CDA31A47A1DA}" srcOrd="4" destOrd="0" presId="urn:microsoft.com/office/officeart/2005/8/layout/hList6"/>
    <dgm:cxn modelId="{34A5E14D-5EA8-4700-9C21-34AD09DD1CC5}" type="presParOf" srcId="{AF325D9E-3081-42BD-A6D2-CB638037F068}" destId="{481B84D0-BCA4-4ECE-8F77-CCCDF502A006}" srcOrd="5" destOrd="0" presId="urn:microsoft.com/office/officeart/2005/8/layout/hList6"/>
    <dgm:cxn modelId="{7FEFADF6-EFB0-4579-B576-00D1D4BFAFCC}" type="presParOf" srcId="{AF325D9E-3081-42BD-A6D2-CB638037F068}" destId="{247C6A62-6AF5-44FF-A13F-A70C607E54F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62732-94C9-4464-9E28-55E3E53D11D7}" type="doc">
      <dgm:prSet loTypeId="urn:microsoft.com/office/officeart/2005/8/layout/vList6" loCatId="list" qsTypeId="urn:microsoft.com/office/officeart/2005/8/quickstyle/simple5" qsCatId="simple" csTypeId="urn:microsoft.com/office/officeart/2005/8/colors/colorful5" csCatId="colorful" phldr="1"/>
      <dgm:spPr/>
      <dgm:t>
        <a:bodyPr/>
        <a:lstStyle/>
        <a:p>
          <a:endParaRPr lang="es-419"/>
        </a:p>
      </dgm:t>
    </dgm:pt>
    <dgm:pt modelId="{DC22243B-A5D2-4956-9B7E-03297503166F}">
      <dgm:prSet phldrT="[Texto]"/>
      <dgm:spPr/>
      <dgm:t>
        <a:bodyPr/>
        <a:lstStyle/>
        <a:p>
          <a:r>
            <a:rPr lang="es-419" dirty="0" smtClean="0"/>
            <a:t>Tarifas máximas</a:t>
          </a:r>
          <a:endParaRPr lang="es-419" dirty="0"/>
        </a:p>
      </dgm:t>
    </dgm:pt>
    <dgm:pt modelId="{8A0C0907-EDE2-439A-B014-598C39681A2B}" type="parTrans" cxnId="{5042360C-725D-4ABF-924E-E1ADD343BA5B}">
      <dgm:prSet/>
      <dgm:spPr/>
      <dgm:t>
        <a:bodyPr/>
        <a:lstStyle/>
        <a:p>
          <a:endParaRPr lang="es-419"/>
        </a:p>
      </dgm:t>
    </dgm:pt>
    <dgm:pt modelId="{826855CA-247A-46C4-AE5C-1B294D18A239}" type="sibTrans" cxnId="{5042360C-725D-4ABF-924E-E1ADD343BA5B}">
      <dgm:prSet/>
      <dgm:spPr/>
      <dgm:t>
        <a:bodyPr/>
        <a:lstStyle/>
        <a:p>
          <a:endParaRPr lang="es-419"/>
        </a:p>
      </dgm:t>
    </dgm:pt>
    <dgm:pt modelId="{A41B186D-C195-45ED-8B0D-BC297FBC7ACB}">
      <dgm:prSet phldrT="[Texto]"/>
      <dgm:spPr/>
      <dgm:t>
        <a:bodyPr/>
        <a:lstStyle/>
        <a:p>
          <a:r>
            <a:rPr lang="es-419" dirty="0" smtClean="0"/>
            <a:t>Servicios de retiro de efectivo </a:t>
          </a:r>
          <a:endParaRPr lang="es-419" dirty="0"/>
        </a:p>
      </dgm:t>
    </dgm:pt>
    <dgm:pt modelId="{CC8A9D59-DEDE-41F1-BA69-AB3ED4BCAECA}" type="parTrans" cxnId="{E23154E5-285D-4FA5-A936-3155263A0063}">
      <dgm:prSet/>
      <dgm:spPr/>
      <dgm:t>
        <a:bodyPr/>
        <a:lstStyle/>
        <a:p>
          <a:endParaRPr lang="es-419"/>
        </a:p>
      </dgm:t>
    </dgm:pt>
    <dgm:pt modelId="{7B895A4E-9408-47D5-A3C2-BD460201AA43}" type="sibTrans" cxnId="{E23154E5-285D-4FA5-A936-3155263A0063}">
      <dgm:prSet/>
      <dgm:spPr/>
      <dgm:t>
        <a:bodyPr/>
        <a:lstStyle/>
        <a:p>
          <a:endParaRPr lang="es-419"/>
        </a:p>
      </dgm:t>
    </dgm:pt>
    <dgm:pt modelId="{6E1993D8-11A8-401D-8BCE-3B1C6873D354}">
      <dgm:prSet phldrT="[Texto]"/>
      <dgm:spPr/>
      <dgm:t>
        <a:bodyPr/>
        <a:lstStyle/>
        <a:p>
          <a:r>
            <a:rPr lang="es-419" dirty="0" smtClean="0"/>
            <a:t>Servicio de transferencia</a:t>
          </a:r>
          <a:endParaRPr lang="es-419" dirty="0"/>
        </a:p>
      </dgm:t>
    </dgm:pt>
    <dgm:pt modelId="{B1C32C0C-A1BD-4B07-990E-091618B3BE99}" type="parTrans" cxnId="{19C3BE7D-E23C-4374-AD20-67E85C8AC34D}">
      <dgm:prSet/>
      <dgm:spPr/>
      <dgm:t>
        <a:bodyPr/>
        <a:lstStyle/>
        <a:p>
          <a:endParaRPr lang="es-419"/>
        </a:p>
      </dgm:t>
    </dgm:pt>
    <dgm:pt modelId="{E2E92076-E66D-4522-AB74-631D5977C28D}" type="sibTrans" cxnId="{19C3BE7D-E23C-4374-AD20-67E85C8AC34D}">
      <dgm:prSet/>
      <dgm:spPr/>
      <dgm:t>
        <a:bodyPr/>
        <a:lstStyle/>
        <a:p>
          <a:endParaRPr lang="es-419"/>
        </a:p>
      </dgm:t>
    </dgm:pt>
    <dgm:pt modelId="{AE5CAB67-E31D-495A-8862-AB6FE8A5C9FB}">
      <dgm:prSet phldrT="[Texto]"/>
      <dgm:spPr/>
      <dgm:t>
        <a:bodyPr/>
        <a:lstStyle/>
        <a:p>
          <a:r>
            <a:rPr lang="es-419" dirty="0" smtClean="0"/>
            <a:t>Servicios Financieros básicos</a:t>
          </a:r>
          <a:endParaRPr lang="es-419" dirty="0"/>
        </a:p>
      </dgm:t>
    </dgm:pt>
    <dgm:pt modelId="{0EB28216-DF5D-469E-8084-00E30948E658}" type="parTrans" cxnId="{15F038EF-8B79-4591-A3B6-EAA2BD11BA91}">
      <dgm:prSet/>
      <dgm:spPr/>
      <dgm:t>
        <a:bodyPr/>
        <a:lstStyle/>
        <a:p>
          <a:endParaRPr lang="es-419"/>
        </a:p>
      </dgm:t>
    </dgm:pt>
    <dgm:pt modelId="{1FDE2C31-D682-4838-882A-ED91F357F035}" type="sibTrans" cxnId="{15F038EF-8B79-4591-A3B6-EAA2BD11BA91}">
      <dgm:prSet/>
      <dgm:spPr/>
      <dgm:t>
        <a:bodyPr/>
        <a:lstStyle/>
        <a:p>
          <a:endParaRPr lang="es-419"/>
        </a:p>
      </dgm:t>
    </dgm:pt>
    <dgm:pt modelId="{6FA9B238-398F-445B-BD34-FF5A8A7496B9}">
      <dgm:prSet phldrT="[Texto]"/>
      <dgm:spPr/>
      <dgm:t>
        <a:bodyPr/>
        <a:lstStyle/>
        <a:p>
          <a:r>
            <a:rPr lang="es-419" dirty="0" smtClean="0"/>
            <a:t>Apertura de cuentas</a:t>
          </a:r>
          <a:endParaRPr lang="es-419" dirty="0"/>
        </a:p>
      </dgm:t>
    </dgm:pt>
    <dgm:pt modelId="{B7EA01D0-C680-4A8D-874C-C8B4FD616A9B}" type="parTrans" cxnId="{3A831E7C-C702-4AE5-8F77-D92B2ABA67F0}">
      <dgm:prSet/>
      <dgm:spPr/>
      <dgm:t>
        <a:bodyPr/>
        <a:lstStyle/>
        <a:p>
          <a:endParaRPr lang="es-419"/>
        </a:p>
      </dgm:t>
    </dgm:pt>
    <dgm:pt modelId="{B8105CC2-57A2-4B8E-B9A0-68A3DF989EFC}" type="sibTrans" cxnId="{3A831E7C-C702-4AE5-8F77-D92B2ABA67F0}">
      <dgm:prSet/>
      <dgm:spPr/>
      <dgm:t>
        <a:bodyPr/>
        <a:lstStyle/>
        <a:p>
          <a:endParaRPr lang="es-419"/>
        </a:p>
      </dgm:t>
    </dgm:pt>
    <dgm:pt modelId="{C0C97F02-0854-4B43-BF45-92AA14E6E5DE}">
      <dgm:prSet phldrT="[Texto]"/>
      <dgm:spPr/>
      <dgm:t>
        <a:bodyPr/>
        <a:lstStyle/>
        <a:p>
          <a:r>
            <a:rPr lang="es-419" dirty="0" smtClean="0"/>
            <a:t>Depósito de cuentas</a:t>
          </a:r>
          <a:endParaRPr lang="es-419" dirty="0"/>
        </a:p>
      </dgm:t>
    </dgm:pt>
    <dgm:pt modelId="{E5FCE822-A881-4EFB-B3AD-B216D7B53A13}" type="parTrans" cxnId="{9D0974F4-067A-4EDA-A321-B73B78401F21}">
      <dgm:prSet/>
      <dgm:spPr/>
      <dgm:t>
        <a:bodyPr/>
        <a:lstStyle/>
        <a:p>
          <a:endParaRPr lang="es-419"/>
        </a:p>
      </dgm:t>
    </dgm:pt>
    <dgm:pt modelId="{13DD5ADF-E2EA-4416-8357-208B98B0316A}" type="sibTrans" cxnId="{9D0974F4-067A-4EDA-A321-B73B78401F21}">
      <dgm:prSet/>
      <dgm:spPr/>
      <dgm:t>
        <a:bodyPr/>
        <a:lstStyle/>
        <a:p>
          <a:endParaRPr lang="es-419"/>
        </a:p>
      </dgm:t>
    </dgm:pt>
    <dgm:pt modelId="{4D72FAE2-D02E-454B-B98F-3A034FA05693}">
      <dgm:prSet phldrT="[Texto]"/>
      <dgm:spPr/>
      <dgm:t>
        <a:bodyPr/>
        <a:lstStyle/>
        <a:p>
          <a:r>
            <a:rPr lang="es-419" dirty="0" smtClean="0"/>
            <a:t>Servicio de copias</a:t>
          </a:r>
          <a:endParaRPr lang="es-419" dirty="0"/>
        </a:p>
      </dgm:t>
    </dgm:pt>
    <dgm:pt modelId="{4460158E-8218-4F27-ACB5-8D6C05146356}" type="parTrans" cxnId="{3A1E66E6-5136-4E17-8888-400A63B9C8C9}">
      <dgm:prSet/>
      <dgm:spPr/>
      <dgm:t>
        <a:bodyPr/>
        <a:lstStyle/>
        <a:p>
          <a:endParaRPr lang="es-419"/>
        </a:p>
      </dgm:t>
    </dgm:pt>
    <dgm:pt modelId="{5199CAA0-DEF8-4C5C-BB37-A9756EEA0C52}" type="sibTrans" cxnId="{3A1E66E6-5136-4E17-8888-400A63B9C8C9}">
      <dgm:prSet/>
      <dgm:spPr/>
      <dgm:t>
        <a:bodyPr/>
        <a:lstStyle/>
        <a:p>
          <a:endParaRPr lang="es-419"/>
        </a:p>
      </dgm:t>
    </dgm:pt>
    <dgm:pt modelId="{8FDC5299-F4A2-4E82-8971-DB1ADBFEE194}">
      <dgm:prSet phldrT="[Texto]"/>
      <dgm:spPr/>
      <dgm:t>
        <a:bodyPr/>
        <a:lstStyle/>
        <a:p>
          <a:r>
            <a:rPr lang="es-419" dirty="0" smtClean="0"/>
            <a:t>Retiro efectivo ventanilla</a:t>
          </a:r>
          <a:endParaRPr lang="es-419" dirty="0"/>
        </a:p>
      </dgm:t>
    </dgm:pt>
    <dgm:pt modelId="{26357679-967E-48AF-9F43-EDCB128456BD}" type="parTrans" cxnId="{82692A67-3325-486D-8DB2-912BC199C61B}">
      <dgm:prSet/>
      <dgm:spPr/>
      <dgm:t>
        <a:bodyPr/>
        <a:lstStyle/>
        <a:p>
          <a:endParaRPr lang="es-419"/>
        </a:p>
      </dgm:t>
    </dgm:pt>
    <dgm:pt modelId="{05E661B7-3F81-40F0-9B8F-A060CB149164}" type="sibTrans" cxnId="{82692A67-3325-486D-8DB2-912BC199C61B}">
      <dgm:prSet/>
      <dgm:spPr/>
      <dgm:t>
        <a:bodyPr/>
        <a:lstStyle/>
        <a:p>
          <a:endParaRPr lang="es-419"/>
        </a:p>
      </dgm:t>
    </dgm:pt>
    <dgm:pt modelId="{51978289-350D-414D-BB07-6E6C0F7444F6}" type="pres">
      <dgm:prSet presAssocID="{9B262732-94C9-4464-9E28-55E3E53D11D7}" presName="Name0" presStyleCnt="0">
        <dgm:presLayoutVars>
          <dgm:dir/>
          <dgm:animLvl val="lvl"/>
          <dgm:resizeHandles/>
        </dgm:presLayoutVars>
      </dgm:prSet>
      <dgm:spPr/>
      <dgm:t>
        <a:bodyPr/>
        <a:lstStyle/>
        <a:p>
          <a:endParaRPr lang="es-419"/>
        </a:p>
      </dgm:t>
    </dgm:pt>
    <dgm:pt modelId="{14E46F56-CCA8-4D10-A21C-2BAE76F858B4}" type="pres">
      <dgm:prSet presAssocID="{DC22243B-A5D2-4956-9B7E-03297503166F}" presName="linNode" presStyleCnt="0"/>
      <dgm:spPr/>
    </dgm:pt>
    <dgm:pt modelId="{18C38BC2-6377-41E3-BCA0-288B6ACAF811}" type="pres">
      <dgm:prSet presAssocID="{DC22243B-A5D2-4956-9B7E-03297503166F}" presName="parentShp" presStyleLbl="node1" presStyleIdx="0" presStyleCnt="2" custLinFactNeighborY="-14028">
        <dgm:presLayoutVars>
          <dgm:bulletEnabled val="1"/>
        </dgm:presLayoutVars>
      </dgm:prSet>
      <dgm:spPr/>
      <dgm:t>
        <a:bodyPr/>
        <a:lstStyle/>
        <a:p>
          <a:endParaRPr lang="es-419"/>
        </a:p>
      </dgm:t>
    </dgm:pt>
    <dgm:pt modelId="{7FCB7C61-A7EC-46AE-A574-A3F02D8FEA49}" type="pres">
      <dgm:prSet presAssocID="{DC22243B-A5D2-4956-9B7E-03297503166F}" presName="childShp" presStyleLbl="bgAccFollowNode1" presStyleIdx="0" presStyleCnt="2">
        <dgm:presLayoutVars>
          <dgm:bulletEnabled val="1"/>
        </dgm:presLayoutVars>
      </dgm:prSet>
      <dgm:spPr/>
      <dgm:t>
        <a:bodyPr/>
        <a:lstStyle/>
        <a:p>
          <a:endParaRPr lang="es-419"/>
        </a:p>
      </dgm:t>
    </dgm:pt>
    <dgm:pt modelId="{76580912-8606-4C23-8A90-6A1C37615DA2}" type="pres">
      <dgm:prSet presAssocID="{826855CA-247A-46C4-AE5C-1B294D18A239}" presName="spacing" presStyleCnt="0"/>
      <dgm:spPr/>
    </dgm:pt>
    <dgm:pt modelId="{7B2E5F43-F8D1-4BC3-8962-D4F16F33EAAA}" type="pres">
      <dgm:prSet presAssocID="{AE5CAB67-E31D-495A-8862-AB6FE8A5C9FB}" presName="linNode" presStyleCnt="0"/>
      <dgm:spPr/>
    </dgm:pt>
    <dgm:pt modelId="{4E77B303-40B3-441E-8207-C6ADEE12A407}" type="pres">
      <dgm:prSet presAssocID="{AE5CAB67-E31D-495A-8862-AB6FE8A5C9FB}" presName="parentShp" presStyleLbl="node1" presStyleIdx="1" presStyleCnt="2">
        <dgm:presLayoutVars>
          <dgm:bulletEnabled val="1"/>
        </dgm:presLayoutVars>
      </dgm:prSet>
      <dgm:spPr/>
      <dgm:t>
        <a:bodyPr/>
        <a:lstStyle/>
        <a:p>
          <a:endParaRPr lang="es-419"/>
        </a:p>
      </dgm:t>
    </dgm:pt>
    <dgm:pt modelId="{9A6DB673-DE34-4217-8838-2F2548E3037E}" type="pres">
      <dgm:prSet presAssocID="{AE5CAB67-E31D-495A-8862-AB6FE8A5C9FB}" presName="childShp" presStyleLbl="bgAccFollowNode1" presStyleIdx="1" presStyleCnt="2">
        <dgm:presLayoutVars>
          <dgm:bulletEnabled val="1"/>
        </dgm:presLayoutVars>
      </dgm:prSet>
      <dgm:spPr/>
      <dgm:t>
        <a:bodyPr/>
        <a:lstStyle/>
        <a:p>
          <a:endParaRPr lang="es-419"/>
        </a:p>
      </dgm:t>
    </dgm:pt>
  </dgm:ptLst>
  <dgm:cxnLst>
    <dgm:cxn modelId="{5042360C-725D-4ABF-924E-E1ADD343BA5B}" srcId="{9B262732-94C9-4464-9E28-55E3E53D11D7}" destId="{DC22243B-A5D2-4956-9B7E-03297503166F}" srcOrd="0" destOrd="0" parTransId="{8A0C0907-EDE2-439A-B014-598C39681A2B}" sibTransId="{826855CA-247A-46C4-AE5C-1B294D18A239}"/>
    <dgm:cxn modelId="{F0CAE08E-905C-4CEB-B59F-F3897EEB6A82}" type="presOf" srcId="{AE5CAB67-E31D-495A-8862-AB6FE8A5C9FB}" destId="{4E77B303-40B3-441E-8207-C6ADEE12A407}" srcOrd="0" destOrd="0" presId="urn:microsoft.com/office/officeart/2005/8/layout/vList6"/>
    <dgm:cxn modelId="{82692A67-3325-486D-8DB2-912BC199C61B}" srcId="{AE5CAB67-E31D-495A-8862-AB6FE8A5C9FB}" destId="{8FDC5299-F4A2-4E82-8971-DB1ADBFEE194}" srcOrd="2" destOrd="0" parTransId="{26357679-967E-48AF-9F43-EDCB128456BD}" sibTransId="{05E661B7-3F81-40F0-9B8F-A060CB149164}"/>
    <dgm:cxn modelId="{84AF0A7E-68F0-427F-8F0A-73B640545F38}" type="presOf" srcId="{A41B186D-C195-45ED-8B0D-BC297FBC7ACB}" destId="{7FCB7C61-A7EC-46AE-A574-A3F02D8FEA49}" srcOrd="0" destOrd="0" presId="urn:microsoft.com/office/officeart/2005/8/layout/vList6"/>
    <dgm:cxn modelId="{D19AEBFB-6B31-446E-8B6F-DC79B22A0622}" type="presOf" srcId="{9B262732-94C9-4464-9E28-55E3E53D11D7}" destId="{51978289-350D-414D-BB07-6E6C0F7444F6}" srcOrd="0" destOrd="0" presId="urn:microsoft.com/office/officeart/2005/8/layout/vList6"/>
    <dgm:cxn modelId="{C64C01B4-3059-4432-89DD-0C42ADA21E21}" type="presOf" srcId="{6FA9B238-398F-445B-BD34-FF5A8A7496B9}" destId="{9A6DB673-DE34-4217-8838-2F2548E3037E}" srcOrd="0" destOrd="0" presId="urn:microsoft.com/office/officeart/2005/8/layout/vList6"/>
    <dgm:cxn modelId="{15F038EF-8B79-4591-A3B6-EAA2BD11BA91}" srcId="{9B262732-94C9-4464-9E28-55E3E53D11D7}" destId="{AE5CAB67-E31D-495A-8862-AB6FE8A5C9FB}" srcOrd="1" destOrd="0" parTransId="{0EB28216-DF5D-469E-8084-00E30948E658}" sibTransId="{1FDE2C31-D682-4838-882A-ED91F357F035}"/>
    <dgm:cxn modelId="{19C3BE7D-E23C-4374-AD20-67E85C8AC34D}" srcId="{DC22243B-A5D2-4956-9B7E-03297503166F}" destId="{6E1993D8-11A8-401D-8BCE-3B1C6873D354}" srcOrd="1" destOrd="0" parTransId="{B1C32C0C-A1BD-4B07-990E-091618B3BE99}" sibTransId="{E2E92076-E66D-4522-AB74-631D5977C28D}"/>
    <dgm:cxn modelId="{3A1E66E6-5136-4E17-8888-400A63B9C8C9}" srcId="{DC22243B-A5D2-4956-9B7E-03297503166F}" destId="{4D72FAE2-D02E-454B-B98F-3A034FA05693}" srcOrd="2" destOrd="0" parTransId="{4460158E-8218-4F27-ACB5-8D6C05146356}" sibTransId="{5199CAA0-DEF8-4C5C-BB37-A9756EEA0C52}"/>
    <dgm:cxn modelId="{71CE765A-2678-4397-80BD-0F1C284E9F74}" type="presOf" srcId="{6E1993D8-11A8-401D-8BCE-3B1C6873D354}" destId="{7FCB7C61-A7EC-46AE-A574-A3F02D8FEA49}" srcOrd="0" destOrd="1" presId="urn:microsoft.com/office/officeart/2005/8/layout/vList6"/>
    <dgm:cxn modelId="{F9F37AB4-923A-4DFF-BD98-6B348054B1DA}" type="presOf" srcId="{4D72FAE2-D02E-454B-B98F-3A034FA05693}" destId="{7FCB7C61-A7EC-46AE-A574-A3F02D8FEA49}" srcOrd="0" destOrd="2" presId="urn:microsoft.com/office/officeart/2005/8/layout/vList6"/>
    <dgm:cxn modelId="{090AD698-ABF5-41B0-8FE7-2DBEE5CEAA13}" type="presOf" srcId="{C0C97F02-0854-4B43-BF45-92AA14E6E5DE}" destId="{9A6DB673-DE34-4217-8838-2F2548E3037E}" srcOrd="0" destOrd="1" presId="urn:microsoft.com/office/officeart/2005/8/layout/vList6"/>
    <dgm:cxn modelId="{2D06B686-9AFA-4BFA-80AF-1668CBA193C4}" type="presOf" srcId="{DC22243B-A5D2-4956-9B7E-03297503166F}" destId="{18C38BC2-6377-41E3-BCA0-288B6ACAF811}" srcOrd="0" destOrd="0" presId="urn:microsoft.com/office/officeart/2005/8/layout/vList6"/>
    <dgm:cxn modelId="{2530A3A6-E9AF-461F-AE8F-D362CC0935EF}" type="presOf" srcId="{8FDC5299-F4A2-4E82-8971-DB1ADBFEE194}" destId="{9A6DB673-DE34-4217-8838-2F2548E3037E}" srcOrd="0" destOrd="2" presId="urn:microsoft.com/office/officeart/2005/8/layout/vList6"/>
    <dgm:cxn modelId="{3A831E7C-C702-4AE5-8F77-D92B2ABA67F0}" srcId="{AE5CAB67-E31D-495A-8862-AB6FE8A5C9FB}" destId="{6FA9B238-398F-445B-BD34-FF5A8A7496B9}" srcOrd="0" destOrd="0" parTransId="{B7EA01D0-C680-4A8D-874C-C8B4FD616A9B}" sibTransId="{B8105CC2-57A2-4B8E-B9A0-68A3DF989EFC}"/>
    <dgm:cxn modelId="{9D0974F4-067A-4EDA-A321-B73B78401F21}" srcId="{AE5CAB67-E31D-495A-8862-AB6FE8A5C9FB}" destId="{C0C97F02-0854-4B43-BF45-92AA14E6E5DE}" srcOrd="1" destOrd="0" parTransId="{E5FCE822-A881-4EFB-B3AD-B216D7B53A13}" sibTransId="{13DD5ADF-E2EA-4416-8357-208B98B0316A}"/>
    <dgm:cxn modelId="{E23154E5-285D-4FA5-A936-3155263A0063}" srcId="{DC22243B-A5D2-4956-9B7E-03297503166F}" destId="{A41B186D-C195-45ED-8B0D-BC297FBC7ACB}" srcOrd="0" destOrd="0" parTransId="{CC8A9D59-DEDE-41F1-BA69-AB3ED4BCAECA}" sibTransId="{7B895A4E-9408-47D5-A3C2-BD460201AA43}"/>
    <dgm:cxn modelId="{77C621E0-A699-4AE2-9E0B-0C119678B76B}" type="presParOf" srcId="{51978289-350D-414D-BB07-6E6C0F7444F6}" destId="{14E46F56-CCA8-4D10-A21C-2BAE76F858B4}" srcOrd="0" destOrd="0" presId="urn:microsoft.com/office/officeart/2005/8/layout/vList6"/>
    <dgm:cxn modelId="{477CB14B-0B8D-4B50-856A-0A0E887DE0FC}" type="presParOf" srcId="{14E46F56-CCA8-4D10-A21C-2BAE76F858B4}" destId="{18C38BC2-6377-41E3-BCA0-288B6ACAF811}" srcOrd="0" destOrd="0" presId="urn:microsoft.com/office/officeart/2005/8/layout/vList6"/>
    <dgm:cxn modelId="{1A85C045-5881-4004-949C-D432152E0F3D}" type="presParOf" srcId="{14E46F56-CCA8-4D10-A21C-2BAE76F858B4}" destId="{7FCB7C61-A7EC-46AE-A574-A3F02D8FEA49}" srcOrd="1" destOrd="0" presId="urn:microsoft.com/office/officeart/2005/8/layout/vList6"/>
    <dgm:cxn modelId="{622C797E-5D4E-4585-8E60-C33C5D5EC0D1}" type="presParOf" srcId="{51978289-350D-414D-BB07-6E6C0F7444F6}" destId="{76580912-8606-4C23-8A90-6A1C37615DA2}" srcOrd="1" destOrd="0" presId="urn:microsoft.com/office/officeart/2005/8/layout/vList6"/>
    <dgm:cxn modelId="{3F166B9B-0BB6-4060-9E44-5CBA8BD2094D}" type="presParOf" srcId="{51978289-350D-414D-BB07-6E6C0F7444F6}" destId="{7B2E5F43-F8D1-4BC3-8962-D4F16F33EAAA}" srcOrd="2" destOrd="0" presId="urn:microsoft.com/office/officeart/2005/8/layout/vList6"/>
    <dgm:cxn modelId="{6E0D6716-3A67-480B-A810-7367810A5C75}" type="presParOf" srcId="{7B2E5F43-F8D1-4BC3-8962-D4F16F33EAAA}" destId="{4E77B303-40B3-441E-8207-C6ADEE12A407}" srcOrd="0" destOrd="0" presId="urn:microsoft.com/office/officeart/2005/8/layout/vList6"/>
    <dgm:cxn modelId="{1D92A1D5-CB00-4815-B998-099F1C954DFE}" type="presParOf" srcId="{7B2E5F43-F8D1-4BC3-8962-D4F16F33EAAA}" destId="{9A6DB673-DE34-4217-8838-2F2548E3037E}"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B3AB8-4895-4D50-8036-5A5FAFEE14E2}"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s-419"/>
        </a:p>
      </dgm:t>
    </dgm:pt>
    <dgm:pt modelId="{A764DD41-6A98-4584-A3BA-CAA18406554C}">
      <dgm:prSet phldrT="[Texto]"/>
      <dgm:spPr/>
      <dgm:t>
        <a:bodyPr/>
        <a:lstStyle/>
        <a:p>
          <a:r>
            <a:rPr lang="es-419" dirty="0" smtClean="0"/>
            <a:t>Depósitos en cheque</a:t>
          </a:r>
          <a:endParaRPr lang="es-419" dirty="0"/>
        </a:p>
      </dgm:t>
    </dgm:pt>
    <dgm:pt modelId="{9EFD1D73-37E5-4917-826B-9AD7B4B67838}" type="parTrans" cxnId="{BDC20A42-63F1-44A4-B1AE-D95A88D88298}">
      <dgm:prSet/>
      <dgm:spPr/>
      <dgm:t>
        <a:bodyPr/>
        <a:lstStyle/>
        <a:p>
          <a:endParaRPr lang="es-419"/>
        </a:p>
      </dgm:t>
    </dgm:pt>
    <dgm:pt modelId="{FC875DED-A97E-46C6-8BAF-BD82383C0C5B}" type="sibTrans" cxnId="{BDC20A42-63F1-44A4-B1AE-D95A88D88298}">
      <dgm:prSet/>
      <dgm:spPr/>
      <dgm:t>
        <a:bodyPr/>
        <a:lstStyle/>
        <a:p>
          <a:endParaRPr lang="es-419"/>
        </a:p>
      </dgm:t>
    </dgm:pt>
    <dgm:pt modelId="{10AF2550-87B4-42D7-A386-A0A5862C9301}">
      <dgm:prSet phldrT="[Texto]"/>
      <dgm:spPr/>
      <dgm:t>
        <a:bodyPr/>
        <a:lstStyle/>
        <a:p>
          <a:r>
            <a:rPr lang="es-419" dirty="0" smtClean="0"/>
            <a:t>Pago servicios Básicos</a:t>
          </a:r>
          <a:endParaRPr lang="es-419" dirty="0"/>
        </a:p>
      </dgm:t>
    </dgm:pt>
    <dgm:pt modelId="{13B9D68A-DFDD-4DF8-B76A-3A9396B91BF3}" type="parTrans" cxnId="{B70FE83C-1A2D-4E70-BFA0-9F68676E543E}">
      <dgm:prSet/>
      <dgm:spPr/>
      <dgm:t>
        <a:bodyPr/>
        <a:lstStyle/>
        <a:p>
          <a:endParaRPr lang="es-419"/>
        </a:p>
      </dgm:t>
    </dgm:pt>
    <dgm:pt modelId="{B7B7A2B5-9D95-46C9-975C-CF80B0C02ABB}" type="sibTrans" cxnId="{B70FE83C-1A2D-4E70-BFA0-9F68676E543E}">
      <dgm:prSet/>
      <dgm:spPr/>
      <dgm:t>
        <a:bodyPr/>
        <a:lstStyle/>
        <a:p>
          <a:endParaRPr lang="es-419"/>
        </a:p>
      </dgm:t>
    </dgm:pt>
    <dgm:pt modelId="{75909295-E104-4D10-AD15-F3DF7F7DBC73}">
      <dgm:prSet phldrT="[Texto]"/>
      <dgm:spPr/>
      <dgm:t>
        <a:bodyPr/>
        <a:lstStyle/>
        <a:p>
          <a:r>
            <a:rPr lang="es-419" dirty="0" smtClean="0"/>
            <a:t>Retiro de Efectivo</a:t>
          </a:r>
          <a:endParaRPr lang="es-419" dirty="0"/>
        </a:p>
      </dgm:t>
    </dgm:pt>
    <dgm:pt modelId="{A0177F07-A2A1-4062-8813-FA1CB85A5E55}" type="parTrans" cxnId="{9DAE84A8-B29A-48A1-9A14-ECD4DF1D0312}">
      <dgm:prSet/>
      <dgm:spPr/>
      <dgm:t>
        <a:bodyPr/>
        <a:lstStyle/>
        <a:p>
          <a:endParaRPr lang="es-419"/>
        </a:p>
      </dgm:t>
    </dgm:pt>
    <dgm:pt modelId="{D90F5F55-A0E6-49CA-88F9-281D54C23B28}" type="sibTrans" cxnId="{9DAE84A8-B29A-48A1-9A14-ECD4DF1D0312}">
      <dgm:prSet/>
      <dgm:spPr/>
      <dgm:t>
        <a:bodyPr/>
        <a:lstStyle/>
        <a:p>
          <a:endParaRPr lang="es-419"/>
        </a:p>
      </dgm:t>
    </dgm:pt>
    <dgm:pt modelId="{34A8FC85-695C-46F2-A3FD-E07F61DD1A4E}">
      <dgm:prSet phldrT="[Texto]"/>
      <dgm:spPr/>
      <dgm:t>
        <a:bodyPr/>
        <a:lstStyle/>
        <a:p>
          <a:r>
            <a:rPr lang="es-419" dirty="0" smtClean="0"/>
            <a:t>Consulta de Saldos</a:t>
          </a:r>
          <a:endParaRPr lang="es-419" dirty="0"/>
        </a:p>
      </dgm:t>
    </dgm:pt>
    <dgm:pt modelId="{90A25A7E-A0D5-4F81-8EA4-F5B1A27038FB}" type="parTrans" cxnId="{4AB24C0D-C119-44A2-B4EF-1457ABAE4DE2}">
      <dgm:prSet/>
      <dgm:spPr/>
      <dgm:t>
        <a:bodyPr/>
        <a:lstStyle/>
        <a:p>
          <a:endParaRPr lang="es-419"/>
        </a:p>
      </dgm:t>
    </dgm:pt>
    <dgm:pt modelId="{A34CD3E0-B36A-45E8-BED9-BAB45B104D55}" type="sibTrans" cxnId="{4AB24C0D-C119-44A2-B4EF-1457ABAE4DE2}">
      <dgm:prSet/>
      <dgm:spPr/>
      <dgm:t>
        <a:bodyPr/>
        <a:lstStyle/>
        <a:p>
          <a:endParaRPr lang="es-419"/>
        </a:p>
      </dgm:t>
    </dgm:pt>
    <dgm:pt modelId="{0AAF9FDB-251E-4787-8FB2-F7A86012B2AA}">
      <dgm:prSet phldrT="[Texto]"/>
      <dgm:spPr/>
      <dgm:t>
        <a:bodyPr/>
        <a:lstStyle/>
        <a:p>
          <a:r>
            <a:rPr lang="es-419" dirty="0" smtClean="0"/>
            <a:t>Depósitos en efectivo</a:t>
          </a:r>
          <a:endParaRPr lang="es-419" dirty="0"/>
        </a:p>
      </dgm:t>
    </dgm:pt>
    <dgm:pt modelId="{463E574D-8827-4CA4-BB8D-C20EEEC6FFD0}" type="parTrans" cxnId="{BA2E60D7-44F4-4895-B07B-3323F92CAD25}">
      <dgm:prSet/>
      <dgm:spPr/>
      <dgm:t>
        <a:bodyPr/>
        <a:lstStyle/>
        <a:p>
          <a:endParaRPr lang="es-419"/>
        </a:p>
      </dgm:t>
    </dgm:pt>
    <dgm:pt modelId="{86EA3CEE-9A30-4289-A55B-629EBB56B5E7}" type="sibTrans" cxnId="{BA2E60D7-44F4-4895-B07B-3323F92CAD25}">
      <dgm:prSet/>
      <dgm:spPr/>
      <dgm:t>
        <a:bodyPr/>
        <a:lstStyle/>
        <a:p>
          <a:endParaRPr lang="es-419"/>
        </a:p>
      </dgm:t>
    </dgm:pt>
    <dgm:pt modelId="{A87F33ED-F225-4E15-B78A-2AAD0979CE95}" type="pres">
      <dgm:prSet presAssocID="{2B4B3AB8-4895-4D50-8036-5A5FAFEE14E2}" presName="cycle" presStyleCnt="0">
        <dgm:presLayoutVars>
          <dgm:dir/>
          <dgm:resizeHandles val="exact"/>
        </dgm:presLayoutVars>
      </dgm:prSet>
      <dgm:spPr/>
      <dgm:t>
        <a:bodyPr/>
        <a:lstStyle/>
        <a:p>
          <a:endParaRPr lang="es-419"/>
        </a:p>
      </dgm:t>
    </dgm:pt>
    <dgm:pt modelId="{C059CF34-CDAA-4361-933B-9D326AE887A6}" type="pres">
      <dgm:prSet presAssocID="{A764DD41-6A98-4584-A3BA-CAA18406554C}" presName="node" presStyleLbl="node1" presStyleIdx="0" presStyleCnt="5">
        <dgm:presLayoutVars>
          <dgm:bulletEnabled val="1"/>
        </dgm:presLayoutVars>
      </dgm:prSet>
      <dgm:spPr/>
      <dgm:t>
        <a:bodyPr/>
        <a:lstStyle/>
        <a:p>
          <a:endParaRPr lang="es-419"/>
        </a:p>
      </dgm:t>
    </dgm:pt>
    <dgm:pt modelId="{FFC6D06F-FDA1-4BA4-ADF3-5B48B26D5D53}" type="pres">
      <dgm:prSet presAssocID="{A764DD41-6A98-4584-A3BA-CAA18406554C}" presName="spNode" presStyleCnt="0"/>
      <dgm:spPr/>
    </dgm:pt>
    <dgm:pt modelId="{1D6FCDD5-B105-41DB-A1E7-49C3FBA1F3F9}" type="pres">
      <dgm:prSet presAssocID="{FC875DED-A97E-46C6-8BAF-BD82383C0C5B}" presName="sibTrans" presStyleLbl="sibTrans1D1" presStyleIdx="0" presStyleCnt="5"/>
      <dgm:spPr/>
      <dgm:t>
        <a:bodyPr/>
        <a:lstStyle/>
        <a:p>
          <a:endParaRPr lang="es-419"/>
        </a:p>
      </dgm:t>
    </dgm:pt>
    <dgm:pt modelId="{2A19A531-E19E-4C62-819B-F91F6E00B54A}" type="pres">
      <dgm:prSet presAssocID="{10AF2550-87B4-42D7-A386-A0A5862C9301}" presName="node" presStyleLbl="node1" presStyleIdx="1" presStyleCnt="5">
        <dgm:presLayoutVars>
          <dgm:bulletEnabled val="1"/>
        </dgm:presLayoutVars>
      </dgm:prSet>
      <dgm:spPr/>
      <dgm:t>
        <a:bodyPr/>
        <a:lstStyle/>
        <a:p>
          <a:endParaRPr lang="es-419"/>
        </a:p>
      </dgm:t>
    </dgm:pt>
    <dgm:pt modelId="{96DEE181-6BF4-4876-B6D6-6CD7642A218C}" type="pres">
      <dgm:prSet presAssocID="{10AF2550-87B4-42D7-A386-A0A5862C9301}" presName="spNode" presStyleCnt="0"/>
      <dgm:spPr/>
    </dgm:pt>
    <dgm:pt modelId="{90E6D41C-994E-4204-95AB-1F5F158D542C}" type="pres">
      <dgm:prSet presAssocID="{B7B7A2B5-9D95-46C9-975C-CF80B0C02ABB}" presName="sibTrans" presStyleLbl="sibTrans1D1" presStyleIdx="1" presStyleCnt="5"/>
      <dgm:spPr/>
      <dgm:t>
        <a:bodyPr/>
        <a:lstStyle/>
        <a:p>
          <a:endParaRPr lang="es-419"/>
        </a:p>
      </dgm:t>
    </dgm:pt>
    <dgm:pt modelId="{8EFAE610-FD2E-43FC-BB15-BC9CF2D09D9F}" type="pres">
      <dgm:prSet presAssocID="{75909295-E104-4D10-AD15-F3DF7F7DBC73}" presName="node" presStyleLbl="node1" presStyleIdx="2" presStyleCnt="5">
        <dgm:presLayoutVars>
          <dgm:bulletEnabled val="1"/>
        </dgm:presLayoutVars>
      </dgm:prSet>
      <dgm:spPr/>
      <dgm:t>
        <a:bodyPr/>
        <a:lstStyle/>
        <a:p>
          <a:endParaRPr lang="es-419"/>
        </a:p>
      </dgm:t>
    </dgm:pt>
    <dgm:pt modelId="{0D925E10-B13B-4BC6-ABE1-A0C702E1C63B}" type="pres">
      <dgm:prSet presAssocID="{75909295-E104-4D10-AD15-F3DF7F7DBC73}" presName="spNode" presStyleCnt="0"/>
      <dgm:spPr/>
    </dgm:pt>
    <dgm:pt modelId="{8F9C98D9-7B98-41DB-BF5C-76A82CBB00E3}" type="pres">
      <dgm:prSet presAssocID="{D90F5F55-A0E6-49CA-88F9-281D54C23B28}" presName="sibTrans" presStyleLbl="sibTrans1D1" presStyleIdx="2" presStyleCnt="5"/>
      <dgm:spPr/>
      <dgm:t>
        <a:bodyPr/>
        <a:lstStyle/>
        <a:p>
          <a:endParaRPr lang="es-419"/>
        </a:p>
      </dgm:t>
    </dgm:pt>
    <dgm:pt modelId="{4529D839-D1E3-4A1C-AD21-6E3F9881C41F}" type="pres">
      <dgm:prSet presAssocID="{34A8FC85-695C-46F2-A3FD-E07F61DD1A4E}" presName="node" presStyleLbl="node1" presStyleIdx="3" presStyleCnt="5">
        <dgm:presLayoutVars>
          <dgm:bulletEnabled val="1"/>
        </dgm:presLayoutVars>
      </dgm:prSet>
      <dgm:spPr/>
      <dgm:t>
        <a:bodyPr/>
        <a:lstStyle/>
        <a:p>
          <a:endParaRPr lang="es-419"/>
        </a:p>
      </dgm:t>
    </dgm:pt>
    <dgm:pt modelId="{5BF82281-FBE1-4DA3-AC60-F343898A74D1}" type="pres">
      <dgm:prSet presAssocID="{34A8FC85-695C-46F2-A3FD-E07F61DD1A4E}" presName="spNode" presStyleCnt="0"/>
      <dgm:spPr/>
    </dgm:pt>
    <dgm:pt modelId="{375F6A28-E061-498E-B3D6-6D5DA1A86F2D}" type="pres">
      <dgm:prSet presAssocID="{A34CD3E0-B36A-45E8-BED9-BAB45B104D55}" presName="sibTrans" presStyleLbl="sibTrans1D1" presStyleIdx="3" presStyleCnt="5"/>
      <dgm:spPr/>
      <dgm:t>
        <a:bodyPr/>
        <a:lstStyle/>
        <a:p>
          <a:endParaRPr lang="es-419"/>
        </a:p>
      </dgm:t>
    </dgm:pt>
    <dgm:pt modelId="{A511DE83-45F5-483F-9F85-CB927FA4B975}" type="pres">
      <dgm:prSet presAssocID="{0AAF9FDB-251E-4787-8FB2-F7A86012B2AA}" presName="node" presStyleLbl="node1" presStyleIdx="4" presStyleCnt="5">
        <dgm:presLayoutVars>
          <dgm:bulletEnabled val="1"/>
        </dgm:presLayoutVars>
      </dgm:prSet>
      <dgm:spPr/>
      <dgm:t>
        <a:bodyPr/>
        <a:lstStyle/>
        <a:p>
          <a:endParaRPr lang="es-419"/>
        </a:p>
      </dgm:t>
    </dgm:pt>
    <dgm:pt modelId="{2A2EF6EF-06EC-4578-9ABA-162B41598528}" type="pres">
      <dgm:prSet presAssocID="{0AAF9FDB-251E-4787-8FB2-F7A86012B2AA}" presName="spNode" presStyleCnt="0"/>
      <dgm:spPr/>
    </dgm:pt>
    <dgm:pt modelId="{EE77C6EC-C713-43F0-8862-E23BB23AB3FE}" type="pres">
      <dgm:prSet presAssocID="{86EA3CEE-9A30-4289-A55B-629EBB56B5E7}" presName="sibTrans" presStyleLbl="sibTrans1D1" presStyleIdx="4" presStyleCnt="5"/>
      <dgm:spPr/>
      <dgm:t>
        <a:bodyPr/>
        <a:lstStyle/>
        <a:p>
          <a:endParaRPr lang="es-419"/>
        </a:p>
      </dgm:t>
    </dgm:pt>
  </dgm:ptLst>
  <dgm:cxnLst>
    <dgm:cxn modelId="{C54F143B-AD5E-4762-AC1B-2EB4B0A900B8}" type="presOf" srcId="{A764DD41-6A98-4584-A3BA-CAA18406554C}" destId="{C059CF34-CDAA-4361-933B-9D326AE887A6}" srcOrd="0" destOrd="0" presId="urn:microsoft.com/office/officeart/2005/8/layout/cycle6"/>
    <dgm:cxn modelId="{9B69AB34-5FE8-43E6-BE93-9FD24A1772FC}" type="presOf" srcId="{10AF2550-87B4-42D7-A386-A0A5862C9301}" destId="{2A19A531-E19E-4C62-819B-F91F6E00B54A}" srcOrd="0" destOrd="0" presId="urn:microsoft.com/office/officeart/2005/8/layout/cycle6"/>
    <dgm:cxn modelId="{857E4614-9E34-43EA-99D6-A0FEDCBBEBAC}" type="presOf" srcId="{86EA3CEE-9A30-4289-A55B-629EBB56B5E7}" destId="{EE77C6EC-C713-43F0-8862-E23BB23AB3FE}" srcOrd="0" destOrd="0" presId="urn:microsoft.com/office/officeart/2005/8/layout/cycle6"/>
    <dgm:cxn modelId="{590482EA-A94E-4555-ACC3-20CA034C7A60}" type="presOf" srcId="{75909295-E104-4D10-AD15-F3DF7F7DBC73}" destId="{8EFAE610-FD2E-43FC-BB15-BC9CF2D09D9F}" srcOrd="0" destOrd="0" presId="urn:microsoft.com/office/officeart/2005/8/layout/cycle6"/>
    <dgm:cxn modelId="{BA2E60D7-44F4-4895-B07B-3323F92CAD25}" srcId="{2B4B3AB8-4895-4D50-8036-5A5FAFEE14E2}" destId="{0AAF9FDB-251E-4787-8FB2-F7A86012B2AA}" srcOrd="4" destOrd="0" parTransId="{463E574D-8827-4CA4-BB8D-C20EEEC6FFD0}" sibTransId="{86EA3CEE-9A30-4289-A55B-629EBB56B5E7}"/>
    <dgm:cxn modelId="{BC1F1133-179E-486A-AD22-DD59D2DB2CAB}" type="presOf" srcId="{A34CD3E0-B36A-45E8-BED9-BAB45B104D55}" destId="{375F6A28-E061-498E-B3D6-6D5DA1A86F2D}" srcOrd="0" destOrd="0" presId="urn:microsoft.com/office/officeart/2005/8/layout/cycle6"/>
    <dgm:cxn modelId="{2F9257EF-B02B-4E7F-828D-1673C33E0A5E}" type="presOf" srcId="{D90F5F55-A0E6-49CA-88F9-281D54C23B28}" destId="{8F9C98D9-7B98-41DB-BF5C-76A82CBB00E3}" srcOrd="0" destOrd="0" presId="urn:microsoft.com/office/officeart/2005/8/layout/cycle6"/>
    <dgm:cxn modelId="{2A3F20D3-DCAB-4276-8CBA-5DFB03FE5AE8}" type="presOf" srcId="{FC875DED-A97E-46C6-8BAF-BD82383C0C5B}" destId="{1D6FCDD5-B105-41DB-A1E7-49C3FBA1F3F9}" srcOrd="0" destOrd="0" presId="urn:microsoft.com/office/officeart/2005/8/layout/cycle6"/>
    <dgm:cxn modelId="{B04DED06-6216-4536-84A9-BB8BAA303F06}" type="presOf" srcId="{B7B7A2B5-9D95-46C9-975C-CF80B0C02ABB}" destId="{90E6D41C-994E-4204-95AB-1F5F158D542C}" srcOrd="0" destOrd="0" presId="urn:microsoft.com/office/officeart/2005/8/layout/cycle6"/>
    <dgm:cxn modelId="{4AB24C0D-C119-44A2-B4EF-1457ABAE4DE2}" srcId="{2B4B3AB8-4895-4D50-8036-5A5FAFEE14E2}" destId="{34A8FC85-695C-46F2-A3FD-E07F61DD1A4E}" srcOrd="3" destOrd="0" parTransId="{90A25A7E-A0D5-4F81-8EA4-F5B1A27038FB}" sibTransId="{A34CD3E0-B36A-45E8-BED9-BAB45B104D55}"/>
    <dgm:cxn modelId="{270DC6FB-DD4E-445A-9D94-8965CE15D86F}" type="presOf" srcId="{0AAF9FDB-251E-4787-8FB2-F7A86012B2AA}" destId="{A511DE83-45F5-483F-9F85-CB927FA4B975}" srcOrd="0" destOrd="0" presId="urn:microsoft.com/office/officeart/2005/8/layout/cycle6"/>
    <dgm:cxn modelId="{D69DCCE6-C8A3-48E2-B734-6EA216B3EBA8}" type="presOf" srcId="{2B4B3AB8-4895-4D50-8036-5A5FAFEE14E2}" destId="{A87F33ED-F225-4E15-B78A-2AAD0979CE95}" srcOrd="0" destOrd="0" presId="urn:microsoft.com/office/officeart/2005/8/layout/cycle6"/>
    <dgm:cxn modelId="{0A464D45-A022-43C4-9DD6-97AF6BCD2F52}" type="presOf" srcId="{34A8FC85-695C-46F2-A3FD-E07F61DD1A4E}" destId="{4529D839-D1E3-4A1C-AD21-6E3F9881C41F}" srcOrd="0" destOrd="0" presId="urn:microsoft.com/office/officeart/2005/8/layout/cycle6"/>
    <dgm:cxn modelId="{9DAE84A8-B29A-48A1-9A14-ECD4DF1D0312}" srcId="{2B4B3AB8-4895-4D50-8036-5A5FAFEE14E2}" destId="{75909295-E104-4D10-AD15-F3DF7F7DBC73}" srcOrd="2" destOrd="0" parTransId="{A0177F07-A2A1-4062-8813-FA1CB85A5E55}" sibTransId="{D90F5F55-A0E6-49CA-88F9-281D54C23B28}"/>
    <dgm:cxn modelId="{BDC20A42-63F1-44A4-B1AE-D95A88D88298}" srcId="{2B4B3AB8-4895-4D50-8036-5A5FAFEE14E2}" destId="{A764DD41-6A98-4584-A3BA-CAA18406554C}" srcOrd="0" destOrd="0" parTransId="{9EFD1D73-37E5-4917-826B-9AD7B4B67838}" sibTransId="{FC875DED-A97E-46C6-8BAF-BD82383C0C5B}"/>
    <dgm:cxn modelId="{B70FE83C-1A2D-4E70-BFA0-9F68676E543E}" srcId="{2B4B3AB8-4895-4D50-8036-5A5FAFEE14E2}" destId="{10AF2550-87B4-42D7-A386-A0A5862C9301}" srcOrd="1" destOrd="0" parTransId="{13B9D68A-DFDD-4DF8-B76A-3A9396B91BF3}" sibTransId="{B7B7A2B5-9D95-46C9-975C-CF80B0C02ABB}"/>
    <dgm:cxn modelId="{36B8852B-81F0-4134-A6AA-03A233B18B87}" type="presParOf" srcId="{A87F33ED-F225-4E15-B78A-2AAD0979CE95}" destId="{C059CF34-CDAA-4361-933B-9D326AE887A6}" srcOrd="0" destOrd="0" presId="urn:microsoft.com/office/officeart/2005/8/layout/cycle6"/>
    <dgm:cxn modelId="{9658DD91-FEA7-4FCE-975A-80378A96B893}" type="presParOf" srcId="{A87F33ED-F225-4E15-B78A-2AAD0979CE95}" destId="{FFC6D06F-FDA1-4BA4-ADF3-5B48B26D5D53}" srcOrd="1" destOrd="0" presId="urn:microsoft.com/office/officeart/2005/8/layout/cycle6"/>
    <dgm:cxn modelId="{540CA47E-80BD-4AC1-A5AC-806BBF410EBF}" type="presParOf" srcId="{A87F33ED-F225-4E15-B78A-2AAD0979CE95}" destId="{1D6FCDD5-B105-41DB-A1E7-49C3FBA1F3F9}" srcOrd="2" destOrd="0" presId="urn:microsoft.com/office/officeart/2005/8/layout/cycle6"/>
    <dgm:cxn modelId="{A47EA84B-BCC4-47EB-BE84-C53C25DBB773}" type="presParOf" srcId="{A87F33ED-F225-4E15-B78A-2AAD0979CE95}" destId="{2A19A531-E19E-4C62-819B-F91F6E00B54A}" srcOrd="3" destOrd="0" presId="urn:microsoft.com/office/officeart/2005/8/layout/cycle6"/>
    <dgm:cxn modelId="{1353EAFC-782F-4CE5-B126-8E2695B55F11}" type="presParOf" srcId="{A87F33ED-F225-4E15-B78A-2AAD0979CE95}" destId="{96DEE181-6BF4-4876-B6D6-6CD7642A218C}" srcOrd="4" destOrd="0" presId="urn:microsoft.com/office/officeart/2005/8/layout/cycle6"/>
    <dgm:cxn modelId="{3336B8CD-3E29-4EE5-8B5D-B5E7D6529A96}" type="presParOf" srcId="{A87F33ED-F225-4E15-B78A-2AAD0979CE95}" destId="{90E6D41C-994E-4204-95AB-1F5F158D542C}" srcOrd="5" destOrd="0" presId="urn:microsoft.com/office/officeart/2005/8/layout/cycle6"/>
    <dgm:cxn modelId="{F8099ED8-A78F-48B3-A649-0587880A2BA2}" type="presParOf" srcId="{A87F33ED-F225-4E15-B78A-2AAD0979CE95}" destId="{8EFAE610-FD2E-43FC-BB15-BC9CF2D09D9F}" srcOrd="6" destOrd="0" presId="urn:microsoft.com/office/officeart/2005/8/layout/cycle6"/>
    <dgm:cxn modelId="{094AEF8D-6DEB-4D08-928B-D5549D8492EB}" type="presParOf" srcId="{A87F33ED-F225-4E15-B78A-2AAD0979CE95}" destId="{0D925E10-B13B-4BC6-ABE1-A0C702E1C63B}" srcOrd="7" destOrd="0" presId="urn:microsoft.com/office/officeart/2005/8/layout/cycle6"/>
    <dgm:cxn modelId="{7EF68CA2-9127-4E35-854A-6DDFF7AC5712}" type="presParOf" srcId="{A87F33ED-F225-4E15-B78A-2AAD0979CE95}" destId="{8F9C98D9-7B98-41DB-BF5C-76A82CBB00E3}" srcOrd="8" destOrd="0" presId="urn:microsoft.com/office/officeart/2005/8/layout/cycle6"/>
    <dgm:cxn modelId="{8C6E0E0E-6324-469A-9DC1-4F432C78CC1D}" type="presParOf" srcId="{A87F33ED-F225-4E15-B78A-2AAD0979CE95}" destId="{4529D839-D1E3-4A1C-AD21-6E3F9881C41F}" srcOrd="9" destOrd="0" presId="urn:microsoft.com/office/officeart/2005/8/layout/cycle6"/>
    <dgm:cxn modelId="{3D0BC868-C17B-4565-BBE5-175A0C7DF2D4}" type="presParOf" srcId="{A87F33ED-F225-4E15-B78A-2AAD0979CE95}" destId="{5BF82281-FBE1-4DA3-AC60-F343898A74D1}" srcOrd="10" destOrd="0" presId="urn:microsoft.com/office/officeart/2005/8/layout/cycle6"/>
    <dgm:cxn modelId="{7FC86FA1-679D-4B17-B049-DDFBFABFB1BD}" type="presParOf" srcId="{A87F33ED-F225-4E15-B78A-2AAD0979CE95}" destId="{375F6A28-E061-498E-B3D6-6D5DA1A86F2D}" srcOrd="11" destOrd="0" presId="urn:microsoft.com/office/officeart/2005/8/layout/cycle6"/>
    <dgm:cxn modelId="{3FDA77B2-2CE7-4355-80DF-D8BDDB8B6916}" type="presParOf" srcId="{A87F33ED-F225-4E15-B78A-2AAD0979CE95}" destId="{A511DE83-45F5-483F-9F85-CB927FA4B975}" srcOrd="12" destOrd="0" presId="urn:microsoft.com/office/officeart/2005/8/layout/cycle6"/>
    <dgm:cxn modelId="{47114C00-0C5B-4D33-92FE-57A9BF8E4588}" type="presParOf" srcId="{A87F33ED-F225-4E15-B78A-2AAD0979CE95}" destId="{2A2EF6EF-06EC-4578-9ABA-162B41598528}" srcOrd="13" destOrd="0" presId="urn:microsoft.com/office/officeart/2005/8/layout/cycle6"/>
    <dgm:cxn modelId="{8E05C6F5-F610-4645-A85D-9F937207EE1F}" type="presParOf" srcId="{A87F33ED-F225-4E15-B78A-2AAD0979CE95}" destId="{EE77C6EC-C713-43F0-8862-E23BB23AB3F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0F023F-5F9E-43DF-8B9B-D855333CB1A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C"/>
        </a:p>
      </dgm:t>
    </dgm:pt>
    <dgm:pt modelId="{1CDB37B2-6031-4431-AF5D-FA2A6D3187CC}">
      <dgm:prSet phldrT="[Text]"/>
      <dgm:spPr/>
      <dgm:t>
        <a:bodyPr/>
        <a:lstStyle/>
        <a:p>
          <a:r>
            <a:rPr lang="es-419" dirty="0" smtClean="0"/>
            <a:t>Proveedores / Estructura</a:t>
          </a:r>
          <a:endParaRPr lang="es-EC" dirty="0"/>
        </a:p>
      </dgm:t>
    </dgm:pt>
    <dgm:pt modelId="{AD493A69-BA4C-4F3F-BE4C-9B85C0963CA0}" type="parTrans" cxnId="{F9422A57-E45D-4C98-9958-0FE9ABF27BEA}">
      <dgm:prSet/>
      <dgm:spPr/>
      <dgm:t>
        <a:bodyPr/>
        <a:lstStyle/>
        <a:p>
          <a:endParaRPr lang="es-EC"/>
        </a:p>
      </dgm:t>
    </dgm:pt>
    <dgm:pt modelId="{4A0E0327-D7AA-444D-AD08-BE5484F7EE49}" type="sibTrans" cxnId="{F9422A57-E45D-4C98-9958-0FE9ABF27BEA}">
      <dgm:prSet/>
      <dgm:spPr/>
      <dgm:t>
        <a:bodyPr/>
        <a:lstStyle/>
        <a:p>
          <a:endParaRPr lang="es-EC"/>
        </a:p>
      </dgm:t>
    </dgm:pt>
    <dgm:pt modelId="{EE82D431-D9FC-4A69-927A-AD898B60C0D5}">
      <dgm:prSet phldrT="[Text]"/>
      <dgm:spPr/>
      <dgm:t>
        <a:bodyPr/>
        <a:lstStyle/>
        <a:p>
          <a:r>
            <a:rPr lang="es-419" dirty="0" smtClean="0"/>
            <a:t>Niveles de Servicio</a:t>
          </a:r>
          <a:endParaRPr lang="es-EC" dirty="0"/>
        </a:p>
      </dgm:t>
    </dgm:pt>
    <dgm:pt modelId="{135AAFFB-9502-4C9F-8E07-9058169BCBB1}" type="parTrans" cxnId="{83FC4D3E-EDDF-409A-9F4A-CA3128D21E73}">
      <dgm:prSet/>
      <dgm:spPr/>
      <dgm:t>
        <a:bodyPr/>
        <a:lstStyle/>
        <a:p>
          <a:endParaRPr lang="es-EC"/>
        </a:p>
      </dgm:t>
    </dgm:pt>
    <dgm:pt modelId="{46B7A5A0-6BD5-40E9-BDF1-97C04037E94F}" type="sibTrans" cxnId="{83FC4D3E-EDDF-409A-9F4A-CA3128D21E73}">
      <dgm:prSet/>
      <dgm:spPr/>
      <dgm:t>
        <a:bodyPr/>
        <a:lstStyle/>
        <a:p>
          <a:endParaRPr lang="es-EC"/>
        </a:p>
      </dgm:t>
    </dgm:pt>
    <dgm:pt modelId="{E8B97E94-E665-40B1-A5C2-545C33F86173}">
      <dgm:prSet phldrT="[Text]"/>
      <dgm:spPr/>
      <dgm:t>
        <a:bodyPr/>
        <a:lstStyle/>
        <a:p>
          <a:r>
            <a:rPr lang="es-419" dirty="0" smtClean="0"/>
            <a:t>Tipo de Mantenimientos</a:t>
          </a:r>
          <a:endParaRPr lang="es-EC" dirty="0"/>
        </a:p>
      </dgm:t>
    </dgm:pt>
    <dgm:pt modelId="{B4AF8B08-BC37-4CFA-AE9E-AB1B1C2E20B8}" type="parTrans" cxnId="{C8DDE011-188E-4BFA-A0A0-61DD506A8457}">
      <dgm:prSet/>
      <dgm:spPr/>
      <dgm:t>
        <a:bodyPr/>
        <a:lstStyle/>
        <a:p>
          <a:endParaRPr lang="es-EC"/>
        </a:p>
      </dgm:t>
    </dgm:pt>
    <dgm:pt modelId="{C0C0A9F9-094E-4FFA-B04D-030117D8E0AC}" type="sibTrans" cxnId="{C8DDE011-188E-4BFA-A0A0-61DD506A8457}">
      <dgm:prSet/>
      <dgm:spPr/>
      <dgm:t>
        <a:bodyPr/>
        <a:lstStyle/>
        <a:p>
          <a:endParaRPr lang="es-EC"/>
        </a:p>
      </dgm:t>
    </dgm:pt>
    <dgm:pt modelId="{B4428C5E-FBB9-4552-B624-E7CDE00D9E24}" type="pres">
      <dgm:prSet presAssocID="{6B0F023F-5F9E-43DF-8B9B-D855333CB1A3}" presName="Name0" presStyleCnt="0">
        <dgm:presLayoutVars>
          <dgm:dir/>
          <dgm:resizeHandles val="exact"/>
        </dgm:presLayoutVars>
      </dgm:prSet>
      <dgm:spPr/>
      <dgm:t>
        <a:bodyPr/>
        <a:lstStyle/>
        <a:p>
          <a:endParaRPr lang="es-EC"/>
        </a:p>
      </dgm:t>
    </dgm:pt>
    <dgm:pt modelId="{440F468B-27D9-44FC-B0D7-CA42ABF6B205}" type="pres">
      <dgm:prSet presAssocID="{6B0F023F-5F9E-43DF-8B9B-D855333CB1A3}" presName="fgShape" presStyleLbl="fgShp" presStyleIdx="0" presStyleCnt="1"/>
      <dgm:spPr/>
    </dgm:pt>
    <dgm:pt modelId="{ED7F4645-DA2B-40C5-95B7-66D0E064E5C2}" type="pres">
      <dgm:prSet presAssocID="{6B0F023F-5F9E-43DF-8B9B-D855333CB1A3}" presName="linComp" presStyleCnt="0"/>
      <dgm:spPr/>
    </dgm:pt>
    <dgm:pt modelId="{275CC6D0-5BF5-4011-B936-0E87A6C07555}" type="pres">
      <dgm:prSet presAssocID="{1CDB37B2-6031-4431-AF5D-FA2A6D3187CC}" presName="compNode" presStyleCnt="0"/>
      <dgm:spPr/>
    </dgm:pt>
    <dgm:pt modelId="{03E56888-FF61-4DC1-BF62-A7EE07D489F9}" type="pres">
      <dgm:prSet presAssocID="{1CDB37B2-6031-4431-AF5D-FA2A6D3187CC}" presName="bkgdShape" presStyleLbl="node1" presStyleIdx="0" presStyleCnt="3"/>
      <dgm:spPr/>
      <dgm:t>
        <a:bodyPr/>
        <a:lstStyle/>
        <a:p>
          <a:endParaRPr lang="es-EC"/>
        </a:p>
      </dgm:t>
    </dgm:pt>
    <dgm:pt modelId="{9E6B0D89-0BBC-44FE-BB5B-61A1434751BC}" type="pres">
      <dgm:prSet presAssocID="{1CDB37B2-6031-4431-AF5D-FA2A6D3187CC}" presName="nodeTx" presStyleLbl="node1" presStyleIdx="0" presStyleCnt="3">
        <dgm:presLayoutVars>
          <dgm:bulletEnabled val="1"/>
        </dgm:presLayoutVars>
      </dgm:prSet>
      <dgm:spPr/>
      <dgm:t>
        <a:bodyPr/>
        <a:lstStyle/>
        <a:p>
          <a:endParaRPr lang="es-EC"/>
        </a:p>
      </dgm:t>
    </dgm:pt>
    <dgm:pt modelId="{29A757A0-C62A-4256-8A1A-33B886F4F95A}" type="pres">
      <dgm:prSet presAssocID="{1CDB37B2-6031-4431-AF5D-FA2A6D3187CC}" presName="invisiNode" presStyleLbl="node1" presStyleIdx="0" presStyleCnt="3"/>
      <dgm:spPr/>
    </dgm:pt>
    <dgm:pt modelId="{B3538ABA-C244-494F-A0C9-FBD80A060F03}" type="pres">
      <dgm:prSet presAssocID="{1CDB37B2-6031-4431-AF5D-FA2A6D3187C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C"/>
        </a:p>
      </dgm:t>
    </dgm:pt>
    <dgm:pt modelId="{944BFAE8-83E4-42B5-9EA2-370608A87894}" type="pres">
      <dgm:prSet presAssocID="{4A0E0327-D7AA-444D-AD08-BE5484F7EE49}" presName="sibTrans" presStyleLbl="sibTrans2D1" presStyleIdx="0" presStyleCnt="0"/>
      <dgm:spPr/>
      <dgm:t>
        <a:bodyPr/>
        <a:lstStyle/>
        <a:p>
          <a:endParaRPr lang="es-EC"/>
        </a:p>
      </dgm:t>
    </dgm:pt>
    <dgm:pt modelId="{422E5761-5C21-40A8-9ED8-6C724B706CC7}" type="pres">
      <dgm:prSet presAssocID="{EE82D431-D9FC-4A69-927A-AD898B60C0D5}" presName="compNode" presStyleCnt="0"/>
      <dgm:spPr/>
    </dgm:pt>
    <dgm:pt modelId="{6EDC8669-4B30-47DF-BD4F-446F2B7DFDA0}" type="pres">
      <dgm:prSet presAssocID="{EE82D431-D9FC-4A69-927A-AD898B60C0D5}" presName="bkgdShape" presStyleLbl="node1" presStyleIdx="1" presStyleCnt="3"/>
      <dgm:spPr/>
      <dgm:t>
        <a:bodyPr/>
        <a:lstStyle/>
        <a:p>
          <a:endParaRPr lang="es-EC"/>
        </a:p>
      </dgm:t>
    </dgm:pt>
    <dgm:pt modelId="{D6333C0E-9085-40E2-860A-A0065F37193F}" type="pres">
      <dgm:prSet presAssocID="{EE82D431-D9FC-4A69-927A-AD898B60C0D5}" presName="nodeTx" presStyleLbl="node1" presStyleIdx="1" presStyleCnt="3">
        <dgm:presLayoutVars>
          <dgm:bulletEnabled val="1"/>
        </dgm:presLayoutVars>
      </dgm:prSet>
      <dgm:spPr/>
      <dgm:t>
        <a:bodyPr/>
        <a:lstStyle/>
        <a:p>
          <a:endParaRPr lang="es-EC"/>
        </a:p>
      </dgm:t>
    </dgm:pt>
    <dgm:pt modelId="{DCACF22C-E69B-4FD4-B572-BCA6A5858021}" type="pres">
      <dgm:prSet presAssocID="{EE82D431-D9FC-4A69-927A-AD898B60C0D5}" presName="invisiNode" presStyleLbl="node1" presStyleIdx="1" presStyleCnt="3"/>
      <dgm:spPr/>
    </dgm:pt>
    <dgm:pt modelId="{40EA353C-9999-4E82-842B-9F231EBF5BE7}" type="pres">
      <dgm:prSet presAssocID="{EE82D431-D9FC-4A69-927A-AD898B60C0D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E7EB8B1D-731E-4193-BB52-BED9E316EDA6}" type="pres">
      <dgm:prSet presAssocID="{46B7A5A0-6BD5-40E9-BDF1-97C04037E94F}" presName="sibTrans" presStyleLbl="sibTrans2D1" presStyleIdx="0" presStyleCnt="0"/>
      <dgm:spPr/>
      <dgm:t>
        <a:bodyPr/>
        <a:lstStyle/>
        <a:p>
          <a:endParaRPr lang="es-EC"/>
        </a:p>
      </dgm:t>
    </dgm:pt>
    <dgm:pt modelId="{4BE38647-31C7-4C73-BD78-4660AB944619}" type="pres">
      <dgm:prSet presAssocID="{E8B97E94-E665-40B1-A5C2-545C33F86173}" presName="compNode" presStyleCnt="0"/>
      <dgm:spPr/>
    </dgm:pt>
    <dgm:pt modelId="{11750B8B-B856-431C-8EC9-5238675D8B7F}" type="pres">
      <dgm:prSet presAssocID="{E8B97E94-E665-40B1-A5C2-545C33F86173}" presName="bkgdShape" presStyleLbl="node1" presStyleIdx="2" presStyleCnt="3"/>
      <dgm:spPr/>
      <dgm:t>
        <a:bodyPr/>
        <a:lstStyle/>
        <a:p>
          <a:endParaRPr lang="es-EC"/>
        </a:p>
      </dgm:t>
    </dgm:pt>
    <dgm:pt modelId="{561B44A9-0501-448D-8542-AA9349CC6618}" type="pres">
      <dgm:prSet presAssocID="{E8B97E94-E665-40B1-A5C2-545C33F86173}" presName="nodeTx" presStyleLbl="node1" presStyleIdx="2" presStyleCnt="3">
        <dgm:presLayoutVars>
          <dgm:bulletEnabled val="1"/>
        </dgm:presLayoutVars>
      </dgm:prSet>
      <dgm:spPr/>
      <dgm:t>
        <a:bodyPr/>
        <a:lstStyle/>
        <a:p>
          <a:endParaRPr lang="es-EC"/>
        </a:p>
      </dgm:t>
    </dgm:pt>
    <dgm:pt modelId="{AB59EC93-3B1B-4F94-9F65-C1057A4B428C}" type="pres">
      <dgm:prSet presAssocID="{E8B97E94-E665-40B1-A5C2-545C33F86173}" presName="invisiNode" presStyleLbl="node1" presStyleIdx="2" presStyleCnt="3"/>
      <dgm:spPr/>
    </dgm:pt>
    <dgm:pt modelId="{74F8C2D2-0562-4DB7-9E02-5CE0388BAD3A}" type="pres">
      <dgm:prSet presAssocID="{E8B97E94-E665-40B1-A5C2-545C33F86173}"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Lst>
  <dgm:cxnLst>
    <dgm:cxn modelId="{C8DDE011-188E-4BFA-A0A0-61DD506A8457}" srcId="{6B0F023F-5F9E-43DF-8B9B-D855333CB1A3}" destId="{E8B97E94-E665-40B1-A5C2-545C33F86173}" srcOrd="2" destOrd="0" parTransId="{B4AF8B08-BC37-4CFA-AE9E-AB1B1C2E20B8}" sibTransId="{C0C0A9F9-094E-4FFA-B04D-030117D8E0AC}"/>
    <dgm:cxn modelId="{01FE88D2-9645-43BC-88E3-4FA8B1F1DC08}" type="presOf" srcId="{E8B97E94-E665-40B1-A5C2-545C33F86173}" destId="{561B44A9-0501-448D-8542-AA9349CC6618}" srcOrd="1" destOrd="0" presId="urn:microsoft.com/office/officeart/2005/8/layout/hList7"/>
    <dgm:cxn modelId="{83FC4D3E-EDDF-409A-9F4A-CA3128D21E73}" srcId="{6B0F023F-5F9E-43DF-8B9B-D855333CB1A3}" destId="{EE82D431-D9FC-4A69-927A-AD898B60C0D5}" srcOrd="1" destOrd="0" parTransId="{135AAFFB-9502-4C9F-8E07-9058169BCBB1}" sibTransId="{46B7A5A0-6BD5-40E9-BDF1-97C04037E94F}"/>
    <dgm:cxn modelId="{56690E73-8073-4271-AEE5-1F6C06581708}" type="presOf" srcId="{EE82D431-D9FC-4A69-927A-AD898B60C0D5}" destId="{6EDC8669-4B30-47DF-BD4F-446F2B7DFDA0}" srcOrd="0" destOrd="0" presId="urn:microsoft.com/office/officeart/2005/8/layout/hList7"/>
    <dgm:cxn modelId="{4ADFF9C5-4214-433C-B0A1-C5E064E2026D}" type="presOf" srcId="{E8B97E94-E665-40B1-A5C2-545C33F86173}" destId="{11750B8B-B856-431C-8EC9-5238675D8B7F}" srcOrd="0" destOrd="0" presId="urn:microsoft.com/office/officeart/2005/8/layout/hList7"/>
    <dgm:cxn modelId="{F9422A57-E45D-4C98-9958-0FE9ABF27BEA}" srcId="{6B0F023F-5F9E-43DF-8B9B-D855333CB1A3}" destId="{1CDB37B2-6031-4431-AF5D-FA2A6D3187CC}" srcOrd="0" destOrd="0" parTransId="{AD493A69-BA4C-4F3F-BE4C-9B85C0963CA0}" sibTransId="{4A0E0327-D7AA-444D-AD08-BE5484F7EE49}"/>
    <dgm:cxn modelId="{DC892021-DAFB-4BFA-B748-94F2F376A6D0}" type="presOf" srcId="{46B7A5A0-6BD5-40E9-BDF1-97C04037E94F}" destId="{E7EB8B1D-731E-4193-BB52-BED9E316EDA6}" srcOrd="0" destOrd="0" presId="urn:microsoft.com/office/officeart/2005/8/layout/hList7"/>
    <dgm:cxn modelId="{9C7DA12A-4107-4808-9D2E-DA80CF0D3920}" type="presOf" srcId="{1CDB37B2-6031-4431-AF5D-FA2A6D3187CC}" destId="{9E6B0D89-0BBC-44FE-BB5B-61A1434751BC}" srcOrd="1" destOrd="0" presId="urn:microsoft.com/office/officeart/2005/8/layout/hList7"/>
    <dgm:cxn modelId="{6A987BE8-B22F-45A5-ABE6-4118279B7FB2}" type="presOf" srcId="{1CDB37B2-6031-4431-AF5D-FA2A6D3187CC}" destId="{03E56888-FF61-4DC1-BF62-A7EE07D489F9}" srcOrd="0" destOrd="0" presId="urn:microsoft.com/office/officeart/2005/8/layout/hList7"/>
    <dgm:cxn modelId="{41002E26-F98F-451A-9B3B-08B30D89CD7E}" type="presOf" srcId="{EE82D431-D9FC-4A69-927A-AD898B60C0D5}" destId="{D6333C0E-9085-40E2-860A-A0065F37193F}" srcOrd="1" destOrd="0" presId="urn:microsoft.com/office/officeart/2005/8/layout/hList7"/>
    <dgm:cxn modelId="{B0074B96-6C72-49F3-B89D-6FC68B12AE5E}" type="presOf" srcId="{4A0E0327-D7AA-444D-AD08-BE5484F7EE49}" destId="{944BFAE8-83E4-42B5-9EA2-370608A87894}" srcOrd="0" destOrd="0" presId="urn:microsoft.com/office/officeart/2005/8/layout/hList7"/>
    <dgm:cxn modelId="{3BAEF1BA-94E2-45D5-89C8-D81129DE0DC7}" type="presOf" srcId="{6B0F023F-5F9E-43DF-8B9B-D855333CB1A3}" destId="{B4428C5E-FBB9-4552-B624-E7CDE00D9E24}" srcOrd="0" destOrd="0" presId="urn:microsoft.com/office/officeart/2005/8/layout/hList7"/>
    <dgm:cxn modelId="{2D9DEEDA-6115-4E83-B0CC-489C6EA33C34}" type="presParOf" srcId="{B4428C5E-FBB9-4552-B624-E7CDE00D9E24}" destId="{440F468B-27D9-44FC-B0D7-CA42ABF6B205}" srcOrd="0" destOrd="0" presId="urn:microsoft.com/office/officeart/2005/8/layout/hList7"/>
    <dgm:cxn modelId="{6D110D2D-1820-453A-9B6A-73A62017E5BC}" type="presParOf" srcId="{B4428C5E-FBB9-4552-B624-E7CDE00D9E24}" destId="{ED7F4645-DA2B-40C5-95B7-66D0E064E5C2}" srcOrd="1" destOrd="0" presId="urn:microsoft.com/office/officeart/2005/8/layout/hList7"/>
    <dgm:cxn modelId="{97BC3775-0DCA-4ECD-9A88-2F65B3650E3C}" type="presParOf" srcId="{ED7F4645-DA2B-40C5-95B7-66D0E064E5C2}" destId="{275CC6D0-5BF5-4011-B936-0E87A6C07555}" srcOrd="0" destOrd="0" presId="urn:microsoft.com/office/officeart/2005/8/layout/hList7"/>
    <dgm:cxn modelId="{AA26EE16-8517-43FF-B60C-C8EB4D56DF11}" type="presParOf" srcId="{275CC6D0-5BF5-4011-B936-0E87A6C07555}" destId="{03E56888-FF61-4DC1-BF62-A7EE07D489F9}" srcOrd="0" destOrd="0" presId="urn:microsoft.com/office/officeart/2005/8/layout/hList7"/>
    <dgm:cxn modelId="{A9AF2CE8-1E53-46E4-AE5E-D93095A0F721}" type="presParOf" srcId="{275CC6D0-5BF5-4011-B936-0E87A6C07555}" destId="{9E6B0D89-0BBC-44FE-BB5B-61A1434751BC}" srcOrd="1" destOrd="0" presId="urn:microsoft.com/office/officeart/2005/8/layout/hList7"/>
    <dgm:cxn modelId="{EF116C90-F7B5-4799-B46A-D309C4DEFE92}" type="presParOf" srcId="{275CC6D0-5BF5-4011-B936-0E87A6C07555}" destId="{29A757A0-C62A-4256-8A1A-33B886F4F95A}" srcOrd="2" destOrd="0" presId="urn:microsoft.com/office/officeart/2005/8/layout/hList7"/>
    <dgm:cxn modelId="{3A74180A-D1DA-4B95-AEE4-42921479F1B6}" type="presParOf" srcId="{275CC6D0-5BF5-4011-B936-0E87A6C07555}" destId="{B3538ABA-C244-494F-A0C9-FBD80A060F03}" srcOrd="3" destOrd="0" presId="urn:microsoft.com/office/officeart/2005/8/layout/hList7"/>
    <dgm:cxn modelId="{D2C3F4D2-9ECD-4A16-B73D-D99DC84C4204}" type="presParOf" srcId="{ED7F4645-DA2B-40C5-95B7-66D0E064E5C2}" destId="{944BFAE8-83E4-42B5-9EA2-370608A87894}" srcOrd="1" destOrd="0" presId="urn:microsoft.com/office/officeart/2005/8/layout/hList7"/>
    <dgm:cxn modelId="{F6FC6325-F2AB-480A-B70F-5B4025814D7F}" type="presParOf" srcId="{ED7F4645-DA2B-40C5-95B7-66D0E064E5C2}" destId="{422E5761-5C21-40A8-9ED8-6C724B706CC7}" srcOrd="2" destOrd="0" presId="urn:microsoft.com/office/officeart/2005/8/layout/hList7"/>
    <dgm:cxn modelId="{CC31A2D3-701A-4AA2-B3F3-A290C15C86BC}" type="presParOf" srcId="{422E5761-5C21-40A8-9ED8-6C724B706CC7}" destId="{6EDC8669-4B30-47DF-BD4F-446F2B7DFDA0}" srcOrd="0" destOrd="0" presId="urn:microsoft.com/office/officeart/2005/8/layout/hList7"/>
    <dgm:cxn modelId="{44E61DA4-406D-4E12-827E-1F74608800AE}" type="presParOf" srcId="{422E5761-5C21-40A8-9ED8-6C724B706CC7}" destId="{D6333C0E-9085-40E2-860A-A0065F37193F}" srcOrd="1" destOrd="0" presId="urn:microsoft.com/office/officeart/2005/8/layout/hList7"/>
    <dgm:cxn modelId="{82C7C883-E0EE-411E-AFF9-132026D38B7C}" type="presParOf" srcId="{422E5761-5C21-40A8-9ED8-6C724B706CC7}" destId="{DCACF22C-E69B-4FD4-B572-BCA6A5858021}" srcOrd="2" destOrd="0" presId="urn:microsoft.com/office/officeart/2005/8/layout/hList7"/>
    <dgm:cxn modelId="{E095848B-33B7-4DE0-A3A9-6A14A2EF6A14}" type="presParOf" srcId="{422E5761-5C21-40A8-9ED8-6C724B706CC7}" destId="{40EA353C-9999-4E82-842B-9F231EBF5BE7}" srcOrd="3" destOrd="0" presId="urn:microsoft.com/office/officeart/2005/8/layout/hList7"/>
    <dgm:cxn modelId="{B9A570EE-7398-4036-BE34-C8EA88173310}" type="presParOf" srcId="{ED7F4645-DA2B-40C5-95B7-66D0E064E5C2}" destId="{E7EB8B1D-731E-4193-BB52-BED9E316EDA6}" srcOrd="3" destOrd="0" presId="urn:microsoft.com/office/officeart/2005/8/layout/hList7"/>
    <dgm:cxn modelId="{6538A684-776B-4B65-BC70-764A672904DD}" type="presParOf" srcId="{ED7F4645-DA2B-40C5-95B7-66D0E064E5C2}" destId="{4BE38647-31C7-4C73-BD78-4660AB944619}" srcOrd="4" destOrd="0" presId="urn:microsoft.com/office/officeart/2005/8/layout/hList7"/>
    <dgm:cxn modelId="{350CDD27-0500-45D7-89AA-3096D8EB8826}" type="presParOf" srcId="{4BE38647-31C7-4C73-BD78-4660AB944619}" destId="{11750B8B-B856-431C-8EC9-5238675D8B7F}" srcOrd="0" destOrd="0" presId="urn:microsoft.com/office/officeart/2005/8/layout/hList7"/>
    <dgm:cxn modelId="{E106EB40-9116-4D4C-B029-6B33B44874A7}" type="presParOf" srcId="{4BE38647-31C7-4C73-BD78-4660AB944619}" destId="{561B44A9-0501-448D-8542-AA9349CC6618}" srcOrd="1" destOrd="0" presId="urn:microsoft.com/office/officeart/2005/8/layout/hList7"/>
    <dgm:cxn modelId="{C8314F9B-DC01-4597-80B0-442A41D41D04}" type="presParOf" srcId="{4BE38647-31C7-4C73-BD78-4660AB944619}" destId="{AB59EC93-3B1B-4F94-9F65-C1057A4B428C}" srcOrd="2" destOrd="0" presId="urn:microsoft.com/office/officeart/2005/8/layout/hList7"/>
    <dgm:cxn modelId="{A263E1A8-677E-49FC-9C87-775DCA21DA86}" type="presParOf" srcId="{4BE38647-31C7-4C73-BD78-4660AB944619}" destId="{74F8C2D2-0562-4DB7-9E02-5CE0388BAD3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7F22C3-D480-423E-BA89-B3C9FC24598B}"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s-EC"/>
        </a:p>
      </dgm:t>
    </dgm:pt>
    <dgm:pt modelId="{2EDC77DD-4862-41F9-8746-650C6ABEEF23}">
      <dgm:prSet phldrT="[Text]"/>
      <dgm:spPr/>
      <dgm:t>
        <a:bodyPr/>
        <a:lstStyle/>
        <a:p>
          <a:r>
            <a:rPr lang="es-419" dirty="0" smtClean="0"/>
            <a:t>Número de depositantes / Población (2014, 9.121.389 / 16.027.466 = 56,91%</a:t>
          </a:r>
        </a:p>
        <a:p>
          <a:r>
            <a:rPr lang="es-419" dirty="0" smtClean="0"/>
            <a:t>Provincia Pichincha = 1.989.441 / 2.758.629 = 72.12%</a:t>
          </a:r>
          <a:endParaRPr lang="es-EC" dirty="0"/>
        </a:p>
      </dgm:t>
    </dgm:pt>
    <dgm:pt modelId="{82A1CDB4-91D7-4EDF-B10D-3D9D196D50B9}" type="parTrans" cxnId="{48B31C9A-E386-4F3B-B909-26A6E6F580DB}">
      <dgm:prSet/>
      <dgm:spPr/>
      <dgm:t>
        <a:bodyPr/>
        <a:lstStyle/>
        <a:p>
          <a:endParaRPr lang="es-EC"/>
        </a:p>
      </dgm:t>
    </dgm:pt>
    <dgm:pt modelId="{8FD48B08-C505-4958-B480-5665335280E5}" type="sibTrans" cxnId="{48B31C9A-E386-4F3B-B909-26A6E6F580DB}">
      <dgm:prSet/>
      <dgm:spPr/>
      <dgm:t>
        <a:bodyPr/>
        <a:lstStyle/>
        <a:p>
          <a:endParaRPr lang="es-EC"/>
        </a:p>
      </dgm:t>
    </dgm:pt>
    <dgm:pt modelId="{25D342F7-F4A1-4DDD-B2CB-002AE8971798}">
      <dgm:prSet phldrT="[Text]"/>
      <dgm:spPr/>
      <dgm:t>
        <a:bodyPr/>
        <a:lstStyle/>
        <a:p>
          <a:r>
            <a:rPr lang="es-419" dirty="0" smtClean="0"/>
            <a:t>Avances de Efectivo USD. 66.278.097 (mayo 2015)</a:t>
          </a:r>
          <a:endParaRPr lang="es-EC" dirty="0"/>
        </a:p>
      </dgm:t>
    </dgm:pt>
    <dgm:pt modelId="{22D0EF07-4CCF-4E2A-AFB4-476BBCF71E84}" type="parTrans" cxnId="{F42A2C2C-982C-4A52-907A-291B66DEFBCB}">
      <dgm:prSet/>
      <dgm:spPr/>
      <dgm:t>
        <a:bodyPr/>
        <a:lstStyle/>
        <a:p>
          <a:endParaRPr lang="es-EC"/>
        </a:p>
      </dgm:t>
    </dgm:pt>
    <dgm:pt modelId="{2A2DF976-0CC2-497D-AFD4-2E62EE5F1442}" type="sibTrans" cxnId="{F42A2C2C-982C-4A52-907A-291B66DEFBCB}">
      <dgm:prSet/>
      <dgm:spPr/>
      <dgm:t>
        <a:bodyPr/>
        <a:lstStyle/>
        <a:p>
          <a:endParaRPr lang="es-EC"/>
        </a:p>
      </dgm:t>
    </dgm:pt>
    <dgm:pt modelId="{02FE79CF-8ACF-4BCA-BF9A-E524912BCCAD}">
      <dgm:prSet phldrT="[Text]"/>
      <dgm:spPr/>
      <dgm:t>
        <a:bodyPr/>
        <a:lstStyle/>
        <a:p>
          <a:r>
            <a:rPr lang="es-419" dirty="0" smtClean="0"/>
            <a:t>Provincia Pichincha 967.720 personas con tarjeta de crédito = 37%</a:t>
          </a:r>
        </a:p>
        <a:p>
          <a:r>
            <a:rPr lang="es-419" dirty="0" smtClean="0"/>
            <a:t>Tarjetas de débito = 4.864.139 a julio 2014</a:t>
          </a:r>
          <a:endParaRPr lang="es-EC" dirty="0"/>
        </a:p>
      </dgm:t>
    </dgm:pt>
    <dgm:pt modelId="{0B454067-9448-4B42-9AF7-9E580B77FA88}" type="parTrans" cxnId="{82F1B352-CEA2-4570-A3D5-E6B81B53FB52}">
      <dgm:prSet/>
      <dgm:spPr/>
      <dgm:t>
        <a:bodyPr/>
        <a:lstStyle/>
        <a:p>
          <a:endParaRPr lang="es-EC"/>
        </a:p>
      </dgm:t>
    </dgm:pt>
    <dgm:pt modelId="{D113C9C2-7208-47E2-B494-28A91DC5003C}" type="sibTrans" cxnId="{82F1B352-CEA2-4570-A3D5-E6B81B53FB52}">
      <dgm:prSet/>
      <dgm:spPr/>
      <dgm:t>
        <a:bodyPr/>
        <a:lstStyle/>
        <a:p>
          <a:endParaRPr lang="es-EC"/>
        </a:p>
      </dgm:t>
    </dgm:pt>
    <dgm:pt modelId="{727B0754-A1A8-4E52-93AF-A47E693C3DD9}" type="pres">
      <dgm:prSet presAssocID="{B57F22C3-D480-423E-BA89-B3C9FC24598B}" presName="linearFlow" presStyleCnt="0">
        <dgm:presLayoutVars>
          <dgm:dir/>
          <dgm:resizeHandles val="exact"/>
        </dgm:presLayoutVars>
      </dgm:prSet>
      <dgm:spPr/>
      <dgm:t>
        <a:bodyPr/>
        <a:lstStyle/>
        <a:p>
          <a:endParaRPr lang="es-EC"/>
        </a:p>
      </dgm:t>
    </dgm:pt>
    <dgm:pt modelId="{76B8E8DF-1B7C-47F9-8708-DE40CC7237D2}" type="pres">
      <dgm:prSet presAssocID="{2EDC77DD-4862-41F9-8746-650C6ABEEF23}" presName="comp" presStyleCnt="0"/>
      <dgm:spPr/>
    </dgm:pt>
    <dgm:pt modelId="{1FC62484-D4FE-43DD-81DD-BE03AE664EAA}" type="pres">
      <dgm:prSet presAssocID="{2EDC77DD-4862-41F9-8746-650C6ABEEF23}" presName="rect2" presStyleLbl="node1" presStyleIdx="0" presStyleCnt="3">
        <dgm:presLayoutVars>
          <dgm:bulletEnabled val="1"/>
        </dgm:presLayoutVars>
      </dgm:prSet>
      <dgm:spPr/>
      <dgm:t>
        <a:bodyPr/>
        <a:lstStyle/>
        <a:p>
          <a:endParaRPr lang="es-EC"/>
        </a:p>
      </dgm:t>
    </dgm:pt>
    <dgm:pt modelId="{453FDEFB-769A-4642-87C7-4FBEE1A812F1}" type="pres">
      <dgm:prSet presAssocID="{2EDC77DD-4862-41F9-8746-650C6ABEEF23}" presName="rect1" presStyleLbl="lnNod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 r="-1000"/>
          </a:stretch>
        </a:blipFill>
      </dgm:spPr>
    </dgm:pt>
    <dgm:pt modelId="{61B4DBD6-7FB4-4179-BA3D-2961961FA609}" type="pres">
      <dgm:prSet presAssocID="{8FD48B08-C505-4958-B480-5665335280E5}" presName="sibTrans" presStyleCnt="0"/>
      <dgm:spPr/>
    </dgm:pt>
    <dgm:pt modelId="{0CAD5F7F-544D-4CC2-8F90-B6EA50DA1793}" type="pres">
      <dgm:prSet presAssocID="{25D342F7-F4A1-4DDD-B2CB-002AE8971798}" presName="comp" presStyleCnt="0"/>
      <dgm:spPr/>
    </dgm:pt>
    <dgm:pt modelId="{9A18864F-88E1-4EB4-B629-E0D4A6D96C04}" type="pres">
      <dgm:prSet presAssocID="{25D342F7-F4A1-4DDD-B2CB-002AE8971798}" presName="rect2" presStyleLbl="node1" presStyleIdx="1" presStyleCnt="3">
        <dgm:presLayoutVars>
          <dgm:bulletEnabled val="1"/>
        </dgm:presLayoutVars>
      </dgm:prSet>
      <dgm:spPr/>
      <dgm:t>
        <a:bodyPr/>
        <a:lstStyle/>
        <a:p>
          <a:endParaRPr lang="es-EC"/>
        </a:p>
      </dgm:t>
    </dgm:pt>
    <dgm:pt modelId="{0DE12E74-AC20-4776-B06A-7F7588C47218}" type="pres">
      <dgm:prSet presAssocID="{25D342F7-F4A1-4DDD-B2CB-002AE8971798}" presName="rect1" presStyleLbl="lnNod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4000" b="-4000"/>
          </a:stretch>
        </a:blipFill>
      </dgm:spPr>
    </dgm:pt>
    <dgm:pt modelId="{7FFFB95D-4865-4EA9-AFFC-1E81E02DE8FF}" type="pres">
      <dgm:prSet presAssocID="{2A2DF976-0CC2-497D-AFD4-2E62EE5F1442}" presName="sibTrans" presStyleCnt="0"/>
      <dgm:spPr/>
    </dgm:pt>
    <dgm:pt modelId="{A3BEA337-F942-4CE3-BA9A-D09B16CEEA0C}" type="pres">
      <dgm:prSet presAssocID="{02FE79CF-8ACF-4BCA-BF9A-E524912BCCAD}" presName="comp" presStyleCnt="0"/>
      <dgm:spPr/>
    </dgm:pt>
    <dgm:pt modelId="{36CC9664-36F5-4AB6-BF58-597475C85AF6}" type="pres">
      <dgm:prSet presAssocID="{02FE79CF-8ACF-4BCA-BF9A-E524912BCCAD}" presName="rect2" presStyleLbl="node1" presStyleIdx="2" presStyleCnt="3">
        <dgm:presLayoutVars>
          <dgm:bulletEnabled val="1"/>
        </dgm:presLayoutVars>
      </dgm:prSet>
      <dgm:spPr/>
      <dgm:t>
        <a:bodyPr/>
        <a:lstStyle/>
        <a:p>
          <a:endParaRPr lang="es-EC"/>
        </a:p>
      </dgm:t>
    </dgm:pt>
    <dgm:pt modelId="{D59E94C5-616C-435D-BB56-A19A5C1305DA}" type="pres">
      <dgm:prSet presAssocID="{02FE79CF-8ACF-4BCA-BF9A-E524912BCCAD}" presName="rect1" presStyleLbl="lnNod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000" r="-1000"/>
          </a:stretch>
        </a:blipFill>
      </dgm:spPr>
    </dgm:pt>
  </dgm:ptLst>
  <dgm:cxnLst>
    <dgm:cxn modelId="{51876A02-3DA3-46DF-B480-115D2BB7489A}" type="presOf" srcId="{2EDC77DD-4862-41F9-8746-650C6ABEEF23}" destId="{1FC62484-D4FE-43DD-81DD-BE03AE664EAA}" srcOrd="0" destOrd="0" presId="urn:microsoft.com/office/officeart/2008/layout/AlternatingPictureBlocks"/>
    <dgm:cxn modelId="{6BE1EC77-408C-435A-B4B5-95B567142681}" type="presOf" srcId="{B57F22C3-D480-423E-BA89-B3C9FC24598B}" destId="{727B0754-A1A8-4E52-93AF-A47E693C3DD9}" srcOrd="0" destOrd="0" presId="urn:microsoft.com/office/officeart/2008/layout/AlternatingPictureBlocks"/>
    <dgm:cxn modelId="{82F1B352-CEA2-4570-A3D5-E6B81B53FB52}" srcId="{B57F22C3-D480-423E-BA89-B3C9FC24598B}" destId="{02FE79CF-8ACF-4BCA-BF9A-E524912BCCAD}" srcOrd="2" destOrd="0" parTransId="{0B454067-9448-4B42-9AF7-9E580B77FA88}" sibTransId="{D113C9C2-7208-47E2-B494-28A91DC5003C}"/>
    <dgm:cxn modelId="{F42A2C2C-982C-4A52-907A-291B66DEFBCB}" srcId="{B57F22C3-D480-423E-BA89-B3C9FC24598B}" destId="{25D342F7-F4A1-4DDD-B2CB-002AE8971798}" srcOrd="1" destOrd="0" parTransId="{22D0EF07-4CCF-4E2A-AFB4-476BBCF71E84}" sibTransId="{2A2DF976-0CC2-497D-AFD4-2E62EE5F1442}"/>
    <dgm:cxn modelId="{48B31C9A-E386-4F3B-B909-26A6E6F580DB}" srcId="{B57F22C3-D480-423E-BA89-B3C9FC24598B}" destId="{2EDC77DD-4862-41F9-8746-650C6ABEEF23}" srcOrd="0" destOrd="0" parTransId="{82A1CDB4-91D7-4EDF-B10D-3D9D196D50B9}" sibTransId="{8FD48B08-C505-4958-B480-5665335280E5}"/>
    <dgm:cxn modelId="{AE9C39B0-24E7-4FA8-9A52-3B6B7BA4D256}" type="presOf" srcId="{02FE79CF-8ACF-4BCA-BF9A-E524912BCCAD}" destId="{36CC9664-36F5-4AB6-BF58-597475C85AF6}" srcOrd="0" destOrd="0" presId="urn:microsoft.com/office/officeart/2008/layout/AlternatingPictureBlocks"/>
    <dgm:cxn modelId="{84B1B81B-F334-43F5-BDF4-63AE2C3DFDD9}" type="presOf" srcId="{25D342F7-F4A1-4DDD-B2CB-002AE8971798}" destId="{9A18864F-88E1-4EB4-B629-E0D4A6D96C04}" srcOrd="0" destOrd="0" presId="urn:microsoft.com/office/officeart/2008/layout/AlternatingPictureBlocks"/>
    <dgm:cxn modelId="{68D3181B-CB7E-492D-B15B-354BF2B7CDA1}" type="presParOf" srcId="{727B0754-A1A8-4E52-93AF-A47E693C3DD9}" destId="{76B8E8DF-1B7C-47F9-8708-DE40CC7237D2}" srcOrd="0" destOrd="0" presId="urn:microsoft.com/office/officeart/2008/layout/AlternatingPictureBlocks"/>
    <dgm:cxn modelId="{95B498AD-C34D-41D9-B294-2D74AB8E7517}" type="presParOf" srcId="{76B8E8DF-1B7C-47F9-8708-DE40CC7237D2}" destId="{1FC62484-D4FE-43DD-81DD-BE03AE664EAA}" srcOrd="0" destOrd="0" presId="urn:microsoft.com/office/officeart/2008/layout/AlternatingPictureBlocks"/>
    <dgm:cxn modelId="{2B4AB3F0-0A39-4D39-A4D9-712F9A73E15A}" type="presParOf" srcId="{76B8E8DF-1B7C-47F9-8708-DE40CC7237D2}" destId="{453FDEFB-769A-4642-87C7-4FBEE1A812F1}" srcOrd="1" destOrd="0" presId="urn:microsoft.com/office/officeart/2008/layout/AlternatingPictureBlocks"/>
    <dgm:cxn modelId="{151B1312-617C-4463-9845-F43E04577778}" type="presParOf" srcId="{727B0754-A1A8-4E52-93AF-A47E693C3DD9}" destId="{61B4DBD6-7FB4-4179-BA3D-2961961FA609}" srcOrd="1" destOrd="0" presId="urn:microsoft.com/office/officeart/2008/layout/AlternatingPictureBlocks"/>
    <dgm:cxn modelId="{24BD7358-294F-43A3-BC26-0E6C9D5B39EA}" type="presParOf" srcId="{727B0754-A1A8-4E52-93AF-A47E693C3DD9}" destId="{0CAD5F7F-544D-4CC2-8F90-B6EA50DA1793}" srcOrd="2" destOrd="0" presId="urn:microsoft.com/office/officeart/2008/layout/AlternatingPictureBlocks"/>
    <dgm:cxn modelId="{AA8A02A3-67BC-4324-825D-73FBCE8F4C50}" type="presParOf" srcId="{0CAD5F7F-544D-4CC2-8F90-B6EA50DA1793}" destId="{9A18864F-88E1-4EB4-B629-E0D4A6D96C04}" srcOrd="0" destOrd="0" presId="urn:microsoft.com/office/officeart/2008/layout/AlternatingPictureBlocks"/>
    <dgm:cxn modelId="{8AA17721-8EF5-428A-B544-E4E065E5A7B9}" type="presParOf" srcId="{0CAD5F7F-544D-4CC2-8F90-B6EA50DA1793}" destId="{0DE12E74-AC20-4776-B06A-7F7588C47218}" srcOrd="1" destOrd="0" presId="urn:microsoft.com/office/officeart/2008/layout/AlternatingPictureBlocks"/>
    <dgm:cxn modelId="{6F743B8C-C864-4393-B73A-08F320313116}" type="presParOf" srcId="{727B0754-A1A8-4E52-93AF-A47E693C3DD9}" destId="{7FFFB95D-4865-4EA9-AFFC-1E81E02DE8FF}" srcOrd="3" destOrd="0" presId="urn:microsoft.com/office/officeart/2008/layout/AlternatingPictureBlocks"/>
    <dgm:cxn modelId="{87BDF06F-3F3B-4AB5-9861-C568388919C2}" type="presParOf" srcId="{727B0754-A1A8-4E52-93AF-A47E693C3DD9}" destId="{A3BEA337-F942-4CE3-BA9A-D09B16CEEA0C}" srcOrd="4" destOrd="0" presId="urn:microsoft.com/office/officeart/2008/layout/AlternatingPictureBlocks"/>
    <dgm:cxn modelId="{C797FF1A-2F61-47DE-AE8E-DCF6857905EE}" type="presParOf" srcId="{A3BEA337-F942-4CE3-BA9A-D09B16CEEA0C}" destId="{36CC9664-36F5-4AB6-BF58-597475C85AF6}" srcOrd="0" destOrd="0" presId="urn:microsoft.com/office/officeart/2008/layout/AlternatingPictureBlocks"/>
    <dgm:cxn modelId="{54B786A1-BADE-4608-84A1-F81A25560874}" type="presParOf" srcId="{A3BEA337-F942-4CE3-BA9A-D09B16CEEA0C}" destId="{D59E94C5-616C-435D-BB56-A19A5C1305D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CF8444-7B06-48A3-990F-793854079A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419"/>
        </a:p>
      </dgm:t>
    </dgm:pt>
    <dgm:pt modelId="{07FAB029-5035-4C36-B58E-A9365958DDBF}">
      <dgm:prSet phldrT="[Texto]"/>
      <dgm:spPr/>
      <dgm:t>
        <a:bodyPr/>
        <a:lstStyle/>
        <a:p>
          <a:r>
            <a:rPr lang="es-419" dirty="0" smtClean="0"/>
            <a:t>Muy importantes</a:t>
          </a:r>
          <a:endParaRPr lang="es-419" dirty="0"/>
        </a:p>
      </dgm:t>
    </dgm:pt>
    <dgm:pt modelId="{EB7CD9AF-1C43-4108-8AAC-785D0A3ADD8E}" type="parTrans" cxnId="{E3426E9C-FC77-4B6B-A012-31F8916B0575}">
      <dgm:prSet/>
      <dgm:spPr/>
      <dgm:t>
        <a:bodyPr/>
        <a:lstStyle/>
        <a:p>
          <a:endParaRPr lang="es-419"/>
        </a:p>
      </dgm:t>
    </dgm:pt>
    <dgm:pt modelId="{B8979185-800A-4B70-AE91-B4D53C8F32D8}" type="sibTrans" cxnId="{E3426E9C-FC77-4B6B-A012-31F8916B0575}">
      <dgm:prSet/>
      <dgm:spPr/>
      <dgm:t>
        <a:bodyPr/>
        <a:lstStyle/>
        <a:p>
          <a:endParaRPr lang="es-419"/>
        </a:p>
      </dgm:t>
    </dgm:pt>
    <dgm:pt modelId="{C8B3A7CA-EA76-4C94-80F9-81F84AFEF122}">
      <dgm:prSet phldrT="[Texto]"/>
      <dgm:spPr/>
      <dgm:t>
        <a:bodyPr/>
        <a:lstStyle/>
        <a:p>
          <a:r>
            <a:rPr lang="es-419" dirty="0" smtClean="0"/>
            <a:t>Aumentan la cobertura</a:t>
          </a:r>
          <a:endParaRPr lang="es-419" dirty="0"/>
        </a:p>
      </dgm:t>
    </dgm:pt>
    <dgm:pt modelId="{1DBA3D57-98F4-4027-871B-81118B75B832}" type="parTrans" cxnId="{F7E486D4-1D47-476D-80F7-8BAB70B94624}">
      <dgm:prSet/>
      <dgm:spPr/>
      <dgm:t>
        <a:bodyPr/>
        <a:lstStyle/>
        <a:p>
          <a:endParaRPr lang="es-419"/>
        </a:p>
      </dgm:t>
    </dgm:pt>
    <dgm:pt modelId="{48E2EC53-3534-44D0-BDE7-C61871F1DF1E}" type="sibTrans" cxnId="{F7E486D4-1D47-476D-80F7-8BAB70B94624}">
      <dgm:prSet/>
      <dgm:spPr/>
      <dgm:t>
        <a:bodyPr/>
        <a:lstStyle/>
        <a:p>
          <a:endParaRPr lang="es-419"/>
        </a:p>
      </dgm:t>
    </dgm:pt>
    <dgm:pt modelId="{0F7105EB-FBAE-4087-AB8A-595EB16C8A30}">
      <dgm:prSet phldrT="[Texto]"/>
      <dgm:spPr/>
      <dgm:t>
        <a:bodyPr/>
        <a:lstStyle/>
        <a:p>
          <a:r>
            <a:rPr lang="es-419" dirty="0" smtClean="0"/>
            <a:t>Disminución de costos </a:t>
          </a:r>
          <a:endParaRPr lang="es-419" dirty="0"/>
        </a:p>
      </dgm:t>
    </dgm:pt>
    <dgm:pt modelId="{B71349DB-20FD-4C3C-8DC0-D2C4A00C86E0}" type="parTrans" cxnId="{EAB2725D-9A63-4BD4-AE59-5AC8F62B8089}">
      <dgm:prSet/>
      <dgm:spPr/>
      <dgm:t>
        <a:bodyPr/>
        <a:lstStyle/>
        <a:p>
          <a:endParaRPr lang="es-419"/>
        </a:p>
      </dgm:t>
    </dgm:pt>
    <dgm:pt modelId="{FBE28257-650D-4E06-A7FC-641D873E7550}" type="sibTrans" cxnId="{EAB2725D-9A63-4BD4-AE59-5AC8F62B8089}">
      <dgm:prSet/>
      <dgm:spPr/>
      <dgm:t>
        <a:bodyPr/>
        <a:lstStyle/>
        <a:p>
          <a:endParaRPr lang="es-419"/>
        </a:p>
      </dgm:t>
    </dgm:pt>
    <dgm:pt modelId="{BF0229A7-D8D1-4EB2-B43A-1412A9D2CFFC}">
      <dgm:prSet phldrT="[Texto]"/>
      <dgm:spPr/>
      <dgm:t>
        <a:bodyPr/>
        <a:lstStyle/>
        <a:p>
          <a:r>
            <a:rPr lang="es-419" dirty="0" smtClean="0"/>
            <a:t>Varios servicios</a:t>
          </a:r>
          <a:endParaRPr lang="es-419" dirty="0"/>
        </a:p>
      </dgm:t>
    </dgm:pt>
    <dgm:pt modelId="{A1B51C5A-F358-49C6-BBCB-D6E32A81A1D4}" type="parTrans" cxnId="{7B004CAA-5B8F-4FF4-87E0-6016DC9FDCC9}">
      <dgm:prSet/>
      <dgm:spPr/>
      <dgm:t>
        <a:bodyPr/>
        <a:lstStyle/>
        <a:p>
          <a:endParaRPr lang="es-419"/>
        </a:p>
      </dgm:t>
    </dgm:pt>
    <dgm:pt modelId="{40ACDABE-27AA-49CB-A1D5-EA0774BA9C15}" type="sibTrans" cxnId="{7B004CAA-5B8F-4FF4-87E0-6016DC9FDCC9}">
      <dgm:prSet/>
      <dgm:spPr/>
      <dgm:t>
        <a:bodyPr/>
        <a:lstStyle/>
        <a:p>
          <a:endParaRPr lang="es-419"/>
        </a:p>
      </dgm:t>
    </dgm:pt>
    <dgm:pt modelId="{BAAD33C8-0EBE-42DA-8B3E-F51C67FCA4B1}">
      <dgm:prSet phldrT="[Texto]"/>
      <dgm:spPr/>
      <dgm:t>
        <a:bodyPr/>
        <a:lstStyle/>
        <a:p>
          <a:r>
            <a:rPr lang="es-419" dirty="0" smtClean="0"/>
            <a:t>12.000 transacciones mensuales aproximadamente</a:t>
          </a:r>
          <a:endParaRPr lang="es-419" dirty="0"/>
        </a:p>
      </dgm:t>
    </dgm:pt>
    <dgm:pt modelId="{4E2496A7-FDA3-45BA-8C4A-1BD1CE6CD75B}" type="parTrans" cxnId="{3BF2518E-9139-4674-BD3C-4A2951FA0FBB}">
      <dgm:prSet/>
      <dgm:spPr/>
      <dgm:t>
        <a:bodyPr/>
        <a:lstStyle/>
        <a:p>
          <a:endParaRPr lang="es-419"/>
        </a:p>
      </dgm:t>
    </dgm:pt>
    <dgm:pt modelId="{AB3148FE-A71C-4920-BB09-873658D014BA}" type="sibTrans" cxnId="{3BF2518E-9139-4674-BD3C-4A2951FA0FBB}">
      <dgm:prSet/>
      <dgm:spPr/>
      <dgm:t>
        <a:bodyPr/>
        <a:lstStyle/>
        <a:p>
          <a:endParaRPr lang="es-419"/>
        </a:p>
      </dgm:t>
    </dgm:pt>
    <dgm:pt modelId="{FEA8914B-9DF1-4FDF-9A0A-BA340E0EBF93}">
      <dgm:prSet phldrT="[Texto]"/>
      <dgm:spPr/>
      <dgm:t>
        <a:bodyPr/>
        <a:lstStyle/>
        <a:p>
          <a:r>
            <a:rPr lang="es-419" dirty="0" smtClean="0"/>
            <a:t>Mejora la imagen </a:t>
          </a:r>
          <a:endParaRPr lang="es-419" dirty="0"/>
        </a:p>
      </dgm:t>
    </dgm:pt>
    <dgm:pt modelId="{E24E7151-7ACB-4BC3-97D5-6049F2ADB65B}" type="parTrans" cxnId="{6DA13ADE-D9F7-4CA1-8FCB-6F3DC5828C53}">
      <dgm:prSet/>
      <dgm:spPr/>
      <dgm:t>
        <a:bodyPr/>
        <a:lstStyle/>
        <a:p>
          <a:endParaRPr lang="es-419"/>
        </a:p>
      </dgm:t>
    </dgm:pt>
    <dgm:pt modelId="{9820AD55-2EFF-4135-8576-23A3C7A1EF97}" type="sibTrans" cxnId="{6DA13ADE-D9F7-4CA1-8FCB-6F3DC5828C53}">
      <dgm:prSet/>
      <dgm:spPr/>
      <dgm:t>
        <a:bodyPr/>
        <a:lstStyle/>
        <a:p>
          <a:endParaRPr lang="es-419"/>
        </a:p>
      </dgm:t>
    </dgm:pt>
    <dgm:pt modelId="{37229C3A-D4E7-4BD5-931D-47F8237DE078}">
      <dgm:prSet phldrT="[Texto]"/>
      <dgm:spPr/>
      <dgm:t>
        <a:bodyPr/>
        <a:lstStyle/>
        <a:p>
          <a:r>
            <a:rPr lang="es-419" dirty="0" smtClean="0"/>
            <a:t>Ayudan a la Bancarización</a:t>
          </a:r>
          <a:endParaRPr lang="es-419" dirty="0"/>
        </a:p>
      </dgm:t>
    </dgm:pt>
    <dgm:pt modelId="{CA5A8BDD-E076-4246-989F-6F473C272807}" type="parTrans" cxnId="{D8752C9E-B3FF-4AAD-814E-88A9F77D87DB}">
      <dgm:prSet/>
      <dgm:spPr/>
      <dgm:t>
        <a:bodyPr/>
        <a:lstStyle/>
        <a:p>
          <a:endParaRPr lang="es-419"/>
        </a:p>
      </dgm:t>
    </dgm:pt>
    <dgm:pt modelId="{998B5980-90D1-4BF8-945A-17D22214FB66}" type="sibTrans" cxnId="{D8752C9E-B3FF-4AAD-814E-88A9F77D87DB}">
      <dgm:prSet/>
      <dgm:spPr/>
      <dgm:t>
        <a:bodyPr/>
        <a:lstStyle/>
        <a:p>
          <a:endParaRPr lang="es-419"/>
        </a:p>
      </dgm:t>
    </dgm:pt>
    <dgm:pt modelId="{C0B698C3-A133-4453-8721-58AA7DA1C939}">
      <dgm:prSet phldrT="[Texto]"/>
      <dgm:spPr/>
      <dgm:t>
        <a:bodyPr/>
        <a:lstStyle/>
        <a:p>
          <a:r>
            <a:rPr lang="es-419" dirty="0" smtClean="0"/>
            <a:t>Acceso al servicio 24 horas</a:t>
          </a:r>
          <a:endParaRPr lang="es-419" dirty="0"/>
        </a:p>
      </dgm:t>
    </dgm:pt>
    <dgm:pt modelId="{3A0BEFF8-A144-47E2-AAA6-62C2B8D4A90C}" type="parTrans" cxnId="{6AC8953D-EA7D-427B-A5A9-3493B68BCF1F}">
      <dgm:prSet/>
      <dgm:spPr/>
      <dgm:t>
        <a:bodyPr/>
        <a:lstStyle/>
        <a:p>
          <a:endParaRPr lang="es-419"/>
        </a:p>
      </dgm:t>
    </dgm:pt>
    <dgm:pt modelId="{7D1A6C45-D7FD-41D3-830B-278A0DC23148}" type="sibTrans" cxnId="{6AC8953D-EA7D-427B-A5A9-3493B68BCF1F}">
      <dgm:prSet/>
      <dgm:spPr/>
      <dgm:t>
        <a:bodyPr/>
        <a:lstStyle/>
        <a:p>
          <a:endParaRPr lang="es-419"/>
        </a:p>
      </dgm:t>
    </dgm:pt>
    <dgm:pt modelId="{09651057-FC43-4499-9F97-AA9082DBF0C0}">
      <dgm:prSet phldrT="[Texto]"/>
      <dgm:spPr/>
      <dgm:t>
        <a:bodyPr/>
        <a:lstStyle/>
        <a:p>
          <a:r>
            <a:rPr lang="es-419" dirty="0" smtClean="0"/>
            <a:t>Alta disponibilidad</a:t>
          </a:r>
          <a:endParaRPr lang="es-419" dirty="0"/>
        </a:p>
      </dgm:t>
    </dgm:pt>
    <dgm:pt modelId="{B1521AB5-AB5B-4F6F-BE50-EEB14572CE0F}" type="parTrans" cxnId="{DE77A27A-60D6-4AE4-B77E-5D67EB899504}">
      <dgm:prSet/>
      <dgm:spPr/>
      <dgm:t>
        <a:bodyPr/>
        <a:lstStyle/>
        <a:p>
          <a:endParaRPr lang="es-419"/>
        </a:p>
      </dgm:t>
    </dgm:pt>
    <dgm:pt modelId="{F35527A3-1FE3-4A3B-95D5-3F48885EF3F9}" type="sibTrans" cxnId="{DE77A27A-60D6-4AE4-B77E-5D67EB899504}">
      <dgm:prSet/>
      <dgm:spPr/>
      <dgm:t>
        <a:bodyPr/>
        <a:lstStyle/>
        <a:p>
          <a:endParaRPr lang="es-419"/>
        </a:p>
      </dgm:t>
    </dgm:pt>
    <dgm:pt modelId="{80652BF1-0B79-4460-8F08-F93E0C7AED23}">
      <dgm:prSet phldrT="[Texto]"/>
      <dgm:spPr/>
      <dgm:t>
        <a:bodyPr/>
        <a:lstStyle/>
        <a:p>
          <a:r>
            <a:rPr lang="es-419" dirty="0" smtClean="0"/>
            <a:t>Ingresos por transacción</a:t>
          </a:r>
          <a:endParaRPr lang="es-419" dirty="0"/>
        </a:p>
      </dgm:t>
    </dgm:pt>
    <dgm:pt modelId="{B70611C9-BF3E-482B-B8F9-4BDCE386F0CD}" type="parTrans" cxnId="{2E94FB1A-CA1D-4447-A94A-A0751C58A1D0}">
      <dgm:prSet/>
      <dgm:spPr/>
      <dgm:t>
        <a:bodyPr/>
        <a:lstStyle/>
        <a:p>
          <a:endParaRPr lang="es-419"/>
        </a:p>
      </dgm:t>
    </dgm:pt>
    <dgm:pt modelId="{8E7DEEF5-62CA-4E52-B748-ABFA5D4BD236}" type="sibTrans" cxnId="{2E94FB1A-CA1D-4447-A94A-A0751C58A1D0}">
      <dgm:prSet/>
      <dgm:spPr/>
      <dgm:t>
        <a:bodyPr/>
        <a:lstStyle/>
        <a:p>
          <a:endParaRPr lang="es-419"/>
        </a:p>
      </dgm:t>
    </dgm:pt>
    <dgm:pt modelId="{B9728EF6-1919-46E4-AEEA-3F5BA1423A4D}">
      <dgm:prSet phldrT="[Texto]"/>
      <dgm:spPr/>
      <dgm:t>
        <a:bodyPr/>
        <a:lstStyle/>
        <a:p>
          <a:r>
            <a:rPr lang="es-419" dirty="0" smtClean="0"/>
            <a:t>Siguen teniendo mayor demanda</a:t>
          </a:r>
          <a:endParaRPr lang="es-419" dirty="0"/>
        </a:p>
      </dgm:t>
    </dgm:pt>
    <dgm:pt modelId="{7D100BE6-BB23-4F1C-B9A9-475C484B44F2}" type="parTrans" cxnId="{0EC94FE6-D07B-4C70-9067-2276C99AA076}">
      <dgm:prSet/>
      <dgm:spPr/>
      <dgm:t>
        <a:bodyPr/>
        <a:lstStyle/>
        <a:p>
          <a:endParaRPr lang="es-419"/>
        </a:p>
      </dgm:t>
    </dgm:pt>
    <dgm:pt modelId="{83F86278-63AE-4D61-B8DC-8BCA0D320A70}" type="sibTrans" cxnId="{0EC94FE6-D07B-4C70-9067-2276C99AA076}">
      <dgm:prSet/>
      <dgm:spPr/>
      <dgm:t>
        <a:bodyPr/>
        <a:lstStyle/>
        <a:p>
          <a:endParaRPr lang="es-419"/>
        </a:p>
      </dgm:t>
    </dgm:pt>
    <dgm:pt modelId="{4A63B778-E297-4A2F-A26B-399B18D15F03}" type="pres">
      <dgm:prSet presAssocID="{E8CF8444-7B06-48A3-990F-793854079AAB}" presName="linear" presStyleCnt="0">
        <dgm:presLayoutVars>
          <dgm:dir/>
          <dgm:resizeHandles val="exact"/>
        </dgm:presLayoutVars>
      </dgm:prSet>
      <dgm:spPr/>
      <dgm:t>
        <a:bodyPr/>
        <a:lstStyle/>
        <a:p>
          <a:endParaRPr lang="es-419"/>
        </a:p>
      </dgm:t>
    </dgm:pt>
    <dgm:pt modelId="{5E839F0E-9B23-4463-A86A-C0F71510B72E}" type="pres">
      <dgm:prSet presAssocID="{07FAB029-5035-4C36-B58E-A9365958DDBF}" presName="comp" presStyleCnt="0"/>
      <dgm:spPr/>
    </dgm:pt>
    <dgm:pt modelId="{8D3308AC-5BC2-4BE6-A4B3-D4F9FC9671DE}" type="pres">
      <dgm:prSet presAssocID="{07FAB029-5035-4C36-B58E-A9365958DDBF}" presName="box" presStyleLbl="node1" presStyleIdx="0" presStyleCnt="3"/>
      <dgm:spPr/>
      <dgm:t>
        <a:bodyPr/>
        <a:lstStyle/>
        <a:p>
          <a:endParaRPr lang="es-419"/>
        </a:p>
      </dgm:t>
    </dgm:pt>
    <dgm:pt modelId="{EBFA604F-EA0C-41B1-BB07-9F536B6F9EB5}" type="pres">
      <dgm:prSet presAssocID="{07FAB029-5035-4C36-B58E-A9365958DDB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es-419"/>
        </a:p>
      </dgm:t>
    </dgm:pt>
    <dgm:pt modelId="{4F4E25E5-5D1A-4C67-9ED8-2CCCAB6FB244}" type="pres">
      <dgm:prSet presAssocID="{07FAB029-5035-4C36-B58E-A9365958DDBF}" presName="text" presStyleLbl="node1" presStyleIdx="0" presStyleCnt="3">
        <dgm:presLayoutVars>
          <dgm:bulletEnabled val="1"/>
        </dgm:presLayoutVars>
      </dgm:prSet>
      <dgm:spPr/>
      <dgm:t>
        <a:bodyPr/>
        <a:lstStyle/>
        <a:p>
          <a:endParaRPr lang="es-419"/>
        </a:p>
      </dgm:t>
    </dgm:pt>
    <dgm:pt modelId="{4BAB3D43-3D33-4E7F-8AF4-6BE69CBF4D55}" type="pres">
      <dgm:prSet presAssocID="{B8979185-800A-4B70-AE91-B4D53C8F32D8}" presName="spacer" presStyleCnt="0"/>
      <dgm:spPr/>
    </dgm:pt>
    <dgm:pt modelId="{04DE74B0-5D3B-4010-AD85-681FEF79E3AA}" type="pres">
      <dgm:prSet presAssocID="{BF0229A7-D8D1-4EB2-B43A-1412A9D2CFFC}" presName="comp" presStyleCnt="0"/>
      <dgm:spPr/>
    </dgm:pt>
    <dgm:pt modelId="{01A6FDD0-3755-4C60-89D5-65F2C1F99CAD}" type="pres">
      <dgm:prSet presAssocID="{BF0229A7-D8D1-4EB2-B43A-1412A9D2CFFC}" presName="box" presStyleLbl="node1" presStyleIdx="1" presStyleCnt="3"/>
      <dgm:spPr/>
      <dgm:t>
        <a:bodyPr/>
        <a:lstStyle/>
        <a:p>
          <a:endParaRPr lang="es-419"/>
        </a:p>
      </dgm:t>
    </dgm:pt>
    <dgm:pt modelId="{E9097CD9-6C5B-42AA-B1E9-948EC3870B52}" type="pres">
      <dgm:prSet presAssocID="{BF0229A7-D8D1-4EB2-B43A-1412A9D2CFFC}" presName="img"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es-419"/>
        </a:p>
      </dgm:t>
    </dgm:pt>
    <dgm:pt modelId="{DD1D56C4-BD02-49FC-9B0F-50D625DFFE13}" type="pres">
      <dgm:prSet presAssocID="{BF0229A7-D8D1-4EB2-B43A-1412A9D2CFFC}" presName="text" presStyleLbl="node1" presStyleIdx="1" presStyleCnt="3">
        <dgm:presLayoutVars>
          <dgm:bulletEnabled val="1"/>
        </dgm:presLayoutVars>
      </dgm:prSet>
      <dgm:spPr/>
      <dgm:t>
        <a:bodyPr/>
        <a:lstStyle/>
        <a:p>
          <a:endParaRPr lang="es-419"/>
        </a:p>
      </dgm:t>
    </dgm:pt>
    <dgm:pt modelId="{8D145B91-B146-44DA-8C48-2F1AA1A7FD91}" type="pres">
      <dgm:prSet presAssocID="{40ACDABE-27AA-49CB-A1D5-EA0774BA9C15}" presName="spacer" presStyleCnt="0"/>
      <dgm:spPr/>
    </dgm:pt>
    <dgm:pt modelId="{AA8A09A4-935E-4928-AB82-72C579E2CE3D}" type="pres">
      <dgm:prSet presAssocID="{37229C3A-D4E7-4BD5-931D-47F8237DE078}" presName="comp" presStyleCnt="0"/>
      <dgm:spPr/>
    </dgm:pt>
    <dgm:pt modelId="{459A42D1-12F3-4B5F-8CAE-85053104E69C}" type="pres">
      <dgm:prSet presAssocID="{37229C3A-D4E7-4BD5-931D-47F8237DE078}" presName="box" presStyleLbl="node1" presStyleIdx="2" presStyleCnt="3"/>
      <dgm:spPr/>
      <dgm:t>
        <a:bodyPr/>
        <a:lstStyle/>
        <a:p>
          <a:endParaRPr lang="es-419"/>
        </a:p>
      </dgm:t>
    </dgm:pt>
    <dgm:pt modelId="{2351D126-769D-4B53-9C78-830B8C84AC24}" type="pres">
      <dgm:prSet presAssocID="{37229C3A-D4E7-4BD5-931D-47F8237DE078}" presName="img"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es-419"/>
        </a:p>
      </dgm:t>
    </dgm:pt>
    <dgm:pt modelId="{13F89174-4243-4E01-B9DF-B3C2A3AC9565}" type="pres">
      <dgm:prSet presAssocID="{37229C3A-D4E7-4BD5-931D-47F8237DE078}" presName="text" presStyleLbl="node1" presStyleIdx="2" presStyleCnt="3">
        <dgm:presLayoutVars>
          <dgm:bulletEnabled val="1"/>
        </dgm:presLayoutVars>
      </dgm:prSet>
      <dgm:spPr/>
      <dgm:t>
        <a:bodyPr/>
        <a:lstStyle/>
        <a:p>
          <a:endParaRPr lang="es-419"/>
        </a:p>
      </dgm:t>
    </dgm:pt>
  </dgm:ptLst>
  <dgm:cxnLst>
    <dgm:cxn modelId="{0EC94FE6-D07B-4C70-9067-2276C99AA076}" srcId="{BF0229A7-D8D1-4EB2-B43A-1412A9D2CFFC}" destId="{B9728EF6-1919-46E4-AEEA-3F5BA1423A4D}" srcOrd="2" destOrd="0" parTransId="{7D100BE6-BB23-4F1C-B9A9-475C484B44F2}" sibTransId="{83F86278-63AE-4D61-B8DC-8BCA0D320A70}"/>
    <dgm:cxn modelId="{29906A12-2D51-412D-9F67-5A594CE0A5C0}" type="presOf" srcId="{37229C3A-D4E7-4BD5-931D-47F8237DE078}" destId="{459A42D1-12F3-4B5F-8CAE-85053104E69C}" srcOrd="0" destOrd="0" presId="urn:microsoft.com/office/officeart/2005/8/layout/vList4"/>
    <dgm:cxn modelId="{EAB2725D-9A63-4BD4-AE59-5AC8F62B8089}" srcId="{07FAB029-5035-4C36-B58E-A9365958DDBF}" destId="{0F7105EB-FBAE-4087-AB8A-595EB16C8A30}" srcOrd="1" destOrd="0" parTransId="{B71349DB-20FD-4C3C-8DC0-D2C4A00C86E0}" sibTransId="{FBE28257-650D-4E06-A7FC-641D873E7550}"/>
    <dgm:cxn modelId="{E3426E9C-FC77-4B6B-A012-31F8916B0575}" srcId="{E8CF8444-7B06-48A3-990F-793854079AAB}" destId="{07FAB029-5035-4C36-B58E-A9365958DDBF}" srcOrd="0" destOrd="0" parTransId="{EB7CD9AF-1C43-4108-8AAC-785D0A3ADD8E}" sibTransId="{B8979185-800A-4B70-AE91-B4D53C8F32D8}"/>
    <dgm:cxn modelId="{8EB1C36A-BBEE-4AF2-8CCE-68DC32208E38}" type="presOf" srcId="{07FAB029-5035-4C36-B58E-A9365958DDBF}" destId="{8D3308AC-5BC2-4BE6-A4B3-D4F9FC9671DE}" srcOrd="0" destOrd="0" presId="urn:microsoft.com/office/officeart/2005/8/layout/vList4"/>
    <dgm:cxn modelId="{6DA13ADE-D9F7-4CA1-8FCB-6F3DC5828C53}" srcId="{BF0229A7-D8D1-4EB2-B43A-1412A9D2CFFC}" destId="{FEA8914B-9DF1-4FDF-9A0A-BA340E0EBF93}" srcOrd="1" destOrd="0" parTransId="{E24E7151-7ACB-4BC3-97D5-6049F2ADB65B}" sibTransId="{9820AD55-2EFF-4135-8576-23A3C7A1EF97}"/>
    <dgm:cxn modelId="{6AC8953D-EA7D-427B-A5A9-3493B68BCF1F}" srcId="{37229C3A-D4E7-4BD5-931D-47F8237DE078}" destId="{C0B698C3-A133-4453-8721-58AA7DA1C939}" srcOrd="0" destOrd="0" parTransId="{3A0BEFF8-A144-47E2-AAA6-62C2B8D4A90C}" sibTransId="{7D1A6C45-D7FD-41D3-830B-278A0DC23148}"/>
    <dgm:cxn modelId="{91783E06-30E3-4307-95C1-3319416E484C}" type="presOf" srcId="{C8B3A7CA-EA76-4C94-80F9-81F84AFEF122}" destId="{4F4E25E5-5D1A-4C67-9ED8-2CCCAB6FB244}" srcOrd="1" destOrd="1" presId="urn:microsoft.com/office/officeart/2005/8/layout/vList4"/>
    <dgm:cxn modelId="{57FF017A-1AC7-4186-9171-D68A9699B815}" type="presOf" srcId="{09651057-FC43-4499-9F97-AA9082DBF0C0}" destId="{459A42D1-12F3-4B5F-8CAE-85053104E69C}" srcOrd="0" destOrd="2" presId="urn:microsoft.com/office/officeart/2005/8/layout/vList4"/>
    <dgm:cxn modelId="{FD038276-FE8F-4F2E-891F-F5529A1B8CAD}" type="presOf" srcId="{BAAD33C8-0EBE-42DA-8B3E-F51C67FCA4B1}" destId="{01A6FDD0-3755-4C60-89D5-65F2C1F99CAD}" srcOrd="0" destOrd="1" presId="urn:microsoft.com/office/officeart/2005/8/layout/vList4"/>
    <dgm:cxn modelId="{DE77A27A-60D6-4AE4-B77E-5D67EB899504}" srcId="{37229C3A-D4E7-4BD5-931D-47F8237DE078}" destId="{09651057-FC43-4499-9F97-AA9082DBF0C0}" srcOrd="1" destOrd="0" parTransId="{B1521AB5-AB5B-4F6F-BE50-EEB14572CE0F}" sibTransId="{F35527A3-1FE3-4A3B-95D5-3F48885EF3F9}"/>
    <dgm:cxn modelId="{CC8C6C11-B54F-4A73-BB9C-1B2093AF9289}" type="presOf" srcId="{FEA8914B-9DF1-4FDF-9A0A-BA340E0EBF93}" destId="{01A6FDD0-3755-4C60-89D5-65F2C1F99CAD}" srcOrd="0" destOrd="2" presId="urn:microsoft.com/office/officeart/2005/8/layout/vList4"/>
    <dgm:cxn modelId="{2E94FB1A-CA1D-4447-A94A-A0751C58A1D0}" srcId="{07FAB029-5035-4C36-B58E-A9365958DDBF}" destId="{80652BF1-0B79-4460-8F08-F93E0C7AED23}" srcOrd="2" destOrd="0" parTransId="{B70611C9-BF3E-482B-B8F9-4BDCE386F0CD}" sibTransId="{8E7DEEF5-62CA-4E52-B748-ABFA5D4BD236}"/>
    <dgm:cxn modelId="{D8752C9E-B3FF-4AAD-814E-88A9F77D87DB}" srcId="{E8CF8444-7B06-48A3-990F-793854079AAB}" destId="{37229C3A-D4E7-4BD5-931D-47F8237DE078}" srcOrd="2" destOrd="0" parTransId="{CA5A8BDD-E076-4246-989F-6F473C272807}" sibTransId="{998B5980-90D1-4BF8-945A-17D22214FB66}"/>
    <dgm:cxn modelId="{CE34B9C9-9D61-4817-98B5-29AF7F908B93}" type="presOf" srcId="{0F7105EB-FBAE-4087-AB8A-595EB16C8A30}" destId="{4F4E25E5-5D1A-4C67-9ED8-2CCCAB6FB244}" srcOrd="1" destOrd="2" presId="urn:microsoft.com/office/officeart/2005/8/layout/vList4"/>
    <dgm:cxn modelId="{6182368A-786A-4021-A32C-F0940AE1E9C4}" type="presOf" srcId="{C0B698C3-A133-4453-8721-58AA7DA1C939}" destId="{13F89174-4243-4E01-B9DF-B3C2A3AC9565}" srcOrd="1" destOrd="1" presId="urn:microsoft.com/office/officeart/2005/8/layout/vList4"/>
    <dgm:cxn modelId="{0814A8A4-2E16-4D74-B185-1033045A8DE7}" type="presOf" srcId="{09651057-FC43-4499-9F97-AA9082DBF0C0}" destId="{13F89174-4243-4E01-B9DF-B3C2A3AC9565}" srcOrd="1" destOrd="2" presId="urn:microsoft.com/office/officeart/2005/8/layout/vList4"/>
    <dgm:cxn modelId="{3BF2518E-9139-4674-BD3C-4A2951FA0FBB}" srcId="{BF0229A7-D8D1-4EB2-B43A-1412A9D2CFFC}" destId="{BAAD33C8-0EBE-42DA-8B3E-F51C67FCA4B1}" srcOrd="0" destOrd="0" parTransId="{4E2496A7-FDA3-45BA-8C4A-1BD1CE6CD75B}" sibTransId="{AB3148FE-A71C-4920-BB09-873658D014BA}"/>
    <dgm:cxn modelId="{26943C3D-E440-4EB7-8EFF-AE8550097B4D}" type="presOf" srcId="{80652BF1-0B79-4460-8F08-F93E0C7AED23}" destId="{4F4E25E5-5D1A-4C67-9ED8-2CCCAB6FB244}" srcOrd="1" destOrd="3" presId="urn:microsoft.com/office/officeart/2005/8/layout/vList4"/>
    <dgm:cxn modelId="{F7E486D4-1D47-476D-80F7-8BAB70B94624}" srcId="{07FAB029-5035-4C36-B58E-A9365958DDBF}" destId="{C8B3A7CA-EA76-4C94-80F9-81F84AFEF122}" srcOrd="0" destOrd="0" parTransId="{1DBA3D57-98F4-4027-871B-81118B75B832}" sibTransId="{48E2EC53-3534-44D0-BDE7-C61871F1DF1E}"/>
    <dgm:cxn modelId="{3F7EC18D-95AE-4405-BC02-DD0D09191A12}" type="presOf" srcId="{07FAB029-5035-4C36-B58E-A9365958DDBF}" destId="{4F4E25E5-5D1A-4C67-9ED8-2CCCAB6FB244}" srcOrd="1" destOrd="0" presId="urn:microsoft.com/office/officeart/2005/8/layout/vList4"/>
    <dgm:cxn modelId="{869EB923-61F4-4980-A880-95444D7AC535}" type="presOf" srcId="{FEA8914B-9DF1-4FDF-9A0A-BA340E0EBF93}" destId="{DD1D56C4-BD02-49FC-9B0F-50D625DFFE13}" srcOrd="1" destOrd="2" presId="urn:microsoft.com/office/officeart/2005/8/layout/vList4"/>
    <dgm:cxn modelId="{5919F5FC-975C-41AC-8F2A-8730F426939D}" type="presOf" srcId="{C0B698C3-A133-4453-8721-58AA7DA1C939}" destId="{459A42D1-12F3-4B5F-8CAE-85053104E69C}" srcOrd="0" destOrd="1" presId="urn:microsoft.com/office/officeart/2005/8/layout/vList4"/>
    <dgm:cxn modelId="{8DE3D3E0-7C23-48B1-BA1D-591419B75525}" type="presOf" srcId="{BF0229A7-D8D1-4EB2-B43A-1412A9D2CFFC}" destId="{DD1D56C4-BD02-49FC-9B0F-50D625DFFE13}" srcOrd="1" destOrd="0" presId="urn:microsoft.com/office/officeart/2005/8/layout/vList4"/>
    <dgm:cxn modelId="{D8F5015D-F166-42AE-8721-4660D60B8FD3}" type="presOf" srcId="{37229C3A-D4E7-4BD5-931D-47F8237DE078}" destId="{13F89174-4243-4E01-B9DF-B3C2A3AC9565}" srcOrd="1" destOrd="0" presId="urn:microsoft.com/office/officeart/2005/8/layout/vList4"/>
    <dgm:cxn modelId="{7B179C39-1192-43A4-807C-92D116DCB9D9}" type="presOf" srcId="{C8B3A7CA-EA76-4C94-80F9-81F84AFEF122}" destId="{8D3308AC-5BC2-4BE6-A4B3-D4F9FC9671DE}" srcOrd="0" destOrd="1" presId="urn:microsoft.com/office/officeart/2005/8/layout/vList4"/>
    <dgm:cxn modelId="{6E46D08F-CBE6-4E4C-BC6E-049C1CD6D617}" type="presOf" srcId="{80652BF1-0B79-4460-8F08-F93E0C7AED23}" destId="{8D3308AC-5BC2-4BE6-A4B3-D4F9FC9671DE}" srcOrd="0" destOrd="3" presId="urn:microsoft.com/office/officeart/2005/8/layout/vList4"/>
    <dgm:cxn modelId="{DD8BE7B3-7F68-4636-99F5-AED20290D0DD}" type="presOf" srcId="{BF0229A7-D8D1-4EB2-B43A-1412A9D2CFFC}" destId="{01A6FDD0-3755-4C60-89D5-65F2C1F99CAD}" srcOrd="0" destOrd="0" presId="urn:microsoft.com/office/officeart/2005/8/layout/vList4"/>
    <dgm:cxn modelId="{D1D64514-A8FF-4CB0-86B9-8CD43CA2996A}" type="presOf" srcId="{B9728EF6-1919-46E4-AEEA-3F5BA1423A4D}" destId="{01A6FDD0-3755-4C60-89D5-65F2C1F99CAD}" srcOrd="0" destOrd="3" presId="urn:microsoft.com/office/officeart/2005/8/layout/vList4"/>
    <dgm:cxn modelId="{51E20D14-7B83-454F-938D-8F27ACB6D7D3}" type="presOf" srcId="{BAAD33C8-0EBE-42DA-8B3E-F51C67FCA4B1}" destId="{DD1D56C4-BD02-49FC-9B0F-50D625DFFE13}" srcOrd="1" destOrd="1" presId="urn:microsoft.com/office/officeart/2005/8/layout/vList4"/>
    <dgm:cxn modelId="{FBFEBD2F-A32C-4797-B994-74E31B298201}" type="presOf" srcId="{B9728EF6-1919-46E4-AEEA-3F5BA1423A4D}" destId="{DD1D56C4-BD02-49FC-9B0F-50D625DFFE13}" srcOrd="1" destOrd="3" presId="urn:microsoft.com/office/officeart/2005/8/layout/vList4"/>
    <dgm:cxn modelId="{7B004CAA-5B8F-4FF4-87E0-6016DC9FDCC9}" srcId="{E8CF8444-7B06-48A3-990F-793854079AAB}" destId="{BF0229A7-D8D1-4EB2-B43A-1412A9D2CFFC}" srcOrd="1" destOrd="0" parTransId="{A1B51C5A-F358-49C6-BBCB-D6E32A81A1D4}" sibTransId="{40ACDABE-27AA-49CB-A1D5-EA0774BA9C15}"/>
    <dgm:cxn modelId="{BD7F70A5-830D-4C76-8DFA-4EB82DD43616}" type="presOf" srcId="{0F7105EB-FBAE-4087-AB8A-595EB16C8A30}" destId="{8D3308AC-5BC2-4BE6-A4B3-D4F9FC9671DE}" srcOrd="0" destOrd="2" presId="urn:microsoft.com/office/officeart/2005/8/layout/vList4"/>
    <dgm:cxn modelId="{E1C22F21-89E2-4753-8B69-197D29986781}" type="presOf" srcId="{E8CF8444-7B06-48A3-990F-793854079AAB}" destId="{4A63B778-E297-4A2F-A26B-399B18D15F03}" srcOrd="0" destOrd="0" presId="urn:microsoft.com/office/officeart/2005/8/layout/vList4"/>
    <dgm:cxn modelId="{C5AFD67C-0D64-4899-8672-82A4B46AAA5C}" type="presParOf" srcId="{4A63B778-E297-4A2F-A26B-399B18D15F03}" destId="{5E839F0E-9B23-4463-A86A-C0F71510B72E}" srcOrd="0" destOrd="0" presId="urn:microsoft.com/office/officeart/2005/8/layout/vList4"/>
    <dgm:cxn modelId="{56F5435A-2D28-465B-ABE7-3288EA00E3BD}" type="presParOf" srcId="{5E839F0E-9B23-4463-A86A-C0F71510B72E}" destId="{8D3308AC-5BC2-4BE6-A4B3-D4F9FC9671DE}" srcOrd="0" destOrd="0" presId="urn:microsoft.com/office/officeart/2005/8/layout/vList4"/>
    <dgm:cxn modelId="{8E17A526-2C86-4212-8DE3-4C245BCAAE8E}" type="presParOf" srcId="{5E839F0E-9B23-4463-A86A-C0F71510B72E}" destId="{EBFA604F-EA0C-41B1-BB07-9F536B6F9EB5}" srcOrd="1" destOrd="0" presId="urn:microsoft.com/office/officeart/2005/8/layout/vList4"/>
    <dgm:cxn modelId="{9F829FED-47FD-47B8-A15C-E92F02B7102D}" type="presParOf" srcId="{5E839F0E-9B23-4463-A86A-C0F71510B72E}" destId="{4F4E25E5-5D1A-4C67-9ED8-2CCCAB6FB244}" srcOrd="2" destOrd="0" presId="urn:microsoft.com/office/officeart/2005/8/layout/vList4"/>
    <dgm:cxn modelId="{AAAAD35C-980F-45E7-BA70-3ADDDA10E073}" type="presParOf" srcId="{4A63B778-E297-4A2F-A26B-399B18D15F03}" destId="{4BAB3D43-3D33-4E7F-8AF4-6BE69CBF4D55}" srcOrd="1" destOrd="0" presId="urn:microsoft.com/office/officeart/2005/8/layout/vList4"/>
    <dgm:cxn modelId="{27063FFB-9744-441E-858F-30A8E7E4649D}" type="presParOf" srcId="{4A63B778-E297-4A2F-A26B-399B18D15F03}" destId="{04DE74B0-5D3B-4010-AD85-681FEF79E3AA}" srcOrd="2" destOrd="0" presId="urn:microsoft.com/office/officeart/2005/8/layout/vList4"/>
    <dgm:cxn modelId="{3988C498-2F9D-4813-AE8E-C7365F7BA6C2}" type="presParOf" srcId="{04DE74B0-5D3B-4010-AD85-681FEF79E3AA}" destId="{01A6FDD0-3755-4C60-89D5-65F2C1F99CAD}" srcOrd="0" destOrd="0" presId="urn:microsoft.com/office/officeart/2005/8/layout/vList4"/>
    <dgm:cxn modelId="{6B021FB7-77CA-46ED-8EF6-901971183E27}" type="presParOf" srcId="{04DE74B0-5D3B-4010-AD85-681FEF79E3AA}" destId="{E9097CD9-6C5B-42AA-B1E9-948EC3870B52}" srcOrd="1" destOrd="0" presId="urn:microsoft.com/office/officeart/2005/8/layout/vList4"/>
    <dgm:cxn modelId="{B9F42EE1-E2A7-4BC8-9554-161E08E22BDB}" type="presParOf" srcId="{04DE74B0-5D3B-4010-AD85-681FEF79E3AA}" destId="{DD1D56C4-BD02-49FC-9B0F-50D625DFFE13}" srcOrd="2" destOrd="0" presId="urn:microsoft.com/office/officeart/2005/8/layout/vList4"/>
    <dgm:cxn modelId="{39E7C6C9-B0DC-4CBE-8BDC-9FC1E551ED7A}" type="presParOf" srcId="{4A63B778-E297-4A2F-A26B-399B18D15F03}" destId="{8D145B91-B146-44DA-8C48-2F1AA1A7FD91}" srcOrd="3" destOrd="0" presId="urn:microsoft.com/office/officeart/2005/8/layout/vList4"/>
    <dgm:cxn modelId="{3B162B73-4AAE-4D73-BC4B-3432F2ADD04E}" type="presParOf" srcId="{4A63B778-E297-4A2F-A26B-399B18D15F03}" destId="{AA8A09A4-935E-4928-AB82-72C579E2CE3D}" srcOrd="4" destOrd="0" presId="urn:microsoft.com/office/officeart/2005/8/layout/vList4"/>
    <dgm:cxn modelId="{33B0FB97-59B8-4731-B354-DFCAEC895B93}" type="presParOf" srcId="{AA8A09A4-935E-4928-AB82-72C579E2CE3D}" destId="{459A42D1-12F3-4B5F-8CAE-85053104E69C}" srcOrd="0" destOrd="0" presId="urn:microsoft.com/office/officeart/2005/8/layout/vList4"/>
    <dgm:cxn modelId="{89F3E9B5-C22B-4277-B692-6EE7A63AB4A2}" type="presParOf" srcId="{AA8A09A4-935E-4928-AB82-72C579E2CE3D}" destId="{2351D126-769D-4B53-9C78-830B8C84AC24}" srcOrd="1" destOrd="0" presId="urn:microsoft.com/office/officeart/2005/8/layout/vList4"/>
    <dgm:cxn modelId="{988A1B9E-2B0B-4219-8E6B-5CDE31BD2E94}" type="presParOf" srcId="{AA8A09A4-935E-4928-AB82-72C579E2CE3D}" destId="{13F89174-4243-4E01-B9DF-B3C2A3AC956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C00FA-6CF5-49D9-9014-3316C17C2692}">
      <dsp:nvSpPr>
        <dsp:cNvPr id="0" name=""/>
        <dsp:cNvSpPr/>
      </dsp:nvSpPr>
      <dsp:spPr>
        <a:xfrm rot="16200000">
          <a:off x="838199" y="-838199"/>
          <a:ext cx="2438400" cy="4114800"/>
        </a:xfrm>
        <a:prstGeom prst="round1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419" sz="2600" kern="1200" dirty="0" smtClean="0"/>
            <a:t>Formaliza la Economía</a:t>
          </a:r>
          <a:endParaRPr lang="es-419" sz="2600" kern="1200" dirty="0"/>
        </a:p>
      </dsp:txBody>
      <dsp:txXfrm rot="5400000">
        <a:off x="-1" y="1"/>
        <a:ext cx="4114800" cy="1828800"/>
      </dsp:txXfrm>
    </dsp:sp>
    <dsp:sp modelId="{70C7B8E9-CDBD-4D29-81F5-B7E054E0F104}">
      <dsp:nvSpPr>
        <dsp:cNvPr id="0" name=""/>
        <dsp:cNvSpPr/>
      </dsp:nvSpPr>
      <dsp:spPr>
        <a:xfrm>
          <a:off x="4114800" y="0"/>
          <a:ext cx="4114800" cy="2438400"/>
        </a:xfrm>
        <a:prstGeom prst="round1Rect">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419" sz="2600" kern="1200" dirty="0" smtClean="0"/>
            <a:t>Promueve la documentación </a:t>
          </a:r>
          <a:endParaRPr lang="es-419" sz="2600" kern="1200" dirty="0"/>
        </a:p>
      </dsp:txBody>
      <dsp:txXfrm>
        <a:off x="4114800" y="0"/>
        <a:ext cx="4114800" cy="1828800"/>
      </dsp:txXfrm>
    </dsp:sp>
    <dsp:sp modelId="{A9A23DAE-0F2D-4EA4-B3F7-8C1527D37B71}">
      <dsp:nvSpPr>
        <dsp:cNvPr id="0" name=""/>
        <dsp:cNvSpPr/>
      </dsp:nvSpPr>
      <dsp:spPr>
        <a:xfrm rot="10800000">
          <a:off x="0" y="2438400"/>
          <a:ext cx="4114800" cy="2438400"/>
        </a:xfrm>
        <a:prstGeom prst="round1Rect">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419" sz="2600" kern="1200" dirty="0" smtClean="0"/>
            <a:t>Reduce la evasión y la informalidad</a:t>
          </a:r>
          <a:endParaRPr lang="es-419" sz="2600" kern="1200" dirty="0"/>
        </a:p>
      </dsp:txBody>
      <dsp:txXfrm rot="10800000">
        <a:off x="0" y="3047999"/>
        <a:ext cx="4114800" cy="1828800"/>
      </dsp:txXfrm>
    </dsp:sp>
    <dsp:sp modelId="{06C51762-25DC-4941-84ED-CC07102D60DB}">
      <dsp:nvSpPr>
        <dsp:cNvPr id="0" name=""/>
        <dsp:cNvSpPr/>
      </dsp:nvSpPr>
      <dsp:spPr>
        <a:xfrm rot="5400000">
          <a:off x="4952999" y="1600200"/>
          <a:ext cx="2438400" cy="4114800"/>
        </a:xfrm>
        <a:prstGeom prst="round1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419" sz="2600" kern="1200" dirty="0" smtClean="0"/>
            <a:t>Potencia la fiscalización</a:t>
          </a:r>
          <a:endParaRPr lang="es-419" sz="2600" kern="1200" dirty="0"/>
        </a:p>
      </dsp:txBody>
      <dsp:txXfrm rot="-5400000">
        <a:off x="4114799" y="3048000"/>
        <a:ext cx="4114800" cy="1828800"/>
      </dsp:txXfrm>
    </dsp:sp>
    <dsp:sp modelId="{BE84680C-3CD5-443E-A785-CF51E95BE57D}">
      <dsp:nvSpPr>
        <dsp:cNvPr id="0" name=""/>
        <dsp:cNvSpPr/>
      </dsp:nvSpPr>
      <dsp:spPr>
        <a:xfrm>
          <a:off x="2880359" y="1828800"/>
          <a:ext cx="2468880" cy="1219200"/>
        </a:xfrm>
        <a:prstGeom prst="roundRect">
          <a:avLst/>
        </a:prstGeom>
        <a:solidFill>
          <a:schemeClr val="accent5">
            <a:tint val="4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419" sz="2600" kern="1200" dirty="0" smtClean="0"/>
            <a:t>Bancarización</a:t>
          </a:r>
          <a:endParaRPr lang="es-419" sz="2600" kern="1200" dirty="0"/>
        </a:p>
      </dsp:txBody>
      <dsp:txXfrm>
        <a:off x="2939875" y="1888316"/>
        <a:ext cx="2349848" cy="1100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308E9-B94C-4DA2-AC3C-EB1699F47D80}">
      <dsp:nvSpPr>
        <dsp:cNvPr id="0" name=""/>
        <dsp:cNvSpPr/>
      </dsp:nvSpPr>
      <dsp:spPr>
        <a:xfrm rot="16200000">
          <a:off x="-734014" y="735282"/>
          <a:ext cx="2714051" cy="1243486"/>
        </a:xfrm>
        <a:prstGeom prst="flowChartManualOperation">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9363" bIns="0" numCol="1" spcCol="1270" anchor="ctr" anchorCtr="0">
          <a:noAutofit/>
        </a:bodyPr>
        <a:lstStyle/>
        <a:p>
          <a:pPr lvl="0" algn="ctr" defTabSz="533400">
            <a:lnSpc>
              <a:spcPct val="90000"/>
            </a:lnSpc>
            <a:spcBef>
              <a:spcPct val="0"/>
            </a:spcBef>
            <a:spcAft>
              <a:spcPct val="35000"/>
            </a:spcAft>
          </a:pPr>
          <a:r>
            <a:rPr lang="es-419" sz="1200" kern="1200" dirty="0" smtClean="0"/>
            <a:t>Cajeros Automáticos</a:t>
          </a:r>
          <a:endParaRPr lang="es-419" sz="1200" kern="1200" dirty="0"/>
        </a:p>
      </dsp:txBody>
      <dsp:txXfrm rot="5400000">
        <a:off x="1268" y="542810"/>
        <a:ext cx="1243486" cy="1628431"/>
      </dsp:txXfrm>
    </dsp:sp>
    <dsp:sp modelId="{F47FE7CA-7D55-4863-B643-23DA307CD0F2}">
      <dsp:nvSpPr>
        <dsp:cNvPr id="0" name=""/>
        <dsp:cNvSpPr/>
      </dsp:nvSpPr>
      <dsp:spPr>
        <a:xfrm rot="16200000">
          <a:off x="602733" y="735282"/>
          <a:ext cx="2714051" cy="1243486"/>
        </a:xfrm>
        <a:prstGeom prst="flowChartManualOperation">
          <a:avLst/>
        </a:prstGeom>
        <a:gradFill rotWithShape="0">
          <a:gsLst>
            <a:gs pos="0">
              <a:schemeClr val="accent5">
                <a:hueOff val="-4132458"/>
                <a:satOff val="6183"/>
                <a:lumOff val="-6928"/>
                <a:alphaOff val="0"/>
                <a:shade val="70000"/>
                <a:satMod val="150000"/>
              </a:schemeClr>
            </a:gs>
            <a:gs pos="34000">
              <a:schemeClr val="accent5">
                <a:hueOff val="-4132458"/>
                <a:satOff val="6183"/>
                <a:lumOff val="-6928"/>
                <a:alphaOff val="0"/>
                <a:shade val="70000"/>
                <a:satMod val="140000"/>
              </a:schemeClr>
            </a:gs>
            <a:gs pos="70000">
              <a:schemeClr val="accent5">
                <a:hueOff val="-4132458"/>
                <a:satOff val="6183"/>
                <a:lumOff val="-6928"/>
                <a:alphaOff val="0"/>
                <a:tint val="100000"/>
                <a:shade val="90000"/>
                <a:satMod val="140000"/>
              </a:schemeClr>
            </a:gs>
            <a:gs pos="100000">
              <a:schemeClr val="accent5">
                <a:hueOff val="-4132458"/>
                <a:satOff val="6183"/>
                <a:lumOff val="-69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4132458"/>
              <a:satOff val="6183"/>
              <a:lumOff val="-6928"/>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9363" bIns="0" numCol="1" spcCol="1270" anchor="ctr" anchorCtr="0">
          <a:noAutofit/>
        </a:bodyPr>
        <a:lstStyle/>
        <a:p>
          <a:pPr lvl="0" algn="ctr" defTabSz="533400">
            <a:lnSpc>
              <a:spcPct val="90000"/>
            </a:lnSpc>
            <a:spcBef>
              <a:spcPct val="0"/>
            </a:spcBef>
            <a:spcAft>
              <a:spcPct val="35000"/>
            </a:spcAft>
          </a:pPr>
          <a:r>
            <a:rPr lang="es-419" sz="1200" kern="1200" dirty="0" smtClean="0"/>
            <a:t>Cajas de Seguridad</a:t>
          </a:r>
          <a:endParaRPr lang="es-419" sz="1200" kern="1200" dirty="0"/>
        </a:p>
      </dsp:txBody>
      <dsp:txXfrm rot="5400000">
        <a:off x="1338015" y="542810"/>
        <a:ext cx="1243486" cy="1628431"/>
      </dsp:txXfrm>
    </dsp:sp>
    <dsp:sp modelId="{F9C798F6-0506-40CF-87EE-CDA31A47A1DA}">
      <dsp:nvSpPr>
        <dsp:cNvPr id="0" name=""/>
        <dsp:cNvSpPr/>
      </dsp:nvSpPr>
      <dsp:spPr>
        <a:xfrm rot="16200000">
          <a:off x="1939481" y="735282"/>
          <a:ext cx="2714051" cy="1243486"/>
        </a:xfrm>
        <a:prstGeom prst="flowChartManualOperation">
          <a:avLst/>
        </a:prstGeom>
        <a:gradFill rotWithShape="0">
          <a:gsLst>
            <a:gs pos="0">
              <a:schemeClr val="accent5">
                <a:hueOff val="-8264916"/>
                <a:satOff val="12367"/>
                <a:lumOff val="-13855"/>
                <a:alphaOff val="0"/>
                <a:shade val="70000"/>
                <a:satMod val="150000"/>
              </a:schemeClr>
            </a:gs>
            <a:gs pos="34000">
              <a:schemeClr val="accent5">
                <a:hueOff val="-8264916"/>
                <a:satOff val="12367"/>
                <a:lumOff val="-13855"/>
                <a:alphaOff val="0"/>
                <a:shade val="70000"/>
                <a:satMod val="140000"/>
              </a:schemeClr>
            </a:gs>
            <a:gs pos="70000">
              <a:schemeClr val="accent5">
                <a:hueOff val="-8264916"/>
                <a:satOff val="12367"/>
                <a:lumOff val="-13855"/>
                <a:alphaOff val="0"/>
                <a:tint val="100000"/>
                <a:shade val="90000"/>
                <a:satMod val="140000"/>
              </a:schemeClr>
            </a:gs>
            <a:gs pos="100000">
              <a:schemeClr val="accent5">
                <a:hueOff val="-8264916"/>
                <a:satOff val="12367"/>
                <a:lumOff val="-1385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8264916"/>
              <a:satOff val="12367"/>
              <a:lumOff val="-13855"/>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9363" bIns="0" numCol="1" spcCol="1270" anchor="ctr" anchorCtr="0">
          <a:noAutofit/>
        </a:bodyPr>
        <a:lstStyle/>
        <a:p>
          <a:pPr lvl="0" algn="ctr" defTabSz="533400">
            <a:lnSpc>
              <a:spcPct val="90000"/>
            </a:lnSpc>
            <a:spcBef>
              <a:spcPct val="0"/>
            </a:spcBef>
            <a:spcAft>
              <a:spcPct val="35000"/>
            </a:spcAft>
          </a:pPr>
          <a:r>
            <a:rPr lang="es-419" sz="1200" kern="1200" dirty="0" smtClean="0"/>
            <a:t>Transferencias electrónicas</a:t>
          </a:r>
        </a:p>
      </dsp:txBody>
      <dsp:txXfrm rot="5400000">
        <a:off x="2674763" y="542810"/>
        <a:ext cx="1243486" cy="1628431"/>
      </dsp:txXfrm>
    </dsp:sp>
    <dsp:sp modelId="{247C6A62-6AF5-44FF-A13F-A70C607E54F3}">
      <dsp:nvSpPr>
        <dsp:cNvPr id="0" name=""/>
        <dsp:cNvSpPr/>
      </dsp:nvSpPr>
      <dsp:spPr>
        <a:xfrm rot="16200000">
          <a:off x="3276229" y="735282"/>
          <a:ext cx="2714051" cy="1243486"/>
        </a:xfrm>
        <a:prstGeom prst="flowChartManualOperation">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12397374"/>
              <a:satOff val="18550"/>
              <a:lumOff val="-20783"/>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0" rIns="79363" bIns="0" numCol="1" spcCol="1270" anchor="ctr" anchorCtr="0">
          <a:noAutofit/>
        </a:bodyPr>
        <a:lstStyle/>
        <a:p>
          <a:pPr lvl="0" algn="ctr" defTabSz="533400">
            <a:lnSpc>
              <a:spcPct val="90000"/>
            </a:lnSpc>
            <a:spcBef>
              <a:spcPct val="0"/>
            </a:spcBef>
            <a:spcAft>
              <a:spcPct val="35000"/>
            </a:spcAft>
          </a:pPr>
          <a:r>
            <a:rPr lang="es-419" sz="1200" kern="1200" dirty="0" smtClean="0"/>
            <a:t>Servicios de cobro</a:t>
          </a:r>
          <a:endParaRPr lang="es-419" sz="1200" kern="1200" dirty="0"/>
        </a:p>
      </dsp:txBody>
      <dsp:txXfrm rot="5400000">
        <a:off x="4011511" y="542810"/>
        <a:ext cx="1243486" cy="1628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B7C61-A7EC-46AE-A574-A3F02D8FEA49}">
      <dsp:nvSpPr>
        <dsp:cNvPr id="0" name=""/>
        <dsp:cNvSpPr/>
      </dsp:nvSpPr>
      <dsp:spPr>
        <a:xfrm>
          <a:off x="1302661" y="269"/>
          <a:ext cx="1953993" cy="1049918"/>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419" sz="1100" kern="1200" dirty="0" smtClean="0"/>
            <a:t>Servicios de retiro de efectivo </a:t>
          </a:r>
          <a:endParaRPr lang="es-419" sz="1100" kern="1200" dirty="0"/>
        </a:p>
        <a:p>
          <a:pPr marL="57150" lvl="1" indent="-57150" algn="l" defTabSz="488950">
            <a:lnSpc>
              <a:spcPct val="90000"/>
            </a:lnSpc>
            <a:spcBef>
              <a:spcPct val="0"/>
            </a:spcBef>
            <a:spcAft>
              <a:spcPct val="15000"/>
            </a:spcAft>
            <a:buChar char="••"/>
          </a:pPr>
          <a:r>
            <a:rPr lang="es-419" sz="1100" kern="1200" dirty="0" smtClean="0"/>
            <a:t>Servicio de transferencia</a:t>
          </a:r>
          <a:endParaRPr lang="es-419" sz="1100" kern="1200" dirty="0"/>
        </a:p>
        <a:p>
          <a:pPr marL="57150" lvl="1" indent="-57150" algn="l" defTabSz="488950">
            <a:lnSpc>
              <a:spcPct val="90000"/>
            </a:lnSpc>
            <a:spcBef>
              <a:spcPct val="0"/>
            </a:spcBef>
            <a:spcAft>
              <a:spcPct val="15000"/>
            </a:spcAft>
            <a:buChar char="••"/>
          </a:pPr>
          <a:r>
            <a:rPr lang="es-419" sz="1100" kern="1200" dirty="0" smtClean="0"/>
            <a:t>Servicio de copias</a:t>
          </a:r>
          <a:endParaRPr lang="es-419" sz="1100" kern="1200" dirty="0"/>
        </a:p>
      </dsp:txBody>
      <dsp:txXfrm>
        <a:off x="1302661" y="131509"/>
        <a:ext cx="1560274" cy="787438"/>
      </dsp:txXfrm>
    </dsp:sp>
    <dsp:sp modelId="{18C38BC2-6377-41E3-BCA0-288B6ACAF811}">
      <dsp:nvSpPr>
        <dsp:cNvPr id="0" name=""/>
        <dsp:cNvSpPr/>
      </dsp:nvSpPr>
      <dsp:spPr>
        <a:xfrm>
          <a:off x="0" y="0"/>
          <a:ext cx="1302662" cy="1049918"/>
        </a:xfrm>
        <a:prstGeom prst="round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419" sz="1600" kern="1200" dirty="0" smtClean="0"/>
            <a:t>Tarifas máximas</a:t>
          </a:r>
          <a:endParaRPr lang="es-419" sz="1600" kern="1200" dirty="0"/>
        </a:p>
      </dsp:txBody>
      <dsp:txXfrm>
        <a:off x="51253" y="51253"/>
        <a:ext cx="1200156" cy="947412"/>
      </dsp:txXfrm>
    </dsp:sp>
    <dsp:sp modelId="{9A6DB673-DE34-4217-8838-2F2548E3037E}">
      <dsp:nvSpPr>
        <dsp:cNvPr id="0" name=""/>
        <dsp:cNvSpPr/>
      </dsp:nvSpPr>
      <dsp:spPr>
        <a:xfrm>
          <a:off x="1302661" y="1155179"/>
          <a:ext cx="1953993" cy="1049918"/>
        </a:xfrm>
        <a:prstGeom prst="rightArrow">
          <a:avLst>
            <a:gd name="adj1" fmla="val 75000"/>
            <a:gd name="adj2" fmla="val 50000"/>
          </a:avLst>
        </a:prstGeom>
        <a:solidFill>
          <a:schemeClr val="accent5">
            <a:tint val="40000"/>
            <a:alpha val="90000"/>
            <a:hueOff val="-12669543"/>
            <a:satOff val="-1120"/>
            <a:lumOff val="-3633"/>
            <a:alphaOff val="0"/>
          </a:schemeClr>
        </a:solidFill>
        <a:ln w="9525" cap="flat" cmpd="sng" algn="ctr">
          <a:solidFill>
            <a:schemeClr val="accent5">
              <a:tint val="40000"/>
              <a:alpha val="90000"/>
              <a:hueOff val="-12669543"/>
              <a:satOff val="-1120"/>
              <a:lumOff val="-363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419" sz="1100" kern="1200" dirty="0" smtClean="0"/>
            <a:t>Apertura de cuentas</a:t>
          </a:r>
          <a:endParaRPr lang="es-419" sz="1100" kern="1200" dirty="0"/>
        </a:p>
        <a:p>
          <a:pPr marL="57150" lvl="1" indent="-57150" algn="l" defTabSz="488950">
            <a:lnSpc>
              <a:spcPct val="90000"/>
            </a:lnSpc>
            <a:spcBef>
              <a:spcPct val="0"/>
            </a:spcBef>
            <a:spcAft>
              <a:spcPct val="15000"/>
            </a:spcAft>
            <a:buChar char="••"/>
          </a:pPr>
          <a:r>
            <a:rPr lang="es-419" sz="1100" kern="1200" dirty="0" smtClean="0"/>
            <a:t>Depósito de cuentas</a:t>
          </a:r>
          <a:endParaRPr lang="es-419" sz="1100" kern="1200" dirty="0"/>
        </a:p>
        <a:p>
          <a:pPr marL="57150" lvl="1" indent="-57150" algn="l" defTabSz="488950">
            <a:lnSpc>
              <a:spcPct val="90000"/>
            </a:lnSpc>
            <a:spcBef>
              <a:spcPct val="0"/>
            </a:spcBef>
            <a:spcAft>
              <a:spcPct val="15000"/>
            </a:spcAft>
            <a:buChar char="••"/>
          </a:pPr>
          <a:r>
            <a:rPr lang="es-419" sz="1100" kern="1200" dirty="0" smtClean="0"/>
            <a:t>Retiro efectivo ventanilla</a:t>
          </a:r>
          <a:endParaRPr lang="es-419" sz="1100" kern="1200" dirty="0"/>
        </a:p>
      </dsp:txBody>
      <dsp:txXfrm>
        <a:off x="1302661" y="1286419"/>
        <a:ext cx="1560274" cy="787438"/>
      </dsp:txXfrm>
    </dsp:sp>
    <dsp:sp modelId="{4E77B303-40B3-441E-8207-C6ADEE12A407}">
      <dsp:nvSpPr>
        <dsp:cNvPr id="0" name=""/>
        <dsp:cNvSpPr/>
      </dsp:nvSpPr>
      <dsp:spPr>
        <a:xfrm>
          <a:off x="0" y="1155179"/>
          <a:ext cx="1302662" cy="1049918"/>
        </a:xfrm>
        <a:prstGeom prst="roundRect">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12397374"/>
              <a:satOff val="18550"/>
              <a:lumOff val="-20783"/>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419" sz="1600" kern="1200" dirty="0" smtClean="0"/>
            <a:t>Servicios Financieros básicos</a:t>
          </a:r>
          <a:endParaRPr lang="es-419" sz="1600" kern="1200" dirty="0"/>
        </a:p>
      </dsp:txBody>
      <dsp:txXfrm>
        <a:off x="51253" y="1206432"/>
        <a:ext cx="1200156" cy="947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9CF34-CDAA-4361-933B-9D326AE887A6}">
      <dsp:nvSpPr>
        <dsp:cNvPr id="0" name=""/>
        <dsp:cNvSpPr/>
      </dsp:nvSpPr>
      <dsp:spPr>
        <a:xfrm>
          <a:off x="3314141" y="3214"/>
          <a:ext cx="1601316" cy="1040855"/>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Depósitos en cheque</a:t>
          </a:r>
          <a:endParaRPr lang="es-419" sz="1900" kern="1200" dirty="0"/>
        </a:p>
      </dsp:txBody>
      <dsp:txXfrm>
        <a:off x="3364951" y="54024"/>
        <a:ext cx="1499696" cy="939235"/>
      </dsp:txXfrm>
    </dsp:sp>
    <dsp:sp modelId="{1D6FCDD5-B105-41DB-A1E7-49C3FBA1F3F9}">
      <dsp:nvSpPr>
        <dsp:cNvPr id="0" name=""/>
        <dsp:cNvSpPr/>
      </dsp:nvSpPr>
      <dsp:spPr>
        <a:xfrm>
          <a:off x="2035907" y="523642"/>
          <a:ext cx="4157785" cy="4157785"/>
        </a:xfrm>
        <a:custGeom>
          <a:avLst/>
          <a:gdLst/>
          <a:ahLst/>
          <a:cxnLst/>
          <a:rect l="0" t="0" r="0" b="0"/>
          <a:pathLst>
            <a:path>
              <a:moveTo>
                <a:pt x="2890543" y="164991"/>
              </a:moveTo>
              <a:arcTo wR="2078892" hR="2078892" stAng="17578855" swAng="196074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19A531-E19E-4C62-819B-F91F6E00B54A}">
      <dsp:nvSpPr>
        <dsp:cNvPr id="0" name=""/>
        <dsp:cNvSpPr/>
      </dsp:nvSpPr>
      <dsp:spPr>
        <a:xfrm>
          <a:off x="5291286" y="1439693"/>
          <a:ext cx="1601316" cy="1040855"/>
        </a:xfrm>
        <a:prstGeom prst="roundRect">
          <a:avLst/>
        </a:prstGeom>
        <a:solidFill>
          <a:schemeClr val="accent5">
            <a:hueOff val="-3099343"/>
            <a:satOff val="4637"/>
            <a:lumOff val="-519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Pago servicios Básicos</a:t>
          </a:r>
          <a:endParaRPr lang="es-419" sz="1900" kern="1200" dirty="0"/>
        </a:p>
      </dsp:txBody>
      <dsp:txXfrm>
        <a:off x="5342096" y="1490503"/>
        <a:ext cx="1499696" cy="939235"/>
      </dsp:txXfrm>
    </dsp:sp>
    <dsp:sp modelId="{90E6D41C-994E-4204-95AB-1F5F158D542C}">
      <dsp:nvSpPr>
        <dsp:cNvPr id="0" name=""/>
        <dsp:cNvSpPr/>
      </dsp:nvSpPr>
      <dsp:spPr>
        <a:xfrm>
          <a:off x="2035907" y="523642"/>
          <a:ext cx="4157785" cy="4157785"/>
        </a:xfrm>
        <a:custGeom>
          <a:avLst/>
          <a:gdLst/>
          <a:ahLst/>
          <a:cxnLst/>
          <a:rect l="0" t="0" r="0" b="0"/>
          <a:pathLst>
            <a:path>
              <a:moveTo>
                <a:pt x="4154941" y="1970192"/>
              </a:moveTo>
              <a:arcTo wR="2078892" hR="2078892" stAng="21420167" swAng="2195696"/>
            </a:path>
          </a:pathLst>
        </a:custGeom>
        <a:noFill/>
        <a:ln w="9525" cap="flat" cmpd="sng" algn="ctr">
          <a:solidFill>
            <a:schemeClr val="accent5">
              <a:hueOff val="-3099343"/>
              <a:satOff val="4637"/>
              <a:lumOff val="-5196"/>
              <a:alphaOff val="0"/>
            </a:schemeClr>
          </a:solidFill>
          <a:prstDash val="solid"/>
        </a:ln>
        <a:effectLst/>
      </dsp:spPr>
      <dsp:style>
        <a:lnRef idx="1">
          <a:scrgbClr r="0" g="0" b="0"/>
        </a:lnRef>
        <a:fillRef idx="0">
          <a:scrgbClr r="0" g="0" b="0"/>
        </a:fillRef>
        <a:effectRef idx="0">
          <a:scrgbClr r="0" g="0" b="0"/>
        </a:effectRef>
        <a:fontRef idx="minor"/>
      </dsp:style>
    </dsp:sp>
    <dsp:sp modelId="{8EFAE610-FD2E-43FC-BB15-BC9CF2D09D9F}">
      <dsp:nvSpPr>
        <dsp:cNvPr id="0" name=""/>
        <dsp:cNvSpPr/>
      </dsp:nvSpPr>
      <dsp:spPr>
        <a:xfrm>
          <a:off x="4536084" y="3763966"/>
          <a:ext cx="1601316" cy="1040855"/>
        </a:xfrm>
        <a:prstGeom prst="round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Retiro de Efectivo</a:t>
          </a:r>
          <a:endParaRPr lang="es-419" sz="1900" kern="1200" dirty="0"/>
        </a:p>
      </dsp:txBody>
      <dsp:txXfrm>
        <a:off x="4586894" y="3814776"/>
        <a:ext cx="1499696" cy="939235"/>
      </dsp:txXfrm>
    </dsp:sp>
    <dsp:sp modelId="{8F9C98D9-7B98-41DB-BF5C-76A82CBB00E3}">
      <dsp:nvSpPr>
        <dsp:cNvPr id="0" name=""/>
        <dsp:cNvSpPr/>
      </dsp:nvSpPr>
      <dsp:spPr>
        <a:xfrm>
          <a:off x="2035907" y="523642"/>
          <a:ext cx="4157785" cy="4157785"/>
        </a:xfrm>
        <a:custGeom>
          <a:avLst/>
          <a:gdLst/>
          <a:ahLst/>
          <a:cxnLst/>
          <a:rect l="0" t="0" r="0" b="0"/>
          <a:pathLst>
            <a:path>
              <a:moveTo>
                <a:pt x="2491922" y="4116342"/>
              </a:moveTo>
              <a:arcTo wR="2078892" hR="2078892" stAng="4712421" swAng="1375159"/>
            </a:path>
          </a:pathLst>
        </a:custGeom>
        <a:noFill/>
        <a:ln w="9525" cap="flat" cmpd="sng" algn="ctr">
          <a:solidFill>
            <a:schemeClr val="accent5">
              <a:hueOff val="-6198687"/>
              <a:satOff val="9275"/>
              <a:lumOff val="-10392"/>
              <a:alphaOff val="0"/>
            </a:schemeClr>
          </a:solidFill>
          <a:prstDash val="solid"/>
        </a:ln>
        <a:effectLst/>
      </dsp:spPr>
      <dsp:style>
        <a:lnRef idx="1">
          <a:scrgbClr r="0" g="0" b="0"/>
        </a:lnRef>
        <a:fillRef idx="0">
          <a:scrgbClr r="0" g="0" b="0"/>
        </a:fillRef>
        <a:effectRef idx="0">
          <a:scrgbClr r="0" g="0" b="0"/>
        </a:effectRef>
        <a:fontRef idx="minor"/>
      </dsp:style>
    </dsp:sp>
    <dsp:sp modelId="{4529D839-D1E3-4A1C-AD21-6E3F9881C41F}">
      <dsp:nvSpPr>
        <dsp:cNvPr id="0" name=""/>
        <dsp:cNvSpPr/>
      </dsp:nvSpPr>
      <dsp:spPr>
        <a:xfrm>
          <a:off x="2092199" y="3763966"/>
          <a:ext cx="1601316" cy="1040855"/>
        </a:xfrm>
        <a:prstGeom prst="roundRect">
          <a:avLst/>
        </a:prstGeom>
        <a:solidFill>
          <a:schemeClr val="accent5">
            <a:hueOff val="-9298030"/>
            <a:satOff val="13912"/>
            <a:lumOff val="-155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Consulta de Saldos</a:t>
          </a:r>
          <a:endParaRPr lang="es-419" sz="1900" kern="1200" dirty="0"/>
        </a:p>
      </dsp:txBody>
      <dsp:txXfrm>
        <a:off x="2143009" y="3814776"/>
        <a:ext cx="1499696" cy="939235"/>
      </dsp:txXfrm>
    </dsp:sp>
    <dsp:sp modelId="{375F6A28-E061-498E-B3D6-6D5DA1A86F2D}">
      <dsp:nvSpPr>
        <dsp:cNvPr id="0" name=""/>
        <dsp:cNvSpPr/>
      </dsp:nvSpPr>
      <dsp:spPr>
        <a:xfrm>
          <a:off x="2035907" y="523642"/>
          <a:ext cx="4157785" cy="4157785"/>
        </a:xfrm>
        <a:custGeom>
          <a:avLst/>
          <a:gdLst/>
          <a:ahLst/>
          <a:cxnLst/>
          <a:rect l="0" t="0" r="0" b="0"/>
          <a:pathLst>
            <a:path>
              <a:moveTo>
                <a:pt x="347292" y="3229265"/>
              </a:moveTo>
              <a:arcTo wR="2078892" hR="2078892" stAng="8784137" swAng="2195696"/>
            </a:path>
          </a:pathLst>
        </a:custGeom>
        <a:noFill/>
        <a:ln w="9525" cap="flat" cmpd="sng" algn="ctr">
          <a:solidFill>
            <a:schemeClr val="accent5">
              <a:hueOff val="-9298030"/>
              <a:satOff val="13912"/>
              <a:lumOff val="-15587"/>
              <a:alphaOff val="0"/>
            </a:schemeClr>
          </a:solidFill>
          <a:prstDash val="solid"/>
        </a:ln>
        <a:effectLst/>
      </dsp:spPr>
      <dsp:style>
        <a:lnRef idx="1">
          <a:scrgbClr r="0" g="0" b="0"/>
        </a:lnRef>
        <a:fillRef idx="0">
          <a:scrgbClr r="0" g="0" b="0"/>
        </a:fillRef>
        <a:effectRef idx="0">
          <a:scrgbClr r="0" g="0" b="0"/>
        </a:effectRef>
        <a:fontRef idx="minor"/>
      </dsp:style>
    </dsp:sp>
    <dsp:sp modelId="{A511DE83-45F5-483F-9F85-CB927FA4B975}">
      <dsp:nvSpPr>
        <dsp:cNvPr id="0" name=""/>
        <dsp:cNvSpPr/>
      </dsp:nvSpPr>
      <dsp:spPr>
        <a:xfrm>
          <a:off x="1336997" y="1439693"/>
          <a:ext cx="1601316" cy="1040855"/>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419" sz="1900" kern="1200" dirty="0" smtClean="0"/>
            <a:t>Depósitos en efectivo</a:t>
          </a:r>
          <a:endParaRPr lang="es-419" sz="1900" kern="1200" dirty="0"/>
        </a:p>
      </dsp:txBody>
      <dsp:txXfrm>
        <a:off x="1387807" y="1490503"/>
        <a:ext cx="1499696" cy="939235"/>
      </dsp:txXfrm>
    </dsp:sp>
    <dsp:sp modelId="{EE77C6EC-C713-43F0-8862-E23BB23AB3FE}">
      <dsp:nvSpPr>
        <dsp:cNvPr id="0" name=""/>
        <dsp:cNvSpPr/>
      </dsp:nvSpPr>
      <dsp:spPr>
        <a:xfrm>
          <a:off x="2035907" y="523642"/>
          <a:ext cx="4157785" cy="4157785"/>
        </a:xfrm>
        <a:custGeom>
          <a:avLst/>
          <a:gdLst/>
          <a:ahLst/>
          <a:cxnLst/>
          <a:rect l="0" t="0" r="0" b="0"/>
          <a:pathLst>
            <a:path>
              <a:moveTo>
                <a:pt x="362340" y="906185"/>
              </a:moveTo>
              <a:arcTo wR="2078892" hR="2078892" stAng="12860397" swAng="1960748"/>
            </a:path>
          </a:pathLst>
        </a:custGeom>
        <a:noFill/>
        <a:ln w="9525" cap="flat" cmpd="sng" algn="ctr">
          <a:solidFill>
            <a:schemeClr val="accent5">
              <a:hueOff val="-12397374"/>
              <a:satOff val="18550"/>
              <a:lumOff val="-2078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6888-FF61-4DC1-BF62-A7EE07D489F9}">
      <dsp:nvSpPr>
        <dsp:cNvPr id="0" name=""/>
        <dsp:cNvSpPr/>
      </dsp:nvSpPr>
      <dsp:spPr>
        <a:xfrm>
          <a:off x="1727" y="0"/>
          <a:ext cx="2688282" cy="48768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419" sz="2500" kern="1200" dirty="0" smtClean="0"/>
            <a:t>Proveedores / Estructura</a:t>
          </a:r>
          <a:endParaRPr lang="es-EC" sz="2500" kern="1200" dirty="0"/>
        </a:p>
      </dsp:txBody>
      <dsp:txXfrm>
        <a:off x="1727" y="1950720"/>
        <a:ext cx="2688282" cy="1950720"/>
      </dsp:txXfrm>
    </dsp:sp>
    <dsp:sp modelId="{B3538ABA-C244-494F-A0C9-FBD80A060F03}">
      <dsp:nvSpPr>
        <dsp:cNvPr id="0" name=""/>
        <dsp:cNvSpPr/>
      </dsp:nvSpPr>
      <dsp:spPr>
        <a:xfrm>
          <a:off x="533881" y="292608"/>
          <a:ext cx="1623974" cy="16239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C8669-4B30-47DF-BD4F-446F2B7DFDA0}">
      <dsp:nvSpPr>
        <dsp:cNvPr id="0" name=""/>
        <dsp:cNvSpPr/>
      </dsp:nvSpPr>
      <dsp:spPr>
        <a:xfrm>
          <a:off x="2770658" y="0"/>
          <a:ext cx="2688282" cy="48768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419" sz="2500" kern="1200" dirty="0" smtClean="0"/>
            <a:t>Niveles de Servicio</a:t>
          </a:r>
          <a:endParaRPr lang="es-EC" sz="2500" kern="1200" dirty="0"/>
        </a:p>
      </dsp:txBody>
      <dsp:txXfrm>
        <a:off x="2770658" y="1950720"/>
        <a:ext cx="2688282" cy="1950720"/>
      </dsp:txXfrm>
    </dsp:sp>
    <dsp:sp modelId="{40EA353C-9999-4E82-842B-9F231EBF5BE7}">
      <dsp:nvSpPr>
        <dsp:cNvPr id="0" name=""/>
        <dsp:cNvSpPr/>
      </dsp:nvSpPr>
      <dsp:spPr>
        <a:xfrm>
          <a:off x="3302812" y="292608"/>
          <a:ext cx="1623974" cy="162397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50B8B-B856-431C-8EC9-5238675D8B7F}">
      <dsp:nvSpPr>
        <dsp:cNvPr id="0" name=""/>
        <dsp:cNvSpPr/>
      </dsp:nvSpPr>
      <dsp:spPr>
        <a:xfrm>
          <a:off x="5539589" y="0"/>
          <a:ext cx="2688282" cy="487680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419" sz="2500" kern="1200" dirty="0" smtClean="0"/>
            <a:t>Tipo de Mantenimientos</a:t>
          </a:r>
          <a:endParaRPr lang="es-EC" sz="2500" kern="1200" dirty="0"/>
        </a:p>
      </dsp:txBody>
      <dsp:txXfrm>
        <a:off x="5539589" y="1950720"/>
        <a:ext cx="2688282" cy="1950720"/>
      </dsp:txXfrm>
    </dsp:sp>
    <dsp:sp modelId="{74F8C2D2-0562-4DB7-9E02-5CE0388BAD3A}">
      <dsp:nvSpPr>
        <dsp:cNvPr id="0" name=""/>
        <dsp:cNvSpPr/>
      </dsp:nvSpPr>
      <dsp:spPr>
        <a:xfrm>
          <a:off x="6071743" y="292608"/>
          <a:ext cx="1623974" cy="1623974"/>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F468B-27D9-44FC-B0D7-CA42ABF6B205}">
      <dsp:nvSpPr>
        <dsp:cNvPr id="0" name=""/>
        <dsp:cNvSpPr/>
      </dsp:nvSpPr>
      <dsp:spPr>
        <a:xfrm>
          <a:off x="329183" y="3901440"/>
          <a:ext cx="7571232" cy="731520"/>
        </a:xfrm>
        <a:prstGeom prst="leftRightArrow">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62484-D4FE-43DD-81DD-BE03AE664EAA}">
      <dsp:nvSpPr>
        <dsp:cNvPr id="0" name=""/>
        <dsp:cNvSpPr/>
      </dsp:nvSpPr>
      <dsp:spPr>
        <a:xfrm>
          <a:off x="3293688" y="1411"/>
          <a:ext cx="3236145" cy="1463656"/>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419" sz="1700" kern="1200" dirty="0" smtClean="0"/>
            <a:t>Número de depositantes / Población (2014, 9.121.389 / 16.027.466 = 56,91%</a:t>
          </a:r>
        </a:p>
        <a:p>
          <a:pPr lvl="0" algn="ctr" defTabSz="755650">
            <a:lnSpc>
              <a:spcPct val="90000"/>
            </a:lnSpc>
            <a:spcBef>
              <a:spcPct val="0"/>
            </a:spcBef>
            <a:spcAft>
              <a:spcPct val="35000"/>
            </a:spcAft>
          </a:pPr>
          <a:r>
            <a:rPr lang="es-419" sz="1700" kern="1200" dirty="0" smtClean="0"/>
            <a:t>Provincia Pichincha = 1.989.441 / 2.758.629 = 72.12%</a:t>
          </a:r>
          <a:endParaRPr lang="es-EC" sz="1700" kern="1200" dirty="0"/>
        </a:p>
      </dsp:txBody>
      <dsp:txXfrm>
        <a:off x="3293688" y="1411"/>
        <a:ext cx="3236145" cy="1463656"/>
      </dsp:txXfrm>
    </dsp:sp>
    <dsp:sp modelId="{453FDEFB-769A-4642-87C7-4FBEE1A812F1}">
      <dsp:nvSpPr>
        <dsp:cNvPr id="0" name=""/>
        <dsp:cNvSpPr/>
      </dsp:nvSpPr>
      <dsp:spPr>
        <a:xfrm>
          <a:off x="1699766" y="1411"/>
          <a:ext cx="1449020" cy="1463656"/>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000" r="-1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8864F-88E1-4EB4-B629-E0D4A6D96C04}">
      <dsp:nvSpPr>
        <dsp:cNvPr id="0" name=""/>
        <dsp:cNvSpPr/>
      </dsp:nvSpPr>
      <dsp:spPr>
        <a:xfrm>
          <a:off x="1699766" y="1706571"/>
          <a:ext cx="3236145" cy="1463656"/>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419" sz="1700" kern="1200" dirty="0" smtClean="0"/>
            <a:t>Avances de Efectivo USD. 66.278.097 (mayo 2015)</a:t>
          </a:r>
          <a:endParaRPr lang="es-EC" sz="1700" kern="1200" dirty="0"/>
        </a:p>
      </dsp:txBody>
      <dsp:txXfrm>
        <a:off x="1699766" y="1706571"/>
        <a:ext cx="3236145" cy="1463656"/>
      </dsp:txXfrm>
    </dsp:sp>
    <dsp:sp modelId="{0DE12E74-AC20-4776-B06A-7F7588C47218}">
      <dsp:nvSpPr>
        <dsp:cNvPr id="0" name=""/>
        <dsp:cNvSpPr/>
      </dsp:nvSpPr>
      <dsp:spPr>
        <a:xfrm>
          <a:off x="5080813" y="1706571"/>
          <a:ext cx="1449020" cy="1463656"/>
        </a:xfrm>
        <a:prstGeom prst="rect">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4000" b="-4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C9664-36F5-4AB6-BF58-597475C85AF6}">
      <dsp:nvSpPr>
        <dsp:cNvPr id="0" name=""/>
        <dsp:cNvSpPr/>
      </dsp:nvSpPr>
      <dsp:spPr>
        <a:xfrm>
          <a:off x="3293688" y="3411731"/>
          <a:ext cx="3236145" cy="1463656"/>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419" sz="1700" kern="1200" dirty="0" smtClean="0"/>
            <a:t>Provincia Pichincha 967.720 personas con tarjeta de crédito = 37%</a:t>
          </a:r>
        </a:p>
        <a:p>
          <a:pPr lvl="0" algn="ctr" defTabSz="755650">
            <a:lnSpc>
              <a:spcPct val="90000"/>
            </a:lnSpc>
            <a:spcBef>
              <a:spcPct val="0"/>
            </a:spcBef>
            <a:spcAft>
              <a:spcPct val="35000"/>
            </a:spcAft>
          </a:pPr>
          <a:r>
            <a:rPr lang="es-419" sz="1700" kern="1200" dirty="0" smtClean="0"/>
            <a:t>Tarjetas de débito = 4.864.139 a julio 2014</a:t>
          </a:r>
          <a:endParaRPr lang="es-EC" sz="1700" kern="1200" dirty="0"/>
        </a:p>
      </dsp:txBody>
      <dsp:txXfrm>
        <a:off x="3293688" y="3411731"/>
        <a:ext cx="3236145" cy="1463656"/>
      </dsp:txXfrm>
    </dsp:sp>
    <dsp:sp modelId="{D59E94C5-616C-435D-BB56-A19A5C1305DA}">
      <dsp:nvSpPr>
        <dsp:cNvPr id="0" name=""/>
        <dsp:cNvSpPr/>
      </dsp:nvSpPr>
      <dsp:spPr>
        <a:xfrm>
          <a:off x="1699766" y="3411731"/>
          <a:ext cx="1449020" cy="1463656"/>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000" r="-1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08AC-5BC2-4BE6-A4B3-D4F9FC9671DE}">
      <dsp:nvSpPr>
        <dsp:cNvPr id="0" name=""/>
        <dsp:cNvSpPr/>
      </dsp:nvSpPr>
      <dsp:spPr>
        <a:xfrm>
          <a:off x="0" y="0"/>
          <a:ext cx="8229600" cy="152399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419" sz="2500" kern="1200" dirty="0" smtClean="0"/>
            <a:t>Muy importantes</a:t>
          </a:r>
          <a:endParaRPr lang="es-419" sz="2500" kern="1200" dirty="0"/>
        </a:p>
        <a:p>
          <a:pPr marL="228600" lvl="1" indent="-228600" algn="l" defTabSz="889000">
            <a:lnSpc>
              <a:spcPct val="90000"/>
            </a:lnSpc>
            <a:spcBef>
              <a:spcPct val="0"/>
            </a:spcBef>
            <a:spcAft>
              <a:spcPct val="15000"/>
            </a:spcAft>
            <a:buChar char="••"/>
          </a:pPr>
          <a:r>
            <a:rPr lang="es-419" sz="2000" kern="1200" dirty="0" smtClean="0"/>
            <a:t>Aumentan la cobertura</a:t>
          </a:r>
          <a:endParaRPr lang="es-419" sz="2000" kern="1200" dirty="0"/>
        </a:p>
        <a:p>
          <a:pPr marL="228600" lvl="1" indent="-228600" algn="l" defTabSz="889000">
            <a:lnSpc>
              <a:spcPct val="90000"/>
            </a:lnSpc>
            <a:spcBef>
              <a:spcPct val="0"/>
            </a:spcBef>
            <a:spcAft>
              <a:spcPct val="15000"/>
            </a:spcAft>
            <a:buChar char="••"/>
          </a:pPr>
          <a:r>
            <a:rPr lang="es-419" sz="2000" kern="1200" dirty="0" smtClean="0"/>
            <a:t>Disminución de costos </a:t>
          </a:r>
          <a:endParaRPr lang="es-419" sz="2000" kern="1200" dirty="0"/>
        </a:p>
        <a:p>
          <a:pPr marL="228600" lvl="1" indent="-228600" algn="l" defTabSz="889000">
            <a:lnSpc>
              <a:spcPct val="90000"/>
            </a:lnSpc>
            <a:spcBef>
              <a:spcPct val="0"/>
            </a:spcBef>
            <a:spcAft>
              <a:spcPct val="15000"/>
            </a:spcAft>
            <a:buChar char="••"/>
          </a:pPr>
          <a:r>
            <a:rPr lang="es-419" sz="2000" kern="1200" dirty="0" smtClean="0"/>
            <a:t>Ingresos por transacción</a:t>
          </a:r>
          <a:endParaRPr lang="es-419" sz="2000" kern="1200" dirty="0"/>
        </a:p>
      </dsp:txBody>
      <dsp:txXfrm>
        <a:off x="1798320" y="0"/>
        <a:ext cx="6431279" cy="1523999"/>
      </dsp:txXfrm>
    </dsp:sp>
    <dsp:sp modelId="{EBFA604F-EA0C-41B1-BB07-9F536B6F9EB5}">
      <dsp:nvSpPr>
        <dsp:cNvPr id="0" name=""/>
        <dsp:cNvSpPr/>
      </dsp:nvSpPr>
      <dsp:spPr>
        <a:xfrm>
          <a:off x="152400" y="152399"/>
          <a:ext cx="1645920" cy="12191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6FDD0-3755-4C60-89D5-65F2C1F99CAD}">
      <dsp:nvSpPr>
        <dsp:cNvPr id="0" name=""/>
        <dsp:cNvSpPr/>
      </dsp:nvSpPr>
      <dsp:spPr>
        <a:xfrm>
          <a:off x="0" y="1676399"/>
          <a:ext cx="8229600" cy="152399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419" sz="2500" kern="1200" dirty="0" smtClean="0"/>
            <a:t>Varios servicios</a:t>
          </a:r>
          <a:endParaRPr lang="es-419" sz="2500" kern="1200" dirty="0"/>
        </a:p>
        <a:p>
          <a:pPr marL="228600" lvl="1" indent="-228600" algn="l" defTabSz="889000">
            <a:lnSpc>
              <a:spcPct val="90000"/>
            </a:lnSpc>
            <a:spcBef>
              <a:spcPct val="0"/>
            </a:spcBef>
            <a:spcAft>
              <a:spcPct val="15000"/>
            </a:spcAft>
            <a:buChar char="••"/>
          </a:pPr>
          <a:r>
            <a:rPr lang="es-419" sz="2000" kern="1200" dirty="0" smtClean="0"/>
            <a:t>12.000 transacciones mensuales aproximadamente</a:t>
          </a:r>
          <a:endParaRPr lang="es-419" sz="2000" kern="1200" dirty="0"/>
        </a:p>
        <a:p>
          <a:pPr marL="228600" lvl="1" indent="-228600" algn="l" defTabSz="889000">
            <a:lnSpc>
              <a:spcPct val="90000"/>
            </a:lnSpc>
            <a:spcBef>
              <a:spcPct val="0"/>
            </a:spcBef>
            <a:spcAft>
              <a:spcPct val="15000"/>
            </a:spcAft>
            <a:buChar char="••"/>
          </a:pPr>
          <a:r>
            <a:rPr lang="es-419" sz="2000" kern="1200" dirty="0" smtClean="0"/>
            <a:t>Mejora la imagen </a:t>
          </a:r>
          <a:endParaRPr lang="es-419" sz="2000" kern="1200" dirty="0"/>
        </a:p>
        <a:p>
          <a:pPr marL="228600" lvl="1" indent="-228600" algn="l" defTabSz="889000">
            <a:lnSpc>
              <a:spcPct val="90000"/>
            </a:lnSpc>
            <a:spcBef>
              <a:spcPct val="0"/>
            </a:spcBef>
            <a:spcAft>
              <a:spcPct val="15000"/>
            </a:spcAft>
            <a:buChar char="••"/>
          </a:pPr>
          <a:r>
            <a:rPr lang="es-419" sz="2000" kern="1200" dirty="0" smtClean="0"/>
            <a:t>Siguen teniendo mayor demanda</a:t>
          </a:r>
          <a:endParaRPr lang="es-419" sz="2000" kern="1200" dirty="0"/>
        </a:p>
      </dsp:txBody>
      <dsp:txXfrm>
        <a:off x="1798320" y="1676399"/>
        <a:ext cx="6431279" cy="1523999"/>
      </dsp:txXfrm>
    </dsp:sp>
    <dsp:sp modelId="{E9097CD9-6C5B-42AA-B1E9-948EC3870B52}">
      <dsp:nvSpPr>
        <dsp:cNvPr id="0" name=""/>
        <dsp:cNvSpPr/>
      </dsp:nvSpPr>
      <dsp:spPr>
        <a:xfrm>
          <a:off x="152400" y="1828799"/>
          <a:ext cx="1645920" cy="12191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A42D1-12F3-4B5F-8CAE-85053104E69C}">
      <dsp:nvSpPr>
        <dsp:cNvPr id="0" name=""/>
        <dsp:cNvSpPr/>
      </dsp:nvSpPr>
      <dsp:spPr>
        <a:xfrm>
          <a:off x="0" y="3352799"/>
          <a:ext cx="8229600" cy="152399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s-419" sz="2500" kern="1200" dirty="0" smtClean="0"/>
            <a:t>Ayudan a la Bancarización</a:t>
          </a:r>
          <a:endParaRPr lang="es-419" sz="2500" kern="1200" dirty="0"/>
        </a:p>
        <a:p>
          <a:pPr marL="228600" lvl="1" indent="-228600" algn="l" defTabSz="889000">
            <a:lnSpc>
              <a:spcPct val="90000"/>
            </a:lnSpc>
            <a:spcBef>
              <a:spcPct val="0"/>
            </a:spcBef>
            <a:spcAft>
              <a:spcPct val="15000"/>
            </a:spcAft>
            <a:buChar char="••"/>
          </a:pPr>
          <a:r>
            <a:rPr lang="es-419" sz="2000" kern="1200" dirty="0" smtClean="0"/>
            <a:t>Acceso al servicio 24 horas</a:t>
          </a:r>
          <a:endParaRPr lang="es-419" sz="2000" kern="1200" dirty="0"/>
        </a:p>
        <a:p>
          <a:pPr marL="228600" lvl="1" indent="-228600" algn="l" defTabSz="889000">
            <a:lnSpc>
              <a:spcPct val="90000"/>
            </a:lnSpc>
            <a:spcBef>
              <a:spcPct val="0"/>
            </a:spcBef>
            <a:spcAft>
              <a:spcPct val="15000"/>
            </a:spcAft>
            <a:buChar char="••"/>
          </a:pPr>
          <a:r>
            <a:rPr lang="es-419" sz="2000" kern="1200" dirty="0" smtClean="0"/>
            <a:t>Alta disponibilidad</a:t>
          </a:r>
          <a:endParaRPr lang="es-419" sz="2000" kern="1200" dirty="0"/>
        </a:p>
      </dsp:txBody>
      <dsp:txXfrm>
        <a:off x="1798320" y="3352799"/>
        <a:ext cx="6431279" cy="1523999"/>
      </dsp:txXfrm>
    </dsp:sp>
    <dsp:sp modelId="{2351D126-769D-4B53-9C78-830B8C84AC24}">
      <dsp:nvSpPr>
        <dsp:cNvPr id="0" name=""/>
        <dsp:cNvSpPr/>
      </dsp:nvSpPr>
      <dsp:spPr>
        <a:xfrm>
          <a:off x="152400" y="3505199"/>
          <a:ext cx="1645920" cy="12191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EF558-EB89-D34B-871D-634539DBADC9}" type="datetimeFigureOut">
              <a:rPr lang="en-US" smtClean="0"/>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5CD49-F053-1E4B-B1A0-44DCF0857AE3}" type="slidenum">
              <a:rPr lang="en-US" smtClean="0"/>
              <a:t>‹#›</a:t>
            </a:fld>
            <a:endParaRPr lang="en-US"/>
          </a:p>
        </p:txBody>
      </p:sp>
    </p:spTree>
    <p:extLst>
      <p:ext uri="{BB962C8B-B14F-4D97-AF65-F5344CB8AC3E}">
        <p14:creationId xmlns:p14="http://schemas.microsoft.com/office/powerpoint/2010/main" val="39472144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Partes</a:t>
            </a:r>
            <a:r>
              <a:rPr lang="en-US" dirty="0" smtClean="0"/>
              <a:t> del</a:t>
            </a:r>
            <a:r>
              <a:rPr lang="en-US" baseline="0" dirty="0" smtClean="0"/>
              <a:t> </a:t>
            </a:r>
            <a:r>
              <a:rPr lang="en-US" baseline="0" dirty="0" err="1" smtClean="0"/>
              <a:t>cajero</a:t>
            </a:r>
            <a:r>
              <a:rPr lang="en-US" baseline="0" dirty="0" smtClean="0"/>
              <a:t> </a:t>
            </a:r>
            <a:r>
              <a:rPr lang="en-US" baseline="0" dirty="0" err="1" smtClean="0"/>
              <a:t>automàtico</a:t>
            </a:r>
            <a:r>
              <a:rPr lang="en-US" baseline="0" dirty="0" smtClean="0"/>
              <a:t>, </a:t>
            </a:r>
            <a:r>
              <a:rPr lang="en-US" baseline="0" dirty="0" err="1" smtClean="0"/>
              <a:t>cuales</a:t>
            </a:r>
            <a:r>
              <a:rPr lang="en-US" baseline="0" dirty="0" smtClean="0"/>
              <a:t> son </a:t>
            </a:r>
            <a:r>
              <a:rPr lang="en-US" baseline="0" dirty="0" err="1" smtClean="0"/>
              <a:t>las</a:t>
            </a:r>
            <a:r>
              <a:rPr lang="en-US" baseline="0" dirty="0" smtClean="0"/>
              <a:t> </a:t>
            </a:r>
            <a:r>
              <a:rPr lang="en-US" baseline="0" dirty="0" err="1" smtClean="0"/>
              <a:t>partes</a:t>
            </a:r>
            <a:r>
              <a:rPr lang="en-US" baseline="0" dirty="0" smtClean="0"/>
              <a:t> </a:t>
            </a:r>
            <a:r>
              <a:rPr lang="en-US" baseline="0" dirty="0" err="1" smtClean="0"/>
              <a:t>que</a:t>
            </a:r>
            <a:r>
              <a:rPr lang="en-US" baseline="0" dirty="0" smtClean="0"/>
              <a:t> </a:t>
            </a:r>
            <a:r>
              <a:rPr lang="en-US" baseline="0" dirty="0" err="1" smtClean="0"/>
              <a:t>màs</a:t>
            </a:r>
            <a:r>
              <a:rPr lang="en-US" baseline="0" dirty="0" smtClean="0"/>
              <a:t> se </a:t>
            </a:r>
            <a:r>
              <a:rPr lang="en-US" baseline="0" dirty="0" err="1" smtClean="0"/>
              <a:t>dañan</a:t>
            </a:r>
            <a:r>
              <a:rPr lang="en-US" baseline="0" dirty="0" smtClean="0"/>
              <a:t>, </a:t>
            </a:r>
            <a:r>
              <a:rPr lang="en-US" baseline="0" dirty="0" err="1" smtClean="0"/>
              <a:t>proveedores</a:t>
            </a:r>
            <a:r>
              <a:rPr lang="en-US" baseline="0" dirty="0" smtClean="0"/>
              <a:t> en Ecuador, </a:t>
            </a:r>
            <a:r>
              <a:rPr lang="en-US" baseline="0" dirty="0" err="1" smtClean="0"/>
              <a:t>tiempo</a:t>
            </a:r>
            <a:r>
              <a:rPr lang="en-US" baseline="0" dirty="0" smtClean="0"/>
              <a:t> de </a:t>
            </a:r>
            <a:r>
              <a:rPr lang="en-US" baseline="0" dirty="0" err="1" smtClean="0"/>
              <a:t>importaciòn</a:t>
            </a:r>
            <a:r>
              <a:rPr lang="en-US" baseline="0" dirty="0" smtClean="0"/>
              <a:t>, SW, </a:t>
            </a:r>
            <a:r>
              <a:rPr lang="en-US" baseline="0" dirty="0" err="1" smtClean="0"/>
              <a:t>monitoreo</a:t>
            </a:r>
            <a:r>
              <a:rPr lang="en-US" baseline="0" dirty="0" smtClean="0"/>
              <a:t>, </a:t>
            </a:r>
            <a:r>
              <a:rPr lang="en-US" baseline="0" dirty="0" err="1" smtClean="0"/>
              <a:t>codigos</a:t>
            </a:r>
            <a:r>
              <a:rPr lang="en-US" baseline="0" dirty="0" smtClean="0"/>
              <a:t> de error, </a:t>
            </a:r>
            <a:r>
              <a:rPr lang="en-US" baseline="0" dirty="0" err="1" smtClean="0"/>
              <a:t>modelos</a:t>
            </a:r>
            <a:r>
              <a:rPr lang="en-US" baseline="0" dirty="0" smtClean="0"/>
              <a:t> de </a:t>
            </a:r>
            <a:r>
              <a:rPr lang="en-US" baseline="0" dirty="0" err="1" smtClean="0"/>
              <a:t>cajeros</a:t>
            </a:r>
            <a:r>
              <a:rPr lang="en-US" baseline="0" dirty="0" smtClean="0"/>
              <a:t> y en </a:t>
            </a:r>
            <a:r>
              <a:rPr lang="en-US" baseline="0" dirty="0" err="1" smtClean="0"/>
              <a:t>donde</a:t>
            </a:r>
            <a:r>
              <a:rPr lang="en-US" baseline="0" dirty="0" smtClean="0"/>
              <a:t> se </a:t>
            </a:r>
            <a:r>
              <a:rPr lang="en-US" baseline="0" dirty="0" err="1" smtClean="0"/>
              <a:t>instalan</a:t>
            </a:r>
            <a:r>
              <a:rPr lang="en-US" baseline="0" dirty="0" smtClean="0"/>
              <a:t> </a:t>
            </a:r>
            <a:r>
              <a:rPr lang="en-US" baseline="0" dirty="0" err="1" smtClean="0"/>
              <a:t>regularmente</a:t>
            </a:r>
            <a:endParaRPr lang="en-US" dirty="0"/>
          </a:p>
        </p:txBody>
      </p:sp>
      <p:sp>
        <p:nvSpPr>
          <p:cNvPr id="4" name="Slide Number Placeholder 3"/>
          <p:cNvSpPr>
            <a:spLocks noGrp="1"/>
          </p:cNvSpPr>
          <p:nvPr>
            <p:ph type="sldNum" sz="quarter" idx="10"/>
          </p:nvPr>
        </p:nvSpPr>
        <p:spPr/>
        <p:txBody>
          <a:bodyPr/>
          <a:lstStyle/>
          <a:p>
            <a:fld id="{BB85CD49-F053-1E4B-B1A0-44DCF0857AE3}" type="slidenum">
              <a:rPr lang="en-US" smtClean="0"/>
              <a:t>13</a:t>
            </a:fld>
            <a:endParaRPr lang="en-US"/>
          </a:p>
        </p:txBody>
      </p:sp>
    </p:spTree>
    <p:extLst>
      <p:ext uri="{BB962C8B-B14F-4D97-AF65-F5344CB8AC3E}">
        <p14:creationId xmlns:p14="http://schemas.microsoft.com/office/powerpoint/2010/main" val="51268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_tradnl"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_tradnl"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Date Placeholder 3"/>
          <p:cNvSpPr>
            <a:spLocks noGrp="1"/>
          </p:cNvSpPr>
          <p:nvPr>
            <p:ph type="dt" sz="half" idx="10"/>
          </p:nvPr>
        </p:nvSpPr>
        <p:spPr/>
        <p:txBody>
          <a:bodyPr/>
          <a:lstStyle/>
          <a:p>
            <a:fld id="{7CE38E4D-051A-41E1-86A4-E56916468FD0}"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_tradnl"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Date Placeholder 4"/>
          <p:cNvSpPr>
            <a:spLocks noGrp="1"/>
          </p:cNvSpPr>
          <p:nvPr>
            <p:ph type="dt" sz="half" idx="10"/>
          </p:nvPr>
        </p:nvSpPr>
        <p:spPr/>
        <p:txBody>
          <a:bodyPr/>
          <a:lstStyle/>
          <a:p>
            <a:fld id="{7CE38E4D-051A-41E1-86A4-E56916468FD0}"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7" name="Date Placeholder 6"/>
          <p:cNvSpPr>
            <a:spLocks noGrp="1"/>
          </p:cNvSpPr>
          <p:nvPr>
            <p:ph type="dt" sz="half" idx="10"/>
          </p:nvPr>
        </p:nvSpPr>
        <p:spPr/>
        <p:txBody>
          <a:bodyPr/>
          <a:lstStyle/>
          <a:p>
            <a:fld id="{7CE38E4D-051A-41E1-86A4-E56916468FD0}" type="datetimeFigureOut">
              <a:rPr lang="en-US" smtClean="0"/>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7CE38E4D-051A-41E1-86A4-E56916468FD0}" type="datetimeFigureOut">
              <a:rPr lang="en-US" smtClean="0"/>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_tradnl"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_tradnl"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_tradnl"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CE38E4D-051A-41E1-86A4-E56916468FD0}" type="datetimeFigureOut">
              <a:rPr lang="en-US" smtClean="0"/>
              <a:t>2/10/2016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86BB73A-582F-4420-9A14-CB10A2B2E5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990" y="1730697"/>
            <a:ext cx="7772400" cy="1547998"/>
          </a:xfrm>
        </p:spPr>
        <p:txBody>
          <a:bodyPr>
            <a:noAutofit/>
          </a:bodyPr>
          <a:lstStyle/>
          <a:p>
            <a:r>
              <a:rPr lang="es-EC" sz="3200" dirty="0" smtClean="0"/>
              <a:t>Análisis de la bancarización a través de cajeros automáticos, su mantenimiento y uso en la Provincia de Pichincha</a:t>
            </a:r>
            <a:endParaRPr lang="es-EC" sz="3200" dirty="0"/>
          </a:p>
        </p:txBody>
      </p:sp>
      <p:sp>
        <p:nvSpPr>
          <p:cNvPr id="3" name="Subtitle 2"/>
          <p:cNvSpPr>
            <a:spLocks noGrp="1"/>
          </p:cNvSpPr>
          <p:nvPr>
            <p:ph type="subTitle" idx="1"/>
          </p:nvPr>
        </p:nvSpPr>
        <p:spPr>
          <a:xfrm>
            <a:off x="685800" y="4278198"/>
            <a:ext cx="7772400" cy="1752600"/>
          </a:xfrm>
        </p:spPr>
        <p:txBody>
          <a:bodyPr>
            <a:normAutofit/>
          </a:bodyPr>
          <a:lstStyle/>
          <a:p>
            <a:pPr algn="l"/>
            <a:r>
              <a:rPr lang="es-EC" sz="2400" dirty="0" smtClean="0"/>
              <a:t>AUTOR: Tanya Villacr</a:t>
            </a:r>
            <a:r>
              <a:rPr lang="es-EC" dirty="0" smtClean="0"/>
              <a:t>è</a:t>
            </a:r>
            <a:r>
              <a:rPr lang="es-EC" sz="2400" dirty="0" smtClean="0"/>
              <a:t>s Cevallos 	             TUTOR: Ing. Roberto Taco</a:t>
            </a:r>
          </a:p>
          <a:p>
            <a:pPr algn="l"/>
            <a:endParaRPr lang="es-EC" sz="2400" dirty="0" smtClean="0"/>
          </a:p>
          <a:p>
            <a:r>
              <a:rPr lang="es-EC" sz="2400" dirty="0" smtClean="0"/>
              <a:t>Sangolquí, 12 de febrero del 2016</a:t>
            </a:r>
            <a:endParaRPr lang="es-EC" sz="2400" dirty="0"/>
          </a:p>
        </p:txBody>
      </p:sp>
    </p:spTree>
    <p:extLst>
      <p:ext uri="{BB962C8B-B14F-4D97-AF65-F5344CB8AC3E}">
        <p14:creationId xmlns:p14="http://schemas.microsoft.com/office/powerpoint/2010/main" val="120181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dirty="0" smtClean="0"/>
              <a:t>Marco Teórico – </a:t>
            </a:r>
            <a:r>
              <a:rPr lang="es-419" sz="3600" dirty="0" smtClean="0"/>
              <a:t>SERVICIOS FINANCIEROS</a:t>
            </a:r>
            <a:endParaRPr lang="es-419" sz="36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34115457"/>
              </p:ext>
            </p:extLst>
          </p:nvPr>
        </p:nvGraphicFramePr>
        <p:xfrm>
          <a:off x="1727541" y="1373133"/>
          <a:ext cx="5256266" cy="2714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24717107"/>
              </p:ext>
            </p:extLst>
          </p:nvPr>
        </p:nvGraphicFramePr>
        <p:xfrm>
          <a:off x="2512554" y="4416361"/>
          <a:ext cx="3256655" cy="22053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205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dirty="0" smtClean="0"/>
              <a:t>Marco teórico  - </a:t>
            </a:r>
            <a:r>
              <a:rPr lang="es-419" sz="3600" dirty="0" smtClean="0"/>
              <a:t>CAJEROS AUTOMÁTICOS</a:t>
            </a:r>
            <a:endParaRPr lang="es-419"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3740724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3932900" y="2951767"/>
            <a:ext cx="1381666" cy="2203265"/>
          </a:xfrm>
          <a:prstGeom prst="rect">
            <a:avLst/>
          </a:prstGeom>
        </p:spPr>
      </p:pic>
    </p:spTree>
    <p:extLst>
      <p:ext uri="{BB962C8B-B14F-4D97-AF65-F5344CB8AC3E}">
        <p14:creationId xmlns:p14="http://schemas.microsoft.com/office/powerpoint/2010/main" val="1538134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Marco Teórico – CAJEROS AUTOMÁTICOS</a:t>
            </a:r>
            <a:endParaRPr lang="es-EC" dirty="0"/>
          </a:p>
        </p:txBody>
      </p:sp>
      <p:pic>
        <p:nvPicPr>
          <p:cNvPr id="3" name="Imagen 2"/>
          <p:cNvPicPr>
            <a:picLocks noChangeAspect="1"/>
          </p:cNvPicPr>
          <p:nvPr/>
        </p:nvPicPr>
        <p:blipFill>
          <a:blip r:embed="rId2"/>
          <a:stretch>
            <a:fillRect/>
          </a:stretch>
        </p:blipFill>
        <p:spPr>
          <a:xfrm>
            <a:off x="1288555" y="1902243"/>
            <a:ext cx="6376450" cy="4453618"/>
          </a:xfrm>
          <a:prstGeom prst="rect">
            <a:avLst/>
          </a:prstGeom>
        </p:spPr>
      </p:pic>
    </p:spTree>
    <p:extLst>
      <p:ext uri="{BB962C8B-B14F-4D97-AF65-F5344CB8AC3E}">
        <p14:creationId xmlns:p14="http://schemas.microsoft.com/office/powerpoint/2010/main" val="3190674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Cajeros Automáticos – </a:t>
            </a:r>
            <a:r>
              <a:rPr lang="es-EC" sz="3600" dirty="0" smtClean="0"/>
              <a:t>ARQUITECTURA</a:t>
            </a:r>
            <a:endParaRPr lang="es-EC" sz="3600" dirty="0"/>
          </a:p>
        </p:txBody>
      </p:sp>
      <p:pic>
        <p:nvPicPr>
          <p:cNvPr id="9" name="Marcador de contenido 8"/>
          <p:cNvPicPr>
            <a:picLocks noGrp="1" noChangeAspect="1"/>
          </p:cNvPicPr>
          <p:nvPr>
            <p:ph idx="1"/>
          </p:nvPr>
        </p:nvPicPr>
        <p:blipFill>
          <a:blip r:embed="rId3"/>
          <a:stretch>
            <a:fillRect/>
          </a:stretch>
        </p:blipFill>
        <p:spPr>
          <a:xfrm>
            <a:off x="554382" y="2148714"/>
            <a:ext cx="3838221" cy="3006291"/>
          </a:xfrm>
          <a:prstGeom prst="rect">
            <a:avLst/>
          </a:prstGeom>
        </p:spPr>
      </p:pic>
      <p:pic>
        <p:nvPicPr>
          <p:cNvPr id="10" name="Imagen 9"/>
          <p:cNvPicPr>
            <a:picLocks noChangeAspect="1"/>
          </p:cNvPicPr>
          <p:nvPr/>
        </p:nvPicPr>
        <p:blipFill>
          <a:blip r:embed="rId4"/>
          <a:stretch>
            <a:fillRect/>
          </a:stretch>
        </p:blipFill>
        <p:spPr>
          <a:xfrm>
            <a:off x="5132089" y="1817321"/>
            <a:ext cx="3554711" cy="3503919"/>
          </a:xfrm>
          <a:prstGeom prst="rect">
            <a:avLst/>
          </a:prstGeom>
        </p:spPr>
      </p:pic>
      <p:sp>
        <p:nvSpPr>
          <p:cNvPr id="11" name="CuadroTexto 10"/>
          <p:cNvSpPr txBox="1"/>
          <p:nvPr/>
        </p:nvSpPr>
        <p:spPr>
          <a:xfrm>
            <a:off x="554382" y="5670507"/>
            <a:ext cx="3775393" cy="369332"/>
          </a:xfrm>
          <a:prstGeom prst="rect">
            <a:avLst/>
          </a:prstGeom>
          <a:noFill/>
        </p:spPr>
        <p:txBody>
          <a:bodyPr wrap="none" rtlCol="0">
            <a:spAutoFit/>
          </a:bodyPr>
          <a:lstStyle/>
          <a:p>
            <a:r>
              <a:rPr lang="es-419" b="1" dirty="0" smtClean="0"/>
              <a:t>DISPENSADORES DE EFECTIVO</a:t>
            </a:r>
            <a:endParaRPr lang="es-419" b="1" dirty="0"/>
          </a:p>
        </p:txBody>
      </p:sp>
      <p:sp>
        <p:nvSpPr>
          <p:cNvPr id="12" name="CuadroTexto 11"/>
          <p:cNvSpPr txBox="1"/>
          <p:nvPr/>
        </p:nvSpPr>
        <p:spPr>
          <a:xfrm>
            <a:off x="5376556" y="5670507"/>
            <a:ext cx="3104248" cy="369332"/>
          </a:xfrm>
          <a:prstGeom prst="rect">
            <a:avLst/>
          </a:prstGeom>
          <a:noFill/>
        </p:spPr>
        <p:txBody>
          <a:bodyPr wrap="none" rtlCol="0">
            <a:spAutoFit/>
          </a:bodyPr>
          <a:lstStyle/>
          <a:p>
            <a:r>
              <a:rPr lang="es-419" b="1" dirty="0" smtClean="0"/>
              <a:t>CAJEROS</a:t>
            </a:r>
            <a:r>
              <a:rPr lang="es-419" dirty="0" smtClean="0"/>
              <a:t> </a:t>
            </a:r>
            <a:r>
              <a:rPr lang="es-419" b="1" dirty="0" smtClean="0"/>
              <a:t>MULTIFUNCION</a:t>
            </a:r>
            <a:endParaRPr lang="es-419" b="1" dirty="0"/>
          </a:p>
        </p:txBody>
      </p:sp>
    </p:spTree>
    <p:extLst>
      <p:ext uri="{BB962C8B-B14F-4D97-AF65-F5344CB8AC3E}">
        <p14:creationId xmlns:p14="http://schemas.microsoft.com/office/powerpoint/2010/main" val="2834459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Cajeros automáticos - FRAUDES</a:t>
            </a:r>
            <a:endParaRPr lang="es-EC" dirty="0"/>
          </a:p>
        </p:txBody>
      </p:sp>
      <p:pic>
        <p:nvPicPr>
          <p:cNvPr id="4" name="Marcador de contenido 3"/>
          <p:cNvPicPr>
            <a:picLocks noGrp="1" noChangeAspect="1"/>
          </p:cNvPicPr>
          <p:nvPr>
            <p:ph idx="1"/>
          </p:nvPr>
        </p:nvPicPr>
        <p:blipFill>
          <a:blip r:embed="rId2"/>
          <a:stretch>
            <a:fillRect/>
          </a:stretch>
        </p:blipFill>
        <p:spPr>
          <a:xfrm>
            <a:off x="557956" y="1682552"/>
            <a:ext cx="2627604" cy="2011854"/>
          </a:xfrm>
          <a:prstGeom prst="rect">
            <a:avLst/>
          </a:prstGeom>
        </p:spPr>
      </p:pic>
      <p:pic>
        <p:nvPicPr>
          <p:cNvPr id="5" name="Imagen 4"/>
          <p:cNvPicPr>
            <a:picLocks noChangeAspect="1"/>
          </p:cNvPicPr>
          <p:nvPr/>
        </p:nvPicPr>
        <p:blipFill>
          <a:blip r:embed="rId3"/>
          <a:stretch>
            <a:fillRect/>
          </a:stretch>
        </p:blipFill>
        <p:spPr>
          <a:xfrm>
            <a:off x="5817937" y="1524000"/>
            <a:ext cx="2822693" cy="4968671"/>
          </a:xfrm>
          <a:prstGeom prst="rect">
            <a:avLst/>
          </a:prstGeom>
        </p:spPr>
      </p:pic>
      <p:pic>
        <p:nvPicPr>
          <p:cNvPr id="6" name="Imagen 5"/>
          <p:cNvPicPr>
            <a:picLocks noChangeAspect="1"/>
          </p:cNvPicPr>
          <p:nvPr/>
        </p:nvPicPr>
        <p:blipFill>
          <a:blip r:embed="rId4"/>
          <a:stretch>
            <a:fillRect/>
          </a:stretch>
        </p:blipFill>
        <p:spPr>
          <a:xfrm>
            <a:off x="3360140" y="1711466"/>
            <a:ext cx="2457797" cy="1954025"/>
          </a:xfrm>
          <a:prstGeom prst="rect">
            <a:avLst/>
          </a:prstGeom>
        </p:spPr>
      </p:pic>
      <p:pic>
        <p:nvPicPr>
          <p:cNvPr id="7" name="Imagen 6"/>
          <p:cNvPicPr>
            <a:picLocks noChangeAspect="1"/>
          </p:cNvPicPr>
          <p:nvPr/>
        </p:nvPicPr>
        <p:blipFill>
          <a:blip r:embed="rId5"/>
          <a:stretch>
            <a:fillRect/>
          </a:stretch>
        </p:blipFill>
        <p:spPr>
          <a:xfrm>
            <a:off x="1965752" y="4277428"/>
            <a:ext cx="1504766" cy="2321102"/>
          </a:xfrm>
          <a:prstGeom prst="rect">
            <a:avLst/>
          </a:prstGeom>
        </p:spPr>
      </p:pic>
      <p:sp>
        <p:nvSpPr>
          <p:cNvPr id="9" name="CuadroTexto 8"/>
          <p:cNvSpPr txBox="1"/>
          <p:nvPr/>
        </p:nvSpPr>
        <p:spPr>
          <a:xfrm>
            <a:off x="957359" y="3750903"/>
            <a:ext cx="1351652" cy="369332"/>
          </a:xfrm>
          <a:prstGeom prst="rect">
            <a:avLst/>
          </a:prstGeom>
          <a:noFill/>
        </p:spPr>
        <p:txBody>
          <a:bodyPr wrap="none" rtlCol="0">
            <a:spAutoFit/>
          </a:bodyPr>
          <a:lstStyle/>
          <a:p>
            <a:r>
              <a:rPr lang="es-419" b="1" dirty="0" smtClean="0"/>
              <a:t>SKIMMING</a:t>
            </a:r>
            <a:endParaRPr lang="es-419" b="1" dirty="0"/>
          </a:p>
        </p:txBody>
      </p:sp>
      <p:sp>
        <p:nvSpPr>
          <p:cNvPr id="10" name="CuadroTexto 9"/>
          <p:cNvSpPr txBox="1"/>
          <p:nvPr/>
        </p:nvSpPr>
        <p:spPr>
          <a:xfrm>
            <a:off x="3615087" y="3750903"/>
            <a:ext cx="2133982" cy="369332"/>
          </a:xfrm>
          <a:prstGeom prst="rect">
            <a:avLst/>
          </a:prstGeom>
          <a:noFill/>
        </p:spPr>
        <p:txBody>
          <a:bodyPr wrap="none" rtlCol="0">
            <a:spAutoFit/>
          </a:bodyPr>
          <a:lstStyle/>
          <a:p>
            <a:r>
              <a:rPr lang="es-419" b="1" dirty="0" smtClean="0"/>
              <a:t>TECLADO FALSO</a:t>
            </a:r>
            <a:endParaRPr lang="es-419" b="1" dirty="0"/>
          </a:p>
        </p:txBody>
      </p:sp>
      <p:sp>
        <p:nvSpPr>
          <p:cNvPr id="11" name="CuadroTexto 10"/>
          <p:cNvSpPr txBox="1"/>
          <p:nvPr/>
        </p:nvSpPr>
        <p:spPr>
          <a:xfrm>
            <a:off x="3694421" y="5112048"/>
            <a:ext cx="1364604" cy="369332"/>
          </a:xfrm>
          <a:prstGeom prst="rect">
            <a:avLst/>
          </a:prstGeom>
          <a:noFill/>
        </p:spPr>
        <p:txBody>
          <a:bodyPr wrap="none" rtlCol="0">
            <a:spAutoFit/>
          </a:bodyPr>
          <a:lstStyle/>
          <a:p>
            <a:r>
              <a:rPr lang="es-419" b="1" dirty="0" smtClean="0"/>
              <a:t>MALWARE</a:t>
            </a:r>
            <a:endParaRPr lang="es-419" b="1" dirty="0"/>
          </a:p>
        </p:txBody>
      </p:sp>
    </p:spTree>
    <p:extLst>
      <p:ext uri="{BB962C8B-B14F-4D97-AF65-F5344CB8AC3E}">
        <p14:creationId xmlns:p14="http://schemas.microsoft.com/office/powerpoint/2010/main" val="1073825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Cajeros</a:t>
            </a:r>
            <a:r>
              <a:rPr lang="en-US" dirty="0" smtClean="0"/>
              <a:t> </a:t>
            </a:r>
            <a:r>
              <a:rPr lang="en-US" dirty="0" err="1" smtClean="0"/>
              <a:t>automáticos</a:t>
            </a:r>
            <a:r>
              <a:rPr lang="en-US" dirty="0" smtClean="0"/>
              <a:t> - MANTENIMIENTO</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239289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715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ANÁLISIS HISTÓRICO</a:t>
            </a:r>
            <a:endParaRPr lang="en-US" dirty="0"/>
          </a:p>
        </p:txBody>
      </p:sp>
      <p:graphicFrame>
        <p:nvGraphicFramePr>
          <p:cNvPr id="4" name="Gráfico 2"/>
          <p:cNvGraphicFramePr>
            <a:graphicFrameLocks/>
          </p:cNvGraphicFramePr>
          <p:nvPr>
            <p:extLst>
              <p:ext uri="{D42A27DB-BD31-4B8C-83A1-F6EECF244321}">
                <p14:modId xmlns:p14="http://schemas.microsoft.com/office/powerpoint/2010/main" val="1309477194"/>
              </p:ext>
            </p:extLst>
          </p:nvPr>
        </p:nvGraphicFramePr>
        <p:xfrm>
          <a:off x="1524000" y="1823559"/>
          <a:ext cx="6096000" cy="359934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1524000" y="5367635"/>
            <a:ext cx="6096000" cy="430887"/>
          </a:xfrm>
          <a:prstGeom prst="rect">
            <a:avLst/>
          </a:prstGeom>
        </p:spPr>
        <p:txBody>
          <a:bodyPr wrap="square">
            <a:spAutoFit/>
          </a:bodyPr>
          <a:lstStyle/>
          <a:p>
            <a:pPr indent="226695" algn="just">
              <a:spcAft>
                <a:spcPts val="0"/>
              </a:spcAft>
            </a:pPr>
            <a:r>
              <a:rPr lang="es-CR" sz="1100" b="1" dirty="0">
                <a:latin typeface="Times New Roman" panose="02020603050405020304" pitchFamily="18" charset="0"/>
                <a:ea typeface="Times New Roman" panose="02020603050405020304" pitchFamily="18" charset="0"/>
              </a:rPr>
              <a:t>Fuente:</a:t>
            </a:r>
            <a:r>
              <a:rPr lang="es-CR" sz="1100" dirty="0">
                <a:latin typeface="Times New Roman" panose="02020603050405020304" pitchFamily="18" charset="0"/>
                <a:ea typeface="Times New Roman" panose="02020603050405020304" pitchFamily="18" charset="0"/>
              </a:rPr>
              <a:t> Superintendencia de Bancos del Ecuador, 2014.</a:t>
            </a:r>
            <a:endParaRPr lang="es-419" sz="1600" dirty="0">
              <a:latin typeface="Times New Roman" panose="02020603050405020304" pitchFamily="18" charset="0"/>
              <a:ea typeface="Times New Roman" panose="02020603050405020304" pitchFamily="18" charset="0"/>
            </a:endParaRPr>
          </a:p>
          <a:p>
            <a:pPr indent="226695" algn="just">
              <a:spcAft>
                <a:spcPts val="0"/>
              </a:spcAft>
            </a:pPr>
            <a:r>
              <a:rPr lang="es-CR" sz="1100" b="1" dirty="0">
                <a:latin typeface="Times New Roman" panose="02020603050405020304" pitchFamily="18" charset="0"/>
                <a:ea typeface="Times New Roman" panose="02020603050405020304" pitchFamily="18" charset="0"/>
              </a:rPr>
              <a:t>Elaboración:</a:t>
            </a:r>
            <a:r>
              <a:rPr lang="es-CR" sz="1100" dirty="0">
                <a:latin typeface="Times New Roman" panose="02020603050405020304" pitchFamily="18" charset="0"/>
                <a:ea typeface="Times New Roman" panose="02020603050405020304" pitchFamily="18" charset="0"/>
              </a:rPr>
              <a:t> La Autora</a:t>
            </a:r>
            <a:endParaRPr lang="es-419"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5817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ANÁLISIS HISTÓRICO</a:t>
            </a:r>
            <a:endParaRPr lang="en-US" dirty="0"/>
          </a:p>
        </p:txBody>
      </p:sp>
      <p:sp>
        <p:nvSpPr>
          <p:cNvPr id="3" name="Content Placeholder 2"/>
          <p:cNvSpPr>
            <a:spLocks noGrp="1"/>
          </p:cNvSpPr>
          <p:nvPr>
            <p:ph idx="1"/>
          </p:nvPr>
        </p:nvSpPr>
        <p:spPr/>
        <p:txBody>
          <a:bodyPr/>
          <a:lstStyle/>
          <a:p>
            <a:endParaRPr lang="en-US" dirty="0"/>
          </a:p>
          <a:p>
            <a:pPr marL="0" indent="0">
              <a:buNone/>
            </a:pPr>
            <a:endParaRPr lang="en-US" dirty="0"/>
          </a:p>
        </p:txBody>
      </p:sp>
      <p:pic>
        <p:nvPicPr>
          <p:cNvPr id="4" name="Imagen 3"/>
          <p:cNvPicPr>
            <a:picLocks noChangeAspect="1"/>
          </p:cNvPicPr>
          <p:nvPr/>
        </p:nvPicPr>
        <p:blipFill>
          <a:blip r:embed="rId2"/>
          <a:stretch>
            <a:fillRect/>
          </a:stretch>
        </p:blipFill>
        <p:spPr>
          <a:xfrm>
            <a:off x="1268001" y="2270656"/>
            <a:ext cx="6819439" cy="2141783"/>
          </a:xfrm>
          <a:prstGeom prst="rect">
            <a:avLst/>
          </a:prstGeom>
        </p:spPr>
      </p:pic>
      <p:sp>
        <p:nvSpPr>
          <p:cNvPr id="5" name="Rectángulo 4"/>
          <p:cNvSpPr/>
          <p:nvPr/>
        </p:nvSpPr>
        <p:spPr>
          <a:xfrm>
            <a:off x="1268001" y="5213887"/>
            <a:ext cx="6055963" cy="461665"/>
          </a:xfrm>
          <a:prstGeom prst="rect">
            <a:avLst/>
          </a:prstGeom>
        </p:spPr>
        <p:txBody>
          <a:bodyPr wrap="square">
            <a:spAutoFit/>
          </a:bodyPr>
          <a:lstStyle/>
          <a:p>
            <a:pPr algn="just">
              <a:spcAft>
                <a:spcPts val="0"/>
              </a:spcAft>
            </a:pPr>
            <a:r>
              <a:rPr lang="es-CR" sz="1200" b="1" dirty="0">
                <a:latin typeface="Times New Roman" panose="02020603050405020304" pitchFamily="18" charset="0"/>
                <a:ea typeface="Times New Roman" panose="02020603050405020304" pitchFamily="18" charset="0"/>
              </a:rPr>
              <a:t>Fuente:</a:t>
            </a:r>
            <a:r>
              <a:rPr lang="es-CR" sz="1200" dirty="0">
                <a:latin typeface="Times New Roman" panose="02020603050405020304" pitchFamily="18" charset="0"/>
                <a:ea typeface="Times New Roman" panose="02020603050405020304" pitchFamily="18" charset="0"/>
              </a:rPr>
              <a:t> Superintendencia de Bancos del Ecuador, 2014.</a:t>
            </a:r>
            <a:endParaRPr lang="es-419" dirty="0">
              <a:latin typeface="Times New Roman" panose="02020603050405020304" pitchFamily="18" charset="0"/>
              <a:ea typeface="Times New Roman" panose="02020603050405020304" pitchFamily="18" charset="0"/>
            </a:endParaRPr>
          </a:p>
          <a:p>
            <a:pPr algn="just">
              <a:spcAft>
                <a:spcPts val="0"/>
              </a:spcAft>
            </a:pPr>
            <a:r>
              <a:rPr lang="es-CR" sz="1200" b="1" dirty="0">
                <a:latin typeface="Times New Roman" panose="02020603050405020304" pitchFamily="18" charset="0"/>
                <a:ea typeface="Times New Roman" panose="02020603050405020304" pitchFamily="18" charset="0"/>
              </a:rPr>
              <a:t>Elaboración:</a:t>
            </a:r>
            <a:r>
              <a:rPr lang="es-CR" sz="1200" dirty="0">
                <a:latin typeface="Times New Roman" panose="02020603050405020304" pitchFamily="18" charset="0"/>
                <a:ea typeface="Times New Roman" panose="02020603050405020304" pitchFamily="18" charset="0"/>
              </a:rPr>
              <a:t> La Autora</a:t>
            </a:r>
            <a:endParaRPr lang="es-419" dirty="0">
              <a:effectLst/>
              <a:latin typeface="Times New Roman" panose="02020603050405020304" pitchFamily="18" charset="0"/>
              <a:ea typeface="Times New Roman" panose="02020603050405020304" pitchFamily="18" charset="0"/>
            </a:endParaRPr>
          </a:p>
        </p:txBody>
      </p:sp>
      <p:sp>
        <p:nvSpPr>
          <p:cNvPr id="6" name="CuadroTexto 5"/>
          <p:cNvSpPr txBox="1"/>
          <p:nvPr/>
        </p:nvSpPr>
        <p:spPr>
          <a:xfrm>
            <a:off x="4369482" y="4553031"/>
            <a:ext cx="518091" cy="369332"/>
          </a:xfrm>
          <a:prstGeom prst="rect">
            <a:avLst/>
          </a:prstGeom>
          <a:noFill/>
        </p:spPr>
        <p:txBody>
          <a:bodyPr wrap="none" rtlCol="0">
            <a:spAutoFit/>
          </a:bodyPr>
          <a:lstStyle/>
          <a:p>
            <a:r>
              <a:rPr lang="es-419" dirty="0" smtClean="0"/>
              <a:t>5%</a:t>
            </a:r>
            <a:endParaRPr lang="es-419" dirty="0"/>
          </a:p>
        </p:txBody>
      </p:sp>
      <p:sp>
        <p:nvSpPr>
          <p:cNvPr id="7" name="CuadroTexto 6"/>
          <p:cNvSpPr txBox="1"/>
          <p:nvPr/>
        </p:nvSpPr>
        <p:spPr>
          <a:xfrm>
            <a:off x="5480264" y="4553031"/>
            <a:ext cx="518091" cy="369332"/>
          </a:xfrm>
          <a:prstGeom prst="rect">
            <a:avLst/>
          </a:prstGeom>
          <a:noFill/>
        </p:spPr>
        <p:txBody>
          <a:bodyPr wrap="none" rtlCol="0">
            <a:spAutoFit/>
          </a:bodyPr>
          <a:lstStyle/>
          <a:p>
            <a:r>
              <a:rPr lang="es-419" dirty="0" smtClean="0"/>
              <a:t>8%</a:t>
            </a:r>
            <a:endParaRPr lang="es-419" dirty="0"/>
          </a:p>
        </p:txBody>
      </p:sp>
      <p:sp>
        <p:nvSpPr>
          <p:cNvPr id="8" name="CuadroTexto 7"/>
          <p:cNvSpPr txBox="1"/>
          <p:nvPr/>
        </p:nvSpPr>
        <p:spPr>
          <a:xfrm>
            <a:off x="6842658" y="4553031"/>
            <a:ext cx="646331" cy="369332"/>
          </a:xfrm>
          <a:prstGeom prst="rect">
            <a:avLst/>
          </a:prstGeom>
          <a:noFill/>
        </p:spPr>
        <p:txBody>
          <a:bodyPr wrap="none" rtlCol="0">
            <a:spAutoFit/>
          </a:bodyPr>
          <a:lstStyle/>
          <a:p>
            <a:r>
              <a:rPr lang="es-419" dirty="0" smtClean="0"/>
              <a:t>13%</a:t>
            </a:r>
            <a:endParaRPr lang="es-419" dirty="0"/>
          </a:p>
        </p:txBody>
      </p:sp>
    </p:spTree>
    <p:extLst>
      <p:ext uri="{BB962C8B-B14F-4D97-AF65-F5344CB8AC3E}">
        <p14:creationId xmlns:p14="http://schemas.microsoft.com/office/powerpoint/2010/main" val="2725146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ANÁLISIS SITUACIÓN ACTUAL</a:t>
            </a:r>
            <a:endParaRPr lang="es-419" dirty="0"/>
          </a:p>
        </p:txBody>
      </p:sp>
      <p:pic>
        <p:nvPicPr>
          <p:cNvPr id="4" name="Marcador de contenido 3"/>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86694" y="1755527"/>
            <a:ext cx="7491934" cy="3766302"/>
          </a:xfrm>
          <a:prstGeom prst="rect">
            <a:avLst/>
          </a:prstGeom>
          <a:noFill/>
          <a:ln>
            <a:noFill/>
          </a:ln>
        </p:spPr>
      </p:pic>
      <p:sp>
        <p:nvSpPr>
          <p:cNvPr id="5" name="Rectángulo 4"/>
          <p:cNvSpPr/>
          <p:nvPr/>
        </p:nvSpPr>
        <p:spPr>
          <a:xfrm>
            <a:off x="586694" y="5645679"/>
            <a:ext cx="7491933" cy="461665"/>
          </a:xfrm>
          <a:prstGeom prst="rect">
            <a:avLst/>
          </a:prstGeom>
        </p:spPr>
        <p:txBody>
          <a:bodyPr wrap="square">
            <a:spAutoFit/>
          </a:bodyPr>
          <a:lstStyle/>
          <a:p>
            <a:pPr algn="just">
              <a:spcAft>
                <a:spcPts val="0"/>
              </a:spcAft>
            </a:pPr>
            <a:r>
              <a:rPr lang="es-CR" sz="1200" b="1" dirty="0">
                <a:latin typeface="Times New Roman" panose="02020603050405020304" pitchFamily="18" charset="0"/>
                <a:ea typeface="Times New Roman" panose="02020603050405020304" pitchFamily="18" charset="0"/>
              </a:rPr>
              <a:t>Fuente:</a:t>
            </a:r>
            <a:r>
              <a:rPr lang="es-CR" sz="1200" dirty="0">
                <a:latin typeface="Times New Roman" panose="02020603050405020304" pitchFamily="18" charset="0"/>
                <a:ea typeface="Times New Roman" panose="02020603050405020304" pitchFamily="18" charset="0"/>
              </a:rPr>
              <a:t> Superintendencia de Bancos del Ecuador, 2014</a:t>
            </a:r>
            <a:endParaRPr lang="es-419" dirty="0">
              <a:latin typeface="Times New Roman" panose="02020603050405020304" pitchFamily="18" charset="0"/>
              <a:ea typeface="Times New Roman" panose="02020603050405020304" pitchFamily="18" charset="0"/>
            </a:endParaRPr>
          </a:p>
          <a:p>
            <a:pPr algn="just">
              <a:spcAft>
                <a:spcPts val="0"/>
              </a:spcAft>
            </a:pPr>
            <a:r>
              <a:rPr lang="es-CR" sz="1200" b="1" dirty="0">
                <a:latin typeface="Times New Roman" panose="02020603050405020304" pitchFamily="18" charset="0"/>
                <a:ea typeface="Times New Roman" panose="02020603050405020304" pitchFamily="18" charset="0"/>
              </a:rPr>
              <a:t>Elaboración:</a:t>
            </a:r>
            <a:r>
              <a:rPr lang="es-CR" sz="1200" dirty="0">
                <a:latin typeface="Times New Roman" panose="02020603050405020304" pitchFamily="18" charset="0"/>
                <a:ea typeface="Times New Roman" panose="02020603050405020304" pitchFamily="18" charset="0"/>
              </a:rPr>
              <a:t> Superintendencia de Bancos, 2014.</a:t>
            </a:r>
            <a:endParaRPr lang="es-419"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095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ANÁLISIS SITUACIÓN ACTUAL</a:t>
            </a:r>
            <a:endParaRPr lang="en-US" dirty="0"/>
          </a:p>
        </p:txBody>
      </p:sp>
      <p:graphicFrame>
        <p:nvGraphicFramePr>
          <p:cNvPr id="4" name="Gráfico 1"/>
          <p:cNvGraphicFramePr>
            <a:graphicFrameLocks noGrp="1"/>
          </p:cNvGraphicFramePr>
          <p:nvPr>
            <p:ph idx="1"/>
            <p:extLst>
              <p:ext uri="{D42A27DB-BD31-4B8C-83A1-F6EECF244321}">
                <p14:modId xmlns:p14="http://schemas.microsoft.com/office/powerpoint/2010/main" val="3153464341"/>
              </p:ext>
            </p:extLst>
          </p:nvPr>
        </p:nvGraphicFramePr>
        <p:xfrm>
          <a:off x="573802" y="1600200"/>
          <a:ext cx="7772400" cy="419918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573801" y="5875583"/>
            <a:ext cx="7821495" cy="461665"/>
          </a:xfrm>
          <a:prstGeom prst="rect">
            <a:avLst/>
          </a:prstGeom>
        </p:spPr>
        <p:txBody>
          <a:bodyPr wrap="square">
            <a:spAutoFit/>
          </a:bodyPr>
          <a:lstStyle/>
          <a:p>
            <a:pPr algn="just">
              <a:spcAft>
                <a:spcPts val="0"/>
              </a:spcAft>
            </a:pPr>
            <a:r>
              <a:rPr lang="es-CR" sz="1200" b="1" dirty="0">
                <a:latin typeface="Times New Roman" panose="02020603050405020304" pitchFamily="18" charset="0"/>
                <a:ea typeface="Times New Roman" panose="02020603050405020304" pitchFamily="18" charset="0"/>
              </a:rPr>
              <a:t>Fuente:</a:t>
            </a:r>
            <a:r>
              <a:rPr lang="es-CR" sz="1200" dirty="0">
                <a:latin typeface="Times New Roman" panose="02020603050405020304" pitchFamily="18" charset="0"/>
                <a:ea typeface="Times New Roman" panose="02020603050405020304" pitchFamily="18" charset="0"/>
              </a:rPr>
              <a:t> Superintendencia de Bancos del Ecuador, 2014.</a:t>
            </a:r>
            <a:endParaRPr lang="es-419" dirty="0">
              <a:latin typeface="Times New Roman" panose="02020603050405020304" pitchFamily="18" charset="0"/>
              <a:ea typeface="Times New Roman" panose="02020603050405020304" pitchFamily="18" charset="0"/>
            </a:endParaRPr>
          </a:p>
          <a:p>
            <a:r>
              <a:rPr lang="es-CR" sz="1200" b="1" dirty="0">
                <a:latin typeface="Times New Roman" panose="02020603050405020304" pitchFamily="18" charset="0"/>
                <a:ea typeface="Times New Roman" panose="02020603050405020304" pitchFamily="18" charset="0"/>
              </a:rPr>
              <a:t>Elaboración:</a:t>
            </a:r>
            <a:r>
              <a:rPr lang="es-CR" sz="1200" dirty="0">
                <a:latin typeface="Times New Roman" panose="02020603050405020304" pitchFamily="18" charset="0"/>
                <a:ea typeface="Times New Roman" panose="02020603050405020304" pitchFamily="18" charset="0"/>
              </a:rPr>
              <a:t> La Autora</a:t>
            </a:r>
            <a:endParaRPr lang="es-419" sz="1200" dirty="0"/>
          </a:p>
        </p:txBody>
      </p:sp>
    </p:spTree>
    <p:extLst>
      <p:ext uri="{BB962C8B-B14F-4D97-AF65-F5344CB8AC3E}">
        <p14:creationId xmlns:p14="http://schemas.microsoft.com/office/powerpoint/2010/main" val="3741177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PLANTEAMIENTO DEL PROBLEMA</a:t>
            </a:r>
            <a:endParaRPr lang="es-EC" dirty="0"/>
          </a:p>
        </p:txBody>
      </p:sp>
      <p:sp>
        <p:nvSpPr>
          <p:cNvPr id="3" name="Content Placeholder 2"/>
          <p:cNvSpPr>
            <a:spLocks noGrp="1"/>
          </p:cNvSpPr>
          <p:nvPr>
            <p:ph idx="1"/>
          </p:nvPr>
        </p:nvSpPr>
        <p:spPr/>
        <p:txBody>
          <a:bodyPr>
            <a:normAutofit fontScale="85000" lnSpcReduction="20000"/>
          </a:bodyPr>
          <a:lstStyle/>
          <a:p>
            <a:pPr algn="just"/>
            <a:r>
              <a:rPr lang="es-EC" dirty="0" smtClean="0"/>
              <a:t>La bancarización se ha convertido en un factor importante tanto para el gobierno como para los Bancos privados, porque permite a las personas tener un mayor y fácil acceso a los servicios financieros de la banca formal.</a:t>
            </a:r>
          </a:p>
          <a:p>
            <a:pPr marL="0" indent="0" algn="just">
              <a:buNone/>
            </a:pPr>
            <a:endParaRPr lang="es-EC" dirty="0" smtClean="0"/>
          </a:p>
          <a:p>
            <a:pPr algn="just"/>
            <a:r>
              <a:rPr lang="es-EC" dirty="0" smtClean="0"/>
              <a:t>Las entidades financieras ofrecen servicios tecnológicos innovadores que facilitan la vida de las personas.</a:t>
            </a:r>
          </a:p>
          <a:p>
            <a:pPr marL="0" indent="0" algn="just">
              <a:buNone/>
            </a:pPr>
            <a:endParaRPr lang="es-EC" dirty="0" smtClean="0"/>
          </a:p>
          <a:p>
            <a:pPr algn="just"/>
            <a:r>
              <a:rPr lang="es-EC" dirty="0" smtClean="0"/>
              <a:t>Cómo puede la banca lograr este acercamiento?</a:t>
            </a:r>
          </a:p>
          <a:p>
            <a:pPr algn="just"/>
            <a:endParaRPr lang="es-EC" dirty="0" smtClean="0"/>
          </a:p>
          <a:p>
            <a:pPr algn="just"/>
            <a:r>
              <a:rPr lang="es-EC" dirty="0" smtClean="0"/>
              <a:t>Qué beneficios tiene la banca y qué beneficios tienen las personas con estas tecnologías?</a:t>
            </a:r>
          </a:p>
          <a:p>
            <a:pPr algn="just"/>
            <a:endParaRPr lang="es-EC" dirty="0" smtClean="0"/>
          </a:p>
          <a:p>
            <a:pPr algn="just"/>
            <a:r>
              <a:rPr lang="es-EC" dirty="0" smtClean="0"/>
              <a:t>En los últimos años se ha incrementado la cantidad de cajeros automáticos en el país y en la provincia de Pichincha.  Que tan seguros son estos medios financieros?</a:t>
            </a:r>
          </a:p>
          <a:p>
            <a:pPr marL="0" indent="0" algn="just">
              <a:buNone/>
            </a:pPr>
            <a:endParaRPr lang="es-EC" dirty="0" smtClean="0"/>
          </a:p>
          <a:p>
            <a:pPr marL="0" indent="0" algn="just">
              <a:buNone/>
            </a:pPr>
            <a:endParaRPr lang="es-EC" dirty="0" smtClean="0"/>
          </a:p>
          <a:p>
            <a:pPr marL="0" indent="0" algn="just">
              <a:buNone/>
            </a:pPr>
            <a:endParaRPr lang="es-EC" dirty="0" smtClean="0"/>
          </a:p>
        </p:txBody>
      </p:sp>
    </p:spTree>
    <p:extLst>
      <p:ext uri="{BB962C8B-B14F-4D97-AF65-F5344CB8AC3E}">
        <p14:creationId xmlns:p14="http://schemas.microsoft.com/office/powerpoint/2010/main" val="269575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ANÁLISIS SITUACIÓN ACTUAL</a:t>
            </a:r>
            <a:endParaRPr lang="en-US" dirty="0"/>
          </a:p>
        </p:txBody>
      </p:sp>
      <p:graphicFrame>
        <p:nvGraphicFramePr>
          <p:cNvPr id="5" name="Gráfico 2"/>
          <p:cNvGraphicFramePr>
            <a:graphicFrameLocks/>
          </p:cNvGraphicFramePr>
          <p:nvPr>
            <p:extLst>
              <p:ext uri="{D42A27DB-BD31-4B8C-83A1-F6EECF244321}">
                <p14:modId xmlns:p14="http://schemas.microsoft.com/office/powerpoint/2010/main" val="439092302"/>
              </p:ext>
            </p:extLst>
          </p:nvPr>
        </p:nvGraphicFramePr>
        <p:xfrm>
          <a:off x="771573" y="1524000"/>
          <a:ext cx="7163456" cy="433361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771573" y="5953362"/>
            <a:ext cx="7163456" cy="276999"/>
          </a:xfrm>
          <a:prstGeom prst="rect">
            <a:avLst/>
          </a:prstGeom>
        </p:spPr>
        <p:txBody>
          <a:bodyPr wrap="square">
            <a:spAutoFit/>
          </a:bodyPr>
          <a:lstStyle/>
          <a:p>
            <a:r>
              <a:rPr lang="es-CR" sz="1200" b="1" dirty="0">
                <a:latin typeface="Times New Roman" panose="02020603050405020304" pitchFamily="18" charset="0"/>
                <a:ea typeface="Times New Roman" panose="02020603050405020304" pitchFamily="18" charset="0"/>
              </a:rPr>
              <a:t>Fuente:</a:t>
            </a:r>
            <a:r>
              <a:rPr lang="es-CR" sz="1200" dirty="0">
                <a:latin typeface="Times New Roman" panose="02020603050405020304" pitchFamily="18" charset="0"/>
                <a:ea typeface="Times New Roman" panose="02020603050405020304" pitchFamily="18" charset="0"/>
              </a:rPr>
              <a:t> Superintendencia de Bancos del Ecuador</a:t>
            </a:r>
            <a:endParaRPr lang="es-419" sz="1200" dirty="0"/>
          </a:p>
        </p:txBody>
      </p:sp>
    </p:spTree>
    <p:extLst>
      <p:ext uri="{BB962C8B-B14F-4D97-AF65-F5344CB8AC3E}">
        <p14:creationId xmlns:p14="http://schemas.microsoft.com/office/powerpoint/2010/main" val="3547847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ANÁLISIS SITUACIÓN ACTUAL</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66674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419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ANÁLISIS SITUACIÓN ACTUAL</a:t>
            </a:r>
            <a:endParaRPr lang="en-US" dirty="0"/>
          </a:p>
        </p:txBody>
      </p:sp>
      <p:pic>
        <p:nvPicPr>
          <p:cNvPr id="4" name="Marcador de contenido 3"/>
          <p:cNvPicPr>
            <a:picLocks noGrp="1" noChangeAspect="1"/>
          </p:cNvPicPr>
          <p:nvPr>
            <p:ph idx="1"/>
          </p:nvPr>
        </p:nvPicPr>
        <p:blipFill>
          <a:blip r:embed="rId2"/>
          <a:stretch>
            <a:fillRect/>
          </a:stretch>
        </p:blipFill>
        <p:spPr>
          <a:xfrm>
            <a:off x="316051" y="1466722"/>
            <a:ext cx="8772046" cy="5234787"/>
          </a:xfrm>
          <a:prstGeom prst="rect">
            <a:avLst/>
          </a:prstGeom>
        </p:spPr>
      </p:pic>
    </p:spTree>
    <p:extLst>
      <p:ext uri="{BB962C8B-B14F-4D97-AF65-F5344CB8AC3E}">
        <p14:creationId xmlns:p14="http://schemas.microsoft.com/office/powerpoint/2010/main" val="4078545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ANÁLISIS SITUACIÓN ACTUAL</a:t>
            </a:r>
            <a:endParaRPr lang="en-US" dirty="0"/>
          </a:p>
        </p:txBody>
      </p:sp>
      <p:pic>
        <p:nvPicPr>
          <p:cNvPr id="4" name="Marcador de contenido 3"/>
          <p:cNvPicPr>
            <a:picLocks noGrp="1" noChangeAspect="1"/>
          </p:cNvPicPr>
          <p:nvPr>
            <p:ph idx="1"/>
          </p:nvPr>
        </p:nvPicPr>
        <p:blipFill>
          <a:blip r:embed="rId2"/>
          <a:stretch>
            <a:fillRect/>
          </a:stretch>
        </p:blipFill>
        <p:spPr>
          <a:xfrm>
            <a:off x="2175803" y="1885615"/>
            <a:ext cx="4901493" cy="1431347"/>
          </a:xfrm>
          <a:prstGeom prst="rect">
            <a:avLst/>
          </a:prstGeom>
        </p:spPr>
      </p:pic>
      <p:pic>
        <p:nvPicPr>
          <p:cNvPr id="5" name="Imagen 4"/>
          <p:cNvPicPr>
            <a:picLocks noChangeAspect="1"/>
          </p:cNvPicPr>
          <p:nvPr/>
        </p:nvPicPr>
        <p:blipFill>
          <a:blip r:embed="rId3"/>
          <a:stretch>
            <a:fillRect/>
          </a:stretch>
        </p:blipFill>
        <p:spPr>
          <a:xfrm>
            <a:off x="457200" y="3633053"/>
            <a:ext cx="4067756" cy="2442490"/>
          </a:xfrm>
          <a:prstGeom prst="rect">
            <a:avLst/>
          </a:prstGeom>
        </p:spPr>
      </p:pic>
      <p:pic>
        <p:nvPicPr>
          <p:cNvPr id="6" name="Imagen 5"/>
          <p:cNvPicPr>
            <a:picLocks noChangeAspect="1"/>
          </p:cNvPicPr>
          <p:nvPr/>
        </p:nvPicPr>
        <p:blipFill>
          <a:blip r:embed="rId4"/>
          <a:stretch>
            <a:fillRect/>
          </a:stretch>
        </p:blipFill>
        <p:spPr>
          <a:xfrm>
            <a:off x="4626550" y="3633052"/>
            <a:ext cx="4053888" cy="2442491"/>
          </a:xfrm>
          <a:prstGeom prst="rect">
            <a:avLst/>
          </a:prstGeom>
        </p:spPr>
      </p:pic>
    </p:spTree>
    <p:extLst>
      <p:ext uri="{BB962C8B-B14F-4D97-AF65-F5344CB8AC3E}">
        <p14:creationId xmlns:p14="http://schemas.microsoft.com/office/powerpoint/2010/main" val="550314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TIPO DE INVESTIGACIÓN</a:t>
            </a:r>
            <a:endParaRPr lang="en-US" dirty="0"/>
          </a:p>
        </p:txBody>
      </p:sp>
      <p:sp>
        <p:nvSpPr>
          <p:cNvPr id="3" name="Content Placeholder 2"/>
          <p:cNvSpPr>
            <a:spLocks noGrp="1"/>
          </p:cNvSpPr>
          <p:nvPr>
            <p:ph idx="1"/>
          </p:nvPr>
        </p:nvSpPr>
        <p:spPr/>
        <p:txBody>
          <a:bodyPr/>
          <a:lstStyle/>
          <a:p>
            <a:r>
              <a:rPr lang="es-EC" dirty="0" smtClean="0"/>
              <a:t>TIPO DE INVESTIGACIÒN</a:t>
            </a:r>
          </a:p>
          <a:p>
            <a:pPr lvl="1"/>
            <a:r>
              <a:rPr lang="es-EC" dirty="0" smtClean="0"/>
              <a:t> Descriptiva</a:t>
            </a:r>
          </a:p>
          <a:p>
            <a:pPr marL="274320" lvl="1" indent="0">
              <a:buNone/>
            </a:pPr>
            <a:endParaRPr lang="es-EC" dirty="0" smtClean="0"/>
          </a:p>
          <a:p>
            <a:pPr marL="274320" lvl="1" indent="0">
              <a:buNone/>
            </a:pPr>
            <a:endParaRPr lang="es-EC" dirty="0" smtClean="0"/>
          </a:p>
          <a:p>
            <a:pPr marL="274320" lvl="1" indent="0">
              <a:buNone/>
            </a:pPr>
            <a:endParaRPr lang="es-EC" dirty="0" smtClean="0"/>
          </a:p>
          <a:p>
            <a:r>
              <a:rPr lang="es-EC" dirty="0" smtClean="0"/>
              <a:t>MÉTODO DE INVESTIGACIÓN</a:t>
            </a:r>
          </a:p>
          <a:p>
            <a:pPr lvl="1"/>
            <a:r>
              <a:rPr lang="es-EC" dirty="0" smtClean="0"/>
              <a:t>Basado en la Opinión</a:t>
            </a:r>
          </a:p>
          <a:p>
            <a:pPr lvl="2"/>
            <a:r>
              <a:rPr lang="es-EC" dirty="0" smtClean="0"/>
              <a:t>Encuesta </a:t>
            </a:r>
          </a:p>
          <a:p>
            <a:pPr lvl="2"/>
            <a:r>
              <a:rPr lang="es-EC" dirty="0" smtClean="0"/>
              <a:t>Entrevistas</a:t>
            </a:r>
          </a:p>
          <a:p>
            <a:pPr lvl="2"/>
            <a:endParaRPr lang="es-EC" dirty="0"/>
          </a:p>
        </p:txBody>
      </p:sp>
    </p:spTree>
    <p:extLst>
      <p:ext uri="{BB962C8B-B14F-4D97-AF65-F5344CB8AC3E}">
        <p14:creationId xmlns:p14="http://schemas.microsoft.com/office/powerpoint/2010/main" val="1636076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POBLACIÓN Y MUESTRA</a:t>
            </a:r>
            <a:endParaRPr lang="en-US" dirty="0"/>
          </a:p>
        </p:txBody>
      </p:sp>
      <p:sp>
        <p:nvSpPr>
          <p:cNvPr id="3" name="Content Placeholder 2"/>
          <p:cNvSpPr>
            <a:spLocks noGrp="1"/>
          </p:cNvSpPr>
          <p:nvPr>
            <p:ph idx="1"/>
          </p:nvPr>
        </p:nvSpPr>
        <p:spPr/>
        <p:txBody>
          <a:bodyPr/>
          <a:lstStyle/>
          <a:p>
            <a:r>
              <a:rPr lang="es-EC" dirty="0" smtClean="0"/>
              <a:t>POBLACIÓN</a:t>
            </a:r>
          </a:p>
          <a:p>
            <a:pPr lvl="1"/>
            <a:r>
              <a:rPr lang="es-EC" dirty="0" smtClean="0"/>
              <a:t>Se tomó en consideración el total de depositantes de la Provincia de Pichincha, es decir, 1.989.441 personas.</a:t>
            </a:r>
          </a:p>
          <a:p>
            <a:pPr lvl="1"/>
            <a:endParaRPr lang="es-EC" dirty="0" smtClean="0"/>
          </a:p>
          <a:p>
            <a:r>
              <a:rPr lang="es-EC" dirty="0" smtClean="0"/>
              <a:t>MUESTRA</a:t>
            </a:r>
          </a:p>
          <a:p>
            <a:pPr lvl="1"/>
            <a:r>
              <a:rPr lang="es-EC" dirty="0" smtClean="0"/>
              <a:t>Se utilizó la siguiente fórmula:</a:t>
            </a:r>
          </a:p>
          <a:p>
            <a:pPr lvl="1"/>
            <a:endParaRPr lang="es-EC" dirty="0" smtClean="0"/>
          </a:p>
          <a:p>
            <a:pPr lvl="1"/>
            <a:r>
              <a:rPr lang="es-EC" dirty="0" smtClean="0"/>
              <a:t>FORMULA</a:t>
            </a:r>
          </a:p>
        </p:txBody>
      </p:sp>
      <p:pic>
        <p:nvPicPr>
          <p:cNvPr id="4" name="Imagen 3"/>
          <p:cNvPicPr>
            <a:picLocks noChangeAspect="1"/>
          </p:cNvPicPr>
          <p:nvPr/>
        </p:nvPicPr>
        <p:blipFill>
          <a:blip r:embed="rId2"/>
          <a:stretch>
            <a:fillRect/>
          </a:stretch>
        </p:blipFill>
        <p:spPr>
          <a:xfrm>
            <a:off x="1169608" y="5001220"/>
            <a:ext cx="2204690" cy="718383"/>
          </a:xfrm>
          <a:prstGeom prst="rect">
            <a:avLst/>
          </a:prstGeom>
        </p:spPr>
      </p:pic>
    </p:spTree>
    <p:extLst>
      <p:ext uri="{BB962C8B-B14F-4D97-AF65-F5344CB8AC3E}">
        <p14:creationId xmlns:p14="http://schemas.microsoft.com/office/powerpoint/2010/main" val="1474088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ENCUESTA</a:t>
            </a:r>
            <a:endParaRPr lang="es-EC" dirty="0"/>
          </a:p>
        </p:txBody>
      </p:sp>
      <p:pic>
        <p:nvPicPr>
          <p:cNvPr id="4" name="Content Placeholder 3"/>
          <p:cNvPicPr>
            <a:picLocks noGrp="1" noChangeAspect="1"/>
          </p:cNvPicPr>
          <p:nvPr>
            <p:ph idx="1"/>
          </p:nvPr>
        </p:nvPicPr>
        <p:blipFill>
          <a:blip r:embed="rId2"/>
          <a:stretch>
            <a:fillRect/>
          </a:stretch>
        </p:blipFill>
        <p:spPr>
          <a:xfrm>
            <a:off x="457200" y="1600200"/>
            <a:ext cx="3981855" cy="4876800"/>
          </a:xfrm>
          <a:prstGeom prst="rect">
            <a:avLst/>
          </a:prstGeom>
        </p:spPr>
      </p:pic>
      <p:pic>
        <p:nvPicPr>
          <p:cNvPr id="5" name="Picture 4"/>
          <p:cNvPicPr>
            <a:picLocks noChangeAspect="1"/>
          </p:cNvPicPr>
          <p:nvPr/>
        </p:nvPicPr>
        <p:blipFill>
          <a:blip r:embed="rId3"/>
          <a:stretch>
            <a:fillRect/>
          </a:stretch>
        </p:blipFill>
        <p:spPr>
          <a:xfrm>
            <a:off x="4704665" y="1453414"/>
            <a:ext cx="3950558" cy="5023585"/>
          </a:xfrm>
          <a:prstGeom prst="rect">
            <a:avLst/>
          </a:prstGeom>
        </p:spPr>
      </p:pic>
    </p:spTree>
    <p:extLst>
      <p:ext uri="{BB962C8B-B14F-4D97-AF65-F5344CB8AC3E}">
        <p14:creationId xmlns:p14="http://schemas.microsoft.com/office/powerpoint/2010/main" val="322144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ENCUESTA</a:t>
            </a:r>
            <a:endParaRPr lang="es-EC" dirty="0"/>
          </a:p>
        </p:txBody>
      </p:sp>
      <p:pic>
        <p:nvPicPr>
          <p:cNvPr id="4" name="Picture 3"/>
          <p:cNvPicPr>
            <a:picLocks noChangeAspect="1"/>
          </p:cNvPicPr>
          <p:nvPr/>
        </p:nvPicPr>
        <p:blipFill>
          <a:blip r:embed="rId2"/>
          <a:stretch>
            <a:fillRect/>
          </a:stretch>
        </p:blipFill>
        <p:spPr>
          <a:xfrm>
            <a:off x="457200" y="1405289"/>
            <a:ext cx="4275152" cy="5231577"/>
          </a:xfrm>
          <a:prstGeom prst="rect">
            <a:avLst/>
          </a:prstGeom>
        </p:spPr>
      </p:pic>
      <p:pic>
        <p:nvPicPr>
          <p:cNvPr id="5" name="Picture 4"/>
          <p:cNvPicPr>
            <a:picLocks noChangeAspect="1"/>
          </p:cNvPicPr>
          <p:nvPr/>
        </p:nvPicPr>
        <p:blipFill>
          <a:blip r:embed="rId3"/>
          <a:stretch>
            <a:fillRect/>
          </a:stretch>
        </p:blipFill>
        <p:spPr>
          <a:xfrm>
            <a:off x="4572000" y="1405289"/>
            <a:ext cx="4559651" cy="4954520"/>
          </a:xfrm>
          <a:prstGeom prst="rect">
            <a:avLst/>
          </a:prstGeom>
        </p:spPr>
      </p:pic>
    </p:spTree>
    <p:extLst>
      <p:ext uri="{BB962C8B-B14F-4D97-AF65-F5344CB8AC3E}">
        <p14:creationId xmlns:p14="http://schemas.microsoft.com/office/powerpoint/2010/main" val="2180754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ENCUESTA</a:t>
            </a:r>
            <a:endParaRPr lang="es-EC" dirty="0"/>
          </a:p>
        </p:txBody>
      </p:sp>
      <p:pic>
        <p:nvPicPr>
          <p:cNvPr id="4" name="Picture 3"/>
          <p:cNvPicPr>
            <a:picLocks noChangeAspect="1"/>
          </p:cNvPicPr>
          <p:nvPr/>
        </p:nvPicPr>
        <p:blipFill>
          <a:blip r:embed="rId2"/>
          <a:stretch>
            <a:fillRect/>
          </a:stretch>
        </p:blipFill>
        <p:spPr>
          <a:xfrm>
            <a:off x="1643831" y="1718500"/>
            <a:ext cx="5856338" cy="3421000"/>
          </a:xfrm>
          <a:prstGeom prst="rect">
            <a:avLst/>
          </a:prstGeom>
        </p:spPr>
      </p:pic>
    </p:spTree>
    <p:extLst>
      <p:ext uri="{BB962C8B-B14F-4D97-AF65-F5344CB8AC3E}">
        <p14:creationId xmlns:p14="http://schemas.microsoft.com/office/powerpoint/2010/main" val="2992126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ANÁLISIS DE LOS RESULTADOS</a:t>
            </a:r>
            <a:endParaRPr lang="en-US" dirty="0"/>
          </a:p>
        </p:txBody>
      </p:sp>
      <p:pic>
        <p:nvPicPr>
          <p:cNvPr id="6" name="Marcador de contenido 5"/>
          <p:cNvPicPr>
            <a:picLocks noGrp="1" noChangeAspect="1"/>
          </p:cNvPicPr>
          <p:nvPr>
            <p:ph idx="1"/>
          </p:nvPr>
        </p:nvPicPr>
        <p:blipFill>
          <a:blip r:embed="rId2"/>
          <a:stretch>
            <a:fillRect/>
          </a:stretch>
        </p:blipFill>
        <p:spPr>
          <a:xfrm>
            <a:off x="411173" y="1629520"/>
            <a:ext cx="3988996" cy="2397642"/>
          </a:xfrm>
          <a:prstGeom prst="rect">
            <a:avLst/>
          </a:prstGeom>
        </p:spPr>
      </p:pic>
      <p:pic>
        <p:nvPicPr>
          <p:cNvPr id="7" name="Imagen 6"/>
          <p:cNvPicPr>
            <a:picLocks noChangeAspect="1"/>
          </p:cNvPicPr>
          <p:nvPr/>
        </p:nvPicPr>
        <p:blipFill>
          <a:blip r:embed="rId3"/>
          <a:stretch>
            <a:fillRect/>
          </a:stretch>
        </p:blipFill>
        <p:spPr>
          <a:xfrm>
            <a:off x="4872709" y="1629520"/>
            <a:ext cx="3985928" cy="2395797"/>
          </a:xfrm>
          <a:prstGeom prst="rect">
            <a:avLst/>
          </a:prstGeom>
        </p:spPr>
      </p:pic>
      <p:pic>
        <p:nvPicPr>
          <p:cNvPr id="8" name="Imagen 7"/>
          <p:cNvPicPr>
            <a:picLocks noChangeAspect="1"/>
          </p:cNvPicPr>
          <p:nvPr/>
        </p:nvPicPr>
        <p:blipFill>
          <a:blip r:embed="rId4"/>
          <a:stretch>
            <a:fillRect/>
          </a:stretch>
        </p:blipFill>
        <p:spPr>
          <a:xfrm>
            <a:off x="366644" y="4155164"/>
            <a:ext cx="4101027" cy="2434063"/>
          </a:xfrm>
          <a:prstGeom prst="rect">
            <a:avLst/>
          </a:prstGeom>
        </p:spPr>
      </p:pic>
      <p:pic>
        <p:nvPicPr>
          <p:cNvPr id="9" name="Imagen 8"/>
          <p:cNvPicPr>
            <a:picLocks noChangeAspect="1"/>
          </p:cNvPicPr>
          <p:nvPr/>
        </p:nvPicPr>
        <p:blipFill>
          <a:blip r:embed="rId5"/>
          <a:stretch>
            <a:fillRect/>
          </a:stretch>
        </p:blipFill>
        <p:spPr>
          <a:xfrm>
            <a:off x="4872709" y="4155165"/>
            <a:ext cx="3985928" cy="2417197"/>
          </a:xfrm>
          <a:prstGeom prst="rect">
            <a:avLst/>
          </a:prstGeom>
        </p:spPr>
      </p:pic>
    </p:spTree>
    <p:extLst>
      <p:ext uri="{BB962C8B-B14F-4D97-AF65-F5344CB8AC3E}">
        <p14:creationId xmlns:p14="http://schemas.microsoft.com/office/powerpoint/2010/main" val="2621356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PREGUNTAS DE INVESTIGACIÓN</a:t>
            </a:r>
            <a:endParaRPr lang="es-EC" dirty="0"/>
          </a:p>
        </p:txBody>
      </p:sp>
      <p:sp>
        <p:nvSpPr>
          <p:cNvPr id="3" name="Content Placeholder 2"/>
          <p:cNvSpPr>
            <a:spLocks noGrp="1"/>
          </p:cNvSpPr>
          <p:nvPr>
            <p:ph idx="1"/>
          </p:nvPr>
        </p:nvSpPr>
        <p:spPr/>
        <p:txBody>
          <a:bodyPr/>
          <a:lstStyle/>
          <a:p>
            <a:pPr algn="just"/>
            <a:r>
              <a:rPr lang="es-EC" dirty="0" smtClean="0"/>
              <a:t>De qué manera los cajeros automáticos aportan a la bancarización del país?</a:t>
            </a:r>
          </a:p>
          <a:p>
            <a:pPr algn="just"/>
            <a:endParaRPr lang="es-EC" dirty="0" smtClean="0"/>
          </a:p>
          <a:p>
            <a:pPr algn="just"/>
            <a:r>
              <a:rPr lang="es-EC" dirty="0" smtClean="0"/>
              <a:t>¿Por qué las Entidades Financieras instalan cajeros automáticos para estar más cercas de sus clientes?</a:t>
            </a:r>
          </a:p>
          <a:p>
            <a:pPr algn="just"/>
            <a:endParaRPr lang="es-EC" dirty="0" smtClean="0"/>
          </a:p>
          <a:p>
            <a:pPr algn="just"/>
            <a:r>
              <a:rPr lang="es-EC" dirty="0" smtClean="0"/>
              <a:t>¿Con qué frecuencia la población utiliza los cajeros automáticos?</a:t>
            </a:r>
          </a:p>
          <a:p>
            <a:pPr algn="just"/>
            <a:endParaRPr lang="es-EC" dirty="0" smtClean="0"/>
          </a:p>
          <a:p>
            <a:pPr algn="just"/>
            <a:r>
              <a:rPr lang="es-EC" dirty="0" smtClean="0"/>
              <a:t>¿Qué funcionalidades prestan estos equipos y por cuánto tiempo se considera que se los utilizarán?</a:t>
            </a:r>
            <a:endParaRPr lang="es-EC" dirty="0"/>
          </a:p>
        </p:txBody>
      </p:sp>
    </p:spTree>
    <p:extLst>
      <p:ext uri="{BB962C8B-B14F-4D97-AF65-F5344CB8AC3E}">
        <p14:creationId xmlns:p14="http://schemas.microsoft.com/office/powerpoint/2010/main" val="604320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ANÁLISIS DE LOS RESULTADOS</a:t>
            </a:r>
            <a:endParaRPr lang="es-419" dirty="0"/>
          </a:p>
        </p:txBody>
      </p:sp>
      <p:pic>
        <p:nvPicPr>
          <p:cNvPr id="4" name="Marcador de contenido 3"/>
          <p:cNvPicPr>
            <a:picLocks noGrp="1" noChangeAspect="1"/>
          </p:cNvPicPr>
          <p:nvPr>
            <p:ph idx="1"/>
          </p:nvPr>
        </p:nvPicPr>
        <p:blipFill>
          <a:blip r:embed="rId2"/>
          <a:stretch>
            <a:fillRect/>
          </a:stretch>
        </p:blipFill>
        <p:spPr>
          <a:xfrm>
            <a:off x="457200" y="1580648"/>
            <a:ext cx="3993203" cy="2395922"/>
          </a:xfrm>
          <a:prstGeom prst="rect">
            <a:avLst/>
          </a:prstGeom>
        </p:spPr>
      </p:pic>
      <p:pic>
        <p:nvPicPr>
          <p:cNvPr id="5" name="Imagen 4"/>
          <p:cNvPicPr>
            <a:picLocks noChangeAspect="1"/>
          </p:cNvPicPr>
          <p:nvPr/>
        </p:nvPicPr>
        <p:blipFill>
          <a:blip r:embed="rId3"/>
          <a:stretch>
            <a:fillRect/>
          </a:stretch>
        </p:blipFill>
        <p:spPr>
          <a:xfrm>
            <a:off x="4915668" y="1580648"/>
            <a:ext cx="3973808" cy="2395922"/>
          </a:xfrm>
          <a:prstGeom prst="rect">
            <a:avLst/>
          </a:prstGeom>
        </p:spPr>
      </p:pic>
      <p:pic>
        <p:nvPicPr>
          <p:cNvPr id="6" name="Imagen 5"/>
          <p:cNvPicPr>
            <a:picLocks noChangeAspect="1"/>
          </p:cNvPicPr>
          <p:nvPr/>
        </p:nvPicPr>
        <p:blipFill>
          <a:blip r:embed="rId4"/>
          <a:stretch>
            <a:fillRect/>
          </a:stretch>
        </p:blipFill>
        <p:spPr>
          <a:xfrm>
            <a:off x="457200" y="4148552"/>
            <a:ext cx="3993203" cy="2395922"/>
          </a:xfrm>
          <a:prstGeom prst="rect">
            <a:avLst/>
          </a:prstGeom>
        </p:spPr>
      </p:pic>
      <p:pic>
        <p:nvPicPr>
          <p:cNvPr id="7" name="Imagen 6"/>
          <p:cNvPicPr>
            <a:picLocks noChangeAspect="1"/>
          </p:cNvPicPr>
          <p:nvPr/>
        </p:nvPicPr>
        <p:blipFill>
          <a:blip r:embed="rId5"/>
          <a:stretch>
            <a:fillRect/>
          </a:stretch>
        </p:blipFill>
        <p:spPr>
          <a:xfrm>
            <a:off x="4915668" y="4155961"/>
            <a:ext cx="3973808" cy="2388513"/>
          </a:xfrm>
          <a:prstGeom prst="rect">
            <a:avLst/>
          </a:prstGeom>
        </p:spPr>
      </p:pic>
    </p:spTree>
    <p:extLst>
      <p:ext uri="{BB962C8B-B14F-4D97-AF65-F5344CB8AC3E}">
        <p14:creationId xmlns:p14="http://schemas.microsoft.com/office/powerpoint/2010/main" val="1669832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ANALISIS DE LOS RESULTADOS</a:t>
            </a:r>
            <a:endParaRPr lang="es-419" dirty="0"/>
          </a:p>
        </p:txBody>
      </p:sp>
      <p:pic>
        <p:nvPicPr>
          <p:cNvPr id="4" name="Marcador de contenido 3"/>
          <p:cNvPicPr>
            <a:picLocks noGrp="1" noChangeAspect="1"/>
          </p:cNvPicPr>
          <p:nvPr>
            <p:ph idx="1"/>
          </p:nvPr>
        </p:nvPicPr>
        <p:blipFill>
          <a:blip r:embed="rId2"/>
          <a:stretch>
            <a:fillRect/>
          </a:stretch>
        </p:blipFill>
        <p:spPr>
          <a:xfrm>
            <a:off x="457200" y="1524000"/>
            <a:ext cx="3782837" cy="2315211"/>
          </a:xfrm>
          <a:prstGeom prst="rect">
            <a:avLst/>
          </a:prstGeom>
        </p:spPr>
      </p:pic>
      <p:pic>
        <p:nvPicPr>
          <p:cNvPr id="5" name="Imagen 4"/>
          <p:cNvPicPr>
            <a:picLocks noChangeAspect="1"/>
          </p:cNvPicPr>
          <p:nvPr/>
        </p:nvPicPr>
        <p:blipFill>
          <a:blip r:embed="rId3"/>
          <a:stretch>
            <a:fillRect/>
          </a:stretch>
        </p:blipFill>
        <p:spPr>
          <a:xfrm>
            <a:off x="4944326" y="1524000"/>
            <a:ext cx="3849869" cy="2273199"/>
          </a:xfrm>
          <a:prstGeom prst="rect">
            <a:avLst/>
          </a:prstGeom>
        </p:spPr>
      </p:pic>
      <p:pic>
        <p:nvPicPr>
          <p:cNvPr id="6" name="Imagen 5"/>
          <p:cNvPicPr>
            <a:picLocks noChangeAspect="1"/>
          </p:cNvPicPr>
          <p:nvPr/>
        </p:nvPicPr>
        <p:blipFill>
          <a:blip r:embed="rId4"/>
          <a:stretch>
            <a:fillRect/>
          </a:stretch>
        </p:blipFill>
        <p:spPr>
          <a:xfrm>
            <a:off x="457201" y="4042860"/>
            <a:ext cx="3782837" cy="2491488"/>
          </a:xfrm>
          <a:prstGeom prst="rect">
            <a:avLst/>
          </a:prstGeom>
        </p:spPr>
      </p:pic>
      <p:pic>
        <p:nvPicPr>
          <p:cNvPr id="7" name="Imagen 6"/>
          <p:cNvPicPr>
            <a:picLocks noChangeAspect="1"/>
          </p:cNvPicPr>
          <p:nvPr/>
        </p:nvPicPr>
        <p:blipFill>
          <a:blip r:embed="rId5"/>
          <a:stretch>
            <a:fillRect/>
          </a:stretch>
        </p:blipFill>
        <p:spPr>
          <a:xfrm>
            <a:off x="4944326" y="4042860"/>
            <a:ext cx="3849869" cy="2369919"/>
          </a:xfrm>
          <a:prstGeom prst="rect">
            <a:avLst/>
          </a:prstGeom>
        </p:spPr>
      </p:pic>
    </p:spTree>
    <p:extLst>
      <p:ext uri="{BB962C8B-B14F-4D97-AF65-F5344CB8AC3E}">
        <p14:creationId xmlns:p14="http://schemas.microsoft.com/office/powerpoint/2010/main" val="237229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ANÁLISIS DE RESULTADOS</a:t>
            </a:r>
            <a:endParaRPr lang="es-419" dirty="0"/>
          </a:p>
        </p:txBody>
      </p:sp>
      <p:pic>
        <p:nvPicPr>
          <p:cNvPr id="4" name="Marcador de contenido 3"/>
          <p:cNvPicPr>
            <a:picLocks noGrp="1" noChangeAspect="1"/>
          </p:cNvPicPr>
          <p:nvPr>
            <p:ph idx="1"/>
          </p:nvPr>
        </p:nvPicPr>
        <p:blipFill>
          <a:blip r:embed="rId2"/>
          <a:stretch>
            <a:fillRect/>
          </a:stretch>
        </p:blipFill>
        <p:spPr>
          <a:xfrm>
            <a:off x="457200" y="1524000"/>
            <a:ext cx="4106794" cy="2468446"/>
          </a:xfrm>
          <a:prstGeom prst="rect">
            <a:avLst/>
          </a:prstGeom>
        </p:spPr>
      </p:pic>
      <p:pic>
        <p:nvPicPr>
          <p:cNvPr id="5" name="Imagen 4"/>
          <p:cNvPicPr>
            <a:picLocks noChangeAspect="1"/>
          </p:cNvPicPr>
          <p:nvPr/>
        </p:nvPicPr>
        <p:blipFill>
          <a:blip r:embed="rId3"/>
          <a:stretch>
            <a:fillRect/>
          </a:stretch>
        </p:blipFill>
        <p:spPr>
          <a:xfrm>
            <a:off x="4800934" y="1524001"/>
            <a:ext cx="4106795" cy="2468446"/>
          </a:xfrm>
          <a:prstGeom prst="rect">
            <a:avLst/>
          </a:prstGeom>
        </p:spPr>
      </p:pic>
      <p:pic>
        <p:nvPicPr>
          <p:cNvPr id="6" name="Imagen 5"/>
          <p:cNvPicPr>
            <a:picLocks noChangeAspect="1"/>
          </p:cNvPicPr>
          <p:nvPr/>
        </p:nvPicPr>
        <p:blipFill>
          <a:blip r:embed="rId4"/>
          <a:stretch>
            <a:fillRect/>
          </a:stretch>
        </p:blipFill>
        <p:spPr>
          <a:xfrm>
            <a:off x="457200" y="4142416"/>
            <a:ext cx="4066296" cy="2444104"/>
          </a:xfrm>
          <a:prstGeom prst="rect">
            <a:avLst/>
          </a:prstGeom>
        </p:spPr>
      </p:pic>
      <p:pic>
        <p:nvPicPr>
          <p:cNvPr id="7" name="Imagen 6"/>
          <p:cNvPicPr>
            <a:picLocks noChangeAspect="1"/>
          </p:cNvPicPr>
          <p:nvPr/>
        </p:nvPicPr>
        <p:blipFill>
          <a:blip r:embed="rId5"/>
          <a:stretch>
            <a:fillRect/>
          </a:stretch>
        </p:blipFill>
        <p:spPr>
          <a:xfrm>
            <a:off x="4800934" y="4170986"/>
            <a:ext cx="4106795" cy="2386964"/>
          </a:xfrm>
          <a:prstGeom prst="rect">
            <a:avLst/>
          </a:prstGeom>
        </p:spPr>
      </p:pic>
    </p:spTree>
    <p:extLst>
      <p:ext uri="{BB962C8B-B14F-4D97-AF65-F5344CB8AC3E}">
        <p14:creationId xmlns:p14="http://schemas.microsoft.com/office/powerpoint/2010/main" val="3416972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ENTREVISTA</a:t>
            </a:r>
            <a:endParaRPr lang="es-419" dirty="0"/>
          </a:p>
        </p:txBody>
      </p:sp>
      <p:sp>
        <p:nvSpPr>
          <p:cNvPr id="3" name="Marcador de contenido 2"/>
          <p:cNvSpPr>
            <a:spLocks noGrp="1"/>
          </p:cNvSpPr>
          <p:nvPr>
            <p:ph idx="1"/>
          </p:nvPr>
        </p:nvSpPr>
        <p:spPr/>
        <p:txBody>
          <a:bodyPr/>
          <a:lstStyle/>
          <a:p>
            <a:pPr marL="0" indent="0">
              <a:buNone/>
            </a:pPr>
            <a:r>
              <a:rPr lang="es-419" b="1" dirty="0" smtClean="0"/>
              <a:t>Preguntas de la entrevista</a:t>
            </a:r>
          </a:p>
          <a:p>
            <a:pPr marL="0" indent="0">
              <a:buNone/>
            </a:pPr>
            <a:endParaRPr lang="es-419" b="1" dirty="0"/>
          </a:p>
          <a:p>
            <a:pPr marL="0" indent="0">
              <a:buNone/>
            </a:pPr>
            <a:endParaRPr lang="es-419" b="1" dirty="0"/>
          </a:p>
        </p:txBody>
      </p:sp>
      <p:graphicFrame>
        <p:nvGraphicFramePr>
          <p:cNvPr id="4" name="Tabla 3"/>
          <p:cNvGraphicFramePr>
            <a:graphicFrameLocks noGrp="1"/>
          </p:cNvGraphicFramePr>
          <p:nvPr>
            <p:extLst>
              <p:ext uri="{D42A27DB-BD31-4B8C-83A1-F6EECF244321}">
                <p14:modId xmlns:p14="http://schemas.microsoft.com/office/powerpoint/2010/main" val="2190932750"/>
              </p:ext>
            </p:extLst>
          </p:nvPr>
        </p:nvGraphicFramePr>
        <p:xfrm>
          <a:off x="1626282" y="2368849"/>
          <a:ext cx="6204419" cy="3045135"/>
        </p:xfrm>
        <a:graphic>
          <a:graphicData uri="http://schemas.openxmlformats.org/drawingml/2006/table">
            <a:tbl>
              <a:tblPr firstRow="1" firstCol="1" bandRow="1">
                <a:tableStyleId>{F2DE63D5-997A-4646-A377-4702673A728D}</a:tableStyleId>
              </a:tblPr>
              <a:tblGrid>
                <a:gridCol w="6204419"/>
              </a:tblGrid>
              <a:tr h="217510">
                <a:tc>
                  <a:txBody>
                    <a:bodyPr/>
                    <a:lstStyle/>
                    <a:p>
                      <a:pPr algn="ctr">
                        <a:spcAft>
                          <a:spcPts val="0"/>
                        </a:spcAft>
                      </a:pPr>
                      <a:r>
                        <a:rPr lang="es-CR" sz="1200" dirty="0">
                          <a:effectLst/>
                        </a:rPr>
                        <a:t>PREGUNTAS DE LA ENTREVISTA</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435019">
                <a:tc>
                  <a:txBody>
                    <a:bodyPr/>
                    <a:lstStyle/>
                    <a:p>
                      <a:pPr marL="0" lvl="0" indent="0" algn="just">
                        <a:spcAft>
                          <a:spcPts val="0"/>
                        </a:spcAft>
                        <a:buFont typeface="+mj-lt"/>
                        <a:buNone/>
                      </a:pPr>
                      <a:r>
                        <a:rPr lang="es-CR" sz="1200" dirty="0" smtClean="0">
                          <a:effectLst/>
                        </a:rPr>
                        <a:t>1. Usted </a:t>
                      </a:r>
                      <a:r>
                        <a:rPr lang="es-CR" sz="1200" dirty="0">
                          <a:effectLst/>
                        </a:rPr>
                        <a:t>considera que los cajeros automáticos son importantes para el Banco? ¿Por qué?</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435019">
                <a:tc>
                  <a:txBody>
                    <a:bodyPr/>
                    <a:lstStyle/>
                    <a:p>
                      <a:pPr marL="0" lvl="0" indent="0" algn="just">
                        <a:spcAft>
                          <a:spcPts val="0"/>
                        </a:spcAft>
                        <a:buFont typeface="+mj-lt"/>
                        <a:buNone/>
                      </a:pPr>
                      <a:r>
                        <a:rPr lang="es-CR" sz="1200" dirty="0" smtClean="0">
                          <a:effectLst/>
                        </a:rPr>
                        <a:t>2.</a:t>
                      </a:r>
                      <a:r>
                        <a:rPr lang="es-CR" sz="1200" baseline="0" dirty="0" smtClean="0">
                          <a:effectLst/>
                        </a:rPr>
                        <a:t> </a:t>
                      </a:r>
                      <a:r>
                        <a:rPr lang="es-CR" sz="1200" dirty="0" smtClean="0">
                          <a:effectLst/>
                        </a:rPr>
                        <a:t>Cuáles </a:t>
                      </a:r>
                      <a:r>
                        <a:rPr lang="es-CR" sz="1200" dirty="0">
                          <a:effectLst/>
                        </a:rPr>
                        <a:t>son los servicios que el Banco entrega a través de los cajeros </a:t>
                      </a:r>
                      <a:r>
                        <a:rPr lang="es-CR" sz="1200" dirty="0" smtClean="0">
                          <a:effectLst/>
                        </a:rPr>
                        <a:t>   automáticos</a:t>
                      </a:r>
                      <a:r>
                        <a:rPr lang="es-CR" sz="1200" dirty="0">
                          <a:effectLst/>
                        </a:rPr>
                        <a:t>?</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435019">
                <a:tc>
                  <a:txBody>
                    <a:bodyPr/>
                    <a:lstStyle/>
                    <a:p>
                      <a:pPr marL="0" lvl="0" indent="0" algn="just">
                        <a:spcAft>
                          <a:spcPts val="0"/>
                        </a:spcAft>
                        <a:buFont typeface="+mj-lt"/>
                        <a:buNone/>
                      </a:pPr>
                      <a:r>
                        <a:rPr lang="es-CR" sz="1200" dirty="0" smtClean="0">
                          <a:effectLst/>
                        </a:rPr>
                        <a:t>3.</a:t>
                      </a:r>
                      <a:r>
                        <a:rPr lang="es-CR" sz="1200" baseline="0" dirty="0" smtClean="0">
                          <a:effectLst/>
                        </a:rPr>
                        <a:t>  </a:t>
                      </a:r>
                      <a:r>
                        <a:rPr lang="es-CR" sz="1200" dirty="0" smtClean="0">
                          <a:effectLst/>
                        </a:rPr>
                        <a:t>Aproximadamente </a:t>
                      </a:r>
                      <a:r>
                        <a:rPr lang="es-CR" sz="1200" dirty="0">
                          <a:effectLst/>
                        </a:rPr>
                        <a:t>cuantas transacciones promedio realiza un cajero automático por mes?</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217510">
                <a:tc>
                  <a:txBody>
                    <a:bodyPr/>
                    <a:lstStyle/>
                    <a:p>
                      <a:pPr marL="0" lvl="0" indent="0" algn="just">
                        <a:spcAft>
                          <a:spcPts val="0"/>
                        </a:spcAft>
                        <a:buFont typeface="+mj-lt"/>
                        <a:buNone/>
                      </a:pPr>
                      <a:r>
                        <a:rPr lang="es-CR" sz="1200" dirty="0" smtClean="0">
                          <a:effectLst/>
                        </a:rPr>
                        <a:t>4.</a:t>
                      </a:r>
                      <a:r>
                        <a:rPr lang="es-CR" sz="1200" baseline="0" dirty="0" smtClean="0">
                          <a:effectLst/>
                        </a:rPr>
                        <a:t>  </a:t>
                      </a:r>
                      <a:r>
                        <a:rPr lang="es-CR" sz="1200" dirty="0" smtClean="0">
                          <a:effectLst/>
                        </a:rPr>
                        <a:t>Cómo </a:t>
                      </a:r>
                      <a:r>
                        <a:rPr lang="es-CR" sz="1200" dirty="0">
                          <a:effectLst/>
                        </a:rPr>
                        <a:t>beneficia los cajeros automáticos a la bancarización del país?</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217510">
                <a:tc>
                  <a:txBody>
                    <a:bodyPr/>
                    <a:lstStyle/>
                    <a:p>
                      <a:pPr marL="0" lvl="0" indent="0" algn="just">
                        <a:spcAft>
                          <a:spcPts val="0"/>
                        </a:spcAft>
                        <a:buFont typeface="+mj-lt"/>
                        <a:buNone/>
                      </a:pPr>
                      <a:r>
                        <a:rPr lang="es-CR" sz="1200" dirty="0" smtClean="0">
                          <a:effectLst/>
                        </a:rPr>
                        <a:t>5.  Cómo </a:t>
                      </a:r>
                      <a:r>
                        <a:rPr lang="es-CR" sz="1200" dirty="0">
                          <a:effectLst/>
                        </a:rPr>
                        <a:t>beneficia los cajeros automáticos al Banco?</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217510">
                <a:tc>
                  <a:txBody>
                    <a:bodyPr/>
                    <a:lstStyle/>
                    <a:p>
                      <a:pPr marL="0" lvl="0" indent="0" algn="just">
                        <a:spcAft>
                          <a:spcPts val="0"/>
                        </a:spcAft>
                        <a:buFont typeface="+mj-lt"/>
                        <a:buNone/>
                      </a:pPr>
                      <a:r>
                        <a:rPr lang="es-CR" sz="1200" dirty="0" smtClean="0">
                          <a:effectLst/>
                        </a:rPr>
                        <a:t>6.  Cómo </a:t>
                      </a:r>
                      <a:r>
                        <a:rPr lang="es-CR" sz="1200" dirty="0">
                          <a:effectLst/>
                        </a:rPr>
                        <a:t>beneficia los cajeros automáticos a los clientes del Banco?</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435019">
                <a:tc>
                  <a:txBody>
                    <a:bodyPr/>
                    <a:lstStyle/>
                    <a:p>
                      <a:pPr marL="0" lvl="0" indent="0" algn="just">
                        <a:spcAft>
                          <a:spcPts val="0"/>
                        </a:spcAft>
                        <a:buFont typeface="+mj-lt"/>
                        <a:buNone/>
                      </a:pPr>
                      <a:r>
                        <a:rPr lang="es-CR" sz="1200" dirty="0" smtClean="0">
                          <a:effectLst/>
                        </a:rPr>
                        <a:t>7.  Porqué </a:t>
                      </a:r>
                      <a:r>
                        <a:rPr lang="es-CR" sz="1200" dirty="0">
                          <a:effectLst/>
                        </a:rPr>
                        <a:t>los cajeros automáticos siguen siendo  medios de atención al cliente y por cuanto tiempo considera que serán utilizados?</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r h="435019">
                <a:tc>
                  <a:txBody>
                    <a:bodyPr/>
                    <a:lstStyle/>
                    <a:p>
                      <a:pPr marL="0" lvl="0" indent="0" algn="just">
                        <a:spcAft>
                          <a:spcPts val="0"/>
                        </a:spcAft>
                        <a:buFont typeface="+mj-lt"/>
                        <a:buNone/>
                      </a:pPr>
                      <a:r>
                        <a:rPr lang="es-CR" sz="1200" dirty="0" smtClean="0">
                          <a:effectLst/>
                        </a:rPr>
                        <a:t>8.  Qué </a:t>
                      </a:r>
                      <a:r>
                        <a:rPr lang="es-CR" sz="1200" dirty="0">
                          <a:effectLst/>
                        </a:rPr>
                        <a:t>limitaciones tienen los clientes en utilizar estos equipos tecnológicos?</a:t>
                      </a:r>
                      <a:endParaRPr lang="es-419"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26575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RESULTADOS DE LA ENTREVISTA</a:t>
            </a:r>
            <a:endParaRPr lang="es-419"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5084381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451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PRUEBA DE HIPÓTESIS</a:t>
            </a:r>
            <a:endParaRPr lang="es-419" dirty="0"/>
          </a:p>
        </p:txBody>
      </p:sp>
      <p:pic>
        <p:nvPicPr>
          <p:cNvPr id="5" name="Marcador de contenido 4"/>
          <p:cNvPicPr>
            <a:picLocks noGrp="1" noChangeAspect="1"/>
          </p:cNvPicPr>
          <p:nvPr>
            <p:ph idx="1"/>
          </p:nvPr>
        </p:nvPicPr>
        <p:blipFill>
          <a:blip r:embed="rId2"/>
          <a:stretch>
            <a:fillRect/>
          </a:stretch>
        </p:blipFill>
        <p:spPr>
          <a:xfrm>
            <a:off x="457200" y="1524000"/>
            <a:ext cx="4672782" cy="2592033"/>
          </a:xfrm>
          <a:prstGeom prst="rect">
            <a:avLst/>
          </a:prstGeom>
        </p:spPr>
      </p:pic>
      <p:sp>
        <p:nvSpPr>
          <p:cNvPr id="6" name="CuadroTexto 5"/>
          <p:cNvSpPr txBox="1"/>
          <p:nvPr/>
        </p:nvSpPr>
        <p:spPr>
          <a:xfrm>
            <a:off x="5216376" y="1442175"/>
            <a:ext cx="3676011" cy="2585323"/>
          </a:xfrm>
          <a:prstGeom prst="rect">
            <a:avLst/>
          </a:prstGeom>
          <a:noFill/>
        </p:spPr>
        <p:txBody>
          <a:bodyPr wrap="square" rtlCol="0">
            <a:spAutoFit/>
          </a:bodyPr>
          <a:lstStyle/>
          <a:p>
            <a:r>
              <a:rPr lang="es-419" dirty="0" smtClean="0"/>
              <a:t>El 54% de los encuestados utilizan los cajeros automáticos de manera frecuente, es decir, de 2 a 3 veces por semana, por lo que se confirma que son equipos de mucha importancia dentro de la sociedad.  Este resultado no excluye el resto de frecuencias de uso.</a:t>
            </a:r>
          </a:p>
        </p:txBody>
      </p:sp>
      <p:pic>
        <p:nvPicPr>
          <p:cNvPr id="7" name="Imagen 6"/>
          <p:cNvPicPr>
            <a:picLocks noChangeAspect="1"/>
          </p:cNvPicPr>
          <p:nvPr/>
        </p:nvPicPr>
        <p:blipFill>
          <a:blip r:embed="rId3"/>
          <a:stretch>
            <a:fillRect/>
          </a:stretch>
        </p:blipFill>
        <p:spPr>
          <a:xfrm>
            <a:off x="4586521" y="4116034"/>
            <a:ext cx="4501770" cy="2644896"/>
          </a:xfrm>
          <a:prstGeom prst="rect">
            <a:avLst/>
          </a:prstGeom>
        </p:spPr>
      </p:pic>
      <p:sp>
        <p:nvSpPr>
          <p:cNvPr id="8" name="CuadroTexto 7"/>
          <p:cNvSpPr txBox="1"/>
          <p:nvPr/>
        </p:nvSpPr>
        <p:spPr>
          <a:xfrm>
            <a:off x="227066" y="4357208"/>
            <a:ext cx="4277428" cy="2308324"/>
          </a:xfrm>
          <a:prstGeom prst="rect">
            <a:avLst/>
          </a:prstGeom>
          <a:noFill/>
        </p:spPr>
        <p:txBody>
          <a:bodyPr wrap="square" rtlCol="0">
            <a:spAutoFit/>
          </a:bodyPr>
          <a:lstStyle/>
          <a:p>
            <a:r>
              <a:rPr lang="es-419" dirty="0" smtClean="0"/>
              <a:t>El crecimiento de la bancarización puede mejorar si se instalan más cajeros automáticos con mejores o mayores funcionalidades.  El 97% de las personas indicaron que si les gustaría utilizar los cajeros multifunción con el fin de evitar visitar las ventanillas bancarias.</a:t>
            </a:r>
            <a:endParaRPr lang="es-419" dirty="0"/>
          </a:p>
        </p:txBody>
      </p:sp>
    </p:spTree>
    <p:extLst>
      <p:ext uri="{BB962C8B-B14F-4D97-AF65-F5344CB8AC3E}">
        <p14:creationId xmlns:p14="http://schemas.microsoft.com/office/powerpoint/2010/main" val="3949234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PRUEBA DE HIPÓTESIS</a:t>
            </a:r>
            <a:endParaRPr lang="es-419" dirty="0"/>
          </a:p>
        </p:txBody>
      </p:sp>
      <p:pic>
        <p:nvPicPr>
          <p:cNvPr id="6" name="Imagen 5"/>
          <p:cNvPicPr>
            <a:picLocks noChangeAspect="1"/>
          </p:cNvPicPr>
          <p:nvPr/>
        </p:nvPicPr>
        <p:blipFill>
          <a:blip r:embed="rId2"/>
          <a:stretch>
            <a:fillRect/>
          </a:stretch>
        </p:blipFill>
        <p:spPr>
          <a:xfrm>
            <a:off x="4909950" y="1410457"/>
            <a:ext cx="4083954" cy="2458112"/>
          </a:xfrm>
          <a:prstGeom prst="rect">
            <a:avLst/>
          </a:prstGeom>
        </p:spPr>
      </p:pic>
      <p:sp>
        <p:nvSpPr>
          <p:cNvPr id="7" name="CuadroTexto 6"/>
          <p:cNvSpPr txBox="1"/>
          <p:nvPr/>
        </p:nvSpPr>
        <p:spPr>
          <a:xfrm>
            <a:off x="355941" y="1410457"/>
            <a:ext cx="4554009" cy="1754326"/>
          </a:xfrm>
          <a:prstGeom prst="rect">
            <a:avLst/>
          </a:prstGeom>
          <a:noFill/>
        </p:spPr>
        <p:txBody>
          <a:bodyPr wrap="square" rtlCol="0">
            <a:spAutoFit/>
          </a:bodyPr>
          <a:lstStyle/>
          <a:p>
            <a:r>
              <a:rPr lang="es-419" dirty="0" smtClean="0"/>
              <a:t>La bancarización ha crecido de un 42.80% en el 2011 a un 56,91% al 2014, lo que significa que mientras más cajeros automáticos se han ido instalando el índice de bancarización también lo ha ido haciendo.</a:t>
            </a:r>
            <a:endParaRPr lang="es-419" dirty="0"/>
          </a:p>
        </p:txBody>
      </p:sp>
    </p:spTree>
    <p:extLst>
      <p:ext uri="{BB962C8B-B14F-4D97-AF65-F5344CB8AC3E}">
        <p14:creationId xmlns:p14="http://schemas.microsoft.com/office/powerpoint/2010/main" val="1105358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PRUEBA DE HIPÓTESIS</a:t>
            </a:r>
            <a:endParaRPr lang="es-419" dirty="0"/>
          </a:p>
        </p:txBody>
      </p:sp>
      <p:pic>
        <p:nvPicPr>
          <p:cNvPr id="4" name="Marcador de contenido 3"/>
          <p:cNvPicPr>
            <a:picLocks noGrp="1" noChangeAspect="1"/>
          </p:cNvPicPr>
          <p:nvPr>
            <p:ph idx="1"/>
          </p:nvPr>
        </p:nvPicPr>
        <p:blipFill>
          <a:blip r:embed="rId2"/>
          <a:stretch>
            <a:fillRect/>
          </a:stretch>
        </p:blipFill>
        <p:spPr>
          <a:xfrm>
            <a:off x="476007" y="1524000"/>
            <a:ext cx="4124616" cy="2542216"/>
          </a:xfrm>
          <a:prstGeom prst="rect">
            <a:avLst/>
          </a:prstGeom>
        </p:spPr>
      </p:pic>
      <p:sp>
        <p:nvSpPr>
          <p:cNvPr id="5" name="CuadroTexto 4"/>
          <p:cNvSpPr txBox="1"/>
          <p:nvPr/>
        </p:nvSpPr>
        <p:spPr>
          <a:xfrm>
            <a:off x="4872709" y="1755157"/>
            <a:ext cx="4173100" cy="1200329"/>
          </a:xfrm>
          <a:prstGeom prst="rect">
            <a:avLst/>
          </a:prstGeom>
          <a:noFill/>
        </p:spPr>
        <p:txBody>
          <a:bodyPr wrap="square" rtlCol="0">
            <a:spAutoFit/>
          </a:bodyPr>
          <a:lstStyle/>
          <a:p>
            <a:r>
              <a:rPr lang="es-419" dirty="0" smtClean="0"/>
              <a:t>Más del 80% de los encuestados indicaron que utilizan los cajeros porque les ahorra tiempo y porque están disponibles las 24 horas.</a:t>
            </a:r>
            <a:endParaRPr lang="es-419" dirty="0"/>
          </a:p>
        </p:txBody>
      </p:sp>
      <p:pic>
        <p:nvPicPr>
          <p:cNvPr id="6" name="Imagen 5"/>
          <p:cNvPicPr>
            <a:picLocks noChangeAspect="1"/>
          </p:cNvPicPr>
          <p:nvPr/>
        </p:nvPicPr>
        <p:blipFill>
          <a:blip r:embed="rId3"/>
          <a:stretch>
            <a:fillRect/>
          </a:stretch>
        </p:blipFill>
        <p:spPr>
          <a:xfrm>
            <a:off x="4600623" y="4038089"/>
            <a:ext cx="4445186" cy="2657284"/>
          </a:xfrm>
          <a:prstGeom prst="rect">
            <a:avLst/>
          </a:prstGeom>
        </p:spPr>
      </p:pic>
      <p:sp>
        <p:nvSpPr>
          <p:cNvPr id="7" name="CuadroTexto 6"/>
          <p:cNvSpPr txBox="1"/>
          <p:nvPr/>
        </p:nvSpPr>
        <p:spPr>
          <a:xfrm>
            <a:off x="337530" y="4418577"/>
            <a:ext cx="4166964" cy="2308324"/>
          </a:xfrm>
          <a:prstGeom prst="rect">
            <a:avLst/>
          </a:prstGeom>
          <a:noFill/>
        </p:spPr>
        <p:txBody>
          <a:bodyPr wrap="square" rtlCol="0">
            <a:spAutoFit/>
          </a:bodyPr>
          <a:lstStyle/>
          <a:p>
            <a:r>
              <a:rPr lang="es-419" sz="1600" dirty="0" smtClean="0"/>
              <a:t>Las persona quieren que se </a:t>
            </a:r>
            <a:r>
              <a:rPr lang="es-419" sz="1600" dirty="0" err="1" smtClean="0"/>
              <a:t>amplie</a:t>
            </a:r>
            <a:r>
              <a:rPr lang="es-419" sz="1600" dirty="0" smtClean="0"/>
              <a:t> la red de cajeros automáticos, siendo lugares turísticos, barrios y universidades los de mayor demanda.</a:t>
            </a:r>
          </a:p>
          <a:p>
            <a:r>
              <a:rPr lang="es-419" sz="1600" dirty="0" smtClean="0"/>
              <a:t>Con estos resultados se confirma la hipótesis de que los cajeros automáticos son medios tecnológicos que permiten incrementar el nivel de bancarización en la provincia de Pichincha.</a:t>
            </a:r>
            <a:endParaRPr lang="es-419" sz="1600" dirty="0"/>
          </a:p>
        </p:txBody>
      </p:sp>
    </p:spTree>
    <p:extLst>
      <p:ext uri="{BB962C8B-B14F-4D97-AF65-F5344CB8AC3E}">
        <p14:creationId xmlns:p14="http://schemas.microsoft.com/office/powerpoint/2010/main" val="2048156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PRUEBA DE HIPÓTESIS</a:t>
            </a:r>
            <a:endParaRPr lang="es-419" dirty="0"/>
          </a:p>
        </p:txBody>
      </p:sp>
      <p:pic>
        <p:nvPicPr>
          <p:cNvPr id="4" name="Marcador de contenido 3"/>
          <p:cNvPicPr>
            <a:picLocks noGrp="1" noChangeAspect="1"/>
          </p:cNvPicPr>
          <p:nvPr>
            <p:ph idx="1"/>
          </p:nvPr>
        </p:nvPicPr>
        <p:blipFill>
          <a:blip r:embed="rId2"/>
          <a:stretch>
            <a:fillRect/>
          </a:stretch>
        </p:blipFill>
        <p:spPr>
          <a:xfrm>
            <a:off x="395831" y="1455422"/>
            <a:ext cx="4489033" cy="2496750"/>
          </a:xfrm>
          <a:prstGeom prst="rect">
            <a:avLst/>
          </a:prstGeom>
        </p:spPr>
      </p:pic>
      <p:sp>
        <p:nvSpPr>
          <p:cNvPr id="5" name="CuadroTexto 4"/>
          <p:cNvSpPr txBox="1"/>
          <p:nvPr/>
        </p:nvSpPr>
        <p:spPr>
          <a:xfrm>
            <a:off x="5105911" y="1884032"/>
            <a:ext cx="3915351" cy="1754326"/>
          </a:xfrm>
          <a:prstGeom prst="rect">
            <a:avLst/>
          </a:prstGeom>
          <a:noFill/>
        </p:spPr>
        <p:txBody>
          <a:bodyPr wrap="square" rtlCol="0">
            <a:spAutoFit/>
          </a:bodyPr>
          <a:lstStyle/>
          <a:p>
            <a:r>
              <a:rPr lang="es-419" dirty="0" smtClean="0"/>
              <a:t>El 73.96% de las personas que utilizan con frecuencia la ventanilla, revelan que utilizan los cajeros automáticos como un canal alternativo, de igual manera sucede con el resto de canales.</a:t>
            </a:r>
            <a:endParaRPr lang="es-419" dirty="0"/>
          </a:p>
        </p:txBody>
      </p:sp>
      <p:pic>
        <p:nvPicPr>
          <p:cNvPr id="6" name="Imagen 5"/>
          <p:cNvPicPr>
            <a:picLocks noChangeAspect="1"/>
          </p:cNvPicPr>
          <p:nvPr/>
        </p:nvPicPr>
        <p:blipFill>
          <a:blip r:embed="rId3"/>
          <a:stretch>
            <a:fillRect/>
          </a:stretch>
        </p:blipFill>
        <p:spPr>
          <a:xfrm>
            <a:off x="4738880" y="3998390"/>
            <a:ext cx="4338728" cy="2717917"/>
          </a:xfrm>
          <a:prstGeom prst="rect">
            <a:avLst/>
          </a:prstGeom>
        </p:spPr>
      </p:pic>
      <p:sp>
        <p:nvSpPr>
          <p:cNvPr id="7" name="CuadroTexto 6"/>
          <p:cNvSpPr txBox="1"/>
          <p:nvPr/>
        </p:nvSpPr>
        <p:spPr>
          <a:xfrm>
            <a:off x="395831" y="4271291"/>
            <a:ext cx="4225264" cy="1477328"/>
          </a:xfrm>
          <a:prstGeom prst="rect">
            <a:avLst/>
          </a:prstGeom>
          <a:noFill/>
        </p:spPr>
        <p:txBody>
          <a:bodyPr wrap="square" rtlCol="0">
            <a:spAutoFit/>
          </a:bodyPr>
          <a:lstStyle/>
          <a:p>
            <a:r>
              <a:rPr lang="es-419" dirty="0" smtClean="0"/>
              <a:t>El 36% de las personas que sufrieron fraude, piensan que los cajeros automáticos son seguros mientras que el 36% de los que no sufrieron fraude piensan que no lo son.</a:t>
            </a:r>
            <a:endParaRPr lang="es-419" dirty="0"/>
          </a:p>
        </p:txBody>
      </p:sp>
    </p:spTree>
    <p:extLst>
      <p:ext uri="{BB962C8B-B14F-4D97-AF65-F5344CB8AC3E}">
        <p14:creationId xmlns:p14="http://schemas.microsoft.com/office/powerpoint/2010/main" val="1904554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PRUEBA DE HIPÓTESIS</a:t>
            </a:r>
            <a:endParaRPr lang="es-419" dirty="0"/>
          </a:p>
        </p:txBody>
      </p:sp>
      <p:pic>
        <p:nvPicPr>
          <p:cNvPr id="4" name="Marcador de contenido 3"/>
          <p:cNvPicPr>
            <a:picLocks noGrp="1" noChangeAspect="1"/>
          </p:cNvPicPr>
          <p:nvPr>
            <p:ph idx="1"/>
          </p:nvPr>
        </p:nvPicPr>
        <p:blipFill>
          <a:blip r:embed="rId2"/>
          <a:stretch>
            <a:fillRect/>
          </a:stretch>
        </p:blipFill>
        <p:spPr>
          <a:xfrm>
            <a:off x="457200" y="1440317"/>
            <a:ext cx="4436665" cy="2634270"/>
          </a:xfrm>
          <a:prstGeom prst="rect">
            <a:avLst/>
          </a:prstGeom>
        </p:spPr>
      </p:pic>
      <p:sp>
        <p:nvSpPr>
          <p:cNvPr id="5" name="CuadroTexto 4"/>
          <p:cNvSpPr txBox="1"/>
          <p:nvPr/>
        </p:nvSpPr>
        <p:spPr>
          <a:xfrm>
            <a:off x="5093638" y="1761294"/>
            <a:ext cx="3988993" cy="1754326"/>
          </a:xfrm>
          <a:prstGeom prst="rect">
            <a:avLst/>
          </a:prstGeom>
          <a:noFill/>
        </p:spPr>
        <p:txBody>
          <a:bodyPr wrap="square" rtlCol="0">
            <a:spAutoFit/>
          </a:bodyPr>
          <a:lstStyle/>
          <a:p>
            <a:r>
              <a:rPr lang="es-419" dirty="0" smtClean="0"/>
              <a:t>Los problemas más comunes en estos equipos son: Fuera de servicio y lentos, estos dos inconvenientes están relacionados con el correcto mantenimiento correctivo y preventivo de cajeros.</a:t>
            </a:r>
            <a:endParaRPr lang="es-419" dirty="0"/>
          </a:p>
        </p:txBody>
      </p:sp>
      <p:pic>
        <p:nvPicPr>
          <p:cNvPr id="7" name="Imagen 6"/>
          <p:cNvPicPr>
            <a:picLocks noChangeAspect="1"/>
          </p:cNvPicPr>
          <p:nvPr/>
        </p:nvPicPr>
        <p:blipFill>
          <a:blip r:embed="rId3"/>
          <a:stretch>
            <a:fillRect/>
          </a:stretch>
        </p:blipFill>
        <p:spPr>
          <a:xfrm>
            <a:off x="4038089" y="4176802"/>
            <a:ext cx="5044542" cy="2516364"/>
          </a:xfrm>
          <a:prstGeom prst="rect">
            <a:avLst/>
          </a:prstGeom>
        </p:spPr>
      </p:pic>
      <p:sp>
        <p:nvSpPr>
          <p:cNvPr id="8" name="CuadroTexto 7"/>
          <p:cNvSpPr txBox="1"/>
          <p:nvPr/>
        </p:nvSpPr>
        <p:spPr>
          <a:xfrm>
            <a:off x="282298" y="4332660"/>
            <a:ext cx="3688285" cy="1200329"/>
          </a:xfrm>
          <a:prstGeom prst="rect">
            <a:avLst/>
          </a:prstGeom>
          <a:noFill/>
        </p:spPr>
        <p:txBody>
          <a:bodyPr wrap="square" rtlCol="0">
            <a:spAutoFit/>
          </a:bodyPr>
          <a:lstStyle/>
          <a:p>
            <a:r>
              <a:rPr lang="es-419" dirty="0" smtClean="0"/>
              <a:t>El 69% de los que indicaron que no continuarían utilizando los cajeros, lo harían si estos incrementan sus funcionalidades.</a:t>
            </a:r>
            <a:endParaRPr lang="es-419" dirty="0"/>
          </a:p>
        </p:txBody>
      </p:sp>
    </p:spTree>
    <p:extLst>
      <p:ext uri="{BB962C8B-B14F-4D97-AF65-F5344CB8AC3E}">
        <p14:creationId xmlns:p14="http://schemas.microsoft.com/office/powerpoint/2010/main" val="248316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 GENERAL</a:t>
            </a:r>
            <a:endParaRPr lang="es-EC" dirty="0"/>
          </a:p>
        </p:txBody>
      </p:sp>
      <p:sp>
        <p:nvSpPr>
          <p:cNvPr id="3" name="Content Placeholder 2"/>
          <p:cNvSpPr>
            <a:spLocks noGrp="1"/>
          </p:cNvSpPr>
          <p:nvPr>
            <p:ph idx="1"/>
          </p:nvPr>
        </p:nvSpPr>
        <p:spPr>
          <a:xfrm>
            <a:off x="457200" y="2508785"/>
            <a:ext cx="8229600" cy="2257907"/>
          </a:xfrm>
        </p:spPr>
        <p:txBody>
          <a:bodyPr>
            <a:noAutofit/>
          </a:bodyPr>
          <a:lstStyle/>
          <a:p>
            <a:pPr marL="0" indent="0" algn="just">
              <a:buNone/>
            </a:pPr>
            <a:r>
              <a:rPr lang="es-EC" sz="3600" dirty="0" smtClean="0"/>
              <a:t>Realizar un estudio y análisis de la bancarización en la Provincia de Pichincha, a través de la utilización de cajeros automáticos.</a:t>
            </a:r>
            <a:endParaRPr lang="es-EC" sz="3600" dirty="0"/>
          </a:p>
        </p:txBody>
      </p:sp>
    </p:spTree>
    <p:extLst>
      <p:ext uri="{BB962C8B-B14F-4D97-AF65-F5344CB8AC3E}">
        <p14:creationId xmlns:p14="http://schemas.microsoft.com/office/powerpoint/2010/main" val="2053089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CONCLUSIONES</a:t>
            </a:r>
            <a:endParaRPr lang="es-419" dirty="0"/>
          </a:p>
        </p:txBody>
      </p:sp>
      <p:sp>
        <p:nvSpPr>
          <p:cNvPr id="5" name="Marcador de contenido 4"/>
          <p:cNvSpPr>
            <a:spLocks noGrp="1"/>
          </p:cNvSpPr>
          <p:nvPr>
            <p:ph idx="1"/>
          </p:nvPr>
        </p:nvSpPr>
        <p:spPr/>
        <p:txBody>
          <a:bodyPr>
            <a:normAutofit fontScale="70000" lnSpcReduction="20000"/>
          </a:bodyPr>
          <a:lstStyle/>
          <a:p>
            <a:pPr algn="just"/>
            <a:r>
              <a:rPr lang="es-419" dirty="0" smtClean="0"/>
              <a:t>La tendencia de los últimos años nos ha demostrado que las Entidades Financieras siguen </a:t>
            </a:r>
            <a:r>
              <a:rPr lang="es-419" dirty="0" err="1" smtClean="0"/>
              <a:t>aprovenchando</a:t>
            </a:r>
            <a:r>
              <a:rPr lang="es-419" dirty="0" smtClean="0"/>
              <a:t> los avances tecnológicos y la reducción de costos asociados al crecimiento de recurso humano.</a:t>
            </a:r>
          </a:p>
          <a:p>
            <a:pPr algn="just"/>
            <a:endParaRPr lang="es-419" dirty="0" smtClean="0"/>
          </a:p>
          <a:p>
            <a:pPr algn="just"/>
            <a:r>
              <a:rPr lang="es-419" dirty="0" smtClean="0"/>
              <a:t>De acuerdo al índice de bancarización, se evidencia que el mismo ha ido creciendo a medida que las entidades financieras han ido ampliando su red de cajeros automáticos, por lo tanto se comprueba la hipótesis en que el que se indica que los </a:t>
            </a:r>
            <a:r>
              <a:rPr lang="es-419" dirty="0" err="1" smtClean="0"/>
              <a:t>ATM´s</a:t>
            </a:r>
            <a:r>
              <a:rPr lang="es-419" dirty="0" smtClean="0"/>
              <a:t> aportan al crecimiento de este índice.</a:t>
            </a:r>
          </a:p>
          <a:p>
            <a:pPr algn="just"/>
            <a:endParaRPr lang="es-419" dirty="0" smtClean="0"/>
          </a:p>
          <a:p>
            <a:pPr algn="just"/>
            <a:r>
              <a:rPr lang="es-419" dirty="0" smtClean="0"/>
              <a:t>Dentro de la provincia de Pichincha se pudo evidencia que aún existen lugares que tienen demanda de cajeros automáticos, estos sitios se convierten en oportunidades para la Banca, adicionalmente que la mayor parte de personas utilizan el cajero de 2 a 3 veces por semana.</a:t>
            </a:r>
          </a:p>
          <a:p>
            <a:pPr algn="just"/>
            <a:endParaRPr lang="es-419" dirty="0" smtClean="0"/>
          </a:p>
          <a:p>
            <a:pPr algn="just"/>
            <a:r>
              <a:rPr lang="es-419" dirty="0" smtClean="0"/>
              <a:t>Se evidencia que las principales razones por las cuales las personas utilizan los cajeros automáticos es porque les ahorran tiempo y porque tienen disponibilidad de 24 horas.  Para los Bancos estos equipos son importantes por el ahorro de costos e ingresos por transacción.  Lo que confirma la hipótesis de que la eficiencia de los cajeros automáticos permite a las Entidades financieras una mejor </a:t>
            </a:r>
            <a:r>
              <a:rPr lang="es-419" dirty="0" err="1" smtClean="0"/>
              <a:t>transaccionalidad</a:t>
            </a:r>
            <a:r>
              <a:rPr lang="es-419" dirty="0" smtClean="0"/>
              <a:t>, optimización de costos, mejor servicio al cliente y mayor captación de clientes.</a:t>
            </a:r>
          </a:p>
          <a:p>
            <a:pPr marL="0" indent="0">
              <a:buNone/>
            </a:pPr>
            <a:endParaRPr lang="es-419" dirty="0" smtClean="0"/>
          </a:p>
        </p:txBody>
      </p:sp>
    </p:spTree>
    <p:extLst>
      <p:ext uri="{BB962C8B-B14F-4D97-AF65-F5344CB8AC3E}">
        <p14:creationId xmlns:p14="http://schemas.microsoft.com/office/powerpoint/2010/main" val="321048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CONCLUSIONES</a:t>
            </a:r>
            <a:endParaRPr lang="es-419" dirty="0"/>
          </a:p>
        </p:txBody>
      </p:sp>
      <p:sp>
        <p:nvSpPr>
          <p:cNvPr id="3" name="Marcador de contenido 2"/>
          <p:cNvSpPr>
            <a:spLocks noGrp="1"/>
          </p:cNvSpPr>
          <p:nvPr>
            <p:ph idx="1"/>
          </p:nvPr>
        </p:nvSpPr>
        <p:spPr/>
        <p:txBody>
          <a:bodyPr>
            <a:normAutofit fontScale="92500" lnSpcReduction="10000"/>
          </a:bodyPr>
          <a:lstStyle/>
          <a:p>
            <a:pPr algn="just"/>
            <a:r>
              <a:rPr lang="es-419" dirty="0" smtClean="0"/>
              <a:t>La continuidad de uso de los cajeros automáticos será por un tiempo mayor mientras las personas sigan manejando dinero en efectivo.</a:t>
            </a:r>
          </a:p>
          <a:p>
            <a:pPr algn="just"/>
            <a:endParaRPr lang="es-419" dirty="0" smtClean="0"/>
          </a:p>
          <a:p>
            <a:pPr algn="just"/>
            <a:r>
              <a:rPr lang="es-419" dirty="0" smtClean="0"/>
              <a:t>El crecimiento de la red de cajeros revela que los servicios financieros que los bancos desean incrementar son los transaccionales, los cuales requieren un mínimo trabajo por parte del recurso humano y en la que es suficiente la aplicación de recursos tecnológicos.</a:t>
            </a:r>
          </a:p>
          <a:p>
            <a:pPr algn="just"/>
            <a:endParaRPr lang="es-419" dirty="0" smtClean="0"/>
          </a:p>
          <a:p>
            <a:pPr algn="just"/>
            <a:r>
              <a:rPr lang="es-419" dirty="0" smtClean="0"/>
              <a:t>Aún se puede observar dentro de agencias y sucursales bancarias largas colas de personas perdiendo tiempo para realizar sus transacciones cuando estas las pueden realizar en los cajeros automáticos.</a:t>
            </a:r>
          </a:p>
        </p:txBody>
      </p:sp>
    </p:spTree>
    <p:extLst>
      <p:ext uri="{BB962C8B-B14F-4D97-AF65-F5344CB8AC3E}">
        <p14:creationId xmlns:p14="http://schemas.microsoft.com/office/powerpoint/2010/main" val="3744664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RECOMENDACIONES</a:t>
            </a:r>
            <a:endParaRPr lang="es-419" dirty="0"/>
          </a:p>
        </p:txBody>
      </p:sp>
      <p:sp>
        <p:nvSpPr>
          <p:cNvPr id="3" name="Marcador de contenido 2"/>
          <p:cNvSpPr>
            <a:spLocks noGrp="1"/>
          </p:cNvSpPr>
          <p:nvPr>
            <p:ph idx="1"/>
          </p:nvPr>
        </p:nvSpPr>
        <p:spPr/>
        <p:txBody>
          <a:bodyPr>
            <a:normAutofit fontScale="92500" lnSpcReduction="20000"/>
          </a:bodyPr>
          <a:lstStyle/>
          <a:p>
            <a:pPr algn="just"/>
            <a:r>
              <a:rPr lang="es-419" dirty="0" smtClean="0"/>
              <a:t>Las entidades financieras deben estar actualizadas con los últimos avances tecnológicos que tienen los cajeros automáticos para implementar más equipos multifunción.</a:t>
            </a:r>
          </a:p>
          <a:p>
            <a:pPr algn="just"/>
            <a:endParaRPr lang="es-419" dirty="0" smtClean="0"/>
          </a:p>
          <a:p>
            <a:pPr algn="just"/>
            <a:r>
              <a:rPr lang="es-419" dirty="0" smtClean="0"/>
              <a:t>Cumplir a cabalidad con las regulaciones de la Junta Bancaria para asegurar las transacciones de sus clientes para incrementar la fiabilidad y confianza de sus clientes.</a:t>
            </a:r>
          </a:p>
          <a:p>
            <a:pPr algn="just"/>
            <a:endParaRPr lang="es-419" dirty="0" smtClean="0"/>
          </a:p>
          <a:p>
            <a:pPr algn="just"/>
            <a:r>
              <a:rPr lang="es-419" dirty="0" smtClean="0"/>
              <a:t>Realizar un estudio de mercado para identificar los lugares donde existe demanda de cajeros, considerando los sugeridos por los encuestados.</a:t>
            </a:r>
          </a:p>
          <a:p>
            <a:pPr algn="just"/>
            <a:endParaRPr lang="es-419" dirty="0" smtClean="0"/>
          </a:p>
          <a:p>
            <a:pPr algn="just"/>
            <a:r>
              <a:rPr lang="es-419" dirty="0" smtClean="0"/>
              <a:t>Evaluar los contratos de mantenimiento correctivo y preventivo de cajeros a través de reuniones periódicas con el objetivo de poder identificar los equipos de mayor vulnerabilidad dentro de la red para ser reubicados.</a:t>
            </a:r>
          </a:p>
        </p:txBody>
      </p:sp>
    </p:spTree>
    <p:extLst>
      <p:ext uri="{BB962C8B-B14F-4D97-AF65-F5344CB8AC3E}">
        <p14:creationId xmlns:p14="http://schemas.microsoft.com/office/powerpoint/2010/main" val="435064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RECOMENDACIONES</a:t>
            </a:r>
            <a:endParaRPr lang="es-419" dirty="0"/>
          </a:p>
        </p:txBody>
      </p:sp>
      <p:sp>
        <p:nvSpPr>
          <p:cNvPr id="3" name="Marcador de contenido 2"/>
          <p:cNvSpPr>
            <a:spLocks noGrp="1"/>
          </p:cNvSpPr>
          <p:nvPr>
            <p:ph idx="1"/>
          </p:nvPr>
        </p:nvSpPr>
        <p:spPr/>
        <p:txBody>
          <a:bodyPr>
            <a:normAutofit fontScale="92500"/>
          </a:bodyPr>
          <a:lstStyle/>
          <a:p>
            <a:pPr algn="just"/>
            <a:r>
              <a:rPr lang="es-419" dirty="0" smtClean="0"/>
              <a:t>Educar a la ciudadanía en la utilización de cajeros automáticos especialmente los multifunción, para que puedan realizar sus transacciones sin problemas ni frustraciones.</a:t>
            </a:r>
          </a:p>
          <a:p>
            <a:pPr algn="just"/>
            <a:endParaRPr lang="es-419" dirty="0" smtClean="0"/>
          </a:p>
          <a:p>
            <a:pPr algn="just"/>
            <a:r>
              <a:rPr lang="es-419" dirty="0" smtClean="0"/>
              <a:t>Invertir en publicidad para dar a conocer a sus clientes las diferentes funcionalidad que realizan los cajeros automáticos, recalcando las seguridades que estos tienen y el ahorro de tiempo que ganarían si </a:t>
            </a:r>
            <a:r>
              <a:rPr lang="es-419" dirty="0" err="1" smtClean="0"/>
              <a:t>transaccionan</a:t>
            </a:r>
            <a:r>
              <a:rPr lang="es-419" dirty="0" smtClean="0"/>
              <a:t> a través de estos.</a:t>
            </a:r>
          </a:p>
          <a:p>
            <a:pPr algn="just"/>
            <a:endParaRPr lang="es-419" dirty="0" smtClean="0"/>
          </a:p>
          <a:p>
            <a:pPr algn="just"/>
            <a:r>
              <a:rPr lang="es-419" dirty="0" smtClean="0"/>
              <a:t>Realizar una revisión periódica a los equipos con el fin de que se pueda confirmar que se encuentran en óptimas condiciones, esto para analizar el reemplazo de los mismos.</a:t>
            </a:r>
            <a:endParaRPr lang="es-419" dirty="0"/>
          </a:p>
        </p:txBody>
      </p:sp>
    </p:spTree>
    <p:extLst>
      <p:ext uri="{BB962C8B-B14F-4D97-AF65-F5344CB8AC3E}">
        <p14:creationId xmlns:p14="http://schemas.microsoft.com/office/powerpoint/2010/main" val="1953824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TENDENCIA BANCA </a:t>
            </a:r>
            <a:endParaRPr lang="es-419" dirty="0"/>
          </a:p>
        </p:txBody>
      </p:sp>
      <p:pic>
        <p:nvPicPr>
          <p:cNvPr id="4" name="Marcador de contenido 3"/>
          <p:cNvPicPr>
            <a:picLocks noGrp="1" noChangeAspect="1"/>
          </p:cNvPicPr>
          <p:nvPr>
            <p:ph idx="1"/>
          </p:nvPr>
        </p:nvPicPr>
        <p:blipFill>
          <a:blip r:embed="rId2"/>
          <a:stretch>
            <a:fillRect/>
          </a:stretch>
        </p:blipFill>
        <p:spPr>
          <a:xfrm>
            <a:off x="457200" y="1649391"/>
            <a:ext cx="8214476" cy="4904832"/>
          </a:xfrm>
          <a:prstGeom prst="rect">
            <a:avLst/>
          </a:prstGeom>
        </p:spPr>
      </p:pic>
    </p:spTree>
    <p:extLst>
      <p:ext uri="{BB962C8B-B14F-4D97-AF65-F5344CB8AC3E}">
        <p14:creationId xmlns:p14="http://schemas.microsoft.com/office/powerpoint/2010/main" val="683569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000" dirty="0" smtClean="0">
                <a:ln w="0"/>
                <a:solidFill>
                  <a:schemeClr val="accent1"/>
                </a:solidFill>
                <a:effectLst>
                  <a:outerShdw blurRad="38100" dist="25400" dir="5400000" algn="ctr" rotWithShape="0">
                    <a:srgbClr val="6E747A">
                      <a:alpha val="43000"/>
                    </a:srgbClr>
                  </a:outerShdw>
                </a:effectLst>
                <a:latin typeface="Berlin Sans FB" panose="020E0602020502020306" pitchFamily="34" charset="0"/>
              </a:rPr>
              <a:t>GRACIAS</a:t>
            </a:r>
            <a:endParaRPr lang="es-EC" sz="8000" dirty="0">
              <a:ln w="0"/>
              <a:solidFill>
                <a:schemeClr val="accent1"/>
              </a:solidFill>
              <a:effectLst>
                <a:outerShdw blurRad="38100" dist="25400" dir="5400000" algn="ctr" rotWithShape="0">
                  <a:srgbClr val="6E747A">
                    <a:alpha val="43000"/>
                  </a:srgbClr>
                </a:outerShdw>
              </a:effectLst>
              <a:latin typeface="Berlin Sans FB" panose="020E0602020502020306" pitchFamily="34" charset="0"/>
            </a:endParaRPr>
          </a:p>
        </p:txBody>
      </p:sp>
    </p:spTree>
    <p:extLst>
      <p:ext uri="{BB962C8B-B14F-4D97-AF65-F5344CB8AC3E}">
        <p14:creationId xmlns:p14="http://schemas.microsoft.com/office/powerpoint/2010/main" val="563792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OBJETIVOS ESPECÍFICOS</a:t>
            </a:r>
            <a:endParaRPr lang="es-EC" dirty="0"/>
          </a:p>
        </p:txBody>
      </p:sp>
      <p:sp>
        <p:nvSpPr>
          <p:cNvPr id="3" name="Content Placeholder 2"/>
          <p:cNvSpPr>
            <a:spLocks noGrp="1"/>
          </p:cNvSpPr>
          <p:nvPr>
            <p:ph idx="1"/>
          </p:nvPr>
        </p:nvSpPr>
        <p:spPr/>
        <p:txBody>
          <a:bodyPr/>
          <a:lstStyle/>
          <a:p>
            <a:pPr algn="just"/>
            <a:r>
              <a:rPr lang="es-EC" dirty="0" smtClean="0"/>
              <a:t>Determinar los factores motivacionales que las Entidades Financieras tienen para seguir utilizando los cajeros automáticos como medios para llegar a sus clientes.</a:t>
            </a:r>
          </a:p>
          <a:p>
            <a:pPr marL="0" indent="0" algn="just">
              <a:buNone/>
            </a:pPr>
            <a:endParaRPr lang="es-EC" dirty="0" smtClean="0"/>
          </a:p>
          <a:p>
            <a:pPr algn="just"/>
            <a:r>
              <a:rPr lang="es-EC" dirty="0" smtClean="0"/>
              <a:t>Identificar los principales motivos por los cuales la población utiliza los cajeros automáticos en vez de otros canales alternativos.</a:t>
            </a:r>
          </a:p>
          <a:p>
            <a:pPr marL="0" indent="0" algn="just">
              <a:buNone/>
            </a:pPr>
            <a:endParaRPr lang="es-EC" dirty="0" smtClean="0"/>
          </a:p>
          <a:p>
            <a:pPr algn="just"/>
            <a:r>
              <a:rPr lang="es-EC" dirty="0" smtClean="0"/>
              <a:t>Realizar un análisis de la información y estadísticas que permitan visualizar como los cajeros automáticos aportan a la bancarización del Ecuador.</a:t>
            </a:r>
            <a:endParaRPr lang="es-EC" dirty="0"/>
          </a:p>
        </p:txBody>
      </p:sp>
    </p:spTree>
    <p:extLst>
      <p:ext uri="{BB962C8B-B14F-4D97-AF65-F5344CB8AC3E}">
        <p14:creationId xmlns:p14="http://schemas.microsoft.com/office/powerpoint/2010/main" val="231208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JUSTIFICACIÓN</a:t>
            </a:r>
            <a:endParaRPr lang="es-EC" dirty="0"/>
          </a:p>
        </p:txBody>
      </p:sp>
      <p:sp>
        <p:nvSpPr>
          <p:cNvPr id="3" name="Content Placeholder 2"/>
          <p:cNvSpPr>
            <a:spLocks noGrp="1"/>
          </p:cNvSpPr>
          <p:nvPr>
            <p:ph idx="1"/>
          </p:nvPr>
        </p:nvSpPr>
        <p:spPr/>
        <p:txBody>
          <a:bodyPr/>
          <a:lstStyle/>
          <a:p>
            <a:pPr algn="just"/>
            <a:r>
              <a:rPr lang="es-EC" dirty="0" smtClean="0"/>
              <a:t>Debido a que la bancarización contribuye al crecimiento económico del país, con este proyecto se quiere identificar como los cajeros automáticos aportan al crecimiento de la bancarización.</a:t>
            </a:r>
          </a:p>
          <a:p>
            <a:pPr marL="0" indent="0" algn="just">
              <a:buNone/>
            </a:pPr>
            <a:endParaRPr lang="es-EC" dirty="0" smtClean="0"/>
          </a:p>
          <a:p>
            <a:pPr algn="just"/>
            <a:r>
              <a:rPr lang="es-EC" dirty="0" smtClean="0"/>
              <a:t>Qué beneficios tiene tanto la población como las entidades financieras en utilizarlos.</a:t>
            </a:r>
          </a:p>
          <a:p>
            <a:pPr marL="0" indent="0" algn="just">
              <a:buNone/>
            </a:pPr>
            <a:endParaRPr lang="es-EC" dirty="0" smtClean="0"/>
          </a:p>
          <a:p>
            <a:pPr algn="just"/>
            <a:r>
              <a:rPr lang="es-EC" dirty="0" smtClean="0"/>
              <a:t>Porqué los servicios de los cajeros automáticos son más demandados que las otras alternativas de pago.</a:t>
            </a:r>
            <a:endParaRPr lang="es-EC" dirty="0"/>
          </a:p>
        </p:txBody>
      </p:sp>
    </p:spTree>
    <p:extLst>
      <p:ext uri="{BB962C8B-B14F-4D97-AF65-F5344CB8AC3E}">
        <p14:creationId xmlns:p14="http://schemas.microsoft.com/office/powerpoint/2010/main" val="794281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HIPÓTESIS</a:t>
            </a:r>
            <a:endParaRPr lang="es-EC" dirty="0"/>
          </a:p>
        </p:txBody>
      </p:sp>
      <p:sp>
        <p:nvSpPr>
          <p:cNvPr id="3" name="Content Placeholder 2"/>
          <p:cNvSpPr>
            <a:spLocks noGrp="1"/>
          </p:cNvSpPr>
          <p:nvPr>
            <p:ph idx="1"/>
          </p:nvPr>
        </p:nvSpPr>
        <p:spPr/>
        <p:txBody>
          <a:bodyPr/>
          <a:lstStyle/>
          <a:p>
            <a:pPr marL="0" indent="0">
              <a:buNone/>
            </a:pPr>
            <a:r>
              <a:rPr lang="es-EC" dirty="0" smtClean="0"/>
              <a:t>Las hipótesis que voy a defender con este proyecto de investigación son:</a:t>
            </a:r>
          </a:p>
          <a:p>
            <a:pPr marL="0" indent="0">
              <a:buNone/>
            </a:pPr>
            <a:endParaRPr lang="es-EC" dirty="0" smtClean="0"/>
          </a:p>
          <a:p>
            <a:pPr algn="just"/>
            <a:r>
              <a:rPr lang="es-EC" dirty="0" smtClean="0"/>
              <a:t>Los cajeros automáticos son medios tecnológicos que permiten incrementar el nivel de bancarización en la Provincia de Pichincha.</a:t>
            </a:r>
          </a:p>
          <a:p>
            <a:pPr marL="0" indent="0">
              <a:buNone/>
            </a:pPr>
            <a:endParaRPr lang="es-EC" dirty="0" smtClean="0"/>
          </a:p>
          <a:p>
            <a:pPr algn="just"/>
            <a:r>
              <a:rPr lang="es-EC" dirty="0" smtClean="0"/>
              <a:t>La eficiencia de los cajeros automáticos permite a las Entidades Financieras una mejor </a:t>
            </a:r>
            <a:r>
              <a:rPr lang="es-EC" dirty="0" err="1" smtClean="0"/>
              <a:t>transaccionalidad</a:t>
            </a:r>
            <a:r>
              <a:rPr lang="es-EC" dirty="0" smtClean="0"/>
              <a:t>, optimización de costos, mejor servicio al cliente y mayor captación de clientes.</a:t>
            </a:r>
            <a:endParaRPr lang="es-EC" dirty="0"/>
          </a:p>
        </p:txBody>
      </p:sp>
    </p:spTree>
    <p:extLst>
      <p:ext uri="{BB962C8B-B14F-4D97-AF65-F5344CB8AC3E}">
        <p14:creationId xmlns:p14="http://schemas.microsoft.com/office/powerpoint/2010/main" val="3532859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Marco teórico - BANCARIZACIÓN</a:t>
            </a:r>
            <a:endParaRPr lang="es-419"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6637569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60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Marco Teórico – </a:t>
            </a:r>
            <a:r>
              <a:rPr lang="es-EC" sz="3100" dirty="0" smtClean="0"/>
              <a:t>ENTIDADES FINANCIERAS</a:t>
            </a:r>
            <a:endParaRPr lang="es-EC" sz="31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23421556"/>
              </p:ext>
            </p:extLst>
          </p:nvPr>
        </p:nvGraphicFramePr>
        <p:xfrm>
          <a:off x="3624089" y="1819718"/>
          <a:ext cx="5312182" cy="35584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60449188"/>
              </p:ext>
            </p:extLst>
          </p:nvPr>
        </p:nvGraphicFramePr>
        <p:xfrm>
          <a:off x="285464" y="2243848"/>
          <a:ext cx="3163624" cy="3505200"/>
        </p:xfrm>
        <a:graphic>
          <a:graphicData uri="http://schemas.openxmlformats.org/drawingml/2006/table">
            <a:tbl>
              <a:tblPr firstRow="1" bandRow="1">
                <a:tableStyleId>{3C2FFA5D-87B4-456A-9821-1D502468CF0F}</a:tableStyleId>
              </a:tblPr>
              <a:tblGrid>
                <a:gridCol w="2081864"/>
                <a:gridCol w="1081760"/>
              </a:tblGrid>
              <a:tr h="370840">
                <a:tc>
                  <a:txBody>
                    <a:bodyPr/>
                    <a:lstStyle/>
                    <a:p>
                      <a:r>
                        <a:rPr lang="es-EC" noProof="0" dirty="0" smtClean="0"/>
                        <a:t>Entidad</a:t>
                      </a:r>
                      <a:endParaRPr lang="es-EC" noProof="0" dirty="0"/>
                    </a:p>
                  </a:txBody>
                  <a:tcPr/>
                </a:tc>
                <a:tc>
                  <a:txBody>
                    <a:bodyPr/>
                    <a:lstStyle/>
                    <a:p>
                      <a:r>
                        <a:rPr lang="es-EC" noProof="0" dirty="0" smtClean="0"/>
                        <a:t>Número</a:t>
                      </a:r>
                      <a:endParaRPr lang="es-EC" noProof="0" dirty="0"/>
                    </a:p>
                  </a:txBody>
                  <a:tcPr/>
                </a:tc>
              </a:tr>
              <a:tr h="370840">
                <a:tc>
                  <a:txBody>
                    <a:bodyPr/>
                    <a:lstStyle/>
                    <a:p>
                      <a:r>
                        <a:rPr lang="es-EC" noProof="0" dirty="0" smtClean="0"/>
                        <a:t>Cooperativas</a:t>
                      </a:r>
                      <a:endParaRPr lang="es-EC" noProof="0" dirty="0"/>
                    </a:p>
                  </a:txBody>
                  <a:tcPr/>
                </a:tc>
                <a:tc>
                  <a:txBody>
                    <a:bodyPr/>
                    <a:lstStyle/>
                    <a:p>
                      <a:pPr algn="ctr"/>
                      <a:r>
                        <a:rPr lang="es-EC" noProof="0" dirty="0" smtClean="0"/>
                        <a:t>42</a:t>
                      </a:r>
                      <a:endParaRPr lang="es-EC" noProof="0" dirty="0"/>
                    </a:p>
                  </a:txBody>
                  <a:tcPr/>
                </a:tc>
              </a:tr>
              <a:tr h="370840">
                <a:tc>
                  <a:txBody>
                    <a:bodyPr/>
                    <a:lstStyle/>
                    <a:p>
                      <a:r>
                        <a:rPr lang="es-EC" noProof="0" dirty="0" smtClean="0"/>
                        <a:t>Bancos</a:t>
                      </a:r>
                      <a:r>
                        <a:rPr lang="es-EC" baseline="0" noProof="0" dirty="0" smtClean="0"/>
                        <a:t> privados</a:t>
                      </a:r>
                      <a:endParaRPr lang="es-EC" noProof="0" dirty="0"/>
                    </a:p>
                  </a:txBody>
                  <a:tcPr/>
                </a:tc>
                <a:tc>
                  <a:txBody>
                    <a:bodyPr/>
                    <a:lstStyle/>
                    <a:p>
                      <a:pPr algn="ctr"/>
                      <a:r>
                        <a:rPr lang="es-EC" noProof="0" dirty="0" smtClean="0"/>
                        <a:t>27</a:t>
                      </a:r>
                      <a:endParaRPr lang="es-EC" noProof="0" dirty="0"/>
                    </a:p>
                  </a:txBody>
                  <a:tcPr/>
                </a:tc>
              </a:tr>
              <a:tr h="370840">
                <a:tc>
                  <a:txBody>
                    <a:bodyPr/>
                    <a:lstStyle/>
                    <a:p>
                      <a:r>
                        <a:rPr lang="es-EC" noProof="0" dirty="0" smtClean="0"/>
                        <a:t>Sociedades Financieras</a:t>
                      </a:r>
                      <a:endParaRPr lang="es-EC" noProof="0" dirty="0"/>
                    </a:p>
                  </a:txBody>
                  <a:tcPr/>
                </a:tc>
                <a:tc>
                  <a:txBody>
                    <a:bodyPr/>
                    <a:lstStyle/>
                    <a:p>
                      <a:pPr algn="ctr"/>
                      <a:r>
                        <a:rPr lang="es-EC" noProof="0" dirty="0" smtClean="0"/>
                        <a:t>10</a:t>
                      </a:r>
                      <a:endParaRPr lang="es-EC" noProof="0" dirty="0"/>
                    </a:p>
                  </a:txBody>
                  <a:tcPr/>
                </a:tc>
              </a:tr>
              <a:tr h="370840">
                <a:tc>
                  <a:txBody>
                    <a:bodyPr/>
                    <a:lstStyle/>
                    <a:p>
                      <a:r>
                        <a:rPr lang="es-EC" noProof="0" dirty="0" smtClean="0"/>
                        <a:t>Entidades públicas</a:t>
                      </a:r>
                      <a:endParaRPr lang="es-EC" noProof="0" dirty="0"/>
                    </a:p>
                  </a:txBody>
                  <a:tcPr/>
                </a:tc>
                <a:tc>
                  <a:txBody>
                    <a:bodyPr/>
                    <a:lstStyle/>
                    <a:p>
                      <a:pPr algn="ctr"/>
                      <a:r>
                        <a:rPr lang="es-EC" noProof="0" dirty="0" smtClean="0"/>
                        <a:t>8</a:t>
                      </a:r>
                      <a:endParaRPr lang="es-EC" noProof="0" dirty="0"/>
                    </a:p>
                  </a:txBody>
                  <a:tcPr/>
                </a:tc>
              </a:tr>
              <a:tr h="370840">
                <a:tc>
                  <a:txBody>
                    <a:bodyPr/>
                    <a:lstStyle/>
                    <a:p>
                      <a:r>
                        <a:rPr lang="es-EC" noProof="0" dirty="0" smtClean="0"/>
                        <a:t>Mutualistas</a:t>
                      </a:r>
                      <a:endParaRPr lang="es-EC" noProof="0" dirty="0"/>
                    </a:p>
                  </a:txBody>
                  <a:tcPr/>
                </a:tc>
                <a:tc>
                  <a:txBody>
                    <a:bodyPr/>
                    <a:lstStyle/>
                    <a:p>
                      <a:pPr algn="ctr"/>
                      <a:r>
                        <a:rPr lang="es-EC" noProof="0" dirty="0" smtClean="0"/>
                        <a:t>4</a:t>
                      </a:r>
                      <a:endParaRPr lang="es-EC" noProof="0" dirty="0"/>
                    </a:p>
                  </a:txBody>
                  <a:tcPr/>
                </a:tc>
              </a:tr>
              <a:tr h="370840">
                <a:tc>
                  <a:txBody>
                    <a:bodyPr/>
                    <a:lstStyle/>
                    <a:p>
                      <a:r>
                        <a:rPr lang="es-EC" noProof="0" dirty="0" smtClean="0"/>
                        <a:t>Otras entidades</a:t>
                      </a:r>
                      <a:endParaRPr lang="es-EC" noProof="0" dirty="0"/>
                    </a:p>
                  </a:txBody>
                  <a:tcPr/>
                </a:tc>
                <a:tc>
                  <a:txBody>
                    <a:bodyPr/>
                    <a:lstStyle/>
                    <a:p>
                      <a:pPr algn="ctr"/>
                      <a:r>
                        <a:rPr lang="es-EC" noProof="0" dirty="0" smtClean="0"/>
                        <a:t>3</a:t>
                      </a:r>
                      <a:endParaRPr lang="es-EC" noProof="0" dirty="0"/>
                    </a:p>
                  </a:txBody>
                  <a:tcPr/>
                </a:tc>
              </a:tr>
              <a:tr h="370840">
                <a:tc>
                  <a:txBody>
                    <a:bodyPr/>
                    <a:lstStyle/>
                    <a:p>
                      <a:r>
                        <a:rPr lang="es-419" noProof="0" dirty="0" smtClean="0"/>
                        <a:t>TOTAL</a:t>
                      </a:r>
                      <a:endParaRPr lang="es-EC" noProof="0" dirty="0"/>
                    </a:p>
                  </a:txBody>
                  <a:tcPr/>
                </a:tc>
                <a:tc>
                  <a:txBody>
                    <a:bodyPr/>
                    <a:lstStyle/>
                    <a:p>
                      <a:pPr algn="ctr"/>
                      <a:r>
                        <a:rPr lang="es-419" noProof="0" dirty="0" smtClean="0"/>
                        <a:t>94</a:t>
                      </a:r>
                      <a:endParaRPr lang="es-EC" noProof="0" dirty="0"/>
                    </a:p>
                  </a:txBody>
                  <a:tcPr/>
                </a:tc>
              </a:tr>
            </a:tbl>
          </a:graphicData>
        </a:graphic>
      </p:graphicFrame>
    </p:spTree>
    <p:extLst>
      <p:ext uri="{BB962C8B-B14F-4D97-AF65-F5344CB8AC3E}">
        <p14:creationId xmlns:p14="http://schemas.microsoft.com/office/powerpoint/2010/main" val="163218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6540</TotalTime>
  <Words>1857</Words>
  <Application>Microsoft Office PowerPoint</Application>
  <PresentationFormat>On-screen Show (4:3)</PresentationFormat>
  <Paragraphs>235</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Berlin Sans FB</vt:lpstr>
      <vt:lpstr>Calibri</vt:lpstr>
      <vt:lpstr>Times New Roman</vt:lpstr>
      <vt:lpstr>Clarity</vt:lpstr>
      <vt:lpstr>Análisis de la bancarización a través de cajeros automáticos, su mantenimiento y uso en la Provincia de Pichincha</vt:lpstr>
      <vt:lpstr>PLANTEAMIENTO DEL PROBLEMA</vt:lpstr>
      <vt:lpstr>PREGUNTAS DE INVESTIGACIÓN</vt:lpstr>
      <vt:lpstr>OBJETIVO GENERAL</vt:lpstr>
      <vt:lpstr>OBJETIVOS ESPECÍFICOS</vt:lpstr>
      <vt:lpstr>JUSTIFICACIÓN</vt:lpstr>
      <vt:lpstr>HIPÓTESIS</vt:lpstr>
      <vt:lpstr>Marco teórico - BANCARIZACIÓN</vt:lpstr>
      <vt:lpstr>Marco Teórico – ENTIDADES FINANCIERAS</vt:lpstr>
      <vt:lpstr>Marco Teórico – SERVICIOS FINANCIEROS</vt:lpstr>
      <vt:lpstr>Marco teórico  - CAJEROS AUTOMÁTICOS</vt:lpstr>
      <vt:lpstr>Marco Teórico – CAJEROS AUTOMÁTICOS</vt:lpstr>
      <vt:lpstr>Cajeros Automáticos – ARQUITECTURA</vt:lpstr>
      <vt:lpstr>Cajeros automáticos - FRAUDES</vt:lpstr>
      <vt:lpstr>Cajeros automáticos - MANTENIMIENTO</vt:lpstr>
      <vt:lpstr>ANÁLISIS HISTÓRICO</vt:lpstr>
      <vt:lpstr>ANÁLISIS HISTÓRICO</vt:lpstr>
      <vt:lpstr>ANÁLISIS SITUACIÓN ACTUAL</vt:lpstr>
      <vt:lpstr>ANÁLISIS SITUACIÓN ACTUAL</vt:lpstr>
      <vt:lpstr>ANÁLISIS SITUACIÓN ACTUAL</vt:lpstr>
      <vt:lpstr>ANÁLISIS SITUACIÓN ACTUAL</vt:lpstr>
      <vt:lpstr>ANÁLISIS SITUACIÓN ACTUAL</vt:lpstr>
      <vt:lpstr>ANÁLISIS SITUACIÓN ACTUAL</vt:lpstr>
      <vt:lpstr>TIPO DE INVESTIGACIÓN</vt:lpstr>
      <vt:lpstr>POBLACIÓN Y MUESTRA</vt:lpstr>
      <vt:lpstr>ENCUESTA</vt:lpstr>
      <vt:lpstr>ENCUESTA</vt:lpstr>
      <vt:lpstr>ENCUESTA</vt:lpstr>
      <vt:lpstr>ANÁLISIS DE LOS RESULTADOS</vt:lpstr>
      <vt:lpstr>ANÁLISIS DE LOS RESULTADOS</vt:lpstr>
      <vt:lpstr>ANALISIS DE LOS RESULTADOS</vt:lpstr>
      <vt:lpstr>ANÁLISIS DE RESULTADOS</vt:lpstr>
      <vt:lpstr>ENTREVISTA</vt:lpstr>
      <vt:lpstr>RESULTADOS DE LA ENTREVISTA</vt:lpstr>
      <vt:lpstr>PRUEBA DE HIPÓTESIS</vt:lpstr>
      <vt:lpstr>PRUEBA DE HIPÓTESIS</vt:lpstr>
      <vt:lpstr>PRUEBA DE HIPÓTESIS</vt:lpstr>
      <vt:lpstr>PRUEBA DE HIPÓTESIS</vt:lpstr>
      <vt:lpstr>PRUEBA DE HIPÓTESIS</vt:lpstr>
      <vt:lpstr>CONCLUSIONES</vt:lpstr>
      <vt:lpstr>CONCLUSIONES</vt:lpstr>
      <vt:lpstr>RECOMENDACIONES</vt:lpstr>
      <vt:lpstr>RECOMENDACIONES</vt:lpstr>
      <vt:lpstr>TENDENCIA BANCA </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Anàlisis de la bancarizaciòna travès de cajeros automàticos, su mantenimiento y uso en la Provincia de Pichincha</dc:title>
  <dc:creator>Alex Castellanos</dc:creator>
  <cp:lastModifiedBy>kami castellanos</cp:lastModifiedBy>
  <cp:revision>90</cp:revision>
  <dcterms:created xsi:type="dcterms:W3CDTF">2016-01-30T15:42:11Z</dcterms:created>
  <dcterms:modified xsi:type="dcterms:W3CDTF">2016-02-11T04:04:44Z</dcterms:modified>
</cp:coreProperties>
</file>