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3" r:id="rId4"/>
    <p:sldId id="260" r:id="rId5"/>
    <p:sldId id="261" r:id="rId6"/>
    <p:sldId id="262" r:id="rId7"/>
    <p:sldId id="271"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7"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3154" autoAdjust="0"/>
  </p:normalViewPr>
  <p:slideViewPr>
    <p:cSldViewPr>
      <p:cViewPr varScale="1">
        <p:scale>
          <a:sx n="60" d="100"/>
          <a:sy n="60" d="100"/>
        </p:scale>
        <p:origin x="-16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Hoja_de_c_lculo_de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pPr>
            <a:r>
              <a:rPr lang="es-AR" dirty="0" smtClean="0"/>
              <a:t>Fuente INEC </a:t>
            </a:r>
            <a:endParaRPr lang="es-AR" dirty="0"/>
          </a:p>
        </c:rich>
      </c:tx>
      <c:layout>
        <c:manualLayout>
          <c:xMode val="edge"/>
          <c:yMode val="edge"/>
          <c:x val="0.82033172936716237"/>
          <c:y val="0.90915458212981415"/>
        </c:manualLayout>
      </c:layout>
    </c:title>
    <c:plotArea>
      <c:layout/>
      <c:pieChart>
        <c:varyColors val="1"/>
        <c:ser>
          <c:idx val="0"/>
          <c:order val="0"/>
          <c:tx>
            <c:strRef>
              <c:f>Hoja1!$B$1</c:f>
              <c:strCache>
                <c:ptCount val="1"/>
                <c:pt idx="0">
                  <c:v>Aporte a la Generación de Empleo en el Ecuador</c:v>
                </c:pt>
              </c:strCache>
            </c:strRef>
          </c:tx>
          <c:explosion val="25"/>
          <c:dLbls>
            <c:showVal val="1"/>
            <c:showLeaderLines val="1"/>
          </c:dLbls>
          <c:cat>
            <c:strRef>
              <c:f>Hoja1!$A$2:$A$5</c:f>
              <c:strCache>
                <c:ptCount val="4"/>
                <c:pt idx="0">
                  <c:v>Microempresas</c:v>
                </c:pt>
                <c:pt idx="1">
                  <c:v>Pequeña Empresa</c:v>
                </c:pt>
                <c:pt idx="2">
                  <c:v>Mediana Empresa</c:v>
                </c:pt>
                <c:pt idx="3">
                  <c:v>Grande Empresa</c:v>
                </c:pt>
              </c:strCache>
            </c:strRef>
          </c:cat>
          <c:val>
            <c:numRef>
              <c:f>Hoja1!$B$2:$B$5</c:f>
              <c:numCache>
                <c:formatCode>0%</c:formatCode>
                <c:ptCount val="4"/>
                <c:pt idx="0">
                  <c:v>0.44000000000000111</c:v>
                </c:pt>
                <c:pt idx="1">
                  <c:v>0.17</c:v>
                </c:pt>
                <c:pt idx="2">
                  <c:v>0.14000000000000001</c:v>
                </c:pt>
                <c:pt idx="3">
                  <c:v>0.25</c:v>
                </c:pt>
              </c:numCache>
            </c:numRef>
          </c:val>
        </c:ser>
        <c:firstSliceAng val="0"/>
      </c:pieChart>
    </c:plotArea>
    <c:legend>
      <c:legendPos val="r"/>
      <c:layout/>
    </c:legend>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pPr>
            <a:r>
              <a:rPr lang="en-US" dirty="0" err="1" smtClean="0"/>
              <a:t>Fuente</a:t>
            </a:r>
            <a:r>
              <a:rPr lang="en-US" dirty="0" smtClean="0"/>
              <a:t> INEC</a:t>
            </a:r>
            <a:endParaRPr lang="en-US" dirty="0"/>
          </a:p>
        </c:rich>
      </c:tx>
      <c:layout>
        <c:manualLayout>
          <c:xMode val="edge"/>
          <c:yMode val="edge"/>
          <c:x val="0.82091438222999891"/>
          <c:y val="0.87828822285997532"/>
        </c:manualLayout>
      </c:layout>
    </c:title>
    <c:plotArea>
      <c:layout/>
      <c:pieChart>
        <c:varyColors val="1"/>
        <c:ser>
          <c:idx val="0"/>
          <c:order val="0"/>
          <c:tx>
            <c:strRef>
              <c:f>Hoja1!$B$1</c:f>
              <c:strCache>
                <c:ptCount val="1"/>
                <c:pt idx="0">
                  <c:v>Apoprte a la generación de ingresos por ventas</c:v>
                </c:pt>
              </c:strCache>
            </c:strRef>
          </c:tx>
          <c:explosion val="25"/>
          <c:dLbls>
            <c:spPr>
              <a:ln>
                <a:noFill/>
              </a:ln>
            </c:spPr>
            <c:showVal val="1"/>
            <c:showLeaderLines val="1"/>
          </c:dLbls>
          <c:cat>
            <c:strRef>
              <c:f>Hoja1!$A$2:$A$5</c:f>
              <c:strCache>
                <c:ptCount val="4"/>
                <c:pt idx="0">
                  <c:v>Microempresas</c:v>
                </c:pt>
                <c:pt idx="1">
                  <c:v>Pequeñas empresas</c:v>
                </c:pt>
                <c:pt idx="2">
                  <c:v>Medianas empresas</c:v>
                </c:pt>
                <c:pt idx="3">
                  <c:v>Grandes empresas</c:v>
                </c:pt>
              </c:strCache>
            </c:strRef>
          </c:cat>
          <c:val>
            <c:numRef>
              <c:f>Hoja1!$B$2:$B$5</c:f>
              <c:numCache>
                <c:formatCode>0%</c:formatCode>
                <c:ptCount val="4"/>
                <c:pt idx="0">
                  <c:v>0.24000000000000021</c:v>
                </c:pt>
                <c:pt idx="1">
                  <c:v>0.21000000000000021</c:v>
                </c:pt>
                <c:pt idx="2">
                  <c:v>0.18000000000000024</c:v>
                </c:pt>
                <c:pt idx="3">
                  <c:v>0.37000000000000038</c:v>
                </c:pt>
              </c:numCache>
            </c:numRef>
          </c:val>
        </c:ser>
        <c:firstSliceAng val="0"/>
      </c:pieChart>
    </c:plotArea>
    <c:legend>
      <c:legendPos val="r"/>
      <c:layout/>
    </c:legend>
    <c:plotVisOnly val="1"/>
  </c:chart>
  <c:spPr>
    <a:noFill/>
  </c:spPr>
  <c:externalData r:id="rId1"/>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1</cdr:x>
      <cdr:y>0.25254</cdr:y>
    </cdr:to>
    <cdr:sp macro="" textlink="">
      <cdr:nvSpPr>
        <cdr:cNvPr id="2" name="1 Título"/>
        <cdr:cNvSpPr>
          <a:spLocks xmlns:a="http://schemas.openxmlformats.org/drawingml/2006/main" noGrp="1"/>
        </cdr:cNvSpPr>
      </cdr:nvSpPr>
      <cdr:spPr>
        <a:xfrm xmlns:a="http://schemas.openxmlformats.org/drawingml/2006/main">
          <a:off x="0" y="0"/>
          <a:ext cx="8229600" cy="1143000"/>
        </a:xfrm>
        <a:prstGeom xmlns:a="http://schemas.openxmlformats.org/drawingml/2006/main" prst="rect">
          <a:avLst/>
        </a:prstGeom>
      </cdr:spPr>
      <cdr:txBody>
        <a:bodyPr xmlns:a="http://schemas.openxmlformats.org/drawingml/2006/main" vert="horz" lIns="91440" tIns="45720" rIns="91440" bIns="45720" rtlCol="0" anchor="ctr">
          <a:normAutofit fontScale="90000"/>
        </a:bodyPr>
        <a:lstStyle xmlns:a="http://schemas.openxmlformats.org/drawingml/2006/main">
          <a:lvl1pPr algn="ctr" defTabSz="914400" rtl="0" eaLnBrk="1" latinLnBrk="0" hangingPunct="1">
            <a:spcBef>
              <a:spcPct val="0"/>
            </a:spcBef>
            <a:buNone/>
            <a:defRPr sz="4400" kern="1200">
              <a:solidFill>
                <a:sysClr val="windowText" lastClr="000000"/>
              </a:solidFill>
              <a:latin typeface="Calibri"/>
            </a:defRPr>
          </a:lvl1pPr>
        </a:lstStyle>
        <a:p xmlns:a="http://schemas.openxmlformats.org/drawingml/2006/main">
          <a:r>
            <a:rPr lang="es-ES" sz="2000" b="1" dirty="0" smtClean="0"/>
            <a:t>Aporte a la generación de empleo en el Ecuador</a:t>
          </a:r>
          <a:endParaRPr lang="es-ES" sz="20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1</cdr:x>
      <cdr:y>0.25254</cdr:y>
    </cdr:to>
    <cdr:sp macro="" textlink="">
      <cdr:nvSpPr>
        <cdr:cNvPr id="2" name="1 Título"/>
        <cdr:cNvSpPr>
          <a:spLocks xmlns:a="http://schemas.openxmlformats.org/drawingml/2006/main" noGrp="1"/>
        </cdr:cNvSpPr>
      </cdr:nvSpPr>
      <cdr:spPr>
        <a:xfrm xmlns:a="http://schemas.openxmlformats.org/drawingml/2006/main">
          <a:off x="0" y="0"/>
          <a:ext cx="8229600" cy="1143000"/>
        </a:xfrm>
        <a:prstGeom xmlns:a="http://schemas.openxmlformats.org/drawingml/2006/main" prst="rect">
          <a:avLst/>
        </a:prstGeom>
      </cdr:spPr>
      <cdr:txBody>
        <a:bodyPr xmlns:a="http://schemas.openxmlformats.org/drawingml/2006/main" vert="horz" lIns="91440" tIns="45720" rIns="91440" bIns="45720" rtlCol="0" anchor="ctr">
          <a:normAutofit fontScale="90000"/>
        </a:bodyPr>
        <a:lstStyle xmlns:a="http://schemas.openxmlformats.org/drawingml/2006/main">
          <a:lvl1pPr algn="ctr" defTabSz="914400" rtl="0" eaLnBrk="1" latinLnBrk="0" hangingPunct="1">
            <a:spcBef>
              <a:spcPct val="0"/>
            </a:spcBef>
            <a:buNone/>
            <a:defRPr sz="4400" kern="1200">
              <a:solidFill>
                <a:sysClr val="windowText" lastClr="000000"/>
              </a:solidFill>
              <a:latin typeface="Calibri"/>
            </a:defRPr>
          </a:lvl1pPr>
        </a:lstStyle>
        <a:p xmlns:a="http://schemas.openxmlformats.org/drawingml/2006/main">
          <a:r>
            <a:rPr lang="es-ES" sz="2000" b="1" dirty="0" smtClean="0"/>
            <a:t>Aporte a la generación de ingresos por ventas</a:t>
          </a:r>
          <a:endParaRPr lang="es-ES" sz="20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85914E-C6B4-436E-8332-FD429CCBB605}" type="datetimeFigureOut">
              <a:rPr lang="es-ES" smtClean="0"/>
              <a:pPr/>
              <a:t>07/08/2016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3039FC-4FB7-482B-87E9-FF9212E0B523}"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De cada 4 puestos de trabajo</a:t>
            </a:r>
            <a:r>
              <a:rPr lang="es-ES" baseline="0" dirty="0" smtClean="0"/>
              <a:t> en el Ecuador 3 son generados por las Micro, pequeñas y medianas empresas.</a:t>
            </a:r>
            <a:endParaRPr lang="es-E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Hay un crecimiento importante</a:t>
            </a:r>
            <a:r>
              <a:rPr lang="es-ES" baseline="0" dirty="0" smtClean="0"/>
              <a:t> del número de empresas en el Ecuador, de acuerdo a información del INEC y la SENPLADES revelan que el Ecuador es un país de Micro y pequeñas empresas.</a:t>
            </a:r>
          </a:p>
          <a:p>
            <a:endParaRPr lang="es-ES" dirty="0"/>
          </a:p>
        </p:txBody>
      </p:sp>
      <p:sp>
        <p:nvSpPr>
          <p:cNvPr id="4" name="3 Marcador de número de diapositiva"/>
          <p:cNvSpPr>
            <a:spLocks noGrp="1"/>
          </p:cNvSpPr>
          <p:nvPr>
            <p:ph type="sldNum" sz="quarter" idx="10"/>
          </p:nvPr>
        </p:nvSpPr>
        <p:spPr/>
        <p:txBody>
          <a:bodyPr/>
          <a:lstStyle/>
          <a:p>
            <a:fld id="{B63039FC-4FB7-482B-87E9-FF9212E0B523}" type="slidenum">
              <a:rPr lang="es-ES" smtClean="0"/>
              <a:pPr/>
              <a:t>3</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Los resultados de la evaluación serán cuantitativos ( se miden en porcentajes de cumplimiento) y cualitativos</a:t>
            </a:r>
            <a:r>
              <a:rPr lang="es-ES" baseline="0" dirty="0" smtClean="0"/>
              <a:t> (desarrollando una propuesta de mejora)</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B63039FC-4FB7-482B-87E9-FF9212E0B523}" type="slidenum">
              <a:rPr lang="es-ES" smtClean="0"/>
              <a:pPr/>
              <a:t>15</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Tomando como base los resultados obtenidos, se realiza el</a:t>
            </a:r>
            <a:r>
              <a:rPr lang="es-ES" baseline="0" dirty="0" smtClean="0"/>
              <a:t> diseño e </a:t>
            </a:r>
            <a:r>
              <a:rPr lang="es-ES" baseline="0" dirty="0" err="1" smtClean="0"/>
              <a:t>implemnetación</a:t>
            </a:r>
            <a:r>
              <a:rPr lang="es-ES" baseline="0" dirty="0" smtClean="0"/>
              <a:t> del modelo de gestión interna, el mismo que consta de un propósito, determina el alcance y define le proceso. </a:t>
            </a:r>
          </a:p>
          <a:p>
            <a:endParaRPr lang="es-ES" baseline="0" dirty="0" smtClean="0"/>
          </a:p>
          <a:p>
            <a:r>
              <a:rPr lang="es-ES" baseline="0" dirty="0" smtClean="0"/>
              <a:t>También cada proceso tendrá un diagrama de flujo que explique gráficamente los pasos sucesivos que se desarrollarán para realizar una actividad.</a:t>
            </a:r>
          </a:p>
          <a:p>
            <a:r>
              <a:rPr lang="es-ES" baseline="0" dirty="0" smtClean="0"/>
              <a:t>Con lo cual cada empleado realizará las funciones a él encomendadas, las responsabilidades estarán claramente delimitadas y perfectamente clarificadas, con lo cual es posible exigir cumplimientos.</a:t>
            </a:r>
            <a:endParaRPr lang="es-ES" dirty="0"/>
          </a:p>
        </p:txBody>
      </p:sp>
      <p:sp>
        <p:nvSpPr>
          <p:cNvPr id="4" name="3 Marcador de número de diapositiva"/>
          <p:cNvSpPr>
            <a:spLocks noGrp="1"/>
          </p:cNvSpPr>
          <p:nvPr>
            <p:ph type="sldNum" sz="quarter" idx="10"/>
          </p:nvPr>
        </p:nvSpPr>
        <p:spPr/>
        <p:txBody>
          <a:bodyPr/>
          <a:lstStyle/>
          <a:p>
            <a:fld id="{B63039FC-4FB7-482B-87E9-FF9212E0B523}" type="slidenum">
              <a:rPr lang="es-ES" smtClean="0"/>
              <a:pPr/>
              <a:t>17</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kern="1200" dirty="0" smtClean="0">
                <a:solidFill>
                  <a:schemeClr val="tx1"/>
                </a:solidFill>
                <a:latin typeface="+mn-lt"/>
                <a:ea typeface="+mn-ea"/>
                <a:cs typeface="+mn-cs"/>
              </a:rPr>
              <a:t>En el caso específico de </a:t>
            </a:r>
            <a:r>
              <a:rPr lang="es-ES" sz="1200" kern="1200" dirty="0" err="1" smtClean="0">
                <a:solidFill>
                  <a:schemeClr val="tx1"/>
                </a:solidFill>
                <a:latin typeface="+mn-lt"/>
                <a:ea typeface="+mn-ea"/>
                <a:cs typeface="+mn-cs"/>
              </a:rPr>
              <a:t>Eurotex</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Cia</a:t>
            </a:r>
            <a:r>
              <a:rPr lang="es-ES" sz="1200" kern="1200" dirty="0" smtClean="0">
                <a:solidFill>
                  <a:schemeClr val="tx1"/>
                </a:solidFill>
                <a:latin typeface="+mn-lt"/>
                <a:ea typeface="+mn-ea"/>
                <a:cs typeface="+mn-cs"/>
              </a:rPr>
              <a:t>. Ltda.; que a pesar de ser una empresa sólida con muchas fortalezas, lo que le ha permitido que pueda mantenerse en el mercado por largos años, las falencias administrativas y la simplicidad con la que se llevaban sus procesos podría haber sido el fin de una empresa con una larga trayectoria.</a:t>
            </a:r>
          </a:p>
          <a:p>
            <a:endParaRPr lang="es-ES" dirty="0"/>
          </a:p>
        </p:txBody>
      </p:sp>
      <p:sp>
        <p:nvSpPr>
          <p:cNvPr id="4" name="3 Marcador de número de diapositiva"/>
          <p:cNvSpPr>
            <a:spLocks noGrp="1"/>
          </p:cNvSpPr>
          <p:nvPr>
            <p:ph type="sldNum" sz="quarter" idx="10"/>
          </p:nvPr>
        </p:nvSpPr>
        <p:spPr/>
        <p:txBody>
          <a:bodyPr/>
          <a:lstStyle/>
          <a:p>
            <a:fld id="{B63039FC-4FB7-482B-87E9-FF9212E0B523}" type="slidenum">
              <a:rPr lang="es-ES" smtClean="0"/>
              <a:pPr/>
              <a:t>18</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Las pymes son el motor de la economía del país. </a:t>
            </a:r>
            <a:endParaRPr lang="es-ES" dirty="0"/>
          </a:p>
        </p:txBody>
      </p:sp>
      <p:sp>
        <p:nvSpPr>
          <p:cNvPr id="4" name="3 Marcador de número de diapositiva"/>
          <p:cNvSpPr>
            <a:spLocks noGrp="1"/>
          </p:cNvSpPr>
          <p:nvPr>
            <p:ph type="sldNum" sz="quarter" idx="10"/>
          </p:nvPr>
        </p:nvSpPr>
        <p:spPr/>
        <p:txBody>
          <a:bodyPr/>
          <a:lstStyle/>
          <a:p>
            <a:fld id="{B63039FC-4FB7-482B-87E9-FF9212E0B523}" type="slidenum">
              <a:rPr lang="es-ES" smtClean="0"/>
              <a:pPr/>
              <a:t>4</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En arca abierta,</a:t>
            </a:r>
            <a:r>
              <a:rPr lang="es-ES" baseline="0" dirty="0" smtClean="0"/>
              <a:t> el justo peca. </a:t>
            </a:r>
          </a:p>
          <a:p>
            <a:r>
              <a:rPr lang="en-US" baseline="0" dirty="0" smtClean="0"/>
              <a:t>C.O.S.O, Committee of Sponsoring Organizations of the </a:t>
            </a:r>
            <a:r>
              <a:rPr lang="en-US" baseline="0" dirty="0" err="1" smtClean="0"/>
              <a:t>Treadway</a:t>
            </a:r>
            <a:r>
              <a:rPr lang="en-US" baseline="0" dirty="0" smtClean="0"/>
              <a:t> Commission</a:t>
            </a:r>
          </a:p>
          <a:p>
            <a:r>
              <a:rPr lang="en-US" baseline="0" dirty="0" smtClean="0"/>
              <a:t>El manual de </a:t>
            </a:r>
            <a:r>
              <a:rPr lang="en-US" baseline="0" dirty="0" err="1" smtClean="0"/>
              <a:t>procedimientos</a:t>
            </a:r>
            <a:r>
              <a:rPr lang="en-US" baseline="0" dirty="0" smtClean="0"/>
              <a:t> </a:t>
            </a:r>
            <a:r>
              <a:rPr lang="en-US" baseline="0" dirty="0" err="1" smtClean="0"/>
              <a:t>es</a:t>
            </a:r>
            <a:r>
              <a:rPr lang="en-US" baseline="0" dirty="0" smtClean="0"/>
              <a:t> un </a:t>
            </a:r>
            <a:r>
              <a:rPr lang="en-US" baseline="0" dirty="0" err="1" smtClean="0"/>
              <a:t>componente</a:t>
            </a:r>
            <a:r>
              <a:rPr lang="en-US" baseline="0" dirty="0" smtClean="0"/>
              <a:t> del </a:t>
            </a:r>
            <a:r>
              <a:rPr lang="en-US" baseline="0" dirty="0" err="1" smtClean="0"/>
              <a:t>sistema</a:t>
            </a:r>
            <a:r>
              <a:rPr lang="en-US" baseline="0" dirty="0" smtClean="0"/>
              <a:t> de control </a:t>
            </a:r>
            <a:r>
              <a:rPr lang="en-US" baseline="0" dirty="0" err="1" smtClean="0"/>
              <a:t>interno</a:t>
            </a:r>
            <a:r>
              <a:rPr lang="en-US" baseline="0" dirty="0" smtClean="0"/>
              <a:t> (</a:t>
            </a:r>
            <a:r>
              <a:rPr lang="en-US" baseline="0" dirty="0" err="1" smtClean="0"/>
              <a:t>identificar</a:t>
            </a:r>
            <a:r>
              <a:rPr lang="en-US" baseline="0" dirty="0" smtClean="0"/>
              <a:t> </a:t>
            </a:r>
            <a:r>
              <a:rPr lang="en-US" baseline="0" dirty="0" err="1" smtClean="0"/>
              <a:t>actividades</a:t>
            </a:r>
            <a:r>
              <a:rPr lang="en-US" baseline="0" dirty="0" smtClean="0"/>
              <a:t>, </a:t>
            </a:r>
            <a:r>
              <a:rPr lang="en-US" baseline="0" dirty="0" err="1" smtClean="0"/>
              <a:t>funciones</a:t>
            </a:r>
            <a:r>
              <a:rPr lang="en-US" baseline="0" dirty="0" smtClean="0"/>
              <a:t> y </a:t>
            </a:r>
            <a:r>
              <a:rPr lang="en-US" baseline="0" dirty="0" err="1" smtClean="0"/>
              <a:t>responsabildiades</a:t>
            </a:r>
            <a:r>
              <a:rPr lang="en-US" baseline="0" dirty="0" smtClean="0"/>
              <a:t> de </a:t>
            </a:r>
            <a:r>
              <a:rPr lang="en-US" baseline="0" dirty="0" err="1" smtClean="0"/>
              <a:t>cada</a:t>
            </a:r>
            <a:r>
              <a:rPr lang="en-US" baseline="0" dirty="0" smtClean="0"/>
              <a:t> </a:t>
            </a:r>
            <a:r>
              <a:rPr lang="en-US" baseline="0" dirty="0" err="1" smtClean="0"/>
              <a:t>empleado</a:t>
            </a:r>
            <a:r>
              <a:rPr lang="en-US" baseline="0" dirty="0" smtClean="0"/>
              <a:t>)</a:t>
            </a:r>
          </a:p>
          <a:p>
            <a:endParaRPr lang="es-ES" dirty="0"/>
          </a:p>
        </p:txBody>
      </p:sp>
      <p:sp>
        <p:nvSpPr>
          <p:cNvPr id="4" name="3 Marcador de número de diapositiva"/>
          <p:cNvSpPr>
            <a:spLocks noGrp="1"/>
          </p:cNvSpPr>
          <p:nvPr>
            <p:ph type="sldNum" sz="quarter" idx="10"/>
          </p:nvPr>
        </p:nvSpPr>
        <p:spPr/>
        <p:txBody>
          <a:bodyPr/>
          <a:lstStyle/>
          <a:p>
            <a:fld id="{B63039FC-4FB7-482B-87E9-FF9212E0B523}" type="slidenum">
              <a:rPr lang="es-ES" smtClean="0"/>
              <a:pPr/>
              <a:t>5</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B63039FC-4FB7-482B-87E9-FF9212E0B523}" type="slidenum">
              <a:rPr lang="es-ES" smtClean="0"/>
              <a:pPr/>
              <a:t>6</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La centralización del control en manos del gerente no</a:t>
            </a:r>
            <a:r>
              <a:rPr lang="es-ES" baseline="0" dirty="0" smtClean="0"/>
              <a:t> es la más adecuada</a:t>
            </a:r>
          </a:p>
          <a:p>
            <a:endParaRPr lang="es-ES" dirty="0"/>
          </a:p>
        </p:txBody>
      </p:sp>
      <p:sp>
        <p:nvSpPr>
          <p:cNvPr id="4" name="3 Marcador de número de diapositiva"/>
          <p:cNvSpPr>
            <a:spLocks noGrp="1"/>
          </p:cNvSpPr>
          <p:nvPr>
            <p:ph type="sldNum" sz="quarter" idx="10"/>
          </p:nvPr>
        </p:nvSpPr>
        <p:spPr/>
        <p:txBody>
          <a:bodyPr/>
          <a:lstStyle/>
          <a:p>
            <a:fld id="{B63039FC-4FB7-482B-87E9-FF9212E0B523}" type="slidenum">
              <a:rPr lang="es-ES" smtClean="0"/>
              <a:pPr/>
              <a:t>8</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Actualmente las pymes no tienen personal para la planeación del control</a:t>
            </a:r>
          </a:p>
          <a:p>
            <a:r>
              <a:rPr lang="es-ES" dirty="0" smtClean="0"/>
              <a:t>La ejecución</a:t>
            </a:r>
            <a:r>
              <a:rPr lang="es-ES" baseline="0" dirty="0" smtClean="0"/>
              <a:t> del control se realiza en el área de producción, la ejecución en los niveles operativos se realizan en forma precisa, pero a nivel gerencial es mas informal</a:t>
            </a:r>
          </a:p>
          <a:p>
            <a:r>
              <a:rPr lang="es-ES" baseline="0" dirty="0" smtClean="0"/>
              <a:t>No hay mecanismos que verifiquen la efectividad de los procedimientos de control implantados en las Pymes.</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B63039FC-4FB7-482B-87E9-FF9212E0B523}" type="slidenum">
              <a:rPr lang="es-ES" smtClean="0"/>
              <a:pPr/>
              <a:t>9</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lvl="0"/>
            <a:r>
              <a:rPr lang="es-ES" sz="1200" kern="1200" dirty="0" smtClean="0">
                <a:solidFill>
                  <a:schemeClr val="tx1"/>
                </a:solidFill>
                <a:latin typeface="+mn-lt"/>
                <a:ea typeface="+mn-ea"/>
                <a:cs typeface="+mn-cs"/>
              </a:rPr>
              <a:t>Diagnosticar el estado de control, evaluación de la situación actual</a:t>
            </a:r>
          </a:p>
          <a:p>
            <a:r>
              <a:rPr lang="es-ES" sz="1200" kern="1200" dirty="0" smtClean="0">
                <a:solidFill>
                  <a:schemeClr val="tx1"/>
                </a:solidFill>
                <a:latin typeface="+mn-lt"/>
                <a:ea typeface="+mn-ea"/>
                <a:cs typeface="+mn-cs"/>
              </a:rPr>
              <a:t>En ésta esta etapa se deben identificar los riesgos, para su identificación prima la experiencia y cada PYME obtendrá un análisis diferente. Para evitar riesgos siempre se sugiere tener pólizas de seguros. Normalmente lo que se pretende es proteger los activos físicos y el dinero.</a:t>
            </a:r>
          </a:p>
          <a:p>
            <a:pPr lvl="0"/>
            <a:r>
              <a:rPr lang="es-ES" sz="1200" kern="1200" dirty="0" smtClean="0">
                <a:solidFill>
                  <a:schemeClr val="tx1"/>
                </a:solidFill>
                <a:latin typeface="+mn-lt"/>
                <a:ea typeface="+mn-ea"/>
                <a:cs typeface="+mn-cs"/>
              </a:rPr>
              <a:t>Realizar un análisis y medición de riesgos, a través de la  identificación de procesos neurálgicos de la empresa</a:t>
            </a:r>
          </a:p>
          <a:p>
            <a:r>
              <a:rPr lang="es-ES" sz="1200" kern="1200" dirty="0" smtClean="0">
                <a:solidFill>
                  <a:schemeClr val="tx1"/>
                </a:solidFill>
                <a:latin typeface="+mn-lt"/>
                <a:ea typeface="+mn-ea"/>
                <a:cs typeface="+mn-cs"/>
              </a:rPr>
              <a:t>Se deben definir las funciones en base a la experiencia, desconcentrar las funciones a la gerencia, encontramos estructuras organizacionales simples, los procesos en las Pymes en general están normados, pero escasea la documentación.</a:t>
            </a:r>
          </a:p>
          <a:p>
            <a:pPr lvl="0"/>
            <a:r>
              <a:rPr lang="es-ES" sz="1200" kern="1200" dirty="0" smtClean="0">
                <a:solidFill>
                  <a:schemeClr val="tx1"/>
                </a:solidFill>
                <a:latin typeface="+mn-lt"/>
                <a:ea typeface="+mn-ea"/>
                <a:cs typeface="+mn-cs"/>
              </a:rPr>
              <a:t>Resultados de la evaluación del control Interno</a:t>
            </a:r>
          </a:p>
          <a:p>
            <a:r>
              <a:rPr lang="es-ES" sz="1200" kern="1200" dirty="0" smtClean="0">
                <a:solidFill>
                  <a:schemeClr val="tx1"/>
                </a:solidFill>
                <a:latin typeface="+mn-lt"/>
                <a:ea typeface="+mn-ea"/>
                <a:cs typeface="+mn-cs"/>
              </a:rPr>
              <a:t>Los controles en general se realizan a nivel operativo, el control administrativo se realiza en forma empírica, no hay orientación alguna para ejercer el control interno de la empresa. </a:t>
            </a:r>
          </a:p>
          <a:p>
            <a:pPr lvl="0"/>
            <a:r>
              <a:rPr lang="es-ES" sz="1200" kern="1200" dirty="0" smtClean="0">
                <a:solidFill>
                  <a:schemeClr val="tx1"/>
                </a:solidFill>
                <a:latin typeface="+mn-lt"/>
                <a:ea typeface="+mn-ea"/>
                <a:cs typeface="+mn-cs"/>
              </a:rPr>
              <a:t>Implementación del control Interno </a:t>
            </a:r>
          </a:p>
          <a:p>
            <a:r>
              <a:rPr lang="es-ES" sz="1200" kern="1200" dirty="0" smtClean="0">
                <a:solidFill>
                  <a:schemeClr val="tx1"/>
                </a:solidFill>
                <a:latin typeface="+mn-lt"/>
                <a:ea typeface="+mn-ea"/>
                <a:cs typeface="+mn-cs"/>
              </a:rPr>
              <a:t>La evaluación se hace a través de la comparación de resultados frente al presupuesto, no se hacen comparaciones con los resultados de la competencia, las reuniones grupales se realizan de manera periódica para la toma de decisiones.</a:t>
            </a:r>
          </a:p>
          <a:p>
            <a:pPr lvl="0"/>
            <a:r>
              <a:rPr lang="es-ES" sz="1200" kern="1200" dirty="0" smtClean="0">
                <a:solidFill>
                  <a:schemeClr val="tx1"/>
                </a:solidFill>
                <a:latin typeface="+mn-lt"/>
                <a:ea typeface="+mn-ea"/>
                <a:cs typeface="+mn-cs"/>
              </a:rPr>
              <a:t>Evaluación permanente del sistema de control, verificación de resultados</a:t>
            </a:r>
          </a:p>
          <a:p>
            <a:r>
              <a:rPr lang="es-ES" sz="1200" kern="1200" dirty="0" smtClean="0">
                <a:solidFill>
                  <a:schemeClr val="tx1"/>
                </a:solidFill>
                <a:latin typeface="+mn-lt"/>
                <a:ea typeface="+mn-ea"/>
                <a:cs typeface="+mn-cs"/>
              </a:rPr>
              <a:t>Este tipo de control o la contratación de auditorías externas, no se realizan en las PYMES o por lo menos no en un 95% de éstas.</a:t>
            </a:r>
          </a:p>
          <a:p>
            <a:endParaRPr lang="es-ES" dirty="0"/>
          </a:p>
        </p:txBody>
      </p:sp>
      <p:sp>
        <p:nvSpPr>
          <p:cNvPr id="4" name="3 Marcador de número de diapositiva"/>
          <p:cNvSpPr>
            <a:spLocks noGrp="1"/>
          </p:cNvSpPr>
          <p:nvPr>
            <p:ph type="sldNum" sz="quarter" idx="10"/>
          </p:nvPr>
        </p:nvSpPr>
        <p:spPr/>
        <p:txBody>
          <a:bodyPr/>
          <a:lstStyle/>
          <a:p>
            <a:fld id="{B63039FC-4FB7-482B-87E9-FF9212E0B523}" type="slidenum">
              <a:rPr lang="es-ES" smtClean="0"/>
              <a:pPr/>
              <a:t>10</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lvl="0"/>
            <a:r>
              <a:rPr lang="es-ES" sz="1200" kern="1200" dirty="0" smtClean="0">
                <a:solidFill>
                  <a:schemeClr val="tx1"/>
                </a:solidFill>
                <a:latin typeface="+mn-lt"/>
                <a:ea typeface="+mn-ea"/>
                <a:cs typeface="+mn-cs"/>
              </a:rPr>
              <a:t>Marco Legal: Las PYMES se rigen bajo la normativa legal de la Cámara de la Pequeña Industria, La Cámara de comercio de Quito, el Servicio de rentas internas. Las microempresas se rigen bajo el sistema impositivo RISE, las demás se rigen bajo las normativas legales que estable el Servicio de Rentas internas para cada caso. Deben cumplir con obligaciones patronales, seguro social y obligatoriedad de llevar contabilidad.(con excepción de las Microempresas). “ De acuerdo a la ley, están obligados a llevar contabilidad todas las sociedades y personas naturales, que en su actividad económica operen con un capital superior a 24.000 dólares, o cuyos ingresos del año anterior hayan sido superiores a USD 40.000” (SRI)</a:t>
            </a:r>
          </a:p>
          <a:p>
            <a:pPr lvl="0"/>
            <a:endParaRPr lang="es-ES"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Tecnología: Producción y sistemas informáticos (hay falencias debido a la rapidez con que éstos cambian), las PYMES no pueden invertir en tecnología de punta. Escasa o nula capacitación al personal.</a:t>
            </a:r>
          </a:p>
          <a:p>
            <a:pPr lvl="0"/>
            <a:endParaRPr lang="es-ES"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Conciencia ambiental: No existe entre las PYMES.</a:t>
            </a:r>
          </a:p>
          <a:p>
            <a:pPr lvl="0"/>
            <a:endParaRPr lang="es-ES"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Entorno político: Afecta directamente al desenvolvimiento de las PYMES.</a:t>
            </a:r>
          </a:p>
          <a:p>
            <a:r>
              <a:rPr lang="es-ES" sz="1200" b="1" kern="1200" dirty="0" smtClean="0">
                <a:solidFill>
                  <a:schemeClr val="tx1"/>
                </a:solidFill>
                <a:latin typeface="+mn-lt"/>
                <a:ea typeface="+mn-ea"/>
                <a:cs typeface="+mn-cs"/>
              </a:rPr>
              <a:t> </a:t>
            </a:r>
            <a:endParaRPr lang="es-ES" sz="120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B63039FC-4FB7-482B-87E9-FF9212E0B523}" type="slidenum">
              <a:rPr lang="es-ES" smtClean="0"/>
              <a:pPr/>
              <a:t>11</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Los cuestionarios se aplican</a:t>
            </a:r>
            <a:r>
              <a:rPr lang="es-ES" baseline="0" dirty="0" smtClean="0"/>
              <a:t> a las personas responsables de </a:t>
            </a:r>
            <a:r>
              <a:rPr lang="es-ES" baseline="0" dirty="0" err="1" smtClean="0"/>
              <a:t>realziar</a:t>
            </a:r>
            <a:r>
              <a:rPr lang="es-ES" baseline="0" dirty="0" smtClean="0"/>
              <a:t> el proceso para medir, evaluar y diagnosticar las fortalezas y debilidades de la empresa y conocer a ciencia cierta el punto de partida. De tal forma determinar e </a:t>
            </a:r>
            <a:r>
              <a:rPr lang="es-ES" baseline="0" dirty="0" err="1" smtClean="0"/>
              <a:t>implemnetar</a:t>
            </a:r>
            <a:r>
              <a:rPr lang="es-ES" baseline="0" dirty="0" smtClean="0"/>
              <a:t> un modelo de gestión de control interno que se adapte a las necesidades específicas de cada empresa.</a:t>
            </a:r>
          </a:p>
          <a:p>
            <a:endParaRPr lang="es-ES" baseline="0" dirty="0" smtClean="0"/>
          </a:p>
          <a:p>
            <a:r>
              <a:rPr lang="es-ES" baseline="0" dirty="0" smtClean="0"/>
              <a:t>Al mismo tiempo en la parte inferior del cuestionario se coloca una tabla de resultados, la misma determina el nivel de riesgo dependiendo del </a:t>
            </a:r>
            <a:r>
              <a:rPr lang="es-ES" baseline="0" dirty="0" err="1" smtClean="0"/>
              <a:t>porcentaj</a:t>
            </a:r>
            <a:r>
              <a:rPr lang="es-ES" baseline="0" dirty="0" smtClean="0"/>
              <a:t> de </a:t>
            </a:r>
            <a:r>
              <a:rPr lang="es-ES" baseline="0" dirty="0" err="1" smtClean="0"/>
              <a:t>cumpliemitno</a:t>
            </a:r>
            <a:r>
              <a:rPr lang="es-ES" baseline="0" dirty="0" smtClean="0"/>
              <a:t> obtenido en los procesos evaluados.</a:t>
            </a:r>
          </a:p>
          <a:p>
            <a:endParaRPr lang="es-ES" dirty="0"/>
          </a:p>
        </p:txBody>
      </p:sp>
      <p:sp>
        <p:nvSpPr>
          <p:cNvPr id="4" name="3 Marcador de número de diapositiva"/>
          <p:cNvSpPr>
            <a:spLocks noGrp="1"/>
          </p:cNvSpPr>
          <p:nvPr>
            <p:ph type="sldNum" sz="quarter" idx="10"/>
          </p:nvPr>
        </p:nvSpPr>
        <p:spPr/>
        <p:txBody>
          <a:bodyPr/>
          <a:lstStyle/>
          <a:p>
            <a:fld id="{B63039FC-4FB7-482B-87E9-FF9212E0B523}" type="slidenum">
              <a:rPr lang="es-ES" smtClean="0"/>
              <a:pPr/>
              <a:t>14</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B70EF62-B4E5-48AB-A2A2-9F2515C1952B}" type="datetimeFigureOut">
              <a:rPr lang="es-ES" smtClean="0"/>
              <a:pPr/>
              <a:t>07/08/2016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66F52A-5EA4-44E3-8327-59F955C90AC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B70EF62-B4E5-48AB-A2A2-9F2515C1952B}" type="datetimeFigureOut">
              <a:rPr lang="es-ES" smtClean="0"/>
              <a:pPr/>
              <a:t>07/08/2016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66F52A-5EA4-44E3-8327-59F955C90AC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B70EF62-B4E5-48AB-A2A2-9F2515C1952B}" type="datetimeFigureOut">
              <a:rPr lang="es-ES" smtClean="0"/>
              <a:pPr/>
              <a:t>07/08/2016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66F52A-5EA4-44E3-8327-59F955C90AC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B70EF62-B4E5-48AB-A2A2-9F2515C1952B}" type="datetimeFigureOut">
              <a:rPr lang="es-ES" smtClean="0"/>
              <a:pPr/>
              <a:t>07/08/2016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66F52A-5EA4-44E3-8327-59F955C90AC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B70EF62-B4E5-48AB-A2A2-9F2515C1952B}" type="datetimeFigureOut">
              <a:rPr lang="es-ES" smtClean="0"/>
              <a:pPr/>
              <a:t>07/08/2016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766F52A-5EA4-44E3-8327-59F955C90AC0}"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B70EF62-B4E5-48AB-A2A2-9F2515C1952B}" type="datetimeFigureOut">
              <a:rPr lang="es-ES" smtClean="0"/>
              <a:pPr/>
              <a:t>07/08/2016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766F52A-5EA4-44E3-8327-59F955C90AC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B70EF62-B4E5-48AB-A2A2-9F2515C1952B}" type="datetimeFigureOut">
              <a:rPr lang="es-ES" smtClean="0"/>
              <a:pPr/>
              <a:t>07/08/2016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766F52A-5EA4-44E3-8327-59F955C90AC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B70EF62-B4E5-48AB-A2A2-9F2515C1952B}" type="datetimeFigureOut">
              <a:rPr lang="es-ES" smtClean="0"/>
              <a:pPr/>
              <a:t>07/08/2016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766F52A-5EA4-44E3-8327-59F955C90AC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B70EF62-B4E5-48AB-A2A2-9F2515C1952B}" type="datetimeFigureOut">
              <a:rPr lang="es-ES" smtClean="0"/>
              <a:pPr/>
              <a:t>07/08/2016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766F52A-5EA4-44E3-8327-59F955C90AC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B70EF62-B4E5-48AB-A2A2-9F2515C1952B}" type="datetimeFigureOut">
              <a:rPr lang="es-ES" smtClean="0"/>
              <a:pPr/>
              <a:t>07/08/2016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766F52A-5EA4-44E3-8327-59F955C90AC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B70EF62-B4E5-48AB-A2A2-9F2515C1952B}" type="datetimeFigureOut">
              <a:rPr lang="es-ES" smtClean="0"/>
              <a:pPr/>
              <a:t>07/08/2016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766F52A-5EA4-44E3-8327-59F955C90AC0}"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0EF62-B4E5-48AB-A2A2-9F2515C1952B}" type="datetimeFigureOut">
              <a:rPr lang="es-ES" smtClean="0"/>
              <a:pPr/>
              <a:t>07/08/2016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6F52A-5EA4-44E3-8327-59F955C90AC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ES" sz="2400" b="1" dirty="0" smtClean="0"/>
              <a:t/>
            </a:r>
            <a:br>
              <a:rPr lang="es-ES" sz="2400" b="1" dirty="0" smtClean="0"/>
            </a:br>
            <a:r>
              <a:rPr lang="es-ES" sz="2400" b="1" dirty="0" smtClean="0"/>
              <a:t>CASO </a:t>
            </a:r>
            <a:r>
              <a:rPr lang="es-ES" sz="2400" b="1" dirty="0"/>
              <a:t>DE ESTUDIO-TEMA: </a:t>
            </a:r>
            <a:r>
              <a:rPr lang="es-EC" sz="2400" b="1" dirty="0"/>
              <a:t>“CREACIÓN, DISEÑO E IMPLEMENTACIÓN DE UN MODELO DE GESTIÓN DE CONTROL INTERNO PARA LAS PYMES EN LA CIUDAD DE QUITO - ECUADOR”</a:t>
            </a:r>
            <a:r>
              <a:rPr lang="es-ES" sz="2400" b="1" dirty="0"/>
              <a:t/>
            </a:r>
            <a:br>
              <a:rPr lang="es-ES" sz="2400" b="1" dirty="0"/>
            </a:br>
            <a:endParaRPr lang="es-ES" sz="2400" dirty="0"/>
          </a:p>
        </p:txBody>
      </p:sp>
      <p:sp>
        <p:nvSpPr>
          <p:cNvPr id="3" name="2 Subtítulo"/>
          <p:cNvSpPr>
            <a:spLocks noGrp="1"/>
          </p:cNvSpPr>
          <p:nvPr>
            <p:ph type="subTitle" idx="1"/>
          </p:nvPr>
        </p:nvSpPr>
        <p:spPr>
          <a:xfrm>
            <a:off x="1371600" y="4357694"/>
            <a:ext cx="6400800" cy="1281106"/>
          </a:xfrm>
        </p:spPr>
        <p:txBody>
          <a:bodyPr>
            <a:normAutofit fontScale="85000" lnSpcReduction="20000"/>
          </a:bodyPr>
          <a:lstStyle/>
          <a:p>
            <a:endParaRPr lang="es-ES" b="1" dirty="0" smtClean="0"/>
          </a:p>
          <a:p>
            <a:r>
              <a:rPr lang="es-ES" b="1" dirty="0" smtClean="0">
                <a:solidFill>
                  <a:schemeClr val="tx1"/>
                </a:solidFill>
              </a:rPr>
              <a:t>AUTORA</a:t>
            </a:r>
            <a:r>
              <a:rPr lang="es-ES" b="1" dirty="0">
                <a:solidFill>
                  <a:schemeClr val="tx1"/>
                </a:solidFill>
              </a:rPr>
              <a:t>: PAULINA ESPINOZA RECALDE</a:t>
            </a:r>
          </a:p>
          <a:p>
            <a:r>
              <a:rPr lang="es-ES" b="1" dirty="0" smtClean="0">
                <a:solidFill>
                  <a:schemeClr val="tx1"/>
                </a:solidFill>
              </a:rPr>
              <a:t>DIRECTOR</a:t>
            </a:r>
            <a:r>
              <a:rPr lang="es-ES" b="1" dirty="0">
                <a:solidFill>
                  <a:schemeClr val="tx1"/>
                </a:solidFill>
              </a:rPr>
              <a:t>: ING. EDUARDO SANDOVAL</a:t>
            </a:r>
          </a:p>
          <a:p>
            <a:endParaRPr lang="es-ES" dirty="0"/>
          </a:p>
        </p:txBody>
      </p:sp>
      <p:pic>
        <p:nvPicPr>
          <p:cNvPr id="4" name="3 Imagen"/>
          <p:cNvPicPr/>
          <p:nvPr/>
        </p:nvPicPr>
        <p:blipFill>
          <a:blip r:embed="rId2"/>
          <a:srcRect/>
          <a:stretch>
            <a:fillRect/>
          </a:stretch>
        </p:blipFill>
        <p:spPr bwMode="auto">
          <a:xfrm>
            <a:off x="2500298" y="642918"/>
            <a:ext cx="4733704" cy="113285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642910" y="1428736"/>
            <a:ext cx="8072494" cy="39290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p:txBody>
          <a:bodyPr>
            <a:normAutofit fontScale="90000"/>
          </a:bodyPr>
          <a:lstStyle/>
          <a:p>
            <a:r>
              <a:rPr lang="es-ES" dirty="0" smtClean="0">
                <a:solidFill>
                  <a:srgbClr val="FF0000"/>
                </a:solidFill>
              </a:rPr>
              <a:t>3.- Diagnosticar los sistemas de control </a:t>
            </a:r>
            <a:endParaRPr lang="es-ES" dirty="0">
              <a:solidFill>
                <a:srgbClr val="FF0000"/>
              </a:solidFill>
            </a:endParaRPr>
          </a:p>
        </p:txBody>
      </p:sp>
      <p:sp>
        <p:nvSpPr>
          <p:cNvPr id="5" name="4 Rectángulo"/>
          <p:cNvSpPr/>
          <p:nvPr/>
        </p:nvSpPr>
        <p:spPr>
          <a:xfrm>
            <a:off x="714348" y="1720840"/>
            <a:ext cx="7858180" cy="3785652"/>
          </a:xfrm>
          <a:prstGeom prst="rect">
            <a:avLst/>
          </a:prstGeom>
        </p:spPr>
        <p:txBody>
          <a:bodyPr wrap="square">
            <a:spAutoFit/>
          </a:bodyPr>
          <a:lstStyle/>
          <a:p>
            <a:pPr algn="just">
              <a:buFont typeface="Wingdings" pitchFamily="2" charset="2"/>
              <a:buChar char="q"/>
            </a:pPr>
            <a:r>
              <a:rPr lang="es-ES" sz="2400" dirty="0" smtClean="0"/>
              <a:t>Diagnosticar el estado de control (evaluación de la situación actual)</a:t>
            </a:r>
          </a:p>
          <a:p>
            <a:pPr algn="just">
              <a:buFont typeface="Wingdings" pitchFamily="2" charset="2"/>
              <a:buChar char="q"/>
            </a:pPr>
            <a:r>
              <a:rPr lang="es-ES" sz="2400" dirty="0" smtClean="0"/>
              <a:t>Realizar un análisis y medición de riesgos </a:t>
            </a:r>
          </a:p>
          <a:p>
            <a:pPr algn="just">
              <a:buFont typeface="Wingdings" pitchFamily="2" charset="2"/>
              <a:buChar char="q"/>
            </a:pPr>
            <a:r>
              <a:rPr lang="es-ES" sz="2400" dirty="0" smtClean="0"/>
              <a:t>Resultados de la evaluación del control interno (A nivel operativo se realizan controles y funcionan)</a:t>
            </a:r>
          </a:p>
          <a:p>
            <a:pPr algn="just">
              <a:buFont typeface="Wingdings" pitchFamily="2" charset="2"/>
              <a:buChar char="q"/>
            </a:pPr>
            <a:r>
              <a:rPr lang="es-ES" sz="2400" dirty="0" smtClean="0"/>
              <a:t>Implementación del control Interno  (comparaciones años anteriores, no frente a la competencia)</a:t>
            </a:r>
          </a:p>
          <a:p>
            <a:pPr algn="just">
              <a:buFont typeface="Wingdings" pitchFamily="2" charset="2"/>
              <a:buChar char="q"/>
            </a:pPr>
            <a:r>
              <a:rPr lang="es-ES" sz="2400" dirty="0" smtClean="0"/>
              <a:t>Verificación de resultados (no se realiza en un 95% de las Pymes)</a:t>
            </a:r>
          </a:p>
          <a:p>
            <a:endParaRPr lang="es-E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428596" y="2285992"/>
            <a:ext cx="8215370" cy="28575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p:txBody>
          <a:bodyPr>
            <a:normAutofit fontScale="90000"/>
          </a:bodyPr>
          <a:lstStyle/>
          <a:p>
            <a:r>
              <a:rPr lang="es-ES" dirty="0" smtClean="0">
                <a:solidFill>
                  <a:srgbClr val="FF0000"/>
                </a:solidFill>
              </a:rPr>
              <a:t>4.- </a:t>
            </a:r>
            <a:r>
              <a:rPr lang="es-ES" sz="3600" dirty="0" smtClean="0">
                <a:solidFill>
                  <a:srgbClr val="FF0000"/>
                </a:solidFill>
              </a:rPr>
              <a:t>Analizar el contexto externo de las Pymes</a:t>
            </a:r>
            <a:endParaRPr lang="es-ES" sz="3600" dirty="0">
              <a:solidFill>
                <a:srgbClr val="FF0000"/>
              </a:solidFill>
            </a:endParaRPr>
          </a:p>
        </p:txBody>
      </p:sp>
      <p:sp>
        <p:nvSpPr>
          <p:cNvPr id="6" name="2 Marcador de contenido"/>
          <p:cNvSpPr>
            <a:spLocks noGrp="1"/>
          </p:cNvSpPr>
          <p:nvPr>
            <p:ph idx="1"/>
          </p:nvPr>
        </p:nvSpPr>
        <p:spPr>
          <a:xfrm>
            <a:off x="571472" y="2428868"/>
            <a:ext cx="7929618" cy="2714643"/>
          </a:xfrm>
        </p:spPr>
        <p:txBody>
          <a:bodyPr>
            <a:normAutofit fontScale="77500" lnSpcReduction="20000"/>
          </a:bodyPr>
          <a:lstStyle/>
          <a:p>
            <a:pPr>
              <a:buFont typeface="Wingdings" pitchFamily="2" charset="2"/>
              <a:buChar char="q"/>
            </a:pPr>
            <a:r>
              <a:rPr lang="es-ES" dirty="0" smtClean="0"/>
              <a:t>Marco Legal</a:t>
            </a:r>
          </a:p>
          <a:p>
            <a:pPr>
              <a:buFont typeface="Wingdings" pitchFamily="2" charset="2"/>
              <a:buChar char="q"/>
            </a:pPr>
            <a:r>
              <a:rPr lang="es-ES" dirty="0" smtClean="0"/>
              <a:t>Tecnología (falta de capital para invertir en tecnología de punta)</a:t>
            </a:r>
          </a:p>
          <a:p>
            <a:pPr>
              <a:buFont typeface="Wingdings" pitchFamily="2" charset="2"/>
              <a:buChar char="q"/>
            </a:pPr>
            <a:r>
              <a:rPr lang="es-ES" dirty="0" smtClean="0"/>
              <a:t>Capacitación al personal (escasa o nula)</a:t>
            </a:r>
          </a:p>
          <a:p>
            <a:pPr>
              <a:buFont typeface="Wingdings" pitchFamily="2" charset="2"/>
              <a:buChar char="q"/>
            </a:pPr>
            <a:r>
              <a:rPr lang="es-ES" dirty="0" smtClean="0"/>
              <a:t>Conciencia Ambiental (escasa o nula)</a:t>
            </a:r>
          </a:p>
          <a:p>
            <a:pPr>
              <a:buFont typeface="Wingdings" pitchFamily="2" charset="2"/>
              <a:buChar char="q"/>
            </a:pPr>
            <a:r>
              <a:rPr lang="es-ES" dirty="0" smtClean="0"/>
              <a:t>Entorno Político (afecta a su desenvolvimiento empresarial)</a:t>
            </a:r>
            <a:endParaRPr lang="es-ES" dirty="0"/>
          </a:p>
        </p:txBody>
      </p:sp>
      <p:sp>
        <p:nvSpPr>
          <p:cNvPr id="7" name="6 CuadroTexto"/>
          <p:cNvSpPr txBox="1"/>
          <p:nvPr/>
        </p:nvSpPr>
        <p:spPr>
          <a:xfrm>
            <a:off x="500034" y="1428736"/>
            <a:ext cx="4786346" cy="369332"/>
          </a:xfrm>
          <a:prstGeom prst="rect">
            <a:avLst/>
          </a:prstGeom>
          <a:noFill/>
        </p:spPr>
        <p:txBody>
          <a:bodyPr wrap="square" rtlCol="0">
            <a:spAutoFit/>
          </a:bodyPr>
          <a:lstStyle/>
          <a:p>
            <a:r>
              <a:rPr lang="es-ES" b="1" dirty="0" smtClean="0"/>
              <a:t>Aspectos a tomarse en cuenta:</a:t>
            </a:r>
            <a:endParaRPr lang="es-E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642910" y="1857364"/>
            <a:ext cx="8001056" cy="44291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p:txBody>
          <a:bodyPr>
            <a:normAutofit fontScale="90000"/>
          </a:bodyPr>
          <a:lstStyle/>
          <a:p>
            <a:r>
              <a:rPr lang="es-ES" dirty="0" smtClean="0">
                <a:solidFill>
                  <a:srgbClr val="FF0000"/>
                </a:solidFill>
              </a:rPr>
              <a:t>5.- Diagnosticar, analizar y determinar el contexto interno de las Pymes</a:t>
            </a:r>
            <a:endParaRPr lang="es-ES" dirty="0">
              <a:solidFill>
                <a:srgbClr val="FF0000"/>
              </a:solidFill>
            </a:endParaRPr>
          </a:p>
        </p:txBody>
      </p:sp>
      <p:sp>
        <p:nvSpPr>
          <p:cNvPr id="6" name="2 Marcador de contenido"/>
          <p:cNvSpPr>
            <a:spLocks noGrp="1"/>
          </p:cNvSpPr>
          <p:nvPr>
            <p:ph idx="1"/>
          </p:nvPr>
        </p:nvSpPr>
        <p:spPr>
          <a:xfrm>
            <a:off x="457200" y="1600200"/>
            <a:ext cx="8229600" cy="4525963"/>
          </a:xfrm>
        </p:spPr>
        <p:txBody>
          <a:bodyPr>
            <a:normAutofit lnSpcReduction="10000"/>
          </a:bodyPr>
          <a:lstStyle/>
          <a:p>
            <a:pPr lvl="0">
              <a:buNone/>
            </a:pPr>
            <a:r>
              <a:rPr lang="es-ES" dirty="0" smtClean="0"/>
              <a:t>	</a:t>
            </a:r>
          </a:p>
          <a:p>
            <a:pPr lvl="0">
              <a:buNone/>
            </a:pPr>
            <a:r>
              <a:rPr lang="es-ES" dirty="0"/>
              <a:t>	</a:t>
            </a:r>
            <a:r>
              <a:rPr lang="es-ES" dirty="0" smtClean="0"/>
              <a:t>En </a:t>
            </a:r>
            <a:r>
              <a:rPr lang="es-ES" dirty="0"/>
              <a:t>definitiva las PYMES en la ciudad de Quito poseen un nivel tecnológico bastante básico y retrasado en relación al medio y la tecnología de vanguardia, las PYMES constituyen un 63% del total de las empresas del país (INEC), el Gerente es quien toma las decisiones, y el encargado del control interno, el poder está centralizado en una sola persona.</a:t>
            </a:r>
          </a:p>
          <a:p>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solidFill>
                  <a:srgbClr val="FF0000"/>
                </a:solidFill>
              </a:rPr>
              <a:t>UN MODELO DE GESTIÓN DE CONTROL INTERNO </a:t>
            </a:r>
            <a:endParaRPr lang="es-ES" dirty="0">
              <a:solidFill>
                <a:srgbClr val="FF0000"/>
              </a:solidFill>
            </a:endParaRPr>
          </a:p>
        </p:txBody>
      </p:sp>
      <p:sp>
        <p:nvSpPr>
          <p:cNvPr id="3" name="2 Subtítulo"/>
          <p:cNvSpPr>
            <a:spLocks noGrp="1"/>
          </p:cNvSpPr>
          <p:nvPr>
            <p:ph type="subTitle" idx="1"/>
          </p:nvPr>
        </p:nvSpPr>
        <p:spPr>
          <a:xfrm>
            <a:off x="1371600" y="4286256"/>
            <a:ext cx="6400800" cy="1352544"/>
          </a:xfrm>
        </p:spPr>
        <p:txBody>
          <a:bodyPr/>
          <a:lstStyle/>
          <a:p>
            <a:r>
              <a:rPr lang="es-ES" b="1" dirty="0" smtClean="0">
                <a:solidFill>
                  <a:srgbClr val="002060"/>
                </a:solidFill>
              </a:rPr>
              <a:t>ADAPTADO A LAS NECESIDADES DE LAS PYMES</a:t>
            </a:r>
            <a:endParaRPr lang="es-ES" b="1"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Modelo de aplicación de cuestionarios </a:t>
            </a:r>
            <a:endParaRPr lang="es-ES" dirty="0"/>
          </a:p>
        </p:txBody>
      </p:sp>
      <p:pic>
        <p:nvPicPr>
          <p:cNvPr id="1026" name="Picture 2"/>
          <p:cNvPicPr>
            <a:picLocks noGrp="1" noChangeAspect="1" noChangeArrowheads="1"/>
          </p:cNvPicPr>
          <p:nvPr>
            <p:ph idx="1"/>
          </p:nvPr>
        </p:nvPicPr>
        <p:blipFill>
          <a:blip r:embed="rId3"/>
          <a:srcRect/>
          <a:stretch>
            <a:fillRect/>
          </a:stretch>
        </p:blipFill>
        <p:spPr bwMode="auto">
          <a:xfrm>
            <a:off x="2071669" y="1600200"/>
            <a:ext cx="5786479" cy="46148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Las encuestas se aplican a TODOS los procesos de las empresa </a:t>
            </a:r>
            <a:endParaRPr lang="es-ES" dirty="0"/>
          </a:p>
        </p:txBody>
      </p:sp>
      <p:pic>
        <p:nvPicPr>
          <p:cNvPr id="2050" name="Picture 2"/>
          <p:cNvPicPr>
            <a:picLocks noGrp="1" noChangeAspect="1" noChangeArrowheads="1"/>
          </p:cNvPicPr>
          <p:nvPr>
            <p:ph idx="1"/>
          </p:nvPr>
        </p:nvPicPr>
        <p:blipFill>
          <a:blip r:embed="rId3"/>
          <a:srcRect/>
          <a:stretch>
            <a:fillRect/>
          </a:stretch>
        </p:blipFill>
        <p:spPr bwMode="auto">
          <a:xfrm>
            <a:off x="1357290" y="1600200"/>
            <a:ext cx="6072230"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effectLst>
                  <a:outerShdw blurRad="38100" dist="38100" dir="2700000" algn="tl">
                    <a:srgbClr val="000000">
                      <a:alpha val="43137"/>
                    </a:srgbClr>
                  </a:outerShdw>
                </a:effectLst>
              </a:rPr>
              <a:t>Una vez aplicadas las encuestas a TODOS los procesos:</a:t>
            </a:r>
            <a:endParaRPr lang="es-ES" b="1" dirty="0">
              <a:effectLst>
                <a:outerShdw blurRad="38100" dist="38100" dir="2700000" algn="tl">
                  <a:srgbClr val="000000">
                    <a:alpha val="43137"/>
                  </a:srgbClr>
                </a:outerShdw>
              </a:effectLst>
            </a:endParaRPr>
          </a:p>
        </p:txBody>
      </p:sp>
      <p:sp>
        <p:nvSpPr>
          <p:cNvPr id="5" name="4 Elipse"/>
          <p:cNvSpPr/>
          <p:nvPr/>
        </p:nvSpPr>
        <p:spPr>
          <a:xfrm>
            <a:off x="428596" y="2071678"/>
            <a:ext cx="8001056" cy="3571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2 Marcador de contenido"/>
          <p:cNvSpPr>
            <a:spLocks noGrp="1"/>
          </p:cNvSpPr>
          <p:nvPr>
            <p:ph idx="1"/>
          </p:nvPr>
        </p:nvSpPr>
        <p:spPr>
          <a:xfrm>
            <a:off x="1000100" y="2857496"/>
            <a:ext cx="6929486" cy="2214578"/>
          </a:xfrm>
        </p:spPr>
        <p:txBody>
          <a:bodyPr>
            <a:normAutofit fontScale="77500" lnSpcReduction="20000"/>
          </a:bodyPr>
          <a:lstStyle/>
          <a:p>
            <a:pPr algn="just">
              <a:buFont typeface="Wingdings" pitchFamily="2" charset="2"/>
              <a:buChar char="q"/>
            </a:pPr>
            <a:r>
              <a:rPr lang="es-ES" dirty="0" smtClean="0"/>
              <a:t>Se definen las estrategias de Control Interno, en base a los resultados obtenidos.</a:t>
            </a:r>
          </a:p>
          <a:p>
            <a:pPr algn="just">
              <a:buFont typeface="Wingdings" pitchFamily="2" charset="2"/>
              <a:buChar char="q"/>
            </a:pPr>
            <a:r>
              <a:rPr lang="es-ES" dirty="0" smtClean="0"/>
              <a:t>En base a los resultados obtenidos y su análisis se define el modelo que mejor se adapta a las necesidades específicas de la empresa.</a:t>
            </a:r>
          </a:p>
          <a:p>
            <a:pPr algn="just">
              <a:buFont typeface="Wingdings" pitchFamily="2" charset="2"/>
              <a:buChar char="q"/>
            </a:pPr>
            <a:r>
              <a:rPr lang="es-ES" dirty="0" smtClean="0"/>
              <a:t>Se definen las propuestas de mejora.</a:t>
            </a: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Diseño e implementación de la propuesta</a:t>
            </a:r>
            <a:endParaRPr lang="es-ES" dirty="0"/>
          </a:p>
        </p:txBody>
      </p:sp>
      <p:pic>
        <p:nvPicPr>
          <p:cNvPr id="3074" name="Picture 2"/>
          <p:cNvPicPr>
            <a:picLocks noGrp="1" noChangeAspect="1" noChangeArrowheads="1"/>
          </p:cNvPicPr>
          <p:nvPr>
            <p:ph idx="1"/>
          </p:nvPr>
        </p:nvPicPr>
        <p:blipFill>
          <a:blip r:embed="rId3"/>
          <a:srcRect/>
          <a:stretch>
            <a:fillRect/>
          </a:stretch>
        </p:blipFill>
        <p:spPr bwMode="auto">
          <a:xfrm>
            <a:off x="2928926" y="1500174"/>
            <a:ext cx="4071966" cy="4714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Estrella de 6 puntas"/>
          <p:cNvSpPr/>
          <p:nvPr/>
        </p:nvSpPr>
        <p:spPr>
          <a:xfrm>
            <a:off x="214282" y="1357298"/>
            <a:ext cx="5643602" cy="1928826"/>
          </a:xfrm>
          <a:prstGeom prst="star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Rectángulo redondeado"/>
          <p:cNvSpPr/>
          <p:nvPr/>
        </p:nvSpPr>
        <p:spPr>
          <a:xfrm>
            <a:off x="5214942" y="4071942"/>
            <a:ext cx="3500462" cy="24288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smtClean="0"/>
              <a:t>4.-  Las </a:t>
            </a:r>
            <a:r>
              <a:rPr lang="es-ES" dirty="0" err="1" smtClean="0"/>
              <a:t>Pyme´s</a:t>
            </a:r>
            <a:r>
              <a:rPr lang="es-ES" dirty="0" smtClean="0"/>
              <a:t>  tienen graves falencias  administrativas, manejan con mucha simplicidad los procesos , no tienen  información escrita y concentran las decisiones y responsabilidades en las altas gerencias. </a:t>
            </a:r>
            <a:endParaRPr lang="es-ES" dirty="0"/>
          </a:p>
        </p:txBody>
      </p:sp>
      <p:sp>
        <p:nvSpPr>
          <p:cNvPr id="2" name="1 Título"/>
          <p:cNvSpPr>
            <a:spLocks noGrp="1"/>
          </p:cNvSpPr>
          <p:nvPr>
            <p:ph type="title"/>
          </p:nvPr>
        </p:nvSpPr>
        <p:spPr/>
        <p:txBody>
          <a:bodyPr/>
          <a:lstStyle/>
          <a:p>
            <a:r>
              <a:rPr lang="es-ES" b="1" dirty="0" smtClean="0"/>
              <a:t>CONCLUSIONES</a:t>
            </a:r>
            <a:endParaRPr lang="es-ES" b="1" dirty="0"/>
          </a:p>
        </p:txBody>
      </p:sp>
      <p:sp>
        <p:nvSpPr>
          <p:cNvPr id="10" name="9 Recortar rectángulo de esquina diagonal"/>
          <p:cNvSpPr/>
          <p:nvPr/>
        </p:nvSpPr>
        <p:spPr>
          <a:xfrm>
            <a:off x="6072198" y="1142984"/>
            <a:ext cx="2500330" cy="2571768"/>
          </a:xfrm>
          <a:prstGeom prst="snip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Explosión 2"/>
          <p:cNvSpPr/>
          <p:nvPr/>
        </p:nvSpPr>
        <p:spPr>
          <a:xfrm>
            <a:off x="0" y="3286124"/>
            <a:ext cx="5143504" cy="357187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CuadroTexto"/>
          <p:cNvSpPr txBox="1"/>
          <p:nvPr/>
        </p:nvSpPr>
        <p:spPr>
          <a:xfrm>
            <a:off x="1214414" y="1928802"/>
            <a:ext cx="3643338" cy="923330"/>
          </a:xfrm>
          <a:prstGeom prst="rect">
            <a:avLst/>
          </a:prstGeom>
          <a:noFill/>
        </p:spPr>
        <p:txBody>
          <a:bodyPr wrap="square" rtlCol="0">
            <a:spAutoFit/>
          </a:bodyPr>
          <a:lstStyle/>
          <a:p>
            <a:pPr algn="just">
              <a:buNone/>
            </a:pPr>
            <a:r>
              <a:rPr lang="es-ES" dirty="0" smtClean="0"/>
              <a:t>1.- Se cumple el objetivo del trabajado de grado, diseñando un sistema adaptable a las </a:t>
            </a:r>
            <a:r>
              <a:rPr lang="es-ES" dirty="0" err="1" smtClean="0"/>
              <a:t>Pyme’s</a:t>
            </a:r>
            <a:r>
              <a:rPr lang="es-ES" dirty="0" smtClean="0"/>
              <a:t>.</a:t>
            </a:r>
            <a:endParaRPr lang="es-ES" dirty="0"/>
          </a:p>
        </p:txBody>
      </p:sp>
      <p:sp>
        <p:nvSpPr>
          <p:cNvPr id="13" name="12 Rectángulo"/>
          <p:cNvSpPr/>
          <p:nvPr/>
        </p:nvSpPr>
        <p:spPr>
          <a:xfrm>
            <a:off x="6429388" y="1214422"/>
            <a:ext cx="2071702" cy="2585323"/>
          </a:xfrm>
          <a:prstGeom prst="rect">
            <a:avLst/>
          </a:prstGeom>
        </p:spPr>
        <p:txBody>
          <a:bodyPr wrap="square">
            <a:spAutoFit/>
          </a:bodyPr>
          <a:lstStyle/>
          <a:p>
            <a:r>
              <a:rPr lang="es-ES" dirty="0" smtClean="0"/>
              <a:t>2.- El sistema de control  Interno funciona en éstos emprendimientos como una “alarma” que permita mantener en pie a éstos emprendimientos.</a:t>
            </a:r>
            <a:endParaRPr lang="es-ES" dirty="0"/>
          </a:p>
        </p:txBody>
      </p:sp>
      <p:sp>
        <p:nvSpPr>
          <p:cNvPr id="14" name="13 CuadroTexto"/>
          <p:cNvSpPr txBox="1"/>
          <p:nvPr/>
        </p:nvSpPr>
        <p:spPr>
          <a:xfrm>
            <a:off x="1285852" y="4286257"/>
            <a:ext cx="2571768" cy="2062103"/>
          </a:xfrm>
          <a:prstGeom prst="rect">
            <a:avLst/>
          </a:prstGeom>
          <a:noFill/>
        </p:spPr>
        <p:txBody>
          <a:bodyPr wrap="square" rtlCol="0">
            <a:spAutoFit/>
          </a:bodyPr>
          <a:lstStyle/>
          <a:p>
            <a:r>
              <a:rPr lang="es-ES" sz="1600" dirty="0" smtClean="0"/>
              <a:t>3.- Ante un mundo globalizado y altamente competitivo , las empresas deben re- organizarse y buscar ser más eficientes , el método más sencillo aplicando un sistema de Control</a:t>
            </a:r>
            <a:endParaRPr lang="es-E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Pergamino vertical"/>
          <p:cNvSpPr/>
          <p:nvPr/>
        </p:nvSpPr>
        <p:spPr>
          <a:xfrm>
            <a:off x="1071538" y="1214422"/>
            <a:ext cx="7715304" cy="5429288"/>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p:txBody>
          <a:bodyPr/>
          <a:lstStyle/>
          <a:p>
            <a:r>
              <a:rPr lang="es-ES" b="1" dirty="0" smtClean="0">
                <a:effectLst>
                  <a:outerShdw blurRad="38100" dist="38100" dir="2700000" algn="tl">
                    <a:srgbClr val="000000">
                      <a:alpha val="43137"/>
                    </a:srgbClr>
                  </a:outerShdw>
                </a:effectLst>
              </a:rPr>
              <a:t>Recomendaciones finales</a:t>
            </a:r>
            <a:endParaRPr lang="es-ES" b="1" dirty="0">
              <a:effectLst>
                <a:outerShdw blurRad="38100" dist="38100" dir="2700000" algn="tl">
                  <a:srgbClr val="000000">
                    <a:alpha val="43137"/>
                  </a:srgbClr>
                </a:outerShdw>
              </a:effectLst>
            </a:endParaRPr>
          </a:p>
        </p:txBody>
      </p:sp>
      <p:sp>
        <p:nvSpPr>
          <p:cNvPr id="6" name="2 Marcador de contenido"/>
          <p:cNvSpPr>
            <a:spLocks noGrp="1"/>
          </p:cNvSpPr>
          <p:nvPr>
            <p:ph idx="1"/>
          </p:nvPr>
        </p:nvSpPr>
        <p:spPr>
          <a:xfrm>
            <a:off x="1785918" y="2214554"/>
            <a:ext cx="6143668" cy="4429156"/>
          </a:xfrm>
        </p:spPr>
        <p:txBody>
          <a:bodyPr>
            <a:noAutofit/>
          </a:bodyPr>
          <a:lstStyle/>
          <a:p>
            <a:pPr>
              <a:buFont typeface="Wingdings" pitchFamily="2" charset="2"/>
              <a:buChar char="q"/>
            </a:pPr>
            <a:r>
              <a:rPr lang="es-ES" sz="2200" dirty="0" smtClean="0"/>
              <a:t>Aplicar el sistema de control Interno y evaluar periódicamente su cumplimiento.</a:t>
            </a:r>
          </a:p>
          <a:p>
            <a:pPr>
              <a:buFont typeface="Wingdings" pitchFamily="2" charset="2"/>
              <a:buChar char="q"/>
            </a:pPr>
            <a:r>
              <a:rPr lang="es-ES" sz="2200" dirty="0" smtClean="0"/>
              <a:t>Las </a:t>
            </a:r>
            <a:r>
              <a:rPr lang="es-ES" sz="2200" dirty="0" smtClean="0"/>
              <a:t>normas y procedimientos en las empresas deben estar escritas</a:t>
            </a:r>
          </a:p>
          <a:p>
            <a:pPr>
              <a:buFont typeface="Wingdings" pitchFamily="2" charset="2"/>
              <a:buChar char="q"/>
            </a:pPr>
            <a:r>
              <a:rPr lang="es-ES" sz="2200" dirty="0" smtClean="0"/>
              <a:t>Contar con herramientas de evaluación al personal</a:t>
            </a:r>
          </a:p>
          <a:p>
            <a:pPr>
              <a:buFont typeface="Wingdings" pitchFamily="2" charset="2"/>
              <a:buChar char="q"/>
            </a:pPr>
            <a:r>
              <a:rPr lang="es-ES" sz="2200" dirty="0" smtClean="0"/>
              <a:t>Desconcentrar las responsabilidades de la Gerencia General</a:t>
            </a:r>
          </a:p>
          <a:p>
            <a:pPr>
              <a:buFont typeface="Wingdings" pitchFamily="2" charset="2"/>
              <a:buChar char="q"/>
            </a:pPr>
            <a:r>
              <a:rPr lang="es-ES" sz="2200" dirty="0" smtClean="0"/>
              <a:t>Capacitar </a:t>
            </a:r>
            <a:r>
              <a:rPr lang="es-ES" sz="2200" dirty="0" smtClean="0"/>
              <a:t>al personal</a:t>
            </a:r>
          </a:p>
          <a:p>
            <a:pPr>
              <a:buFont typeface="Wingdings" pitchFamily="2" charset="2"/>
              <a:buChar char="q"/>
            </a:pPr>
            <a:r>
              <a:rPr lang="es-ES" sz="2200" dirty="0" smtClean="0"/>
              <a:t>Manejo </a:t>
            </a:r>
            <a:r>
              <a:rPr lang="es-ES" sz="2200" dirty="0" smtClean="0"/>
              <a:t>e implementación de presupuestos y medidas de control.</a:t>
            </a:r>
            <a:endParaRPr lang="es-ES"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Rectángulo"/>
          <p:cNvSpPr/>
          <p:nvPr/>
        </p:nvSpPr>
        <p:spPr>
          <a:xfrm>
            <a:off x="642910" y="1357298"/>
            <a:ext cx="8072494" cy="19288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p:txBody>
          <a:bodyPr/>
          <a:lstStyle/>
          <a:p>
            <a:r>
              <a:rPr lang="es-ES" dirty="0" smtClean="0"/>
              <a:t>EL PROBLEMA</a:t>
            </a:r>
            <a:endParaRPr lang="es-ES" dirty="0"/>
          </a:p>
        </p:txBody>
      </p:sp>
      <p:sp useBgFill="1">
        <p:nvSpPr>
          <p:cNvPr id="5" name="4 CuadroTexto"/>
          <p:cNvSpPr txBox="1"/>
          <p:nvPr/>
        </p:nvSpPr>
        <p:spPr>
          <a:xfrm>
            <a:off x="642910" y="1428736"/>
            <a:ext cx="8001056" cy="1754326"/>
          </a:xfrm>
          <a:prstGeom prst="rect">
            <a:avLst/>
          </a:prstGeom>
        </p:spPr>
        <p:txBody>
          <a:bodyPr wrap="square" rtlCol="0">
            <a:spAutoFit/>
          </a:bodyPr>
          <a:lstStyle/>
          <a:p>
            <a:pPr>
              <a:buNone/>
            </a:pPr>
            <a:r>
              <a:rPr lang="es-ES" dirty="0" smtClean="0"/>
              <a:t>La supervivencia de las Pymes en el mundo está sujeta básicamente a su capacidad de sostener ventajas competitivas en razón de poder encarar los desafíos que se presentan en un mercado abierto y altamente  competitivo. Por tal razón diseñar un adecuado sistema de control interno, significa una ventaja competitiva que permitirá a las Pymes sostenerse en el mercado.</a:t>
            </a:r>
          </a:p>
          <a:p>
            <a:pPr>
              <a:buNone/>
            </a:pPr>
            <a:r>
              <a:rPr lang="es-ES" dirty="0" smtClean="0"/>
              <a:t>	</a:t>
            </a:r>
            <a:endParaRPr lang="es-ES" b="1" dirty="0"/>
          </a:p>
        </p:txBody>
      </p:sp>
      <p:sp>
        <p:nvSpPr>
          <p:cNvPr id="6" name="5 Elipse"/>
          <p:cNvSpPr/>
          <p:nvPr/>
        </p:nvSpPr>
        <p:spPr>
          <a:xfrm>
            <a:off x="571472" y="4572008"/>
            <a:ext cx="8286808" cy="228599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CuadroTexto"/>
          <p:cNvSpPr txBox="1"/>
          <p:nvPr/>
        </p:nvSpPr>
        <p:spPr>
          <a:xfrm>
            <a:off x="2285984" y="4857760"/>
            <a:ext cx="4643470" cy="338554"/>
          </a:xfrm>
          <a:prstGeom prst="rect">
            <a:avLst/>
          </a:prstGeom>
          <a:noFill/>
        </p:spPr>
        <p:txBody>
          <a:bodyPr wrap="square" rtlCol="0">
            <a:spAutoFit/>
          </a:bodyPr>
          <a:lstStyle/>
          <a:p>
            <a:r>
              <a:rPr lang="es-ES" sz="1600" b="1" dirty="0" smtClean="0"/>
              <a:t>CAUSAS DE LA FALTA DE UN SISTEMA DE PROCESOS </a:t>
            </a:r>
            <a:endParaRPr lang="es-ES" sz="1600" b="1" dirty="0"/>
          </a:p>
        </p:txBody>
      </p:sp>
      <p:sp>
        <p:nvSpPr>
          <p:cNvPr id="9" name="8 CuadroTexto"/>
          <p:cNvSpPr txBox="1"/>
          <p:nvPr/>
        </p:nvSpPr>
        <p:spPr>
          <a:xfrm>
            <a:off x="1214414" y="5214950"/>
            <a:ext cx="7286676" cy="1200329"/>
          </a:xfrm>
          <a:prstGeom prst="rect">
            <a:avLst/>
          </a:prstGeom>
          <a:noFill/>
        </p:spPr>
        <p:txBody>
          <a:bodyPr wrap="square" rtlCol="0">
            <a:spAutoFit/>
          </a:bodyPr>
          <a:lstStyle/>
          <a:p>
            <a:pPr>
              <a:buFont typeface="Wingdings" pitchFamily="2" charset="2"/>
              <a:buChar char="q"/>
            </a:pPr>
            <a:r>
              <a:rPr lang="es-ES" dirty="0" smtClean="0"/>
              <a:t>Problemas serios de organización </a:t>
            </a:r>
          </a:p>
          <a:p>
            <a:pPr>
              <a:buFont typeface="Wingdings" pitchFamily="2" charset="2"/>
              <a:buChar char="q"/>
            </a:pPr>
            <a:r>
              <a:rPr lang="es-ES" dirty="0" smtClean="0"/>
              <a:t>ausencia de criterios para la toma de decisiones </a:t>
            </a:r>
          </a:p>
          <a:p>
            <a:pPr>
              <a:buFont typeface="Wingdings" pitchFamily="2" charset="2"/>
              <a:buChar char="q"/>
            </a:pPr>
            <a:r>
              <a:rPr lang="es-ES" dirty="0" smtClean="0"/>
              <a:t>desconocimiento de la situación financiera de la empresa </a:t>
            </a:r>
          </a:p>
          <a:p>
            <a:pPr>
              <a:buFont typeface="Wingdings" pitchFamily="2" charset="2"/>
              <a:buChar char="q"/>
            </a:pPr>
            <a:r>
              <a:rPr lang="es-ES" dirty="0" smtClean="0"/>
              <a:t>FINALMENTE fracaso de estos emprendimientos.</a:t>
            </a:r>
            <a:endParaRPr lang="es-ES" dirty="0"/>
          </a:p>
        </p:txBody>
      </p:sp>
      <p:sp>
        <p:nvSpPr>
          <p:cNvPr id="11" name="10 Flecha abajo"/>
          <p:cNvSpPr/>
          <p:nvPr/>
        </p:nvSpPr>
        <p:spPr>
          <a:xfrm>
            <a:off x="4143372" y="3429000"/>
            <a:ext cx="785818"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b="1" dirty="0" smtClean="0">
                <a:solidFill>
                  <a:srgbClr val="0070C0"/>
                </a:solidFill>
                <a:effectLst>
                  <a:outerShdw blurRad="38100" dist="38100" dir="2700000" algn="tl">
                    <a:srgbClr val="000000">
                      <a:alpha val="43137"/>
                    </a:srgbClr>
                  </a:outerShdw>
                </a:effectLst>
              </a:rPr>
              <a:t>MIL GRACIAS A TODOS POR SU ATENCIÓN</a:t>
            </a:r>
            <a:endParaRPr lang="es-ES" b="1" dirty="0">
              <a:solidFill>
                <a:srgbClr val="0070C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57158" y="1785926"/>
            <a:ext cx="4429156" cy="47149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p:txBody>
          <a:bodyPr>
            <a:normAutofit/>
          </a:bodyPr>
          <a:lstStyle/>
          <a:p>
            <a:r>
              <a:rPr lang="es-ES" dirty="0" smtClean="0">
                <a:effectLst>
                  <a:outerShdw blurRad="38100" dist="38100" dir="2700000" algn="tl">
                    <a:srgbClr val="000000">
                      <a:alpha val="43137"/>
                    </a:srgbClr>
                  </a:outerShdw>
                </a:effectLst>
              </a:rPr>
              <a:t>Aporte de las Pymes en el Ecuador</a:t>
            </a:r>
            <a:endParaRPr lang="es-ES" dirty="0">
              <a:effectLst>
                <a:outerShdw blurRad="38100" dist="38100" dir="2700000" algn="tl">
                  <a:srgbClr val="000000">
                    <a:alpha val="43137"/>
                  </a:srgbClr>
                </a:outerShdw>
              </a:effectLst>
            </a:endParaRPr>
          </a:p>
        </p:txBody>
      </p:sp>
      <p:graphicFrame>
        <p:nvGraphicFramePr>
          <p:cNvPr id="4" name="3 Marcador de contenido"/>
          <p:cNvGraphicFramePr>
            <a:graphicFrameLocks noGrp="1"/>
          </p:cNvGraphicFramePr>
          <p:nvPr>
            <p:ph idx="1"/>
          </p:nvPr>
        </p:nvGraphicFramePr>
        <p:xfrm>
          <a:off x="457200" y="1600200"/>
          <a:ext cx="4043362"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8" name="7 Rectángulo"/>
          <p:cNvSpPr/>
          <p:nvPr/>
        </p:nvSpPr>
        <p:spPr>
          <a:xfrm>
            <a:off x="5000628" y="1785926"/>
            <a:ext cx="3786214" cy="47149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5" name="3 Marcador de contenido"/>
          <p:cNvGraphicFramePr>
            <a:graphicFrameLocks/>
          </p:cNvGraphicFramePr>
          <p:nvPr/>
        </p:nvGraphicFramePr>
        <p:xfrm>
          <a:off x="5072066" y="1785926"/>
          <a:ext cx="3614734" cy="471490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571472" y="1214422"/>
            <a:ext cx="7715304" cy="13573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p:txBody>
          <a:bodyPr/>
          <a:lstStyle/>
          <a:p>
            <a:r>
              <a:rPr lang="es-ES" dirty="0" smtClean="0">
                <a:effectLst>
                  <a:outerShdw blurRad="38100" dist="38100" dir="2700000" algn="tl">
                    <a:srgbClr val="000000">
                      <a:alpha val="43137"/>
                    </a:srgbClr>
                  </a:outerShdw>
                </a:effectLst>
              </a:rPr>
              <a:t>JUSTIFICACIÓN</a:t>
            </a:r>
            <a:endParaRPr lang="es-ES" dirty="0">
              <a:effectLst>
                <a:outerShdw blurRad="38100" dist="38100" dir="2700000" algn="tl">
                  <a:srgbClr val="000000">
                    <a:alpha val="43137"/>
                  </a:srgbClr>
                </a:outerShdw>
              </a:effectLst>
            </a:endParaRPr>
          </a:p>
        </p:txBody>
      </p:sp>
      <p:sp>
        <p:nvSpPr>
          <p:cNvPr id="8" name="7 CuadroTexto"/>
          <p:cNvSpPr txBox="1"/>
          <p:nvPr/>
        </p:nvSpPr>
        <p:spPr>
          <a:xfrm>
            <a:off x="571472" y="1214422"/>
            <a:ext cx="7715304" cy="1200329"/>
          </a:xfrm>
          <a:prstGeom prst="rect">
            <a:avLst/>
          </a:prstGeom>
          <a:noFill/>
        </p:spPr>
        <p:txBody>
          <a:bodyPr wrap="square" rtlCol="0">
            <a:spAutoFit/>
          </a:bodyPr>
          <a:lstStyle/>
          <a:p>
            <a:pPr algn="just">
              <a:buNone/>
            </a:pPr>
            <a:r>
              <a:rPr lang="es-ES" sz="2400" dirty="0" smtClean="0"/>
              <a:t>La importancia de un buen sistema de control interno radica principalmente en la necesidad de medir la eficiencia y la productividad.  </a:t>
            </a:r>
            <a:endParaRPr lang="es-ES" sz="2400" dirty="0"/>
          </a:p>
        </p:txBody>
      </p:sp>
      <p:sp>
        <p:nvSpPr>
          <p:cNvPr id="10" name="9 Flecha abajo"/>
          <p:cNvSpPr/>
          <p:nvPr/>
        </p:nvSpPr>
        <p:spPr>
          <a:xfrm>
            <a:off x="3500430" y="2571744"/>
            <a:ext cx="1071570" cy="71438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Rectángulo redondeado"/>
          <p:cNvSpPr/>
          <p:nvPr/>
        </p:nvSpPr>
        <p:spPr>
          <a:xfrm>
            <a:off x="500034" y="3357562"/>
            <a:ext cx="7715304" cy="114300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CuadroTexto"/>
          <p:cNvSpPr txBox="1"/>
          <p:nvPr/>
        </p:nvSpPr>
        <p:spPr>
          <a:xfrm>
            <a:off x="714348" y="3643314"/>
            <a:ext cx="7500990" cy="923330"/>
          </a:xfrm>
          <a:prstGeom prst="rect">
            <a:avLst/>
          </a:prstGeom>
          <a:noFill/>
        </p:spPr>
        <p:txBody>
          <a:bodyPr wrap="square" rtlCol="0">
            <a:spAutoFit/>
          </a:bodyPr>
          <a:lstStyle/>
          <a:p>
            <a:r>
              <a:rPr lang="es-ES" dirty="0" smtClean="0"/>
              <a:t>Las cifras de fracaso de las Pymes en el Ecuador son alarmantes, las estadísticas indican que en promedio el </a:t>
            </a:r>
            <a:r>
              <a:rPr lang="es-ES" b="1" dirty="0" smtClean="0"/>
              <a:t>80% </a:t>
            </a:r>
            <a:r>
              <a:rPr lang="es-ES" dirty="0" smtClean="0"/>
              <a:t>de las Pymes fracasa </a:t>
            </a:r>
            <a:r>
              <a:rPr lang="es-ES" b="1" dirty="0" smtClean="0"/>
              <a:t>antes de los cinco </a:t>
            </a:r>
            <a:r>
              <a:rPr lang="es-ES" dirty="0" smtClean="0"/>
              <a:t>años  y que le </a:t>
            </a:r>
            <a:r>
              <a:rPr lang="es-ES" b="1" dirty="0" smtClean="0"/>
              <a:t>90%</a:t>
            </a:r>
            <a:r>
              <a:rPr lang="es-ES" dirty="0" smtClean="0"/>
              <a:t> de éstas </a:t>
            </a:r>
            <a:r>
              <a:rPr lang="es-ES" b="1" dirty="0" smtClean="0"/>
              <a:t>no llega a los 10 años.</a:t>
            </a:r>
          </a:p>
        </p:txBody>
      </p:sp>
      <p:sp>
        <p:nvSpPr>
          <p:cNvPr id="13" name="12 CuadroTexto"/>
          <p:cNvSpPr txBox="1"/>
          <p:nvPr/>
        </p:nvSpPr>
        <p:spPr>
          <a:xfrm>
            <a:off x="1785918" y="4643446"/>
            <a:ext cx="5143536" cy="369332"/>
          </a:xfrm>
          <a:prstGeom prst="rect">
            <a:avLst/>
          </a:prstGeom>
          <a:noFill/>
        </p:spPr>
        <p:txBody>
          <a:bodyPr wrap="square" rtlCol="0">
            <a:spAutoFit/>
          </a:bodyPr>
          <a:lstStyle/>
          <a:p>
            <a:pPr algn="ctr"/>
            <a:r>
              <a:rPr lang="es-ES" b="1" dirty="0" smtClean="0"/>
              <a:t>Esto sucede principalmente porque tienen:</a:t>
            </a:r>
          </a:p>
        </p:txBody>
      </p:sp>
      <p:sp>
        <p:nvSpPr>
          <p:cNvPr id="16" name="15 CuadroTexto"/>
          <p:cNvSpPr txBox="1"/>
          <p:nvPr/>
        </p:nvSpPr>
        <p:spPr>
          <a:xfrm>
            <a:off x="3786182" y="5500702"/>
            <a:ext cx="1928826" cy="369332"/>
          </a:xfrm>
          <a:prstGeom prst="rect">
            <a:avLst/>
          </a:prstGeom>
          <a:noFill/>
        </p:spPr>
        <p:txBody>
          <a:bodyPr wrap="square" rtlCol="0">
            <a:spAutoFit/>
          </a:bodyPr>
          <a:lstStyle/>
          <a:p>
            <a:endParaRPr lang="es-ES" dirty="0"/>
          </a:p>
        </p:txBody>
      </p:sp>
      <p:sp>
        <p:nvSpPr>
          <p:cNvPr id="17" name="16 Recortar rectángulo de esquina del mismo lado"/>
          <p:cNvSpPr/>
          <p:nvPr/>
        </p:nvSpPr>
        <p:spPr>
          <a:xfrm>
            <a:off x="2285984" y="5072074"/>
            <a:ext cx="4000528" cy="1571636"/>
          </a:xfrm>
          <a:prstGeom prst="snip2Same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CuadroTexto"/>
          <p:cNvSpPr txBox="1"/>
          <p:nvPr/>
        </p:nvSpPr>
        <p:spPr>
          <a:xfrm>
            <a:off x="2357422" y="5214950"/>
            <a:ext cx="3786214" cy="1477328"/>
          </a:xfrm>
          <a:prstGeom prst="rect">
            <a:avLst/>
          </a:prstGeom>
          <a:noFill/>
        </p:spPr>
        <p:txBody>
          <a:bodyPr wrap="square" rtlCol="0">
            <a:spAutoFit/>
          </a:bodyPr>
          <a:lstStyle/>
          <a:p>
            <a:pPr>
              <a:buFont typeface="Wingdings" pitchFamily="2" charset="2"/>
              <a:buChar char="q"/>
            </a:pPr>
            <a:r>
              <a:rPr lang="es-ES" dirty="0" smtClean="0"/>
              <a:t>Problemas para vender</a:t>
            </a:r>
          </a:p>
          <a:p>
            <a:pPr>
              <a:buFont typeface="Wingdings" pitchFamily="2" charset="2"/>
              <a:buChar char="q"/>
            </a:pPr>
            <a:r>
              <a:rPr lang="es-ES" dirty="0" smtClean="0"/>
              <a:t>Problemas para producir</a:t>
            </a:r>
          </a:p>
          <a:p>
            <a:pPr>
              <a:buFont typeface="Wingdings" pitchFamily="2" charset="2"/>
              <a:buChar char="q"/>
            </a:pPr>
            <a:r>
              <a:rPr lang="es-ES" dirty="0" smtClean="0"/>
              <a:t>Dificultades para controlar</a:t>
            </a:r>
          </a:p>
          <a:p>
            <a:pPr>
              <a:buFont typeface="Wingdings" pitchFamily="2" charset="2"/>
              <a:buChar char="q"/>
            </a:pPr>
            <a:r>
              <a:rPr lang="es-ES" dirty="0" smtClean="0"/>
              <a:t>Dificultades en la planificación </a:t>
            </a:r>
          </a:p>
          <a:p>
            <a:pPr>
              <a:buFont typeface="Wingdings" pitchFamily="2" charset="2"/>
              <a:buChar char="q"/>
            </a:pPr>
            <a:r>
              <a:rPr lang="es-ES" dirty="0" smtClean="0"/>
              <a:t>Problemas en la gestión</a:t>
            </a:r>
            <a:endParaRPr lang="es-E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714348" y="3857628"/>
            <a:ext cx="8001056" cy="15001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p:txBody>
          <a:bodyPr>
            <a:normAutofit/>
          </a:bodyPr>
          <a:lstStyle/>
          <a:p>
            <a:r>
              <a:rPr lang="es-ES" sz="3600" b="1" dirty="0" smtClean="0">
                <a:effectLst>
                  <a:outerShdw blurRad="38100" dist="38100" dir="2700000" algn="tl">
                    <a:srgbClr val="000000">
                      <a:alpha val="43137"/>
                    </a:srgbClr>
                  </a:outerShdw>
                </a:effectLst>
              </a:rPr>
              <a:t>¿Que es un sistema de control interno ?</a:t>
            </a:r>
            <a:endParaRPr lang="es-ES" sz="3600"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714348" y="5929330"/>
            <a:ext cx="7972452" cy="428628"/>
          </a:xfrm>
        </p:spPr>
        <p:txBody>
          <a:bodyPr>
            <a:normAutofit fontScale="32500" lnSpcReduction="20000"/>
          </a:bodyPr>
          <a:lstStyle/>
          <a:p>
            <a:pPr algn="just">
              <a:buNone/>
            </a:pPr>
            <a:r>
              <a:rPr lang="es-ES" dirty="0" smtClean="0"/>
              <a:t>	</a:t>
            </a:r>
          </a:p>
          <a:p>
            <a:pPr algn="just">
              <a:buNone/>
            </a:pPr>
            <a:r>
              <a:rPr lang="es-ES" dirty="0" smtClean="0"/>
              <a:t>	</a:t>
            </a:r>
            <a:endParaRPr lang="es-ES" dirty="0"/>
          </a:p>
        </p:txBody>
      </p:sp>
      <p:sp>
        <p:nvSpPr>
          <p:cNvPr id="5" name="4 CuadroTexto"/>
          <p:cNvSpPr txBox="1"/>
          <p:nvPr/>
        </p:nvSpPr>
        <p:spPr>
          <a:xfrm>
            <a:off x="785786" y="3857628"/>
            <a:ext cx="8072494" cy="1477328"/>
          </a:xfrm>
          <a:prstGeom prst="rect">
            <a:avLst/>
          </a:prstGeom>
          <a:noFill/>
        </p:spPr>
        <p:txBody>
          <a:bodyPr wrap="square" rtlCol="0">
            <a:spAutoFit/>
          </a:bodyPr>
          <a:lstStyle/>
          <a:p>
            <a:r>
              <a:rPr lang="es-ES" dirty="0" smtClean="0"/>
              <a:t>Es el proceso que ejecuta la administración con el fin de evaluar operaciones específicas con seguridad razonable en tres principales categoría: </a:t>
            </a:r>
          </a:p>
          <a:p>
            <a:pPr marL="342900" indent="-342900">
              <a:buFont typeface="+mj-lt"/>
              <a:buAutoNum type="arabicPeriod"/>
            </a:pPr>
            <a:r>
              <a:rPr lang="es-ES" dirty="0" smtClean="0"/>
              <a:t>Efectividad y eficiencia operacional</a:t>
            </a:r>
          </a:p>
          <a:p>
            <a:pPr marL="342900" indent="-342900">
              <a:buFont typeface="+mj-lt"/>
              <a:buAutoNum type="arabicPeriod"/>
            </a:pPr>
            <a:r>
              <a:rPr lang="es-ES" dirty="0" smtClean="0"/>
              <a:t>Confiabilidad de la información financiera y cumplimiento de políticas.</a:t>
            </a:r>
          </a:p>
          <a:p>
            <a:pPr marL="342900" indent="-342900">
              <a:buFont typeface="+mj-lt"/>
              <a:buAutoNum type="arabicPeriod"/>
            </a:pPr>
            <a:r>
              <a:rPr lang="es-ES" dirty="0" smtClean="0"/>
              <a:t>Leyes y normas (C.O.S.O)</a:t>
            </a:r>
            <a:endParaRPr lang="es-ES" dirty="0"/>
          </a:p>
        </p:txBody>
      </p:sp>
      <p:sp>
        <p:nvSpPr>
          <p:cNvPr id="7" name="6 Rectángulo"/>
          <p:cNvSpPr/>
          <p:nvPr/>
        </p:nvSpPr>
        <p:spPr>
          <a:xfrm>
            <a:off x="714348" y="1285860"/>
            <a:ext cx="8001056" cy="12858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8" name="7 CuadroTexto"/>
          <p:cNvSpPr txBox="1"/>
          <p:nvPr/>
        </p:nvSpPr>
        <p:spPr>
          <a:xfrm>
            <a:off x="714348" y="1285860"/>
            <a:ext cx="8072494" cy="1200329"/>
          </a:xfrm>
          <a:prstGeom prst="rect">
            <a:avLst/>
          </a:prstGeom>
          <a:noFill/>
        </p:spPr>
        <p:txBody>
          <a:bodyPr wrap="square" rtlCol="0">
            <a:spAutoFit/>
          </a:bodyPr>
          <a:lstStyle/>
          <a:p>
            <a:r>
              <a:rPr lang="es-ES" dirty="0" smtClean="0"/>
              <a:t>El control interno comprende el plan de la organización, y todos los métodos y medidas coordinadas que se adoptan en un negocio para salvaguardar sus activos, verificar la exactitud y confiabilidad de sus datos contables promover la eficiencia operacional y fomentar la adherencia a las políticas prescritas (</a:t>
            </a:r>
            <a:r>
              <a:rPr lang="es-ES" dirty="0" err="1" smtClean="0"/>
              <a:t>Root</a:t>
            </a:r>
            <a:r>
              <a:rPr lang="es-ES" dirty="0" smtClean="0"/>
              <a:t>, 1998) </a:t>
            </a:r>
            <a:endParaRPr lang="es-ES" dirty="0"/>
          </a:p>
        </p:txBody>
      </p:sp>
      <p:sp>
        <p:nvSpPr>
          <p:cNvPr id="12" name="11 Rectángulo redondeado"/>
          <p:cNvSpPr/>
          <p:nvPr/>
        </p:nvSpPr>
        <p:spPr>
          <a:xfrm>
            <a:off x="714348" y="2714620"/>
            <a:ext cx="8001056" cy="10001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CuadroTexto"/>
          <p:cNvSpPr txBox="1"/>
          <p:nvPr/>
        </p:nvSpPr>
        <p:spPr>
          <a:xfrm>
            <a:off x="857224" y="2786058"/>
            <a:ext cx="7715304" cy="923330"/>
          </a:xfrm>
          <a:prstGeom prst="rect">
            <a:avLst/>
          </a:prstGeom>
          <a:noFill/>
        </p:spPr>
        <p:txBody>
          <a:bodyPr wrap="square" rtlCol="0">
            <a:spAutoFit/>
          </a:bodyPr>
          <a:lstStyle/>
          <a:p>
            <a:r>
              <a:rPr lang="es-ES" dirty="0" smtClean="0"/>
              <a:t>El control Interno comprende ejecutar de manera eficiente y eficaz, un plan de organización de todos los procedimientos coordinados y afines a las necesidades el negocio; lo cual permite resguardar los activos de las empresas. </a:t>
            </a:r>
            <a:endParaRPr lang="es-ES" dirty="0"/>
          </a:p>
        </p:txBody>
      </p:sp>
      <p:sp>
        <p:nvSpPr>
          <p:cNvPr id="14" name="13 Rectángulo redondeado"/>
          <p:cNvSpPr/>
          <p:nvPr/>
        </p:nvSpPr>
        <p:spPr>
          <a:xfrm>
            <a:off x="714348" y="5572140"/>
            <a:ext cx="8001056" cy="10001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14 Rectángulo"/>
          <p:cNvSpPr/>
          <p:nvPr/>
        </p:nvSpPr>
        <p:spPr>
          <a:xfrm>
            <a:off x="785786" y="5643578"/>
            <a:ext cx="7715304" cy="923330"/>
          </a:xfrm>
          <a:prstGeom prst="rect">
            <a:avLst/>
          </a:prstGeom>
        </p:spPr>
        <p:txBody>
          <a:bodyPr wrap="square">
            <a:spAutoFit/>
          </a:bodyPr>
          <a:lstStyle/>
          <a:p>
            <a:r>
              <a:rPr lang="es-ES" dirty="0" smtClean="0"/>
              <a:t>El control Interno es sin duda la clave del éxito de cualquier empresa, la falta de control interno es la muerte de cualquier empresa, el control es básico para la administración eficaz. </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714348" y="2071678"/>
            <a:ext cx="7929618" cy="20002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a:xfrm>
            <a:off x="457200" y="274638"/>
            <a:ext cx="8229600" cy="939784"/>
          </a:xfrm>
        </p:spPr>
        <p:txBody>
          <a:bodyPr>
            <a:normAutofit fontScale="90000"/>
          </a:bodyPr>
          <a:lstStyle/>
          <a:p>
            <a:r>
              <a:rPr lang="es-ES" dirty="0" smtClean="0">
                <a:effectLst>
                  <a:outerShdw blurRad="38100" dist="38100" dir="2700000" algn="tl">
                    <a:srgbClr val="000000">
                      <a:alpha val="43137"/>
                    </a:srgbClr>
                  </a:outerShdw>
                </a:effectLst>
              </a:rPr>
              <a:t>ESTRUCTURA</a:t>
            </a:r>
            <a:br>
              <a:rPr lang="es-ES" dirty="0" smtClean="0">
                <a:effectLst>
                  <a:outerShdw blurRad="38100" dist="38100" dir="2700000" algn="tl">
                    <a:srgbClr val="000000">
                      <a:alpha val="43137"/>
                    </a:srgbClr>
                  </a:outerShdw>
                </a:effectLst>
              </a:rPr>
            </a:br>
            <a:r>
              <a:rPr lang="es-ES" dirty="0" smtClean="0">
                <a:effectLst>
                  <a:outerShdw blurRad="38100" dist="38100" dir="2700000" algn="tl">
                    <a:srgbClr val="000000">
                      <a:alpha val="43137"/>
                    </a:srgbClr>
                  </a:outerShdw>
                </a:effectLst>
              </a:rPr>
              <a:t>Sistema de control Interno</a:t>
            </a:r>
            <a:endParaRPr lang="es-ES"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a:xfrm>
            <a:off x="714348" y="4357694"/>
            <a:ext cx="8229600" cy="2071702"/>
          </a:xfrm>
        </p:spPr>
        <p:txBody>
          <a:bodyPr>
            <a:normAutofit lnSpcReduction="10000"/>
          </a:bodyPr>
          <a:lstStyle/>
          <a:p>
            <a:pPr>
              <a:buNone/>
            </a:pPr>
            <a:r>
              <a:rPr lang="es-ES" sz="1900" b="1" dirty="0" smtClean="0"/>
              <a:t>Control Interno Contable</a:t>
            </a:r>
          </a:p>
          <a:p>
            <a:pPr>
              <a:buNone/>
            </a:pPr>
            <a:r>
              <a:rPr lang="es-ES" sz="1900" dirty="0" smtClean="0"/>
              <a:t>Comprende la implementación de los informes contables:</a:t>
            </a:r>
          </a:p>
          <a:p>
            <a:pPr marL="914400" lvl="1" indent="-514350">
              <a:buFont typeface="+mj-lt"/>
              <a:buAutoNum type="arabicPeriod"/>
            </a:pPr>
            <a:r>
              <a:rPr lang="es-ES" sz="1900" dirty="0" smtClean="0"/>
              <a:t>Catalogo de cuentas</a:t>
            </a:r>
          </a:p>
          <a:p>
            <a:pPr marL="914400" lvl="1" indent="-514350">
              <a:buFont typeface="+mj-lt"/>
              <a:buAutoNum type="arabicPeriod"/>
            </a:pPr>
            <a:r>
              <a:rPr lang="es-ES" sz="1900" dirty="0" smtClean="0"/>
              <a:t>Documentación contable</a:t>
            </a:r>
          </a:p>
          <a:p>
            <a:pPr marL="914400" lvl="1" indent="-514350">
              <a:buFont typeface="+mj-lt"/>
              <a:buAutoNum type="arabicPeriod"/>
            </a:pPr>
            <a:r>
              <a:rPr lang="es-ES" sz="1900" dirty="0" smtClean="0"/>
              <a:t>Libros y auxiliares</a:t>
            </a:r>
          </a:p>
          <a:p>
            <a:pPr marL="914400" lvl="1" indent="-514350">
              <a:buFont typeface="+mj-lt"/>
              <a:buAutoNum type="arabicPeriod"/>
            </a:pPr>
            <a:r>
              <a:rPr lang="es-ES" sz="1900" dirty="0" smtClean="0"/>
              <a:t>Informes contables</a:t>
            </a:r>
          </a:p>
          <a:p>
            <a:pPr marL="914400" lvl="1" indent="-514350">
              <a:buNone/>
            </a:pPr>
            <a:endParaRPr lang="es-ES" dirty="0" smtClean="0"/>
          </a:p>
          <a:p>
            <a:pPr>
              <a:buFont typeface="Wingdings" pitchFamily="2" charset="2"/>
              <a:buChar char="v"/>
            </a:pPr>
            <a:endParaRPr lang="es-ES" dirty="0" smtClean="0"/>
          </a:p>
          <a:p>
            <a:pPr>
              <a:buNone/>
            </a:pPr>
            <a:endParaRPr lang="es-ES" dirty="0"/>
          </a:p>
        </p:txBody>
      </p:sp>
      <p:sp>
        <p:nvSpPr>
          <p:cNvPr id="4" name="3 CuadroTexto"/>
          <p:cNvSpPr txBox="1"/>
          <p:nvPr/>
        </p:nvSpPr>
        <p:spPr>
          <a:xfrm>
            <a:off x="428596" y="1500174"/>
            <a:ext cx="8215370" cy="369332"/>
          </a:xfrm>
          <a:prstGeom prst="rect">
            <a:avLst/>
          </a:prstGeom>
          <a:noFill/>
        </p:spPr>
        <p:txBody>
          <a:bodyPr wrap="square" rtlCol="0">
            <a:spAutoFit/>
          </a:bodyPr>
          <a:lstStyle/>
          <a:p>
            <a:pPr>
              <a:buNone/>
            </a:pPr>
            <a:r>
              <a:rPr lang="es-ES" dirty="0" smtClean="0"/>
              <a:t>El control Interno consta  de dos grandes procesos:</a:t>
            </a:r>
          </a:p>
        </p:txBody>
      </p:sp>
      <p:sp>
        <p:nvSpPr>
          <p:cNvPr id="6" name="5 CuadroTexto"/>
          <p:cNvSpPr txBox="1"/>
          <p:nvPr/>
        </p:nvSpPr>
        <p:spPr>
          <a:xfrm>
            <a:off x="857224" y="2071678"/>
            <a:ext cx="7643866" cy="2031325"/>
          </a:xfrm>
          <a:prstGeom prst="rect">
            <a:avLst/>
          </a:prstGeom>
          <a:noFill/>
        </p:spPr>
        <p:txBody>
          <a:bodyPr wrap="square" rtlCol="0">
            <a:spAutoFit/>
          </a:bodyPr>
          <a:lstStyle/>
          <a:p>
            <a:pPr>
              <a:buNone/>
            </a:pPr>
            <a:r>
              <a:rPr lang="es-ES" b="1" dirty="0" smtClean="0"/>
              <a:t>Control Interno Administrativo</a:t>
            </a:r>
          </a:p>
          <a:p>
            <a:pPr marL="971550" lvl="1" indent="-514350">
              <a:buFont typeface="+mj-lt"/>
              <a:buAutoNum type="arabicPeriod"/>
            </a:pPr>
            <a:r>
              <a:rPr lang="es-ES" dirty="0" smtClean="0"/>
              <a:t>Diagnosticar el estado de control, evaluar la situación actual</a:t>
            </a:r>
          </a:p>
          <a:p>
            <a:pPr marL="971550" lvl="1" indent="-514350">
              <a:buFont typeface="+mj-lt"/>
              <a:buAutoNum type="arabicPeriod"/>
            </a:pPr>
            <a:r>
              <a:rPr lang="es-ES" dirty="0" smtClean="0"/>
              <a:t>Realizar un análisis y medición de riesgos, identificando los procesos neurálgicos de la empresa.</a:t>
            </a:r>
          </a:p>
          <a:p>
            <a:pPr marL="971550" lvl="1" indent="-514350">
              <a:buFont typeface="+mj-lt"/>
              <a:buAutoNum type="arabicPeriod"/>
            </a:pPr>
            <a:r>
              <a:rPr lang="es-ES" dirty="0" smtClean="0"/>
              <a:t>Resultados de la evaluación del control interno</a:t>
            </a:r>
          </a:p>
          <a:p>
            <a:pPr marL="971550" lvl="1" indent="-514350">
              <a:buFont typeface="+mj-lt"/>
              <a:buAutoNum type="arabicPeriod"/>
            </a:pPr>
            <a:r>
              <a:rPr lang="es-ES" dirty="0" smtClean="0"/>
              <a:t>Implementación del control Interno administrativo</a:t>
            </a:r>
          </a:p>
          <a:p>
            <a:pPr marL="971550" lvl="1" indent="-514350">
              <a:buFont typeface="+mj-lt"/>
              <a:buAutoNum type="arabicPeriod"/>
            </a:pPr>
            <a:r>
              <a:rPr lang="es-ES" dirty="0" smtClean="0"/>
              <a:t>Verificación de resultados</a:t>
            </a:r>
          </a:p>
        </p:txBody>
      </p:sp>
      <p:sp>
        <p:nvSpPr>
          <p:cNvPr id="7" name="6 Rectángulo redondeado"/>
          <p:cNvSpPr/>
          <p:nvPr/>
        </p:nvSpPr>
        <p:spPr>
          <a:xfrm>
            <a:off x="642910" y="4286256"/>
            <a:ext cx="8001056" cy="21431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solidFill>
                  <a:srgbClr val="FF0000"/>
                </a:solidFill>
              </a:rPr>
              <a:t>METODOLOGÍA PARA LA IMPLEMNETACIÓN </a:t>
            </a:r>
            <a:endParaRPr lang="es-ES" dirty="0">
              <a:solidFill>
                <a:srgbClr val="FF0000"/>
              </a:solidFill>
            </a:endParaRPr>
          </a:p>
        </p:txBody>
      </p:sp>
      <p:sp>
        <p:nvSpPr>
          <p:cNvPr id="3" name="2 Subtítulo"/>
          <p:cNvSpPr>
            <a:spLocks noGrp="1"/>
          </p:cNvSpPr>
          <p:nvPr>
            <p:ph type="subTitle" idx="1"/>
          </p:nvPr>
        </p:nvSpPr>
        <p:spPr/>
        <p:txBody>
          <a:bodyPr/>
          <a:lstStyle/>
          <a:p>
            <a:r>
              <a:rPr lang="es-ES" b="1" dirty="0" smtClean="0">
                <a:solidFill>
                  <a:srgbClr val="002060"/>
                </a:solidFill>
              </a:rPr>
              <a:t>SISTEMA DE CONTROL INTERNO </a:t>
            </a:r>
            <a:endParaRPr lang="es-ES" b="1"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714348" y="1643050"/>
            <a:ext cx="7929618" cy="485778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p:txBody>
          <a:bodyPr>
            <a:normAutofit fontScale="90000"/>
          </a:bodyPr>
          <a:lstStyle/>
          <a:p>
            <a:r>
              <a:rPr lang="es-ES" dirty="0" smtClean="0">
                <a:solidFill>
                  <a:srgbClr val="FF0000"/>
                </a:solidFill>
              </a:rPr>
              <a:t>1.- ¿Cuales son los requerimientos de control interno de las Pymes?</a:t>
            </a:r>
            <a:endParaRPr lang="es-ES" dirty="0">
              <a:solidFill>
                <a:srgbClr val="FF0000"/>
              </a:solidFill>
            </a:endParaRPr>
          </a:p>
        </p:txBody>
      </p:sp>
      <p:sp>
        <p:nvSpPr>
          <p:cNvPr id="6" name="2 Marcador de contenido"/>
          <p:cNvSpPr>
            <a:spLocks noGrp="1"/>
          </p:cNvSpPr>
          <p:nvPr>
            <p:ph idx="1"/>
          </p:nvPr>
        </p:nvSpPr>
        <p:spPr>
          <a:xfrm>
            <a:off x="1071538" y="1785926"/>
            <a:ext cx="7215238" cy="4572032"/>
          </a:xfrm>
        </p:spPr>
        <p:txBody>
          <a:bodyPr>
            <a:noAutofit/>
          </a:bodyPr>
          <a:lstStyle/>
          <a:p>
            <a:pPr algn="just">
              <a:buFont typeface="Wingdings" pitchFamily="2" charset="2"/>
              <a:buChar char="q"/>
            </a:pPr>
            <a:r>
              <a:rPr lang="es-ES" sz="2100" dirty="0" smtClean="0"/>
              <a:t>Necesitan un sistema de control que les permita hacer las cosas bien.</a:t>
            </a:r>
          </a:p>
          <a:p>
            <a:pPr algn="just">
              <a:buFont typeface="Wingdings" pitchFamily="2" charset="2"/>
              <a:buChar char="q"/>
            </a:pPr>
            <a:r>
              <a:rPr lang="es-ES" sz="2100" dirty="0" smtClean="0"/>
              <a:t>Necesitan herramientas para diseñar un sistema de control.</a:t>
            </a:r>
          </a:p>
          <a:p>
            <a:pPr algn="just">
              <a:buFont typeface="Wingdings" pitchFamily="2" charset="2"/>
              <a:buChar char="q"/>
            </a:pPr>
            <a:r>
              <a:rPr lang="es-ES" sz="2100" dirty="0" smtClean="0"/>
              <a:t>Requieren un código de ética escrito.</a:t>
            </a:r>
          </a:p>
          <a:p>
            <a:pPr algn="just">
              <a:buFont typeface="Wingdings" pitchFamily="2" charset="2"/>
              <a:buChar char="q"/>
            </a:pPr>
            <a:r>
              <a:rPr lang="es-ES" sz="2100" dirty="0" smtClean="0"/>
              <a:t>El control de la empresa recae en manos de la gerencia General</a:t>
            </a:r>
          </a:p>
          <a:p>
            <a:pPr algn="just">
              <a:buFont typeface="Wingdings" pitchFamily="2" charset="2"/>
              <a:buChar char="q"/>
            </a:pPr>
            <a:r>
              <a:rPr lang="es-ES" sz="2100" dirty="0" smtClean="0"/>
              <a:t>Los sistemas de información son muy básicos.</a:t>
            </a:r>
          </a:p>
          <a:p>
            <a:pPr algn="just">
              <a:buFont typeface="Wingdings" pitchFamily="2" charset="2"/>
              <a:buChar char="q"/>
            </a:pPr>
            <a:r>
              <a:rPr lang="es-ES" sz="2100" dirty="0" smtClean="0"/>
              <a:t>Baja calidad de la información financiera (no pueden acceder a créditos en la banca)</a:t>
            </a:r>
          </a:p>
          <a:p>
            <a:pPr algn="just">
              <a:buFont typeface="Wingdings" pitchFamily="2" charset="2"/>
              <a:buChar char="q"/>
            </a:pPr>
            <a:r>
              <a:rPr lang="es-ES" sz="2100" dirty="0" smtClean="0"/>
              <a:t>La comunicación empresarial es informal.</a:t>
            </a:r>
          </a:p>
          <a:p>
            <a:pPr algn="just">
              <a:buFont typeface="Wingdings" pitchFamily="2" charset="2"/>
              <a:buChar char="q"/>
            </a:pPr>
            <a:r>
              <a:rPr lang="es-ES" sz="2100" dirty="0" smtClean="0"/>
              <a:t>Conocen la importancia de la calidad de los procesos, pero no tienen las herramientas para diseñar un sistema de Control </a:t>
            </a:r>
          </a:p>
          <a:p>
            <a:pPr>
              <a:buFont typeface="Wingdings" pitchFamily="2" charset="2"/>
              <a:buChar char="q"/>
            </a:pPr>
            <a:endParaRPr lang="es-ES" sz="2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solidFill>
                  <a:srgbClr val="FF0000"/>
                </a:solidFill>
              </a:rPr>
              <a:t>2.- Definir como realizar el manejo administrativo del control Interno </a:t>
            </a:r>
            <a:endParaRPr lang="es-ES" dirty="0">
              <a:solidFill>
                <a:srgbClr val="FF0000"/>
              </a:solidFill>
            </a:endParaRPr>
          </a:p>
        </p:txBody>
      </p:sp>
      <p:sp>
        <p:nvSpPr>
          <p:cNvPr id="4" name="3 Rectángulo redondeado"/>
          <p:cNvSpPr/>
          <p:nvPr/>
        </p:nvSpPr>
        <p:spPr>
          <a:xfrm>
            <a:off x="571472" y="2143116"/>
            <a:ext cx="8143932" cy="28575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785786" y="2214554"/>
            <a:ext cx="7858180" cy="2677656"/>
          </a:xfrm>
          <a:prstGeom prst="rect">
            <a:avLst/>
          </a:prstGeom>
        </p:spPr>
        <p:txBody>
          <a:bodyPr wrap="square">
            <a:spAutoFit/>
          </a:bodyPr>
          <a:lstStyle/>
          <a:p>
            <a:pPr algn="just">
              <a:buFont typeface="Wingdings" pitchFamily="2" charset="2"/>
              <a:buChar char="q"/>
            </a:pPr>
            <a:r>
              <a:rPr lang="es-ES" sz="2400" dirty="0" smtClean="0"/>
              <a:t>Planear las actividades de control (asignar personal para ésta tarea)</a:t>
            </a:r>
          </a:p>
          <a:p>
            <a:pPr algn="just">
              <a:buFont typeface="Wingdings" pitchFamily="2" charset="2"/>
              <a:buChar char="q"/>
            </a:pPr>
            <a:r>
              <a:rPr lang="es-ES" sz="2400" dirty="0" smtClean="0"/>
              <a:t>Organizar las actividades de control (normas que rijan la implementación)</a:t>
            </a:r>
          </a:p>
          <a:p>
            <a:pPr algn="just">
              <a:buFont typeface="Wingdings" pitchFamily="2" charset="2"/>
              <a:buChar char="q"/>
            </a:pPr>
            <a:r>
              <a:rPr lang="es-ES" sz="2400" dirty="0" smtClean="0"/>
              <a:t>Ejecutar las actividades de control (funciona a niveles operativos, no a niveles administrativos)</a:t>
            </a:r>
          </a:p>
          <a:p>
            <a:pPr algn="just">
              <a:buFont typeface="Wingdings" pitchFamily="2" charset="2"/>
              <a:buChar char="q"/>
            </a:pPr>
            <a:r>
              <a:rPr lang="es-ES" sz="2400" dirty="0" smtClean="0"/>
              <a:t>Evaluar las actividades de control </a:t>
            </a:r>
            <a:endParaRPr lang="es-E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1928</Words>
  <Application>Microsoft Office PowerPoint</Application>
  <PresentationFormat>Presentación en pantalla (4:3)</PresentationFormat>
  <Paragraphs>154</Paragraphs>
  <Slides>20</Slides>
  <Notes>12</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 CASO DE ESTUDIO-TEMA: “CREACIÓN, DISEÑO E IMPLEMENTACIÓN DE UN MODELO DE GESTIÓN DE CONTROL INTERNO PARA LAS PYMES EN LA CIUDAD DE QUITO - ECUADOR” </vt:lpstr>
      <vt:lpstr>EL PROBLEMA</vt:lpstr>
      <vt:lpstr>Aporte de las Pymes en el Ecuador</vt:lpstr>
      <vt:lpstr>JUSTIFICACIÓN</vt:lpstr>
      <vt:lpstr>¿Que es un sistema de control interno ?</vt:lpstr>
      <vt:lpstr>ESTRUCTURA Sistema de control Interno</vt:lpstr>
      <vt:lpstr>METODOLOGÍA PARA LA IMPLEMNETACIÓN </vt:lpstr>
      <vt:lpstr>1.- ¿Cuales son los requerimientos de control interno de las Pymes?</vt:lpstr>
      <vt:lpstr>2.- Definir como realizar el manejo administrativo del control Interno </vt:lpstr>
      <vt:lpstr>3.- Diagnosticar los sistemas de control </vt:lpstr>
      <vt:lpstr>4.- Analizar el contexto externo de las Pymes</vt:lpstr>
      <vt:lpstr>5.- Diagnosticar, analizar y determinar el contexto interno de las Pymes</vt:lpstr>
      <vt:lpstr>UN MODELO DE GESTIÓN DE CONTROL INTERNO </vt:lpstr>
      <vt:lpstr>Modelo de aplicación de cuestionarios </vt:lpstr>
      <vt:lpstr>Las encuestas se aplican a TODOS los procesos de las empresa </vt:lpstr>
      <vt:lpstr>Una vez aplicadas las encuestas a TODOS los procesos:</vt:lpstr>
      <vt:lpstr>Diseño e implementación de la propuesta</vt:lpstr>
      <vt:lpstr>CONCLUSIONES</vt:lpstr>
      <vt:lpstr>Recomendaciones finales</vt:lpstr>
      <vt:lpstr>MIL GRACIAS A TODOS POR SU ATENCIÓN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CASO DE ESTUDIO-TEMA: “CREACIÓN, DISEÑO E IMPLEMENTACIÓN DE UN MODELO DE GESTIÓN DE CONTROL INTERNO PARA LAS PYMES EN LA CIUDAD DE QUITO - ECUADOR”</dc:title>
  <dc:creator>User</dc:creator>
  <cp:lastModifiedBy>User</cp:lastModifiedBy>
  <cp:revision>40</cp:revision>
  <dcterms:created xsi:type="dcterms:W3CDTF">2016-07-17T15:53:17Z</dcterms:created>
  <dcterms:modified xsi:type="dcterms:W3CDTF">2016-08-07T22:58:08Z</dcterms:modified>
</cp:coreProperties>
</file>