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18" r:id="rId1"/>
  </p:sldMasterIdLst>
  <p:notesMasterIdLst>
    <p:notesMasterId r:id="rId22"/>
  </p:notesMasterIdLst>
  <p:sldIdLst>
    <p:sldId id="256" r:id="rId2"/>
    <p:sldId id="280" r:id="rId3"/>
    <p:sldId id="279"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81" r:id="rId20"/>
    <p:sldId id="282" r:id="rId2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ECFF"/>
    <a:srgbClr val="99CCFF"/>
    <a:srgbClr val="FFFFCC"/>
    <a:srgbClr val="FFFECE"/>
    <a:srgbClr val="31E36C"/>
    <a:srgbClr val="CEF2F2"/>
    <a:srgbClr val="0CE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8" d="100"/>
          <a:sy n="68"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D9CF1-33DF-4446-A7E2-9E4AD5E91132}" type="datetimeFigureOut">
              <a:rPr lang="es-EC" smtClean="0"/>
              <a:t>06/06/2016</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53FE6-8BE9-4C76-807D-7EF1499E1830}" type="slidenum">
              <a:rPr lang="es-EC" smtClean="0"/>
              <a:t>‹Nº›</a:t>
            </a:fld>
            <a:endParaRPr lang="es-EC" dirty="0"/>
          </a:p>
        </p:txBody>
      </p:sp>
    </p:spTree>
    <p:extLst>
      <p:ext uri="{BB962C8B-B14F-4D97-AF65-F5344CB8AC3E}">
        <p14:creationId xmlns:p14="http://schemas.microsoft.com/office/powerpoint/2010/main" val="366081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3153FE6-8BE9-4C76-807D-7EF1499E1830}" type="slidenum">
              <a:rPr lang="es-EC" smtClean="0"/>
              <a:t>13</a:t>
            </a:fld>
            <a:endParaRPr lang="es-EC" dirty="0"/>
          </a:p>
        </p:txBody>
      </p:sp>
    </p:spTree>
    <p:extLst>
      <p:ext uri="{BB962C8B-B14F-4D97-AF65-F5344CB8AC3E}">
        <p14:creationId xmlns:p14="http://schemas.microsoft.com/office/powerpoint/2010/main" val="12625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300048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276654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4507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403931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672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84397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158162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425916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35771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63863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61658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274694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168280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241761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62883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C7C332C-CA7A-4739-BAEE-8336CCE6FC53}" type="datetimeFigureOut">
              <a:rPr lang="es-EC" smtClean="0"/>
              <a:t>06/06/2016</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CF5A7CD-6C85-49D7-8269-7A6A203AC711}" type="slidenum">
              <a:rPr lang="es-EC" smtClean="0"/>
              <a:t>‹Nº›</a:t>
            </a:fld>
            <a:endParaRPr lang="es-EC" dirty="0"/>
          </a:p>
        </p:txBody>
      </p:sp>
    </p:spTree>
    <p:extLst>
      <p:ext uri="{BB962C8B-B14F-4D97-AF65-F5344CB8AC3E}">
        <p14:creationId xmlns:p14="http://schemas.microsoft.com/office/powerpoint/2010/main" val="346401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7C332C-CA7A-4739-BAEE-8336CCE6FC53}" type="datetimeFigureOut">
              <a:rPr lang="es-EC" smtClean="0"/>
              <a:t>06/06/2016</a:t>
            </a:fld>
            <a:endParaRPr lang="es-EC"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F5A7CD-6C85-49D7-8269-7A6A203AC711}" type="slidenum">
              <a:rPr lang="es-EC" smtClean="0"/>
              <a:t>‹Nº›</a:t>
            </a:fld>
            <a:endParaRPr lang="es-EC" dirty="0"/>
          </a:p>
        </p:txBody>
      </p:sp>
    </p:spTree>
    <p:extLst>
      <p:ext uri="{BB962C8B-B14F-4D97-AF65-F5344CB8AC3E}">
        <p14:creationId xmlns:p14="http://schemas.microsoft.com/office/powerpoint/2010/main" val="15082361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1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4974" y="6858000"/>
            <a:ext cx="8769531" cy="45719"/>
          </a:xfrm>
          <a:solidFill>
            <a:schemeClr val="accent1">
              <a:lumMod val="20000"/>
              <a:lumOff val="80000"/>
            </a:schemeClr>
          </a:solidFill>
        </p:spPr>
        <p:txBody>
          <a:bodyPr>
            <a:normAutofit fontScale="90000"/>
          </a:bodyPr>
          <a:lstStyle/>
          <a:p>
            <a:pPr algn="ct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r>
              <a:rPr lang="es-ES" sz="2200" b="1" dirty="0">
                <a:solidFill>
                  <a:schemeClr val="tx1"/>
                </a:solidFill>
              </a:rPr>
              <a:t>UNIVERSIDAD DE LAS FUERZAS ARMADAS</a:t>
            </a:r>
            <a:br>
              <a:rPr lang="es-ES" sz="2200" b="1" dirty="0">
                <a:solidFill>
                  <a:schemeClr val="tx1"/>
                </a:solidFill>
              </a:rPr>
            </a:br>
            <a:r>
              <a:rPr lang="es-ES" sz="2400" b="1" dirty="0">
                <a:solidFill>
                  <a:schemeClr val="tx1"/>
                </a:solidFill>
              </a:rPr>
              <a:t>DEPARTAMENTO DE CIENCIAS ECONÓMICAS, ADMINISTRATIVAS Y DE COMERCIO</a:t>
            </a:r>
            <a:br>
              <a:rPr lang="es-EC" sz="2400" b="1" dirty="0"/>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br>
              <a:rPr lang="es-ES" sz="2200" b="1" dirty="0">
                <a:solidFill>
                  <a:schemeClr val="tx1"/>
                </a:solidFill>
              </a:rPr>
            </a:br>
            <a:r>
              <a:rPr lang="es-ES" sz="2200" b="1" dirty="0">
                <a:solidFill>
                  <a:schemeClr val="tx1"/>
                </a:solidFill>
              </a:rPr>
              <a:t>TÍTULO DE LA MONOGRAFÍA</a:t>
            </a:r>
            <a:br>
              <a:rPr lang="es-ES" sz="2200" b="1" dirty="0">
                <a:solidFill>
                  <a:schemeClr val="tx1"/>
                </a:solidFill>
              </a:rPr>
            </a:br>
            <a:br>
              <a:rPr lang="es-EC" sz="2200" b="1" dirty="0">
                <a:solidFill>
                  <a:schemeClr val="tx1"/>
                </a:solidFill>
                <a:latin typeface="Times New Roman" panose="02020603050405020304" pitchFamily="18" charset="0"/>
                <a:cs typeface="Times New Roman" panose="02020603050405020304" pitchFamily="18" charset="0"/>
              </a:rPr>
            </a:br>
            <a:r>
              <a:rPr lang="es-ES" sz="2200" dirty="0">
                <a:solidFill>
                  <a:schemeClr val="tx1"/>
                </a:solidFill>
                <a:latin typeface="Times New Roman" panose="02020603050405020304" pitchFamily="18" charset="0"/>
                <a:cs typeface="Times New Roman" panose="02020603050405020304" pitchFamily="18" charset="0"/>
              </a:rPr>
              <a:t>“PROYECTO DE FACTIBILIDAD PARA EL LANZAMIENTO DE UNA NUEVA MARCA DE PRODUCTOS BOLLOS Y GALLETAS ROSADAS EN LA PARROQUIA REINA DEL CISNE Y SU COMERCIALIZACIÓN Y PROMOCIÓN EN LA PROVINCIA DE LOJA”  </a:t>
            </a:r>
            <a:br>
              <a:rPr lang="es-EC" sz="2200" dirty="0">
                <a:solidFill>
                  <a:schemeClr val="tx1"/>
                </a:solidFill>
                <a:latin typeface="Times New Roman" panose="02020603050405020304" pitchFamily="18" charset="0"/>
                <a:cs typeface="Times New Roman" panose="02020603050405020304" pitchFamily="18" charset="0"/>
              </a:rPr>
            </a:br>
            <a:r>
              <a:rPr lang="es-EC" sz="2200" dirty="0">
                <a:solidFill>
                  <a:schemeClr val="tx1"/>
                </a:solidFill>
                <a:latin typeface="Times New Roman" panose="02020603050405020304" pitchFamily="18" charset="0"/>
                <a:cs typeface="Times New Roman" panose="02020603050405020304" pitchFamily="18" charset="0"/>
              </a:rPr>
              <a:t> </a:t>
            </a:r>
            <a:br>
              <a:rPr lang="es-EC" sz="2400" dirty="0">
                <a:solidFill>
                  <a:schemeClr val="tx1"/>
                </a:solidFill>
                <a:latin typeface="Times New Roman" panose="02020603050405020304" pitchFamily="18" charset="0"/>
                <a:cs typeface="Times New Roman" panose="02020603050405020304" pitchFamily="18" charset="0"/>
              </a:rPr>
            </a:br>
            <a:r>
              <a:rPr lang="es-EC" sz="2200" dirty="0">
                <a:solidFill>
                  <a:schemeClr val="tx1"/>
                </a:solidFill>
                <a:latin typeface="Times New Roman" panose="02020603050405020304" pitchFamily="18" charset="0"/>
                <a:cs typeface="Times New Roman" panose="02020603050405020304" pitchFamily="18" charset="0"/>
              </a:rPr>
              <a:t>PREVIO A LA OBTENCIÓN DEL TÍTULO DE</a:t>
            </a:r>
            <a:br>
              <a:rPr lang="es-EC" sz="2200" dirty="0">
                <a:solidFill>
                  <a:schemeClr val="tx1"/>
                </a:solidFill>
                <a:latin typeface="Times New Roman" panose="02020603050405020304" pitchFamily="18" charset="0"/>
                <a:cs typeface="Times New Roman" panose="02020603050405020304" pitchFamily="18" charset="0"/>
              </a:rPr>
            </a:br>
            <a:r>
              <a:rPr lang="es-EC" sz="2200" dirty="0">
                <a:solidFill>
                  <a:schemeClr val="tx1"/>
                </a:solidFill>
                <a:latin typeface="Times New Roman" panose="02020603050405020304" pitchFamily="18" charset="0"/>
                <a:cs typeface="Times New Roman" panose="02020603050405020304" pitchFamily="18" charset="0"/>
              </a:rPr>
              <a:t> </a:t>
            </a:r>
            <a:r>
              <a:rPr lang="es-EC" sz="2200" b="1" dirty="0">
                <a:solidFill>
                  <a:schemeClr val="tx1"/>
                </a:solidFill>
                <a:latin typeface="Times New Roman" panose="02020603050405020304" pitchFamily="18" charset="0"/>
                <a:cs typeface="Times New Roman" panose="02020603050405020304" pitchFamily="18" charset="0"/>
              </a:rPr>
              <a:t> TECNÓLOGA EN MARKETING Y PUBLICIDAD</a:t>
            </a:r>
            <a:br>
              <a:rPr lang="es-EC" sz="2200" b="1" dirty="0">
                <a:solidFill>
                  <a:schemeClr val="tx1"/>
                </a:solidFill>
                <a:latin typeface="Times New Roman" panose="02020603050405020304" pitchFamily="18" charset="0"/>
                <a:cs typeface="Times New Roman" panose="02020603050405020304" pitchFamily="18" charset="0"/>
              </a:rPr>
            </a:br>
            <a:br>
              <a:rPr lang="es-ES" sz="2200" b="1" dirty="0">
                <a:solidFill>
                  <a:schemeClr val="tx1"/>
                </a:solidFill>
              </a:rPr>
            </a:br>
            <a:r>
              <a:rPr lang="es-ES" sz="2200" b="1" dirty="0">
                <a:solidFill>
                  <a:schemeClr val="tx1"/>
                </a:solidFill>
              </a:rPr>
              <a:t>ELABORACIÓN:</a:t>
            </a:r>
            <a:br>
              <a:rPr lang="es-ES" sz="2200" b="1" dirty="0">
                <a:solidFill>
                  <a:schemeClr val="tx1"/>
                </a:solidFill>
              </a:rPr>
            </a:br>
            <a:r>
              <a:rPr lang="es-ES" sz="2200" b="1" dirty="0">
                <a:solidFill>
                  <a:schemeClr val="tx1"/>
                </a:solidFill>
              </a:rPr>
              <a:t>JUANITA SUQUILANDA RÍOS</a:t>
            </a:r>
            <a:br>
              <a:rPr lang="es-ES" sz="2200" b="1" dirty="0">
                <a:solidFill>
                  <a:schemeClr val="tx1"/>
                </a:solidFill>
              </a:rPr>
            </a:br>
            <a:br>
              <a:rPr lang="es-ES" sz="2200" b="1" dirty="0">
                <a:solidFill>
                  <a:schemeClr val="tx1"/>
                </a:solidFill>
              </a:rPr>
            </a:br>
            <a:endParaRPr lang="es-EC" sz="2200" dirty="0">
              <a:solidFill>
                <a:schemeClr val="tx1"/>
              </a:solidFill>
              <a:latin typeface="Times New Roman" panose="02020603050405020304" pitchFamily="18" charset="0"/>
              <a:cs typeface="Times New Roman" panose="02020603050405020304" pitchFamily="18" charset="0"/>
            </a:endParaRPr>
          </a:p>
        </p:txBody>
      </p:sp>
      <p:pic>
        <p:nvPicPr>
          <p:cNvPr id="7" name="image1.jpeg"/>
          <p:cNvPicPr/>
          <p:nvPr/>
        </p:nvPicPr>
        <p:blipFill>
          <a:blip r:embed="rId2" cstate="print">
            <a:extLst>
              <a:ext uri="{28A0092B-C50C-407E-A947-70E740481C1C}">
                <a14:useLocalDpi xmlns:a14="http://schemas.microsoft.com/office/drawing/2010/main" val="0"/>
              </a:ext>
            </a:extLst>
          </a:blip>
          <a:stretch>
            <a:fillRect/>
          </a:stretch>
        </p:blipFill>
        <p:spPr>
          <a:xfrm>
            <a:off x="3550920" y="1295400"/>
            <a:ext cx="3977640" cy="1097280"/>
          </a:xfrm>
          <a:prstGeom prst="rect">
            <a:avLst/>
          </a:prstGeom>
        </p:spPr>
      </p:pic>
    </p:spTree>
    <p:extLst>
      <p:ext uri="{BB962C8B-B14F-4D97-AF65-F5344CB8AC3E}">
        <p14:creationId xmlns:p14="http://schemas.microsoft.com/office/powerpoint/2010/main" val="1611713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5066057" y="356755"/>
            <a:ext cx="1093761" cy="400110"/>
          </a:xfrm>
          <a:prstGeom prst="rect">
            <a:avLst/>
          </a:prstGeom>
        </p:spPr>
        <p:txBody>
          <a:bodyPr wrap="none">
            <a:spAutoFit/>
          </a:bodyPr>
          <a:lstStyle/>
          <a:p>
            <a:r>
              <a:rPr lang="es-ES" sz="2000" b="1" dirty="0">
                <a:solidFill>
                  <a:srgbClr val="010205"/>
                </a:solidFill>
                <a:latin typeface="Arial" panose="020B0604020202020204" pitchFamily="34" charset="0"/>
                <a:ea typeface="Calibri" panose="020F0502020204030204" pitchFamily="34" charset="0"/>
              </a:rPr>
              <a:t>ANOVA</a:t>
            </a:r>
            <a:endParaRPr lang="es-EC" sz="2000" dirty="0"/>
          </a:p>
        </p:txBody>
      </p:sp>
      <p:graphicFrame>
        <p:nvGraphicFramePr>
          <p:cNvPr id="3" name="Tabla 2"/>
          <p:cNvGraphicFramePr>
            <a:graphicFrameLocks noGrp="1"/>
          </p:cNvGraphicFramePr>
          <p:nvPr>
            <p:extLst>
              <p:ext uri="{D42A27DB-BD31-4B8C-83A1-F6EECF244321}">
                <p14:modId xmlns:p14="http://schemas.microsoft.com/office/powerpoint/2010/main" val="3132516737"/>
              </p:ext>
            </p:extLst>
          </p:nvPr>
        </p:nvGraphicFramePr>
        <p:xfrm>
          <a:off x="360947" y="756865"/>
          <a:ext cx="9192126" cy="2873202"/>
        </p:xfrm>
        <a:graphic>
          <a:graphicData uri="http://schemas.openxmlformats.org/drawingml/2006/table">
            <a:tbl>
              <a:tblPr>
                <a:tableStyleId>{5C22544A-7EE6-4342-B048-85BDC9FD1C3A}</a:tableStyleId>
              </a:tblPr>
              <a:tblGrid>
                <a:gridCol w="2079971">
                  <a:extLst>
                    <a:ext uri="{9D8B030D-6E8A-4147-A177-3AD203B41FA5}">
                      <a16:colId xmlns:a16="http://schemas.microsoft.com/office/drawing/2014/main" val="20000"/>
                    </a:ext>
                  </a:extLst>
                </a:gridCol>
                <a:gridCol w="1737428">
                  <a:extLst>
                    <a:ext uri="{9D8B030D-6E8A-4147-A177-3AD203B41FA5}">
                      <a16:colId xmlns:a16="http://schemas.microsoft.com/office/drawing/2014/main" val="20001"/>
                    </a:ext>
                  </a:extLst>
                </a:gridCol>
                <a:gridCol w="1212433">
                  <a:extLst>
                    <a:ext uri="{9D8B030D-6E8A-4147-A177-3AD203B41FA5}">
                      <a16:colId xmlns:a16="http://schemas.microsoft.com/office/drawing/2014/main" val="20002"/>
                    </a:ext>
                  </a:extLst>
                </a:gridCol>
                <a:gridCol w="1737428">
                  <a:extLst>
                    <a:ext uri="{9D8B030D-6E8A-4147-A177-3AD203B41FA5}">
                      <a16:colId xmlns:a16="http://schemas.microsoft.com/office/drawing/2014/main" val="20003"/>
                    </a:ext>
                  </a:extLst>
                </a:gridCol>
                <a:gridCol w="1212433">
                  <a:extLst>
                    <a:ext uri="{9D8B030D-6E8A-4147-A177-3AD203B41FA5}">
                      <a16:colId xmlns:a16="http://schemas.microsoft.com/office/drawing/2014/main" val="20004"/>
                    </a:ext>
                  </a:extLst>
                </a:gridCol>
                <a:gridCol w="1212433">
                  <a:extLst>
                    <a:ext uri="{9D8B030D-6E8A-4147-A177-3AD203B41FA5}">
                      <a16:colId xmlns:a16="http://schemas.microsoft.com/office/drawing/2014/main" val="20005"/>
                    </a:ext>
                  </a:extLst>
                </a:gridCol>
              </a:tblGrid>
              <a:tr h="244976">
                <a:tc gridSpan="6">
                  <a:txBody>
                    <a:bodyPr/>
                    <a:lstStyle/>
                    <a:p>
                      <a:pPr marL="38100" marR="38100" indent="457200" algn="ctr">
                        <a:lnSpc>
                          <a:spcPts val="1600"/>
                        </a:lnSpc>
                        <a:spcAft>
                          <a:spcPts val="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815403">
                <a:tc gridSpan="6">
                  <a:txBody>
                    <a:bodyPr/>
                    <a:lstStyle/>
                    <a:p>
                      <a:pPr indent="457200" algn="just">
                        <a:lnSpc>
                          <a:spcPts val="1600"/>
                        </a:lnSpc>
                        <a:spcAft>
                          <a:spcPts val="0"/>
                        </a:spcAft>
                      </a:pPr>
                      <a:r>
                        <a:rPr lang="es-ES" sz="1800" b="1" dirty="0">
                          <a:effectLst/>
                        </a:rPr>
                        <a:t>¿Entre las siguientes alternativas indique cuántas galletas rosadas consume su familia al mes? ¿Si se creara en la parroquia Reina</a:t>
                      </a:r>
                      <a:r>
                        <a:rPr lang="es-ES" sz="1800" b="1" baseline="0" dirty="0">
                          <a:effectLst/>
                        </a:rPr>
                        <a:t> del Cisne una empresa dedicada a la producción de B y G, con una excelente calidad y a un precio cómodo, usted estaría dispuesto a adquirir éste producto?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244976">
                <a:tc gridSpan="6">
                  <a:txBody>
                    <a:bodyPr/>
                    <a:lstStyle/>
                    <a:p>
                      <a:pPr indent="457200" algn="just">
                        <a:lnSpc>
                          <a:spcPts val="1600"/>
                        </a:lnSpc>
                        <a:spcAft>
                          <a:spcPts val="0"/>
                        </a:spcAft>
                      </a:pPr>
                      <a:r>
                        <a:rPr lang="es-ES" sz="9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2"/>
                  </a:ext>
                </a:extLst>
              </a:tr>
              <a:tr h="440957">
                <a:tc>
                  <a:txBody>
                    <a:bodyPr/>
                    <a:lstStyle/>
                    <a:p>
                      <a:pPr indent="457200" algn="just">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Suma de cuadrados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Media cuadrática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F</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Sig.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244976">
                <a:tc>
                  <a:txBody>
                    <a:bodyPr/>
                    <a:lstStyle/>
                    <a:p>
                      <a:pPr marL="38100" marR="38100" indent="457200" algn="just">
                        <a:lnSpc>
                          <a:spcPts val="1600"/>
                        </a:lnSpc>
                        <a:spcAft>
                          <a:spcPts val="0"/>
                        </a:spcAft>
                      </a:pPr>
                      <a:r>
                        <a:rPr lang="es-ES" sz="1200" dirty="0">
                          <a:effectLst/>
                        </a:rPr>
                        <a:t>Entre grupos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31,001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31,001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129,008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b="1" dirty="0">
                          <a:solidFill>
                            <a:srgbClr val="FF0000"/>
                          </a:solidFill>
                          <a:effectLst/>
                        </a:rPr>
                        <a:t>0,000</a:t>
                      </a:r>
                      <a:endPar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440957">
                <a:tc>
                  <a:txBody>
                    <a:bodyPr/>
                    <a:lstStyle/>
                    <a:p>
                      <a:pPr marL="38100" marR="38100" indent="457200" algn="just">
                        <a:lnSpc>
                          <a:spcPts val="1600"/>
                        </a:lnSpc>
                        <a:spcAft>
                          <a:spcPts val="0"/>
                        </a:spcAft>
                      </a:pPr>
                      <a:r>
                        <a:rPr lang="es-ES" sz="1200" dirty="0">
                          <a:effectLst/>
                        </a:rPr>
                        <a:t>Dentro de grupos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55,270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440957">
                <a:tc>
                  <a:txBody>
                    <a:bodyPr/>
                    <a:lstStyle/>
                    <a:p>
                      <a:pPr marL="38100" marR="38100" indent="457200" algn="just">
                        <a:lnSpc>
                          <a:spcPts val="1600"/>
                        </a:lnSpc>
                        <a:spcAft>
                          <a:spcPts val="0"/>
                        </a:spcAft>
                      </a:pPr>
                      <a:r>
                        <a:rPr lang="es-ES" sz="12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86,272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947" y="3477125"/>
            <a:ext cx="9204158" cy="3224463"/>
          </a:xfrm>
          <a:prstGeom prst="rect">
            <a:avLst/>
          </a:prstGeom>
          <a:noFill/>
          <a:ln>
            <a:noFill/>
          </a:ln>
        </p:spPr>
      </p:pic>
    </p:spTree>
    <p:extLst>
      <p:ext uri="{BB962C8B-B14F-4D97-AF65-F5344CB8AC3E}">
        <p14:creationId xmlns:p14="http://schemas.microsoft.com/office/powerpoint/2010/main" val="6801797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523684" y="212376"/>
            <a:ext cx="2669513" cy="400110"/>
          </a:xfrm>
          <a:prstGeom prst="rect">
            <a:avLst/>
          </a:prstGeom>
        </p:spPr>
        <p:txBody>
          <a:bodyPr wrap="none">
            <a:spAutoFit/>
          </a:bodyPr>
          <a:lstStyle/>
          <a:p>
            <a:r>
              <a:rPr lang="es-ES" sz="2000" b="1" dirty="0">
                <a:latin typeface="Times New Roman" panose="02020603050405020304" pitchFamily="18" charset="0"/>
                <a:ea typeface="Calibri" panose="020F0502020204030204" pitchFamily="34" charset="0"/>
              </a:rPr>
              <a:t>Análisis de correlación</a:t>
            </a:r>
            <a:endParaRPr lang="es-EC" sz="2000" b="1" dirty="0"/>
          </a:p>
        </p:txBody>
      </p:sp>
      <p:graphicFrame>
        <p:nvGraphicFramePr>
          <p:cNvPr id="3" name="Tabla 2"/>
          <p:cNvGraphicFramePr>
            <a:graphicFrameLocks noGrp="1"/>
          </p:cNvGraphicFramePr>
          <p:nvPr>
            <p:extLst>
              <p:ext uri="{D42A27DB-BD31-4B8C-83A1-F6EECF244321}">
                <p14:modId xmlns:p14="http://schemas.microsoft.com/office/powerpoint/2010/main" val="2014243957"/>
              </p:ext>
            </p:extLst>
          </p:nvPr>
        </p:nvGraphicFramePr>
        <p:xfrm>
          <a:off x="0" y="733930"/>
          <a:ext cx="9982200" cy="3255856"/>
        </p:xfrm>
        <a:graphic>
          <a:graphicData uri="http://schemas.openxmlformats.org/drawingml/2006/table">
            <a:tbl>
              <a:tblPr>
                <a:tableStyleId>{5C22544A-7EE6-4342-B048-85BDC9FD1C3A}</a:tableStyleId>
              </a:tblPr>
              <a:tblGrid>
                <a:gridCol w="3091578">
                  <a:extLst>
                    <a:ext uri="{9D8B030D-6E8A-4147-A177-3AD203B41FA5}">
                      <a16:colId xmlns:a16="http://schemas.microsoft.com/office/drawing/2014/main" val="20000"/>
                    </a:ext>
                  </a:extLst>
                </a:gridCol>
                <a:gridCol w="2291260">
                  <a:extLst>
                    <a:ext uri="{9D8B030D-6E8A-4147-A177-3AD203B41FA5}">
                      <a16:colId xmlns:a16="http://schemas.microsoft.com/office/drawing/2014/main" val="20001"/>
                    </a:ext>
                  </a:extLst>
                </a:gridCol>
                <a:gridCol w="2167457">
                  <a:extLst>
                    <a:ext uri="{9D8B030D-6E8A-4147-A177-3AD203B41FA5}">
                      <a16:colId xmlns:a16="http://schemas.microsoft.com/office/drawing/2014/main" val="20002"/>
                    </a:ext>
                  </a:extLst>
                </a:gridCol>
                <a:gridCol w="2431905">
                  <a:extLst>
                    <a:ext uri="{9D8B030D-6E8A-4147-A177-3AD203B41FA5}">
                      <a16:colId xmlns:a16="http://schemas.microsoft.com/office/drawing/2014/main" val="20003"/>
                    </a:ext>
                  </a:extLst>
                </a:gridCol>
              </a:tblGrid>
              <a:tr h="249317">
                <a:tc gridSpan="4">
                  <a:txBody>
                    <a:bodyPr/>
                    <a:lstStyle/>
                    <a:p>
                      <a:pPr marL="38100" marR="38100" indent="457200" algn="ctr">
                        <a:lnSpc>
                          <a:spcPts val="1600"/>
                        </a:lnSpc>
                        <a:spcAft>
                          <a:spcPts val="0"/>
                        </a:spcAft>
                      </a:pPr>
                      <a:r>
                        <a:rPr lang="es-ES" sz="1800" b="1" dirty="0">
                          <a:effectLst/>
                        </a:rPr>
                        <a:t>Correlaciones</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862410">
                <a:tc gridSpan="2">
                  <a:txBody>
                    <a:bodyPr/>
                    <a:lstStyle/>
                    <a:p>
                      <a:pPr indent="457200" algn="just">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indent="457200" algn="ctr">
                        <a:lnSpc>
                          <a:spcPts val="1600"/>
                        </a:lnSpc>
                        <a:spcAft>
                          <a:spcPts val="0"/>
                        </a:spcAft>
                      </a:pPr>
                      <a:r>
                        <a:rPr lang="es-ES" sz="1200" b="0" dirty="0">
                          <a:effectLst/>
                        </a:rPr>
                        <a:t>¿Indique el lugar en dónde usted compra el producto?</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b="0" dirty="0">
                          <a:effectLst/>
                        </a:rPr>
                        <a:t>¿Entre las siguientes alternativas indique cuántas galletas rosadas consume su familia al mes?</a:t>
                      </a:r>
                      <a:endParaRPr lang="es-EC"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249317">
                <a:tc rowSpan="3">
                  <a:txBody>
                    <a:bodyPr/>
                    <a:lstStyle/>
                    <a:p>
                      <a:pPr marL="0" marR="38100" indent="0" algn="just">
                        <a:lnSpc>
                          <a:spcPts val="1600"/>
                        </a:lnSpc>
                        <a:spcAft>
                          <a:spcPts val="0"/>
                        </a:spcAft>
                      </a:pPr>
                      <a:r>
                        <a:rPr lang="es-ES" sz="1200" b="1" dirty="0">
                          <a:effectLst/>
                        </a:rPr>
                        <a:t>¿Indique el lugar en dónde usted compra el producto?</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just">
                        <a:lnSpc>
                          <a:spcPts val="1600"/>
                        </a:lnSpc>
                        <a:spcAft>
                          <a:spcPts val="0"/>
                        </a:spcAft>
                      </a:pPr>
                      <a:r>
                        <a:rPr lang="es-ES" sz="1200" dirty="0">
                          <a:effectLst/>
                        </a:rPr>
                        <a:t>Correlación de Pearson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600" b="1" dirty="0">
                          <a:solidFill>
                            <a:srgbClr val="FF0000"/>
                          </a:solidFill>
                          <a:effectLst/>
                        </a:rPr>
                        <a:t>0,903</a:t>
                      </a:r>
                      <a:r>
                        <a:rPr lang="es-ES" sz="1600" b="1" baseline="30000" dirty="0">
                          <a:solidFill>
                            <a:srgbClr val="FF0000"/>
                          </a:solidFill>
                          <a:effectLst/>
                        </a:rPr>
                        <a:t>**</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448772">
                <a:tc vMerge="1">
                  <a:txBody>
                    <a:bodyPr/>
                    <a:lstStyle/>
                    <a:p>
                      <a:endParaRPr lang="es-EC"/>
                    </a:p>
                  </a:txBody>
                  <a:tcPr/>
                </a:tc>
                <a:tc>
                  <a:txBody>
                    <a:bodyPr/>
                    <a:lstStyle/>
                    <a:p>
                      <a:pPr marL="38100" marR="38100" indent="457200" algn="just">
                        <a:lnSpc>
                          <a:spcPts val="1600"/>
                        </a:lnSpc>
                        <a:spcAft>
                          <a:spcPts val="0"/>
                        </a:spcAft>
                      </a:pPr>
                      <a:r>
                        <a:rPr lang="es-ES" sz="1200" dirty="0">
                          <a:effectLst/>
                        </a:rPr>
                        <a:t>Sig.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indent="457200" algn="ctr">
                        <a:lnSpc>
                          <a:spcPts val="1600"/>
                        </a:lnSpc>
                        <a:spcAft>
                          <a:spcPts val="0"/>
                        </a:spcAft>
                      </a:pPr>
                      <a:r>
                        <a:rPr lang="es-ES" sz="1200" dirty="0">
                          <a:effectLst/>
                        </a:rPr>
                        <a:t>,000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49317">
                <a:tc vMerge="1">
                  <a:txBody>
                    <a:bodyPr/>
                    <a:lstStyle/>
                    <a:p>
                      <a:endParaRPr lang="es-EC"/>
                    </a:p>
                  </a:txBody>
                  <a:tcPr/>
                </a:tc>
                <a:tc>
                  <a:txBody>
                    <a:bodyPr/>
                    <a:lstStyle/>
                    <a:p>
                      <a:pPr marL="38100" marR="38100" indent="457200" algn="just">
                        <a:lnSpc>
                          <a:spcPts val="1600"/>
                        </a:lnSpc>
                        <a:spcAft>
                          <a:spcPts val="0"/>
                        </a:spcAft>
                      </a:pPr>
                      <a:r>
                        <a:rPr lang="es-ES" sz="1200" dirty="0">
                          <a:effectLst/>
                        </a:rPr>
                        <a:t>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249317">
                <a:tc rowSpan="3">
                  <a:txBody>
                    <a:bodyPr/>
                    <a:lstStyle/>
                    <a:p>
                      <a:pPr marL="0" marR="38100" indent="0" algn="just">
                        <a:lnSpc>
                          <a:spcPts val="1600"/>
                        </a:lnSpc>
                        <a:spcAft>
                          <a:spcPts val="0"/>
                        </a:spcAft>
                      </a:pPr>
                      <a:r>
                        <a:rPr lang="es-ES" sz="1200" b="1" dirty="0">
                          <a:effectLst/>
                        </a:rPr>
                        <a:t>¿Entre las siguientes alternativas indique cuántas galletas rosadas consume su familia al mes?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just">
                        <a:lnSpc>
                          <a:spcPts val="1600"/>
                        </a:lnSpc>
                        <a:spcAft>
                          <a:spcPts val="0"/>
                        </a:spcAft>
                      </a:pPr>
                      <a:r>
                        <a:rPr lang="es-ES" sz="1200" dirty="0">
                          <a:effectLst/>
                        </a:rPr>
                        <a:t>Correlación de Pearson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600" b="1" dirty="0">
                          <a:solidFill>
                            <a:srgbClr val="FF0000"/>
                          </a:solidFill>
                          <a:effectLst/>
                        </a:rPr>
                        <a:t>0,903</a:t>
                      </a:r>
                      <a:r>
                        <a:rPr lang="es-ES" sz="1600" b="1" baseline="30000" dirty="0">
                          <a:solidFill>
                            <a:srgbClr val="FF0000"/>
                          </a:solidFill>
                          <a:effectLst/>
                        </a:rPr>
                        <a:t>**</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448772">
                <a:tc vMerge="1">
                  <a:txBody>
                    <a:bodyPr/>
                    <a:lstStyle/>
                    <a:p>
                      <a:endParaRPr lang="es-EC"/>
                    </a:p>
                  </a:txBody>
                  <a:tcPr/>
                </a:tc>
                <a:tc>
                  <a:txBody>
                    <a:bodyPr/>
                    <a:lstStyle/>
                    <a:p>
                      <a:pPr marL="38100" marR="38100" indent="457200" algn="just">
                        <a:lnSpc>
                          <a:spcPts val="1600"/>
                        </a:lnSpc>
                        <a:spcAft>
                          <a:spcPts val="0"/>
                        </a:spcAft>
                      </a:pPr>
                      <a:r>
                        <a:rPr lang="es-ES" sz="1200" dirty="0">
                          <a:effectLst/>
                        </a:rPr>
                        <a:t>Sig.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indent="457200" algn="ctr">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249317">
                <a:tc vMerge="1">
                  <a:txBody>
                    <a:bodyPr/>
                    <a:lstStyle/>
                    <a:p>
                      <a:endParaRPr lang="es-EC"/>
                    </a:p>
                  </a:txBody>
                  <a:tcPr/>
                </a:tc>
                <a:tc>
                  <a:txBody>
                    <a:bodyPr/>
                    <a:lstStyle/>
                    <a:p>
                      <a:pPr marL="38100" marR="38100" indent="457200" algn="just">
                        <a:lnSpc>
                          <a:spcPts val="1600"/>
                        </a:lnSpc>
                        <a:spcAft>
                          <a:spcPts val="0"/>
                        </a:spcAft>
                      </a:pPr>
                      <a:r>
                        <a:rPr lang="es-ES" sz="1200" dirty="0">
                          <a:effectLst/>
                        </a:rPr>
                        <a:t>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7"/>
                  </a:ext>
                </a:extLst>
              </a:tr>
              <a:tr h="249317">
                <a:tc gridSpan="4">
                  <a:txBody>
                    <a:bodyPr/>
                    <a:lstStyle/>
                    <a:p>
                      <a:pPr marL="38100" marR="38100" indent="457200" algn="just">
                        <a:lnSpc>
                          <a:spcPts val="1600"/>
                        </a:lnSpc>
                        <a:spcAft>
                          <a:spcPts val="0"/>
                        </a:spcAft>
                      </a:pPr>
                      <a:r>
                        <a:rPr lang="es-ES" sz="1200" dirty="0">
                          <a:effectLst/>
                        </a:rPr>
                        <a:t>**. La correlación es significativa en el nivel 0,01 (bilateral).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8"/>
                  </a:ext>
                </a:extLst>
              </a:tr>
            </a:tbl>
          </a:graphicData>
        </a:graphic>
      </p:graphicFrame>
      <p:grpSp>
        <p:nvGrpSpPr>
          <p:cNvPr id="4" name="Grupo 3"/>
          <p:cNvGrpSpPr/>
          <p:nvPr/>
        </p:nvGrpSpPr>
        <p:grpSpPr>
          <a:xfrm>
            <a:off x="1967162" y="3992880"/>
            <a:ext cx="7390198" cy="2514600"/>
            <a:chOff x="0" y="0"/>
            <a:chExt cx="4191000" cy="1666875"/>
          </a:xfrm>
        </p:grpSpPr>
        <p:sp>
          <p:nvSpPr>
            <p:cNvPr id="5" name="Rectángulo redondeado 4"/>
            <p:cNvSpPr/>
            <p:nvPr/>
          </p:nvSpPr>
          <p:spPr>
            <a:xfrm>
              <a:off x="0" y="0"/>
              <a:ext cx="4191000" cy="1666875"/>
            </a:xfrm>
            <a:prstGeom prst="roundRect">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6" name="Flecha izquierda y derecha 5"/>
            <p:cNvSpPr/>
            <p:nvPr/>
          </p:nvSpPr>
          <p:spPr>
            <a:xfrm>
              <a:off x="295275" y="171450"/>
              <a:ext cx="3600450" cy="657225"/>
            </a:xfrm>
            <a:prstGeom prst="leftRightArrow">
              <a:avLst/>
            </a:prstGeom>
            <a:gradFill>
              <a:gsLst>
                <a:gs pos="5000">
                  <a:srgbClr val="0CE60C"/>
                </a:gs>
                <a:gs pos="0">
                  <a:schemeClr val="accent1">
                    <a:lumMod val="75000"/>
                  </a:schemeClr>
                </a:gs>
                <a:gs pos="0">
                  <a:schemeClr val="accent3">
                    <a:shade val="94000"/>
                    <a:lumMod val="94000"/>
                  </a:schemeClr>
                </a:gs>
              </a:gsLst>
            </a:gradFill>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7" name="Flecha abajo 6"/>
            <p:cNvSpPr/>
            <p:nvPr/>
          </p:nvSpPr>
          <p:spPr>
            <a:xfrm>
              <a:off x="247650" y="485775"/>
              <a:ext cx="85725" cy="2952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8" name="Flecha abajo 7"/>
            <p:cNvSpPr/>
            <p:nvPr/>
          </p:nvSpPr>
          <p:spPr>
            <a:xfrm>
              <a:off x="2143125" y="552450"/>
              <a:ext cx="95250" cy="2952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9" name="Flecha abajo 8"/>
            <p:cNvSpPr/>
            <p:nvPr/>
          </p:nvSpPr>
          <p:spPr>
            <a:xfrm>
              <a:off x="3810000" y="504825"/>
              <a:ext cx="76200" cy="2952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0" name="Flecha abajo 9"/>
            <p:cNvSpPr/>
            <p:nvPr/>
          </p:nvSpPr>
          <p:spPr>
            <a:xfrm>
              <a:off x="3343275" y="638175"/>
              <a:ext cx="123825" cy="295275"/>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cxnSp>
          <p:nvCxnSpPr>
            <p:cNvPr id="11" name="Conector recto 10"/>
            <p:cNvCxnSpPr/>
            <p:nvPr/>
          </p:nvCxnSpPr>
          <p:spPr>
            <a:xfrm>
              <a:off x="304800" y="1152525"/>
              <a:ext cx="3609975" cy="9525"/>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CuadroTexto 20"/>
          <p:cNvSpPr txBox="1"/>
          <p:nvPr/>
        </p:nvSpPr>
        <p:spPr>
          <a:xfrm>
            <a:off x="2283536" y="5199888"/>
            <a:ext cx="433282" cy="261610"/>
          </a:xfrm>
          <a:prstGeom prst="rect">
            <a:avLst/>
          </a:prstGeom>
          <a:noFill/>
        </p:spPr>
        <p:txBody>
          <a:bodyPr wrap="square" rtlCol="0">
            <a:spAutoFit/>
          </a:bodyPr>
          <a:lstStyle/>
          <a:p>
            <a:r>
              <a:rPr lang="es-EC" sz="1100" dirty="0"/>
              <a:t>- 1</a:t>
            </a:r>
          </a:p>
        </p:txBody>
      </p:sp>
      <p:sp>
        <p:nvSpPr>
          <p:cNvPr id="22" name="CuadroTexto 21"/>
          <p:cNvSpPr txBox="1"/>
          <p:nvPr/>
        </p:nvSpPr>
        <p:spPr>
          <a:xfrm>
            <a:off x="5687455" y="5271733"/>
            <a:ext cx="226745" cy="261610"/>
          </a:xfrm>
          <a:prstGeom prst="rect">
            <a:avLst/>
          </a:prstGeom>
          <a:noFill/>
        </p:spPr>
        <p:txBody>
          <a:bodyPr wrap="square" rtlCol="0">
            <a:spAutoFit/>
          </a:bodyPr>
          <a:lstStyle/>
          <a:p>
            <a:r>
              <a:rPr lang="es-EC" sz="1100" dirty="0"/>
              <a:t>0</a:t>
            </a:r>
          </a:p>
        </p:txBody>
      </p:sp>
      <p:sp>
        <p:nvSpPr>
          <p:cNvPr id="23" name="CuadroTexto 22"/>
          <p:cNvSpPr txBox="1"/>
          <p:nvPr/>
        </p:nvSpPr>
        <p:spPr>
          <a:xfrm>
            <a:off x="7712248" y="5422342"/>
            <a:ext cx="549103" cy="261610"/>
          </a:xfrm>
          <a:prstGeom prst="rect">
            <a:avLst/>
          </a:prstGeom>
          <a:noFill/>
        </p:spPr>
        <p:txBody>
          <a:bodyPr wrap="square" rtlCol="0">
            <a:spAutoFit/>
          </a:bodyPr>
          <a:lstStyle/>
          <a:p>
            <a:r>
              <a:rPr lang="es-EC" sz="1100" dirty="0"/>
              <a:t>0,903</a:t>
            </a:r>
          </a:p>
        </p:txBody>
      </p:sp>
      <p:sp>
        <p:nvSpPr>
          <p:cNvPr id="24" name="CuadroTexto 23"/>
          <p:cNvSpPr txBox="1"/>
          <p:nvPr/>
        </p:nvSpPr>
        <p:spPr>
          <a:xfrm>
            <a:off x="8602127" y="5207603"/>
            <a:ext cx="387656" cy="261610"/>
          </a:xfrm>
          <a:prstGeom prst="rect">
            <a:avLst/>
          </a:prstGeom>
          <a:noFill/>
        </p:spPr>
        <p:txBody>
          <a:bodyPr wrap="square" rtlCol="0">
            <a:spAutoFit/>
          </a:bodyPr>
          <a:lstStyle/>
          <a:p>
            <a:r>
              <a:rPr lang="es-EC" sz="1100" dirty="0"/>
              <a:t>+ 1</a:t>
            </a:r>
          </a:p>
        </p:txBody>
      </p:sp>
      <p:sp>
        <p:nvSpPr>
          <p:cNvPr id="26" name="CuadroTexto 25"/>
          <p:cNvSpPr txBox="1"/>
          <p:nvPr/>
        </p:nvSpPr>
        <p:spPr>
          <a:xfrm>
            <a:off x="7971697" y="5803578"/>
            <a:ext cx="1007755" cy="430887"/>
          </a:xfrm>
          <a:prstGeom prst="rect">
            <a:avLst/>
          </a:prstGeom>
          <a:noFill/>
        </p:spPr>
        <p:txBody>
          <a:bodyPr wrap="square" rtlCol="0">
            <a:spAutoFit/>
          </a:bodyPr>
          <a:lstStyle/>
          <a:p>
            <a:r>
              <a:rPr lang="es-EC" sz="1100" dirty="0"/>
              <a:t>Excelente correlación</a:t>
            </a:r>
          </a:p>
        </p:txBody>
      </p:sp>
    </p:spTree>
    <p:extLst>
      <p:ext uri="{BB962C8B-B14F-4D97-AF65-F5344CB8AC3E}">
        <p14:creationId xmlns:p14="http://schemas.microsoft.com/office/powerpoint/2010/main" val="30409573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284523" y="384642"/>
            <a:ext cx="2595837" cy="306302"/>
          </a:xfrm>
          <a:prstGeom prst="rect">
            <a:avLst/>
          </a:prstGeom>
        </p:spPr>
        <p:txBody>
          <a:bodyPr wrap="square">
            <a:spAutoFit/>
          </a:bodyPr>
          <a:lstStyle/>
          <a:p>
            <a:pPr marR="38100" indent="457200" algn="just">
              <a:lnSpc>
                <a:spcPts val="16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Chi Cuadrado</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52930271"/>
              </p:ext>
            </p:extLst>
          </p:nvPr>
        </p:nvGraphicFramePr>
        <p:xfrm>
          <a:off x="284523" y="682159"/>
          <a:ext cx="9653561" cy="2914478"/>
        </p:xfrm>
        <a:graphic>
          <a:graphicData uri="http://schemas.openxmlformats.org/drawingml/2006/table">
            <a:tbl>
              <a:tblPr>
                <a:tableStyleId>{5C22544A-7EE6-4342-B048-85BDC9FD1C3A}</a:tableStyleId>
              </a:tblPr>
              <a:tblGrid>
                <a:gridCol w="1513577">
                  <a:extLst>
                    <a:ext uri="{9D8B030D-6E8A-4147-A177-3AD203B41FA5}">
                      <a16:colId xmlns:a16="http://schemas.microsoft.com/office/drawing/2014/main" val="20000"/>
                    </a:ext>
                  </a:extLst>
                </a:gridCol>
                <a:gridCol w="1749986">
                  <a:extLst>
                    <a:ext uri="{9D8B030D-6E8A-4147-A177-3AD203B41FA5}">
                      <a16:colId xmlns:a16="http://schemas.microsoft.com/office/drawing/2014/main" val="20001"/>
                    </a:ext>
                  </a:extLst>
                </a:gridCol>
                <a:gridCol w="2239103">
                  <a:extLst>
                    <a:ext uri="{9D8B030D-6E8A-4147-A177-3AD203B41FA5}">
                      <a16:colId xmlns:a16="http://schemas.microsoft.com/office/drawing/2014/main" val="20002"/>
                    </a:ext>
                  </a:extLst>
                </a:gridCol>
                <a:gridCol w="4150895">
                  <a:extLst>
                    <a:ext uri="{9D8B030D-6E8A-4147-A177-3AD203B41FA5}">
                      <a16:colId xmlns:a16="http://schemas.microsoft.com/office/drawing/2014/main" val="20003"/>
                    </a:ext>
                  </a:extLst>
                </a:gridCol>
              </a:tblGrid>
              <a:tr h="529906">
                <a:tc gridSpan="4">
                  <a:txBody>
                    <a:bodyPr/>
                    <a:lstStyle/>
                    <a:p>
                      <a:pPr marR="38100" indent="457200" algn="just">
                        <a:lnSpc>
                          <a:spcPts val="1600"/>
                        </a:lnSpc>
                        <a:spcAft>
                          <a:spcPts val="0"/>
                        </a:spcAft>
                      </a:pPr>
                      <a:r>
                        <a:rPr lang="es-ES" sz="1200" dirty="0">
                          <a:effectLst/>
                        </a:rPr>
                        <a:t>     </a:t>
                      </a:r>
                      <a:endParaRPr lang="es-EC" sz="1200" dirty="0">
                        <a:effectLst/>
                      </a:endParaRPr>
                    </a:p>
                    <a:p>
                      <a:pPr marL="38100" marR="38100" indent="457200" algn="ctr">
                        <a:lnSpc>
                          <a:spcPts val="1600"/>
                        </a:lnSpc>
                        <a:spcAft>
                          <a:spcPts val="0"/>
                        </a:spcAft>
                      </a:pPr>
                      <a:r>
                        <a:rPr lang="es-ES" sz="1800" dirty="0">
                          <a:effectLst/>
                        </a:rPr>
                        <a:t>Estadísticos de prueba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794860">
                <a:tc>
                  <a:txBody>
                    <a:bodyPr/>
                    <a:lstStyle/>
                    <a:p>
                      <a:pPr indent="457200" algn="just">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0" marR="38100" indent="0" algn="ctr">
                        <a:lnSpc>
                          <a:spcPts val="1600"/>
                        </a:lnSpc>
                        <a:spcAft>
                          <a:spcPts val="0"/>
                        </a:spcAft>
                      </a:pPr>
                      <a:r>
                        <a:rPr lang="es-ES" sz="1200" b="1" dirty="0">
                          <a:effectLst/>
                        </a:rPr>
                        <a:t>¿Cuál es su edad?</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0" marR="38100" indent="0" algn="just">
                        <a:lnSpc>
                          <a:spcPts val="1600"/>
                        </a:lnSpc>
                        <a:spcAft>
                          <a:spcPts val="0"/>
                        </a:spcAft>
                      </a:pPr>
                      <a:r>
                        <a:rPr lang="es-ES" sz="1200" b="1" dirty="0">
                          <a:effectLst/>
                        </a:rPr>
                        <a:t>¿Cuánto pagaría usted por un empaque de bollos o galletas?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b="1" dirty="0">
                          <a:effectLst/>
                        </a:rPr>
                        <a:t>¿Su familia consume bollos y galletas rosadas?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264952">
                <a:tc>
                  <a:txBody>
                    <a:bodyPr/>
                    <a:lstStyle/>
                    <a:p>
                      <a:pPr marL="38100" marR="38100" indent="457200" algn="just">
                        <a:lnSpc>
                          <a:spcPts val="1600"/>
                        </a:lnSpc>
                        <a:spcAft>
                          <a:spcPts val="0"/>
                        </a:spcAft>
                      </a:pPr>
                      <a:r>
                        <a:rPr lang="es-ES" sz="1200" dirty="0">
                          <a:effectLst/>
                        </a:rPr>
                        <a:t>Chi-cuadrado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23,246</a:t>
                      </a:r>
                      <a:r>
                        <a:rPr lang="es-ES" sz="1200" baseline="30000" dirty="0">
                          <a:effectLst/>
                        </a:rPr>
                        <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108,112</a:t>
                      </a:r>
                      <a:r>
                        <a:rPr lang="es-ES" sz="1200" baseline="30000" dirty="0">
                          <a:effectLst/>
                        </a:rPr>
                        <a:t>b</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198,361</a:t>
                      </a:r>
                      <a:r>
                        <a:rPr lang="es-ES" sz="1200" baseline="30000" dirty="0">
                          <a:effectLst/>
                        </a:rPr>
                        <a:t>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264952">
                <a:tc>
                  <a:txBody>
                    <a:bodyPr/>
                    <a:lstStyle/>
                    <a:p>
                      <a:pPr marL="38100" marR="38100" indent="457200" algn="just">
                        <a:lnSpc>
                          <a:spcPts val="1600"/>
                        </a:lnSpc>
                        <a:spcAft>
                          <a:spcPts val="0"/>
                        </a:spcAft>
                      </a:pPr>
                      <a:r>
                        <a:rPr lang="es-ES" sz="1200" dirty="0">
                          <a:effectLst/>
                        </a:rPr>
                        <a:t>gl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264952">
                <a:tc>
                  <a:txBody>
                    <a:bodyPr/>
                    <a:lstStyle/>
                    <a:p>
                      <a:pPr marL="38100" marR="38100" indent="457200" algn="just">
                        <a:lnSpc>
                          <a:spcPts val="1600"/>
                        </a:lnSpc>
                        <a:spcAft>
                          <a:spcPts val="0"/>
                        </a:spcAft>
                      </a:pPr>
                      <a:r>
                        <a:rPr lang="es-ES" sz="1200" dirty="0">
                          <a:effectLst/>
                        </a:rPr>
                        <a:t>Sig. asintótica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,870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b="1" dirty="0">
                          <a:solidFill>
                            <a:srgbClr val="FF0000"/>
                          </a:solidFill>
                          <a:effectLst/>
                        </a:rPr>
                        <a:t>0,000</a:t>
                      </a:r>
                      <a:endPar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b="1" dirty="0">
                          <a:solidFill>
                            <a:srgbClr val="FF0000"/>
                          </a:solidFill>
                          <a:effectLst/>
                        </a:rPr>
                        <a:t>0,000</a:t>
                      </a:r>
                      <a:endParaRPr lang="es-EC"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264952">
                <a:tc gridSpan="4">
                  <a:txBody>
                    <a:bodyPr/>
                    <a:lstStyle/>
                    <a:p>
                      <a:pPr marL="38100" marR="38100" indent="457200" algn="just">
                        <a:lnSpc>
                          <a:spcPts val="1600"/>
                        </a:lnSpc>
                        <a:spcAft>
                          <a:spcPts val="0"/>
                        </a:spcAft>
                      </a:pPr>
                      <a:r>
                        <a:rPr lang="es-ES" sz="900" dirty="0">
                          <a:effectLst/>
                        </a:rPr>
                        <a:t>a. 0 casillas (0,0%) han esperado frecuencias menores que 5. La frecuencia mínima de casilla esperada es 7,4.</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5"/>
                  </a:ext>
                </a:extLst>
              </a:tr>
              <a:tr h="264952">
                <a:tc gridSpan="4">
                  <a:txBody>
                    <a:bodyPr/>
                    <a:lstStyle/>
                    <a:p>
                      <a:pPr marL="38100" marR="38100" indent="457200" algn="just">
                        <a:lnSpc>
                          <a:spcPts val="1600"/>
                        </a:lnSpc>
                        <a:spcAft>
                          <a:spcPts val="0"/>
                        </a:spcAft>
                      </a:pPr>
                      <a:r>
                        <a:rPr lang="es-ES" sz="900" dirty="0">
                          <a:effectLst/>
                        </a:rPr>
                        <a:t>b. 0 casillas (0,0%) han esperado frecuencias menores que 5. La frecuencia mínima de casilla esperada es 77,3.</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6"/>
                  </a:ext>
                </a:extLst>
              </a:tr>
              <a:tr h="264952">
                <a:tc gridSpan="4">
                  <a:txBody>
                    <a:bodyPr/>
                    <a:lstStyle/>
                    <a:p>
                      <a:pPr marL="38100" marR="38100" indent="457200" algn="just">
                        <a:lnSpc>
                          <a:spcPts val="1600"/>
                        </a:lnSpc>
                        <a:spcAft>
                          <a:spcPts val="0"/>
                        </a:spcAft>
                      </a:pPr>
                      <a:r>
                        <a:rPr lang="es-ES" sz="900" dirty="0">
                          <a:effectLst/>
                        </a:rPr>
                        <a:t>c. 0 casillas (0,0%) han esperado frecuencias menores que 5. La frecuencia mínima de casilla esperada es 122,0.</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7"/>
                  </a:ext>
                </a:extLst>
              </a:tr>
            </a:tbl>
          </a:graphicData>
        </a:graphic>
      </p:graphicFrame>
      <p:grpSp>
        <p:nvGrpSpPr>
          <p:cNvPr id="4" name="Grupo 3"/>
          <p:cNvGrpSpPr/>
          <p:nvPr/>
        </p:nvGrpSpPr>
        <p:grpSpPr>
          <a:xfrm>
            <a:off x="284522" y="3728035"/>
            <a:ext cx="9701689" cy="2877302"/>
            <a:chOff x="-68408" y="0"/>
            <a:chExt cx="6604463" cy="2409825"/>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8" y="0"/>
              <a:ext cx="6604463" cy="2409825"/>
            </a:xfrm>
            <a:prstGeom prst="rect">
              <a:avLst/>
            </a:prstGeom>
            <a:noFill/>
            <a:ln>
              <a:noFill/>
            </a:ln>
          </p:spPr>
        </p:pic>
        <p:sp>
          <p:nvSpPr>
            <p:cNvPr id="6" name="Cuadro de texto 58"/>
            <p:cNvSpPr txBox="1"/>
            <p:nvPr/>
          </p:nvSpPr>
          <p:spPr>
            <a:xfrm>
              <a:off x="695325" y="485775"/>
              <a:ext cx="1771650" cy="2667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just">
                <a:lnSpc>
                  <a:spcPct val="200000"/>
                </a:lnSpc>
                <a:spcAft>
                  <a:spcPts val="1000"/>
                </a:spcAft>
              </a:pPr>
              <a:r>
                <a:rPr lang="es-ES" sz="1000" dirty="0">
                  <a:solidFill>
                    <a:srgbClr val="244061"/>
                  </a:solidFill>
                  <a:effectLst/>
                  <a:latin typeface="Times New Roman" panose="02020603050405020304" pitchFamily="18" charset="0"/>
                  <a:ea typeface="Calibri" panose="020F0502020204030204" pitchFamily="34" charset="0"/>
                  <a:cs typeface="Times New Roman" panose="02020603050405020304" pitchFamily="18" charset="0"/>
                </a:rPr>
                <a:t>CHI   CUADRADO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adro de texto 1"/>
            <p:cNvSpPr txBox="1"/>
            <p:nvPr/>
          </p:nvSpPr>
          <p:spPr>
            <a:xfrm>
              <a:off x="2228850" y="2000250"/>
              <a:ext cx="2905125" cy="3905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just">
                <a:lnSpc>
                  <a:spcPct val="200000"/>
                </a:lnSpc>
                <a:spcAft>
                  <a:spcPts val="0"/>
                </a:spcAft>
              </a:pPr>
              <a:r>
                <a:rPr lang="es-MX" sz="7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 cuadrado= 0,00 0,00 &lt; 5% Acepto H1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0"/>
                </a:spcAft>
              </a:pPr>
              <a:r>
                <a:rPr lang="es-MX" sz="7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0,00 Determina que si hay Asociación y Relación entre las tres variables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1000"/>
                </a:spcAft>
              </a:pPr>
              <a:r>
                <a:rPr lang="es-MX" sz="7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1000"/>
                </a:spcAft>
              </a:pPr>
              <a:r>
                <a:rPr lang="es-MX" sz="7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417910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Rectángulo 9"/>
          <p:cNvSpPr/>
          <p:nvPr/>
        </p:nvSpPr>
        <p:spPr>
          <a:xfrm>
            <a:off x="2859700" y="248471"/>
            <a:ext cx="4068786" cy="400110"/>
          </a:xfrm>
          <a:prstGeom prst="rect">
            <a:avLst/>
          </a:prstGeom>
          <a:solidFill>
            <a:schemeClr val="accent2">
              <a:lumMod val="60000"/>
              <a:lumOff val="40000"/>
            </a:schemeClr>
          </a:solidFill>
        </p:spPr>
        <p:txBody>
          <a:bodyPr wrap="square">
            <a:spAutoFit/>
          </a:bodyPr>
          <a:lstStyle/>
          <a:p>
            <a:r>
              <a:rPr lang="es-ES" sz="2000" dirty="0">
                <a:latin typeface="Times New Roman" panose="02020603050405020304" pitchFamily="18" charset="0"/>
                <a:ea typeface="Times New Roman" panose="02020603050405020304" pitchFamily="18" charset="0"/>
                <a:cs typeface="Times New Roman" panose="02020603050405020304" pitchFamily="18" charset="0"/>
              </a:rPr>
              <a:t>          Estrategias de Mercado 4P´</a:t>
            </a:r>
            <a:r>
              <a:rPr lang="es-ES" sz="2000" dirty="0">
                <a:latin typeface="Times New Roman" panose="02020603050405020304" pitchFamily="18" charset="0"/>
                <a:ea typeface="Calibri" panose="020F0502020204030204" pitchFamily="34" charset="0"/>
              </a:rPr>
              <a:t>s</a:t>
            </a:r>
            <a:endParaRPr lang="es-EC" sz="2000" dirty="0"/>
          </a:p>
        </p:txBody>
      </p:sp>
      <p:sp>
        <p:nvSpPr>
          <p:cNvPr id="12" name="Rectángulo 11"/>
          <p:cNvSpPr/>
          <p:nvPr/>
        </p:nvSpPr>
        <p:spPr>
          <a:xfrm>
            <a:off x="5108375" y="935189"/>
            <a:ext cx="4455349" cy="584775"/>
          </a:xfrm>
          <a:prstGeom prst="rect">
            <a:avLst/>
          </a:prstGeom>
          <a:solidFill>
            <a:schemeClr val="accent1">
              <a:lumMod val="60000"/>
              <a:lumOff val="40000"/>
            </a:schemeClr>
          </a:solidFill>
          <a:ln>
            <a:solidFill>
              <a:srgbClr val="002060"/>
            </a:solidFill>
          </a:ln>
        </p:spPr>
        <p:txBody>
          <a:bodyPr wrap="square">
            <a:spAutoFit/>
          </a:bodyPr>
          <a:lstStyle/>
          <a:p>
            <a:pPr lvl="2">
              <a:lnSpc>
                <a:spcPct val="200000"/>
              </a:lnSpc>
              <a:spcBef>
                <a:spcPts val="1000"/>
              </a:spcBef>
              <a:spcAft>
                <a:spcPts val="0"/>
              </a:spcAft>
            </a:pPr>
            <a:r>
              <a:rPr lang="es-ES" sz="1200" b="1" dirty="0">
                <a:latin typeface="Times New Roman" panose="02020603050405020304" pitchFamily="18" charset="0"/>
                <a:ea typeface="Arial" panose="020B0604020202020204" pitchFamily="34" charset="0"/>
                <a:cs typeface="Times New Roman" panose="02020603050405020304" pitchFamily="18" charset="0"/>
              </a:rPr>
              <a:t>                      </a:t>
            </a:r>
            <a:r>
              <a:rPr lang="es-ES" sz="1600" b="1" dirty="0">
                <a:latin typeface="Times New Roman" panose="02020603050405020304" pitchFamily="18" charset="0"/>
                <a:ea typeface="Arial" panose="020B0604020202020204" pitchFamily="34" charset="0"/>
                <a:cs typeface="Times New Roman" panose="02020603050405020304" pitchFamily="18" charset="0"/>
              </a:rPr>
              <a:t>Precio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ángulo 13"/>
          <p:cNvSpPr/>
          <p:nvPr/>
        </p:nvSpPr>
        <p:spPr>
          <a:xfrm>
            <a:off x="5116620" y="1519964"/>
            <a:ext cx="4447104" cy="1600438"/>
          </a:xfrm>
          <a:prstGeom prst="rect">
            <a:avLst/>
          </a:prstGeom>
          <a:ln>
            <a:solidFill>
              <a:srgbClr val="002060"/>
            </a:solidFill>
          </a:ln>
        </p:spPr>
        <p:txBody>
          <a:bodyPr wrap="square">
            <a:spAutoFit/>
          </a:bodyPr>
          <a:lstStyle/>
          <a:p>
            <a:pPr algn="just"/>
            <a:r>
              <a:rPr lang="es-ES" sz="1400" dirty="0">
                <a:latin typeface="Times New Roman" panose="02020603050405020304" pitchFamily="18" charset="0"/>
                <a:ea typeface="Arial" panose="020B0604020202020204" pitchFamily="34" charset="0"/>
              </a:rPr>
              <a:t>Para determinar el precio del producto bollos y galletas rosadas </a:t>
            </a:r>
            <a:r>
              <a:rPr lang="es-ES" sz="1400" spc="-15" dirty="0">
                <a:latin typeface="Times New Roman" panose="02020603050405020304" pitchFamily="18" charset="0"/>
                <a:ea typeface="Arial" panose="020B0604020202020204" pitchFamily="34" charset="0"/>
              </a:rPr>
              <a:t>se </a:t>
            </a:r>
            <a:r>
              <a:rPr lang="es-ES" sz="1400" dirty="0">
                <a:latin typeface="Times New Roman" panose="02020603050405020304" pitchFamily="18" charset="0"/>
                <a:ea typeface="Arial" panose="020B0604020202020204" pitchFamily="34" charset="0"/>
              </a:rPr>
              <a:t>debe tener en consideración 2 factores, uno es el precio que establece la competencia en el mercado, que es un referente para la nueva empresa, el segundo factor los costos de producción que generará el producto, más el margen de utilidad que redundará el precio de venta del</a:t>
            </a:r>
            <a:r>
              <a:rPr lang="es-ES" sz="1400" spc="-155" dirty="0">
                <a:latin typeface="Times New Roman" panose="02020603050405020304" pitchFamily="18" charset="0"/>
                <a:ea typeface="Arial" panose="020B0604020202020204" pitchFamily="34" charset="0"/>
              </a:rPr>
              <a:t> </a:t>
            </a:r>
            <a:r>
              <a:rPr lang="es-ES" sz="1400" dirty="0">
                <a:latin typeface="Times New Roman" panose="02020603050405020304" pitchFamily="18" charset="0"/>
                <a:ea typeface="Arial" panose="020B0604020202020204" pitchFamily="34" charset="0"/>
              </a:rPr>
              <a:t>producto.</a:t>
            </a:r>
            <a:endParaRPr lang="es-EC" sz="1400" dirty="0"/>
          </a:p>
        </p:txBody>
      </p:sp>
      <p:sp>
        <p:nvSpPr>
          <p:cNvPr id="21" name="Rectángulo 20"/>
          <p:cNvSpPr/>
          <p:nvPr/>
        </p:nvSpPr>
        <p:spPr>
          <a:xfrm>
            <a:off x="101308" y="1463666"/>
            <a:ext cx="4443315" cy="1692771"/>
          </a:xfrm>
          <a:prstGeom prst="rect">
            <a:avLst/>
          </a:prstGeom>
          <a:ln>
            <a:solidFill>
              <a:srgbClr val="002060"/>
            </a:solidFill>
          </a:ln>
        </p:spPr>
        <p:txBody>
          <a:bodyPr wrap="square">
            <a:spAutoFit/>
          </a:bodyPr>
          <a:lstStyle/>
          <a:p>
            <a:pPr algn="just"/>
            <a:r>
              <a:rPr lang="es-ES" sz="1400" dirty="0">
                <a:latin typeface="Times New Roman" panose="02020603050405020304" pitchFamily="18" charset="0"/>
                <a:ea typeface="Arial" panose="020B0604020202020204" pitchFamily="34" charset="0"/>
              </a:rPr>
              <a:t>Los Productos que ofertará la nueva empresa son: Bollos y Galletas Rosadas, serán comercializados en un solo empaque, que debe tener las características de frescura, con excelente sabor</a:t>
            </a:r>
          </a:p>
          <a:p>
            <a:endParaRPr lang="es-ES" sz="1200" dirty="0">
              <a:latin typeface="Times New Roman" panose="02020603050405020304" pitchFamily="18" charset="0"/>
              <a:ea typeface="Arial" panose="020B0604020202020204" pitchFamily="34" charset="0"/>
            </a:endParaRPr>
          </a:p>
          <a:p>
            <a:endParaRPr lang="es-ES" sz="1200" dirty="0">
              <a:latin typeface="Times New Roman" panose="02020603050405020304" pitchFamily="18" charset="0"/>
              <a:ea typeface="Arial" panose="020B0604020202020204" pitchFamily="34" charset="0"/>
            </a:endParaRPr>
          </a:p>
          <a:p>
            <a:endParaRPr lang="es-ES" sz="1200" dirty="0">
              <a:latin typeface="Times New Roman" panose="02020603050405020304" pitchFamily="18" charset="0"/>
              <a:ea typeface="Arial" panose="020B0604020202020204" pitchFamily="34" charset="0"/>
            </a:endParaRPr>
          </a:p>
          <a:p>
            <a:endParaRPr lang="es-EC" sz="1200" dirty="0"/>
          </a:p>
        </p:txBody>
      </p:sp>
      <p:pic>
        <p:nvPicPr>
          <p:cNvPr id="25" name="Imagen 24" descr="IMG_537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095" y="2396625"/>
            <a:ext cx="1934392" cy="646332"/>
          </a:xfrm>
          <a:prstGeom prst="rect">
            <a:avLst/>
          </a:prstGeom>
          <a:noFill/>
          <a:ln>
            <a:solidFill>
              <a:srgbClr val="002060"/>
            </a:solidFill>
          </a:ln>
          <a:effectLst>
            <a:softEdge rad="12700"/>
          </a:effectLst>
        </p:spPr>
      </p:pic>
      <p:sp>
        <p:nvSpPr>
          <p:cNvPr id="22" name="Rectángulo 21"/>
          <p:cNvSpPr/>
          <p:nvPr/>
        </p:nvSpPr>
        <p:spPr>
          <a:xfrm>
            <a:off x="98559" y="3600180"/>
            <a:ext cx="4446062" cy="584775"/>
          </a:xfrm>
          <a:prstGeom prst="rect">
            <a:avLst/>
          </a:prstGeom>
          <a:solidFill>
            <a:schemeClr val="accent1">
              <a:lumMod val="60000"/>
              <a:lumOff val="40000"/>
            </a:schemeClr>
          </a:solidFill>
          <a:ln>
            <a:solidFill>
              <a:srgbClr val="002060"/>
            </a:solidFill>
          </a:ln>
        </p:spPr>
        <p:txBody>
          <a:bodyPr wrap="square">
            <a:spAutoFit/>
          </a:bodyPr>
          <a:lstStyle/>
          <a:p>
            <a:pPr lvl="2" algn="just">
              <a:lnSpc>
                <a:spcPct val="200000"/>
              </a:lnSpc>
              <a:spcBef>
                <a:spcPts val="1000"/>
              </a:spcBef>
              <a:spcAft>
                <a:spcPts val="0"/>
              </a:spcAft>
            </a:pPr>
            <a:r>
              <a:rPr lang="es-ES" sz="1600" b="1" dirty="0">
                <a:latin typeface="Times New Roman" panose="02020603050405020304" pitchFamily="18" charset="0"/>
                <a:ea typeface="Arial" panose="020B0604020202020204" pitchFamily="34" charset="0"/>
                <a:cs typeface="Times New Roman" panose="02020603050405020304" pitchFamily="18" charset="0"/>
              </a:rPr>
              <a:t>                       Plaza</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8" name="Grupo 27"/>
          <p:cNvGrpSpPr>
            <a:grpSpLocks/>
          </p:cNvGrpSpPr>
          <p:nvPr/>
        </p:nvGrpSpPr>
        <p:grpSpPr bwMode="auto">
          <a:xfrm>
            <a:off x="25270" y="4339160"/>
            <a:ext cx="4417217" cy="1523551"/>
            <a:chOff x="2665" y="219"/>
            <a:chExt cx="7480" cy="1090"/>
          </a:xfrm>
        </p:grpSpPr>
        <p:pic>
          <p:nvPicPr>
            <p:cNvPr id="29" name="Picture 12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 y="249"/>
              <a:ext cx="1720" cy="106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30" name="Picture 12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 y="219"/>
              <a:ext cx="1975" cy="106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1" name="AutoShape 1296"/>
            <p:cNvSpPr>
              <a:spLocks/>
            </p:cNvSpPr>
            <p:nvPr/>
          </p:nvSpPr>
          <p:spPr bwMode="auto">
            <a:xfrm>
              <a:off x="4830" y="698"/>
              <a:ext cx="810" cy="163"/>
            </a:xfrm>
            <a:custGeom>
              <a:avLst/>
              <a:gdLst>
                <a:gd name="T0" fmla="*/ 770 w 810"/>
                <a:gd name="T1" fmla="*/ 779 h 163"/>
                <a:gd name="T2" fmla="*/ 660 w 810"/>
                <a:gd name="T3" fmla="*/ 843 h 163"/>
                <a:gd name="T4" fmla="*/ 659 w 810"/>
                <a:gd name="T5" fmla="*/ 850 h 163"/>
                <a:gd name="T6" fmla="*/ 662 w 810"/>
                <a:gd name="T7" fmla="*/ 854 h 163"/>
                <a:gd name="T8" fmla="*/ 664 w 810"/>
                <a:gd name="T9" fmla="*/ 859 h 163"/>
                <a:gd name="T10" fmla="*/ 670 w 810"/>
                <a:gd name="T11" fmla="*/ 861 h 163"/>
                <a:gd name="T12" fmla="*/ 675 w 810"/>
                <a:gd name="T13" fmla="*/ 858 h 163"/>
                <a:gd name="T14" fmla="*/ 793 w 810"/>
                <a:gd name="T15" fmla="*/ 789 h 163"/>
                <a:gd name="T16" fmla="*/ 790 w 810"/>
                <a:gd name="T17" fmla="*/ 789 h 163"/>
                <a:gd name="T18" fmla="*/ 790 w 810"/>
                <a:gd name="T19" fmla="*/ 788 h 163"/>
                <a:gd name="T20" fmla="*/ 785 w 810"/>
                <a:gd name="T21" fmla="*/ 788 h 163"/>
                <a:gd name="T22" fmla="*/ 770 w 810"/>
                <a:gd name="T23" fmla="*/ 779 h 163"/>
                <a:gd name="T24" fmla="*/ 753 w 810"/>
                <a:gd name="T25" fmla="*/ 769 h 163"/>
                <a:gd name="T26" fmla="*/ 0 w 810"/>
                <a:gd name="T27" fmla="*/ 769 h 163"/>
                <a:gd name="T28" fmla="*/ 0 w 810"/>
                <a:gd name="T29" fmla="*/ 789 h 163"/>
                <a:gd name="T30" fmla="*/ 753 w 810"/>
                <a:gd name="T31" fmla="*/ 789 h 163"/>
                <a:gd name="T32" fmla="*/ 770 w 810"/>
                <a:gd name="T33" fmla="*/ 779 h 163"/>
                <a:gd name="T34" fmla="*/ 753 w 810"/>
                <a:gd name="T35" fmla="*/ 769 h 163"/>
                <a:gd name="T36" fmla="*/ 793 w 810"/>
                <a:gd name="T37" fmla="*/ 769 h 163"/>
                <a:gd name="T38" fmla="*/ 790 w 810"/>
                <a:gd name="T39" fmla="*/ 769 h 163"/>
                <a:gd name="T40" fmla="*/ 790 w 810"/>
                <a:gd name="T41" fmla="*/ 789 h 163"/>
                <a:gd name="T42" fmla="*/ 793 w 810"/>
                <a:gd name="T43" fmla="*/ 789 h 163"/>
                <a:gd name="T44" fmla="*/ 810 w 810"/>
                <a:gd name="T45" fmla="*/ 779 h 163"/>
                <a:gd name="T46" fmla="*/ 793 w 810"/>
                <a:gd name="T47" fmla="*/ 769 h 163"/>
                <a:gd name="T48" fmla="*/ 785 w 810"/>
                <a:gd name="T49" fmla="*/ 771 h 163"/>
                <a:gd name="T50" fmla="*/ 770 w 810"/>
                <a:gd name="T51" fmla="*/ 779 h 163"/>
                <a:gd name="T52" fmla="*/ 785 w 810"/>
                <a:gd name="T53" fmla="*/ 788 h 163"/>
                <a:gd name="T54" fmla="*/ 785 w 810"/>
                <a:gd name="T55" fmla="*/ 771 h 163"/>
                <a:gd name="T56" fmla="*/ 790 w 810"/>
                <a:gd name="T57" fmla="*/ 771 h 163"/>
                <a:gd name="T58" fmla="*/ 785 w 810"/>
                <a:gd name="T59" fmla="*/ 771 h 163"/>
                <a:gd name="T60" fmla="*/ 785 w 810"/>
                <a:gd name="T61" fmla="*/ 788 h 163"/>
                <a:gd name="T62" fmla="*/ 790 w 810"/>
                <a:gd name="T63" fmla="*/ 788 h 163"/>
                <a:gd name="T64" fmla="*/ 790 w 810"/>
                <a:gd name="T65" fmla="*/ 771 h 163"/>
                <a:gd name="T66" fmla="*/ 670 w 810"/>
                <a:gd name="T67" fmla="*/ 698 h 163"/>
                <a:gd name="T68" fmla="*/ 664 w 810"/>
                <a:gd name="T69" fmla="*/ 699 h 163"/>
                <a:gd name="T70" fmla="*/ 659 w 810"/>
                <a:gd name="T71" fmla="*/ 709 h 163"/>
                <a:gd name="T72" fmla="*/ 660 w 810"/>
                <a:gd name="T73" fmla="*/ 715 h 163"/>
                <a:gd name="T74" fmla="*/ 770 w 810"/>
                <a:gd name="T75" fmla="*/ 779 h 163"/>
                <a:gd name="T76" fmla="*/ 785 w 810"/>
                <a:gd name="T77" fmla="*/ 771 h 163"/>
                <a:gd name="T78" fmla="*/ 790 w 810"/>
                <a:gd name="T79" fmla="*/ 771 h 163"/>
                <a:gd name="T80" fmla="*/ 790 w 810"/>
                <a:gd name="T81" fmla="*/ 769 h 163"/>
                <a:gd name="T82" fmla="*/ 793 w 810"/>
                <a:gd name="T83" fmla="*/ 769 h 163"/>
                <a:gd name="T84" fmla="*/ 670 w 810"/>
                <a:gd name="T85" fmla="*/ 698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10" h="163">
                  <a:moveTo>
                    <a:pt x="770" y="81"/>
                  </a:moveTo>
                  <a:lnTo>
                    <a:pt x="660" y="145"/>
                  </a:lnTo>
                  <a:lnTo>
                    <a:pt x="659" y="152"/>
                  </a:lnTo>
                  <a:lnTo>
                    <a:pt x="662" y="156"/>
                  </a:lnTo>
                  <a:lnTo>
                    <a:pt x="664" y="161"/>
                  </a:lnTo>
                  <a:lnTo>
                    <a:pt x="670" y="163"/>
                  </a:lnTo>
                  <a:lnTo>
                    <a:pt x="675" y="160"/>
                  </a:lnTo>
                  <a:lnTo>
                    <a:pt x="793" y="91"/>
                  </a:lnTo>
                  <a:lnTo>
                    <a:pt x="790" y="91"/>
                  </a:lnTo>
                  <a:lnTo>
                    <a:pt x="790" y="90"/>
                  </a:lnTo>
                  <a:lnTo>
                    <a:pt x="785" y="90"/>
                  </a:lnTo>
                  <a:lnTo>
                    <a:pt x="770" y="81"/>
                  </a:lnTo>
                  <a:close/>
                  <a:moveTo>
                    <a:pt x="753" y="71"/>
                  </a:moveTo>
                  <a:lnTo>
                    <a:pt x="0" y="71"/>
                  </a:lnTo>
                  <a:lnTo>
                    <a:pt x="0" y="91"/>
                  </a:lnTo>
                  <a:lnTo>
                    <a:pt x="753" y="91"/>
                  </a:lnTo>
                  <a:lnTo>
                    <a:pt x="770" y="81"/>
                  </a:lnTo>
                  <a:lnTo>
                    <a:pt x="753" y="71"/>
                  </a:lnTo>
                  <a:close/>
                  <a:moveTo>
                    <a:pt x="793" y="71"/>
                  </a:moveTo>
                  <a:lnTo>
                    <a:pt x="790" y="71"/>
                  </a:lnTo>
                  <a:lnTo>
                    <a:pt x="790" y="91"/>
                  </a:lnTo>
                  <a:lnTo>
                    <a:pt x="793" y="91"/>
                  </a:lnTo>
                  <a:lnTo>
                    <a:pt x="810" y="81"/>
                  </a:lnTo>
                  <a:lnTo>
                    <a:pt x="793" y="71"/>
                  </a:lnTo>
                  <a:close/>
                  <a:moveTo>
                    <a:pt x="785" y="73"/>
                  </a:moveTo>
                  <a:lnTo>
                    <a:pt x="770" y="81"/>
                  </a:lnTo>
                  <a:lnTo>
                    <a:pt x="785" y="90"/>
                  </a:lnTo>
                  <a:lnTo>
                    <a:pt x="785" y="73"/>
                  </a:lnTo>
                  <a:close/>
                  <a:moveTo>
                    <a:pt x="790" y="73"/>
                  </a:moveTo>
                  <a:lnTo>
                    <a:pt x="785" y="73"/>
                  </a:lnTo>
                  <a:lnTo>
                    <a:pt x="785" y="90"/>
                  </a:lnTo>
                  <a:lnTo>
                    <a:pt x="790" y="90"/>
                  </a:lnTo>
                  <a:lnTo>
                    <a:pt x="790" y="73"/>
                  </a:lnTo>
                  <a:close/>
                  <a:moveTo>
                    <a:pt x="670" y="0"/>
                  </a:moveTo>
                  <a:lnTo>
                    <a:pt x="664" y="1"/>
                  </a:lnTo>
                  <a:lnTo>
                    <a:pt x="659" y="11"/>
                  </a:lnTo>
                  <a:lnTo>
                    <a:pt x="660" y="17"/>
                  </a:lnTo>
                  <a:lnTo>
                    <a:pt x="770" y="81"/>
                  </a:lnTo>
                  <a:lnTo>
                    <a:pt x="785" y="73"/>
                  </a:lnTo>
                  <a:lnTo>
                    <a:pt x="790" y="73"/>
                  </a:lnTo>
                  <a:lnTo>
                    <a:pt x="790" y="71"/>
                  </a:lnTo>
                  <a:lnTo>
                    <a:pt x="793" y="71"/>
                  </a:lnTo>
                  <a:lnTo>
                    <a:pt x="6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C" dirty="0"/>
            </a:p>
          </p:txBody>
        </p:sp>
        <p:pic>
          <p:nvPicPr>
            <p:cNvPr id="32" name="Picture 12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0" y="234"/>
              <a:ext cx="1945" cy="106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3" name="AutoShape 1294"/>
            <p:cNvSpPr>
              <a:spLocks/>
            </p:cNvSpPr>
            <p:nvPr/>
          </p:nvSpPr>
          <p:spPr bwMode="auto">
            <a:xfrm>
              <a:off x="7605" y="668"/>
              <a:ext cx="600" cy="163"/>
            </a:xfrm>
            <a:custGeom>
              <a:avLst/>
              <a:gdLst>
                <a:gd name="T0" fmla="*/ 560 w 600"/>
                <a:gd name="T1" fmla="*/ 749 h 163"/>
                <a:gd name="T2" fmla="*/ 450 w 600"/>
                <a:gd name="T3" fmla="*/ 813 h 163"/>
                <a:gd name="T4" fmla="*/ 449 w 600"/>
                <a:gd name="T5" fmla="*/ 820 h 163"/>
                <a:gd name="T6" fmla="*/ 452 w 600"/>
                <a:gd name="T7" fmla="*/ 824 h 163"/>
                <a:gd name="T8" fmla="*/ 454 w 600"/>
                <a:gd name="T9" fmla="*/ 829 h 163"/>
                <a:gd name="T10" fmla="*/ 460 w 600"/>
                <a:gd name="T11" fmla="*/ 831 h 163"/>
                <a:gd name="T12" fmla="*/ 465 w 600"/>
                <a:gd name="T13" fmla="*/ 828 h 163"/>
                <a:gd name="T14" fmla="*/ 583 w 600"/>
                <a:gd name="T15" fmla="*/ 759 h 163"/>
                <a:gd name="T16" fmla="*/ 580 w 600"/>
                <a:gd name="T17" fmla="*/ 759 h 163"/>
                <a:gd name="T18" fmla="*/ 580 w 600"/>
                <a:gd name="T19" fmla="*/ 758 h 163"/>
                <a:gd name="T20" fmla="*/ 575 w 600"/>
                <a:gd name="T21" fmla="*/ 758 h 163"/>
                <a:gd name="T22" fmla="*/ 560 w 600"/>
                <a:gd name="T23" fmla="*/ 749 h 163"/>
                <a:gd name="T24" fmla="*/ 543 w 600"/>
                <a:gd name="T25" fmla="*/ 739 h 163"/>
                <a:gd name="T26" fmla="*/ 0 w 600"/>
                <a:gd name="T27" fmla="*/ 739 h 163"/>
                <a:gd name="T28" fmla="*/ 0 w 600"/>
                <a:gd name="T29" fmla="*/ 759 h 163"/>
                <a:gd name="T30" fmla="*/ 543 w 600"/>
                <a:gd name="T31" fmla="*/ 759 h 163"/>
                <a:gd name="T32" fmla="*/ 560 w 600"/>
                <a:gd name="T33" fmla="*/ 749 h 163"/>
                <a:gd name="T34" fmla="*/ 543 w 600"/>
                <a:gd name="T35" fmla="*/ 739 h 163"/>
                <a:gd name="T36" fmla="*/ 583 w 600"/>
                <a:gd name="T37" fmla="*/ 739 h 163"/>
                <a:gd name="T38" fmla="*/ 580 w 600"/>
                <a:gd name="T39" fmla="*/ 739 h 163"/>
                <a:gd name="T40" fmla="*/ 580 w 600"/>
                <a:gd name="T41" fmla="*/ 759 h 163"/>
                <a:gd name="T42" fmla="*/ 583 w 600"/>
                <a:gd name="T43" fmla="*/ 759 h 163"/>
                <a:gd name="T44" fmla="*/ 600 w 600"/>
                <a:gd name="T45" fmla="*/ 749 h 163"/>
                <a:gd name="T46" fmla="*/ 583 w 600"/>
                <a:gd name="T47" fmla="*/ 739 h 163"/>
                <a:gd name="T48" fmla="*/ 575 w 600"/>
                <a:gd name="T49" fmla="*/ 741 h 163"/>
                <a:gd name="T50" fmla="*/ 560 w 600"/>
                <a:gd name="T51" fmla="*/ 749 h 163"/>
                <a:gd name="T52" fmla="*/ 575 w 600"/>
                <a:gd name="T53" fmla="*/ 758 h 163"/>
                <a:gd name="T54" fmla="*/ 575 w 600"/>
                <a:gd name="T55" fmla="*/ 741 h 163"/>
                <a:gd name="T56" fmla="*/ 580 w 600"/>
                <a:gd name="T57" fmla="*/ 741 h 163"/>
                <a:gd name="T58" fmla="*/ 575 w 600"/>
                <a:gd name="T59" fmla="*/ 741 h 163"/>
                <a:gd name="T60" fmla="*/ 575 w 600"/>
                <a:gd name="T61" fmla="*/ 758 h 163"/>
                <a:gd name="T62" fmla="*/ 580 w 600"/>
                <a:gd name="T63" fmla="*/ 758 h 163"/>
                <a:gd name="T64" fmla="*/ 580 w 600"/>
                <a:gd name="T65" fmla="*/ 741 h 163"/>
                <a:gd name="T66" fmla="*/ 460 w 600"/>
                <a:gd name="T67" fmla="*/ 668 h 163"/>
                <a:gd name="T68" fmla="*/ 454 w 600"/>
                <a:gd name="T69" fmla="*/ 669 h 163"/>
                <a:gd name="T70" fmla="*/ 449 w 600"/>
                <a:gd name="T71" fmla="*/ 679 h 163"/>
                <a:gd name="T72" fmla="*/ 450 w 600"/>
                <a:gd name="T73" fmla="*/ 685 h 163"/>
                <a:gd name="T74" fmla="*/ 560 w 600"/>
                <a:gd name="T75" fmla="*/ 749 h 163"/>
                <a:gd name="T76" fmla="*/ 575 w 600"/>
                <a:gd name="T77" fmla="*/ 741 h 163"/>
                <a:gd name="T78" fmla="*/ 580 w 600"/>
                <a:gd name="T79" fmla="*/ 741 h 163"/>
                <a:gd name="T80" fmla="*/ 580 w 600"/>
                <a:gd name="T81" fmla="*/ 739 h 163"/>
                <a:gd name="T82" fmla="*/ 583 w 600"/>
                <a:gd name="T83" fmla="*/ 739 h 163"/>
                <a:gd name="T84" fmla="*/ 460 w 600"/>
                <a:gd name="T85" fmla="*/ 668 h 1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0" h="163">
                  <a:moveTo>
                    <a:pt x="560" y="81"/>
                  </a:moveTo>
                  <a:lnTo>
                    <a:pt x="450" y="145"/>
                  </a:lnTo>
                  <a:lnTo>
                    <a:pt x="449" y="152"/>
                  </a:lnTo>
                  <a:lnTo>
                    <a:pt x="452" y="156"/>
                  </a:lnTo>
                  <a:lnTo>
                    <a:pt x="454" y="161"/>
                  </a:lnTo>
                  <a:lnTo>
                    <a:pt x="460" y="163"/>
                  </a:lnTo>
                  <a:lnTo>
                    <a:pt x="465" y="160"/>
                  </a:lnTo>
                  <a:lnTo>
                    <a:pt x="583" y="91"/>
                  </a:lnTo>
                  <a:lnTo>
                    <a:pt x="580" y="91"/>
                  </a:lnTo>
                  <a:lnTo>
                    <a:pt x="580" y="90"/>
                  </a:lnTo>
                  <a:lnTo>
                    <a:pt x="575" y="90"/>
                  </a:lnTo>
                  <a:lnTo>
                    <a:pt x="560" y="81"/>
                  </a:lnTo>
                  <a:close/>
                  <a:moveTo>
                    <a:pt x="543" y="71"/>
                  </a:moveTo>
                  <a:lnTo>
                    <a:pt x="0" y="71"/>
                  </a:lnTo>
                  <a:lnTo>
                    <a:pt x="0" y="91"/>
                  </a:lnTo>
                  <a:lnTo>
                    <a:pt x="543" y="91"/>
                  </a:lnTo>
                  <a:lnTo>
                    <a:pt x="560" y="81"/>
                  </a:lnTo>
                  <a:lnTo>
                    <a:pt x="543" y="71"/>
                  </a:lnTo>
                  <a:close/>
                  <a:moveTo>
                    <a:pt x="583" y="71"/>
                  </a:moveTo>
                  <a:lnTo>
                    <a:pt x="580" y="71"/>
                  </a:lnTo>
                  <a:lnTo>
                    <a:pt x="580" y="91"/>
                  </a:lnTo>
                  <a:lnTo>
                    <a:pt x="583" y="91"/>
                  </a:lnTo>
                  <a:lnTo>
                    <a:pt x="600" y="81"/>
                  </a:lnTo>
                  <a:lnTo>
                    <a:pt x="583" y="71"/>
                  </a:lnTo>
                  <a:close/>
                  <a:moveTo>
                    <a:pt x="575" y="73"/>
                  </a:moveTo>
                  <a:lnTo>
                    <a:pt x="560" y="81"/>
                  </a:lnTo>
                  <a:lnTo>
                    <a:pt x="575" y="90"/>
                  </a:lnTo>
                  <a:lnTo>
                    <a:pt x="575" y="73"/>
                  </a:lnTo>
                  <a:close/>
                  <a:moveTo>
                    <a:pt x="580" y="73"/>
                  </a:moveTo>
                  <a:lnTo>
                    <a:pt x="575" y="73"/>
                  </a:lnTo>
                  <a:lnTo>
                    <a:pt x="575" y="90"/>
                  </a:lnTo>
                  <a:lnTo>
                    <a:pt x="580" y="90"/>
                  </a:lnTo>
                  <a:lnTo>
                    <a:pt x="580" y="73"/>
                  </a:lnTo>
                  <a:close/>
                  <a:moveTo>
                    <a:pt x="460" y="0"/>
                  </a:moveTo>
                  <a:lnTo>
                    <a:pt x="454" y="1"/>
                  </a:lnTo>
                  <a:lnTo>
                    <a:pt x="449" y="11"/>
                  </a:lnTo>
                  <a:lnTo>
                    <a:pt x="450" y="17"/>
                  </a:lnTo>
                  <a:lnTo>
                    <a:pt x="560" y="81"/>
                  </a:lnTo>
                  <a:lnTo>
                    <a:pt x="575" y="73"/>
                  </a:lnTo>
                  <a:lnTo>
                    <a:pt x="580" y="73"/>
                  </a:lnTo>
                  <a:lnTo>
                    <a:pt x="580" y="71"/>
                  </a:lnTo>
                  <a:lnTo>
                    <a:pt x="583" y="71"/>
                  </a:lnTo>
                  <a:lnTo>
                    <a:pt x="4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C" dirty="0"/>
            </a:p>
          </p:txBody>
        </p:sp>
        <p:sp>
          <p:nvSpPr>
            <p:cNvPr id="34" name="Text Box 1293"/>
            <p:cNvSpPr txBox="1">
              <a:spLocks noChangeArrowheads="1"/>
            </p:cNvSpPr>
            <p:nvPr/>
          </p:nvSpPr>
          <p:spPr bwMode="auto">
            <a:xfrm>
              <a:off x="2665" y="383"/>
              <a:ext cx="196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57200" algn="ctr">
                <a:lnSpc>
                  <a:spcPts val="1200"/>
                </a:lnSpc>
                <a:spcAft>
                  <a:spcPts val="10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Productor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 Box 1292"/>
            <p:cNvSpPr txBox="1">
              <a:spLocks noChangeArrowheads="1"/>
            </p:cNvSpPr>
            <p:nvPr/>
          </p:nvSpPr>
          <p:spPr bwMode="auto">
            <a:xfrm>
              <a:off x="5151" y="419"/>
              <a:ext cx="250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57200" algn="just">
                <a:lnSpc>
                  <a:spcPts val="1200"/>
                </a:lnSpc>
                <a:spcAft>
                  <a:spcPts val="1000"/>
                </a:spcAft>
              </a:pPr>
              <a:r>
                <a:rPr lang="es-ES" sz="1200" b="1" spc="-5" dirty="0">
                  <a:effectLst/>
                  <a:latin typeface="Times New Roman" panose="02020603050405020304" pitchFamily="18" charset="0"/>
                  <a:ea typeface="Calibri" panose="020F0502020204030204" pitchFamily="34" charset="0"/>
                  <a:cs typeface="Times New Roman" panose="02020603050405020304" pitchFamily="18" charset="0"/>
                </a:rPr>
                <a:t>Intermediario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Text Box 1291"/>
            <p:cNvSpPr txBox="1">
              <a:spLocks noChangeArrowheads="1"/>
            </p:cNvSpPr>
            <p:nvPr/>
          </p:nvSpPr>
          <p:spPr bwMode="auto">
            <a:xfrm>
              <a:off x="7812" y="340"/>
              <a:ext cx="2193"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457200" algn="just">
                <a:lnSpc>
                  <a:spcPts val="1225"/>
                </a:lnSpc>
                <a:spcAft>
                  <a:spcPts val="1000"/>
                </a:spcAft>
              </a:pPr>
              <a:r>
                <a:rPr lang="es-ES" sz="1200" b="1" spc="-5" dirty="0">
                  <a:effectLst/>
                  <a:latin typeface="Times New Roman" panose="02020603050405020304" pitchFamily="18" charset="0"/>
                  <a:ea typeface="Calibri" panose="020F0502020204030204" pitchFamily="34" charset="0"/>
                  <a:cs typeface="Times New Roman" panose="02020603050405020304" pitchFamily="18" charset="0"/>
                </a:rPr>
                <a:t>Consumidor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1355"/>
                </a:lnSpc>
                <a:spcBef>
                  <a:spcPts val="995"/>
                </a:spcBef>
                <a:spcAft>
                  <a:spcPts val="1000"/>
                </a:spcAft>
              </a:pPr>
              <a:r>
                <a:rPr lang="es-ES" sz="1200" b="1" dirty="0">
                  <a:effectLst/>
                  <a:latin typeface="Times New Roman" panose="02020603050405020304" pitchFamily="18" charset="0"/>
                  <a:ea typeface="Calibri" panose="020F0502020204030204" pitchFamily="34" charset="0"/>
                  <a:cs typeface="Times New Roman" panose="02020603050405020304" pitchFamily="18" charset="0"/>
                </a:rPr>
                <a:t>     Final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8" name="Rectángulo 37"/>
          <p:cNvSpPr/>
          <p:nvPr/>
        </p:nvSpPr>
        <p:spPr>
          <a:xfrm>
            <a:off x="86896" y="4163988"/>
            <a:ext cx="4446063" cy="1754326"/>
          </a:xfrm>
          <a:prstGeom prst="rect">
            <a:avLst/>
          </a:prstGeom>
          <a:ln>
            <a:solidFill>
              <a:srgbClr val="002060"/>
            </a:solidFill>
          </a:ln>
        </p:spPr>
        <p:txBody>
          <a:bodyPr wrap="square">
            <a:spAutoFit/>
          </a:bodyPr>
          <a:lstStyle/>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S" sz="1200" dirty="0">
              <a:latin typeface="Times New Roman" panose="02020603050405020304" pitchFamily="18" charset="0"/>
            </a:endParaRPr>
          </a:p>
          <a:p>
            <a:endParaRPr lang="es-EC" sz="1200" dirty="0"/>
          </a:p>
        </p:txBody>
      </p:sp>
      <p:sp>
        <p:nvSpPr>
          <p:cNvPr id="39" name="Rectángulo 38"/>
          <p:cNvSpPr/>
          <p:nvPr/>
        </p:nvSpPr>
        <p:spPr>
          <a:xfrm>
            <a:off x="5108375" y="3579790"/>
            <a:ext cx="4443317" cy="584775"/>
          </a:xfrm>
          <a:prstGeom prst="rect">
            <a:avLst/>
          </a:prstGeom>
          <a:solidFill>
            <a:schemeClr val="accent1">
              <a:lumMod val="60000"/>
              <a:lumOff val="40000"/>
            </a:schemeClr>
          </a:solidFill>
          <a:ln>
            <a:solidFill>
              <a:srgbClr val="002060"/>
            </a:solidFill>
          </a:ln>
        </p:spPr>
        <p:txBody>
          <a:bodyPr wrap="square">
            <a:spAutoFit/>
          </a:bodyPr>
          <a:lstStyle/>
          <a:p>
            <a:pPr lvl="2" algn="just">
              <a:lnSpc>
                <a:spcPct val="200000"/>
              </a:lnSpc>
              <a:spcBef>
                <a:spcPts val="1000"/>
              </a:spcBef>
              <a:spcAft>
                <a:spcPts val="0"/>
              </a:spcAft>
            </a:pPr>
            <a:r>
              <a:rPr lang="es-ES" sz="1600" b="1" dirty="0">
                <a:latin typeface="Times New Roman" panose="02020603050405020304" pitchFamily="18" charset="0"/>
                <a:ea typeface="Arial" panose="020B0604020202020204" pitchFamily="34" charset="0"/>
                <a:cs typeface="Times New Roman" panose="02020603050405020304" pitchFamily="18" charset="0"/>
              </a:rPr>
              <a:t>Promoción y Publicidad</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0" name="Rectángulo 39"/>
          <p:cNvSpPr/>
          <p:nvPr/>
        </p:nvSpPr>
        <p:spPr>
          <a:xfrm>
            <a:off x="5116620" y="4172465"/>
            <a:ext cx="4420394" cy="1600438"/>
          </a:xfrm>
          <a:prstGeom prst="rect">
            <a:avLst/>
          </a:prstGeom>
          <a:ln>
            <a:solidFill>
              <a:srgbClr val="002060"/>
            </a:solidFill>
          </a:ln>
        </p:spPr>
        <p:txBody>
          <a:bodyPr wrap="square">
            <a:spAutoFit/>
          </a:bodyPr>
          <a:lstStyle/>
          <a:p>
            <a:pPr algn="just">
              <a:spcAft>
                <a:spcPts val="10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Las promociones que se utilizarán son las de preferencia de los encuestados, en la investigación de mercado la promoción descuento por temporada ocupa el primer lugar con un 62.07%. Además la publicidad de la empresa se realizará en radio que es el medio más económico y en la investigación de mercado realizada se ubica en segundo lugar con un 25%.  </a:t>
            </a:r>
          </a:p>
        </p:txBody>
      </p:sp>
      <p:pic>
        <p:nvPicPr>
          <p:cNvPr id="23" name="Imagen 22" descr="IMG_539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61" y="2396626"/>
            <a:ext cx="1972531" cy="646331"/>
          </a:xfrm>
          <a:prstGeom prst="rect">
            <a:avLst/>
          </a:prstGeom>
          <a:noFill/>
          <a:ln>
            <a:solidFill>
              <a:srgbClr val="002060"/>
            </a:solidFill>
          </a:ln>
          <a:effectLst>
            <a:softEdge rad="12700"/>
          </a:effectLst>
        </p:spPr>
      </p:pic>
      <p:sp>
        <p:nvSpPr>
          <p:cNvPr id="24" name="Rectángulo 23"/>
          <p:cNvSpPr/>
          <p:nvPr/>
        </p:nvSpPr>
        <p:spPr>
          <a:xfrm>
            <a:off x="98560" y="872939"/>
            <a:ext cx="4446063" cy="584775"/>
          </a:xfrm>
          <a:prstGeom prst="rect">
            <a:avLst/>
          </a:prstGeom>
          <a:solidFill>
            <a:schemeClr val="accent1">
              <a:lumMod val="60000"/>
              <a:lumOff val="40000"/>
            </a:schemeClr>
          </a:solidFill>
          <a:ln>
            <a:solidFill>
              <a:srgbClr val="002060"/>
            </a:solidFill>
          </a:ln>
        </p:spPr>
        <p:txBody>
          <a:bodyPr wrap="square">
            <a:spAutoFit/>
          </a:bodyPr>
          <a:lstStyle/>
          <a:p>
            <a:pPr lvl="2">
              <a:lnSpc>
                <a:spcPct val="200000"/>
              </a:lnSpc>
              <a:spcBef>
                <a:spcPts val="1000"/>
              </a:spcBef>
              <a:spcAft>
                <a:spcPts val="0"/>
              </a:spcAft>
            </a:pPr>
            <a:r>
              <a:rPr lang="es-ES" sz="1200" b="1" dirty="0">
                <a:latin typeface="Times New Roman" panose="02020603050405020304" pitchFamily="18" charset="0"/>
                <a:ea typeface="Arial" panose="020B0604020202020204" pitchFamily="34" charset="0"/>
                <a:cs typeface="Times New Roman" panose="02020603050405020304" pitchFamily="18" charset="0"/>
              </a:rPr>
              <a:t>                      </a:t>
            </a:r>
            <a:r>
              <a:rPr lang="es-ES" sz="1600" b="1" dirty="0">
                <a:latin typeface="Times New Roman" panose="02020603050405020304" pitchFamily="18" charset="0"/>
                <a:ea typeface="Arial" panose="020B0604020202020204" pitchFamily="34" charset="0"/>
                <a:cs typeface="Times New Roman" panose="02020603050405020304" pitchFamily="18" charset="0"/>
              </a:rPr>
              <a:t>Producto</a:t>
            </a:r>
            <a:endPar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24054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914400" y="1155032"/>
            <a:ext cx="8422105" cy="4724400"/>
          </a:xfrm>
          <a:prstGeom prst="rect">
            <a:avLst/>
          </a:prstGeom>
          <a:solidFill>
            <a:schemeClr val="accent1">
              <a:lumMod val="50000"/>
            </a:schemeClr>
          </a:solidFill>
          <a:ln w="12700" cmpd="dbl">
            <a:solidFill>
              <a:srgbClr val="002060"/>
            </a:solidFill>
          </a:ln>
        </p:spPr>
      </p:pic>
      <p:sp>
        <p:nvSpPr>
          <p:cNvPr id="18" name="Rectángulo 17"/>
          <p:cNvSpPr/>
          <p:nvPr/>
        </p:nvSpPr>
        <p:spPr>
          <a:xfrm>
            <a:off x="1696453" y="320661"/>
            <a:ext cx="6858000" cy="400110"/>
          </a:xfrm>
          <a:prstGeom prst="rect">
            <a:avLst/>
          </a:prstGeom>
          <a:solidFill>
            <a:schemeClr val="accent1">
              <a:lumMod val="60000"/>
              <a:lumOff val="40000"/>
            </a:schemeClr>
          </a:solidFill>
        </p:spPr>
        <p:txBody>
          <a:bodyPr wrap="square">
            <a:spAutoFit/>
          </a:bodyPr>
          <a:lstStyle/>
          <a:p>
            <a:pPr algn="ctr"/>
            <a:r>
              <a:rPr lang="es-ES" sz="2000" b="1" dirty="0">
                <a:latin typeface="Times New Roman" panose="02020603050405020304" pitchFamily="18" charset="0"/>
                <a:ea typeface="Calibri" panose="020F0502020204030204" pitchFamily="34" charset="0"/>
              </a:rPr>
              <a:t>Presentación del producto</a:t>
            </a:r>
            <a:endParaRPr lang="es-EC" sz="2000" b="1" dirty="0"/>
          </a:p>
        </p:txBody>
      </p:sp>
    </p:spTree>
    <p:extLst>
      <p:ext uri="{BB962C8B-B14F-4D97-AF65-F5344CB8AC3E}">
        <p14:creationId xmlns:p14="http://schemas.microsoft.com/office/powerpoint/2010/main" val="267772528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ángulo 3"/>
          <p:cNvSpPr/>
          <p:nvPr/>
        </p:nvSpPr>
        <p:spPr>
          <a:xfrm>
            <a:off x="517360" y="1452447"/>
            <a:ext cx="3248524" cy="561949"/>
          </a:xfrm>
          <a:prstGeom prst="rect">
            <a:avLst/>
          </a:prstGeom>
          <a:solidFill>
            <a:schemeClr val="accent1">
              <a:lumMod val="75000"/>
            </a:schemeClr>
          </a:solidFill>
          <a:ln>
            <a:solidFill>
              <a:srgbClr val="0070C0"/>
            </a:solidFill>
          </a:ln>
        </p:spPr>
        <p:txBody>
          <a:bodyPr wrap="square">
            <a:spAutoFit/>
          </a:bodyPr>
          <a:lstStyle/>
          <a:p>
            <a:pPr lvl="0" algn="just">
              <a:lnSpc>
                <a:spcPct val="200000"/>
              </a:lnSpc>
              <a:spcBef>
                <a:spcPts val="1000"/>
              </a:spcBef>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Macro localización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517360" y="2014396"/>
            <a:ext cx="3248524" cy="2862322"/>
          </a:xfrm>
          <a:prstGeom prst="rect">
            <a:avLst/>
          </a:prstGeom>
          <a:solidFill>
            <a:schemeClr val="accent1">
              <a:lumMod val="60000"/>
              <a:lumOff val="40000"/>
            </a:schemeClr>
          </a:solidFill>
          <a:ln>
            <a:solidFill>
              <a:srgbClr val="0070C0"/>
            </a:solidFill>
          </a:ln>
        </p:spPr>
        <p:txBody>
          <a:bodyPr wrap="square">
            <a:spAutoFit/>
          </a:bodyPr>
          <a:lstStyle/>
          <a:p>
            <a:pPr algn="just">
              <a:lnSpc>
                <a:spcPct val="200000"/>
              </a:lnSpc>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Aquí se indica en donde se ubicará esta nueva empresa, las instalaciones serán en la Parroquia Reina del Cisne del Cantón Macará</a:t>
            </a:r>
            <a:r>
              <a:rPr lang="es-EC" dirty="0">
                <a:latin typeface="Times New Roman" panose="02020603050405020304" pitchFamily="18" charset="0"/>
                <a:ea typeface="Calibri" panose="020F0502020204030204" pitchFamily="34" charset="0"/>
                <a:cs typeface="Times New Roman" panose="02020603050405020304" pitchFamily="18" charset="0"/>
              </a:rPr>
              <a:t>.</a:t>
            </a: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descr="http://1.bp.blogspot.com/-7XuKDaSRnlE/UcDYu9MBSOI/AAAAAAAAA1g/-kGyJEsSUJM/s1600/mapa.jpg"/>
          <p:cNvPicPr/>
          <p:nvPr/>
        </p:nvPicPr>
        <p:blipFill>
          <a:blip r:embed="rId2">
            <a:extLst>
              <a:ext uri="{28A0092B-C50C-407E-A947-70E740481C1C}">
                <a14:useLocalDpi xmlns:a14="http://schemas.microsoft.com/office/drawing/2010/main" val="0"/>
              </a:ext>
            </a:extLst>
          </a:blip>
          <a:srcRect/>
          <a:stretch>
            <a:fillRect/>
          </a:stretch>
        </p:blipFill>
        <p:spPr bwMode="auto">
          <a:xfrm>
            <a:off x="3777916" y="2803358"/>
            <a:ext cx="6184233" cy="3044743"/>
          </a:xfrm>
          <a:prstGeom prst="rect">
            <a:avLst/>
          </a:prstGeom>
          <a:solidFill>
            <a:schemeClr val="accent2">
              <a:lumMod val="60000"/>
              <a:lumOff val="40000"/>
            </a:schemeClr>
          </a:solidFill>
          <a:ln>
            <a:solidFill>
              <a:srgbClr val="0070C0"/>
            </a:solidFill>
          </a:ln>
        </p:spPr>
      </p:pic>
      <p:sp>
        <p:nvSpPr>
          <p:cNvPr id="7" name="Rectángulo 6"/>
          <p:cNvSpPr/>
          <p:nvPr/>
        </p:nvSpPr>
        <p:spPr>
          <a:xfrm>
            <a:off x="3337446" y="305851"/>
            <a:ext cx="4386137" cy="707886"/>
          </a:xfrm>
          <a:prstGeom prst="rect">
            <a:avLst/>
          </a:prstGeom>
          <a:solidFill>
            <a:schemeClr val="accent2">
              <a:lumMod val="60000"/>
              <a:lumOff val="40000"/>
            </a:schemeClr>
          </a:solidFill>
        </p:spPr>
        <p:txBody>
          <a:bodyPr wrap="none">
            <a:spAutoFit/>
          </a:bodyPr>
          <a:lstStyle/>
          <a:p>
            <a:pPr algn="ctr">
              <a:lnSpc>
                <a:spcPct val="200000"/>
              </a:lnSpc>
              <a:spcBef>
                <a:spcPts val="2400"/>
              </a:spcBef>
              <a:spcAft>
                <a:spcPts val="0"/>
              </a:spcAft>
            </a:pPr>
            <a:r>
              <a:rPr lang="es-ES" sz="2000" b="1" kern="0" dirty="0">
                <a:latin typeface="Times New Roman" panose="02020603050405020304" pitchFamily="18" charset="0"/>
                <a:ea typeface="Arial" panose="020B0604020202020204" pitchFamily="34" charset="0"/>
                <a:cs typeface="Times New Roman" panose="02020603050405020304" pitchFamily="18" charset="0"/>
              </a:rPr>
              <a:t>CAPÍTULO III ESTUDIO TÉCNICO</a:t>
            </a:r>
            <a:endParaRPr lang="es-EC" sz="2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94090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480711" y="1698055"/>
            <a:ext cx="3410508" cy="388696"/>
          </a:xfrm>
          <a:prstGeom prst="rect">
            <a:avLst/>
          </a:prstGeom>
          <a:solidFill>
            <a:schemeClr val="accent1">
              <a:lumMod val="60000"/>
              <a:lumOff val="40000"/>
            </a:schemeClr>
          </a:solidFill>
          <a:ln>
            <a:solidFill>
              <a:srgbClr val="0070C0"/>
            </a:solidFill>
          </a:ln>
        </p:spPr>
        <p:txBody>
          <a:bodyPr wrap="square">
            <a:spAutoFit/>
          </a:bodyPr>
          <a:lstStyle/>
          <a:p>
            <a:pPr lvl="0" algn="ctr">
              <a:lnSpc>
                <a:spcPct val="107000"/>
              </a:lnSpc>
              <a:spcBef>
                <a:spcPts val="200"/>
              </a:spcBef>
            </a:pPr>
            <a:r>
              <a:rPr lang="es-ES" b="1" dirty="0">
                <a:latin typeface="Times New Roman" panose="02020603050405020304" pitchFamily="18" charset="0"/>
                <a:ea typeface="Times New Roman" panose="02020603050405020304" pitchFamily="18" charset="0"/>
                <a:cs typeface="Times New Roman" panose="02020603050405020304" pitchFamily="18" charset="0"/>
              </a:rPr>
              <a:t>Micro localización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475692" y="2107675"/>
            <a:ext cx="3410508" cy="3067506"/>
          </a:xfrm>
          <a:prstGeom prst="rect">
            <a:avLst/>
          </a:prstGeom>
          <a:solidFill>
            <a:schemeClr val="accent1">
              <a:lumMod val="40000"/>
              <a:lumOff val="60000"/>
            </a:schemeClr>
          </a:solidFill>
          <a:ln>
            <a:solidFill>
              <a:srgbClr val="0070C0"/>
            </a:solidFill>
          </a:ln>
        </p:spPr>
        <p:txBody>
          <a:bodyPr wrap="square">
            <a:spAutoFit/>
          </a:bodyPr>
          <a:lstStyle/>
          <a:p>
            <a:pPr algn="just">
              <a:lnSpc>
                <a:spcPct val="20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Provincia: Loja</a:t>
            </a:r>
          </a:p>
          <a:p>
            <a:pPr algn="just">
              <a:lnSpc>
                <a:spcPct val="20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Cantón: Macará</a:t>
            </a:r>
          </a:p>
          <a:p>
            <a:pPr>
              <a:lnSpc>
                <a:spcPct val="20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Parroquia: Reina del Cisne                </a:t>
            </a:r>
          </a:p>
          <a:p>
            <a:pPr algn="just">
              <a:lnSpc>
                <a:spcPct val="20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Localización: Calles </a:t>
            </a:r>
          </a:p>
          <a:p>
            <a:pPr algn="just">
              <a:lnSpc>
                <a:spcPct val="20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Cenepa 15. 23 y Zoila Valdivieso.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descr="http://www.mapasecuador.net/material/big/satelital/loja-satelital-comunidad-macara__9605d497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238" y="1698055"/>
            <a:ext cx="5146007" cy="3477126"/>
          </a:xfrm>
          <a:prstGeom prst="rect">
            <a:avLst/>
          </a:prstGeom>
          <a:noFill/>
          <a:ln>
            <a:solidFill>
              <a:srgbClr val="0070C0"/>
            </a:solidFill>
          </a:ln>
        </p:spPr>
      </p:pic>
      <p:sp>
        <p:nvSpPr>
          <p:cNvPr id="7" name="Conector fuera de página 6"/>
          <p:cNvSpPr/>
          <p:nvPr/>
        </p:nvSpPr>
        <p:spPr>
          <a:xfrm flipH="1">
            <a:off x="6744994" y="3225163"/>
            <a:ext cx="210185" cy="422910"/>
          </a:xfrm>
          <a:prstGeom prst="flowChartOffpageConnector">
            <a:avLst/>
          </a:prstGeom>
          <a:solidFill>
            <a:srgbClr val="FF0000"/>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cxnSp>
        <p:nvCxnSpPr>
          <p:cNvPr id="8" name="Conector recto de flecha 7"/>
          <p:cNvCxnSpPr/>
          <p:nvPr/>
        </p:nvCxnSpPr>
        <p:spPr>
          <a:xfrm flipH="1" flipV="1">
            <a:off x="5665873" y="3258183"/>
            <a:ext cx="1017729" cy="546735"/>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 de texto 519"/>
          <p:cNvSpPr txBox="1"/>
          <p:nvPr/>
        </p:nvSpPr>
        <p:spPr>
          <a:xfrm>
            <a:off x="4667982" y="2868240"/>
            <a:ext cx="1031708" cy="3143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1000"/>
              </a:spcAft>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Calle Cenepa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Conector recto de flecha 9"/>
          <p:cNvCxnSpPr/>
          <p:nvPr/>
        </p:nvCxnSpPr>
        <p:spPr>
          <a:xfrm flipV="1">
            <a:off x="7068559" y="3068318"/>
            <a:ext cx="1294899" cy="7366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 de texto 522"/>
          <p:cNvSpPr txBox="1"/>
          <p:nvPr/>
        </p:nvSpPr>
        <p:spPr>
          <a:xfrm>
            <a:off x="8269647" y="2745103"/>
            <a:ext cx="1465598" cy="3232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1000"/>
              </a:spcAft>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Calle Zoila Valdivieso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824975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53456" y="1741071"/>
            <a:ext cx="7795294" cy="4611604"/>
          </a:xfrm>
          <a:prstGeom prst="rect">
            <a:avLst/>
          </a:prstGeom>
        </p:spPr>
      </p:pic>
      <p:sp>
        <p:nvSpPr>
          <p:cNvPr id="3" name="Rectángulo 2"/>
          <p:cNvSpPr/>
          <p:nvPr/>
        </p:nvSpPr>
        <p:spPr>
          <a:xfrm>
            <a:off x="2239866" y="242319"/>
            <a:ext cx="5715026" cy="707886"/>
          </a:xfrm>
          <a:prstGeom prst="rect">
            <a:avLst/>
          </a:prstGeom>
          <a:solidFill>
            <a:schemeClr val="accent1">
              <a:lumMod val="60000"/>
              <a:lumOff val="40000"/>
            </a:schemeClr>
          </a:solidFill>
        </p:spPr>
        <p:txBody>
          <a:bodyPr wrap="none">
            <a:spAutoFit/>
          </a:bodyPr>
          <a:lstStyle/>
          <a:p>
            <a:pPr algn="ctr">
              <a:lnSpc>
                <a:spcPct val="200000"/>
              </a:lnSpc>
              <a:spcBef>
                <a:spcPts val="2400"/>
              </a:spcBef>
              <a:spcAft>
                <a:spcPts val="0"/>
              </a:spcAft>
            </a:pPr>
            <a:r>
              <a:rPr lang="es-ES" sz="2000" b="1" kern="0" dirty="0">
                <a:latin typeface="Times New Roman" panose="02020603050405020304" pitchFamily="18" charset="0"/>
                <a:ea typeface="Times New Roman" panose="02020603050405020304" pitchFamily="18" charset="0"/>
                <a:cs typeface="Times New Roman" panose="02020603050405020304" pitchFamily="18" charset="0"/>
              </a:rPr>
              <a:t>CAPÍTULO IV ESTUDIO ORGANIZACIONAL</a:t>
            </a:r>
            <a:endParaRPr lang="es-EC" sz="2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ángulo 3"/>
          <p:cNvSpPr/>
          <p:nvPr/>
        </p:nvSpPr>
        <p:spPr>
          <a:xfrm>
            <a:off x="725905" y="1108320"/>
            <a:ext cx="8670757" cy="369332"/>
          </a:xfrm>
          <a:prstGeom prst="rect">
            <a:avLst/>
          </a:prstGeom>
        </p:spPr>
        <p:txBody>
          <a:bodyPr wrap="square">
            <a:spAutoFit/>
          </a:bodyPr>
          <a:lstStyle/>
          <a:p>
            <a:r>
              <a:rPr lang="es-EC" dirty="0"/>
              <a:t>Organigrama estructural Reina del Cisne Bollos y Galletas Rosadas Cía. Ltda.</a:t>
            </a:r>
          </a:p>
        </p:txBody>
      </p:sp>
    </p:spTree>
    <p:extLst>
      <p:ext uri="{BB962C8B-B14F-4D97-AF65-F5344CB8AC3E}">
        <p14:creationId xmlns:p14="http://schemas.microsoft.com/office/powerpoint/2010/main" val="328770730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2924493" y="0"/>
            <a:ext cx="4730782" cy="614079"/>
          </a:xfrm>
          <a:prstGeom prst="rect">
            <a:avLst/>
          </a:prstGeom>
          <a:solidFill>
            <a:schemeClr val="accent2">
              <a:lumMod val="60000"/>
              <a:lumOff val="40000"/>
            </a:schemeClr>
          </a:solidFill>
        </p:spPr>
        <p:txBody>
          <a:bodyPr wrap="none">
            <a:spAutoFit/>
          </a:bodyPr>
          <a:lstStyle/>
          <a:p>
            <a:pPr algn="ctr">
              <a:lnSpc>
                <a:spcPct val="200000"/>
              </a:lnSpc>
              <a:spcBef>
                <a:spcPts val="2400"/>
              </a:spcBef>
              <a:spcAft>
                <a:spcPts val="0"/>
              </a:spcAft>
            </a:pPr>
            <a:r>
              <a:rPr lang="es-ES" sz="2000" b="1" kern="0" dirty="0">
                <a:latin typeface="Times New Roman" panose="02020603050405020304" pitchFamily="18" charset="0"/>
                <a:ea typeface="Times New Roman" panose="02020603050405020304" pitchFamily="18" charset="0"/>
                <a:cs typeface="Times New Roman" panose="02020603050405020304" pitchFamily="18" charset="0"/>
              </a:rPr>
              <a:t>CAPÍTULO V ESTUDIO FINANCIERO</a:t>
            </a:r>
            <a:endParaRPr lang="es-EC" sz="2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433137" y="729912"/>
            <a:ext cx="2077453" cy="561949"/>
          </a:xfrm>
          <a:prstGeom prst="rect">
            <a:avLst/>
          </a:prstGeom>
          <a:solidFill>
            <a:schemeClr val="accent1"/>
          </a:solidFill>
          <a:ln>
            <a:solidFill>
              <a:srgbClr val="002060"/>
            </a:solidFill>
          </a:ln>
        </p:spPr>
        <p:txBody>
          <a:bodyPr wrap="square">
            <a:spAutoFit/>
          </a:bodyPr>
          <a:lstStyle/>
          <a:p>
            <a:pPr lvl="0" algn="ctr">
              <a:lnSpc>
                <a:spcPct val="200000"/>
              </a:lnSpc>
              <a:spcBef>
                <a:spcPts val="350"/>
              </a:spcBef>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Flujo de caja</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33136" y="1660842"/>
            <a:ext cx="9228221" cy="5052779"/>
          </a:xfrm>
          <a:prstGeom prst="rect">
            <a:avLst/>
          </a:prstGeom>
          <a:noFill/>
          <a:ln>
            <a:noFill/>
          </a:ln>
        </p:spPr>
      </p:pic>
    </p:spTree>
    <p:extLst>
      <p:ext uri="{BB962C8B-B14F-4D97-AF65-F5344CB8AC3E}">
        <p14:creationId xmlns:p14="http://schemas.microsoft.com/office/powerpoint/2010/main" val="23836810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232535" y="122004"/>
            <a:ext cx="2862322" cy="561949"/>
          </a:xfrm>
          <a:prstGeom prst="rect">
            <a:avLst/>
          </a:prstGeom>
        </p:spPr>
        <p:txBody>
          <a:bodyPr wrap="none">
            <a:spAutoFit/>
          </a:bodyPr>
          <a:lstStyle/>
          <a:p>
            <a:pPr marR="80010" lvl="0">
              <a:lnSpc>
                <a:spcPct val="200000"/>
              </a:lnSpc>
              <a:spcBef>
                <a:spcPts val="1020"/>
              </a:spcBef>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Evaluación de la inversión</a:t>
            </a:r>
            <a:endParaRPr lang="es-EC"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372709" y="1160171"/>
            <a:ext cx="4483844" cy="1175385"/>
          </a:xfrm>
          <a:prstGeom prst="rect">
            <a:avLst/>
          </a:prstGeom>
          <a:solidFill>
            <a:srgbClr val="0070C0"/>
          </a:solidFill>
          <a:ln>
            <a:solidFill>
              <a:srgbClr val="002060"/>
            </a:solidFill>
          </a:ln>
        </p:spPr>
      </p:pic>
      <p:sp>
        <p:nvSpPr>
          <p:cNvPr id="4" name="Rectángulo 3"/>
          <p:cNvSpPr/>
          <p:nvPr/>
        </p:nvSpPr>
        <p:spPr>
          <a:xfrm>
            <a:off x="5332320" y="852395"/>
            <a:ext cx="4430395" cy="2067233"/>
          </a:xfrm>
          <a:prstGeom prst="rect">
            <a:avLst/>
          </a:prstGeom>
          <a:solidFill>
            <a:schemeClr val="accent1">
              <a:lumMod val="60000"/>
              <a:lumOff val="40000"/>
            </a:schemeClr>
          </a:solidFill>
        </p:spPr>
        <p:txBody>
          <a:bodyPr wrap="square">
            <a:spAutoFit/>
          </a:bodyPr>
          <a:lstStyle/>
          <a:p>
            <a:pPr indent="457200" algn="just">
              <a:lnSpc>
                <a:spcPct val="200000"/>
              </a:lnSpc>
              <a:spcBef>
                <a:spcPts val="1000"/>
              </a:spcBef>
              <a:spcAft>
                <a:spcPts val="0"/>
              </a:spcAft>
            </a:pPr>
            <a:r>
              <a:rPr lang="es-EC" sz="1200" dirty="0">
                <a:latin typeface="Times New Roman" panose="02020603050405020304" pitchFamily="18" charset="0"/>
                <a:ea typeface="Times New Roman" panose="02020603050405020304" pitchFamily="18" charset="0"/>
                <a:cs typeface="Times New Roman" panose="02020603050405020304" pitchFamily="18" charset="0"/>
              </a:rPr>
              <a:t>Tasa mínima aceptable de rendimiento (TMAR)</a:t>
            </a:r>
            <a:endParaRPr lang="es-EC" sz="12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200000"/>
              </a:lnSpc>
              <a:spcAft>
                <a:spcPts val="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4%	Inflación</a:t>
            </a:r>
          </a:p>
          <a:p>
            <a:pPr lvl="0" algn="just">
              <a:lnSpc>
                <a:spcPct val="200000"/>
              </a:lnSpc>
              <a:spcAft>
                <a:spcPts val="10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4%	Tasa pasiva del Banco Central</a:t>
            </a:r>
          </a:p>
          <a:p>
            <a:r>
              <a:rPr lang="es-EC" sz="1200" dirty="0">
                <a:latin typeface="Times New Roman" panose="02020603050405020304" pitchFamily="18" charset="0"/>
                <a:ea typeface="Calibri" panose="020F0502020204030204" pitchFamily="34" charset="0"/>
              </a:rPr>
              <a:t>12%	Riesgo del proyecto</a:t>
            </a:r>
          </a:p>
          <a:p>
            <a:endParaRPr lang="es-EC" sz="1200" dirty="0">
              <a:latin typeface="Times New Roman" panose="02020603050405020304" pitchFamily="18" charset="0"/>
              <a:ea typeface="Calibri" panose="020F0502020204030204" pitchFamily="34" charset="0"/>
            </a:endParaRPr>
          </a:p>
          <a:p>
            <a:r>
              <a:rPr lang="es-EC" sz="1200" dirty="0">
                <a:latin typeface="Times New Roman" panose="02020603050405020304" pitchFamily="18" charset="0"/>
                <a:ea typeface="Calibri" panose="020F0502020204030204" pitchFamily="34" charset="0"/>
              </a:rPr>
              <a:t>TMAR = 20%</a:t>
            </a:r>
          </a:p>
          <a:p>
            <a:endParaRPr lang="es-EC" sz="1200" dirty="0"/>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332319" y="2919628"/>
            <a:ext cx="4430395" cy="3700141"/>
          </a:xfrm>
          <a:prstGeom prst="rect">
            <a:avLst/>
          </a:prstGeom>
          <a:noFill/>
          <a:ln>
            <a:solidFill>
              <a:srgbClr val="002060"/>
            </a:solidFill>
          </a:ln>
        </p:spPr>
      </p:pic>
      <p:sp>
        <p:nvSpPr>
          <p:cNvPr id="7" name="Rectángulo 6"/>
          <p:cNvSpPr/>
          <p:nvPr/>
        </p:nvSpPr>
        <p:spPr>
          <a:xfrm>
            <a:off x="3954876" y="1486253"/>
            <a:ext cx="587020" cy="523220"/>
          </a:xfrm>
          <a:prstGeom prst="rect">
            <a:avLst/>
          </a:prstGeom>
        </p:spPr>
        <p:txBody>
          <a:bodyPr wrap="none">
            <a:spAutoFit/>
          </a:bodyPr>
          <a:lstStyle/>
          <a:p>
            <a:pPr>
              <a:spcAft>
                <a:spcPts val="0"/>
              </a:spcAft>
            </a:pPr>
            <a:endParaRPr lang="es-EC" sz="1400" dirty="0">
              <a:solidFill>
                <a:srgbClr val="FF0000"/>
              </a:solidFill>
              <a:latin typeface="Arial"/>
              <a:ea typeface="Times New Roman"/>
              <a:cs typeface="Mangal"/>
            </a:endParaRPr>
          </a:p>
          <a:p>
            <a:pPr>
              <a:spcAft>
                <a:spcPts val="0"/>
              </a:spcAft>
            </a:pPr>
            <a:r>
              <a:rPr lang="es-EC" sz="1400" dirty="0">
                <a:solidFill>
                  <a:srgbClr val="FF0000"/>
                </a:solidFill>
                <a:latin typeface="Arial"/>
                <a:ea typeface="Times New Roman"/>
                <a:cs typeface="Mangal"/>
              </a:rPr>
              <a:t>   &gt; 0</a:t>
            </a:r>
            <a:endParaRPr lang="es-EC" sz="1400" dirty="0">
              <a:solidFill>
                <a:srgbClr val="FF0000"/>
              </a:solidFill>
              <a:latin typeface="Times New Roman"/>
              <a:ea typeface="Times New Roman"/>
              <a:cs typeface="Mangal"/>
            </a:endParaRPr>
          </a:p>
        </p:txBody>
      </p:sp>
    </p:spTree>
    <p:extLst>
      <p:ext uri="{BB962C8B-B14F-4D97-AF65-F5344CB8AC3E}">
        <p14:creationId xmlns:p14="http://schemas.microsoft.com/office/powerpoint/2010/main" val="133603752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Elipse 13"/>
          <p:cNvSpPr/>
          <p:nvPr/>
        </p:nvSpPr>
        <p:spPr>
          <a:xfrm>
            <a:off x="2125780" y="741823"/>
            <a:ext cx="5264117" cy="4278182"/>
          </a:xfrm>
          <a:prstGeom prst="ellipse">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New Roman" panose="02020603050405020304" pitchFamily="18" charset="0"/>
                <a:cs typeface="Times New Roman" panose="02020603050405020304" pitchFamily="18" charset="0"/>
              </a:rPr>
              <a:t>“</a:t>
            </a:r>
            <a:r>
              <a:rPr lang="es-ES" sz="1600" dirty="0">
                <a:solidFill>
                  <a:schemeClr val="tx1"/>
                </a:solidFill>
                <a:latin typeface="Verdana" panose="020B0604030504040204" pitchFamily="34" charset="0"/>
                <a:ea typeface="Verdana" panose="020B0604030504040204" pitchFamily="34" charset="0"/>
                <a:cs typeface="Verdana" panose="020B0604030504040204" pitchFamily="34" charset="0"/>
              </a:rPr>
              <a:t>PROYECTO DE FACTIBILIDAD PARA EL LANZAMIENTO DE UNA NUEVA MARCA DE PRODUCTOS BOLLOS Y GALLETAS ROSADAS EN LA PARROQUIA REINA DEL CISNE Y SU COMERCIALIZACIÓN Y PROMOCIÓN EN LA PROVINCIA DE LOJA</a:t>
            </a:r>
            <a:r>
              <a:rPr lang="es-ES" sz="1600" dirty="0">
                <a:solidFill>
                  <a:schemeClr val="tx1"/>
                </a:solidFill>
                <a:latin typeface="Times New Roman" panose="02020603050405020304" pitchFamily="18" charset="0"/>
                <a:cs typeface="Times New Roman" panose="02020603050405020304" pitchFamily="18" charset="0"/>
              </a:rPr>
              <a:t>”</a:t>
            </a:r>
            <a:endParaRPr lang="es-EC" sz="1600" dirty="0"/>
          </a:p>
        </p:txBody>
      </p:sp>
      <p:sp>
        <p:nvSpPr>
          <p:cNvPr id="15" name="Elipse 14"/>
          <p:cNvSpPr/>
          <p:nvPr/>
        </p:nvSpPr>
        <p:spPr>
          <a:xfrm>
            <a:off x="834591" y="440296"/>
            <a:ext cx="1800326" cy="1672390"/>
          </a:xfrm>
          <a:prstGeom prst="ellips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CAPÍTULO I</a:t>
            </a:r>
          </a:p>
          <a:p>
            <a:pPr algn="ctr"/>
            <a:endParaRPr lang="es-EC" sz="1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EC" sz="12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PLAN DE MONOGRAFÍA</a:t>
            </a:r>
          </a:p>
        </p:txBody>
      </p:sp>
      <p:sp>
        <p:nvSpPr>
          <p:cNvPr id="16" name="Elipse 15"/>
          <p:cNvSpPr/>
          <p:nvPr/>
        </p:nvSpPr>
        <p:spPr>
          <a:xfrm>
            <a:off x="6876351" y="440296"/>
            <a:ext cx="1964356" cy="1682322"/>
          </a:xfrm>
          <a:prstGeom prst="ellips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imes New Roman" panose="02020603050405020304" pitchFamily="18" charset="0"/>
                <a:cs typeface="Times New Roman" panose="02020603050405020304" pitchFamily="18" charset="0"/>
              </a:rPr>
              <a:t>CAPÍTULO II</a:t>
            </a:r>
          </a:p>
          <a:p>
            <a:pPr algn="ctr"/>
            <a:endParaRPr lang="es-ES" sz="1200" dirty="0">
              <a:solidFill>
                <a:schemeClr val="tx1"/>
              </a:solidFill>
              <a:latin typeface="Times New Roman" panose="02020603050405020304" pitchFamily="18" charset="0"/>
              <a:cs typeface="Times New Roman" panose="02020603050405020304" pitchFamily="18" charset="0"/>
            </a:endParaRPr>
          </a:p>
          <a:p>
            <a:pPr algn="ctr"/>
            <a:r>
              <a:rPr lang="es-ES" sz="1200" dirty="0">
                <a:solidFill>
                  <a:schemeClr val="tx1"/>
                </a:solidFill>
                <a:latin typeface="Times New Roman" panose="02020603050405020304" pitchFamily="18" charset="0"/>
                <a:cs typeface="Times New Roman" panose="02020603050405020304" pitchFamily="18" charset="0"/>
              </a:rPr>
              <a:t>ESTUDIO DE MERCADO</a:t>
            </a:r>
          </a:p>
        </p:txBody>
      </p:sp>
      <p:sp>
        <p:nvSpPr>
          <p:cNvPr id="17" name="Elipse 16"/>
          <p:cNvSpPr/>
          <p:nvPr/>
        </p:nvSpPr>
        <p:spPr>
          <a:xfrm>
            <a:off x="674970" y="3584853"/>
            <a:ext cx="1959947" cy="1856995"/>
          </a:xfrm>
          <a:prstGeom prst="ellips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imes New Roman" panose="02020603050405020304" pitchFamily="18" charset="0"/>
                <a:cs typeface="Times New Roman" panose="02020603050405020304" pitchFamily="18" charset="0"/>
              </a:rPr>
              <a:t>CAPÍTULO III</a:t>
            </a:r>
          </a:p>
          <a:p>
            <a:pPr algn="ctr"/>
            <a:endParaRPr lang="es-ES" sz="1200" dirty="0">
              <a:solidFill>
                <a:schemeClr val="tx1"/>
              </a:solidFill>
              <a:latin typeface="Times New Roman" panose="02020603050405020304" pitchFamily="18" charset="0"/>
              <a:cs typeface="Times New Roman" panose="02020603050405020304" pitchFamily="18" charset="0"/>
            </a:endParaRPr>
          </a:p>
          <a:p>
            <a:pPr algn="ctr"/>
            <a:r>
              <a:rPr lang="es-ES" sz="1200" dirty="0">
                <a:solidFill>
                  <a:schemeClr val="tx1"/>
                </a:solidFill>
                <a:latin typeface="Times New Roman" panose="02020603050405020304" pitchFamily="18" charset="0"/>
                <a:cs typeface="Times New Roman" panose="02020603050405020304" pitchFamily="18" charset="0"/>
              </a:rPr>
              <a:t>ESTUDIO TÉCNICO</a:t>
            </a:r>
          </a:p>
        </p:txBody>
      </p:sp>
      <p:sp>
        <p:nvSpPr>
          <p:cNvPr id="19" name="Elipse 18"/>
          <p:cNvSpPr/>
          <p:nvPr/>
        </p:nvSpPr>
        <p:spPr>
          <a:xfrm>
            <a:off x="3658552" y="5068133"/>
            <a:ext cx="2204889" cy="1944982"/>
          </a:xfrm>
          <a:prstGeom prst="ellips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imes New Roman" panose="02020603050405020304" pitchFamily="18" charset="0"/>
                <a:cs typeface="Times New Roman" panose="02020603050405020304" pitchFamily="18" charset="0"/>
              </a:rPr>
              <a:t>CAPÍTULO IV</a:t>
            </a:r>
          </a:p>
          <a:p>
            <a:pPr algn="ctr"/>
            <a:endParaRPr lang="es-ES" sz="1200" dirty="0">
              <a:solidFill>
                <a:schemeClr val="tx1"/>
              </a:solidFill>
              <a:latin typeface="Times New Roman" panose="02020603050405020304" pitchFamily="18" charset="0"/>
              <a:cs typeface="Times New Roman" panose="02020603050405020304" pitchFamily="18" charset="0"/>
            </a:endParaRPr>
          </a:p>
          <a:p>
            <a:pPr algn="ctr"/>
            <a:r>
              <a:rPr lang="es-ES" sz="1200" dirty="0">
                <a:solidFill>
                  <a:schemeClr val="tx1"/>
                </a:solidFill>
                <a:latin typeface="Times New Roman" panose="02020603050405020304" pitchFamily="18" charset="0"/>
                <a:cs typeface="Times New Roman" panose="02020603050405020304" pitchFamily="18" charset="0"/>
              </a:rPr>
              <a:t>ESTUDIO ORGANIZACIONAL</a:t>
            </a:r>
          </a:p>
          <a:p>
            <a:pPr algn="ctr"/>
            <a:endParaRPr lang="es-ES" sz="1200" dirty="0">
              <a:solidFill>
                <a:schemeClr val="tx1"/>
              </a:solidFill>
              <a:latin typeface="Times New Roman" panose="02020603050405020304" pitchFamily="18" charset="0"/>
              <a:cs typeface="Times New Roman" panose="02020603050405020304" pitchFamily="18" charset="0"/>
            </a:endParaRPr>
          </a:p>
        </p:txBody>
      </p:sp>
      <p:sp>
        <p:nvSpPr>
          <p:cNvPr id="21" name="Elipse 20"/>
          <p:cNvSpPr/>
          <p:nvPr/>
        </p:nvSpPr>
        <p:spPr>
          <a:xfrm>
            <a:off x="6876351" y="3584853"/>
            <a:ext cx="1998546" cy="1927523"/>
          </a:xfrm>
          <a:prstGeom prst="ellipse">
            <a:avLst/>
          </a:prstGeom>
          <a:solidFill>
            <a:srgbClr val="FF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imes New Roman" panose="02020603050405020304" pitchFamily="18" charset="0"/>
                <a:cs typeface="Times New Roman" panose="02020603050405020304" pitchFamily="18" charset="0"/>
              </a:rPr>
              <a:t>CAPÍTULO V</a:t>
            </a:r>
          </a:p>
          <a:p>
            <a:pPr algn="ctr"/>
            <a:endParaRPr lang="es-ES" sz="1200" dirty="0">
              <a:solidFill>
                <a:schemeClr val="tx1"/>
              </a:solidFill>
              <a:latin typeface="Times New Roman" panose="02020603050405020304" pitchFamily="18" charset="0"/>
              <a:cs typeface="Times New Roman" panose="02020603050405020304" pitchFamily="18" charset="0"/>
            </a:endParaRPr>
          </a:p>
          <a:p>
            <a:pPr algn="ctr"/>
            <a:r>
              <a:rPr lang="es-ES" sz="1200" dirty="0">
                <a:solidFill>
                  <a:schemeClr val="tx1"/>
                </a:solidFill>
                <a:latin typeface="Times New Roman" panose="02020603050405020304" pitchFamily="18" charset="0"/>
                <a:cs typeface="Times New Roman" panose="02020603050405020304" pitchFamily="18" charset="0"/>
              </a:rPr>
              <a:t>ESTUDIO FINANCIERO</a:t>
            </a:r>
            <a:endParaRPr lang="es-EC" sz="1200" dirty="0">
              <a:solidFill>
                <a:schemeClr val="tx1"/>
              </a:solidFill>
              <a:latin typeface="Times New Roman" panose="02020603050405020304" pitchFamily="18" charset="0"/>
              <a:cs typeface="Times New Roman" panose="02020603050405020304" pitchFamily="18" charset="0"/>
            </a:endParaRPr>
          </a:p>
        </p:txBody>
      </p:sp>
      <p:sp>
        <p:nvSpPr>
          <p:cNvPr id="22" name="CuadroTexto 21"/>
          <p:cNvSpPr txBox="1"/>
          <p:nvPr/>
        </p:nvSpPr>
        <p:spPr>
          <a:xfrm>
            <a:off x="2334125" y="70964"/>
            <a:ext cx="5293895" cy="400110"/>
          </a:xfrm>
          <a:prstGeom prst="rect">
            <a:avLst/>
          </a:prstGeom>
          <a:solidFill>
            <a:schemeClr val="accent2">
              <a:lumMod val="60000"/>
              <a:lumOff val="40000"/>
            </a:schemeClr>
          </a:solidFill>
        </p:spPr>
        <p:txBody>
          <a:bodyPr wrap="square" rtlCol="0">
            <a:spAutoFit/>
          </a:bodyPr>
          <a:lstStyle/>
          <a:p>
            <a:pPr algn="ctr"/>
            <a:r>
              <a:rPr lang="es-EC" sz="2000" dirty="0"/>
              <a:t>INFORMACIÓN GENERAL DE LA MONOGRAFÍA</a:t>
            </a:r>
          </a:p>
        </p:txBody>
      </p:sp>
    </p:spTree>
    <p:extLst>
      <p:ext uri="{BB962C8B-B14F-4D97-AF65-F5344CB8AC3E}">
        <p14:creationId xmlns:p14="http://schemas.microsoft.com/office/powerpoint/2010/main" val="24737650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0" y="191460"/>
            <a:ext cx="2492990" cy="646331"/>
          </a:xfrm>
          <a:prstGeom prst="rect">
            <a:avLst/>
          </a:prstGeom>
        </p:spPr>
        <p:txBody>
          <a:bodyPr wrap="none">
            <a:spAutoFit/>
          </a:bodyPr>
          <a:lstStyle/>
          <a:p>
            <a:pPr indent="457200" algn="ctr">
              <a:lnSpc>
                <a:spcPct val="200000"/>
              </a:lnSpc>
              <a:spcBef>
                <a:spcPts val="2400"/>
              </a:spcBef>
              <a:spcAft>
                <a:spcPts val="0"/>
              </a:spcAft>
            </a:pPr>
            <a:r>
              <a:rPr lang="es-ES" b="1" kern="0" dirty="0">
                <a:latin typeface="Times New Roman" panose="02020603050405020304" pitchFamily="18" charset="0"/>
                <a:ea typeface="Times New Roman" panose="02020603050405020304" pitchFamily="18" charset="0"/>
                <a:cs typeface="Times New Roman" panose="02020603050405020304" pitchFamily="18" charset="0"/>
              </a:rPr>
              <a:t>CONCLUSIONES</a:t>
            </a:r>
            <a:endParaRPr lang="es-EC"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304797" y="1026899"/>
            <a:ext cx="9152021" cy="1513235"/>
          </a:xfrm>
          <a:prstGeom prst="rect">
            <a:avLst/>
          </a:prstGeom>
          <a:solidFill>
            <a:srgbClr val="92D050"/>
          </a:solidFill>
        </p:spPr>
        <p:txBody>
          <a:bodyPr wrap="square">
            <a:spAutoFit/>
          </a:bodyPr>
          <a:lstStyle/>
          <a:p>
            <a:pPr marL="342900" lvl="0" indent="-342900" algn="just">
              <a:lnSpc>
                <a:spcPct val="200000"/>
              </a:lnSpc>
              <a:spcAft>
                <a:spcPts val="100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Todos los indicadores financieros muestran que es factible la implementación de la empresa de producción de bollos y galletas rosadas y que se podrá tener una rentabilidad </a:t>
            </a:r>
            <a:r>
              <a:rPr lang="es-EC" sz="1400" spc="-15" dirty="0">
                <a:latin typeface="Times New Roman" panose="02020603050405020304" pitchFamily="18" charset="0"/>
                <a:ea typeface="Calibri" panose="020F0502020204030204" pitchFamily="34" charset="0"/>
                <a:cs typeface="Times New Roman" panose="02020603050405020304" pitchFamily="18" charset="0"/>
              </a:rPr>
              <a:t>más </a:t>
            </a:r>
            <a:r>
              <a:rPr lang="es-EC" sz="1400" dirty="0">
                <a:latin typeface="Times New Roman" panose="02020603050405020304" pitchFamily="18" charset="0"/>
                <a:ea typeface="Calibri" panose="020F0502020204030204" pitchFamily="34" charset="0"/>
                <a:cs typeface="Times New Roman" panose="02020603050405020304" pitchFamily="18" charset="0"/>
              </a:rPr>
              <a:t>alta que la ofrecida por las entidades</a:t>
            </a:r>
            <a:r>
              <a:rPr lang="es-EC" sz="1400" spc="-120"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financieras.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400">
                <a:latin typeface="Times New Roman" panose="02020603050405020304" pitchFamily="18" charset="0"/>
                <a:ea typeface="Calibri" panose="020F0502020204030204" pitchFamily="34" charset="0"/>
                <a:cs typeface="Times New Roman" panose="02020603050405020304" pitchFamily="18" charset="0"/>
              </a:rPr>
              <a:t>El proyectó </a:t>
            </a:r>
            <a:r>
              <a:rPr lang="es-EC" sz="1400" dirty="0">
                <a:latin typeface="Times New Roman" panose="02020603050405020304" pitchFamily="18" charset="0"/>
                <a:ea typeface="Calibri" panose="020F0502020204030204" pitchFamily="34" charset="0"/>
                <a:cs typeface="Times New Roman" panose="02020603050405020304" pitchFamily="18" charset="0"/>
              </a:rPr>
              <a:t>tiene una gran demanda en el sector, así lo demuestra el estudio de</a:t>
            </a:r>
            <a:r>
              <a:rPr lang="es-EC" sz="1400" spc="-75"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mercado.</a:t>
            </a:r>
          </a:p>
        </p:txBody>
      </p:sp>
      <p:sp>
        <p:nvSpPr>
          <p:cNvPr id="4" name="Rectángulo 3"/>
          <p:cNvSpPr/>
          <p:nvPr/>
        </p:nvSpPr>
        <p:spPr>
          <a:xfrm>
            <a:off x="0" y="2951148"/>
            <a:ext cx="3070071" cy="646331"/>
          </a:xfrm>
          <a:prstGeom prst="rect">
            <a:avLst/>
          </a:prstGeom>
        </p:spPr>
        <p:txBody>
          <a:bodyPr wrap="none">
            <a:spAutoFit/>
          </a:bodyPr>
          <a:lstStyle/>
          <a:p>
            <a:pPr indent="457200" algn="ctr">
              <a:lnSpc>
                <a:spcPct val="200000"/>
              </a:lnSpc>
              <a:spcBef>
                <a:spcPts val="2400"/>
              </a:spcBef>
              <a:spcAft>
                <a:spcPts val="0"/>
              </a:spcAft>
            </a:pPr>
            <a:r>
              <a:rPr lang="es-ES" b="1" kern="0" dirty="0">
                <a:latin typeface="Times New Roman" panose="02020603050405020304" pitchFamily="18" charset="0"/>
                <a:ea typeface="Times New Roman" panose="02020603050405020304" pitchFamily="18" charset="0"/>
                <a:cs typeface="Times New Roman" panose="02020603050405020304" pitchFamily="18" charset="0"/>
              </a:rPr>
              <a:t>RECOMENDACIONES</a:t>
            </a:r>
            <a:endParaRPr lang="es-EC"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304797" y="4859362"/>
            <a:ext cx="9152021" cy="954107"/>
          </a:xfrm>
          <a:prstGeom prst="rect">
            <a:avLst/>
          </a:prstGeom>
          <a:solidFill>
            <a:srgbClr val="31E36C"/>
          </a:solidFill>
        </p:spPr>
        <p:txBody>
          <a:bodyPr wrap="square">
            <a:spAutoFit/>
          </a:bodyPr>
          <a:lstStyle/>
          <a:p>
            <a:pPr marL="342900" marR="74295" lvl="0" indent="-342900" algn="just">
              <a:lnSpc>
                <a:spcPct val="200000"/>
              </a:lnSpc>
              <a:spcBef>
                <a:spcPts val="40"/>
              </a:spcBef>
              <a:spcAft>
                <a:spcPts val="1000"/>
              </a:spcAft>
              <a:buFont typeface="Symbol" panose="05050102010706020507" pitchFamily="18" charset="2"/>
              <a:buChar char=""/>
              <a:tabLst>
                <a:tab pos="829945" algn="l"/>
              </a:tabLst>
            </a:pPr>
            <a:r>
              <a:rPr lang="es-EC" sz="1400" dirty="0">
                <a:latin typeface="Times New Roman" panose="02020603050405020304" pitchFamily="18" charset="0"/>
                <a:ea typeface="Calibri" panose="020F0502020204030204" pitchFamily="34" charset="0"/>
                <a:cs typeface="Times New Roman" panose="02020603050405020304" pitchFamily="18" charset="0"/>
              </a:rPr>
              <a:t>Al ser un producto de gran acogida se recomienda tomar en cuenta éste estudio, el mismo que está orientado a cubrir una de las grandes necesidades del ser</a:t>
            </a:r>
            <a:r>
              <a:rPr lang="es-EC" sz="1400" spc="-75" dirty="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humano.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304797" y="3905255"/>
            <a:ext cx="9152021" cy="954107"/>
          </a:xfrm>
          <a:prstGeom prst="rect">
            <a:avLst/>
          </a:prstGeom>
          <a:solidFill>
            <a:srgbClr val="31E36C"/>
          </a:solidFill>
        </p:spPr>
        <p:txBody>
          <a:bodyPr wrap="square">
            <a:spAutoFit/>
          </a:bodyPr>
          <a:lstStyle/>
          <a:p>
            <a:pPr marL="342900" marR="71120" lvl="0" indent="-342900" algn="just">
              <a:lnSpc>
                <a:spcPct val="200000"/>
              </a:lnSpc>
              <a:spcAft>
                <a:spcPts val="1000"/>
              </a:spcAft>
              <a:buFont typeface="Symbol" panose="05050102010706020507" pitchFamily="18" charset="2"/>
              <a:buChar char=""/>
              <a:tabLst>
                <a:tab pos="829945" algn="l"/>
              </a:tabLst>
            </a:pPr>
            <a:r>
              <a:rPr lang="es-EC" sz="1400" dirty="0">
                <a:latin typeface="Times New Roman" panose="02020603050405020304" pitchFamily="18" charset="0"/>
                <a:ea typeface="Calibri" panose="020F0502020204030204" pitchFamily="34" charset="0"/>
                <a:cs typeface="Times New Roman" panose="02020603050405020304" pitchFamily="18" charset="0"/>
              </a:rPr>
              <a:t>A los futuros emprendedores se recomienda la implementación del proyecto en vista de que tiene una gran demanda insatisfecha, la </a:t>
            </a:r>
            <a:r>
              <a:rPr lang="es-EC" sz="1400" spc="-15" dirty="0">
                <a:latin typeface="Times New Roman" panose="02020603050405020304" pitchFamily="18" charset="0"/>
                <a:ea typeface="Calibri" panose="020F0502020204030204" pitchFamily="34" charset="0"/>
                <a:cs typeface="Times New Roman" panose="02020603050405020304" pitchFamily="18" charset="0"/>
              </a:rPr>
              <a:t>misma </a:t>
            </a:r>
            <a:r>
              <a:rPr lang="es-EC" sz="1400" dirty="0">
                <a:latin typeface="Times New Roman" panose="02020603050405020304" pitchFamily="18" charset="0"/>
                <a:ea typeface="Calibri" panose="020F0502020204030204" pitchFamily="34" charset="0"/>
                <a:cs typeface="Times New Roman" panose="02020603050405020304" pitchFamily="18" charset="0"/>
              </a:rPr>
              <a:t>que asegura la rentabilidad del</a:t>
            </a:r>
            <a:r>
              <a:rPr lang="es-EC" sz="1400" spc="-25" dirty="0">
                <a:latin typeface="Times New Roman" panose="02020603050405020304" pitchFamily="18" charset="0"/>
                <a:ea typeface="Calibri" panose="020F0502020204030204" pitchFamily="34" charset="0"/>
                <a:cs typeface="Times New Roman" panose="02020603050405020304" pitchFamily="18" charset="0"/>
              </a:rPr>
              <a:t> </a:t>
            </a:r>
            <a:r>
              <a:rPr lang="es-EC" sz="1400" spc="-10" dirty="0">
                <a:latin typeface="Times New Roman" panose="02020603050405020304" pitchFamily="18" charset="0"/>
                <a:ea typeface="Calibri" panose="020F0502020204030204" pitchFamily="34" charset="0"/>
                <a:cs typeface="Times New Roman" panose="02020603050405020304" pitchFamily="18" charset="0"/>
              </a:rPr>
              <a:t>mismo.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1574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Rectángulo 5"/>
          <p:cNvSpPr/>
          <p:nvPr/>
        </p:nvSpPr>
        <p:spPr>
          <a:xfrm>
            <a:off x="236742" y="2384400"/>
            <a:ext cx="2384538" cy="3539430"/>
          </a:xfrm>
          <a:prstGeom prst="rect">
            <a:avLst/>
          </a:prstGeom>
          <a:solidFill>
            <a:schemeClr val="accent1">
              <a:lumMod val="50000"/>
            </a:schemeClr>
          </a:solidFill>
          <a:ln>
            <a:solidFill>
              <a:srgbClr val="002060"/>
            </a:solidFill>
          </a:ln>
        </p:spPr>
        <p:txBody>
          <a:bodyPr wrap="square">
            <a:spAutoFit/>
          </a:bodyPr>
          <a:lstStyle/>
          <a:p>
            <a:pPr indent="457200" algn="just">
              <a:lnSpc>
                <a:spcPct val="200000"/>
              </a:lnSpc>
              <a:spcAft>
                <a:spcPts val="10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Elaborar un proyecto de factibilidad para el lanzamiento de una nueva marca de productos bollos y galletas rosadas en la parroquia reina del cisne y su comercialización y promoción en la provincia de Loja</a:t>
            </a:r>
            <a:endParaRPr lang="es-EC" sz="1400" dirty="0"/>
          </a:p>
        </p:txBody>
      </p:sp>
      <p:sp>
        <p:nvSpPr>
          <p:cNvPr id="7" name="CuadroTexto 6"/>
          <p:cNvSpPr txBox="1"/>
          <p:nvPr/>
        </p:nvSpPr>
        <p:spPr>
          <a:xfrm>
            <a:off x="586740" y="1130211"/>
            <a:ext cx="2179320" cy="369332"/>
          </a:xfrm>
          <a:prstGeom prst="rect">
            <a:avLst/>
          </a:prstGeom>
          <a:noFill/>
        </p:spPr>
        <p:txBody>
          <a:bodyPr wrap="square" rtlCol="0">
            <a:spAutoFit/>
          </a:bodyPr>
          <a:lstStyle/>
          <a:p>
            <a:pPr algn="ctr"/>
            <a:r>
              <a:rPr lang="es-EC" b="1" dirty="0">
                <a:latin typeface="Times New Roman" panose="02020603050405020304" pitchFamily="18" charset="0"/>
                <a:cs typeface="Times New Roman" panose="02020603050405020304" pitchFamily="18" charset="0"/>
              </a:rPr>
              <a:t>GENERAL</a:t>
            </a:r>
          </a:p>
        </p:txBody>
      </p:sp>
      <p:cxnSp>
        <p:nvCxnSpPr>
          <p:cNvPr id="9" name="Conector recto 8"/>
          <p:cNvCxnSpPr/>
          <p:nvPr/>
        </p:nvCxnSpPr>
        <p:spPr>
          <a:xfrm>
            <a:off x="2596011" y="4083800"/>
            <a:ext cx="289560" cy="109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H="1">
            <a:off x="2907231" y="2030938"/>
            <a:ext cx="15240" cy="412762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2930091" y="2023751"/>
            <a:ext cx="7315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3684068" y="1852801"/>
            <a:ext cx="6126480" cy="276999"/>
          </a:xfrm>
          <a:prstGeom prst="rect">
            <a:avLst/>
          </a:prstGeom>
          <a:solidFill>
            <a:schemeClr val="accent1">
              <a:lumMod val="75000"/>
            </a:schemeClr>
          </a:solidFill>
          <a:ln>
            <a:solidFill>
              <a:srgbClr val="002060"/>
            </a:solidFill>
          </a:ln>
        </p:spPr>
        <p:txBody>
          <a:bodyPr wrap="square">
            <a:spAutoFit/>
          </a:bodyPr>
          <a:lstStyle/>
          <a:p>
            <a:r>
              <a:rPr lang="es-ES" sz="1200" dirty="0">
                <a:latin typeface="Times New Roman" panose="02020603050405020304" pitchFamily="18" charset="0"/>
                <a:ea typeface="Calibri" panose="020F0502020204030204" pitchFamily="34" charset="0"/>
                <a:cs typeface="Times New Roman" panose="02020603050405020304" pitchFamily="18" charset="0"/>
              </a:rPr>
              <a:t>Realizar un Estudio de Mercado que permita determinar la demanda y oferta de los productos. </a:t>
            </a:r>
            <a:endParaRPr lang="es-EC" sz="1200" dirty="0"/>
          </a:p>
        </p:txBody>
      </p:sp>
      <p:sp>
        <p:nvSpPr>
          <p:cNvPr id="18" name="Rectángulo 17"/>
          <p:cNvSpPr/>
          <p:nvPr/>
        </p:nvSpPr>
        <p:spPr>
          <a:xfrm>
            <a:off x="3668024" y="2628091"/>
            <a:ext cx="6132897" cy="461665"/>
          </a:xfrm>
          <a:prstGeom prst="rect">
            <a:avLst/>
          </a:prstGeom>
          <a:solidFill>
            <a:schemeClr val="accent1">
              <a:lumMod val="60000"/>
              <a:lumOff val="40000"/>
            </a:schemeClr>
          </a:solidFill>
          <a:ln>
            <a:solidFill>
              <a:srgbClr val="002060"/>
            </a:solidFill>
          </a:ln>
        </p:spPr>
        <p:txBody>
          <a:bodyPr wrap="square">
            <a:spAutoFit/>
          </a:bodyPr>
          <a:lstStyle/>
          <a:p>
            <a:r>
              <a:rPr lang="es-ES" sz="1200" dirty="0">
                <a:latin typeface="Times New Roman" panose="02020603050405020304" pitchFamily="18" charset="0"/>
                <a:ea typeface="Calibri" panose="020F0502020204030204" pitchFamily="34" charset="0"/>
                <a:cs typeface="Times New Roman" panose="02020603050405020304" pitchFamily="18" charset="0"/>
              </a:rPr>
              <a:t>Diseñar un Plan de Marketing, mediante las cuatro “P” (Producto, Precio, Plaza, Promoción), para ejecutar la comercialización efectiva de los productos.</a:t>
            </a:r>
            <a:endParaRPr lang="es-EC" sz="1200" dirty="0"/>
          </a:p>
        </p:txBody>
      </p:sp>
      <p:sp>
        <p:nvSpPr>
          <p:cNvPr id="19" name="Rectángulo 18"/>
          <p:cNvSpPr/>
          <p:nvPr/>
        </p:nvSpPr>
        <p:spPr>
          <a:xfrm>
            <a:off x="3670829" y="3355542"/>
            <a:ext cx="6096000" cy="461665"/>
          </a:xfrm>
          <a:prstGeom prst="rect">
            <a:avLst/>
          </a:prstGeom>
          <a:solidFill>
            <a:schemeClr val="accent1">
              <a:lumMod val="40000"/>
              <a:lumOff val="60000"/>
            </a:schemeClr>
          </a:solidFill>
          <a:ln>
            <a:solidFill>
              <a:srgbClr val="002060"/>
            </a:solidFill>
          </a:ln>
        </p:spPr>
        <p:txBody>
          <a:bodyPr>
            <a:spAutoFit/>
          </a:bodyPr>
          <a:lstStyle/>
          <a:p>
            <a:r>
              <a:rPr lang="es-ES" sz="1200" dirty="0">
                <a:latin typeface="Times New Roman" panose="02020603050405020304" pitchFamily="18" charset="0"/>
                <a:ea typeface="Calibri" panose="020F0502020204030204" pitchFamily="34" charset="0"/>
                <a:cs typeface="Times New Roman" panose="02020603050405020304" pitchFamily="18" charset="0"/>
              </a:rPr>
              <a:t>Elaborar el Estudio Técnico para la creación de una panadería de bollos y galletas rosadas en la parroquia Reina del Cisne.</a:t>
            </a:r>
            <a:endParaRPr lang="es-EC" sz="1200" dirty="0"/>
          </a:p>
        </p:txBody>
      </p:sp>
      <p:sp>
        <p:nvSpPr>
          <p:cNvPr id="20" name="Rectángulo 19"/>
          <p:cNvSpPr/>
          <p:nvPr/>
        </p:nvSpPr>
        <p:spPr>
          <a:xfrm>
            <a:off x="3669231" y="4132709"/>
            <a:ext cx="6132896" cy="461665"/>
          </a:xfrm>
          <a:prstGeom prst="rect">
            <a:avLst/>
          </a:prstGeom>
          <a:solidFill>
            <a:schemeClr val="accent2">
              <a:lumMod val="60000"/>
              <a:lumOff val="40000"/>
            </a:schemeClr>
          </a:solidFill>
          <a:ln>
            <a:solidFill>
              <a:srgbClr val="002060"/>
            </a:solidFill>
          </a:ln>
        </p:spPr>
        <p:txBody>
          <a:bodyPr wrap="square">
            <a:spAutoFit/>
          </a:bodyPr>
          <a:lstStyle/>
          <a:p>
            <a:r>
              <a:rPr lang="es-ES" sz="1200" dirty="0">
                <a:latin typeface="Times New Roman" panose="02020603050405020304" pitchFamily="18" charset="0"/>
                <a:ea typeface="Calibri" panose="020F0502020204030204" pitchFamily="34" charset="0"/>
                <a:cs typeface="Times New Roman" panose="02020603050405020304" pitchFamily="18" charset="0"/>
              </a:rPr>
              <a:t>Establecer el Estudio Organizacional de la empresa, creando organigramas, describiendo cargos y funciones, para laborar basados en un marco formal.</a:t>
            </a:r>
            <a:endParaRPr lang="es-EC" sz="1200" dirty="0"/>
          </a:p>
        </p:txBody>
      </p:sp>
      <p:sp>
        <p:nvSpPr>
          <p:cNvPr id="23" name="Rectángulo 22"/>
          <p:cNvSpPr/>
          <p:nvPr/>
        </p:nvSpPr>
        <p:spPr>
          <a:xfrm>
            <a:off x="3675648" y="4899271"/>
            <a:ext cx="6126479" cy="461665"/>
          </a:xfrm>
          <a:prstGeom prst="rect">
            <a:avLst/>
          </a:prstGeom>
          <a:solidFill>
            <a:schemeClr val="accent2">
              <a:lumMod val="40000"/>
              <a:lumOff val="60000"/>
            </a:schemeClr>
          </a:solidFill>
          <a:ln>
            <a:solidFill>
              <a:srgbClr val="002060"/>
            </a:solidFill>
          </a:ln>
        </p:spPr>
        <p:txBody>
          <a:bodyPr wrap="square">
            <a:spAutoFit/>
          </a:bodyPr>
          <a:lstStyle/>
          <a:p>
            <a:pPr marL="0" lvl="2" algn="just">
              <a:spcAft>
                <a:spcPts val="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Estructurar el análisis financiero, determinando Flujos de caja, anexos de flujos de caja y resultados del Estudio Financiero.</a:t>
            </a:r>
          </a:p>
        </p:txBody>
      </p:sp>
      <p:sp>
        <p:nvSpPr>
          <p:cNvPr id="24" name="Rectángulo 23"/>
          <p:cNvSpPr/>
          <p:nvPr/>
        </p:nvSpPr>
        <p:spPr>
          <a:xfrm>
            <a:off x="3722165" y="5860925"/>
            <a:ext cx="6109237" cy="461665"/>
          </a:xfrm>
          <a:prstGeom prst="rect">
            <a:avLst/>
          </a:prstGeom>
          <a:solidFill>
            <a:schemeClr val="accent2">
              <a:lumMod val="20000"/>
              <a:lumOff val="80000"/>
            </a:schemeClr>
          </a:solidFill>
          <a:ln>
            <a:solidFill>
              <a:srgbClr val="002060"/>
            </a:solidFill>
          </a:ln>
        </p:spPr>
        <p:txBody>
          <a:bodyPr wrap="square">
            <a:spAutoFit/>
          </a:bodyPr>
          <a:lstStyle/>
          <a:p>
            <a:pPr marL="0" lvl="2" algn="just">
              <a:spcAft>
                <a:spcPts val="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Determinar la factibilidad para la implementación </a:t>
            </a:r>
            <a:r>
              <a:rPr lang="es-ES" sz="1200" dirty="0">
                <a:latin typeface="Times New Roman" panose="02020603050405020304" pitchFamily="18" charset="0"/>
                <a:ea typeface="Calibri" panose="020F0502020204030204" pitchFamily="34" charset="0"/>
              </a:rPr>
              <a:t>de la empresa, a través de la evaluación económica y financiera. Para medir la ganancia del Proyecto.</a:t>
            </a:r>
            <a:endParaRPr lang="es-EC" dirty="0"/>
          </a:p>
        </p:txBody>
      </p:sp>
      <p:cxnSp>
        <p:nvCxnSpPr>
          <p:cNvPr id="26" name="Conector recto 25"/>
          <p:cNvCxnSpPr/>
          <p:nvPr/>
        </p:nvCxnSpPr>
        <p:spPr>
          <a:xfrm>
            <a:off x="2922471" y="2837498"/>
            <a:ext cx="7315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2922471" y="3586375"/>
            <a:ext cx="7315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2937711" y="4306264"/>
            <a:ext cx="716280" cy="1603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2937711" y="5135086"/>
            <a:ext cx="7315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2956558" y="6158563"/>
            <a:ext cx="73152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3531983" y="74931"/>
            <a:ext cx="3891814" cy="707886"/>
          </a:xfrm>
          <a:prstGeom prst="rect">
            <a:avLst/>
          </a:prstGeom>
          <a:solidFill>
            <a:schemeClr val="accent2">
              <a:lumMod val="60000"/>
              <a:lumOff val="40000"/>
            </a:schemeClr>
          </a:solidFill>
        </p:spPr>
        <p:txBody>
          <a:bodyPr wrap="square" rtlCol="0">
            <a:spAutoFit/>
          </a:bodyPr>
          <a:lstStyle/>
          <a:p>
            <a:pPr algn="ctr"/>
            <a:r>
              <a:rPr lang="es-EC" sz="2000" b="1" dirty="0">
                <a:latin typeface="Times New Roman" panose="02020603050405020304" pitchFamily="18" charset="0"/>
                <a:cs typeface="Times New Roman" panose="02020603050405020304" pitchFamily="18" charset="0"/>
              </a:rPr>
              <a:t>CAPÍTULO I PLAN DE MONOGRAFÍA </a:t>
            </a:r>
          </a:p>
        </p:txBody>
      </p:sp>
      <p:sp>
        <p:nvSpPr>
          <p:cNvPr id="2" name="Rectángulo 1"/>
          <p:cNvSpPr/>
          <p:nvPr/>
        </p:nvSpPr>
        <p:spPr>
          <a:xfrm>
            <a:off x="4732422" y="717186"/>
            <a:ext cx="1133644"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Objetivos</a:t>
            </a:r>
            <a:endParaRPr lang="es-EC" b="1" dirty="0"/>
          </a:p>
        </p:txBody>
      </p:sp>
      <p:sp>
        <p:nvSpPr>
          <p:cNvPr id="3" name="Rectángulo 2"/>
          <p:cNvSpPr/>
          <p:nvPr/>
        </p:nvSpPr>
        <p:spPr>
          <a:xfrm>
            <a:off x="4616116" y="1070707"/>
            <a:ext cx="1723549"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ESPECÍFICOS</a:t>
            </a:r>
            <a:endParaRPr lang="es-EC" dirty="0"/>
          </a:p>
        </p:txBody>
      </p:sp>
    </p:spTree>
    <p:extLst>
      <p:ext uri="{BB962C8B-B14F-4D97-AF65-F5344CB8AC3E}">
        <p14:creationId xmlns:p14="http://schemas.microsoft.com/office/powerpoint/2010/main" val="253807662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3520248" y="129410"/>
            <a:ext cx="4122112" cy="707886"/>
          </a:xfrm>
          <a:prstGeom prst="rect">
            <a:avLst/>
          </a:prstGeom>
          <a:solidFill>
            <a:schemeClr val="accent2">
              <a:lumMod val="60000"/>
              <a:lumOff val="40000"/>
            </a:schemeClr>
          </a:solidFill>
        </p:spPr>
        <p:txBody>
          <a:bodyPr wrap="square">
            <a:spAutoFit/>
          </a:bodyPr>
          <a:lstStyle/>
          <a:p>
            <a:pPr algn="ctr"/>
            <a:r>
              <a:rPr lang="es-ES" sz="2000" b="1" dirty="0">
                <a:latin typeface="Times New Roman" panose="02020603050405020304" pitchFamily="18" charset="0"/>
                <a:ea typeface="Calibri" panose="020F0502020204030204" pitchFamily="34" charset="0"/>
              </a:rPr>
              <a:t>CAPÍTULO II ESTUDIO</a:t>
            </a:r>
            <a:r>
              <a:rPr lang="es-ES" sz="2000" b="1" dirty="0">
                <a:latin typeface="Times New Roman" panose="02020603050405020304" pitchFamily="18" charset="0"/>
                <a:ea typeface="Times New Roman" panose="02020603050405020304" pitchFamily="18" charset="0"/>
              </a:rPr>
              <a:t> DE MERCADO</a:t>
            </a:r>
            <a:endParaRPr lang="es-EC" sz="2000" b="1" dirty="0"/>
          </a:p>
        </p:txBody>
      </p:sp>
      <p:sp>
        <p:nvSpPr>
          <p:cNvPr id="3" name="Rectángulo 2"/>
          <p:cNvSpPr/>
          <p:nvPr/>
        </p:nvSpPr>
        <p:spPr>
          <a:xfrm>
            <a:off x="0" y="1270712"/>
            <a:ext cx="8975558" cy="368755"/>
          </a:xfrm>
          <a:prstGeom prst="rect">
            <a:avLst/>
          </a:prstGeom>
        </p:spPr>
        <p:txBody>
          <a:bodyPr wrap="square">
            <a:spAutoFit/>
          </a:bodyPr>
          <a:lstStyle/>
          <a:p>
            <a:pPr indent="457200" algn="just">
              <a:lnSpc>
                <a:spcPct val="107000"/>
              </a:lnSpc>
              <a:spcAft>
                <a:spcPts val="800"/>
              </a:spcAft>
            </a:pPr>
            <a:r>
              <a:rPr lang="es-ES" u="sng" dirty="0">
                <a:latin typeface="Times New Roman" panose="02020603050405020304" pitchFamily="18" charset="0"/>
                <a:ea typeface="Calibri" panose="020F0502020204030204" pitchFamily="34" charset="0"/>
                <a:cs typeface="Times New Roman" panose="02020603050405020304" pitchFamily="18" charset="0"/>
              </a:rPr>
              <a:t>3.  ¿Su  familia consume bollos y galletas rosadas?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277489423"/>
              </p:ext>
            </p:extLst>
          </p:nvPr>
        </p:nvGraphicFramePr>
        <p:xfrm>
          <a:off x="399847" y="1926312"/>
          <a:ext cx="4640115" cy="3607403"/>
        </p:xfrm>
        <a:graphic>
          <a:graphicData uri="http://schemas.openxmlformats.org/drawingml/2006/table">
            <a:tbl>
              <a:tblPr/>
              <a:tblGrid>
                <a:gridCol w="497932">
                  <a:extLst>
                    <a:ext uri="{9D8B030D-6E8A-4147-A177-3AD203B41FA5}">
                      <a16:colId xmlns:a16="http://schemas.microsoft.com/office/drawing/2014/main" val="20000"/>
                    </a:ext>
                  </a:extLst>
                </a:gridCol>
                <a:gridCol w="630197">
                  <a:extLst>
                    <a:ext uri="{9D8B030D-6E8A-4147-A177-3AD203B41FA5}">
                      <a16:colId xmlns:a16="http://schemas.microsoft.com/office/drawing/2014/main" val="20001"/>
                    </a:ext>
                  </a:extLst>
                </a:gridCol>
                <a:gridCol w="630197">
                  <a:extLst>
                    <a:ext uri="{9D8B030D-6E8A-4147-A177-3AD203B41FA5}">
                      <a16:colId xmlns:a16="http://schemas.microsoft.com/office/drawing/2014/main" val="20002"/>
                    </a:ext>
                  </a:extLst>
                </a:gridCol>
                <a:gridCol w="630197">
                  <a:extLst>
                    <a:ext uri="{9D8B030D-6E8A-4147-A177-3AD203B41FA5}">
                      <a16:colId xmlns:a16="http://schemas.microsoft.com/office/drawing/2014/main" val="20003"/>
                    </a:ext>
                  </a:extLst>
                </a:gridCol>
                <a:gridCol w="1125796">
                  <a:extLst>
                    <a:ext uri="{9D8B030D-6E8A-4147-A177-3AD203B41FA5}">
                      <a16:colId xmlns:a16="http://schemas.microsoft.com/office/drawing/2014/main" val="20004"/>
                    </a:ext>
                  </a:extLst>
                </a:gridCol>
                <a:gridCol w="1125796">
                  <a:extLst>
                    <a:ext uri="{9D8B030D-6E8A-4147-A177-3AD203B41FA5}">
                      <a16:colId xmlns:a16="http://schemas.microsoft.com/office/drawing/2014/main" val="20005"/>
                    </a:ext>
                  </a:extLst>
                </a:gridCol>
              </a:tblGrid>
              <a:tr h="722037">
                <a:tc gridSpan="6">
                  <a:txBody>
                    <a:bodyPr/>
                    <a:lstStyle/>
                    <a:p>
                      <a:pPr marL="38100" marR="38100" indent="457200" algn="ctr">
                        <a:lnSpc>
                          <a:spcPts val="1600"/>
                        </a:lnSpc>
                        <a:spcAft>
                          <a:spcPts val="0"/>
                        </a:spcAft>
                      </a:pPr>
                      <a:r>
                        <a:rPr lang="es-EC" sz="1100" b="1"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¿Su familia consume bollos y galletas rosadas?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687742">
                <a:tc gridSpan="2">
                  <a:txBody>
                    <a:bodyPr/>
                    <a:lstStyle/>
                    <a:p>
                      <a:pPr indent="457200" algn="l">
                        <a:lnSpc>
                          <a:spcPct val="20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152935"/>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indent="457200" algn="ctr">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f</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 válido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indent="457200" algn="ctr">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 acumulado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22037">
                <a:tc rowSpan="3">
                  <a:txBody>
                    <a:bodyPr/>
                    <a:lstStyle/>
                    <a:p>
                      <a:pPr marL="38100" marR="38100" indent="457200" algn="l">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 Válido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15293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indent="457200" algn="l">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95,1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95,1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95,1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22037">
                <a:tc vMerge="1">
                  <a:txBody>
                    <a:bodyPr/>
                    <a:lstStyle/>
                    <a:p>
                      <a:endParaRPr lang="es-EC"/>
                    </a:p>
                  </a:txBody>
                  <a:tcPr/>
                </a:tc>
                <a:tc>
                  <a:txBody>
                    <a:bodyPr/>
                    <a:lstStyle/>
                    <a:p>
                      <a:pPr marL="38100" marR="38100" indent="457200" algn="l">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No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4,9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53550">
                <a:tc vMerge="1">
                  <a:txBody>
                    <a:bodyPr/>
                    <a:lstStyle/>
                    <a:p>
                      <a:endParaRPr lang="es-EC"/>
                    </a:p>
                  </a:txBody>
                  <a:tcPr/>
                </a:tc>
                <a:tc>
                  <a:txBody>
                    <a:bodyPr/>
                    <a:lstStyle/>
                    <a:p>
                      <a:pPr marL="38100" marR="38100" indent="457200" algn="l">
                        <a:lnSpc>
                          <a:spcPts val="1600"/>
                        </a:lnSpc>
                        <a:spcAft>
                          <a:spcPts val="0"/>
                        </a:spcAft>
                      </a:pPr>
                      <a:r>
                        <a:rPr lang="es-EC" sz="9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244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indent="457200" algn="r">
                        <a:lnSpc>
                          <a:spcPts val="1600"/>
                        </a:lnSpc>
                        <a:spcAft>
                          <a:spcPts val="0"/>
                        </a:spcAft>
                      </a:pPr>
                      <a:r>
                        <a:rPr lang="es-EC" sz="9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100,0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57200" algn="l">
                        <a:lnSpc>
                          <a:spcPct val="200000"/>
                        </a:lnSpc>
                        <a:spcAft>
                          <a:spcPts val="0"/>
                        </a:spcAft>
                      </a:pPr>
                      <a:r>
                        <a:rPr lang="es-EC"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E0E0E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5" name="Imagen 4"/>
          <p:cNvPicPr/>
          <p:nvPr/>
        </p:nvPicPr>
        <p:blipFill rotWithShape="1">
          <a:blip r:embed="rId2" cstate="print">
            <a:extLst>
              <a:ext uri="{28A0092B-C50C-407E-A947-70E740481C1C}">
                <a14:useLocalDpi xmlns:a14="http://schemas.microsoft.com/office/drawing/2010/main" val="0"/>
              </a:ext>
            </a:extLst>
          </a:blip>
          <a:srcRect r="16536" b="19210"/>
          <a:stretch/>
        </p:blipFill>
        <p:spPr bwMode="auto">
          <a:xfrm>
            <a:off x="5039963" y="1926312"/>
            <a:ext cx="4729351" cy="3607403"/>
          </a:xfrm>
          <a:prstGeom prst="rect">
            <a:avLst/>
          </a:prstGeom>
          <a:noFill/>
          <a:ln>
            <a:solidFill>
              <a:sysClr val="windowText" lastClr="000000"/>
            </a:solidFill>
          </a:ln>
          <a:extLst>
            <a:ext uri="{53640926-AAD7-44D8-BBD7-CCE9431645EC}">
              <a14:shadowObscured xmlns:a14="http://schemas.microsoft.com/office/drawing/2010/main"/>
            </a:ext>
          </a:extLst>
        </p:spPr>
      </p:pic>
      <p:sp>
        <p:nvSpPr>
          <p:cNvPr id="9" name="Rectángulo 8"/>
          <p:cNvSpPr/>
          <p:nvPr/>
        </p:nvSpPr>
        <p:spPr>
          <a:xfrm>
            <a:off x="594876" y="5660043"/>
            <a:ext cx="6096000" cy="646331"/>
          </a:xfrm>
          <a:prstGeom prst="rect">
            <a:avLst/>
          </a:prstGeom>
        </p:spPr>
        <p:txBody>
          <a:bodyPr>
            <a:spAutoFit/>
          </a:bodyPr>
          <a:lstStyle/>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FUENTE: ENCUESTA A LOS DEMANDATES</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ELABORACIÓN: JUANITA SUQUILANDA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0" y="529520"/>
            <a:ext cx="2601994" cy="646331"/>
          </a:xfrm>
          <a:prstGeom prst="rect">
            <a:avLst/>
          </a:prstGeom>
        </p:spPr>
        <p:txBody>
          <a:bodyPr wrap="none">
            <a:spAutoFit/>
          </a:bodyPr>
          <a:lstStyle/>
          <a:p>
            <a:pPr indent="457200" algn="just">
              <a:lnSpc>
                <a:spcPct val="200000"/>
              </a:lnSpc>
              <a:spcAft>
                <a:spcPts val="1000"/>
              </a:spcAft>
            </a:pPr>
            <a:r>
              <a:rPr lang="es-ES" b="1" dirty="0">
                <a:latin typeface="Times New Roman" panose="02020603050405020304" pitchFamily="18" charset="0"/>
                <a:ea typeface="Calibri" panose="020F0502020204030204" pitchFamily="34" charset="0"/>
                <a:cs typeface="Times New Roman" panose="02020603050405020304" pitchFamily="18" charset="0"/>
              </a:rPr>
              <a:t>Análisis Univariado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31994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84221" y="697530"/>
            <a:ext cx="9047748" cy="1200329"/>
          </a:xfrm>
          <a:prstGeom prst="rect">
            <a:avLst/>
          </a:prstGeom>
        </p:spPr>
        <p:txBody>
          <a:bodyPr wrap="square">
            <a:spAutoFit/>
          </a:bodyPr>
          <a:lstStyle/>
          <a:p>
            <a:pPr indent="457200" algn="just">
              <a:lnSpc>
                <a:spcPct val="200000"/>
              </a:lnSpc>
              <a:spcAft>
                <a:spcPts val="1000"/>
              </a:spcAft>
            </a:pPr>
            <a:r>
              <a:rPr lang="es-ES" u="sng" dirty="0">
                <a:latin typeface="Times New Roman" panose="02020603050405020304" pitchFamily="18" charset="0"/>
                <a:ea typeface="Calibri" panose="020F0502020204030204" pitchFamily="34" charset="0"/>
                <a:cs typeface="Times New Roman" panose="02020603050405020304" pitchFamily="18" charset="0"/>
              </a:rPr>
              <a:t>5. 	Entre las siguientes alternativas indique ¿cuántos bollos consume su familia al mes?  </a:t>
            </a: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descr="C:\Users\Juan Alejandro\Pictures\Screenshots\Captura de pantalla (64).png"/>
          <p:cNvPicPr/>
          <p:nvPr/>
        </p:nvPicPr>
        <p:blipFill rotWithShape="1">
          <a:blip r:embed="rId2">
            <a:extLst>
              <a:ext uri="{28A0092B-C50C-407E-A947-70E740481C1C}">
                <a14:useLocalDpi xmlns:a14="http://schemas.microsoft.com/office/drawing/2010/main" val="0"/>
              </a:ext>
            </a:extLst>
          </a:blip>
          <a:srcRect l="53071" t="28236" r="8882" b="41171"/>
          <a:stretch/>
        </p:blipFill>
        <p:spPr bwMode="auto">
          <a:xfrm>
            <a:off x="216568" y="1897859"/>
            <a:ext cx="5414211" cy="3300981"/>
          </a:xfrm>
          <a:prstGeom prst="rect">
            <a:avLst/>
          </a:prstGeom>
          <a:noFill/>
          <a:ln>
            <a:solidFill>
              <a:schemeClr val="tx1"/>
            </a:solidFill>
          </a:ln>
          <a:extLst>
            <a:ext uri="{53640926-AAD7-44D8-BBD7-CCE9431645EC}">
              <a14:shadowObscured xmlns:a14="http://schemas.microsoft.com/office/drawing/2010/main"/>
            </a:ext>
          </a:extLst>
        </p:spPr>
      </p:pic>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0780" y="1897859"/>
            <a:ext cx="4259178" cy="3300981"/>
          </a:xfrm>
          <a:prstGeom prst="rect">
            <a:avLst/>
          </a:prstGeom>
          <a:noFill/>
          <a:ln>
            <a:solidFill>
              <a:schemeClr val="tx1"/>
            </a:solidFill>
          </a:ln>
        </p:spPr>
      </p:pic>
      <p:sp>
        <p:nvSpPr>
          <p:cNvPr id="5" name="Rectángulo 4"/>
          <p:cNvSpPr/>
          <p:nvPr/>
        </p:nvSpPr>
        <p:spPr>
          <a:xfrm>
            <a:off x="498623" y="5467537"/>
            <a:ext cx="6096000" cy="646331"/>
          </a:xfrm>
          <a:prstGeom prst="rect">
            <a:avLst/>
          </a:prstGeom>
        </p:spPr>
        <p:txBody>
          <a:bodyPr>
            <a:spAutoFit/>
          </a:bodyPr>
          <a:lstStyle/>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FUENTE: ENCUESTA A LOS DEMANDATES</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ELABORACIÓN: JUANITA SUQUILANDA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215215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49" name="Imagen 24" descr="Captura de pantalla (67)"/>
          <p:cNvPicPr>
            <a:picLocks noChangeAspect="1" noChangeArrowheads="1"/>
          </p:cNvPicPr>
          <p:nvPr/>
        </p:nvPicPr>
        <p:blipFill>
          <a:blip r:embed="rId2">
            <a:extLst>
              <a:ext uri="{28A0092B-C50C-407E-A947-70E740481C1C}">
                <a14:useLocalDpi xmlns:a14="http://schemas.microsoft.com/office/drawing/2010/main" val="0"/>
              </a:ext>
            </a:extLst>
          </a:blip>
          <a:srcRect l="53137" t="45107" r="8730" b="22977"/>
          <a:stretch>
            <a:fillRect/>
          </a:stretch>
        </p:blipFill>
        <p:spPr bwMode="auto">
          <a:xfrm>
            <a:off x="225468" y="2065770"/>
            <a:ext cx="5724091" cy="26919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Imagen 14"/>
          <p:cNvPicPr>
            <a:picLocks noChangeAspect="1" noChangeArrowheads="1"/>
          </p:cNvPicPr>
          <p:nvPr/>
        </p:nvPicPr>
        <p:blipFill>
          <a:blip r:embed="rId3">
            <a:extLst>
              <a:ext uri="{28A0092B-C50C-407E-A947-70E740481C1C}">
                <a14:useLocalDpi xmlns:a14="http://schemas.microsoft.com/office/drawing/2010/main" val="0"/>
              </a:ext>
            </a:extLst>
          </a:blip>
          <a:srcRect b="19260"/>
          <a:stretch>
            <a:fillRect/>
          </a:stretch>
        </p:blipFill>
        <p:spPr bwMode="auto">
          <a:xfrm>
            <a:off x="5949559" y="2065769"/>
            <a:ext cx="4059009" cy="26919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25468" y="3256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4"/>
          <p:cNvSpPr>
            <a:spLocks noChangeArrowheads="1"/>
          </p:cNvSpPr>
          <p:nvPr/>
        </p:nvSpPr>
        <p:spPr bwMode="auto">
          <a:xfrm>
            <a:off x="137786" y="518497"/>
            <a:ext cx="939452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s-ES"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7. 	¿Si se crearía en la Parroquia Reina del Cisne una empresa dedicada a la producción de bollos y galletas rosadas, con una excelente calidad y a un precio cómodo, usted estaría dispuesto a adquirir este producto?</a:t>
            </a:r>
            <a:endParaRPr kumimoji="0" lang="es-ES" i="0" u="none" strike="noStrike" cap="none" normalizeH="0" baseline="0" dirty="0">
              <a:ln>
                <a:noFill/>
              </a:ln>
              <a:solidFill>
                <a:schemeClr val="tx1"/>
              </a:solidFill>
              <a:effectLst/>
              <a:latin typeface="Arial" panose="020B0604020202020204" pitchFamily="34" charset="0"/>
            </a:endParaRPr>
          </a:p>
        </p:txBody>
      </p:sp>
      <p:sp>
        <p:nvSpPr>
          <p:cNvPr id="4" name="Rectángulo 3"/>
          <p:cNvSpPr/>
          <p:nvPr/>
        </p:nvSpPr>
        <p:spPr>
          <a:xfrm>
            <a:off x="643002" y="5058464"/>
            <a:ext cx="6096000" cy="646331"/>
          </a:xfrm>
          <a:prstGeom prst="rect">
            <a:avLst/>
          </a:prstGeom>
        </p:spPr>
        <p:txBody>
          <a:bodyPr>
            <a:spAutoFit/>
          </a:bodyPr>
          <a:lstStyle/>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FUENTE: ENCUESTA A LOS DEMANDATES</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ELABORACIÓN: JUANITA SUQUILANDA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7603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073" name="Imagen 27" descr="Captura de pantalla (68)"/>
          <p:cNvPicPr>
            <a:picLocks noChangeAspect="1" noChangeArrowheads="1"/>
          </p:cNvPicPr>
          <p:nvPr/>
        </p:nvPicPr>
        <p:blipFill>
          <a:blip r:embed="rId2">
            <a:extLst>
              <a:ext uri="{28A0092B-C50C-407E-A947-70E740481C1C}">
                <a14:useLocalDpi xmlns:a14="http://schemas.microsoft.com/office/drawing/2010/main" val="0"/>
              </a:ext>
            </a:extLst>
          </a:blip>
          <a:srcRect l="53310" t="30070" r="10280" b="43535"/>
          <a:stretch>
            <a:fillRect/>
          </a:stretch>
        </p:blipFill>
        <p:spPr bwMode="auto">
          <a:xfrm>
            <a:off x="284692" y="1827242"/>
            <a:ext cx="5051396" cy="3135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Imagen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6088" y="1827242"/>
            <a:ext cx="4409570" cy="3135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3" name="Rectangle 6"/>
          <p:cNvSpPr>
            <a:spLocks noChangeArrowheads="1"/>
          </p:cNvSpPr>
          <p:nvPr/>
        </p:nvSpPr>
        <p:spPr bwMode="auto">
          <a:xfrm>
            <a:off x="869706" y="457200"/>
            <a:ext cx="73789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s-ES" i="0" u="sng"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457200" defTabSz="914400" rtl="0" eaLnBrk="0" fontAlgn="base" latinLnBrk="0" hangingPunct="0">
              <a:lnSpc>
                <a:spcPct val="100000"/>
              </a:lnSpc>
              <a:spcBef>
                <a:spcPct val="0"/>
              </a:spcBef>
              <a:spcAft>
                <a:spcPct val="0"/>
              </a:spcAft>
              <a:buClrTx/>
              <a:buSzTx/>
              <a:buFontTx/>
              <a:buNone/>
              <a:tabLst/>
            </a:pPr>
            <a:r>
              <a:rPr kumimoji="0" lang="es-ES"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8.	¿Cuánto pagaría usted por un empaque de bollos o galletas?</a:t>
            </a:r>
            <a:endParaRPr kumimoji="0" lang="es-ES" i="0" u="none" strike="noStrike" cap="none" normalizeH="0" baseline="0" dirty="0">
              <a:ln>
                <a:noFill/>
              </a:ln>
              <a:solidFill>
                <a:schemeClr val="tx1"/>
              </a:solidFill>
              <a:effectLst/>
              <a:latin typeface="Arial" panose="020B0604020202020204" pitchFamily="34" charset="0"/>
            </a:endParaRPr>
          </a:p>
        </p:txBody>
      </p:sp>
      <p:sp>
        <p:nvSpPr>
          <p:cNvPr id="5" name="Rectángulo 4"/>
          <p:cNvSpPr/>
          <p:nvPr/>
        </p:nvSpPr>
        <p:spPr>
          <a:xfrm>
            <a:off x="0" y="4962550"/>
            <a:ext cx="6096000" cy="604140"/>
          </a:xfrm>
          <a:prstGeom prst="rect">
            <a:avLst/>
          </a:prstGeom>
        </p:spPr>
        <p:txBody>
          <a:bodyPr>
            <a:spAutoFit/>
          </a:bodyPr>
          <a:lstStyle/>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FUENTE: ENCUESTA A LOS DEMANDATES</a:t>
            </a:r>
            <a:endParaRPr lang="es-EC" sz="9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200000"/>
              </a:lnSpc>
              <a:spcAft>
                <a:spcPts val="0"/>
              </a:spcAft>
            </a:pPr>
            <a:r>
              <a:rPr lang="es-ES" sz="900" i="1" dirty="0">
                <a:latin typeface="Times New Roman" panose="02020603050405020304" pitchFamily="18" charset="0"/>
                <a:ea typeface="Calibri" panose="020F0502020204030204" pitchFamily="34" charset="0"/>
                <a:cs typeface="Times New Roman" panose="02020603050405020304" pitchFamily="18" charset="0"/>
              </a:rPr>
              <a:t>ELABORACIÓN: JUANITA SUQUILANDA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18225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760316" y="0"/>
            <a:ext cx="4377168" cy="614079"/>
          </a:xfrm>
          <a:prstGeom prst="rect">
            <a:avLst/>
          </a:prstGeom>
        </p:spPr>
        <p:txBody>
          <a:bodyPr wrap="square">
            <a:spAutoFit/>
          </a:bodyPr>
          <a:lstStyle/>
          <a:p>
            <a:pPr lvl="0">
              <a:lnSpc>
                <a:spcPct val="200000"/>
              </a:lnSpc>
              <a:spcBef>
                <a:spcPts val="1000"/>
              </a:spcBef>
              <a:spcAft>
                <a:spcPts val="0"/>
              </a:spcAft>
            </a:pPr>
            <a:r>
              <a:rPr lang="es-ES" sz="2000" dirty="0">
                <a:latin typeface="Times New Roman" panose="02020603050405020304" pitchFamily="18" charset="0"/>
                <a:ea typeface="Arial Unicode MS" panose="020B0604020202020204" pitchFamily="34" charset="-128"/>
                <a:cs typeface="Times New Roman" panose="02020603050405020304" pitchFamily="18" charset="0"/>
              </a:rPr>
              <a:t>Análisis Bivariado</a:t>
            </a:r>
            <a:endParaRPr lang="es-EC"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ángulo 2"/>
          <p:cNvSpPr/>
          <p:nvPr/>
        </p:nvSpPr>
        <p:spPr>
          <a:xfrm>
            <a:off x="701321" y="657545"/>
            <a:ext cx="3991798" cy="400110"/>
          </a:xfrm>
          <a:prstGeom prst="rect">
            <a:avLst/>
          </a:prstGeom>
        </p:spPr>
        <p:txBody>
          <a:bodyPr wrap="none">
            <a:spAutoFit/>
          </a:bodyPr>
          <a:lstStyle/>
          <a:p>
            <a:r>
              <a:rPr lang="es-ES" sz="2000" dirty="0">
                <a:latin typeface="Times New Roman" panose="02020603050405020304" pitchFamily="18" charset="0"/>
                <a:ea typeface="Calibri" panose="020F0502020204030204" pitchFamily="34" charset="0"/>
              </a:rPr>
              <a:t>Análisis</a:t>
            </a:r>
            <a:r>
              <a:rPr lang="es-ES" dirty="0">
                <a:latin typeface="Times New Roman" panose="02020603050405020304" pitchFamily="18" charset="0"/>
                <a:ea typeface="Calibri" panose="020F0502020204030204" pitchFamily="34" charset="0"/>
              </a:rPr>
              <a:t> Crostab o tabla de contingencia</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418727867"/>
              </p:ext>
            </p:extLst>
          </p:nvPr>
        </p:nvGraphicFramePr>
        <p:xfrm>
          <a:off x="701321" y="1122473"/>
          <a:ext cx="9633805" cy="2604621"/>
        </p:xfrm>
        <a:graphic>
          <a:graphicData uri="http://schemas.openxmlformats.org/drawingml/2006/table">
            <a:tbl>
              <a:tblPr>
                <a:tableStyleId>{5C22544A-7EE6-4342-B048-85BDC9FD1C3A}</a:tableStyleId>
              </a:tblPr>
              <a:tblGrid>
                <a:gridCol w="2083177">
                  <a:extLst>
                    <a:ext uri="{9D8B030D-6E8A-4147-A177-3AD203B41FA5}">
                      <a16:colId xmlns:a16="http://schemas.microsoft.com/office/drawing/2014/main" val="20000"/>
                    </a:ext>
                  </a:extLst>
                </a:gridCol>
                <a:gridCol w="882996">
                  <a:extLst>
                    <a:ext uri="{9D8B030D-6E8A-4147-A177-3AD203B41FA5}">
                      <a16:colId xmlns:a16="http://schemas.microsoft.com/office/drawing/2014/main" val="20001"/>
                    </a:ext>
                  </a:extLst>
                </a:gridCol>
                <a:gridCol w="1483544">
                  <a:extLst>
                    <a:ext uri="{9D8B030D-6E8A-4147-A177-3AD203B41FA5}">
                      <a16:colId xmlns:a16="http://schemas.microsoft.com/office/drawing/2014/main" val="20002"/>
                    </a:ext>
                  </a:extLst>
                </a:gridCol>
                <a:gridCol w="1442267">
                  <a:extLst>
                    <a:ext uri="{9D8B030D-6E8A-4147-A177-3AD203B41FA5}">
                      <a16:colId xmlns:a16="http://schemas.microsoft.com/office/drawing/2014/main" val="20003"/>
                    </a:ext>
                  </a:extLst>
                </a:gridCol>
                <a:gridCol w="1323474">
                  <a:extLst>
                    <a:ext uri="{9D8B030D-6E8A-4147-A177-3AD203B41FA5}">
                      <a16:colId xmlns:a16="http://schemas.microsoft.com/office/drawing/2014/main" val="20004"/>
                    </a:ext>
                  </a:extLst>
                </a:gridCol>
                <a:gridCol w="1479884">
                  <a:extLst>
                    <a:ext uri="{9D8B030D-6E8A-4147-A177-3AD203B41FA5}">
                      <a16:colId xmlns:a16="http://schemas.microsoft.com/office/drawing/2014/main" val="20005"/>
                    </a:ext>
                  </a:extLst>
                </a:gridCol>
                <a:gridCol w="938463">
                  <a:extLst>
                    <a:ext uri="{9D8B030D-6E8A-4147-A177-3AD203B41FA5}">
                      <a16:colId xmlns:a16="http://schemas.microsoft.com/office/drawing/2014/main" val="20006"/>
                    </a:ext>
                  </a:extLst>
                </a:gridCol>
              </a:tblGrid>
              <a:tr h="648620">
                <a:tc gridSpan="7">
                  <a:txBody>
                    <a:bodyPr/>
                    <a:lstStyle/>
                    <a:p>
                      <a:pPr marL="38100" marR="38100" indent="457200" algn="just">
                        <a:lnSpc>
                          <a:spcPts val="1600"/>
                        </a:lnSpc>
                        <a:spcAft>
                          <a:spcPts val="0"/>
                        </a:spcAft>
                      </a:pPr>
                      <a:r>
                        <a:rPr lang="es-ES" sz="1800" b="1" dirty="0">
                          <a:effectLst/>
                        </a:rPr>
                        <a:t>Tabla cruzada.-  ¿Su familia consume bollos y galletas rosadas? ¿Cuánto gasta mensualmente al consumir bollos y galletas?</a:t>
                      </a:r>
                      <a:endParaRPr lang="es-EC" sz="1800" b="1" dirty="0">
                        <a:effectLst/>
                      </a:endParaRPr>
                    </a:p>
                    <a:p>
                      <a:pPr marL="38100" marR="38100" indent="457200" algn="just">
                        <a:lnSpc>
                          <a:spcPts val="16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16207">
                <a:tc gridSpan="7">
                  <a:txBody>
                    <a:bodyPr/>
                    <a:lstStyle/>
                    <a:p>
                      <a:pPr indent="457200" algn="just">
                        <a:lnSpc>
                          <a:spcPts val="1600"/>
                        </a:lnSpc>
                        <a:spcAft>
                          <a:spcPts val="0"/>
                        </a:spcAft>
                      </a:pPr>
                      <a:r>
                        <a:rPr lang="es-ES" sz="1200" dirty="0">
                          <a:effectLst/>
                        </a:rPr>
                        <a:t>Recuento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374308">
                <a:tc rowSpan="2" gridSpan="2">
                  <a:txBody>
                    <a:bodyPr/>
                    <a:lstStyle/>
                    <a:p>
                      <a:pPr indent="457200" algn="just">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indent="457200" algn="ctr">
                        <a:lnSpc>
                          <a:spcPts val="1600"/>
                        </a:lnSpc>
                        <a:spcAft>
                          <a:spcPts val="0"/>
                        </a:spcAft>
                      </a:pPr>
                      <a:r>
                        <a:rPr lang="es-ES" sz="1200" dirty="0">
                          <a:effectLst/>
                        </a:rPr>
                        <a:t>¿Cuánto gasta mensualmente al consumir bollos y galletas?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indent="457200" algn="ctr">
                        <a:lnSpc>
                          <a:spcPts val="1600"/>
                        </a:lnSpc>
                        <a:spcAft>
                          <a:spcPts val="0"/>
                        </a:spcAft>
                      </a:pPr>
                      <a:r>
                        <a:rPr lang="es-ES" sz="12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429718">
                <a:tc gridSpan="2" vMerge="1">
                  <a:txBody>
                    <a:bodyPr/>
                    <a:lstStyle/>
                    <a:p>
                      <a:endParaRPr lang="es-EC"/>
                    </a:p>
                  </a:txBody>
                  <a:tcPr/>
                </a:tc>
                <a:tc hMerge="1" vMerge="1">
                  <a:txBody>
                    <a:bodyPr/>
                    <a:lstStyle/>
                    <a:p>
                      <a:endParaRPr lang="es-EC"/>
                    </a:p>
                  </a:txBody>
                  <a:tcPr/>
                </a:tc>
                <a:tc>
                  <a:txBody>
                    <a:bodyPr/>
                    <a:lstStyle/>
                    <a:p>
                      <a:pPr marL="38100" marR="38100" indent="457200" algn="ctr">
                        <a:lnSpc>
                          <a:spcPts val="1600"/>
                        </a:lnSpc>
                        <a:spcAft>
                          <a:spcPts val="0"/>
                        </a:spcAft>
                      </a:pPr>
                      <a:r>
                        <a:rPr lang="es-ES" sz="1200" dirty="0">
                          <a:effectLst/>
                        </a:rPr>
                        <a:t>Menos de 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De 21 a 30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De 31 a 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indent="457200" algn="ctr">
                        <a:lnSpc>
                          <a:spcPts val="1600"/>
                        </a:lnSpc>
                        <a:spcAft>
                          <a:spcPts val="0"/>
                        </a:spcAft>
                      </a:pPr>
                      <a:r>
                        <a:rPr lang="es-ES" sz="1200" dirty="0">
                          <a:effectLst/>
                        </a:rPr>
                        <a:t>Más de 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extLst>
                  <a:ext uri="{0D108BD9-81ED-4DB2-BD59-A6C34878D82A}">
                    <a16:rowId xmlns:a16="http://schemas.microsoft.com/office/drawing/2014/main" val="10003"/>
                  </a:ext>
                </a:extLst>
              </a:tr>
              <a:tr h="561460">
                <a:tc>
                  <a:txBody>
                    <a:bodyPr/>
                    <a:lstStyle/>
                    <a:p>
                      <a:pPr marL="38100" marR="38100" indent="457200" algn="l">
                        <a:lnSpc>
                          <a:spcPts val="1600"/>
                        </a:lnSpc>
                        <a:spcAft>
                          <a:spcPts val="0"/>
                        </a:spcAft>
                      </a:pPr>
                      <a:r>
                        <a:rPr lang="es-ES" sz="1200" dirty="0">
                          <a:effectLst/>
                        </a:rPr>
                        <a:t>¿Su familia consume bollos y galletas rosadas?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just">
                        <a:lnSpc>
                          <a:spcPts val="1600"/>
                        </a:lnSpc>
                        <a:spcAft>
                          <a:spcPts val="0"/>
                        </a:spcAft>
                      </a:pPr>
                      <a:r>
                        <a:rPr lang="es-ES" sz="1200" dirty="0">
                          <a:effectLst/>
                        </a:rPr>
                        <a:t>Si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600" b="1" dirty="0">
                          <a:solidFill>
                            <a:srgbClr val="FF0000"/>
                          </a:solidFill>
                          <a:effectLst/>
                        </a:rPr>
                        <a:t>135</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67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74308">
                <a:tc gridSpan="2">
                  <a:txBody>
                    <a:bodyPr/>
                    <a:lstStyle/>
                    <a:p>
                      <a:pPr marL="38100" marR="38100" indent="457200" algn="just">
                        <a:lnSpc>
                          <a:spcPts val="1600"/>
                        </a:lnSpc>
                        <a:spcAft>
                          <a:spcPts val="0"/>
                        </a:spcAft>
                      </a:pPr>
                      <a:r>
                        <a:rPr lang="es-ES" sz="12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indent="457200" algn="ctr">
                        <a:lnSpc>
                          <a:spcPts val="1600"/>
                        </a:lnSpc>
                        <a:spcAft>
                          <a:spcPts val="0"/>
                        </a:spcAft>
                      </a:pPr>
                      <a:r>
                        <a:rPr lang="es-ES" sz="1200" dirty="0">
                          <a:effectLst/>
                        </a:rPr>
                        <a:t>135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67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624263" y="3826041"/>
            <a:ext cx="7218948" cy="2959769"/>
          </a:xfrm>
          <a:prstGeom prst="rect">
            <a:avLst/>
          </a:prstGeom>
          <a:noFill/>
          <a:ln>
            <a:noFill/>
          </a:ln>
        </p:spPr>
      </p:pic>
    </p:spTree>
    <p:extLst>
      <p:ext uri="{BB962C8B-B14F-4D97-AF65-F5344CB8AC3E}">
        <p14:creationId xmlns:p14="http://schemas.microsoft.com/office/powerpoint/2010/main" val="32738383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06791127"/>
              </p:ext>
            </p:extLst>
          </p:nvPr>
        </p:nvGraphicFramePr>
        <p:xfrm>
          <a:off x="261680" y="512903"/>
          <a:ext cx="9929066" cy="2935331"/>
        </p:xfrm>
        <a:graphic>
          <a:graphicData uri="http://schemas.openxmlformats.org/drawingml/2006/table">
            <a:tbl>
              <a:tblPr>
                <a:tableStyleId>{5C22544A-7EE6-4342-B048-85BDC9FD1C3A}</a:tableStyleId>
              </a:tblPr>
              <a:tblGrid>
                <a:gridCol w="2075152">
                  <a:extLst>
                    <a:ext uri="{9D8B030D-6E8A-4147-A177-3AD203B41FA5}">
                      <a16:colId xmlns:a16="http://schemas.microsoft.com/office/drawing/2014/main" val="20000"/>
                    </a:ext>
                  </a:extLst>
                </a:gridCol>
                <a:gridCol w="2969094">
                  <a:extLst>
                    <a:ext uri="{9D8B030D-6E8A-4147-A177-3AD203B41FA5}">
                      <a16:colId xmlns:a16="http://schemas.microsoft.com/office/drawing/2014/main" val="20001"/>
                    </a:ext>
                  </a:extLst>
                </a:gridCol>
                <a:gridCol w="770021">
                  <a:extLst>
                    <a:ext uri="{9D8B030D-6E8A-4147-A177-3AD203B41FA5}">
                      <a16:colId xmlns:a16="http://schemas.microsoft.com/office/drawing/2014/main" val="20002"/>
                    </a:ext>
                  </a:extLst>
                </a:gridCol>
                <a:gridCol w="1061973">
                  <a:extLst>
                    <a:ext uri="{9D8B030D-6E8A-4147-A177-3AD203B41FA5}">
                      <a16:colId xmlns:a16="http://schemas.microsoft.com/office/drawing/2014/main" val="20003"/>
                    </a:ext>
                  </a:extLst>
                </a:gridCol>
                <a:gridCol w="1000277">
                  <a:extLst>
                    <a:ext uri="{9D8B030D-6E8A-4147-A177-3AD203B41FA5}">
                      <a16:colId xmlns:a16="http://schemas.microsoft.com/office/drawing/2014/main" val="20004"/>
                    </a:ext>
                  </a:extLst>
                </a:gridCol>
                <a:gridCol w="1200124">
                  <a:extLst>
                    <a:ext uri="{9D8B030D-6E8A-4147-A177-3AD203B41FA5}">
                      <a16:colId xmlns:a16="http://schemas.microsoft.com/office/drawing/2014/main" val="20005"/>
                    </a:ext>
                  </a:extLst>
                </a:gridCol>
                <a:gridCol w="852425">
                  <a:extLst>
                    <a:ext uri="{9D8B030D-6E8A-4147-A177-3AD203B41FA5}">
                      <a16:colId xmlns:a16="http://schemas.microsoft.com/office/drawing/2014/main" val="20006"/>
                    </a:ext>
                  </a:extLst>
                </a:gridCol>
              </a:tblGrid>
              <a:tr h="569166">
                <a:tc gridSpan="7">
                  <a:txBody>
                    <a:bodyPr/>
                    <a:lstStyle/>
                    <a:p>
                      <a:pPr indent="457200" algn="just">
                        <a:lnSpc>
                          <a:spcPts val="2000"/>
                        </a:lnSpc>
                        <a:spcAft>
                          <a:spcPts val="0"/>
                        </a:spcAft>
                      </a:pPr>
                      <a:r>
                        <a:rPr lang="es-ES" sz="1800" b="1" dirty="0">
                          <a:effectLst/>
                        </a:rPr>
                        <a:t>Tabla cruzada ¿Qué tipo de promociones desea recibir por la compra de éste producto? ¿Indique el lugar en dónde usted compra el producto?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239723">
                <a:tc gridSpan="7">
                  <a:txBody>
                    <a:bodyPr/>
                    <a:lstStyle/>
                    <a:p>
                      <a:pPr indent="457200" algn="just">
                        <a:lnSpc>
                          <a:spcPts val="1600"/>
                        </a:lnSpc>
                        <a:spcAft>
                          <a:spcPts val="0"/>
                        </a:spcAft>
                      </a:pPr>
                      <a:r>
                        <a:rPr lang="es-ES" sz="1200" dirty="0">
                          <a:effectLst/>
                        </a:rPr>
                        <a:t>Recuento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1"/>
                  </a:ext>
                </a:extLst>
              </a:tr>
              <a:tr h="375135">
                <a:tc rowSpan="2" gridSpan="2">
                  <a:txBody>
                    <a:bodyPr/>
                    <a:lstStyle/>
                    <a:p>
                      <a:pPr indent="457200" algn="just">
                        <a:lnSpc>
                          <a:spcPct val="200000"/>
                        </a:lnSpc>
                        <a:spcAft>
                          <a:spcPts val="0"/>
                        </a:spcAft>
                      </a:pPr>
                      <a:r>
                        <a:rPr lang="es-ES"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4">
                  <a:txBody>
                    <a:bodyPr/>
                    <a:lstStyle/>
                    <a:p>
                      <a:pPr marL="38100" marR="38100" indent="457200" algn="ctr">
                        <a:lnSpc>
                          <a:spcPts val="1600"/>
                        </a:lnSpc>
                        <a:spcAft>
                          <a:spcPts val="0"/>
                        </a:spcAft>
                      </a:pPr>
                      <a:r>
                        <a:rPr lang="es-ES" sz="1200" dirty="0">
                          <a:effectLst/>
                        </a:rPr>
                        <a:t>¿Indique el lugar en dónde usted compra el producto?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0" marR="38100" indent="0" algn="ctr">
                        <a:lnSpc>
                          <a:spcPts val="1600"/>
                        </a:lnSpc>
                        <a:spcAft>
                          <a:spcPts val="0"/>
                        </a:spcAft>
                      </a:pPr>
                      <a:r>
                        <a:rPr lang="es-ES" sz="12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479444">
                <a:tc gridSpan="2" vMerge="1">
                  <a:txBody>
                    <a:bodyPr/>
                    <a:lstStyle/>
                    <a:p>
                      <a:endParaRPr lang="es-EC"/>
                    </a:p>
                  </a:txBody>
                  <a:tcPr/>
                </a:tc>
                <a:tc hMerge="1" vMerge="1">
                  <a:txBody>
                    <a:bodyPr/>
                    <a:lstStyle/>
                    <a:p>
                      <a:endParaRPr lang="es-EC"/>
                    </a:p>
                  </a:txBody>
                  <a:tcPr/>
                </a:tc>
                <a:tc>
                  <a:txBody>
                    <a:bodyPr/>
                    <a:lstStyle/>
                    <a:p>
                      <a:pPr marL="0" marR="38100" indent="0" algn="ctr">
                        <a:lnSpc>
                          <a:spcPts val="1600"/>
                        </a:lnSpc>
                        <a:spcAft>
                          <a:spcPts val="0"/>
                        </a:spcAft>
                      </a:pPr>
                      <a:r>
                        <a:rPr lang="es-ES" sz="1200" dirty="0">
                          <a:effectLst/>
                        </a:rPr>
                        <a:t>Tienda de barrio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0" marR="38100" indent="0" algn="ctr">
                        <a:lnSpc>
                          <a:spcPts val="1600"/>
                        </a:lnSpc>
                        <a:spcAft>
                          <a:spcPts val="0"/>
                        </a:spcAft>
                      </a:pPr>
                      <a:r>
                        <a:rPr lang="es-ES" sz="1200" dirty="0">
                          <a:effectLst/>
                        </a:rPr>
                        <a:t>Supermercado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0" marR="38100" indent="0" algn="ctr">
                        <a:lnSpc>
                          <a:spcPts val="1600"/>
                        </a:lnSpc>
                        <a:spcAft>
                          <a:spcPts val="0"/>
                        </a:spcAft>
                      </a:pPr>
                      <a:r>
                        <a:rPr lang="es-ES" sz="1200" dirty="0">
                          <a:effectLst/>
                        </a:rPr>
                        <a:t>Panadería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a:txBody>
                    <a:bodyPr/>
                    <a:lstStyle/>
                    <a:p>
                      <a:pPr marL="0" marR="38100" indent="0" algn="ctr">
                        <a:lnSpc>
                          <a:spcPts val="1600"/>
                        </a:lnSpc>
                        <a:spcAft>
                          <a:spcPts val="0"/>
                        </a:spcAft>
                      </a:pPr>
                      <a:r>
                        <a:rPr lang="es-ES" sz="1200" dirty="0">
                          <a:effectLst/>
                        </a:rPr>
                        <a:t>Autoservicios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extLst>
                  <a:ext uri="{0D108BD9-81ED-4DB2-BD59-A6C34878D82A}">
                    <a16:rowId xmlns:a16="http://schemas.microsoft.com/office/drawing/2014/main" val="10003"/>
                  </a:ext>
                </a:extLst>
              </a:tr>
              <a:tr h="455332">
                <a:tc rowSpan="2">
                  <a:txBody>
                    <a:bodyPr/>
                    <a:lstStyle/>
                    <a:p>
                      <a:pPr marL="0" marR="38100" indent="0" algn="just">
                        <a:lnSpc>
                          <a:spcPts val="1600"/>
                        </a:lnSpc>
                        <a:spcAft>
                          <a:spcPts val="0"/>
                        </a:spcAft>
                      </a:pPr>
                      <a:r>
                        <a:rPr lang="es-ES" sz="1200" dirty="0">
                          <a:effectLst/>
                        </a:rPr>
                        <a:t>¿Qué tipo de promociones desea recibir por la compra de éste producto?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38100" indent="0" algn="ctr">
                        <a:lnSpc>
                          <a:spcPts val="1600"/>
                        </a:lnSpc>
                        <a:spcAft>
                          <a:spcPts val="0"/>
                        </a:spcAft>
                      </a:pPr>
                      <a:r>
                        <a:rPr lang="es-ES" sz="1200" dirty="0">
                          <a:effectLst/>
                        </a:rPr>
                        <a:t>Descuento por cantidad de producto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42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88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98817">
                <a:tc vMerge="1">
                  <a:txBody>
                    <a:bodyPr/>
                    <a:lstStyle/>
                    <a:p>
                      <a:endParaRPr lang="es-EC"/>
                    </a:p>
                  </a:txBody>
                  <a:tcPr/>
                </a:tc>
                <a:tc>
                  <a:txBody>
                    <a:bodyPr/>
                    <a:lstStyle/>
                    <a:p>
                      <a:pPr marL="0" marR="38100" indent="0" algn="l">
                        <a:lnSpc>
                          <a:spcPts val="1600"/>
                        </a:lnSpc>
                        <a:spcAft>
                          <a:spcPts val="0"/>
                        </a:spcAft>
                      </a:pPr>
                      <a:r>
                        <a:rPr lang="es-ES" sz="1200" baseline="0" dirty="0">
                          <a:effectLst/>
                        </a:rPr>
                        <a:t>     </a:t>
                      </a:r>
                      <a:r>
                        <a:rPr lang="es-ES" sz="1200" dirty="0">
                          <a:effectLst/>
                        </a:rPr>
                        <a:t>Descuento por temporada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600" b="1" dirty="0">
                          <a:solidFill>
                            <a:srgbClr val="FF0000"/>
                          </a:solidFill>
                          <a:effectLst/>
                        </a:rPr>
                        <a:t>119</a:t>
                      </a:r>
                      <a:endParaRPr lang="es-EC"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144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5"/>
                  </a:ext>
                </a:extLst>
              </a:tr>
              <a:tr h="386449">
                <a:tc gridSpan="2">
                  <a:txBody>
                    <a:bodyPr/>
                    <a:lstStyle/>
                    <a:p>
                      <a:pPr marL="38100" marR="38100" indent="457200" algn="just">
                        <a:lnSpc>
                          <a:spcPts val="1600"/>
                        </a:lnSpc>
                        <a:spcAft>
                          <a:spcPts val="0"/>
                        </a:spcAft>
                      </a:pPr>
                      <a:r>
                        <a:rPr lang="es-ES" sz="12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indent="457200" algn="ctr">
                        <a:lnSpc>
                          <a:spcPts val="1600"/>
                        </a:lnSpc>
                        <a:spcAft>
                          <a:spcPts val="0"/>
                        </a:spcAft>
                      </a:pPr>
                      <a:r>
                        <a:rPr lang="es-ES" sz="1200" dirty="0">
                          <a:effectLst/>
                        </a:rPr>
                        <a:t>42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144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indent="457200" algn="ctr">
                        <a:lnSpc>
                          <a:spcPts val="1600"/>
                        </a:lnSpc>
                        <a:spcAft>
                          <a:spcPts val="0"/>
                        </a:spcAft>
                      </a:pPr>
                      <a:r>
                        <a:rPr lang="es-ES" sz="1200" dirty="0">
                          <a:effectLst/>
                        </a:rPr>
                        <a:t>232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6"/>
                  </a:ext>
                </a:extLst>
              </a:tr>
            </a:tbl>
          </a:graphicData>
        </a:graphic>
      </p:graphicFrame>
      <p:pic>
        <p:nvPicPr>
          <p:cNvPr id="6145" name="Imagen 1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347" y="3533192"/>
            <a:ext cx="8001000" cy="32044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407656" y="38504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Tree>
    <p:extLst>
      <p:ext uri="{BB962C8B-B14F-4D97-AF65-F5344CB8AC3E}">
        <p14:creationId xmlns:p14="http://schemas.microsoft.com/office/powerpoint/2010/main" val="300934787"/>
      </p:ext>
    </p:extLst>
  </p:cSld>
  <p:clrMapOvr>
    <a:masterClrMapping/>
  </p:clrMapOvr>
  <p:transition spd="slow">
    <p:wipe/>
  </p:transition>
</p:sld>
</file>

<file path=ppt/theme/theme1.xml><?xml version="1.0" encoding="utf-8"?>
<a:theme xmlns:a="http://schemas.openxmlformats.org/drawingml/2006/main" name="Faceta">
  <a:themeElements>
    <a:clrScheme name="Personalizado 2">
      <a:dk1>
        <a:sysClr val="windowText" lastClr="000000"/>
      </a:dk1>
      <a:lt1>
        <a:sysClr val="window" lastClr="FFFFFF"/>
      </a:lt1>
      <a:dk2>
        <a:srgbClr val="2C3C43"/>
      </a:dk2>
      <a:lt2>
        <a:srgbClr val="EBEBEB"/>
      </a:lt2>
      <a:accent1>
        <a:srgbClr val="21F782"/>
      </a:accent1>
      <a:accent2>
        <a:srgbClr val="03BFD3"/>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3657</TotalTime>
  <Words>1229</Words>
  <Application>Microsoft Office PowerPoint</Application>
  <PresentationFormat>Panorámica</PresentationFormat>
  <Paragraphs>257</Paragraphs>
  <Slides>20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Arial Unicode MS</vt:lpstr>
      <vt:lpstr>Arial</vt:lpstr>
      <vt:lpstr>Calibri</vt:lpstr>
      <vt:lpstr>Mangal</vt:lpstr>
      <vt:lpstr>Symbol</vt:lpstr>
      <vt:lpstr>Times New Roman</vt:lpstr>
      <vt:lpstr>Trebuchet MS</vt:lpstr>
      <vt:lpstr>Verdana</vt:lpstr>
      <vt:lpstr>Wingdings 3</vt:lpstr>
      <vt:lpstr>Faceta</vt:lpstr>
      <vt:lpstr>                                                      UNIVERSIDAD DE LAS FUERZAS ARMADAS DEPARTAMENTO DE CIENCIAS ECONÓMICAS, ADMINISTRATIVAS Y DE COMERCIO      TÍTULO DE LA MONOGRAFÍA  “PROYECTO DE FACTIBILIDAD PARA EL LANZAMIENTO DE UNA NUEVA MARCA DE PRODUCTOS BOLLOS Y GALLETAS ROSADAS EN LA PARROQUIA REINA DEL CISNE Y SU COMERCIALIZACIÓN Y PROMOCIÓN EN LA PROVINCIA DE LOJA”     PREVIO A LA OBTENCIÓN DEL TÍTULO DE   TECNÓLOGA EN MARKETING Y PUBLICIDAD  ELABORACIÓN: JUANITA SUQUILANDA RÍOS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PC-02</cp:lastModifiedBy>
  <cp:revision>308</cp:revision>
  <dcterms:created xsi:type="dcterms:W3CDTF">2016-05-19T16:16:13Z</dcterms:created>
  <dcterms:modified xsi:type="dcterms:W3CDTF">2016-06-06T21:16:58Z</dcterms:modified>
</cp:coreProperties>
</file>