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2" r:id="rId11"/>
    <p:sldId id="266" r:id="rId12"/>
    <p:sldId id="267" r:id="rId13"/>
    <p:sldId id="268" r:id="rId14"/>
    <p:sldId id="269" r:id="rId15"/>
    <p:sldId id="270" r:id="rId16"/>
    <p:sldId id="271" r:id="rId17"/>
    <p:sldId id="283" r:id="rId18"/>
    <p:sldId id="272" r:id="rId19"/>
    <p:sldId id="273" r:id="rId20"/>
    <p:sldId id="274" r:id="rId21"/>
    <p:sldId id="275" r:id="rId22"/>
    <p:sldId id="276" r:id="rId23"/>
    <p:sldId id="277" r:id="rId24"/>
    <p:sldId id="285" r:id="rId25"/>
    <p:sldId id="278" r:id="rId26"/>
    <p:sldId id="279" r:id="rId27"/>
    <p:sldId id="287" r:id="rId28"/>
    <p:sldId id="280" r:id="rId29"/>
    <p:sldId id="281" r:id="rId30"/>
    <p:sldId id="288" r:id="rId31"/>
    <p:sldId id="289" r:id="rId32"/>
    <p:sldId id="290" r:id="rId33"/>
    <p:sldId id="292" r:id="rId34"/>
    <p:sldId id="293" r:id="rId35"/>
    <p:sldId id="294" r:id="rId36"/>
    <p:sldId id="295" r:id="rId37"/>
    <p:sldId id="296" r:id="rId3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8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02711556383519"/>
          <c:y val="9.4486926461591417E-2"/>
          <c:w val="0.71970336866829132"/>
          <c:h val="0.853715615665798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'% partic'!$B$1</c:f>
              <c:strCache>
                <c:ptCount val="1"/>
                <c:pt idx="0">
                  <c:v>Huellas totales (tCO2)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3"/>
              <c:layout>
                <c:manualLayout>
                  <c:x val="-3.072793375350008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0441853451243675E-3"/>
                  <c:y val="-2.26256677689701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partic'!$A$2:$A$9</c:f>
              <c:strCache>
                <c:ptCount val="8"/>
                <c:pt idx="0">
                  <c:v>Emisiones directas (combustibles)</c:v>
                </c:pt>
                <c:pt idx="1">
                  <c:v>Emisiones indirectas (energía)</c:v>
                </c:pt>
                <c:pt idx="2">
                  <c:v>Materiales (no orgánicos)</c:v>
                </c:pt>
                <c:pt idx="3">
                  <c:v>Servicios y contratas</c:v>
                </c:pt>
                <c:pt idx="4">
                  <c:v>Recursos forestales</c:v>
                </c:pt>
                <c:pt idx="5">
                  <c:v>Agua</c:v>
                </c:pt>
                <c:pt idx="6">
                  <c:v>Uso del suelo</c:v>
                </c:pt>
                <c:pt idx="7">
                  <c:v>Residuos, vertidos y emisiones</c:v>
                </c:pt>
              </c:strCache>
            </c:strRef>
          </c:cat>
          <c:val>
            <c:numRef>
              <c:f>'% partic'!$B$2:$B$9</c:f>
              <c:numCache>
                <c:formatCode>0.00</c:formatCode>
                <c:ptCount val="8"/>
                <c:pt idx="0">
                  <c:v>161.36000000000001</c:v>
                </c:pt>
                <c:pt idx="1">
                  <c:v>96.94</c:v>
                </c:pt>
                <c:pt idx="2">
                  <c:v>115.4</c:v>
                </c:pt>
                <c:pt idx="3">
                  <c:v>24.58</c:v>
                </c:pt>
                <c:pt idx="4">
                  <c:v>188.53</c:v>
                </c:pt>
                <c:pt idx="5">
                  <c:v>6.3220000000000001</c:v>
                </c:pt>
                <c:pt idx="6">
                  <c:v>0.88300000000000001</c:v>
                </c:pt>
                <c:pt idx="7">
                  <c:v>0.75</c:v>
                </c:pt>
              </c:numCache>
            </c:numRef>
          </c:val>
        </c:ser>
        <c:ser>
          <c:idx val="1"/>
          <c:order val="1"/>
          <c:tx>
            <c:strRef>
              <c:f>'% partic'!$C$1</c:f>
              <c:strCache>
                <c:ptCount val="1"/>
                <c:pt idx="0">
                  <c:v>%  de Participación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dLbl>
              <c:idx val="3"/>
              <c:layout>
                <c:manualLayout>
                  <c:x val="-9.2515460458368528E-5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partic'!$A$2:$A$9</c:f>
              <c:strCache>
                <c:ptCount val="8"/>
                <c:pt idx="0">
                  <c:v>Emisiones directas (combustibles)</c:v>
                </c:pt>
                <c:pt idx="1">
                  <c:v>Emisiones indirectas (energía)</c:v>
                </c:pt>
                <c:pt idx="2">
                  <c:v>Materiales (no orgánicos)</c:v>
                </c:pt>
                <c:pt idx="3">
                  <c:v>Servicios y contratas</c:v>
                </c:pt>
                <c:pt idx="4">
                  <c:v>Recursos forestales</c:v>
                </c:pt>
                <c:pt idx="5">
                  <c:v>Agua</c:v>
                </c:pt>
                <c:pt idx="6">
                  <c:v>Uso del suelo</c:v>
                </c:pt>
                <c:pt idx="7">
                  <c:v>Residuos, vertidos y emisiones</c:v>
                </c:pt>
              </c:strCache>
            </c:strRef>
          </c:cat>
          <c:val>
            <c:numRef>
              <c:f>'% partic'!$C$2:$C$9</c:f>
              <c:numCache>
                <c:formatCode>0.00</c:formatCode>
                <c:ptCount val="8"/>
                <c:pt idx="0">
                  <c:v>27.130042958143132</c:v>
                </c:pt>
                <c:pt idx="1">
                  <c:v>16.298874345329665</c:v>
                </c:pt>
                <c:pt idx="2">
                  <c:v>19.402621203332405</c:v>
                </c:pt>
                <c:pt idx="3">
                  <c:v>4.1327246895832799</c:v>
                </c:pt>
                <c:pt idx="4">
                  <c:v>31.698233756189413</c:v>
                </c:pt>
                <c:pt idx="5">
                  <c:v>1.0629408253680024</c:v>
                </c:pt>
                <c:pt idx="6">
                  <c:v>0.14846199759568901</c:v>
                </c:pt>
                <c:pt idx="7">
                  <c:v>0.12610022445839952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265680640"/>
        <c:axId val="265681032"/>
      </c:barChart>
      <c:catAx>
        <c:axId val="265680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5681032"/>
        <c:crosses val="autoZero"/>
        <c:auto val="1"/>
        <c:lblAlgn val="ctr"/>
        <c:lblOffset val="100"/>
        <c:noMultiLvlLbl val="0"/>
      </c:catAx>
      <c:valAx>
        <c:axId val="265681032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568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333346227384756E-2"/>
          <c:y val="0.1263901546383589"/>
          <c:w val="0.45917950545786779"/>
          <c:h val="0.7798521404749563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'[Gráfico en Microsoft PowerPoint]hc(alcances)'!$A$2:$A$4</c:f>
              <c:strCache>
                <c:ptCount val="3"/>
                <c:pt idx="0">
                  <c:v>Emisiones Directas</c:v>
                </c:pt>
                <c:pt idx="1">
                  <c:v>Emisiones Indirectas</c:v>
                </c:pt>
                <c:pt idx="2">
                  <c:v>Otras Emisiones Indirectas</c:v>
                </c:pt>
              </c:strCache>
            </c:strRef>
          </c:cat>
          <c:val>
            <c:numRef>
              <c:f>'[Gráfico en Microsoft PowerPoint]hc(alcances)'!$B$2:$B$4</c:f>
              <c:numCache>
                <c:formatCode>0.00</c:formatCode>
                <c:ptCount val="3"/>
                <c:pt idx="0">
                  <c:v>161.36101162843198</c:v>
                </c:pt>
                <c:pt idx="1">
                  <c:v>96.938270788708067</c:v>
                </c:pt>
                <c:pt idx="2">
                  <c:v>336.46779488644313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682951853611988"/>
          <c:y val="0.3769188652201988"/>
          <c:w val="0.37382641106972736"/>
          <c:h val="0.4029073177200733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40030660057939"/>
          <c:y val="0.10109896596517033"/>
          <c:w val="0.64257303763548723"/>
          <c:h val="0.80557579884044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'% partic'!$B$1</c:f>
              <c:strCache>
                <c:ptCount val="1"/>
                <c:pt idx="0">
                  <c:v>Huellas totales (tCO2)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3.8988945133969217E-3"/>
                  <c:y val="-1.7287544964820217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5117647332639241E-3"/>
                  <c:y val="8.643772482410108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940759944735696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21594083619640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523907064913503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6819508858323431E-3"/>
                  <c:y val="-4.321886241205054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partic'!$A$2:$A$9</c:f>
              <c:strCache>
                <c:ptCount val="8"/>
                <c:pt idx="0">
                  <c:v>Emisiones directas (combustibles)</c:v>
                </c:pt>
                <c:pt idx="1">
                  <c:v>Emisiones indirectas (energía)</c:v>
                </c:pt>
                <c:pt idx="2">
                  <c:v>Materiales (no orgánicos)</c:v>
                </c:pt>
                <c:pt idx="3">
                  <c:v>Servicios y contratas</c:v>
                </c:pt>
                <c:pt idx="4">
                  <c:v>Recursos forestales</c:v>
                </c:pt>
                <c:pt idx="5">
                  <c:v>Agua</c:v>
                </c:pt>
                <c:pt idx="6">
                  <c:v>Uso del suelo</c:v>
                </c:pt>
                <c:pt idx="7">
                  <c:v>Residuos, vertidos y emisiones</c:v>
                </c:pt>
              </c:strCache>
            </c:strRef>
          </c:cat>
          <c:val>
            <c:numRef>
              <c:f>'% partic'!$B$2:$B$9</c:f>
              <c:numCache>
                <c:formatCode>0.00</c:formatCode>
                <c:ptCount val="8"/>
                <c:pt idx="0">
                  <c:v>192.29858717107496</c:v>
                </c:pt>
                <c:pt idx="1">
                  <c:v>47.285431385070304</c:v>
                </c:pt>
                <c:pt idx="2">
                  <c:v>10.492131298179293</c:v>
                </c:pt>
                <c:pt idx="3">
                  <c:v>4.2081591551999997</c:v>
                </c:pt>
                <c:pt idx="4">
                  <c:v>17.62505013472385</c:v>
                </c:pt>
                <c:pt idx="5">
                  <c:v>6.3917915939530285</c:v>
                </c:pt>
                <c:pt idx="6">
                  <c:v>0.41637758880000003</c:v>
                </c:pt>
                <c:pt idx="7">
                  <c:v>0.24332466943485082</c:v>
                </c:pt>
              </c:numCache>
            </c:numRef>
          </c:val>
        </c:ser>
        <c:ser>
          <c:idx val="1"/>
          <c:order val="1"/>
          <c:tx>
            <c:strRef>
              <c:f>'% partic'!$C$1</c:f>
              <c:strCache>
                <c:ptCount val="1"/>
                <c:pt idx="0">
                  <c:v>%  de Participación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4.9193078788945443E-3"/>
                  <c:y val="-1.7287544964820217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5200769959350228E-3"/>
                  <c:y val="-8.643772482410108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2711524364793512E-3"/>
                  <c:y val="-8.643772482410108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6925287388170107E-3"/>
                  <c:y val="-2.35741972800202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partic'!$A$2:$A$9</c:f>
              <c:strCache>
                <c:ptCount val="8"/>
                <c:pt idx="0">
                  <c:v>Emisiones directas (combustibles)</c:v>
                </c:pt>
                <c:pt idx="1">
                  <c:v>Emisiones indirectas (energía)</c:v>
                </c:pt>
                <c:pt idx="2">
                  <c:v>Materiales (no orgánicos)</c:v>
                </c:pt>
                <c:pt idx="3">
                  <c:v>Servicios y contratas</c:v>
                </c:pt>
                <c:pt idx="4">
                  <c:v>Recursos forestales</c:v>
                </c:pt>
                <c:pt idx="5">
                  <c:v>Agua</c:v>
                </c:pt>
                <c:pt idx="6">
                  <c:v>Uso del suelo</c:v>
                </c:pt>
                <c:pt idx="7">
                  <c:v>Residuos, vertidos y emisiones</c:v>
                </c:pt>
              </c:strCache>
            </c:strRef>
          </c:cat>
          <c:val>
            <c:numRef>
              <c:f>'% partic'!$C$2:$C$9</c:f>
              <c:numCache>
                <c:formatCode>0.00</c:formatCode>
                <c:ptCount val="8"/>
                <c:pt idx="0">
                  <c:v>68.933897034481589</c:v>
                </c:pt>
                <c:pt idx="1">
                  <c:v>16.950561656647348</c:v>
                </c:pt>
                <c:pt idx="2">
                  <c:v>3.7611482706189348</c:v>
                </c:pt>
                <c:pt idx="3">
                  <c:v>1.5085124346295853</c:v>
                </c:pt>
                <c:pt idx="4">
                  <c:v>6.3181087759826315</c:v>
                </c:pt>
                <c:pt idx="5">
                  <c:v>2.2912862236030955</c:v>
                </c:pt>
                <c:pt idx="6">
                  <c:v>0.14926022211629786</c:v>
                </c:pt>
                <c:pt idx="7">
                  <c:v>8.722538192050884E-2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266409080"/>
        <c:axId val="266405552"/>
      </c:barChart>
      <c:catAx>
        <c:axId val="266409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6405552"/>
        <c:crosses val="autoZero"/>
        <c:auto val="1"/>
        <c:lblAlgn val="ctr"/>
        <c:lblOffset val="100"/>
        <c:noMultiLvlLbl val="0"/>
      </c:catAx>
      <c:valAx>
        <c:axId val="266405552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 w="9525">
            <a:solidFill>
              <a:schemeClr val="accent1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6409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703794067995023E-2"/>
          <c:y val="8.7448559670781897E-2"/>
          <c:w val="0.53176838810641636"/>
          <c:h val="0.87397119341563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HC tCO2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1"/>
              <c:layout>
                <c:manualLayout>
                  <c:x val="8.6134831737582102E-2"/>
                  <c:y val="5.372699361653862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407230786292558"/>
                  <c:y val="0.1494084362139917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Emisiones Directas</c:v>
                </c:pt>
                <c:pt idx="1">
                  <c:v>Emisiones Indirectas</c:v>
                </c:pt>
                <c:pt idx="2">
                  <c:v>Otras Emisiones Indirectas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192.3</c:v>
                </c:pt>
                <c:pt idx="1">
                  <c:v>47.29</c:v>
                </c:pt>
                <c:pt idx="2">
                  <c:v>39.380000000000003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195531896541101"/>
          <c:y val="0.31719949936813452"/>
          <c:w val="0.36865500967308662"/>
          <c:h val="0.3656010012637309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106A7E-A6C5-41B1-9E25-F464FEF8ACD2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419"/>
        </a:p>
      </dgm:t>
    </dgm:pt>
    <dgm:pt modelId="{16BC11FC-E3EB-4307-98E1-160EBD42C803}">
      <dgm:prSet phldrT="[Texto]" custT="1"/>
      <dgm:spPr/>
      <dgm:t>
        <a:bodyPr/>
        <a:lstStyle/>
        <a:p>
          <a:r>
            <a:rPr lang="es-419" sz="2400" b="1" dirty="0" smtClean="0">
              <a:solidFill>
                <a:schemeClr val="tx1"/>
              </a:solidFill>
            </a:rPr>
            <a:t>EDIFICIO “C” Y UOCS</a:t>
          </a:r>
          <a:endParaRPr lang="es-419" sz="2400" b="1" dirty="0">
            <a:solidFill>
              <a:schemeClr val="tx1"/>
            </a:solidFill>
          </a:endParaRPr>
        </a:p>
      </dgm:t>
    </dgm:pt>
    <dgm:pt modelId="{89CC507F-9732-4FAC-970A-40C9AD507714}" type="parTrans" cxnId="{5777FDC3-DACC-4651-A718-487F22707E06}">
      <dgm:prSet/>
      <dgm:spPr/>
      <dgm:t>
        <a:bodyPr/>
        <a:lstStyle/>
        <a:p>
          <a:endParaRPr lang="es-419"/>
        </a:p>
      </dgm:t>
    </dgm:pt>
    <dgm:pt modelId="{CA33B550-27EE-4DF9-89C4-7D32FB37E9D2}" type="sibTrans" cxnId="{5777FDC3-DACC-4651-A718-487F22707E06}">
      <dgm:prSet/>
      <dgm:spPr/>
      <dgm:t>
        <a:bodyPr/>
        <a:lstStyle/>
        <a:p>
          <a:endParaRPr lang="es-419"/>
        </a:p>
      </dgm:t>
    </dgm:pt>
    <dgm:pt modelId="{56ACB7DA-F281-4209-BF25-0B0A243D089D}">
      <dgm:prSet phldrT="[Texto]" custT="1"/>
      <dgm:spPr/>
      <dgm:t>
        <a:bodyPr/>
        <a:lstStyle/>
        <a:p>
          <a:r>
            <a:rPr lang="es-419" sz="3200" dirty="0" smtClean="0">
              <a:solidFill>
                <a:schemeClr val="tx1"/>
              </a:solidFill>
            </a:rPr>
            <a:t>Describir consumo de materiales y energía</a:t>
          </a:r>
          <a:endParaRPr lang="es-419" sz="3200" dirty="0">
            <a:solidFill>
              <a:schemeClr val="tx1"/>
            </a:solidFill>
          </a:endParaRPr>
        </a:p>
      </dgm:t>
    </dgm:pt>
    <dgm:pt modelId="{FF51EC8D-B3A9-491A-AB42-0100EEE08598}" type="parTrans" cxnId="{B028BA8F-A3D2-4AE9-88A6-869F45BB91B2}">
      <dgm:prSet/>
      <dgm:spPr/>
      <dgm:t>
        <a:bodyPr/>
        <a:lstStyle/>
        <a:p>
          <a:endParaRPr lang="es-419"/>
        </a:p>
      </dgm:t>
    </dgm:pt>
    <dgm:pt modelId="{ABB54D7F-8A76-4C83-BF39-7327FE973C0A}" type="sibTrans" cxnId="{B028BA8F-A3D2-4AE9-88A6-869F45BB91B2}">
      <dgm:prSet/>
      <dgm:spPr/>
      <dgm:t>
        <a:bodyPr/>
        <a:lstStyle/>
        <a:p>
          <a:endParaRPr lang="es-419"/>
        </a:p>
      </dgm:t>
    </dgm:pt>
    <dgm:pt modelId="{A2AD1B43-2CD0-47B1-BA5B-22337724C994}">
      <dgm:prSet phldrT="[Texto]"/>
      <dgm:spPr/>
      <dgm:t>
        <a:bodyPr/>
        <a:lstStyle/>
        <a:p>
          <a:r>
            <a:rPr lang="es-419" dirty="0" smtClean="0">
              <a:solidFill>
                <a:schemeClr val="tx1"/>
              </a:solidFill>
            </a:rPr>
            <a:t>Identificar indicadores</a:t>
          </a:r>
          <a:endParaRPr lang="es-419" dirty="0">
            <a:solidFill>
              <a:schemeClr val="tx1"/>
            </a:solidFill>
          </a:endParaRPr>
        </a:p>
      </dgm:t>
    </dgm:pt>
    <dgm:pt modelId="{0BB0C7D0-5F77-4371-B7BC-4155962E4498}" type="parTrans" cxnId="{2074F852-7A86-404C-B9E1-E87532476224}">
      <dgm:prSet/>
      <dgm:spPr/>
      <dgm:t>
        <a:bodyPr/>
        <a:lstStyle/>
        <a:p>
          <a:endParaRPr lang="es-419"/>
        </a:p>
      </dgm:t>
    </dgm:pt>
    <dgm:pt modelId="{DDD56F4A-C8CC-416B-844F-45B8B08AC11F}" type="sibTrans" cxnId="{2074F852-7A86-404C-B9E1-E87532476224}">
      <dgm:prSet/>
      <dgm:spPr/>
      <dgm:t>
        <a:bodyPr/>
        <a:lstStyle/>
        <a:p>
          <a:endParaRPr lang="es-419"/>
        </a:p>
      </dgm:t>
    </dgm:pt>
    <dgm:pt modelId="{13A2B0DD-F919-4F16-BF2E-B403E6AA7621}">
      <dgm:prSet phldrT="[Texto]" custT="1"/>
      <dgm:spPr/>
      <dgm:t>
        <a:bodyPr/>
        <a:lstStyle/>
        <a:p>
          <a:endParaRPr lang="es-419" sz="2400" dirty="0" smtClean="0"/>
        </a:p>
        <a:p>
          <a:r>
            <a:rPr lang="es-419" sz="2800" dirty="0" smtClean="0">
              <a:solidFill>
                <a:schemeClr val="tx1"/>
              </a:solidFill>
            </a:rPr>
            <a:t>Señalar procedimientos de uso ecoeficiente de recursos </a:t>
          </a:r>
          <a:endParaRPr lang="es-419" sz="2800" dirty="0">
            <a:solidFill>
              <a:schemeClr val="tx1"/>
            </a:solidFill>
          </a:endParaRPr>
        </a:p>
      </dgm:t>
    </dgm:pt>
    <dgm:pt modelId="{D43A1AB2-AB20-45F1-A027-4F6F383FDA5E}" type="parTrans" cxnId="{D5E3E094-9DDF-4584-8FEF-91770434191C}">
      <dgm:prSet/>
      <dgm:spPr/>
      <dgm:t>
        <a:bodyPr/>
        <a:lstStyle/>
        <a:p>
          <a:endParaRPr lang="es-419"/>
        </a:p>
      </dgm:t>
    </dgm:pt>
    <dgm:pt modelId="{17A91B76-F278-48E8-8304-28EA055DBC49}" type="sibTrans" cxnId="{D5E3E094-9DDF-4584-8FEF-91770434191C}">
      <dgm:prSet/>
      <dgm:spPr/>
      <dgm:t>
        <a:bodyPr/>
        <a:lstStyle/>
        <a:p>
          <a:endParaRPr lang="es-419"/>
        </a:p>
      </dgm:t>
    </dgm:pt>
    <dgm:pt modelId="{A4B3E6F4-FCAF-4DA0-B488-27738441012B}">
      <dgm:prSet/>
      <dgm:spPr/>
      <dgm:t>
        <a:bodyPr/>
        <a:lstStyle/>
        <a:p>
          <a:endParaRPr lang="es-419" sz="1500" dirty="0"/>
        </a:p>
      </dgm:t>
    </dgm:pt>
    <dgm:pt modelId="{59B0D8A8-29B5-449E-B5A2-EB21CEB4FDFA}" type="parTrans" cxnId="{FE294D14-FF91-43F7-9FB5-C908FEC4AB38}">
      <dgm:prSet/>
      <dgm:spPr/>
      <dgm:t>
        <a:bodyPr/>
        <a:lstStyle/>
        <a:p>
          <a:endParaRPr lang="es-419"/>
        </a:p>
      </dgm:t>
    </dgm:pt>
    <dgm:pt modelId="{EA69226F-F240-4AD7-8F26-8A82D88D695E}" type="sibTrans" cxnId="{FE294D14-FF91-43F7-9FB5-C908FEC4AB38}">
      <dgm:prSet/>
      <dgm:spPr/>
      <dgm:t>
        <a:bodyPr/>
        <a:lstStyle/>
        <a:p>
          <a:endParaRPr lang="es-419"/>
        </a:p>
      </dgm:t>
    </dgm:pt>
    <dgm:pt modelId="{DAB87503-F6CF-4B40-A167-C0B494C39012}">
      <dgm:prSet phldrT="[Texto]" custT="1"/>
      <dgm:spPr/>
      <dgm:t>
        <a:bodyPr/>
        <a:lstStyle/>
        <a:p>
          <a:r>
            <a:rPr lang="es-419" sz="3200" dirty="0" smtClean="0">
              <a:solidFill>
                <a:schemeClr val="tx1"/>
              </a:solidFill>
            </a:rPr>
            <a:t>Determinar categorías de consumo</a:t>
          </a:r>
          <a:endParaRPr lang="es-419" sz="3200" dirty="0">
            <a:solidFill>
              <a:schemeClr val="tx1"/>
            </a:solidFill>
          </a:endParaRPr>
        </a:p>
      </dgm:t>
    </dgm:pt>
    <dgm:pt modelId="{8A3B34FD-FFDF-4AFD-9EC0-D98FAF6714F9}" type="sibTrans" cxnId="{288AF28E-CF97-4B36-B701-8764D00667F7}">
      <dgm:prSet/>
      <dgm:spPr/>
      <dgm:t>
        <a:bodyPr/>
        <a:lstStyle/>
        <a:p>
          <a:endParaRPr lang="es-419"/>
        </a:p>
      </dgm:t>
    </dgm:pt>
    <dgm:pt modelId="{E7C789AC-E950-4351-92DB-EC7E189386A8}" type="parTrans" cxnId="{288AF28E-CF97-4B36-B701-8764D00667F7}">
      <dgm:prSet/>
      <dgm:spPr/>
      <dgm:t>
        <a:bodyPr/>
        <a:lstStyle/>
        <a:p>
          <a:endParaRPr lang="es-419"/>
        </a:p>
      </dgm:t>
    </dgm:pt>
    <dgm:pt modelId="{36E8C524-8642-414C-B624-A88277E45D9B}">
      <dgm:prSet phldrT="[Texto]" custT="1"/>
      <dgm:spPr/>
      <dgm:t>
        <a:bodyPr/>
        <a:lstStyle/>
        <a:p>
          <a:r>
            <a:rPr lang="es-419" sz="3600" dirty="0" smtClean="0">
              <a:solidFill>
                <a:schemeClr val="tx1"/>
              </a:solidFill>
            </a:rPr>
            <a:t>Calcular HC Y HE</a:t>
          </a:r>
          <a:endParaRPr lang="es-419" sz="3600" dirty="0">
            <a:solidFill>
              <a:schemeClr val="tx1"/>
            </a:solidFill>
          </a:endParaRPr>
        </a:p>
      </dgm:t>
    </dgm:pt>
    <dgm:pt modelId="{EF30A0AE-8D44-47BF-8FFD-35EBFF84CCBB}" type="parTrans" cxnId="{E2094256-943E-4628-A8A8-D1325BB9B153}">
      <dgm:prSet/>
      <dgm:spPr/>
      <dgm:t>
        <a:bodyPr/>
        <a:lstStyle/>
        <a:p>
          <a:endParaRPr lang="es-419"/>
        </a:p>
      </dgm:t>
    </dgm:pt>
    <dgm:pt modelId="{A5AAEB2A-0E11-4E25-996E-34D0AA4130C7}" type="sibTrans" cxnId="{E2094256-943E-4628-A8A8-D1325BB9B153}">
      <dgm:prSet/>
      <dgm:spPr/>
      <dgm:t>
        <a:bodyPr/>
        <a:lstStyle/>
        <a:p>
          <a:endParaRPr lang="es-419"/>
        </a:p>
      </dgm:t>
    </dgm:pt>
    <dgm:pt modelId="{6F072AA9-792A-4718-BB98-385650EF2D44}" type="pres">
      <dgm:prSet presAssocID="{00106A7E-A6C5-41B1-9E25-F464FEF8ACD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419"/>
        </a:p>
      </dgm:t>
    </dgm:pt>
    <dgm:pt modelId="{632E0A07-572C-420E-9062-AC0137F8B844}" type="pres">
      <dgm:prSet presAssocID="{16BC11FC-E3EB-4307-98E1-160EBD42C803}" presName="centerShape" presStyleLbl="node0" presStyleIdx="0" presStyleCnt="1" custScaleX="155288" custScaleY="137750" custLinFactNeighborX="-561" custLinFactNeighborY="10042"/>
      <dgm:spPr/>
      <dgm:t>
        <a:bodyPr/>
        <a:lstStyle/>
        <a:p>
          <a:endParaRPr lang="es-419"/>
        </a:p>
      </dgm:t>
    </dgm:pt>
    <dgm:pt modelId="{BE907C99-5C1C-4780-BF1A-E89513CD651B}" type="pres">
      <dgm:prSet presAssocID="{FF51EC8D-B3A9-491A-AB42-0100EEE08598}" presName="parTrans" presStyleLbl="sibTrans2D1" presStyleIdx="0" presStyleCnt="5"/>
      <dgm:spPr/>
      <dgm:t>
        <a:bodyPr/>
        <a:lstStyle/>
        <a:p>
          <a:endParaRPr lang="es-419"/>
        </a:p>
      </dgm:t>
    </dgm:pt>
    <dgm:pt modelId="{1B445C39-8ACD-418B-A134-842640D42583}" type="pres">
      <dgm:prSet presAssocID="{FF51EC8D-B3A9-491A-AB42-0100EEE08598}" presName="connectorText" presStyleLbl="sibTrans2D1" presStyleIdx="0" presStyleCnt="5"/>
      <dgm:spPr/>
      <dgm:t>
        <a:bodyPr/>
        <a:lstStyle/>
        <a:p>
          <a:endParaRPr lang="es-419"/>
        </a:p>
      </dgm:t>
    </dgm:pt>
    <dgm:pt modelId="{7469CEC2-255B-4ABB-B5C4-2E9D08638930}" type="pres">
      <dgm:prSet presAssocID="{56ACB7DA-F281-4209-BF25-0B0A243D089D}" presName="node" presStyleLbl="node1" presStyleIdx="0" presStyleCnt="5" custScaleX="211616" custScaleY="124526" custRadScaleRad="92763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BA6BF38C-EF0E-40DD-AA08-456D968C1B0D}" type="pres">
      <dgm:prSet presAssocID="{E7C789AC-E950-4351-92DB-EC7E189386A8}" presName="parTrans" presStyleLbl="sibTrans2D1" presStyleIdx="1" presStyleCnt="5"/>
      <dgm:spPr/>
      <dgm:t>
        <a:bodyPr/>
        <a:lstStyle/>
        <a:p>
          <a:endParaRPr lang="es-419"/>
        </a:p>
      </dgm:t>
    </dgm:pt>
    <dgm:pt modelId="{A41589E1-A0D6-49E6-A5D1-9C742C761F05}" type="pres">
      <dgm:prSet presAssocID="{E7C789AC-E950-4351-92DB-EC7E189386A8}" presName="connectorText" presStyleLbl="sibTrans2D1" presStyleIdx="1" presStyleCnt="5"/>
      <dgm:spPr/>
      <dgm:t>
        <a:bodyPr/>
        <a:lstStyle/>
        <a:p>
          <a:endParaRPr lang="es-419"/>
        </a:p>
      </dgm:t>
    </dgm:pt>
    <dgm:pt modelId="{5FEEC9E3-6EAC-4B42-9178-1E5ADBCEC186}" type="pres">
      <dgm:prSet presAssocID="{DAB87503-F6CF-4B40-A167-C0B494C39012}" presName="node" presStyleLbl="node1" presStyleIdx="1" presStyleCnt="5" custScaleX="197554" custScaleY="112560" custRadScaleRad="135450" custRadScaleInc="5430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0BFD06DF-039B-4370-9EAE-DD7495DFE346}" type="pres">
      <dgm:prSet presAssocID="{EF30A0AE-8D44-47BF-8FFD-35EBFF84CCBB}" presName="parTrans" presStyleLbl="sibTrans2D1" presStyleIdx="2" presStyleCnt="5"/>
      <dgm:spPr/>
      <dgm:t>
        <a:bodyPr/>
        <a:lstStyle/>
        <a:p>
          <a:endParaRPr lang="es-419"/>
        </a:p>
      </dgm:t>
    </dgm:pt>
    <dgm:pt modelId="{8CDEEDBF-431C-4016-939A-CA81E15EE19C}" type="pres">
      <dgm:prSet presAssocID="{EF30A0AE-8D44-47BF-8FFD-35EBFF84CCBB}" presName="connectorText" presStyleLbl="sibTrans2D1" presStyleIdx="2" presStyleCnt="5"/>
      <dgm:spPr/>
      <dgm:t>
        <a:bodyPr/>
        <a:lstStyle/>
        <a:p>
          <a:endParaRPr lang="es-419"/>
        </a:p>
      </dgm:t>
    </dgm:pt>
    <dgm:pt modelId="{19ECBE9D-3D81-47BB-8235-191D7667400A}" type="pres">
      <dgm:prSet presAssocID="{36E8C524-8642-414C-B624-A88277E45D9B}" presName="node" presStyleLbl="node1" presStyleIdx="2" presStyleCnt="5" custScaleX="216518" custScaleY="100629" custRadScaleRad="155451" custRadScaleInc="-75579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0E490CA3-5DE8-4A62-964E-7F4E4AAF341E}" type="pres">
      <dgm:prSet presAssocID="{0BB0C7D0-5F77-4371-B7BC-4155962E4498}" presName="parTrans" presStyleLbl="sibTrans2D1" presStyleIdx="3" presStyleCnt="5"/>
      <dgm:spPr/>
      <dgm:t>
        <a:bodyPr/>
        <a:lstStyle/>
        <a:p>
          <a:endParaRPr lang="es-419"/>
        </a:p>
      </dgm:t>
    </dgm:pt>
    <dgm:pt modelId="{6751341C-B63C-4F23-A162-D662DBE38D3D}" type="pres">
      <dgm:prSet presAssocID="{0BB0C7D0-5F77-4371-B7BC-4155962E4498}" presName="connectorText" presStyleLbl="sibTrans2D1" presStyleIdx="3" presStyleCnt="5"/>
      <dgm:spPr/>
      <dgm:t>
        <a:bodyPr/>
        <a:lstStyle/>
        <a:p>
          <a:endParaRPr lang="es-419"/>
        </a:p>
      </dgm:t>
    </dgm:pt>
    <dgm:pt modelId="{F782A0A2-183F-4CAB-BD01-4C385361E590}" type="pres">
      <dgm:prSet presAssocID="{A2AD1B43-2CD0-47B1-BA5B-22337724C994}" presName="node" presStyleLbl="node1" presStyleIdx="3" presStyleCnt="5" custScaleX="196479" custScaleY="122985" custRadScaleRad="152058" custRadScaleInc="70232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68A19F14-27BB-485B-82FF-9D0811BC9AE0}" type="pres">
      <dgm:prSet presAssocID="{D43A1AB2-AB20-45F1-A027-4F6F383FDA5E}" presName="parTrans" presStyleLbl="sibTrans2D1" presStyleIdx="4" presStyleCnt="5"/>
      <dgm:spPr/>
      <dgm:t>
        <a:bodyPr/>
        <a:lstStyle/>
        <a:p>
          <a:endParaRPr lang="es-419"/>
        </a:p>
      </dgm:t>
    </dgm:pt>
    <dgm:pt modelId="{608021EC-DE9E-476C-AF3D-1D06A447EB07}" type="pres">
      <dgm:prSet presAssocID="{D43A1AB2-AB20-45F1-A027-4F6F383FDA5E}" presName="connectorText" presStyleLbl="sibTrans2D1" presStyleIdx="4" presStyleCnt="5"/>
      <dgm:spPr/>
      <dgm:t>
        <a:bodyPr/>
        <a:lstStyle/>
        <a:p>
          <a:endParaRPr lang="es-419"/>
        </a:p>
      </dgm:t>
    </dgm:pt>
    <dgm:pt modelId="{E3CB9797-670C-449A-89CB-D1E99D80B3B3}" type="pres">
      <dgm:prSet presAssocID="{13A2B0DD-F919-4F16-BF2E-B403E6AA7621}" presName="node" presStyleLbl="node1" presStyleIdx="4" presStyleCnt="5" custScaleX="229097" custScaleY="156220" custRadScaleRad="145341" custRadScaleInc="-1415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</dgm:ptLst>
  <dgm:cxnLst>
    <dgm:cxn modelId="{07D6D895-9D79-4F2E-9150-E62E98806BCB}" type="presOf" srcId="{EF30A0AE-8D44-47BF-8FFD-35EBFF84CCBB}" destId="{0BFD06DF-039B-4370-9EAE-DD7495DFE346}" srcOrd="0" destOrd="0" presId="urn:microsoft.com/office/officeart/2005/8/layout/radial5"/>
    <dgm:cxn modelId="{B56C8072-4CFE-4017-9DD3-6FE53F32E264}" type="presOf" srcId="{13A2B0DD-F919-4F16-BF2E-B403E6AA7621}" destId="{E3CB9797-670C-449A-89CB-D1E99D80B3B3}" srcOrd="0" destOrd="0" presId="urn:microsoft.com/office/officeart/2005/8/layout/radial5"/>
    <dgm:cxn modelId="{3D448BF2-C57D-44FF-9797-DDB07961141F}" type="presOf" srcId="{D43A1AB2-AB20-45F1-A027-4F6F383FDA5E}" destId="{608021EC-DE9E-476C-AF3D-1D06A447EB07}" srcOrd="1" destOrd="0" presId="urn:microsoft.com/office/officeart/2005/8/layout/radial5"/>
    <dgm:cxn modelId="{90ED3B72-5B87-416E-9202-9EC39E796EED}" type="presOf" srcId="{00106A7E-A6C5-41B1-9E25-F464FEF8ACD2}" destId="{6F072AA9-792A-4718-BB98-385650EF2D44}" srcOrd="0" destOrd="0" presId="urn:microsoft.com/office/officeart/2005/8/layout/radial5"/>
    <dgm:cxn modelId="{2074F852-7A86-404C-B9E1-E87532476224}" srcId="{16BC11FC-E3EB-4307-98E1-160EBD42C803}" destId="{A2AD1B43-2CD0-47B1-BA5B-22337724C994}" srcOrd="3" destOrd="0" parTransId="{0BB0C7D0-5F77-4371-B7BC-4155962E4498}" sibTransId="{DDD56F4A-C8CC-416B-844F-45B8B08AC11F}"/>
    <dgm:cxn modelId="{FA403F76-5DD9-40C9-ADE2-415D70C897AE}" type="presOf" srcId="{A4B3E6F4-FCAF-4DA0-B488-27738441012B}" destId="{E3CB9797-670C-449A-89CB-D1E99D80B3B3}" srcOrd="0" destOrd="1" presId="urn:microsoft.com/office/officeart/2005/8/layout/radial5"/>
    <dgm:cxn modelId="{0BC62344-FF94-4EE4-991A-84C2B371BD39}" type="presOf" srcId="{FF51EC8D-B3A9-491A-AB42-0100EEE08598}" destId="{BE907C99-5C1C-4780-BF1A-E89513CD651B}" srcOrd="0" destOrd="0" presId="urn:microsoft.com/office/officeart/2005/8/layout/radial5"/>
    <dgm:cxn modelId="{87F45521-B564-49C7-9DE5-57EC354E2BC1}" type="presOf" srcId="{16BC11FC-E3EB-4307-98E1-160EBD42C803}" destId="{632E0A07-572C-420E-9062-AC0137F8B844}" srcOrd="0" destOrd="0" presId="urn:microsoft.com/office/officeart/2005/8/layout/radial5"/>
    <dgm:cxn modelId="{288AF28E-CF97-4B36-B701-8764D00667F7}" srcId="{16BC11FC-E3EB-4307-98E1-160EBD42C803}" destId="{DAB87503-F6CF-4B40-A167-C0B494C39012}" srcOrd="1" destOrd="0" parTransId="{E7C789AC-E950-4351-92DB-EC7E189386A8}" sibTransId="{8A3B34FD-FFDF-4AFD-9EC0-D98FAF6714F9}"/>
    <dgm:cxn modelId="{FE294D14-FF91-43F7-9FB5-C908FEC4AB38}" srcId="{13A2B0DD-F919-4F16-BF2E-B403E6AA7621}" destId="{A4B3E6F4-FCAF-4DA0-B488-27738441012B}" srcOrd="0" destOrd="0" parTransId="{59B0D8A8-29B5-449E-B5A2-EB21CEB4FDFA}" sibTransId="{EA69226F-F240-4AD7-8F26-8A82D88D695E}"/>
    <dgm:cxn modelId="{A17A391F-D9CB-4806-9034-3E9196B73858}" type="presOf" srcId="{EF30A0AE-8D44-47BF-8FFD-35EBFF84CCBB}" destId="{8CDEEDBF-431C-4016-939A-CA81E15EE19C}" srcOrd="1" destOrd="0" presId="urn:microsoft.com/office/officeart/2005/8/layout/radial5"/>
    <dgm:cxn modelId="{F53A9F58-F50A-4CF4-88B7-7C0D51371538}" type="presOf" srcId="{0BB0C7D0-5F77-4371-B7BC-4155962E4498}" destId="{0E490CA3-5DE8-4A62-964E-7F4E4AAF341E}" srcOrd="0" destOrd="0" presId="urn:microsoft.com/office/officeart/2005/8/layout/radial5"/>
    <dgm:cxn modelId="{D5E3E094-9DDF-4584-8FEF-91770434191C}" srcId="{16BC11FC-E3EB-4307-98E1-160EBD42C803}" destId="{13A2B0DD-F919-4F16-BF2E-B403E6AA7621}" srcOrd="4" destOrd="0" parTransId="{D43A1AB2-AB20-45F1-A027-4F6F383FDA5E}" sibTransId="{17A91B76-F278-48E8-8304-28EA055DBC49}"/>
    <dgm:cxn modelId="{0EEF3641-A4FA-459D-9445-9B4E17C5F1AC}" type="presOf" srcId="{DAB87503-F6CF-4B40-A167-C0B494C39012}" destId="{5FEEC9E3-6EAC-4B42-9178-1E5ADBCEC186}" srcOrd="0" destOrd="0" presId="urn:microsoft.com/office/officeart/2005/8/layout/radial5"/>
    <dgm:cxn modelId="{ECB08F79-5211-4361-B91C-2418C6426A23}" type="presOf" srcId="{36E8C524-8642-414C-B624-A88277E45D9B}" destId="{19ECBE9D-3D81-47BB-8235-191D7667400A}" srcOrd="0" destOrd="0" presId="urn:microsoft.com/office/officeart/2005/8/layout/radial5"/>
    <dgm:cxn modelId="{FC078B0F-356C-4E4B-A901-0F7BB7CF88B1}" type="presOf" srcId="{D43A1AB2-AB20-45F1-A027-4F6F383FDA5E}" destId="{68A19F14-27BB-485B-82FF-9D0811BC9AE0}" srcOrd="0" destOrd="0" presId="urn:microsoft.com/office/officeart/2005/8/layout/radial5"/>
    <dgm:cxn modelId="{5777FDC3-DACC-4651-A718-487F22707E06}" srcId="{00106A7E-A6C5-41B1-9E25-F464FEF8ACD2}" destId="{16BC11FC-E3EB-4307-98E1-160EBD42C803}" srcOrd="0" destOrd="0" parTransId="{89CC507F-9732-4FAC-970A-40C9AD507714}" sibTransId="{CA33B550-27EE-4DF9-89C4-7D32FB37E9D2}"/>
    <dgm:cxn modelId="{8395FF01-4C6E-4F96-8778-08EA7C57461E}" type="presOf" srcId="{56ACB7DA-F281-4209-BF25-0B0A243D089D}" destId="{7469CEC2-255B-4ABB-B5C4-2E9D08638930}" srcOrd="0" destOrd="0" presId="urn:microsoft.com/office/officeart/2005/8/layout/radial5"/>
    <dgm:cxn modelId="{B028BA8F-A3D2-4AE9-88A6-869F45BB91B2}" srcId="{16BC11FC-E3EB-4307-98E1-160EBD42C803}" destId="{56ACB7DA-F281-4209-BF25-0B0A243D089D}" srcOrd="0" destOrd="0" parTransId="{FF51EC8D-B3A9-491A-AB42-0100EEE08598}" sibTransId="{ABB54D7F-8A76-4C83-BF39-7327FE973C0A}"/>
    <dgm:cxn modelId="{81F67EF4-809F-4FC9-8712-943038693026}" type="presOf" srcId="{E7C789AC-E950-4351-92DB-EC7E189386A8}" destId="{A41589E1-A0D6-49E6-A5D1-9C742C761F05}" srcOrd="1" destOrd="0" presId="urn:microsoft.com/office/officeart/2005/8/layout/radial5"/>
    <dgm:cxn modelId="{E2094256-943E-4628-A8A8-D1325BB9B153}" srcId="{16BC11FC-E3EB-4307-98E1-160EBD42C803}" destId="{36E8C524-8642-414C-B624-A88277E45D9B}" srcOrd="2" destOrd="0" parTransId="{EF30A0AE-8D44-47BF-8FFD-35EBFF84CCBB}" sibTransId="{A5AAEB2A-0E11-4E25-996E-34D0AA4130C7}"/>
    <dgm:cxn modelId="{1EADF16C-D339-4F82-9E0C-DF5C3A5365F3}" type="presOf" srcId="{FF51EC8D-B3A9-491A-AB42-0100EEE08598}" destId="{1B445C39-8ACD-418B-A134-842640D42583}" srcOrd="1" destOrd="0" presId="urn:microsoft.com/office/officeart/2005/8/layout/radial5"/>
    <dgm:cxn modelId="{D72F6205-A798-4D62-8A32-40751979DC71}" type="presOf" srcId="{E7C789AC-E950-4351-92DB-EC7E189386A8}" destId="{BA6BF38C-EF0E-40DD-AA08-456D968C1B0D}" srcOrd="0" destOrd="0" presId="urn:microsoft.com/office/officeart/2005/8/layout/radial5"/>
    <dgm:cxn modelId="{F56F8A1A-29DE-4E02-88E4-71F0B9892615}" type="presOf" srcId="{0BB0C7D0-5F77-4371-B7BC-4155962E4498}" destId="{6751341C-B63C-4F23-A162-D662DBE38D3D}" srcOrd="1" destOrd="0" presId="urn:microsoft.com/office/officeart/2005/8/layout/radial5"/>
    <dgm:cxn modelId="{6DE50C15-84DB-42F1-A217-C28034CDBD07}" type="presOf" srcId="{A2AD1B43-2CD0-47B1-BA5B-22337724C994}" destId="{F782A0A2-183F-4CAB-BD01-4C385361E590}" srcOrd="0" destOrd="0" presId="urn:microsoft.com/office/officeart/2005/8/layout/radial5"/>
    <dgm:cxn modelId="{293EB5E0-B421-4729-A30E-845682E3DEDE}" type="presParOf" srcId="{6F072AA9-792A-4718-BB98-385650EF2D44}" destId="{632E0A07-572C-420E-9062-AC0137F8B844}" srcOrd="0" destOrd="0" presId="urn:microsoft.com/office/officeart/2005/8/layout/radial5"/>
    <dgm:cxn modelId="{59B637D4-50A5-4C65-9367-655430D27DB6}" type="presParOf" srcId="{6F072AA9-792A-4718-BB98-385650EF2D44}" destId="{BE907C99-5C1C-4780-BF1A-E89513CD651B}" srcOrd="1" destOrd="0" presId="urn:microsoft.com/office/officeart/2005/8/layout/radial5"/>
    <dgm:cxn modelId="{B932B949-0900-4179-A395-39B83F32F0AF}" type="presParOf" srcId="{BE907C99-5C1C-4780-BF1A-E89513CD651B}" destId="{1B445C39-8ACD-418B-A134-842640D42583}" srcOrd="0" destOrd="0" presId="urn:microsoft.com/office/officeart/2005/8/layout/radial5"/>
    <dgm:cxn modelId="{B5FA89A8-46AF-439E-B966-BC41534FF257}" type="presParOf" srcId="{6F072AA9-792A-4718-BB98-385650EF2D44}" destId="{7469CEC2-255B-4ABB-B5C4-2E9D08638930}" srcOrd="2" destOrd="0" presId="urn:microsoft.com/office/officeart/2005/8/layout/radial5"/>
    <dgm:cxn modelId="{8C34707F-241A-4EEE-B66C-88DEFADFAED9}" type="presParOf" srcId="{6F072AA9-792A-4718-BB98-385650EF2D44}" destId="{BA6BF38C-EF0E-40DD-AA08-456D968C1B0D}" srcOrd="3" destOrd="0" presId="urn:microsoft.com/office/officeart/2005/8/layout/radial5"/>
    <dgm:cxn modelId="{28B1B4FF-472D-48C9-B56C-22BF3951AB0A}" type="presParOf" srcId="{BA6BF38C-EF0E-40DD-AA08-456D968C1B0D}" destId="{A41589E1-A0D6-49E6-A5D1-9C742C761F05}" srcOrd="0" destOrd="0" presId="urn:microsoft.com/office/officeart/2005/8/layout/radial5"/>
    <dgm:cxn modelId="{2262EEFD-A5D5-48A6-AA35-70162B780DA9}" type="presParOf" srcId="{6F072AA9-792A-4718-BB98-385650EF2D44}" destId="{5FEEC9E3-6EAC-4B42-9178-1E5ADBCEC186}" srcOrd="4" destOrd="0" presId="urn:microsoft.com/office/officeart/2005/8/layout/radial5"/>
    <dgm:cxn modelId="{2D745EC4-B41D-48EC-B014-3C88AF5C6091}" type="presParOf" srcId="{6F072AA9-792A-4718-BB98-385650EF2D44}" destId="{0BFD06DF-039B-4370-9EAE-DD7495DFE346}" srcOrd="5" destOrd="0" presId="urn:microsoft.com/office/officeart/2005/8/layout/radial5"/>
    <dgm:cxn modelId="{A14213D7-CF92-41B7-87BD-E0B81D98C86A}" type="presParOf" srcId="{0BFD06DF-039B-4370-9EAE-DD7495DFE346}" destId="{8CDEEDBF-431C-4016-939A-CA81E15EE19C}" srcOrd="0" destOrd="0" presId="urn:microsoft.com/office/officeart/2005/8/layout/radial5"/>
    <dgm:cxn modelId="{72D42F84-F667-4BB9-990D-12A08C66590A}" type="presParOf" srcId="{6F072AA9-792A-4718-BB98-385650EF2D44}" destId="{19ECBE9D-3D81-47BB-8235-191D7667400A}" srcOrd="6" destOrd="0" presId="urn:microsoft.com/office/officeart/2005/8/layout/radial5"/>
    <dgm:cxn modelId="{7C6DDE82-8D06-4B1E-A9AF-B40012C962C3}" type="presParOf" srcId="{6F072AA9-792A-4718-BB98-385650EF2D44}" destId="{0E490CA3-5DE8-4A62-964E-7F4E4AAF341E}" srcOrd="7" destOrd="0" presId="urn:microsoft.com/office/officeart/2005/8/layout/radial5"/>
    <dgm:cxn modelId="{3111E3C1-5715-40DC-A5D9-9F04ED507B11}" type="presParOf" srcId="{0E490CA3-5DE8-4A62-964E-7F4E4AAF341E}" destId="{6751341C-B63C-4F23-A162-D662DBE38D3D}" srcOrd="0" destOrd="0" presId="urn:microsoft.com/office/officeart/2005/8/layout/radial5"/>
    <dgm:cxn modelId="{AB31EBF1-39E1-4324-9C67-A390DCCBF38F}" type="presParOf" srcId="{6F072AA9-792A-4718-BB98-385650EF2D44}" destId="{F782A0A2-183F-4CAB-BD01-4C385361E590}" srcOrd="8" destOrd="0" presId="urn:microsoft.com/office/officeart/2005/8/layout/radial5"/>
    <dgm:cxn modelId="{8CFC7D06-353E-4AAC-82C6-7E35CEBC33B2}" type="presParOf" srcId="{6F072AA9-792A-4718-BB98-385650EF2D44}" destId="{68A19F14-27BB-485B-82FF-9D0811BC9AE0}" srcOrd="9" destOrd="0" presId="urn:microsoft.com/office/officeart/2005/8/layout/radial5"/>
    <dgm:cxn modelId="{79D7D85E-6C8A-4F60-8820-5AF89C93C510}" type="presParOf" srcId="{68A19F14-27BB-485B-82FF-9D0811BC9AE0}" destId="{608021EC-DE9E-476C-AF3D-1D06A447EB07}" srcOrd="0" destOrd="0" presId="urn:microsoft.com/office/officeart/2005/8/layout/radial5"/>
    <dgm:cxn modelId="{F4CDE9A0-8A46-47CC-B6EA-227B6D9C5B03}" type="presParOf" srcId="{6F072AA9-792A-4718-BB98-385650EF2D44}" destId="{E3CB9797-670C-449A-89CB-D1E99D80B3B3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441744-DA0A-4332-812C-52D532F50817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419"/>
        </a:p>
      </dgm:t>
    </dgm:pt>
    <dgm:pt modelId="{515AE844-3D34-41F5-98B3-0F3DC367933E}">
      <dgm:prSet phldrT="[Texto]" custT="1"/>
      <dgm:spPr/>
      <dgm:t>
        <a:bodyPr/>
        <a:lstStyle/>
        <a:p>
          <a:r>
            <a:rPr lang="es-419" sz="3600" dirty="0" smtClean="0">
              <a:solidFill>
                <a:schemeClr val="tx1"/>
              </a:solidFill>
            </a:rPr>
            <a:t>EDIFICIO “C” Y UOCS</a:t>
          </a:r>
          <a:endParaRPr lang="es-419" sz="3600" dirty="0">
            <a:solidFill>
              <a:schemeClr val="tx1"/>
            </a:solidFill>
          </a:endParaRPr>
        </a:p>
      </dgm:t>
    </dgm:pt>
    <dgm:pt modelId="{D0D9AE6F-4759-435D-9ABC-434810A4AFCA}" type="parTrans" cxnId="{DD7963CB-0AC1-402C-8F5A-47FCCF5A5109}">
      <dgm:prSet/>
      <dgm:spPr/>
      <dgm:t>
        <a:bodyPr/>
        <a:lstStyle/>
        <a:p>
          <a:endParaRPr lang="es-419"/>
        </a:p>
      </dgm:t>
    </dgm:pt>
    <dgm:pt modelId="{607CFF69-4028-4B15-B2FF-ECA7CBF049A7}" type="sibTrans" cxnId="{DD7963CB-0AC1-402C-8F5A-47FCCF5A5109}">
      <dgm:prSet/>
      <dgm:spPr/>
      <dgm:t>
        <a:bodyPr/>
        <a:lstStyle/>
        <a:p>
          <a:endParaRPr lang="es-419"/>
        </a:p>
      </dgm:t>
    </dgm:pt>
    <dgm:pt modelId="{F7CF59A4-F54A-44A9-81A2-1D3E80D80647}">
      <dgm:prSet phldrT="[Texto]" custT="1"/>
      <dgm:spPr/>
      <dgm:t>
        <a:bodyPr/>
        <a:lstStyle/>
        <a:p>
          <a:r>
            <a:rPr lang="es-419" sz="3600" dirty="0" smtClean="0">
              <a:solidFill>
                <a:schemeClr val="tx1"/>
              </a:solidFill>
            </a:rPr>
            <a:t>Año de estudio: </a:t>
          </a:r>
          <a:r>
            <a:rPr lang="es-419" sz="3600" dirty="0" smtClean="0">
              <a:solidFill>
                <a:schemeClr val="tx1"/>
              </a:solidFill>
              <a:sym typeface="Wingdings" panose="05000000000000000000" pitchFamily="2" charset="2"/>
            </a:rPr>
            <a:t>2013</a:t>
          </a:r>
          <a:endParaRPr lang="es-419" sz="3600" dirty="0">
            <a:solidFill>
              <a:schemeClr val="tx1"/>
            </a:solidFill>
          </a:endParaRPr>
        </a:p>
      </dgm:t>
    </dgm:pt>
    <dgm:pt modelId="{FEF87E5E-5B89-4273-9F8E-0B1EE63FAF4D}" type="parTrans" cxnId="{6E9AE71E-7BE8-44C9-A979-459B74E6FD06}">
      <dgm:prSet/>
      <dgm:spPr/>
      <dgm:t>
        <a:bodyPr/>
        <a:lstStyle/>
        <a:p>
          <a:endParaRPr lang="es-419"/>
        </a:p>
      </dgm:t>
    </dgm:pt>
    <dgm:pt modelId="{03541E2E-9455-4D39-9413-7787E6244829}" type="sibTrans" cxnId="{6E9AE71E-7BE8-44C9-A979-459B74E6FD06}">
      <dgm:prSet/>
      <dgm:spPr/>
      <dgm:t>
        <a:bodyPr/>
        <a:lstStyle/>
        <a:p>
          <a:endParaRPr lang="es-419"/>
        </a:p>
      </dgm:t>
    </dgm:pt>
    <dgm:pt modelId="{3E78786A-B9D6-4E1C-81A6-7C5A98BB71E7}">
      <dgm:prSet phldrT="[Texto]"/>
      <dgm:spPr/>
      <dgm:t>
        <a:bodyPr/>
        <a:lstStyle/>
        <a:p>
          <a:r>
            <a:rPr lang="es-419" dirty="0" smtClean="0">
              <a:solidFill>
                <a:schemeClr val="tx1"/>
              </a:solidFill>
            </a:rPr>
            <a:t>GEI:</a:t>
          </a:r>
          <a:r>
            <a:rPr lang="es-419" dirty="0" smtClean="0">
              <a:solidFill>
                <a:schemeClr val="tx1"/>
              </a:solidFill>
              <a:sym typeface="Wingdings" panose="05000000000000000000" pitchFamily="2" charset="2"/>
            </a:rPr>
            <a:t>CO</a:t>
          </a:r>
          <a:r>
            <a:rPr lang="es-419" baseline="-25000" dirty="0" smtClean="0">
              <a:solidFill>
                <a:schemeClr val="tx1"/>
              </a:solidFill>
              <a:sym typeface="Wingdings" panose="05000000000000000000" pitchFamily="2" charset="2"/>
            </a:rPr>
            <a:t>2</a:t>
          </a:r>
          <a:endParaRPr lang="es-419" baseline="-25000" dirty="0">
            <a:solidFill>
              <a:schemeClr val="tx1"/>
            </a:solidFill>
          </a:endParaRPr>
        </a:p>
      </dgm:t>
    </dgm:pt>
    <dgm:pt modelId="{D3CC026B-6171-486B-BF1E-7A15B4124E15}" type="parTrans" cxnId="{F0429849-D8A3-4186-BBB5-4CD499DDE93E}">
      <dgm:prSet/>
      <dgm:spPr/>
      <dgm:t>
        <a:bodyPr/>
        <a:lstStyle/>
        <a:p>
          <a:endParaRPr lang="es-419"/>
        </a:p>
      </dgm:t>
    </dgm:pt>
    <dgm:pt modelId="{E16C342A-06AC-4F7C-BA46-543BCE407C96}" type="sibTrans" cxnId="{F0429849-D8A3-4186-BBB5-4CD499DDE93E}">
      <dgm:prSet/>
      <dgm:spPr/>
      <dgm:t>
        <a:bodyPr/>
        <a:lstStyle/>
        <a:p>
          <a:endParaRPr lang="es-419"/>
        </a:p>
      </dgm:t>
    </dgm:pt>
    <dgm:pt modelId="{789C8623-74AE-466E-ABDA-70801926F47C}">
      <dgm:prSet phldrT="[Texto]" custT="1"/>
      <dgm:spPr/>
      <dgm:t>
        <a:bodyPr/>
        <a:lstStyle/>
        <a:p>
          <a:r>
            <a:rPr lang="es-419" sz="3200" dirty="0" smtClean="0">
              <a:solidFill>
                <a:schemeClr val="tx1"/>
              </a:solidFill>
            </a:rPr>
            <a:t>FACTORES Y CATEGORÍAS</a:t>
          </a:r>
          <a:r>
            <a:rPr lang="es-419" sz="3200" dirty="0" smtClean="0">
              <a:solidFill>
                <a:schemeClr val="tx1"/>
              </a:solidFill>
              <a:sym typeface="Wingdings" panose="05000000000000000000" pitchFamily="2" charset="2"/>
            </a:rPr>
            <a:t>: MATRIZ DE DOMÉNECH</a:t>
          </a:r>
          <a:endParaRPr lang="es-419" sz="3200" dirty="0">
            <a:solidFill>
              <a:schemeClr val="tx1"/>
            </a:solidFill>
          </a:endParaRPr>
        </a:p>
      </dgm:t>
    </dgm:pt>
    <dgm:pt modelId="{48279A69-4E1D-4F91-B332-801211323CFD}" type="parTrans" cxnId="{4A06F56D-04CE-4E4A-B5D7-B881FC7AEA3C}">
      <dgm:prSet/>
      <dgm:spPr/>
      <dgm:t>
        <a:bodyPr/>
        <a:lstStyle/>
        <a:p>
          <a:endParaRPr lang="es-419"/>
        </a:p>
      </dgm:t>
    </dgm:pt>
    <dgm:pt modelId="{F17953F1-7023-4574-8583-084953145203}" type="sibTrans" cxnId="{4A06F56D-04CE-4E4A-B5D7-B881FC7AEA3C}">
      <dgm:prSet/>
      <dgm:spPr/>
      <dgm:t>
        <a:bodyPr/>
        <a:lstStyle/>
        <a:p>
          <a:endParaRPr lang="es-419"/>
        </a:p>
      </dgm:t>
    </dgm:pt>
    <dgm:pt modelId="{A0663D93-9BCA-48A6-B985-03A7A2B5283D}" type="pres">
      <dgm:prSet presAssocID="{D6441744-DA0A-4332-812C-52D532F5081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419"/>
        </a:p>
      </dgm:t>
    </dgm:pt>
    <dgm:pt modelId="{D350D484-A83D-40F0-AA4C-C6403625D8CE}" type="pres">
      <dgm:prSet presAssocID="{515AE844-3D34-41F5-98B3-0F3DC367933E}" presName="centerShape" presStyleLbl="node0" presStyleIdx="0" presStyleCnt="1" custScaleX="206263" custScaleY="165776" custLinFactNeighborX="26795" custLinFactNeighborY="4323"/>
      <dgm:spPr/>
      <dgm:t>
        <a:bodyPr/>
        <a:lstStyle/>
        <a:p>
          <a:endParaRPr lang="es-419"/>
        </a:p>
      </dgm:t>
    </dgm:pt>
    <dgm:pt modelId="{2360BC49-CB43-4A50-9104-196CEF3BBB81}" type="pres">
      <dgm:prSet presAssocID="{FEF87E5E-5B89-4273-9F8E-0B1EE63FAF4D}" presName="parTrans" presStyleLbl="sibTrans2D1" presStyleIdx="0" presStyleCnt="3"/>
      <dgm:spPr/>
      <dgm:t>
        <a:bodyPr/>
        <a:lstStyle/>
        <a:p>
          <a:endParaRPr lang="es-419"/>
        </a:p>
      </dgm:t>
    </dgm:pt>
    <dgm:pt modelId="{EAA77957-DD31-4048-83EF-FE47C9C28BD8}" type="pres">
      <dgm:prSet presAssocID="{FEF87E5E-5B89-4273-9F8E-0B1EE63FAF4D}" presName="connectorText" presStyleLbl="sibTrans2D1" presStyleIdx="0" presStyleCnt="3"/>
      <dgm:spPr/>
      <dgm:t>
        <a:bodyPr/>
        <a:lstStyle/>
        <a:p>
          <a:endParaRPr lang="es-419"/>
        </a:p>
      </dgm:t>
    </dgm:pt>
    <dgm:pt modelId="{08DC7E73-E99D-4BEB-A762-1F0A6BF1C2C1}" type="pres">
      <dgm:prSet presAssocID="{F7CF59A4-F54A-44A9-81A2-1D3E80D80647}" presName="node" presStyleLbl="node1" presStyleIdx="0" presStyleCnt="3" custScaleX="142298" custScaleY="89510" custRadScaleRad="151483" custRadScaleInc="86579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3A76179D-4A8B-412D-AE8D-C05066055A54}" type="pres">
      <dgm:prSet presAssocID="{D3CC026B-6171-486B-BF1E-7A15B4124E15}" presName="parTrans" presStyleLbl="sibTrans2D1" presStyleIdx="1" presStyleCnt="3"/>
      <dgm:spPr/>
      <dgm:t>
        <a:bodyPr/>
        <a:lstStyle/>
        <a:p>
          <a:endParaRPr lang="es-419"/>
        </a:p>
      </dgm:t>
    </dgm:pt>
    <dgm:pt modelId="{B5F0E0DE-F098-4B12-B481-B213C1F3FBA3}" type="pres">
      <dgm:prSet presAssocID="{D3CC026B-6171-486B-BF1E-7A15B4124E15}" presName="connectorText" presStyleLbl="sibTrans2D1" presStyleIdx="1" presStyleCnt="3"/>
      <dgm:spPr/>
      <dgm:t>
        <a:bodyPr/>
        <a:lstStyle/>
        <a:p>
          <a:endParaRPr lang="es-419"/>
        </a:p>
      </dgm:t>
    </dgm:pt>
    <dgm:pt modelId="{C67A4B9D-ED11-4A78-911B-25C33CDBD878}" type="pres">
      <dgm:prSet presAssocID="{3E78786A-B9D6-4E1C-81A6-7C5A98BB71E7}" presName="node" presStyleLbl="node1" presStyleIdx="1" presStyleCnt="3" custScaleX="180921" custScaleY="65916" custRadScaleRad="104690" custRadScaleInc="-260993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383BB179-EB03-4FF1-9E77-B4B0A145759B}" type="pres">
      <dgm:prSet presAssocID="{48279A69-4E1D-4F91-B332-801211323CFD}" presName="parTrans" presStyleLbl="sibTrans2D1" presStyleIdx="2" presStyleCnt="3"/>
      <dgm:spPr/>
      <dgm:t>
        <a:bodyPr/>
        <a:lstStyle/>
        <a:p>
          <a:endParaRPr lang="es-419"/>
        </a:p>
      </dgm:t>
    </dgm:pt>
    <dgm:pt modelId="{E21B4964-F55A-4CD3-B3E7-DDDB37D9BCBE}" type="pres">
      <dgm:prSet presAssocID="{48279A69-4E1D-4F91-B332-801211323CFD}" presName="connectorText" presStyleLbl="sibTrans2D1" presStyleIdx="2" presStyleCnt="3"/>
      <dgm:spPr/>
      <dgm:t>
        <a:bodyPr/>
        <a:lstStyle/>
        <a:p>
          <a:endParaRPr lang="es-419"/>
        </a:p>
      </dgm:t>
    </dgm:pt>
    <dgm:pt modelId="{417E0257-443B-478A-9568-6EF0A492C7A4}" type="pres">
      <dgm:prSet presAssocID="{789C8623-74AE-466E-ABDA-70801926F47C}" presName="node" presStyleLbl="node1" presStyleIdx="2" presStyleCnt="3" custScaleX="188751" custScaleY="145987" custRadScaleRad="113504" custRadScaleInc="32810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</dgm:ptLst>
  <dgm:cxnLst>
    <dgm:cxn modelId="{ADEB47F2-27BB-471A-A50B-260ED06B50B7}" type="presOf" srcId="{F7CF59A4-F54A-44A9-81A2-1D3E80D80647}" destId="{08DC7E73-E99D-4BEB-A762-1F0A6BF1C2C1}" srcOrd="0" destOrd="0" presId="urn:microsoft.com/office/officeart/2005/8/layout/radial5"/>
    <dgm:cxn modelId="{E64DE25D-2790-4C55-935A-09E89BD567DA}" type="presOf" srcId="{3E78786A-B9D6-4E1C-81A6-7C5A98BB71E7}" destId="{C67A4B9D-ED11-4A78-911B-25C33CDBD878}" srcOrd="0" destOrd="0" presId="urn:microsoft.com/office/officeart/2005/8/layout/radial5"/>
    <dgm:cxn modelId="{D843435A-FE36-46E0-8FC3-7985B81D6EDB}" type="presOf" srcId="{D3CC026B-6171-486B-BF1E-7A15B4124E15}" destId="{3A76179D-4A8B-412D-AE8D-C05066055A54}" srcOrd="0" destOrd="0" presId="urn:microsoft.com/office/officeart/2005/8/layout/radial5"/>
    <dgm:cxn modelId="{69D12BDE-003E-4E02-A659-4FC4ECC6720E}" type="presOf" srcId="{FEF87E5E-5B89-4273-9F8E-0B1EE63FAF4D}" destId="{2360BC49-CB43-4A50-9104-196CEF3BBB81}" srcOrd="0" destOrd="0" presId="urn:microsoft.com/office/officeart/2005/8/layout/radial5"/>
    <dgm:cxn modelId="{4D7DD677-C88E-46A4-B68E-BABCF34310F5}" type="presOf" srcId="{D3CC026B-6171-486B-BF1E-7A15B4124E15}" destId="{B5F0E0DE-F098-4B12-B481-B213C1F3FBA3}" srcOrd="1" destOrd="0" presId="urn:microsoft.com/office/officeart/2005/8/layout/radial5"/>
    <dgm:cxn modelId="{F0429849-D8A3-4186-BBB5-4CD499DDE93E}" srcId="{515AE844-3D34-41F5-98B3-0F3DC367933E}" destId="{3E78786A-B9D6-4E1C-81A6-7C5A98BB71E7}" srcOrd="1" destOrd="0" parTransId="{D3CC026B-6171-486B-BF1E-7A15B4124E15}" sibTransId="{E16C342A-06AC-4F7C-BA46-543BCE407C96}"/>
    <dgm:cxn modelId="{5C2955BC-1B48-4F46-999F-B0DB61936CDA}" type="presOf" srcId="{D6441744-DA0A-4332-812C-52D532F50817}" destId="{A0663D93-9BCA-48A6-B985-03A7A2B5283D}" srcOrd="0" destOrd="0" presId="urn:microsoft.com/office/officeart/2005/8/layout/radial5"/>
    <dgm:cxn modelId="{60E84FDE-994F-4FA4-868B-4AA4F02F9353}" type="presOf" srcId="{515AE844-3D34-41F5-98B3-0F3DC367933E}" destId="{D350D484-A83D-40F0-AA4C-C6403625D8CE}" srcOrd="0" destOrd="0" presId="urn:microsoft.com/office/officeart/2005/8/layout/radial5"/>
    <dgm:cxn modelId="{252159E0-590A-491C-ADFF-C7264DE35052}" type="presOf" srcId="{FEF87E5E-5B89-4273-9F8E-0B1EE63FAF4D}" destId="{EAA77957-DD31-4048-83EF-FE47C9C28BD8}" srcOrd="1" destOrd="0" presId="urn:microsoft.com/office/officeart/2005/8/layout/radial5"/>
    <dgm:cxn modelId="{DD7963CB-0AC1-402C-8F5A-47FCCF5A5109}" srcId="{D6441744-DA0A-4332-812C-52D532F50817}" destId="{515AE844-3D34-41F5-98B3-0F3DC367933E}" srcOrd="0" destOrd="0" parTransId="{D0D9AE6F-4759-435D-9ABC-434810A4AFCA}" sibTransId="{607CFF69-4028-4B15-B2FF-ECA7CBF049A7}"/>
    <dgm:cxn modelId="{1FB9D1A7-B5DD-4644-965D-CF2C2F5A4559}" type="presOf" srcId="{48279A69-4E1D-4F91-B332-801211323CFD}" destId="{383BB179-EB03-4FF1-9E77-B4B0A145759B}" srcOrd="0" destOrd="0" presId="urn:microsoft.com/office/officeart/2005/8/layout/radial5"/>
    <dgm:cxn modelId="{65B65364-DFBF-4E17-AE7F-13252B20C848}" type="presOf" srcId="{789C8623-74AE-466E-ABDA-70801926F47C}" destId="{417E0257-443B-478A-9568-6EF0A492C7A4}" srcOrd="0" destOrd="0" presId="urn:microsoft.com/office/officeart/2005/8/layout/radial5"/>
    <dgm:cxn modelId="{17F398EA-68EB-494E-B1FD-9BF9DA96C2FD}" type="presOf" srcId="{48279A69-4E1D-4F91-B332-801211323CFD}" destId="{E21B4964-F55A-4CD3-B3E7-DDDB37D9BCBE}" srcOrd="1" destOrd="0" presId="urn:microsoft.com/office/officeart/2005/8/layout/radial5"/>
    <dgm:cxn modelId="{6E9AE71E-7BE8-44C9-A979-459B74E6FD06}" srcId="{515AE844-3D34-41F5-98B3-0F3DC367933E}" destId="{F7CF59A4-F54A-44A9-81A2-1D3E80D80647}" srcOrd="0" destOrd="0" parTransId="{FEF87E5E-5B89-4273-9F8E-0B1EE63FAF4D}" sibTransId="{03541E2E-9455-4D39-9413-7787E6244829}"/>
    <dgm:cxn modelId="{4A06F56D-04CE-4E4A-B5D7-B881FC7AEA3C}" srcId="{515AE844-3D34-41F5-98B3-0F3DC367933E}" destId="{789C8623-74AE-466E-ABDA-70801926F47C}" srcOrd="2" destOrd="0" parTransId="{48279A69-4E1D-4F91-B332-801211323CFD}" sibTransId="{F17953F1-7023-4574-8583-084953145203}"/>
    <dgm:cxn modelId="{85EA25A0-F37B-43DE-BE78-32A38B800110}" type="presParOf" srcId="{A0663D93-9BCA-48A6-B985-03A7A2B5283D}" destId="{D350D484-A83D-40F0-AA4C-C6403625D8CE}" srcOrd="0" destOrd="0" presId="urn:microsoft.com/office/officeart/2005/8/layout/radial5"/>
    <dgm:cxn modelId="{9BF5F627-C5DF-4F91-9A35-FD6B0AF5CD17}" type="presParOf" srcId="{A0663D93-9BCA-48A6-B985-03A7A2B5283D}" destId="{2360BC49-CB43-4A50-9104-196CEF3BBB81}" srcOrd="1" destOrd="0" presId="urn:microsoft.com/office/officeart/2005/8/layout/radial5"/>
    <dgm:cxn modelId="{6A63E091-2FCF-43EC-9D64-161FA6A9F854}" type="presParOf" srcId="{2360BC49-CB43-4A50-9104-196CEF3BBB81}" destId="{EAA77957-DD31-4048-83EF-FE47C9C28BD8}" srcOrd="0" destOrd="0" presId="urn:microsoft.com/office/officeart/2005/8/layout/radial5"/>
    <dgm:cxn modelId="{15BB55F6-75D1-415A-81D0-77E0D643AA5B}" type="presParOf" srcId="{A0663D93-9BCA-48A6-B985-03A7A2B5283D}" destId="{08DC7E73-E99D-4BEB-A762-1F0A6BF1C2C1}" srcOrd="2" destOrd="0" presId="urn:microsoft.com/office/officeart/2005/8/layout/radial5"/>
    <dgm:cxn modelId="{A5A616F6-2564-4A3A-B108-E16737E99B49}" type="presParOf" srcId="{A0663D93-9BCA-48A6-B985-03A7A2B5283D}" destId="{3A76179D-4A8B-412D-AE8D-C05066055A54}" srcOrd="3" destOrd="0" presId="urn:microsoft.com/office/officeart/2005/8/layout/radial5"/>
    <dgm:cxn modelId="{E937E634-B670-46F6-A367-660F6EA41007}" type="presParOf" srcId="{3A76179D-4A8B-412D-AE8D-C05066055A54}" destId="{B5F0E0DE-F098-4B12-B481-B213C1F3FBA3}" srcOrd="0" destOrd="0" presId="urn:microsoft.com/office/officeart/2005/8/layout/radial5"/>
    <dgm:cxn modelId="{B24F098D-5C99-44C3-8BFF-EEE2737566BD}" type="presParOf" srcId="{A0663D93-9BCA-48A6-B985-03A7A2B5283D}" destId="{C67A4B9D-ED11-4A78-911B-25C33CDBD878}" srcOrd="4" destOrd="0" presId="urn:microsoft.com/office/officeart/2005/8/layout/radial5"/>
    <dgm:cxn modelId="{74D913ED-B5CF-44FE-8A0D-EA3D414052E0}" type="presParOf" srcId="{A0663D93-9BCA-48A6-B985-03A7A2B5283D}" destId="{383BB179-EB03-4FF1-9E77-B4B0A145759B}" srcOrd="5" destOrd="0" presId="urn:microsoft.com/office/officeart/2005/8/layout/radial5"/>
    <dgm:cxn modelId="{97BCB230-D87E-4DB1-9BDD-66293EEA5951}" type="presParOf" srcId="{383BB179-EB03-4FF1-9E77-B4B0A145759B}" destId="{E21B4964-F55A-4CD3-B3E7-DDDB37D9BCBE}" srcOrd="0" destOrd="0" presId="urn:microsoft.com/office/officeart/2005/8/layout/radial5"/>
    <dgm:cxn modelId="{0D306BC4-024A-4380-BC4B-2E8A70E6A6A9}" type="presParOf" srcId="{A0663D93-9BCA-48A6-B985-03A7A2B5283D}" destId="{417E0257-443B-478A-9568-6EF0A492C7A4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F0AFC0-BC82-44A1-9930-1B61667E3658}" type="doc">
      <dgm:prSet loTypeId="urn:microsoft.com/office/officeart/2005/8/layout/radial5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419"/>
        </a:p>
      </dgm:t>
    </dgm:pt>
    <dgm:pt modelId="{9FAAFCDF-E47D-4BA6-A963-E0A571F321CC}">
      <dgm:prSet phldrT="[Texto]" custT="1"/>
      <dgm:spPr/>
      <dgm:t>
        <a:bodyPr/>
        <a:lstStyle/>
        <a:p>
          <a:r>
            <a:rPr lang="es-419" sz="3200" b="1" dirty="0" smtClean="0">
              <a:solidFill>
                <a:schemeClr val="accent5">
                  <a:lumMod val="50000"/>
                </a:schemeClr>
              </a:solidFill>
            </a:rPr>
            <a:t>HE COMBUSTIBLE</a:t>
          </a:r>
          <a:endParaRPr lang="es-419" sz="3200" b="1" dirty="0">
            <a:solidFill>
              <a:schemeClr val="accent5">
                <a:lumMod val="50000"/>
              </a:schemeClr>
            </a:solidFill>
          </a:endParaRPr>
        </a:p>
      </dgm:t>
    </dgm:pt>
    <dgm:pt modelId="{B97E9412-3DB2-489E-A221-E530E73F2E35}" type="parTrans" cxnId="{6683D35A-8D6C-4C0A-8397-41083E05E73A}">
      <dgm:prSet/>
      <dgm:spPr/>
      <dgm:t>
        <a:bodyPr/>
        <a:lstStyle/>
        <a:p>
          <a:endParaRPr lang="es-419" sz="2400"/>
        </a:p>
      </dgm:t>
    </dgm:pt>
    <dgm:pt modelId="{4E0C6DB4-7290-4108-A775-092DC9D8F692}" type="sibTrans" cxnId="{6683D35A-8D6C-4C0A-8397-41083E05E73A}">
      <dgm:prSet/>
      <dgm:spPr/>
      <dgm:t>
        <a:bodyPr/>
        <a:lstStyle/>
        <a:p>
          <a:endParaRPr lang="es-419" sz="2400"/>
        </a:p>
      </dgm:t>
    </dgm:pt>
    <dgm:pt modelId="{C2D4AB92-08C2-4D49-8662-B8A17144078E}">
      <dgm:prSet phldrT="[Texto]" custT="1"/>
      <dgm:spPr/>
      <dgm:t>
        <a:bodyPr/>
        <a:lstStyle/>
        <a:p>
          <a:r>
            <a:rPr lang="es-419" sz="2800" b="1" dirty="0" smtClean="0">
              <a:solidFill>
                <a:schemeClr val="accent5">
                  <a:lumMod val="50000"/>
                </a:schemeClr>
              </a:solidFill>
            </a:rPr>
            <a:t>CANTIDAD DE   VEHÍCULOS </a:t>
          </a:r>
          <a:endParaRPr lang="es-419" sz="2800" b="1" dirty="0">
            <a:solidFill>
              <a:schemeClr val="accent5">
                <a:lumMod val="50000"/>
              </a:schemeClr>
            </a:solidFill>
          </a:endParaRPr>
        </a:p>
      </dgm:t>
    </dgm:pt>
    <dgm:pt modelId="{80EE94E6-87CD-44E1-83A2-47E4B93204B9}" type="parTrans" cxnId="{8D63D345-BE47-48CB-AE67-A02893BB29B5}">
      <dgm:prSet custT="1"/>
      <dgm:spPr/>
      <dgm:t>
        <a:bodyPr/>
        <a:lstStyle/>
        <a:p>
          <a:endParaRPr lang="es-419" sz="3600"/>
        </a:p>
      </dgm:t>
    </dgm:pt>
    <dgm:pt modelId="{7AFE08E3-F3BE-47CD-9A38-12EE1C45D7E9}" type="sibTrans" cxnId="{8D63D345-BE47-48CB-AE67-A02893BB29B5}">
      <dgm:prSet/>
      <dgm:spPr/>
      <dgm:t>
        <a:bodyPr/>
        <a:lstStyle/>
        <a:p>
          <a:endParaRPr lang="es-419" sz="2400"/>
        </a:p>
      </dgm:t>
    </dgm:pt>
    <dgm:pt modelId="{B6438144-66B0-44A7-9679-1B4A71CA8A86}">
      <dgm:prSet phldrT="[Texto]" custT="1"/>
      <dgm:spPr/>
      <dgm:t>
        <a:bodyPr/>
        <a:lstStyle/>
        <a:p>
          <a:r>
            <a:rPr lang="es-419" sz="3000" b="1" dirty="0" smtClean="0">
              <a:solidFill>
                <a:schemeClr val="accent5">
                  <a:lumMod val="50000"/>
                </a:schemeClr>
              </a:solidFill>
            </a:rPr>
            <a:t>CANTIDAD DE MAQUINARIA</a:t>
          </a:r>
          <a:endParaRPr lang="es-419" sz="3000" b="1" dirty="0">
            <a:solidFill>
              <a:schemeClr val="accent5">
                <a:lumMod val="50000"/>
              </a:schemeClr>
            </a:solidFill>
          </a:endParaRPr>
        </a:p>
      </dgm:t>
    </dgm:pt>
    <dgm:pt modelId="{E98747E5-13FD-486C-8E0D-C4FC5E61FEEA}" type="parTrans" cxnId="{1CC7D39B-4D16-432B-AAEA-33BE2B7D011B}">
      <dgm:prSet custT="1"/>
      <dgm:spPr/>
      <dgm:t>
        <a:bodyPr/>
        <a:lstStyle/>
        <a:p>
          <a:endParaRPr lang="es-419" sz="3600"/>
        </a:p>
      </dgm:t>
    </dgm:pt>
    <dgm:pt modelId="{B498CB81-04EB-42F2-AF8B-8C014443940E}" type="sibTrans" cxnId="{1CC7D39B-4D16-432B-AAEA-33BE2B7D011B}">
      <dgm:prSet/>
      <dgm:spPr/>
      <dgm:t>
        <a:bodyPr/>
        <a:lstStyle/>
        <a:p>
          <a:endParaRPr lang="es-419" sz="2400"/>
        </a:p>
      </dgm:t>
    </dgm:pt>
    <dgm:pt modelId="{FD90E177-0454-4985-94E7-63B517B62836}">
      <dgm:prSet phldrT="[Texto]" custT="1"/>
      <dgm:spPr/>
      <dgm:t>
        <a:bodyPr/>
        <a:lstStyle/>
        <a:p>
          <a:r>
            <a:rPr lang="es-419" sz="3000" b="1" dirty="0" smtClean="0">
              <a:solidFill>
                <a:schemeClr val="accent5">
                  <a:lumMod val="50000"/>
                </a:schemeClr>
              </a:solidFill>
            </a:rPr>
            <a:t>ACTIVIDADES</a:t>
          </a:r>
          <a:endParaRPr lang="es-419" sz="3000" b="1" dirty="0">
            <a:solidFill>
              <a:schemeClr val="accent5">
                <a:lumMod val="50000"/>
              </a:schemeClr>
            </a:solidFill>
          </a:endParaRPr>
        </a:p>
      </dgm:t>
    </dgm:pt>
    <dgm:pt modelId="{7032D66E-C79E-461A-A1C6-550A25506AB1}" type="parTrans" cxnId="{8A58EA27-0154-4AB6-A3AB-94B4F1553B58}">
      <dgm:prSet custT="1"/>
      <dgm:spPr/>
      <dgm:t>
        <a:bodyPr/>
        <a:lstStyle/>
        <a:p>
          <a:endParaRPr lang="es-419" sz="3600"/>
        </a:p>
      </dgm:t>
    </dgm:pt>
    <dgm:pt modelId="{3E8CF420-B390-45F4-A47D-A5E6CB44EF90}" type="sibTrans" cxnId="{8A58EA27-0154-4AB6-A3AB-94B4F1553B58}">
      <dgm:prSet/>
      <dgm:spPr/>
      <dgm:t>
        <a:bodyPr/>
        <a:lstStyle/>
        <a:p>
          <a:endParaRPr lang="es-419" sz="2400"/>
        </a:p>
      </dgm:t>
    </dgm:pt>
    <dgm:pt modelId="{F771701F-CB1C-4A5D-A34C-B611D5B9613A}" type="pres">
      <dgm:prSet presAssocID="{65F0AFC0-BC82-44A1-9930-1B61667E365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419"/>
        </a:p>
      </dgm:t>
    </dgm:pt>
    <dgm:pt modelId="{9980B2DA-D9AC-4AB2-B22E-C80EA53F9BDD}" type="pres">
      <dgm:prSet presAssocID="{9FAAFCDF-E47D-4BA6-A963-E0A571F321CC}" presName="centerShape" presStyleLbl="node0" presStyleIdx="0" presStyleCnt="1" custScaleX="205246" custScaleY="66761" custLinFactNeighborX="3667" custLinFactNeighborY="-7209"/>
      <dgm:spPr/>
      <dgm:t>
        <a:bodyPr/>
        <a:lstStyle/>
        <a:p>
          <a:endParaRPr lang="es-419"/>
        </a:p>
      </dgm:t>
    </dgm:pt>
    <dgm:pt modelId="{036704B4-DB49-4E50-A2B2-BEF6A8DF5794}" type="pres">
      <dgm:prSet presAssocID="{80EE94E6-87CD-44E1-83A2-47E4B93204B9}" presName="parTrans" presStyleLbl="sibTrans2D1" presStyleIdx="0" presStyleCnt="3"/>
      <dgm:spPr/>
      <dgm:t>
        <a:bodyPr/>
        <a:lstStyle/>
        <a:p>
          <a:endParaRPr lang="es-419"/>
        </a:p>
      </dgm:t>
    </dgm:pt>
    <dgm:pt modelId="{9B28FF25-11AF-4D70-B5E0-E2B6419AF777}" type="pres">
      <dgm:prSet presAssocID="{80EE94E6-87CD-44E1-83A2-47E4B93204B9}" presName="connectorText" presStyleLbl="sibTrans2D1" presStyleIdx="0" presStyleCnt="3"/>
      <dgm:spPr/>
      <dgm:t>
        <a:bodyPr/>
        <a:lstStyle/>
        <a:p>
          <a:endParaRPr lang="es-419"/>
        </a:p>
      </dgm:t>
    </dgm:pt>
    <dgm:pt modelId="{8B47E863-35BF-4C96-8A68-90314E5847ED}" type="pres">
      <dgm:prSet presAssocID="{C2D4AB92-08C2-4D49-8662-B8A17144078E}" presName="node" presStyleLbl="node1" presStyleIdx="0" presStyleCnt="3" custScaleX="144988" custScaleY="84987" custRadScaleRad="97626" custRadScaleInc="2523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23DD5F31-1FC8-4471-9F79-0F953052F6FC}" type="pres">
      <dgm:prSet presAssocID="{E98747E5-13FD-486C-8E0D-C4FC5E61FEEA}" presName="parTrans" presStyleLbl="sibTrans2D1" presStyleIdx="1" presStyleCnt="3"/>
      <dgm:spPr/>
      <dgm:t>
        <a:bodyPr/>
        <a:lstStyle/>
        <a:p>
          <a:endParaRPr lang="es-419"/>
        </a:p>
      </dgm:t>
    </dgm:pt>
    <dgm:pt modelId="{7F240C6A-CB4B-4462-AA31-8FE93AA472B0}" type="pres">
      <dgm:prSet presAssocID="{E98747E5-13FD-486C-8E0D-C4FC5E61FEEA}" presName="connectorText" presStyleLbl="sibTrans2D1" presStyleIdx="1" presStyleCnt="3"/>
      <dgm:spPr/>
      <dgm:t>
        <a:bodyPr/>
        <a:lstStyle/>
        <a:p>
          <a:endParaRPr lang="es-419"/>
        </a:p>
      </dgm:t>
    </dgm:pt>
    <dgm:pt modelId="{589DC560-1B31-44BB-87B7-48045B7B3348}" type="pres">
      <dgm:prSet presAssocID="{B6438144-66B0-44A7-9679-1B4A71CA8A86}" presName="node" presStyleLbl="node1" presStyleIdx="1" presStyleCnt="3" custScaleX="192645" custScaleY="84329" custRadScaleRad="133767" custRadScaleInc="-13289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BFF0FE1C-B90E-494B-A235-DED74396D0BD}" type="pres">
      <dgm:prSet presAssocID="{7032D66E-C79E-461A-A1C6-550A25506AB1}" presName="parTrans" presStyleLbl="sibTrans2D1" presStyleIdx="2" presStyleCnt="3"/>
      <dgm:spPr/>
      <dgm:t>
        <a:bodyPr/>
        <a:lstStyle/>
        <a:p>
          <a:endParaRPr lang="es-419"/>
        </a:p>
      </dgm:t>
    </dgm:pt>
    <dgm:pt modelId="{3745A9C6-7CEB-4C1C-B276-AF3B35F6B45F}" type="pres">
      <dgm:prSet presAssocID="{7032D66E-C79E-461A-A1C6-550A25506AB1}" presName="connectorText" presStyleLbl="sibTrans2D1" presStyleIdx="2" presStyleCnt="3"/>
      <dgm:spPr/>
      <dgm:t>
        <a:bodyPr/>
        <a:lstStyle/>
        <a:p>
          <a:endParaRPr lang="es-419"/>
        </a:p>
      </dgm:t>
    </dgm:pt>
    <dgm:pt modelId="{69B3DB6C-26F6-4A57-81B9-00698EDCBBE4}" type="pres">
      <dgm:prSet presAssocID="{FD90E177-0454-4985-94E7-63B517B62836}" presName="node" presStyleLbl="node1" presStyleIdx="2" presStyleCnt="3" custScaleX="190173" custScaleY="71235" custRadScaleRad="121077" custRadScaleInc="7387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</dgm:ptLst>
  <dgm:cxnLst>
    <dgm:cxn modelId="{1CC7D39B-4D16-432B-AAEA-33BE2B7D011B}" srcId="{9FAAFCDF-E47D-4BA6-A963-E0A571F321CC}" destId="{B6438144-66B0-44A7-9679-1B4A71CA8A86}" srcOrd="1" destOrd="0" parTransId="{E98747E5-13FD-486C-8E0D-C4FC5E61FEEA}" sibTransId="{B498CB81-04EB-42F2-AF8B-8C014443940E}"/>
    <dgm:cxn modelId="{57E832B2-13C3-4084-94D9-AE00065EC122}" type="presOf" srcId="{E98747E5-13FD-486C-8E0D-C4FC5E61FEEA}" destId="{23DD5F31-1FC8-4471-9F79-0F953052F6FC}" srcOrd="0" destOrd="0" presId="urn:microsoft.com/office/officeart/2005/8/layout/radial5"/>
    <dgm:cxn modelId="{AC8FF437-BD55-4BC6-B821-3271C2C10A78}" type="presOf" srcId="{E98747E5-13FD-486C-8E0D-C4FC5E61FEEA}" destId="{7F240C6A-CB4B-4462-AA31-8FE93AA472B0}" srcOrd="1" destOrd="0" presId="urn:microsoft.com/office/officeart/2005/8/layout/radial5"/>
    <dgm:cxn modelId="{DDC81E5D-DEE1-4A32-BC53-7B24C4AEE478}" type="presOf" srcId="{9FAAFCDF-E47D-4BA6-A963-E0A571F321CC}" destId="{9980B2DA-D9AC-4AB2-B22E-C80EA53F9BDD}" srcOrd="0" destOrd="0" presId="urn:microsoft.com/office/officeart/2005/8/layout/radial5"/>
    <dgm:cxn modelId="{15BBDEE3-346F-4D7D-9CCA-0D59B9F20F11}" type="presOf" srcId="{80EE94E6-87CD-44E1-83A2-47E4B93204B9}" destId="{9B28FF25-11AF-4D70-B5E0-E2B6419AF777}" srcOrd="1" destOrd="0" presId="urn:microsoft.com/office/officeart/2005/8/layout/radial5"/>
    <dgm:cxn modelId="{6683D35A-8D6C-4C0A-8397-41083E05E73A}" srcId="{65F0AFC0-BC82-44A1-9930-1B61667E3658}" destId="{9FAAFCDF-E47D-4BA6-A963-E0A571F321CC}" srcOrd="0" destOrd="0" parTransId="{B97E9412-3DB2-489E-A221-E530E73F2E35}" sibTransId="{4E0C6DB4-7290-4108-A775-092DC9D8F692}"/>
    <dgm:cxn modelId="{8A58EA27-0154-4AB6-A3AB-94B4F1553B58}" srcId="{9FAAFCDF-E47D-4BA6-A963-E0A571F321CC}" destId="{FD90E177-0454-4985-94E7-63B517B62836}" srcOrd="2" destOrd="0" parTransId="{7032D66E-C79E-461A-A1C6-550A25506AB1}" sibTransId="{3E8CF420-B390-45F4-A47D-A5E6CB44EF90}"/>
    <dgm:cxn modelId="{BCD310C8-A026-43B3-8063-9F0ED6EB5239}" type="presOf" srcId="{C2D4AB92-08C2-4D49-8662-B8A17144078E}" destId="{8B47E863-35BF-4C96-8A68-90314E5847ED}" srcOrd="0" destOrd="0" presId="urn:microsoft.com/office/officeart/2005/8/layout/radial5"/>
    <dgm:cxn modelId="{64FE602D-422D-4113-9663-FBB3CA26BD95}" type="presOf" srcId="{7032D66E-C79E-461A-A1C6-550A25506AB1}" destId="{3745A9C6-7CEB-4C1C-B276-AF3B35F6B45F}" srcOrd="1" destOrd="0" presId="urn:microsoft.com/office/officeart/2005/8/layout/radial5"/>
    <dgm:cxn modelId="{E0894956-408A-4772-A690-1E194D75E32A}" type="presOf" srcId="{80EE94E6-87CD-44E1-83A2-47E4B93204B9}" destId="{036704B4-DB49-4E50-A2B2-BEF6A8DF5794}" srcOrd="0" destOrd="0" presId="urn:microsoft.com/office/officeart/2005/8/layout/radial5"/>
    <dgm:cxn modelId="{C229EE5A-EEBA-4EAB-9B21-86A3A4995482}" type="presOf" srcId="{FD90E177-0454-4985-94E7-63B517B62836}" destId="{69B3DB6C-26F6-4A57-81B9-00698EDCBBE4}" srcOrd="0" destOrd="0" presId="urn:microsoft.com/office/officeart/2005/8/layout/radial5"/>
    <dgm:cxn modelId="{8D63D345-BE47-48CB-AE67-A02893BB29B5}" srcId="{9FAAFCDF-E47D-4BA6-A963-E0A571F321CC}" destId="{C2D4AB92-08C2-4D49-8662-B8A17144078E}" srcOrd="0" destOrd="0" parTransId="{80EE94E6-87CD-44E1-83A2-47E4B93204B9}" sibTransId="{7AFE08E3-F3BE-47CD-9A38-12EE1C45D7E9}"/>
    <dgm:cxn modelId="{B3A4EB27-6828-4ACE-AF78-4A09BF5B078A}" type="presOf" srcId="{B6438144-66B0-44A7-9679-1B4A71CA8A86}" destId="{589DC560-1B31-44BB-87B7-48045B7B3348}" srcOrd="0" destOrd="0" presId="urn:microsoft.com/office/officeart/2005/8/layout/radial5"/>
    <dgm:cxn modelId="{66AF45D1-31D1-440F-BAFC-027D5F431B84}" type="presOf" srcId="{7032D66E-C79E-461A-A1C6-550A25506AB1}" destId="{BFF0FE1C-B90E-494B-A235-DED74396D0BD}" srcOrd="0" destOrd="0" presId="urn:microsoft.com/office/officeart/2005/8/layout/radial5"/>
    <dgm:cxn modelId="{15AE618A-8D14-4749-957D-9D5988FF140B}" type="presOf" srcId="{65F0AFC0-BC82-44A1-9930-1B61667E3658}" destId="{F771701F-CB1C-4A5D-A34C-B611D5B9613A}" srcOrd="0" destOrd="0" presId="urn:microsoft.com/office/officeart/2005/8/layout/radial5"/>
    <dgm:cxn modelId="{888A3826-23B3-488C-BB97-BDD023CD17D9}" type="presParOf" srcId="{F771701F-CB1C-4A5D-A34C-B611D5B9613A}" destId="{9980B2DA-D9AC-4AB2-B22E-C80EA53F9BDD}" srcOrd="0" destOrd="0" presId="urn:microsoft.com/office/officeart/2005/8/layout/radial5"/>
    <dgm:cxn modelId="{D0513ECF-A0D2-44E6-A2C5-665431C9E26B}" type="presParOf" srcId="{F771701F-CB1C-4A5D-A34C-B611D5B9613A}" destId="{036704B4-DB49-4E50-A2B2-BEF6A8DF5794}" srcOrd="1" destOrd="0" presId="urn:microsoft.com/office/officeart/2005/8/layout/radial5"/>
    <dgm:cxn modelId="{F3ED0868-3DFD-4241-A6CA-03F2040E5246}" type="presParOf" srcId="{036704B4-DB49-4E50-A2B2-BEF6A8DF5794}" destId="{9B28FF25-11AF-4D70-B5E0-E2B6419AF777}" srcOrd="0" destOrd="0" presId="urn:microsoft.com/office/officeart/2005/8/layout/radial5"/>
    <dgm:cxn modelId="{8E56A3FD-E6C4-4597-9520-19F4791BB039}" type="presParOf" srcId="{F771701F-CB1C-4A5D-A34C-B611D5B9613A}" destId="{8B47E863-35BF-4C96-8A68-90314E5847ED}" srcOrd="2" destOrd="0" presId="urn:microsoft.com/office/officeart/2005/8/layout/radial5"/>
    <dgm:cxn modelId="{FBBAB9A4-7C47-4919-90AE-7831A045404E}" type="presParOf" srcId="{F771701F-CB1C-4A5D-A34C-B611D5B9613A}" destId="{23DD5F31-1FC8-4471-9F79-0F953052F6FC}" srcOrd="3" destOrd="0" presId="urn:microsoft.com/office/officeart/2005/8/layout/radial5"/>
    <dgm:cxn modelId="{D9414219-ACF5-4D1F-BB2E-DF49834E6BD5}" type="presParOf" srcId="{23DD5F31-1FC8-4471-9F79-0F953052F6FC}" destId="{7F240C6A-CB4B-4462-AA31-8FE93AA472B0}" srcOrd="0" destOrd="0" presId="urn:microsoft.com/office/officeart/2005/8/layout/radial5"/>
    <dgm:cxn modelId="{EEF69920-55B8-45B4-8FD9-43AC250E4D32}" type="presParOf" srcId="{F771701F-CB1C-4A5D-A34C-B611D5B9613A}" destId="{589DC560-1B31-44BB-87B7-48045B7B3348}" srcOrd="4" destOrd="0" presId="urn:microsoft.com/office/officeart/2005/8/layout/radial5"/>
    <dgm:cxn modelId="{8DD6BEDE-0E71-4C64-94DF-1E836453F605}" type="presParOf" srcId="{F771701F-CB1C-4A5D-A34C-B611D5B9613A}" destId="{BFF0FE1C-B90E-494B-A235-DED74396D0BD}" srcOrd="5" destOrd="0" presId="urn:microsoft.com/office/officeart/2005/8/layout/radial5"/>
    <dgm:cxn modelId="{195E7886-8D5F-43DF-B0C5-3202680F147A}" type="presParOf" srcId="{BFF0FE1C-B90E-494B-A235-DED74396D0BD}" destId="{3745A9C6-7CEB-4C1C-B276-AF3B35F6B45F}" srcOrd="0" destOrd="0" presId="urn:microsoft.com/office/officeart/2005/8/layout/radial5"/>
    <dgm:cxn modelId="{CE1B17DB-4F6A-4441-A148-D1C32BB901CF}" type="presParOf" srcId="{F771701F-CB1C-4A5D-A34C-B611D5B9613A}" destId="{69B3DB6C-26F6-4A57-81B9-00698EDCBBE4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75D1D6-057D-45F0-B578-293CB9932346}" type="doc">
      <dgm:prSet loTypeId="urn:microsoft.com/office/officeart/2005/8/layout/equation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419"/>
        </a:p>
      </dgm:t>
    </dgm:pt>
    <dgm:pt modelId="{50317B41-882F-4F0B-9BF3-DD05DE3FB2F4}">
      <dgm:prSet phldrT="[Texto]" custT="1"/>
      <dgm:spPr/>
      <dgm:t>
        <a:bodyPr/>
        <a:lstStyle/>
        <a:p>
          <a:r>
            <a:rPr lang="es-419" sz="3200" b="0" dirty="0" smtClean="0">
              <a:solidFill>
                <a:schemeClr val="tx2">
                  <a:lumMod val="50000"/>
                </a:schemeClr>
              </a:solidFill>
            </a:rPr>
            <a:t>RESULTADOS MATRIZ DÓMENECH</a:t>
          </a:r>
          <a:endParaRPr lang="es-419" sz="3200" b="0" dirty="0">
            <a:solidFill>
              <a:schemeClr val="tx2">
                <a:lumMod val="50000"/>
              </a:schemeClr>
            </a:solidFill>
          </a:endParaRPr>
        </a:p>
      </dgm:t>
    </dgm:pt>
    <dgm:pt modelId="{782BB481-3F0A-4326-A3E8-EFB094DC91C0}" type="sibTrans" cxnId="{F1F77E6D-6B49-4711-8E25-8342F3013284}">
      <dgm:prSet/>
      <dgm:spPr/>
      <dgm:t>
        <a:bodyPr/>
        <a:lstStyle/>
        <a:p>
          <a:endParaRPr lang="es-419"/>
        </a:p>
      </dgm:t>
    </dgm:pt>
    <dgm:pt modelId="{0BDDE75E-0A72-451B-B1E9-F494A0ED58CF}" type="parTrans" cxnId="{F1F77E6D-6B49-4711-8E25-8342F3013284}">
      <dgm:prSet/>
      <dgm:spPr/>
      <dgm:t>
        <a:bodyPr/>
        <a:lstStyle/>
        <a:p>
          <a:endParaRPr lang="es-419"/>
        </a:p>
      </dgm:t>
    </dgm:pt>
    <dgm:pt modelId="{B85BC7BA-5D81-4C66-B840-BFE02B39D4D4}">
      <dgm:prSet phldrT="[Texto]" custT="1"/>
      <dgm:spPr/>
      <dgm:t>
        <a:bodyPr/>
        <a:lstStyle/>
        <a:p>
          <a:r>
            <a:rPr lang="es-419" sz="3800" b="1" dirty="0" smtClean="0">
              <a:solidFill>
                <a:schemeClr val="accent4">
                  <a:lumMod val="50000"/>
                </a:schemeClr>
              </a:solidFill>
            </a:rPr>
            <a:t>CÁLCULOS HE Y HC</a:t>
          </a:r>
          <a:endParaRPr lang="es-419" sz="3800" b="1" dirty="0">
            <a:solidFill>
              <a:schemeClr val="accent4">
                <a:lumMod val="50000"/>
              </a:schemeClr>
            </a:solidFill>
          </a:endParaRPr>
        </a:p>
      </dgm:t>
    </dgm:pt>
    <dgm:pt modelId="{BA4C6F04-48E9-4220-AC96-794BD61F486E}" type="sibTrans" cxnId="{E63DFCD1-CFE9-4A58-8453-01F62A3F1470}">
      <dgm:prSet/>
      <dgm:spPr/>
      <dgm:t>
        <a:bodyPr/>
        <a:lstStyle/>
        <a:p>
          <a:endParaRPr lang="es-419"/>
        </a:p>
      </dgm:t>
    </dgm:pt>
    <dgm:pt modelId="{C6387A99-769F-423F-B7ED-BBC8DED6D7C0}" type="parTrans" cxnId="{E63DFCD1-CFE9-4A58-8453-01F62A3F1470}">
      <dgm:prSet/>
      <dgm:spPr/>
      <dgm:t>
        <a:bodyPr/>
        <a:lstStyle/>
        <a:p>
          <a:endParaRPr lang="es-419"/>
        </a:p>
      </dgm:t>
    </dgm:pt>
    <dgm:pt modelId="{CEED1F01-F582-4169-89B5-6C601C29A2D2}" type="pres">
      <dgm:prSet presAssocID="{8975D1D6-057D-45F0-B578-293CB993234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419"/>
        </a:p>
      </dgm:t>
    </dgm:pt>
    <dgm:pt modelId="{B6A22278-ADCF-404F-A1BB-8E758588C374}" type="pres">
      <dgm:prSet presAssocID="{B85BC7BA-5D81-4C66-B840-BFE02B39D4D4}" presName="node" presStyleLbl="node1" presStyleIdx="0" presStyleCnt="2" custScaleX="108563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574E36CC-E44A-40FD-9869-18D0453B6566}" type="pres">
      <dgm:prSet presAssocID="{BA4C6F04-48E9-4220-AC96-794BD61F486E}" presName="spacerL" presStyleCnt="0"/>
      <dgm:spPr/>
    </dgm:pt>
    <dgm:pt modelId="{1044D568-8382-4161-9DB5-08E77194948C}" type="pres">
      <dgm:prSet presAssocID="{BA4C6F04-48E9-4220-AC96-794BD61F486E}" presName="sibTrans" presStyleLbl="sibTrans2D1" presStyleIdx="0" presStyleCnt="1"/>
      <dgm:spPr/>
      <dgm:t>
        <a:bodyPr/>
        <a:lstStyle/>
        <a:p>
          <a:endParaRPr lang="es-419"/>
        </a:p>
      </dgm:t>
    </dgm:pt>
    <dgm:pt modelId="{E90EF66D-6A21-4899-B41F-59F41EBA8CB4}" type="pres">
      <dgm:prSet presAssocID="{BA4C6F04-48E9-4220-AC96-794BD61F486E}" presName="spacerR" presStyleCnt="0"/>
      <dgm:spPr/>
    </dgm:pt>
    <dgm:pt modelId="{7505DE85-EB63-45AB-BDE8-62777B956E34}" type="pres">
      <dgm:prSet presAssocID="{50317B41-882F-4F0B-9BF3-DD05DE3FB2F4}" presName="node" presStyleLbl="node1" presStyleIdx="1" presStyleCnt="2" custScaleX="112583" custLinFactNeighborX="-8574" custLinFactNeighborY="-696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</dgm:ptLst>
  <dgm:cxnLst>
    <dgm:cxn modelId="{DFACF72F-E74F-4D5C-A1AA-B1E8ED113682}" type="presOf" srcId="{BA4C6F04-48E9-4220-AC96-794BD61F486E}" destId="{1044D568-8382-4161-9DB5-08E77194948C}" srcOrd="0" destOrd="0" presId="urn:microsoft.com/office/officeart/2005/8/layout/equation1"/>
    <dgm:cxn modelId="{B1144CC9-2CE4-42C4-AB71-01A2FD049708}" type="presOf" srcId="{8975D1D6-057D-45F0-B578-293CB9932346}" destId="{CEED1F01-F582-4169-89B5-6C601C29A2D2}" srcOrd="0" destOrd="0" presId="urn:microsoft.com/office/officeart/2005/8/layout/equation1"/>
    <dgm:cxn modelId="{F1F77E6D-6B49-4711-8E25-8342F3013284}" srcId="{8975D1D6-057D-45F0-B578-293CB9932346}" destId="{50317B41-882F-4F0B-9BF3-DD05DE3FB2F4}" srcOrd="1" destOrd="0" parTransId="{0BDDE75E-0A72-451B-B1E9-F494A0ED58CF}" sibTransId="{782BB481-3F0A-4326-A3E8-EFB094DC91C0}"/>
    <dgm:cxn modelId="{8605BB58-3910-4D08-807F-48D80A832A2F}" type="presOf" srcId="{50317B41-882F-4F0B-9BF3-DD05DE3FB2F4}" destId="{7505DE85-EB63-45AB-BDE8-62777B956E34}" srcOrd="0" destOrd="0" presId="urn:microsoft.com/office/officeart/2005/8/layout/equation1"/>
    <dgm:cxn modelId="{06CD9E5A-CD5D-4BDE-B128-314F11AE4C47}" type="presOf" srcId="{B85BC7BA-5D81-4C66-B840-BFE02B39D4D4}" destId="{B6A22278-ADCF-404F-A1BB-8E758588C374}" srcOrd="0" destOrd="0" presId="urn:microsoft.com/office/officeart/2005/8/layout/equation1"/>
    <dgm:cxn modelId="{E63DFCD1-CFE9-4A58-8453-01F62A3F1470}" srcId="{8975D1D6-057D-45F0-B578-293CB9932346}" destId="{B85BC7BA-5D81-4C66-B840-BFE02B39D4D4}" srcOrd="0" destOrd="0" parTransId="{C6387A99-769F-423F-B7ED-BBC8DED6D7C0}" sibTransId="{BA4C6F04-48E9-4220-AC96-794BD61F486E}"/>
    <dgm:cxn modelId="{40B1841B-639E-48C5-8E8B-ACD787E82196}" type="presParOf" srcId="{CEED1F01-F582-4169-89B5-6C601C29A2D2}" destId="{B6A22278-ADCF-404F-A1BB-8E758588C374}" srcOrd="0" destOrd="0" presId="urn:microsoft.com/office/officeart/2005/8/layout/equation1"/>
    <dgm:cxn modelId="{9124D25A-7092-49CA-B322-00B704D09DC6}" type="presParOf" srcId="{CEED1F01-F582-4169-89B5-6C601C29A2D2}" destId="{574E36CC-E44A-40FD-9869-18D0453B6566}" srcOrd="1" destOrd="0" presId="urn:microsoft.com/office/officeart/2005/8/layout/equation1"/>
    <dgm:cxn modelId="{DDADDE4F-C4B0-498F-8918-C8AA8214CAF0}" type="presParOf" srcId="{CEED1F01-F582-4169-89B5-6C601C29A2D2}" destId="{1044D568-8382-4161-9DB5-08E77194948C}" srcOrd="2" destOrd="0" presId="urn:microsoft.com/office/officeart/2005/8/layout/equation1"/>
    <dgm:cxn modelId="{E5EA9BA4-D975-4C60-AA15-085A836D6DAE}" type="presParOf" srcId="{CEED1F01-F582-4169-89B5-6C601C29A2D2}" destId="{E90EF66D-6A21-4899-B41F-59F41EBA8CB4}" srcOrd="3" destOrd="0" presId="urn:microsoft.com/office/officeart/2005/8/layout/equation1"/>
    <dgm:cxn modelId="{CB164E64-BB2D-4784-B5F6-C3CEC93754C3}" type="presParOf" srcId="{CEED1F01-F582-4169-89B5-6C601C29A2D2}" destId="{7505DE85-EB63-45AB-BDE8-62777B956E34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BFD6-6F57-468F-9E3B-737A971B2A97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27/04/2017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AE03-0B44-49C9-986C-1DE4E9C659B4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8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BFD6-6F57-468F-9E3B-737A971B2A97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27/04/2017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AE03-0B44-49C9-986C-1DE4E9C659B4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6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BFD6-6F57-468F-9E3B-737A971B2A97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27/04/2017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AE03-0B44-49C9-986C-1DE4E9C659B4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266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BFD6-6F57-468F-9E3B-737A971B2A97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27/04/2017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AE03-0B44-49C9-986C-1DE4E9C659B4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45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BFD6-6F57-468F-9E3B-737A971B2A97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27/04/2017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AE03-0B44-49C9-986C-1DE4E9C659B4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9792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BFD6-6F57-468F-9E3B-737A971B2A97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27/04/2017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AE03-0B44-49C9-986C-1DE4E9C659B4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41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BFD6-6F57-468F-9E3B-737A971B2A97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27/04/2017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AE03-0B44-49C9-986C-1DE4E9C659B4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94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BFD6-6F57-468F-9E3B-737A971B2A97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27/04/2017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AE03-0B44-49C9-986C-1DE4E9C659B4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5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BFD6-6F57-468F-9E3B-737A971B2A97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27/04/2017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AE03-0B44-49C9-986C-1DE4E9C659B4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2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BFD6-6F57-468F-9E3B-737A971B2A97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27/04/2017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AE03-0B44-49C9-986C-1DE4E9C659B4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3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BFD6-6F57-468F-9E3B-737A971B2A97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27/04/2017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AE03-0B44-49C9-986C-1DE4E9C659B4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4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BFD6-6F57-468F-9E3B-737A971B2A97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27/04/2017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AE03-0B44-49C9-986C-1DE4E9C659B4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2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BFD6-6F57-468F-9E3B-737A971B2A97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27/04/2017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AE03-0B44-49C9-986C-1DE4E9C659B4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8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BFD6-6F57-468F-9E3B-737A971B2A97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27/04/2017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AE03-0B44-49C9-986C-1DE4E9C659B4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4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BFD6-6F57-468F-9E3B-737A971B2A97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27/04/2017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AE03-0B44-49C9-986C-1DE4E9C659B4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4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BFD6-6F57-468F-9E3B-737A971B2A97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27/04/2017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AE03-0B44-49C9-986C-1DE4E9C659B4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2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5BFD6-6F57-468F-9E3B-737A971B2A97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27/04/2017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D8AE03-0B44-49C9-986C-1DE4E9C659B4}" type="slidenum">
              <a:rPr lang="es-EC" smtClean="0">
                <a:solidFill>
                  <a:srgbClr val="90C226"/>
                </a:solidFill>
              </a:rPr>
              <a:pPr/>
              <a:t>‹Nº›</a:t>
            </a:fld>
            <a:endParaRPr lang="es-EC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524250" y="112536"/>
            <a:ext cx="5143500" cy="6373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350">
              <a:solidFill>
                <a:prstClr val="white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93135" y="1582705"/>
            <a:ext cx="7517218" cy="51493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228528" rIns="674872" bIns="4761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 bmk="_Toc429575983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VICERRECTORADO DE INVESTIGACIÓN Y TRANSFERENCIA DE TECNOLOGÍA </a:t>
            </a:r>
            <a:endParaRPr lang="es-EC" sz="1200" b="1" dirty="0" bmk="_Toc429575983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b="1" dirty="0" bmk="_Toc429575983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 bmk="_Toc429575983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CENTRO DE POSGRADOS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1200" b="1" dirty="0" bmk="_Toc429575983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200" b="1" dirty="0" bmk="_Toc429575983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MAESTRÍA EN SISTEMAS DE GESTIÓN AMBIENTAL</a:t>
            </a:r>
            <a:endParaRPr lang="en-US" sz="1200" dirty="0" bmk="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1200" b="1" dirty="0" bmk="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1600" b="1" dirty="0" bmk="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200" b="1" dirty="0" bmk="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TRABAJO DE TITULACIÓN PREVIA A LA OBTENCIÓN DEL TÍTULO DE MAGÍSTER EN SISTEMAS DE GESTIÓN AMBIENTAL</a:t>
            </a:r>
            <a:endParaRPr lang="es-EC" sz="1200" b="1" dirty="0" bmk="">
              <a:solidFill>
                <a:prstClr val="black"/>
              </a:solidFill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1000" b="1" dirty="0" bmk="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1200" b="1" dirty="0" bmk="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200" b="1" dirty="0" bmk="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TEMA: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200" b="1" dirty="0" bmk="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600" b="1" dirty="0" bmk="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“CÁLCULO DE LA HUELLA ECOLÓGICA DEL EDIFICIO COMERCIAL Y   UNIDAD DE OPERACIONES CENTRO DE SANEAMIENTO DE LA EMPRESA PÚBLICA METROPOLITANA DE AGUA POTABLE Y SANEAMIENTO - EPMAPS – QUITO”</a:t>
            </a:r>
            <a:endParaRPr lang="es-EC" sz="1600" b="1" dirty="0" bmk="">
              <a:solidFill>
                <a:prstClr val="black"/>
              </a:solidFill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1200" b="1" dirty="0" bmk="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1200" b="1" dirty="0" bmk="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200" b="1" dirty="0" bmk="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AUTORA:</a:t>
            </a:r>
            <a:r>
              <a:rPr lang="es-EC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MARÍA EUGENIA VALENCIA CHIRIBOGA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10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DIRECTOR: ING HERNÁN CARRILLO</a:t>
            </a:r>
            <a:endParaRPr lang="es-EC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SANGOLQUÍ</a:t>
            </a:r>
            <a:endParaRPr lang="es-EC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s-EC" sz="1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ángulo 6"/>
          <p:cNvSpPr>
            <a:spLocks/>
          </p:cNvSpPr>
          <p:nvPr/>
        </p:nvSpPr>
        <p:spPr>
          <a:xfrm>
            <a:off x="6438900" y="7633335"/>
            <a:ext cx="228600" cy="214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 sz="1350">
              <a:solidFill>
                <a:prstClr val="white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35" y="112536"/>
            <a:ext cx="6987806" cy="152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11531" y="1855894"/>
            <a:ext cx="8903970" cy="1646299"/>
          </a:xfrm>
        </p:spPr>
        <p:txBody>
          <a:bodyPr/>
          <a:lstStyle/>
          <a:p>
            <a:pPr algn="ctr"/>
            <a:r>
              <a:rPr lang="es-419" b="1" dirty="0" smtClean="0">
                <a:solidFill>
                  <a:schemeClr val="accent2">
                    <a:lumMod val="50000"/>
                  </a:schemeClr>
                </a:solidFill>
              </a:rPr>
              <a:t>HUELLAS DE CARBONO Y ECOLÓGICA </a:t>
            </a:r>
            <a:endParaRPr lang="es-419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518497" y="3787943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s-419" sz="4800" b="1" dirty="0" smtClean="0">
                <a:solidFill>
                  <a:schemeClr val="accent2">
                    <a:lumMod val="75000"/>
                  </a:schemeClr>
                </a:solidFill>
              </a:rPr>
              <a:t>EDIFICIO “C”</a:t>
            </a:r>
            <a:endParaRPr lang="es-419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0048" y="102824"/>
            <a:ext cx="8995476" cy="1120048"/>
          </a:xfrm>
        </p:spPr>
        <p:txBody>
          <a:bodyPr>
            <a:normAutofit fontScale="90000"/>
          </a:bodyPr>
          <a:lstStyle/>
          <a:p>
            <a:r>
              <a:rPr lang="es-419" b="1" dirty="0">
                <a:solidFill>
                  <a:schemeClr val="accent2">
                    <a:lumMod val="50000"/>
                  </a:schemeClr>
                </a:solidFill>
              </a:rPr>
              <a:t>Huella del Carbono Corporativa por categorías de consumo generada en el </a:t>
            </a:r>
            <a:r>
              <a:rPr lang="es-419" b="1" dirty="0">
                <a:solidFill>
                  <a:srgbClr val="C00000"/>
                </a:solidFill>
              </a:rPr>
              <a:t>Edificio “C”-2013</a:t>
            </a:r>
            <a:r>
              <a:rPr lang="es-EC" b="1" i="1" dirty="0">
                <a:solidFill>
                  <a:srgbClr val="C00000"/>
                </a:solidFill>
              </a:rPr>
              <a:t/>
            </a:r>
            <a:br>
              <a:rPr lang="es-EC" b="1" i="1" dirty="0">
                <a:solidFill>
                  <a:srgbClr val="C00000"/>
                </a:solidFill>
              </a:rPr>
            </a:br>
            <a:endParaRPr lang="es-EC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69796"/>
              </p:ext>
            </p:extLst>
          </p:nvPr>
        </p:nvGraphicFramePr>
        <p:xfrm>
          <a:off x="644283" y="1222872"/>
          <a:ext cx="8225397" cy="54864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745258"/>
                <a:gridCol w="1531848"/>
                <a:gridCol w="1948291"/>
              </a:tblGrid>
              <a:tr h="12020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CATEGORÍAS DE CONSUMO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Huellas totales (tCO</a:t>
                      </a:r>
                      <a:r>
                        <a:rPr lang="es-419" sz="2000" baseline="-25000" dirty="0">
                          <a:effectLst/>
                        </a:rPr>
                        <a:t>2</a:t>
                      </a:r>
                      <a:r>
                        <a:rPr lang="es-419" sz="2000" dirty="0">
                          <a:effectLst/>
                        </a:rPr>
                        <a:t>)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</a:rPr>
                        <a:t>%  de Participación</a:t>
                      </a:r>
                      <a:endParaRPr lang="es-EC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92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Emisiones directas (combustibles)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161,36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27,13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92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</a:rPr>
                        <a:t>Emisiones indirectas (energía)</a:t>
                      </a:r>
                      <a:endParaRPr lang="es-EC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96,94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</a:rPr>
                        <a:t>16,30</a:t>
                      </a:r>
                      <a:endParaRPr lang="es-EC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92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</a:rPr>
                        <a:t>Materiales (no orgánicos)</a:t>
                      </a:r>
                      <a:endParaRPr lang="es-EC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115,40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19,40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92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</a:rPr>
                        <a:t>Servicios y contratas</a:t>
                      </a:r>
                      <a:endParaRPr lang="es-EC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24,58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4,13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92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</a:rPr>
                        <a:t>Recursos forestales</a:t>
                      </a:r>
                      <a:endParaRPr lang="es-EC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188,53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31,70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92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</a:rPr>
                        <a:t>Agua</a:t>
                      </a:r>
                      <a:endParaRPr lang="es-EC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</a:rPr>
                        <a:t>6,32</a:t>
                      </a:r>
                      <a:endParaRPr lang="es-EC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1,06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92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</a:rPr>
                        <a:t>Uso del suelo</a:t>
                      </a:r>
                      <a:endParaRPr lang="es-EC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</a:rPr>
                        <a:t>0,88</a:t>
                      </a:r>
                      <a:endParaRPr lang="es-EC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0,15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92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</a:rPr>
                        <a:t>Residuos, vertidos y emisiones</a:t>
                      </a:r>
                      <a:endParaRPr lang="es-EC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</a:rPr>
                        <a:t>0,75</a:t>
                      </a:r>
                      <a:endParaRPr lang="es-EC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0,13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92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TOTAL tCO</a:t>
                      </a:r>
                      <a:r>
                        <a:rPr lang="es-419" sz="2000" baseline="-25000" dirty="0">
                          <a:effectLst/>
                        </a:rPr>
                        <a:t>2</a:t>
                      </a:r>
                      <a:r>
                        <a:rPr lang="es-419" sz="2000" dirty="0">
                          <a:effectLst/>
                        </a:rPr>
                        <a:t> (HC bruta) 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</a:rPr>
                        <a:t>594,77</a:t>
                      </a:r>
                      <a:endParaRPr lang="es-EC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100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9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09" y="157911"/>
            <a:ext cx="9381815" cy="1020894"/>
          </a:xfrm>
        </p:spPr>
        <p:txBody>
          <a:bodyPr>
            <a:normAutofit fontScale="90000"/>
          </a:bodyPr>
          <a:lstStyle/>
          <a:p>
            <a:r>
              <a:rPr lang="es-419" b="1" dirty="0">
                <a:solidFill>
                  <a:schemeClr val="accent2">
                    <a:lumMod val="50000"/>
                  </a:schemeClr>
                </a:solidFill>
              </a:rPr>
              <a:t>Huella Ecológica </a:t>
            </a:r>
            <a:r>
              <a:rPr lang="es-419" b="1" dirty="0" smtClean="0">
                <a:solidFill>
                  <a:schemeClr val="accent2">
                    <a:lumMod val="50000"/>
                  </a:schemeClr>
                </a:solidFill>
              </a:rPr>
              <a:t>corporativa por </a:t>
            </a:r>
            <a:r>
              <a:rPr lang="es-419" b="1" dirty="0">
                <a:solidFill>
                  <a:schemeClr val="accent2">
                    <a:lumMod val="50000"/>
                  </a:schemeClr>
                </a:solidFill>
              </a:rPr>
              <a:t>categorías de </a:t>
            </a:r>
            <a:r>
              <a:rPr lang="es-419" b="1" dirty="0" smtClean="0">
                <a:solidFill>
                  <a:schemeClr val="accent2">
                    <a:lumMod val="50000"/>
                  </a:schemeClr>
                </a:solidFill>
              </a:rPr>
              <a:t>consumo generada en el </a:t>
            </a:r>
            <a:r>
              <a:rPr lang="es-419" b="1" dirty="0">
                <a:solidFill>
                  <a:srgbClr val="C00000"/>
                </a:solidFill>
              </a:rPr>
              <a:t>Edificio “C”-2013</a:t>
            </a:r>
            <a:endParaRPr lang="es-EC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543081"/>
              </p:ext>
            </p:extLst>
          </p:nvPr>
        </p:nvGraphicFramePr>
        <p:xfrm>
          <a:off x="414838" y="1399145"/>
          <a:ext cx="8806280" cy="533312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204368"/>
                <a:gridCol w="1878516"/>
                <a:gridCol w="1723396"/>
              </a:tblGrid>
              <a:tr h="11216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CATEGORÍAS DE CONSUMOS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Huella Total (ha)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%  del consumo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38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EMISIONES DIRECTAS (combustibles)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71,54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28,13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15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</a:rPr>
                        <a:t>EMISIONES INDIRECTAS (Electricidad)</a:t>
                      </a:r>
                      <a:endParaRPr lang="es-EC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42,98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16,90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50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</a:rPr>
                        <a:t>MATERIALES (no orgánicos)</a:t>
                      </a:r>
                      <a:endParaRPr lang="es-EC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51,16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20,12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37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</a:rPr>
                        <a:t>SERVICIOS Y CONTRATAS (Telefonía)</a:t>
                      </a:r>
                      <a:endParaRPr lang="es-EC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10,90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4,29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15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</a:rPr>
                        <a:t>RECURSOS FORESTALES</a:t>
                      </a:r>
                      <a:endParaRPr lang="es-EC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74,73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29,38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15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</a:rPr>
                        <a:t>AGUA</a:t>
                      </a:r>
                      <a:endParaRPr lang="es-EC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</a:rPr>
                        <a:t>1,79</a:t>
                      </a:r>
                      <a:endParaRPr lang="es-EC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0,71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15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</a:rPr>
                        <a:t>USO DEL SUELO</a:t>
                      </a:r>
                      <a:endParaRPr lang="es-EC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0,88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0,35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50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</a:rPr>
                        <a:t>RESIDUOS, VERTIDOS Y EMISIONES </a:t>
                      </a:r>
                      <a:endParaRPr lang="es-EC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0,33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0,13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15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TOTAL HE NETA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</a:rPr>
                        <a:t>254,32</a:t>
                      </a:r>
                      <a:endParaRPr lang="es-EC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100,00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19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151" y="201976"/>
            <a:ext cx="9573657" cy="1274284"/>
          </a:xfrm>
        </p:spPr>
        <p:txBody>
          <a:bodyPr>
            <a:normAutofit fontScale="90000"/>
          </a:bodyPr>
          <a:lstStyle/>
          <a:p>
            <a:r>
              <a:rPr lang="es-ES" sz="3100" b="1" dirty="0">
                <a:solidFill>
                  <a:schemeClr val="accent3">
                    <a:lumMod val="50000"/>
                  </a:schemeClr>
                </a:solidFill>
              </a:rPr>
              <a:t>Porcentajes de participación de las categorías de consumo en la huella de carbono, </a:t>
            </a:r>
            <a:r>
              <a:rPr lang="es-ES" sz="3100" b="1" dirty="0">
                <a:solidFill>
                  <a:srgbClr val="C00000"/>
                </a:solidFill>
              </a:rPr>
              <a:t>Edificio "C"-2013</a:t>
            </a:r>
            <a:r>
              <a:rPr lang="es-EC" dirty="0">
                <a:solidFill>
                  <a:srgbClr val="C00000"/>
                </a:solidFill>
              </a:rPr>
              <a:t/>
            </a:r>
            <a:br>
              <a:rPr lang="es-EC" dirty="0">
                <a:solidFill>
                  <a:srgbClr val="C00000"/>
                </a:solidFill>
              </a:rPr>
            </a:br>
            <a:endParaRPr lang="es-EC" dirty="0">
              <a:solidFill>
                <a:srgbClr val="C0000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563406"/>
              </p:ext>
            </p:extLst>
          </p:nvPr>
        </p:nvGraphicFramePr>
        <p:xfrm>
          <a:off x="99150" y="1244906"/>
          <a:ext cx="10311790" cy="5613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394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420" y="211800"/>
            <a:ext cx="8973442" cy="1189822"/>
          </a:xfrm>
        </p:spPr>
        <p:txBody>
          <a:bodyPr>
            <a:normAutofit/>
          </a:bodyPr>
          <a:lstStyle/>
          <a:p>
            <a:pPr algn="ctr"/>
            <a:r>
              <a:rPr lang="es-419" b="1" dirty="0" smtClean="0">
                <a:solidFill>
                  <a:schemeClr val="accent2">
                    <a:lumMod val="50000"/>
                  </a:schemeClr>
                </a:solidFill>
              </a:rPr>
              <a:t>Huella </a:t>
            </a:r>
            <a:r>
              <a:rPr lang="es-419" b="1" dirty="0">
                <a:solidFill>
                  <a:schemeClr val="accent2">
                    <a:lumMod val="50000"/>
                  </a:schemeClr>
                </a:solidFill>
              </a:rPr>
              <a:t>de carbono por </a:t>
            </a:r>
            <a:r>
              <a:rPr lang="es-419" b="1" dirty="0" smtClean="0">
                <a:solidFill>
                  <a:schemeClr val="accent2">
                    <a:lumMod val="50000"/>
                  </a:schemeClr>
                </a:solidFill>
              </a:rPr>
              <a:t>categorías Doménech </a:t>
            </a:r>
            <a:r>
              <a:rPr lang="es-419" b="1" dirty="0">
                <a:solidFill>
                  <a:schemeClr val="accent2">
                    <a:lumMod val="50000"/>
                  </a:schemeClr>
                </a:solidFill>
              </a:rPr>
              <a:t>en tCO</a:t>
            </a:r>
            <a:r>
              <a:rPr lang="es-419" b="1" baseline="-25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s-419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es-419" b="1" dirty="0"/>
              <a:t> </a:t>
            </a:r>
            <a:r>
              <a:rPr lang="es-419" b="1" dirty="0">
                <a:solidFill>
                  <a:srgbClr val="C00000"/>
                </a:solidFill>
              </a:rPr>
              <a:t>Edificio “C”-2013</a:t>
            </a:r>
            <a:endParaRPr lang="es-EC" dirty="0">
              <a:solidFill>
                <a:srgbClr val="C0000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034128"/>
              </p:ext>
            </p:extLst>
          </p:nvPr>
        </p:nvGraphicFramePr>
        <p:xfrm>
          <a:off x="534115" y="1544808"/>
          <a:ext cx="8849915" cy="503887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896293"/>
                <a:gridCol w="2953622"/>
              </a:tblGrid>
              <a:tr h="9659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200" dirty="0" smtClean="0">
                          <a:effectLst/>
                        </a:rPr>
                        <a:t>CATEGORÍAS</a:t>
                      </a:r>
                      <a:r>
                        <a:rPr lang="es-419" sz="3200" baseline="0" dirty="0" smtClean="0">
                          <a:effectLst/>
                        </a:rPr>
                        <a:t> DOMÉNECH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200" dirty="0">
                          <a:effectLst/>
                        </a:rPr>
                        <a:t>HC tCO</a:t>
                      </a:r>
                      <a:r>
                        <a:rPr lang="es-419" sz="3200" baseline="-25000" dirty="0">
                          <a:effectLst/>
                        </a:rPr>
                        <a:t>2</a:t>
                      </a:r>
                      <a:endParaRPr lang="es-EC" sz="2000" i="1" baseline="-25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391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200" dirty="0" smtClean="0">
                          <a:effectLst/>
                        </a:rPr>
                        <a:t>Emisiones Directas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200" dirty="0">
                          <a:effectLst/>
                        </a:rPr>
                        <a:t>161,36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59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200" smtClean="0">
                          <a:effectLst/>
                        </a:rPr>
                        <a:t>Emisiones Indirectas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200" dirty="0">
                          <a:effectLst/>
                        </a:rPr>
                        <a:t>96,94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018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200" dirty="0" smtClean="0">
                          <a:effectLst/>
                        </a:rPr>
                        <a:t>Otras </a:t>
                      </a:r>
                      <a:r>
                        <a:rPr lang="es-419" sz="3200" dirty="0">
                          <a:effectLst/>
                        </a:rPr>
                        <a:t>Emisiones </a:t>
                      </a:r>
                      <a:r>
                        <a:rPr lang="es-419" sz="3200" dirty="0" smtClean="0">
                          <a:effectLst/>
                        </a:rPr>
                        <a:t>Indirectas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200" dirty="0">
                          <a:effectLst/>
                        </a:rPr>
                        <a:t>336,47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59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200" dirty="0">
                          <a:effectLst/>
                        </a:rPr>
                        <a:t>HC TOTAL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200" dirty="0">
                          <a:effectLst/>
                        </a:rPr>
                        <a:t>594,77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75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79942"/>
            <a:ext cx="9430439" cy="1241234"/>
          </a:xfrm>
        </p:spPr>
        <p:txBody>
          <a:bodyPr>
            <a:noAutofit/>
          </a:bodyPr>
          <a:lstStyle/>
          <a:p>
            <a:pPr algn="ctr"/>
            <a:r>
              <a:rPr lang="es-419" b="1" dirty="0">
                <a:solidFill>
                  <a:schemeClr val="accent2">
                    <a:lumMod val="50000"/>
                  </a:schemeClr>
                </a:solidFill>
              </a:rPr>
              <a:t>Huella </a:t>
            </a:r>
            <a:r>
              <a:rPr lang="es-419" b="1" dirty="0" smtClean="0">
                <a:solidFill>
                  <a:schemeClr val="accent2">
                    <a:lumMod val="50000"/>
                  </a:schemeClr>
                </a:solidFill>
              </a:rPr>
              <a:t>ecológica por categorías Doménech en Ha del </a:t>
            </a:r>
            <a:r>
              <a:rPr lang="es-419" b="1" dirty="0" smtClean="0">
                <a:solidFill>
                  <a:srgbClr val="C00000"/>
                </a:solidFill>
              </a:rPr>
              <a:t>Edificio </a:t>
            </a:r>
            <a:r>
              <a:rPr lang="es-419" b="1" dirty="0">
                <a:solidFill>
                  <a:srgbClr val="C00000"/>
                </a:solidFill>
              </a:rPr>
              <a:t>“C”-2013</a:t>
            </a:r>
            <a:endParaRPr lang="es-EC" dirty="0">
              <a:solidFill>
                <a:srgbClr val="C0000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561860" y="1575412"/>
          <a:ext cx="8593157" cy="459856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703329"/>
                <a:gridCol w="1889828"/>
              </a:tblGrid>
              <a:tr h="7495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6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CATEGORÍAS</a:t>
                      </a:r>
                      <a:r>
                        <a:rPr lang="es-419" sz="3600" i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DOMÉNECH</a:t>
                      </a:r>
                      <a:endParaRPr lang="es-EC" sz="24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600" dirty="0">
                          <a:effectLst/>
                        </a:rPr>
                        <a:t>HE (Ha)</a:t>
                      </a:r>
                      <a:endParaRPr lang="es-EC" sz="24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842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600" dirty="0" smtClean="0">
                          <a:effectLst/>
                        </a:rPr>
                        <a:t>Emisiones Directas</a:t>
                      </a:r>
                      <a:endParaRPr lang="es-EC" sz="24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600" dirty="0">
                          <a:effectLst/>
                        </a:rPr>
                        <a:t>71,54</a:t>
                      </a:r>
                      <a:endParaRPr lang="es-EC" sz="24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842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600" dirty="0" smtClean="0">
                          <a:effectLst/>
                        </a:rPr>
                        <a:t>Emisiones Indirectas</a:t>
                      </a:r>
                      <a:endParaRPr lang="es-EC" sz="24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600" dirty="0">
                          <a:effectLst/>
                        </a:rPr>
                        <a:t>42,99</a:t>
                      </a:r>
                      <a:endParaRPr lang="es-EC" sz="24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842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600" dirty="0" smtClean="0">
                          <a:effectLst/>
                        </a:rPr>
                        <a:t>Otras </a:t>
                      </a:r>
                      <a:r>
                        <a:rPr lang="es-419" sz="3600" dirty="0">
                          <a:effectLst/>
                        </a:rPr>
                        <a:t>Emisiones </a:t>
                      </a:r>
                      <a:r>
                        <a:rPr lang="es-419" sz="3600" dirty="0" smtClean="0">
                          <a:effectLst/>
                        </a:rPr>
                        <a:t>Indirectas</a:t>
                      </a:r>
                      <a:endParaRPr lang="es-EC" sz="24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600" dirty="0">
                          <a:effectLst/>
                        </a:rPr>
                        <a:t>139,80</a:t>
                      </a:r>
                      <a:endParaRPr lang="es-EC" sz="24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27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600" dirty="0">
                          <a:effectLst/>
                        </a:rPr>
                        <a:t>HE TOTAL</a:t>
                      </a:r>
                      <a:endParaRPr lang="es-EC" sz="24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600" dirty="0">
                          <a:effectLst/>
                        </a:rPr>
                        <a:t>254,32</a:t>
                      </a:r>
                      <a:endParaRPr lang="es-EC" sz="24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04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4964" y="190960"/>
            <a:ext cx="8789046" cy="10206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Huella de Carbono por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categorías Doménech del </a:t>
            </a:r>
            <a:r>
              <a:rPr lang="en-US" b="1" dirty="0">
                <a:solidFill>
                  <a:srgbClr val="C00000"/>
                </a:solidFill>
              </a:rPr>
              <a:t>Edificio "C"-2013</a:t>
            </a:r>
            <a:br>
              <a:rPr lang="en-US" b="1" dirty="0">
                <a:solidFill>
                  <a:srgbClr val="C00000"/>
                </a:solidFill>
              </a:rPr>
            </a:br>
            <a:endParaRPr lang="es-EC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924743"/>
              </p:ext>
            </p:extLst>
          </p:nvPr>
        </p:nvGraphicFramePr>
        <p:xfrm>
          <a:off x="434964" y="1446371"/>
          <a:ext cx="8686176" cy="511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03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51554" y="2091690"/>
            <a:ext cx="9346776" cy="982980"/>
          </a:xfrm>
        </p:spPr>
        <p:txBody>
          <a:bodyPr>
            <a:normAutofit/>
          </a:bodyPr>
          <a:lstStyle/>
          <a:p>
            <a:pPr algn="ctr"/>
            <a:r>
              <a:rPr lang="es-419" b="1" dirty="0" smtClean="0">
                <a:solidFill>
                  <a:schemeClr val="accent2">
                    <a:lumMod val="50000"/>
                  </a:schemeClr>
                </a:solidFill>
              </a:rPr>
              <a:t>HUELLAS DE CARBONO Y ECOLÓGICA</a:t>
            </a:r>
            <a:endParaRPr lang="es-419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3741228" y="3395878"/>
            <a:ext cx="2651761" cy="958952"/>
          </a:xfrm>
        </p:spPr>
        <p:txBody>
          <a:bodyPr>
            <a:noAutofit/>
          </a:bodyPr>
          <a:lstStyle/>
          <a:p>
            <a:pPr algn="ctr"/>
            <a:r>
              <a:rPr lang="es-419" sz="6000" dirty="0" smtClean="0">
                <a:solidFill>
                  <a:schemeClr val="accent2">
                    <a:lumMod val="75000"/>
                  </a:schemeClr>
                </a:solidFill>
              </a:rPr>
              <a:t>UOCS</a:t>
            </a:r>
            <a:endParaRPr lang="es-419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675" y="168925"/>
            <a:ext cx="9237847" cy="1164116"/>
          </a:xfrm>
        </p:spPr>
        <p:txBody>
          <a:bodyPr>
            <a:normAutofit fontScale="90000"/>
          </a:bodyPr>
          <a:lstStyle/>
          <a:p>
            <a:r>
              <a:rPr lang="es-419" b="1" dirty="0" smtClean="0">
                <a:solidFill>
                  <a:schemeClr val="accent2">
                    <a:lumMod val="50000"/>
                  </a:schemeClr>
                </a:solidFill>
              </a:rPr>
              <a:t>Huella </a:t>
            </a:r>
            <a:r>
              <a:rPr lang="es-419" b="1" dirty="0">
                <a:solidFill>
                  <a:schemeClr val="accent2">
                    <a:lumMod val="50000"/>
                  </a:schemeClr>
                </a:solidFill>
              </a:rPr>
              <a:t>del Carbono Corporativa por categorías de consumo generada en la </a:t>
            </a:r>
            <a:r>
              <a:rPr lang="es-419" b="1" dirty="0">
                <a:solidFill>
                  <a:srgbClr val="C00000"/>
                </a:solidFill>
              </a:rPr>
              <a:t>UOCS-2013</a:t>
            </a:r>
            <a:r>
              <a:rPr lang="es-EC" b="1" i="1" dirty="0"/>
              <a:t/>
            </a:r>
            <a:br>
              <a:rPr lang="es-EC" b="1" i="1" dirty="0"/>
            </a:br>
            <a:endParaRPr lang="es-419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481885" y="1255922"/>
          <a:ext cx="9099931" cy="556675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762144"/>
                <a:gridCol w="2172999"/>
                <a:gridCol w="2164788"/>
              </a:tblGrid>
              <a:tr h="7304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200" dirty="0">
                          <a:effectLst/>
                        </a:rPr>
                        <a:t>CATEGORÍAS DE CONSUMO</a:t>
                      </a:r>
                      <a:endParaRPr lang="es-EC" sz="2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200" dirty="0">
                          <a:effectLst/>
                        </a:rPr>
                        <a:t>Huellas totales (tCO</a:t>
                      </a:r>
                      <a:r>
                        <a:rPr lang="es-419" sz="2200" baseline="-25000" dirty="0">
                          <a:effectLst/>
                        </a:rPr>
                        <a:t>2</a:t>
                      </a:r>
                      <a:r>
                        <a:rPr lang="es-419" sz="2200" dirty="0">
                          <a:effectLst/>
                        </a:rPr>
                        <a:t>)</a:t>
                      </a:r>
                      <a:endParaRPr lang="es-EC" sz="2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200" dirty="0">
                          <a:effectLst/>
                        </a:rPr>
                        <a:t>%  de Participación</a:t>
                      </a:r>
                      <a:endParaRPr lang="es-EC" sz="2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55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200">
                          <a:effectLst/>
                        </a:rPr>
                        <a:t>Emisiones directas (combustibles)</a:t>
                      </a:r>
                      <a:endParaRPr lang="es-EC" sz="22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200" dirty="0">
                          <a:effectLst/>
                        </a:rPr>
                        <a:t>192,30</a:t>
                      </a:r>
                      <a:endParaRPr lang="es-EC" sz="2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200" dirty="0">
                          <a:effectLst/>
                        </a:rPr>
                        <a:t>68,93</a:t>
                      </a:r>
                      <a:endParaRPr lang="es-EC" sz="2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96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200">
                          <a:effectLst/>
                        </a:rPr>
                        <a:t>Emisiones indirectas (energía)</a:t>
                      </a:r>
                      <a:endParaRPr lang="es-EC" sz="22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200" dirty="0">
                          <a:effectLst/>
                        </a:rPr>
                        <a:t>47,29</a:t>
                      </a:r>
                      <a:endParaRPr lang="es-EC" sz="2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200" dirty="0">
                          <a:effectLst/>
                        </a:rPr>
                        <a:t>16,95</a:t>
                      </a:r>
                      <a:endParaRPr lang="es-EC" sz="2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75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200">
                          <a:effectLst/>
                        </a:rPr>
                        <a:t>Materiales (no orgánicos)</a:t>
                      </a:r>
                      <a:endParaRPr lang="es-EC" sz="22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200">
                          <a:effectLst/>
                        </a:rPr>
                        <a:t>10,49</a:t>
                      </a:r>
                      <a:endParaRPr lang="es-EC" sz="22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200" dirty="0">
                          <a:effectLst/>
                        </a:rPr>
                        <a:t>3,76</a:t>
                      </a:r>
                      <a:endParaRPr lang="es-EC" sz="2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29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200">
                          <a:effectLst/>
                        </a:rPr>
                        <a:t>Servicios y contratas</a:t>
                      </a:r>
                      <a:endParaRPr lang="es-EC" sz="22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200">
                          <a:effectLst/>
                        </a:rPr>
                        <a:t>4,21</a:t>
                      </a:r>
                      <a:endParaRPr lang="es-EC" sz="22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200" dirty="0">
                          <a:effectLst/>
                        </a:rPr>
                        <a:t>1,51</a:t>
                      </a:r>
                      <a:endParaRPr lang="es-EC" sz="2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29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200">
                          <a:effectLst/>
                        </a:rPr>
                        <a:t>Recursos forestales</a:t>
                      </a:r>
                      <a:endParaRPr lang="es-EC" sz="22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200">
                          <a:effectLst/>
                        </a:rPr>
                        <a:t>17,63</a:t>
                      </a:r>
                      <a:endParaRPr lang="es-EC" sz="22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200" dirty="0">
                          <a:effectLst/>
                        </a:rPr>
                        <a:t>6,32</a:t>
                      </a:r>
                      <a:endParaRPr lang="es-EC" sz="2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29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200">
                          <a:effectLst/>
                        </a:rPr>
                        <a:t>Agua</a:t>
                      </a:r>
                      <a:endParaRPr lang="es-EC" sz="22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200">
                          <a:effectLst/>
                        </a:rPr>
                        <a:t>6,39</a:t>
                      </a:r>
                      <a:endParaRPr lang="es-EC" sz="22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200" dirty="0">
                          <a:effectLst/>
                        </a:rPr>
                        <a:t>2,29</a:t>
                      </a:r>
                      <a:endParaRPr lang="es-EC" sz="2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29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200">
                          <a:effectLst/>
                        </a:rPr>
                        <a:t>Uso del suelo</a:t>
                      </a:r>
                      <a:endParaRPr lang="es-EC" sz="22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200">
                          <a:effectLst/>
                        </a:rPr>
                        <a:t>0,42</a:t>
                      </a:r>
                      <a:endParaRPr lang="es-EC" sz="22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200" dirty="0">
                          <a:effectLst/>
                        </a:rPr>
                        <a:t>0,15</a:t>
                      </a:r>
                      <a:endParaRPr lang="es-EC" sz="2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3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200">
                          <a:effectLst/>
                        </a:rPr>
                        <a:t>Residuos, vertidos y emisiones</a:t>
                      </a:r>
                      <a:endParaRPr lang="es-EC" sz="22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200">
                          <a:effectLst/>
                        </a:rPr>
                        <a:t>0,24</a:t>
                      </a:r>
                      <a:endParaRPr lang="es-EC" sz="22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200" dirty="0">
                          <a:effectLst/>
                        </a:rPr>
                        <a:t>0,09</a:t>
                      </a:r>
                      <a:endParaRPr lang="es-EC" sz="2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29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200" dirty="0">
                          <a:effectLst/>
                        </a:rPr>
                        <a:t>TOTAL tCO</a:t>
                      </a:r>
                      <a:r>
                        <a:rPr lang="es-419" sz="2200" baseline="-25000" dirty="0">
                          <a:effectLst/>
                        </a:rPr>
                        <a:t>2</a:t>
                      </a:r>
                      <a:r>
                        <a:rPr lang="es-419" sz="2200" dirty="0">
                          <a:effectLst/>
                        </a:rPr>
                        <a:t> (HC bruta) </a:t>
                      </a:r>
                      <a:endParaRPr lang="es-EC" sz="2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200">
                          <a:effectLst/>
                        </a:rPr>
                        <a:t>278,96</a:t>
                      </a:r>
                      <a:endParaRPr lang="es-EC" sz="22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200" dirty="0">
                          <a:effectLst/>
                        </a:rPr>
                        <a:t>100</a:t>
                      </a:r>
                      <a:endParaRPr lang="es-EC" sz="2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0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4033"/>
            <a:ext cx="9658349" cy="1156127"/>
          </a:xfrm>
        </p:spPr>
        <p:txBody>
          <a:bodyPr>
            <a:normAutofit fontScale="90000"/>
          </a:bodyPr>
          <a:lstStyle/>
          <a:p>
            <a:pPr algn="ctr"/>
            <a:r>
              <a:rPr lang="es-419" sz="4000" b="1" dirty="0">
                <a:solidFill>
                  <a:schemeClr val="accent2">
                    <a:lumMod val="50000"/>
                  </a:schemeClr>
                </a:solidFill>
              </a:rPr>
              <a:t>Huella Ecológica por categorías de consumo, </a:t>
            </a:r>
            <a:r>
              <a:rPr lang="es-419" sz="4000" dirty="0">
                <a:solidFill>
                  <a:srgbClr val="C00000"/>
                </a:solidFill>
              </a:rPr>
              <a:t>UOCS-2013</a:t>
            </a:r>
            <a:r>
              <a:rPr lang="es-EC" b="1" i="1" dirty="0"/>
              <a:t/>
            </a:r>
            <a:br>
              <a:rPr lang="es-EC" b="1" i="1" dirty="0"/>
            </a:br>
            <a:endParaRPr lang="es-419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415271"/>
              </p:ext>
            </p:extLst>
          </p:nvPr>
        </p:nvGraphicFramePr>
        <p:xfrm>
          <a:off x="655301" y="1475196"/>
          <a:ext cx="8631919" cy="536598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698897"/>
                <a:gridCol w="2236424"/>
                <a:gridCol w="1696598"/>
              </a:tblGrid>
              <a:tr h="8431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CATEGORÍAS DE CONSUMOS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HE </a:t>
                      </a:r>
                      <a:r>
                        <a:rPr lang="es-419" sz="2000" dirty="0" smtClean="0">
                          <a:effectLst/>
                        </a:rPr>
                        <a:t>neta </a:t>
                      </a:r>
                      <a:endParaRPr lang="es-EC" sz="2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 smtClean="0">
                          <a:effectLst/>
                        </a:rPr>
                        <a:t>Ha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%  del consumo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</a:tr>
              <a:tr h="5694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</a:rPr>
                        <a:t>EMISIONES DIRECTAS (combustibles)</a:t>
                      </a:r>
                      <a:endParaRPr lang="es-EC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85,25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69,93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</a:tr>
              <a:tr h="5694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</a:rPr>
                        <a:t>EMISIONES INDIRECTAS (Electricidad)</a:t>
                      </a:r>
                      <a:endParaRPr lang="es-EC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20,97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17,20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</a:tr>
              <a:tr h="4455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</a:rPr>
                        <a:t>MATERIALES (no orgánicos)</a:t>
                      </a:r>
                      <a:endParaRPr lang="es-EC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4,65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3,82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</a:tr>
              <a:tr h="5694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</a:rPr>
                        <a:t>SERVICIOS Y CONTRATAS (Telefonía)</a:t>
                      </a:r>
                      <a:endParaRPr lang="es-EC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1,87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1,53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</a:tr>
              <a:tr h="4455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</a:rPr>
                        <a:t>RECURSOS FORESTALES</a:t>
                      </a:r>
                      <a:endParaRPr lang="es-EC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7,09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5,82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</a:tr>
              <a:tr h="4455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</a:rPr>
                        <a:t>AGUA</a:t>
                      </a:r>
                      <a:endParaRPr lang="es-EC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1,81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1,49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</a:tr>
              <a:tr h="4455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</a:rPr>
                        <a:t>USO DEL SUELO</a:t>
                      </a:r>
                      <a:endParaRPr lang="es-EC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0,34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0,28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</a:tr>
              <a:tr h="4455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</a:rPr>
                        <a:t>RESIDUOS, VERTIDOS Y EMISIONES </a:t>
                      </a:r>
                      <a:endParaRPr lang="es-EC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-0,07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-0,06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</a:tr>
              <a:tr h="4455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</a:rPr>
                        <a:t>TOTAL HE bruta</a:t>
                      </a:r>
                      <a:endParaRPr lang="es-EC" sz="20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121,91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</a:rPr>
                        <a:t>100,00</a:t>
                      </a:r>
                      <a:endParaRPr lang="es-EC" sz="20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69" marR="6226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90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863" y="203200"/>
            <a:ext cx="8596668" cy="736600"/>
          </a:xfrm>
        </p:spPr>
        <p:txBody>
          <a:bodyPr>
            <a:noAutofit/>
          </a:bodyPr>
          <a:lstStyle/>
          <a:p>
            <a:pPr algn="ctr"/>
            <a:r>
              <a:rPr lang="es-419" sz="4400" b="1" dirty="0" smtClean="0">
                <a:solidFill>
                  <a:schemeClr val="accent3">
                    <a:lumMod val="75000"/>
                  </a:schemeClr>
                </a:solidFill>
              </a:rPr>
              <a:t>INTRODUCCIÓN</a:t>
            </a:r>
            <a:endParaRPr lang="es-419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683869" y="1367790"/>
            <a:ext cx="8590662" cy="5363250"/>
            <a:chOff x="680687" y="1217274"/>
            <a:chExt cx="8590662" cy="5363250"/>
          </a:xfrm>
        </p:grpSpPr>
        <p:sp>
          <p:nvSpPr>
            <p:cNvPr id="6" name="Forma libre 5"/>
            <p:cNvSpPr/>
            <p:nvPr/>
          </p:nvSpPr>
          <p:spPr>
            <a:xfrm>
              <a:off x="680687" y="1217274"/>
              <a:ext cx="2945136" cy="1129105"/>
            </a:xfrm>
            <a:custGeom>
              <a:avLst/>
              <a:gdLst>
                <a:gd name="connsiteX0" fmla="*/ 0 w 2945136"/>
                <a:gd name="connsiteY0" fmla="*/ 112911 h 1129105"/>
                <a:gd name="connsiteX1" fmla="*/ 112911 w 2945136"/>
                <a:gd name="connsiteY1" fmla="*/ 0 h 1129105"/>
                <a:gd name="connsiteX2" fmla="*/ 2832226 w 2945136"/>
                <a:gd name="connsiteY2" fmla="*/ 0 h 1129105"/>
                <a:gd name="connsiteX3" fmla="*/ 2945137 w 2945136"/>
                <a:gd name="connsiteY3" fmla="*/ 112911 h 1129105"/>
                <a:gd name="connsiteX4" fmla="*/ 2945136 w 2945136"/>
                <a:gd name="connsiteY4" fmla="*/ 1016195 h 1129105"/>
                <a:gd name="connsiteX5" fmla="*/ 2832225 w 2945136"/>
                <a:gd name="connsiteY5" fmla="*/ 1129106 h 1129105"/>
                <a:gd name="connsiteX6" fmla="*/ 112911 w 2945136"/>
                <a:gd name="connsiteY6" fmla="*/ 1129105 h 1129105"/>
                <a:gd name="connsiteX7" fmla="*/ 0 w 2945136"/>
                <a:gd name="connsiteY7" fmla="*/ 1016194 h 1129105"/>
                <a:gd name="connsiteX8" fmla="*/ 0 w 2945136"/>
                <a:gd name="connsiteY8" fmla="*/ 112911 h 112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5136" h="1129105">
                  <a:moveTo>
                    <a:pt x="0" y="112911"/>
                  </a:moveTo>
                  <a:cubicBezTo>
                    <a:pt x="0" y="50552"/>
                    <a:pt x="50552" y="0"/>
                    <a:pt x="112911" y="0"/>
                  </a:cubicBezTo>
                  <a:lnTo>
                    <a:pt x="2832226" y="0"/>
                  </a:lnTo>
                  <a:cubicBezTo>
                    <a:pt x="2894585" y="0"/>
                    <a:pt x="2945137" y="50552"/>
                    <a:pt x="2945137" y="112911"/>
                  </a:cubicBezTo>
                  <a:cubicBezTo>
                    <a:pt x="2945137" y="414006"/>
                    <a:pt x="2945136" y="715100"/>
                    <a:pt x="2945136" y="1016195"/>
                  </a:cubicBezTo>
                  <a:cubicBezTo>
                    <a:pt x="2945136" y="1078554"/>
                    <a:pt x="2894584" y="1129106"/>
                    <a:pt x="2832225" y="1129106"/>
                  </a:cubicBezTo>
                  <a:lnTo>
                    <a:pt x="112911" y="1129105"/>
                  </a:lnTo>
                  <a:cubicBezTo>
                    <a:pt x="50552" y="1129105"/>
                    <a:pt x="0" y="1078553"/>
                    <a:pt x="0" y="1016194"/>
                  </a:cubicBezTo>
                  <a:lnTo>
                    <a:pt x="0" y="1129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795" tIns="90220" rIns="118795" bIns="9022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4500" kern="1200" dirty="0" smtClean="0"/>
                <a:t>EDIFICIO C</a:t>
              </a:r>
              <a:endParaRPr lang="es-419" sz="4500" kern="1200" dirty="0"/>
            </a:p>
          </p:txBody>
        </p:sp>
        <p:sp>
          <p:nvSpPr>
            <p:cNvPr id="7" name="Forma libre 6"/>
            <p:cNvSpPr/>
            <p:nvPr/>
          </p:nvSpPr>
          <p:spPr>
            <a:xfrm>
              <a:off x="975201" y="2346380"/>
              <a:ext cx="294513" cy="84682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46829"/>
                  </a:lnTo>
                  <a:lnTo>
                    <a:pt x="294513" y="846829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orma libre 7"/>
            <p:cNvSpPr/>
            <p:nvPr/>
          </p:nvSpPr>
          <p:spPr>
            <a:xfrm>
              <a:off x="1269714" y="2628656"/>
              <a:ext cx="1806568" cy="1129105"/>
            </a:xfrm>
            <a:custGeom>
              <a:avLst/>
              <a:gdLst>
                <a:gd name="connsiteX0" fmla="*/ 0 w 1806568"/>
                <a:gd name="connsiteY0" fmla="*/ 112911 h 1129105"/>
                <a:gd name="connsiteX1" fmla="*/ 112911 w 1806568"/>
                <a:gd name="connsiteY1" fmla="*/ 0 h 1129105"/>
                <a:gd name="connsiteX2" fmla="*/ 1693658 w 1806568"/>
                <a:gd name="connsiteY2" fmla="*/ 0 h 1129105"/>
                <a:gd name="connsiteX3" fmla="*/ 1806569 w 1806568"/>
                <a:gd name="connsiteY3" fmla="*/ 112911 h 1129105"/>
                <a:gd name="connsiteX4" fmla="*/ 1806568 w 1806568"/>
                <a:gd name="connsiteY4" fmla="*/ 1016195 h 1129105"/>
                <a:gd name="connsiteX5" fmla="*/ 1693657 w 1806568"/>
                <a:gd name="connsiteY5" fmla="*/ 1129106 h 1129105"/>
                <a:gd name="connsiteX6" fmla="*/ 112911 w 1806568"/>
                <a:gd name="connsiteY6" fmla="*/ 1129105 h 1129105"/>
                <a:gd name="connsiteX7" fmla="*/ 0 w 1806568"/>
                <a:gd name="connsiteY7" fmla="*/ 1016194 h 1129105"/>
                <a:gd name="connsiteX8" fmla="*/ 0 w 1806568"/>
                <a:gd name="connsiteY8" fmla="*/ 112911 h 112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6568" h="1129105">
                  <a:moveTo>
                    <a:pt x="0" y="112911"/>
                  </a:moveTo>
                  <a:cubicBezTo>
                    <a:pt x="0" y="50552"/>
                    <a:pt x="50552" y="0"/>
                    <a:pt x="112911" y="0"/>
                  </a:cubicBezTo>
                  <a:lnTo>
                    <a:pt x="1693658" y="0"/>
                  </a:lnTo>
                  <a:cubicBezTo>
                    <a:pt x="1756017" y="0"/>
                    <a:pt x="1806569" y="50552"/>
                    <a:pt x="1806569" y="112911"/>
                  </a:cubicBezTo>
                  <a:cubicBezTo>
                    <a:pt x="1806569" y="414006"/>
                    <a:pt x="1806568" y="715100"/>
                    <a:pt x="1806568" y="1016195"/>
                  </a:cubicBezTo>
                  <a:cubicBezTo>
                    <a:pt x="1806568" y="1078554"/>
                    <a:pt x="1756016" y="1129106"/>
                    <a:pt x="1693657" y="1129106"/>
                  </a:cubicBezTo>
                  <a:lnTo>
                    <a:pt x="112911" y="1129105"/>
                  </a:lnTo>
                  <a:cubicBezTo>
                    <a:pt x="50552" y="1129105"/>
                    <a:pt x="0" y="1078553"/>
                    <a:pt x="0" y="1016194"/>
                  </a:cubicBezTo>
                  <a:lnTo>
                    <a:pt x="0" y="112911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455" tIns="54660" rIns="65455" bIns="5466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1700" kern="1200" dirty="0" smtClean="0"/>
                <a:t>MARIANA DE JESÚS</a:t>
              </a:r>
              <a:endParaRPr lang="es-419" sz="1700" kern="1200" dirty="0"/>
            </a:p>
          </p:txBody>
        </p:sp>
        <p:sp>
          <p:nvSpPr>
            <p:cNvPr id="9" name="Forma libre 8"/>
            <p:cNvSpPr/>
            <p:nvPr/>
          </p:nvSpPr>
          <p:spPr>
            <a:xfrm>
              <a:off x="975201" y="2346380"/>
              <a:ext cx="294513" cy="225821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258210"/>
                  </a:lnTo>
                  <a:lnTo>
                    <a:pt x="294513" y="2258210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orma libre 9"/>
            <p:cNvSpPr/>
            <p:nvPr/>
          </p:nvSpPr>
          <p:spPr>
            <a:xfrm>
              <a:off x="1269714" y="4040038"/>
              <a:ext cx="1806568" cy="1129105"/>
            </a:xfrm>
            <a:custGeom>
              <a:avLst/>
              <a:gdLst>
                <a:gd name="connsiteX0" fmla="*/ 0 w 1806568"/>
                <a:gd name="connsiteY0" fmla="*/ 112911 h 1129105"/>
                <a:gd name="connsiteX1" fmla="*/ 112911 w 1806568"/>
                <a:gd name="connsiteY1" fmla="*/ 0 h 1129105"/>
                <a:gd name="connsiteX2" fmla="*/ 1693658 w 1806568"/>
                <a:gd name="connsiteY2" fmla="*/ 0 h 1129105"/>
                <a:gd name="connsiteX3" fmla="*/ 1806569 w 1806568"/>
                <a:gd name="connsiteY3" fmla="*/ 112911 h 1129105"/>
                <a:gd name="connsiteX4" fmla="*/ 1806568 w 1806568"/>
                <a:gd name="connsiteY4" fmla="*/ 1016195 h 1129105"/>
                <a:gd name="connsiteX5" fmla="*/ 1693657 w 1806568"/>
                <a:gd name="connsiteY5" fmla="*/ 1129106 h 1129105"/>
                <a:gd name="connsiteX6" fmla="*/ 112911 w 1806568"/>
                <a:gd name="connsiteY6" fmla="*/ 1129105 h 1129105"/>
                <a:gd name="connsiteX7" fmla="*/ 0 w 1806568"/>
                <a:gd name="connsiteY7" fmla="*/ 1016194 h 1129105"/>
                <a:gd name="connsiteX8" fmla="*/ 0 w 1806568"/>
                <a:gd name="connsiteY8" fmla="*/ 112911 h 112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6568" h="1129105">
                  <a:moveTo>
                    <a:pt x="0" y="112911"/>
                  </a:moveTo>
                  <a:cubicBezTo>
                    <a:pt x="0" y="50552"/>
                    <a:pt x="50552" y="0"/>
                    <a:pt x="112911" y="0"/>
                  </a:cubicBezTo>
                  <a:lnTo>
                    <a:pt x="1693658" y="0"/>
                  </a:lnTo>
                  <a:cubicBezTo>
                    <a:pt x="1756017" y="0"/>
                    <a:pt x="1806569" y="50552"/>
                    <a:pt x="1806569" y="112911"/>
                  </a:cubicBezTo>
                  <a:cubicBezTo>
                    <a:pt x="1806569" y="414006"/>
                    <a:pt x="1806568" y="715100"/>
                    <a:pt x="1806568" y="1016195"/>
                  </a:cubicBezTo>
                  <a:cubicBezTo>
                    <a:pt x="1806568" y="1078554"/>
                    <a:pt x="1756016" y="1129106"/>
                    <a:pt x="1693657" y="1129106"/>
                  </a:cubicBezTo>
                  <a:lnTo>
                    <a:pt x="112911" y="1129105"/>
                  </a:lnTo>
                  <a:cubicBezTo>
                    <a:pt x="50552" y="1129105"/>
                    <a:pt x="0" y="1078553"/>
                    <a:pt x="0" y="1016194"/>
                  </a:cubicBezTo>
                  <a:lnTo>
                    <a:pt x="0" y="112911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-286681"/>
                <a:satOff val="236"/>
                <a:lumOff val="-19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455" tIns="54660" rIns="65455" bIns="5466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1700" kern="1200" dirty="0" smtClean="0"/>
                <a:t>6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1700" kern="1200" dirty="0" smtClean="0"/>
                <a:t>DEPARTAMENTOS  </a:t>
              </a:r>
              <a:endParaRPr lang="es-419" sz="1700" kern="1200" dirty="0"/>
            </a:p>
          </p:txBody>
        </p:sp>
        <p:sp>
          <p:nvSpPr>
            <p:cNvPr id="11" name="Forma libre 10"/>
            <p:cNvSpPr/>
            <p:nvPr/>
          </p:nvSpPr>
          <p:spPr>
            <a:xfrm>
              <a:off x="975201" y="2346380"/>
              <a:ext cx="294513" cy="366959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669592"/>
                  </a:lnTo>
                  <a:lnTo>
                    <a:pt x="294513" y="3669592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orma libre 11"/>
            <p:cNvSpPr/>
            <p:nvPr/>
          </p:nvSpPr>
          <p:spPr>
            <a:xfrm>
              <a:off x="1269714" y="5451419"/>
              <a:ext cx="1806568" cy="1129105"/>
            </a:xfrm>
            <a:custGeom>
              <a:avLst/>
              <a:gdLst>
                <a:gd name="connsiteX0" fmla="*/ 0 w 1806568"/>
                <a:gd name="connsiteY0" fmla="*/ 112911 h 1129105"/>
                <a:gd name="connsiteX1" fmla="*/ 112911 w 1806568"/>
                <a:gd name="connsiteY1" fmla="*/ 0 h 1129105"/>
                <a:gd name="connsiteX2" fmla="*/ 1693658 w 1806568"/>
                <a:gd name="connsiteY2" fmla="*/ 0 h 1129105"/>
                <a:gd name="connsiteX3" fmla="*/ 1806569 w 1806568"/>
                <a:gd name="connsiteY3" fmla="*/ 112911 h 1129105"/>
                <a:gd name="connsiteX4" fmla="*/ 1806568 w 1806568"/>
                <a:gd name="connsiteY4" fmla="*/ 1016195 h 1129105"/>
                <a:gd name="connsiteX5" fmla="*/ 1693657 w 1806568"/>
                <a:gd name="connsiteY5" fmla="*/ 1129106 h 1129105"/>
                <a:gd name="connsiteX6" fmla="*/ 112911 w 1806568"/>
                <a:gd name="connsiteY6" fmla="*/ 1129105 h 1129105"/>
                <a:gd name="connsiteX7" fmla="*/ 0 w 1806568"/>
                <a:gd name="connsiteY7" fmla="*/ 1016194 h 1129105"/>
                <a:gd name="connsiteX8" fmla="*/ 0 w 1806568"/>
                <a:gd name="connsiteY8" fmla="*/ 112911 h 112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6568" h="1129105">
                  <a:moveTo>
                    <a:pt x="0" y="112911"/>
                  </a:moveTo>
                  <a:cubicBezTo>
                    <a:pt x="0" y="50552"/>
                    <a:pt x="50552" y="0"/>
                    <a:pt x="112911" y="0"/>
                  </a:cubicBezTo>
                  <a:lnTo>
                    <a:pt x="1693658" y="0"/>
                  </a:lnTo>
                  <a:cubicBezTo>
                    <a:pt x="1756017" y="0"/>
                    <a:pt x="1806569" y="50552"/>
                    <a:pt x="1806569" y="112911"/>
                  </a:cubicBezTo>
                  <a:cubicBezTo>
                    <a:pt x="1806569" y="414006"/>
                    <a:pt x="1806568" y="715100"/>
                    <a:pt x="1806568" y="1016195"/>
                  </a:cubicBezTo>
                  <a:cubicBezTo>
                    <a:pt x="1806568" y="1078554"/>
                    <a:pt x="1756016" y="1129106"/>
                    <a:pt x="1693657" y="1129106"/>
                  </a:cubicBezTo>
                  <a:lnTo>
                    <a:pt x="112911" y="1129105"/>
                  </a:lnTo>
                  <a:cubicBezTo>
                    <a:pt x="50552" y="1129105"/>
                    <a:pt x="0" y="1078553"/>
                    <a:pt x="0" y="1016194"/>
                  </a:cubicBezTo>
                  <a:lnTo>
                    <a:pt x="0" y="112911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-573361"/>
                <a:satOff val="472"/>
                <a:lumOff val="-39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455" tIns="54660" rIns="65455" bIns="5466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1700" kern="1200" dirty="0" smtClean="0"/>
                <a:t>ACTIVIDADES ADMINISTRATIVAS</a:t>
              </a:r>
              <a:endParaRPr lang="es-419" sz="1700" kern="1200" dirty="0"/>
            </a:p>
          </p:txBody>
        </p:sp>
        <p:sp>
          <p:nvSpPr>
            <p:cNvPr id="13" name="Forma libre 12"/>
            <p:cNvSpPr/>
            <p:nvPr/>
          </p:nvSpPr>
          <p:spPr>
            <a:xfrm>
              <a:off x="4077175" y="3052071"/>
              <a:ext cx="2258210" cy="1129105"/>
            </a:xfrm>
            <a:custGeom>
              <a:avLst/>
              <a:gdLst>
                <a:gd name="connsiteX0" fmla="*/ 0 w 2258210"/>
                <a:gd name="connsiteY0" fmla="*/ 112911 h 1129105"/>
                <a:gd name="connsiteX1" fmla="*/ 112911 w 2258210"/>
                <a:gd name="connsiteY1" fmla="*/ 0 h 1129105"/>
                <a:gd name="connsiteX2" fmla="*/ 2145300 w 2258210"/>
                <a:gd name="connsiteY2" fmla="*/ 0 h 1129105"/>
                <a:gd name="connsiteX3" fmla="*/ 2258211 w 2258210"/>
                <a:gd name="connsiteY3" fmla="*/ 112911 h 1129105"/>
                <a:gd name="connsiteX4" fmla="*/ 2258210 w 2258210"/>
                <a:gd name="connsiteY4" fmla="*/ 1016195 h 1129105"/>
                <a:gd name="connsiteX5" fmla="*/ 2145299 w 2258210"/>
                <a:gd name="connsiteY5" fmla="*/ 1129106 h 1129105"/>
                <a:gd name="connsiteX6" fmla="*/ 112911 w 2258210"/>
                <a:gd name="connsiteY6" fmla="*/ 1129105 h 1129105"/>
                <a:gd name="connsiteX7" fmla="*/ 0 w 2258210"/>
                <a:gd name="connsiteY7" fmla="*/ 1016194 h 1129105"/>
                <a:gd name="connsiteX8" fmla="*/ 0 w 2258210"/>
                <a:gd name="connsiteY8" fmla="*/ 112911 h 112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8210" h="1129105">
                  <a:moveTo>
                    <a:pt x="0" y="112911"/>
                  </a:moveTo>
                  <a:cubicBezTo>
                    <a:pt x="0" y="50552"/>
                    <a:pt x="50552" y="0"/>
                    <a:pt x="112911" y="0"/>
                  </a:cubicBezTo>
                  <a:lnTo>
                    <a:pt x="2145300" y="0"/>
                  </a:lnTo>
                  <a:cubicBezTo>
                    <a:pt x="2207659" y="0"/>
                    <a:pt x="2258211" y="50552"/>
                    <a:pt x="2258211" y="112911"/>
                  </a:cubicBezTo>
                  <a:cubicBezTo>
                    <a:pt x="2258211" y="414006"/>
                    <a:pt x="2258210" y="715100"/>
                    <a:pt x="2258210" y="1016195"/>
                  </a:cubicBezTo>
                  <a:cubicBezTo>
                    <a:pt x="2258210" y="1078554"/>
                    <a:pt x="2207658" y="1129106"/>
                    <a:pt x="2145299" y="1129106"/>
                  </a:cubicBezTo>
                  <a:lnTo>
                    <a:pt x="112911" y="1129105"/>
                  </a:lnTo>
                  <a:cubicBezTo>
                    <a:pt x="50552" y="1129105"/>
                    <a:pt x="0" y="1078553"/>
                    <a:pt x="0" y="1016194"/>
                  </a:cubicBezTo>
                  <a:lnTo>
                    <a:pt x="0" y="1129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716701"/>
                <a:satOff val="590"/>
                <a:lumOff val="-491"/>
                <a:alphaOff val="0"/>
              </a:schemeClr>
            </a:fillRef>
            <a:effectRef idx="0">
              <a:schemeClr val="accent3">
                <a:hueOff val="-716701"/>
                <a:satOff val="590"/>
                <a:lumOff val="-49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795" tIns="90220" rIns="118795" bIns="9022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4500" kern="1200" dirty="0" smtClean="0"/>
                <a:t>EPMAPS</a:t>
              </a:r>
              <a:endParaRPr lang="es-419" sz="4500" kern="1200" dirty="0"/>
            </a:p>
          </p:txBody>
        </p:sp>
        <p:sp>
          <p:nvSpPr>
            <p:cNvPr id="14" name="Forma libre 13"/>
            <p:cNvSpPr/>
            <p:nvPr/>
          </p:nvSpPr>
          <p:spPr>
            <a:xfrm>
              <a:off x="7013139" y="1217274"/>
              <a:ext cx="2258210" cy="1129105"/>
            </a:xfrm>
            <a:custGeom>
              <a:avLst/>
              <a:gdLst>
                <a:gd name="connsiteX0" fmla="*/ 0 w 2258210"/>
                <a:gd name="connsiteY0" fmla="*/ 112911 h 1129105"/>
                <a:gd name="connsiteX1" fmla="*/ 112911 w 2258210"/>
                <a:gd name="connsiteY1" fmla="*/ 0 h 1129105"/>
                <a:gd name="connsiteX2" fmla="*/ 2145300 w 2258210"/>
                <a:gd name="connsiteY2" fmla="*/ 0 h 1129105"/>
                <a:gd name="connsiteX3" fmla="*/ 2258211 w 2258210"/>
                <a:gd name="connsiteY3" fmla="*/ 112911 h 1129105"/>
                <a:gd name="connsiteX4" fmla="*/ 2258210 w 2258210"/>
                <a:gd name="connsiteY4" fmla="*/ 1016195 h 1129105"/>
                <a:gd name="connsiteX5" fmla="*/ 2145299 w 2258210"/>
                <a:gd name="connsiteY5" fmla="*/ 1129106 h 1129105"/>
                <a:gd name="connsiteX6" fmla="*/ 112911 w 2258210"/>
                <a:gd name="connsiteY6" fmla="*/ 1129105 h 1129105"/>
                <a:gd name="connsiteX7" fmla="*/ 0 w 2258210"/>
                <a:gd name="connsiteY7" fmla="*/ 1016194 h 1129105"/>
                <a:gd name="connsiteX8" fmla="*/ 0 w 2258210"/>
                <a:gd name="connsiteY8" fmla="*/ 112911 h 112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8210" h="1129105">
                  <a:moveTo>
                    <a:pt x="0" y="112911"/>
                  </a:moveTo>
                  <a:cubicBezTo>
                    <a:pt x="0" y="50552"/>
                    <a:pt x="50552" y="0"/>
                    <a:pt x="112911" y="0"/>
                  </a:cubicBezTo>
                  <a:lnTo>
                    <a:pt x="2145300" y="0"/>
                  </a:lnTo>
                  <a:cubicBezTo>
                    <a:pt x="2207659" y="0"/>
                    <a:pt x="2258211" y="50552"/>
                    <a:pt x="2258211" y="112911"/>
                  </a:cubicBezTo>
                  <a:cubicBezTo>
                    <a:pt x="2258211" y="414006"/>
                    <a:pt x="2258210" y="715100"/>
                    <a:pt x="2258210" y="1016195"/>
                  </a:cubicBezTo>
                  <a:cubicBezTo>
                    <a:pt x="2258210" y="1078554"/>
                    <a:pt x="2207658" y="1129106"/>
                    <a:pt x="2145299" y="1129106"/>
                  </a:cubicBezTo>
                  <a:lnTo>
                    <a:pt x="112911" y="1129105"/>
                  </a:lnTo>
                  <a:cubicBezTo>
                    <a:pt x="50552" y="1129105"/>
                    <a:pt x="0" y="1078553"/>
                    <a:pt x="0" y="1016194"/>
                  </a:cubicBezTo>
                  <a:lnTo>
                    <a:pt x="0" y="1129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433403"/>
                <a:satOff val="1180"/>
                <a:lumOff val="-981"/>
                <a:alphaOff val="0"/>
              </a:schemeClr>
            </a:fillRef>
            <a:effectRef idx="0">
              <a:schemeClr val="accent3">
                <a:hueOff val="-1433403"/>
                <a:satOff val="1180"/>
                <a:lumOff val="-98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795" tIns="90220" rIns="118795" bIns="9022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4500" kern="1200" dirty="0" smtClean="0"/>
                <a:t>UOCS</a:t>
              </a:r>
              <a:endParaRPr lang="es-419" sz="4500" kern="1200" dirty="0"/>
            </a:p>
          </p:txBody>
        </p:sp>
        <p:sp>
          <p:nvSpPr>
            <p:cNvPr id="15" name="Forma libre 14"/>
            <p:cNvSpPr/>
            <p:nvPr/>
          </p:nvSpPr>
          <p:spPr>
            <a:xfrm>
              <a:off x="7238960" y="2346380"/>
              <a:ext cx="225821" cy="84682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46829"/>
                  </a:lnTo>
                  <a:lnTo>
                    <a:pt x="225821" y="846829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orma libre 15"/>
            <p:cNvSpPr/>
            <p:nvPr/>
          </p:nvSpPr>
          <p:spPr>
            <a:xfrm>
              <a:off x="7464781" y="2628656"/>
              <a:ext cx="1806568" cy="1129105"/>
            </a:xfrm>
            <a:custGeom>
              <a:avLst/>
              <a:gdLst>
                <a:gd name="connsiteX0" fmla="*/ 0 w 1806568"/>
                <a:gd name="connsiteY0" fmla="*/ 112911 h 1129105"/>
                <a:gd name="connsiteX1" fmla="*/ 112911 w 1806568"/>
                <a:gd name="connsiteY1" fmla="*/ 0 h 1129105"/>
                <a:gd name="connsiteX2" fmla="*/ 1693658 w 1806568"/>
                <a:gd name="connsiteY2" fmla="*/ 0 h 1129105"/>
                <a:gd name="connsiteX3" fmla="*/ 1806569 w 1806568"/>
                <a:gd name="connsiteY3" fmla="*/ 112911 h 1129105"/>
                <a:gd name="connsiteX4" fmla="*/ 1806568 w 1806568"/>
                <a:gd name="connsiteY4" fmla="*/ 1016195 h 1129105"/>
                <a:gd name="connsiteX5" fmla="*/ 1693657 w 1806568"/>
                <a:gd name="connsiteY5" fmla="*/ 1129106 h 1129105"/>
                <a:gd name="connsiteX6" fmla="*/ 112911 w 1806568"/>
                <a:gd name="connsiteY6" fmla="*/ 1129105 h 1129105"/>
                <a:gd name="connsiteX7" fmla="*/ 0 w 1806568"/>
                <a:gd name="connsiteY7" fmla="*/ 1016194 h 1129105"/>
                <a:gd name="connsiteX8" fmla="*/ 0 w 1806568"/>
                <a:gd name="connsiteY8" fmla="*/ 112911 h 112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6568" h="1129105">
                  <a:moveTo>
                    <a:pt x="0" y="112911"/>
                  </a:moveTo>
                  <a:cubicBezTo>
                    <a:pt x="0" y="50552"/>
                    <a:pt x="50552" y="0"/>
                    <a:pt x="112911" y="0"/>
                  </a:cubicBezTo>
                  <a:lnTo>
                    <a:pt x="1693658" y="0"/>
                  </a:lnTo>
                  <a:cubicBezTo>
                    <a:pt x="1756017" y="0"/>
                    <a:pt x="1806569" y="50552"/>
                    <a:pt x="1806569" y="112911"/>
                  </a:cubicBezTo>
                  <a:cubicBezTo>
                    <a:pt x="1806569" y="414006"/>
                    <a:pt x="1806568" y="715100"/>
                    <a:pt x="1806568" y="1016195"/>
                  </a:cubicBezTo>
                  <a:cubicBezTo>
                    <a:pt x="1806568" y="1078554"/>
                    <a:pt x="1756016" y="1129106"/>
                    <a:pt x="1693657" y="1129106"/>
                  </a:cubicBezTo>
                  <a:lnTo>
                    <a:pt x="112911" y="1129105"/>
                  </a:lnTo>
                  <a:cubicBezTo>
                    <a:pt x="50552" y="1129105"/>
                    <a:pt x="0" y="1078553"/>
                    <a:pt x="0" y="1016194"/>
                  </a:cubicBezTo>
                  <a:lnTo>
                    <a:pt x="0" y="112911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-860042"/>
                <a:satOff val="708"/>
                <a:lumOff val="-58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455" tIns="54660" rIns="65455" bIns="5466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1700" kern="1200" dirty="0" smtClean="0"/>
                <a:t>LAS CASAS</a:t>
              </a:r>
              <a:endParaRPr lang="es-419" sz="1700" kern="1200" dirty="0"/>
            </a:p>
          </p:txBody>
        </p:sp>
        <p:sp>
          <p:nvSpPr>
            <p:cNvPr id="17" name="Forma libre 16"/>
            <p:cNvSpPr/>
            <p:nvPr/>
          </p:nvSpPr>
          <p:spPr>
            <a:xfrm>
              <a:off x="7238960" y="2346380"/>
              <a:ext cx="225821" cy="225821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258210"/>
                  </a:lnTo>
                  <a:lnTo>
                    <a:pt x="225821" y="2258210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orma libre 17"/>
            <p:cNvSpPr/>
            <p:nvPr/>
          </p:nvSpPr>
          <p:spPr>
            <a:xfrm>
              <a:off x="7464781" y="4040038"/>
              <a:ext cx="1806568" cy="1129105"/>
            </a:xfrm>
            <a:custGeom>
              <a:avLst/>
              <a:gdLst>
                <a:gd name="connsiteX0" fmla="*/ 0 w 1806568"/>
                <a:gd name="connsiteY0" fmla="*/ 112911 h 1129105"/>
                <a:gd name="connsiteX1" fmla="*/ 112911 w 1806568"/>
                <a:gd name="connsiteY1" fmla="*/ 0 h 1129105"/>
                <a:gd name="connsiteX2" fmla="*/ 1693658 w 1806568"/>
                <a:gd name="connsiteY2" fmla="*/ 0 h 1129105"/>
                <a:gd name="connsiteX3" fmla="*/ 1806569 w 1806568"/>
                <a:gd name="connsiteY3" fmla="*/ 112911 h 1129105"/>
                <a:gd name="connsiteX4" fmla="*/ 1806568 w 1806568"/>
                <a:gd name="connsiteY4" fmla="*/ 1016195 h 1129105"/>
                <a:gd name="connsiteX5" fmla="*/ 1693657 w 1806568"/>
                <a:gd name="connsiteY5" fmla="*/ 1129106 h 1129105"/>
                <a:gd name="connsiteX6" fmla="*/ 112911 w 1806568"/>
                <a:gd name="connsiteY6" fmla="*/ 1129105 h 1129105"/>
                <a:gd name="connsiteX7" fmla="*/ 0 w 1806568"/>
                <a:gd name="connsiteY7" fmla="*/ 1016194 h 1129105"/>
                <a:gd name="connsiteX8" fmla="*/ 0 w 1806568"/>
                <a:gd name="connsiteY8" fmla="*/ 112911 h 112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6568" h="1129105">
                  <a:moveTo>
                    <a:pt x="0" y="112911"/>
                  </a:moveTo>
                  <a:cubicBezTo>
                    <a:pt x="0" y="50552"/>
                    <a:pt x="50552" y="0"/>
                    <a:pt x="112911" y="0"/>
                  </a:cubicBezTo>
                  <a:lnTo>
                    <a:pt x="1693658" y="0"/>
                  </a:lnTo>
                  <a:cubicBezTo>
                    <a:pt x="1756017" y="0"/>
                    <a:pt x="1806569" y="50552"/>
                    <a:pt x="1806569" y="112911"/>
                  </a:cubicBezTo>
                  <a:cubicBezTo>
                    <a:pt x="1806569" y="414006"/>
                    <a:pt x="1806568" y="715100"/>
                    <a:pt x="1806568" y="1016195"/>
                  </a:cubicBezTo>
                  <a:cubicBezTo>
                    <a:pt x="1806568" y="1078554"/>
                    <a:pt x="1756016" y="1129106"/>
                    <a:pt x="1693657" y="1129106"/>
                  </a:cubicBezTo>
                  <a:lnTo>
                    <a:pt x="112911" y="1129105"/>
                  </a:lnTo>
                  <a:cubicBezTo>
                    <a:pt x="50552" y="1129105"/>
                    <a:pt x="0" y="1078553"/>
                    <a:pt x="0" y="1016194"/>
                  </a:cubicBezTo>
                  <a:lnTo>
                    <a:pt x="0" y="112911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-1146722"/>
                <a:satOff val="944"/>
                <a:lumOff val="-78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455" tIns="54660" rIns="65455" bIns="5466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1700" kern="1200" dirty="0" smtClean="0"/>
                <a:t>3 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1700" kern="1200" dirty="0" smtClean="0"/>
                <a:t>UNIDADES</a:t>
              </a:r>
              <a:endParaRPr lang="es-419" sz="1700" kern="1200" dirty="0"/>
            </a:p>
          </p:txBody>
        </p:sp>
        <p:sp>
          <p:nvSpPr>
            <p:cNvPr id="19" name="Forma libre 18"/>
            <p:cNvSpPr/>
            <p:nvPr/>
          </p:nvSpPr>
          <p:spPr>
            <a:xfrm>
              <a:off x="7238960" y="2346380"/>
              <a:ext cx="225821" cy="366959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669592"/>
                  </a:lnTo>
                  <a:lnTo>
                    <a:pt x="225821" y="3669592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orma libre 19"/>
            <p:cNvSpPr/>
            <p:nvPr/>
          </p:nvSpPr>
          <p:spPr>
            <a:xfrm>
              <a:off x="7464781" y="5451419"/>
              <a:ext cx="1806568" cy="1129105"/>
            </a:xfrm>
            <a:custGeom>
              <a:avLst/>
              <a:gdLst>
                <a:gd name="connsiteX0" fmla="*/ 0 w 1806568"/>
                <a:gd name="connsiteY0" fmla="*/ 112911 h 1129105"/>
                <a:gd name="connsiteX1" fmla="*/ 112911 w 1806568"/>
                <a:gd name="connsiteY1" fmla="*/ 0 h 1129105"/>
                <a:gd name="connsiteX2" fmla="*/ 1693658 w 1806568"/>
                <a:gd name="connsiteY2" fmla="*/ 0 h 1129105"/>
                <a:gd name="connsiteX3" fmla="*/ 1806569 w 1806568"/>
                <a:gd name="connsiteY3" fmla="*/ 112911 h 1129105"/>
                <a:gd name="connsiteX4" fmla="*/ 1806568 w 1806568"/>
                <a:gd name="connsiteY4" fmla="*/ 1016195 h 1129105"/>
                <a:gd name="connsiteX5" fmla="*/ 1693657 w 1806568"/>
                <a:gd name="connsiteY5" fmla="*/ 1129106 h 1129105"/>
                <a:gd name="connsiteX6" fmla="*/ 112911 w 1806568"/>
                <a:gd name="connsiteY6" fmla="*/ 1129105 h 1129105"/>
                <a:gd name="connsiteX7" fmla="*/ 0 w 1806568"/>
                <a:gd name="connsiteY7" fmla="*/ 1016194 h 1129105"/>
                <a:gd name="connsiteX8" fmla="*/ 0 w 1806568"/>
                <a:gd name="connsiteY8" fmla="*/ 112911 h 112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6568" h="1129105">
                  <a:moveTo>
                    <a:pt x="0" y="112911"/>
                  </a:moveTo>
                  <a:cubicBezTo>
                    <a:pt x="0" y="50552"/>
                    <a:pt x="50552" y="0"/>
                    <a:pt x="112911" y="0"/>
                  </a:cubicBezTo>
                  <a:lnTo>
                    <a:pt x="1693658" y="0"/>
                  </a:lnTo>
                  <a:cubicBezTo>
                    <a:pt x="1756017" y="0"/>
                    <a:pt x="1806569" y="50552"/>
                    <a:pt x="1806569" y="112911"/>
                  </a:cubicBezTo>
                  <a:cubicBezTo>
                    <a:pt x="1806569" y="414006"/>
                    <a:pt x="1806568" y="715100"/>
                    <a:pt x="1806568" y="1016195"/>
                  </a:cubicBezTo>
                  <a:cubicBezTo>
                    <a:pt x="1806568" y="1078554"/>
                    <a:pt x="1756016" y="1129106"/>
                    <a:pt x="1693657" y="1129106"/>
                  </a:cubicBezTo>
                  <a:lnTo>
                    <a:pt x="112911" y="1129105"/>
                  </a:lnTo>
                  <a:cubicBezTo>
                    <a:pt x="50552" y="1129105"/>
                    <a:pt x="0" y="1078553"/>
                    <a:pt x="0" y="1016194"/>
                  </a:cubicBezTo>
                  <a:lnTo>
                    <a:pt x="0" y="112911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-1433403"/>
                <a:satOff val="1180"/>
                <a:lumOff val="-98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455" tIns="54660" rIns="65455" bIns="5466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1700" kern="1200" dirty="0" smtClean="0"/>
                <a:t>ACTIVIDADES OPERACIONALES</a:t>
              </a:r>
              <a:endParaRPr lang="es-419" sz="1700" kern="1200" dirty="0"/>
            </a:p>
          </p:txBody>
        </p:sp>
      </p:grpSp>
      <p:cxnSp>
        <p:nvCxnSpPr>
          <p:cNvPr id="22" name="Conector recto 21"/>
          <p:cNvCxnSpPr/>
          <p:nvPr/>
        </p:nvCxnSpPr>
        <p:spPr>
          <a:xfrm flipH="1" flipV="1">
            <a:off x="5198032" y="1766384"/>
            <a:ext cx="11430" cy="142875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4976197" y="1772322"/>
            <a:ext cx="201540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H="1">
            <a:off x="3604286" y="1772322"/>
            <a:ext cx="137191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2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" y="146892"/>
            <a:ext cx="9557336" cy="1175134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Porcentajes de participación de las categorías de consumo en la huella 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de carbono, </a:t>
            </a:r>
            <a:r>
              <a:rPr lang="es-ES" b="1" dirty="0">
                <a:solidFill>
                  <a:srgbClr val="C00000"/>
                </a:solidFill>
              </a:rPr>
              <a:t>UOCS-2013</a:t>
            </a:r>
            <a:r>
              <a:rPr lang="es-EC" i="1" dirty="0"/>
              <a:t/>
            </a:r>
            <a:br>
              <a:rPr lang="es-EC" i="1" dirty="0"/>
            </a:br>
            <a:endParaRPr lang="es-419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276024"/>
              </p:ext>
            </p:extLst>
          </p:nvPr>
        </p:nvGraphicFramePr>
        <p:xfrm>
          <a:off x="88135" y="1322026"/>
          <a:ext cx="9022814" cy="5387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84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574" y="157906"/>
            <a:ext cx="9033832" cy="1086999"/>
          </a:xfrm>
        </p:spPr>
        <p:txBody>
          <a:bodyPr>
            <a:normAutofit fontScale="90000"/>
          </a:bodyPr>
          <a:lstStyle/>
          <a:p>
            <a:pPr algn="ctr"/>
            <a:r>
              <a:rPr lang="es-419" b="1" dirty="0" smtClean="0">
                <a:solidFill>
                  <a:schemeClr val="accent2">
                    <a:lumMod val="50000"/>
                  </a:schemeClr>
                </a:solidFill>
              </a:rPr>
              <a:t>Huella </a:t>
            </a:r>
            <a:r>
              <a:rPr lang="es-419" b="1" dirty="0">
                <a:solidFill>
                  <a:schemeClr val="accent2">
                    <a:lumMod val="50000"/>
                  </a:schemeClr>
                </a:solidFill>
              </a:rPr>
              <a:t>de carbono por </a:t>
            </a:r>
            <a:r>
              <a:rPr lang="es-419" b="1" dirty="0" smtClean="0">
                <a:solidFill>
                  <a:schemeClr val="accent2">
                    <a:lumMod val="50000"/>
                  </a:schemeClr>
                </a:solidFill>
              </a:rPr>
              <a:t>categorías Doménech </a:t>
            </a:r>
            <a:r>
              <a:rPr lang="es-419" b="1" dirty="0">
                <a:solidFill>
                  <a:schemeClr val="accent2">
                    <a:lumMod val="50000"/>
                  </a:schemeClr>
                </a:solidFill>
              </a:rPr>
              <a:t>en </a:t>
            </a:r>
            <a:r>
              <a:rPr lang="es-419" b="1" dirty="0" smtClean="0">
                <a:solidFill>
                  <a:schemeClr val="accent2">
                    <a:lumMod val="50000"/>
                  </a:schemeClr>
                </a:solidFill>
              </a:rPr>
              <a:t>tCO</a:t>
            </a:r>
            <a:r>
              <a:rPr lang="es-419" b="1" baseline="-25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s-419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es-419" b="1" dirty="0" smtClean="0">
                <a:solidFill>
                  <a:srgbClr val="C00000"/>
                </a:solidFill>
              </a:rPr>
              <a:t>UOCS-2013</a:t>
            </a:r>
            <a:endParaRPr lang="es-419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374574" y="1366093"/>
          <a:ext cx="8703325" cy="526606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527842"/>
                <a:gridCol w="2175483"/>
              </a:tblGrid>
              <a:tr h="10532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600" i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CATEGORÍAS</a:t>
                      </a:r>
                      <a:r>
                        <a:rPr lang="es-419" sz="3600" i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DOMÉNECH</a:t>
                      </a:r>
                      <a:endParaRPr lang="es-EC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600" dirty="0">
                          <a:effectLst/>
                        </a:rPr>
                        <a:t>HC tCO</a:t>
                      </a:r>
                      <a:r>
                        <a:rPr lang="es-419" sz="3600" baseline="-25000" dirty="0">
                          <a:effectLst/>
                        </a:rPr>
                        <a:t>2</a:t>
                      </a:r>
                      <a:endParaRPr lang="es-EC" sz="2400" i="1" baseline="-25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32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600" dirty="0" smtClean="0">
                          <a:effectLst/>
                        </a:rPr>
                        <a:t>Emisiones Directas</a:t>
                      </a:r>
                      <a:endParaRPr lang="es-EC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600" dirty="0">
                          <a:effectLst/>
                        </a:rPr>
                        <a:t>192,30</a:t>
                      </a:r>
                      <a:endParaRPr lang="es-EC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32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600" dirty="0" smtClean="0">
                          <a:effectLst/>
                        </a:rPr>
                        <a:t>Emisiones Indirectas</a:t>
                      </a:r>
                      <a:endParaRPr lang="es-EC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600" dirty="0">
                          <a:effectLst/>
                        </a:rPr>
                        <a:t>47,29</a:t>
                      </a:r>
                      <a:endParaRPr lang="es-EC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32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600" dirty="0" smtClean="0">
                          <a:effectLst/>
                        </a:rPr>
                        <a:t>Otras </a:t>
                      </a:r>
                      <a:r>
                        <a:rPr lang="es-419" sz="3600" dirty="0">
                          <a:effectLst/>
                        </a:rPr>
                        <a:t>Emisiones </a:t>
                      </a:r>
                      <a:r>
                        <a:rPr lang="es-419" sz="3600" dirty="0" smtClean="0">
                          <a:effectLst/>
                        </a:rPr>
                        <a:t>Indirectas</a:t>
                      </a:r>
                      <a:endParaRPr lang="es-EC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600" dirty="0">
                          <a:effectLst/>
                        </a:rPr>
                        <a:t>39,38</a:t>
                      </a:r>
                      <a:endParaRPr lang="es-EC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32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600" dirty="0">
                          <a:effectLst/>
                        </a:rPr>
                        <a:t>HC TOTAL</a:t>
                      </a:r>
                      <a:endParaRPr lang="es-EC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600" dirty="0">
                          <a:effectLst/>
                        </a:rPr>
                        <a:t>278,96</a:t>
                      </a:r>
                      <a:endParaRPr lang="es-EC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9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039" y="212993"/>
            <a:ext cx="9414117" cy="1153098"/>
          </a:xfrm>
        </p:spPr>
        <p:txBody>
          <a:bodyPr>
            <a:noAutofit/>
          </a:bodyPr>
          <a:lstStyle/>
          <a:p>
            <a:pPr algn="ctr"/>
            <a:r>
              <a:rPr lang="es-419" b="1" dirty="0" smtClean="0">
                <a:solidFill>
                  <a:schemeClr val="accent2">
                    <a:lumMod val="50000"/>
                  </a:schemeClr>
                </a:solidFill>
              </a:rPr>
              <a:t>Huella ecológica por categorías Doménech en Ha, </a:t>
            </a:r>
            <a:r>
              <a:rPr lang="es-419" b="1" dirty="0" smtClean="0">
                <a:solidFill>
                  <a:srgbClr val="C00000"/>
                </a:solidFill>
              </a:rPr>
              <a:t>UOCS-2013</a:t>
            </a:r>
            <a:r>
              <a:rPr lang="es-EC" b="1" i="1" dirty="0"/>
              <a:t/>
            </a:r>
            <a:br>
              <a:rPr lang="es-EC" b="1" i="1" dirty="0"/>
            </a:br>
            <a:endParaRPr lang="es-419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830143"/>
              </p:ext>
            </p:extLst>
          </p:nvPr>
        </p:nvGraphicFramePr>
        <p:xfrm>
          <a:off x="397231" y="1664922"/>
          <a:ext cx="8967731" cy="478997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663105"/>
                <a:gridCol w="3304626"/>
              </a:tblGrid>
              <a:tr h="13165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20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CATEGORÍAS</a:t>
                      </a:r>
                      <a:r>
                        <a:rPr lang="es-419" sz="3200" i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DOMÉNECH</a:t>
                      </a:r>
                      <a:endParaRPr lang="es-EC" sz="20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200" dirty="0">
                          <a:effectLst/>
                        </a:rPr>
                        <a:t>HE </a:t>
                      </a:r>
                      <a:endParaRPr lang="es-EC" sz="2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200" dirty="0">
                          <a:effectLst/>
                        </a:rPr>
                        <a:t>Ha</a:t>
                      </a:r>
                      <a:endParaRPr lang="es-EC" sz="20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207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200" dirty="0" smtClean="0">
                          <a:effectLst/>
                        </a:rPr>
                        <a:t>Emisiones Directas</a:t>
                      </a:r>
                      <a:endParaRPr lang="es-EC" sz="20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600" dirty="0">
                          <a:effectLst/>
                        </a:rPr>
                        <a:t>85,25</a:t>
                      </a:r>
                      <a:endParaRPr lang="es-EC" sz="24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207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200" dirty="0" smtClean="0">
                          <a:effectLst/>
                        </a:rPr>
                        <a:t>Emisiones Indirectas</a:t>
                      </a:r>
                      <a:endParaRPr lang="es-EC" sz="20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600" dirty="0">
                          <a:effectLst/>
                        </a:rPr>
                        <a:t>20,97</a:t>
                      </a:r>
                      <a:endParaRPr lang="es-EC" sz="24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580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200" dirty="0" smtClean="0">
                          <a:effectLst/>
                        </a:rPr>
                        <a:t>Otras </a:t>
                      </a:r>
                      <a:r>
                        <a:rPr lang="es-419" sz="3200" dirty="0">
                          <a:effectLst/>
                        </a:rPr>
                        <a:t>Emisiones </a:t>
                      </a:r>
                      <a:r>
                        <a:rPr lang="es-419" sz="3200" dirty="0" smtClean="0">
                          <a:effectLst/>
                        </a:rPr>
                        <a:t>Indirectas</a:t>
                      </a:r>
                      <a:endParaRPr lang="es-EC" sz="20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600" dirty="0">
                          <a:effectLst/>
                        </a:rPr>
                        <a:t>15,69</a:t>
                      </a:r>
                      <a:endParaRPr lang="es-EC" sz="24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207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200">
                          <a:effectLst/>
                        </a:rPr>
                        <a:t>HE TOTAL</a:t>
                      </a:r>
                      <a:endParaRPr lang="es-EC" sz="20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600" dirty="0">
                          <a:effectLst/>
                        </a:rPr>
                        <a:t>121,91</a:t>
                      </a:r>
                      <a:endParaRPr lang="es-EC" sz="24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1865" y="146891"/>
            <a:ext cx="8670705" cy="1053259"/>
          </a:xfrm>
        </p:spPr>
        <p:txBody>
          <a:bodyPr>
            <a:noAutofit/>
          </a:bodyPr>
          <a:lstStyle/>
          <a:p>
            <a:pPr algn="ctr"/>
            <a:r>
              <a:rPr lang="es-419" b="1" dirty="0" smtClean="0">
                <a:solidFill>
                  <a:schemeClr val="accent2">
                    <a:lumMod val="50000"/>
                  </a:schemeClr>
                </a:solidFill>
              </a:rPr>
              <a:t>Huella de Carbono por categorías Doménech de la </a:t>
            </a:r>
            <a:r>
              <a:rPr lang="es-419" b="1" dirty="0" smtClean="0">
                <a:solidFill>
                  <a:srgbClr val="C00000"/>
                </a:solidFill>
              </a:rPr>
              <a:t>UOCS-2013</a:t>
            </a:r>
            <a:endParaRPr lang="es-419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625144"/>
              </p:ext>
            </p:extLst>
          </p:nvPr>
        </p:nvGraphicFramePr>
        <p:xfrm>
          <a:off x="342901" y="1725930"/>
          <a:ext cx="811530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83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419" b="1" dirty="0" smtClean="0">
                <a:solidFill>
                  <a:schemeClr val="accent2">
                    <a:lumMod val="50000"/>
                  </a:schemeClr>
                </a:solidFill>
              </a:rPr>
              <a:t>INDICADORES DE ECOEFICIENCIA</a:t>
            </a:r>
            <a:endParaRPr lang="es-419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419" sz="4400" b="1" dirty="0" smtClean="0">
                <a:solidFill>
                  <a:srgbClr val="FF0000"/>
                </a:solidFill>
              </a:rPr>
              <a:t>EDIFICIO “C” Y UOCS</a:t>
            </a:r>
            <a:endParaRPr lang="es-419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3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727" y="165255"/>
            <a:ext cx="8596668" cy="1057618"/>
          </a:xfrm>
        </p:spPr>
        <p:txBody>
          <a:bodyPr>
            <a:normAutofit fontScale="90000"/>
          </a:bodyPr>
          <a:lstStyle/>
          <a:p>
            <a:pPr algn="ctr"/>
            <a:r>
              <a:rPr lang="es-419" b="1" dirty="0" smtClean="0">
                <a:solidFill>
                  <a:schemeClr val="accent2">
                    <a:lumMod val="50000"/>
                  </a:schemeClr>
                </a:solidFill>
              </a:rPr>
              <a:t>Indicadores </a:t>
            </a:r>
            <a:r>
              <a:rPr lang="es-419" b="1" dirty="0">
                <a:solidFill>
                  <a:schemeClr val="accent2">
                    <a:lumMod val="50000"/>
                  </a:schemeClr>
                </a:solidFill>
              </a:rPr>
              <a:t>de ecoeficiencia por </a:t>
            </a:r>
            <a:r>
              <a:rPr lang="es-419" b="1" dirty="0" smtClean="0">
                <a:solidFill>
                  <a:schemeClr val="accent2">
                    <a:lumMod val="50000"/>
                  </a:schemeClr>
                </a:solidFill>
              </a:rPr>
              <a:t>categorías Doménech, </a:t>
            </a:r>
            <a:r>
              <a:rPr lang="es-419" dirty="0">
                <a:solidFill>
                  <a:srgbClr val="C00000"/>
                </a:solidFill>
              </a:rPr>
              <a:t>Edificio “C”-2013</a:t>
            </a:r>
            <a:r>
              <a:rPr lang="es-EC" b="1" i="1" dirty="0">
                <a:solidFill>
                  <a:srgbClr val="C00000"/>
                </a:solidFill>
              </a:rPr>
              <a:t/>
            </a:r>
            <a:br>
              <a:rPr lang="es-EC" b="1" i="1" dirty="0">
                <a:solidFill>
                  <a:srgbClr val="C00000"/>
                </a:solidFill>
              </a:rPr>
            </a:br>
            <a:endParaRPr lang="es-419" dirty="0">
              <a:solidFill>
                <a:srgbClr val="C0000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368863" y="1465243"/>
          <a:ext cx="9204796" cy="520771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285500"/>
                <a:gridCol w="2076766"/>
                <a:gridCol w="1842530"/>
              </a:tblGrid>
              <a:tr h="16778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i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CATEGORÍAS</a:t>
                      </a:r>
                      <a:r>
                        <a:rPr lang="es-419" sz="2800" i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DOMÉNECH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HC</a:t>
                      </a:r>
                      <a:endParaRPr lang="es-EC" sz="2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per cápita tCO</a:t>
                      </a:r>
                      <a:r>
                        <a:rPr lang="es-419" sz="2800" baseline="-25000" dirty="0">
                          <a:effectLst/>
                        </a:rPr>
                        <a:t>2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HE</a:t>
                      </a:r>
                      <a:endParaRPr lang="es-EC" sz="2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per cápita Ha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79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 smtClean="0">
                          <a:effectLst/>
                        </a:rPr>
                        <a:t>Emisiones Directas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0,48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>
                          <a:effectLst/>
                        </a:rPr>
                        <a:t>0,21</a:t>
                      </a:r>
                      <a:endParaRPr lang="es-EC" sz="28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622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 smtClean="0">
                          <a:effectLst/>
                        </a:rPr>
                        <a:t>Emisiones Indirectas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0,29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0,13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36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 smtClean="0">
                          <a:effectLst/>
                        </a:rPr>
                        <a:t>Otras </a:t>
                      </a:r>
                      <a:r>
                        <a:rPr lang="es-419" sz="2800" dirty="0">
                          <a:effectLst/>
                        </a:rPr>
                        <a:t>Emisiones </a:t>
                      </a:r>
                      <a:r>
                        <a:rPr lang="es-419" sz="2800" dirty="0" smtClean="0">
                          <a:effectLst/>
                        </a:rPr>
                        <a:t>Indirectas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1,00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0,41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36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TOTAL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>
                          <a:effectLst/>
                        </a:rPr>
                        <a:t>1,76</a:t>
                      </a:r>
                      <a:endParaRPr lang="es-EC" sz="28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0,75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2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297" y="154236"/>
            <a:ext cx="8962074" cy="1101687"/>
          </a:xfrm>
        </p:spPr>
        <p:txBody>
          <a:bodyPr>
            <a:normAutofit fontScale="90000"/>
          </a:bodyPr>
          <a:lstStyle/>
          <a:p>
            <a:pPr algn="ctr"/>
            <a:r>
              <a:rPr lang="es-419" b="1" dirty="0">
                <a:solidFill>
                  <a:schemeClr val="accent2">
                    <a:lumMod val="50000"/>
                  </a:schemeClr>
                </a:solidFill>
              </a:rPr>
              <a:t>Indicadores de ecoeficiencia por </a:t>
            </a:r>
            <a:r>
              <a:rPr lang="es-419" b="1" dirty="0" smtClean="0">
                <a:solidFill>
                  <a:schemeClr val="accent2">
                    <a:lumMod val="50000"/>
                  </a:schemeClr>
                </a:solidFill>
              </a:rPr>
              <a:t>categorías Doménech,</a:t>
            </a:r>
            <a:r>
              <a:rPr lang="es-419" dirty="0" smtClean="0"/>
              <a:t> </a:t>
            </a:r>
            <a:r>
              <a:rPr lang="es-419" b="1" dirty="0">
                <a:solidFill>
                  <a:srgbClr val="C00000"/>
                </a:solidFill>
              </a:rPr>
              <a:t>UOCS-2013</a:t>
            </a:r>
            <a:r>
              <a:rPr lang="es-EC" b="1" i="1" dirty="0"/>
              <a:t/>
            </a:r>
            <a:br>
              <a:rPr lang="es-EC" b="1" i="1" dirty="0"/>
            </a:br>
            <a:endParaRPr lang="es-419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354845" y="1471032"/>
          <a:ext cx="9207798" cy="483945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026240"/>
                <a:gridCol w="1969038"/>
                <a:gridCol w="2212520"/>
              </a:tblGrid>
              <a:tr h="22578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 smtClean="0">
                          <a:effectLst/>
                        </a:rPr>
                        <a:t>CATEGORÍAS DOMÉNECH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HC</a:t>
                      </a:r>
                      <a:endParaRPr lang="es-EC" sz="2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per cápita tCO</a:t>
                      </a:r>
                      <a:r>
                        <a:rPr lang="es-419" sz="2800" baseline="-25000" dirty="0">
                          <a:effectLst/>
                        </a:rPr>
                        <a:t>2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HE</a:t>
                      </a:r>
                      <a:endParaRPr lang="es-EC" sz="2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per cápita Ha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71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 smtClean="0">
                          <a:effectLst/>
                        </a:rPr>
                        <a:t>Emisiones Directas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2,14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>
                          <a:effectLst/>
                        </a:rPr>
                        <a:t>0,95</a:t>
                      </a:r>
                      <a:endParaRPr lang="es-EC" sz="28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71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 smtClean="0">
                          <a:effectLst/>
                        </a:rPr>
                        <a:t>Emisiones Indirectas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0,53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0,23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71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 smtClean="0">
                          <a:effectLst/>
                        </a:rPr>
                        <a:t>Otras </a:t>
                      </a:r>
                      <a:r>
                        <a:rPr lang="es-419" sz="2800" dirty="0">
                          <a:effectLst/>
                        </a:rPr>
                        <a:t>Emisiones </a:t>
                      </a:r>
                      <a:r>
                        <a:rPr lang="es-419" sz="2800" dirty="0" smtClean="0">
                          <a:effectLst/>
                        </a:rPr>
                        <a:t>Indirectas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0,44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0,17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51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>
                          <a:effectLst/>
                        </a:rPr>
                        <a:t>TOTAL</a:t>
                      </a:r>
                      <a:endParaRPr lang="es-EC" sz="28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3,10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1,35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4364" y="1171572"/>
            <a:ext cx="9105992" cy="2736386"/>
          </a:xfrm>
        </p:spPr>
        <p:txBody>
          <a:bodyPr/>
          <a:lstStyle/>
          <a:p>
            <a:pPr algn="ctr"/>
            <a:r>
              <a:rPr lang="es-419" b="1" dirty="0" smtClean="0">
                <a:solidFill>
                  <a:schemeClr val="accent2">
                    <a:lumMod val="50000"/>
                  </a:schemeClr>
                </a:solidFill>
              </a:rPr>
              <a:t>ANÁLISIS COMPARATIVOS DE LAS HUELLAS ECOLÓGICAS</a:t>
            </a:r>
            <a:br>
              <a:rPr lang="es-419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s-419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419" sz="4400" b="1" dirty="0" smtClean="0">
                <a:solidFill>
                  <a:srgbClr val="FF0000"/>
                </a:solidFill>
              </a:rPr>
              <a:t>EDIFICIO “C” Y UOCS</a:t>
            </a:r>
            <a:endParaRPr lang="es-419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1805"/>
            <a:ext cx="10458450" cy="1051195"/>
          </a:xfrm>
        </p:spPr>
        <p:txBody>
          <a:bodyPr>
            <a:normAutofit fontScale="90000"/>
          </a:bodyPr>
          <a:lstStyle/>
          <a:p>
            <a:pPr algn="ctr"/>
            <a:r>
              <a:rPr lang="es-419" b="1" dirty="0">
                <a:solidFill>
                  <a:schemeClr val="accent2">
                    <a:lumMod val="50000"/>
                  </a:schemeClr>
                </a:solidFill>
              </a:rPr>
              <a:t>Análisis comparativo de las </a:t>
            </a:r>
            <a:r>
              <a:rPr lang="es-419" b="1" dirty="0" smtClean="0">
                <a:solidFill>
                  <a:schemeClr val="accent2">
                    <a:lumMod val="50000"/>
                  </a:schemeClr>
                </a:solidFill>
              </a:rPr>
              <a:t>huellas ecológicas: global</a:t>
            </a:r>
            <a:r>
              <a:rPr lang="es-419" b="1" dirty="0">
                <a:solidFill>
                  <a:schemeClr val="accent2">
                    <a:lumMod val="50000"/>
                  </a:schemeClr>
                </a:solidFill>
              </a:rPr>
              <a:t>, nacional, local y corporativa del </a:t>
            </a:r>
            <a:r>
              <a:rPr lang="es-419" b="1" dirty="0">
                <a:solidFill>
                  <a:srgbClr val="C00000"/>
                </a:solidFill>
              </a:rPr>
              <a:t>Edificio “C”-</a:t>
            </a:r>
            <a:r>
              <a:rPr lang="es-419" b="1" dirty="0" smtClean="0">
                <a:solidFill>
                  <a:srgbClr val="C00000"/>
                </a:solidFill>
              </a:rPr>
              <a:t>2013</a:t>
            </a:r>
            <a:endParaRPr lang="es-419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028897"/>
              </p:ext>
            </p:extLst>
          </p:nvPr>
        </p:nvGraphicFramePr>
        <p:xfrm>
          <a:off x="142875" y="1289317"/>
          <a:ext cx="10687050" cy="538041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400550"/>
                <a:gridCol w="3186113"/>
                <a:gridCol w="3100387"/>
              </a:tblGrid>
              <a:tr h="18502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Indicadores Comparativos</a:t>
                      </a:r>
                      <a:endParaRPr lang="es-EC" sz="20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Huella per cápita (</a:t>
                      </a:r>
                      <a:r>
                        <a:rPr lang="es-419" sz="2800" dirty="0" err="1">
                          <a:effectLst/>
                        </a:rPr>
                        <a:t>hag</a:t>
                      </a:r>
                      <a:r>
                        <a:rPr lang="es-419" sz="2800" dirty="0">
                          <a:effectLst/>
                        </a:rPr>
                        <a:t>/persona/año)</a:t>
                      </a:r>
                      <a:endParaRPr lang="es-EC" sz="20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Relación entre HE comparada con el Edificio C</a:t>
                      </a:r>
                      <a:endParaRPr lang="es-EC" sz="20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42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>
                          <a:effectLst/>
                        </a:rPr>
                        <a:t>Global₂₀₀₇</a:t>
                      </a:r>
                      <a:endParaRPr lang="es-EC" sz="20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000" dirty="0">
                          <a:effectLst/>
                        </a:rPr>
                        <a:t>2,7</a:t>
                      </a:r>
                      <a:endParaRPr lang="es-EC" sz="30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000" dirty="0">
                          <a:effectLst/>
                        </a:rPr>
                        <a:t>3,60</a:t>
                      </a:r>
                      <a:endParaRPr lang="es-EC" sz="30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42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>
                          <a:effectLst/>
                        </a:rPr>
                        <a:t>Ecuador₂₀₀₇</a:t>
                      </a:r>
                      <a:endParaRPr lang="es-EC" sz="20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000" dirty="0">
                          <a:effectLst/>
                        </a:rPr>
                        <a:t>1,9</a:t>
                      </a:r>
                      <a:endParaRPr lang="es-EC" sz="30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000" dirty="0">
                          <a:effectLst/>
                        </a:rPr>
                        <a:t>2,53</a:t>
                      </a:r>
                      <a:endParaRPr lang="es-EC" sz="30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42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>
                          <a:effectLst/>
                        </a:rPr>
                        <a:t>Quito₂₀₀₆</a:t>
                      </a:r>
                      <a:endParaRPr lang="es-EC" sz="20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000" dirty="0">
                          <a:effectLst/>
                        </a:rPr>
                        <a:t>2,4</a:t>
                      </a:r>
                      <a:endParaRPr lang="es-EC" sz="30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000" dirty="0">
                          <a:effectLst/>
                        </a:rPr>
                        <a:t>3,20</a:t>
                      </a:r>
                      <a:endParaRPr lang="es-EC" sz="30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46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>
                          <a:effectLst/>
                        </a:rPr>
                        <a:t>Edificios A y B₂₀₁₁</a:t>
                      </a:r>
                      <a:endParaRPr lang="es-EC" sz="20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000" dirty="0">
                          <a:effectLst/>
                        </a:rPr>
                        <a:t>1,5</a:t>
                      </a:r>
                      <a:endParaRPr lang="es-EC" sz="30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000" dirty="0">
                          <a:effectLst/>
                        </a:rPr>
                        <a:t>2,00</a:t>
                      </a:r>
                      <a:endParaRPr lang="es-EC" sz="30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69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>
                          <a:effectLst/>
                        </a:rPr>
                        <a:t>Corporativa Edificio C</a:t>
                      </a:r>
                      <a:r>
                        <a:rPr lang="es-419" sz="2800" baseline="-25000">
                          <a:effectLst/>
                        </a:rPr>
                        <a:t>2013</a:t>
                      </a:r>
                      <a:endParaRPr lang="es-EC" sz="20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000" dirty="0">
                          <a:effectLst/>
                        </a:rPr>
                        <a:t>0,75</a:t>
                      </a:r>
                      <a:endParaRPr lang="es-EC" sz="30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3000" dirty="0">
                          <a:effectLst/>
                        </a:rPr>
                        <a:t>1,00</a:t>
                      </a:r>
                      <a:endParaRPr lang="es-EC" sz="30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49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990" y="142875"/>
            <a:ext cx="9579370" cy="1085850"/>
          </a:xfrm>
        </p:spPr>
        <p:txBody>
          <a:bodyPr>
            <a:normAutofit fontScale="90000"/>
          </a:bodyPr>
          <a:lstStyle/>
          <a:p>
            <a:r>
              <a:rPr lang="es-419" b="1" dirty="0">
                <a:solidFill>
                  <a:schemeClr val="accent2">
                    <a:lumMod val="50000"/>
                  </a:schemeClr>
                </a:solidFill>
              </a:rPr>
              <a:t>Análisis comparativo de las huellas </a:t>
            </a:r>
            <a:r>
              <a:rPr lang="es-419" b="1" dirty="0" smtClean="0">
                <a:solidFill>
                  <a:schemeClr val="accent2">
                    <a:lumMod val="50000"/>
                  </a:schemeClr>
                </a:solidFill>
              </a:rPr>
              <a:t>ecológicas: global</a:t>
            </a:r>
            <a:r>
              <a:rPr lang="es-419" b="1" dirty="0">
                <a:solidFill>
                  <a:schemeClr val="accent2">
                    <a:lumMod val="50000"/>
                  </a:schemeClr>
                </a:solidFill>
              </a:rPr>
              <a:t>, nacional, local y corporativa </a:t>
            </a:r>
            <a:r>
              <a:rPr lang="es-419" b="1" dirty="0">
                <a:solidFill>
                  <a:srgbClr val="C00000"/>
                </a:solidFill>
              </a:rPr>
              <a:t>UOCS-2013</a:t>
            </a:r>
            <a:r>
              <a:rPr lang="es-EC" b="1" i="1" dirty="0">
                <a:solidFill>
                  <a:srgbClr val="C00000"/>
                </a:solidFill>
              </a:rPr>
              <a:t/>
            </a:r>
            <a:br>
              <a:rPr lang="es-EC" b="1" i="1" dirty="0">
                <a:solidFill>
                  <a:srgbClr val="C00000"/>
                </a:solidFill>
              </a:rPr>
            </a:br>
            <a:endParaRPr lang="es-419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501921"/>
              </p:ext>
            </p:extLst>
          </p:nvPr>
        </p:nvGraphicFramePr>
        <p:xfrm>
          <a:off x="297456" y="1228725"/>
          <a:ext cx="9430437" cy="553833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689551"/>
                <a:gridCol w="3366657"/>
                <a:gridCol w="2374229"/>
              </a:tblGrid>
              <a:tr h="18048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Indicadores Comparativos</a:t>
                      </a:r>
                      <a:endParaRPr lang="es-EC" sz="28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Huella Ecológica (</a:t>
                      </a:r>
                      <a:r>
                        <a:rPr lang="es-419" sz="2800" dirty="0" err="1">
                          <a:effectLst/>
                        </a:rPr>
                        <a:t>hag</a:t>
                      </a:r>
                      <a:r>
                        <a:rPr lang="es-419" sz="2800" dirty="0">
                          <a:effectLst/>
                        </a:rPr>
                        <a:t>/persona/año)</a:t>
                      </a:r>
                      <a:endParaRPr lang="es-EC" sz="28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Análisis comparativo </a:t>
                      </a:r>
                      <a:endParaRPr lang="es-419" sz="28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 smtClean="0">
                          <a:effectLst/>
                        </a:rPr>
                        <a:t>HE</a:t>
                      </a:r>
                      <a:r>
                        <a:rPr lang="es-419" sz="2800" dirty="0">
                          <a:effectLst/>
                        </a:rPr>
                        <a:t>, UOCS</a:t>
                      </a:r>
                      <a:endParaRPr lang="es-EC" sz="28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69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>
                          <a:effectLst/>
                        </a:rPr>
                        <a:t>Global₂₀₀₇</a:t>
                      </a:r>
                      <a:endParaRPr lang="es-EC" sz="28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2,7</a:t>
                      </a:r>
                      <a:endParaRPr lang="es-EC" sz="28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2,00</a:t>
                      </a:r>
                      <a:endParaRPr lang="es-EC" sz="28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41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>
                          <a:effectLst/>
                        </a:rPr>
                        <a:t>Ecuador₂₀₀₇</a:t>
                      </a:r>
                      <a:endParaRPr lang="es-EC" sz="28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>
                          <a:effectLst/>
                        </a:rPr>
                        <a:t>1,9</a:t>
                      </a:r>
                      <a:endParaRPr lang="es-EC" sz="28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1,41</a:t>
                      </a:r>
                      <a:endParaRPr lang="es-EC" sz="28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69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>
                          <a:effectLst/>
                        </a:rPr>
                        <a:t>Quito₂₀₀₆</a:t>
                      </a:r>
                      <a:endParaRPr lang="es-EC" sz="28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>
                          <a:effectLst/>
                        </a:rPr>
                        <a:t>2,4</a:t>
                      </a:r>
                      <a:endParaRPr lang="es-EC" sz="28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1,78</a:t>
                      </a:r>
                      <a:endParaRPr lang="es-EC" sz="28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81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>
                          <a:effectLst/>
                        </a:rPr>
                        <a:t>Corporativa UONS₂₀₁₁</a:t>
                      </a:r>
                      <a:endParaRPr lang="es-EC" sz="28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>
                          <a:effectLst/>
                        </a:rPr>
                        <a:t>9,4</a:t>
                      </a:r>
                      <a:endParaRPr lang="es-EC" sz="28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6,96</a:t>
                      </a:r>
                      <a:endParaRPr lang="es-EC" sz="28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297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>
                          <a:effectLst/>
                        </a:rPr>
                        <a:t>Corporativa UOCS</a:t>
                      </a:r>
                      <a:r>
                        <a:rPr lang="es-419" sz="2800" baseline="-25000">
                          <a:effectLst/>
                        </a:rPr>
                        <a:t>2013</a:t>
                      </a:r>
                      <a:endParaRPr lang="es-EC" sz="280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1,35</a:t>
                      </a:r>
                      <a:endParaRPr lang="es-EC" sz="28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2800" dirty="0">
                          <a:effectLst/>
                        </a:rPr>
                        <a:t>1,00</a:t>
                      </a:r>
                      <a:endParaRPr lang="es-EC" sz="28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9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719" y="94205"/>
            <a:ext cx="8596668" cy="736600"/>
          </a:xfrm>
        </p:spPr>
        <p:txBody>
          <a:bodyPr>
            <a:noAutofit/>
          </a:bodyPr>
          <a:lstStyle/>
          <a:p>
            <a:pPr algn="ctr"/>
            <a:r>
              <a:rPr lang="es-419" sz="4400" b="1" dirty="0" smtClean="0">
                <a:solidFill>
                  <a:schemeClr val="accent3">
                    <a:lumMod val="75000"/>
                  </a:schemeClr>
                </a:solidFill>
              </a:rPr>
              <a:t>FUNCIONARIOS</a:t>
            </a:r>
            <a:endParaRPr lang="es-419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29893" y="2141764"/>
            <a:ext cx="9384437" cy="4651897"/>
            <a:chOff x="1029647" y="2211995"/>
            <a:chExt cx="4798282" cy="3067256"/>
          </a:xfrm>
        </p:grpSpPr>
        <p:sp>
          <p:nvSpPr>
            <p:cNvPr id="6" name="Forma libre 5"/>
            <p:cNvSpPr/>
            <p:nvPr/>
          </p:nvSpPr>
          <p:spPr>
            <a:xfrm>
              <a:off x="1029647" y="3593743"/>
              <a:ext cx="1555381" cy="1129105"/>
            </a:xfrm>
            <a:custGeom>
              <a:avLst/>
              <a:gdLst>
                <a:gd name="connsiteX0" fmla="*/ 0 w 2945136"/>
                <a:gd name="connsiteY0" fmla="*/ 112911 h 1129105"/>
                <a:gd name="connsiteX1" fmla="*/ 112911 w 2945136"/>
                <a:gd name="connsiteY1" fmla="*/ 0 h 1129105"/>
                <a:gd name="connsiteX2" fmla="*/ 2832226 w 2945136"/>
                <a:gd name="connsiteY2" fmla="*/ 0 h 1129105"/>
                <a:gd name="connsiteX3" fmla="*/ 2945137 w 2945136"/>
                <a:gd name="connsiteY3" fmla="*/ 112911 h 1129105"/>
                <a:gd name="connsiteX4" fmla="*/ 2945136 w 2945136"/>
                <a:gd name="connsiteY4" fmla="*/ 1016195 h 1129105"/>
                <a:gd name="connsiteX5" fmla="*/ 2832225 w 2945136"/>
                <a:gd name="connsiteY5" fmla="*/ 1129106 h 1129105"/>
                <a:gd name="connsiteX6" fmla="*/ 112911 w 2945136"/>
                <a:gd name="connsiteY6" fmla="*/ 1129105 h 1129105"/>
                <a:gd name="connsiteX7" fmla="*/ 0 w 2945136"/>
                <a:gd name="connsiteY7" fmla="*/ 1016194 h 1129105"/>
                <a:gd name="connsiteX8" fmla="*/ 0 w 2945136"/>
                <a:gd name="connsiteY8" fmla="*/ 112911 h 112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5136" h="1129105">
                  <a:moveTo>
                    <a:pt x="0" y="112911"/>
                  </a:moveTo>
                  <a:cubicBezTo>
                    <a:pt x="0" y="50552"/>
                    <a:pt x="50552" y="0"/>
                    <a:pt x="112911" y="0"/>
                  </a:cubicBezTo>
                  <a:lnTo>
                    <a:pt x="2832226" y="0"/>
                  </a:lnTo>
                  <a:cubicBezTo>
                    <a:pt x="2894585" y="0"/>
                    <a:pt x="2945137" y="50552"/>
                    <a:pt x="2945137" y="112911"/>
                  </a:cubicBezTo>
                  <a:cubicBezTo>
                    <a:pt x="2945137" y="414006"/>
                    <a:pt x="2945136" y="715100"/>
                    <a:pt x="2945136" y="1016195"/>
                  </a:cubicBezTo>
                  <a:cubicBezTo>
                    <a:pt x="2945136" y="1078554"/>
                    <a:pt x="2894584" y="1129106"/>
                    <a:pt x="2832225" y="1129106"/>
                  </a:cubicBezTo>
                  <a:lnTo>
                    <a:pt x="112911" y="1129105"/>
                  </a:lnTo>
                  <a:cubicBezTo>
                    <a:pt x="50552" y="1129105"/>
                    <a:pt x="0" y="1078553"/>
                    <a:pt x="0" y="1016194"/>
                  </a:cubicBezTo>
                  <a:lnTo>
                    <a:pt x="0" y="1129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795" tIns="90220" rIns="118795" bIns="9022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4500" kern="1200" dirty="0" smtClean="0"/>
                <a:t>EDIFICIO C</a:t>
              </a:r>
              <a:endParaRPr lang="es-419" sz="4500" kern="1200" dirty="0"/>
            </a:p>
          </p:txBody>
        </p:sp>
        <p:sp>
          <p:nvSpPr>
            <p:cNvPr id="8" name="Forma libre 7"/>
            <p:cNvSpPr/>
            <p:nvPr/>
          </p:nvSpPr>
          <p:spPr>
            <a:xfrm>
              <a:off x="2703510" y="3857317"/>
              <a:ext cx="1190511" cy="659774"/>
            </a:xfrm>
            <a:custGeom>
              <a:avLst/>
              <a:gdLst>
                <a:gd name="connsiteX0" fmla="*/ 0 w 1806568"/>
                <a:gd name="connsiteY0" fmla="*/ 112911 h 1129105"/>
                <a:gd name="connsiteX1" fmla="*/ 112911 w 1806568"/>
                <a:gd name="connsiteY1" fmla="*/ 0 h 1129105"/>
                <a:gd name="connsiteX2" fmla="*/ 1693658 w 1806568"/>
                <a:gd name="connsiteY2" fmla="*/ 0 h 1129105"/>
                <a:gd name="connsiteX3" fmla="*/ 1806569 w 1806568"/>
                <a:gd name="connsiteY3" fmla="*/ 112911 h 1129105"/>
                <a:gd name="connsiteX4" fmla="*/ 1806568 w 1806568"/>
                <a:gd name="connsiteY4" fmla="*/ 1016195 h 1129105"/>
                <a:gd name="connsiteX5" fmla="*/ 1693657 w 1806568"/>
                <a:gd name="connsiteY5" fmla="*/ 1129106 h 1129105"/>
                <a:gd name="connsiteX6" fmla="*/ 112911 w 1806568"/>
                <a:gd name="connsiteY6" fmla="*/ 1129105 h 1129105"/>
                <a:gd name="connsiteX7" fmla="*/ 0 w 1806568"/>
                <a:gd name="connsiteY7" fmla="*/ 1016194 h 1129105"/>
                <a:gd name="connsiteX8" fmla="*/ 0 w 1806568"/>
                <a:gd name="connsiteY8" fmla="*/ 112911 h 112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6568" h="1129105">
                  <a:moveTo>
                    <a:pt x="0" y="112911"/>
                  </a:moveTo>
                  <a:cubicBezTo>
                    <a:pt x="0" y="50552"/>
                    <a:pt x="50552" y="0"/>
                    <a:pt x="112911" y="0"/>
                  </a:cubicBezTo>
                  <a:lnTo>
                    <a:pt x="1693658" y="0"/>
                  </a:lnTo>
                  <a:cubicBezTo>
                    <a:pt x="1756017" y="0"/>
                    <a:pt x="1806569" y="50552"/>
                    <a:pt x="1806569" y="112911"/>
                  </a:cubicBezTo>
                  <a:cubicBezTo>
                    <a:pt x="1806569" y="414006"/>
                    <a:pt x="1806568" y="715100"/>
                    <a:pt x="1806568" y="1016195"/>
                  </a:cubicBezTo>
                  <a:cubicBezTo>
                    <a:pt x="1806568" y="1078554"/>
                    <a:pt x="1756016" y="1129106"/>
                    <a:pt x="1693657" y="1129106"/>
                  </a:cubicBezTo>
                  <a:lnTo>
                    <a:pt x="112911" y="1129105"/>
                  </a:lnTo>
                  <a:cubicBezTo>
                    <a:pt x="50552" y="1129105"/>
                    <a:pt x="0" y="1078553"/>
                    <a:pt x="0" y="1016194"/>
                  </a:cubicBezTo>
                  <a:lnTo>
                    <a:pt x="0" y="112911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455" tIns="54660" rIns="65455" bIns="5466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2200" kern="1200" dirty="0" smtClean="0"/>
                <a:t>338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2200" dirty="0" smtClean="0"/>
                <a:t>ADMINISTRATIVOS</a:t>
              </a:r>
              <a:endParaRPr lang="es-419" sz="2200" kern="1200" dirty="0"/>
            </a:p>
          </p:txBody>
        </p:sp>
        <p:sp>
          <p:nvSpPr>
            <p:cNvPr id="10" name="Forma libre 9"/>
            <p:cNvSpPr/>
            <p:nvPr/>
          </p:nvSpPr>
          <p:spPr>
            <a:xfrm>
              <a:off x="2742361" y="4621112"/>
              <a:ext cx="1190511" cy="658139"/>
            </a:xfrm>
            <a:custGeom>
              <a:avLst/>
              <a:gdLst>
                <a:gd name="connsiteX0" fmla="*/ 0 w 1806568"/>
                <a:gd name="connsiteY0" fmla="*/ 112911 h 1129105"/>
                <a:gd name="connsiteX1" fmla="*/ 112911 w 1806568"/>
                <a:gd name="connsiteY1" fmla="*/ 0 h 1129105"/>
                <a:gd name="connsiteX2" fmla="*/ 1693658 w 1806568"/>
                <a:gd name="connsiteY2" fmla="*/ 0 h 1129105"/>
                <a:gd name="connsiteX3" fmla="*/ 1806569 w 1806568"/>
                <a:gd name="connsiteY3" fmla="*/ 112911 h 1129105"/>
                <a:gd name="connsiteX4" fmla="*/ 1806568 w 1806568"/>
                <a:gd name="connsiteY4" fmla="*/ 1016195 h 1129105"/>
                <a:gd name="connsiteX5" fmla="*/ 1693657 w 1806568"/>
                <a:gd name="connsiteY5" fmla="*/ 1129106 h 1129105"/>
                <a:gd name="connsiteX6" fmla="*/ 112911 w 1806568"/>
                <a:gd name="connsiteY6" fmla="*/ 1129105 h 1129105"/>
                <a:gd name="connsiteX7" fmla="*/ 0 w 1806568"/>
                <a:gd name="connsiteY7" fmla="*/ 1016194 h 1129105"/>
                <a:gd name="connsiteX8" fmla="*/ 0 w 1806568"/>
                <a:gd name="connsiteY8" fmla="*/ 112911 h 112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6568" h="1129105">
                  <a:moveTo>
                    <a:pt x="0" y="112911"/>
                  </a:moveTo>
                  <a:cubicBezTo>
                    <a:pt x="0" y="50552"/>
                    <a:pt x="50552" y="0"/>
                    <a:pt x="112911" y="0"/>
                  </a:cubicBezTo>
                  <a:lnTo>
                    <a:pt x="1693658" y="0"/>
                  </a:lnTo>
                  <a:cubicBezTo>
                    <a:pt x="1756017" y="0"/>
                    <a:pt x="1806569" y="50552"/>
                    <a:pt x="1806569" y="112911"/>
                  </a:cubicBezTo>
                  <a:cubicBezTo>
                    <a:pt x="1806569" y="414006"/>
                    <a:pt x="1806568" y="715100"/>
                    <a:pt x="1806568" y="1016195"/>
                  </a:cubicBezTo>
                  <a:cubicBezTo>
                    <a:pt x="1806568" y="1078554"/>
                    <a:pt x="1756016" y="1129106"/>
                    <a:pt x="1693657" y="1129106"/>
                  </a:cubicBezTo>
                  <a:lnTo>
                    <a:pt x="112911" y="1129105"/>
                  </a:lnTo>
                  <a:cubicBezTo>
                    <a:pt x="50552" y="1129105"/>
                    <a:pt x="0" y="1078553"/>
                    <a:pt x="0" y="1016194"/>
                  </a:cubicBezTo>
                  <a:lnTo>
                    <a:pt x="0" y="112911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-286681"/>
                <a:satOff val="236"/>
                <a:lumOff val="-19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455" tIns="54660" rIns="65455" bIns="5466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2200" dirty="0" smtClean="0"/>
                <a:t>32</a:t>
              </a:r>
              <a:endParaRPr lang="es-419" sz="2200" kern="1200" dirty="0" smtClean="0"/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2200" kern="1200" dirty="0" smtClean="0"/>
                <a:t>INSPECTORES</a:t>
              </a:r>
              <a:r>
                <a:rPr lang="es-419" sz="1700" kern="1200" dirty="0" smtClean="0"/>
                <a:t>  </a:t>
              </a:r>
              <a:endParaRPr lang="es-419" sz="1700" kern="1200" dirty="0"/>
            </a:p>
          </p:txBody>
        </p:sp>
        <p:sp>
          <p:nvSpPr>
            <p:cNvPr id="14" name="Forma libre 13"/>
            <p:cNvSpPr/>
            <p:nvPr/>
          </p:nvSpPr>
          <p:spPr>
            <a:xfrm>
              <a:off x="4379442" y="2373051"/>
              <a:ext cx="1390916" cy="896948"/>
            </a:xfrm>
            <a:custGeom>
              <a:avLst/>
              <a:gdLst>
                <a:gd name="connsiteX0" fmla="*/ 0 w 2258210"/>
                <a:gd name="connsiteY0" fmla="*/ 112911 h 1129105"/>
                <a:gd name="connsiteX1" fmla="*/ 112911 w 2258210"/>
                <a:gd name="connsiteY1" fmla="*/ 0 h 1129105"/>
                <a:gd name="connsiteX2" fmla="*/ 2145300 w 2258210"/>
                <a:gd name="connsiteY2" fmla="*/ 0 h 1129105"/>
                <a:gd name="connsiteX3" fmla="*/ 2258211 w 2258210"/>
                <a:gd name="connsiteY3" fmla="*/ 112911 h 1129105"/>
                <a:gd name="connsiteX4" fmla="*/ 2258210 w 2258210"/>
                <a:gd name="connsiteY4" fmla="*/ 1016195 h 1129105"/>
                <a:gd name="connsiteX5" fmla="*/ 2145299 w 2258210"/>
                <a:gd name="connsiteY5" fmla="*/ 1129106 h 1129105"/>
                <a:gd name="connsiteX6" fmla="*/ 112911 w 2258210"/>
                <a:gd name="connsiteY6" fmla="*/ 1129105 h 1129105"/>
                <a:gd name="connsiteX7" fmla="*/ 0 w 2258210"/>
                <a:gd name="connsiteY7" fmla="*/ 1016194 h 1129105"/>
                <a:gd name="connsiteX8" fmla="*/ 0 w 2258210"/>
                <a:gd name="connsiteY8" fmla="*/ 112911 h 112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8210" h="1129105">
                  <a:moveTo>
                    <a:pt x="0" y="112911"/>
                  </a:moveTo>
                  <a:cubicBezTo>
                    <a:pt x="0" y="50552"/>
                    <a:pt x="50552" y="0"/>
                    <a:pt x="112911" y="0"/>
                  </a:cubicBezTo>
                  <a:lnTo>
                    <a:pt x="2145300" y="0"/>
                  </a:lnTo>
                  <a:cubicBezTo>
                    <a:pt x="2207659" y="0"/>
                    <a:pt x="2258211" y="50552"/>
                    <a:pt x="2258211" y="112911"/>
                  </a:cubicBezTo>
                  <a:cubicBezTo>
                    <a:pt x="2258211" y="414006"/>
                    <a:pt x="2258210" y="715100"/>
                    <a:pt x="2258210" y="1016195"/>
                  </a:cubicBezTo>
                  <a:cubicBezTo>
                    <a:pt x="2258210" y="1078554"/>
                    <a:pt x="2207658" y="1129106"/>
                    <a:pt x="2145299" y="1129106"/>
                  </a:cubicBezTo>
                  <a:lnTo>
                    <a:pt x="112911" y="1129105"/>
                  </a:lnTo>
                  <a:cubicBezTo>
                    <a:pt x="50552" y="1129105"/>
                    <a:pt x="0" y="1078553"/>
                    <a:pt x="0" y="1016194"/>
                  </a:cubicBezTo>
                  <a:lnTo>
                    <a:pt x="0" y="1129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433403"/>
                <a:satOff val="1180"/>
                <a:lumOff val="-981"/>
                <a:alphaOff val="0"/>
              </a:schemeClr>
            </a:fillRef>
            <a:effectRef idx="0">
              <a:schemeClr val="accent3">
                <a:hueOff val="-1433403"/>
                <a:satOff val="1180"/>
                <a:lumOff val="-98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795" tIns="90220" rIns="118795" bIns="9022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4500" kern="1200" dirty="0" smtClean="0"/>
                <a:t>UOCS</a:t>
              </a:r>
              <a:endParaRPr lang="es-419" sz="4500" kern="1200" dirty="0"/>
            </a:p>
          </p:txBody>
        </p:sp>
        <p:sp>
          <p:nvSpPr>
            <p:cNvPr id="15" name="Forma libre 14"/>
            <p:cNvSpPr/>
            <p:nvPr/>
          </p:nvSpPr>
          <p:spPr>
            <a:xfrm>
              <a:off x="4439230" y="3266945"/>
              <a:ext cx="225822" cy="84682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46829"/>
                  </a:lnTo>
                  <a:lnTo>
                    <a:pt x="225821" y="846829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orma libre 15"/>
            <p:cNvSpPr/>
            <p:nvPr/>
          </p:nvSpPr>
          <p:spPr>
            <a:xfrm>
              <a:off x="4552142" y="3699276"/>
              <a:ext cx="1275787" cy="820708"/>
            </a:xfrm>
            <a:custGeom>
              <a:avLst/>
              <a:gdLst>
                <a:gd name="connsiteX0" fmla="*/ 0 w 1806568"/>
                <a:gd name="connsiteY0" fmla="*/ 112911 h 1129105"/>
                <a:gd name="connsiteX1" fmla="*/ 112911 w 1806568"/>
                <a:gd name="connsiteY1" fmla="*/ 0 h 1129105"/>
                <a:gd name="connsiteX2" fmla="*/ 1693658 w 1806568"/>
                <a:gd name="connsiteY2" fmla="*/ 0 h 1129105"/>
                <a:gd name="connsiteX3" fmla="*/ 1806569 w 1806568"/>
                <a:gd name="connsiteY3" fmla="*/ 112911 h 1129105"/>
                <a:gd name="connsiteX4" fmla="*/ 1806568 w 1806568"/>
                <a:gd name="connsiteY4" fmla="*/ 1016195 h 1129105"/>
                <a:gd name="connsiteX5" fmla="*/ 1693657 w 1806568"/>
                <a:gd name="connsiteY5" fmla="*/ 1129106 h 1129105"/>
                <a:gd name="connsiteX6" fmla="*/ 112911 w 1806568"/>
                <a:gd name="connsiteY6" fmla="*/ 1129105 h 1129105"/>
                <a:gd name="connsiteX7" fmla="*/ 0 w 1806568"/>
                <a:gd name="connsiteY7" fmla="*/ 1016194 h 1129105"/>
                <a:gd name="connsiteX8" fmla="*/ 0 w 1806568"/>
                <a:gd name="connsiteY8" fmla="*/ 112911 h 112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6568" h="1129105">
                  <a:moveTo>
                    <a:pt x="0" y="112911"/>
                  </a:moveTo>
                  <a:cubicBezTo>
                    <a:pt x="0" y="50552"/>
                    <a:pt x="50552" y="0"/>
                    <a:pt x="112911" y="0"/>
                  </a:cubicBezTo>
                  <a:lnTo>
                    <a:pt x="1693658" y="0"/>
                  </a:lnTo>
                  <a:cubicBezTo>
                    <a:pt x="1756017" y="0"/>
                    <a:pt x="1806569" y="50552"/>
                    <a:pt x="1806569" y="112911"/>
                  </a:cubicBezTo>
                  <a:cubicBezTo>
                    <a:pt x="1806569" y="414006"/>
                    <a:pt x="1806568" y="715100"/>
                    <a:pt x="1806568" y="1016195"/>
                  </a:cubicBezTo>
                  <a:cubicBezTo>
                    <a:pt x="1806568" y="1078554"/>
                    <a:pt x="1756016" y="1129106"/>
                    <a:pt x="1693657" y="1129106"/>
                  </a:cubicBezTo>
                  <a:lnTo>
                    <a:pt x="112911" y="1129105"/>
                  </a:lnTo>
                  <a:cubicBezTo>
                    <a:pt x="50552" y="1129105"/>
                    <a:pt x="0" y="1078553"/>
                    <a:pt x="0" y="1016194"/>
                  </a:cubicBezTo>
                  <a:lnTo>
                    <a:pt x="0" y="112911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-860042"/>
                <a:satOff val="708"/>
                <a:lumOff val="-58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455" tIns="54660" rIns="65455" bIns="5466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2200" kern="1200" dirty="0" smtClean="0"/>
                <a:t>90</a:t>
              </a:r>
              <a:endParaRPr lang="es-419" sz="2200" dirty="0"/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2200" kern="1200" dirty="0" smtClean="0"/>
                <a:t>EMPLEADOS</a:t>
              </a:r>
              <a:endParaRPr lang="es-419" sz="2200" kern="1200" dirty="0"/>
            </a:p>
          </p:txBody>
        </p:sp>
        <p:sp>
          <p:nvSpPr>
            <p:cNvPr id="17" name="Forma libre 16"/>
            <p:cNvSpPr/>
            <p:nvPr/>
          </p:nvSpPr>
          <p:spPr>
            <a:xfrm rot="5400000">
              <a:off x="1664176" y="1797374"/>
              <a:ext cx="678530" cy="150777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258210"/>
                  </a:lnTo>
                  <a:lnTo>
                    <a:pt x="225821" y="2258210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3" name="Forma libre 22"/>
          <p:cNvSpPr/>
          <p:nvPr/>
        </p:nvSpPr>
        <p:spPr>
          <a:xfrm>
            <a:off x="129893" y="2405773"/>
            <a:ext cx="3042001" cy="1566579"/>
          </a:xfrm>
          <a:custGeom>
            <a:avLst/>
            <a:gdLst>
              <a:gd name="connsiteX0" fmla="*/ 0 w 2945136"/>
              <a:gd name="connsiteY0" fmla="*/ 112911 h 1129105"/>
              <a:gd name="connsiteX1" fmla="*/ 112911 w 2945136"/>
              <a:gd name="connsiteY1" fmla="*/ 0 h 1129105"/>
              <a:gd name="connsiteX2" fmla="*/ 2832226 w 2945136"/>
              <a:gd name="connsiteY2" fmla="*/ 0 h 1129105"/>
              <a:gd name="connsiteX3" fmla="*/ 2945137 w 2945136"/>
              <a:gd name="connsiteY3" fmla="*/ 112911 h 1129105"/>
              <a:gd name="connsiteX4" fmla="*/ 2945136 w 2945136"/>
              <a:gd name="connsiteY4" fmla="*/ 1016195 h 1129105"/>
              <a:gd name="connsiteX5" fmla="*/ 2832225 w 2945136"/>
              <a:gd name="connsiteY5" fmla="*/ 1129106 h 1129105"/>
              <a:gd name="connsiteX6" fmla="*/ 112911 w 2945136"/>
              <a:gd name="connsiteY6" fmla="*/ 1129105 h 1129105"/>
              <a:gd name="connsiteX7" fmla="*/ 0 w 2945136"/>
              <a:gd name="connsiteY7" fmla="*/ 1016194 h 1129105"/>
              <a:gd name="connsiteX8" fmla="*/ 0 w 2945136"/>
              <a:gd name="connsiteY8" fmla="*/ 112911 h 112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5136" h="1129105">
                <a:moveTo>
                  <a:pt x="0" y="112911"/>
                </a:moveTo>
                <a:cubicBezTo>
                  <a:pt x="0" y="50552"/>
                  <a:pt x="50552" y="0"/>
                  <a:pt x="112911" y="0"/>
                </a:cubicBezTo>
                <a:lnTo>
                  <a:pt x="2832226" y="0"/>
                </a:lnTo>
                <a:cubicBezTo>
                  <a:pt x="2894585" y="0"/>
                  <a:pt x="2945137" y="50552"/>
                  <a:pt x="2945137" y="112911"/>
                </a:cubicBezTo>
                <a:cubicBezTo>
                  <a:pt x="2945137" y="414006"/>
                  <a:pt x="2945136" y="715100"/>
                  <a:pt x="2945136" y="1016195"/>
                </a:cubicBezTo>
                <a:cubicBezTo>
                  <a:pt x="2945136" y="1078554"/>
                  <a:pt x="2894584" y="1129106"/>
                  <a:pt x="2832225" y="1129106"/>
                </a:cubicBezTo>
                <a:lnTo>
                  <a:pt x="112911" y="1129105"/>
                </a:lnTo>
                <a:cubicBezTo>
                  <a:pt x="50552" y="1129105"/>
                  <a:pt x="0" y="1078553"/>
                  <a:pt x="0" y="1016194"/>
                </a:cubicBezTo>
                <a:lnTo>
                  <a:pt x="0" y="1129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795" tIns="90220" rIns="118795" bIns="9022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419" sz="4500" kern="1200" dirty="0" smtClean="0"/>
              <a:t>EDIFICIOS A,B,C</a:t>
            </a:r>
          </a:p>
        </p:txBody>
      </p:sp>
      <p:sp>
        <p:nvSpPr>
          <p:cNvPr id="24" name="Forma libre 23"/>
          <p:cNvSpPr/>
          <p:nvPr/>
        </p:nvSpPr>
        <p:spPr>
          <a:xfrm>
            <a:off x="3394178" y="2824777"/>
            <a:ext cx="2328391" cy="914512"/>
          </a:xfrm>
          <a:custGeom>
            <a:avLst/>
            <a:gdLst>
              <a:gd name="connsiteX0" fmla="*/ 0 w 1806568"/>
              <a:gd name="connsiteY0" fmla="*/ 112911 h 1129105"/>
              <a:gd name="connsiteX1" fmla="*/ 112911 w 1806568"/>
              <a:gd name="connsiteY1" fmla="*/ 0 h 1129105"/>
              <a:gd name="connsiteX2" fmla="*/ 1693658 w 1806568"/>
              <a:gd name="connsiteY2" fmla="*/ 0 h 1129105"/>
              <a:gd name="connsiteX3" fmla="*/ 1806569 w 1806568"/>
              <a:gd name="connsiteY3" fmla="*/ 112911 h 1129105"/>
              <a:gd name="connsiteX4" fmla="*/ 1806568 w 1806568"/>
              <a:gd name="connsiteY4" fmla="*/ 1016195 h 1129105"/>
              <a:gd name="connsiteX5" fmla="*/ 1693657 w 1806568"/>
              <a:gd name="connsiteY5" fmla="*/ 1129106 h 1129105"/>
              <a:gd name="connsiteX6" fmla="*/ 112911 w 1806568"/>
              <a:gd name="connsiteY6" fmla="*/ 1129105 h 1129105"/>
              <a:gd name="connsiteX7" fmla="*/ 0 w 1806568"/>
              <a:gd name="connsiteY7" fmla="*/ 1016194 h 1129105"/>
              <a:gd name="connsiteX8" fmla="*/ 0 w 1806568"/>
              <a:gd name="connsiteY8" fmla="*/ 112911 h 112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6568" h="1129105">
                <a:moveTo>
                  <a:pt x="0" y="112911"/>
                </a:moveTo>
                <a:cubicBezTo>
                  <a:pt x="0" y="50552"/>
                  <a:pt x="50552" y="0"/>
                  <a:pt x="112911" y="0"/>
                </a:cubicBezTo>
                <a:lnTo>
                  <a:pt x="1693658" y="0"/>
                </a:lnTo>
                <a:cubicBezTo>
                  <a:pt x="1756017" y="0"/>
                  <a:pt x="1806569" y="50552"/>
                  <a:pt x="1806569" y="112911"/>
                </a:cubicBezTo>
                <a:cubicBezTo>
                  <a:pt x="1806569" y="414006"/>
                  <a:pt x="1806568" y="715100"/>
                  <a:pt x="1806568" y="1016195"/>
                </a:cubicBezTo>
                <a:cubicBezTo>
                  <a:pt x="1806568" y="1078554"/>
                  <a:pt x="1756016" y="1129106"/>
                  <a:pt x="1693657" y="1129106"/>
                </a:cubicBezTo>
                <a:lnTo>
                  <a:pt x="112911" y="1129105"/>
                </a:lnTo>
                <a:cubicBezTo>
                  <a:pt x="50552" y="1129105"/>
                  <a:pt x="0" y="1078553"/>
                  <a:pt x="0" y="1016194"/>
                </a:cubicBezTo>
                <a:lnTo>
                  <a:pt x="0" y="112911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455" tIns="54660" rIns="65455" bIns="5466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419" sz="2200" kern="1200" dirty="0" smtClean="0"/>
              <a:t>941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419" sz="2200" dirty="0" smtClean="0"/>
              <a:t>ADMINISTRATIVOS</a:t>
            </a:r>
            <a:endParaRPr lang="es-419" sz="2200" kern="1200" dirty="0"/>
          </a:p>
        </p:txBody>
      </p:sp>
      <p:sp>
        <p:nvSpPr>
          <p:cNvPr id="25" name="Forma libre 24"/>
          <p:cNvSpPr/>
          <p:nvPr/>
        </p:nvSpPr>
        <p:spPr>
          <a:xfrm>
            <a:off x="3455196" y="1009581"/>
            <a:ext cx="3042001" cy="1150401"/>
          </a:xfrm>
          <a:custGeom>
            <a:avLst/>
            <a:gdLst>
              <a:gd name="connsiteX0" fmla="*/ 0 w 2945136"/>
              <a:gd name="connsiteY0" fmla="*/ 112911 h 1129105"/>
              <a:gd name="connsiteX1" fmla="*/ 112911 w 2945136"/>
              <a:gd name="connsiteY1" fmla="*/ 0 h 1129105"/>
              <a:gd name="connsiteX2" fmla="*/ 2832226 w 2945136"/>
              <a:gd name="connsiteY2" fmla="*/ 0 h 1129105"/>
              <a:gd name="connsiteX3" fmla="*/ 2945137 w 2945136"/>
              <a:gd name="connsiteY3" fmla="*/ 112911 h 1129105"/>
              <a:gd name="connsiteX4" fmla="*/ 2945136 w 2945136"/>
              <a:gd name="connsiteY4" fmla="*/ 1016195 h 1129105"/>
              <a:gd name="connsiteX5" fmla="*/ 2832225 w 2945136"/>
              <a:gd name="connsiteY5" fmla="*/ 1129106 h 1129105"/>
              <a:gd name="connsiteX6" fmla="*/ 112911 w 2945136"/>
              <a:gd name="connsiteY6" fmla="*/ 1129105 h 1129105"/>
              <a:gd name="connsiteX7" fmla="*/ 0 w 2945136"/>
              <a:gd name="connsiteY7" fmla="*/ 1016194 h 1129105"/>
              <a:gd name="connsiteX8" fmla="*/ 0 w 2945136"/>
              <a:gd name="connsiteY8" fmla="*/ 112911 h 112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5136" h="1129105">
                <a:moveTo>
                  <a:pt x="0" y="112911"/>
                </a:moveTo>
                <a:cubicBezTo>
                  <a:pt x="0" y="50552"/>
                  <a:pt x="50552" y="0"/>
                  <a:pt x="112911" y="0"/>
                </a:cubicBezTo>
                <a:lnTo>
                  <a:pt x="2832226" y="0"/>
                </a:lnTo>
                <a:cubicBezTo>
                  <a:pt x="2894585" y="0"/>
                  <a:pt x="2945137" y="50552"/>
                  <a:pt x="2945137" y="112911"/>
                </a:cubicBezTo>
                <a:cubicBezTo>
                  <a:pt x="2945137" y="414006"/>
                  <a:pt x="2945136" y="715100"/>
                  <a:pt x="2945136" y="1016195"/>
                </a:cubicBezTo>
                <a:cubicBezTo>
                  <a:pt x="2945136" y="1078554"/>
                  <a:pt x="2894584" y="1129106"/>
                  <a:pt x="2832225" y="1129106"/>
                </a:cubicBezTo>
                <a:lnTo>
                  <a:pt x="112911" y="1129105"/>
                </a:lnTo>
                <a:cubicBezTo>
                  <a:pt x="50552" y="1129105"/>
                  <a:pt x="0" y="1078553"/>
                  <a:pt x="0" y="1016194"/>
                </a:cubicBezTo>
                <a:lnTo>
                  <a:pt x="0" y="11291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795" tIns="90220" rIns="118795" bIns="9022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419" sz="4500" kern="1200" dirty="0" smtClean="0"/>
              <a:t>EPMAPS</a:t>
            </a:r>
          </a:p>
        </p:txBody>
      </p:sp>
      <p:sp>
        <p:nvSpPr>
          <p:cNvPr id="26" name="Forma libre 25"/>
          <p:cNvSpPr/>
          <p:nvPr/>
        </p:nvSpPr>
        <p:spPr>
          <a:xfrm>
            <a:off x="3173348" y="2725191"/>
            <a:ext cx="441661" cy="12471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46829"/>
                </a:lnTo>
                <a:lnTo>
                  <a:pt x="225821" y="84682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orma libre 27"/>
          <p:cNvSpPr/>
          <p:nvPr/>
        </p:nvSpPr>
        <p:spPr>
          <a:xfrm>
            <a:off x="6681392" y="921251"/>
            <a:ext cx="2322118" cy="848705"/>
          </a:xfrm>
          <a:custGeom>
            <a:avLst/>
            <a:gdLst>
              <a:gd name="connsiteX0" fmla="*/ 0 w 1806568"/>
              <a:gd name="connsiteY0" fmla="*/ 112911 h 1129105"/>
              <a:gd name="connsiteX1" fmla="*/ 112911 w 1806568"/>
              <a:gd name="connsiteY1" fmla="*/ 0 h 1129105"/>
              <a:gd name="connsiteX2" fmla="*/ 1693658 w 1806568"/>
              <a:gd name="connsiteY2" fmla="*/ 0 h 1129105"/>
              <a:gd name="connsiteX3" fmla="*/ 1806569 w 1806568"/>
              <a:gd name="connsiteY3" fmla="*/ 112911 h 1129105"/>
              <a:gd name="connsiteX4" fmla="*/ 1806568 w 1806568"/>
              <a:gd name="connsiteY4" fmla="*/ 1016195 h 1129105"/>
              <a:gd name="connsiteX5" fmla="*/ 1693657 w 1806568"/>
              <a:gd name="connsiteY5" fmla="*/ 1129106 h 1129105"/>
              <a:gd name="connsiteX6" fmla="*/ 112911 w 1806568"/>
              <a:gd name="connsiteY6" fmla="*/ 1129105 h 1129105"/>
              <a:gd name="connsiteX7" fmla="*/ 0 w 1806568"/>
              <a:gd name="connsiteY7" fmla="*/ 1016194 h 1129105"/>
              <a:gd name="connsiteX8" fmla="*/ 0 w 1806568"/>
              <a:gd name="connsiteY8" fmla="*/ 112911 h 112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6568" h="1129105">
                <a:moveTo>
                  <a:pt x="0" y="112911"/>
                </a:moveTo>
                <a:cubicBezTo>
                  <a:pt x="0" y="50552"/>
                  <a:pt x="50552" y="0"/>
                  <a:pt x="112911" y="0"/>
                </a:cubicBezTo>
                <a:lnTo>
                  <a:pt x="1693658" y="0"/>
                </a:lnTo>
                <a:cubicBezTo>
                  <a:pt x="1756017" y="0"/>
                  <a:pt x="1806569" y="50552"/>
                  <a:pt x="1806569" y="112911"/>
                </a:cubicBezTo>
                <a:cubicBezTo>
                  <a:pt x="1806569" y="414006"/>
                  <a:pt x="1806568" y="715100"/>
                  <a:pt x="1806568" y="1016195"/>
                </a:cubicBezTo>
                <a:cubicBezTo>
                  <a:pt x="1806568" y="1078554"/>
                  <a:pt x="1756016" y="1129106"/>
                  <a:pt x="1693657" y="1129106"/>
                </a:cubicBezTo>
                <a:lnTo>
                  <a:pt x="112911" y="1129105"/>
                </a:lnTo>
                <a:cubicBezTo>
                  <a:pt x="50552" y="1129105"/>
                  <a:pt x="0" y="1078553"/>
                  <a:pt x="0" y="1016194"/>
                </a:cubicBezTo>
                <a:lnTo>
                  <a:pt x="0" y="112911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65455" tIns="54660" rIns="65455" bIns="5466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419" sz="2000" dirty="0" smtClean="0"/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419" sz="2200" dirty="0" smtClean="0"/>
              <a:t>1958 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419" sz="2200" dirty="0" smtClean="0"/>
              <a:t>FUNCIONARIOS</a:t>
            </a:r>
            <a:endParaRPr lang="es-419" sz="2200" dirty="0"/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419" sz="1700" kern="1200" dirty="0"/>
          </a:p>
        </p:txBody>
      </p:sp>
      <p:sp>
        <p:nvSpPr>
          <p:cNvPr id="29" name="Forma libre 28"/>
          <p:cNvSpPr/>
          <p:nvPr/>
        </p:nvSpPr>
        <p:spPr>
          <a:xfrm rot="5400000">
            <a:off x="6706558" y="1196249"/>
            <a:ext cx="462325" cy="7770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46829"/>
                </a:lnTo>
                <a:lnTo>
                  <a:pt x="225821" y="84682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orma libre 29"/>
          <p:cNvSpPr/>
          <p:nvPr/>
        </p:nvSpPr>
        <p:spPr>
          <a:xfrm>
            <a:off x="3170893" y="4397421"/>
            <a:ext cx="209936" cy="59621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46829"/>
                </a:lnTo>
                <a:lnTo>
                  <a:pt x="225821" y="84682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orma libre 30"/>
          <p:cNvSpPr/>
          <p:nvPr/>
        </p:nvSpPr>
        <p:spPr>
          <a:xfrm>
            <a:off x="3170893" y="4464690"/>
            <a:ext cx="290855" cy="171591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58210"/>
                </a:lnTo>
                <a:lnTo>
                  <a:pt x="294513" y="2258210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46" name="Conector recto 45"/>
          <p:cNvCxnSpPr>
            <a:stCxn id="25" idx="4"/>
          </p:cNvCxnSpPr>
          <p:nvPr/>
        </p:nvCxnSpPr>
        <p:spPr>
          <a:xfrm>
            <a:off x="6497197" y="2044942"/>
            <a:ext cx="2223893" cy="1504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>
            <a:off x="8721090" y="2059986"/>
            <a:ext cx="0" cy="32604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6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279399"/>
            <a:ext cx="8606367" cy="788931"/>
          </a:xfrm>
        </p:spPr>
        <p:txBody>
          <a:bodyPr>
            <a:normAutofit/>
          </a:bodyPr>
          <a:lstStyle/>
          <a:p>
            <a:r>
              <a:rPr lang="es-419" sz="4000" b="1" dirty="0">
                <a:solidFill>
                  <a:schemeClr val="accent2">
                    <a:lumMod val="50000"/>
                  </a:schemeClr>
                </a:solidFill>
              </a:rPr>
              <a:t>Medidas de </a:t>
            </a:r>
            <a:r>
              <a:rPr lang="es-419" sz="4000" b="1" dirty="0" smtClean="0">
                <a:solidFill>
                  <a:schemeClr val="accent2">
                    <a:lumMod val="50000"/>
                  </a:schemeClr>
                </a:solidFill>
              </a:rPr>
              <a:t>ecoeficiencia generales</a:t>
            </a:r>
            <a:endParaRPr lang="es-419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5884" y="1068330"/>
            <a:ext cx="8606366" cy="566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419" sz="2800" b="1" dirty="0" smtClean="0">
                <a:solidFill>
                  <a:schemeClr val="accent2">
                    <a:lumMod val="75000"/>
                  </a:schemeClr>
                </a:solidFill>
              </a:rPr>
              <a:t>Combustibles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419" sz="2800" dirty="0" smtClean="0"/>
              <a:t>Tomar en cuenta el combustible viendo rendimiento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419" sz="2800" dirty="0" smtClean="0"/>
              <a:t>Mantenimiento preventivo de vehículos y maquinaria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419" sz="2800" dirty="0" smtClean="0"/>
              <a:t>Buenas prácticas de manejo</a:t>
            </a:r>
          </a:p>
          <a:p>
            <a:pPr marL="0" indent="0">
              <a:buNone/>
            </a:pP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</a:rPr>
              <a:t>Uso de papel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419" sz="2800" dirty="0" smtClean="0"/>
              <a:t>Establecer </a:t>
            </a:r>
            <a:r>
              <a:rPr lang="es-419" sz="2800" dirty="0"/>
              <a:t>la cultura cero papel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419" sz="2800" dirty="0"/>
              <a:t>Continuar con la regla de las 3R ecológicas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419" sz="2800" dirty="0"/>
              <a:t>Gestión con proveedores</a:t>
            </a:r>
          </a:p>
        </p:txBody>
      </p:sp>
      <p:pic>
        <p:nvPicPr>
          <p:cNvPr id="4" name="Picture 2" descr="http://mural.uv.es/roro2/RR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120" y="3291555"/>
            <a:ext cx="2131318" cy="20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7358" y="306472"/>
            <a:ext cx="8923822" cy="64372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419" sz="2800" b="1" dirty="0" smtClean="0">
                <a:solidFill>
                  <a:schemeClr val="accent2">
                    <a:lumMod val="75000"/>
                  </a:schemeClr>
                </a:solidFill>
              </a:rPr>
              <a:t>Energía </a:t>
            </a: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</a:rPr>
              <a:t>eléctrica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419" sz="2800" dirty="0"/>
              <a:t>Fomentar la cultura de ahorro de energía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419" sz="2800" dirty="0"/>
              <a:t>Desconectar los equipos cuando no se utilizan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419" sz="2800" dirty="0"/>
              <a:t>Adquirir luminarias que favorezcan el ahorro de energía</a:t>
            </a:r>
          </a:p>
          <a:p>
            <a:pPr marL="0" indent="0">
              <a:buNone/>
            </a:pPr>
            <a:r>
              <a:rPr lang="es-419" sz="2800" b="1" dirty="0">
                <a:solidFill>
                  <a:schemeClr val="accent2">
                    <a:lumMod val="75000"/>
                  </a:schemeClr>
                </a:solidFill>
              </a:rPr>
              <a:t>Agua potable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419" sz="2800" dirty="0"/>
              <a:t>Mantenimiento preventivo de grifería y sanitarios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419" sz="2800" dirty="0"/>
              <a:t>Continuar la instalación de llaves con cierre automático</a:t>
            </a:r>
          </a:p>
          <a:p>
            <a:pPr marL="0" indent="0">
              <a:buNone/>
            </a:pPr>
            <a:r>
              <a:rPr lang="es-419" sz="2800" b="1" dirty="0" smtClean="0">
                <a:solidFill>
                  <a:schemeClr val="accent2">
                    <a:lumMod val="75000"/>
                  </a:schemeClr>
                </a:solidFill>
              </a:rPr>
              <a:t>Generación de residuos sólidos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419" sz="2800" dirty="0" smtClean="0"/>
              <a:t>Fomentar la cultura ambiental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419" sz="2800" dirty="0" smtClean="0"/>
              <a:t>Concientización </a:t>
            </a:r>
          </a:p>
        </p:txBody>
      </p:sp>
    </p:spTree>
    <p:extLst>
      <p:ext uri="{BB962C8B-B14F-4D97-AF65-F5344CB8AC3E}">
        <p14:creationId xmlns:p14="http://schemas.microsoft.com/office/powerpoint/2010/main" val="159646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91934" y="161280"/>
            <a:ext cx="4054686" cy="872710"/>
          </a:xfrm>
        </p:spPr>
        <p:txBody>
          <a:bodyPr/>
          <a:lstStyle/>
          <a:p>
            <a:pPr algn="ctr"/>
            <a:r>
              <a:rPr lang="es-419" b="1" dirty="0" smtClean="0">
                <a:solidFill>
                  <a:schemeClr val="accent2">
                    <a:lumMod val="50000"/>
                  </a:schemeClr>
                </a:solidFill>
              </a:rPr>
              <a:t>CONCLUSIONES</a:t>
            </a:r>
            <a:endParaRPr lang="es-419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303020" y="2191445"/>
            <a:ext cx="8549640" cy="3832648"/>
            <a:chOff x="1298252" y="2191445"/>
            <a:chExt cx="7360921" cy="3832648"/>
          </a:xfrm>
        </p:grpSpPr>
        <p:sp>
          <p:nvSpPr>
            <p:cNvPr id="7" name="Rectángulo 6"/>
            <p:cNvSpPr/>
            <p:nvPr/>
          </p:nvSpPr>
          <p:spPr>
            <a:xfrm>
              <a:off x="1298252" y="2841315"/>
              <a:ext cx="7360921" cy="318277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orma libre 7"/>
            <p:cNvSpPr/>
            <p:nvPr/>
          </p:nvSpPr>
          <p:spPr>
            <a:xfrm>
              <a:off x="1679009" y="3810925"/>
              <a:ext cx="2859901" cy="1105165"/>
            </a:xfrm>
            <a:custGeom>
              <a:avLst/>
              <a:gdLst>
                <a:gd name="connsiteX0" fmla="*/ 0 w 2859901"/>
                <a:gd name="connsiteY0" fmla="*/ 0 h 2722828"/>
                <a:gd name="connsiteX1" fmla="*/ 2859901 w 2859901"/>
                <a:gd name="connsiteY1" fmla="*/ 0 h 2722828"/>
                <a:gd name="connsiteX2" fmla="*/ 2859901 w 2859901"/>
                <a:gd name="connsiteY2" fmla="*/ 2722828 h 2722828"/>
                <a:gd name="connsiteX3" fmla="*/ 0 w 2859901"/>
                <a:gd name="connsiteY3" fmla="*/ 2722828 h 2722828"/>
                <a:gd name="connsiteX4" fmla="*/ 0 w 2859901"/>
                <a:gd name="connsiteY4" fmla="*/ 0 h 272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9901" h="2722828">
                  <a:moveTo>
                    <a:pt x="0" y="0"/>
                  </a:moveTo>
                  <a:lnTo>
                    <a:pt x="2859901" y="0"/>
                  </a:lnTo>
                  <a:lnTo>
                    <a:pt x="2859901" y="2722828"/>
                  </a:lnTo>
                  <a:lnTo>
                    <a:pt x="0" y="27228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775" tIns="104775" rIns="104775" bIns="104775" numCol="1" spcCol="1270" anchor="t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5500" kern="1200" dirty="0" smtClean="0"/>
                <a:t>UOCS</a:t>
              </a:r>
              <a:endParaRPr lang="es-419" sz="5500" kern="1200" dirty="0"/>
            </a:p>
          </p:txBody>
        </p:sp>
        <p:sp>
          <p:nvSpPr>
            <p:cNvPr id="9" name="Forma libre 8"/>
            <p:cNvSpPr/>
            <p:nvPr/>
          </p:nvSpPr>
          <p:spPr>
            <a:xfrm>
              <a:off x="5119586" y="3805148"/>
              <a:ext cx="3222004" cy="925611"/>
            </a:xfrm>
            <a:custGeom>
              <a:avLst/>
              <a:gdLst>
                <a:gd name="connsiteX0" fmla="*/ 0 w 2859901"/>
                <a:gd name="connsiteY0" fmla="*/ 0 h 2722828"/>
                <a:gd name="connsiteX1" fmla="*/ 2859901 w 2859901"/>
                <a:gd name="connsiteY1" fmla="*/ 0 h 2722828"/>
                <a:gd name="connsiteX2" fmla="*/ 2859901 w 2859901"/>
                <a:gd name="connsiteY2" fmla="*/ 2722828 h 2722828"/>
                <a:gd name="connsiteX3" fmla="*/ 0 w 2859901"/>
                <a:gd name="connsiteY3" fmla="*/ 2722828 h 2722828"/>
                <a:gd name="connsiteX4" fmla="*/ 0 w 2859901"/>
                <a:gd name="connsiteY4" fmla="*/ 0 h 272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9901" h="2722828">
                  <a:moveTo>
                    <a:pt x="0" y="0"/>
                  </a:moveTo>
                  <a:lnTo>
                    <a:pt x="2859901" y="0"/>
                  </a:lnTo>
                  <a:lnTo>
                    <a:pt x="2859901" y="2722828"/>
                  </a:lnTo>
                  <a:lnTo>
                    <a:pt x="0" y="27228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775" tIns="104775" rIns="104775" bIns="104775" numCol="1" spcCol="1270" anchor="t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5500" kern="1200" dirty="0" smtClean="0"/>
                <a:t>EDIFICIO C</a:t>
              </a:r>
              <a:endParaRPr lang="es-419" sz="5500" kern="1200" dirty="0"/>
            </a:p>
          </p:txBody>
        </p:sp>
        <p:sp>
          <p:nvSpPr>
            <p:cNvPr id="10" name="Cruz 9"/>
            <p:cNvSpPr/>
            <p:nvPr/>
          </p:nvSpPr>
          <p:spPr>
            <a:xfrm>
              <a:off x="1436536" y="2191445"/>
              <a:ext cx="1203424" cy="1203424"/>
            </a:xfrm>
            <a:prstGeom prst="plus">
              <a:avLst>
                <a:gd name="adj" fmla="val 328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7382867" y="2624225"/>
              <a:ext cx="1132634" cy="388143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onector recto 11"/>
            <p:cNvSpPr/>
            <p:nvPr/>
          </p:nvSpPr>
          <p:spPr>
            <a:xfrm>
              <a:off x="5100931" y="3222593"/>
              <a:ext cx="707" cy="2600562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" name="Rectángulo 12"/>
          <p:cNvSpPr/>
          <p:nvPr/>
        </p:nvSpPr>
        <p:spPr>
          <a:xfrm>
            <a:off x="4160520" y="1626615"/>
            <a:ext cx="2368960" cy="9295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419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s-419" sz="3600" dirty="0" smtClean="0">
                <a:solidFill>
                  <a:schemeClr val="accent2">
                    <a:lumMod val="50000"/>
                  </a:schemeClr>
                </a:solidFill>
              </a:rPr>
              <a:t>HE Y HC</a:t>
            </a:r>
            <a:endParaRPr lang="es-419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91934" y="161280"/>
            <a:ext cx="4054686" cy="872710"/>
          </a:xfrm>
        </p:spPr>
        <p:txBody>
          <a:bodyPr/>
          <a:lstStyle/>
          <a:p>
            <a:pPr algn="ctr"/>
            <a:r>
              <a:rPr lang="es-419" b="1" dirty="0" smtClean="0">
                <a:solidFill>
                  <a:schemeClr val="accent2">
                    <a:lumMod val="50000"/>
                  </a:schemeClr>
                </a:solidFill>
              </a:rPr>
              <a:t>CONCLUSIONES</a:t>
            </a:r>
            <a:endParaRPr lang="es-419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944457" y="2722284"/>
            <a:ext cx="8549640" cy="3182778"/>
            <a:chOff x="1298252" y="2676564"/>
            <a:chExt cx="7360921" cy="3182778"/>
          </a:xfrm>
        </p:grpSpPr>
        <p:sp>
          <p:nvSpPr>
            <p:cNvPr id="7" name="Rectángulo 6"/>
            <p:cNvSpPr/>
            <p:nvPr/>
          </p:nvSpPr>
          <p:spPr>
            <a:xfrm>
              <a:off x="1298252" y="2676564"/>
              <a:ext cx="7360921" cy="318277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orma libre 7"/>
            <p:cNvSpPr/>
            <p:nvPr/>
          </p:nvSpPr>
          <p:spPr>
            <a:xfrm>
              <a:off x="1679009" y="3810925"/>
              <a:ext cx="2859901" cy="1105165"/>
            </a:xfrm>
            <a:custGeom>
              <a:avLst/>
              <a:gdLst>
                <a:gd name="connsiteX0" fmla="*/ 0 w 2859901"/>
                <a:gd name="connsiteY0" fmla="*/ 0 h 2722828"/>
                <a:gd name="connsiteX1" fmla="*/ 2859901 w 2859901"/>
                <a:gd name="connsiteY1" fmla="*/ 0 h 2722828"/>
                <a:gd name="connsiteX2" fmla="*/ 2859901 w 2859901"/>
                <a:gd name="connsiteY2" fmla="*/ 2722828 h 2722828"/>
                <a:gd name="connsiteX3" fmla="*/ 0 w 2859901"/>
                <a:gd name="connsiteY3" fmla="*/ 2722828 h 2722828"/>
                <a:gd name="connsiteX4" fmla="*/ 0 w 2859901"/>
                <a:gd name="connsiteY4" fmla="*/ 0 h 272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9901" h="2722828">
                  <a:moveTo>
                    <a:pt x="0" y="0"/>
                  </a:moveTo>
                  <a:lnTo>
                    <a:pt x="2859901" y="0"/>
                  </a:lnTo>
                  <a:lnTo>
                    <a:pt x="2859901" y="2722828"/>
                  </a:lnTo>
                  <a:lnTo>
                    <a:pt x="0" y="27228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775" tIns="104775" rIns="104775" bIns="104775" numCol="1" spcCol="1270" anchor="t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419" sz="5500" kern="1200" dirty="0"/>
            </a:p>
          </p:txBody>
        </p:sp>
        <p:sp>
          <p:nvSpPr>
            <p:cNvPr id="9" name="Forma libre 8"/>
            <p:cNvSpPr/>
            <p:nvPr/>
          </p:nvSpPr>
          <p:spPr>
            <a:xfrm>
              <a:off x="5132827" y="4363507"/>
              <a:ext cx="3222004" cy="925611"/>
            </a:xfrm>
            <a:custGeom>
              <a:avLst/>
              <a:gdLst>
                <a:gd name="connsiteX0" fmla="*/ 0 w 2859901"/>
                <a:gd name="connsiteY0" fmla="*/ 0 h 2722828"/>
                <a:gd name="connsiteX1" fmla="*/ 2859901 w 2859901"/>
                <a:gd name="connsiteY1" fmla="*/ 0 h 2722828"/>
                <a:gd name="connsiteX2" fmla="*/ 2859901 w 2859901"/>
                <a:gd name="connsiteY2" fmla="*/ 2722828 h 2722828"/>
                <a:gd name="connsiteX3" fmla="*/ 0 w 2859901"/>
                <a:gd name="connsiteY3" fmla="*/ 2722828 h 2722828"/>
                <a:gd name="connsiteX4" fmla="*/ 0 w 2859901"/>
                <a:gd name="connsiteY4" fmla="*/ 0 h 272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9901" h="2722828">
                  <a:moveTo>
                    <a:pt x="0" y="0"/>
                  </a:moveTo>
                  <a:lnTo>
                    <a:pt x="2859901" y="0"/>
                  </a:lnTo>
                  <a:lnTo>
                    <a:pt x="2859901" y="2722828"/>
                  </a:lnTo>
                  <a:lnTo>
                    <a:pt x="0" y="27228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775" tIns="104775" rIns="104775" bIns="104775" numCol="1" spcCol="1270" anchor="t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5500" kern="1200" dirty="0" smtClean="0"/>
                <a:t>ENERGÍA</a:t>
              </a:r>
              <a:endParaRPr lang="es-419" sz="5500" kern="1200" dirty="0"/>
            </a:p>
          </p:txBody>
        </p:sp>
        <p:sp>
          <p:nvSpPr>
            <p:cNvPr id="10" name="Cruz 9"/>
            <p:cNvSpPr/>
            <p:nvPr/>
          </p:nvSpPr>
          <p:spPr>
            <a:xfrm>
              <a:off x="6122467" y="2836864"/>
              <a:ext cx="1203424" cy="1203424"/>
            </a:xfrm>
            <a:prstGeom prst="plus">
              <a:avLst>
                <a:gd name="adj" fmla="val 328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onector recto 11"/>
            <p:cNvSpPr/>
            <p:nvPr/>
          </p:nvSpPr>
          <p:spPr>
            <a:xfrm>
              <a:off x="5100931" y="3222593"/>
              <a:ext cx="707" cy="2600562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" name="Rectángulo 12"/>
          <p:cNvSpPr/>
          <p:nvPr/>
        </p:nvSpPr>
        <p:spPr>
          <a:xfrm>
            <a:off x="3783330" y="1620213"/>
            <a:ext cx="3326130" cy="9295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419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s-419" sz="4000" dirty="0" smtClean="0">
                <a:solidFill>
                  <a:schemeClr val="accent2">
                    <a:lumMod val="50000"/>
                  </a:schemeClr>
                </a:solidFill>
              </a:rPr>
              <a:t>EDIFICIO “C”</a:t>
            </a:r>
            <a:endParaRPr lang="es-419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963172" y="2911716"/>
            <a:ext cx="3081618" cy="2423121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3000" b="-5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63779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91934" y="161280"/>
            <a:ext cx="4054686" cy="872710"/>
          </a:xfrm>
        </p:spPr>
        <p:txBody>
          <a:bodyPr/>
          <a:lstStyle/>
          <a:p>
            <a:pPr algn="ctr"/>
            <a:r>
              <a:rPr lang="es-419" b="1" dirty="0" smtClean="0">
                <a:solidFill>
                  <a:schemeClr val="accent2">
                    <a:lumMod val="50000"/>
                  </a:schemeClr>
                </a:solidFill>
              </a:rPr>
              <a:t>CONCLUSIONES</a:t>
            </a:r>
            <a:endParaRPr lang="es-419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105073" y="1333340"/>
            <a:ext cx="8632746" cy="5476270"/>
            <a:chOff x="1436536" y="2191445"/>
            <a:chExt cx="7432472" cy="3917164"/>
          </a:xfrm>
        </p:grpSpPr>
        <p:sp>
          <p:nvSpPr>
            <p:cNvPr id="7" name="Rectángulo 6"/>
            <p:cNvSpPr/>
            <p:nvPr/>
          </p:nvSpPr>
          <p:spPr>
            <a:xfrm>
              <a:off x="1508087" y="2925831"/>
              <a:ext cx="7360921" cy="318277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orma libre 7"/>
            <p:cNvSpPr/>
            <p:nvPr/>
          </p:nvSpPr>
          <p:spPr>
            <a:xfrm>
              <a:off x="1637461" y="3278109"/>
              <a:ext cx="3373953" cy="2478221"/>
            </a:xfrm>
            <a:custGeom>
              <a:avLst/>
              <a:gdLst>
                <a:gd name="connsiteX0" fmla="*/ 0 w 2859901"/>
                <a:gd name="connsiteY0" fmla="*/ 0 h 2722828"/>
                <a:gd name="connsiteX1" fmla="*/ 2859901 w 2859901"/>
                <a:gd name="connsiteY1" fmla="*/ 0 h 2722828"/>
                <a:gd name="connsiteX2" fmla="*/ 2859901 w 2859901"/>
                <a:gd name="connsiteY2" fmla="*/ 2722828 h 2722828"/>
                <a:gd name="connsiteX3" fmla="*/ 0 w 2859901"/>
                <a:gd name="connsiteY3" fmla="*/ 2722828 h 2722828"/>
                <a:gd name="connsiteX4" fmla="*/ 0 w 2859901"/>
                <a:gd name="connsiteY4" fmla="*/ 0 h 272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9901" h="2722828">
                  <a:moveTo>
                    <a:pt x="0" y="0"/>
                  </a:moveTo>
                  <a:lnTo>
                    <a:pt x="2859901" y="0"/>
                  </a:lnTo>
                  <a:lnTo>
                    <a:pt x="2859901" y="2722828"/>
                  </a:lnTo>
                  <a:lnTo>
                    <a:pt x="0" y="27228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775" tIns="104775" rIns="104775" bIns="104775" numCol="1" spcCol="1270" anchor="t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4400" dirty="0" smtClean="0"/>
                <a:t>GLOBLAL</a:t>
              </a:r>
            </a:p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4400" dirty="0" smtClean="0"/>
                <a:t>ECUADOR</a:t>
              </a:r>
            </a:p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4400" dirty="0" smtClean="0"/>
                <a:t>QUITO</a:t>
              </a:r>
            </a:p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4400" dirty="0" smtClean="0"/>
                <a:t>EDIFICIOS A,B</a:t>
              </a:r>
              <a:endParaRPr lang="es-419" sz="6000" kern="1200" dirty="0"/>
            </a:p>
          </p:txBody>
        </p:sp>
        <p:sp>
          <p:nvSpPr>
            <p:cNvPr id="9" name="Forma libre 8"/>
            <p:cNvSpPr/>
            <p:nvPr/>
          </p:nvSpPr>
          <p:spPr>
            <a:xfrm>
              <a:off x="5284097" y="4238469"/>
              <a:ext cx="3222004" cy="925611"/>
            </a:xfrm>
            <a:custGeom>
              <a:avLst/>
              <a:gdLst>
                <a:gd name="connsiteX0" fmla="*/ 0 w 2859901"/>
                <a:gd name="connsiteY0" fmla="*/ 0 h 2722828"/>
                <a:gd name="connsiteX1" fmla="*/ 2859901 w 2859901"/>
                <a:gd name="connsiteY1" fmla="*/ 0 h 2722828"/>
                <a:gd name="connsiteX2" fmla="*/ 2859901 w 2859901"/>
                <a:gd name="connsiteY2" fmla="*/ 2722828 h 2722828"/>
                <a:gd name="connsiteX3" fmla="*/ 0 w 2859901"/>
                <a:gd name="connsiteY3" fmla="*/ 2722828 h 2722828"/>
                <a:gd name="connsiteX4" fmla="*/ 0 w 2859901"/>
                <a:gd name="connsiteY4" fmla="*/ 0 h 272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9901" h="2722828">
                  <a:moveTo>
                    <a:pt x="0" y="0"/>
                  </a:moveTo>
                  <a:lnTo>
                    <a:pt x="2859901" y="0"/>
                  </a:lnTo>
                  <a:lnTo>
                    <a:pt x="2859901" y="2722828"/>
                  </a:lnTo>
                  <a:lnTo>
                    <a:pt x="0" y="27228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775" tIns="104775" rIns="104775" bIns="104775" numCol="1" spcCol="1270" anchor="t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5500" kern="1200" dirty="0" smtClean="0"/>
                <a:t>EDIFICIO C</a:t>
              </a:r>
              <a:endParaRPr lang="es-419" sz="5500" kern="1200" dirty="0"/>
            </a:p>
          </p:txBody>
        </p:sp>
        <p:sp>
          <p:nvSpPr>
            <p:cNvPr id="10" name="Cruz 9"/>
            <p:cNvSpPr/>
            <p:nvPr/>
          </p:nvSpPr>
          <p:spPr>
            <a:xfrm>
              <a:off x="1436536" y="2191445"/>
              <a:ext cx="1203424" cy="1203424"/>
            </a:xfrm>
            <a:prstGeom prst="plus">
              <a:avLst>
                <a:gd name="adj" fmla="val 328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7382867" y="2624225"/>
              <a:ext cx="1132634" cy="388143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onector recto 11"/>
            <p:cNvSpPr/>
            <p:nvPr/>
          </p:nvSpPr>
          <p:spPr>
            <a:xfrm>
              <a:off x="5100931" y="3222593"/>
              <a:ext cx="707" cy="2600562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" name="Rectángulo 12"/>
          <p:cNvSpPr/>
          <p:nvPr/>
        </p:nvSpPr>
        <p:spPr>
          <a:xfrm>
            <a:off x="4034797" y="1124152"/>
            <a:ext cx="2368960" cy="9295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419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s-419" sz="3600" dirty="0" smtClean="0">
                <a:solidFill>
                  <a:schemeClr val="accent2">
                    <a:lumMod val="50000"/>
                  </a:schemeClr>
                </a:solidFill>
              </a:rPr>
              <a:t>HE</a:t>
            </a:r>
            <a:endParaRPr lang="es-419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9364" y="140970"/>
            <a:ext cx="4797636" cy="693420"/>
          </a:xfrm>
        </p:spPr>
        <p:txBody>
          <a:bodyPr/>
          <a:lstStyle/>
          <a:p>
            <a:pPr algn="ctr"/>
            <a:r>
              <a:rPr lang="es-419" b="1" dirty="0" smtClean="0">
                <a:solidFill>
                  <a:schemeClr val="accent2">
                    <a:lumMod val="50000"/>
                  </a:schemeClr>
                </a:solidFill>
              </a:rPr>
              <a:t>CONCLUSIONES</a:t>
            </a:r>
            <a:endParaRPr lang="es-419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472245"/>
              </p:ext>
            </p:extLst>
          </p:nvPr>
        </p:nvGraphicFramePr>
        <p:xfrm>
          <a:off x="274320" y="834390"/>
          <a:ext cx="9608396" cy="5863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48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862" y="255270"/>
            <a:ext cx="8596668" cy="670560"/>
          </a:xfrm>
        </p:spPr>
        <p:txBody>
          <a:bodyPr/>
          <a:lstStyle/>
          <a:p>
            <a:pPr algn="ctr"/>
            <a:r>
              <a:rPr lang="es-419" b="1" dirty="0" smtClean="0">
                <a:solidFill>
                  <a:schemeClr val="accent2">
                    <a:lumMod val="50000"/>
                  </a:schemeClr>
                </a:solidFill>
              </a:rPr>
              <a:t>CONCLUSIONES</a:t>
            </a:r>
            <a:endParaRPr lang="es-419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29582"/>
              </p:ext>
            </p:extLst>
          </p:nvPr>
        </p:nvGraphicFramePr>
        <p:xfrm>
          <a:off x="240030" y="1177290"/>
          <a:ext cx="9704070" cy="534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928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29" y="1028700"/>
            <a:ext cx="4200702" cy="3794760"/>
          </a:xfrm>
        </p:spPr>
      </p:pic>
      <p:sp>
        <p:nvSpPr>
          <p:cNvPr id="5" name="Rectángulo 4"/>
          <p:cNvSpPr/>
          <p:nvPr/>
        </p:nvSpPr>
        <p:spPr>
          <a:xfrm>
            <a:off x="0" y="1427448"/>
            <a:ext cx="533390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MUCHAS GRACIAS</a:t>
            </a:r>
            <a:endParaRPr lang="es-E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37591">
            <a:off x="3419325" y="2006704"/>
            <a:ext cx="3961108" cy="3593793"/>
          </a:xfrm>
          <a:prstGeom prst="rect">
            <a:avLst/>
          </a:prstGeom>
        </p:spPr>
      </p:pic>
      <p:sp>
        <p:nvSpPr>
          <p:cNvPr id="28" name="Espace réservé du numéro de diapositive 46"/>
          <p:cNvSpPr>
            <a:spLocks noGrp="1"/>
          </p:cNvSpPr>
          <p:nvPr>
            <p:ph type="sldNum" sz="quarter" idx="12"/>
          </p:nvPr>
        </p:nvSpPr>
        <p:spPr>
          <a:xfrm>
            <a:off x="7434132" y="6520260"/>
            <a:ext cx="1200150" cy="365125"/>
          </a:xfrm>
        </p:spPr>
        <p:txBody>
          <a:bodyPr/>
          <a:lstStyle/>
          <a:p>
            <a:r>
              <a:rPr lang="en-US" dirty="0" smtClean="0"/>
              <a:t>2/2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355" y="21447"/>
            <a:ext cx="1208939" cy="10708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ángulo 10"/>
          <p:cNvSpPr/>
          <p:nvPr/>
        </p:nvSpPr>
        <p:spPr>
          <a:xfrm>
            <a:off x="8110417" y="6439632"/>
            <a:ext cx="486054" cy="337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350"/>
          </a:p>
        </p:txBody>
      </p:sp>
      <p:sp>
        <p:nvSpPr>
          <p:cNvPr id="3" name="CuadroTexto 2"/>
          <p:cNvSpPr txBox="1"/>
          <p:nvPr/>
        </p:nvSpPr>
        <p:spPr>
          <a:xfrm>
            <a:off x="2394772" y="187537"/>
            <a:ext cx="411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>
                <a:solidFill>
                  <a:srgbClr val="0779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Objetivo General</a:t>
            </a:r>
            <a:endParaRPr lang="es-EC" sz="3600" b="1" dirty="0">
              <a:solidFill>
                <a:srgbClr val="0779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618776" y="940290"/>
            <a:ext cx="7110554" cy="5605764"/>
            <a:chOff x="140505" y="2932559"/>
            <a:chExt cx="6808208" cy="3739730"/>
          </a:xfrm>
        </p:grpSpPr>
        <p:sp>
          <p:nvSpPr>
            <p:cNvPr id="14" name="6 Elipse"/>
            <p:cNvSpPr/>
            <p:nvPr/>
          </p:nvSpPr>
          <p:spPr>
            <a:xfrm>
              <a:off x="2132856" y="2932559"/>
              <a:ext cx="2538494" cy="76266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r>
                <a:rPr lang="es-EC" sz="2800" b="1" kern="0" dirty="0">
                  <a:solidFill>
                    <a:prstClr val="black"/>
                  </a:solidFill>
                  <a:latin typeface="Tw Cen MT"/>
                </a:rPr>
                <a:t>REALIZAR</a:t>
              </a:r>
              <a:endParaRPr lang="es-VE" sz="28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7 Elipse"/>
            <p:cNvSpPr/>
            <p:nvPr/>
          </p:nvSpPr>
          <p:spPr>
            <a:xfrm>
              <a:off x="4272829" y="4771297"/>
              <a:ext cx="2675884" cy="9721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lvl="0" algn="ctr">
                <a:defRPr/>
              </a:pPr>
              <a:r>
                <a:rPr lang="es-EC" sz="2000" b="1" dirty="0"/>
                <a:t>EL CÁLCULO DE LA HUELLA ECOLÓGICA</a:t>
              </a:r>
              <a:endParaRPr lang="es-VE" sz="20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8 Elipse"/>
            <p:cNvSpPr/>
            <p:nvPr/>
          </p:nvSpPr>
          <p:spPr>
            <a:xfrm>
              <a:off x="140505" y="5075550"/>
              <a:ext cx="2752173" cy="88366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lvl="0" algn="ctr">
                <a:defRPr/>
              </a:pPr>
              <a:r>
                <a:rPr lang="es-EC" sz="1200" b="1" dirty="0"/>
                <a:t>Y FORMULAR LAS RECOMENDACIONES PARA DISMINUIR EL CONSUMO DE RECURSOS Y LA GENERACIÓN DE DESECHOS.</a:t>
              </a:r>
              <a:endParaRPr lang="es-VE" sz="12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9 Elipse"/>
            <p:cNvSpPr/>
            <p:nvPr/>
          </p:nvSpPr>
          <p:spPr>
            <a:xfrm>
              <a:off x="1993374" y="4132929"/>
              <a:ext cx="2813109" cy="80956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r>
                <a:rPr lang="es-EC" sz="2800" b="1" kern="0" dirty="0">
                  <a:solidFill>
                    <a:prstClr val="black"/>
                  </a:solidFill>
                  <a:latin typeface="Tw Cen MT"/>
                </a:rPr>
                <a:t>EDIFICIO </a:t>
              </a:r>
              <a:r>
                <a:rPr lang="es-EC" sz="2800" b="1" kern="0" dirty="0" smtClean="0">
                  <a:solidFill>
                    <a:prstClr val="black"/>
                  </a:solidFill>
                  <a:latin typeface="Tw Cen MT"/>
                </a:rPr>
                <a:t>“C” </a:t>
              </a:r>
              <a:r>
                <a:rPr lang="es-EC" sz="2800" b="1" kern="0" dirty="0">
                  <a:solidFill>
                    <a:prstClr val="black"/>
                  </a:solidFill>
                  <a:latin typeface="Tw Cen MT"/>
                </a:rPr>
                <a:t>Y UOCS EPMAPS</a:t>
              </a:r>
              <a:endParaRPr lang="es-VE" sz="28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11 Flecha en U"/>
            <p:cNvSpPr/>
            <p:nvPr/>
          </p:nvSpPr>
          <p:spPr>
            <a:xfrm rot="10800000">
              <a:off x="792255" y="5743405"/>
              <a:ext cx="5362375" cy="928884"/>
            </a:xfrm>
            <a:prstGeom prst="uturnArrow">
              <a:avLst>
                <a:gd name="adj1" fmla="val 38637"/>
                <a:gd name="adj2" fmla="val 24138"/>
                <a:gd name="adj3" fmla="val 38839"/>
                <a:gd name="adj4" fmla="val 45455"/>
                <a:gd name="adj5" fmla="val 78720"/>
              </a:avLst>
            </a:prstGeom>
            <a:solidFill>
              <a:schemeClr val="accent3">
                <a:lumMod val="75000"/>
              </a:schemeClr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s-ES" sz="2800" kern="0">
                <a:solidFill>
                  <a:schemeClr val="accent3">
                    <a:lumMod val="20000"/>
                    <a:lumOff val="80000"/>
                  </a:schemeClr>
                </a:solidFill>
                <a:latin typeface="Tw Cen MT"/>
              </a:endParaRPr>
            </a:p>
          </p:txBody>
        </p:sp>
        <p:sp>
          <p:nvSpPr>
            <p:cNvPr id="21" name="12 Flecha doblada"/>
            <p:cNvSpPr/>
            <p:nvPr/>
          </p:nvSpPr>
          <p:spPr>
            <a:xfrm>
              <a:off x="331411" y="3104014"/>
              <a:ext cx="1688367" cy="1665636"/>
            </a:xfrm>
            <a:prstGeom prst="bentArrow">
              <a:avLst/>
            </a:prstGeom>
            <a:solidFill>
              <a:schemeClr val="accent3">
                <a:lumMod val="75000"/>
              </a:schemeClr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s-ES" sz="2800" kern="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22" name="10 Flecha doblada"/>
            <p:cNvSpPr/>
            <p:nvPr/>
          </p:nvSpPr>
          <p:spPr>
            <a:xfrm rot="5400000">
              <a:off x="5242113" y="2959242"/>
              <a:ext cx="1311710" cy="1800200"/>
            </a:xfrm>
            <a:prstGeom prst="ben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27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862" y="163830"/>
            <a:ext cx="8596668" cy="739140"/>
          </a:xfrm>
        </p:spPr>
        <p:txBody>
          <a:bodyPr/>
          <a:lstStyle/>
          <a:p>
            <a:pPr algn="ctr"/>
            <a:r>
              <a:rPr lang="es-419" b="1" dirty="0" smtClean="0">
                <a:solidFill>
                  <a:schemeClr val="accent3">
                    <a:lumMod val="75000"/>
                  </a:schemeClr>
                </a:solidFill>
              </a:rPr>
              <a:t>OJETIVOS ESPECÍFICOS</a:t>
            </a:r>
            <a:endParaRPr lang="es-419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12" name="Marcador de conteni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41170"/>
              </p:ext>
            </p:extLst>
          </p:nvPr>
        </p:nvGraphicFramePr>
        <p:xfrm>
          <a:off x="-21483" y="902970"/>
          <a:ext cx="9995358" cy="5875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18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75" y="187960"/>
            <a:ext cx="9955529" cy="749300"/>
          </a:xfrm>
        </p:spPr>
        <p:txBody>
          <a:bodyPr>
            <a:normAutofit fontScale="90000"/>
          </a:bodyPr>
          <a:lstStyle/>
          <a:p>
            <a:r>
              <a:rPr lang="es-419" b="1" dirty="0" smtClean="0">
                <a:solidFill>
                  <a:schemeClr val="accent3">
                    <a:lumMod val="75000"/>
                  </a:schemeClr>
                </a:solidFill>
              </a:rPr>
              <a:t>LÍMITES ORGANIZACIONALES Y OPERACIONALES</a:t>
            </a:r>
            <a:endParaRPr lang="es-419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689449"/>
              </p:ext>
            </p:extLst>
          </p:nvPr>
        </p:nvGraphicFramePr>
        <p:xfrm>
          <a:off x="144620" y="857250"/>
          <a:ext cx="9708040" cy="5863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66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7562" y="212993"/>
            <a:ext cx="8133578" cy="987157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solidFill>
                  <a:schemeClr val="accent3">
                    <a:lumMod val="75000"/>
                  </a:schemeClr>
                </a:solidFill>
              </a:rPr>
              <a:t>CATEGORÍAS DE CONSUMO PARA EL EDIFICIO C Y UOCS</a:t>
            </a:r>
            <a:endParaRPr lang="es-EC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2080" y="1497330"/>
            <a:ext cx="9138695" cy="5167875"/>
          </a:xfrm>
        </p:spPr>
        <p:txBody>
          <a:bodyPr numCol="2">
            <a:noAutofit/>
          </a:bodyPr>
          <a:lstStyle/>
          <a:p>
            <a:pPr>
              <a:buClr>
                <a:schemeClr val="tx2"/>
              </a:buClr>
              <a:buFont typeface="+mj-lt"/>
              <a:buAutoNum type="arabicPeriod"/>
            </a:pPr>
            <a:r>
              <a:rPr lang="es-419" sz="3200" dirty="0" smtClean="0">
                <a:solidFill>
                  <a:schemeClr val="accent2">
                    <a:lumMod val="50000"/>
                  </a:schemeClr>
                </a:solidFill>
              </a:rPr>
              <a:t>Agua </a:t>
            </a:r>
            <a:endParaRPr lang="es-EC" sz="32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chemeClr val="tx2"/>
              </a:buClr>
              <a:buFont typeface="+mj-lt"/>
              <a:buAutoNum type="arabicPeriod"/>
            </a:pPr>
            <a:r>
              <a:rPr lang="es-419" sz="3200" dirty="0" smtClean="0">
                <a:solidFill>
                  <a:schemeClr val="accent2">
                    <a:lumMod val="50000"/>
                  </a:schemeClr>
                </a:solidFill>
              </a:rPr>
              <a:t>Combustible </a:t>
            </a:r>
            <a:endParaRPr lang="es-EC" sz="32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chemeClr val="tx2"/>
              </a:buClr>
              <a:buFont typeface="+mj-lt"/>
              <a:buAutoNum type="arabicPeriod"/>
            </a:pPr>
            <a:r>
              <a:rPr lang="es-419" sz="3200" dirty="0" smtClean="0">
                <a:solidFill>
                  <a:schemeClr val="accent2">
                    <a:lumMod val="50000"/>
                  </a:schemeClr>
                </a:solidFill>
              </a:rPr>
              <a:t>Papel</a:t>
            </a:r>
            <a:endParaRPr lang="es-EC" sz="32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chemeClr val="tx2"/>
              </a:buClr>
              <a:buFont typeface="+mj-lt"/>
              <a:buAutoNum type="arabicPeriod"/>
            </a:pPr>
            <a:r>
              <a:rPr lang="es-419" sz="3200" dirty="0" smtClean="0">
                <a:solidFill>
                  <a:schemeClr val="accent2">
                    <a:lumMod val="50000"/>
                  </a:schemeClr>
                </a:solidFill>
              </a:rPr>
              <a:t>Pilas</a:t>
            </a:r>
            <a:endParaRPr lang="es-EC" sz="32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chemeClr val="tx2"/>
              </a:buClr>
              <a:buFont typeface="+mj-lt"/>
              <a:buAutoNum type="arabicPeriod"/>
            </a:pPr>
            <a:r>
              <a:rPr lang="es-419" sz="3200" dirty="0" smtClean="0">
                <a:solidFill>
                  <a:schemeClr val="accent2">
                    <a:lumMod val="50000"/>
                  </a:schemeClr>
                </a:solidFill>
              </a:rPr>
              <a:t>Plástico </a:t>
            </a:r>
            <a:r>
              <a:rPr lang="es-419" sz="3200" dirty="0">
                <a:solidFill>
                  <a:schemeClr val="accent2">
                    <a:lumMod val="50000"/>
                  </a:schemeClr>
                </a:solidFill>
              </a:rPr>
              <a:t>común</a:t>
            </a:r>
            <a:endParaRPr lang="es-EC" sz="32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chemeClr val="tx2"/>
              </a:buClr>
              <a:buFont typeface="+mj-lt"/>
              <a:buAutoNum type="arabicPeriod"/>
            </a:pPr>
            <a:r>
              <a:rPr lang="es-419" sz="3200" dirty="0">
                <a:solidFill>
                  <a:schemeClr val="accent2">
                    <a:lumMod val="50000"/>
                  </a:schemeClr>
                </a:solidFill>
              </a:rPr>
              <a:t>Cartón </a:t>
            </a:r>
            <a:endParaRPr lang="es-EC" sz="32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chemeClr val="tx2"/>
              </a:buClr>
              <a:buFont typeface="+mj-lt"/>
              <a:buAutoNum type="arabicPeriod"/>
            </a:pPr>
            <a:r>
              <a:rPr lang="es-419" sz="3200" dirty="0">
                <a:solidFill>
                  <a:schemeClr val="accent2">
                    <a:lumMod val="50000"/>
                  </a:schemeClr>
                </a:solidFill>
              </a:rPr>
              <a:t>Tetra Pack</a:t>
            </a:r>
            <a:endParaRPr lang="es-EC" sz="32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chemeClr val="tx2"/>
              </a:buClr>
              <a:buFont typeface="+mj-lt"/>
              <a:buAutoNum type="arabicPeriod"/>
            </a:pPr>
            <a:r>
              <a:rPr lang="es-419" sz="3200" dirty="0" err="1">
                <a:solidFill>
                  <a:schemeClr val="accent2">
                    <a:lumMod val="50000"/>
                  </a:schemeClr>
                </a:solidFill>
              </a:rPr>
              <a:t>Toners</a:t>
            </a:r>
            <a:r>
              <a:rPr lang="es-419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s-EC" sz="32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chemeClr val="tx2"/>
              </a:buClr>
              <a:buFont typeface="+mj-lt"/>
              <a:buAutoNum type="arabicPeriod"/>
            </a:pPr>
            <a:endParaRPr lang="es-419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chemeClr val="tx2"/>
              </a:buClr>
              <a:buFont typeface="+mj-lt"/>
              <a:buAutoNum type="arabicPeriod"/>
            </a:pPr>
            <a:endParaRPr lang="es-419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chemeClr val="tx2"/>
              </a:buClr>
              <a:buFont typeface="+mj-lt"/>
              <a:buAutoNum type="arabicPeriod"/>
            </a:pPr>
            <a:r>
              <a:rPr lang="es-419" sz="3200" dirty="0" smtClean="0">
                <a:solidFill>
                  <a:schemeClr val="accent2">
                    <a:lumMod val="50000"/>
                  </a:schemeClr>
                </a:solidFill>
              </a:rPr>
              <a:t>Desechos hospitalarios</a:t>
            </a:r>
            <a:endParaRPr lang="es-EC" sz="32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chemeClr val="tx2"/>
              </a:buClr>
              <a:buFont typeface="+mj-lt"/>
              <a:buAutoNum type="arabicPeriod"/>
            </a:pPr>
            <a:r>
              <a:rPr lang="es-419" sz="3200" dirty="0" smtClean="0">
                <a:solidFill>
                  <a:schemeClr val="accent2">
                    <a:lumMod val="50000"/>
                  </a:schemeClr>
                </a:solidFill>
              </a:rPr>
              <a:t>Lámparas y focos</a:t>
            </a:r>
            <a:endParaRPr lang="es-EC" sz="32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chemeClr val="tx2"/>
              </a:buClr>
              <a:buFont typeface="+mj-lt"/>
              <a:buAutoNum type="arabicPeriod"/>
            </a:pPr>
            <a:r>
              <a:rPr lang="es-419" sz="3200" dirty="0" smtClean="0">
                <a:solidFill>
                  <a:schemeClr val="accent2">
                    <a:lumMod val="50000"/>
                  </a:schemeClr>
                </a:solidFill>
              </a:rPr>
              <a:t>Equipos eléctricos</a:t>
            </a:r>
            <a:endParaRPr lang="es-EC" sz="32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chemeClr val="tx2"/>
              </a:buClr>
              <a:buFont typeface="+mj-lt"/>
              <a:buAutoNum type="arabicPeriod"/>
            </a:pPr>
            <a:r>
              <a:rPr lang="es-419" sz="3200" dirty="0" smtClean="0">
                <a:solidFill>
                  <a:schemeClr val="accent2">
                    <a:lumMod val="50000"/>
                  </a:schemeClr>
                </a:solidFill>
              </a:rPr>
              <a:t>Energía </a:t>
            </a:r>
            <a:endParaRPr lang="es-EC" sz="32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46088" indent="-446088">
              <a:buClr>
                <a:schemeClr val="tx2"/>
              </a:buClr>
              <a:buFont typeface="+mj-lt"/>
              <a:buAutoNum type="arabicPeriod"/>
              <a:tabLst>
                <a:tab pos="446088" algn="l"/>
              </a:tabLst>
            </a:pPr>
            <a:r>
              <a:rPr lang="es-419" sz="3200" dirty="0" smtClean="0">
                <a:solidFill>
                  <a:schemeClr val="accent2">
                    <a:lumMod val="50000"/>
                  </a:schemeClr>
                </a:solidFill>
              </a:rPr>
              <a:t>Activos fijos y mobiliario</a:t>
            </a:r>
            <a:endParaRPr lang="es-EC" sz="32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chemeClr val="tx2"/>
              </a:buClr>
              <a:buFont typeface="+mj-lt"/>
              <a:buAutoNum type="arabicPeriod"/>
            </a:pPr>
            <a:r>
              <a:rPr lang="es-419" sz="3200" dirty="0" smtClean="0">
                <a:solidFill>
                  <a:schemeClr val="accent2">
                    <a:lumMod val="50000"/>
                  </a:schemeClr>
                </a:solidFill>
              </a:rPr>
              <a:t>Desechos sólidos</a:t>
            </a:r>
            <a:endParaRPr lang="es-EC" sz="32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46088" indent="-446088">
              <a:buClr>
                <a:schemeClr val="tx2"/>
              </a:buClr>
              <a:buFont typeface="+mj-lt"/>
              <a:buAutoNum type="arabicPeriod"/>
            </a:pPr>
            <a:r>
              <a:rPr lang="es-419" sz="3200" dirty="0" smtClean="0">
                <a:solidFill>
                  <a:schemeClr val="accent2">
                    <a:lumMod val="50000"/>
                  </a:schemeClr>
                </a:solidFill>
              </a:rPr>
              <a:t>Aceite y filtros para los vehículos</a:t>
            </a:r>
            <a:endParaRPr lang="es-EC" sz="32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82456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563" y="89396"/>
            <a:ext cx="8926555" cy="946603"/>
          </a:xfrm>
        </p:spPr>
        <p:txBody>
          <a:bodyPr>
            <a:normAutofit fontScale="90000"/>
          </a:bodyPr>
          <a:lstStyle/>
          <a:p>
            <a:pPr algn="just"/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Resumen de consumos, del Edificio C y de la UOCS, por categorías Domenéch en el 2013</a:t>
            </a:r>
            <a:endParaRPr lang="es-EC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812220"/>
              </p:ext>
            </p:extLst>
          </p:nvPr>
        </p:nvGraphicFramePr>
        <p:xfrm>
          <a:off x="294563" y="1178414"/>
          <a:ext cx="8485881" cy="555100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555035"/>
                <a:gridCol w="2511779"/>
                <a:gridCol w="1235807"/>
                <a:gridCol w="1235807"/>
                <a:gridCol w="947453"/>
              </a:tblGrid>
              <a:tr h="61677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 smtClean="0">
                          <a:effectLst/>
                        </a:rPr>
                        <a:t>Categorías </a:t>
                      </a:r>
                      <a:r>
                        <a:rPr lang="es-419" sz="1200" dirty="0">
                          <a:effectLst/>
                        </a:rPr>
                        <a:t>de consumo</a:t>
                      </a:r>
                      <a:endParaRPr lang="es-EC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Unidad de medida física</a:t>
                      </a:r>
                      <a:endParaRPr lang="es-EC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Edificio "C" </a:t>
                      </a:r>
                      <a:endParaRPr lang="es-EC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UOCS </a:t>
                      </a:r>
                      <a:endParaRPr lang="es-EC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>
                    <a:solidFill>
                      <a:schemeClr val="accent5"/>
                    </a:solidFill>
                  </a:tcPr>
                </a:tc>
              </a:tr>
              <a:tr h="308389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baseline="0" dirty="0" smtClean="0">
                          <a:effectLst/>
                        </a:rPr>
                        <a:t>EMISIONES DIRECTAS</a:t>
                      </a:r>
                      <a:endParaRPr lang="es-EC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8389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Consumo de combustible</a:t>
                      </a:r>
                      <a:endParaRPr lang="es-EC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Gasolina</a:t>
                      </a:r>
                      <a:endParaRPr lang="es-EC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gal</a:t>
                      </a:r>
                      <a:endParaRPr lang="es-EC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17.625,2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 smtClean="0">
                          <a:effectLst/>
                        </a:rPr>
                        <a:t>4.050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5"/>
                    </a:solidFill>
                  </a:tcPr>
                </a:tc>
              </a:tr>
              <a:tr h="3083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Diésel</a:t>
                      </a:r>
                      <a:endParaRPr lang="es-EC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gal</a:t>
                      </a:r>
                      <a:endParaRPr lang="es-EC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65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17.544,5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5"/>
                    </a:solidFill>
                  </a:tcPr>
                </a:tc>
              </a:tr>
              <a:tr h="308389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 smtClean="0">
                          <a:effectLst/>
                        </a:rPr>
                        <a:t>EMISIONES</a:t>
                      </a:r>
                      <a:r>
                        <a:rPr lang="es-419" sz="1400" baseline="0" dirty="0" smtClean="0">
                          <a:effectLst/>
                        </a:rPr>
                        <a:t> INDIRECTAS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8389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</a:rPr>
                        <a:t>Consumo de energía</a:t>
                      </a:r>
                      <a:endParaRPr lang="es-EC" sz="12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 err="1">
                          <a:effectLst/>
                        </a:rPr>
                        <a:t>KWh</a:t>
                      </a:r>
                      <a:endParaRPr lang="es-EC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86.689,55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23.761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5"/>
                    </a:solidFill>
                  </a:tcPr>
                </a:tc>
              </a:tr>
              <a:tr h="308389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 smtClean="0">
                          <a:effectLst/>
                        </a:rPr>
                        <a:t>OTRAS EMISIONES</a:t>
                      </a:r>
                      <a:r>
                        <a:rPr lang="es-419" sz="1400" baseline="0" dirty="0" smtClean="0">
                          <a:effectLst/>
                        </a:rPr>
                        <a:t> INDIRECTAS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8389">
                <a:tc row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</a:rPr>
                        <a:t>Desechos no peligrosos</a:t>
                      </a:r>
                      <a:endParaRPr lang="es-EC" sz="12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Papel</a:t>
                      </a:r>
                      <a:endParaRPr lang="es-EC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Kg</a:t>
                      </a:r>
                      <a:endParaRPr lang="es-EC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 smtClean="0">
                          <a:effectLst/>
                        </a:rPr>
                        <a:t>3.372,64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16,8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5"/>
                    </a:solidFill>
                  </a:tcPr>
                </a:tc>
              </a:tr>
              <a:tr h="3083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</a:rPr>
                        <a:t>Papel  reciclado</a:t>
                      </a:r>
                      <a:endParaRPr lang="es-EC" sz="12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Kg</a:t>
                      </a:r>
                      <a:endParaRPr lang="es-EC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 smtClean="0">
                          <a:effectLst/>
                        </a:rPr>
                        <a:t>1.445,42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0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5"/>
                    </a:solidFill>
                  </a:tcPr>
                </a:tc>
              </a:tr>
              <a:tr h="3083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</a:rPr>
                        <a:t>Plástico común</a:t>
                      </a:r>
                      <a:endParaRPr lang="es-EC" sz="12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Kg</a:t>
                      </a:r>
                      <a:endParaRPr lang="es-EC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55,67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0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5"/>
                    </a:solidFill>
                  </a:tcPr>
                </a:tc>
              </a:tr>
              <a:tr h="3083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</a:rPr>
                        <a:t>Cartón</a:t>
                      </a:r>
                      <a:endParaRPr lang="es-EC" sz="12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Kg</a:t>
                      </a:r>
                      <a:endParaRPr lang="es-EC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309,98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0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5"/>
                    </a:solidFill>
                  </a:tcPr>
                </a:tc>
              </a:tr>
              <a:tr h="3083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Tetrapak</a:t>
                      </a:r>
                      <a:endParaRPr lang="es-EC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Kg</a:t>
                      </a:r>
                      <a:endParaRPr lang="es-EC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9,7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0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5"/>
                    </a:solidFill>
                  </a:tcPr>
                </a:tc>
              </a:tr>
              <a:tr h="308389">
                <a:tc row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</a:rPr>
                        <a:t>Desechos peligrosos</a:t>
                      </a:r>
                      <a:endParaRPr lang="es-EC" sz="12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</a:rPr>
                        <a:t>Aceite vehicular</a:t>
                      </a:r>
                      <a:endParaRPr lang="es-EC" sz="12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</a:rPr>
                        <a:t>gal</a:t>
                      </a:r>
                      <a:endParaRPr lang="es-EC" sz="12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98,4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167,75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5"/>
                    </a:solidFill>
                  </a:tcPr>
                </a:tc>
              </a:tr>
              <a:tr h="3083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</a:rPr>
                        <a:t>Filtros </a:t>
                      </a:r>
                      <a:endParaRPr lang="es-EC" sz="12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</a:rPr>
                        <a:t>kg</a:t>
                      </a:r>
                      <a:endParaRPr lang="es-EC" sz="12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301,7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176,71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5"/>
                    </a:solidFill>
                  </a:tcPr>
                </a:tc>
              </a:tr>
              <a:tr h="3083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Pilas AA, 1,5 v</a:t>
                      </a:r>
                      <a:endParaRPr lang="es-EC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</a:rPr>
                        <a:t>Kg</a:t>
                      </a:r>
                      <a:endParaRPr lang="es-EC" sz="12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3,328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0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5"/>
                    </a:solidFill>
                  </a:tcPr>
                </a:tc>
              </a:tr>
              <a:tr h="3083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</a:rPr>
                        <a:t>Toners</a:t>
                      </a:r>
                      <a:endParaRPr lang="es-EC" sz="12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</a:rPr>
                        <a:t>Kg</a:t>
                      </a:r>
                      <a:endParaRPr lang="es-EC" sz="12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20,76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0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5"/>
                    </a:solidFill>
                  </a:tcPr>
                </a:tc>
              </a:tr>
              <a:tr h="3083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Desechos hospitalarios</a:t>
                      </a:r>
                      <a:endParaRPr lang="es-EC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</a:rPr>
                        <a:t>Kg</a:t>
                      </a:r>
                      <a:endParaRPr lang="es-EC" sz="12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5,29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1,29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6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234683"/>
              </p:ext>
            </p:extLst>
          </p:nvPr>
        </p:nvGraphicFramePr>
        <p:xfrm>
          <a:off x="393405" y="187881"/>
          <a:ext cx="8937882" cy="602562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452366"/>
                <a:gridCol w="3770676"/>
                <a:gridCol w="1342714"/>
                <a:gridCol w="1342714"/>
                <a:gridCol w="1029412"/>
              </a:tblGrid>
              <a:tr h="66567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 smtClean="0">
                          <a:effectLst/>
                        </a:rPr>
                        <a:t>Categoría </a:t>
                      </a:r>
                      <a:r>
                        <a:rPr lang="es-419" sz="1400" dirty="0">
                          <a:effectLst/>
                        </a:rPr>
                        <a:t>de consumo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Unidad de medida física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Edificio "C" 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UOCS 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>
                    <a:solidFill>
                      <a:schemeClr val="accent5"/>
                    </a:solidFill>
                  </a:tcPr>
                </a:tc>
              </a:tr>
              <a:tr h="380387">
                <a:tc row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Activos fijos</a:t>
                      </a:r>
                      <a:endParaRPr lang="es-EC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b="0" dirty="0">
                          <a:effectLst/>
                        </a:rPr>
                        <a:t>Mobiliario de metal</a:t>
                      </a:r>
                      <a:endParaRPr lang="es-EC" sz="1600" b="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b="0" dirty="0">
                          <a:effectLst/>
                        </a:rPr>
                        <a:t>Kg</a:t>
                      </a:r>
                      <a:endParaRPr lang="es-EC" sz="1600" b="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b="0" dirty="0" smtClean="0">
                          <a:effectLst/>
                        </a:rPr>
                        <a:t>9.650,21</a:t>
                      </a:r>
                      <a:endParaRPr lang="es-EC" sz="1600" b="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b="0" dirty="0" smtClean="0">
                          <a:effectLst/>
                        </a:rPr>
                        <a:t>1.103,2</a:t>
                      </a:r>
                      <a:endParaRPr lang="es-EC" sz="1600" b="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5"/>
                    </a:solidFill>
                  </a:tcPr>
                </a:tc>
              </a:tr>
              <a:tr h="41491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Mobiliario de madera</a:t>
                      </a:r>
                      <a:endParaRPr lang="es-EC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Kg</a:t>
                      </a:r>
                      <a:endParaRPr lang="es-EC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16.371,32</a:t>
                      </a:r>
                      <a:endParaRPr lang="es-EC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 smtClean="0">
                          <a:effectLst/>
                        </a:rPr>
                        <a:t>2.318,61</a:t>
                      </a:r>
                      <a:endParaRPr lang="es-EC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5"/>
                    </a:solidFill>
                  </a:tcPr>
                </a:tc>
              </a:tr>
              <a:tr h="38038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Mobiliario plástico</a:t>
                      </a:r>
                      <a:endParaRPr lang="es-EC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 </a:t>
                      </a:r>
                      <a:endParaRPr lang="es-EC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0</a:t>
                      </a:r>
                      <a:endParaRPr lang="es-EC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19,76</a:t>
                      </a:r>
                      <a:endParaRPr lang="es-EC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5"/>
                    </a:solidFill>
                  </a:tcPr>
                </a:tc>
              </a:tr>
              <a:tr h="38038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Aparatos eléctricos</a:t>
                      </a:r>
                      <a:endParaRPr lang="es-EC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Kg</a:t>
                      </a:r>
                      <a:endParaRPr lang="es-EC" sz="16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7.126,84</a:t>
                      </a:r>
                      <a:endParaRPr lang="es-EC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390,52</a:t>
                      </a:r>
                      <a:endParaRPr lang="es-EC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5"/>
                    </a:solidFill>
                  </a:tcPr>
                </a:tc>
              </a:tr>
              <a:tr h="38038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Mobiliario de vidrio</a:t>
                      </a:r>
                      <a:endParaRPr lang="es-EC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Kg</a:t>
                      </a:r>
                      <a:endParaRPr lang="es-EC" sz="16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439,1</a:t>
                      </a:r>
                      <a:endParaRPr lang="es-EC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0</a:t>
                      </a:r>
                      <a:endParaRPr lang="es-EC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5"/>
                    </a:solidFill>
                  </a:tcPr>
                </a:tc>
              </a:tr>
              <a:tr h="7607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Iluminación</a:t>
                      </a:r>
                      <a:endParaRPr lang="es-EC" sz="16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Lámparas, fluorescentes, focos y dicroicos</a:t>
                      </a:r>
                      <a:endParaRPr lang="es-EC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Kg</a:t>
                      </a:r>
                      <a:endParaRPr lang="es-EC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375,23</a:t>
                      </a:r>
                      <a:endParaRPr lang="es-EC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51,31</a:t>
                      </a:r>
                      <a:endParaRPr lang="es-EC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>
                    <a:solidFill>
                      <a:schemeClr val="accent5"/>
                    </a:solidFill>
                  </a:tcPr>
                </a:tc>
              </a:tr>
              <a:tr h="380387">
                <a:tc rowSpan="7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Desechos sólidos</a:t>
                      </a:r>
                      <a:endParaRPr lang="es-EC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Frascos de vidrio</a:t>
                      </a:r>
                      <a:endParaRPr lang="es-EC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Kg</a:t>
                      </a:r>
                      <a:endParaRPr lang="es-EC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ctr"/>
                </a:tc>
                <a:tc rowSpan="7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266</a:t>
                      </a:r>
                      <a:endParaRPr lang="es-EC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82</a:t>
                      </a:r>
                      <a:endParaRPr lang="es-EC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ctr">
                    <a:solidFill>
                      <a:schemeClr val="accent5"/>
                    </a:solidFill>
                  </a:tcPr>
                </a:tc>
              </a:tr>
              <a:tr h="38038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Sorbetes</a:t>
                      </a:r>
                      <a:endParaRPr lang="es-EC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8038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Fundas plásticas</a:t>
                      </a:r>
                      <a:endParaRPr lang="es-EC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8038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Papel de publicidad</a:t>
                      </a:r>
                      <a:endParaRPr lang="es-EC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8038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Tetrapak </a:t>
                      </a:r>
                      <a:endParaRPr lang="es-EC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8038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Mascarillas</a:t>
                      </a:r>
                      <a:endParaRPr lang="es-EC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8038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Otros</a:t>
                      </a:r>
                      <a:endParaRPr lang="es-EC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98" marR="22198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09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1240</Words>
  <Application>Microsoft Office PowerPoint</Application>
  <PresentationFormat>Panorámica</PresentationFormat>
  <Paragraphs>492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6" baseType="lpstr">
      <vt:lpstr>Adobe Gothic Std B</vt:lpstr>
      <vt:lpstr>Arial</vt:lpstr>
      <vt:lpstr>Calibri</vt:lpstr>
      <vt:lpstr>Times New Roman</vt:lpstr>
      <vt:lpstr>Trebuchet MS</vt:lpstr>
      <vt:lpstr>Tw Cen MT</vt:lpstr>
      <vt:lpstr>Wingdings</vt:lpstr>
      <vt:lpstr>Wingdings 3</vt:lpstr>
      <vt:lpstr>Faceta</vt:lpstr>
      <vt:lpstr>Presentación de PowerPoint</vt:lpstr>
      <vt:lpstr>INTRODUCCIÓN</vt:lpstr>
      <vt:lpstr>FUNCIONARIOS</vt:lpstr>
      <vt:lpstr>Presentación de PowerPoint</vt:lpstr>
      <vt:lpstr>OJETIVOS ESPECÍFICOS</vt:lpstr>
      <vt:lpstr>LÍMITES ORGANIZACIONALES Y OPERACIONALES</vt:lpstr>
      <vt:lpstr>CATEGORÍAS DE CONSUMO PARA EL EDIFICIO C Y UOCS</vt:lpstr>
      <vt:lpstr>Resumen de consumos, del Edificio C y de la UOCS, por categorías Domenéch en el 2013</vt:lpstr>
      <vt:lpstr>Presentación de PowerPoint</vt:lpstr>
      <vt:lpstr>HUELLAS DE CARBONO Y ECOLÓGICA </vt:lpstr>
      <vt:lpstr>Huella del Carbono Corporativa por categorías de consumo generada en el Edificio “C”-2013 </vt:lpstr>
      <vt:lpstr>Huella Ecológica corporativa por categorías de consumo generada en el Edificio “C”-2013</vt:lpstr>
      <vt:lpstr>Porcentajes de participación de las categorías de consumo en la huella de carbono, Edificio "C"-2013 </vt:lpstr>
      <vt:lpstr>Huella de carbono por categorías Doménech en tCO2, Edificio “C”-2013</vt:lpstr>
      <vt:lpstr>Huella ecológica por categorías Doménech en Ha del Edificio “C”-2013</vt:lpstr>
      <vt:lpstr>Huella de Carbono por categorías Doménech del Edificio "C"-2013 </vt:lpstr>
      <vt:lpstr>HUELLAS DE CARBONO Y ECOLÓGICA</vt:lpstr>
      <vt:lpstr>Huella del Carbono Corporativa por categorías de consumo generada en la UOCS-2013 </vt:lpstr>
      <vt:lpstr>Huella Ecológica por categorías de consumo, UOCS-2013 </vt:lpstr>
      <vt:lpstr>Porcentajes de participación de las categorías de consumo en la huella de carbono, UOCS-2013 </vt:lpstr>
      <vt:lpstr>Huella de carbono por categorías Doménech en tCO2,UOCS-2013</vt:lpstr>
      <vt:lpstr>Huella ecológica por categorías Doménech en Ha, UOCS-2013 </vt:lpstr>
      <vt:lpstr>Huella de Carbono por categorías Doménech de la UOCS-2013</vt:lpstr>
      <vt:lpstr>INDICADORES DE ECOEFICIENCIA</vt:lpstr>
      <vt:lpstr>Indicadores de ecoeficiencia por categorías Doménech, Edificio “C”-2013 </vt:lpstr>
      <vt:lpstr>Indicadores de ecoeficiencia por categorías Doménech, UOCS-2013 </vt:lpstr>
      <vt:lpstr>ANÁLISIS COMPARATIVOS DE LAS HUELLAS ECOLÓGICAS </vt:lpstr>
      <vt:lpstr>Análisis comparativo de las huellas ecológicas: global, nacional, local y corporativa del Edificio “C”-2013</vt:lpstr>
      <vt:lpstr>Análisis comparativo de las huellas ecológicas: global, nacional, local y corporativa UOCS-2013 </vt:lpstr>
      <vt:lpstr>Medidas de ecoeficiencia generales</vt:lpstr>
      <vt:lpstr>Presentación de PowerPoint</vt:lpstr>
      <vt:lpstr>CONCLUSIONES</vt:lpstr>
      <vt:lpstr>CONCLUSIONES</vt:lpstr>
      <vt:lpstr>CONCLUSIONES</vt:lpstr>
      <vt:lpstr>CONCLUSIONES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MariaEugenia</dc:creator>
  <cp:lastModifiedBy>Ines Betzabe  Mayorga Parra</cp:lastModifiedBy>
  <cp:revision>66</cp:revision>
  <dcterms:created xsi:type="dcterms:W3CDTF">2016-07-25T01:36:29Z</dcterms:created>
  <dcterms:modified xsi:type="dcterms:W3CDTF">2017-04-27T17:44:13Z</dcterms:modified>
</cp:coreProperties>
</file>