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1"/>
  </p:notesMasterIdLst>
  <p:sldIdLst>
    <p:sldId id="293" r:id="rId2"/>
    <p:sldId id="273" r:id="rId3"/>
    <p:sldId id="343" r:id="rId4"/>
    <p:sldId id="294" r:id="rId5"/>
    <p:sldId id="295" r:id="rId6"/>
    <p:sldId id="318" r:id="rId7"/>
    <p:sldId id="319" r:id="rId8"/>
    <p:sldId id="320" r:id="rId9"/>
    <p:sldId id="321" r:id="rId10"/>
    <p:sldId id="322" r:id="rId11"/>
    <p:sldId id="323" r:id="rId12"/>
    <p:sldId id="325" r:id="rId13"/>
    <p:sldId id="326" r:id="rId14"/>
    <p:sldId id="328" r:id="rId15"/>
    <p:sldId id="329" r:id="rId16"/>
    <p:sldId id="336" r:id="rId17"/>
    <p:sldId id="330" r:id="rId18"/>
    <p:sldId id="332" r:id="rId19"/>
    <p:sldId id="337" r:id="rId20"/>
    <p:sldId id="333" r:id="rId21"/>
    <p:sldId id="338" r:id="rId22"/>
    <p:sldId id="334" r:id="rId23"/>
    <p:sldId id="339" r:id="rId24"/>
    <p:sldId id="335" r:id="rId25"/>
    <p:sldId id="340" r:id="rId26"/>
    <p:sldId id="341" r:id="rId27"/>
    <p:sldId id="342" r:id="rId28"/>
    <p:sldId id="344" r:id="rId29"/>
    <p:sldId id="301" r:id="rId30"/>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CA89763-0865-464A-A490-6FB8CFD88DAE}">
          <p14:sldIdLst>
            <p14:sldId id="293"/>
            <p14:sldId id="273"/>
            <p14:sldId id="343"/>
            <p14:sldId id="294"/>
            <p14:sldId id="295"/>
            <p14:sldId id="318"/>
            <p14:sldId id="319"/>
            <p14:sldId id="320"/>
            <p14:sldId id="321"/>
            <p14:sldId id="322"/>
            <p14:sldId id="323"/>
            <p14:sldId id="325"/>
            <p14:sldId id="326"/>
            <p14:sldId id="328"/>
            <p14:sldId id="329"/>
            <p14:sldId id="336"/>
            <p14:sldId id="330"/>
            <p14:sldId id="332"/>
            <p14:sldId id="337"/>
            <p14:sldId id="333"/>
            <p14:sldId id="338"/>
            <p14:sldId id="334"/>
            <p14:sldId id="339"/>
            <p14:sldId id="335"/>
            <p14:sldId id="340"/>
            <p14:sldId id="341"/>
            <p14:sldId id="342"/>
            <p14:sldId id="344"/>
            <p14:sldId id="301"/>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Morales" initials="A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65B3A"/>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660"/>
  </p:normalViewPr>
  <p:slideViewPr>
    <p:cSldViewPr snapToGrid="0">
      <p:cViewPr>
        <p:scale>
          <a:sx n="79" d="100"/>
          <a:sy n="79" d="100"/>
        </p:scale>
        <p:origin x="-90" y="-6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TRABAJO\INVESTIGACION\CORRELACIONES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RABAJO\INVESTIGACION\CORRELACIONES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RABAJO\INVESTIGACION\CORRELACIONE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RABAJO\INVESTIGACION\CORRELACIONE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COHESIÓN c' EN FUNCIÓN DE Vp Y Vs</a:t>
            </a:r>
          </a:p>
        </c:rich>
      </c:tx>
      <c:layout/>
      <c:overlay val="0"/>
      <c:spPr>
        <a:noFill/>
        <a:ln>
          <a:noFill/>
        </a:ln>
        <a:effectLst/>
      </c:spPr>
    </c:title>
    <c:autoTitleDeleted val="0"/>
    <c:plotArea>
      <c:layout/>
      <c:scatterChart>
        <c:scatterStyle val="lineMarker"/>
        <c:varyColors val="0"/>
        <c:ser>
          <c:idx val="0"/>
          <c:order val="0"/>
          <c:tx>
            <c:v>c'</c:v>
          </c:tx>
          <c:spPr>
            <a:ln w="25400" cap="rnd">
              <a:noFill/>
              <a:round/>
            </a:ln>
            <a:effectLst/>
          </c:spPr>
          <c:marker>
            <c:symbol val="circle"/>
            <c:size val="5"/>
            <c:spPr>
              <a:solidFill>
                <a:schemeClr val="accent1"/>
              </a:solidFill>
              <a:ln w="9525">
                <a:solidFill>
                  <a:schemeClr val="tx1"/>
                </a:solidFill>
              </a:ln>
              <a:effectLst/>
            </c:spPr>
          </c:marker>
          <c:trendline>
            <c:spPr>
              <a:ln w="19050" cap="rnd">
                <a:solidFill>
                  <a:schemeClr val="accent1"/>
                </a:solidFill>
                <a:prstDash val="sysDot"/>
              </a:ln>
              <a:effectLst/>
            </c:spPr>
            <c:trendlineType val="linear"/>
            <c:dispRSqr val="1"/>
            <c:dispEq val="1"/>
            <c:trendlineLbl>
              <c:layout>
                <c:manualLayout>
                  <c:x val="0.37823715528709595"/>
                  <c:y val="0.2579601917478411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trendlineLbl>
          </c:trendline>
          <c:xVal>
            <c:numRef>
              <c:f>'cohesion en funcion de vp y (2'!$J$10:$J$25</c:f>
              <c:numCache>
                <c:formatCode>General</c:formatCode>
                <c:ptCount val="16"/>
                <c:pt idx="0" formatCode="0.000">
                  <c:v>1.8232558139534885</c:v>
                </c:pt>
                <c:pt idx="2" formatCode="0.000">
                  <c:v>1.8150943396226416</c:v>
                </c:pt>
                <c:pt idx="3" formatCode="0.000">
                  <c:v>1.8658008658008658</c:v>
                </c:pt>
                <c:pt idx="4" formatCode="0.000">
                  <c:v>2.8319148936170211</c:v>
                </c:pt>
                <c:pt idx="5" formatCode="0.000">
                  <c:v>1.3540983606557377</c:v>
                </c:pt>
                <c:pt idx="6" formatCode="0.000">
                  <c:v>1.2013651877133107</c:v>
                </c:pt>
                <c:pt idx="12" formatCode="0.000">
                  <c:v>2.5974304068522485</c:v>
                </c:pt>
                <c:pt idx="13" formatCode="0.000">
                  <c:v>2.6893203883495147</c:v>
                </c:pt>
                <c:pt idx="14" formatCode="0.000">
                  <c:v>1.4515789473684211</c:v>
                </c:pt>
                <c:pt idx="15" formatCode="0.000">
                  <c:v>3.2119914346895073</c:v>
                </c:pt>
              </c:numCache>
            </c:numRef>
          </c:xVal>
          <c:yVal>
            <c:numRef>
              <c:f>'cohesion en funcion de vp y (2'!$F$10:$F$25</c:f>
              <c:numCache>
                <c:formatCode>0.00</c:formatCode>
                <c:ptCount val="16"/>
                <c:pt idx="0">
                  <c:v>0.06</c:v>
                </c:pt>
                <c:pt idx="1">
                  <c:v>0.1</c:v>
                </c:pt>
                <c:pt idx="2">
                  <c:v>0.04</c:v>
                </c:pt>
                <c:pt idx="3">
                  <c:v>0.01</c:v>
                </c:pt>
                <c:pt idx="4">
                  <c:v>1.0000000000000001E-5</c:v>
                </c:pt>
                <c:pt idx="5">
                  <c:v>1.0000000000000001E-5</c:v>
                </c:pt>
                <c:pt idx="6">
                  <c:v>0.05</c:v>
                </c:pt>
                <c:pt idx="7">
                  <c:v>7.0000000000000007E-2</c:v>
                </c:pt>
                <c:pt idx="8">
                  <c:v>0.15</c:v>
                </c:pt>
                <c:pt idx="9">
                  <c:v>0.12</c:v>
                </c:pt>
                <c:pt idx="10">
                  <c:v>0.24</c:v>
                </c:pt>
                <c:pt idx="11">
                  <c:v>0.21</c:v>
                </c:pt>
                <c:pt idx="12">
                  <c:v>1.0000000000000001E-5</c:v>
                </c:pt>
                <c:pt idx="13">
                  <c:v>1.0000000000000001E-5</c:v>
                </c:pt>
                <c:pt idx="14">
                  <c:v>1.0000000000000001E-5</c:v>
                </c:pt>
                <c:pt idx="15">
                  <c:v>1.0000000000000001E-5</c:v>
                </c:pt>
              </c:numCache>
            </c:numRef>
          </c:yVal>
          <c:smooth val="0"/>
          <c:extLst xmlns:c16r2="http://schemas.microsoft.com/office/drawing/2015/06/chart">
            <c:ext xmlns:c16="http://schemas.microsoft.com/office/drawing/2014/chart" uri="{C3380CC4-5D6E-409C-BE32-E72D297353CC}">
              <c16:uniqueId val="{00000000-6243-4EA6-B29A-E834CC60E988}"/>
            </c:ext>
          </c:extLst>
        </c:ser>
        <c:dLbls>
          <c:showLegendKey val="0"/>
          <c:showVal val="0"/>
          <c:showCatName val="0"/>
          <c:showSerName val="0"/>
          <c:showPercent val="0"/>
          <c:showBubbleSize val="0"/>
        </c:dLbls>
        <c:axId val="117824128"/>
        <c:axId val="119083776"/>
      </c:scatterChart>
      <c:valAx>
        <c:axId val="117824128"/>
        <c:scaling>
          <c:orientation val="minMax"/>
          <c:min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900" b="0" i="0" u="none" strike="noStrike" baseline="0">
                    <a:effectLst/>
                  </a:rPr>
                  <a:t>Vp/Vs</a:t>
                </a:r>
                <a:r>
                  <a:rPr lang="es-EC"/>
                  <a:t>)</a:t>
                </a:r>
              </a:p>
            </c:rich>
          </c:tx>
          <c:layout/>
          <c:overlay val="0"/>
          <c:spPr>
            <a:noFill/>
            <a:ln>
              <a:noFill/>
            </a:ln>
            <a:effectLst/>
          </c:sp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9083776"/>
        <c:crosses val="autoZero"/>
        <c:crossBetween val="midCat"/>
      </c:valAx>
      <c:valAx>
        <c:axId val="11908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900" b="0" i="0" u="none" strike="noStrike" baseline="0">
                    <a:effectLst/>
                  </a:rPr>
                  <a:t>Cohesión c' (kg/cm2</a:t>
                </a:r>
                <a:endParaRPr lang="es-EC"/>
              </a:p>
            </c:rich>
          </c:tx>
          <c:layout>
            <c:manualLayout>
              <c:xMode val="edge"/>
              <c:yMode val="edge"/>
              <c:x val="0"/>
              <c:y val="0.3837087269220848"/>
            </c:manualLayout>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7824128"/>
        <c:crosses val="autoZero"/>
        <c:crossBetween val="midCat"/>
      </c:valAx>
      <c:spPr>
        <a:noFill/>
        <a:ln>
          <a:noFill/>
        </a:ln>
        <a:effectLst/>
      </c:spPr>
    </c:plotArea>
    <c:legend>
      <c:legendPos val="r"/>
      <c:layout>
        <c:manualLayout>
          <c:xMode val="edge"/>
          <c:yMode val="edge"/>
          <c:x val="0.80541041958796245"/>
          <c:y val="0.66945991843653652"/>
          <c:w val="0.17107611548556431"/>
          <c:h val="0.155510293702170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latin typeface="Arial" panose="020B0604020202020204" pitchFamily="34" charset="0"/>
          <a:cs typeface="Arial" panose="020B0604020202020204"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ÁNGULO</a:t>
            </a:r>
            <a:r>
              <a:rPr lang="es-EC" baseline="0"/>
              <a:t> DE FRICCIÓN INTERNA  </a:t>
            </a:r>
            <a:r>
              <a:rPr lang="el-GR"/>
              <a:t>φ</a:t>
            </a:r>
            <a:r>
              <a:rPr lang="es-EC"/>
              <a:t> EN FUNCIÓN DE Vp Y Vs</a:t>
            </a:r>
          </a:p>
        </c:rich>
      </c:tx>
      <c:layout>
        <c:manualLayout>
          <c:xMode val="edge"/>
          <c:yMode val="edge"/>
          <c:x val="0.21510663167104108"/>
          <c:y val="3.9000601899052932E-2"/>
        </c:manualLayout>
      </c:layout>
      <c:overlay val="0"/>
      <c:spPr>
        <a:noFill/>
        <a:ln>
          <a:noFill/>
        </a:ln>
        <a:effectLst/>
      </c:spPr>
    </c:title>
    <c:autoTitleDeleted val="0"/>
    <c:plotArea>
      <c:layout>
        <c:manualLayout>
          <c:layoutTarget val="inner"/>
          <c:xMode val="edge"/>
          <c:yMode val="edge"/>
          <c:x val="7.905864708087959E-2"/>
          <c:y val="0.15804993919591201"/>
          <c:w val="0.723082177752991"/>
          <c:h val="0.65724113734353695"/>
        </c:manualLayout>
      </c:layout>
      <c:scatterChart>
        <c:scatterStyle val="lineMarker"/>
        <c:varyColors val="0"/>
        <c:ser>
          <c:idx val="0"/>
          <c:order val="0"/>
          <c:tx>
            <c:v>ÁNGULO DE FRICCIÓN INTERNA (φ)</c:v>
          </c:tx>
          <c:spPr>
            <a:ln w="25400" cap="rnd">
              <a:noFill/>
              <a:round/>
            </a:ln>
            <a:effectLst/>
          </c:spPr>
          <c:marker>
            <c:symbol val="circle"/>
            <c:size val="5"/>
            <c:spPr>
              <a:solidFill>
                <a:schemeClr val="accent1"/>
              </a:solidFill>
              <a:ln w="9525">
                <a:solidFill>
                  <a:schemeClr val="tx1"/>
                </a:solidFill>
              </a:ln>
              <a:effectLst/>
            </c:spPr>
          </c:marker>
          <c:trendline>
            <c:spPr>
              <a:ln w="19050" cap="rnd">
                <a:solidFill>
                  <a:schemeClr val="accent1"/>
                </a:solidFill>
                <a:prstDash val="sysDot"/>
              </a:ln>
              <a:effectLst/>
            </c:spPr>
            <c:trendlineType val="linear"/>
            <c:dispRSqr val="1"/>
            <c:dispEq val="1"/>
            <c:trendlineLbl>
              <c:layout>
                <c:manualLayout>
                  <c:x val="0.30734597997396751"/>
                  <c:y val="0.5255675514787455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trendlineLbl>
          </c:trendline>
          <c:xVal>
            <c:numRef>
              <c:f>'PHI en funcion de vp y (2'!$I$10:$I$25</c:f>
              <c:numCache>
                <c:formatCode>General</c:formatCode>
                <c:ptCount val="16"/>
                <c:pt idx="0" formatCode="0.000">
                  <c:v>1.8232558139534885</c:v>
                </c:pt>
                <c:pt idx="2" formatCode="0.000">
                  <c:v>1.8150943396226416</c:v>
                </c:pt>
                <c:pt idx="3" formatCode="0.000">
                  <c:v>1.8658008658008658</c:v>
                </c:pt>
                <c:pt idx="5" formatCode="0.000">
                  <c:v>1.3540983606557377</c:v>
                </c:pt>
                <c:pt idx="6" formatCode="0.000">
                  <c:v>1.2013651877133107</c:v>
                </c:pt>
                <c:pt idx="8" formatCode="0.000">
                  <c:v>1.2450980392156863</c:v>
                </c:pt>
                <c:pt idx="11" formatCode="0.000">
                  <c:v>1.3433734939759037</c:v>
                </c:pt>
              </c:numCache>
            </c:numRef>
          </c:xVal>
          <c:yVal>
            <c:numRef>
              <c:f>'PHI en funcion de vp y (2'!$F$10:$F$25</c:f>
              <c:numCache>
                <c:formatCode>0.00</c:formatCode>
                <c:ptCount val="16"/>
                <c:pt idx="0">
                  <c:v>26.4</c:v>
                </c:pt>
                <c:pt idx="1">
                  <c:v>14.3</c:v>
                </c:pt>
                <c:pt idx="2">
                  <c:v>32.1</c:v>
                </c:pt>
                <c:pt idx="3">
                  <c:v>25.5</c:v>
                </c:pt>
                <c:pt idx="4">
                  <c:v>29.6</c:v>
                </c:pt>
                <c:pt idx="5">
                  <c:v>33.4</c:v>
                </c:pt>
                <c:pt idx="6">
                  <c:v>32.6</c:v>
                </c:pt>
                <c:pt idx="7">
                  <c:v>38.4</c:v>
                </c:pt>
                <c:pt idx="8">
                  <c:v>19.899999999999999</c:v>
                </c:pt>
                <c:pt idx="9">
                  <c:v>16.899999999999999</c:v>
                </c:pt>
                <c:pt idx="10">
                  <c:v>21.2</c:v>
                </c:pt>
                <c:pt idx="11">
                  <c:v>24.1</c:v>
                </c:pt>
                <c:pt idx="12">
                  <c:v>32</c:v>
                </c:pt>
                <c:pt idx="13">
                  <c:v>37</c:v>
                </c:pt>
                <c:pt idx="14">
                  <c:v>37.4</c:v>
                </c:pt>
                <c:pt idx="15">
                  <c:v>37.4</c:v>
                </c:pt>
              </c:numCache>
            </c:numRef>
          </c:yVal>
          <c:smooth val="0"/>
          <c:extLst xmlns:c16r2="http://schemas.microsoft.com/office/drawing/2015/06/chart">
            <c:ext xmlns:c16="http://schemas.microsoft.com/office/drawing/2014/chart" uri="{C3380CC4-5D6E-409C-BE32-E72D297353CC}">
              <c16:uniqueId val="{00000000-AD13-48BB-89B8-D1CD03470F92}"/>
            </c:ext>
          </c:extLst>
        </c:ser>
        <c:dLbls>
          <c:showLegendKey val="0"/>
          <c:showVal val="0"/>
          <c:showCatName val="0"/>
          <c:showSerName val="0"/>
          <c:showPercent val="0"/>
          <c:showBubbleSize val="0"/>
        </c:dLbls>
        <c:axId val="119184384"/>
        <c:axId val="119194752"/>
      </c:scatterChart>
      <c:valAx>
        <c:axId val="119184384"/>
        <c:scaling>
          <c:orientation val="minMax"/>
          <c:min val="1"/>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900" b="0" i="0" u="none" strike="noStrike" baseline="0">
                    <a:effectLst/>
                  </a:rPr>
                  <a:t>Vp/Vs</a:t>
                </a:r>
                <a:endParaRPr lang="es-EC"/>
              </a:p>
            </c:rich>
          </c:tx>
          <c:layout/>
          <c:overlay val="0"/>
          <c:spPr>
            <a:noFill/>
            <a:ln>
              <a:noFill/>
            </a:ln>
            <a:effectLst/>
          </c:sp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9194752"/>
        <c:crosses val="autoZero"/>
        <c:crossBetween val="midCat"/>
      </c:valAx>
      <c:valAx>
        <c:axId val="11919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sz="900" b="0" i="0" u="none" strike="noStrike" baseline="0">
                    <a:effectLst/>
                  </a:rPr>
                  <a:t> </a:t>
                </a:r>
                <a:r>
                  <a:rPr lang="el-GR" sz="900" b="0" i="0" u="none" strike="noStrike" baseline="0">
                    <a:effectLst/>
                  </a:rPr>
                  <a:t>φ</a:t>
                </a:r>
                <a:r>
                  <a:rPr lang="es-EC" sz="900" b="0" i="0" u="none" strike="noStrike" baseline="0">
                    <a:effectLst/>
                  </a:rPr>
                  <a:t> (grados)</a:t>
                </a:r>
                <a:endParaRPr lang="es-EC"/>
              </a:p>
            </c:rich>
          </c:tx>
          <c:layout>
            <c:manualLayout>
              <c:xMode val="edge"/>
              <c:yMode val="edge"/>
              <c:x val="0"/>
              <c:y val="0.3837087269220848"/>
            </c:manualLayout>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9184384"/>
        <c:crosses val="autoZero"/>
        <c:crossBetween val="midCat"/>
      </c:valAx>
      <c:spPr>
        <a:noFill/>
        <a:ln>
          <a:noFill/>
        </a:ln>
        <a:effectLst/>
      </c:spPr>
    </c:plotArea>
    <c:legend>
      <c:legendPos val="r"/>
      <c:layout>
        <c:manualLayout>
          <c:xMode val="edge"/>
          <c:yMode val="edge"/>
          <c:x val="0.81981617843987986"/>
          <c:y val="0.43545630704221894"/>
          <c:w val="0.17107611548556431"/>
          <c:h val="0.15551029370217051"/>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latin typeface="Arial" panose="020B0604020202020204" pitchFamily="34" charset="0"/>
          <a:cs typeface="Arial" panose="020B0604020202020204"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N30 EN FUNCIÓN DE Vp</a:t>
            </a:r>
          </a:p>
        </c:rich>
      </c:tx>
      <c:layout/>
      <c:overlay val="0"/>
      <c:spPr>
        <a:noFill/>
        <a:ln>
          <a:noFill/>
        </a:ln>
        <a:effectLst/>
      </c:spPr>
    </c:title>
    <c:autoTitleDeleted val="0"/>
    <c:plotArea>
      <c:layout>
        <c:manualLayout>
          <c:layoutTarget val="inner"/>
          <c:xMode val="edge"/>
          <c:yMode val="edge"/>
          <c:x val="9.6280501647020247E-2"/>
          <c:y val="0.15804993919591201"/>
          <c:w val="0.71013195655200323"/>
          <c:h val="0.65724113734353695"/>
        </c:manualLayout>
      </c:layout>
      <c:scatterChart>
        <c:scatterStyle val="lineMarker"/>
        <c:varyColors val="0"/>
        <c:ser>
          <c:idx val="0"/>
          <c:order val="0"/>
          <c:tx>
            <c:v>N30</c:v>
          </c:tx>
          <c:spPr>
            <a:ln w="25400" cap="rnd">
              <a:noFill/>
              <a:round/>
            </a:ln>
            <a:effectLst/>
          </c:spPr>
          <c:marker>
            <c:symbol val="circle"/>
            <c:size val="5"/>
            <c:spPr>
              <a:solidFill>
                <a:schemeClr val="accent1"/>
              </a:solidFill>
              <a:ln w="9525">
                <a:solidFill>
                  <a:schemeClr val="tx1"/>
                </a:solidFill>
              </a:ln>
              <a:effectLst/>
            </c:spPr>
          </c:marker>
          <c:trendline>
            <c:spPr>
              <a:ln w="19050" cap="rnd">
                <a:solidFill>
                  <a:schemeClr val="accent1"/>
                </a:solidFill>
                <a:prstDash val="sysDot"/>
              </a:ln>
              <a:effectLst/>
            </c:spPr>
            <c:trendlineType val="linear"/>
            <c:dispRSqr val="1"/>
            <c:dispEq val="1"/>
            <c:trendlineLbl>
              <c:layout>
                <c:manualLayout>
                  <c:x val="0.28743639351086719"/>
                  <c:y val="0.6176432836283323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trendlineLbl>
          </c:trendline>
          <c:xVal>
            <c:numRef>
              <c:f>'n en funcion de vp'!$G$10:$G$25</c:f>
              <c:numCache>
                <c:formatCode>0</c:formatCode>
                <c:ptCount val="16"/>
                <c:pt idx="0">
                  <c:v>1176</c:v>
                </c:pt>
                <c:pt idx="1">
                  <c:v>862</c:v>
                </c:pt>
                <c:pt idx="2">
                  <c:v>962</c:v>
                </c:pt>
                <c:pt idx="3">
                  <c:v>862</c:v>
                </c:pt>
                <c:pt idx="5">
                  <c:v>413</c:v>
                </c:pt>
                <c:pt idx="6">
                  <c:v>352</c:v>
                </c:pt>
                <c:pt idx="7">
                  <c:v>1245</c:v>
                </c:pt>
                <c:pt idx="8">
                  <c:v>635</c:v>
                </c:pt>
                <c:pt idx="9">
                  <c:v>446</c:v>
                </c:pt>
                <c:pt idx="10">
                  <c:v>635</c:v>
                </c:pt>
                <c:pt idx="11">
                  <c:v>446</c:v>
                </c:pt>
                <c:pt idx="12">
                  <c:v>1213</c:v>
                </c:pt>
                <c:pt idx="13">
                  <c:v>1108</c:v>
                </c:pt>
              </c:numCache>
            </c:numRef>
          </c:xVal>
          <c:yVal>
            <c:numRef>
              <c:f>'n en funcion de vp'!$F$10:$F$25</c:f>
              <c:numCache>
                <c:formatCode>0.00</c:formatCode>
                <c:ptCount val="16"/>
                <c:pt idx="0">
                  <c:v>50</c:v>
                </c:pt>
                <c:pt idx="1">
                  <c:v>50</c:v>
                </c:pt>
                <c:pt idx="2">
                  <c:v>50</c:v>
                </c:pt>
                <c:pt idx="3">
                  <c:v>50</c:v>
                </c:pt>
                <c:pt idx="4">
                  <c:v>22</c:v>
                </c:pt>
                <c:pt idx="5">
                  <c:v>19</c:v>
                </c:pt>
                <c:pt idx="6">
                  <c:v>23</c:v>
                </c:pt>
                <c:pt idx="7">
                  <c:v>33</c:v>
                </c:pt>
                <c:pt idx="8">
                  <c:v>9</c:v>
                </c:pt>
                <c:pt idx="9">
                  <c:v>9</c:v>
                </c:pt>
                <c:pt idx="10">
                  <c:v>9</c:v>
                </c:pt>
                <c:pt idx="11">
                  <c:v>10</c:v>
                </c:pt>
                <c:pt idx="12">
                  <c:v>35</c:v>
                </c:pt>
                <c:pt idx="13">
                  <c:v>38</c:v>
                </c:pt>
                <c:pt idx="14">
                  <c:v>34</c:v>
                </c:pt>
                <c:pt idx="15">
                  <c:v>35</c:v>
                </c:pt>
              </c:numCache>
            </c:numRef>
          </c:yVal>
          <c:smooth val="0"/>
          <c:extLst xmlns:c16r2="http://schemas.microsoft.com/office/drawing/2015/06/chart">
            <c:ext xmlns:c16="http://schemas.microsoft.com/office/drawing/2014/chart" uri="{C3380CC4-5D6E-409C-BE32-E72D297353CC}">
              <c16:uniqueId val="{00000000-796A-4F4A-ACD8-EA9147AF7447}"/>
            </c:ext>
          </c:extLst>
        </c:ser>
        <c:dLbls>
          <c:showLegendKey val="0"/>
          <c:showVal val="0"/>
          <c:showCatName val="0"/>
          <c:showSerName val="0"/>
          <c:showPercent val="0"/>
          <c:showBubbleSize val="0"/>
        </c:dLbls>
        <c:axId val="119660928"/>
        <c:axId val="119662848"/>
      </c:scatterChart>
      <c:valAx>
        <c:axId val="119660928"/>
        <c:scaling>
          <c:orientation val="minMax"/>
          <c:min val="5.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Vp</a:t>
                </a:r>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9662848"/>
        <c:crosses val="autoZero"/>
        <c:crossBetween val="midCat"/>
      </c:valAx>
      <c:valAx>
        <c:axId val="11966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N30</a:t>
                </a:r>
              </a:p>
            </c:rich>
          </c:tx>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19660928"/>
        <c:crosses val="autoZero"/>
        <c:crossBetween val="midCat"/>
      </c:valAx>
      <c:spPr>
        <a:noFill/>
        <a:ln>
          <a:noFill/>
        </a:ln>
        <a:effectLst/>
      </c:spPr>
    </c:plotArea>
    <c:legend>
      <c:legendPos val="r"/>
      <c:layout>
        <c:manualLayout>
          <c:xMode val="edge"/>
          <c:yMode val="edge"/>
          <c:x val="0.80643548164041712"/>
          <c:y val="0.4257061565674557"/>
          <c:w val="0.14365906833993017"/>
          <c:h val="0.155510293702170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latin typeface="Arial" panose="020B0604020202020204" pitchFamily="34" charset="0"/>
          <a:cs typeface="Arial" panose="020B0604020202020204" pitchFamily="34" charset="0"/>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Vs EN FUNCIÓN DE N30</a:t>
            </a:r>
          </a:p>
        </c:rich>
      </c:tx>
      <c:layout/>
      <c:overlay val="0"/>
      <c:spPr>
        <a:noFill/>
        <a:ln>
          <a:noFill/>
        </a:ln>
        <a:effectLst/>
      </c:spPr>
    </c:title>
    <c:autoTitleDeleted val="0"/>
    <c:plotArea>
      <c:layout/>
      <c:scatterChart>
        <c:scatterStyle val="lineMarker"/>
        <c:varyColors val="0"/>
        <c:ser>
          <c:idx val="0"/>
          <c:order val="0"/>
          <c:tx>
            <c:v>Vs</c:v>
          </c:tx>
          <c:spPr>
            <a:ln w="25400" cap="rnd">
              <a:noFill/>
              <a:round/>
            </a:ln>
            <a:effectLst/>
          </c:spPr>
          <c:marker>
            <c:symbol val="circle"/>
            <c:size val="5"/>
            <c:spPr>
              <a:solidFill>
                <a:schemeClr val="accent1"/>
              </a:solidFill>
              <a:ln w="9525">
                <a:solidFill>
                  <a:schemeClr val="tx1"/>
                </a:solidFill>
              </a:ln>
              <a:effectLst/>
            </c:spPr>
          </c:marker>
          <c:trendline>
            <c:spPr>
              <a:ln w="19050" cap="rnd">
                <a:solidFill>
                  <a:schemeClr val="accent1"/>
                </a:solidFill>
                <a:prstDash val="sysDot"/>
              </a:ln>
              <a:effectLst/>
            </c:spPr>
            <c:trendlineType val="power"/>
            <c:dispRSqr val="1"/>
            <c:dispEq val="1"/>
            <c:trendlineLbl>
              <c:layout>
                <c:manualLayout>
                  <c:x val="0.23442606021162113"/>
                  <c:y val="-0.30787443648736629"/>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trendlineLbl>
          </c:trendline>
          <c:xVal>
            <c:numRef>
              <c:f>'vs en funcion de n'!$F$10:$F$25</c:f>
              <c:numCache>
                <c:formatCode>0.00</c:formatCode>
                <c:ptCount val="16"/>
                <c:pt idx="0">
                  <c:v>50</c:v>
                </c:pt>
                <c:pt idx="1">
                  <c:v>50</c:v>
                </c:pt>
                <c:pt idx="2">
                  <c:v>50</c:v>
                </c:pt>
                <c:pt idx="3">
                  <c:v>50</c:v>
                </c:pt>
                <c:pt idx="4">
                  <c:v>22</c:v>
                </c:pt>
                <c:pt idx="5">
                  <c:v>19</c:v>
                </c:pt>
                <c:pt idx="6">
                  <c:v>23</c:v>
                </c:pt>
                <c:pt idx="7">
                  <c:v>33</c:v>
                </c:pt>
                <c:pt idx="8">
                  <c:v>9</c:v>
                </c:pt>
                <c:pt idx="9">
                  <c:v>9</c:v>
                </c:pt>
                <c:pt idx="10">
                  <c:v>9</c:v>
                </c:pt>
                <c:pt idx="11">
                  <c:v>10</c:v>
                </c:pt>
                <c:pt idx="12">
                  <c:v>35</c:v>
                </c:pt>
                <c:pt idx="13">
                  <c:v>38</c:v>
                </c:pt>
                <c:pt idx="14">
                  <c:v>34</c:v>
                </c:pt>
                <c:pt idx="15">
                  <c:v>35</c:v>
                </c:pt>
              </c:numCache>
            </c:numRef>
          </c:xVal>
          <c:yVal>
            <c:numRef>
              <c:f>'vs en funcion de n'!$G$10:$G$25</c:f>
              <c:numCache>
                <c:formatCode>General</c:formatCode>
                <c:ptCount val="16"/>
                <c:pt idx="4" formatCode="0">
                  <c:v>258</c:v>
                </c:pt>
                <c:pt idx="5" formatCode="0">
                  <c:v>305</c:v>
                </c:pt>
                <c:pt idx="6" formatCode="0">
                  <c:v>293</c:v>
                </c:pt>
                <c:pt idx="7" formatCode="0">
                  <c:v>587</c:v>
                </c:pt>
                <c:pt idx="8" formatCode="0">
                  <c:v>510</c:v>
                </c:pt>
                <c:pt idx="9" formatCode="0">
                  <c:v>272</c:v>
                </c:pt>
                <c:pt idx="10" formatCode="0">
                  <c:v>272</c:v>
                </c:pt>
                <c:pt idx="11" formatCode="0">
                  <c:v>332</c:v>
                </c:pt>
                <c:pt idx="12" formatCode="0">
                  <c:v>467</c:v>
                </c:pt>
                <c:pt idx="13" formatCode="0">
                  <c:v>412</c:v>
                </c:pt>
              </c:numCache>
            </c:numRef>
          </c:yVal>
          <c:smooth val="0"/>
          <c:extLst xmlns:c16r2="http://schemas.microsoft.com/office/drawing/2015/06/chart">
            <c:ext xmlns:c16="http://schemas.microsoft.com/office/drawing/2014/chart" uri="{C3380CC4-5D6E-409C-BE32-E72D297353CC}">
              <c16:uniqueId val="{00000000-B78D-4C3F-9EF1-7A7AD0060114}"/>
            </c:ext>
          </c:extLst>
        </c:ser>
        <c:dLbls>
          <c:showLegendKey val="0"/>
          <c:showVal val="0"/>
          <c:showCatName val="0"/>
          <c:showSerName val="0"/>
          <c:showPercent val="0"/>
          <c:showBubbleSize val="0"/>
        </c:dLbls>
        <c:axId val="151341312"/>
        <c:axId val="151371776"/>
      </c:scatterChart>
      <c:valAx>
        <c:axId val="151341312"/>
        <c:scaling>
          <c:orientation val="minMax"/>
          <c:min val="5.5"/>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N30</a:t>
                </a:r>
              </a:p>
            </c:rich>
          </c:tx>
          <c:layout/>
          <c:overlay val="0"/>
          <c:spPr>
            <a:noFill/>
            <a:ln>
              <a:noFill/>
            </a:ln>
            <a:effectLst/>
          </c:sp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51371776"/>
        <c:crosses val="autoZero"/>
        <c:crossBetween val="midCat"/>
      </c:valAx>
      <c:valAx>
        <c:axId val="15137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C"/>
                  <a:t>Vs (m/seg)</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51341312"/>
        <c:crosses val="autoZero"/>
        <c:crossBetween val="midCat"/>
      </c:valAx>
      <c:spPr>
        <a:noFill/>
        <a:ln>
          <a:noFill/>
        </a:ln>
        <a:effectLst/>
      </c:spPr>
    </c:plotArea>
    <c:legend>
      <c:legendPos val="r"/>
      <c:layout>
        <c:manualLayout>
          <c:xMode val="edge"/>
          <c:yMode val="edge"/>
          <c:x val="0.83067244216850511"/>
          <c:y val="0.44033138227960061"/>
          <c:w val="0.14365906833993017"/>
          <c:h val="0.155510293702170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900">
          <a:latin typeface="Arial" panose="020B0604020202020204" pitchFamily="34" charset="0"/>
          <a:cs typeface="Arial" panose="020B0604020202020204" pitchFamily="34" charset="0"/>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3CB07-5367-44A6-8DB5-F6D77A7A0892}" type="doc">
      <dgm:prSet loTypeId="urn:microsoft.com/office/officeart/2005/8/layout/hierarchy4" loCatId="list" qsTypeId="urn:microsoft.com/office/officeart/2005/8/quickstyle/3d3" qsCatId="3D" csTypeId="urn:microsoft.com/office/officeart/2005/8/colors/accent1_2" csCatId="accent1" phldr="1"/>
      <dgm:spPr/>
      <dgm:t>
        <a:bodyPr/>
        <a:lstStyle/>
        <a:p>
          <a:endParaRPr lang="es-EC"/>
        </a:p>
      </dgm:t>
    </dgm:pt>
    <dgm:pt modelId="{9EF5CB50-AA7C-4DB6-A493-C63E4C53F56A}">
      <dgm:prSet phldrT="[Texto]" custT="1">
        <dgm:style>
          <a:lnRef idx="2">
            <a:schemeClr val="accent3"/>
          </a:lnRef>
          <a:fillRef idx="1">
            <a:schemeClr val="lt1"/>
          </a:fillRef>
          <a:effectRef idx="0">
            <a:schemeClr val="accent3"/>
          </a:effectRef>
          <a:fontRef idx="minor">
            <a:schemeClr val="dk1"/>
          </a:fontRef>
        </dgm:style>
      </dgm:prSet>
      <dgm:spPr/>
      <dgm:t>
        <a:bodyPr/>
        <a:lstStyle/>
        <a:p>
          <a:pPr algn="ctr"/>
          <a:r>
            <a:rPr lang="es-ES" sz="1600" cap="all" baseline="0" dirty="0" smtClean="0"/>
            <a:t>Establecer </a:t>
          </a:r>
          <a:r>
            <a:rPr lang="es-ES" sz="1600" cap="all" baseline="0" dirty="0" smtClean="0">
              <a:solidFill>
                <a:schemeClr val="tx1"/>
              </a:solidFill>
            </a:rPr>
            <a:t>correlaciones</a:t>
          </a:r>
          <a:r>
            <a:rPr lang="es-ES" sz="1600" cap="all" baseline="0" dirty="0" smtClean="0"/>
            <a:t> matemáticas entre los parámetros geotécnicos de resistencia al corte del suelo obtenidos en laboratorio: ángulo de fricción interna y cohesión e “in situ”: </a:t>
          </a:r>
          <a:r>
            <a:rPr lang="es-ES" sz="1600" cap="all" baseline="0" dirty="0" err="1" smtClean="0"/>
            <a:t>Nspt</a:t>
          </a:r>
          <a:r>
            <a:rPr lang="es-ES" sz="1600" cap="all" baseline="0" dirty="0" smtClean="0"/>
            <a:t> y los parámetros geofísicos </a:t>
          </a:r>
          <a:r>
            <a:rPr lang="es-ES" sz="1600" cap="all" baseline="0" dirty="0" err="1" smtClean="0"/>
            <a:t>Vp</a:t>
          </a:r>
          <a:r>
            <a:rPr lang="es-ES" sz="1600" cap="all" baseline="0" dirty="0" smtClean="0"/>
            <a:t> y Vs. basadas en las aproximaciones empíricas existentes en la literatura y los resultados de los ensayos asociados a la obtención de estos parámetros</a:t>
          </a:r>
          <a:r>
            <a:rPr lang="es-EC" sz="1600" cap="all" baseline="0" dirty="0" smtClean="0"/>
            <a:t>.</a:t>
          </a:r>
          <a:endParaRPr lang="es-EC" sz="1600" cap="all" baseline="0" dirty="0"/>
        </a:p>
      </dgm:t>
    </dgm:pt>
    <dgm:pt modelId="{F88034D3-93B8-4D1A-9588-35CF857A4C34}" type="parTrans" cxnId="{55ABDD24-09DC-41D6-AA89-619DCF16A88C}">
      <dgm:prSet/>
      <dgm:spPr/>
      <dgm:t>
        <a:bodyPr/>
        <a:lstStyle/>
        <a:p>
          <a:pPr algn="ctr"/>
          <a:endParaRPr lang="es-EC" sz="2200"/>
        </a:p>
      </dgm:t>
    </dgm:pt>
    <dgm:pt modelId="{B48F044E-56AA-4613-A3B2-8234C6DAEEFB}" type="sibTrans" cxnId="{55ABDD24-09DC-41D6-AA89-619DCF16A88C}">
      <dgm:prSet/>
      <dgm:spPr/>
      <dgm:t>
        <a:bodyPr/>
        <a:lstStyle/>
        <a:p>
          <a:pPr algn="ctr"/>
          <a:endParaRPr lang="es-EC" sz="2200"/>
        </a:p>
      </dgm:t>
    </dgm:pt>
    <dgm:pt modelId="{3865CAB7-49A6-41BB-B506-FE051D4049B7}">
      <dgm:prSet phldrT="[Texto]" custT="1">
        <dgm:style>
          <a:lnRef idx="2">
            <a:schemeClr val="accent3"/>
          </a:lnRef>
          <a:fillRef idx="1">
            <a:schemeClr val="lt1"/>
          </a:fillRef>
          <a:effectRef idx="0">
            <a:schemeClr val="accent3"/>
          </a:effectRef>
          <a:fontRef idx="minor">
            <a:schemeClr val="dk1"/>
          </a:fontRef>
        </dgm:style>
      </dgm:prSet>
      <dgm:spPr/>
      <dgm:t>
        <a:bodyPr/>
        <a:lstStyle/>
        <a:p>
          <a:pPr algn="ctr"/>
          <a:r>
            <a:rPr lang="es-ES" sz="1800" cap="all" baseline="0" dirty="0" smtClean="0">
              <a:solidFill>
                <a:schemeClr val="tx1"/>
              </a:solidFill>
            </a:rPr>
            <a:t>Determinar el parámetro “N30” a través del ensayo SPT (Standard </a:t>
          </a:r>
          <a:r>
            <a:rPr lang="es-ES" sz="1800" cap="all" baseline="0" dirty="0" err="1" smtClean="0">
              <a:solidFill>
                <a:schemeClr val="tx1"/>
              </a:solidFill>
            </a:rPr>
            <a:t>Penetration</a:t>
          </a:r>
          <a:r>
            <a:rPr lang="es-ES" sz="1800" cap="all" baseline="0" dirty="0" smtClean="0">
              <a:solidFill>
                <a:schemeClr val="tx1"/>
              </a:solidFill>
            </a:rPr>
            <a:t> Test) en cada sitio de estudio.</a:t>
          </a:r>
          <a:endParaRPr lang="es-EC" sz="1800" cap="all" baseline="0" dirty="0">
            <a:solidFill>
              <a:schemeClr val="tx1"/>
            </a:solidFill>
          </a:endParaRPr>
        </a:p>
      </dgm:t>
    </dgm:pt>
    <dgm:pt modelId="{435A4FE9-8526-4F7A-8C2D-1E182672029F}" type="parTrans" cxnId="{4895BCA8-116D-4258-9192-D1BF4C99E674}">
      <dgm:prSet/>
      <dgm:spPr/>
      <dgm:t>
        <a:bodyPr/>
        <a:lstStyle/>
        <a:p>
          <a:pPr algn="ctr"/>
          <a:endParaRPr lang="es-EC" sz="2200"/>
        </a:p>
      </dgm:t>
    </dgm:pt>
    <dgm:pt modelId="{0201D6FA-DD29-4C7D-BE06-81A27EB54AC1}" type="sibTrans" cxnId="{4895BCA8-116D-4258-9192-D1BF4C99E674}">
      <dgm:prSet/>
      <dgm:spPr/>
      <dgm:t>
        <a:bodyPr/>
        <a:lstStyle/>
        <a:p>
          <a:pPr algn="ctr"/>
          <a:endParaRPr lang="es-EC" sz="2200"/>
        </a:p>
      </dgm:t>
    </dgm:pt>
    <dgm:pt modelId="{E05B5240-730A-4984-92FC-BA1F7B2F6870}">
      <dgm:prSet phldrT="[Texto]" custT="1">
        <dgm:style>
          <a:lnRef idx="2">
            <a:schemeClr val="accent3"/>
          </a:lnRef>
          <a:fillRef idx="1">
            <a:schemeClr val="lt1"/>
          </a:fillRef>
          <a:effectRef idx="0">
            <a:schemeClr val="accent3"/>
          </a:effectRef>
          <a:fontRef idx="minor">
            <a:schemeClr val="dk1"/>
          </a:fontRef>
        </dgm:style>
      </dgm:prSet>
      <dgm:spPr/>
      <dgm:t>
        <a:bodyPr/>
        <a:lstStyle/>
        <a:p>
          <a:pPr algn="ctr"/>
          <a:r>
            <a:rPr lang="es-EC" sz="1800" cap="all" baseline="0" dirty="0" smtClean="0"/>
            <a:t>Obtener en laboratorio los parámetros de ángulo de fricción interna y cohesión de las muestras extraídas en cada sitio de estudio.</a:t>
          </a:r>
          <a:r>
            <a:rPr lang="es-EC" sz="1800" cap="all" baseline="0" dirty="0" smtClean="0">
              <a:solidFill>
                <a:srgbClr val="002060"/>
              </a:solidFill>
            </a:rPr>
            <a:t>.</a:t>
          </a:r>
          <a:endParaRPr lang="es-EC" sz="1800" cap="all" baseline="0" dirty="0">
            <a:solidFill>
              <a:srgbClr val="002060"/>
            </a:solidFill>
          </a:endParaRPr>
        </a:p>
      </dgm:t>
    </dgm:pt>
    <dgm:pt modelId="{1A5D8DE9-DA23-4E70-B390-B9A904C76E37}" type="parTrans" cxnId="{B6C6BECF-F3A9-46A1-8190-AD55E9175F64}">
      <dgm:prSet/>
      <dgm:spPr/>
      <dgm:t>
        <a:bodyPr/>
        <a:lstStyle/>
        <a:p>
          <a:pPr algn="ctr"/>
          <a:endParaRPr lang="es-EC" sz="2200"/>
        </a:p>
      </dgm:t>
    </dgm:pt>
    <dgm:pt modelId="{80A97C1D-85F1-4C04-825D-24953722FD5F}" type="sibTrans" cxnId="{B6C6BECF-F3A9-46A1-8190-AD55E9175F64}">
      <dgm:prSet/>
      <dgm:spPr/>
      <dgm:t>
        <a:bodyPr/>
        <a:lstStyle/>
        <a:p>
          <a:pPr algn="ctr"/>
          <a:endParaRPr lang="es-EC" sz="2200"/>
        </a:p>
      </dgm:t>
    </dgm:pt>
    <dgm:pt modelId="{06EBC12B-32C4-4B13-990C-EFA4DC683AE2}">
      <dgm:prSet phldrT="[Texto]" custT="1">
        <dgm:style>
          <a:lnRef idx="2">
            <a:schemeClr val="accent3"/>
          </a:lnRef>
          <a:fillRef idx="1">
            <a:schemeClr val="lt1"/>
          </a:fillRef>
          <a:effectRef idx="0">
            <a:schemeClr val="accent3"/>
          </a:effectRef>
          <a:fontRef idx="minor">
            <a:schemeClr val="dk1"/>
          </a:fontRef>
        </dgm:style>
      </dgm:prSet>
      <dgm:spPr/>
      <dgm:t>
        <a:bodyPr/>
        <a:lstStyle/>
        <a:p>
          <a:pPr algn="ctr"/>
          <a:r>
            <a:rPr lang="es-EC" sz="1800" cap="all" dirty="0" smtClean="0"/>
            <a:t>Realizar ensayos geofísicos de Sísmica de Refracción y MASW (</a:t>
          </a:r>
          <a:r>
            <a:rPr lang="es-EC" sz="1800" cap="all" dirty="0" err="1" smtClean="0"/>
            <a:t>multichannel</a:t>
          </a:r>
          <a:r>
            <a:rPr lang="es-EC" sz="1800" cap="all" dirty="0" smtClean="0"/>
            <a:t> </a:t>
          </a:r>
          <a:r>
            <a:rPr lang="es-EC" sz="1800" cap="all" dirty="0" err="1" smtClean="0"/>
            <a:t>analisys</a:t>
          </a:r>
          <a:r>
            <a:rPr lang="es-EC" sz="1800" cap="all" dirty="0" smtClean="0"/>
            <a:t> of </a:t>
          </a:r>
          <a:r>
            <a:rPr lang="es-EC" sz="1800" cap="all" dirty="0" err="1" smtClean="0"/>
            <a:t>surface</a:t>
          </a:r>
          <a:r>
            <a:rPr lang="es-EC" sz="1800" cap="all" dirty="0" smtClean="0"/>
            <a:t> </a:t>
          </a:r>
          <a:r>
            <a:rPr lang="es-EC" sz="1800" cap="all" dirty="0" err="1" smtClean="0"/>
            <a:t>waves</a:t>
          </a:r>
          <a:r>
            <a:rPr lang="es-EC" sz="1800" cap="all" dirty="0" smtClean="0"/>
            <a:t>) para la obtención de los parámetros </a:t>
          </a:r>
          <a:r>
            <a:rPr lang="es-EC" sz="1800" cap="all" dirty="0" err="1" smtClean="0"/>
            <a:t>V</a:t>
          </a:r>
          <a:r>
            <a:rPr lang="es-EC" sz="1800" cap="all" baseline="-25000" dirty="0" err="1" smtClean="0"/>
            <a:t>p</a:t>
          </a:r>
          <a:r>
            <a:rPr lang="es-EC" sz="1800" cap="all" dirty="0" smtClean="0"/>
            <a:t> (Velocidad de Ondas P) y V</a:t>
          </a:r>
          <a:r>
            <a:rPr lang="es-EC" sz="1800" cap="all" baseline="-25000" dirty="0" smtClean="0"/>
            <a:t>s</a:t>
          </a:r>
          <a:r>
            <a:rPr lang="es-EC" sz="1800" cap="all" dirty="0" smtClean="0"/>
            <a:t> (Velocidad de Ondas de Corte S) respectivamente.</a:t>
          </a:r>
          <a:endParaRPr lang="es-EC" sz="1800" cap="all" dirty="0"/>
        </a:p>
      </dgm:t>
    </dgm:pt>
    <dgm:pt modelId="{FF2446E3-0C67-4A48-BDCB-0FEE912205B2}" type="parTrans" cxnId="{4ECF5FC4-C9BD-4446-A1B4-052B02557A0C}">
      <dgm:prSet/>
      <dgm:spPr/>
      <dgm:t>
        <a:bodyPr/>
        <a:lstStyle/>
        <a:p>
          <a:pPr algn="ctr"/>
          <a:endParaRPr lang="es-EC" sz="2200"/>
        </a:p>
      </dgm:t>
    </dgm:pt>
    <dgm:pt modelId="{D042A0D8-6D83-496E-A27C-1BCBCF73CEFD}" type="sibTrans" cxnId="{4ECF5FC4-C9BD-4446-A1B4-052B02557A0C}">
      <dgm:prSet/>
      <dgm:spPr/>
      <dgm:t>
        <a:bodyPr/>
        <a:lstStyle/>
        <a:p>
          <a:pPr algn="ctr"/>
          <a:endParaRPr lang="es-EC" sz="2200"/>
        </a:p>
      </dgm:t>
    </dgm:pt>
    <dgm:pt modelId="{637B8DAE-0A69-4DE7-9CA0-1B1E4BD690EC}" type="pres">
      <dgm:prSet presAssocID="{8C43CB07-5367-44A6-8DB5-F6D77A7A0892}" presName="Name0" presStyleCnt="0">
        <dgm:presLayoutVars>
          <dgm:chPref val="1"/>
          <dgm:dir/>
          <dgm:animOne val="branch"/>
          <dgm:animLvl val="lvl"/>
          <dgm:resizeHandles/>
        </dgm:presLayoutVars>
      </dgm:prSet>
      <dgm:spPr/>
      <dgm:t>
        <a:bodyPr/>
        <a:lstStyle/>
        <a:p>
          <a:endParaRPr lang="es-EC"/>
        </a:p>
      </dgm:t>
    </dgm:pt>
    <dgm:pt modelId="{AF039052-BE32-4A58-A546-62DCD6BC8278}" type="pres">
      <dgm:prSet presAssocID="{9EF5CB50-AA7C-4DB6-A493-C63E4C53F56A}" presName="vertOne" presStyleCnt="0"/>
      <dgm:spPr/>
    </dgm:pt>
    <dgm:pt modelId="{60EED6BC-8F98-4EF8-93D0-B30431DEC9E7}" type="pres">
      <dgm:prSet presAssocID="{9EF5CB50-AA7C-4DB6-A493-C63E4C53F56A}" presName="txOne" presStyleLbl="node0" presStyleIdx="0" presStyleCnt="4" custScaleX="793594" custScaleY="30454" custLinFactX="242077" custLinFactNeighborX="300000" custLinFactNeighborY="-16023">
        <dgm:presLayoutVars>
          <dgm:chPref val="3"/>
        </dgm:presLayoutVars>
      </dgm:prSet>
      <dgm:spPr/>
      <dgm:t>
        <a:bodyPr/>
        <a:lstStyle/>
        <a:p>
          <a:endParaRPr lang="es-EC"/>
        </a:p>
      </dgm:t>
    </dgm:pt>
    <dgm:pt modelId="{E10951E2-9308-4942-842B-AB7ED15831EB}" type="pres">
      <dgm:prSet presAssocID="{9EF5CB50-AA7C-4DB6-A493-C63E4C53F56A}" presName="horzOne" presStyleCnt="0"/>
      <dgm:spPr/>
    </dgm:pt>
    <dgm:pt modelId="{C7954A5A-B23A-4D42-9CDE-5AB899F1D8DF}" type="pres">
      <dgm:prSet presAssocID="{B48F044E-56AA-4613-A3B2-8234C6DAEEFB}" presName="sibSpaceOne" presStyleCnt="0"/>
      <dgm:spPr/>
    </dgm:pt>
    <dgm:pt modelId="{A5DC0D2E-5519-41AA-99DC-F9407F98B2E2}" type="pres">
      <dgm:prSet presAssocID="{3865CAB7-49A6-41BB-B506-FE051D4049B7}" presName="vertOne" presStyleCnt="0"/>
      <dgm:spPr/>
    </dgm:pt>
    <dgm:pt modelId="{8CA68A38-F4A0-4A1A-9D7B-632FC989FF8C}" type="pres">
      <dgm:prSet presAssocID="{3865CAB7-49A6-41BB-B506-FE051D4049B7}" presName="txOne" presStyleLbl="node0" presStyleIdx="1" presStyleCnt="4" custScaleX="335185" custScaleY="64608" custLinFactX="-127552" custLinFactNeighborX="-200000" custLinFactNeighborY="16622">
        <dgm:presLayoutVars>
          <dgm:chPref val="3"/>
        </dgm:presLayoutVars>
      </dgm:prSet>
      <dgm:spPr/>
      <dgm:t>
        <a:bodyPr/>
        <a:lstStyle/>
        <a:p>
          <a:endParaRPr lang="es-EC"/>
        </a:p>
      </dgm:t>
    </dgm:pt>
    <dgm:pt modelId="{05E95260-1644-4485-A586-455412F7C719}" type="pres">
      <dgm:prSet presAssocID="{3865CAB7-49A6-41BB-B506-FE051D4049B7}" presName="horzOne" presStyleCnt="0"/>
      <dgm:spPr/>
    </dgm:pt>
    <dgm:pt modelId="{C882E292-6A88-45DF-9FF0-815BAF235A71}" type="pres">
      <dgm:prSet presAssocID="{0201D6FA-DD29-4C7D-BE06-81A27EB54AC1}" presName="sibSpaceOne" presStyleCnt="0"/>
      <dgm:spPr/>
    </dgm:pt>
    <dgm:pt modelId="{1C18C1C8-A576-4651-B1C0-811AD7B57626}" type="pres">
      <dgm:prSet presAssocID="{E05B5240-730A-4984-92FC-BA1F7B2F6870}" presName="vertOne" presStyleCnt="0"/>
      <dgm:spPr/>
    </dgm:pt>
    <dgm:pt modelId="{957EB47C-F99B-44B1-9F88-6F3BA571FEE8}" type="pres">
      <dgm:prSet presAssocID="{E05B5240-730A-4984-92FC-BA1F7B2F6870}" presName="txOne" presStyleLbl="node0" presStyleIdx="2" presStyleCnt="4" custScaleX="304386" custScaleY="64088" custLinFactX="-145168" custLinFactNeighborX="-200000" custLinFactNeighborY="16829">
        <dgm:presLayoutVars>
          <dgm:chPref val="3"/>
        </dgm:presLayoutVars>
      </dgm:prSet>
      <dgm:spPr/>
      <dgm:t>
        <a:bodyPr/>
        <a:lstStyle/>
        <a:p>
          <a:endParaRPr lang="es-EC"/>
        </a:p>
      </dgm:t>
    </dgm:pt>
    <dgm:pt modelId="{D6EE3349-6AFB-4A49-9B1E-AEF7BF047CBB}" type="pres">
      <dgm:prSet presAssocID="{E05B5240-730A-4984-92FC-BA1F7B2F6870}" presName="horzOne" presStyleCnt="0"/>
      <dgm:spPr/>
    </dgm:pt>
    <dgm:pt modelId="{D0BA8804-204D-4AB0-86F9-7A2BCA9D4927}" type="pres">
      <dgm:prSet presAssocID="{80A97C1D-85F1-4C04-825D-24953722FD5F}" presName="sibSpaceOne" presStyleCnt="0"/>
      <dgm:spPr/>
    </dgm:pt>
    <dgm:pt modelId="{215C8207-0569-4399-A38D-CF60AB39E300}" type="pres">
      <dgm:prSet presAssocID="{06EBC12B-32C4-4B13-990C-EFA4DC683AE2}" presName="vertOne" presStyleCnt="0"/>
      <dgm:spPr/>
    </dgm:pt>
    <dgm:pt modelId="{36AE7D9A-3C46-4905-88A4-333EC6884745}" type="pres">
      <dgm:prSet presAssocID="{06EBC12B-32C4-4B13-990C-EFA4DC683AE2}" presName="txOne" presStyleLbl="node0" presStyleIdx="3" presStyleCnt="4" custScaleX="306145" custScaleY="63907" custLinFactX="-156049" custLinFactNeighborX="-200000" custLinFactNeighborY="16648">
        <dgm:presLayoutVars>
          <dgm:chPref val="3"/>
        </dgm:presLayoutVars>
      </dgm:prSet>
      <dgm:spPr/>
      <dgm:t>
        <a:bodyPr/>
        <a:lstStyle/>
        <a:p>
          <a:endParaRPr lang="es-EC"/>
        </a:p>
      </dgm:t>
    </dgm:pt>
    <dgm:pt modelId="{2C3D4287-4D35-4C4F-B1C2-22C1A05D1AD3}" type="pres">
      <dgm:prSet presAssocID="{06EBC12B-32C4-4B13-990C-EFA4DC683AE2}" presName="horzOne" presStyleCnt="0"/>
      <dgm:spPr/>
    </dgm:pt>
  </dgm:ptLst>
  <dgm:cxnLst>
    <dgm:cxn modelId="{43CDD63A-45E1-4E1C-A96B-BB0A901E4BCA}" type="presOf" srcId="{3865CAB7-49A6-41BB-B506-FE051D4049B7}" destId="{8CA68A38-F4A0-4A1A-9D7B-632FC989FF8C}" srcOrd="0" destOrd="0" presId="urn:microsoft.com/office/officeart/2005/8/layout/hierarchy4"/>
    <dgm:cxn modelId="{66F5E3A4-3FBF-4518-B417-BECB177B147E}" type="presOf" srcId="{8C43CB07-5367-44A6-8DB5-F6D77A7A0892}" destId="{637B8DAE-0A69-4DE7-9CA0-1B1E4BD690EC}" srcOrd="0" destOrd="0" presId="urn:microsoft.com/office/officeart/2005/8/layout/hierarchy4"/>
    <dgm:cxn modelId="{0AFD289B-5FAB-42C2-880E-1F56AC6E5BCF}" type="presOf" srcId="{E05B5240-730A-4984-92FC-BA1F7B2F6870}" destId="{957EB47C-F99B-44B1-9F88-6F3BA571FEE8}" srcOrd="0" destOrd="0" presId="urn:microsoft.com/office/officeart/2005/8/layout/hierarchy4"/>
    <dgm:cxn modelId="{B6C6BECF-F3A9-46A1-8190-AD55E9175F64}" srcId="{8C43CB07-5367-44A6-8DB5-F6D77A7A0892}" destId="{E05B5240-730A-4984-92FC-BA1F7B2F6870}" srcOrd="2" destOrd="0" parTransId="{1A5D8DE9-DA23-4E70-B390-B9A904C76E37}" sibTransId="{80A97C1D-85F1-4C04-825D-24953722FD5F}"/>
    <dgm:cxn modelId="{3D4C1320-5EB7-4B1D-974C-9C214A788A9D}" type="presOf" srcId="{9EF5CB50-AA7C-4DB6-A493-C63E4C53F56A}" destId="{60EED6BC-8F98-4EF8-93D0-B30431DEC9E7}" srcOrd="0" destOrd="0" presId="urn:microsoft.com/office/officeart/2005/8/layout/hierarchy4"/>
    <dgm:cxn modelId="{BF45A76B-DC1F-4E82-B9F5-6A5D0B96D4DE}" type="presOf" srcId="{06EBC12B-32C4-4B13-990C-EFA4DC683AE2}" destId="{36AE7D9A-3C46-4905-88A4-333EC6884745}" srcOrd="0" destOrd="0" presId="urn:microsoft.com/office/officeart/2005/8/layout/hierarchy4"/>
    <dgm:cxn modelId="{4895BCA8-116D-4258-9192-D1BF4C99E674}" srcId="{8C43CB07-5367-44A6-8DB5-F6D77A7A0892}" destId="{3865CAB7-49A6-41BB-B506-FE051D4049B7}" srcOrd="1" destOrd="0" parTransId="{435A4FE9-8526-4F7A-8C2D-1E182672029F}" sibTransId="{0201D6FA-DD29-4C7D-BE06-81A27EB54AC1}"/>
    <dgm:cxn modelId="{55ABDD24-09DC-41D6-AA89-619DCF16A88C}" srcId="{8C43CB07-5367-44A6-8DB5-F6D77A7A0892}" destId="{9EF5CB50-AA7C-4DB6-A493-C63E4C53F56A}" srcOrd="0" destOrd="0" parTransId="{F88034D3-93B8-4D1A-9588-35CF857A4C34}" sibTransId="{B48F044E-56AA-4613-A3B2-8234C6DAEEFB}"/>
    <dgm:cxn modelId="{4ECF5FC4-C9BD-4446-A1B4-052B02557A0C}" srcId="{8C43CB07-5367-44A6-8DB5-F6D77A7A0892}" destId="{06EBC12B-32C4-4B13-990C-EFA4DC683AE2}" srcOrd="3" destOrd="0" parTransId="{FF2446E3-0C67-4A48-BDCB-0FEE912205B2}" sibTransId="{D042A0D8-6D83-496E-A27C-1BCBCF73CEFD}"/>
    <dgm:cxn modelId="{24DF8783-13B7-42F9-9A52-D5EBCCC9F8D6}" type="presParOf" srcId="{637B8DAE-0A69-4DE7-9CA0-1B1E4BD690EC}" destId="{AF039052-BE32-4A58-A546-62DCD6BC8278}" srcOrd="0" destOrd="0" presId="urn:microsoft.com/office/officeart/2005/8/layout/hierarchy4"/>
    <dgm:cxn modelId="{FA648C4F-E159-44E0-83FB-017C13118F01}" type="presParOf" srcId="{AF039052-BE32-4A58-A546-62DCD6BC8278}" destId="{60EED6BC-8F98-4EF8-93D0-B30431DEC9E7}" srcOrd="0" destOrd="0" presId="urn:microsoft.com/office/officeart/2005/8/layout/hierarchy4"/>
    <dgm:cxn modelId="{EE89196E-6817-4D71-ADD6-F5A00F8CD733}" type="presParOf" srcId="{AF039052-BE32-4A58-A546-62DCD6BC8278}" destId="{E10951E2-9308-4942-842B-AB7ED15831EB}" srcOrd="1" destOrd="0" presId="urn:microsoft.com/office/officeart/2005/8/layout/hierarchy4"/>
    <dgm:cxn modelId="{5A5CB90B-F846-4172-BE90-A1E031974CFD}" type="presParOf" srcId="{637B8DAE-0A69-4DE7-9CA0-1B1E4BD690EC}" destId="{C7954A5A-B23A-4D42-9CDE-5AB899F1D8DF}" srcOrd="1" destOrd="0" presId="urn:microsoft.com/office/officeart/2005/8/layout/hierarchy4"/>
    <dgm:cxn modelId="{0FA8D736-55FE-467E-8955-07612A7E5DFA}" type="presParOf" srcId="{637B8DAE-0A69-4DE7-9CA0-1B1E4BD690EC}" destId="{A5DC0D2E-5519-41AA-99DC-F9407F98B2E2}" srcOrd="2" destOrd="0" presId="urn:microsoft.com/office/officeart/2005/8/layout/hierarchy4"/>
    <dgm:cxn modelId="{7538C4D6-C5BB-46B1-A1D9-9A816A85D158}" type="presParOf" srcId="{A5DC0D2E-5519-41AA-99DC-F9407F98B2E2}" destId="{8CA68A38-F4A0-4A1A-9D7B-632FC989FF8C}" srcOrd="0" destOrd="0" presId="urn:microsoft.com/office/officeart/2005/8/layout/hierarchy4"/>
    <dgm:cxn modelId="{A4F2DAC0-EC59-4592-BC3C-402E0BCF6C7F}" type="presParOf" srcId="{A5DC0D2E-5519-41AA-99DC-F9407F98B2E2}" destId="{05E95260-1644-4485-A586-455412F7C719}" srcOrd="1" destOrd="0" presId="urn:microsoft.com/office/officeart/2005/8/layout/hierarchy4"/>
    <dgm:cxn modelId="{88A8A34F-FB33-44B7-9624-B94FC7E63990}" type="presParOf" srcId="{637B8DAE-0A69-4DE7-9CA0-1B1E4BD690EC}" destId="{C882E292-6A88-45DF-9FF0-815BAF235A71}" srcOrd="3" destOrd="0" presId="urn:microsoft.com/office/officeart/2005/8/layout/hierarchy4"/>
    <dgm:cxn modelId="{CF1988C2-72BA-4D55-B579-0BBF9702B49D}" type="presParOf" srcId="{637B8DAE-0A69-4DE7-9CA0-1B1E4BD690EC}" destId="{1C18C1C8-A576-4651-B1C0-811AD7B57626}" srcOrd="4" destOrd="0" presId="urn:microsoft.com/office/officeart/2005/8/layout/hierarchy4"/>
    <dgm:cxn modelId="{C442D794-BC71-4D83-84C4-620AFE8293FB}" type="presParOf" srcId="{1C18C1C8-A576-4651-B1C0-811AD7B57626}" destId="{957EB47C-F99B-44B1-9F88-6F3BA571FEE8}" srcOrd="0" destOrd="0" presId="urn:microsoft.com/office/officeart/2005/8/layout/hierarchy4"/>
    <dgm:cxn modelId="{829149F4-E933-4C19-B13E-827B2439E923}" type="presParOf" srcId="{1C18C1C8-A576-4651-B1C0-811AD7B57626}" destId="{D6EE3349-6AFB-4A49-9B1E-AEF7BF047CBB}" srcOrd="1" destOrd="0" presId="urn:microsoft.com/office/officeart/2005/8/layout/hierarchy4"/>
    <dgm:cxn modelId="{DD340082-8866-4CEB-B222-AB3D570BEB59}" type="presParOf" srcId="{637B8DAE-0A69-4DE7-9CA0-1B1E4BD690EC}" destId="{D0BA8804-204D-4AB0-86F9-7A2BCA9D4927}" srcOrd="5" destOrd="0" presId="urn:microsoft.com/office/officeart/2005/8/layout/hierarchy4"/>
    <dgm:cxn modelId="{7FF3E12B-25CC-4121-A695-08BF147AEA0D}" type="presParOf" srcId="{637B8DAE-0A69-4DE7-9CA0-1B1E4BD690EC}" destId="{215C8207-0569-4399-A38D-CF60AB39E300}" srcOrd="6" destOrd="0" presId="urn:microsoft.com/office/officeart/2005/8/layout/hierarchy4"/>
    <dgm:cxn modelId="{E650043F-2686-44BD-8FDC-27659B153522}" type="presParOf" srcId="{215C8207-0569-4399-A38D-CF60AB39E300}" destId="{36AE7D9A-3C46-4905-88A4-333EC6884745}" srcOrd="0" destOrd="0" presId="urn:microsoft.com/office/officeart/2005/8/layout/hierarchy4"/>
    <dgm:cxn modelId="{194AA7B6-E2AE-45D5-89DA-CBE78E0C35FA}" type="presParOf" srcId="{215C8207-0569-4399-A38D-CF60AB39E300}" destId="{2C3D4287-4D35-4C4F-B1C2-22C1A05D1AD3}"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ED6BC-8F98-4EF8-93D0-B30431DEC9E7}">
      <dsp:nvSpPr>
        <dsp:cNvPr id="0" name=""/>
        <dsp:cNvSpPr/>
      </dsp:nvSpPr>
      <dsp:spPr>
        <a:xfrm>
          <a:off x="4511752" y="84510"/>
          <a:ext cx="6599725" cy="1538361"/>
        </a:xfrm>
        <a:prstGeom prst="roundRect">
          <a:avLst>
            <a:gd name="adj" fmla="val 10000"/>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cap="all" baseline="0" dirty="0" smtClean="0"/>
            <a:t>Establecer </a:t>
          </a:r>
          <a:r>
            <a:rPr lang="es-ES" sz="1600" kern="1200" cap="all" baseline="0" dirty="0" smtClean="0">
              <a:solidFill>
                <a:schemeClr val="tx1"/>
              </a:solidFill>
            </a:rPr>
            <a:t>correlaciones</a:t>
          </a:r>
          <a:r>
            <a:rPr lang="es-ES" sz="1600" kern="1200" cap="all" baseline="0" dirty="0" smtClean="0"/>
            <a:t> matemáticas entre los parámetros geotécnicos de resistencia al corte del suelo obtenidos en laboratorio: ángulo de fricción interna y cohesión e “in situ”: </a:t>
          </a:r>
          <a:r>
            <a:rPr lang="es-ES" sz="1600" kern="1200" cap="all" baseline="0" dirty="0" err="1" smtClean="0"/>
            <a:t>Nspt</a:t>
          </a:r>
          <a:r>
            <a:rPr lang="es-ES" sz="1600" kern="1200" cap="all" baseline="0" dirty="0" smtClean="0"/>
            <a:t> y los parámetros geofísicos </a:t>
          </a:r>
          <a:r>
            <a:rPr lang="es-ES" sz="1600" kern="1200" cap="all" baseline="0" dirty="0" err="1" smtClean="0"/>
            <a:t>Vp</a:t>
          </a:r>
          <a:r>
            <a:rPr lang="es-ES" sz="1600" kern="1200" cap="all" baseline="0" dirty="0" smtClean="0"/>
            <a:t> y Vs. basadas en las aproximaciones empíricas existentes en la literatura y los resultados de los ensayos asociados a la obtención de estos parámetros</a:t>
          </a:r>
          <a:r>
            <a:rPr lang="es-EC" sz="1600" kern="1200" cap="all" baseline="0" dirty="0" smtClean="0"/>
            <a:t>.</a:t>
          </a:r>
          <a:endParaRPr lang="es-EC" sz="1600" kern="1200" cap="all" baseline="0" dirty="0"/>
        </a:p>
      </dsp:txBody>
      <dsp:txXfrm>
        <a:off x="4556809" y="129567"/>
        <a:ext cx="6509611" cy="1448247"/>
      </dsp:txXfrm>
    </dsp:sp>
    <dsp:sp modelId="{8CA68A38-F4A0-4A1A-9D7B-632FC989FF8C}">
      <dsp:nvSpPr>
        <dsp:cNvPr id="0" name=""/>
        <dsp:cNvSpPr/>
      </dsp:nvSpPr>
      <dsp:spPr>
        <a:xfrm>
          <a:off x="4019139" y="1733548"/>
          <a:ext cx="2787481" cy="3263625"/>
        </a:xfrm>
        <a:prstGeom prst="roundRect">
          <a:avLst>
            <a:gd name="adj" fmla="val 10000"/>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cap="all" baseline="0" dirty="0" smtClean="0">
              <a:solidFill>
                <a:schemeClr val="tx1"/>
              </a:solidFill>
            </a:rPr>
            <a:t>Determinar el parámetro “N30” a través del ensayo SPT (Standard </a:t>
          </a:r>
          <a:r>
            <a:rPr lang="es-ES" sz="1800" kern="1200" cap="all" baseline="0" dirty="0" err="1" smtClean="0">
              <a:solidFill>
                <a:schemeClr val="tx1"/>
              </a:solidFill>
            </a:rPr>
            <a:t>Penetration</a:t>
          </a:r>
          <a:r>
            <a:rPr lang="es-ES" sz="1800" kern="1200" cap="all" baseline="0" dirty="0" smtClean="0">
              <a:solidFill>
                <a:schemeClr val="tx1"/>
              </a:solidFill>
            </a:rPr>
            <a:t> Test) en cada sitio de estudio.</a:t>
          </a:r>
          <a:endParaRPr lang="es-EC" sz="1800" kern="1200" cap="all" baseline="0" dirty="0">
            <a:solidFill>
              <a:schemeClr val="tx1"/>
            </a:solidFill>
          </a:endParaRPr>
        </a:p>
      </dsp:txBody>
      <dsp:txXfrm>
        <a:off x="4100782" y="1815191"/>
        <a:ext cx="2624195" cy="3100339"/>
      </dsp:txXfrm>
    </dsp:sp>
    <dsp:sp modelId="{957EB47C-F99B-44B1-9F88-6F3BA571FEE8}">
      <dsp:nvSpPr>
        <dsp:cNvPr id="0" name=""/>
        <dsp:cNvSpPr/>
      </dsp:nvSpPr>
      <dsp:spPr>
        <a:xfrm>
          <a:off x="6799835" y="1744004"/>
          <a:ext cx="2531349" cy="3237357"/>
        </a:xfrm>
        <a:prstGeom prst="roundRect">
          <a:avLst>
            <a:gd name="adj" fmla="val 10000"/>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cap="all" baseline="0" dirty="0" smtClean="0"/>
            <a:t>Obtener en laboratorio los parámetros de ángulo de fricción interna y cohesión de las muestras extraídas en cada sitio de estudio.</a:t>
          </a:r>
          <a:r>
            <a:rPr lang="es-EC" sz="1800" kern="1200" cap="all" baseline="0" dirty="0" smtClean="0">
              <a:solidFill>
                <a:srgbClr val="002060"/>
              </a:solidFill>
            </a:rPr>
            <a:t>.</a:t>
          </a:r>
          <a:endParaRPr lang="es-EC" sz="1800" kern="1200" cap="all" baseline="0" dirty="0">
            <a:solidFill>
              <a:srgbClr val="002060"/>
            </a:solidFill>
          </a:endParaRPr>
        </a:p>
      </dsp:txBody>
      <dsp:txXfrm>
        <a:off x="6873976" y="1818145"/>
        <a:ext cx="2383067" cy="3089075"/>
      </dsp:txXfrm>
    </dsp:sp>
    <dsp:sp modelId="{36AE7D9A-3C46-4905-88A4-333EC6884745}">
      <dsp:nvSpPr>
        <dsp:cNvPr id="0" name=""/>
        <dsp:cNvSpPr/>
      </dsp:nvSpPr>
      <dsp:spPr>
        <a:xfrm>
          <a:off x="9380408" y="1734861"/>
          <a:ext cx="2545977" cy="3228214"/>
        </a:xfrm>
        <a:prstGeom prst="roundRect">
          <a:avLst>
            <a:gd name="adj" fmla="val 10000"/>
          </a:avLst>
        </a:prstGeom>
        <a:solidFill>
          <a:schemeClr val="lt1"/>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2">
          <a:schemeClr val="accent3"/>
        </a:lnRef>
        <a:fillRef idx="1">
          <a:schemeClr val="lt1"/>
        </a:fillRef>
        <a:effectRef idx="0">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cap="all" dirty="0" smtClean="0"/>
            <a:t>Realizar ensayos geofísicos de Sísmica de Refracción y MASW (</a:t>
          </a:r>
          <a:r>
            <a:rPr lang="es-EC" sz="1800" kern="1200" cap="all" dirty="0" err="1" smtClean="0"/>
            <a:t>multichannel</a:t>
          </a:r>
          <a:r>
            <a:rPr lang="es-EC" sz="1800" kern="1200" cap="all" dirty="0" smtClean="0"/>
            <a:t> </a:t>
          </a:r>
          <a:r>
            <a:rPr lang="es-EC" sz="1800" kern="1200" cap="all" dirty="0" err="1" smtClean="0"/>
            <a:t>analisys</a:t>
          </a:r>
          <a:r>
            <a:rPr lang="es-EC" sz="1800" kern="1200" cap="all" dirty="0" smtClean="0"/>
            <a:t> of </a:t>
          </a:r>
          <a:r>
            <a:rPr lang="es-EC" sz="1800" kern="1200" cap="all" dirty="0" err="1" smtClean="0"/>
            <a:t>surface</a:t>
          </a:r>
          <a:r>
            <a:rPr lang="es-EC" sz="1800" kern="1200" cap="all" dirty="0" smtClean="0"/>
            <a:t> </a:t>
          </a:r>
          <a:r>
            <a:rPr lang="es-EC" sz="1800" kern="1200" cap="all" dirty="0" err="1" smtClean="0"/>
            <a:t>waves</a:t>
          </a:r>
          <a:r>
            <a:rPr lang="es-EC" sz="1800" kern="1200" cap="all" dirty="0" smtClean="0"/>
            <a:t>) para la obtención de los parámetros </a:t>
          </a:r>
          <a:r>
            <a:rPr lang="es-EC" sz="1800" kern="1200" cap="all" dirty="0" err="1" smtClean="0"/>
            <a:t>V</a:t>
          </a:r>
          <a:r>
            <a:rPr lang="es-EC" sz="1800" kern="1200" cap="all" baseline="-25000" dirty="0" err="1" smtClean="0"/>
            <a:t>p</a:t>
          </a:r>
          <a:r>
            <a:rPr lang="es-EC" sz="1800" kern="1200" cap="all" dirty="0" smtClean="0"/>
            <a:t> (Velocidad de Ondas P) y V</a:t>
          </a:r>
          <a:r>
            <a:rPr lang="es-EC" sz="1800" kern="1200" cap="all" baseline="-25000" dirty="0" smtClean="0"/>
            <a:t>s</a:t>
          </a:r>
          <a:r>
            <a:rPr lang="es-EC" sz="1800" kern="1200" cap="all" dirty="0" smtClean="0"/>
            <a:t> (Velocidad de Ondas de Corte S) respectivamente.</a:t>
          </a:r>
          <a:endParaRPr lang="es-EC" sz="1800" kern="1200" cap="all" dirty="0"/>
        </a:p>
      </dsp:txBody>
      <dsp:txXfrm>
        <a:off x="9454977" y="1809430"/>
        <a:ext cx="2396839" cy="30790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1F748-896E-4201-99ED-9AFF5B26C1D6}" type="datetimeFigureOut">
              <a:rPr lang="es-EC" smtClean="0"/>
              <a:t>10/04/2017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DAAE8-FA85-4EB2-B075-58A3D69C74AA}" type="slidenum">
              <a:rPr lang="es-EC" smtClean="0"/>
              <a:t>‹Nº›</a:t>
            </a:fld>
            <a:endParaRPr lang="es-EC"/>
          </a:p>
        </p:txBody>
      </p:sp>
    </p:spTree>
    <p:extLst>
      <p:ext uri="{BB962C8B-B14F-4D97-AF65-F5344CB8AC3E}">
        <p14:creationId xmlns:p14="http://schemas.microsoft.com/office/powerpoint/2010/main" val="315141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526DAAE8-FA85-4EB2-B075-58A3D69C74AA}" type="slidenum">
              <a:rPr lang="es-EC" smtClean="0"/>
              <a:t>2</a:t>
            </a:fld>
            <a:endParaRPr lang="es-EC"/>
          </a:p>
        </p:txBody>
      </p:sp>
    </p:spTree>
    <p:extLst>
      <p:ext uri="{BB962C8B-B14F-4D97-AF65-F5344CB8AC3E}">
        <p14:creationId xmlns:p14="http://schemas.microsoft.com/office/powerpoint/2010/main" val="146590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11</a:t>
            </a:fld>
            <a:endParaRPr lang="en-US"/>
          </a:p>
        </p:txBody>
      </p:sp>
    </p:spTree>
    <p:extLst>
      <p:ext uri="{BB962C8B-B14F-4D97-AF65-F5344CB8AC3E}">
        <p14:creationId xmlns:p14="http://schemas.microsoft.com/office/powerpoint/2010/main" val="209776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12</a:t>
            </a:fld>
            <a:endParaRPr lang="en-US"/>
          </a:p>
        </p:txBody>
      </p:sp>
    </p:spTree>
    <p:extLst>
      <p:ext uri="{BB962C8B-B14F-4D97-AF65-F5344CB8AC3E}">
        <p14:creationId xmlns:p14="http://schemas.microsoft.com/office/powerpoint/2010/main" val="122640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13</a:t>
            </a:fld>
            <a:endParaRPr lang="en-US"/>
          </a:p>
        </p:txBody>
      </p:sp>
    </p:spTree>
    <p:extLst>
      <p:ext uri="{BB962C8B-B14F-4D97-AF65-F5344CB8AC3E}">
        <p14:creationId xmlns:p14="http://schemas.microsoft.com/office/powerpoint/2010/main" val="275169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14</a:t>
            </a:fld>
            <a:endParaRPr lang="en-US"/>
          </a:p>
        </p:txBody>
      </p:sp>
    </p:spTree>
    <p:extLst>
      <p:ext uri="{BB962C8B-B14F-4D97-AF65-F5344CB8AC3E}">
        <p14:creationId xmlns:p14="http://schemas.microsoft.com/office/powerpoint/2010/main" val="46380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15</a:t>
            </a:fld>
            <a:endParaRPr lang="en-US"/>
          </a:p>
        </p:txBody>
      </p:sp>
    </p:spTree>
    <p:extLst>
      <p:ext uri="{BB962C8B-B14F-4D97-AF65-F5344CB8AC3E}">
        <p14:creationId xmlns:p14="http://schemas.microsoft.com/office/powerpoint/2010/main" val="84436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16</a:t>
            </a:fld>
            <a:endParaRPr lang="en-US"/>
          </a:p>
        </p:txBody>
      </p:sp>
    </p:spTree>
    <p:extLst>
      <p:ext uri="{BB962C8B-B14F-4D97-AF65-F5344CB8AC3E}">
        <p14:creationId xmlns:p14="http://schemas.microsoft.com/office/powerpoint/2010/main" val="310745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17</a:t>
            </a:fld>
            <a:endParaRPr lang="en-US"/>
          </a:p>
        </p:txBody>
      </p:sp>
    </p:spTree>
    <p:extLst>
      <p:ext uri="{BB962C8B-B14F-4D97-AF65-F5344CB8AC3E}">
        <p14:creationId xmlns:p14="http://schemas.microsoft.com/office/powerpoint/2010/main" val="265961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18</a:t>
            </a:fld>
            <a:endParaRPr lang="en-US"/>
          </a:p>
        </p:txBody>
      </p:sp>
    </p:spTree>
    <p:extLst>
      <p:ext uri="{BB962C8B-B14F-4D97-AF65-F5344CB8AC3E}">
        <p14:creationId xmlns:p14="http://schemas.microsoft.com/office/powerpoint/2010/main" val="323845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19</a:t>
            </a:fld>
            <a:endParaRPr lang="en-US"/>
          </a:p>
        </p:txBody>
      </p:sp>
    </p:spTree>
    <p:extLst>
      <p:ext uri="{BB962C8B-B14F-4D97-AF65-F5344CB8AC3E}">
        <p14:creationId xmlns:p14="http://schemas.microsoft.com/office/powerpoint/2010/main" val="310588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20</a:t>
            </a:fld>
            <a:endParaRPr lang="en-US"/>
          </a:p>
        </p:txBody>
      </p:sp>
    </p:spTree>
    <p:extLst>
      <p:ext uri="{BB962C8B-B14F-4D97-AF65-F5344CB8AC3E}">
        <p14:creationId xmlns:p14="http://schemas.microsoft.com/office/powerpoint/2010/main" val="20338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3</a:t>
            </a:fld>
            <a:endParaRPr lang="en-US"/>
          </a:p>
        </p:txBody>
      </p:sp>
    </p:spTree>
    <p:extLst>
      <p:ext uri="{BB962C8B-B14F-4D97-AF65-F5344CB8AC3E}">
        <p14:creationId xmlns:p14="http://schemas.microsoft.com/office/powerpoint/2010/main" val="66382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21</a:t>
            </a:fld>
            <a:endParaRPr lang="en-US"/>
          </a:p>
        </p:txBody>
      </p:sp>
    </p:spTree>
    <p:extLst>
      <p:ext uri="{BB962C8B-B14F-4D97-AF65-F5344CB8AC3E}">
        <p14:creationId xmlns:p14="http://schemas.microsoft.com/office/powerpoint/2010/main" val="272954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22</a:t>
            </a:fld>
            <a:endParaRPr lang="en-US"/>
          </a:p>
        </p:txBody>
      </p:sp>
    </p:spTree>
    <p:extLst>
      <p:ext uri="{BB962C8B-B14F-4D97-AF65-F5344CB8AC3E}">
        <p14:creationId xmlns:p14="http://schemas.microsoft.com/office/powerpoint/2010/main" val="3735583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23</a:t>
            </a:fld>
            <a:endParaRPr lang="en-US"/>
          </a:p>
        </p:txBody>
      </p:sp>
    </p:spTree>
    <p:extLst>
      <p:ext uri="{BB962C8B-B14F-4D97-AF65-F5344CB8AC3E}">
        <p14:creationId xmlns:p14="http://schemas.microsoft.com/office/powerpoint/2010/main" val="289540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24</a:t>
            </a:fld>
            <a:endParaRPr lang="en-US"/>
          </a:p>
        </p:txBody>
      </p:sp>
    </p:spTree>
    <p:extLst>
      <p:ext uri="{BB962C8B-B14F-4D97-AF65-F5344CB8AC3E}">
        <p14:creationId xmlns:p14="http://schemas.microsoft.com/office/powerpoint/2010/main" val="484988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25</a:t>
            </a:fld>
            <a:endParaRPr lang="en-US"/>
          </a:p>
        </p:txBody>
      </p:sp>
    </p:spTree>
    <p:extLst>
      <p:ext uri="{BB962C8B-B14F-4D97-AF65-F5344CB8AC3E}">
        <p14:creationId xmlns:p14="http://schemas.microsoft.com/office/powerpoint/2010/main" val="393445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26</a:t>
            </a:fld>
            <a:endParaRPr lang="en-US"/>
          </a:p>
        </p:txBody>
      </p:sp>
    </p:spTree>
    <p:extLst>
      <p:ext uri="{BB962C8B-B14F-4D97-AF65-F5344CB8AC3E}">
        <p14:creationId xmlns:p14="http://schemas.microsoft.com/office/powerpoint/2010/main" val="13287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27</a:t>
            </a:fld>
            <a:endParaRPr lang="en-US"/>
          </a:p>
        </p:txBody>
      </p:sp>
    </p:spTree>
    <p:extLst>
      <p:ext uri="{BB962C8B-B14F-4D97-AF65-F5344CB8AC3E}">
        <p14:creationId xmlns:p14="http://schemas.microsoft.com/office/powerpoint/2010/main" val="289823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28</a:t>
            </a:fld>
            <a:endParaRPr lang="en-US"/>
          </a:p>
        </p:txBody>
      </p:sp>
    </p:spTree>
    <p:extLst>
      <p:ext uri="{BB962C8B-B14F-4D97-AF65-F5344CB8AC3E}">
        <p14:creationId xmlns:p14="http://schemas.microsoft.com/office/powerpoint/2010/main" val="2898235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29</a:t>
            </a:fld>
            <a:endParaRPr lang="en-US"/>
          </a:p>
        </p:txBody>
      </p:sp>
    </p:spTree>
    <p:extLst>
      <p:ext uri="{BB962C8B-B14F-4D97-AF65-F5344CB8AC3E}">
        <p14:creationId xmlns:p14="http://schemas.microsoft.com/office/powerpoint/2010/main" val="50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4</a:t>
            </a:fld>
            <a:endParaRPr lang="en-US"/>
          </a:p>
        </p:txBody>
      </p:sp>
    </p:spTree>
    <p:extLst>
      <p:ext uri="{BB962C8B-B14F-4D97-AF65-F5344CB8AC3E}">
        <p14:creationId xmlns:p14="http://schemas.microsoft.com/office/powerpoint/2010/main" val="151580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5</a:t>
            </a:fld>
            <a:endParaRPr lang="en-US"/>
          </a:p>
        </p:txBody>
      </p:sp>
    </p:spTree>
    <p:extLst>
      <p:ext uri="{BB962C8B-B14F-4D97-AF65-F5344CB8AC3E}">
        <p14:creationId xmlns:p14="http://schemas.microsoft.com/office/powerpoint/2010/main" val="234546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6</a:t>
            </a:fld>
            <a:endParaRPr lang="en-US"/>
          </a:p>
        </p:txBody>
      </p:sp>
    </p:spTree>
    <p:extLst>
      <p:ext uri="{BB962C8B-B14F-4D97-AF65-F5344CB8AC3E}">
        <p14:creationId xmlns:p14="http://schemas.microsoft.com/office/powerpoint/2010/main" val="234546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7</a:t>
            </a:fld>
            <a:endParaRPr lang="en-US"/>
          </a:p>
        </p:txBody>
      </p:sp>
    </p:spTree>
    <p:extLst>
      <p:ext uri="{BB962C8B-B14F-4D97-AF65-F5344CB8AC3E}">
        <p14:creationId xmlns:p14="http://schemas.microsoft.com/office/powerpoint/2010/main" val="234546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8</a:t>
            </a:fld>
            <a:endParaRPr lang="en-US"/>
          </a:p>
        </p:txBody>
      </p:sp>
    </p:spTree>
    <p:extLst>
      <p:ext uri="{BB962C8B-B14F-4D97-AF65-F5344CB8AC3E}">
        <p14:creationId xmlns:p14="http://schemas.microsoft.com/office/powerpoint/2010/main" val="234546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9</a:t>
            </a:fld>
            <a:endParaRPr lang="en-US"/>
          </a:p>
        </p:txBody>
      </p:sp>
    </p:spTree>
    <p:extLst>
      <p:ext uri="{BB962C8B-B14F-4D97-AF65-F5344CB8AC3E}">
        <p14:creationId xmlns:p14="http://schemas.microsoft.com/office/powerpoint/2010/main" val="234546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smtClean="0"/>
          </a:p>
        </p:txBody>
      </p:sp>
      <p:sp>
        <p:nvSpPr>
          <p:cNvPr id="4" name="Marcador de número de diapositiva 3"/>
          <p:cNvSpPr>
            <a:spLocks noGrp="1"/>
          </p:cNvSpPr>
          <p:nvPr>
            <p:ph type="sldNum" sz="quarter" idx="10"/>
          </p:nvPr>
        </p:nvSpPr>
        <p:spPr/>
        <p:txBody>
          <a:bodyPr/>
          <a:lstStyle/>
          <a:p>
            <a:fld id="{10AA272C-DA18-4076-89C4-16B1384FFB0B}" type="slidenum">
              <a:rPr lang="en-US" smtClean="0"/>
              <a:pPr/>
              <a:t>10</a:t>
            </a:fld>
            <a:endParaRPr lang="en-US"/>
          </a:p>
        </p:txBody>
      </p:sp>
    </p:spTree>
    <p:extLst>
      <p:ext uri="{BB962C8B-B14F-4D97-AF65-F5344CB8AC3E}">
        <p14:creationId xmlns:p14="http://schemas.microsoft.com/office/powerpoint/2010/main" val="69869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7E77901F-4F10-4882-A7FE-C51F9E82D9A8}" type="datetimeFigureOut">
              <a:rPr lang="es-EC" smtClean="0"/>
              <a:t>10/04/2017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255771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7E77901F-4F10-4882-A7FE-C51F9E82D9A8}" type="datetimeFigureOut">
              <a:rPr lang="es-EC" smtClean="0"/>
              <a:t>10/04/2017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332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7E77901F-4F10-4882-A7FE-C51F9E82D9A8}" type="datetimeFigureOut">
              <a:rPr lang="es-EC" smtClean="0"/>
              <a:t>10/04/2017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3223885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userDrawn="1"/>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201" name="CorelDRAW" r:id="rId3" imgW="9151920" imgH="5621400" progId="">
                  <p:embed/>
                </p:oleObj>
              </mc:Choice>
              <mc:Fallback>
                <p:oleObj name="CorelDRAW" r:id="rId3" imgW="9151920" imgH="5621400" progId="">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S" sz="1400">
              <a:latin typeface="Calibri" pitchFamily="34" charset="0"/>
            </a:endParaRPr>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S" sz="1400">
              <a:latin typeface="Calibri"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latin typeface="Calibri"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3934" y="115888"/>
            <a:ext cx="4417484"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52056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7E77901F-4F10-4882-A7FE-C51F9E82D9A8}" type="datetimeFigureOut">
              <a:rPr lang="es-EC" smtClean="0"/>
              <a:t>10/04/2017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401726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E77901F-4F10-4882-A7FE-C51F9E82D9A8}" type="datetimeFigureOut">
              <a:rPr lang="es-EC" smtClean="0"/>
              <a:t>10/04/2017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179876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7E77901F-4F10-4882-A7FE-C51F9E82D9A8}" type="datetimeFigureOut">
              <a:rPr lang="es-EC" smtClean="0"/>
              <a:t>10/04/2017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16405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7E77901F-4F10-4882-A7FE-C51F9E82D9A8}" type="datetimeFigureOut">
              <a:rPr lang="es-EC" smtClean="0"/>
              <a:t>10/04/2017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379370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7E77901F-4F10-4882-A7FE-C51F9E82D9A8}" type="datetimeFigureOut">
              <a:rPr lang="es-EC" smtClean="0"/>
              <a:t>10/04/2017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213368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77901F-4F10-4882-A7FE-C51F9E82D9A8}" type="datetimeFigureOut">
              <a:rPr lang="es-EC" smtClean="0"/>
              <a:t>10/04/2017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357150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E77901F-4F10-4882-A7FE-C51F9E82D9A8}" type="datetimeFigureOut">
              <a:rPr lang="es-EC" smtClean="0"/>
              <a:t>10/04/2017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135639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E77901F-4F10-4882-A7FE-C51F9E82D9A8}" type="datetimeFigureOut">
              <a:rPr lang="es-EC" smtClean="0"/>
              <a:t>10/04/2017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E5CC180-6570-4838-B32A-4F8DC0201975}" type="slidenum">
              <a:rPr lang="es-EC" smtClean="0"/>
              <a:t>‹Nº›</a:t>
            </a:fld>
            <a:endParaRPr lang="es-EC"/>
          </a:p>
        </p:txBody>
      </p:sp>
    </p:spTree>
    <p:extLst>
      <p:ext uri="{BB962C8B-B14F-4D97-AF65-F5344CB8AC3E}">
        <p14:creationId xmlns:p14="http://schemas.microsoft.com/office/powerpoint/2010/main" val="72159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48000">
              <a:schemeClr val="bg1"/>
            </a:gs>
            <a:gs pos="100000">
              <a:schemeClr val="accent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7901F-4F10-4882-A7FE-C51F9E82D9A8}" type="datetimeFigureOut">
              <a:rPr lang="es-EC" smtClean="0"/>
              <a:t>10/04/2017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CC180-6570-4838-B32A-4F8DC0201975}" type="slidenum">
              <a:rPr lang="es-EC" smtClean="0"/>
              <a:t>‹Nº›</a:t>
            </a:fld>
            <a:endParaRPr lang="es-EC"/>
          </a:p>
        </p:txBody>
      </p:sp>
    </p:spTree>
    <p:extLst>
      <p:ext uri="{BB962C8B-B14F-4D97-AF65-F5344CB8AC3E}">
        <p14:creationId xmlns:p14="http://schemas.microsoft.com/office/powerpoint/2010/main" val="20000882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13.emf"/><Relationship Id="rId4" Type="http://schemas.openxmlformats.org/officeDocument/2006/relationships/image" Target="../media/image4.png"/><Relationship Id="rId9"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xml"/><Relationship Id="rId5" Type="http://schemas.microsoft.com/office/2007/relationships/hdphoto" Target="../media/hdphoto1.wdp"/><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85727" y="978116"/>
            <a:ext cx="8327536"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500" b="1" cap="none" spc="0" dirty="0" smtClean="0">
                <a:ln>
                  <a:solidFill>
                    <a:schemeClr val="tx2">
                      <a:lumMod val="75000"/>
                    </a:schemeClr>
                  </a:solidFill>
                </a:ln>
                <a:solidFill>
                  <a:schemeClr val="accent1">
                    <a:lumMod val="75000"/>
                  </a:schemeClr>
                </a:solidFill>
                <a:effectLst/>
              </a:rPr>
              <a:t>DEPARTAMENTO DE CIENCIAS DE LA TIERRA</a:t>
            </a:r>
          </a:p>
          <a:p>
            <a:pPr algn="ctr"/>
            <a:r>
              <a:rPr lang="es-ES" sz="3500" b="1" cap="none" spc="0" dirty="0" smtClean="0">
                <a:ln>
                  <a:solidFill>
                    <a:schemeClr val="tx2">
                      <a:lumMod val="75000"/>
                    </a:schemeClr>
                  </a:solidFill>
                </a:ln>
                <a:solidFill>
                  <a:schemeClr val="accent1">
                    <a:lumMod val="75000"/>
                  </a:schemeClr>
                </a:solidFill>
                <a:effectLst/>
              </a:rPr>
              <a:t>Y LA CONSTRUCCIÓN</a:t>
            </a:r>
            <a:endParaRPr lang="es-ES" sz="3500" b="1" cap="none" spc="0" dirty="0">
              <a:ln>
                <a:solidFill>
                  <a:schemeClr val="tx2">
                    <a:lumMod val="75000"/>
                  </a:schemeClr>
                </a:solidFill>
              </a:ln>
              <a:solidFill>
                <a:schemeClr val="accent1">
                  <a:lumMod val="75000"/>
                </a:schemeClr>
              </a:solidFill>
              <a:effectLst/>
            </a:endParaRPr>
          </a:p>
        </p:txBody>
      </p:sp>
      <p:sp>
        <p:nvSpPr>
          <p:cNvPr id="7" name="Rectángulo 6"/>
          <p:cNvSpPr/>
          <p:nvPr/>
        </p:nvSpPr>
        <p:spPr>
          <a:xfrm>
            <a:off x="3974205" y="2294860"/>
            <a:ext cx="5391219"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tx2">
                      <a:lumMod val="75000"/>
                    </a:schemeClr>
                  </a:solidFill>
                </a:ln>
                <a:solidFill>
                  <a:schemeClr val="accent1">
                    <a:lumMod val="75000"/>
                  </a:schemeClr>
                </a:solidFill>
                <a:effectLst/>
              </a:rPr>
              <a:t>CARRERA DE INGENIERÍA CIVIL</a:t>
            </a:r>
            <a:endParaRPr lang="es-ES" sz="3200" b="1" cap="none" spc="0" dirty="0">
              <a:ln>
                <a:solidFill>
                  <a:schemeClr val="tx2">
                    <a:lumMod val="75000"/>
                  </a:schemeClr>
                </a:solidFill>
              </a:ln>
              <a:solidFill>
                <a:schemeClr val="accent1">
                  <a:lumMod val="75000"/>
                </a:schemeClr>
              </a:solidFill>
              <a:effectLst/>
            </a:endParaRPr>
          </a:p>
        </p:txBody>
      </p:sp>
      <p:pic>
        <p:nvPicPr>
          <p:cNvPr id="1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4588042" y="74131"/>
            <a:ext cx="7603958"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2789355" y="4608664"/>
            <a:ext cx="7793031" cy="107721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tx2">
                      <a:lumMod val="75000"/>
                    </a:schemeClr>
                  </a:solidFill>
                </a:ln>
                <a:solidFill>
                  <a:schemeClr val="accent1">
                    <a:lumMod val="75000"/>
                  </a:schemeClr>
                </a:solidFill>
                <a:effectLst/>
              </a:rPr>
              <a:t>PROYECTO DE TITULACIÓN PREVIO A LA</a:t>
            </a:r>
          </a:p>
          <a:p>
            <a:pPr algn="ctr"/>
            <a:r>
              <a:rPr lang="es-ES" sz="3200" b="1" cap="none" spc="0" dirty="0" smtClean="0">
                <a:ln>
                  <a:solidFill>
                    <a:schemeClr val="tx2">
                      <a:lumMod val="75000"/>
                    </a:schemeClr>
                  </a:solidFill>
                </a:ln>
                <a:solidFill>
                  <a:schemeClr val="accent1">
                    <a:lumMod val="75000"/>
                  </a:schemeClr>
                </a:solidFill>
                <a:effectLst/>
              </a:rPr>
              <a:t>OBTENCIÓN DEL TÍTULO DE INGENIERO CIVIL</a:t>
            </a:r>
            <a:endParaRPr lang="es-ES" sz="3200" b="1" cap="none" spc="0" dirty="0">
              <a:ln>
                <a:solidFill>
                  <a:schemeClr val="tx2">
                    <a:lumMod val="75000"/>
                  </a:schemeClr>
                </a:solidFill>
              </a:ln>
              <a:solidFill>
                <a:schemeClr val="accent1">
                  <a:lumMod val="75000"/>
                </a:schemeClr>
              </a:solidFill>
              <a:effectLst/>
            </a:endParaRPr>
          </a:p>
        </p:txBody>
      </p:sp>
      <p:pic>
        <p:nvPicPr>
          <p:cNvPr id="9" name="Imagen 89"/>
          <p:cNvPicPr/>
          <p:nvPr/>
        </p:nvPicPr>
        <p:blipFill>
          <a:blip r:embed="rId4">
            <a:extLst>
              <a:ext uri="{28A0092B-C50C-407E-A947-70E740481C1C}">
                <a14:useLocalDpi xmlns:a14="http://schemas.microsoft.com/office/drawing/2010/main" val="0"/>
              </a:ext>
            </a:extLst>
          </a:blip>
          <a:stretch>
            <a:fillRect/>
          </a:stretch>
        </p:blipFill>
        <p:spPr>
          <a:xfrm>
            <a:off x="5865545" y="2994744"/>
            <a:ext cx="1640650" cy="1566941"/>
          </a:xfrm>
          <a:prstGeom prst="rect">
            <a:avLst/>
          </a:prstGeom>
        </p:spPr>
      </p:pic>
    </p:spTree>
    <p:extLst>
      <p:ext uri="{BB962C8B-B14F-4D97-AF65-F5344CB8AC3E}">
        <p14:creationId xmlns:p14="http://schemas.microsoft.com/office/powerpoint/2010/main" val="2306336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470926" y="502695"/>
            <a:ext cx="325018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MÉTODOS SÍSMICOS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4" name="3 CuadroTexto"/>
          <p:cNvSpPr txBox="1"/>
          <p:nvPr/>
        </p:nvSpPr>
        <p:spPr>
          <a:xfrm>
            <a:off x="1249252" y="1066982"/>
            <a:ext cx="8779270" cy="1938992"/>
          </a:xfrm>
          <a:prstGeom prst="rect">
            <a:avLst/>
          </a:prstGeom>
          <a:noFill/>
        </p:spPr>
        <p:txBody>
          <a:bodyPr wrap="square" rtlCol="0">
            <a:spAutoFit/>
          </a:bodyPr>
          <a:lstStyle/>
          <a:p>
            <a:pPr marL="1085850" lvl="3" algn="just"/>
            <a:r>
              <a:rPr lang="es-EC" sz="2400" dirty="0"/>
              <a:t>Se basan en la medición de variaciones de velocidad de propagación de ondas de choque, producidas de forma natural (sismos) ò artificial (por un impacto en el suelo o por una explosión), con los cuales se puede obtener una imagen aproximada de la estratigrafía del terreno.</a:t>
            </a:r>
            <a:endParaRPr lang="es-ES" sz="2400" dirty="0"/>
          </a:p>
        </p:txBody>
      </p:sp>
      <p:sp>
        <p:nvSpPr>
          <p:cNvPr id="10" name="2 Rectángulo"/>
          <p:cNvSpPr/>
          <p:nvPr/>
        </p:nvSpPr>
        <p:spPr>
          <a:xfrm>
            <a:off x="4707853" y="3032196"/>
            <a:ext cx="2776337"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ONDAS SÍSMICAS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1" name="3 CuadroTexto"/>
          <p:cNvSpPr txBox="1"/>
          <p:nvPr/>
        </p:nvSpPr>
        <p:spPr>
          <a:xfrm>
            <a:off x="1249252" y="3555416"/>
            <a:ext cx="8779270" cy="2677656"/>
          </a:xfrm>
          <a:prstGeom prst="rect">
            <a:avLst/>
          </a:prstGeom>
          <a:noFill/>
        </p:spPr>
        <p:txBody>
          <a:bodyPr wrap="square" rtlCol="0">
            <a:spAutoFit/>
          </a:bodyPr>
          <a:lstStyle/>
          <a:p>
            <a:pPr marL="1085850" lvl="3" algn="just"/>
            <a:r>
              <a:rPr lang="es-EC" sz="2400" dirty="0"/>
              <a:t>Las ondas sísmicas son la propagación de perturbaciones temporales generadas </a:t>
            </a:r>
            <a:r>
              <a:rPr lang="es-EC" sz="2400" dirty="0" smtClean="0"/>
              <a:t>por movimientos que </a:t>
            </a:r>
            <a:r>
              <a:rPr lang="es-EC" sz="2400" dirty="0"/>
              <a:t>se originan en el interior de la corteza terrestre, debido a repentinos desplazamientos en fallas o hendiduras en la </a:t>
            </a:r>
            <a:r>
              <a:rPr lang="es-EC" sz="2400" dirty="0" smtClean="0"/>
              <a:t>tierra y </a:t>
            </a:r>
            <a:r>
              <a:rPr lang="es-EC" sz="2400" dirty="0"/>
              <a:t>se propagan hacia la superficie terrestre </a:t>
            </a:r>
            <a:r>
              <a:rPr lang="es-EC" sz="2400" dirty="0" smtClean="0"/>
              <a:t>dando como resultando </a:t>
            </a:r>
            <a:r>
              <a:rPr lang="es-EC" sz="2400" dirty="0"/>
              <a:t>terremotos o movimientos sísmicos de baja intensidad.</a:t>
            </a:r>
            <a:endParaRPr lang="es-ES" sz="2400" dirty="0"/>
          </a:p>
        </p:txBody>
      </p:sp>
    </p:spTree>
    <p:extLst>
      <p:ext uri="{BB962C8B-B14F-4D97-AF65-F5344CB8AC3E}">
        <p14:creationId xmlns:p14="http://schemas.microsoft.com/office/powerpoint/2010/main" val="145584581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095912" y="502695"/>
            <a:ext cx="6000233"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ONDAS PRIMARIAS O DE COMPRESIÓN</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4" name="3 CuadroTexto"/>
          <p:cNvSpPr txBox="1"/>
          <p:nvPr/>
        </p:nvSpPr>
        <p:spPr>
          <a:xfrm>
            <a:off x="1249252" y="1066982"/>
            <a:ext cx="8779270" cy="3046988"/>
          </a:xfrm>
          <a:prstGeom prst="rect">
            <a:avLst/>
          </a:prstGeom>
          <a:noFill/>
        </p:spPr>
        <p:txBody>
          <a:bodyPr wrap="square" rtlCol="0">
            <a:spAutoFit/>
          </a:bodyPr>
          <a:lstStyle/>
          <a:p>
            <a:pPr marL="1085850" lvl="3" algn="just"/>
            <a:r>
              <a:rPr lang="es-EC" sz="2400" dirty="0"/>
              <a:t>Son ondas longitudinales que al propagarse hacen vibrar las partículas en el mismo sentido del tren de ondas, esto produce compresión y dilatación del medio de propagación a su paso. Estas ondas son las que se propagan a mayor velocidad por lo que a cualquier distancia respecto de la fuente de ondas, serán las primeras en ser registradas. La velocidad con la que se propagan las ondas P se denomina “Velocidad de Onda </a:t>
            </a:r>
            <a:r>
              <a:rPr lang="es-EC" sz="2400" dirty="0" err="1" smtClean="0"/>
              <a:t>Vp</a:t>
            </a:r>
            <a:r>
              <a:rPr lang="es-EC" sz="2400" dirty="0" smtClean="0"/>
              <a:t>”</a:t>
            </a:r>
            <a:endParaRPr lang="es-ES" sz="2400" dirty="0"/>
          </a:p>
        </p:txBody>
      </p:sp>
      <p:pic>
        <p:nvPicPr>
          <p:cNvPr id="12" name="Imagen 11" descr="http://www.igeo.ucm-csic.es/images/igeo/noticias/OndasPyS.JPG"/>
          <p:cNvPicPr/>
          <p:nvPr/>
        </p:nvPicPr>
        <p:blipFill rotWithShape="1">
          <a:blip r:embed="rId7">
            <a:extLst>
              <a:ext uri="{28A0092B-C50C-407E-A947-70E740481C1C}">
                <a14:useLocalDpi xmlns:a14="http://schemas.microsoft.com/office/drawing/2010/main" val="0"/>
              </a:ext>
            </a:extLst>
          </a:blip>
          <a:srcRect b="47666"/>
          <a:stretch/>
        </p:blipFill>
        <p:spPr bwMode="auto">
          <a:xfrm>
            <a:off x="4162425" y="4113970"/>
            <a:ext cx="3867150" cy="1495425"/>
          </a:xfrm>
          <a:prstGeom prst="rect">
            <a:avLst/>
          </a:prstGeom>
          <a:noFill/>
          <a:ln>
            <a:noFill/>
          </a:ln>
          <a:extLst>
            <a:ext uri="{53640926-AAD7-44D8-BBD7-CCE9431645EC}">
              <a14:shadowObscured xmlns:a14="http://schemas.microsoft.com/office/drawing/2010/main"/>
            </a:ext>
          </a:extLst>
        </p:spPr>
      </p:pic>
      <p:sp>
        <p:nvSpPr>
          <p:cNvPr id="9" name="8 CuadroTexto"/>
          <p:cNvSpPr txBox="1"/>
          <p:nvPr/>
        </p:nvSpPr>
        <p:spPr>
          <a:xfrm>
            <a:off x="3983308" y="5631979"/>
            <a:ext cx="3140470" cy="307777"/>
          </a:xfrm>
          <a:prstGeom prst="rect">
            <a:avLst/>
          </a:prstGeom>
          <a:noFill/>
        </p:spPr>
        <p:txBody>
          <a:bodyPr wrap="square" rtlCol="0">
            <a:spAutoFit/>
          </a:bodyPr>
          <a:lstStyle/>
          <a:p>
            <a:pPr marL="1085850" lvl="3" algn="just"/>
            <a:r>
              <a:rPr lang="es-EC" sz="1400" dirty="0" smtClean="0"/>
              <a:t>FUENTE: MADRID, 2013</a:t>
            </a:r>
            <a:endParaRPr lang="es-ES" sz="1400" dirty="0"/>
          </a:p>
        </p:txBody>
      </p:sp>
    </p:spTree>
    <p:extLst>
      <p:ext uri="{BB962C8B-B14F-4D97-AF65-F5344CB8AC3E}">
        <p14:creationId xmlns:p14="http://schemas.microsoft.com/office/powerpoint/2010/main" val="16850808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505486" y="502695"/>
            <a:ext cx="5181098"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ENSAYO SÍSMICA DE REFRACCIÓN</a:t>
            </a:r>
            <a:endParaRPr lang="es-ES" sz="2800" b="1" dirty="0">
              <a:ln w="22225">
                <a:solidFill>
                  <a:schemeClr val="tx1"/>
                </a:solidFill>
                <a:prstDash val="solid"/>
              </a:ln>
              <a:effectLst>
                <a:reflection blurRad="6350" stA="55000" endA="300" endPos="45500" dir="5400000" sy="-100000" algn="bl" rotWithShape="0"/>
              </a:effectLst>
            </a:endParaRPr>
          </a:p>
        </p:txBody>
      </p:sp>
      <p:pic>
        <p:nvPicPr>
          <p:cNvPr id="9" name="Imagen 8"/>
          <p:cNvPicPr/>
          <p:nvPr/>
        </p:nvPicPr>
        <p:blipFill rotWithShape="1">
          <a:blip r:embed="rId7"/>
          <a:srcRect l="26097" t="48881" r="24678" b="28366"/>
          <a:stretch/>
        </p:blipFill>
        <p:spPr>
          <a:xfrm>
            <a:off x="775200" y="1343543"/>
            <a:ext cx="5219700" cy="1507490"/>
          </a:xfrm>
          <a:prstGeom prst="rect">
            <a:avLst/>
          </a:prstGeom>
        </p:spPr>
      </p:pic>
      <p:pic>
        <p:nvPicPr>
          <p:cNvPr id="10" name="Imagen 9"/>
          <p:cNvPicPr/>
          <p:nvPr/>
        </p:nvPicPr>
        <p:blipFill rotWithShape="1">
          <a:blip r:embed="rId8"/>
          <a:srcRect l="1754" t="15713" r="20914" b="19472"/>
          <a:stretch/>
        </p:blipFill>
        <p:spPr bwMode="auto">
          <a:xfrm>
            <a:off x="775200" y="3168661"/>
            <a:ext cx="5219700" cy="27336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9">
            <a:extLst>
              <a:ext uri="{28A0092B-C50C-407E-A947-70E740481C1C}">
                <a14:useLocalDpi xmlns:a14="http://schemas.microsoft.com/office/drawing/2010/main" val="0"/>
              </a:ext>
            </a:extLst>
          </a:blip>
          <a:srcRect l="2629" t="7493" r="8991" b="1758"/>
          <a:stretch/>
        </p:blipFill>
        <p:spPr bwMode="auto">
          <a:xfrm>
            <a:off x="6512685" y="1293696"/>
            <a:ext cx="4910876" cy="2415420"/>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10">
            <a:extLst>
              <a:ext uri="{28A0092B-C50C-407E-A947-70E740481C1C}">
                <a14:useLocalDpi xmlns:a14="http://schemas.microsoft.com/office/drawing/2010/main" val="0"/>
              </a:ext>
            </a:extLst>
          </a:blip>
          <a:srcRect l="3507" t="10736" r="4254" b="7403"/>
          <a:stretch/>
        </p:blipFill>
        <p:spPr bwMode="auto">
          <a:xfrm>
            <a:off x="6463048" y="3840554"/>
            <a:ext cx="5010150" cy="2324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346871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383269" y="502695"/>
            <a:ext cx="542552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ONDAS SECUNDARIAS O DE CORTE</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4" name="3 CuadroTexto"/>
          <p:cNvSpPr txBox="1"/>
          <p:nvPr/>
        </p:nvSpPr>
        <p:spPr>
          <a:xfrm>
            <a:off x="1249252" y="1066982"/>
            <a:ext cx="8779270" cy="3416320"/>
          </a:xfrm>
          <a:prstGeom prst="rect">
            <a:avLst/>
          </a:prstGeom>
          <a:noFill/>
        </p:spPr>
        <p:txBody>
          <a:bodyPr wrap="square" rtlCol="0">
            <a:spAutoFit/>
          </a:bodyPr>
          <a:lstStyle/>
          <a:p>
            <a:pPr marL="1085850" lvl="3" algn="just"/>
            <a:r>
              <a:rPr lang="es-EC" sz="2400" dirty="0"/>
              <a:t>Son ondas transversales que al propagarse hacen vibrar las partículas en sentido perpendicular al tren de ondas Las ondas S se diferencian de las ondas P, debido a que las primeras poseen una mayor amplitud que las segundas; es por ello que las Ondas S transportan la mayor cantidad de energía generada por la fuente de una sacudida. Estas ondas se propagan a menor velocidad respecto de las ondas P. La velocidad con la que se propagan las ondas S se denomina “Velocidad de Onda Vs”.</a:t>
            </a:r>
            <a:endParaRPr lang="es-ES" sz="2400" dirty="0"/>
          </a:p>
        </p:txBody>
      </p:sp>
      <p:pic>
        <p:nvPicPr>
          <p:cNvPr id="9" name="Imagen 8" descr="http://www.igeo.ucm-csic.es/images/igeo/noticias/OndasPyS.JPG"/>
          <p:cNvPicPr/>
          <p:nvPr/>
        </p:nvPicPr>
        <p:blipFill rotWithShape="1">
          <a:blip r:embed="rId7">
            <a:extLst>
              <a:ext uri="{28A0092B-C50C-407E-A947-70E740481C1C}">
                <a14:useLocalDpi xmlns:a14="http://schemas.microsoft.com/office/drawing/2010/main" val="0"/>
              </a:ext>
            </a:extLst>
          </a:blip>
          <a:srcRect t="44000"/>
          <a:stretch/>
        </p:blipFill>
        <p:spPr bwMode="auto">
          <a:xfrm>
            <a:off x="4162425" y="4397958"/>
            <a:ext cx="3867150" cy="1600200"/>
          </a:xfrm>
          <a:prstGeom prst="rect">
            <a:avLst/>
          </a:prstGeom>
          <a:noFill/>
          <a:ln>
            <a:noFill/>
          </a:ln>
          <a:extLst>
            <a:ext uri="{53640926-AAD7-44D8-BBD7-CCE9431645EC}">
              <a14:shadowObscured xmlns:a14="http://schemas.microsoft.com/office/drawing/2010/main"/>
            </a:ext>
          </a:extLst>
        </p:spPr>
      </p:pic>
      <p:sp>
        <p:nvSpPr>
          <p:cNvPr id="10" name="9 CuadroTexto"/>
          <p:cNvSpPr txBox="1"/>
          <p:nvPr/>
        </p:nvSpPr>
        <p:spPr>
          <a:xfrm>
            <a:off x="3958924" y="6000949"/>
            <a:ext cx="3140470" cy="307777"/>
          </a:xfrm>
          <a:prstGeom prst="rect">
            <a:avLst/>
          </a:prstGeom>
          <a:noFill/>
        </p:spPr>
        <p:txBody>
          <a:bodyPr wrap="square" rtlCol="0">
            <a:spAutoFit/>
          </a:bodyPr>
          <a:lstStyle/>
          <a:p>
            <a:pPr marL="1085850" lvl="3" algn="just"/>
            <a:r>
              <a:rPr lang="es-EC" sz="1400" dirty="0" smtClean="0"/>
              <a:t>FUENTE: MADRID, 2013</a:t>
            </a:r>
            <a:endParaRPr lang="es-ES" sz="1400" dirty="0"/>
          </a:p>
        </p:txBody>
      </p:sp>
    </p:spTree>
    <p:extLst>
      <p:ext uri="{BB962C8B-B14F-4D97-AF65-F5344CB8AC3E}">
        <p14:creationId xmlns:p14="http://schemas.microsoft.com/office/powerpoint/2010/main" val="196932907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12" name="3 CuadroTexto"/>
          <p:cNvSpPr txBox="1"/>
          <p:nvPr/>
        </p:nvSpPr>
        <p:spPr>
          <a:xfrm>
            <a:off x="914400" y="1051220"/>
            <a:ext cx="6040192" cy="4893647"/>
          </a:xfrm>
          <a:prstGeom prst="rect">
            <a:avLst/>
          </a:prstGeom>
          <a:noFill/>
        </p:spPr>
        <p:txBody>
          <a:bodyPr wrap="square" rtlCol="0">
            <a:spAutoFit/>
          </a:bodyPr>
          <a:lstStyle/>
          <a:p>
            <a:r>
              <a:rPr lang="es-ES" sz="2400" dirty="0"/>
              <a:t>El procedimiento común para los sondeos MASW usualmente consta de tres pasos:</a:t>
            </a:r>
            <a:endParaRPr lang="es-EC" sz="2400" dirty="0"/>
          </a:p>
          <a:p>
            <a:pPr marL="342900" lvl="0" indent="-342900">
              <a:buFont typeface="Arial" panose="020B0604020202020204" pitchFamily="34" charset="0"/>
              <a:buChar char="•"/>
            </a:pPr>
            <a:r>
              <a:rPr lang="es-ES" sz="2400" dirty="0"/>
              <a:t>Adquisición de los datos: se obtienen los registros multicanal de campo de manera similar a la que se realiza en la exploración sísmica convencional.</a:t>
            </a:r>
            <a:endParaRPr lang="es-EC" sz="2400" dirty="0"/>
          </a:p>
          <a:p>
            <a:pPr marL="342900" lvl="0" indent="-342900">
              <a:buFont typeface="Arial" panose="020B0604020202020204" pitchFamily="34" charset="0"/>
              <a:buChar char="•"/>
            </a:pPr>
            <a:r>
              <a:rPr lang="es-ES" sz="2400" dirty="0"/>
              <a:t>Análisis de la dispersión: Se extraen las curvas de dispersión, una para cada registro.</a:t>
            </a:r>
            <a:endParaRPr lang="es-EC" sz="2400" dirty="0"/>
          </a:p>
          <a:p>
            <a:pPr marL="342900" indent="-342900">
              <a:buFont typeface="Arial" panose="020B0604020202020204" pitchFamily="34" charset="0"/>
              <a:buChar char="•"/>
            </a:pPr>
            <a:r>
              <a:rPr lang="es-ES" sz="2400" dirty="0"/>
              <a:t>Inversión: </a:t>
            </a:r>
            <a:r>
              <a:rPr lang="es-ES" sz="2400" dirty="0" err="1"/>
              <a:t>retrocálculo</a:t>
            </a:r>
            <a:r>
              <a:rPr lang="es-ES" sz="2400" dirty="0"/>
              <a:t> de la variación de las velocidades de ondas de corte (Vs) con la profundidad de donde se obtienen curvas de dispersión teóricas cercanas a las curvas extraídas</a:t>
            </a:r>
          </a:p>
        </p:txBody>
      </p:sp>
      <p:pic>
        <p:nvPicPr>
          <p:cNvPr id="9" name="Imagen 8"/>
          <p:cNvPicPr/>
          <p:nvPr/>
        </p:nvPicPr>
        <p:blipFill rotWithShape="1">
          <a:blip r:embed="rId7">
            <a:extLst>
              <a:ext uri="{28A0092B-C50C-407E-A947-70E740481C1C}">
                <a14:useLocalDpi xmlns:a14="http://schemas.microsoft.com/office/drawing/2010/main" val="0"/>
              </a:ext>
            </a:extLst>
          </a:blip>
          <a:srcRect l="5389" t="5160" r="9309" b="6090"/>
          <a:stretch/>
        </p:blipFill>
        <p:spPr bwMode="auto">
          <a:xfrm>
            <a:off x="6954592" y="1275030"/>
            <a:ext cx="4632325" cy="4192905"/>
          </a:xfrm>
          <a:prstGeom prst="rect">
            <a:avLst/>
          </a:prstGeom>
          <a:noFill/>
          <a:ln>
            <a:noFill/>
          </a:ln>
          <a:extLst>
            <a:ext uri="{53640926-AAD7-44D8-BBD7-CCE9431645EC}">
              <a14:shadowObscured xmlns:a14="http://schemas.microsoft.com/office/drawing/2010/main"/>
            </a:ext>
          </a:extLst>
        </p:spPr>
      </p:pic>
      <p:sp>
        <p:nvSpPr>
          <p:cNvPr id="10" name="9 Rectángulo"/>
          <p:cNvSpPr/>
          <p:nvPr/>
        </p:nvSpPr>
        <p:spPr>
          <a:xfrm>
            <a:off x="1153449" y="502695"/>
            <a:ext cx="9885207"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MÉTODO MASW (MULTICHANNEL ANALYSIS OF SURFACE WAVES)</a:t>
            </a:r>
            <a:endParaRPr lang="es-ES" sz="2800" b="1" dirty="0">
              <a:ln w="22225">
                <a:solidFill>
                  <a:schemeClr val="tx1"/>
                </a:solidFill>
                <a:prstDash val="solid"/>
              </a:ln>
              <a:effectLst>
                <a:reflection blurRad="6350" stA="55000" endA="300" endPos="45500" dir="5400000" sy="-100000" algn="bl" rotWithShape="0"/>
              </a:effectLst>
            </a:endParaRPr>
          </a:p>
        </p:txBody>
      </p:sp>
    </p:spTree>
    <p:extLst>
      <p:ext uri="{BB962C8B-B14F-4D97-AF65-F5344CB8AC3E}">
        <p14:creationId xmlns:p14="http://schemas.microsoft.com/office/powerpoint/2010/main" val="1172732754"/>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725826" y="502695"/>
            <a:ext cx="2740429"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MÉTODO MASW </a:t>
            </a:r>
            <a:endParaRPr lang="es-ES" sz="2800" b="1" dirty="0">
              <a:ln w="22225">
                <a:solidFill>
                  <a:schemeClr val="tx1"/>
                </a:solidFill>
                <a:prstDash val="solid"/>
              </a:ln>
              <a:effectLst>
                <a:reflection blurRad="6350" stA="55000" endA="300" endPos="45500" dir="5400000" sy="-100000" algn="bl" rotWithShape="0"/>
              </a:effectLst>
            </a:endParaRPr>
          </a:p>
        </p:txBody>
      </p:sp>
      <p:pic>
        <p:nvPicPr>
          <p:cNvPr id="10" name="Imagen 9"/>
          <p:cNvPicPr/>
          <p:nvPr/>
        </p:nvPicPr>
        <p:blipFill rotWithShape="1">
          <a:blip r:embed="rId7">
            <a:extLst>
              <a:ext uri="{28A0092B-C50C-407E-A947-70E740481C1C}">
                <a14:useLocalDpi xmlns:a14="http://schemas.microsoft.com/office/drawing/2010/main" val="0"/>
              </a:ext>
            </a:extLst>
          </a:blip>
          <a:srcRect l="6137" t="4043" r="3027" b="3657"/>
          <a:stretch/>
        </p:blipFill>
        <p:spPr bwMode="auto">
          <a:xfrm>
            <a:off x="3576002" y="1269047"/>
            <a:ext cx="5039995" cy="4319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922346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2695505" y="502695"/>
            <a:ext cx="680109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CORRELACIONES EMPÍRICAS DE REFERENCIA</a:t>
            </a:r>
            <a:endParaRPr lang="es-ES" sz="2800" b="1" dirty="0">
              <a:ln w="22225">
                <a:solidFill>
                  <a:schemeClr val="tx1"/>
                </a:solidFill>
                <a:prstDash val="solid"/>
              </a:ln>
              <a:effectLst>
                <a:reflection blurRad="6350" stA="55000" endA="300" endPos="45500" dir="5400000" sy="-100000" algn="bl" rotWithShape="0"/>
              </a:effectLst>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nvGraphicFramePr>
            <p:xfrm>
              <a:off x="2488685" y="1405536"/>
              <a:ext cx="7466684" cy="4055106"/>
            </p:xfrm>
            <a:graphic>
              <a:graphicData uri="http://schemas.openxmlformats.org/drawingml/2006/table">
                <a:tbl>
                  <a:tblPr firstRow="1" firstCol="1" bandRow="1">
                    <a:tableStyleId>{2D5ABB26-0587-4C30-8999-92F81FD0307C}</a:tableStyleId>
                  </a:tblPr>
                  <a:tblGrid>
                    <a:gridCol w="2578498">
                      <a:extLst>
                        <a:ext uri="{9D8B030D-6E8A-4147-A177-3AD203B41FA5}">
                          <a16:colId xmlns="" xmlns:a16="http://schemas.microsoft.com/office/drawing/2014/main" val="3630110662"/>
                        </a:ext>
                      </a:extLst>
                    </a:gridCol>
                    <a:gridCol w="2288921">
                      <a:extLst>
                        <a:ext uri="{9D8B030D-6E8A-4147-A177-3AD203B41FA5}">
                          <a16:colId xmlns="" xmlns:a16="http://schemas.microsoft.com/office/drawing/2014/main" val="3474385449"/>
                        </a:ext>
                      </a:extLst>
                    </a:gridCol>
                    <a:gridCol w="2599265">
                      <a:extLst>
                        <a:ext uri="{9D8B030D-6E8A-4147-A177-3AD203B41FA5}">
                          <a16:colId xmlns="" xmlns:a16="http://schemas.microsoft.com/office/drawing/2014/main" val="4098206685"/>
                        </a:ext>
                      </a:extLst>
                    </a:gridCol>
                  </a:tblGrid>
                  <a:tr h="939706">
                    <a:tc>
                      <a:txBody>
                        <a:bodyPr/>
                        <a:lstStyle/>
                        <a:p>
                          <a:pPr algn="ctr">
                            <a:lnSpc>
                              <a:spcPct val="150000"/>
                            </a:lnSpc>
                            <a:spcBef>
                              <a:spcPts val="1200"/>
                            </a:spcBef>
                            <a:spcAft>
                              <a:spcPts val="1000"/>
                            </a:spcAft>
                          </a:pPr>
                          <a:r>
                            <a:rPr lang="es-EC" sz="1600" dirty="0">
                              <a:effectLst/>
                            </a:rPr>
                            <a:t>AUTOR: I.G. MINDEL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s-EC" sz="1600" i="1">
                                        <a:effectLst/>
                                        <a:latin typeface="Cambria Math"/>
                                      </a:rPr>
                                    </m:ctrlPr>
                                  </m:sSupPr>
                                  <m:e>
                                    <m:r>
                                      <a:rPr lang="es-EC" sz="1600">
                                        <a:effectLst/>
                                        <a:latin typeface="Cambria Math" panose="02040503050406030204" pitchFamily="18" charset="0"/>
                                      </a:rPr>
                                      <m:t>𝑐</m:t>
                                    </m:r>
                                  </m:e>
                                  <m:sup>
                                    <m:r>
                                      <a:rPr lang="es-EC" sz="1600">
                                        <a:effectLst/>
                                        <a:latin typeface="Cambria Math" panose="02040503050406030204" pitchFamily="18" charset="0"/>
                                      </a:rPr>
                                      <m:t>′</m:t>
                                    </m:r>
                                  </m:sup>
                                </m:sSup>
                                <m:r>
                                  <a:rPr lang="es-EC" sz="1600">
                                    <a:effectLst/>
                                    <a:latin typeface="Cambria Math" panose="02040503050406030204" pitchFamily="18" charset="0"/>
                                  </a:rPr>
                                  <m:t>=0.908−0.168 </m:t>
                                </m:r>
                                <m:f>
                                  <m:fPr>
                                    <m:ctrlPr>
                                      <a:rPr lang="es-EC" sz="1600" i="1">
                                        <a:effectLst/>
                                        <a:latin typeface="Cambria Math"/>
                                      </a:rPr>
                                    </m:ctrlPr>
                                  </m:fPr>
                                  <m:num>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𝑝</m:t>
                                        </m:r>
                                      </m:sub>
                                    </m:sSub>
                                  </m:num>
                                  <m:den>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𝑠</m:t>
                                        </m:r>
                                      </m:sub>
                                    </m:sSub>
                                  </m:den>
                                </m:f>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000"/>
                            </a:spcAft>
                          </a:pPr>
                          <a:r>
                            <a:rPr lang="es-EC" sz="1600">
                              <a:effectLst/>
                            </a:rPr>
                            <a:t>Cohesión para los suelos saprolíticos de los Urales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402916585"/>
                      </a:ext>
                    </a:extLst>
                  </a:tr>
                  <a:tr h="1235988">
                    <a:tc>
                      <a:txBody>
                        <a:bodyPr/>
                        <a:lstStyle/>
                        <a:p>
                          <a:pPr algn="ctr">
                            <a:lnSpc>
                              <a:spcPct val="150000"/>
                            </a:lnSpc>
                            <a:spcBef>
                              <a:spcPts val="1200"/>
                            </a:spcBef>
                            <a:spcAft>
                              <a:spcPts val="1000"/>
                            </a:spcAft>
                          </a:pPr>
                          <a:r>
                            <a:rPr lang="es-EC" sz="1600">
                              <a:effectLst/>
                            </a:rPr>
                            <a:t>AUTOR: I.G. MINDEL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𝜑</m:t>
                                </m:r>
                                <m:r>
                                  <a:rPr lang="es-EC" sz="1600">
                                    <a:effectLst/>
                                    <a:latin typeface="Cambria Math" panose="02040503050406030204" pitchFamily="18" charset="0"/>
                                  </a:rPr>
                                  <m:t>=46.4−9.65 </m:t>
                                </m:r>
                                <m:f>
                                  <m:fPr>
                                    <m:ctrlPr>
                                      <a:rPr lang="es-EC" sz="1600" i="1">
                                        <a:effectLst/>
                                        <a:latin typeface="Cambria Math"/>
                                      </a:rPr>
                                    </m:ctrlPr>
                                  </m:fPr>
                                  <m:num>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𝑝</m:t>
                                        </m:r>
                                      </m:sub>
                                    </m:sSub>
                                  </m:num>
                                  <m:den>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𝑠</m:t>
                                        </m:r>
                                      </m:sub>
                                    </m:sSub>
                                  </m:den>
                                </m:f>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000"/>
                            </a:spcAft>
                          </a:pPr>
                          <a:r>
                            <a:rPr lang="es-EC" sz="1600" dirty="0">
                              <a:effectLst/>
                            </a:rPr>
                            <a:t>Ángulo de fricción interna para los suelos </a:t>
                          </a:r>
                          <a:r>
                            <a:rPr lang="es-EC" sz="1600" dirty="0" err="1">
                              <a:effectLst/>
                            </a:rPr>
                            <a:t>saprolíticos</a:t>
                          </a:r>
                          <a:r>
                            <a:rPr lang="es-EC" sz="1600" dirty="0">
                              <a:effectLst/>
                            </a:rPr>
                            <a:t> de los Urales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58510867"/>
                      </a:ext>
                    </a:extLst>
                  </a:tr>
                  <a:tr h="939706">
                    <a:tc>
                      <a:txBody>
                        <a:bodyPr/>
                        <a:lstStyle/>
                        <a:p>
                          <a:pPr algn="ctr">
                            <a:lnSpc>
                              <a:spcPct val="150000"/>
                            </a:lnSpc>
                            <a:spcBef>
                              <a:spcPts val="1200"/>
                            </a:spcBef>
                            <a:spcAft>
                              <a:spcPts val="1000"/>
                            </a:spcAft>
                          </a:pPr>
                          <a:r>
                            <a:rPr lang="es-EC" sz="1600">
                              <a:effectLst/>
                            </a:rPr>
                            <a:t>AUTOR: I.G. MINDEL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a:rPr>
                                    </m:ctrlPr>
                                  </m:sSubPr>
                                  <m:e>
                                    <m:r>
                                      <a:rPr lang="es-EC" sz="1600">
                                        <a:effectLst/>
                                        <a:latin typeface="Cambria Math" panose="02040503050406030204" pitchFamily="18" charset="0"/>
                                      </a:rPr>
                                      <m:t>𝑁</m:t>
                                    </m:r>
                                  </m:e>
                                  <m:sub>
                                    <m:r>
                                      <a:rPr lang="es-EC" sz="1600">
                                        <a:effectLst/>
                                        <a:latin typeface="Cambria Math" panose="02040503050406030204" pitchFamily="18" charset="0"/>
                                      </a:rPr>
                                      <m:t>30</m:t>
                                    </m:r>
                                  </m:sub>
                                </m:sSub>
                                <m:r>
                                  <a:rPr lang="es-EC" sz="1600">
                                    <a:effectLst/>
                                    <a:latin typeface="Cambria Math" panose="02040503050406030204" pitchFamily="18" charset="0"/>
                                  </a:rPr>
                                  <m:t>=0.0284 </m:t>
                                </m:r>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𝑃</m:t>
                                    </m:r>
                                  </m:sub>
                                </m:sSub>
                                <m:r>
                                  <a:rPr lang="es-EC" sz="1600">
                                    <a:effectLst/>
                                    <a:latin typeface="Cambria Math" panose="02040503050406030204" pitchFamily="18" charset="0"/>
                                  </a:rPr>
                                  <m:t>−7.6</m:t>
                                </m:r>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000"/>
                            </a:spcAft>
                          </a:pPr>
                          <a:r>
                            <a:rPr lang="es-EC" sz="1600">
                              <a:effectLst/>
                            </a:rPr>
                            <a:t>N SPT  para los loess de Ucrania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54200358"/>
                      </a:ext>
                    </a:extLst>
                  </a:tr>
                  <a:tr h="939706">
                    <a:tc>
                      <a:txBody>
                        <a:bodyPr/>
                        <a:lstStyle/>
                        <a:p>
                          <a:pPr algn="ctr">
                            <a:lnSpc>
                              <a:spcPct val="150000"/>
                            </a:lnSpc>
                            <a:spcBef>
                              <a:spcPts val="1200"/>
                            </a:spcBef>
                            <a:spcAft>
                              <a:spcPts val="1000"/>
                            </a:spcAft>
                          </a:pPr>
                          <a:r>
                            <a:rPr lang="es-EC" sz="1600" dirty="0">
                              <a:effectLst/>
                            </a:rPr>
                            <a:t>AUTOR: JAPAN ROAD ASSOCIATION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a:rPr>
                                    </m:ctrlPr>
                                  </m:sSubPr>
                                  <m:e>
                                    <m:r>
                                      <a:rPr lang="es-EC" sz="1600">
                                        <a:effectLst/>
                                        <a:latin typeface="Cambria Math" panose="02040503050406030204" pitchFamily="18" charset="0"/>
                                      </a:rPr>
                                      <m:t>𝑉</m:t>
                                    </m:r>
                                  </m:e>
                                  <m:sub>
                                    <m:r>
                                      <a:rPr lang="es-EC" sz="1600">
                                        <a:effectLst/>
                                        <a:latin typeface="Cambria Math" panose="02040503050406030204" pitchFamily="18" charset="0"/>
                                      </a:rPr>
                                      <m:t>𝑆</m:t>
                                    </m:r>
                                  </m:sub>
                                </m:sSub>
                                <m:r>
                                  <a:rPr lang="es-EC" sz="1600">
                                    <a:effectLst/>
                                    <a:latin typeface="Cambria Math" panose="02040503050406030204" pitchFamily="18" charset="0"/>
                                  </a:rPr>
                                  <m:t>=80.0 </m:t>
                                </m:r>
                                <m:sSup>
                                  <m:sSupPr>
                                    <m:ctrlPr>
                                      <a:rPr lang="es-EC" sz="1600" i="1">
                                        <a:effectLst/>
                                        <a:latin typeface="Cambria Math"/>
                                      </a:rPr>
                                    </m:ctrlPr>
                                  </m:sSupPr>
                                  <m:e>
                                    <m:r>
                                      <a:rPr lang="es-EC" sz="1600">
                                        <a:effectLst/>
                                        <a:latin typeface="Cambria Math" panose="02040503050406030204" pitchFamily="18" charset="0"/>
                                      </a:rPr>
                                      <m:t>𝑁</m:t>
                                    </m:r>
                                  </m:e>
                                  <m:sup>
                                    <m:f>
                                      <m:fPr>
                                        <m:type m:val="skw"/>
                                        <m:ctrlPr>
                                          <a:rPr lang="es-EC" sz="1600" i="1">
                                            <a:effectLst/>
                                            <a:latin typeface="Cambria Math"/>
                                          </a:rPr>
                                        </m:ctrlPr>
                                      </m:fPr>
                                      <m:num>
                                        <m:r>
                                          <a:rPr lang="es-EC" sz="1600">
                                            <a:effectLst/>
                                            <a:latin typeface="Cambria Math" panose="02040503050406030204" pitchFamily="18" charset="0"/>
                                          </a:rPr>
                                          <m:t>1</m:t>
                                        </m:r>
                                      </m:num>
                                      <m:den>
                                        <m:r>
                                          <a:rPr lang="es-EC" sz="1600">
                                            <a:effectLst/>
                                            <a:latin typeface="Cambria Math" panose="02040503050406030204" pitchFamily="18" charset="0"/>
                                          </a:rPr>
                                          <m:t>3</m:t>
                                        </m:r>
                                      </m:den>
                                    </m:f>
                                  </m:sup>
                                </m:sSup>
                              </m:oMath>
                            </m:oMathPara>
                          </a14:m>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1200"/>
                            </a:spcBef>
                            <a:spcAft>
                              <a:spcPts val="1000"/>
                            </a:spcAft>
                          </a:pPr>
                          <a:r>
                            <a:rPr lang="es-EC" sz="1600" dirty="0">
                              <a:effectLst/>
                            </a:rPr>
                            <a:t>V</a:t>
                          </a:r>
                          <a:r>
                            <a:rPr lang="es-EC" sz="1600" baseline="-25000" dirty="0">
                              <a:effectLst/>
                            </a:rPr>
                            <a:t>S</a:t>
                          </a:r>
                          <a:r>
                            <a:rPr lang="es-EC" sz="1600" dirty="0">
                              <a:effectLst/>
                            </a:rPr>
                            <a:t>  para arenas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721405355"/>
                      </a:ext>
                    </a:extLst>
                  </a:tr>
                </a:tbl>
              </a:graphicData>
            </a:graphic>
          </p:graphicFrame>
        </mc:Choice>
        <mc:Fallback xmlns="">
          <p:graphicFrame>
            <p:nvGraphicFramePr>
              <p:cNvPr id="2" name="Tabla 1"/>
              <p:cNvGraphicFramePr>
                <a:graphicFrameLocks noGrp="1"/>
              </p:cNvGraphicFramePr>
              <p:nvPr/>
            </p:nvGraphicFramePr>
            <p:xfrm>
              <a:off x="2488685" y="1405536"/>
              <a:ext cx="7466684" cy="4055106"/>
            </p:xfrm>
            <a:graphic>
              <a:graphicData uri="http://schemas.openxmlformats.org/drawingml/2006/table">
                <a:tbl>
                  <a:tblPr firstRow="1" firstCol="1" bandRow="1">
                    <a:tableStyleId>{2D5ABB26-0587-4C30-8999-92F81FD0307C}</a:tableStyleId>
                  </a:tblPr>
                  <a:tblGrid>
                    <a:gridCol w="2578498">
                      <a:extLst>
                        <a:ext uri="{9D8B030D-6E8A-4147-A177-3AD203B41FA5}">
                          <a16:colId xmlns:a16="http://schemas.microsoft.com/office/drawing/2014/main" val="3630110662"/>
                        </a:ext>
                      </a:extLst>
                    </a:gridCol>
                    <a:gridCol w="2288921">
                      <a:extLst>
                        <a:ext uri="{9D8B030D-6E8A-4147-A177-3AD203B41FA5}">
                          <a16:colId xmlns:a16="http://schemas.microsoft.com/office/drawing/2014/main" val="3474385449"/>
                        </a:ext>
                      </a:extLst>
                    </a:gridCol>
                    <a:gridCol w="2599265">
                      <a:extLst>
                        <a:ext uri="{9D8B030D-6E8A-4147-A177-3AD203B41FA5}">
                          <a16:colId xmlns:a16="http://schemas.microsoft.com/office/drawing/2014/main" val="4098206685"/>
                        </a:ext>
                      </a:extLst>
                    </a:gridCol>
                  </a:tblGrid>
                  <a:tr h="939706">
                    <a:tc>
                      <a:txBody>
                        <a:bodyPr/>
                        <a:lstStyle/>
                        <a:p>
                          <a:pPr algn="ctr">
                            <a:lnSpc>
                              <a:spcPct val="150000"/>
                            </a:lnSpc>
                            <a:spcBef>
                              <a:spcPts val="1200"/>
                            </a:spcBef>
                            <a:spcAft>
                              <a:spcPts val="1000"/>
                            </a:spcAft>
                          </a:pPr>
                          <a:r>
                            <a:rPr lang="es-EC" sz="1600" dirty="0">
                              <a:effectLst/>
                            </a:rPr>
                            <a:t>AUTOR: I.G. MINDEL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112500" r="-113564" b="-348701"/>
                          </a:stretch>
                        </a:blipFill>
                      </a:tcPr>
                    </a:tc>
                    <a:tc>
                      <a:txBody>
                        <a:bodyPr/>
                        <a:lstStyle/>
                        <a:p>
                          <a:pPr algn="ctr">
                            <a:lnSpc>
                              <a:spcPct val="150000"/>
                            </a:lnSpc>
                            <a:spcBef>
                              <a:spcPts val="1200"/>
                            </a:spcBef>
                            <a:spcAft>
                              <a:spcPts val="1000"/>
                            </a:spcAft>
                          </a:pPr>
                          <a:r>
                            <a:rPr lang="es-EC" sz="1600">
                              <a:effectLst/>
                            </a:rPr>
                            <a:t>Cohesión para los suelos saprolíticos de los Urales</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2916585"/>
                      </a:ext>
                    </a:extLst>
                  </a:tr>
                  <a:tr h="1235988">
                    <a:tc>
                      <a:txBody>
                        <a:bodyPr/>
                        <a:lstStyle/>
                        <a:p>
                          <a:pPr algn="ctr">
                            <a:lnSpc>
                              <a:spcPct val="150000"/>
                            </a:lnSpc>
                            <a:spcBef>
                              <a:spcPts val="1200"/>
                            </a:spcBef>
                            <a:spcAft>
                              <a:spcPts val="1000"/>
                            </a:spcAft>
                          </a:pPr>
                          <a:r>
                            <a:rPr lang="es-EC" sz="1600">
                              <a:effectLst/>
                            </a:rPr>
                            <a:t>AUTOR: I.G. MINDEL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112500" t="-75862" r="-113564" b="-164532"/>
                          </a:stretch>
                        </a:blipFill>
                      </a:tcPr>
                    </a:tc>
                    <a:tc>
                      <a:txBody>
                        <a:bodyPr/>
                        <a:lstStyle/>
                        <a:p>
                          <a:pPr algn="ctr">
                            <a:lnSpc>
                              <a:spcPct val="150000"/>
                            </a:lnSpc>
                            <a:spcBef>
                              <a:spcPts val="1200"/>
                            </a:spcBef>
                            <a:spcAft>
                              <a:spcPts val="1000"/>
                            </a:spcAft>
                          </a:pPr>
                          <a:r>
                            <a:rPr lang="es-EC" sz="1600" dirty="0">
                              <a:effectLst/>
                            </a:rPr>
                            <a:t>Ángulo de fricción interna para los suelos </a:t>
                          </a:r>
                          <a:r>
                            <a:rPr lang="es-EC" sz="1600" dirty="0" err="1">
                              <a:effectLst/>
                            </a:rPr>
                            <a:t>saprolíticos</a:t>
                          </a:r>
                          <a:r>
                            <a:rPr lang="es-EC" sz="1600" dirty="0">
                              <a:effectLst/>
                            </a:rPr>
                            <a:t> de los Urales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8510867"/>
                      </a:ext>
                    </a:extLst>
                  </a:tr>
                  <a:tr h="939706">
                    <a:tc>
                      <a:txBody>
                        <a:bodyPr/>
                        <a:lstStyle/>
                        <a:p>
                          <a:pPr algn="ctr">
                            <a:lnSpc>
                              <a:spcPct val="150000"/>
                            </a:lnSpc>
                            <a:spcBef>
                              <a:spcPts val="1200"/>
                            </a:spcBef>
                            <a:spcAft>
                              <a:spcPts val="1000"/>
                            </a:spcAft>
                          </a:pPr>
                          <a:r>
                            <a:rPr lang="es-EC" sz="1600">
                              <a:effectLst/>
                            </a:rPr>
                            <a:t>AUTOR: I.G. MINDEL</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112500" t="-230323" r="-113564" b="-115484"/>
                          </a:stretch>
                        </a:blipFill>
                      </a:tcPr>
                    </a:tc>
                    <a:tc>
                      <a:txBody>
                        <a:bodyPr/>
                        <a:lstStyle/>
                        <a:p>
                          <a:pPr algn="ctr">
                            <a:lnSpc>
                              <a:spcPct val="150000"/>
                            </a:lnSpc>
                            <a:spcBef>
                              <a:spcPts val="1200"/>
                            </a:spcBef>
                            <a:spcAft>
                              <a:spcPts val="1000"/>
                            </a:spcAft>
                          </a:pPr>
                          <a:r>
                            <a:rPr lang="es-EC" sz="1600">
                              <a:effectLst/>
                            </a:rPr>
                            <a:t>N SPT  para los loess de Ucrania</a:t>
                          </a:r>
                          <a:endParaRPr lang="es-EC"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4200358"/>
                      </a:ext>
                    </a:extLst>
                  </a:tr>
                  <a:tr h="939706">
                    <a:tc>
                      <a:txBody>
                        <a:bodyPr/>
                        <a:lstStyle/>
                        <a:p>
                          <a:pPr algn="ctr">
                            <a:lnSpc>
                              <a:spcPct val="150000"/>
                            </a:lnSpc>
                            <a:spcBef>
                              <a:spcPts val="1200"/>
                            </a:spcBef>
                            <a:spcAft>
                              <a:spcPts val="1000"/>
                            </a:spcAft>
                          </a:pPr>
                          <a:r>
                            <a:rPr lang="es-EC" sz="1600" dirty="0">
                              <a:effectLst/>
                            </a:rPr>
                            <a:t>AUTOR: JAPAN ROAD ASSOCIATION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7"/>
                          <a:stretch>
                            <a:fillRect l="-112500" t="-332468" r="-113564" b="-16234"/>
                          </a:stretch>
                        </a:blipFill>
                      </a:tcPr>
                    </a:tc>
                    <a:tc>
                      <a:txBody>
                        <a:bodyPr/>
                        <a:lstStyle/>
                        <a:p>
                          <a:pPr algn="ctr">
                            <a:lnSpc>
                              <a:spcPct val="150000"/>
                            </a:lnSpc>
                            <a:spcBef>
                              <a:spcPts val="1200"/>
                            </a:spcBef>
                            <a:spcAft>
                              <a:spcPts val="1000"/>
                            </a:spcAft>
                          </a:pPr>
                          <a:r>
                            <a:rPr lang="es-EC" sz="1600" dirty="0">
                              <a:effectLst/>
                            </a:rPr>
                            <a:t>V</a:t>
                          </a:r>
                          <a:r>
                            <a:rPr lang="es-EC" sz="1600" baseline="-25000" dirty="0">
                              <a:effectLst/>
                            </a:rPr>
                            <a:t>S</a:t>
                          </a:r>
                          <a:r>
                            <a:rPr lang="es-EC" sz="1600" dirty="0">
                              <a:effectLst/>
                            </a:rPr>
                            <a:t>  para arenas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1405355"/>
                      </a:ext>
                    </a:extLst>
                  </a:tr>
                </a:tbl>
              </a:graphicData>
            </a:graphic>
          </p:graphicFrame>
        </mc:Fallback>
      </mc:AlternateContent>
    </p:spTree>
    <p:extLst>
      <p:ext uri="{BB962C8B-B14F-4D97-AF65-F5344CB8AC3E}">
        <p14:creationId xmlns:p14="http://schemas.microsoft.com/office/powerpoint/2010/main" val="171750015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2765716" y="502695"/>
            <a:ext cx="666067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SITIOS DE ESTUDIO Y ENSAYOS REALIZADOS</a:t>
            </a:r>
            <a:endParaRPr lang="es-ES" sz="2800" b="1" dirty="0">
              <a:ln w="22225">
                <a:solidFill>
                  <a:schemeClr val="tx1"/>
                </a:solidFill>
                <a:prstDash val="solid"/>
              </a:ln>
              <a:effectLst>
                <a:reflection blurRad="6350" stA="55000" endA="300" endPos="45500" dir="5400000" sy="-100000" algn="bl" rotWithShape="0"/>
              </a:effectLst>
            </a:endParaRPr>
          </a:p>
        </p:txBody>
      </p:sp>
      <p:pic>
        <p:nvPicPr>
          <p:cNvPr id="9" name="Imagen 8"/>
          <p:cNvPicPr/>
          <p:nvPr/>
        </p:nvPicPr>
        <p:blipFill>
          <a:blip r:embed="rId7"/>
          <a:stretch>
            <a:fillRect/>
          </a:stretch>
        </p:blipFill>
        <p:spPr>
          <a:xfrm>
            <a:off x="292172" y="1548861"/>
            <a:ext cx="5400040" cy="3559810"/>
          </a:xfrm>
          <a:prstGeom prst="rect">
            <a:avLst/>
          </a:prstGeom>
        </p:spPr>
      </p:pic>
      <p:pic>
        <p:nvPicPr>
          <p:cNvPr id="11" name="Imagen 10"/>
          <p:cNvPicPr/>
          <p:nvPr/>
        </p:nvPicPr>
        <p:blipFill>
          <a:blip r:embed="rId8">
            <a:extLst>
              <a:ext uri="{28A0092B-C50C-407E-A947-70E740481C1C}">
                <a14:useLocalDpi xmlns:a14="http://schemas.microsoft.com/office/drawing/2010/main" val="0"/>
              </a:ext>
            </a:extLst>
          </a:blip>
          <a:srcRect/>
          <a:stretch>
            <a:fillRect/>
          </a:stretch>
        </p:blipFill>
        <p:spPr bwMode="auto">
          <a:xfrm>
            <a:off x="5812663" y="2225970"/>
            <a:ext cx="6177567" cy="2024058"/>
          </a:xfrm>
          <a:prstGeom prst="rect">
            <a:avLst/>
          </a:prstGeom>
          <a:noFill/>
          <a:ln>
            <a:noFill/>
          </a:ln>
        </p:spPr>
      </p:pic>
    </p:spTree>
    <p:extLst>
      <p:ext uri="{BB962C8B-B14F-4D97-AF65-F5344CB8AC3E}">
        <p14:creationId xmlns:p14="http://schemas.microsoft.com/office/powerpoint/2010/main" val="65598230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259655" y="502695"/>
            <a:ext cx="367280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TABULACIÓN DE DATOS</a:t>
            </a:r>
            <a:endParaRPr lang="es-ES" sz="2800" b="1" dirty="0">
              <a:ln w="22225">
                <a:solidFill>
                  <a:schemeClr val="tx1"/>
                </a:solidFill>
                <a:prstDash val="solid"/>
              </a:ln>
              <a:effectLst>
                <a:reflection blurRad="6350" stA="55000" endA="300" endPos="45500" dir="5400000" sy="-100000" algn="bl" rotWithShape="0"/>
              </a:effectLst>
            </a:endParaRPr>
          </a:p>
        </p:txBody>
      </p:sp>
      <p:pic>
        <p:nvPicPr>
          <p:cNvPr id="9" name="Imagen 8"/>
          <p:cNvPicPr/>
          <p:nvPr/>
        </p:nvPicPr>
        <p:blipFill>
          <a:blip r:embed="rId7">
            <a:extLst>
              <a:ext uri="{28A0092B-C50C-407E-A947-70E740481C1C}">
                <a14:useLocalDpi xmlns:a14="http://schemas.microsoft.com/office/drawing/2010/main" val="0"/>
              </a:ext>
            </a:extLst>
          </a:blip>
          <a:srcRect/>
          <a:stretch>
            <a:fillRect/>
          </a:stretch>
        </p:blipFill>
        <p:spPr bwMode="auto">
          <a:xfrm>
            <a:off x="2496000" y="1823656"/>
            <a:ext cx="7200000" cy="3600000"/>
          </a:xfrm>
          <a:prstGeom prst="rect">
            <a:avLst/>
          </a:prstGeom>
          <a:noFill/>
          <a:ln>
            <a:noFill/>
          </a:ln>
        </p:spPr>
      </p:pic>
      <p:sp>
        <p:nvSpPr>
          <p:cNvPr id="10" name="2 Rectángulo"/>
          <p:cNvSpPr/>
          <p:nvPr/>
        </p:nvSpPr>
        <p:spPr>
          <a:xfrm>
            <a:off x="2964332" y="1303622"/>
            <a:ext cx="6263445"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DATOS PARA CORRELACIÓN DE COHESIÓN EN FUNCIÓN DE </a:t>
            </a:r>
            <a:r>
              <a:rPr lang="es-ES" dirty="0" err="1" smtClean="0">
                <a:ln w="22225">
                  <a:solidFill>
                    <a:schemeClr val="tx1"/>
                  </a:solidFill>
                  <a:prstDash val="solid"/>
                </a:ln>
                <a:effectLst>
                  <a:reflection blurRad="6350" stA="55000" endA="300" endPos="45500" dir="5400000" sy="-100000" algn="bl" rotWithShape="0"/>
                </a:effectLst>
              </a:rPr>
              <a:t>Vp</a:t>
            </a:r>
            <a:r>
              <a:rPr lang="es-ES" dirty="0" smtClean="0">
                <a:ln w="22225">
                  <a:solidFill>
                    <a:schemeClr val="tx1"/>
                  </a:solidFill>
                  <a:prstDash val="solid"/>
                </a:ln>
                <a:effectLst>
                  <a:reflection blurRad="6350" stA="55000" endA="300" endPos="45500" dir="5400000" sy="-100000" algn="bl" rotWithShape="0"/>
                </a:effectLst>
              </a:rPr>
              <a:t>/Vs</a:t>
            </a:r>
            <a:endParaRPr lang="es-ES" dirty="0">
              <a:ln w="22225">
                <a:solidFill>
                  <a:schemeClr val="tx1"/>
                </a:solidFill>
                <a:prstDash val="solid"/>
              </a:ln>
              <a:effectLst>
                <a:reflection blurRad="6350" stA="55000" endA="300" endPos="45500" dir="5400000" sy="-100000" algn="bl" rotWithShape="0"/>
              </a:effectLst>
            </a:endParaRPr>
          </a:p>
        </p:txBody>
      </p:sp>
    </p:spTree>
    <p:extLst>
      <p:ext uri="{BB962C8B-B14F-4D97-AF65-F5344CB8AC3E}">
        <p14:creationId xmlns:p14="http://schemas.microsoft.com/office/powerpoint/2010/main" val="151946027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5324852" y="502695"/>
            <a:ext cx="154241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ANÁLISIS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3572584" y="1350245"/>
            <a:ext cx="5046831"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CORRELACIÓN DE COHESIÓN EN FUNCIÓN DE </a:t>
            </a:r>
            <a:r>
              <a:rPr lang="es-ES" dirty="0" err="1" smtClean="0">
                <a:ln w="22225">
                  <a:solidFill>
                    <a:schemeClr val="tx1"/>
                  </a:solidFill>
                  <a:prstDash val="solid"/>
                </a:ln>
                <a:effectLst>
                  <a:reflection blurRad="6350" stA="55000" endA="300" endPos="45500" dir="5400000" sy="-100000" algn="bl" rotWithShape="0"/>
                </a:effectLst>
              </a:rPr>
              <a:t>Vp</a:t>
            </a:r>
            <a:r>
              <a:rPr lang="es-ES" dirty="0" smtClean="0">
                <a:ln w="22225">
                  <a:solidFill>
                    <a:schemeClr val="tx1"/>
                  </a:solidFill>
                  <a:prstDash val="solid"/>
                </a:ln>
                <a:effectLst>
                  <a:reflection blurRad="6350" stA="55000" endA="300" endPos="45500" dir="5400000" sy="-100000" algn="bl" rotWithShape="0"/>
                </a:effectLst>
              </a:rPr>
              <a:t>/Vs</a:t>
            </a:r>
            <a:endParaRPr lang="es-ES" dirty="0">
              <a:ln w="22225">
                <a:solidFill>
                  <a:schemeClr val="tx1"/>
                </a:solidFill>
                <a:prstDash val="solid"/>
              </a:ln>
              <a:effectLst>
                <a:reflection blurRad="6350" stA="55000" endA="300" endPos="45500" dir="5400000" sy="-100000" algn="bl" rotWithShape="0"/>
              </a:effectLst>
            </a:endParaRPr>
          </a:p>
        </p:txBody>
      </p:sp>
      <p:graphicFrame>
        <p:nvGraphicFramePr>
          <p:cNvPr id="11" name="Gráfico 10"/>
          <p:cNvGraphicFramePr/>
          <p:nvPr>
            <p:extLst>
              <p:ext uri="{D42A27DB-BD31-4B8C-83A1-F6EECF244321}">
                <p14:modId xmlns:p14="http://schemas.microsoft.com/office/powerpoint/2010/main" val="3507859940"/>
              </p:ext>
            </p:extLst>
          </p:nvPr>
        </p:nvGraphicFramePr>
        <p:xfrm>
          <a:off x="152584" y="1892278"/>
          <a:ext cx="6840000" cy="3420000"/>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2" name="Rectángulo 1"/>
              <p:cNvSpPr/>
              <p:nvPr/>
            </p:nvSpPr>
            <p:spPr>
              <a:xfrm>
                <a:off x="3572584" y="5462789"/>
                <a:ext cx="5098062" cy="845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400" b="1" i="1">
                              <a:latin typeface="Cambria Math"/>
                            </a:rPr>
                          </m:ctrlPr>
                        </m:sSupPr>
                        <m:e>
                          <m:r>
                            <a:rPr lang="es-EC" sz="2400" b="1" i="1">
                              <a:latin typeface="Cambria Math" panose="02040503050406030204" pitchFamily="18" charset="0"/>
                            </a:rPr>
                            <m:t>𝒄</m:t>
                          </m:r>
                        </m:e>
                        <m:sup>
                          <m:r>
                            <a:rPr lang="es-EC" sz="2400" b="0" i="0">
                              <a:latin typeface="Cambria Math" panose="02040503050406030204" pitchFamily="18" charset="0"/>
                            </a:rPr>
                            <m:t>′</m:t>
                          </m:r>
                        </m:sup>
                      </m:sSup>
                      <m:d>
                        <m:dPr>
                          <m:ctrlPr>
                            <a:rPr lang="es-EC" sz="2400" b="1" i="1">
                              <a:latin typeface="Cambria Math"/>
                            </a:rPr>
                          </m:ctrlPr>
                        </m:dPr>
                        <m:e>
                          <m:f>
                            <m:fPr>
                              <m:type m:val="skw"/>
                              <m:ctrlPr>
                                <a:rPr lang="es-EC" sz="2400" b="1" i="1">
                                  <a:latin typeface="Cambria Math"/>
                                </a:rPr>
                              </m:ctrlPr>
                            </m:fPr>
                            <m:num>
                              <m:r>
                                <a:rPr lang="es-EC" sz="2400" b="1" i="1">
                                  <a:latin typeface="Cambria Math" panose="02040503050406030204" pitchFamily="18" charset="0"/>
                                </a:rPr>
                                <m:t>𝒌𝒈</m:t>
                              </m:r>
                            </m:num>
                            <m:den>
                              <m:sSup>
                                <m:sSupPr>
                                  <m:ctrlPr>
                                    <a:rPr lang="es-EC" sz="2400" b="1" i="1">
                                      <a:latin typeface="Cambria Math"/>
                                    </a:rPr>
                                  </m:ctrlPr>
                                </m:sSupPr>
                                <m:e>
                                  <m:r>
                                    <a:rPr lang="es-EC" sz="2400" b="1" i="1">
                                      <a:latin typeface="Cambria Math" panose="02040503050406030204" pitchFamily="18" charset="0"/>
                                    </a:rPr>
                                    <m:t>𝒄𝒎</m:t>
                                  </m:r>
                                </m:e>
                                <m:sup>
                                  <m:r>
                                    <a:rPr lang="es-EC" sz="2400" b="0" i="0">
                                      <a:latin typeface="Cambria Math" panose="02040503050406030204" pitchFamily="18" charset="0"/>
                                    </a:rPr>
                                    <m:t>2</m:t>
                                  </m:r>
                                </m:sup>
                              </m:sSup>
                            </m:den>
                          </m:f>
                        </m:e>
                      </m:d>
                      <m:r>
                        <a:rPr lang="es-EC" sz="2400" b="0" i="0">
                          <a:latin typeface="Cambria Math" panose="02040503050406030204" pitchFamily="18" charset="0"/>
                        </a:rPr>
                        <m:t>= 0,0508−0,0167 </m:t>
                      </m:r>
                      <m:f>
                        <m:fPr>
                          <m:ctrlPr>
                            <a:rPr lang="es-EC" sz="2400" b="0" i="1">
                              <a:latin typeface="Cambria Math"/>
                            </a:rPr>
                          </m:ctrlPr>
                        </m:fPr>
                        <m:num>
                          <m:sSub>
                            <m:sSubPr>
                              <m:ctrlPr>
                                <a:rPr lang="es-EC" sz="2400" b="0" i="1">
                                  <a:latin typeface="Cambria Math"/>
                                </a:rPr>
                              </m:ctrlPr>
                            </m:sSubPr>
                            <m:e>
                              <m:r>
                                <a:rPr lang="es-EC" sz="2400" b="1" i="1">
                                  <a:latin typeface="Cambria Math" panose="02040503050406030204" pitchFamily="18" charset="0"/>
                                </a:rPr>
                                <m:t>𝑽</m:t>
                              </m:r>
                            </m:e>
                            <m:sub>
                              <m:r>
                                <a:rPr lang="es-EC" sz="2400" b="1" i="1">
                                  <a:latin typeface="Cambria Math" panose="02040503050406030204" pitchFamily="18" charset="0"/>
                                </a:rPr>
                                <m:t>𝑷</m:t>
                              </m:r>
                            </m:sub>
                          </m:sSub>
                        </m:num>
                        <m:den>
                          <m:sSub>
                            <m:sSubPr>
                              <m:ctrlPr>
                                <a:rPr lang="es-EC" sz="2400" b="0" i="1">
                                  <a:latin typeface="Cambria Math"/>
                                </a:rPr>
                              </m:ctrlPr>
                            </m:sSubPr>
                            <m:e>
                              <m:r>
                                <a:rPr lang="es-EC" sz="2400" b="1" i="1">
                                  <a:latin typeface="Cambria Math" panose="02040503050406030204" pitchFamily="18" charset="0"/>
                                </a:rPr>
                                <m:t>𝑽</m:t>
                              </m:r>
                            </m:e>
                            <m:sub>
                              <m:r>
                                <a:rPr lang="es-EC" sz="2400" b="1" i="1">
                                  <a:latin typeface="Cambria Math" panose="02040503050406030204" pitchFamily="18" charset="0"/>
                                </a:rPr>
                                <m:t>𝑺</m:t>
                              </m:r>
                            </m:sub>
                          </m:sSub>
                        </m:den>
                      </m:f>
                    </m:oMath>
                  </m:oMathPara>
                </a14:m>
                <a:endParaRPr lang="es-EC" sz="2400" dirty="0"/>
              </a:p>
            </p:txBody>
          </p:sp>
        </mc:Choice>
        <mc:Fallback xmlns="">
          <p:sp>
            <p:nvSpPr>
              <p:cNvPr id="2" name="Rectángulo 1"/>
              <p:cNvSpPr>
                <a:spLocks noRot="1" noChangeAspect="1" noMove="1" noResize="1" noEditPoints="1" noAdjustHandles="1" noChangeArrowheads="1" noChangeShapeType="1" noTextEdit="1"/>
              </p:cNvSpPr>
              <p:nvPr/>
            </p:nvSpPr>
            <p:spPr>
              <a:xfrm>
                <a:off x="3572584" y="5462789"/>
                <a:ext cx="5098062" cy="845937"/>
              </a:xfrm>
              <a:prstGeom prst="rect">
                <a:avLst/>
              </a:prstGeom>
              <a:blipFill rotWithShape="1">
                <a:blip r:embed="rId8"/>
                <a:stretch>
                  <a:fillRect/>
                </a:stretch>
              </a:blipFill>
            </p:spPr>
            <p:txBody>
              <a:bodyPr/>
              <a:lstStyle/>
              <a:p>
                <a:r>
                  <a:rPr lang="es-ES">
                    <a:noFill/>
                  </a:rPr>
                  <a:t> </a:t>
                </a:r>
              </a:p>
            </p:txBody>
          </p:sp>
        </mc:Fallback>
      </mc:AlternateContent>
      <p:pic>
        <p:nvPicPr>
          <p:cNvPr id="13" name="Imagen 12"/>
          <p:cNvPicPr/>
          <p:nvPr/>
        </p:nvPicPr>
        <p:blipFill>
          <a:blip r:embed="rId9">
            <a:extLst>
              <a:ext uri="{28A0092B-C50C-407E-A947-70E740481C1C}">
                <a14:useLocalDpi xmlns:a14="http://schemas.microsoft.com/office/drawing/2010/main" val="0"/>
              </a:ext>
            </a:extLst>
          </a:blip>
          <a:srcRect/>
          <a:stretch>
            <a:fillRect/>
          </a:stretch>
        </p:blipFill>
        <p:spPr bwMode="auto">
          <a:xfrm>
            <a:off x="7178765" y="2274398"/>
            <a:ext cx="4919980" cy="2447290"/>
          </a:xfrm>
          <a:prstGeom prst="rect">
            <a:avLst/>
          </a:prstGeom>
          <a:noFill/>
          <a:ln>
            <a:noFill/>
          </a:ln>
        </p:spPr>
      </p:pic>
    </p:spTree>
    <p:extLst>
      <p:ext uri="{BB962C8B-B14F-4D97-AF65-F5344CB8AC3E}">
        <p14:creationId xmlns:p14="http://schemas.microsoft.com/office/powerpoint/2010/main" val="1130320708"/>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94593" y="905907"/>
            <a:ext cx="9583008" cy="224676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500" b="1" cap="none" spc="0" dirty="0" smtClean="0">
                <a:ln>
                  <a:solidFill>
                    <a:schemeClr val="tx2">
                      <a:lumMod val="75000"/>
                    </a:schemeClr>
                  </a:solidFill>
                </a:ln>
                <a:solidFill>
                  <a:schemeClr val="accent1">
                    <a:lumMod val="75000"/>
                  </a:schemeClr>
                </a:solidFill>
                <a:effectLst/>
              </a:rPr>
              <a:t>“VELOCIDADES DE ONDA VS Y VP Y SU RELACIÓN</a:t>
            </a:r>
          </a:p>
          <a:p>
            <a:pPr algn="ctr"/>
            <a:r>
              <a:rPr lang="es-ES" sz="3500" b="1" dirty="0" smtClean="0">
                <a:ln>
                  <a:solidFill>
                    <a:schemeClr val="tx2">
                      <a:lumMod val="75000"/>
                    </a:schemeClr>
                  </a:solidFill>
                </a:ln>
                <a:solidFill>
                  <a:schemeClr val="accent1">
                    <a:lumMod val="75000"/>
                  </a:schemeClr>
                </a:solidFill>
              </a:rPr>
              <a:t>CON LOS VALORES DE ÁNGULO DE FRICCIÓN</a:t>
            </a:r>
          </a:p>
          <a:p>
            <a:pPr algn="ctr"/>
            <a:r>
              <a:rPr lang="es-ES" sz="3500" b="1" dirty="0" smtClean="0">
                <a:ln>
                  <a:solidFill>
                    <a:schemeClr val="tx2">
                      <a:lumMod val="75000"/>
                    </a:schemeClr>
                  </a:solidFill>
                </a:ln>
                <a:solidFill>
                  <a:schemeClr val="accent1">
                    <a:lumMod val="75000"/>
                  </a:schemeClr>
                </a:solidFill>
              </a:rPr>
              <a:t>INTERNA, COHESIÓN Y NSPT PARA LOS SUELOS DE </a:t>
            </a:r>
          </a:p>
          <a:p>
            <a:pPr algn="ctr"/>
            <a:r>
              <a:rPr lang="es-ES" sz="3500" b="1" dirty="0" smtClean="0">
                <a:ln>
                  <a:solidFill>
                    <a:schemeClr val="tx2">
                      <a:lumMod val="75000"/>
                    </a:schemeClr>
                  </a:solidFill>
                </a:ln>
                <a:solidFill>
                  <a:schemeClr val="accent1">
                    <a:lumMod val="75000"/>
                  </a:schemeClr>
                </a:solidFill>
              </a:rPr>
              <a:t>SANGOLQUÍ””</a:t>
            </a:r>
            <a:endParaRPr lang="es-ES" sz="3500" b="1" cap="none" spc="0" dirty="0">
              <a:ln>
                <a:solidFill>
                  <a:schemeClr val="tx2">
                    <a:lumMod val="75000"/>
                  </a:schemeClr>
                </a:solidFill>
              </a:ln>
              <a:solidFill>
                <a:schemeClr val="accent1">
                  <a:lumMod val="75000"/>
                </a:schemeClr>
              </a:solidFill>
              <a:effectLst/>
            </a:endParaRPr>
          </a:p>
        </p:txBody>
      </p:sp>
      <p:sp>
        <p:nvSpPr>
          <p:cNvPr id="6" name="Rectángulo 5"/>
          <p:cNvSpPr/>
          <p:nvPr/>
        </p:nvSpPr>
        <p:spPr>
          <a:xfrm>
            <a:off x="2577687" y="3152676"/>
            <a:ext cx="7816820"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tx2">
                      <a:lumMod val="75000"/>
                    </a:schemeClr>
                  </a:solidFill>
                </a:ln>
                <a:solidFill>
                  <a:schemeClr val="accent1">
                    <a:lumMod val="75000"/>
                  </a:schemeClr>
                </a:solidFill>
                <a:effectLst/>
              </a:rPr>
              <a:t>AUTOR: </a:t>
            </a:r>
            <a:r>
              <a:rPr lang="es-ES" sz="3200" b="1" dirty="0" smtClean="0">
                <a:ln>
                  <a:solidFill>
                    <a:schemeClr val="tx2">
                      <a:lumMod val="75000"/>
                    </a:schemeClr>
                  </a:solidFill>
                </a:ln>
                <a:solidFill>
                  <a:schemeClr val="accent1">
                    <a:lumMod val="75000"/>
                  </a:schemeClr>
                </a:solidFill>
              </a:rPr>
              <a:t>LUIS ENRIQUE PAZMIÑO AGUALEMA</a:t>
            </a:r>
            <a:endParaRPr lang="es-ES" sz="3200" b="1" cap="none" spc="0" dirty="0">
              <a:ln>
                <a:solidFill>
                  <a:schemeClr val="tx2">
                    <a:lumMod val="75000"/>
                  </a:schemeClr>
                </a:solidFill>
              </a:ln>
              <a:solidFill>
                <a:schemeClr val="accent1">
                  <a:lumMod val="75000"/>
                </a:schemeClr>
              </a:solidFill>
              <a:effectLst/>
            </a:endParaRPr>
          </a:p>
        </p:txBody>
      </p:sp>
      <p:sp>
        <p:nvSpPr>
          <p:cNvPr id="10" name="Rectángulo 9"/>
          <p:cNvSpPr/>
          <p:nvPr/>
        </p:nvSpPr>
        <p:spPr>
          <a:xfrm>
            <a:off x="3705178" y="3804792"/>
            <a:ext cx="5604548"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tx2">
                      <a:lumMod val="75000"/>
                    </a:schemeClr>
                  </a:solidFill>
                </a:ln>
                <a:solidFill>
                  <a:schemeClr val="accent1">
                    <a:lumMod val="75000"/>
                  </a:schemeClr>
                </a:solidFill>
                <a:effectLst/>
              </a:rPr>
              <a:t>DIRECTOR: ING. HUGO BONIFAZ</a:t>
            </a:r>
            <a:endParaRPr lang="es-ES" sz="3200" b="1" cap="none" spc="0" dirty="0">
              <a:ln>
                <a:solidFill>
                  <a:schemeClr val="tx2">
                    <a:lumMod val="75000"/>
                  </a:schemeClr>
                </a:solidFill>
              </a:ln>
              <a:solidFill>
                <a:schemeClr val="accent1">
                  <a:lumMod val="75000"/>
                </a:schemeClr>
              </a:solidFill>
              <a:effectLst/>
            </a:endParaRPr>
          </a:p>
        </p:txBody>
      </p:sp>
      <p:sp>
        <p:nvSpPr>
          <p:cNvPr id="11" name="Rectángulo 10"/>
          <p:cNvSpPr/>
          <p:nvPr/>
        </p:nvSpPr>
        <p:spPr>
          <a:xfrm>
            <a:off x="5379291" y="4630961"/>
            <a:ext cx="2256323" cy="107721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smtClean="0">
                <a:ln>
                  <a:solidFill>
                    <a:schemeClr val="tx2">
                      <a:lumMod val="75000"/>
                    </a:schemeClr>
                  </a:solidFill>
                </a:ln>
                <a:solidFill>
                  <a:schemeClr val="accent1">
                    <a:lumMod val="75000"/>
                  </a:schemeClr>
                </a:solidFill>
                <a:effectLst/>
              </a:rPr>
              <a:t>SANGOLQUÍ</a:t>
            </a:r>
          </a:p>
          <a:p>
            <a:pPr algn="ctr"/>
            <a:r>
              <a:rPr lang="es-ES" sz="3200" b="1" dirty="0" smtClean="0">
                <a:ln>
                  <a:solidFill>
                    <a:schemeClr val="tx2">
                      <a:lumMod val="75000"/>
                    </a:schemeClr>
                  </a:solidFill>
                </a:ln>
                <a:solidFill>
                  <a:schemeClr val="accent1">
                    <a:lumMod val="75000"/>
                  </a:schemeClr>
                </a:solidFill>
              </a:rPr>
              <a:t>2017</a:t>
            </a:r>
            <a:endParaRPr lang="es-ES" sz="3200" b="1" cap="none" spc="0" dirty="0">
              <a:ln>
                <a:solidFill>
                  <a:schemeClr val="tx2">
                    <a:lumMod val="75000"/>
                  </a:schemeClr>
                </a:solidFill>
              </a:ln>
              <a:solidFill>
                <a:schemeClr val="accent1">
                  <a:lumMod val="75000"/>
                </a:schemeClr>
              </a:solidFill>
              <a:effectLst/>
            </a:endParaRPr>
          </a:p>
        </p:txBody>
      </p:sp>
      <p:pic>
        <p:nvPicPr>
          <p:cNvPr id="1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4539915" y="123074"/>
            <a:ext cx="7652086"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89"/>
          <p:cNvPicPr/>
          <p:nvPr/>
        </p:nvPicPr>
        <p:blipFill>
          <a:blip r:embed="rId5">
            <a:extLst>
              <a:ext uri="{28A0092B-C50C-407E-A947-70E740481C1C}">
                <a14:useLocalDpi xmlns:a14="http://schemas.microsoft.com/office/drawing/2010/main" val="0"/>
              </a:ext>
            </a:extLst>
          </a:blip>
          <a:stretch>
            <a:fillRect/>
          </a:stretch>
        </p:blipFill>
        <p:spPr>
          <a:xfrm>
            <a:off x="11277601" y="-1"/>
            <a:ext cx="914400" cy="802105"/>
          </a:xfrm>
          <a:prstGeom prst="rect">
            <a:avLst/>
          </a:prstGeom>
        </p:spPr>
      </p:pic>
    </p:spTree>
    <p:extLst>
      <p:ext uri="{BB962C8B-B14F-4D97-AF65-F5344CB8AC3E}">
        <p14:creationId xmlns:p14="http://schemas.microsoft.com/office/powerpoint/2010/main" val="767442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259655" y="502695"/>
            <a:ext cx="367280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TABULACIÓN DE DATOS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1823378" y="1501344"/>
            <a:ext cx="8545353"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DATOS PARA CORRELACIÓN DE ÁNGULO DE DE FRICCIÓN INTERNA EN FUNCIÓN DE </a:t>
            </a:r>
            <a:r>
              <a:rPr lang="es-ES" dirty="0" err="1" smtClean="0">
                <a:ln w="22225">
                  <a:solidFill>
                    <a:schemeClr val="tx1"/>
                  </a:solidFill>
                  <a:prstDash val="solid"/>
                </a:ln>
                <a:effectLst>
                  <a:reflection blurRad="6350" stA="55000" endA="300" endPos="45500" dir="5400000" sy="-100000" algn="bl" rotWithShape="0"/>
                </a:effectLst>
              </a:rPr>
              <a:t>Vp</a:t>
            </a:r>
            <a:r>
              <a:rPr lang="es-ES" dirty="0" smtClean="0">
                <a:ln w="22225">
                  <a:solidFill>
                    <a:schemeClr val="tx1"/>
                  </a:solidFill>
                  <a:prstDash val="solid"/>
                </a:ln>
                <a:effectLst>
                  <a:reflection blurRad="6350" stA="55000" endA="300" endPos="45500" dir="5400000" sy="-100000" algn="bl" rotWithShape="0"/>
                </a:effectLst>
              </a:rPr>
              <a:t>/Vs</a:t>
            </a:r>
            <a:endParaRPr lang="es-ES" dirty="0">
              <a:ln w="22225">
                <a:solidFill>
                  <a:schemeClr val="tx1"/>
                </a:solidFill>
                <a:prstDash val="solid"/>
              </a:ln>
              <a:effectLst>
                <a:reflection blurRad="6350" stA="55000" endA="300" endPos="45500" dir="5400000" sy="-100000" algn="bl" rotWithShape="0"/>
              </a:effectLst>
            </a:endParaRPr>
          </a:p>
        </p:txBody>
      </p:sp>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2496000" y="2075909"/>
            <a:ext cx="7200000" cy="3600000"/>
          </a:xfrm>
          <a:prstGeom prst="rect">
            <a:avLst/>
          </a:prstGeom>
          <a:noFill/>
          <a:ln>
            <a:noFill/>
          </a:ln>
        </p:spPr>
      </p:pic>
    </p:spTree>
    <p:extLst>
      <p:ext uri="{BB962C8B-B14F-4D97-AF65-F5344CB8AC3E}">
        <p14:creationId xmlns:p14="http://schemas.microsoft.com/office/powerpoint/2010/main" val="3734139166"/>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259655" y="502695"/>
            <a:ext cx="367280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TABULACIÓN DE DATOS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2431631" y="1214645"/>
            <a:ext cx="7328737"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CORRELACIÓN DE ÁNGULO DE DE FRICCIÓN INTERNA EN FUNCIÓN DE </a:t>
            </a:r>
            <a:r>
              <a:rPr lang="es-ES" dirty="0" err="1" smtClean="0">
                <a:ln w="22225">
                  <a:solidFill>
                    <a:schemeClr val="tx1"/>
                  </a:solidFill>
                  <a:prstDash val="solid"/>
                </a:ln>
                <a:effectLst>
                  <a:reflection blurRad="6350" stA="55000" endA="300" endPos="45500" dir="5400000" sy="-100000" algn="bl" rotWithShape="0"/>
                </a:effectLst>
              </a:rPr>
              <a:t>Vp</a:t>
            </a:r>
            <a:r>
              <a:rPr lang="es-ES" dirty="0" smtClean="0">
                <a:ln w="22225">
                  <a:solidFill>
                    <a:schemeClr val="tx1"/>
                  </a:solidFill>
                  <a:prstDash val="solid"/>
                </a:ln>
                <a:effectLst>
                  <a:reflection blurRad="6350" stA="55000" endA="300" endPos="45500" dir="5400000" sy="-100000" algn="bl" rotWithShape="0"/>
                </a:effectLst>
              </a:rPr>
              <a:t>/Vs</a:t>
            </a:r>
            <a:endParaRPr lang="es-ES" dirty="0">
              <a:ln w="22225">
                <a:solidFill>
                  <a:schemeClr val="tx1"/>
                </a:solidFill>
                <a:prstDash val="solid"/>
              </a:ln>
              <a:effectLst>
                <a:reflection blurRad="6350" stA="55000" endA="300" endPos="45500" dir="5400000" sy="-100000" algn="bl" rotWithShape="0"/>
              </a:effectLst>
            </a:endParaRPr>
          </a:p>
        </p:txBody>
      </p:sp>
      <p:graphicFrame>
        <p:nvGraphicFramePr>
          <p:cNvPr id="12" name="Gráfico 11"/>
          <p:cNvGraphicFramePr/>
          <p:nvPr>
            <p:extLst>
              <p:ext uri="{D42A27DB-BD31-4B8C-83A1-F6EECF244321}">
                <p14:modId xmlns:p14="http://schemas.microsoft.com/office/powerpoint/2010/main" val="2358381241"/>
              </p:ext>
            </p:extLst>
          </p:nvPr>
        </p:nvGraphicFramePr>
        <p:xfrm>
          <a:off x="69640" y="1704560"/>
          <a:ext cx="6840000" cy="3420000"/>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5" name="Rectángulo 4"/>
              <p:cNvSpPr/>
              <p:nvPr/>
            </p:nvSpPr>
            <p:spPr>
              <a:xfrm>
                <a:off x="3999070" y="5239304"/>
                <a:ext cx="4979761" cy="845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b="1" i="1">
                          <a:latin typeface="Cambria Math" panose="02040503050406030204" pitchFamily="18" charset="0"/>
                        </a:rPr>
                        <m:t>𝝋</m:t>
                      </m:r>
                      <m:r>
                        <a:rPr lang="es-EC" sz="2400" b="0" i="0">
                          <a:latin typeface="Cambria Math" panose="02040503050406030204" pitchFamily="18" charset="0"/>
                        </a:rPr>
                        <m:t> </m:t>
                      </m:r>
                      <m:d>
                        <m:dPr>
                          <m:ctrlPr>
                            <a:rPr lang="es-EC" sz="2400" b="0" i="1">
                              <a:latin typeface="Cambria Math"/>
                            </a:rPr>
                          </m:ctrlPr>
                        </m:dPr>
                        <m:e>
                          <m:r>
                            <a:rPr lang="es-EC" sz="2400" b="1" i="1">
                              <a:latin typeface="Cambria Math" panose="02040503050406030204" pitchFamily="18" charset="0"/>
                            </a:rPr>
                            <m:t>𝒈𝒓𝒂𝒅𝒐𝒔</m:t>
                          </m:r>
                        </m:e>
                      </m:d>
                      <m:r>
                        <a:rPr lang="es-EC" sz="2400" b="0" i="0">
                          <a:latin typeface="Cambria Math" panose="02040503050406030204" pitchFamily="18" charset="0"/>
                        </a:rPr>
                        <m:t>=0,7792 </m:t>
                      </m:r>
                      <m:f>
                        <m:fPr>
                          <m:ctrlPr>
                            <a:rPr lang="es-EC" sz="2400" b="0" i="1">
                              <a:latin typeface="Cambria Math"/>
                            </a:rPr>
                          </m:ctrlPr>
                        </m:fPr>
                        <m:num>
                          <m:sSub>
                            <m:sSubPr>
                              <m:ctrlPr>
                                <a:rPr lang="es-EC" sz="2400" b="0" i="1">
                                  <a:latin typeface="Cambria Math"/>
                                </a:rPr>
                              </m:ctrlPr>
                            </m:sSubPr>
                            <m:e>
                              <m:r>
                                <a:rPr lang="es-EC" sz="2400" b="1" i="1">
                                  <a:latin typeface="Cambria Math" panose="02040503050406030204" pitchFamily="18" charset="0"/>
                                </a:rPr>
                                <m:t>𝑽</m:t>
                              </m:r>
                            </m:e>
                            <m:sub>
                              <m:r>
                                <a:rPr lang="es-EC" sz="2400" b="1" i="1">
                                  <a:latin typeface="Cambria Math" panose="02040503050406030204" pitchFamily="18" charset="0"/>
                                </a:rPr>
                                <m:t>𝑷</m:t>
                              </m:r>
                            </m:sub>
                          </m:sSub>
                        </m:num>
                        <m:den>
                          <m:sSub>
                            <m:sSubPr>
                              <m:ctrlPr>
                                <a:rPr lang="es-EC" sz="2400" b="0" i="1">
                                  <a:latin typeface="Cambria Math"/>
                                </a:rPr>
                              </m:ctrlPr>
                            </m:sSubPr>
                            <m:e>
                              <m:r>
                                <a:rPr lang="es-EC" sz="2400" b="1" i="1">
                                  <a:latin typeface="Cambria Math" panose="02040503050406030204" pitchFamily="18" charset="0"/>
                                </a:rPr>
                                <m:t>𝑽</m:t>
                              </m:r>
                            </m:e>
                            <m:sub>
                              <m:r>
                                <a:rPr lang="es-EC" sz="2400" b="1" i="1">
                                  <a:latin typeface="Cambria Math" panose="02040503050406030204" pitchFamily="18" charset="0"/>
                                </a:rPr>
                                <m:t>𝑺</m:t>
                              </m:r>
                            </m:sub>
                          </m:sSub>
                        </m:den>
                      </m:f>
                      <m:r>
                        <a:rPr lang="es-EC" sz="2400" b="0" i="0">
                          <a:latin typeface="Cambria Math" panose="02040503050406030204" pitchFamily="18" charset="0"/>
                        </a:rPr>
                        <m:t>+26,529</m:t>
                      </m:r>
                    </m:oMath>
                  </m:oMathPara>
                </a14:m>
                <a:endParaRPr lang="es-EC" sz="2000" dirty="0"/>
              </a:p>
            </p:txBody>
          </p:sp>
        </mc:Choice>
        <mc:Fallback xmlns="">
          <p:sp>
            <p:nvSpPr>
              <p:cNvPr id="5" name="Rectángulo 4"/>
              <p:cNvSpPr>
                <a:spLocks noRot="1" noChangeAspect="1" noMove="1" noResize="1" noEditPoints="1" noAdjustHandles="1" noChangeArrowheads="1" noChangeShapeType="1" noTextEdit="1"/>
              </p:cNvSpPr>
              <p:nvPr/>
            </p:nvSpPr>
            <p:spPr>
              <a:xfrm>
                <a:off x="3999070" y="5239304"/>
                <a:ext cx="4979761" cy="845937"/>
              </a:xfrm>
              <a:prstGeom prst="rect">
                <a:avLst/>
              </a:prstGeom>
              <a:blipFill rotWithShape="1">
                <a:blip r:embed="rId8"/>
                <a:stretch>
                  <a:fillRect/>
                </a:stretch>
              </a:blipFill>
            </p:spPr>
            <p:txBody>
              <a:bodyPr/>
              <a:lstStyle/>
              <a:p>
                <a:r>
                  <a:rPr lang="es-ES">
                    <a:noFill/>
                  </a:rPr>
                  <a:t> </a:t>
                </a:r>
              </a:p>
            </p:txBody>
          </p:sp>
        </mc:Fallback>
      </mc:AlternateContent>
      <p:pic>
        <p:nvPicPr>
          <p:cNvPr id="13" name="Imagen 12"/>
          <p:cNvPicPr/>
          <p:nvPr/>
        </p:nvPicPr>
        <p:blipFill>
          <a:blip r:embed="rId9">
            <a:extLst>
              <a:ext uri="{28A0092B-C50C-407E-A947-70E740481C1C}">
                <a14:useLocalDpi xmlns:a14="http://schemas.microsoft.com/office/drawing/2010/main" val="0"/>
              </a:ext>
            </a:extLst>
          </a:blip>
          <a:srcRect/>
          <a:stretch>
            <a:fillRect/>
          </a:stretch>
        </p:blipFill>
        <p:spPr bwMode="auto">
          <a:xfrm>
            <a:off x="7139064" y="1772707"/>
            <a:ext cx="4919980" cy="3052445"/>
          </a:xfrm>
          <a:prstGeom prst="rect">
            <a:avLst/>
          </a:prstGeom>
          <a:noFill/>
          <a:ln>
            <a:noFill/>
          </a:ln>
        </p:spPr>
      </p:pic>
    </p:spTree>
    <p:extLst>
      <p:ext uri="{BB962C8B-B14F-4D97-AF65-F5344CB8AC3E}">
        <p14:creationId xmlns:p14="http://schemas.microsoft.com/office/powerpoint/2010/main" val="258907551"/>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259655" y="502695"/>
            <a:ext cx="367280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TABULACIÓN DE DATOS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1188878" y="1488288"/>
            <a:ext cx="9814353"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DATOS PARA CORRELACIÓN NÚMERO DE GOLPES N30 SPT EN FUNCIÓN DE LA VELOCIDAD DE ONDA </a:t>
            </a:r>
            <a:r>
              <a:rPr lang="es-ES" dirty="0" err="1" smtClean="0">
                <a:ln w="22225">
                  <a:solidFill>
                    <a:schemeClr val="tx1"/>
                  </a:solidFill>
                  <a:prstDash val="solid"/>
                </a:ln>
                <a:effectLst>
                  <a:reflection blurRad="6350" stA="55000" endA="300" endPos="45500" dir="5400000" sy="-100000" algn="bl" rotWithShape="0"/>
                </a:effectLst>
              </a:rPr>
              <a:t>Vp</a:t>
            </a:r>
            <a:endParaRPr lang="es-ES" dirty="0">
              <a:ln w="22225">
                <a:solidFill>
                  <a:schemeClr val="tx1"/>
                </a:solidFill>
                <a:prstDash val="solid"/>
              </a:ln>
              <a:effectLst>
                <a:reflection blurRad="6350" stA="55000" endA="300" endPos="45500" dir="5400000" sy="-100000" algn="bl" rotWithShape="0"/>
              </a:effectLst>
            </a:endParaRPr>
          </a:p>
        </p:txBody>
      </p:sp>
      <p:pic>
        <p:nvPicPr>
          <p:cNvPr id="9" name="Imagen 8"/>
          <p:cNvPicPr/>
          <p:nvPr/>
        </p:nvPicPr>
        <p:blipFill>
          <a:blip r:embed="rId7">
            <a:extLst>
              <a:ext uri="{28A0092B-C50C-407E-A947-70E740481C1C}">
                <a14:useLocalDpi xmlns:a14="http://schemas.microsoft.com/office/drawing/2010/main" val="0"/>
              </a:ext>
            </a:extLst>
          </a:blip>
          <a:srcRect/>
          <a:stretch>
            <a:fillRect/>
          </a:stretch>
        </p:blipFill>
        <p:spPr bwMode="auto">
          <a:xfrm>
            <a:off x="2496000" y="2316796"/>
            <a:ext cx="7200000" cy="3600000"/>
          </a:xfrm>
          <a:prstGeom prst="rect">
            <a:avLst/>
          </a:prstGeom>
          <a:noFill/>
          <a:ln>
            <a:noFill/>
          </a:ln>
        </p:spPr>
      </p:pic>
    </p:spTree>
    <p:extLst>
      <p:ext uri="{BB962C8B-B14F-4D97-AF65-F5344CB8AC3E}">
        <p14:creationId xmlns:p14="http://schemas.microsoft.com/office/powerpoint/2010/main" val="4050816286"/>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5324851" y="502695"/>
            <a:ext cx="154241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ANÁLISIS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1797131" y="1076234"/>
            <a:ext cx="8597738"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CORRELACIÓN NÚMERO DE GOLPES N30 SPT EN FUNCIÓN DE LA VELOCIDAD DE ONDA </a:t>
            </a:r>
            <a:r>
              <a:rPr lang="es-ES" dirty="0" err="1" smtClean="0">
                <a:ln w="22225">
                  <a:solidFill>
                    <a:schemeClr val="tx1"/>
                  </a:solidFill>
                  <a:prstDash val="solid"/>
                </a:ln>
                <a:effectLst>
                  <a:reflection blurRad="6350" stA="55000" endA="300" endPos="45500" dir="5400000" sy="-100000" algn="bl" rotWithShape="0"/>
                </a:effectLst>
              </a:rPr>
              <a:t>Vp</a:t>
            </a:r>
            <a:endParaRPr lang="es-ES" dirty="0">
              <a:ln w="22225">
                <a:solidFill>
                  <a:schemeClr val="tx1"/>
                </a:solidFill>
                <a:prstDash val="solid"/>
              </a:ln>
              <a:effectLst>
                <a:reflection blurRad="6350" stA="55000" endA="300" endPos="45500" dir="5400000" sy="-100000" algn="bl" rotWithShape="0"/>
              </a:effectLst>
            </a:endParaRPr>
          </a:p>
        </p:txBody>
      </p:sp>
      <p:graphicFrame>
        <p:nvGraphicFramePr>
          <p:cNvPr id="11" name="Gráfico 10"/>
          <p:cNvGraphicFramePr/>
          <p:nvPr>
            <p:extLst>
              <p:ext uri="{D42A27DB-BD31-4B8C-83A1-F6EECF244321}">
                <p14:modId xmlns:p14="http://schemas.microsoft.com/office/powerpoint/2010/main" val="3594810810"/>
              </p:ext>
            </p:extLst>
          </p:nvPr>
        </p:nvGraphicFramePr>
        <p:xfrm>
          <a:off x="109961" y="1599454"/>
          <a:ext cx="6439969" cy="3345124"/>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2" name="Rectángulo 1"/>
              <p:cNvSpPr/>
              <p:nvPr/>
            </p:nvSpPr>
            <p:spPr>
              <a:xfrm>
                <a:off x="4288574" y="5193473"/>
                <a:ext cx="36149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b="1" i="1">
                              <a:latin typeface="Cambria Math"/>
                            </a:rPr>
                          </m:ctrlPr>
                        </m:sSubPr>
                        <m:e>
                          <m:r>
                            <a:rPr lang="es-EC" sz="2400" b="1" i="1">
                              <a:latin typeface="Cambria Math" panose="02040503050406030204" pitchFamily="18" charset="0"/>
                            </a:rPr>
                            <m:t>𝑵</m:t>
                          </m:r>
                        </m:e>
                        <m:sub>
                          <m:r>
                            <a:rPr lang="es-EC" sz="2400" b="0" i="0">
                              <a:latin typeface="Cambria Math" panose="02040503050406030204" pitchFamily="18" charset="0"/>
                            </a:rPr>
                            <m:t>30</m:t>
                          </m:r>
                        </m:sub>
                      </m:sSub>
                      <m:r>
                        <a:rPr lang="es-EC" sz="2400" b="0" i="0">
                          <a:latin typeface="Cambria Math" panose="02040503050406030204" pitchFamily="18" charset="0"/>
                        </a:rPr>
                        <m:t>=0,037 </m:t>
                      </m:r>
                      <m:sSub>
                        <m:sSubPr>
                          <m:ctrlPr>
                            <a:rPr lang="es-EC" sz="2400" b="0" i="1">
                              <a:latin typeface="Cambria Math"/>
                            </a:rPr>
                          </m:ctrlPr>
                        </m:sSubPr>
                        <m:e>
                          <m:r>
                            <a:rPr lang="es-EC" sz="2400" b="1" i="1">
                              <a:latin typeface="Cambria Math" panose="02040503050406030204" pitchFamily="18" charset="0"/>
                            </a:rPr>
                            <m:t>𝑽</m:t>
                          </m:r>
                        </m:e>
                        <m:sub>
                          <m:r>
                            <a:rPr lang="es-EC" sz="2400" b="1" i="1">
                              <a:latin typeface="Cambria Math" panose="02040503050406030204" pitchFamily="18" charset="0"/>
                            </a:rPr>
                            <m:t>𝑷</m:t>
                          </m:r>
                        </m:sub>
                      </m:sSub>
                      <m:r>
                        <a:rPr lang="es-EC" sz="2400" b="0" i="0">
                          <a:latin typeface="Cambria Math" panose="02040503050406030204" pitchFamily="18" charset="0"/>
                        </a:rPr>
                        <m:t>+0,1191</m:t>
                      </m:r>
                    </m:oMath>
                  </m:oMathPara>
                </a14:m>
                <a:endParaRPr lang="es-EC" sz="2400" dirty="0"/>
              </a:p>
            </p:txBody>
          </p:sp>
        </mc:Choice>
        <mc:Fallback xmlns="">
          <p:sp>
            <p:nvSpPr>
              <p:cNvPr id="2" name="Rectángulo 1"/>
              <p:cNvSpPr>
                <a:spLocks noRot="1" noChangeAspect="1" noMove="1" noResize="1" noEditPoints="1" noAdjustHandles="1" noChangeArrowheads="1" noChangeShapeType="1" noTextEdit="1"/>
              </p:cNvSpPr>
              <p:nvPr/>
            </p:nvSpPr>
            <p:spPr>
              <a:xfrm>
                <a:off x="4288574" y="5193473"/>
                <a:ext cx="3614964" cy="461665"/>
              </a:xfrm>
              <a:prstGeom prst="rect">
                <a:avLst/>
              </a:prstGeom>
              <a:blipFill rotWithShape="1">
                <a:blip r:embed="rId8"/>
                <a:stretch>
                  <a:fillRect b="-1316"/>
                </a:stretch>
              </a:blipFill>
            </p:spPr>
            <p:txBody>
              <a:bodyPr/>
              <a:lstStyle/>
              <a:p>
                <a:r>
                  <a:rPr lang="es-ES">
                    <a:noFill/>
                  </a:rPr>
                  <a:t> </a:t>
                </a:r>
              </a:p>
            </p:txBody>
          </p:sp>
        </mc:Fallback>
      </mc:AlternateContent>
      <p:pic>
        <p:nvPicPr>
          <p:cNvPr id="12" name="Imagen 11"/>
          <p:cNvPicPr/>
          <p:nvPr/>
        </p:nvPicPr>
        <p:blipFill>
          <a:blip r:embed="rId9">
            <a:extLst>
              <a:ext uri="{28A0092B-C50C-407E-A947-70E740481C1C}">
                <a14:useLocalDpi xmlns:a14="http://schemas.microsoft.com/office/drawing/2010/main" val="0"/>
              </a:ext>
            </a:extLst>
          </a:blip>
          <a:srcRect/>
          <a:stretch>
            <a:fillRect/>
          </a:stretch>
        </p:blipFill>
        <p:spPr bwMode="auto">
          <a:xfrm>
            <a:off x="7139081" y="1745793"/>
            <a:ext cx="4739640" cy="3052445"/>
          </a:xfrm>
          <a:prstGeom prst="rect">
            <a:avLst/>
          </a:prstGeom>
          <a:noFill/>
          <a:ln>
            <a:noFill/>
          </a:ln>
        </p:spPr>
      </p:pic>
    </p:spTree>
    <p:extLst>
      <p:ext uri="{BB962C8B-B14F-4D97-AF65-F5344CB8AC3E}">
        <p14:creationId xmlns:p14="http://schemas.microsoft.com/office/powerpoint/2010/main" val="281802694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4259655" y="502695"/>
            <a:ext cx="367280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TABULACIÓN DE DATOS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1300126" y="1488288"/>
            <a:ext cx="9591857"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DATOS PARA CORRELACIÓN </a:t>
            </a:r>
            <a:r>
              <a:rPr lang="es-ES" dirty="0">
                <a:ln w="22225">
                  <a:solidFill>
                    <a:schemeClr val="tx1"/>
                  </a:solidFill>
                  <a:prstDash val="solid"/>
                </a:ln>
                <a:effectLst>
                  <a:reflection blurRad="6350" stA="55000" endA="300" endPos="45500" dir="5400000" sy="-100000" algn="bl" rotWithShape="0"/>
                </a:effectLst>
              </a:rPr>
              <a:t>VELOCIDAD DE ONDA </a:t>
            </a:r>
            <a:r>
              <a:rPr lang="es-ES" dirty="0" smtClean="0">
                <a:ln w="22225">
                  <a:solidFill>
                    <a:schemeClr val="tx1"/>
                  </a:solidFill>
                  <a:prstDash val="solid"/>
                </a:ln>
                <a:effectLst>
                  <a:reflection blurRad="6350" stA="55000" endA="300" endPos="45500" dir="5400000" sy="-100000" algn="bl" rotWithShape="0"/>
                </a:effectLst>
              </a:rPr>
              <a:t>Vs EN FUNCIÓN DEL NÚMERO DE GOLPES N30 SPT</a:t>
            </a:r>
            <a:endParaRPr lang="es-ES" dirty="0">
              <a:ln w="22225">
                <a:solidFill>
                  <a:schemeClr val="tx1"/>
                </a:solidFill>
                <a:prstDash val="solid"/>
              </a:ln>
              <a:effectLst>
                <a:reflection blurRad="6350" stA="55000" endA="300" endPos="45500" dir="5400000" sy="-100000" algn="bl" rotWithShape="0"/>
              </a:effectLst>
            </a:endParaRPr>
          </a:p>
        </p:txBody>
      </p:sp>
      <p:pic>
        <p:nvPicPr>
          <p:cNvPr id="11" name="Imagen 10"/>
          <p:cNvPicPr/>
          <p:nvPr/>
        </p:nvPicPr>
        <p:blipFill>
          <a:blip r:embed="rId7">
            <a:extLst>
              <a:ext uri="{28A0092B-C50C-407E-A947-70E740481C1C}">
                <a14:useLocalDpi xmlns:a14="http://schemas.microsoft.com/office/drawing/2010/main" val="0"/>
              </a:ext>
            </a:extLst>
          </a:blip>
          <a:srcRect/>
          <a:stretch>
            <a:fillRect/>
          </a:stretch>
        </p:blipFill>
        <p:spPr bwMode="auto">
          <a:xfrm>
            <a:off x="2496000" y="2313940"/>
            <a:ext cx="7200000" cy="3600000"/>
          </a:xfrm>
          <a:prstGeom prst="rect">
            <a:avLst/>
          </a:prstGeom>
          <a:noFill/>
          <a:ln>
            <a:noFill/>
          </a:ln>
        </p:spPr>
      </p:pic>
    </p:spTree>
    <p:extLst>
      <p:ext uri="{BB962C8B-B14F-4D97-AF65-F5344CB8AC3E}">
        <p14:creationId xmlns:p14="http://schemas.microsoft.com/office/powerpoint/2010/main" val="2188021761"/>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5324851" y="502695"/>
            <a:ext cx="1542410"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ANÁLISIS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10" name="2 Rectángulo"/>
          <p:cNvSpPr/>
          <p:nvPr/>
        </p:nvSpPr>
        <p:spPr>
          <a:xfrm>
            <a:off x="2771346" y="1488288"/>
            <a:ext cx="8375241" cy="369332"/>
          </a:xfrm>
          <a:prstGeom prst="rect">
            <a:avLst/>
          </a:prstGeom>
        </p:spPr>
        <p:txBody>
          <a:bodyPr wrap="none">
            <a:spAutoFit/>
          </a:bodyPr>
          <a:lstStyle/>
          <a:p>
            <a:pPr algn="ctr"/>
            <a:r>
              <a:rPr lang="es-ES" dirty="0" smtClean="0">
                <a:ln w="22225">
                  <a:solidFill>
                    <a:schemeClr val="tx1"/>
                  </a:solidFill>
                  <a:prstDash val="solid"/>
                </a:ln>
                <a:effectLst>
                  <a:reflection blurRad="6350" stA="55000" endA="300" endPos="45500" dir="5400000" sy="-100000" algn="bl" rotWithShape="0"/>
                </a:effectLst>
              </a:rPr>
              <a:t>CORRELACIÓN </a:t>
            </a:r>
            <a:r>
              <a:rPr lang="es-ES" dirty="0">
                <a:ln w="22225">
                  <a:solidFill>
                    <a:schemeClr val="tx1"/>
                  </a:solidFill>
                  <a:prstDash val="solid"/>
                </a:ln>
                <a:effectLst>
                  <a:reflection blurRad="6350" stA="55000" endA="300" endPos="45500" dir="5400000" sy="-100000" algn="bl" rotWithShape="0"/>
                </a:effectLst>
              </a:rPr>
              <a:t>VELOCIDAD DE ONDA </a:t>
            </a:r>
            <a:r>
              <a:rPr lang="es-ES" dirty="0" smtClean="0">
                <a:ln w="22225">
                  <a:solidFill>
                    <a:schemeClr val="tx1"/>
                  </a:solidFill>
                  <a:prstDash val="solid"/>
                </a:ln>
                <a:effectLst>
                  <a:reflection blurRad="6350" stA="55000" endA="300" endPos="45500" dir="5400000" sy="-100000" algn="bl" rotWithShape="0"/>
                </a:effectLst>
              </a:rPr>
              <a:t>Vs EN FUNCIÓN DEL NÚMERO DE GOLPES N30 SPT</a:t>
            </a:r>
            <a:endParaRPr lang="es-ES" dirty="0">
              <a:ln w="22225">
                <a:solidFill>
                  <a:schemeClr val="tx1"/>
                </a:solidFill>
                <a:prstDash val="solid"/>
              </a:ln>
              <a:effectLst>
                <a:reflection blurRad="6350" stA="55000" endA="300" endPos="45500" dir="5400000" sy="-100000" algn="bl" rotWithShape="0"/>
              </a:effectLst>
            </a:endParaRPr>
          </a:p>
        </p:txBody>
      </p:sp>
      <p:graphicFrame>
        <p:nvGraphicFramePr>
          <p:cNvPr id="9" name="Gráfico 8"/>
          <p:cNvGraphicFramePr/>
          <p:nvPr>
            <p:extLst>
              <p:ext uri="{D42A27DB-BD31-4B8C-83A1-F6EECF244321}">
                <p14:modId xmlns:p14="http://schemas.microsoft.com/office/powerpoint/2010/main" val="2042155263"/>
              </p:ext>
            </p:extLst>
          </p:nvPr>
        </p:nvGraphicFramePr>
        <p:xfrm>
          <a:off x="161178" y="1996476"/>
          <a:ext cx="6291137" cy="2974769"/>
        </p:xfrm>
        <a:graphic>
          <a:graphicData uri="http://schemas.openxmlformats.org/drawingml/2006/chart">
            <c:chart xmlns:c="http://schemas.openxmlformats.org/drawingml/2006/chart" xmlns:r="http://schemas.openxmlformats.org/officeDocument/2006/relationships" r:id="rId7"/>
          </a:graphicData>
        </a:graphic>
      </p:graphicFrame>
      <mc:AlternateContent xmlns:mc="http://schemas.openxmlformats.org/markup-compatibility/2006" xmlns:a14="http://schemas.microsoft.com/office/drawing/2010/main">
        <mc:Choice Requires="a14">
          <p:sp>
            <p:nvSpPr>
              <p:cNvPr id="4" name="Rectángulo 3"/>
              <p:cNvSpPr/>
              <p:nvPr/>
            </p:nvSpPr>
            <p:spPr>
              <a:xfrm>
                <a:off x="4504498" y="5439637"/>
                <a:ext cx="3690947" cy="5552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800" b="1" i="1">
                              <a:latin typeface="Cambria Math"/>
                            </a:rPr>
                          </m:ctrlPr>
                        </m:sSubPr>
                        <m:e>
                          <m:r>
                            <a:rPr lang="es-EC" sz="2800" b="1" i="1">
                              <a:latin typeface="Cambria Math" panose="02040503050406030204" pitchFamily="18" charset="0"/>
                            </a:rPr>
                            <m:t>𝑽</m:t>
                          </m:r>
                        </m:e>
                        <m:sub>
                          <m:r>
                            <a:rPr lang="es-EC" sz="2800" b="1" i="1">
                              <a:latin typeface="Cambria Math" panose="02040503050406030204" pitchFamily="18" charset="0"/>
                            </a:rPr>
                            <m:t>𝑺</m:t>
                          </m:r>
                        </m:sub>
                      </m:sSub>
                      <m:r>
                        <a:rPr lang="es-EC" sz="2800" b="0" i="0">
                          <a:latin typeface="Cambria Math" panose="02040503050406030204" pitchFamily="18" charset="0"/>
                        </a:rPr>
                        <m:t>=202,79</m:t>
                      </m:r>
                      <m:sSup>
                        <m:sSupPr>
                          <m:ctrlPr>
                            <a:rPr lang="es-EC" sz="2800" b="0" i="1">
                              <a:latin typeface="Cambria Math"/>
                            </a:rPr>
                          </m:ctrlPr>
                        </m:sSupPr>
                        <m:e>
                          <m:r>
                            <a:rPr lang="es-EC" sz="2800" b="0" i="0">
                              <a:latin typeface="Cambria Math" panose="02040503050406030204" pitchFamily="18" charset="0"/>
                            </a:rPr>
                            <m:t> </m:t>
                          </m:r>
                          <m:sSub>
                            <m:sSubPr>
                              <m:ctrlPr>
                                <a:rPr lang="es-EC" sz="2800" b="0" i="1">
                                  <a:latin typeface="Cambria Math"/>
                                </a:rPr>
                              </m:ctrlPr>
                            </m:sSubPr>
                            <m:e>
                              <m:r>
                                <a:rPr lang="es-EC" sz="2800" b="1" i="1">
                                  <a:latin typeface="Cambria Math" panose="02040503050406030204" pitchFamily="18" charset="0"/>
                                </a:rPr>
                                <m:t>𝑵</m:t>
                              </m:r>
                            </m:e>
                            <m:sub>
                              <m:r>
                                <a:rPr lang="es-EC" sz="2800" b="0" i="0">
                                  <a:latin typeface="Cambria Math" panose="02040503050406030204" pitchFamily="18" charset="0"/>
                                </a:rPr>
                                <m:t>30</m:t>
                              </m:r>
                            </m:sub>
                          </m:sSub>
                        </m:e>
                        <m:sup>
                          <m:r>
                            <a:rPr lang="es-EC" sz="2800" b="0" i="0">
                              <a:latin typeface="Cambria Math" panose="02040503050406030204" pitchFamily="18" charset="0"/>
                            </a:rPr>
                            <m:t>0,1956</m:t>
                          </m:r>
                        </m:sup>
                      </m:sSup>
                    </m:oMath>
                  </m:oMathPara>
                </a14:m>
                <a:endParaRPr lang="es-EC" sz="2800" dirty="0"/>
              </a:p>
            </p:txBody>
          </p:sp>
        </mc:Choice>
        <mc:Fallback xmlns="">
          <p:sp>
            <p:nvSpPr>
              <p:cNvPr id="4" name="Rectángulo 3"/>
              <p:cNvSpPr>
                <a:spLocks noRot="1" noChangeAspect="1" noMove="1" noResize="1" noEditPoints="1" noAdjustHandles="1" noChangeArrowheads="1" noChangeShapeType="1" noTextEdit="1"/>
              </p:cNvSpPr>
              <p:nvPr/>
            </p:nvSpPr>
            <p:spPr>
              <a:xfrm>
                <a:off x="4504498" y="5439637"/>
                <a:ext cx="3690947" cy="555217"/>
              </a:xfrm>
              <a:prstGeom prst="rect">
                <a:avLst/>
              </a:prstGeom>
              <a:blipFill rotWithShape="1">
                <a:blip r:embed="rId8"/>
                <a:stretch>
                  <a:fillRect/>
                </a:stretch>
              </a:blipFill>
            </p:spPr>
            <p:txBody>
              <a:bodyPr/>
              <a:lstStyle/>
              <a:p>
                <a:r>
                  <a:rPr lang="es-ES">
                    <a:noFill/>
                  </a:rPr>
                  <a:t> </a:t>
                </a:r>
              </a:p>
            </p:txBody>
          </p:sp>
        </mc:Fallback>
      </mc:AlternateContent>
      <p:pic>
        <p:nvPicPr>
          <p:cNvPr id="12" name="Imagen 11"/>
          <p:cNvPicPr/>
          <p:nvPr/>
        </p:nvPicPr>
        <p:blipFill>
          <a:blip r:embed="rId9">
            <a:extLst>
              <a:ext uri="{28A0092B-C50C-407E-A947-70E740481C1C}">
                <a14:useLocalDpi xmlns:a14="http://schemas.microsoft.com/office/drawing/2010/main" val="0"/>
              </a:ext>
            </a:extLst>
          </a:blip>
          <a:srcRect/>
          <a:stretch>
            <a:fillRect/>
          </a:stretch>
        </p:blipFill>
        <p:spPr bwMode="auto">
          <a:xfrm>
            <a:off x="7177677" y="1971821"/>
            <a:ext cx="4688205" cy="3052445"/>
          </a:xfrm>
          <a:prstGeom prst="rect">
            <a:avLst/>
          </a:prstGeom>
          <a:noFill/>
          <a:ln>
            <a:noFill/>
          </a:ln>
        </p:spPr>
      </p:pic>
    </p:spTree>
    <p:extLst>
      <p:ext uri="{BB962C8B-B14F-4D97-AF65-F5344CB8AC3E}">
        <p14:creationId xmlns:p14="http://schemas.microsoft.com/office/powerpoint/2010/main" val="2874285114"/>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134610" y="502695"/>
            <a:ext cx="592290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CONCLUSIONES Y RECOMENDACIONES</a:t>
            </a:r>
            <a:endParaRPr lang="es-ES" sz="2800" b="1" dirty="0">
              <a:ln w="22225">
                <a:solidFill>
                  <a:schemeClr val="tx1"/>
                </a:solidFill>
                <a:prstDash val="solid"/>
              </a:ln>
              <a:effectLst>
                <a:reflection blurRad="6350" stA="55000" endA="300" endPos="45500" dir="5400000" sy="-100000" algn="bl" rotWithShape="0"/>
              </a:effectLst>
            </a:endParaRPr>
          </a:p>
        </p:txBody>
      </p:sp>
      <p:pic>
        <p:nvPicPr>
          <p:cNvPr id="11" name="Imagen 10"/>
          <p:cNvPicPr/>
          <p:nvPr/>
        </p:nvPicPr>
        <p:blipFill rotWithShape="1">
          <a:blip r:embed="rId7">
            <a:extLst>
              <a:ext uri="{28A0092B-C50C-407E-A947-70E740481C1C}">
                <a14:useLocalDpi xmlns:a14="http://schemas.microsoft.com/office/drawing/2010/main" val="0"/>
              </a:ext>
            </a:extLst>
          </a:blip>
          <a:srcRect l="4540"/>
          <a:stretch/>
        </p:blipFill>
        <p:spPr bwMode="auto">
          <a:xfrm>
            <a:off x="1532648" y="1225230"/>
            <a:ext cx="9736428" cy="3948349"/>
          </a:xfrm>
          <a:prstGeom prst="rect">
            <a:avLst/>
          </a:prstGeom>
          <a:noFill/>
          <a:ln>
            <a:solidFill>
              <a:schemeClr val="tx1"/>
            </a:solidFill>
          </a:ln>
        </p:spPr>
      </p:pic>
      <p:sp>
        <p:nvSpPr>
          <p:cNvPr id="9" name="3 CuadroTexto"/>
          <p:cNvSpPr txBox="1"/>
          <p:nvPr/>
        </p:nvSpPr>
        <p:spPr>
          <a:xfrm>
            <a:off x="3790009" y="5472992"/>
            <a:ext cx="5221706" cy="461665"/>
          </a:xfrm>
          <a:prstGeom prst="rect">
            <a:avLst/>
          </a:prstGeom>
          <a:noFill/>
        </p:spPr>
        <p:txBody>
          <a:bodyPr wrap="square" rtlCol="0">
            <a:spAutoFit/>
          </a:bodyPr>
          <a:lstStyle/>
          <a:p>
            <a:pPr marL="342900" indent="-342900">
              <a:buFont typeface="Arial" panose="020B0604020202020204" pitchFamily="34" charset="0"/>
              <a:buChar char="•"/>
            </a:pPr>
            <a:r>
              <a:rPr lang="es-EC" sz="2400" dirty="0" smtClean="0"/>
              <a:t>RELACIÓN </a:t>
            </a:r>
            <a:r>
              <a:rPr lang="es-EC" sz="2400" dirty="0" err="1" smtClean="0"/>
              <a:t>Vp</a:t>
            </a:r>
            <a:r>
              <a:rPr lang="es-EC" sz="2400" dirty="0" smtClean="0"/>
              <a:t>/Vs PROMEDIO: 1,932</a:t>
            </a:r>
            <a:endParaRPr lang="es-ES" sz="2400" dirty="0"/>
          </a:p>
        </p:txBody>
      </p:sp>
    </p:spTree>
    <p:extLst>
      <p:ext uri="{BB962C8B-B14F-4D97-AF65-F5344CB8AC3E}">
        <p14:creationId xmlns:p14="http://schemas.microsoft.com/office/powerpoint/2010/main" val="1408052458"/>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134610" y="502695"/>
            <a:ext cx="592290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CONCLUSIONES Y RECOMENDACIONES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9" name="3 CuadroTexto"/>
          <p:cNvSpPr txBox="1"/>
          <p:nvPr/>
        </p:nvSpPr>
        <p:spPr>
          <a:xfrm>
            <a:off x="914400" y="1051220"/>
            <a:ext cx="10290220" cy="5262979"/>
          </a:xfrm>
          <a:prstGeom prst="rect">
            <a:avLst/>
          </a:prstGeom>
          <a:noFill/>
        </p:spPr>
        <p:txBody>
          <a:bodyPr wrap="square" rtlCol="0">
            <a:spAutoFit/>
          </a:bodyPr>
          <a:lstStyle/>
          <a:p>
            <a:pPr marL="342900" indent="-342900">
              <a:buFont typeface="Arial" panose="020B0604020202020204" pitchFamily="34" charset="0"/>
              <a:buChar char="•"/>
            </a:pPr>
            <a:r>
              <a:rPr lang="es-EC" sz="2400" dirty="0" smtClean="0"/>
              <a:t>Diferencia al </a:t>
            </a:r>
            <a:r>
              <a:rPr lang="es-EC" sz="2400" dirty="0"/>
              <a:t>calcularse los parámetros de </a:t>
            </a:r>
            <a:r>
              <a:rPr lang="es-EC" sz="2400" dirty="0" smtClean="0"/>
              <a:t>resistencia </a:t>
            </a:r>
            <a:r>
              <a:rPr lang="es-EC" sz="2400" dirty="0"/>
              <a:t>al corte en función de correlaciones empíricas es menor al usarse las ecuaciones </a:t>
            </a:r>
            <a:r>
              <a:rPr lang="es-EC" sz="2400" dirty="0" smtClean="0"/>
              <a:t>encontradas.</a:t>
            </a:r>
          </a:p>
          <a:p>
            <a:pPr marL="342900" indent="-342900">
              <a:buFont typeface="Arial" panose="020B0604020202020204" pitchFamily="34" charset="0"/>
              <a:buChar char="•"/>
            </a:pPr>
            <a:r>
              <a:rPr lang="es-EC" sz="2400" dirty="0" smtClean="0"/>
              <a:t>La </a:t>
            </a:r>
            <a:r>
              <a:rPr lang="es-EC" sz="2400" dirty="0"/>
              <a:t>dispersión encontrada al momento de realizar la correlación se debe al número de pares obtenidos para cada curva. Esto es porque el número de ensayos fue </a:t>
            </a:r>
            <a:r>
              <a:rPr lang="es-EC" sz="2400" dirty="0" smtClean="0"/>
              <a:t>limitado.</a:t>
            </a:r>
          </a:p>
          <a:p>
            <a:pPr marL="342900" indent="-342900">
              <a:buFont typeface="Arial" panose="020B0604020202020204" pitchFamily="34" charset="0"/>
              <a:buChar char="•"/>
            </a:pPr>
            <a:r>
              <a:rPr lang="es-EC" sz="2400" dirty="0"/>
              <a:t>Debido a que los valores utilizados han sido tomados en un rango de profundidades no mayor a los 2,50 m. de profundidad (profundidad máxima de la extracción de muestras para ensaye en laboratorio), las correlaciones encontradas servirán para estratos superficiales. Por lo que es recomendable el uso de las ecuaciones presentadas al momento del cálculo de cimentaciones </a:t>
            </a:r>
            <a:r>
              <a:rPr lang="es-EC" sz="2400" dirty="0" smtClean="0"/>
              <a:t>superficiales.</a:t>
            </a:r>
          </a:p>
          <a:p>
            <a:endParaRPr lang="es-EC" sz="2400" dirty="0" smtClean="0"/>
          </a:p>
          <a:p>
            <a:pPr marL="342900" indent="-342900">
              <a:buFontTx/>
              <a:buChar char="-"/>
            </a:pPr>
            <a:endParaRPr lang="es-EC" sz="2400" dirty="0"/>
          </a:p>
          <a:p>
            <a:pPr marL="342900" indent="-342900">
              <a:buFontTx/>
              <a:buChar char="-"/>
            </a:pPr>
            <a:endParaRPr lang="es-ES" sz="2400" dirty="0"/>
          </a:p>
        </p:txBody>
      </p:sp>
    </p:spTree>
    <p:extLst>
      <p:ext uri="{BB962C8B-B14F-4D97-AF65-F5344CB8AC3E}">
        <p14:creationId xmlns:p14="http://schemas.microsoft.com/office/powerpoint/2010/main" val="133487783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134610" y="803892"/>
            <a:ext cx="5922904" cy="523220"/>
          </a:xfrm>
          <a:prstGeom prst="rect">
            <a:avLst/>
          </a:prstGeom>
        </p:spPr>
        <p:txBody>
          <a:bodyPr wrap="none">
            <a:spAutoFit/>
          </a:bodyPr>
          <a:lstStyle/>
          <a:p>
            <a:pPr algn="ctr"/>
            <a:r>
              <a:rPr lang="es-ES" sz="2800" b="1" dirty="0" smtClean="0">
                <a:ln w="22225">
                  <a:solidFill>
                    <a:schemeClr val="tx1"/>
                  </a:solidFill>
                  <a:prstDash val="solid"/>
                </a:ln>
                <a:effectLst>
                  <a:reflection blurRad="6350" stA="55000" endA="300" endPos="45500" dir="5400000" sy="-100000" algn="bl" rotWithShape="0"/>
                </a:effectLst>
              </a:rPr>
              <a:t>CONCLUSIONES Y RECOMENDACIONES</a:t>
            </a:r>
            <a:endParaRPr lang="es-ES" sz="2800" b="1" dirty="0">
              <a:ln w="22225">
                <a:solidFill>
                  <a:schemeClr val="tx1"/>
                </a:solidFill>
                <a:prstDash val="solid"/>
              </a:ln>
              <a:effectLst>
                <a:reflection blurRad="6350" stA="55000" endA="300" endPos="45500" dir="5400000" sy="-100000" algn="bl" rotWithShape="0"/>
              </a:effectLst>
            </a:endParaRPr>
          </a:p>
        </p:txBody>
      </p:sp>
      <p:sp>
        <p:nvSpPr>
          <p:cNvPr id="9" name="3 CuadroTexto"/>
          <p:cNvSpPr txBox="1"/>
          <p:nvPr/>
        </p:nvSpPr>
        <p:spPr>
          <a:xfrm>
            <a:off x="914400" y="1673012"/>
            <a:ext cx="10290220" cy="3785652"/>
          </a:xfrm>
          <a:prstGeom prst="rect">
            <a:avLst/>
          </a:prstGeom>
          <a:noFill/>
        </p:spPr>
        <p:txBody>
          <a:bodyPr wrap="square" rtlCol="0">
            <a:spAutoFit/>
          </a:bodyPr>
          <a:lstStyle/>
          <a:p>
            <a:pPr marL="342900" indent="-342900">
              <a:buFont typeface="Arial" panose="020B0604020202020204" pitchFamily="34" charset="0"/>
              <a:buChar char="•"/>
            </a:pPr>
            <a:r>
              <a:rPr lang="es-EC" sz="2400" dirty="0"/>
              <a:t>Se recomienda realizar un estudio de la variación de los parámetros de resistencia al corte (</a:t>
            </a:r>
            <a:r>
              <a:rPr lang="es-EC" sz="2400" i="1" dirty="0"/>
              <a:t>c</a:t>
            </a:r>
            <a:r>
              <a:rPr lang="es-EC" sz="2400" dirty="0"/>
              <a:t>’ y </a:t>
            </a:r>
            <a:r>
              <a:rPr lang="es-EC" sz="2400" i="1" dirty="0"/>
              <a:t>φ</a:t>
            </a:r>
            <a:r>
              <a:rPr lang="es-EC" sz="2400" dirty="0"/>
              <a:t>)</a:t>
            </a:r>
            <a:r>
              <a:rPr lang="es-EC" sz="2400" i="1" dirty="0"/>
              <a:t> </a:t>
            </a:r>
            <a:r>
              <a:rPr lang="es-EC" sz="2400" dirty="0"/>
              <a:t>según el porcentaje de finos (pasante del tamiz No. 200).</a:t>
            </a:r>
            <a:endParaRPr lang="es-ES" sz="2400" dirty="0"/>
          </a:p>
          <a:p>
            <a:pPr marL="342900" indent="-342900">
              <a:buFont typeface="Arial" panose="020B0604020202020204" pitchFamily="34" charset="0"/>
              <a:buChar char="•"/>
            </a:pPr>
            <a:r>
              <a:rPr lang="es-EC" sz="2400" dirty="0"/>
              <a:t>Se recomienda realizar una microzonificación en cada sitio de estudio presentado en la presente investigación que abarque una mayor cantidad de ensayos de manera que se pueda ajustar las curvas presentadas.</a:t>
            </a:r>
            <a:endParaRPr lang="es-ES" sz="2400" dirty="0"/>
          </a:p>
          <a:p>
            <a:pPr marL="342900" indent="-342900">
              <a:buFont typeface="Arial" panose="020B0604020202020204" pitchFamily="34" charset="0"/>
              <a:buChar char="•"/>
            </a:pPr>
            <a:r>
              <a:rPr lang="es-EC" sz="2400" dirty="0"/>
              <a:t>Se recomienda realizar las mismas correlaciones presentadas para suelos cohesivos</a:t>
            </a:r>
            <a:endParaRPr lang="es-EC" sz="2400" dirty="0" smtClean="0"/>
          </a:p>
          <a:p>
            <a:pPr marL="342900" indent="-342900">
              <a:buFontTx/>
              <a:buChar char="-"/>
            </a:pPr>
            <a:endParaRPr lang="es-EC" sz="2400" dirty="0"/>
          </a:p>
          <a:p>
            <a:pPr marL="342900" indent="-342900">
              <a:buFontTx/>
              <a:buChar char="-"/>
            </a:pPr>
            <a:endParaRPr lang="es-ES" sz="2400" dirty="0"/>
          </a:p>
        </p:txBody>
      </p:sp>
    </p:spTree>
    <p:extLst>
      <p:ext uri="{BB962C8B-B14F-4D97-AF65-F5344CB8AC3E}">
        <p14:creationId xmlns:p14="http://schemas.microsoft.com/office/powerpoint/2010/main" val="49422618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800225" y="2581466"/>
            <a:ext cx="8591549" cy="1569660"/>
          </a:xfrm>
          <a:prstGeom prst="rect">
            <a:avLst/>
          </a:prstGeom>
          <a:noFill/>
        </p:spPr>
        <p:txBody>
          <a:bodyPr wrap="square" lIns="91440" tIns="45720" rIns="91440" bIns="45720">
            <a:spAutoFit/>
          </a:bodyPr>
          <a:lstStyle/>
          <a:p>
            <a:pPr algn="ctr"/>
            <a:r>
              <a:rPr lang="es-ES" sz="9600" b="1" dirty="0" smtClean="0">
                <a:ln w="9525">
                  <a:solidFill>
                    <a:srgbClr val="FFC000"/>
                  </a:solidFill>
                  <a:prstDash val="solid"/>
                </a:ln>
                <a:effectLst>
                  <a:outerShdw blurRad="12700" dist="38100" dir="2700000" algn="tl" rotWithShape="0">
                    <a:schemeClr val="accent5">
                      <a:lumMod val="60000"/>
                      <a:lumOff val="40000"/>
                    </a:schemeClr>
                  </a:outerShdw>
                </a:effectLst>
              </a:rPr>
              <a:t>GRACIAS</a:t>
            </a:r>
            <a:endParaRPr lang="es-ES" sz="9600" b="1" dirty="0">
              <a:ln w="9525">
                <a:solidFill>
                  <a:srgbClr val="FFC000"/>
                </a:solidFill>
                <a:prstDash val="solid"/>
              </a:ln>
              <a:effectLst>
                <a:outerShdw blurRad="12700" dist="38100" dir="2700000" algn="tl" rotWithShape="0">
                  <a:schemeClr val="accent5">
                    <a:lumMod val="60000"/>
                    <a:lumOff val="40000"/>
                  </a:schemeClr>
                </a:outerShdw>
              </a:effectLst>
            </a:endParaRPr>
          </a:p>
        </p:txBody>
      </p:sp>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Tree>
    <p:extLst>
      <p:ext uri="{BB962C8B-B14F-4D97-AF65-F5344CB8AC3E}">
        <p14:creationId xmlns:p14="http://schemas.microsoft.com/office/powerpoint/2010/main" val="37332893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5202168" y="502695"/>
            <a:ext cx="1787669" cy="769441"/>
          </a:xfrm>
          <a:prstGeom prst="rect">
            <a:avLst/>
          </a:prstGeom>
        </p:spPr>
        <p:txBody>
          <a:bodyPr wrap="none">
            <a:spAutoFit/>
          </a:bodyPr>
          <a:lstStyle/>
          <a:p>
            <a:pPr algn="ctr"/>
            <a:r>
              <a:rPr lang="es-ES" sz="4400" b="1" dirty="0" smtClean="0">
                <a:ln w="22225">
                  <a:solidFill>
                    <a:schemeClr val="tx1"/>
                  </a:solidFill>
                  <a:prstDash val="solid"/>
                </a:ln>
                <a:effectLst>
                  <a:reflection blurRad="6350" stA="55000" endA="300" endPos="45500" dir="5400000" sy="-100000" algn="bl" rotWithShape="0"/>
                </a:effectLst>
              </a:rPr>
              <a:t>INDICE</a:t>
            </a:r>
            <a:endParaRPr lang="es-ES" sz="4400" b="1" dirty="0">
              <a:ln w="22225">
                <a:solidFill>
                  <a:schemeClr val="tx1"/>
                </a:solidFill>
                <a:prstDash val="solid"/>
              </a:ln>
              <a:effectLst>
                <a:reflection blurRad="6350" stA="55000" endA="300" endPos="45500" dir="5400000" sy="-100000" algn="bl" rotWithShape="0"/>
              </a:effectLst>
            </a:endParaRPr>
          </a:p>
        </p:txBody>
      </p:sp>
      <p:sp>
        <p:nvSpPr>
          <p:cNvPr id="12" name="11 CuadroTexto"/>
          <p:cNvSpPr txBox="1"/>
          <p:nvPr/>
        </p:nvSpPr>
        <p:spPr>
          <a:xfrm>
            <a:off x="914400" y="1901952"/>
            <a:ext cx="10411968" cy="2677656"/>
          </a:xfrm>
          <a:prstGeom prst="rect">
            <a:avLst/>
          </a:prstGeom>
          <a:noFill/>
        </p:spPr>
        <p:txBody>
          <a:bodyPr wrap="square" rtlCol="0">
            <a:spAutoFit/>
          </a:bodyPr>
          <a:lstStyle/>
          <a:p>
            <a:r>
              <a:rPr lang="es-ES" sz="2800" dirty="0" smtClean="0"/>
              <a:t>1) OBJETIVOS</a:t>
            </a:r>
          </a:p>
          <a:p>
            <a:r>
              <a:rPr lang="es-ES" sz="2800" dirty="0" smtClean="0"/>
              <a:t>2) ANTECEDENTES</a:t>
            </a:r>
          </a:p>
          <a:p>
            <a:r>
              <a:rPr lang="es-ES" sz="2800" dirty="0" smtClean="0"/>
              <a:t>3) MARCO TEÓRICO</a:t>
            </a:r>
          </a:p>
          <a:p>
            <a:r>
              <a:rPr lang="es-ES" sz="2800" dirty="0" smtClean="0"/>
              <a:t>4) ANÁLISIS DE LAS CORRELACIONES</a:t>
            </a:r>
          </a:p>
          <a:p>
            <a:r>
              <a:rPr lang="es-ES" sz="2800" dirty="0" smtClean="0"/>
              <a:t>5) PRESENTACIÓN DE RESULTADOS</a:t>
            </a:r>
          </a:p>
          <a:p>
            <a:r>
              <a:rPr lang="es-ES" sz="2800" dirty="0" smtClean="0"/>
              <a:t>6) CONCLUSIONES Y RECOMENDACIONES</a:t>
            </a:r>
            <a:endParaRPr lang="es-ES" sz="2800" dirty="0"/>
          </a:p>
        </p:txBody>
      </p:sp>
    </p:spTree>
    <p:extLst>
      <p:ext uri="{BB962C8B-B14F-4D97-AF65-F5344CB8AC3E}">
        <p14:creationId xmlns:p14="http://schemas.microsoft.com/office/powerpoint/2010/main" val="291780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433462" y="394764"/>
            <a:ext cx="3325847" cy="923330"/>
          </a:xfrm>
          <a:prstGeom prst="rect">
            <a:avLst/>
          </a:prstGeom>
          <a:noFill/>
        </p:spPr>
        <p:txBody>
          <a:bodyPr wrap="none" lIns="91440" tIns="45720" rIns="91440" bIns="45720">
            <a:spAutoFit/>
          </a:bodyPr>
          <a:lstStyle/>
          <a:p>
            <a:pPr algn="ctr"/>
            <a:r>
              <a:rPr lang="es-ES" sz="5400" b="1" dirty="0" smtClean="0">
                <a:ln w="22225">
                  <a:solidFill>
                    <a:schemeClr val="tx1"/>
                  </a:solidFill>
                  <a:prstDash val="solid"/>
                </a:ln>
                <a:effectLst>
                  <a:reflection blurRad="6350" stA="55000" endA="300" endPos="45500" dir="5400000" sy="-100000" algn="bl" rotWithShape="0"/>
                </a:effectLst>
              </a:rPr>
              <a:t>OBJETIVOS</a:t>
            </a:r>
            <a:endParaRPr lang="es-ES" sz="5400" b="1" cap="none" spc="0" dirty="0">
              <a:ln w="22225">
                <a:solidFill>
                  <a:schemeClr val="tx1"/>
                </a:solidFill>
                <a:prstDash val="solid"/>
              </a:ln>
              <a:effectLst>
                <a:reflection blurRad="6350" stA="55000" endA="300" endPos="45500" dir="5400000" sy="-100000" algn="bl" rotWithShape="0"/>
              </a:effectLst>
            </a:endParaRPr>
          </a:p>
        </p:txBody>
      </p:sp>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36326"/>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graphicFrame>
        <p:nvGraphicFramePr>
          <p:cNvPr id="19" name="Diagrama 18"/>
          <p:cNvGraphicFramePr/>
          <p:nvPr>
            <p:extLst>
              <p:ext uri="{D42A27DB-BD31-4B8C-83A1-F6EECF244321}">
                <p14:modId xmlns:p14="http://schemas.microsoft.com/office/powerpoint/2010/main" val="3843891522"/>
              </p:ext>
            </p:extLst>
          </p:nvPr>
        </p:nvGraphicFramePr>
        <p:xfrm>
          <a:off x="-641684" y="1257300"/>
          <a:ext cx="14891084" cy="50514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Rectángulo 23"/>
          <p:cNvSpPr/>
          <p:nvPr/>
        </p:nvSpPr>
        <p:spPr>
          <a:xfrm>
            <a:off x="634363" y="1976443"/>
            <a:ext cx="2165978"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cap="none" spc="0" dirty="0" smtClean="0">
                <a:ln>
                  <a:solidFill>
                    <a:schemeClr val="tx1"/>
                  </a:solidFill>
                </a:ln>
                <a:effectLst/>
              </a:rPr>
              <a:t>GENERAL</a:t>
            </a:r>
            <a:endParaRPr lang="es-ES" sz="4000" b="1" cap="none" spc="0" dirty="0">
              <a:ln>
                <a:solidFill>
                  <a:schemeClr val="tx1"/>
                </a:solidFill>
              </a:ln>
              <a:effectLst/>
            </a:endParaRPr>
          </a:p>
        </p:txBody>
      </p:sp>
      <p:sp>
        <p:nvSpPr>
          <p:cNvPr id="25" name="Rectángulo 24"/>
          <p:cNvSpPr/>
          <p:nvPr/>
        </p:nvSpPr>
        <p:spPr>
          <a:xfrm>
            <a:off x="400050" y="4300423"/>
            <a:ext cx="2821349"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cap="none" spc="0" dirty="0" smtClean="0">
                <a:ln>
                  <a:solidFill>
                    <a:schemeClr val="tx1"/>
                  </a:solidFill>
                </a:ln>
                <a:effectLst/>
              </a:rPr>
              <a:t>ESPECÍFICOS</a:t>
            </a:r>
            <a:endParaRPr lang="es-ES" sz="4000" b="1" cap="none" spc="0" dirty="0">
              <a:ln>
                <a:solidFill>
                  <a:schemeClr val="tx1"/>
                </a:solidFill>
              </a:ln>
              <a:effectLst/>
            </a:endParaRPr>
          </a:p>
        </p:txBody>
      </p:sp>
    </p:spTree>
    <p:extLst>
      <p:ext uri="{BB962C8B-B14F-4D97-AF65-F5344CB8AC3E}">
        <p14:creationId xmlns:p14="http://schemas.microsoft.com/office/powerpoint/2010/main" val="2348427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760683" y="502695"/>
            <a:ext cx="4670638" cy="923330"/>
          </a:xfrm>
          <a:prstGeom prst="rect">
            <a:avLst/>
          </a:prstGeom>
        </p:spPr>
        <p:txBody>
          <a:bodyPr wrap="none">
            <a:spAutoFit/>
          </a:bodyPr>
          <a:lstStyle/>
          <a:p>
            <a:pPr algn="ctr"/>
            <a:r>
              <a:rPr lang="es-ES" sz="5400" b="1" dirty="0" smtClean="0">
                <a:ln w="22225">
                  <a:solidFill>
                    <a:schemeClr val="tx1"/>
                  </a:solidFill>
                  <a:prstDash val="solid"/>
                </a:ln>
                <a:effectLst>
                  <a:reflection blurRad="6350" stA="55000" endA="300" endPos="45500" dir="5400000" sy="-100000" algn="bl" rotWithShape="0"/>
                </a:effectLst>
              </a:rPr>
              <a:t>ANTECEDENTES</a:t>
            </a:r>
            <a:endParaRPr lang="es-ES" sz="5400" b="1" dirty="0">
              <a:ln w="22225">
                <a:solidFill>
                  <a:schemeClr val="tx1"/>
                </a:solidFill>
                <a:prstDash val="solid"/>
              </a:ln>
              <a:effectLst>
                <a:reflection blurRad="6350" stA="55000" endA="300" endPos="45500" dir="5400000" sy="-100000" algn="bl" rotWithShape="0"/>
              </a:effectLst>
            </a:endParaRPr>
          </a:p>
        </p:txBody>
      </p:sp>
      <p:sp>
        <p:nvSpPr>
          <p:cNvPr id="12" name="11 CuadroTexto"/>
          <p:cNvSpPr txBox="1"/>
          <p:nvPr/>
        </p:nvSpPr>
        <p:spPr>
          <a:xfrm>
            <a:off x="914400" y="1901952"/>
            <a:ext cx="10411968" cy="2677656"/>
          </a:xfrm>
          <a:prstGeom prst="rect">
            <a:avLst/>
          </a:prstGeom>
          <a:noFill/>
        </p:spPr>
        <p:txBody>
          <a:bodyPr wrap="square" rtlCol="0">
            <a:spAutoFit/>
          </a:bodyPr>
          <a:lstStyle/>
          <a:p>
            <a:pPr marL="285750" indent="-285750">
              <a:buFontTx/>
              <a:buChar char="-"/>
            </a:pPr>
            <a:r>
              <a:rPr lang="es-ES" sz="2800" dirty="0" smtClean="0"/>
              <a:t>EXIGENCIAS  Y REQUERIMIENTOS DE LA NORMA ECUATORIANA DE LA CONSTRUCCIÓN</a:t>
            </a:r>
          </a:p>
          <a:p>
            <a:pPr marL="285750" indent="-285750">
              <a:buFontTx/>
              <a:buChar char="-"/>
            </a:pPr>
            <a:r>
              <a:rPr lang="es-ES" sz="2800" dirty="0" smtClean="0"/>
              <a:t>IMPORTANCIA DE LOS PARÁMETROS DE RESISTENCIA AL CORTE</a:t>
            </a:r>
          </a:p>
          <a:p>
            <a:pPr marL="285750" indent="-285750">
              <a:buFontTx/>
              <a:buChar char="-"/>
            </a:pPr>
            <a:r>
              <a:rPr lang="es-ES" sz="2800" dirty="0" smtClean="0"/>
              <a:t>VENTAJAS Y DESVENTAJAS DE LOS MÉTODOS UTILIZADOS</a:t>
            </a:r>
          </a:p>
          <a:p>
            <a:pPr marL="285750" indent="-285750">
              <a:buFontTx/>
              <a:buChar char="-"/>
            </a:pPr>
            <a:r>
              <a:rPr lang="es-ES" sz="2800" dirty="0" smtClean="0"/>
              <a:t>LAS CORRELACIONES UTILIZADAS NO SE ADAPTAN A LA REALIDAD DE LOS SUELOS DE NUESTRO ENTORNO</a:t>
            </a:r>
            <a:endParaRPr lang="es-ES" sz="2800" dirty="0"/>
          </a:p>
        </p:txBody>
      </p:sp>
    </p:spTree>
    <p:extLst>
      <p:ext uri="{BB962C8B-B14F-4D97-AF65-F5344CB8AC3E}">
        <p14:creationId xmlns:p14="http://schemas.microsoft.com/office/powerpoint/2010/main" val="116457606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2350654" y="502695"/>
            <a:ext cx="7490705" cy="923330"/>
          </a:xfrm>
          <a:prstGeom prst="rect">
            <a:avLst/>
          </a:prstGeom>
        </p:spPr>
        <p:txBody>
          <a:bodyPr wrap="none">
            <a:spAutoFit/>
          </a:bodyPr>
          <a:lstStyle/>
          <a:p>
            <a:pPr algn="ctr"/>
            <a:r>
              <a:rPr lang="es-ES" sz="5400" b="1" dirty="0" smtClean="0">
                <a:ln w="22225">
                  <a:solidFill>
                    <a:schemeClr val="tx1"/>
                  </a:solidFill>
                  <a:prstDash val="solid"/>
                </a:ln>
                <a:effectLst>
                  <a:reflection blurRad="6350" stA="55000" endA="300" endPos="45500" dir="5400000" sy="-100000" algn="bl" rotWithShape="0"/>
                </a:effectLst>
              </a:rPr>
              <a:t>EXPLORACION SUBSUELO</a:t>
            </a:r>
            <a:endParaRPr lang="es-ES" sz="5400" b="1" dirty="0">
              <a:ln w="22225">
                <a:solidFill>
                  <a:schemeClr val="tx1"/>
                </a:solidFill>
                <a:prstDash val="solid"/>
              </a:ln>
              <a:effectLst>
                <a:reflection blurRad="6350" stA="55000" endA="300" endPos="45500" dir="5400000" sy="-100000" algn="bl" rotWithShape="0"/>
              </a:effectLst>
            </a:endParaRPr>
          </a:p>
        </p:txBody>
      </p:sp>
      <p:sp>
        <p:nvSpPr>
          <p:cNvPr id="4" name="3 CuadroTexto"/>
          <p:cNvSpPr txBox="1"/>
          <p:nvPr/>
        </p:nvSpPr>
        <p:spPr>
          <a:xfrm>
            <a:off x="1517904" y="1645920"/>
            <a:ext cx="9156192" cy="3970318"/>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MÉTODOS DIRECTOS:	ENSAYO DE PENETRACIÓN ESTANDAR (SPT)</a:t>
            </a:r>
          </a:p>
          <a:p>
            <a:pPr lvl="8"/>
            <a:endParaRPr lang="es-ES" dirty="0" smtClean="0"/>
          </a:p>
          <a:p>
            <a:pPr lvl="8"/>
            <a:r>
              <a:rPr lang="es-ES" sz="2400" dirty="0" smtClean="0"/>
              <a:t>CALICATAS  O POZOS A CIELO ABIERTO</a:t>
            </a:r>
          </a:p>
          <a:p>
            <a:pPr lvl="8"/>
            <a:endParaRPr lang="es-ES" dirty="0" smtClean="0"/>
          </a:p>
          <a:p>
            <a:pPr lvl="8"/>
            <a:r>
              <a:rPr lang="es-ES" sz="2400" dirty="0" smtClean="0"/>
              <a:t>ENSAYOS DE LABORATORIO</a:t>
            </a:r>
          </a:p>
          <a:p>
            <a:pPr marL="3943350" lvl="8" indent="-285750" algn="just">
              <a:buFont typeface="Arial" panose="020B0604020202020204" pitchFamily="34" charset="0"/>
              <a:buChar char="•"/>
            </a:pPr>
            <a:r>
              <a:rPr lang="es-ES" sz="2400" dirty="0" smtClean="0"/>
              <a:t>ENSAYOS DE CLASIFICACIÓN SUCS</a:t>
            </a:r>
          </a:p>
          <a:p>
            <a:pPr marL="3943350" lvl="8" indent="-285750" algn="just">
              <a:buFont typeface="Arial" panose="020B0604020202020204" pitchFamily="34" charset="0"/>
              <a:buChar char="•"/>
            </a:pPr>
            <a:r>
              <a:rPr lang="es-ES" sz="2400" dirty="0" smtClean="0"/>
              <a:t>ENSAYOS CORTE DIRECTO</a:t>
            </a:r>
          </a:p>
          <a:p>
            <a:pPr marL="285750" indent="-285750">
              <a:buFont typeface="Arial" panose="020B0604020202020204" pitchFamily="34" charset="0"/>
              <a:buChar char="•"/>
            </a:pPr>
            <a:endParaRPr lang="es-ES" sz="2400" dirty="0" smtClean="0"/>
          </a:p>
          <a:p>
            <a:pPr marL="285750" indent="-285750">
              <a:buFont typeface="Arial" panose="020B0604020202020204" pitchFamily="34" charset="0"/>
              <a:buChar char="•"/>
            </a:pPr>
            <a:r>
              <a:rPr lang="es-ES" sz="2400" dirty="0" smtClean="0"/>
              <a:t>MÉTODOS INDIRECTOS:</a:t>
            </a:r>
            <a:r>
              <a:rPr lang="es-ES" sz="2400" dirty="0"/>
              <a:t>	</a:t>
            </a:r>
            <a:r>
              <a:rPr lang="es-ES" sz="2400" dirty="0" smtClean="0"/>
              <a:t>MÉTODOS SÍSMICOS</a:t>
            </a:r>
          </a:p>
          <a:p>
            <a:pPr marL="3943350" lvl="8" indent="-285750">
              <a:buFont typeface="Arial" panose="020B0604020202020204" pitchFamily="34" charset="0"/>
              <a:buChar char="•"/>
            </a:pPr>
            <a:r>
              <a:rPr lang="es-ES" sz="2400" dirty="0" smtClean="0"/>
              <a:t>SISMICA DE REFRACCIÓN</a:t>
            </a:r>
          </a:p>
          <a:p>
            <a:pPr marL="3943350" lvl="8" indent="-285750">
              <a:buFont typeface="Arial" panose="020B0604020202020204" pitchFamily="34" charset="0"/>
              <a:buChar char="•"/>
            </a:pPr>
            <a:r>
              <a:rPr lang="es-ES" sz="2400" dirty="0" smtClean="0"/>
              <a:t>MÉTODO MASW</a:t>
            </a:r>
          </a:p>
        </p:txBody>
      </p:sp>
    </p:spTree>
    <p:extLst>
      <p:ext uri="{BB962C8B-B14F-4D97-AF65-F5344CB8AC3E}">
        <p14:creationId xmlns:p14="http://schemas.microsoft.com/office/powerpoint/2010/main" val="630898679"/>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1768540" y="502695"/>
            <a:ext cx="8654933" cy="646331"/>
          </a:xfrm>
          <a:prstGeom prst="rect">
            <a:avLst/>
          </a:prstGeom>
        </p:spPr>
        <p:txBody>
          <a:bodyPr wrap="none">
            <a:spAutoFit/>
          </a:bodyPr>
          <a:lstStyle/>
          <a:p>
            <a:pPr algn="ctr"/>
            <a:r>
              <a:rPr lang="es-ES" sz="3600" b="1" dirty="0" smtClean="0">
                <a:ln w="22225">
                  <a:solidFill>
                    <a:schemeClr val="tx1"/>
                  </a:solidFill>
                  <a:prstDash val="solid"/>
                </a:ln>
                <a:effectLst>
                  <a:reflection blurRad="6350" stA="55000" endA="300" endPos="45500" dir="5400000" sy="-100000" algn="bl" rotWithShape="0"/>
                </a:effectLst>
              </a:rPr>
              <a:t>ENSAYO SPT (STANDARD PENETRATION TEST</a:t>
            </a:r>
            <a:endParaRPr lang="es-ES" sz="3600" b="1" dirty="0">
              <a:ln w="22225">
                <a:solidFill>
                  <a:schemeClr val="tx1"/>
                </a:solidFill>
                <a:prstDash val="solid"/>
              </a:ln>
              <a:effectLst>
                <a:reflection blurRad="6350" stA="55000" endA="300" endPos="45500" dir="5400000" sy="-100000" algn="bl" rotWithShape="0"/>
              </a:effectLst>
            </a:endParaRPr>
          </a:p>
        </p:txBody>
      </p:sp>
      <mc:AlternateContent xmlns:mc="http://schemas.openxmlformats.org/markup-compatibility/2006" xmlns:a14="http://schemas.microsoft.com/office/drawing/2010/main">
        <mc:Choice Requires="a14">
          <p:sp>
            <p:nvSpPr>
              <p:cNvPr id="4" name="3 CuadroTexto"/>
              <p:cNvSpPr txBox="1"/>
              <p:nvPr/>
            </p:nvSpPr>
            <p:spPr>
              <a:xfrm>
                <a:off x="707136" y="2506916"/>
                <a:ext cx="6443472" cy="1569660"/>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DESIGNACIÓN NORMA ASTM D-1586</a:t>
                </a:r>
              </a:p>
              <a:p>
                <a:pPr marL="285750" indent="-285750">
                  <a:buFont typeface="Arial" panose="020B0604020202020204" pitchFamily="34" charset="0"/>
                  <a:buChar char="•"/>
                </a:pPr>
                <a:endParaRPr lang="es-ES" sz="2400" dirty="0"/>
              </a:p>
              <a:p>
                <a:pPr marL="285750" indent="-285750">
                  <a:buFont typeface="Arial" panose="020B0604020202020204" pitchFamily="34" charset="0"/>
                  <a:buChar char="•"/>
                </a:pPr>
                <a:endParaRPr lang="es-ES" sz="2400" dirty="0" smtClean="0"/>
              </a:p>
              <a:p>
                <a:pPr marL="342900" indent="-342900">
                  <a:buFont typeface="Arial" panose="020B0604020202020204" pitchFamily="34" charset="0"/>
                  <a:buChar char="•"/>
                </a:pPr>
                <a14:m>
                  <m:oMath xmlns:m="http://schemas.openxmlformats.org/officeDocument/2006/math">
                    <m:sSub>
                      <m:sSubPr>
                        <m:ctrlPr>
                          <a:rPr lang="es-ES" sz="2400" i="1">
                            <a:latin typeface="Cambria Math"/>
                          </a:rPr>
                        </m:ctrlPr>
                      </m:sSubPr>
                      <m:e>
                        <m:r>
                          <a:rPr lang="es-EC" sz="2400" i="1">
                            <a:latin typeface="Cambria Math" panose="02040503050406030204" pitchFamily="18" charset="0"/>
                          </a:rPr>
                          <m:t>𝑁</m:t>
                        </m:r>
                      </m:e>
                      <m:sub>
                        <m:r>
                          <a:rPr lang="es-EC" sz="2400" i="1">
                            <a:latin typeface="Cambria Math" panose="02040503050406030204" pitchFamily="18" charset="0"/>
                          </a:rPr>
                          <m:t>30</m:t>
                        </m:r>
                      </m:sub>
                    </m:sSub>
                    <m:r>
                      <a:rPr lang="es-EC" sz="2400" i="1">
                        <a:latin typeface="Cambria Math" panose="02040503050406030204" pitchFamily="18" charset="0"/>
                      </a:rPr>
                      <m:t>=</m:t>
                    </m:r>
                    <m:sSub>
                      <m:sSubPr>
                        <m:ctrlPr>
                          <a:rPr lang="es-ES" sz="2400" i="1">
                            <a:latin typeface="Cambria Math"/>
                          </a:rPr>
                        </m:ctrlPr>
                      </m:sSubPr>
                      <m:e>
                        <m:r>
                          <a:rPr lang="es-EC" sz="2400" i="1">
                            <a:latin typeface="Cambria Math" panose="02040503050406030204" pitchFamily="18" charset="0"/>
                          </a:rPr>
                          <m:t>𝑁</m:t>
                        </m:r>
                      </m:e>
                      <m:sub>
                        <m:r>
                          <a:rPr lang="es-EC" sz="2400" i="1">
                            <a:latin typeface="Cambria Math" panose="02040503050406030204" pitchFamily="18" charset="0"/>
                          </a:rPr>
                          <m:t>15−30</m:t>
                        </m:r>
                      </m:sub>
                    </m:sSub>
                    <m:r>
                      <a:rPr lang="es-EC" sz="2400" i="1">
                        <a:latin typeface="Cambria Math" panose="02040503050406030204" pitchFamily="18" charset="0"/>
                      </a:rPr>
                      <m:t>+</m:t>
                    </m:r>
                    <m:sSub>
                      <m:sSubPr>
                        <m:ctrlPr>
                          <a:rPr lang="es-ES" sz="2400" i="1">
                            <a:latin typeface="Cambria Math"/>
                          </a:rPr>
                        </m:ctrlPr>
                      </m:sSubPr>
                      <m:e>
                        <m:r>
                          <a:rPr lang="es-EC" sz="2400" i="1">
                            <a:latin typeface="Cambria Math" panose="02040503050406030204" pitchFamily="18" charset="0"/>
                          </a:rPr>
                          <m:t>𝑁</m:t>
                        </m:r>
                      </m:e>
                      <m:sub>
                        <m:r>
                          <a:rPr lang="es-EC" sz="2400" i="1">
                            <a:latin typeface="Cambria Math" panose="02040503050406030204" pitchFamily="18" charset="0"/>
                          </a:rPr>
                          <m:t>30−45</m:t>
                        </m:r>
                      </m:sub>
                    </m:sSub>
                  </m:oMath>
                </a14:m>
                <a:endParaRPr lang="es-ES" sz="2400" dirty="0" smtClean="0"/>
              </a:p>
            </p:txBody>
          </p:sp>
        </mc:Choice>
        <mc:Fallback xmlns="">
          <p:sp>
            <p:nvSpPr>
              <p:cNvPr id="4" name="3 CuadroTexto"/>
              <p:cNvSpPr txBox="1">
                <a:spLocks noRot="1" noChangeAspect="1" noMove="1" noResize="1" noEditPoints="1" noAdjustHandles="1" noChangeArrowheads="1" noChangeShapeType="1" noTextEdit="1"/>
              </p:cNvSpPr>
              <p:nvPr/>
            </p:nvSpPr>
            <p:spPr>
              <a:xfrm>
                <a:off x="707136" y="2506916"/>
                <a:ext cx="6443472" cy="1569660"/>
              </a:xfrm>
              <a:prstGeom prst="rect">
                <a:avLst/>
              </a:prstGeom>
              <a:blipFill rotWithShape="1">
                <a:blip r:embed="rId7"/>
                <a:stretch>
                  <a:fillRect l="-1230" t="-3101" b="-6202"/>
                </a:stretch>
              </a:blipFill>
            </p:spPr>
            <p:txBody>
              <a:bodyPr/>
              <a:lstStyle/>
              <a:p>
                <a:r>
                  <a:rPr lang="es-ES">
                    <a:noFill/>
                  </a:rPr>
                  <a:t> </a:t>
                </a:r>
              </a:p>
            </p:txBody>
          </p:sp>
        </mc:Fallback>
      </mc:AlternateContent>
      <p:pic>
        <p:nvPicPr>
          <p:cNvPr id="9" name="8 Imagen" descr="H:\MIS RESPALDOS\FOTOS Y VIDEOS\TRABAJO\FOTOS TRABAJO\FOTOS TRABAJO\fotos trabajos spt dolores veintimilla patate\DSC00821.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7623619" y="1629091"/>
            <a:ext cx="2699385" cy="3599815"/>
          </a:xfrm>
          <a:prstGeom prst="rect">
            <a:avLst/>
          </a:prstGeom>
          <a:noFill/>
          <a:ln>
            <a:noFill/>
          </a:ln>
        </p:spPr>
      </p:pic>
    </p:spTree>
    <p:extLst>
      <p:ext uri="{BB962C8B-B14F-4D97-AF65-F5344CB8AC3E}">
        <p14:creationId xmlns:p14="http://schemas.microsoft.com/office/powerpoint/2010/main" val="155560279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3286650" y="502695"/>
            <a:ext cx="5618718" cy="646331"/>
          </a:xfrm>
          <a:prstGeom prst="rect">
            <a:avLst/>
          </a:prstGeom>
        </p:spPr>
        <p:txBody>
          <a:bodyPr wrap="none">
            <a:spAutoFit/>
          </a:bodyPr>
          <a:lstStyle/>
          <a:p>
            <a:pPr algn="ctr"/>
            <a:r>
              <a:rPr lang="es-ES" sz="3600" b="1" dirty="0" smtClean="0">
                <a:ln w="22225">
                  <a:solidFill>
                    <a:schemeClr val="tx1"/>
                  </a:solidFill>
                  <a:prstDash val="solid"/>
                </a:ln>
                <a:effectLst>
                  <a:reflection blurRad="6350" stA="55000" endA="300" endPos="45500" dir="5400000" sy="-100000" algn="bl" rotWithShape="0"/>
                </a:effectLst>
              </a:rPr>
              <a:t>ENSAYOS DE LABORATORIO</a:t>
            </a:r>
            <a:endParaRPr lang="es-ES" sz="3600" b="1" dirty="0">
              <a:ln w="22225">
                <a:solidFill>
                  <a:schemeClr val="tx1"/>
                </a:solidFill>
                <a:prstDash val="solid"/>
              </a:ln>
              <a:effectLst>
                <a:reflection blurRad="6350" stA="55000" endA="300" endPos="45500" dir="5400000" sy="-100000" algn="bl" rotWithShape="0"/>
              </a:effectLst>
            </a:endParaRPr>
          </a:p>
        </p:txBody>
      </p:sp>
      <p:sp>
        <p:nvSpPr>
          <p:cNvPr id="4" name="3 CuadroTexto"/>
          <p:cNvSpPr txBox="1"/>
          <p:nvPr/>
        </p:nvSpPr>
        <p:spPr>
          <a:xfrm>
            <a:off x="914400" y="1389888"/>
            <a:ext cx="10180320" cy="4154984"/>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ENSAYOS ORIENTADOS A LA CLASIFICACIÓN SUCS</a:t>
            </a:r>
          </a:p>
          <a:p>
            <a:pPr marL="1657350" lvl="3" indent="-285750">
              <a:buFont typeface="Arial" panose="020B0604020202020204" pitchFamily="34" charset="0"/>
              <a:buChar char="•"/>
            </a:pPr>
            <a:r>
              <a:rPr lang="es-ES" sz="2400" dirty="0" smtClean="0"/>
              <a:t>CONTENIDO DE HUMEDAD  (%</a:t>
            </a:r>
            <a:r>
              <a:rPr lang="es-ES" sz="2400" dirty="0" err="1" smtClean="0"/>
              <a:t>hum</a:t>
            </a:r>
            <a:r>
              <a:rPr lang="es-ES" sz="2400" dirty="0" smtClean="0"/>
              <a:t>)  ASTM D-2216</a:t>
            </a:r>
          </a:p>
          <a:p>
            <a:pPr marL="1657350" lvl="3" indent="-285750">
              <a:buFont typeface="Arial" panose="020B0604020202020204" pitchFamily="34" charset="0"/>
              <a:buChar char="•"/>
            </a:pPr>
            <a:r>
              <a:rPr lang="es-ES" sz="2400" dirty="0" smtClean="0"/>
              <a:t>GRANULOMETRÍA		           ASTM D-422	</a:t>
            </a:r>
          </a:p>
          <a:p>
            <a:pPr marL="1657350" lvl="3" indent="-285750">
              <a:buFont typeface="Arial" panose="020B0604020202020204" pitchFamily="34" charset="0"/>
              <a:buChar char="•"/>
            </a:pPr>
            <a:r>
              <a:rPr lang="es-ES" sz="2400" dirty="0" smtClean="0"/>
              <a:t>LÍMITES DE ATTENBERG	           ASTM D -4318	</a:t>
            </a:r>
          </a:p>
          <a:p>
            <a:pPr lvl="3"/>
            <a:endParaRPr lang="es-ES" sz="2400" dirty="0" smtClean="0"/>
          </a:p>
          <a:p>
            <a:pPr marL="285750" indent="-285750">
              <a:buFont typeface="Arial" panose="020B0604020202020204" pitchFamily="34" charset="0"/>
              <a:buChar char="•"/>
            </a:pPr>
            <a:r>
              <a:rPr lang="es-ES" sz="2400" dirty="0" smtClean="0"/>
              <a:t>ENSAYO CORTE DIRECTO</a:t>
            </a:r>
          </a:p>
          <a:p>
            <a:pPr marL="1657350" lvl="3" indent="-285750">
              <a:buFont typeface="Arial" panose="020B0604020202020204" pitchFamily="34" charset="0"/>
              <a:buChar char="•"/>
            </a:pPr>
            <a:r>
              <a:rPr lang="es-ES" sz="2400" dirty="0" smtClean="0"/>
              <a:t>DESIGNACIÓN ASTM D-3080</a:t>
            </a:r>
          </a:p>
          <a:p>
            <a:pPr marL="1657350" lvl="3" indent="-285750">
              <a:buFont typeface="Arial" panose="020B0604020202020204" pitchFamily="34" charset="0"/>
              <a:buChar char="•"/>
            </a:pPr>
            <a:r>
              <a:rPr lang="es-EC" sz="2400" dirty="0" smtClean="0"/>
              <a:t>MUESTRAS DE SUELOS GRANULARES QUE PUEDEN SER ALTERADAS O INALTERADAS</a:t>
            </a:r>
          </a:p>
          <a:p>
            <a:pPr marL="1657350" lvl="3" indent="-285750">
              <a:buFont typeface="Arial" panose="020B0604020202020204" pitchFamily="34" charset="0"/>
              <a:buChar char="•"/>
            </a:pPr>
            <a:endParaRPr lang="es-ES" sz="2400" dirty="0" smtClean="0"/>
          </a:p>
          <a:p>
            <a:pPr marL="285750" indent="-285750">
              <a:buFont typeface="Arial" panose="020B0604020202020204" pitchFamily="34" charset="0"/>
              <a:buChar char="•"/>
            </a:pPr>
            <a:endParaRPr lang="es-ES" sz="2400" dirty="0" smtClean="0"/>
          </a:p>
        </p:txBody>
      </p:sp>
    </p:spTree>
    <p:extLst>
      <p:ext uri="{BB962C8B-B14F-4D97-AF65-F5344CB8AC3E}">
        <p14:creationId xmlns:p14="http://schemas.microsoft.com/office/powerpoint/2010/main" val="391648635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20297" t="79733" r="9941" b="12766"/>
          <a:stretch>
            <a:fillRect/>
          </a:stretch>
        </p:blipFill>
        <p:spPr bwMode="auto">
          <a:xfrm>
            <a:off x="0" y="6308726"/>
            <a:ext cx="1219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0469" b="86458" l="21191" r="83008"/>
                    </a14:imgEffect>
                  </a14:imgLayer>
                </a14:imgProps>
              </a:ext>
              <a:ext uri="{28A0092B-C50C-407E-A947-70E740481C1C}">
                <a14:useLocalDpi xmlns:a14="http://schemas.microsoft.com/office/drawing/2010/main" val="0"/>
              </a:ext>
            </a:extLst>
          </a:blip>
          <a:srcRect l="21307" t="79528" r="28392" b="12766"/>
          <a:stretch/>
        </p:blipFill>
        <p:spPr bwMode="auto">
          <a:xfrm>
            <a:off x="0" y="123074"/>
            <a:ext cx="12192001" cy="5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89"/>
          <p:cNvPicPr/>
          <p:nvPr/>
        </p:nvPicPr>
        <p:blipFill>
          <a:blip r:embed="rId6">
            <a:extLst>
              <a:ext uri="{28A0092B-C50C-407E-A947-70E740481C1C}">
                <a14:useLocalDpi xmlns:a14="http://schemas.microsoft.com/office/drawing/2010/main" val="0"/>
              </a:ext>
            </a:extLst>
          </a:blip>
          <a:stretch>
            <a:fillRect/>
          </a:stretch>
        </p:blipFill>
        <p:spPr>
          <a:xfrm>
            <a:off x="0" y="0"/>
            <a:ext cx="914400" cy="802105"/>
          </a:xfrm>
          <a:prstGeom prst="rect">
            <a:avLst/>
          </a:prstGeom>
        </p:spPr>
      </p:pic>
      <p:sp>
        <p:nvSpPr>
          <p:cNvPr id="3" name="2 Rectángulo"/>
          <p:cNvSpPr/>
          <p:nvPr/>
        </p:nvSpPr>
        <p:spPr>
          <a:xfrm>
            <a:off x="2419271" y="502695"/>
            <a:ext cx="7353488" cy="646331"/>
          </a:xfrm>
          <a:prstGeom prst="rect">
            <a:avLst/>
          </a:prstGeom>
        </p:spPr>
        <p:txBody>
          <a:bodyPr wrap="none">
            <a:spAutoFit/>
          </a:bodyPr>
          <a:lstStyle/>
          <a:p>
            <a:pPr algn="ctr"/>
            <a:r>
              <a:rPr lang="es-ES" sz="3600" b="1" dirty="0" smtClean="0">
                <a:ln w="22225">
                  <a:solidFill>
                    <a:schemeClr val="tx1"/>
                  </a:solidFill>
                  <a:prstDash val="solid"/>
                </a:ln>
                <a:effectLst>
                  <a:reflection blurRad="6350" stA="55000" endA="300" endPos="45500" dir="5400000" sy="-100000" algn="bl" rotWithShape="0"/>
                </a:effectLst>
              </a:rPr>
              <a:t>PARÁMETROS RESISTENCIA AL CORTE</a:t>
            </a:r>
            <a:endParaRPr lang="es-ES" sz="3600" b="1" dirty="0">
              <a:ln w="22225">
                <a:solidFill>
                  <a:schemeClr val="tx1"/>
                </a:solidFill>
                <a:prstDash val="solid"/>
              </a:ln>
              <a:effectLst>
                <a:reflection blurRad="6350" stA="55000" endA="300" endPos="45500" dir="5400000" sy="-100000" algn="bl" rotWithShape="0"/>
              </a:effectLst>
            </a:endParaRPr>
          </a:p>
        </p:txBody>
      </p:sp>
      <mc:AlternateContent xmlns:mc="http://schemas.openxmlformats.org/markup-compatibility/2006" xmlns:a14="http://schemas.microsoft.com/office/drawing/2010/main">
        <mc:Choice Requires="a14">
          <p:sp>
            <p:nvSpPr>
              <p:cNvPr id="4" name="3 CuadroTexto"/>
              <p:cNvSpPr txBox="1"/>
              <p:nvPr/>
            </p:nvSpPr>
            <p:spPr>
              <a:xfrm>
                <a:off x="158496" y="1914144"/>
                <a:ext cx="5181600" cy="3133550"/>
              </a:xfrm>
              <a:prstGeom prst="rect">
                <a:avLst/>
              </a:prstGeom>
              <a:noFill/>
            </p:spPr>
            <p:txBody>
              <a:bodyPr wrap="square" rtlCol="0">
                <a:spAutoFit/>
              </a:bodyPr>
              <a:lstStyle/>
              <a:p>
                <a:pPr lvl="3"/>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𝜏</m:t>
                      </m:r>
                      <m:r>
                        <a:rPr lang="es-EC" sz="2400" i="1">
                          <a:latin typeface="Cambria Math" panose="02040503050406030204" pitchFamily="18" charset="0"/>
                        </a:rPr>
                        <m:t>= </m:t>
                      </m:r>
                      <m:sSup>
                        <m:sSupPr>
                          <m:ctrlPr>
                            <a:rPr lang="es-ES" sz="2400" i="1">
                              <a:latin typeface="Cambria Math"/>
                            </a:rPr>
                          </m:ctrlPr>
                        </m:sSupPr>
                        <m:e>
                          <m:r>
                            <a:rPr lang="es-EC" sz="2400" i="1">
                              <a:latin typeface="Cambria Math" panose="02040503050406030204" pitchFamily="18" charset="0"/>
                            </a:rPr>
                            <m:t>𝑐</m:t>
                          </m:r>
                        </m:e>
                        <m:sup>
                          <m:r>
                            <a:rPr lang="es-EC" sz="2400" i="1">
                              <a:latin typeface="Cambria Math" panose="02040503050406030204" pitchFamily="18" charset="0"/>
                            </a:rPr>
                            <m:t>′</m:t>
                          </m:r>
                        </m:sup>
                      </m:sSup>
                      <m:r>
                        <a:rPr lang="es-EC" sz="2400" i="1">
                          <a:latin typeface="Cambria Math" panose="02040503050406030204" pitchFamily="18" charset="0"/>
                        </a:rPr>
                        <m:t>+</m:t>
                      </m:r>
                      <m:sSup>
                        <m:sSupPr>
                          <m:ctrlPr>
                            <a:rPr lang="es-ES" sz="2400" i="1">
                              <a:latin typeface="Cambria Math"/>
                            </a:rPr>
                          </m:ctrlPr>
                        </m:sSupPr>
                        <m:e>
                          <m:r>
                            <a:rPr lang="es-EC" sz="2400" i="1">
                              <a:latin typeface="Cambria Math" panose="02040503050406030204" pitchFamily="18" charset="0"/>
                            </a:rPr>
                            <m:t>𝜎</m:t>
                          </m:r>
                        </m:e>
                        <m:sup>
                          <m:r>
                            <a:rPr lang="es-EC" sz="2400" i="1">
                              <a:latin typeface="Cambria Math" panose="02040503050406030204" pitchFamily="18" charset="0"/>
                            </a:rPr>
                            <m:t>′</m:t>
                          </m:r>
                        </m:sup>
                      </m:sSup>
                      <m:func>
                        <m:funcPr>
                          <m:ctrlPr>
                            <a:rPr lang="es-ES" sz="2400" i="1">
                              <a:latin typeface="Cambria Math"/>
                            </a:rPr>
                          </m:ctrlPr>
                        </m:funcPr>
                        <m:fName>
                          <m:r>
                            <m:rPr>
                              <m:sty m:val="p"/>
                            </m:rPr>
                            <a:rPr lang="es-EC" sz="2400">
                              <a:latin typeface="Cambria Math" panose="02040503050406030204" pitchFamily="18" charset="0"/>
                            </a:rPr>
                            <m:t>tan</m:t>
                          </m:r>
                        </m:fName>
                        <m:e>
                          <m:r>
                            <a:rPr lang="es-EC" sz="2400" i="1">
                              <a:latin typeface="Cambria Math" panose="02040503050406030204" pitchFamily="18" charset="0"/>
                            </a:rPr>
                            <m:t>𝜑</m:t>
                          </m:r>
                        </m:e>
                      </m:func>
                    </m:oMath>
                  </m:oMathPara>
                </a14:m>
                <a:endParaRPr lang="es-ES" sz="2400" dirty="0" smtClean="0"/>
              </a:p>
              <a:p>
                <a:pPr lvl="3"/>
                <a14:m>
                  <m:oMath xmlns:m="http://schemas.openxmlformats.org/officeDocument/2006/math">
                    <m:r>
                      <a:rPr lang="es-EC" sz="2400" i="1">
                        <a:latin typeface="Cambria Math" panose="02040503050406030204" pitchFamily="18" charset="0"/>
                      </a:rPr>
                      <m:t>𝜏</m:t>
                    </m:r>
                  </m:oMath>
                </a14:m>
                <a:r>
                  <a:rPr lang="es-EC" sz="2400" dirty="0"/>
                  <a:t> = resistencia al corte</a:t>
                </a:r>
                <a:r>
                  <a:rPr lang="es-EC" sz="2400" dirty="0" smtClean="0"/>
                  <a:t>.</a:t>
                </a:r>
              </a:p>
              <a:p>
                <a:pPr lvl="3"/>
                <a14:m>
                  <m:oMath xmlns:m="http://schemas.openxmlformats.org/officeDocument/2006/math">
                    <m:sSup>
                      <m:sSupPr>
                        <m:ctrlPr>
                          <a:rPr lang="es-ES" sz="2400" i="1">
                            <a:latin typeface="Cambria Math"/>
                          </a:rPr>
                        </m:ctrlPr>
                      </m:sSupPr>
                      <m:e>
                        <m:r>
                          <a:rPr lang="es-EC" sz="2400" i="1">
                            <a:latin typeface="Cambria Math" panose="02040503050406030204" pitchFamily="18" charset="0"/>
                          </a:rPr>
                          <m:t>𝑐</m:t>
                        </m:r>
                      </m:e>
                      <m:sup>
                        <m:r>
                          <a:rPr lang="es-EC" sz="2400" i="1">
                            <a:latin typeface="Cambria Math" panose="02040503050406030204" pitchFamily="18" charset="0"/>
                          </a:rPr>
                          <m:t>′</m:t>
                        </m:r>
                      </m:sup>
                    </m:sSup>
                  </m:oMath>
                </a14:m>
                <a:r>
                  <a:rPr lang="es-EC" sz="2400" dirty="0"/>
                  <a:t>= </a:t>
                </a:r>
                <a:r>
                  <a:rPr lang="es-EC" sz="2400" dirty="0" smtClean="0"/>
                  <a:t>cohesión.</a:t>
                </a:r>
              </a:p>
              <a:p>
                <a:pPr lvl="3"/>
                <a14:m>
                  <m:oMath xmlns:m="http://schemas.openxmlformats.org/officeDocument/2006/math">
                    <m:sSup>
                      <m:sSupPr>
                        <m:ctrlPr>
                          <a:rPr lang="es-ES" sz="2400" i="1">
                            <a:latin typeface="Cambria Math"/>
                          </a:rPr>
                        </m:ctrlPr>
                      </m:sSupPr>
                      <m:e>
                        <m:r>
                          <a:rPr lang="es-EC" sz="2400" i="1">
                            <a:latin typeface="Cambria Math" panose="02040503050406030204" pitchFamily="18" charset="0"/>
                          </a:rPr>
                          <m:t>𝜎</m:t>
                        </m:r>
                      </m:e>
                      <m:sup>
                        <m:r>
                          <a:rPr lang="es-EC" sz="2400" i="1">
                            <a:latin typeface="Cambria Math" panose="02040503050406030204" pitchFamily="18" charset="0"/>
                          </a:rPr>
                          <m:t>′</m:t>
                        </m:r>
                      </m:sup>
                    </m:sSup>
                  </m:oMath>
                </a14:m>
                <a:r>
                  <a:rPr lang="es-EC" sz="2400" dirty="0"/>
                  <a:t>= esfuerzo normal efectivo en el plano de </a:t>
                </a:r>
                <a:r>
                  <a:rPr lang="es-EC" sz="2400" dirty="0" smtClean="0"/>
                  <a:t>corte</a:t>
                </a:r>
              </a:p>
              <a:p>
                <a:pPr lvl="3"/>
                <a14:m>
                  <m:oMath xmlns:m="http://schemas.openxmlformats.org/officeDocument/2006/math">
                    <m:r>
                      <a:rPr lang="es-EC" sz="2400" i="1">
                        <a:latin typeface="Cambria Math" panose="02040503050406030204" pitchFamily="18" charset="0"/>
                      </a:rPr>
                      <m:t>𝜑</m:t>
                    </m:r>
                  </m:oMath>
                </a14:m>
                <a:r>
                  <a:rPr lang="es-EC" sz="2400" dirty="0"/>
                  <a:t> = ángulo de fricción interna</a:t>
                </a:r>
                <a:endParaRPr lang="es-ES" sz="2400" dirty="0" smtClean="0"/>
              </a:p>
              <a:p>
                <a:pPr marL="285750" indent="-285750">
                  <a:buFont typeface="Arial" panose="020B0604020202020204" pitchFamily="34" charset="0"/>
                  <a:buChar char="•"/>
                </a:pPr>
                <a:endParaRPr lang="es-ES" sz="2400" dirty="0" smtClean="0"/>
              </a:p>
            </p:txBody>
          </p:sp>
        </mc:Choice>
        <mc:Fallback xmlns="">
          <p:sp>
            <p:nvSpPr>
              <p:cNvPr id="4" name="3 CuadroTexto"/>
              <p:cNvSpPr txBox="1">
                <a:spLocks noRot="1" noChangeAspect="1" noMove="1" noResize="1" noEditPoints="1" noAdjustHandles="1" noChangeArrowheads="1" noChangeShapeType="1" noTextEdit="1"/>
              </p:cNvSpPr>
              <p:nvPr/>
            </p:nvSpPr>
            <p:spPr>
              <a:xfrm>
                <a:off x="158496" y="1914144"/>
                <a:ext cx="5181600" cy="3133550"/>
              </a:xfrm>
              <a:prstGeom prst="rect">
                <a:avLst/>
              </a:prstGeom>
              <a:blipFill rotWithShape="1">
                <a:blip r:embed="rId7"/>
                <a:stretch>
                  <a:fillRect r="-1294"/>
                </a:stretch>
              </a:blipFill>
            </p:spPr>
            <p:txBody>
              <a:bodyPr/>
              <a:lstStyle/>
              <a:p>
                <a:r>
                  <a:rPr lang="es-ES">
                    <a:noFill/>
                  </a:rPr>
                  <a:t> </a:t>
                </a:r>
              </a:p>
            </p:txBody>
          </p:sp>
        </mc:Fallback>
      </mc:AlternateContent>
      <p:pic>
        <p:nvPicPr>
          <p:cNvPr id="9" name="8 Imagen"/>
          <p:cNvPicPr/>
          <p:nvPr/>
        </p:nvPicPr>
        <p:blipFill>
          <a:blip r:embed="rId8">
            <a:extLst>
              <a:ext uri="{28A0092B-C50C-407E-A947-70E740481C1C}">
                <a14:useLocalDpi xmlns:a14="http://schemas.microsoft.com/office/drawing/2010/main" val="0"/>
              </a:ext>
            </a:extLst>
          </a:blip>
          <a:srcRect/>
          <a:stretch>
            <a:fillRect/>
          </a:stretch>
        </p:blipFill>
        <p:spPr bwMode="auto">
          <a:xfrm>
            <a:off x="5474208" y="1407920"/>
            <a:ext cx="6403975" cy="3810256"/>
          </a:xfrm>
          <a:prstGeom prst="rect">
            <a:avLst/>
          </a:prstGeom>
          <a:noFill/>
          <a:ln>
            <a:noFill/>
          </a:ln>
        </p:spPr>
      </p:pic>
    </p:spTree>
    <p:extLst>
      <p:ext uri="{BB962C8B-B14F-4D97-AF65-F5344CB8AC3E}">
        <p14:creationId xmlns:p14="http://schemas.microsoft.com/office/powerpoint/2010/main" val="72024939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12757</TotalTime>
  <Words>1359</Words>
  <Application>Microsoft Office PowerPoint</Application>
  <PresentationFormat>Personalizado</PresentationFormat>
  <Paragraphs>167</Paragraphs>
  <Slides>29</Slides>
  <Notes>28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A LA OBTENCIÓN DEL TÍTULO DE INGENIERO CIVIL</dc:title>
  <dc:creator>Vanessa Perez</dc:creator>
  <cp:lastModifiedBy>Haro Lescano Juan Francisco</cp:lastModifiedBy>
  <cp:revision>331</cp:revision>
  <dcterms:created xsi:type="dcterms:W3CDTF">2016-03-17T14:27:39Z</dcterms:created>
  <dcterms:modified xsi:type="dcterms:W3CDTF">2017-04-10T17:55:27Z</dcterms:modified>
</cp:coreProperties>
</file>