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943" r:id="rId1"/>
  </p:sldMasterIdLst>
  <p:sldIdLst>
    <p:sldId id="256" r:id="rId2"/>
    <p:sldId id="257" r:id="rId3"/>
    <p:sldId id="259" r:id="rId4"/>
    <p:sldId id="260" r:id="rId5"/>
    <p:sldId id="264" r:id="rId6"/>
    <p:sldId id="265" r:id="rId7"/>
    <p:sldId id="309" r:id="rId8"/>
    <p:sldId id="272" r:id="rId9"/>
    <p:sldId id="273" r:id="rId10"/>
    <p:sldId id="274" r:id="rId11"/>
    <p:sldId id="276" r:id="rId12"/>
    <p:sldId id="327" r:id="rId13"/>
    <p:sldId id="280" r:id="rId14"/>
    <p:sldId id="281" r:id="rId15"/>
    <p:sldId id="282" r:id="rId16"/>
    <p:sldId id="285" r:id="rId17"/>
    <p:sldId id="311" r:id="rId18"/>
    <p:sldId id="317" r:id="rId19"/>
    <p:sldId id="326" r:id="rId20"/>
    <p:sldId id="318" r:id="rId21"/>
    <p:sldId id="321" r:id="rId22"/>
    <p:sldId id="322" r:id="rId23"/>
    <p:sldId id="323" r:id="rId24"/>
    <p:sldId id="324" r:id="rId25"/>
    <p:sldId id="301" r:id="rId26"/>
    <p:sldId id="325" r:id="rId27"/>
    <p:sldId id="30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83" d="100"/>
          <a:sy n="83" d="100"/>
        </p:scale>
        <p:origin x="-108" y="-6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95D02F-97CE-423C-B86D-02D3DC04AD79}"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en-US"/>
        </a:p>
      </dgm:t>
    </dgm:pt>
    <dgm:pt modelId="{6A7A35C1-0679-4FB4-A060-E8E336D2CEDC}">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es-ES" sz="2000" b="1" dirty="0"/>
            <a:t>¿Cuál es la calificación que dan los clientes al servicio recibido?</a:t>
          </a:r>
          <a:endParaRPr lang="en-US" sz="2000" b="1" dirty="0"/>
        </a:p>
      </dgm:t>
    </dgm:pt>
    <dgm:pt modelId="{3A5C5362-A838-41B6-AABD-629D80D9CE6F}" type="parTrans" cxnId="{7F860E32-26A4-43A9-B851-AC34F00A4BAD}">
      <dgm:prSet/>
      <dgm:spPr/>
      <dgm:t>
        <a:bodyPr/>
        <a:lstStyle/>
        <a:p>
          <a:endParaRPr lang="en-US"/>
        </a:p>
      </dgm:t>
    </dgm:pt>
    <dgm:pt modelId="{5CB20922-71FC-4F22-A945-1F5F6727019D}" type="sibTrans" cxnId="{7F860E32-26A4-43A9-B851-AC34F00A4BAD}">
      <dgm:prSet/>
      <dgm:spPr/>
      <dgm:t>
        <a:bodyPr/>
        <a:lstStyle/>
        <a:p>
          <a:endParaRPr lang="en-US"/>
        </a:p>
      </dgm:t>
    </dgm:pt>
    <dgm:pt modelId="{E797C5D0-5A75-4D6C-A5E5-038DB5CC48E2}">
      <dgm:prSet custT="1"/>
      <dgm:spPr/>
      <dgm:t>
        <a:bodyPr/>
        <a:lstStyle/>
        <a:p>
          <a:pPr algn="ctr" rtl="0"/>
          <a:r>
            <a:rPr lang="es-ES" sz="2000" b="1" dirty="0"/>
            <a:t>¿Cuáles son las ventajas competitivas que ofrece el restaurante temático Casa </a:t>
          </a:r>
          <a:r>
            <a:rPr lang="es-ES" sz="2000" b="1" dirty="0" err="1"/>
            <a:t>Machay</a:t>
          </a:r>
          <a:r>
            <a:rPr lang="es-ES" sz="2000" b="1" dirty="0"/>
            <a:t>? </a:t>
          </a:r>
          <a:endParaRPr lang="en-US" sz="2000" b="1" dirty="0"/>
        </a:p>
      </dgm:t>
    </dgm:pt>
    <dgm:pt modelId="{58473A9A-2A7B-4588-BBC8-0FEE51DB9EA2}" type="parTrans" cxnId="{EF7EE820-36E9-4A3E-A0A2-C7A7BD822A35}">
      <dgm:prSet/>
      <dgm:spPr/>
      <dgm:t>
        <a:bodyPr/>
        <a:lstStyle/>
        <a:p>
          <a:endParaRPr lang="en-US"/>
        </a:p>
      </dgm:t>
    </dgm:pt>
    <dgm:pt modelId="{3A14AC78-9EBA-4974-BCC1-2DC07C0FC387}" type="sibTrans" cxnId="{EF7EE820-36E9-4A3E-A0A2-C7A7BD822A35}">
      <dgm:prSet/>
      <dgm:spPr/>
      <dgm:t>
        <a:bodyPr/>
        <a:lstStyle/>
        <a:p>
          <a:endParaRPr lang="en-US"/>
        </a:p>
      </dgm:t>
    </dgm:pt>
    <dgm:pt modelId="{28170507-04BB-462B-A659-682F8EFA41E6}">
      <dgm:prSet custT="1"/>
      <dgm:spPr/>
      <dgm:t>
        <a:bodyPr/>
        <a:lstStyle/>
        <a:p>
          <a:pPr algn="ctr" rtl="0"/>
          <a:r>
            <a:rPr lang="es-ES" sz="2000" b="1" dirty="0"/>
            <a:t>¿Qué se debe mejorar en el restaurante temático Casa </a:t>
          </a:r>
          <a:r>
            <a:rPr lang="es-ES" sz="2000" b="1" dirty="0" err="1"/>
            <a:t>Machay</a:t>
          </a:r>
          <a:r>
            <a:rPr lang="es-ES" sz="2000" b="1" dirty="0"/>
            <a:t> para satisfacer las expectativas de sus clientes?</a:t>
          </a:r>
          <a:endParaRPr lang="en-US" sz="2000" b="1" dirty="0"/>
        </a:p>
      </dgm:t>
    </dgm:pt>
    <dgm:pt modelId="{864E3BC4-1010-49E6-914A-9450AC8BF42C}" type="parTrans" cxnId="{ABC3E585-C174-49FA-9FAA-B86751509795}">
      <dgm:prSet/>
      <dgm:spPr/>
      <dgm:t>
        <a:bodyPr/>
        <a:lstStyle/>
        <a:p>
          <a:endParaRPr lang="en-US"/>
        </a:p>
      </dgm:t>
    </dgm:pt>
    <dgm:pt modelId="{D052C836-7431-420A-9DD4-B8492E9B6BE6}" type="sibTrans" cxnId="{ABC3E585-C174-49FA-9FAA-B86751509795}">
      <dgm:prSet/>
      <dgm:spPr/>
      <dgm:t>
        <a:bodyPr/>
        <a:lstStyle/>
        <a:p>
          <a:endParaRPr lang="en-US"/>
        </a:p>
      </dgm:t>
    </dgm:pt>
    <dgm:pt modelId="{F891C10B-DD4C-466F-810C-72B204D89788}" type="pres">
      <dgm:prSet presAssocID="{FC95D02F-97CE-423C-B86D-02D3DC04AD79}" presName="compositeShape" presStyleCnt="0">
        <dgm:presLayoutVars>
          <dgm:chMax val="7"/>
          <dgm:dir/>
          <dgm:resizeHandles val="exact"/>
        </dgm:presLayoutVars>
      </dgm:prSet>
      <dgm:spPr/>
      <dgm:t>
        <a:bodyPr/>
        <a:lstStyle/>
        <a:p>
          <a:endParaRPr lang="es-EC"/>
        </a:p>
      </dgm:t>
    </dgm:pt>
    <dgm:pt modelId="{2AA3E152-8879-4047-BE4A-93DD3588B41A}" type="pres">
      <dgm:prSet presAssocID="{6A7A35C1-0679-4FB4-A060-E8E336D2CEDC}" presName="circ1" presStyleLbl="vennNode1" presStyleIdx="0" presStyleCnt="3" custScaleX="112746" custScaleY="104621" custLinFactNeighborX="-1965" custLinFactNeighborY="-12527"/>
      <dgm:spPr/>
      <dgm:t>
        <a:bodyPr/>
        <a:lstStyle/>
        <a:p>
          <a:endParaRPr lang="es-EC"/>
        </a:p>
      </dgm:t>
    </dgm:pt>
    <dgm:pt modelId="{A48EC2F1-6958-43E0-908E-8C8F7698364C}" type="pres">
      <dgm:prSet presAssocID="{6A7A35C1-0679-4FB4-A060-E8E336D2CEDC}" presName="circ1Tx" presStyleLbl="revTx" presStyleIdx="0" presStyleCnt="0">
        <dgm:presLayoutVars>
          <dgm:chMax val="0"/>
          <dgm:chPref val="0"/>
          <dgm:bulletEnabled val="1"/>
        </dgm:presLayoutVars>
      </dgm:prSet>
      <dgm:spPr/>
      <dgm:t>
        <a:bodyPr/>
        <a:lstStyle/>
        <a:p>
          <a:endParaRPr lang="es-EC"/>
        </a:p>
      </dgm:t>
    </dgm:pt>
    <dgm:pt modelId="{0DA0CB80-9651-41E5-BE9D-623CF60C0894}" type="pres">
      <dgm:prSet presAssocID="{E797C5D0-5A75-4D6C-A5E5-038DB5CC48E2}" presName="circ2" presStyleLbl="vennNode1" presStyleIdx="1" presStyleCnt="3" custScaleX="123290" custScaleY="107551" custLinFactNeighborX="19023"/>
      <dgm:spPr/>
      <dgm:t>
        <a:bodyPr/>
        <a:lstStyle/>
        <a:p>
          <a:endParaRPr lang="es-EC"/>
        </a:p>
      </dgm:t>
    </dgm:pt>
    <dgm:pt modelId="{957C8E6C-685D-4722-99BC-91CCCB126B67}" type="pres">
      <dgm:prSet presAssocID="{E797C5D0-5A75-4D6C-A5E5-038DB5CC48E2}" presName="circ2Tx" presStyleLbl="revTx" presStyleIdx="0" presStyleCnt="0">
        <dgm:presLayoutVars>
          <dgm:chMax val="0"/>
          <dgm:chPref val="0"/>
          <dgm:bulletEnabled val="1"/>
        </dgm:presLayoutVars>
      </dgm:prSet>
      <dgm:spPr/>
      <dgm:t>
        <a:bodyPr/>
        <a:lstStyle/>
        <a:p>
          <a:endParaRPr lang="es-EC"/>
        </a:p>
      </dgm:t>
    </dgm:pt>
    <dgm:pt modelId="{4B7EC739-905F-4B39-89E7-C4A048B2ED17}" type="pres">
      <dgm:prSet presAssocID="{28170507-04BB-462B-A659-682F8EFA41E6}" presName="circ3" presStyleLbl="vennNode1" presStyleIdx="2" presStyleCnt="3" custScaleX="133163" custScaleY="110580" custLinFactNeighborX="-16703" custLinFactNeighborY="6532"/>
      <dgm:spPr/>
      <dgm:t>
        <a:bodyPr/>
        <a:lstStyle/>
        <a:p>
          <a:endParaRPr lang="es-EC"/>
        </a:p>
      </dgm:t>
    </dgm:pt>
    <dgm:pt modelId="{8FF6A379-4102-4EF7-B389-9E826FCD9439}" type="pres">
      <dgm:prSet presAssocID="{28170507-04BB-462B-A659-682F8EFA41E6}" presName="circ3Tx" presStyleLbl="revTx" presStyleIdx="0" presStyleCnt="0">
        <dgm:presLayoutVars>
          <dgm:chMax val="0"/>
          <dgm:chPref val="0"/>
          <dgm:bulletEnabled val="1"/>
        </dgm:presLayoutVars>
      </dgm:prSet>
      <dgm:spPr/>
      <dgm:t>
        <a:bodyPr/>
        <a:lstStyle/>
        <a:p>
          <a:endParaRPr lang="es-EC"/>
        </a:p>
      </dgm:t>
    </dgm:pt>
  </dgm:ptLst>
  <dgm:cxnLst>
    <dgm:cxn modelId="{EF7EE820-36E9-4A3E-A0A2-C7A7BD822A35}" srcId="{FC95D02F-97CE-423C-B86D-02D3DC04AD79}" destId="{E797C5D0-5A75-4D6C-A5E5-038DB5CC48E2}" srcOrd="1" destOrd="0" parTransId="{58473A9A-2A7B-4588-BBC8-0FEE51DB9EA2}" sibTransId="{3A14AC78-9EBA-4974-BCC1-2DC07C0FC387}"/>
    <dgm:cxn modelId="{026896FD-2057-488B-BBFC-E8F3E79A808A}" type="presOf" srcId="{28170507-04BB-462B-A659-682F8EFA41E6}" destId="{8FF6A379-4102-4EF7-B389-9E826FCD9439}" srcOrd="1" destOrd="0" presId="urn:microsoft.com/office/officeart/2005/8/layout/venn1"/>
    <dgm:cxn modelId="{FE864205-CBB5-4E04-96DF-B96A3DB5C7E8}" type="presOf" srcId="{E797C5D0-5A75-4D6C-A5E5-038DB5CC48E2}" destId="{957C8E6C-685D-4722-99BC-91CCCB126B67}" srcOrd="1" destOrd="0" presId="urn:microsoft.com/office/officeart/2005/8/layout/venn1"/>
    <dgm:cxn modelId="{772FAD03-EE61-40DF-BB8B-55E47D897EA5}" type="presOf" srcId="{FC95D02F-97CE-423C-B86D-02D3DC04AD79}" destId="{F891C10B-DD4C-466F-810C-72B204D89788}" srcOrd="0" destOrd="0" presId="urn:microsoft.com/office/officeart/2005/8/layout/venn1"/>
    <dgm:cxn modelId="{273543A0-BDC5-46FF-9C67-DD74BAA68309}" type="presOf" srcId="{E797C5D0-5A75-4D6C-A5E5-038DB5CC48E2}" destId="{0DA0CB80-9651-41E5-BE9D-623CF60C0894}" srcOrd="0" destOrd="0" presId="urn:microsoft.com/office/officeart/2005/8/layout/venn1"/>
    <dgm:cxn modelId="{7F860E32-26A4-43A9-B851-AC34F00A4BAD}" srcId="{FC95D02F-97CE-423C-B86D-02D3DC04AD79}" destId="{6A7A35C1-0679-4FB4-A060-E8E336D2CEDC}" srcOrd="0" destOrd="0" parTransId="{3A5C5362-A838-41B6-AABD-629D80D9CE6F}" sibTransId="{5CB20922-71FC-4F22-A945-1F5F6727019D}"/>
    <dgm:cxn modelId="{C263000F-5EF4-4F7E-96A8-9D26C59097E8}" type="presOf" srcId="{6A7A35C1-0679-4FB4-A060-E8E336D2CEDC}" destId="{A48EC2F1-6958-43E0-908E-8C8F7698364C}" srcOrd="1" destOrd="0" presId="urn:microsoft.com/office/officeart/2005/8/layout/venn1"/>
    <dgm:cxn modelId="{CA46DD04-4A30-4536-BA74-9DA9EF88A684}" type="presOf" srcId="{6A7A35C1-0679-4FB4-A060-E8E336D2CEDC}" destId="{2AA3E152-8879-4047-BE4A-93DD3588B41A}" srcOrd="0" destOrd="0" presId="urn:microsoft.com/office/officeart/2005/8/layout/venn1"/>
    <dgm:cxn modelId="{ABC3E585-C174-49FA-9FAA-B86751509795}" srcId="{FC95D02F-97CE-423C-B86D-02D3DC04AD79}" destId="{28170507-04BB-462B-A659-682F8EFA41E6}" srcOrd="2" destOrd="0" parTransId="{864E3BC4-1010-49E6-914A-9450AC8BF42C}" sibTransId="{D052C836-7431-420A-9DD4-B8492E9B6BE6}"/>
    <dgm:cxn modelId="{2B4AE820-349A-42CE-9239-4FD60DD3DD84}" type="presOf" srcId="{28170507-04BB-462B-A659-682F8EFA41E6}" destId="{4B7EC739-905F-4B39-89E7-C4A048B2ED17}" srcOrd="0" destOrd="0" presId="urn:microsoft.com/office/officeart/2005/8/layout/venn1"/>
    <dgm:cxn modelId="{4A233CC1-C983-4DC7-B1B9-E2920D943F1D}" type="presParOf" srcId="{F891C10B-DD4C-466F-810C-72B204D89788}" destId="{2AA3E152-8879-4047-BE4A-93DD3588B41A}" srcOrd="0" destOrd="0" presId="urn:microsoft.com/office/officeart/2005/8/layout/venn1"/>
    <dgm:cxn modelId="{988D132C-FF64-4705-B738-71E434D6CA71}" type="presParOf" srcId="{F891C10B-DD4C-466F-810C-72B204D89788}" destId="{A48EC2F1-6958-43E0-908E-8C8F7698364C}" srcOrd="1" destOrd="0" presId="urn:microsoft.com/office/officeart/2005/8/layout/venn1"/>
    <dgm:cxn modelId="{E1DEEA56-6E00-4BB1-9793-81761348C4F0}" type="presParOf" srcId="{F891C10B-DD4C-466F-810C-72B204D89788}" destId="{0DA0CB80-9651-41E5-BE9D-623CF60C0894}" srcOrd="2" destOrd="0" presId="urn:microsoft.com/office/officeart/2005/8/layout/venn1"/>
    <dgm:cxn modelId="{31A8AD65-A498-451C-A859-86C00A7CD91E}" type="presParOf" srcId="{F891C10B-DD4C-466F-810C-72B204D89788}" destId="{957C8E6C-685D-4722-99BC-91CCCB126B67}" srcOrd="3" destOrd="0" presId="urn:microsoft.com/office/officeart/2005/8/layout/venn1"/>
    <dgm:cxn modelId="{B8B561EA-EA28-4C99-8B72-08A3F5EA5122}" type="presParOf" srcId="{F891C10B-DD4C-466F-810C-72B204D89788}" destId="{4B7EC739-905F-4B39-89E7-C4A048B2ED17}" srcOrd="4" destOrd="0" presId="urn:microsoft.com/office/officeart/2005/8/layout/venn1"/>
    <dgm:cxn modelId="{195A0360-1333-4DBB-B500-0B03EE76A3B2}" type="presParOf" srcId="{F891C10B-DD4C-466F-810C-72B204D89788}" destId="{8FF6A379-4102-4EF7-B389-9E826FCD943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E199D8-EFE7-45F2-865D-844EC8BC8541}" type="doc">
      <dgm:prSet loTypeId="urn:microsoft.com/office/officeart/2005/8/layout/process1" loCatId="process" qsTypeId="urn:microsoft.com/office/officeart/2005/8/quickstyle/simple3" qsCatId="simple" csTypeId="urn:microsoft.com/office/officeart/2005/8/colors/accent2_4" csCatId="accent2" phldr="1"/>
      <dgm:spPr/>
    </dgm:pt>
    <dgm:pt modelId="{78AD9B02-A4C8-43D8-B086-BC290AD299FB}">
      <dgm:prSet custT="1"/>
      <dgm:spPr>
        <a:solidFill>
          <a:schemeClr val="accent1">
            <a:lumMod val="20000"/>
            <a:lumOff val="80000"/>
          </a:schemeClr>
        </a:solidFill>
      </dgm:spPr>
      <dgm:t>
        <a:bodyPr/>
        <a:lstStyle/>
        <a:p>
          <a:pPr algn="just"/>
          <a:r>
            <a:rPr lang="es-ES" sz="1400" b="1" u="sng" dirty="0"/>
            <a:t>LA ENCUESTA</a:t>
          </a:r>
          <a:r>
            <a:rPr lang="es-ES" sz="1400" b="1" u="none" dirty="0"/>
            <a:t>    E</a:t>
          </a:r>
          <a:r>
            <a:rPr lang="es-ES" sz="1400" b="1" dirty="0"/>
            <a:t>s una técnica que se realiza para obtener datos de varias personas cuyas opiniones impersonales interesan al investigador para el desarrollo del proyecto</a:t>
          </a:r>
          <a:endParaRPr lang="es-EC" sz="1400" b="1" dirty="0">
            <a:latin typeface="Arial" panose="020B0604020202020204" pitchFamily="34" charset="0"/>
            <a:cs typeface="Arial" panose="020B0604020202020204" pitchFamily="34" charset="0"/>
          </a:endParaRPr>
        </a:p>
      </dgm:t>
    </dgm:pt>
    <dgm:pt modelId="{5149EA4D-D938-4602-A84F-B4E8953FEC86}" type="parTrans" cxnId="{B46B2B50-7DF5-4DC8-99A2-36959DC31B27}">
      <dgm:prSet/>
      <dgm:spPr/>
      <dgm:t>
        <a:bodyPr/>
        <a:lstStyle/>
        <a:p>
          <a:endParaRPr lang="es-EC" sz="1400" b="1">
            <a:latin typeface="Arial" panose="020B0604020202020204" pitchFamily="34" charset="0"/>
            <a:cs typeface="Arial" panose="020B0604020202020204" pitchFamily="34" charset="0"/>
          </a:endParaRPr>
        </a:p>
      </dgm:t>
    </dgm:pt>
    <dgm:pt modelId="{4AF4A7EF-70DB-49D2-8F3F-3B402EEBCAC9}" type="sibTrans" cxnId="{B46B2B50-7DF5-4DC8-99A2-36959DC31B27}">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D813D2CF-A991-41E5-A70B-20ADCCA7AD15}">
      <dgm:prSet phldrT="[Texto]" custT="1"/>
      <dgm:spPr>
        <a:solidFill>
          <a:schemeClr val="accent1">
            <a:lumMod val="20000"/>
            <a:lumOff val="80000"/>
          </a:schemeClr>
        </a:solidFill>
      </dgm:spPr>
      <dgm:t>
        <a:bodyPr/>
        <a:lstStyle/>
        <a:p>
          <a:pPr algn="just"/>
          <a:r>
            <a:rPr lang="es-ES" sz="1400" b="1" u="sng" dirty="0"/>
            <a:t>LA OBSERVACION</a:t>
          </a:r>
          <a:r>
            <a:rPr lang="es-ES" sz="1400" b="1" u="none" dirty="0"/>
            <a:t>   La</a:t>
          </a:r>
          <a:r>
            <a:rPr lang="es-ES" sz="1400" b="1" dirty="0"/>
            <a:t> observación es una técnica de recogida de datos, que nos permite ver y registrar, en forma metódica y sistemática el comportamiento de uno o varios individuos</a:t>
          </a:r>
          <a:endParaRPr lang="es-EC" sz="1400" b="1" dirty="0">
            <a:latin typeface="Arial" panose="020B0604020202020204" pitchFamily="34" charset="0"/>
            <a:cs typeface="Arial" panose="020B0604020202020204" pitchFamily="34" charset="0"/>
          </a:endParaRPr>
        </a:p>
      </dgm:t>
    </dgm:pt>
    <dgm:pt modelId="{9102C364-AA62-4002-87F7-6CEEC6D21E83}" type="sibTrans" cxnId="{67FF710A-3047-4CF5-BC31-EAC50FF97D1D}">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832EA204-0DB6-48E2-99BE-37154F728524}" type="parTrans" cxnId="{67FF710A-3047-4CF5-BC31-EAC50FF97D1D}">
      <dgm:prSet/>
      <dgm:spPr/>
      <dgm:t>
        <a:bodyPr/>
        <a:lstStyle/>
        <a:p>
          <a:endParaRPr lang="es-EC" sz="1400" b="1">
            <a:latin typeface="Arial" panose="020B0604020202020204" pitchFamily="34" charset="0"/>
            <a:cs typeface="Arial" panose="020B0604020202020204" pitchFamily="34" charset="0"/>
          </a:endParaRPr>
        </a:p>
      </dgm:t>
    </dgm:pt>
    <dgm:pt modelId="{1ACD4ED4-4792-4CE9-87CD-09A12592FDAC}" type="pres">
      <dgm:prSet presAssocID="{9EE199D8-EFE7-45F2-865D-844EC8BC8541}" presName="Name0" presStyleCnt="0">
        <dgm:presLayoutVars>
          <dgm:dir/>
          <dgm:resizeHandles val="exact"/>
        </dgm:presLayoutVars>
      </dgm:prSet>
      <dgm:spPr/>
    </dgm:pt>
    <dgm:pt modelId="{3C5E1CE4-3DF4-49F3-A5B6-A2D8EB7B5FDF}" type="pres">
      <dgm:prSet presAssocID="{D813D2CF-A991-41E5-A70B-20ADCCA7AD15}" presName="node" presStyleLbl="node1" presStyleIdx="0" presStyleCnt="2" custScaleX="125804">
        <dgm:presLayoutVars>
          <dgm:bulletEnabled val="1"/>
        </dgm:presLayoutVars>
      </dgm:prSet>
      <dgm:spPr/>
      <dgm:t>
        <a:bodyPr/>
        <a:lstStyle/>
        <a:p>
          <a:endParaRPr lang="es-EC"/>
        </a:p>
      </dgm:t>
    </dgm:pt>
    <dgm:pt modelId="{9500FABA-929B-424E-B3AC-F893107EFB71}" type="pres">
      <dgm:prSet presAssocID="{9102C364-AA62-4002-87F7-6CEEC6D21E83}" presName="sibTrans" presStyleLbl="sibTrans2D1" presStyleIdx="0" presStyleCnt="1" custAng="7251585" custLinFactX="-187591" custLinFactY="-200000" custLinFactNeighborX="-200000" custLinFactNeighborY="-207185"/>
      <dgm:spPr/>
      <dgm:t>
        <a:bodyPr/>
        <a:lstStyle/>
        <a:p>
          <a:endParaRPr lang="es-EC"/>
        </a:p>
      </dgm:t>
    </dgm:pt>
    <dgm:pt modelId="{5D8E4FBC-7CB2-48AF-A02F-0D77D76A575B}" type="pres">
      <dgm:prSet presAssocID="{9102C364-AA62-4002-87F7-6CEEC6D21E83}" presName="connectorText" presStyleLbl="sibTrans2D1" presStyleIdx="0" presStyleCnt="1"/>
      <dgm:spPr/>
      <dgm:t>
        <a:bodyPr/>
        <a:lstStyle/>
        <a:p>
          <a:endParaRPr lang="es-EC"/>
        </a:p>
      </dgm:t>
    </dgm:pt>
    <dgm:pt modelId="{437C9363-7EE6-4FC3-A6C6-1D54BE1C59B6}" type="pres">
      <dgm:prSet presAssocID="{78AD9B02-A4C8-43D8-B086-BC290AD299FB}" presName="node" presStyleLbl="node1" presStyleIdx="1" presStyleCnt="2" custScaleX="151126">
        <dgm:presLayoutVars>
          <dgm:bulletEnabled val="1"/>
        </dgm:presLayoutVars>
      </dgm:prSet>
      <dgm:spPr/>
      <dgm:t>
        <a:bodyPr/>
        <a:lstStyle/>
        <a:p>
          <a:endParaRPr lang="es-EC"/>
        </a:p>
      </dgm:t>
    </dgm:pt>
  </dgm:ptLst>
  <dgm:cxnLst>
    <dgm:cxn modelId="{CA14397C-5874-4B6A-ADD5-594CD52257DF}" type="presOf" srcId="{9102C364-AA62-4002-87F7-6CEEC6D21E83}" destId="{5D8E4FBC-7CB2-48AF-A02F-0D77D76A575B}" srcOrd="1" destOrd="0" presId="urn:microsoft.com/office/officeart/2005/8/layout/process1"/>
    <dgm:cxn modelId="{4C3E3B27-45BA-4B61-BABD-E783F77775BF}" type="presOf" srcId="{9102C364-AA62-4002-87F7-6CEEC6D21E83}" destId="{9500FABA-929B-424E-B3AC-F893107EFB71}" srcOrd="0" destOrd="0" presId="urn:microsoft.com/office/officeart/2005/8/layout/process1"/>
    <dgm:cxn modelId="{CEF5F545-6714-4EE8-81B9-AE1DB472CB3E}" type="presOf" srcId="{9EE199D8-EFE7-45F2-865D-844EC8BC8541}" destId="{1ACD4ED4-4792-4CE9-87CD-09A12592FDAC}" srcOrd="0" destOrd="0" presId="urn:microsoft.com/office/officeart/2005/8/layout/process1"/>
    <dgm:cxn modelId="{722565D7-2DE6-48F9-B807-B91D3D93E855}" type="presOf" srcId="{D813D2CF-A991-41E5-A70B-20ADCCA7AD15}" destId="{3C5E1CE4-3DF4-49F3-A5B6-A2D8EB7B5FDF}" srcOrd="0" destOrd="0" presId="urn:microsoft.com/office/officeart/2005/8/layout/process1"/>
    <dgm:cxn modelId="{B46B2B50-7DF5-4DC8-99A2-36959DC31B27}" srcId="{9EE199D8-EFE7-45F2-865D-844EC8BC8541}" destId="{78AD9B02-A4C8-43D8-B086-BC290AD299FB}" srcOrd="1" destOrd="0" parTransId="{5149EA4D-D938-4602-A84F-B4E8953FEC86}" sibTransId="{4AF4A7EF-70DB-49D2-8F3F-3B402EEBCAC9}"/>
    <dgm:cxn modelId="{67FF710A-3047-4CF5-BC31-EAC50FF97D1D}" srcId="{9EE199D8-EFE7-45F2-865D-844EC8BC8541}" destId="{D813D2CF-A991-41E5-A70B-20ADCCA7AD15}" srcOrd="0" destOrd="0" parTransId="{832EA204-0DB6-48E2-99BE-37154F728524}" sibTransId="{9102C364-AA62-4002-87F7-6CEEC6D21E83}"/>
    <dgm:cxn modelId="{0E22813E-ABBA-4596-98B8-36661838EDC6}" type="presOf" srcId="{78AD9B02-A4C8-43D8-B086-BC290AD299FB}" destId="{437C9363-7EE6-4FC3-A6C6-1D54BE1C59B6}" srcOrd="0" destOrd="0" presId="urn:microsoft.com/office/officeart/2005/8/layout/process1"/>
    <dgm:cxn modelId="{76A3BA8B-7156-472F-A4AB-483617E9B858}" type="presParOf" srcId="{1ACD4ED4-4792-4CE9-87CD-09A12592FDAC}" destId="{3C5E1CE4-3DF4-49F3-A5B6-A2D8EB7B5FDF}" srcOrd="0" destOrd="0" presId="urn:microsoft.com/office/officeart/2005/8/layout/process1"/>
    <dgm:cxn modelId="{B3A592AB-D9E3-427E-9E2E-41FBFDBE0DFB}" type="presParOf" srcId="{1ACD4ED4-4792-4CE9-87CD-09A12592FDAC}" destId="{9500FABA-929B-424E-B3AC-F893107EFB71}" srcOrd="1" destOrd="0" presId="urn:microsoft.com/office/officeart/2005/8/layout/process1"/>
    <dgm:cxn modelId="{28076892-48EB-4754-944A-BECB59C3CC96}" type="presParOf" srcId="{9500FABA-929B-424E-B3AC-F893107EFB71}" destId="{5D8E4FBC-7CB2-48AF-A02F-0D77D76A575B}" srcOrd="0" destOrd="0" presId="urn:microsoft.com/office/officeart/2005/8/layout/process1"/>
    <dgm:cxn modelId="{4447B3AC-3159-4F2D-BA69-4B2892DB1CD5}" type="presParOf" srcId="{1ACD4ED4-4792-4CE9-87CD-09A12592FDAC}" destId="{437C9363-7EE6-4FC3-A6C6-1D54BE1C59B6}"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E199D8-EFE7-45F2-865D-844EC8BC8541}" type="doc">
      <dgm:prSet loTypeId="urn:microsoft.com/office/officeart/2005/8/layout/process1" loCatId="process" qsTypeId="urn:microsoft.com/office/officeart/2005/8/quickstyle/simple3" qsCatId="simple" csTypeId="urn:microsoft.com/office/officeart/2005/8/colors/accent2_4" csCatId="accent2" phldr="1"/>
      <dgm:spPr/>
    </dgm:pt>
    <dgm:pt modelId="{F357309C-97BE-4A59-876B-83414B1F0303}">
      <dgm:prSet phldrT="[Texto]" custT="1"/>
      <dgm:spPr>
        <a:solidFill>
          <a:schemeClr val="bg2">
            <a:lumMod val="75000"/>
          </a:schemeClr>
        </a:solidFill>
      </dgm:spPr>
      <dgm:t>
        <a:bodyPr/>
        <a:lstStyle/>
        <a:p>
          <a:r>
            <a:rPr lang="es-ES" sz="1400" b="1" dirty="0"/>
            <a:t>Determinar las fortalezas, debilidades, oportunidades y amenazas de la empresa frente a su entorno</a:t>
          </a:r>
          <a:endParaRPr lang="es-EC" sz="1400" b="1" dirty="0">
            <a:latin typeface="Arial" panose="020B0604020202020204" pitchFamily="34" charset="0"/>
            <a:cs typeface="Arial" panose="020B0604020202020204" pitchFamily="34" charset="0"/>
          </a:endParaRPr>
        </a:p>
      </dgm:t>
    </dgm:pt>
    <dgm:pt modelId="{2245ECB6-FF3E-4259-B6BE-6CB3D8786CB6}" type="parTrans" cxnId="{2817D71B-0B5C-4E0A-A0AD-68013DB09833}">
      <dgm:prSet/>
      <dgm:spPr/>
      <dgm:t>
        <a:bodyPr/>
        <a:lstStyle/>
        <a:p>
          <a:endParaRPr lang="es-EC" sz="1400" b="1">
            <a:latin typeface="Arial" panose="020B0604020202020204" pitchFamily="34" charset="0"/>
            <a:cs typeface="Arial" panose="020B0604020202020204" pitchFamily="34" charset="0"/>
          </a:endParaRPr>
        </a:p>
      </dgm:t>
    </dgm:pt>
    <dgm:pt modelId="{5842478E-FAFE-4747-B981-24C6C41E7B94}" type="sibTrans" cxnId="{2817D71B-0B5C-4E0A-A0AD-68013DB09833}">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78AD9B02-A4C8-43D8-B086-BC290AD299FB}">
      <dgm:prSet custT="1"/>
      <dgm:spPr>
        <a:solidFill>
          <a:schemeClr val="bg2">
            <a:lumMod val="75000"/>
          </a:schemeClr>
        </a:solidFill>
      </dgm:spPr>
      <dgm:t>
        <a:bodyPr/>
        <a:lstStyle/>
        <a:p>
          <a:r>
            <a:rPr lang="es-ES" sz="1400" b="1" dirty="0"/>
            <a:t>Desarrollar una Investigación de mercado fidedigna mediante la implementación de encuestas a los potenciales clientes </a:t>
          </a:r>
          <a:endParaRPr lang="es-EC" sz="1400" b="1" dirty="0">
            <a:latin typeface="Arial" panose="020B0604020202020204" pitchFamily="34" charset="0"/>
            <a:cs typeface="Arial" panose="020B0604020202020204" pitchFamily="34" charset="0"/>
          </a:endParaRPr>
        </a:p>
      </dgm:t>
    </dgm:pt>
    <dgm:pt modelId="{5149EA4D-D938-4602-A84F-B4E8953FEC86}" type="parTrans" cxnId="{B46B2B50-7DF5-4DC8-99A2-36959DC31B27}">
      <dgm:prSet/>
      <dgm:spPr/>
      <dgm:t>
        <a:bodyPr/>
        <a:lstStyle/>
        <a:p>
          <a:endParaRPr lang="es-EC" sz="1400" b="1">
            <a:latin typeface="Arial" panose="020B0604020202020204" pitchFamily="34" charset="0"/>
            <a:cs typeface="Arial" panose="020B0604020202020204" pitchFamily="34" charset="0"/>
          </a:endParaRPr>
        </a:p>
      </dgm:t>
    </dgm:pt>
    <dgm:pt modelId="{4AF4A7EF-70DB-49D2-8F3F-3B402EEBCAC9}" type="sibTrans" cxnId="{B46B2B50-7DF5-4DC8-99A2-36959DC31B27}">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EFAA84C0-427B-484C-91E7-49C92BC03441}">
      <dgm:prSet custT="1"/>
      <dgm:spPr>
        <a:solidFill>
          <a:schemeClr val="bg2">
            <a:lumMod val="75000"/>
          </a:schemeClr>
        </a:solidFill>
      </dgm:spPr>
      <dgm:t>
        <a:bodyPr/>
        <a:lstStyle/>
        <a:p>
          <a:r>
            <a:rPr lang="es-ES" sz="1400" b="1" dirty="0"/>
            <a:t>Medir el posicionamiento que tiene “Casa </a:t>
          </a:r>
          <a:r>
            <a:rPr lang="es-ES" sz="1400" b="1" dirty="0" err="1"/>
            <a:t>Machay</a:t>
          </a:r>
          <a:r>
            <a:rPr lang="es-ES" sz="1400" b="1" dirty="0"/>
            <a:t>” Restaurante Temático y el grado de aceptación de la marca </a:t>
          </a:r>
          <a:endParaRPr lang="es-EC" sz="1400" b="1" dirty="0">
            <a:latin typeface="Arial" panose="020B0604020202020204" pitchFamily="34" charset="0"/>
            <a:cs typeface="Arial" panose="020B0604020202020204" pitchFamily="34" charset="0"/>
          </a:endParaRPr>
        </a:p>
      </dgm:t>
    </dgm:pt>
    <dgm:pt modelId="{195AA84F-57F4-4036-86B2-7EFB8CBF751F}" type="parTrans" cxnId="{3A6B41AC-F837-40C8-9529-84F266C12FB7}">
      <dgm:prSet/>
      <dgm:spPr/>
      <dgm:t>
        <a:bodyPr/>
        <a:lstStyle/>
        <a:p>
          <a:endParaRPr lang="es-EC" sz="1400" b="1">
            <a:latin typeface="Arial" panose="020B0604020202020204" pitchFamily="34" charset="0"/>
            <a:cs typeface="Arial" panose="020B0604020202020204" pitchFamily="34" charset="0"/>
          </a:endParaRPr>
        </a:p>
      </dgm:t>
    </dgm:pt>
    <dgm:pt modelId="{EAB10487-E721-4234-9676-90487EB2F462}" type="sibTrans" cxnId="{3A6B41AC-F837-40C8-9529-84F266C12FB7}">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D813D2CF-A991-41E5-A70B-20ADCCA7AD15}">
      <dgm:prSet phldrT="[Texto]" custT="1"/>
      <dgm:spPr>
        <a:solidFill>
          <a:schemeClr val="bg2">
            <a:lumMod val="75000"/>
          </a:schemeClr>
        </a:solidFill>
      </dgm:spPr>
      <dgm:t>
        <a:bodyPr/>
        <a:lstStyle/>
        <a:p>
          <a:r>
            <a:rPr lang="es-ES" sz="1400" b="1" dirty="0"/>
            <a:t>Realizar un análisis situacional mediante el estudio de los diferentes factores internos y externos que afectan a la organización</a:t>
          </a:r>
          <a:endParaRPr lang="es-EC" sz="1400" b="1" dirty="0">
            <a:latin typeface="Arial" panose="020B0604020202020204" pitchFamily="34" charset="0"/>
            <a:cs typeface="Arial" panose="020B0604020202020204" pitchFamily="34" charset="0"/>
          </a:endParaRPr>
        </a:p>
      </dgm:t>
    </dgm:pt>
    <dgm:pt modelId="{9102C364-AA62-4002-87F7-6CEEC6D21E83}" type="sibTrans" cxnId="{67FF710A-3047-4CF5-BC31-EAC50FF97D1D}">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832EA204-0DB6-48E2-99BE-37154F728524}" type="parTrans" cxnId="{67FF710A-3047-4CF5-BC31-EAC50FF97D1D}">
      <dgm:prSet/>
      <dgm:spPr/>
      <dgm:t>
        <a:bodyPr/>
        <a:lstStyle/>
        <a:p>
          <a:endParaRPr lang="es-EC" sz="1400" b="1">
            <a:latin typeface="Arial" panose="020B0604020202020204" pitchFamily="34" charset="0"/>
            <a:cs typeface="Arial" panose="020B0604020202020204" pitchFamily="34" charset="0"/>
          </a:endParaRPr>
        </a:p>
      </dgm:t>
    </dgm:pt>
    <dgm:pt modelId="{1ACD4ED4-4792-4CE9-87CD-09A12592FDAC}" type="pres">
      <dgm:prSet presAssocID="{9EE199D8-EFE7-45F2-865D-844EC8BC8541}" presName="Name0" presStyleCnt="0">
        <dgm:presLayoutVars>
          <dgm:dir/>
          <dgm:resizeHandles val="exact"/>
        </dgm:presLayoutVars>
      </dgm:prSet>
      <dgm:spPr/>
    </dgm:pt>
    <dgm:pt modelId="{3C5E1CE4-3DF4-49F3-A5B6-A2D8EB7B5FDF}" type="pres">
      <dgm:prSet presAssocID="{D813D2CF-A991-41E5-A70B-20ADCCA7AD15}" presName="node" presStyleLbl="node1" presStyleIdx="0" presStyleCnt="4" custScaleX="125804">
        <dgm:presLayoutVars>
          <dgm:bulletEnabled val="1"/>
        </dgm:presLayoutVars>
      </dgm:prSet>
      <dgm:spPr/>
      <dgm:t>
        <a:bodyPr/>
        <a:lstStyle/>
        <a:p>
          <a:endParaRPr lang="es-EC"/>
        </a:p>
      </dgm:t>
    </dgm:pt>
    <dgm:pt modelId="{9500FABA-929B-424E-B3AC-F893107EFB71}" type="pres">
      <dgm:prSet presAssocID="{9102C364-AA62-4002-87F7-6CEEC6D21E83}" presName="sibTrans" presStyleLbl="sibTrans2D1" presStyleIdx="0" presStyleCnt="3"/>
      <dgm:spPr/>
      <dgm:t>
        <a:bodyPr/>
        <a:lstStyle/>
        <a:p>
          <a:endParaRPr lang="es-EC"/>
        </a:p>
      </dgm:t>
    </dgm:pt>
    <dgm:pt modelId="{5D8E4FBC-7CB2-48AF-A02F-0D77D76A575B}" type="pres">
      <dgm:prSet presAssocID="{9102C364-AA62-4002-87F7-6CEEC6D21E83}" presName="connectorText" presStyleLbl="sibTrans2D1" presStyleIdx="0" presStyleCnt="3"/>
      <dgm:spPr/>
      <dgm:t>
        <a:bodyPr/>
        <a:lstStyle/>
        <a:p>
          <a:endParaRPr lang="es-EC"/>
        </a:p>
      </dgm:t>
    </dgm:pt>
    <dgm:pt modelId="{1DFBBF32-1209-4503-964B-2B82693367E0}" type="pres">
      <dgm:prSet presAssocID="{F357309C-97BE-4A59-876B-83414B1F0303}" presName="node" presStyleLbl="node1" presStyleIdx="1" presStyleCnt="4" custScaleX="121456">
        <dgm:presLayoutVars>
          <dgm:bulletEnabled val="1"/>
        </dgm:presLayoutVars>
      </dgm:prSet>
      <dgm:spPr/>
      <dgm:t>
        <a:bodyPr/>
        <a:lstStyle/>
        <a:p>
          <a:endParaRPr lang="es-EC"/>
        </a:p>
      </dgm:t>
    </dgm:pt>
    <dgm:pt modelId="{B3BEFE9F-47B8-48F0-AC3E-FB3078E19F37}" type="pres">
      <dgm:prSet presAssocID="{5842478E-FAFE-4747-B981-24C6C41E7B94}" presName="sibTrans" presStyleLbl="sibTrans2D1" presStyleIdx="1" presStyleCnt="3"/>
      <dgm:spPr/>
      <dgm:t>
        <a:bodyPr/>
        <a:lstStyle/>
        <a:p>
          <a:endParaRPr lang="es-EC"/>
        </a:p>
      </dgm:t>
    </dgm:pt>
    <dgm:pt modelId="{46358C7C-9450-4B74-90A5-E938B2A6C294}" type="pres">
      <dgm:prSet presAssocID="{5842478E-FAFE-4747-B981-24C6C41E7B94}" presName="connectorText" presStyleLbl="sibTrans2D1" presStyleIdx="1" presStyleCnt="3"/>
      <dgm:spPr/>
      <dgm:t>
        <a:bodyPr/>
        <a:lstStyle/>
        <a:p>
          <a:endParaRPr lang="es-EC"/>
        </a:p>
      </dgm:t>
    </dgm:pt>
    <dgm:pt modelId="{437C9363-7EE6-4FC3-A6C6-1D54BE1C59B6}" type="pres">
      <dgm:prSet presAssocID="{78AD9B02-A4C8-43D8-B086-BC290AD299FB}" presName="node" presStyleLbl="node1" presStyleIdx="2" presStyleCnt="4" custScaleX="151126">
        <dgm:presLayoutVars>
          <dgm:bulletEnabled val="1"/>
        </dgm:presLayoutVars>
      </dgm:prSet>
      <dgm:spPr/>
      <dgm:t>
        <a:bodyPr/>
        <a:lstStyle/>
        <a:p>
          <a:endParaRPr lang="es-EC"/>
        </a:p>
      </dgm:t>
    </dgm:pt>
    <dgm:pt modelId="{7729CD7E-69F4-4072-BA2A-7EBCBAF01A34}" type="pres">
      <dgm:prSet presAssocID="{4AF4A7EF-70DB-49D2-8F3F-3B402EEBCAC9}" presName="sibTrans" presStyleLbl="sibTrans2D1" presStyleIdx="2" presStyleCnt="3"/>
      <dgm:spPr/>
      <dgm:t>
        <a:bodyPr/>
        <a:lstStyle/>
        <a:p>
          <a:endParaRPr lang="es-EC"/>
        </a:p>
      </dgm:t>
    </dgm:pt>
    <dgm:pt modelId="{431E47A2-2D32-411E-988B-04B8B3AC0969}" type="pres">
      <dgm:prSet presAssocID="{4AF4A7EF-70DB-49D2-8F3F-3B402EEBCAC9}" presName="connectorText" presStyleLbl="sibTrans2D1" presStyleIdx="2" presStyleCnt="3"/>
      <dgm:spPr/>
      <dgm:t>
        <a:bodyPr/>
        <a:lstStyle/>
        <a:p>
          <a:endParaRPr lang="es-EC"/>
        </a:p>
      </dgm:t>
    </dgm:pt>
    <dgm:pt modelId="{877174A2-7A78-4106-82C0-8A82CCB5EA04}" type="pres">
      <dgm:prSet presAssocID="{EFAA84C0-427B-484C-91E7-49C92BC03441}" presName="node" presStyleLbl="node1" presStyleIdx="3" presStyleCnt="4" custScaleX="128338">
        <dgm:presLayoutVars>
          <dgm:bulletEnabled val="1"/>
        </dgm:presLayoutVars>
      </dgm:prSet>
      <dgm:spPr/>
      <dgm:t>
        <a:bodyPr/>
        <a:lstStyle/>
        <a:p>
          <a:endParaRPr lang="es-EC"/>
        </a:p>
      </dgm:t>
    </dgm:pt>
  </dgm:ptLst>
  <dgm:cxnLst>
    <dgm:cxn modelId="{0E22813E-ABBA-4596-98B8-36661838EDC6}" type="presOf" srcId="{78AD9B02-A4C8-43D8-B086-BC290AD299FB}" destId="{437C9363-7EE6-4FC3-A6C6-1D54BE1C59B6}" srcOrd="0" destOrd="0" presId="urn:microsoft.com/office/officeart/2005/8/layout/process1"/>
    <dgm:cxn modelId="{3A6B41AC-F837-40C8-9529-84F266C12FB7}" srcId="{9EE199D8-EFE7-45F2-865D-844EC8BC8541}" destId="{EFAA84C0-427B-484C-91E7-49C92BC03441}" srcOrd="3" destOrd="0" parTransId="{195AA84F-57F4-4036-86B2-7EFB8CBF751F}" sibTransId="{EAB10487-E721-4234-9676-90487EB2F462}"/>
    <dgm:cxn modelId="{A46022EA-C1BD-46C9-A7A9-BCC630F74824}" type="presOf" srcId="{F357309C-97BE-4A59-876B-83414B1F0303}" destId="{1DFBBF32-1209-4503-964B-2B82693367E0}" srcOrd="0" destOrd="0" presId="urn:microsoft.com/office/officeart/2005/8/layout/process1"/>
    <dgm:cxn modelId="{2817D71B-0B5C-4E0A-A0AD-68013DB09833}" srcId="{9EE199D8-EFE7-45F2-865D-844EC8BC8541}" destId="{F357309C-97BE-4A59-876B-83414B1F0303}" srcOrd="1" destOrd="0" parTransId="{2245ECB6-FF3E-4259-B6BE-6CB3D8786CB6}" sibTransId="{5842478E-FAFE-4747-B981-24C6C41E7B94}"/>
    <dgm:cxn modelId="{B46B2B50-7DF5-4DC8-99A2-36959DC31B27}" srcId="{9EE199D8-EFE7-45F2-865D-844EC8BC8541}" destId="{78AD9B02-A4C8-43D8-B086-BC290AD299FB}" srcOrd="2" destOrd="0" parTransId="{5149EA4D-D938-4602-A84F-B4E8953FEC86}" sibTransId="{4AF4A7EF-70DB-49D2-8F3F-3B402EEBCAC9}"/>
    <dgm:cxn modelId="{5B643033-ED66-48E8-A6AA-6B0D6CDD4F67}" type="presOf" srcId="{5842478E-FAFE-4747-B981-24C6C41E7B94}" destId="{B3BEFE9F-47B8-48F0-AC3E-FB3078E19F37}" srcOrd="0" destOrd="0" presId="urn:microsoft.com/office/officeart/2005/8/layout/process1"/>
    <dgm:cxn modelId="{53D8516B-5089-46DF-824B-5F70A3998857}" type="presOf" srcId="{4AF4A7EF-70DB-49D2-8F3F-3B402EEBCAC9}" destId="{7729CD7E-69F4-4072-BA2A-7EBCBAF01A34}" srcOrd="0" destOrd="0" presId="urn:microsoft.com/office/officeart/2005/8/layout/process1"/>
    <dgm:cxn modelId="{D376F356-8836-4F98-8D75-D09F3FF704C1}" type="presOf" srcId="{EFAA84C0-427B-484C-91E7-49C92BC03441}" destId="{877174A2-7A78-4106-82C0-8A82CCB5EA04}" srcOrd="0" destOrd="0" presId="urn:microsoft.com/office/officeart/2005/8/layout/process1"/>
    <dgm:cxn modelId="{CA14397C-5874-4B6A-ADD5-594CD52257DF}" type="presOf" srcId="{9102C364-AA62-4002-87F7-6CEEC6D21E83}" destId="{5D8E4FBC-7CB2-48AF-A02F-0D77D76A575B}" srcOrd="1" destOrd="0" presId="urn:microsoft.com/office/officeart/2005/8/layout/process1"/>
    <dgm:cxn modelId="{722565D7-2DE6-48F9-B807-B91D3D93E855}" type="presOf" srcId="{D813D2CF-A991-41E5-A70B-20ADCCA7AD15}" destId="{3C5E1CE4-3DF4-49F3-A5B6-A2D8EB7B5FDF}" srcOrd="0" destOrd="0" presId="urn:microsoft.com/office/officeart/2005/8/layout/process1"/>
    <dgm:cxn modelId="{67FF710A-3047-4CF5-BC31-EAC50FF97D1D}" srcId="{9EE199D8-EFE7-45F2-865D-844EC8BC8541}" destId="{D813D2CF-A991-41E5-A70B-20ADCCA7AD15}" srcOrd="0" destOrd="0" parTransId="{832EA204-0DB6-48E2-99BE-37154F728524}" sibTransId="{9102C364-AA62-4002-87F7-6CEEC6D21E83}"/>
    <dgm:cxn modelId="{CEF5F545-6714-4EE8-81B9-AE1DB472CB3E}" type="presOf" srcId="{9EE199D8-EFE7-45F2-865D-844EC8BC8541}" destId="{1ACD4ED4-4792-4CE9-87CD-09A12592FDAC}" srcOrd="0" destOrd="0" presId="urn:microsoft.com/office/officeart/2005/8/layout/process1"/>
    <dgm:cxn modelId="{C9A31BB7-E6F6-4E48-9A8F-7538C9973945}" type="presOf" srcId="{4AF4A7EF-70DB-49D2-8F3F-3B402EEBCAC9}" destId="{431E47A2-2D32-411E-988B-04B8B3AC0969}" srcOrd="1" destOrd="0" presId="urn:microsoft.com/office/officeart/2005/8/layout/process1"/>
    <dgm:cxn modelId="{4C3E3B27-45BA-4B61-BABD-E783F77775BF}" type="presOf" srcId="{9102C364-AA62-4002-87F7-6CEEC6D21E83}" destId="{9500FABA-929B-424E-B3AC-F893107EFB71}" srcOrd="0" destOrd="0" presId="urn:microsoft.com/office/officeart/2005/8/layout/process1"/>
    <dgm:cxn modelId="{E9A5CCE8-67A3-487E-933B-43DAD1D7FD57}" type="presOf" srcId="{5842478E-FAFE-4747-B981-24C6C41E7B94}" destId="{46358C7C-9450-4B74-90A5-E938B2A6C294}" srcOrd="1" destOrd="0" presId="urn:microsoft.com/office/officeart/2005/8/layout/process1"/>
    <dgm:cxn modelId="{76A3BA8B-7156-472F-A4AB-483617E9B858}" type="presParOf" srcId="{1ACD4ED4-4792-4CE9-87CD-09A12592FDAC}" destId="{3C5E1CE4-3DF4-49F3-A5B6-A2D8EB7B5FDF}" srcOrd="0" destOrd="0" presId="urn:microsoft.com/office/officeart/2005/8/layout/process1"/>
    <dgm:cxn modelId="{B3A592AB-D9E3-427E-9E2E-41FBFDBE0DFB}" type="presParOf" srcId="{1ACD4ED4-4792-4CE9-87CD-09A12592FDAC}" destId="{9500FABA-929B-424E-B3AC-F893107EFB71}" srcOrd="1" destOrd="0" presId="urn:microsoft.com/office/officeart/2005/8/layout/process1"/>
    <dgm:cxn modelId="{28076892-48EB-4754-944A-BECB59C3CC96}" type="presParOf" srcId="{9500FABA-929B-424E-B3AC-F893107EFB71}" destId="{5D8E4FBC-7CB2-48AF-A02F-0D77D76A575B}" srcOrd="0" destOrd="0" presId="urn:microsoft.com/office/officeart/2005/8/layout/process1"/>
    <dgm:cxn modelId="{C2995803-C9B4-4FBE-81B4-3C47F17E8408}" type="presParOf" srcId="{1ACD4ED4-4792-4CE9-87CD-09A12592FDAC}" destId="{1DFBBF32-1209-4503-964B-2B82693367E0}" srcOrd="2" destOrd="0" presId="urn:microsoft.com/office/officeart/2005/8/layout/process1"/>
    <dgm:cxn modelId="{F8C280F0-AB4C-4BC3-9FDF-4F4ECA458B58}" type="presParOf" srcId="{1ACD4ED4-4792-4CE9-87CD-09A12592FDAC}" destId="{B3BEFE9F-47B8-48F0-AC3E-FB3078E19F37}" srcOrd="3" destOrd="0" presId="urn:microsoft.com/office/officeart/2005/8/layout/process1"/>
    <dgm:cxn modelId="{8BECEEEA-F871-47EE-984D-B9B399226A70}" type="presParOf" srcId="{B3BEFE9F-47B8-48F0-AC3E-FB3078E19F37}" destId="{46358C7C-9450-4B74-90A5-E938B2A6C294}" srcOrd="0" destOrd="0" presId="urn:microsoft.com/office/officeart/2005/8/layout/process1"/>
    <dgm:cxn modelId="{4447B3AC-3159-4F2D-BA69-4B2892DB1CD5}" type="presParOf" srcId="{1ACD4ED4-4792-4CE9-87CD-09A12592FDAC}" destId="{437C9363-7EE6-4FC3-A6C6-1D54BE1C59B6}" srcOrd="4" destOrd="0" presId="urn:microsoft.com/office/officeart/2005/8/layout/process1"/>
    <dgm:cxn modelId="{F1BDF290-372E-4004-A83F-00481B056383}" type="presParOf" srcId="{1ACD4ED4-4792-4CE9-87CD-09A12592FDAC}" destId="{7729CD7E-69F4-4072-BA2A-7EBCBAF01A34}" srcOrd="5" destOrd="0" presId="urn:microsoft.com/office/officeart/2005/8/layout/process1"/>
    <dgm:cxn modelId="{48D6E503-E89E-4841-B1BD-4D9ADB0217A7}" type="presParOf" srcId="{7729CD7E-69F4-4072-BA2A-7EBCBAF01A34}" destId="{431E47A2-2D32-411E-988B-04B8B3AC0969}" srcOrd="0" destOrd="0" presId="urn:microsoft.com/office/officeart/2005/8/layout/process1"/>
    <dgm:cxn modelId="{77AEFA3F-E154-4988-850A-B2D96BC7A938}" type="presParOf" srcId="{1ACD4ED4-4792-4CE9-87CD-09A12592FDAC}" destId="{877174A2-7A78-4106-82C0-8A82CCB5EA0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E199D8-EFE7-45F2-865D-844EC8BC8541}" type="doc">
      <dgm:prSet loTypeId="urn:microsoft.com/office/officeart/2005/8/layout/process1" loCatId="process" qsTypeId="urn:microsoft.com/office/officeart/2005/8/quickstyle/simple3" qsCatId="simple" csTypeId="urn:microsoft.com/office/officeart/2005/8/colors/accent2_4" csCatId="accent2" phldr="1"/>
      <dgm:spPr/>
    </dgm:pt>
    <dgm:pt modelId="{F357309C-97BE-4A59-876B-83414B1F0303}">
      <dgm:prSet phldrT="[Texto]" custT="1"/>
      <dgm:spPr>
        <a:solidFill>
          <a:schemeClr val="bg2">
            <a:lumMod val="75000"/>
          </a:schemeClr>
        </a:solidFill>
      </dgm:spPr>
      <dgm:t>
        <a:bodyPr/>
        <a:lstStyle/>
        <a:p>
          <a:r>
            <a:rPr lang="es-ES" sz="1400" b="1"/>
            <a:t>Mejoramiento constante de la atención al cliente, e innovación en las instalaciones para superar a la competencia</a:t>
          </a:r>
          <a:endParaRPr lang="es-EC" sz="1400" b="1" dirty="0">
            <a:latin typeface="Arial" panose="020B0604020202020204" pitchFamily="34" charset="0"/>
            <a:cs typeface="Arial" panose="020B0604020202020204" pitchFamily="34" charset="0"/>
          </a:endParaRPr>
        </a:p>
      </dgm:t>
    </dgm:pt>
    <dgm:pt modelId="{2245ECB6-FF3E-4259-B6BE-6CB3D8786CB6}" type="parTrans" cxnId="{2817D71B-0B5C-4E0A-A0AD-68013DB09833}">
      <dgm:prSet/>
      <dgm:spPr/>
      <dgm:t>
        <a:bodyPr/>
        <a:lstStyle/>
        <a:p>
          <a:endParaRPr lang="es-EC" sz="1400" b="1">
            <a:latin typeface="Arial" panose="020B0604020202020204" pitchFamily="34" charset="0"/>
            <a:cs typeface="Arial" panose="020B0604020202020204" pitchFamily="34" charset="0"/>
          </a:endParaRPr>
        </a:p>
      </dgm:t>
    </dgm:pt>
    <dgm:pt modelId="{5842478E-FAFE-4747-B981-24C6C41E7B94}" type="sibTrans" cxnId="{2817D71B-0B5C-4E0A-A0AD-68013DB09833}">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78AD9B02-A4C8-43D8-B086-BC290AD299FB}">
      <dgm:prSet custT="1"/>
      <dgm:spPr>
        <a:solidFill>
          <a:schemeClr val="bg2">
            <a:lumMod val="75000"/>
          </a:schemeClr>
        </a:solidFill>
      </dgm:spPr>
      <dgm:t>
        <a:bodyPr/>
        <a:lstStyle/>
        <a:p>
          <a:r>
            <a:rPr lang="es-ES" sz="1400" b="1" dirty="0"/>
            <a:t>Readecuación de las instalaciones para ampliar su capacidad</a:t>
          </a:r>
          <a:endParaRPr lang="es-EC" sz="1400" b="1" dirty="0">
            <a:latin typeface="Arial" panose="020B0604020202020204" pitchFamily="34" charset="0"/>
            <a:cs typeface="Arial" panose="020B0604020202020204" pitchFamily="34" charset="0"/>
          </a:endParaRPr>
        </a:p>
      </dgm:t>
    </dgm:pt>
    <dgm:pt modelId="{5149EA4D-D938-4602-A84F-B4E8953FEC86}" type="parTrans" cxnId="{B46B2B50-7DF5-4DC8-99A2-36959DC31B27}">
      <dgm:prSet/>
      <dgm:spPr/>
      <dgm:t>
        <a:bodyPr/>
        <a:lstStyle/>
        <a:p>
          <a:endParaRPr lang="es-EC" sz="1400" b="1">
            <a:latin typeface="Arial" panose="020B0604020202020204" pitchFamily="34" charset="0"/>
            <a:cs typeface="Arial" panose="020B0604020202020204" pitchFamily="34" charset="0"/>
          </a:endParaRPr>
        </a:p>
      </dgm:t>
    </dgm:pt>
    <dgm:pt modelId="{4AF4A7EF-70DB-49D2-8F3F-3B402EEBCAC9}" type="sibTrans" cxnId="{B46B2B50-7DF5-4DC8-99A2-36959DC31B27}">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EFAA84C0-427B-484C-91E7-49C92BC03441}">
      <dgm:prSet custT="1"/>
      <dgm:spPr>
        <a:solidFill>
          <a:schemeClr val="bg2">
            <a:lumMod val="75000"/>
          </a:schemeClr>
        </a:solidFill>
      </dgm:spPr>
      <dgm:t>
        <a:bodyPr/>
        <a:lstStyle/>
        <a:p>
          <a:r>
            <a:rPr lang="es-ES" sz="1400" b="1" dirty="0"/>
            <a:t>Capacitación del personal en áreas estratégicas de conocimiento</a:t>
          </a:r>
          <a:endParaRPr lang="es-EC" sz="1400" b="1" dirty="0">
            <a:latin typeface="Arial" panose="020B0604020202020204" pitchFamily="34" charset="0"/>
            <a:cs typeface="Arial" panose="020B0604020202020204" pitchFamily="34" charset="0"/>
          </a:endParaRPr>
        </a:p>
      </dgm:t>
    </dgm:pt>
    <dgm:pt modelId="{195AA84F-57F4-4036-86B2-7EFB8CBF751F}" type="parTrans" cxnId="{3A6B41AC-F837-40C8-9529-84F266C12FB7}">
      <dgm:prSet/>
      <dgm:spPr/>
      <dgm:t>
        <a:bodyPr/>
        <a:lstStyle/>
        <a:p>
          <a:endParaRPr lang="es-EC" sz="1400" b="1">
            <a:latin typeface="Arial" panose="020B0604020202020204" pitchFamily="34" charset="0"/>
            <a:cs typeface="Arial" panose="020B0604020202020204" pitchFamily="34" charset="0"/>
          </a:endParaRPr>
        </a:p>
      </dgm:t>
    </dgm:pt>
    <dgm:pt modelId="{EAB10487-E721-4234-9676-90487EB2F462}" type="sibTrans" cxnId="{3A6B41AC-F837-40C8-9529-84F266C12FB7}">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2A141DA8-E0C6-45C1-AB4F-38A76899848F}">
      <dgm:prSet custT="1"/>
      <dgm:spPr>
        <a:solidFill>
          <a:schemeClr val="bg2">
            <a:lumMod val="75000"/>
          </a:schemeClr>
        </a:solidFill>
      </dgm:spPr>
      <dgm:t>
        <a:bodyPr/>
        <a:lstStyle/>
        <a:p>
          <a:pPr marL="0" lvl="0" indent="0" algn="ctr" defTabSz="622300">
            <a:lnSpc>
              <a:spcPct val="90000"/>
            </a:lnSpc>
            <a:spcBef>
              <a:spcPct val="0"/>
            </a:spcBef>
            <a:spcAft>
              <a:spcPct val="35000"/>
            </a:spcAft>
            <a:buNone/>
          </a:pPr>
          <a:r>
            <a:rPr lang="es-ES" sz="1400" b="1" kern="1200" dirty="0">
              <a:solidFill>
                <a:prstClr val="black"/>
              </a:solidFill>
              <a:latin typeface="Century Gothic" panose="020B0502020202020204"/>
              <a:ea typeface="+mn-ea"/>
              <a:cs typeface="+mn-cs"/>
            </a:rPr>
            <a:t>Equipamiento con maquinarias de mayor tecnología para ampliar la capacidad de producción y la rapidez de servicio</a:t>
          </a:r>
          <a:endParaRPr lang="es-EC" sz="1400" b="1" kern="1200" dirty="0">
            <a:solidFill>
              <a:prstClr val="black"/>
            </a:solidFill>
            <a:latin typeface="Century Gothic" panose="020B0502020202020204"/>
            <a:ea typeface="+mn-ea"/>
            <a:cs typeface="+mn-cs"/>
          </a:endParaRPr>
        </a:p>
      </dgm:t>
    </dgm:pt>
    <dgm:pt modelId="{A8CDA54B-CBE1-47E2-A4BD-243321F679F3}" type="parTrans" cxnId="{B4DEC64F-9112-4ED6-A49F-34401EC9C5B6}">
      <dgm:prSet/>
      <dgm:spPr/>
      <dgm:t>
        <a:bodyPr/>
        <a:lstStyle/>
        <a:p>
          <a:endParaRPr lang="es-EC" sz="1400" b="1">
            <a:latin typeface="Arial" panose="020B0604020202020204" pitchFamily="34" charset="0"/>
            <a:cs typeface="Arial" panose="020B0604020202020204" pitchFamily="34" charset="0"/>
          </a:endParaRPr>
        </a:p>
      </dgm:t>
    </dgm:pt>
    <dgm:pt modelId="{30A0DC86-EDB9-43CA-B0C7-6BF397C3E778}" type="sibTrans" cxnId="{B4DEC64F-9112-4ED6-A49F-34401EC9C5B6}">
      <dgm:prSet/>
      <dgm:spPr/>
      <dgm:t>
        <a:bodyPr/>
        <a:lstStyle/>
        <a:p>
          <a:endParaRPr lang="es-EC" sz="1400" b="1">
            <a:latin typeface="Arial" panose="020B0604020202020204" pitchFamily="34" charset="0"/>
            <a:cs typeface="Arial" panose="020B0604020202020204" pitchFamily="34" charset="0"/>
          </a:endParaRPr>
        </a:p>
      </dgm:t>
    </dgm:pt>
    <dgm:pt modelId="{D813D2CF-A991-41E5-A70B-20ADCCA7AD15}">
      <dgm:prSet phldrT="[Texto]" custT="1"/>
      <dgm:spPr>
        <a:solidFill>
          <a:schemeClr val="bg2">
            <a:lumMod val="75000"/>
          </a:schemeClr>
        </a:solidFill>
      </dgm:spPr>
      <dgm:t>
        <a:bodyPr/>
        <a:lstStyle/>
        <a:p>
          <a:r>
            <a:rPr lang="es-ES" sz="1400" b="1" dirty="0"/>
            <a:t>Innovar y mejorar continuamente los procesos institucionales, trabajando proactivamente y en equipo</a:t>
          </a:r>
          <a:endParaRPr lang="es-EC" sz="1400" b="1" dirty="0">
            <a:latin typeface="Arial" panose="020B0604020202020204" pitchFamily="34" charset="0"/>
            <a:cs typeface="Arial" panose="020B0604020202020204" pitchFamily="34" charset="0"/>
          </a:endParaRPr>
        </a:p>
      </dgm:t>
    </dgm:pt>
    <dgm:pt modelId="{9102C364-AA62-4002-87F7-6CEEC6D21E83}" type="sibTrans" cxnId="{67FF710A-3047-4CF5-BC31-EAC50FF97D1D}">
      <dgm:prSet custT="1"/>
      <dgm:spPr>
        <a:solidFill>
          <a:schemeClr val="accent1">
            <a:lumMod val="60000"/>
            <a:lumOff val="40000"/>
          </a:schemeClr>
        </a:solidFill>
      </dgm:spPr>
      <dgm:t>
        <a:bodyPr/>
        <a:lstStyle/>
        <a:p>
          <a:endParaRPr lang="es-EC" sz="1400" b="1">
            <a:latin typeface="Arial" panose="020B0604020202020204" pitchFamily="34" charset="0"/>
            <a:cs typeface="Arial" panose="020B0604020202020204" pitchFamily="34" charset="0"/>
          </a:endParaRPr>
        </a:p>
      </dgm:t>
    </dgm:pt>
    <dgm:pt modelId="{832EA204-0DB6-48E2-99BE-37154F728524}" type="parTrans" cxnId="{67FF710A-3047-4CF5-BC31-EAC50FF97D1D}">
      <dgm:prSet/>
      <dgm:spPr/>
      <dgm:t>
        <a:bodyPr/>
        <a:lstStyle/>
        <a:p>
          <a:endParaRPr lang="es-EC" sz="1400" b="1">
            <a:latin typeface="Arial" panose="020B0604020202020204" pitchFamily="34" charset="0"/>
            <a:cs typeface="Arial" panose="020B0604020202020204" pitchFamily="34" charset="0"/>
          </a:endParaRPr>
        </a:p>
      </dgm:t>
    </dgm:pt>
    <dgm:pt modelId="{1ACD4ED4-4792-4CE9-87CD-09A12592FDAC}" type="pres">
      <dgm:prSet presAssocID="{9EE199D8-EFE7-45F2-865D-844EC8BC8541}" presName="Name0" presStyleCnt="0">
        <dgm:presLayoutVars>
          <dgm:dir/>
          <dgm:resizeHandles val="exact"/>
        </dgm:presLayoutVars>
      </dgm:prSet>
      <dgm:spPr/>
    </dgm:pt>
    <dgm:pt modelId="{3C5E1CE4-3DF4-49F3-A5B6-A2D8EB7B5FDF}" type="pres">
      <dgm:prSet presAssocID="{D813D2CF-A991-41E5-A70B-20ADCCA7AD15}" presName="node" presStyleLbl="node1" presStyleIdx="0" presStyleCnt="5" custScaleX="125804">
        <dgm:presLayoutVars>
          <dgm:bulletEnabled val="1"/>
        </dgm:presLayoutVars>
      </dgm:prSet>
      <dgm:spPr/>
      <dgm:t>
        <a:bodyPr/>
        <a:lstStyle/>
        <a:p>
          <a:endParaRPr lang="es-EC"/>
        </a:p>
      </dgm:t>
    </dgm:pt>
    <dgm:pt modelId="{9500FABA-929B-424E-B3AC-F893107EFB71}" type="pres">
      <dgm:prSet presAssocID="{9102C364-AA62-4002-87F7-6CEEC6D21E83}" presName="sibTrans" presStyleLbl="sibTrans2D1" presStyleIdx="0" presStyleCnt="4" custAng="7403705" custLinFactX="-134857" custLinFactY="-171273" custLinFactNeighborX="-200000" custLinFactNeighborY="-200000"/>
      <dgm:spPr/>
      <dgm:t>
        <a:bodyPr/>
        <a:lstStyle/>
        <a:p>
          <a:endParaRPr lang="es-EC"/>
        </a:p>
      </dgm:t>
    </dgm:pt>
    <dgm:pt modelId="{5D8E4FBC-7CB2-48AF-A02F-0D77D76A575B}" type="pres">
      <dgm:prSet presAssocID="{9102C364-AA62-4002-87F7-6CEEC6D21E83}" presName="connectorText" presStyleLbl="sibTrans2D1" presStyleIdx="0" presStyleCnt="4"/>
      <dgm:spPr/>
      <dgm:t>
        <a:bodyPr/>
        <a:lstStyle/>
        <a:p>
          <a:endParaRPr lang="es-EC"/>
        </a:p>
      </dgm:t>
    </dgm:pt>
    <dgm:pt modelId="{1DFBBF32-1209-4503-964B-2B82693367E0}" type="pres">
      <dgm:prSet presAssocID="{F357309C-97BE-4A59-876B-83414B1F0303}" presName="node" presStyleLbl="node1" presStyleIdx="1" presStyleCnt="5" custScaleX="121456">
        <dgm:presLayoutVars>
          <dgm:bulletEnabled val="1"/>
        </dgm:presLayoutVars>
      </dgm:prSet>
      <dgm:spPr/>
      <dgm:t>
        <a:bodyPr/>
        <a:lstStyle/>
        <a:p>
          <a:endParaRPr lang="es-EC"/>
        </a:p>
      </dgm:t>
    </dgm:pt>
    <dgm:pt modelId="{B3BEFE9F-47B8-48F0-AC3E-FB3078E19F37}" type="pres">
      <dgm:prSet presAssocID="{5842478E-FAFE-4747-B981-24C6C41E7B94}" presName="sibTrans" presStyleLbl="sibTrans2D1" presStyleIdx="1" presStyleCnt="4" custAng="7075502" custLinFactX="-184588" custLinFactY="-162770" custLinFactNeighborX="-200000" custLinFactNeighborY="-200000"/>
      <dgm:spPr/>
      <dgm:t>
        <a:bodyPr/>
        <a:lstStyle/>
        <a:p>
          <a:endParaRPr lang="es-EC"/>
        </a:p>
      </dgm:t>
    </dgm:pt>
    <dgm:pt modelId="{46358C7C-9450-4B74-90A5-E938B2A6C294}" type="pres">
      <dgm:prSet presAssocID="{5842478E-FAFE-4747-B981-24C6C41E7B94}" presName="connectorText" presStyleLbl="sibTrans2D1" presStyleIdx="1" presStyleCnt="4"/>
      <dgm:spPr/>
      <dgm:t>
        <a:bodyPr/>
        <a:lstStyle/>
        <a:p>
          <a:endParaRPr lang="es-EC"/>
        </a:p>
      </dgm:t>
    </dgm:pt>
    <dgm:pt modelId="{437C9363-7EE6-4FC3-A6C6-1D54BE1C59B6}" type="pres">
      <dgm:prSet presAssocID="{78AD9B02-A4C8-43D8-B086-BC290AD299FB}" presName="node" presStyleLbl="node1" presStyleIdx="2" presStyleCnt="5" custScaleX="151126">
        <dgm:presLayoutVars>
          <dgm:bulletEnabled val="1"/>
        </dgm:presLayoutVars>
      </dgm:prSet>
      <dgm:spPr/>
      <dgm:t>
        <a:bodyPr/>
        <a:lstStyle/>
        <a:p>
          <a:endParaRPr lang="es-EC"/>
        </a:p>
      </dgm:t>
    </dgm:pt>
    <dgm:pt modelId="{7729CD7E-69F4-4072-BA2A-7EBCBAF01A34}" type="pres">
      <dgm:prSet presAssocID="{4AF4A7EF-70DB-49D2-8F3F-3B402EEBCAC9}" presName="sibTrans" presStyleLbl="sibTrans2D1" presStyleIdx="2" presStyleCnt="4" custAng="5400000" custLinFactX="-200000" custLinFactY="-157102" custLinFactNeighborX="-224172" custLinFactNeighborY="-200000"/>
      <dgm:spPr/>
      <dgm:t>
        <a:bodyPr/>
        <a:lstStyle/>
        <a:p>
          <a:endParaRPr lang="es-EC"/>
        </a:p>
      </dgm:t>
    </dgm:pt>
    <dgm:pt modelId="{431E47A2-2D32-411E-988B-04B8B3AC0969}" type="pres">
      <dgm:prSet presAssocID="{4AF4A7EF-70DB-49D2-8F3F-3B402EEBCAC9}" presName="connectorText" presStyleLbl="sibTrans2D1" presStyleIdx="2" presStyleCnt="4"/>
      <dgm:spPr/>
      <dgm:t>
        <a:bodyPr/>
        <a:lstStyle/>
        <a:p>
          <a:endParaRPr lang="es-EC"/>
        </a:p>
      </dgm:t>
    </dgm:pt>
    <dgm:pt modelId="{877174A2-7A78-4106-82C0-8A82CCB5EA04}" type="pres">
      <dgm:prSet presAssocID="{EFAA84C0-427B-484C-91E7-49C92BC03441}" presName="node" presStyleLbl="node1" presStyleIdx="3" presStyleCnt="5" custScaleX="128338">
        <dgm:presLayoutVars>
          <dgm:bulletEnabled val="1"/>
        </dgm:presLayoutVars>
      </dgm:prSet>
      <dgm:spPr/>
      <dgm:t>
        <a:bodyPr/>
        <a:lstStyle/>
        <a:p>
          <a:endParaRPr lang="es-EC"/>
        </a:p>
      </dgm:t>
    </dgm:pt>
    <dgm:pt modelId="{C30E7CC2-2E89-4FFB-8804-79F6587F0932}" type="pres">
      <dgm:prSet presAssocID="{EAB10487-E721-4234-9676-90487EB2F462}" presName="sibTrans" presStyleLbl="sibTrans2D1" presStyleIdx="3" presStyleCnt="4" custAng="4138553" custLinFactX="-200000" custLinFactY="-157102" custLinFactNeighborX="-257527" custLinFactNeighborY="-200000"/>
      <dgm:spPr/>
      <dgm:t>
        <a:bodyPr/>
        <a:lstStyle/>
        <a:p>
          <a:endParaRPr lang="es-EC"/>
        </a:p>
      </dgm:t>
    </dgm:pt>
    <dgm:pt modelId="{BB289519-0CC1-46FB-808F-160A6B9D146E}" type="pres">
      <dgm:prSet presAssocID="{EAB10487-E721-4234-9676-90487EB2F462}" presName="connectorText" presStyleLbl="sibTrans2D1" presStyleIdx="3" presStyleCnt="4"/>
      <dgm:spPr/>
      <dgm:t>
        <a:bodyPr/>
        <a:lstStyle/>
        <a:p>
          <a:endParaRPr lang="es-EC"/>
        </a:p>
      </dgm:t>
    </dgm:pt>
    <dgm:pt modelId="{82BC8A1E-A527-466E-AD6A-C9F45E9E6695}" type="pres">
      <dgm:prSet presAssocID="{2A141DA8-E0C6-45C1-AB4F-38A76899848F}" presName="node" presStyleLbl="node1" presStyleIdx="4" presStyleCnt="5" custScaleX="131399">
        <dgm:presLayoutVars>
          <dgm:bulletEnabled val="1"/>
        </dgm:presLayoutVars>
      </dgm:prSet>
      <dgm:spPr/>
      <dgm:t>
        <a:bodyPr/>
        <a:lstStyle/>
        <a:p>
          <a:endParaRPr lang="es-EC"/>
        </a:p>
      </dgm:t>
    </dgm:pt>
  </dgm:ptLst>
  <dgm:cxnLst>
    <dgm:cxn modelId="{CCD144F5-3B09-4E8D-8057-6A793223B403}" type="presOf" srcId="{78AD9B02-A4C8-43D8-B086-BC290AD299FB}" destId="{437C9363-7EE6-4FC3-A6C6-1D54BE1C59B6}" srcOrd="0" destOrd="0" presId="urn:microsoft.com/office/officeart/2005/8/layout/process1"/>
    <dgm:cxn modelId="{BE96BE37-E0D2-4D8F-B87C-C64332678DF2}" type="presOf" srcId="{EAB10487-E721-4234-9676-90487EB2F462}" destId="{C30E7CC2-2E89-4FFB-8804-79F6587F0932}" srcOrd="0" destOrd="0" presId="urn:microsoft.com/office/officeart/2005/8/layout/process1"/>
    <dgm:cxn modelId="{C55BE703-262E-45B6-8129-43714A0538E9}" type="presOf" srcId="{9102C364-AA62-4002-87F7-6CEEC6D21E83}" destId="{9500FABA-929B-424E-B3AC-F893107EFB71}" srcOrd="0" destOrd="0" presId="urn:microsoft.com/office/officeart/2005/8/layout/process1"/>
    <dgm:cxn modelId="{3A6B41AC-F837-40C8-9529-84F266C12FB7}" srcId="{9EE199D8-EFE7-45F2-865D-844EC8BC8541}" destId="{EFAA84C0-427B-484C-91E7-49C92BC03441}" srcOrd="3" destOrd="0" parTransId="{195AA84F-57F4-4036-86B2-7EFB8CBF751F}" sibTransId="{EAB10487-E721-4234-9676-90487EB2F462}"/>
    <dgm:cxn modelId="{89C439DC-2E06-4DA7-9619-39CD200AC999}" type="presOf" srcId="{5842478E-FAFE-4747-B981-24C6C41E7B94}" destId="{46358C7C-9450-4B74-90A5-E938B2A6C294}" srcOrd="1" destOrd="0" presId="urn:microsoft.com/office/officeart/2005/8/layout/process1"/>
    <dgm:cxn modelId="{803BD4E8-04B4-4445-A600-52DAB9CE6C1B}" type="presOf" srcId="{4AF4A7EF-70DB-49D2-8F3F-3B402EEBCAC9}" destId="{431E47A2-2D32-411E-988B-04B8B3AC0969}" srcOrd="1" destOrd="0" presId="urn:microsoft.com/office/officeart/2005/8/layout/process1"/>
    <dgm:cxn modelId="{2817D71B-0B5C-4E0A-A0AD-68013DB09833}" srcId="{9EE199D8-EFE7-45F2-865D-844EC8BC8541}" destId="{F357309C-97BE-4A59-876B-83414B1F0303}" srcOrd="1" destOrd="0" parTransId="{2245ECB6-FF3E-4259-B6BE-6CB3D8786CB6}" sibTransId="{5842478E-FAFE-4747-B981-24C6C41E7B94}"/>
    <dgm:cxn modelId="{B46B2B50-7DF5-4DC8-99A2-36959DC31B27}" srcId="{9EE199D8-EFE7-45F2-865D-844EC8BC8541}" destId="{78AD9B02-A4C8-43D8-B086-BC290AD299FB}" srcOrd="2" destOrd="0" parTransId="{5149EA4D-D938-4602-A84F-B4E8953FEC86}" sibTransId="{4AF4A7EF-70DB-49D2-8F3F-3B402EEBCAC9}"/>
    <dgm:cxn modelId="{64CA8B45-9969-4739-8801-B71991F5EC17}" type="presOf" srcId="{D813D2CF-A991-41E5-A70B-20ADCCA7AD15}" destId="{3C5E1CE4-3DF4-49F3-A5B6-A2D8EB7B5FDF}" srcOrd="0" destOrd="0" presId="urn:microsoft.com/office/officeart/2005/8/layout/process1"/>
    <dgm:cxn modelId="{1BBBEBD4-759B-427E-B464-E3FC5B7A3AEB}" type="presOf" srcId="{4AF4A7EF-70DB-49D2-8F3F-3B402EEBCAC9}" destId="{7729CD7E-69F4-4072-BA2A-7EBCBAF01A34}" srcOrd="0" destOrd="0" presId="urn:microsoft.com/office/officeart/2005/8/layout/process1"/>
    <dgm:cxn modelId="{C46A9E3A-1274-47B3-8564-F4BE6785A4EC}" type="presOf" srcId="{9102C364-AA62-4002-87F7-6CEEC6D21E83}" destId="{5D8E4FBC-7CB2-48AF-A02F-0D77D76A575B}" srcOrd="1" destOrd="0" presId="urn:microsoft.com/office/officeart/2005/8/layout/process1"/>
    <dgm:cxn modelId="{67FF710A-3047-4CF5-BC31-EAC50FF97D1D}" srcId="{9EE199D8-EFE7-45F2-865D-844EC8BC8541}" destId="{D813D2CF-A991-41E5-A70B-20ADCCA7AD15}" srcOrd="0" destOrd="0" parTransId="{832EA204-0DB6-48E2-99BE-37154F728524}" sibTransId="{9102C364-AA62-4002-87F7-6CEEC6D21E83}"/>
    <dgm:cxn modelId="{9186F391-DA82-4B0A-AEB2-5E128FAEEA5A}" type="presOf" srcId="{9EE199D8-EFE7-45F2-865D-844EC8BC8541}" destId="{1ACD4ED4-4792-4CE9-87CD-09A12592FDAC}" srcOrd="0" destOrd="0" presId="urn:microsoft.com/office/officeart/2005/8/layout/process1"/>
    <dgm:cxn modelId="{3DD4CBF4-36F3-4550-8D86-0C7204C6E8A3}" type="presOf" srcId="{EFAA84C0-427B-484C-91E7-49C92BC03441}" destId="{877174A2-7A78-4106-82C0-8A82CCB5EA04}" srcOrd="0" destOrd="0" presId="urn:microsoft.com/office/officeart/2005/8/layout/process1"/>
    <dgm:cxn modelId="{3017AC12-06E8-4300-8273-86C7193D10A1}" type="presOf" srcId="{F357309C-97BE-4A59-876B-83414B1F0303}" destId="{1DFBBF32-1209-4503-964B-2B82693367E0}" srcOrd="0" destOrd="0" presId="urn:microsoft.com/office/officeart/2005/8/layout/process1"/>
    <dgm:cxn modelId="{A6FC8AF0-C060-4EB1-AF8F-61CF8877B432}" type="presOf" srcId="{2A141DA8-E0C6-45C1-AB4F-38A76899848F}" destId="{82BC8A1E-A527-466E-AD6A-C9F45E9E6695}" srcOrd="0" destOrd="0" presId="urn:microsoft.com/office/officeart/2005/8/layout/process1"/>
    <dgm:cxn modelId="{B4DEC64F-9112-4ED6-A49F-34401EC9C5B6}" srcId="{9EE199D8-EFE7-45F2-865D-844EC8BC8541}" destId="{2A141DA8-E0C6-45C1-AB4F-38A76899848F}" srcOrd="4" destOrd="0" parTransId="{A8CDA54B-CBE1-47E2-A4BD-243321F679F3}" sibTransId="{30A0DC86-EDB9-43CA-B0C7-6BF397C3E778}"/>
    <dgm:cxn modelId="{F76D5319-8278-44D3-921E-A877520FD49B}" type="presOf" srcId="{5842478E-FAFE-4747-B981-24C6C41E7B94}" destId="{B3BEFE9F-47B8-48F0-AC3E-FB3078E19F37}" srcOrd="0" destOrd="0" presId="urn:microsoft.com/office/officeart/2005/8/layout/process1"/>
    <dgm:cxn modelId="{8FE7D8B0-4AE2-48CE-AEB3-0D589230CD40}" type="presOf" srcId="{EAB10487-E721-4234-9676-90487EB2F462}" destId="{BB289519-0CC1-46FB-808F-160A6B9D146E}" srcOrd="1" destOrd="0" presId="urn:microsoft.com/office/officeart/2005/8/layout/process1"/>
    <dgm:cxn modelId="{CFE948CC-E214-42D2-9642-41CB4E3411BE}" type="presParOf" srcId="{1ACD4ED4-4792-4CE9-87CD-09A12592FDAC}" destId="{3C5E1CE4-3DF4-49F3-A5B6-A2D8EB7B5FDF}" srcOrd="0" destOrd="0" presId="urn:microsoft.com/office/officeart/2005/8/layout/process1"/>
    <dgm:cxn modelId="{5075257D-60DC-48AA-B696-90C952FEBE93}" type="presParOf" srcId="{1ACD4ED4-4792-4CE9-87CD-09A12592FDAC}" destId="{9500FABA-929B-424E-B3AC-F893107EFB71}" srcOrd="1" destOrd="0" presId="urn:microsoft.com/office/officeart/2005/8/layout/process1"/>
    <dgm:cxn modelId="{24BCA130-CEA9-48E8-B3C6-6EFAD17658C4}" type="presParOf" srcId="{9500FABA-929B-424E-B3AC-F893107EFB71}" destId="{5D8E4FBC-7CB2-48AF-A02F-0D77D76A575B}" srcOrd="0" destOrd="0" presId="urn:microsoft.com/office/officeart/2005/8/layout/process1"/>
    <dgm:cxn modelId="{C588BA17-04C6-4293-B77C-66A4B5861CB1}" type="presParOf" srcId="{1ACD4ED4-4792-4CE9-87CD-09A12592FDAC}" destId="{1DFBBF32-1209-4503-964B-2B82693367E0}" srcOrd="2" destOrd="0" presId="urn:microsoft.com/office/officeart/2005/8/layout/process1"/>
    <dgm:cxn modelId="{02131224-5D28-49A4-94F7-AE1CD33512F3}" type="presParOf" srcId="{1ACD4ED4-4792-4CE9-87CD-09A12592FDAC}" destId="{B3BEFE9F-47B8-48F0-AC3E-FB3078E19F37}" srcOrd="3" destOrd="0" presId="urn:microsoft.com/office/officeart/2005/8/layout/process1"/>
    <dgm:cxn modelId="{8EDEC0DE-2FD6-4F9D-B09A-CD98CA06362A}" type="presParOf" srcId="{B3BEFE9F-47B8-48F0-AC3E-FB3078E19F37}" destId="{46358C7C-9450-4B74-90A5-E938B2A6C294}" srcOrd="0" destOrd="0" presId="urn:microsoft.com/office/officeart/2005/8/layout/process1"/>
    <dgm:cxn modelId="{7B009473-336A-40AB-8039-9C9442436C57}" type="presParOf" srcId="{1ACD4ED4-4792-4CE9-87CD-09A12592FDAC}" destId="{437C9363-7EE6-4FC3-A6C6-1D54BE1C59B6}" srcOrd="4" destOrd="0" presId="urn:microsoft.com/office/officeart/2005/8/layout/process1"/>
    <dgm:cxn modelId="{94EDE8BF-D79E-458F-8096-CF1D78ED8A8A}" type="presParOf" srcId="{1ACD4ED4-4792-4CE9-87CD-09A12592FDAC}" destId="{7729CD7E-69F4-4072-BA2A-7EBCBAF01A34}" srcOrd="5" destOrd="0" presId="urn:microsoft.com/office/officeart/2005/8/layout/process1"/>
    <dgm:cxn modelId="{CB1FF726-8D87-4B4E-B3BB-5F7EFFD646B8}" type="presParOf" srcId="{7729CD7E-69F4-4072-BA2A-7EBCBAF01A34}" destId="{431E47A2-2D32-411E-988B-04B8B3AC0969}" srcOrd="0" destOrd="0" presId="urn:microsoft.com/office/officeart/2005/8/layout/process1"/>
    <dgm:cxn modelId="{AD63511B-0593-4B74-B6A4-A48647D8FCB5}" type="presParOf" srcId="{1ACD4ED4-4792-4CE9-87CD-09A12592FDAC}" destId="{877174A2-7A78-4106-82C0-8A82CCB5EA04}" srcOrd="6" destOrd="0" presId="urn:microsoft.com/office/officeart/2005/8/layout/process1"/>
    <dgm:cxn modelId="{A893D47B-A100-460B-9179-A83D4EC6D23F}" type="presParOf" srcId="{1ACD4ED4-4792-4CE9-87CD-09A12592FDAC}" destId="{C30E7CC2-2E89-4FFB-8804-79F6587F0932}" srcOrd="7" destOrd="0" presId="urn:microsoft.com/office/officeart/2005/8/layout/process1"/>
    <dgm:cxn modelId="{69FA00DF-9CD3-45B1-B908-EE054477D179}" type="presParOf" srcId="{C30E7CC2-2E89-4FFB-8804-79F6587F0932}" destId="{BB289519-0CC1-46FB-808F-160A6B9D146E}" srcOrd="0" destOrd="0" presId="urn:microsoft.com/office/officeart/2005/8/layout/process1"/>
    <dgm:cxn modelId="{364808E5-F9E1-4B9B-A2FC-C9E5B9D4956C}" type="presParOf" srcId="{1ACD4ED4-4792-4CE9-87CD-09A12592FDAC}" destId="{82BC8A1E-A527-466E-AD6A-C9F45E9E669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3E152-8879-4047-BE4A-93DD3588B41A}">
      <dsp:nvSpPr>
        <dsp:cNvPr id="0" name=""/>
        <dsp:cNvSpPr/>
      </dsp:nvSpPr>
      <dsp:spPr>
        <a:xfrm>
          <a:off x="3181542" y="0"/>
          <a:ext cx="4088894" cy="3794229"/>
        </a:xfrm>
        <a:prstGeom prst="ellipse">
          <a:avLst/>
        </a:prstGeom>
        <a:solidFill>
          <a:schemeClr val="accent3">
            <a:tint val="70000"/>
            <a:lumMod val="104000"/>
          </a:schemeClr>
        </a:solidFill>
        <a:ln w="9525" cap="rnd" cmpd="sng" algn="ctr">
          <a:solidFill>
            <a:schemeClr val="accent3">
              <a:shade val="90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ES" sz="2000" b="1" kern="1200" dirty="0"/>
            <a:t>¿Cuál es la calificación que dan los clientes al servicio recibido?</a:t>
          </a:r>
          <a:endParaRPr lang="en-US" sz="2000" b="1" kern="1200" dirty="0"/>
        </a:p>
      </dsp:txBody>
      <dsp:txXfrm>
        <a:off x="3726728" y="663990"/>
        <a:ext cx="2998522" cy="1707403"/>
      </dsp:txXfrm>
    </dsp:sp>
    <dsp:sp modelId="{0DA0CB80-9651-41E5-BE9D-623CF60C0894}">
      <dsp:nvSpPr>
        <dsp:cNvPr id="0" name=""/>
        <dsp:cNvSpPr/>
      </dsp:nvSpPr>
      <dsp:spPr>
        <a:xfrm>
          <a:off x="5060119" y="2250987"/>
          <a:ext cx="4471287" cy="3900490"/>
        </a:xfrm>
        <a:prstGeom prst="ellipse">
          <a:avLst/>
        </a:prstGeom>
        <a:solidFill>
          <a:schemeClr val="accent5">
            <a:alpha val="50000"/>
            <a:hueOff val="2404066"/>
            <a:satOff val="-4882"/>
            <a:lumOff val="313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ES" sz="2000" b="1" kern="1200" dirty="0"/>
            <a:t>¿Cuáles son las ventajas competitivas que ofrece el restaurante temático Casa </a:t>
          </a:r>
          <a:r>
            <a:rPr lang="es-ES" sz="2000" b="1" kern="1200" dirty="0" err="1"/>
            <a:t>Machay</a:t>
          </a:r>
          <a:r>
            <a:rPr lang="es-ES" sz="2000" b="1" kern="1200" dirty="0"/>
            <a:t>? </a:t>
          </a:r>
          <a:endParaRPr lang="en-US" sz="2000" b="1" kern="1200" dirty="0"/>
        </a:p>
      </dsp:txBody>
      <dsp:txXfrm>
        <a:off x="6427588" y="3258614"/>
        <a:ext cx="2682772" cy="2145269"/>
      </dsp:txXfrm>
    </dsp:sp>
    <dsp:sp modelId="{4B7EC739-905F-4B39-89E7-C4A048B2ED17}">
      <dsp:nvSpPr>
        <dsp:cNvPr id="0" name=""/>
        <dsp:cNvSpPr/>
      </dsp:nvSpPr>
      <dsp:spPr>
        <a:xfrm>
          <a:off x="968208" y="2233528"/>
          <a:ext cx="4829346" cy="4010341"/>
        </a:xfrm>
        <a:prstGeom prst="ellipse">
          <a:avLst/>
        </a:prstGeom>
        <a:solidFill>
          <a:schemeClr val="accent5">
            <a:alpha val="50000"/>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ES" sz="2000" b="1" kern="1200" dirty="0"/>
            <a:t>¿Qué se debe mejorar en el restaurante temático Casa </a:t>
          </a:r>
          <a:r>
            <a:rPr lang="es-ES" sz="2000" b="1" kern="1200" dirty="0" err="1"/>
            <a:t>Machay</a:t>
          </a:r>
          <a:r>
            <a:rPr lang="es-ES" sz="2000" b="1" kern="1200" dirty="0"/>
            <a:t> para satisfacer las expectativas de sus clientes?</a:t>
          </a:r>
          <a:endParaRPr lang="en-US" sz="2000" b="1" kern="1200" dirty="0"/>
        </a:p>
      </dsp:txBody>
      <dsp:txXfrm>
        <a:off x="1422972" y="3269533"/>
        <a:ext cx="2897607" cy="22056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E1CE4-3DF4-49F3-A5B6-A2D8EB7B5FDF}">
      <dsp:nvSpPr>
        <dsp:cNvPr id="0" name=""/>
        <dsp:cNvSpPr/>
      </dsp:nvSpPr>
      <dsp:spPr>
        <a:xfrm>
          <a:off x="1567" y="816027"/>
          <a:ext cx="4030180" cy="19221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b="1" u="sng" kern="1200" dirty="0"/>
            <a:t>LA OBSERVACION</a:t>
          </a:r>
          <a:r>
            <a:rPr lang="es-ES" sz="1400" b="1" u="none" kern="1200" dirty="0"/>
            <a:t>   La</a:t>
          </a:r>
          <a:r>
            <a:rPr lang="es-ES" sz="1400" b="1" kern="1200" dirty="0"/>
            <a:t> observación es una técnica de recogida de datos, que nos permite ver y registrar, en forma metódica y sistemática el comportamiento de uno o varios individuos</a:t>
          </a:r>
          <a:endParaRPr lang="es-EC" sz="1400" b="1" kern="1200" dirty="0">
            <a:latin typeface="Arial" panose="020B0604020202020204" pitchFamily="34" charset="0"/>
            <a:cs typeface="Arial" panose="020B0604020202020204" pitchFamily="34" charset="0"/>
          </a:endParaRPr>
        </a:p>
      </dsp:txBody>
      <dsp:txXfrm>
        <a:off x="57864" y="872324"/>
        <a:ext cx="3917586" cy="1809529"/>
      </dsp:txXfrm>
    </dsp:sp>
    <dsp:sp modelId="{9500FABA-929B-424E-B3AC-F893107EFB71}">
      <dsp:nvSpPr>
        <dsp:cNvPr id="0" name=""/>
        <dsp:cNvSpPr/>
      </dsp:nvSpPr>
      <dsp:spPr>
        <a:xfrm rot="7251585">
          <a:off x="1719776" y="-397238"/>
          <a:ext cx="679150" cy="794477"/>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1873903" y="-325793"/>
        <a:ext cx="475405" cy="476687"/>
      </dsp:txXfrm>
    </dsp:sp>
    <dsp:sp modelId="{437C9363-7EE6-4FC3-A6C6-1D54BE1C59B6}">
      <dsp:nvSpPr>
        <dsp:cNvPr id="0" name=""/>
        <dsp:cNvSpPr/>
      </dsp:nvSpPr>
      <dsp:spPr>
        <a:xfrm>
          <a:off x="5313163" y="816027"/>
          <a:ext cx="4841380" cy="19221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b="1" u="sng" kern="1200" dirty="0"/>
            <a:t>LA ENCUESTA</a:t>
          </a:r>
          <a:r>
            <a:rPr lang="es-ES" sz="1400" b="1" u="none" kern="1200" dirty="0"/>
            <a:t>    E</a:t>
          </a:r>
          <a:r>
            <a:rPr lang="es-ES" sz="1400" b="1" kern="1200" dirty="0"/>
            <a:t>s una técnica que se realiza para obtener datos de varias personas cuyas opiniones impersonales interesan al investigador para el desarrollo del proyecto</a:t>
          </a:r>
          <a:endParaRPr lang="es-EC" sz="1400" b="1" kern="1200" dirty="0">
            <a:latin typeface="Arial" panose="020B0604020202020204" pitchFamily="34" charset="0"/>
            <a:cs typeface="Arial" panose="020B0604020202020204" pitchFamily="34" charset="0"/>
          </a:endParaRPr>
        </a:p>
      </dsp:txBody>
      <dsp:txXfrm>
        <a:off x="5369460" y="872324"/>
        <a:ext cx="4728786" cy="18095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E1CE4-3DF4-49F3-A5B6-A2D8EB7B5FDF}">
      <dsp:nvSpPr>
        <dsp:cNvPr id="0" name=""/>
        <dsp:cNvSpPr/>
      </dsp:nvSpPr>
      <dsp:spPr>
        <a:xfrm>
          <a:off x="8420" y="342323"/>
          <a:ext cx="2148896" cy="1577524"/>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a:t>Realizar un análisis situacional mediante el estudio de los diferentes factores internos y externos que afectan a la organización</a:t>
          </a:r>
          <a:endParaRPr lang="es-EC" sz="1400" b="1" kern="1200" dirty="0">
            <a:latin typeface="Arial" panose="020B0604020202020204" pitchFamily="34" charset="0"/>
            <a:cs typeface="Arial" panose="020B0604020202020204" pitchFamily="34" charset="0"/>
          </a:endParaRPr>
        </a:p>
      </dsp:txBody>
      <dsp:txXfrm>
        <a:off x="54624" y="388527"/>
        <a:ext cx="2056488" cy="1485116"/>
      </dsp:txXfrm>
    </dsp:sp>
    <dsp:sp modelId="{9500FABA-929B-424E-B3AC-F893107EFB71}">
      <dsp:nvSpPr>
        <dsp:cNvPr id="0" name=""/>
        <dsp:cNvSpPr/>
      </dsp:nvSpPr>
      <dsp:spPr>
        <a:xfrm>
          <a:off x="2328130" y="919277"/>
          <a:ext cx="362123" cy="42361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2328130" y="1004000"/>
        <a:ext cx="253486" cy="254170"/>
      </dsp:txXfrm>
    </dsp:sp>
    <dsp:sp modelId="{1DFBBF32-1209-4503-964B-2B82693367E0}">
      <dsp:nvSpPr>
        <dsp:cNvPr id="0" name=""/>
        <dsp:cNvSpPr/>
      </dsp:nvSpPr>
      <dsp:spPr>
        <a:xfrm>
          <a:off x="2840569" y="342323"/>
          <a:ext cx="2074627" cy="1577524"/>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a:t>Determinar las fortalezas, debilidades, oportunidades y amenazas de la empresa frente a su entorno</a:t>
          </a:r>
          <a:endParaRPr lang="es-EC" sz="1400" b="1" kern="1200" dirty="0">
            <a:latin typeface="Arial" panose="020B0604020202020204" pitchFamily="34" charset="0"/>
            <a:cs typeface="Arial" panose="020B0604020202020204" pitchFamily="34" charset="0"/>
          </a:endParaRPr>
        </a:p>
      </dsp:txBody>
      <dsp:txXfrm>
        <a:off x="2886773" y="388527"/>
        <a:ext cx="1982219" cy="1485116"/>
      </dsp:txXfrm>
    </dsp:sp>
    <dsp:sp modelId="{B3BEFE9F-47B8-48F0-AC3E-FB3078E19F37}">
      <dsp:nvSpPr>
        <dsp:cNvPr id="0" name=""/>
        <dsp:cNvSpPr/>
      </dsp:nvSpPr>
      <dsp:spPr>
        <a:xfrm>
          <a:off x="5086009" y="919277"/>
          <a:ext cx="362123" cy="42361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5086009" y="1004000"/>
        <a:ext cx="253486" cy="254170"/>
      </dsp:txXfrm>
    </dsp:sp>
    <dsp:sp modelId="{437C9363-7EE6-4FC3-A6C6-1D54BE1C59B6}">
      <dsp:nvSpPr>
        <dsp:cNvPr id="0" name=""/>
        <dsp:cNvSpPr/>
      </dsp:nvSpPr>
      <dsp:spPr>
        <a:xfrm>
          <a:off x="5598448" y="342323"/>
          <a:ext cx="2581429" cy="1577524"/>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a:t>Desarrollar una Investigación de mercado fidedigna mediante la implementación de encuestas a los potenciales clientes </a:t>
          </a:r>
          <a:endParaRPr lang="es-EC" sz="1400" b="1" kern="1200" dirty="0">
            <a:latin typeface="Arial" panose="020B0604020202020204" pitchFamily="34" charset="0"/>
            <a:cs typeface="Arial" panose="020B0604020202020204" pitchFamily="34" charset="0"/>
          </a:endParaRPr>
        </a:p>
      </dsp:txBody>
      <dsp:txXfrm>
        <a:off x="5644652" y="388527"/>
        <a:ext cx="2489021" cy="1485116"/>
      </dsp:txXfrm>
    </dsp:sp>
    <dsp:sp modelId="{7729CD7E-69F4-4072-BA2A-7EBCBAF01A34}">
      <dsp:nvSpPr>
        <dsp:cNvPr id="0" name=""/>
        <dsp:cNvSpPr/>
      </dsp:nvSpPr>
      <dsp:spPr>
        <a:xfrm>
          <a:off x="8350691" y="919277"/>
          <a:ext cx="362123" cy="42361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8350691" y="1004000"/>
        <a:ext cx="253486" cy="254170"/>
      </dsp:txXfrm>
    </dsp:sp>
    <dsp:sp modelId="{877174A2-7A78-4106-82C0-8A82CCB5EA04}">
      <dsp:nvSpPr>
        <dsp:cNvPr id="0" name=""/>
        <dsp:cNvSpPr/>
      </dsp:nvSpPr>
      <dsp:spPr>
        <a:xfrm>
          <a:off x="8863130" y="342323"/>
          <a:ext cx="2192180" cy="1577524"/>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a:t>Medir el posicionamiento que tiene “Casa </a:t>
          </a:r>
          <a:r>
            <a:rPr lang="es-ES" sz="1400" b="1" kern="1200" dirty="0" err="1"/>
            <a:t>Machay</a:t>
          </a:r>
          <a:r>
            <a:rPr lang="es-ES" sz="1400" b="1" kern="1200" dirty="0"/>
            <a:t>” Restaurante Temático y el grado de aceptación de la marca </a:t>
          </a:r>
          <a:endParaRPr lang="es-EC" sz="1400" b="1" kern="1200" dirty="0">
            <a:latin typeface="Arial" panose="020B0604020202020204" pitchFamily="34" charset="0"/>
            <a:cs typeface="Arial" panose="020B0604020202020204" pitchFamily="34" charset="0"/>
          </a:endParaRPr>
        </a:p>
      </dsp:txBody>
      <dsp:txXfrm>
        <a:off x="8909334" y="388527"/>
        <a:ext cx="2099772" cy="14851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E1CE4-3DF4-49F3-A5B6-A2D8EB7B5FDF}">
      <dsp:nvSpPr>
        <dsp:cNvPr id="0" name=""/>
        <dsp:cNvSpPr/>
      </dsp:nvSpPr>
      <dsp:spPr>
        <a:xfrm>
          <a:off x="6955" y="144824"/>
          <a:ext cx="1653188" cy="1978963"/>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a:t>Innovar y mejorar continuamente los procesos institucionales, trabajando proactivamente y en equipo</a:t>
          </a:r>
          <a:endParaRPr lang="es-EC" sz="1400" b="1" kern="1200" dirty="0">
            <a:latin typeface="Arial" panose="020B0604020202020204" pitchFamily="34" charset="0"/>
            <a:cs typeface="Arial" panose="020B0604020202020204" pitchFamily="34" charset="0"/>
          </a:endParaRPr>
        </a:p>
      </dsp:txBody>
      <dsp:txXfrm>
        <a:off x="55375" y="193244"/>
        <a:ext cx="1556348" cy="1882123"/>
      </dsp:txXfrm>
    </dsp:sp>
    <dsp:sp modelId="{9500FABA-929B-424E-B3AC-F893107EFB71}">
      <dsp:nvSpPr>
        <dsp:cNvPr id="0" name=""/>
        <dsp:cNvSpPr/>
      </dsp:nvSpPr>
      <dsp:spPr>
        <a:xfrm rot="7403705">
          <a:off x="858679" y="-162948"/>
          <a:ext cx="278588" cy="32589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923467" y="-132658"/>
        <a:ext cx="195012" cy="195538"/>
      </dsp:txXfrm>
    </dsp:sp>
    <dsp:sp modelId="{1DFBBF32-1209-4503-964B-2B82693367E0}">
      <dsp:nvSpPr>
        <dsp:cNvPr id="0" name=""/>
        <dsp:cNvSpPr/>
      </dsp:nvSpPr>
      <dsp:spPr>
        <a:xfrm>
          <a:off x="2185782" y="144824"/>
          <a:ext cx="1596051" cy="1978963"/>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a:t>Mejoramiento constante de la atención al cliente, e innovación en las instalaciones para superar a la competencia</a:t>
          </a:r>
          <a:endParaRPr lang="es-EC" sz="1400" b="1" kern="1200" dirty="0">
            <a:latin typeface="Arial" panose="020B0604020202020204" pitchFamily="34" charset="0"/>
            <a:cs typeface="Arial" panose="020B0604020202020204" pitchFamily="34" charset="0"/>
          </a:endParaRPr>
        </a:p>
      </dsp:txBody>
      <dsp:txXfrm>
        <a:off x="2232529" y="191571"/>
        <a:ext cx="1502557" cy="1885469"/>
      </dsp:txXfrm>
    </dsp:sp>
    <dsp:sp modelId="{B3BEFE9F-47B8-48F0-AC3E-FB3078E19F37}">
      <dsp:nvSpPr>
        <dsp:cNvPr id="0" name=""/>
        <dsp:cNvSpPr/>
      </dsp:nvSpPr>
      <dsp:spPr>
        <a:xfrm rot="7075502">
          <a:off x="2841824" y="-162948"/>
          <a:ext cx="278588" cy="32589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2903182" y="-134691"/>
        <a:ext cx="195012" cy="195538"/>
      </dsp:txXfrm>
    </dsp:sp>
    <dsp:sp modelId="{437C9363-7EE6-4FC3-A6C6-1D54BE1C59B6}">
      <dsp:nvSpPr>
        <dsp:cNvPr id="0" name=""/>
        <dsp:cNvSpPr/>
      </dsp:nvSpPr>
      <dsp:spPr>
        <a:xfrm>
          <a:off x="4307473" y="144824"/>
          <a:ext cx="1985944" cy="1978963"/>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a:t>Readecuación de las instalaciones para ampliar su capacidad</a:t>
          </a:r>
          <a:endParaRPr lang="es-EC" sz="1400" b="1" kern="1200" dirty="0">
            <a:latin typeface="Arial" panose="020B0604020202020204" pitchFamily="34" charset="0"/>
            <a:cs typeface="Arial" panose="020B0604020202020204" pitchFamily="34" charset="0"/>
          </a:endParaRPr>
        </a:p>
      </dsp:txBody>
      <dsp:txXfrm>
        <a:off x="4365435" y="202786"/>
        <a:ext cx="1870020" cy="1863039"/>
      </dsp:txXfrm>
    </dsp:sp>
    <dsp:sp modelId="{7729CD7E-69F4-4072-BA2A-7EBCBAF01A34}">
      <dsp:nvSpPr>
        <dsp:cNvPr id="0" name=""/>
        <dsp:cNvSpPr/>
      </dsp:nvSpPr>
      <dsp:spPr>
        <a:xfrm rot="5400000">
          <a:off x="5243131" y="-162948"/>
          <a:ext cx="278588" cy="32589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5284919" y="-139557"/>
        <a:ext cx="195012" cy="195538"/>
      </dsp:txXfrm>
    </dsp:sp>
    <dsp:sp modelId="{877174A2-7A78-4106-82C0-8A82CCB5EA04}">
      <dsp:nvSpPr>
        <dsp:cNvPr id="0" name=""/>
        <dsp:cNvSpPr/>
      </dsp:nvSpPr>
      <dsp:spPr>
        <a:xfrm>
          <a:off x="6819056" y="144824"/>
          <a:ext cx="1686487" cy="1978963"/>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b="1" kern="1200" dirty="0"/>
            <a:t>Capacitación del personal en áreas estratégicas de conocimiento</a:t>
          </a:r>
          <a:endParaRPr lang="es-EC" sz="1400" b="1" kern="1200" dirty="0">
            <a:latin typeface="Arial" panose="020B0604020202020204" pitchFamily="34" charset="0"/>
            <a:cs typeface="Arial" panose="020B0604020202020204" pitchFamily="34" charset="0"/>
          </a:endParaRPr>
        </a:p>
      </dsp:txBody>
      <dsp:txXfrm>
        <a:off x="6868452" y="194220"/>
        <a:ext cx="1587695" cy="1880171"/>
      </dsp:txXfrm>
    </dsp:sp>
    <dsp:sp modelId="{C30E7CC2-2E89-4FFB-8804-79F6587F0932}">
      <dsp:nvSpPr>
        <dsp:cNvPr id="0" name=""/>
        <dsp:cNvSpPr/>
      </dsp:nvSpPr>
      <dsp:spPr>
        <a:xfrm rot="4138553">
          <a:off x="7362334" y="-162948"/>
          <a:ext cx="278588" cy="325896"/>
        </a:xfrm>
        <a:prstGeom prst="rightArrow">
          <a:avLst>
            <a:gd name="adj1" fmla="val 60000"/>
            <a:gd name="adj2" fmla="val 50000"/>
          </a:avLst>
        </a:prstGeom>
        <a:solidFill>
          <a:schemeClr val="accent1">
            <a:lumMod val="60000"/>
            <a:lumOff val="40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b="1" kern="1200">
            <a:latin typeface="Arial" panose="020B0604020202020204" pitchFamily="34" charset="0"/>
            <a:cs typeface="Arial" panose="020B0604020202020204" pitchFamily="34" charset="0"/>
          </a:endParaRPr>
        </a:p>
      </dsp:txBody>
      <dsp:txXfrm>
        <a:off x="7389130" y="-136775"/>
        <a:ext cx="195012" cy="195538"/>
      </dsp:txXfrm>
    </dsp:sp>
    <dsp:sp modelId="{82BC8A1E-A527-466E-AD6A-C9F45E9E6695}">
      <dsp:nvSpPr>
        <dsp:cNvPr id="0" name=""/>
        <dsp:cNvSpPr/>
      </dsp:nvSpPr>
      <dsp:spPr>
        <a:xfrm>
          <a:off x="9031183" y="144824"/>
          <a:ext cx="1726711" cy="1978963"/>
        </a:xfrm>
        <a:prstGeom prst="roundRect">
          <a:avLst>
            <a:gd name="adj" fmla="val 10000"/>
          </a:avLst>
        </a:prstGeom>
        <a:solidFill>
          <a:schemeClr val="bg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prstClr val="black"/>
              </a:solidFill>
              <a:latin typeface="Century Gothic" panose="020B0502020202020204"/>
              <a:ea typeface="+mn-ea"/>
              <a:cs typeface="+mn-cs"/>
            </a:rPr>
            <a:t>Equipamiento con maquinarias de mayor tecnología para ampliar la capacidad de producción y la rapidez de servicio</a:t>
          </a:r>
          <a:endParaRPr lang="es-EC" sz="1400" b="1" kern="1200" dirty="0">
            <a:solidFill>
              <a:prstClr val="black"/>
            </a:solidFill>
            <a:latin typeface="Century Gothic" panose="020B0502020202020204"/>
            <a:ea typeface="+mn-ea"/>
            <a:cs typeface="+mn-cs"/>
          </a:endParaRPr>
        </a:p>
      </dsp:txBody>
      <dsp:txXfrm>
        <a:off x="9081757" y="195398"/>
        <a:ext cx="1625563" cy="187781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1216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29535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413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14002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2235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35655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83032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8055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3579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5657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1951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3594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7682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0088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1458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9885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18668473"/>
      </p:ext>
    </p:extLst>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5" r:id="rId12"/>
    <p:sldLayoutId id="2147483956" r:id="rId13"/>
    <p:sldLayoutId id="2147483957" r:id="rId14"/>
    <p:sldLayoutId id="2147483958" r:id="rId15"/>
    <p:sldLayoutId id="21474839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2024101" y="418840"/>
            <a:ext cx="8140985" cy="941367"/>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2800" b="1" cap="none" dirty="0">
                <a:ln w="9525">
                  <a:solidFill>
                    <a:schemeClr val="bg1"/>
                  </a:solidFill>
                  <a:prstDash val="solid"/>
                </a:ln>
                <a:effectLst>
                  <a:outerShdw blurRad="12700" dist="38100" dir="2700000" algn="tl" rotWithShape="0">
                    <a:schemeClr val="bg1">
                      <a:lumMod val="50000"/>
                    </a:schemeClr>
                  </a:outerShdw>
                </a:effectLst>
                <a:latin typeface="Aharoni" panose="02010803020104030203" pitchFamily="2" charset="-79"/>
                <a:cs typeface="Aharoni" panose="02010803020104030203" pitchFamily="2" charset="-79"/>
              </a:rPr>
              <a:t>DEPARTAMENTO DE CIENCIAS ECONÓMICAS ADMINISTRATIVAS Y DE COMERCIO</a:t>
            </a:r>
            <a:endParaRPr lang="es-ES" sz="2800" dirty="0">
              <a:solidFill>
                <a:schemeClr val="bg1"/>
              </a:solidFill>
              <a:latin typeface="Arial" panose="020B0604020202020204" pitchFamily="34" charset="0"/>
              <a:cs typeface="Arial" panose="020B0604020202020204" pitchFamily="34" charset="0"/>
            </a:endParaRPr>
          </a:p>
        </p:txBody>
      </p:sp>
      <p:sp>
        <p:nvSpPr>
          <p:cNvPr id="7" name="1 Título"/>
          <p:cNvSpPr txBox="1">
            <a:spLocks/>
          </p:cNvSpPr>
          <p:nvPr/>
        </p:nvSpPr>
        <p:spPr>
          <a:xfrm>
            <a:off x="2208393" y="1434052"/>
            <a:ext cx="77724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1800" b="1" dirty="0"/>
              <a:t>CARRERA DE INGENIERIA EN MERCADOTECNIA</a:t>
            </a:r>
          </a:p>
        </p:txBody>
      </p:sp>
      <p:sp>
        <p:nvSpPr>
          <p:cNvPr id="8" name="1 Título"/>
          <p:cNvSpPr txBox="1">
            <a:spLocks/>
          </p:cNvSpPr>
          <p:nvPr/>
        </p:nvSpPr>
        <p:spPr>
          <a:xfrm>
            <a:off x="2208393" y="2161310"/>
            <a:ext cx="7772400" cy="16387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s-ES" sz="2000" dirty="0">
                <a:latin typeface="Aharoni" panose="02010803020104030203" pitchFamily="2" charset="-79"/>
                <a:cs typeface="Aharoni" panose="02010803020104030203" pitchFamily="2" charset="-79"/>
              </a:rPr>
              <a:t>TEMA: “PLAN DE POSICIONAMIENTO PARA EL RESTAURANT TEMATICO CASA MACHAY, UBICADO EN SAN PEDRO DE TABOADA CANTON RUMIÑAHUI”</a:t>
            </a:r>
          </a:p>
          <a:p>
            <a:endParaRPr lang="es-ES" sz="2400" dirty="0">
              <a:solidFill>
                <a:schemeClr val="bg1"/>
              </a:solidFill>
              <a:latin typeface="Andalus" panose="02020603050405020304" pitchFamily="18" charset="-78"/>
              <a:cs typeface="Andalus" panose="02020603050405020304" pitchFamily="18" charset="-78"/>
            </a:endParaRPr>
          </a:p>
        </p:txBody>
      </p:sp>
      <p:sp>
        <p:nvSpPr>
          <p:cNvPr id="9" name="1 Título"/>
          <p:cNvSpPr txBox="1">
            <a:spLocks/>
          </p:cNvSpPr>
          <p:nvPr/>
        </p:nvSpPr>
        <p:spPr>
          <a:xfrm>
            <a:off x="2208393" y="4197969"/>
            <a:ext cx="7772400"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000" dirty="0">
                <a:latin typeface="Arial" panose="020B0604020202020204" pitchFamily="34" charset="0"/>
                <a:cs typeface="Arial" panose="020B0604020202020204" pitchFamily="34" charset="0"/>
              </a:rPr>
              <a:t>AUTOR: CARRASCO MEDINA MARIA DEL CARMEN</a:t>
            </a:r>
            <a:endParaRPr lang="es-ES" sz="2000" dirty="0">
              <a:latin typeface="Arial" panose="020B0604020202020204" pitchFamily="34" charset="0"/>
              <a:cs typeface="Arial" panose="020B0604020202020204" pitchFamily="34" charset="0"/>
            </a:endParaRPr>
          </a:p>
        </p:txBody>
      </p:sp>
      <p:sp>
        <p:nvSpPr>
          <p:cNvPr id="10" name="7 Rectángulo"/>
          <p:cNvSpPr/>
          <p:nvPr/>
        </p:nvSpPr>
        <p:spPr>
          <a:xfrm>
            <a:off x="3453410" y="5315933"/>
            <a:ext cx="5904656" cy="400110"/>
          </a:xfrm>
          <a:prstGeom prst="rect">
            <a:avLst/>
          </a:prstGeom>
        </p:spPr>
        <p:txBody>
          <a:bodyPr wrap="square">
            <a:spAutoFit/>
          </a:bodyPr>
          <a:lstStyle/>
          <a:p>
            <a:pPr algn="ctr"/>
            <a:r>
              <a:rPr lang="es-ES" sz="2000" dirty="0">
                <a:latin typeface="Arial" panose="020B0604020202020204" pitchFamily="34" charset="0"/>
                <a:cs typeface="Arial" panose="020B0604020202020204" pitchFamily="34" charset="0"/>
              </a:rPr>
              <a:t>DIRECTOR: ING. MANTILLA FARID</a:t>
            </a:r>
          </a:p>
        </p:txBody>
      </p:sp>
      <p:sp>
        <p:nvSpPr>
          <p:cNvPr id="11" name="8 Rectángulo"/>
          <p:cNvSpPr/>
          <p:nvPr/>
        </p:nvSpPr>
        <p:spPr>
          <a:xfrm>
            <a:off x="3808593" y="6125938"/>
            <a:ext cx="4572000" cy="400110"/>
          </a:xfrm>
          <a:prstGeom prst="rect">
            <a:avLst/>
          </a:prstGeom>
        </p:spPr>
        <p:txBody>
          <a:bodyPr>
            <a:spAutoFit/>
          </a:bodyPr>
          <a:lstStyle/>
          <a:p>
            <a:pPr algn="ctr"/>
            <a:r>
              <a:rPr lang="es-ES" sz="2000" b="1" dirty="0">
                <a:latin typeface="Arial" panose="020B0604020202020204" pitchFamily="34" charset="0"/>
                <a:ea typeface="+mj-ea"/>
                <a:cs typeface="Arial" panose="020B0604020202020204" pitchFamily="34" charset="0"/>
              </a:rPr>
              <a:t>FEBRERO 2017</a:t>
            </a:r>
          </a:p>
        </p:txBody>
      </p:sp>
      <p:pic>
        <p:nvPicPr>
          <p:cNvPr id="12" name="3 Imagen" descr="http://blogs.espe.edu.ec/wp-content/uploads/2013/09/Logo-RP-UFA-ESPE.jpg"/>
          <p:cNvPicPr/>
          <p:nvPr/>
        </p:nvPicPr>
        <p:blipFill rotWithShape="1">
          <a:blip r:embed="rId2">
            <a:extLst>
              <a:ext uri="{28A0092B-C50C-407E-A947-70E740481C1C}">
                <a14:useLocalDpi xmlns:a14="http://schemas.microsoft.com/office/drawing/2010/main" val="0"/>
              </a:ext>
            </a:extLst>
          </a:blip>
          <a:srcRect b="18563"/>
          <a:stretch/>
        </p:blipFill>
        <p:spPr bwMode="auto">
          <a:xfrm>
            <a:off x="10899085" y="6113924"/>
            <a:ext cx="1127635" cy="4121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11963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Rectángulo redondeado"/>
          <p:cNvSpPr/>
          <p:nvPr/>
        </p:nvSpPr>
        <p:spPr>
          <a:xfrm>
            <a:off x="4116328" y="491837"/>
            <a:ext cx="3940870" cy="602070"/>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n-US" sz="2000" b="1" dirty="0">
                <a:solidFill>
                  <a:schemeClr val="tx1"/>
                </a:solidFill>
                <a:latin typeface="Arial" panose="020B0604020202020204" pitchFamily="34" charset="0"/>
                <a:cs typeface="Arial" panose="020B0604020202020204" pitchFamily="34" charset="0"/>
              </a:rPr>
              <a:t>TAMAÑO DE LA MUESTRA</a:t>
            </a:r>
            <a:endParaRPr lang="es-ES" sz="2000" b="1" dirty="0">
              <a:solidFill>
                <a:schemeClr val="tx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65182005"/>
              </p:ext>
            </p:extLst>
          </p:nvPr>
        </p:nvGraphicFramePr>
        <p:xfrm>
          <a:off x="2284167" y="1623868"/>
          <a:ext cx="7605192" cy="4231984"/>
        </p:xfrm>
        <a:graphic>
          <a:graphicData uri="http://schemas.openxmlformats.org/drawingml/2006/table">
            <a:tbl>
              <a:tblPr firstRow="1" firstCol="1" bandRow="1">
                <a:tableStyleId>{5C22544A-7EE6-4342-B048-85BDC9FD1C3A}</a:tableStyleId>
              </a:tblPr>
              <a:tblGrid>
                <a:gridCol w="4077343">
                  <a:extLst>
                    <a:ext uri="{9D8B030D-6E8A-4147-A177-3AD203B41FA5}">
                      <a16:colId xmlns:a16="http://schemas.microsoft.com/office/drawing/2014/main" xmlns="" val="2496860374"/>
                    </a:ext>
                  </a:extLst>
                </a:gridCol>
                <a:gridCol w="1570110">
                  <a:extLst>
                    <a:ext uri="{9D8B030D-6E8A-4147-A177-3AD203B41FA5}">
                      <a16:colId xmlns:a16="http://schemas.microsoft.com/office/drawing/2014/main" xmlns="" val="740724509"/>
                    </a:ext>
                  </a:extLst>
                </a:gridCol>
                <a:gridCol w="1957739">
                  <a:extLst>
                    <a:ext uri="{9D8B030D-6E8A-4147-A177-3AD203B41FA5}">
                      <a16:colId xmlns:a16="http://schemas.microsoft.com/office/drawing/2014/main" xmlns="" val="339385979"/>
                    </a:ext>
                  </a:extLst>
                </a:gridCol>
              </a:tblGrid>
              <a:tr h="489812">
                <a:tc gridSpan="3">
                  <a:txBody>
                    <a:bodyPr/>
                    <a:lstStyle/>
                    <a:p>
                      <a:pPr indent="-252095" algn="ctr">
                        <a:lnSpc>
                          <a:spcPct val="150000"/>
                        </a:lnSpc>
                        <a:spcBef>
                          <a:spcPts val="1200"/>
                        </a:spcBef>
                        <a:spcAft>
                          <a:spcPts val="1200"/>
                        </a:spcAft>
                      </a:pPr>
                      <a:r>
                        <a:rPr lang="es-ES" sz="1600" dirty="0">
                          <a:solidFill>
                            <a:schemeClr val="tx1"/>
                          </a:solidFill>
                          <a:effectLst/>
                        </a:rPr>
                        <a:t>FORMULA PARA EL CALCULO DE LA MUESTRA – POBLACION FINITA</a:t>
                      </a:r>
                      <a:endParaRPr lang="es-EC"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3889329177"/>
                  </a:ext>
                </a:extLst>
              </a:tr>
              <a:tr h="534596">
                <a:tc>
                  <a:txBody>
                    <a:bodyPr/>
                    <a:lstStyle/>
                    <a:p>
                      <a:pPr indent="-252095" algn="ctr">
                        <a:lnSpc>
                          <a:spcPct val="150000"/>
                        </a:lnSpc>
                        <a:spcBef>
                          <a:spcPts val="1200"/>
                        </a:spcBef>
                        <a:spcAft>
                          <a:spcPts val="1200"/>
                        </a:spcAft>
                      </a:pPr>
                      <a:r>
                        <a:rPr lang="es-ES" sz="1400" b="1" dirty="0">
                          <a:solidFill>
                            <a:schemeClr val="tx1"/>
                          </a:solidFill>
                          <a:effectLst/>
                        </a:rPr>
                        <a:t>CONCEPTO</a:t>
                      </a:r>
                      <a:endParaRPr lang="es-EC"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252095" algn="ctr">
                        <a:lnSpc>
                          <a:spcPct val="150000"/>
                        </a:lnSpc>
                        <a:spcBef>
                          <a:spcPts val="1200"/>
                        </a:spcBef>
                        <a:spcAft>
                          <a:spcPts val="1200"/>
                        </a:spcAft>
                      </a:pPr>
                      <a:r>
                        <a:rPr lang="es-ES" sz="1400" b="1">
                          <a:solidFill>
                            <a:schemeClr val="tx1"/>
                          </a:solidFill>
                          <a:effectLst/>
                        </a:rPr>
                        <a:t>SIMBOLO</a:t>
                      </a:r>
                      <a:endParaRPr lang="es-EC" sz="14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ctr">
                        <a:lnSpc>
                          <a:spcPct val="150000"/>
                        </a:lnSpc>
                        <a:spcBef>
                          <a:spcPts val="1200"/>
                        </a:spcBef>
                        <a:spcAft>
                          <a:spcPts val="1200"/>
                        </a:spcAft>
                      </a:pPr>
                      <a:r>
                        <a:rPr lang="es-ES" sz="1400" b="1" dirty="0">
                          <a:solidFill>
                            <a:schemeClr val="tx1"/>
                          </a:solidFill>
                          <a:effectLst/>
                        </a:rPr>
                        <a:t>VALOR</a:t>
                      </a:r>
                      <a:endParaRPr lang="es-EC"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79150272"/>
                  </a:ext>
                </a:extLst>
              </a:tr>
              <a:tr h="534596">
                <a:tc>
                  <a:txBody>
                    <a:bodyPr/>
                    <a:lstStyle/>
                    <a:p>
                      <a:pPr indent="-252095" algn="ctr">
                        <a:lnSpc>
                          <a:spcPct val="150000"/>
                        </a:lnSpc>
                        <a:spcBef>
                          <a:spcPts val="1200"/>
                        </a:spcBef>
                        <a:spcAft>
                          <a:spcPts val="1200"/>
                        </a:spcAft>
                      </a:pPr>
                      <a:r>
                        <a:rPr lang="es-ES" sz="1400" dirty="0">
                          <a:solidFill>
                            <a:schemeClr val="tx1"/>
                          </a:solidFill>
                          <a:effectLst/>
                        </a:rPr>
                        <a:t>Tamaño del Universo</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252095" algn="ctr">
                        <a:lnSpc>
                          <a:spcPct val="150000"/>
                        </a:lnSpc>
                        <a:spcBef>
                          <a:spcPts val="1200"/>
                        </a:spcBef>
                        <a:spcAft>
                          <a:spcPts val="1200"/>
                        </a:spcAft>
                      </a:pPr>
                      <a:r>
                        <a:rPr lang="es-ES" sz="1400">
                          <a:solidFill>
                            <a:schemeClr val="tx1"/>
                          </a:solidFill>
                          <a:effectLst/>
                        </a:rPr>
                        <a:t>N</a:t>
                      </a:r>
                      <a:endParaRPr lang="es-EC"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r">
                        <a:lnSpc>
                          <a:spcPct val="150000"/>
                        </a:lnSpc>
                        <a:spcBef>
                          <a:spcPts val="1200"/>
                        </a:spcBef>
                        <a:spcAft>
                          <a:spcPts val="1200"/>
                        </a:spcAft>
                      </a:pPr>
                      <a:r>
                        <a:rPr lang="es-ES" sz="1400" dirty="0">
                          <a:solidFill>
                            <a:schemeClr val="tx1"/>
                          </a:solidFill>
                          <a:effectLst/>
                        </a:rPr>
                        <a:t>65882</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88672812"/>
                  </a:ext>
                </a:extLst>
              </a:tr>
              <a:tr h="534596">
                <a:tc>
                  <a:txBody>
                    <a:bodyPr/>
                    <a:lstStyle/>
                    <a:p>
                      <a:pPr indent="-252095" algn="ctr">
                        <a:lnSpc>
                          <a:spcPct val="150000"/>
                        </a:lnSpc>
                        <a:spcBef>
                          <a:spcPts val="1200"/>
                        </a:spcBef>
                        <a:spcAft>
                          <a:spcPts val="1200"/>
                        </a:spcAft>
                      </a:pPr>
                      <a:r>
                        <a:rPr lang="es-ES" sz="1400" dirty="0">
                          <a:solidFill>
                            <a:schemeClr val="tx1"/>
                          </a:solidFill>
                          <a:effectLst/>
                        </a:rPr>
                        <a:t>Proporción de ocurrencia</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252095" algn="ctr">
                        <a:lnSpc>
                          <a:spcPct val="150000"/>
                        </a:lnSpc>
                        <a:spcBef>
                          <a:spcPts val="1200"/>
                        </a:spcBef>
                        <a:spcAft>
                          <a:spcPts val="1200"/>
                        </a:spcAft>
                      </a:pPr>
                      <a:r>
                        <a:rPr lang="es-ES" sz="1400">
                          <a:solidFill>
                            <a:schemeClr val="tx1"/>
                          </a:solidFill>
                          <a:effectLst/>
                        </a:rPr>
                        <a:t>P</a:t>
                      </a:r>
                      <a:endParaRPr lang="es-EC"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r">
                        <a:lnSpc>
                          <a:spcPct val="150000"/>
                        </a:lnSpc>
                        <a:spcBef>
                          <a:spcPts val="1200"/>
                        </a:spcBef>
                        <a:spcAft>
                          <a:spcPts val="1200"/>
                        </a:spcAft>
                      </a:pPr>
                      <a:r>
                        <a:rPr lang="es-ES" sz="1400" dirty="0">
                          <a:solidFill>
                            <a:schemeClr val="tx1"/>
                          </a:solidFill>
                          <a:effectLst/>
                        </a:rPr>
                        <a:t>0,5</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93772793"/>
                  </a:ext>
                </a:extLst>
              </a:tr>
              <a:tr h="534596">
                <a:tc>
                  <a:txBody>
                    <a:bodyPr/>
                    <a:lstStyle/>
                    <a:p>
                      <a:pPr indent="-252095" algn="ctr">
                        <a:lnSpc>
                          <a:spcPct val="150000"/>
                        </a:lnSpc>
                        <a:spcBef>
                          <a:spcPts val="1200"/>
                        </a:spcBef>
                        <a:spcAft>
                          <a:spcPts val="1200"/>
                        </a:spcAft>
                      </a:pPr>
                      <a:r>
                        <a:rPr lang="es-ES" sz="1400" dirty="0">
                          <a:solidFill>
                            <a:schemeClr val="tx1"/>
                          </a:solidFill>
                          <a:effectLst/>
                        </a:rPr>
                        <a:t>Proporción de no ocurrencia</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252095" algn="ctr">
                        <a:lnSpc>
                          <a:spcPct val="150000"/>
                        </a:lnSpc>
                        <a:spcBef>
                          <a:spcPts val="1200"/>
                        </a:spcBef>
                        <a:spcAft>
                          <a:spcPts val="1200"/>
                        </a:spcAft>
                      </a:pPr>
                      <a:r>
                        <a:rPr lang="es-ES" sz="1400">
                          <a:solidFill>
                            <a:schemeClr val="tx1"/>
                          </a:solidFill>
                          <a:effectLst/>
                        </a:rPr>
                        <a:t>Q</a:t>
                      </a:r>
                      <a:endParaRPr lang="es-EC"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r">
                        <a:lnSpc>
                          <a:spcPct val="150000"/>
                        </a:lnSpc>
                        <a:spcBef>
                          <a:spcPts val="1200"/>
                        </a:spcBef>
                        <a:spcAft>
                          <a:spcPts val="1200"/>
                        </a:spcAft>
                      </a:pPr>
                      <a:r>
                        <a:rPr lang="es-ES" sz="1400" dirty="0">
                          <a:solidFill>
                            <a:schemeClr val="tx1"/>
                          </a:solidFill>
                          <a:effectLst/>
                        </a:rPr>
                        <a:t>0,5</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20240509"/>
                  </a:ext>
                </a:extLst>
              </a:tr>
              <a:tr h="534596">
                <a:tc>
                  <a:txBody>
                    <a:bodyPr/>
                    <a:lstStyle/>
                    <a:p>
                      <a:pPr indent="-252095" algn="ctr">
                        <a:lnSpc>
                          <a:spcPct val="150000"/>
                        </a:lnSpc>
                        <a:spcBef>
                          <a:spcPts val="1200"/>
                        </a:spcBef>
                        <a:spcAft>
                          <a:spcPts val="1200"/>
                        </a:spcAft>
                      </a:pPr>
                      <a:r>
                        <a:rPr lang="es-ES" sz="1400" dirty="0">
                          <a:solidFill>
                            <a:schemeClr val="tx1"/>
                          </a:solidFill>
                          <a:effectLst/>
                        </a:rPr>
                        <a:t>Error muestral</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252095" algn="ctr">
                        <a:lnSpc>
                          <a:spcPct val="150000"/>
                        </a:lnSpc>
                        <a:spcBef>
                          <a:spcPts val="1200"/>
                        </a:spcBef>
                        <a:spcAft>
                          <a:spcPts val="1200"/>
                        </a:spcAft>
                      </a:pPr>
                      <a:r>
                        <a:rPr lang="es-ES" sz="1400">
                          <a:solidFill>
                            <a:schemeClr val="tx1"/>
                          </a:solidFill>
                          <a:effectLst/>
                        </a:rPr>
                        <a:t>e</a:t>
                      </a:r>
                      <a:endParaRPr lang="es-EC" sz="14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r">
                        <a:lnSpc>
                          <a:spcPct val="150000"/>
                        </a:lnSpc>
                        <a:spcBef>
                          <a:spcPts val="1200"/>
                        </a:spcBef>
                        <a:spcAft>
                          <a:spcPts val="1200"/>
                        </a:spcAft>
                      </a:pPr>
                      <a:r>
                        <a:rPr lang="es-ES" sz="1400" dirty="0">
                          <a:solidFill>
                            <a:schemeClr val="tx1"/>
                          </a:solidFill>
                          <a:effectLst/>
                        </a:rPr>
                        <a:t>0,05</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57082490"/>
                  </a:ext>
                </a:extLst>
              </a:tr>
              <a:tr h="534596">
                <a:tc>
                  <a:txBody>
                    <a:bodyPr/>
                    <a:lstStyle/>
                    <a:p>
                      <a:pPr indent="-252095" algn="ctr">
                        <a:lnSpc>
                          <a:spcPct val="150000"/>
                        </a:lnSpc>
                        <a:spcBef>
                          <a:spcPts val="1200"/>
                        </a:spcBef>
                        <a:spcAft>
                          <a:spcPts val="1200"/>
                        </a:spcAft>
                      </a:pPr>
                      <a:r>
                        <a:rPr lang="es-ES" sz="1400" dirty="0">
                          <a:solidFill>
                            <a:schemeClr val="tx1"/>
                          </a:solidFill>
                          <a:effectLst/>
                        </a:rPr>
                        <a:t>Nivel de confianza</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252095" algn="ctr">
                        <a:lnSpc>
                          <a:spcPct val="150000"/>
                        </a:lnSpc>
                        <a:spcBef>
                          <a:spcPts val="1200"/>
                        </a:spcBef>
                        <a:spcAft>
                          <a:spcPts val="1200"/>
                        </a:spcAft>
                      </a:pPr>
                      <a:r>
                        <a:rPr lang="es-ES" sz="1400" dirty="0">
                          <a:solidFill>
                            <a:schemeClr val="tx1"/>
                          </a:solidFill>
                          <a:effectLst/>
                        </a:rPr>
                        <a:t>Z</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r">
                        <a:lnSpc>
                          <a:spcPct val="150000"/>
                        </a:lnSpc>
                        <a:spcBef>
                          <a:spcPts val="1200"/>
                        </a:spcBef>
                        <a:spcAft>
                          <a:spcPts val="1200"/>
                        </a:spcAft>
                      </a:pPr>
                      <a:r>
                        <a:rPr lang="es-ES" sz="1400" dirty="0">
                          <a:solidFill>
                            <a:schemeClr val="tx1"/>
                          </a:solidFill>
                          <a:effectLst/>
                        </a:rPr>
                        <a:t>1,96</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97087164"/>
                  </a:ext>
                </a:extLst>
              </a:tr>
              <a:tr h="534596">
                <a:tc>
                  <a:txBody>
                    <a:bodyPr/>
                    <a:lstStyle/>
                    <a:p>
                      <a:pPr indent="-252095" algn="ctr">
                        <a:lnSpc>
                          <a:spcPct val="150000"/>
                        </a:lnSpc>
                        <a:spcBef>
                          <a:spcPts val="1200"/>
                        </a:spcBef>
                        <a:spcAft>
                          <a:spcPts val="1200"/>
                        </a:spcAft>
                      </a:pPr>
                      <a:r>
                        <a:rPr lang="es-ES" sz="1400" dirty="0">
                          <a:solidFill>
                            <a:schemeClr val="tx1"/>
                          </a:solidFill>
                          <a:effectLst/>
                        </a:rPr>
                        <a:t>Tamaño de la muestra</a:t>
                      </a:r>
                      <a:endParaRPr lang="es-EC"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252095" algn="ctr">
                        <a:lnSpc>
                          <a:spcPct val="150000"/>
                        </a:lnSpc>
                        <a:spcBef>
                          <a:spcPts val="1200"/>
                        </a:spcBef>
                        <a:spcAft>
                          <a:spcPts val="1200"/>
                        </a:spcAft>
                      </a:pPr>
                      <a:r>
                        <a:rPr lang="es-ES" sz="1400" b="1" dirty="0">
                          <a:solidFill>
                            <a:schemeClr val="tx1"/>
                          </a:solidFill>
                          <a:effectLst/>
                        </a:rPr>
                        <a:t>n</a:t>
                      </a:r>
                      <a:endParaRPr lang="es-EC"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r">
                        <a:lnSpc>
                          <a:spcPct val="150000"/>
                        </a:lnSpc>
                        <a:spcBef>
                          <a:spcPts val="1200"/>
                        </a:spcBef>
                        <a:spcAft>
                          <a:spcPts val="1200"/>
                        </a:spcAft>
                      </a:pPr>
                      <a:r>
                        <a:rPr lang="es-ES" sz="1400" b="1" dirty="0">
                          <a:solidFill>
                            <a:schemeClr val="tx1"/>
                          </a:solidFill>
                          <a:effectLst/>
                        </a:rPr>
                        <a:t>384</a:t>
                      </a:r>
                      <a:endParaRPr lang="es-EC"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14493003"/>
                  </a:ext>
                </a:extLst>
              </a:tr>
            </a:tbl>
          </a:graphicData>
        </a:graphic>
      </p:graphicFrame>
    </p:spTree>
    <p:extLst>
      <p:ext uri="{BB962C8B-B14F-4D97-AF65-F5344CB8AC3E}">
        <p14:creationId xmlns:p14="http://schemas.microsoft.com/office/powerpoint/2010/main" val="18992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0 Rectángulo redondeado"/>
          <p:cNvSpPr/>
          <p:nvPr/>
        </p:nvSpPr>
        <p:spPr>
          <a:xfrm>
            <a:off x="3432836" y="701460"/>
            <a:ext cx="5323236" cy="1013690"/>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n-US" sz="2000" b="1" dirty="0">
                <a:solidFill>
                  <a:schemeClr val="tx1"/>
                </a:solidFill>
                <a:latin typeface="Arial" panose="020B0604020202020204" pitchFamily="34" charset="0"/>
                <a:cs typeface="Arial" panose="020B0604020202020204" pitchFamily="34" charset="0"/>
              </a:rPr>
              <a:t>ANALISIS UNIVARIADO</a:t>
            </a:r>
            <a:endParaRPr lang="es-ES" sz="2000" b="1" dirty="0">
              <a:solidFill>
                <a:schemeClr val="tx1"/>
              </a:solidFill>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xmlns="" id="{A0E37B4A-673C-47C6-9592-D30655B8ADC2}"/>
              </a:ext>
            </a:extLst>
          </p:cNvPr>
          <p:cNvPicPr/>
          <p:nvPr/>
        </p:nvPicPr>
        <p:blipFill>
          <a:blip r:embed="rId2" cstate="print"/>
          <a:srcRect/>
          <a:stretch>
            <a:fillRect/>
          </a:stretch>
        </p:blipFill>
        <p:spPr bwMode="auto">
          <a:xfrm>
            <a:off x="3286125" y="2321366"/>
            <a:ext cx="6270307" cy="3487807"/>
          </a:xfrm>
          <a:prstGeom prst="rect">
            <a:avLst/>
          </a:prstGeom>
          <a:noFill/>
          <a:ln w="9525">
            <a:noFill/>
            <a:miter lim="800000"/>
            <a:headEnd/>
            <a:tailEnd/>
          </a:ln>
        </p:spPr>
      </p:pic>
      <p:sp>
        <p:nvSpPr>
          <p:cNvPr id="12" name="CuadroTexto 7">
            <a:extLst>
              <a:ext uri="{FF2B5EF4-FFF2-40B4-BE49-F238E27FC236}">
                <a16:creationId xmlns:a16="http://schemas.microsoft.com/office/drawing/2014/main" xmlns="" id="{D21A8F79-7BB1-42F7-B22D-CA4570835170}"/>
              </a:ext>
            </a:extLst>
          </p:cNvPr>
          <p:cNvSpPr txBox="1"/>
          <p:nvPr/>
        </p:nvSpPr>
        <p:spPr>
          <a:xfrm>
            <a:off x="6124575" y="4254786"/>
            <a:ext cx="1009650" cy="316122"/>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100"/>
              <a:t>47.90</a:t>
            </a:r>
            <a:r>
              <a:rPr lang="es-ES" sz="1100" baseline="0"/>
              <a:t> %</a:t>
            </a:r>
            <a:endParaRPr lang="es-ES" sz="1100"/>
          </a:p>
        </p:txBody>
      </p:sp>
      <p:sp>
        <p:nvSpPr>
          <p:cNvPr id="13" name="CuadroTexto 8">
            <a:extLst>
              <a:ext uri="{FF2B5EF4-FFF2-40B4-BE49-F238E27FC236}">
                <a16:creationId xmlns:a16="http://schemas.microsoft.com/office/drawing/2014/main" xmlns="" id="{7103627F-5C46-45EC-A1B4-337533971178}"/>
              </a:ext>
            </a:extLst>
          </p:cNvPr>
          <p:cNvSpPr txBox="1"/>
          <p:nvPr/>
        </p:nvSpPr>
        <p:spPr>
          <a:xfrm>
            <a:off x="4267200" y="4413746"/>
            <a:ext cx="990600"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1100"/>
              <a:t>47.20</a:t>
            </a:r>
            <a:r>
              <a:rPr lang="es-ES" sz="1100" baseline="0"/>
              <a:t> %</a:t>
            </a:r>
            <a:endParaRPr lang="es-ES" sz="1100"/>
          </a:p>
        </p:txBody>
      </p:sp>
      <p:sp>
        <p:nvSpPr>
          <p:cNvPr id="14" name="CuadroTexto 9">
            <a:extLst>
              <a:ext uri="{FF2B5EF4-FFF2-40B4-BE49-F238E27FC236}">
                <a16:creationId xmlns:a16="http://schemas.microsoft.com/office/drawing/2014/main" xmlns="" id="{7A90112E-44DD-4608-A21A-62E0578A49FC}"/>
              </a:ext>
            </a:extLst>
          </p:cNvPr>
          <p:cNvSpPr txBox="1"/>
          <p:nvPr/>
        </p:nvSpPr>
        <p:spPr>
          <a:xfrm>
            <a:off x="5229225" y="3148775"/>
            <a:ext cx="472108" cy="228306"/>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s-ES" sz="800"/>
              <a:t>4.9%</a:t>
            </a:r>
          </a:p>
        </p:txBody>
      </p:sp>
    </p:spTree>
    <p:extLst>
      <p:ext uri="{BB962C8B-B14F-4D97-AF65-F5344CB8AC3E}">
        <p14:creationId xmlns:p14="http://schemas.microsoft.com/office/powerpoint/2010/main" val="3251211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cstate="print"/>
          <a:srcRect/>
          <a:stretch>
            <a:fillRect/>
          </a:stretch>
        </p:blipFill>
        <p:spPr bwMode="auto">
          <a:xfrm>
            <a:off x="3462337" y="1328737"/>
            <a:ext cx="7196138" cy="4529138"/>
          </a:xfrm>
          <a:prstGeom prst="rect">
            <a:avLst/>
          </a:prstGeom>
          <a:noFill/>
          <a:ln w="9525">
            <a:noFill/>
            <a:miter lim="800000"/>
            <a:headEnd/>
            <a:tailEnd/>
          </a:ln>
        </p:spPr>
      </p:pic>
    </p:spTree>
    <p:extLst>
      <p:ext uri="{BB962C8B-B14F-4D97-AF65-F5344CB8AC3E}">
        <p14:creationId xmlns:p14="http://schemas.microsoft.com/office/powerpoint/2010/main" val="190017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Rectángulo redondeado"/>
          <p:cNvSpPr/>
          <p:nvPr/>
        </p:nvSpPr>
        <p:spPr>
          <a:xfrm>
            <a:off x="2479442" y="940136"/>
            <a:ext cx="4060488" cy="55379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S" sz="2000" b="1" dirty="0">
                <a:solidFill>
                  <a:schemeClr val="tx1"/>
                </a:solidFill>
              </a:rPr>
              <a:t>ANALISIS DE LA OFERTA</a:t>
            </a:r>
            <a:endParaRPr lang="es-ES" sz="2000" b="1" dirty="0">
              <a:solidFill>
                <a:schemeClr val="tx1"/>
              </a:solidFill>
              <a:latin typeface="Arial" panose="020B0604020202020204" pitchFamily="34" charset="0"/>
              <a:cs typeface="Arial" panose="020B060402020202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252522660"/>
              </p:ext>
            </p:extLst>
          </p:nvPr>
        </p:nvGraphicFramePr>
        <p:xfrm>
          <a:off x="2546015" y="1964073"/>
          <a:ext cx="8292561" cy="4331955"/>
        </p:xfrm>
        <a:graphic>
          <a:graphicData uri="http://schemas.openxmlformats.org/drawingml/2006/table">
            <a:tbl>
              <a:tblPr>
                <a:tableStyleId>{5C22544A-7EE6-4342-B048-85BDC9FD1C3A}</a:tableStyleId>
              </a:tblPr>
              <a:tblGrid>
                <a:gridCol w="4332903">
                  <a:extLst>
                    <a:ext uri="{9D8B030D-6E8A-4147-A177-3AD203B41FA5}">
                      <a16:colId xmlns:a16="http://schemas.microsoft.com/office/drawing/2014/main" xmlns="" val="4197746472"/>
                    </a:ext>
                  </a:extLst>
                </a:gridCol>
                <a:gridCol w="3959658">
                  <a:extLst>
                    <a:ext uri="{9D8B030D-6E8A-4147-A177-3AD203B41FA5}">
                      <a16:colId xmlns:a16="http://schemas.microsoft.com/office/drawing/2014/main" xmlns="" val="573706954"/>
                    </a:ext>
                  </a:extLst>
                </a:gridCol>
              </a:tblGrid>
              <a:tr h="197763">
                <a:tc>
                  <a:txBody>
                    <a:bodyPr/>
                    <a:lstStyle/>
                    <a:p>
                      <a:pPr algn="ctr" fontAlgn="b"/>
                      <a:r>
                        <a:rPr lang="es-ES" sz="1000" u="none" strike="noStrike">
                          <a:effectLst/>
                        </a:rPr>
                        <a:t>PROBLEMAS</a:t>
                      </a:r>
                      <a:endParaRPr lang="es-ES" sz="1000" b="0" i="0" u="none" strike="noStrike">
                        <a:solidFill>
                          <a:srgbClr val="000000"/>
                        </a:solidFill>
                        <a:effectLst/>
                        <a:latin typeface="Calibri" panose="020F0502020204030204" pitchFamily="34" charset="0"/>
                      </a:endParaRPr>
                    </a:p>
                  </a:txBody>
                  <a:tcPr marL="8448" marR="8448" marT="8448" marB="0" anchor="b"/>
                </a:tc>
                <a:tc>
                  <a:txBody>
                    <a:bodyPr/>
                    <a:lstStyle/>
                    <a:p>
                      <a:pPr algn="ctr" fontAlgn="b"/>
                      <a:r>
                        <a:rPr lang="es-ES" sz="1000" u="none" strike="noStrike">
                          <a:effectLst/>
                        </a:rPr>
                        <a:t>VENTAJAS COMPETITIVAS</a:t>
                      </a:r>
                      <a:endParaRPr lang="es-ES" sz="1000" b="0" i="0" u="none" strike="noStrike">
                        <a:solidFill>
                          <a:srgbClr val="000000"/>
                        </a:solidFill>
                        <a:effectLst/>
                        <a:latin typeface="Calibri" panose="020F0502020204030204" pitchFamily="34" charset="0"/>
                      </a:endParaRPr>
                    </a:p>
                  </a:txBody>
                  <a:tcPr marL="8448" marR="8448" marT="8448" marB="0" anchor="b"/>
                </a:tc>
                <a:extLst>
                  <a:ext uri="{0D108BD9-81ED-4DB2-BD59-A6C34878D82A}">
                    <a16:rowId xmlns:a16="http://schemas.microsoft.com/office/drawing/2014/main" xmlns="" val="1848539202"/>
                  </a:ext>
                </a:extLst>
              </a:tr>
              <a:tr h="188346">
                <a:tc>
                  <a:txBody>
                    <a:bodyPr/>
                    <a:lstStyle/>
                    <a:p>
                      <a:pPr algn="ctr" fontAlgn="b"/>
                      <a:r>
                        <a:rPr lang="es-ES" sz="1000" u="none" strike="noStrike">
                          <a:effectLst/>
                        </a:rPr>
                        <a:t>DEBILIDADES</a:t>
                      </a:r>
                      <a:endParaRPr lang="es-ES" sz="1000" b="0" i="0" u="none" strike="noStrike">
                        <a:solidFill>
                          <a:srgbClr val="000000"/>
                        </a:solidFill>
                        <a:effectLst/>
                        <a:latin typeface="Calibri" panose="020F0502020204030204" pitchFamily="34" charset="0"/>
                      </a:endParaRPr>
                    </a:p>
                  </a:txBody>
                  <a:tcPr marL="8448" marR="8448" marT="8448" marB="0" anchor="b"/>
                </a:tc>
                <a:tc>
                  <a:txBody>
                    <a:bodyPr/>
                    <a:lstStyle/>
                    <a:p>
                      <a:pPr algn="ctr" fontAlgn="b"/>
                      <a:r>
                        <a:rPr lang="es-ES" sz="1000" u="none" strike="noStrike" dirty="0">
                          <a:effectLst/>
                        </a:rPr>
                        <a:t>FORTALEZAS</a:t>
                      </a:r>
                      <a:endParaRPr lang="es-ES" sz="1000" b="0" i="0" u="none" strike="noStrike" dirty="0">
                        <a:solidFill>
                          <a:srgbClr val="000000"/>
                        </a:solidFill>
                        <a:effectLst/>
                        <a:latin typeface="Calibri" panose="020F0502020204030204" pitchFamily="34" charset="0"/>
                      </a:endParaRPr>
                    </a:p>
                  </a:txBody>
                  <a:tcPr marL="8448" marR="8448" marT="8448" marB="0" anchor="b"/>
                </a:tc>
                <a:extLst>
                  <a:ext uri="{0D108BD9-81ED-4DB2-BD59-A6C34878D82A}">
                    <a16:rowId xmlns:a16="http://schemas.microsoft.com/office/drawing/2014/main" xmlns="" val="2732308389"/>
                  </a:ext>
                </a:extLst>
              </a:tr>
              <a:tr h="263684">
                <a:tc>
                  <a:txBody>
                    <a:bodyPr/>
                    <a:lstStyle/>
                    <a:p>
                      <a:pPr algn="l" fontAlgn="ctr"/>
                      <a:r>
                        <a:rPr lang="es-ES" sz="700" u="none" strike="noStrike">
                          <a:effectLst/>
                        </a:rPr>
                        <a:t>• La dependencia de un presupuesto anual entorpece la gestión.</a:t>
                      </a:r>
                      <a:endParaRPr lang="es-ES" sz="700" b="1" i="0" u="none" strike="noStrike">
                        <a:solidFill>
                          <a:srgbClr val="000000"/>
                        </a:solidFill>
                        <a:effectLst/>
                        <a:latin typeface="Segoe UI" panose="020B0502040204020203" pitchFamily="34" charset="0"/>
                      </a:endParaRPr>
                    </a:p>
                  </a:txBody>
                  <a:tcPr marL="8448" marR="8448" marT="8448" marB="0" anchor="ctr"/>
                </a:tc>
                <a:tc>
                  <a:txBody>
                    <a:bodyPr/>
                    <a:lstStyle/>
                    <a:p>
                      <a:pPr algn="l" fontAlgn="ctr"/>
                      <a:r>
                        <a:rPr lang="es-ES" sz="700" u="none" strike="noStrike">
                          <a:effectLst/>
                        </a:rPr>
                        <a:t>• Proveedores confiables y que puedan ser reemplazados fácilmente.</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189745085"/>
                  </a:ext>
                </a:extLst>
              </a:tr>
              <a:tr h="263684">
                <a:tc>
                  <a:txBody>
                    <a:bodyPr/>
                    <a:lstStyle/>
                    <a:p>
                      <a:pPr algn="l" fontAlgn="ctr"/>
                      <a:r>
                        <a:rPr lang="es-ES" sz="700" u="none" strike="noStrike">
                          <a:effectLst/>
                        </a:rPr>
                        <a:t>• Estructura orgánica y administrativa no estructurada.</a:t>
                      </a:r>
                      <a:endParaRPr lang="es-ES" sz="700" b="1" i="0" u="none" strike="noStrike">
                        <a:solidFill>
                          <a:srgbClr val="000000"/>
                        </a:solidFill>
                        <a:effectLst/>
                        <a:latin typeface="Segoe UI" panose="020B0502040204020203" pitchFamily="34" charset="0"/>
                      </a:endParaRPr>
                    </a:p>
                  </a:txBody>
                  <a:tcPr marL="8448" marR="8448" marT="8448" marB="0" anchor="ctr"/>
                </a:tc>
                <a:tc>
                  <a:txBody>
                    <a:bodyPr/>
                    <a:lstStyle/>
                    <a:p>
                      <a:pPr algn="l" fontAlgn="ctr"/>
                      <a:r>
                        <a:rPr lang="es-ES" sz="700" u="none" strike="noStrike" dirty="0">
                          <a:effectLst/>
                        </a:rPr>
                        <a:t>• Restaurante temático único en su tipo.</a:t>
                      </a:r>
                      <a:endParaRPr lang="es-ES" sz="700" b="1" i="0" u="none" strike="noStrike" dirty="0">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3997187792"/>
                  </a:ext>
                </a:extLst>
              </a:tr>
              <a:tr h="263684">
                <a:tc>
                  <a:txBody>
                    <a:bodyPr/>
                    <a:lstStyle/>
                    <a:p>
                      <a:pPr algn="l" fontAlgn="ctr"/>
                      <a:r>
                        <a:rPr lang="es-ES" sz="700" u="none" strike="noStrike">
                          <a:effectLst/>
                        </a:rPr>
                        <a:t>• No existe una estructura formal para el manejo de la contabilidad.</a:t>
                      </a:r>
                      <a:endParaRPr lang="es-ES" sz="700" b="1" i="0" u="none" strike="noStrike">
                        <a:solidFill>
                          <a:srgbClr val="000000"/>
                        </a:solidFill>
                        <a:effectLst/>
                        <a:latin typeface="Segoe UI" panose="020B0502040204020203" pitchFamily="34" charset="0"/>
                      </a:endParaRPr>
                    </a:p>
                  </a:txBody>
                  <a:tcPr marL="8448" marR="8448" marT="8448" marB="0" anchor="ctr"/>
                </a:tc>
                <a:tc>
                  <a:txBody>
                    <a:bodyPr/>
                    <a:lstStyle/>
                    <a:p>
                      <a:pPr algn="l" fontAlgn="ctr"/>
                      <a:r>
                        <a:rPr lang="es-ES" sz="700" u="none" strike="noStrike">
                          <a:effectLst/>
                        </a:rPr>
                        <a:t>• Trabajadores motivados y con estabilidad laboral.</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3972784134"/>
                  </a:ext>
                </a:extLst>
              </a:tr>
              <a:tr h="188346">
                <a:tc>
                  <a:txBody>
                    <a:bodyPr/>
                    <a:lstStyle/>
                    <a:p>
                      <a:pPr algn="l" fontAlgn="ctr"/>
                      <a:r>
                        <a:rPr lang="es-EC" sz="700" u="none" strike="noStrike" dirty="0">
                          <a:effectLst/>
                        </a:rPr>
                        <a:t>• Ubicación inadecuada </a:t>
                      </a:r>
                      <a:endParaRPr lang="es-EC" sz="700" b="1" i="0" u="none" strike="noStrike" dirty="0">
                        <a:solidFill>
                          <a:srgbClr val="000000"/>
                        </a:solidFill>
                        <a:effectLst/>
                        <a:latin typeface="Segoe UI" panose="020B0502040204020203" pitchFamily="34" charset="0"/>
                      </a:endParaRPr>
                    </a:p>
                  </a:txBody>
                  <a:tcPr marL="8448" marR="8448" marT="8448" marB="0" anchor="ctr"/>
                </a:tc>
                <a:tc>
                  <a:txBody>
                    <a:bodyPr/>
                    <a:lstStyle/>
                    <a:p>
                      <a:pPr algn="l" fontAlgn="ctr"/>
                      <a:r>
                        <a:rPr lang="es-EC" sz="700" u="none" strike="noStrike">
                          <a:effectLst/>
                        </a:rPr>
                        <a:t>• Gestión administrativa adecuada</a:t>
                      </a:r>
                      <a:endParaRPr lang="es-EC"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2969375744"/>
                  </a:ext>
                </a:extLst>
              </a:tr>
              <a:tr h="188346">
                <a:tc>
                  <a:txBody>
                    <a:bodyPr/>
                    <a:lstStyle/>
                    <a:p>
                      <a:pPr algn="l" fontAlgn="ctr"/>
                      <a:r>
                        <a:rPr lang="es-EC" sz="700" u="none" strike="noStrike" dirty="0">
                          <a:effectLst/>
                        </a:rPr>
                        <a:t>• Alta competencia de productos sustitutos </a:t>
                      </a:r>
                      <a:endParaRPr lang="es-EC" sz="700" b="1" i="0" u="none" strike="noStrike" dirty="0">
                        <a:solidFill>
                          <a:srgbClr val="000000"/>
                        </a:solidFill>
                        <a:effectLst/>
                        <a:latin typeface="Segoe UI" panose="020B0502040204020203" pitchFamily="34" charset="0"/>
                      </a:endParaRPr>
                    </a:p>
                  </a:txBody>
                  <a:tcPr marL="8448" marR="8448" marT="8448" marB="0" anchor="ctr"/>
                </a:tc>
                <a:tc>
                  <a:txBody>
                    <a:bodyPr/>
                    <a:lstStyle/>
                    <a:p>
                      <a:pPr algn="l" fontAlgn="ctr"/>
                      <a:r>
                        <a:rPr lang="es-ES" sz="700" u="none" strike="noStrike">
                          <a:effectLst/>
                        </a:rPr>
                        <a:t>• Mobiliario adecuado (alusivo al chagra)</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2858455361"/>
                  </a:ext>
                </a:extLst>
              </a:tr>
              <a:tr h="197763">
                <a:tc>
                  <a:txBody>
                    <a:bodyPr/>
                    <a:lstStyle/>
                    <a:p>
                      <a:pPr algn="l" fontAlgn="ctr"/>
                      <a:r>
                        <a:rPr lang="es-EC" sz="700" u="none" strike="noStrike" dirty="0">
                          <a:effectLst/>
                        </a:rPr>
                        <a:t>• Incompatibilidad de horario </a:t>
                      </a:r>
                      <a:endParaRPr lang="es-EC" sz="700" b="1" i="0" u="none" strike="noStrike" dirty="0">
                        <a:solidFill>
                          <a:srgbClr val="000000"/>
                        </a:solidFill>
                        <a:effectLst/>
                        <a:latin typeface="Segoe UI" panose="020B0502040204020203" pitchFamily="34" charset="0"/>
                      </a:endParaRPr>
                    </a:p>
                  </a:txBody>
                  <a:tcPr marL="8448" marR="8448" marT="8448" marB="0" anchor="ctr"/>
                </a:tc>
                <a:tc>
                  <a:txBody>
                    <a:bodyPr/>
                    <a:lstStyle/>
                    <a:p>
                      <a:pPr algn="l" fontAlgn="ctr"/>
                      <a:r>
                        <a:rPr lang="es-EC" sz="700" u="none" strike="noStrike">
                          <a:effectLst/>
                        </a:rPr>
                        <a:t>• Variedad culinaria </a:t>
                      </a:r>
                      <a:endParaRPr lang="es-EC"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3363075708"/>
                  </a:ext>
                </a:extLst>
              </a:tr>
              <a:tr h="197763">
                <a:tc>
                  <a:txBody>
                    <a:bodyPr/>
                    <a:lstStyle/>
                    <a:p>
                      <a:pPr algn="l" fontAlgn="b"/>
                      <a:r>
                        <a:rPr lang="es-ES" sz="1000" u="none" strike="noStrike" dirty="0">
                          <a:effectLst/>
                        </a:rPr>
                        <a:t> </a:t>
                      </a:r>
                      <a:endParaRPr lang="es-ES" sz="1000" b="0" i="0" u="none" strike="noStrike" dirty="0">
                        <a:solidFill>
                          <a:srgbClr val="000000"/>
                        </a:solidFill>
                        <a:effectLst/>
                        <a:latin typeface="Calibri" panose="020F0502020204030204" pitchFamily="34" charset="0"/>
                      </a:endParaRPr>
                    </a:p>
                  </a:txBody>
                  <a:tcPr marL="8448" marR="8448" marT="8448" marB="0" anchor="b"/>
                </a:tc>
                <a:tc>
                  <a:txBody>
                    <a:bodyPr/>
                    <a:lstStyle/>
                    <a:p>
                      <a:pPr algn="l" fontAlgn="b"/>
                      <a:r>
                        <a:rPr lang="es-ES" sz="1000" u="none" strike="noStrike">
                          <a:effectLst/>
                        </a:rPr>
                        <a:t> </a:t>
                      </a:r>
                      <a:endParaRPr lang="es-ES" sz="1000" b="0" i="0" u="none" strike="noStrike">
                        <a:solidFill>
                          <a:srgbClr val="000000"/>
                        </a:solidFill>
                        <a:effectLst/>
                        <a:latin typeface="Calibri" panose="020F0502020204030204" pitchFamily="34" charset="0"/>
                      </a:endParaRPr>
                    </a:p>
                  </a:txBody>
                  <a:tcPr marL="8448" marR="8448" marT="8448" marB="0" anchor="b"/>
                </a:tc>
                <a:extLst>
                  <a:ext uri="{0D108BD9-81ED-4DB2-BD59-A6C34878D82A}">
                    <a16:rowId xmlns:a16="http://schemas.microsoft.com/office/drawing/2014/main" xmlns="" val="286136002"/>
                  </a:ext>
                </a:extLst>
              </a:tr>
              <a:tr h="197763">
                <a:tc>
                  <a:txBody>
                    <a:bodyPr/>
                    <a:lstStyle/>
                    <a:p>
                      <a:pPr algn="ctr" fontAlgn="ctr"/>
                      <a:r>
                        <a:rPr lang="es-ES" sz="700" u="none" strike="noStrike" dirty="0">
                          <a:effectLst/>
                        </a:rPr>
                        <a:t>AMENAZAS</a:t>
                      </a:r>
                      <a:endParaRPr lang="es-ES" sz="700" b="1" i="0" u="none" strike="noStrike" dirty="0">
                        <a:solidFill>
                          <a:srgbClr val="000000"/>
                        </a:solidFill>
                        <a:effectLst/>
                        <a:latin typeface="Segoe UI" panose="020B0502040204020203" pitchFamily="34" charset="0"/>
                      </a:endParaRPr>
                    </a:p>
                  </a:txBody>
                  <a:tcPr marL="8448" marR="8448" marT="8448" marB="0" anchor="ctr"/>
                </a:tc>
                <a:tc>
                  <a:txBody>
                    <a:bodyPr/>
                    <a:lstStyle/>
                    <a:p>
                      <a:pPr algn="ctr" fontAlgn="ctr"/>
                      <a:r>
                        <a:rPr lang="es-ES" sz="700" u="none" strike="noStrike">
                          <a:effectLst/>
                        </a:rPr>
                        <a:t>OPORTUNIDADES</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3373887324"/>
                  </a:ext>
                </a:extLst>
              </a:tr>
              <a:tr h="395527">
                <a:tc>
                  <a:txBody>
                    <a:bodyPr/>
                    <a:lstStyle/>
                    <a:p>
                      <a:pPr algn="l" fontAlgn="ctr"/>
                      <a:r>
                        <a:rPr lang="es-ES" sz="700" u="none" strike="noStrike" dirty="0">
                          <a:effectLst/>
                        </a:rPr>
                        <a:t>• La inflación afecta los costos operacionales y administrativos aumentando el precio del servicio.</a:t>
                      </a:r>
                      <a:endParaRPr lang="es-ES" sz="700" b="1" i="0" u="none" strike="noStrike" dirty="0">
                        <a:solidFill>
                          <a:srgbClr val="000000"/>
                        </a:solidFill>
                        <a:effectLst/>
                        <a:latin typeface="Segoe UI" panose="020B0502040204020203" pitchFamily="34" charset="0"/>
                      </a:endParaRPr>
                    </a:p>
                  </a:txBody>
                  <a:tcPr marL="8448" marR="8448" marT="8448" marB="0" anchor="ctr"/>
                </a:tc>
                <a:tc>
                  <a:txBody>
                    <a:bodyPr/>
                    <a:lstStyle/>
                    <a:p>
                      <a:pPr algn="l" fontAlgn="ctr"/>
                      <a:r>
                        <a:rPr lang="es-ES" sz="700" u="none" strike="noStrike">
                          <a:effectLst/>
                        </a:rPr>
                        <a:t>• Una tasa de interés activa baja estimula los préstamos.</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299458642"/>
                  </a:ext>
                </a:extLst>
              </a:tr>
              <a:tr h="263684">
                <a:tc>
                  <a:txBody>
                    <a:bodyPr/>
                    <a:lstStyle/>
                    <a:p>
                      <a:pPr algn="l" fontAlgn="ctr"/>
                      <a:r>
                        <a:rPr lang="es-ES" sz="700" u="none" strike="noStrike">
                          <a:effectLst/>
                        </a:rPr>
                        <a:t>• Existe bastante competencia de productos sustitutos, pero no iguales.</a:t>
                      </a:r>
                      <a:endParaRPr lang="es-ES" sz="700" b="1" i="0" u="none" strike="noStrike">
                        <a:solidFill>
                          <a:srgbClr val="000000"/>
                        </a:solidFill>
                        <a:effectLst/>
                        <a:latin typeface="Segoe UI" panose="020B0502040204020203" pitchFamily="34" charset="0"/>
                      </a:endParaRPr>
                    </a:p>
                  </a:txBody>
                  <a:tcPr marL="8448" marR="8448" marT="8448" marB="0" anchor="ctr"/>
                </a:tc>
                <a:tc>
                  <a:txBody>
                    <a:bodyPr/>
                    <a:lstStyle/>
                    <a:p>
                      <a:pPr algn="l" fontAlgn="ctr"/>
                      <a:r>
                        <a:rPr lang="es-ES" sz="700" u="none" strike="noStrike">
                          <a:effectLst/>
                        </a:rPr>
                        <a:t>• El BNF financia proyectos empresariales</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4092799596"/>
                  </a:ext>
                </a:extLst>
              </a:tr>
              <a:tr h="273102">
                <a:tc>
                  <a:txBody>
                    <a:bodyPr/>
                    <a:lstStyle/>
                    <a:p>
                      <a:pPr algn="l" fontAlgn="ctr"/>
                      <a:r>
                        <a:rPr lang="es-ES" sz="700" u="none" strike="noStrike">
                          <a:effectLst/>
                        </a:rPr>
                        <a:t>• Posible entrada de nuevos competidores</a:t>
                      </a:r>
                      <a:endParaRPr lang="es-ES" sz="700" b="1" i="0" u="none" strike="noStrike">
                        <a:solidFill>
                          <a:srgbClr val="000000"/>
                        </a:solidFill>
                        <a:effectLst/>
                        <a:latin typeface="Segoe UI" panose="020B0502040204020203" pitchFamily="34" charset="0"/>
                      </a:endParaRPr>
                    </a:p>
                  </a:txBody>
                  <a:tcPr marL="8448" marR="8448" marT="8448" marB="0" anchor="ctr"/>
                </a:tc>
                <a:tc>
                  <a:txBody>
                    <a:bodyPr/>
                    <a:lstStyle/>
                    <a:p>
                      <a:pPr algn="l" fontAlgn="ctr"/>
                      <a:r>
                        <a:rPr lang="es-ES" sz="700" u="none" strike="noStrike">
                          <a:effectLst/>
                        </a:rPr>
                        <a:t>• Las nuevas tecnologías permiten crear bases de datos.</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2822985251"/>
                  </a:ext>
                </a:extLst>
              </a:tr>
              <a:tr h="263684">
                <a:tc>
                  <a:txBody>
                    <a:bodyPr/>
                    <a:lstStyle/>
                    <a:p>
                      <a:pPr algn="l" fontAlgn="b"/>
                      <a:r>
                        <a:rPr lang="es-ES" sz="1000" u="none" strike="noStrike">
                          <a:effectLst/>
                        </a:rPr>
                        <a:t> </a:t>
                      </a:r>
                      <a:endParaRPr lang="es-ES" sz="1000" b="0" i="0" u="none" strike="noStrike">
                        <a:solidFill>
                          <a:srgbClr val="000000"/>
                        </a:solidFill>
                        <a:effectLst/>
                        <a:latin typeface="Calibri" panose="020F0502020204030204" pitchFamily="34" charset="0"/>
                      </a:endParaRPr>
                    </a:p>
                  </a:txBody>
                  <a:tcPr marL="8448" marR="8448" marT="8448" marB="0" anchor="b"/>
                </a:tc>
                <a:tc>
                  <a:txBody>
                    <a:bodyPr/>
                    <a:lstStyle/>
                    <a:p>
                      <a:pPr algn="l" fontAlgn="ctr"/>
                      <a:r>
                        <a:rPr lang="es-ES" sz="700" u="none" strike="noStrike">
                          <a:effectLst/>
                        </a:rPr>
                        <a:t>• Las zonas de influencia permiten llegar a más clientes.</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2375808712"/>
                  </a:ext>
                </a:extLst>
              </a:tr>
              <a:tr h="263684">
                <a:tc>
                  <a:txBody>
                    <a:bodyPr/>
                    <a:lstStyle/>
                    <a:p>
                      <a:pPr algn="l" fontAlgn="b"/>
                      <a:r>
                        <a:rPr lang="es-ES" sz="1000" u="none" strike="noStrike">
                          <a:effectLst/>
                        </a:rPr>
                        <a:t> </a:t>
                      </a:r>
                      <a:endParaRPr lang="es-ES" sz="1000" b="0" i="0" u="none" strike="noStrike">
                        <a:solidFill>
                          <a:srgbClr val="000000"/>
                        </a:solidFill>
                        <a:effectLst/>
                        <a:latin typeface="Calibri" panose="020F0502020204030204" pitchFamily="34" charset="0"/>
                      </a:endParaRPr>
                    </a:p>
                  </a:txBody>
                  <a:tcPr marL="8448" marR="8448" marT="8448" marB="0" anchor="b"/>
                </a:tc>
                <a:tc>
                  <a:txBody>
                    <a:bodyPr/>
                    <a:lstStyle/>
                    <a:p>
                      <a:pPr algn="l" fontAlgn="ctr"/>
                      <a:r>
                        <a:rPr lang="es-ES" sz="700" u="none" strike="noStrike">
                          <a:effectLst/>
                        </a:rPr>
                        <a:t>• Leyes de control para los establecimientos de alimentación.</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3611090826"/>
                  </a:ext>
                </a:extLst>
              </a:tr>
              <a:tr h="188346">
                <a:tc>
                  <a:txBody>
                    <a:bodyPr/>
                    <a:lstStyle/>
                    <a:p>
                      <a:pPr algn="l" fontAlgn="b"/>
                      <a:r>
                        <a:rPr lang="es-ES" sz="1000" u="none" strike="noStrike">
                          <a:effectLst/>
                        </a:rPr>
                        <a:t> </a:t>
                      </a:r>
                      <a:endParaRPr lang="es-ES" sz="1000" b="0" i="0" u="none" strike="noStrike">
                        <a:solidFill>
                          <a:srgbClr val="000000"/>
                        </a:solidFill>
                        <a:effectLst/>
                        <a:latin typeface="Calibri" panose="020F0502020204030204" pitchFamily="34" charset="0"/>
                      </a:endParaRPr>
                    </a:p>
                  </a:txBody>
                  <a:tcPr marL="8448" marR="8448" marT="8448" marB="0" anchor="b"/>
                </a:tc>
                <a:tc>
                  <a:txBody>
                    <a:bodyPr/>
                    <a:lstStyle/>
                    <a:p>
                      <a:pPr algn="l" fontAlgn="ctr"/>
                      <a:r>
                        <a:rPr lang="es-ES" sz="700" u="none" strike="noStrike">
                          <a:effectLst/>
                        </a:rPr>
                        <a:t>• Prestigio que tiene el restaurante.</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2394701741"/>
                  </a:ext>
                </a:extLst>
              </a:tr>
              <a:tr h="263684">
                <a:tc>
                  <a:txBody>
                    <a:bodyPr/>
                    <a:lstStyle/>
                    <a:p>
                      <a:pPr algn="l" fontAlgn="b"/>
                      <a:r>
                        <a:rPr lang="es-ES" sz="1000" u="none" strike="noStrike" dirty="0">
                          <a:effectLst/>
                        </a:rPr>
                        <a:t> </a:t>
                      </a:r>
                      <a:endParaRPr lang="es-ES" sz="1000" b="0" i="0" u="none" strike="noStrike" dirty="0">
                        <a:solidFill>
                          <a:srgbClr val="000000"/>
                        </a:solidFill>
                        <a:effectLst/>
                        <a:latin typeface="Calibri" panose="020F0502020204030204" pitchFamily="34" charset="0"/>
                      </a:endParaRPr>
                    </a:p>
                  </a:txBody>
                  <a:tcPr marL="8448" marR="8448" marT="8448" marB="0" anchor="b"/>
                </a:tc>
                <a:tc>
                  <a:txBody>
                    <a:bodyPr/>
                    <a:lstStyle/>
                    <a:p>
                      <a:pPr algn="l" fontAlgn="ctr"/>
                      <a:r>
                        <a:rPr lang="es-ES" sz="700" u="none" strike="noStrike">
                          <a:effectLst/>
                        </a:rPr>
                        <a:t>• La gente se identifica con el chagra a nivel cultural</a:t>
                      </a:r>
                      <a:endParaRPr lang="es-ES" sz="700" b="1" i="0" u="none" strike="noStrike">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100297028"/>
                  </a:ext>
                </a:extLst>
              </a:tr>
              <a:tr h="273102">
                <a:tc>
                  <a:txBody>
                    <a:bodyPr/>
                    <a:lstStyle/>
                    <a:p>
                      <a:pPr algn="l" fontAlgn="b"/>
                      <a:r>
                        <a:rPr lang="es-ES" sz="1000" u="none" strike="noStrike" dirty="0">
                          <a:effectLst/>
                        </a:rPr>
                        <a:t> </a:t>
                      </a:r>
                      <a:endParaRPr lang="es-ES" sz="1000" b="0" i="0" u="none" strike="noStrike" dirty="0">
                        <a:solidFill>
                          <a:srgbClr val="000000"/>
                        </a:solidFill>
                        <a:effectLst/>
                        <a:latin typeface="Calibri" panose="020F0502020204030204" pitchFamily="34" charset="0"/>
                      </a:endParaRPr>
                    </a:p>
                  </a:txBody>
                  <a:tcPr marL="8448" marR="8448" marT="8448" marB="0" anchor="b"/>
                </a:tc>
                <a:tc>
                  <a:txBody>
                    <a:bodyPr/>
                    <a:lstStyle/>
                    <a:p>
                      <a:pPr algn="l" fontAlgn="ctr"/>
                      <a:r>
                        <a:rPr lang="es-ES" sz="700" u="none" strike="noStrike" dirty="0">
                          <a:effectLst/>
                        </a:rPr>
                        <a:t>• El turismo gastronómico se incrementa cada año</a:t>
                      </a:r>
                      <a:endParaRPr lang="es-ES" sz="700" b="1" i="0" u="none" strike="noStrike" dirty="0">
                        <a:solidFill>
                          <a:srgbClr val="000000"/>
                        </a:solidFill>
                        <a:effectLst/>
                        <a:latin typeface="Segoe UI" panose="020B0502040204020203" pitchFamily="34" charset="0"/>
                      </a:endParaRPr>
                    </a:p>
                  </a:txBody>
                  <a:tcPr marL="8448" marR="8448" marT="8448" marB="0" anchor="ctr"/>
                </a:tc>
                <a:extLst>
                  <a:ext uri="{0D108BD9-81ED-4DB2-BD59-A6C34878D82A}">
                    <a16:rowId xmlns:a16="http://schemas.microsoft.com/office/drawing/2014/main" xmlns="" val="2477786096"/>
                  </a:ext>
                </a:extLst>
              </a:tr>
            </a:tbl>
          </a:graphicData>
        </a:graphic>
      </p:graphicFrame>
    </p:spTree>
    <p:extLst>
      <p:ext uri="{BB962C8B-B14F-4D97-AF65-F5344CB8AC3E}">
        <p14:creationId xmlns:p14="http://schemas.microsoft.com/office/powerpoint/2010/main" val="170524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0 Rectángulo redondeado"/>
          <p:cNvSpPr/>
          <p:nvPr/>
        </p:nvSpPr>
        <p:spPr>
          <a:xfrm>
            <a:off x="4076749" y="924189"/>
            <a:ext cx="4060488" cy="55379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S" sz="2000" b="1" dirty="0">
                <a:solidFill>
                  <a:schemeClr val="tx1"/>
                </a:solidFill>
              </a:rPr>
              <a:t>OFERTA ACTUAL</a:t>
            </a:r>
            <a:endParaRPr lang="es-ES" sz="2000" b="1" dirty="0">
              <a:solidFill>
                <a:schemeClr val="tx1"/>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95381790"/>
              </p:ext>
            </p:extLst>
          </p:nvPr>
        </p:nvGraphicFramePr>
        <p:xfrm>
          <a:off x="3502223" y="2545262"/>
          <a:ext cx="5209540" cy="1371600"/>
        </p:xfrm>
        <a:graphic>
          <a:graphicData uri="http://schemas.openxmlformats.org/drawingml/2006/table">
            <a:tbl>
              <a:tblPr firstRow="1" firstCol="1" bandRow="1">
                <a:tableStyleId>{5C22544A-7EE6-4342-B048-85BDC9FD1C3A}</a:tableStyleId>
              </a:tblPr>
              <a:tblGrid>
                <a:gridCol w="1435100">
                  <a:extLst>
                    <a:ext uri="{9D8B030D-6E8A-4147-A177-3AD203B41FA5}">
                      <a16:colId xmlns:a16="http://schemas.microsoft.com/office/drawing/2014/main" xmlns="" val="1435890995"/>
                    </a:ext>
                  </a:extLst>
                </a:gridCol>
                <a:gridCol w="2032000">
                  <a:extLst>
                    <a:ext uri="{9D8B030D-6E8A-4147-A177-3AD203B41FA5}">
                      <a16:colId xmlns:a16="http://schemas.microsoft.com/office/drawing/2014/main" xmlns="" val="1706918263"/>
                    </a:ext>
                  </a:extLst>
                </a:gridCol>
                <a:gridCol w="1742440">
                  <a:extLst>
                    <a:ext uri="{9D8B030D-6E8A-4147-A177-3AD203B41FA5}">
                      <a16:colId xmlns:a16="http://schemas.microsoft.com/office/drawing/2014/main" xmlns="" val="1467887105"/>
                    </a:ext>
                  </a:extLst>
                </a:gridCol>
              </a:tblGrid>
              <a:tr h="0">
                <a:tc>
                  <a:txBody>
                    <a:bodyPr/>
                    <a:lstStyle/>
                    <a:p>
                      <a:pPr indent="-252095" algn="ctr">
                        <a:lnSpc>
                          <a:spcPct val="150000"/>
                        </a:lnSpc>
                        <a:spcBef>
                          <a:spcPts val="1200"/>
                        </a:spcBef>
                        <a:spcAft>
                          <a:spcPts val="1200"/>
                        </a:spcAft>
                      </a:pPr>
                      <a:r>
                        <a:rPr lang="es-ES" sz="2000" dirty="0">
                          <a:effectLst/>
                        </a:rPr>
                        <a:t>Años</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2000" dirty="0">
                          <a:effectLst/>
                        </a:rPr>
                        <a:t>Cantidad Ofertada Diario</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2000" dirty="0">
                          <a:effectLst/>
                        </a:rPr>
                        <a:t>Cantidad Oferta Anual</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xmlns="" val="3282076805"/>
                  </a:ext>
                </a:extLst>
              </a:tr>
              <a:tr h="0">
                <a:tc>
                  <a:txBody>
                    <a:bodyPr/>
                    <a:lstStyle/>
                    <a:p>
                      <a:pPr indent="-252095" algn="ctr">
                        <a:lnSpc>
                          <a:spcPct val="150000"/>
                        </a:lnSpc>
                        <a:spcBef>
                          <a:spcPts val="1200"/>
                        </a:spcBef>
                        <a:spcAft>
                          <a:spcPts val="1200"/>
                        </a:spcAft>
                      </a:pPr>
                      <a:r>
                        <a:rPr lang="es-ES" sz="2000" dirty="0">
                          <a:effectLst/>
                        </a:rPr>
                        <a:t>2016</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2000">
                          <a:effectLst/>
                        </a:rPr>
                        <a:t>1.550</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ctr">
                        <a:lnSpc>
                          <a:spcPct val="150000"/>
                        </a:lnSpc>
                        <a:spcBef>
                          <a:spcPts val="1200"/>
                        </a:spcBef>
                        <a:spcAft>
                          <a:spcPts val="1200"/>
                        </a:spcAft>
                      </a:pPr>
                      <a:r>
                        <a:rPr lang="es-ES" sz="2000" dirty="0">
                          <a:effectLst/>
                        </a:rPr>
                        <a:t>565.750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05993496"/>
                  </a:ext>
                </a:extLst>
              </a:tr>
            </a:tbl>
          </a:graphicData>
        </a:graphic>
      </p:graphicFrame>
    </p:spTree>
    <p:extLst>
      <p:ext uri="{BB962C8B-B14F-4D97-AF65-F5344CB8AC3E}">
        <p14:creationId xmlns:p14="http://schemas.microsoft.com/office/powerpoint/2010/main" val="332582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Rectángulo redondeado"/>
          <p:cNvSpPr/>
          <p:nvPr/>
        </p:nvSpPr>
        <p:spPr>
          <a:xfrm>
            <a:off x="4076748" y="600917"/>
            <a:ext cx="4060488" cy="55379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S" sz="2000" b="1" dirty="0">
                <a:solidFill>
                  <a:schemeClr val="tx1"/>
                </a:solidFill>
              </a:rPr>
              <a:t>OFERTA FUTURA</a:t>
            </a:r>
            <a:endParaRPr lang="es-ES" sz="2000" b="1" dirty="0">
              <a:solidFill>
                <a:schemeClr val="tx1"/>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2711372"/>
              </p:ext>
            </p:extLst>
          </p:nvPr>
        </p:nvGraphicFramePr>
        <p:xfrm>
          <a:off x="3538734" y="2119399"/>
          <a:ext cx="5136515" cy="3623310"/>
        </p:xfrm>
        <a:graphic>
          <a:graphicData uri="http://schemas.openxmlformats.org/drawingml/2006/table">
            <a:tbl>
              <a:tblPr firstRow="1" firstCol="1" bandRow="1">
                <a:tableStyleId>{5C22544A-7EE6-4342-B048-85BDC9FD1C3A}</a:tableStyleId>
              </a:tblPr>
              <a:tblGrid>
                <a:gridCol w="1525270">
                  <a:extLst>
                    <a:ext uri="{9D8B030D-6E8A-4147-A177-3AD203B41FA5}">
                      <a16:colId xmlns:a16="http://schemas.microsoft.com/office/drawing/2014/main" xmlns="" val="1118668444"/>
                    </a:ext>
                  </a:extLst>
                </a:gridCol>
                <a:gridCol w="1898650">
                  <a:extLst>
                    <a:ext uri="{9D8B030D-6E8A-4147-A177-3AD203B41FA5}">
                      <a16:colId xmlns:a16="http://schemas.microsoft.com/office/drawing/2014/main" xmlns="" val="3427372726"/>
                    </a:ext>
                  </a:extLst>
                </a:gridCol>
                <a:gridCol w="1712595">
                  <a:extLst>
                    <a:ext uri="{9D8B030D-6E8A-4147-A177-3AD203B41FA5}">
                      <a16:colId xmlns:a16="http://schemas.microsoft.com/office/drawing/2014/main" xmlns="" val="37773659"/>
                    </a:ext>
                  </a:extLst>
                </a:gridCol>
              </a:tblGrid>
              <a:tr h="560070">
                <a:tc>
                  <a:txBody>
                    <a:bodyPr/>
                    <a:lstStyle/>
                    <a:p>
                      <a:pPr indent="-252095" algn="ctr">
                        <a:lnSpc>
                          <a:spcPct val="150000"/>
                        </a:lnSpc>
                        <a:spcBef>
                          <a:spcPts val="1200"/>
                        </a:spcBef>
                        <a:spcAft>
                          <a:spcPts val="1200"/>
                        </a:spcAft>
                      </a:pPr>
                      <a:r>
                        <a:rPr lang="es-ES" sz="1800" dirty="0">
                          <a:effectLst/>
                        </a:rPr>
                        <a:t>Año</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1800" dirty="0">
                          <a:effectLst/>
                        </a:rPr>
                        <a:t>Consumidores Diarios</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r">
                        <a:lnSpc>
                          <a:spcPct val="150000"/>
                        </a:lnSpc>
                        <a:spcBef>
                          <a:spcPts val="1200"/>
                        </a:spcBef>
                        <a:spcAft>
                          <a:spcPts val="1200"/>
                        </a:spcAft>
                      </a:pPr>
                      <a:r>
                        <a:rPr lang="es-ES" sz="1800" dirty="0">
                          <a:effectLst/>
                        </a:rPr>
                        <a:t>Consumidores al año</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xmlns="" val="3200671311"/>
                  </a:ext>
                </a:extLst>
              </a:tr>
              <a:tr h="560070">
                <a:tc>
                  <a:txBody>
                    <a:bodyPr/>
                    <a:lstStyle/>
                    <a:p>
                      <a:pPr indent="-252095" algn="ctr">
                        <a:lnSpc>
                          <a:spcPct val="150000"/>
                        </a:lnSpc>
                        <a:spcBef>
                          <a:spcPts val="1200"/>
                        </a:spcBef>
                        <a:spcAft>
                          <a:spcPts val="1200"/>
                        </a:spcAft>
                      </a:pPr>
                      <a:r>
                        <a:rPr lang="es-ES" sz="1800" dirty="0">
                          <a:effectLst/>
                        </a:rPr>
                        <a:t>2016</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1800" dirty="0">
                          <a:effectLst/>
                        </a:rPr>
                        <a:t>1.674</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ctr">
                        <a:lnSpc>
                          <a:spcPct val="150000"/>
                        </a:lnSpc>
                        <a:spcBef>
                          <a:spcPts val="1200"/>
                        </a:spcBef>
                        <a:spcAft>
                          <a:spcPts val="1200"/>
                        </a:spcAft>
                      </a:pPr>
                      <a:r>
                        <a:rPr lang="es-ES" sz="1800">
                          <a:effectLst/>
                        </a:rPr>
                        <a:t>611.010</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34030816"/>
                  </a:ext>
                </a:extLst>
              </a:tr>
              <a:tr h="560070">
                <a:tc>
                  <a:txBody>
                    <a:bodyPr/>
                    <a:lstStyle/>
                    <a:p>
                      <a:pPr indent="-252095" algn="ctr">
                        <a:lnSpc>
                          <a:spcPct val="150000"/>
                        </a:lnSpc>
                        <a:spcBef>
                          <a:spcPts val="1200"/>
                        </a:spcBef>
                        <a:spcAft>
                          <a:spcPts val="1200"/>
                        </a:spcAft>
                      </a:pPr>
                      <a:r>
                        <a:rPr lang="es-ES" sz="1800" dirty="0">
                          <a:effectLst/>
                        </a:rPr>
                        <a:t>2017</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1800" dirty="0">
                          <a:effectLst/>
                        </a:rPr>
                        <a:t>1.808</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ctr">
                        <a:lnSpc>
                          <a:spcPct val="150000"/>
                        </a:lnSpc>
                        <a:spcBef>
                          <a:spcPts val="1200"/>
                        </a:spcBef>
                        <a:spcAft>
                          <a:spcPts val="1200"/>
                        </a:spcAft>
                      </a:pPr>
                      <a:r>
                        <a:rPr lang="es-ES" sz="1800">
                          <a:effectLst/>
                        </a:rPr>
                        <a:t>659.891</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8203560"/>
                  </a:ext>
                </a:extLst>
              </a:tr>
              <a:tr h="560070">
                <a:tc>
                  <a:txBody>
                    <a:bodyPr/>
                    <a:lstStyle/>
                    <a:p>
                      <a:pPr indent="-252095" algn="ctr">
                        <a:lnSpc>
                          <a:spcPct val="150000"/>
                        </a:lnSpc>
                        <a:spcBef>
                          <a:spcPts val="1200"/>
                        </a:spcBef>
                        <a:spcAft>
                          <a:spcPts val="1200"/>
                        </a:spcAft>
                      </a:pPr>
                      <a:r>
                        <a:rPr lang="es-ES" sz="1800" dirty="0">
                          <a:effectLst/>
                        </a:rPr>
                        <a:t>2018</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1800" dirty="0">
                          <a:effectLst/>
                        </a:rPr>
                        <a:t>1.953</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ctr">
                        <a:lnSpc>
                          <a:spcPct val="150000"/>
                        </a:lnSpc>
                        <a:spcBef>
                          <a:spcPts val="1200"/>
                        </a:spcBef>
                        <a:spcAft>
                          <a:spcPts val="1200"/>
                        </a:spcAft>
                      </a:pPr>
                      <a:r>
                        <a:rPr lang="es-ES" sz="1800">
                          <a:effectLst/>
                        </a:rPr>
                        <a:t>712.682</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37377166"/>
                  </a:ext>
                </a:extLst>
              </a:tr>
              <a:tr h="560070">
                <a:tc>
                  <a:txBody>
                    <a:bodyPr/>
                    <a:lstStyle/>
                    <a:p>
                      <a:pPr indent="-252095" algn="ctr">
                        <a:lnSpc>
                          <a:spcPct val="150000"/>
                        </a:lnSpc>
                        <a:spcBef>
                          <a:spcPts val="1200"/>
                        </a:spcBef>
                        <a:spcAft>
                          <a:spcPts val="1200"/>
                        </a:spcAft>
                      </a:pPr>
                      <a:r>
                        <a:rPr lang="es-ES" sz="1800" dirty="0">
                          <a:effectLst/>
                        </a:rPr>
                        <a:t>2019</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1800">
                          <a:effectLst/>
                        </a:rPr>
                        <a:t>2.109</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ctr">
                        <a:lnSpc>
                          <a:spcPct val="150000"/>
                        </a:lnSpc>
                        <a:spcBef>
                          <a:spcPts val="1200"/>
                        </a:spcBef>
                        <a:spcAft>
                          <a:spcPts val="1200"/>
                        </a:spcAft>
                      </a:pPr>
                      <a:r>
                        <a:rPr lang="es-ES" sz="1800" dirty="0">
                          <a:effectLst/>
                        </a:rPr>
                        <a:t>769.697</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11011163"/>
                  </a:ext>
                </a:extLst>
              </a:tr>
              <a:tr h="560070">
                <a:tc>
                  <a:txBody>
                    <a:bodyPr/>
                    <a:lstStyle/>
                    <a:p>
                      <a:pPr indent="-252095" algn="ctr">
                        <a:lnSpc>
                          <a:spcPct val="150000"/>
                        </a:lnSpc>
                        <a:spcBef>
                          <a:spcPts val="1200"/>
                        </a:spcBef>
                        <a:spcAft>
                          <a:spcPts val="1200"/>
                        </a:spcAft>
                      </a:pPr>
                      <a:r>
                        <a:rPr lang="es-ES" sz="1800" dirty="0">
                          <a:effectLst/>
                        </a:rPr>
                        <a:t>2020</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indent="-252095" algn="ctr">
                        <a:lnSpc>
                          <a:spcPct val="150000"/>
                        </a:lnSpc>
                        <a:spcBef>
                          <a:spcPts val="1200"/>
                        </a:spcBef>
                        <a:spcAft>
                          <a:spcPts val="1200"/>
                        </a:spcAft>
                      </a:pPr>
                      <a:r>
                        <a:rPr lang="es-ES" sz="1800">
                          <a:effectLst/>
                        </a:rPr>
                        <a:t>2.277</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52095" algn="ctr">
                        <a:lnSpc>
                          <a:spcPct val="150000"/>
                        </a:lnSpc>
                        <a:spcBef>
                          <a:spcPts val="1200"/>
                        </a:spcBef>
                        <a:spcAft>
                          <a:spcPts val="1200"/>
                        </a:spcAft>
                      </a:pPr>
                      <a:r>
                        <a:rPr lang="es-ES" sz="1800" dirty="0">
                          <a:effectLst/>
                        </a:rPr>
                        <a:t>831.272</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66319446"/>
                  </a:ext>
                </a:extLst>
              </a:tr>
            </a:tbl>
          </a:graphicData>
        </a:graphic>
      </p:graphicFrame>
    </p:spTree>
    <p:extLst>
      <p:ext uri="{BB962C8B-B14F-4D97-AF65-F5344CB8AC3E}">
        <p14:creationId xmlns:p14="http://schemas.microsoft.com/office/powerpoint/2010/main" val="3949156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Rectángulo redondeado"/>
          <p:cNvSpPr/>
          <p:nvPr/>
        </p:nvSpPr>
        <p:spPr>
          <a:xfrm>
            <a:off x="2126793" y="451583"/>
            <a:ext cx="7873240" cy="1007567"/>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S" b="1" dirty="0">
                <a:solidFill>
                  <a:schemeClr val="tx1"/>
                </a:solidFill>
              </a:rPr>
              <a:t>PLAN PARA EL POSICIONAMIENTO DEL RESTAURANT</a:t>
            </a:r>
            <a:r>
              <a:rPr lang="es-EC" b="1" dirty="0">
                <a:solidFill>
                  <a:schemeClr val="tx1"/>
                </a:solidFill>
              </a:rPr>
              <a:t> TEMÁTICO “</a:t>
            </a:r>
            <a:r>
              <a:rPr lang="es-ES" b="1" dirty="0">
                <a:solidFill>
                  <a:schemeClr val="tx1"/>
                </a:solidFill>
              </a:rPr>
              <a:t>CASA MACHAY</a:t>
            </a:r>
            <a:r>
              <a:rPr lang="es-EC" b="1" dirty="0">
                <a:solidFill>
                  <a:schemeClr val="tx1"/>
                </a:solidFill>
              </a:rPr>
              <a:t>”</a:t>
            </a:r>
            <a:endParaRPr lang="es-ES" sz="2000" b="1" dirty="0">
              <a:solidFill>
                <a:schemeClr val="tx1"/>
              </a:solidFill>
              <a:latin typeface="Arial" panose="020B0604020202020204" pitchFamily="34" charset="0"/>
              <a:cs typeface="Arial" panose="020B0604020202020204" pitchFamily="34" charset="0"/>
            </a:endParaRPr>
          </a:p>
        </p:txBody>
      </p:sp>
      <p:sp>
        <p:nvSpPr>
          <p:cNvPr id="6" name="9 Rectángulo redondeado"/>
          <p:cNvSpPr/>
          <p:nvPr/>
        </p:nvSpPr>
        <p:spPr>
          <a:xfrm>
            <a:off x="2379858" y="2117167"/>
            <a:ext cx="7367110" cy="150245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rPr>
              <a:t>La visión es la capacidad de mirar más allá, en el tiempo y espacio, como debería ser y actuar la empresa en el futuro, sustentada en sus valores e ideologías de sus colaboradores</a:t>
            </a:r>
            <a:endParaRPr lang="es-ES" sz="2800" dirty="0">
              <a:solidFill>
                <a:schemeClr val="tx1"/>
              </a:solidFill>
              <a:latin typeface="Arial" panose="020B0604020202020204" pitchFamily="34" charset="0"/>
              <a:cs typeface="Arial" panose="020B0604020202020204" pitchFamily="34" charset="0"/>
            </a:endParaRPr>
          </a:p>
        </p:txBody>
      </p:sp>
      <p:sp>
        <p:nvSpPr>
          <p:cNvPr id="7" name="4 CuadroTexto"/>
          <p:cNvSpPr txBox="1"/>
          <p:nvPr/>
        </p:nvSpPr>
        <p:spPr>
          <a:xfrm>
            <a:off x="4681257" y="1676450"/>
            <a:ext cx="2764312"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VISION</a:t>
            </a:r>
          </a:p>
        </p:txBody>
      </p:sp>
      <p:sp>
        <p:nvSpPr>
          <p:cNvPr id="8" name="4 CuadroTexto"/>
          <p:cNvSpPr txBox="1"/>
          <p:nvPr/>
        </p:nvSpPr>
        <p:spPr>
          <a:xfrm>
            <a:off x="3306748" y="3725214"/>
            <a:ext cx="5513330"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VISION DEL RESTAURANTE CASA MACHAY</a:t>
            </a:r>
          </a:p>
        </p:txBody>
      </p:sp>
      <p:sp>
        <p:nvSpPr>
          <p:cNvPr id="9" name="9 Rectángulo redondeado"/>
          <p:cNvSpPr/>
          <p:nvPr/>
        </p:nvSpPr>
        <p:spPr>
          <a:xfrm>
            <a:off x="2379858" y="4200137"/>
            <a:ext cx="7367110" cy="231739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sz="1600" dirty="0">
                <a:solidFill>
                  <a:schemeClr val="tx1"/>
                </a:solidFill>
              </a:rPr>
              <a:t>Ser hasta el año 2022 como uno de los mejores Restaurant Temático de San pedro de Taboada – Sangolquí por su oferta original de combinar  entre  mitos, leyendas, melodías del chagra ecuatoriano y comida tradicional, y ser conocido como  un sitio que difunda la cultura, costumbres, con atención personalizada donde nuestros clientes tengan encuentros agradables</a:t>
            </a:r>
            <a:endParaRPr lang="es-E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3161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Rectángulo redondeado"/>
          <p:cNvSpPr/>
          <p:nvPr/>
        </p:nvSpPr>
        <p:spPr>
          <a:xfrm>
            <a:off x="2126793" y="451583"/>
            <a:ext cx="7873240" cy="1007567"/>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S" b="1" dirty="0">
                <a:solidFill>
                  <a:schemeClr val="tx1"/>
                </a:solidFill>
              </a:rPr>
              <a:t>PLAN PARA EL POSICIONAMIENTO DEL RESTAURANT</a:t>
            </a:r>
            <a:r>
              <a:rPr lang="es-EC" b="1" dirty="0">
                <a:solidFill>
                  <a:schemeClr val="tx1"/>
                </a:solidFill>
              </a:rPr>
              <a:t> TEMÁTICO “</a:t>
            </a:r>
            <a:r>
              <a:rPr lang="es-ES" b="1" dirty="0">
                <a:solidFill>
                  <a:schemeClr val="tx1"/>
                </a:solidFill>
              </a:rPr>
              <a:t>CASA MACHAY</a:t>
            </a:r>
            <a:r>
              <a:rPr lang="es-EC" b="1" dirty="0">
                <a:solidFill>
                  <a:schemeClr val="tx1"/>
                </a:solidFill>
              </a:rPr>
              <a:t>”</a:t>
            </a:r>
            <a:endParaRPr lang="es-ES" sz="2000" b="1" dirty="0">
              <a:solidFill>
                <a:schemeClr val="tx1"/>
              </a:solidFill>
              <a:latin typeface="Arial" panose="020B0604020202020204" pitchFamily="34" charset="0"/>
              <a:cs typeface="Arial" panose="020B0604020202020204" pitchFamily="34" charset="0"/>
            </a:endParaRPr>
          </a:p>
        </p:txBody>
      </p:sp>
      <p:sp>
        <p:nvSpPr>
          <p:cNvPr id="6" name="9 Rectángulo redondeado"/>
          <p:cNvSpPr/>
          <p:nvPr/>
        </p:nvSpPr>
        <p:spPr>
          <a:xfrm>
            <a:off x="2379858" y="2117167"/>
            <a:ext cx="7367110" cy="150245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La misión es la razón de la existencia de la empresa, es decir cómo desea que la gente la reconozca después de un tiempo. El concepto de la misión empresarial, considera las fuerzas impulsoras y las ventajas competitivas de la organización</a:t>
            </a:r>
            <a:endParaRPr lang="es-ES" sz="2800" dirty="0">
              <a:solidFill>
                <a:schemeClr val="tx1"/>
              </a:solidFill>
              <a:latin typeface="Arial" panose="020B0604020202020204" pitchFamily="34" charset="0"/>
              <a:cs typeface="Arial" panose="020B0604020202020204" pitchFamily="34" charset="0"/>
            </a:endParaRPr>
          </a:p>
        </p:txBody>
      </p:sp>
      <p:sp>
        <p:nvSpPr>
          <p:cNvPr id="7" name="4 CuadroTexto"/>
          <p:cNvSpPr txBox="1"/>
          <p:nvPr/>
        </p:nvSpPr>
        <p:spPr>
          <a:xfrm>
            <a:off x="4681257" y="1676450"/>
            <a:ext cx="2764312"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MISION</a:t>
            </a:r>
          </a:p>
        </p:txBody>
      </p:sp>
      <p:sp>
        <p:nvSpPr>
          <p:cNvPr id="8" name="4 CuadroTexto"/>
          <p:cNvSpPr txBox="1"/>
          <p:nvPr/>
        </p:nvSpPr>
        <p:spPr>
          <a:xfrm>
            <a:off x="3306748" y="3725214"/>
            <a:ext cx="5513330"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MISION DEL RESTAURANTE CASA MACHAY</a:t>
            </a:r>
          </a:p>
        </p:txBody>
      </p:sp>
      <p:sp>
        <p:nvSpPr>
          <p:cNvPr id="9" name="9 Rectángulo redondeado"/>
          <p:cNvSpPr/>
          <p:nvPr/>
        </p:nvSpPr>
        <p:spPr>
          <a:xfrm>
            <a:off x="1635618" y="4200137"/>
            <a:ext cx="8855589" cy="251194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rPr>
              <a:t>Brindar servicios de alimentación, organización de eventos, alquiler de las instalaciones para conferencias, servicios de recreación, esparcimiento y relax, servicios gourmet y platos a la carta en espacios que difundan tradiciones, historias, costumbres ecuatorianas, con calidad y satisfacción de nuestros clientes en un ambiente agradable, acogedor e innovador basado en el turismo sostenible</a:t>
            </a:r>
            <a:endParaRPr lang="es-E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4710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0 Rectángulo redondeado"/>
          <p:cNvSpPr/>
          <p:nvPr/>
        </p:nvSpPr>
        <p:spPr>
          <a:xfrm>
            <a:off x="3045577" y="378830"/>
            <a:ext cx="6035673" cy="80794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marL="0" lvl="1" algn="ctr"/>
            <a:r>
              <a:rPr lang="es-EC" sz="2000" b="1" dirty="0">
                <a:solidFill>
                  <a:schemeClr val="tx1"/>
                </a:solidFill>
              </a:rPr>
              <a:t>ESTRATEGIAS DE PROMOCION Y COMUNICACION</a:t>
            </a:r>
          </a:p>
        </p:txBody>
      </p:sp>
      <p:sp>
        <p:nvSpPr>
          <p:cNvPr id="12" name="9 Rectángulo redondeado"/>
          <p:cNvSpPr/>
          <p:nvPr/>
        </p:nvSpPr>
        <p:spPr>
          <a:xfrm>
            <a:off x="633430" y="1371600"/>
            <a:ext cx="10859966" cy="576850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anose="05000000000000000000" pitchFamily="2" charset="2"/>
              <a:buChar char="Ø"/>
            </a:pPr>
            <a:r>
              <a:rPr lang="es-ES" sz="1600" b="1" dirty="0">
                <a:solidFill>
                  <a:schemeClr val="tx1"/>
                </a:solidFill>
              </a:rPr>
              <a:t>CONOCER AL CLIENTE.- </a:t>
            </a:r>
            <a:r>
              <a:rPr lang="es-ES" sz="1600" dirty="0">
                <a:solidFill>
                  <a:schemeClr val="tx1"/>
                </a:solidFill>
              </a:rPr>
              <a:t>Conocer cómo se siente, dirigirse a él por su nombre de ser posible con el propósito de generar confianza y para conocer si está satisfecho o no. </a:t>
            </a:r>
            <a:r>
              <a:rPr lang="es-ES" sz="1600" b="1" dirty="0">
                <a:solidFill>
                  <a:schemeClr val="tx1"/>
                </a:solidFill>
              </a:rPr>
              <a:t> </a:t>
            </a:r>
            <a:endParaRPr lang="es-EC" sz="1600" b="1" dirty="0">
              <a:solidFill>
                <a:schemeClr val="tx1"/>
              </a:solidFill>
            </a:endParaRPr>
          </a:p>
          <a:p>
            <a:pPr marL="342900" indent="-342900" algn="just">
              <a:lnSpc>
                <a:spcPct val="150000"/>
              </a:lnSpc>
              <a:buFont typeface="Wingdings" panose="05000000000000000000" pitchFamily="2" charset="2"/>
              <a:buChar char="Ø"/>
            </a:pPr>
            <a:r>
              <a:rPr lang="es-ES" sz="1600" b="1" dirty="0">
                <a:solidFill>
                  <a:schemeClr val="tx1"/>
                </a:solidFill>
              </a:rPr>
              <a:t>COMUNICACIONES PERSONALES.- </a:t>
            </a:r>
            <a:r>
              <a:rPr lang="es-ES" sz="1600" dirty="0">
                <a:solidFill>
                  <a:schemeClr val="tx1"/>
                </a:solidFill>
              </a:rPr>
              <a:t>Atención al cliente, boca en boca, es decir que sean un medio para dar a conocer nuestro Restaurante.</a:t>
            </a:r>
            <a:endParaRPr lang="es-EC" sz="1600" b="1" dirty="0">
              <a:solidFill>
                <a:schemeClr val="tx1"/>
              </a:solidFill>
            </a:endParaRPr>
          </a:p>
          <a:p>
            <a:pPr marL="342900" indent="-342900" algn="just">
              <a:lnSpc>
                <a:spcPct val="150000"/>
              </a:lnSpc>
              <a:buFont typeface="Wingdings" panose="05000000000000000000" pitchFamily="2" charset="2"/>
              <a:buChar char="Ø"/>
            </a:pPr>
            <a:r>
              <a:rPr lang="es-EC" sz="1600" b="1" dirty="0">
                <a:solidFill>
                  <a:schemeClr val="tx1"/>
                </a:solidFill>
              </a:rPr>
              <a:t>PUBLICIDAD.- </a:t>
            </a:r>
            <a:r>
              <a:rPr lang="es-ES" sz="1600" dirty="0">
                <a:solidFill>
                  <a:schemeClr val="tx1"/>
                </a:solidFill>
              </a:rPr>
              <a:t>Poner anuncios en revistas, diarios del valle de los chillos, Internet, página web y redes sociales, como Facebook, Twitter, así como publicar en la prensa local, anuncios publicitarios en vehículos de transporte público, crear afiches, carteles, volantes, folletos, calendarios publicitarios, correo directo enviar boletines electrónicos. </a:t>
            </a:r>
            <a:endParaRPr lang="es-EC" sz="1600" b="1" dirty="0">
              <a:solidFill>
                <a:schemeClr val="tx1"/>
              </a:solidFill>
            </a:endParaRPr>
          </a:p>
          <a:p>
            <a:pPr marL="342900" indent="-342900" algn="just">
              <a:lnSpc>
                <a:spcPct val="150000"/>
              </a:lnSpc>
              <a:buFont typeface="Wingdings" panose="05000000000000000000" pitchFamily="2" charset="2"/>
              <a:buChar char="Ø"/>
            </a:pPr>
            <a:r>
              <a:rPr lang="es-EC" sz="1600" b="1" dirty="0">
                <a:solidFill>
                  <a:schemeClr val="tx1"/>
                </a:solidFill>
              </a:rPr>
              <a:t>PROMOCION DE VENTAS.- </a:t>
            </a:r>
            <a:r>
              <a:rPr lang="es-ES" sz="1600" dirty="0">
                <a:solidFill>
                  <a:schemeClr val="tx1"/>
                </a:solidFill>
              </a:rPr>
              <a:t>Generar cupones de descuentos, obsequiar un regalo por la compra de determinado menú, promociones ofrecer descuentos por cantidad y descuentos por temporadas, crear sorteos o concursos entre los clientes.</a:t>
            </a:r>
          </a:p>
          <a:p>
            <a:pPr marL="342900" indent="-342900" algn="just">
              <a:lnSpc>
                <a:spcPct val="150000"/>
              </a:lnSpc>
              <a:buFont typeface="Wingdings" panose="05000000000000000000" pitchFamily="2" charset="2"/>
              <a:buChar char="Ø"/>
            </a:pPr>
            <a:r>
              <a:rPr lang="es-EC" sz="1600" b="1" dirty="0">
                <a:solidFill>
                  <a:schemeClr val="tx1"/>
                </a:solidFill>
              </a:rPr>
              <a:t>RELACIONES PUBLICAS.- </a:t>
            </a:r>
            <a:r>
              <a:rPr lang="es-ES" sz="1600" dirty="0">
                <a:solidFill>
                  <a:schemeClr val="tx1"/>
                </a:solidFill>
              </a:rPr>
              <a:t>Participar en las fiestas del Sangolquí y en ferias que se realicen en el valle de los chillos.</a:t>
            </a:r>
          </a:p>
          <a:p>
            <a:pPr marL="342900" indent="-342900" algn="just">
              <a:lnSpc>
                <a:spcPct val="150000"/>
              </a:lnSpc>
              <a:buFont typeface="Wingdings" panose="05000000000000000000" pitchFamily="2" charset="2"/>
              <a:buChar char="Ø"/>
            </a:pPr>
            <a:r>
              <a:rPr lang="es-ES" sz="1600" b="1" dirty="0">
                <a:solidFill>
                  <a:schemeClr val="tx1"/>
                </a:solidFill>
              </a:rPr>
              <a:t>DISEÑO CORPORATIVO.- </a:t>
            </a:r>
            <a:r>
              <a:rPr lang="es-ES" sz="1600" dirty="0">
                <a:solidFill>
                  <a:schemeClr val="tx1"/>
                </a:solidFill>
              </a:rPr>
              <a:t>La Firma empresarial de Casa </a:t>
            </a:r>
            <a:r>
              <a:rPr lang="es-ES" sz="1600" dirty="0" err="1">
                <a:solidFill>
                  <a:schemeClr val="tx1"/>
                </a:solidFill>
              </a:rPr>
              <a:t>Machay</a:t>
            </a:r>
            <a:r>
              <a:rPr lang="es-ES" sz="1600" dirty="0">
                <a:solidFill>
                  <a:schemeClr val="tx1"/>
                </a:solidFill>
              </a:rPr>
              <a:t> es ser un restaurante temático enfocado en las características del Chagra ecuatoriano.</a:t>
            </a:r>
            <a:endParaRPr lang="es-EC" sz="1600" b="1" dirty="0">
              <a:solidFill>
                <a:schemeClr val="tx1"/>
              </a:solidFill>
            </a:endParaRPr>
          </a:p>
        </p:txBody>
      </p:sp>
    </p:spTree>
    <p:extLst>
      <p:ext uri="{BB962C8B-B14F-4D97-AF65-F5344CB8AC3E}">
        <p14:creationId xmlns:p14="http://schemas.microsoft.com/office/powerpoint/2010/main" val="1344467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Rectángulo redondeado"/>
          <p:cNvSpPr/>
          <p:nvPr/>
        </p:nvSpPr>
        <p:spPr>
          <a:xfrm>
            <a:off x="4583832" y="548682"/>
            <a:ext cx="3096344" cy="587392"/>
          </a:xfrm>
          <a:prstGeom prst="roundRect">
            <a:avLst>
              <a:gd name="adj"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b="1" dirty="0">
                <a:solidFill>
                  <a:prstClr val="black"/>
                </a:solidFill>
                <a:latin typeface="Arial" panose="020B0604020202020204" pitchFamily="34" charset="0"/>
                <a:cs typeface="Arial" panose="020B0604020202020204" pitchFamily="34" charset="0"/>
              </a:rPr>
              <a:t>ESTRATEGIAS GENERALES</a:t>
            </a:r>
          </a:p>
        </p:txBody>
      </p:sp>
      <p:graphicFrame>
        <p:nvGraphicFramePr>
          <p:cNvPr id="5" name="Diagrama 3"/>
          <p:cNvGraphicFramePr/>
          <p:nvPr>
            <p:extLst>
              <p:ext uri="{D42A27DB-BD31-4B8C-83A1-F6EECF244321}">
                <p14:modId xmlns:p14="http://schemas.microsoft.com/office/powerpoint/2010/main" val="2526715907"/>
              </p:ext>
            </p:extLst>
          </p:nvPr>
        </p:nvGraphicFramePr>
        <p:xfrm>
          <a:off x="749578" y="2134999"/>
          <a:ext cx="10764851" cy="2268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p:cNvSpPr/>
          <p:nvPr/>
        </p:nvSpPr>
        <p:spPr>
          <a:xfrm rot="3028533">
            <a:off x="10316524" y="1944640"/>
            <a:ext cx="317841" cy="380718"/>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prstClr val="white"/>
              </a:solidFill>
            </a:endParaRPr>
          </a:p>
        </p:txBody>
      </p:sp>
    </p:spTree>
    <p:extLst>
      <p:ext uri="{BB962C8B-B14F-4D97-AF65-F5344CB8AC3E}">
        <p14:creationId xmlns:p14="http://schemas.microsoft.com/office/powerpoint/2010/main" val="313179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8160913" y="135958"/>
            <a:ext cx="3889420" cy="540913"/>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es-EC" sz="3200" b="1" dirty="0">
                <a:solidFill>
                  <a:schemeClr val="tx1"/>
                </a:solidFill>
                <a:latin typeface="Arial" panose="020B0604020202020204" pitchFamily="34" charset="0"/>
                <a:cs typeface="Arial" panose="020B0604020202020204" pitchFamily="34" charset="0"/>
              </a:rPr>
              <a:t>INTRODUCCIÓN</a:t>
            </a:r>
            <a:endParaRPr lang="en-US" sz="3200" b="1" dirty="0">
              <a:solidFill>
                <a:schemeClr val="tx1"/>
              </a:solidFill>
              <a:latin typeface="Arial" panose="020B0604020202020204" pitchFamily="34" charset="0"/>
              <a:cs typeface="Arial" panose="020B0604020202020204" pitchFamily="34" charset="0"/>
            </a:endParaRPr>
          </a:p>
        </p:txBody>
      </p:sp>
      <p:sp>
        <p:nvSpPr>
          <p:cNvPr id="5" name="12 Rectángulo redondeado"/>
          <p:cNvSpPr/>
          <p:nvPr/>
        </p:nvSpPr>
        <p:spPr>
          <a:xfrm>
            <a:off x="394369" y="837128"/>
            <a:ext cx="4137603" cy="302653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pPr>
            <a:r>
              <a:rPr lang="es-ES" sz="1600" b="1" dirty="0">
                <a:solidFill>
                  <a:schemeClr val="tx1"/>
                </a:solidFill>
              </a:rPr>
              <a:t>El presente proyecto nace para identificar la problemática que afronta el restaurante temático Casa </a:t>
            </a:r>
            <a:r>
              <a:rPr lang="es-ES" sz="1600" b="1" dirty="0" err="1">
                <a:solidFill>
                  <a:schemeClr val="tx1"/>
                </a:solidFill>
              </a:rPr>
              <a:t>Machay</a:t>
            </a:r>
            <a:r>
              <a:rPr lang="es-ES" sz="1600" b="1" dirty="0">
                <a:solidFill>
                  <a:schemeClr val="tx1"/>
                </a:solidFill>
              </a:rPr>
              <a:t> dentro de un mercado fragmentado y competitivo para poder determinar las ventajas competitivas mas acertadas.</a:t>
            </a:r>
            <a:endParaRPr lang="en-US" sz="1600" b="1" dirty="0">
              <a:solidFill>
                <a:schemeClr val="tx1"/>
              </a:solidFill>
            </a:endParaRPr>
          </a:p>
        </p:txBody>
      </p:sp>
      <p:sp>
        <p:nvSpPr>
          <p:cNvPr id="7" name="3 Rectángulo redondeado"/>
          <p:cNvSpPr/>
          <p:nvPr/>
        </p:nvSpPr>
        <p:spPr>
          <a:xfrm>
            <a:off x="5486402" y="1170448"/>
            <a:ext cx="6323526" cy="197199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s-ES" b="1" dirty="0">
                <a:solidFill>
                  <a:schemeClr val="tx1"/>
                </a:solidFill>
              </a:rPr>
              <a:t>Casa </a:t>
            </a:r>
            <a:r>
              <a:rPr lang="es-ES" b="1" dirty="0" err="1">
                <a:solidFill>
                  <a:schemeClr val="tx1"/>
                </a:solidFill>
              </a:rPr>
              <a:t>Machay</a:t>
            </a:r>
            <a:r>
              <a:rPr lang="es-ES" b="1" dirty="0">
                <a:solidFill>
                  <a:schemeClr val="tx1"/>
                </a:solidFill>
              </a:rPr>
              <a:t> es un restaurante temático localizado en </a:t>
            </a:r>
            <a:r>
              <a:rPr lang="es-ES" b="1" dirty="0" err="1">
                <a:solidFill>
                  <a:schemeClr val="tx1"/>
                </a:solidFill>
              </a:rPr>
              <a:t>Sangolqui</a:t>
            </a:r>
            <a:r>
              <a:rPr lang="es-ES" b="1" dirty="0">
                <a:solidFill>
                  <a:schemeClr val="tx1"/>
                </a:solidFill>
              </a:rPr>
              <a:t>, San Pedro de Taboada a 20 min de la ciudad de Quito.</a:t>
            </a:r>
            <a:endParaRPr lang="en-US" b="1" dirty="0">
              <a:solidFill>
                <a:schemeClr val="tx1"/>
              </a:solidFill>
            </a:endParaRPr>
          </a:p>
        </p:txBody>
      </p:sp>
      <p:sp>
        <p:nvSpPr>
          <p:cNvPr id="9" name="7 Elipse"/>
          <p:cNvSpPr/>
          <p:nvPr/>
        </p:nvSpPr>
        <p:spPr>
          <a:xfrm>
            <a:off x="3005422" y="5046663"/>
            <a:ext cx="2810438" cy="1631942"/>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 sz="1600" b="1" dirty="0">
                <a:solidFill>
                  <a:schemeClr val="tx1"/>
                </a:solidFill>
              </a:rPr>
              <a:t>análisis de  satisfacción de </a:t>
            </a:r>
            <a:r>
              <a:rPr lang="es-EC" sz="1600" b="1" dirty="0">
                <a:solidFill>
                  <a:schemeClr val="tx1"/>
                </a:solidFill>
              </a:rPr>
              <a:t>clientes</a:t>
            </a:r>
            <a:endParaRPr lang="en-US" sz="1600" b="1" dirty="0">
              <a:solidFill>
                <a:schemeClr val="tx1"/>
              </a:solidFill>
            </a:endParaRPr>
          </a:p>
          <a:p>
            <a:pPr algn="ctr"/>
            <a:endParaRPr lang="es-ES" sz="1400" dirty="0">
              <a:solidFill>
                <a:schemeClr val="tx1"/>
              </a:solidFill>
              <a:latin typeface="Arial" panose="020B0604020202020204" pitchFamily="34" charset="0"/>
              <a:cs typeface="Arial" panose="020B0604020202020204" pitchFamily="34" charset="0"/>
            </a:endParaRPr>
          </a:p>
        </p:txBody>
      </p:sp>
      <p:sp>
        <p:nvSpPr>
          <p:cNvPr id="2" name="Pentágono 1"/>
          <p:cNvSpPr/>
          <p:nvPr/>
        </p:nvSpPr>
        <p:spPr>
          <a:xfrm>
            <a:off x="4679730" y="2021983"/>
            <a:ext cx="716518" cy="47651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3 Rectángulo redondeado"/>
          <p:cNvSpPr/>
          <p:nvPr/>
        </p:nvSpPr>
        <p:spPr>
          <a:xfrm>
            <a:off x="1789401" y="4200896"/>
            <a:ext cx="1656621" cy="99792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b="1" dirty="0">
                <a:solidFill>
                  <a:schemeClr val="tx1"/>
                </a:solidFill>
                <a:latin typeface="Arial" panose="020B0604020202020204" pitchFamily="34" charset="0"/>
                <a:cs typeface="Arial" panose="020B0604020202020204" pitchFamily="34" charset="0"/>
              </a:rPr>
              <a:t>SE REALIZA </a:t>
            </a:r>
          </a:p>
        </p:txBody>
      </p:sp>
      <p:sp>
        <p:nvSpPr>
          <p:cNvPr id="12" name="Pentágono 11"/>
          <p:cNvSpPr/>
          <p:nvPr/>
        </p:nvSpPr>
        <p:spPr>
          <a:xfrm rot="5400000">
            <a:off x="2207016" y="5475831"/>
            <a:ext cx="716518" cy="47651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entágono 12"/>
          <p:cNvSpPr/>
          <p:nvPr/>
        </p:nvSpPr>
        <p:spPr>
          <a:xfrm>
            <a:off x="5943780" y="5571930"/>
            <a:ext cx="470072" cy="35142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7 Elipse"/>
          <p:cNvSpPr/>
          <p:nvPr/>
        </p:nvSpPr>
        <p:spPr>
          <a:xfrm>
            <a:off x="9544696" y="4516582"/>
            <a:ext cx="2350761" cy="1871319"/>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600" b="1" dirty="0">
              <a:solidFill>
                <a:schemeClr val="tx1"/>
              </a:solidFill>
            </a:endParaRPr>
          </a:p>
          <a:p>
            <a:pPr algn="ctr"/>
            <a:endParaRPr lang="es-EC" sz="1600" b="1" dirty="0">
              <a:solidFill>
                <a:schemeClr val="tx1"/>
              </a:solidFill>
            </a:endParaRPr>
          </a:p>
          <a:p>
            <a:pPr algn="ctr"/>
            <a:r>
              <a:rPr lang="es-EC" sz="1600" b="1" dirty="0">
                <a:solidFill>
                  <a:schemeClr val="tx1"/>
                </a:solidFill>
              </a:rPr>
              <a:t>Posicionamiento del restaurante temático en el mercado</a:t>
            </a:r>
            <a:endParaRPr lang="en-US" sz="1600" b="1" dirty="0">
              <a:solidFill>
                <a:schemeClr val="tx1"/>
              </a:solidFill>
            </a:endParaRPr>
          </a:p>
          <a:p>
            <a:pPr lvl="0" algn="ctr"/>
            <a:endParaRPr lang="en-US" sz="1400" dirty="0"/>
          </a:p>
          <a:p>
            <a:pPr algn="ctr"/>
            <a:endParaRPr lang="es-ES" sz="1400" dirty="0">
              <a:solidFill>
                <a:schemeClr val="tx1"/>
              </a:solidFill>
              <a:latin typeface="Arial" panose="020B0604020202020204" pitchFamily="34" charset="0"/>
              <a:cs typeface="Arial" panose="020B0604020202020204" pitchFamily="34" charset="0"/>
            </a:endParaRPr>
          </a:p>
        </p:txBody>
      </p:sp>
      <p:sp>
        <p:nvSpPr>
          <p:cNvPr id="17" name="7 Elipse"/>
          <p:cNvSpPr/>
          <p:nvPr/>
        </p:nvSpPr>
        <p:spPr>
          <a:xfrm>
            <a:off x="6680787" y="4657284"/>
            <a:ext cx="1998982" cy="57773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 sz="1600" b="1" dirty="0">
                <a:solidFill>
                  <a:schemeClr val="tx1"/>
                </a:solidFill>
              </a:rPr>
              <a:t>asesoría</a:t>
            </a:r>
            <a:endParaRPr lang="en-US" sz="1600" b="1" dirty="0">
              <a:solidFill>
                <a:schemeClr val="tx1"/>
              </a:solidFill>
            </a:endParaRPr>
          </a:p>
        </p:txBody>
      </p:sp>
      <p:sp>
        <p:nvSpPr>
          <p:cNvPr id="18" name="7 Elipse"/>
          <p:cNvSpPr/>
          <p:nvPr/>
        </p:nvSpPr>
        <p:spPr>
          <a:xfrm>
            <a:off x="6680787" y="6099036"/>
            <a:ext cx="1998982" cy="57773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b="1" dirty="0">
                <a:solidFill>
                  <a:schemeClr val="tx1"/>
                </a:solidFill>
              </a:rPr>
              <a:t>Información </a:t>
            </a:r>
            <a:endParaRPr lang="en-US" sz="1600" b="1" dirty="0">
              <a:solidFill>
                <a:schemeClr val="tx1"/>
              </a:solidFill>
            </a:endParaRPr>
          </a:p>
        </p:txBody>
      </p:sp>
      <p:sp>
        <p:nvSpPr>
          <p:cNvPr id="19" name="Pentágono 18"/>
          <p:cNvSpPr/>
          <p:nvPr/>
        </p:nvSpPr>
        <p:spPr>
          <a:xfrm>
            <a:off x="8919618" y="5424391"/>
            <a:ext cx="470072" cy="35142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6304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0 Rectángulo redondeado"/>
          <p:cNvSpPr/>
          <p:nvPr/>
        </p:nvSpPr>
        <p:spPr>
          <a:xfrm>
            <a:off x="3571350" y="451584"/>
            <a:ext cx="4984126" cy="550366"/>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C" b="1" dirty="0">
                <a:solidFill>
                  <a:schemeClr val="tx1"/>
                </a:solidFill>
              </a:rPr>
              <a:t>FLUJO DE FONDOS DE INVERSION</a:t>
            </a:r>
            <a:endParaRPr lang="es-ES" sz="2000" b="1" dirty="0">
              <a:solidFill>
                <a:schemeClr val="tx1"/>
              </a:solidFill>
              <a:latin typeface="Arial" panose="020B0604020202020204" pitchFamily="34" charset="0"/>
              <a:cs typeface="Arial" panose="020B0604020202020204" pitchFamily="34" charset="0"/>
            </a:endParaRPr>
          </a:p>
        </p:txBody>
      </p:sp>
      <p:sp>
        <p:nvSpPr>
          <p:cNvPr id="4" name="4 CuadroTexto"/>
          <p:cNvSpPr txBox="1"/>
          <p:nvPr/>
        </p:nvSpPr>
        <p:spPr>
          <a:xfrm>
            <a:off x="3661420" y="1576936"/>
            <a:ext cx="4803981"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CAPITAL DE TRABAJO</a:t>
            </a:r>
          </a:p>
        </p:txBody>
      </p:sp>
      <p:graphicFrame>
        <p:nvGraphicFramePr>
          <p:cNvPr id="3" name="Object 2"/>
          <p:cNvGraphicFramePr>
            <a:graphicFrameLocks noChangeAspect="1"/>
          </p:cNvGraphicFramePr>
          <p:nvPr>
            <p:extLst>
              <p:ext uri="{D42A27DB-BD31-4B8C-83A1-F6EECF244321}">
                <p14:modId xmlns:p14="http://schemas.microsoft.com/office/powerpoint/2010/main" val="1913772908"/>
              </p:ext>
            </p:extLst>
          </p:nvPr>
        </p:nvGraphicFramePr>
        <p:xfrm>
          <a:off x="1815612" y="2521255"/>
          <a:ext cx="8495599" cy="3753086"/>
        </p:xfrm>
        <a:graphic>
          <a:graphicData uri="http://schemas.openxmlformats.org/presentationml/2006/ole">
            <mc:AlternateContent xmlns:mc="http://schemas.openxmlformats.org/markup-compatibility/2006">
              <mc:Choice xmlns:v="urn:schemas-microsoft-com:vml" Requires="v">
                <p:oleObj spid="_x0000_s24600" name="Document" r:id="rId3" imgW="5206892" imgH="2299742" progId="Word.Document.12">
                  <p:embed/>
                </p:oleObj>
              </mc:Choice>
              <mc:Fallback>
                <p:oleObj name="Document" r:id="rId3" imgW="5206892" imgH="2299742" progId="Word.Document.12">
                  <p:embed/>
                  <p:pic>
                    <p:nvPicPr>
                      <p:cNvPr id="0" name=""/>
                      <p:cNvPicPr/>
                      <p:nvPr/>
                    </p:nvPicPr>
                    <p:blipFill>
                      <a:blip r:embed="rId4"/>
                      <a:stretch>
                        <a:fillRect/>
                      </a:stretch>
                    </p:blipFill>
                    <p:spPr>
                      <a:xfrm>
                        <a:off x="1815612" y="2521255"/>
                        <a:ext cx="8495599" cy="3753086"/>
                      </a:xfrm>
                      <a:prstGeom prst="rect">
                        <a:avLst/>
                      </a:prstGeom>
                    </p:spPr>
                  </p:pic>
                </p:oleObj>
              </mc:Fallback>
            </mc:AlternateContent>
          </a:graphicData>
        </a:graphic>
      </p:graphicFrame>
    </p:spTree>
    <p:extLst>
      <p:ext uri="{BB962C8B-B14F-4D97-AF65-F5344CB8AC3E}">
        <p14:creationId xmlns:p14="http://schemas.microsoft.com/office/powerpoint/2010/main" val="2766138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0 Rectángulo redondeado"/>
          <p:cNvSpPr/>
          <p:nvPr/>
        </p:nvSpPr>
        <p:spPr>
          <a:xfrm>
            <a:off x="3571350" y="451584"/>
            <a:ext cx="4984126" cy="550366"/>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C" b="1" dirty="0">
                <a:solidFill>
                  <a:schemeClr val="tx1"/>
                </a:solidFill>
              </a:rPr>
              <a:t>FLUJO DE FONDOS DE INVERSION</a:t>
            </a:r>
            <a:endParaRPr lang="es-ES" sz="2000" b="1" dirty="0">
              <a:solidFill>
                <a:schemeClr val="tx1"/>
              </a:solidFill>
              <a:latin typeface="Arial" panose="020B0604020202020204" pitchFamily="34" charset="0"/>
              <a:cs typeface="Arial" panose="020B0604020202020204" pitchFamily="34" charset="0"/>
            </a:endParaRPr>
          </a:p>
        </p:txBody>
      </p:sp>
      <p:sp>
        <p:nvSpPr>
          <p:cNvPr id="4" name="4 CuadroTexto"/>
          <p:cNvSpPr txBox="1"/>
          <p:nvPr/>
        </p:nvSpPr>
        <p:spPr>
          <a:xfrm>
            <a:off x="3661420" y="1576936"/>
            <a:ext cx="4803981" cy="646331"/>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TASA MINIMA DE ACEPTACION DE RENDIMIENTO (TMAR)</a:t>
            </a:r>
          </a:p>
        </p:txBody>
      </p:sp>
      <p:sp>
        <p:nvSpPr>
          <p:cNvPr id="5" name="Rectangle 4"/>
          <p:cNvSpPr>
            <a:spLocks noChangeArrowheads="1"/>
          </p:cNvSpPr>
          <p:nvPr/>
        </p:nvSpPr>
        <p:spPr bwMode="auto">
          <a:xfrm>
            <a:off x="5154887" y="2408048"/>
            <a:ext cx="1817046" cy="585858"/>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rot="0" vert="horz" wrap="square" lIns="91440" tIns="45720" rIns="91440" bIns="45720" anchor="t" anchorCtr="0" upright="1">
            <a:noAutofit/>
          </a:bodyPr>
          <a:lstStyle/>
          <a:p>
            <a:pPr algn="just">
              <a:lnSpc>
                <a:spcPct val="150000"/>
              </a:lnSpc>
              <a:spcBef>
                <a:spcPts val="1200"/>
              </a:spcBef>
              <a:spcAft>
                <a:spcPts val="1200"/>
              </a:spcAft>
            </a:pPr>
            <a:r>
              <a:rPr lang="es-ES" b="1" dirty="0">
                <a:effectLst/>
                <a:latin typeface="Arial" panose="020B0604020202020204" pitchFamily="34" charset="0"/>
                <a:ea typeface="Calibri" panose="020F0502020204030204" pitchFamily="34" charset="0"/>
                <a:cs typeface="Times New Roman" panose="02020603050405020304" pitchFamily="18" charset="0"/>
              </a:rPr>
              <a:t>TMAR =</a:t>
            </a:r>
            <a:r>
              <a:rPr lang="es-ES" dirty="0">
                <a:effectLst/>
                <a:latin typeface="Arial" panose="020B0604020202020204" pitchFamily="34" charset="0"/>
                <a:ea typeface="Calibri" panose="020F0502020204030204" pitchFamily="34" charset="0"/>
                <a:cs typeface="Times New Roman" panose="02020603050405020304" pitchFamily="18" charset="0"/>
              </a:rPr>
              <a:t> I+F+IF</a:t>
            </a:r>
            <a:endParaRPr lang="es-EC"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1200"/>
              </a:spcBef>
              <a:spcAft>
                <a:spcPts val="120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 </a:t>
            </a:r>
            <a:endParaRPr lang="es-EC" sz="12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87339579"/>
              </p:ext>
            </p:extLst>
          </p:nvPr>
        </p:nvGraphicFramePr>
        <p:xfrm>
          <a:off x="4016958" y="3423137"/>
          <a:ext cx="4092903" cy="3058124"/>
        </p:xfrm>
        <a:graphic>
          <a:graphicData uri="http://schemas.openxmlformats.org/drawingml/2006/table">
            <a:tbl>
              <a:tblPr firstRow="1" firstCol="1" bandRow="1"/>
              <a:tblGrid>
                <a:gridCol w="275418">
                  <a:extLst>
                    <a:ext uri="{9D8B030D-6E8A-4147-A177-3AD203B41FA5}">
                      <a16:colId xmlns:a16="http://schemas.microsoft.com/office/drawing/2014/main" xmlns="" val="1834784011"/>
                    </a:ext>
                  </a:extLst>
                </a:gridCol>
                <a:gridCol w="2111823">
                  <a:extLst>
                    <a:ext uri="{9D8B030D-6E8A-4147-A177-3AD203B41FA5}">
                      <a16:colId xmlns:a16="http://schemas.microsoft.com/office/drawing/2014/main" xmlns="" val="4073952384"/>
                    </a:ext>
                  </a:extLst>
                </a:gridCol>
                <a:gridCol w="1705662">
                  <a:extLst>
                    <a:ext uri="{9D8B030D-6E8A-4147-A177-3AD203B41FA5}">
                      <a16:colId xmlns:a16="http://schemas.microsoft.com/office/drawing/2014/main" xmlns="" val="4019441045"/>
                    </a:ext>
                  </a:extLst>
                </a:gridCol>
              </a:tblGrid>
              <a:tr h="314924">
                <a:tc gridSpan="3">
                  <a:txBody>
                    <a:bodyPr/>
                    <a:lstStyle/>
                    <a:p>
                      <a:pPr indent="-252095" algn="ctr">
                        <a:lnSpc>
                          <a:spcPct val="150000"/>
                        </a:lnSpc>
                        <a:spcBef>
                          <a:spcPts val="1200"/>
                        </a:spcBef>
                        <a:spcAft>
                          <a:spcPts val="1200"/>
                        </a:spcAft>
                      </a:pPr>
                      <a:r>
                        <a:rPr lang="es-E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TASA MÍNIMA DE ACEPTACIÓN </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642927731"/>
                  </a:ext>
                </a:extLst>
              </a:tr>
              <a:tr h="314924">
                <a:tc gridSpan="3">
                  <a:txBody>
                    <a:bodyPr/>
                    <a:lstStyle/>
                    <a:p>
                      <a:pPr indent="-252095" algn="ctr">
                        <a:lnSpc>
                          <a:spcPct val="150000"/>
                        </a:lnSpc>
                        <a:spcBef>
                          <a:spcPts val="1200"/>
                        </a:spcBef>
                        <a:spcAft>
                          <a:spcPts val="1200"/>
                        </a:spcAft>
                      </a:pPr>
                      <a:r>
                        <a:rPr lang="es-E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RENDIMIENTO </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762299302"/>
                  </a:ext>
                </a:extLst>
              </a:tr>
              <a:tr h="189537">
                <a:tc>
                  <a:txBody>
                    <a:bodyPr/>
                    <a:lstStyle/>
                    <a:p>
                      <a:endParaRPr lang="es-EC" sz="10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a:noFill/>
                    </a:lnT>
                    <a:lnB>
                      <a:noFill/>
                    </a:lnB>
                  </a:tcPr>
                </a:tc>
                <a:tc>
                  <a:txBody>
                    <a:bodyPr/>
                    <a:lstStyle/>
                    <a:p>
                      <a:endParaRPr lang="es-EC" sz="1800" dirty="0">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endParaRPr lang="es-EC" sz="1800">
                        <a:effectLst/>
                        <a:latin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a:noFill/>
                    </a:lnT>
                    <a:lnB>
                      <a:noFill/>
                    </a:lnB>
                  </a:tcPr>
                </a:tc>
                <a:extLst>
                  <a:ext uri="{0D108BD9-81ED-4DB2-BD59-A6C34878D82A}">
                    <a16:rowId xmlns:a16="http://schemas.microsoft.com/office/drawing/2014/main" xmlns="" val="3911265330"/>
                  </a:ext>
                </a:extLst>
              </a:tr>
              <a:tr h="314924">
                <a:tc gridSpan="2">
                  <a:txBody>
                    <a:bodyPr/>
                    <a:lstStyle/>
                    <a:p>
                      <a:pPr indent="-252095" algn="r">
                        <a:lnSpc>
                          <a:spcPct val="150000"/>
                        </a:lnSpc>
                        <a:spcBef>
                          <a:spcPts val="1200"/>
                        </a:spcBef>
                        <a:spcAft>
                          <a:spcPts val="1200"/>
                        </a:spcAft>
                      </a:pPr>
                      <a:r>
                        <a:rPr lang="es-E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 Tasa pasiva</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C"/>
                    </a:p>
                  </a:txBody>
                  <a:tcPr/>
                </a:tc>
                <a:tc>
                  <a:txBody>
                    <a:bodyPr/>
                    <a:lstStyle/>
                    <a:p>
                      <a:pPr indent="-252095" algn="r">
                        <a:lnSpc>
                          <a:spcPct val="150000"/>
                        </a:lnSpc>
                        <a:spcBef>
                          <a:spcPts val="1200"/>
                        </a:spcBef>
                        <a:spcAft>
                          <a:spcPts val="1200"/>
                        </a:spcAft>
                      </a:pPr>
                      <a:r>
                        <a:rPr lang="es-E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4,75</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a:noFill/>
                    </a:lnT>
                    <a:lnB>
                      <a:noFill/>
                    </a:lnB>
                  </a:tcPr>
                </a:tc>
                <a:extLst>
                  <a:ext uri="{0D108BD9-81ED-4DB2-BD59-A6C34878D82A}">
                    <a16:rowId xmlns:a16="http://schemas.microsoft.com/office/drawing/2014/main" xmlns="" val="3950164615"/>
                  </a:ext>
                </a:extLst>
              </a:tr>
              <a:tr h="314924">
                <a:tc gridSpan="2">
                  <a:txBody>
                    <a:bodyPr/>
                    <a:lstStyle/>
                    <a:p>
                      <a:pPr indent="-252095" algn="r">
                        <a:lnSpc>
                          <a:spcPct val="150000"/>
                        </a:lnSpc>
                        <a:spcBef>
                          <a:spcPts val="1200"/>
                        </a:spcBef>
                        <a:spcAft>
                          <a:spcPts val="1200"/>
                        </a:spcAft>
                      </a:pPr>
                      <a:r>
                        <a:rPr lang="es-E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 Prima de Riesgos</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C"/>
                    </a:p>
                  </a:txBody>
                  <a:tcPr/>
                </a:tc>
                <a:tc>
                  <a:txBody>
                    <a:bodyPr/>
                    <a:lstStyle/>
                    <a:p>
                      <a:pPr indent="-252095" algn="r">
                        <a:lnSpc>
                          <a:spcPct val="150000"/>
                        </a:lnSpc>
                        <a:spcBef>
                          <a:spcPts val="1200"/>
                        </a:spcBef>
                        <a:spcAft>
                          <a:spcPts val="1200"/>
                        </a:spcAft>
                      </a:pPr>
                      <a:r>
                        <a:rPr lang="es-E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a:noFill/>
                    </a:lnT>
                    <a:lnB>
                      <a:noFill/>
                    </a:lnB>
                  </a:tcPr>
                </a:tc>
                <a:extLst>
                  <a:ext uri="{0D108BD9-81ED-4DB2-BD59-A6C34878D82A}">
                    <a16:rowId xmlns:a16="http://schemas.microsoft.com/office/drawing/2014/main" xmlns="" val="4030552930"/>
                  </a:ext>
                </a:extLst>
              </a:tr>
              <a:tr h="314924">
                <a:tc gridSpan="2">
                  <a:txBody>
                    <a:bodyPr/>
                    <a:lstStyle/>
                    <a:p>
                      <a:pPr indent="-252095" algn="r">
                        <a:lnSpc>
                          <a:spcPct val="150000"/>
                        </a:lnSpc>
                        <a:spcBef>
                          <a:spcPts val="1200"/>
                        </a:spcBef>
                        <a:spcAft>
                          <a:spcPts val="1200"/>
                        </a:spcAft>
                      </a:pPr>
                      <a:r>
                        <a:rPr lang="es-E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Tasa de Inflación</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C"/>
                    </a:p>
                  </a:txBody>
                  <a:tcPr/>
                </a:tc>
                <a:tc>
                  <a:txBody>
                    <a:bodyPr/>
                    <a:lstStyle/>
                    <a:p>
                      <a:pPr indent="-252095" algn="r">
                        <a:lnSpc>
                          <a:spcPct val="150000"/>
                        </a:lnSpc>
                        <a:spcBef>
                          <a:spcPts val="1200"/>
                        </a:spcBef>
                        <a:spcAft>
                          <a:spcPts val="1200"/>
                        </a:spcAft>
                      </a:pPr>
                      <a:r>
                        <a:rPr lang="es-E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2,27</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a:noFill/>
                    </a:lnT>
                    <a:lnB>
                      <a:noFill/>
                    </a:lnB>
                  </a:tcPr>
                </a:tc>
                <a:extLst>
                  <a:ext uri="{0D108BD9-81ED-4DB2-BD59-A6C34878D82A}">
                    <a16:rowId xmlns:a16="http://schemas.microsoft.com/office/drawing/2014/main" xmlns="" val="2671923828"/>
                  </a:ext>
                </a:extLst>
              </a:tr>
              <a:tr h="314924">
                <a:tc>
                  <a:txBody>
                    <a:bodyPr/>
                    <a:lstStyle/>
                    <a:p>
                      <a:endParaRPr lang="es-EC" sz="10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a:noFill/>
                    </a:lnT>
                    <a:lnB>
                      <a:noFill/>
                    </a:lnB>
                  </a:tcPr>
                </a:tc>
                <a:tc>
                  <a:txBody>
                    <a:bodyPr/>
                    <a:lstStyle/>
                    <a:p>
                      <a:pPr indent="-252095" algn="r">
                        <a:lnSpc>
                          <a:spcPct val="150000"/>
                        </a:lnSpc>
                        <a:spcBef>
                          <a:spcPts val="1200"/>
                        </a:spcBef>
                        <a:spcAft>
                          <a:spcPts val="1200"/>
                        </a:spcAft>
                      </a:pPr>
                      <a:r>
                        <a:rPr lang="es-E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TMAR:</a:t>
                      </a:r>
                      <a:endParaRPr lang="es-EC"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indent="-252095" algn="r">
                        <a:lnSpc>
                          <a:spcPct val="150000"/>
                        </a:lnSpc>
                        <a:spcBef>
                          <a:spcPts val="1200"/>
                        </a:spcBef>
                        <a:spcAft>
                          <a:spcPts val="1200"/>
                        </a:spcAft>
                      </a:pPr>
                      <a:r>
                        <a:rPr lang="es-E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12,02</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a:noFill/>
                    </a:lnT>
                    <a:lnB>
                      <a:noFill/>
                    </a:lnB>
                  </a:tcPr>
                </a:tc>
                <a:extLst>
                  <a:ext uri="{0D108BD9-81ED-4DB2-BD59-A6C34878D82A}">
                    <a16:rowId xmlns:a16="http://schemas.microsoft.com/office/drawing/2014/main" xmlns="" val="995923794"/>
                  </a:ext>
                </a:extLst>
              </a:tr>
              <a:tr h="314924">
                <a:tc>
                  <a:txBody>
                    <a:bodyPr/>
                    <a:lstStyle/>
                    <a:p>
                      <a:pPr indent="-252095" algn="just">
                        <a:lnSpc>
                          <a:spcPct val="150000"/>
                        </a:lnSpc>
                        <a:spcBef>
                          <a:spcPts val="1200"/>
                        </a:spcBef>
                        <a:spcAft>
                          <a:spcPts val="1200"/>
                        </a:spcAft>
                      </a:pPr>
                      <a:r>
                        <a:rPr lang="es-E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C"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tcPr>
                </a:tc>
                <a:tc>
                  <a:txBody>
                    <a:bodyPr/>
                    <a:lstStyle/>
                    <a:p>
                      <a:pPr indent="-252095" algn="r">
                        <a:lnSpc>
                          <a:spcPct val="150000"/>
                        </a:lnSpc>
                        <a:spcBef>
                          <a:spcPts val="1200"/>
                        </a:spcBef>
                        <a:spcAft>
                          <a:spcPts val="1200"/>
                        </a:spcAft>
                      </a:pPr>
                      <a:r>
                        <a:rPr lang="es-E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C"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indent="-252095" algn="r">
                        <a:lnSpc>
                          <a:spcPct val="150000"/>
                        </a:lnSpc>
                        <a:spcBef>
                          <a:spcPts val="1200"/>
                        </a:spcBef>
                        <a:spcAft>
                          <a:spcPts val="1200"/>
                        </a:spcAft>
                      </a:pPr>
                      <a:r>
                        <a:rPr lang="es-E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C"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 val="3166794917"/>
                  </a:ext>
                </a:extLst>
              </a:tr>
            </a:tbl>
          </a:graphicData>
        </a:graphic>
      </p:graphicFrame>
    </p:spTree>
    <p:extLst>
      <p:ext uri="{BB962C8B-B14F-4D97-AF65-F5344CB8AC3E}">
        <p14:creationId xmlns:p14="http://schemas.microsoft.com/office/powerpoint/2010/main" val="276171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0 Rectángulo redondeado"/>
          <p:cNvSpPr/>
          <p:nvPr/>
        </p:nvSpPr>
        <p:spPr>
          <a:xfrm>
            <a:off x="3571350" y="451584"/>
            <a:ext cx="4984126" cy="550366"/>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C" b="1" dirty="0">
                <a:solidFill>
                  <a:schemeClr val="tx1"/>
                </a:solidFill>
              </a:rPr>
              <a:t>FLUJO DE FONDOS DE INVERSION</a:t>
            </a:r>
            <a:endParaRPr lang="es-ES" sz="2000" b="1" dirty="0">
              <a:solidFill>
                <a:schemeClr val="tx1"/>
              </a:solidFill>
              <a:latin typeface="Arial" panose="020B0604020202020204" pitchFamily="34" charset="0"/>
              <a:cs typeface="Arial" panose="020B0604020202020204" pitchFamily="34" charset="0"/>
            </a:endParaRPr>
          </a:p>
        </p:txBody>
      </p:sp>
      <p:sp>
        <p:nvSpPr>
          <p:cNvPr id="4" name="4 CuadroTexto"/>
          <p:cNvSpPr txBox="1"/>
          <p:nvPr/>
        </p:nvSpPr>
        <p:spPr>
          <a:xfrm>
            <a:off x="3661422" y="1373736"/>
            <a:ext cx="4803981"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VALOR ACTUAL NETO (VAN)</a:t>
            </a:r>
          </a:p>
        </p:txBody>
      </p:sp>
      <p:graphicFrame>
        <p:nvGraphicFramePr>
          <p:cNvPr id="2" name="Tabla 1"/>
          <p:cNvGraphicFramePr>
            <a:graphicFrameLocks noGrp="1"/>
          </p:cNvGraphicFramePr>
          <p:nvPr>
            <p:extLst>
              <p:ext uri="{D42A27DB-BD31-4B8C-83A1-F6EECF244321}">
                <p14:modId xmlns:p14="http://schemas.microsoft.com/office/powerpoint/2010/main" val="2997309903"/>
              </p:ext>
            </p:extLst>
          </p:nvPr>
        </p:nvGraphicFramePr>
        <p:xfrm>
          <a:off x="2809875" y="2114853"/>
          <a:ext cx="7867650" cy="4162128"/>
        </p:xfrm>
        <a:graphic>
          <a:graphicData uri="http://schemas.openxmlformats.org/drawingml/2006/table">
            <a:tbl>
              <a:tblPr/>
              <a:tblGrid>
                <a:gridCol w="1922768">
                  <a:extLst>
                    <a:ext uri="{9D8B030D-6E8A-4147-A177-3AD203B41FA5}">
                      <a16:colId xmlns:a16="http://schemas.microsoft.com/office/drawing/2014/main" xmlns="" val="298116848"/>
                    </a:ext>
                  </a:extLst>
                </a:gridCol>
                <a:gridCol w="1000623">
                  <a:extLst>
                    <a:ext uri="{9D8B030D-6E8A-4147-A177-3AD203B41FA5}">
                      <a16:colId xmlns:a16="http://schemas.microsoft.com/office/drawing/2014/main" xmlns="" val="1072394972"/>
                    </a:ext>
                  </a:extLst>
                </a:gridCol>
                <a:gridCol w="1015339">
                  <a:extLst>
                    <a:ext uri="{9D8B030D-6E8A-4147-A177-3AD203B41FA5}">
                      <a16:colId xmlns:a16="http://schemas.microsoft.com/office/drawing/2014/main" xmlns="" val="1556436478"/>
                    </a:ext>
                  </a:extLst>
                </a:gridCol>
                <a:gridCol w="1015339">
                  <a:extLst>
                    <a:ext uri="{9D8B030D-6E8A-4147-A177-3AD203B41FA5}">
                      <a16:colId xmlns:a16="http://schemas.microsoft.com/office/drawing/2014/main" xmlns="" val="3812385534"/>
                    </a:ext>
                  </a:extLst>
                </a:gridCol>
                <a:gridCol w="971194">
                  <a:extLst>
                    <a:ext uri="{9D8B030D-6E8A-4147-A177-3AD203B41FA5}">
                      <a16:colId xmlns:a16="http://schemas.microsoft.com/office/drawing/2014/main" xmlns="" val="1900941364"/>
                    </a:ext>
                  </a:extLst>
                </a:gridCol>
                <a:gridCol w="985908">
                  <a:extLst>
                    <a:ext uri="{9D8B030D-6E8A-4147-A177-3AD203B41FA5}">
                      <a16:colId xmlns:a16="http://schemas.microsoft.com/office/drawing/2014/main" xmlns="" val="267181359"/>
                    </a:ext>
                  </a:extLst>
                </a:gridCol>
                <a:gridCol w="956479">
                  <a:extLst>
                    <a:ext uri="{9D8B030D-6E8A-4147-A177-3AD203B41FA5}">
                      <a16:colId xmlns:a16="http://schemas.microsoft.com/office/drawing/2014/main" xmlns="" val="2517556675"/>
                    </a:ext>
                  </a:extLst>
                </a:gridCol>
              </a:tblGrid>
              <a:tr h="258517">
                <a:tc>
                  <a:txBody>
                    <a:bodyPr/>
                    <a:lstStyle/>
                    <a:p>
                      <a:pPr algn="l" fontAlgn="b"/>
                      <a:r>
                        <a:rPr lang="es-ES" sz="800" b="0" i="0" u="none" strike="noStrike">
                          <a:solidFill>
                            <a:srgbClr val="000000"/>
                          </a:solidFill>
                          <a:effectLst/>
                          <a:latin typeface="Arial" panose="020B0604020202020204" pitchFamily="34" charset="0"/>
                        </a:rPr>
                        <a:t>%Coste de la deuda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inversión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s-ES" sz="800" b="0" i="0" u="none" strike="noStrike">
                          <a:solidFill>
                            <a:srgbClr val="000000"/>
                          </a:solidFill>
                          <a:effectLst/>
                          <a:latin typeface="Arial" panose="020B0604020202020204" pitchFamily="34" charset="0"/>
                        </a:rPr>
                        <a:t>Flujos de Caja Netos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3929341852"/>
                  </a:ext>
                </a:extLst>
              </a:tr>
              <a:tr h="193888">
                <a:tc>
                  <a:txBody>
                    <a:bodyPr/>
                    <a:lstStyle/>
                    <a:p>
                      <a:pPr algn="l" fontAlgn="b"/>
                      <a:r>
                        <a:rPr lang="es-ES" sz="800" b="0" i="0" u="none" strike="noStrike">
                          <a:solidFill>
                            <a:srgbClr val="000000"/>
                          </a:solidFill>
                          <a:effectLst/>
                          <a:latin typeface="Arial" panose="020B0604020202020204" pitchFamily="34" charset="0"/>
                        </a:rPr>
                        <a:t>12,02 %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800" b="0" i="0" u="none" strike="noStrike">
                          <a:solidFill>
                            <a:srgbClr val="000000"/>
                          </a:solidFill>
                          <a:effectLst/>
                          <a:latin typeface="Arial" panose="020B0604020202020204" pitchFamily="34" charset="0"/>
                        </a:rPr>
                        <a:t>FCN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FCN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FCN 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FCN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FCN 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4303156"/>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ES" sz="800" b="0" i="0" u="none" strike="noStrike">
                          <a:solidFill>
                            <a:srgbClr val="000000"/>
                          </a:solidFill>
                          <a:effectLst/>
                          <a:latin typeface="Arial" panose="020B0604020202020204" pitchFamily="34" charset="0"/>
                        </a:rPr>
                        <a:t>-50.000,00 $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l" fontAlgn="b"/>
                      <a:r>
                        <a:rPr lang="es-ES" sz="800" b="0" i="0" u="none" strike="noStrike">
                          <a:solidFill>
                            <a:srgbClr val="000000"/>
                          </a:solidFill>
                          <a:effectLst/>
                          <a:latin typeface="Arial" panose="020B0604020202020204" pitchFamily="34" charset="0"/>
                        </a:rPr>
                        <a:t>13.124,58 $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s-ES" sz="800" b="0" i="0" u="none" strike="noStrike">
                          <a:solidFill>
                            <a:srgbClr val="000000"/>
                          </a:solidFill>
                          <a:effectLst/>
                          <a:latin typeface="Arial" panose="020B0604020202020204" pitchFamily="34" charset="0"/>
                        </a:rPr>
                        <a:t>25.785,46 $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s-ES" sz="800" b="0" i="0" u="none" strike="noStrike">
                          <a:solidFill>
                            <a:srgbClr val="000000"/>
                          </a:solidFill>
                          <a:effectLst/>
                          <a:latin typeface="Arial" panose="020B0604020202020204" pitchFamily="34" charset="0"/>
                        </a:rPr>
                        <a:t>28.301,56 $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s-ES" sz="800" b="0" i="0" u="none" strike="noStrike">
                          <a:solidFill>
                            <a:srgbClr val="000000"/>
                          </a:solidFill>
                          <a:effectLst/>
                          <a:latin typeface="Arial" panose="020B0604020202020204" pitchFamily="34" charset="0"/>
                        </a:rPr>
                        <a:t>31.300,26 $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s-ES" sz="800" b="0" i="0" u="none" strike="noStrike">
                          <a:solidFill>
                            <a:srgbClr val="000000"/>
                          </a:solidFill>
                          <a:effectLst/>
                          <a:latin typeface="Arial" panose="020B0604020202020204" pitchFamily="34" charset="0"/>
                        </a:rPr>
                        <a:t>34.598,83 $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516714409"/>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ES" sz="800" b="0" i="0" u="none" strike="noStrike">
                          <a:solidFill>
                            <a:srgbClr val="000000"/>
                          </a:solidFill>
                          <a:effectLst/>
                          <a:latin typeface="Arial" panose="020B0604020202020204" pitchFamily="34" charset="0"/>
                        </a:rPr>
                        <a:t>Inicio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Período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Período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Período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Período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Período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6959446"/>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372471129"/>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732930430"/>
                  </a:ext>
                </a:extLst>
              </a:tr>
              <a:tr h="193888">
                <a:tc rowSpan="2">
                  <a:txBody>
                    <a:bodyPr/>
                    <a:lstStyle/>
                    <a:p>
                      <a:pPr algn="ctr" fontAlgn="ctr"/>
                      <a:r>
                        <a:rPr lang="es-ES" sz="800" b="0" i="0" u="none" strike="noStrike">
                          <a:solidFill>
                            <a:srgbClr val="000000"/>
                          </a:solidFill>
                          <a:effectLst/>
                          <a:latin typeface="Arial" panose="020B0604020202020204" pitchFamily="34" charset="0"/>
                        </a:rPr>
                        <a:t>RESULTADOS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800" b="0" i="0" u="none" strike="noStrike">
                          <a:solidFill>
                            <a:srgbClr val="000000"/>
                          </a:solidFill>
                          <a:effectLst/>
                          <a:latin typeface="Arial" panose="020B0604020202020204" pitchFamily="34" charset="0"/>
                        </a:rPr>
                        <a:t>VAN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800" b="0" i="0" u="none" strike="noStrike">
                          <a:solidFill>
                            <a:srgbClr val="000000"/>
                          </a:solidFill>
                          <a:effectLst/>
                          <a:latin typeface="Arial" panose="020B0604020202020204" pitchFamily="34" charset="0"/>
                        </a:rPr>
                        <a:t>26.504,41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VANR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800" b="0" i="0" u="none" strike="noStrike">
                          <a:solidFill>
                            <a:srgbClr val="000000"/>
                          </a:solidFill>
                          <a:effectLst/>
                          <a:latin typeface="Arial" panose="020B0604020202020204" pitchFamily="34" charset="0"/>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s-ES" sz="800" b="0" i="0" u="none" strike="noStrike">
                          <a:solidFill>
                            <a:srgbClr val="000000"/>
                          </a:solidFill>
                          <a:effectLst/>
                          <a:latin typeface="Arial" panose="020B0604020202020204" pitchFamily="34" charset="0"/>
                        </a:rPr>
                        <a:t>% Inversión Recuperada</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extLst>
                  <a:ext uri="{0D108BD9-81ED-4DB2-BD59-A6C34878D82A}">
                    <a16:rowId xmlns:a16="http://schemas.microsoft.com/office/drawing/2014/main" xmlns="" val="3936031702"/>
                  </a:ext>
                </a:extLst>
              </a:tr>
              <a:tr h="413627">
                <a:tc vMerge="1">
                  <a:txBody>
                    <a:bodyPr/>
                    <a:lstStyle/>
                    <a:p>
                      <a:endParaRPr lang="es-ES"/>
                    </a:p>
                  </a:txBody>
                  <a:tcPr/>
                </a:tc>
                <a:tc>
                  <a:txBody>
                    <a:bodyPr/>
                    <a:lstStyle/>
                    <a:p>
                      <a:pPr algn="r" fontAlgn="ctr"/>
                      <a:r>
                        <a:rPr lang="es-ES" sz="800" b="0" i="0" u="none" strike="noStrike">
                          <a:solidFill>
                            <a:srgbClr val="000000"/>
                          </a:solidFill>
                          <a:effectLst/>
                          <a:latin typeface="Arial" panose="020B0604020202020204" pitchFamily="34" charset="0"/>
                        </a:rPr>
                        <a:t>TIR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8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s-ES" sz="800" b="0" i="0" u="none" strike="noStrike">
                          <a:solidFill>
                            <a:srgbClr val="000000"/>
                          </a:solidFill>
                          <a:effectLst/>
                          <a:latin typeface="Arial" panose="020B0604020202020204" pitchFamily="34" charset="0"/>
                        </a:rPr>
                        <a:t>(Minímo un valor positovo y otro negativo</a:t>
                      </a:r>
                      <a:br>
                        <a:rPr lang="es-ES" sz="800" b="0" i="0" u="none" strike="noStrike">
                          <a:solidFill>
                            <a:srgbClr val="000000"/>
                          </a:solidFill>
                          <a:effectLst/>
                          <a:latin typeface="Arial" panose="020B0604020202020204" pitchFamily="34" charset="0"/>
                        </a:rPr>
                      </a:br>
                      <a:r>
                        <a:rPr lang="es-ES" sz="800" b="0" i="0" u="none" strike="noStrike">
                          <a:solidFill>
                            <a:srgbClr val="000000"/>
                          </a:solidFill>
                          <a:effectLst/>
                          <a:latin typeface="Arial" panose="020B0604020202020204" pitchFamily="34" charset="0"/>
                        </a:rPr>
                        <a:t> entre inversión y flujo de caja</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3709873350"/>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3661997684"/>
                  </a:ext>
                </a:extLst>
              </a:tr>
              <a:tr h="193888">
                <a:tc gridSpan="5">
                  <a:txBody>
                    <a:bodyPr/>
                    <a:lstStyle/>
                    <a:p>
                      <a:pPr algn="l" fontAlgn="b"/>
                      <a:r>
                        <a:rPr lang="es-ES" sz="800" b="0" i="0" u="none" strike="noStrike">
                          <a:solidFill>
                            <a:srgbClr val="000000"/>
                          </a:solidFill>
                          <a:effectLst/>
                          <a:latin typeface="Arial" panose="020B0604020202020204" pitchFamily="34" charset="0"/>
                        </a:rPr>
                        <a:t>Perstectiva de la empresa o empresario: Qué se considera flujos de caja?</a:t>
                      </a:r>
                    </a:p>
                  </a:txBody>
                  <a:tcPr marL="9525" marR="9525" marT="9525" marB="0" anchor="b">
                    <a:lnL>
                      <a:noFill/>
                    </a:lnL>
                    <a:lnR>
                      <a:noFill/>
                    </a:lnR>
                    <a:lnT>
                      <a:noFill/>
                    </a:lnT>
                    <a:lnB>
                      <a:noFill/>
                    </a:lnB>
                    <a:solidFill>
                      <a:srgbClr val="FFC0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r>
                        <a:rPr lang="es-ES" sz="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C000"/>
                    </a:solidFill>
                  </a:tcPr>
                </a:tc>
                <a:tc>
                  <a:txBody>
                    <a:bodyPr/>
                    <a:lstStyle/>
                    <a:p>
                      <a:pPr algn="l" fontAlgn="b"/>
                      <a:r>
                        <a:rPr lang="es-ES" sz="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C000"/>
                    </a:solidFill>
                  </a:tcPr>
                </a:tc>
                <a:extLst>
                  <a:ext uri="{0D108BD9-81ED-4DB2-BD59-A6C34878D82A}">
                    <a16:rowId xmlns:a16="http://schemas.microsoft.com/office/drawing/2014/main" xmlns="" val="3022341543"/>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692341291"/>
                  </a:ext>
                </a:extLst>
              </a:tr>
              <a:tr h="193888">
                <a:tc>
                  <a:txBody>
                    <a:bodyPr/>
                    <a:lstStyle/>
                    <a:p>
                      <a:pPr algn="l" fontAlgn="b"/>
                      <a:r>
                        <a:rPr lang="es-ES" sz="800" b="0" i="0" u="none" strike="noStrike">
                          <a:solidFill>
                            <a:srgbClr val="000000"/>
                          </a:solidFill>
                          <a:effectLst/>
                          <a:latin typeface="Arial" panose="020B0604020202020204" pitchFamily="34" charset="0"/>
                        </a:rPr>
                        <a:t>Para la inversión inicial</a:t>
                      </a:r>
                    </a:p>
                  </a:txBody>
                  <a:tcPr marL="9525" marR="9525" marT="9525" marB="0" anchor="b">
                    <a:lnL>
                      <a:noFill/>
                    </a:lnL>
                    <a:lnR>
                      <a:noFill/>
                    </a:lnR>
                    <a:lnT>
                      <a:noFill/>
                    </a:lnT>
                    <a:lnB>
                      <a:noFill/>
                    </a:lnB>
                  </a:tcPr>
                </a:tc>
                <a:tc gridSpan="6">
                  <a:txBody>
                    <a:bodyPr/>
                    <a:lstStyle/>
                    <a:p>
                      <a:pPr algn="l" fontAlgn="b"/>
                      <a:r>
                        <a:rPr lang="es-ES" sz="800" b="0" i="0" u="none" strike="noStrike">
                          <a:solidFill>
                            <a:srgbClr val="000000"/>
                          </a:solidFill>
                          <a:effectLst/>
                          <a:latin typeface="Arial" panose="020B0604020202020204" pitchFamily="34" charset="0"/>
                        </a:rPr>
                        <a:t>Pagos resalizados para la compra de activos LP y CP en el momento 0</a:t>
                      </a:r>
                    </a:p>
                  </a:txBody>
                  <a:tcPr marL="9525" marR="9525" marT="9525"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006555584"/>
                  </a:ext>
                </a:extLst>
              </a:tr>
              <a:tr h="193888">
                <a:tc>
                  <a:txBody>
                    <a:bodyPr/>
                    <a:lstStyle/>
                    <a:p>
                      <a:pPr algn="l" fontAlgn="b"/>
                      <a:r>
                        <a:rPr lang="es-ES" sz="800" b="0" i="0" u="none" strike="noStrike">
                          <a:solidFill>
                            <a:srgbClr val="000000"/>
                          </a:solidFill>
                          <a:effectLst/>
                          <a:latin typeface="Arial" panose="020B0604020202020204" pitchFamily="34" charset="0"/>
                        </a:rPr>
                        <a:t>Para los flujos de caja</a:t>
                      </a:r>
                    </a:p>
                  </a:txBody>
                  <a:tcPr marL="9525" marR="9525" marT="9525" marB="0" anchor="b">
                    <a:lnL>
                      <a:noFill/>
                    </a:lnL>
                    <a:lnR>
                      <a:noFill/>
                    </a:lnR>
                    <a:lnT>
                      <a:noFill/>
                    </a:lnT>
                    <a:lnB>
                      <a:noFill/>
                    </a:lnB>
                  </a:tcPr>
                </a:tc>
                <a:tc gridSpan="6">
                  <a:txBody>
                    <a:bodyPr/>
                    <a:lstStyle/>
                    <a:p>
                      <a:pPr algn="l" fontAlgn="b"/>
                      <a:r>
                        <a:rPr lang="es-ES" sz="800" b="0" i="0" u="none" strike="noStrike">
                          <a:solidFill>
                            <a:srgbClr val="000000"/>
                          </a:solidFill>
                          <a:effectLst/>
                          <a:latin typeface="Arial" panose="020B0604020202020204" pitchFamily="34" charset="0"/>
                        </a:rPr>
                        <a:t>Cobros Pagos generados por la explotación del negocio (no flujos por inversiones</a:t>
                      </a:r>
                    </a:p>
                  </a:txBody>
                  <a:tcPr marL="9525" marR="9525" marT="9525"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39531881"/>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5">
                  <a:txBody>
                    <a:bodyPr/>
                    <a:lstStyle/>
                    <a:p>
                      <a:pPr algn="l" fontAlgn="b"/>
                      <a:r>
                        <a:rPr lang="es-ES" sz="800" b="0" i="0" u="none" strike="noStrike">
                          <a:solidFill>
                            <a:srgbClr val="000000"/>
                          </a:solidFill>
                          <a:effectLst/>
                          <a:latin typeface="Arial" panose="020B0604020202020204" pitchFamily="34" charset="0"/>
                        </a:rPr>
                        <a:t>LP. financiaciones LP ni reparto dividendos, ni aportaciones capital</a:t>
                      </a:r>
                    </a:p>
                  </a:txBody>
                  <a:tcPr marL="9525" marR="9525" marT="9525"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2920701437"/>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980574515"/>
                  </a:ext>
                </a:extLst>
              </a:tr>
              <a:tr h="193888">
                <a:tc gridSpan="5">
                  <a:txBody>
                    <a:bodyPr/>
                    <a:lstStyle/>
                    <a:p>
                      <a:pPr algn="l" fontAlgn="b"/>
                      <a:r>
                        <a:rPr lang="es-ES" sz="800" b="0" i="0" u="none" strike="noStrike">
                          <a:solidFill>
                            <a:srgbClr val="000000"/>
                          </a:solidFill>
                          <a:effectLst/>
                          <a:latin typeface="Arial" panose="020B0604020202020204" pitchFamily="34" charset="0"/>
                        </a:rPr>
                        <a:t>Perstectiva de un inversor externo: ¡Qué se considerran flujos de caja para él?</a:t>
                      </a:r>
                    </a:p>
                  </a:txBody>
                  <a:tcPr marL="9525" marR="9525" marT="9525" marB="0" anchor="b">
                    <a:lnL>
                      <a:noFill/>
                    </a:lnL>
                    <a:lnR>
                      <a:noFill/>
                    </a:lnR>
                    <a:lnT>
                      <a:noFill/>
                    </a:lnT>
                    <a:lnB>
                      <a:noFill/>
                    </a:lnB>
                    <a:solidFill>
                      <a:srgbClr val="FFC0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r>
                        <a:rPr lang="es-ES" sz="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C000"/>
                    </a:solidFill>
                  </a:tcPr>
                </a:tc>
                <a:tc>
                  <a:txBody>
                    <a:bodyPr/>
                    <a:lstStyle/>
                    <a:p>
                      <a:pPr algn="l" fontAlgn="b"/>
                      <a:r>
                        <a:rPr lang="es-ES" sz="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C000"/>
                    </a:solidFill>
                  </a:tcPr>
                </a:tc>
                <a:extLst>
                  <a:ext uri="{0D108BD9-81ED-4DB2-BD59-A6C34878D82A}">
                    <a16:rowId xmlns:a16="http://schemas.microsoft.com/office/drawing/2014/main" xmlns="" val="4145458503"/>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883166666"/>
                  </a:ext>
                </a:extLst>
              </a:tr>
              <a:tr h="193888">
                <a:tc>
                  <a:txBody>
                    <a:bodyPr/>
                    <a:lstStyle/>
                    <a:p>
                      <a:pPr algn="l" fontAlgn="b"/>
                      <a:r>
                        <a:rPr lang="es-ES" sz="800" b="0" i="0" u="none" strike="noStrike">
                          <a:solidFill>
                            <a:srgbClr val="000000"/>
                          </a:solidFill>
                          <a:effectLst/>
                          <a:latin typeface="Arial" panose="020B0604020202020204" pitchFamily="34" charset="0"/>
                        </a:rPr>
                        <a:t>Para la inversión inicial</a:t>
                      </a:r>
                    </a:p>
                  </a:txBody>
                  <a:tcPr marL="9525" marR="9525" marT="9525" marB="0" anchor="b">
                    <a:lnL>
                      <a:noFill/>
                    </a:lnL>
                    <a:lnR>
                      <a:noFill/>
                    </a:lnR>
                    <a:lnT>
                      <a:noFill/>
                    </a:lnT>
                    <a:lnB>
                      <a:noFill/>
                    </a:lnB>
                  </a:tcPr>
                </a:tc>
                <a:tc gridSpan="6">
                  <a:txBody>
                    <a:bodyPr/>
                    <a:lstStyle/>
                    <a:p>
                      <a:pPr algn="l" fontAlgn="b"/>
                      <a:r>
                        <a:rPr lang="es-ES" sz="800" b="0" i="0" u="none" strike="noStrike">
                          <a:solidFill>
                            <a:srgbClr val="000000"/>
                          </a:solidFill>
                          <a:effectLst/>
                          <a:latin typeface="Arial" panose="020B0604020202020204" pitchFamily="34" charset="0"/>
                        </a:rPr>
                        <a:t>Pagos resalizados por ellos inversores, puestos a disposición del proyecto</a:t>
                      </a:r>
                    </a:p>
                  </a:txBody>
                  <a:tcPr marL="9525" marR="9525" marT="9525"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823443510"/>
                  </a:ext>
                </a:extLst>
              </a:tr>
              <a:tr h="193888">
                <a:tc>
                  <a:txBody>
                    <a:bodyPr/>
                    <a:lstStyle/>
                    <a:p>
                      <a:pPr algn="l" fontAlgn="b"/>
                      <a:r>
                        <a:rPr lang="es-ES" sz="800" b="0" i="0" u="none" strike="noStrike">
                          <a:solidFill>
                            <a:srgbClr val="000000"/>
                          </a:solidFill>
                          <a:effectLst/>
                          <a:latin typeface="Arial" panose="020B0604020202020204" pitchFamily="34" charset="0"/>
                        </a:rPr>
                        <a:t>Para los flujos de caja</a:t>
                      </a:r>
                    </a:p>
                  </a:txBody>
                  <a:tcPr marL="9525" marR="9525" marT="9525" marB="0" anchor="b">
                    <a:lnL>
                      <a:noFill/>
                    </a:lnL>
                    <a:lnR>
                      <a:noFill/>
                    </a:lnR>
                    <a:lnT>
                      <a:noFill/>
                    </a:lnT>
                    <a:lnB>
                      <a:noFill/>
                    </a:lnB>
                  </a:tcPr>
                </a:tc>
                <a:tc gridSpan="5">
                  <a:txBody>
                    <a:bodyPr/>
                    <a:lstStyle/>
                    <a:p>
                      <a:pPr algn="l" fontAlgn="b"/>
                      <a:r>
                        <a:rPr lang="es-ES" sz="800" b="0" i="0" u="none" strike="noStrike">
                          <a:solidFill>
                            <a:srgbClr val="000000"/>
                          </a:solidFill>
                          <a:effectLst/>
                          <a:latin typeface="Arial" panose="020B0604020202020204" pitchFamily="34" charset="0"/>
                        </a:rPr>
                        <a:t>Cobro de dividendos posteriores. Aportaciones posteriores</a:t>
                      </a:r>
                    </a:p>
                  </a:txBody>
                  <a:tcPr marL="9525" marR="9525" marT="9525"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746179587"/>
                  </a:ext>
                </a:extLst>
              </a:tr>
              <a:tr h="193888">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ES" sz="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ES" sz="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801461842"/>
                  </a:ext>
                </a:extLst>
              </a:tr>
            </a:tbl>
          </a:graphicData>
        </a:graphic>
      </p:graphicFrame>
    </p:spTree>
    <p:extLst>
      <p:ext uri="{BB962C8B-B14F-4D97-AF65-F5344CB8AC3E}">
        <p14:creationId xmlns:p14="http://schemas.microsoft.com/office/powerpoint/2010/main" val="687985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0 Rectángulo redondeado"/>
          <p:cNvSpPr/>
          <p:nvPr/>
        </p:nvSpPr>
        <p:spPr>
          <a:xfrm>
            <a:off x="3571350" y="451584"/>
            <a:ext cx="4984126" cy="550366"/>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C" b="1" dirty="0">
                <a:solidFill>
                  <a:schemeClr val="tx1"/>
                </a:solidFill>
              </a:rPr>
              <a:t>FLUJO DE FONDOS DE INVERSION</a:t>
            </a:r>
            <a:endParaRPr lang="es-ES" sz="2000" b="1" dirty="0">
              <a:solidFill>
                <a:schemeClr val="tx1"/>
              </a:solidFill>
              <a:latin typeface="Arial" panose="020B0604020202020204" pitchFamily="34" charset="0"/>
              <a:cs typeface="Arial" panose="020B0604020202020204" pitchFamily="34" charset="0"/>
            </a:endParaRPr>
          </a:p>
        </p:txBody>
      </p:sp>
      <p:sp>
        <p:nvSpPr>
          <p:cNvPr id="4" name="4 CuadroTexto"/>
          <p:cNvSpPr txBox="1"/>
          <p:nvPr/>
        </p:nvSpPr>
        <p:spPr>
          <a:xfrm>
            <a:off x="3661422" y="1373736"/>
            <a:ext cx="4803981"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TASA INTERNA DE RETORNO (TIR)</a:t>
            </a:r>
          </a:p>
        </p:txBody>
      </p:sp>
      <p:graphicFrame>
        <p:nvGraphicFramePr>
          <p:cNvPr id="2" name="1 Tabla"/>
          <p:cNvGraphicFramePr>
            <a:graphicFrameLocks noGrp="1"/>
          </p:cNvGraphicFramePr>
          <p:nvPr>
            <p:extLst>
              <p:ext uri="{D42A27DB-BD31-4B8C-83A1-F6EECF244321}">
                <p14:modId xmlns:p14="http://schemas.microsoft.com/office/powerpoint/2010/main" val="1917872963"/>
              </p:ext>
            </p:extLst>
          </p:nvPr>
        </p:nvGraphicFramePr>
        <p:xfrm>
          <a:off x="2303361" y="2056456"/>
          <a:ext cx="7236589" cy="3487816"/>
        </p:xfrm>
        <a:graphic>
          <a:graphicData uri="http://schemas.openxmlformats.org/drawingml/2006/table">
            <a:tbl>
              <a:tblPr>
                <a:tableStyleId>{5C22544A-7EE6-4342-B048-85BDC9FD1C3A}</a:tableStyleId>
              </a:tblPr>
              <a:tblGrid>
                <a:gridCol w="1768543">
                  <a:extLst>
                    <a:ext uri="{9D8B030D-6E8A-4147-A177-3AD203B41FA5}">
                      <a16:colId xmlns:a16="http://schemas.microsoft.com/office/drawing/2014/main" xmlns="" val="20000"/>
                    </a:ext>
                  </a:extLst>
                </a:gridCol>
                <a:gridCol w="920364">
                  <a:extLst>
                    <a:ext uri="{9D8B030D-6E8A-4147-A177-3AD203B41FA5}">
                      <a16:colId xmlns:a16="http://schemas.microsoft.com/office/drawing/2014/main" xmlns="" val="20001"/>
                    </a:ext>
                  </a:extLst>
                </a:gridCol>
                <a:gridCol w="933899">
                  <a:extLst>
                    <a:ext uri="{9D8B030D-6E8A-4147-A177-3AD203B41FA5}">
                      <a16:colId xmlns:a16="http://schemas.microsoft.com/office/drawing/2014/main" xmlns="" val="20002"/>
                    </a:ext>
                  </a:extLst>
                </a:gridCol>
                <a:gridCol w="933899">
                  <a:extLst>
                    <a:ext uri="{9D8B030D-6E8A-4147-A177-3AD203B41FA5}">
                      <a16:colId xmlns:a16="http://schemas.microsoft.com/office/drawing/2014/main" xmlns="" val="20003"/>
                    </a:ext>
                  </a:extLst>
                </a:gridCol>
                <a:gridCol w="893295">
                  <a:extLst>
                    <a:ext uri="{9D8B030D-6E8A-4147-A177-3AD203B41FA5}">
                      <a16:colId xmlns:a16="http://schemas.microsoft.com/office/drawing/2014/main" xmlns="" val="20004"/>
                    </a:ext>
                  </a:extLst>
                </a:gridCol>
                <a:gridCol w="906829">
                  <a:extLst>
                    <a:ext uri="{9D8B030D-6E8A-4147-A177-3AD203B41FA5}">
                      <a16:colId xmlns:a16="http://schemas.microsoft.com/office/drawing/2014/main" xmlns="" val="20005"/>
                    </a:ext>
                  </a:extLst>
                </a:gridCol>
                <a:gridCol w="879760">
                  <a:extLst>
                    <a:ext uri="{9D8B030D-6E8A-4147-A177-3AD203B41FA5}">
                      <a16:colId xmlns:a16="http://schemas.microsoft.com/office/drawing/2014/main" xmlns="" val="20006"/>
                    </a:ext>
                  </a:extLst>
                </a:gridCol>
              </a:tblGrid>
              <a:tr h="204085">
                <a:tc>
                  <a:txBody>
                    <a:bodyPr/>
                    <a:lstStyle/>
                    <a:p>
                      <a:pPr algn="l" fontAlgn="b"/>
                      <a:r>
                        <a:rPr lang="es-EC" sz="800" u="none" strike="noStrike" dirty="0">
                          <a:effectLst/>
                        </a:rPr>
                        <a:t>%Coste de la deuda</a:t>
                      </a:r>
                      <a:endParaRPr lang="es-EC" sz="800" b="0" i="0" u="none" strike="noStrike" dirty="0">
                        <a:solidFill>
                          <a:srgbClr val="000000"/>
                        </a:solidFill>
                        <a:effectLst/>
                        <a:latin typeface="Arial"/>
                      </a:endParaRPr>
                    </a:p>
                  </a:txBody>
                  <a:tcPr marL="9525" marR="9525" marT="9525" marB="0" anchor="b"/>
                </a:tc>
                <a:tc>
                  <a:txBody>
                    <a:bodyPr/>
                    <a:lstStyle/>
                    <a:p>
                      <a:pPr algn="l" fontAlgn="b"/>
                      <a:r>
                        <a:rPr lang="es-EC" sz="800" u="none" strike="noStrike">
                          <a:effectLst/>
                        </a:rPr>
                        <a:t>inversión</a:t>
                      </a:r>
                      <a:endParaRPr lang="es-EC" sz="800" b="0" i="0" u="none" strike="noStrike">
                        <a:solidFill>
                          <a:srgbClr val="000000"/>
                        </a:solidFill>
                        <a:effectLst/>
                        <a:latin typeface="Arial"/>
                      </a:endParaRPr>
                    </a:p>
                  </a:txBody>
                  <a:tcPr marL="9525" marR="9525" marT="9525" marB="0" anchor="b"/>
                </a:tc>
                <a:tc gridSpan="5">
                  <a:txBody>
                    <a:bodyPr/>
                    <a:lstStyle/>
                    <a:p>
                      <a:pPr algn="ctr" fontAlgn="b"/>
                      <a:r>
                        <a:rPr lang="es-EC" sz="800" u="none" strike="noStrike">
                          <a:effectLst/>
                        </a:rPr>
                        <a:t>Flujos de Caja Netos</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153064">
                <a:tc>
                  <a:txBody>
                    <a:bodyPr/>
                    <a:lstStyle/>
                    <a:p>
                      <a:pPr algn="l" fontAlgn="b"/>
                      <a:r>
                        <a:rPr lang="es-EC" sz="800" u="none" strike="noStrike">
                          <a:effectLst/>
                        </a:rPr>
                        <a:t>12,02 %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FCN 2016</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FCN 2017</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FCN 2018</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FCN 2019</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FCN 2020</a:t>
                      </a:r>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1"/>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-50.000,00 $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13.124,58 $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25.785,46 $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28.301,56 $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31.300,26 $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34.598,83 $</a:t>
                      </a:r>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2"/>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Inicio</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Período 1</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Período 2</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Período 3</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Período 4</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Período 5</a:t>
                      </a:r>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3"/>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4"/>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5"/>
                  </a:ext>
                </a:extLst>
              </a:tr>
              <a:tr h="153064">
                <a:tc rowSpan="2">
                  <a:txBody>
                    <a:bodyPr/>
                    <a:lstStyle/>
                    <a:p>
                      <a:pPr algn="ctr" fontAlgn="ctr"/>
                      <a:r>
                        <a:rPr lang="es-EC" sz="800" u="none" strike="noStrike">
                          <a:effectLst/>
                        </a:rPr>
                        <a:t>RESULTADOS</a:t>
                      </a:r>
                      <a:endParaRPr lang="es-EC" sz="800" b="0" i="0" u="none" strike="noStrike">
                        <a:solidFill>
                          <a:srgbClr val="000000"/>
                        </a:solidFill>
                        <a:effectLst/>
                        <a:latin typeface="Arial"/>
                      </a:endParaRPr>
                    </a:p>
                  </a:txBody>
                  <a:tcPr marL="9525" marR="9525" marT="9525" marB="0" anchor="ctr"/>
                </a:tc>
                <a:tc>
                  <a:txBody>
                    <a:bodyPr/>
                    <a:lstStyle/>
                    <a:p>
                      <a:pPr algn="r" fontAlgn="ctr"/>
                      <a:r>
                        <a:rPr lang="es-EC" sz="800" u="none" strike="noStrike">
                          <a:effectLst/>
                        </a:rPr>
                        <a:t>VAN</a:t>
                      </a:r>
                      <a:endParaRPr lang="es-EC" sz="800" b="0" i="0" u="none" strike="noStrike">
                        <a:solidFill>
                          <a:srgbClr val="000000"/>
                        </a:solidFill>
                        <a:effectLst/>
                        <a:latin typeface="Arial"/>
                      </a:endParaRPr>
                    </a:p>
                  </a:txBody>
                  <a:tcPr marL="9525" marR="9525" marT="9525" marB="0" anchor="ctr"/>
                </a:tc>
                <a:tc>
                  <a:txBody>
                    <a:bodyPr/>
                    <a:lstStyle/>
                    <a:p>
                      <a:pPr algn="ctr" fontAlgn="ctr"/>
                      <a:r>
                        <a:rPr lang="es-EC" sz="800" u="none" strike="noStrike">
                          <a:effectLst/>
                        </a:rPr>
                        <a:t>26.504,41 </a:t>
                      </a:r>
                      <a:endParaRPr lang="es-EC" sz="800" b="0" i="0" u="none" strike="noStrike">
                        <a:solidFill>
                          <a:srgbClr val="000000"/>
                        </a:solidFill>
                        <a:effectLst/>
                        <a:latin typeface="Arial"/>
                      </a:endParaRPr>
                    </a:p>
                  </a:txBody>
                  <a:tcPr marL="9525" marR="9525" marT="9525" marB="0" anchor="ctr"/>
                </a:tc>
                <a:tc>
                  <a:txBody>
                    <a:bodyPr/>
                    <a:lstStyle/>
                    <a:p>
                      <a:pPr algn="l" fontAlgn="b"/>
                      <a:r>
                        <a:rPr lang="es-EC" sz="800" u="none" strike="noStrike">
                          <a:effectLst/>
                        </a:rPr>
                        <a:t>VANR</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53%</a:t>
                      </a:r>
                      <a:endParaRPr lang="es-EC" sz="800" b="0" i="0" u="none" strike="noStrike">
                        <a:solidFill>
                          <a:srgbClr val="000000"/>
                        </a:solidFill>
                        <a:effectLst/>
                        <a:latin typeface="Arial"/>
                      </a:endParaRPr>
                    </a:p>
                  </a:txBody>
                  <a:tcPr marL="9525" marR="9525" marT="9525" marB="0" anchor="b"/>
                </a:tc>
                <a:tc gridSpan="2">
                  <a:txBody>
                    <a:bodyPr/>
                    <a:lstStyle/>
                    <a:p>
                      <a:pPr algn="r" fontAlgn="b"/>
                      <a:r>
                        <a:rPr lang="es-EC" sz="800" u="none" strike="noStrike">
                          <a:effectLst/>
                        </a:rPr>
                        <a:t>% Inversión Recuperada</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extLst>
                  <a:ext uri="{0D108BD9-81ED-4DB2-BD59-A6C34878D82A}">
                    <a16:rowId xmlns:a16="http://schemas.microsoft.com/office/drawing/2014/main" xmlns="" val="10006"/>
                  </a:ext>
                </a:extLst>
              </a:tr>
              <a:tr h="326536">
                <a:tc vMerge="1">
                  <a:txBody>
                    <a:bodyPr/>
                    <a:lstStyle/>
                    <a:p>
                      <a:endParaRPr lang="es-EC"/>
                    </a:p>
                  </a:txBody>
                  <a:tcPr/>
                </a:tc>
                <a:tc>
                  <a:txBody>
                    <a:bodyPr/>
                    <a:lstStyle/>
                    <a:p>
                      <a:pPr algn="r" fontAlgn="ctr"/>
                      <a:r>
                        <a:rPr lang="es-EC" sz="800" u="none" strike="noStrike">
                          <a:effectLst/>
                        </a:rPr>
                        <a:t>TIR</a:t>
                      </a:r>
                      <a:endParaRPr lang="es-EC" sz="800" b="0" i="0" u="none" strike="noStrike">
                        <a:solidFill>
                          <a:srgbClr val="000000"/>
                        </a:solidFill>
                        <a:effectLst/>
                        <a:latin typeface="Arial"/>
                      </a:endParaRPr>
                    </a:p>
                  </a:txBody>
                  <a:tcPr marL="9525" marR="9525" marT="9525" marB="0" anchor="ctr"/>
                </a:tc>
                <a:tc>
                  <a:txBody>
                    <a:bodyPr/>
                    <a:lstStyle/>
                    <a:p>
                      <a:pPr algn="ctr" fontAlgn="ctr"/>
                      <a:r>
                        <a:rPr lang="es-EC" sz="800" u="none" strike="noStrike">
                          <a:effectLst/>
                        </a:rPr>
                        <a:t>32%</a:t>
                      </a:r>
                      <a:endParaRPr lang="es-EC" sz="800" b="0" i="0" u="none" strike="noStrike">
                        <a:solidFill>
                          <a:srgbClr val="000000"/>
                        </a:solidFill>
                        <a:effectLst/>
                        <a:latin typeface="Arial"/>
                      </a:endParaRPr>
                    </a:p>
                  </a:txBody>
                  <a:tcPr marL="9525" marR="9525" marT="9525" marB="0" anchor="ctr"/>
                </a:tc>
                <a:tc gridSpan="4">
                  <a:txBody>
                    <a:bodyPr/>
                    <a:lstStyle/>
                    <a:p>
                      <a:pPr algn="r" fontAlgn="b"/>
                      <a:r>
                        <a:rPr lang="es-EC" sz="800" u="none" strike="noStrike">
                          <a:effectLst/>
                        </a:rPr>
                        <a:t>(Minímo un valor positovo y otro negativo</a:t>
                      </a:r>
                      <a:br>
                        <a:rPr lang="es-EC" sz="800" u="none" strike="noStrike">
                          <a:effectLst/>
                        </a:rPr>
                      </a:br>
                      <a:r>
                        <a:rPr lang="es-EC" sz="800" u="none" strike="noStrike">
                          <a:effectLst/>
                        </a:rPr>
                        <a:t> entre inversión y flujo de caja</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7"/>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8"/>
                  </a:ext>
                </a:extLst>
              </a:tr>
              <a:tr h="153064">
                <a:tc gridSpan="5">
                  <a:txBody>
                    <a:bodyPr/>
                    <a:lstStyle/>
                    <a:p>
                      <a:pPr algn="l" fontAlgn="b"/>
                      <a:r>
                        <a:rPr lang="es-EC" sz="800" u="none" strike="noStrike">
                          <a:effectLst/>
                        </a:rPr>
                        <a:t>Perstectiva de la empresa o empresario: Qué se considera flujos de caja?</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l" fontAlgn="b"/>
                      <a:r>
                        <a:rPr lang="es-EC" sz="800" u="none" strike="noStrike">
                          <a:effectLst/>
                        </a:rPr>
                        <a:t>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 </a:t>
                      </a:r>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9"/>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10"/>
                  </a:ext>
                </a:extLst>
              </a:tr>
              <a:tr h="153064">
                <a:tc>
                  <a:txBody>
                    <a:bodyPr/>
                    <a:lstStyle/>
                    <a:p>
                      <a:pPr algn="l" fontAlgn="b"/>
                      <a:r>
                        <a:rPr lang="es-EC" sz="800" u="none" strike="noStrike">
                          <a:effectLst/>
                        </a:rPr>
                        <a:t>Para la inversión inicial</a:t>
                      </a:r>
                      <a:endParaRPr lang="es-EC" sz="800" b="0" i="0" u="none" strike="noStrike">
                        <a:solidFill>
                          <a:srgbClr val="000000"/>
                        </a:solidFill>
                        <a:effectLst/>
                        <a:latin typeface="Arial"/>
                      </a:endParaRPr>
                    </a:p>
                  </a:txBody>
                  <a:tcPr marL="9525" marR="9525" marT="9525" marB="0" anchor="b"/>
                </a:tc>
                <a:tc gridSpan="6">
                  <a:txBody>
                    <a:bodyPr/>
                    <a:lstStyle/>
                    <a:p>
                      <a:pPr algn="l" fontAlgn="b"/>
                      <a:r>
                        <a:rPr lang="es-EC" sz="800" u="none" strike="noStrike" dirty="0">
                          <a:effectLst/>
                        </a:rPr>
                        <a:t>Pagos realizados para la compra de activos LP y CP en el momento 0</a:t>
                      </a:r>
                      <a:endParaRPr lang="es-EC" sz="800" b="0" i="0" u="none" strike="noStrike" dirty="0">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1"/>
                  </a:ext>
                </a:extLst>
              </a:tr>
              <a:tr h="271433">
                <a:tc>
                  <a:txBody>
                    <a:bodyPr/>
                    <a:lstStyle/>
                    <a:p>
                      <a:pPr algn="l" fontAlgn="b"/>
                      <a:r>
                        <a:rPr lang="es-EC" sz="800" u="none" strike="noStrike">
                          <a:effectLst/>
                        </a:rPr>
                        <a:t>Para los flujos de caja</a:t>
                      </a:r>
                      <a:endParaRPr lang="es-EC" sz="800" b="0" i="0" u="none" strike="noStrike">
                        <a:solidFill>
                          <a:srgbClr val="000000"/>
                        </a:solidFill>
                        <a:effectLst/>
                        <a:latin typeface="Arial"/>
                      </a:endParaRPr>
                    </a:p>
                  </a:txBody>
                  <a:tcPr marL="9525" marR="9525" marT="9525" marB="0" anchor="b"/>
                </a:tc>
                <a:tc gridSpan="6">
                  <a:txBody>
                    <a:bodyPr/>
                    <a:lstStyle/>
                    <a:p>
                      <a:pPr algn="l" fontAlgn="b"/>
                      <a:r>
                        <a:rPr lang="es-EC" sz="800" u="none" strike="noStrike">
                          <a:effectLst/>
                        </a:rPr>
                        <a:t>Cobros Pagos generados por la explotación del negocio (no flujos por inversiones</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2"/>
                  </a:ext>
                </a:extLst>
              </a:tr>
              <a:tr h="271433">
                <a:tc>
                  <a:txBody>
                    <a:bodyPr/>
                    <a:lstStyle/>
                    <a:p>
                      <a:pPr algn="l" fontAlgn="b"/>
                      <a:endParaRPr lang="es-EC" sz="800" b="0" i="0" u="none" strike="noStrike">
                        <a:solidFill>
                          <a:srgbClr val="000000"/>
                        </a:solidFill>
                        <a:effectLst/>
                        <a:latin typeface="Arial"/>
                      </a:endParaRPr>
                    </a:p>
                  </a:txBody>
                  <a:tcPr marL="9525" marR="9525" marT="9525" marB="0" anchor="b"/>
                </a:tc>
                <a:tc gridSpan="5">
                  <a:txBody>
                    <a:bodyPr/>
                    <a:lstStyle/>
                    <a:p>
                      <a:pPr algn="l" fontAlgn="b"/>
                      <a:r>
                        <a:rPr lang="es-EC" sz="800" u="none" strike="noStrike">
                          <a:effectLst/>
                        </a:rPr>
                        <a:t>LP. financiaciones LP ni reparto dividendos, ni aportaciones capital</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l" fontAlgn="b"/>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13"/>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14"/>
                  </a:ext>
                </a:extLst>
              </a:tr>
              <a:tr h="271433">
                <a:tc gridSpan="5">
                  <a:txBody>
                    <a:bodyPr/>
                    <a:lstStyle/>
                    <a:p>
                      <a:pPr algn="l" fontAlgn="b"/>
                      <a:r>
                        <a:rPr lang="es-EC" sz="800" u="none" strike="noStrike">
                          <a:effectLst/>
                        </a:rPr>
                        <a:t>Perstectiva de un inversor externo: ¡Qué se considerran flujos de caja para él?</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l" fontAlgn="b"/>
                      <a:r>
                        <a:rPr lang="es-EC" sz="800" u="none" strike="noStrike">
                          <a:effectLst/>
                        </a:rPr>
                        <a:t> </a:t>
                      </a:r>
                      <a:endParaRPr lang="es-EC" sz="800" b="0" i="0" u="none" strike="noStrike">
                        <a:solidFill>
                          <a:srgbClr val="000000"/>
                        </a:solidFill>
                        <a:effectLst/>
                        <a:latin typeface="Arial"/>
                      </a:endParaRPr>
                    </a:p>
                  </a:txBody>
                  <a:tcPr marL="9525" marR="9525" marT="9525" marB="0" anchor="b"/>
                </a:tc>
                <a:tc>
                  <a:txBody>
                    <a:bodyPr/>
                    <a:lstStyle/>
                    <a:p>
                      <a:pPr algn="l" fontAlgn="b"/>
                      <a:r>
                        <a:rPr lang="es-EC" sz="800" u="none" strike="noStrike">
                          <a:effectLst/>
                        </a:rPr>
                        <a:t> </a:t>
                      </a:r>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15"/>
                  </a:ext>
                </a:extLst>
              </a:tr>
              <a:tr h="153064">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tc>
                  <a:txBody>
                    <a:bodyPr/>
                    <a:lstStyle/>
                    <a:p>
                      <a:pPr algn="l" fontAlgn="b"/>
                      <a:endParaRPr lang="es-EC" sz="800" b="0"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16"/>
                  </a:ext>
                </a:extLst>
              </a:tr>
              <a:tr h="153064">
                <a:tc>
                  <a:txBody>
                    <a:bodyPr/>
                    <a:lstStyle/>
                    <a:p>
                      <a:pPr algn="l" fontAlgn="b"/>
                      <a:r>
                        <a:rPr lang="es-EC" sz="800" u="none" strike="noStrike">
                          <a:effectLst/>
                        </a:rPr>
                        <a:t>Para la inversión inicial</a:t>
                      </a:r>
                      <a:endParaRPr lang="es-EC" sz="800" b="0" i="0" u="none" strike="noStrike">
                        <a:solidFill>
                          <a:srgbClr val="000000"/>
                        </a:solidFill>
                        <a:effectLst/>
                        <a:latin typeface="Arial"/>
                      </a:endParaRPr>
                    </a:p>
                  </a:txBody>
                  <a:tcPr marL="9525" marR="9525" marT="9525" marB="0" anchor="b"/>
                </a:tc>
                <a:tc gridSpan="6">
                  <a:txBody>
                    <a:bodyPr/>
                    <a:lstStyle/>
                    <a:p>
                      <a:pPr algn="l" fontAlgn="b"/>
                      <a:r>
                        <a:rPr lang="es-EC" sz="800" u="none" strike="noStrike">
                          <a:effectLst/>
                        </a:rPr>
                        <a:t>Pagos resalizados por ellos inversores, puestos a disposición del proyecto</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17"/>
                  </a:ext>
                </a:extLst>
              </a:tr>
              <a:tr h="153064">
                <a:tc>
                  <a:txBody>
                    <a:bodyPr/>
                    <a:lstStyle/>
                    <a:p>
                      <a:pPr algn="l" fontAlgn="b"/>
                      <a:r>
                        <a:rPr lang="es-EC" sz="800" u="none" strike="noStrike">
                          <a:effectLst/>
                        </a:rPr>
                        <a:t>Para los flujos de caja</a:t>
                      </a:r>
                      <a:endParaRPr lang="es-EC" sz="800" b="0" i="0" u="none" strike="noStrike">
                        <a:solidFill>
                          <a:srgbClr val="000000"/>
                        </a:solidFill>
                        <a:effectLst/>
                        <a:latin typeface="Arial"/>
                      </a:endParaRPr>
                    </a:p>
                  </a:txBody>
                  <a:tcPr marL="9525" marR="9525" marT="9525" marB="0" anchor="b"/>
                </a:tc>
                <a:tc gridSpan="5">
                  <a:txBody>
                    <a:bodyPr/>
                    <a:lstStyle/>
                    <a:p>
                      <a:pPr algn="l" fontAlgn="b"/>
                      <a:r>
                        <a:rPr lang="es-EC" sz="800" u="none" strike="noStrike">
                          <a:effectLst/>
                        </a:rPr>
                        <a:t>Cobro de dividendos posteriores. Aportaciones posteriores</a:t>
                      </a:r>
                      <a:endParaRPr lang="es-EC" sz="800" b="0" i="0" u="none" strike="noStrike">
                        <a:solidFill>
                          <a:srgbClr val="000000"/>
                        </a:solidFill>
                        <a:effectLst/>
                        <a:latin typeface="Arial"/>
                      </a:endParaRPr>
                    </a:p>
                  </a:txBody>
                  <a:tcPr marL="9525" marR="9525" marT="9525"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l" fontAlgn="b"/>
                      <a:endParaRPr lang="es-EC" sz="8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xmlns="" val="10018"/>
                  </a:ext>
                </a:extLst>
              </a:tr>
            </a:tbl>
          </a:graphicData>
        </a:graphic>
      </p:graphicFrame>
    </p:spTree>
    <p:extLst>
      <p:ext uri="{BB962C8B-B14F-4D97-AF65-F5344CB8AC3E}">
        <p14:creationId xmlns:p14="http://schemas.microsoft.com/office/powerpoint/2010/main" val="3637916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0 Rectángulo redondeado"/>
          <p:cNvSpPr/>
          <p:nvPr/>
        </p:nvSpPr>
        <p:spPr>
          <a:xfrm>
            <a:off x="3571350" y="451584"/>
            <a:ext cx="4984126" cy="550366"/>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C" b="1" dirty="0">
                <a:solidFill>
                  <a:schemeClr val="tx1"/>
                </a:solidFill>
              </a:rPr>
              <a:t>FLUJO DE FONDOS DE INVERSION</a:t>
            </a:r>
            <a:endParaRPr lang="es-ES" sz="2000" b="1" dirty="0">
              <a:solidFill>
                <a:schemeClr val="tx1"/>
              </a:solidFill>
              <a:latin typeface="Arial" panose="020B0604020202020204" pitchFamily="34" charset="0"/>
              <a:cs typeface="Arial" panose="020B0604020202020204" pitchFamily="34" charset="0"/>
            </a:endParaRPr>
          </a:p>
        </p:txBody>
      </p:sp>
      <p:sp>
        <p:nvSpPr>
          <p:cNvPr id="4" name="4 CuadroTexto"/>
          <p:cNvSpPr txBox="1"/>
          <p:nvPr/>
        </p:nvSpPr>
        <p:spPr>
          <a:xfrm>
            <a:off x="3661420" y="1590790"/>
            <a:ext cx="4803981"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RELACION COSTO/BENEFICIO (C/B)</a:t>
            </a:r>
          </a:p>
        </p:txBody>
      </p:sp>
      <p:graphicFrame>
        <p:nvGraphicFramePr>
          <p:cNvPr id="2" name="Object 1"/>
          <p:cNvGraphicFramePr>
            <a:graphicFrameLocks noChangeAspect="1"/>
          </p:cNvGraphicFramePr>
          <p:nvPr>
            <p:extLst>
              <p:ext uri="{D42A27DB-BD31-4B8C-83A1-F6EECF244321}">
                <p14:modId xmlns:p14="http://schemas.microsoft.com/office/powerpoint/2010/main" val="3097003585"/>
              </p:ext>
            </p:extLst>
          </p:nvPr>
        </p:nvGraphicFramePr>
        <p:xfrm>
          <a:off x="1361668" y="2548962"/>
          <a:ext cx="9403483" cy="3704055"/>
        </p:xfrm>
        <a:graphic>
          <a:graphicData uri="http://schemas.openxmlformats.org/presentationml/2006/ole">
            <mc:AlternateContent xmlns:mc="http://schemas.openxmlformats.org/markup-compatibility/2006">
              <mc:Choice xmlns:v="urn:schemas-microsoft-com:vml" Requires="v">
                <p:oleObj spid="_x0000_s33817" name="Documento" r:id="rId4" imgW="5217224" imgH="2049787" progId="Word.Document.12">
                  <p:embed/>
                </p:oleObj>
              </mc:Choice>
              <mc:Fallback>
                <p:oleObj name="Documento" r:id="rId4" imgW="5217224" imgH="2049787" progId="Word.Document.12">
                  <p:embed/>
                  <p:pic>
                    <p:nvPicPr>
                      <p:cNvPr id="0" name=""/>
                      <p:cNvPicPr/>
                      <p:nvPr/>
                    </p:nvPicPr>
                    <p:blipFill>
                      <a:blip r:embed="rId5"/>
                      <a:stretch>
                        <a:fillRect/>
                      </a:stretch>
                    </p:blipFill>
                    <p:spPr>
                      <a:xfrm>
                        <a:off x="1361668" y="2548962"/>
                        <a:ext cx="9403483" cy="3704055"/>
                      </a:xfrm>
                      <a:prstGeom prst="rect">
                        <a:avLst/>
                      </a:prstGeom>
                    </p:spPr>
                  </p:pic>
                </p:oleObj>
              </mc:Fallback>
            </mc:AlternateContent>
          </a:graphicData>
        </a:graphic>
      </p:graphicFrame>
    </p:spTree>
    <p:extLst>
      <p:ext uri="{BB962C8B-B14F-4D97-AF65-F5344CB8AC3E}">
        <p14:creationId xmlns:p14="http://schemas.microsoft.com/office/powerpoint/2010/main" val="2154324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3814" y="105151"/>
            <a:ext cx="9714350" cy="679942"/>
          </a:xfrm>
          <a:solidFill>
            <a:schemeClr val="accent6">
              <a:lumMod val="60000"/>
              <a:lumOff val="40000"/>
            </a:schemeClr>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es-EC" b="1" dirty="0">
                <a:solidFill>
                  <a:schemeClr val="tx1"/>
                </a:solidFill>
              </a:rPr>
              <a:t>CONCLUSIONES</a:t>
            </a:r>
            <a:endParaRPr lang="en-US" b="1" dirty="0">
              <a:solidFill>
                <a:schemeClr val="tx1"/>
              </a:solidFill>
            </a:endParaRPr>
          </a:p>
        </p:txBody>
      </p:sp>
      <p:sp>
        <p:nvSpPr>
          <p:cNvPr id="5" name="9 Rectángulo redondeado"/>
          <p:cNvSpPr/>
          <p:nvPr/>
        </p:nvSpPr>
        <p:spPr>
          <a:xfrm>
            <a:off x="462520" y="989692"/>
            <a:ext cx="11236937" cy="586830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Ø"/>
            </a:pPr>
            <a:r>
              <a:rPr lang="es-ES" dirty="0">
                <a:solidFill>
                  <a:schemeClr val="tx1"/>
                </a:solidFill>
              </a:rPr>
              <a:t>El presente proyecto permitió identificar y seleccionar correctamente el mercado meta, en el que “Casa </a:t>
            </a:r>
            <a:r>
              <a:rPr lang="es-ES" dirty="0" err="1">
                <a:solidFill>
                  <a:schemeClr val="tx1"/>
                </a:solidFill>
              </a:rPr>
              <a:t>Machay</a:t>
            </a:r>
            <a:r>
              <a:rPr lang="es-ES" dirty="0">
                <a:solidFill>
                  <a:schemeClr val="tx1"/>
                </a:solidFill>
              </a:rPr>
              <a:t>” Restaurant desea posicionarse y en el cual pueda ofrecer sus diferentes productos y servicios.</a:t>
            </a:r>
          </a:p>
          <a:p>
            <a:pPr marL="285750" indent="-285750" algn="just">
              <a:buFont typeface="Wingdings" panose="05000000000000000000" pitchFamily="2" charset="2"/>
              <a:buChar char="Ø"/>
            </a:pPr>
            <a:r>
              <a:rPr lang="es-ES" dirty="0">
                <a:solidFill>
                  <a:schemeClr val="tx1"/>
                </a:solidFill>
              </a:rPr>
              <a:t>El principal problema que tiene “Casa </a:t>
            </a:r>
            <a:r>
              <a:rPr lang="es-ES" dirty="0" err="1">
                <a:solidFill>
                  <a:schemeClr val="tx1"/>
                </a:solidFill>
              </a:rPr>
              <a:t>Machay</a:t>
            </a:r>
            <a:r>
              <a:rPr lang="es-ES" dirty="0">
                <a:solidFill>
                  <a:schemeClr val="tx1"/>
                </a:solidFill>
              </a:rPr>
              <a:t>” Restaurant, es no contar con un departamento de marketing, que intensifique los esfuerzos publicitarios hacia el cliente, para darse a conocer en el mercado.</a:t>
            </a:r>
            <a:endParaRPr lang="es-EC" dirty="0">
              <a:solidFill>
                <a:schemeClr val="tx1"/>
              </a:solidFill>
            </a:endParaRPr>
          </a:p>
          <a:p>
            <a:pPr marL="285750" indent="-285750" algn="just">
              <a:buFont typeface="Wingdings" panose="05000000000000000000" pitchFamily="2" charset="2"/>
              <a:buChar char="Ø"/>
            </a:pPr>
            <a:r>
              <a:rPr lang="es-ES" dirty="0">
                <a:solidFill>
                  <a:schemeClr val="tx1"/>
                </a:solidFill>
              </a:rPr>
              <a:t>El proyecto es viable y rentable. Viable porque se sustenta en un estudio de mercado que demuestra una demanda potencial insatisfecha para el servicio restaurante en Sangolquí y que la misma, es superior a la capacidad instalada que tendría, es decir, siempre existirá el suficiente número de clientes para generar ganancias. Es rentable, porque a través del análisis de ingresos menos gastos generan un flujo de caja positivo para un horizonte de 5 años.</a:t>
            </a:r>
          </a:p>
          <a:p>
            <a:pPr marL="285750" indent="-285750" algn="just">
              <a:buFont typeface="Wingdings" panose="05000000000000000000" pitchFamily="2" charset="2"/>
              <a:buChar char="Ø"/>
            </a:pPr>
            <a:r>
              <a:rPr lang="es-ES" dirty="0">
                <a:solidFill>
                  <a:schemeClr val="tx1"/>
                </a:solidFill>
              </a:rPr>
              <a:t>Existe un potencial muy grande en el sector de Sangolquí para las actividades turísticas y gastronómicas como empresariales porque se ha vuelto un polo de atracción de inversiones, como la del presente proyecto orientado a un mercado cada día mayor que supera a la oferta de servicios, en el caso particular de restaurante de comida típica en dicho sector, que de alguna manera se buscará cubrir a través de la implementación de nuestro restaurante.</a:t>
            </a:r>
          </a:p>
          <a:p>
            <a:pPr marL="285750" indent="-285750" algn="just">
              <a:buFont typeface="Wingdings" panose="05000000000000000000" pitchFamily="2" charset="2"/>
              <a:buChar char="Ø"/>
            </a:pPr>
            <a:r>
              <a:rPr lang="es-ES" dirty="0">
                <a:solidFill>
                  <a:schemeClr val="tx1"/>
                </a:solidFill>
              </a:rPr>
              <a:t>Para posicionarse en el mercado y encontrar la ventaja competitiva se ha sustentado a través de generación de estrategias implementadas en el Plan de Marketing </a:t>
            </a:r>
            <a:r>
              <a:rPr lang="es-ES" dirty="0" err="1">
                <a:solidFill>
                  <a:schemeClr val="tx1"/>
                </a:solidFill>
              </a:rPr>
              <a:t>Mix</a:t>
            </a:r>
            <a:r>
              <a:rPr lang="es-ES" dirty="0">
                <a:solidFill>
                  <a:schemeClr val="tx1"/>
                </a:solidFill>
              </a:rPr>
              <a:t>.</a:t>
            </a:r>
            <a:endParaRPr lang="es-EC" sz="2400" dirty="0">
              <a:solidFill>
                <a:schemeClr val="tx1"/>
              </a:solidFill>
            </a:endParaRPr>
          </a:p>
        </p:txBody>
      </p:sp>
    </p:spTree>
    <p:extLst>
      <p:ext uri="{BB962C8B-B14F-4D97-AF65-F5344CB8AC3E}">
        <p14:creationId xmlns:p14="http://schemas.microsoft.com/office/powerpoint/2010/main" val="3374801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3814" y="105151"/>
            <a:ext cx="9714350" cy="679942"/>
          </a:xfrm>
          <a:solidFill>
            <a:schemeClr val="accent6">
              <a:lumMod val="60000"/>
              <a:lumOff val="40000"/>
            </a:schemeClr>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es-EC" b="1" dirty="0">
                <a:solidFill>
                  <a:schemeClr val="tx1"/>
                </a:solidFill>
              </a:rPr>
              <a:t>RECOMENDACIONES</a:t>
            </a:r>
            <a:endParaRPr lang="en-US" b="1" dirty="0">
              <a:solidFill>
                <a:schemeClr val="tx1"/>
              </a:solidFill>
            </a:endParaRPr>
          </a:p>
        </p:txBody>
      </p:sp>
      <p:sp>
        <p:nvSpPr>
          <p:cNvPr id="5" name="9 Rectángulo redondeado"/>
          <p:cNvSpPr/>
          <p:nvPr/>
        </p:nvSpPr>
        <p:spPr>
          <a:xfrm>
            <a:off x="462520" y="1265382"/>
            <a:ext cx="11236937" cy="526472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Ø"/>
            </a:pPr>
            <a:r>
              <a:rPr lang="es-ES" dirty="0">
                <a:solidFill>
                  <a:schemeClr val="tx1"/>
                </a:solidFill>
              </a:rPr>
              <a:t>Concentrar los esfuerzos de marketing y publicidad en el mercado meta, dentro del cual “Casa </a:t>
            </a:r>
            <a:r>
              <a:rPr lang="es-ES" dirty="0" err="1">
                <a:solidFill>
                  <a:schemeClr val="tx1"/>
                </a:solidFill>
              </a:rPr>
              <a:t>Machay</a:t>
            </a:r>
            <a:r>
              <a:rPr lang="es-ES" dirty="0">
                <a:solidFill>
                  <a:schemeClr val="tx1"/>
                </a:solidFill>
              </a:rPr>
              <a:t>” Restaurant desea posicionarse, para ser reconocida como una de las primeras y mejores opciones de comida típica ecuatoriana.</a:t>
            </a:r>
          </a:p>
          <a:p>
            <a:pPr marL="285750" indent="-285750" algn="just">
              <a:buFont typeface="Wingdings" panose="05000000000000000000" pitchFamily="2" charset="2"/>
              <a:buChar char="Ø"/>
            </a:pPr>
            <a:r>
              <a:rPr lang="es-ES" dirty="0">
                <a:solidFill>
                  <a:schemeClr val="tx1"/>
                </a:solidFill>
              </a:rPr>
              <a:t>Dar a conocer al mercado acerca del tipo de comida que ofrece “Casa </a:t>
            </a:r>
            <a:r>
              <a:rPr lang="es-ES" dirty="0" err="1">
                <a:solidFill>
                  <a:schemeClr val="tx1"/>
                </a:solidFill>
              </a:rPr>
              <a:t>Machay</a:t>
            </a:r>
            <a:r>
              <a:rPr lang="es-ES" dirty="0">
                <a:solidFill>
                  <a:schemeClr val="tx1"/>
                </a:solidFill>
              </a:rPr>
              <a:t>” Restaurant, mediante ventajas competitivas, que le permitan lograr posicionarse como uno de los mejores restaurantes de comida típica ecuatoriana.</a:t>
            </a:r>
            <a:endParaRPr lang="es-EC" dirty="0">
              <a:solidFill>
                <a:schemeClr val="tx1"/>
              </a:solidFill>
            </a:endParaRPr>
          </a:p>
          <a:p>
            <a:pPr marL="285750" indent="-285750" algn="just">
              <a:buFont typeface="Wingdings" panose="05000000000000000000" pitchFamily="2" charset="2"/>
              <a:buChar char="Ø"/>
            </a:pPr>
            <a:r>
              <a:rPr lang="es-ES" dirty="0">
                <a:solidFill>
                  <a:schemeClr val="tx1"/>
                </a:solidFill>
              </a:rPr>
              <a:t>Es importante implementar estrategias de desarrollo, competitividad y crecimiento intensivo; ya que esto le permitirá al Restaurant, mejorar su posicionamiento actual y le permitirá desarrollar mejor sus actividades publicitarias.</a:t>
            </a:r>
          </a:p>
          <a:p>
            <a:pPr marL="285750" indent="-285750" algn="just">
              <a:buFont typeface="Wingdings" panose="05000000000000000000" pitchFamily="2" charset="2"/>
              <a:buChar char="Ø"/>
            </a:pPr>
            <a:r>
              <a:rPr lang="es-ES" dirty="0">
                <a:solidFill>
                  <a:schemeClr val="tx1"/>
                </a:solidFill>
              </a:rPr>
              <a:t>Crear un departamento de marketing que le permita concentrar sus esfuerzos de publicidad y promoción en los clientes, así como también mejorar la distribución de las actividades de los empleados de la empresa.</a:t>
            </a:r>
          </a:p>
          <a:p>
            <a:pPr marL="285750" indent="-285750" algn="just">
              <a:buFont typeface="Wingdings" panose="05000000000000000000" pitchFamily="2" charset="2"/>
              <a:buChar char="Ø"/>
            </a:pPr>
            <a:r>
              <a:rPr lang="es-ES" dirty="0">
                <a:solidFill>
                  <a:schemeClr val="tx1"/>
                </a:solidFill>
              </a:rPr>
              <a:t>Elaborar tácticas, que permitan mejorar la relación con los clientes que visitan “Casa </a:t>
            </a:r>
            <a:r>
              <a:rPr lang="es-ES" dirty="0" err="1">
                <a:solidFill>
                  <a:schemeClr val="tx1"/>
                </a:solidFill>
              </a:rPr>
              <a:t>Machay</a:t>
            </a:r>
            <a:r>
              <a:rPr lang="es-ES" dirty="0">
                <a:solidFill>
                  <a:schemeClr val="tx1"/>
                </a:solidFill>
              </a:rPr>
              <a:t>” Restaurant, para crear preferencia de consumo en los mismos, mediante el servicio personalizado y cordial.</a:t>
            </a:r>
          </a:p>
          <a:p>
            <a:pPr marL="285750" indent="-285750" algn="just">
              <a:buFont typeface="Wingdings" panose="05000000000000000000" pitchFamily="2" charset="2"/>
              <a:buChar char="Ø"/>
            </a:pPr>
            <a:r>
              <a:rPr lang="es-ES" dirty="0">
                <a:solidFill>
                  <a:schemeClr val="tx1"/>
                </a:solidFill>
              </a:rPr>
              <a:t>Implementar estrategias defensivas, que logren cuidar el mercado actual que posee el Restaurant, mediante la intensificación de la publicidad, para dar a conocer la calidad de los platos y el servicio.</a:t>
            </a:r>
            <a:endParaRPr lang="es-EC" sz="2400" dirty="0">
              <a:solidFill>
                <a:schemeClr val="tx1"/>
              </a:solidFill>
            </a:endParaRPr>
          </a:p>
        </p:txBody>
      </p:sp>
    </p:spTree>
    <p:extLst>
      <p:ext uri="{BB962C8B-B14F-4D97-AF65-F5344CB8AC3E}">
        <p14:creationId xmlns:p14="http://schemas.microsoft.com/office/powerpoint/2010/main" val="277144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92866" y="2331252"/>
            <a:ext cx="8534401" cy="2281600"/>
          </a:xfrm>
        </p:spPr>
        <p:txBody>
          <a:bodyPr>
            <a:normAutofit/>
          </a:bodyPr>
          <a:lstStyle/>
          <a:p>
            <a:pPr algn="ctr"/>
            <a:r>
              <a:rPr lang="es-EC" sz="6000" b="1" dirty="0">
                <a:solidFill>
                  <a:schemeClr val="tx1"/>
                </a:solidFill>
              </a:rPr>
              <a:t>GRACIAS POR SU ATENCIÓN!!!</a:t>
            </a:r>
            <a:endParaRPr lang="en-US" sz="6000" b="1" dirty="0">
              <a:solidFill>
                <a:schemeClr val="tx1"/>
              </a:solidFill>
            </a:endParaRPr>
          </a:p>
        </p:txBody>
      </p:sp>
    </p:spTree>
    <p:extLst>
      <p:ext uri="{BB962C8B-B14F-4D97-AF65-F5344CB8AC3E}">
        <p14:creationId xmlns:p14="http://schemas.microsoft.com/office/powerpoint/2010/main" val="317050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a 8"/>
          <p:cNvGraphicFramePr/>
          <p:nvPr>
            <p:extLst>
              <p:ext uri="{D42A27DB-BD31-4B8C-83A1-F6EECF244321}">
                <p14:modId xmlns:p14="http://schemas.microsoft.com/office/powerpoint/2010/main" val="2308401487"/>
              </p:ext>
            </p:extLst>
          </p:nvPr>
        </p:nvGraphicFramePr>
        <p:xfrm>
          <a:off x="1776522" y="491781"/>
          <a:ext cx="10415478" cy="6243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Rectángulo redondeado"/>
          <p:cNvSpPr/>
          <p:nvPr/>
        </p:nvSpPr>
        <p:spPr>
          <a:xfrm>
            <a:off x="1776522" y="491780"/>
            <a:ext cx="1656621" cy="99792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b="1" dirty="0">
                <a:solidFill>
                  <a:schemeClr val="tx1"/>
                </a:solidFill>
              </a:rPr>
              <a:t>SE PRETENDE CONOCER</a:t>
            </a:r>
            <a:r>
              <a:rPr lang="es-ES" b="1"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65121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txBox="1">
            <a:spLocks/>
          </p:cNvSpPr>
          <p:nvPr/>
        </p:nvSpPr>
        <p:spPr>
          <a:xfrm>
            <a:off x="5666704" y="141668"/>
            <a:ext cx="6370751" cy="6053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lvl1pPr algn="l" defTabSz="457200" rtl="0" eaLnBrk="1" latinLnBrk="0" hangingPunct="1">
              <a:spcBef>
                <a:spcPct val="0"/>
              </a:spcBef>
              <a:buNone/>
              <a:defRPr sz="4000" b="0" kern="1200" cap="none">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lnSpc>
                <a:spcPct val="150000"/>
              </a:lnSpc>
            </a:pPr>
            <a:r>
              <a:rPr lang="en-US" sz="2800" b="1" dirty="0">
                <a:solidFill>
                  <a:schemeClr val="tx1"/>
                </a:solidFill>
                <a:latin typeface="Arial" panose="020B0604020202020204" pitchFamily="34" charset="0"/>
                <a:cs typeface="Arial" panose="020B0604020202020204" pitchFamily="34" charset="0"/>
              </a:rPr>
              <a:t>PLANTEAMIENTO DEL PROBLEMA </a:t>
            </a:r>
          </a:p>
        </p:txBody>
      </p:sp>
      <p:sp>
        <p:nvSpPr>
          <p:cNvPr id="7" name="3 Rectángulo redondeado"/>
          <p:cNvSpPr/>
          <p:nvPr/>
        </p:nvSpPr>
        <p:spPr>
          <a:xfrm>
            <a:off x="1750764" y="2925887"/>
            <a:ext cx="2100019" cy="149156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solidFill>
                  <a:schemeClr val="tx1"/>
                </a:solidFill>
                <a:latin typeface="Arial" panose="020B0604020202020204" pitchFamily="34" charset="0"/>
                <a:cs typeface="Arial" panose="020B0604020202020204" pitchFamily="34" charset="0"/>
              </a:rPr>
              <a:t>Accesibilidad al restaurante temático</a:t>
            </a:r>
          </a:p>
        </p:txBody>
      </p:sp>
      <p:sp>
        <p:nvSpPr>
          <p:cNvPr id="2" name="Redondear rectángulo de esquina diagonal 1"/>
          <p:cNvSpPr/>
          <p:nvPr/>
        </p:nvSpPr>
        <p:spPr>
          <a:xfrm>
            <a:off x="4290633" y="1199256"/>
            <a:ext cx="2305318" cy="1197735"/>
          </a:xfrm>
          <a:prstGeom prst="round2Diag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 </a:t>
            </a:r>
            <a:r>
              <a:rPr lang="es-EC" b="1" dirty="0" err="1">
                <a:solidFill>
                  <a:schemeClr val="tx1"/>
                </a:solidFill>
                <a:latin typeface="Arial" panose="020B0604020202020204" pitchFamily="34" charset="0"/>
                <a:cs typeface="Arial" panose="020B0604020202020204" pitchFamily="34" charset="0"/>
              </a:rPr>
              <a:t>Espectativas</a:t>
            </a:r>
            <a:r>
              <a:rPr lang="en-US" b="1" dirty="0">
                <a:solidFill>
                  <a:schemeClr val="tx1"/>
                </a:solidFill>
                <a:latin typeface="Arial" panose="020B0604020202020204" pitchFamily="34" charset="0"/>
                <a:cs typeface="Arial" panose="020B0604020202020204" pitchFamily="34" charset="0"/>
              </a:rPr>
              <a:t>  de </a:t>
            </a:r>
            <a:r>
              <a:rPr lang="en-US" b="1" dirty="0" err="1">
                <a:solidFill>
                  <a:schemeClr val="tx1"/>
                </a:solidFill>
                <a:latin typeface="Arial" panose="020B0604020202020204" pitchFamily="34" charset="0"/>
                <a:cs typeface="Arial" panose="020B0604020202020204" pitchFamily="34" charset="0"/>
              </a:rPr>
              <a:t>los</a:t>
            </a:r>
            <a:r>
              <a:rPr lang="en-US" b="1" dirty="0">
                <a:solidFill>
                  <a:schemeClr val="tx1"/>
                </a:solidFill>
                <a:latin typeface="Arial" panose="020B0604020202020204" pitchFamily="34" charset="0"/>
                <a:cs typeface="Arial" panose="020B0604020202020204" pitchFamily="34" charset="0"/>
              </a:rPr>
              <a:t> clientes</a:t>
            </a:r>
          </a:p>
        </p:txBody>
      </p:sp>
      <p:sp>
        <p:nvSpPr>
          <p:cNvPr id="9" name="Redondear rectángulo de esquina diagonal 8"/>
          <p:cNvSpPr/>
          <p:nvPr/>
        </p:nvSpPr>
        <p:spPr>
          <a:xfrm>
            <a:off x="4236524" y="4762142"/>
            <a:ext cx="2305318" cy="1197735"/>
          </a:xfrm>
          <a:prstGeom prst="round2Diag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b="1" dirty="0" err="1">
                <a:solidFill>
                  <a:schemeClr val="tx1"/>
                </a:solidFill>
              </a:rPr>
              <a:t>Análisis</a:t>
            </a:r>
            <a:r>
              <a:rPr lang="en-US" b="1" dirty="0">
                <a:solidFill>
                  <a:schemeClr val="tx1"/>
                </a:solidFill>
              </a:rPr>
              <a:t> del Mercado meta</a:t>
            </a:r>
          </a:p>
        </p:txBody>
      </p:sp>
      <p:sp>
        <p:nvSpPr>
          <p:cNvPr id="10" name="Redondear rectángulo de esquina diagonal 9"/>
          <p:cNvSpPr/>
          <p:nvPr/>
        </p:nvSpPr>
        <p:spPr>
          <a:xfrm>
            <a:off x="8991601" y="1193800"/>
            <a:ext cx="3045854" cy="1828800"/>
          </a:xfrm>
          <a:prstGeom prst="round2DiagRect">
            <a:avLst/>
          </a:prstGeom>
        </p:spPr>
        <p:style>
          <a:lnRef idx="1">
            <a:schemeClr val="accent5"/>
          </a:lnRef>
          <a:fillRef idx="3">
            <a:schemeClr val="accent5"/>
          </a:fillRef>
          <a:effectRef idx="2">
            <a:schemeClr val="accent5"/>
          </a:effectRef>
          <a:fontRef idx="minor">
            <a:schemeClr val="lt1"/>
          </a:fontRef>
        </p:style>
        <p:txBody>
          <a:bodyPr rtlCol="0" anchor="ctr"/>
          <a:lstStyle/>
          <a:p>
            <a:pPr lvl="0" algn="ctr"/>
            <a:r>
              <a:rPr lang="es-ES" sz="2000" b="1" dirty="0">
                <a:solidFill>
                  <a:schemeClr val="tx1"/>
                </a:solidFill>
              </a:rPr>
              <a:t>Realizar una investigación de mercado </a:t>
            </a:r>
            <a:endParaRPr lang="en-US" sz="2000" b="1" dirty="0">
              <a:solidFill>
                <a:schemeClr val="tx1"/>
              </a:solidFill>
            </a:endParaRPr>
          </a:p>
        </p:txBody>
      </p:sp>
      <p:sp>
        <p:nvSpPr>
          <p:cNvPr id="11" name="Redondear rectángulo de esquina diagonal 10"/>
          <p:cNvSpPr/>
          <p:nvPr/>
        </p:nvSpPr>
        <p:spPr>
          <a:xfrm>
            <a:off x="9232901" y="4038600"/>
            <a:ext cx="2563254" cy="2171700"/>
          </a:xfrm>
          <a:prstGeom prst="round2DiagRect">
            <a:avLst/>
          </a:prstGeom>
        </p:spPr>
        <p:style>
          <a:lnRef idx="1">
            <a:schemeClr val="accent5"/>
          </a:lnRef>
          <a:fillRef idx="3">
            <a:schemeClr val="accent5"/>
          </a:fillRef>
          <a:effectRef idx="2">
            <a:schemeClr val="accent5"/>
          </a:effectRef>
          <a:fontRef idx="minor">
            <a:schemeClr val="lt1"/>
          </a:fontRef>
        </p:style>
        <p:txBody>
          <a:bodyPr rtlCol="0" anchor="ctr"/>
          <a:lstStyle/>
          <a:p>
            <a:pPr lvl="0" algn="ctr"/>
            <a:r>
              <a:rPr lang="es-ES" sz="2000" b="1" dirty="0">
                <a:solidFill>
                  <a:schemeClr val="tx1"/>
                </a:solidFill>
              </a:rPr>
              <a:t>Elaborar un plan estratégico de Marketing</a:t>
            </a:r>
            <a:endParaRPr lang="en-US" sz="2000" b="1" dirty="0">
              <a:solidFill>
                <a:schemeClr val="tx1"/>
              </a:solidFill>
            </a:endParaRPr>
          </a:p>
        </p:txBody>
      </p:sp>
      <p:sp>
        <p:nvSpPr>
          <p:cNvPr id="3" name="Flecha abajo 2"/>
          <p:cNvSpPr/>
          <p:nvPr/>
        </p:nvSpPr>
        <p:spPr>
          <a:xfrm>
            <a:off x="10279578" y="3244850"/>
            <a:ext cx="46990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50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Rectángulo redondeado"/>
          <p:cNvSpPr/>
          <p:nvPr/>
        </p:nvSpPr>
        <p:spPr>
          <a:xfrm>
            <a:off x="4583830" y="927371"/>
            <a:ext cx="3096344" cy="836773"/>
          </a:xfrm>
          <a:prstGeom prst="roundRect">
            <a:avLst>
              <a:gd name="adj" fmla="val 50000"/>
            </a:avLst>
          </a:prstGeom>
          <a:solidFill>
            <a:schemeClr val="accent6">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400" b="1" dirty="0">
                <a:latin typeface="Arial" panose="020B0604020202020204" pitchFamily="34" charset="0"/>
                <a:cs typeface="Arial" panose="020B0604020202020204" pitchFamily="34" charset="0"/>
              </a:rPr>
              <a:t>TECNICAS DE INVESTIGACION</a:t>
            </a:r>
          </a:p>
        </p:txBody>
      </p:sp>
      <p:graphicFrame>
        <p:nvGraphicFramePr>
          <p:cNvPr id="8" name="Diagrama 3"/>
          <p:cNvGraphicFramePr/>
          <p:nvPr>
            <p:extLst>
              <p:ext uri="{D42A27DB-BD31-4B8C-83A1-F6EECF244321}">
                <p14:modId xmlns:p14="http://schemas.microsoft.com/office/powerpoint/2010/main" val="3976881799"/>
              </p:ext>
            </p:extLst>
          </p:nvPr>
        </p:nvGraphicFramePr>
        <p:xfrm>
          <a:off x="1655588" y="2125170"/>
          <a:ext cx="10156111" cy="35541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Arrow 3"/>
          <p:cNvSpPr/>
          <p:nvPr/>
        </p:nvSpPr>
        <p:spPr>
          <a:xfrm rot="3028533">
            <a:off x="10107649" y="2384589"/>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39331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Rectángulo redondeado"/>
          <p:cNvSpPr/>
          <p:nvPr/>
        </p:nvSpPr>
        <p:spPr>
          <a:xfrm>
            <a:off x="2577167" y="669950"/>
            <a:ext cx="7086600" cy="504471"/>
          </a:xfrm>
          <a:prstGeom prst="roundRect">
            <a:avLst/>
          </a:prstGeom>
          <a:solidFill>
            <a:srgbClr val="92D050"/>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endParaRPr lang="es-ES" sz="2000" b="1" dirty="0">
              <a:solidFill>
                <a:schemeClr val="tx1"/>
              </a:solidFill>
              <a:latin typeface="Arial" panose="020B0604020202020204" pitchFamily="34" charset="0"/>
              <a:cs typeface="Arial" panose="020B0604020202020204" pitchFamily="34" charset="0"/>
            </a:endParaRPr>
          </a:p>
          <a:p>
            <a:pPr algn="ctr">
              <a:lnSpc>
                <a:spcPct val="150000"/>
              </a:lnSpc>
              <a:spcBef>
                <a:spcPct val="0"/>
              </a:spcBef>
            </a:pPr>
            <a:r>
              <a:rPr lang="es-ES" sz="2000" b="1" dirty="0">
                <a:solidFill>
                  <a:schemeClr val="tx1"/>
                </a:solidFill>
                <a:latin typeface="Arial" panose="020B0604020202020204" pitchFamily="34" charset="0"/>
                <a:cs typeface="Arial" panose="020B0604020202020204" pitchFamily="34" charset="0"/>
              </a:rPr>
              <a:t>INSTRUMENTOS DE RECOPILACIÓN DE DATOS</a:t>
            </a:r>
          </a:p>
        </p:txBody>
      </p:sp>
      <p:sp>
        <p:nvSpPr>
          <p:cNvPr id="7" name="4 Rectángulo redondeado"/>
          <p:cNvSpPr/>
          <p:nvPr/>
        </p:nvSpPr>
        <p:spPr>
          <a:xfrm>
            <a:off x="4818435" y="3685341"/>
            <a:ext cx="2736304" cy="56186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S" b="1" dirty="0">
                <a:solidFill>
                  <a:schemeClr val="tx1"/>
                </a:solidFill>
                <a:latin typeface="Arial" panose="020B0604020202020204" pitchFamily="34" charset="0"/>
                <a:cs typeface="Arial" panose="020B0604020202020204" pitchFamily="34" charset="0"/>
              </a:rPr>
              <a:t>Encuesta Piloto</a:t>
            </a:r>
          </a:p>
        </p:txBody>
      </p:sp>
      <p:sp>
        <p:nvSpPr>
          <p:cNvPr id="8" name="12 Rectángulo redondeado"/>
          <p:cNvSpPr/>
          <p:nvPr/>
        </p:nvSpPr>
        <p:spPr>
          <a:xfrm>
            <a:off x="4824323" y="4563148"/>
            <a:ext cx="2730416" cy="56186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b="1" dirty="0">
                <a:solidFill>
                  <a:schemeClr val="tx1"/>
                </a:solidFill>
                <a:latin typeface="Arial" panose="020B0604020202020204" pitchFamily="34" charset="0"/>
                <a:cs typeface="Arial" panose="020B0604020202020204" pitchFamily="34" charset="0"/>
              </a:rPr>
              <a:t>Observación</a:t>
            </a:r>
          </a:p>
        </p:txBody>
      </p:sp>
      <p:sp>
        <p:nvSpPr>
          <p:cNvPr id="10" name="14 Rectángulo redondeado"/>
          <p:cNvSpPr/>
          <p:nvPr/>
        </p:nvSpPr>
        <p:spPr>
          <a:xfrm>
            <a:off x="4824323" y="2041054"/>
            <a:ext cx="2592288" cy="561862"/>
          </a:xfrm>
          <a:prstGeom prst="roundRect">
            <a:avLst/>
          </a:prstGeom>
          <a:solidFill>
            <a:srgbClr val="FFC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s-ES" b="1" dirty="0">
                <a:solidFill>
                  <a:schemeClr val="tx1"/>
                </a:solidFill>
                <a:latin typeface="Arial" panose="020B0604020202020204" pitchFamily="34" charset="0"/>
                <a:cs typeface="Arial" panose="020B0604020202020204" pitchFamily="34" charset="0"/>
              </a:rPr>
              <a:t>Información Primaria</a:t>
            </a:r>
          </a:p>
        </p:txBody>
      </p:sp>
      <p:sp>
        <p:nvSpPr>
          <p:cNvPr id="12" name="17 Flecha derecha"/>
          <p:cNvSpPr/>
          <p:nvPr/>
        </p:nvSpPr>
        <p:spPr>
          <a:xfrm rot="5400000">
            <a:off x="5880986" y="2923319"/>
            <a:ext cx="478963" cy="4320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solidFill>
                <a:schemeClr val="tx1"/>
              </a:solidFill>
            </a:endParaRPr>
          </a:p>
        </p:txBody>
      </p:sp>
    </p:spTree>
    <p:extLst>
      <p:ext uri="{BB962C8B-B14F-4D97-AF65-F5344CB8AC3E}">
        <p14:creationId xmlns:p14="http://schemas.microsoft.com/office/powerpoint/2010/main" val="77837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rot="7699366">
            <a:off x="1132473" y="1778089"/>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9 Rectángulo redondeado"/>
          <p:cNvSpPr/>
          <p:nvPr/>
        </p:nvSpPr>
        <p:spPr>
          <a:xfrm>
            <a:off x="410463" y="2301978"/>
            <a:ext cx="1556882" cy="9399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PROBLEMA</a:t>
            </a:r>
            <a:endParaRPr lang="es-EC" sz="1400" b="1" dirty="0">
              <a:solidFill>
                <a:schemeClr val="tx1"/>
              </a:solidFill>
            </a:endParaRPr>
          </a:p>
        </p:txBody>
      </p:sp>
      <p:sp>
        <p:nvSpPr>
          <p:cNvPr id="9" name="9 Rectángulo redondeado"/>
          <p:cNvSpPr/>
          <p:nvPr/>
        </p:nvSpPr>
        <p:spPr>
          <a:xfrm>
            <a:off x="2198867" y="2301978"/>
            <a:ext cx="1323387" cy="9399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POBLACION</a:t>
            </a:r>
            <a:endParaRPr lang="es-EC" sz="1400" b="1" dirty="0">
              <a:solidFill>
                <a:schemeClr val="tx1"/>
              </a:solidFill>
            </a:endParaRPr>
          </a:p>
        </p:txBody>
      </p:sp>
      <p:sp>
        <p:nvSpPr>
          <p:cNvPr id="10" name="9 Rectángulo redondeado"/>
          <p:cNvSpPr/>
          <p:nvPr/>
        </p:nvSpPr>
        <p:spPr>
          <a:xfrm>
            <a:off x="3698149" y="2285828"/>
            <a:ext cx="1074232" cy="9399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MUESTRA</a:t>
            </a:r>
            <a:endParaRPr lang="es-EC" sz="1400" b="1" dirty="0">
              <a:solidFill>
                <a:schemeClr val="tx1"/>
              </a:solidFill>
            </a:endParaRPr>
          </a:p>
        </p:txBody>
      </p:sp>
      <p:sp>
        <p:nvSpPr>
          <p:cNvPr id="11" name="9 Rectángulo redondeado"/>
          <p:cNvSpPr/>
          <p:nvPr/>
        </p:nvSpPr>
        <p:spPr>
          <a:xfrm>
            <a:off x="6514991" y="2285828"/>
            <a:ext cx="1633866" cy="9399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UNIDAD MUESTRA</a:t>
            </a:r>
            <a:endParaRPr lang="es-EC" sz="1400" b="1" dirty="0">
              <a:solidFill>
                <a:schemeClr val="tx1"/>
              </a:solidFill>
            </a:endParaRPr>
          </a:p>
        </p:txBody>
      </p:sp>
      <p:sp>
        <p:nvSpPr>
          <p:cNvPr id="12" name="9 Rectángulo redondeado"/>
          <p:cNvSpPr/>
          <p:nvPr/>
        </p:nvSpPr>
        <p:spPr>
          <a:xfrm>
            <a:off x="4902151" y="2285828"/>
            <a:ext cx="1459261" cy="9399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MARCO MUESTRAL</a:t>
            </a:r>
            <a:endParaRPr lang="es-EC" sz="1400" b="1" dirty="0">
              <a:solidFill>
                <a:schemeClr val="tx1"/>
              </a:solidFill>
            </a:endParaRPr>
          </a:p>
        </p:txBody>
      </p:sp>
      <p:sp>
        <p:nvSpPr>
          <p:cNvPr id="14" name="9 Rectángulo redondeado"/>
          <p:cNvSpPr/>
          <p:nvPr/>
        </p:nvSpPr>
        <p:spPr>
          <a:xfrm>
            <a:off x="8324752" y="2304644"/>
            <a:ext cx="1483288" cy="9399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UNIDAD DE ANALISIS</a:t>
            </a:r>
            <a:endParaRPr lang="es-EC" sz="1400" b="1" dirty="0">
              <a:solidFill>
                <a:schemeClr val="tx1"/>
              </a:solidFill>
            </a:endParaRPr>
          </a:p>
        </p:txBody>
      </p:sp>
      <p:sp>
        <p:nvSpPr>
          <p:cNvPr id="15" name="9 Rectángulo redondeado"/>
          <p:cNvSpPr/>
          <p:nvPr/>
        </p:nvSpPr>
        <p:spPr>
          <a:xfrm>
            <a:off x="10004353" y="2301978"/>
            <a:ext cx="1733841" cy="9399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UNIDAD DE OBSERVACION</a:t>
            </a:r>
            <a:endParaRPr lang="es-EC" sz="1400" b="1" dirty="0">
              <a:solidFill>
                <a:schemeClr val="tx1"/>
              </a:solidFill>
            </a:endParaRPr>
          </a:p>
        </p:txBody>
      </p:sp>
      <p:sp>
        <p:nvSpPr>
          <p:cNvPr id="17" name="Right Arrow 16"/>
          <p:cNvSpPr/>
          <p:nvPr/>
        </p:nvSpPr>
        <p:spPr>
          <a:xfrm rot="7699366">
            <a:off x="2771095" y="1724321"/>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Right Arrow 17"/>
          <p:cNvSpPr/>
          <p:nvPr/>
        </p:nvSpPr>
        <p:spPr>
          <a:xfrm rot="6582507">
            <a:off x="4057557" y="1731525"/>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Right Arrow 18"/>
          <p:cNvSpPr/>
          <p:nvPr/>
        </p:nvSpPr>
        <p:spPr>
          <a:xfrm rot="5400000">
            <a:off x="5342956" y="1742067"/>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Right Arrow 19"/>
          <p:cNvSpPr/>
          <p:nvPr/>
        </p:nvSpPr>
        <p:spPr>
          <a:xfrm rot="5400000">
            <a:off x="7048753" y="1686835"/>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Right Arrow 20"/>
          <p:cNvSpPr/>
          <p:nvPr/>
        </p:nvSpPr>
        <p:spPr>
          <a:xfrm rot="3930864">
            <a:off x="8673192" y="1766312"/>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Right Arrow 21"/>
          <p:cNvSpPr/>
          <p:nvPr/>
        </p:nvSpPr>
        <p:spPr>
          <a:xfrm rot="3312041">
            <a:off x="10129505" y="1731526"/>
            <a:ext cx="375375" cy="46496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Right Arrow 23"/>
          <p:cNvSpPr/>
          <p:nvPr/>
        </p:nvSpPr>
        <p:spPr>
          <a:xfrm rot="5400000">
            <a:off x="888071" y="3605364"/>
            <a:ext cx="601663" cy="266840"/>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5" name="Right Arrow 24"/>
          <p:cNvSpPr/>
          <p:nvPr/>
        </p:nvSpPr>
        <p:spPr>
          <a:xfrm rot="5400000">
            <a:off x="2559528" y="3605364"/>
            <a:ext cx="601663" cy="266840"/>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Right Arrow 25"/>
          <p:cNvSpPr/>
          <p:nvPr/>
        </p:nvSpPr>
        <p:spPr>
          <a:xfrm rot="5400000">
            <a:off x="3934433" y="3605364"/>
            <a:ext cx="601663" cy="266840"/>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7" name="Right Arrow 26"/>
          <p:cNvSpPr/>
          <p:nvPr/>
        </p:nvSpPr>
        <p:spPr>
          <a:xfrm rot="5400000">
            <a:off x="5330949" y="3605364"/>
            <a:ext cx="601663" cy="266840"/>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Right Arrow 27"/>
          <p:cNvSpPr/>
          <p:nvPr/>
        </p:nvSpPr>
        <p:spPr>
          <a:xfrm rot="5400000">
            <a:off x="7031092" y="3605364"/>
            <a:ext cx="601663" cy="266840"/>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9" name="Right Arrow 28"/>
          <p:cNvSpPr/>
          <p:nvPr/>
        </p:nvSpPr>
        <p:spPr>
          <a:xfrm rot="5400000">
            <a:off x="8765564" y="3605364"/>
            <a:ext cx="601663" cy="266840"/>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Right Arrow 29"/>
          <p:cNvSpPr/>
          <p:nvPr/>
        </p:nvSpPr>
        <p:spPr>
          <a:xfrm rot="5400000">
            <a:off x="10570441" y="3605364"/>
            <a:ext cx="601663" cy="266840"/>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3" name="9 Rectángulo redondeado"/>
          <p:cNvSpPr/>
          <p:nvPr/>
        </p:nvSpPr>
        <p:spPr>
          <a:xfrm>
            <a:off x="410461" y="4141955"/>
            <a:ext cx="1556882" cy="18986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b="1" dirty="0">
                <a:solidFill>
                  <a:schemeClr val="tx1"/>
                </a:solidFill>
              </a:rPr>
              <a:t>Capital Intelectual del Posicionamiento para el Restaurant Temático casa </a:t>
            </a:r>
            <a:r>
              <a:rPr lang="es-ES" sz="1400" b="1" dirty="0" err="1">
                <a:solidFill>
                  <a:schemeClr val="tx1"/>
                </a:solidFill>
              </a:rPr>
              <a:t>Machay</a:t>
            </a:r>
            <a:endParaRPr lang="es-EC" sz="1400" b="1" dirty="0">
              <a:solidFill>
                <a:schemeClr val="tx1"/>
              </a:solidFill>
            </a:endParaRPr>
          </a:p>
        </p:txBody>
      </p:sp>
      <p:sp>
        <p:nvSpPr>
          <p:cNvPr id="34" name="9 Rectángulo redondeado"/>
          <p:cNvSpPr/>
          <p:nvPr/>
        </p:nvSpPr>
        <p:spPr>
          <a:xfrm>
            <a:off x="2194816" y="4141955"/>
            <a:ext cx="1327438" cy="18986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Sector del Cantón Rumiñahui de la Provincia de Pichincha</a:t>
            </a:r>
            <a:endParaRPr lang="es-EC" sz="1400" b="1" dirty="0">
              <a:solidFill>
                <a:schemeClr val="tx1"/>
              </a:solidFill>
            </a:endParaRPr>
          </a:p>
        </p:txBody>
      </p:sp>
      <p:sp>
        <p:nvSpPr>
          <p:cNvPr id="35" name="9 Rectángulo redondeado"/>
          <p:cNvSpPr/>
          <p:nvPr/>
        </p:nvSpPr>
        <p:spPr>
          <a:xfrm>
            <a:off x="3632151" y="4141955"/>
            <a:ext cx="1121138" cy="18986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b="1" dirty="0">
                <a:solidFill>
                  <a:schemeClr val="tx1"/>
                </a:solidFill>
              </a:rPr>
              <a:t>Restaurantes del sector</a:t>
            </a:r>
            <a:endParaRPr lang="es-EC" sz="1400" b="1" dirty="0">
              <a:solidFill>
                <a:schemeClr val="tx1"/>
              </a:solidFill>
            </a:endParaRPr>
          </a:p>
        </p:txBody>
      </p:sp>
      <p:sp>
        <p:nvSpPr>
          <p:cNvPr id="36" name="9 Rectángulo redondeado"/>
          <p:cNvSpPr/>
          <p:nvPr/>
        </p:nvSpPr>
        <p:spPr>
          <a:xfrm>
            <a:off x="6511983" y="4141955"/>
            <a:ext cx="1634489" cy="259135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Empresas medianas de la industria alimenticia de la ciudad de Quito y sus cantones de influencia como el cantón Rumiñahui </a:t>
            </a:r>
            <a:endParaRPr lang="es-EC" sz="1400" b="1" dirty="0">
              <a:solidFill>
                <a:schemeClr val="tx1"/>
              </a:solidFill>
            </a:endParaRPr>
          </a:p>
        </p:txBody>
      </p:sp>
      <p:sp>
        <p:nvSpPr>
          <p:cNvPr id="37" name="9 Rectángulo redondeado"/>
          <p:cNvSpPr/>
          <p:nvPr/>
        </p:nvSpPr>
        <p:spPr>
          <a:xfrm>
            <a:off x="4903861" y="4141955"/>
            <a:ext cx="1457551" cy="18986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Restaurantes “Los 3 Guabos”, “Hornados Dieguito”</a:t>
            </a:r>
            <a:endParaRPr lang="es-EC" sz="1400" b="1" dirty="0">
              <a:solidFill>
                <a:schemeClr val="tx1"/>
              </a:solidFill>
            </a:endParaRPr>
          </a:p>
        </p:txBody>
      </p:sp>
      <p:sp>
        <p:nvSpPr>
          <p:cNvPr id="38" name="9 Rectángulo redondeado"/>
          <p:cNvSpPr/>
          <p:nvPr/>
        </p:nvSpPr>
        <p:spPr>
          <a:xfrm>
            <a:off x="8324753" y="4141955"/>
            <a:ext cx="1483288" cy="18986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La encuesta</a:t>
            </a:r>
            <a:endParaRPr lang="es-EC" sz="1400" b="1" dirty="0">
              <a:solidFill>
                <a:schemeClr val="tx1"/>
              </a:solidFill>
            </a:endParaRPr>
          </a:p>
        </p:txBody>
      </p:sp>
      <p:sp>
        <p:nvSpPr>
          <p:cNvPr id="39" name="9 Rectángulo redondeado"/>
          <p:cNvSpPr/>
          <p:nvPr/>
        </p:nvSpPr>
        <p:spPr>
          <a:xfrm>
            <a:off x="10004353" y="4141955"/>
            <a:ext cx="1733841" cy="189862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Población del sector del cantón Rumiñahui</a:t>
            </a:r>
            <a:endParaRPr lang="es-EC" sz="1400" b="1" dirty="0">
              <a:solidFill>
                <a:schemeClr val="tx1"/>
              </a:solidFill>
            </a:endParaRPr>
          </a:p>
        </p:txBody>
      </p:sp>
      <p:sp>
        <p:nvSpPr>
          <p:cNvPr id="41" name="10 Rectángulo redondeado"/>
          <p:cNvSpPr/>
          <p:nvPr/>
        </p:nvSpPr>
        <p:spPr>
          <a:xfrm>
            <a:off x="3071742" y="430104"/>
            <a:ext cx="6035313" cy="6025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s-EC" sz="2000" b="1" dirty="0">
                <a:solidFill>
                  <a:schemeClr val="tx1"/>
                </a:solidFill>
                <a:latin typeface="Arial" panose="020B0604020202020204" pitchFamily="34" charset="0"/>
                <a:cs typeface="Arial" panose="020B0604020202020204" pitchFamily="34" charset="0"/>
              </a:rPr>
              <a:t>PROCESO DE INVESTIGACION DE MERCADO</a:t>
            </a:r>
            <a:endParaRPr lang="es-ES"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11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3 Rectángulo redondeado"/>
          <p:cNvSpPr/>
          <p:nvPr/>
        </p:nvSpPr>
        <p:spPr>
          <a:xfrm>
            <a:off x="4546886" y="179229"/>
            <a:ext cx="3096344" cy="679753"/>
          </a:xfrm>
          <a:prstGeom prst="roundRect">
            <a:avLst>
              <a:gd name="adj" fmla="val 50000"/>
            </a:avLst>
          </a:prstGeom>
          <a:solidFill>
            <a:srgbClr val="92D05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s-ES" b="1" dirty="0">
                <a:latin typeface="Arial" panose="020B0604020202020204" pitchFamily="34" charset="0"/>
                <a:cs typeface="Arial" panose="020B0604020202020204" pitchFamily="34" charset="0"/>
              </a:rPr>
              <a:t>OBJETIVOS DE LA INVESTIGACION</a:t>
            </a:r>
          </a:p>
        </p:txBody>
      </p:sp>
      <p:sp>
        <p:nvSpPr>
          <p:cNvPr id="13" name="9 Rectángulo redondeado"/>
          <p:cNvSpPr/>
          <p:nvPr/>
        </p:nvSpPr>
        <p:spPr>
          <a:xfrm>
            <a:off x="2296165" y="1863118"/>
            <a:ext cx="7367110" cy="151216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solidFill>
                  <a:schemeClr val="tx1"/>
                </a:solidFill>
              </a:rPr>
              <a:t>Elaborar un plan estratégico de marketing que permita mejorar el posicionamiento y aceptación de “Casa </a:t>
            </a:r>
            <a:r>
              <a:rPr lang="es-ES" dirty="0" err="1">
                <a:solidFill>
                  <a:schemeClr val="tx1"/>
                </a:solidFill>
              </a:rPr>
              <a:t>Machay</a:t>
            </a:r>
            <a:r>
              <a:rPr lang="es-ES" dirty="0">
                <a:solidFill>
                  <a:schemeClr val="tx1"/>
                </a:solidFill>
              </a:rPr>
              <a:t>” Restaurant Temático en san Pedro de Taboada, Sangolquí y su zona de influencia</a:t>
            </a:r>
            <a:endParaRPr lang="es-ES" b="1" dirty="0">
              <a:solidFill>
                <a:schemeClr val="tx1"/>
              </a:solidFill>
              <a:latin typeface="Arial" panose="020B0604020202020204" pitchFamily="34" charset="0"/>
              <a:cs typeface="Arial" panose="020B0604020202020204" pitchFamily="34" charset="0"/>
            </a:endParaRPr>
          </a:p>
        </p:txBody>
      </p:sp>
      <p:graphicFrame>
        <p:nvGraphicFramePr>
          <p:cNvPr id="14" name="Diagrama 3"/>
          <p:cNvGraphicFramePr/>
          <p:nvPr>
            <p:extLst>
              <p:ext uri="{D42A27DB-BD31-4B8C-83A1-F6EECF244321}">
                <p14:modId xmlns:p14="http://schemas.microsoft.com/office/powerpoint/2010/main" val="3369240318"/>
              </p:ext>
            </p:extLst>
          </p:nvPr>
        </p:nvGraphicFramePr>
        <p:xfrm>
          <a:off x="564851" y="4100945"/>
          <a:ext cx="11063732" cy="2262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4 CuadroTexto"/>
          <p:cNvSpPr txBox="1"/>
          <p:nvPr/>
        </p:nvSpPr>
        <p:spPr>
          <a:xfrm>
            <a:off x="4712902" y="1176384"/>
            <a:ext cx="2764312" cy="369332"/>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OBJETIVO GENERAL</a:t>
            </a:r>
          </a:p>
        </p:txBody>
      </p:sp>
      <p:sp>
        <p:nvSpPr>
          <p:cNvPr id="21" name="15 CuadroTexto"/>
          <p:cNvSpPr txBox="1"/>
          <p:nvPr/>
        </p:nvSpPr>
        <p:spPr>
          <a:xfrm>
            <a:off x="4878896" y="3548284"/>
            <a:ext cx="2201648" cy="646331"/>
          </a:xfrm>
          <a:prstGeom prst="rect">
            <a:avLst/>
          </a:prstGeom>
          <a:noFill/>
        </p:spPr>
        <p:txBody>
          <a:bodyPr wrap="square" rtlCol="0">
            <a:spAutoFit/>
          </a:bodyPr>
          <a:lstStyle/>
          <a:p>
            <a:pPr algn="ctr"/>
            <a:r>
              <a:rPr lang="es-ES" b="1" dirty="0">
                <a:latin typeface="Arial" panose="020B0604020202020204" pitchFamily="34" charset="0"/>
                <a:cs typeface="Arial" panose="020B0604020202020204" pitchFamily="34" charset="0"/>
              </a:rPr>
              <a:t>OBJETIVOS ESPECÍFICOS</a:t>
            </a:r>
          </a:p>
        </p:txBody>
      </p:sp>
    </p:spTree>
    <p:extLst>
      <p:ext uri="{BB962C8B-B14F-4D97-AF65-F5344CB8AC3E}">
        <p14:creationId xmlns:p14="http://schemas.microsoft.com/office/powerpoint/2010/main" val="92471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0 Rectángulo redondeado"/>
          <p:cNvSpPr/>
          <p:nvPr/>
        </p:nvSpPr>
        <p:spPr>
          <a:xfrm>
            <a:off x="4408803" y="450875"/>
            <a:ext cx="3359955" cy="602070"/>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n-US" sz="2000" b="1" dirty="0">
                <a:solidFill>
                  <a:schemeClr val="tx1"/>
                </a:solidFill>
                <a:latin typeface="Arial" panose="020B0604020202020204" pitchFamily="34" charset="0"/>
                <a:cs typeface="Arial" panose="020B0604020202020204" pitchFamily="34" charset="0"/>
              </a:rPr>
              <a:t>TECNICA DE MUESTREO</a:t>
            </a:r>
            <a:endParaRPr lang="es-ES" sz="2000" b="1" dirty="0">
              <a:solidFill>
                <a:schemeClr val="tx1"/>
              </a:solidFill>
              <a:latin typeface="Arial" panose="020B0604020202020204" pitchFamily="34" charset="0"/>
              <a:cs typeface="Arial" panose="020B0604020202020204" pitchFamily="34" charset="0"/>
            </a:endParaRPr>
          </a:p>
        </p:txBody>
      </p:sp>
      <p:sp>
        <p:nvSpPr>
          <p:cNvPr id="13" name="9 Rectángulo redondeado"/>
          <p:cNvSpPr/>
          <p:nvPr/>
        </p:nvSpPr>
        <p:spPr>
          <a:xfrm>
            <a:off x="2405225" y="1687627"/>
            <a:ext cx="7367110" cy="110175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La técnica de muestreo a ser utilizada es la de muestreo aleatorio no probabilístico por conveniencia; para lo cual se realizarán encuestas directas en la población objetivo</a:t>
            </a:r>
            <a:endParaRPr lang="es-ES" dirty="0">
              <a:solidFill>
                <a:schemeClr val="tx1"/>
              </a:solidFill>
              <a:latin typeface="Arial" panose="020B0604020202020204" pitchFamily="34" charset="0"/>
              <a:cs typeface="Arial" panose="020B0604020202020204" pitchFamily="34" charset="0"/>
            </a:endParaRPr>
          </a:p>
        </p:txBody>
      </p:sp>
      <p:sp>
        <p:nvSpPr>
          <p:cNvPr id="14" name="10 Rectángulo redondeado"/>
          <p:cNvSpPr/>
          <p:nvPr/>
        </p:nvSpPr>
        <p:spPr>
          <a:xfrm>
            <a:off x="3977783" y="3345873"/>
            <a:ext cx="3940870" cy="602070"/>
          </a:xfrm>
          <a:prstGeom prst="roundRect">
            <a:avLst/>
          </a:prstGeom>
          <a:solidFill>
            <a:schemeClr val="accent3">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Autofit/>
          </a:bodyPr>
          <a:lstStyle/>
          <a:p>
            <a:pPr algn="ctr">
              <a:lnSpc>
                <a:spcPct val="150000"/>
              </a:lnSpc>
              <a:spcBef>
                <a:spcPct val="0"/>
              </a:spcBef>
            </a:pPr>
            <a:r>
              <a:rPr lang="en-US" sz="2000" b="1" dirty="0">
                <a:solidFill>
                  <a:schemeClr val="tx1"/>
                </a:solidFill>
                <a:latin typeface="Arial" panose="020B0604020202020204" pitchFamily="34" charset="0"/>
                <a:cs typeface="Arial" panose="020B0604020202020204" pitchFamily="34" charset="0"/>
              </a:rPr>
              <a:t>TAMAÑO DE LA MUESTRA</a:t>
            </a:r>
            <a:endParaRPr lang="es-ES" sz="2000" b="1" dirty="0">
              <a:solidFill>
                <a:schemeClr val="tx1"/>
              </a:solidFill>
              <a:latin typeface="Arial" panose="020B0604020202020204" pitchFamily="34" charset="0"/>
              <a:cs typeface="Arial" panose="020B0604020202020204" pitchFamily="34" charset="0"/>
            </a:endParaRPr>
          </a:p>
        </p:txBody>
      </p:sp>
      <p:sp>
        <p:nvSpPr>
          <p:cNvPr id="2" name="Rectangle 2"/>
          <p:cNvSpPr>
            <a:spLocks noChangeArrowheads="1"/>
          </p:cNvSpPr>
          <p:nvPr/>
        </p:nvSpPr>
        <p:spPr bwMode="auto">
          <a:xfrm>
            <a:off x="-147782" y="-23090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3" name="Object 2"/>
          <p:cNvGraphicFramePr>
            <a:graphicFrameLocks noChangeAspect="1"/>
          </p:cNvGraphicFramePr>
          <p:nvPr>
            <p:extLst>
              <p:ext uri="{D42A27DB-BD31-4B8C-83A1-F6EECF244321}">
                <p14:modId xmlns:p14="http://schemas.microsoft.com/office/powerpoint/2010/main" val="480221140"/>
              </p:ext>
            </p:extLst>
          </p:nvPr>
        </p:nvGraphicFramePr>
        <p:xfrm>
          <a:off x="3498055" y="4317999"/>
          <a:ext cx="5181449" cy="1602510"/>
        </p:xfrm>
        <a:graphic>
          <a:graphicData uri="http://schemas.openxmlformats.org/presentationml/2006/ole">
            <mc:AlternateContent xmlns:mc="http://schemas.openxmlformats.org/markup-compatibility/2006">
              <mc:Choice xmlns:v="urn:schemas-microsoft-com:vml" Requires="v">
                <p:oleObj spid="_x0000_s4125" name="Equation" r:id="rId3" imgW="1473200" imgH="457200" progId="Equation.3">
                  <p:embed/>
                </p:oleObj>
              </mc:Choice>
              <mc:Fallback>
                <p:oleObj name="Equation" r:id="rId3" imgW="14732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8055" y="4317999"/>
                        <a:ext cx="5181449" cy="1602510"/>
                      </a:xfrm>
                      <a:prstGeom prst="rect">
                        <a:avLst/>
                      </a:prstGeom>
                      <a:noFill/>
                    </p:spPr>
                  </p:pic>
                </p:oleObj>
              </mc:Fallback>
            </mc:AlternateContent>
          </a:graphicData>
        </a:graphic>
      </p:graphicFrame>
      <p:sp>
        <p:nvSpPr>
          <p:cNvPr id="4" name="Rectangle 3"/>
          <p:cNvSpPr>
            <a:spLocks noChangeArrowheads="1"/>
          </p:cNvSpPr>
          <p:nvPr/>
        </p:nvSpPr>
        <p:spPr bwMode="auto">
          <a:xfrm>
            <a:off x="-147782" y="15216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330938858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2506</TotalTime>
  <Words>2167</Words>
  <Application>Microsoft Office PowerPoint</Application>
  <PresentationFormat>Personalizado</PresentationFormat>
  <Paragraphs>305</Paragraphs>
  <Slides>27</Slides>
  <Notes>0</Notes>
  <HiddenSlides>0</HiddenSlides>
  <MMClips>0</MMClips>
  <ScaleCrop>false</ScaleCrop>
  <HeadingPairs>
    <vt:vector size="6" baseType="variant">
      <vt:variant>
        <vt:lpstr>Tema</vt:lpstr>
      </vt:variant>
      <vt:variant>
        <vt:i4>1</vt:i4>
      </vt:variant>
      <vt:variant>
        <vt:lpstr>Servidores OLE incrustados</vt:lpstr>
      </vt:variant>
      <vt:variant>
        <vt:i4>3</vt:i4>
      </vt:variant>
      <vt:variant>
        <vt:lpstr>Títulos de diapositiva</vt:lpstr>
      </vt:variant>
      <vt:variant>
        <vt:i4>27</vt:i4>
      </vt:variant>
    </vt:vector>
  </HeadingPairs>
  <TitlesOfParts>
    <vt:vector size="31" baseType="lpstr">
      <vt:lpstr>Espiral</vt:lpstr>
      <vt:lpstr>Equation</vt:lpstr>
      <vt:lpstr>Document</vt:lpstr>
      <vt:lpstr>Documento</vt:lpstr>
      <vt:lpstr>Presentación de PowerPoint</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RECOMENDACIONES</vt:lpstr>
      <vt:lpstr>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 Velastegui</dc:creator>
  <cp:lastModifiedBy>Morocho Almache Jorge Enrique</cp:lastModifiedBy>
  <cp:revision>162</cp:revision>
  <dcterms:created xsi:type="dcterms:W3CDTF">2016-04-03T18:40:16Z</dcterms:created>
  <dcterms:modified xsi:type="dcterms:W3CDTF">2017-04-17T22:02:14Z</dcterms:modified>
</cp:coreProperties>
</file>