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57" r:id="rId3"/>
    <p:sldId id="533" r:id="rId4"/>
    <p:sldId id="534" r:id="rId5"/>
    <p:sldId id="535" r:id="rId6"/>
    <p:sldId id="536" r:id="rId7"/>
    <p:sldId id="537" r:id="rId8"/>
    <p:sldId id="538" r:id="rId9"/>
    <p:sldId id="529" r:id="rId10"/>
    <p:sldId id="527" r:id="rId11"/>
    <p:sldId id="528" r:id="rId12"/>
    <p:sldId id="523" r:id="rId13"/>
    <p:sldId id="539" r:id="rId14"/>
    <p:sldId id="540" r:id="rId15"/>
    <p:sldId id="531" r:id="rId16"/>
    <p:sldId id="545" r:id="rId17"/>
    <p:sldId id="548" r:id="rId18"/>
    <p:sldId id="613" r:id="rId19"/>
    <p:sldId id="559" r:id="rId20"/>
    <p:sldId id="619" r:id="rId21"/>
    <p:sldId id="617" r:id="rId22"/>
    <p:sldId id="618" r:id="rId23"/>
    <p:sldId id="566" r:id="rId24"/>
    <p:sldId id="571" r:id="rId25"/>
    <p:sldId id="573" r:id="rId26"/>
    <p:sldId id="569" r:id="rId27"/>
    <p:sldId id="575" r:id="rId28"/>
    <p:sldId id="576" r:id="rId29"/>
    <p:sldId id="578" r:id="rId30"/>
    <p:sldId id="579" r:id="rId31"/>
    <p:sldId id="584" r:id="rId32"/>
    <p:sldId id="585" r:id="rId33"/>
    <p:sldId id="586" r:id="rId34"/>
    <p:sldId id="588" r:id="rId35"/>
    <p:sldId id="589" r:id="rId36"/>
    <p:sldId id="590" r:id="rId37"/>
    <p:sldId id="591" r:id="rId38"/>
    <p:sldId id="592" r:id="rId39"/>
    <p:sldId id="593" r:id="rId40"/>
    <p:sldId id="595" r:id="rId41"/>
    <p:sldId id="597" r:id="rId42"/>
    <p:sldId id="609" r:id="rId43"/>
    <p:sldId id="598" r:id="rId44"/>
    <p:sldId id="601" r:id="rId45"/>
    <p:sldId id="602" r:id="rId46"/>
    <p:sldId id="603" r:id="rId47"/>
    <p:sldId id="605" r:id="rId48"/>
    <p:sldId id="606" r:id="rId49"/>
    <p:sldId id="612" r:id="rId50"/>
    <p:sldId id="511" r:id="rId51"/>
    <p:sldId id="512" r:id="rId52"/>
    <p:sldId id="611" r:id="rId5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3" userDrawn="1">
          <p15:clr>
            <a:srgbClr val="A4A3A4"/>
          </p15:clr>
        </p15:guide>
        <p15:guide id="2" pos="3840" userDrawn="1">
          <p15:clr>
            <a:srgbClr val="A4A3A4"/>
          </p15:clr>
        </p15:guide>
        <p15:guide id="3"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8640"/>
    <a:srgbClr val="ED7D31"/>
    <a:srgbClr val="E2E2E2"/>
    <a:srgbClr val="D9D0E2"/>
    <a:srgbClr val="DED6E6"/>
    <a:srgbClr val="3983FC"/>
    <a:srgbClr val="5E8BE4"/>
    <a:srgbClr val="B0E668"/>
    <a:srgbClr val="2D7BFA"/>
    <a:srgbClr val="4F91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66129" autoAdjust="0"/>
  </p:normalViewPr>
  <p:slideViewPr>
    <p:cSldViewPr snapToGrid="0">
      <p:cViewPr>
        <p:scale>
          <a:sx n="50" d="100"/>
          <a:sy n="50" d="100"/>
        </p:scale>
        <p:origin x="-1512" y="-48"/>
      </p:cViewPr>
      <p:guideLst>
        <p:guide orient="horz" pos="2183"/>
        <p:guide pos="3840"/>
        <p:guide pos="3863"/>
      </p:guideLst>
    </p:cSldViewPr>
  </p:slideViewPr>
  <p:outlineViewPr>
    <p:cViewPr>
      <p:scale>
        <a:sx n="33" d="100"/>
        <a:sy n="33" d="100"/>
      </p:scale>
      <p:origin x="0" y="0"/>
    </p:cViewPr>
    <p:sldLst>
      <p:sld r:id="rId1" collapse="1"/>
    </p:sldLst>
  </p:outlineViewPr>
  <p:notesTextViewPr>
    <p:cViewPr>
      <p:scale>
        <a:sx n="150" d="100"/>
        <a:sy n="150" d="100"/>
      </p:scale>
      <p:origin x="0" y="0"/>
    </p:cViewPr>
  </p:notesTextViewPr>
  <p:sorterViewPr>
    <p:cViewPr>
      <p:scale>
        <a:sx n="100" d="100"/>
        <a:sy n="100" d="100"/>
      </p:scale>
      <p:origin x="0" y="0"/>
    </p:cViewPr>
  </p:sorterViewPr>
  <p:notesViewPr>
    <p:cSldViewPr snapToGrid="0">
      <p:cViewPr varScale="1">
        <p:scale>
          <a:sx n="56" d="100"/>
          <a:sy n="56" d="100"/>
        </p:scale>
        <p:origin x="-28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iagrams/_rels/data4.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E6BB19-42B3-4D78-9911-3C9571A0F176}" type="doc">
      <dgm:prSet loTypeId="urn:microsoft.com/office/officeart/2005/8/layout/process2" loCatId="process" qsTypeId="urn:microsoft.com/office/officeart/2005/8/quickstyle/simple1" qsCatId="simple" csTypeId="urn:microsoft.com/office/officeart/2005/8/colors/colorful4" csCatId="colorful" phldr="1"/>
      <dgm:spPr/>
    </dgm:pt>
    <dgm:pt modelId="{70B68E88-9CAF-4442-8004-AA62B01393C5}">
      <dgm:prSet phldrT="[Texto]" custT="1"/>
      <dgm:spPr/>
      <dgm:t>
        <a:bodyPr/>
        <a:lstStyle/>
        <a:p>
          <a:r>
            <a:rPr lang="es-EC" sz="2300" dirty="0" smtClean="0">
              <a:latin typeface="Times New Roman" panose="02020603050405020304" pitchFamily="18" charset="0"/>
              <a:cs typeface="Times New Roman" panose="02020603050405020304" pitchFamily="18" charset="0"/>
            </a:rPr>
            <a:t>Introducción</a:t>
          </a:r>
          <a:endParaRPr lang="es-EC" sz="2300" dirty="0">
            <a:latin typeface="Times New Roman" panose="02020603050405020304" pitchFamily="18" charset="0"/>
            <a:cs typeface="Times New Roman" panose="02020603050405020304" pitchFamily="18" charset="0"/>
          </a:endParaRPr>
        </a:p>
      </dgm:t>
    </dgm:pt>
    <dgm:pt modelId="{0CE43050-D6EF-461C-A9DB-E58FCE35EDA3}" type="parTrans" cxnId="{C21AC4E5-F47D-4725-B6D4-F7C047164692}">
      <dgm:prSet/>
      <dgm:spPr/>
      <dgm:t>
        <a:bodyPr/>
        <a:lstStyle/>
        <a:p>
          <a:endParaRPr lang="es-EC" sz="2300">
            <a:latin typeface="Times New Roman" panose="02020603050405020304" pitchFamily="18" charset="0"/>
            <a:cs typeface="Times New Roman" panose="02020603050405020304" pitchFamily="18" charset="0"/>
          </a:endParaRPr>
        </a:p>
      </dgm:t>
    </dgm:pt>
    <dgm:pt modelId="{6F66DCAA-DB90-4C11-9DB8-DECBBC4FD100}" type="sibTrans" cxnId="{C21AC4E5-F47D-4725-B6D4-F7C047164692}">
      <dgm:prSet custT="1"/>
      <dgm:spPr/>
      <dgm:t>
        <a:bodyPr/>
        <a:lstStyle/>
        <a:p>
          <a:endParaRPr lang="es-EC" sz="2300">
            <a:latin typeface="Times New Roman" panose="02020603050405020304" pitchFamily="18" charset="0"/>
            <a:cs typeface="Times New Roman" panose="02020603050405020304" pitchFamily="18" charset="0"/>
          </a:endParaRPr>
        </a:p>
      </dgm:t>
    </dgm:pt>
    <dgm:pt modelId="{3D1FB903-A4C2-466E-9ADC-2618B189F50F}">
      <dgm:prSet phldrT="[Texto]" custT="1"/>
      <dgm:spPr/>
      <dgm:t>
        <a:bodyPr/>
        <a:lstStyle/>
        <a:p>
          <a:r>
            <a:rPr lang="es-EC" sz="2300" dirty="0" smtClean="0">
              <a:latin typeface="Times New Roman" panose="02020603050405020304" pitchFamily="18" charset="0"/>
              <a:cs typeface="Times New Roman" panose="02020603050405020304" pitchFamily="18" charset="0"/>
            </a:rPr>
            <a:t>Objetivos</a:t>
          </a:r>
          <a:endParaRPr lang="es-EC" sz="2300" dirty="0">
            <a:latin typeface="Times New Roman" panose="02020603050405020304" pitchFamily="18" charset="0"/>
            <a:cs typeface="Times New Roman" panose="02020603050405020304" pitchFamily="18" charset="0"/>
          </a:endParaRPr>
        </a:p>
      </dgm:t>
    </dgm:pt>
    <dgm:pt modelId="{BA9EEEA3-724E-4EAE-ACE6-00CDD77DBEDD}" type="parTrans" cxnId="{4AE14F29-7733-4BF2-A88D-8D1E2A9CAED7}">
      <dgm:prSet/>
      <dgm:spPr/>
      <dgm:t>
        <a:bodyPr/>
        <a:lstStyle/>
        <a:p>
          <a:endParaRPr lang="es-EC" sz="2300">
            <a:latin typeface="Times New Roman" panose="02020603050405020304" pitchFamily="18" charset="0"/>
            <a:cs typeface="Times New Roman" panose="02020603050405020304" pitchFamily="18" charset="0"/>
          </a:endParaRPr>
        </a:p>
      </dgm:t>
    </dgm:pt>
    <dgm:pt modelId="{64439C54-5AD8-4C50-90D0-07815816CFE3}" type="sibTrans" cxnId="{4AE14F29-7733-4BF2-A88D-8D1E2A9CAED7}">
      <dgm:prSet custT="1"/>
      <dgm:spPr/>
      <dgm:t>
        <a:bodyPr/>
        <a:lstStyle/>
        <a:p>
          <a:endParaRPr lang="es-EC" sz="2300">
            <a:latin typeface="Times New Roman" panose="02020603050405020304" pitchFamily="18" charset="0"/>
            <a:cs typeface="Times New Roman" panose="02020603050405020304" pitchFamily="18" charset="0"/>
          </a:endParaRPr>
        </a:p>
      </dgm:t>
    </dgm:pt>
    <dgm:pt modelId="{1D500B24-C0FC-490D-96DA-093783F88633}">
      <dgm:prSet phldrT="[Texto]" custT="1"/>
      <dgm:spPr/>
      <dgm:t>
        <a:bodyPr/>
        <a:lstStyle/>
        <a:p>
          <a:r>
            <a:rPr lang="es-EC" sz="2300" dirty="0" smtClean="0">
              <a:latin typeface="Times New Roman" panose="02020603050405020304" pitchFamily="18" charset="0"/>
              <a:cs typeface="Times New Roman" panose="02020603050405020304" pitchFamily="18" charset="0"/>
            </a:rPr>
            <a:t>Filtro de Kalman</a:t>
          </a:r>
          <a:endParaRPr lang="es-EC" sz="2300" dirty="0">
            <a:latin typeface="Times New Roman" panose="02020603050405020304" pitchFamily="18" charset="0"/>
            <a:cs typeface="Times New Roman" panose="02020603050405020304" pitchFamily="18" charset="0"/>
          </a:endParaRPr>
        </a:p>
      </dgm:t>
    </dgm:pt>
    <dgm:pt modelId="{449F064D-ED3E-4F7A-8313-C2893FF25FFC}" type="parTrans" cxnId="{08E3AEA1-1EC6-4AF2-BBEC-BD1E12C87A67}">
      <dgm:prSet/>
      <dgm:spPr/>
      <dgm:t>
        <a:bodyPr/>
        <a:lstStyle/>
        <a:p>
          <a:endParaRPr lang="es-EC" sz="2300">
            <a:latin typeface="Times New Roman" panose="02020603050405020304" pitchFamily="18" charset="0"/>
            <a:cs typeface="Times New Roman" panose="02020603050405020304" pitchFamily="18" charset="0"/>
          </a:endParaRPr>
        </a:p>
      </dgm:t>
    </dgm:pt>
    <dgm:pt modelId="{95BA3411-25E4-465A-A673-1C1374836345}" type="sibTrans" cxnId="{08E3AEA1-1EC6-4AF2-BBEC-BD1E12C87A67}">
      <dgm:prSet custT="1"/>
      <dgm:spPr/>
      <dgm:t>
        <a:bodyPr/>
        <a:lstStyle/>
        <a:p>
          <a:endParaRPr lang="es-EC" sz="2300">
            <a:latin typeface="Times New Roman" panose="02020603050405020304" pitchFamily="18" charset="0"/>
            <a:cs typeface="Times New Roman" panose="02020603050405020304" pitchFamily="18" charset="0"/>
          </a:endParaRPr>
        </a:p>
      </dgm:t>
    </dgm:pt>
    <dgm:pt modelId="{4858BA65-E385-4825-A88A-707F07E58AD8}">
      <dgm:prSet custT="1"/>
      <dgm:spPr/>
      <dgm:t>
        <a:bodyPr/>
        <a:lstStyle/>
        <a:p>
          <a:r>
            <a:rPr lang="es-EC" sz="2300" dirty="0" smtClean="0">
              <a:latin typeface="Times New Roman" panose="02020603050405020304" pitchFamily="18" charset="0"/>
              <a:cs typeface="Times New Roman" panose="02020603050405020304" pitchFamily="18" charset="0"/>
            </a:rPr>
            <a:t>Diseño</a:t>
          </a:r>
          <a:endParaRPr lang="es-EC" sz="2300" dirty="0">
            <a:latin typeface="Times New Roman" panose="02020603050405020304" pitchFamily="18" charset="0"/>
            <a:cs typeface="Times New Roman" panose="02020603050405020304" pitchFamily="18" charset="0"/>
          </a:endParaRPr>
        </a:p>
      </dgm:t>
    </dgm:pt>
    <dgm:pt modelId="{B2310BA8-5BC6-4508-A72A-086DD72F6821}" type="parTrans" cxnId="{0D959687-C554-431D-93C6-C762F5D2CABB}">
      <dgm:prSet/>
      <dgm:spPr/>
      <dgm:t>
        <a:bodyPr/>
        <a:lstStyle/>
        <a:p>
          <a:endParaRPr lang="es-EC" sz="2300">
            <a:latin typeface="Times New Roman" panose="02020603050405020304" pitchFamily="18" charset="0"/>
            <a:cs typeface="Times New Roman" panose="02020603050405020304" pitchFamily="18" charset="0"/>
          </a:endParaRPr>
        </a:p>
      </dgm:t>
    </dgm:pt>
    <dgm:pt modelId="{2AF8B08E-EF4E-440E-80A9-B96C323E167B}" type="sibTrans" cxnId="{0D959687-C554-431D-93C6-C762F5D2CABB}">
      <dgm:prSet custT="1"/>
      <dgm:spPr/>
      <dgm:t>
        <a:bodyPr/>
        <a:lstStyle/>
        <a:p>
          <a:endParaRPr lang="es-EC" sz="2300">
            <a:latin typeface="Times New Roman" panose="02020603050405020304" pitchFamily="18" charset="0"/>
            <a:cs typeface="Times New Roman" panose="02020603050405020304" pitchFamily="18" charset="0"/>
          </a:endParaRPr>
        </a:p>
      </dgm:t>
    </dgm:pt>
    <dgm:pt modelId="{F39246FA-B2E7-42B3-924D-D0CBCB6CB808}">
      <dgm:prSet custT="1"/>
      <dgm:spPr/>
      <dgm:t>
        <a:bodyPr/>
        <a:lstStyle/>
        <a:p>
          <a:r>
            <a:rPr lang="es-EC" sz="2300" dirty="0" smtClean="0">
              <a:latin typeface="Times New Roman" panose="02020603050405020304" pitchFamily="18" charset="0"/>
              <a:cs typeface="Times New Roman" panose="02020603050405020304" pitchFamily="18" charset="0"/>
            </a:rPr>
            <a:t>Construcción e implementación</a:t>
          </a:r>
          <a:endParaRPr lang="es-EC" sz="2300" dirty="0">
            <a:latin typeface="Times New Roman" panose="02020603050405020304" pitchFamily="18" charset="0"/>
            <a:cs typeface="Times New Roman" panose="02020603050405020304" pitchFamily="18" charset="0"/>
          </a:endParaRPr>
        </a:p>
      </dgm:t>
    </dgm:pt>
    <dgm:pt modelId="{07D74CAD-8AB2-4B49-B546-B497385BBB18}" type="parTrans" cxnId="{9EDD7573-863A-4C11-A7C9-28D738CF505B}">
      <dgm:prSet/>
      <dgm:spPr/>
      <dgm:t>
        <a:bodyPr/>
        <a:lstStyle/>
        <a:p>
          <a:endParaRPr lang="es-EC" sz="2300">
            <a:latin typeface="Times New Roman" panose="02020603050405020304" pitchFamily="18" charset="0"/>
            <a:cs typeface="Times New Roman" panose="02020603050405020304" pitchFamily="18" charset="0"/>
          </a:endParaRPr>
        </a:p>
      </dgm:t>
    </dgm:pt>
    <dgm:pt modelId="{CF82F2F1-5A2E-431D-AA69-C77F0D4F7DB6}" type="sibTrans" cxnId="{9EDD7573-863A-4C11-A7C9-28D738CF505B}">
      <dgm:prSet custT="1"/>
      <dgm:spPr/>
      <dgm:t>
        <a:bodyPr/>
        <a:lstStyle/>
        <a:p>
          <a:endParaRPr lang="es-EC" sz="2300">
            <a:latin typeface="Times New Roman" panose="02020603050405020304" pitchFamily="18" charset="0"/>
            <a:cs typeface="Times New Roman" panose="02020603050405020304" pitchFamily="18" charset="0"/>
          </a:endParaRPr>
        </a:p>
      </dgm:t>
    </dgm:pt>
    <dgm:pt modelId="{12003714-81C9-4DEF-946F-F891A8ADFF64}">
      <dgm:prSet custT="1"/>
      <dgm:spPr/>
      <dgm:t>
        <a:bodyPr/>
        <a:lstStyle/>
        <a:p>
          <a:r>
            <a:rPr lang="es-EC" sz="2300" dirty="0" smtClean="0">
              <a:latin typeface="Times New Roman" panose="02020603050405020304" pitchFamily="18" charset="0"/>
              <a:cs typeface="Times New Roman" panose="02020603050405020304" pitchFamily="18" charset="0"/>
            </a:rPr>
            <a:t>Pruebas, resultados y análisis de ventajas de aplicación</a:t>
          </a:r>
          <a:endParaRPr lang="es-EC" sz="2300" dirty="0">
            <a:latin typeface="Times New Roman" panose="02020603050405020304" pitchFamily="18" charset="0"/>
            <a:cs typeface="Times New Roman" panose="02020603050405020304" pitchFamily="18" charset="0"/>
          </a:endParaRPr>
        </a:p>
      </dgm:t>
    </dgm:pt>
    <dgm:pt modelId="{5D023ECD-F325-4C1F-83BA-1CE825B41360}" type="parTrans" cxnId="{C1A8E18F-5E6F-4681-AEBC-F7F3CC9412BE}">
      <dgm:prSet/>
      <dgm:spPr/>
      <dgm:t>
        <a:bodyPr/>
        <a:lstStyle/>
        <a:p>
          <a:endParaRPr lang="es-EC" sz="2300">
            <a:latin typeface="Times New Roman" panose="02020603050405020304" pitchFamily="18" charset="0"/>
            <a:cs typeface="Times New Roman" panose="02020603050405020304" pitchFamily="18" charset="0"/>
          </a:endParaRPr>
        </a:p>
      </dgm:t>
    </dgm:pt>
    <dgm:pt modelId="{A9B0D90B-ED8B-468B-AC52-CD8D71708336}" type="sibTrans" cxnId="{C1A8E18F-5E6F-4681-AEBC-F7F3CC9412BE}">
      <dgm:prSet/>
      <dgm:spPr/>
      <dgm:t>
        <a:bodyPr/>
        <a:lstStyle/>
        <a:p>
          <a:endParaRPr lang="es-EC" sz="2300">
            <a:latin typeface="Times New Roman" panose="02020603050405020304" pitchFamily="18" charset="0"/>
            <a:cs typeface="Times New Roman" panose="02020603050405020304" pitchFamily="18" charset="0"/>
          </a:endParaRPr>
        </a:p>
      </dgm:t>
    </dgm:pt>
    <dgm:pt modelId="{58E3F1A0-DB04-4095-B191-DF081DA09178}">
      <dgm:prSet custT="1"/>
      <dgm:spPr/>
      <dgm:t>
        <a:bodyPr/>
        <a:lstStyle/>
        <a:p>
          <a:r>
            <a:rPr lang="es-EC" sz="2300" dirty="0" smtClean="0">
              <a:latin typeface="Times New Roman" panose="02020603050405020304" pitchFamily="18" charset="0"/>
              <a:cs typeface="Times New Roman" panose="02020603050405020304" pitchFamily="18" charset="0"/>
            </a:rPr>
            <a:t>Conclusiones, Recomendaciones y Trabajos Futuros</a:t>
          </a:r>
          <a:endParaRPr lang="es-EC" sz="2300" dirty="0">
            <a:latin typeface="Times New Roman" panose="02020603050405020304" pitchFamily="18" charset="0"/>
            <a:cs typeface="Times New Roman" panose="02020603050405020304" pitchFamily="18" charset="0"/>
          </a:endParaRPr>
        </a:p>
      </dgm:t>
    </dgm:pt>
    <dgm:pt modelId="{EBE2CE13-F00B-4B07-B083-BB669F76F447}" type="parTrans" cxnId="{33FE8E45-FFB8-4B68-83E4-865F0E6F480B}">
      <dgm:prSet/>
      <dgm:spPr/>
      <dgm:t>
        <a:bodyPr/>
        <a:lstStyle/>
        <a:p>
          <a:endParaRPr lang="es-EC">
            <a:latin typeface="Times New Roman" panose="02020603050405020304" pitchFamily="18" charset="0"/>
            <a:cs typeface="Times New Roman" panose="02020603050405020304" pitchFamily="18" charset="0"/>
          </a:endParaRPr>
        </a:p>
      </dgm:t>
    </dgm:pt>
    <dgm:pt modelId="{40504207-9A62-47E7-87BC-72E4A0B14A3A}" type="sibTrans" cxnId="{33FE8E45-FFB8-4B68-83E4-865F0E6F480B}">
      <dgm:prSet/>
      <dgm:spPr/>
      <dgm:t>
        <a:bodyPr/>
        <a:lstStyle/>
        <a:p>
          <a:endParaRPr lang="es-EC">
            <a:latin typeface="Times New Roman" panose="02020603050405020304" pitchFamily="18" charset="0"/>
            <a:cs typeface="Times New Roman" panose="02020603050405020304" pitchFamily="18" charset="0"/>
          </a:endParaRPr>
        </a:p>
      </dgm:t>
    </dgm:pt>
    <dgm:pt modelId="{DD5F5161-4DED-4225-8010-7EDB2569B4BF}" type="pres">
      <dgm:prSet presAssocID="{18E6BB19-42B3-4D78-9911-3C9571A0F176}" presName="linearFlow" presStyleCnt="0">
        <dgm:presLayoutVars>
          <dgm:resizeHandles val="exact"/>
        </dgm:presLayoutVars>
      </dgm:prSet>
      <dgm:spPr/>
    </dgm:pt>
    <dgm:pt modelId="{1664FB53-24F5-498F-94E3-119470D348C9}" type="pres">
      <dgm:prSet presAssocID="{70B68E88-9CAF-4442-8004-AA62B01393C5}" presName="node" presStyleLbl="node1" presStyleIdx="0" presStyleCnt="7" custScaleX="287243" custScaleY="124879">
        <dgm:presLayoutVars>
          <dgm:bulletEnabled val="1"/>
        </dgm:presLayoutVars>
      </dgm:prSet>
      <dgm:spPr/>
      <dgm:t>
        <a:bodyPr/>
        <a:lstStyle/>
        <a:p>
          <a:endParaRPr lang="es-EC"/>
        </a:p>
      </dgm:t>
    </dgm:pt>
    <dgm:pt modelId="{A5BEC82F-9AED-40FF-8E41-C56CA154CD74}" type="pres">
      <dgm:prSet presAssocID="{6F66DCAA-DB90-4C11-9DB8-DECBBC4FD100}" presName="sibTrans" presStyleLbl="sibTrans2D1" presStyleIdx="0" presStyleCnt="6"/>
      <dgm:spPr/>
      <dgm:t>
        <a:bodyPr/>
        <a:lstStyle/>
        <a:p>
          <a:endParaRPr lang="es-EC"/>
        </a:p>
      </dgm:t>
    </dgm:pt>
    <dgm:pt modelId="{75078EFB-4659-40CA-B947-FC3280C0295B}" type="pres">
      <dgm:prSet presAssocID="{6F66DCAA-DB90-4C11-9DB8-DECBBC4FD100}" presName="connectorText" presStyleLbl="sibTrans2D1" presStyleIdx="0" presStyleCnt="6"/>
      <dgm:spPr/>
      <dgm:t>
        <a:bodyPr/>
        <a:lstStyle/>
        <a:p>
          <a:endParaRPr lang="es-EC"/>
        </a:p>
      </dgm:t>
    </dgm:pt>
    <dgm:pt modelId="{B2194AA4-1096-4390-B5CF-F140371F63C1}" type="pres">
      <dgm:prSet presAssocID="{3D1FB903-A4C2-466E-9ADC-2618B189F50F}" presName="node" presStyleLbl="node1" presStyleIdx="1" presStyleCnt="7" custScaleX="287243" custScaleY="124879" custLinFactNeighborX="-491" custLinFactNeighborY="-37116">
        <dgm:presLayoutVars>
          <dgm:bulletEnabled val="1"/>
        </dgm:presLayoutVars>
      </dgm:prSet>
      <dgm:spPr/>
      <dgm:t>
        <a:bodyPr/>
        <a:lstStyle/>
        <a:p>
          <a:endParaRPr lang="es-EC"/>
        </a:p>
      </dgm:t>
    </dgm:pt>
    <dgm:pt modelId="{8D37B287-DDCA-47DB-B0DA-E2AC12EF0956}" type="pres">
      <dgm:prSet presAssocID="{64439C54-5AD8-4C50-90D0-07815816CFE3}" presName="sibTrans" presStyleLbl="sibTrans2D1" presStyleIdx="1" presStyleCnt="6"/>
      <dgm:spPr/>
      <dgm:t>
        <a:bodyPr/>
        <a:lstStyle/>
        <a:p>
          <a:endParaRPr lang="es-EC"/>
        </a:p>
      </dgm:t>
    </dgm:pt>
    <dgm:pt modelId="{9636AE92-014D-4FA7-82F4-23632D67284E}" type="pres">
      <dgm:prSet presAssocID="{64439C54-5AD8-4C50-90D0-07815816CFE3}" presName="connectorText" presStyleLbl="sibTrans2D1" presStyleIdx="1" presStyleCnt="6"/>
      <dgm:spPr/>
      <dgm:t>
        <a:bodyPr/>
        <a:lstStyle/>
        <a:p>
          <a:endParaRPr lang="es-EC"/>
        </a:p>
      </dgm:t>
    </dgm:pt>
    <dgm:pt modelId="{ECC351B1-2522-4ADC-82DC-3DC27481A52C}" type="pres">
      <dgm:prSet presAssocID="{1D500B24-C0FC-490D-96DA-093783F88633}" presName="node" presStyleLbl="node1" presStyleIdx="2" presStyleCnt="7" custScaleX="287243" custScaleY="124879" custLinFactNeighborX="-339" custLinFactNeighborY="-76720">
        <dgm:presLayoutVars>
          <dgm:bulletEnabled val="1"/>
        </dgm:presLayoutVars>
      </dgm:prSet>
      <dgm:spPr/>
      <dgm:t>
        <a:bodyPr/>
        <a:lstStyle/>
        <a:p>
          <a:endParaRPr lang="es-EC"/>
        </a:p>
      </dgm:t>
    </dgm:pt>
    <dgm:pt modelId="{9F88B393-29DD-4D1C-A39B-8267CE8D0D24}" type="pres">
      <dgm:prSet presAssocID="{95BA3411-25E4-465A-A673-1C1374836345}" presName="sibTrans" presStyleLbl="sibTrans2D1" presStyleIdx="2" presStyleCnt="6"/>
      <dgm:spPr/>
      <dgm:t>
        <a:bodyPr/>
        <a:lstStyle/>
        <a:p>
          <a:endParaRPr lang="es-EC"/>
        </a:p>
      </dgm:t>
    </dgm:pt>
    <dgm:pt modelId="{3F46CC1F-B43A-40ED-A30D-3CC21E0A915F}" type="pres">
      <dgm:prSet presAssocID="{95BA3411-25E4-465A-A673-1C1374836345}" presName="connectorText" presStyleLbl="sibTrans2D1" presStyleIdx="2" presStyleCnt="6"/>
      <dgm:spPr/>
      <dgm:t>
        <a:bodyPr/>
        <a:lstStyle/>
        <a:p>
          <a:endParaRPr lang="es-EC"/>
        </a:p>
      </dgm:t>
    </dgm:pt>
    <dgm:pt modelId="{3788CC22-A106-4A51-88C0-C5A3B9ED6FBF}" type="pres">
      <dgm:prSet presAssocID="{4858BA65-E385-4825-A88A-707F07E58AD8}" presName="node" presStyleLbl="node1" presStyleIdx="3" presStyleCnt="7" custScaleX="287243" custScaleY="124879" custLinFactNeighborX="-79" custLinFactNeighborY="-95432">
        <dgm:presLayoutVars>
          <dgm:bulletEnabled val="1"/>
        </dgm:presLayoutVars>
      </dgm:prSet>
      <dgm:spPr/>
      <dgm:t>
        <a:bodyPr/>
        <a:lstStyle/>
        <a:p>
          <a:endParaRPr lang="es-EC"/>
        </a:p>
      </dgm:t>
    </dgm:pt>
    <dgm:pt modelId="{C0909078-8EDC-44B2-AF9D-5981F3DC444E}" type="pres">
      <dgm:prSet presAssocID="{2AF8B08E-EF4E-440E-80A9-B96C323E167B}" presName="sibTrans" presStyleLbl="sibTrans2D1" presStyleIdx="3" presStyleCnt="6"/>
      <dgm:spPr/>
      <dgm:t>
        <a:bodyPr/>
        <a:lstStyle/>
        <a:p>
          <a:endParaRPr lang="es-EC"/>
        </a:p>
      </dgm:t>
    </dgm:pt>
    <dgm:pt modelId="{8B7CFB83-F851-4E78-9A8D-C5781E7C4D64}" type="pres">
      <dgm:prSet presAssocID="{2AF8B08E-EF4E-440E-80A9-B96C323E167B}" presName="connectorText" presStyleLbl="sibTrans2D1" presStyleIdx="3" presStyleCnt="6"/>
      <dgm:spPr/>
      <dgm:t>
        <a:bodyPr/>
        <a:lstStyle/>
        <a:p>
          <a:endParaRPr lang="es-EC"/>
        </a:p>
      </dgm:t>
    </dgm:pt>
    <dgm:pt modelId="{05254179-8B58-4D6C-83BF-FFF5F8A55A45}" type="pres">
      <dgm:prSet presAssocID="{F39246FA-B2E7-42B3-924D-D0CBCB6CB808}" presName="node" presStyleLbl="node1" presStyleIdx="4" presStyleCnt="7" custScaleX="287243" custScaleY="124879" custLinFactY="-7708" custLinFactNeighborX="796" custLinFactNeighborY="-100000">
        <dgm:presLayoutVars>
          <dgm:bulletEnabled val="1"/>
        </dgm:presLayoutVars>
      </dgm:prSet>
      <dgm:spPr/>
      <dgm:t>
        <a:bodyPr/>
        <a:lstStyle/>
        <a:p>
          <a:endParaRPr lang="es-EC"/>
        </a:p>
      </dgm:t>
    </dgm:pt>
    <dgm:pt modelId="{FC05E88E-11CD-417C-A11D-0C6F44901AEE}" type="pres">
      <dgm:prSet presAssocID="{CF82F2F1-5A2E-431D-AA69-C77F0D4F7DB6}" presName="sibTrans" presStyleLbl="sibTrans2D1" presStyleIdx="4" presStyleCnt="6"/>
      <dgm:spPr/>
      <dgm:t>
        <a:bodyPr/>
        <a:lstStyle/>
        <a:p>
          <a:endParaRPr lang="es-EC"/>
        </a:p>
      </dgm:t>
    </dgm:pt>
    <dgm:pt modelId="{421F9EBD-B08E-4847-A707-40504AC59780}" type="pres">
      <dgm:prSet presAssocID="{CF82F2F1-5A2E-431D-AA69-C77F0D4F7DB6}" presName="connectorText" presStyleLbl="sibTrans2D1" presStyleIdx="4" presStyleCnt="6"/>
      <dgm:spPr/>
      <dgm:t>
        <a:bodyPr/>
        <a:lstStyle/>
        <a:p>
          <a:endParaRPr lang="es-EC"/>
        </a:p>
      </dgm:t>
    </dgm:pt>
    <dgm:pt modelId="{E7CBD095-4B6D-48FC-AD77-7983E54B7DC0}" type="pres">
      <dgm:prSet presAssocID="{12003714-81C9-4DEF-946F-F891A8ADFF64}" presName="node" presStyleLbl="node1" presStyleIdx="5" presStyleCnt="7" custScaleX="287243" custScaleY="145491" custLinFactY="-11348" custLinFactNeighborX="-419" custLinFactNeighborY="-100000">
        <dgm:presLayoutVars>
          <dgm:bulletEnabled val="1"/>
        </dgm:presLayoutVars>
      </dgm:prSet>
      <dgm:spPr/>
      <dgm:t>
        <a:bodyPr/>
        <a:lstStyle/>
        <a:p>
          <a:endParaRPr lang="es-EC"/>
        </a:p>
      </dgm:t>
    </dgm:pt>
    <dgm:pt modelId="{FDAC3CA3-AC0A-403E-8449-C7E0358B61B8}" type="pres">
      <dgm:prSet presAssocID="{A9B0D90B-ED8B-468B-AC52-CD8D71708336}" presName="sibTrans" presStyleLbl="sibTrans2D1" presStyleIdx="5" presStyleCnt="6"/>
      <dgm:spPr/>
      <dgm:t>
        <a:bodyPr/>
        <a:lstStyle/>
        <a:p>
          <a:endParaRPr lang="es-EC"/>
        </a:p>
      </dgm:t>
    </dgm:pt>
    <dgm:pt modelId="{F0465007-F703-4CF7-9C3B-1F16E46FCA21}" type="pres">
      <dgm:prSet presAssocID="{A9B0D90B-ED8B-468B-AC52-CD8D71708336}" presName="connectorText" presStyleLbl="sibTrans2D1" presStyleIdx="5" presStyleCnt="6"/>
      <dgm:spPr/>
      <dgm:t>
        <a:bodyPr/>
        <a:lstStyle/>
        <a:p>
          <a:endParaRPr lang="es-EC"/>
        </a:p>
      </dgm:t>
    </dgm:pt>
    <dgm:pt modelId="{7EECAF94-1D56-4095-A600-F9702A99C1C4}" type="pres">
      <dgm:prSet presAssocID="{58E3F1A0-DB04-4095-B191-DF081DA09178}" presName="node" presStyleLbl="node1" presStyleIdx="6" presStyleCnt="7" custScaleX="287243" custScaleY="145491" custLinFactNeighborY="-76360">
        <dgm:presLayoutVars>
          <dgm:bulletEnabled val="1"/>
        </dgm:presLayoutVars>
      </dgm:prSet>
      <dgm:spPr/>
      <dgm:t>
        <a:bodyPr/>
        <a:lstStyle/>
        <a:p>
          <a:endParaRPr lang="es-EC"/>
        </a:p>
      </dgm:t>
    </dgm:pt>
  </dgm:ptLst>
  <dgm:cxnLst>
    <dgm:cxn modelId="{4CE6E524-4F12-4051-9E53-4CB3675684D8}" type="presOf" srcId="{CF82F2F1-5A2E-431D-AA69-C77F0D4F7DB6}" destId="{FC05E88E-11CD-417C-A11D-0C6F44901AEE}" srcOrd="0" destOrd="0" presId="urn:microsoft.com/office/officeart/2005/8/layout/process2"/>
    <dgm:cxn modelId="{39DA241E-D47C-4B83-AFB6-AAEE49007160}" type="presOf" srcId="{18E6BB19-42B3-4D78-9911-3C9571A0F176}" destId="{DD5F5161-4DED-4225-8010-7EDB2569B4BF}" srcOrd="0" destOrd="0" presId="urn:microsoft.com/office/officeart/2005/8/layout/process2"/>
    <dgm:cxn modelId="{C1A8E18F-5E6F-4681-AEBC-F7F3CC9412BE}" srcId="{18E6BB19-42B3-4D78-9911-3C9571A0F176}" destId="{12003714-81C9-4DEF-946F-F891A8ADFF64}" srcOrd="5" destOrd="0" parTransId="{5D023ECD-F325-4C1F-83BA-1CE825B41360}" sibTransId="{A9B0D90B-ED8B-468B-AC52-CD8D71708336}"/>
    <dgm:cxn modelId="{EB28BC27-4284-46AF-AD90-4101BF281931}" type="presOf" srcId="{A9B0D90B-ED8B-468B-AC52-CD8D71708336}" destId="{FDAC3CA3-AC0A-403E-8449-C7E0358B61B8}" srcOrd="0" destOrd="0" presId="urn:microsoft.com/office/officeart/2005/8/layout/process2"/>
    <dgm:cxn modelId="{9F7FC5FE-F57F-4915-A287-915BBF217E64}" type="presOf" srcId="{CF82F2F1-5A2E-431D-AA69-C77F0D4F7DB6}" destId="{421F9EBD-B08E-4847-A707-40504AC59780}" srcOrd="1" destOrd="0" presId="urn:microsoft.com/office/officeart/2005/8/layout/process2"/>
    <dgm:cxn modelId="{E6394EBE-20C9-4DD7-8893-13D2DCCC357F}" type="presOf" srcId="{95BA3411-25E4-465A-A673-1C1374836345}" destId="{9F88B393-29DD-4D1C-A39B-8267CE8D0D24}" srcOrd="0" destOrd="0" presId="urn:microsoft.com/office/officeart/2005/8/layout/process2"/>
    <dgm:cxn modelId="{A0D28785-51DD-4834-801C-356FEC8EA0F6}" type="presOf" srcId="{6F66DCAA-DB90-4C11-9DB8-DECBBC4FD100}" destId="{A5BEC82F-9AED-40FF-8E41-C56CA154CD74}" srcOrd="0" destOrd="0" presId="urn:microsoft.com/office/officeart/2005/8/layout/process2"/>
    <dgm:cxn modelId="{231897A3-33BA-4872-84AF-411ADA924CDF}" type="presOf" srcId="{A9B0D90B-ED8B-468B-AC52-CD8D71708336}" destId="{F0465007-F703-4CF7-9C3B-1F16E46FCA21}" srcOrd="1" destOrd="0" presId="urn:microsoft.com/office/officeart/2005/8/layout/process2"/>
    <dgm:cxn modelId="{33FE8E45-FFB8-4B68-83E4-865F0E6F480B}" srcId="{18E6BB19-42B3-4D78-9911-3C9571A0F176}" destId="{58E3F1A0-DB04-4095-B191-DF081DA09178}" srcOrd="6" destOrd="0" parTransId="{EBE2CE13-F00B-4B07-B083-BB669F76F447}" sibTransId="{40504207-9A62-47E7-87BC-72E4A0B14A3A}"/>
    <dgm:cxn modelId="{4AE14F29-7733-4BF2-A88D-8D1E2A9CAED7}" srcId="{18E6BB19-42B3-4D78-9911-3C9571A0F176}" destId="{3D1FB903-A4C2-466E-9ADC-2618B189F50F}" srcOrd="1" destOrd="0" parTransId="{BA9EEEA3-724E-4EAE-ACE6-00CDD77DBEDD}" sibTransId="{64439C54-5AD8-4C50-90D0-07815816CFE3}"/>
    <dgm:cxn modelId="{6C0409B5-DEC7-4856-8135-B07622593448}" type="presOf" srcId="{F39246FA-B2E7-42B3-924D-D0CBCB6CB808}" destId="{05254179-8B58-4D6C-83BF-FFF5F8A55A45}" srcOrd="0" destOrd="0" presId="urn:microsoft.com/office/officeart/2005/8/layout/process2"/>
    <dgm:cxn modelId="{E1A33600-619A-4A4E-8B34-242831FA51DC}" type="presOf" srcId="{12003714-81C9-4DEF-946F-F891A8ADFF64}" destId="{E7CBD095-4B6D-48FC-AD77-7983E54B7DC0}" srcOrd="0" destOrd="0" presId="urn:microsoft.com/office/officeart/2005/8/layout/process2"/>
    <dgm:cxn modelId="{E9EB67C3-88CA-4AA1-8738-29EC42A0F5CA}" type="presOf" srcId="{4858BA65-E385-4825-A88A-707F07E58AD8}" destId="{3788CC22-A106-4A51-88C0-C5A3B9ED6FBF}" srcOrd="0" destOrd="0" presId="urn:microsoft.com/office/officeart/2005/8/layout/process2"/>
    <dgm:cxn modelId="{41530774-3B35-48C1-85CF-02E633C66D1B}" type="presOf" srcId="{70B68E88-9CAF-4442-8004-AA62B01393C5}" destId="{1664FB53-24F5-498F-94E3-119470D348C9}" srcOrd="0" destOrd="0" presId="urn:microsoft.com/office/officeart/2005/8/layout/process2"/>
    <dgm:cxn modelId="{B7D31DB2-EC9F-4744-8A8F-F00A3374D58B}" type="presOf" srcId="{6F66DCAA-DB90-4C11-9DB8-DECBBC4FD100}" destId="{75078EFB-4659-40CA-B947-FC3280C0295B}" srcOrd="1" destOrd="0" presId="urn:microsoft.com/office/officeart/2005/8/layout/process2"/>
    <dgm:cxn modelId="{C21AC4E5-F47D-4725-B6D4-F7C047164692}" srcId="{18E6BB19-42B3-4D78-9911-3C9571A0F176}" destId="{70B68E88-9CAF-4442-8004-AA62B01393C5}" srcOrd="0" destOrd="0" parTransId="{0CE43050-D6EF-461C-A9DB-E58FCE35EDA3}" sibTransId="{6F66DCAA-DB90-4C11-9DB8-DECBBC4FD100}"/>
    <dgm:cxn modelId="{7B21AA31-E895-4A79-8E09-F6890BA6AF94}" type="presOf" srcId="{2AF8B08E-EF4E-440E-80A9-B96C323E167B}" destId="{C0909078-8EDC-44B2-AF9D-5981F3DC444E}" srcOrd="0" destOrd="0" presId="urn:microsoft.com/office/officeart/2005/8/layout/process2"/>
    <dgm:cxn modelId="{95C4C941-BA39-4138-BEDA-6B472E92EA1E}" type="presOf" srcId="{64439C54-5AD8-4C50-90D0-07815816CFE3}" destId="{8D37B287-DDCA-47DB-B0DA-E2AC12EF0956}" srcOrd="0" destOrd="0" presId="urn:microsoft.com/office/officeart/2005/8/layout/process2"/>
    <dgm:cxn modelId="{0D959687-C554-431D-93C6-C762F5D2CABB}" srcId="{18E6BB19-42B3-4D78-9911-3C9571A0F176}" destId="{4858BA65-E385-4825-A88A-707F07E58AD8}" srcOrd="3" destOrd="0" parTransId="{B2310BA8-5BC6-4508-A72A-086DD72F6821}" sibTransId="{2AF8B08E-EF4E-440E-80A9-B96C323E167B}"/>
    <dgm:cxn modelId="{B2EB9EBC-69BC-4487-9BEC-EE9B2BCAF1D5}" type="presOf" srcId="{1D500B24-C0FC-490D-96DA-093783F88633}" destId="{ECC351B1-2522-4ADC-82DC-3DC27481A52C}" srcOrd="0" destOrd="0" presId="urn:microsoft.com/office/officeart/2005/8/layout/process2"/>
    <dgm:cxn modelId="{6CE48B76-E777-4083-94B8-4023D95906A3}" type="presOf" srcId="{3D1FB903-A4C2-466E-9ADC-2618B189F50F}" destId="{B2194AA4-1096-4390-B5CF-F140371F63C1}" srcOrd="0" destOrd="0" presId="urn:microsoft.com/office/officeart/2005/8/layout/process2"/>
    <dgm:cxn modelId="{08E3AEA1-1EC6-4AF2-BBEC-BD1E12C87A67}" srcId="{18E6BB19-42B3-4D78-9911-3C9571A0F176}" destId="{1D500B24-C0FC-490D-96DA-093783F88633}" srcOrd="2" destOrd="0" parTransId="{449F064D-ED3E-4F7A-8313-C2893FF25FFC}" sibTransId="{95BA3411-25E4-465A-A673-1C1374836345}"/>
    <dgm:cxn modelId="{9EDD7573-863A-4C11-A7C9-28D738CF505B}" srcId="{18E6BB19-42B3-4D78-9911-3C9571A0F176}" destId="{F39246FA-B2E7-42B3-924D-D0CBCB6CB808}" srcOrd="4" destOrd="0" parTransId="{07D74CAD-8AB2-4B49-B546-B497385BBB18}" sibTransId="{CF82F2F1-5A2E-431D-AA69-C77F0D4F7DB6}"/>
    <dgm:cxn modelId="{25341157-DC44-4ABD-B56F-445F0C8C1950}" type="presOf" srcId="{2AF8B08E-EF4E-440E-80A9-B96C323E167B}" destId="{8B7CFB83-F851-4E78-9A8D-C5781E7C4D64}" srcOrd="1" destOrd="0" presId="urn:microsoft.com/office/officeart/2005/8/layout/process2"/>
    <dgm:cxn modelId="{979CCB05-BEE1-40CF-AFAB-9F0F2C4360E4}" type="presOf" srcId="{58E3F1A0-DB04-4095-B191-DF081DA09178}" destId="{7EECAF94-1D56-4095-A600-F9702A99C1C4}" srcOrd="0" destOrd="0" presId="urn:microsoft.com/office/officeart/2005/8/layout/process2"/>
    <dgm:cxn modelId="{456160EF-974B-4053-9BC9-AB437CE0CD03}" type="presOf" srcId="{95BA3411-25E4-465A-A673-1C1374836345}" destId="{3F46CC1F-B43A-40ED-A30D-3CC21E0A915F}" srcOrd="1" destOrd="0" presId="urn:microsoft.com/office/officeart/2005/8/layout/process2"/>
    <dgm:cxn modelId="{26EB11C0-80F2-4E88-B9BD-1199AE0C71B3}" type="presOf" srcId="{64439C54-5AD8-4C50-90D0-07815816CFE3}" destId="{9636AE92-014D-4FA7-82F4-23632D67284E}" srcOrd="1" destOrd="0" presId="urn:microsoft.com/office/officeart/2005/8/layout/process2"/>
    <dgm:cxn modelId="{E8143601-1A6C-4495-AF25-5FA2A25FEB32}" type="presParOf" srcId="{DD5F5161-4DED-4225-8010-7EDB2569B4BF}" destId="{1664FB53-24F5-498F-94E3-119470D348C9}" srcOrd="0" destOrd="0" presId="urn:microsoft.com/office/officeart/2005/8/layout/process2"/>
    <dgm:cxn modelId="{D4593F6C-3CCF-4095-8CC3-A54743BB299D}" type="presParOf" srcId="{DD5F5161-4DED-4225-8010-7EDB2569B4BF}" destId="{A5BEC82F-9AED-40FF-8E41-C56CA154CD74}" srcOrd="1" destOrd="0" presId="urn:microsoft.com/office/officeart/2005/8/layout/process2"/>
    <dgm:cxn modelId="{DEF5695B-0885-45A3-9C82-01B1E5669F14}" type="presParOf" srcId="{A5BEC82F-9AED-40FF-8E41-C56CA154CD74}" destId="{75078EFB-4659-40CA-B947-FC3280C0295B}" srcOrd="0" destOrd="0" presId="urn:microsoft.com/office/officeart/2005/8/layout/process2"/>
    <dgm:cxn modelId="{F56FCFCE-5739-479D-8EF2-43A948899A1E}" type="presParOf" srcId="{DD5F5161-4DED-4225-8010-7EDB2569B4BF}" destId="{B2194AA4-1096-4390-B5CF-F140371F63C1}" srcOrd="2" destOrd="0" presId="urn:microsoft.com/office/officeart/2005/8/layout/process2"/>
    <dgm:cxn modelId="{0E74CC54-D574-4A78-AF15-4DAEB22B7DF3}" type="presParOf" srcId="{DD5F5161-4DED-4225-8010-7EDB2569B4BF}" destId="{8D37B287-DDCA-47DB-B0DA-E2AC12EF0956}" srcOrd="3" destOrd="0" presId="urn:microsoft.com/office/officeart/2005/8/layout/process2"/>
    <dgm:cxn modelId="{2BFD7845-6583-436E-A440-6F4B42AB1F14}" type="presParOf" srcId="{8D37B287-DDCA-47DB-B0DA-E2AC12EF0956}" destId="{9636AE92-014D-4FA7-82F4-23632D67284E}" srcOrd="0" destOrd="0" presId="urn:microsoft.com/office/officeart/2005/8/layout/process2"/>
    <dgm:cxn modelId="{97385EFF-4997-4DC4-99E8-184F4DFE40D1}" type="presParOf" srcId="{DD5F5161-4DED-4225-8010-7EDB2569B4BF}" destId="{ECC351B1-2522-4ADC-82DC-3DC27481A52C}" srcOrd="4" destOrd="0" presId="urn:microsoft.com/office/officeart/2005/8/layout/process2"/>
    <dgm:cxn modelId="{CE86867A-A440-4C62-A37D-D6FB50614AB8}" type="presParOf" srcId="{DD5F5161-4DED-4225-8010-7EDB2569B4BF}" destId="{9F88B393-29DD-4D1C-A39B-8267CE8D0D24}" srcOrd="5" destOrd="0" presId="urn:microsoft.com/office/officeart/2005/8/layout/process2"/>
    <dgm:cxn modelId="{78463028-2D1C-4492-9457-26D964F5CB5C}" type="presParOf" srcId="{9F88B393-29DD-4D1C-A39B-8267CE8D0D24}" destId="{3F46CC1F-B43A-40ED-A30D-3CC21E0A915F}" srcOrd="0" destOrd="0" presId="urn:microsoft.com/office/officeart/2005/8/layout/process2"/>
    <dgm:cxn modelId="{33F3ED3F-617B-4551-B305-0C40A57C34C4}" type="presParOf" srcId="{DD5F5161-4DED-4225-8010-7EDB2569B4BF}" destId="{3788CC22-A106-4A51-88C0-C5A3B9ED6FBF}" srcOrd="6" destOrd="0" presId="urn:microsoft.com/office/officeart/2005/8/layout/process2"/>
    <dgm:cxn modelId="{2D1EFAA7-80AB-41F4-ADC1-F1E6BA6D6CBA}" type="presParOf" srcId="{DD5F5161-4DED-4225-8010-7EDB2569B4BF}" destId="{C0909078-8EDC-44B2-AF9D-5981F3DC444E}" srcOrd="7" destOrd="0" presId="urn:microsoft.com/office/officeart/2005/8/layout/process2"/>
    <dgm:cxn modelId="{377D075F-4795-49F8-B193-AC44610DC1C6}" type="presParOf" srcId="{C0909078-8EDC-44B2-AF9D-5981F3DC444E}" destId="{8B7CFB83-F851-4E78-9A8D-C5781E7C4D64}" srcOrd="0" destOrd="0" presId="urn:microsoft.com/office/officeart/2005/8/layout/process2"/>
    <dgm:cxn modelId="{F4C1B71E-62A9-493A-AE82-10FF5EF2FC3D}" type="presParOf" srcId="{DD5F5161-4DED-4225-8010-7EDB2569B4BF}" destId="{05254179-8B58-4D6C-83BF-FFF5F8A55A45}" srcOrd="8" destOrd="0" presId="urn:microsoft.com/office/officeart/2005/8/layout/process2"/>
    <dgm:cxn modelId="{7455080B-BED9-4034-8A2E-1B43F292813B}" type="presParOf" srcId="{DD5F5161-4DED-4225-8010-7EDB2569B4BF}" destId="{FC05E88E-11CD-417C-A11D-0C6F44901AEE}" srcOrd="9" destOrd="0" presId="urn:microsoft.com/office/officeart/2005/8/layout/process2"/>
    <dgm:cxn modelId="{C5E563B7-2794-4AD0-B82D-1521D6399D5B}" type="presParOf" srcId="{FC05E88E-11CD-417C-A11D-0C6F44901AEE}" destId="{421F9EBD-B08E-4847-A707-40504AC59780}" srcOrd="0" destOrd="0" presId="urn:microsoft.com/office/officeart/2005/8/layout/process2"/>
    <dgm:cxn modelId="{12A9D34B-2727-4D22-83C2-A137C0879CF3}" type="presParOf" srcId="{DD5F5161-4DED-4225-8010-7EDB2569B4BF}" destId="{E7CBD095-4B6D-48FC-AD77-7983E54B7DC0}" srcOrd="10" destOrd="0" presId="urn:microsoft.com/office/officeart/2005/8/layout/process2"/>
    <dgm:cxn modelId="{AEE25EDB-0CE3-4F07-B78F-262BD635ED71}" type="presParOf" srcId="{DD5F5161-4DED-4225-8010-7EDB2569B4BF}" destId="{FDAC3CA3-AC0A-403E-8449-C7E0358B61B8}" srcOrd="11" destOrd="0" presId="urn:microsoft.com/office/officeart/2005/8/layout/process2"/>
    <dgm:cxn modelId="{479CA272-7355-4FD7-BB69-7FDA70AD88B2}" type="presParOf" srcId="{FDAC3CA3-AC0A-403E-8449-C7E0358B61B8}" destId="{F0465007-F703-4CF7-9C3B-1F16E46FCA21}" srcOrd="0" destOrd="0" presId="urn:microsoft.com/office/officeart/2005/8/layout/process2"/>
    <dgm:cxn modelId="{A3EB54D9-804E-4FCC-82F8-7562FE796653}" type="presParOf" srcId="{DD5F5161-4DED-4225-8010-7EDB2569B4BF}" destId="{7EECAF94-1D56-4095-A600-F9702A99C1C4}"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F87DE5-AD67-47F1-8BA4-B5D4541B8DD6}"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s-EC"/>
        </a:p>
      </dgm:t>
    </dgm:pt>
    <dgm:pt modelId="{8D177FCE-54FA-4BEA-ADEE-706A64726CEC}">
      <dgm:prSet phldrT="[Texto]" custT="1"/>
      <dgm:spPr/>
      <dgm:t>
        <a:bodyPr/>
        <a:lstStyle/>
        <a:p>
          <a:r>
            <a:rPr lang="es-EC" sz="2100" dirty="0" smtClean="0">
              <a:latin typeface="Times New Roman" panose="02020603050405020304" pitchFamily="18" charset="0"/>
              <a:cs typeface="Times New Roman" panose="02020603050405020304" pitchFamily="18" charset="0"/>
            </a:rPr>
            <a:t>Tiempo</a:t>
          </a:r>
          <a:endParaRPr lang="es-EC" sz="2100" dirty="0">
            <a:latin typeface="Times New Roman" panose="02020603050405020304" pitchFamily="18" charset="0"/>
            <a:cs typeface="Times New Roman" panose="02020603050405020304" pitchFamily="18" charset="0"/>
          </a:endParaRPr>
        </a:p>
      </dgm:t>
    </dgm:pt>
    <dgm:pt modelId="{FF0DE2F0-D13D-4B98-AB3F-C21395F58CF8}" type="parTrans" cxnId="{C74CD037-0D7E-4E00-BEA6-97C0996FCE8D}">
      <dgm:prSet/>
      <dgm:spPr/>
      <dgm:t>
        <a:bodyPr/>
        <a:lstStyle/>
        <a:p>
          <a:endParaRPr lang="es-EC" sz="2100">
            <a:latin typeface="Times New Roman" panose="02020603050405020304" pitchFamily="18" charset="0"/>
            <a:cs typeface="Times New Roman" panose="02020603050405020304" pitchFamily="18" charset="0"/>
          </a:endParaRPr>
        </a:p>
      </dgm:t>
    </dgm:pt>
    <dgm:pt modelId="{2B75277F-9875-45C2-8893-69829F26ED1B}" type="sibTrans" cxnId="{C74CD037-0D7E-4E00-BEA6-97C0996FCE8D}">
      <dgm:prSet/>
      <dgm:spPr/>
      <dgm:t>
        <a:bodyPr/>
        <a:lstStyle/>
        <a:p>
          <a:endParaRPr lang="es-EC" sz="2100">
            <a:latin typeface="Times New Roman" panose="02020603050405020304" pitchFamily="18" charset="0"/>
            <a:cs typeface="Times New Roman" panose="02020603050405020304" pitchFamily="18" charset="0"/>
          </a:endParaRPr>
        </a:p>
      </dgm:t>
    </dgm:pt>
    <dgm:pt modelId="{B9DA52D5-47BA-4BFF-8703-1721434C4D44}">
      <dgm:prSet phldrT="[Texto]" custT="1"/>
      <dgm:spPr/>
      <dgm:t>
        <a:bodyPr/>
        <a:lstStyle/>
        <a:p>
          <a:r>
            <a:rPr lang="es-EC" sz="2100" dirty="0" smtClean="0">
              <a:latin typeface="Times New Roman" panose="02020603050405020304" pitchFamily="18" charset="0"/>
              <a:cs typeface="Times New Roman" panose="02020603050405020304" pitchFamily="18" charset="0"/>
            </a:rPr>
            <a:t>Productividad</a:t>
          </a:r>
          <a:endParaRPr lang="es-EC" sz="2100" dirty="0">
            <a:latin typeface="Times New Roman" panose="02020603050405020304" pitchFamily="18" charset="0"/>
            <a:cs typeface="Times New Roman" panose="02020603050405020304" pitchFamily="18" charset="0"/>
          </a:endParaRPr>
        </a:p>
      </dgm:t>
    </dgm:pt>
    <dgm:pt modelId="{F7F5ED51-A510-4067-B84B-8DB7A3EB5284}" type="parTrans" cxnId="{6A9D9756-E741-4244-87A2-377B173D6C8B}">
      <dgm:prSet/>
      <dgm:spPr/>
      <dgm:t>
        <a:bodyPr/>
        <a:lstStyle/>
        <a:p>
          <a:endParaRPr lang="es-EC" sz="2100">
            <a:latin typeface="Times New Roman" panose="02020603050405020304" pitchFamily="18" charset="0"/>
            <a:cs typeface="Times New Roman" panose="02020603050405020304" pitchFamily="18" charset="0"/>
          </a:endParaRPr>
        </a:p>
      </dgm:t>
    </dgm:pt>
    <dgm:pt modelId="{A880B808-E4D3-4963-86D0-CD20F74480DF}" type="sibTrans" cxnId="{6A9D9756-E741-4244-87A2-377B173D6C8B}">
      <dgm:prSet/>
      <dgm:spPr/>
      <dgm:t>
        <a:bodyPr/>
        <a:lstStyle/>
        <a:p>
          <a:endParaRPr lang="es-EC" sz="2100">
            <a:latin typeface="Times New Roman" panose="02020603050405020304" pitchFamily="18" charset="0"/>
            <a:cs typeface="Times New Roman" panose="02020603050405020304" pitchFamily="18" charset="0"/>
          </a:endParaRPr>
        </a:p>
      </dgm:t>
    </dgm:pt>
    <dgm:pt modelId="{91F9D79F-C7B0-481D-A6DC-D1390BD2604D}">
      <dgm:prSet phldrT="[Texto]" custT="1"/>
      <dgm:spPr/>
      <dgm:t>
        <a:bodyPr/>
        <a:lstStyle/>
        <a:p>
          <a:r>
            <a:rPr lang="es-EC" sz="2100" dirty="0" smtClean="0">
              <a:latin typeface="Times New Roman" panose="02020603050405020304" pitchFamily="18" charset="0"/>
              <a:cs typeface="Times New Roman" panose="02020603050405020304" pitchFamily="18" charset="0"/>
            </a:rPr>
            <a:t>Disponibilidad y fiabilidad</a:t>
          </a:r>
          <a:endParaRPr lang="es-EC" sz="2100" dirty="0">
            <a:latin typeface="Times New Roman" panose="02020603050405020304" pitchFamily="18" charset="0"/>
            <a:cs typeface="Times New Roman" panose="02020603050405020304" pitchFamily="18" charset="0"/>
          </a:endParaRPr>
        </a:p>
      </dgm:t>
    </dgm:pt>
    <dgm:pt modelId="{25BF81D8-579C-4A26-9480-8FED73D73705}" type="parTrans" cxnId="{C5CE9F49-58B9-4330-B816-89435F6D088F}">
      <dgm:prSet/>
      <dgm:spPr/>
      <dgm:t>
        <a:bodyPr/>
        <a:lstStyle/>
        <a:p>
          <a:endParaRPr lang="es-EC" sz="2100">
            <a:latin typeface="Times New Roman" panose="02020603050405020304" pitchFamily="18" charset="0"/>
            <a:cs typeface="Times New Roman" panose="02020603050405020304" pitchFamily="18" charset="0"/>
          </a:endParaRPr>
        </a:p>
      </dgm:t>
    </dgm:pt>
    <dgm:pt modelId="{8A86EB20-6E71-4044-890F-C678BB48AF5C}" type="sibTrans" cxnId="{C5CE9F49-58B9-4330-B816-89435F6D088F}">
      <dgm:prSet/>
      <dgm:spPr/>
      <dgm:t>
        <a:bodyPr/>
        <a:lstStyle/>
        <a:p>
          <a:endParaRPr lang="es-EC" sz="2100">
            <a:latin typeface="Times New Roman" panose="02020603050405020304" pitchFamily="18" charset="0"/>
            <a:cs typeface="Times New Roman" panose="02020603050405020304" pitchFamily="18" charset="0"/>
          </a:endParaRPr>
        </a:p>
      </dgm:t>
    </dgm:pt>
    <dgm:pt modelId="{A3D5DF8E-3439-4DFF-A5DA-B0D5F2C92B24}" type="pres">
      <dgm:prSet presAssocID="{ACF87DE5-AD67-47F1-8BA4-B5D4541B8DD6}" presName="Name0" presStyleCnt="0">
        <dgm:presLayoutVars>
          <dgm:chMax val="7"/>
          <dgm:chPref val="7"/>
          <dgm:dir/>
          <dgm:animLvl val="lvl"/>
        </dgm:presLayoutVars>
      </dgm:prSet>
      <dgm:spPr/>
      <dgm:t>
        <a:bodyPr/>
        <a:lstStyle/>
        <a:p>
          <a:endParaRPr lang="es-EC"/>
        </a:p>
      </dgm:t>
    </dgm:pt>
    <dgm:pt modelId="{B25C8A22-5128-433A-B7DA-45170D3F1A5B}" type="pres">
      <dgm:prSet presAssocID="{8D177FCE-54FA-4BEA-ADEE-706A64726CEC}" presName="Accent1" presStyleCnt="0"/>
      <dgm:spPr/>
    </dgm:pt>
    <dgm:pt modelId="{D30CBCAF-9260-4B6A-8BDE-28DC7037F6DF}" type="pres">
      <dgm:prSet presAssocID="{8D177FCE-54FA-4BEA-ADEE-706A64726CEC}" presName="Accent" presStyleLbl="node1" presStyleIdx="0" presStyleCnt="3"/>
      <dgm:spPr/>
    </dgm:pt>
    <dgm:pt modelId="{2421B530-715B-4953-B52B-B33061D764ED}" type="pres">
      <dgm:prSet presAssocID="{8D177FCE-54FA-4BEA-ADEE-706A64726CEC}" presName="Parent1" presStyleLbl="revTx" presStyleIdx="0" presStyleCnt="3">
        <dgm:presLayoutVars>
          <dgm:chMax val="1"/>
          <dgm:chPref val="1"/>
          <dgm:bulletEnabled val="1"/>
        </dgm:presLayoutVars>
      </dgm:prSet>
      <dgm:spPr/>
      <dgm:t>
        <a:bodyPr/>
        <a:lstStyle/>
        <a:p>
          <a:endParaRPr lang="es-EC"/>
        </a:p>
      </dgm:t>
    </dgm:pt>
    <dgm:pt modelId="{89C237B1-D52B-4A7B-8465-B488D0935BF9}" type="pres">
      <dgm:prSet presAssocID="{B9DA52D5-47BA-4BFF-8703-1721434C4D44}" presName="Accent2" presStyleCnt="0"/>
      <dgm:spPr/>
    </dgm:pt>
    <dgm:pt modelId="{7BE580EE-EEB7-4753-B094-A28BE0DDDBDD}" type="pres">
      <dgm:prSet presAssocID="{B9DA52D5-47BA-4BFF-8703-1721434C4D44}" presName="Accent" presStyleLbl="node1" presStyleIdx="1" presStyleCnt="3"/>
      <dgm:spPr/>
    </dgm:pt>
    <dgm:pt modelId="{47A2E242-64CD-40D8-9359-2F05DC6ABC5B}" type="pres">
      <dgm:prSet presAssocID="{B9DA52D5-47BA-4BFF-8703-1721434C4D44}" presName="Parent2" presStyleLbl="revTx" presStyleIdx="1" presStyleCnt="3" custScaleX="128444">
        <dgm:presLayoutVars>
          <dgm:chMax val="1"/>
          <dgm:chPref val="1"/>
          <dgm:bulletEnabled val="1"/>
        </dgm:presLayoutVars>
      </dgm:prSet>
      <dgm:spPr/>
      <dgm:t>
        <a:bodyPr/>
        <a:lstStyle/>
        <a:p>
          <a:endParaRPr lang="es-EC"/>
        </a:p>
      </dgm:t>
    </dgm:pt>
    <dgm:pt modelId="{9D6C933A-ED51-4367-A68B-6B154B3DFB2C}" type="pres">
      <dgm:prSet presAssocID="{91F9D79F-C7B0-481D-A6DC-D1390BD2604D}" presName="Accent3" presStyleCnt="0"/>
      <dgm:spPr/>
    </dgm:pt>
    <dgm:pt modelId="{C7AEA84B-05DF-4749-BBFC-C57883B7F490}" type="pres">
      <dgm:prSet presAssocID="{91F9D79F-C7B0-481D-A6DC-D1390BD2604D}" presName="Accent" presStyleLbl="node1" presStyleIdx="2" presStyleCnt="3"/>
      <dgm:spPr/>
    </dgm:pt>
    <dgm:pt modelId="{8F205DB6-592D-4CC4-BCA4-4C7CCEFB453C}" type="pres">
      <dgm:prSet presAssocID="{91F9D79F-C7B0-481D-A6DC-D1390BD2604D}" presName="Parent3" presStyleLbl="revTx" presStyleIdx="2" presStyleCnt="3" custScaleX="120623">
        <dgm:presLayoutVars>
          <dgm:chMax val="1"/>
          <dgm:chPref val="1"/>
          <dgm:bulletEnabled val="1"/>
        </dgm:presLayoutVars>
      </dgm:prSet>
      <dgm:spPr/>
      <dgm:t>
        <a:bodyPr/>
        <a:lstStyle/>
        <a:p>
          <a:endParaRPr lang="es-EC"/>
        </a:p>
      </dgm:t>
    </dgm:pt>
  </dgm:ptLst>
  <dgm:cxnLst>
    <dgm:cxn modelId="{30C98D56-45BB-48B2-8155-56091D586BC2}" type="presOf" srcId="{B9DA52D5-47BA-4BFF-8703-1721434C4D44}" destId="{47A2E242-64CD-40D8-9359-2F05DC6ABC5B}" srcOrd="0" destOrd="0" presId="urn:microsoft.com/office/officeart/2009/layout/CircleArrowProcess"/>
    <dgm:cxn modelId="{8CB65048-9264-41E9-8428-29E2EDCE1667}" type="presOf" srcId="{91F9D79F-C7B0-481D-A6DC-D1390BD2604D}" destId="{8F205DB6-592D-4CC4-BCA4-4C7CCEFB453C}" srcOrd="0" destOrd="0" presId="urn:microsoft.com/office/officeart/2009/layout/CircleArrowProcess"/>
    <dgm:cxn modelId="{CF305139-0D3B-4E1B-9636-AE46ABB05A66}" type="presOf" srcId="{ACF87DE5-AD67-47F1-8BA4-B5D4541B8DD6}" destId="{A3D5DF8E-3439-4DFF-A5DA-B0D5F2C92B24}" srcOrd="0" destOrd="0" presId="urn:microsoft.com/office/officeart/2009/layout/CircleArrowProcess"/>
    <dgm:cxn modelId="{6A9D9756-E741-4244-87A2-377B173D6C8B}" srcId="{ACF87DE5-AD67-47F1-8BA4-B5D4541B8DD6}" destId="{B9DA52D5-47BA-4BFF-8703-1721434C4D44}" srcOrd="1" destOrd="0" parTransId="{F7F5ED51-A510-4067-B84B-8DB7A3EB5284}" sibTransId="{A880B808-E4D3-4963-86D0-CD20F74480DF}"/>
    <dgm:cxn modelId="{48E20554-B4AE-4B39-951F-5338B07BCBF2}" type="presOf" srcId="{8D177FCE-54FA-4BEA-ADEE-706A64726CEC}" destId="{2421B530-715B-4953-B52B-B33061D764ED}" srcOrd="0" destOrd="0" presId="urn:microsoft.com/office/officeart/2009/layout/CircleArrowProcess"/>
    <dgm:cxn modelId="{C5CE9F49-58B9-4330-B816-89435F6D088F}" srcId="{ACF87DE5-AD67-47F1-8BA4-B5D4541B8DD6}" destId="{91F9D79F-C7B0-481D-A6DC-D1390BD2604D}" srcOrd="2" destOrd="0" parTransId="{25BF81D8-579C-4A26-9480-8FED73D73705}" sibTransId="{8A86EB20-6E71-4044-890F-C678BB48AF5C}"/>
    <dgm:cxn modelId="{C74CD037-0D7E-4E00-BEA6-97C0996FCE8D}" srcId="{ACF87DE5-AD67-47F1-8BA4-B5D4541B8DD6}" destId="{8D177FCE-54FA-4BEA-ADEE-706A64726CEC}" srcOrd="0" destOrd="0" parTransId="{FF0DE2F0-D13D-4B98-AB3F-C21395F58CF8}" sibTransId="{2B75277F-9875-45C2-8893-69829F26ED1B}"/>
    <dgm:cxn modelId="{2F1AB1BC-19F5-4BFF-9681-7D5E2FC46A3E}" type="presParOf" srcId="{A3D5DF8E-3439-4DFF-A5DA-B0D5F2C92B24}" destId="{B25C8A22-5128-433A-B7DA-45170D3F1A5B}" srcOrd="0" destOrd="0" presId="urn:microsoft.com/office/officeart/2009/layout/CircleArrowProcess"/>
    <dgm:cxn modelId="{4DB50504-60E9-4414-83EB-8E06EE8F8897}" type="presParOf" srcId="{B25C8A22-5128-433A-B7DA-45170D3F1A5B}" destId="{D30CBCAF-9260-4B6A-8BDE-28DC7037F6DF}" srcOrd="0" destOrd="0" presId="urn:microsoft.com/office/officeart/2009/layout/CircleArrowProcess"/>
    <dgm:cxn modelId="{EA015650-6D27-4499-82AA-96BCB23000EE}" type="presParOf" srcId="{A3D5DF8E-3439-4DFF-A5DA-B0D5F2C92B24}" destId="{2421B530-715B-4953-B52B-B33061D764ED}" srcOrd="1" destOrd="0" presId="urn:microsoft.com/office/officeart/2009/layout/CircleArrowProcess"/>
    <dgm:cxn modelId="{5068279B-3DD2-4D2D-B0E8-EC530674F812}" type="presParOf" srcId="{A3D5DF8E-3439-4DFF-A5DA-B0D5F2C92B24}" destId="{89C237B1-D52B-4A7B-8465-B488D0935BF9}" srcOrd="2" destOrd="0" presId="urn:microsoft.com/office/officeart/2009/layout/CircleArrowProcess"/>
    <dgm:cxn modelId="{59AB587E-D41D-4005-88AE-D09498013CD8}" type="presParOf" srcId="{89C237B1-D52B-4A7B-8465-B488D0935BF9}" destId="{7BE580EE-EEB7-4753-B094-A28BE0DDDBDD}" srcOrd="0" destOrd="0" presId="urn:microsoft.com/office/officeart/2009/layout/CircleArrowProcess"/>
    <dgm:cxn modelId="{28AF91E4-AD49-491A-B4AC-1D25D81FED49}" type="presParOf" srcId="{A3D5DF8E-3439-4DFF-A5DA-B0D5F2C92B24}" destId="{47A2E242-64CD-40D8-9359-2F05DC6ABC5B}" srcOrd="3" destOrd="0" presId="urn:microsoft.com/office/officeart/2009/layout/CircleArrowProcess"/>
    <dgm:cxn modelId="{6759F95A-9928-43C1-947C-446BF88D4371}" type="presParOf" srcId="{A3D5DF8E-3439-4DFF-A5DA-B0D5F2C92B24}" destId="{9D6C933A-ED51-4367-A68B-6B154B3DFB2C}" srcOrd="4" destOrd="0" presId="urn:microsoft.com/office/officeart/2009/layout/CircleArrowProcess"/>
    <dgm:cxn modelId="{1B8CC1B3-0ADD-4D2E-BDFB-4AE9D29892C7}" type="presParOf" srcId="{9D6C933A-ED51-4367-A68B-6B154B3DFB2C}" destId="{C7AEA84B-05DF-4749-BBFC-C57883B7F490}" srcOrd="0" destOrd="0" presId="urn:microsoft.com/office/officeart/2009/layout/CircleArrowProcess"/>
    <dgm:cxn modelId="{402BDE76-3D1A-4844-96F6-76828CE2F0BD}" type="presParOf" srcId="{A3D5DF8E-3439-4DFF-A5DA-B0D5F2C92B24}" destId="{8F205DB6-592D-4CC4-BCA4-4C7CCEFB453C}"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FC5366-292E-433B-BD48-FA8BA3C3461C}" type="doc">
      <dgm:prSet loTypeId="urn:microsoft.com/office/officeart/2005/8/layout/vList3" loCatId="picture" qsTypeId="urn:microsoft.com/office/officeart/2005/8/quickstyle/3d3" qsCatId="3D" csTypeId="urn:microsoft.com/office/officeart/2005/8/colors/colorful1" csCatId="colorful" phldr="1"/>
      <dgm:spPr/>
      <dgm:t>
        <a:bodyPr/>
        <a:lstStyle/>
        <a:p>
          <a:endParaRPr lang="es-ES"/>
        </a:p>
      </dgm:t>
    </dgm:pt>
    <dgm:pt modelId="{DC171E07-7A03-4DD0-AEF6-90C2E3388627}">
      <dgm:prSet phldrT="[Texto]" custT="1"/>
      <dgm:spPr>
        <a:solidFill>
          <a:srgbClr val="EE8640"/>
        </a:solidFill>
      </dgm:spPr>
      <dgm:t>
        <a:bodyPr/>
        <a:lstStyle/>
        <a:p>
          <a:pPr algn="ctr"/>
          <a:r>
            <a:rPr lang="es-EC" sz="3000" dirty="0" smtClean="0">
              <a:latin typeface="Times New Roman" panose="02020603050405020304" pitchFamily="18" charset="0"/>
              <a:ea typeface="Droid Sans"/>
              <a:cs typeface="Times New Roman" panose="02020603050405020304" pitchFamily="18" charset="0"/>
            </a:rPr>
            <a:t>Diseñar y construir una celda de trabajo para un robot SCARA implementando visión artificial para el reconocimiento de objetos por su forma y color</a:t>
          </a:r>
          <a:endParaRPr lang="es-ES" sz="3000" dirty="0">
            <a:latin typeface="Times New Roman" panose="02020603050405020304" pitchFamily="18" charset="0"/>
            <a:cs typeface="Times New Roman" panose="02020603050405020304" pitchFamily="18" charset="0"/>
          </a:endParaRPr>
        </a:p>
      </dgm:t>
    </dgm:pt>
    <dgm:pt modelId="{B8324A2E-D67B-43E9-8A0F-36FF67A257B5}" type="parTrans" cxnId="{C7F9C9DD-B4E6-498D-926F-B9169803C53D}">
      <dgm:prSet/>
      <dgm:spPr/>
      <dgm:t>
        <a:bodyPr/>
        <a:lstStyle/>
        <a:p>
          <a:endParaRPr lang="es-ES" sz="3000"/>
        </a:p>
      </dgm:t>
    </dgm:pt>
    <dgm:pt modelId="{DB12E945-100E-431B-BA3C-D23195EDB690}" type="sibTrans" cxnId="{C7F9C9DD-B4E6-498D-926F-B9169803C53D}">
      <dgm:prSet/>
      <dgm:spPr/>
      <dgm:t>
        <a:bodyPr/>
        <a:lstStyle/>
        <a:p>
          <a:endParaRPr lang="es-ES" sz="3000"/>
        </a:p>
      </dgm:t>
    </dgm:pt>
    <dgm:pt modelId="{47F51BC1-D424-419F-A9D7-9948719062E2}" type="pres">
      <dgm:prSet presAssocID="{7CFC5366-292E-433B-BD48-FA8BA3C3461C}" presName="linearFlow" presStyleCnt="0">
        <dgm:presLayoutVars>
          <dgm:dir/>
          <dgm:resizeHandles val="exact"/>
        </dgm:presLayoutVars>
      </dgm:prSet>
      <dgm:spPr/>
      <dgm:t>
        <a:bodyPr/>
        <a:lstStyle/>
        <a:p>
          <a:endParaRPr lang="es-ES"/>
        </a:p>
      </dgm:t>
    </dgm:pt>
    <dgm:pt modelId="{E7F5C75E-A98C-4093-8BA8-9AE661F84C8C}" type="pres">
      <dgm:prSet presAssocID="{DC171E07-7A03-4DD0-AEF6-90C2E3388627}" presName="composite" presStyleCnt="0"/>
      <dgm:spPr/>
    </dgm:pt>
    <dgm:pt modelId="{03CE2697-A797-4283-AC01-F99D8412AC46}" type="pres">
      <dgm:prSet presAssocID="{DC171E07-7A03-4DD0-AEF6-90C2E3388627}" presName="imgShp" presStyleLbl="fgImgPlace1" presStyleIdx="0" presStyleCnt="1" custScaleX="83602" custScaleY="73497"/>
      <dgm:spPr/>
      <dgm:t>
        <a:bodyPr/>
        <a:lstStyle/>
        <a:p>
          <a:endParaRPr lang="es-EC"/>
        </a:p>
      </dgm:t>
    </dgm:pt>
    <dgm:pt modelId="{79EFDF0A-8C06-4C4A-9835-B22E8544E5D8}" type="pres">
      <dgm:prSet presAssocID="{DC171E07-7A03-4DD0-AEF6-90C2E3388627}" presName="txShp" presStyleLbl="node1" presStyleIdx="0" presStyleCnt="1" custScaleX="124442" custLinFactNeighborX="12519" custLinFactNeighborY="1017">
        <dgm:presLayoutVars>
          <dgm:bulletEnabled val="1"/>
        </dgm:presLayoutVars>
      </dgm:prSet>
      <dgm:spPr/>
      <dgm:t>
        <a:bodyPr/>
        <a:lstStyle/>
        <a:p>
          <a:endParaRPr lang="es-ES"/>
        </a:p>
      </dgm:t>
    </dgm:pt>
  </dgm:ptLst>
  <dgm:cxnLst>
    <dgm:cxn modelId="{C7F9C9DD-B4E6-498D-926F-B9169803C53D}" srcId="{7CFC5366-292E-433B-BD48-FA8BA3C3461C}" destId="{DC171E07-7A03-4DD0-AEF6-90C2E3388627}" srcOrd="0" destOrd="0" parTransId="{B8324A2E-D67B-43E9-8A0F-36FF67A257B5}" sibTransId="{DB12E945-100E-431B-BA3C-D23195EDB690}"/>
    <dgm:cxn modelId="{63299875-C24A-4EFA-B4D3-0B7F5BC83BFD}" type="presOf" srcId="{7CFC5366-292E-433B-BD48-FA8BA3C3461C}" destId="{47F51BC1-D424-419F-A9D7-9948719062E2}" srcOrd="0" destOrd="0" presId="urn:microsoft.com/office/officeart/2005/8/layout/vList3"/>
    <dgm:cxn modelId="{A80C196F-9162-4C67-8F27-8714137B07B2}" type="presOf" srcId="{DC171E07-7A03-4DD0-AEF6-90C2E3388627}" destId="{79EFDF0A-8C06-4C4A-9835-B22E8544E5D8}" srcOrd="0" destOrd="0" presId="urn:microsoft.com/office/officeart/2005/8/layout/vList3"/>
    <dgm:cxn modelId="{A05E5A42-443F-4D0B-B118-1E4C0027BF24}" type="presParOf" srcId="{47F51BC1-D424-419F-A9D7-9948719062E2}" destId="{E7F5C75E-A98C-4093-8BA8-9AE661F84C8C}" srcOrd="0" destOrd="0" presId="urn:microsoft.com/office/officeart/2005/8/layout/vList3"/>
    <dgm:cxn modelId="{4C37B0B1-5583-4DF5-8456-33E770B9D79A}" type="presParOf" srcId="{E7F5C75E-A98C-4093-8BA8-9AE661F84C8C}" destId="{03CE2697-A797-4283-AC01-F99D8412AC46}" srcOrd="0" destOrd="0" presId="urn:microsoft.com/office/officeart/2005/8/layout/vList3"/>
    <dgm:cxn modelId="{EEED81BB-89C6-4D28-939C-7F016038DF97}" type="presParOf" srcId="{E7F5C75E-A98C-4093-8BA8-9AE661F84C8C}" destId="{79EFDF0A-8C06-4C4A-9835-B22E8544E5D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9A1160-F3A9-4888-83D8-5D2D296CD28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S"/>
        </a:p>
      </dgm:t>
    </dgm:pt>
    <dgm:pt modelId="{48CBA31C-3127-46FE-A886-24370BF8F0CD}">
      <dgm:prSet phldrT="[Texto]"/>
      <dgm:spPr/>
      <dgm:t>
        <a:bodyPr/>
        <a:lstStyle/>
        <a:p>
          <a:r>
            <a:rPr lang="es-EC" dirty="0" smtClean="0">
              <a:latin typeface="Times New Roman" panose="02020603050405020304" pitchFamily="18" charset="0"/>
              <a:ea typeface="Droid Sans"/>
              <a:cs typeface="Times New Roman" panose="02020603050405020304" pitchFamily="18" charset="0"/>
            </a:rPr>
            <a:t>Reparar e integrar el robot SCARA a la celda de trabajo.</a:t>
          </a:r>
          <a:endParaRPr lang="es-ES" dirty="0">
            <a:latin typeface="Times New Roman" panose="02020603050405020304" pitchFamily="18" charset="0"/>
            <a:cs typeface="Times New Roman" panose="02020603050405020304" pitchFamily="18" charset="0"/>
          </a:endParaRPr>
        </a:p>
      </dgm:t>
    </dgm:pt>
    <dgm:pt modelId="{133149D1-931F-4B97-93A0-3A2035CE2DA5}" type="parTrans" cxnId="{CF450398-6A36-416B-9275-0FB48A2A9791}">
      <dgm:prSet/>
      <dgm:spPr/>
      <dgm:t>
        <a:bodyPr/>
        <a:lstStyle/>
        <a:p>
          <a:endParaRPr lang="es-ES">
            <a:latin typeface="Times New Roman" panose="02020603050405020304" pitchFamily="18" charset="0"/>
            <a:cs typeface="Times New Roman" panose="02020603050405020304" pitchFamily="18" charset="0"/>
          </a:endParaRPr>
        </a:p>
      </dgm:t>
    </dgm:pt>
    <dgm:pt modelId="{2E0D6A4E-C447-4EB8-A35C-1710ACA52ED9}" type="sibTrans" cxnId="{CF450398-6A36-416B-9275-0FB48A2A9791}">
      <dgm:prSet/>
      <dgm:spPr/>
      <dgm:t>
        <a:bodyPr/>
        <a:lstStyle/>
        <a:p>
          <a:endParaRPr lang="es-ES">
            <a:latin typeface="Times New Roman" panose="02020603050405020304" pitchFamily="18" charset="0"/>
            <a:cs typeface="Times New Roman" panose="02020603050405020304" pitchFamily="18" charset="0"/>
          </a:endParaRPr>
        </a:p>
      </dgm:t>
    </dgm:pt>
    <dgm:pt modelId="{D1A67D0D-43F0-4CE7-AA22-230CCE9C49F5}">
      <dgm:prSet/>
      <dgm:spPr/>
      <dgm:t>
        <a:bodyPr/>
        <a:lstStyle/>
        <a:p>
          <a:r>
            <a:rPr lang="es-EC" dirty="0" smtClean="0">
              <a:latin typeface="Times New Roman" panose="02020603050405020304" pitchFamily="18" charset="0"/>
              <a:ea typeface="Droid Sans"/>
              <a:cs typeface="Times New Roman" panose="02020603050405020304" pitchFamily="18" charset="0"/>
            </a:rPr>
            <a:t>Diseñar y construir una banda transportadora .</a:t>
          </a:r>
          <a:endParaRPr lang="en-US" dirty="0">
            <a:latin typeface="Times New Roman" panose="02020603050405020304" pitchFamily="18" charset="0"/>
            <a:ea typeface="Droid Sans"/>
            <a:cs typeface="Times New Roman" panose="02020603050405020304" pitchFamily="18" charset="0"/>
          </a:endParaRPr>
        </a:p>
      </dgm:t>
    </dgm:pt>
    <dgm:pt modelId="{DD50EC85-07CD-4816-970B-CB2CE6E324F5}" type="parTrans" cxnId="{BC300FE6-7F26-4588-8DC4-0A126F5DCFE7}">
      <dgm:prSet/>
      <dgm:spPr/>
      <dgm:t>
        <a:bodyPr/>
        <a:lstStyle/>
        <a:p>
          <a:endParaRPr lang="es-ES">
            <a:latin typeface="Times New Roman" panose="02020603050405020304" pitchFamily="18" charset="0"/>
            <a:cs typeface="Times New Roman" panose="02020603050405020304" pitchFamily="18" charset="0"/>
          </a:endParaRPr>
        </a:p>
      </dgm:t>
    </dgm:pt>
    <dgm:pt modelId="{A82BE053-198F-4597-AAEA-95545FE1DD8C}" type="sibTrans" cxnId="{BC300FE6-7F26-4588-8DC4-0A126F5DCFE7}">
      <dgm:prSet/>
      <dgm:spPr/>
      <dgm:t>
        <a:bodyPr/>
        <a:lstStyle/>
        <a:p>
          <a:endParaRPr lang="es-ES">
            <a:latin typeface="Times New Roman" panose="02020603050405020304" pitchFamily="18" charset="0"/>
            <a:cs typeface="Times New Roman" panose="02020603050405020304" pitchFamily="18" charset="0"/>
          </a:endParaRPr>
        </a:p>
      </dgm:t>
    </dgm:pt>
    <dgm:pt modelId="{92F3DEF2-8097-4AAA-B729-15A897693921}">
      <dgm:prSet/>
      <dgm:spPr/>
      <dgm:t>
        <a:bodyPr/>
        <a:lstStyle/>
        <a:p>
          <a:r>
            <a:rPr lang="es-EC" dirty="0" smtClean="0">
              <a:latin typeface="Times New Roman" panose="02020603050405020304" pitchFamily="18" charset="0"/>
              <a:ea typeface="Droid Sans"/>
              <a:cs typeface="Times New Roman" panose="02020603050405020304" pitchFamily="18" charset="0"/>
            </a:rPr>
            <a:t>Implementar un sistema de visión artificial para el robot, el cual ayudará a la clasificación de objetos.</a:t>
          </a:r>
          <a:endParaRPr lang="en-US" dirty="0">
            <a:latin typeface="Times New Roman" panose="02020603050405020304" pitchFamily="18" charset="0"/>
            <a:ea typeface="Droid Sans"/>
            <a:cs typeface="Times New Roman" panose="02020603050405020304" pitchFamily="18" charset="0"/>
          </a:endParaRPr>
        </a:p>
      </dgm:t>
    </dgm:pt>
    <dgm:pt modelId="{1903518D-DAEB-48BC-96B8-BE29CDD54D20}" type="parTrans" cxnId="{C40F7796-4AC7-490C-A60F-3C4C47D5BC29}">
      <dgm:prSet/>
      <dgm:spPr/>
      <dgm:t>
        <a:bodyPr/>
        <a:lstStyle/>
        <a:p>
          <a:endParaRPr lang="es-ES">
            <a:latin typeface="Times New Roman" panose="02020603050405020304" pitchFamily="18" charset="0"/>
            <a:cs typeface="Times New Roman" panose="02020603050405020304" pitchFamily="18" charset="0"/>
          </a:endParaRPr>
        </a:p>
      </dgm:t>
    </dgm:pt>
    <dgm:pt modelId="{9123C56C-A44D-4B08-9C0D-4A915C5D25E9}" type="sibTrans" cxnId="{C40F7796-4AC7-490C-A60F-3C4C47D5BC29}">
      <dgm:prSet/>
      <dgm:spPr/>
      <dgm:t>
        <a:bodyPr/>
        <a:lstStyle/>
        <a:p>
          <a:endParaRPr lang="es-ES">
            <a:latin typeface="Times New Roman" panose="02020603050405020304" pitchFamily="18" charset="0"/>
            <a:cs typeface="Times New Roman" panose="02020603050405020304" pitchFamily="18" charset="0"/>
          </a:endParaRPr>
        </a:p>
      </dgm:t>
    </dgm:pt>
    <dgm:pt modelId="{B6C1183A-03C3-46A8-B238-5E796C4644F9}">
      <dgm:prSet/>
      <dgm:spPr/>
      <dgm:t>
        <a:bodyPr/>
        <a:lstStyle/>
        <a:p>
          <a:r>
            <a:rPr lang="es-EC" dirty="0" smtClean="0">
              <a:latin typeface="Times New Roman" panose="02020603050405020304" pitchFamily="18" charset="0"/>
              <a:ea typeface="Droid Sans"/>
              <a:cs typeface="Times New Roman" panose="02020603050405020304" pitchFamily="18" charset="0"/>
            </a:rPr>
            <a:t>Programar el algoritmo del filtro de Kalman para predecir la posición del objeto y establecer la trayectoria del robot</a:t>
          </a:r>
          <a:endParaRPr lang="en-US" dirty="0">
            <a:latin typeface="Times New Roman" panose="02020603050405020304" pitchFamily="18" charset="0"/>
            <a:ea typeface="Droid Sans"/>
            <a:cs typeface="Times New Roman" panose="02020603050405020304" pitchFamily="18" charset="0"/>
          </a:endParaRPr>
        </a:p>
      </dgm:t>
    </dgm:pt>
    <dgm:pt modelId="{91436E35-0BB4-42AA-B768-8F20CCAC0887}" type="parTrans" cxnId="{E4C1FDE7-A2F7-4603-B2DE-D4734D5A7500}">
      <dgm:prSet/>
      <dgm:spPr/>
      <dgm:t>
        <a:bodyPr/>
        <a:lstStyle/>
        <a:p>
          <a:endParaRPr lang="es-ES">
            <a:latin typeface="Times New Roman" panose="02020603050405020304" pitchFamily="18" charset="0"/>
            <a:cs typeface="Times New Roman" panose="02020603050405020304" pitchFamily="18" charset="0"/>
          </a:endParaRPr>
        </a:p>
      </dgm:t>
    </dgm:pt>
    <dgm:pt modelId="{C64E1DE8-BF8E-4D71-A301-0787289A8369}" type="sibTrans" cxnId="{E4C1FDE7-A2F7-4603-B2DE-D4734D5A7500}">
      <dgm:prSet/>
      <dgm:spPr/>
      <dgm:t>
        <a:bodyPr/>
        <a:lstStyle/>
        <a:p>
          <a:endParaRPr lang="es-ES">
            <a:latin typeface="Times New Roman" panose="02020603050405020304" pitchFamily="18" charset="0"/>
            <a:cs typeface="Times New Roman" panose="02020603050405020304" pitchFamily="18" charset="0"/>
          </a:endParaRPr>
        </a:p>
      </dgm:t>
    </dgm:pt>
    <dgm:pt modelId="{FC4EF40A-F584-4110-804C-07FD63C8B4CA}">
      <dgm:prSet/>
      <dgm:spPr/>
      <dgm:t>
        <a:bodyPr/>
        <a:lstStyle/>
        <a:p>
          <a:r>
            <a:rPr lang="es-EC" dirty="0" smtClean="0">
              <a:latin typeface="Times New Roman" panose="02020603050405020304" pitchFamily="18" charset="0"/>
              <a:cs typeface="Times New Roman" panose="02020603050405020304" pitchFamily="18" charset="0"/>
            </a:rPr>
            <a:t>Evaluar y verificar el adecuado funcionamiento de la celda de trabajo en conjunto con el robot</a:t>
          </a:r>
          <a:r>
            <a:rPr lang="es-EC" dirty="0" smtClean="0">
              <a:latin typeface="Times New Roman" panose="02020603050405020304" pitchFamily="18" charset="0"/>
              <a:ea typeface="Droid Sans"/>
              <a:cs typeface="Times New Roman" panose="02020603050405020304" pitchFamily="18" charset="0"/>
            </a:rPr>
            <a:t>.</a:t>
          </a:r>
          <a:endParaRPr lang="en-US" dirty="0">
            <a:latin typeface="Times New Roman" panose="02020603050405020304" pitchFamily="18" charset="0"/>
            <a:ea typeface="Droid Sans"/>
            <a:cs typeface="Times New Roman" panose="02020603050405020304" pitchFamily="18" charset="0"/>
          </a:endParaRPr>
        </a:p>
      </dgm:t>
    </dgm:pt>
    <dgm:pt modelId="{544AA78D-F2E3-454A-AE3B-F6E508F591A4}" type="parTrans" cxnId="{D8D2BCC7-C880-4287-B908-2F093FBA2186}">
      <dgm:prSet/>
      <dgm:spPr/>
      <dgm:t>
        <a:bodyPr/>
        <a:lstStyle/>
        <a:p>
          <a:endParaRPr lang="es-ES">
            <a:latin typeface="Times New Roman" panose="02020603050405020304" pitchFamily="18" charset="0"/>
            <a:cs typeface="Times New Roman" panose="02020603050405020304" pitchFamily="18" charset="0"/>
          </a:endParaRPr>
        </a:p>
      </dgm:t>
    </dgm:pt>
    <dgm:pt modelId="{43F09277-9D6B-4F0C-A1F8-7377FF91E4D2}" type="sibTrans" cxnId="{D8D2BCC7-C880-4287-B908-2F093FBA2186}">
      <dgm:prSet/>
      <dgm:spPr/>
      <dgm:t>
        <a:bodyPr/>
        <a:lstStyle/>
        <a:p>
          <a:endParaRPr lang="es-ES">
            <a:latin typeface="Times New Roman" panose="02020603050405020304" pitchFamily="18" charset="0"/>
            <a:cs typeface="Times New Roman" panose="02020603050405020304" pitchFamily="18" charset="0"/>
          </a:endParaRPr>
        </a:p>
      </dgm:t>
    </dgm:pt>
    <dgm:pt modelId="{3344AC6E-0602-4174-B7ED-E93847074BDA}" type="pres">
      <dgm:prSet presAssocID="{E69A1160-F3A9-4888-83D8-5D2D296CD28C}" presName="Name0" presStyleCnt="0">
        <dgm:presLayoutVars>
          <dgm:chMax val="7"/>
          <dgm:chPref val="7"/>
          <dgm:dir/>
        </dgm:presLayoutVars>
      </dgm:prSet>
      <dgm:spPr/>
      <dgm:t>
        <a:bodyPr/>
        <a:lstStyle/>
        <a:p>
          <a:endParaRPr lang="es-ES"/>
        </a:p>
      </dgm:t>
    </dgm:pt>
    <dgm:pt modelId="{80C30E4F-D3EF-47B2-9492-3E50439DEF86}" type="pres">
      <dgm:prSet presAssocID="{E69A1160-F3A9-4888-83D8-5D2D296CD28C}" presName="Name1" presStyleCnt="0"/>
      <dgm:spPr/>
    </dgm:pt>
    <dgm:pt modelId="{FCCA4AEF-0685-4A76-9434-C9CE6D187035}" type="pres">
      <dgm:prSet presAssocID="{E69A1160-F3A9-4888-83D8-5D2D296CD28C}" presName="cycle" presStyleCnt="0"/>
      <dgm:spPr/>
    </dgm:pt>
    <dgm:pt modelId="{BE5B85D9-8CF3-4073-B903-07F838CFDE45}" type="pres">
      <dgm:prSet presAssocID="{E69A1160-F3A9-4888-83D8-5D2D296CD28C}" presName="srcNode" presStyleLbl="node1" presStyleIdx="0" presStyleCnt="5"/>
      <dgm:spPr/>
    </dgm:pt>
    <dgm:pt modelId="{B8BC74B0-ADD1-4EE6-A949-F2F1FE26B31E}" type="pres">
      <dgm:prSet presAssocID="{E69A1160-F3A9-4888-83D8-5D2D296CD28C}" presName="conn" presStyleLbl="parChTrans1D2" presStyleIdx="0" presStyleCnt="1"/>
      <dgm:spPr/>
      <dgm:t>
        <a:bodyPr/>
        <a:lstStyle/>
        <a:p>
          <a:endParaRPr lang="es-ES"/>
        </a:p>
      </dgm:t>
    </dgm:pt>
    <dgm:pt modelId="{7D22A2EB-6040-4080-9F9E-CA454CA14822}" type="pres">
      <dgm:prSet presAssocID="{E69A1160-F3A9-4888-83D8-5D2D296CD28C}" presName="extraNode" presStyleLbl="node1" presStyleIdx="0" presStyleCnt="5"/>
      <dgm:spPr/>
    </dgm:pt>
    <dgm:pt modelId="{9FB28419-4B66-4CE0-8142-655B59A4783F}" type="pres">
      <dgm:prSet presAssocID="{E69A1160-F3A9-4888-83D8-5D2D296CD28C}" presName="dstNode" presStyleLbl="node1" presStyleIdx="0" presStyleCnt="5"/>
      <dgm:spPr/>
    </dgm:pt>
    <dgm:pt modelId="{1538C953-DD2B-4579-96A9-DEE29B4E98C9}" type="pres">
      <dgm:prSet presAssocID="{48CBA31C-3127-46FE-A886-24370BF8F0CD}" presName="text_1" presStyleLbl="node1" presStyleIdx="0" presStyleCnt="5">
        <dgm:presLayoutVars>
          <dgm:bulletEnabled val="1"/>
        </dgm:presLayoutVars>
      </dgm:prSet>
      <dgm:spPr/>
      <dgm:t>
        <a:bodyPr/>
        <a:lstStyle/>
        <a:p>
          <a:endParaRPr lang="es-ES"/>
        </a:p>
      </dgm:t>
    </dgm:pt>
    <dgm:pt modelId="{CFBD5426-2950-4E25-B9D4-C9CDAE2513B6}" type="pres">
      <dgm:prSet presAssocID="{48CBA31C-3127-46FE-A886-24370BF8F0CD}" presName="accent_1" presStyleCnt="0"/>
      <dgm:spPr/>
    </dgm:pt>
    <dgm:pt modelId="{6D643B49-87F4-41BB-9E12-E5F5E1EB50E7}" type="pres">
      <dgm:prSet presAssocID="{48CBA31C-3127-46FE-A886-24370BF8F0CD}" presName="accentRepeatNode" presStyleLbl="solidFgAcc1" presStyleIdx="0" presStyleCnt="5"/>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1F7D3B22-A456-4985-9AD3-38FB28BC9454}" type="pres">
      <dgm:prSet presAssocID="{D1A67D0D-43F0-4CE7-AA22-230CCE9C49F5}" presName="text_2" presStyleLbl="node1" presStyleIdx="1" presStyleCnt="5">
        <dgm:presLayoutVars>
          <dgm:bulletEnabled val="1"/>
        </dgm:presLayoutVars>
      </dgm:prSet>
      <dgm:spPr/>
      <dgm:t>
        <a:bodyPr/>
        <a:lstStyle/>
        <a:p>
          <a:endParaRPr lang="es-ES"/>
        </a:p>
      </dgm:t>
    </dgm:pt>
    <dgm:pt modelId="{66CBC088-D57D-40BD-9850-6DEC02F84ADC}" type="pres">
      <dgm:prSet presAssocID="{D1A67D0D-43F0-4CE7-AA22-230CCE9C49F5}" presName="accent_2" presStyleCnt="0"/>
      <dgm:spPr/>
    </dgm:pt>
    <dgm:pt modelId="{92765825-F7EF-40EF-A3A4-D08A8BCA873B}" type="pres">
      <dgm:prSet presAssocID="{D1A67D0D-43F0-4CE7-AA22-230CCE9C49F5}" presName="accentRepeatNode" presStyleLbl="solidFgAcc1" presStyleIdx="1" presStyleCnt="5"/>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6C3A9C1F-1328-4321-A574-1D41EBD2A159}" type="pres">
      <dgm:prSet presAssocID="{92F3DEF2-8097-4AAA-B729-15A897693921}" presName="text_3" presStyleLbl="node1" presStyleIdx="2" presStyleCnt="5">
        <dgm:presLayoutVars>
          <dgm:bulletEnabled val="1"/>
        </dgm:presLayoutVars>
      </dgm:prSet>
      <dgm:spPr/>
      <dgm:t>
        <a:bodyPr/>
        <a:lstStyle/>
        <a:p>
          <a:endParaRPr lang="es-ES"/>
        </a:p>
      </dgm:t>
    </dgm:pt>
    <dgm:pt modelId="{0F887DA1-D125-44C2-A041-6E026B13C68B}" type="pres">
      <dgm:prSet presAssocID="{92F3DEF2-8097-4AAA-B729-15A897693921}" presName="accent_3" presStyleCnt="0"/>
      <dgm:spPr/>
    </dgm:pt>
    <dgm:pt modelId="{FD214354-18F9-4523-AD06-56F736D53A51}" type="pres">
      <dgm:prSet presAssocID="{92F3DEF2-8097-4AAA-B729-15A897693921}" presName="accentRepeatNode" presStyleLbl="solidFgAcc1" presStyleIdx="2" presStyleCnt="5"/>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t>
        <a:bodyPr/>
        <a:lstStyle/>
        <a:p>
          <a:endParaRPr lang="es-ES"/>
        </a:p>
      </dgm:t>
    </dgm:pt>
    <dgm:pt modelId="{4B5B68C3-7927-4D8E-B2A6-6A8C8879D40F}" type="pres">
      <dgm:prSet presAssocID="{B6C1183A-03C3-46A8-B238-5E796C4644F9}" presName="text_4" presStyleLbl="node1" presStyleIdx="3" presStyleCnt="5">
        <dgm:presLayoutVars>
          <dgm:bulletEnabled val="1"/>
        </dgm:presLayoutVars>
      </dgm:prSet>
      <dgm:spPr/>
      <dgm:t>
        <a:bodyPr/>
        <a:lstStyle/>
        <a:p>
          <a:endParaRPr lang="es-ES"/>
        </a:p>
      </dgm:t>
    </dgm:pt>
    <dgm:pt modelId="{15AAD1F2-3EE6-4529-89AC-DD9FF16F0BC3}" type="pres">
      <dgm:prSet presAssocID="{B6C1183A-03C3-46A8-B238-5E796C4644F9}" presName="accent_4" presStyleCnt="0"/>
      <dgm:spPr/>
    </dgm:pt>
    <dgm:pt modelId="{F2BC1733-A4BC-44A6-ABE5-E163BC6ACFA5}" type="pres">
      <dgm:prSet presAssocID="{B6C1183A-03C3-46A8-B238-5E796C4644F9}" presName="accentRepeatNode" presStyleLbl="solidFgAcc1" presStyleIdx="3" presStyleCnt="5"/>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t>
        <a:bodyPr/>
        <a:lstStyle/>
        <a:p>
          <a:endParaRPr lang="es-ES"/>
        </a:p>
      </dgm:t>
    </dgm:pt>
    <dgm:pt modelId="{FCAC7FCB-4D2F-4174-8BBC-DD9D328E0B22}" type="pres">
      <dgm:prSet presAssocID="{FC4EF40A-F584-4110-804C-07FD63C8B4CA}" presName="text_5" presStyleLbl="node1" presStyleIdx="4" presStyleCnt="5">
        <dgm:presLayoutVars>
          <dgm:bulletEnabled val="1"/>
        </dgm:presLayoutVars>
      </dgm:prSet>
      <dgm:spPr/>
      <dgm:t>
        <a:bodyPr/>
        <a:lstStyle/>
        <a:p>
          <a:endParaRPr lang="es-ES"/>
        </a:p>
      </dgm:t>
    </dgm:pt>
    <dgm:pt modelId="{78E3EB99-AC7B-41E8-9FEC-3D8D2E5D2129}" type="pres">
      <dgm:prSet presAssocID="{FC4EF40A-F584-4110-804C-07FD63C8B4CA}" presName="accent_5" presStyleCnt="0"/>
      <dgm:spPr/>
    </dgm:pt>
    <dgm:pt modelId="{67C2D455-9A7E-43BA-B17E-28B639938C4F}" type="pres">
      <dgm:prSet presAssocID="{FC4EF40A-F584-4110-804C-07FD63C8B4CA}" presName="accentRepeatNode" presStyleLbl="solidFgAcc1" presStyleIdx="4" presStyleCnt="5"/>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t>
        <a:bodyPr/>
        <a:lstStyle/>
        <a:p>
          <a:endParaRPr lang="es-ES"/>
        </a:p>
      </dgm:t>
    </dgm:pt>
  </dgm:ptLst>
  <dgm:cxnLst>
    <dgm:cxn modelId="{D9D970E9-0FDC-47CD-BED2-E7619B227D98}" type="presOf" srcId="{FC4EF40A-F584-4110-804C-07FD63C8B4CA}" destId="{FCAC7FCB-4D2F-4174-8BBC-DD9D328E0B22}" srcOrd="0" destOrd="0" presId="urn:microsoft.com/office/officeart/2008/layout/VerticalCurvedList"/>
    <dgm:cxn modelId="{D5C027F6-B44D-45E3-B25F-CC9E6CBAB8BC}" type="presOf" srcId="{92F3DEF2-8097-4AAA-B729-15A897693921}" destId="{6C3A9C1F-1328-4321-A574-1D41EBD2A159}" srcOrd="0" destOrd="0" presId="urn:microsoft.com/office/officeart/2008/layout/VerticalCurvedList"/>
    <dgm:cxn modelId="{E4C1FDE7-A2F7-4603-B2DE-D4734D5A7500}" srcId="{E69A1160-F3A9-4888-83D8-5D2D296CD28C}" destId="{B6C1183A-03C3-46A8-B238-5E796C4644F9}" srcOrd="3" destOrd="0" parTransId="{91436E35-0BB4-42AA-B768-8F20CCAC0887}" sibTransId="{C64E1DE8-BF8E-4D71-A301-0787289A8369}"/>
    <dgm:cxn modelId="{BC300FE6-7F26-4588-8DC4-0A126F5DCFE7}" srcId="{E69A1160-F3A9-4888-83D8-5D2D296CD28C}" destId="{D1A67D0D-43F0-4CE7-AA22-230CCE9C49F5}" srcOrd="1" destOrd="0" parTransId="{DD50EC85-07CD-4816-970B-CB2CE6E324F5}" sibTransId="{A82BE053-198F-4597-AAEA-95545FE1DD8C}"/>
    <dgm:cxn modelId="{D8D2BCC7-C880-4287-B908-2F093FBA2186}" srcId="{E69A1160-F3A9-4888-83D8-5D2D296CD28C}" destId="{FC4EF40A-F584-4110-804C-07FD63C8B4CA}" srcOrd="4" destOrd="0" parTransId="{544AA78D-F2E3-454A-AE3B-F6E508F591A4}" sibTransId="{43F09277-9D6B-4F0C-A1F8-7377FF91E4D2}"/>
    <dgm:cxn modelId="{7944DC49-3393-42C2-A5E1-304FED8C9943}" type="presOf" srcId="{48CBA31C-3127-46FE-A886-24370BF8F0CD}" destId="{1538C953-DD2B-4579-96A9-DEE29B4E98C9}" srcOrd="0" destOrd="0" presId="urn:microsoft.com/office/officeart/2008/layout/VerticalCurvedList"/>
    <dgm:cxn modelId="{CF450398-6A36-416B-9275-0FB48A2A9791}" srcId="{E69A1160-F3A9-4888-83D8-5D2D296CD28C}" destId="{48CBA31C-3127-46FE-A886-24370BF8F0CD}" srcOrd="0" destOrd="0" parTransId="{133149D1-931F-4B97-93A0-3A2035CE2DA5}" sibTransId="{2E0D6A4E-C447-4EB8-A35C-1710ACA52ED9}"/>
    <dgm:cxn modelId="{763E8B2E-A872-47D1-B394-F4AF66ABB275}" type="presOf" srcId="{B6C1183A-03C3-46A8-B238-5E796C4644F9}" destId="{4B5B68C3-7927-4D8E-B2A6-6A8C8879D40F}" srcOrd="0" destOrd="0" presId="urn:microsoft.com/office/officeart/2008/layout/VerticalCurvedList"/>
    <dgm:cxn modelId="{8F26F429-9E0E-4803-A1CC-BD089CD8EE17}" type="presOf" srcId="{D1A67D0D-43F0-4CE7-AA22-230CCE9C49F5}" destId="{1F7D3B22-A456-4985-9AD3-38FB28BC9454}" srcOrd="0" destOrd="0" presId="urn:microsoft.com/office/officeart/2008/layout/VerticalCurvedList"/>
    <dgm:cxn modelId="{31B20295-3969-41BA-903F-250C4A7D105E}" type="presOf" srcId="{2E0D6A4E-C447-4EB8-A35C-1710ACA52ED9}" destId="{B8BC74B0-ADD1-4EE6-A949-F2F1FE26B31E}" srcOrd="0" destOrd="0" presId="urn:microsoft.com/office/officeart/2008/layout/VerticalCurvedList"/>
    <dgm:cxn modelId="{C40F7796-4AC7-490C-A60F-3C4C47D5BC29}" srcId="{E69A1160-F3A9-4888-83D8-5D2D296CD28C}" destId="{92F3DEF2-8097-4AAA-B729-15A897693921}" srcOrd="2" destOrd="0" parTransId="{1903518D-DAEB-48BC-96B8-BE29CDD54D20}" sibTransId="{9123C56C-A44D-4B08-9C0D-4A915C5D25E9}"/>
    <dgm:cxn modelId="{EE13757C-EF1E-4DD6-8C02-FB5FE3214BD4}" type="presOf" srcId="{E69A1160-F3A9-4888-83D8-5D2D296CD28C}" destId="{3344AC6E-0602-4174-B7ED-E93847074BDA}" srcOrd="0" destOrd="0" presId="urn:microsoft.com/office/officeart/2008/layout/VerticalCurvedList"/>
    <dgm:cxn modelId="{8183E82B-8413-4B0F-8988-DE219078A7E2}" type="presParOf" srcId="{3344AC6E-0602-4174-B7ED-E93847074BDA}" destId="{80C30E4F-D3EF-47B2-9492-3E50439DEF86}" srcOrd="0" destOrd="0" presId="urn:microsoft.com/office/officeart/2008/layout/VerticalCurvedList"/>
    <dgm:cxn modelId="{9618038E-8709-4F74-BCA0-605DB754B561}" type="presParOf" srcId="{80C30E4F-D3EF-47B2-9492-3E50439DEF86}" destId="{FCCA4AEF-0685-4A76-9434-C9CE6D187035}" srcOrd="0" destOrd="0" presId="urn:microsoft.com/office/officeart/2008/layout/VerticalCurvedList"/>
    <dgm:cxn modelId="{2942C113-F8F9-4EB8-AAE6-B4B89932A5E7}" type="presParOf" srcId="{FCCA4AEF-0685-4A76-9434-C9CE6D187035}" destId="{BE5B85D9-8CF3-4073-B903-07F838CFDE45}" srcOrd="0" destOrd="0" presId="urn:microsoft.com/office/officeart/2008/layout/VerticalCurvedList"/>
    <dgm:cxn modelId="{F7F07B2C-0CA3-40D4-8E26-F8BACB0BA81E}" type="presParOf" srcId="{FCCA4AEF-0685-4A76-9434-C9CE6D187035}" destId="{B8BC74B0-ADD1-4EE6-A949-F2F1FE26B31E}" srcOrd="1" destOrd="0" presId="urn:microsoft.com/office/officeart/2008/layout/VerticalCurvedList"/>
    <dgm:cxn modelId="{3184466D-8D02-4879-9BB1-845911880A64}" type="presParOf" srcId="{FCCA4AEF-0685-4A76-9434-C9CE6D187035}" destId="{7D22A2EB-6040-4080-9F9E-CA454CA14822}" srcOrd="2" destOrd="0" presId="urn:microsoft.com/office/officeart/2008/layout/VerticalCurvedList"/>
    <dgm:cxn modelId="{453540FD-65CD-4B31-95CC-4F786D51F78C}" type="presParOf" srcId="{FCCA4AEF-0685-4A76-9434-C9CE6D187035}" destId="{9FB28419-4B66-4CE0-8142-655B59A4783F}" srcOrd="3" destOrd="0" presId="urn:microsoft.com/office/officeart/2008/layout/VerticalCurvedList"/>
    <dgm:cxn modelId="{C8AB34EA-685E-486A-9C5C-EF771B2111E9}" type="presParOf" srcId="{80C30E4F-D3EF-47B2-9492-3E50439DEF86}" destId="{1538C953-DD2B-4579-96A9-DEE29B4E98C9}" srcOrd="1" destOrd="0" presId="urn:microsoft.com/office/officeart/2008/layout/VerticalCurvedList"/>
    <dgm:cxn modelId="{92E64DBC-FF3C-4F87-B22B-72C588A624A0}" type="presParOf" srcId="{80C30E4F-D3EF-47B2-9492-3E50439DEF86}" destId="{CFBD5426-2950-4E25-B9D4-C9CDAE2513B6}" srcOrd="2" destOrd="0" presId="urn:microsoft.com/office/officeart/2008/layout/VerticalCurvedList"/>
    <dgm:cxn modelId="{29F54BC2-7E27-4D72-8D6D-06686846AFA2}" type="presParOf" srcId="{CFBD5426-2950-4E25-B9D4-C9CDAE2513B6}" destId="{6D643B49-87F4-41BB-9E12-E5F5E1EB50E7}" srcOrd="0" destOrd="0" presId="urn:microsoft.com/office/officeart/2008/layout/VerticalCurvedList"/>
    <dgm:cxn modelId="{7506A1D1-E474-4339-B9BB-322A4E37C161}" type="presParOf" srcId="{80C30E4F-D3EF-47B2-9492-3E50439DEF86}" destId="{1F7D3B22-A456-4985-9AD3-38FB28BC9454}" srcOrd="3" destOrd="0" presId="urn:microsoft.com/office/officeart/2008/layout/VerticalCurvedList"/>
    <dgm:cxn modelId="{CABB5154-6185-44B2-A074-3F4A667DDC26}" type="presParOf" srcId="{80C30E4F-D3EF-47B2-9492-3E50439DEF86}" destId="{66CBC088-D57D-40BD-9850-6DEC02F84ADC}" srcOrd="4" destOrd="0" presId="urn:microsoft.com/office/officeart/2008/layout/VerticalCurvedList"/>
    <dgm:cxn modelId="{81647A69-D6A0-4A9B-B705-18EDD05F80FA}" type="presParOf" srcId="{66CBC088-D57D-40BD-9850-6DEC02F84ADC}" destId="{92765825-F7EF-40EF-A3A4-D08A8BCA873B}" srcOrd="0" destOrd="0" presId="urn:microsoft.com/office/officeart/2008/layout/VerticalCurvedList"/>
    <dgm:cxn modelId="{1E515104-27FD-462A-90C6-F539F638BE2D}" type="presParOf" srcId="{80C30E4F-D3EF-47B2-9492-3E50439DEF86}" destId="{6C3A9C1F-1328-4321-A574-1D41EBD2A159}" srcOrd="5" destOrd="0" presId="urn:microsoft.com/office/officeart/2008/layout/VerticalCurvedList"/>
    <dgm:cxn modelId="{92224AAC-C140-4812-A16D-2832AFBCF87D}" type="presParOf" srcId="{80C30E4F-D3EF-47B2-9492-3E50439DEF86}" destId="{0F887DA1-D125-44C2-A041-6E026B13C68B}" srcOrd="6" destOrd="0" presId="urn:microsoft.com/office/officeart/2008/layout/VerticalCurvedList"/>
    <dgm:cxn modelId="{9CF626FA-B084-422D-9B87-F0EEBFDD13C5}" type="presParOf" srcId="{0F887DA1-D125-44C2-A041-6E026B13C68B}" destId="{FD214354-18F9-4523-AD06-56F736D53A51}" srcOrd="0" destOrd="0" presId="urn:microsoft.com/office/officeart/2008/layout/VerticalCurvedList"/>
    <dgm:cxn modelId="{9684101F-0C15-4B94-A6EA-8FD40224416E}" type="presParOf" srcId="{80C30E4F-D3EF-47B2-9492-3E50439DEF86}" destId="{4B5B68C3-7927-4D8E-B2A6-6A8C8879D40F}" srcOrd="7" destOrd="0" presId="urn:microsoft.com/office/officeart/2008/layout/VerticalCurvedList"/>
    <dgm:cxn modelId="{5ABFC9A3-4CDC-4935-8A70-E50092B08C0A}" type="presParOf" srcId="{80C30E4F-D3EF-47B2-9492-3E50439DEF86}" destId="{15AAD1F2-3EE6-4529-89AC-DD9FF16F0BC3}" srcOrd="8" destOrd="0" presId="urn:microsoft.com/office/officeart/2008/layout/VerticalCurvedList"/>
    <dgm:cxn modelId="{B8EB6647-0066-4719-A6D5-89EBDA99C4A5}" type="presParOf" srcId="{15AAD1F2-3EE6-4529-89AC-DD9FF16F0BC3}" destId="{F2BC1733-A4BC-44A6-ABE5-E163BC6ACFA5}" srcOrd="0" destOrd="0" presId="urn:microsoft.com/office/officeart/2008/layout/VerticalCurvedList"/>
    <dgm:cxn modelId="{734820AD-61F4-452C-87F1-73109881BC38}" type="presParOf" srcId="{80C30E4F-D3EF-47B2-9492-3E50439DEF86}" destId="{FCAC7FCB-4D2F-4174-8BBC-DD9D328E0B22}" srcOrd="9" destOrd="0" presId="urn:microsoft.com/office/officeart/2008/layout/VerticalCurvedList"/>
    <dgm:cxn modelId="{021BB4E3-5ADD-4627-8C2B-3D8AAE0F644E}" type="presParOf" srcId="{80C30E4F-D3EF-47B2-9492-3E50439DEF86}" destId="{78E3EB99-AC7B-41E8-9FEC-3D8D2E5D2129}" srcOrd="10" destOrd="0" presId="urn:microsoft.com/office/officeart/2008/layout/VerticalCurvedList"/>
    <dgm:cxn modelId="{0161D247-1A88-4E56-BA65-948D5037D261}" type="presParOf" srcId="{78E3EB99-AC7B-41E8-9FEC-3D8D2E5D2129}" destId="{67C2D455-9A7E-43BA-B17E-28B639938C4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516E72-1AA3-4743-9DDB-6C53661E1C0A}"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s-EC"/>
        </a:p>
      </dgm:t>
    </dgm:pt>
    <dgm:pt modelId="{3359671E-DD57-4749-97AB-30B22BC57AD9}">
      <dgm:prSet phldrT="[Texto]"/>
      <dgm:spPr/>
      <dgm:t>
        <a:bodyPr/>
        <a:lstStyle/>
        <a:p>
          <a:r>
            <a:rPr lang="es-EC" dirty="0" smtClean="0">
              <a:solidFill>
                <a:schemeClr val="tx1"/>
              </a:solidFill>
              <a:latin typeface="Times New Roman" panose="02020603050405020304" pitchFamily="18" charset="0"/>
              <a:cs typeface="Times New Roman" panose="02020603050405020304" pitchFamily="18" charset="0"/>
            </a:rPr>
            <a:t>SUBSISTEMAS</a:t>
          </a:r>
          <a:endParaRPr lang="es-EC" dirty="0">
            <a:solidFill>
              <a:schemeClr val="tx1"/>
            </a:solidFill>
            <a:latin typeface="Times New Roman" panose="02020603050405020304" pitchFamily="18" charset="0"/>
            <a:cs typeface="Times New Roman" panose="02020603050405020304" pitchFamily="18" charset="0"/>
          </a:endParaRPr>
        </a:p>
      </dgm:t>
    </dgm:pt>
    <dgm:pt modelId="{ED00C591-0095-4D41-9FEC-0859433F5685}" type="parTrans" cxnId="{4A88C8E6-84B9-4765-B7F2-5E2C6E6DC073}">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839CF994-C922-48AD-A3C5-ABC3E3827DE2}" type="sibTrans" cxnId="{4A88C8E6-84B9-4765-B7F2-5E2C6E6DC073}">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401D8131-4417-4750-8A6B-3EF751DCB851}">
      <dgm:prSet phldrT="[Texto]"/>
      <dgm:spPr>
        <a:solidFill>
          <a:srgbClr val="B0E668"/>
        </a:solidFill>
      </dgm:spPr>
      <dgm:t>
        <a:bodyPr/>
        <a:lstStyle/>
        <a:p>
          <a:r>
            <a:rPr lang="es-EC" dirty="0" smtClean="0">
              <a:solidFill>
                <a:schemeClr val="tx1"/>
              </a:solidFill>
              <a:latin typeface="Times New Roman" panose="02020603050405020304" pitchFamily="18" charset="0"/>
              <a:cs typeface="Times New Roman" panose="02020603050405020304" pitchFamily="18" charset="0"/>
            </a:rPr>
            <a:t>Banda transportadora</a:t>
          </a:r>
          <a:endParaRPr lang="es-EC" dirty="0">
            <a:solidFill>
              <a:schemeClr val="tx1"/>
            </a:solidFill>
            <a:latin typeface="Times New Roman" panose="02020603050405020304" pitchFamily="18" charset="0"/>
            <a:cs typeface="Times New Roman" panose="02020603050405020304" pitchFamily="18" charset="0"/>
          </a:endParaRPr>
        </a:p>
      </dgm:t>
    </dgm:pt>
    <dgm:pt modelId="{01F25A9B-E697-4685-9F7B-671599F0349F}" type="parTrans" cxnId="{3AEC5D8F-60B7-4C8D-AB86-43BBBBD66739}">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67A63D50-9B97-4A6E-AB16-FF8594A5E866}" type="sibTrans" cxnId="{3AEC5D8F-60B7-4C8D-AB86-43BBBBD66739}">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E5708E66-641E-43B6-AB50-12C6AFE427A6}">
      <dgm:prSet phldrT="[Texto]"/>
      <dgm:spPr>
        <a:solidFill>
          <a:srgbClr val="B0E668"/>
        </a:solidFill>
      </dgm:spPr>
      <dgm:t>
        <a:bodyPr/>
        <a:lstStyle/>
        <a:p>
          <a:r>
            <a:rPr lang="es-EC" dirty="0" smtClean="0">
              <a:solidFill>
                <a:schemeClr val="tx1"/>
              </a:solidFill>
              <a:latin typeface="Times New Roman" panose="02020603050405020304" pitchFamily="18" charset="0"/>
              <a:cs typeface="Times New Roman" panose="02020603050405020304" pitchFamily="18" charset="0"/>
            </a:rPr>
            <a:t>Tarjeta de control</a:t>
          </a:r>
          <a:endParaRPr lang="es-EC" dirty="0">
            <a:solidFill>
              <a:schemeClr val="tx1"/>
            </a:solidFill>
            <a:latin typeface="Times New Roman" panose="02020603050405020304" pitchFamily="18" charset="0"/>
            <a:cs typeface="Times New Roman" panose="02020603050405020304" pitchFamily="18" charset="0"/>
          </a:endParaRPr>
        </a:p>
      </dgm:t>
    </dgm:pt>
    <dgm:pt modelId="{C1E38CD9-DDC5-4D4D-AD80-96EC71F367E0}" type="parTrans" cxnId="{705C7440-9B25-4306-8F37-B12A6DE07E84}">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707776C1-DCD2-4104-98DE-9959AC81713F}" type="sibTrans" cxnId="{705C7440-9B25-4306-8F37-B12A6DE07E84}">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3B44BFB1-6173-4068-BD83-028F2C854439}">
      <dgm:prSet phldrT="[Texto]"/>
      <dgm:spPr>
        <a:solidFill>
          <a:srgbClr val="B0E668"/>
        </a:solidFill>
      </dgm:spPr>
      <dgm:t>
        <a:bodyPr/>
        <a:lstStyle/>
        <a:p>
          <a:r>
            <a:rPr lang="es-EC" dirty="0" smtClean="0">
              <a:solidFill>
                <a:schemeClr val="tx1"/>
              </a:solidFill>
              <a:latin typeface="Times New Roman" panose="02020603050405020304" pitchFamily="18" charset="0"/>
              <a:cs typeface="Times New Roman" panose="02020603050405020304" pitchFamily="18" charset="0"/>
            </a:rPr>
            <a:t>Sistema de Visión Artificial </a:t>
          </a:r>
          <a:endParaRPr lang="es-EC" dirty="0">
            <a:solidFill>
              <a:schemeClr val="tx1"/>
            </a:solidFill>
            <a:latin typeface="Times New Roman" panose="02020603050405020304" pitchFamily="18" charset="0"/>
            <a:cs typeface="Times New Roman" panose="02020603050405020304" pitchFamily="18" charset="0"/>
          </a:endParaRPr>
        </a:p>
      </dgm:t>
    </dgm:pt>
    <dgm:pt modelId="{9CAF92E2-B405-46C4-8358-89683F8C8428}" type="parTrans" cxnId="{D18534AF-73A2-4868-B4FA-1ACD20F6359F}">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D1E16584-5DAB-4F7B-8503-9E0BD2DA0C93}" type="sibTrans" cxnId="{D18534AF-73A2-4868-B4FA-1ACD20F6359F}">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989A97DE-101A-43EC-ABD5-542D99EBF5D3}">
      <dgm:prSet/>
      <dgm:spPr>
        <a:solidFill>
          <a:srgbClr val="B0E668"/>
        </a:solidFill>
      </dgm:spPr>
      <dgm:t>
        <a:bodyPr/>
        <a:lstStyle/>
        <a:p>
          <a:r>
            <a:rPr lang="es-EC" dirty="0" smtClean="0">
              <a:solidFill>
                <a:schemeClr val="tx1"/>
              </a:solidFill>
              <a:latin typeface="Times New Roman" panose="02020603050405020304" pitchFamily="18" charset="0"/>
              <a:cs typeface="Times New Roman" panose="02020603050405020304" pitchFamily="18" charset="0"/>
            </a:rPr>
            <a:t>Filtro de Kalman</a:t>
          </a:r>
          <a:endParaRPr lang="es-EC" dirty="0">
            <a:solidFill>
              <a:schemeClr val="tx1"/>
            </a:solidFill>
            <a:latin typeface="Times New Roman" panose="02020603050405020304" pitchFamily="18" charset="0"/>
            <a:cs typeface="Times New Roman" panose="02020603050405020304" pitchFamily="18" charset="0"/>
          </a:endParaRPr>
        </a:p>
      </dgm:t>
    </dgm:pt>
    <dgm:pt modelId="{37C92B6D-1552-4700-B1B2-24DCC14BA611}" type="parTrans" cxnId="{D7BA2B11-0102-40BF-8710-EA1A06051C87}">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7D61A95E-BAFE-4910-B62A-088D4A44122D}" type="sibTrans" cxnId="{D7BA2B11-0102-40BF-8710-EA1A06051C87}">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77F010CA-ED1A-457B-B0AD-BEA84243B2DD}">
      <dgm:prSet/>
      <dgm:spPr>
        <a:solidFill>
          <a:srgbClr val="B0E668"/>
        </a:solidFill>
      </dgm:spPr>
      <dgm:t>
        <a:bodyPr/>
        <a:lstStyle/>
        <a:p>
          <a:r>
            <a:rPr lang="es-EC" dirty="0" smtClean="0">
              <a:solidFill>
                <a:schemeClr val="tx1"/>
              </a:solidFill>
              <a:latin typeface="Times New Roman" panose="02020603050405020304" pitchFamily="18" charset="0"/>
              <a:cs typeface="Times New Roman" panose="02020603050405020304" pitchFamily="18" charset="0"/>
            </a:rPr>
            <a:t>Interfaz Humano-Máquina</a:t>
          </a:r>
          <a:endParaRPr lang="es-EC" dirty="0">
            <a:solidFill>
              <a:schemeClr val="tx1"/>
            </a:solidFill>
            <a:latin typeface="Times New Roman" panose="02020603050405020304" pitchFamily="18" charset="0"/>
            <a:cs typeface="Times New Roman" panose="02020603050405020304" pitchFamily="18" charset="0"/>
          </a:endParaRPr>
        </a:p>
      </dgm:t>
    </dgm:pt>
    <dgm:pt modelId="{9A47F904-EFEF-4F93-9536-FC51170A1B12}" type="parTrans" cxnId="{F3C37553-9904-4481-BFCB-DE41F1E4AA6E}">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548BDC88-04FD-44BF-A00C-2642A9A6B8E5}" type="sibTrans" cxnId="{F3C37553-9904-4481-BFCB-DE41F1E4AA6E}">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AEF8226D-4F6D-4BEE-BF76-7BD7E5A9C148}">
      <dgm:prSet/>
      <dgm:spPr>
        <a:solidFill>
          <a:srgbClr val="5E8BE4"/>
        </a:solidFill>
      </dgm:spPr>
      <dgm:t>
        <a:bodyPr/>
        <a:lstStyle/>
        <a:p>
          <a:r>
            <a:rPr lang="es-EC" dirty="0" smtClean="0">
              <a:solidFill>
                <a:schemeClr val="tx1"/>
              </a:solidFill>
              <a:latin typeface="Times New Roman" panose="02020603050405020304" pitchFamily="18" charset="0"/>
              <a:cs typeface="Times New Roman" panose="02020603050405020304" pitchFamily="18" charset="0"/>
            </a:rPr>
            <a:t>Transporte continuo de objetos</a:t>
          </a:r>
          <a:endParaRPr lang="es-EC" dirty="0">
            <a:solidFill>
              <a:schemeClr val="tx1"/>
            </a:solidFill>
            <a:latin typeface="Times New Roman" panose="02020603050405020304" pitchFamily="18" charset="0"/>
            <a:cs typeface="Times New Roman" panose="02020603050405020304" pitchFamily="18" charset="0"/>
          </a:endParaRPr>
        </a:p>
      </dgm:t>
    </dgm:pt>
    <dgm:pt modelId="{D73C4FC0-049E-4170-B4F1-B5A61B155604}" type="parTrans" cxnId="{74557FD3-F012-4953-8FED-749DC151D5D0}">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4A4A5531-36C1-49D8-8878-890606B188BA}" type="sibTrans" cxnId="{74557FD3-F012-4953-8FED-749DC151D5D0}">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480E2C15-35D8-4A47-8409-857C702DD9FC}">
      <dgm:prSet/>
      <dgm:spPr>
        <a:solidFill>
          <a:srgbClr val="5E8BE4"/>
        </a:solidFill>
      </dgm:spPr>
      <dgm:t>
        <a:bodyPr/>
        <a:lstStyle/>
        <a:p>
          <a:r>
            <a:rPr lang="es-EC" dirty="0" smtClean="0">
              <a:solidFill>
                <a:schemeClr val="tx1"/>
              </a:solidFill>
              <a:latin typeface="Times New Roman" panose="02020603050405020304" pitchFamily="18" charset="0"/>
              <a:cs typeface="Times New Roman" panose="02020603050405020304" pitchFamily="18" charset="0"/>
            </a:rPr>
            <a:t>Envío y recepción de datos </a:t>
          </a:r>
          <a:endParaRPr lang="es-EC" dirty="0">
            <a:solidFill>
              <a:schemeClr val="tx1"/>
            </a:solidFill>
            <a:latin typeface="Times New Roman" panose="02020603050405020304" pitchFamily="18" charset="0"/>
            <a:cs typeface="Times New Roman" panose="02020603050405020304" pitchFamily="18" charset="0"/>
          </a:endParaRPr>
        </a:p>
      </dgm:t>
    </dgm:pt>
    <dgm:pt modelId="{B8CD1048-6A79-4688-B930-6CC631D1627E}" type="parTrans" cxnId="{07B6A60D-7CBA-4AD6-ACE0-EA0560B967EE}">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794E2B20-7F30-4727-BA6C-471A782638D0}" type="sibTrans" cxnId="{07B6A60D-7CBA-4AD6-ACE0-EA0560B967EE}">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0DB1C2AE-27FD-423C-BE30-87FDC91C43FC}">
      <dgm:prSet/>
      <dgm:spPr>
        <a:solidFill>
          <a:srgbClr val="5E8BE4"/>
        </a:solidFill>
      </dgm:spPr>
      <dgm:t>
        <a:bodyPr/>
        <a:lstStyle/>
        <a:p>
          <a:r>
            <a:rPr lang="es-EC" dirty="0" smtClean="0">
              <a:solidFill>
                <a:schemeClr val="tx1"/>
              </a:solidFill>
              <a:latin typeface="Times New Roman" panose="02020603050405020304" pitchFamily="18" charset="0"/>
              <a:cs typeface="Times New Roman" panose="02020603050405020304" pitchFamily="18" charset="0"/>
            </a:rPr>
            <a:t>Reconocimiento de formas y colores</a:t>
          </a:r>
          <a:endParaRPr lang="es-EC" dirty="0">
            <a:solidFill>
              <a:schemeClr val="tx1"/>
            </a:solidFill>
            <a:latin typeface="Times New Roman" panose="02020603050405020304" pitchFamily="18" charset="0"/>
            <a:cs typeface="Times New Roman" panose="02020603050405020304" pitchFamily="18" charset="0"/>
          </a:endParaRPr>
        </a:p>
      </dgm:t>
    </dgm:pt>
    <dgm:pt modelId="{A5CDF1CC-60F1-4555-AEA2-6DB3DF2DD9B7}" type="parTrans" cxnId="{C9324401-5542-4A26-A5E3-3A6701E93F40}">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472FA7E9-6FD9-43D5-9F89-01047811D4C2}" type="sibTrans" cxnId="{C9324401-5542-4A26-A5E3-3A6701E93F40}">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502A00DB-9E68-45B6-9C86-3AA6A115F4B7}">
      <dgm:prSet/>
      <dgm:spPr>
        <a:solidFill>
          <a:srgbClr val="5E8BE4"/>
        </a:solidFill>
      </dgm:spPr>
      <dgm:t>
        <a:bodyPr/>
        <a:lstStyle/>
        <a:p>
          <a:r>
            <a:rPr lang="es-EC" dirty="0" smtClean="0">
              <a:solidFill>
                <a:schemeClr val="tx1"/>
              </a:solidFill>
              <a:latin typeface="Times New Roman" panose="02020603050405020304" pitchFamily="18" charset="0"/>
              <a:cs typeface="Times New Roman" panose="02020603050405020304" pitchFamily="18" charset="0"/>
            </a:rPr>
            <a:t>Predicción</a:t>
          </a:r>
          <a:endParaRPr lang="es-EC" dirty="0">
            <a:solidFill>
              <a:schemeClr val="tx1"/>
            </a:solidFill>
            <a:latin typeface="Times New Roman" panose="02020603050405020304" pitchFamily="18" charset="0"/>
            <a:cs typeface="Times New Roman" panose="02020603050405020304" pitchFamily="18" charset="0"/>
          </a:endParaRPr>
        </a:p>
      </dgm:t>
    </dgm:pt>
    <dgm:pt modelId="{E480B1BF-60E0-4208-8755-816897A23B88}" type="parTrans" cxnId="{62EDD3CD-2576-49EA-AFD3-6EDFAFE4647F}">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43FF2608-ADFE-4186-84DE-9BBA76450D30}" type="sibTrans" cxnId="{62EDD3CD-2576-49EA-AFD3-6EDFAFE4647F}">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F9CE7E91-5364-448B-B975-FD20CE7C6504}">
      <dgm:prSet/>
      <dgm:spPr>
        <a:solidFill>
          <a:srgbClr val="5E8BE4"/>
        </a:solidFill>
      </dgm:spPr>
      <dgm:t>
        <a:bodyPr/>
        <a:lstStyle/>
        <a:p>
          <a:r>
            <a:rPr lang="es-EC" dirty="0" smtClean="0">
              <a:solidFill>
                <a:schemeClr val="tx1"/>
              </a:solidFill>
              <a:latin typeface="Times New Roman" panose="02020603050405020304" pitchFamily="18" charset="0"/>
              <a:cs typeface="Times New Roman" panose="02020603050405020304" pitchFamily="18" charset="0"/>
            </a:rPr>
            <a:t>Interacción con el usuario</a:t>
          </a:r>
          <a:endParaRPr lang="es-EC" dirty="0">
            <a:solidFill>
              <a:schemeClr val="tx1"/>
            </a:solidFill>
            <a:latin typeface="Times New Roman" panose="02020603050405020304" pitchFamily="18" charset="0"/>
            <a:cs typeface="Times New Roman" panose="02020603050405020304" pitchFamily="18" charset="0"/>
          </a:endParaRPr>
        </a:p>
      </dgm:t>
    </dgm:pt>
    <dgm:pt modelId="{997564E5-D4B5-4EF3-9576-0E8C1FB46468}" type="parTrans" cxnId="{115ECF26-52E2-41AA-A7FE-4BCB63B2DEB0}">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4F2F7B67-7722-44E1-A3BD-89D7F3368E31}" type="sibTrans" cxnId="{115ECF26-52E2-41AA-A7FE-4BCB63B2DEB0}">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52C7803E-0D97-4D18-9C4C-2CA32ECCA66A}" type="pres">
      <dgm:prSet presAssocID="{98516E72-1AA3-4743-9DDB-6C53661E1C0A}" presName="hierChild1" presStyleCnt="0">
        <dgm:presLayoutVars>
          <dgm:orgChart val="1"/>
          <dgm:chPref val="1"/>
          <dgm:dir/>
          <dgm:animOne val="branch"/>
          <dgm:animLvl val="lvl"/>
          <dgm:resizeHandles/>
        </dgm:presLayoutVars>
      </dgm:prSet>
      <dgm:spPr/>
      <dgm:t>
        <a:bodyPr/>
        <a:lstStyle/>
        <a:p>
          <a:endParaRPr lang="es-EC"/>
        </a:p>
      </dgm:t>
    </dgm:pt>
    <dgm:pt modelId="{9E14A8A3-9291-4960-ACF1-D92EB4D8B18B}" type="pres">
      <dgm:prSet presAssocID="{3359671E-DD57-4749-97AB-30B22BC57AD9}" presName="hierRoot1" presStyleCnt="0">
        <dgm:presLayoutVars>
          <dgm:hierBranch val="init"/>
        </dgm:presLayoutVars>
      </dgm:prSet>
      <dgm:spPr/>
    </dgm:pt>
    <dgm:pt modelId="{E480A8D8-7A2F-4C64-B93B-2486E51A107F}" type="pres">
      <dgm:prSet presAssocID="{3359671E-DD57-4749-97AB-30B22BC57AD9}" presName="rootComposite1" presStyleCnt="0"/>
      <dgm:spPr/>
    </dgm:pt>
    <dgm:pt modelId="{32054AC3-C72E-4D13-9B9A-8B89731DBE16}" type="pres">
      <dgm:prSet presAssocID="{3359671E-DD57-4749-97AB-30B22BC57AD9}" presName="rootText1" presStyleLbl="node0" presStyleIdx="0" presStyleCnt="1">
        <dgm:presLayoutVars>
          <dgm:chPref val="3"/>
        </dgm:presLayoutVars>
      </dgm:prSet>
      <dgm:spPr/>
      <dgm:t>
        <a:bodyPr/>
        <a:lstStyle/>
        <a:p>
          <a:endParaRPr lang="es-EC"/>
        </a:p>
      </dgm:t>
    </dgm:pt>
    <dgm:pt modelId="{4447D75C-3D05-4FCC-97E9-6C5DE2D5228D}" type="pres">
      <dgm:prSet presAssocID="{3359671E-DD57-4749-97AB-30B22BC57AD9}" presName="rootConnector1" presStyleLbl="node1" presStyleIdx="0" presStyleCnt="0"/>
      <dgm:spPr/>
      <dgm:t>
        <a:bodyPr/>
        <a:lstStyle/>
        <a:p>
          <a:endParaRPr lang="es-EC"/>
        </a:p>
      </dgm:t>
    </dgm:pt>
    <dgm:pt modelId="{B004C788-2B7B-4A18-BED3-A9AFF93C33F9}" type="pres">
      <dgm:prSet presAssocID="{3359671E-DD57-4749-97AB-30B22BC57AD9}" presName="hierChild2" presStyleCnt="0"/>
      <dgm:spPr/>
    </dgm:pt>
    <dgm:pt modelId="{401DEA63-E245-4643-A6FB-CF38C73FABDF}" type="pres">
      <dgm:prSet presAssocID="{01F25A9B-E697-4685-9F7B-671599F0349F}" presName="Name37" presStyleLbl="parChTrans1D2" presStyleIdx="0" presStyleCnt="5"/>
      <dgm:spPr/>
      <dgm:t>
        <a:bodyPr/>
        <a:lstStyle/>
        <a:p>
          <a:endParaRPr lang="es-EC"/>
        </a:p>
      </dgm:t>
    </dgm:pt>
    <dgm:pt modelId="{9075802F-A6E9-4D70-A8FD-C3ACDA8C70BF}" type="pres">
      <dgm:prSet presAssocID="{401D8131-4417-4750-8A6B-3EF751DCB851}" presName="hierRoot2" presStyleCnt="0">
        <dgm:presLayoutVars>
          <dgm:hierBranch val="init"/>
        </dgm:presLayoutVars>
      </dgm:prSet>
      <dgm:spPr/>
    </dgm:pt>
    <dgm:pt modelId="{BF1B8A60-22F0-451E-B64C-C3C9DF2D9807}" type="pres">
      <dgm:prSet presAssocID="{401D8131-4417-4750-8A6B-3EF751DCB851}" presName="rootComposite" presStyleCnt="0"/>
      <dgm:spPr/>
    </dgm:pt>
    <dgm:pt modelId="{10F998A1-1A8E-463E-9069-63D12904BD51}" type="pres">
      <dgm:prSet presAssocID="{401D8131-4417-4750-8A6B-3EF751DCB851}" presName="rootText" presStyleLbl="node2" presStyleIdx="0" presStyleCnt="5">
        <dgm:presLayoutVars>
          <dgm:chPref val="3"/>
        </dgm:presLayoutVars>
      </dgm:prSet>
      <dgm:spPr/>
      <dgm:t>
        <a:bodyPr/>
        <a:lstStyle/>
        <a:p>
          <a:endParaRPr lang="es-EC"/>
        </a:p>
      </dgm:t>
    </dgm:pt>
    <dgm:pt modelId="{8C7ABE30-B073-46CD-9A8D-3E1E98C244E1}" type="pres">
      <dgm:prSet presAssocID="{401D8131-4417-4750-8A6B-3EF751DCB851}" presName="rootConnector" presStyleLbl="node2" presStyleIdx="0" presStyleCnt="5"/>
      <dgm:spPr/>
      <dgm:t>
        <a:bodyPr/>
        <a:lstStyle/>
        <a:p>
          <a:endParaRPr lang="es-EC"/>
        </a:p>
      </dgm:t>
    </dgm:pt>
    <dgm:pt modelId="{29AC8A8A-67D0-4AC8-ADE4-0906BAB8B0AF}" type="pres">
      <dgm:prSet presAssocID="{401D8131-4417-4750-8A6B-3EF751DCB851}" presName="hierChild4" presStyleCnt="0"/>
      <dgm:spPr/>
    </dgm:pt>
    <dgm:pt modelId="{ED9461C1-04ED-4456-965A-92FF745A6FF0}" type="pres">
      <dgm:prSet presAssocID="{D73C4FC0-049E-4170-B4F1-B5A61B155604}" presName="Name37" presStyleLbl="parChTrans1D3" presStyleIdx="0" presStyleCnt="5"/>
      <dgm:spPr/>
      <dgm:t>
        <a:bodyPr/>
        <a:lstStyle/>
        <a:p>
          <a:endParaRPr lang="es-EC"/>
        </a:p>
      </dgm:t>
    </dgm:pt>
    <dgm:pt modelId="{0BAC754A-AD8A-4995-A378-75725B55CBF5}" type="pres">
      <dgm:prSet presAssocID="{AEF8226D-4F6D-4BEE-BF76-7BD7E5A9C148}" presName="hierRoot2" presStyleCnt="0">
        <dgm:presLayoutVars>
          <dgm:hierBranch val="init"/>
        </dgm:presLayoutVars>
      </dgm:prSet>
      <dgm:spPr/>
    </dgm:pt>
    <dgm:pt modelId="{504FCF3B-99A1-4D47-8009-6401511F2E97}" type="pres">
      <dgm:prSet presAssocID="{AEF8226D-4F6D-4BEE-BF76-7BD7E5A9C148}" presName="rootComposite" presStyleCnt="0"/>
      <dgm:spPr/>
    </dgm:pt>
    <dgm:pt modelId="{EB9B0416-516D-48ED-B35C-DF230B42105E}" type="pres">
      <dgm:prSet presAssocID="{AEF8226D-4F6D-4BEE-BF76-7BD7E5A9C148}" presName="rootText" presStyleLbl="node3" presStyleIdx="0" presStyleCnt="5" custLinFactNeighborX="1846" custLinFactNeighborY="-5537">
        <dgm:presLayoutVars>
          <dgm:chPref val="3"/>
        </dgm:presLayoutVars>
      </dgm:prSet>
      <dgm:spPr/>
      <dgm:t>
        <a:bodyPr/>
        <a:lstStyle/>
        <a:p>
          <a:endParaRPr lang="es-EC"/>
        </a:p>
      </dgm:t>
    </dgm:pt>
    <dgm:pt modelId="{92C02300-1201-49A7-969F-7497A49992EB}" type="pres">
      <dgm:prSet presAssocID="{AEF8226D-4F6D-4BEE-BF76-7BD7E5A9C148}" presName="rootConnector" presStyleLbl="node3" presStyleIdx="0" presStyleCnt="5"/>
      <dgm:spPr/>
      <dgm:t>
        <a:bodyPr/>
        <a:lstStyle/>
        <a:p>
          <a:endParaRPr lang="es-EC"/>
        </a:p>
      </dgm:t>
    </dgm:pt>
    <dgm:pt modelId="{96213687-560C-420A-B50C-5AA116831AF9}" type="pres">
      <dgm:prSet presAssocID="{AEF8226D-4F6D-4BEE-BF76-7BD7E5A9C148}" presName="hierChild4" presStyleCnt="0"/>
      <dgm:spPr/>
    </dgm:pt>
    <dgm:pt modelId="{24DACBC7-8BC2-45FC-8890-EBEC439567FF}" type="pres">
      <dgm:prSet presAssocID="{AEF8226D-4F6D-4BEE-BF76-7BD7E5A9C148}" presName="hierChild5" presStyleCnt="0"/>
      <dgm:spPr/>
    </dgm:pt>
    <dgm:pt modelId="{649F4041-5677-4EFF-A448-55A539176D26}" type="pres">
      <dgm:prSet presAssocID="{401D8131-4417-4750-8A6B-3EF751DCB851}" presName="hierChild5" presStyleCnt="0"/>
      <dgm:spPr/>
    </dgm:pt>
    <dgm:pt modelId="{E3978545-D193-4297-A048-66342F3BD56E}" type="pres">
      <dgm:prSet presAssocID="{C1E38CD9-DDC5-4D4D-AD80-96EC71F367E0}" presName="Name37" presStyleLbl="parChTrans1D2" presStyleIdx="1" presStyleCnt="5"/>
      <dgm:spPr/>
      <dgm:t>
        <a:bodyPr/>
        <a:lstStyle/>
        <a:p>
          <a:endParaRPr lang="es-EC"/>
        </a:p>
      </dgm:t>
    </dgm:pt>
    <dgm:pt modelId="{45497C1C-0A9C-4E7B-889B-DAF93A405216}" type="pres">
      <dgm:prSet presAssocID="{E5708E66-641E-43B6-AB50-12C6AFE427A6}" presName="hierRoot2" presStyleCnt="0">
        <dgm:presLayoutVars>
          <dgm:hierBranch val="init"/>
        </dgm:presLayoutVars>
      </dgm:prSet>
      <dgm:spPr/>
    </dgm:pt>
    <dgm:pt modelId="{C34E09A2-5213-47AF-BB42-27280725781A}" type="pres">
      <dgm:prSet presAssocID="{E5708E66-641E-43B6-AB50-12C6AFE427A6}" presName="rootComposite" presStyleCnt="0"/>
      <dgm:spPr/>
    </dgm:pt>
    <dgm:pt modelId="{D90DD5EC-68D5-4748-BF68-5D09FBFDC2D8}" type="pres">
      <dgm:prSet presAssocID="{E5708E66-641E-43B6-AB50-12C6AFE427A6}" presName="rootText" presStyleLbl="node2" presStyleIdx="1" presStyleCnt="5">
        <dgm:presLayoutVars>
          <dgm:chPref val="3"/>
        </dgm:presLayoutVars>
      </dgm:prSet>
      <dgm:spPr/>
      <dgm:t>
        <a:bodyPr/>
        <a:lstStyle/>
        <a:p>
          <a:endParaRPr lang="es-EC"/>
        </a:p>
      </dgm:t>
    </dgm:pt>
    <dgm:pt modelId="{C323D6D8-15BF-4F2D-A5FA-FB03273B9CE5}" type="pres">
      <dgm:prSet presAssocID="{E5708E66-641E-43B6-AB50-12C6AFE427A6}" presName="rootConnector" presStyleLbl="node2" presStyleIdx="1" presStyleCnt="5"/>
      <dgm:spPr/>
      <dgm:t>
        <a:bodyPr/>
        <a:lstStyle/>
        <a:p>
          <a:endParaRPr lang="es-EC"/>
        </a:p>
      </dgm:t>
    </dgm:pt>
    <dgm:pt modelId="{87F462E6-008C-4FB6-83B7-BF514827B4FB}" type="pres">
      <dgm:prSet presAssocID="{E5708E66-641E-43B6-AB50-12C6AFE427A6}" presName="hierChild4" presStyleCnt="0"/>
      <dgm:spPr/>
    </dgm:pt>
    <dgm:pt modelId="{4EB62C1F-0F41-4498-9B28-B5C9E149F4A0}" type="pres">
      <dgm:prSet presAssocID="{B8CD1048-6A79-4688-B930-6CC631D1627E}" presName="Name37" presStyleLbl="parChTrans1D3" presStyleIdx="1" presStyleCnt="5"/>
      <dgm:spPr/>
      <dgm:t>
        <a:bodyPr/>
        <a:lstStyle/>
        <a:p>
          <a:endParaRPr lang="es-EC"/>
        </a:p>
      </dgm:t>
    </dgm:pt>
    <dgm:pt modelId="{CA9019E0-2341-4B2E-8686-E35ECC5800AC}" type="pres">
      <dgm:prSet presAssocID="{480E2C15-35D8-4A47-8409-857C702DD9FC}" presName="hierRoot2" presStyleCnt="0">
        <dgm:presLayoutVars>
          <dgm:hierBranch val="init"/>
        </dgm:presLayoutVars>
      </dgm:prSet>
      <dgm:spPr/>
    </dgm:pt>
    <dgm:pt modelId="{548B90D1-D386-466B-A94E-230FD3C4A2DC}" type="pres">
      <dgm:prSet presAssocID="{480E2C15-35D8-4A47-8409-857C702DD9FC}" presName="rootComposite" presStyleCnt="0"/>
      <dgm:spPr/>
    </dgm:pt>
    <dgm:pt modelId="{34029D3F-446C-4630-BFC2-465AEE2CA34A}" type="pres">
      <dgm:prSet presAssocID="{480E2C15-35D8-4A47-8409-857C702DD9FC}" presName="rootText" presStyleLbl="node3" presStyleIdx="1" presStyleCnt="5" custLinFactNeighborX="1846" custLinFactNeighborY="-5537">
        <dgm:presLayoutVars>
          <dgm:chPref val="3"/>
        </dgm:presLayoutVars>
      </dgm:prSet>
      <dgm:spPr/>
      <dgm:t>
        <a:bodyPr/>
        <a:lstStyle/>
        <a:p>
          <a:endParaRPr lang="es-EC"/>
        </a:p>
      </dgm:t>
    </dgm:pt>
    <dgm:pt modelId="{3BC2AB1B-0820-4D80-AD3F-1F9E10A19216}" type="pres">
      <dgm:prSet presAssocID="{480E2C15-35D8-4A47-8409-857C702DD9FC}" presName="rootConnector" presStyleLbl="node3" presStyleIdx="1" presStyleCnt="5"/>
      <dgm:spPr/>
      <dgm:t>
        <a:bodyPr/>
        <a:lstStyle/>
        <a:p>
          <a:endParaRPr lang="es-EC"/>
        </a:p>
      </dgm:t>
    </dgm:pt>
    <dgm:pt modelId="{66487DEB-6CAE-472E-9237-54D45FAA18B2}" type="pres">
      <dgm:prSet presAssocID="{480E2C15-35D8-4A47-8409-857C702DD9FC}" presName="hierChild4" presStyleCnt="0"/>
      <dgm:spPr/>
    </dgm:pt>
    <dgm:pt modelId="{0C0E8239-A37A-4BCF-8529-6BEB1BAF6066}" type="pres">
      <dgm:prSet presAssocID="{480E2C15-35D8-4A47-8409-857C702DD9FC}" presName="hierChild5" presStyleCnt="0"/>
      <dgm:spPr/>
    </dgm:pt>
    <dgm:pt modelId="{CEAB2BBC-B509-40D6-ADAC-3B414A376DDA}" type="pres">
      <dgm:prSet presAssocID="{E5708E66-641E-43B6-AB50-12C6AFE427A6}" presName="hierChild5" presStyleCnt="0"/>
      <dgm:spPr/>
    </dgm:pt>
    <dgm:pt modelId="{0DCF379A-FC64-43A5-9DB5-1A4C81EB0DBF}" type="pres">
      <dgm:prSet presAssocID="{9CAF92E2-B405-46C4-8358-89683F8C8428}" presName="Name37" presStyleLbl="parChTrans1D2" presStyleIdx="2" presStyleCnt="5"/>
      <dgm:spPr/>
      <dgm:t>
        <a:bodyPr/>
        <a:lstStyle/>
        <a:p>
          <a:endParaRPr lang="es-EC"/>
        </a:p>
      </dgm:t>
    </dgm:pt>
    <dgm:pt modelId="{0CD413C1-1A0E-4D46-87C3-E84EB920A2B0}" type="pres">
      <dgm:prSet presAssocID="{3B44BFB1-6173-4068-BD83-028F2C854439}" presName="hierRoot2" presStyleCnt="0">
        <dgm:presLayoutVars>
          <dgm:hierBranch val="init"/>
        </dgm:presLayoutVars>
      </dgm:prSet>
      <dgm:spPr/>
    </dgm:pt>
    <dgm:pt modelId="{BE753B0B-F3F3-402C-BE3A-96DF370C76B6}" type="pres">
      <dgm:prSet presAssocID="{3B44BFB1-6173-4068-BD83-028F2C854439}" presName="rootComposite" presStyleCnt="0"/>
      <dgm:spPr/>
    </dgm:pt>
    <dgm:pt modelId="{38CB5C8C-3CEC-458B-9DEB-B8B4CDF387D5}" type="pres">
      <dgm:prSet presAssocID="{3B44BFB1-6173-4068-BD83-028F2C854439}" presName="rootText" presStyleLbl="node2" presStyleIdx="2" presStyleCnt="5">
        <dgm:presLayoutVars>
          <dgm:chPref val="3"/>
        </dgm:presLayoutVars>
      </dgm:prSet>
      <dgm:spPr/>
      <dgm:t>
        <a:bodyPr/>
        <a:lstStyle/>
        <a:p>
          <a:endParaRPr lang="es-EC"/>
        </a:p>
      </dgm:t>
    </dgm:pt>
    <dgm:pt modelId="{A182DCC9-FCF7-4A00-A222-D00EA07F9EA0}" type="pres">
      <dgm:prSet presAssocID="{3B44BFB1-6173-4068-BD83-028F2C854439}" presName="rootConnector" presStyleLbl="node2" presStyleIdx="2" presStyleCnt="5"/>
      <dgm:spPr/>
      <dgm:t>
        <a:bodyPr/>
        <a:lstStyle/>
        <a:p>
          <a:endParaRPr lang="es-EC"/>
        </a:p>
      </dgm:t>
    </dgm:pt>
    <dgm:pt modelId="{EB7B81EF-EB35-46B3-9F18-4912846AC063}" type="pres">
      <dgm:prSet presAssocID="{3B44BFB1-6173-4068-BD83-028F2C854439}" presName="hierChild4" presStyleCnt="0"/>
      <dgm:spPr/>
    </dgm:pt>
    <dgm:pt modelId="{EBE2CE24-8CE3-4AFE-8721-4FC716AE767C}" type="pres">
      <dgm:prSet presAssocID="{A5CDF1CC-60F1-4555-AEA2-6DB3DF2DD9B7}" presName="Name37" presStyleLbl="parChTrans1D3" presStyleIdx="2" presStyleCnt="5"/>
      <dgm:spPr/>
      <dgm:t>
        <a:bodyPr/>
        <a:lstStyle/>
        <a:p>
          <a:endParaRPr lang="es-EC"/>
        </a:p>
      </dgm:t>
    </dgm:pt>
    <dgm:pt modelId="{618EDD30-5D66-4B8B-A664-98C11714D213}" type="pres">
      <dgm:prSet presAssocID="{0DB1C2AE-27FD-423C-BE30-87FDC91C43FC}" presName="hierRoot2" presStyleCnt="0">
        <dgm:presLayoutVars>
          <dgm:hierBranch val="init"/>
        </dgm:presLayoutVars>
      </dgm:prSet>
      <dgm:spPr/>
    </dgm:pt>
    <dgm:pt modelId="{F7E94A37-EF4C-4306-B604-B24BCE3A3124}" type="pres">
      <dgm:prSet presAssocID="{0DB1C2AE-27FD-423C-BE30-87FDC91C43FC}" presName="rootComposite" presStyleCnt="0"/>
      <dgm:spPr/>
    </dgm:pt>
    <dgm:pt modelId="{6BFE3956-7883-42B8-A80F-8223CCDDD07F}" type="pres">
      <dgm:prSet presAssocID="{0DB1C2AE-27FD-423C-BE30-87FDC91C43FC}" presName="rootText" presStyleLbl="node3" presStyleIdx="2" presStyleCnt="5" custLinFactNeighborX="1846" custLinFactNeighborY="-5537">
        <dgm:presLayoutVars>
          <dgm:chPref val="3"/>
        </dgm:presLayoutVars>
      </dgm:prSet>
      <dgm:spPr/>
      <dgm:t>
        <a:bodyPr/>
        <a:lstStyle/>
        <a:p>
          <a:endParaRPr lang="es-EC"/>
        </a:p>
      </dgm:t>
    </dgm:pt>
    <dgm:pt modelId="{74008420-97CB-4AAC-A56F-C41EF4591E5A}" type="pres">
      <dgm:prSet presAssocID="{0DB1C2AE-27FD-423C-BE30-87FDC91C43FC}" presName="rootConnector" presStyleLbl="node3" presStyleIdx="2" presStyleCnt="5"/>
      <dgm:spPr/>
      <dgm:t>
        <a:bodyPr/>
        <a:lstStyle/>
        <a:p>
          <a:endParaRPr lang="es-EC"/>
        </a:p>
      </dgm:t>
    </dgm:pt>
    <dgm:pt modelId="{14501577-F126-46C6-930C-ED033C255DA6}" type="pres">
      <dgm:prSet presAssocID="{0DB1C2AE-27FD-423C-BE30-87FDC91C43FC}" presName="hierChild4" presStyleCnt="0"/>
      <dgm:spPr/>
    </dgm:pt>
    <dgm:pt modelId="{F88BF14E-CD46-45B0-812E-CAF39A0BE188}" type="pres">
      <dgm:prSet presAssocID="{0DB1C2AE-27FD-423C-BE30-87FDC91C43FC}" presName="hierChild5" presStyleCnt="0"/>
      <dgm:spPr/>
    </dgm:pt>
    <dgm:pt modelId="{9C9A66BE-DA58-44EC-A069-1CDA4DAA5395}" type="pres">
      <dgm:prSet presAssocID="{3B44BFB1-6173-4068-BD83-028F2C854439}" presName="hierChild5" presStyleCnt="0"/>
      <dgm:spPr/>
    </dgm:pt>
    <dgm:pt modelId="{78E17EBC-E314-48F1-A799-ED2E634ECCCD}" type="pres">
      <dgm:prSet presAssocID="{37C92B6D-1552-4700-B1B2-24DCC14BA611}" presName="Name37" presStyleLbl="parChTrans1D2" presStyleIdx="3" presStyleCnt="5"/>
      <dgm:spPr/>
      <dgm:t>
        <a:bodyPr/>
        <a:lstStyle/>
        <a:p>
          <a:endParaRPr lang="es-EC"/>
        </a:p>
      </dgm:t>
    </dgm:pt>
    <dgm:pt modelId="{5C6F9318-7ABA-4AA5-9682-FDAB2FE62BD4}" type="pres">
      <dgm:prSet presAssocID="{989A97DE-101A-43EC-ABD5-542D99EBF5D3}" presName="hierRoot2" presStyleCnt="0">
        <dgm:presLayoutVars>
          <dgm:hierBranch val="init"/>
        </dgm:presLayoutVars>
      </dgm:prSet>
      <dgm:spPr/>
    </dgm:pt>
    <dgm:pt modelId="{52E9ABA4-B5BE-4C81-93C2-2349A97B1EFC}" type="pres">
      <dgm:prSet presAssocID="{989A97DE-101A-43EC-ABD5-542D99EBF5D3}" presName="rootComposite" presStyleCnt="0"/>
      <dgm:spPr/>
    </dgm:pt>
    <dgm:pt modelId="{54BD46C6-6E99-4266-A38E-D69CAA58B72D}" type="pres">
      <dgm:prSet presAssocID="{989A97DE-101A-43EC-ABD5-542D99EBF5D3}" presName="rootText" presStyleLbl="node2" presStyleIdx="3" presStyleCnt="5">
        <dgm:presLayoutVars>
          <dgm:chPref val="3"/>
        </dgm:presLayoutVars>
      </dgm:prSet>
      <dgm:spPr/>
      <dgm:t>
        <a:bodyPr/>
        <a:lstStyle/>
        <a:p>
          <a:endParaRPr lang="es-EC"/>
        </a:p>
      </dgm:t>
    </dgm:pt>
    <dgm:pt modelId="{BD09B1D4-F631-416A-ABCF-43556D367A50}" type="pres">
      <dgm:prSet presAssocID="{989A97DE-101A-43EC-ABD5-542D99EBF5D3}" presName="rootConnector" presStyleLbl="node2" presStyleIdx="3" presStyleCnt="5"/>
      <dgm:spPr/>
      <dgm:t>
        <a:bodyPr/>
        <a:lstStyle/>
        <a:p>
          <a:endParaRPr lang="es-EC"/>
        </a:p>
      </dgm:t>
    </dgm:pt>
    <dgm:pt modelId="{820FB1FB-51A8-42E7-A006-F101F3296668}" type="pres">
      <dgm:prSet presAssocID="{989A97DE-101A-43EC-ABD5-542D99EBF5D3}" presName="hierChild4" presStyleCnt="0"/>
      <dgm:spPr/>
    </dgm:pt>
    <dgm:pt modelId="{BE2A14D7-B6C4-44BC-B893-03125E46AE50}" type="pres">
      <dgm:prSet presAssocID="{E480B1BF-60E0-4208-8755-816897A23B88}" presName="Name37" presStyleLbl="parChTrans1D3" presStyleIdx="3" presStyleCnt="5"/>
      <dgm:spPr/>
      <dgm:t>
        <a:bodyPr/>
        <a:lstStyle/>
        <a:p>
          <a:endParaRPr lang="es-EC"/>
        </a:p>
      </dgm:t>
    </dgm:pt>
    <dgm:pt modelId="{E6941DF6-50E5-4B22-BB3E-4D1C9CE1C066}" type="pres">
      <dgm:prSet presAssocID="{502A00DB-9E68-45B6-9C86-3AA6A115F4B7}" presName="hierRoot2" presStyleCnt="0">
        <dgm:presLayoutVars>
          <dgm:hierBranch val="init"/>
        </dgm:presLayoutVars>
      </dgm:prSet>
      <dgm:spPr/>
    </dgm:pt>
    <dgm:pt modelId="{9D3F6618-F723-46CC-AF28-780783186465}" type="pres">
      <dgm:prSet presAssocID="{502A00DB-9E68-45B6-9C86-3AA6A115F4B7}" presName="rootComposite" presStyleCnt="0"/>
      <dgm:spPr/>
    </dgm:pt>
    <dgm:pt modelId="{EE9A5F7F-D894-4223-9A59-54A599779098}" type="pres">
      <dgm:prSet presAssocID="{502A00DB-9E68-45B6-9C86-3AA6A115F4B7}" presName="rootText" presStyleLbl="node3" presStyleIdx="3" presStyleCnt="5" custLinFactNeighborX="1846" custLinFactNeighborY="-5537">
        <dgm:presLayoutVars>
          <dgm:chPref val="3"/>
        </dgm:presLayoutVars>
      </dgm:prSet>
      <dgm:spPr/>
      <dgm:t>
        <a:bodyPr/>
        <a:lstStyle/>
        <a:p>
          <a:endParaRPr lang="es-EC"/>
        </a:p>
      </dgm:t>
    </dgm:pt>
    <dgm:pt modelId="{AFC2FC5F-DC78-43CD-B5DF-D94CFAC6F0E2}" type="pres">
      <dgm:prSet presAssocID="{502A00DB-9E68-45B6-9C86-3AA6A115F4B7}" presName="rootConnector" presStyleLbl="node3" presStyleIdx="3" presStyleCnt="5"/>
      <dgm:spPr/>
      <dgm:t>
        <a:bodyPr/>
        <a:lstStyle/>
        <a:p>
          <a:endParaRPr lang="es-EC"/>
        </a:p>
      </dgm:t>
    </dgm:pt>
    <dgm:pt modelId="{3B568D54-8A54-4992-99E4-206CFDF4923C}" type="pres">
      <dgm:prSet presAssocID="{502A00DB-9E68-45B6-9C86-3AA6A115F4B7}" presName="hierChild4" presStyleCnt="0"/>
      <dgm:spPr/>
    </dgm:pt>
    <dgm:pt modelId="{6C2ECC47-85D7-4755-998F-B926AF0777DE}" type="pres">
      <dgm:prSet presAssocID="{502A00DB-9E68-45B6-9C86-3AA6A115F4B7}" presName="hierChild5" presStyleCnt="0"/>
      <dgm:spPr/>
    </dgm:pt>
    <dgm:pt modelId="{EF4DD5D4-CC9E-4825-B216-210A711225B1}" type="pres">
      <dgm:prSet presAssocID="{989A97DE-101A-43EC-ABD5-542D99EBF5D3}" presName="hierChild5" presStyleCnt="0"/>
      <dgm:spPr/>
    </dgm:pt>
    <dgm:pt modelId="{DD09D7FB-7ACE-4EC1-B444-3491E37CF225}" type="pres">
      <dgm:prSet presAssocID="{9A47F904-EFEF-4F93-9536-FC51170A1B12}" presName="Name37" presStyleLbl="parChTrans1D2" presStyleIdx="4" presStyleCnt="5"/>
      <dgm:spPr/>
      <dgm:t>
        <a:bodyPr/>
        <a:lstStyle/>
        <a:p>
          <a:endParaRPr lang="es-EC"/>
        </a:p>
      </dgm:t>
    </dgm:pt>
    <dgm:pt modelId="{21E27DA6-4100-4688-A242-D630F407C476}" type="pres">
      <dgm:prSet presAssocID="{77F010CA-ED1A-457B-B0AD-BEA84243B2DD}" presName="hierRoot2" presStyleCnt="0">
        <dgm:presLayoutVars>
          <dgm:hierBranch val="init"/>
        </dgm:presLayoutVars>
      </dgm:prSet>
      <dgm:spPr/>
    </dgm:pt>
    <dgm:pt modelId="{12622BF7-6F40-481B-B2CB-4E54761E389F}" type="pres">
      <dgm:prSet presAssocID="{77F010CA-ED1A-457B-B0AD-BEA84243B2DD}" presName="rootComposite" presStyleCnt="0"/>
      <dgm:spPr/>
    </dgm:pt>
    <dgm:pt modelId="{404A9A3B-D058-4EE4-8CAC-6A80EBFF172C}" type="pres">
      <dgm:prSet presAssocID="{77F010CA-ED1A-457B-B0AD-BEA84243B2DD}" presName="rootText" presStyleLbl="node2" presStyleIdx="4" presStyleCnt="5">
        <dgm:presLayoutVars>
          <dgm:chPref val="3"/>
        </dgm:presLayoutVars>
      </dgm:prSet>
      <dgm:spPr/>
      <dgm:t>
        <a:bodyPr/>
        <a:lstStyle/>
        <a:p>
          <a:endParaRPr lang="es-EC"/>
        </a:p>
      </dgm:t>
    </dgm:pt>
    <dgm:pt modelId="{1C128D98-8E74-43B1-AC38-D8D331D43A6A}" type="pres">
      <dgm:prSet presAssocID="{77F010CA-ED1A-457B-B0AD-BEA84243B2DD}" presName="rootConnector" presStyleLbl="node2" presStyleIdx="4" presStyleCnt="5"/>
      <dgm:spPr/>
      <dgm:t>
        <a:bodyPr/>
        <a:lstStyle/>
        <a:p>
          <a:endParaRPr lang="es-EC"/>
        </a:p>
      </dgm:t>
    </dgm:pt>
    <dgm:pt modelId="{84D2383D-625F-41DE-8A2C-1A5B03C69C27}" type="pres">
      <dgm:prSet presAssocID="{77F010CA-ED1A-457B-B0AD-BEA84243B2DD}" presName="hierChild4" presStyleCnt="0"/>
      <dgm:spPr/>
    </dgm:pt>
    <dgm:pt modelId="{CC1D8592-A995-41E0-82B8-DEDBE26EC30D}" type="pres">
      <dgm:prSet presAssocID="{997564E5-D4B5-4EF3-9576-0E8C1FB46468}" presName="Name37" presStyleLbl="parChTrans1D3" presStyleIdx="4" presStyleCnt="5"/>
      <dgm:spPr/>
      <dgm:t>
        <a:bodyPr/>
        <a:lstStyle/>
        <a:p>
          <a:endParaRPr lang="es-EC"/>
        </a:p>
      </dgm:t>
    </dgm:pt>
    <dgm:pt modelId="{3805EA35-90AC-4269-88F5-B2DE70486DCB}" type="pres">
      <dgm:prSet presAssocID="{F9CE7E91-5364-448B-B975-FD20CE7C6504}" presName="hierRoot2" presStyleCnt="0">
        <dgm:presLayoutVars>
          <dgm:hierBranch val="init"/>
        </dgm:presLayoutVars>
      </dgm:prSet>
      <dgm:spPr/>
    </dgm:pt>
    <dgm:pt modelId="{2361087D-E965-45AD-BF3A-F2FDC13F8BE0}" type="pres">
      <dgm:prSet presAssocID="{F9CE7E91-5364-448B-B975-FD20CE7C6504}" presName="rootComposite" presStyleCnt="0"/>
      <dgm:spPr/>
    </dgm:pt>
    <dgm:pt modelId="{6273EE39-611C-40BA-B9AB-710C73676903}" type="pres">
      <dgm:prSet presAssocID="{F9CE7E91-5364-448B-B975-FD20CE7C6504}" presName="rootText" presStyleLbl="node3" presStyleIdx="4" presStyleCnt="5">
        <dgm:presLayoutVars>
          <dgm:chPref val="3"/>
        </dgm:presLayoutVars>
      </dgm:prSet>
      <dgm:spPr/>
      <dgm:t>
        <a:bodyPr/>
        <a:lstStyle/>
        <a:p>
          <a:endParaRPr lang="es-EC"/>
        </a:p>
      </dgm:t>
    </dgm:pt>
    <dgm:pt modelId="{DA26BB57-75F8-4947-A17C-351B3F8F4B29}" type="pres">
      <dgm:prSet presAssocID="{F9CE7E91-5364-448B-B975-FD20CE7C6504}" presName="rootConnector" presStyleLbl="node3" presStyleIdx="4" presStyleCnt="5"/>
      <dgm:spPr/>
      <dgm:t>
        <a:bodyPr/>
        <a:lstStyle/>
        <a:p>
          <a:endParaRPr lang="es-EC"/>
        </a:p>
      </dgm:t>
    </dgm:pt>
    <dgm:pt modelId="{D78173F8-8C4F-4016-87BF-7A5F9264E75D}" type="pres">
      <dgm:prSet presAssocID="{F9CE7E91-5364-448B-B975-FD20CE7C6504}" presName="hierChild4" presStyleCnt="0"/>
      <dgm:spPr/>
    </dgm:pt>
    <dgm:pt modelId="{9945023B-2DCB-4A6F-9A8F-845964D3756B}" type="pres">
      <dgm:prSet presAssocID="{F9CE7E91-5364-448B-B975-FD20CE7C6504}" presName="hierChild5" presStyleCnt="0"/>
      <dgm:spPr/>
    </dgm:pt>
    <dgm:pt modelId="{9C8D9A84-0A7E-4C74-BC9E-59BD76FAD354}" type="pres">
      <dgm:prSet presAssocID="{77F010CA-ED1A-457B-B0AD-BEA84243B2DD}" presName="hierChild5" presStyleCnt="0"/>
      <dgm:spPr/>
    </dgm:pt>
    <dgm:pt modelId="{02DD0173-DEA8-4B2A-B460-124A56C3713A}" type="pres">
      <dgm:prSet presAssocID="{3359671E-DD57-4749-97AB-30B22BC57AD9}" presName="hierChild3" presStyleCnt="0"/>
      <dgm:spPr/>
    </dgm:pt>
  </dgm:ptLst>
  <dgm:cxnLst>
    <dgm:cxn modelId="{CF912E90-67E2-4D32-97BE-6E785C6E1E86}" type="presOf" srcId="{AEF8226D-4F6D-4BEE-BF76-7BD7E5A9C148}" destId="{EB9B0416-516D-48ED-B35C-DF230B42105E}" srcOrd="0" destOrd="0" presId="urn:microsoft.com/office/officeart/2005/8/layout/orgChart1"/>
    <dgm:cxn modelId="{4A88C8E6-84B9-4765-B7F2-5E2C6E6DC073}" srcId="{98516E72-1AA3-4743-9DDB-6C53661E1C0A}" destId="{3359671E-DD57-4749-97AB-30B22BC57AD9}" srcOrd="0" destOrd="0" parTransId="{ED00C591-0095-4D41-9FEC-0859433F5685}" sibTransId="{839CF994-C922-48AD-A3C5-ABC3E3827DE2}"/>
    <dgm:cxn modelId="{115ECF26-52E2-41AA-A7FE-4BCB63B2DEB0}" srcId="{77F010CA-ED1A-457B-B0AD-BEA84243B2DD}" destId="{F9CE7E91-5364-448B-B975-FD20CE7C6504}" srcOrd="0" destOrd="0" parTransId="{997564E5-D4B5-4EF3-9576-0E8C1FB46468}" sibTransId="{4F2F7B67-7722-44E1-A3BD-89D7F3368E31}"/>
    <dgm:cxn modelId="{752941A1-B248-4713-A163-459B41595E17}" type="presOf" srcId="{3359671E-DD57-4749-97AB-30B22BC57AD9}" destId="{32054AC3-C72E-4D13-9B9A-8B89731DBE16}" srcOrd="0" destOrd="0" presId="urn:microsoft.com/office/officeart/2005/8/layout/orgChart1"/>
    <dgm:cxn modelId="{42198330-4FD8-4BFF-8580-00842FCA6E49}" type="presOf" srcId="{E5708E66-641E-43B6-AB50-12C6AFE427A6}" destId="{C323D6D8-15BF-4F2D-A5FA-FB03273B9CE5}" srcOrd="1" destOrd="0" presId="urn:microsoft.com/office/officeart/2005/8/layout/orgChart1"/>
    <dgm:cxn modelId="{ABCC8A27-C695-4765-BE64-A57BB663FAC8}" type="presOf" srcId="{98516E72-1AA3-4743-9DDB-6C53661E1C0A}" destId="{52C7803E-0D97-4D18-9C4C-2CA32ECCA66A}" srcOrd="0" destOrd="0" presId="urn:microsoft.com/office/officeart/2005/8/layout/orgChart1"/>
    <dgm:cxn modelId="{649B5F90-DDA9-4056-9065-B5D1547A92D9}" type="presOf" srcId="{480E2C15-35D8-4A47-8409-857C702DD9FC}" destId="{3BC2AB1B-0820-4D80-AD3F-1F9E10A19216}" srcOrd="1" destOrd="0" presId="urn:microsoft.com/office/officeart/2005/8/layout/orgChart1"/>
    <dgm:cxn modelId="{2906422D-3AFE-49B0-B472-F984DC8EB2A8}" type="presOf" srcId="{B8CD1048-6A79-4688-B930-6CC631D1627E}" destId="{4EB62C1F-0F41-4498-9B28-B5C9E149F4A0}" srcOrd="0" destOrd="0" presId="urn:microsoft.com/office/officeart/2005/8/layout/orgChart1"/>
    <dgm:cxn modelId="{40724947-848C-4D23-86C2-5AFC512E1E38}" type="presOf" srcId="{AEF8226D-4F6D-4BEE-BF76-7BD7E5A9C148}" destId="{92C02300-1201-49A7-969F-7497A49992EB}" srcOrd="1" destOrd="0" presId="urn:microsoft.com/office/officeart/2005/8/layout/orgChart1"/>
    <dgm:cxn modelId="{AA35AC94-326B-4DC7-8D58-C6233B301ADF}" type="presOf" srcId="{77F010CA-ED1A-457B-B0AD-BEA84243B2DD}" destId="{404A9A3B-D058-4EE4-8CAC-6A80EBFF172C}" srcOrd="0" destOrd="0" presId="urn:microsoft.com/office/officeart/2005/8/layout/orgChart1"/>
    <dgm:cxn modelId="{705C7440-9B25-4306-8F37-B12A6DE07E84}" srcId="{3359671E-DD57-4749-97AB-30B22BC57AD9}" destId="{E5708E66-641E-43B6-AB50-12C6AFE427A6}" srcOrd="1" destOrd="0" parTransId="{C1E38CD9-DDC5-4D4D-AD80-96EC71F367E0}" sibTransId="{707776C1-DCD2-4104-98DE-9959AC81713F}"/>
    <dgm:cxn modelId="{9517F786-C982-480F-A99B-B2898B85D310}" type="presOf" srcId="{989A97DE-101A-43EC-ABD5-542D99EBF5D3}" destId="{54BD46C6-6E99-4266-A38E-D69CAA58B72D}" srcOrd="0" destOrd="0" presId="urn:microsoft.com/office/officeart/2005/8/layout/orgChart1"/>
    <dgm:cxn modelId="{C30FD675-3625-4ADF-85B8-8C3C2515152C}" type="presOf" srcId="{77F010CA-ED1A-457B-B0AD-BEA84243B2DD}" destId="{1C128D98-8E74-43B1-AC38-D8D331D43A6A}" srcOrd="1" destOrd="0" presId="urn:microsoft.com/office/officeart/2005/8/layout/orgChart1"/>
    <dgm:cxn modelId="{62EDD3CD-2576-49EA-AFD3-6EDFAFE4647F}" srcId="{989A97DE-101A-43EC-ABD5-542D99EBF5D3}" destId="{502A00DB-9E68-45B6-9C86-3AA6A115F4B7}" srcOrd="0" destOrd="0" parTransId="{E480B1BF-60E0-4208-8755-816897A23B88}" sibTransId="{43FF2608-ADFE-4186-84DE-9BBA76450D30}"/>
    <dgm:cxn modelId="{3AEC5D8F-60B7-4C8D-AB86-43BBBBD66739}" srcId="{3359671E-DD57-4749-97AB-30B22BC57AD9}" destId="{401D8131-4417-4750-8A6B-3EF751DCB851}" srcOrd="0" destOrd="0" parTransId="{01F25A9B-E697-4685-9F7B-671599F0349F}" sibTransId="{67A63D50-9B97-4A6E-AB16-FF8594A5E866}"/>
    <dgm:cxn modelId="{D18534AF-73A2-4868-B4FA-1ACD20F6359F}" srcId="{3359671E-DD57-4749-97AB-30B22BC57AD9}" destId="{3B44BFB1-6173-4068-BD83-028F2C854439}" srcOrd="2" destOrd="0" parTransId="{9CAF92E2-B405-46C4-8358-89683F8C8428}" sibTransId="{D1E16584-5DAB-4F7B-8503-9E0BD2DA0C93}"/>
    <dgm:cxn modelId="{C612B7BD-D1C3-4550-B31E-6DB9A14D54CD}" type="presOf" srcId="{A5CDF1CC-60F1-4555-AEA2-6DB3DF2DD9B7}" destId="{EBE2CE24-8CE3-4AFE-8721-4FC716AE767C}" srcOrd="0" destOrd="0" presId="urn:microsoft.com/office/officeart/2005/8/layout/orgChart1"/>
    <dgm:cxn modelId="{CFABD34D-5F86-4CCC-A84C-7F90A8E30A11}" type="presOf" srcId="{C1E38CD9-DDC5-4D4D-AD80-96EC71F367E0}" destId="{E3978545-D193-4297-A048-66342F3BD56E}" srcOrd="0" destOrd="0" presId="urn:microsoft.com/office/officeart/2005/8/layout/orgChart1"/>
    <dgm:cxn modelId="{BFC7D4F7-4D49-4E28-A60F-B9212BBB02A6}" type="presOf" srcId="{502A00DB-9E68-45B6-9C86-3AA6A115F4B7}" destId="{AFC2FC5F-DC78-43CD-B5DF-D94CFAC6F0E2}" srcOrd="1" destOrd="0" presId="urn:microsoft.com/office/officeart/2005/8/layout/orgChart1"/>
    <dgm:cxn modelId="{0E1EB9BF-F101-4F4A-8D70-C87A4162D51B}" type="presOf" srcId="{0DB1C2AE-27FD-423C-BE30-87FDC91C43FC}" destId="{6BFE3956-7883-42B8-A80F-8223CCDDD07F}" srcOrd="0" destOrd="0" presId="urn:microsoft.com/office/officeart/2005/8/layout/orgChart1"/>
    <dgm:cxn modelId="{2186418C-1C8E-44FD-9CB4-1D4F99310B5E}" type="presOf" srcId="{37C92B6D-1552-4700-B1B2-24DCC14BA611}" destId="{78E17EBC-E314-48F1-A799-ED2E634ECCCD}" srcOrd="0" destOrd="0" presId="urn:microsoft.com/office/officeart/2005/8/layout/orgChart1"/>
    <dgm:cxn modelId="{E6087F2C-6CBD-4305-9B63-B33FDAB454C0}" type="presOf" srcId="{D73C4FC0-049E-4170-B4F1-B5A61B155604}" destId="{ED9461C1-04ED-4456-965A-92FF745A6FF0}" srcOrd="0" destOrd="0" presId="urn:microsoft.com/office/officeart/2005/8/layout/orgChart1"/>
    <dgm:cxn modelId="{9B2385B8-07F1-413A-8BBF-5243DDD41A82}" type="presOf" srcId="{E5708E66-641E-43B6-AB50-12C6AFE427A6}" destId="{D90DD5EC-68D5-4748-BF68-5D09FBFDC2D8}" srcOrd="0" destOrd="0" presId="urn:microsoft.com/office/officeart/2005/8/layout/orgChart1"/>
    <dgm:cxn modelId="{1B586BB2-78AB-45C7-8972-BFC4BA732AA1}" type="presOf" srcId="{01F25A9B-E697-4685-9F7B-671599F0349F}" destId="{401DEA63-E245-4643-A6FB-CF38C73FABDF}" srcOrd="0" destOrd="0" presId="urn:microsoft.com/office/officeart/2005/8/layout/orgChart1"/>
    <dgm:cxn modelId="{446960E6-5EBA-40BD-BBD0-6B13C46C65A1}" type="presOf" srcId="{3359671E-DD57-4749-97AB-30B22BC57AD9}" destId="{4447D75C-3D05-4FCC-97E9-6C5DE2D5228D}" srcOrd="1" destOrd="0" presId="urn:microsoft.com/office/officeart/2005/8/layout/orgChart1"/>
    <dgm:cxn modelId="{ABCB78AC-30BF-4DD9-A70C-0B6BAE1D105D}" type="presOf" srcId="{997564E5-D4B5-4EF3-9576-0E8C1FB46468}" destId="{CC1D8592-A995-41E0-82B8-DEDBE26EC30D}" srcOrd="0" destOrd="0" presId="urn:microsoft.com/office/officeart/2005/8/layout/orgChart1"/>
    <dgm:cxn modelId="{F3C37553-9904-4481-BFCB-DE41F1E4AA6E}" srcId="{3359671E-DD57-4749-97AB-30B22BC57AD9}" destId="{77F010CA-ED1A-457B-B0AD-BEA84243B2DD}" srcOrd="4" destOrd="0" parTransId="{9A47F904-EFEF-4F93-9536-FC51170A1B12}" sibTransId="{548BDC88-04FD-44BF-A00C-2642A9A6B8E5}"/>
    <dgm:cxn modelId="{5C40E006-6F6D-4507-86D9-CD682567BC13}" type="presOf" srcId="{3B44BFB1-6173-4068-BD83-028F2C854439}" destId="{A182DCC9-FCF7-4A00-A222-D00EA07F9EA0}" srcOrd="1" destOrd="0" presId="urn:microsoft.com/office/officeart/2005/8/layout/orgChart1"/>
    <dgm:cxn modelId="{C9324401-5542-4A26-A5E3-3A6701E93F40}" srcId="{3B44BFB1-6173-4068-BD83-028F2C854439}" destId="{0DB1C2AE-27FD-423C-BE30-87FDC91C43FC}" srcOrd="0" destOrd="0" parTransId="{A5CDF1CC-60F1-4555-AEA2-6DB3DF2DD9B7}" sibTransId="{472FA7E9-6FD9-43D5-9F89-01047811D4C2}"/>
    <dgm:cxn modelId="{1739FB80-7ED4-4629-9F79-59F30032753D}" type="presOf" srcId="{401D8131-4417-4750-8A6B-3EF751DCB851}" destId="{10F998A1-1A8E-463E-9069-63D12904BD51}" srcOrd="0" destOrd="0" presId="urn:microsoft.com/office/officeart/2005/8/layout/orgChart1"/>
    <dgm:cxn modelId="{D7BA2B11-0102-40BF-8710-EA1A06051C87}" srcId="{3359671E-DD57-4749-97AB-30B22BC57AD9}" destId="{989A97DE-101A-43EC-ABD5-542D99EBF5D3}" srcOrd="3" destOrd="0" parTransId="{37C92B6D-1552-4700-B1B2-24DCC14BA611}" sibTransId="{7D61A95E-BAFE-4910-B62A-088D4A44122D}"/>
    <dgm:cxn modelId="{E83C3296-004A-4315-B9D1-50C67EF99D67}" type="presOf" srcId="{502A00DB-9E68-45B6-9C86-3AA6A115F4B7}" destId="{EE9A5F7F-D894-4223-9A59-54A599779098}" srcOrd="0" destOrd="0" presId="urn:microsoft.com/office/officeart/2005/8/layout/orgChart1"/>
    <dgm:cxn modelId="{74557FD3-F012-4953-8FED-749DC151D5D0}" srcId="{401D8131-4417-4750-8A6B-3EF751DCB851}" destId="{AEF8226D-4F6D-4BEE-BF76-7BD7E5A9C148}" srcOrd="0" destOrd="0" parTransId="{D73C4FC0-049E-4170-B4F1-B5A61B155604}" sibTransId="{4A4A5531-36C1-49D8-8878-890606B188BA}"/>
    <dgm:cxn modelId="{1D16CDAB-CDF9-4E05-B5FC-C471501AE153}" type="presOf" srcId="{401D8131-4417-4750-8A6B-3EF751DCB851}" destId="{8C7ABE30-B073-46CD-9A8D-3E1E98C244E1}" srcOrd="1" destOrd="0" presId="urn:microsoft.com/office/officeart/2005/8/layout/orgChart1"/>
    <dgm:cxn modelId="{EF5B97F5-0122-49C7-931E-68669E496CB7}" type="presOf" srcId="{F9CE7E91-5364-448B-B975-FD20CE7C6504}" destId="{6273EE39-611C-40BA-B9AB-710C73676903}" srcOrd="0" destOrd="0" presId="urn:microsoft.com/office/officeart/2005/8/layout/orgChart1"/>
    <dgm:cxn modelId="{07B6A60D-7CBA-4AD6-ACE0-EA0560B967EE}" srcId="{E5708E66-641E-43B6-AB50-12C6AFE427A6}" destId="{480E2C15-35D8-4A47-8409-857C702DD9FC}" srcOrd="0" destOrd="0" parTransId="{B8CD1048-6A79-4688-B930-6CC631D1627E}" sibTransId="{794E2B20-7F30-4727-BA6C-471A782638D0}"/>
    <dgm:cxn modelId="{426E659D-8E02-4F44-94AD-8A0A0098E056}" type="presOf" srcId="{480E2C15-35D8-4A47-8409-857C702DD9FC}" destId="{34029D3F-446C-4630-BFC2-465AEE2CA34A}" srcOrd="0" destOrd="0" presId="urn:microsoft.com/office/officeart/2005/8/layout/orgChart1"/>
    <dgm:cxn modelId="{449FA835-D4AB-453C-926F-20610D43C7C1}" type="presOf" srcId="{E480B1BF-60E0-4208-8755-816897A23B88}" destId="{BE2A14D7-B6C4-44BC-B893-03125E46AE50}" srcOrd="0" destOrd="0" presId="urn:microsoft.com/office/officeart/2005/8/layout/orgChart1"/>
    <dgm:cxn modelId="{6EC7DEF1-F12C-4006-BD25-EDF6A6633106}" type="presOf" srcId="{0DB1C2AE-27FD-423C-BE30-87FDC91C43FC}" destId="{74008420-97CB-4AAC-A56F-C41EF4591E5A}" srcOrd="1" destOrd="0" presId="urn:microsoft.com/office/officeart/2005/8/layout/orgChart1"/>
    <dgm:cxn modelId="{47F7C3EF-B11D-4A20-A703-061AC0153D0D}" type="presOf" srcId="{3B44BFB1-6173-4068-BD83-028F2C854439}" destId="{38CB5C8C-3CEC-458B-9DEB-B8B4CDF387D5}" srcOrd="0" destOrd="0" presId="urn:microsoft.com/office/officeart/2005/8/layout/orgChart1"/>
    <dgm:cxn modelId="{1AEE11DA-5690-4D7A-BA59-D62C1CB318A1}" type="presOf" srcId="{989A97DE-101A-43EC-ABD5-542D99EBF5D3}" destId="{BD09B1D4-F631-416A-ABCF-43556D367A50}" srcOrd="1" destOrd="0" presId="urn:microsoft.com/office/officeart/2005/8/layout/orgChart1"/>
    <dgm:cxn modelId="{3CB909BE-3898-47E6-83A9-AC87D5F090FA}" type="presOf" srcId="{9CAF92E2-B405-46C4-8358-89683F8C8428}" destId="{0DCF379A-FC64-43A5-9DB5-1A4C81EB0DBF}" srcOrd="0" destOrd="0" presId="urn:microsoft.com/office/officeart/2005/8/layout/orgChart1"/>
    <dgm:cxn modelId="{602C4A37-9A81-4C22-BD93-7D5201B2BBB5}" type="presOf" srcId="{9A47F904-EFEF-4F93-9536-FC51170A1B12}" destId="{DD09D7FB-7ACE-4EC1-B444-3491E37CF225}" srcOrd="0" destOrd="0" presId="urn:microsoft.com/office/officeart/2005/8/layout/orgChart1"/>
    <dgm:cxn modelId="{0B1611C0-FF34-45C6-B9FC-504F3E747D37}" type="presOf" srcId="{F9CE7E91-5364-448B-B975-FD20CE7C6504}" destId="{DA26BB57-75F8-4947-A17C-351B3F8F4B29}" srcOrd="1" destOrd="0" presId="urn:microsoft.com/office/officeart/2005/8/layout/orgChart1"/>
    <dgm:cxn modelId="{F266D9E7-2E16-4B77-A203-FFFD93AB8854}" type="presParOf" srcId="{52C7803E-0D97-4D18-9C4C-2CA32ECCA66A}" destId="{9E14A8A3-9291-4960-ACF1-D92EB4D8B18B}" srcOrd="0" destOrd="0" presId="urn:microsoft.com/office/officeart/2005/8/layout/orgChart1"/>
    <dgm:cxn modelId="{B9AA6AC7-ED34-4BD3-A2C4-81375F769A4F}" type="presParOf" srcId="{9E14A8A3-9291-4960-ACF1-D92EB4D8B18B}" destId="{E480A8D8-7A2F-4C64-B93B-2486E51A107F}" srcOrd="0" destOrd="0" presId="urn:microsoft.com/office/officeart/2005/8/layout/orgChart1"/>
    <dgm:cxn modelId="{9A37825C-2F53-4C2D-84D5-3EE1672F2963}" type="presParOf" srcId="{E480A8D8-7A2F-4C64-B93B-2486E51A107F}" destId="{32054AC3-C72E-4D13-9B9A-8B89731DBE16}" srcOrd="0" destOrd="0" presId="urn:microsoft.com/office/officeart/2005/8/layout/orgChart1"/>
    <dgm:cxn modelId="{DCF6B5EE-ADDA-46B2-9C05-DA612C8785EB}" type="presParOf" srcId="{E480A8D8-7A2F-4C64-B93B-2486E51A107F}" destId="{4447D75C-3D05-4FCC-97E9-6C5DE2D5228D}" srcOrd="1" destOrd="0" presId="urn:microsoft.com/office/officeart/2005/8/layout/orgChart1"/>
    <dgm:cxn modelId="{0891DC34-9696-47A7-A035-427B0FC0B563}" type="presParOf" srcId="{9E14A8A3-9291-4960-ACF1-D92EB4D8B18B}" destId="{B004C788-2B7B-4A18-BED3-A9AFF93C33F9}" srcOrd="1" destOrd="0" presId="urn:microsoft.com/office/officeart/2005/8/layout/orgChart1"/>
    <dgm:cxn modelId="{D2ED2C45-A07F-47F5-A41C-2C95905A8190}" type="presParOf" srcId="{B004C788-2B7B-4A18-BED3-A9AFF93C33F9}" destId="{401DEA63-E245-4643-A6FB-CF38C73FABDF}" srcOrd="0" destOrd="0" presId="urn:microsoft.com/office/officeart/2005/8/layout/orgChart1"/>
    <dgm:cxn modelId="{35C10969-15F2-42ED-9488-C42DA3539162}" type="presParOf" srcId="{B004C788-2B7B-4A18-BED3-A9AFF93C33F9}" destId="{9075802F-A6E9-4D70-A8FD-C3ACDA8C70BF}" srcOrd="1" destOrd="0" presId="urn:microsoft.com/office/officeart/2005/8/layout/orgChart1"/>
    <dgm:cxn modelId="{02BF5B2A-B5EC-47C9-967B-9E56D7DF9C47}" type="presParOf" srcId="{9075802F-A6E9-4D70-A8FD-C3ACDA8C70BF}" destId="{BF1B8A60-22F0-451E-B64C-C3C9DF2D9807}" srcOrd="0" destOrd="0" presId="urn:microsoft.com/office/officeart/2005/8/layout/orgChart1"/>
    <dgm:cxn modelId="{C5A9CBE6-7B43-4FEC-90C5-F187BD92ACCF}" type="presParOf" srcId="{BF1B8A60-22F0-451E-B64C-C3C9DF2D9807}" destId="{10F998A1-1A8E-463E-9069-63D12904BD51}" srcOrd="0" destOrd="0" presId="urn:microsoft.com/office/officeart/2005/8/layout/orgChart1"/>
    <dgm:cxn modelId="{7DDFB7D4-DDCA-4989-B1F6-30370EAD88B6}" type="presParOf" srcId="{BF1B8A60-22F0-451E-B64C-C3C9DF2D9807}" destId="{8C7ABE30-B073-46CD-9A8D-3E1E98C244E1}" srcOrd="1" destOrd="0" presId="urn:microsoft.com/office/officeart/2005/8/layout/orgChart1"/>
    <dgm:cxn modelId="{C86D2187-7CEA-45A0-A1FB-4F3BA30BE767}" type="presParOf" srcId="{9075802F-A6E9-4D70-A8FD-C3ACDA8C70BF}" destId="{29AC8A8A-67D0-4AC8-ADE4-0906BAB8B0AF}" srcOrd="1" destOrd="0" presId="urn:microsoft.com/office/officeart/2005/8/layout/orgChart1"/>
    <dgm:cxn modelId="{6B6643DE-20E7-4AC9-90D3-5A08CB0A4EA5}" type="presParOf" srcId="{29AC8A8A-67D0-4AC8-ADE4-0906BAB8B0AF}" destId="{ED9461C1-04ED-4456-965A-92FF745A6FF0}" srcOrd="0" destOrd="0" presId="urn:microsoft.com/office/officeart/2005/8/layout/orgChart1"/>
    <dgm:cxn modelId="{28008452-7C99-4D81-8C33-9502DC56C580}" type="presParOf" srcId="{29AC8A8A-67D0-4AC8-ADE4-0906BAB8B0AF}" destId="{0BAC754A-AD8A-4995-A378-75725B55CBF5}" srcOrd="1" destOrd="0" presId="urn:microsoft.com/office/officeart/2005/8/layout/orgChart1"/>
    <dgm:cxn modelId="{C085458B-5472-4A72-B528-3C259FB7F93F}" type="presParOf" srcId="{0BAC754A-AD8A-4995-A378-75725B55CBF5}" destId="{504FCF3B-99A1-4D47-8009-6401511F2E97}" srcOrd="0" destOrd="0" presId="urn:microsoft.com/office/officeart/2005/8/layout/orgChart1"/>
    <dgm:cxn modelId="{70A953B5-7A71-44AA-A3C0-D1AC55FBA5B1}" type="presParOf" srcId="{504FCF3B-99A1-4D47-8009-6401511F2E97}" destId="{EB9B0416-516D-48ED-B35C-DF230B42105E}" srcOrd="0" destOrd="0" presId="urn:microsoft.com/office/officeart/2005/8/layout/orgChart1"/>
    <dgm:cxn modelId="{CC1F338B-843C-4FE5-9349-8721A53F7CBD}" type="presParOf" srcId="{504FCF3B-99A1-4D47-8009-6401511F2E97}" destId="{92C02300-1201-49A7-969F-7497A49992EB}" srcOrd="1" destOrd="0" presId="urn:microsoft.com/office/officeart/2005/8/layout/orgChart1"/>
    <dgm:cxn modelId="{550B7A04-8DAC-41E1-AF8F-0FAB82C9E3A2}" type="presParOf" srcId="{0BAC754A-AD8A-4995-A378-75725B55CBF5}" destId="{96213687-560C-420A-B50C-5AA116831AF9}" srcOrd="1" destOrd="0" presId="urn:microsoft.com/office/officeart/2005/8/layout/orgChart1"/>
    <dgm:cxn modelId="{76F7A431-77E8-49E0-BD7E-0069A4382FEC}" type="presParOf" srcId="{0BAC754A-AD8A-4995-A378-75725B55CBF5}" destId="{24DACBC7-8BC2-45FC-8890-EBEC439567FF}" srcOrd="2" destOrd="0" presId="urn:microsoft.com/office/officeart/2005/8/layout/orgChart1"/>
    <dgm:cxn modelId="{8C69B044-FB4F-41B4-8BCB-3654D0EE54E8}" type="presParOf" srcId="{9075802F-A6E9-4D70-A8FD-C3ACDA8C70BF}" destId="{649F4041-5677-4EFF-A448-55A539176D26}" srcOrd="2" destOrd="0" presId="urn:microsoft.com/office/officeart/2005/8/layout/orgChart1"/>
    <dgm:cxn modelId="{469E1D2F-B572-469D-B25C-7FE651EEC535}" type="presParOf" srcId="{B004C788-2B7B-4A18-BED3-A9AFF93C33F9}" destId="{E3978545-D193-4297-A048-66342F3BD56E}" srcOrd="2" destOrd="0" presId="urn:microsoft.com/office/officeart/2005/8/layout/orgChart1"/>
    <dgm:cxn modelId="{0BA89D42-74A7-45DC-8241-663C16618DF9}" type="presParOf" srcId="{B004C788-2B7B-4A18-BED3-A9AFF93C33F9}" destId="{45497C1C-0A9C-4E7B-889B-DAF93A405216}" srcOrd="3" destOrd="0" presId="urn:microsoft.com/office/officeart/2005/8/layout/orgChart1"/>
    <dgm:cxn modelId="{E5092BDF-C30C-4197-8A3C-6A3562A9265C}" type="presParOf" srcId="{45497C1C-0A9C-4E7B-889B-DAF93A405216}" destId="{C34E09A2-5213-47AF-BB42-27280725781A}" srcOrd="0" destOrd="0" presId="urn:microsoft.com/office/officeart/2005/8/layout/orgChart1"/>
    <dgm:cxn modelId="{4B75CA65-C89D-4268-8F59-AA7FD65F7B7D}" type="presParOf" srcId="{C34E09A2-5213-47AF-BB42-27280725781A}" destId="{D90DD5EC-68D5-4748-BF68-5D09FBFDC2D8}" srcOrd="0" destOrd="0" presId="urn:microsoft.com/office/officeart/2005/8/layout/orgChart1"/>
    <dgm:cxn modelId="{213C95BD-3180-4604-8577-D781F5875677}" type="presParOf" srcId="{C34E09A2-5213-47AF-BB42-27280725781A}" destId="{C323D6D8-15BF-4F2D-A5FA-FB03273B9CE5}" srcOrd="1" destOrd="0" presId="urn:microsoft.com/office/officeart/2005/8/layout/orgChart1"/>
    <dgm:cxn modelId="{4780D162-AA09-4ED9-A6D3-692E93DD5CE1}" type="presParOf" srcId="{45497C1C-0A9C-4E7B-889B-DAF93A405216}" destId="{87F462E6-008C-4FB6-83B7-BF514827B4FB}" srcOrd="1" destOrd="0" presId="urn:microsoft.com/office/officeart/2005/8/layout/orgChart1"/>
    <dgm:cxn modelId="{610CE4FD-F779-4567-95C6-84E0EC96FF33}" type="presParOf" srcId="{87F462E6-008C-4FB6-83B7-BF514827B4FB}" destId="{4EB62C1F-0F41-4498-9B28-B5C9E149F4A0}" srcOrd="0" destOrd="0" presId="urn:microsoft.com/office/officeart/2005/8/layout/orgChart1"/>
    <dgm:cxn modelId="{C89C6EC0-0FAE-45B0-9957-6BC9A9782BB5}" type="presParOf" srcId="{87F462E6-008C-4FB6-83B7-BF514827B4FB}" destId="{CA9019E0-2341-4B2E-8686-E35ECC5800AC}" srcOrd="1" destOrd="0" presId="urn:microsoft.com/office/officeart/2005/8/layout/orgChart1"/>
    <dgm:cxn modelId="{D8386F3A-0524-46F5-BC7F-17AC117CF0C3}" type="presParOf" srcId="{CA9019E0-2341-4B2E-8686-E35ECC5800AC}" destId="{548B90D1-D386-466B-A94E-230FD3C4A2DC}" srcOrd="0" destOrd="0" presId="urn:microsoft.com/office/officeart/2005/8/layout/orgChart1"/>
    <dgm:cxn modelId="{D83C5891-A556-486B-8D61-023884F372C5}" type="presParOf" srcId="{548B90D1-D386-466B-A94E-230FD3C4A2DC}" destId="{34029D3F-446C-4630-BFC2-465AEE2CA34A}" srcOrd="0" destOrd="0" presId="urn:microsoft.com/office/officeart/2005/8/layout/orgChart1"/>
    <dgm:cxn modelId="{F296BF21-1139-49BC-A9DD-9E2C65571608}" type="presParOf" srcId="{548B90D1-D386-466B-A94E-230FD3C4A2DC}" destId="{3BC2AB1B-0820-4D80-AD3F-1F9E10A19216}" srcOrd="1" destOrd="0" presId="urn:microsoft.com/office/officeart/2005/8/layout/orgChart1"/>
    <dgm:cxn modelId="{DB46A8F0-E83D-4734-92AC-86E22CCBA2CD}" type="presParOf" srcId="{CA9019E0-2341-4B2E-8686-E35ECC5800AC}" destId="{66487DEB-6CAE-472E-9237-54D45FAA18B2}" srcOrd="1" destOrd="0" presId="urn:microsoft.com/office/officeart/2005/8/layout/orgChart1"/>
    <dgm:cxn modelId="{5BF6DFBC-FB70-4ABD-83DE-205C9A426D92}" type="presParOf" srcId="{CA9019E0-2341-4B2E-8686-E35ECC5800AC}" destId="{0C0E8239-A37A-4BCF-8529-6BEB1BAF6066}" srcOrd="2" destOrd="0" presId="urn:microsoft.com/office/officeart/2005/8/layout/orgChart1"/>
    <dgm:cxn modelId="{350A0160-0A86-4A7D-915B-9FE562C4410D}" type="presParOf" srcId="{45497C1C-0A9C-4E7B-889B-DAF93A405216}" destId="{CEAB2BBC-B509-40D6-ADAC-3B414A376DDA}" srcOrd="2" destOrd="0" presId="urn:microsoft.com/office/officeart/2005/8/layout/orgChart1"/>
    <dgm:cxn modelId="{C21BE878-F21E-4EE2-BB1D-54265FEB2158}" type="presParOf" srcId="{B004C788-2B7B-4A18-BED3-A9AFF93C33F9}" destId="{0DCF379A-FC64-43A5-9DB5-1A4C81EB0DBF}" srcOrd="4" destOrd="0" presId="urn:microsoft.com/office/officeart/2005/8/layout/orgChart1"/>
    <dgm:cxn modelId="{BB9B36A7-5E29-4562-B9A2-0EA51CA8065C}" type="presParOf" srcId="{B004C788-2B7B-4A18-BED3-A9AFF93C33F9}" destId="{0CD413C1-1A0E-4D46-87C3-E84EB920A2B0}" srcOrd="5" destOrd="0" presId="urn:microsoft.com/office/officeart/2005/8/layout/orgChart1"/>
    <dgm:cxn modelId="{1C6F6810-06A8-450B-AAC6-2EAC8C79854A}" type="presParOf" srcId="{0CD413C1-1A0E-4D46-87C3-E84EB920A2B0}" destId="{BE753B0B-F3F3-402C-BE3A-96DF370C76B6}" srcOrd="0" destOrd="0" presId="urn:microsoft.com/office/officeart/2005/8/layout/orgChart1"/>
    <dgm:cxn modelId="{6D16A370-04C0-49ED-BA4E-6A4742AC5FF2}" type="presParOf" srcId="{BE753B0B-F3F3-402C-BE3A-96DF370C76B6}" destId="{38CB5C8C-3CEC-458B-9DEB-B8B4CDF387D5}" srcOrd="0" destOrd="0" presId="urn:microsoft.com/office/officeart/2005/8/layout/orgChart1"/>
    <dgm:cxn modelId="{3DA90465-8236-4F5A-8328-B1C9C3823B92}" type="presParOf" srcId="{BE753B0B-F3F3-402C-BE3A-96DF370C76B6}" destId="{A182DCC9-FCF7-4A00-A222-D00EA07F9EA0}" srcOrd="1" destOrd="0" presId="urn:microsoft.com/office/officeart/2005/8/layout/orgChart1"/>
    <dgm:cxn modelId="{41A0F20F-8DBA-496C-8DF7-75673EF796BC}" type="presParOf" srcId="{0CD413C1-1A0E-4D46-87C3-E84EB920A2B0}" destId="{EB7B81EF-EB35-46B3-9F18-4912846AC063}" srcOrd="1" destOrd="0" presId="urn:microsoft.com/office/officeart/2005/8/layout/orgChart1"/>
    <dgm:cxn modelId="{BE7D0257-FA8B-491C-89AE-8A8A689074E1}" type="presParOf" srcId="{EB7B81EF-EB35-46B3-9F18-4912846AC063}" destId="{EBE2CE24-8CE3-4AFE-8721-4FC716AE767C}" srcOrd="0" destOrd="0" presId="urn:microsoft.com/office/officeart/2005/8/layout/orgChart1"/>
    <dgm:cxn modelId="{66B75736-8611-413D-969F-B8659D8CC6C3}" type="presParOf" srcId="{EB7B81EF-EB35-46B3-9F18-4912846AC063}" destId="{618EDD30-5D66-4B8B-A664-98C11714D213}" srcOrd="1" destOrd="0" presId="urn:microsoft.com/office/officeart/2005/8/layout/orgChart1"/>
    <dgm:cxn modelId="{DDDBCD61-FDB0-416D-97A1-D96E63BEA7DC}" type="presParOf" srcId="{618EDD30-5D66-4B8B-A664-98C11714D213}" destId="{F7E94A37-EF4C-4306-B604-B24BCE3A3124}" srcOrd="0" destOrd="0" presId="urn:microsoft.com/office/officeart/2005/8/layout/orgChart1"/>
    <dgm:cxn modelId="{DF7BC995-AFE5-4044-945D-4B1267D19FED}" type="presParOf" srcId="{F7E94A37-EF4C-4306-B604-B24BCE3A3124}" destId="{6BFE3956-7883-42B8-A80F-8223CCDDD07F}" srcOrd="0" destOrd="0" presId="urn:microsoft.com/office/officeart/2005/8/layout/orgChart1"/>
    <dgm:cxn modelId="{F47089B2-BAF7-4287-B530-147C0D2DBE07}" type="presParOf" srcId="{F7E94A37-EF4C-4306-B604-B24BCE3A3124}" destId="{74008420-97CB-4AAC-A56F-C41EF4591E5A}" srcOrd="1" destOrd="0" presId="urn:microsoft.com/office/officeart/2005/8/layout/orgChart1"/>
    <dgm:cxn modelId="{F740B838-6BB5-4C8B-A99C-7138AED18913}" type="presParOf" srcId="{618EDD30-5D66-4B8B-A664-98C11714D213}" destId="{14501577-F126-46C6-930C-ED033C255DA6}" srcOrd="1" destOrd="0" presId="urn:microsoft.com/office/officeart/2005/8/layout/orgChart1"/>
    <dgm:cxn modelId="{8C548870-2AFE-4514-A6C3-F5AAC3962972}" type="presParOf" srcId="{618EDD30-5D66-4B8B-A664-98C11714D213}" destId="{F88BF14E-CD46-45B0-812E-CAF39A0BE188}" srcOrd="2" destOrd="0" presId="urn:microsoft.com/office/officeart/2005/8/layout/orgChart1"/>
    <dgm:cxn modelId="{9D1A6C70-9866-4D29-B1C6-D00135B4CA8B}" type="presParOf" srcId="{0CD413C1-1A0E-4D46-87C3-E84EB920A2B0}" destId="{9C9A66BE-DA58-44EC-A069-1CDA4DAA5395}" srcOrd="2" destOrd="0" presId="urn:microsoft.com/office/officeart/2005/8/layout/orgChart1"/>
    <dgm:cxn modelId="{F3B28C9D-E880-4642-9454-1CFC1D97E64F}" type="presParOf" srcId="{B004C788-2B7B-4A18-BED3-A9AFF93C33F9}" destId="{78E17EBC-E314-48F1-A799-ED2E634ECCCD}" srcOrd="6" destOrd="0" presId="urn:microsoft.com/office/officeart/2005/8/layout/orgChart1"/>
    <dgm:cxn modelId="{68DF9B20-D7A7-49DC-888A-E08B7912F63C}" type="presParOf" srcId="{B004C788-2B7B-4A18-BED3-A9AFF93C33F9}" destId="{5C6F9318-7ABA-4AA5-9682-FDAB2FE62BD4}" srcOrd="7" destOrd="0" presId="urn:microsoft.com/office/officeart/2005/8/layout/orgChart1"/>
    <dgm:cxn modelId="{F37951C0-F741-42EA-B287-AAA8C2D19135}" type="presParOf" srcId="{5C6F9318-7ABA-4AA5-9682-FDAB2FE62BD4}" destId="{52E9ABA4-B5BE-4C81-93C2-2349A97B1EFC}" srcOrd="0" destOrd="0" presId="urn:microsoft.com/office/officeart/2005/8/layout/orgChart1"/>
    <dgm:cxn modelId="{D6E3FAF3-C326-4BE2-B834-FCE315F8F0AF}" type="presParOf" srcId="{52E9ABA4-B5BE-4C81-93C2-2349A97B1EFC}" destId="{54BD46C6-6E99-4266-A38E-D69CAA58B72D}" srcOrd="0" destOrd="0" presId="urn:microsoft.com/office/officeart/2005/8/layout/orgChart1"/>
    <dgm:cxn modelId="{034A38C0-440D-4FCE-8610-3C2E52FF0C36}" type="presParOf" srcId="{52E9ABA4-B5BE-4C81-93C2-2349A97B1EFC}" destId="{BD09B1D4-F631-416A-ABCF-43556D367A50}" srcOrd="1" destOrd="0" presId="urn:microsoft.com/office/officeart/2005/8/layout/orgChart1"/>
    <dgm:cxn modelId="{ACF5CC50-DB01-41D1-B3FC-529DDF34DA59}" type="presParOf" srcId="{5C6F9318-7ABA-4AA5-9682-FDAB2FE62BD4}" destId="{820FB1FB-51A8-42E7-A006-F101F3296668}" srcOrd="1" destOrd="0" presId="urn:microsoft.com/office/officeart/2005/8/layout/orgChart1"/>
    <dgm:cxn modelId="{C6DF5D53-56CC-4D74-AB43-CC5E95F04DDD}" type="presParOf" srcId="{820FB1FB-51A8-42E7-A006-F101F3296668}" destId="{BE2A14D7-B6C4-44BC-B893-03125E46AE50}" srcOrd="0" destOrd="0" presId="urn:microsoft.com/office/officeart/2005/8/layout/orgChart1"/>
    <dgm:cxn modelId="{7A648CF8-E644-449C-B50A-DA1FD713E4F6}" type="presParOf" srcId="{820FB1FB-51A8-42E7-A006-F101F3296668}" destId="{E6941DF6-50E5-4B22-BB3E-4D1C9CE1C066}" srcOrd="1" destOrd="0" presId="urn:microsoft.com/office/officeart/2005/8/layout/orgChart1"/>
    <dgm:cxn modelId="{B1B9A8EC-29E9-41F0-A0E9-6065E632753E}" type="presParOf" srcId="{E6941DF6-50E5-4B22-BB3E-4D1C9CE1C066}" destId="{9D3F6618-F723-46CC-AF28-780783186465}" srcOrd="0" destOrd="0" presId="urn:microsoft.com/office/officeart/2005/8/layout/orgChart1"/>
    <dgm:cxn modelId="{58D17E3C-A935-4552-92F3-40B5C18F4CD2}" type="presParOf" srcId="{9D3F6618-F723-46CC-AF28-780783186465}" destId="{EE9A5F7F-D894-4223-9A59-54A599779098}" srcOrd="0" destOrd="0" presId="urn:microsoft.com/office/officeart/2005/8/layout/orgChart1"/>
    <dgm:cxn modelId="{D214F5B5-71EF-4788-91C2-4272F521E2C6}" type="presParOf" srcId="{9D3F6618-F723-46CC-AF28-780783186465}" destId="{AFC2FC5F-DC78-43CD-B5DF-D94CFAC6F0E2}" srcOrd="1" destOrd="0" presId="urn:microsoft.com/office/officeart/2005/8/layout/orgChart1"/>
    <dgm:cxn modelId="{AAAC8C78-C7FF-43A0-9C40-28CE9A1014B2}" type="presParOf" srcId="{E6941DF6-50E5-4B22-BB3E-4D1C9CE1C066}" destId="{3B568D54-8A54-4992-99E4-206CFDF4923C}" srcOrd="1" destOrd="0" presId="urn:microsoft.com/office/officeart/2005/8/layout/orgChart1"/>
    <dgm:cxn modelId="{B1D2D184-52D4-4F37-BEE5-8AD5EE919BBA}" type="presParOf" srcId="{E6941DF6-50E5-4B22-BB3E-4D1C9CE1C066}" destId="{6C2ECC47-85D7-4755-998F-B926AF0777DE}" srcOrd="2" destOrd="0" presId="urn:microsoft.com/office/officeart/2005/8/layout/orgChart1"/>
    <dgm:cxn modelId="{BA05B28D-97CD-43A8-986A-537470806249}" type="presParOf" srcId="{5C6F9318-7ABA-4AA5-9682-FDAB2FE62BD4}" destId="{EF4DD5D4-CC9E-4825-B216-210A711225B1}" srcOrd="2" destOrd="0" presId="urn:microsoft.com/office/officeart/2005/8/layout/orgChart1"/>
    <dgm:cxn modelId="{5F9DC1AB-25B9-4CDE-99F7-683432462E6A}" type="presParOf" srcId="{B004C788-2B7B-4A18-BED3-A9AFF93C33F9}" destId="{DD09D7FB-7ACE-4EC1-B444-3491E37CF225}" srcOrd="8" destOrd="0" presId="urn:microsoft.com/office/officeart/2005/8/layout/orgChart1"/>
    <dgm:cxn modelId="{5CCB0470-32AB-476E-8136-A600D5EF8C95}" type="presParOf" srcId="{B004C788-2B7B-4A18-BED3-A9AFF93C33F9}" destId="{21E27DA6-4100-4688-A242-D630F407C476}" srcOrd="9" destOrd="0" presId="urn:microsoft.com/office/officeart/2005/8/layout/orgChart1"/>
    <dgm:cxn modelId="{2014DA3B-4FD0-4BB9-AFF2-098FB812549F}" type="presParOf" srcId="{21E27DA6-4100-4688-A242-D630F407C476}" destId="{12622BF7-6F40-481B-B2CB-4E54761E389F}" srcOrd="0" destOrd="0" presId="urn:microsoft.com/office/officeart/2005/8/layout/orgChart1"/>
    <dgm:cxn modelId="{910EABC4-CFC0-454C-B048-829586B45509}" type="presParOf" srcId="{12622BF7-6F40-481B-B2CB-4E54761E389F}" destId="{404A9A3B-D058-4EE4-8CAC-6A80EBFF172C}" srcOrd="0" destOrd="0" presId="urn:microsoft.com/office/officeart/2005/8/layout/orgChart1"/>
    <dgm:cxn modelId="{3F87032A-060E-4103-9046-F60D0005191D}" type="presParOf" srcId="{12622BF7-6F40-481B-B2CB-4E54761E389F}" destId="{1C128D98-8E74-43B1-AC38-D8D331D43A6A}" srcOrd="1" destOrd="0" presId="urn:microsoft.com/office/officeart/2005/8/layout/orgChart1"/>
    <dgm:cxn modelId="{5580921C-A8FB-430F-BCFC-AC07A20A54AC}" type="presParOf" srcId="{21E27DA6-4100-4688-A242-D630F407C476}" destId="{84D2383D-625F-41DE-8A2C-1A5B03C69C27}" srcOrd="1" destOrd="0" presId="urn:microsoft.com/office/officeart/2005/8/layout/orgChart1"/>
    <dgm:cxn modelId="{81BDFD26-75E9-4606-BCE2-BF6589A2B115}" type="presParOf" srcId="{84D2383D-625F-41DE-8A2C-1A5B03C69C27}" destId="{CC1D8592-A995-41E0-82B8-DEDBE26EC30D}" srcOrd="0" destOrd="0" presId="urn:microsoft.com/office/officeart/2005/8/layout/orgChart1"/>
    <dgm:cxn modelId="{E83DC6C8-0796-43FD-B33A-F90D9B6E89F9}" type="presParOf" srcId="{84D2383D-625F-41DE-8A2C-1A5B03C69C27}" destId="{3805EA35-90AC-4269-88F5-B2DE70486DCB}" srcOrd="1" destOrd="0" presId="urn:microsoft.com/office/officeart/2005/8/layout/orgChart1"/>
    <dgm:cxn modelId="{757D85C8-95F6-4847-8F03-883836AACA23}" type="presParOf" srcId="{3805EA35-90AC-4269-88F5-B2DE70486DCB}" destId="{2361087D-E965-45AD-BF3A-F2FDC13F8BE0}" srcOrd="0" destOrd="0" presId="urn:microsoft.com/office/officeart/2005/8/layout/orgChart1"/>
    <dgm:cxn modelId="{284F7473-2727-4B0D-B3A0-93C39955C481}" type="presParOf" srcId="{2361087D-E965-45AD-BF3A-F2FDC13F8BE0}" destId="{6273EE39-611C-40BA-B9AB-710C73676903}" srcOrd="0" destOrd="0" presId="urn:microsoft.com/office/officeart/2005/8/layout/orgChart1"/>
    <dgm:cxn modelId="{5B134BC3-888F-4C6E-8185-F08403986FE3}" type="presParOf" srcId="{2361087D-E965-45AD-BF3A-F2FDC13F8BE0}" destId="{DA26BB57-75F8-4947-A17C-351B3F8F4B29}" srcOrd="1" destOrd="0" presId="urn:microsoft.com/office/officeart/2005/8/layout/orgChart1"/>
    <dgm:cxn modelId="{4F99396D-F0FC-4463-B618-ED95251B19DD}" type="presParOf" srcId="{3805EA35-90AC-4269-88F5-B2DE70486DCB}" destId="{D78173F8-8C4F-4016-87BF-7A5F9264E75D}" srcOrd="1" destOrd="0" presId="urn:microsoft.com/office/officeart/2005/8/layout/orgChart1"/>
    <dgm:cxn modelId="{A4DCD4B0-50CB-4D60-BF02-8C0970477E7A}" type="presParOf" srcId="{3805EA35-90AC-4269-88F5-B2DE70486DCB}" destId="{9945023B-2DCB-4A6F-9A8F-845964D3756B}" srcOrd="2" destOrd="0" presId="urn:microsoft.com/office/officeart/2005/8/layout/orgChart1"/>
    <dgm:cxn modelId="{326CDEB2-5676-4170-A59D-8FDC3F9A174B}" type="presParOf" srcId="{21E27DA6-4100-4688-A242-D630F407C476}" destId="{9C8D9A84-0A7E-4C74-BC9E-59BD76FAD354}" srcOrd="2" destOrd="0" presId="urn:microsoft.com/office/officeart/2005/8/layout/orgChart1"/>
    <dgm:cxn modelId="{057F3CE3-2B23-4177-ACBF-369ED28A5F51}" type="presParOf" srcId="{9E14A8A3-9291-4960-ACF1-D92EB4D8B18B}" destId="{02DD0173-DEA8-4B2A-B460-124A56C3713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3CFE90-A477-4566-AAF2-359236F45098}" type="doc">
      <dgm:prSet loTypeId="urn:microsoft.com/office/officeart/2005/8/layout/equation2" loCatId="process" qsTypeId="urn:microsoft.com/office/officeart/2005/8/quickstyle/simple1" qsCatId="simple" csTypeId="urn:microsoft.com/office/officeart/2005/8/colors/colorful4" csCatId="colorful" phldr="1"/>
      <dgm:spPr/>
    </dgm:pt>
    <dgm:pt modelId="{98AB1CF4-0D91-423E-A3C0-31A31F34DA8F}">
      <dgm:prSet phldrT="[Texto]" custT="1"/>
      <dgm:spPr/>
      <dgm:t>
        <a:bodyPr/>
        <a:lstStyle/>
        <a:p>
          <a:r>
            <a:rPr lang="es-EC" sz="2300" dirty="0" smtClean="0"/>
            <a:t>Python</a:t>
          </a:r>
          <a:endParaRPr lang="es-EC" sz="2300" dirty="0"/>
        </a:p>
      </dgm:t>
    </dgm:pt>
    <dgm:pt modelId="{59AFFA61-6D98-43BA-966D-B69B3AB6F322}" type="parTrans" cxnId="{80C1E049-F5D8-4FD0-A035-2D1CE578A8A8}">
      <dgm:prSet/>
      <dgm:spPr/>
      <dgm:t>
        <a:bodyPr/>
        <a:lstStyle/>
        <a:p>
          <a:endParaRPr lang="es-EC"/>
        </a:p>
      </dgm:t>
    </dgm:pt>
    <dgm:pt modelId="{DAF41777-0DB3-442F-A8C9-88AA2D6A0802}" type="sibTrans" cxnId="{80C1E049-F5D8-4FD0-A035-2D1CE578A8A8}">
      <dgm:prSet/>
      <dgm:spPr/>
      <dgm:t>
        <a:bodyPr/>
        <a:lstStyle/>
        <a:p>
          <a:endParaRPr lang="es-EC"/>
        </a:p>
      </dgm:t>
    </dgm:pt>
    <dgm:pt modelId="{CA7519A6-6406-4CA9-98EB-C6C3DE0BA952}">
      <dgm:prSet phldrT="[Texto]" custT="1"/>
      <dgm:spPr/>
      <dgm:t>
        <a:bodyPr/>
        <a:lstStyle/>
        <a:p>
          <a:r>
            <a:rPr lang="es-EC" sz="2500" dirty="0" smtClean="0"/>
            <a:t>Algoritmo de Visión Artificial</a:t>
          </a:r>
          <a:endParaRPr lang="es-EC" sz="2500" dirty="0"/>
        </a:p>
      </dgm:t>
    </dgm:pt>
    <dgm:pt modelId="{5C161EA4-D57E-433B-958F-FE0E0D5D0F44}" type="parTrans" cxnId="{5324E730-82FD-4F20-93D5-13BED22DF6D7}">
      <dgm:prSet/>
      <dgm:spPr/>
      <dgm:t>
        <a:bodyPr/>
        <a:lstStyle/>
        <a:p>
          <a:endParaRPr lang="es-EC"/>
        </a:p>
      </dgm:t>
    </dgm:pt>
    <dgm:pt modelId="{8E4339FD-E88C-46E7-85B5-21AD496CAF6F}" type="sibTrans" cxnId="{5324E730-82FD-4F20-93D5-13BED22DF6D7}">
      <dgm:prSet/>
      <dgm:spPr/>
      <dgm:t>
        <a:bodyPr/>
        <a:lstStyle/>
        <a:p>
          <a:endParaRPr lang="es-EC"/>
        </a:p>
      </dgm:t>
    </dgm:pt>
    <dgm:pt modelId="{BE5CB9FD-830F-4897-9D1A-D49966886721}">
      <dgm:prSet phldrT="[Texto]" custT="1"/>
      <dgm:spPr/>
      <dgm:t>
        <a:bodyPr/>
        <a:lstStyle/>
        <a:p>
          <a:endParaRPr lang="es-EC" sz="2200" dirty="0"/>
        </a:p>
      </dgm:t>
    </dgm:pt>
    <dgm:pt modelId="{501E9A73-10C7-4F41-95EF-34BAAC818591}" type="sibTrans" cxnId="{A63FC9F1-428F-4E69-9DF6-7F25D4818F64}">
      <dgm:prSet/>
      <dgm:spPr/>
      <dgm:t>
        <a:bodyPr/>
        <a:lstStyle/>
        <a:p>
          <a:endParaRPr lang="es-EC"/>
        </a:p>
      </dgm:t>
    </dgm:pt>
    <dgm:pt modelId="{3C3B3CDD-38BE-4F55-9239-6F6055059D72}" type="parTrans" cxnId="{A63FC9F1-428F-4E69-9DF6-7F25D4818F64}">
      <dgm:prSet/>
      <dgm:spPr/>
      <dgm:t>
        <a:bodyPr/>
        <a:lstStyle/>
        <a:p>
          <a:endParaRPr lang="es-EC"/>
        </a:p>
      </dgm:t>
    </dgm:pt>
    <dgm:pt modelId="{7A92EFFD-8810-454B-92E3-8F4093DCE427}" type="pres">
      <dgm:prSet presAssocID="{3D3CFE90-A477-4566-AAF2-359236F45098}" presName="Name0" presStyleCnt="0">
        <dgm:presLayoutVars>
          <dgm:dir/>
          <dgm:resizeHandles val="exact"/>
        </dgm:presLayoutVars>
      </dgm:prSet>
      <dgm:spPr/>
    </dgm:pt>
    <dgm:pt modelId="{3A0CF3D4-86F7-4583-9AD2-8F4B4483FEE0}" type="pres">
      <dgm:prSet presAssocID="{3D3CFE90-A477-4566-AAF2-359236F45098}" presName="vNodes" presStyleCnt="0"/>
      <dgm:spPr/>
    </dgm:pt>
    <dgm:pt modelId="{F2A6EC72-269A-4985-99C3-86BA674C6255}" type="pres">
      <dgm:prSet presAssocID="{98AB1CF4-0D91-423E-A3C0-31A31F34DA8F}" presName="node" presStyleLbl="node1" presStyleIdx="0" presStyleCnt="3" custScaleX="119927">
        <dgm:presLayoutVars>
          <dgm:bulletEnabled val="1"/>
        </dgm:presLayoutVars>
      </dgm:prSet>
      <dgm:spPr/>
      <dgm:t>
        <a:bodyPr/>
        <a:lstStyle/>
        <a:p>
          <a:endParaRPr lang="es-EC"/>
        </a:p>
      </dgm:t>
    </dgm:pt>
    <dgm:pt modelId="{D96AF246-57B0-40E7-9B1B-42B54E8F8335}" type="pres">
      <dgm:prSet presAssocID="{DAF41777-0DB3-442F-A8C9-88AA2D6A0802}" presName="spacerT" presStyleCnt="0"/>
      <dgm:spPr/>
    </dgm:pt>
    <dgm:pt modelId="{8CA4E090-3069-47D2-A036-C22574AA04DD}" type="pres">
      <dgm:prSet presAssocID="{DAF41777-0DB3-442F-A8C9-88AA2D6A0802}" presName="sibTrans" presStyleLbl="sibTrans2D1" presStyleIdx="0" presStyleCnt="2"/>
      <dgm:spPr/>
      <dgm:t>
        <a:bodyPr/>
        <a:lstStyle/>
        <a:p>
          <a:endParaRPr lang="es-EC"/>
        </a:p>
      </dgm:t>
    </dgm:pt>
    <dgm:pt modelId="{ED102626-D792-4E9E-97C9-F41DFEDEE517}" type="pres">
      <dgm:prSet presAssocID="{DAF41777-0DB3-442F-A8C9-88AA2D6A0802}" presName="spacerB" presStyleCnt="0"/>
      <dgm:spPr/>
    </dgm:pt>
    <dgm:pt modelId="{BF141FEE-7547-43D7-A105-9DDB651D609C}" type="pres">
      <dgm:prSet presAssocID="{BE5CB9FD-830F-4897-9D1A-D49966886721}" presName="node" presStyleLbl="node1" presStyleIdx="1" presStyleCnt="3" custScaleX="113656">
        <dgm:presLayoutVars>
          <dgm:bulletEnabled val="1"/>
        </dgm:presLayoutVars>
      </dgm:prSet>
      <dgm:spPr/>
      <dgm:t>
        <a:bodyPr/>
        <a:lstStyle/>
        <a:p>
          <a:endParaRPr lang="es-EC"/>
        </a:p>
      </dgm:t>
    </dgm:pt>
    <dgm:pt modelId="{F14A0311-C23D-44E1-869E-3F51ADFBEC3B}" type="pres">
      <dgm:prSet presAssocID="{3D3CFE90-A477-4566-AAF2-359236F45098}" presName="sibTransLast" presStyleLbl="sibTrans2D1" presStyleIdx="1" presStyleCnt="2"/>
      <dgm:spPr/>
      <dgm:t>
        <a:bodyPr/>
        <a:lstStyle/>
        <a:p>
          <a:endParaRPr lang="es-EC"/>
        </a:p>
      </dgm:t>
    </dgm:pt>
    <dgm:pt modelId="{23698983-6A8A-4EA7-A7DD-68F292613494}" type="pres">
      <dgm:prSet presAssocID="{3D3CFE90-A477-4566-AAF2-359236F45098}" presName="connectorText" presStyleLbl="sibTrans2D1" presStyleIdx="1" presStyleCnt="2"/>
      <dgm:spPr/>
      <dgm:t>
        <a:bodyPr/>
        <a:lstStyle/>
        <a:p>
          <a:endParaRPr lang="es-EC"/>
        </a:p>
      </dgm:t>
    </dgm:pt>
    <dgm:pt modelId="{5BC43600-818F-473D-A74D-96DC53FD1A1D}" type="pres">
      <dgm:prSet presAssocID="{3D3CFE90-A477-4566-AAF2-359236F45098}" presName="lastNode" presStyleLbl="node1" presStyleIdx="2" presStyleCnt="3">
        <dgm:presLayoutVars>
          <dgm:bulletEnabled val="1"/>
        </dgm:presLayoutVars>
      </dgm:prSet>
      <dgm:spPr/>
      <dgm:t>
        <a:bodyPr/>
        <a:lstStyle/>
        <a:p>
          <a:endParaRPr lang="es-EC"/>
        </a:p>
      </dgm:t>
    </dgm:pt>
  </dgm:ptLst>
  <dgm:cxnLst>
    <dgm:cxn modelId="{1C324201-2F74-4E6D-BF23-A94B7C50E7EE}" type="presOf" srcId="{3D3CFE90-A477-4566-AAF2-359236F45098}" destId="{7A92EFFD-8810-454B-92E3-8F4093DCE427}" srcOrd="0" destOrd="0" presId="urn:microsoft.com/office/officeart/2005/8/layout/equation2"/>
    <dgm:cxn modelId="{361ABAF6-66E8-480D-9EE5-9DF77CB85ACA}" type="presOf" srcId="{98AB1CF4-0D91-423E-A3C0-31A31F34DA8F}" destId="{F2A6EC72-269A-4985-99C3-86BA674C6255}" srcOrd="0" destOrd="0" presId="urn:microsoft.com/office/officeart/2005/8/layout/equation2"/>
    <dgm:cxn modelId="{5324E730-82FD-4F20-93D5-13BED22DF6D7}" srcId="{3D3CFE90-A477-4566-AAF2-359236F45098}" destId="{CA7519A6-6406-4CA9-98EB-C6C3DE0BA952}" srcOrd="2" destOrd="0" parTransId="{5C161EA4-D57E-433B-958F-FE0E0D5D0F44}" sibTransId="{8E4339FD-E88C-46E7-85B5-21AD496CAF6F}"/>
    <dgm:cxn modelId="{FF3507E1-11D1-499F-9218-075BFE6B2301}" type="presOf" srcId="{CA7519A6-6406-4CA9-98EB-C6C3DE0BA952}" destId="{5BC43600-818F-473D-A74D-96DC53FD1A1D}" srcOrd="0" destOrd="0" presId="urn:microsoft.com/office/officeart/2005/8/layout/equation2"/>
    <dgm:cxn modelId="{3C34EFB5-15AD-41DD-A2A5-9C16BDAD5BE9}" type="presOf" srcId="{DAF41777-0DB3-442F-A8C9-88AA2D6A0802}" destId="{8CA4E090-3069-47D2-A036-C22574AA04DD}" srcOrd="0" destOrd="0" presId="urn:microsoft.com/office/officeart/2005/8/layout/equation2"/>
    <dgm:cxn modelId="{A63FC9F1-428F-4E69-9DF6-7F25D4818F64}" srcId="{3D3CFE90-A477-4566-AAF2-359236F45098}" destId="{BE5CB9FD-830F-4897-9D1A-D49966886721}" srcOrd="1" destOrd="0" parTransId="{3C3B3CDD-38BE-4F55-9239-6F6055059D72}" sibTransId="{501E9A73-10C7-4F41-95EF-34BAAC818591}"/>
    <dgm:cxn modelId="{200A32BA-C6CB-4E90-A6BE-1F598916B8EC}" type="presOf" srcId="{501E9A73-10C7-4F41-95EF-34BAAC818591}" destId="{23698983-6A8A-4EA7-A7DD-68F292613494}" srcOrd="1" destOrd="0" presId="urn:microsoft.com/office/officeart/2005/8/layout/equation2"/>
    <dgm:cxn modelId="{80C1E049-F5D8-4FD0-A035-2D1CE578A8A8}" srcId="{3D3CFE90-A477-4566-AAF2-359236F45098}" destId="{98AB1CF4-0D91-423E-A3C0-31A31F34DA8F}" srcOrd="0" destOrd="0" parTransId="{59AFFA61-6D98-43BA-966D-B69B3AB6F322}" sibTransId="{DAF41777-0DB3-442F-A8C9-88AA2D6A0802}"/>
    <dgm:cxn modelId="{D771731C-03E1-45E6-B5A8-3BB5097D57DA}" type="presOf" srcId="{501E9A73-10C7-4F41-95EF-34BAAC818591}" destId="{F14A0311-C23D-44E1-869E-3F51ADFBEC3B}" srcOrd="0" destOrd="0" presId="urn:microsoft.com/office/officeart/2005/8/layout/equation2"/>
    <dgm:cxn modelId="{DE03A18E-8519-4B29-8269-3FBFFE474847}" type="presOf" srcId="{BE5CB9FD-830F-4897-9D1A-D49966886721}" destId="{BF141FEE-7547-43D7-A105-9DDB651D609C}" srcOrd="0" destOrd="0" presId="urn:microsoft.com/office/officeart/2005/8/layout/equation2"/>
    <dgm:cxn modelId="{94A342DF-191D-4D17-B27B-223D730AC671}" type="presParOf" srcId="{7A92EFFD-8810-454B-92E3-8F4093DCE427}" destId="{3A0CF3D4-86F7-4583-9AD2-8F4B4483FEE0}" srcOrd="0" destOrd="0" presId="urn:microsoft.com/office/officeart/2005/8/layout/equation2"/>
    <dgm:cxn modelId="{9448591B-A6BB-4FA3-BD74-E4D6B957F96C}" type="presParOf" srcId="{3A0CF3D4-86F7-4583-9AD2-8F4B4483FEE0}" destId="{F2A6EC72-269A-4985-99C3-86BA674C6255}" srcOrd="0" destOrd="0" presId="urn:microsoft.com/office/officeart/2005/8/layout/equation2"/>
    <dgm:cxn modelId="{E88045D5-5AE9-4AAF-ACA2-A7E278045DC5}" type="presParOf" srcId="{3A0CF3D4-86F7-4583-9AD2-8F4B4483FEE0}" destId="{D96AF246-57B0-40E7-9B1B-42B54E8F8335}" srcOrd="1" destOrd="0" presId="urn:microsoft.com/office/officeart/2005/8/layout/equation2"/>
    <dgm:cxn modelId="{6361257F-30BE-41D1-97EE-A2F8005C5541}" type="presParOf" srcId="{3A0CF3D4-86F7-4583-9AD2-8F4B4483FEE0}" destId="{8CA4E090-3069-47D2-A036-C22574AA04DD}" srcOrd="2" destOrd="0" presId="urn:microsoft.com/office/officeart/2005/8/layout/equation2"/>
    <dgm:cxn modelId="{DC1D4A44-DE98-4C86-A84B-90C9463013E8}" type="presParOf" srcId="{3A0CF3D4-86F7-4583-9AD2-8F4B4483FEE0}" destId="{ED102626-D792-4E9E-97C9-F41DFEDEE517}" srcOrd="3" destOrd="0" presId="urn:microsoft.com/office/officeart/2005/8/layout/equation2"/>
    <dgm:cxn modelId="{052E4E7F-F312-484D-9B0C-AC7D376B8616}" type="presParOf" srcId="{3A0CF3D4-86F7-4583-9AD2-8F4B4483FEE0}" destId="{BF141FEE-7547-43D7-A105-9DDB651D609C}" srcOrd="4" destOrd="0" presId="urn:microsoft.com/office/officeart/2005/8/layout/equation2"/>
    <dgm:cxn modelId="{32B90F18-5C58-4C08-A1F3-F2901CB5E3CC}" type="presParOf" srcId="{7A92EFFD-8810-454B-92E3-8F4093DCE427}" destId="{F14A0311-C23D-44E1-869E-3F51ADFBEC3B}" srcOrd="1" destOrd="0" presId="urn:microsoft.com/office/officeart/2005/8/layout/equation2"/>
    <dgm:cxn modelId="{93ADDCDA-C584-4E49-9C82-E620B6A92726}" type="presParOf" srcId="{F14A0311-C23D-44E1-869E-3F51ADFBEC3B}" destId="{23698983-6A8A-4EA7-A7DD-68F292613494}" srcOrd="0" destOrd="0" presId="urn:microsoft.com/office/officeart/2005/8/layout/equation2"/>
    <dgm:cxn modelId="{01AFDAE3-F5C2-4F8B-A3E1-F8BDFD4749BB}" type="presParOf" srcId="{7A92EFFD-8810-454B-92E3-8F4093DCE427}" destId="{5BC43600-818F-473D-A74D-96DC53FD1A1D}"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4FB53-24F5-498F-94E3-119470D348C9}">
      <dsp:nvSpPr>
        <dsp:cNvPr id="0" name=""/>
        <dsp:cNvSpPr/>
      </dsp:nvSpPr>
      <dsp:spPr>
        <a:xfrm>
          <a:off x="1455310" y="2764"/>
          <a:ext cx="5117378" cy="55619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dirty="0" smtClean="0">
              <a:latin typeface="Times New Roman" panose="02020603050405020304" pitchFamily="18" charset="0"/>
              <a:cs typeface="Times New Roman" panose="02020603050405020304" pitchFamily="18" charset="0"/>
            </a:rPr>
            <a:t>Introducción</a:t>
          </a:r>
          <a:endParaRPr lang="es-EC" sz="2300" kern="1200" dirty="0">
            <a:latin typeface="Times New Roman" panose="02020603050405020304" pitchFamily="18" charset="0"/>
            <a:cs typeface="Times New Roman" panose="02020603050405020304" pitchFamily="18" charset="0"/>
          </a:endParaRPr>
        </a:p>
      </dsp:txBody>
      <dsp:txXfrm>
        <a:off x="1471600" y="19054"/>
        <a:ext cx="5084798" cy="523615"/>
      </dsp:txXfrm>
    </dsp:sp>
    <dsp:sp modelId="{A5BEC82F-9AED-40FF-8E41-C56CA154CD74}">
      <dsp:nvSpPr>
        <dsp:cNvPr id="0" name=""/>
        <dsp:cNvSpPr/>
      </dsp:nvSpPr>
      <dsp:spPr>
        <a:xfrm rot="5443189">
          <a:off x="3957107" y="528767"/>
          <a:ext cx="105037" cy="20042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s-EC" sz="2300" kern="1200">
            <a:latin typeface="Times New Roman" panose="02020603050405020304" pitchFamily="18" charset="0"/>
            <a:cs typeface="Times New Roman" panose="02020603050405020304" pitchFamily="18" charset="0"/>
          </a:endParaRPr>
        </a:p>
      </dsp:txBody>
      <dsp:txXfrm rot="-5400000">
        <a:off x="3949696" y="576462"/>
        <a:ext cx="120254" cy="73526"/>
      </dsp:txXfrm>
    </dsp:sp>
    <dsp:sp modelId="{B2194AA4-1096-4390-B5CF-F140371F63C1}">
      <dsp:nvSpPr>
        <dsp:cNvPr id="0" name=""/>
        <dsp:cNvSpPr/>
      </dsp:nvSpPr>
      <dsp:spPr>
        <a:xfrm>
          <a:off x="1446563" y="698998"/>
          <a:ext cx="5117378" cy="556195"/>
        </a:xfrm>
        <a:prstGeom prst="roundRect">
          <a:avLst>
            <a:gd name="adj" fmla="val 10000"/>
          </a:avLst>
        </a:prstGeom>
        <a:solidFill>
          <a:schemeClr val="accent4">
            <a:hueOff val="1732616"/>
            <a:satOff val="-7995"/>
            <a:lumOff val="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dirty="0" smtClean="0">
              <a:latin typeface="Times New Roman" panose="02020603050405020304" pitchFamily="18" charset="0"/>
              <a:cs typeface="Times New Roman" panose="02020603050405020304" pitchFamily="18" charset="0"/>
            </a:rPr>
            <a:t>Objetivos</a:t>
          </a:r>
          <a:endParaRPr lang="es-EC" sz="2300" kern="1200" dirty="0">
            <a:latin typeface="Times New Roman" panose="02020603050405020304" pitchFamily="18" charset="0"/>
            <a:cs typeface="Times New Roman" panose="02020603050405020304" pitchFamily="18" charset="0"/>
          </a:endParaRPr>
        </a:p>
      </dsp:txBody>
      <dsp:txXfrm>
        <a:off x="1462853" y="715288"/>
        <a:ext cx="5084798" cy="523615"/>
      </dsp:txXfrm>
    </dsp:sp>
    <dsp:sp modelId="{8D37B287-DDCA-47DB-B0DA-E2AC12EF0956}">
      <dsp:nvSpPr>
        <dsp:cNvPr id="0" name=""/>
        <dsp:cNvSpPr/>
      </dsp:nvSpPr>
      <dsp:spPr>
        <a:xfrm rot="5386522">
          <a:off x="3956169" y="1222231"/>
          <a:ext cx="100874" cy="200424"/>
        </a:xfrm>
        <a:prstGeom prst="rightArrow">
          <a:avLst>
            <a:gd name="adj1" fmla="val 60000"/>
            <a:gd name="adj2" fmla="val 50000"/>
          </a:avLst>
        </a:prstGeom>
        <a:solidFill>
          <a:schemeClr val="accent4">
            <a:hueOff val="2079139"/>
            <a:satOff val="-9594"/>
            <a:lumOff val="35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s-EC" sz="2300" kern="1200">
            <a:latin typeface="Times New Roman" panose="02020603050405020304" pitchFamily="18" charset="0"/>
            <a:cs typeface="Times New Roman" panose="02020603050405020304" pitchFamily="18" charset="0"/>
          </a:endParaRPr>
        </a:p>
      </dsp:txBody>
      <dsp:txXfrm rot="-5400000">
        <a:off x="3946420" y="1272006"/>
        <a:ext cx="120254" cy="70612"/>
      </dsp:txXfrm>
    </dsp:sp>
    <dsp:sp modelId="{ECC351B1-2522-4ADC-82DC-3DC27481A52C}">
      <dsp:nvSpPr>
        <dsp:cNvPr id="0" name=""/>
        <dsp:cNvSpPr/>
      </dsp:nvSpPr>
      <dsp:spPr>
        <a:xfrm>
          <a:off x="1449271" y="1389692"/>
          <a:ext cx="5117378" cy="556195"/>
        </a:xfrm>
        <a:prstGeom prst="roundRect">
          <a:avLst>
            <a:gd name="adj" fmla="val 1000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dirty="0" smtClean="0">
              <a:latin typeface="Times New Roman" panose="02020603050405020304" pitchFamily="18" charset="0"/>
              <a:cs typeface="Times New Roman" panose="02020603050405020304" pitchFamily="18" charset="0"/>
            </a:rPr>
            <a:t>Filtro de Kalman</a:t>
          </a:r>
          <a:endParaRPr lang="es-EC" sz="2300" kern="1200" dirty="0">
            <a:latin typeface="Times New Roman" panose="02020603050405020304" pitchFamily="18" charset="0"/>
            <a:cs typeface="Times New Roman" panose="02020603050405020304" pitchFamily="18" charset="0"/>
          </a:endParaRPr>
        </a:p>
      </dsp:txBody>
      <dsp:txXfrm>
        <a:off x="1465561" y="1405982"/>
        <a:ext cx="5084798" cy="523615"/>
      </dsp:txXfrm>
    </dsp:sp>
    <dsp:sp modelId="{9F88B393-29DD-4D1C-A39B-8267CE8D0D24}">
      <dsp:nvSpPr>
        <dsp:cNvPr id="0" name=""/>
        <dsp:cNvSpPr/>
      </dsp:nvSpPr>
      <dsp:spPr>
        <a:xfrm rot="5378401">
          <a:off x="3942391" y="1936187"/>
          <a:ext cx="135770" cy="200424"/>
        </a:xfrm>
        <a:prstGeom prst="rightArrow">
          <a:avLst>
            <a:gd name="adj1" fmla="val 60000"/>
            <a:gd name="adj2" fmla="val 50000"/>
          </a:avLst>
        </a:prstGeom>
        <a:solidFill>
          <a:schemeClr val="accent4">
            <a:hueOff val="4158277"/>
            <a:satOff val="-19187"/>
            <a:lumOff val="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s-EC" sz="2300" kern="1200">
            <a:latin typeface="Times New Roman" panose="02020603050405020304" pitchFamily="18" charset="0"/>
            <a:cs typeface="Times New Roman" panose="02020603050405020304" pitchFamily="18" charset="0"/>
          </a:endParaRPr>
        </a:p>
      </dsp:txBody>
      <dsp:txXfrm rot="-5400000">
        <a:off x="3950022" y="1968514"/>
        <a:ext cx="120254" cy="95039"/>
      </dsp:txXfrm>
    </dsp:sp>
    <dsp:sp modelId="{3788CC22-A106-4A51-88C0-C5A3B9ED6FBF}">
      <dsp:nvSpPr>
        <dsp:cNvPr id="0" name=""/>
        <dsp:cNvSpPr/>
      </dsp:nvSpPr>
      <dsp:spPr>
        <a:xfrm>
          <a:off x="1453903" y="2126911"/>
          <a:ext cx="5117378" cy="556195"/>
        </a:xfrm>
        <a:prstGeom prst="roundRect">
          <a:avLst>
            <a:gd name="adj" fmla="val 10000"/>
          </a:avLst>
        </a:prstGeom>
        <a:solidFill>
          <a:schemeClr val="accent4">
            <a:hueOff val="5197847"/>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dirty="0" smtClean="0">
              <a:latin typeface="Times New Roman" panose="02020603050405020304" pitchFamily="18" charset="0"/>
              <a:cs typeface="Times New Roman" panose="02020603050405020304" pitchFamily="18" charset="0"/>
            </a:rPr>
            <a:t>Diseño</a:t>
          </a:r>
          <a:endParaRPr lang="es-EC" sz="2300" kern="1200" dirty="0">
            <a:latin typeface="Times New Roman" panose="02020603050405020304" pitchFamily="18" charset="0"/>
            <a:cs typeface="Times New Roman" panose="02020603050405020304" pitchFamily="18" charset="0"/>
          </a:endParaRPr>
        </a:p>
      </dsp:txBody>
      <dsp:txXfrm>
        <a:off x="1470193" y="2143201"/>
        <a:ext cx="5084798" cy="523615"/>
      </dsp:txXfrm>
    </dsp:sp>
    <dsp:sp modelId="{C0909078-8EDC-44B2-AF9D-5981F3DC444E}">
      <dsp:nvSpPr>
        <dsp:cNvPr id="0" name=""/>
        <dsp:cNvSpPr/>
      </dsp:nvSpPr>
      <dsp:spPr>
        <a:xfrm rot="5327039">
          <a:off x="3953550" y="2671989"/>
          <a:ext cx="133673" cy="200424"/>
        </a:xfrm>
        <a:prstGeom prst="rightArrow">
          <a:avLst>
            <a:gd name="adj1" fmla="val 60000"/>
            <a:gd name="adj2" fmla="val 50000"/>
          </a:avLst>
        </a:prstGeom>
        <a:solidFill>
          <a:schemeClr val="accent4">
            <a:hueOff val="6237416"/>
            <a:satOff val="-28781"/>
            <a:lumOff val="10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s-EC" sz="2300" kern="1200">
            <a:latin typeface="Times New Roman" panose="02020603050405020304" pitchFamily="18" charset="0"/>
            <a:cs typeface="Times New Roman" panose="02020603050405020304" pitchFamily="18" charset="0"/>
          </a:endParaRPr>
        </a:p>
      </dsp:txBody>
      <dsp:txXfrm rot="-5400000">
        <a:off x="3959834" y="2705369"/>
        <a:ext cx="120254" cy="93571"/>
      </dsp:txXfrm>
    </dsp:sp>
    <dsp:sp modelId="{05254179-8B58-4D6C-83BF-FFF5F8A55A45}">
      <dsp:nvSpPr>
        <dsp:cNvPr id="0" name=""/>
        <dsp:cNvSpPr/>
      </dsp:nvSpPr>
      <dsp:spPr>
        <a:xfrm>
          <a:off x="1469491" y="2861297"/>
          <a:ext cx="5117378" cy="556195"/>
        </a:xfrm>
        <a:prstGeom prst="roundRect">
          <a:avLst>
            <a:gd name="adj" fmla="val 10000"/>
          </a:avLst>
        </a:prstGeom>
        <a:solidFill>
          <a:schemeClr val="accent4">
            <a:hueOff val="6930462"/>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dirty="0" smtClean="0">
              <a:latin typeface="Times New Roman" panose="02020603050405020304" pitchFamily="18" charset="0"/>
              <a:cs typeface="Times New Roman" panose="02020603050405020304" pitchFamily="18" charset="0"/>
            </a:rPr>
            <a:t>Construcción e implementación</a:t>
          </a:r>
          <a:endParaRPr lang="es-EC" sz="2300" kern="1200" dirty="0">
            <a:latin typeface="Times New Roman" panose="02020603050405020304" pitchFamily="18" charset="0"/>
            <a:cs typeface="Times New Roman" panose="02020603050405020304" pitchFamily="18" charset="0"/>
          </a:endParaRPr>
        </a:p>
      </dsp:txBody>
      <dsp:txXfrm>
        <a:off x="1485781" y="2877587"/>
        <a:ext cx="5084798" cy="523615"/>
      </dsp:txXfrm>
    </dsp:sp>
    <dsp:sp modelId="{FC05E88E-11CD-417C-A11D-0C6F44901AEE}">
      <dsp:nvSpPr>
        <dsp:cNvPr id="0" name=""/>
        <dsp:cNvSpPr/>
      </dsp:nvSpPr>
      <dsp:spPr>
        <a:xfrm rot="5492007">
          <a:off x="3940514" y="3420521"/>
          <a:ext cx="154916" cy="200424"/>
        </a:xfrm>
        <a:prstGeom prst="rightArrow">
          <a:avLst>
            <a:gd name="adj1" fmla="val 60000"/>
            <a:gd name="adj2" fmla="val 50000"/>
          </a:avLst>
        </a:prstGeom>
        <a:solidFill>
          <a:schemeClr val="accent4">
            <a:hueOff val="8316554"/>
            <a:satOff val="-38374"/>
            <a:lumOff val="141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s-EC" sz="2300" kern="1200">
            <a:latin typeface="Times New Roman" panose="02020603050405020304" pitchFamily="18" charset="0"/>
            <a:cs typeface="Times New Roman" panose="02020603050405020304" pitchFamily="18" charset="0"/>
          </a:endParaRPr>
        </a:p>
      </dsp:txBody>
      <dsp:txXfrm rot="-5400000">
        <a:off x="3958467" y="3443283"/>
        <a:ext cx="120254" cy="108441"/>
      </dsp:txXfrm>
    </dsp:sp>
    <dsp:sp modelId="{E7CBD095-4B6D-48FC-AD77-7983E54B7DC0}">
      <dsp:nvSpPr>
        <dsp:cNvPr id="0" name=""/>
        <dsp:cNvSpPr/>
      </dsp:nvSpPr>
      <dsp:spPr>
        <a:xfrm>
          <a:off x="1447846" y="3623974"/>
          <a:ext cx="5117378" cy="647998"/>
        </a:xfrm>
        <a:prstGeom prst="roundRect">
          <a:avLst>
            <a:gd name="adj" fmla="val 10000"/>
          </a:avLst>
        </a:prstGeom>
        <a:solidFill>
          <a:schemeClr val="accent4">
            <a:hueOff val="8663078"/>
            <a:satOff val="-39973"/>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dirty="0" smtClean="0">
              <a:latin typeface="Times New Roman" panose="02020603050405020304" pitchFamily="18" charset="0"/>
              <a:cs typeface="Times New Roman" panose="02020603050405020304" pitchFamily="18" charset="0"/>
            </a:rPr>
            <a:t>Pruebas, resultados y análisis de ventajas de aplicación</a:t>
          </a:r>
          <a:endParaRPr lang="es-EC" sz="2300" kern="1200" dirty="0">
            <a:latin typeface="Times New Roman" panose="02020603050405020304" pitchFamily="18" charset="0"/>
            <a:cs typeface="Times New Roman" panose="02020603050405020304" pitchFamily="18" charset="0"/>
          </a:endParaRPr>
        </a:p>
      </dsp:txBody>
      <dsp:txXfrm>
        <a:off x="1466825" y="3642953"/>
        <a:ext cx="5079420" cy="610040"/>
      </dsp:txXfrm>
    </dsp:sp>
    <dsp:sp modelId="{FDAC3CA3-AC0A-403E-8449-C7E0358B61B8}">
      <dsp:nvSpPr>
        <dsp:cNvPr id="0" name=""/>
        <dsp:cNvSpPr/>
      </dsp:nvSpPr>
      <dsp:spPr>
        <a:xfrm rot="5373651">
          <a:off x="3888058" y="4334701"/>
          <a:ext cx="244418" cy="200424"/>
        </a:xfrm>
        <a:prstGeom prst="rightArrow">
          <a:avLst>
            <a:gd name="adj1" fmla="val 60000"/>
            <a:gd name="adj2" fmla="val 50000"/>
          </a:avLst>
        </a:prstGeom>
        <a:solidFill>
          <a:schemeClr val="accent4">
            <a:hueOff val="10395693"/>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latin typeface="Times New Roman" panose="02020603050405020304" pitchFamily="18" charset="0"/>
            <a:cs typeface="Times New Roman" panose="02020603050405020304" pitchFamily="18" charset="0"/>
          </a:endParaRPr>
        </a:p>
      </dsp:txBody>
      <dsp:txXfrm rot="-5400000">
        <a:off x="3949909" y="4312705"/>
        <a:ext cx="120254" cy="184291"/>
      </dsp:txXfrm>
    </dsp:sp>
    <dsp:sp modelId="{7EECAF94-1D56-4095-A600-F9702A99C1C4}">
      <dsp:nvSpPr>
        <dsp:cNvPr id="0" name=""/>
        <dsp:cNvSpPr/>
      </dsp:nvSpPr>
      <dsp:spPr>
        <a:xfrm>
          <a:off x="1455310" y="4597854"/>
          <a:ext cx="5117378" cy="647998"/>
        </a:xfrm>
        <a:prstGeom prst="roundRect">
          <a:avLst>
            <a:gd name="adj" fmla="val 10000"/>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dirty="0" smtClean="0">
              <a:latin typeface="Times New Roman" panose="02020603050405020304" pitchFamily="18" charset="0"/>
              <a:cs typeface="Times New Roman" panose="02020603050405020304" pitchFamily="18" charset="0"/>
            </a:rPr>
            <a:t>Conclusiones, Recomendaciones y Trabajos Futuros</a:t>
          </a:r>
          <a:endParaRPr lang="es-EC" sz="2300" kern="1200" dirty="0">
            <a:latin typeface="Times New Roman" panose="02020603050405020304" pitchFamily="18" charset="0"/>
            <a:cs typeface="Times New Roman" panose="02020603050405020304" pitchFamily="18" charset="0"/>
          </a:endParaRPr>
        </a:p>
      </dsp:txBody>
      <dsp:txXfrm>
        <a:off x="1474289" y="4616833"/>
        <a:ext cx="5079420" cy="610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0CBCAF-9260-4B6A-8BDE-28DC7037F6DF}">
      <dsp:nvSpPr>
        <dsp:cNvPr id="0" name=""/>
        <dsp:cNvSpPr/>
      </dsp:nvSpPr>
      <dsp:spPr>
        <a:xfrm>
          <a:off x="3122127" y="0"/>
          <a:ext cx="2608149" cy="2608546"/>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21B530-715B-4953-B52B-B33061D764ED}">
      <dsp:nvSpPr>
        <dsp:cNvPr id="0" name=""/>
        <dsp:cNvSpPr/>
      </dsp:nvSpPr>
      <dsp:spPr>
        <a:xfrm>
          <a:off x="3698614" y="941764"/>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dirty="0" smtClean="0">
              <a:latin typeface="Times New Roman" panose="02020603050405020304" pitchFamily="18" charset="0"/>
              <a:cs typeface="Times New Roman" panose="02020603050405020304" pitchFamily="18" charset="0"/>
            </a:rPr>
            <a:t>Tiempo</a:t>
          </a:r>
          <a:endParaRPr lang="es-EC" sz="2100" kern="1200" dirty="0">
            <a:latin typeface="Times New Roman" panose="02020603050405020304" pitchFamily="18" charset="0"/>
            <a:cs typeface="Times New Roman" panose="02020603050405020304" pitchFamily="18" charset="0"/>
          </a:endParaRPr>
        </a:p>
      </dsp:txBody>
      <dsp:txXfrm>
        <a:off x="3698614" y="941764"/>
        <a:ext cx="1449298" cy="724475"/>
      </dsp:txXfrm>
    </dsp:sp>
    <dsp:sp modelId="{7BE580EE-EEB7-4753-B094-A28BE0DDDBDD}">
      <dsp:nvSpPr>
        <dsp:cNvPr id="0" name=""/>
        <dsp:cNvSpPr/>
      </dsp:nvSpPr>
      <dsp:spPr>
        <a:xfrm>
          <a:off x="2397723" y="1498803"/>
          <a:ext cx="2608149" cy="2608546"/>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A2E242-64CD-40D8-9359-2F05DC6ABC5B}">
      <dsp:nvSpPr>
        <dsp:cNvPr id="0" name=""/>
        <dsp:cNvSpPr/>
      </dsp:nvSpPr>
      <dsp:spPr>
        <a:xfrm>
          <a:off x="2771029" y="2449237"/>
          <a:ext cx="1861536"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dirty="0" smtClean="0">
              <a:latin typeface="Times New Roman" panose="02020603050405020304" pitchFamily="18" charset="0"/>
              <a:cs typeface="Times New Roman" panose="02020603050405020304" pitchFamily="18" charset="0"/>
            </a:rPr>
            <a:t>Productividad</a:t>
          </a:r>
          <a:endParaRPr lang="es-EC" sz="2100" kern="1200" dirty="0">
            <a:latin typeface="Times New Roman" panose="02020603050405020304" pitchFamily="18" charset="0"/>
            <a:cs typeface="Times New Roman" panose="02020603050405020304" pitchFamily="18" charset="0"/>
          </a:endParaRPr>
        </a:p>
      </dsp:txBody>
      <dsp:txXfrm>
        <a:off x="2771029" y="2449237"/>
        <a:ext cx="1861536" cy="724475"/>
      </dsp:txXfrm>
    </dsp:sp>
    <dsp:sp modelId="{C7AEA84B-05DF-4749-BBFC-C57883B7F490}">
      <dsp:nvSpPr>
        <dsp:cNvPr id="0" name=""/>
        <dsp:cNvSpPr/>
      </dsp:nvSpPr>
      <dsp:spPr>
        <a:xfrm>
          <a:off x="3307759" y="3176964"/>
          <a:ext cx="2240804" cy="2241702"/>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205DB6-592D-4CC4-BCA4-4C7CCEFB453C}">
      <dsp:nvSpPr>
        <dsp:cNvPr id="0" name=""/>
        <dsp:cNvSpPr/>
      </dsp:nvSpPr>
      <dsp:spPr>
        <a:xfrm>
          <a:off x="3552598" y="3958878"/>
          <a:ext cx="1748187"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dirty="0" smtClean="0">
              <a:latin typeface="Times New Roman" panose="02020603050405020304" pitchFamily="18" charset="0"/>
              <a:cs typeface="Times New Roman" panose="02020603050405020304" pitchFamily="18" charset="0"/>
            </a:rPr>
            <a:t>Disponibilidad y fiabilidad</a:t>
          </a:r>
          <a:endParaRPr lang="es-EC" sz="2100" kern="1200" dirty="0">
            <a:latin typeface="Times New Roman" panose="02020603050405020304" pitchFamily="18" charset="0"/>
            <a:cs typeface="Times New Roman" panose="02020603050405020304" pitchFamily="18" charset="0"/>
          </a:endParaRPr>
        </a:p>
      </dsp:txBody>
      <dsp:txXfrm>
        <a:off x="3552598" y="3958878"/>
        <a:ext cx="1748187" cy="7244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FDF0A-8C06-4C4A-9835-B22E8544E5D8}">
      <dsp:nvSpPr>
        <dsp:cNvPr id="0" name=""/>
        <dsp:cNvSpPr/>
      </dsp:nvSpPr>
      <dsp:spPr>
        <a:xfrm rot="10800000">
          <a:off x="1821366" y="1484180"/>
          <a:ext cx="8739686" cy="3537952"/>
        </a:xfrm>
        <a:prstGeom prst="homePlate">
          <a:avLst/>
        </a:prstGeom>
        <a:solidFill>
          <a:srgbClr val="EE864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60139" tIns="114300" rIns="213360" bIns="114300" numCol="1" spcCol="1270" anchor="ctr" anchorCtr="0">
          <a:noAutofit/>
        </a:bodyPr>
        <a:lstStyle/>
        <a:p>
          <a:pPr lvl="0" algn="ctr" defTabSz="1333500">
            <a:lnSpc>
              <a:spcPct val="90000"/>
            </a:lnSpc>
            <a:spcBef>
              <a:spcPct val="0"/>
            </a:spcBef>
            <a:spcAft>
              <a:spcPct val="35000"/>
            </a:spcAft>
          </a:pPr>
          <a:r>
            <a:rPr lang="es-EC" sz="3000" kern="1200" dirty="0" smtClean="0">
              <a:latin typeface="Times New Roman" panose="02020603050405020304" pitchFamily="18" charset="0"/>
              <a:ea typeface="Droid Sans"/>
              <a:cs typeface="Times New Roman" panose="02020603050405020304" pitchFamily="18" charset="0"/>
            </a:rPr>
            <a:t>Diseñar y construir una celda de trabajo para un robot SCARA implementando visión artificial para el reconocimiento de objetos por su forma y color</a:t>
          </a:r>
          <a:endParaRPr lang="es-ES" sz="3000" kern="1200" dirty="0">
            <a:latin typeface="Times New Roman" panose="02020603050405020304" pitchFamily="18" charset="0"/>
            <a:cs typeface="Times New Roman" panose="02020603050405020304" pitchFamily="18" charset="0"/>
          </a:endParaRPr>
        </a:p>
      </dsp:txBody>
      <dsp:txXfrm rot="10800000">
        <a:off x="2705854" y="1484180"/>
        <a:ext cx="7855198" cy="3537952"/>
      </dsp:txXfrm>
    </dsp:sp>
    <dsp:sp modelId="{03CE2697-A797-4283-AC01-F99D8412AC46}">
      <dsp:nvSpPr>
        <dsp:cNvPr id="0" name=""/>
        <dsp:cNvSpPr/>
      </dsp:nvSpPr>
      <dsp:spPr>
        <a:xfrm>
          <a:off x="600380" y="1917031"/>
          <a:ext cx="2957799" cy="2600289"/>
        </a:xfrm>
        <a:prstGeom prst="ellipse">
          <a:avLst/>
        </a:prstGeom>
        <a:solidFill>
          <a:schemeClr val="accent2">
            <a:tint val="5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C74B0-ADD1-4EE6-A949-F2F1FE26B31E}">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38C953-DD2B-4579-96A9-DEE29B4E98C9}">
      <dsp:nvSpPr>
        <dsp:cNvPr id="0" name=""/>
        <dsp:cNvSpPr/>
      </dsp:nvSpPr>
      <dsp:spPr>
        <a:xfrm>
          <a:off x="509717" y="338558"/>
          <a:ext cx="7541700"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3340" rIns="53340" bIns="53340" numCol="1" spcCol="1270" anchor="ctr" anchorCtr="0">
          <a:noAutofit/>
        </a:bodyPr>
        <a:lstStyle/>
        <a:p>
          <a:pPr lvl="0" algn="l" defTabSz="933450">
            <a:lnSpc>
              <a:spcPct val="90000"/>
            </a:lnSpc>
            <a:spcBef>
              <a:spcPct val="0"/>
            </a:spcBef>
            <a:spcAft>
              <a:spcPct val="35000"/>
            </a:spcAft>
          </a:pPr>
          <a:r>
            <a:rPr lang="es-EC" sz="2100" kern="1200" dirty="0" smtClean="0">
              <a:latin typeface="Times New Roman" panose="02020603050405020304" pitchFamily="18" charset="0"/>
              <a:ea typeface="Droid Sans"/>
              <a:cs typeface="Times New Roman" panose="02020603050405020304" pitchFamily="18" charset="0"/>
            </a:rPr>
            <a:t>Reparar e integrar el robot SCARA a la celda de trabajo.</a:t>
          </a:r>
          <a:endParaRPr lang="es-ES" sz="2100" kern="1200" dirty="0">
            <a:latin typeface="Times New Roman" panose="02020603050405020304" pitchFamily="18" charset="0"/>
            <a:cs typeface="Times New Roman" panose="02020603050405020304" pitchFamily="18" charset="0"/>
          </a:endParaRPr>
        </a:p>
      </dsp:txBody>
      <dsp:txXfrm>
        <a:off x="509717" y="338558"/>
        <a:ext cx="7541700" cy="677550"/>
      </dsp:txXfrm>
    </dsp:sp>
    <dsp:sp modelId="{6D643B49-87F4-41BB-9E12-E5F5E1EB50E7}">
      <dsp:nvSpPr>
        <dsp:cNvPr id="0" name=""/>
        <dsp:cNvSpPr/>
      </dsp:nvSpPr>
      <dsp:spPr>
        <a:xfrm>
          <a:off x="86248" y="253864"/>
          <a:ext cx="846937" cy="846937"/>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F7D3B22-A456-4985-9AD3-38FB28BC9454}">
      <dsp:nvSpPr>
        <dsp:cNvPr id="0" name=""/>
        <dsp:cNvSpPr/>
      </dsp:nvSpPr>
      <dsp:spPr>
        <a:xfrm>
          <a:off x="995230" y="1354558"/>
          <a:ext cx="7056187"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3340" rIns="53340" bIns="53340" numCol="1" spcCol="1270" anchor="ctr" anchorCtr="0">
          <a:noAutofit/>
        </a:bodyPr>
        <a:lstStyle/>
        <a:p>
          <a:pPr lvl="0" algn="l" defTabSz="933450">
            <a:lnSpc>
              <a:spcPct val="90000"/>
            </a:lnSpc>
            <a:spcBef>
              <a:spcPct val="0"/>
            </a:spcBef>
            <a:spcAft>
              <a:spcPct val="35000"/>
            </a:spcAft>
          </a:pPr>
          <a:r>
            <a:rPr lang="es-EC" sz="2100" kern="1200" dirty="0" smtClean="0">
              <a:latin typeface="Times New Roman" panose="02020603050405020304" pitchFamily="18" charset="0"/>
              <a:ea typeface="Droid Sans"/>
              <a:cs typeface="Times New Roman" panose="02020603050405020304" pitchFamily="18" charset="0"/>
            </a:rPr>
            <a:t>Diseñar y construir una banda transportadora .</a:t>
          </a:r>
          <a:endParaRPr lang="en-US" sz="2100" kern="1200" dirty="0">
            <a:latin typeface="Times New Roman" panose="02020603050405020304" pitchFamily="18" charset="0"/>
            <a:ea typeface="Droid Sans"/>
            <a:cs typeface="Times New Roman" panose="02020603050405020304" pitchFamily="18" charset="0"/>
          </a:endParaRPr>
        </a:p>
      </dsp:txBody>
      <dsp:txXfrm>
        <a:off x="995230" y="1354558"/>
        <a:ext cx="7056187" cy="677550"/>
      </dsp:txXfrm>
    </dsp:sp>
    <dsp:sp modelId="{92765825-F7EF-40EF-A3A4-D08A8BCA873B}">
      <dsp:nvSpPr>
        <dsp:cNvPr id="0" name=""/>
        <dsp:cNvSpPr/>
      </dsp:nvSpPr>
      <dsp:spPr>
        <a:xfrm>
          <a:off x="571761" y="1269864"/>
          <a:ext cx="846937" cy="846937"/>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3A9C1F-1328-4321-A574-1D41EBD2A159}">
      <dsp:nvSpPr>
        <dsp:cNvPr id="0" name=""/>
        <dsp:cNvSpPr/>
      </dsp:nvSpPr>
      <dsp:spPr>
        <a:xfrm>
          <a:off x="1144243" y="2370558"/>
          <a:ext cx="6907174"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3340" rIns="53340" bIns="53340" numCol="1" spcCol="1270" anchor="ctr" anchorCtr="0">
          <a:noAutofit/>
        </a:bodyPr>
        <a:lstStyle/>
        <a:p>
          <a:pPr lvl="0" algn="l" defTabSz="933450">
            <a:lnSpc>
              <a:spcPct val="90000"/>
            </a:lnSpc>
            <a:spcBef>
              <a:spcPct val="0"/>
            </a:spcBef>
            <a:spcAft>
              <a:spcPct val="35000"/>
            </a:spcAft>
          </a:pPr>
          <a:r>
            <a:rPr lang="es-EC" sz="2100" kern="1200" dirty="0" smtClean="0">
              <a:latin typeface="Times New Roman" panose="02020603050405020304" pitchFamily="18" charset="0"/>
              <a:ea typeface="Droid Sans"/>
              <a:cs typeface="Times New Roman" panose="02020603050405020304" pitchFamily="18" charset="0"/>
            </a:rPr>
            <a:t>Implementar un sistema de visión artificial para el robot, el cual ayudará a la clasificación de objetos.</a:t>
          </a:r>
          <a:endParaRPr lang="en-US" sz="2100" kern="1200" dirty="0">
            <a:latin typeface="Times New Roman" panose="02020603050405020304" pitchFamily="18" charset="0"/>
            <a:ea typeface="Droid Sans"/>
            <a:cs typeface="Times New Roman" panose="02020603050405020304" pitchFamily="18" charset="0"/>
          </a:endParaRPr>
        </a:p>
      </dsp:txBody>
      <dsp:txXfrm>
        <a:off x="1144243" y="2370558"/>
        <a:ext cx="6907174" cy="677550"/>
      </dsp:txXfrm>
    </dsp:sp>
    <dsp:sp modelId="{FD214354-18F9-4523-AD06-56F736D53A51}">
      <dsp:nvSpPr>
        <dsp:cNvPr id="0" name=""/>
        <dsp:cNvSpPr/>
      </dsp:nvSpPr>
      <dsp:spPr>
        <a:xfrm>
          <a:off x="720774" y="2285864"/>
          <a:ext cx="846937" cy="846937"/>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B5B68C3-7927-4D8E-B2A6-6A8C8879D40F}">
      <dsp:nvSpPr>
        <dsp:cNvPr id="0" name=""/>
        <dsp:cNvSpPr/>
      </dsp:nvSpPr>
      <dsp:spPr>
        <a:xfrm>
          <a:off x="995230" y="3386558"/>
          <a:ext cx="7056187"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3340" rIns="53340" bIns="53340" numCol="1" spcCol="1270" anchor="ctr" anchorCtr="0">
          <a:noAutofit/>
        </a:bodyPr>
        <a:lstStyle/>
        <a:p>
          <a:pPr lvl="0" algn="l" defTabSz="933450">
            <a:lnSpc>
              <a:spcPct val="90000"/>
            </a:lnSpc>
            <a:spcBef>
              <a:spcPct val="0"/>
            </a:spcBef>
            <a:spcAft>
              <a:spcPct val="35000"/>
            </a:spcAft>
          </a:pPr>
          <a:r>
            <a:rPr lang="es-EC" sz="2100" kern="1200" dirty="0" smtClean="0">
              <a:latin typeface="Times New Roman" panose="02020603050405020304" pitchFamily="18" charset="0"/>
              <a:ea typeface="Droid Sans"/>
              <a:cs typeface="Times New Roman" panose="02020603050405020304" pitchFamily="18" charset="0"/>
            </a:rPr>
            <a:t>Programar el algoritmo del filtro de Kalman para predecir la posición del objeto y establecer la trayectoria del robot</a:t>
          </a:r>
          <a:endParaRPr lang="en-US" sz="2100" kern="1200" dirty="0">
            <a:latin typeface="Times New Roman" panose="02020603050405020304" pitchFamily="18" charset="0"/>
            <a:ea typeface="Droid Sans"/>
            <a:cs typeface="Times New Roman" panose="02020603050405020304" pitchFamily="18" charset="0"/>
          </a:endParaRPr>
        </a:p>
      </dsp:txBody>
      <dsp:txXfrm>
        <a:off x="995230" y="3386558"/>
        <a:ext cx="7056187" cy="677550"/>
      </dsp:txXfrm>
    </dsp:sp>
    <dsp:sp modelId="{F2BC1733-A4BC-44A6-ABE5-E163BC6ACFA5}">
      <dsp:nvSpPr>
        <dsp:cNvPr id="0" name=""/>
        <dsp:cNvSpPr/>
      </dsp:nvSpPr>
      <dsp:spPr>
        <a:xfrm>
          <a:off x="571761" y="3301864"/>
          <a:ext cx="846937" cy="846937"/>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CAC7FCB-4D2F-4174-8BBC-DD9D328E0B22}">
      <dsp:nvSpPr>
        <dsp:cNvPr id="0" name=""/>
        <dsp:cNvSpPr/>
      </dsp:nvSpPr>
      <dsp:spPr>
        <a:xfrm>
          <a:off x="509717" y="4402558"/>
          <a:ext cx="7541700"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3340" rIns="53340" bIns="53340" numCol="1" spcCol="1270" anchor="ctr" anchorCtr="0">
          <a:noAutofit/>
        </a:bodyPr>
        <a:lstStyle/>
        <a:p>
          <a:pPr lvl="0" algn="l" defTabSz="933450">
            <a:lnSpc>
              <a:spcPct val="90000"/>
            </a:lnSpc>
            <a:spcBef>
              <a:spcPct val="0"/>
            </a:spcBef>
            <a:spcAft>
              <a:spcPct val="35000"/>
            </a:spcAft>
          </a:pPr>
          <a:r>
            <a:rPr lang="es-EC" sz="2100" kern="1200" dirty="0" smtClean="0">
              <a:latin typeface="Times New Roman" panose="02020603050405020304" pitchFamily="18" charset="0"/>
              <a:cs typeface="Times New Roman" panose="02020603050405020304" pitchFamily="18" charset="0"/>
            </a:rPr>
            <a:t>Evaluar y verificar el adecuado funcionamiento de la celda de trabajo en conjunto con el robot</a:t>
          </a:r>
          <a:r>
            <a:rPr lang="es-EC" sz="2100" kern="1200" dirty="0" smtClean="0">
              <a:latin typeface="Times New Roman" panose="02020603050405020304" pitchFamily="18" charset="0"/>
              <a:ea typeface="Droid Sans"/>
              <a:cs typeface="Times New Roman" panose="02020603050405020304" pitchFamily="18" charset="0"/>
            </a:rPr>
            <a:t>.</a:t>
          </a:r>
          <a:endParaRPr lang="en-US" sz="2100" kern="1200" dirty="0">
            <a:latin typeface="Times New Roman" panose="02020603050405020304" pitchFamily="18" charset="0"/>
            <a:ea typeface="Droid Sans"/>
            <a:cs typeface="Times New Roman" panose="02020603050405020304" pitchFamily="18" charset="0"/>
          </a:endParaRPr>
        </a:p>
      </dsp:txBody>
      <dsp:txXfrm>
        <a:off x="509717" y="4402558"/>
        <a:ext cx="7541700" cy="677550"/>
      </dsp:txXfrm>
    </dsp:sp>
    <dsp:sp modelId="{67C2D455-9A7E-43BA-B17E-28B639938C4F}">
      <dsp:nvSpPr>
        <dsp:cNvPr id="0" name=""/>
        <dsp:cNvSpPr/>
      </dsp:nvSpPr>
      <dsp:spPr>
        <a:xfrm>
          <a:off x="86248" y="4317864"/>
          <a:ext cx="846937" cy="846937"/>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D8592-A995-41E0-82B8-DEDBE26EC30D}">
      <dsp:nvSpPr>
        <dsp:cNvPr id="0" name=""/>
        <dsp:cNvSpPr/>
      </dsp:nvSpPr>
      <dsp:spPr>
        <a:xfrm>
          <a:off x="9413846" y="3194429"/>
          <a:ext cx="285825" cy="876530"/>
        </a:xfrm>
        <a:custGeom>
          <a:avLst/>
          <a:gdLst/>
          <a:ahLst/>
          <a:cxnLst/>
          <a:rect l="0" t="0" r="0" b="0"/>
          <a:pathLst>
            <a:path>
              <a:moveTo>
                <a:pt x="0" y="0"/>
              </a:moveTo>
              <a:lnTo>
                <a:pt x="0" y="876530"/>
              </a:lnTo>
              <a:lnTo>
                <a:pt x="285825" y="87653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09D7FB-7ACE-4EC1-B444-3491E37CF225}">
      <dsp:nvSpPr>
        <dsp:cNvPr id="0" name=""/>
        <dsp:cNvSpPr/>
      </dsp:nvSpPr>
      <dsp:spPr>
        <a:xfrm>
          <a:off x="5564734" y="1841524"/>
          <a:ext cx="4611311" cy="400155"/>
        </a:xfrm>
        <a:custGeom>
          <a:avLst/>
          <a:gdLst/>
          <a:ahLst/>
          <a:cxnLst/>
          <a:rect l="0" t="0" r="0" b="0"/>
          <a:pathLst>
            <a:path>
              <a:moveTo>
                <a:pt x="0" y="0"/>
              </a:moveTo>
              <a:lnTo>
                <a:pt x="0" y="200077"/>
              </a:lnTo>
              <a:lnTo>
                <a:pt x="4611311" y="200077"/>
              </a:lnTo>
              <a:lnTo>
                <a:pt x="4611311" y="40015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2A14D7-B6C4-44BC-B893-03125E46AE50}">
      <dsp:nvSpPr>
        <dsp:cNvPr id="0" name=""/>
        <dsp:cNvSpPr/>
      </dsp:nvSpPr>
      <dsp:spPr>
        <a:xfrm>
          <a:off x="7108190" y="3194429"/>
          <a:ext cx="321000" cy="823776"/>
        </a:xfrm>
        <a:custGeom>
          <a:avLst/>
          <a:gdLst/>
          <a:ahLst/>
          <a:cxnLst/>
          <a:rect l="0" t="0" r="0" b="0"/>
          <a:pathLst>
            <a:path>
              <a:moveTo>
                <a:pt x="0" y="0"/>
              </a:moveTo>
              <a:lnTo>
                <a:pt x="0" y="823776"/>
              </a:lnTo>
              <a:lnTo>
                <a:pt x="321000" y="823776"/>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E17EBC-E314-48F1-A799-ED2E634ECCCD}">
      <dsp:nvSpPr>
        <dsp:cNvPr id="0" name=""/>
        <dsp:cNvSpPr/>
      </dsp:nvSpPr>
      <dsp:spPr>
        <a:xfrm>
          <a:off x="5564734" y="1841524"/>
          <a:ext cx="2305655" cy="400155"/>
        </a:xfrm>
        <a:custGeom>
          <a:avLst/>
          <a:gdLst/>
          <a:ahLst/>
          <a:cxnLst/>
          <a:rect l="0" t="0" r="0" b="0"/>
          <a:pathLst>
            <a:path>
              <a:moveTo>
                <a:pt x="0" y="0"/>
              </a:moveTo>
              <a:lnTo>
                <a:pt x="0" y="200077"/>
              </a:lnTo>
              <a:lnTo>
                <a:pt x="2305655" y="200077"/>
              </a:lnTo>
              <a:lnTo>
                <a:pt x="2305655" y="40015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E2CE24-8CE3-4AFE-8721-4FC716AE767C}">
      <dsp:nvSpPr>
        <dsp:cNvPr id="0" name=""/>
        <dsp:cNvSpPr/>
      </dsp:nvSpPr>
      <dsp:spPr>
        <a:xfrm>
          <a:off x="4802534" y="3194429"/>
          <a:ext cx="321000" cy="823776"/>
        </a:xfrm>
        <a:custGeom>
          <a:avLst/>
          <a:gdLst/>
          <a:ahLst/>
          <a:cxnLst/>
          <a:rect l="0" t="0" r="0" b="0"/>
          <a:pathLst>
            <a:path>
              <a:moveTo>
                <a:pt x="0" y="0"/>
              </a:moveTo>
              <a:lnTo>
                <a:pt x="0" y="823776"/>
              </a:lnTo>
              <a:lnTo>
                <a:pt x="321000" y="823776"/>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CF379A-FC64-43A5-9DB5-1A4C81EB0DBF}">
      <dsp:nvSpPr>
        <dsp:cNvPr id="0" name=""/>
        <dsp:cNvSpPr/>
      </dsp:nvSpPr>
      <dsp:spPr>
        <a:xfrm>
          <a:off x="5519014" y="1841524"/>
          <a:ext cx="91440" cy="400155"/>
        </a:xfrm>
        <a:custGeom>
          <a:avLst/>
          <a:gdLst/>
          <a:ahLst/>
          <a:cxnLst/>
          <a:rect l="0" t="0" r="0" b="0"/>
          <a:pathLst>
            <a:path>
              <a:moveTo>
                <a:pt x="45720" y="0"/>
              </a:moveTo>
              <a:lnTo>
                <a:pt x="45720" y="40015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B62C1F-0F41-4498-9B28-B5C9E149F4A0}">
      <dsp:nvSpPr>
        <dsp:cNvPr id="0" name=""/>
        <dsp:cNvSpPr/>
      </dsp:nvSpPr>
      <dsp:spPr>
        <a:xfrm>
          <a:off x="2496878" y="3194429"/>
          <a:ext cx="321000" cy="823776"/>
        </a:xfrm>
        <a:custGeom>
          <a:avLst/>
          <a:gdLst/>
          <a:ahLst/>
          <a:cxnLst/>
          <a:rect l="0" t="0" r="0" b="0"/>
          <a:pathLst>
            <a:path>
              <a:moveTo>
                <a:pt x="0" y="0"/>
              </a:moveTo>
              <a:lnTo>
                <a:pt x="0" y="823776"/>
              </a:lnTo>
              <a:lnTo>
                <a:pt x="321000" y="823776"/>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978545-D193-4297-A048-66342F3BD56E}">
      <dsp:nvSpPr>
        <dsp:cNvPr id="0" name=""/>
        <dsp:cNvSpPr/>
      </dsp:nvSpPr>
      <dsp:spPr>
        <a:xfrm>
          <a:off x="3259079" y="1841524"/>
          <a:ext cx="2305655" cy="400155"/>
        </a:xfrm>
        <a:custGeom>
          <a:avLst/>
          <a:gdLst/>
          <a:ahLst/>
          <a:cxnLst/>
          <a:rect l="0" t="0" r="0" b="0"/>
          <a:pathLst>
            <a:path>
              <a:moveTo>
                <a:pt x="2305655" y="0"/>
              </a:moveTo>
              <a:lnTo>
                <a:pt x="2305655" y="200077"/>
              </a:lnTo>
              <a:lnTo>
                <a:pt x="0" y="200077"/>
              </a:lnTo>
              <a:lnTo>
                <a:pt x="0" y="40015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9461C1-04ED-4456-965A-92FF745A6FF0}">
      <dsp:nvSpPr>
        <dsp:cNvPr id="0" name=""/>
        <dsp:cNvSpPr/>
      </dsp:nvSpPr>
      <dsp:spPr>
        <a:xfrm>
          <a:off x="191223" y="3194429"/>
          <a:ext cx="321000" cy="823776"/>
        </a:xfrm>
        <a:custGeom>
          <a:avLst/>
          <a:gdLst/>
          <a:ahLst/>
          <a:cxnLst/>
          <a:rect l="0" t="0" r="0" b="0"/>
          <a:pathLst>
            <a:path>
              <a:moveTo>
                <a:pt x="0" y="0"/>
              </a:moveTo>
              <a:lnTo>
                <a:pt x="0" y="823776"/>
              </a:lnTo>
              <a:lnTo>
                <a:pt x="321000" y="823776"/>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1DEA63-E245-4643-A6FB-CF38C73FABDF}">
      <dsp:nvSpPr>
        <dsp:cNvPr id="0" name=""/>
        <dsp:cNvSpPr/>
      </dsp:nvSpPr>
      <dsp:spPr>
        <a:xfrm>
          <a:off x="953423" y="1841524"/>
          <a:ext cx="4611311" cy="400155"/>
        </a:xfrm>
        <a:custGeom>
          <a:avLst/>
          <a:gdLst/>
          <a:ahLst/>
          <a:cxnLst/>
          <a:rect l="0" t="0" r="0" b="0"/>
          <a:pathLst>
            <a:path>
              <a:moveTo>
                <a:pt x="4611311" y="0"/>
              </a:moveTo>
              <a:lnTo>
                <a:pt x="4611311" y="200077"/>
              </a:lnTo>
              <a:lnTo>
                <a:pt x="0" y="200077"/>
              </a:lnTo>
              <a:lnTo>
                <a:pt x="0" y="40015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054AC3-C72E-4D13-9B9A-8B89731DBE16}">
      <dsp:nvSpPr>
        <dsp:cNvPr id="0" name=""/>
        <dsp:cNvSpPr/>
      </dsp:nvSpPr>
      <dsp:spPr>
        <a:xfrm>
          <a:off x="4611984" y="888773"/>
          <a:ext cx="1905500" cy="95275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dirty="0" smtClean="0">
              <a:solidFill>
                <a:schemeClr val="tx1"/>
              </a:solidFill>
              <a:latin typeface="Times New Roman" panose="02020603050405020304" pitchFamily="18" charset="0"/>
              <a:cs typeface="Times New Roman" panose="02020603050405020304" pitchFamily="18" charset="0"/>
            </a:rPr>
            <a:t>SUBSISTEMAS</a:t>
          </a:r>
          <a:endParaRPr lang="es-EC" sz="2100" kern="1200" dirty="0">
            <a:solidFill>
              <a:schemeClr val="tx1"/>
            </a:solidFill>
            <a:latin typeface="Times New Roman" panose="02020603050405020304" pitchFamily="18" charset="0"/>
            <a:cs typeface="Times New Roman" panose="02020603050405020304" pitchFamily="18" charset="0"/>
          </a:endParaRPr>
        </a:p>
      </dsp:txBody>
      <dsp:txXfrm>
        <a:off x="4611984" y="888773"/>
        <a:ext cx="1905500" cy="952750"/>
      </dsp:txXfrm>
    </dsp:sp>
    <dsp:sp modelId="{10F998A1-1A8E-463E-9069-63D12904BD51}">
      <dsp:nvSpPr>
        <dsp:cNvPr id="0" name=""/>
        <dsp:cNvSpPr/>
      </dsp:nvSpPr>
      <dsp:spPr>
        <a:xfrm>
          <a:off x="672" y="2241679"/>
          <a:ext cx="1905500" cy="952750"/>
        </a:xfrm>
        <a:prstGeom prst="rect">
          <a:avLst/>
        </a:prstGeom>
        <a:solidFill>
          <a:srgbClr val="B0E6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dirty="0" smtClean="0">
              <a:solidFill>
                <a:schemeClr val="tx1"/>
              </a:solidFill>
              <a:latin typeface="Times New Roman" panose="02020603050405020304" pitchFamily="18" charset="0"/>
              <a:cs typeface="Times New Roman" panose="02020603050405020304" pitchFamily="18" charset="0"/>
            </a:rPr>
            <a:t>Banda transportadora</a:t>
          </a:r>
          <a:endParaRPr lang="es-EC" sz="2100" kern="1200" dirty="0">
            <a:solidFill>
              <a:schemeClr val="tx1"/>
            </a:solidFill>
            <a:latin typeface="Times New Roman" panose="02020603050405020304" pitchFamily="18" charset="0"/>
            <a:cs typeface="Times New Roman" panose="02020603050405020304" pitchFamily="18" charset="0"/>
          </a:endParaRPr>
        </a:p>
      </dsp:txBody>
      <dsp:txXfrm>
        <a:off x="672" y="2241679"/>
        <a:ext cx="1905500" cy="952750"/>
      </dsp:txXfrm>
    </dsp:sp>
    <dsp:sp modelId="{EB9B0416-516D-48ED-B35C-DF230B42105E}">
      <dsp:nvSpPr>
        <dsp:cNvPr id="0" name=""/>
        <dsp:cNvSpPr/>
      </dsp:nvSpPr>
      <dsp:spPr>
        <a:xfrm>
          <a:off x="512223" y="3541831"/>
          <a:ext cx="1905500" cy="952750"/>
        </a:xfrm>
        <a:prstGeom prst="rect">
          <a:avLst/>
        </a:prstGeom>
        <a:solidFill>
          <a:srgbClr val="5E8B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dirty="0" smtClean="0">
              <a:solidFill>
                <a:schemeClr val="tx1"/>
              </a:solidFill>
              <a:latin typeface="Times New Roman" panose="02020603050405020304" pitchFamily="18" charset="0"/>
              <a:cs typeface="Times New Roman" panose="02020603050405020304" pitchFamily="18" charset="0"/>
            </a:rPr>
            <a:t>Transporte continuo de objetos</a:t>
          </a:r>
          <a:endParaRPr lang="es-EC" sz="2100" kern="1200" dirty="0">
            <a:solidFill>
              <a:schemeClr val="tx1"/>
            </a:solidFill>
            <a:latin typeface="Times New Roman" panose="02020603050405020304" pitchFamily="18" charset="0"/>
            <a:cs typeface="Times New Roman" panose="02020603050405020304" pitchFamily="18" charset="0"/>
          </a:endParaRPr>
        </a:p>
      </dsp:txBody>
      <dsp:txXfrm>
        <a:off x="512223" y="3541831"/>
        <a:ext cx="1905500" cy="952750"/>
      </dsp:txXfrm>
    </dsp:sp>
    <dsp:sp modelId="{D90DD5EC-68D5-4748-BF68-5D09FBFDC2D8}">
      <dsp:nvSpPr>
        <dsp:cNvPr id="0" name=""/>
        <dsp:cNvSpPr/>
      </dsp:nvSpPr>
      <dsp:spPr>
        <a:xfrm>
          <a:off x="2306328" y="2241679"/>
          <a:ext cx="1905500" cy="952750"/>
        </a:xfrm>
        <a:prstGeom prst="rect">
          <a:avLst/>
        </a:prstGeom>
        <a:solidFill>
          <a:srgbClr val="B0E6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dirty="0" smtClean="0">
              <a:solidFill>
                <a:schemeClr val="tx1"/>
              </a:solidFill>
              <a:latin typeface="Times New Roman" panose="02020603050405020304" pitchFamily="18" charset="0"/>
              <a:cs typeface="Times New Roman" panose="02020603050405020304" pitchFamily="18" charset="0"/>
            </a:rPr>
            <a:t>Tarjeta de control</a:t>
          </a:r>
          <a:endParaRPr lang="es-EC" sz="2100" kern="1200" dirty="0">
            <a:solidFill>
              <a:schemeClr val="tx1"/>
            </a:solidFill>
            <a:latin typeface="Times New Roman" panose="02020603050405020304" pitchFamily="18" charset="0"/>
            <a:cs typeface="Times New Roman" panose="02020603050405020304" pitchFamily="18" charset="0"/>
          </a:endParaRPr>
        </a:p>
      </dsp:txBody>
      <dsp:txXfrm>
        <a:off x="2306328" y="2241679"/>
        <a:ext cx="1905500" cy="952750"/>
      </dsp:txXfrm>
    </dsp:sp>
    <dsp:sp modelId="{34029D3F-446C-4630-BFC2-465AEE2CA34A}">
      <dsp:nvSpPr>
        <dsp:cNvPr id="0" name=""/>
        <dsp:cNvSpPr/>
      </dsp:nvSpPr>
      <dsp:spPr>
        <a:xfrm>
          <a:off x="2817879" y="3541831"/>
          <a:ext cx="1905500" cy="952750"/>
        </a:xfrm>
        <a:prstGeom prst="rect">
          <a:avLst/>
        </a:prstGeom>
        <a:solidFill>
          <a:srgbClr val="5E8B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dirty="0" smtClean="0">
              <a:solidFill>
                <a:schemeClr val="tx1"/>
              </a:solidFill>
              <a:latin typeface="Times New Roman" panose="02020603050405020304" pitchFamily="18" charset="0"/>
              <a:cs typeface="Times New Roman" panose="02020603050405020304" pitchFamily="18" charset="0"/>
            </a:rPr>
            <a:t>Envío y recepción de datos </a:t>
          </a:r>
          <a:endParaRPr lang="es-EC" sz="2100" kern="1200" dirty="0">
            <a:solidFill>
              <a:schemeClr val="tx1"/>
            </a:solidFill>
            <a:latin typeface="Times New Roman" panose="02020603050405020304" pitchFamily="18" charset="0"/>
            <a:cs typeface="Times New Roman" panose="02020603050405020304" pitchFamily="18" charset="0"/>
          </a:endParaRPr>
        </a:p>
      </dsp:txBody>
      <dsp:txXfrm>
        <a:off x="2817879" y="3541831"/>
        <a:ext cx="1905500" cy="952750"/>
      </dsp:txXfrm>
    </dsp:sp>
    <dsp:sp modelId="{38CB5C8C-3CEC-458B-9DEB-B8B4CDF387D5}">
      <dsp:nvSpPr>
        <dsp:cNvPr id="0" name=""/>
        <dsp:cNvSpPr/>
      </dsp:nvSpPr>
      <dsp:spPr>
        <a:xfrm>
          <a:off x="4611984" y="2241679"/>
          <a:ext cx="1905500" cy="952750"/>
        </a:xfrm>
        <a:prstGeom prst="rect">
          <a:avLst/>
        </a:prstGeom>
        <a:solidFill>
          <a:srgbClr val="B0E6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dirty="0" smtClean="0">
              <a:solidFill>
                <a:schemeClr val="tx1"/>
              </a:solidFill>
              <a:latin typeface="Times New Roman" panose="02020603050405020304" pitchFamily="18" charset="0"/>
              <a:cs typeface="Times New Roman" panose="02020603050405020304" pitchFamily="18" charset="0"/>
            </a:rPr>
            <a:t>Sistema de Visión Artificial </a:t>
          </a:r>
          <a:endParaRPr lang="es-EC" sz="2100" kern="1200" dirty="0">
            <a:solidFill>
              <a:schemeClr val="tx1"/>
            </a:solidFill>
            <a:latin typeface="Times New Roman" panose="02020603050405020304" pitchFamily="18" charset="0"/>
            <a:cs typeface="Times New Roman" panose="02020603050405020304" pitchFamily="18" charset="0"/>
          </a:endParaRPr>
        </a:p>
      </dsp:txBody>
      <dsp:txXfrm>
        <a:off x="4611984" y="2241679"/>
        <a:ext cx="1905500" cy="952750"/>
      </dsp:txXfrm>
    </dsp:sp>
    <dsp:sp modelId="{6BFE3956-7883-42B8-A80F-8223CCDDD07F}">
      <dsp:nvSpPr>
        <dsp:cNvPr id="0" name=""/>
        <dsp:cNvSpPr/>
      </dsp:nvSpPr>
      <dsp:spPr>
        <a:xfrm>
          <a:off x="5123535" y="3541831"/>
          <a:ext cx="1905500" cy="952750"/>
        </a:xfrm>
        <a:prstGeom prst="rect">
          <a:avLst/>
        </a:prstGeom>
        <a:solidFill>
          <a:srgbClr val="5E8B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dirty="0" smtClean="0">
              <a:solidFill>
                <a:schemeClr val="tx1"/>
              </a:solidFill>
              <a:latin typeface="Times New Roman" panose="02020603050405020304" pitchFamily="18" charset="0"/>
              <a:cs typeface="Times New Roman" panose="02020603050405020304" pitchFamily="18" charset="0"/>
            </a:rPr>
            <a:t>Reconocimiento de formas y colores</a:t>
          </a:r>
          <a:endParaRPr lang="es-EC" sz="2100" kern="1200" dirty="0">
            <a:solidFill>
              <a:schemeClr val="tx1"/>
            </a:solidFill>
            <a:latin typeface="Times New Roman" panose="02020603050405020304" pitchFamily="18" charset="0"/>
            <a:cs typeface="Times New Roman" panose="02020603050405020304" pitchFamily="18" charset="0"/>
          </a:endParaRPr>
        </a:p>
      </dsp:txBody>
      <dsp:txXfrm>
        <a:off x="5123535" y="3541831"/>
        <a:ext cx="1905500" cy="952750"/>
      </dsp:txXfrm>
    </dsp:sp>
    <dsp:sp modelId="{54BD46C6-6E99-4266-A38E-D69CAA58B72D}">
      <dsp:nvSpPr>
        <dsp:cNvPr id="0" name=""/>
        <dsp:cNvSpPr/>
      </dsp:nvSpPr>
      <dsp:spPr>
        <a:xfrm>
          <a:off x="6917640" y="2241679"/>
          <a:ext cx="1905500" cy="952750"/>
        </a:xfrm>
        <a:prstGeom prst="rect">
          <a:avLst/>
        </a:prstGeom>
        <a:solidFill>
          <a:srgbClr val="B0E6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dirty="0" smtClean="0">
              <a:solidFill>
                <a:schemeClr val="tx1"/>
              </a:solidFill>
              <a:latin typeface="Times New Roman" panose="02020603050405020304" pitchFamily="18" charset="0"/>
              <a:cs typeface="Times New Roman" panose="02020603050405020304" pitchFamily="18" charset="0"/>
            </a:rPr>
            <a:t>Filtro de Kalman</a:t>
          </a:r>
          <a:endParaRPr lang="es-EC" sz="2100" kern="1200" dirty="0">
            <a:solidFill>
              <a:schemeClr val="tx1"/>
            </a:solidFill>
            <a:latin typeface="Times New Roman" panose="02020603050405020304" pitchFamily="18" charset="0"/>
            <a:cs typeface="Times New Roman" panose="02020603050405020304" pitchFamily="18" charset="0"/>
          </a:endParaRPr>
        </a:p>
      </dsp:txBody>
      <dsp:txXfrm>
        <a:off x="6917640" y="2241679"/>
        <a:ext cx="1905500" cy="952750"/>
      </dsp:txXfrm>
    </dsp:sp>
    <dsp:sp modelId="{EE9A5F7F-D894-4223-9A59-54A599779098}">
      <dsp:nvSpPr>
        <dsp:cNvPr id="0" name=""/>
        <dsp:cNvSpPr/>
      </dsp:nvSpPr>
      <dsp:spPr>
        <a:xfrm>
          <a:off x="7429191" y="3541831"/>
          <a:ext cx="1905500" cy="952750"/>
        </a:xfrm>
        <a:prstGeom prst="rect">
          <a:avLst/>
        </a:prstGeom>
        <a:solidFill>
          <a:srgbClr val="5E8B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dirty="0" smtClean="0">
              <a:solidFill>
                <a:schemeClr val="tx1"/>
              </a:solidFill>
              <a:latin typeface="Times New Roman" panose="02020603050405020304" pitchFamily="18" charset="0"/>
              <a:cs typeface="Times New Roman" panose="02020603050405020304" pitchFamily="18" charset="0"/>
            </a:rPr>
            <a:t>Predicción</a:t>
          </a:r>
          <a:endParaRPr lang="es-EC" sz="2100" kern="1200" dirty="0">
            <a:solidFill>
              <a:schemeClr val="tx1"/>
            </a:solidFill>
            <a:latin typeface="Times New Roman" panose="02020603050405020304" pitchFamily="18" charset="0"/>
            <a:cs typeface="Times New Roman" panose="02020603050405020304" pitchFamily="18" charset="0"/>
          </a:endParaRPr>
        </a:p>
      </dsp:txBody>
      <dsp:txXfrm>
        <a:off x="7429191" y="3541831"/>
        <a:ext cx="1905500" cy="952750"/>
      </dsp:txXfrm>
    </dsp:sp>
    <dsp:sp modelId="{404A9A3B-D058-4EE4-8CAC-6A80EBFF172C}">
      <dsp:nvSpPr>
        <dsp:cNvPr id="0" name=""/>
        <dsp:cNvSpPr/>
      </dsp:nvSpPr>
      <dsp:spPr>
        <a:xfrm>
          <a:off x="9223296" y="2241679"/>
          <a:ext cx="1905500" cy="952750"/>
        </a:xfrm>
        <a:prstGeom prst="rect">
          <a:avLst/>
        </a:prstGeom>
        <a:solidFill>
          <a:srgbClr val="B0E6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dirty="0" smtClean="0">
              <a:solidFill>
                <a:schemeClr val="tx1"/>
              </a:solidFill>
              <a:latin typeface="Times New Roman" panose="02020603050405020304" pitchFamily="18" charset="0"/>
              <a:cs typeface="Times New Roman" panose="02020603050405020304" pitchFamily="18" charset="0"/>
            </a:rPr>
            <a:t>Interfaz Humano-Máquina</a:t>
          </a:r>
          <a:endParaRPr lang="es-EC" sz="2100" kern="1200" dirty="0">
            <a:solidFill>
              <a:schemeClr val="tx1"/>
            </a:solidFill>
            <a:latin typeface="Times New Roman" panose="02020603050405020304" pitchFamily="18" charset="0"/>
            <a:cs typeface="Times New Roman" panose="02020603050405020304" pitchFamily="18" charset="0"/>
          </a:endParaRPr>
        </a:p>
      </dsp:txBody>
      <dsp:txXfrm>
        <a:off x="9223296" y="2241679"/>
        <a:ext cx="1905500" cy="952750"/>
      </dsp:txXfrm>
    </dsp:sp>
    <dsp:sp modelId="{6273EE39-611C-40BA-B9AB-710C73676903}">
      <dsp:nvSpPr>
        <dsp:cNvPr id="0" name=""/>
        <dsp:cNvSpPr/>
      </dsp:nvSpPr>
      <dsp:spPr>
        <a:xfrm>
          <a:off x="9699671" y="3594584"/>
          <a:ext cx="1905500" cy="952750"/>
        </a:xfrm>
        <a:prstGeom prst="rect">
          <a:avLst/>
        </a:prstGeom>
        <a:solidFill>
          <a:srgbClr val="5E8B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dirty="0" smtClean="0">
              <a:solidFill>
                <a:schemeClr val="tx1"/>
              </a:solidFill>
              <a:latin typeface="Times New Roman" panose="02020603050405020304" pitchFamily="18" charset="0"/>
              <a:cs typeface="Times New Roman" panose="02020603050405020304" pitchFamily="18" charset="0"/>
            </a:rPr>
            <a:t>Interacción con el usuario</a:t>
          </a:r>
          <a:endParaRPr lang="es-EC" sz="2100" kern="1200" dirty="0">
            <a:solidFill>
              <a:schemeClr val="tx1"/>
            </a:solidFill>
            <a:latin typeface="Times New Roman" panose="02020603050405020304" pitchFamily="18" charset="0"/>
            <a:cs typeface="Times New Roman" panose="02020603050405020304" pitchFamily="18" charset="0"/>
          </a:endParaRPr>
        </a:p>
      </dsp:txBody>
      <dsp:txXfrm>
        <a:off x="9699671" y="3594584"/>
        <a:ext cx="1905500" cy="9527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6EC72-269A-4985-99C3-86BA674C6255}">
      <dsp:nvSpPr>
        <dsp:cNvPr id="0" name=""/>
        <dsp:cNvSpPr/>
      </dsp:nvSpPr>
      <dsp:spPr>
        <a:xfrm>
          <a:off x="225" y="320078"/>
          <a:ext cx="1504104" cy="125418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s-EC" sz="2300" kern="1200" dirty="0" smtClean="0"/>
            <a:t>Python</a:t>
          </a:r>
          <a:endParaRPr lang="es-EC" sz="2300" kern="1200" dirty="0"/>
        </a:p>
      </dsp:txBody>
      <dsp:txXfrm>
        <a:off x="220496" y="503749"/>
        <a:ext cx="1063562" cy="886840"/>
      </dsp:txXfrm>
    </dsp:sp>
    <dsp:sp modelId="{8CA4E090-3069-47D2-A036-C22574AA04DD}">
      <dsp:nvSpPr>
        <dsp:cNvPr id="0" name=""/>
        <dsp:cNvSpPr/>
      </dsp:nvSpPr>
      <dsp:spPr>
        <a:xfrm>
          <a:off x="388564" y="1676101"/>
          <a:ext cx="727426" cy="727426"/>
        </a:xfrm>
        <a:prstGeom prst="mathPlus">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p>
      </dsp:txBody>
      <dsp:txXfrm>
        <a:off x="484984" y="1954269"/>
        <a:ext cx="534586" cy="171090"/>
      </dsp:txXfrm>
    </dsp:sp>
    <dsp:sp modelId="{BF141FEE-7547-43D7-A105-9DDB651D609C}">
      <dsp:nvSpPr>
        <dsp:cNvPr id="0" name=""/>
        <dsp:cNvSpPr/>
      </dsp:nvSpPr>
      <dsp:spPr>
        <a:xfrm>
          <a:off x="39549" y="2505367"/>
          <a:ext cx="1425454" cy="1254182"/>
        </a:xfrm>
        <a:prstGeom prst="ellipse">
          <a:avLst/>
        </a:prstGeom>
        <a:solidFill>
          <a:schemeClr val="accent4">
            <a:hueOff val="5197847"/>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es-EC" sz="2200" kern="1200" dirty="0"/>
        </a:p>
      </dsp:txBody>
      <dsp:txXfrm>
        <a:off x="248302" y="2689038"/>
        <a:ext cx="1007948" cy="886840"/>
      </dsp:txXfrm>
    </dsp:sp>
    <dsp:sp modelId="{F14A0311-C23D-44E1-869E-3F51ADFBEC3B}">
      <dsp:nvSpPr>
        <dsp:cNvPr id="0" name=""/>
        <dsp:cNvSpPr/>
      </dsp:nvSpPr>
      <dsp:spPr>
        <a:xfrm>
          <a:off x="1692456" y="1806536"/>
          <a:ext cx="398830" cy="466556"/>
        </a:xfrm>
        <a:prstGeom prst="rightArrow">
          <a:avLst>
            <a:gd name="adj1" fmla="val 60000"/>
            <a:gd name="adj2" fmla="val 50000"/>
          </a:avLst>
        </a:prstGeom>
        <a:solidFill>
          <a:schemeClr val="accent4">
            <a:hueOff val="10395693"/>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C" sz="2000" kern="1200"/>
        </a:p>
      </dsp:txBody>
      <dsp:txXfrm>
        <a:off x="1692456" y="1899847"/>
        <a:ext cx="279181" cy="279934"/>
      </dsp:txXfrm>
    </dsp:sp>
    <dsp:sp modelId="{5BC43600-818F-473D-A74D-96DC53FD1A1D}">
      <dsp:nvSpPr>
        <dsp:cNvPr id="0" name=""/>
        <dsp:cNvSpPr/>
      </dsp:nvSpPr>
      <dsp:spPr>
        <a:xfrm>
          <a:off x="2256838" y="785631"/>
          <a:ext cx="2508365" cy="2508365"/>
        </a:xfrm>
        <a:prstGeom prst="ellipse">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s-EC" sz="2500" kern="1200" dirty="0" smtClean="0"/>
            <a:t>Algoritmo de Visión Artificial</a:t>
          </a:r>
          <a:endParaRPr lang="es-EC" sz="2500" kern="1200" dirty="0"/>
        </a:p>
      </dsp:txBody>
      <dsp:txXfrm>
        <a:off x="2624180" y="1152973"/>
        <a:ext cx="1773681" cy="177368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7CD4C6-EF93-4F6C-BD95-4606257C1EE5}" type="datetimeFigureOut">
              <a:rPr lang="en-US" smtClean="0"/>
              <a:t>5/8/2017</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A14A5-CB5E-4D17-A717-298259406D97}" type="slidenum">
              <a:rPr lang="en-US" smtClean="0"/>
              <a:t>‹Nº›</a:t>
            </a:fld>
            <a:endParaRPr lang="en-US"/>
          </a:p>
        </p:txBody>
      </p:sp>
    </p:spTree>
    <p:extLst>
      <p:ext uri="{BB962C8B-B14F-4D97-AF65-F5344CB8AC3E}">
        <p14:creationId xmlns:p14="http://schemas.microsoft.com/office/powerpoint/2010/main" val="3194434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1</a:t>
            </a:fld>
            <a:endParaRPr lang="en-US"/>
          </a:p>
        </p:txBody>
      </p:sp>
    </p:spTree>
    <p:extLst>
      <p:ext uri="{BB962C8B-B14F-4D97-AF65-F5344CB8AC3E}">
        <p14:creationId xmlns:p14="http://schemas.microsoft.com/office/powerpoint/2010/main" val="1141350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62EA14A5-CB5E-4D17-A717-298259406D97}" type="slidenum">
              <a:rPr lang="en-US" smtClean="0"/>
              <a:t>11</a:t>
            </a:fld>
            <a:endParaRPr lang="en-US"/>
          </a:p>
        </p:txBody>
      </p:sp>
    </p:spTree>
    <p:extLst>
      <p:ext uri="{BB962C8B-B14F-4D97-AF65-F5344CB8AC3E}">
        <p14:creationId xmlns:p14="http://schemas.microsoft.com/office/powerpoint/2010/main" val="3596831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62EA14A5-CB5E-4D17-A717-298259406D97}" type="slidenum">
              <a:rPr lang="en-US" smtClean="0"/>
              <a:t>12</a:t>
            </a:fld>
            <a:endParaRPr lang="en-US"/>
          </a:p>
        </p:txBody>
      </p:sp>
    </p:spTree>
    <p:extLst>
      <p:ext uri="{BB962C8B-B14F-4D97-AF65-F5344CB8AC3E}">
        <p14:creationId xmlns:p14="http://schemas.microsoft.com/office/powerpoint/2010/main" val="229528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Es un filtro recursivo de predicción, debido a que el proceso para predecir el estado actual de un sistema se repite para cada intervalo de tiempo, tomando como valor inicial el valor de la estimación anterior.</a:t>
            </a:r>
          </a:p>
          <a:p>
            <a:endParaRPr lang="es-EC" dirty="0" smtClean="0"/>
          </a:p>
          <a:p>
            <a:r>
              <a:rPr lang="es-EC" dirty="0" smtClean="0"/>
              <a:t>El filtro de Kalman corrige la predicción de manera que busca</a:t>
            </a:r>
            <a:r>
              <a:rPr lang="es-EC" baseline="0" dirty="0" smtClean="0"/>
              <a:t> conseguir que el error de estimación tienda a 0.</a:t>
            </a:r>
            <a:endParaRPr lang="es-EC" dirty="0"/>
          </a:p>
        </p:txBody>
      </p:sp>
      <p:sp>
        <p:nvSpPr>
          <p:cNvPr id="4" name="3 Marcador de número de diapositiva"/>
          <p:cNvSpPr>
            <a:spLocks noGrp="1"/>
          </p:cNvSpPr>
          <p:nvPr>
            <p:ph type="sldNum" sz="quarter" idx="10"/>
          </p:nvPr>
        </p:nvSpPr>
        <p:spPr/>
        <p:txBody>
          <a:bodyPr/>
          <a:lstStyle/>
          <a:p>
            <a:fld id="{62EA14A5-CB5E-4D17-A717-298259406D97}" type="slidenum">
              <a:rPr lang="en-US" smtClean="0"/>
              <a:t>13</a:t>
            </a:fld>
            <a:endParaRPr lang="en-US"/>
          </a:p>
        </p:txBody>
      </p:sp>
    </p:spTree>
    <p:extLst>
      <p:ext uri="{BB962C8B-B14F-4D97-AF65-F5344CB8AC3E}">
        <p14:creationId xmlns:p14="http://schemas.microsoft.com/office/powerpoint/2010/main" val="816565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b="1" dirty="0" smtClean="0"/>
              <a:t>Q</a:t>
            </a:r>
            <a:r>
              <a:rPr lang="es-EC" baseline="0" dirty="0" smtClean="0"/>
              <a:t> ruido en la ejecución del proceso</a:t>
            </a:r>
          </a:p>
          <a:p>
            <a:r>
              <a:rPr lang="es-EC" b="1" baseline="0" dirty="0" smtClean="0"/>
              <a:t>R</a:t>
            </a:r>
            <a:r>
              <a:rPr lang="es-EC" baseline="0" dirty="0" smtClean="0"/>
              <a:t> ruido en la medición del sensor</a:t>
            </a:r>
            <a:endParaRPr lang="es-EC" dirty="0" smtClean="0"/>
          </a:p>
          <a:p>
            <a:endParaRPr lang="es-EC" dirty="0"/>
          </a:p>
        </p:txBody>
      </p:sp>
      <p:sp>
        <p:nvSpPr>
          <p:cNvPr id="4" name="3 Marcador de número de diapositiva"/>
          <p:cNvSpPr>
            <a:spLocks noGrp="1"/>
          </p:cNvSpPr>
          <p:nvPr>
            <p:ph type="sldNum" sz="quarter" idx="10"/>
          </p:nvPr>
        </p:nvSpPr>
        <p:spPr/>
        <p:txBody>
          <a:bodyPr/>
          <a:lstStyle/>
          <a:p>
            <a:fld id="{62EA14A5-CB5E-4D17-A717-298259406D97}" type="slidenum">
              <a:rPr lang="en-US" smtClean="0"/>
              <a:t>14</a:t>
            </a:fld>
            <a:endParaRPr lang="en-US"/>
          </a:p>
        </p:txBody>
      </p:sp>
    </p:spTree>
    <p:extLst>
      <p:ext uri="{BB962C8B-B14F-4D97-AF65-F5344CB8AC3E}">
        <p14:creationId xmlns:p14="http://schemas.microsoft.com/office/powerpoint/2010/main" val="585805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62EA14A5-CB5E-4D17-A717-298259406D97}" type="slidenum">
              <a:rPr lang="en-US" smtClean="0"/>
              <a:t>15</a:t>
            </a:fld>
            <a:endParaRPr lang="en-US"/>
          </a:p>
        </p:txBody>
      </p:sp>
    </p:spTree>
    <p:extLst>
      <p:ext uri="{BB962C8B-B14F-4D97-AF65-F5344CB8AC3E}">
        <p14:creationId xmlns:p14="http://schemas.microsoft.com/office/powerpoint/2010/main" val="229528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Funciones de</a:t>
            </a:r>
            <a:r>
              <a:rPr lang="es-EC" baseline="0" dirty="0" smtClean="0"/>
              <a:t> cada subsistema</a:t>
            </a:r>
            <a:endParaRPr lang="es-EC" dirty="0"/>
          </a:p>
        </p:txBody>
      </p:sp>
      <p:sp>
        <p:nvSpPr>
          <p:cNvPr id="4" name="3 Marcador de número de diapositiva"/>
          <p:cNvSpPr>
            <a:spLocks noGrp="1"/>
          </p:cNvSpPr>
          <p:nvPr>
            <p:ph type="sldNum" sz="quarter" idx="10"/>
          </p:nvPr>
        </p:nvSpPr>
        <p:spPr/>
        <p:txBody>
          <a:bodyPr/>
          <a:lstStyle/>
          <a:p>
            <a:fld id="{62EA14A5-CB5E-4D17-A717-298259406D97}" type="slidenum">
              <a:rPr lang="en-US" smtClean="0"/>
              <a:t>16</a:t>
            </a:fld>
            <a:endParaRPr lang="en-US"/>
          </a:p>
        </p:txBody>
      </p:sp>
    </p:spTree>
    <p:extLst>
      <p:ext uri="{BB962C8B-B14F-4D97-AF65-F5344CB8AC3E}">
        <p14:creationId xmlns:p14="http://schemas.microsoft.com/office/powerpoint/2010/main" val="2654501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b="1" baseline="0" dirty="0" smtClean="0"/>
              <a:t>Cálculo de la capacidad máxima de transporte</a:t>
            </a:r>
          </a:p>
          <a:p>
            <a:r>
              <a:rPr lang="es-EC" baseline="0" dirty="0" smtClean="0"/>
              <a:t>La piezas están elaboradas de tol en la parte superior y balsa en la parte </a:t>
            </a:r>
            <a:r>
              <a:rPr lang="es-EC" baseline="0" dirty="0" err="1" smtClean="0"/>
              <a:t>inferior.Para</a:t>
            </a:r>
            <a:r>
              <a:rPr lang="es-EC" baseline="0" dirty="0" smtClean="0"/>
              <a:t> este cálculo se considera que la carga es constante en toda la longitud de la banda durante el funcionamiento.</a:t>
            </a:r>
          </a:p>
          <a:p>
            <a:r>
              <a:rPr lang="es-EC" baseline="0" dirty="0" smtClean="0"/>
              <a:t>k=  factor de inclinación, como la banda es horizontal, el ángulo de inclinación es 0</a:t>
            </a:r>
            <a:r>
              <a:rPr lang="es-EC" baseline="0" dirty="0" smtClean="0">
                <a:sym typeface="Wingdings" panose="05000000000000000000" pitchFamily="2" charset="2"/>
              </a:rPr>
              <a:t>k=1</a:t>
            </a:r>
          </a:p>
          <a:p>
            <a:r>
              <a:rPr lang="es-EC" b="1" baseline="0" dirty="0" smtClean="0">
                <a:sym typeface="Wingdings" panose="05000000000000000000" pitchFamily="2" charset="2"/>
              </a:rPr>
              <a:t>Cálculo de Fuerzas</a:t>
            </a:r>
          </a:p>
          <a:p>
            <a:r>
              <a:rPr lang="es-EC" dirty="0" smtClean="0"/>
              <a:t>C= factor de fricción por longitud</a:t>
            </a:r>
          </a:p>
          <a:p>
            <a:r>
              <a:rPr lang="es-EC" dirty="0" smtClean="0"/>
              <a:t>f= factor de fricción</a:t>
            </a:r>
            <a:r>
              <a:rPr lang="es-EC" baseline="0" dirty="0" smtClean="0"/>
              <a:t> de las partes móviles=0.020 para trabajo en ambiente normal (CEMA=</a:t>
            </a:r>
            <a:r>
              <a:rPr lang="es-EC" sz="1200" kern="1200" dirty="0" smtClean="0">
                <a:solidFill>
                  <a:schemeClr val="tx1"/>
                </a:solidFill>
                <a:effectLst/>
                <a:latin typeface="+mn-lt"/>
                <a:ea typeface="+mn-ea"/>
                <a:cs typeface="+mn-cs"/>
              </a:rPr>
              <a:t>Asociación</a:t>
            </a:r>
            <a:r>
              <a:rPr lang="es-EC" sz="1200" kern="1200" baseline="0" dirty="0" smtClean="0">
                <a:solidFill>
                  <a:schemeClr val="tx1"/>
                </a:solidFill>
                <a:effectLst/>
                <a:latin typeface="+mn-lt"/>
                <a:ea typeface="+mn-ea"/>
                <a:cs typeface="+mn-cs"/>
              </a:rPr>
              <a:t> de fabricantes de equipos transportadores</a:t>
            </a:r>
            <a:r>
              <a:rPr lang="es-EC" sz="1200" kern="1200" dirty="0" smtClean="0">
                <a:solidFill>
                  <a:schemeClr val="tx1"/>
                </a:solidFill>
                <a:effectLst/>
                <a:latin typeface="+mn-lt"/>
                <a:ea typeface="+mn-ea"/>
                <a:cs typeface="+mn-cs"/>
              </a:rPr>
              <a:t>)</a:t>
            </a:r>
            <a:endParaRPr lang="es-EC" baseline="0" dirty="0" smtClean="0"/>
          </a:p>
          <a:p>
            <a:r>
              <a:rPr lang="es-EC" baseline="0" dirty="0" smtClean="0"/>
              <a:t>G= peso de las partes móviles (peso de la banda y peso del rodillo motriz por metro)</a:t>
            </a:r>
          </a:p>
          <a:p>
            <a:r>
              <a:rPr lang="es-EC" baseline="0" dirty="0" smtClean="0"/>
              <a:t>g=gravedad</a:t>
            </a:r>
          </a:p>
          <a:p>
            <a:r>
              <a:rPr lang="es-EC" sz="1200" kern="1200" baseline="0" dirty="0" smtClean="0">
                <a:solidFill>
                  <a:schemeClr val="tx1"/>
                </a:solidFill>
                <a:effectLst/>
                <a:latin typeface="+mn-lt"/>
                <a:ea typeface="+mn-ea"/>
                <a:cs typeface="+mn-cs"/>
              </a:rPr>
              <a:t>H= altura de elevación de la carga</a:t>
            </a:r>
            <a:endParaRPr lang="es-EC" dirty="0" smtClean="0"/>
          </a:p>
          <a:p>
            <a:r>
              <a:rPr lang="es-EC" b="1" dirty="0" smtClean="0"/>
              <a:t>Cálculo</a:t>
            </a:r>
            <a:r>
              <a:rPr lang="es-EC" b="1" baseline="0" dirty="0" smtClean="0"/>
              <a:t> de potencia</a:t>
            </a:r>
            <a:endParaRPr lang="es-EC" b="1" dirty="0" smtClean="0"/>
          </a:p>
          <a:p>
            <a:r>
              <a:rPr lang="es-EC" dirty="0" smtClean="0"/>
              <a:t>Potencia</a:t>
            </a:r>
            <a:r>
              <a:rPr lang="es-EC" baseline="0" dirty="0" smtClean="0"/>
              <a:t> requerida para desplazar la banda y la carga </a:t>
            </a:r>
          </a:p>
          <a:p>
            <a:r>
              <a:rPr lang="es-EC" dirty="0" err="1" smtClean="0"/>
              <a:t>Ps</a:t>
            </a:r>
            <a:r>
              <a:rPr lang="es-EC" dirty="0" smtClean="0"/>
              <a:t>= potencia adicional por guías</a:t>
            </a:r>
            <a:endParaRPr lang="es-EC" baseline="0" dirty="0" smtClean="0"/>
          </a:p>
          <a:p>
            <a:r>
              <a:rPr lang="es-EC" baseline="0" dirty="0" smtClean="0"/>
              <a:t>n=eficiencia del motor eléctrico =0.85. (DUNLOP)</a:t>
            </a:r>
          </a:p>
          <a:p>
            <a:r>
              <a:rPr lang="es-EC" baseline="0" dirty="0" smtClean="0"/>
              <a:t>e=eficiencia mecánica de la transmisión= 0.9. Transmisión por engranes (CEMA)</a:t>
            </a:r>
          </a:p>
          <a:p>
            <a:endParaRPr lang="es-EC" b="1" baseline="0" dirty="0" smtClean="0">
              <a:sym typeface="Wingdings" panose="05000000000000000000" pitchFamily="2" charset="2"/>
            </a:endParaRPr>
          </a:p>
          <a:p>
            <a:endParaRPr lang="es-EC" b="1" dirty="0"/>
          </a:p>
        </p:txBody>
      </p:sp>
      <p:sp>
        <p:nvSpPr>
          <p:cNvPr id="4" name="3 Marcador de número de diapositiva"/>
          <p:cNvSpPr>
            <a:spLocks noGrp="1"/>
          </p:cNvSpPr>
          <p:nvPr>
            <p:ph type="sldNum" sz="quarter" idx="10"/>
          </p:nvPr>
        </p:nvSpPr>
        <p:spPr/>
        <p:txBody>
          <a:bodyPr/>
          <a:lstStyle/>
          <a:p>
            <a:fld id="{62EA14A5-CB5E-4D17-A717-298259406D97}" type="slidenum">
              <a:rPr lang="en-US" smtClean="0"/>
              <a:t>17</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r>
                  <a:rPr lang="es-EC" b="1" baseline="0" dirty="0" smtClean="0"/>
                  <a:t>Cálculo de tensiones</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Para que se produzca el movimiento de la banda, debe existir una diferencia de tensiones en los lados del rodillo motriz. La mayor tensión es conocida como tensión del lado ajustado </a:t>
                </a:r>
                <a14:m>
                  <m:oMath xmlns:m="http://schemas.openxmlformats.org/officeDocument/2006/math">
                    <m:sSub>
                      <m:sSubPr>
                        <m:ctrlPr>
                          <a:rPr lang="es-EC" sz="1200" i="1" kern="1200">
                            <a:solidFill>
                              <a:schemeClr val="tx1"/>
                            </a:solidFill>
                            <a:effectLst/>
                            <a:latin typeface="Cambria Math"/>
                            <a:ea typeface="+mn-ea"/>
                            <a:cs typeface="+mn-cs"/>
                          </a:rPr>
                        </m:ctrlPr>
                      </m:sSubPr>
                      <m:e>
                        <m:r>
                          <a:rPr lang="es-EC" sz="1200" i="1" kern="1200">
                            <a:solidFill>
                              <a:schemeClr val="tx1"/>
                            </a:solidFill>
                            <a:effectLst/>
                            <a:latin typeface="Cambria Math"/>
                            <a:ea typeface="+mn-ea"/>
                            <a:cs typeface="+mn-cs"/>
                          </a:rPr>
                          <m:t>𝑇</m:t>
                        </m:r>
                      </m:e>
                      <m:sub>
                        <m:r>
                          <a:rPr lang="es-EC" sz="1200" i="1" kern="1200">
                            <a:solidFill>
                              <a:schemeClr val="tx1"/>
                            </a:solidFill>
                            <a:effectLst/>
                            <a:latin typeface="Cambria Math"/>
                            <a:ea typeface="+mn-ea"/>
                            <a:cs typeface="+mn-cs"/>
                          </a:rPr>
                          <m:t>1</m:t>
                        </m:r>
                      </m:sub>
                    </m:sSub>
                  </m:oMath>
                </a14:m>
                <a:r>
                  <a:rPr lang="es-EC" sz="1200" kern="1200" dirty="0">
                    <a:solidFill>
                      <a:schemeClr val="tx1"/>
                    </a:solidFill>
                    <a:effectLst/>
                    <a:latin typeface="+mn-lt"/>
                    <a:ea typeface="+mn-ea"/>
                    <a:cs typeface="+mn-cs"/>
                  </a:rPr>
                  <a:t>, mientras que la menor tensión  </a:t>
                </a:r>
                <a14:m>
                  <m:oMath xmlns:m="http://schemas.openxmlformats.org/officeDocument/2006/math">
                    <m:sSub>
                      <m:sSubPr>
                        <m:ctrlPr>
                          <a:rPr lang="es-EC" sz="1200" i="1" kern="1200">
                            <a:solidFill>
                              <a:schemeClr val="tx1"/>
                            </a:solidFill>
                            <a:effectLst/>
                            <a:latin typeface="Cambria Math"/>
                            <a:ea typeface="+mn-ea"/>
                            <a:cs typeface="+mn-cs"/>
                          </a:rPr>
                        </m:ctrlPr>
                      </m:sSubPr>
                      <m:e>
                        <m:r>
                          <a:rPr lang="es-EC" sz="1200" i="1" kern="1200">
                            <a:solidFill>
                              <a:schemeClr val="tx1"/>
                            </a:solidFill>
                            <a:effectLst/>
                            <a:latin typeface="Cambria Math"/>
                            <a:ea typeface="+mn-ea"/>
                            <a:cs typeface="+mn-cs"/>
                          </a:rPr>
                          <m:t>𝑇</m:t>
                        </m:r>
                      </m:e>
                      <m:sub>
                        <m:r>
                          <a:rPr lang="es-EC" sz="1200" i="1" kern="1200">
                            <a:solidFill>
                              <a:schemeClr val="tx1"/>
                            </a:solidFill>
                            <a:effectLst/>
                            <a:latin typeface="Cambria Math"/>
                            <a:ea typeface="+mn-ea"/>
                            <a:cs typeface="+mn-cs"/>
                          </a:rPr>
                          <m:t>2</m:t>
                        </m:r>
                      </m:sub>
                    </m:sSub>
                  </m:oMath>
                </a14:m>
                <a:r>
                  <a:rPr lang="es-EC" sz="1200" kern="1200" dirty="0">
                    <a:solidFill>
                      <a:schemeClr val="tx1"/>
                    </a:solidFill>
                    <a:effectLst/>
                    <a:latin typeface="+mn-lt"/>
                    <a:ea typeface="+mn-ea"/>
                    <a:cs typeface="+mn-cs"/>
                  </a:rPr>
                  <a:t> es conocida como tensión del lado flojo. La diferencia entre las dos tensiones se llama tensión efectiva  </a:t>
                </a:r>
                <a14:m>
                  <m:oMath xmlns:m="http://schemas.openxmlformats.org/officeDocument/2006/math">
                    <m:sSub>
                      <m:sSubPr>
                        <m:ctrlPr>
                          <a:rPr lang="es-EC" sz="1200" i="1" kern="1200">
                            <a:solidFill>
                              <a:schemeClr val="tx1"/>
                            </a:solidFill>
                            <a:effectLst/>
                            <a:latin typeface="Cambria Math"/>
                            <a:ea typeface="+mn-ea"/>
                            <a:cs typeface="+mn-cs"/>
                          </a:rPr>
                        </m:ctrlPr>
                      </m:sSubPr>
                      <m:e>
                        <m:r>
                          <a:rPr lang="es-EC" sz="1200" i="1" kern="1200">
                            <a:solidFill>
                              <a:schemeClr val="tx1"/>
                            </a:solidFill>
                            <a:effectLst/>
                            <a:latin typeface="Cambria Math"/>
                            <a:ea typeface="+mn-ea"/>
                            <a:cs typeface="+mn-cs"/>
                          </a:rPr>
                          <m:t>𝑇</m:t>
                        </m:r>
                      </m:e>
                      <m:sub>
                        <m:r>
                          <a:rPr lang="es-EC" sz="1200" i="1" kern="1200">
                            <a:solidFill>
                              <a:schemeClr val="tx1"/>
                            </a:solidFill>
                            <a:effectLst/>
                            <a:latin typeface="Cambria Math"/>
                            <a:ea typeface="+mn-ea"/>
                            <a:cs typeface="+mn-cs"/>
                          </a:rPr>
                          <m:t>𝑒</m:t>
                        </m:r>
                      </m:sub>
                    </m:sSub>
                  </m:oMath>
                </a14:m>
                <a:r>
                  <a:rPr lang="es-EC" sz="1200" kern="1200" dirty="0">
                    <a:solidFill>
                      <a:schemeClr val="tx1"/>
                    </a:solidFill>
                    <a:effectLst/>
                    <a:latin typeface="+mn-lt"/>
                    <a:ea typeface="+mn-ea"/>
                    <a:cs typeface="+mn-cs"/>
                  </a:rPr>
                  <a:t> y es la que realiza el trabajo de movimiento. </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b="1" kern="1200" dirty="0" smtClean="0">
                    <a:solidFill>
                      <a:schemeClr val="tx1"/>
                    </a:solidFill>
                    <a:effectLst/>
                    <a:latin typeface="+mn-lt"/>
                    <a:ea typeface="+mn-ea"/>
                    <a:cs typeface="+mn-cs"/>
                  </a:rPr>
                  <a:t>m=</a:t>
                </a:r>
                <a:r>
                  <a:rPr lang="es-EC" sz="1200" kern="1200" dirty="0" smtClean="0">
                    <a:solidFill>
                      <a:schemeClr val="tx1"/>
                    </a:solidFill>
                    <a:effectLst/>
                    <a:latin typeface="+mn-lt"/>
                    <a:ea typeface="+mn-ea"/>
                    <a:cs typeface="+mn-cs"/>
                  </a:rPr>
                  <a:t> coeficiente de accionamiento</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tensión del lado ajustado aumenta en un 20% por el tipo de tensionamiento</a:t>
                </a:r>
                <a:r>
                  <a:rPr lang="es-EC" sz="1200" kern="1200" baseline="0" dirty="0" smtClean="0">
                    <a:solidFill>
                      <a:schemeClr val="tx1"/>
                    </a:solidFill>
                    <a:effectLst/>
                    <a:latin typeface="+mn-lt"/>
                    <a:ea typeface="+mn-ea"/>
                    <a:cs typeface="+mn-cs"/>
                  </a:rPr>
                  <a:t> (manual)</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b="1" kern="1200" dirty="0" smtClean="0">
                    <a:solidFill>
                      <a:schemeClr val="tx1"/>
                    </a:solidFill>
                    <a:effectLst/>
                    <a:latin typeface="+mn-lt"/>
                    <a:ea typeface="+mn-ea"/>
                    <a:cs typeface="+mn-cs"/>
                  </a:rPr>
                  <a:t>Tensión</a:t>
                </a:r>
                <a:r>
                  <a:rPr lang="es-EC" sz="1200" b="1" kern="1200" baseline="0" dirty="0" smtClean="0">
                    <a:solidFill>
                      <a:schemeClr val="tx1"/>
                    </a:solidFill>
                    <a:effectLst/>
                    <a:latin typeface="+mn-lt"/>
                    <a:ea typeface="+mn-ea"/>
                    <a:cs typeface="+mn-cs"/>
                  </a:rPr>
                  <a:t> unitaria= </a:t>
                </a:r>
                <a:r>
                  <a:rPr lang="es-EC" sz="1200" b="0" kern="1200" baseline="0" dirty="0" smtClean="0">
                    <a:solidFill>
                      <a:schemeClr val="tx1"/>
                    </a:solidFill>
                    <a:effectLst/>
                    <a:latin typeface="+mn-lt"/>
                    <a:ea typeface="+mn-ea"/>
                    <a:cs typeface="+mn-cs"/>
                  </a:rPr>
                  <a:t>Tensión máxima a la q es sometida la banda</a:t>
                </a:r>
                <a:endParaRPr lang="es-EC"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S= factor de seguridad [8-10] (DUNLOP)</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endParaRPr lang="es-EC" b="1" dirty="0" smtClean="0"/>
              </a:p>
              <a:p>
                <a:endParaRPr lang="es-EC" b="1" dirty="0"/>
              </a:p>
            </p:txBody>
          </p:sp>
        </mc:Choice>
        <mc:Fallback xmlns="">
          <p:sp>
            <p:nvSpPr>
              <p:cNvPr id="3" name="2 Marcador de notas"/>
              <p:cNvSpPr>
                <a:spLocks noGrp="1"/>
              </p:cNvSpPr>
              <p:nvPr>
                <p:ph type="body" idx="1"/>
              </p:nvPr>
            </p:nvSpPr>
            <p:spPr/>
            <p:txBody>
              <a:bodyPr/>
              <a:lstStyle/>
              <a:p>
                <a:r>
                  <a:rPr lang="es-EC" b="1" baseline="0" dirty="0" smtClean="0"/>
                  <a:t>Cálculo de tensiones</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Para que se produzca el movimiento de la banda, debe existir una diferencia de tensiones en los lados del rodillo motriz. La mayor tensión es conocida como tensión del lado ajustado </a:t>
                </a:r>
                <a:r>
                  <a:rPr lang="es-EC" sz="1200" i="0" kern="1200">
                    <a:solidFill>
                      <a:schemeClr val="tx1"/>
                    </a:solidFill>
                    <a:effectLst/>
                    <a:latin typeface="Cambria Math"/>
                    <a:ea typeface="+mn-ea"/>
                    <a:cs typeface="+mn-cs"/>
                  </a:rPr>
                  <a:t>𝑇_1</a:t>
                </a:r>
                <a:r>
                  <a:rPr lang="es-EC" sz="1200" kern="1200" dirty="0">
                    <a:solidFill>
                      <a:schemeClr val="tx1"/>
                    </a:solidFill>
                    <a:effectLst/>
                    <a:latin typeface="+mn-lt"/>
                    <a:ea typeface="+mn-ea"/>
                    <a:cs typeface="+mn-cs"/>
                  </a:rPr>
                  <a:t>, mientras que la menor tensión  </a:t>
                </a:r>
                <a:r>
                  <a:rPr lang="es-EC" sz="1200" i="0" kern="1200">
                    <a:solidFill>
                      <a:schemeClr val="tx1"/>
                    </a:solidFill>
                    <a:effectLst/>
                    <a:latin typeface="Cambria Math"/>
                    <a:ea typeface="+mn-ea"/>
                    <a:cs typeface="+mn-cs"/>
                  </a:rPr>
                  <a:t>𝑇_2</a:t>
                </a:r>
                <a:r>
                  <a:rPr lang="es-EC" sz="1200" kern="1200" dirty="0">
                    <a:solidFill>
                      <a:schemeClr val="tx1"/>
                    </a:solidFill>
                    <a:effectLst/>
                    <a:latin typeface="+mn-lt"/>
                    <a:ea typeface="+mn-ea"/>
                    <a:cs typeface="+mn-cs"/>
                  </a:rPr>
                  <a:t> es conocida como tensión del lado flojo. La diferencia entre las dos tensiones se llama tensión efectiva  </a:t>
                </a:r>
                <a:r>
                  <a:rPr lang="es-EC" sz="1200" i="0" kern="1200">
                    <a:solidFill>
                      <a:schemeClr val="tx1"/>
                    </a:solidFill>
                    <a:effectLst/>
                    <a:latin typeface="Cambria Math"/>
                    <a:ea typeface="+mn-ea"/>
                    <a:cs typeface="+mn-cs"/>
                  </a:rPr>
                  <a:t>𝑇_𝑒</a:t>
                </a:r>
                <a:r>
                  <a:rPr lang="es-EC" sz="1200" kern="1200" dirty="0">
                    <a:solidFill>
                      <a:schemeClr val="tx1"/>
                    </a:solidFill>
                    <a:effectLst/>
                    <a:latin typeface="+mn-lt"/>
                    <a:ea typeface="+mn-ea"/>
                    <a:cs typeface="+mn-cs"/>
                  </a:rPr>
                  <a:t> y es la que realiza el trabajo de movimiento. </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b="1" kern="1200" dirty="0" smtClean="0">
                    <a:solidFill>
                      <a:schemeClr val="tx1"/>
                    </a:solidFill>
                    <a:effectLst/>
                    <a:latin typeface="+mn-lt"/>
                    <a:ea typeface="+mn-ea"/>
                    <a:cs typeface="+mn-cs"/>
                  </a:rPr>
                  <a:t>m=</a:t>
                </a:r>
                <a:r>
                  <a:rPr lang="es-EC" sz="1200" kern="1200" dirty="0" smtClean="0">
                    <a:solidFill>
                      <a:schemeClr val="tx1"/>
                    </a:solidFill>
                    <a:effectLst/>
                    <a:latin typeface="+mn-lt"/>
                    <a:ea typeface="+mn-ea"/>
                    <a:cs typeface="+mn-cs"/>
                  </a:rPr>
                  <a:t> coeficiente de accionamiento</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tensión del lado ajustado aumenta en un 20% por el tipo de tensionamiento</a:t>
                </a:r>
                <a:r>
                  <a:rPr lang="es-EC" sz="1200" kern="1200" baseline="0" dirty="0" smtClean="0">
                    <a:solidFill>
                      <a:schemeClr val="tx1"/>
                    </a:solidFill>
                    <a:effectLst/>
                    <a:latin typeface="+mn-lt"/>
                    <a:ea typeface="+mn-ea"/>
                    <a:cs typeface="+mn-cs"/>
                  </a:rPr>
                  <a:t> (manual)</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b="1" kern="1200" dirty="0" smtClean="0">
                    <a:solidFill>
                      <a:schemeClr val="tx1"/>
                    </a:solidFill>
                    <a:effectLst/>
                    <a:latin typeface="+mn-lt"/>
                    <a:ea typeface="+mn-ea"/>
                    <a:cs typeface="+mn-cs"/>
                  </a:rPr>
                  <a:t>Tensión</a:t>
                </a:r>
                <a:r>
                  <a:rPr lang="es-EC" sz="1200" b="1" kern="1200" baseline="0" dirty="0" smtClean="0">
                    <a:solidFill>
                      <a:schemeClr val="tx1"/>
                    </a:solidFill>
                    <a:effectLst/>
                    <a:latin typeface="+mn-lt"/>
                    <a:ea typeface="+mn-ea"/>
                    <a:cs typeface="+mn-cs"/>
                  </a:rPr>
                  <a:t> unitaria= </a:t>
                </a:r>
                <a:r>
                  <a:rPr lang="es-EC" sz="1200" b="0" kern="1200" baseline="0" dirty="0" smtClean="0">
                    <a:solidFill>
                      <a:schemeClr val="tx1"/>
                    </a:solidFill>
                    <a:effectLst/>
                    <a:latin typeface="+mn-lt"/>
                    <a:ea typeface="+mn-ea"/>
                    <a:cs typeface="+mn-cs"/>
                  </a:rPr>
                  <a:t>Tensión máxima a la q es sometida la banda</a:t>
                </a:r>
                <a:endParaRPr lang="es-EC"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S= factor de seguridad [8-10] (DUNLOP)</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endParaRPr lang="es-EC" b="1" dirty="0" smtClean="0"/>
              </a:p>
              <a:p>
                <a:endParaRPr lang="es-EC" b="1" dirty="0"/>
              </a:p>
            </p:txBody>
          </p:sp>
        </mc:Fallback>
      </mc:AlternateContent>
      <p:sp>
        <p:nvSpPr>
          <p:cNvPr id="4" name="3 Marcador de número de diapositiva"/>
          <p:cNvSpPr>
            <a:spLocks noGrp="1"/>
          </p:cNvSpPr>
          <p:nvPr>
            <p:ph type="sldNum" sz="quarter" idx="10"/>
          </p:nvPr>
        </p:nvSpPr>
        <p:spPr/>
        <p:txBody>
          <a:bodyPr/>
          <a:lstStyle/>
          <a:p>
            <a:fld id="{62EA14A5-CB5E-4D17-A717-298259406D97}" type="slidenum">
              <a:rPr lang="en-US" smtClean="0"/>
              <a:t>18</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err="1" smtClean="0">
                <a:solidFill>
                  <a:schemeClr val="tx1"/>
                </a:solidFill>
                <a:effectLst/>
                <a:latin typeface="+mn-lt"/>
                <a:ea typeface="+mn-ea"/>
                <a:cs typeface="+mn-cs"/>
              </a:rPr>
              <a:t>qt</a:t>
            </a:r>
            <a:r>
              <a:rPr lang="es-EC" sz="1200" kern="1200" dirty="0" smtClean="0">
                <a:solidFill>
                  <a:schemeClr val="tx1"/>
                </a:solidFill>
                <a:effectLst/>
                <a:latin typeface="+mn-lt"/>
                <a:ea typeface="+mn-ea"/>
                <a:cs typeface="+mn-cs"/>
              </a:rPr>
              <a:t>= peso de rodillo</a:t>
            </a:r>
          </a:p>
          <a:p>
            <a:r>
              <a:rPr lang="es-EC" sz="1200" kern="1200" baseline="0" dirty="0" smtClean="0">
                <a:solidFill>
                  <a:schemeClr val="tx1"/>
                </a:solidFill>
                <a:effectLst/>
                <a:latin typeface="+mn-lt"/>
                <a:ea typeface="+mn-ea"/>
                <a:cs typeface="+mn-cs"/>
              </a:rPr>
              <a:t>Se’= límite de resistencia a la fatiga en viga vibratoria</a:t>
            </a:r>
          </a:p>
          <a:p>
            <a:r>
              <a:rPr lang="es-EC" sz="1200" kern="1200" baseline="0" dirty="0" smtClean="0">
                <a:solidFill>
                  <a:schemeClr val="tx1"/>
                </a:solidFill>
                <a:effectLst/>
                <a:latin typeface="+mn-lt"/>
                <a:ea typeface="+mn-ea"/>
                <a:cs typeface="+mn-cs"/>
              </a:rPr>
              <a:t>Se calcula el esfuerzo de fatiga utilizando la ecuación de Marín. Considerando como acabado superficial (maquinado), para una confiabilidad de 95%.</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Para el cálculo</a:t>
            </a:r>
            <a:r>
              <a:rPr lang="es-EC" sz="1200" kern="1200" baseline="0" dirty="0" smtClean="0">
                <a:solidFill>
                  <a:schemeClr val="tx1"/>
                </a:solidFill>
                <a:effectLst/>
                <a:latin typeface="+mn-lt"/>
                <a:ea typeface="+mn-ea"/>
                <a:cs typeface="+mn-cs"/>
              </a:rPr>
              <a:t> del diámetro de los ejes de los rodillos se utilizó el criterio de Goodman. En la sección donde se encuentra el momento máximo. </a:t>
            </a:r>
          </a:p>
          <a:p>
            <a:endParaRPr lang="es-EC"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19</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considerando el ancho de la banda igual a 300 mm y un espesor de 2.4 mm. Se recomienda que el diámetro mínimo del rodillo sea de 76.2 mm [3 </a:t>
            </a:r>
            <a:r>
              <a:rPr lang="es-EC" sz="1200" kern="1200" dirty="0" err="1" smtClean="0">
                <a:solidFill>
                  <a:schemeClr val="tx1"/>
                </a:solidFill>
                <a:effectLst/>
                <a:latin typeface="+mn-lt"/>
                <a:ea typeface="+mn-ea"/>
                <a:cs typeface="+mn-cs"/>
              </a:rPr>
              <a:t>pulg</a:t>
            </a:r>
            <a:r>
              <a:rPr lang="es-EC" sz="1200" kern="1200" dirty="0" smtClean="0">
                <a:solidFill>
                  <a:schemeClr val="tx1"/>
                </a:solidFill>
                <a:effectLst/>
                <a:latin typeface="+mn-lt"/>
                <a:ea typeface="+mn-ea"/>
                <a:cs typeface="+mn-cs"/>
              </a:rPr>
              <a:t>].</a:t>
            </a:r>
          </a:p>
          <a:p>
            <a:r>
              <a:rPr lang="es-EC" sz="1200" kern="1200" dirty="0" smtClean="0">
                <a:solidFill>
                  <a:schemeClr val="tx1"/>
                </a:solidFill>
                <a:effectLst/>
                <a:latin typeface="+mn-lt"/>
                <a:ea typeface="+mn-ea"/>
                <a:cs typeface="+mn-cs"/>
              </a:rPr>
              <a:t>Se realiza</a:t>
            </a:r>
            <a:r>
              <a:rPr lang="es-EC" sz="1200" kern="1200" baseline="0" dirty="0" smtClean="0">
                <a:solidFill>
                  <a:schemeClr val="tx1"/>
                </a:solidFill>
                <a:effectLst/>
                <a:latin typeface="+mn-lt"/>
                <a:ea typeface="+mn-ea"/>
                <a:cs typeface="+mn-cs"/>
              </a:rPr>
              <a:t> el análisis CAE del rodillo a las cargas sometidas y se determina el factor de seguridad 35</a:t>
            </a:r>
            <a:endParaRPr lang="es-EC"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20</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7 partes</a:t>
            </a:r>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2</a:t>
            </a:fld>
            <a:endParaRPr lang="en-US"/>
          </a:p>
        </p:txBody>
      </p:sp>
    </p:spTree>
    <p:extLst>
      <p:ext uri="{BB962C8B-B14F-4D97-AF65-F5344CB8AC3E}">
        <p14:creationId xmlns:p14="http://schemas.microsoft.com/office/powerpoint/2010/main" val="3772378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smtClean="0"/>
          </a:p>
        </p:txBody>
      </p:sp>
      <p:sp>
        <p:nvSpPr>
          <p:cNvPr id="4" name="3 Marcador de número de diapositiva"/>
          <p:cNvSpPr>
            <a:spLocks noGrp="1"/>
          </p:cNvSpPr>
          <p:nvPr>
            <p:ph type="sldNum" sz="quarter" idx="10"/>
          </p:nvPr>
        </p:nvSpPr>
        <p:spPr/>
        <p:txBody>
          <a:bodyPr/>
          <a:lstStyle/>
          <a:p>
            <a:fld id="{62EA14A5-CB5E-4D17-A717-298259406D97}" type="slidenum">
              <a:rPr lang="en-US" smtClean="0"/>
              <a:t>21</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smtClean="0"/>
          </a:p>
        </p:txBody>
      </p:sp>
      <p:sp>
        <p:nvSpPr>
          <p:cNvPr id="4" name="3 Marcador de número de diapositiva"/>
          <p:cNvSpPr>
            <a:spLocks noGrp="1"/>
          </p:cNvSpPr>
          <p:nvPr>
            <p:ph type="sldNum" sz="quarter" idx="10"/>
          </p:nvPr>
        </p:nvSpPr>
        <p:spPr/>
        <p:txBody>
          <a:bodyPr/>
          <a:lstStyle/>
          <a:p>
            <a:fld id="{62EA14A5-CB5E-4D17-A717-298259406D97}" type="slidenum">
              <a:rPr lang="en-US" smtClean="0"/>
              <a:t>22</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sz="1200" kern="1200" baseline="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23</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NO LEER:</a:t>
            </a:r>
          </a:p>
          <a:p>
            <a:r>
              <a:rPr lang="es-EC" dirty="0" smtClean="0"/>
              <a:t>Se</a:t>
            </a:r>
            <a:r>
              <a:rPr lang="es-EC" baseline="0" dirty="0" smtClean="0"/>
              <a:t> necesita 12 pines de salida digitales, de los cuales 3 deben ser </a:t>
            </a:r>
            <a:r>
              <a:rPr lang="es-EC" baseline="0" dirty="0" err="1" smtClean="0"/>
              <a:t>pwm</a:t>
            </a:r>
            <a:r>
              <a:rPr lang="es-EC" baseline="0" dirty="0" smtClean="0"/>
              <a:t> y 3 analógicos</a:t>
            </a:r>
          </a:p>
          <a:p>
            <a:r>
              <a:rPr lang="es-EC" baseline="0" dirty="0" err="1" smtClean="0"/>
              <a:t>Pics</a:t>
            </a:r>
            <a:r>
              <a:rPr lang="es-EC" baseline="0" dirty="0" smtClean="0"/>
              <a:t> con prestaciones similares disponen 2 canales </a:t>
            </a:r>
            <a:r>
              <a:rPr lang="es-EC" baseline="0" dirty="0" err="1" smtClean="0"/>
              <a:t>pwm</a:t>
            </a:r>
            <a:endParaRPr lang="es-EC" baseline="0" dirty="0" smtClean="0"/>
          </a:p>
          <a:p>
            <a:r>
              <a:rPr lang="es-EC" baseline="0" dirty="0" err="1" smtClean="0"/>
              <a:t>Pics</a:t>
            </a:r>
            <a:r>
              <a:rPr lang="es-EC" baseline="0" dirty="0" smtClean="0"/>
              <a:t> con mas canales </a:t>
            </a:r>
            <a:r>
              <a:rPr lang="es-EC" baseline="0" dirty="0" err="1" smtClean="0"/>
              <a:t>pwm</a:t>
            </a:r>
            <a:r>
              <a:rPr lang="es-EC" baseline="0" dirty="0" smtClean="0"/>
              <a:t> tienen 12 analógicos y al menos 54 digitales (sobredimensionamiento)</a:t>
            </a:r>
            <a:endParaRPr lang="es-EC" dirty="0"/>
          </a:p>
        </p:txBody>
      </p:sp>
      <p:sp>
        <p:nvSpPr>
          <p:cNvPr id="4" name="3 Marcador de número de diapositiva"/>
          <p:cNvSpPr>
            <a:spLocks noGrp="1"/>
          </p:cNvSpPr>
          <p:nvPr>
            <p:ph type="sldNum" sz="quarter" idx="10"/>
          </p:nvPr>
        </p:nvSpPr>
        <p:spPr/>
        <p:txBody>
          <a:bodyPr/>
          <a:lstStyle/>
          <a:p>
            <a:fld id="{62EA14A5-CB5E-4D17-A717-298259406D97}" type="slidenum">
              <a:rPr lang="en-US" smtClean="0"/>
              <a:t>24</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62EA14A5-CB5E-4D17-A717-298259406D97}" type="slidenum">
              <a:rPr lang="en-US" smtClean="0"/>
              <a:t>25</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Para el calculo de</a:t>
            </a:r>
            <a:r>
              <a:rPr lang="es-EC" sz="1200" kern="1200" baseline="0" dirty="0" smtClean="0">
                <a:solidFill>
                  <a:schemeClr val="tx1"/>
                </a:solidFill>
                <a:effectLst/>
                <a:latin typeface="+mn-lt"/>
                <a:ea typeface="+mn-ea"/>
                <a:cs typeface="+mn-cs"/>
              </a:rPr>
              <a:t> el ancho de pista se utilizo la norma</a:t>
            </a:r>
            <a:r>
              <a:rPr lang="es-EC" sz="1200" kern="1200" dirty="0" smtClean="0">
                <a:solidFill>
                  <a:schemeClr val="tx1"/>
                </a:solidFill>
                <a:effectLst/>
                <a:latin typeface="+mn-lt"/>
                <a:ea typeface="+mn-ea"/>
                <a:cs typeface="+mn-cs"/>
              </a:rPr>
              <a:t> ANSI-IPC 2221.</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baseline="0" dirty="0" smtClean="0">
                <a:solidFill>
                  <a:schemeClr val="tx1"/>
                </a:solidFill>
                <a:effectLst/>
                <a:latin typeface="+mn-lt"/>
                <a:ea typeface="+mn-ea"/>
                <a:cs typeface="+mn-cs"/>
              </a:rPr>
              <a:t>Para el ancho de pista de la alimentación se empleo únicamente la corriente máxima de trabajo del regulador (1.5 A). Debido a que la corriente de trabajo del microcontrolador se encuentra en el rango de 0 a 40 </a:t>
            </a:r>
            <a:r>
              <a:rPr lang="es-EC" sz="1200" kern="1200" baseline="0" dirty="0" err="1" smtClean="0">
                <a:solidFill>
                  <a:schemeClr val="tx1"/>
                </a:solidFill>
                <a:effectLst/>
                <a:latin typeface="+mn-lt"/>
                <a:ea typeface="+mn-ea"/>
                <a:cs typeface="+mn-cs"/>
              </a:rPr>
              <a:t>mA.</a:t>
            </a:r>
            <a:endParaRPr lang="es-EC" dirty="0" smtClean="0"/>
          </a:p>
          <a:p>
            <a:endParaRPr lang="es-EC" sz="1200" kern="1200" dirty="0" smtClean="0">
              <a:solidFill>
                <a:schemeClr val="tx1"/>
              </a:solidFill>
              <a:effectLst/>
              <a:latin typeface="+mn-lt"/>
              <a:ea typeface="+mn-ea"/>
              <a:cs typeface="+mn-cs"/>
            </a:endParaRPr>
          </a:p>
          <a:p>
            <a:r>
              <a:rPr lang="es-EC" sz="1200" kern="1200" baseline="0" dirty="0" smtClean="0">
                <a:solidFill>
                  <a:schemeClr val="tx1"/>
                </a:solidFill>
                <a:effectLst/>
                <a:latin typeface="+mn-lt"/>
                <a:ea typeface="+mn-ea"/>
                <a:cs typeface="+mn-cs"/>
              </a:rPr>
              <a:t>K1,k2,k3 determinados por norma</a:t>
            </a:r>
          </a:p>
          <a:p>
            <a:r>
              <a:rPr lang="es-EC" sz="1200" kern="1200" baseline="0" dirty="0" smtClean="0">
                <a:solidFill>
                  <a:schemeClr val="tx1"/>
                </a:solidFill>
                <a:effectLst/>
                <a:latin typeface="+mn-lt"/>
                <a:ea typeface="+mn-ea"/>
                <a:cs typeface="+mn-cs"/>
              </a:rPr>
              <a:t>Altura=1 1onza por pie cuadrado</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err="1" smtClean="0">
                <a:solidFill>
                  <a:schemeClr val="tx1"/>
                </a:solidFill>
                <a:effectLst/>
                <a:latin typeface="+mn-lt"/>
                <a:ea typeface="+mn-ea"/>
                <a:cs typeface="+mn-cs"/>
              </a:rPr>
              <a:t>Mils</a:t>
            </a:r>
            <a:r>
              <a:rPr lang="es-EC" sz="1200" kern="1200" dirty="0" smtClean="0">
                <a:solidFill>
                  <a:schemeClr val="tx1"/>
                </a:solidFill>
                <a:effectLst/>
                <a:latin typeface="+mn-lt"/>
                <a:ea typeface="+mn-ea"/>
                <a:cs typeface="+mn-cs"/>
              </a:rPr>
              <a:t> es la unidad del ancho</a:t>
            </a:r>
            <a:r>
              <a:rPr lang="es-EC" sz="1200" kern="1200" baseline="0" dirty="0" smtClean="0">
                <a:solidFill>
                  <a:schemeClr val="tx1"/>
                </a:solidFill>
                <a:effectLst/>
                <a:latin typeface="+mn-lt"/>
                <a:ea typeface="+mn-ea"/>
                <a:cs typeface="+mn-cs"/>
              </a:rPr>
              <a:t> de pista milésima de pulgada</a:t>
            </a:r>
          </a:p>
          <a:p>
            <a:endParaRPr lang="es-EC" sz="1200" kern="1200" baseline="0" dirty="0" smtClean="0">
              <a:solidFill>
                <a:schemeClr val="tx1"/>
              </a:solidFill>
              <a:effectLst/>
              <a:latin typeface="+mn-lt"/>
              <a:ea typeface="+mn-ea"/>
              <a:cs typeface="+mn-cs"/>
            </a:endParaRPr>
          </a:p>
          <a:p>
            <a:endParaRPr lang="es-EC" sz="1200" kern="1200" baseline="0" dirty="0" smtClean="0">
              <a:solidFill>
                <a:schemeClr val="tx1"/>
              </a:solidFill>
              <a:effectLst/>
              <a:latin typeface="+mn-lt"/>
              <a:ea typeface="+mn-ea"/>
              <a:cs typeface="+mn-cs"/>
            </a:endParaRPr>
          </a:p>
          <a:p>
            <a:endParaRPr lang="es-EC" sz="1200" kern="1200" baseline="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26</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baseline="0" dirty="0" smtClean="0">
                <a:solidFill>
                  <a:schemeClr val="tx1"/>
                </a:solidFill>
                <a:effectLst/>
                <a:latin typeface="+mn-lt"/>
                <a:ea typeface="+mn-ea"/>
                <a:cs typeface="+mn-cs"/>
              </a:rPr>
              <a:t>El primer circuito contiene el interruptor de encendido, los pulsadores de emergencia y relés para la activación de las luces piloto y el motor de la banda.</a:t>
            </a:r>
          </a:p>
          <a:p>
            <a:endParaRPr lang="es-EC" sz="1200" kern="1200" baseline="0" dirty="0" smtClean="0">
              <a:solidFill>
                <a:schemeClr val="tx1"/>
              </a:solidFill>
              <a:effectLst/>
              <a:latin typeface="+mn-lt"/>
              <a:ea typeface="+mn-ea"/>
              <a:cs typeface="+mn-cs"/>
            </a:endParaRPr>
          </a:p>
          <a:p>
            <a:r>
              <a:rPr lang="es-EC" sz="1200" kern="1200" baseline="0" dirty="0" smtClean="0">
                <a:solidFill>
                  <a:schemeClr val="tx1"/>
                </a:solidFill>
                <a:effectLst/>
                <a:latin typeface="+mn-lt"/>
                <a:ea typeface="+mn-ea"/>
                <a:cs typeface="+mn-cs"/>
              </a:rPr>
              <a:t>El circuito de activación del electroimán contiene un relé y una alimentación independiente de 12V para aislar el electroimán del resto del circuito.</a:t>
            </a: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27</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sz="1200" kern="1200" baseline="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28</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El filtro de Kalman permitirá realizar la predicción de la posición de los objetos que deben ser clasificados por el robot. Para el modelamiento se considera que la banda transportadora mantiene una velocidad constante.</a:t>
            </a:r>
          </a:p>
          <a:p>
            <a:endParaRPr lang="es-EC"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A es la matriz de transición considerando un tiempo de muestreo de 0.11seg. </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B es la matriz de control teniendo un valor nulo debido a que se trata de un movimiento a velocidad constante</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H es la matriz de observación que nos permite obtener la posición del objeto.</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err="1" smtClean="0">
                <a:solidFill>
                  <a:schemeClr val="tx1"/>
                </a:solidFill>
                <a:effectLst/>
                <a:latin typeface="+mn-lt"/>
                <a:ea typeface="+mn-ea"/>
                <a:cs typeface="+mn-cs"/>
              </a:rPr>
              <a:t>Xo</a:t>
            </a:r>
            <a:r>
              <a:rPr lang="es-EC" sz="1200" kern="1200" baseline="0" dirty="0" smtClean="0">
                <a:solidFill>
                  <a:schemeClr val="tx1"/>
                </a:solidFill>
                <a:effectLst/>
                <a:latin typeface="+mn-lt"/>
                <a:ea typeface="+mn-ea"/>
                <a:cs typeface="+mn-cs"/>
              </a:rPr>
              <a:t> es la matriz de estado inicial, donde X inicial se actualiza en cada predicción realizada por el filtro </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baseline="0" dirty="0" smtClean="0">
                <a:solidFill>
                  <a:schemeClr val="tx1"/>
                </a:solidFill>
                <a:effectLst/>
                <a:latin typeface="+mn-lt"/>
                <a:ea typeface="+mn-ea"/>
                <a:cs typeface="+mn-cs"/>
              </a:rPr>
              <a:t>Las matrices Q y R son </a:t>
            </a:r>
            <a:r>
              <a:rPr lang="es-EC" sz="1200" kern="1200" baseline="0" dirty="0" err="1" smtClean="0">
                <a:solidFill>
                  <a:schemeClr val="tx1"/>
                </a:solidFill>
                <a:effectLst/>
                <a:latin typeface="+mn-lt"/>
                <a:ea typeface="+mn-ea"/>
                <a:cs typeface="+mn-cs"/>
              </a:rPr>
              <a:t>seteadas</a:t>
            </a:r>
            <a:r>
              <a:rPr lang="es-EC" sz="1200" kern="1200" baseline="0" dirty="0" smtClean="0">
                <a:solidFill>
                  <a:schemeClr val="tx1"/>
                </a:solidFill>
                <a:effectLst/>
                <a:latin typeface="+mn-lt"/>
                <a:ea typeface="+mn-ea"/>
                <a:cs typeface="+mn-cs"/>
              </a:rPr>
              <a:t> experimentalmente hasta obtener el mejor resultado</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baseline="0" dirty="0" smtClean="0">
                <a:solidFill>
                  <a:schemeClr val="tx1"/>
                </a:solidFill>
                <a:effectLst/>
                <a:latin typeface="+mn-lt"/>
                <a:ea typeface="+mn-ea"/>
                <a:cs typeface="+mn-cs"/>
              </a:rPr>
              <a:t>Se recomienda utilizar una matriz diagonal por lo que se utiliza el valor de la covarianza de la posición.</a:t>
            </a:r>
            <a:endParaRPr lang="es-EC" sz="1200" kern="1200" dirty="0" smtClean="0">
              <a:solidFill>
                <a:schemeClr val="tx1"/>
              </a:solidFill>
              <a:effectLst/>
              <a:latin typeface="+mn-lt"/>
              <a:ea typeface="+mn-ea"/>
              <a:cs typeface="+mn-cs"/>
            </a:endParaRPr>
          </a:p>
          <a:p>
            <a:endParaRPr lang="es-EC" sz="1200" kern="1200" baseline="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29</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baseline="0" dirty="0" smtClean="0">
                <a:solidFill>
                  <a:schemeClr val="tx1"/>
                </a:solidFill>
                <a:effectLst/>
                <a:latin typeface="+mn-lt"/>
                <a:ea typeface="+mn-ea"/>
                <a:cs typeface="+mn-cs"/>
              </a:rPr>
              <a:t>Para calcular la cinemática del robot </a:t>
            </a:r>
            <a:r>
              <a:rPr lang="es-EC" sz="1200" kern="1200" baseline="0" dirty="0" err="1" smtClean="0">
                <a:solidFill>
                  <a:schemeClr val="tx1"/>
                </a:solidFill>
                <a:effectLst/>
                <a:latin typeface="+mn-lt"/>
                <a:ea typeface="+mn-ea"/>
                <a:cs typeface="+mn-cs"/>
              </a:rPr>
              <a:t>Scara</a:t>
            </a:r>
            <a:r>
              <a:rPr lang="es-EC" sz="1200" kern="1200" baseline="0" dirty="0" smtClean="0">
                <a:solidFill>
                  <a:schemeClr val="tx1"/>
                </a:solidFill>
                <a:effectLst/>
                <a:latin typeface="+mn-lt"/>
                <a:ea typeface="+mn-ea"/>
                <a:cs typeface="+mn-cs"/>
              </a:rPr>
              <a:t> se utilizó el método de Denavit Hartenberg, se hallaron los  parámetros y a partir de la matriz de transformación homogénea se obtuvieron las ecuaciones de las coordenadas rectangulares en función de las coordenadas articulares. Se calcula la cinemática inversa y  se despejan las coordenadas articulares en función de las coordenadas </a:t>
            </a:r>
            <a:r>
              <a:rPr lang="es-EC" sz="1200" kern="1200" baseline="0" dirty="0" err="1" smtClean="0">
                <a:solidFill>
                  <a:schemeClr val="tx1"/>
                </a:solidFill>
                <a:effectLst/>
                <a:latin typeface="+mn-lt"/>
                <a:ea typeface="+mn-ea"/>
                <a:cs typeface="+mn-cs"/>
              </a:rPr>
              <a:t>x,y,z</a:t>
            </a:r>
            <a:r>
              <a:rPr lang="es-EC" sz="1200" kern="1200" baseline="0" dirty="0" smtClean="0">
                <a:solidFill>
                  <a:schemeClr val="tx1"/>
                </a:solidFill>
                <a:effectLst/>
                <a:latin typeface="+mn-lt"/>
                <a:ea typeface="+mn-ea"/>
                <a:cs typeface="+mn-cs"/>
              </a:rPr>
              <a:t>.</a:t>
            </a:r>
          </a:p>
          <a:p>
            <a:endParaRPr lang="es-EC" sz="1200" kern="1200" baseline="0" dirty="0" smtClean="0">
              <a:solidFill>
                <a:schemeClr val="tx1"/>
              </a:solidFill>
              <a:effectLst/>
              <a:latin typeface="+mn-lt"/>
              <a:ea typeface="+mn-ea"/>
              <a:cs typeface="+mn-cs"/>
            </a:endParaRPr>
          </a:p>
          <a:p>
            <a:r>
              <a:rPr lang="es-EC" sz="1200" kern="1200" baseline="0" dirty="0" smtClean="0">
                <a:solidFill>
                  <a:schemeClr val="tx1"/>
                </a:solidFill>
                <a:effectLst/>
                <a:latin typeface="+mn-lt"/>
                <a:ea typeface="+mn-ea"/>
                <a:cs typeface="+mn-cs"/>
              </a:rPr>
              <a:t>Para el control de posicionamiento, se encuentra la función de transferencia de cada uno de los motores y se define las constantes de su controlador PID</a:t>
            </a:r>
          </a:p>
          <a:p>
            <a:r>
              <a:rPr lang="es-EC" sz="1200" b="1" kern="1200" baseline="0" dirty="0" smtClean="0">
                <a:solidFill>
                  <a:schemeClr val="tx1"/>
                </a:solidFill>
                <a:effectLst/>
                <a:latin typeface="+mn-lt"/>
                <a:ea typeface="+mn-ea"/>
                <a:cs typeface="+mn-cs"/>
              </a:rPr>
              <a:t>NO LEER:</a:t>
            </a:r>
          </a:p>
          <a:p>
            <a:r>
              <a:rPr lang="es-EC" sz="1200" kern="1200" baseline="0" dirty="0" smtClean="0">
                <a:solidFill>
                  <a:schemeClr val="tx1"/>
                </a:solidFill>
                <a:effectLst/>
                <a:latin typeface="+mn-lt"/>
                <a:ea typeface="+mn-ea"/>
                <a:cs typeface="+mn-cs"/>
              </a:rPr>
              <a:t>PI adecuado cuando la dinámica del sistema es de primer orden, elimina el error en estado estable</a:t>
            </a:r>
          </a:p>
          <a:p>
            <a:r>
              <a:rPr lang="es-EC" sz="1200" kern="1200" baseline="0" dirty="0" smtClean="0">
                <a:solidFill>
                  <a:schemeClr val="tx1"/>
                </a:solidFill>
                <a:effectLst/>
                <a:latin typeface="+mn-lt"/>
                <a:ea typeface="+mn-ea"/>
                <a:cs typeface="+mn-cs"/>
              </a:rPr>
              <a:t>PD permite disminuir el </a:t>
            </a:r>
            <a:r>
              <a:rPr lang="es-EC" sz="1200" kern="1200" baseline="0" dirty="0" err="1" smtClean="0">
                <a:solidFill>
                  <a:schemeClr val="tx1"/>
                </a:solidFill>
                <a:effectLst/>
                <a:latin typeface="+mn-lt"/>
                <a:ea typeface="+mn-ea"/>
                <a:cs typeface="+mn-cs"/>
              </a:rPr>
              <a:t>sobrepico</a:t>
            </a:r>
            <a:r>
              <a:rPr lang="es-EC" sz="1200" kern="1200" baseline="0" dirty="0" smtClean="0">
                <a:solidFill>
                  <a:schemeClr val="tx1"/>
                </a:solidFill>
                <a:effectLst/>
                <a:latin typeface="+mn-lt"/>
                <a:ea typeface="+mn-ea"/>
                <a:cs typeface="+mn-cs"/>
              </a:rPr>
              <a:t> y aumentar rapidez al sistema pero no tiene efecto en el error en estado estable</a:t>
            </a: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30</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62EA14A5-CB5E-4D17-A717-298259406D97}" type="slidenum">
              <a:rPr lang="en-US" smtClean="0"/>
              <a:t>3</a:t>
            </a:fld>
            <a:endParaRPr lang="en-US"/>
          </a:p>
        </p:txBody>
      </p:sp>
    </p:spTree>
    <p:extLst>
      <p:ext uri="{BB962C8B-B14F-4D97-AF65-F5344CB8AC3E}">
        <p14:creationId xmlns:p14="http://schemas.microsoft.com/office/powerpoint/2010/main" val="229528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baseline="0" dirty="0" smtClean="0">
                <a:solidFill>
                  <a:schemeClr val="tx1"/>
                </a:solidFill>
                <a:effectLst/>
                <a:latin typeface="+mn-lt"/>
                <a:ea typeface="+mn-ea"/>
                <a:cs typeface="+mn-cs"/>
              </a:rPr>
              <a:t>Para el diseño de la HMI se utilizó la norma GEDIS (Guía ergonómica de diseño de interfaces)</a:t>
            </a: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31</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62EA14A5-CB5E-4D17-A717-298259406D97}" type="slidenum">
              <a:rPr lang="en-US" smtClean="0"/>
              <a:t>32</a:t>
            </a:fld>
            <a:endParaRPr lang="en-US"/>
          </a:p>
        </p:txBody>
      </p:sp>
    </p:spTree>
    <p:extLst>
      <p:ext uri="{BB962C8B-B14F-4D97-AF65-F5344CB8AC3E}">
        <p14:creationId xmlns:p14="http://schemas.microsoft.com/office/powerpoint/2010/main" val="229528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sz="1200" kern="1200" baseline="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33</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sz="1200" kern="1200" baseline="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34</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sz="1200" kern="1200" baseline="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35</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baseline="0" dirty="0" smtClean="0">
                <a:solidFill>
                  <a:schemeClr val="tx1"/>
                </a:solidFill>
                <a:effectLst/>
                <a:latin typeface="+mn-lt"/>
                <a:ea typeface="+mn-ea"/>
                <a:cs typeface="+mn-cs"/>
              </a:rPr>
              <a:t>La reducción del sensor consiste en un tren de engranes. Se calculo la relación obteniendo una reducción de 115: 1</a:t>
            </a:r>
          </a:p>
          <a:p>
            <a:r>
              <a:rPr lang="es-EC" sz="1200" kern="1200" baseline="0" dirty="0" smtClean="0">
                <a:solidFill>
                  <a:schemeClr val="tx1"/>
                </a:solidFill>
                <a:effectLst/>
                <a:latin typeface="+mn-lt"/>
                <a:ea typeface="+mn-ea"/>
                <a:cs typeface="+mn-cs"/>
              </a:rPr>
              <a:t>Los potenciómetros utilizados son de 10K, y se calcula la variación de resistencia por cada grado de giro del motor</a:t>
            </a: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36</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sz="1200" kern="1200" baseline="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37</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sz="1200" kern="1200" baseline="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38</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sz="1200" kern="1200" baseline="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39</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sz="1200" kern="1200" baseline="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40</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b="1" dirty="0" smtClean="0"/>
              <a:t>Fiabilidad:</a:t>
            </a:r>
            <a:r>
              <a:rPr lang="es-EC" dirty="0" smtClean="0"/>
              <a:t> capacidad</a:t>
            </a:r>
            <a:r>
              <a:rPr lang="es-EC" baseline="0" dirty="0" smtClean="0"/>
              <a:t> de que un sistema se mantenga operativo durante un periodo determinado bajo condiciones de trabajo normales.</a:t>
            </a:r>
          </a:p>
          <a:p>
            <a:r>
              <a:rPr lang="es-EC" b="1" baseline="0" dirty="0" smtClean="0"/>
              <a:t>Disponibilidad:</a:t>
            </a:r>
            <a:r>
              <a:rPr lang="es-EC" baseline="0" dirty="0" smtClean="0"/>
              <a:t> % de tiempo que un sistema se encuentra disponible para realizar sus funciones</a:t>
            </a:r>
            <a:endParaRPr lang="es-EC" dirty="0"/>
          </a:p>
        </p:txBody>
      </p:sp>
      <p:sp>
        <p:nvSpPr>
          <p:cNvPr id="4" name="3 Marcador de número de diapositiva"/>
          <p:cNvSpPr>
            <a:spLocks noGrp="1"/>
          </p:cNvSpPr>
          <p:nvPr>
            <p:ph type="sldNum" sz="quarter" idx="10"/>
          </p:nvPr>
        </p:nvSpPr>
        <p:spPr/>
        <p:txBody>
          <a:bodyPr/>
          <a:lstStyle/>
          <a:p>
            <a:fld id="{62EA14A5-CB5E-4D17-A717-298259406D97}" type="slidenum">
              <a:rPr lang="en-US" smtClean="0"/>
              <a:t>4</a:t>
            </a:fld>
            <a:endParaRPr lang="en-US"/>
          </a:p>
        </p:txBody>
      </p:sp>
    </p:spTree>
    <p:extLst>
      <p:ext uri="{BB962C8B-B14F-4D97-AF65-F5344CB8AC3E}">
        <p14:creationId xmlns:p14="http://schemas.microsoft.com/office/powerpoint/2010/main" val="15130958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kern="1200" dirty="0" smtClean="0">
                <a:solidFill>
                  <a:schemeClr val="tx1"/>
                </a:solidFill>
                <a:effectLst/>
                <a:latin typeface="+mn-lt"/>
                <a:ea typeface="+mn-ea"/>
                <a:cs typeface="+mn-cs"/>
              </a:rPr>
              <a:t>Iluminación:</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Para evitar el ruido de iluminación externa del sistema de visión, se implementa un sistema de iluminación controlado, el cual consta de una caja oscura con iluminación constante y uniforme.</a:t>
            </a:r>
          </a:p>
          <a:p>
            <a:endParaRPr lang="es-EC" sz="1200" kern="1200" baseline="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41</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baseline="0" dirty="0" smtClean="0">
                <a:solidFill>
                  <a:schemeClr val="tx1"/>
                </a:solidFill>
                <a:effectLst/>
                <a:latin typeface="+mn-lt"/>
                <a:ea typeface="+mn-ea"/>
                <a:cs typeface="+mn-cs"/>
              </a:rPr>
              <a:t>Error de posicionamiento de ±1cm</a:t>
            </a:r>
          </a:p>
          <a:p>
            <a:r>
              <a:rPr lang="es-EC" sz="1200" kern="1200" baseline="0" dirty="0" smtClean="0">
                <a:solidFill>
                  <a:schemeClr val="tx1"/>
                </a:solidFill>
                <a:effectLst/>
                <a:latin typeface="+mn-lt"/>
                <a:ea typeface="+mn-ea"/>
                <a:cs typeface="+mn-cs"/>
              </a:rPr>
              <a:t>Tipos de pruebas realizadas</a:t>
            </a: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42</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62EA14A5-CB5E-4D17-A717-298259406D97}" type="slidenum">
              <a:rPr lang="en-US" smtClean="0"/>
              <a:t>43</a:t>
            </a:fld>
            <a:endParaRPr lang="en-US"/>
          </a:p>
        </p:txBody>
      </p:sp>
    </p:spTree>
    <p:extLst>
      <p:ext uri="{BB962C8B-B14F-4D97-AF65-F5344CB8AC3E}">
        <p14:creationId xmlns:p14="http://schemas.microsoft.com/office/powerpoint/2010/main" val="2295286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Se realizaron pruebas en la zona de trabajo de la cámara para establecer el error en el proceso de predicción mientras es posible hacer la corrección y actualización del filtro utilizando los datos de la cámara. En la Tabla se puede observar que el error de la predicción va disminuyendo en función de cada actualización del filtro,</a:t>
            </a:r>
            <a:r>
              <a:rPr lang="es-EC" sz="1200" kern="1200" baseline="0" dirty="0" smtClean="0">
                <a:solidFill>
                  <a:schemeClr val="tx1"/>
                </a:solidFill>
                <a:effectLst/>
                <a:latin typeface="+mn-lt"/>
                <a:ea typeface="+mn-ea"/>
                <a:cs typeface="+mn-cs"/>
              </a:rPr>
              <a:t> el objetivo del filtro hacer que el error de predicción tienda 0</a:t>
            </a: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44</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baseline="0" dirty="0" smtClean="0">
                <a:solidFill>
                  <a:schemeClr val="tx1"/>
                </a:solidFill>
                <a:effectLst/>
                <a:latin typeface="+mn-lt"/>
                <a:ea typeface="+mn-ea"/>
                <a:cs typeface="+mn-cs"/>
              </a:rPr>
              <a:t>El error con respecto a la primera prueba aumenta en un 1.15% esto es debido a que cuando el objeto sale del área de visión de la cámara el filtro deja de hacer la etapa de corrección.</a:t>
            </a: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45</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baseline="0" dirty="0" smtClean="0">
                <a:solidFill>
                  <a:schemeClr val="tx1"/>
                </a:solidFill>
                <a:effectLst/>
                <a:latin typeface="+mn-lt"/>
                <a:ea typeface="+mn-ea"/>
                <a:cs typeface="+mn-cs"/>
              </a:rPr>
              <a:t>El error aumenta porque se calcula el </a:t>
            </a:r>
            <a:r>
              <a:rPr lang="es-EC" sz="1200" kern="1200" baseline="0" dirty="0" err="1" smtClean="0">
                <a:solidFill>
                  <a:schemeClr val="tx1"/>
                </a:solidFill>
                <a:effectLst/>
                <a:latin typeface="+mn-lt"/>
                <a:ea typeface="+mn-ea"/>
                <a:cs typeface="+mn-cs"/>
              </a:rPr>
              <a:t>centroide</a:t>
            </a:r>
            <a:r>
              <a:rPr lang="es-EC" sz="1200" kern="1200" baseline="0" dirty="0" smtClean="0">
                <a:solidFill>
                  <a:schemeClr val="tx1"/>
                </a:solidFill>
                <a:effectLst/>
                <a:latin typeface="+mn-lt"/>
                <a:ea typeface="+mn-ea"/>
                <a:cs typeface="+mn-cs"/>
              </a:rPr>
              <a:t> del área encerrada en el circulo, por lo que el </a:t>
            </a:r>
            <a:r>
              <a:rPr lang="es-EC" sz="1200" kern="1200" baseline="0" dirty="0" err="1" smtClean="0">
                <a:solidFill>
                  <a:schemeClr val="tx1"/>
                </a:solidFill>
                <a:effectLst/>
                <a:latin typeface="+mn-lt"/>
                <a:ea typeface="+mn-ea"/>
                <a:cs typeface="+mn-cs"/>
              </a:rPr>
              <a:t>centroide</a:t>
            </a:r>
            <a:r>
              <a:rPr lang="es-EC" sz="1200" kern="1200" baseline="0" dirty="0" smtClean="0">
                <a:solidFill>
                  <a:schemeClr val="tx1"/>
                </a:solidFill>
                <a:effectLst/>
                <a:latin typeface="+mn-lt"/>
                <a:ea typeface="+mn-ea"/>
                <a:cs typeface="+mn-cs"/>
              </a:rPr>
              <a:t> calculado se aproxima al real presentando un error de 0.59% con respecto a la prueba por forma.</a:t>
            </a: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46</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Para la comparación</a:t>
            </a:r>
            <a:r>
              <a:rPr lang="es-EC" sz="1200" kern="1200" baseline="0" dirty="0" smtClean="0">
                <a:solidFill>
                  <a:schemeClr val="tx1"/>
                </a:solidFill>
                <a:effectLst/>
                <a:latin typeface="+mn-lt"/>
                <a:ea typeface="+mn-ea"/>
                <a:cs typeface="+mn-cs"/>
              </a:rPr>
              <a:t> se utilizó la predicción del filtro de Kalman y una predicción basada en la ecuaciones del movimiento rectilíneo uniforme.</a:t>
            </a:r>
          </a:p>
          <a:p>
            <a:r>
              <a:rPr lang="es-EC" sz="1200" kern="1200" dirty="0" smtClean="0">
                <a:solidFill>
                  <a:schemeClr val="tx1"/>
                </a:solidFill>
                <a:effectLst/>
                <a:latin typeface="+mn-lt"/>
                <a:ea typeface="+mn-ea"/>
                <a:cs typeface="+mn-cs"/>
              </a:rPr>
              <a:t>En algunos casos los resultados obtenidos con el filtro de Kalman y las ecuaciones de movimiento rectilíneo uniforme son aproximados, mientras que en otros casos presentan una gran diferencia. Esto se debe principalmente a que en ciertas ocasiones debido a factores externos tales como deslizamiento de la banda, la velocidad varía momentáneamente. </a:t>
            </a:r>
          </a:p>
          <a:p>
            <a:r>
              <a:rPr lang="es-EC" sz="1200" kern="1200" dirty="0" smtClean="0">
                <a:solidFill>
                  <a:schemeClr val="tx1"/>
                </a:solidFill>
                <a:effectLst/>
                <a:latin typeface="+mn-lt"/>
                <a:ea typeface="+mn-ea"/>
                <a:cs typeface="+mn-cs"/>
              </a:rPr>
              <a:t>En el caso del filtro de Kalman cuando se produce la variación de velocidad mientras el objeto se encuentra en el rango de visión de la cámara, la posición se corrige debido a las mediciones continuas del </a:t>
            </a:r>
            <a:r>
              <a:rPr lang="es-EC" sz="1200" kern="1200" dirty="0" err="1" smtClean="0">
                <a:solidFill>
                  <a:schemeClr val="tx1"/>
                </a:solidFill>
                <a:effectLst/>
                <a:latin typeface="+mn-lt"/>
                <a:ea typeface="+mn-ea"/>
                <a:cs typeface="+mn-cs"/>
              </a:rPr>
              <a:t>centroide</a:t>
            </a:r>
            <a:r>
              <a:rPr lang="es-EC" sz="1200" kern="1200" dirty="0" smtClean="0">
                <a:solidFill>
                  <a:schemeClr val="tx1"/>
                </a:solidFill>
                <a:effectLst/>
                <a:latin typeface="+mn-lt"/>
                <a:ea typeface="+mn-ea"/>
                <a:cs typeface="+mn-cs"/>
              </a:rPr>
              <a:t> del objeto. Por el contrario, para el caso del movimiento rectilíneo uniforme en las ecuaciones se define una velocidad constante en todo momento, por lo que no considera los factores externos y continúa su predicción. </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baseline="0" dirty="0" smtClean="0">
                <a:solidFill>
                  <a:schemeClr val="tx1"/>
                </a:solidFill>
                <a:effectLst/>
                <a:latin typeface="+mn-lt"/>
                <a:ea typeface="+mn-ea"/>
                <a:cs typeface="+mn-cs"/>
              </a:rPr>
              <a:t>2.35%</a:t>
            </a: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47</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Es importante destacar que el tiempo de producción depende del proceso industrial en el que sea aplicado el sistema. Por tanto, para realizar el análisis se consideró los datos experimentales tomados de la celda de trabajo construida. Sin embargo en cualquier proceso que sea aplicado se tendría una optimización del mismo.</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El tiempo que toma la clasificación de un objeto desde que entra a la banda hasta q es colocado en su posición final normalmente es 23.73 </a:t>
            </a:r>
            <a:r>
              <a:rPr lang="es-EC" sz="1200" kern="1200" dirty="0" err="1" smtClean="0">
                <a:solidFill>
                  <a:schemeClr val="tx1"/>
                </a:solidFill>
                <a:effectLst/>
                <a:latin typeface="+mn-lt"/>
                <a:ea typeface="+mn-ea"/>
                <a:cs typeface="+mn-cs"/>
              </a:rPr>
              <a:t>seg</a:t>
            </a:r>
            <a:r>
              <a:rPr lang="es-EC" sz="1200" kern="1200" dirty="0" smtClean="0">
                <a:solidFill>
                  <a:schemeClr val="tx1"/>
                </a:solidFill>
                <a:effectLst/>
                <a:latin typeface="+mn-lt"/>
                <a:ea typeface="+mn-ea"/>
                <a:cs typeface="+mn-cs"/>
              </a:rPr>
              <a:t> considerando que únicamente se encuentra una pieza sobre la banda. En el caso de colocar más de un objeto en la banda hay que tomar en cuenta el intervalo de tiempo en el que se coloca.</a:t>
            </a:r>
            <a:endParaRPr lang="es-EC" sz="1200" kern="1200" baseline="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48</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baseline="0" dirty="0" smtClean="0">
                  <a:solidFill>
                    <a:schemeClr val="tx1"/>
                  </a:solidFill>
                  <a:effectLst/>
                  <a:latin typeface="+mn-lt"/>
                  <a:ea typeface="+mn-ea"/>
                  <a:cs typeface="+mn-cs"/>
                </a:endParaRPr>
              </a:p>
            </p:txBody>
          </p:sp>
        </mc:Choice>
        <mc:Fallback xmlns="">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baseline="0" dirty="0" smtClean="0">
                    <a:solidFill>
                      <a:schemeClr val="tx1"/>
                    </a:solidFill>
                    <a:effectLst/>
                    <a:latin typeface="+mn-lt"/>
                    <a:ea typeface="+mn-ea"/>
                    <a:cs typeface="+mn-cs"/>
                  </a:rPr>
                  <a:t>Caso 1: </a:t>
                </a:r>
                <a:r>
                  <a:rPr lang="es-EC" sz="1200" kern="1200" dirty="0" smtClean="0">
                    <a:solidFill>
                      <a:schemeClr val="tx1"/>
                    </a:solidFill>
                    <a:effectLst/>
                    <a:latin typeface="+mn-lt"/>
                    <a:ea typeface="+mn-ea"/>
                    <a:cs typeface="+mn-cs"/>
                  </a:rPr>
                  <a:t>El tiempo del primer objeto clasificado es 23.73 </a:t>
                </a:r>
                <a:r>
                  <a:rPr lang="es-EC" sz="1200" kern="1200" dirty="0" err="1" smtClean="0">
                    <a:solidFill>
                      <a:schemeClr val="tx1"/>
                    </a:solidFill>
                    <a:effectLst/>
                    <a:latin typeface="+mn-lt"/>
                    <a:ea typeface="+mn-ea"/>
                    <a:cs typeface="+mn-cs"/>
                  </a:rPr>
                  <a:t>seg</a:t>
                </a:r>
                <a:r>
                  <a:rPr lang="es-EC" sz="1200" kern="1200" dirty="0" smtClean="0">
                    <a:solidFill>
                      <a:schemeClr val="tx1"/>
                    </a:solidFill>
                    <a:effectLst/>
                    <a:latin typeface="+mn-lt"/>
                    <a:ea typeface="+mn-ea"/>
                    <a:cs typeface="+mn-cs"/>
                  </a:rPr>
                  <a:t>, desde el segundo objeto, al tiempo anterior se le debe sumar el tiempo que se detiene la banda para tomar los objetos que están delante. El número de objetos se define como </a:t>
                </a:r>
                <a:r>
                  <a:rPr lang="es-EC" sz="1200" i="0" kern="1200">
                    <a:solidFill>
                      <a:schemeClr val="tx1"/>
                    </a:solidFill>
                    <a:effectLst/>
                    <a:latin typeface="+mn-lt"/>
                    <a:ea typeface="+mn-ea"/>
                    <a:cs typeface="+mn-cs"/>
                  </a:rPr>
                  <a:t>𝑛</a:t>
                </a:r>
                <a:r>
                  <a:rPr lang="es-EC" sz="1200" b="0" i="0" kern="1200" smtClean="0">
                    <a:solidFill>
                      <a:schemeClr val="tx1"/>
                    </a:solidFill>
                    <a:effectLst/>
                    <a:latin typeface="Cambria Math"/>
                    <a:ea typeface="+mn-ea"/>
                    <a:cs typeface="+mn-cs"/>
                  </a:rPr>
                  <a:t>.</a:t>
                </a:r>
                <a:endParaRPr lang="es-EC"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baseline="0" dirty="0" smtClean="0">
                    <a:solidFill>
                      <a:schemeClr val="tx1"/>
                    </a:solidFill>
                    <a:effectLst/>
                    <a:latin typeface="+mn-lt"/>
                    <a:ea typeface="+mn-ea"/>
                    <a:cs typeface="+mn-cs"/>
                  </a:rPr>
                  <a:t>Caso2: </a:t>
                </a:r>
                <a:r>
                  <a:rPr lang="es-EC" sz="1200" kern="1200" dirty="0" smtClean="0">
                    <a:solidFill>
                      <a:schemeClr val="tx1"/>
                    </a:solidFill>
                    <a:effectLst/>
                    <a:latin typeface="+mn-lt"/>
                    <a:ea typeface="+mn-ea"/>
                    <a:cs typeface="+mn-cs"/>
                  </a:rPr>
                  <a:t>Para este caso únicamente se considera el tiempo del intervalo, debido a que la banda no se detiene mientras el robot realiza el trabajo. </a:t>
                </a:r>
                <a:endParaRPr lang="es-EC" sz="1200" kern="1200" baseline="0" dirty="0" smtClean="0">
                  <a:solidFill>
                    <a:schemeClr val="tx1"/>
                  </a:solidFill>
                  <a:effectLst/>
                  <a:latin typeface="+mn-lt"/>
                  <a:ea typeface="+mn-ea"/>
                  <a:cs typeface="+mn-cs"/>
                </a:endParaRPr>
              </a:p>
            </p:txBody>
          </p:sp>
        </mc:Fallback>
      </mc:AlternateContent>
      <p:sp>
        <p:nvSpPr>
          <p:cNvPr id="4" name="3 Marcador de número de diapositiva"/>
          <p:cNvSpPr>
            <a:spLocks noGrp="1"/>
          </p:cNvSpPr>
          <p:nvPr>
            <p:ph type="sldNum" sz="quarter" idx="10"/>
          </p:nvPr>
        </p:nvSpPr>
        <p:spPr/>
        <p:txBody>
          <a:bodyPr/>
          <a:lstStyle/>
          <a:p>
            <a:fld id="{62EA14A5-CB5E-4D17-A717-298259406D97}" type="slidenum">
              <a:rPr lang="en-US" smtClean="0"/>
              <a:t>49</a:t>
            </a:fld>
            <a:endParaRPr lang="en-US"/>
          </a:p>
        </p:txBody>
      </p:sp>
    </p:spTree>
    <p:extLst>
      <p:ext uri="{BB962C8B-B14F-4D97-AF65-F5344CB8AC3E}">
        <p14:creationId xmlns:p14="http://schemas.microsoft.com/office/powerpoint/2010/main" val="1104005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lvl="0"/>
                <a:r>
                  <a:rPr lang="es-EC" sz="1200" kern="1200" dirty="0" smtClean="0">
                    <a:solidFill>
                      <a:schemeClr val="tx1"/>
                    </a:solidFill>
                    <a:effectLst/>
                    <a:latin typeface="+mn-lt"/>
                    <a:ea typeface="+mn-ea"/>
                    <a:cs typeface="+mn-cs"/>
                  </a:rPr>
                  <a:t>Se diseñó y construyó una celda de trabajo para el robot SCARA, el cual dispone de un controlador central que coordina las operaciones de cada uno de los elementos que conforman el sistema. La celda de trabajo es capaz de realizar la detección y posterior clasificación de piezas de acuerdo a su forma o color utilizando un sistema de visión artificial para el reconocimiento de las piezas y aplicando el algoritmo del Filtro de Kalman para la predicción de su posición, de manera que el robot tome el objeto mientras la banda transportadora se encuentra en movimiento. Adicionalmente la celda cuenta con una HMI de supervisión del proceso. </a:t>
                </a:r>
              </a:p>
              <a:p>
                <a:r>
                  <a:rPr lang="es-EC" sz="1200" kern="1200" dirty="0">
                    <a:solidFill>
                      <a:schemeClr val="tx1"/>
                    </a:solidFill>
                    <a:effectLst/>
                    <a:latin typeface="+mn-lt"/>
                    <a:ea typeface="+mn-ea"/>
                    <a:cs typeface="+mn-cs"/>
                  </a:rPr>
                  <a:t> </a:t>
                </a:r>
              </a:p>
              <a:p>
                <a:pPr lvl="0"/>
                <a:r>
                  <a:rPr lang="es-EC" sz="1200" kern="1200" dirty="0">
                    <a:solidFill>
                      <a:schemeClr val="tx1"/>
                    </a:solidFill>
                    <a:effectLst/>
                    <a:latin typeface="+mn-lt"/>
                    <a:ea typeface="+mn-ea"/>
                    <a:cs typeface="+mn-cs"/>
                  </a:rPr>
                  <a:t>Se reparó el robot SCARA,  partiendo de la comprobación del funcionamiento de cada uno de sus sensores y actuadores, se realizó el cableado respectivo y se eliminó elementos innecesarios de la estructura. Adicionalmente, se corrigió el </a:t>
                </a:r>
                <a:r>
                  <a:rPr lang="es-EC" sz="1200" kern="1200" dirty="0" err="1">
                    <a:solidFill>
                      <a:schemeClr val="tx1"/>
                    </a:solidFill>
                    <a:effectLst/>
                    <a:latin typeface="+mn-lt"/>
                    <a:ea typeface="+mn-ea"/>
                    <a:cs typeface="+mn-cs"/>
                  </a:rPr>
                  <a:t>desalineamiento</a:t>
                </a:r>
                <a:r>
                  <a:rPr lang="es-EC" sz="1200" kern="1200" dirty="0">
                    <a:solidFill>
                      <a:schemeClr val="tx1"/>
                    </a:solidFill>
                    <a:effectLst/>
                    <a:latin typeface="+mn-lt"/>
                    <a:ea typeface="+mn-ea"/>
                    <a:cs typeface="+mn-cs"/>
                  </a:rPr>
                  <a:t> de sus eslabones mediante la reparación de sus elementos de sujeción y se colocó bocines en los ejes de las articulaciones que presentaban desgaste. </a:t>
                </a:r>
              </a:p>
              <a:p>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Se diseñó y construyó una banda transportadora de 120</a:t>
                </a:r>
                <a14:m>
                  <m:oMath xmlns:m="http://schemas.openxmlformats.org/officeDocument/2006/math">
                    <m:r>
                      <a:rPr lang="es-EC" sz="1200" i="1" kern="1200">
                        <a:solidFill>
                          <a:schemeClr val="tx1"/>
                        </a:solidFill>
                        <a:effectLst/>
                        <a:latin typeface="Cambria Math"/>
                        <a:ea typeface="+mn-ea"/>
                        <a:cs typeface="+mn-cs"/>
                      </a:rPr>
                      <m:t>×</m:t>
                    </m:r>
                  </m:oMath>
                </a14:m>
                <a:r>
                  <a:rPr lang="es-EC" sz="1200" kern="1200" dirty="0">
                    <a:solidFill>
                      <a:schemeClr val="tx1"/>
                    </a:solidFill>
                    <a:effectLst/>
                    <a:latin typeface="+mn-lt"/>
                    <a:ea typeface="+mn-ea"/>
                    <a:cs typeface="+mn-cs"/>
                  </a:rPr>
                  <a:t>48cm, cuyo movimiento es producido por un motor DC de 24W con un torque nominal de </a:t>
                </a:r>
                <a:r>
                  <a:rPr lang="es-EC" sz="1200" kern="1200" dirty="0" smtClean="0">
                    <a:solidFill>
                      <a:schemeClr val="tx1"/>
                    </a:solidFill>
                    <a:effectLst/>
                    <a:latin typeface="+mn-lt"/>
                    <a:ea typeface="+mn-ea"/>
                    <a:cs typeface="+mn-cs"/>
                  </a:rPr>
                  <a:t>8Nm. </a:t>
                </a:r>
                <a:r>
                  <a:rPr lang="es-EC" sz="1200" kern="1200" dirty="0">
                    <a:solidFill>
                      <a:schemeClr val="tx1"/>
                    </a:solidFill>
                    <a:effectLst/>
                    <a:latin typeface="+mn-lt"/>
                    <a:ea typeface="+mn-ea"/>
                    <a:cs typeface="+mn-cs"/>
                  </a:rPr>
                  <a:t>La banda transportadora es capaz de soportar una carga continua de 0.424 ton/h a una velocidad máxima de 0.15 m/s. Para su aplicación en el sistema actual, la banda trabaja a 0.06 m/s debido a las limitaciones físicas del robot SCARA. </a:t>
                </a:r>
                <a:r>
                  <a:rPr lang="es-EC" sz="1200" kern="1200" dirty="0" smtClean="0">
                    <a:solidFill>
                      <a:schemeClr val="tx1"/>
                    </a:solidFill>
                    <a:effectLst/>
                    <a:latin typeface="+mn-lt"/>
                    <a:ea typeface="+mn-ea"/>
                    <a:cs typeface="+mn-cs"/>
                  </a:rPr>
                  <a:t>Es importante considerar que existe un error de posicionamiento del robot debido al juego mecánico de las cajas de reducción presentes en los actuadores del mismo.</a:t>
                </a:r>
                <a:endParaRPr lang="es-EC" dirty="0" smtClean="0"/>
              </a:p>
              <a:p>
                <a:pPr lvl="0"/>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 </a:t>
                </a:r>
              </a:p>
              <a:p>
                <a:pPr lvl="0"/>
                <a:r>
                  <a:rPr lang="es-EC" sz="1200" kern="1200" dirty="0">
                    <a:solidFill>
                      <a:schemeClr val="tx1"/>
                    </a:solidFill>
                    <a:effectLst/>
                    <a:latin typeface="+mn-lt"/>
                    <a:ea typeface="+mn-ea"/>
                    <a:cs typeface="+mn-cs"/>
                  </a:rPr>
                  <a:t>El desarrollo del sistema de visión artificial se realizó en Python. Para el adecuado funcionamiento del sistema se implementó un ambiente controlado de iluminación. El algoritmo permite al sistema reconocer objetos por forma: triángulo, cuadrado y pentágono y por color: amarillo, verde y azul, la selección del tipo de clasificación se lo realiza desde la HMI de control permitiendo visualizar en tiempo real la detección de los objetos.</a:t>
                </a:r>
              </a:p>
              <a:p>
                <a:r>
                  <a:rPr lang="es-EC" sz="1200" kern="1200" dirty="0">
                    <a:solidFill>
                      <a:schemeClr val="tx1"/>
                    </a:solidFill>
                    <a:effectLst/>
                    <a:latin typeface="+mn-lt"/>
                    <a:ea typeface="+mn-ea"/>
                    <a:cs typeface="+mn-cs"/>
                  </a:rPr>
                  <a:t> </a:t>
                </a:r>
              </a:p>
              <a:p>
                <a:pPr lvl="0"/>
                <a:r>
                  <a:rPr lang="es-EC" sz="1200" kern="1200" dirty="0">
                    <a:solidFill>
                      <a:schemeClr val="tx1"/>
                    </a:solidFill>
                    <a:effectLst/>
                    <a:latin typeface="+mn-lt"/>
                    <a:ea typeface="+mn-ea"/>
                    <a:cs typeface="+mn-cs"/>
                  </a:rPr>
                  <a:t>La implementación del filtro del Kalman en el sistema permite concluir que </a:t>
                </a:r>
                <a:r>
                  <a:rPr lang="es-EC" sz="1200" kern="1200" dirty="0" smtClean="0">
                    <a:solidFill>
                      <a:schemeClr val="tx1"/>
                    </a:solidFill>
                    <a:effectLst/>
                    <a:latin typeface="+mn-lt"/>
                    <a:ea typeface="+mn-ea"/>
                    <a:cs typeface="+mn-cs"/>
                  </a:rPr>
                  <a:t>su aplicación </a:t>
                </a:r>
                <a:r>
                  <a:rPr lang="es-EC" sz="1200" kern="1200" dirty="0">
                    <a:solidFill>
                      <a:schemeClr val="tx1"/>
                    </a:solidFill>
                    <a:effectLst/>
                    <a:latin typeface="+mn-lt"/>
                    <a:ea typeface="+mn-ea"/>
                    <a:cs typeface="+mn-cs"/>
                  </a:rPr>
                  <a:t>consigue disminuir en un 2.35% el error comparado con utilizar un tipo de predicción básica como  las ecuaciones de movimiento rectilíneo uniforme. Adicionalmente se demostró que la implementación del Filtro de Kalman en un proceso de producción considerando las condiciones del prototipo fabricado permite disminuir en un 40.53% los tiempos de manejo de la pieza y aumentar en 50.34% el volumen de producción</a:t>
                </a:r>
                <a:r>
                  <a:rPr lang="es-EC" sz="1200" kern="1200" dirty="0" smtClean="0">
                    <a:solidFill>
                      <a:schemeClr val="tx1"/>
                    </a:solidFill>
                    <a:effectLst/>
                    <a:latin typeface="+mn-lt"/>
                    <a:ea typeface="+mn-ea"/>
                    <a:cs typeface="+mn-cs"/>
                  </a:rPr>
                  <a:t>.</a:t>
                </a:r>
                <a:endParaRPr lang="es-EC"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pPr lvl="0"/>
                <a:r>
                  <a:rPr lang="es-EC" sz="1200" kern="1200" dirty="0" smtClean="0">
                    <a:solidFill>
                      <a:schemeClr val="tx1"/>
                    </a:solidFill>
                    <a:effectLst/>
                    <a:latin typeface="+mn-lt"/>
                    <a:ea typeface="+mn-ea"/>
                    <a:cs typeface="+mn-cs"/>
                  </a:rPr>
                  <a:t>Se diseñó y construyó una celda de trabajo para el robot SCARA, el cual dispone de un controlador central que coordina las operaciones de cada uno de los elementos que conforman el sistema. La celda de trabajo es capaz de realizar la detección y posterior clasificación de piezas de acuerdo a su forma o color utilizando un sistema de visión artificial para el reconocimiento de las piezas y aplicando el algoritmo del Filtro de Kalman para la predicción de su posición, de manera que el robot tome el objeto mientras la banda transportadora se encuentra en movimiento. Adicionalmente la celda cuenta con una HMI de supervisión del proceso y en el espacio de trabajo del operario se dispone de un pulsador de emergencia para que el operario pueda ubicarse a cierta distancia de la celda de manera que se garantice su seguridad. Finalmente el desarrollo de los algoritmos para el funcionamiento de la celda fue realizado con herramientas de software libre como Python y </a:t>
                </a:r>
                <a:r>
                  <a:rPr lang="es-EC" sz="1200" kern="1200" dirty="0" err="1" smtClean="0">
                    <a:solidFill>
                      <a:schemeClr val="tx1"/>
                    </a:solidFill>
                    <a:effectLst/>
                    <a:latin typeface="+mn-lt"/>
                    <a:ea typeface="+mn-ea"/>
                    <a:cs typeface="+mn-cs"/>
                  </a:rPr>
                  <a:t>OpenCV</a:t>
                </a:r>
                <a:r>
                  <a:rPr lang="es-EC" sz="1200" kern="1200" dirty="0" smtClean="0">
                    <a:solidFill>
                      <a:schemeClr val="tx1"/>
                    </a:solidFill>
                    <a:effectLst/>
                    <a:latin typeface="+mn-lt"/>
                    <a:ea typeface="+mn-ea"/>
                    <a:cs typeface="+mn-cs"/>
                  </a:rPr>
                  <a:t>. </a:t>
                </a:r>
              </a:p>
              <a:p>
                <a:r>
                  <a:rPr lang="es-EC" sz="1200" kern="1200" dirty="0">
                    <a:solidFill>
                      <a:schemeClr val="tx1"/>
                    </a:solidFill>
                    <a:effectLst/>
                    <a:latin typeface="+mn-lt"/>
                    <a:ea typeface="+mn-ea"/>
                    <a:cs typeface="+mn-cs"/>
                  </a:rPr>
                  <a:t> </a:t>
                </a:r>
              </a:p>
              <a:p>
                <a:pPr lvl="0"/>
                <a:r>
                  <a:rPr lang="es-EC" sz="1200" kern="1200" dirty="0">
                    <a:solidFill>
                      <a:schemeClr val="tx1"/>
                    </a:solidFill>
                    <a:effectLst/>
                    <a:latin typeface="+mn-lt"/>
                    <a:ea typeface="+mn-ea"/>
                    <a:cs typeface="+mn-cs"/>
                  </a:rPr>
                  <a:t>Se reparó el robot SCARA,  partiendo de la comprobación del funcionamiento de cada uno de sus sensores y actuadores, se realizó el cableado respectivo y se eliminó elementos innecesarios de la estructura. Adicionalmente, se corrigió el </a:t>
                </a:r>
                <a:r>
                  <a:rPr lang="es-EC" sz="1200" kern="1200" dirty="0" err="1">
                    <a:solidFill>
                      <a:schemeClr val="tx1"/>
                    </a:solidFill>
                    <a:effectLst/>
                    <a:latin typeface="+mn-lt"/>
                    <a:ea typeface="+mn-ea"/>
                    <a:cs typeface="+mn-cs"/>
                  </a:rPr>
                  <a:t>desalineamiento</a:t>
                </a:r>
                <a:r>
                  <a:rPr lang="es-EC" sz="1200" kern="1200" dirty="0">
                    <a:solidFill>
                      <a:schemeClr val="tx1"/>
                    </a:solidFill>
                    <a:effectLst/>
                    <a:latin typeface="+mn-lt"/>
                    <a:ea typeface="+mn-ea"/>
                    <a:cs typeface="+mn-cs"/>
                  </a:rPr>
                  <a:t> de sus eslabones mediante la reparación de sus elementos de sujeción y se colocó bocines en los ejes de las articulaciones que presentaban desgaste. </a:t>
                </a:r>
              </a:p>
              <a:p>
                <a:r>
                  <a:rPr lang="es-EC" sz="1200" kern="1200" dirty="0">
                    <a:solidFill>
                      <a:schemeClr val="tx1"/>
                    </a:solidFill>
                    <a:effectLst/>
                    <a:latin typeface="+mn-lt"/>
                    <a:ea typeface="+mn-ea"/>
                    <a:cs typeface="+mn-cs"/>
                  </a:rPr>
                  <a:t> </a:t>
                </a:r>
              </a:p>
              <a:p>
                <a:pPr lvl="0"/>
                <a:r>
                  <a:rPr lang="es-EC" sz="1200" kern="1200" dirty="0">
                    <a:solidFill>
                      <a:schemeClr val="tx1"/>
                    </a:solidFill>
                    <a:effectLst/>
                    <a:latin typeface="+mn-lt"/>
                    <a:ea typeface="+mn-ea"/>
                    <a:cs typeface="+mn-cs"/>
                  </a:rPr>
                  <a:t>Se diseñó y construyó una banda transportadora de 120</a:t>
                </a:r>
                <a:r>
                  <a:rPr lang="es-EC" sz="1200" i="0" kern="1200">
                    <a:solidFill>
                      <a:schemeClr val="tx1"/>
                    </a:solidFill>
                    <a:effectLst/>
                    <a:latin typeface="+mn-lt"/>
                    <a:ea typeface="+mn-ea"/>
                    <a:cs typeface="+mn-cs"/>
                  </a:rPr>
                  <a:t>×</a:t>
                </a:r>
                <a:r>
                  <a:rPr lang="es-EC" sz="1200" kern="1200" dirty="0">
                    <a:solidFill>
                      <a:schemeClr val="tx1"/>
                    </a:solidFill>
                    <a:effectLst/>
                    <a:latin typeface="+mn-lt"/>
                    <a:ea typeface="+mn-ea"/>
                    <a:cs typeface="+mn-cs"/>
                  </a:rPr>
                  <a:t>48cm, cuyo movimiento es producido por un motor DC de 24W con un torque nominal de 8Nm , protegido por un fusible de 3A con la finalidad de evitar una sobrecargas que puedan afectar al driver del motor. La banda transportadora es capaz de soportar una carga continua de 0.424 ton/h a una velocidad máxima de 0.15 m/s. Para su aplicación en el sistema actual, la banda trabaja a 0.06 m/s debido a las limitaciones físicas del robot SCARA. Es activada mediante un control ON/OFF desde la HMI de control del sistema de la celda de trabajo.</a:t>
                </a:r>
              </a:p>
              <a:p>
                <a:r>
                  <a:rPr lang="es-EC" sz="1200" kern="1200" dirty="0">
                    <a:solidFill>
                      <a:schemeClr val="tx1"/>
                    </a:solidFill>
                    <a:effectLst/>
                    <a:latin typeface="+mn-lt"/>
                    <a:ea typeface="+mn-ea"/>
                    <a:cs typeface="+mn-cs"/>
                  </a:rPr>
                  <a:t> </a:t>
                </a:r>
              </a:p>
              <a:p>
                <a:pPr lvl="0"/>
                <a:r>
                  <a:rPr lang="es-EC" sz="1200" kern="1200" dirty="0">
                    <a:solidFill>
                      <a:schemeClr val="tx1"/>
                    </a:solidFill>
                    <a:effectLst/>
                    <a:latin typeface="+mn-lt"/>
                    <a:ea typeface="+mn-ea"/>
                    <a:cs typeface="+mn-cs"/>
                  </a:rPr>
                  <a:t>El desarrollo del sistema de visión artificial se realizó en Python. Para el adecuado funcionamiento del sistema se implementó un ambiente controlado de iluminación. El algoritmo permite al sistema reconocer objetos por forma: triángulo, cuadrado y pentágono y por color: amarillo, verde y azul, la selección del tipo de clasificación se lo realiza desde la HMI de control permitiendo visualizar en tiempo real la detección de los objetos.</a:t>
                </a:r>
              </a:p>
              <a:p>
                <a:r>
                  <a:rPr lang="es-EC" sz="1200" kern="1200" dirty="0">
                    <a:solidFill>
                      <a:schemeClr val="tx1"/>
                    </a:solidFill>
                    <a:effectLst/>
                    <a:latin typeface="+mn-lt"/>
                    <a:ea typeface="+mn-ea"/>
                    <a:cs typeface="+mn-cs"/>
                  </a:rPr>
                  <a:t> </a:t>
                </a:r>
              </a:p>
              <a:p>
                <a:pPr lvl="0"/>
                <a:r>
                  <a:rPr lang="es-EC" sz="1200" kern="1200" dirty="0">
                    <a:solidFill>
                      <a:schemeClr val="tx1"/>
                    </a:solidFill>
                    <a:effectLst/>
                    <a:latin typeface="+mn-lt"/>
                    <a:ea typeface="+mn-ea"/>
                    <a:cs typeface="+mn-cs"/>
                  </a:rPr>
                  <a:t>La implementación del filtro del Kalman en el sistema permite concluir que la aplicación del mismo consigue disminuir en un 2.35% el error comparado con utilizar un tipo de predicción básica como  las ecuaciones de movimiento rectilíneo uniforme. Adicionalmente se demostró que la implementación del Filtro de Kalman en un proceso de producción considerando las condiciones del prototipo fabricado permite disminuir en un 40.53% los tiempos de manejo de la pieza y aumentar en 50.34% el volumen de producción.</a:t>
                </a:r>
              </a:p>
              <a:p>
                <a:r>
                  <a:rPr lang="es-EC" sz="1200" kern="1200" dirty="0">
                    <a:solidFill>
                      <a:schemeClr val="tx1"/>
                    </a:solidFill>
                    <a:effectLst/>
                    <a:latin typeface="+mn-lt"/>
                    <a:ea typeface="+mn-ea"/>
                    <a:cs typeface="+mn-cs"/>
                  </a:rPr>
                  <a:t> </a:t>
                </a:r>
              </a:p>
              <a:p>
                <a:r>
                  <a:rPr lang="es-EC" sz="1200" kern="1200" dirty="0">
                    <a:solidFill>
                      <a:schemeClr val="tx1"/>
                    </a:solidFill>
                    <a:effectLst/>
                    <a:latin typeface="+mn-lt"/>
                    <a:ea typeface="+mn-ea"/>
                    <a:cs typeface="+mn-cs"/>
                  </a:rPr>
                  <a:t>Se concluye que la implementación del sistema de visión artificial permite reconocer las piezas que se encuentran sobre la banda transportadora de acuerdo a su forma o color. Los resultados del filtro de Kalman poseen un error promedio de 1.46% en la clasificación de acuerdo a forma y de 2.05% de acuerdo a color, resultados que son admisibles para el adecuado funcionamiento de la celda de trabajo. Es importante considerar que existe un error de posicionamiento del robot debido al juego mecánico de las cajas de reducción presentes en los actuadores del mismo.</a:t>
                </a:r>
                <a:endParaRPr lang="es-EC" dirty="0"/>
              </a:p>
            </p:txBody>
          </p:sp>
        </mc:Fallback>
      </mc:AlternateContent>
      <p:sp>
        <p:nvSpPr>
          <p:cNvPr id="4" name="Marcador de número de diapositiva 3"/>
          <p:cNvSpPr>
            <a:spLocks noGrp="1"/>
          </p:cNvSpPr>
          <p:nvPr>
            <p:ph type="sldNum" sz="quarter" idx="10"/>
          </p:nvPr>
        </p:nvSpPr>
        <p:spPr/>
        <p:txBody>
          <a:bodyPr/>
          <a:lstStyle/>
          <a:p>
            <a:fld id="{62EA14A5-CB5E-4D17-A717-298259406D97}" type="slidenum">
              <a:rPr lang="en-US" smtClean="0"/>
              <a:t>50</a:t>
            </a:fld>
            <a:endParaRPr lang="en-US"/>
          </a:p>
        </p:txBody>
      </p:sp>
    </p:spTree>
    <p:extLst>
      <p:ext uri="{BB962C8B-B14F-4D97-AF65-F5344CB8AC3E}">
        <p14:creationId xmlns:p14="http://schemas.microsoft.com/office/powerpoint/2010/main" val="523687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DESCRIPCIÓN</a:t>
            </a:r>
            <a:r>
              <a:rPr lang="es-EC" baseline="0" dirty="0" smtClean="0"/>
              <a:t> DEL PROBLEMA !! </a:t>
            </a:r>
            <a:r>
              <a:rPr lang="es-EC" baseline="0" dirty="0" smtClean="0">
                <a:sym typeface="Wingdings" panose="05000000000000000000" pitchFamily="2" charset="2"/>
              </a:rPr>
              <a:t>  </a:t>
            </a:r>
            <a:endParaRPr lang="es-EC" dirty="0" smtClean="0"/>
          </a:p>
          <a:p>
            <a:endParaRPr lang="es-EC" dirty="0"/>
          </a:p>
        </p:txBody>
      </p:sp>
      <p:sp>
        <p:nvSpPr>
          <p:cNvPr id="4" name="3 Marcador de número de diapositiva"/>
          <p:cNvSpPr>
            <a:spLocks noGrp="1"/>
          </p:cNvSpPr>
          <p:nvPr>
            <p:ph type="sldNum" sz="quarter" idx="10"/>
          </p:nvPr>
        </p:nvSpPr>
        <p:spPr/>
        <p:txBody>
          <a:bodyPr/>
          <a:lstStyle/>
          <a:p>
            <a:fld id="{62EA14A5-CB5E-4D17-A717-298259406D97}" type="slidenum">
              <a:rPr lang="en-US" smtClean="0"/>
              <a:t>5</a:t>
            </a:fld>
            <a:endParaRPr lang="en-US"/>
          </a:p>
        </p:txBody>
      </p:sp>
    </p:spTree>
    <p:extLst>
      <p:ext uri="{BB962C8B-B14F-4D97-AF65-F5344CB8AC3E}">
        <p14:creationId xmlns:p14="http://schemas.microsoft.com/office/powerpoint/2010/main" val="35109073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C" sz="1200" kern="1200" dirty="0" smtClean="0">
                <a:solidFill>
                  <a:schemeClr val="tx1"/>
                </a:solidFill>
                <a:effectLst/>
                <a:latin typeface="+mn-lt"/>
                <a:ea typeface="+mn-ea"/>
                <a:cs typeface="+mn-cs"/>
              </a:rPr>
              <a:t>Para un funcionamiento más eficiente de la celda de trabajo y menores tiempos de proceso, se recomienda cambiar el robot actual debido a que presenta limitaciones mecánicas. Reemplazándolo por un robot SCARA de alta velocidad de manera que se pueda incrementar el número de piezas clasificadas y la exactitud del robot para tomar el objeto.</a:t>
            </a:r>
          </a:p>
          <a:p>
            <a:r>
              <a:rPr lang="es-EC" sz="1200" kern="1200" dirty="0" smtClean="0">
                <a:solidFill>
                  <a:schemeClr val="tx1"/>
                </a:solidFill>
                <a:effectLst/>
                <a:latin typeface="+mn-lt"/>
                <a:ea typeface="+mn-ea"/>
                <a:cs typeface="+mn-cs"/>
              </a:rPr>
              <a:t> </a:t>
            </a:r>
          </a:p>
          <a:p>
            <a:pPr lvl="0"/>
            <a:r>
              <a:rPr lang="es-EC" sz="1200" kern="1200" dirty="0" smtClean="0">
                <a:solidFill>
                  <a:schemeClr val="tx1"/>
                </a:solidFill>
                <a:effectLst/>
                <a:latin typeface="+mn-lt"/>
                <a:ea typeface="+mn-ea"/>
                <a:cs typeface="+mn-cs"/>
              </a:rPr>
              <a:t>Se recomienda </a:t>
            </a:r>
            <a:r>
              <a:rPr lang="es-EC" sz="1200" kern="1200" dirty="0" err="1" smtClean="0">
                <a:solidFill>
                  <a:schemeClr val="tx1"/>
                </a:solidFill>
                <a:effectLst/>
                <a:latin typeface="+mn-lt"/>
                <a:ea typeface="+mn-ea"/>
                <a:cs typeface="+mn-cs"/>
              </a:rPr>
              <a:t>sensar</a:t>
            </a:r>
            <a:r>
              <a:rPr lang="es-EC" sz="1200" kern="1200" dirty="0" smtClean="0">
                <a:solidFill>
                  <a:schemeClr val="tx1"/>
                </a:solidFill>
                <a:effectLst/>
                <a:latin typeface="+mn-lt"/>
                <a:ea typeface="+mn-ea"/>
                <a:cs typeface="+mn-cs"/>
              </a:rPr>
              <a:t> la velocidad del motor de la banda, de manera que permita disminuir el error en la predicción del filtro cuando el objeto sale del área de visión de la cámara.</a:t>
            </a:r>
          </a:p>
          <a:p>
            <a:r>
              <a:rPr lang="es-EC" sz="1200" kern="1200" dirty="0" smtClean="0">
                <a:solidFill>
                  <a:schemeClr val="tx1"/>
                </a:solidFill>
                <a:effectLst/>
                <a:latin typeface="+mn-lt"/>
                <a:ea typeface="+mn-ea"/>
                <a:cs typeface="+mn-cs"/>
              </a:rPr>
              <a:t> </a:t>
            </a:r>
          </a:p>
          <a:p>
            <a:pPr lvl="0"/>
            <a:r>
              <a:rPr lang="es-EC" sz="1200" kern="1200" dirty="0" smtClean="0">
                <a:solidFill>
                  <a:schemeClr val="tx1"/>
                </a:solidFill>
                <a:effectLst/>
                <a:latin typeface="+mn-lt"/>
                <a:ea typeface="+mn-ea"/>
                <a:cs typeface="+mn-cs"/>
              </a:rPr>
              <a:t>Para el correcto reconocimiento de colores es importante que los objetos no reflejen la luz, de manera que no se distorsionen los colores al momento de ser visualizados por la cámara por lo que se recomiendo utilizar colores mate. Y se debe considerar que la iluminación debe ser constante en todo momento.</a:t>
            </a:r>
          </a:p>
          <a:p>
            <a:r>
              <a:rPr lang="es-EC" sz="1200" kern="1200" dirty="0" smtClean="0">
                <a:solidFill>
                  <a:schemeClr val="tx1"/>
                </a:solidFill>
                <a:effectLst/>
                <a:latin typeface="+mn-lt"/>
                <a:ea typeface="+mn-ea"/>
                <a:cs typeface="+mn-cs"/>
              </a:rPr>
              <a:t> </a:t>
            </a:r>
          </a:p>
          <a:p>
            <a:pPr lvl="0"/>
            <a:r>
              <a:rPr lang="es-EC" sz="1200" kern="1200" dirty="0" smtClean="0">
                <a:solidFill>
                  <a:schemeClr val="tx1"/>
                </a:solidFill>
                <a:effectLst/>
                <a:latin typeface="+mn-lt"/>
                <a:ea typeface="+mn-ea"/>
                <a:cs typeface="+mn-cs"/>
              </a:rPr>
              <a:t>Debido a que el error de predicción aumenta en el rango que el objeto no es visualizado por la cámara, se recomienda cambiar la posición de la cámara de manera que pueda visualizar toda la longitud de la banda y el algoritmo del filtro de Kalman pueda realizar la actualización de los datos en todo el proceso. </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62EA14A5-CB5E-4D17-A717-298259406D97}" type="slidenum">
              <a:rPr lang="en-US" smtClean="0"/>
              <a:t>51</a:t>
            </a:fld>
            <a:endParaRPr lang="en-US"/>
          </a:p>
        </p:txBody>
      </p:sp>
    </p:spTree>
    <p:extLst>
      <p:ext uri="{BB962C8B-B14F-4D97-AF65-F5344CB8AC3E}">
        <p14:creationId xmlns:p14="http://schemas.microsoft.com/office/powerpoint/2010/main" val="24331435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Como trabajo futuro se propone la construcción de otro robot SCARA que sea colocado en la celda de trabajo construida, desarrollando robótica colaborativa entre ellos para realizar la clasificación de piezas de manera que se pueda aumentar la cantidad de objetos que se pueden clasificar en un tiempo determinado. Se pretende que si un robot no está disponible para tomar el objeto, el siguiente robot pueda clasificarlo representado una simulación de un  proceso industrial real. De esta manera se puedan establecer  valores más aproximados acerca de disminución de tiempos y aumento de productividad gracias a la implementación de Filtro de Kalman.</a:t>
            </a:r>
            <a:endParaRPr lang="es-EC" dirty="0"/>
          </a:p>
        </p:txBody>
      </p:sp>
      <p:sp>
        <p:nvSpPr>
          <p:cNvPr id="4" name="3 Marcador de número de diapositiva"/>
          <p:cNvSpPr>
            <a:spLocks noGrp="1"/>
          </p:cNvSpPr>
          <p:nvPr>
            <p:ph type="sldNum" sz="quarter" idx="10"/>
          </p:nvPr>
        </p:nvSpPr>
        <p:spPr/>
        <p:txBody>
          <a:bodyPr/>
          <a:lstStyle/>
          <a:p>
            <a:fld id="{62EA14A5-CB5E-4D17-A717-298259406D97}" type="slidenum">
              <a:rPr lang="en-US" smtClean="0"/>
              <a:t>52</a:t>
            </a:fld>
            <a:endParaRPr lang="en-US"/>
          </a:p>
        </p:txBody>
      </p:sp>
    </p:spTree>
    <p:extLst>
      <p:ext uri="{BB962C8B-B14F-4D97-AF65-F5344CB8AC3E}">
        <p14:creationId xmlns:p14="http://schemas.microsoft.com/office/powerpoint/2010/main" val="2416188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Para</a:t>
            </a:r>
            <a:r>
              <a:rPr lang="es-EC" baseline="0" dirty="0" smtClean="0"/>
              <a:t> solucionar el problema anterior se diseñó y construyó una celda de trabajo que consta de las partes</a:t>
            </a:r>
            <a:endParaRPr lang="en-US" dirty="0" smtClean="0"/>
          </a:p>
          <a:p>
            <a:r>
              <a:rPr lang="es-EC" dirty="0" smtClean="0"/>
              <a:t>Brazo robótico de </a:t>
            </a:r>
            <a:r>
              <a:rPr lang="es-EC" baseline="0" dirty="0" smtClean="0"/>
              <a:t>flexibilidad selectiva para ensamblaje</a:t>
            </a:r>
          </a:p>
          <a:p>
            <a:r>
              <a:rPr lang="es-EC" sz="1200" kern="1200" dirty="0" smtClean="0">
                <a:solidFill>
                  <a:schemeClr val="tx1"/>
                </a:solidFill>
                <a:effectLst/>
                <a:latin typeface="+mn-lt"/>
                <a:ea typeface="+mn-ea"/>
                <a:cs typeface="+mn-cs"/>
              </a:rPr>
              <a:t>Universidad de Yamanashi en Japón, en 1979 por el profesor </a:t>
            </a:r>
            <a:r>
              <a:rPr lang="es-EC" sz="1200" kern="1200" dirty="0" err="1" smtClean="0">
                <a:solidFill>
                  <a:schemeClr val="tx1"/>
                </a:solidFill>
                <a:effectLst/>
                <a:latin typeface="+mn-lt"/>
                <a:ea typeface="+mn-ea"/>
                <a:cs typeface="+mn-cs"/>
              </a:rPr>
              <a:t>Hiroshi</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Makino</a:t>
            </a:r>
            <a:endParaRPr lang="es-EC" sz="1200" kern="1200" dirty="0" smtClean="0">
              <a:solidFill>
                <a:schemeClr val="tx1"/>
              </a:solidFill>
              <a:effectLst/>
              <a:latin typeface="+mn-lt"/>
              <a:ea typeface="+mn-ea"/>
              <a:cs typeface="+mn-cs"/>
            </a:endParaRPr>
          </a:p>
          <a:p>
            <a:endParaRPr lang="es-EC" baseline="0" dirty="0" smtClean="0"/>
          </a:p>
          <a:p>
            <a:r>
              <a:rPr lang="es-ES_tradnl" sz="1200" kern="1200" dirty="0" smtClean="0">
                <a:solidFill>
                  <a:schemeClr val="tx1"/>
                </a:solidFill>
                <a:effectLst/>
                <a:latin typeface="+mn-lt"/>
                <a:ea typeface="+mn-ea"/>
                <a:cs typeface="+mn-cs"/>
              </a:rPr>
              <a:t>3 articulaciones, 2 rotacionales y una lineal</a:t>
            </a:r>
            <a:endParaRPr lang="es-EC" dirty="0" smtClean="0"/>
          </a:p>
          <a:p>
            <a:r>
              <a:rPr lang="es-EC" sz="1200" kern="1200" dirty="0" smtClean="0">
                <a:solidFill>
                  <a:schemeClr val="tx1"/>
                </a:solidFill>
                <a:effectLst/>
                <a:latin typeface="+mn-lt"/>
                <a:ea typeface="+mn-ea"/>
                <a:cs typeface="+mn-cs"/>
              </a:rPr>
              <a:t> movimiento suave y rápido, además de ser barato y preciso</a:t>
            </a:r>
          </a:p>
          <a:p>
            <a:endParaRPr lang="en-US" dirty="0" smtClean="0"/>
          </a:p>
          <a:p>
            <a:endParaRPr lang="es-EC" dirty="0"/>
          </a:p>
        </p:txBody>
      </p:sp>
      <p:sp>
        <p:nvSpPr>
          <p:cNvPr id="4" name="3 Marcador de número de diapositiva"/>
          <p:cNvSpPr>
            <a:spLocks noGrp="1"/>
          </p:cNvSpPr>
          <p:nvPr>
            <p:ph type="sldNum" sz="quarter" idx="10"/>
          </p:nvPr>
        </p:nvSpPr>
        <p:spPr/>
        <p:txBody>
          <a:bodyPr/>
          <a:lstStyle/>
          <a:p>
            <a:fld id="{62EA14A5-CB5E-4D17-A717-298259406D97}" type="slidenum">
              <a:rPr lang="en-US" smtClean="0"/>
              <a:t>6</a:t>
            </a:fld>
            <a:endParaRPr lang="en-US"/>
          </a:p>
        </p:txBody>
      </p:sp>
    </p:spTree>
    <p:extLst>
      <p:ext uri="{BB962C8B-B14F-4D97-AF65-F5344CB8AC3E}">
        <p14:creationId xmlns:p14="http://schemas.microsoft.com/office/powerpoint/2010/main" val="3934721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S_tradnl" sz="1200" kern="1200" dirty="0" smtClean="0">
                <a:solidFill>
                  <a:schemeClr val="tx1"/>
                </a:solidFill>
                <a:effectLst/>
                <a:latin typeface="+mn-lt"/>
                <a:ea typeface="+mn-ea"/>
                <a:cs typeface="+mn-cs"/>
              </a:rPr>
              <a:t>Aplicaciones</a:t>
            </a:r>
          </a:p>
          <a:p>
            <a:pPr lvl="0"/>
            <a:r>
              <a:rPr lang="es-ES_tradnl" sz="1200" kern="1200" dirty="0" smtClean="0">
                <a:solidFill>
                  <a:schemeClr val="tx1"/>
                </a:solidFill>
                <a:effectLst/>
                <a:latin typeface="+mn-lt"/>
                <a:ea typeface="+mn-ea"/>
                <a:cs typeface="+mn-cs"/>
              </a:rPr>
              <a:t>Manejo de materiales</a:t>
            </a:r>
            <a:endParaRPr lang="en-US" sz="1200" kern="1200" dirty="0" smtClean="0">
              <a:solidFill>
                <a:schemeClr val="tx1"/>
              </a:solidFill>
              <a:effectLst/>
              <a:latin typeface="+mn-lt"/>
              <a:ea typeface="+mn-ea"/>
              <a:cs typeface="+mn-cs"/>
            </a:endParaRPr>
          </a:p>
          <a:p>
            <a:pPr lvl="0"/>
            <a:r>
              <a:rPr lang="es-ES_tradnl" sz="1200" kern="1200" dirty="0" smtClean="0">
                <a:solidFill>
                  <a:schemeClr val="tx1"/>
                </a:solidFill>
                <a:effectLst/>
                <a:latin typeface="+mn-lt"/>
                <a:ea typeface="+mn-ea"/>
                <a:cs typeface="+mn-cs"/>
              </a:rPr>
              <a:t>Operaciones de ensamblaje</a:t>
            </a:r>
            <a:endParaRPr lang="en-US" sz="1200" kern="1200" dirty="0" smtClean="0">
              <a:solidFill>
                <a:schemeClr val="tx1"/>
              </a:solidFill>
              <a:effectLst/>
              <a:latin typeface="+mn-lt"/>
              <a:ea typeface="+mn-ea"/>
              <a:cs typeface="+mn-cs"/>
            </a:endParaRPr>
          </a:p>
          <a:p>
            <a:pPr lvl="0"/>
            <a:r>
              <a:rPr lang="es-ES_tradnl" sz="1200" kern="1200" dirty="0" smtClean="0">
                <a:solidFill>
                  <a:schemeClr val="tx1"/>
                </a:solidFill>
                <a:effectLst/>
                <a:latin typeface="+mn-lt"/>
                <a:ea typeface="+mn-ea"/>
                <a:cs typeface="+mn-cs"/>
              </a:rPr>
              <a:t>Clasificación de materiales</a:t>
            </a:r>
            <a:endParaRPr lang="en-US" sz="1200" kern="1200" dirty="0" smtClean="0">
              <a:solidFill>
                <a:schemeClr val="tx1"/>
              </a:solidFill>
              <a:effectLst/>
              <a:latin typeface="+mn-lt"/>
              <a:ea typeface="+mn-ea"/>
              <a:cs typeface="+mn-cs"/>
            </a:endParaRPr>
          </a:p>
          <a:p>
            <a:pPr lvl="0"/>
            <a:r>
              <a:rPr lang="es-ES_tradnl" sz="1200" kern="1200" dirty="0" smtClean="0">
                <a:solidFill>
                  <a:schemeClr val="tx1"/>
                </a:solidFill>
                <a:effectLst/>
                <a:latin typeface="+mn-lt"/>
                <a:ea typeface="+mn-ea"/>
                <a:cs typeface="+mn-cs"/>
              </a:rPr>
              <a:t>Inserción de componentes electrónicos </a:t>
            </a:r>
            <a:endParaRPr lang="en-US" sz="1200" kern="1200" dirty="0" smtClean="0">
              <a:solidFill>
                <a:schemeClr val="tx1"/>
              </a:solidFill>
              <a:effectLst/>
              <a:latin typeface="+mn-lt"/>
              <a:ea typeface="+mn-ea"/>
              <a:cs typeface="+mn-cs"/>
            </a:endParaRPr>
          </a:p>
          <a:p>
            <a:pPr lvl="0"/>
            <a:r>
              <a:rPr lang="es-ES_tradnl" sz="1200" kern="1200" dirty="0" smtClean="0">
                <a:solidFill>
                  <a:schemeClr val="tx1"/>
                </a:solidFill>
                <a:effectLst/>
                <a:latin typeface="+mn-lt"/>
                <a:ea typeface="+mn-ea"/>
                <a:cs typeface="+mn-cs"/>
              </a:rPr>
              <a:t>Aplicaciones en la medicina</a:t>
            </a:r>
            <a:endParaRPr lang="en-US" sz="1200" kern="1200" dirty="0" smtClean="0">
              <a:solidFill>
                <a:schemeClr val="tx1"/>
              </a:solidFill>
              <a:effectLst/>
              <a:latin typeface="+mn-lt"/>
              <a:ea typeface="+mn-ea"/>
              <a:cs typeface="+mn-cs"/>
            </a:endParaRPr>
          </a:p>
          <a:p>
            <a:pPr lvl="0"/>
            <a:r>
              <a:rPr lang="es-ES_tradnl" sz="1200" kern="1200" dirty="0" smtClean="0">
                <a:solidFill>
                  <a:schemeClr val="tx1"/>
                </a:solidFill>
                <a:effectLst/>
                <a:latin typeface="+mn-lt"/>
                <a:ea typeface="+mn-ea"/>
                <a:cs typeface="+mn-cs"/>
              </a:rPr>
              <a:t>Industria alimenticia  </a:t>
            </a:r>
          </a:p>
          <a:p>
            <a:endParaRPr lang="es-EC" dirty="0"/>
          </a:p>
        </p:txBody>
      </p:sp>
      <p:sp>
        <p:nvSpPr>
          <p:cNvPr id="4" name="3 Marcador de número de diapositiva"/>
          <p:cNvSpPr>
            <a:spLocks noGrp="1"/>
          </p:cNvSpPr>
          <p:nvPr>
            <p:ph type="sldNum" sz="quarter" idx="10"/>
          </p:nvPr>
        </p:nvSpPr>
        <p:spPr/>
        <p:txBody>
          <a:bodyPr/>
          <a:lstStyle/>
          <a:p>
            <a:fld id="{62EA14A5-CB5E-4D17-A717-298259406D97}" type="slidenum">
              <a:rPr lang="en-US" smtClean="0"/>
              <a:t>8</a:t>
            </a:fld>
            <a:endParaRPr lang="en-US"/>
          </a:p>
        </p:txBody>
      </p:sp>
    </p:spTree>
    <p:extLst>
      <p:ext uri="{BB962C8B-B14F-4D97-AF65-F5344CB8AC3E}">
        <p14:creationId xmlns:p14="http://schemas.microsoft.com/office/powerpoint/2010/main" val="1138544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62EA14A5-CB5E-4D17-A717-298259406D97}" type="slidenum">
              <a:rPr lang="en-US" smtClean="0"/>
              <a:t>9</a:t>
            </a:fld>
            <a:endParaRPr lang="en-US"/>
          </a:p>
        </p:txBody>
      </p:sp>
    </p:spTree>
    <p:extLst>
      <p:ext uri="{BB962C8B-B14F-4D97-AF65-F5344CB8AC3E}">
        <p14:creationId xmlns:p14="http://schemas.microsoft.com/office/powerpoint/2010/main" val="229528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10</a:t>
            </a:fld>
            <a:endParaRPr lang="en-US"/>
          </a:p>
        </p:txBody>
      </p:sp>
    </p:spTree>
    <p:extLst>
      <p:ext uri="{BB962C8B-B14F-4D97-AF65-F5344CB8AC3E}">
        <p14:creationId xmlns:p14="http://schemas.microsoft.com/office/powerpoint/2010/main" val="29191456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38" name="Rectángulo 37"/>
          <p:cNvSpPr/>
          <p:nvPr userDrawn="1"/>
        </p:nvSpPr>
        <p:spPr>
          <a:xfrm>
            <a:off x="0" y="-1"/>
            <a:ext cx="12192000" cy="6851921"/>
          </a:xfrm>
          <a:prstGeom prst="rect">
            <a:avLst/>
          </a:prstGeom>
          <a:gradFill flip="none" rotWithShape="1">
            <a:gsLst>
              <a:gs pos="33000">
                <a:schemeClr val="accent6">
                  <a:lumMod val="0"/>
                  <a:lumOff val="100000"/>
                </a:schemeClr>
              </a:gs>
              <a:gs pos="79000">
                <a:schemeClr val="accent6">
                  <a:lumMod val="0"/>
                  <a:lumOff val="100000"/>
                </a:schemeClr>
              </a:gs>
              <a:gs pos="96000">
                <a:schemeClr val="accent1">
                  <a:lumMod val="75000"/>
                </a:schemeClr>
              </a:gs>
            </a:gsLst>
            <a:lin ang="19200000" scaled="0"/>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dirty="0"/>
              <a:t>Haga clic para modificar el estilo de título del patrón</a:t>
            </a:r>
          </a:p>
        </p:txBody>
      </p:sp>
      <p:sp>
        <p:nvSpPr>
          <p:cNvPr id="3" name="Subtítulo 2"/>
          <p:cNvSpPr>
            <a:spLocks noGrp="1"/>
          </p:cNvSpPr>
          <p:nvPr>
            <p:ph type="subTitle" idx="1"/>
          </p:nvPr>
        </p:nvSpPr>
        <p:spPr>
          <a:xfrm>
            <a:off x="1524000" y="3599657"/>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sp>
        <p:nvSpPr>
          <p:cNvPr id="4" name="Marcador de fecha 3"/>
          <p:cNvSpPr>
            <a:spLocks noGrp="1"/>
          </p:cNvSpPr>
          <p:nvPr>
            <p:ph type="dt" sz="half" idx="10"/>
          </p:nvPr>
        </p:nvSpPr>
        <p:spPr/>
        <p:txBody>
          <a:bodyPr/>
          <a:lstStyle/>
          <a:p>
            <a:fld id="{687CB43C-0A5C-4734-AC4C-84FE513CA017}" type="datetimeFigureOut">
              <a:rPr lang="es-ES" smtClean="0"/>
              <a:t>08/05/2017</a:t>
            </a:fld>
            <a:endParaRPr lang="es-ES" dirty="0"/>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pic>
        <p:nvPicPr>
          <p:cNvPr id="10" name="Imagen 9"/>
          <p:cNvPicPr>
            <a:picLocks noChangeAspect="1"/>
          </p:cNvPicPr>
          <p:nvPr userDrawn="1"/>
        </p:nvPicPr>
        <p:blipFill rotWithShape="1">
          <a:blip r:embed="rId2">
            <a:extLst>
              <a:ext uri="{28A0092B-C50C-407E-A947-70E740481C1C}">
                <a14:useLocalDpi xmlns:a14="http://schemas.microsoft.com/office/drawing/2010/main" val="0"/>
              </a:ext>
            </a:extLst>
          </a:blip>
          <a:srcRect l="-126"/>
          <a:stretch/>
        </p:blipFill>
        <p:spPr>
          <a:xfrm>
            <a:off x="-19050" y="5603707"/>
            <a:ext cx="4109963" cy="1258802"/>
          </a:xfrm>
          <a:prstGeom prst="rect">
            <a:avLst/>
          </a:prstGeom>
        </p:spPr>
      </p:pic>
      <p:pic>
        <p:nvPicPr>
          <p:cNvPr id="11" name="Imagen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378" y="5607128"/>
            <a:ext cx="2729712" cy="1252000"/>
          </a:xfrm>
          <a:prstGeom prst="rect">
            <a:avLst/>
          </a:prstGeom>
        </p:spPr>
      </p:pic>
      <p:pic>
        <p:nvPicPr>
          <p:cNvPr id="12" name="Imagen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00851" y="5597602"/>
            <a:ext cx="2297430" cy="1254319"/>
          </a:xfrm>
          <a:prstGeom prst="rect">
            <a:avLst/>
          </a:prstGeom>
        </p:spPr>
      </p:pic>
      <p:pic>
        <p:nvPicPr>
          <p:cNvPr id="13" name="Imagen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98280" y="5585611"/>
            <a:ext cx="3093720" cy="1278520"/>
          </a:xfrm>
          <a:prstGeom prst="rect">
            <a:avLst/>
          </a:prstGeom>
        </p:spPr>
      </p:pic>
      <p:sp>
        <p:nvSpPr>
          <p:cNvPr id="18" name="Rectángulo 17"/>
          <p:cNvSpPr/>
          <p:nvPr userDrawn="1"/>
        </p:nvSpPr>
        <p:spPr>
          <a:xfrm>
            <a:off x="0" y="5556145"/>
            <a:ext cx="12191999" cy="54488"/>
          </a:xfrm>
          <a:prstGeom prst="rect">
            <a:avLst/>
          </a:prstGeom>
          <a:solidFill>
            <a:srgbClr val="035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3" name="Grupo 42"/>
          <p:cNvGrpSpPr/>
          <p:nvPr userDrawn="1"/>
        </p:nvGrpSpPr>
        <p:grpSpPr>
          <a:xfrm>
            <a:off x="4619625" y="956603"/>
            <a:ext cx="6371328" cy="153549"/>
            <a:chOff x="4619625" y="956603"/>
            <a:chExt cx="6371328" cy="153549"/>
          </a:xfrm>
        </p:grpSpPr>
        <p:sp>
          <p:nvSpPr>
            <p:cNvPr id="36" name="Rectángulo 35"/>
            <p:cNvSpPr/>
            <p:nvPr userDrawn="1"/>
          </p:nvSpPr>
          <p:spPr>
            <a:xfrm rot="10800000">
              <a:off x="4619625" y="1047687"/>
              <a:ext cx="6371328" cy="62465"/>
            </a:xfrm>
            <a:prstGeom prst="rect">
              <a:avLst/>
            </a:prstGeom>
            <a:gradFill flip="none" rotWithShape="1">
              <a:gsLst>
                <a:gs pos="0">
                  <a:schemeClr val="tx1">
                    <a:lumMod val="75000"/>
                    <a:lumOff val="25000"/>
                  </a:schemeClr>
                </a:gs>
                <a:gs pos="41000">
                  <a:schemeClr val="bg1">
                    <a:lumMod val="65000"/>
                  </a:schemeClr>
                </a:gs>
                <a:gs pos="70000">
                  <a:schemeClr val="bg1">
                    <a:lumMod val="95000"/>
                  </a:schemeClr>
                </a:gs>
                <a:gs pos="91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ctángulo 36"/>
            <p:cNvSpPr/>
            <p:nvPr userDrawn="1"/>
          </p:nvSpPr>
          <p:spPr>
            <a:xfrm>
              <a:off x="4619629" y="956603"/>
              <a:ext cx="6371324" cy="65591"/>
            </a:xfrm>
            <a:prstGeom prst="rect">
              <a:avLst/>
            </a:prstGeom>
            <a:gradFill flip="none" rotWithShape="1">
              <a:gsLst>
                <a:gs pos="59000">
                  <a:srgbClr val="8CB7FE"/>
                </a:gs>
                <a:gs pos="0">
                  <a:srgbClr val="025DF2"/>
                </a:gs>
                <a:gs pos="32000">
                  <a:srgbClr val="3D86FD"/>
                </a:gs>
                <a:gs pos="92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39" name="Imagen 38"/>
          <p:cNvPicPr>
            <a:picLocks noChangeAspect="1"/>
          </p:cNvPicPr>
          <p:nvPr userDrawn="1"/>
        </p:nvPicPr>
        <p:blipFill rotWithShape="1">
          <a:blip r:embed="rId6">
            <a:extLst>
              <a:ext uri="{28A0092B-C50C-407E-A947-70E740481C1C}">
                <a14:useLocalDpi xmlns:a14="http://schemas.microsoft.com/office/drawing/2010/main" val="0"/>
              </a:ext>
            </a:extLst>
          </a:blip>
          <a:srcRect l="36286" t="29619" r="35524" b="31524"/>
          <a:stretch/>
        </p:blipFill>
        <p:spPr>
          <a:xfrm>
            <a:off x="10829926" y="126027"/>
            <a:ext cx="1195488" cy="1235876"/>
          </a:xfrm>
          <a:prstGeom prst="rect">
            <a:avLst/>
          </a:prstGeom>
        </p:spPr>
      </p:pic>
      <p:sp>
        <p:nvSpPr>
          <p:cNvPr id="40" name="Rectángulo 39"/>
          <p:cNvSpPr/>
          <p:nvPr userDrawn="1"/>
        </p:nvSpPr>
        <p:spPr>
          <a:xfrm rot="16200000">
            <a:off x="-1341110" y="3323115"/>
            <a:ext cx="4461027" cy="59519"/>
          </a:xfrm>
          <a:prstGeom prst="rect">
            <a:avLst/>
          </a:prstGeom>
          <a:gradFill flip="none" rotWithShape="1">
            <a:gsLst>
              <a:gs pos="0">
                <a:schemeClr val="tx1">
                  <a:lumMod val="75000"/>
                  <a:lumOff val="25000"/>
                </a:schemeClr>
              </a:gs>
              <a:gs pos="41000">
                <a:schemeClr val="bg1">
                  <a:lumMod val="65000"/>
                </a:schemeClr>
              </a:gs>
              <a:gs pos="70000">
                <a:schemeClr val="bg1">
                  <a:lumMod val="95000"/>
                </a:schemeClr>
              </a:gs>
              <a:gs pos="91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40"/>
          <p:cNvSpPr/>
          <p:nvPr userDrawn="1"/>
        </p:nvSpPr>
        <p:spPr>
          <a:xfrm rot="5400000">
            <a:off x="-1411487" y="3306457"/>
            <a:ext cx="4433781" cy="65591"/>
          </a:xfrm>
          <a:prstGeom prst="rect">
            <a:avLst/>
          </a:prstGeom>
          <a:gradFill flip="none" rotWithShape="1">
            <a:gsLst>
              <a:gs pos="59000">
                <a:srgbClr val="8CB7FE"/>
              </a:gs>
              <a:gs pos="0">
                <a:srgbClr val="025DF2"/>
              </a:gs>
              <a:gs pos="32000">
                <a:srgbClr val="3D86FD"/>
              </a:gs>
              <a:gs pos="92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2" name="Imagen 4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0767" y="277932"/>
            <a:ext cx="4210396" cy="1087410"/>
          </a:xfrm>
          <a:prstGeom prst="rect">
            <a:avLst/>
          </a:prstGeom>
        </p:spPr>
      </p:pic>
    </p:spTree>
    <p:extLst>
      <p:ext uri="{BB962C8B-B14F-4D97-AF65-F5344CB8AC3E}">
        <p14:creationId xmlns:p14="http://schemas.microsoft.com/office/powerpoint/2010/main" val="3880517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687CB43C-0A5C-4734-AC4C-84FE513CA017}" type="datetimeFigureOut">
              <a:rPr lang="es-ES" smtClean="0"/>
              <a:t>08/05/2017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2867392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687CB43C-0A5C-4734-AC4C-84FE513CA017}" type="datetimeFigureOut">
              <a:rPr lang="es-ES" smtClean="0"/>
              <a:t>08/05/2017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2560768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226841" y="502285"/>
            <a:ext cx="11738317" cy="614295"/>
          </a:xfrm>
        </p:spPr>
        <p:txBody>
          <a:bodyPr/>
          <a:lstStyle/>
          <a:p>
            <a:r>
              <a:rPr lang="es-ES" dirty="0"/>
              <a:t>Haga clic para modificar el estilo</a:t>
            </a:r>
          </a:p>
        </p:txBody>
      </p:sp>
      <p:sp>
        <p:nvSpPr>
          <p:cNvPr id="3" name="Marcador de contenido 2"/>
          <p:cNvSpPr>
            <a:spLocks noGrp="1"/>
          </p:cNvSpPr>
          <p:nvPr>
            <p:ph idx="1"/>
          </p:nvPr>
        </p:nvSpPr>
        <p:spPr>
          <a:xfrm>
            <a:off x="838200" y="1153687"/>
            <a:ext cx="10515600" cy="4351338"/>
          </a:xfr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p:cNvSpPr>
            <a:spLocks noGrp="1"/>
          </p:cNvSpPr>
          <p:nvPr>
            <p:ph type="dt" sz="half" idx="10"/>
          </p:nvPr>
        </p:nvSpPr>
        <p:spPr/>
        <p:txBody>
          <a:bodyPr/>
          <a:lstStyle/>
          <a:p>
            <a:fld id="{687CB43C-0A5C-4734-AC4C-84FE513CA017}" type="datetimeFigureOut">
              <a:rPr lang="es-ES" smtClean="0"/>
              <a:t>08/05/2017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pic>
        <p:nvPicPr>
          <p:cNvPr id="11" name="Imagen 10"/>
          <p:cNvPicPr>
            <a:picLocks noChangeAspect="1"/>
          </p:cNvPicPr>
          <p:nvPr userDrawn="1"/>
        </p:nvPicPr>
        <p:blipFill rotWithShape="1">
          <a:blip r:embed="rId2">
            <a:extLst>
              <a:ext uri="{28A0092B-C50C-407E-A947-70E740481C1C}">
                <a14:useLocalDpi xmlns:a14="http://schemas.microsoft.com/office/drawing/2010/main" val="0"/>
              </a:ext>
            </a:extLst>
          </a:blip>
          <a:srcRect l="36286" t="29619" r="35524" b="31524"/>
          <a:stretch/>
        </p:blipFill>
        <p:spPr>
          <a:xfrm>
            <a:off x="10919469" y="118115"/>
            <a:ext cx="1045689" cy="1081017"/>
          </a:xfrm>
          <a:prstGeom prst="rect">
            <a:avLst/>
          </a:prstGeom>
        </p:spPr>
      </p:pic>
      <p:grpSp>
        <p:nvGrpSpPr>
          <p:cNvPr id="15" name="Grupo 14"/>
          <p:cNvGrpSpPr/>
          <p:nvPr userDrawn="1"/>
        </p:nvGrpSpPr>
        <p:grpSpPr>
          <a:xfrm>
            <a:off x="4663167" y="732657"/>
            <a:ext cx="6371328" cy="153549"/>
            <a:chOff x="4619625" y="956603"/>
            <a:chExt cx="6371328" cy="153549"/>
          </a:xfrm>
        </p:grpSpPr>
        <p:sp>
          <p:nvSpPr>
            <p:cNvPr id="16" name="Rectángulo 15"/>
            <p:cNvSpPr/>
            <p:nvPr userDrawn="1"/>
          </p:nvSpPr>
          <p:spPr>
            <a:xfrm rot="10800000">
              <a:off x="4619625" y="1047687"/>
              <a:ext cx="6371328" cy="62465"/>
            </a:xfrm>
            <a:prstGeom prst="rect">
              <a:avLst/>
            </a:prstGeom>
            <a:gradFill flip="none" rotWithShape="1">
              <a:gsLst>
                <a:gs pos="0">
                  <a:schemeClr val="tx1">
                    <a:lumMod val="75000"/>
                    <a:lumOff val="25000"/>
                  </a:schemeClr>
                </a:gs>
                <a:gs pos="22000">
                  <a:schemeClr val="bg1">
                    <a:lumMod val="65000"/>
                  </a:schemeClr>
                </a:gs>
                <a:gs pos="46000">
                  <a:schemeClr val="bg1">
                    <a:lumMod val="95000"/>
                  </a:schemeClr>
                </a:gs>
                <a:gs pos="7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userDrawn="1"/>
          </p:nvSpPr>
          <p:spPr>
            <a:xfrm>
              <a:off x="4619629" y="956603"/>
              <a:ext cx="6371324" cy="65591"/>
            </a:xfrm>
            <a:prstGeom prst="rect">
              <a:avLst/>
            </a:prstGeom>
            <a:gradFill flip="none" rotWithShape="1">
              <a:gsLst>
                <a:gs pos="40000">
                  <a:srgbClr val="8CB7FE"/>
                </a:gs>
                <a:gs pos="0">
                  <a:srgbClr val="025DF2"/>
                </a:gs>
                <a:gs pos="19000">
                  <a:srgbClr val="3D86FD"/>
                </a:gs>
                <a:gs pos="71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8292095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687CB43C-0A5C-4734-AC4C-84FE513CA017}" type="datetimeFigureOut">
              <a:rPr lang="es-ES" smtClean="0"/>
              <a:t>08/05/2017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3237590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687CB43C-0A5C-4734-AC4C-84FE513CA017}" type="datetimeFigureOut">
              <a:rPr lang="es-ES" smtClean="0"/>
              <a:t>08/05/2017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346463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687CB43C-0A5C-4734-AC4C-84FE513CA017}" type="datetimeFigureOut">
              <a:rPr lang="es-ES" smtClean="0"/>
              <a:t>08/05/2017</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510362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687CB43C-0A5C-4734-AC4C-84FE513CA017}" type="datetimeFigureOut">
              <a:rPr lang="es-ES" smtClean="0"/>
              <a:t>08/05/2017</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470229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87CB43C-0A5C-4734-AC4C-84FE513CA017}" type="datetimeFigureOut">
              <a:rPr lang="es-ES" smtClean="0"/>
              <a:t>08/05/2017</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3264682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687CB43C-0A5C-4734-AC4C-84FE513CA017}" type="datetimeFigureOut">
              <a:rPr lang="es-ES" smtClean="0"/>
              <a:t>08/05/2017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32681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687CB43C-0A5C-4734-AC4C-84FE513CA017}" type="datetimeFigureOut">
              <a:rPr lang="es-ES" smtClean="0"/>
              <a:t>08/05/2017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773463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ángulo 21"/>
          <p:cNvSpPr/>
          <p:nvPr userDrawn="1"/>
        </p:nvSpPr>
        <p:spPr>
          <a:xfrm rot="10800000">
            <a:off x="0" y="-7206"/>
            <a:ext cx="12192000" cy="1143000"/>
          </a:xfrm>
          <a:prstGeom prst="rect">
            <a:avLst/>
          </a:prstGeom>
          <a:gradFill flip="none" rotWithShape="1">
            <a:gsLst>
              <a:gs pos="45000">
                <a:schemeClr val="accent6">
                  <a:lumMod val="0"/>
                  <a:lumOff val="100000"/>
                </a:schemeClr>
              </a:gs>
              <a:gs pos="80000">
                <a:srgbClr val="3D86FD"/>
              </a:gs>
              <a:gs pos="100000">
                <a:srgbClr val="035EF2"/>
              </a:gs>
            </a:gsLst>
            <a:lin ang="81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2" name="Rectángulo 11"/>
          <p:cNvSpPr/>
          <p:nvPr userDrawn="1"/>
        </p:nvSpPr>
        <p:spPr>
          <a:xfrm>
            <a:off x="0" y="5715000"/>
            <a:ext cx="12192000" cy="1143000"/>
          </a:xfrm>
          <a:prstGeom prst="rect">
            <a:avLst/>
          </a:prstGeom>
          <a:gradFill flip="none" rotWithShape="1">
            <a:gsLst>
              <a:gs pos="51000">
                <a:schemeClr val="accent6">
                  <a:lumMod val="0"/>
                  <a:lumOff val="100000"/>
                </a:schemeClr>
              </a:gs>
              <a:gs pos="88000">
                <a:srgbClr val="3D86FD"/>
              </a:gs>
              <a:gs pos="100000">
                <a:srgbClr val="035EF2"/>
              </a:gs>
            </a:gsLst>
            <a:lin ang="81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2" name="Marcador de título 1"/>
          <p:cNvSpPr>
            <a:spLocks noGrp="1"/>
          </p:cNvSpPr>
          <p:nvPr>
            <p:ph type="title"/>
          </p:nvPr>
        </p:nvSpPr>
        <p:spPr>
          <a:xfrm>
            <a:off x="137886" y="561261"/>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CB43C-0A5C-4734-AC4C-84FE513CA017}" type="datetimeFigureOut">
              <a:rPr lang="es-ES" smtClean="0"/>
              <a:t>08/05/2017</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B5988A-A193-4A37-A7EC-39EDA2131960}" type="slidenum">
              <a:rPr lang="es-ES" smtClean="0"/>
              <a:t>‹Nº›</a:t>
            </a:fld>
            <a:endParaRPr lang="es-ES"/>
          </a:p>
        </p:txBody>
      </p:sp>
      <p:pic>
        <p:nvPicPr>
          <p:cNvPr id="9" name="Imagen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7886" y="5939756"/>
            <a:ext cx="2872014" cy="741749"/>
          </a:xfrm>
          <a:prstGeom prst="rect">
            <a:avLst/>
          </a:prstGeom>
        </p:spPr>
      </p:pic>
      <p:grpSp>
        <p:nvGrpSpPr>
          <p:cNvPr id="31" name="Grupo 30"/>
          <p:cNvGrpSpPr/>
          <p:nvPr userDrawn="1"/>
        </p:nvGrpSpPr>
        <p:grpSpPr>
          <a:xfrm rot="10800000">
            <a:off x="3082470" y="6426167"/>
            <a:ext cx="6371328" cy="153549"/>
            <a:chOff x="4619625" y="956603"/>
            <a:chExt cx="6371328" cy="153549"/>
          </a:xfrm>
        </p:grpSpPr>
        <p:sp>
          <p:nvSpPr>
            <p:cNvPr id="32" name="Rectángulo 31"/>
            <p:cNvSpPr/>
            <p:nvPr userDrawn="1"/>
          </p:nvSpPr>
          <p:spPr>
            <a:xfrm rot="10800000">
              <a:off x="4619625" y="1047687"/>
              <a:ext cx="6371328" cy="62465"/>
            </a:xfrm>
            <a:prstGeom prst="rect">
              <a:avLst/>
            </a:prstGeom>
            <a:gradFill flip="none" rotWithShape="1">
              <a:gsLst>
                <a:gs pos="0">
                  <a:schemeClr val="tx1">
                    <a:lumMod val="75000"/>
                    <a:lumOff val="25000"/>
                  </a:schemeClr>
                </a:gs>
                <a:gs pos="41000">
                  <a:schemeClr val="bg1">
                    <a:lumMod val="65000"/>
                  </a:schemeClr>
                </a:gs>
                <a:gs pos="70000">
                  <a:schemeClr val="bg1">
                    <a:lumMod val="95000"/>
                  </a:schemeClr>
                </a:gs>
                <a:gs pos="91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ángulo 32"/>
            <p:cNvSpPr/>
            <p:nvPr userDrawn="1"/>
          </p:nvSpPr>
          <p:spPr>
            <a:xfrm>
              <a:off x="4619629" y="956603"/>
              <a:ext cx="6371324" cy="65591"/>
            </a:xfrm>
            <a:prstGeom prst="rect">
              <a:avLst/>
            </a:prstGeom>
            <a:gradFill flip="none" rotWithShape="1">
              <a:gsLst>
                <a:gs pos="59000">
                  <a:srgbClr val="8CB7FE"/>
                </a:gs>
                <a:gs pos="0">
                  <a:srgbClr val="025DF2"/>
                </a:gs>
                <a:gs pos="32000">
                  <a:srgbClr val="3D86FD"/>
                </a:gs>
                <a:gs pos="92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2494712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cap="all" baseline="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10.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23.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65.png"/><Relationship Id="rId5" Type="http://schemas.openxmlformats.org/officeDocument/2006/relationships/image" Target="../media/image27.png"/><Relationship Id="rId10" Type="http://schemas.openxmlformats.org/officeDocument/2006/relationships/image" Target="../media/image64.png"/><Relationship Id="rId4" Type="http://schemas.openxmlformats.org/officeDocument/2006/relationships/image" Target="../media/image24.png"/><Relationship Id="rId9" Type="http://schemas.openxmlformats.org/officeDocument/2006/relationships/image" Target="../media/image63.png"/><Relationship Id="rId1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96.png"/><Relationship Id="rId3" Type="http://schemas.openxmlformats.org/officeDocument/2006/relationships/image" Target="../media/image55.png"/><Relationship Id="rId7" Type="http://schemas.openxmlformats.org/officeDocument/2006/relationships/image" Target="../media/image148.png"/><Relationship Id="rId12"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47.png"/><Relationship Id="rId11" Type="http://schemas.openxmlformats.org/officeDocument/2006/relationships/image" Target="../media/image94.png"/><Relationship Id="rId5" Type="http://schemas.openxmlformats.org/officeDocument/2006/relationships/image" Target="../media/image146.png"/><Relationship Id="rId10" Type="http://schemas.openxmlformats.org/officeDocument/2006/relationships/image" Target="../media/image93.png"/><Relationship Id="rId4" Type="http://schemas.openxmlformats.org/officeDocument/2006/relationships/image" Target="../media/image56.png"/><Relationship Id="rId9" Type="http://schemas.openxmlformats.org/officeDocument/2006/relationships/image" Target="../media/image9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9.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0.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JPG"/><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5.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4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0.png"/><Relationship Id="rId7" Type="http://schemas.openxmlformats.org/officeDocument/2006/relationships/image" Target="../media/image13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6" name="Grupo 25"/>
          <p:cNvGrpSpPr/>
          <p:nvPr/>
        </p:nvGrpSpPr>
        <p:grpSpPr>
          <a:xfrm>
            <a:off x="4462648" y="1260429"/>
            <a:ext cx="7833929" cy="3922303"/>
            <a:chOff x="3701130" y="1370929"/>
            <a:chExt cx="7833929" cy="3922303"/>
          </a:xfrm>
        </p:grpSpPr>
        <p:sp>
          <p:nvSpPr>
            <p:cNvPr id="28" name="Rectángulo 27"/>
            <p:cNvSpPr/>
            <p:nvPr/>
          </p:nvSpPr>
          <p:spPr>
            <a:xfrm>
              <a:off x="4267856" y="1370929"/>
              <a:ext cx="6956833" cy="646331"/>
            </a:xfrm>
            <a:prstGeom prst="rect">
              <a:avLst/>
            </a:prstGeom>
          </p:spPr>
          <p:txBody>
            <a:bodyPr wrap="square">
              <a:spAutoFit/>
            </a:bodyPr>
            <a:lstStyle/>
            <a:p>
              <a:pPr indent="457200" algn="ctr">
                <a:lnSpc>
                  <a:spcPct val="150000"/>
                </a:lnSpc>
                <a:spcBef>
                  <a:spcPts val="1200"/>
                </a:spcBef>
                <a:spcAft>
                  <a:spcPts val="1200"/>
                </a:spcAft>
              </a:pPr>
              <a:r>
                <a:rPr lang="es-EC" sz="2400" b="1" dirty="0">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CARRERA DE INGENIERÍA MECATRÓNICA</a:t>
              </a:r>
              <a:endParaRPr lang="es-EC" sz="2000" dirty="0">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Cambria" panose="02040503050406030204" pitchFamily="18" charset="0"/>
              </a:endParaRPr>
            </a:p>
          </p:txBody>
        </p:sp>
        <p:sp>
          <p:nvSpPr>
            <p:cNvPr id="29" name="Rectángulo 28"/>
            <p:cNvSpPr/>
            <p:nvPr/>
          </p:nvSpPr>
          <p:spPr>
            <a:xfrm>
              <a:off x="3701130" y="2054209"/>
              <a:ext cx="7833929" cy="877163"/>
            </a:xfrm>
            <a:prstGeom prst="rect">
              <a:avLst/>
            </a:prstGeom>
          </p:spPr>
          <p:txBody>
            <a:bodyPr wrap="square">
              <a:spAutoFit/>
            </a:bodyPr>
            <a:lstStyle/>
            <a:p>
              <a:pPr indent="457200" algn="ctr">
                <a:lnSpc>
                  <a:spcPct val="150000"/>
                </a:lnSpc>
                <a:spcBef>
                  <a:spcPts val="1200"/>
                </a:spcBef>
                <a:spcAft>
                  <a:spcPts val="1200"/>
                </a:spcAft>
              </a:pPr>
              <a:r>
                <a:rPr lang="es-EC" sz="1700" b="1" dirty="0" smtClean="0">
                  <a:latin typeface="Arial" panose="020B0604020202020204" pitchFamily="34" charset="0"/>
                  <a:cs typeface="Arial" panose="020B0604020202020204" pitchFamily="34" charset="0"/>
                </a:rPr>
                <a:t>DISEÑO </a:t>
              </a:r>
              <a:r>
                <a:rPr lang="es-EC" sz="1700" b="1" dirty="0">
                  <a:latin typeface="Arial" panose="020B0604020202020204" pitchFamily="34" charset="0"/>
                  <a:cs typeface="Arial" panose="020B0604020202020204" pitchFamily="34" charset="0"/>
                </a:rPr>
                <a:t>Y </a:t>
              </a:r>
              <a:r>
                <a:rPr lang="es-EC" sz="1700" b="1" dirty="0" smtClean="0">
                  <a:latin typeface="Arial" panose="020B0604020202020204" pitchFamily="34" charset="0"/>
                  <a:cs typeface="Arial" panose="020B0604020202020204" pitchFamily="34" charset="0"/>
                </a:rPr>
                <a:t>CONSTRUCCIÓN DE UNA CELDA DE TRABAJO PARA CLASIFICACIÓN DE PIEZAS EN MOVIMIENTO CON UN ROBOT SCARA</a:t>
              </a:r>
              <a:endParaRPr lang="es-EC" sz="1700" dirty="0">
                <a:effectLst/>
                <a:latin typeface="Arial" panose="020B0604020202020204" pitchFamily="34" charset="0"/>
                <a:ea typeface="Cambria" panose="02040503050406030204" pitchFamily="18" charset="0"/>
                <a:cs typeface="Arial" panose="020B0604020202020204" pitchFamily="34" charset="0"/>
              </a:endParaRPr>
            </a:p>
          </p:txBody>
        </p:sp>
        <p:sp>
          <p:nvSpPr>
            <p:cNvPr id="30" name="Rectángulo 29"/>
            <p:cNvSpPr/>
            <p:nvPr/>
          </p:nvSpPr>
          <p:spPr>
            <a:xfrm>
              <a:off x="3817895" y="3014508"/>
              <a:ext cx="7547428" cy="507831"/>
            </a:xfrm>
            <a:prstGeom prst="rect">
              <a:avLst/>
            </a:prstGeom>
          </p:spPr>
          <p:txBody>
            <a:bodyPr wrap="square">
              <a:spAutoFit/>
            </a:bodyPr>
            <a:lstStyle/>
            <a:p>
              <a:pPr indent="457200" algn="ctr">
                <a:lnSpc>
                  <a:spcPct val="150000"/>
                </a:lnSpc>
                <a:spcBef>
                  <a:spcPts val="1200"/>
                </a:spcBef>
                <a:spcAft>
                  <a:spcPts val="0"/>
                </a:spcAft>
              </a:pPr>
              <a:r>
                <a:rPr lang="es-EC" b="1" dirty="0">
                  <a:effectLst/>
                  <a:latin typeface="Arial" panose="020B0604020202020204" pitchFamily="34" charset="0"/>
                  <a:ea typeface="Cambria" panose="02040503050406030204" pitchFamily="18" charset="0"/>
                  <a:cs typeface="Arial" panose="020B0604020202020204" pitchFamily="34" charset="0"/>
                </a:rPr>
                <a:t>REALIZADO POR</a:t>
              </a:r>
              <a:r>
                <a:rPr lang="es-EC" b="1" dirty="0" smtClean="0">
                  <a:effectLst/>
                  <a:latin typeface="Arial" panose="020B0604020202020204" pitchFamily="34" charset="0"/>
                  <a:ea typeface="Cambria" panose="02040503050406030204" pitchFamily="18" charset="0"/>
                  <a:cs typeface="Arial" panose="020B0604020202020204" pitchFamily="34" charset="0"/>
                </a:rPr>
                <a:t>:       </a:t>
              </a:r>
              <a:r>
                <a:rPr lang="es-EC" b="1" dirty="0" smtClean="0">
                  <a:latin typeface="Arial" panose="020B0604020202020204" pitchFamily="34" charset="0"/>
                  <a:ea typeface="Cambria" panose="02040503050406030204" pitchFamily="18" charset="0"/>
                  <a:cs typeface="Arial" panose="020B0604020202020204" pitchFamily="34" charset="0"/>
                </a:rPr>
                <a:t>MONTÚFAR RUALES KARLA PAOLA</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31" name="Rectángulo 30"/>
            <p:cNvSpPr/>
            <p:nvPr/>
          </p:nvSpPr>
          <p:spPr>
            <a:xfrm>
              <a:off x="4570587" y="3921011"/>
              <a:ext cx="6827639" cy="507831"/>
            </a:xfrm>
            <a:prstGeom prst="rect">
              <a:avLst/>
            </a:prstGeom>
          </p:spPr>
          <p:txBody>
            <a:bodyPr wrap="none">
              <a:spAutoFit/>
            </a:bodyPr>
            <a:lstStyle/>
            <a:p>
              <a:pPr indent="457200" algn="ctr">
                <a:lnSpc>
                  <a:spcPct val="150000"/>
                </a:lnSpc>
                <a:spcBef>
                  <a:spcPts val="1200"/>
                </a:spcBef>
                <a:spcAft>
                  <a:spcPts val="1200"/>
                </a:spcAft>
              </a:pPr>
              <a:r>
                <a:rPr lang="es-EC" b="1" dirty="0">
                  <a:effectLst/>
                  <a:latin typeface="Arial" panose="020B0604020202020204" pitchFamily="34" charset="0"/>
                  <a:ea typeface="Cambria" panose="02040503050406030204" pitchFamily="18" charset="0"/>
                  <a:cs typeface="Arial" panose="020B0604020202020204" pitchFamily="34" charset="0"/>
                </a:rPr>
                <a:t>DIRECTOR: </a:t>
              </a:r>
              <a:r>
                <a:rPr lang="es-EC" b="1" dirty="0" smtClean="0">
                  <a:effectLst/>
                  <a:latin typeface="Arial" panose="020B0604020202020204" pitchFamily="34" charset="0"/>
                  <a:ea typeface="Cambria" panose="02040503050406030204" pitchFamily="18" charset="0"/>
                  <a:cs typeface="Arial" panose="020B0604020202020204" pitchFamily="34" charset="0"/>
                </a:rPr>
                <a:t>      </a:t>
              </a:r>
              <a:r>
                <a:rPr lang="it-IT" b="1" dirty="0" smtClean="0">
                  <a:latin typeface="Arial" panose="020B0604020202020204" pitchFamily="34" charset="0"/>
                  <a:ea typeface="Cambria" panose="02040503050406030204" pitchFamily="18" charset="0"/>
                  <a:cs typeface="Arial" panose="020B0604020202020204" pitchFamily="34" charset="0"/>
                </a:rPr>
                <a:t>MSc</a:t>
              </a:r>
              <a:r>
                <a:rPr lang="it-IT" b="1" dirty="0">
                  <a:latin typeface="Arial" panose="020B0604020202020204" pitchFamily="34" charset="0"/>
                  <a:ea typeface="Cambria" panose="02040503050406030204" pitchFamily="18" charset="0"/>
                  <a:cs typeface="Arial" panose="020B0604020202020204" pitchFamily="34" charset="0"/>
                </a:rPr>
                <a:t>. LOZA MATOVELLE DAVID CÉSAR</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32" name="Rectángulo 31"/>
            <p:cNvSpPr/>
            <p:nvPr/>
          </p:nvSpPr>
          <p:spPr>
            <a:xfrm>
              <a:off x="6160978" y="3401461"/>
              <a:ext cx="4751942" cy="456535"/>
            </a:xfrm>
            <a:prstGeom prst="rect">
              <a:avLst/>
            </a:prstGeom>
          </p:spPr>
          <p:txBody>
            <a:bodyPr wrap="none">
              <a:spAutoFit/>
            </a:bodyPr>
            <a:lstStyle/>
            <a:p>
              <a:pPr indent="457200" algn="ctr">
                <a:lnSpc>
                  <a:spcPct val="150000"/>
                </a:lnSpc>
                <a:spcBef>
                  <a:spcPts val="1200"/>
                </a:spcBef>
                <a:spcAft>
                  <a:spcPts val="0"/>
                </a:spcAft>
              </a:pPr>
              <a:r>
                <a:rPr lang="es-EC" b="1" dirty="0">
                  <a:latin typeface="Arial" panose="020B0604020202020204" pitchFamily="34" charset="0"/>
                  <a:ea typeface="Cambria" panose="02040503050406030204" pitchFamily="18" charset="0"/>
                  <a:cs typeface="Arial" panose="020B0604020202020204" pitchFamily="34" charset="0"/>
                </a:rPr>
                <a:t> 	</a:t>
              </a:r>
              <a:r>
                <a:rPr lang="es-EC" b="1" dirty="0" smtClean="0">
                  <a:latin typeface="Arial" panose="020B0604020202020204" pitchFamily="34" charset="0"/>
                  <a:ea typeface="Cambria" panose="02040503050406030204" pitchFamily="18" charset="0"/>
                  <a:cs typeface="Arial" panose="020B0604020202020204" pitchFamily="34" charset="0"/>
                </a:rPr>
                <a:t>SALAZAR ESCOBAR HUGO DAVID</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33" name="Rectángulo 32"/>
            <p:cNvSpPr/>
            <p:nvPr/>
          </p:nvSpPr>
          <p:spPr>
            <a:xfrm>
              <a:off x="5698406" y="4580106"/>
              <a:ext cx="4572000" cy="416011"/>
            </a:xfrm>
            <a:prstGeom prst="rect">
              <a:avLst/>
            </a:prstGeom>
          </p:spPr>
          <p:txBody>
            <a:bodyPr>
              <a:spAutoFit/>
            </a:bodyPr>
            <a:lstStyle/>
            <a:p>
              <a:pPr indent="457200" algn="ctr">
                <a:lnSpc>
                  <a:spcPct val="150000"/>
                </a:lnSpc>
                <a:spcBef>
                  <a:spcPts val="1200"/>
                </a:spcBef>
                <a:spcAft>
                  <a:spcPts val="1200"/>
                </a:spcAft>
              </a:pPr>
              <a:r>
                <a:rPr lang="es-EC" sz="1600" b="1" dirty="0">
                  <a:effectLst/>
                  <a:latin typeface="Arial" panose="020B0604020202020204" pitchFamily="34" charset="0"/>
                  <a:ea typeface="Cambria" panose="02040503050406030204" pitchFamily="18" charset="0"/>
                  <a:cs typeface="Arial" panose="020B0604020202020204" pitchFamily="34" charset="0"/>
                </a:rPr>
                <a:t>SANGOLQUÍ – ECUADOR</a:t>
              </a:r>
              <a:endParaRPr lang="es-EC" sz="14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34" name="Rectángulo 33"/>
            <p:cNvSpPr/>
            <p:nvPr/>
          </p:nvSpPr>
          <p:spPr>
            <a:xfrm>
              <a:off x="7495463" y="4877221"/>
              <a:ext cx="1203760" cy="416011"/>
            </a:xfrm>
            <a:prstGeom prst="rect">
              <a:avLst/>
            </a:prstGeom>
          </p:spPr>
          <p:txBody>
            <a:bodyPr wrap="square">
              <a:spAutoFit/>
            </a:bodyPr>
            <a:lstStyle/>
            <a:p>
              <a:pPr indent="457200" algn="ctr">
                <a:lnSpc>
                  <a:spcPct val="150000"/>
                </a:lnSpc>
                <a:spcBef>
                  <a:spcPts val="1200"/>
                </a:spcBef>
                <a:spcAft>
                  <a:spcPts val="1200"/>
                </a:spcAft>
              </a:pPr>
              <a:r>
                <a:rPr lang="es-EC" sz="1600" b="1" dirty="0" smtClean="0">
                  <a:effectLst/>
                  <a:latin typeface="Arial" panose="020B0604020202020204" pitchFamily="34" charset="0"/>
                  <a:ea typeface="Cambria" panose="02040503050406030204" pitchFamily="18" charset="0"/>
                  <a:cs typeface="Arial" panose="020B0604020202020204" pitchFamily="34" charset="0"/>
                </a:rPr>
                <a:t>2017</a:t>
              </a:r>
              <a:endParaRPr lang="es-EC" sz="1400" dirty="0">
                <a:effectLst/>
                <a:latin typeface="Arial" panose="020B0604020202020204" pitchFamily="34" charset="0"/>
                <a:ea typeface="Cambria" panose="02040503050406030204" pitchFamily="18" charset="0"/>
                <a:cs typeface="Cambria" panose="02040503050406030204" pitchFamily="18" charset="0"/>
              </a:endParaRPr>
            </a:p>
          </p:txBody>
        </p:sp>
      </p:grpSp>
      <p:pic>
        <p:nvPicPr>
          <p:cNvPr id="2" name="1 Imagen"/>
          <p:cNvPicPr>
            <a:picLocks noChangeAspect="1"/>
          </p:cNvPicPr>
          <p:nvPr/>
        </p:nvPicPr>
        <p:blipFill rotWithShape="1">
          <a:blip r:embed="rId3">
            <a:extLst>
              <a:ext uri="{28A0092B-C50C-407E-A947-70E740481C1C}">
                <a14:useLocalDpi xmlns:a14="http://schemas.microsoft.com/office/drawing/2010/main" val="0"/>
              </a:ext>
            </a:extLst>
          </a:blip>
          <a:srcRect l="34616" r="17910" b="12685"/>
          <a:stretch/>
        </p:blipFill>
        <p:spPr>
          <a:xfrm>
            <a:off x="238548" y="1638521"/>
            <a:ext cx="4393836" cy="3883052"/>
          </a:xfrm>
          <a:prstGeom prst="rect">
            <a:avLst/>
          </a:prstGeom>
        </p:spPr>
      </p:pic>
    </p:spTree>
    <p:extLst>
      <p:ext uri="{BB962C8B-B14F-4D97-AF65-F5344CB8AC3E}">
        <p14:creationId xmlns:p14="http://schemas.microsoft.com/office/powerpoint/2010/main" val="242406815"/>
      </p:ext>
    </p:extLst>
  </p:cSld>
  <p:clrMapOvr>
    <a:masterClrMapping/>
  </p:clrMapOvr>
  <mc:AlternateContent xmlns:mc="http://schemas.openxmlformats.org/markup-compatibility/2006" xmlns:p14="http://schemas.microsoft.com/office/powerpoint/2010/main">
    <mc:Choice Requires="p14">
      <p:transition spd="slow" p14:dur="2000" advTm="4563"/>
    </mc:Choice>
    <mc:Fallback xmlns="">
      <p:transition spd="slow" advTm="456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a 9"/>
          <p:cNvGraphicFramePr/>
          <p:nvPr>
            <p:extLst>
              <p:ext uri="{D42A27DB-BD31-4B8C-83A1-F6EECF244321}">
                <p14:modId xmlns:p14="http://schemas.microsoft.com/office/powerpoint/2010/main" val="1722164301"/>
              </p:ext>
            </p:extLst>
          </p:nvPr>
        </p:nvGraphicFramePr>
        <p:xfrm>
          <a:off x="1119045" y="175852"/>
          <a:ext cx="10561053" cy="6434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1"/>
          <p:cNvSpPr txBox="1"/>
          <p:nvPr/>
        </p:nvSpPr>
        <p:spPr>
          <a:xfrm>
            <a:off x="0" y="263775"/>
            <a:ext cx="5253692"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OBJETIVO GENERAL</a:t>
            </a:r>
            <a:endParaRPr lang="es-ES" sz="2600" dirty="0">
              <a:solidFill>
                <a:srgbClr val="002060"/>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919" y="1619250"/>
            <a:ext cx="4448175"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96075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p:cNvGraphicFramePr/>
          <p:nvPr>
            <p:extLst>
              <p:ext uri="{D42A27DB-BD31-4B8C-83A1-F6EECF244321}">
                <p14:modId xmlns:p14="http://schemas.microsoft.com/office/powerpoint/2010/main" val="345349098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1"/>
          <p:cNvSpPr txBox="1"/>
          <p:nvPr/>
        </p:nvSpPr>
        <p:spPr>
          <a:xfrm>
            <a:off x="0" y="263775"/>
            <a:ext cx="5253692"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OBJETIVOS ESPECÍFICOS</a:t>
            </a:r>
            <a:endParaRPr lang="es-ES" sz="2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55984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p:cNvSpPr>
            <a:spLocks noGrp="1"/>
          </p:cNvSpPr>
          <p:nvPr>
            <p:ph type="title"/>
          </p:nvPr>
        </p:nvSpPr>
        <p:spPr>
          <a:xfrm>
            <a:off x="3865100" y="2832306"/>
            <a:ext cx="4663440" cy="895633"/>
          </a:xfrm>
        </p:spPr>
        <p:txBody>
          <a:bodyPr>
            <a:noAutofit/>
          </a:bodyPr>
          <a:lstStyle/>
          <a:p>
            <a:pPr algn="ctr"/>
            <a:r>
              <a:rPr lang="es-ES" sz="5400" dirty="0" smtClean="0">
                <a:solidFill>
                  <a:srgbClr val="002060"/>
                </a:solidFill>
                <a:latin typeface="Times New Roman" panose="02020603050405020304" pitchFamily="18" charset="0"/>
                <a:ea typeface="+mn-ea"/>
                <a:cs typeface="Times New Roman" panose="02020603050405020304" pitchFamily="18" charset="0"/>
              </a:rPr>
              <a:t>Filtro de </a:t>
            </a:r>
            <a:r>
              <a:rPr lang="es-ES" sz="5400" dirty="0" err="1" smtClean="0">
                <a:solidFill>
                  <a:srgbClr val="002060"/>
                </a:solidFill>
                <a:latin typeface="Times New Roman" panose="02020603050405020304" pitchFamily="18" charset="0"/>
                <a:ea typeface="+mn-ea"/>
                <a:cs typeface="Times New Roman" panose="02020603050405020304" pitchFamily="18" charset="0"/>
              </a:rPr>
              <a:t>kalman</a:t>
            </a:r>
            <a:endParaRPr lang="es-ES" sz="54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469502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201" y="226064"/>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DEFINICIÓN</a:t>
            </a:r>
            <a:endParaRPr lang="es-ES" sz="2600" dirty="0">
              <a:solidFill>
                <a:srgbClr val="002060"/>
              </a:solidFill>
              <a:latin typeface="Times New Roman" panose="02020603050405020304" pitchFamily="18" charset="0"/>
              <a:cs typeface="Times New Roman" panose="02020603050405020304" pitchFamily="18" charset="0"/>
            </a:endParaRPr>
          </a:p>
        </p:txBody>
      </p:sp>
      <p:sp>
        <p:nvSpPr>
          <p:cNvPr id="5" name="4 Rectángulo"/>
          <p:cNvSpPr/>
          <p:nvPr/>
        </p:nvSpPr>
        <p:spPr>
          <a:xfrm>
            <a:off x="171178" y="1195645"/>
            <a:ext cx="12074524" cy="430887"/>
          </a:xfrm>
          <a:prstGeom prst="rect">
            <a:avLst/>
          </a:prstGeom>
        </p:spPr>
        <p:txBody>
          <a:bodyPr wrap="none">
            <a:spAutoFit/>
          </a:bodyPr>
          <a:lstStyle/>
          <a:p>
            <a:r>
              <a:rPr lang="es-EC" sz="2200" dirty="0" smtClean="0">
                <a:latin typeface="Times New Roman" panose="02020603050405020304" pitchFamily="18" charset="0"/>
                <a:cs typeface="Times New Roman" panose="02020603050405020304" pitchFamily="18" charset="0"/>
              </a:rPr>
              <a:t>Estimador estadístico lineal basado en técnicas de espacio de estados, desarrollado por </a:t>
            </a:r>
            <a:r>
              <a:rPr lang="es-EC" sz="2200" dirty="0" err="1" smtClean="0">
                <a:latin typeface="Times New Roman" panose="02020603050405020304" pitchFamily="18" charset="0"/>
                <a:cs typeface="Times New Roman" panose="02020603050405020304" pitchFamily="18" charset="0"/>
              </a:rPr>
              <a:t>Rudolph</a:t>
            </a:r>
            <a:r>
              <a:rPr lang="es-EC" sz="2200" dirty="0" smtClean="0">
                <a:latin typeface="Times New Roman" panose="02020603050405020304" pitchFamily="18" charset="0"/>
                <a:cs typeface="Times New Roman" panose="02020603050405020304" pitchFamily="18" charset="0"/>
              </a:rPr>
              <a:t> Kalman</a:t>
            </a:r>
            <a:endParaRPr lang="es-EC" sz="2200" dirty="0">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27" t="5535" r="2232" b="8351"/>
          <a:stretch/>
        </p:blipFill>
        <p:spPr bwMode="auto">
          <a:xfrm>
            <a:off x="307511" y="2048608"/>
            <a:ext cx="11720080" cy="3033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2825620" y="5281245"/>
            <a:ext cx="2608026"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200" dirty="0" smtClean="0">
                <a:latin typeface="Times New Roman" panose="02020603050405020304" pitchFamily="18" charset="0"/>
                <a:cs typeface="Times New Roman" panose="02020603050405020304" pitchFamily="18" charset="0"/>
              </a:rPr>
              <a:t>Predicción</a:t>
            </a:r>
            <a:endParaRPr lang="es-EC" sz="2200" dirty="0">
              <a:latin typeface="Times New Roman" panose="02020603050405020304" pitchFamily="18" charset="0"/>
              <a:cs typeface="Times New Roman" panose="02020603050405020304" pitchFamily="18" charset="0"/>
            </a:endParaRPr>
          </a:p>
        </p:txBody>
      </p:sp>
      <p:sp>
        <p:nvSpPr>
          <p:cNvPr id="8" name="7 CuadroTexto"/>
          <p:cNvSpPr txBox="1"/>
          <p:nvPr/>
        </p:nvSpPr>
        <p:spPr>
          <a:xfrm>
            <a:off x="6541521" y="5281244"/>
            <a:ext cx="2608026"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200" dirty="0" smtClean="0">
                <a:latin typeface="Times New Roman" panose="02020603050405020304" pitchFamily="18" charset="0"/>
                <a:cs typeface="Times New Roman" panose="02020603050405020304" pitchFamily="18" charset="0"/>
              </a:rPr>
              <a:t>Corrección</a:t>
            </a:r>
            <a:endParaRPr lang="es-EC"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03317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201" y="208479"/>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COMPONENTES</a:t>
            </a:r>
            <a:endParaRPr lang="es-ES" sz="2600" dirty="0">
              <a:solidFill>
                <a:srgbClr val="002060"/>
              </a:solidFill>
              <a:latin typeface="Times New Roman" panose="02020603050405020304" pitchFamily="18" charset="0"/>
              <a:cs typeface="Times New Roman" panose="02020603050405020304" pitchFamily="18" charset="0"/>
            </a:endParaRPr>
          </a:p>
        </p:txBody>
      </p:sp>
      <p:sp>
        <p:nvSpPr>
          <p:cNvPr id="5" name="4 CuadroTexto"/>
          <p:cNvSpPr txBox="1"/>
          <p:nvPr/>
        </p:nvSpPr>
        <p:spPr>
          <a:xfrm>
            <a:off x="785802" y="1377455"/>
            <a:ext cx="2608026"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200" dirty="0" smtClean="0">
                <a:latin typeface="Times New Roman" panose="02020603050405020304" pitchFamily="18" charset="0"/>
                <a:cs typeface="Times New Roman" panose="02020603050405020304" pitchFamily="18" charset="0"/>
              </a:rPr>
              <a:t>Vector de estado</a:t>
            </a:r>
            <a:endParaRPr lang="es-EC" sz="2200" dirty="0">
              <a:latin typeface="Times New Roman" panose="02020603050405020304" pitchFamily="18" charset="0"/>
              <a:cs typeface="Times New Roman" panose="02020603050405020304" pitchFamily="18" charset="0"/>
            </a:endParaRPr>
          </a:p>
        </p:txBody>
      </p:sp>
      <p:sp>
        <p:nvSpPr>
          <p:cNvPr id="6" name="5 CuadroTexto"/>
          <p:cNvSpPr txBox="1"/>
          <p:nvPr/>
        </p:nvSpPr>
        <p:spPr>
          <a:xfrm>
            <a:off x="4595804" y="1367164"/>
            <a:ext cx="2608026"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200" dirty="0" smtClean="0">
                <a:latin typeface="Times New Roman" panose="02020603050405020304" pitchFamily="18" charset="0"/>
                <a:cs typeface="Times New Roman" panose="02020603050405020304" pitchFamily="18" charset="0"/>
              </a:rPr>
              <a:t>Modelo dinámico</a:t>
            </a:r>
            <a:endParaRPr lang="es-EC" sz="2200" dirty="0">
              <a:latin typeface="Times New Roman" panose="02020603050405020304" pitchFamily="18" charset="0"/>
              <a:cs typeface="Times New Roman" panose="02020603050405020304" pitchFamily="18" charset="0"/>
            </a:endParaRPr>
          </a:p>
        </p:txBody>
      </p:sp>
      <p:sp>
        <p:nvSpPr>
          <p:cNvPr id="7" name="6 CuadroTexto"/>
          <p:cNvSpPr txBox="1"/>
          <p:nvPr/>
        </p:nvSpPr>
        <p:spPr>
          <a:xfrm>
            <a:off x="8405813" y="1377455"/>
            <a:ext cx="3017727"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200" dirty="0" smtClean="0">
                <a:latin typeface="Times New Roman" panose="02020603050405020304" pitchFamily="18" charset="0"/>
                <a:cs typeface="Times New Roman" panose="02020603050405020304" pitchFamily="18" charset="0"/>
              </a:rPr>
              <a:t>Modelo de observación</a:t>
            </a:r>
            <a:endParaRPr lang="es-EC" sz="2200" dirty="0">
              <a:latin typeface="Times New Roman" panose="02020603050405020304" pitchFamily="18" charset="0"/>
              <a:cs typeface="Times New Roman" panose="02020603050405020304" pitchFamily="18" charset="0"/>
            </a:endParaRPr>
          </a:p>
        </p:txBody>
      </p:sp>
      <p:sp>
        <p:nvSpPr>
          <p:cNvPr id="8" name="7 CuadroTexto"/>
          <p:cNvSpPr txBox="1"/>
          <p:nvPr/>
        </p:nvSpPr>
        <p:spPr>
          <a:xfrm>
            <a:off x="867684" y="2145318"/>
            <a:ext cx="2444261" cy="430887"/>
          </a:xfrm>
          <a:prstGeom prst="rect">
            <a:avLst/>
          </a:prstGeom>
          <a:noFill/>
        </p:spPr>
        <p:txBody>
          <a:bodyPr wrap="square" rtlCol="0">
            <a:spAutoFit/>
          </a:bodyPr>
          <a:lstStyle/>
          <a:p>
            <a:r>
              <a:rPr lang="es-EC" sz="2200" dirty="0" smtClean="0">
                <a:latin typeface="Times New Roman" panose="02020603050405020304" pitchFamily="18" charset="0"/>
                <a:cs typeface="Times New Roman" panose="02020603050405020304" pitchFamily="18" charset="0"/>
              </a:rPr>
              <a:t>Variables de interés</a:t>
            </a:r>
            <a:endParaRPr lang="es-EC" sz="22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8 CuadroTexto"/>
              <p:cNvSpPr txBox="1"/>
              <p:nvPr/>
            </p:nvSpPr>
            <p:spPr>
              <a:xfrm>
                <a:off x="1088084" y="3130112"/>
                <a:ext cx="175791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a:rPr>
                        <m:t>𝑥</m:t>
                      </m:r>
                      <m:r>
                        <a:rPr lang="es-EC" b="0" i="1" smtClean="0">
                          <a:latin typeface="Cambria Math"/>
                        </a:rPr>
                        <m:t>=</m:t>
                      </m:r>
                      <m:d>
                        <m:dPr>
                          <m:begChr m:val="["/>
                          <m:endChr m:val="]"/>
                          <m:ctrlPr>
                            <a:rPr lang="es-EC" b="0" i="1" smtClean="0">
                              <a:latin typeface="Cambria Math"/>
                            </a:rPr>
                          </m:ctrlPr>
                        </m:dPr>
                        <m:e>
                          <m:m>
                            <m:mPr>
                              <m:mcs>
                                <m:mc>
                                  <m:mcPr>
                                    <m:count m:val="2"/>
                                    <m:mcJc m:val="center"/>
                                  </m:mcPr>
                                </m:mc>
                              </m:mcs>
                              <m:ctrlPr>
                                <a:rPr lang="es-EC" b="0" i="1" smtClean="0">
                                  <a:latin typeface="Cambria Math"/>
                                </a:rPr>
                              </m:ctrlPr>
                            </m:mPr>
                            <m:mr>
                              <m:e>
                                <m:sSub>
                                  <m:sSubPr>
                                    <m:ctrlPr>
                                      <a:rPr lang="es-EC" b="0" i="1" smtClean="0">
                                        <a:latin typeface="Cambria Math"/>
                                      </a:rPr>
                                    </m:ctrlPr>
                                  </m:sSubPr>
                                  <m:e>
                                    <m:acc>
                                      <m:accPr>
                                        <m:chr m:val="̂"/>
                                        <m:ctrlPr>
                                          <a:rPr lang="es-EC" b="0" i="1" smtClean="0">
                                            <a:latin typeface="Cambria Math"/>
                                          </a:rPr>
                                        </m:ctrlPr>
                                      </m:accPr>
                                      <m:e>
                                        <m:r>
                                          <a:rPr lang="es-EC" b="0" i="1" smtClean="0">
                                            <a:latin typeface="Cambria Math"/>
                                          </a:rPr>
                                          <m:t>𝑥</m:t>
                                        </m:r>
                                      </m:e>
                                    </m:acc>
                                  </m:e>
                                  <m:sub>
                                    <m:r>
                                      <a:rPr lang="es-EC" b="0" i="1" smtClean="0">
                                        <a:latin typeface="Cambria Math"/>
                                      </a:rPr>
                                      <m:t>𝑘</m:t>
                                    </m:r>
                                    <m:r>
                                      <a:rPr lang="es-EC" b="0" i="1" smtClean="0">
                                        <a:latin typeface="Cambria Math"/>
                                      </a:rPr>
                                      <m:t>−1</m:t>
                                    </m:r>
                                  </m:sub>
                                </m:sSub>
                              </m:e>
                              <m:e>
                                <m:sSub>
                                  <m:sSubPr>
                                    <m:ctrlPr>
                                      <a:rPr lang="es-EC" i="1">
                                        <a:latin typeface="Cambria Math"/>
                                      </a:rPr>
                                    </m:ctrlPr>
                                  </m:sSubPr>
                                  <m:e>
                                    <m:acc>
                                      <m:accPr>
                                        <m:chr m:val="̂"/>
                                        <m:ctrlPr>
                                          <a:rPr lang="es-EC" b="0" i="1" smtClean="0">
                                            <a:latin typeface="Cambria Math"/>
                                          </a:rPr>
                                        </m:ctrlPr>
                                      </m:accPr>
                                      <m:e>
                                        <m:r>
                                          <a:rPr lang="es-EC" b="0" i="1" smtClean="0">
                                            <a:latin typeface="Cambria Math"/>
                                          </a:rPr>
                                          <m:t>𝑥</m:t>
                                        </m:r>
                                      </m:e>
                                    </m:acc>
                                  </m:e>
                                  <m:sub>
                                    <m:r>
                                      <a:rPr lang="es-EC" i="1">
                                        <a:latin typeface="Cambria Math"/>
                                      </a:rPr>
                                      <m:t>𝑘</m:t>
                                    </m:r>
                                  </m:sub>
                                </m:sSub>
                              </m:e>
                            </m:mr>
                          </m:m>
                        </m:e>
                      </m:d>
                    </m:oMath>
                  </m:oMathPara>
                </a14:m>
                <a:endParaRPr lang="es-EC" dirty="0"/>
              </a:p>
            </p:txBody>
          </p:sp>
        </mc:Choice>
        <mc:Fallback xmlns="">
          <p:sp>
            <p:nvSpPr>
              <p:cNvPr id="9" name="8 CuadroTexto"/>
              <p:cNvSpPr txBox="1">
                <a:spLocks noRot="1" noChangeAspect="1" noMove="1" noResize="1" noEditPoints="1" noAdjustHandles="1" noChangeArrowheads="1" noChangeShapeType="1" noTextEdit="1"/>
              </p:cNvSpPr>
              <p:nvPr/>
            </p:nvSpPr>
            <p:spPr>
              <a:xfrm>
                <a:off x="1088084" y="3130112"/>
                <a:ext cx="1757917" cy="369332"/>
              </a:xfrm>
              <a:prstGeom prst="rect">
                <a:avLst/>
              </a:prstGeom>
              <a:blipFill rotWithShape="1">
                <a:blip r:embed="rId3"/>
                <a:stretch>
                  <a:fillRect t="-8197" r="-3806"/>
                </a:stretch>
              </a:blipFill>
            </p:spPr>
            <p:txBody>
              <a:bodyPr/>
              <a:lstStyle/>
              <a:p>
                <a:r>
                  <a:rPr lang="es-EC">
                    <a:noFill/>
                  </a:rPr>
                  <a:t> </a:t>
                </a:r>
              </a:p>
            </p:txBody>
          </p:sp>
        </mc:Fallback>
      </mc:AlternateContent>
      <p:sp>
        <p:nvSpPr>
          <p:cNvPr id="10" name="9 CuadroTexto"/>
          <p:cNvSpPr txBox="1"/>
          <p:nvPr/>
        </p:nvSpPr>
        <p:spPr>
          <a:xfrm>
            <a:off x="4595804" y="2145318"/>
            <a:ext cx="2608026" cy="769441"/>
          </a:xfrm>
          <a:prstGeom prst="rect">
            <a:avLst/>
          </a:prstGeom>
          <a:noFill/>
        </p:spPr>
        <p:txBody>
          <a:bodyPr wrap="square" rtlCol="0">
            <a:spAutoFit/>
          </a:bodyPr>
          <a:lstStyle/>
          <a:p>
            <a:pPr algn="ctr"/>
            <a:r>
              <a:rPr lang="es-EC" sz="2200" dirty="0" smtClean="0">
                <a:latin typeface="Times New Roman" panose="02020603050405020304" pitchFamily="18" charset="0"/>
                <a:cs typeface="Times New Roman" panose="02020603050405020304" pitchFamily="18" charset="0"/>
              </a:rPr>
              <a:t>Comportamiento del sistema</a:t>
            </a:r>
            <a:endParaRPr lang="es-EC" sz="22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10 CuadroTexto"/>
              <p:cNvSpPr txBox="1"/>
              <p:nvPr/>
            </p:nvSpPr>
            <p:spPr>
              <a:xfrm>
                <a:off x="4691413" y="3024766"/>
                <a:ext cx="272342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C" b="0" i="1" smtClean="0">
                              <a:latin typeface="Cambria Math"/>
                            </a:rPr>
                            <m:t>𝑥</m:t>
                          </m:r>
                        </m:e>
                        <m:sub>
                          <m:r>
                            <a:rPr lang="es-EC" b="0" i="1" smtClean="0">
                              <a:latin typeface="Cambria Math"/>
                            </a:rPr>
                            <m:t>𝑘</m:t>
                          </m:r>
                        </m:sub>
                      </m:sSub>
                      <m:r>
                        <a:rPr lang="es-EC" b="0" i="1" smtClean="0">
                          <a:latin typeface="Cambria Math"/>
                        </a:rPr>
                        <m:t>=</m:t>
                      </m:r>
                      <m:r>
                        <a:rPr lang="es-EC" b="0" i="1" smtClean="0">
                          <a:latin typeface="Cambria Math"/>
                        </a:rPr>
                        <m:t>𝐴</m:t>
                      </m:r>
                      <m:sSub>
                        <m:sSubPr>
                          <m:ctrlPr>
                            <a:rPr lang="es-EC" b="0" i="1" smtClean="0">
                              <a:latin typeface="Cambria Math"/>
                            </a:rPr>
                          </m:ctrlPr>
                        </m:sSubPr>
                        <m:e>
                          <m:r>
                            <a:rPr lang="es-EC" b="0" i="1" smtClean="0">
                              <a:latin typeface="Cambria Math"/>
                            </a:rPr>
                            <m:t>𝑥</m:t>
                          </m:r>
                        </m:e>
                        <m:sub>
                          <m:r>
                            <a:rPr lang="es-EC" b="0" i="1" smtClean="0">
                              <a:latin typeface="Cambria Math"/>
                            </a:rPr>
                            <m:t>𝑘</m:t>
                          </m:r>
                          <m:r>
                            <a:rPr lang="es-EC" b="0" i="1" smtClean="0">
                              <a:latin typeface="Cambria Math"/>
                            </a:rPr>
                            <m:t>−1</m:t>
                          </m:r>
                        </m:sub>
                      </m:sSub>
                      <m:r>
                        <a:rPr lang="es-EC" b="0" i="1" smtClean="0">
                          <a:latin typeface="Cambria Math"/>
                        </a:rPr>
                        <m:t>+</m:t>
                      </m:r>
                      <m:r>
                        <a:rPr lang="es-EC" b="0" i="1" smtClean="0">
                          <a:latin typeface="Cambria Math"/>
                        </a:rPr>
                        <m:t>𝐵</m:t>
                      </m:r>
                      <m:sSub>
                        <m:sSubPr>
                          <m:ctrlPr>
                            <a:rPr lang="es-EC" b="0" i="1" smtClean="0">
                              <a:latin typeface="Cambria Math"/>
                            </a:rPr>
                          </m:ctrlPr>
                        </m:sSubPr>
                        <m:e>
                          <m:r>
                            <a:rPr lang="es-EC" b="0" i="1" smtClean="0">
                              <a:latin typeface="Cambria Math"/>
                            </a:rPr>
                            <m:t>𝑢</m:t>
                          </m:r>
                        </m:e>
                        <m:sub>
                          <m:r>
                            <a:rPr lang="es-EC" b="0" i="1" smtClean="0">
                              <a:latin typeface="Cambria Math"/>
                            </a:rPr>
                            <m:t>𝑘</m:t>
                          </m:r>
                        </m:sub>
                      </m:sSub>
                      <m:r>
                        <a:rPr lang="es-EC" b="0" i="1" smtClean="0">
                          <a:latin typeface="Cambria Math"/>
                        </a:rPr>
                        <m:t>+</m:t>
                      </m:r>
                      <m:r>
                        <a:rPr lang="es-EC" b="0" i="1" smtClean="0">
                          <a:latin typeface="Cambria Math"/>
                        </a:rPr>
                        <m:t>𝑄</m:t>
                      </m:r>
                    </m:oMath>
                  </m:oMathPara>
                </a14:m>
                <a:endParaRPr lang="es-EC" dirty="0"/>
              </a:p>
            </p:txBody>
          </p:sp>
        </mc:Choice>
        <mc:Fallback xmlns="">
          <p:sp>
            <p:nvSpPr>
              <p:cNvPr id="11" name="10 CuadroTexto"/>
              <p:cNvSpPr txBox="1">
                <a:spLocks noRot="1" noChangeAspect="1" noMove="1" noResize="1" noEditPoints="1" noAdjustHandles="1" noChangeArrowheads="1" noChangeShapeType="1" noTextEdit="1"/>
              </p:cNvSpPr>
              <p:nvPr/>
            </p:nvSpPr>
            <p:spPr>
              <a:xfrm>
                <a:off x="4691413" y="3024766"/>
                <a:ext cx="2723429" cy="369332"/>
              </a:xfrm>
              <a:prstGeom prst="rect">
                <a:avLst/>
              </a:prstGeom>
              <a:blipFill rotWithShape="1">
                <a:blip r:embed="rId4"/>
                <a:stretch>
                  <a:fillRect b="-819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graphicFrame>
            <p:nvGraphicFramePr>
              <p:cNvPr id="12" name="11 Tabla"/>
              <p:cNvGraphicFramePr>
                <a:graphicFrameLocks noGrp="1"/>
              </p:cNvGraphicFramePr>
              <p:nvPr>
                <p:extLst>
                  <p:ext uri="{D42A27DB-BD31-4B8C-83A1-F6EECF244321}">
                    <p14:modId xmlns:p14="http://schemas.microsoft.com/office/powerpoint/2010/main" val="1155927967"/>
                  </p:ext>
                </p:extLst>
              </p:nvPr>
            </p:nvGraphicFramePr>
            <p:xfrm>
              <a:off x="571623" y="4007990"/>
              <a:ext cx="2927715" cy="792480"/>
            </p:xfrm>
            <a:graphic>
              <a:graphicData uri="http://schemas.openxmlformats.org/drawingml/2006/table">
                <a:tbl>
                  <a:tblPr firstRow="1" bandRow="1">
                    <a:tableStyleId>{BC89EF96-8CEA-46FF-86C4-4CE0E7609802}</a:tableStyleId>
                  </a:tblPr>
                  <a:tblGrid>
                    <a:gridCol w="1043018">
                      <a:extLst>
                        <a:ext uri="{9D8B030D-6E8A-4147-A177-3AD203B41FA5}">
                          <a16:colId xmlns:a16="http://schemas.microsoft.com/office/drawing/2014/main" xmlns="" val="20000"/>
                        </a:ext>
                      </a:extLst>
                    </a:gridCol>
                    <a:gridCol w="1884697">
                      <a:extLst>
                        <a:ext uri="{9D8B030D-6E8A-4147-A177-3AD203B41FA5}">
                          <a16:colId xmlns:a16="http://schemas.microsoft.com/office/drawing/2014/main" xmlns="" val="20001"/>
                        </a:ext>
                      </a:extLst>
                    </a:gridCol>
                  </a:tblGrid>
                  <a:tr h="370840">
                    <a:tc>
                      <a:txBody>
                        <a:bodyPr/>
                        <a:lstStyle/>
                        <a:p>
                          <a:pPr/>
                          <a14:m>
                            <m:oMathPara xmlns:m="http://schemas.openxmlformats.org/officeDocument/2006/math">
                              <m:oMathParaPr>
                                <m:jc m:val="centerGroup"/>
                              </m:oMathParaPr>
                              <m:oMath xmlns:m="http://schemas.openxmlformats.org/officeDocument/2006/math">
                                <m:sSub>
                                  <m:sSubPr>
                                    <m:ctrlPr>
                                      <a:rPr lang="es-EC" sz="2000" b="0" i="1" smtClean="0">
                                        <a:latin typeface="Cambria Math"/>
                                      </a:rPr>
                                    </m:ctrlPr>
                                  </m:sSubPr>
                                  <m:e>
                                    <m:acc>
                                      <m:accPr>
                                        <m:chr m:val="̂"/>
                                        <m:ctrlPr>
                                          <a:rPr lang="es-EC" sz="2000" b="0" i="1" smtClean="0">
                                            <a:latin typeface="Cambria Math"/>
                                          </a:rPr>
                                        </m:ctrlPr>
                                      </m:accPr>
                                      <m:e>
                                        <m:r>
                                          <a:rPr lang="es-EC" sz="2000" b="0" i="1" smtClean="0">
                                            <a:latin typeface="Cambria Math"/>
                                          </a:rPr>
                                          <m:t>𝑥</m:t>
                                        </m:r>
                                      </m:e>
                                    </m:acc>
                                  </m:e>
                                  <m:sub>
                                    <m:r>
                                      <a:rPr lang="es-EC" sz="2000" b="0" i="1" smtClean="0">
                                        <a:latin typeface="Cambria Math"/>
                                      </a:rPr>
                                      <m:t>𝑘</m:t>
                                    </m:r>
                                    <m:r>
                                      <a:rPr lang="es-EC" sz="2000" b="0" i="1" smtClean="0">
                                        <a:latin typeface="Cambria Math"/>
                                      </a:rPr>
                                      <m:t>−1</m:t>
                                    </m:r>
                                  </m:sub>
                                </m:sSub>
                              </m:oMath>
                            </m:oMathPara>
                          </a14:m>
                          <a:endParaRPr lang="es-EC" sz="2000" dirty="0">
                            <a:latin typeface="Times New Roman" panose="02020603050405020304" pitchFamily="18" charset="0"/>
                            <a:cs typeface="Times New Roman" panose="02020603050405020304" pitchFamily="18" charset="0"/>
                          </a:endParaRPr>
                        </a:p>
                      </a:txBody>
                      <a:tcPr/>
                    </a:tc>
                    <a:tc>
                      <a:txBody>
                        <a:bodyPr/>
                        <a:lstStyle/>
                        <a:p>
                          <a:r>
                            <a:rPr lang="es-EC" sz="2000" b="0" dirty="0" smtClean="0">
                              <a:latin typeface="Times New Roman" panose="02020603050405020304" pitchFamily="18" charset="0"/>
                              <a:cs typeface="Times New Roman" panose="02020603050405020304" pitchFamily="18" charset="0"/>
                            </a:rPr>
                            <a:t>Valor estimado</a:t>
                          </a:r>
                          <a:endParaRPr lang="es-EC"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acc>
                                      <m:accPr>
                                        <m:chr m:val="̂"/>
                                        <m:ctrlPr>
                                          <a:rPr lang="es-EC" sz="2000" b="0" i="1" smtClean="0">
                                            <a:latin typeface="Cambria Math"/>
                                          </a:rPr>
                                        </m:ctrlPr>
                                      </m:accPr>
                                      <m:e>
                                        <m:r>
                                          <a:rPr lang="es-EC" sz="2000" b="0" i="1" smtClean="0">
                                            <a:latin typeface="Cambria Math"/>
                                          </a:rPr>
                                          <m:t>𝑥</m:t>
                                        </m:r>
                                      </m:e>
                                    </m:acc>
                                  </m:e>
                                  <m:sub>
                                    <m:r>
                                      <a:rPr lang="es-EC" sz="2000" i="1">
                                        <a:latin typeface="Cambria Math"/>
                                      </a:rPr>
                                      <m:t>𝑘</m:t>
                                    </m:r>
                                  </m:sub>
                                </m:sSub>
                              </m:oMath>
                            </m:oMathPara>
                          </a14:m>
                          <a:endParaRPr lang="es-EC" sz="2000" dirty="0">
                            <a:latin typeface="Times New Roman" panose="02020603050405020304" pitchFamily="18" charset="0"/>
                            <a:cs typeface="Times New Roman" panose="02020603050405020304" pitchFamily="18" charset="0"/>
                          </a:endParaRPr>
                        </a:p>
                      </a:txBody>
                      <a:tcPr/>
                    </a:tc>
                    <a:tc>
                      <a:txBody>
                        <a:bodyPr/>
                        <a:lstStyle/>
                        <a:p>
                          <a:r>
                            <a:rPr lang="es-EC" sz="2000" dirty="0" smtClean="0">
                              <a:latin typeface="Times New Roman" panose="02020603050405020304" pitchFamily="18" charset="0"/>
                              <a:cs typeface="Times New Roman" panose="02020603050405020304" pitchFamily="18" charset="0"/>
                            </a:rPr>
                            <a:t>Valor corregido</a:t>
                          </a:r>
                          <a:endParaRPr lang="es-EC"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bl>
              </a:graphicData>
            </a:graphic>
          </p:graphicFrame>
        </mc:Choice>
        <mc:Fallback xmlns="">
          <p:graphicFrame>
            <p:nvGraphicFramePr>
              <p:cNvPr id="12" name="11 Tabla"/>
              <p:cNvGraphicFramePr>
                <a:graphicFrameLocks noGrp="1"/>
              </p:cNvGraphicFramePr>
              <p:nvPr>
                <p:extLst>
                  <p:ext uri="{D42A27DB-BD31-4B8C-83A1-F6EECF244321}">
                    <p14:modId xmlns:p14="http://schemas.microsoft.com/office/powerpoint/2010/main" val="1155927967"/>
                  </p:ext>
                </p:extLst>
              </p:nvPr>
            </p:nvGraphicFramePr>
            <p:xfrm>
              <a:off x="571623" y="4007990"/>
              <a:ext cx="2927715" cy="792480"/>
            </p:xfrm>
            <a:graphic>
              <a:graphicData uri="http://schemas.openxmlformats.org/drawingml/2006/table">
                <a:tbl>
                  <a:tblPr firstRow="1" bandRow="1">
                    <a:tableStyleId>{BC89EF96-8CEA-46FF-86C4-4CE0E7609802}</a:tableStyleId>
                  </a:tblPr>
                  <a:tblGrid>
                    <a:gridCol w="1043018"/>
                    <a:gridCol w="1884697"/>
                  </a:tblGrid>
                  <a:tr h="396240">
                    <a:tc>
                      <a:txBody>
                        <a:bodyPr/>
                        <a:lstStyle/>
                        <a:p>
                          <a:endParaRPr lang="es-EC"/>
                        </a:p>
                      </a:txBody>
                      <a:tcPr>
                        <a:blipFill rotWithShape="1">
                          <a:blip r:embed="rId5"/>
                          <a:stretch>
                            <a:fillRect l="-585" t="-7692" r="-181287" b="-127692"/>
                          </a:stretch>
                        </a:blipFill>
                      </a:tcPr>
                    </a:tc>
                    <a:tc>
                      <a:txBody>
                        <a:bodyPr/>
                        <a:lstStyle/>
                        <a:p>
                          <a:r>
                            <a:rPr lang="es-EC" sz="2000" b="0" dirty="0" smtClean="0">
                              <a:latin typeface="Times New Roman" panose="02020603050405020304" pitchFamily="18" charset="0"/>
                              <a:cs typeface="Times New Roman" panose="02020603050405020304" pitchFamily="18" charset="0"/>
                            </a:rPr>
                            <a:t>Valor estimado</a:t>
                          </a:r>
                          <a:endParaRPr lang="es-EC" sz="2000" b="0" dirty="0">
                            <a:latin typeface="Times New Roman" panose="02020603050405020304" pitchFamily="18" charset="0"/>
                            <a:cs typeface="Times New Roman" panose="02020603050405020304" pitchFamily="18" charset="0"/>
                          </a:endParaRPr>
                        </a:p>
                      </a:txBody>
                      <a:tcPr/>
                    </a:tc>
                  </a:tr>
                  <a:tr h="396240">
                    <a:tc>
                      <a:txBody>
                        <a:bodyPr/>
                        <a:lstStyle/>
                        <a:p>
                          <a:endParaRPr lang="es-EC"/>
                        </a:p>
                      </a:txBody>
                      <a:tcPr>
                        <a:blipFill rotWithShape="1">
                          <a:blip r:embed="rId5"/>
                          <a:stretch>
                            <a:fillRect l="-585" t="-107692" r="-181287" b="-27692"/>
                          </a:stretch>
                        </a:blipFill>
                      </a:tcPr>
                    </a:tc>
                    <a:tc>
                      <a:txBody>
                        <a:bodyPr/>
                        <a:lstStyle/>
                        <a:p>
                          <a:r>
                            <a:rPr lang="es-EC" sz="2000" dirty="0" smtClean="0">
                              <a:latin typeface="Times New Roman" panose="02020603050405020304" pitchFamily="18" charset="0"/>
                              <a:cs typeface="Times New Roman" panose="02020603050405020304" pitchFamily="18" charset="0"/>
                            </a:rPr>
                            <a:t>Valor corregido</a:t>
                          </a:r>
                          <a:endParaRPr lang="es-EC" sz="2000" dirty="0">
                            <a:latin typeface="Times New Roman" panose="02020603050405020304" pitchFamily="18" charset="0"/>
                            <a:cs typeface="Times New Roman" panose="02020603050405020304" pitchFamily="18" charset="0"/>
                          </a:endParaRPr>
                        </a:p>
                      </a:txBody>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3" name="12 Tabla"/>
              <p:cNvGraphicFramePr>
                <a:graphicFrameLocks noGrp="1"/>
              </p:cNvGraphicFramePr>
              <p:nvPr>
                <p:extLst>
                  <p:ext uri="{D42A27DB-BD31-4B8C-83A1-F6EECF244321}">
                    <p14:modId xmlns:p14="http://schemas.microsoft.com/office/powerpoint/2010/main" val="1363249922"/>
                  </p:ext>
                </p:extLst>
              </p:nvPr>
            </p:nvGraphicFramePr>
            <p:xfrm>
              <a:off x="4164235" y="3991818"/>
              <a:ext cx="4047780" cy="1981200"/>
            </p:xfrm>
            <a:graphic>
              <a:graphicData uri="http://schemas.openxmlformats.org/drawingml/2006/table">
                <a:tbl>
                  <a:tblPr firstRow="1" bandRow="1">
                    <a:tableStyleId>{BC89EF96-8CEA-46FF-86C4-4CE0E7609802}</a:tableStyleId>
                  </a:tblPr>
                  <a:tblGrid>
                    <a:gridCol w="777042">
                      <a:extLst>
                        <a:ext uri="{9D8B030D-6E8A-4147-A177-3AD203B41FA5}">
                          <a16:colId xmlns:a16="http://schemas.microsoft.com/office/drawing/2014/main" xmlns="" val="20000"/>
                        </a:ext>
                      </a:extLst>
                    </a:gridCol>
                    <a:gridCol w="3270738">
                      <a:extLst>
                        <a:ext uri="{9D8B030D-6E8A-4147-A177-3AD203B41FA5}">
                          <a16:colId xmlns:a16="http://schemas.microsoft.com/office/drawing/2014/main" xmlns="" val="20001"/>
                        </a:ext>
                      </a:extLst>
                    </a:gridCol>
                  </a:tblGrid>
                  <a:tr h="370840">
                    <a:tc>
                      <a:txBody>
                        <a:bodyPr/>
                        <a:lstStyle/>
                        <a:p>
                          <a:pPr/>
                          <a14:m>
                            <m:oMathPara xmlns:m="http://schemas.openxmlformats.org/officeDocument/2006/math">
                              <m:oMathParaPr>
                                <m:jc m:val="centerGroup"/>
                              </m:oMathParaPr>
                              <m:oMath xmlns:m="http://schemas.openxmlformats.org/officeDocument/2006/math">
                                <m:sSub>
                                  <m:sSubPr>
                                    <m:ctrlPr>
                                      <a:rPr lang="es-EC" sz="2000" b="0" i="1" smtClean="0">
                                        <a:latin typeface="Cambria Math"/>
                                      </a:rPr>
                                    </m:ctrlPr>
                                  </m:sSubPr>
                                  <m:e>
                                    <m:r>
                                      <a:rPr lang="es-EC" sz="2000" b="0" i="1" smtClean="0">
                                        <a:latin typeface="Cambria Math"/>
                                      </a:rPr>
                                      <m:t>𝑥</m:t>
                                    </m:r>
                                  </m:e>
                                  <m:sub>
                                    <m:r>
                                      <a:rPr lang="es-EC" sz="2000" b="0" i="1" smtClean="0">
                                        <a:latin typeface="Cambria Math"/>
                                      </a:rPr>
                                      <m:t>𝑘</m:t>
                                    </m:r>
                                  </m:sub>
                                </m:sSub>
                              </m:oMath>
                            </m:oMathPara>
                          </a14:m>
                          <a:endParaRPr lang="es-EC" sz="2000" b="0" dirty="0">
                            <a:latin typeface="Times New Roman" panose="02020603050405020304" pitchFamily="18" charset="0"/>
                            <a:cs typeface="Times New Roman" panose="02020603050405020304" pitchFamily="18" charset="0"/>
                          </a:endParaRPr>
                        </a:p>
                      </a:txBody>
                      <a:tcPr/>
                    </a:tc>
                    <a:tc>
                      <a:txBody>
                        <a:bodyPr/>
                        <a:lstStyle/>
                        <a:p>
                          <a:r>
                            <a:rPr lang="es-EC" sz="2000" b="0" dirty="0" smtClean="0">
                              <a:latin typeface="Times New Roman" panose="02020603050405020304" pitchFamily="18" charset="0"/>
                              <a:cs typeface="Times New Roman" panose="02020603050405020304" pitchFamily="18" charset="0"/>
                            </a:rPr>
                            <a:t>Estado del sistema</a:t>
                          </a:r>
                          <a:endParaRPr lang="es-EC"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s-EC" sz="2000" b="0" i="1" smtClean="0">
                                        <a:latin typeface="Cambria Math"/>
                                      </a:rPr>
                                    </m:ctrlPr>
                                  </m:sSubPr>
                                  <m:e>
                                    <m:r>
                                      <a:rPr lang="es-EC" sz="2000" b="0" i="1" smtClean="0">
                                        <a:latin typeface="Cambria Math"/>
                                      </a:rPr>
                                      <m:t>𝑥</m:t>
                                    </m:r>
                                  </m:e>
                                  <m:sub>
                                    <m:r>
                                      <a:rPr lang="es-EC" sz="2000" b="0" i="1" smtClean="0">
                                        <a:latin typeface="Cambria Math"/>
                                      </a:rPr>
                                      <m:t>𝑘</m:t>
                                    </m:r>
                                    <m:r>
                                      <a:rPr lang="es-EC" sz="2000" b="0" i="1" smtClean="0">
                                        <a:latin typeface="Cambria Math"/>
                                      </a:rPr>
                                      <m:t>−1</m:t>
                                    </m:r>
                                  </m:sub>
                                </m:sSub>
                              </m:oMath>
                            </m:oMathPara>
                          </a14:m>
                          <a:endParaRPr lang="es-EC" sz="2000" b="0" dirty="0">
                            <a:latin typeface="Times New Roman" panose="02020603050405020304" pitchFamily="18" charset="0"/>
                            <a:cs typeface="Times New Roman" panose="02020603050405020304" pitchFamily="18" charset="0"/>
                          </a:endParaRPr>
                        </a:p>
                      </a:txBody>
                      <a:tcPr/>
                    </a:tc>
                    <a:tc>
                      <a:txBody>
                        <a:bodyPr/>
                        <a:lstStyle/>
                        <a:p>
                          <a:r>
                            <a:rPr lang="es-EC" sz="2000" b="0" dirty="0" smtClean="0">
                              <a:latin typeface="Times New Roman" panose="02020603050405020304" pitchFamily="18" charset="0"/>
                              <a:cs typeface="Times New Roman" panose="02020603050405020304" pitchFamily="18" charset="0"/>
                            </a:rPr>
                            <a:t>Estado anterior del sistema</a:t>
                          </a:r>
                          <a:endParaRPr lang="es-EC"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370840">
                    <a:tc>
                      <a:txBody>
                        <a:bodyPr/>
                        <a:lstStyle/>
                        <a:p>
                          <a:pPr/>
                          <a14:m>
                            <m:oMathPara xmlns:m="http://schemas.openxmlformats.org/officeDocument/2006/math">
                              <m:oMathParaPr>
                                <m:jc m:val="centerGroup"/>
                              </m:oMathParaPr>
                              <m:oMath xmlns:m="http://schemas.openxmlformats.org/officeDocument/2006/math">
                                <m:r>
                                  <a:rPr lang="es-EC" sz="2000" i="1" smtClean="0">
                                    <a:latin typeface="Cambria Math"/>
                                  </a:rPr>
                                  <m:t>𝐴</m:t>
                                </m:r>
                              </m:oMath>
                            </m:oMathPara>
                          </a14:m>
                          <a:endParaRPr lang="es-EC" sz="2000" dirty="0">
                            <a:latin typeface="Times New Roman" panose="02020603050405020304" pitchFamily="18" charset="0"/>
                            <a:cs typeface="Times New Roman" panose="02020603050405020304" pitchFamily="18" charset="0"/>
                          </a:endParaRPr>
                        </a:p>
                      </a:txBody>
                      <a:tcPr/>
                    </a:tc>
                    <a:tc>
                      <a:txBody>
                        <a:bodyPr/>
                        <a:lstStyle/>
                        <a:p>
                          <a:r>
                            <a:rPr lang="es-EC" sz="2000" dirty="0" smtClean="0">
                              <a:latin typeface="Times New Roman" panose="02020603050405020304" pitchFamily="18" charset="0"/>
                              <a:cs typeface="Times New Roman" panose="02020603050405020304" pitchFamily="18" charset="0"/>
                            </a:rPr>
                            <a:t>Matriz de transición</a:t>
                          </a:r>
                          <a:endParaRPr lang="es-EC"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370840">
                    <a:tc>
                      <a:txBody>
                        <a:bodyPr/>
                        <a:lstStyle/>
                        <a:p>
                          <a:pPr/>
                          <a14:m>
                            <m:oMathPara xmlns:m="http://schemas.openxmlformats.org/officeDocument/2006/math">
                              <m:oMathParaPr>
                                <m:jc m:val="centerGroup"/>
                              </m:oMathParaPr>
                              <m:oMath xmlns:m="http://schemas.openxmlformats.org/officeDocument/2006/math">
                                <m:r>
                                  <a:rPr lang="es-EC" sz="2000" b="0" i="1" smtClean="0">
                                    <a:latin typeface="Cambria Math"/>
                                  </a:rPr>
                                  <m:t>𝐵</m:t>
                                </m:r>
                              </m:oMath>
                            </m:oMathPara>
                          </a14:m>
                          <a:endParaRPr lang="es-EC" sz="2000" dirty="0">
                            <a:latin typeface="Times New Roman" panose="02020603050405020304" pitchFamily="18" charset="0"/>
                            <a:cs typeface="Times New Roman" panose="02020603050405020304" pitchFamily="18" charset="0"/>
                          </a:endParaRPr>
                        </a:p>
                      </a:txBody>
                      <a:tcPr/>
                    </a:tc>
                    <a:tc>
                      <a:txBody>
                        <a:bodyPr/>
                        <a:lstStyle/>
                        <a:p>
                          <a:r>
                            <a:rPr lang="es-EC" sz="2000" dirty="0" smtClean="0">
                              <a:latin typeface="Times New Roman" panose="02020603050405020304" pitchFamily="18" charset="0"/>
                              <a:cs typeface="Times New Roman" panose="02020603050405020304" pitchFamily="18" charset="0"/>
                            </a:rPr>
                            <a:t>Matriz de entrada de control</a:t>
                          </a:r>
                          <a:endParaRPr lang="es-EC"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370840">
                    <a:tc>
                      <a:txBody>
                        <a:bodyPr/>
                        <a:lstStyle/>
                        <a:p>
                          <a:pPr/>
                          <a14:m>
                            <m:oMathPara xmlns:m="http://schemas.openxmlformats.org/officeDocument/2006/math">
                              <m:oMathParaPr>
                                <m:jc m:val="centerGroup"/>
                              </m:oMathParaPr>
                              <m:oMath xmlns:m="http://schemas.openxmlformats.org/officeDocument/2006/math">
                                <m:r>
                                  <a:rPr lang="es-EC" sz="2000" b="0" i="1" smtClean="0">
                                    <a:latin typeface="Cambria Math"/>
                                  </a:rPr>
                                  <m:t>𝑄</m:t>
                                </m:r>
                              </m:oMath>
                            </m:oMathPara>
                          </a14:m>
                          <a:endParaRPr lang="es-EC" sz="2000" dirty="0">
                            <a:latin typeface="Times New Roman" panose="02020603050405020304" pitchFamily="18" charset="0"/>
                            <a:cs typeface="Times New Roman" panose="02020603050405020304" pitchFamily="18" charset="0"/>
                          </a:endParaRPr>
                        </a:p>
                      </a:txBody>
                      <a:tcPr/>
                    </a:tc>
                    <a:tc>
                      <a:txBody>
                        <a:bodyPr/>
                        <a:lstStyle/>
                        <a:p>
                          <a:r>
                            <a:rPr lang="es-EC" sz="2000" dirty="0" smtClean="0">
                              <a:latin typeface="Times New Roman" panose="02020603050405020304" pitchFamily="18" charset="0"/>
                              <a:cs typeface="Times New Roman" panose="02020603050405020304" pitchFamily="18" charset="0"/>
                            </a:rPr>
                            <a:t>Ruido</a:t>
                          </a:r>
                          <a:r>
                            <a:rPr lang="es-EC" sz="2000" baseline="0" dirty="0" smtClean="0">
                              <a:latin typeface="Times New Roman" panose="02020603050405020304" pitchFamily="18" charset="0"/>
                              <a:cs typeface="Times New Roman" panose="02020603050405020304" pitchFamily="18" charset="0"/>
                            </a:rPr>
                            <a:t> del proceso</a:t>
                          </a:r>
                          <a:endParaRPr lang="es-EC"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4"/>
                      </a:ext>
                    </a:extLst>
                  </a:tr>
                </a:tbl>
              </a:graphicData>
            </a:graphic>
          </p:graphicFrame>
        </mc:Choice>
        <mc:Fallback xmlns="">
          <p:graphicFrame>
            <p:nvGraphicFramePr>
              <p:cNvPr id="13" name="12 Tabla"/>
              <p:cNvGraphicFramePr>
                <a:graphicFrameLocks noGrp="1"/>
              </p:cNvGraphicFramePr>
              <p:nvPr>
                <p:extLst>
                  <p:ext uri="{D42A27DB-BD31-4B8C-83A1-F6EECF244321}">
                    <p14:modId xmlns:p14="http://schemas.microsoft.com/office/powerpoint/2010/main" val="1363249922"/>
                  </p:ext>
                </p:extLst>
              </p:nvPr>
            </p:nvGraphicFramePr>
            <p:xfrm>
              <a:off x="4164235" y="3991818"/>
              <a:ext cx="4047780" cy="1981200"/>
            </p:xfrm>
            <a:graphic>
              <a:graphicData uri="http://schemas.openxmlformats.org/drawingml/2006/table">
                <a:tbl>
                  <a:tblPr firstRow="1" bandRow="1">
                    <a:tableStyleId>{BC89EF96-8CEA-46FF-86C4-4CE0E7609802}</a:tableStyleId>
                  </a:tblPr>
                  <a:tblGrid>
                    <a:gridCol w="777042"/>
                    <a:gridCol w="3270738"/>
                  </a:tblGrid>
                  <a:tr h="396240">
                    <a:tc>
                      <a:txBody>
                        <a:bodyPr/>
                        <a:lstStyle/>
                        <a:p>
                          <a:endParaRPr lang="es-EC"/>
                        </a:p>
                      </a:txBody>
                      <a:tcPr>
                        <a:blipFill rotWithShape="1">
                          <a:blip r:embed="rId6"/>
                          <a:stretch>
                            <a:fillRect t="-7692" r="-423622" b="-427692"/>
                          </a:stretch>
                        </a:blipFill>
                      </a:tcPr>
                    </a:tc>
                    <a:tc>
                      <a:txBody>
                        <a:bodyPr/>
                        <a:lstStyle/>
                        <a:p>
                          <a:r>
                            <a:rPr lang="es-EC" sz="2000" b="0" dirty="0" smtClean="0">
                              <a:latin typeface="Times New Roman" panose="02020603050405020304" pitchFamily="18" charset="0"/>
                              <a:cs typeface="Times New Roman" panose="02020603050405020304" pitchFamily="18" charset="0"/>
                            </a:rPr>
                            <a:t>Estado del sistema</a:t>
                          </a:r>
                          <a:endParaRPr lang="es-EC" sz="2000" b="0" dirty="0">
                            <a:latin typeface="Times New Roman" panose="02020603050405020304" pitchFamily="18" charset="0"/>
                            <a:cs typeface="Times New Roman" panose="02020603050405020304" pitchFamily="18" charset="0"/>
                          </a:endParaRPr>
                        </a:p>
                      </a:txBody>
                      <a:tcPr/>
                    </a:tc>
                  </a:tr>
                  <a:tr h="396240">
                    <a:tc>
                      <a:txBody>
                        <a:bodyPr/>
                        <a:lstStyle/>
                        <a:p>
                          <a:endParaRPr lang="es-EC"/>
                        </a:p>
                      </a:txBody>
                      <a:tcPr>
                        <a:blipFill rotWithShape="1">
                          <a:blip r:embed="rId6"/>
                          <a:stretch>
                            <a:fillRect t="-107692" r="-423622" b="-327692"/>
                          </a:stretch>
                        </a:blipFill>
                      </a:tcPr>
                    </a:tc>
                    <a:tc>
                      <a:txBody>
                        <a:bodyPr/>
                        <a:lstStyle/>
                        <a:p>
                          <a:r>
                            <a:rPr lang="es-EC" sz="2000" b="0" dirty="0" smtClean="0">
                              <a:latin typeface="Times New Roman" panose="02020603050405020304" pitchFamily="18" charset="0"/>
                              <a:cs typeface="Times New Roman" panose="02020603050405020304" pitchFamily="18" charset="0"/>
                            </a:rPr>
                            <a:t>Estado anterior del sistema</a:t>
                          </a:r>
                          <a:endParaRPr lang="es-EC" sz="2000" b="0" dirty="0">
                            <a:latin typeface="Times New Roman" panose="02020603050405020304" pitchFamily="18" charset="0"/>
                            <a:cs typeface="Times New Roman" panose="02020603050405020304" pitchFamily="18" charset="0"/>
                          </a:endParaRPr>
                        </a:p>
                      </a:txBody>
                      <a:tcPr/>
                    </a:tc>
                  </a:tr>
                  <a:tr h="396240">
                    <a:tc>
                      <a:txBody>
                        <a:bodyPr/>
                        <a:lstStyle/>
                        <a:p>
                          <a:endParaRPr lang="es-EC"/>
                        </a:p>
                      </a:txBody>
                      <a:tcPr>
                        <a:blipFill rotWithShape="1">
                          <a:blip r:embed="rId6"/>
                          <a:stretch>
                            <a:fillRect t="-207692" r="-423622" b="-227692"/>
                          </a:stretch>
                        </a:blipFill>
                      </a:tcPr>
                    </a:tc>
                    <a:tc>
                      <a:txBody>
                        <a:bodyPr/>
                        <a:lstStyle/>
                        <a:p>
                          <a:r>
                            <a:rPr lang="es-EC" sz="2000" dirty="0" smtClean="0">
                              <a:latin typeface="Times New Roman" panose="02020603050405020304" pitchFamily="18" charset="0"/>
                              <a:cs typeface="Times New Roman" panose="02020603050405020304" pitchFamily="18" charset="0"/>
                            </a:rPr>
                            <a:t>Matriz de transición</a:t>
                          </a:r>
                          <a:endParaRPr lang="es-EC" sz="2000" dirty="0">
                            <a:latin typeface="Times New Roman" panose="02020603050405020304" pitchFamily="18" charset="0"/>
                            <a:cs typeface="Times New Roman" panose="02020603050405020304" pitchFamily="18" charset="0"/>
                          </a:endParaRPr>
                        </a:p>
                      </a:txBody>
                      <a:tcPr/>
                    </a:tc>
                  </a:tr>
                  <a:tr h="396240">
                    <a:tc>
                      <a:txBody>
                        <a:bodyPr/>
                        <a:lstStyle/>
                        <a:p>
                          <a:endParaRPr lang="es-EC"/>
                        </a:p>
                      </a:txBody>
                      <a:tcPr>
                        <a:blipFill rotWithShape="1">
                          <a:blip r:embed="rId6"/>
                          <a:stretch>
                            <a:fillRect t="-307692" r="-423622" b="-127692"/>
                          </a:stretch>
                        </a:blipFill>
                      </a:tcPr>
                    </a:tc>
                    <a:tc>
                      <a:txBody>
                        <a:bodyPr/>
                        <a:lstStyle/>
                        <a:p>
                          <a:r>
                            <a:rPr lang="es-EC" sz="2000" dirty="0" smtClean="0">
                              <a:latin typeface="Times New Roman" panose="02020603050405020304" pitchFamily="18" charset="0"/>
                              <a:cs typeface="Times New Roman" panose="02020603050405020304" pitchFamily="18" charset="0"/>
                            </a:rPr>
                            <a:t>Matriz de entrada de control</a:t>
                          </a:r>
                          <a:endParaRPr lang="es-EC" sz="2000" dirty="0">
                            <a:latin typeface="Times New Roman" panose="02020603050405020304" pitchFamily="18" charset="0"/>
                            <a:cs typeface="Times New Roman" panose="02020603050405020304" pitchFamily="18" charset="0"/>
                          </a:endParaRPr>
                        </a:p>
                      </a:txBody>
                      <a:tcPr/>
                    </a:tc>
                  </a:tr>
                  <a:tr h="396240">
                    <a:tc>
                      <a:txBody>
                        <a:bodyPr/>
                        <a:lstStyle/>
                        <a:p>
                          <a:endParaRPr lang="es-EC"/>
                        </a:p>
                      </a:txBody>
                      <a:tcPr>
                        <a:blipFill rotWithShape="1">
                          <a:blip r:embed="rId6"/>
                          <a:stretch>
                            <a:fillRect t="-407692" r="-423622" b="-27692"/>
                          </a:stretch>
                        </a:blipFill>
                      </a:tcPr>
                    </a:tc>
                    <a:tc>
                      <a:txBody>
                        <a:bodyPr/>
                        <a:lstStyle/>
                        <a:p>
                          <a:r>
                            <a:rPr lang="es-EC" sz="2000" dirty="0" smtClean="0">
                              <a:latin typeface="Times New Roman" panose="02020603050405020304" pitchFamily="18" charset="0"/>
                              <a:cs typeface="Times New Roman" panose="02020603050405020304" pitchFamily="18" charset="0"/>
                            </a:rPr>
                            <a:t>Ruido</a:t>
                          </a:r>
                          <a:r>
                            <a:rPr lang="es-EC" sz="2000" baseline="0" dirty="0" smtClean="0">
                              <a:latin typeface="Times New Roman" panose="02020603050405020304" pitchFamily="18" charset="0"/>
                              <a:cs typeface="Times New Roman" panose="02020603050405020304" pitchFamily="18" charset="0"/>
                            </a:rPr>
                            <a:t> del proceso</a:t>
                          </a:r>
                          <a:endParaRPr lang="es-EC" sz="2000" dirty="0">
                            <a:latin typeface="Times New Roman" panose="02020603050405020304" pitchFamily="18" charset="0"/>
                            <a:cs typeface="Times New Roman" panose="02020603050405020304" pitchFamily="18" charset="0"/>
                          </a:endParaRPr>
                        </a:p>
                      </a:txBody>
                      <a:tcPr/>
                    </a:tc>
                  </a:tr>
                </a:tbl>
              </a:graphicData>
            </a:graphic>
          </p:graphicFrame>
        </mc:Fallback>
      </mc:AlternateContent>
      <p:sp>
        <p:nvSpPr>
          <p:cNvPr id="14" name="13 CuadroTexto"/>
          <p:cNvSpPr txBox="1"/>
          <p:nvPr/>
        </p:nvSpPr>
        <p:spPr>
          <a:xfrm>
            <a:off x="8545282" y="2191484"/>
            <a:ext cx="2860673" cy="430887"/>
          </a:xfrm>
          <a:prstGeom prst="rect">
            <a:avLst/>
          </a:prstGeom>
          <a:noFill/>
        </p:spPr>
        <p:txBody>
          <a:bodyPr wrap="square" rtlCol="0">
            <a:spAutoFit/>
          </a:bodyPr>
          <a:lstStyle/>
          <a:p>
            <a:pPr algn="ctr"/>
            <a:r>
              <a:rPr lang="es-EC" sz="2200" dirty="0" smtClean="0">
                <a:latin typeface="Times New Roman" panose="02020603050405020304" pitchFamily="18" charset="0"/>
                <a:cs typeface="Times New Roman" panose="02020603050405020304" pitchFamily="18" charset="0"/>
              </a:rPr>
              <a:t>Medición deseada</a:t>
            </a:r>
            <a:endParaRPr lang="es-EC" sz="22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14 CuadroTexto"/>
              <p:cNvSpPr txBox="1"/>
              <p:nvPr/>
            </p:nvSpPr>
            <p:spPr>
              <a:xfrm>
                <a:off x="8640886" y="3024766"/>
                <a:ext cx="272342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C" b="0" i="1" smtClean="0">
                              <a:latin typeface="Cambria Math"/>
                            </a:rPr>
                            <m:t>𝑍</m:t>
                          </m:r>
                        </m:e>
                        <m:sub>
                          <m:r>
                            <a:rPr lang="es-EC" b="0" i="1" smtClean="0">
                              <a:latin typeface="Cambria Math"/>
                            </a:rPr>
                            <m:t>𝑘</m:t>
                          </m:r>
                        </m:sub>
                      </m:sSub>
                      <m:r>
                        <a:rPr lang="es-EC" b="0" i="1" smtClean="0">
                          <a:latin typeface="Cambria Math"/>
                        </a:rPr>
                        <m:t>=</m:t>
                      </m:r>
                      <m:r>
                        <a:rPr lang="es-EC" b="0" i="1" smtClean="0">
                          <a:latin typeface="Cambria Math"/>
                        </a:rPr>
                        <m:t>𝐻</m:t>
                      </m:r>
                      <m:sSub>
                        <m:sSubPr>
                          <m:ctrlPr>
                            <a:rPr lang="es-EC" b="0" i="1" smtClean="0">
                              <a:latin typeface="Cambria Math"/>
                            </a:rPr>
                          </m:ctrlPr>
                        </m:sSubPr>
                        <m:e>
                          <m:r>
                            <a:rPr lang="es-EC" b="0" i="1" smtClean="0">
                              <a:latin typeface="Cambria Math"/>
                            </a:rPr>
                            <m:t>𝑥</m:t>
                          </m:r>
                        </m:e>
                        <m:sub>
                          <m:r>
                            <a:rPr lang="es-EC" b="0" i="1" smtClean="0">
                              <a:latin typeface="Cambria Math"/>
                            </a:rPr>
                            <m:t>𝑘</m:t>
                          </m:r>
                        </m:sub>
                      </m:sSub>
                      <m:r>
                        <a:rPr lang="es-EC" b="0" i="1" smtClean="0">
                          <a:latin typeface="Cambria Math"/>
                        </a:rPr>
                        <m:t>+</m:t>
                      </m:r>
                      <m:r>
                        <a:rPr lang="es-EC" b="0" i="1" smtClean="0">
                          <a:latin typeface="Cambria Math"/>
                        </a:rPr>
                        <m:t>𝑅</m:t>
                      </m:r>
                    </m:oMath>
                  </m:oMathPara>
                </a14:m>
                <a:endParaRPr lang="es-EC" dirty="0"/>
              </a:p>
            </p:txBody>
          </p:sp>
        </mc:Choice>
        <mc:Fallback xmlns="">
          <p:sp>
            <p:nvSpPr>
              <p:cNvPr id="15" name="14 CuadroTexto"/>
              <p:cNvSpPr txBox="1">
                <a:spLocks noRot="1" noChangeAspect="1" noMove="1" noResize="1" noEditPoints="1" noAdjustHandles="1" noChangeArrowheads="1" noChangeShapeType="1" noTextEdit="1"/>
              </p:cNvSpPr>
              <p:nvPr/>
            </p:nvSpPr>
            <p:spPr>
              <a:xfrm>
                <a:off x="8640886" y="3024766"/>
                <a:ext cx="2723429" cy="369332"/>
              </a:xfrm>
              <a:prstGeom prst="rect">
                <a:avLst/>
              </a:prstGeom>
              <a:blipFill rotWithShape="1">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graphicFrame>
            <p:nvGraphicFramePr>
              <p:cNvPr id="16" name="15 Tabla"/>
              <p:cNvGraphicFramePr>
                <a:graphicFrameLocks noGrp="1"/>
              </p:cNvGraphicFramePr>
              <p:nvPr>
                <p:extLst>
                  <p:ext uri="{D42A27DB-BD31-4B8C-83A1-F6EECF244321}">
                    <p14:modId xmlns:p14="http://schemas.microsoft.com/office/powerpoint/2010/main" val="151733623"/>
                  </p:ext>
                </p:extLst>
              </p:nvPr>
            </p:nvGraphicFramePr>
            <p:xfrm>
              <a:off x="8687178" y="4091462"/>
              <a:ext cx="3253997" cy="1188720"/>
            </p:xfrm>
            <a:graphic>
              <a:graphicData uri="http://schemas.openxmlformats.org/drawingml/2006/table">
                <a:tbl>
                  <a:tblPr firstRow="1" bandRow="1">
                    <a:tableStyleId>{BC89EF96-8CEA-46FF-86C4-4CE0E7609802}</a:tableStyleId>
                  </a:tblPr>
                  <a:tblGrid>
                    <a:gridCol w="703739">
                      <a:extLst>
                        <a:ext uri="{9D8B030D-6E8A-4147-A177-3AD203B41FA5}">
                          <a16:colId xmlns:a16="http://schemas.microsoft.com/office/drawing/2014/main" xmlns="" val="20000"/>
                        </a:ext>
                      </a:extLst>
                    </a:gridCol>
                    <a:gridCol w="2550258">
                      <a:extLst>
                        <a:ext uri="{9D8B030D-6E8A-4147-A177-3AD203B41FA5}">
                          <a16:colId xmlns:a16="http://schemas.microsoft.com/office/drawing/2014/main" xmlns="" val="20001"/>
                        </a:ext>
                      </a:extLst>
                    </a:gridCol>
                  </a:tblGrid>
                  <a:tr h="370840">
                    <a:tc>
                      <a:txBody>
                        <a:bodyPr/>
                        <a:lstStyle/>
                        <a:p>
                          <a:pPr/>
                          <a14:m>
                            <m:oMathPara xmlns:m="http://schemas.openxmlformats.org/officeDocument/2006/math">
                              <m:oMathParaPr>
                                <m:jc m:val="centerGroup"/>
                              </m:oMathParaPr>
                              <m:oMath xmlns:m="http://schemas.openxmlformats.org/officeDocument/2006/math">
                                <m:sSub>
                                  <m:sSubPr>
                                    <m:ctrlPr>
                                      <a:rPr lang="es-EC" sz="2000" b="0" i="1" smtClean="0">
                                        <a:latin typeface="Cambria Math"/>
                                      </a:rPr>
                                    </m:ctrlPr>
                                  </m:sSubPr>
                                  <m:e>
                                    <m:r>
                                      <a:rPr lang="es-EC" sz="2000" b="0" i="1" smtClean="0">
                                        <a:latin typeface="Cambria Math"/>
                                      </a:rPr>
                                      <m:t>𝑧</m:t>
                                    </m:r>
                                  </m:e>
                                  <m:sub>
                                    <m:r>
                                      <a:rPr lang="es-EC" sz="2000" b="0" i="1" smtClean="0">
                                        <a:latin typeface="Cambria Math"/>
                                      </a:rPr>
                                      <m:t>𝑘</m:t>
                                    </m:r>
                                  </m:sub>
                                </m:sSub>
                              </m:oMath>
                            </m:oMathPara>
                          </a14:m>
                          <a:endParaRPr lang="es-EC" sz="2000" b="0" dirty="0">
                            <a:latin typeface="Times New Roman" panose="02020603050405020304" pitchFamily="18" charset="0"/>
                            <a:cs typeface="Times New Roman" panose="02020603050405020304" pitchFamily="18" charset="0"/>
                          </a:endParaRPr>
                        </a:p>
                      </a:txBody>
                      <a:tcPr/>
                    </a:tc>
                    <a:tc>
                      <a:txBody>
                        <a:bodyPr/>
                        <a:lstStyle/>
                        <a:p>
                          <a:r>
                            <a:rPr lang="es-EC" sz="2000" b="0" dirty="0" smtClean="0">
                              <a:latin typeface="Times New Roman" panose="02020603050405020304" pitchFamily="18" charset="0"/>
                              <a:cs typeface="Times New Roman" panose="02020603050405020304" pitchFamily="18" charset="0"/>
                            </a:rPr>
                            <a:t>Medición</a:t>
                          </a:r>
                          <a:endParaRPr lang="es-EC"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370840">
                    <a:tc>
                      <a:txBody>
                        <a:bodyPr/>
                        <a:lstStyle/>
                        <a:p>
                          <a:pPr/>
                          <a14:m>
                            <m:oMathPara xmlns:m="http://schemas.openxmlformats.org/officeDocument/2006/math">
                              <m:oMathParaPr>
                                <m:jc m:val="centerGroup"/>
                              </m:oMathParaPr>
                              <m:oMath xmlns:m="http://schemas.openxmlformats.org/officeDocument/2006/math">
                                <m:r>
                                  <a:rPr lang="es-EC" sz="2000" b="0" i="1" smtClean="0">
                                    <a:latin typeface="Cambria Math"/>
                                  </a:rPr>
                                  <m:t>𝐻</m:t>
                                </m:r>
                              </m:oMath>
                            </m:oMathPara>
                          </a14:m>
                          <a:endParaRPr lang="es-EC" sz="2000" b="0" dirty="0">
                            <a:latin typeface="Times New Roman" panose="02020603050405020304" pitchFamily="18" charset="0"/>
                            <a:cs typeface="Times New Roman" panose="02020603050405020304" pitchFamily="18" charset="0"/>
                          </a:endParaRPr>
                        </a:p>
                      </a:txBody>
                      <a:tcPr/>
                    </a:tc>
                    <a:tc>
                      <a:txBody>
                        <a:bodyPr/>
                        <a:lstStyle/>
                        <a:p>
                          <a:r>
                            <a:rPr lang="es-EC" sz="2000" b="0" dirty="0" smtClean="0">
                              <a:latin typeface="Times New Roman" panose="02020603050405020304" pitchFamily="18" charset="0"/>
                              <a:cs typeface="Times New Roman" panose="02020603050405020304" pitchFamily="18" charset="0"/>
                            </a:rPr>
                            <a:t>Matriz de observación</a:t>
                          </a:r>
                          <a:endParaRPr lang="es-EC"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370840">
                    <a:tc>
                      <a:txBody>
                        <a:bodyPr/>
                        <a:lstStyle/>
                        <a:p>
                          <a:pPr/>
                          <a14:m>
                            <m:oMathPara xmlns:m="http://schemas.openxmlformats.org/officeDocument/2006/math">
                              <m:oMathParaPr>
                                <m:jc m:val="centerGroup"/>
                              </m:oMathParaPr>
                              <m:oMath xmlns:m="http://schemas.openxmlformats.org/officeDocument/2006/math">
                                <m:r>
                                  <a:rPr lang="es-EC" sz="2000" b="0" i="1" smtClean="0">
                                    <a:latin typeface="Cambria Math"/>
                                  </a:rPr>
                                  <m:t>𝑅</m:t>
                                </m:r>
                              </m:oMath>
                            </m:oMathPara>
                          </a14:m>
                          <a:endParaRPr lang="es-EC" sz="2000" dirty="0">
                            <a:latin typeface="Times New Roman" panose="02020603050405020304" pitchFamily="18" charset="0"/>
                            <a:cs typeface="Times New Roman" panose="02020603050405020304" pitchFamily="18" charset="0"/>
                          </a:endParaRPr>
                        </a:p>
                      </a:txBody>
                      <a:tcPr/>
                    </a:tc>
                    <a:tc>
                      <a:txBody>
                        <a:bodyPr/>
                        <a:lstStyle/>
                        <a:p>
                          <a:r>
                            <a:rPr lang="es-EC" sz="2000" dirty="0" smtClean="0">
                              <a:latin typeface="Times New Roman" panose="02020603050405020304" pitchFamily="18" charset="0"/>
                              <a:cs typeface="Times New Roman" panose="02020603050405020304" pitchFamily="18" charset="0"/>
                            </a:rPr>
                            <a:t>Ruido</a:t>
                          </a:r>
                          <a:r>
                            <a:rPr lang="es-EC" sz="2000" baseline="0" dirty="0" smtClean="0">
                              <a:latin typeface="Times New Roman" panose="02020603050405020304" pitchFamily="18" charset="0"/>
                              <a:cs typeface="Times New Roman" panose="02020603050405020304" pitchFamily="18" charset="0"/>
                            </a:rPr>
                            <a:t> de medición</a:t>
                          </a:r>
                          <a:endParaRPr lang="es-EC"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bl>
              </a:graphicData>
            </a:graphic>
          </p:graphicFrame>
        </mc:Choice>
        <mc:Fallback xmlns="">
          <p:graphicFrame>
            <p:nvGraphicFramePr>
              <p:cNvPr id="16" name="15 Tabla"/>
              <p:cNvGraphicFramePr>
                <a:graphicFrameLocks noGrp="1"/>
              </p:cNvGraphicFramePr>
              <p:nvPr>
                <p:extLst>
                  <p:ext uri="{D42A27DB-BD31-4B8C-83A1-F6EECF244321}">
                    <p14:modId xmlns:p14="http://schemas.microsoft.com/office/powerpoint/2010/main" val="151733623"/>
                  </p:ext>
                </p:extLst>
              </p:nvPr>
            </p:nvGraphicFramePr>
            <p:xfrm>
              <a:off x="8687178" y="4091462"/>
              <a:ext cx="3253997" cy="1188720"/>
            </p:xfrm>
            <a:graphic>
              <a:graphicData uri="http://schemas.openxmlformats.org/drawingml/2006/table">
                <a:tbl>
                  <a:tblPr firstRow="1" bandRow="1">
                    <a:tableStyleId>{BC89EF96-8CEA-46FF-86C4-4CE0E7609802}</a:tableStyleId>
                  </a:tblPr>
                  <a:tblGrid>
                    <a:gridCol w="703739"/>
                    <a:gridCol w="2550258"/>
                  </a:tblGrid>
                  <a:tr h="396240">
                    <a:tc>
                      <a:txBody>
                        <a:bodyPr/>
                        <a:lstStyle/>
                        <a:p>
                          <a:endParaRPr lang="es-EC"/>
                        </a:p>
                      </a:txBody>
                      <a:tcPr>
                        <a:blipFill rotWithShape="1">
                          <a:blip r:embed="rId8"/>
                          <a:stretch>
                            <a:fillRect t="-7692" r="-364348" b="-227692"/>
                          </a:stretch>
                        </a:blipFill>
                      </a:tcPr>
                    </a:tc>
                    <a:tc>
                      <a:txBody>
                        <a:bodyPr/>
                        <a:lstStyle/>
                        <a:p>
                          <a:r>
                            <a:rPr lang="es-EC" sz="2000" b="0" dirty="0" smtClean="0">
                              <a:latin typeface="Times New Roman" panose="02020603050405020304" pitchFamily="18" charset="0"/>
                              <a:cs typeface="Times New Roman" panose="02020603050405020304" pitchFamily="18" charset="0"/>
                            </a:rPr>
                            <a:t>Medición</a:t>
                          </a:r>
                          <a:endParaRPr lang="es-EC" sz="2000" b="0" dirty="0">
                            <a:latin typeface="Times New Roman" panose="02020603050405020304" pitchFamily="18" charset="0"/>
                            <a:cs typeface="Times New Roman" panose="02020603050405020304" pitchFamily="18" charset="0"/>
                          </a:endParaRPr>
                        </a:p>
                      </a:txBody>
                      <a:tcPr/>
                    </a:tc>
                  </a:tr>
                  <a:tr h="396240">
                    <a:tc>
                      <a:txBody>
                        <a:bodyPr/>
                        <a:lstStyle/>
                        <a:p>
                          <a:endParaRPr lang="es-EC"/>
                        </a:p>
                      </a:txBody>
                      <a:tcPr>
                        <a:blipFill rotWithShape="1">
                          <a:blip r:embed="rId8"/>
                          <a:stretch>
                            <a:fillRect t="-107692" r="-364348" b="-127692"/>
                          </a:stretch>
                        </a:blipFill>
                      </a:tcPr>
                    </a:tc>
                    <a:tc>
                      <a:txBody>
                        <a:bodyPr/>
                        <a:lstStyle/>
                        <a:p>
                          <a:r>
                            <a:rPr lang="es-EC" sz="2000" b="0" dirty="0" smtClean="0">
                              <a:latin typeface="Times New Roman" panose="02020603050405020304" pitchFamily="18" charset="0"/>
                              <a:cs typeface="Times New Roman" panose="02020603050405020304" pitchFamily="18" charset="0"/>
                            </a:rPr>
                            <a:t>Matriz de observación</a:t>
                          </a:r>
                          <a:endParaRPr lang="es-EC" sz="2000" b="0" dirty="0">
                            <a:latin typeface="Times New Roman" panose="02020603050405020304" pitchFamily="18" charset="0"/>
                            <a:cs typeface="Times New Roman" panose="02020603050405020304" pitchFamily="18" charset="0"/>
                          </a:endParaRPr>
                        </a:p>
                      </a:txBody>
                      <a:tcPr/>
                    </a:tc>
                  </a:tr>
                  <a:tr h="396240">
                    <a:tc>
                      <a:txBody>
                        <a:bodyPr/>
                        <a:lstStyle/>
                        <a:p>
                          <a:endParaRPr lang="es-EC"/>
                        </a:p>
                      </a:txBody>
                      <a:tcPr>
                        <a:blipFill rotWithShape="1">
                          <a:blip r:embed="rId8"/>
                          <a:stretch>
                            <a:fillRect t="-207692" r="-364348" b="-27692"/>
                          </a:stretch>
                        </a:blipFill>
                      </a:tcPr>
                    </a:tc>
                    <a:tc>
                      <a:txBody>
                        <a:bodyPr/>
                        <a:lstStyle/>
                        <a:p>
                          <a:r>
                            <a:rPr lang="es-EC" sz="2000" dirty="0" smtClean="0">
                              <a:latin typeface="Times New Roman" panose="02020603050405020304" pitchFamily="18" charset="0"/>
                              <a:cs typeface="Times New Roman" panose="02020603050405020304" pitchFamily="18" charset="0"/>
                            </a:rPr>
                            <a:t>Ruido</a:t>
                          </a:r>
                          <a:r>
                            <a:rPr lang="es-EC" sz="2000" baseline="0" dirty="0" smtClean="0">
                              <a:latin typeface="Times New Roman" panose="02020603050405020304" pitchFamily="18" charset="0"/>
                              <a:cs typeface="Times New Roman" panose="02020603050405020304" pitchFamily="18" charset="0"/>
                            </a:rPr>
                            <a:t> de medición</a:t>
                          </a:r>
                          <a:endParaRPr lang="es-EC" sz="2000" dirty="0">
                            <a:latin typeface="Times New Roman" panose="02020603050405020304" pitchFamily="18" charset="0"/>
                            <a:cs typeface="Times New Roman" panose="02020603050405020304" pitchFamily="18" charset="0"/>
                          </a:endParaRPr>
                        </a:p>
                      </a:txBody>
                      <a:tcPr/>
                    </a:tc>
                  </a:tr>
                </a:tbl>
              </a:graphicData>
            </a:graphic>
          </p:graphicFrame>
        </mc:Fallback>
      </mc:AlternateContent>
    </p:spTree>
    <p:extLst>
      <p:ext uri="{BB962C8B-B14F-4D97-AF65-F5344CB8AC3E}">
        <p14:creationId xmlns:p14="http://schemas.microsoft.com/office/powerpoint/2010/main" val="39634500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p:cNvSpPr>
            <a:spLocks noGrp="1"/>
          </p:cNvSpPr>
          <p:nvPr>
            <p:ph type="title"/>
          </p:nvPr>
        </p:nvSpPr>
        <p:spPr>
          <a:xfrm>
            <a:off x="3865100" y="2832306"/>
            <a:ext cx="4663440" cy="895633"/>
          </a:xfrm>
        </p:spPr>
        <p:txBody>
          <a:bodyPr>
            <a:normAutofit/>
          </a:bodyPr>
          <a:lstStyle/>
          <a:p>
            <a:pPr algn="ctr"/>
            <a:r>
              <a:rPr lang="es-ES" sz="5400" dirty="0" smtClean="0">
                <a:solidFill>
                  <a:srgbClr val="002060"/>
                </a:solidFill>
                <a:latin typeface="Times New Roman" panose="02020603050405020304" pitchFamily="18" charset="0"/>
                <a:ea typeface="+mn-ea"/>
                <a:cs typeface="Times New Roman" panose="02020603050405020304" pitchFamily="18" charset="0"/>
              </a:rPr>
              <a:t>Diseño</a:t>
            </a:r>
            <a:endParaRPr lang="es-ES" sz="54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40295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2"/>
          <p:cNvSpPr txBox="1"/>
          <p:nvPr/>
        </p:nvSpPr>
        <p:spPr>
          <a:xfrm>
            <a:off x="0" y="208479"/>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DEFINICIÓN DE SUSBISTEMAS</a:t>
            </a:r>
            <a:endParaRPr lang="es-ES" sz="2600" dirty="0">
              <a:solidFill>
                <a:srgbClr val="002060"/>
              </a:solidFill>
              <a:latin typeface="Times New Roman" panose="02020603050405020304" pitchFamily="18" charset="0"/>
              <a:cs typeface="Times New Roman" panose="02020603050405020304" pitchFamily="18" charset="0"/>
            </a:endParaRPr>
          </a:p>
        </p:txBody>
      </p:sp>
      <p:graphicFrame>
        <p:nvGraphicFramePr>
          <p:cNvPr id="2" name="1 Diagrama"/>
          <p:cNvGraphicFramePr/>
          <p:nvPr>
            <p:extLst>
              <p:ext uri="{D42A27DB-BD31-4B8C-83A1-F6EECF244321}">
                <p14:modId xmlns:p14="http://schemas.microsoft.com/office/powerpoint/2010/main" val="719660178"/>
              </p:ext>
            </p:extLst>
          </p:nvPr>
        </p:nvGraphicFramePr>
        <p:xfrm>
          <a:off x="404446" y="700922"/>
          <a:ext cx="11605845" cy="5436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7106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BANDA TRANSPORTADORA / Diseño de la banda</a:t>
            </a:r>
            <a:endParaRPr lang="es-ES" sz="2600" dirty="0">
              <a:solidFill>
                <a:srgbClr val="002060"/>
              </a:solidFill>
              <a:latin typeface="Times New Roman" panose="02020603050405020304" pitchFamily="18" charset="0"/>
              <a:cs typeface="Times New Roman" panose="02020603050405020304" pitchFamily="18" charset="0"/>
            </a:endParaRPr>
          </a:p>
        </p:txBody>
      </p:sp>
      <p:sp>
        <p:nvSpPr>
          <p:cNvPr id="17" name="20 Rectángulo"/>
          <p:cNvSpPr/>
          <p:nvPr/>
        </p:nvSpPr>
        <p:spPr>
          <a:xfrm>
            <a:off x="3748803" y="4240852"/>
            <a:ext cx="242374" cy="400110"/>
          </a:xfrm>
          <a:prstGeom prst="rect">
            <a:avLst/>
          </a:prstGeom>
        </p:spPr>
        <p:txBody>
          <a:bodyPr wrap="none">
            <a:spAutoFit/>
          </a:bodyPr>
          <a:lstStyle/>
          <a:p>
            <a:r>
              <a:rPr lang="es-EC" sz="2000" dirty="0"/>
              <a:t> </a:t>
            </a:r>
          </a:p>
        </p:txBody>
      </p:sp>
      <mc:AlternateContent xmlns:mc="http://schemas.openxmlformats.org/markup-compatibility/2006" xmlns:a14="http://schemas.microsoft.com/office/drawing/2010/main">
        <mc:Choice Requires="a14">
          <p:graphicFrame>
            <p:nvGraphicFramePr>
              <p:cNvPr id="3" name="2 Tabla"/>
              <p:cNvGraphicFramePr>
                <a:graphicFrameLocks noGrp="1"/>
              </p:cNvGraphicFramePr>
              <p:nvPr>
                <p:extLst>
                  <p:ext uri="{D42A27DB-BD31-4B8C-83A1-F6EECF244321}">
                    <p14:modId xmlns:p14="http://schemas.microsoft.com/office/powerpoint/2010/main" val="1826698314"/>
                  </p:ext>
                </p:extLst>
              </p:nvPr>
            </p:nvGraphicFramePr>
            <p:xfrm>
              <a:off x="508000" y="1377553"/>
              <a:ext cx="11135360" cy="4389120"/>
            </p:xfrm>
            <a:graphic>
              <a:graphicData uri="http://schemas.openxmlformats.org/drawingml/2006/table">
                <a:tbl>
                  <a:tblPr firstRow="1" bandRow="1">
                    <a:tableStyleId>{5DA37D80-6434-44D0-A028-1B22A696006F}</a:tableStyleId>
                  </a:tblPr>
                  <a:tblGrid>
                    <a:gridCol w="4795520"/>
                    <a:gridCol w="3860800"/>
                    <a:gridCol w="1487272"/>
                    <a:gridCol w="991768"/>
                  </a:tblGrid>
                  <a:tr h="370840">
                    <a:tc>
                      <a:txBody>
                        <a:bodyPr/>
                        <a:lstStyle/>
                        <a:p>
                          <a:pPr algn="ctr"/>
                          <a:r>
                            <a:rPr lang="es-EC" sz="2000" dirty="0" smtClean="0">
                              <a:latin typeface="Times New Roman" panose="02020603050405020304" pitchFamily="18" charset="0"/>
                              <a:cs typeface="Times New Roman" panose="02020603050405020304" pitchFamily="18" charset="0"/>
                            </a:rPr>
                            <a:t>Definición</a:t>
                          </a:r>
                          <a:endParaRPr lang="es-EC" sz="2000" b="1" dirty="0">
                            <a:latin typeface="Times New Roman" panose="020206030504050203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Ecuación</a:t>
                          </a:r>
                          <a:endParaRPr lang="es-EC" sz="2000" b="1" dirty="0">
                            <a:latin typeface="Times New Roman" panose="020206030504050203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Cantidad</a:t>
                          </a:r>
                          <a:endParaRPr lang="es-EC" sz="2000" b="1" dirty="0">
                            <a:latin typeface="Times New Roman" panose="020206030504050203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Unidad</a:t>
                          </a:r>
                          <a:endParaRPr lang="es-EC" sz="2000" b="1" dirty="0">
                            <a:latin typeface="Times New Roman" panose="02020603050405020304" pitchFamily="18" charset="0"/>
                            <a:cs typeface="Times New Roman" panose="02020603050405020304" pitchFamily="18" charset="0"/>
                          </a:endParaRPr>
                        </a:p>
                      </a:txBody>
                      <a:tcPr/>
                    </a:tc>
                  </a:tr>
                  <a:tr h="370840">
                    <a:tc>
                      <a:txBody>
                        <a:bodyPr/>
                        <a:lstStyle/>
                        <a:p>
                          <a:pPr algn="l"/>
                          <a:r>
                            <a:rPr lang="es-EC" sz="2000" dirty="0" smtClean="0">
                              <a:latin typeface="Times New Roman" panose="02020603050405020304" pitchFamily="18" charset="0"/>
                              <a:cs typeface="Times New Roman" panose="02020603050405020304" pitchFamily="18" charset="0"/>
                            </a:rPr>
                            <a:t>Capacidad</a:t>
                          </a:r>
                          <a:r>
                            <a:rPr lang="es-EC" sz="2000" baseline="0" dirty="0" smtClean="0">
                              <a:latin typeface="Times New Roman" panose="02020603050405020304" pitchFamily="18" charset="0"/>
                              <a:cs typeface="Times New Roman" panose="02020603050405020304" pitchFamily="18" charset="0"/>
                            </a:rPr>
                            <a:t> máxima de transporte</a:t>
                          </a:r>
                          <a:endParaRPr lang="es-EC" sz="2000" b="1"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a:latin typeface="Cambria Math"/>
                                      </a:rPr>
                                      <m:t>𝑄</m:t>
                                    </m:r>
                                  </m:e>
                                  <m:sub>
                                    <m:r>
                                      <a:rPr lang="es-EC" sz="2000">
                                        <a:latin typeface="Cambria Math"/>
                                      </a:rPr>
                                      <m:t>𝑡</m:t>
                                    </m:r>
                                  </m:sub>
                                </m:sSub>
                                <m:r>
                                  <a:rPr lang="es-EC" sz="2000">
                                    <a:latin typeface="Cambria Math"/>
                                  </a:rPr>
                                  <m:t>=3600∙</m:t>
                                </m:r>
                                <m:r>
                                  <a:rPr lang="es-EC" sz="2000">
                                    <a:latin typeface="Cambria Math"/>
                                  </a:rPr>
                                  <m:t>𝑣</m:t>
                                </m:r>
                                <m:r>
                                  <a:rPr lang="es-EC" sz="2000">
                                    <a:latin typeface="Cambria Math"/>
                                  </a:rPr>
                                  <m:t>∙</m:t>
                                </m:r>
                                <m:r>
                                  <a:rPr lang="es-EC" sz="2000">
                                    <a:latin typeface="Cambria Math"/>
                                  </a:rPr>
                                  <m:t>𝐴</m:t>
                                </m:r>
                                <m:r>
                                  <a:rPr lang="es-EC" sz="2000">
                                    <a:latin typeface="Cambria Math"/>
                                  </a:rPr>
                                  <m:t>∙</m:t>
                                </m:r>
                                <m:r>
                                  <a:rPr lang="es-EC" sz="2000">
                                    <a:latin typeface="Cambria Math"/>
                                  </a:rPr>
                                  <m:t>𝜌</m:t>
                                </m:r>
                                <m:r>
                                  <a:rPr lang="es-EC" sz="2000">
                                    <a:latin typeface="Cambria Math"/>
                                  </a:rPr>
                                  <m:t>∙</m:t>
                                </m:r>
                                <m:r>
                                  <a:rPr lang="es-EC" sz="2000">
                                    <a:latin typeface="Cambria Math"/>
                                  </a:rPr>
                                  <m:t>𝑘</m:t>
                                </m:r>
                                <m:r>
                                  <a:rPr lang="es-EC" sz="2000">
                                    <a:latin typeface="Cambria Math"/>
                                  </a:rPr>
                                  <m:t> </m:t>
                                </m:r>
                              </m:oMath>
                            </m:oMathPara>
                          </a14:m>
                          <a:endParaRPr lang="es-EC" sz="20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a:latin typeface="Cambria Math"/>
                                      </a:rPr>
                                      <m:t>𝑄</m:t>
                                    </m:r>
                                  </m:e>
                                  <m:sub>
                                    <m:r>
                                      <a:rPr lang="es-EC" sz="2000">
                                        <a:latin typeface="Cambria Math"/>
                                      </a:rPr>
                                      <m:t>𝑡</m:t>
                                    </m:r>
                                  </m:sub>
                                </m:sSub>
                                <m:r>
                                  <a:rPr lang="es-EC" sz="2000">
                                    <a:latin typeface="Cambria Math"/>
                                  </a:rPr>
                                  <m:t>=0.424</m:t>
                                </m:r>
                              </m:oMath>
                            </m:oMathPara>
                          </a14:m>
                          <a:endParaRPr lang="es-EC" sz="20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s-EC" sz="2000" i="1" smtClean="0">
                                        <a:latin typeface="Cambria Math"/>
                                      </a:rPr>
                                    </m:ctrlPr>
                                  </m:dPr>
                                  <m:e>
                                    <m:f>
                                      <m:fPr>
                                        <m:type m:val="lin"/>
                                        <m:ctrlPr>
                                          <a:rPr lang="es-EC" sz="2000" i="1" smtClean="0">
                                            <a:latin typeface="Cambria Math"/>
                                          </a:rPr>
                                        </m:ctrlPr>
                                      </m:fPr>
                                      <m:num>
                                        <m:r>
                                          <a:rPr lang="es-EC" sz="2000" smtClean="0">
                                            <a:latin typeface="Cambria Math"/>
                                          </a:rPr>
                                          <m:t>𝑡𝑜𝑛</m:t>
                                        </m:r>
                                      </m:num>
                                      <m:den>
                                        <m:r>
                                          <a:rPr lang="es-EC" sz="2000" smtClean="0">
                                            <a:latin typeface="Cambria Math"/>
                                          </a:rPr>
                                          <m:t>h</m:t>
                                        </m:r>
                                      </m:den>
                                    </m:f>
                                  </m:e>
                                </m:d>
                              </m:oMath>
                            </m:oMathPara>
                          </a14:m>
                          <a:endParaRPr lang="es-EC" sz="2000" dirty="0">
                            <a:latin typeface="Times New Roman" panose="02020603050405020304" pitchFamily="18" charset="0"/>
                            <a:cs typeface="Times New Roman" panose="02020603050405020304" pitchFamily="18" charset="0"/>
                          </a:endParaRPr>
                        </a:p>
                      </a:txBody>
                      <a:tcPr/>
                    </a:tc>
                  </a:tr>
                  <a:tr h="37084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800" dirty="0" smtClean="0">
                            <a:solidFill>
                              <a:srgbClr val="002060"/>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ES" sz="2000" dirty="0" smtClean="0">
                              <a:solidFill>
                                <a:srgbClr val="002060"/>
                              </a:solidFill>
                              <a:latin typeface="Times New Roman" panose="02020603050405020304" pitchFamily="18" charset="0"/>
                              <a:cs typeface="Times New Roman" panose="02020603050405020304" pitchFamily="18" charset="0"/>
                            </a:rPr>
                            <a:t>Cálculo de las fuerzas que intervienen en el movimiento de la band</a:t>
                          </a:r>
                          <a:r>
                            <a:rPr lang="es-ES" sz="2200" dirty="0" smtClean="0">
                              <a:solidFill>
                                <a:srgbClr val="002060"/>
                              </a:solidFill>
                              <a:latin typeface="Times New Roman" panose="02020603050405020304" pitchFamily="18" charset="0"/>
                              <a:cs typeface="Times New Roman" panose="02020603050405020304" pitchFamily="18" charset="0"/>
                            </a:rPr>
                            <a:t>a</a:t>
                          </a:r>
                        </a:p>
                        <a:p>
                          <a:pPr marL="0" marR="0" indent="0" algn="ctr" defTabSz="914400" rtl="0" eaLnBrk="1" fontAlgn="auto" latinLnBrk="0" hangingPunct="1">
                            <a:lnSpc>
                              <a:spcPct val="100000"/>
                            </a:lnSpc>
                            <a:spcBef>
                              <a:spcPts val="0"/>
                            </a:spcBef>
                            <a:spcAft>
                              <a:spcPts val="0"/>
                            </a:spcAft>
                            <a:buClrTx/>
                            <a:buSzTx/>
                            <a:buFontTx/>
                            <a:buNone/>
                            <a:tabLst/>
                            <a:defRPr/>
                          </a:pPr>
                          <a:endParaRPr lang="es-ES" sz="800" dirty="0" smtClean="0">
                            <a:solidFill>
                              <a:srgbClr val="002060"/>
                            </a:solidFill>
                            <a:latin typeface="Times New Roman" panose="02020603050405020304" pitchFamily="18" charset="0"/>
                            <a:cs typeface="Times New Roman" panose="02020603050405020304" pitchFamily="18" charset="0"/>
                          </a:endParaRPr>
                        </a:p>
                      </a:txBody>
                      <a:tcPr/>
                    </a:tc>
                    <a:tc hMerge="1">
                      <a:txBody>
                        <a:bodyPr/>
                        <a:lstStyle/>
                        <a:p>
                          <a:endParaRPr lang="es-EC"/>
                        </a:p>
                      </a:txBody>
                      <a:tcPr/>
                    </a:tc>
                    <a:tc hMerge="1">
                      <a:txBody>
                        <a:bodyPr/>
                        <a:lstStyle/>
                        <a:p>
                          <a:endParaRPr lang="es-EC"/>
                        </a:p>
                      </a:txBody>
                      <a:tcPr/>
                    </a:tc>
                    <a:tc hMerge="1">
                      <a:txBody>
                        <a:bodyPr/>
                        <a:lstStyle/>
                        <a:p>
                          <a:pPr algn="ctr"/>
                          <a:endParaRPr lang="es-EC" sz="2000" dirty="0">
                            <a:latin typeface="Times New Roman" panose="02020603050405020304" pitchFamily="18" charset="0"/>
                            <a:cs typeface="Times New Roman" panose="02020603050405020304" pitchFamily="18" charset="0"/>
                          </a:endParaRPr>
                        </a:p>
                      </a:txBody>
                      <a:tcPr/>
                    </a:tc>
                  </a:tr>
                  <a:tr h="370840">
                    <a:tc>
                      <a:txBody>
                        <a:bodyPr/>
                        <a:lstStyle/>
                        <a:p>
                          <a:pPr algn="l"/>
                          <a:r>
                            <a:rPr lang="es-EC" sz="2000" dirty="0" smtClean="0">
                              <a:latin typeface="Times New Roman" panose="02020603050405020304" pitchFamily="18" charset="0"/>
                              <a:cs typeface="Times New Roman" panose="02020603050405020304" pitchFamily="18" charset="0"/>
                            </a:rPr>
                            <a:t>Fuerza para mover</a:t>
                          </a:r>
                          <a:r>
                            <a:rPr lang="es-EC" sz="2000" baseline="0" dirty="0" smtClean="0">
                              <a:latin typeface="Times New Roman" panose="02020603050405020304" pitchFamily="18" charset="0"/>
                              <a:cs typeface="Times New Roman" panose="02020603050405020304" pitchFamily="18" charset="0"/>
                            </a:rPr>
                            <a:t> la banda y componentes que giran por ella</a:t>
                          </a:r>
                          <a:endParaRPr lang="es-EC" sz="2000" b="1"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a:latin typeface="Cambria Math"/>
                                      </a:rPr>
                                      <m:t>𝐹</m:t>
                                    </m:r>
                                  </m:e>
                                  <m:sub>
                                    <m:r>
                                      <a:rPr lang="es-EC" sz="2000">
                                        <a:latin typeface="Cambria Math"/>
                                      </a:rPr>
                                      <m:t>1</m:t>
                                    </m:r>
                                  </m:sub>
                                </m:sSub>
                                <m:r>
                                  <a:rPr lang="es-EC" sz="2000">
                                    <a:latin typeface="Cambria Math"/>
                                  </a:rPr>
                                  <m:t>=</m:t>
                                </m:r>
                                <m:d>
                                  <m:dPr>
                                    <m:ctrlPr>
                                      <a:rPr lang="es-EC" sz="2000" i="1">
                                        <a:latin typeface="Cambria Math"/>
                                      </a:rPr>
                                    </m:ctrlPr>
                                  </m:dPr>
                                  <m:e>
                                    <m:r>
                                      <a:rPr lang="es-EC" sz="2000">
                                        <a:latin typeface="Cambria Math"/>
                                      </a:rPr>
                                      <m:t>𝐶</m:t>
                                    </m:r>
                                    <m:r>
                                      <a:rPr lang="es-EC" sz="2000">
                                        <a:latin typeface="Cambria Math"/>
                                      </a:rPr>
                                      <m:t>∙</m:t>
                                    </m:r>
                                    <m:r>
                                      <a:rPr lang="es-EC" sz="2000">
                                        <a:latin typeface="Cambria Math"/>
                                      </a:rPr>
                                      <m:t>𝑓</m:t>
                                    </m:r>
                                    <m:r>
                                      <a:rPr lang="es-EC" sz="2000">
                                        <a:latin typeface="Cambria Math"/>
                                      </a:rPr>
                                      <m:t>∙</m:t>
                                    </m:r>
                                    <m:r>
                                      <a:rPr lang="es-EC" sz="2000">
                                        <a:latin typeface="Cambria Math"/>
                                      </a:rPr>
                                      <m:t>𝐿</m:t>
                                    </m:r>
                                    <m:r>
                                      <a:rPr lang="es-EC" sz="2000">
                                        <a:latin typeface="Cambria Math"/>
                                      </a:rPr>
                                      <m:t>∙</m:t>
                                    </m:r>
                                    <m:r>
                                      <a:rPr lang="es-EC" sz="2000">
                                        <a:latin typeface="Cambria Math"/>
                                      </a:rPr>
                                      <m:t>𝐺</m:t>
                                    </m:r>
                                  </m:e>
                                </m:d>
                                <m:r>
                                  <a:rPr lang="es-EC" sz="2000">
                                    <a:latin typeface="Cambria Math"/>
                                  </a:rPr>
                                  <m:t>∙</m:t>
                                </m:r>
                                <m:r>
                                  <a:rPr lang="es-EC" sz="2000">
                                    <a:latin typeface="Cambria Math"/>
                                  </a:rPr>
                                  <m:t>𝑔</m:t>
                                </m:r>
                              </m:oMath>
                            </m:oMathPara>
                          </a14:m>
                          <a:endParaRPr lang="es-EC" sz="2000" dirty="0">
                            <a:latin typeface="Times New Roman" panose="02020603050405020304" pitchFamily="18" charset="0"/>
                            <a:cs typeface="Times New Roman" panose="02020603050405020304" pitchFamily="18" charset="0"/>
                          </a:endParaRPr>
                        </a:p>
                      </a:txBody>
                      <a:tcPr anchor="ctr"/>
                    </a:tc>
                    <a:tc>
                      <a:txBody>
                        <a:bodyPr/>
                        <a:lstStyle/>
                        <a:p>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a:latin typeface="Cambria Math"/>
                                      </a:rPr>
                                      <m:t>𝐹</m:t>
                                    </m:r>
                                  </m:e>
                                  <m:sub>
                                    <m:r>
                                      <a:rPr lang="es-EC" sz="2000">
                                        <a:latin typeface="Cambria Math"/>
                                      </a:rPr>
                                      <m:t>1</m:t>
                                    </m:r>
                                  </m:sub>
                                </m:sSub>
                                <m:r>
                                  <a:rPr lang="es-EC" sz="2000">
                                    <a:latin typeface="Cambria Math"/>
                                  </a:rPr>
                                  <m:t>=14.55</m:t>
                                </m:r>
                              </m:oMath>
                            </m:oMathPara>
                          </a14:m>
                          <a:endParaRPr lang="es-EC" sz="2000" dirty="0">
                            <a:latin typeface="Times New Roman" panose="02020603050405020304" pitchFamily="18" charset="0"/>
                            <a:cs typeface="Times New Roman" panose="02020603050405020304" pitchFamily="18" charset="0"/>
                          </a:endParaRPr>
                        </a:p>
                      </a:txBody>
                      <a:tcPr anchor="ctr"/>
                    </a:tc>
                    <a:tc>
                      <a:txBody>
                        <a:bodyPr/>
                        <a:lstStyle/>
                        <a:p>
                          <a:pPr algn="ctr"/>
                          <a14:m>
                            <m:oMath xmlns:m="http://schemas.openxmlformats.org/officeDocument/2006/math">
                              <m:r>
                                <a:rPr lang="es-EC" sz="2000" smtClean="0">
                                  <a:latin typeface="Cambria Math"/>
                                </a:rPr>
                                <m:t>[</m:t>
                              </m:r>
                              <m:r>
                                <a:rPr lang="es-EC" sz="2000" smtClean="0">
                                  <a:latin typeface="Cambria Math"/>
                                </a:rPr>
                                <m:t>𝑁</m:t>
                              </m:r>
                            </m:oMath>
                          </a14:m>
                          <a:r>
                            <a:rPr lang="es-EC" sz="2000" dirty="0" smtClean="0">
                              <a:latin typeface="Times New Roman" panose="02020603050405020304" pitchFamily="18" charset="0"/>
                              <a:cs typeface="Times New Roman" panose="02020603050405020304" pitchFamily="18" charset="0"/>
                            </a:rPr>
                            <a:t>]</a:t>
                          </a:r>
                          <a:endParaRPr lang="es-EC" sz="2000" dirty="0">
                            <a:latin typeface="Times New Roman" panose="02020603050405020304" pitchFamily="18" charset="0"/>
                            <a:cs typeface="Times New Roman" panose="02020603050405020304" pitchFamily="18" charset="0"/>
                          </a:endParaRPr>
                        </a:p>
                      </a:txBody>
                      <a:tcPr anchor="ctr"/>
                    </a:tc>
                  </a:tr>
                  <a:tr h="370840">
                    <a:tc>
                      <a:txBody>
                        <a:bodyPr/>
                        <a:lstStyle/>
                        <a:p>
                          <a:pPr algn="l"/>
                          <a:r>
                            <a:rPr lang="es-EC" sz="2000" dirty="0" smtClean="0">
                              <a:latin typeface="Times New Roman" panose="02020603050405020304" pitchFamily="18" charset="0"/>
                              <a:cs typeface="Times New Roman" panose="02020603050405020304" pitchFamily="18" charset="0"/>
                            </a:rPr>
                            <a:t>Fuerza necesaria </a:t>
                          </a:r>
                          <a:r>
                            <a:rPr lang="es-EC" sz="2000" baseline="0" dirty="0" smtClean="0">
                              <a:latin typeface="Times New Roman" panose="02020603050405020304" pitchFamily="18" charset="0"/>
                              <a:cs typeface="Times New Roman" panose="02020603050405020304" pitchFamily="18" charset="0"/>
                            </a:rPr>
                            <a:t> para desplazar la carga</a:t>
                          </a:r>
                          <a:endParaRPr lang="es-EC" sz="2000" b="1"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a:latin typeface="Cambria Math"/>
                                      </a:rPr>
                                      <m:t>𝐹</m:t>
                                    </m:r>
                                  </m:e>
                                  <m:sub>
                                    <m:r>
                                      <a:rPr lang="es-EC" sz="2000">
                                        <a:latin typeface="Cambria Math"/>
                                      </a:rPr>
                                      <m:t>2</m:t>
                                    </m:r>
                                  </m:sub>
                                </m:sSub>
                                <m:r>
                                  <a:rPr lang="es-EC" sz="2000">
                                    <a:latin typeface="Cambria Math"/>
                                  </a:rPr>
                                  <m:t>=</m:t>
                                </m:r>
                                <m:d>
                                  <m:dPr>
                                    <m:ctrlPr>
                                      <a:rPr lang="es-EC" sz="2000" i="1">
                                        <a:latin typeface="Cambria Math"/>
                                      </a:rPr>
                                    </m:ctrlPr>
                                  </m:dPr>
                                  <m:e>
                                    <m:f>
                                      <m:fPr>
                                        <m:type m:val="lin"/>
                                        <m:ctrlPr>
                                          <a:rPr lang="es-EC" sz="2000" i="1" smtClean="0">
                                            <a:latin typeface="Cambria Math"/>
                                          </a:rPr>
                                        </m:ctrlPr>
                                      </m:fPr>
                                      <m:num>
                                        <m:r>
                                          <a:rPr lang="es-EC" sz="2000" smtClean="0">
                                            <a:latin typeface="Cambria Math"/>
                                          </a:rPr>
                                          <m:t>𝐶</m:t>
                                        </m:r>
                                        <m:r>
                                          <a:rPr lang="es-EC" sz="2000" smtClean="0">
                                            <a:latin typeface="Cambria Math"/>
                                          </a:rPr>
                                          <m:t>∙</m:t>
                                        </m:r>
                                        <m:r>
                                          <a:rPr lang="es-EC" sz="2000" smtClean="0">
                                            <a:latin typeface="Cambria Math"/>
                                          </a:rPr>
                                          <m:t>𝑓</m:t>
                                        </m:r>
                                        <m:r>
                                          <a:rPr lang="es-EC" sz="2000" smtClean="0">
                                            <a:latin typeface="Cambria Math"/>
                                          </a:rPr>
                                          <m:t>∙</m:t>
                                        </m:r>
                                        <m:r>
                                          <a:rPr lang="es-EC" sz="2000" smtClean="0">
                                            <a:latin typeface="Cambria Math"/>
                                          </a:rPr>
                                          <m:t>𝐿</m:t>
                                        </m:r>
                                        <m:r>
                                          <a:rPr lang="es-EC" sz="2000" smtClean="0">
                                            <a:latin typeface="Cambria Math"/>
                                          </a:rPr>
                                          <m:t>∙</m:t>
                                        </m:r>
                                        <m:sSub>
                                          <m:sSubPr>
                                            <m:ctrlPr>
                                              <a:rPr lang="es-EC" sz="2000" i="1">
                                                <a:latin typeface="Cambria Math"/>
                                              </a:rPr>
                                            </m:ctrlPr>
                                          </m:sSubPr>
                                          <m:e>
                                            <m:r>
                                              <a:rPr lang="es-EC" sz="2000">
                                                <a:latin typeface="Cambria Math"/>
                                              </a:rPr>
                                              <m:t>𝑄</m:t>
                                            </m:r>
                                          </m:e>
                                          <m:sub>
                                            <m:r>
                                              <a:rPr lang="es-EC" sz="2000">
                                                <a:latin typeface="Cambria Math"/>
                                              </a:rPr>
                                              <m:t>𝑡</m:t>
                                            </m:r>
                                          </m:sub>
                                        </m:sSub>
                                      </m:num>
                                      <m:den>
                                        <m:r>
                                          <a:rPr lang="es-EC" sz="2000" smtClean="0">
                                            <a:latin typeface="Cambria Math"/>
                                          </a:rPr>
                                          <m:t>3.6∙</m:t>
                                        </m:r>
                                        <m:r>
                                          <a:rPr lang="es-EC" sz="2000" smtClean="0">
                                            <a:latin typeface="Cambria Math"/>
                                          </a:rPr>
                                          <m:t>𝑣</m:t>
                                        </m:r>
                                      </m:den>
                                    </m:f>
                                  </m:e>
                                </m:d>
                                <m:r>
                                  <a:rPr lang="es-EC" sz="2000">
                                    <a:latin typeface="Cambria Math"/>
                                  </a:rPr>
                                  <m:t>∙</m:t>
                                </m:r>
                                <m:r>
                                  <a:rPr lang="es-EC" sz="2000" smtClean="0">
                                    <a:latin typeface="Cambria Math"/>
                                  </a:rPr>
                                  <m:t>𝑔</m:t>
                                </m:r>
                              </m:oMath>
                            </m:oMathPara>
                          </a14:m>
                          <a:endParaRPr lang="es-EC" sz="2000" dirty="0">
                            <a:latin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a:latin typeface="Cambria Math"/>
                                      </a:rPr>
                                      <m:t>𝐹</m:t>
                                    </m:r>
                                  </m:e>
                                  <m:sub>
                                    <m:r>
                                      <a:rPr lang="es-EC" sz="2000">
                                        <a:latin typeface="Cambria Math"/>
                                      </a:rPr>
                                      <m:t>2</m:t>
                                    </m:r>
                                  </m:sub>
                                </m:sSub>
                                <m:r>
                                  <a:rPr lang="es-EC" sz="2000">
                                    <a:latin typeface="Cambria Math"/>
                                  </a:rPr>
                                  <m:t>=2.77</m:t>
                                </m:r>
                              </m:oMath>
                            </m:oMathPara>
                          </a14:m>
                          <a:endParaRPr lang="es-EC" sz="2000" dirty="0">
                            <a:latin typeface="Times New Roman" panose="02020603050405020304" pitchFamily="18" charset="0"/>
                            <a:cs typeface="Times New Roman" panose="02020603050405020304" pitchFamily="18" charset="0"/>
                          </a:endParaRPr>
                        </a:p>
                      </a:txBody>
                      <a:tcPr anchor="ctr"/>
                    </a:tc>
                    <a:tc>
                      <a:txBody>
                        <a:bodyPr/>
                        <a:lstStyle/>
                        <a:p>
                          <a:pPr algn="ctr"/>
                          <a14:m>
                            <m:oMath xmlns:m="http://schemas.openxmlformats.org/officeDocument/2006/math">
                              <m:r>
                                <a:rPr lang="es-EC" sz="2000" smtClean="0">
                                  <a:latin typeface="Cambria Math"/>
                                </a:rPr>
                                <m:t>[</m:t>
                              </m:r>
                              <m:r>
                                <a:rPr lang="es-EC" sz="2000" smtClean="0">
                                  <a:latin typeface="Cambria Math"/>
                                </a:rPr>
                                <m:t>𝑁</m:t>
                              </m:r>
                            </m:oMath>
                          </a14:m>
                          <a:r>
                            <a:rPr lang="es-EC" sz="2000" dirty="0" smtClean="0">
                              <a:latin typeface="Times New Roman" panose="02020603050405020304" pitchFamily="18" charset="0"/>
                              <a:cs typeface="Times New Roman" panose="02020603050405020304" pitchFamily="18" charset="0"/>
                            </a:rPr>
                            <a:t>]</a:t>
                          </a:r>
                          <a:endParaRPr lang="es-EC" sz="2000" dirty="0">
                            <a:latin typeface="Times New Roman" panose="02020603050405020304" pitchFamily="18" charset="0"/>
                            <a:cs typeface="Times New Roman" panose="02020603050405020304" pitchFamily="18" charset="0"/>
                          </a:endParaRPr>
                        </a:p>
                      </a:txBody>
                      <a:tcPr anchor="ctr"/>
                    </a:tc>
                  </a:tr>
                  <a:tr h="370840">
                    <a:tc>
                      <a:txBody>
                        <a:bodyPr/>
                        <a:lstStyle/>
                        <a:p>
                          <a:pPr algn="l"/>
                          <a:r>
                            <a:rPr lang="es-EC" sz="2000" dirty="0" smtClean="0">
                              <a:latin typeface="Times New Roman" panose="02020603050405020304" pitchFamily="18" charset="0"/>
                              <a:cs typeface="Times New Roman" panose="02020603050405020304" pitchFamily="18" charset="0"/>
                            </a:rPr>
                            <a:t>Fuerza necesaria para elevar la carga</a:t>
                          </a:r>
                          <a:endParaRPr lang="es-EC" sz="2000" b="1"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a:latin typeface="Cambria Math"/>
                                      </a:rPr>
                                      <m:t>𝐹</m:t>
                                    </m:r>
                                  </m:e>
                                  <m:sub>
                                    <m:r>
                                      <a:rPr lang="es-EC" sz="2000">
                                        <a:latin typeface="Cambria Math"/>
                                      </a:rPr>
                                      <m:t>3</m:t>
                                    </m:r>
                                  </m:sub>
                                </m:sSub>
                                <m:r>
                                  <a:rPr lang="es-EC" sz="2000">
                                    <a:latin typeface="Cambria Math"/>
                                  </a:rPr>
                                  <m:t>=</m:t>
                                </m:r>
                                <m:d>
                                  <m:dPr>
                                    <m:ctrlPr>
                                      <a:rPr lang="es-EC" sz="2000" i="1">
                                        <a:latin typeface="Cambria Math"/>
                                      </a:rPr>
                                    </m:ctrlPr>
                                  </m:dPr>
                                  <m:e>
                                    <m:f>
                                      <m:fPr>
                                        <m:type m:val="lin"/>
                                        <m:ctrlPr>
                                          <a:rPr lang="es-EC" sz="2000" b="0" i="1" smtClean="0">
                                            <a:latin typeface="Cambria Math"/>
                                          </a:rPr>
                                        </m:ctrlPr>
                                      </m:fPr>
                                      <m:num>
                                        <m:r>
                                          <a:rPr lang="es-EC" sz="2000" smtClean="0">
                                            <a:latin typeface="Cambria Math"/>
                                          </a:rPr>
                                          <m:t>𝐻</m:t>
                                        </m:r>
                                        <m:r>
                                          <a:rPr lang="es-EC" sz="2000" smtClean="0">
                                            <a:latin typeface="Cambria Math"/>
                                          </a:rPr>
                                          <m:t>∙</m:t>
                                        </m:r>
                                        <m:sSub>
                                          <m:sSubPr>
                                            <m:ctrlPr>
                                              <a:rPr lang="es-EC" sz="2000" i="1">
                                                <a:latin typeface="Cambria Math"/>
                                              </a:rPr>
                                            </m:ctrlPr>
                                          </m:sSubPr>
                                          <m:e>
                                            <m:r>
                                              <a:rPr lang="es-EC" sz="2000">
                                                <a:latin typeface="Cambria Math"/>
                                              </a:rPr>
                                              <m:t>𝑄</m:t>
                                            </m:r>
                                          </m:e>
                                          <m:sub>
                                            <m:r>
                                              <a:rPr lang="es-EC" sz="2000">
                                                <a:latin typeface="Cambria Math"/>
                                              </a:rPr>
                                              <m:t>𝑡</m:t>
                                            </m:r>
                                          </m:sub>
                                        </m:sSub>
                                      </m:num>
                                      <m:den>
                                        <m:r>
                                          <a:rPr lang="es-EC" sz="2000" smtClean="0">
                                            <a:latin typeface="Cambria Math"/>
                                          </a:rPr>
                                          <m:t>3.6∙</m:t>
                                        </m:r>
                                        <m:r>
                                          <a:rPr lang="es-EC" sz="2000" smtClean="0">
                                            <a:latin typeface="Cambria Math"/>
                                          </a:rPr>
                                          <m:t>𝑣</m:t>
                                        </m:r>
                                      </m:den>
                                    </m:f>
                                  </m:e>
                                </m:d>
                                <m:r>
                                  <a:rPr lang="es-EC" sz="2000">
                                    <a:latin typeface="Cambria Math"/>
                                  </a:rPr>
                                  <m:t>∙</m:t>
                                </m:r>
                                <m:r>
                                  <a:rPr lang="es-EC" sz="2000">
                                    <a:latin typeface="Cambria Math"/>
                                  </a:rPr>
                                  <m:t>𝑔</m:t>
                                </m:r>
                              </m:oMath>
                            </m:oMathPara>
                          </a14:m>
                          <a:endParaRPr lang="es-EC" sz="2000" dirty="0">
                            <a:latin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a:latin typeface="Cambria Math"/>
                                      </a:rPr>
                                      <m:t>𝐹</m:t>
                                    </m:r>
                                  </m:e>
                                  <m:sub>
                                    <m:r>
                                      <a:rPr lang="es-EC" sz="2000">
                                        <a:latin typeface="Cambria Math"/>
                                      </a:rPr>
                                      <m:t>3</m:t>
                                    </m:r>
                                  </m:sub>
                                </m:sSub>
                                <m:r>
                                  <a:rPr lang="es-EC" sz="2000">
                                    <a:latin typeface="Cambria Math"/>
                                  </a:rPr>
                                  <m:t>=</m:t>
                                </m:r>
                                <m:r>
                                  <a:rPr lang="es-EC" sz="2000" smtClean="0">
                                    <a:latin typeface="Cambria Math"/>
                                  </a:rPr>
                                  <m:t>0</m:t>
                                </m:r>
                              </m:oMath>
                            </m:oMathPara>
                          </a14:m>
                          <a:endParaRPr lang="es-EC" sz="2000" dirty="0">
                            <a:latin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s-EC" sz="2000" smtClean="0">
                                  <a:latin typeface="Cambria Math"/>
                                </a:rPr>
                                <m:t>[</m:t>
                              </m:r>
                              <m:r>
                                <a:rPr lang="es-EC" sz="2000" smtClean="0">
                                  <a:latin typeface="Cambria Math"/>
                                </a:rPr>
                                <m:t>𝑁</m:t>
                              </m:r>
                            </m:oMath>
                          </a14:m>
                          <a:r>
                            <a:rPr lang="es-EC" sz="2000" dirty="0" smtClean="0">
                              <a:latin typeface="Times New Roman" panose="02020603050405020304" pitchFamily="18" charset="0"/>
                              <a:cs typeface="Times New Roman" panose="02020603050405020304" pitchFamily="18" charset="0"/>
                            </a:rPr>
                            <a:t>]</a:t>
                          </a:r>
                          <a:endParaRPr lang="es-EC" sz="2000" dirty="0">
                            <a:latin typeface="Times New Roman" panose="02020603050405020304" pitchFamily="18" charset="0"/>
                            <a:cs typeface="Times New Roman" panose="02020603050405020304" pitchFamily="18" charset="0"/>
                          </a:endParaRPr>
                        </a:p>
                      </a:txBody>
                      <a:tcPr anchor="ctr"/>
                    </a:tc>
                  </a:tr>
                  <a:tr h="37084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800" dirty="0" smtClean="0">
                            <a:solidFill>
                              <a:srgbClr val="002060"/>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ES" sz="2000" dirty="0" smtClean="0">
                              <a:solidFill>
                                <a:srgbClr val="002060"/>
                              </a:solidFill>
                              <a:latin typeface="Times New Roman" panose="02020603050405020304" pitchFamily="18" charset="0"/>
                              <a:cs typeface="Times New Roman" panose="02020603050405020304" pitchFamily="18" charset="0"/>
                            </a:rPr>
                            <a:t>Cálculo de la</a:t>
                          </a:r>
                          <a:r>
                            <a:rPr lang="es-ES" sz="2000" baseline="0" dirty="0" smtClean="0">
                              <a:solidFill>
                                <a:srgbClr val="002060"/>
                              </a:solidFill>
                              <a:latin typeface="Times New Roman" panose="02020603050405020304" pitchFamily="18" charset="0"/>
                              <a:cs typeface="Times New Roman" panose="02020603050405020304" pitchFamily="18" charset="0"/>
                            </a:rPr>
                            <a:t> potencia requerida</a:t>
                          </a:r>
                          <a:endParaRPr lang="es-ES" sz="2200" dirty="0" smtClean="0">
                            <a:solidFill>
                              <a:srgbClr val="002060"/>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s-ES" sz="800" dirty="0" smtClean="0">
                            <a:solidFill>
                              <a:srgbClr val="002060"/>
                            </a:solidFill>
                            <a:latin typeface="Times New Roman" panose="02020603050405020304" pitchFamily="18" charset="0"/>
                            <a:cs typeface="Times New Roman" panose="02020603050405020304" pitchFamily="18" charset="0"/>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C" sz="2000" dirty="0">
                            <a:latin typeface="Times New Roman" panose="02020603050405020304" pitchFamily="18" charset="0"/>
                            <a:cs typeface="Times New Roman" panose="02020603050405020304" pitchFamily="18" charset="0"/>
                          </a:endParaRPr>
                        </a:p>
                      </a:txBody>
                      <a:tcPr anchor="ctr"/>
                    </a:tc>
                    <a:tc hMerge="1">
                      <a:txBody>
                        <a:bodyPr/>
                        <a:lstStyle/>
                        <a:p>
                          <a:endParaRPr lang="es-EC"/>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C" sz="2000" dirty="0">
                            <a:latin typeface="Times New Roman" panose="02020603050405020304" pitchFamily="18" charset="0"/>
                            <a:cs typeface="Times New Roman" panose="02020603050405020304" pitchFamily="18" charset="0"/>
                          </a:endParaRPr>
                        </a:p>
                      </a:txBody>
                      <a:tcPr anchor="ctr"/>
                    </a:tc>
                  </a:tr>
                  <a:tr h="370840">
                    <a:tc>
                      <a:txBody>
                        <a:bodyPr/>
                        <a:lstStyle/>
                        <a:p>
                          <a:pPr algn="l"/>
                          <a:r>
                            <a:rPr lang="es-EC" sz="2000" b="0" dirty="0" smtClean="0">
                              <a:latin typeface="Times New Roman" panose="02020603050405020304" pitchFamily="18" charset="0"/>
                              <a:cs typeface="Times New Roman" panose="02020603050405020304" pitchFamily="18" charset="0"/>
                            </a:rPr>
                            <a:t>Potencia</a:t>
                          </a:r>
                          <a:r>
                            <a:rPr lang="es-EC" sz="2000" b="0" baseline="0" dirty="0" smtClean="0">
                              <a:latin typeface="Times New Roman" panose="02020603050405020304" pitchFamily="18" charset="0"/>
                              <a:cs typeface="Times New Roman" panose="02020603050405020304" pitchFamily="18" charset="0"/>
                            </a:rPr>
                            <a:t> teórica requerida</a:t>
                          </a:r>
                          <a:endParaRPr lang="es-EC" sz="2000" b="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C" sz="2000" i="1" smtClean="0">
                                    <a:latin typeface="Cambria Math"/>
                                  </a:rPr>
                                  <m:t>𝑃</m:t>
                                </m:r>
                                <m:r>
                                  <a:rPr lang="es-EC" sz="2000" i="1" smtClean="0">
                                    <a:latin typeface="Cambria Math"/>
                                  </a:rPr>
                                  <m:t>=</m:t>
                                </m:r>
                                <m:f>
                                  <m:fPr>
                                    <m:type m:val="lin"/>
                                    <m:ctrlPr>
                                      <a:rPr lang="es-EC" sz="2000" i="1" smtClean="0">
                                        <a:latin typeface="Cambria Math"/>
                                      </a:rPr>
                                    </m:ctrlPr>
                                  </m:fPr>
                                  <m:num>
                                    <m:r>
                                      <a:rPr lang="es-EC" sz="2000" i="1" smtClean="0">
                                        <a:latin typeface="Cambria Math"/>
                                      </a:rPr>
                                      <m:t>(</m:t>
                                    </m:r>
                                    <m:sSub>
                                      <m:sSubPr>
                                        <m:ctrlPr>
                                          <a:rPr lang="es-EC" sz="2000" i="1">
                                            <a:latin typeface="Cambria Math"/>
                                          </a:rPr>
                                        </m:ctrlPr>
                                      </m:sSubPr>
                                      <m:e>
                                        <m:sSub>
                                          <m:sSubPr>
                                            <m:ctrlPr>
                                              <a:rPr lang="es-EC" sz="2000" i="1">
                                                <a:latin typeface="Cambria Math"/>
                                              </a:rPr>
                                            </m:ctrlPr>
                                          </m:sSubPr>
                                          <m:e>
                                            <m:sSub>
                                              <m:sSubPr>
                                                <m:ctrlPr>
                                                  <a:rPr lang="es-EC" sz="2000" i="1">
                                                    <a:latin typeface="Cambria Math"/>
                                                  </a:rPr>
                                                </m:ctrlPr>
                                              </m:sSubPr>
                                              <m:e>
                                                <m:r>
                                                  <a:rPr lang="es-EC" sz="2000" i="1">
                                                    <a:latin typeface="Cambria Math"/>
                                                  </a:rPr>
                                                  <m:t>𝐹</m:t>
                                                </m:r>
                                              </m:e>
                                              <m:sub>
                                                <m:r>
                                                  <a:rPr lang="es-EC" sz="2000" i="1">
                                                    <a:latin typeface="Cambria Math"/>
                                                  </a:rPr>
                                                  <m:t>1</m:t>
                                                </m:r>
                                              </m:sub>
                                            </m:sSub>
                                            <m:r>
                                              <a:rPr lang="es-EC" sz="2000" i="1">
                                                <a:latin typeface="Cambria Math"/>
                                              </a:rPr>
                                              <m:t>+</m:t>
                                            </m:r>
                                            <m:r>
                                              <a:rPr lang="es-EC" sz="2000" i="1">
                                                <a:latin typeface="Cambria Math"/>
                                              </a:rPr>
                                              <m:t>𝐹</m:t>
                                            </m:r>
                                          </m:e>
                                          <m:sub>
                                            <m:r>
                                              <a:rPr lang="es-EC" sz="2000" i="1">
                                                <a:latin typeface="Cambria Math"/>
                                              </a:rPr>
                                              <m:t>2</m:t>
                                            </m:r>
                                          </m:sub>
                                        </m:sSub>
                                        <m:r>
                                          <a:rPr lang="es-EC" sz="2000" i="1">
                                            <a:latin typeface="Cambria Math"/>
                                          </a:rPr>
                                          <m:t>+</m:t>
                                        </m:r>
                                        <m:r>
                                          <a:rPr lang="es-EC" sz="2000" i="1">
                                            <a:latin typeface="Cambria Math"/>
                                          </a:rPr>
                                          <m:t>𝐹</m:t>
                                        </m:r>
                                      </m:e>
                                      <m:sub>
                                        <m:r>
                                          <a:rPr lang="es-EC" sz="2000" i="1">
                                            <a:latin typeface="Cambria Math"/>
                                          </a:rPr>
                                          <m:t>3</m:t>
                                        </m:r>
                                      </m:sub>
                                    </m:sSub>
                                    <m:r>
                                      <a:rPr lang="es-EC" sz="2000" i="1">
                                        <a:latin typeface="Cambria Math"/>
                                      </a:rPr>
                                      <m:t>)∙</m:t>
                                    </m:r>
                                    <m:r>
                                      <a:rPr lang="es-EC" sz="2000" i="1">
                                        <a:latin typeface="Cambria Math"/>
                                      </a:rPr>
                                      <m:t>𝑣</m:t>
                                    </m:r>
                                  </m:num>
                                  <m:den>
                                    <m:r>
                                      <a:rPr lang="es-EC" sz="2000" b="0" i="1" smtClean="0">
                                        <a:latin typeface="Cambria Math"/>
                                      </a:rPr>
                                      <m:t>1000</m:t>
                                    </m:r>
                                  </m:den>
                                </m:f>
                                <m:r>
                                  <a:rPr lang="es-EC" sz="2000" i="1">
                                    <a:latin typeface="Cambria Math"/>
                                  </a:rPr>
                                  <m:t>+</m:t>
                                </m:r>
                                <m:sSub>
                                  <m:sSubPr>
                                    <m:ctrlPr>
                                      <a:rPr lang="es-EC" sz="2000" i="1">
                                        <a:latin typeface="Cambria Math"/>
                                      </a:rPr>
                                    </m:ctrlPr>
                                  </m:sSubPr>
                                  <m:e>
                                    <m:r>
                                      <a:rPr lang="es-EC" sz="2000" i="1">
                                        <a:latin typeface="Cambria Math"/>
                                      </a:rPr>
                                      <m:t>𝑃</m:t>
                                    </m:r>
                                  </m:e>
                                  <m:sub>
                                    <m:r>
                                      <a:rPr lang="es-EC" sz="2000" i="1">
                                        <a:latin typeface="Cambria Math"/>
                                      </a:rPr>
                                      <m:t>𝑠</m:t>
                                    </m:r>
                                  </m:sub>
                                </m:sSub>
                              </m:oMath>
                            </m:oMathPara>
                          </a14:m>
                          <a:endParaRPr lang="es-EC" sz="2000" dirty="0">
                            <a:latin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C" sz="2000" i="1" smtClean="0">
                                    <a:latin typeface="Cambria Math"/>
                                  </a:rPr>
                                  <m:t>𝑃</m:t>
                                </m:r>
                                <m:r>
                                  <a:rPr lang="es-EC" sz="2000" i="1" smtClean="0">
                                    <a:latin typeface="Cambria Math"/>
                                  </a:rPr>
                                  <m:t>=16.6</m:t>
                                </m:r>
                              </m:oMath>
                            </m:oMathPara>
                          </a14:m>
                          <a:endParaRPr lang="es-EC" sz="20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s-EC" sz="2000" i="1" smtClean="0">
                                    <a:latin typeface="Cambria Math"/>
                                  </a:rPr>
                                  <m:t>𝑊</m:t>
                                </m:r>
                              </m:oMath>
                            </m:oMathPara>
                          </a14:m>
                          <a:endParaRPr lang="es-EC" sz="2000" dirty="0">
                            <a:latin typeface="Times New Roman" panose="02020603050405020304" pitchFamily="18" charset="0"/>
                            <a:cs typeface="Times New Roman" panose="02020603050405020304" pitchFamily="18" charset="0"/>
                          </a:endParaRPr>
                        </a:p>
                      </a:txBody>
                      <a:tcPr anchor="ctr"/>
                    </a:tc>
                  </a:tr>
                  <a:tr h="370840">
                    <a:tc>
                      <a:txBody>
                        <a:bodyPr/>
                        <a:lstStyle/>
                        <a:p>
                          <a:pPr algn="l"/>
                          <a:r>
                            <a:rPr lang="es-EC" sz="2000" b="0" dirty="0" smtClean="0">
                              <a:latin typeface="Times New Roman" panose="02020603050405020304" pitchFamily="18" charset="0"/>
                              <a:cs typeface="Times New Roman" panose="02020603050405020304" pitchFamily="18" charset="0"/>
                            </a:rPr>
                            <a:t>Potencia</a:t>
                          </a:r>
                          <a:r>
                            <a:rPr lang="es-EC" sz="2000" b="0" baseline="0" dirty="0" smtClean="0">
                              <a:latin typeface="Times New Roman" panose="02020603050405020304" pitchFamily="18" charset="0"/>
                              <a:cs typeface="Times New Roman" panose="02020603050405020304" pitchFamily="18" charset="0"/>
                            </a:rPr>
                            <a:t> total requerida</a:t>
                          </a:r>
                          <a:endParaRPr lang="es-EC" sz="2000" b="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i="1">
                                        <a:latin typeface="Cambria Math"/>
                                      </a:rPr>
                                      <m:t>𝑃</m:t>
                                    </m:r>
                                  </m:e>
                                  <m:sub>
                                    <m:r>
                                      <a:rPr lang="es-EC" sz="2000" i="1">
                                        <a:latin typeface="Cambria Math"/>
                                      </a:rPr>
                                      <m:t>𝑇</m:t>
                                    </m:r>
                                  </m:sub>
                                </m:sSub>
                                <m:r>
                                  <a:rPr lang="es-EC" sz="2000" i="1">
                                    <a:latin typeface="Cambria Math"/>
                                  </a:rPr>
                                  <m:t>=</m:t>
                                </m:r>
                                <m:f>
                                  <m:fPr>
                                    <m:type m:val="lin"/>
                                    <m:ctrlPr>
                                      <a:rPr lang="es-EC" sz="2000" i="1" smtClean="0">
                                        <a:latin typeface="Cambria Math"/>
                                      </a:rPr>
                                    </m:ctrlPr>
                                  </m:fPr>
                                  <m:num>
                                    <m:r>
                                      <a:rPr lang="es-EC" sz="2000" b="0" i="1" smtClean="0">
                                        <a:latin typeface="Cambria Math"/>
                                      </a:rPr>
                                      <m:t>𝑃</m:t>
                                    </m:r>
                                  </m:num>
                                  <m:den>
                                    <m:r>
                                      <a:rPr lang="es-EC" sz="2000" i="1" smtClean="0">
                                        <a:latin typeface="Cambria Math"/>
                                      </a:rPr>
                                      <m:t>ŋ</m:t>
                                    </m:r>
                                    <m:r>
                                      <a:rPr lang="es-EC" sz="2000" i="1" smtClean="0">
                                        <a:latin typeface="Cambria Math"/>
                                        <a:ea typeface="Cambria Math"/>
                                      </a:rPr>
                                      <m:t>∙</m:t>
                                    </m:r>
                                    <m:r>
                                      <a:rPr lang="es-EC" sz="2000" i="1" smtClean="0">
                                        <a:latin typeface="Cambria Math"/>
                                      </a:rPr>
                                      <m:t>𝜀</m:t>
                                    </m:r>
                                  </m:den>
                                </m:f>
                              </m:oMath>
                            </m:oMathPara>
                          </a14:m>
                          <a:endParaRPr lang="es-EC"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i="1">
                                        <a:latin typeface="Cambria Math"/>
                                      </a:rPr>
                                      <m:t>𝑃</m:t>
                                    </m:r>
                                  </m:e>
                                  <m:sub>
                                    <m:r>
                                      <a:rPr lang="es-EC" sz="2000" i="1">
                                        <a:latin typeface="Cambria Math"/>
                                      </a:rPr>
                                      <m:t>𝑇</m:t>
                                    </m:r>
                                  </m:sub>
                                </m:sSub>
                                <m:r>
                                  <a:rPr lang="es-EC" sz="2000" i="1">
                                    <a:latin typeface="Cambria Math"/>
                                  </a:rPr>
                                  <m:t>=2</m:t>
                                </m:r>
                                <m:r>
                                  <a:rPr lang="es-EC" sz="2000" b="0" i="1" smtClean="0">
                                    <a:latin typeface="Cambria Math"/>
                                  </a:rPr>
                                  <m:t>2</m:t>
                                </m:r>
                              </m:oMath>
                            </m:oMathPara>
                          </a14:m>
                          <a:endParaRPr lang="es-EC" sz="20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s-EC" sz="2000" i="1" smtClean="0">
                                    <a:latin typeface="Cambria Math"/>
                                  </a:rPr>
                                  <m:t>𝑊</m:t>
                                </m:r>
                              </m:oMath>
                            </m:oMathPara>
                          </a14:m>
                          <a:endParaRPr lang="es-EC" sz="2000" dirty="0">
                            <a:latin typeface="Times New Roman" panose="02020603050405020304" pitchFamily="18" charset="0"/>
                            <a:cs typeface="Times New Roman" panose="02020603050405020304" pitchFamily="18" charset="0"/>
                          </a:endParaRPr>
                        </a:p>
                      </a:txBody>
                      <a:tcPr anchor="ctr"/>
                    </a:tc>
                  </a:tr>
                </a:tbl>
              </a:graphicData>
            </a:graphic>
          </p:graphicFrame>
        </mc:Choice>
        <mc:Fallback xmlns="">
          <p:graphicFrame>
            <p:nvGraphicFramePr>
              <p:cNvPr id="3" name="2 Tabla"/>
              <p:cNvGraphicFramePr>
                <a:graphicFrameLocks noGrp="1"/>
              </p:cNvGraphicFramePr>
              <p:nvPr>
                <p:extLst>
                  <p:ext uri="{D42A27DB-BD31-4B8C-83A1-F6EECF244321}">
                    <p14:modId xmlns:p14="http://schemas.microsoft.com/office/powerpoint/2010/main" val="1826698314"/>
                  </p:ext>
                </p:extLst>
              </p:nvPr>
            </p:nvGraphicFramePr>
            <p:xfrm>
              <a:off x="508000" y="1377553"/>
              <a:ext cx="11135360" cy="4414139"/>
            </p:xfrm>
            <a:graphic>
              <a:graphicData uri="http://schemas.openxmlformats.org/drawingml/2006/table">
                <a:tbl>
                  <a:tblPr firstRow="1" bandRow="1">
                    <a:tableStyleId>{5DA37D80-6434-44D0-A028-1B22A696006F}</a:tableStyleId>
                  </a:tblPr>
                  <a:tblGrid>
                    <a:gridCol w="4795520"/>
                    <a:gridCol w="3860800"/>
                    <a:gridCol w="1487272"/>
                    <a:gridCol w="991768"/>
                  </a:tblGrid>
                  <a:tr h="396240">
                    <a:tc>
                      <a:txBody>
                        <a:bodyPr/>
                        <a:lstStyle/>
                        <a:p>
                          <a:pPr algn="ctr"/>
                          <a:r>
                            <a:rPr lang="es-EC" sz="2000" dirty="0" smtClean="0">
                              <a:latin typeface="Times New Roman" panose="02020603050405020304" pitchFamily="18" charset="0"/>
                              <a:cs typeface="Times New Roman" panose="02020603050405020304" pitchFamily="18" charset="0"/>
                            </a:rPr>
                            <a:t>Definición</a:t>
                          </a:r>
                          <a:endParaRPr lang="es-EC" sz="2000" b="1" dirty="0">
                            <a:latin typeface="Times New Roman" panose="020206030504050203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Ecuación</a:t>
                          </a:r>
                          <a:endParaRPr lang="es-EC" sz="2000" b="1" dirty="0">
                            <a:latin typeface="Times New Roman" panose="020206030504050203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Cantidad</a:t>
                          </a:r>
                          <a:endParaRPr lang="es-EC" sz="2000" b="1" dirty="0">
                            <a:latin typeface="Times New Roman" panose="020206030504050203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Unidad</a:t>
                          </a:r>
                          <a:endParaRPr lang="es-EC" sz="2000" b="1" dirty="0">
                            <a:latin typeface="Times New Roman" panose="02020603050405020304" pitchFamily="18" charset="0"/>
                            <a:cs typeface="Times New Roman" panose="02020603050405020304" pitchFamily="18" charset="0"/>
                          </a:endParaRPr>
                        </a:p>
                      </a:txBody>
                      <a:tcPr/>
                    </a:tc>
                  </a:tr>
                  <a:tr h="421259">
                    <a:tc>
                      <a:txBody>
                        <a:bodyPr/>
                        <a:lstStyle/>
                        <a:p>
                          <a:pPr algn="l"/>
                          <a:r>
                            <a:rPr lang="es-EC" sz="2000" dirty="0" smtClean="0">
                              <a:latin typeface="Times New Roman" panose="02020603050405020304" pitchFamily="18" charset="0"/>
                              <a:cs typeface="Times New Roman" panose="02020603050405020304" pitchFamily="18" charset="0"/>
                            </a:rPr>
                            <a:t>Capacidad</a:t>
                          </a:r>
                          <a:r>
                            <a:rPr lang="es-EC" sz="2000" baseline="0" dirty="0" smtClean="0">
                              <a:latin typeface="Times New Roman" panose="02020603050405020304" pitchFamily="18" charset="0"/>
                              <a:cs typeface="Times New Roman" panose="02020603050405020304" pitchFamily="18" charset="0"/>
                            </a:rPr>
                            <a:t> máxima de transporte</a:t>
                          </a:r>
                          <a:endParaRPr lang="es-EC" sz="2000" b="1" dirty="0">
                            <a:latin typeface="Times New Roman" panose="02020603050405020304" pitchFamily="18" charset="0"/>
                            <a:cs typeface="Times New Roman" panose="02020603050405020304" pitchFamily="18" charset="0"/>
                          </a:endParaRPr>
                        </a:p>
                      </a:txBody>
                      <a:tcPr/>
                    </a:tc>
                    <a:tc>
                      <a:txBody>
                        <a:bodyPr/>
                        <a:lstStyle/>
                        <a:p>
                          <a:endParaRPr lang="es-EC"/>
                        </a:p>
                      </a:txBody>
                      <a:tcPr>
                        <a:blipFill rotWithShape="1">
                          <a:blip r:embed="rId3"/>
                          <a:stretch>
                            <a:fillRect l="-124329" t="-110145" r="-64297" b="-1026087"/>
                          </a:stretch>
                        </a:blipFill>
                      </a:tcPr>
                    </a:tc>
                    <a:tc>
                      <a:txBody>
                        <a:bodyPr/>
                        <a:lstStyle/>
                        <a:p>
                          <a:endParaRPr lang="es-EC"/>
                        </a:p>
                      </a:txBody>
                      <a:tcPr>
                        <a:blipFill rotWithShape="1">
                          <a:blip r:embed="rId3"/>
                          <a:stretch>
                            <a:fillRect l="-581967" t="-110145" r="-66803" b="-1026087"/>
                          </a:stretch>
                        </a:blipFill>
                      </a:tcPr>
                    </a:tc>
                    <a:tc>
                      <a:txBody>
                        <a:bodyPr/>
                        <a:lstStyle/>
                        <a:p>
                          <a:endParaRPr lang="es-EC"/>
                        </a:p>
                      </a:txBody>
                      <a:tcPr>
                        <a:blipFill rotWithShape="1">
                          <a:blip r:embed="rId3"/>
                          <a:stretch>
                            <a:fillRect l="-1020859" t="-110145" b="-1026087"/>
                          </a:stretch>
                        </a:blipFill>
                      </a:tcPr>
                    </a:tc>
                  </a:tr>
                  <a:tr h="67056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800" dirty="0" smtClean="0">
                            <a:solidFill>
                              <a:srgbClr val="002060"/>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ES" sz="2000" dirty="0" smtClean="0">
                              <a:solidFill>
                                <a:srgbClr val="002060"/>
                              </a:solidFill>
                              <a:latin typeface="Times New Roman" panose="02020603050405020304" pitchFamily="18" charset="0"/>
                              <a:cs typeface="Times New Roman" panose="02020603050405020304" pitchFamily="18" charset="0"/>
                            </a:rPr>
                            <a:t>Cálculo de las fuerzas que intervienen en el movimiento de la band</a:t>
                          </a:r>
                          <a:r>
                            <a:rPr lang="es-ES" sz="2200" dirty="0" smtClean="0">
                              <a:solidFill>
                                <a:srgbClr val="002060"/>
                              </a:solidFill>
                              <a:latin typeface="Times New Roman" panose="02020603050405020304" pitchFamily="18" charset="0"/>
                              <a:cs typeface="Times New Roman" panose="02020603050405020304" pitchFamily="18" charset="0"/>
                            </a:rPr>
                            <a:t>a</a:t>
                          </a:r>
                        </a:p>
                        <a:p>
                          <a:pPr marL="0" marR="0" indent="0" algn="ctr" defTabSz="914400" rtl="0" eaLnBrk="1" fontAlgn="auto" latinLnBrk="0" hangingPunct="1">
                            <a:lnSpc>
                              <a:spcPct val="100000"/>
                            </a:lnSpc>
                            <a:spcBef>
                              <a:spcPts val="0"/>
                            </a:spcBef>
                            <a:spcAft>
                              <a:spcPts val="0"/>
                            </a:spcAft>
                            <a:buClrTx/>
                            <a:buSzTx/>
                            <a:buFontTx/>
                            <a:buNone/>
                            <a:tabLst/>
                            <a:defRPr/>
                          </a:pPr>
                          <a:endParaRPr lang="es-ES" sz="800" dirty="0" smtClean="0">
                            <a:solidFill>
                              <a:srgbClr val="002060"/>
                            </a:solidFill>
                            <a:latin typeface="Times New Roman" panose="02020603050405020304" pitchFamily="18" charset="0"/>
                            <a:cs typeface="Times New Roman" panose="02020603050405020304" pitchFamily="18" charset="0"/>
                          </a:endParaRPr>
                        </a:p>
                      </a:txBody>
                      <a:tcPr/>
                    </a:tc>
                    <a:tc hMerge="1">
                      <a:txBody>
                        <a:bodyPr/>
                        <a:lstStyle/>
                        <a:p>
                          <a:endParaRPr lang="es-EC"/>
                        </a:p>
                      </a:txBody>
                      <a:tcPr/>
                    </a:tc>
                    <a:tc hMerge="1">
                      <a:txBody>
                        <a:bodyPr/>
                        <a:lstStyle/>
                        <a:p>
                          <a:endParaRPr lang="es-EC"/>
                        </a:p>
                      </a:txBody>
                      <a:tcPr/>
                    </a:tc>
                    <a:tc hMerge="1">
                      <a:txBody>
                        <a:bodyPr/>
                        <a:lstStyle/>
                        <a:p>
                          <a:pPr algn="ctr"/>
                          <a:endParaRPr lang="es-EC" sz="2000" dirty="0">
                            <a:latin typeface="Times New Roman" panose="02020603050405020304" pitchFamily="18" charset="0"/>
                            <a:cs typeface="Times New Roman" panose="02020603050405020304" pitchFamily="18" charset="0"/>
                          </a:endParaRPr>
                        </a:p>
                      </a:txBody>
                      <a:tcPr/>
                    </a:tc>
                  </a:tr>
                  <a:tr h="701040">
                    <a:tc>
                      <a:txBody>
                        <a:bodyPr/>
                        <a:lstStyle/>
                        <a:p>
                          <a:pPr algn="l"/>
                          <a:r>
                            <a:rPr lang="es-EC" sz="2000" dirty="0" smtClean="0">
                              <a:latin typeface="Times New Roman" panose="02020603050405020304" pitchFamily="18" charset="0"/>
                              <a:cs typeface="Times New Roman" panose="02020603050405020304" pitchFamily="18" charset="0"/>
                            </a:rPr>
                            <a:t>Fuerza para mover</a:t>
                          </a:r>
                          <a:r>
                            <a:rPr lang="es-EC" sz="2000" baseline="0" dirty="0" smtClean="0">
                              <a:latin typeface="Times New Roman" panose="02020603050405020304" pitchFamily="18" charset="0"/>
                              <a:cs typeface="Times New Roman" panose="02020603050405020304" pitchFamily="18" charset="0"/>
                            </a:rPr>
                            <a:t> la banda y componentes que giran por ella</a:t>
                          </a:r>
                          <a:endParaRPr lang="es-EC" sz="2000" b="1" dirty="0">
                            <a:latin typeface="Times New Roman" panose="02020603050405020304" pitchFamily="18" charset="0"/>
                            <a:cs typeface="Times New Roman" panose="02020603050405020304" pitchFamily="18" charset="0"/>
                          </a:endParaRPr>
                        </a:p>
                      </a:txBody>
                      <a:tcPr/>
                    </a:tc>
                    <a:tc>
                      <a:txBody>
                        <a:bodyPr/>
                        <a:lstStyle/>
                        <a:p>
                          <a:endParaRPr lang="es-EC"/>
                        </a:p>
                      </a:txBody>
                      <a:tcPr anchor="ctr">
                        <a:blipFill rotWithShape="1">
                          <a:blip r:embed="rId3"/>
                          <a:stretch>
                            <a:fillRect l="-124329" t="-221739" r="-64297" b="-420000"/>
                          </a:stretch>
                        </a:blipFill>
                      </a:tcPr>
                    </a:tc>
                    <a:tc>
                      <a:txBody>
                        <a:bodyPr/>
                        <a:lstStyle/>
                        <a:p>
                          <a:endParaRPr lang="es-EC"/>
                        </a:p>
                      </a:txBody>
                      <a:tcPr anchor="ctr">
                        <a:blipFill rotWithShape="1">
                          <a:blip r:embed="rId3"/>
                          <a:stretch>
                            <a:fillRect l="-581967" t="-221739" r="-66803" b="-420000"/>
                          </a:stretch>
                        </a:blipFill>
                      </a:tcPr>
                    </a:tc>
                    <a:tc>
                      <a:txBody>
                        <a:bodyPr/>
                        <a:lstStyle/>
                        <a:p>
                          <a:endParaRPr lang="es-EC"/>
                        </a:p>
                      </a:txBody>
                      <a:tcPr anchor="ctr">
                        <a:blipFill rotWithShape="1">
                          <a:blip r:embed="rId3"/>
                          <a:stretch>
                            <a:fillRect l="-1020859" t="-221739" b="-420000"/>
                          </a:stretch>
                        </a:blipFill>
                      </a:tcPr>
                    </a:tc>
                  </a:tr>
                  <a:tr h="396240">
                    <a:tc>
                      <a:txBody>
                        <a:bodyPr/>
                        <a:lstStyle/>
                        <a:p>
                          <a:pPr algn="l"/>
                          <a:r>
                            <a:rPr lang="es-EC" sz="2000" dirty="0" smtClean="0">
                              <a:latin typeface="Times New Roman" panose="02020603050405020304" pitchFamily="18" charset="0"/>
                              <a:cs typeface="Times New Roman" panose="02020603050405020304" pitchFamily="18" charset="0"/>
                            </a:rPr>
                            <a:t>Fuerza necesaria </a:t>
                          </a:r>
                          <a:r>
                            <a:rPr lang="es-EC" sz="2000" baseline="0" dirty="0" smtClean="0">
                              <a:latin typeface="Times New Roman" panose="02020603050405020304" pitchFamily="18" charset="0"/>
                              <a:cs typeface="Times New Roman" panose="02020603050405020304" pitchFamily="18" charset="0"/>
                            </a:rPr>
                            <a:t> para desplazar la carga</a:t>
                          </a:r>
                          <a:endParaRPr lang="es-EC" sz="2000" b="1" dirty="0">
                            <a:latin typeface="Times New Roman" panose="02020603050405020304" pitchFamily="18" charset="0"/>
                            <a:cs typeface="Times New Roman" panose="02020603050405020304" pitchFamily="18" charset="0"/>
                          </a:endParaRPr>
                        </a:p>
                      </a:txBody>
                      <a:tcPr/>
                    </a:tc>
                    <a:tc>
                      <a:txBody>
                        <a:bodyPr/>
                        <a:lstStyle/>
                        <a:p>
                          <a:endParaRPr lang="es-EC"/>
                        </a:p>
                      </a:txBody>
                      <a:tcPr anchor="ctr">
                        <a:blipFill rotWithShape="1">
                          <a:blip r:embed="rId3"/>
                          <a:stretch>
                            <a:fillRect l="-124329" t="-569231" r="-64297" b="-643077"/>
                          </a:stretch>
                        </a:blipFill>
                      </a:tcPr>
                    </a:tc>
                    <a:tc>
                      <a:txBody>
                        <a:bodyPr/>
                        <a:lstStyle/>
                        <a:p>
                          <a:endParaRPr lang="es-EC"/>
                        </a:p>
                      </a:txBody>
                      <a:tcPr anchor="ctr">
                        <a:blipFill rotWithShape="1">
                          <a:blip r:embed="rId3"/>
                          <a:stretch>
                            <a:fillRect l="-581967" t="-569231" r="-66803" b="-643077"/>
                          </a:stretch>
                        </a:blipFill>
                      </a:tcPr>
                    </a:tc>
                    <a:tc>
                      <a:txBody>
                        <a:bodyPr/>
                        <a:lstStyle/>
                        <a:p>
                          <a:endParaRPr lang="es-EC"/>
                        </a:p>
                      </a:txBody>
                      <a:tcPr anchor="ctr">
                        <a:blipFill rotWithShape="1">
                          <a:blip r:embed="rId3"/>
                          <a:stretch>
                            <a:fillRect l="-1020859" t="-569231" b="-643077"/>
                          </a:stretch>
                        </a:blipFill>
                      </a:tcPr>
                    </a:tc>
                  </a:tr>
                  <a:tr h="396240">
                    <a:tc>
                      <a:txBody>
                        <a:bodyPr/>
                        <a:lstStyle/>
                        <a:p>
                          <a:pPr algn="l"/>
                          <a:r>
                            <a:rPr lang="es-EC" sz="2000" dirty="0" smtClean="0">
                              <a:latin typeface="Times New Roman" panose="02020603050405020304" pitchFamily="18" charset="0"/>
                              <a:cs typeface="Times New Roman" panose="02020603050405020304" pitchFamily="18" charset="0"/>
                            </a:rPr>
                            <a:t>Fuerza necesaria para elevar la carga</a:t>
                          </a:r>
                          <a:endParaRPr lang="es-EC" sz="2000" b="1" dirty="0">
                            <a:latin typeface="Times New Roman" panose="02020603050405020304" pitchFamily="18" charset="0"/>
                            <a:cs typeface="Times New Roman" panose="02020603050405020304" pitchFamily="18" charset="0"/>
                          </a:endParaRPr>
                        </a:p>
                      </a:txBody>
                      <a:tcPr/>
                    </a:tc>
                    <a:tc>
                      <a:txBody>
                        <a:bodyPr/>
                        <a:lstStyle/>
                        <a:p>
                          <a:endParaRPr lang="es-EC"/>
                        </a:p>
                      </a:txBody>
                      <a:tcPr anchor="ctr">
                        <a:blipFill rotWithShape="1">
                          <a:blip r:embed="rId3"/>
                          <a:stretch>
                            <a:fillRect l="-124329" t="-669231" r="-64297" b="-543077"/>
                          </a:stretch>
                        </a:blipFill>
                      </a:tcPr>
                    </a:tc>
                    <a:tc>
                      <a:txBody>
                        <a:bodyPr/>
                        <a:lstStyle/>
                        <a:p>
                          <a:endParaRPr lang="es-EC"/>
                        </a:p>
                      </a:txBody>
                      <a:tcPr anchor="ctr">
                        <a:blipFill rotWithShape="1">
                          <a:blip r:embed="rId3"/>
                          <a:stretch>
                            <a:fillRect l="-581967" t="-669231" r="-66803" b="-543077"/>
                          </a:stretch>
                        </a:blipFill>
                      </a:tcPr>
                    </a:tc>
                    <a:tc>
                      <a:txBody>
                        <a:bodyPr/>
                        <a:lstStyle/>
                        <a:p>
                          <a:endParaRPr lang="es-EC"/>
                        </a:p>
                      </a:txBody>
                      <a:tcPr anchor="ctr">
                        <a:blipFill rotWithShape="1">
                          <a:blip r:embed="rId3"/>
                          <a:stretch>
                            <a:fillRect l="-1020859" t="-669231" b="-543077"/>
                          </a:stretch>
                        </a:blipFill>
                      </a:tcPr>
                    </a:tc>
                  </a:tr>
                  <a:tr h="64008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800" dirty="0" smtClean="0">
                            <a:solidFill>
                              <a:srgbClr val="002060"/>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ES" sz="2000" dirty="0" smtClean="0">
                              <a:solidFill>
                                <a:srgbClr val="002060"/>
                              </a:solidFill>
                              <a:latin typeface="Times New Roman" panose="02020603050405020304" pitchFamily="18" charset="0"/>
                              <a:cs typeface="Times New Roman" panose="02020603050405020304" pitchFamily="18" charset="0"/>
                            </a:rPr>
                            <a:t>Cálculo de la</a:t>
                          </a:r>
                          <a:r>
                            <a:rPr lang="es-ES" sz="2000" baseline="0" dirty="0" smtClean="0">
                              <a:solidFill>
                                <a:srgbClr val="002060"/>
                              </a:solidFill>
                              <a:latin typeface="Times New Roman" panose="02020603050405020304" pitchFamily="18" charset="0"/>
                              <a:cs typeface="Times New Roman" panose="02020603050405020304" pitchFamily="18" charset="0"/>
                            </a:rPr>
                            <a:t> potencia requerida</a:t>
                          </a:r>
                          <a:endParaRPr lang="es-ES" sz="2200" dirty="0" smtClean="0">
                            <a:solidFill>
                              <a:srgbClr val="002060"/>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s-ES" sz="800" dirty="0" smtClean="0">
                            <a:solidFill>
                              <a:srgbClr val="002060"/>
                            </a:solidFill>
                            <a:latin typeface="Times New Roman" panose="02020603050405020304" pitchFamily="18" charset="0"/>
                            <a:cs typeface="Times New Roman" panose="02020603050405020304" pitchFamily="18" charset="0"/>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C" sz="2000" dirty="0">
                            <a:latin typeface="Times New Roman" panose="02020603050405020304" pitchFamily="18" charset="0"/>
                            <a:cs typeface="Times New Roman" panose="02020603050405020304" pitchFamily="18" charset="0"/>
                          </a:endParaRPr>
                        </a:p>
                      </a:txBody>
                      <a:tcPr anchor="ctr"/>
                    </a:tc>
                    <a:tc hMerge="1">
                      <a:txBody>
                        <a:bodyPr/>
                        <a:lstStyle/>
                        <a:p>
                          <a:endParaRPr lang="es-EC"/>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C" sz="2000" dirty="0">
                            <a:latin typeface="Times New Roman" panose="02020603050405020304" pitchFamily="18" charset="0"/>
                            <a:cs typeface="Times New Roman" panose="02020603050405020304" pitchFamily="18" charset="0"/>
                          </a:endParaRPr>
                        </a:p>
                      </a:txBody>
                      <a:tcPr anchor="ctr"/>
                    </a:tc>
                  </a:tr>
                  <a:tr h="396240">
                    <a:tc>
                      <a:txBody>
                        <a:bodyPr/>
                        <a:lstStyle/>
                        <a:p>
                          <a:pPr algn="l"/>
                          <a:r>
                            <a:rPr lang="es-EC" sz="2000" b="0" dirty="0" smtClean="0">
                              <a:latin typeface="Times New Roman" panose="02020603050405020304" pitchFamily="18" charset="0"/>
                              <a:cs typeface="Times New Roman" panose="02020603050405020304" pitchFamily="18" charset="0"/>
                            </a:rPr>
                            <a:t>Potencia</a:t>
                          </a:r>
                          <a:r>
                            <a:rPr lang="es-EC" sz="2000" b="0" baseline="0" dirty="0" smtClean="0">
                              <a:latin typeface="Times New Roman" panose="02020603050405020304" pitchFamily="18" charset="0"/>
                              <a:cs typeface="Times New Roman" panose="02020603050405020304" pitchFamily="18" charset="0"/>
                            </a:rPr>
                            <a:t> teórica requerida</a:t>
                          </a:r>
                          <a:endParaRPr lang="es-EC" sz="2000" b="0" dirty="0">
                            <a:latin typeface="Times New Roman" panose="02020603050405020304" pitchFamily="18" charset="0"/>
                            <a:cs typeface="Times New Roman" panose="02020603050405020304" pitchFamily="18" charset="0"/>
                          </a:endParaRPr>
                        </a:p>
                      </a:txBody>
                      <a:tcPr/>
                    </a:tc>
                    <a:tc>
                      <a:txBody>
                        <a:bodyPr/>
                        <a:lstStyle/>
                        <a:p>
                          <a:endParaRPr lang="es-EC"/>
                        </a:p>
                      </a:txBody>
                      <a:tcPr anchor="ctr">
                        <a:blipFill rotWithShape="1">
                          <a:blip r:embed="rId3"/>
                          <a:stretch>
                            <a:fillRect l="-124329" t="-930769" r="-64297" b="-281538"/>
                          </a:stretch>
                        </a:blipFill>
                      </a:tcPr>
                    </a:tc>
                    <a:tc>
                      <a:txBody>
                        <a:bodyPr/>
                        <a:lstStyle/>
                        <a:p>
                          <a:endParaRPr lang="es-EC"/>
                        </a:p>
                      </a:txBody>
                      <a:tcPr anchor="ctr">
                        <a:blipFill rotWithShape="1">
                          <a:blip r:embed="rId3"/>
                          <a:stretch>
                            <a:fillRect l="-581967" t="-930769" r="-66803" b="-281538"/>
                          </a:stretch>
                        </a:blipFill>
                      </a:tcPr>
                    </a:tc>
                    <a:tc>
                      <a:txBody>
                        <a:bodyPr/>
                        <a:lstStyle/>
                        <a:p>
                          <a:endParaRPr lang="es-EC"/>
                        </a:p>
                      </a:txBody>
                      <a:tcPr anchor="ctr">
                        <a:blipFill rotWithShape="1">
                          <a:blip r:embed="rId3"/>
                          <a:stretch>
                            <a:fillRect l="-1020859" t="-930769" b="-281538"/>
                          </a:stretch>
                        </a:blipFill>
                      </a:tcPr>
                    </a:tc>
                  </a:tr>
                  <a:tr h="396240">
                    <a:tc>
                      <a:txBody>
                        <a:bodyPr/>
                        <a:lstStyle/>
                        <a:p>
                          <a:pPr algn="l"/>
                          <a:r>
                            <a:rPr lang="es-EC" sz="2000" b="0" dirty="0" smtClean="0">
                              <a:latin typeface="Times New Roman" panose="02020603050405020304" pitchFamily="18" charset="0"/>
                              <a:cs typeface="Times New Roman" panose="02020603050405020304" pitchFamily="18" charset="0"/>
                            </a:rPr>
                            <a:t>Potencia</a:t>
                          </a:r>
                          <a:r>
                            <a:rPr lang="es-EC" sz="2000" b="0" baseline="0" dirty="0" smtClean="0">
                              <a:latin typeface="Times New Roman" panose="02020603050405020304" pitchFamily="18" charset="0"/>
                              <a:cs typeface="Times New Roman" panose="02020603050405020304" pitchFamily="18" charset="0"/>
                            </a:rPr>
                            <a:t> total requerida</a:t>
                          </a:r>
                          <a:endParaRPr lang="es-EC" sz="2000" b="0" dirty="0">
                            <a:latin typeface="Times New Roman" panose="02020603050405020304" pitchFamily="18" charset="0"/>
                            <a:cs typeface="Times New Roman" panose="02020603050405020304" pitchFamily="18" charset="0"/>
                          </a:endParaRPr>
                        </a:p>
                      </a:txBody>
                      <a:tcPr/>
                    </a:tc>
                    <a:tc>
                      <a:txBody>
                        <a:bodyPr/>
                        <a:lstStyle/>
                        <a:p>
                          <a:endParaRPr lang="es-EC"/>
                        </a:p>
                      </a:txBody>
                      <a:tcPr anchor="ctr">
                        <a:blipFill rotWithShape="1">
                          <a:blip r:embed="rId3"/>
                          <a:stretch>
                            <a:fillRect l="-124329" t="-1030769" r="-64297" b="-181538"/>
                          </a:stretch>
                        </a:blipFill>
                      </a:tcPr>
                    </a:tc>
                    <a:tc>
                      <a:txBody>
                        <a:bodyPr/>
                        <a:lstStyle/>
                        <a:p>
                          <a:endParaRPr lang="es-EC"/>
                        </a:p>
                      </a:txBody>
                      <a:tcPr anchor="ctr">
                        <a:blipFill rotWithShape="1">
                          <a:blip r:embed="rId3"/>
                          <a:stretch>
                            <a:fillRect l="-581967" t="-1030769" r="-66803" b="-181538"/>
                          </a:stretch>
                        </a:blipFill>
                      </a:tcPr>
                    </a:tc>
                    <a:tc>
                      <a:txBody>
                        <a:bodyPr/>
                        <a:lstStyle/>
                        <a:p>
                          <a:endParaRPr lang="es-EC"/>
                        </a:p>
                      </a:txBody>
                      <a:tcPr anchor="ctr">
                        <a:blipFill rotWithShape="1">
                          <a:blip r:embed="rId3"/>
                          <a:stretch>
                            <a:fillRect l="-1020859" t="-1030769" b="-181538"/>
                          </a:stretch>
                        </a:blipFill>
                      </a:tcPr>
                    </a:tc>
                  </a:tr>
                </a:tbl>
              </a:graphicData>
            </a:graphic>
          </p:graphicFrame>
        </mc:Fallback>
      </mc:AlternateContent>
      <p:sp>
        <p:nvSpPr>
          <p:cNvPr id="5" name="4 Rectángulo"/>
          <p:cNvSpPr/>
          <p:nvPr/>
        </p:nvSpPr>
        <p:spPr>
          <a:xfrm>
            <a:off x="3136414" y="885706"/>
            <a:ext cx="6136616" cy="400110"/>
          </a:xfrm>
          <a:prstGeom prst="rect">
            <a:avLst/>
          </a:prstGeom>
        </p:spPr>
        <p:txBody>
          <a:bodyPr wrap="none">
            <a:spAutoFit/>
          </a:bodyPr>
          <a:lstStyle/>
          <a:p>
            <a:pPr algn="ctr"/>
            <a:r>
              <a:rPr lang="es-ES" sz="2000" dirty="0" smtClean="0">
                <a:solidFill>
                  <a:srgbClr val="002060"/>
                </a:solidFill>
                <a:latin typeface="Times New Roman" panose="02020603050405020304" pitchFamily="18" charset="0"/>
                <a:cs typeface="Times New Roman" panose="02020603050405020304" pitchFamily="18" charset="0"/>
              </a:rPr>
              <a:t>Cálculo de la capacidad máxima de transporte de la banda</a:t>
            </a:r>
            <a:endParaRPr lang="es-ES"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64628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BANDA TRANSPORTADORA / Diseño de la banda</a:t>
            </a:r>
            <a:endParaRPr lang="es-ES" sz="2600" dirty="0">
              <a:solidFill>
                <a:srgbClr val="002060"/>
              </a:solidFill>
              <a:latin typeface="Times New Roman" panose="02020603050405020304" pitchFamily="18" charset="0"/>
              <a:cs typeface="Times New Roman" panose="02020603050405020304" pitchFamily="18" charset="0"/>
            </a:endParaRPr>
          </a:p>
        </p:txBody>
      </p:sp>
      <p:sp>
        <p:nvSpPr>
          <p:cNvPr id="17" name="20 Rectángulo"/>
          <p:cNvSpPr/>
          <p:nvPr/>
        </p:nvSpPr>
        <p:spPr>
          <a:xfrm>
            <a:off x="3748803" y="4240852"/>
            <a:ext cx="242374" cy="400110"/>
          </a:xfrm>
          <a:prstGeom prst="rect">
            <a:avLst/>
          </a:prstGeom>
        </p:spPr>
        <p:txBody>
          <a:bodyPr wrap="none">
            <a:spAutoFit/>
          </a:bodyPr>
          <a:lstStyle/>
          <a:p>
            <a:r>
              <a:rPr lang="es-EC" sz="2000" dirty="0"/>
              <a:t> </a:t>
            </a:r>
          </a:p>
        </p:txBody>
      </p:sp>
      <mc:AlternateContent xmlns:mc="http://schemas.openxmlformats.org/markup-compatibility/2006" xmlns:a14="http://schemas.microsoft.com/office/drawing/2010/main">
        <mc:Choice Requires="a14">
          <p:graphicFrame>
            <p:nvGraphicFramePr>
              <p:cNvPr id="3" name="2 Tabla"/>
              <p:cNvGraphicFramePr>
                <a:graphicFrameLocks noGrp="1"/>
              </p:cNvGraphicFramePr>
              <p:nvPr>
                <p:extLst>
                  <p:ext uri="{D42A27DB-BD31-4B8C-83A1-F6EECF244321}">
                    <p14:modId xmlns:p14="http://schemas.microsoft.com/office/powerpoint/2010/main" val="2374237274"/>
                  </p:ext>
                </p:extLst>
              </p:nvPr>
            </p:nvGraphicFramePr>
            <p:xfrm>
              <a:off x="508000" y="1763633"/>
              <a:ext cx="11135360" cy="3612262"/>
            </p:xfrm>
            <a:graphic>
              <a:graphicData uri="http://schemas.openxmlformats.org/drawingml/2006/table">
                <a:tbl>
                  <a:tblPr firstRow="1" bandRow="1">
                    <a:tableStyleId>{8799B23B-EC83-4686-B30A-512413B5E67A}</a:tableStyleId>
                  </a:tblPr>
                  <a:tblGrid>
                    <a:gridCol w="4795520"/>
                    <a:gridCol w="3373120"/>
                    <a:gridCol w="1727200"/>
                    <a:gridCol w="1239520"/>
                  </a:tblGrid>
                  <a:tr h="370840">
                    <a:tc>
                      <a:txBody>
                        <a:bodyPr/>
                        <a:lstStyle/>
                        <a:p>
                          <a:pPr algn="ctr"/>
                          <a:r>
                            <a:rPr lang="es-EC" sz="2000" dirty="0" smtClean="0">
                              <a:latin typeface="Times New Roman" panose="02020603050405020304" pitchFamily="18" charset="0"/>
                              <a:cs typeface="Times New Roman" panose="02020603050405020304" pitchFamily="18" charset="0"/>
                            </a:rPr>
                            <a:t>Definición</a:t>
                          </a:r>
                          <a:endParaRPr lang="es-EC" sz="2000" b="1" dirty="0">
                            <a:latin typeface="Times New Roman" panose="020206030504050203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Ecuación</a:t>
                          </a:r>
                          <a:endParaRPr lang="es-EC" sz="2000" b="1" dirty="0">
                            <a:latin typeface="Times New Roman" panose="020206030504050203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Cantidad</a:t>
                          </a:r>
                          <a:endParaRPr lang="es-EC" sz="2000" b="1" dirty="0">
                            <a:latin typeface="Times New Roman" panose="020206030504050203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Unidad</a:t>
                          </a:r>
                          <a:endParaRPr lang="es-EC" sz="2000" b="1" dirty="0">
                            <a:latin typeface="Times New Roman" panose="02020603050405020304" pitchFamily="18" charset="0"/>
                            <a:cs typeface="Times New Roman" panose="02020603050405020304" pitchFamily="18" charset="0"/>
                          </a:endParaRPr>
                        </a:p>
                      </a:txBody>
                      <a:tcPr/>
                    </a:tc>
                  </a:tr>
                  <a:tr h="370840">
                    <a:tc>
                      <a:txBody>
                        <a:bodyPr/>
                        <a:lstStyle/>
                        <a:p>
                          <a:pPr algn="l"/>
                          <a:r>
                            <a:rPr lang="es-EC" sz="2000" dirty="0" smtClean="0">
                              <a:latin typeface="Times New Roman" panose="02020603050405020304" pitchFamily="18" charset="0"/>
                              <a:cs typeface="Times New Roman" panose="02020603050405020304" pitchFamily="18" charset="0"/>
                            </a:rPr>
                            <a:t>Tensión efectiva</a:t>
                          </a:r>
                          <a:endParaRPr lang="es-EC" sz="2000" b="1" dirty="0">
                            <a:latin typeface="Times New Roman" panose="02020603050405020304" pitchFamily="18" charset="0"/>
                            <a:cs typeface="Times New Roman" panose="02020603050405020304" pitchFamily="18"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i="1">
                                        <a:latin typeface="Cambria Math"/>
                                      </a:rPr>
                                      <m:t>𝑇</m:t>
                                    </m:r>
                                  </m:e>
                                  <m:sub>
                                    <m:r>
                                      <a:rPr lang="es-EC" sz="2000" i="1">
                                        <a:latin typeface="Cambria Math"/>
                                      </a:rPr>
                                      <m:t>𝑒</m:t>
                                    </m:r>
                                  </m:sub>
                                </m:sSub>
                                <m:r>
                                  <a:rPr lang="es-EC" sz="2000" i="1">
                                    <a:latin typeface="Cambria Math"/>
                                  </a:rPr>
                                  <m:t>=</m:t>
                                </m:r>
                                <m:f>
                                  <m:fPr>
                                    <m:ctrlPr>
                                      <a:rPr lang="es-EC" sz="2000" i="1">
                                        <a:latin typeface="Cambria Math"/>
                                      </a:rPr>
                                    </m:ctrlPr>
                                  </m:fPr>
                                  <m:num>
                                    <m:r>
                                      <a:rPr lang="es-EC" sz="2000" i="1">
                                        <a:latin typeface="Cambria Math"/>
                                      </a:rPr>
                                      <m:t>1000∙</m:t>
                                    </m:r>
                                    <m:sSub>
                                      <m:sSubPr>
                                        <m:ctrlPr>
                                          <a:rPr lang="es-EC" sz="2000" i="1">
                                            <a:latin typeface="Cambria Math"/>
                                          </a:rPr>
                                        </m:ctrlPr>
                                      </m:sSubPr>
                                      <m:e>
                                        <m:r>
                                          <a:rPr lang="es-EC" sz="2000" i="1">
                                            <a:latin typeface="Cambria Math"/>
                                          </a:rPr>
                                          <m:t>𝑃</m:t>
                                        </m:r>
                                      </m:e>
                                      <m:sub>
                                        <m:r>
                                          <a:rPr lang="es-EC" sz="2000" i="1">
                                            <a:latin typeface="Cambria Math"/>
                                          </a:rPr>
                                          <m:t>𝑇</m:t>
                                        </m:r>
                                      </m:sub>
                                    </m:sSub>
                                  </m:num>
                                  <m:den>
                                    <m:r>
                                      <a:rPr lang="es-EC" sz="2000" i="1">
                                        <a:latin typeface="Cambria Math"/>
                                      </a:rPr>
                                      <m:t>𝑣</m:t>
                                    </m:r>
                                  </m:den>
                                </m:f>
                              </m:oMath>
                            </m:oMathPara>
                          </a14:m>
                          <a:endParaRPr lang="es-EC" sz="2000" dirty="0">
                            <a:latin typeface="Times New Roman" panose="02020603050405020304" pitchFamily="18" charset="0"/>
                            <a:cs typeface="Times New Roman" panose="02020603050405020304" pitchFamily="18" charset="0"/>
                          </a:endParaRPr>
                        </a:p>
                      </a:txBody>
                      <a:tcPr anchor="ctr"/>
                    </a:tc>
                    <a:tc>
                      <a:txBody>
                        <a:bodyPr/>
                        <a:lstStyle/>
                        <a:p>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i="1">
                                        <a:latin typeface="Cambria Math"/>
                                      </a:rPr>
                                      <m:t>𝑇</m:t>
                                    </m:r>
                                  </m:e>
                                  <m:sub>
                                    <m:r>
                                      <a:rPr lang="es-EC" sz="2000" i="1">
                                        <a:latin typeface="Cambria Math"/>
                                      </a:rPr>
                                      <m:t>𝑒</m:t>
                                    </m:r>
                                  </m:sub>
                                </m:sSub>
                                <m:r>
                                  <a:rPr lang="es-EC" sz="2000" i="1">
                                    <a:latin typeface="Cambria Math"/>
                                  </a:rPr>
                                  <m:t>=146.67</m:t>
                                </m:r>
                              </m:oMath>
                            </m:oMathPara>
                          </a14:m>
                          <a:endParaRPr lang="es-EC" sz="2000" dirty="0"/>
                        </a:p>
                      </a:txBody>
                      <a:tcPr anchor="ctr"/>
                    </a:tc>
                    <a:tc>
                      <a:txBody>
                        <a:bodyPr/>
                        <a:lstStyle/>
                        <a:p>
                          <a:pPr algn="ctr"/>
                          <a14:m>
                            <m:oMath xmlns:m="http://schemas.openxmlformats.org/officeDocument/2006/math">
                              <m:r>
                                <a:rPr lang="es-EC" sz="2000" smtClean="0">
                                  <a:latin typeface="Cambria Math"/>
                                </a:rPr>
                                <m:t>[</m:t>
                              </m:r>
                              <m:r>
                                <a:rPr lang="es-EC" sz="2000" smtClean="0">
                                  <a:latin typeface="Cambria Math"/>
                                </a:rPr>
                                <m:t>𝑁</m:t>
                              </m:r>
                            </m:oMath>
                          </a14:m>
                          <a:r>
                            <a:rPr lang="es-EC" sz="2000" dirty="0" smtClean="0">
                              <a:latin typeface="Times New Roman" panose="02020603050405020304" pitchFamily="18" charset="0"/>
                              <a:cs typeface="Times New Roman" panose="02020603050405020304" pitchFamily="18" charset="0"/>
                            </a:rPr>
                            <a:t>]</a:t>
                          </a:r>
                          <a:endParaRPr lang="es-EC" sz="2000" dirty="0">
                            <a:latin typeface="Times New Roman" panose="02020603050405020304" pitchFamily="18" charset="0"/>
                            <a:cs typeface="Times New Roman" panose="02020603050405020304" pitchFamily="18" charset="0"/>
                          </a:endParaRPr>
                        </a:p>
                      </a:txBody>
                      <a:tcPr anchor="ctr"/>
                    </a:tc>
                  </a:tr>
                  <a:tr h="370840">
                    <a:tc>
                      <a:txBody>
                        <a:bodyPr/>
                        <a:lstStyle/>
                        <a:p>
                          <a:pPr algn="l"/>
                          <a:r>
                            <a:rPr lang="es-EC" sz="2000" dirty="0" smtClean="0">
                              <a:latin typeface="Times New Roman" panose="02020603050405020304" pitchFamily="18" charset="0"/>
                              <a:cs typeface="Times New Roman" panose="02020603050405020304" pitchFamily="18" charset="0"/>
                            </a:rPr>
                            <a:t>Tensión del</a:t>
                          </a:r>
                          <a:r>
                            <a:rPr lang="es-EC" sz="2000" baseline="0" dirty="0" smtClean="0">
                              <a:latin typeface="Times New Roman" panose="02020603050405020304" pitchFamily="18" charset="0"/>
                              <a:cs typeface="Times New Roman" panose="02020603050405020304" pitchFamily="18" charset="0"/>
                            </a:rPr>
                            <a:t> lado ajustado</a:t>
                          </a:r>
                          <a:endParaRPr lang="es-EC" sz="2000" b="1" dirty="0">
                            <a:latin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i="1">
                                        <a:latin typeface="Cambria Math"/>
                                      </a:rPr>
                                      <m:t>𝑇</m:t>
                                    </m:r>
                                  </m:e>
                                  <m:sub>
                                    <m:r>
                                      <a:rPr lang="es-EC" sz="2000" i="1">
                                        <a:latin typeface="Cambria Math"/>
                                      </a:rPr>
                                      <m:t>1</m:t>
                                    </m:r>
                                  </m:sub>
                                </m:sSub>
                                <m:r>
                                  <a:rPr lang="es-EC" sz="2000" i="1">
                                    <a:latin typeface="Cambria Math"/>
                                  </a:rPr>
                                  <m:t>=</m:t>
                                </m:r>
                                <m:sSub>
                                  <m:sSubPr>
                                    <m:ctrlPr>
                                      <a:rPr lang="es-EC" sz="2000" i="1">
                                        <a:latin typeface="Cambria Math"/>
                                      </a:rPr>
                                    </m:ctrlPr>
                                  </m:sSubPr>
                                  <m:e>
                                    <m:r>
                                      <a:rPr lang="es-EC" sz="2000" b="0" i="1" smtClean="0">
                                        <a:latin typeface="Cambria Math"/>
                                      </a:rPr>
                                      <m:t>1.2</m:t>
                                    </m:r>
                                    <m:r>
                                      <a:rPr lang="es-EC" sz="2000" b="0" i="1" smtClean="0">
                                        <a:latin typeface="Cambria Math"/>
                                        <a:ea typeface="Cambria Math"/>
                                      </a:rPr>
                                      <m:t>∙</m:t>
                                    </m:r>
                                    <m:r>
                                      <a:rPr lang="es-EC" sz="2000" i="1">
                                        <a:latin typeface="Cambria Math"/>
                                      </a:rPr>
                                      <m:t>𝑇</m:t>
                                    </m:r>
                                  </m:e>
                                  <m:sub>
                                    <m:r>
                                      <a:rPr lang="es-EC" sz="2000" i="1">
                                        <a:latin typeface="Cambria Math"/>
                                      </a:rPr>
                                      <m:t>𝑒</m:t>
                                    </m:r>
                                  </m:sub>
                                </m:sSub>
                                <m:r>
                                  <a:rPr lang="es-EC" sz="2000" i="1">
                                    <a:latin typeface="Cambria Math"/>
                                  </a:rPr>
                                  <m:t>∙</m:t>
                                </m:r>
                                <m:r>
                                  <a:rPr lang="es-EC" sz="2000" i="1">
                                    <a:latin typeface="Cambria Math"/>
                                  </a:rPr>
                                  <m:t>𝑚</m:t>
                                </m:r>
                              </m:oMath>
                            </m:oMathPara>
                          </a14:m>
                          <a:endParaRPr lang="es-EC"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i="1">
                                        <a:latin typeface="Cambria Math"/>
                                      </a:rPr>
                                      <m:t>𝑇</m:t>
                                    </m:r>
                                  </m:e>
                                  <m:sub>
                                    <m:r>
                                      <a:rPr lang="es-EC" sz="2000" i="1">
                                        <a:latin typeface="Cambria Math"/>
                                      </a:rPr>
                                      <m:t>1</m:t>
                                    </m:r>
                                  </m:sub>
                                </m:sSub>
                                <m:r>
                                  <a:rPr lang="es-EC" sz="2000" i="1">
                                    <a:latin typeface="Cambria Math"/>
                                  </a:rPr>
                                  <m:t>=264</m:t>
                                </m:r>
                              </m:oMath>
                            </m:oMathPara>
                          </a14:m>
                          <a:endParaRPr lang="es-EC" sz="2000" dirty="0"/>
                        </a:p>
                      </a:txBody>
                      <a:tcPr anchor="ctr"/>
                    </a:tc>
                    <a:tc>
                      <a:txBody>
                        <a:bodyPr/>
                        <a:lstStyle/>
                        <a:p>
                          <a:pPr algn="ctr"/>
                          <a14:m>
                            <m:oMath xmlns:m="http://schemas.openxmlformats.org/officeDocument/2006/math">
                              <m:r>
                                <a:rPr lang="es-EC" sz="2000" smtClean="0">
                                  <a:latin typeface="Cambria Math"/>
                                </a:rPr>
                                <m:t>[</m:t>
                              </m:r>
                              <m:r>
                                <a:rPr lang="es-EC" sz="2000" smtClean="0">
                                  <a:latin typeface="Cambria Math"/>
                                </a:rPr>
                                <m:t>𝑁</m:t>
                              </m:r>
                            </m:oMath>
                          </a14:m>
                          <a:r>
                            <a:rPr lang="es-EC" sz="2000" dirty="0" smtClean="0">
                              <a:latin typeface="Times New Roman" panose="02020603050405020304" pitchFamily="18" charset="0"/>
                              <a:cs typeface="Times New Roman" panose="02020603050405020304" pitchFamily="18" charset="0"/>
                            </a:rPr>
                            <a:t>]</a:t>
                          </a:r>
                          <a:endParaRPr lang="es-EC" sz="2000" dirty="0">
                            <a:latin typeface="Times New Roman" panose="02020603050405020304" pitchFamily="18" charset="0"/>
                            <a:cs typeface="Times New Roman" panose="02020603050405020304" pitchFamily="18" charset="0"/>
                          </a:endParaRPr>
                        </a:p>
                      </a:txBody>
                      <a:tcPr anchor="ctr"/>
                    </a:tc>
                  </a:tr>
                  <a:tr h="370840">
                    <a:tc>
                      <a:txBody>
                        <a:bodyPr/>
                        <a:lstStyle/>
                        <a:p>
                          <a:pPr algn="l"/>
                          <a:r>
                            <a:rPr lang="es-EC" sz="2000" dirty="0" smtClean="0">
                              <a:latin typeface="Times New Roman" panose="02020603050405020304" pitchFamily="18" charset="0"/>
                              <a:cs typeface="Times New Roman" panose="02020603050405020304" pitchFamily="18" charset="0"/>
                            </a:rPr>
                            <a:t>Fuerza necesaria para elevar la carga</a:t>
                          </a:r>
                          <a:endParaRPr lang="es-EC" sz="2000" b="1" dirty="0">
                            <a:latin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i="1">
                                        <a:latin typeface="Cambria Math"/>
                                      </a:rPr>
                                      <m:t>𝑇</m:t>
                                    </m:r>
                                  </m:e>
                                  <m:sub>
                                    <m:r>
                                      <a:rPr lang="es-EC" sz="2000" i="1">
                                        <a:latin typeface="Cambria Math"/>
                                      </a:rPr>
                                      <m:t>2</m:t>
                                    </m:r>
                                  </m:sub>
                                </m:sSub>
                                <m:r>
                                  <a:rPr lang="es-EC" sz="2000" i="1">
                                    <a:latin typeface="Cambria Math"/>
                                  </a:rPr>
                                  <m:t>=</m:t>
                                </m:r>
                                <m:sSub>
                                  <m:sSubPr>
                                    <m:ctrlPr>
                                      <a:rPr lang="es-EC" sz="2000" i="1">
                                        <a:latin typeface="Cambria Math"/>
                                      </a:rPr>
                                    </m:ctrlPr>
                                  </m:sSubPr>
                                  <m:e>
                                    <m:r>
                                      <a:rPr lang="es-EC" sz="2000" i="1">
                                        <a:latin typeface="Cambria Math"/>
                                      </a:rPr>
                                      <m:t>𝑇</m:t>
                                    </m:r>
                                  </m:e>
                                  <m:sub>
                                    <m:r>
                                      <a:rPr lang="es-EC" sz="2000" i="1">
                                        <a:latin typeface="Cambria Math"/>
                                      </a:rPr>
                                      <m:t>1</m:t>
                                    </m:r>
                                  </m:sub>
                                </m:sSub>
                                <m:r>
                                  <a:rPr lang="es-EC" sz="2000" i="1">
                                    <a:latin typeface="Cambria Math"/>
                                  </a:rPr>
                                  <m:t>−</m:t>
                                </m:r>
                                <m:sSub>
                                  <m:sSubPr>
                                    <m:ctrlPr>
                                      <a:rPr lang="es-EC" sz="2000" i="1">
                                        <a:latin typeface="Cambria Math"/>
                                      </a:rPr>
                                    </m:ctrlPr>
                                  </m:sSubPr>
                                  <m:e>
                                    <m:r>
                                      <a:rPr lang="es-EC" sz="2000" i="1">
                                        <a:latin typeface="Cambria Math"/>
                                      </a:rPr>
                                      <m:t>𝑇</m:t>
                                    </m:r>
                                  </m:e>
                                  <m:sub>
                                    <m:r>
                                      <a:rPr lang="es-EC" sz="2000" i="1">
                                        <a:latin typeface="Cambria Math"/>
                                      </a:rPr>
                                      <m:t>𝑒</m:t>
                                    </m:r>
                                  </m:sub>
                                </m:sSub>
                              </m:oMath>
                            </m:oMathPara>
                          </a14:m>
                          <a:endParaRPr lang="es-EC" sz="2000" dirty="0">
                            <a:latin typeface="Times New Roman" panose="02020603050405020304" pitchFamily="18" charset="0"/>
                            <a:cs typeface="Times New Roman" panose="02020603050405020304" pitchFamily="18" charset="0"/>
                          </a:endParaRPr>
                        </a:p>
                      </a:txBody>
                      <a:tcPr anchor="ctr"/>
                    </a:tc>
                    <a:tc>
                      <a:txBody>
                        <a:bodyPr/>
                        <a:lstStyle/>
                        <a:p>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i="1">
                                        <a:latin typeface="Cambria Math"/>
                                      </a:rPr>
                                      <m:t>𝑇</m:t>
                                    </m:r>
                                  </m:e>
                                  <m:sub>
                                    <m:r>
                                      <a:rPr lang="es-EC" sz="2000" i="1">
                                        <a:latin typeface="Cambria Math"/>
                                      </a:rPr>
                                      <m:t>2</m:t>
                                    </m:r>
                                  </m:sub>
                                </m:sSub>
                                <m:r>
                                  <a:rPr lang="es-EC" sz="2000" i="1">
                                    <a:latin typeface="Cambria Math"/>
                                  </a:rPr>
                                  <m:t>=117.33 </m:t>
                                </m:r>
                              </m:oMath>
                            </m:oMathPara>
                          </a14:m>
                          <a:endParaRPr lang="es-EC"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s-EC" sz="2000" smtClean="0">
                                  <a:latin typeface="Cambria Math"/>
                                </a:rPr>
                                <m:t>[</m:t>
                              </m:r>
                              <m:r>
                                <a:rPr lang="es-EC" sz="2000" smtClean="0">
                                  <a:latin typeface="Cambria Math"/>
                                </a:rPr>
                                <m:t>𝑁</m:t>
                              </m:r>
                            </m:oMath>
                          </a14:m>
                          <a:r>
                            <a:rPr lang="es-EC" sz="2000" dirty="0" smtClean="0">
                              <a:latin typeface="Times New Roman" panose="02020603050405020304" pitchFamily="18" charset="0"/>
                              <a:cs typeface="Times New Roman" panose="02020603050405020304" pitchFamily="18" charset="0"/>
                            </a:rPr>
                            <a:t>]</a:t>
                          </a:r>
                          <a:endParaRPr lang="es-EC" sz="2000" dirty="0">
                            <a:latin typeface="Times New Roman" panose="02020603050405020304" pitchFamily="18" charset="0"/>
                            <a:cs typeface="Times New Roman" panose="02020603050405020304" pitchFamily="18" charset="0"/>
                          </a:endParaRPr>
                        </a:p>
                      </a:txBody>
                      <a:tcPr anchor="ctr"/>
                    </a:tc>
                  </a:tr>
                  <a:tr h="37084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800" dirty="0" smtClean="0">
                            <a:solidFill>
                              <a:srgbClr val="002060"/>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ES" sz="2200" dirty="0" smtClean="0">
                              <a:solidFill>
                                <a:srgbClr val="002060"/>
                              </a:solidFill>
                              <a:latin typeface="Times New Roman" panose="02020603050405020304" pitchFamily="18" charset="0"/>
                              <a:cs typeface="Times New Roman" panose="02020603050405020304" pitchFamily="18" charset="0"/>
                            </a:rPr>
                            <a:t>Cálculo de la</a:t>
                          </a:r>
                          <a:r>
                            <a:rPr lang="es-ES" sz="2200" baseline="0" dirty="0" smtClean="0">
                              <a:solidFill>
                                <a:srgbClr val="002060"/>
                              </a:solidFill>
                              <a:latin typeface="Times New Roman" panose="02020603050405020304" pitchFamily="18" charset="0"/>
                              <a:cs typeface="Times New Roman" panose="02020603050405020304" pitchFamily="18" charset="0"/>
                            </a:rPr>
                            <a:t> resistencia de la banda</a:t>
                          </a:r>
                          <a:endParaRPr lang="es-EC" sz="2200" b="0" dirty="0">
                            <a:latin typeface="Times New Roman" panose="02020603050405020304" pitchFamily="18" charset="0"/>
                            <a:cs typeface="Times New Roman" panose="02020603050405020304" pitchFamily="18" charset="0"/>
                          </a:endParaRPr>
                        </a:p>
                      </a:txBody>
                      <a:tcPr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C" sz="2000" dirty="0">
                            <a:latin typeface="Times New Roman" panose="02020603050405020304" pitchFamily="18" charset="0"/>
                            <a:cs typeface="Times New Roman" panose="02020603050405020304" pitchFamily="18" charset="0"/>
                          </a:endParaRPr>
                        </a:p>
                      </a:txBody>
                      <a:tcPr anchor="ctr"/>
                    </a:tc>
                    <a:tc hMerge="1">
                      <a:txBody>
                        <a:bodyPr/>
                        <a:lstStyle/>
                        <a:p>
                          <a:endParaRPr lang="es-EC" sz="2000" dirty="0"/>
                        </a:p>
                      </a:txBody>
                      <a:tcPr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C" sz="2000" dirty="0">
                            <a:latin typeface="Times New Roman" panose="02020603050405020304" pitchFamily="18" charset="0"/>
                            <a:cs typeface="Times New Roman" panose="02020603050405020304" pitchFamily="18" charset="0"/>
                          </a:endParaRPr>
                        </a:p>
                      </a:txBody>
                      <a:tcPr anchor="ctr"/>
                    </a:tc>
                  </a:tr>
                  <a:tr h="370840">
                    <a:tc>
                      <a:txBody>
                        <a:bodyPr/>
                        <a:lstStyle/>
                        <a:p>
                          <a:pPr algn="l"/>
                          <a:r>
                            <a:rPr lang="es-EC" sz="2000" b="0" dirty="0" smtClean="0">
                              <a:latin typeface="Times New Roman" panose="02020603050405020304" pitchFamily="18" charset="0"/>
                              <a:cs typeface="Times New Roman" panose="02020603050405020304" pitchFamily="18" charset="0"/>
                            </a:rPr>
                            <a:t>Tensión</a:t>
                          </a:r>
                          <a:r>
                            <a:rPr lang="es-EC" sz="2000" b="0" baseline="0" dirty="0" smtClean="0">
                              <a:latin typeface="Times New Roman" panose="02020603050405020304" pitchFamily="18" charset="0"/>
                              <a:cs typeface="Times New Roman" panose="02020603050405020304" pitchFamily="18" charset="0"/>
                            </a:rPr>
                            <a:t> unitaria</a:t>
                          </a:r>
                          <a:endParaRPr lang="es-EC" sz="2000" b="0" dirty="0">
                            <a:latin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i="1">
                                        <a:latin typeface="Cambria Math"/>
                                      </a:rPr>
                                      <m:t>𝑇</m:t>
                                    </m:r>
                                  </m:e>
                                  <m:sub>
                                    <m:r>
                                      <a:rPr lang="es-EC" sz="2000" i="1">
                                        <a:latin typeface="Cambria Math"/>
                                      </a:rPr>
                                      <m:t>𝑢</m:t>
                                    </m:r>
                                  </m:sub>
                                </m:sSub>
                                <m:r>
                                  <a:rPr lang="es-EC" sz="2000" i="1">
                                    <a:latin typeface="Cambria Math"/>
                                  </a:rPr>
                                  <m:t>=</m:t>
                                </m:r>
                                <m:f>
                                  <m:fPr>
                                    <m:ctrlPr>
                                      <a:rPr lang="es-EC" sz="2000" i="1">
                                        <a:latin typeface="Cambria Math"/>
                                      </a:rPr>
                                    </m:ctrlPr>
                                  </m:fPr>
                                  <m:num>
                                    <m:sSub>
                                      <m:sSubPr>
                                        <m:ctrlPr>
                                          <a:rPr lang="es-EC" sz="2000" i="1">
                                            <a:latin typeface="Cambria Math"/>
                                          </a:rPr>
                                        </m:ctrlPr>
                                      </m:sSubPr>
                                      <m:e>
                                        <m:r>
                                          <a:rPr lang="es-EC" sz="2000" i="1">
                                            <a:latin typeface="Cambria Math"/>
                                          </a:rPr>
                                          <m:t>𝑇</m:t>
                                        </m:r>
                                      </m:e>
                                      <m:sub>
                                        <m:r>
                                          <a:rPr lang="es-EC" sz="2000" i="1">
                                            <a:latin typeface="Cambria Math"/>
                                          </a:rPr>
                                          <m:t>1</m:t>
                                        </m:r>
                                      </m:sub>
                                    </m:sSub>
                                  </m:num>
                                  <m:den>
                                    <m:r>
                                      <a:rPr lang="es-EC" sz="2000" i="1">
                                        <a:latin typeface="Cambria Math"/>
                                      </a:rPr>
                                      <m:t>1000∙</m:t>
                                    </m:r>
                                    <m:r>
                                      <a:rPr lang="es-EC" sz="2000" i="1">
                                        <a:latin typeface="Cambria Math"/>
                                      </a:rPr>
                                      <m:t>𝐵</m:t>
                                    </m:r>
                                  </m:den>
                                </m:f>
                              </m:oMath>
                            </m:oMathPara>
                          </a14:m>
                          <a:endParaRPr lang="es-EC" sz="2000" dirty="0">
                            <a:latin typeface="Times New Roman" panose="02020603050405020304" pitchFamily="18" charset="0"/>
                            <a:cs typeface="Times New Roman" panose="02020603050405020304" pitchFamily="18" charset="0"/>
                          </a:endParaRPr>
                        </a:p>
                      </a:txBody>
                      <a:tcPr anchor="ctr"/>
                    </a:tc>
                    <a:tc>
                      <a:txBody>
                        <a:bodyPr/>
                        <a:lstStyle/>
                        <a:p>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i="1">
                                        <a:latin typeface="Cambria Math"/>
                                      </a:rPr>
                                      <m:t>𝑇</m:t>
                                    </m:r>
                                  </m:e>
                                  <m:sub>
                                    <m:r>
                                      <a:rPr lang="es-EC" sz="2000" i="1">
                                        <a:latin typeface="Cambria Math"/>
                                      </a:rPr>
                                      <m:t>𝑢</m:t>
                                    </m:r>
                                  </m:sub>
                                </m:sSub>
                                <m:r>
                                  <a:rPr lang="es-EC" sz="2000" i="1">
                                    <a:latin typeface="Cambria Math"/>
                                  </a:rPr>
                                  <m:t>=0.88</m:t>
                                </m:r>
                              </m:oMath>
                            </m:oMathPara>
                          </a14:m>
                          <a:endParaRPr lang="es-EC"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2000" b="0" dirty="0" smtClean="0"/>
                            <a:t>[</a:t>
                          </a:r>
                          <a14:m>
                            <m:oMath xmlns:m="http://schemas.openxmlformats.org/officeDocument/2006/math">
                              <m:f>
                                <m:fPr>
                                  <m:type m:val="lin"/>
                                  <m:ctrlPr>
                                    <a:rPr lang="es-EC" sz="2000" b="0" i="1" smtClean="0">
                                      <a:latin typeface="Cambria Math"/>
                                    </a:rPr>
                                  </m:ctrlPr>
                                </m:fPr>
                                <m:num>
                                  <m:r>
                                    <a:rPr lang="es-EC" sz="2000" b="0" i="1" smtClean="0">
                                      <a:latin typeface="Cambria Math"/>
                                    </a:rPr>
                                    <m:t>𝑁</m:t>
                                  </m:r>
                                </m:num>
                                <m:den>
                                  <m:r>
                                    <a:rPr lang="es-EC" sz="2000" b="0" i="1" smtClean="0">
                                      <a:latin typeface="Cambria Math"/>
                                    </a:rPr>
                                    <m:t>𝑚𝑚</m:t>
                                  </m:r>
                                </m:den>
                              </m:f>
                              <m:r>
                                <a:rPr lang="es-EC" sz="2000" b="0" i="1" smtClean="0">
                                  <a:latin typeface="Cambria Math"/>
                                </a:rPr>
                                <m:t>]</m:t>
                              </m:r>
                            </m:oMath>
                          </a14:m>
                          <a:endParaRPr lang="es-EC" sz="2000" dirty="0">
                            <a:latin typeface="Times New Roman" panose="02020603050405020304" pitchFamily="18" charset="0"/>
                            <a:cs typeface="Times New Roman" panose="02020603050405020304" pitchFamily="18" charset="0"/>
                          </a:endParaRPr>
                        </a:p>
                      </a:txBody>
                      <a:tcPr anchor="ctr"/>
                    </a:tc>
                  </a:tr>
                  <a:tr h="370840">
                    <a:tc>
                      <a:txBody>
                        <a:bodyPr/>
                        <a:lstStyle/>
                        <a:p>
                          <a:pPr algn="l"/>
                          <a:r>
                            <a:rPr lang="es-EC" sz="2000" b="0" dirty="0" smtClean="0">
                              <a:latin typeface="Times New Roman" panose="02020603050405020304" pitchFamily="18" charset="0"/>
                              <a:cs typeface="Times New Roman" panose="02020603050405020304" pitchFamily="18" charset="0"/>
                            </a:rPr>
                            <a:t>Carga de rotura</a:t>
                          </a:r>
                          <a:endParaRPr lang="es-EC" sz="2000" b="0" dirty="0">
                            <a:latin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i="1">
                                        <a:latin typeface="Cambria Math"/>
                                      </a:rPr>
                                      <m:t>𝑇</m:t>
                                    </m:r>
                                  </m:e>
                                  <m:sub>
                                    <m:r>
                                      <a:rPr lang="es-EC" sz="2000" i="1">
                                        <a:latin typeface="Cambria Math"/>
                                      </a:rPr>
                                      <m:t>𝑁</m:t>
                                    </m:r>
                                  </m:sub>
                                </m:sSub>
                                <m:r>
                                  <a:rPr lang="es-EC" sz="2000" i="1">
                                    <a:latin typeface="Cambria Math"/>
                                  </a:rPr>
                                  <m:t>=</m:t>
                                </m:r>
                                <m:r>
                                  <a:rPr lang="es-EC" sz="2000" i="1">
                                    <a:latin typeface="Cambria Math"/>
                                  </a:rPr>
                                  <m:t>𝑠</m:t>
                                </m:r>
                                <m:r>
                                  <a:rPr lang="es-EC" sz="2000" i="1">
                                    <a:latin typeface="Cambria Math"/>
                                  </a:rPr>
                                  <m:t>∙</m:t>
                                </m:r>
                                <m:sSub>
                                  <m:sSubPr>
                                    <m:ctrlPr>
                                      <a:rPr lang="es-EC" sz="2000" i="1">
                                        <a:latin typeface="Cambria Math"/>
                                      </a:rPr>
                                    </m:ctrlPr>
                                  </m:sSubPr>
                                  <m:e>
                                    <m:r>
                                      <a:rPr lang="es-EC" sz="2000" i="1">
                                        <a:latin typeface="Cambria Math"/>
                                      </a:rPr>
                                      <m:t>𝑇</m:t>
                                    </m:r>
                                  </m:e>
                                  <m:sub>
                                    <m:r>
                                      <a:rPr lang="es-EC" sz="2000" i="1">
                                        <a:latin typeface="Cambria Math"/>
                                      </a:rPr>
                                      <m:t>𝑢</m:t>
                                    </m:r>
                                  </m:sub>
                                </m:sSub>
                              </m:oMath>
                            </m:oMathPara>
                          </a14:m>
                          <a:endParaRPr lang="es-EC" sz="2000" dirty="0">
                            <a:latin typeface="Times New Roman" panose="02020603050405020304" pitchFamily="18" charset="0"/>
                            <a:cs typeface="Times New Roman" panose="02020603050405020304" pitchFamily="18" charset="0"/>
                          </a:endParaRPr>
                        </a:p>
                      </a:txBody>
                      <a:tcPr anchor="ctr"/>
                    </a:tc>
                    <a:tc>
                      <a:txBody>
                        <a:bodyPr/>
                        <a:lstStyle/>
                        <a:p>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i="1">
                                        <a:latin typeface="Cambria Math"/>
                                      </a:rPr>
                                      <m:t>𝑇</m:t>
                                    </m:r>
                                  </m:e>
                                  <m:sub>
                                    <m:r>
                                      <a:rPr lang="es-EC" sz="2000" i="1">
                                        <a:latin typeface="Cambria Math"/>
                                      </a:rPr>
                                      <m:t>𝑁</m:t>
                                    </m:r>
                                  </m:sub>
                                </m:sSub>
                                <m:r>
                                  <a:rPr lang="es-EC" sz="2000" i="1">
                                    <a:latin typeface="Cambria Math"/>
                                  </a:rPr>
                                  <m:t>=8.8</m:t>
                                </m:r>
                                <m:r>
                                  <a:rPr lang="es-EC" sz="2000" b="0" i="1" smtClean="0">
                                    <a:latin typeface="Cambria Math"/>
                                  </a:rPr>
                                  <m:t> </m:t>
                                </m:r>
                              </m:oMath>
                            </m:oMathPara>
                          </a14:m>
                          <a:endParaRPr lang="es-EC"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2000" b="0" dirty="0" smtClean="0"/>
                            <a:t>[</a:t>
                          </a:r>
                          <a14:m>
                            <m:oMath xmlns:m="http://schemas.openxmlformats.org/officeDocument/2006/math">
                              <m:f>
                                <m:fPr>
                                  <m:type m:val="lin"/>
                                  <m:ctrlPr>
                                    <a:rPr lang="es-EC" sz="2000" b="0" i="1" smtClean="0">
                                      <a:latin typeface="Cambria Math"/>
                                    </a:rPr>
                                  </m:ctrlPr>
                                </m:fPr>
                                <m:num>
                                  <m:r>
                                    <a:rPr lang="es-EC" sz="2000" b="0" i="1" smtClean="0">
                                      <a:latin typeface="Cambria Math"/>
                                    </a:rPr>
                                    <m:t>𝑁</m:t>
                                  </m:r>
                                </m:num>
                                <m:den>
                                  <m:r>
                                    <a:rPr lang="es-EC" sz="2000" b="0" i="1" smtClean="0">
                                      <a:latin typeface="Cambria Math"/>
                                    </a:rPr>
                                    <m:t>𝑚𝑚</m:t>
                                  </m:r>
                                </m:den>
                              </m:f>
                              <m:r>
                                <a:rPr lang="es-EC" sz="2000" b="0" i="1" smtClean="0">
                                  <a:latin typeface="Cambria Math"/>
                                </a:rPr>
                                <m:t>]</m:t>
                              </m:r>
                            </m:oMath>
                          </a14:m>
                          <a:endParaRPr lang="es-EC" sz="2000" dirty="0">
                            <a:latin typeface="Times New Roman" panose="02020603050405020304" pitchFamily="18" charset="0"/>
                            <a:cs typeface="Times New Roman" panose="02020603050405020304" pitchFamily="18" charset="0"/>
                          </a:endParaRPr>
                        </a:p>
                      </a:txBody>
                      <a:tcPr anchor="ctr"/>
                    </a:tc>
                  </a:tr>
                </a:tbl>
              </a:graphicData>
            </a:graphic>
          </p:graphicFrame>
        </mc:Choice>
        <mc:Fallback xmlns="">
          <p:graphicFrame>
            <p:nvGraphicFramePr>
              <p:cNvPr id="3" name="2 Tabla"/>
              <p:cNvGraphicFramePr>
                <a:graphicFrameLocks noGrp="1"/>
              </p:cNvGraphicFramePr>
              <p:nvPr>
                <p:extLst>
                  <p:ext uri="{D42A27DB-BD31-4B8C-83A1-F6EECF244321}">
                    <p14:modId xmlns:p14="http://schemas.microsoft.com/office/powerpoint/2010/main" val="2374237274"/>
                  </p:ext>
                </p:extLst>
              </p:nvPr>
            </p:nvGraphicFramePr>
            <p:xfrm>
              <a:off x="508000" y="1763633"/>
              <a:ext cx="11135360" cy="3612262"/>
            </p:xfrm>
            <a:graphic>
              <a:graphicData uri="http://schemas.openxmlformats.org/drawingml/2006/table">
                <a:tbl>
                  <a:tblPr firstRow="1" bandRow="1">
                    <a:tableStyleId>{8799B23B-EC83-4686-B30A-512413B5E67A}</a:tableStyleId>
                  </a:tblPr>
                  <a:tblGrid>
                    <a:gridCol w="4795520"/>
                    <a:gridCol w="3373120"/>
                    <a:gridCol w="1727200"/>
                    <a:gridCol w="1239520"/>
                  </a:tblGrid>
                  <a:tr h="396240">
                    <a:tc>
                      <a:txBody>
                        <a:bodyPr/>
                        <a:lstStyle/>
                        <a:p>
                          <a:pPr algn="ctr"/>
                          <a:r>
                            <a:rPr lang="es-EC" sz="2000" dirty="0" smtClean="0">
                              <a:latin typeface="Times New Roman" panose="02020603050405020304" pitchFamily="18" charset="0"/>
                              <a:cs typeface="Times New Roman" panose="02020603050405020304" pitchFamily="18" charset="0"/>
                            </a:rPr>
                            <a:t>Definición</a:t>
                          </a:r>
                          <a:endParaRPr lang="es-EC" sz="2000" b="1" dirty="0">
                            <a:latin typeface="Times New Roman" panose="020206030504050203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Ecuación</a:t>
                          </a:r>
                          <a:endParaRPr lang="es-EC" sz="2000" b="1" dirty="0">
                            <a:latin typeface="Times New Roman" panose="020206030504050203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Cantidad</a:t>
                          </a:r>
                          <a:endParaRPr lang="es-EC" sz="2000" b="1" dirty="0">
                            <a:latin typeface="Times New Roman" panose="020206030504050203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Unidad</a:t>
                          </a:r>
                          <a:endParaRPr lang="es-EC" sz="2000" b="1" dirty="0">
                            <a:latin typeface="Times New Roman" panose="02020603050405020304" pitchFamily="18" charset="0"/>
                            <a:cs typeface="Times New Roman" panose="02020603050405020304" pitchFamily="18" charset="0"/>
                          </a:endParaRPr>
                        </a:p>
                      </a:txBody>
                      <a:tcPr/>
                    </a:tc>
                  </a:tr>
                  <a:tr h="664147">
                    <a:tc>
                      <a:txBody>
                        <a:bodyPr/>
                        <a:lstStyle/>
                        <a:p>
                          <a:pPr algn="l"/>
                          <a:r>
                            <a:rPr lang="es-EC" sz="2000" dirty="0" smtClean="0">
                              <a:latin typeface="Times New Roman" panose="02020603050405020304" pitchFamily="18" charset="0"/>
                              <a:cs typeface="Times New Roman" panose="02020603050405020304" pitchFamily="18" charset="0"/>
                            </a:rPr>
                            <a:t>Tensión efectiva</a:t>
                          </a:r>
                          <a:endParaRPr lang="es-EC" sz="2000" b="1" dirty="0">
                            <a:latin typeface="Times New Roman" panose="02020603050405020304" pitchFamily="18" charset="0"/>
                            <a:cs typeface="Times New Roman" panose="02020603050405020304" pitchFamily="18" charset="0"/>
                          </a:endParaRPr>
                        </a:p>
                      </a:txBody>
                      <a:tcPr anchor="ctr"/>
                    </a:tc>
                    <a:tc>
                      <a:txBody>
                        <a:bodyPr/>
                        <a:lstStyle/>
                        <a:p>
                          <a:endParaRPr lang="es-EC"/>
                        </a:p>
                      </a:txBody>
                      <a:tcPr anchor="ctr">
                        <a:blipFill rotWithShape="1">
                          <a:blip r:embed="rId3"/>
                          <a:stretch>
                            <a:fillRect l="-142315" t="-64220" r="-88065" b="-492661"/>
                          </a:stretch>
                        </a:blipFill>
                      </a:tcPr>
                    </a:tc>
                    <a:tc>
                      <a:txBody>
                        <a:bodyPr/>
                        <a:lstStyle/>
                        <a:p>
                          <a:endParaRPr lang="es-EC"/>
                        </a:p>
                      </a:txBody>
                      <a:tcPr anchor="ctr">
                        <a:blipFill rotWithShape="1">
                          <a:blip r:embed="rId3"/>
                          <a:stretch>
                            <a:fillRect l="-471831" t="-64220" r="-71479" b="-492661"/>
                          </a:stretch>
                        </a:blipFill>
                      </a:tcPr>
                    </a:tc>
                    <a:tc>
                      <a:txBody>
                        <a:bodyPr/>
                        <a:lstStyle/>
                        <a:p>
                          <a:endParaRPr lang="es-EC"/>
                        </a:p>
                      </a:txBody>
                      <a:tcPr anchor="ctr">
                        <a:blipFill rotWithShape="1">
                          <a:blip r:embed="rId3"/>
                          <a:stretch>
                            <a:fillRect l="-800000" t="-64220" b="-492661"/>
                          </a:stretch>
                        </a:blipFill>
                      </a:tcPr>
                    </a:tc>
                  </a:tr>
                  <a:tr h="396240">
                    <a:tc>
                      <a:txBody>
                        <a:bodyPr/>
                        <a:lstStyle/>
                        <a:p>
                          <a:pPr algn="l"/>
                          <a:r>
                            <a:rPr lang="es-EC" sz="2000" dirty="0" smtClean="0">
                              <a:latin typeface="Times New Roman" panose="02020603050405020304" pitchFamily="18" charset="0"/>
                              <a:cs typeface="Times New Roman" panose="02020603050405020304" pitchFamily="18" charset="0"/>
                            </a:rPr>
                            <a:t>Tensión del</a:t>
                          </a:r>
                          <a:r>
                            <a:rPr lang="es-EC" sz="2000" baseline="0" dirty="0" smtClean="0">
                              <a:latin typeface="Times New Roman" panose="02020603050405020304" pitchFamily="18" charset="0"/>
                              <a:cs typeface="Times New Roman" panose="02020603050405020304" pitchFamily="18" charset="0"/>
                            </a:rPr>
                            <a:t> lado ajustado</a:t>
                          </a:r>
                          <a:endParaRPr lang="es-EC" sz="2000" b="1" dirty="0">
                            <a:latin typeface="Times New Roman" panose="02020603050405020304" pitchFamily="18" charset="0"/>
                            <a:cs typeface="Times New Roman" panose="02020603050405020304" pitchFamily="18" charset="0"/>
                          </a:endParaRPr>
                        </a:p>
                      </a:txBody>
                      <a:tcPr anchor="ctr"/>
                    </a:tc>
                    <a:tc>
                      <a:txBody>
                        <a:bodyPr/>
                        <a:lstStyle/>
                        <a:p>
                          <a:endParaRPr lang="es-EC"/>
                        </a:p>
                      </a:txBody>
                      <a:tcPr anchor="ctr">
                        <a:blipFill rotWithShape="1">
                          <a:blip r:embed="rId3"/>
                          <a:stretch>
                            <a:fillRect l="-142315" t="-275385" r="-88065" b="-726154"/>
                          </a:stretch>
                        </a:blipFill>
                      </a:tcPr>
                    </a:tc>
                    <a:tc>
                      <a:txBody>
                        <a:bodyPr/>
                        <a:lstStyle/>
                        <a:p>
                          <a:endParaRPr lang="es-EC"/>
                        </a:p>
                      </a:txBody>
                      <a:tcPr anchor="ctr">
                        <a:blipFill rotWithShape="1">
                          <a:blip r:embed="rId3"/>
                          <a:stretch>
                            <a:fillRect l="-471831" t="-275385" r="-71479" b="-726154"/>
                          </a:stretch>
                        </a:blipFill>
                      </a:tcPr>
                    </a:tc>
                    <a:tc>
                      <a:txBody>
                        <a:bodyPr/>
                        <a:lstStyle/>
                        <a:p>
                          <a:endParaRPr lang="es-EC"/>
                        </a:p>
                      </a:txBody>
                      <a:tcPr anchor="ctr">
                        <a:blipFill rotWithShape="1">
                          <a:blip r:embed="rId3"/>
                          <a:stretch>
                            <a:fillRect l="-800000" t="-275385" b="-726154"/>
                          </a:stretch>
                        </a:blipFill>
                      </a:tcPr>
                    </a:tc>
                  </a:tr>
                  <a:tr h="396240">
                    <a:tc>
                      <a:txBody>
                        <a:bodyPr/>
                        <a:lstStyle/>
                        <a:p>
                          <a:pPr algn="l"/>
                          <a:r>
                            <a:rPr lang="es-EC" sz="2000" dirty="0" smtClean="0">
                              <a:latin typeface="Times New Roman" panose="02020603050405020304" pitchFamily="18" charset="0"/>
                              <a:cs typeface="Times New Roman" panose="02020603050405020304" pitchFamily="18" charset="0"/>
                            </a:rPr>
                            <a:t>Fuerza necesaria para elevar la carga</a:t>
                          </a:r>
                          <a:endParaRPr lang="es-EC" sz="2000" b="1" dirty="0">
                            <a:latin typeface="Times New Roman" panose="02020603050405020304" pitchFamily="18" charset="0"/>
                            <a:cs typeface="Times New Roman" panose="02020603050405020304" pitchFamily="18" charset="0"/>
                          </a:endParaRPr>
                        </a:p>
                      </a:txBody>
                      <a:tcPr anchor="ctr"/>
                    </a:tc>
                    <a:tc>
                      <a:txBody>
                        <a:bodyPr/>
                        <a:lstStyle/>
                        <a:p>
                          <a:endParaRPr lang="es-EC"/>
                        </a:p>
                      </a:txBody>
                      <a:tcPr anchor="ctr">
                        <a:blipFill rotWithShape="1">
                          <a:blip r:embed="rId3"/>
                          <a:stretch>
                            <a:fillRect l="-142315" t="-375385" r="-88065" b="-626154"/>
                          </a:stretch>
                        </a:blipFill>
                      </a:tcPr>
                    </a:tc>
                    <a:tc>
                      <a:txBody>
                        <a:bodyPr/>
                        <a:lstStyle/>
                        <a:p>
                          <a:endParaRPr lang="es-EC"/>
                        </a:p>
                      </a:txBody>
                      <a:tcPr anchor="ctr">
                        <a:blipFill rotWithShape="1">
                          <a:blip r:embed="rId3"/>
                          <a:stretch>
                            <a:fillRect l="-471831" t="-375385" r="-71479" b="-626154"/>
                          </a:stretch>
                        </a:blipFill>
                      </a:tcPr>
                    </a:tc>
                    <a:tc>
                      <a:txBody>
                        <a:bodyPr/>
                        <a:lstStyle/>
                        <a:p>
                          <a:endParaRPr lang="es-EC"/>
                        </a:p>
                      </a:txBody>
                      <a:tcPr anchor="ctr">
                        <a:blipFill rotWithShape="1">
                          <a:blip r:embed="rId3"/>
                          <a:stretch>
                            <a:fillRect l="-800000" t="-375385" b="-626154"/>
                          </a:stretch>
                        </a:blipFill>
                      </a:tcPr>
                    </a:tc>
                  </a:tr>
                  <a:tr h="70104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800" dirty="0" smtClean="0">
                            <a:solidFill>
                              <a:srgbClr val="002060"/>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ES" sz="2200" dirty="0" smtClean="0">
                              <a:solidFill>
                                <a:srgbClr val="002060"/>
                              </a:solidFill>
                              <a:latin typeface="Times New Roman" panose="02020603050405020304" pitchFamily="18" charset="0"/>
                              <a:cs typeface="Times New Roman" panose="02020603050405020304" pitchFamily="18" charset="0"/>
                            </a:rPr>
                            <a:t>Cálculo de la</a:t>
                          </a:r>
                          <a:r>
                            <a:rPr lang="es-ES" sz="2200" baseline="0" dirty="0" smtClean="0">
                              <a:solidFill>
                                <a:srgbClr val="002060"/>
                              </a:solidFill>
                              <a:latin typeface="Times New Roman" panose="02020603050405020304" pitchFamily="18" charset="0"/>
                              <a:cs typeface="Times New Roman" panose="02020603050405020304" pitchFamily="18" charset="0"/>
                            </a:rPr>
                            <a:t> resistencia de la banda</a:t>
                          </a:r>
                          <a:endParaRPr lang="es-EC" sz="2200" b="0" dirty="0">
                            <a:latin typeface="Times New Roman" panose="02020603050405020304" pitchFamily="18" charset="0"/>
                            <a:cs typeface="Times New Roman" panose="02020603050405020304" pitchFamily="18" charset="0"/>
                          </a:endParaRPr>
                        </a:p>
                      </a:txBody>
                      <a:tcPr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C" sz="2000" dirty="0">
                            <a:latin typeface="Times New Roman" panose="02020603050405020304" pitchFamily="18" charset="0"/>
                            <a:cs typeface="Times New Roman" panose="02020603050405020304" pitchFamily="18" charset="0"/>
                          </a:endParaRPr>
                        </a:p>
                      </a:txBody>
                      <a:tcPr anchor="ctr"/>
                    </a:tc>
                    <a:tc hMerge="1">
                      <a:txBody>
                        <a:bodyPr/>
                        <a:lstStyle/>
                        <a:p>
                          <a:pPr/>
                          <a:endParaRPr lang="es-EC" sz="2000" dirty="0"/>
                        </a:p>
                      </a:txBody>
                      <a:tcPr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C" sz="2000" dirty="0">
                            <a:latin typeface="Times New Roman" panose="02020603050405020304" pitchFamily="18" charset="0"/>
                            <a:cs typeface="Times New Roman" panose="02020603050405020304" pitchFamily="18" charset="0"/>
                          </a:endParaRPr>
                        </a:p>
                      </a:txBody>
                      <a:tcPr anchor="ctr"/>
                    </a:tc>
                  </a:tr>
                  <a:tr h="662115">
                    <a:tc>
                      <a:txBody>
                        <a:bodyPr/>
                        <a:lstStyle/>
                        <a:p>
                          <a:pPr algn="l"/>
                          <a:r>
                            <a:rPr lang="es-EC" sz="2000" b="0" dirty="0" smtClean="0">
                              <a:latin typeface="Times New Roman" panose="02020603050405020304" pitchFamily="18" charset="0"/>
                              <a:cs typeface="Times New Roman" panose="02020603050405020304" pitchFamily="18" charset="0"/>
                            </a:rPr>
                            <a:t>Tensión</a:t>
                          </a:r>
                          <a:r>
                            <a:rPr lang="es-EC" sz="2000" b="0" baseline="0" dirty="0" smtClean="0">
                              <a:latin typeface="Times New Roman" panose="02020603050405020304" pitchFamily="18" charset="0"/>
                              <a:cs typeface="Times New Roman" panose="02020603050405020304" pitchFamily="18" charset="0"/>
                            </a:rPr>
                            <a:t> unitaria</a:t>
                          </a:r>
                          <a:endParaRPr lang="es-EC" sz="2000" b="0" dirty="0">
                            <a:latin typeface="Times New Roman" panose="02020603050405020304" pitchFamily="18" charset="0"/>
                            <a:cs typeface="Times New Roman" panose="02020603050405020304" pitchFamily="18" charset="0"/>
                          </a:endParaRPr>
                        </a:p>
                      </a:txBody>
                      <a:tcPr anchor="ctr"/>
                    </a:tc>
                    <a:tc>
                      <a:txBody>
                        <a:bodyPr/>
                        <a:lstStyle/>
                        <a:p>
                          <a:endParaRPr lang="es-EC"/>
                        </a:p>
                      </a:txBody>
                      <a:tcPr anchor="ctr">
                        <a:blipFill rotWithShape="1">
                          <a:blip r:embed="rId3"/>
                          <a:stretch>
                            <a:fillRect l="-142315" t="-388991" r="-88065" b="-167890"/>
                          </a:stretch>
                        </a:blipFill>
                      </a:tcPr>
                    </a:tc>
                    <a:tc>
                      <a:txBody>
                        <a:bodyPr/>
                        <a:lstStyle/>
                        <a:p>
                          <a:endParaRPr lang="es-EC"/>
                        </a:p>
                      </a:txBody>
                      <a:tcPr anchor="ctr">
                        <a:blipFill rotWithShape="1">
                          <a:blip r:embed="rId3"/>
                          <a:stretch>
                            <a:fillRect l="-471831" t="-388991" r="-71479" b="-167890"/>
                          </a:stretch>
                        </a:blipFill>
                      </a:tcPr>
                    </a:tc>
                    <a:tc>
                      <a:txBody>
                        <a:bodyPr/>
                        <a:lstStyle/>
                        <a:p>
                          <a:endParaRPr lang="es-EC"/>
                        </a:p>
                      </a:txBody>
                      <a:tcPr anchor="ctr">
                        <a:blipFill rotWithShape="1">
                          <a:blip r:embed="rId3"/>
                          <a:stretch>
                            <a:fillRect l="-800000" t="-388991" b="-167890"/>
                          </a:stretch>
                        </a:blipFill>
                      </a:tcPr>
                    </a:tc>
                  </a:tr>
                  <a:tr h="396240">
                    <a:tc>
                      <a:txBody>
                        <a:bodyPr/>
                        <a:lstStyle/>
                        <a:p>
                          <a:pPr algn="l"/>
                          <a:r>
                            <a:rPr lang="es-EC" sz="2000" b="0" dirty="0" smtClean="0">
                              <a:latin typeface="Times New Roman" panose="02020603050405020304" pitchFamily="18" charset="0"/>
                              <a:cs typeface="Times New Roman" panose="02020603050405020304" pitchFamily="18" charset="0"/>
                            </a:rPr>
                            <a:t>Carga de rotura</a:t>
                          </a:r>
                          <a:endParaRPr lang="es-EC" sz="2000" b="0" dirty="0">
                            <a:latin typeface="Times New Roman" panose="02020603050405020304" pitchFamily="18" charset="0"/>
                            <a:cs typeface="Times New Roman" panose="02020603050405020304" pitchFamily="18" charset="0"/>
                          </a:endParaRPr>
                        </a:p>
                      </a:txBody>
                      <a:tcPr anchor="ctr"/>
                    </a:tc>
                    <a:tc>
                      <a:txBody>
                        <a:bodyPr/>
                        <a:lstStyle/>
                        <a:p>
                          <a:endParaRPr lang="es-EC"/>
                        </a:p>
                      </a:txBody>
                      <a:tcPr anchor="ctr">
                        <a:blipFill rotWithShape="1">
                          <a:blip r:embed="rId3"/>
                          <a:stretch>
                            <a:fillRect l="-142315" t="-820000" r="-88065" b="-181538"/>
                          </a:stretch>
                        </a:blipFill>
                      </a:tcPr>
                    </a:tc>
                    <a:tc>
                      <a:txBody>
                        <a:bodyPr/>
                        <a:lstStyle/>
                        <a:p>
                          <a:endParaRPr lang="es-EC"/>
                        </a:p>
                      </a:txBody>
                      <a:tcPr anchor="ctr">
                        <a:blipFill rotWithShape="1">
                          <a:blip r:embed="rId3"/>
                          <a:stretch>
                            <a:fillRect l="-471831" t="-820000" r="-71479" b="-181538"/>
                          </a:stretch>
                        </a:blipFill>
                      </a:tcPr>
                    </a:tc>
                    <a:tc>
                      <a:txBody>
                        <a:bodyPr/>
                        <a:lstStyle/>
                        <a:p>
                          <a:endParaRPr lang="es-EC"/>
                        </a:p>
                      </a:txBody>
                      <a:tcPr anchor="ctr">
                        <a:blipFill rotWithShape="1">
                          <a:blip r:embed="rId3"/>
                          <a:stretch>
                            <a:fillRect l="-800000" t="-820000" b="-181538"/>
                          </a:stretch>
                        </a:blipFill>
                      </a:tcPr>
                    </a:tc>
                  </a:tr>
                </a:tbl>
              </a:graphicData>
            </a:graphic>
          </p:graphicFrame>
        </mc:Fallback>
      </mc:AlternateContent>
      <p:sp>
        <p:nvSpPr>
          <p:cNvPr id="5" name="4 Rectángulo"/>
          <p:cNvSpPr/>
          <p:nvPr/>
        </p:nvSpPr>
        <p:spPr>
          <a:xfrm>
            <a:off x="4228959" y="1251168"/>
            <a:ext cx="4254691" cy="430887"/>
          </a:xfrm>
          <a:prstGeom prst="rect">
            <a:avLst/>
          </a:prstGeom>
        </p:spPr>
        <p:txBody>
          <a:bodyPr wrap="none">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Cálculo de las tensiones de la banda</a:t>
            </a:r>
            <a:endParaRPr lang="es-ES" sz="2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17069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p:cNvPicPr/>
          <p:nvPr/>
        </p:nvPicPr>
        <p:blipFill rotWithShape="1">
          <a:blip r:embed="rId3"/>
          <a:srcRect l="20004" t="28939" r="6801" b="8039"/>
          <a:stretch/>
        </p:blipFill>
        <p:spPr bwMode="auto">
          <a:xfrm>
            <a:off x="229247" y="2857759"/>
            <a:ext cx="4599026" cy="2204273"/>
          </a:xfrm>
          <a:prstGeom prst="rect">
            <a:avLst/>
          </a:prstGeom>
          <a:ln>
            <a:noFill/>
          </a:ln>
          <a:extLst>
            <a:ext uri="{53640926-AAD7-44D8-BBD7-CCE9431645EC}">
              <a14:shadowObscured xmlns:a14="http://schemas.microsoft.com/office/drawing/2010/main"/>
            </a:ext>
          </a:extLst>
        </p:spPr>
      </p:pic>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BANDA TRANSPORTADORA / Diseño de ejes de los rodillos </a:t>
            </a:r>
            <a:endParaRPr lang="es-ES" sz="2600" dirty="0">
              <a:solidFill>
                <a:srgbClr val="002060"/>
              </a:solidFill>
              <a:latin typeface="Times New Roman" panose="02020603050405020304" pitchFamily="18" charset="0"/>
              <a:cs typeface="Times New Roman" panose="02020603050405020304" pitchFamily="18" charset="0"/>
            </a:endParaRPr>
          </a:p>
        </p:txBody>
      </p:sp>
      <p:sp>
        <p:nvSpPr>
          <p:cNvPr id="24" name="CuadroTexto 2"/>
          <p:cNvSpPr txBox="1"/>
          <p:nvPr/>
        </p:nvSpPr>
        <p:spPr>
          <a:xfrm>
            <a:off x="3103385" y="4193205"/>
            <a:ext cx="3107592" cy="430887"/>
          </a:xfrm>
          <a:prstGeom prst="rect">
            <a:avLst/>
          </a:prstGeom>
          <a:noFill/>
        </p:spPr>
        <p:txBody>
          <a:bodyPr wrap="square" rtlCol="0">
            <a:spAutoFit/>
          </a:bodyPr>
          <a:lstStyle/>
          <a:p>
            <a:r>
              <a:rPr lang="es-ES" sz="2200" dirty="0" smtClean="0">
                <a:solidFill>
                  <a:srgbClr val="002060"/>
                </a:solidFill>
                <a:latin typeface="Times New Roman" panose="02020603050405020304" pitchFamily="18" charset="0"/>
                <a:cs typeface="Times New Roman" panose="02020603050405020304" pitchFamily="18" charset="0"/>
              </a:rPr>
              <a:t>Cálculo de reacciones</a:t>
            </a:r>
            <a:endParaRPr lang="es-ES" sz="2200" dirty="0">
              <a:solidFill>
                <a:srgbClr val="002060"/>
              </a:solidFill>
              <a:latin typeface="Times New Roman" panose="02020603050405020304" pitchFamily="18" charset="0"/>
              <a:cs typeface="Times New Roman" panose="02020603050405020304" pitchFamily="18" charset="0"/>
            </a:endParaRPr>
          </a:p>
        </p:txBody>
      </p:sp>
      <p:pic>
        <p:nvPicPr>
          <p:cNvPr id="10" name="9 Imagen"/>
          <p:cNvPicPr/>
          <p:nvPr/>
        </p:nvPicPr>
        <p:blipFill rotWithShape="1">
          <a:blip r:embed="rId4"/>
          <a:srcRect l="3410" t="23137" r="2272" b="24670"/>
          <a:stretch/>
        </p:blipFill>
        <p:spPr bwMode="auto">
          <a:xfrm>
            <a:off x="490410" y="968045"/>
            <a:ext cx="4076700" cy="1514589"/>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7" name="6 Rectángulo"/>
              <p:cNvSpPr/>
              <p:nvPr/>
            </p:nvSpPr>
            <p:spPr>
              <a:xfrm>
                <a:off x="3579273" y="4753326"/>
                <a:ext cx="1601016" cy="4242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b="0" i="1" smtClean="0">
                              <a:latin typeface="Cambria Math"/>
                            </a:rPr>
                            <m:t>𝑅</m:t>
                          </m:r>
                        </m:e>
                        <m:sub>
                          <m:r>
                            <a:rPr lang="es-EC" sz="2000" b="0" i="1" smtClean="0">
                              <a:latin typeface="Cambria Math"/>
                            </a:rPr>
                            <m:t>𝑦</m:t>
                          </m:r>
                        </m:sub>
                      </m:sSub>
                      <m:r>
                        <a:rPr lang="es-EC" sz="2000" i="1">
                          <a:latin typeface="Cambria Math"/>
                        </a:rPr>
                        <m:t>=9.89 </m:t>
                      </m:r>
                      <m:r>
                        <a:rPr lang="es-EC" sz="2000" i="1">
                          <a:latin typeface="Cambria Math"/>
                        </a:rPr>
                        <m:t>𝑁</m:t>
                      </m:r>
                    </m:oMath>
                  </m:oMathPara>
                </a14:m>
                <a:endParaRPr lang="es-EC" sz="2000" dirty="0"/>
              </a:p>
            </p:txBody>
          </p:sp>
        </mc:Choice>
        <mc:Fallback xmlns="">
          <p:sp>
            <p:nvSpPr>
              <p:cNvPr id="7" name="6 Rectángulo"/>
              <p:cNvSpPr>
                <a:spLocks noRot="1" noChangeAspect="1" noMove="1" noResize="1" noEditPoints="1" noAdjustHandles="1" noChangeArrowheads="1" noChangeShapeType="1" noTextEdit="1"/>
              </p:cNvSpPr>
              <p:nvPr/>
            </p:nvSpPr>
            <p:spPr>
              <a:xfrm>
                <a:off x="3579273" y="4753326"/>
                <a:ext cx="1601016" cy="424283"/>
              </a:xfrm>
              <a:prstGeom prst="rect">
                <a:avLst/>
              </a:prstGeom>
              <a:blipFill rotWithShape="1">
                <a:blip r:embed="rId5"/>
                <a:stretch>
                  <a:fillRect b="-579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3549988" y="5304335"/>
                <a:ext cx="193905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i="1">
                              <a:latin typeface="Cambria Math"/>
                            </a:rPr>
                            <m:t>𝑅</m:t>
                          </m:r>
                        </m:e>
                        <m:sub>
                          <m:r>
                            <a:rPr lang="es-EC" sz="2000" b="0" i="1" smtClean="0">
                              <a:latin typeface="Cambria Math"/>
                            </a:rPr>
                            <m:t>𝑥</m:t>
                          </m:r>
                        </m:sub>
                      </m:sSub>
                      <m:r>
                        <a:rPr lang="es-EC" sz="2000" i="1">
                          <a:latin typeface="Cambria Math"/>
                        </a:rPr>
                        <m:t>=190.67 </m:t>
                      </m:r>
                      <m:r>
                        <a:rPr lang="es-EC" sz="2000" i="1">
                          <a:latin typeface="Cambria Math"/>
                        </a:rPr>
                        <m:t>𝑁</m:t>
                      </m:r>
                    </m:oMath>
                  </m:oMathPara>
                </a14:m>
                <a:endParaRPr lang="es-EC" sz="2000" dirty="0"/>
              </a:p>
            </p:txBody>
          </p:sp>
        </mc:Choice>
        <mc:Fallback xmlns="">
          <p:sp>
            <p:nvSpPr>
              <p:cNvPr id="8" name="7 Rectángulo"/>
              <p:cNvSpPr>
                <a:spLocks noRot="1" noChangeAspect="1" noMove="1" noResize="1" noEditPoints="1" noAdjustHandles="1" noChangeArrowheads="1" noChangeShapeType="1" noTextEdit="1"/>
              </p:cNvSpPr>
              <p:nvPr/>
            </p:nvSpPr>
            <p:spPr>
              <a:xfrm>
                <a:off x="3549988" y="5304335"/>
                <a:ext cx="1939057" cy="400110"/>
              </a:xfrm>
              <a:prstGeom prst="rect">
                <a:avLst/>
              </a:prstGeom>
              <a:blipFill rotWithShape="1">
                <a:blip r:embed="rId6"/>
                <a:stretch>
                  <a:fillRect/>
                </a:stretch>
              </a:blipFill>
            </p:spPr>
            <p:txBody>
              <a:bodyPr/>
              <a:lstStyle/>
              <a:p>
                <a:r>
                  <a:rPr lang="es-EC">
                    <a:noFill/>
                  </a:rPr>
                  <a:t> </a:t>
                </a:r>
              </a:p>
            </p:txBody>
          </p:sp>
        </mc:Fallback>
      </mc:AlternateContent>
      <p:sp>
        <p:nvSpPr>
          <p:cNvPr id="12" name="CuadroTexto 2"/>
          <p:cNvSpPr txBox="1"/>
          <p:nvPr/>
        </p:nvSpPr>
        <p:spPr>
          <a:xfrm>
            <a:off x="6033655" y="1230863"/>
            <a:ext cx="3628292" cy="430887"/>
          </a:xfrm>
          <a:prstGeom prst="rect">
            <a:avLst/>
          </a:prstGeom>
          <a:noFill/>
        </p:spPr>
        <p:txBody>
          <a:bodyPr wrap="square" rtlCol="0">
            <a:spAutoFit/>
          </a:bodyPr>
          <a:lstStyle/>
          <a:p>
            <a:r>
              <a:rPr lang="es-ES" sz="2200" dirty="0" smtClean="0">
                <a:solidFill>
                  <a:srgbClr val="002060"/>
                </a:solidFill>
                <a:latin typeface="Times New Roman" panose="02020603050405020304" pitchFamily="18" charset="0"/>
                <a:cs typeface="Times New Roman" panose="02020603050405020304" pitchFamily="18" charset="0"/>
              </a:rPr>
              <a:t>Diseño a fatiga</a:t>
            </a:r>
            <a:endParaRPr lang="es-ES" sz="2200"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13 Rectángulo"/>
              <p:cNvSpPr/>
              <p:nvPr/>
            </p:nvSpPr>
            <p:spPr>
              <a:xfrm>
                <a:off x="6041210" y="4493078"/>
                <a:ext cx="2717411" cy="4818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2000" i="1">
                              <a:latin typeface="Cambria Math"/>
                            </a:rPr>
                          </m:ctrlPr>
                        </m:sSubPr>
                        <m:e>
                          <m:r>
                            <a:rPr lang="es-EC" sz="2000" i="1">
                              <a:latin typeface="Cambria Math"/>
                            </a:rPr>
                            <m:t>𝑆</m:t>
                          </m:r>
                        </m:e>
                        <m:sub>
                          <m:r>
                            <a:rPr lang="es-EC" sz="2000" i="1">
                              <a:latin typeface="Cambria Math"/>
                            </a:rPr>
                            <m:t>𝑒</m:t>
                          </m:r>
                        </m:sub>
                      </m:sSub>
                      <m:r>
                        <a:rPr lang="es-EC" sz="2000" i="1">
                          <a:latin typeface="Cambria Math"/>
                        </a:rPr>
                        <m:t>=</m:t>
                      </m:r>
                      <m:sSub>
                        <m:sSubPr>
                          <m:ctrlPr>
                            <a:rPr lang="es-EC" sz="2000" i="1">
                              <a:latin typeface="Cambria Math"/>
                            </a:rPr>
                          </m:ctrlPr>
                        </m:sSubPr>
                        <m:e>
                          <m:r>
                            <a:rPr lang="es-EC" sz="2000" i="1">
                              <a:latin typeface="Cambria Math"/>
                            </a:rPr>
                            <m:t>𝑘</m:t>
                          </m:r>
                        </m:e>
                        <m:sub>
                          <m:r>
                            <a:rPr lang="es-EC" sz="2000" i="1">
                              <a:latin typeface="Cambria Math"/>
                            </a:rPr>
                            <m:t>𝑎</m:t>
                          </m:r>
                        </m:sub>
                      </m:sSub>
                      <m:sSub>
                        <m:sSubPr>
                          <m:ctrlPr>
                            <a:rPr lang="es-EC" sz="2000" i="1">
                              <a:latin typeface="Cambria Math"/>
                            </a:rPr>
                          </m:ctrlPr>
                        </m:sSubPr>
                        <m:e>
                          <m:r>
                            <a:rPr lang="es-EC" sz="2000" i="1">
                              <a:latin typeface="Cambria Math"/>
                            </a:rPr>
                            <m:t>𝑘</m:t>
                          </m:r>
                        </m:e>
                        <m:sub>
                          <m:r>
                            <a:rPr lang="es-EC" sz="2000" i="1">
                              <a:latin typeface="Cambria Math"/>
                            </a:rPr>
                            <m:t>𝑏</m:t>
                          </m:r>
                        </m:sub>
                      </m:sSub>
                      <m:sSub>
                        <m:sSubPr>
                          <m:ctrlPr>
                            <a:rPr lang="es-EC" sz="2000" i="1">
                              <a:latin typeface="Cambria Math"/>
                            </a:rPr>
                          </m:ctrlPr>
                        </m:sSubPr>
                        <m:e>
                          <m:r>
                            <a:rPr lang="es-EC" sz="2000" i="1">
                              <a:latin typeface="Cambria Math"/>
                            </a:rPr>
                            <m:t>𝑘</m:t>
                          </m:r>
                        </m:e>
                        <m:sub>
                          <m:r>
                            <a:rPr lang="es-EC" sz="2000" i="1">
                              <a:latin typeface="Cambria Math"/>
                            </a:rPr>
                            <m:t>𝑐</m:t>
                          </m:r>
                        </m:sub>
                      </m:sSub>
                      <m:r>
                        <a:rPr lang="es-EC" sz="2000" i="1">
                          <a:latin typeface="Cambria Math"/>
                        </a:rPr>
                        <m:t> </m:t>
                      </m:r>
                      <m:sSub>
                        <m:sSubPr>
                          <m:ctrlPr>
                            <a:rPr lang="es-EC" sz="2000" i="1">
                              <a:latin typeface="Cambria Math"/>
                            </a:rPr>
                          </m:ctrlPr>
                        </m:sSubPr>
                        <m:e>
                          <m:r>
                            <a:rPr lang="es-EC" sz="2000" i="1">
                              <a:latin typeface="Cambria Math"/>
                            </a:rPr>
                            <m:t>𝑘</m:t>
                          </m:r>
                        </m:e>
                        <m:sub>
                          <m:r>
                            <a:rPr lang="es-EC" sz="2000" i="1">
                              <a:latin typeface="Cambria Math"/>
                            </a:rPr>
                            <m:t>𝑑</m:t>
                          </m:r>
                        </m:sub>
                      </m:sSub>
                      <m:r>
                        <a:rPr lang="es-EC" sz="2000" i="1">
                          <a:latin typeface="Cambria Math"/>
                        </a:rPr>
                        <m:t> </m:t>
                      </m:r>
                      <m:sSub>
                        <m:sSubPr>
                          <m:ctrlPr>
                            <a:rPr lang="es-EC" sz="2000" i="1">
                              <a:latin typeface="Cambria Math"/>
                            </a:rPr>
                          </m:ctrlPr>
                        </m:sSubPr>
                        <m:e>
                          <m:r>
                            <a:rPr lang="es-EC" sz="2000" i="1">
                              <a:latin typeface="Cambria Math"/>
                            </a:rPr>
                            <m:t>𝑘</m:t>
                          </m:r>
                        </m:e>
                        <m:sub>
                          <m:r>
                            <a:rPr lang="es-EC" sz="2000" i="1">
                              <a:latin typeface="Cambria Math"/>
                            </a:rPr>
                            <m:t>𝑒</m:t>
                          </m:r>
                          <m:r>
                            <a:rPr lang="es-EC" sz="2000" i="1">
                              <a:latin typeface="Cambria Math"/>
                            </a:rPr>
                            <m:t> </m:t>
                          </m:r>
                        </m:sub>
                      </m:sSub>
                      <m:sSub>
                        <m:sSubPr>
                          <m:ctrlPr>
                            <a:rPr lang="es-EC" sz="2000" i="1">
                              <a:latin typeface="Cambria Math"/>
                            </a:rPr>
                          </m:ctrlPr>
                        </m:sSubPr>
                        <m:e>
                          <m:r>
                            <a:rPr lang="es-EC" sz="2000" i="1">
                              <a:latin typeface="Cambria Math"/>
                            </a:rPr>
                            <m:t>𝑘</m:t>
                          </m:r>
                        </m:e>
                        <m:sub>
                          <m:r>
                            <a:rPr lang="es-EC" sz="2000" i="1">
                              <a:latin typeface="Cambria Math"/>
                            </a:rPr>
                            <m:t>𝑓</m:t>
                          </m:r>
                        </m:sub>
                      </m:sSub>
                      <m:sSubSup>
                        <m:sSubSupPr>
                          <m:ctrlPr>
                            <a:rPr lang="es-EC" sz="2000" i="1">
                              <a:latin typeface="Cambria Math"/>
                            </a:rPr>
                          </m:ctrlPr>
                        </m:sSubSupPr>
                        <m:e>
                          <m:r>
                            <a:rPr lang="es-EC" sz="2000" i="1">
                              <a:latin typeface="Cambria Math"/>
                            </a:rPr>
                            <m:t>𝑆</m:t>
                          </m:r>
                        </m:e>
                        <m:sub>
                          <m:r>
                            <a:rPr lang="es-EC" sz="2000" i="1">
                              <a:latin typeface="Cambria Math"/>
                            </a:rPr>
                            <m:t>𝑒</m:t>
                          </m:r>
                        </m:sub>
                        <m:sup>
                          <m:r>
                            <a:rPr lang="es-EC" sz="2000" i="1">
                              <a:latin typeface="Cambria Math"/>
                            </a:rPr>
                            <m:t>′</m:t>
                          </m:r>
                        </m:sup>
                      </m:sSubSup>
                    </m:oMath>
                  </m:oMathPara>
                </a14:m>
                <a:endParaRPr lang="es-EC" sz="2000" dirty="0"/>
              </a:p>
            </p:txBody>
          </p:sp>
        </mc:Choice>
        <mc:Fallback xmlns="">
          <p:sp>
            <p:nvSpPr>
              <p:cNvPr id="13" name="13 Rectángulo"/>
              <p:cNvSpPr>
                <a:spLocks noRot="1" noChangeAspect="1" noMove="1" noResize="1" noEditPoints="1" noAdjustHandles="1" noChangeArrowheads="1" noChangeShapeType="1" noTextEdit="1"/>
              </p:cNvSpPr>
              <p:nvPr/>
            </p:nvSpPr>
            <p:spPr>
              <a:xfrm>
                <a:off x="6041210" y="4493078"/>
                <a:ext cx="2717411" cy="48186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14 Rectángulo"/>
              <p:cNvSpPr/>
              <p:nvPr/>
            </p:nvSpPr>
            <p:spPr>
              <a:xfrm>
                <a:off x="6641445" y="2739172"/>
                <a:ext cx="154183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s-EC" sz="2000" i="1">
                              <a:latin typeface="Cambria Math"/>
                            </a:rPr>
                          </m:ctrlPr>
                        </m:sSubSupPr>
                        <m:e>
                          <m:r>
                            <a:rPr lang="es-EC" sz="2000" i="1">
                              <a:latin typeface="Cambria Math"/>
                            </a:rPr>
                            <m:t>𝑆</m:t>
                          </m:r>
                        </m:e>
                        <m:sub>
                          <m:r>
                            <a:rPr lang="es-EC" sz="2000" i="1">
                              <a:latin typeface="Cambria Math"/>
                            </a:rPr>
                            <m:t>𝑒</m:t>
                          </m:r>
                        </m:sub>
                        <m:sup>
                          <m:r>
                            <a:rPr lang="es-EC" sz="2000" i="1">
                              <a:latin typeface="Cambria Math"/>
                            </a:rPr>
                            <m:t>′</m:t>
                          </m:r>
                        </m:sup>
                      </m:sSubSup>
                      <m:r>
                        <a:rPr lang="es-EC" sz="2000" b="0" i="1" smtClean="0">
                          <a:latin typeface="Cambria Math"/>
                        </a:rPr>
                        <m:t>=</m:t>
                      </m:r>
                      <m:r>
                        <a:rPr lang="es-ES_tradnl" sz="2000" i="1">
                          <a:latin typeface="Cambria Math"/>
                        </a:rPr>
                        <m:t>0.5 </m:t>
                      </m:r>
                      <m:sSub>
                        <m:sSubPr>
                          <m:ctrlPr>
                            <a:rPr lang="es-EC" sz="2000" i="1">
                              <a:latin typeface="Cambria Math"/>
                            </a:rPr>
                          </m:ctrlPr>
                        </m:sSubPr>
                        <m:e>
                          <m:r>
                            <a:rPr lang="es-EC" sz="2000" i="1">
                              <a:latin typeface="Cambria Math"/>
                            </a:rPr>
                            <m:t>𝑆</m:t>
                          </m:r>
                        </m:e>
                        <m:sub>
                          <m:r>
                            <a:rPr lang="es-EC" sz="2000" i="1">
                              <a:latin typeface="Cambria Math"/>
                            </a:rPr>
                            <m:t>𝑢𝑡</m:t>
                          </m:r>
                        </m:sub>
                      </m:sSub>
                    </m:oMath>
                  </m:oMathPara>
                </a14:m>
                <a:endParaRPr lang="es-EC" sz="2000" dirty="0"/>
              </a:p>
            </p:txBody>
          </p:sp>
        </mc:Choice>
        <mc:Fallback xmlns="">
          <p:sp>
            <p:nvSpPr>
              <p:cNvPr id="14" name="14 Rectángulo"/>
              <p:cNvSpPr>
                <a:spLocks noRot="1" noChangeAspect="1" noMove="1" noResize="1" noEditPoints="1" noAdjustHandles="1" noChangeArrowheads="1" noChangeShapeType="1" noTextEdit="1"/>
              </p:cNvSpPr>
              <p:nvPr/>
            </p:nvSpPr>
            <p:spPr>
              <a:xfrm>
                <a:off x="6641445" y="2739172"/>
                <a:ext cx="1541832"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17 Rectángulo"/>
              <p:cNvSpPr/>
              <p:nvPr/>
            </p:nvSpPr>
            <p:spPr>
              <a:xfrm>
                <a:off x="6604921" y="3215462"/>
                <a:ext cx="1813189" cy="400110"/>
              </a:xfrm>
              <a:prstGeom prst="rect">
                <a:avLst/>
              </a:prstGeom>
              <a:ln>
                <a:solidFill>
                  <a:srgbClr val="EE8640"/>
                </a:solidFill>
              </a:ln>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s-EC" sz="2000" i="1" smtClean="0">
                              <a:latin typeface="Cambria Math"/>
                            </a:rPr>
                          </m:ctrlPr>
                        </m:sSubSupPr>
                        <m:e>
                          <m:r>
                            <a:rPr lang="es-EC" sz="2000" i="1">
                              <a:latin typeface="Cambria Math"/>
                            </a:rPr>
                            <m:t>𝑆</m:t>
                          </m:r>
                        </m:e>
                        <m:sub>
                          <m:r>
                            <a:rPr lang="es-EC" sz="2000" i="1">
                              <a:latin typeface="Cambria Math"/>
                            </a:rPr>
                            <m:t>𝑒</m:t>
                          </m:r>
                        </m:sub>
                        <m:sup>
                          <m:r>
                            <a:rPr lang="es-EC" sz="2000" i="1">
                              <a:latin typeface="Cambria Math"/>
                            </a:rPr>
                            <m:t>′</m:t>
                          </m:r>
                        </m:sup>
                      </m:sSubSup>
                      <m:r>
                        <a:rPr lang="es-EC" sz="2000" b="0" i="1" smtClean="0">
                          <a:latin typeface="Cambria Math"/>
                        </a:rPr>
                        <m:t>=190 </m:t>
                      </m:r>
                      <m:r>
                        <a:rPr lang="es-EC" sz="2000" b="0" i="1" smtClean="0">
                          <a:latin typeface="Cambria Math"/>
                        </a:rPr>
                        <m:t>𝑀𝑝𝑎</m:t>
                      </m:r>
                    </m:oMath>
                  </m:oMathPara>
                </a14:m>
                <a:endParaRPr lang="es-EC" sz="2000" dirty="0"/>
              </a:p>
            </p:txBody>
          </p:sp>
        </mc:Choice>
        <mc:Fallback xmlns="">
          <p:sp>
            <p:nvSpPr>
              <p:cNvPr id="15" name="17 Rectángulo"/>
              <p:cNvSpPr>
                <a:spLocks noRot="1" noChangeAspect="1" noMove="1" noResize="1" noEditPoints="1" noAdjustHandles="1" noChangeArrowheads="1" noChangeShapeType="1" noTextEdit="1"/>
              </p:cNvSpPr>
              <p:nvPr/>
            </p:nvSpPr>
            <p:spPr>
              <a:xfrm>
                <a:off x="6604921" y="3215462"/>
                <a:ext cx="1813189" cy="400110"/>
              </a:xfrm>
              <a:prstGeom prst="rect">
                <a:avLst/>
              </a:prstGeom>
              <a:blipFill>
                <a:blip r:embed="rId9"/>
                <a:stretch>
                  <a:fillRect b="-11765"/>
                </a:stretch>
              </a:blipFill>
              <a:ln>
                <a:solidFill>
                  <a:srgbClr val="EE8640"/>
                </a:solidFill>
              </a:ln>
            </p:spPr>
            <p:txBody>
              <a:bodyPr/>
              <a:lstStyle/>
              <a:p>
                <a:r>
                  <a:rPr lang="en-US">
                    <a:noFill/>
                  </a:rPr>
                  <a:t> </a:t>
                </a:r>
              </a:p>
            </p:txBody>
          </p:sp>
        </mc:Fallback>
      </mc:AlternateContent>
      <p:sp>
        <p:nvSpPr>
          <p:cNvPr id="16" name="18 Rectángulo"/>
          <p:cNvSpPr/>
          <p:nvPr/>
        </p:nvSpPr>
        <p:spPr>
          <a:xfrm>
            <a:off x="6282551" y="1991637"/>
            <a:ext cx="2457931" cy="400110"/>
          </a:xfrm>
          <a:prstGeom prst="rect">
            <a:avLst/>
          </a:prstGeom>
        </p:spPr>
        <p:txBody>
          <a:bodyPr wrap="square">
            <a:spAutoFit/>
          </a:bodyPr>
          <a:lstStyle/>
          <a:p>
            <a:r>
              <a:rPr lang="es-EC" sz="2000" dirty="0" smtClean="0">
                <a:latin typeface="Times New Roman" panose="02020603050405020304" pitchFamily="18" charset="0"/>
                <a:cs typeface="Times New Roman" panose="02020603050405020304" pitchFamily="18" charset="0"/>
              </a:rPr>
              <a:t>Material: AISI 1020</a:t>
            </a:r>
            <a:endParaRPr lang="es-EC" sz="2000" b="0" dirty="0" smtClean="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15 Rectángulo"/>
              <p:cNvSpPr/>
              <p:nvPr/>
            </p:nvSpPr>
            <p:spPr>
              <a:xfrm>
                <a:off x="6438409" y="4999181"/>
                <a:ext cx="2158796" cy="400110"/>
              </a:xfrm>
              <a:prstGeom prst="rect">
                <a:avLst/>
              </a:prstGeom>
              <a:ln>
                <a:solidFill>
                  <a:srgbClr val="EE864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2000" i="1">
                              <a:latin typeface="Cambria Math"/>
                            </a:rPr>
                          </m:ctrlPr>
                        </m:sSubPr>
                        <m:e>
                          <m:r>
                            <a:rPr lang="es-EC" sz="2000" i="1">
                              <a:latin typeface="Cambria Math"/>
                            </a:rPr>
                            <m:t>𝑆</m:t>
                          </m:r>
                        </m:e>
                        <m:sub>
                          <m:r>
                            <a:rPr lang="es-EC" sz="2000" i="1">
                              <a:latin typeface="Cambria Math"/>
                            </a:rPr>
                            <m:t>𝑒</m:t>
                          </m:r>
                        </m:sub>
                      </m:sSub>
                      <m:r>
                        <a:rPr lang="es-EC" sz="2000" i="1">
                          <a:latin typeface="Cambria Math"/>
                        </a:rPr>
                        <m:t>=138.04 </m:t>
                      </m:r>
                      <m:r>
                        <a:rPr lang="es-EC" sz="2000" i="1">
                          <a:latin typeface="Cambria Math"/>
                        </a:rPr>
                        <m:t>𝑀𝑃𝑎</m:t>
                      </m:r>
                    </m:oMath>
                  </m:oMathPara>
                </a14:m>
                <a:endParaRPr lang="es-EC" sz="2000" dirty="0"/>
              </a:p>
            </p:txBody>
          </p:sp>
        </mc:Choice>
        <mc:Fallback xmlns="">
          <p:sp>
            <p:nvSpPr>
              <p:cNvPr id="17" name="15 Rectángulo"/>
              <p:cNvSpPr>
                <a:spLocks noRot="1" noChangeAspect="1" noMove="1" noResize="1" noEditPoints="1" noAdjustHandles="1" noChangeArrowheads="1" noChangeShapeType="1" noTextEdit="1"/>
              </p:cNvSpPr>
              <p:nvPr/>
            </p:nvSpPr>
            <p:spPr>
              <a:xfrm>
                <a:off x="6438409" y="4999181"/>
                <a:ext cx="2158796" cy="400110"/>
              </a:xfrm>
              <a:prstGeom prst="rect">
                <a:avLst/>
              </a:prstGeom>
              <a:blipFill>
                <a:blip r:embed="rId10"/>
                <a:stretch>
                  <a:fillRect/>
                </a:stretch>
              </a:blipFill>
              <a:ln>
                <a:solidFill>
                  <a:srgbClr val="EE8640"/>
                </a:solidFill>
              </a:ln>
            </p:spPr>
            <p:txBody>
              <a:bodyPr/>
              <a:lstStyle/>
              <a:p>
                <a:r>
                  <a:rPr lang="en-US">
                    <a:noFill/>
                  </a:rPr>
                  <a:t> </a:t>
                </a:r>
              </a:p>
            </p:txBody>
          </p:sp>
        </mc:Fallback>
      </mc:AlternateContent>
      <p:cxnSp>
        <p:nvCxnSpPr>
          <p:cNvPr id="18" name="14 Conector recto"/>
          <p:cNvCxnSpPr/>
          <p:nvPr/>
        </p:nvCxnSpPr>
        <p:spPr>
          <a:xfrm flipH="1">
            <a:off x="5969674" y="1066800"/>
            <a:ext cx="63981" cy="526538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22 Rectángulo"/>
              <p:cNvSpPr/>
              <p:nvPr/>
            </p:nvSpPr>
            <p:spPr>
              <a:xfrm>
                <a:off x="9565063" y="2522997"/>
                <a:ext cx="150547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000" b="0" i="1" smtClean="0">
                          <a:latin typeface="Cambria Math"/>
                        </a:rPr>
                        <m:t>𝑑</m:t>
                      </m:r>
                      <m:r>
                        <a:rPr lang="es-EC" sz="2000" i="1">
                          <a:latin typeface="Cambria Math"/>
                        </a:rPr>
                        <m:t>=</m:t>
                      </m:r>
                      <m:r>
                        <a:rPr lang="es-EC" sz="2000" b="0" i="1" smtClean="0">
                          <a:latin typeface="Cambria Math"/>
                        </a:rPr>
                        <m:t>12</m:t>
                      </m:r>
                      <m:r>
                        <a:rPr lang="es-EC" sz="2000" i="1">
                          <a:latin typeface="Cambria Math"/>
                        </a:rPr>
                        <m:t> </m:t>
                      </m:r>
                      <m:r>
                        <a:rPr lang="es-EC" sz="2000" b="0" i="1" smtClean="0">
                          <a:latin typeface="Cambria Math"/>
                        </a:rPr>
                        <m:t>𝑚</m:t>
                      </m:r>
                      <m:r>
                        <a:rPr lang="es-EC" sz="2000" i="1">
                          <a:latin typeface="Cambria Math"/>
                        </a:rPr>
                        <m:t>𝑚</m:t>
                      </m:r>
                    </m:oMath>
                  </m:oMathPara>
                </a14:m>
                <a:endParaRPr lang="es-EC" sz="2000" dirty="0"/>
              </a:p>
            </p:txBody>
          </p:sp>
        </mc:Choice>
        <mc:Fallback xmlns="">
          <p:sp>
            <p:nvSpPr>
              <p:cNvPr id="19" name="22 Rectángulo"/>
              <p:cNvSpPr>
                <a:spLocks noRot="1" noChangeAspect="1" noMove="1" noResize="1" noEditPoints="1" noAdjustHandles="1" noChangeArrowheads="1" noChangeShapeType="1" noTextEdit="1"/>
              </p:cNvSpPr>
              <p:nvPr/>
            </p:nvSpPr>
            <p:spPr>
              <a:xfrm>
                <a:off x="9565063" y="2522997"/>
                <a:ext cx="1505477" cy="40011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21 Rectángulo"/>
              <p:cNvSpPr/>
              <p:nvPr/>
            </p:nvSpPr>
            <p:spPr>
              <a:xfrm>
                <a:off x="9704792" y="2975980"/>
                <a:ext cx="118199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000" b="0" i="1" smtClean="0">
                          <a:latin typeface="Cambria Math"/>
                        </a:rPr>
                        <m:t>𝑠</m:t>
                      </m:r>
                      <m:r>
                        <a:rPr lang="es-EC" sz="2000" i="1">
                          <a:latin typeface="Cambria Math"/>
                        </a:rPr>
                        <m:t>=2</m:t>
                      </m:r>
                      <m:r>
                        <a:rPr lang="es-EC" sz="2000" b="0" i="1" smtClean="0">
                          <a:latin typeface="Cambria Math"/>
                        </a:rPr>
                        <m:t>.17</m:t>
                      </m:r>
                    </m:oMath>
                  </m:oMathPara>
                </a14:m>
                <a:endParaRPr lang="es-EC" sz="2000" dirty="0"/>
              </a:p>
            </p:txBody>
          </p:sp>
        </mc:Choice>
        <mc:Fallback xmlns="">
          <p:sp>
            <p:nvSpPr>
              <p:cNvPr id="20" name="21 Rectángulo"/>
              <p:cNvSpPr>
                <a:spLocks noRot="1" noChangeAspect="1" noMove="1" noResize="1" noEditPoints="1" noAdjustHandles="1" noChangeArrowheads="1" noChangeShapeType="1" noTextEdit="1"/>
              </p:cNvSpPr>
              <p:nvPr/>
            </p:nvSpPr>
            <p:spPr>
              <a:xfrm>
                <a:off x="9704792" y="2975980"/>
                <a:ext cx="1181990" cy="400110"/>
              </a:xfrm>
              <a:prstGeom prst="rect">
                <a:avLst/>
              </a:prstGeom>
              <a:blipFill>
                <a:blip r:embed="rId12"/>
                <a:stretch>
                  <a:fillRect/>
                </a:stretch>
              </a:blipFill>
            </p:spPr>
            <p:txBody>
              <a:bodyPr/>
              <a:lstStyle/>
              <a:p>
                <a:r>
                  <a:rPr lang="en-US">
                    <a:noFill/>
                  </a:rPr>
                  <a:t> </a:t>
                </a:r>
              </a:p>
            </p:txBody>
          </p:sp>
        </mc:Fallback>
      </mc:AlternateContent>
      <p:sp>
        <p:nvSpPr>
          <p:cNvPr id="21" name="CuadroTexto 2"/>
          <p:cNvSpPr txBox="1"/>
          <p:nvPr/>
        </p:nvSpPr>
        <p:spPr>
          <a:xfrm>
            <a:off x="9379517" y="1896894"/>
            <a:ext cx="3628292" cy="430887"/>
          </a:xfrm>
          <a:prstGeom prst="rect">
            <a:avLst/>
          </a:prstGeom>
          <a:noFill/>
        </p:spPr>
        <p:txBody>
          <a:bodyPr wrap="square" rtlCol="0">
            <a:spAutoFit/>
          </a:bodyPr>
          <a:lstStyle/>
          <a:p>
            <a:r>
              <a:rPr lang="es-ES" sz="2200" dirty="0" smtClean="0">
                <a:solidFill>
                  <a:srgbClr val="002060"/>
                </a:solidFill>
                <a:latin typeface="Times New Roman" panose="02020603050405020304" pitchFamily="18" charset="0"/>
                <a:cs typeface="Times New Roman" panose="02020603050405020304" pitchFamily="18" charset="0"/>
              </a:rPr>
              <a:t>Rodillo motriz</a:t>
            </a:r>
            <a:endParaRPr lang="es-ES" sz="2200"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28 Rectángulo"/>
              <p:cNvSpPr/>
              <p:nvPr/>
            </p:nvSpPr>
            <p:spPr>
              <a:xfrm>
                <a:off x="9797259" y="4523143"/>
                <a:ext cx="150547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000" b="0" i="1" smtClean="0">
                          <a:latin typeface="Cambria Math"/>
                        </a:rPr>
                        <m:t>𝑑</m:t>
                      </m:r>
                      <m:r>
                        <a:rPr lang="es-EC" sz="2000" i="1">
                          <a:latin typeface="Cambria Math"/>
                        </a:rPr>
                        <m:t>=</m:t>
                      </m:r>
                      <m:r>
                        <a:rPr lang="es-EC" sz="2000" b="0" i="1" smtClean="0">
                          <a:latin typeface="Cambria Math"/>
                        </a:rPr>
                        <m:t>12</m:t>
                      </m:r>
                      <m:r>
                        <a:rPr lang="es-EC" sz="2000" i="1">
                          <a:latin typeface="Cambria Math"/>
                        </a:rPr>
                        <m:t> </m:t>
                      </m:r>
                      <m:r>
                        <a:rPr lang="es-EC" sz="2000" b="0" i="1" smtClean="0">
                          <a:latin typeface="Cambria Math"/>
                        </a:rPr>
                        <m:t>𝑚</m:t>
                      </m:r>
                      <m:r>
                        <a:rPr lang="es-EC" sz="2000" i="1">
                          <a:latin typeface="Cambria Math"/>
                        </a:rPr>
                        <m:t>𝑚</m:t>
                      </m:r>
                    </m:oMath>
                  </m:oMathPara>
                </a14:m>
                <a:endParaRPr lang="es-EC" sz="2000" dirty="0"/>
              </a:p>
            </p:txBody>
          </p:sp>
        </mc:Choice>
        <mc:Fallback xmlns="">
          <p:sp>
            <p:nvSpPr>
              <p:cNvPr id="22" name="28 Rectángulo"/>
              <p:cNvSpPr>
                <a:spLocks noRot="1" noChangeAspect="1" noMove="1" noResize="1" noEditPoints="1" noAdjustHandles="1" noChangeArrowheads="1" noChangeShapeType="1" noTextEdit="1"/>
              </p:cNvSpPr>
              <p:nvPr/>
            </p:nvSpPr>
            <p:spPr>
              <a:xfrm>
                <a:off x="9797259" y="4523143"/>
                <a:ext cx="1505477" cy="40011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29 Rectángulo"/>
              <p:cNvSpPr/>
              <p:nvPr/>
            </p:nvSpPr>
            <p:spPr>
              <a:xfrm>
                <a:off x="9775651" y="4904225"/>
                <a:ext cx="123809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000" b="0" i="1" smtClean="0">
                          <a:latin typeface="Cambria Math"/>
                        </a:rPr>
                        <m:t>𝑠</m:t>
                      </m:r>
                      <m:r>
                        <a:rPr lang="es-EC" sz="2000" i="1">
                          <a:latin typeface="Cambria Math"/>
                        </a:rPr>
                        <m:t>=2</m:t>
                      </m:r>
                      <m:r>
                        <a:rPr lang="es-EC" sz="2000" b="0" i="1" smtClean="0">
                          <a:latin typeface="Cambria Math"/>
                        </a:rPr>
                        <m:t>.67</m:t>
                      </m:r>
                      <m:r>
                        <a:rPr lang="es-EC" sz="2000" i="1">
                          <a:latin typeface="Cambria Math"/>
                        </a:rPr>
                        <m:t> </m:t>
                      </m:r>
                    </m:oMath>
                  </m:oMathPara>
                </a14:m>
                <a:endParaRPr lang="es-EC" sz="2000" dirty="0"/>
              </a:p>
            </p:txBody>
          </p:sp>
        </mc:Choice>
        <mc:Fallback xmlns="">
          <p:sp>
            <p:nvSpPr>
              <p:cNvPr id="23" name="29 Rectángulo"/>
              <p:cNvSpPr>
                <a:spLocks noRot="1" noChangeAspect="1" noMove="1" noResize="1" noEditPoints="1" noAdjustHandles="1" noChangeArrowheads="1" noChangeShapeType="1" noTextEdit="1"/>
              </p:cNvSpPr>
              <p:nvPr/>
            </p:nvSpPr>
            <p:spPr>
              <a:xfrm>
                <a:off x="9775651" y="4904225"/>
                <a:ext cx="1238096" cy="400110"/>
              </a:xfrm>
              <a:prstGeom prst="rect">
                <a:avLst/>
              </a:prstGeom>
              <a:blipFill>
                <a:blip r:embed="rId14"/>
                <a:stretch>
                  <a:fillRect/>
                </a:stretch>
              </a:blipFill>
            </p:spPr>
            <p:txBody>
              <a:bodyPr/>
              <a:lstStyle/>
              <a:p>
                <a:r>
                  <a:rPr lang="en-US">
                    <a:noFill/>
                  </a:rPr>
                  <a:t> </a:t>
                </a:r>
              </a:p>
            </p:txBody>
          </p:sp>
        </mc:Fallback>
      </mc:AlternateContent>
      <p:sp>
        <p:nvSpPr>
          <p:cNvPr id="25" name="CuadroTexto 2"/>
          <p:cNvSpPr txBox="1"/>
          <p:nvPr/>
        </p:nvSpPr>
        <p:spPr>
          <a:xfrm>
            <a:off x="9488590" y="3876618"/>
            <a:ext cx="3628292" cy="430887"/>
          </a:xfrm>
          <a:prstGeom prst="rect">
            <a:avLst/>
          </a:prstGeom>
          <a:noFill/>
        </p:spPr>
        <p:txBody>
          <a:bodyPr wrap="square" rtlCol="0">
            <a:spAutoFit/>
          </a:bodyPr>
          <a:lstStyle/>
          <a:p>
            <a:r>
              <a:rPr lang="es-ES" sz="2200" dirty="0" smtClean="0">
                <a:solidFill>
                  <a:srgbClr val="002060"/>
                </a:solidFill>
                <a:latin typeface="Times New Roman" panose="02020603050405020304" pitchFamily="18" charset="0"/>
                <a:cs typeface="Times New Roman" panose="02020603050405020304" pitchFamily="18" charset="0"/>
              </a:rPr>
              <a:t>Rodillo de cola</a:t>
            </a:r>
            <a:endParaRPr lang="es-ES" sz="2200" dirty="0">
              <a:solidFill>
                <a:srgbClr val="002060"/>
              </a:solidFill>
              <a:latin typeface="Times New Roman" panose="02020603050405020304" pitchFamily="18" charset="0"/>
              <a:cs typeface="Times New Roman" panose="02020603050405020304" pitchFamily="18" charset="0"/>
            </a:endParaRPr>
          </a:p>
        </p:txBody>
      </p:sp>
      <p:cxnSp>
        <p:nvCxnSpPr>
          <p:cNvPr id="30" name="14 Conector recto"/>
          <p:cNvCxnSpPr/>
          <p:nvPr/>
        </p:nvCxnSpPr>
        <p:spPr>
          <a:xfrm flipH="1">
            <a:off x="8953777" y="1131044"/>
            <a:ext cx="35599" cy="534595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29828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3683" y="440798"/>
            <a:ext cx="11738317" cy="614295"/>
          </a:xfrm>
        </p:spPr>
        <p:txBody>
          <a:bodyPr>
            <a:normAutofit/>
          </a:bodyPr>
          <a:lstStyle/>
          <a:p>
            <a:r>
              <a:rPr lang="es-ES" sz="3200" dirty="0" smtClean="0">
                <a:solidFill>
                  <a:srgbClr val="002060"/>
                </a:solidFill>
                <a:latin typeface="Times New Roman" panose="02020603050405020304" pitchFamily="18" charset="0"/>
                <a:ea typeface="+mn-ea"/>
                <a:cs typeface="Times New Roman" panose="02020603050405020304" pitchFamily="18" charset="0"/>
              </a:rPr>
              <a:t>CONTENIDO</a:t>
            </a:r>
            <a:endParaRPr lang="es-ES" sz="3200" dirty="0">
              <a:solidFill>
                <a:srgbClr val="002060"/>
              </a:solidFill>
              <a:latin typeface="Times New Roman" panose="02020603050405020304" pitchFamily="18" charset="0"/>
              <a:ea typeface="+mn-ea"/>
              <a:cs typeface="Times New Roman" panose="02020603050405020304" pitchFamily="18" charset="0"/>
            </a:endParaRPr>
          </a:p>
        </p:txBody>
      </p:sp>
      <p:graphicFrame>
        <p:nvGraphicFramePr>
          <p:cNvPr id="4" name="3 Diagrama"/>
          <p:cNvGraphicFramePr/>
          <p:nvPr>
            <p:extLst>
              <p:ext uri="{D42A27DB-BD31-4B8C-83A1-F6EECF244321}">
                <p14:modId xmlns:p14="http://schemas.microsoft.com/office/powerpoint/2010/main" val="2826415261"/>
              </p:ext>
            </p:extLst>
          </p:nvPr>
        </p:nvGraphicFramePr>
        <p:xfrm>
          <a:off x="2814739" y="978835"/>
          <a:ext cx="80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35467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25246" y="185849"/>
            <a:ext cx="8794865" cy="923330"/>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BANDA TRANSPORTADORA / </a:t>
            </a:r>
            <a:r>
              <a:rPr lang="es-ES" sz="2800" b="1" dirty="0">
                <a:solidFill>
                  <a:srgbClr val="002060"/>
                </a:solidFill>
                <a:latin typeface="Times New Roman" panose="02020603050405020304" pitchFamily="18" charset="0"/>
                <a:cs typeface="Times New Roman" panose="02020603050405020304" pitchFamily="18" charset="0"/>
              </a:rPr>
              <a:t>Diseño de los rodillos</a:t>
            </a:r>
            <a:endParaRPr lang="es-ES" sz="2800" dirty="0">
              <a:solidFill>
                <a:srgbClr val="002060"/>
              </a:solidFill>
              <a:latin typeface="Times New Roman" panose="02020603050405020304" pitchFamily="18" charset="0"/>
              <a:cs typeface="Times New Roman" panose="02020603050405020304" pitchFamily="18" charset="0"/>
            </a:endParaRPr>
          </a:p>
          <a:p>
            <a:r>
              <a:rPr lang="es-ES" sz="2600" b="1" dirty="0" smtClean="0">
                <a:solidFill>
                  <a:srgbClr val="002060"/>
                </a:solidFill>
                <a:latin typeface="Times New Roman" panose="02020603050405020304" pitchFamily="18" charset="0"/>
                <a:cs typeface="Times New Roman" panose="02020603050405020304" pitchFamily="18" charset="0"/>
              </a:rPr>
              <a:t> </a:t>
            </a:r>
            <a:endParaRPr lang="es-ES" sz="2600"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extLst>
                  <p:ext uri="{D42A27DB-BD31-4B8C-83A1-F6EECF244321}">
                    <p14:modId xmlns:p14="http://schemas.microsoft.com/office/powerpoint/2010/main" val="1540929528"/>
                  </p:ext>
                </p:extLst>
              </p:nvPr>
            </p:nvGraphicFramePr>
            <p:xfrm>
              <a:off x="1106165" y="990833"/>
              <a:ext cx="9374141" cy="2982865"/>
            </p:xfrm>
            <a:graphic>
              <a:graphicData uri="http://schemas.openxmlformats.org/drawingml/2006/table">
                <a:tbl>
                  <a:tblPr firstRow="1" bandRow="1">
                    <a:tableStyleId>{E8B1032C-EA38-4F05-BA0D-38AFFFC7BED3}</a:tableStyleId>
                  </a:tblPr>
                  <a:tblGrid>
                    <a:gridCol w="3393864">
                      <a:extLst>
                        <a:ext uri="{9D8B030D-6E8A-4147-A177-3AD203B41FA5}">
                          <a16:colId xmlns="" xmlns:a16="http://schemas.microsoft.com/office/drawing/2014/main" val="3936958514"/>
                        </a:ext>
                      </a:extLst>
                    </a:gridCol>
                    <a:gridCol w="3426245">
                      <a:extLst>
                        <a:ext uri="{9D8B030D-6E8A-4147-A177-3AD203B41FA5}">
                          <a16:colId xmlns="" xmlns:a16="http://schemas.microsoft.com/office/drawing/2014/main" val="2604678387"/>
                        </a:ext>
                      </a:extLst>
                    </a:gridCol>
                    <a:gridCol w="1686377">
                      <a:extLst>
                        <a:ext uri="{9D8B030D-6E8A-4147-A177-3AD203B41FA5}">
                          <a16:colId xmlns="" xmlns:a16="http://schemas.microsoft.com/office/drawing/2014/main" val="3379708283"/>
                        </a:ext>
                      </a:extLst>
                    </a:gridCol>
                    <a:gridCol w="867655">
                      <a:extLst>
                        <a:ext uri="{9D8B030D-6E8A-4147-A177-3AD203B41FA5}">
                          <a16:colId xmlns="" xmlns:a16="http://schemas.microsoft.com/office/drawing/2014/main" val="3973578308"/>
                        </a:ext>
                      </a:extLst>
                    </a:gridCol>
                  </a:tblGrid>
                  <a:tr h="414545">
                    <a:tc>
                      <a:txBody>
                        <a:bodyPr/>
                        <a:lstStyle/>
                        <a:p>
                          <a:pPr algn="ctr"/>
                          <a:endParaRPr lang="en-US" sz="20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Dimensiones</a:t>
                          </a:r>
                          <a:endParaRPr lang="en-US" sz="2000" b="1" dirty="0">
                            <a:latin typeface="Times New Roman" panose="020206030504050203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Material</a:t>
                          </a:r>
                          <a:endParaRPr lang="en-US" sz="2000" b="1" dirty="0">
                            <a:latin typeface="Times New Roman" panose="020206030504050203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Fs.</a:t>
                          </a:r>
                          <a:endParaRPr 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756424942"/>
                      </a:ext>
                    </a:extLst>
                  </a:tr>
                  <a:tr h="465200">
                    <a:tc>
                      <a:txBody>
                        <a:bodyPr/>
                        <a:lstStyle/>
                        <a:p>
                          <a:pPr algn="ctr"/>
                          <a:r>
                            <a:rPr lang="es-ES" sz="2000" dirty="0" smtClean="0">
                              <a:latin typeface="Times New Roman" panose="02020603050405020304" pitchFamily="18" charset="0"/>
                              <a:cs typeface="Times New Roman" panose="02020603050405020304" pitchFamily="18" charset="0"/>
                            </a:rPr>
                            <a:t>Cilindro</a:t>
                          </a:r>
                          <a:r>
                            <a:rPr lang="es-ES" sz="2000" baseline="0" dirty="0" smtClean="0">
                              <a:latin typeface="Times New Roman" panose="02020603050405020304" pitchFamily="18" charset="0"/>
                              <a:cs typeface="Times New Roman" panose="02020603050405020304" pitchFamily="18" charset="0"/>
                            </a:rPr>
                            <a:t> de rodillo</a:t>
                          </a:r>
                          <a:endParaRPr lang="es-ES" sz="2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smtClean="0">
                                        <a:latin typeface="Cambria Math"/>
                                      </a:rPr>
                                      <m:t>∅</m:t>
                                    </m:r>
                                  </m:e>
                                  <m:sub>
                                    <m:r>
                                      <a:rPr lang="es-EC" sz="2000" smtClean="0">
                                        <a:latin typeface="Cambria Math"/>
                                      </a:rPr>
                                      <m:t>𝑒</m:t>
                                    </m:r>
                                  </m:sub>
                                </m:sSub>
                                <m:r>
                                  <a:rPr lang="es-EC" sz="2000" smtClean="0">
                                    <a:latin typeface="Cambria Math"/>
                                  </a:rPr>
                                  <m:t>=76.2</m:t>
                                </m:r>
                                <m:r>
                                  <a:rPr lang="es-EC" sz="2000" smtClean="0">
                                    <a:latin typeface="Cambria Math"/>
                                  </a:rPr>
                                  <m:t>𝑚𝑚</m:t>
                                </m:r>
                                <m:r>
                                  <a:rPr lang="es-EC" sz="2000" smtClean="0">
                                    <a:latin typeface="Cambria Math"/>
                                  </a:rPr>
                                  <m:t>, </m:t>
                                </m:r>
                                <m:r>
                                  <a:rPr lang="es-EC" sz="2000" smtClean="0">
                                    <a:latin typeface="Cambria Math"/>
                                  </a:rPr>
                                  <m:t>𝑒</m:t>
                                </m:r>
                                <m:r>
                                  <a:rPr lang="es-EC" sz="2000" smtClean="0">
                                    <a:latin typeface="Cambria Math"/>
                                  </a:rPr>
                                  <m:t>=2</m:t>
                                </m:r>
                                <m:r>
                                  <a:rPr lang="es-EC" sz="2000" smtClean="0">
                                    <a:latin typeface="Cambria Math"/>
                                  </a:rPr>
                                  <m:t>𝑚𝑚</m:t>
                                </m:r>
                              </m:oMath>
                              <m:oMath xmlns:m="http://schemas.openxmlformats.org/officeDocument/2006/math">
                                <m:sSub>
                                  <m:sSubPr>
                                    <m:ctrlPr>
                                      <a:rPr lang="es-EC" sz="2000" i="1" smtClean="0">
                                        <a:latin typeface="Cambria Math"/>
                                      </a:rPr>
                                    </m:ctrlPr>
                                  </m:sSubPr>
                                  <m:e>
                                    <m:r>
                                      <a:rPr lang="es-EC" sz="2000" smtClean="0">
                                        <a:latin typeface="Cambria Math"/>
                                      </a:rPr>
                                      <m:t>𝐿</m:t>
                                    </m:r>
                                  </m:e>
                                  <m:sub>
                                    <m:r>
                                      <a:rPr lang="es-EC" sz="2000" smtClean="0">
                                        <a:latin typeface="Cambria Math"/>
                                      </a:rPr>
                                      <m:t>𝑅</m:t>
                                    </m:r>
                                  </m:sub>
                                </m:sSub>
                                <m:r>
                                  <a:rPr lang="es-EC" sz="2000" smtClean="0">
                                    <a:latin typeface="Cambria Math"/>
                                  </a:rPr>
                                  <m:t>=340 </m:t>
                                </m:r>
                                <m:r>
                                  <a:rPr lang="es-EC" sz="2000" smtClean="0">
                                    <a:latin typeface="Cambria Math"/>
                                  </a:rPr>
                                  <m:t>𝑚𝑚</m:t>
                                </m:r>
                              </m:oMath>
                            </m:oMathPara>
                          </a14:m>
                          <a:endParaRPr lang="es-EC" sz="2000" b="0" dirty="0" smtClean="0">
                            <a:latin typeface="Times New Roman" panose="02020603050405020304" pitchFamily="18" charset="0"/>
                            <a:ea typeface="Cambria Math" panose="020405030504060302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C" sz="2000" smtClean="0">
                                    <a:latin typeface="Cambria Math"/>
                                  </a:rPr>
                                  <m:t>𝐴𝑆𝑇𝑀</m:t>
                                </m:r>
                                <m:r>
                                  <a:rPr lang="es-EC" sz="2000" smtClean="0">
                                    <a:latin typeface="Cambria Math"/>
                                  </a:rPr>
                                  <m:t> </m:t>
                                </m:r>
                                <m:r>
                                  <a:rPr lang="es-EC" sz="2000" smtClean="0">
                                    <a:latin typeface="Cambria Math"/>
                                  </a:rPr>
                                  <m:t>𝐴</m:t>
                                </m:r>
                                <m:r>
                                  <a:rPr lang="es-EC" sz="2000" smtClean="0">
                                    <a:latin typeface="Cambria Math"/>
                                  </a:rPr>
                                  <m:t>−53</m:t>
                                </m:r>
                              </m:oMath>
                            </m:oMathPara>
                          </a14:m>
                          <a:endParaRPr lang="es-EC" sz="2000" dirty="0">
                            <a:latin typeface="Times New Roman" panose="020206030504050203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35</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489581176"/>
                      </a:ext>
                    </a:extLst>
                  </a:tr>
                  <a:tr h="465200">
                    <a:tc gridSpan="4">
                      <a:txBody>
                        <a:bodyPr/>
                        <a:lstStyle/>
                        <a:p>
                          <a:pPr algn="ctr"/>
                          <a:r>
                            <a:rPr lang="es-ES" sz="2000" b="1" dirty="0" smtClean="0">
                              <a:solidFill>
                                <a:schemeClr val="tx1"/>
                              </a:solidFill>
                              <a:latin typeface="Times New Roman" panose="02020603050405020304" pitchFamily="18" charset="0"/>
                              <a:cs typeface="Times New Roman" panose="02020603050405020304" pitchFamily="18" charset="0"/>
                            </a:rPr>
                            <a:t>Ejes</a:t>
                          </a:r>
                          <a:endParaRPr lang="es-ES" sz="2000" b="1"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s-EC" sz="2000" b="0" dirty="0" smtClean="0">
                            <a:ea typeface="Cambria Math" panose="02040503050406030204" pitchFamily="18" charset="0"/>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C" sz="2000" dirty="0"/>
                        </a:p>
                      </a:txBody>
                      <a:tcPr/>
                    </a:tc>
                    <a:tc hMerge="1">
                      <a:txBody>
                        <a:bodyPr/>
                        <a:lstStyle/>
                        <a:p>
                          <a:pPr algn="ct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816579639"/>
                      </a:ext>
                    </a:extLst>
                  </a:tr>
                  <a:tr h="465200">
                    <a:tc>
                      <a:txBody>
                        <a:bodyPr/>
                        <a:lstStyle/>
                        <a:p>
                          <a:pPr algn="ctr"/>
                          <a:r>
                            <a:rPr lang="es-ES" sz="2000" dirty="0" smtClean="0">
                              <a:latin typeface="Times New Roman" panose="02020603050405020304" pitchFamily="18" charset="0"/>
                              <a:cs typeface="Times New Roman" panose="02020603050405020304" pitchFamily="18" charset="0"/>
                            </a:rPr>
                            <a:t>Eje</a:t>
                          </a:r>
                          <a:r>
                            <a:rPr lang="es-ES" sz="2000" baseline="0" dirty="0" smtClean="0">
                              <a:latin typeface="Times New Roman" panose="02020603050405020304" pitchFamily="18" charset="0"/>
                              <a:cs typeface="Times New Roman" panose="02020603050405020304" pitchFamily="18" charset="0"/>
                            </a:rPr>
                            <a:t> de rodillo motriz</a:t>
                          </a:r>
                          <a:endParaRPr lang="es-ES" sz="2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C" sz="2000" smtClean="0">
                                    <a:latin typeface="Cambria Math"/>
                                  </a:rPr>
                                  <m:t>∅=12</m:t>
                                </m:r>
                                <m:r>
                                  <a:rPr lang="es-EC" sz="2000" smtClean="0">
                                    <a:latin typeface="Cambria Math"/>
                                  </a:rPr>
                                  <m:t>𝑚𝑚</m:t>
                                </m:r>
                                <m:r>
                                  <a:rPr lang="es-EC" sz="2000" smtClean="0">
                                    <a:latin typeface="Cambria Math"/>
                                  </a:rPr>
                                  <m:t>,</m:t>
                                </m:r>
                              </m:oMath>
                            </m:oMathPara>
                          </a14:m>
                          <a:endParaRPr lang="es-EC" sz="20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C" sz="2000" smtClean="0">
                                    <a:latin typeface="Cambria Math"/>
                                  </a:rPr>
                                  <m:t> </m:t>
                                </m:r>
                                <m:sSub>
                                  <m:sSubPr>
                                    <m:ctrlPr>
                                      <a:rPr lang="es-EC" sz="2000" i="1" smtClean="0">
                                        <a:latin typeface="Cambria Math"/>
                                      </a:rPr>
                                    </m:ctrlPr>
                                  </m:sSubPr>
                                  <m:e>
                                    <m:r>
                                      <a:rPr lang="es-EC" sz="2000" smtClean="0">
                                        <a:latin typeface="Cambria Math"/>
                                      </a:rPr>
                                      <m:t>𝐿</m:t>
                                    </m:r>
                                  </m:e>
                                  <m:sub>
                                    <m:r>
                                      <a:rPr lang="es-EC" sz="2000" smtClean="0">
                                        <a:latin typeface="Cambria Math"/>
                                      </a:rPr>
                                      <m:t>𝑅</m:t>
                                    </m:r>
                                  </m:sub>
                                </m:sSub>
                                <m:r>
                                  <a:rPr lang="es-EC" sz="2000" smtClean="0">
                                    <a:latin typeface="Cambria Math"/>
                                  </a:rPr>
                                  <m:t>=475 </m:t>
                                </m:r>
                                <m:r>
                                  <a:rPr lang="es-EC" sz="2000" smtClean="0">
                                    <a:latin typeface="Cambria Math"/>
                                  </a:rPr>
                                  <m:t>𝑚𝑚</m:t>
                                </m:r>
                              </m:oMath>
                            </m:oMathPara>
                          </a14:m>
                          <a:endParaRPr lang="es-EC" sz="2000" b="0" dirty="0" smtClean="0">
                            <a:latin typeface="Times New Roman" panose="02020603050405020304" pitchFamily="18" charset="0"/>
                            <a:ea typeface="Cambria Math" panose="020405030504060302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C" sz="2000" smtClean="0">
                                    <a:latin typeface="Cambria Math"/>
                                  </a:rPr>
                                  <m:t>𝐴𝐼𝑆𝐼</m:t>
                                </m:r>
                                <m:r>
                                  <a:rPr lang="es-EC" sz="2000" smtClean="0">
                                    <a:latin typeface="Cambria Math"/>
                                  </a:rPr>
                                  <m:t> 1020</m:t>
                                </m:r>
                              </m:oMath>
                            </m:oMathPara>
                          </a14:m>
                          <a:endParaRPr lang="es-EC" sz="2000" dirty="0">
                            <a:latin typeface="Times New Roman" panose="020206030504050203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2.17</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714991905"/>
                      </a:ext>
                    </a:extLst>
                  </a:tr>
                  <a:tr h="465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000" dirty="0" smtClean="0">
                              <a:latin typeface="Times New Roman" panose="02020603050405020304" pitchFamily="18" charset="0"/>
                              <a:cs typeface="Times New Roman" panose="02020603050405020304" pitchFamily="18" charset="0"/>
                            </a:rPr>
                            <a:t>Eje</a:t>
                          </a:r>
                          <a:r>
                            <a:rPr lang="es-ES" sz="2000" baseline="0" dirty="0" smtClean="0">
                              <a:latin typeface="Times New Roman" panose="02020603050405020304" pitchFamily="18" charset="0"/>
                              <a:cs typeface="Times New Roman" panose="02020603050405020304" pitchFamily="18" charset="0"/>
                            </a:rPr>
                            <a:t> de rodillo de cola</a:t>
                          </a:r>
                          <a:endParaRPr lang="es-ES" sz="2000" dirty="0" smtClean="0">
                            <a:latin typeface="Times New Roman" panose="02020603050405020304" pitchFamily="18" charset="0"/>
                            <a:cs typeface="Times New Roman" panose="02020603050405020304" pitchFamily="18" charset="0"/>
                          </a:endParaRPr>
                        </a:p>
                        <a:p>
                          <a:pPr algn="ctr"/>
                          <a:endParaRPr lang="es-ES" sz="2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C" sz="2000" smtClean="0">
                                    <a:latin typeface="Cambria Math"/>
                                  </a:rPr>
                                  <m:t>∅=12</m:t>
                                </m:r>
                                <m:r>
                                  <a:rPr lang="es-EC" sz="2000" smtClean="0">
                                    <a:latin typeface="Cambria Math"/>
                                  </a:rPr>
                                  <m:t>𝑚𝑚</m:t>
                                </m:r>
                                <m:r>
                                  <a:rPr lang="es-EC" sz="2000" smtClean="0">
                                    <a:latin typeface="Cambria Math"/>
                                  </a:rPr>
                                  <m:t>,</m:t>
                                </m:r>
                              </m:oMath>
                            </m:oMathPara>
                          </a14:m>
                          <a:endParaRPr lang="es-EC" sz="20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C" sz="2000" smtClean="0">
                                    <a:latin typeface="Cambria Math"/>
                                  </a:rPr>
                                  <m:t> </m:t>
                                </m:r>
                                <m:sSub>
                                  <m:sSubPr>
                                    <m:ctrlPr>
                                      <a:rPr lang="es-EC" sz="2000" i="1" smtClean="0">
                                        <a:latin typeface="Cambria Math"/>
                                      </a:rPr>
                                    </m:ctrlPr>
                                  </m:sSubPr>
                                  <m:e>
                                    <m:r>
                                      <a:rPr lang="es-EC" sz="2000" smtClean="0">
                                        <a:latin typeface="Cambria Math"/>
                                      </a:rPr>
                                      <m:t>𝐿</m:t>
                                    </m:r>
                                  </m:e>
                                  <m:sub>
                                    <m:r>
                                      <a:rPr lang="es-EC" sz="2000" smtClean="0">
                                        <a:latin typeface="Cambria Math"/>
                                      </a:rPr>
                                      <m:t>𝑅</m:t>
                                    </m:r>
                                  </m:sub>
                                </m:sSub>
                                <m:r>
                                  <a:rPr lang="es-EC" sz="2000" smtClean="0">
                                    <a:latin typeface="Cambria Math"/>
                                  </a:rPr>
                                  <m:t>=460 </m:t>
                                </m:r>
                                <m:r>
                                  <a:rPr lang="es-EC" sz="2000" smtClean="0">
                                    <a:latin typeface="Cambria Math"/>
                                  </a:rPr>
                                  <m:t>𝑚𝑚</m:t>
                                </m:r>
                              </m:oMath>
                            </m:oMathPara>
                          </a14:m>
                          <a:endParaRPr lang="es-EC" sz="2000" b="0" dirty="0" smtClean="0">
                            <a:latin typeface="Times New Roman" panose="02020603050405020304" pitchFamily="18" charset="0"/>
                            <a:ea typeface="Cambria Math" panose="020405030504060302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C" sz="2000" smtClean="0">
                                    <a:latin typeface="Cambria Math"/>
                                  </a:rPr>
                                  <m:t>𝐴𝐼𝑆𝐼</m:t>
                                </m:r>
                                <m:r>
                                  <a:rPr lang="es-EC" sz="2000" smtClean="0">
                                    <a:latin typeface="Cambria Math"/>
                                  </a:rPr>
                                  <m:t> 1020</m:t>
                                </m:r>
                              </m:oMath>
                            </m:oMathPara>
                          </a14:m>
                          <a:endParaRPr lang="es-EC" sz="2000" dirty="0">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s-EC" sz="2000" dirty="0">
                            <a:latin typeface="Times New Roman" panose="020206030504050203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2.67</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43197804"/>
                      </a:ext>
                    </a:extLst>
                  </a:tr>
                </a:tbl>
              </a:graphicData>
            </a:graphic>
          </p:graphicFrame>
        </mc:Choice>
        <mc:Fallback xmlns="">
          <p:graphicFrame>
            <p:nvGraphicFramePr>
              <p:cNvPr id="10" name="Table 9"/>
              <p:cNvGraphicFramePr>
                <a:graphicFrameLocks noGrp="1"/>
              </p:cNvGraphicFramePr>
              <p:nvPr>
                <p:extLst>
                  <p:ext uri="{D42A27DB-BD31-4B8C-83A1-F6EECF244321}">
                    <p14:modId xmlns:p14="http://schemas.microsoft.com/office/powerpoint/2010/main" val="1540929528"/>
                  </p:ext>
                </p:extLst>
              </p:nvPr>
            </p:nvGraphicFramePr>
            <p:xfrm>
              <a:off x="1106165" y="990833"/>
              <a:ext cx="9374141" cy="2982865"/>
            </p:xfrm>
            <a:graphic>
              <a:graphicData uri="http://schemas.openxmlformats.org/drawingml/2006/table">
                <a:tbl>
                  <a:tblPr firstRow="1" bandRow="1">
                    <a:tableStyleId>{E8B1032C-EA38-4F05-BA0D-38AFFFC7BED3}</a:tableStyleId>
                  </a:tblPr>
                  <a:tblGrid>
                    <a:gridCol w="3393864">
                      <a:extLst>
                        <a:ext uri="{9D8B030D-6E8A-4147-A177-3AD203B41FA5}">
                          <a16:colId xmlns:a16="http://schemas.microsoft.com/office/drawing/2014/main" xmlns:a14="http://schemas.microsoft.com/office/drawing/2010/main" xmlns="" val="3936958514"/>
                        </a:ext>
                      </a:extLst>
                    </a:gridCol>
                    <a:gridCol w="3426245">
                      <a:extLst>
                        <a:ext uri="{9D8B030D-6E8A-4147-A177-3AD203B41FA5}">
                          <a16:colId xmlns:a16="http://schemas.microsoft.com/office/drawing/2014/main" xmlns:a14="http://schemas.microsoft.com/office/drawing/2010/main" xmlns="" val="2604678387"/>
                        </a:ext>
                      </a:extLst>
                    </a:gridCol>
                    <a:gridCol w="1686377">
                      <a:extLst>
                        <a:ext uri="{9D8B030D-6E8A-4147-A177-3AD203B41FA5}">
                          <a16:colId xmlns:a16="http://schemas.microsoft.com/office/drawing/2014/main" xmlns:a14="http://schemas.microsoft.com/office/drawing/2010/main" xmlns="" val="3379708283"/>
                        </a:ext>
                      </a:extLst>
                    </a:gridCol>
                    <a:gridCol w="867655">
                      <a:extLst>
                        <a:ext uri="{9D8B030D-6E8A-4147-A177-3AD203B41FA5}">
                          <a16:colId xmlns:a16="http://schemas.microsoft.com/office/drawing/2014/main" xmlns:a14="http://schemas.microsoft.com/office/drawing/2010/main" xmlns="" val="3973578308"/>
                        </a:ext>
                      </a:extLst>
                    </a:gridCol>
                  </a:tblGrid>
                  <a:tr h="414545">
                    <a:tc>
                      <a:txBody>
                        <a:bodyPr/>
                        <a:lstStyle/>
                        <a:p>
                          <a:pPr algn="ctr"/>
                          <a:endParaRPr lang="en-US" sz="20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Dimensiones</a:t>
                          </a:r>
                          <a:endParaRPr lang="en-US" sz="2000" b="1" dirty="0">
                            <a:latin typeface="Times New Roman" panose="020206030504050203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Material</a:t>
                          </a:r>
                          <a:endParaRPr lang="en-US" sz="2000" b="1" dirty="0">
                            <a:latin typeface="Times New Roman" panose="020206030504050203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Fs.</a:t>
                          </a:r>
                          <a:endParaRPr 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a14="http://schemas.microsoft.com/office/drawing/2010/main" xmlns="" val="2756424942"/>
                      </a:ext>
                    </a:extLst>
                  </a:tr>
                  <a:tr h="701040">
                    <a:tc>
                      <a:txBody>
                        <a:bodyPr/>
                        <a:lstStyle/>
                        <a:p>
                          <a:pPr algn="ctr"/>
                          <a:r>
                            <a:rPr lang="es-ES" sz="2000" dirty="0" smtClean="0">
                              <a:latin typeface="Times New Roman" panose="02020603050405020304" pitchFamily="18" charset="0"/>
                              <a:cs typeface="Times New Roman" panose="02020603050405020304" pitchFamily="18" charset="0"/>
                            </a:rPr>
                            <a:t>Cilindro</a:t>
                          </a:r>
                          <a:r>
                            <a:rPr lang="es-ES" sz="2000" baseline="0" dirty="0" smtClean="0">
                              <a:latin typeface="Times New Roman" panose="02020603050405020304" pitchFamily="18" charset="0"/>
                              <a:cs typeface="Times New Roman" panose="02020603050405020304" pitchFamily="18" charset="0"/>
                            </a:rPr>
                            <a:t> de rodillo</a:t>
                          </a:r>
                          <a:endParaRPr lang="es-ES" sz="200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s-EC"/>
                        </a:p>
                      </a:txBody>
                      <a:tcPr>
                        <a:blipFill rotWithShape="1">
                          <a:blip r:embed="rId3"/>
                          <a:stretch>
                            <a:fillRect l="-99110" t="-63478" r="-74733" b="-267826"/>
                          </a:stretch>
                        </a:blipFill>
                      </a:tcPr>
                    </a:tc>
                    <a:tc>
                      <a:txBody>
                        <a:bodyPr/>
                        <a:lstStyle/>
                        <a:p>
                          <a:endParaRPr lang="es-EC"/>
                        </a:p>
                      </a:txBody>
                      <a:tcPr>
                        <a:blipFill rotWithShape="1">
                          <a:blip r:embed="rId3"/>
                          <a:stretch>
                            <a:fillRect l="-403971" t="-63478" r="-51625" b="-267826"/>
                          </a:stretch>
                        </a:blipFill>
                      </a:tcPr>
                    </a:tc>
                    <a:tc>
                      <a:txBody>
                        <a:bodyPr/>
                        <a:lstStyle/>
                        <a:p>
                          <a:pPr algn="ctr"/>
                          <a:r>
                            <a:rPr lang="es-EC" sz="2000" dirty="0" smtClean="0">
                              <a:latin typeface="Times New Roman" panose="02020603050405020304" pitchFamily="18" charset="0"/>
                              <a:cs typeface="Times New Roman" panose="02020603050405020304" pitchFamily="18" charset="0"/>
                            </a:rPr>
                            <a:t>35</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a14="http://schemas.microsoft.com/office/drawing/2010/main" xmlns="" val="1489581176"/>
                      </a:ext>
                    </a:extLst>
                  </a:tr>
                  <a:tr h="465200">
                    <a:tc gridSpan="4">
                      <a:txBody>
                        <a:bodyPr/>
                        <a:lstStyle/>
                        <a:p>
                          <a:pPr algn="ctr"/>
                          <a:r>
                            <a:rPr lang="es-ES" sz="2000" b="1" dirty="0" smtClean="0">
                              <a:solidFill>
                                <a:schemeClr val="tx1"/>
                              </a:solidFill>
                              <a:latin typeface="Times New Roman" panose="02020603050405020304" pitchFamily="18" charset="0"/>
                              <a:cs typeface="Times New Roman" panose="02020603050405020304" pitchFamily="18" charset="0"/>
                            </a:rPr>
                            <a:t>Ejes</a:t>
                          </a:r>
                          <a:endParaRPr lang="es-ES" sz="2000" b="1"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s-EC" sz="2000" b="0" dirty="0" smtClean="0">
                            <a:ea typeface="Cambria Math" panose="02040503050406030204" pitchFamily="18" charset="0"/>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C" sz="2000" dirty="0"/>
                        </a:p>
                      </a:txBody>
                      <a:tcPr/>
                    </a:tc>
                    <a:tc hMerge="1">
                      <a:txBody>
                        <a:bodyPr/>
                        <a:lstStyle/>
                        <a:p>
                          <a:pPr algn="ct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a14="http://schemas.microsoft.com/office/drawing/2010/main" xmlns="" val="816579639"/>
                      </a:ext>
                    </a:extLst>
                  </a:tr>
                  <a:tr h="701040">
                    <a:tc>
                      <a:txBody>
                        <a:bodyPr/>
                        <a:lstStyle/>
                        <a:p>
                          <a:pPr algn="ctr"/>
                          <a:r>
                            <a:rPr lang="es-ES" sz="2000" dirty="0" smtClean="0">
                              <a:latin typeface="Times New Roman" panose="02020603050405020304" pitchFamily="18" charset="0"/>
                              <a:cs typeface="Times New Roman" panose="02020603050405020304" pitchFamily="18" charset="0"/>
                            </a:rPr>
                            <a:t>Eje</a:t>
                          </a:r>
                          <a:r>
                            <a:rPr lang="es-ES" sz="2000" baseline="0" dirty="0" smtClean="0">
                              <a:latin typeface="Times New Roman" panose="02020603050405020304" pitchFamily="18" charset="0"/>
                              <a:cs typeface="Times New Roman" panose="02020603050405020304" pitchFamily="18" charset="0"/>
                            </a:rPr>
                            <a:t> de rodillo motriz</a:t>
                          </a:r>
                          <a:endParaRPr lang="es-ES" sz="200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s-EC"/>
                        </a:p>
                      </a:txBody>
                      <a:tcPr>
                        <a:blipFill rotWithShape="1">
                          <a:blip r:embed="rId3"/>
                          <a:stretch>
                            <a:fillRect l="-99110" t="-229565" r="-74733" b="-101739"/>
                          </a:stretch>
                        </a:blipFill>
                      </a:tcPr>
                    </a:tc>
                    <a:tc>
                      <a:txBody>
                        <a:bodyPr/>
                        <a:lstStyle/>
                        <a:p>
                          <a:endParaRPr lang="es-EC"/>
                        </a:p>
                      </a:txBody>
                      <a:tcPr>
                        <a:blipFill rotWithShape="1">
                          <a:blip r:embed="rId3"/>
                          <a:stretch>
                            <a:fillRect l="-403971" t="-229565" r="-51625" b="-101739"/>
                          </a:stretch>
                        </a:blipFill>
                      </a:tcPr>
                    </a:tc>
                    <a:tc>
                      <a:txBody>
                        <a:bodyPr/>
                        <a:lstStyle/>
                        <a:p>
                          <a:pPr algn="ctr"/>
                          <a:r>
                            <a:rPr lang="es-EC" sz="2000" dirty="0" smtClean="0">
                              <a:latin typeface="Times New Roman" panose="02020603050405020304" pitchFamily="18" charset="0"/>
                              <a:cs typeface="Times New Roman" panose="02020603050405020304" pitchFamily="18" charset="0"/>
                            </a:rPr>
                            <a:t>2.17</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a14="http://schemas.microsoft.com/office/drawing/2010/main" xmlns="" val="714991905"/>
                      </a:ext>
                    </a:extLst>
                  </a:tr>
                  <a:tr h="701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000" dirty="0" smtClean="0">
                              <a:latin typeface="Times New Roman" panose="02020603050405020304" pitchFamily="18" charset="0"/>
                              <a:cs typeface="Times New Roman" panose="02020603050405020304" pitchFamily="18" charset="0"/>
                            </a:rPr>
                            <a:t>Eje</a:t>
                          </a:r>
                          <a:r>
                            <a:rPr lang="es-ES" sz="2000" baseline="0" dirty="0" smtClean="0">
                              <a:latin typeface="Times New Roman" panose="02020603050405020304" pitchFamily="18" charset="0"/>
                              <a:cs typeface="Times New Roman" panose="02020603050405020304" pitchFamily="18" charset="0"/>
                            </a:rPr>
                            <a:t> de rodillo de cola</a:t>
                          </a:r>
                          <a:endParaRPr lang="es-ES" sz="2000" dirty="0" smtClean="0">
                            <a:latin typeface="Times New Roman" panose="02020603050405020304" pitchFamily="18" charset="0"/>
                            <a:cs typeface="Times New Roman" panose="02020603050405020304" pitchFamily="18" charset="0"/>
                          </a:endParaRPr>
                        </a:p>
                        <a:p>
                          <a:pPr algn="ctr"/>
                          <a:endParaRPr lang="es-ES" sz="200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s-EC"/>
                        </a:p>
                      </a:txBody>
                      <a:tcPr>
                        <a:blipFill rotWithShape="1">
                          <a:blip r:embed="rId3"/>
                          <a:stretch>
                            <a:fillRect l="-99110" t="-329565" r="-74733" b="-1739"/>
                          </a:stretch>
                        </a:blipFill>
                      </a:tcPr>
                    </a:tc>
                    <a:tc>
                      <a:txBody>
                        <a:bodyPr/>
                        <a:lstStyle/>
                        <a:p>
                          <a:endParaRPr lang="es-EC"/>
                        </a:p>
                      </a:txBody>
                      <a:tcPr>
                        <a:blipFill rotWithShape="1">
                          <a:blip r:embed="rId3"/>
                          <a:stretch>
                            <a:fillRect l="-403971" t="-329565" r="-51625" b="-1739"/>
                          </a:stretch>
                        </a:blipFill>
                      </a:tcPr>
                    </a:tc>
                    <a:tc>
                      <a:txBody>
                        <a:bodyPr/>
                        <a:lstStyle/>
                        <a:p>
                          <a:pPr algn="ctr"/>
                          <a:r>
                            <a:rPr lang="es-EC" sz="2000" dirty="0" smtClean="0">
                              <a:latin typeface="Times New Roman" panose="02020603050405020304" pitchFamily="18" charset="0"/>
                              <a:cs typeface="Times New Roman" panose="02020603050405020304" pitchFamily="18" charset="0"/>
                            </a:rPr>
                            <a:t>2.67</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a14="http://schemas.microsoft.com/office/drawing/2010/main" xmlns="" val="14319780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2" name="Table 11"/>
              <p:cNvGraphicFramePr>
                <a:graphicFrameLocks noGrp="1"/>
              </p:cNvGraphicFramePr>
              <p:nvPr>
                <p:extLst>
                  <p:ext uri="{D42A27DB-BD31-4B8C-83A1-F6EECF244321}">
                    <p14:modId xmlns:p14="http://schemas.microsoft.com/office/powerpoint/2010/main" val="2099891538"/>
                  </p:ext>
                </p:extLst>
              </p:nvPr>
            </p:nvGraphicFramePr>
            <p:xfrm>
              <a:off x="2788731" y="4489832"/>
              <a:ext cx="7319545" cy="1402080"/>
            </p:xfrm>
            <a:graphic>
              <a:graphicData uri="http://schemas.openxmlformats.org/drawingml/2006/table">
                <a:tbl>
                  <a:tblPr firstRow="1" bandRow="1">
                    <a:tableStyleId>{E8B1032C-EA38-4F05-BA0D-38AFFFC7BED3}</a:tableStyleId>
                  </a:tblPr>
                  <a:tblGrid>
                    <a:gridCol w="2272788">
                      <a:extLst>
                        <a:ext uri="{9D8B030D-6E8A-4147-A177-3AD203B41FA5}">
                          <a16:colId xmlns="" xmlns:a16="http://schemas.microsoft.com/office/drawing/2014/main" val="3936958514"/>
                        </a:ext>
                      </a:extLst>
                    </a:gridCol>
                    <a:gridCol w="2736344">
                      <a:extLst>
                        <a:ext uri="{9D8B030D-6E8A-4147-A177-3AD203B41FA5}">
                          <a16:colId xmlns="" xmlns:a16="http://schemas.microsoft.com/office/drawing/2014/main" val="2604678387"/>
                        </a:ext>
                      </a:extLst>
                    </a:gridCol>
                    <a:gridCol w="2310413">
                      <a:extLst>
                        <a:ext uri="{9D8B030D-6E8A-4147-A177-3AD203B41FA5}">
                          <a16:colId xmlns="" xmlns:a16="http://schemas.microsoft.com/office/drawing/2014/main" val="3973578308"/>
                        </a:ext>
                      </a:extLst>
                    </a:gridCol>
                  </a:tblGrid>
                  <a:tr h="414545">
                    <a:tc>
                      <a:txBody>
                        <a:bodyPr/>
                        <a:lstStyle/>
                        <a:p>
                          <a:pPr algn="ctr"/>
                          <a:r>
                            <a:rPr lang="es-EC" sz="2000" b="1" dirty="0" smtClean="0">
                              <a:solidFill>
                                <a:schemeClr val="tx1"/>
                              </a:solidFill>
                              <a:latin typeface="Times New Roman" panose="02020603050405020304" pitchFamily="18" charset="0"/>
                              <a:cs typeface="Times New Roman" panose="02020603050405020304" pitchFamily="18" charset="0"/>
                            </a:rPr>
                            <a:t>Horas de vida </a:t>
                          </a:r>
                          <a:endParaRPr lang="en-US" sz="20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s-EC" sz="2000" b="1" dirty="0" smtClean="0">
                              <a:latin typeface="Times New Roman" panose="02020603050405020304" pitchFamily="18" charset="0"/>
                              <a:cs typeface="Times New Roman" panose="02020603050405020304" pitchFamily="18" charset="0"/>
                            </a:rPr>
                            <a:t>Múltiplo de vida</a:t>
                          </a:r>
                          <a:r>
                            <a:rPr lang="es-EC" sz="2000" b="1" baseline="0" dirty="0" smtClean="0">
                              <a:latin typeface="Times New Roman" panose="02020603050405020304" pitchFamily="18" charset="0"/>
                              <a:cs typeface="Times New Roman" panose="02020603050405020304" pitchFamily="18" charset="0"/>
                            </a:rPr>
                            <a:t> nominal </a:t>
                          </a:r>
                          <a14:m>
                            <m:oMath xmlns:m="http://schemas.openxmlformats.org/officeDocument/2006/math">
                              <m:r>
                                <a:rPr lang="es-EC" sz="2000" b="0" i="0" smtClean="0">
                                  <a:latin typeface="Cambria Math" panose="02040503050406030204" pitchFamily="18" charset="0"/>
                                </a:rPr>
                                <m:t>[1</m:t>
                              </m:r>
                              <m:sSup>
                                <m:sSupPr>
                                  <m:ctrlPr>
                                    <a:rPr lang="es-EC" sz="2000" b="0" i="1" smtClean="0">
                                      <a:latin typeface="Cambria Math"/>
                                    </a:rPr>
                                  </m:ctrlPr>
                                </m:sSupPr>
                                <m:e>
                                  <m:r>
                                    <a:rPr lang="es-EC" sz="2000" b="0" i="0" smtClean="0">
                                      <a:latin typeface="Cambria Math" panose="02040503050406030204" pitchFamily="18" charset="0"/>
                                    </a:rPr>
                                    <m:t>0</m:t>
                                  </m:r>
                                </m:e>
                                <m:sup>
                                  <m:r>
                                    <a:rPr lang="es-EC" sz="2000" b="0" i="0" smtClean="0">
                                      <a:latin typeface="Cambria Math" panose="02040503050406030204" pitchFamily="18" charset="0"/>
                                    </a:rPr>
                                    <m:t>6</m:t>
                                  </m:r>
                                </m:sup>
                              </m:sSup>
                              <m:r>
                                <a:rPr lang="es-EC" sz="2000" b="0" i="0" smtClean="0">
                                  <a:latin typeface="Cambria Math" panose="02040503050406030204" pitchFamily="18" charset="0"/>
                                </a:rPr>
                                <m:t> </m:t>
                              </m:r>
                              <m:r>
                                <m:rPr>
                                  <m:sty m:val="p"/>
                                </m:rPr>
                                <a:rPr lang="es-EC" sz="2000" b="0" i="0" smtClean="0">
                                  <a:latin typeface="Cambria Math" panose="02040503050406030204" pitchFamily="18" charset="0"/>
                                </a:rPr>
                                <m:t>rev</m:t>
                              </m:r>
                              <m:r>
                                <a:rPr lang="es-EC" sz="2000" b="0" i="0" smtClean="0">
                                  <a:latin typeface="Cambria Math" panose="02040503050406030204" pitchFamily="18" charset="0"/>
                                </a:rPr>
                                <m:t>]</m:t>
                              </m:r>
                            </m:oMath>
                          </a14:m>
                          <a:endParaRPr lang="en-US" sz="2000" b="0" i="0" dirty="0">
                            <a:latin typeface="Times New Roman" panose="020206030504050203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Capacidad dinámica necesaria</a:t>
                          </a:r>
                          <a:endParaRPr 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756424942"/>
                      </a:ext>
                    </a:extLst>
                  </a:tr>
                  <a:tr h="465200">
                    <a:tc>
                      <a:txBody>
                        <a:bodyPr/>
                        <a:lstStyle/>
                        <a:p>
                          <a:pPr algn="ctr"/>
                          <a:r>
                            <a:rPr lang="es-ES" sz="2000" dirty="0" smtClean="0">
                              <a:solidFill>
                                <a:schemeClr val="tx1"/>
                              </a:solidFill>
                              <a:latin typeface="Times New Roman" panose="02020603050405020304" pitchFamily="18" charset="0"/>
                              <a:cs typeface="Times New Roman" panose="02020603050405020304" pitchFamily="18" charset="0"/>
                            </a:rPr>
                            <a:t>50000</a:t>
                          </a:r>
                          <a:endParaRPr lang="es-ES" sz="2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14:m>
                            <m:oMathPara xmlns:m="http://schemas.openxmlformats.org/officeDocument/2006/math">
                              <m:oMathParaPr>
                                <m:jc m:val="centerGroup"/>
                              </m:oMathParaPr>
                              <m:oMath xmlns:m="http://schemas.openxmlformats.org/officeDocument/2006/math">
                                <m:r>
                                  <a:rPr lang="es-EC" sz="2000" b="0" i="0" smtClean="0">
                                    <a:latin typeface="Cambria Math" panose="02040503050406030204" pitchFamily="18" charset="0"/>
                                  </a:rPr>
                                  <m:t>114</m:t>
                                </m:r>
                              </m:oMath>
                            </m:oMathPara>
                          </a14:m>
                          <a:r>
                            <a:rPr lang="es-EC" sz="2000" dirty="0" smtClean="0">
                              <a:latin typeface="Times New Roman" panose="02020603050405020304" pitchFamily="18" charset="0"/>
                              <a:cs typeface="Times New Roman" panose="02020603050405020304" pitchFamily="18" charset="0"/>
                            </a:rPr>
                            <a:t/>
                          </a:r>
                          <a:br>
                            <a:rPr lang="es-EC" sz="2000" dirty="0" smtClean="0">
                              <a:latin typeface="Times New Roman" panose="02020603050405020304" pitchFamily="18" charset="0"/>
                              <a:cs typeface="Times New Roman" panose="02020603050405020304" pitchFamily="18" charset="0"/>
                            </a:rPr>
                          </a:br>
                          <a:endParaRPr lang="es-EC" sz="2000" b="0" dirty="0" smtClean="0">
                            <a:latin typeface="Times New Roman" panose="02020603050405020304" pitchFamily="18" charset="0"/>
                            <a:ea typeface="Cambria Math" panose="020405030504060302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3.68</a:t>
                          </a:r>
                          <a:r>
                            <a:rPr lang="es-EC" sz="2000" baseline="0" dirty="0" smtClean="0">
                              <a:latin typeface="Times New Roman" panose="02020603050405020304" pitchFamily="18" charset="0"/>
                              <a:cs typeface="Times New Roman" panose="02020603050405020304" pitchFamily="18" charset="0"/>
                            </a:rPr>
                            <a:t>  </a:t>
                          </a:r>
                          <a14:m>
                            <m:oMath xmlns:m="http://schemas.openxmlformats.org/officeDocument/2006/math">
                              <m:r>
                                <a:rPr lang="es-EC" sz="2000" b="0" i="1" baseline="0" smtClean="0">
                                  <a:latin typeface="Cambria Math" panose="02040503050406030204" pitchFamily="18" charset="0"/>
                                  <a:cs typeface="Times New Roman" panose="02020603050405020304" pitchFamily="18" charset="0"/>
                                </a:rPr>
                                <m:t>[</m:t>
                              </m:r>
                              <m:r>
                                <a:rPr lang="es-EC" sz="2000" b="0" i="1" baseline="0" smtClean="0">
                                  <a:latin typeface="Cambria Math" panose="02040503050406030204" pitchFamily="18" charset="0"/>
                                  <a:cs typeface="Times New Roman" panose="02020603050405020304" pitchFamily="18" charset="0"/>
                                </a:rPr>
                                <m:t>𝑘𝑁</m:t>
                              </m:r>
                              <m:r>
                                <a:rPr lang="es-EC" sz="2000" b="0" i="1" baseline="0" smtClean="0">
                                  <a:latin typeface="Cambria Math" panose="02040503050406030204" pitchFamily="18" charset="0"/>
                                  <a:cs typeface="Times New Roman" panose="02020603050405020304" pitchFamily="18" charset="0"/>
                                </a:rPr>
                                <m:t>]</m:t>
                              </m:r>
                            </m:oMath>
                          </a14:m>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489581176"/>
                      </a:ext>
                    </a:extLst>
                  </a:tr>
                </a:tbl>
              </a:graphicData>
            </a:graphic>
          </p:graphicFrame>
        </mc:Choice>
        <mc:Fallback xmlns="">
          <p:graphicFrame>
            <p:nvGraphicFramePr>
              <p:cNvPr id="12" name="Table 11"/>
              <p:cNvGraphicFramePr>
                <a:graphicFrameLocks noGrp="1"/>
              </p:cNvGraphicFramePr>
              <p:nvPr>
                <p:extLst>
                  <p:ext uri="{D42A27DB-BD31-4B8C-83A1-F6EECF244321}">
                    <p14:modId xmlns:p14="http://schemas.microsoft.com/office/powerpoint/2010/main" val="2099891538"/>
                  </p:ext>
                </p:extLst>
              </p:nvPr>
            </p:nvGraphicFramePr>
            <p:xfrm>
              <a:off x="2788731" y="4489832"/>
              <a:ext cx="7319545" cy="1402080"/>
            </p:xfrm>
            <a:graphic>
              <a:graphicData uri="http://schemas.openxmlformats.org/drawingml/2006/table">
                <a:tbl>
                  <a:tblPr firstRow="1" bandRow="1">
                    <a:tableStyleId>{E8B1032C-EA38-4F05-BA0D-38AFFFC7BED3}</a:tableStyleId>
                  </a:tblPr>
                  <a:tblGrid>
                    <a:gridCol w="2272788">
                      <a:extLst>
                        <a:ext uri="{9D8B030D-6E8A-4147-A177-3AD203B41FA5}">
                          <a16:colId xmlns:a16="http://schemas.microsoft.com/office/drawing/2014/main" xmlns:a14="http://schemas.microsoft.com/office/drawing/2010/main" xmlns="" val="3936958514"/>
                        </a:ext>
                      </a:extLst>
                    </a:gridCol>
                    <a:gridCol w="2736344">
                      <a:extLst>
                        <a:ext uri="{9D8B030D-6E8A-4147-A177-3AD203B41FA5}">
                          <a16:colId xmlns:a16="http://schemas.microsoft.com/office/drawing/2014/main" xmlns:a14="http://schemas.microsoft.com/office/drawing/2010/main" xmlns="" val="2604678387"/>
                        </a:ext>
                      </a:extLst>
                    </a:gridCol>
                    <a:gridCol w="2310413">
                      <a:extLst>
                        <a:ext uri="{9D8B030D-6E8A-4147-A177-3AD203B41FA5}">
                          <a16:colId xmlns:a16="http://schemas.microsoft.com/office/drawing/2014/main" xmlns:a14="http://schemas.microsoft.com/office/drawing/2010/main" xmlns="" val="3973578308"/>
                        </a:ext>
                      </a:extLst>
                    </a:gridCol>
                  </a:tblGrid>
                  <a:tr h="701040">
                    <a:tc>
                      <a:txBody>
                        <a:bodyPr/>
                        <a:lstStyle/>
                        <a:p>
                          <a:pPr algn="ctr"/>
                          <a:r>
                            <a:rPr lang="es-EC" sz="2000" b="1" dirty="0" smtClean="0">
                              <a:solidFill>
                                <a:schemeClr val="tx1"/>
                              </a:solidFill>
                              <a:latin typeface="Times New Roman" panose="02020603050405020304" pitchFamily="18" charset="0"/>
                              <a:cs typeface="Times New Roman" panose="02020603050405020304" pitchFamily="18" charset="0"/>
                            </a:rPr>
                            <a:t>Horas de vida </a:t>
                          </a:r>
                          <a:endParaRPr lang="en-US" sz="2000" b="1"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s-EC"/>
                        </a:p>
                      </a:txBody>
                      <a:tcPr>
                        <a:blipFill rotWithShape="1">
                          <a:blip r:embed="rId4"/>
                          <a:stretch>
                            <a:fillRect l="-83073" t="-4348" r="-84633" b="-100000"/>
                          </a:stretch>
                        </a:blipFill>
                      </a:tcPr>
                    </a:tc>
                    <a:tc>
                      <a:txBody>
                        <a:bodyPr/>
                        <a:lstStyle/>
                        <a:p>
                          <a:pPr algn="ctr"/>
                          <a:r>
                            <a:rPr lang="es-EC" sz="2000" dirty="0" smtClean="0">
                              <a:latin typeface="Times New Roman" panose="02020603050405020304" pitchFamily="18" charset="0"/>
                              <a:cs typeface="Times New Roman" panose="02020603050405020304" pitchFamily="18" charset="0"/>
                            </a:rPr>
                            <a:t>Capacidad dinámica necesaria</a:t>
                          </a:r>
                          <a:endParaRPr 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a14="http://schemas.microsoft.com/office/drawing/2010/main" xmlns="" val="2756424942"/>
                      </a:ext>
                    </a:extLst>
                  </a:tr>
                  <a:tr h="701040">
                    <a:tc>
                      <a:txBody>
                        <a:bodyPr/>
                        <a:lstStyle/>
                        <a:p>
                          <a:pPr algn="ctr"/>
                          <a:r>
                            <a:rPr lang="es-ES" sz="2000" dirty="0" smtClean="0">
                              <a:solidFill>
                                <a:schemeClr val="tx1"/>
                              </a:solidFill>
                              <a:latin typeface="Times New Roman" panose="02020603050405020304" pitchFamily="18" charset="0"/>
                              <a:cs typeface="Times New Roman" panose="02020603050405020304" pitchFamily="18" charset="0"/>
                            </a:rPr>
                            <a:t>50000</a:t>
                          </a:r>
                          <a:endParaRPr lang="es-ES" sz="200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s-EC"/>
                        </a:p>
                      </a:txBody>
                      <a:tcPr>
                        <a:blipFill rotWithShape="1">
                          <a:blip r:embed="rId4"/>
                          <a:stretch>
                            <a:fillRect l="-83073" t="-104348" r="-84633"/>
                          </a:stretch>
                        </a:blipFill>
                      </a:tcPr>
                    </a:tc>
                    <a:tc>
                      <a:txBody>
                        <a:bodyPr/>
                        <a:lstStyle/>
                        <a:p>
                          <a:endParaRPr lang="es-EC"/>
                        </a:p>
                      </a:txBody>
                      <a:tcPr>
                        <a:blipFill rotWithShape="1">
                          <a:blip r:embed="rId4"/>
                          <a:stretch>
                            <a:fillRect l="-216887" t="-104348" r="-264"/>
                          </a:stretch>
                        </a:blipFill>
                      </a:tcPr>
                    </a:tc>
                    <a:extLst>
                      <a:ext uri="{0D108BD9-81ED-4DB2-BD59-A6C34878D82A}">
                        <a16:rowId xmlns:a16="http://schemas.microsoft.com/office/drawing/2014/main" xmlns:a14="http://schemas.microsoft.com/office/drawing/2010/main" xmlns="" val="1489581176"/>
                      </a:ext>
                    </a:extLst>
                  </a:tr>
                </a:tbl>
              </a:graphicData>
            </a:graphic>
          </p:graphicFrame>
        </mc:Fallback>
      </mc:AlternateContent>
      <p:sp>
        <p:nvSpPr>
          <p:cNvPr id="13" name="Rectangle 12"/>
          <p:cNvSpPr/>
          <p:nvPr/>
        </p:nvSpPr>
        <p:spPr>
          <a:xfrm>
            <a:off x="1106165" y="5063397"/>
            <a:ext cx="1566454" cy="400110"/>
          </a:xfrm>
          <a:prstGeom prst="rect">
            <a:avLst/>
          </a:prstGeom>
        </p:spPr>
        <p:txBody>
          <a:bodyPr wrap="none">
            <a:spAutoFit/>
          </a:bodyPr>
          <a:lstStyle/>
          <a:p>
            <a:r>
              <a:rPr lang="es-ES" sz="2000" b="1" dirty="0" smtClean="0">
                <a:solidFill>
                  <a:srgbClr val="002060"/>
                </a:solidFill>
                <a:latin typeface="Times New Roman" panose="02020603050405020304" pitchFamily="18" charset="0"/>
                <a:cs typeface="Times New Roman" panose="02020603050405020304" pitchFamily="18" charset="0"/>
              </a:rPr>
              <a:t>Chumaceras</a:t>
            </a:r>
            <a:endParaRPr lang="en-US" sz="2000" dirty="0"/>
          </a:p>
        </p:txBody>
      </p:sp>
    </p:spTree>
    <p:extLst>
      <p:ext uri="{BB962C8B-B14F-4D97-AF65-F5344CB8AC3E}">
        <p14:creationId xmlns:p14="http://schemas.microsoft.com/office/powerpoint/2010/main" val="18100092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17 Imagen"/>
          <p:cNvPicPr/>
          <p:nvPr/>
        </p:nvPicPr>
        <p:blipFill rotWithShape="1">
          <a:blip r:embed="rId3"/>
          <a:srcRect l="14322" t="12270" r="7538" b="8104"/>
          <a:stretch/>
        </p:blipFill>
        <p:spPr bwMode="auto">
          <a:xfrm>
            <a:off x="2143727" y="947389"/>
            <a:ext cx="3273453" cy="2043044"/>
          </a:xfrm>
          <a:prstGeom prst="rect">
            <a:avLst/>
          </a:prstGeom>
          <a:ln>
            <a:noFill/>
          </a:ln>
          <a:extLst>
            <a:ext uri="{53640926-AAD7-44D8-BBD7-CCE9431645EC}">
              <a14:shadowObscured xmlns:a14="http://schemas.microsoft.com/office/drawing/2010/main"/>
            </a:ext>
          </a:extLst>
        </p:spPr>
      </p:pic>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BANDA TRANSPORTADORA / Selección de elementos </a:t>
            </a:r>
            <a:endParaRPr lang="es-ES" sz="2600" dirty="0">
              <a:solidFill>
                <a:srgbClr val="002060"/>
              </a:solidFill>
              <a:latin typeface="Times New Roman" panose="02020603050405020304" pitchFamily="18" charset="0"/>
              <a:cs typeface="Times New Roman" panose="02020603050405020304" pitchFamily="18" charset="0"/>
            </a:endParaRPr>
          </a:p>
        </p:txBody>
      </p:sp>
      <p:cxnSp>
        <p:nvCxnSpPr>
          <p:cNvPr id="24" name="23 Conector recto"/>
          <p:cNvCxnSpPr/>
          <p:nvPr/>
        </p:nvCxnSpPr>
        <p:spPr>
          <a:xfrm>
            <a:off x="6205499" y="1161479"/>
            <a:ext cx="0" cy="4838611"/>
          </a:xfrm>
          <a:prstGeom prst="line">
            <a:avLst/>
          </a:prstGeom>
        </p:spPr>
        <p:style>
          <a:lnRef idx="1">
            <a:schemeClr val="accent1"/>
          </a:lnRef>
          <a:fillRef idx="0">
            <a:schemeClr val="accent1"/>
          </a:fillRef>
          <a:effectRef idx="0">
            <a:schemeClr val="accent1"/>
          </a:effectRef>
          <a:fontRef idx="minor">
            <a:schemeClr val="tx1"/>
          </a:fontRef>
        </p:style>
      </p:cxnSp>
      <p:sp>
        <p:nvSpPr>
          <p:cNvPr id="28" name="CuadroTexto 2"/>
          <p:cNvSpPr txBox="1"/>
          <p:nvPr/>
        </p:nvSpPr>
        <p:spPr>
          <a:xfrm>
            <a:off x="182880" y="2525044"/>
            <a:ext cx="3007193" cy="430887"/>
          </a:xfrm>
          <a:prstGeom prst="rect">
            <a:avLst/>
          </a:prstGeom>
          <a:noFill/>
        </p:spPr>
        <p:txBody>
          <a:bodyPr wrap="square" rtlCol="0">
            <a:spAutoFit/>
          </a:bodyPr>
          <a:lstStyle/>
          <a:p>
            <a:r>
              <a:rPr lang="es-ES" sz="2200" dirty="0" smtClean="0">
                <a:solidFill>
                  <a:srgbClr val="002060"/>
                </a:solidFill>
                <a:latin typeface="Times New Roman" panose="02020603050405020304" pitchFamily="18" charset="0"/>
                <a:cs typeface="Times New Roman" panose="02020603050405020304" pitchFamily="18" charset="0"/>
              </a:rPr>
              <a:t>MOTOR BOSCH CEP </a:t>
            </a:r>
            <a:endParaRPr lang="es-ES" sz="2200" dirty="0">
              <a:solidFill>
                <a:srgbClr val="002060"/>
              </a:solidFill>
              <a:latin typeface="Times New Roman" panose="02020603050405020304" pitchFamily="18" charset="0"/>
              <a:cs typeface="Times New Roman" panose="02020603050405020304" pitchFamily="18" charset="0"/>
            </a:endParaRPr>
          </a:p>
        </p:txBody>
      </p:sp>
      <p:sp>
        <p:nvSpPr>
          <p:cNvPr id="30" name="2 Rectángulo"/>
          <p:cNvSpPr/>
          <p:nvPr/>
        </p:nvSpPr>
        <p:spPr>
          <a:xfrm>
            <a:off x="2143727" y="5533062"/>
            <a:ext cx="2435282" cy="369332"/>
          </a:xfrm>
          <a:prstGeom prst="rect">
            <a:avLst/>
          </a:prstGeom>
        </p:spPr>
        <p:txBody>
          <a:bodyPr wrap="none">
            <a:spAutoFit/>
          </a:bodyPr>
          <a:lstStyle/>
          <a:p>
            <a:r>
              <a:rPr lang="es-EC" dirty="0">
                <a:latin typeface="Times New Roman" panose="02020603050405020304" pitchFamily="18" charset="0"/>
                <a:cs typeface="Times New Roman" panose="02020603050405020304" pitchFamily="18" charset="0"/>
              </a:rPr>
              <a:t>Fuente: (BOSCH, 2016)</a:t>
            </a:r>
          </a:p>
        </p:txBody>
      </p:sp>
      <p:graphicFrame>
        <p:nvGraphicFramePr>
          <p:cNvPr id="31" name="6 Tabla"/>
          <p:cNvGraphicFramePr>
            <a:graphicFrameLocks noGrp="1"/>
          </p:cNvGraphicFramePr>
          <p:nvPr>
            <p:extLst>
              <p:ext uri="{D42A27DB-BD31-4B8C-83A1-F6EECF244321}">
                <p14:modId xmlns:p14="http://schemas.microsoft.com/office/powerpoint/2010/main" val="2002940318"/>
              </p:ext>
            </p:extLst>
          </p:nvPr>
        </p:nvGraphicFramePr>
        <p:xfrm>
          <a:off x="1566172" y="3185566"/>
          <a:ext cx="3590391" cy="2340002"/>
        </p:xfrm>
        <a:graphic>
          <a:graphicData uri="http://schemas.openxmlformats.org/drawingml/2006/table">
            <a:tbl>
              <a:tblPr firstRow="1" firstCol="1" bandRow="1">
                <a:tableStyleId>{B301B821-A1FF-4177-AEE7-76D212191A09}</a:tableStyleId>
              </a:tblPr>
              <a:tblGrid>
                <a:gridCol w="2521318">
                  <a:extLst>
                    <a:ext uri="{9D8B030D-6E8A-4147-A177-3AD203B41FA5}">
                      <a16:colId xmlns:a16="http://schemas.microsoft.com/office/drawing/2014/main" xmlns="" val="20000"/>
                    </a:ext>
                  </a:extLst>
                </a:gridCol>
                <a:gridCol w="1069073">
                  <a:extLst>
                    <a:ext uri="{9D8B030D-6E8A-4147-A177-3AD203B41FA5}">
                      <a16:colId xmlns:a16="http://schemas.microsoft.com/office/drawing/2014/main" xmlns="" val="20001"/>
                    </a:ext>
                  </a:extLst>
                </a:gridCol>
              </a:tblGrid>
              <a:tr h="334286">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Característica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Valor</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334286">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Voltaje de operación </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12 V</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334286">
                <a:tc>
                  <a:txBody>
                    <a:bodyPr/>
                    <a:lstStyle/>
                    <a:p>
                      <a:pPr>
                        <a:spcAft>
                          <a:spcPts val="0"/>
                        </a:spcAft>
                      </a:pPr>
                      <a:r>
                        <a:rPr lang="es-EC" sz="2000">
                          <a:effectLst/>
                          <a:latin typeface="Times New Roman" panose="02020603050405020304" pitchFamily="18" charset="0"/>
                          <a:cs typeface="Times New Roman" panose="02020603050405020304" pitchFamily="18" charset="0"/>
                        </a:rPr>
                        <a:t>Potencia</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24W</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334286">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Velocidad de trabajo</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38rpm</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334286">
                <a:tc>
                  <a:txBody>
                    <a:bodyPr/>
                    <a:lstStyle/>
                    <a:p>
                      <a:pPr>
                        <a:spcAft>
                          <a:spcPts val="0"/>
                        </a:spcAft>
                      </a:pPr>
                      <a:r>
                        <a:rPr lang="es-EC" sz="2000">
                          <a:effectLst/>
                          <a:latin typeface="Times New Roman" panose="02020603050405020304" pitchFamily="18" charset="0"/>
                          <a:cs typeface="Times New Roman" panose="02020603050405020304" pitchFamily="18" charset="0"/>
                        </a:rPr>
                        <a:t>Corriente de trabajo</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3</a:t>
                      </a:r>
                      <a:r>
                        <a:rPr lang="es-EC" sz="2000" dirty="0" smtClean="0">
                          <a:effectLst/>
                          <a:latin typeface="Times New Roman" panose="02020603050405020304" pitchFamily="18" charset="0"/>
                          <a:cs typeface="Times New Roman" panose="02020603050405020304" pitchFamily="18" charset="0"/>
                        </a:rPr>
                        <a:t> 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334286">
                <a:tc>
                  <a:txBody>
                    <a:bodyPr/>
                    <a:lstStyle/>
                    <a:p>
                      <a:pPr>
                        <a:spcAft>
                          <a:spcPts val="0"/>
                        </a:spcAft>
                      </a:pPr>
                      <a:r>
                        <a:rPr lang="es-EC" sz="2000">
                          <a:effectLst/>
                          <a:latin typeface="Times New Roman" panose="02020603050405020304" pitchFamily="18" charset="0"/>
                          <a:cs typeface="Times New Roman" panose="02020603050405020304" pitchFamily="18" charset="0"/>
                        </a:rPr>
                        <a:t>Torque nominal</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8 </a:t>
                      </a:r>
                      <a:r>
                        <a:rPr lang="es-EC" sz="2000" dirty="0" err="1" smtClean="0">
                          <a:effectLst/>
                          <a:latin typeface="Times New Roman" panose="02020603050405020304" pitchFamily="18" charset="0"/>
                          <a:cs typeface="Times New Roman" panose="02020603050405020304" pitchFamily="18" charset="0"/>
                        </a:rPr>
                        <a:t>Nm</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334286">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Reducción</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63:1</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bl>
          </a:graphicData>
        </a:graphic>
      </p:graphicFrame>
      <p:pic>
        <p:nvPicPr>
          <p:cNvPr id="16" name="0 Imagen"/>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22342" t="32327" r="23173" b="37577"/>
          <a:stretch/>
        </p:blipFill>
        <p:spPr bwMode="auto">
          <a:xfrm>
            <a:off x="7263031" y="1517274"/>
            <a:ext cx="3161129" cy="1383061"/>
          </a:xfrm>
          <a:prstGeom prst="rect">
            <a:avLst/>
          </a:prstGeom>
          <a:ln>
            <a:noFill/>
          </a:ln>
          <a:extLst>
            <a:ext uri="{53640926-AAD7-44D8-BBD7-CCE9431645EC}">
              <a14:shadowObscured xmlns:a14="http://schemas.microsoft.com/office/drawing/2010/main"/>
            </a:ext>
          </a:extLst>
        </p:spPr>
      </p:pic>
      <p:graphicFrame>
        <p:nvGraphicFramePr>
          <p:cNvPr id="18" name="17 Tabla"/>
          <p:cNvGraphicFramePr>
            <a:graphicFrameLocks noGrp="1"/>
          </p:cNvGraphicFramePr>
          <p:nvPr>
            <p:extLst>
              <p:ext uri="{D42A27DB-BD31-4B8C-83A1-F6EECF244321}">
                <p14:modId xmlns:p14="http://schemas.microsoft.com/office/powerpoint/2010/main" val="1740185523"/>
              </p:ext>
            </p:extLst>
          </p:nvPr>
        </p:nvGraphicFramePr>
        <p:xfrm>
          <a:off x="7263031" y="3324454"/>
          <a:ext cx="3769066" cy="2133600"/>
        </p:xfrm>
        <a:graphic>
          <a:graphicData uri="http://schemas.openxmlformats.org/drawingml/2006/table">
            <a:tbl>
              <a:tblPr firstRow="1" firstCol="1" bandRow="1">
                <a:tableStyleId>{B301B821-A1FF-4177-AEE7-76D212191A09}</a:tableStyleId>
              </a:tblPr>
              <a:tblGrid>
                <a:gridCol w="2202358">
                  <a:extLst>
                    <a:ext uri="{9D8B030D-6E8A-4147-A177-3AD203B41FA5}">
                      <a16:colId xmlns:a16="http://schemas.microsoft.com/office/drawing/2014/main" xmlns="" val="20000"/>
                    </a:ext>
                  </a:extLst>
                </a:gridCol>
                <a:gridCol w="1566708">
                  <a:extLst>
                    <a:ext uri="{9D8B030D-6E8A-4147-A177-3AD203B41FA5}">
                      <a16:colId xmlns:a16="http://schemas.microsoft.com/office/drawing/2014/main" xmlns="" val="20001"/>
                    </a:ext>
                  </a:extLst>
                </a:gridCol>
              </a:tblGrid>
              <a:tr h="303429">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Característica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a:effectLst/>
                          <a:latin typeface="Times New Roman" panose="02020603050405020304" pitchFamily="18" charset="0"/>
                          <a:cs typeface="Times New Roman" panose="02020603050405020304" pitchFamily="18" charset="0"/>
                        </a:rPr>
                        <a:t>Valor</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606857">
                <a:tc>
                  <a:txBody>
                    <a:bodyPr/>
                    <a:lstStyle/>
                    <a:p>
                      <a:pPr>
                        <a:spcAft>
                          <a:spcPts val="0"/>
                        </a:spcAft>
                      </a:pPr>
                      <a:r>
                        <a:rPr lang="es-EC" sz="2000">
                          <a:effectLst/>
                          <a:latin typeface="Times New Roman" panose="02020603050405020304" pitchFamily="18" charset="0"/>
                          <a:cs typeface="Times New Roman" panose="02020603050405020304" pitchFamily="18" charset="0"/>
                        </a:rPr>
                        <a:t>Corriente de salida</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3 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303429">
                <a:tc>
                  <a:txBody>
                    <a:bodyPr/>
                    <a:lstStyle/>
                    <a:p>
                      <a:pPr>
                        <a:spcAft>
                          <a:spcPts val="0"/>
                        </a:spcAft>
                      </a:pPr>
                      <a:r>
                        <a:rPr lang="es-EC" sz="2000">
                          <a:effectLst/>
                          <a:latin typeface="Times New Roman" panose="02020603050405020304" pitchFamily="18" charset="0"/>
                          <a:cs typeface="Times New Roman" panose="02020603050405020304" pitchFamily="18" charset="0"/>
                        </a:rPr>
                        <a:t>Potencia máxima </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a:effectLst/>
                          <a:latin typeface="Times New Roman" panose="02020603050405020304" pitchFamily="18" charset="0"/>
                          <a:cs typeface="Times New Roman" panose="02020603050405020304" pitchFamily="18" charset="0"/>
                        </a:rPr>
                        <a:t>80 W</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303429">
                <a:tc>
                  <a:txBody>
                    <a:bodyPr/>
                    <a:lstStyle/>
                    <a:p>
                      <a:pPr>
                        <a:spcAft>
                          <a:spcPts val="0"/>
                        </a:spcAft>
                      </a:pPr>
                      <a:r>
                        <a:rPr lang="es-EC" sz="2000">
                          <a:effectLst/>
                          <a:latin typeface="Times New Roman" panose="02020603050405020304" pitchFamily="18" charset="0"/>
                          <a:cs typeface="Times New Roman" panose="02020603050405020304" pitchFamily="18" charset="0"/>
                        </a:rPr>
                        <a:t>Voltaje de entrada</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a:effectLst/>
                          <a:latin typeface="Times New Roman" panose="02020603050405020304" pitchFamily="18" charset="0"/>
                          <a:cs typeface="Times New Roman" panose="02020603050405020304" pitchFamily="18" charset="0"/>
                        </a:rPr>
                        <a:t>6 a 28V</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606857">
                <a:tc>
                  <a:txBody>
                    <a:bodyPr/>
                    <a:lstStyle/>
                    <a:p>
                      <a:pPr>
                        <a:spcAft>
                          <a:spcPts val="0"/>
                        </a:spcAft>
                      </a:pPr>
                      <a:r>
                        <a:rPr lang="es-EC" sz="2000">
                          <a:effectLst/>
                          <a:latin typeface="Times New Roman" panose="02020603050405020304" pitchFamily="18" charset="0"/>
                          <a:cs typeface="Times New Roman" panose="02020603050405020304" pitchFamily="18" charset="0"/>
                        </a:rPr>
                        <a:t>Ciclo de trabajo ajustable</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10% a 100%</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20" name="19 Rectángulo"/>
          <p:cNvSpPr/>
          <p:nvPr/>
        </p:nvSpPr>
        <p:spPr>
          <a:xfrm>
            <a:off x="7432230" y="5577280"/>
            <a:ext cx="3409908"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Fuente: (ELECTRONILAB, 2016)</a:t>
            </a:r>
            <a:endParaRPr lang="es-EC" dirty="0">
              <a:latin typeface="Times New Roman" panose="02020603050405020304" pitchFamily="18" charset="0"/>
              <a:cs typeface="Times New Roman" panose="02020603050405020304" pitchFamily="18" charset="0"/>
            </a:endParaRPr>
          </a:p>
        </p:txBody>
      </p:sp>
      <p:sp>
        <p:nvSpPr>
          <p:cNvPr id="21" name="CuadroTexto 2"/>
          <p:cNvSpPr txBox="1"/>
          <p:nvPr/>
        </p:nvSpPr>
        <p:spPr>
          <a:xfrm>
            <a:off x="6851708" y="1121062"/>
            <a:ext cx="4570952" cy="430887"/>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MÓDULO PWM</a:t>
            </a:r>
            <a:endParaRPr lang="es-ES" sz="2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03409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b="8007"/>
          <a:stretch/>
        </p:blipFill>
        <p:spPr bwMode="auto">
          <a:xfrm>
            <a:off x="2168804" y="1747208"/>
            <a:ext cx="2143125" cy="178751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BANDA TRANSPORTADORA / Selección de elementos </a:t>
            </a:r>
            <a:endParaRPr lang="es-ES" sz="2600" dirty="0">
              <a:solidFill>
                <a:srgbClr val="002060"/>
              </a:solidFill>
              <a:latin typeface="Times New Roman" panose="02020603050405020304" pitchFamily="18" charset="0"/>
              <a:cs typeface="Times New Roman" panose="02020603050405020304" pitchFamily="18" charset="0"/>
            </a:endParaRPr>
          </a:p>
        </p:txBody>
      </p:sp>
      <p:cxnSp>
        <p:nvCxnSpPr>
          <p:cNvPr id="24" name="23 Conector recto"/>
          <p:cNvCxnSpPr/>
          <p:nvPr/>
        </p:nvCxnSpPr>
        <p:spPr>
          <a:xfrm>
            <a:off x="5799099" y="1161479"/>
            <a:ext cx="0" cy="4838611"/>
          </a:xfrm>
          <a:prstGeom prst="line">
            <a:avLst/>
          </a:prstGeom>
        </p:spPr>
        <p:style>
          <a:lnRef idx="1">
            <a:schemeClr val="accent1"/>
          </a:lnRef>
          <a:fillRef idx="0">
            <a:schemeClr val="accent1"/>
          </a:fillRef>
          <a:effectRef idx="0">
            <a:schemeClr val="accent1"/>
          </a:effectRef>
          <a:fontRef idx="minor">
            <a:schemeClr val="tx1"/>
          </a:fontRef>
        </p:style>
      </p:cxnSp>
      <p:sp>
        <p:nvSpPr>
          <p:cNvPr id="28" name="CuadroTexto 2"/>
          <p:cNvSpPr txBox="1"/>
          <p:nvPr/>
        </p:nvSpPr>
        <p:spPr>
          <a:xfrm>
            <a:off x="1629856" y="1086387"/>
            <a:ext cx="3007193" cy="430887"/>
          </a:xfrm>
          <a:prstGeom prst="rect">
            <a:avLst/>
          </a:prstGeom>
          <a:noFill/>
        </p:spPr>
        <p:txBody>
          <a:bodyPr wrap="square" rtlCol="0">
            <a:spAutoFit/>
          </a:bodyPr>
          <a:lstStyle/>
          <a:p>
            <a:r>
              <a:rPr lang="es-ES" sz="2200" dirty="0" smtClean="0">
                <a:solidFill>
                  <a:srgbClr val="002060"/>
                </a:solidFill>
                <a:latin typeface="Times New Roman" panose="02020603050405020304" pitchFamily="18" charset="0"/>
                <a:cs typeface="Times New Roman" panose="02020603050405020304" pitchFamily="18" charset="0"/>
              </a:rPr>
              <a:t>BANDA BREDA B20FF</a:t>
            </a:r>
            <a:endParaRPr lang="es-ES" sz="2200" dirty="0">
              <a:solidFill>
                <a:srgbClr val="002060"/>
              </a:solidFill>
              <a:latin typeface="Times New Roman" panose="02020603050405020304" pitchFamily="18" charset="0"/>
              <a:cs typeface="Times New Roman" panose="02020603050405020304" pitchFamily="18" charset="0"/>
            </a:endParaRPr>
          </a:p>
        </p:txBody>
      </p:sp>
      <p:graphicFrame>
        <p:nvGraphicFramePr>
          <p:cNvPr id="13" name="12 Tabla"/>
          <p:cNvGraphicFramePr>
            <a:graphicFrameLocks noGrp="1"/>
          </p:cNvGraphicFramePr>
          <p:nvPr>
            <p:extLst>
              <p:ext uri="{D42A27DB-BD31-4B8C-83A1-F6EECF244321}">
                <p14:modId xmlns:p14="http://schemas.microsoft.com/office/powerpoint/2010/main" val="1118664475"/>
              </p:ext>
            </p:extLst>
          </p:nvPr>
        </p:nvGraphicFramePr>
        <p:xfrm>
          <a:off x="1178476" y="3748480"/>
          <a:ext cx="3798277" cy="1828800"/>
        </p:xfrm>
        <a:graphic>
          <a:graphicData uri="http://schemas.openxmlformats.org/drawingml/2006/table">
            <a:tbl>
              <a:tblPr firstRow="1" firstCol="1" bandRow="1">
                <a:tableStyleId>{B301B821-A1FF-4177-AEE7-76D212191A09}</a:tableStyleId>
              </a:tblPr>
              <a:tblGrid>
                <a:gridCol w="2178605">
                  <a:extLst>
                    <a:ext uri="{9D8B030D-6E8A-4147-A177-3AD203B41FA5}">
                      <a16:colId xmlns:a16="http://schemas.microsoft.com/office/drawing/2014/main" xmlns="" val="20000"/>
                    </a:ext>
                  </a:extLst>
                </a:gridCol>
                <a:gridCol w="1619672">
                  <a:extLst>
                    <a:ext uri="{9D8B030D-6E8A-4147-A177-3AD203B41FA5}">
                      <a16:colId xmlns:a16="http://schemas.microsoft.com/office/drawing/2014/main" xmlns="" val="20001"/>
                    </a:ext>
                  </a:extLst>
                </a:gridCol>
              </a:tblGrid>
              <a:tr h="30150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Característica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a:effectLst/>
                          <a:latin typeface="Times New Roman" panose="02020603050405020304" pitchFamily="18" charset="0"/>
                          <a:cs typeface="Times New Roman" panose="02020603050405020304" pitchFamily="18" charset="0"/>
                        </a:rPr>
                        <a:t>Valor</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30150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Material </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a:effectLst/>
                          <a:latin typeface="Times New Roman" panose="02020603050405020304" pitchFamily="18" charset="0"/>
                          <a:cs typeface="Times New Roman" panose="02020603050405020304" pitchFamily="18" charset="0"/>
                        </a:rPr>
                        <a:t>PVC</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301500">
                <a:tc>
                  <a:txBody>
                    <a:bodyPr/>
                    <a:lstStyle/>
                    <a:p>
                      <a:pPr>
                        <a:spcAft>
                          <a:spcPts val="0"/>
                        </a:spcAft>
                      </a:pPr>
                      <a:r>
                        <a:rPr lang="es-EC" sz="2000">
                          <a:effectLst/>
                          <a:latin typeface="Times New Roman" panose="02020603050405020304" pitchFamily="18" charset="0"/>
                          <a:cs typeface="Times New Roman" panose="02020603050405020304" pitchFamily="18" charset="0"/>
                        </a:rPr>
                        <a:t>Color</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a:effectLst/>
                          <a:latin typeface="Times New Roman" panose="02020603050405020304" pitchFamily="18" charset="0"/>
                          <a:cs typeface="Times New Roman" panose="02020603050405020304" pitchFamily="18" charset="0"/>
                        </a:rPr>
                        <a:t>Negro</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30150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Espesor</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a:effectLst/>
                          <a:latin typeface="Times New Roman" panose="02020603050405020304" pitchFamily="18" charset="0"/>
                          <a:cs typeface="Times New Roman" panose="02020603050405020304" pitchFamily="18" charset="0"/>
                        </a:rPr>
                        <a:t>2.4 mm</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301500">
                <a:tc>
                  <a:txBody>
                    <a:bodyPr/>
                    <a:lstStyle/>
                    <a:p>
                      <a:pPr>
                        <a:spcAft>
                          <a:spcPts val="0"/>
                        </a:spcAft>
                      </a:pPr>
                      <a:r>
                        <a:rPr lang="es-EC" sz="2000">
                          <a:effectLst/>
                          <a:latin typeface="Times New Roman" panose="02020603050405020304" pitchFamily="18" charset="0"/>
                          <a:cs typeface="Times New Roman" panose="02020603050405020304" pitchFamily="18" charset="0"/>
                        </a:rPr>
                        <a:t>Peso</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a:effectLst/>
                          <a:latin typeface="Times New Roman" panose="02020603050405020304" pitchFamily="18" charset="0"/>
                          <a:cs typeface="Times New Roman" panose="02020603050405020304" pitchFamily="18" charset="0"/>
                        </a:rPr>
                        <a:t>2.70 kg/m</a:t>
                      </a:r>
                      <a:r>
                        <a:rPr lang="es-EC" sz="2000" baseline="30000">
                          <a:effectLst/>
                          <a:latin typeface="Times New Roman" panose="02020603050405020304" pitchFamily="18" charset="0"/>
                          <a:cs typeface="Times New Roman" panose="02020603050405020304" pitchFamily="18" charset="0"/>
                        </a:rPr>
                        <a:t>2</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r h="30150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Carga de rotura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190 N/mm</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6"/>
                  </a:ext>
                </a:extLst>
              </a:tr>
            </a:tbl>
          </a:graphicData>
        </a:graphic>
      </p:graphicFrame>
      <p:sp>
        <p:nvSpPr>
          <p:cNvPr id="2" name="1 Rectángulo"/>
          <p:cNvSpPr/>
          <p:nvPr/>
        </p:nvSpPr>
        <p:spPr>
          <a:xfrm>
            <a:off x="1923530" y="5562932"/>
            <a:ext cx="2531655" cy="369332"/>
          </a:xfrm>
          <a:prstGeom prst="rect">
            <a:avLst/>
          </a:prstGeom>
        </p:spPr>
        <p:txBody>
          <a:bodyPr wrap="none">
            <a:spAutoFit/>
          </a:bodyPr>
          <a:lstStyle/>
          <a:p>
            <a:r>
              <a:rPr lang="es-EC" dirty="0">
                <a:latin typeface="Times New Roman" panose="02020603050405020304" pitchFamily="18" charset="0"/>
                <a:cs typeface="Times New Roman" panose="02020603050405020304" pitchFamily="18" charset="0"/>
              </a:rPr>
              <a:t>Fuente: (ESBELT, 2013) </a:t>
            </a:r>
          </a:p>
        </p:txBody>
      </p:sp>
      <p:sp>
        <p:nvSpPr>
          <p:cNvPr id="15" name="CuadroTexto 2"/>
          <p:cNvSpPr txBox="1"/>
          <p:nvPr/>
        </p:nvSpPr>
        <p:spPr>
          <a:xfrm>
            <a:off x="6319141" y="1130557"/>
            <a:ext cx="5329468" cy="430887"/>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CHUMACERA CMB UCF204-12</a:t>
            </a:r>
            <a:endParaRPr lang="es-ES" sz="2200" dirty="0">
              <a:solidFill>
                <a:srgbClr val="002060"/>
              </a:solidFill>
              <a:latin typeface="Times New Roman" panose="02020603050405020304" pitchFamily="18" charset="0"/>
              <a:cs typeface="Times New Roman" panose="02020603050405020304" pitchFamily="18" charset="0"/>
            </a:endParaRPr>
          </a:p>
        </p:txBody>
      </p:sp>
      <p:graphicFrame>
        <p:nvGraphicFramePr>
          <p:cNvPr id="17" name="2 Tabla"/>
          <p:cNvGraphicFramePr>
            <a:graphicFrameLocks noGrp="1"/>
          </p:cNvGraphicFramePr>
          <p:nvPr>
            <p:extLst>
              <p:ext uri="{D42A27DB-BD31-4B8C-83A1-F6EECF244321}">
                <p14:modId xmlns:p14="http://schemas.microsoft.com/office/powerpoint/2010/main" val="2289917232"/>
              </p:ext>
            </p:extLst>
          </p:nvPr>
        </p:nvGraphicFramePr>
        <p:xfrm>
          <a:off x="6601074" y="3865877"/>
          <a:ext cx="4811972" cy="1888395"/>
        </p:xfrm>
        <a:graphic>
          <a:graphicData uri="http://schemas.openxmlformats.org/drawingml/2006/table">
            <a:tbl>
              <a:tblPr firstRow="1" firstCol="1" bandRow="1">
                <a:tableStyleId>{B301B821-A1FF-4177-AEE7-76D212191A09}</a:tableStyleId>
              </a:tblPr>
              <a:tblGrid>
                <a:gridCol w="3480061">
                  <a:extLst>
                    <a:ext uri="{9D8B030D-6E8A-4147-A177-3AD203B41FA5}">
                      <a16:colId xmlns:a16="http://schemas.microsoft.com/office/drawing/2014/main" xmlns="" val="20000"/>
                    </a:ext>
                  </a:extLst>
                </a:gridCol>
                <a:gridCol w="1331911">
                  <a:extLst>
                    <a:ext uri="{9D8B030D-6E8A-4147-A177-3AD203B41FA5}">
                      <a16:colId xmlns:a16="http://schemas.microsoft.com/office/drawing/2014/main" xmlns="" val="20001"/>
                    </a:ext>
                  </a:extLst>
                </a:gridCol>
              </a:tblGrid>
              <a:tr h="294832">
                <a:tc>
                  <a:txBody>
                    <a:bodyPr/>
                    <a:lstStyle/>
                    <a:p>
                      <a:pPr>
                        <a:spcAft>
                          <a:spcPts val="0"/>
                        </a:spcAft>
                      </a:pPr>
                      <a:r>
                        <a:rPr lang="es-EC" sz="2000" dirty="0" smtClean="0">
                          <a:effectLst/>
                          <a:latin typeface="Times New Roman" panose="02020603050405020304" pitchFamily="18" charset="0"/>
                          <a:ea typeface="+mn-ea"/>
                          <a:cs typeface="Times New Roman" panose="02020603050405020304" pitchFamily="18" charset="0"/>
                        </a:rPr>
                        <a:t>Característica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Valor</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316719">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Capacidad de carga estática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6.65 kN</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316719">
                <a:tc>
                  <a:txBody>
                    <a:bodyPr/>
                    <a:lstStyle/>
                    <a:p>
                      <a:pPr>
                        <a:spcAft>
                          <a:spcPts val="0"/>
                        </a:spcAft>
                      </a:pPr>
                      <a:r>
                        <a:rPr lang="es-EC" sz="2000">
                          <a:effectLst/>
                          <a:latin typeface="Times New Roman" panose="02020603050405020304" pitchFamily="18" charset="0"/>
                          <a:cs typeface="Times New Roman" panose="02020603050405020304" pitchFamily="18" charset="0"/>
                        </a:rPr>
                        <a:t>Capacidad de carga dinámica</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12.8 kN</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316719">
                <a:tc>
                  <a:txBody>
                    <a:bodyPr/>
                    <a:lstStyle/>
                    <a:p>
                      <a:pPr>
                        <a:spcAft>
                          <a:spcPts val="0"/>
                        </a:spcAft>
                      </a:pPr>
                      <a:r>
                        <a:rPr lang="es-EC" sz="2000">
                          <a:effectLst/>
                          <a:latin typeface="Times New Roman" panose="02020603050405020304" pitchFamily="18" charset="0"/>
                          <a:cs typeface="Times New Roman" panose="02020603050405020304" pitchFamily="18" charset="0"/>
                        </a:rPr>
                        <a:t>Diámetro del eje</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19.05 </a:t>
                      </a:r>
                      <a:r>
                        <a:rPr lang="es-EC" sz="2000" dirty="0" smtClean="0">
                          <a:effectLst/>
                          <a:latin typeface="Times New Roman" panose="02020603050405020304" pitchFamily="18" charset="0"/>
                          <a:cs typeface="Times New Roman" panose="02020603050405020304" pitchFamily="18" charset="0"/>
                        </a:rPr>
                        <a:t>mm</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316719">
                <a:tc>
                  <a:txBody>
                    <a:bodyPr/>
                    <a:lstStyle/>
                    <a:p>
                      <a:pPr>
                        <a:spcAft>
                          <a:spcPts val="0"/>
                        </a:spcAft>
                      </a:pPr>
                      <a:r>
                        <a:rPr lang="es-EC" sz="2000">
                          <a:effectLst/>
                          <a:latin typeface="Times New Roman" panose="02020603050405020304" pitchFamily="18" charset="0"/>
                          <a:cs typeface="Times New Roman" panose="02020603050405020304" pitchFamily="18" charset="0"/>
                        </a:rPr>
                        <a:t>Tipo de chumacera</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De </a:t>
                      </a:r>
                      <a:r>
                        <a:rPr lang="es-EC" sz="2000" dirty="0" smtClean="0">
                          <a:effectLst/>
                          <a:latin typeface="Times New Roman" panose="02020603050405020304" pitchFamily="18" charset="0"/>
                          <a:cs typeface="Times New Roman" panose="02020603050405020304" pitchFamily="18" charset="0"/>
                        </a:rPr>
                        <a:t>pared</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316719">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Peso</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0.23 kg</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bl>
          </a:graphicData>
        </a:graphic>
      </p:graphicFrame>
      <p:sp>
        <p:nvSpPr>
          <p:cNvPr id="19" name="18 Rectángulo"/>
          <p:cNvSpPr/>
          <p:nvPr/>
        </p:nvSpPr>
        <p:spPr>
          <a:xfrm>
            <a:off x="6730790" y="5871304"/>
            <a:ext cx="4506170"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Fuente: (CMB-CETA - Teach Industrial, 2009)</a:t>
            </a:r>
            <a:endParaRPr lang="es-EC" dirty="0">
              <a:latin typeface="Times New Roman" panose="02020603050405020304" pitchFamily="18" charset="0"/>
              <a:cs typeface="Times New Roman" panose="02020603050405020304" pitchFamily="18" charset="0"/>
            </a:endParaRPr>
          </a:p>
        </p:txBody>
      </p:sp>
      <p:pic>
        <p:nvPicPr>
          <p:cNvPr id="1028" name="Picture 4" descr="Resultado de imagen para CHUMACERA CUADRADA CMB"/>
          <p:cNvPicPr>
            <a:picLocks noChangeAspect="1" noChangeArrowheads="1"/>
          </p:cNvPicPr>
          <p:nvPr/>
        </p:nvPicPr>
        <p:blipFill rotWithShape="1">
          <a:blip r:embed="rId4">
            <a:extLst>
              <a:ext uri="{28A0092B-C50C-407E-A947-70E740481C1C}">
                <a14:useLocalDpi xmlns:a14="http://schemas.microsoft.com/office/drawing/2010/main" val="0"/>
              </a:ext>
            </a:extLst>
          </a:blip>
          <a:srcRect l="52728" t="9137"/>
          <a:stretch/>
        </p:blipFill>
        <p:spPr bwMode="auto">
          <a:xfrm>
            <a:off x="8151555" y="1665291"/>
            <a:ext cx="1845886" cy="202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3721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BANDA TRANSPORTADORA/ Estructura </a:t>
            </a:r>
            <a:endParaRPr lang="es-ES" sz="2600" dirty="0">
              <a:solidFill>
                <a:srgbClr val="002060"/>
              </a:solidFill>
              <a:latin typeface="Times New Roman" panose="02020603050405020304" pitchFamily="18" charset="0"/>
              <a:cs typeface="Times New Roman" panose="02020603050405020304" pitchFamily="18" charset="0"/>
            </a:endParaRPr>
          </a:p>
        </p:txBody>
      </p:sp>
      <p:graphicFrame>
        <p:nvGraphicFramePr>
          <p:cNvPr id="3" name="2 Tabla"/>
          <p:cNvGraphicFramePr>
            <a:graphicFrameLocks noGrp="1"/>
          </p:cNvGraphicFramePr>
          <p:nvPr>
            <p:extLst>
              <p:ext uri="{D42A27DB-BD31-4B8C-83A1-F6EECF244321}">
                <p14:modId xmlns:p14="http://schemas.microsoft.com/office/powerpoint/2010/main" val="1577511442"/>
              </p:ext>
            </p:extLst>
          </p:nvPr>
        </p:nvGraphicFramePr>
        <p:xfrm>
          <a:off x="410421" y="2432378"/>
          <a:ext cx="4937654" cy="2217033"/>
        </p:xfrm>
        <a:graphic>
          <a:graphicData uri="http://schemas.openxmlformats.org/drawingml/2006/table">
            <a:tbl>
              <a:tblPr firstRow="1" firstCol="1" bandRow="1">
                <a:tableStyleId>{B301B821-A1FF-4177-AEE7-76D212191A09}</a:tableStyleId>
              </a:tblPr>
              <a:tblGrid>
                <a:gridCol w="2669238">
                  <a:extLst>
                    <a:ext uri="{9D8B030D-6E8A-4147-A177-3AD203B41FA5}">
                      <a16:colId xmlns:a16="http://schemas.microsoft.com/office/drawing/2014/main" xmlns="" val="20000"/>
                    </a:ext>
                  </a:extLst>
                </a:gridCol>
                <a:gridCol w="2268416">
                  <a:extLst>
                    <a:ext uri="{9D8B030D-6E8A-4147-A177-3AD203B41FA5}">
                      <a16:colId xmlns:a16="http://schemas.microsoft.com/office/drawing/2014/main" xmlns="" val="20001"/>
                    </a:ext>
                  </a:extLst>
                </a:gridCol>
              </a:tblGrid>
              <a:tr h="316719">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Característica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316719">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Tipo de estructura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Horizontal tipo mesa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316719">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Material</a:t>
                      </a:r>
                      <a:r>
                        <a:rPr lang="es-EC" sz="2000" baseline="0" dirty="0" smtClean="0">
                          <a:effectLst/>
                          <a:latin typeface="Times New Roman" panose="02020603050405020304" pitchFamily="18" charset="0"/>
                          <a:cs typeface="Times New Roman" panose="02020603050405020304" pitchFamily="18" charset="0"/>
                        </a:rPr>
                        <a:t> de la banda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PVC</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316719">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Distancia entre</a:t>
                      </a:r>
                      <a:r>
                        <a:rPr lang="es-EC" sz="2000" baseline="0" dirty="0" smtClean="0">
                          <a:effectLst/>
                          <a:latin typeface="Times New Roman" panose="02020603050405020304" pitchFamily="18" charset="0"/>
                          <a:cs typeface="Times New Roman" panose="02020603050405020304" pitchFamily="18" charset="0"/>
                        </a:rPr>
                        <a:t> centros</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1.2</a:t>
                      </a:r>
                      <a:r>
                        <a:rPr lang="es-EC" sz="2000" baseline="0" dirty="0" smtClean="0">
                          <a:effectLst/>
                          <a:latin typeface="Times New Roman" panose="02020603050405020304" pitchFamily="18" charset="0"/>
                          <a:cs typeface="Times New Roman" panose="02020603050405020304" pitchFamily="18" charset="0"/>
                        </a:rPr>
                        <a:t> m</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316719">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Ancho de la banda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30 cm</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316719">
                <a:tc>
                  <a:txBody>
                    <a:bodyPr/>
                    <a:lstStyle/>
                    <a:p>
                      <a:pPr>
                        <a:spcAft>
                          <a:spcPts val="0"/>
                        </a:spcAft>
                      </a:pPr>
                      <a:r>
                        <a:rPr lang="es-EC" sz="2000" dirty="0" smtClean="0">
                          <a:effectLst/>
                          <a:latin typeface="Times New Roman" panose="02020603050405020304" pitchFamily="18" charset="0"/>
                          <a:ea typeface="+mn-ea"/>
                          <a:cs typeface="Times New Roman" panose="02020603050405020304" pitchFamily="18" charset="0"/>
                        </a:rPr>
                        <a:t>Ancho</a:t>
                      </a:r>
                      <a:r>
                        <a:rPr lang="es-EC" sz="2000" baseline="0" dirty="0" smtClean="0">
                          <a:effectLst/>
                          <a:latin typeface="Times New Roman" panose="02020603050405020304" pitchFamily="18" charset="0"/>
                          <a:ea typeface="+mn-ea"/>
                          <a:cs typeface="Times New Roman" panose="02020603050405020304" pitchFamily="18" charset="0"/>
                        </a:rPr>
                        <a:t> de la estructura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48 cm</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316719">
                <a:tc>
                  <a:txBody>
                    <a:bodyPr/>
                    <a:lstStyle/>
                    <a:p>
                      <a:pPr>
                        <a:spcAft>
                          <a:spcPts val="0"/>
                        </a:spcAft>
                      </a:pPr>
                      <a:r>
                        <a:rPr lang="es-EC" sz="2000" dirty="0" smtClean="0">
                          <a:effectLst/>
                          <a:latin typeface="Times New Roman" panose="02020603050405020304" pitchFamily="18" charset="0"/>
                          <a:ea typeface="Calibri"/>
                          <a:cs typeface="Times New Roman" panose="02020603050405020304" pitchFamily="18" charset="0"/>
                        </a:rPr>
                        <a:t>Alto de la estructura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smtClean="0">
                          <a:effectLst/>
                          <a:latin typeface="Times New Roman" panose="02020603050405020304" pitchFamily="18" charset="0"/>
                          <a:ea typeface="Calibri"/>
                          <a:cs typeface="Times New Roman" panose="02020603050405020304" pitchFamily="18" charset="0"/>
                        </a:rPr>
                        <a:t>75</a:t>
                      </a:r>
                      <a:r>
                        <a:rPr lang="es-EC" sz="2000" baseline="0" dirty="0" smtClean="0">
                          <a:effectLst/>
                          <a:latin typeface="Times New Roman" panose="02020603050405020304" pitchFamily="18" charset="0"/>
                          <a:ea typeface="Calibri"/>
                          <a:cs typeface="Times New Roman" panose="02020603050405020304" pitchFamily="18" charset="0"/>
                        </a:rPr>
                        <a:t> cm</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bl>
          </a:graphicData>
        </a:graphic>
      </p:graphicFrame>
      <p:pic>
        <p:nvPicPr>
          <p:cNvPr id="17" name="16 Imagen"/>
          <p:cNvPicPr/>
          <p:nvPr/>
        </p:nvPicPr>
        <p:blipFill rotWithShape="1">
          <a:blip r:embed="rId3"/>
          <a:srcRect l="6819" r="15909" b="3006"/>
          <a:stretch/>
        </p:blipFill>
        <p:spPr bwMode="auto">
          <a:xfrm>
            <a:off x="6154616" y="1705709"/>
            <a:ext cx="5486399" cy="42730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449930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TARJETA DE CONTROL / Microcontrolador </a:t>
            </a:r>
            <a:endParaRPr lang="es-ES" sz="2600" dirty="0">
              <a:solidFill>
                <a:srgbClr val="002060"/>
              </a:solidFill>
              <a:latin typeface="Times New Roman" panose="02020603050405020304" pitchFamily="18" charset="0"/>
              <a:cs typeface="Times New Roman" panose="02020603050405020304" pitchFamily="18" charset="0"/>
            </a:endParaRPr>
          </a:p>
        </p:txBody>
      </p:sp>
      <p:pic>
        <p:nvPicPr>
          <p:cNvPr id="16" name="15 Imagen" descr="Resultado de imagen para AVR 328P"/>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921" y="2734456"/>
            <a:ext cx="3323238" cy="1943052"/>
          </a:xfrm>
          <a:prstGeom prst="rect">
            <a:avLst/>
          </a:prstGeom>
          <a:noFill/>
          <a:ln>
            <a:noFill/>
          </a:ln>
        </p:spPr>
      </p:pic>
      <p:sp>
        <p:nvSpPr>
          <p:cNvPr id="17" name="CuadroTexto 2"/>
          <p:cNvSpPr txBox="1"/>
          <p:nvPr/>
        </p:nvSpPr>
        <p:spPr>
          <a:xfrm>
            <a:off x="-364844" y="1607462"/>
            <a:ext cx="4570952" cy="430887"/>
          </a:xfrm>
          <a:prstGeom prst="rect">
            <a:avLst/>
          </a:prstGeom>
          <a:noFill/>
        </p:spPr>
        <p:txBody>
          <a:bodyPr wrap="square" rtlCol="0">
            <a:spAutoFit/>
          </a:bodyPr>
          <a:lstStyle/>
          <a:p>
            <a:pPr algn="ctr"/>
            <a:r>
              <a:rPr lang="es-ES" sz="2200" dirty="0" err="1" smtClean="0">
                <a:solidFill>
                  <a:srgbClr val="002060"/>
                </a:solidFill>
                <a:latin typeface="Times New Roman" panose="02020603050405020304" pitchFamily="18" charset="0"/>
                <a:cs typeface="Times New Roman" panose="02020603050405020304" pitchFamily="18" charset="0"/>
              </a:rPr>
              <a:t>ATmega</a:t>
            </a:r>
            <a:r>
              <a:rPr lang="es-ES" sz="2200" dirty="0" smtClean="0">
                <a:solidFill>
                  <a:srgbClr val="002060"/>
                </a:solidFill>
                <a:latin typeface="Times New Roman" panose="02020603050405020304" pitchFamily="18" charset="0"/>
                <a:cs typeface="Times New Roman" panose="02020603050405020304" pitchFamily="18" charset="0"/>
              </a:rPr>
              <a:t> 328P</a:t>
            </a:r>
            <a:endParaRPr lang="es-ES" sz="2200" dirty="0">
              <a:solidFill>
                <a:srgbClr val="002060"/>
              </a:solidFill>
              <a:latin typeface="Times New Roman" panose="02020603050405020304" pitchFamily="18" charset="0"/>
              <a:cs typeface="Times New Roman" panose="02020603050405020304" pitchFamily="18" charset="0"/>
            </a:endParaRPr>
          </a:p>
        </p:txBody>
      </p:sp>
      <p:cxnSp>
        <p:nvCxnSpPr>
          <p:cNvPr id="18" name="17 Conector recto"/>
          <p:cNvCxnSpPr/>
          <p:nvPr/>
        </p:nvCxnSpPr>
        <p:spPr>
          <a:xfrm>
            <a:off x="3729813" y="1555199"/>
            <a:ext cx="18286" cy="4706009"/>
          </a:xfrm>
          <a:prstGeom prst="line">
            <a:avLst/>
          </a:prstGeom>
        </p:spPr>
        <p:style>
          <a:lnRef idx="1">
            <a:schemeClr val="accent1"/>
          </a:lnRef>
          <a:fillRef idx="0">
            <a:schemeClr val="accent1"/>
          </a:fillRef>
          <a:effectRef idx="0">
            <a:schemeClr val="accent1"/>
          </a:effectRef>
          <a:fontRef idx="minor">
            <a:schemeClr val="tx1"/>
          </a:fontRef>
        </p:style>
      </p:cxnSp>
      <p:sp>
        <p:nvSpPr>
          <p:cNvPr id="19" name="CuadroTexto 2"/>
          <p:cNvSpPr txBox="1"/>
          <p:nvPr/>
        </p:nvSpPr>
        <p:spPr>
          <a:xfrm>
            <a:off x="3477312" y="1457895"/>
            <a:ext cx="4570952" cy="430887"/>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Ventajas</a:t>
            </a:r>
            <a:endParaRPr lang="es-ES" sz="2200" dirty="0">
              <a:solidFill>
                <a:srgbClr val="002060"/>
              </a:solidFill>
              <a:latin typeface="Times New Roman" panose="02020603050405020304" pitchFamily="18" charset="0"/>
              <a:cs typeface="Times New Roman" panose="02020603050405020304" pitchFamily="18" charset="0"/>
            </a:endParaRPr>
          </a:p>
        </p:txBody>
      </p:sp>
      <p:cxnSp>
        <p:nvCxnSpPr>
          <p:cNvPr id="20" name="19 Conector recto"/>
          <p:cNvCxnSpPr/>
          <p:nvPr/>
        </p:nvCxnSpPr>
        <p:spPr>
          <a:xfrm>
            <a:off x="7632162" y="1555199"/>
            <a:ext cx="18286" cy="4706009"/>
          </a:xfrm>
          <a:prstGeom prst="line">
            <a:avLst/>
          </a:prstGeom>
        </p:spPr>
        <p:style>
          <a:lnRef idx="1">
            <a:schemeClr val="accent1"/>
          </a:lnRef>
          <a:fillRef idx="0">
            <a:schemeClr val="accent1"/>
          </a:fillRef>
          <a:effectRef idx="0">
            <a:schemeClr val="accent1"/>
          </a:effectRef>
          <a:fontRef idx="minor">
            <a:schemeClr val="tx1"/>
          </a:fontRef>
        </p:style>
      </p:cxnSp>
      <p:sp>
        <p:nvSpPr>
          <p:cNvPr id="2" name="1 Rectángulo"/>
          <p:cNvSpPr/>
          <p:nvPr/>
        </p:nvSpPr>
        <p:spPr>
          <a:xfrm>
            <a:off x="3834970" y="2086511"/>
            <a:ext cx="4196862" cy="3785652"/>
          </a:xfrm>
          <a:prstGeom prst="rect">
            <a:avLst/>
          </a:prstGeom>
        </p:spPr>
        <p:txBody>
          <a:bodyPr wrap="square">
            <a:spAutoFit/>
          </a:bodyPr>
          <a:lstStyle/>
          <a:p>
            <a:pPr lvl="0"/>
            <a:r>
              <a:rPr lang="es-EC" sz="2000" dirty="0" smtClean="0">
                <a:latin typeface="Times New Roman" panose="02020603050405020304" pitchFamily="18" charset="0"/>
                <a:cs typeface="Times New Roman" panose="02020603050405020304" pitchFamily="18" charset="0"/>
              </a:rPr>
              <a:t>-Reducido </a:t>
            </a:r>
            <a:r>
              <a:rPr lang="es-EC" sz="2000" dirty="0">
                <a:latin typeface="Times New Roman" panose="02020603050405020304" pitchFamily="18" charset="0"/>
                <a:cs typeface="Times New Roman" panose="02020603050405020304" pitchFamily="18" charset="0"/>
              </a:rPr>
              <a:t>consumo de voltaje y corriente</a:t>
            </a:r>
            <a:r>
              <a:rPr lang="es-EC" sz="2000" dirty="0" smtClean="0">
                <a:latin typeface="Times New Roman" panose="02020603050405020304" pitchFamily="18" charset="0"/>
                <a:cs typeface="Times New Roman" panose="02020603050405020304" pitchFamily="18" charset="0"/>
              </a:rPr>
              <a:t>.</a:t>
            </a:r>
          </a:p>
          <a:p>
            <a:pPr lvl="0"/>
            <a:endParaRPr lang="es-EC" sz="2000" dirty="0">
              <a:latin typeface="Times New Roman" panose="02020603050405020304" pitchFamily="18" charset="0"/>
              <a:cs typeface="Times New Roman" panose="02020603050405020304" pitchFamily="18" charset="0"/>
            </a:endParaRPr>
          </a:p>
          <a:p>
            <a:pPr lvl="0"/>
            <a:r>
              <a:rPr lang="es-EC" sz="2000" dirty="0" smtClean="0">
                <a:latin typeface="Times New Roman" panose="02020603050405020304" pitchFamily="18" charset="0"/>
                <a:cs typeface="Times New Roman" panose="02020603050405020304" pitchFamily="18" charset="0"/>
              </a:rPr>
              <a:t>-Bajo costo</a:t>
            </a:r>
            <a:endParaRPr lang="es-EC" sz="2000" dirty="0">
              <a:latin typeface="Times New Roman" panose="02020603050405020304" pitchFamily="18" charset="0"/>
              <a:cs typeface="Times New Roman" panose="02020603050405020304" pitchFamily="18" charset="0"/>
            </a:endParaRPr>
          </a:p>
          <a:p>
            <a:pPr lvl="0"/>
            <a:endParaRPr lang="es-EC" sz="2000" dirty="0" smtClean="0">
              <a:latin typeface="Times New Roman" panose="02020603050405020304" pitchFamily="18" charset="0"/>
              <a:cs typeface="Times New Roman" panose="02020603050405020304" pitchFamily="18" charset="0"/>
            </a:endParaRPr>
          </a:p>
          <a:p>
            <a:pPr lvl="0"/>
            <a:r>
              <a:rPr lang="es-EC" sz="2000" dirty="0" smtClean="0">
                <a:latin typeface="Times New Roman" panose="02020603050405020304" pitchFamily="18" charset="0"/>
                <a:cs typeface="Times New Roman" panose="02020603050405020304" pitchFamily="18" charset="0"/>
              </a:rPr>
              <a:t>-Amplia disponibilidad.</a:t>
            </a:r>
            <a:endParaRPr lang="es-EC" sz="2000" dirty="0">
              <a:latin typeface="Times New Roman" panose="02020603050405020304" pitchFamily="18" charset="0"/>
              <a:cs typeface="Times New Roman" panose="02020603050405020304" pitchFamily="18" charset="0"/>
            </a:endParaRPr>
          </a:p>
          <a:p>
            <a:pPr lvl="0"/>
            <a:endParaRPr lang="es-EC" sz="2000" dirty="0" smtClean="0">
              <a:latin typeface="Times New Roman" panose="02020603050405020304" pitchFamily="18" charset="0"/>
              <a:cs typeface="Times New Roman" panose="02020603050405020304" pitchFamily="18" charset="0"/>
            </a:endParaRPr>
          </a:p>
          <a:p>
            <a:pPr lvl="0"/>
            <a:r>
              <a:rPr lang="es-EC" sz="2000" dirty="0" smtClean="0">
                <a:latin typeface="Times New Roman" panose="02020603050405020304" pitchFamily="18" charset="0"/>
                <a:cs typeface="Times New Roman" panose="02020603050405020304" pitchFamily="18" charset="0"/>
              </a:rPr>
              <a:t>-Gran </a:t>
            </a:r>
            <a:r>
              <a:rPr lang="es-EC" sz="2000" dirty="0">
                <a:latin typeface="Times New Roman" panose="02020603050405020304" pitchFamily="18" charset="0"/>
                <a:cs typeface="Times New Roman" panose="02020603050405020304" pitchFamily="18" charset="0"/>
              </a:rPr>
              <a:t>poder de </a:t>
            </a:r>
            <a:r>
              <a:rPr lang="es-EC" sz="2000" dirty="0" smtClean="0">
                <a:latin typeface="Times New Roman" panose="02020603050405020304" pitchFamily="18" charset="0"/>
                <a:cs typeface="Times New Roman" panose="02020603050405020304" pitchFamily="18" charset="0"/>
              </a:rPr>
              <a:t>procesamiento.</a:t>
            </a:r>
          </a:p>
          <a:p>
            <a:pPr lvl="0"/>
            <a:endParaRPr lang="es-EC" sz="2000" dirty="0" smtClean="0">
              <a:latin typeface="Times New Roman" panose="02020603050405020304" pitchFamily="18" charset="0"/>
              <a:cs typeface="Times New Roman" panose="02020603050405020304" pitchFamily="18" charset="0"/>
            </a:endParaRPr>
          </a:p>
          <a:p>
            <a:pPr lvl="0"/>
            <a:r>
              <a:rPr lang="es-EC" sz="2000" dirty="0" smtClean="0">
                <a:latin typeface="Times New Roman" panose="02020603050405020304" pitchFamily="18" charset="0"/>
                <a:cs typeface="Times New Roman" panose="02020603050405020304" pitchFamily="18" charset="0"/>
              </a:rPr>
              <a:t>-Disponibilidad de  salidas  PWM</a:t>
            </a:r>
          </a:p>
          <a:p>
            <a:pPr lvl="0"/>
            <a:endParaRPr lang="es-EC" sz="2000" dirty="0" smtClean="0">
              <a:latin typeface="Times New Roman" panose="02020603050405020304" pitchFamily="18" charset="0"/>
              <a:cs typeface="Times New Roman" panose="02020603050405020304" pitchFamily="18" charset="0"/>
            </a:endParaRPr>
          </a:p>
          <a:p>
            <a:pPr lvl="0"/>
            <a:r>
              <a:rPr lang="es-EC" sz="2000" dirty="0" smtClean="0">
                <a:latin typeface="Times New Roman" panose="02020603050405020304" pitchFamily="18" charset="0"/>
                <a:cs typeface="Times New Roman" panose="02020603050405020304" pitchFamily="18" charset="0"/>
              </a:rPr>
              <a:t>-Software libre</a:t>
            </a:r>
            <a:endParaRPr lang="es-EC" sz="2000" dirty="0">
              <a:latin typeface="Times New Roman" panose="02020603050405020304" pitchFamily="18" charset="0"/>
              <a:cs typeface="Times New Roman" panose="02020603050405020304" pitchFamily="18" charset="0"/>
            </a:endParaRPr>
          </a:p>
        </p:txBody>
      </p:sp>
      <p:graphicFrame>
        <p:nvGraphicFramePr>
          <p:cNvPr id="3" name="2 Tabla"/>
          <p:cNvGraphicFramePr>
            <a:graphicFrameLocks noGrp="1"/>
          </p:cNvGraphicFramePr>
          <p:nvPr>
            <p:extLst>
              <p:ext uri="{D42A27DB-BD31-4B8C-83A1-F6EECF244321}">
                <p14:modId xmlns:p14="http://schemas.microsoft.com/office/powerpoint/2010/main" val="2882674891"/>
              </p:ext>
            </p:extLst>
          </p:nvPr>
        </p:nvGraphicFramePr>
        <p:xfrm>
          <a:off x="8048264" y="2774983"/>
          <a:ext cx="3798276" cy="1828800"/>
        </p:xfrm>
        <a:graphic>
          <a:graphicData uri="http://schemas.openxmlformats.org/drawingml/2006/table">
            <a:tbl>
              <a:tblPr firstRow="1" firstCol="1" bandRow="1">
                <a:tableStyleId>{B301B821-A1FF-4177-AEE7-76D212191A09}</a:tableStyleId>
              </a:tblPr>
              <a:tblGrid>
                <a:gridCol w="2109174">
                  <a:extLst>
                    <a:ext uri="{9D8B030D-6E8A-4147-A177-3AD203B41FA5}">
                      <a16:colId xmlns:a16="http://schemas.microsoft.com/office/drawing/2014/main" xmlns="" val="20000"/>
                    </a:ext>
                  </a:extLst>
                </a:gridCol>
                <a:gridCol w="1689102">
                  <a:extLst>
                    <a:ext uri="{9D8B030D-6E8A-4147-A177-3AD203B41FA5}">
                      <a16:colId xmlns:a16="http://schemas.microsoft.com/office/drawing/2014/main" xmlns="" val="20001"/>
                    </a:ext>
                  </a:extLst>
                </a:gridCol>
              </a:tblGrid>
              <a:tr h="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Característica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Valor</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Voltaje de operación</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1.8 a 5.5 V</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Canales ADC</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smtClean="0">
                          <a:effectLst/>
                          <a:latin typeface="Times New Roman" panose="02020603050405020304" pitchFamily="18" charset="0"/>
                          <a:ea typeface="+mn-ea"/>
                          <a:cs typeface="Times New Roman" panose="02020603050405020304" pitchFamily="18" charset="0"/>
                        </a:rPr>
                        <a:t>6</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0">
                <a:tc>
                  <a:txBody>
                    <a:bodyPr/>
                    <a:lstStyle/>
                    <a:p>
                      <a:pPr>
                        <a:spcAft>
                          <a:spcPts val="0"/>
                        </a:spcAft>
                      </a:pPr>
                      <a:r>
                        <a:rPr lang="es-EC" sz="2000" dirty="0" smtClean="0">
                          <a:effectLst/>
                          <a:latin typeface="Times New Roman" panose="02020603050405020304" pitchFamily="18" charset="0"/>
                          <a:ea typeface="Calibri"/>
                          <a:cs typeface="Times New Roman" panose="02020603050405020304" pitchFamily="18" charset="0"/>
                        </a:rPr>
                        <a:t>I/O</a:t>
                      </a:r>
                      <a:r>
                        <a:rPr lang="es-EC" sz="2000" baseline="0" dirty="0" smtClean="0">
                          <a:effectLst/>
                          <a:latin typeface="Times New Roman" panose="02020603050405020304" pitchFamily="18" charset="0"/>
                          <a:ea typeface="Calibri"/>
                          <a:cs typeface="Times New Roman" panose="02020603050405020304" pitchFamily="18" charset="0"/>
                        </a:rPr>
                        <a:t> digitales</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smtClean="0">
                          <a:effectLst/>
                          <a:latin typeface="Times New Roman" panose="02020603050405020304" pitchFamily="18" charset="0"/>
                          <a:ea typeface="Calibri"/>
                          <a:cs typeface="Times New Roman" panose="02020603050405020304" pitchFamily="18" charset="0"/>
                        </a:rPr>
                        <a:t>13</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0">
                <a:tc>
                  <a:txBody>
                    <a:bodyPr/>
                    <a:lstStyle/>
                    <a:p>
                      <a:pPr>
                        <a:spcAft>
                          <a:spcPts val="0"/>
                        </a:spcAft>
                      </a:pPr>
                      <a:r>
                        <a:rPr lang="es-EC" sz="2000" dirty="0" smtClean="0">
                          <a:effectLst/>
                          <a:latin typeface="Times New Roman" panose="02020603050405020304" pitchFamily="18" charset="0"/>
                          <a:ea typeface="Calibri"/>
                          <a:cs typeface="Times New Roman" panose="02020603050405020304" pitchFamily="18" charset="0"/>
                        </a:rPr>
                        <a:t>PWM</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smtClean="0">
                          <a:effectLst/>
                          <a:latin typeface="Times New Roman" panose="02020603050405020304" pitchFamily="18" charset="0"/>
                          <a:ea typeface="Calibri"/>
                          <a:cs typeface="Times New Roman" panose="02020603050405020304" pitchFamily="18" charset="0"/>
                        </a:rPr>
                        <a:t>6 canales</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bl>
          </a:graphicData>
        </a:graphic>
      </p:graphicFrame>
      <p:sp>
        <p:nvSpPr>
          <p:cNvPr id="21" name="CuadroTexto 2"/>
          <p:cNvSpPr txBox="1"/>
          <p:nvPr/>
        </p:nvSpPr>
        <p:spPr>
          <a:xfrm>
            <a:off x="7621048" y="1457894"/>
            <a:ext cx="4570952" cy="430887"/>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Características técnicas</a:t>
            </a:r>
            <a:endParaRPr lang="es-ES" sz="2200" dirty="0">
              <a:solidFill>
                <a:srgbClr val="002060"/>
              </a:solidFill>
              <a:latin typeface="Times New Roman" panose="02020603050405020304" pitchFamily="18" charset="0"/>
              <a:cs typeface="Times New Roman" panose="02020603050405020304" pitchFamily="18" charset="0"/>
            </a:endParaRPr>
          </a:p>
        </p:txBody>
      </p:sp>
      <p:sp>
        <p:nvSpPr>
          <p:cNvPr id="5" name="4 Rectángulo"/>
          <p:cNvSpPr/>
          <p:nvPr/>
        </p:nvSpPr>
        <p:spPr>
          <a:xfrm>
            <a:off x="682907" y="4730208"/>
            <a:ext cx="2229265"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Fuente: (Atmel, 2016)</a:t>
            </a:r>
            <a:endParaRPr lang="es-EC" dirty="0">
              <a:latin typeface="Times New Roman" panose="02020603050405020304" pitchFamily="18" charset="0"/>
              <a:cs typeface="Times New Roman" panose="02020603050405020304" pitchFamily="18" charset="0"/>
            </a:endParaRPr>
          </a:p>
        </p:txBody>
      </p:sp>
      <p:sp>
        <p:nvSpPr>
          <p:cNvPr id="10" name="9 Rectángulo"/>
          <p:cNvSpPr/>
          <p:nvPr/>
        </p:nvSpPr>
        <p:spPr>
          <a:xfrm>
            <a:off x="8972266" y="4816188"/>
            <a:ext cx="2229265"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Fuente: (Atmel, 2016)</a:t>
            </a:r>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55195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TARJETA  DE CONTROL/ Comunicación serial </a:t>
            </a:r>
            <a:endParaRPr lang="es-ES" sz="2600" dirty="0">
              <a:solidFill>
                <a:srgbClr val="002060"/>
              </a:solidFill>
              <a:latin typeface="Times New Roman" panose="02020603050405020304" pitchFamily="18" charset="0"/>
              <a:cs typeface="Times New Roman" panose="02020603050405020304" pitchFamily="18" charset="0"/>
            </a:endParaRPr>
          </a:p>
        </p:txBody>
      </p:sp>
      <p:sp>
        <p:nvSpPr>
          <p:cNvPr id="17" name="CuadroTexto 2"/>
          <p:cNvSpPr txBox="1"/>
          <p:nvPr/>
        </p:nvSpPr>
        <p:spPr>
          <a:xfrm>
            <a:off x="-475772" y="1555199"/>
            <a:ext cx="4570952" cy="430887"/>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D-SUN USB a TTL</a:t>
            </a:r>
            <a:endParaRPr lang="es-ES" sz="2200" dirty="0">
              <a:solidFill>
                <a:srgbClr val="002060"/>
              </a:solidFill>
              <a:latin typeface="Times New Roman" panose="02020603050405020304" pitchFamily="18" charset="0"/>
              <a:cs typeface="Times New Roman" panose="02020603050405020304" pitchFamily="18" charset="0"/>
            </a:endParaRPr>
          </a:p>
        </p:txBody>
      </p:sp>
      <p:cxnSp>
        <p:nvCxnSpPr>
          <p:cNvPr id="18" name="17 Conector recto"/>
          <p:cNvCxnSpPr/>
          <p:nvPr/>
        </p:nvCxnSpPr>
        <p:spPr>
          <a:xfrm>
            <a:off x="3729813" y="1555199"/>
            <a:ext cx="18286" cy="4706009"/>
          </a:xfrm>
          <a:prstGeom prst="line">
            <a:avLst/>
          </a:prstGeom>
        </p:spPr>
        <p:style>
          <a:lnRef idx="1">
            <a:schemeClr val="accent1"/>
          </a:lnRef>
          <a:fillRef idx="0">
            <a:schemeClr val="accent1"/>
          </a:fillRef>
          <a:effectRef idx="0">
            <a:schemeClr val="accent1"/>
          </a:effectRef>
          <a:fontRef idx="minor">
            <a:schemeClr val="tx1"/>
          </a:fontRef>
        </p:style>
      </p:cxnSp>
      <p:sp>
        <p:nvSpPr>
          <p:cNvPr id="19" name="CuadroTexto 2"/>
          <p:cNvSpPr txBox="1"/>
          <p:nvPr/>
        </p:nvSpPr>
        <p:spPr>
          <a:xfrm>
            <a:off x="3477312" y="1498535"/>
            <a:ext cx="4570952" cy="430887"/>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Ventajas</a:t>
            </a:r>
            <a:endParaRPr lang="es-ES" sz="2200" dirty="0">
              <a:solidFill>
                <a:srgbClr val="002060"/>
              </a:solidFill>
              <a:latin typeface="Times New Roman" panose="02020603050405020304" pitchFamily="18" charset="0"/>
              <a:cs typeface="Times New Roman" panose="02020603050405020304" pitchFamily="18" charset="0"/>
            </a:endParaRPr>
          </a:p>
        </p:txBody>
      </p:sp>
      <p:cxnSp>
        <p:nvCxnSpPr>
          <p:cNvPr id="20" name="19 Conector recto"/>
          <p:cNvCxnSpPr/>
          <p:nvPr/>
        </p:nvCxnSpPr>
        <p:spPr>
          <a:xfrm>
            <a:off x="7632162" y="1555199"/>
            <a:ext cx="18286" cy="4706009"/>
          </a:xfrm>
          <a:prstGeom prst="line">
            <a:avLst/>
          </a:prstGeom>
        </p:spPr>
        <p:style>
          <a:lnRef idx="1">
            <a:schemeClr val="accent1"/>
          </a:lnRef>
          <a:fillRef idx="0">
            <a:schemeClr val="accent1"/>
          </a:fillRef>
          <a:effectRef idx="0">
            <a:schemeClr val="accent1"/>
          </a:effectRef>
          <a:fontRef idx="minor">
            <a:schemeClr val="tx1"/>
          </a:fontRef>
        </p:style>
      </p:cxnSp>
      <p:sp>
        <p:nvSpPr>
          <p:cNvPr id="21" name="CuadroTexto 2"/>
          <p:cNvSpPr txBox="1"/>
          <p:nvPr/>
        </p:nvSpPr>
        <p:spPr>
          <a:xfrm>
            <a:off x="7621048" y="1498534"/>
            <a:ext cx="4570952" cy="430887"/>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Características técnicas</a:t>
            </a:r>
            <a:endParaRPr lang="es-ES" sz="2200" dirty="0">
              <a:solidFill>
                <a:srgbClr val="002060"/>
              </a:solidFill>
              <a:latin typeface="Times New Roman" panose="02020603050405020304" pitchFamily="18" charset="0"/>
              <a:cs typeface="Times New Roman" panose="02020603050405020304" pitchFamily="18" charset="0"/>
            </a:endParaRPr>
          </a:p>
        </p:txBody>
      </p:sp>
      <p:pic>
        <p:nvPicPr>
          <p:cNvPr id="12" name="Picture"/>
          <p:cNvPicPr/>
          <p:nvPr/>
        </p:nvPicPr>
        <p:blipFill rotWithShape="1">
          <a:blip r:embed="rId3" cstate="print">
            <a:extLst>
              <a:ext uri="{28A0092B-C50C-407E-A947-70E740481C1C}">
                <a14:useLocalDpi xmlns:a14="http://schemas.microsoft.com/office/drawing/2010/main" val="0"/>
              </a:ext>
            </a:extLst>
          </a:blip>
          <a:srcRect t="12500"/>
          <a:stretch/>
        </p:blipFill>
        <p:spPr bwMode="auto">
          <a:xfrm>
            <a:off x="395933" y="2454346"/>
            <a:ext cx="3081379" cy="2338753"/>
          </a:xfrm>
          <a:prstGeom prst="rect">
            <a:avLst/>
          </a:prstGeom>
          <a:noFill/>
          <a:ln>
            <a:noFill/>
          </a:ln>
          <a:extLst>
            <a:ext uri="{53640926-AAD7-44D8-BBD7-CCE9431645EC}">
              <a14:shadowObscured xmlns:a14="http://schemas.microsoft.com/office/drawing/2010/main"/>
            </a:ext>
          </a:extLst>
        </p:spPr>
      </p:pic>
      <p:sp>
        <p:nvSpPr>
          <p:cNvPr id="5" name="4 Rectángulo"/>
          <p:cNvSpPr/>
          <p:nvPr/>
        </p:nvSpPr>
        <p:spPr>
          <a:xfrm>
            <a:off x="4095180" y="2474666"/>
            <a:ext cx="3335215" cy="2246769"/>
          </a:xfrm>
          <a:prstGeom prst="rect">
            <a:avLst/>
          </a:prstGeom>
        </p:spPr>
        <p:txBody>
          <a:bodyPr wrap="square">
            <a:spAutoFit/>
          </a:bodyPr>
          <a:lstStyle/>
          <a:p>
            <a:pPr lvl="0"/>
            <a:r>
              <a:rPr lang="es-EC" sz="2000" dirty="0" smtClean="0">
                <a:latin typeface="Times New Roman" panose="02020603050405020304" pitchFamily="18" charset="0"/>
                <a:cs typeface="Times New Roman" panose="02020603050405020304" pitchFamily="18" charset="0"/>
              </a:rPr>
              <a:t>-Económico.</a:t>
            </a:r>
          </a:p>
          <a:p>
            <a:pPr lvl="0"/>
            <a:endParaRPr lang="es-EC" sz="2000" dirty="0">
              <a:latin typeface="Times New Roman" panose="02020603050405020304" pitchFamily="18" charset="0"/>
              <a:cs typeface="Times New Roman" panose="02020603050405020304" pitchFamily="18" charset="0"/>
            </a:endParaRPr>
          </a:p>
          <a:p>
            <a:pPr lvl="0"/>
            <a:r>
              <a:rPr lang="es-EC" sz="2000" dirty="0" smtClean="0">
                <a:latin typeface="Times New Roman" panose="02020603050405020304" pitchFamily="18" charset="0"/>
                <a:cs typeface="Times New Roman" panose="02020603050405020304" pitchFamily="18" charset="0"/>
              </a:rPr>
              <a:t>-Robustez</a:t>
            </a:r>
          </a:p>
          <a:p>
            <a:pPr lvl="0"/>
            <a:endParaRPr lang="es-EC" sz="2000" dirty="0">
              <a:latin typeface="Times New Roman" panose="02020603050405020304" pitchFamily="18" charset="0"/>
              <a:cs typeface="Times New Roman" panose="02020603050405020304" pitchFamily="18" charset="0"/>
            </a:endParaRPr>
          </a:p>
          <a:p>
            <a:pPr lvl="0"/>
            <a:r>
              <a:rPr lang="es-EC" sz="2000" dirty="0" smtClean="0">
                <a:latin typeface="Times New Roman" panose="02020603050405020304" pitchFamily="18" charset="0"/>
                <a:cs typeface="Times New Roman" panose="02020603050405020304" pitchFamily="18" charset="0"/>
              </a:rPr>
              <a:t>-Conexión </a:t>
            </a:r>
            <a:r>
              <a:rPr lang="es-EC" sz="2000" dirty="0">
                <a:latin typeface="Times New Roman" panose="02020603050405020304" pitchFamily="18" charset="0"/>
                <a:cs typeface="Times New Roman" panose="02020603050405020304" pitchFamily="18" charset="0"/>
              </a:rPr>
              <a:t>segura y confiable</a:t>
            </a:r>
            <a:r>
              <a:rPr lang="es-EC" sz="2000" dirty="0" smtClean="0">
                <a:latin typeface="Times New Roman" panose="02020603050405020304" pitchFamily="18" charset="0"/>
                <a:cs typeface="Times New Roman" panose="02020603050405020304" pitchFamily="18" charset="0"/>
              </a:rPr>
              <a:t>.</a:t>
            </a:r>
          </a:p>
          <a:p>
            <a:pPr lvl="0"/>
            <a:endParaRPr lang="es-EC" sz="2000" dirty="0">
              <a:latin typeface="Times New Roman" panose="02020603050405020304" pitchFamily="18" charset="0"/>
              <a:cs typeface="Times New Roman" panose="02020603050405020304" pitchFamily="18" charset="0"/>
            </a:endParaRPr>
          </a:p>
          <a:p>
            <a:pPr lvl="0"/>
            <a:r>
              <a:rPr lang="es-EC" sz="2000" dirty="0" smtClean="0">
                <a:latin typeface="Times New Roman" panose="02020603050405020304" pitchFamily="18" charset="0"/>
                <a:cs typeface="Times New Roman" panose="02020603050405020304" pitchFamily="18" charset="0"/>
              </a:rPr>
              <a:t>-Facilidad de uso</a:t>
            </a:r>
          </a:p>
        </p:txBody>
      </p:sp>
      <p:graphicFrame>
        <p:nvGraphicFramePr>
          <p:cNvPr id="6" name="5 Tabla"/>
          <p:cNvGraphicFramePr>
            <a:graphicFrameLocks noGrp="1"/>
          </p:cNvGraphicFramePr>
          <p:nvPr>
            <p:extLst>
              <p:ext uri="{D42A27DB-BD31-4B8C-83A1-F6EECF244321}">
                <p14:modId xmlns:p14="http://schemas.microsoft.com/office/powerpoint/2010/main" val="2773692266"/>
              </p:ext>
            </p:extLst>
          </p:nvPr>
        </p:nvGraphicFramePr>
        <p:xfrm>
          <a:off x="7946409" y="2555946"/>
          <a:ext cx="3920229" cy="2133600"/>
        </p:xfrm>
        <a:graphic>
          <a:graphicData uri="http://schemas.openxmlformats.org/drawingml/2006/table">
            <a:tbl>
              <a:tblPr firstRow="1" firstCol="1" bandRow="1">
                <a:tableStyleId>{B301B821-A1FF-4177-AEE7-76D212191A09}</a:tableStyleId>
              </a:tblPr>
              <a:tblGrid>
                <a:gridCol w="1897418">
                  <a:extLst>
                    <a:ext uri="{9D8B030D-6E8A-4147-A177-3AD203B41FA5}">
                      <a16:colId xmlns:a16="http://schemas.microsoft.com/office/drawing/2014/main" xmlns="" val="20000"/>
                    </a:ext>
                  </a:extLst>
                </a:gridCol>
                <a:gridCol w="2022811">
                  <a:extLst>
                    <a:ext uri="{9D8B030D-6E8A-4147-A177-3AD203B41FA5}">
                      <a16:colId xmlns:a16="http://schemas.microsoft.com/office/drawing/2014/main" xmlns="" val="20001"/>
                    </a:ext>
                  </a:extLst>
                </a:gridCol>
              </a:tblGrid>
              <a:tr h="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Característica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a:effectLst/>
                          <a:latin typeface="Times New Roman" panose="02020603050405020304" pitchFamily="18" charset="0"/>
                          <a:cs typeface="Times New Roman" panose="02020603050405020304" pitchFamily="18" charset="0"/>
                        </a:rPr>
                        <a:t>Valor</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Protección fusible</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500 </a:t>
                      </a:r>
                      <a:r>
                        <a:rPr lang="es-EC" sz="2000" dirty="0" err="1">
                          <a:effectLst/>
                          <a:latin typeface="Times New Roman" panose="02020603050405020304" pitchFamily="18" charset="0"/>
                          <a:cs typeface="Times New Roman" panose="02020603050405020304" pitchFamily="18" charset="0"/>
                        </a:rPr>
                        <a:t>mA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0">
                <a:tc>
                  <a:txBody>
                    <a:bodyPr/>
                    <a:lstStyle/>
                    <a:p>
                      <a:pPr>
                        <a:spcAft>
                          <a:spcPts val="0"/>
                        </a:spcAft>
                      </a:pPr>
                      <a:r>
                        <a:rPr lang="es-EC" sz="2000">
                          <a:effectLst/>
                          <a:latin typeface="Times New Roman" panose="02020603050405020304" pitchFamily="18" charset="0"/>
                          <a:cs typeface="Times New Roman" panose="02020603050405020304" pitchFamily="18" charset="0"/>
                        </a:rPr>
                        <a:t>USB</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a:effectLst/>
                          <a:latin typeface="Times New Roman" panose="02020603050405020304" pitchFamily="18" charset="0"/>
                          <a:cs typeface="Times New Roman" panose="02020603050405020304" pitchFamily="18" charset="0"/>
                        </a:rPr>
                        <a:t>2.0</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0">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Velocidad</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a:effectLst/>
                          <a:latin typeface="Times New Roman" panose="02020603050405020304" pitchFamily="18" charset="0"/>
                          <a:cs typeface="Times New Roman" panose="02020603050405020304" pitchFamily="18" charset="0"/>
                        </a:rPr>
                        <a:t>300 a 1.5 Mbps</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0">
                <a:tc>
                  <a:txBody>
                    <a:bodyPr/>
                    <a:lstStyle/>
                    <a:p>
                      <a:pPr>
                        <a:spcAft>
                          <a:spcPts val="0"/>
                        </a:spcAft>
                      </a:pPr>
                      <a:r>
                        <a:rPr lang="es-EC" sz="2000">
                          <a:effectLst/>
                          <a:latin typeface="Times New Roman" panose="02020603050405020304" pitchFamily="18" charset="0"/>
                          <a:cs typeface="Times New Roman" panose="02020603050405020304" pitchFamily="18" charset="0"/>
                        </a:rPr>
                        <a:t>Voltaje de trabajo </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4.25 a 5.25 V </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7" name="6 Rectángulo"/>
          <p:cNvSpPr/>
          <p:nvPr/>
        </p:nvSpPr>
        <p:spPr>
          <a:xfrm>
            <a:off x="8286112" y="4868295"/>
            <a:ext cx="3332964"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Fuente: (DX Deal Extreme, 2013)</a:t>
            </a:r>
            <a:endParaRPr lang="es-EC" dirty="0">
              <a:latin typeface="Times New Roman" panose="02020603050405020304" pitchFamily="18" charset="0"/>
              <a:cs typeface="Times New Roman" panose="02020603050405020304" pitchFamily="18" charset="0"/>
            </a:endParaRPr>
          </a:p>
        </p:txBody>
      </p:sp>
      <p:sp>
        <p:nvSpPr>
          <p:cNvPr id="22" name="21 Rectángulo"/>
          <p:cNvSpPr/>
          <p:nvPr/>
        </p:nvSpPr>
        <p:spPr>
          <a:xfrm>
            <a:off x="285028" y="4983884"/>
            <a:ext cx="3332964"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Fuente: (DX Deal Extreme, 2013)</a:t>
            </a:r>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82917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TARJETA DE CONTROL / Placa PCB</a:t>
            </a:r>
            <a:endParaRPr lang="es-ES" sz="2600" dirty="0">
              <a:solidFill>
                <a:srgbClr val="002060"/>
              </a:solidFill>
              <a:latin typeface="Times New Roman" panose="02020603050405020304" pitchFamily="18" charset="0"/>
              <a:cs typeface="Times New Roman" panose="02020603050405020304" pitchFamily="18" charset="0"/>
            </a:endParaRPr>
          </a:p>
        </p:txBody>
      </p:sp>
      <p:cxnSp>
        <p:nvCxnSpPr>
          <p:cNvPr id="33" name="32 Conector recto"/>
          <p:cNvCxnSpPr/>
          <p:nvPr/>
        </p:nvCxnSpPr>
        <p:spPr>
          <a:xfrm>
            <a:off x="4062808" y="1104750"/>
            <a:ext cx="46394" cy="5067450"/>
          </a:xfrm>
          <a:prstGeom prst="line">
            <a:avLst/>
          </a:prstGeom>
        </p:spPr>
        <p:style>
          <a:lnRef idx="1">
            <a:schemeClr val="accent1"/>
          </a:lnRef>
          <a:fillRef idx="0">
            <a:schemeClr val="accent1"/>
          </a:fillRef>
          <a:effectRef idx="0">
            <a:schemeClr val="accent1"/>
          </a:effectRef>
          <a:fontRef idx="minor">
            <a:schemeClr val="tx1"/>
          </a:fontRef>
        </p:style>
      </p:cxnSp>
      <p:sp>
        <p:nvSpPr>
          <p:cNvPr id="25" name="CuadroTexto 2"/>
          <p:cNvSpPr txBox="1"/>
          <p:nvPr/>
        </p:nvSpPr>
        <p:spPr>
          <a:xfrm>
            <a:off x="-90534" y="1160426"/>
            <a:ext cx="4570952" cy="430887"/>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Cálculo del Ancho de pista</a:t>
            </a:r>
            <a:endParaRPr lang="es-ES" sz="2200" dirty="0">
              <a:solidFill>
                <a:srgbClr val="002060"/>
              </a:solidFill>
              <a:latin typeface="Times New Roman" panose="02020603050405020304" pitchFamily="18" charset="0"/>
              <a:cs typeface="Times New Roman" panose="02020603050405020304" pitchFamily="18" charset="0"/>
            </a:endParaRPr>
          </a:p>
        </p:txBody>
      </p:sp>
      <p:sp>
        <p:nvSpPr>
          <p:cNvPr id="13" name="CuadroTexto 2"/>
          <p:cNvSpPr txBox="1"/>
          <p:nvPr/>
        </p:nvSpPr>
        <p:spPr>
          <a:xfrm>
            <a:off x="5819697" y="977231"/>
            <a:ext cx="5354509" cy="430887"/>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Circuito de conexión y Diagrama 3D</a:t>
            </a:r>
            <a:endParaRPr lang="es-ES" sz="2200"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14 Rectángulo"/>
              <p:cNvSpPr/>
              <p:nvPr/>
            </p:nvSpPr>
            <p:spPr>
              <a:xfrm>
                <a:off x="1236140" y="1954444"/>
                <a:ext cx="1739445" cy="40011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b="0" i="1" smtClean="0">
                              <a:latin typeface="Cambria Math"/>
                            </a:rPr>
                            <m:t>𝐼</m:t>
                          </m:r>
                        </m:e>
                        <m:sub>
                          <m:r>
                            <a:rPr lang="es-EC" sz="2000" b="0" i="1" smtClean="0">
                              <a:latin typeface="Cambria Math"/>
                            </a:rPr>
                            <m:t>𝑚</m:t>
                          </m:r>
                          <m:r>
                            <a:rPr lang="es-EC" sz="2000" b="0" i="1" smtClean="0">
                              <a:latin typeface="Cambria Math"/>
                            </a:rPr>
                            <m:t>á</m:t>
                          </m:r>
                          <m:r>
                            <a:rPr lang="es-EC" sz="2000" b="0" i="1" smtClean="0">
                              <a:latin typeface="Cambria Math"/>
                            </a:rPr>
                            <m:t>𝑥</m:t>
                          </m:r>
                        </m:sub>
                      </m:sSub>
                      <m:r>
                        <a:rPr lang="es-ES_tradnl" sz="2000" i="1">
                          <a:latin typeface="Cambria Math"/>
                        </a:rPr>
                        <m:t>=</m:t>
                      </m:r>
                      <m:r>
                        <a:rPr lang="es-EC" sz="2000" i="1">
                          <a:latin typeface="Cambria Math"/>
                        </a:rPr>
                        <m:t>1</m:t>
                      </m:r>
                      <m:r>
                        <a:rPr lang="es-EC" sz="2000" b="0" i="1" smtClean="0">
                          <a:latin typeface="Cambria Math"/>
                        </a:rPr>
                        <m:t>.5 </m:t>
                      </m:r>
                      <m:r>
                        <a:rPr lang="es-EC" sz="2000" b="0" i="1" smtClean="0">
                          <a:latin typeface="Cambria Math"/>
                        </a:rPr>
                        <m:t>𝐴</m:t>
                      </m:r>
                    </m:oMath>
                  </m:oMathPara>
                </a14:m>
                <a:endParaRPr lang="es-EC" sz="2000" dirty="0" smtClean="0">
                  <a:latin typeface="Times New Roman" panose="02020603050405020304" pitchFamily="18" charset="0"/>
                  <a:cs typeface="Times New Roman" panose="02020603050405020304" pitchFamily="18" charset="0"/>
                </a:endParaRPr>
              </a:p>
            </p:txBody>
          </p:sp>
        </mc:Choice>
        <mc:Fallback xmlns="">
          <p:sp>
            <p:nvSpPr>
              <p:cNvPr id="15" name="14 Rectángulo"/>
              <p:cNvSpPr>
                <a:spLocks noRot="1" noChangeAspect="1" noMove="1" noResize="1" noEditPoints="1" noAdjustHandles="1" noChangeArrowheads="1" noChangeShapeType="1" noTextEdit="1"/>
              </p:cNvSpPr>
              <p:nvPr/>
            </p:nvSpPr>
            <p:spPr>
              <a:xfrm>
                <a:off x="1236140" y="1954444"/>
                <a:ext cx="1739445" cy="400110"/>
              </a:xfrm>
              <a:prstGeom prst="rect">
                <a:avLst/>
              </a:prstGeom>
              <a:blipFill rotWithShape="1">
                <a:blip r:embed="rId3"/>
                <a:stretch>
                  <a:fillRect b="-461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11 Rectángulo"/>
              <p:cNvSpPr/>
              <p:nvPr/>
            </p:nvSpPr>
            <p:spPr>
              <a:xfrm>
                <a:off x="657861" y="2704866"/>
                <a:ext cx="2735043" cy="11337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𝐴𝑛𝑐h𝑜</m:t>
                      </m:r>
                      <m:r>
                        <a:rPr lang="es-EC" i="1">
                          <a:latin typeface="Cambria Math"/>
                        </a:rPr>
                        <m:t>= </m:t>
                      </m:r>
                      <m:f>
                        <m:fPr>
                          <m:ctrlPr>
                            <a:rPr lang="es-EC" i="1">
                              <a:latin typeface="Cambria Math"/>
                            </a:rPr>
                          </m:ctrlPr>
                        </m:fPr>
                        <m:num>
                          <m:sSup>
                            <m:sSupPr>
                              <m:ctrlPr>
                                <a:rPr lang="es-EC" i="1">
                                  <a:latin typeface="Cambria Math"/>
                                </a:rPr>
                              </m:ctrlPr>
                            </m:sSupPr>
                            <m:e>
                              <m:d>
                                <m:dPr>
                                  <m:ctrlPr>
                                    <a:rPr lang="es-EC" i="1">
                                      <a:latin typeface="Cambria Math"/>
                                    </a:rPr>
                                  </m:ctrlPr>
                                </m:dPr>
                                <m:e>
                                  <m:f>
                                    <m:fPr>
                                      <m:ctrlPr>
                                        <a:rPr lang="es-EC" i="1">
                                          <a:latin typeface="Cambria Math"/>
                                        </a:rPr>
                                      </m:ctrlPr>
                                    </m:fPr>
                                    <m:num>
                                      <m:r>
                                        <a:rPr lang="es-EC" i="1">
                                          <a:latin typeface="Cambria Math"/>
                                        </a:rPr>
                                        <m:t>𝐼</m:t>
                                      </m:r>
                                    </m:num>
                                    <m:den>
                                      <m:sSub>
                                        <m:sSubPr>
                                          <m:ctrlPr>
                                            <a:rPr lang="es-EC" i="1">
                                              <a:latin typeface="Cambria Math"/>
                                            </a:rPr>
                                          </m:ctrlPr>
                                        </m:sSubPr>
                                        <m:e>
                                          <m:r>
                                            <a:rPr lang="es-EC" i="1">
                                              <a:latin typeface="Cambria Math"/>
                                            </a:rPr>
                                            <m:t>𝑘</m:t>
                                          </m:r>
                                        </m:e>
                                        <m:sub>
                                          <m:r>
                                            <a:rPr lang="es-EC" i="1">
                                              <a:latin typeface="Cambria Math"/>
                                            </a:rPr>
                                            <m:t>1</m:t>
                                          </m:r>
                                        </m:sub>
                                      </m:sSub>
                                      <m:r>
                                        <a:rPr lang="es-EC" i="1">
                                          <a:latin typeface="Cambria Math"/>
                                        </a:rPr>
                                        <m:t>×</m:t>
                                      </m:r>
                                      <m:sSup>
                                        <m:sSupPr>
                                          <m:ctrlPr>
                                            <a:rPr lang="es-EC" i="1">
                                              <a:latin typeface="Cambria Math"/>
                                            </a:rPr>
                                          </m:ctrlPr>
                                        </m:sSupPr>
                                        <m:e>
                                          <m:r>
                                            <a:rPr lang="es-EC" i="1">
                                              <a:latin typeface="Cambria Math"/>
                                            </a:rPr>
                                            <m:t>∆</m:t>
                                          </m:r>
                                          <m:r>
                                            <a:rPr lang="es-EC" i="1">
                                              <a:latin typeface="Cambria Math"/>
                                            </a:rPr>
                                            <m:t>𝑇</m:t>
                                          </m:r>
                                        </m:e>
                                        <m:sup>
                                          <m:sSub>
                                            <m:sSubPr>
                                              <m:ctrlPr>
                                                <a:rPr lang="es-EC" i="1">
                                                  <a:latin typeface="Cambria Math"/>
                                                </a:rPr>
                                              </m:ctrlPr>
                                            </m:sSubPr>
                                            <m:e>
                                              <m:r>
                                                <a:rPr lang="es-EC" i="1">
                                                  <a:latin typeface="Cambria Math"/>
                                                </a:rPr>
                                                <m:t>𝑘</m:t>
                                              </m:r>
                                            </m:e>
                                            <m:sub>
                                              <m:r>
                                                <a:rPr lang="es-EC" i="1">
                                                  <a:latin typeface="Cambria Math"/>
                                                </a:rPr>
                                                <m:t>2</m:t>
                                              </m:r>
                                            </m:sub>
                                          </m:sSub>
                                        </m:sup>
                                      </m:sSup>
                                    </m:den>
                                  </m:f>
                                </m:e>
                              </m:d>
                            </m:e>
                            <m:sup>
                              <m:f>
                                <m:fPr>
                                  <m:ctrlPr>
                                    <a:rPr lang="es-EC" i="1">
                                      <a:latin typeface="Cambria Math"/>
                                    </a:rPr>
                                  </m:ctrlPr>
                                </m:fPr>
                                <m:num>
                                  <m:r>
                                    <a:rPr lang="es-EC" i="1">
                                      <a:latin typeface="Cambria Math"/>
                                    </a:rPr>
                                    <m:t>1</m:t>
                                  </m:r>
                                </m:num>
                                <m:den>
                                  <m:sSub>
                                    <m:sSubPr>
                                      <m:ctrlPr>
                                        <a:rPr lang="es-EC" i="1">
                                          <a:latin typeface="Cambria Math"/>
                                        </a:rPr>
                                      </m:ctrlPr>
                                    </m:sSubPr>
                                    <m:e>
                                      <m:r>
                                        <a:rPr lang="es-EC" i="1">
                                          <a:latin typeface="Cambria Math"/>
                                        </a:rPr>
                                        <m:t>𝑘</m:t>
                                      </m:r>
                                    </m:e>
                                    <m:sub>
                                      <m:r>
                                        <a:rPr lang="es-EC" i="1">
                                          <a:latin typeface="Cambria Math"/>
                                        </a:rPr>
                                        <m:t>3</m:t>
                                      </m:r>
                                    </m:sub>
                                  </m:sSub>
                                </m:den>
                              </m:f>
                            </m:sup>
                          </m:sSup>
                        </m:num>
                        <m:den>
                          <m:r>
                            <a:rPr lang="es-EC" i="1">
                              <a:latin typeface="Cambria Math"/>
                            </a:rPr>
                            <m:t>1.378×</m:t>
                          </m:r>
                          <m:r>
                            <a:rPr lang="es-EC" i="1">
                              <a:latin typeface="Cambria Math"/>
                            </a:rPr>
                            <m:t>𝐴𝑙𝑡𝑢𝑟𝑎</m:t>
                          </m:r>
                        </m:den>
                      </m:f>
                    </m:oMath>
                  </m:oMathPara>
                </a14:m>
                <a:endParaRPr lang="es-EC" dirty="0"/>
              </a:p>
            </p:txBody>
          </p:sp>
        </mc:Choice>
        <mc:Fallback xmlns="">
          <p:sp>
            <p:nvSpPr>
              <p:cNvPr id="12" name="11 Rectángulo"/>
              <p:cNvSpPr>
                <a:spLocks noRot="1" noChangeAspect="1" noMove="1" noResize="1" noEditPoints="1" noAdjustHandles="1" noChangeArrowheads="1" noChangeShapeType="1" noTextEdit="1"/>
              </p:cNvSpPr>
              <p:nvPr/>
            </p:nvSpPr>
            <p:spPr>
              <a:xfrm>
                <a:off x="657861" y="2704866"/>
                <a:ext cx="2735043" cy="1133772"/>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13 Rectángulo"/>
              <p:cNvSpPr/>
              <p:nvPr/>
            </p:nvSpPr>
            <p:spPr>
              <a:xfrm>
                <a:off x="1115910" y="4423796"/>
                <a:ext cx="1940147" cy="369332"/>
              </a:xfrm>
              <a:prstGeom prst="rect">
                <a:avLst/>
              </a:prstGeom>
              <a:ln>
                <a:solidFill>
                  <a:srgbClr val="ED7D3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a:rPr>
                        <m:t>𝐴𝑛𝑐h𝑜</m:t>
                      </m:r>
                      <m:r>
                        <a:rPr lang="es-EC" b="0" i="1" smtClean="0">
                          <a:latin typeface="Cambria Math"/>
                        </a:rPr>
                        <m:t>=20 </m:t>
                      </m:r>
                      <m:r>
                        <a:rPr lang="es-EC" b="0" i="1" smtClean="0">
                          <a:latin typeface="Cambria Math"/>
                        </a:rPr>
                        <m:t>𝑚𝑖𝑙𝑠</m:t>
                      </m:r>
                    </m:oMath>
                  </m:oMathPara>
                </a14:m>
                <a:endParaRPr lang="es-EC" dirty="0"/>
              </a:p>
            </p:txBody>
          </p:sp>
        </mc:Choice>
        <mc:Fallback xmlns="">
          <p:sp>
            <p:nvSpPr>
              <p:cNvPr id="14" name="13 Rectángulo"/>
              <p:cNvSpPr>
                <a:spLocks noRot="1" noChangeAspect="1" noMove="1" noResize="1" noEditPoints="1" noAdjustHandles="1" noChangeArrowheads="1" noChangeShapeType="1" noTextEdit="1"/>
              </p:cNvSpPr>
              <p:nvPr/>
            </p:nvSpPr>
            <p:spPr>
              <a:xfrm>
                <a:off x="1115910" y="4423796"/>
                <a:ext cx="1940147" cy="369332"/>
              </a:xfrm>
              <a:prstGeom prst="rect">
                <a:avLst/>
              </a:prstGeom>
              <a:blipFill rotWithShape="1">
                <a:blip r:embed="rId5"/>
                <a:stretch>
                  <a:fillRect/>
                </a:stretch>
              </a:blipFill>
              <a:ln>
                <a:solidFill>
                  <a:srgbClr val="ED7D31"/>
                </a:solidFill>
              </a:ln>
            </p:spPr>
            <p:txBody>
              <a:bodyPr/>
              <a:lstStyle/>
              <a:p>
                <a:r>
                  <a:rPr lang="es-EC">
                    <a:noFill/>
                  </a:rPr>
                  <a:t> </a:t>
                </a:r>
              </a:p>
            </p:txBody>
          </p:sp>
        </mc:Fallback>
      </mc:AlternateContent>
      <p:pic>
        <p:nvPicPr>
          <p:cNvPr id="21" name="20 Imagen"/>
          <p:cNvPicPr/>
          <p:nvPr/>
        </p:nvPicPr>
        <p:blipFill rotWithShape="1">
          <a:blip r:embed="rId6"/>
          <a:srcRect l="2047" t="3744" b="23227"/>
          <a:stretch/>
        </p:blipFill>
        <p:spPr bwMode="auto">
          <a:xfrm>
            <a:off x="4109202" y="1366135"/>
            <a:ext cx="5212981" cy="4152291"/>
          </a:xfrm>
          <a:prstGeom prst="rect">
            <a:avLst/>
          </a:prstGeom>
          <a:ln>
            <a:noFill/>
          </a:ln>
          <a:extLst>
            <a:ext uri="{53640926-AAD7-44D8-BBD7-CCE9431645EC}">
              <a14:shadowObscured xmlns:a14="http://schemas.microsoft.com/office/drawing/2010/main"/>
            </a:ext>
          </a:extLst>
        </p:spPr>
      </p:pic>
      <p:pic>
        <p:nvPicPr>
          <p:cNvPr id="22" name="21 Imagen"/>
          <p:cNvPicPr/>
          <p:nvPr/>
        </p:nvPicPr>
        <p:blipFill rotWithShape="1">
          <a:blip r:embed="rId7"/>
          <a:srcRect t="3137" b="3193"/>
          <a:stretch/>
        </p:blipFill>
        <p:spPr bwMode="auto">
          <a:xfrm>
            <a:off x="8686808" y="4271310"/>
            <a:ext cx="3206582" cy="24942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341033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CIRCUITO DE POTENCIA</a:t>
            </a:r>
            <a:endParaRPr lang="es-ES" sz="2600" dirty="0">
              <a:solidFill>
                <a:srgbClr val="002060"/>
              </a:solidFill>
              <a:latin typeface="Times New Roman" panose="02020603050405020304" pitchFamily="18" charset="0"/>
              <a:cs typeface="Times New Roman" panose="02020603050405020304" pitchFamily="18" charset="0"/>
            </a:endParaRPr>
          </a:p>
        </p:txBody>
      </p:sp>
      <p:cxnSp>
        <p:nvCxnSpPr>
          <p:cNvPr id="33" name="32 Conector recto"/>
          <p:cNvCxnSpPr/>
          <p:nvPr/>
        </p:nvCxnSpPr>
        <p:spPr>
          <a:xfrm>
            <a:off x="5830621" y="1104750"/>
            <a:ext cx="46394" cy="5067450"/>
          </a:xfrm>
          <a:prstGeom prst="line">
            <a:avLst/>
          </a:prstGeom>
        </p:spPr>
        <p:style>
          <a:lnRef idx="1">
            <a:schemeClr val="accent1"/>
          </a:lnRef>
          <a:fillRef idx="0">
            <a:schemeClr val="accent1"/>
          </a:fillRef>
          <a:effectRef idx="0">
            <a:schemeClr val="accent1"/>
          </a:effectRef>
          <a:fontRef idx="minor">
            <a:schemeClr val="tx1"/>
          </a:fontRef>
        </p:style>
      </p:cxnSp>
      <p:sp>
        <p:nvSpPr>
          <p:cNvPr id="13" name="CuadroTexto 2"/>
          <p:cNvSpPr txBox="1"/>
          <p:nvPr/>
        </p:nvSpPr>
        <p:spPr>
          <a:xfrm>
            <a:off x="465186" y="889306"/>
            <a:ext cx="5354509" cy="430887"/>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Circuito de conexión</a:t>
            </a:r>
            <a:endParaRPr lang="es-ES" sz="2200" dirty="0">
              <a:solidFill>
                <a:srgbClr val="002060"/>
              </a:solidFill>
              <a:latin typeface="Times New Roman" panose="02020603050405020304" pitchFamily="18" charset="0"/>
              <a:cs typeface="Times New Roman" panose="02020603050405020304" pitchFamily="18" charset="0"/>
            </a:endParaRPr>
          </a:p>
        </p:txBody>
      </p:sp>
      <p:pic>
        <p:nvPicPr>
          <p:cNvPr id="16" name="15 Imagen"/>
          <p:cNvPicPr/>
          <p:nvPr/>
        </p:nvPicPr>
        <p:blipFill rotWithShape="1">
          <a:blip r:embed="rId3"/>
          <a:srcRect b="1506"/>
          <a:stretch/>
        </p:blipFill>
        <p:spPr bwMode="auto">
          <a:xfrm>
            <a:off x="703386" y="1320193"/>
            <a:ext cx="4888522" cy="4676161"/>
          </a:xfrm>
          <a:prstGeom prst="rect">
            <a:avLst/>
          </a:prstGeom>
          <a:ln>
            <a:noFill/>
          </a:ln>
          <a:extLst>
            <a:ext uri="{53640926-AAD7-44D8-BBD7-CCE9431645EC}">
              <a14:shadowObscured xmlns:a14="http://schemas.microsoft.com/office/drawing/2010/main"/>
            </a:ext>
          </a:extLst>
        </p:spPr>
      </p:pic>
      <p:sp>
        <p:nvSpPr>
          <p:cNvPr id="17" name="CuadroTexto 2"/>
          <p:cNvSpPr txBox="1"/>
          <p:nvPr/>
        </p:nvSpPr>
        <p:spPr>
          <a:xfrm>
            <a:off x="6361084" y="1482504"/>
            <a:ext cx="5354509" cy="430887"/>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Activación de electroimán</a:t>
            </a:r>
            <a:endParaRPr lang="es-ES" sz="2200" dirty="0">
              <a:solidFill>
                <a:srgbClr val="002060"/>
              </a:solidFill>
              <a:latin typeface="Times New Roman" panose="02020603050405020304" pitchFamily="18" charset="0"/>
              <a:cs typeface="Times New Roman" panose="02020603050405020304" pitchFamily="18" charset="0"/>
            </a:endParaRPr>
          </a:p>
        </p:txBody>
      </p:sp>
      <p:pic>
        <p:nvPicPr>
          <p:cNvPr id="18" name="17 Imagen"/>
          <p:cNvPicPr/>
          <p:nvPr/>
        </p:nvPicPr>
        <p:blipFill rotWithShape="1">
          <a:blip r:embed="rId4"/>
          <a:srcRect t="9302" r="53790" b="2907"/>
          <a:stretch/>
        </p:blipFill>
        <p:spPr bwMode="auto">
          <a:xfrm>
            <a:off x="7411825" y="2632951"/>
            <a:ext cx="3956412" cy="25930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558056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SISTEMA DE VISIÓN ARTIFICIAL</a:t>
            </a:r>
            <a:endParaRPr lang="es-ES" sz="2600" dirty="0">
              <a:solidFill>
                <a:srgbClr val="002060"/>
              </a:solidFill>
              <a:latin typeface="Times New Roman" panose="02020603050405020304" pitchFamily="18" charset="0"/>
              <a:cs typeface="Times New Roman" panose="02020603050405020304" pitchFamily="18" charset="0"/>
            </a:endParaRPr>
          </a:p>
        </p:txBody>
      </p:sp>
      <p:graphicFrame>
        <p:nvGraphicFramePr>
          <p:cNvPr id="3" name="2 Diagrama"/>
          <p:cNvGraphicFramePr/>
          <p:nvPr>
            <p:extLst>
              <p:ext uri="{D42A27DB-BD31-4B8C-83A1-F6EECF244321}">
                <p14:modId xmlns:p14="http://schemas.microsoft.com/office/powerpoint/2010/main" val="3623953767"/>
              </p:ext>
            </p:extLst>
          </p:nvPr>
        </p:nvGraphicFramePr>
        <p:xfrm>
          <a:off x="527539" y="1617785"/>
          <a:ext cx="4765430" cy="40796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17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9010" y="1949535"/>
            <a:ext cx="1889405" cy="1275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8735" t="6532" r="14054" b="7021"/>
          <a:stretch/>
        </p:blipFill>
        <p:spPr bwMode="auto">
          <a:xfrm>
            <a:off x="570638" y="4109145"/>
            <a:ext cx="1434010" cy="1417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Rectángulo"/>
          <p:cNvSpPr/>
          <p:nvPr/>
        </p:nvSpPr>
        <p:spPr>
          <a:xfrm>
            <a:off x="6549251" y="2179401"/>
            <a:ext cx="1074697" cy="477054"/>
          </a:xfrm>
          <a:prstGeom prst="rect">
            <a:avLst/>
          </a:prstGeom>
        </p:spPr>
        <p:txBody>
          <a:bodyPr wrap="square">
            <a:spAutoFit/>
          </a:bodyPr>
          <a:lstStyle/>
          <a:p>
            <a:pPr lvl="0"/>
            <a:r>
              <a:rPr lang="es-EC" sz="2500" dirty="0" smtClean="0">
                <a:latin typeface="Times New Roman" panose="02020603050405020304" pitchFamily="18" charset="0"/>
                <a:cs typeface="Times New Roman" panose="02020603050405020304" pitchFamily="18" charset="0"/>
              </a:rPr>
              <a:t>Forma</a:t>
            </a:r>
          </a:p>
        </p:txBody>
      </p:sp>
      <p:sp>
        <p:nvSpPr>
          <p:cNvPr id="15" name="14 Rectángulo"/>
          <p:cNvSpPr/>
          <p:nvPr/>
        </p:nvSpPr>
        <p:spPr>
          <a:xfrm>
            <a:off x="6549251" y="4775366"/>
            <a:ext cx="1074697" cy="477054"/>
          </a:xfrm>
          <a:prstGeom prst="rect">
            <a:avLst/>
          </a:prstGeom>
        </p:spPr>
        <p:txBody>
          <a:bodyPr wrap="square">
            <a:spAutoFit/>
          </a:bodyPr>
          <a:lstStyle/>
          <a:p>
            <a:pPr lvl="0"/>
            <a:r>
              <a:rPr lang="es-EC" sz="2500" dirty="0" smtClean="0">
                <a:latin typeface="Times New Roman" panose="02020603050405020304" pitchFamily="18" charset="0"/>
                <a:cs typeface="Times New Roman" panose="02020603050405020304" pitchFamily="18" charset="0"/>
              </a:rPr>
              <a:t>Color</a:t>
            </a:r>
          </a:p>
        </p:txBody>
      </p:sp>
      <p:cxnSp>
        <p:nvCxnSpPr>
          <p:cNvPr id="7" name="6 Conector recto de flecha"/>
          <p:cNvCxnSpPr/>
          <p:nvPr/>
        </p:nvCxnSpPr>
        <p:spPr>
          <a:xfrm flipV="1">
            <a:off x="5240215" y="2417928"/>
            <a:ext cx="1309036" cy="483535"/>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a:off x="5240215" y="4377423"/>
            <a:ext cx="1309036" cy="628583"/>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8" name="17 Proceso"/>
          <p:cNvSpPr/>
          <p:nvPr/>
        </p:nvSpPr>
        <p:spPr>
          <a:xfrm>
            <a:off x="8592206" y="1731582"/>
            <a:ext cx="2015561" cy="1372691"/>
          </a:xfrm>
          <a:prstGeom prst="flowChartProcess">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200" dirty="0" smtClean="0">
                <a:solidFill>
                  <a:schemeClr val="tx1"/>
                </a:solidFill>
                <a:latin typeface="Times New Roman" panose="02020603050405020304" pitchFamily="18" charset="0"/>
                <a:cs typeface="Times New Roman" panose="02020603050405020304" pitchFamily="18" charset="0"/>
              </a:rPr>
              <a:t>Triángulo</a:t>
            </a:r>
          </a:p>
          <a:p>
            <a:pPr algn="ctr"/>
            <a:r>
              <a:rPr lang="es-EC" sz="2200" dirty="0" smtClean="0">
                <a:solidFill>
                  <a:schemeClr val="tx1"/>
                </a:solidFill>
                <a:latin typeface="Times New Roman" panose="02020603050405020304" pitchFamily="18" charset="0"/>
                <a:cs typeface="Times New Roman" panose="02020603050405020304" pitchFamily="18" charset="0"/>
              </a:rPr>
              <a:t>Cuadrado</a:t>
            </a:r>
          </a:p>
          <a:p>
            <a:pPr algn="ctr"/>
            <a:r>
              <a:rPr lang="es-EC" sz="2200" dirty="0" smtClean="0">
                <a:solidFill>
                  <a:schemeClr val="tx1"/>
                </a:solidFill>
                <a:latin typeface="Times New Roman" panose="02020603050405020304" pitchFamily="18" charset="0"/>
                <a:cs typeface="Times New Roman" panose="02020603050405020304" pitchFamily="18" charset="0"/>
              </a:rPr>
              <a:t>Pentágono</a:t>
            </a:r>
            <a:endParaRPr lang="es-EC" sz="2200" dirty="0">
              <a:solidFill>
                <a:schemeClr val="tx1"/>
              </a:solidFill>
              <a:latin typeface="Times New Roman" panose="02020603050405020304" pitchFamily="18" charset="0"/>
              <a:cs typeface="Times New Roman" panose="02020603050405020304" pitchFamily="18" charset="0"/>
            </a:endParaRPr>
          </a:p>
        </p:txBody>
      </p:sp>
      <p:sp>
        <p:nvSpPr>
          <p:cNvPr id="24" name="23 Proceso"/>
          <p:cNvSpPr/>
          <p:nvPr/>
        </p:nvSpPr>
        <p:spPr>
          <a:xfrm>
            <a:off x="8592204" y="4353910"/>
            <a:ext cx="2015561" cy="1372691"/>
          </a:xfrm>
          <a:prstGeom prst="flowChartProcess">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200" dirty="0" smtClean="0">
                <a:solidFill>
                  <a:schemeClr val="tx1"/>
                </a:solidFill>
                <a:latin typeface="Times New Roman" panose="02020603050405020304" pitchFamily="18" charset="0"/>
                <a:cs typeface="Times New Roman" panose="02020603050405020304" pitchFamily="18" charset="0"/>
              </a:rPr>
              <a:t>Amarillo</a:t>
            </a:r>
          </a:p>
          <a:p>
            <a:pPr algn="ctr"/>
            <a:r>
              <a:rPr lang="es-EC" sz="2200" dirty="0" smtClean="0">
                <a:solidFill>
                  <a:schemeClr val="tx1"/>
                </a:solidFill>
                <a:latin typeface="Times New Roman" panose="02020603050405020304" pitchFamily="18" charset="0"/>
                <a:cs typeface="Times New Roman" panose="02020603050405020304" pitchFamily="18" charset="0"/>
              </a:rPr>
              <a:t>Verde</a:t>
            </a:r>
          </a:p>
          <a:p>
            <a:pPr algn="ctr"/>
            <a:r>
              <a:rPr lang="es-EC" sz="2200" dirty="0" smtClean="0">
                <a:solidFill>
                  <a:schemeClr val="tx1"/>
                </a:solidFill>
                <a:latin typeface="Times New Roman" panose="02020603050405020304" pitchFamily="18" charset="0"/>
                <a:cs typeface="Times New Roman" panose="02020603050405020304" pitchFamily="18" charset="0"/>
              </a:rPr>
              <a:t>Azul</a:t>
            </a:r>
            <a:endParaRPr lang="es-EC" sz="2200" dirty="0">
              <a:solidFill>
                <a:schemeClr val="tx1"/>
              </a:solidFill>
              <a:latin typeface="Times New Roman" panose="02020603050405020304" pitchFamily="18" charset="0"/>
              <a:cs typeface="Times New Roman" panose="02020603050405020304" pitchFamily="18" charset="0"/>
            </a:endParaRPr>
          </a:p>
        </p:txBody>
      </p:sp>
      <p:cxnSp>
        <p:nvCxnSpPr>
          <p:cNvPr id="23" name="22 Conector recto de flecha"/>
          <p:cNvCxnSpPr>
            <a:stCxn id="14" idx="3"/>
            <a:endCxn id="18" idx="1"/>
          </p:cNvCxnSpPr>
          <p:nvPr/>
        </p:nvCxnSpPr>
        <p:spPr>
          <a:xfrm>
            <a:off x="7623948" y="2417928"/>
            <a:ext cx="96825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p:nvPr/>
        </p:nvCxnSpPr>
        <p:spPr>
          <a:xfrm>
            <a:off x="7438292" y="5006006"/>
            <a:ext cx="115391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78016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FILTRO DE KALMAN / Modelamiento dinámico</a:t>
            </a:r>
            <a:endParaRPr lang="es-ES" sz="2600" dirty="0">
              <a:solidFill>
                <a:srgbClr val="002060"/>
              </a:solidFill>
              <a:latin typeface="Times New Roman" panose="02020603050405020304" pitchFamily="18" charset="0"/>
              <a:cs typeface="Times New Roman" panose="02020603050405020304" pitchFamily="18" charset="0"/>
            </a:endParaRPr>
          </a:p>
        </p:txBody>
      </p:sp>
      <p:sp>
        <p:nvSpPr>
          <p:cNvPr id="8" name="CuadroTexto 2"/>
          <p:cNvSpPr txBox="1"/>
          <p:nvPr/>
        </p:nvSpPr>
        <p:spPr>
          <a:xfrm>
            <a:off x="-266787" y="1162738"/>
            <a:ext cx="5354509" cy="430887"/>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Modelo de espacio de estados</a:t>
            </a:r>
            <a:endParaRPr lang="es-ES" sz="2200" dirty="0">
              <a:solidFill>
                <a:srgbClr val="002060"/>
              </a:solidFill>
              <a:latin typeface="Times New Roman" panose="02020603050405020304" pitchFamily="18" charset="0"/>
              <a:cs typeface="Times New Roman" panose="02020603050405020304" pitchFamily="18" charset="0"/>
            </a:endParaRPr>
          </a:p>
        </p:txBody>
      </p:sp>
      <p:sp>
        <p:nvSpPr>
          <p:cNvPr id="11" name="CuadroTexto 2"/>
          <p:cNvSpPr txBox="1"/>
          <p:nvPr/>
        </p:nvSpPr>
        <p:spPr>
          <a:xfrm>
            <a:off x="6077084" y="3996749"/>
            <a:ext cx="5354509" cy="430887"/>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Matrices de covarianza de ruido</a:t>
            </a:r>
            <a:endParaRPr lang="es-ES" sz="2200"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13 Rectángulo"/>
              <p:cNvSpPr/>
              <p:nvPr/>
            </p:nvSpPr>
            <p:spPr>
              <a:xfrm>
                <a:off x="1089218" y="1803807"/>
                <a:ext cx="258340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2000" i="1">
                              <a:latin typeface="Cambria Math"/>
                            </a:rPr>
                          </m:ctrlPr>
                        </m:sSubPr>
                        <m:e>
                          <m:r>
                            <a:rPr lang="es-EC" sz="2000" i="1">
                              <a:latin typeface="Cambria Math"/>
                            </a:rPr>
                            <m:t>𝑥</m:t>
                          </m:r>
                        </m:e>
                        <m:sub>
                          <m:r>
                            <a:rPr lang="es-EC" sz="2000" i="1">
                              <a:latin typeface="Cambria Math"/>
                            </a:rPr>
                            <m:t>𝑘</m:t>
                          </m:r>
                        </m:sub>
                      </m:sSub>
                      <m:r>
                        <a:rPr lang="es-EC" sz="2000" i="1">
                          <a:latin typeface="Cambria Math"/>
                        </a:rPr>
                        <m:t>=</m:t>
                      </m:r>
                      <m:r>
                        <a:rPr lang="es-EC" sz="2000" i="1">
                          <a:latin typeface="Cambria Math"/>
                        </a:rPr>
                        <m:t>𝐴</m:t>
                      </m:r>
                      <m:sSub>
                        <m:sSubPr>
                          <m:ctrlPr>
                            <a:rPr lang="es-EC" sz="2000" i="1">
                              <a:latin typeface="Cambria Math"/>
                            </a:rPr>
                          </m:ctrlPr>
                        </m:sSubPr>
                        <m:e>
                          <m:r>
                            <a:rPr lang="es-EC" sz="2000" i="1">
                              <a:latin typeface="Cambria Math"/>
                            </a:rPr>
                            <m:t>𝑥</m:t>
                          </m:r>
                        </m:e>
                        <m:sub>
                          <m:r>
                            <a:rPr lang="es-EC" sz="2000" i="1">
                              <a:latin typeface="Cambria Math"/>
                            </a:rPr>
                            <m:t>𝑘</m:t>
                          </m:r>
                          <m:r>
                            <a:rPr lang="es-EC" sz="2000" i="1">
                              <a:latin typeface="Cambria Math"/>
                            </a:rPr>
                            <m:t>−1</m:t>
                          </m:r>
                        </m:sub>
                      </m:sSub>
                      <m:r>
                        <a:rPr lang="es-EC" sz="2000" i="1">
                          <a:latin typeface="Cambria Math"/>
                        </a:rPr>
                        <m:t>+</m:t>
                      </m:r>
                      <m:r>
                        <a:rPr lang="es-EC" sz="2000" i="1">
                          <a:latin typeface="Cambria Math"/>
                        </a:rPr>
                        <m:t>𝐵𝑢</m:t>
                      </m:r>
                      <m:r>
                        <a:rPr lang="es-EC" sz="2000" i="1">
                          <a:latin typeface="Cambria Math"/>
                        </a:rPr>
                        <m:t>+</m:t>
                      </m:r>
                      <m:r>
                        <a:rPr lang="es-EC" sz="2000" i="1">
                          <a:latin typeface="Cambria Math"/>
                        </a:rPr>
                        <m:t>𝑄</m:t>
                      </m:r>
                    </m:oMath>
                  </m:oMathPara>
                </a14:m>
                <a:endParaRPr lang="es-EC" sz="2000" dirty="0"/>
              </a:p>
            </p:txBody>
          </p:sp>
        </mc:Choice>
        <mc:Fallback xmlns="">
          <p:sp>
            <p:nvSpPr>
              <p:cNvPr id="14" name="13 Rectángulo"/>
              <p:cNvSpPr>
                <a:spLocks noRot="1" noChangeAspect="1" noMove="1" noResize="1" noEditPoints="1" noAdjustHandles="1" noChangeArrowheads="1" noChangeShapeType="1" noTextEdit="1"/>
              </p:cNvSpPr>
              <p:nvPr/>
            </p:nvSpPr>
            <p:spPr>
              <a:xfrm>
                <a:off x="1089218" y="1803807"/>
                <a:ext cx="2583400" cy="400110"/>
              </a:xfrm>
              <a:prstGeom prst="rect">
                <a:avLst/>
              </a:prstGeom>
              <a:blipFill rotWithShape="1">
                <a:blip r:embed="rId3"/>
                <a:stretch>
                  <a:fillRect b="-757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14 Rectángulo"/>
              <p:cNvSpPr/>
              <p:nvPr/>
            </p:nvSpPr>
            <p:spPr>
              <a:xfrm>
                <a:off x="1534340" y="2426648"/>
                <a:ext cx="152157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000" i="1">
                          <a:latin typeface="Cambria Math"/>
                        </a:rPr>
                        <m:t>𝑍</m:t>
                      </m:r>
                      <m:r>
                        <a:rPr lang="es-EC" sz="2000" i="1">
                          <a:latin typeface="Cambria Math"/>
                        </a:rPr>
                        <m:t>=</m:t>
                      </m:r>
                      <m:r>
                        <a:rPr lang="es-EC" sz="2000" i="1">
                          <a:latin typeface="Cambria Math"/>
                        </a:rPr>
                        <m:t>𝐻𝑥</m:t>
                      </m:r>
                      <m:r>
                        <a:rPr lang="es-EC" sz="2000" i="1">
                          <a:latin typeface="Cambria Math"/>
                        </a:rPr>
                        <m:t>+</m:t>
                      </m:r>
                      <m:r>
                        <a:rPr lang="es-EC" sz="2000" i="1">
                          <a:latin typeface="Cambria Math"/>
                        </a:rPr>
                        <m:t>𝑅</m:t>
                      </m:r>
                    </m:oMath>
                  </m:oMathPara>
                </a14:m>
                <a:endParaRPr lang="es-EC" sz="2000" dirty="0"/>
              </a:p>
            </p:txBody>
          </p:sp>
        </mc:Choice>
        <mc:Fallback xmlns="">
          <p:sp>
            <p:nvSpPr>
              <p:cNvPr id="15" name="14 Rectángulo"/>
              <p:cNvSpPr>
                <a:spLocks noRot="1" noChangeAspect="1" noMove="1" noResize="1" noEditPoints="1" noAdjustHandles="1" noChangeArrowheads="1" noChangeShapeType="1" noTextEdit="1"/>
              </p:cNvSpPr>
              <p:nvPr/>
            </p:nvSpPr>
            <p:spPr>
              <a:xfrm>
                <a:off x="1534340" y="2426648"/>
                <a:ext cx="1521570" cy="400110"/>
              </a:xfrm>
              <a:prstGeom prst="rect">
                <a:avLst/>
              </a:prstGeom>
              <a:blipFill rotWithShape="1">
                <a:blip r:embed="rId4"/>
                <a:stretch>
                  <a:fillRect/>
                </a:stretch>
              </a:blipFill>
            </p:spPr>
            <p:txBody>
              <a:bodyPr/>
              <a:lstStyle/>
              <a:p>
                <a:r>
                  <a:rPr lang="es-EC">
                    <a:noFill/>
                  </a:rPr>
                  <a:t> </a:t>
                </a:r>
              </a:p>
            </p:txBody>
          </p:sp>
        </mc:Fallback>
      </mc:AlternateContent>
      <p:sp>
        <p:nvSpPr>
          <p:cNvPr id="16" name="CuadroTexto 2"/>
          <p:cNvSpPr txBox="1"/>
          <p:nvPr/>
        </p:nvSpPr>
        <p:spPr>
          <a:xfrm>
            <a:off x="6170211" y="1162739"/>
            <a:ext cx="5354509" cy="430887"/>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Matriz inicial de covarianza del error</a:t>
            </a:r>
            <a:endParaRPr lang="es-ES" sz="2200"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16 Rectángulo"/>
              <p:cNvSpPr/>
              <p:nvPr/>
            </p:nvSpPr>
            <p:spPr>
              <a:xfrm>
                <a:off x="161226" y="3666868"/>
                <a:ext cx="1812932" cy="6055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000" i="1">
                          <a:latin typeface="Cambria Math"/>
                        </a:rPr>
                        <m:t>𝐴</m:t>
                      </m:r>
                      <m:r>
                        <a:rPr lang="es-EC" sz="2000" i="1">
                          <a:latin typeface="Cambria Math"/>
                        </a:rPr>
                        <m:t>=</m:t>
                      </m:r>
                      <m:d>
                        <m:dPr>
                          <m:begChr m:val="["/>
                          <m:endChr m:val="]"/>
                          <m:ctrlPr>
                            <a:rPr lang="es-EC" sz="2000" i="1">
                              <a:latin typeface="Cambria Math"/>
                            </a:rPr>
                          </m:ctrlPr>
                        </m:dPr>
                        <m:e>
                          <m:m>
                            <m:mPr>
                              <m:mcs>
                                <m:mc>
                                  <m:mcPr>
                                    <m:count m:val="2"/>
                                    <m:mcJc m:val="center"/>
                                  </m:mcPr>
                                </m:mc>
                              </m:mcs>
                              <m:ctrlPr>
                                <a:rPr lang="es-EC" sz="2000" i="1">
                                  <a:latin typeface="Cambria Math"/>
                                </a:rPr>
                              </m:ctrlPr>
                            </m:mPr>
                            <m:mr>
                              <m:e>
                                <m:r>
                                  <a:rPr lang="es-EC" sz="2000" i="1">
                                    <a:latin typeface="Cambria Math"/>
                                  </a:rPr>
                                  <m:t>1</m:t>
                                </m:r>
                              </m:e>
                              <m:e>
                                <m:r>
                                  <a:rPr lang="es-EC" sz="2000" i="1">
                                    <a:latin typeface="Cambria Math"/>
                                  </a:rPr>
                                  <m:t>0.11</m:t>
                                </m:r>
                              </m:e>
                            </m:mr>
                            <m:mr>
                              <m:e>
                                <m:r>
                                  <a:rPr lang="es-EC" sz="2000" i="1">
                                    <a:latin typeface="Cambria Math"/>
                                  </a:rPr>
                                  <m:t>0</m:t>
                                </m:r>
                              </m:e>
                              <m:e>
                                <m:r>
                                  <a:rPr lang="es-EC" sz="2000" i="1">
                                    <a:latin typeface="Cambria Math"/>
                                  </a:rPr>
                                  <m:t>1</m:t>
                                </m:r>
                              </m:e>
                            </m:mr>
                          </m:m>
                        </m:e>
                      </m:d>
                    </m:oMath>
                  </m:oMathPara>
                </a14:m>
                <a:endParaRPr lang="es-EC" sz="2000" dirty="0">
                  <a:latin typeface="Times New Roman" panose="02020603050405020304" pitchFamily="18" charset="0"/>
                  <a:cs typeface="Times New Roman" panose="02020603050405020304" pitchFamily="18" charset="0"/>
                </a:endParaRPr>
              </a:p>
            </p:txBody>
          </p:sp>
        </mc:Choice>
        <mc:Fallback xmlns="">
          <p:sp>
            <p:nvSpPr>
              <p:cNvPr id="17" name="16 Rectángulo"/>
              <p:cNvSpPr>
                <a:spLocks noRot="1" noChangeAspect="1" noMove="1" noResize="1" noEditPoints="1" noAdjustHandles="1" noChangeArrowheads="1" noChangeShapeType="1" noTextEdit="1"/>
              </p:cNvSpPr>
              <p:nvPr/>
            </p:nvSpPr>
            <p:spPr>
              <a:xfrm>
                <a:off x="161226" y="3666868"/>
                <a:ext cx="1812932" cy="605550"/>
              </a:xfrm>
              <a:prstGeom prst="rect">
                <a:avLst/>
              </a:prstGeom>
              <a:blipFill rotWithShape="1">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8" name="17 Rectángulo"/>
              <p:cNvSpPr/>
              <p:nvPr/>
            </p:nvSpPr>
            <p:spPr>
              <a:xfrm>
                <a:off x="-408900" y="3666868"/>
                <a:ext cx="6096000" cy="60555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C" sz="2000" i="1">
                          <a:latin typeface="Cambria Math"/>
                        </a:rPr>
                        <m:t>𝐵</m:t>
                      </m:r>
                      <m:r>
                        <a:rPr lang="es-EC" sz="2000" i="1">
                          <a:latin typeface="Cambria Math"/>
                        </a:rPr>
                        <m:t>=</m:t>
                      </m:r>
                      <m:d>
                        <m:dPr>
                          <m:begChr m:val="["/>
                          <m:endChr m:val="]"/>
                          <m:ctrlPr>
                            <a:rPr lang="es-EC" sz="2000" i="1">
                              <a:latin typeface="Cambria Math"/>
                            </a:rPr>
                          </m:ctrlPr>
                        </m:dPr>
                        <m:e>
                          <m:m>
                            <m:mPr>
                              <m:mcs>
                                <m:mc>
                                  <m:mcPr>
                                    <m:count m:val="1"/>
                                    <m:mcJc m:val="center"/>
                                  </m:mcPr>
                                </m:mc>
                              </m:mcs>
                              <m:ctrlPr>
                                <a:rPr lang="es-EC" sz="2000" i="1">
                                  <a:latin typeface="Cambria Math"/>
                                </a:rPr>
                              </m:ctrlPr>
                            </m:mPr>
                            <m:mr>
                              <m:e>
                                <m:r>
                                  <a:rPr lang="es-EC" sz="2000" i="1">
                                    <a:latin typeface="Cambria Math"/>
                                  </a:rPr>
                                  <m:t>0</m:t>
                                </m:r>
                              </m:e>
                            </m:mr>
                            <m:mr>
                              <m:e>
                                <m:r>
                                  <a:rPr lang="es-EC" sz="2000" i="1">
                                    <a:latin typeface="Cambria Math"/>
                                  </a:rPr>
                                  <m:t>0</m:t>
                                </m:r>
                              </m:e>
                            </m:mr>
                          </m:m>
                        </m:e>
                      </m:d>
                    </m:oMath>
                  </m:oMathPara>
                </a14:m>
                <a:endParaRPr lang="es-EC" sz="2000" dirty="0">
                  <a:latin typeface="Times New Roman" panose="02020603050405020304" pitchFamily="18" charset="0"/>
                  <a:cs typeface="Times New Roman" panose="02020603050405020304" pitchFamily="18" charset="0"/>
                </a:endParaRPr>
              </a:p>
            </p:txBody>
          </p:sp>
        </mc:Choice>
        <mc:Fallback xmlns="">
          <p:sp>
            <p:nvSpPr>
              <p:cNvPr id="18" name="17 Rectángulo"/>
              <p:cNvSpPr>
                <a:spLocks noRot="1" noChangeAspect="1" noMove="1" noResize="1" noEditPoints="1" noAdjustHandles="1" noChangeArrowheads="1" noChangeShapeType="1" noTextEdit="1"/>
              </p:cNvSpPr>
              <p:nvPr/>
            </p:nvSpPr>
            <p:spPr>
              <a:xfrm>
                <a:off x="-408900" y="3666868"/>
                <a:ext cx="6096000" cy="605550"/>
              </a:xfrm>
              <a:prstGeom prst="rect">
                <a:avLst/>
              </a:prstGeom>
              <a:blipFill rotWithShape="1">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9" name="18 Rectángulo"/>
              <p:cNvSpPr/>
              <p:nvPr/>
            </p:nvSpPr>
            <p:spPr>
              <a:xfrm>
                <a:off x="3497345" y="3812083"/>
                <a:ext cx="129804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000" i="1">
                          <a:latin typeface="Cambria Math"/>
                        </a:rPr>
                        <m:t>𝐻</m:t>
                      </m:r>
                      <m:r>
                        <a:rPr lang="es-EC" sz="2000" i="1">
                          <a:latin typeface="Cambria Math"/>
                        </a:rPr>
                        <m:t>=[1 0]</m:t>
                      </m:r>
                    </m:oMath>
                  </m:oMathPara>
                </a14:m>
                <a:endParaRPr lang="es-EC" sz="2000" dirty="0">
                  <a:latin typeface="Times New Roman" panose="02020603050405020304" pitchFamily="18" charset="0"/>
                  <a:cs typeface="Times New Roman" panose="02020603050405020304" pitchFamily="18" charset="0"/>
                </a:endParaRPr>
              </a:p>
            </p:txBody>
          </p:sp>
        </mc:Choice>
        <mc:Fallback xmlns="">
          <p:sp>
            <p:nvSpPr>
              <p:cNvPr id="19" name="18 Rectángulo"/>
              <p:cNvSpPr>
                <a:spLocks noRot="1" noChangeAspect="1" noMove="1" noResize="1" noEditPoints="1" noAdjustHandles="1" noChangeArrowheads="1" noChangeShapeType="1" noTextEdit="1"/>
              </p:cNvSpPr>
              <p:nvPr/>
            </p:nvSpPr>
            <p:spPr>
              <a:xfrm>
                <a:off x="3497345" y="3812083"/>
                <a:ext cx="1298048" cy="400110"/>
              </a:xfrm>
              <a:prstGeom prst="rect">
                <a:avLst/>
              </a:prstGeom>
              <a:blipFill rotWithShape="1">
                <a:blip r:embed="rId7"/>
                <a:stretch>
                  <a:fillRect b="-15152"/>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19 Rectángulo"/>
              <p:cNvSpPr/>
              <p:nvPr/>
            </p:nvSpPr>
            <p:spPr>
              <a:xfrm>
                <a:off x="1585077" y="4702357"/>
                <a:ext cx="1693156" cy="56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2000" i="1">
                              <a:latin typeface="Cambria Math"/>
                            </a:rPr>
                          </m:ctrlPr>
                        </m:sSubPr>
                        <m:e>
                          <m:r>
                            <a:rPr lang="es-EC" sz="2000" i="1">
                              <a:latin typeface="Cambria Math"/>
                            </a:rPr>
                            <m:t>𝑥</m:t>
                          </m:r>
                        </m:e>
                        <m:sub>
                          <m:r>
                            <a:rPr lang="es-EC" sz="2000" i="1">
                              <a:latin typeface="Cambria Math"/>
                            </a:rPr>
                            <m:t>𝑜</m:t>
                          </m:r>
                        </m:sub>
                      </m:sSub>
                      <m:r>
                        <a:rPr lang="es-EC" sz="2000" i="1">
                          <a:latin typeface="Cambria Math"/>
                        </a:rPr>
                        <m:t>=</m:t>
                      </m:r>
                      <m:d>
                        <m:dPr>
                          <m:begChr m:val="["/>
                          <m:endChr m:val="]"/>
                          <m:ctrlPr>
                            <a:rPr lang="es-EC" sz="2000" i="1">
                              <a:latin typeface="Cambria Math"/>
                            </a:rPr>
                          </m:ctrlPr>
                        </m:dPr>
                        <m:e>
                          <m:m>
                            <m:mPr>
                              <m:mcs>
                                <m:mc>
                                  <m:mcPr>
                                    <m:count m:val="1"/>
                                    <m:mcJc m:val="center"/>
                                  </m:mcPr>
                                </m:mc>
                              </m:mcs>
                              <m:ctrlPr>
                                <a:rPr lang="es-EC" sz="2000" i="1">
                                  <a:latin typeface="Cambria Math"/>
                                </a:rPr>
                              </m:ctrlPr>
                            </m:mPr>
                            <m:mr>
                              <m:e>
                                <m:sSub>
                                  <m:sSubPr>
                                    <m:ctrlPr>
                                      <a:rPr lang="es-EC" sz="2000" i="1">
                                        <a:latin typeface="Cambria Math"/>
                                      </a:rPr>
                                    </m:ctrlPr>
                                  </m:sSubPr>
                                  <m:e>
                                    <m:r>
                                      <a:rPr lang="es-EC" sz="2000" i="1">
                                        <a:latin typeface="Cambria Math"/>
                                      </a:rPr>
                                      <m:t>𝑥</m:t>
                                    </m:r>
                                  </m:e>
                                  <m:sub>
                                    <m:r>
                                      <a:rPr lang="es-EC" sz="2000" i="1">
                                        <a:latin typeface="Cambria Math"/>
                                      </a:rPr>
                                      <m:t>𝑖𝑛𝑖𝑐𝑖𝑎𝑙</m:t>
                                    </m:r>
                                  </m:sub>
                                </m:sSub>
                              </m:e>
                            </m:mr>
                            <m:mr>
                              <m:e>
                                <m:r>
                                  <a:rPr lang="es-EC" sz="2000" i="1">
                                    <a:latin typeface="Cambria Math"/>
                                  </a:rPr>
                                  <m:t>54.55</m:t>
                                </m:r>
                              </m:e>
                            </m:mr>
                          </m:m>
                        </m:e>
                      </m:d>
                    </m:oMath>
                  </m:oMathPara>
                </a14:m>
                <a:endParaRPr lang="es-EC" sz="2000" dirty="0"/>
              </a:p>
            </p:txBody>
          </p:sp>
        </mc:Choice>
        <mc:Fallback xmlns="">
          <p:sp>
            <p:nvSpPr>
              <p:cNvPr id="20" name="19 Rectángulo"/>
              <p:cNvSpPr>
                <a:spLocks noRot="1" noChangeAspect="1" noMove="1" noResize="1" noEditPoints="1" noAdjustHandles="1" noChangeArrowheads="1" noChangeShapeType="1" noTextEdit="1"/>
              </p:cNvSpPr>
              <p:nvPr/>
            </p:nvSpPr>
            <p:spPr>
              <a:xfrm>
                <a:off x="1585077" y="4702357"/>
                <a:ext cx="1693156" cy="568554"/>
              </a:xfrm>
              <a:prstGeom prst="rect">
                <a:avLst/>
              </a:prstGeom>
              <a:blipFill rotWithShape="1">
                <a:blip r:embed="rId8"/>
                <a:stretch>
                  <a:fillRect/>
                </a:stretch>
              </a:blipFill>
            </p:spPr>
            <p:txBody>
              <a:bodyPr/>
              <a:lstStyle/>
              <a:p>
                <a:r>
                  <a:rPr lang="es-EC">
                    <a:noFill/>
                  </a:rPr>
                  <a:t> </a:t>
                </a:r>
              </a:p>
            </p:txBody>
          </p:sp>
        </mc:Fallback>
      </mc:AlternateContent>
      <p:cxnSp>
        <p:nvCxnSpPr>
          <p:cNvPr id="21" name="20 Conector recto"/>
          <p:cNvCxnSpPr/>
          <p:nvPr/>
        </p:nvCxnSpPr>
        <p:spPr>
          <a:xfrm>
            <a:off x="5331309" y="1169988"/>
            <a:ext cx="46394" cy="506745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23 Rectángulo"/>
              <p:cNvSpPr/>
              <p:nvPr/>
            </p:nvSpPr>
            <p:spPr>
              <a:xfrm>
                <a:off x="7064333" y="1952809"/>
                <a:ext cx="107606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000" b="0" i="1" smtClean="0">
                          <a:latin typeface="Cambria Math"/>
                        </a:rPr>
                        <m:t>𝑣</m:t>
                      </m:r>
                      <m:r>
                        <a:rPr lang="es-EC" sz="2000" i="1">
                          <a:latin typeface="Cambria Math"/>
                        </a:rPr>
                        <m:t>=</m:t>
                      </m:r>
                      <m:r>
                        <a:rPr lang="es-EC" sz="2000" b="0" i="1" smtClean="0">
                          <a:latin typeface="Cambria Math"/>
                        </a:rPr>
                        <m:t>𝑐𝑡𝑒</m:t>
                      </m:r>
                    </m:oMath>
                  </m:oMathPara>
                </a14:m>
                <a:endParaRPr lang="es-EC" sz="2000" dirty="0"/>
              </a:p>
            </p:txBody>
          </p:sp>
        </mc:Choice>
        <mc:Fallback xmlns="">
          <p:sp>
            <p:nvSpPr>
              <p:cNvPr id="24" name="23 Rectángulo"/>
              <p:cNvSpPr>
                <a:spLocks noRot="1" noChangeAspect="1" noMove="1" noResize="1" noEditPoints="1" noAdjustHandles="1" noChangeArrowheads="1" noChangeShapeType="1" noTextEdit="1"/>
              </p:cNvSpPr>
              <p:nvPr/>
            </p:nvSpPr>
            <p:spPr>
              <a:xfrm>
                <a:off x="7064333" y="1952809"/>
                <a:ext cx="1076064" cy="400110"/>
              </a:xfrm>
              <a:prstGeom prst="rect">
                <a:avLst/>
              </a:prstGeom>
              <a:blipFill>
                <a:blip r:embed="rId9"/>
                <a:stretch>
                  <a:fillRect/>
                </a:stretch>
              </a:blipFill>
            </p:spPr>
            <p:txBody>
              <a:bodyPr/>
              <a:lstStyle/>
              <a:p>
                <a:r>
                  <a:rPr lang="en-US">
                    <a:noFill/>
                  </a:rPr>
                  <a:t> </a:t>
                </a:r>
              </a:p>
            </p:txBody>
          </p:sp>
        </mc:Fallback>
      </mc:AlternateContent>
      <p:sp>
        <p:nvSpPr>
          <p:cNvPr id="27" name="26 Abrir llave"/>
          <p:cNvSpPr/>
          <p:nvPr/>
        </p:nvSpPr>
        <p:spPr>
          <a:xfrm>
            <a:off x="8229078" y="1677279"/>
            <a:ext cx="140839" cy="1046034"/>
          </a:xfrm>
          <a:prstGeom prst="leftBrace">
            <a:avLst/>
          </a:prstGeom>
          <a:ln>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28" name="27 Rectángulo"/>
              <p:cNvSpPr/>
              <p:nvPr/>
            </p:nvSpPr>
            <p:spPr>
              <a:xfrm>
                <a:off x="8391199" y="1808198"/>
                <a:ext cx="1812356" cy="7772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i="1">
                              <a:latin typeface="Cambria Math"/>
                            </a:rPr>
                            <m:t>𝑃</m:t>
                          </m:r>
                        </m:e>
                        <m:sub>
                          <m:r>
                            <a:rPr lang="es-EC" sz="2000" b="0" i="1" smtClean="0">
                              <a:latin typeface="Cambria Math"/>
                            </a:rPr>
                            <m:t>0</m:t>
                          </m:r>
                        </m:sub>
                      </m:sSub>
                      <m:r>
                        <a:rPr lang="es-EC" sz="2000" i="1">
                          <a:latin typeface="Cambria Math"/>
                        </a:rPr>
                        <m:t>=</m:t>
                      </m:r>
                      <m:d>
                        <m:dPr>
                          <m:begChr m:val="["/>
                          <m:endChr m:val="]"/>
                          <m:ctrlPr>
                            <a:rPr lang="es-EC" sz="2000" i="1">
                              <a:latin typeface="Cambria Math"/>
                            </a:rPr>
                          </m:ctrlPr>
                        </m:dPr>
                        <m:e>
                          <m:m>
                            <m:mPr>
                              <m:mcs>
                                <m:mc>
                                  <m:mcPr>
                                    <m:count m:val="2"/>
                                    <m:mcJc m:val="center"/>
                                  </m:mcPr>
                                </m:mc>
                              </m:mcs>
                              <m:ctrlPr>
                                <a:rPr lang="es-EC" sz="2000" i="1">
                                  <a:latin typeface="Cambria Math"/>
                                </a:rPr>
                              </m:ctrlPr>
                            </m:mPr>
                            <m:mr>
                              <m:e>
                                <m:sSubSup>
                                  <m:sSubSupPr>
                                    <m:ctrlPr>
                                      <a:rPr lang="es-EC" sz="2000" i="1">
                                        <a:latin typeface="Cambria Math"/>
                                      </a:rPr>
                                    </m:ctrlPr>
                                  </m:sSubSupPr>
                                  <m:e>
                                    <m:r>
                                      <a:rPr lang="es-EC" sz="2000" i="1">
                                        <a:latin typeface="Cambria Math"/>
                                      </a:rPr>
                                      <m:t>𝜎</m:t>
                                    </m:r>
                                  </m:e>
                                  <m:sub>
                                    <m:r>
                                      <a:rPr lang="es-EC" sz="2000" i="1">
                                        <a:latin typeface="Cambria Math"/>
                                      </a:rPr>
                                      <m:t>𝑥</m:t>
                                    </m:r>
                                  </m:sub>
                                  <m:sup>
                                    <m:r>
                                      <a:rPr lang="es-EC" sz="2000" i="1">
                                        <a:latin typeface="Cambria Math"/>
                                      </a:rPr>
                                      <m:t>2</m:t>
                                    </m:r>
                                  </m:sup>
                                </m:sSubSup>
                              </m:e>
                              <m:e>
                                <m:r>
                                  <a:rPr lang="es-EC" sz="2000" i="1">
                                    <a:latin typeface="Cambria Math"/>
                                  </a:rPr>
                                  <m:t>0</m:t>
                                </m:r>
                              </m:e>
                            </m:mr>
                            <m:mr>
                              <m:e>
                                <m:r>
                                  <a:rPr lang="es-EC" sz="2000" i="1">
                                    <a:latin typeface="Cambria Math"/>
                                  </a:rPr>
                                  <m:t>0</m:t>
                                </m:r>
                              </m:e>
                              <m:e>
                                <m:sSubSup>
                                  <m:sSubSupPr>
                                    <m:ctrlPr>
                                      <a:rPr lang="es-EC" sz="2000" i="1">
                                        <a:latin typeface="Cambria Math"/>
                                      </a:rPr>
                                    </m:ctrlPr>
                                  </m:sSubSupPr>
                                  <m:e>
                                    <m:r>
                                      <a:rPr lang="es-EC" sz="2000" i="1">
                                        <a:latin typeface="Cambria Math"/>
                                      </a:rPr>
                                      <m:t>𝜎</m:t>
                                    </m:r>
                                  </m:e>
                                  <m:sub>
                                    <m:r>
                                      <a:rPr lang="es-EC" sz="2000" i="1">
                                        <a:latin typeface="Cambria Math"/>
                                      </a:rPr>
                                      <m:t>𝑥</m:t>
                                    </m:r>
                                  </m:sub>
                                  <m:sup>
                                    <m:r>
                                      <a:rPr lang="es-EC" sz="2000" i="1">
                                        <a:latin typeface="Cambria Math"/>
                                      </a:rPr>
                                      <m:t>2</m:t>
                                    </m:r>
                                  </m:sup>
                                </m:sSubSup>
                              </m:e>
                            </m:mr>
                          </m:m>
                        </m:e>
                      </m:d>
                    </m:oMath>
                  </m:oMathPara>
                </a14:m>
                <a:endParaRPr lang="es-EC" sz="2000" dirty="0"/>
              </a:p>
            </p:txBody>
          </p:sp>
        </mc:Choice>
        <mc:Fallback xmlns="">
          <p:sp>
            <p:nvSpPr>
              <p:cNvPr id="28" name="27 Rectángulo"/>
              <p:cNvSpPr>
                <a:spLocks noRot="1" noChangeAspect="1" noMove="1" noResize="1" noEditPoints="1" noAdjustHandles="1" noChangeArrowheads="1" noChangeShapeType="1" noTextEdit="1"/>
              </p:cNvSpPr>
              <p:nvPr/>
            </p:nvSpPr>
            <p:spPr>
              <a:xfrm>
                <a:off x="8391199" y="1808198"/>
                <a:ext cx="1812356" cy="77726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34 Rectángulo"/>
              <p:cNvSpPr/>
              <p:nvPr/>
            </p:nvSpPr>
            <p:spPr>
              <a:xfrm>
                <a:off x="6876948" y="2976979"/>
                <a:ext cx="3374963" cy="6118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i="1">
                              <a:latin typeface="Cambria Math"/>
                            </a:rPr>
                            <m:t>𝑃</m:t>
                          </m:r>
                        </m:e>
                        <m:sub>
                          <m:r>
                            <a:rPr lang="es-EC" sz="2000" b="0" i="1" smtClean="0">
                              <a:latin typeface="Cambria Math"/>
                            </a:rPr>
                            <m:t>0</m:t>
                          </m:r>
                        </m:sub>
                      </m:sSub>
                      <m:r>
                        <a:rPr lang="es-EC" sz="2000" i="1">
                          <a:latin typeface="Cambria Math"/>
                        </a:rPr>
                        <m:t>=</m:t>
                      </m:r>
                      <m:d>
                        <m:dPr>
                          <m:begChr m:val="["/>
                          <m:endChr m:val="]"/>
                          <m:ctrlPr>
                            <a:rPr lang="es-EC" sz="2000" i="1">
                              <a:latin typeface="Cambria Math"/>
                            </a:rPr>
                          </m:ctrlPr>
                        </m:dPr>
                        <m:e>
                          <m:m>
                            <m:mPr>
                              <m:mcs>
                                <m:mc>
                                  <m:mcPr>
                                    <m:count m:val="2"/>
                                    <m:mcJc m:val="center"/>
                                  </m:mcPr>
                                </m:mc>
                              </m:mcs>
                              <m:ctrlPr>
                                <a:rPr lang="es-EC" sz="2000" i="1">
                                  <a:latin typeface="Cambria Math"/>
                                </a:rPr>
                              </m:ctrlPr>
                            </m:mPr>
                            <m:mr>
                              <m:e>
                                <m:r>
                                  <a:rPr lang="es-EC" sz="2000" i="1">
                                    <a:latin typeface="Cambria Math"/>
                                  </a:rPr>
                                  <m:t>0.002075</m:t>
                                </m:r>
                              </m:e>
                              <m:e>
                                <m:r>
                                  <a:rPr lang="es-EC" sz="2000" i="1">
                                    <a:latin typeface="Cambria Math"/>
                                  </a:rPr>
                                  <m:t>0</m:t>
                                </m:r>
                              </m:e>
                            </m:mr>
                            <m:mr>
                              <m:e>
                                <m:r>
                                  <a:rPr lang="es-EC" sz="2000" i="1">
                                    <a:latin typeface="Cambria Math"/>
                                  </a:rPr>
                                  <m:t>0</m:t>
                                </m:r>
                              </m:e>
                              <m:e>
                                <m:r>
                                  <a:rPr lang="es-EC" sz="2000" i="1">
                                    <a:latin typeface="Cambria Math"/>
                                  </a:rPr>
                                  <m:t>0.002075</m:t>
                                </m:r>
                              </m:e>
                            </m:mr>
                          </m:m>
                        </m:e>
                      </m:d>
                    </m:oMath>
                  </m:oMathPara>
                </a14:m>
                <a:endParaRPr lang="es-EC" sz="2000" dirty="0"/>
              </a:p>
            </p:txBody>
          </p:sp>
        </mc:Choice>
        <mc:Fallback xmlns="">
          <p:sp>
            <p:nvSpPr>
              <p:cNvPr id="35" name="34 Rectángulo"/>
              <p:cNvSpPr>
                <a:spLocks noRot="1" noChangeAspect="1" noMove="1" noResize="1" noEditPoints="1" noAdjustHandles="1" noChangeArrowheads="1" noChangeShapeType="1" noTextEdit="1"/>
              </p:cNvSpPr>
              <p:nvPr/>
            </p:nvSpPr>
            <p:spPr>
              <a:xfrm>
                <a:off x="6876948" y="2976979"/>
                <a:ext cx="3374963" cy="61183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38 Rectángulo"/>
              <p:cNvSpPr/>
              <p:nvPr/>
            </p:nvSpPr>
            <p:spPr>
              <a:xfrm>
                <a:off x="7179484" y="4637980"/>
                <a:ext cx="3159326" cy="697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000" i="1">
                          <a:latin typeface="Cambria Math"/>
                        </a:rPr>
                        <m:t>𝑄</m:t>
                      </m:r>
                      <m:r>
                        <a:rPr lang="es-EC" sz="2000" i="1">
                          <a:latin typeface="Cambria Math"/>
                        </a:rPr>
                        <m:t>=</m:t>
                      </m:r>
                      <m:d>
                        <m:dPr>
                          <m:begChr m:val="["/>
                          <m:endChr m:val="]"/>
                          <m:ctrlPr>
                            <a:rPr lang="es-EC" sz="2000" i="1">
                              <a:latin typeface="Cambria Math"/>
                            </a:rPr>
                          </m:ctrlPr>
                        </m:dPr>
                        <m:e>
                          <m:m>
                            <m:mPr>
                              <m:mcs>
                                <m:mc>
                                  <m:mcPr>
                                    <m:count m:val="2"/>
                                    <m:mcJc m:val="center"/>
                                  </m:mcPr>
                                </m:mc>
                              </m:mcs>
                              <m:ctrlPr>
                                <a:rPr lang="es-EC" sz="2000" i="1">
                                  <a:latin typeface="Cambria Math"/>
                                </a:rPr>
                              </m:ctrlPr>
                            </m:mPr>
                            <m:mr>
                              <m:e>
                                <m:r>
                                  <a:rPr lang="es-EC" sz="2000" i="1">
                                    <a:latin typeface="Cambria Math"/>
                                  </a:rPr>
                                  <m:t>1</m:t>
                                </m:r>
                                <m:sSup>
                                  <m:sSupPr>
                                    <m:ctrlPr>
                                      <a:rPr lang="es-EC" sz="2000" i="1">
                                        <a:latin typeface="Cambria Math"/>
                                      </a:rPr>
                                    </m:ctrlPr>
                                  </m:sSupPr>
                                  <m:e>
                                    <m:r>
                                      <a:rPr lang="es-EC" sz="2000" i="1">
                                        <a:latin typeface="Cambria Math"/>
                                      </a:rPr>
                                      <m:t>×10</m:t>
                                    </m:r>
                                  </m:e>
                                  <m:sup>
                                    <m:r>
                                      <a:rPr lang="es-EC" sz="2000" i="1">
                                        <a:latin typeface="Cambria Math"/>
                                      </a:rPr>
                                      <m:t>−4</m:t>
                                    </m:r>
                                  </m:sup>
                                </m:sSup>
                              </m:e>
                              <m:e>
                                <m:r>
                                  <a:rPr lang="es-EC" sz="2000" i="1">
                                    <a:latin typeface="Cambria Math"/>
                                  </a:rPr>
                                  <m:t>0</m:t>
                                </m:r>
                              </m:e>
                            </m:mr>
                            <m:mr>
                              <m:e>
                                <m:r>
                                  <a:rPr lang="es-EC" sz="2000" i="1">
                                    <a:latin typeface="Cambria Math"/>
                                  </a:rPr>
                                  <m:t>0</m:t>
                                </m:r>
                              </m:e>
                              <m:e>
                                <m:r>
                                  <a:rPr lang="es-EC" sz="2000" i="1">
                                    <a:latin typeface="Cambria Math"/>
                                  </a:rPr>
                                  <m:t>1</m:t>
                                </m:r>
                                <m:sSup>
                                  <m:sSupPr>
                                    <m:ctrlPr>
                                      <a:rPr lang="es-EC" sz="2000" i="1">
                                        <a:latin typeface="Cambria Math"/>
                                      </a:rPr>
                                    </m:ctrlPr>
                                  </m:sSupPr>
                                  <m:e>
                                    <m:r>
                                      <a:rPr lang="es-EC" sz="2000" i="1">
                                        <a:latin typeface="Cambria Math"/>
                                      </a:rPr>
                                      <m:t>×10</m:t>
                                    </m:r>
                                  </m:e>
                                  <m:sup>
                                    <m:r>
                                      <a:rPr lang="es-EC" sz="2000" i="1">
                                        <a:latin typeface="Cambria Math"/>
                                      </a:rPr>
                                      <m:t>−4</m:t>
                                    </m:r>
                                  </m:sup>
                                </m:sSup>
                              </m:e>
                            </m:mr>
                          </m:m>
                        </m:e>
                      </m:d>
                    </m:oMath>
                  </m:oMathPara>
                </a14:m>
                <a:endParaRPr lang="es-EC" sz="2000" dirty="0"/>
              </a:p>
            </p:txBody>
          </p:sp>
        </mc:Choice>
        <mc:Fallback xmlns="">
          <p:sp>
            <p:nvSpPr>
              <p:cNvPr id="39" name="38 Rectángulo"/>
              <p:cNvSpPr>
                <a:spLocks noRot="1" noChangeAspect="1" noMove="1" noResize="1" noEditPoints="1" noAdjustHandles="1" noChangeArrowheads="1" noChangeShapeType="1" noTextEdit="1"/>
              </p:cNvSpPr>
              <p:nvPr/>
            </p:nvSpPr>
            <p:spPr>
              <a:xfrm>
                <a:off x="7179484" y="4637980"/>
                <a:ext cx="3159326" cy="69730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39 Rectángulo"/>
              <p:cNvSpPr/>
              <p:nvPr/>
            </p:nvSpPr>
            <p:spPr>
              <a:xfrm>
                <a:off x="7272611" y="5640977"/>
                <a:ext cx="3149708" cy="6989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000" i="1">
                          <a:latin typeface="Cambria Math"/>
                        </a:rPr>
                        <m:t>𝑅</m:t>
                      </m:r>
                      <m:r>
                        <a:rPr lang="es-EC" sz="2000" i="1">
                          <a:latin typeface="Cambria Math"/>
                        </a:rPr>
                        <m:t>=</m:t>
                      </m:r>
                      <m:d>
                        <m:dPr>
                          <m:begChr m:val="["/>
                          <m:endChr m:val="]"/>
                          <m:ctrlPr>
                            <a:rPr lang="es-EC" sz="2000" i="1">
                              <a:latin typeface="Cambria Math"/>
                            </a:rPr>
                          </m:ctrlPr>
                        </m:dPr>
                        <m:e>
                          <m:m>
                            <m:mPr>
                              <m:mcs>
                                <m:mc>
                                  <m:mcPr>
                                    <m:count m:val="2"/>
                                    <m:mcJc m:val="center"/>
                                  </m:mcPr>
                                </m:mc>
                              </m:mcs>
                              <m:ctrlPr>
                                <a:rPr lang="es-EC" sz="2000" i="1">
                                  <a:latin typeface="Cambria Math"/>
                                </a:rPr>
                              </m:ctrlPr>
                            </m:mPr>
                            <m:mr>
                              <m:e>
                                <m:r>
                                  <a:rPr lang="es-EC" sz="2000" i="1">
                                    <a:latin typeface="Cambria Math"/>
                                  </a:rPr>
                                  <m:t>4</m:t>
                                </m:r>
                                <m:sSup>
                                  <m:sSupPr>
                                    <m:ctrlPr>
                                      <a:rPr lang="es-EC" sz="2000" i="1">
                                        <a:latin typeface="Cambria Math"/>
                                      </a:rPr>
                                    </m:ctrlPr>
                                  </m:sSupPr>
                                  <m:e>
                                    <m:r>
                                      <a:rPr lang="es-EC" sz="2000" i="1">
                                        <a:latin typeface="Cambria Math"/>
                                      </a:rPr>
                                      <m:t>×10</m:t>
                                    </m:r>
                                  </m:e>
                                  <m:sup>
                                    <m:r>
                                      <a:rPr lang="es-EC" sz="2000" i="1">
                                        <a:latin typeface="Cambria Math"/>
                                      </a:rPr>
                                      <m:t>−6</m:t>
                                    </m:r>
                                  </m:sup>
                                </m:sSup>
                              </m:e>
                              <m:e>
                                <m:r>
                                  <a:rPr lang="es-EC" sz="2000" i="1">
                                    <a:latin typeface="Cambria Math"/>
                                  </a:rPr>
                                  <m:t>0</m:t>
                                </m:r>
                              </m:e>
                            </m:mr>
                            <m:mr>
                              <m:e>
                                <m:r>
                                  <a:rPr lang="es-EC" sz="2000" i="1">
                                    <a:latin typeface="Cambria Math"/>
                                  </a:rPr>
                                  <m:t>0</m:t>
                                </m:r>
                              </m:e>
                              <m:e>
                                <m:r>
                                  <a:rPr lang="es-EC" sz="2000" i="1">
                                    <a:latin typeface="Cambria Math"/>
                                  </a:rPr>
                                  <m:t>4</m:t>
                                </m:r>
                                <m:sSup>
                                  <m:sSupPr>
                                    <m:ctrlPr>
                                      <a:rPr lang="es-EC" sz="2000" i="1">
                                        <a:latin typeface="Cambria Math"/>
                                      </a:rPr>
                                    </m:ctrlPr>
                                  </m:sSupPr>
                                  <m:e>
                                    <m:r>
                                      <a:rPr lang="es-EC" sz="2000" i="1">
                                        <a:latin typeface="Cambria Math"/>
                                      </a:rPr>
                                      <m:t>×10</m:t>
                                    </m:r>
                                  </m:e>
                                  <m:sup>
                                    <m:r>
                                      <a:rPr lang="es-EC" sz="2000" i="1">
                                        <a:latin typeface="Cambria Math"/>
                                      </a:rPr>
                                      <m:t>−6</m:t>
                                    </m:r>
                                  </m:sup>
                                </m:sSup>
                              </m:e>
                            </m:mr>
                          </m:m>
                        </m:e>
                      </m:d>
                    </m:oMath>
                  </m:oMathPara>
                </a14:m>
                <a:endParaRPr lang="es-EC" sz="2000" dirty="0"/>
              </a:p>
            </p:txBody>
          </p:sp>
        </mc:Choice>
        <mc:Fallback xmlns="">
          <p:sp>
            <p:nvSpPr>
              <p:cNvPr id="40" name="39 Rectángulo"/>
              <p:cNvSpPr>
                <a:spLocks noRot="1" noChangeAspect="1" noMove="1" noResize="1" noEditPoints="1" noAdjustHandles="1" noChangeArrowheads="1" noChangeShapeType="1" noTextEdit="1"/>
              </p:cNvSpPr>
              <p:nvPr/>
            </p:nvSpPr>
            <p:spPr>
              <a:xfrm>
                <a:off x="7272611" y="5640977"/>
                <a:ext cx="3149708" cy="698974"/>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682784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p:cNvSpPr>
            <a:spLocks noGrp="1"/>
          </p:cNvSpPr>
          <p:nvPr>
            <p:ph type="title"/>
          </p:nvPr>
        </p:nvSpPr>
        <p:spPr>
          <a:xfrm>
            <a:off x="2774854" y="2832306"/>
            <a:ext cx="6527408" cy="895633"/>
          </a:xfrm>
        </p:spPr>
        <p:txBody>
          <a:bodyPr>
            <a:noAutofit/>
          </a:bodyPr>
          <a:lstStyle/>
          <a:p>
            <a:pPr algn="ctr"/>
            <a:r>
              <a:rPr lang="es-ES" sz="5400" dirty="0" smtClean="0">
                <a:solidFill>
                  <a:srgbClr val="002060"/>
                </a:solidFill>
                <a:latin typeface="Times New Roman" panose="02020603050405020304" pitchFamily="18" charset="0"/>
                <a:ea typeface="+mn-ea"/>
                <a:cs typeface="Times New Roman" panose="02020603050405020304" pitchFamily="18" charset="0"/>
              </a:rPr>
              <a:t>INTRODUCCIÓN</a:t>
            </a:r>
            <a:endParaRPr lang="es-ES" sz="54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134940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2 Imagen"/>
          <p:cNvPicPr/>
          <p:nvPr/>
        </p:nvPicPr>
        <p:blipFill rotWithShape="1">
          <a:blip r:embed="rId3"/>
          <a:srcRect l="8695" t="16919" r="17633" b="5468"/>
          <a:stretch/>
        </p:blipFill>
        <p:spPr bwMode="auto">
          <a:xfrm>
            <a:off x="142240" y="1697048"/>
            <a:ext cx="4267200" cy="3273730"/>
          </a:xfrm>
          <a:prstGeom prst="rect">
            <a:avLst/>
          </a:prstGeom>
          <a:ln>
            <a:noFill/>
          </a:ln>
          <a:extLst>
            <a:ext uri="{53640926-AAD7-44D8-BBD7-CCE9431645EC}">
              <a14:shadowObscured xmlns:a14="http://schemas.microsoft.com/office/drawing/2010/main"/>
            </a:ext>
          </a:extLst>
        </p:spPr>
      </p:pic>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FILTRO DE KALMAN / Cinemática y control del robot SCARA</a:t>
            </a:r>
            <a:endParaRPr lang="es-ES" sz="2600" dirty="0">
              <a:solidFill>
                <a:srgbClr val="002060"/>
              </a:solidFill>
              <a:latin typeface="Times New Roman" panose="02020603050405020304" pitchFamily="18" charset="0"/>
              <a:cs typeface="Times New Roman" panose="02020603050405020304" pitchFamily="18" charset="0"/>
            </a:endParaRPr>
          </a:p>
        </p:txBody>
      </p:sp>
      <p:sp>
        <p:nvSpPr>
          <p:cNvPr id="11" name="CuadroTexto 2"/>
          <p:cNvSpPr txBox="1"/>
          <p:nvPr/>
        </p:nvSpPr>
        <p:spPr>
          <a:xfrm>
            <a:off x="5203759" y="993470"/>
            <a:ext cx="5354509" cy="430887"/>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Cinemática inversa</a:t>
            </a:r>
            <a:endParaRPr lang="es-ES" sz="2200"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11 Rectángulo"/>
              <p:cNvSpPr/>
              <p:nvPr/>
            </p:nvSpPr>
            <p:spPr>
              <a:xfrm>
                <a:off x="5043449" y="1432752"/>
                <a:ext cx="6096000" cy="1901161"/>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C" sz="2000" i="1">
                              <a:latin typeface="Cambria Math"/>
                            </a:rPr>
                          </m:ctrlPr>
                        </m:sSubPr>
                        <m:e>
                          <m:r>
                            <a:rPr lang="es-EC" sz="2000" i="1">
                              <a:latin typeface="Cambria Math"/>
                            </a:rPr>
                            <m:t>𝑞</m:t>
                          </m:r>
                        </m:e>
                        <m:sub>
                          <m:r>
                            <a:rPr lang="es-EC" sz="2000" i="1">
                              <a:latin typeface="Cambria Math"/>
                            </a:rPr>
                            <m:t>1</m:t>
                          </m:r>
                        </m:sub>
                      </m:sSub>
                      <m:r>
                        <a:rPr lang="es-EC" sz="2000" i="1">
                          <a:latin typeface="Cambria Math"/>
                        </a:rPr>
                        <m:t>=</m:t>
                      </m:r>
                      <m:sSup>
                        <m:sSupPr>
                          <m:ctrlPr>
                            <a:rPr lang="es-EC" sz="2000" i="1">
                              <a:latin typeface="Cambria Math"/>
                            </a:rPr>
                          </m:ctrlPr>
                        </m:sSupPr>
                        <m:e>
                          <m:r>
                            <a:rPr lang="es-EC" sz="2000" i="1">
                              <a:latin typeface="Cambria Math"/>
                            </a:rPr>
                            <m:t>𝑡𝑎𝑛</m:t>
                          </m:r>
                        </m:e>
                        <m:sup>
                          <m:r>
                            <a:rPr lang="es-EC" sz="2000" i="1">
                              <a:latin typeface="Cambria Math"/>
                            </a:rPr>
                            <m:t>−1</m:t>
                          </m:r>
                        </m:sup>
                      </m:sSup>
                      <m:d>
                        <m:dPr>
                          <m:ctrlPr>
                            <a:rPr lang="es-EC" sz="2000" i="1">
                              <a:latin typeface="Cambria Math"/>
                            </a:rPr>
                          </m:ctrlPr>
                        </m:dPr>
                        <m:e>
                          <m:f>
                            <m:fPr>
                              <m:ctrlPr>
                                <a:rPr lang="es-EC" sz="2000" i="1">
                                  <a:latin typeface="Cambria Math"/>
                                </a:rPr>
                              </m:ctrlPr>
                            </m:fPr>
                            <m:num>
                              <m:r>
                                <a:rPr lang="es-EC" sz="2000" i="1">
                                  <a:latin typeface="Cambria Math"/>
                                </a:rPr>
                                <m:t>𝑦</m:t>
                              </m:r>
                            </m:num>
                            <m:den>
                              <m:r>
                                <a:rPr lang="es-EC" sz="2000" i="1">
                                  <a:latin typeface="Cambria Math"/>
                                </a:rPr>
                                <m:t>𝑥</m:t>
                              </m:r>
                            </m:den>
                          </m:f>
                        </m:e>
                      </m:d>
                      <m:r>
                        <a:rPr lang="es-EC" sz="2000" i="1">
                          <a:latin typeface="Cambria Math"/>
                        </a:rPr>
                        <m:t>−</m:t>
                      </m:r>
                      <m:sSup>
                        <m:sSupPr>
                          <m:ctrlPr>
                            <a:rPr lang="es-EC" sz="2000" i="1">
                              <a:latin typeface="Cambria Math"/>
                            </a:rPr>
                          </m:ctrlPr>
                        </m:sSupPr>
                        <m:e>
                          <m:r>
                            <a:rPr lang="es-EC" sz="2000" i="1">
                              <a:latin typeface="Cambria Math"/>
                            </a:rPr>
                            <m:t>𝑐𝑜𝑠</m:t>
                          </m:r>
                        </m:e>
                        <m:sup>
                          <m:r>
                            <a:rPr lang="es-EC" sz="2000" i="1">
                              <a:latin typeface="Cambria Math"/>
                            </a:rPr>
                            <m:t>−1</m:t>
                          </m:r>
                        </m:sup>
                      </m:sSup>
                      <m:d>
                        <m:dPr>
                          <m:ctrlPr>
                            <a:rPr lang="es-EC" sz="2000" i="1">
                              <a:latin typeface="Cambria Math"/>
                            </a:rPr>
                          </m:ctrlPr>
                        </m:dPr>
                        <m:e>
                          <m:f>
                            <m:fPr>
                              <m:ctrlPr>
                                <a:rPr lang="es-EC" sz="2000" i="1">
                                  <a:latin typeface="Cambria Math"/>
                                </a:rPr>
                              </m:ctrlPr>
                            </m:fPr>
                            <m:num>
                              <m:sSup>
                                <m:sSupPr>
                                  <m:ctrlPr>
                                    <a:rPr lang="es-EC" sz="2000" i="1">
                                      <a:latin typeface="Cambria Math"/>
                                    </a:rPr>
                                  </m:ctrlPr>
                                </m:sSupPr>
                                <m:e>
                                  <m:r>
                                    <a:rPr lang="es-EC" sz="2000" i="1">
                                      <a:latin typeface="Cambria Math"/>
                                    </a:rPr>
                                    <m:t>𝑥</m:t>
                                  </m:r>
                                </m:e>
                                <m:sup>
                                  <m:r>
                                    <a:rPr lang="es-EC" sz="2000" i="1">
                                      <a:latin typeface="Cambria Math"/>
                                    </a:rPr>
                                    <m:t>2</m:t>
                                  </m:r>
                                </m:sup>
                              </m:sSup>
                              <m:r>
                                <a:rPr lang="es-EC" sz="2000" i="1">
                                  <a:latin typeface="Cambria Math"/>
                                </a:rPr>
                                <m:t>+</m:t>
                              </m:r>
                              <m:sSup>
                                <m:sSupPr>
                                  <m:ctrlPr>
                                    <a:rPr lang="es-EC" sz="2000" i="1">
                                      <a:latin typeface="Cambria Math"/>
                                    </a:rPr>
                                  </m:ctrlPr>
                                </m:sSupPr>
                                <m:e>
                                  <m:r>
                                    <a:rPr lang="es-EC" sz="2000" i="1">
                                      <a:latin typeface="Cambria Math"/>
                                    </a:rPr>
                                    <m:t>𝑦</m:t>
                                  </m:r>
                                </m:e>
                                <m:sup>
                                  <m:r>
                                    <a:rPr lang="es-EC" sz="2000" i="1">
                                      <a:latin typeface="Cambria Math"/>
                                    </a:rPr>
                                    <m:t>2</m:t>
                                  </m:r>
                                </m:sup>
                              </m:sSup>
                            </m:num>
                            <m:den>
                              <m:r>
                                <a:rPr lang="es-EC" sz="2000" i="1">
                                  <a:latin typeface="Cambria Math"/>
                                </a:rPr>
                                <m:t>400</m:t>
                              </m:r>
                              <m:rad>
                                <m:radPr>
                                  <m:degHide m:val="on"/>
                                  <m:ctrlPr>
                                    <a:rPr lang="es-EC" sz="2000" i="1">
                                      <a:latin typeface="Cambria Math"/>
                                    </a:rPr>
                                  </m:ctrlPr>
                                </m:radPr>
                                <m:deg/>
                                <m:e>
                                  <m:sSup>
                                    <m:sSupPr>
                                      <m:ctrlPr>
                                        <a:rPr lang="es-EC" sz="2000" i="1">
                                          <a:latin typeface="Cambria Math"/>
                                        </a:rPr>
                                      </m:ctrlPr>
                                    </m:sSupPr>
                                    <m:e>
                                      <m:r>
                                        <a:rPr lang="es-EC" sz="2000" i="1">
                                          <a:latin typeface="Cambria Math"/>
                                        </a:rPr>
                                        <m:t>𝑥</m:t>
                                      </m:r>
                                    </m:e>
                                    <m:sup>
                                      <m:r>
                                        <a:rPr lang="es-EC" sz="2000" i="1">
                                          <a:latin typeface="Cambria Math"/>
                                        </a:rPr>
                                        <m:t>2</m:t>
                                      </m:r>
                                    </m:sup>
                                  </m:sSup>
                                  <m:r>
                                    <a:rPr lang="es-EC" sz="2000" i="1">
                                      <a:latin typeface="Cambria Math"/>
                                    </a:rPr>
                                    <m:t>+</m:t>
                                  </m:r>
                                  <m:sSup>
                                    <m:sSupPr>
                                      <m:ctrlPr>
                                        <a:rPr lang="es-EC" sz="2000" i="1">
                                          <a:latin typeface="Cambria Math"/>
                                        </a:rPr>
                                      </m:ctrlPr>
                                    </m:sSupPr>
                                    <m:e>
                                      <m:r>
                                        <a:rPr lang="es-EC" sz="2000" i="1">
                                          <a:latin typeface="Cambria Math"/>
                                        </a:rPr>
                                        <m:t>𝑦</m:t>
                                      </m:r>
                                    </m:e>
                                    <m:sup>
                                      <m:r>
                                        <a:rPr lang="es-EC" sz="2000" i="1">
                                          <a:latin typeface="Cambria Math"/>
                                        </a:rPr>
                                        <m:t>2</m:t>
                                      </m:r>
                                    </m:sup>
                                  </m:sSup>
                                </m:e>
                              </m:rad>
                            </m:den>
                          </m:f>
                        </m:e>
                      </m:d>
                    </m:oMath>
                  </m:oMathPara>
                </a14:m>
                <a:endParaRPr lang="es-EC" sz="2000" dirty="0"/>
              </a:p>
              <a:p>
                <a:pPr/>
                <a14:m>
                  <m:oMathPara xmlns:m="http://schemas.openxmlformats.org/officeDocument/2006/math">
                    <m:oMathParaPr>
                      <m:jc m:val="centerGroup"/>
                    </m:oMathParaPr>
                    <m:oMath xmlns:m="http://schemas.openxmlformats.org/officeDocument/2006/math">
                      <m:sSub>
                        <m:sSubPr>
                          <m:ctrlPr>
                            <a:rPr lang="es-EC" sz="2000" i="1">
                              <a:latin typeface="Cambria Math"/>
                            </a:rPr>
                          </m:ctrlPr>
                        </m:sSubPr>
                        <m:e>
                          <m:r>
                            <a:rPr lang="es-EC" sz="2000" i="1">
                              <a:latin typeface="Cambria Math"/>
                            </a:rPr>
                            <m:t>𝑞</m:t>
                          </m:r>
                        </m:e>
                        <m:sub>
                          <m:r>
                            <a:rPr lang="es-EC" sz="2000" i="1">
                              <a:latin typeface="Cambria Math"/>
                            </a:rPr>
                            <m:t>2</m:t>
                          </m:r>
                        </m:sub>
                      </m:sSub>
                      <m:r>
                        <a:rPr lang="es-EC" sz="2000" i="1">
                          <a:latin typeface="Cambria Math"/>
                        </a:rPr>
                        <m:t>=</m:t>
                      </m:r>
                      <m:sSup>
                        <m:sSupPr>
                          <m:ctrlPr>
                            <a:rPr lang="es-EC" sz="2000" i="1">
                              <a:latin typeface="Cambria Math"/>
                            </a:rPr>
                          </m:ctrlPr>
                        </m:sSupPr>
                        <m:e>
                          <m:r>
                            <a:rPr lang="es-EC" sz="2000" i="1">
                              <a:latin typeface="Cambria Math"/>
                            </a:rPr>
                            <m:t>𝑐𝑜𝑠</m:t>
                          </m:r>
                        </m:e>
                        <m:sup>
                          <m:r>
                            <a:rPr lang="es-EC" sz="2000" i="1">
                              <a:latin typeface="Cambria Math"/>
                            </a:rPr>
                            <m:t>−1</m:t>
                          </m:r>
                        </m:sup>
                      </m:sSup>
                      <m:d>
                        <m:dPr>
                          <m:ctrlPr>
                            <a:rPr lang="es-EC" sz="2000" i="1">
                              <a:latin typeface="Cambria Math"/>
                            </a:rPr>
                          </m:ctrlPr>
                        </m:dPr>
                        <m:e>
                          <m:f>
                            <m:fPr>
                              <m:ctrlPr>
                                <a:rPr lang="es-EC" sz="2000" i="1">
                                  <a:latin typeface="Cambria Math"/>
                                </a:rPr>
                              </m:ctrlPr>
                            </m:fPr>
                            <m:num>
                              <m:sSup>
                                <m:sSupPr>
                                  <m:ctrlPr>
                                    <a:rPr lang="es-EC" sz="2000" i="1">
                                      <a:latin typeface="Cambria Math"/>
                                    </a:rPr>
                                  </m:ctrlPr>
                                </m:sSupPr>
                                <m:e>
                                  <m:r>
                                    <a:rPr lang="es-EC" sz="2000" i="1">
                                      <a:latin typeface="Cambria Math"/>
                                    </a:rPr>
                                    <m:t>𝑥</m:t>
                                  </m:r>
                                </m:e>
                                <m:sup>
                                  <m:r>
                                    <a:rPr lang="es-EC" sz="2000" i="1">
                                      <a:latin typeface="Cambria Math"/>
                                    </a:rPr>
                                    <m:t>2</m:t>
                                  </m:r>
                                </m:sup>
                              </m:sSup>
                              <m:r>
                                <a:rPr lang="es-EC" sz="2000" i="1">
                                  <a:latin typeface="Cambria Math"/>
                                </a:rPr>
                                <m:t>+</m:t>
                              </m:r>
                              <m:sSup>
                                <m:sSupPr>
                                  <m:ctrlPr>
                                    <a:rPr lang="es-EC" sz="2000" i="1">
                                      <a:latin typeface="Cambria Math"/>
                                    </a:rPr>
                                  </m:ctrlPr>
                                </m:sSupPr>
                                <m:e>
                                  <m:r>
                                    <a:rPr lang="es-EC" sz="2000" i="1">
                                      <a:latin typeface="Cambria Math"/>
                                    </a:rPr>
                                    <m:t>𝑦</m:t>
                                  </m:r>
                                </m:e>
                                <m:sup>
                                  <m:r>
                                    <a:rPr lang="es-EC" sz="2000" i="1">
                                      <a:latin typeface="Cambria Math"/>
                                    </a:rPr>
                                    <m:t>2</m:t>
                                  </m:r>
                                </m:sup>
                              </m:sSup>
                              <m:r>
                                <a:rPr lang="es-EC" sz="2000" i="1">
                                  <a:latin typeface="Cambria Math"/>
                                </a:rPr>
                                <m:t>−320000</m:t>
                              </m:r>
                            </m:num>
                            <m:den>
                              <m:r>
                                <a:rPr lang="es-EC" sz="2000" i="1">
                                  <a:latin typeface="Cambria Math"/>
                                </a:rPr>
                                <m:t>80000</m:t>
                              </m:r>
                            </m:den>
                          </m:f>
                        </m:e>
                      </m:d>
                    </m:oMath>
                  </m:oMathPara>
                </a14:m>
                <a:endParaRPr lang="es-EC" sz="2000" dirty="0"/>
              </a:p>
              <a:p>
                <a:pPr/>
                <a14:m>
                  <m:oMathPara xmlns:m="http://schemas.openxmlformats.org/officeDocument/2006/math">
                    <m:oMathParaPr>
                      <m:jc m:val="centerGroup"/>
                    </m:oMathParaPr>
                    <m:oMath xmlns:m="http://schemas.openxmlformats.org/officeDocument/2006/math">
                      <m:r>
                        <a:rPr lang="es-EC" sz="2000" i="1">
                          <a:latin typeface="Cambria Math"/>
                        </a:rPr>
                        <m:t>𝑑</m:t>
                      </m:r>
                      <m:r>
                        <a:rPr lang="es-EC" sz="2000" i="1">
                          <a:latin typeface="Cambria Math"/>
                        </a:rPr>
                        <m:t>= 169.75−</m:t>
                      </m:r>
                      <m:r>
                        <a:rPr lang="es-EC" sz="2000" i="1">
                          <a:latin typeface="Cambria Math"/>
                        </a:rPr>
                        <m:t>𝑧</m:t>
                      </m:r>
                    </m:oMath>
                  </m:oMathPara>
                </a14:m>
                <a:endParaRPr lang="es-EC" sz="2000" dirty="0"/>
              </a:p>
            </p:txBody>
          </p:sp>
        </mc:Choice>
        <mc:Fallback xmlns="">
          <p:sp>
            <p:nvSpPr>
              <p:cNvPr id="12" name="11 Rectángulo"/>
              <p:cNvSpPr>
                <a:spLocks noRot="1" noChangeAspect="1" noMove="1" noResize="1" noEditPoints="1" noAdjustHandles="1" noChangeArrowheads="1" noChangeShapeType="1" noTextEdit="1"/>
              </p:cNvSpPr>
              <p:nvPr/>
            </p:nvSpPr>
            <p:spPr>
              <a:xfrm>
                <a:off x="5043449" y="1432752"/>
                <a:ext cx="6096000" cy="1901161"/>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graphicFrame>
            <p:nvGraphicFramePr>
              <p:cNvPr id="13" name="1 Tabla"/>
              <p:cNvGraphicFramePr>
                <a:graphicFrameLocks noGrp="1"/>
              </p:cNvGraphicFramePr>
              <p:nvPr>
                <p:extLst>
                  <p:ext uri="{D42A27DB-BD31-4B8C-83A1-F6EECF244321}">
                    <p14:modId xmlns:p14="http://schemas.microsoft.com/office/powerpoint/2010/main" val="1175195262"/>
                  </p:ext>
                </p:extLst>
              </p:nvPr>
            </p:nvGraphicFramePr>
            <p:xfrm>
              <a:off x="4631195" y="3783731"/>
              <a:ext cx="7398245" cy="2441353"/>
            </p:xfrm>
            <a:graphic>
              <a:graphicData uri="http://schemas.openxmlformats.org/drawingml/2006/table">
                <a:tbl>
                  <a:tblPr firstRow="1" firstCol="1" bandRow="1">
                    <a:tableStyleId>{E8B1032C-EA38-4F05-BA0D-38AFFFC7BED3}</a:tableStyleId>
                  </a:tblPr>
                  <a:tblGrid>
                    <a:gridCol w="476250">
                      <a:extLst>
                        <a:ext uri="{9D8B030D-6E8A-4147-A177-3AD203B41FA5}">
                          <a16:colId xmlns:a16="http://schemas.microsoft.com/office/drawing/2014/main" xmlns="" val="20000"/>
                        </a:ext>
                      </a:extLst>
                    </a:gridCol>
                    <a:gridCol w="4649875">
                      <a:extLst>
                        <a:ext uri="{9D8B030D-6E8A-4147-A177-3AD203B41FA5}">
                          <a16:colId xmlns:a16="http://schemas.microsoft.com/office/drawing/2014/main" xmlns="" val="20001"/>
                        </a:ext>
                      </a:extLst>
                    </a:gridCol>
                    <a:gridCol w="2272120">
                      <a:extLst>
                        <a:ext uri="{9D8B030D-6E8A-4147-A177-3AD203B41FA5}">
                          <a16:colId xmlns:a16="http://schemas.microsoft.com/office/drawing/2014/main" xmlns="" val="20002"/>
                        </a:ext>
                      </a:extLst>
                    </a:gridCol>
                  </a:tblGrid>
                  <a:tr h="562996">
                    <a:tc>
                      <a:txBody>
                        <a:bodyPr/>
                        <a:lstStyle/>
                        <a:p>
                          <a:pPr>
                            <a:spcAft>
                              <a:spcPts val="0"/>
                            </a:spcAft>
                          </a:pPr>
                          <a:r>
                            <a:rPr lang="es-EC" sz="1900" dirty="0" smtClean="0">
                              <a:effectLst/>
                              <a:latin typeface="Times New Roman" panose="02020603050405020304" pitchFamily="18" charset="0"/>
                              <a:cs typeface="Times New Roman" panose="02020603050405020304" pitchFamily="18" charset="0"/>
                            </a:rPr>
                            <a:t>No</a:t>
                          </a:r>
                          <a:endParaRPr lang="es-EC" sz="19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1900" dirty="0">
                              <a:effectLst/>
                              <a:latin typeface="Times New Roman" panose="02020603050405020304" pitchFamily="18" charset="0"/>
                              <a:cs typeface="Times New Roman" panose="02020603050405020304" pitchFamily="18" charset="0"/>
                            </a:rPr>
                            <a:t>Función de Transferencia</a:t>
                          </a:r>
                          <a:endParaRPr lang="es-EC" sz="19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1900">
                              <a:effectLst/>
                              <a:latin typeface="Times New Roman" panose="02020603050405020304" pitchFamily="18" charset="0"/>
                              <a:cs typeface="Times New Roman" panose="02020603050405020304" pitchFamily="18" charset="0"/>
                            </a:rPr>
                            <a:t>Constantes del controlador</a:t>
                          </a:r>
                          <a:endParaRPr lang="es-EC" sz="19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625909">
                    <a:tc>
                      <a:txBody>
                        <a:bodyPr/>
                        <a:lstStyle/>
                        <a:p>
                          <a:pPr>
                            <a:spcAft>
                              <a:spcPts val="0"/>
                            </a:spcAft>
                          </a:pPr>
                          <a:r>
                            <a:rPr lang="es-EC" sz="1900">
                              <a:effectLst/>
                              <a:latin typeface="Times New Roman" panose="02020603050405020304" pitchFamily="18" charset="0"/>
                              <a:cs typeface="Times New Roman" panose="02020603050405020304" pitchFamily="18" charset="0"/>
                            </a:rPr>
                            <a:t>M</a:t>
                          </a:r>
                          <a:r>
                            <a:rPr lang="es-EC" sz="1900" baseline="-25000">
                              <a:effectLst/>
                              <a:latin typeface="Times New Roman" panose="02020603050405020304" pitchFamily="18" charset="0"/>
                              <a:cs typeface="Times New Roman" panose="02020603050405020304" pitchFamily="18" charset="0"/>
                            </a:rPr>
                            <a:t>1</a:t>
                          </a:r>
                          <a:endParaRPr lang="es-EC" sz="19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14:m>
                            <m:oMathPara xmlns:m="http://schemas.openxmlformats.org/officeDocument/2006/math">
                              <m:oMathParaPr>
                                <m:jc m:val="centerGroup"/>
                              </m:oMathParaPr>
                              <m:oMath xmlns:m="http://schemas.openxmlformats.org/officeDocument/2006/math">
                                <m:f>
                                  <m:fPr>
                                    <m:ctrlPr>
                                      <a:rPr lang="es-EC" sz="1900" i="1">
                                        <a:effectLst/>
                                        <a:latin typeface="Cambria Math"/>
                                      </a:rPr>
                                    </m:ctrlPr>
                                  </m:fPr>
                                  <m:num>
                                    <m:r>
                                      <a:rPr lang="es-EC" sz="1900">
                                        <a:effectLst/>
                                        <a:latin typeface="Cambria Math"/>
                                      </a:rPr>
                                      <m:t>46.8</m:t>
                                    </m:r>
                                  </m:num>
                                  <m:den>
                                    <m:sSup>
                                      <m:sSupPr>
                                        <m:ctrlPr>
                                          <a:rPr lang="es-EC" sz="1900" i="1">
                                            <a:effectLst/>
                                            <a:latin typeface="Cambria Math"/>
                                          </a:rPr>
                                        </m:ctrlPr>
                                      </m:sSupPr>
                                      <m:e>
                                        <m:r>
                                          <a:rPr lang="es-EC" sz="1900">
                                            <a:effectLst/>
                                            <a:latin typeface="Cambria Math"/>
                                          </a:rPr>
                                          <m:t>𝑠</m:t>
                                        </m:r>
                                      </m:e>
                                      <m:sup>
                                        <m:r>
                                          <a:rPr lang="es-EC" sz="1900">
                                            <a:effectLst/>
                                            <a:latin typeface="Cambria Math"/>
                                          </a:rPr>
                                          <m:t>3</m:t>
                                        </m:r>
                                      </m:sup>
                                    </m:sSup>
                                    <m:r>
                                      <a:rPr lang="es-EC" sz="1900">
                                        <a:effectLst/>
                                        <a:latin typeface="Cambria Math"/>
                                      </a:rPr>
                                      <m:t>+2.65</m:t>
                                    </m:r>
                                    <m:sSup>
                                      <m:sSupPr>
                                        <m:ctrlPr>
                                          <a:rPr lang="es-EC" sz="1900" i="1">
                                            <a:effectLst/>
                                            <a:latin typeface="Cambria Math"/>
                                          </a:rPr>
                                        </m:ctrlPr>
                                      </m:sSupPr>
                                      <m:e>
                                        <m:r>
                                          <a:rPr lang="es-EC" sz="1900">
                                            <a:effectLst/>
                                            <a:latin typeface="Cambria Math"/>
                                          </a:rPr>
                                          <m:t>𝑠</m:t>
                                        </m:r>
                                      </m:e>
                                      <m:sup>
                                        <m:r>
                                          <a:rPr lang="es-EC" sz="1900">
                                            <a:effectLst/>
                                            <a:latin typeface="Cambria Math"/>
                                          </a:rPr>
                                          <m:t>2</m:t>
                                        </m:r>
                                      </m:sup>
                                    </m:sSup>
                                    <m:r>
                                      <a:rPr lang="es-EC" sz="1900">
                                        <a:effectLst/>
                                        <a:latin typeface="Cambria Math"/>
                                      </a:rPr>
                                      <m:t>+46.5</m:t>
                                    </m:r>
                                    <m:r>
                                      <a:rPr lang="es-EC" sz="1900">
                                        <a:effectLst/>
                                        <a:latin typeface="Cambria Math"/>
                                      </a:rPr>
                                      <m:t>𝑠</m:t>
                                    </m:r>
                                    <m:r>
                                      <a:rPr lang="es-EC" sz="1900">
                                        <a:effectLst/>
                                        <a:latin typeface="Cambria Math"/>
                                      </a:rPr>
                                      <m:t>+2.58</m:t>
                                    </m:r>
                                    <m:sSup>
                                      <m:sSupPr>
                                        <m:ctrlPr>
                                          <a:rPr lang="es-EC" sz="1900" i="1">
                                            <a:effectLst/>
                                            <a:latin typeface="Cambria Math"/>
                                          </a:rPr>
                                        </m:ctrlPr>
                                      </m:sSupPr>
                                      <m:e>
                                        <m:r>
                                          <a:rPr lang="es-EC" sz="1900">
                                            <a:effectLst/>
                                            <a:latin typeface="Cambria Math"/>
                                          </a:rPr>
                                          <m:t>×10</m:t>
                                        </m:r>
                                      </m:e>
                                      <m:sup>
                                        <m:r>
                                          <a:rPr lang="es-EC" sz="1900">
                                            <a:effectLst/>
                                            <a:latin typeface="Cambria Math"/>
                                          </a:rPr>
                                          <m:t>−8</m:t>
                                        </m:r>
                                      </m:sup>
                                    </m:sSup>
                                  </m:den>
                                </m:f>
                              </m:oMath>
                            </m:oMathPara>
                          </a14:m>
                          <a:endParaRPr lang="es-EC" sz="19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14:m>
                            <m:oMathPara xmlns:m="http://schemas.openxmlformats.org/officeDocument/2006/math">
                              <m:oMathParaPr>
                                <m:jc m:val="centerGroup"/>
                              </m:oMathParaPr>
                              <m:oMath xmlns:m="http://schemas.openxmlformats.org/officeDocument/2006/math">
                                <m:sSub>
                                  <m:sSubPr>
                                    <m:ctrlPr>
                                      <a:rPr lang="es-EC" sz="1900" i="1">
                                        <a:effectLst/>
                                        <a:latin typeface="Cambria Math"/>
                                      </a:rPr>
                                    </m:ctrlPr>
                                  </m:sSubPr>
                                  <m:e>
                                    <m:r>
                                      <a:rPr lang="es-EC" sz="1900">
                                        <a:effectLst/>
                                        <a:latin typeface="Cambria Math"/>
                                      </a:rPr>
                                      <m:t>𝐾</m:t>
                                    </m:r>
                                  </m:e>
                                  <m:sub>
                                    <m:r>
                                      <a:rPr lang="es-EC" sz="1900">
                                        <a:effectLst/>
                                        <a:latin typeface="Cambria Math"/>
                                      </a:rPr>
                                      <m:t>𝑝</m:t>
                                    </m:r>
                                  </m:sub>
                                </m:sSub>
                                <m:r>
                                  <a:rPr lang="es-EC" sz="1900">
                                    <a:effectLst/>
                                    <a:latin typeface="Cambria Math"/>
                                  </a:rPr>
                                  <m:t>=15   </m:t>
                                </m:r>
                                <m:sSub>
                                  <m:sSubPr>
                                    <m:ctrlPr>
                                      <a:rPr lang="es-EC" sz="1900" i="1">
                                        <a:effectLst/>
                                        <a:latin typeface="Cambria Math"/>
                                      </a:rPr>
                                    </m:ctrlPr>
                                  </m:sSubPr>
                                  <m:e>
                                    <m:r>
                                      <a:rPr lang="es-EC" sz="1900">
                                        <a:effectLst/>
                                        <a:latin typeface="Cambria Math"/>
                                      </a:rPr>
                                      <m:t>𝐾</m:t>
                                    </m:r>
                                  </m:e>
                                  <m:sub>
                                    <m:r>
                                      <a:rPr lang="es-EC" sz="1900">
                                        <a:effectLst/>
                                        <a:latin typeface="Cambria Math"/>
                                      </a:rPr>
                                      <m:t>𝑑</m:t>
                                    </m:r>
                                  </m:sub>
                                </m:sSub>
                                <m:r>
                                  <a:rPr lang="es-EC" sz="1900">
                                    <a:effectLst/>
                                    <a:latin typeface="Cambria Math"/>
                                  </a:rPr>
                                  <m:t>=7.5   </m:t>
                                </m:r>
                              </m:oMath>
                            </m:oMathPara>
                          </a14:m>
                          <a:endParaRPr lang="es-EC" sz="1900" dirty="0">
                            <a:effectLst/>
                            <a:latin typeface="Times New Roman" panose="02020603050405020304" pitchFamily="18" charset="0"/>
                            <a:cs typeface="Times New Roman" panose="02020603050405020304" pitchFamily="18" charset="0"/>
                          </a:endParaRPr>
                        </a:p>
                        <a:p>
                          <a:pPr>
                            <a:spcAft>
                              <a:spcPts val="0"/>
                            </a:spcAft>
                          </a:pPr>
                          <a14:m>
                            <m:oMathPara xmlns:m="http://schemas.openxmlformats.org/officeDocument/2006/math">
                              <m:oMathParaPr>
                                <m:jc m:val="centerGroup"/>
                              </m:oMathParaPr>
                              <m:oMath xmlns:m="http://schemas.openxmlformats.org/officeDocument/2006/math">
                                <m:sSub>
                                  <m:sSubPr>
                                    <m:ctrlPr>
                                      <a:rPr lang="es-EC" sz="1900" i="1">
                                        <a:effectLst/>
                                        <a:latin typeface="Cambria Math"/>
                                      </a:rPr>
                                    </m:ctrlPr>
                                  </m:sSubPr>
                                  <m:e>
                                    <m:r>
                                      <a:rPr lang="es-EC" sz="1900">
                                        <a:effectLst/>
                                        <a:latin typeface="Cambria Math"/>
                                      </a:rPr>
                                      <m:t>𝐾</m:t>
                                    </m:r>
                                  </m:e>
                                  <m:sub>
                                    <m:r>
                                      <a:rPr lang="es-EC" sz="1900">
                                        <a:effectLst/>
                                        <a:latin typeface="Cambria Math"/>
                                      </a:rPr>
                                      <m:t>𝑖</m:t>
                                    </m:r>
                                  </m:sub>
                                </m:sSub>
                                <m:r>
                                  <a:rPr lang="es-EC" sz="1900">
                                    <a:effectLst/>
                                    <a:latin typeface="Cambria Math"/>
                                  </a:rPr>
                                  <m:t>=0.005</m:t>
                                </m:r>
                              </m:oMath>
                            </m:oMathPara>
                          </a14:m>
                          <a:endParaRPr lang="es-EC" sz="19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634852">
                    <a:tc>
                      <a:txBody>
                        <a:bodyPr/>
                        <a:lstStyle/>
                        <a:p>
                          <a:pPr>
                            <a:spcAft>
                              <a:spcPts val="0"/>
                            </a:spcAft>
                          </a:pPr>
                          <a:r>
                            <a:rPr lang="es-EC" sz="1900">
                              <a:effectLst/>
                              <a:latin typeface="Times New Roman" panose="02020603050405020304" pitchFamily="18" charset="0"/>
                              <a:cs typeface="Times New Roman" panose="02020603050405020304" pitchFamily="18" charset="0"/>
                            </a:rPr>
                            <a:t>M</a:t>
                          </a:r>
                          <a:r>
                            <a:rPr lang="es-EC" sz="1900" baseline="-25000">
                              <a:effectLst/>
                              <a:latin typeface="Times New Roman" panose="02020603050405020304" pitchFamily="18" charset="0"/>
                              <a:cs typeface="Times New Roman" panose="02020603050405020304" pitchFamily="18" charset="0"/>
                            </a:rPr>
                            <a:t>2</a:t>
                          </a:r>
                          <a:endParaRPr lang="es-EC" sz="19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14:m>
                            <m:oMathPara xmlns:m="http://schemas.openxmlformats.org/officeDocument/2006/math">
                              <m:oMathParaPr>
                                <m:jc m:val="centerGroup"/>
                              </m:oMathParaPr>
                              <m:oMath xmlns:m="http://schemas.openxmlformats.org/officeDocument/2006/math">
                                <m:f>
                                  <m:fPr>
                                    <m:ctrlPr>
                                      <a:rPr lang="es-EC" sz="1900" i="1">
                                        <a:effectLst/>
                                        <a:latin typeface="Cambria Math"/>
                                      </a:rPr>
                                    </m:ctrlPr>
                                  </m:fPr>
                                  <m:num>
                                    <m:r>
                                      <a:rPr lang="es-EC" sz="1900">
                                        <a:effectLst/>
                                        <a:latin typeface="Cambria Math"/>
                                      </a:rPr>
                                      <m:t>2.21</m:t>
                                    </m:r>
                                    <m:sSup>
                                      <m:sSupPr>
                                        <m:ctrlPr>
                                          <a:rPr lang="es-EC" sz="1900" i="1">
                                            <a:effectLst/>
                                            <a:latin typeface="Cambria Math"/>
                                          </a:rPr>
                                        </m:ctrlPr>
                                      </m:sSupPr>
                                      <m:e>
                                        <m:r>
                                          <a:rPr lang="es-EC" sz="1900">
                                            <a:effectLst/>
                                            <a:latin typeface="Cambria Math"/>
                                          </a:rPr>
                                          <m:t>×10</m:t>
                                        </m:r>
                                      </m:e>
                                      <m:sup>
                                        <m:r>
                                          <a:rPr lang="es-EC" sz="1900">
                                            <a:effectLst/>
                                            <a:latin typeface="Cambria Math"/>
                                          </a:rPr>
                                          <m:t>−8</m:t>
                                        </m:r>
                                      </m:sup>
                                    </m:sSup>
                                  </m:num>
                                  <m:den>
                                    <m:sSup>
                                      <m:sSupPr>
                                        <m:ctrlPr>
                                          <a:rPr lang="es-EC" sz="1900" i="1">
                                            <a:effectLst/>
                                            <a:latin typeface="Cambria Math"/>
                                          </a:rPr>
                                        </m:ctrlPr>
                                      </m:sSupPr>
                                      <m:e>
                                        <m:r>
                                          <a:rPr lang="es-EC" sz="1900">
                                            <a:effectLst/>
                                            <a:latin typeface="Cambria Math"/>
                                          </a:rPr>
                                          <m:t>𝑠</m:t>
                                        </m:r>
                                      </m:e>
                                      <m:sup>
                                        <m:r>
                                          <a:rPr lang="es-EC" sz="1900">
                                            <a:effectLst/>
                                            <a:latin typeface="Cambria Math"/>
                                          </a:rPr>
                                          <m:t>3</m:t>
                                        </m:r>
                                      </m:sup>
                                    </m:sSup>
                                    <m:r>
                                      <a:rPr lang="es-EC" sz="1900">
                                        <a:effectLst/>
                                        <a:latin typeface="Cambria Math"/>
                                      </a:rPr>
                                      <m:t>+0.02</m:t>
                                    </m:r>
                                    <m:sSup>
                                      <m:sSupPr>
                                        <m:ctrlPr>
                                          <a:rPr lang="es-EC" sz="1900" i="1">
                                            <a:effectLst/>
                                            <a:latin typeface="Cambria Math"/>
                                          </a:rPr>
                                        </m:ctrlPr>
                                      </m:sSupPr>
                                      <m:e>
                                        <m:r>
                                          <a:rPr lang="es-EC" sz="1900">
                                            <a:effectLst/>
                                            <a:latin typeface="Cambria Math"/>
                                          </a:rPr>
                                          <m:t>𝑠</m:t>
                                        </m:r>
                                      </m:e>
                                      <m:sup>
                                        <m:r>
                                          <a:rPr lang="es-EC" sz="1900">
                                            <a:effectLst/>
                                            <a:latin typeface="Cambria Math"/>
                                          </a:rPr>
                                          <m:t>2</m:t>
                                        </m:r>
                                      </m:sup>
                                    </m:sSup>
                                    <m:r>
                                      <a:rPr lang="es-EC" sz="1900">
                                        <a:effectLst/>
                                        <a:latin typeface="Cambria Math"/>
                                      </a:rPr>
                                      <m:t>+1.59</m:t>
                                    </m:r>
                                    <m:sSup>
                                      <m:sSupPr>
                                        <m:ctrlPr>
                                          <a:rPr lang="es-EC" sz="1900" i="1">
                                            <a:effectLst/>
                                            <a:latin typeface="Cambria Math"/>
                                          </a:rPr>
                                        </m:ctrlPr>
                                      </m:sSupPr>
                                      <m:e>
                                        <m:r>
                                          <a:rPr lang="es-EC" sz="1900">
                                            <a:effectLst/>
                                            <a:latin typeface="Cambria Math"/>
                                          </a:rPr>
                                          <m:t>×10</m:t>
                                        </m:r>
                                      </m:e>
                                      <m:sup>
                                        <m:r>
                                          <a:rPr lang="es-EC" sz="1900">
                                            <a:effectLst/>
                                            <a:latin typeface="Cambria Math"/>
                                          </a:rPr>
                                          <m:t>−5</m:t>
                                        </m:r>
                                      </m:sup>
                                    </m:sSup>
                                    <m:r>
                                      <a:rPr lang="es-EC" sz="1900">
                                        <a:effectLst/>
                                        <a:latin typeface="Cambria Math"/>
                                      </a:rPr>
                                      <m:t>𝑠</m:t>
                                    </m:r>
                                    <m:r>
                                      <a:rPr lang="es-EC" sz="1900">
                                        <a:effectLst/>
                                        <a:latin typeface="Cambria Math"/>
                                      </a:rPr>
                                      <m:t>+4.75</m:t>
                                    </m:r>
                                    <m:sSup>
                                      <m:sSupPr>
                                        <m:ctrlPr>
                                          <a:rPr lang="es-EC" sz="1900" i="1">
                                            <a:effectLst/>
                                            <a:latin typeface="Cambria Math"/>
                                          </a:rPr>
                                        </m:ctrlPr>
                                      </m:sSupPr>
                                      <m:e>
                                        <m:r>
                                          <a:rPr lang="es-EC" sz="1900">
                                            <a:effectLst/>
                                            <a:latin typeface="Cambria Math"/>
                                          </a:rPr>
                                          <m:t>×10</m:t>
                                        </m:r>
                                      </m:e>
                                      <m:sup>
                                        <m:r>
                                          <a:rPr lang="es-EC" sz="1900">
                                            <a:effectLst/>
                                            <a:latin typeface="Cambria Math"/>
                                          </a:rPr>
                                          <m:t>−8</m:t>
                                        </m:r>
                                      </m:sup>
                                    </m:sSup>
                                  </m:den>
                                </m:f>
                              </m:oMath>
                            </m:oMathPara>
                          </a14:m>
                          <a:endParaRPr lang="es-EC" sz="19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14:m>
                            <m:oMathPara xmlns:m="http://schemas.openxmlformats.org/officeDocument/2006/math">
                              <m:oMathParaPr>
                                <m:jc m:val="centerGroup"/>
                              </m:oMathParaPr>
                              <m:oMath xmlns:m="http://schemas.openxmlformats.org/officeDocument/2006/math">
                                <m:sSub>
                                  <m:sSubPr>
                                    <m:ctrlPr>
                                      <a:rPr lang="es-EC" sz="1900" i="1">
                                        <a:effectLst/>
                                        <a:latin typeface="Cambria Math"/>
                                      </a:rPr>
                                    </m:ctrlPr>
                                  </m:sSubPr>
                                  <m:e>
                                    <m:r>
                                      <a:rPr lang="es-EC" sz="1900">
                                        <a:effectLst/>
                                        <a:latin typeface="Cambria Math"/>
                                      </a:rPr>
                                      <m:t>𝐾</m:t>
                                    </m:r>
                                  </m:e>
                                  <m:sub>
                                    <m:r>
                                      <a:rPr lang="es-EC" sz="1900">
                                        <a:effectLst/>
                                        <a:latin typeface="Cambria Math"/>
                                      </a:rPr>
                                      <m:t>𝑝</m:t>
                                    </m:r>
                                  </m:sub>
                                </m:sSub>
                                <m:r>
                                  <a:rPr lang="es-EC" sz="1900">
                                    <a:effectLst/>
                                    <a:latin typeface="Cambria Math"/>
                                  </a:rPr>
                                  <m:t>=16   </m:t>
                                </m:r>
                                <m:sSub>
                                  <m:sSubPr>
                                    <m:ctrlPr>
                                      <a:rPr lang="es-EC" sz="1900" i="1">
                                        <a:effectLst/>
                                        <a:latin typeface="Cambria Math"/>
                                      </a:rPr>
                                    </m:ctrlPr>
                                  </m:sSubPr>
                                  <m:e>
                                    <m:r>
                                      <a:rPr lang="es-EC" sz="1900">
                                        <a:effectLst/>
                                        <a:latin typeface="Cambria Math"/>
                                      </a:rPr>
                                      <m:t>𝐾</m:t>
                                    </m:r>
                                  </m:e>
                                  <m:sub>
                                    <m:r>
                                      <a:rPr lang="es-EC" sz="1900">
                                        <a:effectLst/>
                                        <a:latin typeface="Cambria Math"/>
                                      </a:rPr>
                                      <m:t>𝑑</m:t>
                                    </m:r>
                                  </m:sub>
                                </m:sSub>
                                <m:r>
                                  <a:rPr lang="es-EC" sz="1900">
                                    <a:effectLst/>
                                    <a:latin typeface="Cambria Math"/>
                                  </a:rPr>
                                  <m:t>=5.5  </m:t>
                                </m:r>
                              </m:oMath>
                            </m:oMathPara>
                          </a14:m>
                          <a:endParaRPr lang="es-EC" sz="1900">
                            <a:effectLst/>
                            <a:latin typeface="Times New Roman" panose="02020603050405020304" pitchFamily="18" charset="0"/>
                            <a:cs typeface="Times New Roman" panose="02020603050405020304" pitchFamily="18" charset="0"/>
                          </a:endParaRPr>
                        </a:p>
                        <a:p>
                          <a:pPr>
                            <a:spcAft>
                              <a:spcPts val="0"/>
                            </a:spcAft>
                          </a:pPr>
                          <a14:m>
                            <m:oMathPara xmlns:m="http://schemas.openxmlformats.org/officeDocument/2006/math">
                              <m:oMathParaPr>
                                <m:jc m:val="centerGroup"/>
                              </m:oMathParaPr>
                              <m:oMath xmlns:m="http://schemas.openxmlformats.org/officeDocument/2006/math">
                                <m:sSub>
                                  <m:sSubPr>
                                    <m:ctrlPr>
                                      <a:rPr lang="es-EC" sz="1900" i="1">
                                        <a:effectLst/>
                                        <a:latin typeface="Cambria Math"/>
                                      </a:rPr>
                                    </m:ctrlPr>
                                  </m:sSubPr>
                                  <m:e>
                                    <m:r>
                                      <a:rPr lang="es-EC" sz="1900">
                                        <a:effectLst/>
                                        <a:latin typeface="Cambria Math"/>
                                      </a:rPr>
                                      <m:t>𝐾</m:t>
                                    </m:r>
                                  </m:e>
                                  <m:sub>
                                    <m:r>
                                      <a:rPr lang="es-EC" sz="1900">
                                        <a:effectLst/>
                                        <a:latin typeface="Cambria Math"/>
                                      </a:rPr>
                                      <m:t>𝑖</m:t>
                                    </m:r>
                                  </m:sub>
                                </m:sSub>
                                <m:r>
                                  <a:rPr lang="es-EC" sz="1900">
                                    <a:effectLst/>
                                    <a:latin typeface="Cambria Math"/>
                                  </a:rPr>
                                  <m:t>=0.07</m:t>
                                </m:r>
                              </m:oMath>
                            </m:oMathPara>
                          </a14:m>
                          <a:endParaRPr lang="es-EC" sz="19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588244">
                    <a:tc>
                      <a:txBody>
                        <a:bodyPr/>
                        <a:lstStyle/>
                        <a:p>
                          <a:pPr>
                            <a:spcAft>
                              <a:spcPts val="0"/>
                            </a:spcAft>
                          </a:pPr>
                          <a:r>
                            <a:rPr lang="es-EC" sz="1900">
                              <a:effectLst/>
                              <a:latin typeface="Times New Roman" panose="02020603050405020304" pitchFamily="18" charset="0"/>
                              <a:cs typeface="Times New Roman" panose="02020603050405020304" pitchFamily="18" charset="0"/>
                            </a:rPr>
                            <a:t>M</a:t>
                          </a:r>
                          <a:r>
                            <a:rPr lang="es-EC" sz="1900" baseline="-25000">
                              <a:effectLst/>
                              <a:latin typeface="Times New Roman" panose="02020603050405020304" pitchFamily="18" charset="0"/>
                              <a:cs typeface="Times New Roman" panose="02020603050405020304" pitchFamily="18" charset="0"/>
                            </a:rPr>
                            <a:t>3</a:t>
                          </a:r>
                          <a:endParaRPr lang="es-EC" sz="19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14:m>
                            <m:oMathPara xmlns:m="http://schemas.openxmlformats.org/officeDocument/2006/math">
                              <m:oMathParaPr>
                                <m:jc m:val="centerGroup"/>
                              </m:oMathParaPr>
                              <m:oMath xmlns:m="http://schemas.openxmlformats.org/officeDocument/2006/math">
                                <m:f>
                                  <m:fPr>
                                    <m:ctrlPr>
                                      <a:rPr lang="es-EC" sz="1900" i="1">
                                        <a:effectLst/>
                                        <a:latin typeface="Cambria Math"/>
                                      </a:rPr>
                                    </m:ctrlPr>
                                  </m:fPr>
                                  <m:num>
                                    <m:r>
                                      <a:rPr lang="es-EC" sz="1900">
                                        <a:effectLst/>
                                        <a:latin typeface="Cambria Math"/>
                                      </a:rPr>
                                      <m:t>−0.8939</m:t>
                                    </m:r>
                                  </m:num>
                                  <m:den>
                                    <m:sSup>
                                      <m:sSupPr>
                                        <m:ctrlPr>
                                          <a:rPr lang="es-EC" sz="1900" i="1">
                                            <a:effectLst/>
                                            <a:latin typeface="Cambria Math"/>
                                          </a:rPr>
                                        </m:ctrlPr>
                                      </m:sSupPr>
                                      <m:e>
                                        <m:r>
                                          <a:rPr lang="es-EC" sz="1900">
                                            <a:effectLst/>
                                            <a:latin typeface="Cambria Math"/>
                                          </a:rPr>
                                          <m:t>𝑠</m:t>
                                        </m:r>
                                      </m:e>
                                      <m:sup>
                                        <m:r>
                                          <a:rPr lang="es-EC" sz="1900">
                                            <a:effectLst/>
                                            <a:latin typeface="Cambria Math"/>
                                          </a:rPr>
                                          <m:t>3</m:t>
                                        </m:r>
                                      </m:sup>
                                    </m:sSup>
                                    <m:r>
                                      <a:rPr lang="es-EC" sz="1900">
                                        <a:effectLst/>
                                        <a:latin typeface="Cambria Math"/>
                                      </a:rPr>
                                      <m:t>+3.37</m:t>
                                    </m:r>
                                    <m:sSup>
                                      <m:sSupPr>
                                        <m:ctrlPr>
                                          <a:rPr lang="es-EC" sz="1900" i="1">
                                            <a:effectLst/>
                                            <a:latin typeface="Cambria Math"/>
                                          </a:rPr>
                                        </m:ctrlPr>
                                      </m:sSupPr>
                                      <m:e>
                                        <m:r>
                                          <a:rPr lang="es-EC" sz="1900">
                                            <a:effectLst/>
                                            <a:latin typeface="Cambria Math"/>
                                          </a:rPr>
                                          <m:t>𝑠</m:t>
                                        </m:r>
                                      </m:e>
                                      <m:sup>
                                        <m:r>
                                          <a:rPr lang="es-EC" sz="1900">
                                            <a:effectLst/>
                                            <a:latin typeface="Cambria Math"/>
                                          </a:rPr>
                                          <m:t>2</m:t>
                                        </m:r>
                                      </m:sup>
                                    </m:sSup>
                                    <m:r>
                                      <a:rPr lang="es-EC" sz="1900">
                                        <a:effectLst/>
                                        <a:latin typeface="Cambria Math"/>
                                      </a:rPr>
                                      <m:t>+5.33</m:t>
                                    </m:r>
                                    <m:r>
                                      <a:rPr lang="es-EC" sz="1900">
                                        <a:effectLst/>
                                        <a:latin typeface="Cambria Math"/>
                                      </a:rPr>
                                      <m:t>𝑠</m:t>
                                    </m:r>
                                    <m:r>
                                      <a:rPr lang="es-EC" sz="1900">
                                        <a:effectLst/>
                                        <a:latin typeface="Cambria Math"/>
                                      </a:rPr>
                                      <m:t>+0.3039</m:t>
                                    </m:r>
                                  </m:den>
                                </m:f>
                              </m:oMath>
                            </m:oMathPara>
                          </a14:m>
                          <a:endParaRPr lang="es-EC" sz="19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14:m>
                            <m:oMathPara xmlns:m="http://schemas.openxmlformats.org/officeDocument/2006/math">
                              <m:oMathParaPr>
                                <m:jc m:val="centerGroup"/>
                              </m:oMathParaPr>
                              <m:oMath xmlns:m="http://schemas.openxmlformats.org/officeDocument/2006/math">
                                <m:sSub>
                                  <m:sSubPr>
                                    <m:ctrlPr>
                                      <a:rPr lang="es-EC" sz="1900" i="1">
                                        <a:effectLst/>
                                        <a:latin typeface="Cambria Math"/>
                                      </a:rPr>
                                    </m:ctrlPr>
                                  </m:sSubPr>
                                  <m:e>
                                    <m:r>
                                      <a:rPr lang="es-EC" sz="1900">
                                        <a:effectLst/>
                                        <a:latin typeface="Cambria Math"/>
                                      </a:rPr>
                                      <m:t>𝐾</m:t>
                                    </m:r>
                                  </m:e>
                                  <m:sub>
                                    <m:r>
                                      <a:rPr lang="es-EC" sz="1900">
                                        <a:effectLst/>
                                        <a:latin typeface="Cambria Math"/>
                                      </a:rPr>
                                      <m:t>𝑝</m:t>
                                    </m:r>
                                  </m:sub>
                                </m:sSub>
                                <m:r>
                                  <a:rPr lang="es-EC" sz="1900">
                                    <a:effectLst/>
                                    <a:latin typeface="Cambria Math"/>
                                  </a:rPr>
                                  <m:t>=80   </m:t>
                                </m:r>
                                <m:sSub>
                                  <m:sSubPr>
                                    <m:ctrlPr>
                                      <a:rPr lang="es-EC" sz="1900" i="1">
                                        <a:effectLst/>
                                        <a:latin typeface="Cambria Math"/>
                                      </a:rPr>
                                    </m:ctrlPr>
                                  </m:sSubPr>
                                  <m:e>
                                    <m:r>
                                      <a:rPr lang="es-EC" sz="1900">
                                        <a:effectLst/>
                                        <a:latin typeface="Cambria Math"/>
                                      </a:rPr>
                                      <m:t>𝐾</m:t>
                                    </m:r>
                                  </m:e>
                                  <m:sub>
                                    <m:r>
                                      <a:rPr lang="es-EC" sz="1900">
                                        <a:effectLst/>
                                        <a:latin typeface="Cambria Math"/>
                                      </a:rPr>
                                      <m:t>𝑑</m:t>
                                    </m:r>
                                  </m:sub>
                                </m:sSub>
                                <m:r>
                                  <a:rPr lang="es-EC" sz="1900">
                                    <a:effectLst/>
                                    <a:latin typeface="Cambria Math"/>
                                  </a:rPr>
                                  <m:t>=5   </m:t>
                                </m:r>
                              </m:oMath>
                            </m:oMathPara>
                          </a14:m>
                          <a:endParaRPr lang="es-EC" sz="1900" dirty="0">
                            <a:effectLst/>
                            <a:latin typeface="Times New Roman" panose="02020603050405020304" pitchFamily="18" charset="0"/>
                            <a:cs typeface="Times New Roman" panose="02020603050405020304" pitchFamily="18" charset="0"/>
                          </a:endParaRPr>
                        </a:p>
                        <a:p>
                          <a:pPr>
                            <a:spcAft>
                              <a:spcPts val="0"/>
                            </a:spcAft>
                          </a:pPr>
                          <a14:m>
                            <m:oMathPara xmlns:m="http://schemas.openxmlformats.org/officeDocument/2006/math">
                              <m:oMathParaPr>
                                <m:jc m:val="centerGroup"/>
                              </m:oMathParaPr>
                              <m:oMath xmlns:m="http://schemas.openxmlformats.org/officeDocument/2006/math">
                                <m:sSub>
                                  <m:sSubPr>
                                    <m:ctrlPr>
                                      <a:rPr lang="es-EC" sz="1900" i="1">
                                        <a:effectLst/>
                                        <a:latin typeface="Cambria Math"/>
                                      </a:rPr>
                                    </m:ctrlPr>
                                  </m:sSubPr>
                                  <m:e>
                                    <m:r>
                                      <a:rPr lang="es-EC" sz="1900">
                                        <a:effectLst/>
                                        <a:latin typeface="Cambria Math"/>
                                      </a:rPr>
                                      <m:t>𝐾</m:t>
                                    </m:r>
                                  </m:e>
                                  <m:sub>
                                    <m:r>
                                      <a:rPr lang="es-EC" sz="1900">
                                        <a:effectLst/>
                                        <a:latin typeface="Cambria Math"/>
                                      </a:rPr>
                                      <m:t>𝑖</m:t>
                                    </m:r>
                                  </m:sub>
                                </m:sSub>
                                <m:r>
                                  <a:rPr lang="es-EC" sz="1900">
                                    <a:effectLst/>
                                    <a:latin typeface="Cambria Math"/>
                                  </a:rPr>
                                  <m:t>=10</m:t>
                                </m:r>
                              </m:oMath>
                            </m:oMathPara>
                          </a14:m>
                          <a:endParaRPr lang="es-EC" sz="19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bl>
              </a:graphicData>
            </a:graphic>
          </p:graphicFrame>
        </mc:Choice>
        <mc:Fallback xmlns="">
          <p:graphicFrame>
            <p:nvGraphicFramePr>
              <p:cNvPr id="13" name="1 Tabla"/>
              <p:cNvGraphicFramePr>
                <a:graphicFrameLocks noGrp="1"/>
              </p:cNvGraphicFramePr>
              <p:nvPr>
                <p:extLst>
                  <p:ext uri="{D42A27DB-BD31-4B8C-83A1-F6EECF244321}">
                    <p14:modId xmlns:p14="http://schemas.microsoft.com/office/powerpoint/2010/main" val="1175195262"/>
                  </p:ext>
                </p:extLst>
              </p:nvPr>
            </p:nvGraphicFramePr>
            <p:xfrm>
              <a:off x="4631195" y="3783731"/>
              <a:ext cx="7398245" cy="2463155"/>
            </p:xfrm>
            <a:graphic>
              <a:graphicData uri="http://schemas.openxmlformats.org/drawingml/2006/table">
                <a:tbl>
                  <a:tblPr firstRow="1" firstCol="1" bandRow="1">
                    <a:tableStyleId>{E8B1032C-EA38-4F05-BA0D-38AFFFC7BED3}</a:tableStyleId>
                  </a:tblPr>
                  <a:tblGrid>
                    <a:gridCol w="476250">
                      <a:extLst>
                        <a:ext uri="{9D8B030D-6E8A-4147-A177-3AD203B41FA5}">
                          <a16:colId xmlns:a16="http://schemas.microsoft.com/office/drawing/2014/main" xmlns:a14="http://schemas.microsoft.com/office/drawing/2010/main" xmlns="" val="20000"/>
                        </a:ext>
                      </a:extLst>
                    </a:gridCol>
                    <a:gridCol w="4649875">
                      <a:extLst>
                        <a:ext uri="{9D8B030D-6E8A-4147-A177-3AD203B41FA5}">
                          <a16:colId xmlns:a16="http://schemas.microsoft.com/office/drawing/2014/main" xmlns:a14="http://schemas.microsoft.com/office/drawing/2010/main" xmlns="" val="20001"/>
                        </a:ext>
                      </a:extLst>
                    </a:gridCol>
                    <a:gridCol w="2272120">
                      <a:extLst>
                        <a:ext uri="{9D8B030D-6E8A-4147-A177-3AD203B41FA5}">
                          <a16:colId xmlns:a16="http://schemas.microsoft.com/office/drawing/2014/main" xmlns:a14="http://schemas.microsoft.com/office/drawing/2010/main" xmlns="" val="20002"/>
                        </a:ext>
                      </a:extLst>
                    </a:gridCol>
                  </a:tblGrid>
                  <a:tr h="579120">
                    <a:tc>
                      <a:txBody>
                        <a:bodyPr/>
                        <a:lstStyle/>
                        <a:p>
                          <a:pPr>
                            <a:spcAft>
                              <a:spcPts val="0"/>
                            </a:spcAft>
                          </a:pPr>
                          <a:r>
                            <a:rPr lang="es-EC" sz="1900" dirty="0" smtClean="0">
                              <a:effectLst/>
                              <a:latin typeface="Times New Roman" panose="02020603050405020304" pitchFamily="18" charset="0"/>
                              <a:cs typeface="Times New Roman" panose="02020603050405020304" pitchFamily="18" charset="0"/>
                            </a:rPr>
                            <a:t>No</a:t>
                          </a:r>
                          <a:endParaRPr lang="es-EC" sz="19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1900" dirty="0">
                              <a:effectLst/>
                              <a:latin typeface="Times New Roman" panose="02020603050405020304" pitchFamily="18" charset="0"/>
                              <a:cs typeface="Times New Roman" panose="02020603050405020304" pitchFamily="18" charset="0"/>
                            </a:rPr>
                            <a:t>Función de Transferencia</a:t>
                          </a:r>
                          <a:endParaRPr lang="es-EC" sz="19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1900">
                              <a:effectLst/>
                              <a:latin typeface="Times New Roman" panose="02020603050405020304" pitchFamily="18" charset="0"/>
                              <a:cs typeface="Times New Roman" panose="02020603050405020304" pitchFamily="18" charset="0"/>
                            </a:rPr>
                            <a:t>Constantes del controlador</a:t>
                          </a:r>
                          <a:endParaRPr lang="es-EC" sz="19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a14="http://schemas.microsoft.com/office/drawing/2010/main" xmlns="" val="10000"/>
                      </a:ext>
                    </a:extLst>
                  </a:tr>
                  <a:tr h="625909">
                    <a:tc>
                      <a:txBody>
                        <a:bodyPr/>
                        <a:lstStyle/>
                        <a:p>
                          <a:pPr>
                            <a:spcAft>
                              <a:spcPts val="0"/>
                            </a:spcAft>
                          </a:pPr>
                          <a:r>
                            <a:rPr lang="es-EC" sz="1900">
                              <a:effectLst/>
                              <a:latin typeface="Times New Roman" panose="02020603050405020304" pitchFamily="18" charset="0"/>
                              <a:cs typeface="Times New Roman" panose="02020603050405020304" pitchFamily="18" charset="0"/>
                            </a:rPr>
                            <a:t>M</a:t>
                          </a:r>
                          <a:r>
                            <a:rPr lang="es-EC" sz="1900" baseline="-25000">
                              <a:effectLst/>
                              <a:latin typeface="Times New Roman" panose="02020603050405020304" pitchFamily="18" charset="0"/>
                              <a:cs typeface="Times New Roman" panose="02020603050405020304" pitchFamily="18" charset="0"/>
                            </a:rPr>
                            <a:t>1</a:t>
                          </a:r>
                          <a:endParaRPr lang="es-EC" sz="19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endParaRPr lang="es-EC"/>
                        </a:p>
                      </a:txBody>
                      <a:tcPr marL="68580" marR="68580" marT="0" marB="0">
                        <a:blipFill rotWithShape="1">
                          <a:blip r:embed="rId5"/>
                          <a:stretch>
                            <a:fillRect l="-10367" t="-104854" r="-49081" b="-208738"/>
                          </a:stretch>
                        </a:blipFill>
                      </a:tcPr>
                    </a:tc>
                    <a:tc>
                      <a:txBody>
                        <a:bodyPr/>
                        <a:lstStyle/>
                        <a:p>
                          <a:endParaRPr lang="es-EC"/>
                        </a:p>
                      </a:txBody>
                      <a:tcPr marL="68580" marR="68580" marT="0" marB="0">
                        <a:blipFill rotWithShape="1">
                          <a:blip r:embed="rId5"/>
                          <a:stretch>
                            <a:fillRect l="-225469" t="-104854" r="-268" b="-208738"/>
                          </a:stretch>
                        </a:blipFill>
                      </a:tcPr>
                    </a:tc>
                    <a:extLst>
                      <a:ext uri="{0D108BD9-81ED-4DB2-BD59-A6C34878D82A}">
                        <a16:rowId xmlns:a16="http://schemas.microsoft.com/office/drawing/2014/main" xmlns:a14="http://schemas.microsoft.com/office/drawing/2010/main" xmlns="" val="10001"/>
                      </a:ext>
                    </a:extLst>
                  </a:tr>
                  <a:tr h="653034">
                    <a:tc>
                      <a:txBody>
                        <a:bodyPr/>
                        <a:lstStyle/>
                        <a:p>
                          <a:pPr>
                            <a:spcAft>
                              <a:spcPts val="0"/>
                            </a:spcAft>
                          </a:pPr>
                          <a:r>
                            <a:rPr lang="es-EC" sz="1900">
                              <a:effectLst/>
                              <a:latin typeface="Times New Roman" panose="02020603050405020304" pitchFamily="18" charset="0"/>
                              <a:cs typeface="Times New Roman" panose="02020603050405020304" pitchFamily="18" charset="0"/>
                            </a:rPr>
                            <a:t>M</a:t>
                          </a:r>
                          <a:r>
                            <a:rPr lang="es-EC" sz="1900" baseline="-25000">
                              <a:effectLst/>
                              <a:latin typeface="Times New Roman" panose="02020603050405020304" pitchFamily="18" charset="0"/>
                              <a:cs typeface="Times New Roman" panose="02020603050405020304" pitchFamily="18" charset="0"/>
                            </a:rPr>
                            <a:t>2</a:t>
                          </a:r>
                          <a:endParaRPr lang="es-EC" sz="19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endParaRPr lang="es-EC"/>
                        </a:p>
                      </a:txBody>
                      <a:tcPr marL="68580" marR="68580" marT="0" marB="0">
                        <a:blipFill rotWithShape="1">
                          <a:blip r:embed="rId5"/>
                          <a:stretch>
                            <a:fillRect l="-10367" t="-197196" r="-49081" b="-100935"/>
                          </a:stretch>
                        </a:blipFill>
                      </a:tcPr>
                    </a:tc>
                    <a:tc>
                      <a:txBody>
                        <a:bodyPr/>
                        <a:lstStyle/>
                        <a:p>
                          <a:endParaRPr lang="es-EC"/>
                        </a:p>
                      </a:txBody>
                      <a:tcPr marL="68580" marR="68580" marT="0" marB="0">
                        <a:blipFill rotWithShape="1">
                          <a:blip r:embed="rId5"/>
                          <a:stretch>
                            <a:fillRect l="-225469" t="-197196" r="-268" b="-100935"/>
                          </a:stretch>
                        </a:blipFill>
                      </a:tcPr>
                    </a:tc>
                    <a:extLst>
                      <a:ext uri="{0D108BD9-81ED-4DB2-BD59-A6C34878D82A}">
                        <a16:rowId xmlns:a16="http://schemas.microsoft.com/office/drawing/2014/main" xmlns:a14="http://schemas.microsoft.com/office/drawing/2010/main" xmlns="" val="10002"/>
                      </a:ext>
                    </a:extLst>
                  </a:tr>
                  <a:tr h="605092">
                    <a:tc>
                      <a:txBody>
                        <a:bodyPr/>
                        <a:lstStyle/>
                        <a:p>
                          <a:pPr>
                            <a:spcAft>
                              <a:spcPts val="0"/>
                            </a:spcAft>
                          </a:pPr>
                          <a:r>
                            <a:rPr lang="es-EC" sz="1900">
                              <a:effectLst/>
                              <a:latin typeface="Times New Roman" panose="02020603050405020304" pitchFamily="18" charset="0"/>
                              <a:cs typeface="Times New Roman" panose="02020603050405020304" pitchFamily="18" charset="0"/>
                            </a:rPr>
                            <a:t>M</a:t>
                          </a:r>
                          <a:r>
                            <a:rPr lang="es-EC" sz="1900" baseline="-25000">
                              <a:effectLst/>
                              <a:latin typeface="Times New Roman" panose="02020603050405020304" pitchFamily="18" charset="0"/>
                              <a:cs typeface="Times New Roman" panose="02020603050405020304" pitchFamily="18" charset="0"/>
                            </a:rPr>
                            <a:t>3</a:t>
                          </a:r>
                          <a:endParaRPr lang="es-EC" sz="19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endParaRPr lang="es-EC"/>
                        </a:p>
                      </a:txBody>
                      <a:tcPr marL="68580" marR="68580" marT="0" marB="0">
                        <a:blipFill rotWithShape="1">
                          <a:blip r:embed="rId5"/>
                          <a:stretch>
                            <a:fillRect l="-10367" t="-321212" r="-49081" b="-9091"/>
                          </a:stretch>
                        </a:blipFill>
                      </a:tcPr>
                    </a:tc>
                    <a:tc>
                      <a:txBody>
                        <a:bodyPr/>
                        <a:lstStyle/>
                        <a:p>
                          <a:endParaRPr lang="es-EC"/>
                        </a:p>
                      </a:txBody>
                      <a:tcPr marL="68580" marR="68580" marT="0" marB="0">
                        <a:blipFill rotWithShape="1">
                          <a:blip r:embed="rId5"/>
                          <a:stretch>
                            <a:fillRect l="-225469" t="-321212" r="-268" b="-9091"/>
                          </a:stretch>
                        </a:blipFill>
                      </a:tcPr>
                    </a:tc>
                    <a:extLst>
                      <a:ext uri="{0D108BD9-81ED-4DB2-BD59-A6C34878D82A}">
                        <a16:rowId xmlns:a16="http://schemas.microsoft.com/office/drawing/2014/main" xmlns:a14="http://schemas.microsoft.com/office/drawing/2010/main" xmlns="" val="10003"/>
                      </a:ext>
                    </a:extLst>
                  </a:tr>
                </a:tbl>
              </a:graphicData>
            </a:graphic>
          </p:graphicFrame>
        </mc:Fallback>
      </mc:AlternateContent>
    </p:spTree>
    <p:extLst>
      <p:ext uri="{BB962C8B-B14F-4D97-AF65-F5344CB8AC3E}">
        <p14:creationId xmlns:p14="http://schemas.microsoft.com/office/powerpoint/2010/main" val="35625751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INTERFAZ HUMANO-MÁQUINA (HMI)</a:t>
            </a:r>
            <a:endParaRPr lang="es-ES" sz="2600" dirty="0">
              <a:solidFill>
                <a:srgbClr val="002060"/>
              </a:solidFill>
              <a:latin typeface="Times New Roman" panose="02020603050405020304" pitchFamily="18" charset="0"/>
              <a:cs typeface="Times New Roman" panose="02020603050405020304" pitchFamily="18" charset="0"/>
            </a:endParaRPr>
          </a:p>
        </p:txBody>
      </p:sp>
      <p:sp>
        <p:nvSpPr>
          <p:cNvPr id="9" name="CuadroTexto 2"/>
          <p:cNvSpPr txBox="1"/>
          <p:nvPr/>
        </p:nvSpPr>
        <p:spPr>
          <a:xfrm>
            <a:off x="5345724" y="813818"/>
            <a:ext cx="6766162" cy="430887"/>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Ventana de Tendencia </a:t>
            </a:r>
            <a:endParaRPr lang="es-ES" sz="2200" dirty="0">
              <a:solidFill>
                <a:srgbClr val="002060"/>
              </a:solidFill>
              <a:latin typeface="Times New Roman" panose="02020603050405020304" pitchFamily="18" charset="0"/>
              <a:cs typeface="Times New Roman" panose="02020603050405020304" pitchFamily="18" charset="0"/>
            </a:endParaRPr>
          </a:p>
        </p:txBody>
      </p:sp>
      <p:sp>
        <p:nvSpPr>
          <p:cNvPr id="7" name="6 Rectángulo"/>
          <p:cNvSpPr/>
          <p:nvPr/>
        </p:nvSpPr>
        <p:spPr>
          <a:xfrm>
            <a:off x="2062567" y="813818"/>
            <a:ext cx="2182777" cy="430887"/>
          </a:xfrm>
          <a:prstGeom prst="rect">
            <a:avLst/>
          </a:prstGeom>
        </p:spPr>
        <p:txBody>
          <a:bodyPr wrap="none">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Ventana Principal</a:t>
            </a:r>
            <a:endParaRPr lang="es-ES" sz="2200" dirty="0">
              <a:solidFill>
                <a:srgbClr val="002060"/>
              </a:solidFill>
              <a:latin typeface="Times New Roman" panose="02020603050405020304" pitchFamily="18" charset="0"/>
              <a:cs typeface="Times New Roman" panose="02020603050405020304" pitchFamily="18" charset="0"/>
            </a:endParaRPr>
          </a:p>
        </p:txBody>
      </p:sp>
      <p:pic>
        <p:nvPicPr>
          <p:cNvPr id="8" name="7 Imagen"/>
          <p:cNvPicPr/>
          <p:nvPr/>
        </p:nvPicPr>
        <p:blipFill>
          <a:blip r:embed="rId3">
            <a:extLst>
              <a:ext uri="{28A0092B-C50C-407E-A947-70E740481C1C}">
                <a14:useLocalDpi xmlns:a14="http://schemas.microsoft.com/office/drawing/2010/main" val="0"/>
              </a:ext>
            </a:extLst>
          </a:blip>
          <a:stretch>
            <a:fillRect/>
          </a:stretch>
        </p:blipFill>
        <p:spPr>
          <a:xfrm>
            <a:off x="390208" y="1232175"/>
            <a:ext cx="4955516" cy="4682660"/>
          </a:xfrm>
          <a:prstGeom prst="rect">
            <a:avLst/>
          </a:prstGeom>
        </p:spPr>
      </p:pic>
      <p:pic>
        <p:nvPicPr>
          <p:cNvPr id="10" name="9 Imagen"/>
          <p:cNvPicPr/>
          <p:nvPr/>
        </p:nvPicPr>
        <p:blipFill>
          <a:blip r:embed="rId4">
            <a:extLst>
              <a:ext uri="{28A0092B-C50C-407E-A947-70E740481C1C}">
                <a14:useLocalDpi xmlns:a14="http://schemas.microsoft.com/office/drawing/2010/main" val="0"/>
              </a:ext>
            </a:extLst>
          </a:blip>
          <a:stretch>
            <a:fillRect/>
          </a:stretch>
        </p:blipFill>
        <p:spPr>
          <a:xfrm>
            <a:off x="5795353" y="1232175"/>
            <a:ext cx="5898416" cy="4682660"/>
          </a:xfrm>
          <a:prstGeom prst="rect">
            <a:avLst/>
          </a:prstGeom>
        </p:spPr>
      </p:pic>
    </p:spTree>
    <p:extLst>
      <p:ext uri="{BB962C8B-B14F-4D97-AF65-F5344CB8AC3E}">
        <p14:creationId xmlns:p14="http://schemas.microsoft.com/office/powerpoint/2010/main" val="20890327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p:cNvSpPr>
            <a:spLocks noGrp="1"/>
          </p:cNvSpPr>
          <p:nvPr>
            <p:ph type="title"/>
          </p:nvPr>
        </p:nvSpPr>
        <p:spPr>
          <a:xfrm>
            <a:off x="2563828" y="2885060"/>
            <a:ext cx="7160463" cy="895633"/>
          </a:xfrm>
        </p:spPr>
        <p:txBody>
          <a:bodyPr>
            <a:noAutofit/>
          </a:bodyPr>
          <a:lstStyle/>
          <a:p>
            <a:pPr algn="ctr"/>
            <a:r>
              <a:rPr lang="es-ES" sz="5400" dirty="0" smtClean="0">
                <a:solidFill>
                  <a:srgbClr val="002060"/>
                </a:solidFill>
                <a:latin typeface="Times New Roman" panose="02020603050405020304" pitchFamily="18" charset="0"/>
                <a:ea typeface="+mn-ea"/>
                <a:cs typeface="Times New Roman" panose="02020603050405020304" pitchFamily="18" charset="0"/>
              </a:rPr>
              <a:t>Construcción E IMPLEMENTACIÓN</a:t>
            </a:r>
            <a:endParaRPr lang="es-ES" sz="54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314947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REPARACIÓN DEL ROBOT SCARA / Situación inicial</a:t>
            </a:r>
            <a:endParaRPr lang="es-ES" sz="2600" dirty="0">
              <a:solidFill>
                <a:srgbClr val="002060"/>
              </a:solidFill>
              <a:latin typeface="Times New Roman" panose="02020603050405020304" pitchFamily="18" charset="0"/>
              <a:cs typeface="Times New Roman" panose="02020603050405020304" pitchFamily="18" charset="0"/>
            </a:endParaRPr>
          </a:p>
        </p:txBody>
      </p:sp>
      <p:graphicFrame>
        <p:nvGraphicFramePr>
          <p:cNvPr id="2" name="1 Tabla"/>
          <p:cNvGraphicFramePr>
            <a:graphicFrameLocks noGrp="1"/>
          </p:cNvGraphicFramePr>
          <p:nvPr>
            <p:extLst>
              <p:ext uri="{D42A27DB-BD31-4B8C-83A1-F6EECF244321}">
                <p14:modId xmlns:p14="http://schemas.microsoft.com/office/powerpoint/2010/main" val="2238430943"/>
              </p:ext>
            </p:extLst>
          </p:nvPr>
        </p:nvGraphicFramePr>
        <p:xfrm>
          <a:off x="1412850" y="1683641"/>
          <a:ext cx="9630288" cy="3820344"/>
        </p:xfrm>
        <a:graphic>
          <a:graphicData uri="http://schemas.openxmlformats.org/drawingml/2006/table">
            <a:tbl>
              <a:tblPr firstRow="1" firstCol="1" bandRow="1">
                <a:tableStyleId>{B301B821-A1FF-4177-AEE7-76D212191A09}</a:tableStyleId>
              </a:tblPr>
              <a:tblGrid>
                <a:gridCol w="3420493">
                  <a:extLst>
                    <a:ext uri="{9D8B030D-6E8A-4147-A177-3AD203B41FA5}">
                      <a16:colId xmlns:a16="http://schemas.microsoft.com/office/drawing/2014/main" xmlns="" val="20000"/>
                    </a:ext>
                  </a:extLst>
                </a:gridCol>
                <a:gridCol w="6209795">
                  <a:extLst>
                    <a:ext uri="{9D8B030D-6E8A-4147-A177-3AD203B41FA5}">
                      <a16:colId xmlns:a16="http://schemas.microsoft.com/office/drawing/2014/main" xmlns="" val="20001"/>
                    </a:ext>
                  </a:extLst>
                </a:gridCol>
              </a:tblGrid>
              <a:tr h="347304">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Situación Inicial</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Reparación</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694608">
                <a:tc>
                  <a:txBody>
                    <a:bodyPr/>
                    <a:lstStyle/>
                    <a:p>
                      <a:pPr>
                        <a:spcAft>
                          <a:spcPts val="0"/>
                        </a:spcAft>
                      </a:pPr>
                      <a:r>
                        <a:rPr lang="es-EC" sz="2000" dirty="0" err="1">
                          <a:effectLst/>
                          <a:latin typeface="Times New Roman" panose="02020603050405020304" pitchFamily="18" charset="0"/>
                          <a:cs typeface="Times New Roman" panose="02020603050405020304" pitchFamily="18" charset="0"/>
                        </a:rPr>
                        <a:t>Desalineamiento</a:t>
                      </a:r>
                      <a:r>
                        <a:rPr lang="es-EC" sz="2000" dirty="0">
                          <a:effectLst/>
                          <a:latin typeface="Times New Roman" panose="02020603050405020304" pitchFamily="18" charset="0"/>
                          <a:cs typeface="Times New Roman" panose="02020603050405020304" pitchFamily="18" charset="0"/>
                        </a:rPr>
                        <a:t> de eslabones</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-Elementos de </a:t>
                      </a:r>
                      <a:r>
                        <a:rPr lang="es-EC" sz="2000" dirty="0">
                          <a:effectLst/>
                          <a:latin typeface="Times New Roman" panose="02020603050405020304" pitchFamily="18" charset="0"/>
                          <a:cs typeface="Times New Roman" panose="02020603050405020304" pitchFamily="18" charset="0"/>
                        </a:rPr>
                        <a:t>sujeción</a:t>
                      </a:r>
                    </a:p>
                    <a:p>
                      <a:pPr>
                        <a:spcAft>
                          <a:spcPts val="0"/>
                        </a:spcAft>
                      </a:pPr>
                      <a:r>
                        <a:rPr lang="es-EC" sz="2000" dirty="0">
                          <a:effectLst/>
                          <a:latin typeface="Times New Roman" panose="02020603050405020304" pitchFamily="18" charset="0"/>
                          <a:cs typeface="Times New Roman" panose="02020603050405020304" pitchFamily="18" charset="0"/>
                        </a:rPr>
                        <a:t>-Incorporación de bocines a los </a:t>
                      </a:r>
                      <a:r>
                        <a:rPr lang="es-EC" sz="2000" dirty="0" smtClean="0">
                          <a:effectLst/>
                          <a:latin typeface="Times New Roman" panose="02020603050405020304" pitchFamily="18" charset="0"/>
                          <a:cs typeface="Times New Roman" panose="02020603050405020304" pitchFamily="18" charset="0"/>
                        </a:rPr>
                        <a:t>ejes</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347304">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Ausencia de </a:t>
                      </a:r>
                      <a:r>
                        <a:rPr lang="es-EC" sz="2000" dirty="0">
                          <a:effectLst/>
                          <a:latin typeface="Times New Roman" panose="02020603050405020304" pitchFamily="18" charset="0"/>
                          <a:cs typeface="Times New Roman" panose="02020603050405020304" pitchFamily="18" charset="0"/>
                        </a:rPr>
                        <a:t>cableado</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smtClean="0">
                          <a:effectLst/>
                          <a:latin typeface="Times New Roman" panose="02020603050405020304" pitchFamily="18" charset="0"/>
                          <a:cs typeface="Times New Roman" panose="02020603050405020304" pitchFamily="18" charset="0"/>
                        </a:rPr>
                        <a:t>-Adecuación </a:t>
                      </a:r>
                      <a:r>
                        <a:rPr lang="es-EC" sz="2000">
                          <a:effectLst/>
                          <a:latin typeface="Times New Roman" panose="02020603050405020304" pitchFamily="18" charset="0"/>
                          <a:cs typeface="Times New Roman" panose="02020603050405020304" pitchFamily="18" charset="0"/>
                        </a:rPr>
                        <a:t>y </a:t>
                      </a:r>
                      <a:r>
                        <a:rPr lang="es-EC" sz="2000" smtClean="0">
                          <a:effectLst/>
                          <a:latin typeface="Times New Roman" panose="02020603050405020304" pitchFamily="18" charset="0"/>
                          <a:cs typeface="Times New Roman" panose="02020603050405020304" pitchFamily="18" charset="0"/>
                        </a:rPr>
                        <a:t>cableado se sensores y actuadores</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347304">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Conector en mal estado</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-Cambio de conector DB25 </a:t>
                      </a:r>
                    </a:p>
                  </a:txBody>
                  <a:tcPr marL="68580" marR="68580" marT="0" marB="0"/>
                </a:tc>
                <a:extLst>
                  <a:ext uri="{0D108BD9-81ED-4DB2-BD59-A6C34878D82A}">
                    <a16:rowId xmlns:a16="http://schemas.microsoft.com/office/drawing/2014/main" xmlns="" val="10003"/>
                  </a:ext>
                </a:extLst>
              </a:tr>
              <a:tr h="694608">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Acople entre motor y eje base con juego </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-Cambio de prisionero en mal estado </a:t>
                      </a:r>
                    </a:p>
                    <a:p>
                      <a:pPr>
                        <a:spcAft>
                          <a:spcPts val="0"/>
                        </a:spcAft>
                      </a:pPr>
                      <a:r>
                        <a:rPr lang="es-EC" sz="2000" dirty="0">
                          <a:effectLst/>
                          <a:latin typeface="Times New Roman" panose="02020603050405020304" pitchFamily="18" charset="0"/>
                          <a:cs typeface="Times New Roman" panose="02020603050405020304" pitchFamily="18" charset="0"/>
                        </a:rPr>
                        <a:t>-Aplicación de fijador de roscas para evitar desajuste</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694608">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Ausencia de tarjeta de </a:t>
                      </a:r>
                      <a:r>
                        <a:rPr lang="es-EC" sz="2000" dirty="0" smtClean="0">
                          <a:effectLst/>
                          <a:latin typeface="Times New Roman" panose="02020603050405020304" pitchFamily="18" charset="0"/>
                          <a:cs typeface="Times New Roman" panose="02020603050405020304" pitchFamily="18" charset="0"/>
                        </a:rPr>
                        <a:t>control</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-Diseño e implementación de tarjeta de control y circuitos de accionamiento para actuadores.</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694608">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Ausencia de una interfaz de control</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-Diseño e implementación de una HMI para interacción con el usuario</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bl>
          </a:graphicData>
        </a:graphic>
      </p:graphicFrame>
      <p:sp>
        <p:nvSpPr>
          <p:cNvPr id="11" name="CuadroTexto 2"/>
          <p:cNvSpPr txBox="1"/>
          <p:nvPr/>
        </p:nvSpPr>
        <p:spPr>
          <a:xfrm>
            <a:off x="-2" y="900212"/>
            <a:ext cx="5490317"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Situación inicial</a:t>
            </a:r>
            <a:endParaRPr lang="es-E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18798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1" y="208478"/>
            <a:ext cx="10643651"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REPARACIÓN DEL ROBOT SCARA / </a:t>
            </a:r>
            <a:r>
              <a:rPr lang="es-ES" sz="2600" b="1" dirty="0" err="1" smtClean="0">
                <a:solidFill>
                  <a:srgbClr val="002060"/>
                </a:solidFill>
                <a:latin typeface="Times New Roman" panose="02020603050405020304" pitchFamily="18" charset="0"/>
                <a:cs typeface="Times New Roman" panose="02020603050405020304" pitchFamily="18" charset="0"/>
              </a:rPr>
              <a:t>Desalineamiento</a:t>
            </a:r>
            <a:r>
              <a:rPr lang="es-ES" sz="2600" b="1" dirty="0" smtClean="0">
                <a:solidFill>
                  <a:srgbClr val="002060"/>
                </a:solidFill>
                <a:latin typeface="Times New Roman" panose="02020603050405020304" pitchFamily="18" charset="0"/>
                <a:cs typeface="Times New Roman" panose="02020603050405020304" pitchFamily="18" charset="0"/>
              </a:rPr>
              <a:t> de los eslabones</a:t>
            </a:r>
            <a:endParaRPr lang="es-ES" sz="2600" dirty="0">
              <a:solidFill>
                <a:srgbClr val="002060"/>
              </a:solidFill>
              <a:latin typeface="Times New Roman" panose="02020603050405020304" pitchFamily="18" charset="0"/>
              <a:cs typeface="Times New Roman" panose="02020603050405020304" pitchFamily="18" charset="0"/>
            </a:endParaRPr>
          </a:p>
        </p:txBody>
      </p:sp>
      <p:pic>
        <p:nvPicPr>
          <p:cNvPr id="5" name="4 Imagen"/>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417720" y="1679281"/>
            <a:ext cx="3924667" cy="3420257"/>
          </a:xfrm>
          <a:prstGeom prst="rect">
            <a:avLst/>
          </a:prstGeom>
        </p:spPr>
      </p:pic>
      <p:pic>
        <p:nvPicPr>
          <p:cNvPr id="6" name="5 Imagen"/>
          <p:cNvPicPr/>
          <p:nvPr/>
        </p:nvPicPr>
        <p:blipFill rotWithShape="1">
          <a:blip r:embed="rId5"/>
          <a:srcRect b="7538"/>
          <a:stretch/>
        </p:blipFill>
        <p:spPr bwMode="auto">
          <a:xfrm>
            <a:off x="7116811" y="1679281"/>
            <a:ext cx="3526840" cy="3420257"/>
          </a:xfrm>
          <a:prstGeom prst="rect">
            <a:avLst/>
          </a:prstGeom>
          <a:ln>
            <a:noFill/>
          </a:ln>
          <a:extLst>
            <a:ext uri="{53640926-AAD7-44D8-BBD7-CCE9431645EC}">
              <a14:shadowObscured xmlns:a14="http://schemas.microsoft.com/office/drawing/2010/main"/>
            </a:ext>
          </a:extLst>
        </p:spPr>
      </p:pic>
      <p:cxnSp>
        <p:nvCxnSpPr>
          <p:cNvPr id="7" name="6 Conector recto de flecha"/>
          <p:cNvCxnSpPr/>
          <p:nvPr/>
        </p:nvCxnSpPr>
        <p:spPr>
          <a:xfrm flipV="1">
            <a:off x="5465482" y="3389409"/>
            <a:ext cx="1515613" cy="1"/>
          </a:xfrm>
          <a:prstGeom prst="straightConnector1">
            <a:avLst/>
          </a:prstGeom>
          <a:ln w="19050">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859700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REPARACIÓN DEL ROBOT SCARA / Cableado</a:t>
            </a:r>
            <a:endParaRPr lang="es-ES" sz="2600" dirty="0">
              <a:solidFill>
                <a:srgbClr val="002060"/>
              </a:solidFill>
              <a:latin typeface="Times New Roman" panose="02020603050405020304" pitchFamily="18" charset="0"/>
              <a:cs typeface="Times New Roman" panose="02020603050405020304" pitchFamily="18" charset="0"/>
            </a:endParaRPr>
          </a:p>
        </p:txBody>
      </p:sp>
      <p:cxnSp>
        <p:nvCxnSpPr>
          <p:cNvPr id="7" name="6 Conector recto de flecha"/>
          <p:cNvCxnSpPr/>
          <p:nvPr/>
        </p:nvCxnSpPr>
        <p:spPr>
          <a:xfrm flipV="1">
            <a:off x="5834759" y="3247169"/>
            <a:ext cx="1515613" cy="1"/>
          </a:xfrm>
          <a:prstGeom prst="straightConnector1">
            <a:avLst/>
          </a:prstGeom>
          <a:ln w="19050">
            <a:tailEnd type="arrow"/>
          </a:ln>
        </p:spPr>
        <p:style>
          <a:lnRef idx="1">
            <a:schemeClr val="accent2"/>
          </a:lnRef>
          <a:fillRef idx="0">
            <a:schemeClr val="accent2"/>
          </a:fillRef>
          <a:effectRef idx="0">
            <a:schemeClr val="accent2"/>
          </a:effectRef>
          <a:fontRef idx="minor">
            <a:schemeClr val="tx1"/>
          </a:fontRef>
        </p:style>
      </p:cxnSp>
      <p:pic>
        <p:nvPicPr>
          <p:cNvPr id="8" name="0 Imagen"/>
          <p:cNvPicPr/>
          <p:nvPr/>
        </p:nvPicPr>
        <p:blipFill rotWithShape="1">
          <a:blip r:embed="rId3" cstate="print">
            <a:extLst>
              <a:ext uri="{28A0092B-C50C-407E-A947-70E740481C1C}">
                <a14:useLocalDpi xmlns:a14="http://schemas.microsoft.com/office/drawing/2010/main" val="0"/>
              </a:ext>
            </a:extLst>
          </a:blip>
          <a:srcRect t="3268"/>
          <a:stretch/>
        </p:blipFill>
        <p:spPr bwMode="auto">
          <a:xfrm>
            <a:off x="186104" y="1211921"/>
            <a:ext cx="3506665" cy="2752042"/>
          </a:xfrm>
          <a:prstGeom prst="rect">
            <a:avLst/>
          </a:prstGeom>
          <a:ln>
            <a:noFill/>
          </a:ln>
          <a:extLst>
            <a:ext uri="{53640926-AAD7-44D8-BBD7-CCE9431645EC}">
              <a14:shadowObscured xmlns:a14="http://schemas.microsoft.com/office/drawing/2010/main"/>
            </a:ext>
          </a:extLst>
        </p:spPr>
      </p:pic>
      <p:pic>
        <p:nvPicPr>
          <p:cNvPr id="9" name="0 Imagen"/>
          <p:cNvPicPr/>
          <p:nvPr/>
        </p:nvPicPr>
        <p:blipFill rotWithShape="1">
          <a:blip r:embed="rId4" cstate="print">
            <a:extLst>
              <a:ext uri="{28A0092B-C50C-407E-A947-70E740481C1C}">
                <a14:useLocalDpi xmlns:a14="http://schemas.microsoft.com/office/drawing/2010/main" val="0"/>
              </a:ext>
            </a:extLst>
          </a:blip>
          <a:srcRect t="7330" r="22248" b="12042"/>
          <a:stretch/>
        </p:blipFill>
        <p:spPr bwMode="auto">
          <a:xfrm>
            <a:off x="3029507" y="3560323"/>
            <a:ext cx="3193781" cy="2390702"/>
          </a:xfrm>
          <a:prstGeom prst="rect">
            <a:avLst/>
          </a:prstGeom>
          <a:ln>
            <a:noFill/>
          </a:ln>
          <a:extLst>
            <a:ext uri="{53640926-AAD7-44D8-BBD7-CCE9431645EC}">
              <a14:shadowObscured xmlns:a14="http://schemas.microsoft.com/office/drawing/2010/main"/>
            </a:ext>
          </a:extLst>
        </p:spPr>
      </p:pic>
      <p:pic>
        <p:nvPicPr>
          <p:cNvPr id="10" name="0 Imagen"/>
          <p:cNvPicPr/>
          <p:nvPr/>
        </p:nvPicPr>
        <p:blipFill rotWithShape="1">
          <a:blip r:embed="rId5" cstate="print">
            <a:extLst>
              <a:ext uri="{28A0092B-C50C-407E-A947-70E740481C1C}">
                <a14:useLocalDpi xmlns:a14="http://schemas.microsoft.com/office/drawing/2010/main" val="0"/>
              </a:ext>
            </a:extLst>
          </a:blip>
          <a:srcRect r="14862" b="17568"/>
          <a:stretch/>
        </p:blipFill>
        <p:spPr bwMode="auto">
          <a:xfrm>
            <a:off x="7748827" y="2248632"/>
            <a:ext cx="4208709" cy="31349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37245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REPARACIÓN DEL ROBOT SCARA / Sensores</a:t>
            </a:r>
            <a:endParaRPr lang="es-ES" sz="2600" dirty="0">
              <a:solidFill>
                <a:srgbClr val="002060"/>
              </a:solidFill>
              <a:latin typeface="Times New Roman" panose="02020603050405020304" pitchFamily="18" charset="0"/>
              <a:cs typeface="Times New Roman" panose="02020603050405020304" pitchFamily="18" charset="0"/>
            </a:endParaRPr>
          </a:p>
        </p:txBody>
      </p:sp>
      <p:sp>
        <p:nvSpPr>
          <p:cNvPr id="12" name="CuadroTexto 2"/>
          <p:cNvSpPr txBox="1"/>
          <p:nvPr/>
        </p:nvSpPr>
        <p:spPr>
          <a:xfrm>
            <a:off x="-144821" y="2417916"/>
            <a:ext cx="3539063" cy="769441"/>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Posición angular de cada motor</a:t>
            </a:r>
            <a:endParaRPr lang="es-ES" sz="2200" dirty="0">
              <a:solidFill>
                <a:srgbClr val="002060"/>
              </a:solidFill>
              <a:latin typeface="Times New Roman" panose="02020603050405020304" pitchFamily="18" charset="0"/>
              <a:cs typeface="Times New Roman" panose="02020603050405020304" pitchFamily="18" charset="0"/>
            </a:endParaRPr>
          </a:p>
        </p:txBody>
      </p:sp>
      <p:pic>
        <p:nvPicPr>
          <p:cNvPr id="13" name="0 Imagen"/>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8975" t="15391" r="17011" b="29847"/>
          <a:stretch/>
        </p:blipFill>
        <p:spPr bwMode="auto">
          <a:xfrm>
            <a:off x="3923549" y="1779572"/>
            <a:ext cx="4760327" cy="3174292"/>
          </a:xfrm>
          <a:prstGeom prst="rect">
            <a:avLst/>
          </a:prstGeom>
          <a:ln>
            <a:noFill/>
          </a:ln>
          <a:extLst>
            <a:ext uri="{53640926-AAD7-44D8-BBD7-CCE9431645EC}">
              <a14:shadowObscured xmlns:a14="http://schemas.microsoft.com/office/drawing/2010/main"/>
            </a:ext>
          </a:extLst>
        </p:spPr>
      </p:pic>
      <p:cxnSp>
        <p:nvCxnSpPr>
          <p:cNvPr id="3" name="2 Conector recto de flecha"/>
          <p:cNvCxnSpPr>
            <a:endCxn id="14" idx="1"/>
          </p:cNvCxnSpPr>
          <p:nvPr/>
        </p:nvCxnSpPr>
        <p:spPr>
          <a:xfrm flipV="1">
            <a:off x="8493364" y="1779572"/>
            <a:ext cx="1364930" cy="7350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5 Conector recto de flecha"/>
          <p:cNvCxnSpPr/>
          <p:nvPr/>
        </p:nvCxnSpPr>
        <p:spPr>
          <a:xfrm flipH="1">
            <a:off x="3499333" y="3366718"/>
            <a:ext cx="2068347" cy="15745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13 CuadroTexto"/>
          <p:cNvSpPr txBox="1"/>
          <p:nvPr/>
        </p:nvSpPr>
        <p:spPr>
          <a:xfrm>
            <a:off x="9858294" y="1579517"/>
            <a:ext cx="1677062" cy="400110"/>
          </a:xfrm>
          <a:prstGeom prst="rect">
            <a:avLst/>
          </a:prstGeom>
          <a:noFill/>
        </p:spPr>
        <p:txBody>
          <a:bodyPr wrap="none" rtlCol="0">
            <a:spAutoFit/>
          </a:bodyPr>
          <a:lstStyle/>
          <a:p>
            <a:r>
              <a:rPr lang="es-EC" sz="2000" dirty="0" smtClean="0">
                <a:latin typeface="Times New Roman" panose="02020603050405020304" pitchFamily="18" charset="0"/>
                <a:cs typeface="Times New Roman" panose="02020603050405020304" pitchFamily="18" charset="0"/>
              </a:rPr>
              <a:t>Potenciómetro</a:t>
            </a:r>
            <a:endParaRPr lang="es-EC" sz="2000" dirty="0">
              <a:latin typeface="Times New Roman" panose="02020603050405020304" pitchFamily="18" charset="0"/>
              <a:cs typeface="Times New Roman" panose="02020603050405020304" pitchFamily="18" charset="0"/>
            </a:endParaRPr>
          </a:p>
        </p:txBody>
      </p:sp>
      <p:sp>
        <p:nvSpPr>
          <p:cNvPr id="15" name="14 CuadroTexto"/>
          <p:cNvSpPr txBox="1"/>
          <p:nvPr/>
        </p:nvSpPr>
        <p:spPr>
          <a:xfrm>
            <a:off x="1709165" y="4700091"/>
            <a:ext cx="1685077" cy="400110"/>
          </a:xfrm>
          <a:prstGeom prst="rect">
            <a:avLst/>
          </a:prstGeom>
          <a:noFill/>
        </p:spPr>
        <p:txBody>
          <a:bodyPr wrap="none" rtlCol="0">
            <a:spAutoFit/>
          </a:bodyPr>
          <a:lstStyle/>
          <a:p>
            <a:r>
              <a:rPr lang="es-EC" sz="2000" dirty="0" smtClean="0">
                <a:latin typeface="Times New Roman" panose="02020603050405020304" pitchFamily="18" charset="0"/>
                <a:cs typeface="Times New Roman" panose="02020603050405020304" pitchFamily="18" charset="0"/>
              </a:rPr>
              <a:t>Caja reductora</a:t>
            </a:r>
            <a:endParaRPr lang="es-EC" sz="2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15 Rectángulo"/>
              <p:cNvSpPr/>
              <p:nvPr/>
            </p:nvSpPr>
            <p:spPr>
              <a:xfrm>
                <a:off x="5275796" y="5311284"/>
                <a:ext cx="133972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000" i="1" smtClean="0">
                          <a:latin typeface="Cambria Math"/>
                        </a:rPr>
                        <m:t>𝑖</m:t>
                      </m:r>
                      <m:r>
                        <a:rPr lang="es-EC" sz="2000" b="0" i="0" smtClean="0">
                          <a:latin typeface="Cambria Math"/>
                        </a:rPr>
                        <m:t>=1:115</m:t>
                      </m:r>
                    </m:oMath>
                  </m:oMathPara>
                </a14:m>
                <a:endParaRPr lang="es-EC" sz="2000" dirty="0"/>
              </a:p>
            </p:txBody>
          </p:sp>
        </mc:Choice>
        <mc:Fallback xmlns="">
          <p:sp>
            <p:nvSpPr>
              <p:cNvPr id="16" name="15 Rectángulo"/>
              <p:cNvSpPr>
                <a:spLocks noRot="1" noChangeAspect="1" noMove="1" noResize="1" noEditPoints="1" noAdjustHandles="1" noChangeArrowheads="1" noChangeShapeType="1" noTextEdit="1"/>
              </p:cNvSpPr>
              <p:nvPr/>
            </p:nvSpPr>
            <p:spPr>
              <a:xfrm>
                <a:off x="5275796" y="5311284"/>
                <a:ext cx="1339726" cy="400110"/>
              </a:xfrm>
              <a:prstGeom prst="rect">
                <a:avLst/>
              </a:prstGeom>
              <a:blipFill rotWithShape="1">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16 Rectángulo"/>
              <p:cNvSpPr/>
              <p:nvPr/>
            </p:nvSpPr>
            <p:spPr>
              <a:xfrm>
                <a:off x="8340908" y="5100201"/>
                <a:ext cx="2210542" cy="6687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000" b="0" i="1" smtClean="0">
                          <a:latin typeface="Cambria Math"/>
                        </a:rPr>
                        <m:t>𝑠𝑎𝑙𝑖𝑑𝑎</m:t>
                      </m:r>
                      <m:r>
                        <a:rPr lang="es-EC" sz="2000" b="0" i="1" smtClean="0">
                          <a:latin typeface="Cambria Math"/>
                        </a:rPr>
                        <m:t>= </m:t>
                      </m:r>
                      <m:f>
                        <m:fPr>
                          <m:ctrlPr>
                            <a:rPr lang="es-EC" sz="2000" i="1">
                              <a:latin typeface="Cambria Math"/>
                            </a:rPr>
                          </m:ctrlPr>
                        </m:fPr>
                        <m:num>
                          <m:r>
                            <a:rPr lang="es-EC" sz="2000" i="1">
                              <a:latin typeface="Cambria Math"/>
                            </a:rPr>
                            <m:t>14.69 Ω</m:t>
                          </m:r>
                        </m:num>
                        <m:den>
                          <m:sSup>
                            <m:sSupPr>
                              <m:ctrlPr>
                                <a:rPr lang="es-EC" sz="2000" i="1">
                                  <a:latin typeface="Cambria Math"/>
                                </a:rPr>
                              </m:ctrlPr>
                            </m:sSupPr>
                            <m:e>
                              <m:r>
                                <a:rPr lang="es-EC" sz="2000" i="1">
                                  <a:latin typeface="Cambria Math"/>
                                </a:rPr>
                                <m:t>1</m:t>
                              </m:r>
                            </m:e>
                            <m:sup>
                              <m:r>
                                <a:rPr lang="es-EC" sz="2000" i="1">
                                  <a:latin typeface="Cambria Math"/>
                                </a:rPr>
                                <m:t>𝑜</m:t>
                              </m:r>
                            </m:sup>
                          </m:sSup>
                        </m:den>
                      </m:f>
                    </m:oMath>
                  </m:oMathPara>
                </a14:m>
                <a:endParaRPr lang="es-EC" sz="2000" dirty="0"/>
              </a:p>
            </p:txBody>
          </p:sp>
        </mc:Choice>
        <mc:Fallback xmlns="">
          <p:sp>
            <p:nvSpPr>
              <p:cNvPr id="17" name="16 Rectángulo"/>
              <p:cNvSpPr>
                <a:spLocks noRot="1" noChangeAspect="1" noMove="1" noResize="1" noEditPoints="1" noAdjustHandles="1" noChangeArrowheads="1" noChangeShapeType="1" noTextEdit="1"/>
              </p:cNvSpPr>
              <p:nvPr/>
            </p:nvSpPr>
            <p:spPr>
              <a:xfrm>
                <a:off x="8340908" y="5100201"/>
                <a:ext cx="2210542" cy="668773"/>
              </a:xfrm>
              <a:prstGeom prst="rect">
                <a:avLst/>
              </a:prstGeom>
              <a:blipFill rotWithShape="1">
                <a:blip r:embed="rId6"/>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2821609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REPARACIÓN DEL ROBOT SCARA / Actuadores</a:t>
            </a:r>
            <a:endParaRPr lang="es-ES" sz="2600" dirty="0">
              <a:solidFill>
                <a:srgbClr val="002060"/>
              </a:solidFill>
              <a:latin typeface="Times New Roman" panose="02020603050405020304" pitchFamily="18" charset="0"/>
              <a:cs typeface="Times New Roman" panose="02020603050405020304" pitchFamily="18" charset="0"/>
            </a:endParaRPr>
          </a:p>
        </p:txBody>
      </p:sp>
      <p:sp>
        <p:nvSpPr>
          <p:cNvPr id="12" name="CuadroTexto 2"/>
          <p:cNvSpPr txBox="1"/>
          <p:nvPr/>
        </p:nvSpPr>
        <p:spPr>
          <a:xfrm>
            <a:off x="505387" y="1367122"/>
            <a:ext cx="3539063" cy="430887"/>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Articulaciones rotacionales</a:t>
            </a:r>
            <a:endParaRPr lang="es-ES" sz="2200" dirty="0">
              <a:solidFill>
                <a:srgbClr val="002060"/>
              </a:solidFill>
              <a:latin typeface="Times New Roman" panose="02020603050405020304" pitchFamily="18" charset="0"/>
              <a:cs typeface="Times New Roman" panose="02020603050405020304" pitchFamily="18" charset="0"/>
            </a:endParaRPr>
          </a:p>
        </p:txBody>
      </p:sp>
      <p:sp>
        <p:nvSpPr>
          <p:cNvPr id="18" name="CuadroTexto 2"/>
          <p:cNvSpPr txBox="1"/>
          <p:nvPr/>
        </p:nvSpPr>
        <p:spPr>
          <a:xfrm>
            <a:off x="4796561" y="1367122"/>
            <a:ext cx="3539063" cy="430887"/>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Articulación prismática</a:t>
            </a:r>
            <a:endParaRPr lang="es-ES" sz="2200" dirty="0">
              <a:solidFill>
                <a:srgbClr val="002060"/>
              </a:solidFill>
              <a:latin typeface="Times New Roman" panose="02020603050405020304" pitchFamily="18" charset="0"/>
              <a:cs typeface="Times New Roman" panose="02020603050405020304" pitchFamily="18" charset="0"/>
            </a:endParaRPr>
          </a:p>
        </p:txBody>
      </p:sp>
      <p:pic>
        <p:nvPicPr>
          <p:cNvPr id="19" name="18 Imagen"/>
          <p:cNvPicPr/>
          <p:nvPr/>
        </p:nvPicPr>
        <p:blipFill rotWithShape="1">
          <a:blip r:embed="rId3"/>
          <a:srcRect t="20228" b="3528"/>
          <a:stretch/>
        </p:blipFill>
        <p:spPr bwMode="auto">
          <a:xfrm>
            <a:off x="694263" y="2176142"/>
            <a:ext cx="2752315" cy="1710054"/>
          </a:xfrm>
          <a:prstGeom prst="rect">
            <a:avLst/>
          </a:prstGeom>
          <a:ln>
            <a:noFill/>
          </a:ln>
          <a:extLst>
            <a:ext uri="{53640926-AAD7-44D8-BBD7-CCE9431645EC}">
              <a14:shadowObscured xmlns:a14="http://schemas.microsoft.com/office/drawing/2010/main"/>
            </a:ext>
          </a:extLst>
        </p:spPr>
      </p:pic>
      <p:sp>
        <p:nvSpPr>
          <p:cNvPr id="2" name="1 Rectángulo"/>
          <p:cNvSpPr/>
          <p:nvPr/>
        </p:nvSpPr>
        <p:spPr>
          <a:xfrm>
            <a:off x="1211241" y="1758492"/>
            <a:ext cx="1837362" cy="400110"/>
          </a:xfrm>
          <a:prstGeom prst="rect">
            <a:avLst/>
          </a:prstGeom>
        </p:spPr>
        <p:txBody>
          <a:bodyPr wrap="none">
            <a:spAutoFit/>
          </a:bodyPr>
          <a:lstStyle/>
          <a:p>
            <a:r>
              <a:rPr lang="es-EC" sz="2000" dirty="0">
                <a:latin typeface="Times New Roman" panose="02020603050405020304" pitchFamily="18" charset="0"/>
                <a:cs typeface="Times New Roman" panose="02020603050405020304" pitchFamily="18" charset="0"/>
              </a:rPr>
              <a:t>Motor DC </a:t>
            </a:r>
            <a:r>
              <a:rPr lang="es-EC" sz="2000" dirty="0" smtClean="0">
                <a:latin typeface="Times New Roman" panose="02020603050405020304" pitchFamily="18" charset="0"/>
                <a:cs typeface="Times New Roman" panose="02020603050405020304" pitchFamily="18" charset="0"/>
              </a:rPr>
              <a:t>IG52</a:t>
            </a:r>
            <a:endParaRPr lang="es-EC" sz="2000" dirty="0">
              <a:latin typeface="Times New Roman" panose="02020603050405020304" pitchFamily="18" charset="0"/>
              <a:cs typeface="Times New Roman" panose="02020603050405020304" pitchFamily="18" charset="0"/>
            </a:endParaRPr>
          </a:p>
        </p:txBody>
      </p:sp>
      <p:graphicFrame>
        <p:nvGraphicFramePr>
          <p:cNvPr id="5" name="4 Tabla"/>
          <p:cNvGraphicFramePr>
            <a:graphicFrameLocks noGrp="1"/>
          </p:cNvGraphicFramePr>
          <p:nvPr>
            <p:extLst>
              <p:ext uri="{D42A27DB-BD31-4B8C-83A1-F6EECF244321}">
                <p14:modId xmlns:p14="http://schemas.microsoft.com/office/powerpoint/2010/main" val="2322606576"/>
              </p:ext>
            </p:extLst>
          </p:nvPr>
        </p:nvGraphicFramePr>
        <p:xfrm>
          <a:off x="320220" y="3886196"/>
          <a:ext cx="3619403" cy="1524000"/>
        </p:xfrm>
        <a:graphic>
          <a:graphicData uri="http://schemas.openxmlformats.org/drawingml/2006/table">
            <a:tbl>
              <a:tblPr firstRow="1" firstCol="1" bandRow="1">
                <a:tableStyleId>{B301B821-A1FF-4177-AEE7-76D212191A09}</a:tableStyleId>
              </a:tblPr>
              <a:tblGrid>
                <a:gridCol w="2206689">
                  <a:extLst>
                    <a:ext uri="{9D8B030D-6E8A-4147-A177-3AD203B41FA5}">
                      <a16:colId xmlns:a16="http://schemas.microsoft.com/office/drawing/2014/main" xmlns="" val="20000"/>
                    </a:ext>
                  </a:extLst>
                </a:gridCol>
                <a:gridCol w="1412714">
                  <a:extLst>
                    <a:ext uri="{9D8B030D-6E8A-4147-A177-3AD203B41FA5}">
                      <a16:colId xmlns:a16="http://schemas.microsoft.com/office/drawing/2014/main" xmlns="" val="20001"/>
                    </a:ext>
                  </a:extLst>
                </a:gridCol>
              </a:tblGrid>
              <a:tr h="146539">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Característica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a:effectLst/>
                          <a:latin typeface="Times New Roman" panose="02020603050405020304" pitchFamily="18" charset="0"/>
                          <a:cs typeface="Times New Roman" panose="02020603050405020304" pitchFamily="18" charset="0"/>
                        </a:rPr>
                        <a:t>Valor</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0">
                <a:tc>
                  <a:txBody>
                    <a:bodyPr/>
                    <a:lstStyle/>
                    <a:p>
                      <a:pPr>
                        <a:spcAft>
                          <a:spcPts val="0"/>
                        </a:spcAft>
                      </a:pPr>
                      <a:r>
                        <a:rPr lang="es-EC" sz="2000">
                          <a:effectLst/>
                          <a:latin typeface="Times New Roman" panose="02020603050405020304" pitchFamily="18" charset="0"/>
                          <a:cs typeface="Times New Roman" panose="02020603050405020304" pitchFamily="18" charset="0"/>
                        </a:rPr>
                        <a:t>Voltaje Nominal</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12-24 </a:t>
                      </a:r>
                      <a:r>
                        <a:rPr lang="es-EC" sz="2000" dirty="0">
                          <a:effectLst/>
                          <a:latin typeface="Times New Roman" panose="02020603050405020304" pitchFamily="18" charset="0"/>
                          <a:cs typeface="Times New Roman" panose="02020603050405020304" pitchFamily="18" charset="0"/>
                        </a:rPr>
                        <a:t>VDC</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0">
                <a:tc>
                  <a:txBody>
                    <a:bodyPr/>
                    <a:lstStyle/>
                    <a:p>
                      <a:pPr>
                        <a:spcAft>
                          <a:spcPts val="0"/>
                        </a:spcAft>
                      </a:pPr>
                      <a:r>
                        <a:rPr lang="es-EC" sz="2000">
                          <a:effectLst/>
                          <a:latin typeface="Times New Roman" panose="02020603050405020304" pitchFamily="18" charset="0"/>
                          <a:cs typeface="Times New Roman" panose="02020603050405020304" pitchFamily="18" charset="0"/>
                        </a:rPr>
                        <a:t>Reducción</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1:53</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Velocidad</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67 RPM</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0">
                <a:tc>
                  <a:txBody>
                    <a:bodyPr/>
                    <a:lstStyle/>
                    <a:p>
                      <a:pPr>
                        <a:spcAft>
                          <a:spcPts val="0"/>
                        </a:spcAft>
                      </a:pPr>
                      <a:r>
                        <a:rPr lang="es-EC" sz="2000">
                          <a:effectLst/>
                          <a:latin typeface="Times New Roman" panose="02020603050405020304" pitchFamily="18" charset="0"/>
                          <a:cs typeface="Times New Roman" panose="02020603050405020304" pitchFamily="18" charset="0"/>
                        </a:rPr>
                        <a:t>Corriente nominal</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3.85 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pic>
        <p:nvPicPr>
          <p:cNvPr id="20" name="19 Imagen" descr="https://www.servocity.com/media/catalog/product/cache/1/image/9df78eab33525d08d6e5fb8d27136e95/h/d/hda8_1.jpg"/>
          <p:cNvPicPr/>
          <p:nvPr/>
        </p:nvPicPr>
        <p:blipFill>
          <a:blip r:embed="rId4">
            <a:extLst>
              <a:ext uri="{28A0092B-C50C-407E-A947-70E740481C1C}">
                <a14:useLocalDpi xmlns:a14="http://schemas.microsoft.com/office/drawing/2010/main" val="0"/>
              </a:ext>
            </a:extLst>
          </a:blip>
          <a:srcRect/>
          <a:stretch>
            <a:fillRect/>
          </a:stretch>
        </p:blipFill>
        <p:spPr bwMode="auto">
          <a:xfrm>
            <a:off x="4630357" y="2176142"/>
            <a:ext cx="3652512" cy="1340777"/>
          </a:xfrm>
          <a:prstGeom prst="rect">
            <a:avLst/>
          </a:prstGeom>
          <a:noFill/>
          <a:ln>
            <a:noFill/>
          </a:ln>
        </p:spPr>
      </p:pic>
      <p:sp>
        <p:nvSpPr>
          <p:cNvPr id="7" name="6 Rectángulo"/>
          <p:cNvSpPr/>
          <p:nvPr/>
        </p:nvSpPr>
        <p:spPr>
          <a:xfrm>
            <a:off x="-72829" y="5459996"/>
            <a:ext cx="4519571" cy="369332"/>
          </a:xfrm>
          <a:prstGeom prst="rect">
            <a:avLst/>
          </a:prstGeom>
        </p:spPr>
        <p:txBody>
          <a:bodyPr wrap="none">
            <a:spAutoFit/>
          </a:bodyPr>
          <a:lstStyle/>
          <a:p>
            <a:r>
              <a:rPr lang="es-EC" dirty="0">
                <a:latin typeface="Times New Roman" panose="02020603050405020304" pitchFamily="18" charset="0"/>
                <a:cs typeface="Times New Roman" panose="02020603050405020304" pitchFamily="18" charset="0"/>
              </a:rPr>
              <a:t>Fuente: (</a:t>
            </a:r>
            <a:r>
              <a:rPr lang="es-EC" dirty="0" err="1">
                <a:latin typeface="Times New Roman" panose="02020603050405020304" pitchFamily="18" charset="0"/>
                <a:cs typeface="Times New Roman" panose="02020603050405020304" pitchFamily="18" charset="0"/>
              </a:rPr>
              <a:t>Shayang</a:t>
            </a:r>
            <a:r>
              <a:rPr lang="es-EC" dirty="0">
                <a:latin typeface="Times New Roman" panose="02020603050405020304" pitchFamily="18" charset="0"/>
                <a:cs typeface="Times New Roman" panose="02020603050405020304" pitchFamily="18" charset="0"/>
              </a:rPr>
              <a:t> Ye Industrial Co. Ltd., 2016)</a:t>
            </a:r>
          </a:p>
        </p:txBody>
      </p:sp>
      <p:sp>
        <p:nvSpPr>
          <p:cNvPr id="8" name="7 Rectángulo"/>
          <p:cNvSpPr/>
          <p:nvPr/>
        </p:nvSpPr>
        <p:spPr>
          <a:xfrm>
            <a:off x="4900860" y="1806810"/>
            <a:ext cx="3563861" cy="369332"/>
          </a:xfrm>
          <a:prstGeom prst="rect">
            <a:avLst/>
          </a:prstGeom>
        </p:spPr>
        <p:txBody>
          <a:bodyPr wrap="none">
            <a:spAutoFit/>
          </a:bodyPr>
          <a:lstStyle/>
          <a:p>
            <a:r>
              <a:rPr lang="es-EC" dirty="0" smtClean="0">
                <a:latin typeface="Times New Roman" panose="02020603050405020304" pitchFamily="18" charset="0"/>
                <a:cs typeface="Times New Roman" panose="02020603050405020304" pitchFamily="18" charset="0"/>
              </a:rPr>
              <a:t>Motor DC ROBOTZONE </a:t>
            </a:r>
            <a:r>
              <a:rPr lang="es-EC" dirty="0">
                <a:latin typeface="Times New Roman" panose="02020603050405020304" pitchFamily="18" charset="0"/>
                <a:cs typeface="Times New Roman" panose="02020603050405020304" pitchFamily="18" charset="0"/>
              </a:rPr>
              <a:t>HDA 8-2 </a:t>
            </a:r>
          </a:p>
        </p:txBody>
      </p:sp>
      <p:graphicFrame>
        <p:nvGraphicFramePr>
          <p:cNvPr id="9" name="8 Tabla"/>
          <p:cNvGraphicFramePr>
            <a:graphicFrameLocks noGrp="1"/>
          </p:cNvGraphicFramePr>
          <p:nvPr>
            <p:extLst>
              <p:ext uri="{D42A27DB-BD31-4B8C-83A1-F6EECF244321}">
                <p14:modId xmlns:p14="http://schemas.microsoft.com/office/powerpoint/2010/main" val="632639420"/>
              </p:ext>
            </p:extLst>
          </p:nvPr>
        </p:nvGraphicFramePr>
        <p:xfrm>
          <a:off x="4455243" y="3886196"/>
          <a:ext cx="3936917" cy="1524000"/>
        </p:xfrm>
        <a:graphic>
          <a:graphicData uri="http://schemas.openxmlformats.org/drawingml/2006/table">
            <a:tbl>
              <a:tblPr firstRow="1" firstCol="1" bandRow="1">
                <a:tableStyleId>{B301B821-A1FF-4177-AEE7-76D212191A09}</a:tableStyleId>
              </a:tblPr>
              <a:tblGrid>
                <a:gridCol w="2613777">
                  <a:extLst>
                    <a:ext uri="{9D8B030D-6E8A-4147-A177-3AD203B41FA5}">
                      <a16:colId xmlns:a16="http://schemas.microsoft.com/office/drawing/2014/main" xmlns="" val="20000"/>
                    </a:ext>
                  </a:extLst>
                </a:gridCol>
                <a:gridCol w="1323140">
                  <a:extLst>
                    <a:ext uri="{9D8B030D-6E8A-4147-A177-3AD203B41FA5}">
                      <a16:colId xmlns:a16="http://schemas.microsoft.com/office/drawing/2014/main" xmlns="" val="20001"/>
                    </a:ext>
                  </a:extLst>
                </a:gridCol>
              </a:tblGrid>
              <a:tr h="275965">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Característica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a:effectLst/>
                          <a:latin typeface="Times New Roman" panose="02020603050405020304" pitchFamily="18" charset="0"/>
                          <a:cs typeface="Times New Roman" panose="02020603050405020304" pitchFamily="18" charset="0"/>
                        </a:rPr>
                        <a:t>Valor</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275965">
                <a:tc>
                  <a:txBody>
                    <a:bodyPr/>
                    <a:lstStyle/>
                    <a:p>
                      <a:pPr>
                        <a:spcAft>
                          <a:spcPts val="0"/>
                        </a:spcAft>
                      </a:pPr>
                      <a:r>
                        <a:rPr lang="es-EC" sz="2000">
                          <a:effectLst/>
                          <a:latin typeface="Times New Roman" panose="02020603050405020304" pitchFamily="18" charset="0"/>
                          <a:cs typeface="Times New Roman" panose="02020603050405020304" pitchFamily="18" charset="0"/>
                        </a:rPr>
                        <a:t>Voltaje Nominal</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a:effectLst/>
                          <a:latin typeface="Times New Roman" panose="02020603050405020304" pitchFamily="18" charset="0"/>
                          <a:cs typeface="Times New Roman" panose="02020603050405020304" pitchFamily="18" charset="0"/>
                        </a:rPr>
                        <a:t>6-19 VDC</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275965">
                <a:tc>
                  <a:txBody>
                    <a:bodyPr/>
                    <a:lstStyle/>
                    <a:p>
                      <a:pPr>
                        <a:spcAft>
                          <a:spcPts val="0"/>
                        </a:spcAft>
                      </a:pPr>
                      <a:r>
                        <a:rPr lang="es-EC" sz="2000">
                          <a:effectLst/>
                          <a:latin typeface="Times New Roman" panose="02020603050405020304" pitchFamily="18" charset="0"/>
                          <a:cs typeface="Times New Roman" panose="02020603050405020304" pitchFamily="18" charset="0"/>
                        </a:rPr>
                        <a:t>Reducción</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1:5</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275965">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Velocidad </a:t>
                      </a:r>
                      <a:r>
                        <a:rPr lang="es-EC" sz="2000" dirty="0" smtClean="0">
                          <a:effectLst/>
                          <a:latin typeface="Times New Roman" panose="02020603050405020304" pitchFamily="18" charset="0"/>
                          <a:cs typeface="Times New Roman" panose="02020603050405020304" pitchFamily="18" charset="0"/>
                        </a:rPr>
                        <a:t>(carga</a:t>
                      </a:r>
                      <a:r>
                        <a:rPr lang="es-EC" sz="2000" dirty="0">
                          <a:effectLst/>
                          <a:latin typeface="Times New Roman" panose="02020603050405020304" pitchFamily="18" charset="0"/>
                          <a:cs typeface="Times New Roman" panose="02020603050405020304" pitchFamily="18" charset="0"/>
                        </a:rPr>
                        <a:t>)</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a:effectLst/>
                          <a:latin typeface="Times New Roman" panose="02020603050405020304" pitchFamily="18" charset="0"/>
                          <a:cs typeface="Times New Roman" panose="02020603050405020304" pitchFamily="18" charset="0"/>
                        </a:rPr>
                        <a:t>0.035 m/s</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75965">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Corriente sin carga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800 </a:t>
                      </a:r>
                      <a:r>
                        <a:rPr lang="es-EC" sz="2000" dirty="0" err="1">
                          <a:effectLst/>
                          <a:latin typeface="Times New Roman" panose="02020603050405020304" pitchFamily="18" charset="0"/>
                          <a:cs typeface="Times New Roman" panose="02020603050405020304" pitchFamily="18" charset="0"/>
                        </a:rPr>
                        <a:t>mA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bl>
          </a:graphicData>
        </a:graphic>
      </p:graphicFrame>
      <p:sp>
        <p:nvSpPr>
          <p:cNvPr id="10" name="9 Rectángulo"/>
          <p:cNvSpPr/>
          <p:nvPr/>
        </p:nvSpPr>
        <p:spPr>
          <a:xfrm>
            <a:off x="4918481" y="5527209"/>
            <a:ext cx="2912849"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Fuente: (SERVOCITY, 2016)</a:t>
            </a:r>
            <a:endParaRPr lang="es-EC" dirty="0">
              <a:latin typeface="Times New Roman" panose="02020603050405020304" pitchFamily="18" charset="0"/>
              <a:cs typeface="Times New Roman" panose="02020603050405020304" pitchFamily="18" charset="0"/>
            </a:endParaRPr>
          </a:p>
        </p:txBody>
      </p:sp>
      <p:sp>
        <p:nvSpPr>
          <p:cNvPr id="21" name="CuadroTexto 2"/>
          <p:cNvSpPr txBox="1"/>
          <p:nvPr/>
        </p:nvSpPr>
        <p:spPr>
          <a:xfrm>
            <a:off x="8586639" y="1367121"/>
            <a:ext cx="3539063" cy="430887"/>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Electroimán</a:t>
            </a:r>
            <a:endParaRPr lang="es-ES" sz="2200" dirty="0">
              <a:solidFill>
                <a:srgbClr val="002060"/>
              </a:solidFill>
              <a:latin typeface="Times New Roman" panose="02020603050405020304" pitchFamily="18" charset="0"/>
              <a:cs typeface="Times New Roman" panose="02020603050405020304" pitchFamily="18" charset="0"/>
            </a:endParaRPr>
          </a:p>
        </p:txBody>
      </p:sp>
      <p:graphicFrame>
        <p:nvGraphicFramePr>
          <p:cNvPr id="22" name="21 Tabla"/>
          <p:cNvGraphicFramePr>
            <a:graphicFrameLocks noGrp="1"/>
          </p:cNvGraphicFramePr>
          <p:nvPr>
            <p:extLst>
              <p:ext uri="{D42A27DB-BD31-4B8C-83A1-F6EECF244321}">
                <p14:modId xmlns:p14="http://schemas.microsoft.com/office/powerpoint/2010/main" val="2062950342"/>
              </p:ext>
            </p:extLst>
          </p:nvPr>
        </p:nvGraphicFramePr>
        <p:xfrm>
          <a:off x="8867530" y="3886196"/>
          <a:ext cx="3019670" cy="914400"/>
        </p:xfrm>
        <a:graphic>
          <a:graphicData uri="http://schemas.openxmlformats.org/drawingml/2006/table">
            <a:tbl>
              <a:tblPr firstRow="1" firstCol="1" bandRow="1">
                <a:tableStyleId>{B301B821-A1FF-4177-AEE7-76D212191A09}</a:tableStyleId>
              </a:tblPr>
              <a:tblGrid>
                <a:gridCol w="1990853">
                  <a:extLst>
                    <a:ext uri="{9D8B030D-6E8A-4147-A177-3AD203B41FA5}">
                      <a16:colId xmlns:a16="http://schemas.microsoft.com/office/drawing/2014/main" xmlns="" val="20000"/>
                    </a:ext>
                  </a:extLst>
                </a:gridCol>
                <a:gridCol w="1028817">
                  <a:extLst>
                    <a:ext uri="{9D8B030D-6E8A-4147-A177-3AD203B41FA5}">
                      <a16:colId xmlns:a16="http://schemas.microsoft.com/office/drawing/2014/main" xmlns="" val="20001"/>
                    </a:ext>
                  </a:extLst>
                </a:gridCol>
              </a:tblGrid>
              <a:tr h="275965">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Característica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Valor</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275965">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Voltaje Nominal</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12 </a:t>
                      </a:r>
                      <a:r>
                        <a:rPr lang="es-EC" sz="2000" dirty="0">
                          <a:effectLst/>
                          <a:latin typeface="Times New Roman" panose="02020603050405020304" pitchFamily="18" charset="0"/>
                          <a:cs typeface="Times New Roman" panose="02020603050405020304" pitchFamily="18" charset="0"/>
                        </a:rPr>
                        <a:t>VDC</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275965">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Corriente</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1</a:t>
                      </a:r>
                      <a:r>
                        <a:rPr lang="es-EC" sz="2000" baseline="0" dirty="0" smtClean="0">
                          <a:effectLst/>
                          <a:latin typeface="Times New Roman" panose="02020603050405020304" pitchFamily="18" charset="0"/>
                          <a:cs typeface="Times New Roman" panose="02020603050405020304" pitchFamily="18" charset="0"/>
                        </a:rPr>
                        <a:t> 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bl>
          </a:graphicData>
        </a:graphic>
      </p:graphicFrame>
      <p:pic>
        <p:nvPicPr>
          <p:cNvPr id="23" name="22 Imagen"/>
          <p:cNvPicPr>
            <a:picLocks noChangeAspect="1"/>
          </p:cNvPicPr>
          <p:nvPr/>
        </p:nvPicPr>
        <p:blipFill rotWithShape="1">
          <a:blip r:embed="rId5" cstate="print">
            <a:extLst>
              <a:ext uri="{28A0092B-C50C-407E-A947-70E740481C1C}">
                <a14:useLocalDpi xmlns:a14="http://schemas.microsoft.com/office/drawing/2010/main" val="0"/>
              </a:ext>
            </a:extLst>
          </a:blip>
          <a:srcRect l="37262" t="50000" r="49929" b="19325"/>
          <a:stretch/>
        </p:blipFill>
        <p:spPr>
          <a:xfrm>
            <a:off x="9355019" y="1517470"/>
            <a:ext cx="1758462" cy="2368726"/>
          </a:xfrm>
          <a:prstGeom prst="rect">
            <a:avLst/>
          </a:prstGeom>
        </p:spPr>
      </p:pic>
    </p:spTree>
    <p:extLst>
      <p:ext uri="{BB962C8B-B14F-4D97-AF65-F5344CB8AC3E}">
        <p14:creationId xmlns:p14="http://schemas.microsoft.com/office/powerpoint/2010/main" val="32458884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REPARACIÓN DEL ROBOT SCARA / Drivers</a:t>
            </a:r>
            <a:endParaRPr lang="es-ES" sz="2600" dirty="0">
              <a:solidFill>
                <a:srgbClr val="002060"/>
              </a:solidFill>
              <a:latin typeface="Times New Roman" panose="02020603050405020304" pitchFamily="18" charset="0"/>
              <a:cs typeface="Times New Roman" panose="02020603050405020304" pitchFamily="18" charset="0"/>
            </a:endParaRPr>
          </a:p>
        </p:txBody>
      </p:sp>
      <p:sp>
        <p:nvSpPr>
          <p:cNvPr id="12" name="CuadroTexto 2"/>
          <p:cNvSpPr txBox="1"/>
          <p:nvPr/>
        </p:nvSpPr>
        <p:spPr>
          <a:xfrm>
            <a:off x="126891" y="2286658"/>
            <a:ext cx="2950417" cy="769441"/>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Motores Articulaciones rotacionales</a:t>
            </a:r>
            <a:endParaRPr lang="es-ES" sz="2200" dirty="0">
              <a:solidFill>
                <a:srgbClr val="002060"/>
              </a:solidFill>
              <a:latin typeface="Times New Roman" panose="02020603050405020304" pitchFamily="18" charset="0"/>
              <a:cs typeface="Times New Roman" panose="02020603050405020304" pitchFamily="18" charset="0"/>
            </a:endParaRPr>
          </a:p>
        </p:txBody>
      </p:sp>
      <p:sp>
        <p:nvSpPr>
          <p:cNvPr id="18" name="CuadroTexto 2"/>
          <p:cNvSpPr txBox="1"/>
          <p:nvPr/>
        </p:nvSpPr>
        <p:spPr>
          <a:xfrm>
            <a:off x="117059" y="4547979"/>
            <a:ext cx="2628097" cy="769441"/>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Motor Articulación prismática</a:t>
            </a:r>
            <a:endParaRPr lang="es-ES" sz="2200" dirty="0">
              <a:solidFill>
                <a:srgbClr val="002060"/>
              </a:solidFill>
              <a:latin typeface="Times New Roman" panose="02020603050405020304" pitchFamily="18" charset="0"/>
              <a:cs typeface="Times New Roman" panose="02020603050405020304" pitchFamily="18" charset="0"/>
            </a:endParaRPr>
          </a:p>
        </p:txBody>
      </p:sp>
      <p:sp>
        <p:nvSpPr>
          <p:cNvPr id="2" name="1 Rectángulo"/>
          <p:cNvSpPr/>
          <p:nvPr/>
        </p:nvSpPr>
        <p:spPr>
          <a:xfrm>
            <a:off x="3948731" y="3779210"/>
            <a:ext cx="912429" cy="400110"/>
          </a:xfrm>
          <a:prstGeom prst="rect">
            <a:avLst/>
          </a:prstGeom>
        </p:spPr>
        <p:txBody>
          <a:bodyPr wrap="none">
            <a:spAutoFit/>
          </a:bodyPr>
          <a:lstStyle/>
          <a:p>
            <a:r>
              <a:rPr lang="es-EC" sz="2000" dirty="0" smtClean="0">
                <a:latin typeface="Times New Roman" panose="02020603050405020304" pitchFamily="18" charset="0"/>
                <a:cs typeface="Times New Roman" panose="02020603050405020304" pitchFamily="18" charset="0"/>
              </a:rPr>
              <a:t>L298N</a:t>
            </a:r>
            <a:endParaRPr lang="es-EC" sz="2000" dirty="0">
              <a:latin typeface="Times New Roman" panose="02020603050405020304" pitchFamily="18" charset="0"/>
              <a:cs typeface="Times New Roman" panose="02020603050405020304" pitchFamily="18" charset="0"/>
            </a:endParaRPr>
          </a:p>
        </p:txBody>
      </p:sp>
      <p:sp>
        <p:nvSpPr>
          <p:cNvPr id="8" name="7 Rectángulo"/>
          <p:cNvSpPr/>
          <p:nvPr/>
        </p:nvSpPr>
        <p:spPr>
          <a:xfrm>
            <a:off x="3594017" y="1304817"/>
            <a:ext cx="1412566" cy="400110"/>
          </a:xfrm>
          <a:prstGeom prst="rect">
            <a:avLst/>
          </a:prstGeom>
        </p:spPr>
        <p:txBody>
          <a:bodyPr wrap="none">
            <a:spAutoFit/>
          </a:bodyPr>
          <a:lstStyle/>
          <a:p>
            <a:r>
              <a:rPr lang="es-EC" sz="2000" dirty="0">
                <a:latin typeface="Times New Roman" panose="02020603050405020304" pitchFamily="18" charset="0"/>
                <a:cs typeface="Times New Roman" panose="02020603050405020304" pitchFamily="18" charset="0"/>
              </a:rPr>
              <a:t>VNH2SP30</a:t>
            </a:r>
          </a:p>
        </p:txBody>
      </p:sp>
      <p:pic>
        <p:nvPicPr>
          <p:cNvPr id="16" name="15 Imagen"/>
          <p:cNvPicPr/>
          <p:nvPr/>
        </p:nvPicPr>
        <p:blipFill rotWithShape="1">
          <a:blip r:embed="rId3"/>
          <a:srcRect l="31723" t="21499" r="20009" b="13780"/>
          <a:stretch/>
        </p:blipFill>
        <p:spPr bwMode="auto">
          <a:xfrm>
            <a:off x="3136286" y="4162574"/>
            <a:ext cx="2354029" cy="1842541"/>
          </a:xfrm>
          <a:prstGeom prst="rect">
            <a:avLst/>
          </a:prstGeom>
          <a:ln>
            <a:noFill/>
          </a:ln>
          <a:extLst>
            <a:ext uri="{53640926-AAD7-44D8-BBD7-CCE9431645EC}">
              <a14:shadowObscured xmlns:a14="http://schemas.microsoft.com/office/drawing/2010/main"/>
            </a:ext>
          </a:extLst>
        </p:spPr>
      </p:pic>
      <p:graphicFrame>
        <p:nvGraphicFramePr>
          <p:cNvPr id="3" name="2 Tabla"/>
          <p:cNvGraphicFramePr>
            <a:graphicFrameLocks noGrp="1"/>
          </p:cNvGraphicFramePr>
          <p:nvPr>
            <p:extLst>
              <p:ext uri="{D42A27DB-BD31-4B8C-83A1-F6EECF244321}">
                <p14:modId xmlns:p14="http://schemas.microsoft.com/office/powerpoint/2010/main" val="865457405"/>
              </p:ext>
            </p:extLst>
          </p:nvPr>
        </p:nvGraphicFramePr>
        <p:xfrm>
          <a:off x="6735571" y="4176315"/>
          <a:ext cx="4167553" cy="1828800"/>
        </p:xfrm>
        <a:graphic>
          <a:graphicData uri="http://schemas.openxmlformats.org/drawingml/2006/table">
            <a:tbl>
              <a:tblPr firstRow="1" firstCol="1" bandRow="1">
                <a:tableStyleId>{B301B821-A1FF-4177-AEE7-76D212191A09}</a:tableStyleId>
              </a:tblPr>
              <a:tblGrid>
                <a:gridCol w="2795761">
                  <a:extLst>
                    <a:ext uri="{9D8B030D-6E8A-4147-A177-3AD203B41FA5}">
                      <a16:colId xmlns:a16="http://schemas.microsoft.com/office/drawing/2014/main" xmlns="" val="20000"/>
                    </a:ext>
                  </a:extLst>
                </a:gridCol>
                <a:gridCol w="1371792">
                  <a:extLst>
                    <a:ext uri="{9D8B030D-6E8A-4147-A177-3AD203B41FA5}">
                      <a16:colId xmlns:a16="http://schemas.microsoft.com/office/drawing/2014/main" xmlns="" val="20001"/>
                    </a:ext>
                  </a:extLst>
                </a:gridCol>
              </a:tblGrid>
              <a:tr h="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Característica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Valor</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Voltaje de entrada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5 a 35 VDC</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Corriente de motores</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2 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Corriente de pico</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2.5 A </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0">
                <a:tc>
                  <a:txBody>
                    <a:bodyPr/>
                    <a:lstStyle/>
                    <a:p>
                      <a:pPr>
                        <a:spcAft>
                          <a:spcPts val="0"/>
                        </a:spcAft>
                      </a:pPr>
                      <a:r>
                        <a:rPr lang="es-EC" sz="2000">
                          <a:effectLst/>
                          <a:latin typeface="Times New Roman" panose="02020603050405020304" pitchFamily="18" charset="0"/>
                          <a:cs typeface="Times New Roman" panose="02020603050405020304" pitchFamily="18" charset="0"/>
                        </a:rPr>
                        <a:t>Voltaje alimentación  del integrado </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5 V</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6" name="5 Rectángulo"/>
          <p:cNvSpPr/>
          <p:nvPr/>
        </p:nvSpPr>
        <p:spPr>
          <a:xfrm>
            <a:off x="7208567" y="6057870"/>
            <a:ext cx="3553217"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Fuente: (ST Microelectronics, 2016)</a:t>
            </a:r>
            <a:endParaRPr lang="es-EC" dirty="0">
              <a:latin typeface="Times New Roman" panose="02020603050405020304" pitchFamily="18" charset="0"/>
              <a:cs typeface="Times New Roman" panose="02020603050405020304" pitchFamily="18" charset="0"/>
            </a:endParaRPr>
          </a:p>
        </p:txBody>
      </p:sp>
      <p:pic>
        <p:nvPicPr>
          <p:cNvPr id="23" name="22 Imagen"/>
          <p:cNvPicPr/>
          <p:nvPr/>
        </p:nvPicPr>
        <p:blipFill rotWithShape="1">
          <a:blip r:embed="rId4"/>
          <a:srcRect l="12850" r="15250"/>
          <a:stretch/>
        </p:blipFill>
        <p:spPr>
          <a:xfrm rot="16200000">
            <a:off x="3432485" y="1362241"/>
            <a:ext cx="1885941" cy="2596295"/>
          </a:xfrm>
          <a:prstGeom prst="rect">
            <a:avLst/>
          </a:prstGeom>
        </p:spPr>
      </p:pic>
      <p:graphicFrame>
        <p:nvGraphicFramePr>
          <p:cNvPr id="13" name="12 Tabla"/>
          <p:cNvGraphicFramePr>
            <a:graphicFrameLocks noGrp="1"/>
          </p:cNvGraphicFramePr>
          <p:nvPr>
            <p:extLst>
              <p:ext uri="{D42A27DB-BD31-4B8C-83A1-F6EECF244321}">
                <p14:modId xmlns:p14="http://schemas.microsoft.com/office/powerpoint/2010/main" val="2389102960"/>
              </p:ext>
            </p:extLst>
          </p:nvPr>
        </p:nvGraphicFramePr>
        <p:xfrm>
          <a:off x="6826306" y="1663886"/>
          <a:ext cx="4040986" cy="1828800"/>
        </p:xfrm>
        <a:graphic>
          <a:graphicData uri="http://schemas.openxmlformats.org/drawingml/2006/table">
            <a:tbl>
              <a:tblPr firstRow="1" firstCol="1" bandRow="1">
                <a:tableStyleId>{B301B821-A1FF-4177-AEE7-76D212191A09}</a:tableStyleId>
              </a:tblPr>
              <a:tblGrid>
                <a:gridCol w="2678280">
                  <a:extLst>
                    <a:ext uri="{9D8B030D-6E8A-4147-A177-3AD203B41FA5}">
                      <a16:colId xmlns:a16="http://schemas.microsoft.com/office/drawing/2014/main" xmlns="" val="20000"/>
                    </a:ext>
                  </a:extLst>
                </a:gridCol>
                <a:gridCol w="1362706">
                  <a:extLst>
                    <a:ext uri="{9D8B030D-6E8A-4147-A177-3AD203B41FA5}">
                      <a16:colId xmlns:a16="http://schemas.microsoft.com/office/drawing/2014/main" xmlns="" val="20001"/>
                    </a:ext>
                  </a:extLst>
                </a:gridCol>
              </a:tblGrid>
              <a:tr h="269631">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Característica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Valor</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269631">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Voltaje de entrada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5 a 35 VDC</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269631">
                <a:tc>
                  <a:txBody>
                    <a:bodyPr/>
                    <a:lstStyle/>
                    <a:p>
                      <a:pPr>
                        <a:spcAft>
                          <a:spcPts val="0"/>
                        </a:spcAft>
                      </a:pPr>
                      <a:r>
                        <a:rPr lang="es-EC" sz="2000">
                          <a:effectLst/>
                          <a:latin typeface="Times New Roman" panose="02020603050405020304" pitchFamily="18" charset="0"/>
                          <a:cs typeface="Times New Roman" panose="02020603050405020304" pitchFamily="18" charset="0"/>
                        </a:rPr>
                        <a:t>Corriente de motores</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14 A</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269631">
                <a:tc>
                  <a:txBody>
                    <a:bodyPr/>
                    <a:lstStyle/>
                    <a:p>
                      <a:pPr>
                        <a:spcAft>
                          <a:spcPts val="0"/>
                        </a:spcAft>
                      </a:pPr>
                      <a:r>
                        <a:rPr lang="es-EC" sz="2000">
                          <a:effectLst/>
                          <a:latin typeface="Times New Roman" panose="02020603050405020304" pitchFamily="18" charset="0"/>
                          <a:cs typeface="Times New Roman" panose="02020603050405020304" pitchFamily="18" charset="0"/>
                        </a:rPr>
                        <a:t>Corriente de pico</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30A </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539261">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Voltaje alimentación  del integrado </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5 V</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14" name="13 Rectángulo"/>
          <p:cNvSpPr/>
          <p:nvPr/>
        </p:nvSpPr>
        <p:spPr>
          <a:xfrm>
            <a:off x="7536266" y="3490571"/>
            <a:ext cx="2880532" cy="369332"/>
          </a:xfrm>
          <a:prstGeom prst="rect">
            <a:avLst/>
          </a:prstGeom>
        </p:spPr>
        <p:txBody>
          <a:bodyPr wrap="none">
            <a:spAutoFit/>
          </a:bodyPr>
          <a:lstStyle/>
          <a:p>
            <a:r>
              <a:rPr lang="es-EC" dirty="0">
                <a:latin typeface="Times New Roman" panose="02020603050405020304" pitchFamily="18" charset="0"/>
                <a:cs typeface="Times New Roman" panose="02020603050405020304" pitchFamily="18" charset="0"/>
              </a:rPr>
              <a:t>Fuente: (</a:t>
            </a:r>
            <a:r>
              <a:rPr lang="es-EC" dirty="0" err="1">
                <a:latin typeface="Times New Roman" panose="02020603050405020304" pitchFamily="18" charset="0"/>
                <a:cs typeface="Times New Roman" panose="02020603050405020304" pitchFamily="18" charset="0"/>
              </a:rPr>
              <a:t>Instructables</a:t>
            </a:r>
            <a:r>
              <a:rPr lang="es-EC" dirty="0">
                <a:latin typeface="Times New Roman" panose="02020603050405020304" pitchFamily="18" charset="0"/>
                <a:cs typeface="Times New Roman" panose="02020603050405020304" pitchFamily="18" charset="0"/>
              </a:rPr>
              <a:t>, 2017)</a:t>
            </a:r>
            <a:endParaRPr lang="es-EC"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55871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CONSTRUCCIÓN DE LA BANDA TRANSPORTADORA</a:t>
            </a:r>
            <a:endParaRPr lang="es-ES" sz="2600" dirty="0">
              <a:solidFill>
                <a:srgbClr val="002060"/>
              </a:solidFill>
              <a:latin typeface="Times New Roman" panose="02020603050405020304" pitchFamily="18" charset="0"/>
              <a:cs typeface="Times New Roman" panose="02020603050405020304" pitchFamily="18" charset="0"/>
            </a:endParaRPr>
          </a:p>
        </p:txBody>
      </p:sp>
      <p:pic>
        <p:nvPicPr>
          <p:cNvPr id="3" name="const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43163" y="981074"/>
            <a:ext cx="7348537" cy="4899025"/>
          </a:xfrm>
          <a:prstGeom prst="rect">
            <a:avLst/>
          </a:prstGeom>
        </p:spPr>
      </p:pic>
    </p:spTree>
    <p:extLst>
      <p:ext uri="{BB962C8B-B14F-4D97-AF65-F5344CB8AC3E}">
        <p14:creationId xmlns:p14="http://schemas.microsoft.com/office/powerpoint/2010/main" val="130939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12081" y="350159"/>
            <a:ext cx="7250365"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EFICIENCIA EN PROCESOS INDUSTRIALES </a:t>
            </a:r>
            <a:endParaRPr lang="es-ES" sz="2600" dirty="0">
              <a:solidFill>
                <a:srgbClr val="002060"/>
              </a:solidFill>
              <a:latin typeface="Times New Roman" panose="02020603050405020304" pitchFamily="18" charset="0"/>
              <a:cs typeface="Times New Roman" panose="02020603050405020304" pitchFamily="18" charset="0"/>
            </a:endParaRPr>
          </a:p>
        </p:txBody>
      </p:sp>
      <p:graphicFrame>
        <p:nvGraphicFramePr>
          <p:cNvPr id="5" name="4 Diagrama"/>
          <p:cNvGraphicFramePr/>
          <p:nvPr>
            <p:extLst>
              <p:ext uri="{D42A27DB-BD31-4B8C-83A1-F6EECF244321}">
                <p14:modId xmlns:p14="http://schemas.microsoft.com/office/powerpoint/2010/main" val="3846339296"/>
              </p:ext>
            </p:extLst>
          </p:nvPr>
        </p:nvGraphicFramePr>
        <p:xfrm>
          <a:off x="2207847" y="93785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CuadroTexto"/>
          <p:cNvSpPr txBox="1"/>
          <p:nvPr/>
        </p:nvSpPr>
        <p:spPr>
          <a:xfrm>
            <a:off x="8071339" y="5029200"/>
            <a:ext cx="2162908"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2200" dirty="0" smtClean="0">
                <a:latin typeface="Times New Roman" panose="02020603050405020304" pitchFamily="18" charset="0"/>
                <a:cs typeface="Times New Roman" panose="02020603050405020304" pitchFamily="18" charset="0"/>
              </a:rPr>
              <a:t>Trabajo continuo</a:t>
            </a:r>
            <a:endParaRPr lang="es-EC" sz="2200" dirty="0">
              <a:latin typeface="Times New Roman" panose="02020603050405020304" pitchFamily="18" charset="0"/>
              <a:cs typeface="Times New Roman" panose="02020603050405020304" pitchFamily="18" charset="0"/>
            </a:endParaRPr>
          </a:p>
        </p:txBody>
      </p:sp>
      <p:sp>
        <p:nvSpPr>
          <p:cNvPr id="7" name="6 CuadroTexto"/>
          <p:cNvSpPr txBox="1"/>
          <p:nvPr/>
        </p:nvSpPr>
        <p:spPr>
          <a:xfrm>
            <a:off x="8071339" y="1770184"/>
            <a:ext cx="1899138"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2200" dirty="0" smtClean="0">
                <a:latin typeface="Times New Roman" panose="02020603050405020304" pitchFamily="18" charset="0"/>
                <a:cs typeface="Times New Roman" panose="02020603050405020304" pitchFamily="18" charset="0"/>
              </a:rPr>
              <a:t>Menor tiempo</a:t>
            </a:r>
            <a:endParaRPr lang="es-EC" sz="2200" dirty="0">
              <a:latin typeface="Times New Roman" panose="02020603050405020304" pitchFamily="18" charset="0"/>
              <a:cs typeface="Times New Roman" panose="02020603050405020304" pitchFamily="18" charset="0"/>
            </a:endParaRPr>
          </a:p>
        </p:txBody>
      </p:sp>
      <p:sp>
        <p:nvSpPr>
          <p:cNvPr id="8" name="7 CuadroTexto"/>
          <p:cNvSpPr txBox="1"/>
          <p:nvPr/>
        </p:nvSpPr>
        <p:spPr>
          <a:xfrm>
            <a:off x="1911220" y="3399691"/>
            <a:ext cx="2608026"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2200" dirty="0" smtClean="0">
                <a:latin typeface="Times New Roman" panose="02020603050405020304" pitchFamily="18" charset="0"/>
                <a:cs typeface="Times New Roman" panose="02020603050405020304" pitchFamily="18" charset="0"/>
              </a:rPr>
              <a:t>Mayor productividad</a:t>
            </a:r>
            <a:endParaRPr lang="es-EC"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9533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ENAMBLAJE DEL CONJUNTO</a:t>
            </a:r>
            <a:endParaRPr lang="es-ES" sz="2600" dirty="0">
              <a:solidFill>
                <a:srgbClr val="002060"/>
              </a:solidFill>
              <a:latin typeface="Times New Roman" panose="02020603050405020304" pitchFamily="18" charset="0"/>
              <a:cs typeface="Times New Roman" panose="02020603050405020304" pitchFamily="18" charset="0"/>
            </a:endParaRPr>
          </a:p>
        </p:txBody>
      </p:sp>
      <p:pic>
        <p:nvPicPr>
          <p:cNvPr id="16" name="15 Imagen"/>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9740"/>
          <a:stretch/>
        </p:blipFill>
        <p:spPr bwMode="auto">
          <a:xfrm>
            <a:off x="5934684" y="1516816"/>
            <a:ext cx="5688746" cy="4224781"/>
          </a:xfrm>
          <a:prstGeom prst="rect">
            <a:avLst/>
          </a:prstGeom>
          <a:ln>
            <a:noFill/>
          </a:ln>
          <a:extLst>
            <a:ext uri="{53640926-AAD7-44D8-BBD7-CCE9431645EC}">
              <a14:shadowObscured xmlns:a14="http://schemas.microsoft.com/office/drawing/2010/main"/>
            </a:ext>
          </a:extLst>
        </p:spPr>
      </p:pic>
      <p:pic>
        <p:nvPicPr>
          <p:cNvPr id="17" name="16 Imagen"/>
          <p:cNvPicPr>
            <a:picLocks noChangeAspect="1"/>
          </p:cNvPicPr>
          <p:nvPr/>
        </p:nvPicPr>
        <p:blipFill rotWithShape="1">
          <a:blip r:embed="rId5">
            <a:extLst>
              <a:ext uri="{28A0092B-C50C-407E-A947-70E740481C1C}">
                <a14:useLocalDpi xmlns:a14="http://schemas.microsoft.com/office/drawing/2010/main" val="0"/>
              </a:ext>
            </a:extLst>
          </a:blip>
          <a:srcRect l="34616" r="17910" b="12685"/>
          <a:stretch/>
        </p:blipFill>
        <p:spPr>
          <a:xfrm>
            <a:off x="404447" y="1516816"/>
            <a:ext cx="5289452" cy="4224781"/>
          </a:xfrm>
          <a:prstGeom prst="rect">
            <a:avLst/>
          </a:prstGeom>
        </p:spPr>
      </p:pic>
      <p:sp>
        <p:nvSpPr>
          <p:cNvPr id="2" name="1 Triángulo isósceles"/>
          <p:cNvSpPr/>
          <p:nvPr/>
        </p:nvSpPr>
        <p:spPr>
          <a:xfrm>
            <a:off x="1125415" y="3077308"/>
            <a:ext cx="4568484" cy="2664289"/>
          </a:xfrm>
          <a:prstGeom prst="triangle">
            <a:avLst>
              <a:gd name="adj" fmla="val 100000"/>
            </a:avLst>
          </a:prstGeom>
          <a:solidFill>
            <a:srgbClr val="E2E2E2"/>
          </a:solidFill>
          <a:ln>
            <a:solidFill>
              <a:srgbClr val="E2E2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2 CuadroTexto"/>
          <p:cNvSpPr txBox="1"/>
          <p:nvPr/>
        </p:nvSpPr>
        <p:spPr>
          <a:xfrm>
            <a:off x="3409657" y="4695092"/>
            <a:ext cx="1777805" cy="400110"/>
          </a:xfrm>
          <a:prstGeom prst="rect">
            <a:avLst/>
          </a:prstGeom>
          <a:noFill/>
        </p:spPr>
        <p:txBody>
          <a:bodyPr wrap="square" rtlCol="0">
            <a:spAutoFit/>
          </a:bodyPr>
          <a:lstStyle/>
          <a:p>
            <a:pPr algn="ctr"/>
            <a:r>
              <a:rPr lang="es-EC" sz="2000" dirty="0" smtClean="0">
                <a:latin typeface="Times New Roman" panose="02020603050405020304" pitchFamily="18" charset="0"/>
                <a:cs typeface="Times New Roman" panose="02020603050405020304" pitchFamily="18" charset="0"/>
              </a:rPr>
              <a:t>Modelo CAD</a:t>
            </a:r>
            <a:endParaRPr lang="es-EC"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96448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IMPLEMENTACIÓN DEL SISTEMA DE VISIÓN</a:t>
            </a:r>
            <a:endParaRPr lang="es-ES" sz="2600" dirty="0">
              <a:solidFill>
                <a:srgbClr val="002060"/>
              </a:solidFill>
              <a:latin typeface="Times New Roman" panose="02020603050405020304" pitchFamily="18" charset="0"/>
              <a:cs typeface="Times New Roman" panose="02020603050405020304" pitchFamily="18" charset="0"/>
            </a:endParaRPr>
          </a:p>
        </p:txBody>
      </p:sp>
      <p:sp>
        <p:nvSpPr>
          <p:cNvPr id="21" name="CuadroTexto 2"/>
          <p:cNvSpPr txBox="1"/>
          <p:nvPr/>
        </p:nvSpPr>
        <p:spPr>
          <a:xfrm>
            <a:off x="-2" y="900212"/>
            <a:ext cx="5490317"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Elementos</a:t>
            </a:r>
            <a:endParaRPr lang="es-ES" sz="2400" dirty="0">
              <a:solidFill>
                <a:srgbClr val="002060"/>
              </a:solidFill>
              <a:latin typeface="Times New Roman" panose="02020603050405020304" pitchFamily="18" charset="0"/>
              <a:cs typeface="Times New Roman" panose="02020603050405020304" pitchFamily="18" charset="0"/>
            </a:endParaRPr>
          </a:p>
        </p:txBody>
      </p:sp>
      <p:pic>
        <p:nvPicPr>
          <p:cNvPr id="26" name="25 Imagen" descr="Resultado de imagen para webcam logitech c300"/>
          <p:cNvPicPr/>
          <p:nvPr/>
        </p:nvPicPr>
        <p:blipFill rotWithShape="1">
          <a:blip r:embed="rId3" cstate="print">
            <a:extLst>
              <a:ext uri="{28A0092B-C50C-407E-A947-70E740481C1C}">
                <a14:useLocalDpi xmlns:a14="http://schemas.microsoft.com/office/drawing/2010/main" val="0"/>
              </a:ext>
            </a:extLst>
          </a:blip>
          <a:srcRect t="1995" b="4485"/>
          <a:stretch/>
        </p:blipFill>
        <p:spPr bwMode="auto">
          <a:xfrm>
            <a:off x="1247419" y="1908733"/>
            <a:ext cx="1784902" cy="1573021"/>
          </a:xfrm>
          <a:prstGeom prst="rect">
            <a:avLst/>
          </a:prstGeom>
          <a:noFill/>
          <a:ln>
            <a:noFill/>
          </a:ln>
          <a:extLst>
            <a:ext uri="{53640926-AAD7-44D8-BBD7-CCE9431645EC}">
              <a14:shadowObscured xmlns:a14="http://schemas.microsoft.com/office/drawing/2010/main"/>
            </a:ext>
          </a:extLst>
        </p:spPr>
      </p:pic>
      <p:sp>
        <p:nvSpPr>
          <p:cNvPr id="27" name="26 Rectángulo"/>
          <p:cNvSpPr/>
          <p:nvPr/>
        </p:nvSpPr>
        <p:spPr>
          <a:xfrm>
            <a:off x="1316786" y="1397047"/>
            <a:ext cx="1715534" cy="400110"/>
          </a:xfrm>
          <a:prstGeom prst="rect">
            <a:avLst/>
          </a:prstGeom>
        </p:spPr>
        <p:txBody>
          <a:bodyPr wrap="none">
            <a:spAutoFit/>
          </a:bodyPr>
          <a:lstStyle/>
          <a:p>
            <a:r>
              <a:rPr lang="es-EC" sz="2000" dirty="0" smtClean="0">
                <a:latin typeface="Times New Roman" panose="02020603050405020304" pitchFamily="18" charset="0"/>
                <a:cs typeface="Times New Roman" panose="02020603050405020304" pitchFamily="18" charset="0"/>
              </a:rPr>
              <a:t>Logitech C300</a:t>
            </a:r>
            <a:endParaRPr lang="es-EC" sz="2000" dirty="0">
              <a:latin typeface="Times New Roman" panose="02020603050405020304" pitchFamily="18" charset="0"/>
              <a:cs typeface="Times New Roman" panose="02020603050405020304" pitchFamily="18" charset="0"/>
            </a:endParaRPr>
          </a:p>
        </p:txBody>
      </p:sp>
      <p:graphicFrame>
        <p:nvGraphicFramePr>
          <p:cNvPr id="2" name="1 Tabla"/>
          <p:cNvGraphicFramePr>
            <a:graphicFrameLocks noGrp="1"/>
          </p:cNvGraphicFramePr>
          <p:nvPr>
            <p:extLst>
              <p:ext uri="{D42A27DB-BD31-4B8C-83A1-F6EECF244321}">
                <p14:modId xmlns:p14="http://schemas.microsoft.com/office/powerpoint/2010/main" val="1016019684"/>
              </p:ext>
            </p:extLst>
          </p:nvPr>
        </p:nvGraphicFramePr>
        <p:xfrm>
          <a:off x="432975" y="3692192"/>
          <a:ext cx="3343449" cy="1828800"/>
        </p:xfrm>
        <a:graphic>
          <a:graphicData uri="http://schemas.openxmlformats.org/drawingml/2006/table">
            <a:tbl>
              <a:tblPr firstRow="1" firstCol="1" bandRow="1">
                <a:tableStyleId>{B301B821-A1FF-4177-AEE7-76D212191A09}</a:tableStyleId>
              </a:tblPr>
              <a:tblGrid>
                <a:gridCol w="2182864">
                  <a:extLst>
                    <a:ext uri="{9D8B030D-6E8A-4147-A177-3AD203B41FA5}">
                      <a16:colId xmlns:a16="http://schemas.microsoft.com/office/drawing/2014/main" xmlns="" val="20000"/>
                    </a:ext>
                  </a:extLst>
                </a:gridCol>
                <a:gridCol w="1160585">
                  <a:extLst>
                    <a:ext uri="{9D8B030D-6E8A-4147-A177-3AD203B41FA5}">
                      <a16:colId xmlns:a16="http://schemas.microsoft.com/office/drawing/2014/main" xmlns="" val="20001"/>
                    </a:ext>
                  </a:extLst>
                </a:gridCol>
              </a:tblGrid>
              <a:tr h="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Característica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Valor</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0">
                <a:tc>
                  <a:txBody>
                    <a:bodyPr/>
                    <a:lstStyle/>
                    <a:p>
                      <a:pPr>
                        <a:spcAft>
                          <a:spcPts val="0"/>
                        </a:spcAft>
                      </a:pPr>
                      <a:r>
                        <a:rPr lang="es-EC" sz="2000">
                          <a:effectLst/>
                          <a:latin typeface="Times New Roman" panose="02020603050405020304" pitchFamily="18" charset="0"/>
                          <a:cs typeface="Times New Roman" panose="02020603050405020304" pitchFamily="18" charset="0"/>
                        </a:rPr>
                        <a:t>Resolución</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1.3 MP</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0">
                <a:tc>
                  <a:txBody>
                    <a:bodyPr/>
                    <a:lstStyle/>
                    <a:p>
                      <a:pPr>
                        <a:spcAft>
                          <a:spcPts val="0"/>
                        </a:spcAft>
                      </a:pPr>
                      <a:r>
                        <a:rPr lang="es-EC" sz="2000">
                          <a:effectLst/>
                          <a:latin typeface="Times New Roman" panose="02020603050405020304" pitchFamily="18" charset="0"/>
                          <a:cs typeface="Times New Roman" panose="02020603050405020304" pitchFamily="18" charset="0"/>
                        </a:rPr>
                        <a:t>Velocidad de video</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30 FPS</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0">
                <a:tc>
                  <a:txBody>
                    <a:bodyPr/>
                    <a:lstStyle/>
                    <a:p>
                      <a:pPr>
                        <a:spcAft>
                          <a:spcPts val="0"/>
                        </a:spcAft>
                      </a:pPr>
                      <a:r>
                        <a:rPr lang="es-EC" sz="2000">
                          <a:effectLst/>
                          <a:latin typeface="Times New Roman" panose="02020603050405020304" pitchFamily="18" charset="0"/>
                          <a:cs typeface="Times New Roman" panose="02020603050405020304" pitchFamily="18" charset="0"/>
                        </a:rPr>
                        <a:t>Conectividad</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USB 2.0 </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Sistema operativo </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Windows</a:t>
                      </a:r>
                      <a:r>
                        <a:rPr lang="es-EC" sz="2000" dirty="0" smtClean="0">
                          <a:effectLst/>
                          <a:latin typeface="Times New Roman" panose="02020603050405020304" pitchFamily="18" charset="0"/>
                          <a:cs typeface="Times New Roman" panose="02020603050405020304" pitchFamily="18" charset="0"/>
                        </a:rPr>
                        <a:t>/ Ubuntu</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bl>
          </a:graphicData>
        </a:graphic>
      </p:graphicFrame>
      <p:sp>
        <p:nvSpPr>
          <p:cNvPr id="28" name="27 Rectángulo"/>
          <p:cNvSpPr/>
          <p:nvPr/>
        </p:nvSpPr>
        <p:spPr>
          <a:xfrm>
            <a:off x="5568240" y="1428509"/>
            <a:ext cx="881973" cy="400110"/>
          </a:xfrm>
          <a:prstGeom prst="rect">
            <a:avLst/>
          </a:prstGeom>
        </p:spPr>
        <p:txBody>
          <a:bodyPr wrap="none">
            <a:spAutoFit/>
          </a:bodyPr>
          <a:lstStyle/>
          <a:p>
            <a:r>
              <a:rPr lang="es-EC" sz="2000" dirty="0" smtClean="0">
                <a:latin typeface="Times New Roman" panose="02020603050405020304" pitchFamily="18" charset="0"/>
                <a:cs typeface="Times New Roman" panose="02020603050405020304" pitchFamily="18" charset="0"/>
              </a:rPr>
              <a:t>Objeto</a:t>
            </a:r>
            <a:endParaRPr lang="es-EC" sz="2000" dirty="0">
              <a:latin typeface="Times New Roman" panose="02020603050405020304" pitchFamily="18" charset="0"/>
              <a:cs typeface="Times New Roman" panose="02020603050405020304" pitchFamily="18" charset="0"/>
            </a:endParaRPr>
          </a:p>
        </p:txBody>
      </p:sp>
      <p:pic>
        <p:nvPicPr>
          <p:cNvPr id="30" name="29 Imagen"/>
          <p:cNvPicPr/>
          <p:nvPr/>
        </p:nvPicPr>
        <p:blipFill rotWithShape="1">
          <a:blip r:embed="rId4"/>
          <a:srcRect l="8028" t="16049" r="10025" b="17130"/>
          <a:stretch/>
        </p:blipFill>
        <p:spPr bwMode="auto">
          <a:xfrm>
            <a:off x="4779674" y="1908733"/>
            <a:ext cx="2708032" cy="1600376"/>
          </a:xfrm>
          <a:prstGeom prst="rect">
            <a:avLst/>
          </a:prstGeom>
          <a:ln>
            <a:noFill/>
          </a:ln>
          <a:extLst>
            <a:ext uri="{53640926-AAD7-44D8-BBD7-CCE9431645EC}">
              <a14:shadowObscured xmlns:a14="http://schemas.microsoft.com/office/drawing/2010/main"/>
            </a:ext>
          </a:extLst>
        </p:spPr>
      </p:pic>
      <p:sp>
        <p:nvSpPr>
          <p:cNvPr id="3" name="2 Rectángulo"/>
          <p:cNvSpPr/>
          <p:nvPr/>
        </p:nvSpPr>
        <p:spPr>
          <a:xfrm>
            <a:off x="770386" y="5477578"/>
            <a:ext cx="2463431"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Fuente: (Logitech, 2009)</a:t>
            </a:r>
            <a:endParaRPr lang="es-EC" dirty="0">
              <a:latin typeface="Times New Roman" panose="02020603050405020304" pitchFamily="18" charset="0"/>
              <a:cs typeface="Times New Roman" panose="02020603050405020304" pitchFamily="18" charset="0"/>
            </a:endParaRPr>
          </a:p>
        </p:txBody>
      </p:sp>
      <p:graphicFrame>
        <p:nvGraphicFramePr>
          <p:cNvPr id="31" name="30 Tabla"/>
          <p:cNvGraphicFramePr>
            <a:graphicFrameLocks noGrp="1"/>
          </p:cNvGraphicFramePr>
          <p:nvPr>
            <p:extLst>
              <p:ext uri="{D42A27DB-BD31-4B8C-83A1-F6EECF244321}">
                <p14:modId xmlns:p14="http://schemas.microsoft.com/office/powerpoint/2010/main" val="452628749"/>
              </p:ext>
            </p:extLst>
          </p:nvPr>
        </p:nvGraphicFramePr>
        <p:xfrm>
          <a:off x="4337501" y="3719118"/>
          <a:ext cx="3343449" cy="914400"/>
        </p:xfrm>
        <a:graphic>
          <a:graphicData uri="http://schemas.openxmlformats.org/drawingml/2006/table">
            <a:tbl>
              <a:tblPr firstRow="1" firstCol="1" bandRow="1">
                <a:tableStyleId>{B301B821-A1FF-4177-AEE7-76D212191A09}</a:tableStyleId>
              </a:tblPr>
              <a:tblGrid>
                <a:gridCol w="2182864">
                  <a:extLst>
                    <a:ext uri="{9D8B030D-6E8A-4147-A177-3AD203B41FA5}">
                      <a16:colId xmlns:a16="http://schemas.microsoft.com/office/drawing/2014/main" xmlns="" val="20000"/>
                    </a:ext>
                  </a:extLst>
                </a:gridCol>
                <a:gridCol w="1160585">
                  <a:extLst>
                    <a:ext uri="{9D8B030D-6E8A-4147-A177-3AD203B41FA5}">
                      <a16:colId xmlns:a16="http://schemas.microsoft.com/office/drawing/2014/main" xmlns="" val="20001"/>
                    </a:ext>
                  </a:extLst>
                </a:gridCol>
              </a:tblGrid>
              <a:tr h="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Característica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Valor</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0">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Dimensiones</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10 cm</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0">
                <a:tc>
                  <a:txBody>
                    <a:bodyPr/>
                    <a:lstStyle/>
                    <a:p>
                      <a:pPr>
                        <a:spcAft>
                          <a:spcPts val="0"/>
                        </a:spcAft>
                      </a:pPr>
                      <a:r>
                        <a:rPr lang="es-EC" sz="2000" dirty="0" smtClean="0">
                          <a:effectLst/>
                          <a:latin typeface="Times New Roman" panose="02020603050405020304" pitchFamily="18" charset="0"/>
                          <a:ea typeface="+mn-ea"/>
                          <a:cs typeface="Times New Roman" panose="02020603050405020304" pitchFamily="18" charset="0"/>
                        </a:rPr>
                        <a:t>Peso</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smtClean="0">
                          <a:effectLst/>
                          <a:latin typeface="Times New Roman" panose="02020603050405020304" pitchFamily="18" charset="0"/>
                          <a:ea typeface="Calibri"/>
                          <a:cs typeface="Times New Roman" panose="02020603050405020304" pitchFamily="18" charset="0"/>
                        </a:rPr>
                        <a:t>0.08</a:t>
                      </a:r>
                      <a:r>
                        <a:rPr lang="es-EC" sz="2000" baseline="0" dirty="0" smtClean="0">
                          <a:effectLst/>
                          <a:latin typeface="Times New Roman" panose="02020603050405020304" pitchFamily="18" charset="0"/>
                          <a:ea typeface="Calibri"/>
                          <a:cs typeface="Times New Roman" panose="02020603050405020304" pitchFamily="18" charset="0"/>
                        </a:rPr>
                        <a:t> kg</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bl>
          </a:graphicData>
        </a:graphic>
      </p:graphicFrame>
      <p:sp>
        <p:nvSpPr>
          <p:cNvPr id="33" name="32 Rectángulo"/>
          <p:cNvSpPr/>
          <p:nvPr/>
        </p:nvSpPr>
        <p:spPr>
          <a:xfrm>
            <a:off x="9237565" y="1508623"/>
            <a:ext cx="1465466" cy="400110"/>
          </a:xfrm>
          <a:prstGeom prst="rect">
            <a:avLst/>
          </a:prstGeom>
        </p:spPr>
        <p:txBody>
          <a:bodyPr wrap="none">
            <a:spAutoFit/>
          </a:bodyPr>
          <a:lstStyle/>
          <a:p>
            <a:r>
              <a:rPr lang="es-EC" sz="2000" dirty="0" smtClean="0">
                <a:latin typeface="Times New Roman" panose="02020603050405020304" pitchFamily="18" charset="0"/>
                <a:cs typeface="Times New Roman" panose="02020603050405020304" pitchFamily="18" charset="0"/>
              </a:rPr>
              <a:t>Computador</a:t>
            </a:r>
            <a:endParaRPr lang="es-EC" sz="2000" dirty="0">
              <a:latin typeface="Times New Roman" panose="02020603050405020304" pitchFamily="18" charset="0"/>
              <a:cs typeface="Times New Roman" panose="02020603050405020304" pitchFamily="18" charset="0"/>
            </a:endParaRPr>
          </a:p>
        </p:txBody>
      </p:sp>
      <p:pic>
        <p:nvPicPr>
          <p:cNvPr id="22530" name="Picture 2" descr="Resultado de imagen para vaio svf142c29u"/>
          <p:cNvPicPr>
            <a:picLocks noChangeAspect="1" noChangeArrowheads="1"/>
          </p:cNvPicPr>
          <p:nvPr/>
        </p:nvPicPr>
        <p:blipFill rotWithShape="1">
          <a:blip r:embed="rId5">
            <a:extLst>
              <a:ext uri="{28A0092B-C50C-407E-A947-70E740481C1C}">
                <a14:useLocalDpi xmlns:a14="http://schemas.microsoft.com/office/drawing/2010/main" val="0"/>
              </a:ext>
            </a:extLst>
          </a:blip>
          <a:srcRect l="9220" t="20000" r="8876" b="24062"/>
          <a:stretch/>
        </p:blipFill>
        <p:spPr bwMode="auto">
          <a:xfrm>
            <a:off x="8734430" y="1908734"/>
            <a:ext cx="2471735" cy="16881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Tabla"/>
          <p:cNvGraphicFramePr>
            <a:graphicFrameLocks noGrp="1"/>
          </p:cNvGraphicFramePr>
          <p:nvPr>
            <p:extLst>
              <p:ext uri="{D42A27DB-BD31-4B8C-83A1-F6EECF244321}">
                <p14:modId xmlns:p14="http://schemas.microsoft.com/office/powerpoint/2010/main" val="1260823892"/>
              </p:ext>
            </p:extLst>
          </p:nvPr>
        </p:nvGraphicFramePr>
        <p:xfrm>
          <a:off x="8267429" y="3774831"/>
          <a:ext cx="3531707" cy="2438400"/>
        </p:xfrm>
        <a:graphic>
          <a:graphicData uri="http://schemas.openxmlformats.org/drawingml/2006/table">
            <a:tbl>
              <a:tblPr firstRow="1" firstCol="1" bandRow="1">
                <a:tableStyleId>{B301B821-A1FF-4177-AEE7-76D212191A09}</a:tableStyleId>
              </a:tblPr>
              <a:tblGrid>
                <a:gridCol w="1740975">
                  <a:extLst>
                    <a:ext uri="{9D8B030D-6E8A-4147-A177-3AD203B41FA5}">
                      <a16:colId xmlns:a16="http://schemas.microsoft.com/office/drawing/2014/main" xmlns="" val="20000"/>
                    </a:ext>
                  </a:extLst>
                </a:gridCol>
                <a:gridCol w="1790732">
                  <a:extLst>
                    <a:ext uri="{9D8B030D-6E8A-4147-A177-3AD203B41FA5}">
                      <a16:colId xmlns:a16="http://schemas.microsoft.com/office/drawing/2014/main" xmlns="" val="20001"/>
                    </a:ext>
                  </a:extLst>
                </a:gridCol>
              </a:tblGrid>
              <a:tr h="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Característica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Valor</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Sistema operativo</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Ubuntu 12.04/14.04</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0">
                <a:tc>
                  <a:txBody>
                    <a:bodyPr/>
                    <a:lstStyle/>
                    <a:p>
                      <a:pPr>
                        <a:spcAft>
                          <a:spcPts val="0"/>
                        </a:spcAft>
                      </a:pPr>
                      <a:r>
                        <a:rPr lang="es-EC" sz="2000">
                          <a:effectLst/>
                          <a:latin typeface="Times New Roman" panose="02020603050405020304" pitchFamily="18" charset="0"/>
                          <a:cs typeface="Times New Roman" panose="02020603050405020304" pitchFamily="18" charset="0"/>
                        </a:rPr>
                        <a:t>Programas instalados</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-OpenCV</a:t>
                      </a:r>
                    </a:p>
                    <a:p>
                      <a:pPr>
                        <a:spcAft>
                          <a:spcPts val="0"/>
                        </a:spcAft>
                      </a:pPr>
                      <a:r>
                        <a:rPr lang="es-EC" sz="2000">
                          <a:effectLst/>
                          <a:latin typeface="Times New Roman" panose="02020603050405020304" pitchFamily="18" charset="0"/>
                          <a:cs typeface="Times New Roman" panose="02020603050405020304" pitchFamily="18" charset="0"/>
                        </a:rPr>
                        <a:t>-Python 2.7</a:t>
                      </a:r>
                    </a:p>
                    <a:p>
                      <a:pPr>
                        <a:spcAft>
                          <a:spcPts val="0"/>
                        </a:spcAft>
                      </a:pPr>
                      <a:r>
                        <a:rPr lang="es-EC" sz="2000">
                          <a:effectLst/>
                          <a:latin typeface="Times New Roman" panose="02020603050405020304" pitchFamily="18" charset="0"/>
                          <a:cs typeface="Times New Roman" panose="02020603050405020304" pitchFamily="18" charset="0"/>
                        </a:rPr>
                        <a:t>-QT Designer 4</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RAM</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1 GB mínimo</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Disco duro </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10 GB mínimo</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8531286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FUNCIONAMIENTO DE LA CELDA DE TRABAJO</a:t>
            </a:r>
            <a:endParaRPr lang="es-ES" sz="2600" dirty="0">
              <a:solidFill>
                <a:srgbClr val="002060"/>
              </a:solidFill>
              <a:latin typeface="Times New Roman" panose="02020603050405020304" pitchFamily="18" charset="0"/>
              <a:cs typeface="Times New Roman" panose="02020603050405020304" pitchFamily="18" charset="0"/>
            </a:endParaRPr>
          </a:p>
        </p:txBody>
      </p:sp>
      <p:pic>
        <p:nvPicPr>
          <p:cNvPr id="2" name="presentac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7360" y="938213"/>
            <a:ext cx="8556741" cy="4814887"/>
          </a:xfrm>
          <a:prstGeom prst="rect">
            <a:avLst/>
          </a:prstGeom>
        </p:spPr>
      </p:pic>
    </p:spTree>
    <p:extLst>
      <p:ext uri="{BB962C8B-B14F-4D97-AF65-F5344CB8AC3E}">
        <p14:creationId xmlns:p14="http://schemas.microsoft.com/office/powerpoint/2010/main" val="201063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1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p:cNvSpPr>
            <a:spLocks noGrp="1"/>
          </p:cNvSpPr>
          <p:nvPr>
            <p:ph type="title"/>
          </p:nvPr>
        </p:nvSpPr>
        <p:spPr>
          <a:xfrm>
            <a:off x="844062" y="2832306"/>
            <a:ext cx="10445261" cy="895633"/>
          </a:xfrm>
        </p:spPr>
        <p:txBody>
          <a:bodyPr>
            <a:noAutofit/>
          </a:bodyPr>
          <a:lstStyle/>
          <a:p>
            <a:pPr algn="ctr"/>
            <a:r>
              <a:rPr lang="es-ES" sz="5400" dirty="0" smtClean="0">
                <a:solidFill>
                  <a:srgbClr val="002060"/>
                </a:solidFill>
                <a:latin typeface="Times New Roman" panose="02020603050405020304" pitchFamily="18" charset="0"/>
                <a:ea typeface="+mn-ea"/>
                <a:cs typeface="Times New Roman" panose="02020603050405020304" pitchFamily="18" charset="0"/>
              </a:rPr>
              <a:t>Pruebas, resultados y análisis de ventajas de aplicación</a:t>
            </a:r>
            <a:endParaRPr lang="es-ES" sz="54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454475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FILTRO DE KALMAN</a:t>
            </a:r>
            <a:endParaRPr lang="es-ES" sz="2600" dirty="0">
              <a:solidFill>
                <a:srgbClr val="002060"/>
              </a:solidFill>
              <a:latin typeface="Times New Roman" panose="02020603050405020304" pitchFamily="18" charset="0"/>
              <a:cs typeface="Times New Roman" panose="02020603050405020304" pitchFamily="18" charset="0"/>
            </a:endParaRPr>
          </a:p>
        </p:txBody>
      </p:sp>
      <p:sp>
        <p:nvSpPr>
          <p:cNvPr id="21" name="CuadroTexto 2"/>
          <p:cNvSpPr txBox="1"/>
          <p:nvPr/>
        </p:nvSpPr>
        <p:spPr>
          <a:xfrm>
            <a:off x="-2" y="900212"/>
            <a:ext cx="9495694"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Comparación de los datos de mediciones  y la predicción del filtro </a:t>
            </a:r>
            <a:endParaRPr lang="es-ES" sz="2400" dirty="0">
              <a:solidFill>
                <a:srgbClr val="002060"/>
              </a:solidFill>
              <a:latin typeface="Times New Roman" panose="02020603050405020304" pitchFamily="18" charset="0"/>
              <a:cs typeface="Times New Roman" panose="02020603050405020304" pitchFamily="18" charset="0"/>
            </a:endParaRPr>
          </a:p>
        </p:txBody>
      </p:sp>
      <p:graphicFrame>
        <p:nvGraphicFramePr>
          <p:cNvPr id="6" name="5 Tabla"/>
          <p:cNvGraphicFramePr>
            <a:graphicFrameLocks noGrp="1"/>
          </p:cNvGraphicFramePr>
          <p:nvPr>
            <p:extLst>
              <p:ext uri="{D42A27DB-BD31-4B8C-83A1-F6EECF244321}">
                <p14:modId xmlns:p14="http://schemas.microsoft.com/office/powerpoint/2010/main" val="2891775020"/>
              </p:ext>
            </p:extLst>
          </p:nvPr>
        </p:nvGraphicFramePr>
        <p:xfrm>
          <a:off x="342900" y="1683149"/>
          <a:ext cx="3390900" cy="3962400"/>
        </p:xfrm>
        <a:graphic>
          <a:graphicData uri="http://schemas.openxmlformats.org/drawingml/2006/table">
            <a:tbl>
              <a:tblPr firstRow="1" firstCol="1" bandRow="1">
                <a:tableStyleId>{F5AB1C69-6EDB-4FF4-983F-18BD219EF322}</a:tableStyleId>
              </a:tblPr>
              <a:tblGrid>
                <a:gridCol w="514350">
                  <a:extLst>
                    <a:ext uri="{9D8B030D-6E8A-4147-A177-3AD203B41FA5}">
                      <a16:colId xmlns:a16="http://schemas.microsoft.com/office/drawing/2014/main" xmlns="" val="20000"/>
                    </a:ext>
                  </a:extLst>
                </a:gridCol>
                <a:gridCol w="990600">
                  <a:extLst>
                    <a:ext uri="{9D8B030D-6E8A-4147-A177-3AD203B41FA5}">
                      <a16:colId xmlns:a16="http://schemas.microsoft.com/office/drawing/2014/main" xmlns="" val="20001"/>
                    </a:ext>
                  </a:extLst>
                </a:gridCol>
                <a:gridCol w="1047750">
                  <a:extLst>
                    <a:ext uri="{9D8B030D-6E8A-4147-A177-3AD203B41FA5}">
                      <a16:colId xmlns:a16="http://schemas.microsoft.com/office/drawing/2014/main" xmlns="" val="20002"/>
                    </a:ext>
                  </a:extLst>
                </a:gridCol>
                <a:gridCol w="838200">
                  <a:extLst>
                    <a:ext uri="{9D8B030D-6E8A-4147-A177-3AD203B41FA5}">
                      <a16:colId xmlns:a16="http://schemas.microsoft.com/office/drawing/2014/main" xmlns="" val="20003"/>
                    </a:ext>
                  </a:extLst>
                </a:gridCol>
              </a:tblGrid>
              <a:tr h="0">
                <a:tc>
                  <a:txBody>
                    <a:bodyPr/>
                    <a:lstStyle/>
                    <a:p>
                      <a:pPr>
                        <a:spcAft>
                          <a:spcPts val="0"/>
                        </a:spcAft>
                      </a:pPr>
                      <a:r>
                        <a:rPr lang="es-EC" sz="2000" dirty="0" smtClean="0">
                          <a:effectLst/>
                          <a:latin typeface="Times New Roman" panose="02020603050405020304" pitchFamily="18" charset="0"/>
                          <a:ea typeface="+mn-ea"/>
                          <a:cs typeface="Times New Roman" panose="02020603050405020304" pitchFamily="18" charset="0"/>
                        </a:rPr>
                        <a:t>No.</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Medida [mm]</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Filtro [mm]</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Error [%]</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0">
                <a:tc>
                  <a:txBody>
                    <a:bodyPr/>
                    <a:lstStyle/>
                    <a:p>
                      <a:pPr>
                        <a:spcAft>
                          <a:spcPts val="0"/>
                        </a:spcAft>
                      </a:pPr>
                      <a:r>
                        <a:rPr lang="es-EC" sz="2000">
                          <a:effectLst/>
                          <a:latin typeface="Times New Roman" panose="02020603050405020304" pitchFamily="18" charset="0"/>
                          <a:cs typeface="Times New Roman" panose="02020603050405020304" pitchFamily="18" charset="0"/>
                        </a:rPr>
                        <a:t>1</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33.156</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32.479</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2.04</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b"/>
                </a:tc>
                <a:extLst>
                  <a:ext uri="{0D108BD9-81ED-4DB2-BD59-A6C34878D82A}">
                    <a16:rowId xmlns:a16="http://schemas.microsoft.com/office/drawing/2014/main" xmlns="" val="10001"/>
                  </a:ext>
                </a:extLst>
              </a:tr>
              <a:tr h="0">
                <a:tc>
                  <a:txBody>
                    <a:bodyPr/>
                    <a:lstStyle/>
                    <a:p>
                      <a:pPr>
                        <a:spcAft>
                          <a:spcPts val="0"/>
                        </a:spcAft>
                      </a:pPr>
                      <a:r>
                        <a:rPr lang="es-EC" sz="2000">
                          <a:effectLst/>
                          <a:latin typeface="Times New Roman" panose="02020603050405020304" pitchFamily="18" charset="0"/>
                          <a:cs typeface="Times New Roman" panose="02020603050405020304" pitchFamily="18" charset="0"/>
                        </a:rPr>
                        <a:t>2</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44.208</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44.128</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0.18</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b"/>
                </a:tc>
                <a:extLst>
                  <a:ext uri="{0D108BD9-81ED-4DB2-BD59-A6C34878D82A}">
                    <a16:rowId xmlns:a16="http://schemas.microsoft.com/office/drawing/2014/main" xmlns="" val="10002"/>
                  </a:ext>
                </a:extLst>
              </a:tr>
              <a:tr h="0">
                <a:tc>
                  <a:txBody>
                    <a:bodyPr/>
                    <a:lstStyle/>
                    <a:p>
                      <a:pPr>
                        <a:spcAft>
                          <a:spcPts val="0"/>
                        </a:spcAft>
                      </a:pPr>
                      <a:r>
                        <a:rPr lang="es-EC" sz="2000">
                          <a:effectLst/>
                          <a:latin typeface="Times New Roman" panose="02020603050405020304" pitchFamily="18" charset="0"/>
                          <a:cs typeface="Times New Roman" panose="02020603050405020304" pitchFamily="18" charset="0"/>
                        </a:rPr>
                        <a:t>3</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51.576</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51.642</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0.13</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b"/>
                </a:tc>
                <a:extLst>
                  <a:ext uri="{0D108BD9-81ED-4DB2-BD59-A6C34878D82A}">
                    <a16:rowId xmlns:a16="http://schemas.microsoft.com/office/drawing/2014/main" xmlns="" val="10003"/>
                  </a:ext>
                </a:extLst>
              </a:tr>
              <a:tr h="0">
                <a:tc>
                  <a:txBody>
                    <a:bodyPr/>
                    <a:lstStyle/>
                    <a:p>
                      <a:pPr>
                        <a:spcAft>
                          <a:spcPts val="0"/>
                        </a:spcAft>
                      </a:pPr>
                      <a:r>
                        <a:rPr lang="es-EC" sz="2000">
                          <a:effectLst/>
                          <a:latin typeface="Times New Roman" panose="02020603050405020304" pitchFamily="18" charset="0"/>
                          <a:cs typeface="Times New Roman" panose="02020603050405020304" pitchFamily="18" charset="0"/>
                        </a:rPr>
                        <a:t>4</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58.994</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59.006</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0.11</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b"/>
                </a:tc>
                <a:extLst>
                  <a:ext uri="{0D108BD9-81ED-4DB2-BD59-A6C34878D82A}">
                    <a16:rowId xmlns:a16="http://schemas.microsoft.com/office/drawing/2014/main" xmlns="" val="10004"/>
                  </a:ext>
                </a:extLst>
              </a:tr>
              <a:tr h="0">
                <a:tc>
                  <a:txBody>
                    <a:bodyPr/>
                    <a:lstStyle/>
                    <a:p>
                      <a:pPr>
                        <a:spcAft>
                          <a:spcPts val="0"/>
                        </a:spcAft>
                      </a:pPr>
                      <a:r>
                        <a:rPr lang="es-EC" sz="2000">
                          <a:effectLst/>
                          <a:latin typeface="Times New Roman" panose="02020603050405020304" pitchFamily="18" charset="0"/>
                          <a:cs typeface="Times New Roman" panose="02020603050405020304" pitchFamily="18" charset="0"/>
                        </a:rPr>
                        <a:t>5</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71.838</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71.714</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0.17</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b"/>
                </a:tc>
                <a:extLst>
                  <a:ext uri="{0D108BD9-81ED-4DB2-BD59-A6C34878D82A}">
                    <a16:rowId xmlns:a16="http://schemas.microsoft.com/office/drawing/2014/main" xmlns="" val="10005"/>
                  </a:ext>
                </a:extLst>
              </a:tr>
              <a:tr h="0">
                <a:tc>
                  <a:txBody>
                    <a:bodyPr/>
                    <a:lstStyle/>
                    <a:p>
                      <a:pPr>
                        <a:spcAft>
                          <a:spcPts val="0"/>
                        </a:spcAft>
                      </a:pPr>
                      <a:r>
                        <a:rPr lang="es-EC" sz="2000">
                          <a:effectLst/>
                          <a:latin typeface="Times New Roman" panose="02020603050405020304" pitchFamily="18" charset="0"/>
                          <a:cs typeface="Times New Roman" panose="02020603050405020304" pitchFamily="18" charset="0"/>
                        </a:rPr>
                        <a:t>6</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87.495</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87.290</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0.23</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b"/>
                </a:tc>
                <a:extLst>
                  <a:ext uri="{0D108BD9-81ED-4DB2-BD59-A6C34878D82A}">
                    <a16:rowId xmlns:a16="http://schemas.microsoft.com/office/drawing/2014/main" xmlns="" val="10006"/>
                  </a:ext>
                </a:extLst>
              </a:tr>
              <a:tr h="0">
                <a:tc>
                  <a:txBody>
                    <a:bodyPr/>
                    <a:lstStyle/>
                    <a:p>
                      <a:pPr>
                        <a:spcAft>
                          <a:spcPts val="0"/>
                        </a:spcAft>
                      </a:pPr>
                      <a:r>
                        <a:rPr lang="es-EC" sz="2000">
                          <a:effectLst/>
                          <a:latin typeface="Times New Roman" panose="02020603050405020304" pitchFamily="18" charset="0"/>
                          <a:cs typeface="Times New Roman" panose="02020603050405020304" pitchFamily="18" charset="0"/>
                        </a:rPr>
                        <a:t>7</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102.231</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102.077</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0.15</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b"/>
                </a:tc>
                <a:extLst>
                  <a:ext uri="{0D108BD9-81ED-4DB2-BD59-A6C34878D82A}">
                    <a16:rowId xmlns:a16="http://schemas.microsoft.com/office/drawing/2014/main" xmlns="" val="10007"/>
                  </a:ext>
                </a:extLst>
              </a:tr>
              <a:tr h="0">
                <a:tc>
                  <a:txBody>
                    <a:bodyPr/>
                    <a:lstStyle/>
                    <a:p>
                      <a:pPr>
                        <a:spcAft>
                          <a:spcPts val="0"/>
                        </a:spcAft>
                      </a:pPr>
                      <a:r>
                        <a:rPr lang="es-EC" sz="2000">
                          <a:effectLst/>
                          <a:latin typeface="Times New Roman" panose="02020603050405020304" pitchFamily="18" charset="0"/>
                          <a:cs typeface="Times New Roman" panose="02020603050405020304" pitchFamily="18" charset="0"/>
                        </a:rPr>
                        <a:t>8</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117.888</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117.723</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0.14</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b"/>
                </a:tc>
                <a:extLst>
                  <a:ext uri="{0D108BD9-81ED-4DB2-BD59-A6C34878D82A}">
                    <a16:rowId xmlns:a16="http://schemas.microsoft.com/office/drawing/2014/main" xmlns="" val="10008"/>
                  </a:ext>
                </a:extLst>
              </a:tr>
              <a:tr h="0">
                <a:tc>
                  <a:txBody>
                    <a:bodyPr/>
                    <a:lstStyle/>
                    <a:p>
                      <a:pPr>
                        <a:spcAft>
                          <a:spcPts val="0"/>
                        </a:spcAft>
                      </a:pPr>
                      <a:r>
                        <a:rPr lang="es-EC" sz="2000">
                          <a:effectLst/>
                          <a:latin typeface="Times New Roman" panose="02020603050405020304" pitchFamily="18" charset="0"/>
                          <a:cs typeface="Times New Roman" panose="02020603050405020304" pitchFamily="18" charset="0"/>
                        </a:rPr>
                        <a:t>9</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134.466</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134.288</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0.13</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b"/>
                </a:tc>
                <a:extLst>
                  <a:ext uri="{0D108BD9-81ED-4DB2-BD59-A6C34878D82A}">
                    <a16:rowId xmlns:a16="http://schemas.microsoft.com/office/drawing/2014/main" xmlns="" val="10009"/>
                  </a:ext>
                </a:extLst>
              </a:tr>
              <a:tr h="0">
                <a:tc>
                  <a:txBody>
                    <a:bodyPr/>
                    <a:lstStyle/>
                    <a:p>
                      <a:pPr>
                        <a:spcAft>
                          <a:spcPts val="0"/>
                        </a:spcAft>
                      </a:pPr>
                      <a:r>
                        <a:rPr lang="es-EC" sz="2000">
                          <a:effectLst/>
                          <a:latin typeface="Times New Roman" panose="02020603050405020304" pitchFamily="18" charset="0"/>
                          <a:cs typeface="Times New Roman" panose="02020603050405020304" pitchFamily="18" charset="0"/>
                        </a:rPr>
                        <a:t>10</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151.044</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150.889</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0.10</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b"/>
                </a:tc>
                <a:extLst>
                  <a:ext uri="{0D108BD9-81ED-4DB2-BD59-A6C34878D82A}">
                    <a16:rowId xmlns:a16="http://schemas.microsoft.com/office/drawing/2014/main" xmlns="" val="10010"/>
                  </a:ext>
                </a:extLst>
              </a:tr>
              <a:tr h="0">
                <a:tc>
                  <a:txBody>
                    <a:bodyPr/>
                    <a:lstStyle/>
                    <a:p>
                      <a:pPr>
                        <a:spcAft>
                          <a:spcPts val="0"/>
                        </a:spcAft>
                      </a:pPr>
                      <a:r>
                        <a:rPr lang="es-EC" sz="2000">
                          <a:effectLst/>
                          <a:latin typeface="Times New Roman" panose="02020603050405020304" pitchFamily="18" charset="0"/>
                          <a:cs typeface="Times New Roman" panose="02020603050405020304" pitchFamily="18" charset="0"/>
                        </a:rPr>
                        <a:t>11</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164.859</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164.809</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0.03</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b"/>
                </a:tc>
                <a:extLst>
                  <a:ext uri="{0D108BD9-81ED-4DB2-BD59-A6C34878D82A}">
                    <a16:rowId xmlns:a16="http://schemas.microsoft.com/office/drawing/2014/main" xmlns="" val="10011"/>
                  </a:ext>
                </a:extLst>
              </a:tr>
            </a:tbl>
          </a:graphicData>
        </a:graphic>
      </p:graphicFrame>
      <p:sp>
        <p:nvSpPr>
          <p:cNvPr id="16" name="15 Rectángulo"/>
          <p:cNvSpPr/>
          <p:nvPr/>
        </p:nvSpPr>
        <p:spPr>
          <a:xfrm>
            <a:off x="5283978" y="6116348"/>
            <a:ext cx="2518638" cy="400110"/>
          </a:xfrm>
          <a:prstGeom prst="rect">
            <a:avLst/>
          </a:prstGeom>
        </p:spPr>
        <p:txBody>
          <a:bodyPr wrap="none">
            <a:spAutoFit/>
          </a:bodyPr>
          <a:lstStyle/>
          <a:p>
            <a:r>
              <a:rPr lang="es-EC" sz="2000" dirty="0" smtClean="0">
                <a:latin typeface="Times New Roman" panose="02020603050405020304" pitchFamily="18" charset="0"/>
                <a:cs typeface="Times New Roman" panose="02020603050405020304" pitchFamily="18" charset="0"/>
              </a:rPr>
              <a:t>Error mínimo = 0.03%</a:t>
            </a:r>
            <a:endParaRPr lang="es-EC" sz="2000" dirty="0">
              <a:latin typeface="Times New Roman" panose="02020603050405020304" pitchFamily="18" charset="0"/>
              <a:cs typeface="Times New Roman" panose="02020603050405020304" pitchFamily="18" charset="0"/>
            </a:endParaRPr>
          </a:p>
        </p:txBody>
      </p:sp>
      <p:sp>
        <p:nvSpPr>
          <p:cNvPr id="17" name="16 Rectángulo"/>
          <p:cNvSpPr/>
          <p:nvPr/>
        </p:nvSpPr>
        <p:spPr>
          <a:xfrm>
            <a:off x="8126824" y="6135933"/>
            <a:ext cx="2704587" cy="400110"/>
          </a:xfrm>
          <a:prstGeom prst="rect">
            <a:avLst/>
          </a:prstGeom>
        </p:spPr>
        <p:txBody>
          <a:bodyPr wrap="none">
            <a:spAutoFit/>
          </a:bodyPr>
          <a:lstStyle/>
          <a:p>
            <a:r>
              <a:rPr lang="es-EC" sz="2000" dirty="0" smtClean="0">
                <a:latin typeface="Times New Roman" panose="02020603050405020304" pitchFamily="18" charset="0"/>
                <a:cs typeface="Times New Roman" panose="02020603050405020304" pitchFamily="18" charset="0"/>
              </a:rPr>
              <a:t>Error promedio = 0.31%</a:t>
            </a:r>
            <a:endParaRPr lang="es-EC" sz="2000" dirty="0">
              <a:latin typeface="Times New Roman" panose="02020603050405020304" pitchFamily="18" charset="0"/>
              <a:cs typeface="Times New Roman" panose="02020603050405020304" pitchFamily="18" charset="0"/>
            </a:endParaRPr>
          </a:p>
        </p:txBody>
      </p:sp>
      <p:pic>
        <p:nvPicPr>
          <p:cNvPr id="2" name="1 Imagen"/>
          <p:cNvPicPr>
            <a:picLocks noChangeAspect="1"/>
          </p:cNvPicPr>
          <p:nvPr/>
        </p:nvPicPr>
        <p:blipFill rotWithShape="1">
          <a:blip r:embed="rId3">
            <a:extLst>
              <a:ext uri="{28A0092B-C50C-407E-A947-70E740481C1C}">
                <a14:useLocalDpi xmlns:a14="http://schemas.microsoft.com/office/drawing/2010/main" val="0"/>
              </a:ext>
            </a:extLst>
          </a:blip>
          <a:srcRect l="2640" t="2374" r="4855"/>
          <a:stretch/>
        </p:blipFill>
        <p:spPr>
          <a:xfrm>
            <a:off x="4724401" y="1380927"/>
            <a:ext cx="6534150" cy="4774056"/>
          </a:xfrm>
          <a:prstGeom prst="rect">
            <a:avLst/>
          </a:prstGeom>
        </p:spPr>
      </p:pic>
    </p:spTree>
    <p:extLst>
      <p:ext uri="{BB962C8B-B14F-4D97-AF65-F5344CB8AC3E}">
        <p14:creationId xmlns:p14="http://schemas.microsoft.com/office/powerpoint/2010/main" val="24955664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FILTRO DE KALMAN</a:t>
            </a:r>
            <a:endParaRPr lang="es-ES" sz="2600" dirty="0">
              <a:solidFill>
                <a:srgbClr val="002060"/>
              </a:solidFill>
              <a:latin typeface="Times New Roman" panose="02020603050405020304" pitchFamily="18" charset="0"/>
              <a:cs typeface="Times New Roman" panose="02020603050405020304" pitchFamily="18" charset="0"/>
            </a:endParaRPr>
          </a:p>
        </p:txBody>
      </p:sp>
      <p:sp>
        <p:nvSpPr>
          <p:cNvPr id="21" name="CuadroTexto 2"/>
          <p:cNvSpPr txBox="1"/>
          <p:nvPr/>
        </p:nvSpPr>
        <p:spPr>
          <a:xfrm>
            <a:off x="-2" y="900212"/>
            <a:ext cx="9495694"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Comparación de la posición final de la pieza y la predicción del filtro </a:t>
            </a:r>
            <a:endParaRPr lang="es-ES" sz="2400" dirty="0">
              <a:solidFill>
                <a:srgbClr val="002060"/>
              </a:solidFill>
              <a:latin typeface="Times New Roman" panose="02020603050405020304" pitchFamily="18" charset="0"/>
              <a:cs typeface="Times New Roman" panose="02020603050405020304" pitchFamily="18" charset="0"/>
            </a:endParaRPr>
          </a:p>
        </p:txBody>
      </p:sp>
      <p:sp>
        <p:nvSpPr>
          <p:cNvPr id="17" name="16 Rectángulo"/>
          <p:cNvSpPr/>
          <p:nvPr/>
        </p:nvSpPr>
        <p:spPr>
          <a:xfrm>
            <a:off x="5304252" y="5941404"/>
            <a:ext cx="2704587" cy="400110"/>
          </a:xfrm>
          <a:prstGeom prst="rect">
            <a:avLst/>
          </a:prstGeom>
        </p:spPr>
        <p:txBody>
          <a:bodyPr wrap="none">
            <a:spAutoFit/>
          </a:bodyPr>
          <a:lstStyle/>
          <a:p>
            <a:r>
              <a:rPr lang="es-EC" sz="2000" dirty="0" smtClean="0">
                <a:latin typeface="Times New Roman" panose="02020603050405020304" pitchFamily="18" charset="0"/>
                <a:cs typeface="Times New Roman" panose="02020603050405020304" pitchFamily="18" charset="0"/>
              </a:rPr>
              <a:t>Error promedio = 1.46%</a:t>
            </a:r>
            <a:endParaRPr lang="es-EC" sz="2000" dirty="0">
              <a:latin typeface="Times New Roman" panose="02020603050405020304" pitchFamily="18" charset="0"/>
              <a:cs typeface="Times New Roman" panose="02020603050405020304" pitchFamily="18" charset="0"/>
            </a:endParaRPr>
          </a:p>
        </p:txBody>
      </p:sp>
      <p:sp>
        <p:nvSpPr>
          <p:cNvPr id="10" name="CuadroTexto 2"/>
          <p:cNvSpPr txBox="1"/>
          <p:nvPr/>
        </p:nvSpPr>
        <p:spPr>
          <a:xfrm>
            <a:off x="1" y="3301178"/>
            <a:ext cx="2321168" cy="430887"/>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Prueba por forma</a:t>
            </a:r>
            <a:endParaRPr lang="es-ES" sz="2200" dirty="0">
              <a:solidFill>
                <a:srgbClr val="002060"/>
              </a:solidFill>
              <a:latin typeface="Times New Roman" panose="02020603050405020304" pitchFamily="18" charset="0"/>
              <a:cs typeface="Times New Roman" panose="02020603050405020304" pitchFamily="18" charset="0"/>
            </a:endParaRPr>
          </a:p>
        </p:txBody>
      </p:sp>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7962" y="1361877"/>
            <a:ext cx="8320088" cy="4547189"/>
          </a:xfrm>
          <a:prstGeom prst="rect">
            <a:avLst/>
          </a:prstGeom>
        </p:spPr>
      </p:pic>
    </p:spTree>
    <p:extLst>
      <p:ext uri="{BB962C8B-B14F-4D97-AF65-F5344CB8AC3E}">
        <p14:creationId xmlns:p14="http://schemas.microsoft.com/office/powerpoint/2010/main" val="31179944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FILTRO DE KALMAN</a:t>
            </a:r>
            <a:endParaRPr lang="es-ES" sz="2600" dirty="0">
              <a:solidFill>
                <a:srgbClr val="002060"/>
              </a:solidFill>
              <a:latin typeface="Times New Roman" panose="02020603050405020304" pitchFamily="18" charset="0"/>
              <a:cs typeface="Times New Roman" panose="02020603050405020304" pitchFamily="18" charset="0"/>
            </a:endParaRPr>
          </a:p>
        </p:txBody>
      </p:sp>
      <p:sp>
        <p:nvSpPr>
          <p:cNvPr id="21" name="CuadroTexto 2"/>
          <p:cNvSpPr txBox="1"/>
          <p:nvPr/>
        </p:nvSpPr>
        <p:spPr>
          <a:xfrm>
            <a:off x="-2" y="900212"/>
            <a:ext cx="9495694"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Comparación de la posición final de la pieza y la predicción del filtro </a:t>
            </a:r>
            <a:endParaRPr lang="es-ES" sz="2400" dirty="0">
              <a:solidFill>
                <a:srgbClr val="002060"/>
              </a:solidFill>
              <a:latin typeface="Times New Roman" panose="02020603050405020304" pitchFamily="18" charset="0"/>
              <a:cs typeface="Times New Roman" panose="02020603050405020304" pitchFamily="18" charset="0"/>
            </a:endParaRPr>
          </a:p>
        </p:txBody>
      </p:sp>
      <p:sp>
        <p:nvSpPr>
          <p:cNvPr id="17" name="16 Rectángulo"/>
          <p:cNvSpPr/>
          <p:nvPr/>
        </p:nvSpPr>
        <p:spPr>
          <a:xfrm>
            <a:off x="5304252" y="5941404"/>
            <a:ext cx="2704587" cy="400110"/>
          </a:xfrm>
          <a:prstGeom prst="rect">
            <a:avLst/>
          </a:prstGeom>
        </p:spPr>
        <p:txBody>
          <a:bodyPr wrap="none">
            <a:spAutoFit/>
          </a:bodyPr>
          <a:lstStyle/>
          <a:p>
            <a:r>
              <a:rPr lang="es-EC" sz="2000" dirty="0" smtClean="0">
                <a:latin typeface="Times New Roman" panose="02020603050405020304" pitchFamily="18" charset="0"/>
                <a:cs typeface="Times New Roman" panose="02020603050405020304" pitchFamily="18" charset="0"/>
              </a:rPr>
              <a:t>Error promedio = 2.05%</a:t>
            </a:r>
            <a:endParaRPr lang="es-EC" sz="2000" dirty="0">
              <a:latin typeface="Times New Roman" panose="02020603050405020304" pitchFamily="18" charset="0"/>
              <a:cs typeface="Times New Roman" panose="02020603050405020304" pitchFamily="18" charset="0"/>
            </a:endParaRPr>
          </a:p>
        </p:txBody>
      </p:sp>
      <p:sp>
        <p:nvSpPr>
          <p:cNvPr id="10" name="CuadroTexto 2"/>
          <p:cNvSpPr txBox="1"/>
          <p:nvPr/>
        </p:nvSpPr>
        <p:spPr>
          <a:xfrm>
            <a:off x="1" y="3301178"/>
            <a:ext cx="2321168" cy="430887"/>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Prueba por color</a:t>
            </a:r>
            <a:endParaRPr lang="es-ES" sz="2200" dirty="0">
              <a:solidFill>
                <a:srgbClr val="002060"/>
              </a:solidFill>
              <a:latin typeface="Times New Roman" panose="02020603050405020304" pitchFamily="18" charset="0"/>
              <a:cs typeface="Times New Roman" panose="02020603050405020304" pitchFamily="18" charset="0"/>
            </a:endParaRPr>
          </a:p>
        </p:txBody>
      </p:sp>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8900" y="1326318"/>
            <a:ext cx="8444321" cy="4615086"/>
          </a:xfrm>
          <a:prstGeom prst="rect">
            <a:avLst/>
          </a:prstGeom>
        </p:spPr>
      </p:pic>
    </p:spTree>
    <p:extLst>
      <p:ext uri="{BB962C8B-B14F-4D97-AF65-F5344CB8AC3E}">
        <p14:creationId xmlns:p14="http://schemas.microsoft.com/office/powerpoint/2010/main" val="1837052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FILTRO DE KALMAN</a:t>
            </a:r>
            <a:endParaRPr lang="es-ES" sz="2600" dirty="0">
              <a:solidFill>
                <a:srgbClr val="002060"/>
              </a:solidFill>
              <a:latin typeface="Times New Roman" panose="02020603050405020304" pitchFamily="18" charset="0"/>
              <a:cs typeface="Times New Roman" panose="02020603050405020304" pitchFamily="18" charset="0"/>
            </a:endParaRPr>
          </a:p>
        </p:txBody>
      </p:sp>
      <p:sp>
        <p:nvSpPr>
          <p:cNvPr id="21" name="CuadroTexto 2"/>
          <p:cNvSpPr txBox="1"/>
          <p:nvPr/>
        </p:nvSpPr>
        <p:spPr>
          <a:xfrm>
            <a:off x="-3" y="900212"/>
            <a:ext cx="11095895"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Comparación de la posición final de la pieza y la predicción con filtro y sin filtro </a:t>
            </a:r>
            <a:endParaRPr lang="es-ES" sz="2400" dirty="0">
              <a:solidFill>
                <a:srgbClr val="002060"/>
              </a:solidFill>
              <a:latin typeface="Times New Roman" panose="02020603050405020304" pitchFamily="18" charset="0"/>
              <a:cs typeface="Times New Roman" panose="02020603050405020304" pitchFamily="18" charset="0"/>
            </a:endParaRPr>
          </a:p>
        </p:txBody>
      </p:sp>
      <p:sp>
        <p:nvSpPr>
          <p:cNvPr id="17" name="16 Rectángulo"/>
          <p:cNvSpPr/>
          <p:nvPr/>
        </p:nvSpPr>
        <p:spPr>
          <a:xfrm>
            <a:off x="4583282" y="5161056"/>
            <a:ext cx="3712876" cy="400110"/>
          </a:xfrm>
          <a:prstGeom prst="rect">
            <a:avLst/>
          </a:prstGeom>
        </p:spPr>
        <p:txBody>
          <a:bodyPr wrap="none">
            <a:spAutoFit/>
          </a:bodyPr>
          <a:lstStyle/>
          <a:p>
            <a:r>
              <a:rPr lang="es-EC" sz="2000" dirty="0" smtClean="0">
                <a:latin typeface="Times New Roman" panose="02020603050405020304" pitchFamily="18" charset="0"/>
                <a:cs typeface="Times New Roman" panose="02020603050405020304" pitchFamily="18" charset="0"/>
              </a:rPr>
              <a:t>Error promedio con filtro = 1.60%</a:t>
            </a:r>
            <a:endParaRPr lang="es-EC" sz="2000" dirty="0">
              <a:latin typeface="Times New Roman" panose="02020603050405020304" pitchFamily="18" charset="0"/>
              <a:cs typeface="Times New Roman" panose="02020603050405020304" pitchFamily="18" charset="0"/>
            </a:endParaRPr>
          </a:p>
        </p:txBody>
      </p:sp>
      <p:sp>
        <p:nvSpPr>
          <p:cNvPr id="9" name="8 Rectángulo"/>
          <p:cNvSpPr/>
          <p:nvPr/>
        </p:nvSpPr>
        <p:spPr>
          <a:xfrm>
            <a:off x="4583282" y="5528229"/>
            <a:ext cx="3640740" cy="400110"/>
          </a:xfrm>
          <a:prstGeom prst="rect">
            <a:avLst/>
          </a:prstGeom>
        </p:spPr>
        <p:txBody>
          <a:bodyPr wrap="none">
            <a:spAutoFit/>
          </a:bodyPr>
          <a:lstStyle/>
          <a:p>
            <a:r>
              <a:rPr lang="es-EC" sz="2000" dirty="0" smtClean="0">
                <a:latin typeface="Times New Roman" panose="02020603050405020304" pitchFamily="18" charset="0"/>
                <a:cs typeface="Times New Roman" panose="02020603050405020304" pitchFamily="18" charset="0"/>
              </a:rPr>
              <a:t>Error promedio sin filtro = 3.95%</a:t>
            </a:r>
            <a:endParaRPr lang="es-EC" sz="2000" dirty="0">
              <a:latin typeface="Times New Roman" panose="02020603050405020304" pitchFamily="18" charset="0"/>
              <a:cs typeface="Times New Roman" panose="02020603050405020304" pitchFamily="18" charset="0"/>
            </a:endParaRPr>
          </a:p>
        </p:txBody>
      </p:sp>
      <p:pic>
        <p:nvPicPr>
          <p:cNvPr id="2" name="1 Imagen"/>
          <p:cNvPicPr>
            <a:picLocks noChangeAspect="1"/>
          </p:cNvPicPr>
          <p:nvPr/>
        </p:nvPicPr>
        <p:blipFill rotWithShape="1">
          <a:blip r:embed="rId3">
            <a:extLst>
              <a:ext uri="{28A0092B-C50C-407E-A947-70E740481C1C}">
                <a14:useLocalDpi xmlns:a14="http://schemas.microsoft.com/office/drawing/2010/main" val="0"/>
              </a:ext>
            </a:extLst>
          </a:blip>
          <a:srcRect l="2981"/>
          <a:stretch/>
        </p:blipFill>
        <p:spPr>
          <a:xfrm>
            <a:off x="0" y="1989231"/>
            <a:ext cx="6305550" cy="2950223"/>
          </a:xfrm>
          <a:prstGeom prst="rect">
            <a:avLst/>
          </a:prstGeom>
        </p:spPr>
      </p:pic>
      <p:pic>
        <p:nvPicPr>
          <p:cNvPr id="3" name="2 Imagen"/>
          <p:cNvPicPr>
            <a:picLocks noChangeAspect="1"/>
          </p:cNvPicPr>
          <p:nvPr/>
        </p:nvPicPr>
        <p:blipFill rotWithShape="1">
          <a:blip r:embed="rId4">
            <a:extLst>
              <a:ext uri="{28A0092B-C50C-407E-A947-70E740481C1C}">
                <a14:useLocalDpi xmlns:a14="http://schemas.microsoft.com/office/drawing/2010/main" val="0"/>
              </a:ext>
            </a:extLst>
          </a:blip>
          <a:srcRect l="3844" r="6656"/>
          <a:stretch/>
        </p:blipFill>
        <p:spPr>
          <a:xfrm>
            <a:off x="6070160" y="1892345"/>
            <a:ext cx="6121196" cy="3113042"/>
          </a:xfrm>
          <a:prstGeom prst="rect">
            <a:avLst/>
          </a:prstGeom>
        </p:spPr>
      </p:pic>
    </p:spTree>
    <p:extLst>
      <p:ext uri="{BB962C8B-B14F-4D97-AF65-F5344CB8AC3E}">
        <p14:creationId xmlns:p14="http://schemas.microsoft.com/office/powerpoint/2010/main" val="30519627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892552"/>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ANÁLISIS DE VENTAJAS DE LA APLICACIÓN DEL FILTRO DE KALMAN EN LA PRODUCCIÓN</a:t>
            </a:r>
            <a:endParaRPr lang="es-ES" sz="2600" dirty="0">
              <a:solidFill>
                <a:srgbClr val="002060"/>
              </a:solidFill>
              <a:latin typeface="Times New Roman" panose="02020603050405020304" pitchFamily="18" charset="0"/>
              <a:cs typeface="Times New Roman" panose="02020603050405020304" pitchFamily="18" charset="0"/>
            </a:endParaRPr>
          </a:p>
        </p:txBody>
      </p:sp>
      <p:sp>
        <p:nvSpPr>
          <p:cNvPr id="21" name="CuadroTexto 2"/>
          <p:cNvSpPr txBox="1"/>
          <p:nvPr/>
        </p:nvSpPr>
        <p:spPr>
          <a:xfrm>
            <a:off x="-1" y="1076062"/>
            <a:ext cx="11095895"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Definición de los casos</a:t>
            </a:r>
            <a:endParaRPr lang="es-ES" sz="2400" dirty="0">
              <a:solidFill>
                <a:srgbClr val="002060"/>
              </a:solidFill>
              <a:latin typeface="Times New Roman" panose="02020603050405020304" pitchFamily="18" charset="0"/>
              <a:cs typeface="Times New Roman" panose="02020603050405020304" pitchFamily="18" charset="0"/>
            </a:endParaRPr>
          </a:p>
        </p:txBody>
      </p:sp>
      <p:sp>
        <p:nvSpPr>
          <p:cNvPr id="5" name="CuadroTexto 2"/>
          <p:cNvSpPr txBox="1"/>
          <p:nvPr/>
        </p:nvSpPr>
        <p:spPr>
          <a:xfrm>
            <a:off x="1461319" y="3711817"/>
            <a:ext cx="3539063" cy="430887"/>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Caso 1</a:t>
            </a:r>
            <a:endParaRPr lang="es-ES" sz="2200" dirty="0">
              <a:solidFill>
                <a:srgbClr val="002060"/>
              </a:solidFill>
              <a:latin typeface="Times New Roman" panose="02020603050405020304" pitchFamily="18" charset="0"/>
              <a:cs typeface="Times New Roman" panose="02020603050405020304" pitchFamily="18" charset="0"/>
            </a:endParaRPr>
          </a:p>
        </p:txBody>
      </p:sp>
      <p:sp>
        <p:nvSpPr>
          <p:cNvPr id="6" name="CuadroTexto 2"/>
          <p:cNvSpPr txBox="1"/>
          <p:nvPr/>
        </p:nvSpPr>
        <p:spPr>
          <a:xfrm>
            <a:off x="7433975" y="3711817"/>
            <a:ext cx="3539063" cy="430887"/>
          </a:xfrm>
          <a:prstGeom prst="rect">
            <a:avLst/>
          </a:prstGeom>
          <a:noFill/>
        </p:spPr>
        <p:txBody>
          <a:bodyPr wrap="square" rtlCol="0">
            <a:spAutoFit/>
          </a:bodyPr>
          <a:lstStyle/>
          <a:p>
            <a:pPr algn="ctr"/>
            <a:r>
              <a:rPr lang="es-ES" sz="2200" dirty="0" smtClean="0">
                <a:solidFill>
                  <a:srgbClr val="002060"/>
                </a:solidFill>
                <a:latin typeface="Times New Roman" panose="02020603050405020304" pitchFamily="18" charset="0"/>
                <a:cs typeface="Times New Roman" panose="02020603050405020304" pitchFamily="18" charset="0"/>
              </a:rPr>
              <a:t>Caso 2</a:t>
            </a:r>
            <a:endParaRPr lang="es-ES" sz="2200"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6 Rectángulo"/>
              <p:cNvSpPr/>
              <p:nvPr/>
            </p:nvSpPr>
            <p:spPr>
              <a:xfrm>
                <a:off x="1047186" y="1749928"/>
                <a:ext cx="189256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2000" i="1" smtClean="0">
                              <a:latin typeface="Cambria Math"/>
                              <a:cs typeface="Times New Roman" panose="02020603050405020304" pitchFamily="18" charset="0"/>
                            </a:rPr>
                          </m:ctrlPr>
                        </m:sSubPr>
                        <m:e>
                          <m:r>
                            <a:rPr lang="es-EC" sz="2000" b="0" i="1" smtClean="0">
                              <a:latin typeface="Cambria Math"/>
                              <a:cs typeface="Times New Roman" panose="02020603050405020304" pitchFamily="18" charset="0"/>
                            </a:rPr>
                            <m:t>𝑡</m:t>
                          </m:r>
                        </m:e>
                        <m:sub>
                          <m:r>
                            <a:rPr lang="es-EC" sz="2000" b="0" i="1" smtClean="0">
                              <a:latin typeface="Cambria Math"/>
                              <a:cs typeface="Times New Roman" panose="02020603050405020304" pitchFamily="18" charset="0"/>
                            </a:rPr>
                            <m:t>𝑜</m:t>
                          </m:r>
                        </m:sub>
                      </m:sSub>
                      <m:r>
                        <a:rPr lang="es-EC" sz="2000" b="0" i="1" smtClean="0">
                          <a:latin typeface="Cambria Math"/>
                          <a:cs typeface="Times New Roman" panose="02020603050405020304" pitchFamily="18" charset="0"/>
                        </a:rPr>
                        <m:t>=23.73 </m:t>
                      </m:r>
                      <m:r>
                        <a:rPr lang="es-EC" sz="2000" b="0" i="1" smtClean="0">
                          <a:latin typeface="Cambria Math"/>
                          <a:cs typeface="Times New Roman" panose="02020603050405020304" pitchFamily="18" charset="0"/>
                        </a:rPr>
                        <m:t>𝑠𝑒𝑔</m:t>
                      </m:r>
                    </m:oMath>
                  </m:oMathPara>
                </a14:m>
                <a:endParaRPr lang="es-EC" sz="2000" dirty="0">
                  <a:latin typeface="Times New Roman" panose="02020603050405020304" pitchFamily="18" charset="0"/>
                  <a:cs typeface="Times New Roman" panose="02020603050405020304" pitchFamily="18" charset="0"/>
                </a:endParaRPr>
              </a:p>
            </p:txBody>
          </p:sp>
        </mc:Choice>
        <mc:Fallback xmlns="">
          <p:sp>
            <p:nvSpPr>
              <p:cNvPr id="7" name="6 Rectángulo"/>
              <p:cNvSpPr>
                <a:spLocks noRot="1" noChangeAspect="1" noMove="1" noResize="1" noEditPoints="1" noAdjustHandles="1" noChangeArrowheads="1" noChangeShapeType="1" noTextEdit="1"/>
              </p:cNvSpPr>
              <p:nvPr/>
            </p:nvSpPr>
            <p:spPr>
              <a:xfrm>
                <a:off x="1047186" y="1749928"/>
                <a:ext cx="1892569" cy="400110"/>
              </a:xfrm>
              <a:prstGeom prst="rect">
                <a:avLst/>
              </a:prstGeom>
              <a:blipFill>
                <a:blip r:embed="rId3"/>
                <a:stretch>
                  <a:fillRect b="-9091"/>
                </a:stretch>
              </a:blipFill>
            </p:spPr>
            <p:txBody>
              <a:bodyPr/>
              <a:lstStyle/>
              <a:p>
                <a:r>
                  <a:rPr lang="en-US">
                    <a:noFill/>
                  </a:rPr>
                  <a:t> </a:t>
                </a:r>
              </a:p>
            </p:txBody>
          </p:sp>
        </mc:Fallback>
      </mc:AlternateContent>
      <p:pic>
        <p:nvPicPr>
          <p:cNvPr id="8" name="7 Imagen"/>
          <p:cNvPicPr/>
          <p:nvPr/>
        </p:nvPicPr>
        <p:blipFill rotWithShape="1">
          <a:blip r:embed="rId4"/>
          <a:srcRect l="9018" t="36216" r="2536" b="32433"/>
          <a:stretch/>
        </p:blipFill>
        <p:spPr bwMode="auto">
          <a:xfrm>
            <a:off x="4586249" y="1904662"/>
            <a:ext cx="5195770" cy="1133981"/>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9" name="8 Rectángulo"/>
              <p:cNvSpPr/>
              <p:nvPr/>
            </p:nvSpPr>
            <p:spPr>
              <a:xfrm>
                <a:off x="1067949" y="2271598"/>
                <a:ext cx="157126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2000" i="1" smtClean="0">
                              <a:latin typeface="Cambria Math"/>
                              <a:cs typeface="Times New Roman" panose="02020603050405020304" pitchFamily="18" charset="0"/>
                            </a:rPr>
                          </m:ctrlPr>
                        </m:sSubPr>
                        <m:e>
                          <m:r>
                            <a:rPr lang="es-EC" sz="2000" b="0" i="1" smtClean="0">
                              <a:latin typeface="Cambria Math"/>
                              <a:cs typeface="Times New Roman" panose="02020603050405020304" pitchFamily="18" charset="0"/>
                            </a:rPr>
                            <m:t>𝑡</m:t>
                          </m:r>
                        </m:e>
                        <m:sub>
                          <m:r>
                            <a:rPr lang="es-EC" sz="2000" b="0" i="1" smtClean="0">
                              <a:latin typeface="Cambria Math"/>
                              <a:cs typeface="Times New Roman" panose="02020603050405020304" pitchFamily="18" charset="0"/>
                            </a:rPr>
                            <m:t>𝑖𝑛𝑡</m:t>
                          </m:r>
                        </m:sub>
                      </m:sSub>
                      <m:r>
                        <a:rPr lang="es-EC" sz="2000" b="0" i="1" smtClean="0">
                          <a:latin typeface="Cambria Math"/>
                          <a:cs typeface="Times New Roman" panose="02020603050405020304" pitchFamily="18" charset="0"/>
                        </a:rPr>
                        <m:t>=7 </m:t>
                      </m:r>
                      <m:r>
                        <a:rPr lang="es-EC" sz="2000" b="0" i="1" smtClean="0">
                          <a:latin typeface="Cambria Math"/>
                          <a:cs typeface="Times New Roman" panose="02020603050405020304" pitchFamily="18" charset="0"/>
                        </a:rPr>
                        <m:t>𝑠𝑒𝑔</m:t>
                      </m:r>
                    </m:oMath>
                  </m:oMathPara>
                </a14:m>
                <a:endParaRPr lang="es-EC" sz="2000" dirty="0">
                  <a:latin typeface="Times New Roman" panose="02020603050405020304" pitchFamily="18" charset="0"/>
                  <a:cs typeface="Times New Roman" panose="02020603050405020304" pitchFamily="18" charset="0"/>
                </a:endParaRPr>
              </a:p>
            </p:txBody>
          </p:sp>
        </mc:Choice>
        <mc:Fallback xmlns="">
          <p:sp>
            <p:nvSpPr>
              <p:cNvPr id="9" name="8 Rectángulo"/>
              <p:cNvSpPr>
                <a:spLocks noRot="1" noChangeAspect="1" noMove="1" noResize="1" noEditPoints="1" noAdjustHandles="1" noChangeArrowheads="1" noChangeShapeType="1" noTextEdit="1"/>
              </p:cNvSpPr>
              <p:nvPr/>
            </p:nvSpPr>
            <p:spPr>
              <a:xfrm>
                <a:off x="1067949" y="2271598"/>
                <a:ext cx="1571264" cy="400110"/>
              </a:xfrm>
              <a:prstGeom prst="rect">
                <a:avLst/>
              </a:prstGeom>
              <a:blipFill>
                <a:blip r:embed="rId5"/>
                <a:stretch>
                  <a:fillRect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1 Rectángulo"/>
              <p:cNvSpPr/>
              <p:nvPr/>
            </p:nvSpPr>
            <p:spPr>
              <a:xfrm>
                <a:off x="1047186" y="2875002"/>
                <a:ext cx="19593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a:cs typeface="Times New Roman" panose="02020603050405020304" pitchFamily="18" charset="0"/>
                            </a:rPr>
                          </m:ctrlPr>
                        </m:sSubPr>
                        <m:e>
                          <m:r>
                            <a:rPr lang="es-EC" i="1">
                              <a:latin typeface="Cambria Math"/>
                              <a:cs typeface="Times New Roman" panose="02020603050405020304" pitchFamily="18" charset="0"/>
                            </a:rPr>
                            <m:t>𝑡</m:t>
                          </m:r>
                        </m:e>
                        <m:sub>
                          <m:r>
                            <a:rPr lang="es-EC" b="0" i="1" smtClean="0">
                              <a:latin typeface="Cambria Math"/>
                              <a:cs typeface="Times New Roman" panose="02020603050405020304" pitchFamily="18" charset="0"/>
                            </a:rPr>
                            <m:t>𝑟𝑜𝑏𝑜𝑡</m:t>
                          </m:r>
                        </m:sub>
                      </m:sSub>
                      <m:r>
                        <a:rPr lang="es-EC" i="1">
                          <a:latin typeface="Cambria Math"/>
                          <a:cs typeface="Times New Roman" panose="02020603050405020304" pitchFamily="18" charset="0"/>
                        </a:rPr>
                        <m:t>=</m:t>
                      </m:r>
                      <m:r>
                        <a:rPr lang="es-EC" b="0" i="1" smtClean="0">
                          <a:latin typeface="Cambria Math"/>
                          <a:cs typeface="Times New Roman" panose="02020603050405020304" pitchFamily="18" charset="0"/>
                        </a:rPr>
                        <m:t>3.55</m:t>
                      </m:r>
                      <m:r>
                        <a:rPr lang="es-EC" i="1">
                          <a:latin typeface="Cambria Math"/>
                          <a:cs typeface="Times New Roman" panose="02020603050405020304" pitchFamily="18" charset="0"/>
                        </a:rPr>
                        <m:t> </m:t>
                      </m:r>
                      <m:r>
                        <a:rPr lang="es-EC" i="1">
                          <a:latin typeface="Cambria Math"/>
                          <a:cs typeface="Times New Roman" panose="02020603050405020304" pitchFamily="18" charset="0"/>
                        </a:rPr>
                        <m:t>𝑠𝑒𝑔</m:t>
                      </m:r>
                    </m:oMath>
                  </m:oMathPara>
                </a14:m>
                <a:endParaRPr lang="es-EC" dirty="0">
                  <a:latin typeface="Times New Roman" panose="02020603050405020304" pitchFamily="18" charset="0"/>
                  <a:cs typeface="Times New Roman" panose="02020603050405020304" pitchFamily="18" charset="0"/>
                </a:endParaRPr>
              </a:p>
            </p:txBody>
          </p:sp>
        </mc:Choice>
        <mc:Fallback xmlns="">
          <p:sp>
            <p:nvSpPr>
              <p:cNvPr id="2" name="1 Rectángulo"/>
              <p:cNvSpPr>
                <a:spLocks noRot="1" noChangeAspect="1" noMove="1" noResize="1" noEditPoints="1" noAdjustHandles="1" noChangeArrowheads="1" noChangeShapeType="1" noTextEdit="1"/>
              </p:cNvSpPr>
              <p:nvPr/>
            </p:nvSpPr>
            <p:spPr>
              <a:xfrm>
                <a:off x="1047186" y="2875002"/>
                <a:ext cx="1959383" cy="369332"/>
              </a:xfrm>
              <a:prstGeom prst="rect">
                <a:avLst/>
              </a:prstGeom>
              <a:blipFill>
                <a:blip r:embed="rId6"/>
                <a:stretch>
                  <a:fillRect b="-8333"/>
                </a:stretch>
              </a:blipFill>
            </p:spPr>
            <p:txBody>
              <a:bodyPr/>
              <a:lstStyle/>
              <a:p>
                <a:r>
                  <a:rPr lang="en-US">
                    <a:noFill/>
                  </a:rPr>
                  <a:t> </a:t>
                </a:r>
              </a:p>
            </p:txBody>
          </p:sp>
        </mc:Fallback>
      </mc:AlternateContent>
      <p:sp>
        <p:nvSpPr>
          <p:cNvPr id="3" name="2 Rectángulo"/>
          <p:cNvSpPr/>
          <p:nvPr/>
        </p:nvSpPr>
        <p:spPr>
          <a:xfrm>
            <a:off x="328332" y="4148161"/>
            <a:ext cx="5805036" cy="1015663"/>
          </a:xfrm>
          <a:prstGeom prst="rect">
            <a:avLst/>
          </a:prstGeom>
        </p:spPr>
        <p:txBody>
          <a:bodyPr wrap="square">
            <a:spAutoFit/>
          </a:bodyPr>
          <a:lstStyle/>
          <a:p>
            <a:pPr algn="ctr"/>
            <a:r>
              <a:rPr lang="es-EC" sz="2000" dirty="0">
                <a:latin typeface="Times New Roman" panose="02020603050405020304" pitchFamily="18" charset="0"/>
                <a:cs typeface="Times New Roman" panose="02020603050405020304" pitchFamily="18" charset="0"/>
              </a:rPr>
              <a:t>Al  llegar a una posición definida, la banda se detiene para que el robot pueda tomar el objeto y después continúa su funcionamiento</a:t>
            </a:r>
          </a:p>
        </p:txBody>
      </p:sp>
      <p:sp>
        <p:nvSpPr>
          <p:cNvPr id="10" name="9 Rectángulo"/>
          <p:cNvSpPr/>
          <p:nvPr/>
        </p:nvSpPr>
        <p:spPr>
          <a:xfrm>
            <a:off x="5902569" y="4142704"/>
            <a:ext cx="6096000" cy="707886"/>
          </a:xfrm>
          <a:prstGeom prst="rect">
            <a:avLst/>
          </a:prstGeom>
        </p:spPr>
        <p:txBody>
          <a:bodyPr>
            <a:spAutoFit/>
          </a:bodyPr>
          <a:lstStyle/>
          <a:p>
            <a:pPr algn="ctr"/>
            <a:r>
              <a:rPr lang="es-EC" sz="2000" dirty="0">
                <a:latin typeface="Times New Roman" panose="02020603050405020304" pitchFamily="18" charset="0"/>
                <a:cs typeface="Times New Roman" panose="02020603050405020304" pitchFamily="18" charset="0"/>
              </a:rPr>
              <a:t>La banda trabaja continuamente mientras el robot clasifica las piezas.</a:t>
            </a:r>
          </a:p>
        </p:txBody>
      </p:sp>
      <p:cxnSp>
        <p:nvCxnSpPr>
          <p:cNvPr id="12" name="11 Conector recto"/>
          <p:cNvCxnSpPr/>
          <p:nvPr/>
        </p:nvCxnSpPr>
        <p:spPr>
          <a:xfrm>
            <a:off x="6066693" y="3584345"/>
            <a:ext cx="0" cy="270886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1 Rectángulo"/>
              <p:cNvSpPr/>
              <p:nvPr/>
            </p:nvSpPr>
            <p:spPr>
              <a:xfrm>
                <a:off x="466001" y="5431998"/>
                <a:ext cx="5081135" cy="4341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000" i="1">
                          <a:latin typeface="Cambria Math"/>
                        </a:rPr>
                        <m:t>𝑡</m:t>
                      </m:r>
                      <m:r>
                        <a:rPr lang="es-EC" sz="2000" i="1">
                          <a:latin typeface="Cambria Math"/>
                        </a:rPr>
                        <m:t>=23.73+</m:t>
                      </m:r>
                      <m:sSub>
                        <m:sSubPr>
                          <m:ctrlPr>
                            <a:rPr lang="es-EC" sz="2000" i="1">
                              <a:latin typeface="Cambria Math"/>
                            </a:rPr>
                          </m:ctrlPr>
                        </m:sSubPr>
                        <m:e>
                          <m:r>
                            <a:rPr lang="es-EC" sz="2000" i="1">
                              <a:latin typeface="Cambria Math"/>
                            </a:rPr>
                            <m:t>(</m:t>
                          </m:r>
                          <m:r>
                            <a:rPr lang="es-EC" sz="2000" i="1">
                              <a:latin typeface="Cambria Math"/>
                            </a:rPr>
                            <m:t>𝑛</m:t>
                          </m:r>
                          <m:r>
                            <a:rPr lang="es-EC" sz="2000" i="1">
                              <a:latin typeface="Cambria Math"/>
                            </a:rPr>
                            <m:t>−1)×</m:t>
                          </m:r>
                          <m:r>
                            <a:rPr lang="es-EC" sz="2000" i="1">
                              <a:latin typeface="Cambria Math"/>
                            </a:rPr>
                            <m:t>𝑡</m:t>
                          </m:r>
                        </m:e>
                        <m:sub>
                          <m:r>
                            <a:rPr lang="es-EC" sz="2000" i="1">
                              <a:latin typeface="Cambria Math"/>
                            </a:rPr>
                            <m:t>𝑖𝑛𝑡</m:t>
                          </m:r>
                        </m:sub>
                      </m:sSub>
                      <m:r>
                        <a:rPr lang="es-EC" sz="2000" i="1">
                          <a:latin typeface="Cambria Math"/>
                        </a:rPr>
                        <m:t>+</m:t>
                      </m:r>
                      <m:sSub>
                        <m:sSubPr>
                          <m:ctrlPr>
                            <a:rPr lang="es-EC" sz="2000" i="1">
                              <a:latin typeface="Cambria Math"/>
                            </a:rPr>
                          </m:ctrlPr>
                        </m:sSubPr>
                        <m:e>
                          <m:d>
                            <m:dPr>
                              <m:ctrlPr>
                                <a:rPr lang="es-EC" sz="2000" i="1">
                                  <a:latin typeface="Cambria Math"/>
                                </a:rPr>
                              </m:ctrlPr>
                            </m:dPr>
                            <m:e>
                              <m:r>
                                <a:rPr lang="es-EC" sz="2000" i="1">
                                  <a:latin typeface="Cambria Math"/>
                                </a:rPr>
                                <m:t>𝑛</m:t>
                              </m:r>
                              <m:r>
                                <a:rPr lang="es-EC" sz="2000" i="1">
                                  <a:latin typeface="Cambria Math"/>
                                </a:rPr>
                                <m:t>−2</m:t>
                              </m:r>
                            </m:e>
                          </m:d>
                          <m:r>
                            <a:rPr lang="es-EC" sz="2000" i="1">
                              <a:latin typeface="Cambria Math"/>
                            </a:rPr>
                            <m:t>×2</m:t>
                          </m:r>
                          <m:r>
                            <a:rPr lang="es-EC" sz="2000" i="1">
                              <a:latin typeface="Cambria Math"/>
                            </a:rPr>
                            <m:t>𝑡</m:t>
                          </m:r>
                        </m:e>
                        <m:sub>
                          <m:r>
                            <a:rPr lang="es-EC" sz="2000" i="1">
                              <a:latin typeface="Cambria Math"/>
                            </a:rPr>
                            <m:t>𝑟𝑜𝑏𝑜𝑡</m:t>
                          </m:r>
                        </m:sub>
                      </m:sSub>
                    </m:oMath>
                  </m:oMathPara>
                </a14:m>
                <a:endParaRPr lang="es-EC" sz="2000" dirty="0"/>
              </a:p>
            </p:txBody>
          </p:sp>
        </mc:Choice>
        <mc:Fallback xmlns="">
          <p:sp>
            <p:nvSpPr>
              <p:cNvPr id="13" name="1 Rectángulo"/>
              <p:cNvSpPr>
                <a:spLocks noRot="1" noChangeAspect="1" noMove="1" noResize="1" noEditPoints="1" noAdjustHandles="1" noChangeArrowheads="1" noChangeShapeType="1" noTextEdit="1"/>
              </p:cNvSpPr>
              <p:nvPr/>
            </p:nvSpPr>
            <p:spPr>
              <a:xfrm>
                <a:off x="466001" y="5431998"/>
                <a:ext cx="5081135" cy="434158"/>
              </a:xfrm>
              <a:prstGeom prst="rect">
                <a:avLst/>
              </a:prstGeom>
              <a:blipFill>
                <a:blip r:embed="rId7"/>
                <a:stretch>
                  <a:fillRect b="-70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2 Rectángulo"/>
              <p:cNvSpPr/>
              <p:nvPr/>
            </p:nvSpPr>
            <p:spPr>
              <a:xfrm>
                <a:off x="7670971" y="5426541"/>
                <a:ext cx="3065070" cy="4341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000" i="1">
                          <a:latin typeface="Cambria Math"/>
                        </a:rPr>
                        <m:t>𝑡</m:t>
                      </m:r>
                      <m:r>
                        <a:rPr lang="es-EC" sz="2000" i="1">
                          <a:latin typeface="Cambria Math"/>
                        </a:rPr>
                        <m:t>=23.73+</m:t>
                      </m:r>
                      <m:sSub>
                        <m:sSubPr>
                          <m:ctrlPr>
                            <a:rPr lang="es-EC" sz="2000" i="1">
                              <a:latin typeface="Cambria Math"/>
                            </a:rPr>
                          </m:ctrlPr>
                        </m:sSubPr>
                        <m:e>
                          <m:r>
                            <a:rPr lang="es-EC" sz="2000" i="1">
                              <a:latin typeface="Cambria Math"/>
                            </a:rPr>
                            <m:t>(</m:t>
                          </m:r>
                          <m:r>
                            <a:rPr lang="es-EC" sz="2000" i="1">
                              <a:latin typeface="Cambria Math"/>
                            </a:rPr>
                            <m:t>𝑛</m:t>
                          </m:r>
                          <m:r>
                            <a:rPr lang="es-EC" sz="2000" i="1">
                              <a:latin typeface="Cambria Math"/>
                            </a:rPr>
                            <m:t>−1)×</m:t>
                          </m:r>
                          <m:r>
                            <a:rPr lang="es-EC" sz="2000" i="1">
                              <a:latin typeface="Cambria Math"/>
                            </a:rPr>
                            <m:t>𝑡</m:t>
                          </m:r>
                        </m:e>
                        <m:sub>
                          <m:r>
                            <a:rPr lang="es-EC" sz="2000" i="1">
                              <a:latin typeface="Cambria Math"/>
                            </a:rPr>
                            <m:t>𝑖𝑛𝑡</m:t>
                          </m:r>
                        </m:sub>
                      </m:sSub>
                    </m:oMath>
                  </m:oMathPara>
                </a14:m>
                <a:endParaRPr lang="es-EC" sz="2000" dirty="0"/>
              </a:p>
            </p:txBody>
          </p:sp>
        </mc:Choice>
        <mc:Fallback xmlns="">
          <p:sp>
            <p:nvSpPr>
              <p:cNvPr id="14" name="2 Rectángulo"/>
              <p:cNvSpPr>
                <a:spLocks noRot="1" noChangeAspect="1" noMove="1" noResize="1" noEditPoints="1" noAdjustHandles="1" noChangeArrowheads="1" noChangeShapeType="1" noTextEdit="1"/>
              </p:cNvSpPr>
              <p:nvPr/>
            </p:nvSpPr>
            <p:spPr>
              <a:xfrm>
                <a:off x="7670971" y="5426541"/>
                <a:ext cx="3065070" cy="434158"/>
              </a:xfrm>
              <a:prstGeom prst="rect">
                <a:avLst/>
              </a:prstGeom>
              <a:blipFill>
                <a:blip r:embed="rId8"/>
                <a:stretch>
                  <a:fillRect b="-7042"/>
                </a:stretch>
              </a:blipFill>
            </p:spPr>
            <p:txBody>
              <a:bodyPr/>
              <a:lstStyle/>
              <a:p>
                <a:r>
                  <a:rPr lang="en-US">
                    <a:noFill/>
                  </a:rPr>
                  <a:t> </a:t>
                </a:r>
              </a:p>
            </p:txBody>
          </p:sp>
        </mc:Fallback>
      </mc:AlternateContent>
    </p:spTree>
    <p:extLst>
      <p:ext uri="{BB962C8B-B14F-4D97-AF65-F5344CB8AC3E}">
        <p14:creationId xmlns:p14="http://schemas.microsoft.com/office/powerpoint/2010/main" val="42746899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0" y="208478"/>
            <a:ext cx="10086899" cy="892552"/>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ANÁLISIS DE VENTAJAS DE LA APLICACIÓN DEL FILTRO DE KALMAN EN LA PRODUCCIÓN</a:t>
            </a:r>
            <a:endParaRPr lang="es-ES" sz="2600" dirty="0">
              <a:solidFill>
                <a:srgbClr val="002060"/>
              </a:solidFill>
              <a:latin typeface="Times New Roman" panose="02020603050405020304" pitchFamily="18" charset="0"/>
              <a:cs typeface="Times New Roman" panose="02020603050405020304" pitchFamily="18" charset="0"/>
            </a:endParaRPr>
          </a:p>
        </p:txBody>
      </p:sp>
      <p:sp>
        <p:nvSpPr>
          <p:cNvPr id="21" name="CuadroTexto 2"/>
          <p:cNvSpPr txBox="1"/>
          <p:nvPr/>
        </p:nvSpPr>
        <p:spPr>
          <a:xfrm>
            <a:off x="190500" y="1721646"/>
            <a:ext cx="4765431"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Análisis de disminución de tiempo</a:t>
            </a:r>
            <a:endParaRPr lang="es-ES" sz="2400" dirty="0">
              <a:solidFill>
                <a:srgbClr val="002060"/>
              </a:solidFill>
              <a:latin typeface="Times New Roman" panose="02020603050405020304" pitchFamily="18" charset="0"/>
              <a:cs typeface="Times New Roman" panose="02020603050405020304" pitchFamily="18" charset="0"/>
            </a:endParaRPr>
          </a:p>
        </p:txBody>
      </p:sp>
      <p:sp>
        <p:nvSpPr>
          <p:cNvPr id="8" name="7 Rectángulo"/>
          <p:cNvSpPr/>
          <p:nvPr/>
        </p:nvSpPr>
        <p:spPr>
          <a:xfrm>
            <a:off x="113044" y="2308358"/>
            <a:ext cx="4747847" cy="400110"/>
          </a:xfrm>
          <a:prstGeom prst="rect">
            <a:avLst/>
          </a:prstGeom>
        </p:spPr>
        <p:txBody>
          <a:bodyPr wrap="square">
            <a:spAutoFit/>
          </a:bodyPr>
          <a:lstStyle/>
          <a:p>
            <a:pPr algn="ctr"/>
            <a:r>
              <a:rPr lang="es-EC" sz="2000" dirty="0" smtClean="0">
                <a:latin typeface="Times New Roman" panose="02020603050405020304" pitchFamily="18" charset="0"/>
                <a:cs typeface="Times New Roman" panose="02020603050405020304" pitchFamily="18" charset="0"/>
              </a:rPr>
              <a:t>*Se considera la clasificación de 11 objetos</a:t>
            </a:r>
            <a:endParaRPr lang="es-EC" sz="2000" dirty="0">
              <a:latin typeface="Times New Roman" panose="02020603050405020304" pitchFamily="18" charset="0"/>
              <a:cs typeface="Times New Roman" panose="02020603050405020304" pitchFamily="18" charset="0"/>
            </a:endParaRPr>
          </a:p>
        </p:txBody>
      </p:sp>
      <p:graphicFrame>
        <p:nvGraphicFramePr>
          <p:cNvPr id="10" name="9 Tabla"/>
          <p:cNvGraphicFramePr>
            <a:graphicFrameLocks noGrp="1"/>
          </p:cNvGraphicFramePr>
          <p:nvPr>
            <p:extLst>
              <p:ext uri="{D42A27DB-BD31-4B8C-83A1-F6EECF244321}">
                <p14:modId xmlns:p14="http://schemas.microsoft.com/office/powerpoint/2010/main" val="4200730631"/>
              </p:ext>
            </p:extLst>
          </p:nvPr>
        </p:nvGraphicFramePr>
        <p:xfrm>
          <a:off x="190500" y="3264788"/>
          <a:ext cx="5257800" cy="1219200"/>
        </p:xfrm>
        <a:graphic>
          <a:graphicData uri="http://schemas.openxmlformats.org/drawingml/2006/table">
            <a:tbl>
              <a:tblPr firstRow="1" firstCol="1" bandRow="1">
                <a:tableStyleId>{1E171933-4619-4E11-9A3F-F7608DF75F80}</a:tableStyleId>
              </a:tblPr>
              <a:tblGrid>
                <a:gridCol w="684936">
                  <a:extLst>
                    <a:ext uri="{9D8B030D-6E8A-4147-A177-3AD203B41FA5}">
                      <a16:colId xmlns:a16="http://schemas.microsoft.com/office/drawing/2014/main" xmlns="" val="20000"/>
                    </a:ext>
                  </a:extLst>
                </a:gridCol>
                <a:gridCol w="1029564">
                  <a:extLst>
                    <a:ext uri="{9D8B030D-6E8A-4147-A177-3AD203B41FA5}">
                      <a16:colId xmlns:a16="http://schemas.microsoft.com/office/drawing/2014/main" xmlns="" val="20001"/>
                    </a:ext>
                  </a:extLst>
                </a:gridCol>
                <a:gridCol w="1619250">
                  <a:extLst>
                    <a:ext uri="{9D8B030D-6E8A-4147-A177-3AD203B41FA5}">
                      <a16:colId xmlns:a16="http://schemas.microsoft.com/office/drawing/2014/main" xmlns="" val="20002"/>
                    </a:ext>
                  </a:extLst>
                </a:gridCol>
                <a:gridCol w="1924050">
                  <a:extLst>
                    <a:ext uri="{9D8B030D-6E8A-4147-A177-3AD203B41FA5}">
                      <a16:colId xmlns:a16="http://schemas.microsoft.com/office/drawing/2014/main" xmlns="" val="20003"/>
                    </a:ext>
                  </a:extLst>
                </a:gridCol>
              </a:tblGrid>
              <a:tr h="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Caso</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Tiempo [</a:t>
                      </a:r>
                      <a:r>
                        <a:rPr lang="es-EC" sz="2000" dirty="0" err="1">
                          <a:effectLst/>
                          <a:latin typeface="Times New Roman" panose="02020603050405020304" pitchFamily="18" charset="0"/>
                          <a:cs typeface="Times New Roman" panose="02020603050405020304" pitchFamily="18" charset="0"/>
                        </a:rPr>
                        <a:t>seg</a:t>
                      </a:r>
                      <a:r>
                        <a:rPr lang="es-EC" sz="2000" dirty="0">
                          <a:effectLst/>
                          <a:latin typeface="Times New Roman" panose="02020603050405020304" pitchFamily="18" charset="0"/>
                          <a:cs typeface="Times New Roman" panose="02020603050405020304" pitchFamily="18" charset="0"/>
                        </a:rPr>
                        <a:t>]</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Diferencia de tiempo [</a:t>
                      </a:r>
                      <a:r>
                        <a:rPr lang="es-EC" sz="2000" dirty="0" err="1">
                          <a:effectLst/>
                          <a:latin typeface="Times New Roman" panose="02020603050405020304" pitchFamily="18" charset="0"/>
                          <a:cs typeface="Times New Roman" panose="02020603050405020304" pitchFamily="18" charset="0"/>
                        </a:rPr>
                        <a:t>seg</a:t>
                      </a:r>
                      <a:r>
                        <a:rPr lang="es-EC" sz="2000" dirty="0">
                          <a:effectLst/>
                          <a:latin typeface="Times New Roman" panose="02020603050405020304" pitchFamily="18" charset="0"/>
                          <a:cs typeface="Times New Roman" panose="02020603050405020304" pitchFamily="18" charset="0"/>
                        </a:rPr>
                        <a:t>]</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Disminución de tiempo [%]</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1</a:t>
                      </a:r>
                      <a:endParaRPr lang="es-EC"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157.63</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rowSpan="2">
                  <a:txBody>
                    <a:bodyPr/>
                    <a:lstStyle/>
                    <a:p>
                      <a:pPr>
                        <a:spcAft>
                          <a:spcPts val="0"/>
                        </a:spcAft>
                      </a:pPr>
                      <a:r>
                        <a:rPr lang="es-EC" sz="2000" dirty="0">
                          <a:effectLst/>
                          <a:latin typeface="Times New Roman" panose="02020603050405020304" pitchFamily="18" charset="0"/>
                          <a:cs typeface="Times New Roman" panose="02020603050405020304" pitchFamily="18" charset="0"/>
                        </a:rPr>
                        <a:t>63.9 </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tc rowSpan="2">
                  <a:txBody>
                    <a:bodyPr/>
                    <a:lstStyle/>
                    <a:p>
                      <a:pPr>
                        <a:spcAft>
                          <a:spcPts val="0"/>
                        </a:spcAft>
                      </a:pPr>
                      <a:r>
                        <a:rPr lang="es-EC" sz="2000" dirty="0">
                          <a:effectLst/>
                          <a:latin typeface="Times New Roman" panose="02020603050405020304" pitchFamily="18" charset="0"/>
                          <a:cs typeface="Times New Roman" panose="02020603050405020304" pitchFamily="18" charset="0"/>
                        </a:rPr>
                        <a:t>40.53</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2</a:t>
                      </a:r>
                      <a:endParaRPr lang="es-EC"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93.73</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xmlns="" val="10002"/>
                  </a:ext>
                </a:extLst>
              </a:tr>
            </a:tbl>
          </a:graphicData>
        </a:graphic>
      </p:graphicFrame>
      <p:sp>
        <p:nvSpPr>
          <p:cNvPr id="12" name="CuadroTexto 2"/>
          <p:cNvSpPr txBox="1"/>
          <p:nvPr/>
        </p:nvSpPr>
        <p:spPr>
          <a:xfrm>
            <a:off x="6382658" y="1797510"/>
            <a:ext cx="5276853"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Análisis de aumento de productividad</a:t>
            </a:r>
            <a:endParaRPr lang="es-ES" sz="2400" dirty="0">
              <a:solidFill>
                <a:srgbClr val="002060"/>
              </a:solidFill>
              <a:latin typeface="Times New Roman" panose="02020603050405020304" pitchFamily="18" charset="0"/>
              <a:cs typeface="Times New Roman" panose="02020603050405020304" pitchFamily="18" charset="0"/>
            </a:endParaRPr>
          </a:p>
        </p:txBody>
      </p:sp>
      <p:sp>
        <p:nvSpPr>
          <p:cNvPr id="13" name="8 Rectángulo"/>
          <p:cNvSpPr/>
          <p:nvPr/>
        </p:nvSpPr>
        <p:spPr>
          <a:xfrm>
            <a:off x="5813956" y="2304714"/>
            <a:ext cx="4747847" cy="400110"/>
          </a:xfrm>
          <a:prstGeom prst="rect">
            <a:avLst/>
          </a:prstGeom>
        </p:spPr>
        <p:txBody>
          <a:bodyPr wrap="square">
            <a:spAutoFit/>
          </a:bodyPr>
          <a:lstStyle/>
          <a:p>
            <a:pPr algn="ctr"/>
            <a:r>
              <a:rPr lang="es-EC" sz="2000" dirty="0" smtClean="0">
                <a:latin typeface="Times New Roman" panose="02020603050405020304" pitchFamily="18" charset="0"/>
                <a:cs typeface="Times New Roman" panose="02020603050405020304" pitchFamily="18" charset="0"/>
              </a:rPr>
              <a:t>*Se considera 8 horas de trabajo</a:t>
            </a:r>
            <a:endParaRPr lang="es-EC" sz="2000" dirty="0">
              <a:latin typeface="Times New Roman" panose="02020603050405020304" pitchFamily="18" charset="0"/>
              <a:cs typeface="Times New Roman" panose="02020603050405020304" pitchFamily="18" charset="0"/>
            </a:endParaRPr>
          </a:p>
        </p:txBody>
      </p:sp>
      <p:graphicFrame>
        <p:nvGraphicFramePr>
          <p:cNvPr id="14" name="1 Tabla"/>
          <p:cNvGraphicFramePr>
            <a:graphicFrameLocks noGrp="1"/>
          </p:cNvGraphicFramePr>
          <p:nvPr>
            <p:extLst>
              <p:ext uri="{D42A27DB-BD31-4B8C-83A1-F6EECF244321}">
                <p14:modId xmlns:p14="http://schemas.microsoft.com/office/powerpoint/2010/main" val="1705488116"/>
              </p:ext>
            </p:extLst>
          </p:nvPr>
        </p:nvGraphicFramePr>
        <p:xfrm>
          <a:off x="6382658" y="3264788"/>
          <a:ext cx="5606445" cy="1219200"/>
        </p:xfrm>
        <a:graphic>
          <a:graphicData uri="http://schemas.openxmlformats.org/drawingml/2006/table">
            <a:tbl>
              <a:tblPr firstRow="1" firstCol="1" bandRow="1">
                <a:tableStyleId>{1E171933-4619-4E11-9A3F-F7608DF75F80}</a:tableStyleId>
              </a:tblPr>
              <a:tblGrid>
                <a:gridCol w="862791">
                  <a:extLst>
                    <a:ext uri="{9D8B030D-6E8A-4147-A177-3AD203B41FA5}">
                      <a16:colId xmlns:a16="http://schemas.microsoft.com/office/drawing/2014/main" xmlns="" val="20000"/>
                    </a:ext>
                  </a:extLst>
                </a:gridCol>
                <a:gridCol w="1371804">
                  <a:extLst>
                    <a:ext uri="{9D8B030D-6E8A-4147-A177-3AD203B41FA5}">
                      <a16:colId xmlns:a16="http://schemas.microsoft.com/office/drawing/2014/main" xmlns="" val="20001"/>
                    </a:ext>
                  </a:extLst>
                </a:gridCol>
                <a:gridCol w="1485900">
                  <a:extLst>
                    <a:ext uri="{9D8B030D-6E8A-4147-A177-3AD203B41FA5}">
                      <a16:colId xmlns:a16="http://schemas.microsoft.com/office/drawing/2014/main" xmlns="" val="20002"/>
                    </a:ext>
                  </a:extLst>
                </a:gridCol>
                <a:gridCol w="1885950">
                  <a:extLst>
                    <a:ext uri="{9D8B030D-6E8A-4147-A177-3AD203B41FA5}">
                      <a16:colId xmlns:a16="http://schemas.microsoft.com/office/drawing/2014/main" xmlns="" val="20003"/>
                    </a:ext>
                  </a:extLst>
                </a:gridCol>
              </a:tblGrid>
              <a:tr h="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Caso</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Número de piezas</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Aumento de producción</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Aumento de producción [%]</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1</a:t>
                      </a:r>
                      <a:endParaRPr lang="es-EC"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a:effectLst/>
                          <a:latin typeface="Times New Roman" panose="02020603050405020304" pitchFamily="18" charset="0"/>
                          <a:cs typeface="Times New Roman" panose="02020603050405020304" pitchFamily="18" charset="0"/>
                        </a:rPr>
                        <a:t>2042</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tc>
                <a:tc rowSpan="2">
                  <a:txBody>
                    <a:bodyPr/>
                    <a:lstStyle/>
                    <a:p>
                      <a:pPr>
                        <a:spcAft>
                          <a:spcPts val="0"/>
                        </a:spcAft>
                      </a:pPr>
                      <a:r>
                        <a:rPr lang="es-EC" sz="2000" dirty="0">
                          <a:effectLst/>
                          <a:latin typeface="Times New Roman" panose="02020603050405020304" pitchFamily="18" charset="0"/>
                          <a:cs typeface="Times New Roman" panose="02020603050405020304" pitchFamily="18" charset="0"/>
                        </a:rPr>
                        <a:t>2070</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tc>
                <a:tc rowSpan="2">
                  <a:txBody>
                    <a:bodyPr/>
                    <a:lstStyle/>
                    <a:p>
                      <a:pPr>
                        <a:spcAft>
                          <a:spcPts val="0"/>
                        </a:spcAft>
                      </a:pPr>
                      <a:r>
                        <a:rPr lang="es-EC" sz="2000">
                          <a:effectLst/>
                          <a:latin typeface="Times New Roman" panose="02020603050405020304" pitchFamily="18" charset="0"/>
                          <a:cs typeface="Times New Roman" panose="02020603050405020304" pitchFamily="18" charset="0"/>
                        </a:rPr>
                        <a:t>50.34</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0">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2</a:t>
                      </a:r>
                      <a:endParaRPr lang="es-EC"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4112</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068125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24811" y="343135"/>
            <a:ext cx="6462830"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PROCESOS INDUSTRIALES ACTUALES</a:t>
            </a:r>
            <a:endParaRPr lang="es-ES" sz="2600" dirty="0">
              <a:solidFill>
                <a:srgbClr val="002060"/>
              </a:solidFill>
              <a:latin typeface="Times New Roman" panose="02020603050405020304" pitchFamily="18" charset="0"/>
              <a:cs typeface="Times New Roman" panose="02020603050405020304" pitchFamily="18" charset="0"/>
            </a:endParaRPr>
          </a:p>
        </p:txBody>
      </p:sp>
      <p:sp>
        <p:nvSpPr>
          <p:cNvPr id="5" name="4 CuadroTexto"/>
          <p:cNvSpPr txBox="1"/>
          <p:nvPr/>
        </p:nvSpPr>
        <p:spPr>
          <a:xfrm>
            <a:off x="4012381" y="5675515"/>
            <a:ext cx="7075398" cy="430887"/>
          </a:xfrm>
          <a:prstGeom prst="rect">
            <a:avLst/>
          </a:prstGeom>
          <a:noFill/>
        </p:spPr>
        <p:txBody>
          <a:bodyPr wrap="none" rtlCol="0">
            <a:spAutoFit/>
          </a:bodyPr>
          <a:lstStyle/>
          <a:p>
            <a:r>
              <a:rPr lang="es-EC" sz="2200" dirty="0" smtClean="0">
                <a:latin typeface="Times New Roman" panose="02020603050405020304" pitchFamily="18" charset="0"/>
                <a:cs typeface="Times New Roman" panose="02020603050405020304" pitchFamily="18" charset="0"/>
                <a:sym typeface="Wingdings" panose="05000000000000000000" pitchFamily="2" charset="2"/>
              </a:rPr>
              <a:t> Tiempo de producción                  Costo final del producto</a:t>
            </a:r>
            <a:endParaRPr lang="es-EC" sz="2200" dirty="0">
              <a:latin typeface="Times New Roman" panose="02020603050405020304" pitchFamily="18" charset="0"/>
              <a:cs typeface="Times New Roman" panose="02020603050405020304" pitchFamily="18" charset="0"/>
            </a:endParaRPr>
          </a:p>
        </p:txBody>
      </p:sp>
      <p:cxnSp>
        <p:nvCxnSpPr>
          <p:cNvPr id="6" name="5 Conector recto de flecha"/>
          <p:cNvCxnSpPr/>
          <p:nvPr/>
        </p:nvCxnSpPr>
        <p:spPr>
          <a:xfrm flipV="1">
            <a:off x="3959626" y="5640345"/>
            <a:ext cx="0" cy="43088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6 Conector recto de flecha"/>
          <p:cNvCxnSpPr/>
          <p:nvPr/>
        </p:nvCxnSpPr>
        <p:spPr>
          <a:xfrm flipV="1">
            <a:off x="7945473" y="5640344"/>
            <a:ext cx="0" cy="43088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7 Rectángulo"/>
          <p:cNvSpPr/>
          <p:nvPr/>
        </p:nvSpPr>
        <p:spPr>
          <a:xfrm>
            <a:off x="3622429" y="5451230"/>
            <a:ext cx="7368016" cy="8792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rob_ejemplos_banda_detenid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60328" y="870749"/>
            <a:ext cx="7940921" cy="4441034"/>
          </a:xfrm>
          <a:prstGeom prst="rect">
            <a:avLst/>
          </a:prstGeom>
        </p:spPr>
      </p:pic>
    </p:spTree>
    <p:extLst>
      <p:ext uri="{BB962C8B-B14F-4D97-AF65-F5344CB8AC3E}">
        <p14:creationId xmlns:p14="http://schemas.microsoft.com/office/powerpoint/2010/main" val="429059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94982" y="2803793"/>
            <a:ext cx="10475062" cy="923330"/>
          </a:xfrm>
          <a:prstGeom prst="rect">
            <a:avLst/>
          </a:prstGeom>
          <a:noFill/>
        </p:spPr>
        <p:txBody>
          <a:bodyPr wrap="square" rtlCol="0">
            <a:spAutoFit/>
          </a:bodyPr>
          <a:lstStyle/>
          <a:p>
            <a:pPr algn="ctr"/>
            <a:r>
              <a:rPr lang="es-EC" sz="5400" b="1" dirty="0" smtClean="0">
                <a:solidFill>
                  <a:srgbClr val="002060"/>
                </a:solidFill>
                <a:latin typeface="Times New Roman" panose="02020603050405020304" pitchFamily="18" charset="0"/>
                <a:cs typeface="Times New Roman" panose="02020603050405020304" pitchFamily="18" charset="0"/>
              </a:rPr>
              <a:t>CONCLUSIONES</a:t>
            </a:r>
            <a:endParaRPr lang="es-ES" sz="5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33713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2649905"/>
            <a:ext cx="12192000" cy="923330"/>
          </a:xfrm>
          <a:prstGeom prst="rect">
            <a:avLst/>
          </a:prstGeom>
          <a:noFill/>
        </p:spPr>
        <p:txBody>
          <a:bodyPr wrap="square" rtlCol="0">
            <a:spAutoFit/>
          </a:bodyPr>
          <a:lstStyle/>
          <a:p>
            <a:pPr algn="ctr"/>
            <a:r>
              <a:rPr lang="es-EC" sz="5400" b="1" dirty="0" smtClean="0">
                <a:solidFill>
                  <a:srgbClr val="002060"/>
                </a:solidFill>
                <a:latin typeface="Times New Roman" panose="02020603050405020304" pitchFamily="18" charset="0"/>
                <a:cs typeface="Times New Roman" panose="02020603050405020304" pitchFamily="18" charset="0"/>
              </a:rPr>
              <a:t>RECOMENDACIONES</a:t>
            </a:r>
            <a:endParaRPr lang="es-ES" sz="5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84388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416142" y="725104"/>
            <a:ext cx="7359707" cy="923330"/>
          </a:xfrm>
          <a:prstGeom prst="rect">
            <a:avLst/>
          </a:prstGeom>
        </p:spPr>
        <p:txBody>
          <a:bodyPr wrap="none">
            <a:spAutoFit/>
          </a:bodyPr>
          <a:lstStyle/>
          <a:p>
            <a:pPr algn="ctr"/>
            <a:r>
              <a:rPr lang="es-EC" sz="5400" b="1" dirty="0" smtClean="0">
                <a:solidFill>
                  <a:srgbClr val="002060"/>
                </a:solidFill>
                <a:latin typeface="Times New Roman" panose="02020603050405020304" pitchFamily="18" charset="0"/>
                <a:cs typeface="Times New Roman" panose="02020603050405020304" pitchFamily="18" charset="0"/>
              </a:rPr>
              <a:t>TRABAJOS </a:t>
            </a:r>
            <a:r>
              <a:rPr lang="es-EC" sz="5400" b="1" dirty="0">
                <a:solidFill>
                  <a:srgbClr val="002060"/>
                </a:solidFill>
                <a:latin typeface="Times New Roman" panose="02020603050405020304" pitchFamily="18" charset="0"/>
                <a:cs typeface="Times New Roman" panose="02020603050405020304" pitchFamily="18" charset="0"/>
              </a:rPr>
              <a:t>FUTUROS</a:t>
            </a:r>
            <a:endParaRPr lang="es-ES" sz="5400" dirty="0">
              <a:solidFill>
                <a:srgbClr val="002060"/>
              </a:solidFill>
              <a:latin typeface="Times New Roman" panose="02020603050405020304" pitchFamily="18" charset="0"/>
              <a:cs typeface="Times New Roman" panose="02020603050405020304" pitchFamily="18" charset="0"/>
            </a:endParaRPr>
          </a:p>
        </p:txBody>
      </p:sp>
      <p:pic>
        <p:nvPicPr>
          <p:cNvPr id="3" name="0 Imagen"/>
          <p:cNvPicPr/>
          <p:nvPr/>
        </p:nvPicPr>
        <p:blipFill>
          <a:blip r:embed="rId3">
            <a:extLst>
              <a:ext uri="{28A0092B-C50C-407E-A947-70E740481C1C}">
                <a14:useLocalDpi xmlns:a14="http://schemas.microsoft.com/office/drawing/2010/main" val="0"/>
              </a:ext>
            </a:extLst>
          </a:blip>
          <a:stretch>
            <a:fillRect/>
          </a:stretch>
        </p:blipFill>
        <p:spPr>
          <a:xfrm>
            <a:off x="3097621" y="1648432"/>
            <a:ext cx="5996748" cy="4664443"/>
          </a:xfrm>
          <a:prstGeom prst="rect">
            <a:avLst/>
          </a:prstGeom>
        </p:spPr>
      </p:pic>
    </p:spTree>
    <p:extLst>
      <p:ext uri="{BB962C8B-B14F-4D97-AF65-F5344CB8AC3E}">
        <p14:creationId xmlns:p14="http://schemas.microsoft.com/office/powerpoint/2010/main" val="34681794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14523"/>
          <a:stretch/>
        </p:blipFill>
        <p:spPr>
          <a:xfrm>
            <a:off x="137182" y="1463254"/>
            <a:ext cx="5539718" cy="3581319"/>
          </a:xfrm>
          <a:prstGeom prst="rect">
            <a:avLst/>
          </a:prstGeom>
        </p:spPr>
      </p:pic>
      <p:sp>
        <p:nvSpPr>
          <p:cNvPr id="5" name="CuadroTexto 2"/>
          <p:cNvSpPr txBox="1"/>
          <p:nvPr/>
        </p:nvSpPr>
        <p:spPr>
          <a:xfrm>
            <a:off x="-43961" y="325558"/>
            <a:ext cx="6462830"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CELDA DE TRABAJO</a:t>
            </a:r>
            <a:endParaRPr lang="es-ES" sz="2600" dirty="0">
              <a:solidFill>
                <a:srgbClr val="002060"/>
              </a:solidFill>
              <a:latin typeface="Times New Roman" panose="02020603050405020304" pitchFamily="18" charset="0"/>
              <a:cs typeface="Times New Roman" panose="02020603050405020304" pitchFamily="18" charset="0"/>
            </a:endParaRPr>
          </a:p>
        </p:txBody>
      </p:sp>
      <p:cxnSp>
        <p:nvCxnSpPr>
          <p:cNvPr id="6" name="5 Conector recto de flecha"/>
          <p:cNvCxnSpPr/>
          <p:nvPr/>
        </p:nvCxnSpPr>
        <p:spPr>
          <a:xfrm flipV="1">
            <a:off x="4923692" y="1283678"/>
            <a:ext cx="457200" cy="87923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 name="6 Conector recto de flecha"/>
          <p:cNvCxnSpPr/>
          <p:nvPr/>
        </p:nvCxnSpPr>
        <p:spPr>
          <a:xfrm flipV="1">
            <a:off x="1101968" y="1441756"/>
            <a:ext cx="709247" cy="13016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a:off x="3344151" y="4267201"/>
            <a:ext cx="1034418" cy="121919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4519246" y="958225"/>
            <a:ext cx="2105042" cy="400110"/>
          </a:xfrm>
          <a:prstGeom prst="rect">
            <a:avLst/>
          </a:prstGeom>
          <a:noFill/>
        </p:spPr>
        <p:txBody>
          <a:bodyPr wrap="square" rtlCol="0">
            <a:spAutoFit/>
          </a:bodyPr>
          <a:lstStyle/>
          <a:p>
            <a:r>
              <a:rPr lang="es-EC" sz="2000" dirty="0" smtClean="0">
                <a:latin typeface="Times New Roman" panose="02020603050405020304" pitchFamily="18" charset="0"/>
                <a:cs typeface="Times New Roman" panose="02020603050405020304" pitchFamily="18" charset="0"/>
              </a:rPr>
              <a:t>Robot SCARA</a:t>
            </a:r>
            <a:endParaRPr lang="es-EC" sz="2000" dirty="0">
              <a:latin typeface="Times New Roman" panose="02020603050405020304" pitchFamily="18" charset="0"/>
              <a:cs typeface="Times New Roman" panose="02020603050405020304" pitchFamily="18" charset="0"/>
            </a:endParaRPr>
          </a:p>
        </p:txBody>
      </p:sp>
      <p:sp>
        <p:nvSpPr>
          <p:cNvPr id="10" name="9 CuadroTexto"/>
          <p:cNvSpPr txBox="1"/>
          <p:nvPr/>
        </p:nvSpPr>
        <p:spPr>
          <a:xfrm>
            <a:off x="947321" y="940695"/>
            <a:ext cx="2015738" cy="400110"/>
          </a:xfrm>
          <a:prstGeom prst="rect">
            <a:avLst/>
          </a:prstGeom>
          <a:noFill/>
        </p:spPr>
        <p:txBody>
          <a:bodyPr wrap="square" rtlCol="0">
            <a:spAutoFit/>
          </a:bodyPr>
          <a:lstStyle/>
          <a:p>
            <a:r>
              <a:rPr lang="es-EC" sz="2000" dirty="0" smtClean="0">
                <a:latin typeface="Times New Roman" panose="02020603050405020304" pitchFamily="18" charset="0"/>
                <a:cs typeface="Times New Roman" panose="02020603050405020304" pitchFamily="18" charset="0"/>
              </a:rPr>
              <a:t>Sistema de visión</a:t>
            </a:r>
            <a:endParaRPr lang="es-EC" sz="2000" dirty="0">
              <a:latin typeface="Times New Roman" panose="02020603050405020304" pitchFamily="18" charset="0"/>
              <a:cs typeface="Times New Roman" panose="02020603050405020304" pitchFamily="18" charset="0"/>
            </a:endParaRPr>
          </a:p>
        </p:txBody>
      </p:sp>
      <p:sp>
        <p:nvSpPr>
          <p:cNvPr id="11" name="10 CuadroTexto"/>
          <p:cNvSpPr txBox="1"/>
          <p:nvPr/>
        </p:nvSpPr>
        <p:spPr>
          <a:xfrm>
            <a:off x="3238641" y="5451231"/>
            <a:ext cx="2581867" cy="400110"/>
          </a:xfrm>
          <a:prstGeom prst="rect">
            <a:avLst/>
          </a:prstGeom>
          <a:noFill/>
        </p:spPr>
        <p:txBody>
          <a:bodyPr wrap="square" rtlCol="0">
            <a:spAutoFit/>
          </a:bodyPr>
          <a:lstStyle/>
          <a:p>
            <a:r>
              <a:rPr lang="es-EC" sz="2000" dirty="0" smtClean="0">
                <a:latin typeface="Times New Roman" panose="02020603050405020304" pitchFamily="18" charset="0"/>
                <a:cs typeface="Times New Roman" panose="02020603050405020304" pitchFamily="18" charset="0"/>
              </a:rPr>
              <a:t>Banda Transportadora</a:t>
            </a:r>
            <a:endParaRPr lang="es-EC" sz="2000" dirty="0">
              <a:latin typeface="Times New Roman" panose="02020603050405020304" pitchFamily="18" charset="0"/>
              <a:cs typeface="Times New Roman" panose="02020603050405020304" pitchFamily="18" charset="0"/>
            </a:endParaRPr>
          </a:p>
        </p:txBody>
      </p:sp>
      <p:graphicFrame>
        <p:nvGraphicFramePr>
          <p:cNvPr id="12" name="11 Tabla"/>
          <p:cNvGraphicFramePr>
            <a:graphicFrameLocks noGrp="1"/>
          </p:cNvGraphicFramePr>
          <p:nvPr>
            <p:extLst>
              <p:ext uri="{D42A27DB-BD31-4B8C-83A1-F6EECF244321}">
                <p14:modId xmlns:p14="http://schemas.microsoft.com/office/powerpoint/2010/main" val="3061417448"/>
              </p:ext>
            </p:extLst>
          </p:nvPr>
        </p:nvGraphicFramePr>
        <p:xfrm>
          <a:off x="5978769" y="1635729"/>
          <a:ext cx="6013938" cy="3870960"/>
        </p:xfrm>
        <a:graphic>
          <a:graphicData uri="http://schemas.openxmlformats.org/drawingml/2006/table">
            <a:tbl>
              <a:tblPr firstRow="1" bandRow="1">
                <a:tableStyleId>{BC89EF96-8CEA-46FF-86C4-4CE0E7609802}</a:tableStyleId>
              </a:tblPr>
              <a:tblGrid>
                <a:gridCol w="2338754">
                  <a:extLst>
                    <a:ext uri="{9D8B030D-6E8A-4147-A177-3AD203B41FA5}">
                      <a16:colId xmlns:a16="http://schemas.microsoft.com/office/drawing/2014/main" xmlns="" val="20000"/>
                    </a:ext>
                  </a:extLst>
                </a:gridCol>
                <a:gridCol w="3675184">
                  <a:extLst>
                    <a:ext uri="{9D8B030D-6E8A-4147-A177-3AD203B41FA5}">
                      <a16:colId xmlns:a16="http://schemas.microsoft.com/office/drawing/2014/main" xmlns="" val="20001"/>
                    </a:ext>
                  </a:extLst>
                </a:gridCol>
              </a:tblGrid>
              <a:tr h="2651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2000" dirty="0" smtClean="0">
                          <a:latin typeface="Times New Roman" panose="02020603050405020304" pitchFamily="18" charset="0"/>
                          <a:cs typeface="Times New Roman" panose="02020603050405020304" pitchFamily="18" charset="0"/>
                        </a:rPr>
                        <a:t>Elemento</a:t>
                      </a:r>
                    </a:p>
                  </a:txBody>
                  <a:tcPr/>
                </a:tc>
                <a:tc>
                  <a:txBody>
                    <a:bodyPr/>
                    <a:lstStyle/>
                    <a:p>
                      <a:pPr algn="ctr"/>
                      <a:r>
                        <a:rPr lang="es-EC" sz="2000" dirty="0" smtClean="0">
                          <a:latin typeface="Times New Roman" panose="02020603050405020304" pitchFamily="18" charset="0"/>
                          <a:cs typeface="Times New Roman" panose="02020603050405020304" pitchFamily="18" charset="0"/>
                        </a:rPr>
                        <a:t>Característica</a:t>
                      </a:r>
                      <a:r>
                        <a:rPr lang="es-EC" sz="2000" baseline="0" dirty="0" smtClean="0">
                          <a:latin typeface="Times New Roman" panose="02020603050405020304" pitchFamily="18" charset="0"/>
                          <a:cs typeface="Times New Roman" panose="02020603050405020304" pitchFamily="18" charset="0"/>
                        </a:rPr>
                        <a:t> </a:t>
                      </a:r>
                      <a:endParaRPr lang="es-EC"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370840">
                <a:tc rowSpan="3">
                  <a:txBody>
                    <a:bodyPr/>
                    <a:lstStyle/>
                    <a:p>
                      <a:pPr algn="ctr"/>
                      <a:r>
                        <a:rPr lang="es-EC" sz="2000" dirty="0" smtClean="0">
                          <a:latin typeface="Times New Roman" panose="02020603050405020304" pitchFamily="18" charset="0"/>
                          <a:cs typeface="Times New Roman" panose="02020603050405020304" pitchFamily="18" charset="0"/>
                        </a:rPr>
                        <a:t>Robot SCARA</a:t>
                      </a:r>
                      <a:endParaRPr lang="es-EC" sz="2000" dirty="0">
                        <a:latin typeface="Times New Roman" panose="02020603050405020304" pitchFamily="18" charset="0"/>
                        <a:cs typeface="Times New Roman" panose="02020603050405020304" pitchFamily="18" charset="0"/>
                      </a:endParaRPr>
                    </a:p>
                  </a:txBody>
                  <a:tcPr anchor="ctr"/>
                </a:tc>
                <a:tc>
                  <a:txBody>
                    <a:bodyPr/>
                    <a:lstStyle/>
                    <a:p>
                      <a:r>
                        <a:rPr lang="es-EC" sz="2000" dirty="0" smtClean="0">
                          <a:latin typeface="Times New Roman" panose="02020603050405020304" pitchFamily="18" charset="0"/>
                          <a:cs typeface="Times New Roman" panose="02020603050405020304" pitchFamily="18" charset="0"/>
                        </a:rPr>
                        <a:t>3</a:t>
                      </a:r>
                      <a:r>
                        <a:rPr lang="es-EC" sz="2000" baseline="0" dirty="0" smtClean="0">
                          <a:latin typeface="Times New Roman" panose="02020603050405020304" pitchFamily="18" charset="0"/>
                          <a:cs typeface="Times New Roman" panose="02020603050405020304" pitchFamily="18" charset="0"/>
                        </a:rPr>
                        <a:t> grados de libertad</a:t>
                      </a:r>
                      <a:endParaRPr lang="es-EC"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370840">
                <a:tc vMerge="1">
                  <a:txBody>
                    <a:bodyPr/>
                    <a:lstStyle/>
                    <a:p>
                      <a:endParaRPr lang="es-EC" dirty="0"/>
                    </a:p>
                  </a:txBody>
                  <a:tcPr/>
                </a:tc>
                <a:tc>
                  <a:txBody>
                    <a:bodyPr/>
                    <a:lstStyle/>
                    <a:p>
                      <a:r>
                        <a:rPr lang="es-EC" sz="2000" dirty="0" smtClean="0">
                          <a:latin typeface="Times New Roman" panose="02020603050405020304" pitchFamily="18" charset="0"/>
                          <a:cs typeface="Times New Roman" panose="02020603050405020304" pitchFamily="18" charset="0"/>
                        </a:rPr>
                        <a:t>Efector final: electroimán</a:t>
                      </a:r>
                      <a:endParaRPr lang="es-EC"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370840">
                <a:tc vMerge="1">
                  <a:txBody>
                    <a:bodyPr/>
                    <a:lstStyle/>
                    <a:p>
                      <a:endParaRPr lang="es-EC" dirty="0"/>
                    </a:p>
                  </a:txBody>
                  <a:tcPr/>
                </a:tc>
                <a:tc>
                  <a:txBody>
                    <a:bodyPr/>
                    <a:lstStyle/>
                    <a:p>
                      <a:r>
                        <a:rPr lang="es-EC" sz="2000" dirty="0" smtClean="0">
                          <a:latin typeface="Times New Roman" panose="02020603050405020304" pitchFamily="18" charset="0"/>
                          <a:cs typeface="Times New Roman" panose="02020603050405020304" pitchFamily="18" charset="0"/>
                        </a:rPr>
                        <a:t>Alcance</a:t>
                      </a:r>
                      <a:r>
                        <a:rPr lang="es-EC" sz="2000" baseline="0" dirty="0" smtClean="0">
                          <a:latin typeface="Times New Roman" panose="02020603050405020304" pitchFamily="18" charset="0"/>
                          <a:cs typeface="Times New Roman" panose="02020603050405020304" pitchFamily="18" charset="0"/>
                        </a:rPr>
                        <a:t> máximo: </a:t>
                      </a:r>
                    </a:p>
                    <a:p>
                      <a:r>
                        <a:rPr lang="es-EC" sz="2000" baseline="0" dirty="0" err="1" smtClean="0">
                          <a:latin typeface="Times New Roman" panose="02020603050405020304" pitchFamily="18" charset="0"/>
                          <a:cs typeface="Times New Roman" panose="02020603050405020304" pitchFamily="18" charset="0"/>
                        </a:rPr>
                        <a:t>Xmáx</a:t>
                      </a:r>
                      <a:r>
                        <a:rPr lang="es-EC" sz="2000" baseline="0" dirty="0" smtClean="0">
                          <a:latin typeface="Times New Roman" panose="02020603050405020304" pitchFamily="18" charset="0"/>
                          <a:cs typeface="Times New Roman" panose="02020603050405020304" pitchFamily="18" charset="0"/>
                        </a:rPr>
                        <a:t>=400mm, </a:t>
                      </a:r>
                      <a:r>
                        <a:rPr lang="es-EC" sz="2000" baseline="0" dirty="0" err="1" smtClean="0">
                          <a:latin typeface="Times New Roman" panose="02020603050405020304" pitchFamily="18" charset="0"/>
                          <a:cs typeface="Times New Roman" panose="02020603050405020304" pitchFamily="18" charset="0"/>
                        </a:rPr>
                        <a:t>Ymáx</a:t>
                      </a:r>
                      <a:r>
                        <a:rPr lang="es-EC" sz="2000" baseline="0" dirty="0" smtClean="0">
                          <a:latin typeface="Times New Roman" panose="02020603050405020304" pitchFamily="18" charset="0"/>
                          <a:cs typeface="Times New Roman" panose="02020603050405020304" pitchFamily="18" charset="0"/>
                        </a:rPr>
                        <a:t>=±400mm </a:t>
                      </a:r>
                      <a:endParaRPr lang="es-EC"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370840">
                <a:tc rowSpan="3">
                  <a:txBody>
                    <a:bodyPr/>
                    <a:lstStyle/>
                    <a:p>
                      <a:pPr algn="ctr"/>
                      <a:r>
                        <a:rPr lang="es-EC" sz="2000" dirty="0" smtClean="0">
                          <a:latin typeface="Times New Roman" panose="02020603050405020304" pitchFamily="18" charset="0"/>
                          <a:cs typeface="Times New Roman" panose="02020603050405020304" pitchFamily="18" charset="0"/>
                        </a:rPr>
                        <a:t>Banda Transportadora</a:t>
                      </a:r>
                    </a:p>
                  </a:txBody>
                  <a:tcPr anchor="ctr"/>
                </a:tc>
                <a:tc>
                  <a:txBody>
                    <a:bodyPr/>
                    <a:lstStyle/>
                    <a:p>
                      <a:r>
                        <a:rPr lang="es-EC" sz="2000" dirty="0" smtClean="0">
                          <a:latin typeface="Times New Roman" panose="02020603050405020304" pitchFamily="18" charset="0"/>
                          <a:cs typeface="Times New Roman" panose="02020603050405020304" pitchFamily="18" charset="0"/>
                        </a:rPr>
                        <a:t>Longitud:</a:t>
                      </a:r>
                      <a:r>
                        <a:rPr lang="es-EC" sz="2000" baseline="0" dirty="0" smtClean="0">
                          <a:latin typeface="Times New Roman" panose="02020603050405020304" pitchFamily="18" charset="0"/>
                          <a:cs typeface="Times New Roman" panose="02020603050405020304" pitchFamily="18" charset="0"/>
                        </a:rPr>
                        <a:t> 1.2 m entre centros</a:t>
                      </a:r>
                      <a:endParaRPr lang="es-EC"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4"/>
                  </a:ext>
                </a:extLst>
              </a:tr>
              <a:tr h="370840">
                <a:tc vMerge="1">
                  <a:txBody>
                    <a:bodyPr/>
                    <a:lstStyle/>
                    <a:p>
                      <a:endParaRPr lang="es-EC" dirty="0"/>
                    </a:p>
                  </a:txBody>
                  <a:tcPr/>
                </a:tc>
                <a:tc>
                  <a:txBody>
                    <a:bodyPr/>
                    <a:lstStyle/>
                    <a:p>
                      <a:r>
                        <a:rPr lang="es-EC" sz="2000" dirty="0" smtClean="0">
                          <a:latin typeface="Times New Roman" panose="02020603050405020304" pitchFamily="18" charset="0"/>
                          <a:cs typeface="Times New Roman" panose="02020603050405020304" pitchFamily="18" charset="0"/>
                        </a:rPr>
                        <a:t>Capacidad: 0.424 ton/h</a:t>
                      </a:r>
                      <a:endParaRPr lang="es-EC"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5"/>
                  </a:ext>
                </a:extLst>
              </a:tr>
              <a:tr h="370840">
                <a:tc vMerge="1">
                  <a:txBody>
                    <a:bodyPr/>
                    <a:lstStyle/>
                    <a:p>
                      <a:endParaRPr lang="es-EC" dirty="0"/>
                    </a:p>
                  </a:txBody>
                  <a:tcPr/>
                </a:tc>
                <a:tc>
                  <a:txBody>
                    <a:bodyPr/>
                    <a:lstStyle/>
                    <a:p>
                      <a:r>
                        <a:rPr lang="es-EC" sz="2000" dirty="0" smtClean="0">
                          <a:latin typeface="Times New Roman" panose="02020603050405020304" pitchFamily="18" charset="0"/>
                          <a:cs typeface="Times New Roman" panose="02020603050405020304" pitchFamily="18" charset="0"/>
                        </a:rPr>
                        <a:t>Velocidad</a:t>
                      </a:r>
                      <a:r>
                        <a:rPr lang="es-EC" sz="2000" baseline="0" dirty="0" smtClean="0">
                          <a:latin typeface="Times New Roman" panose="02020603050405020304" pitchFamily="18" charset="0"/>
                          <a:cs typeface="Times New Roman" panose="02020603050405020304" pitchFamily="18" charset="0"/>
                        </a:rPr>
                        <a:t> operación: 0.06 m/s</a:t>
                      </a:r>
                      <a:endParaRPr lang="es-EC"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6"/>
                  </a:ext>
                </a:extLst>
              </a:tr>
              <a:tr h="370840">
                <a:tc rowSpan="2">
                  <a:txBody>
                    <a:bodyPr/>
                    <a:lstStyle/>
                    <a:p>
                      <a:pPr algn="ctr"/>
                      <a:r>
                        <a:rPr lang="es-EC" sz="2000" dirty="0" smtClean="0">
                          <a:latin typeface="Times New Roman" panose="02020603050405020304" pitchFamily="18" charset="0"/>
                          <a:cs typeface="Times New Roman" panose="02020603050405020304" pitchFamily="18" charset="0"/>
                        </a:rPr>
                        <a:t>Sistema de visión</a:t>
                      </a:r>
                      <a:endParaRPr lang="es-EC" sz="2000" dirty="0">
                        <a:latin typeface="Times New Roman" panose="02020603050405020304" pitchFamily="18" charset="0"/>
                        <a:cs typeface="Times New Roman" panose="02020603050405020304" pitchFamily="18" charset="0"/>
                      </a:endParaRPr>
                    </a:p>
                  </a:txBody>
                  <a:tcPr anchor="ctr"/>
                </a:tc>
                <a:tc>
                  <a:txBody>
                    <a:bodyPr/>
                    <a:lstStyle/>
                    <a:p>
                      <a:r>
                        <a:rPr lang="es-EC" sz="2000" dirty="0" smtClean="0">
                          <a:latin typeface="Times New Roman" panose="02020603050405020304" pitchFamily="18" charset="0"/>
                          <a:cs typeface="Times New Roman" panose="02020603050405020304" pitchFamily="18" charset="0"/>
                        </a:rPr>
                        <a:t>Iluminación uniforme</a:t>
                      </a:r>
                      <a:r>
                        <a:rPr lang="es-EC" sz="2000" baseline="0" dirty="0" smtClean="0">
                          <a:latin typeface="Times New Roman" panose="02020603050405020304" pitchFamily="18" charset="0"/>
                          <a:cs typeface="Times New Roman" panose="02020603050405020304" pitchFamily="18" charset="0"/>
                        </a:rPr>
                        <a:t> y constante</a:t>
                      </a:r>
                      <a:endParaRPr lang="es-EC"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7"/>
                  </a:ext>
                </a:extLst>
              </a:tr>
              <a:tr h="370840">
                <a:tc vMerge="1">
                  <a:txBody>
                    <a:bodyPr/>
                    <a:lstStyle/>
                    <a:p>
                      <a:endParaRPr lang="es-EC" dirty="0"/>
                    </a:p>
                  </a:txBody>
                  <a:tcPr/>
                </a:tc>
                <a:tc>
                  <a:txBody>
                    <a:bodyPr/>
                    <a:lstStyle/>
                    <a:p>
                      <a:r>
                        <a:rPr lang="es-EC" sz="2000" dirty="0" smtClean="0">
                          <a:latin typeface="Times New Roman" panose="02020603050405020304" pitchFamily="18" charset="0"/>
                          <a:cs typeface="Times New Roman" panose="02020603050405020304" pitchFamily="18" charset="0"/>
                        </a:rPr>
                        <a:t>Cámara Web</a:t>
                      </a:r>
                      <a:endParaRPr lang="es-EC"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6409684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p:cNvSpPr txBox="1"/>
          <p:nvPr/>
        </p:nvSpPr>
        <p:spPr>
          <a:xfrm>
            <a:off x="0" y="281360"/>
            <a:ext cx="6462830"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ROBOT SCARA </a:t>
            </a:r>
            <a:endParaRPr lang="es-ES" sz="2400" dirty="0">
              <a:solidFill>
                <a:srgbClr val="002060"/>
              </a:solidFill>
              <a:latin typeface="Times New Roman" panose="02020603050405020304" pitchFamily="18" charset="0"/>
              <a:cs typeface="Times New Roman" panose="02020603050405020304" pitchFamily="18" charset="0"/>
            </a:endParaRPr>
          </a:p>
        </p:txBody>
      </p:sp>
      <p:sp>
        <p:nvSpPr>
          <p:cNvPr id="5" name="4 Rectángulo"/>
          <p:cNvSpPr/>
          <p:nvPr/>
        </p:nvSpPr>
        <p:spPr>
          <a:xfrm>
            <a:off x="2527518" y="1433119"/>
            <a:ext cx="6605526" cy="430887"/>
          </a:xfrm>
          <a:prstGeom prst="rect">
            <a:avLst/>
          </a:prstGeom>
        </p:spPr>
        <p:txBody>
          <a:bodyPr wrap="none">
            <a:spAutoFit/>
          </a:bodyPr>
          <a:lstStyle/>
          <a:p>
            <a:r>
              <a:rPr lang="en-US" sz="2200" i="1" dirty="0" smtClean="0">
                <a:latin typeface="Times New Roman" panose="02020603050405020304" pitchFamily="18" charset="0"/>
                <a:cs typeface="Times New Roman" panose="02020603050405020304" pitchFamily="18" charset="0"/>
              </a:rPr>
              <a:t>SCARA = “Selective </a:t>
            </a:r>
            <a:r>
              <a:rPr lang="en-US" sz="2200" i="1" dirty="0">
                <a:latin typeface="Times New Roman" panose="02020603050405020304" pitchFamily="18" charset="0"/>
                <a:cs typeface="Times New Roman" panose="02020603050405020304" pitchFamily="18" charset="0"/>
              </a:rPr>
              <a:t>Compliance Assembly Robot </a:t>
            </a:r>
            <a:r>
              <a:rPr lang="en-US" sz="2200" i="1" dirty="0" smtClean="0">
                <a:latin typeface="Times New Roman" panose="02020603050405020304" pitchFamily="18" charset="0"/>
                <a:cs typeface="Times New Roman" panose="02020603050405020304" pitchFamily="18" charset="0"/>
              </a:rPr>
              <a:t>Arm” </a:t>
            </a:r>
            <a:endParaRPr lang="es-EC" sz="2200" dirty="0">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57" t="20669"/>
          <a:stretch/>
        </p:blipFill>
        <p:spPr bwMode="auto">
          <a:xfrm>
            <a:off x="6538154" y="2197507"/>
            <a:ext cx="4624754" cy="3284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6429820" y="5402452"/>
            <a:ext cx="5251374" cy="369332"/>
          </a:xfrm>
          <a:prstGeom prst="rect">
            <a:avLst/>
          </a:prstGeom>
        </p:spPr>
        <p:txBody>
          <a:bodyPr wrap="none">
            <a:spAutoFit/>
          </a:bodyPr>
          <a:lstStyle/>
          <a:p>
            <a:r>
              <a:rPr lang="it-IT" dirty="0">
                <a:latin typeface="Times New Roman" panose="02020603050405020304" pitchFamily="18" charset="0"/>
                <a:cs typeface="Times New Roman" panose="02020603050405020304" pitchFamily="18" charset="0"/>
              </a:rPr>
              <a:t>Fuente: (Sciavicco, Siciliano, Villani, &amp; Oriolo, 2010) </a:t>
            </a:r>
            <a:endParaRPr lang="es-EC" dirty="0">
              <a:latin typeface="Times New Roman" panose="02020603050405020304" pitchFamily="18" charset="0"/>
              <a:cs typeface="Times New Roman" panose="02020603050405020304" pitchFamily="18" charset="0"/>
            </a:endParaRPr>
          </a:p>
        </p:txBody>
      </p:sp>
      <p:pic>
        <p:nvPicPr>
          <p:cNvPr id="8" name="Picture 4" descr="Resultado de imagen para ROBOT SCARA EN ESPAÑ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868" y="2285432"/>
            <a:ext cx="3009656" cy="2987307"/>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2458981" y="5323296"/>
            <a:ext cx="2775119" cy="369332"/>
          </a:xfrm>
          <a:prstGeom prst="rect">
            <a:avLst/>
          </a:prstGeom>
        </p:spPr>
        <p:txBody>
          <a:bodyPr wrap="none">
            <a:spAutoFit/>
          </a:bodyPr>
          <a:lstStyle/>
          <a:p>
            <a:r>
              <a:rPr lang="it-IT" dirty="0">
                <a:latin typeface="Times New Roman" panose="02020603050405020304" pitchFamily="18" charset="0"/>
                <a:cs typeface="Times New Roman" panose="02020603050405020304" pitchFamily="18" charset="0"/>
              </a:rPr>
              <a:t>Fuente: </a:t>
            </a:r>
            <a:r>
              <a:rPr lang="it-IT" dirty="0" smtClean="0">
                <a:latin typeface="Times New Roman" panose="02020603050405020304" pitchFamily="18" charset="0"/>
                <a:cs typeface="Times New Roman" panose="02020603050405020304" pitchFamily="18" charset="0"/>
              </a:rPr>
              <a:t>(MEKKAM, 2015) </a:t>
            </a:r>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61914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p:cNvSpPr txBox="1"/>
          <p:nvPr/>
        </p:nvSpPr>
        <p:spPr>
          <a:xfrm>
            <a:off x="0" y="263775"/>
            <a:ext cx="6049108"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ROBOT SCARA EN LA INDUSTRIA </a:t>
            </a:r>
            <a:endParaRPr lang="es-ES" sz="2600" dirty="0">
              <a:solidFill>
                <a:srgbClr val="002060"/>
              </a:solidFill>
              <a:latin typeface="Times New Roman" panose="02020603050405020304" pitchFamily="18" charset="0"/>
              <a:cs typeface="Times New Roman" panose="02020603050405020304" pitchFamily="18" charset="0"/>
            </a:endParaRPr>
          </a:p>
        </p:txBody>
      </p:sp>
      <p:graphicFrame>
        <p:nvGraphicFramePr>
          <p:cNvPr id="5" name="4 Tabla"/>
          <p:cNvGraphicFramePr>
            <a:graphicFrameLocks noGrp="1"/>
          </p:cNvGraphicFramePr>
          <p:nvPr>
            <p:extLst>
              <p:ext uri="{D42A27DB-BD31-4B8C-83A1-F6EECF244321}">
                <p14:modId xmlns:p14="http://schemas.microsoft.com/office/powerpoint/2010/main" val="3541778173"/>
              </p:ext>
            </p:extLst>
          </p:nvPr>
        </p:nvGraphicFramePr>
        <p:xfrm>
          <a:off x="7631298" y="2024174"/>
          <a:ext cx="4220308" cy="2682240"/>
        </p:xfrm>
        <a:graphic>
          <a:graphicData uri="http://schemas.openxmlformats.org/drawingml/2006/table">
            <a:tbl>
              <a:tblPr firstRow="1" bandRow="1">
                <a:tableStyleId>{BC89EF96-8CEA-46FF-86C4-4CE0E7609802}</a:tableStyleId>
              </a:tblPr>
              <a:tblGrid>
                <a:gridCol w="2321169">
                  <a:extLst>
                    <a:ext uri="{9D8B030D-6E8A-4147-A177-3AD203B41FA5}">
                      <a16:colId xmlns:a16="http://schemas.microsoft.com/office/drawing/2014/main" xmlns="" val="20000"/>
                    </a:ext>
                  </a:extLst>
                </a:gridCol>
                <a:gridCol w="1899139">
                  <a:extLst>
                    <a:ext uri="{9D8B030D-6E8A-4147-A177-3AD203B41FA5}">
                      <a16:colId xmlns:a16="http://schemas.microsoft.com/office/drawing/2014/main" xmlns="" val="20001"/>
                    </a:ext>
                  </a:extLst>
                </a:gridCol>
              </a:tblGrid>
              <a:tr h="0">
                <a:tc gridSpan="2">
                  <a:txBody>
                    <a:bodyPr/>
                    <a:lstStyle/>
                    <a:p>
                      <a:pPr algn="ctr"/>
                      <a:r>
                        <a:rPr lang="es-EC" sz="2000" dirty="0" smtClean="0">
                          <a:latin typeface="Times New Roman" panose="02020603050405020304" pitchFamily="18" charset="0"/>
                          <a:cs typeface="Times New Roman" panose="02020603050405020304" pitchFamily="18" charset="0"/>
                        </a:rPr>
                        <a:t>Robots Industriales  instalados a nivel mundial</a:t>
                      </a:r>
                      <a:endParaRPr lang="es-EC" sz="2000" dirty="0">
                        <a:latin typeface="Times New Roman" panose="02020603050405020304" pitchFamily="18" charset="0"/>
                        <a:cs typeface="Times New Roman" panose="02020603050405020304" pitchFamily="18" charset="0"/>
                      </a:endParaRPr>
                    </a:p>
                  </a:txBody>
                  <a:tcPr/>
                </a:tc>
                <a:tc hMerge="1">
                  <a:txBody>
                    <a:bodyPr/>
                    <a:lstStyle/>
                    <a:p>
                      <a:endParaRPr lang="es-EC" dirty="0"/>
                    </a:p>
                  </a:txBody>
                  <a:tcPr/>
                </a:tc>
                <a:extLst>
                  <a:ext uri="{0D108BD9-81ED-4DB2-BD59-A6C34878D82A}">
                    <a16:rowId xmlns:a16="http://schemas.microsoft.com/office/drawing/2014/main" xmlns="" val="10000"/>
                  </a:ext>
                </a:extLst>
              </a:tr>
              <a:tr h="370840">
                <a:tc>
                  <a:txBody>
                    <a:bodyPr/>
                    <a:lstStyle/>
                    <a:p>
                      <a:r>
                        <a:rPr lang="es-EC" sz="2000" dirty="0" smtClean="0">
                          <a:latin typeface="Times New Roman" panose="02020603050405020304" pitchFamily="18" charset="0"/>
                          <a:cs typeface="Times New Roman" panose="02020603050405020304" pitchFamily="18" charset="0"/>
                        </a:rPr>
                        <a:t>Robot</a:t>
                      </a:r>
                      <a:r>
                        <a:rPr lang="es-EC" sz="2000" baseline="0" dirty="0" smtClean="0">
                          <a:latin typeface="Times New Roman" panose="02020603050405020304" pitchFamily="18" charset="0"/>
                          <a:cs typeface="Times New Roman" panose="02020603050405020304" pitchFamily="18" charset="0"/>
                        </a:rPr>
                        <a:t> SCARA</a:t>
                      </a:r>
                      <a:endParaRPr lang="es-EC" sz="2000" dirty="0">
                        <a:latin typeface="Times New Roman" panose="02020603050405020304" pitchFamily="18" charset="0"/>
                        <a:cs typeface="Times New Roman" panose="02020603050405020304" pitchFamily="18" charset="0"/>
                      </a:endParaRPr>
                    </a:p>
                  </a:txBody>
                  <a:tcPr/>
                </a:tc>
                <a:tc>
                  <a:txBody>
                    <a:bodyPr/>
                    <a:lstStyle/>
                    <a:p>
                      <a:r>
                        <a:rPr lang="es-EC" sz="2000" dirty="0" smtClean="0">
                          <a:latin typeface="Times New Roman" panose="02020603050405020304" pitchFamily="18" charset="0"/>
                          <a:cs typeface="Times New Roman" panose="02020603050405020304" pitchFamily="18" charset="0"/>
                        </a:rPr>
                        <a:t>8 %</a:t>
                      </a:r>
                      <a:endParaRPr lang="es-EC"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370840">
                <a:tc>
                  <a:txBody>
                    <a:bodyPr/>
                    <a:lstStyle/>
                    <a:p>
                      <a:r>
                        <a:rPr lang="es-EC" sz="2000" dirty="0" smtClean="0">
                          <a:latin typeface="Times New Roman" panose="02020603050405020304" pitchFamily="18" charset="0"/>
                          <a:cs typeface="Times New Roman" panose="02020603050405020304" pitchFamily="18" charset="0"/>
                        </a:rPr>
                        <a:t>Antropomórfico</a:t>
                      </a:r>
                      <a:endParaRPr lang="es-EC" sz="2000" dirty="0">
                        <a:latin typeface="Times New Roman" panose="02020603050405020304" pitchFamily="18" charset="0"/>
                        <a:cs typeface="Times New Roman" panose="02020603050405020304" pitchFamily="18" charset="0"/>
                      </a:endParaRPr>
                    </a:p>
                  </a:txBody>
                  <a:tcPr/>
                </a:tc>
                <a:tc>
                  <a:txBody>
                    <a:bodyPr/>
                    <a:lstStyle/>
                    <a:p>
                      <a:r>
                        <a:rPr lang="es-EC" sz="2000" dirty="0" smtClean="0">
                          <a:latin typeface="Times New Roman" panose="02020603050405020304" pitchFamily="18" charset="0"/>
                          <a:cs typeface="Times New Roman" panose="02020603050405020304" pitchFamily="18" charset="0"/>
                        </a:rPr>
                        <a:t>59%</a:t>
                      </a:r>
                      <a:endParaRPr lang="es-EC"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370840">
                <a:tc>
                  <a:txBody>
                    <a:bodyPr/>
                    <a:lstStyle/>
                    <a:p>
                      <a:r>
                        <a:rPr lang="es-EC" sz="2000" dirty="0" smtClean="0">
                          <a:latin typeface="Times New Roman" panose="02020603050405020304" pitchFamily="18" charset="0"/>
                          <a:cs typeface="Times New Roman" panose="02020603050405020304" pitchFamily="18" charset="0"/>
                        </a:rPr>
                        <a:t>Cartesiano</a:t>
                      </a:r>
                      <a:endParaRPr lang="es-EC" sz="2000" dirty="0">
                        <a:latin typeface="Times New Roman" panose="02020603050405020304" pitchFamily="18" charset="0"/>
                        <a:cs typeface="Times New Roman" panose="02020603050405020304" pitchFamily="18" charset="0"/>
                      </a:endParaRPr>
                    </a:p>
                  </a:txBody>
                  <a:tcPr/>
                </a:tc>
                <a:tc>
                  <a:txBody>
                    <a:bodyPr/>
                    <a:lstStyle/>
                    <a:p>
                      <a:r>
                        <a:rPr lang="es-EC" sz="2000" dirty="0" smtClean="0">
                          <a:latin typeface="Times New Roman" panose="02020603050405020304" pitchFamily="18" charset="0"/>
                          <a:cs typeface="Times New Roman" panose="02020603050405020304" pitchFamily="18" charset="0"/>
                        </a:rPr>
                        <a:t>20%</a:t>
                      </a:r>
                      <a:endParaRPr lang="es-EC"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370840">
                <a:tc>
                  <a:txBody>
                    <a:bodyPr/>
                    <a:lstStyle/>
                    <a:p>
                      <a:r>
                        <a:rPr lang="es-EC" sz="2000" dirty="0" smtClean="0">
                          <a:latin typeface="Times New Roman" panose="02020603050405020304" pitchFamily="18" charset="0"/>
                          <a:cs typeface="Times New Roman" panose="02020603050405020304" pitchFamily="18" charset="0"/>
                        </a:rPr>
                        <a:t>Cilíndrico</a:t>
                      </a:r>
                      <a:endParaRPr lang="es-EC" sz="2000" dirty="0">
                        <a:latin typeface="Times New Roman" panose="02020603050405020304" pitchFamily="18" charset="0"/>
                        <a:cs typeface="Times New Roman" panose="02020603050405020304" pitchFamily="18" charset="0"/>
                      </a:endParaRPr>
                    </a:p>
                  </a:txBody>
                  <a:tcPr/>
                </a:tc>
                <a:tc>
                  <a:txBody>
                    <a:bodyPr/>
                    <a:lstStyle/>
                    <a:p>
                      <a:r>
                        <a:rPr lang="es-EC" sz="2000" dirty="0" smtClean="0">
                          <a:latin typeface="Times New Roman" panose="02020603050405020304" pitchFamily="18" charset="0"/>
                          <a:cs typeface="Times New Roman" panose="02020603050405020304" pitchFamily="18" charset="0"/>
                        </a:rPr>
                        <a:t>12%</a:t>
                      </a:r>
                      <a:endParaRPr lang="es-EC"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4"/>
                  </a:ext>
                </a:extLst>
              </a:tr>
              <a:tr h="370840">
                <a:tc>
                  <a:txBody>
                    <a:bodyPr/>
                    <a:lstStyle/>
                    <a:p>
                      <a:r>
                        <a:rPr lang="es-EC" sz="2000" dirty="0" smtClean="0">
                          <a:latin typeface="Times New Roman" panose="02020603050405020304" pitchFamily="18" charset="0"/>
                          <a:cs typeface="Times New Roman" panose="02020603050405020304" pitchFamily="18" charset="0"/>
                        </a:rPr>
                        <a:t>Otros</a:t>
                      </a:r>
                      <a:endParaRPr lang="es-EC" sz="2000" dirty="0">
                        <a:latin typeface="Times New Roman" panose="02020603050405020304" pitchFamily="18" charset="0"/>
                        <a:cs typeface="Times New Roman" panose="02020603050405020304" pitchFamily="18" charset="0"/>
                      </a:endParaRPr>
                    </a:p>
                  </a:txBody>
                  <a:tcPr/>
                </a:tc>
                <a:tc>
                  <a:txBody>
                    <a:bodyPr/>
                    <a:lstStyle/>
                    <a:p>
                      <a:r>
                        <a:rPr lang="es-EC" sz="2000" dirty="0" smtClean="0">
                          <a:latin typeface="Times New Roman" panose="02020603050405020304" pitchFamily="18" charset="0"/>
                          <a:cs typeface="Times New Roman" panose="02020603050405020304" pitchFamily="18" charset="0"/>
                        </a:rPr>
                        <a:t>1%</a:t>
                      </a:r>
                      <a:endParaRPr lang="es-EC"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5"/>
                  </a:ext>
                </a:extLst>
              </a:tr>
            </a:tbl>
          </a:graphicData>
        </a:graphic>
      </p:graphicFrame>
      <p:sp>
        <p:nvSpPr>
          <p:cNvPr id="6" name="5 Rectángulo"/>
          <p:cNvSpPr/>
          <p:nvPr/>
        </p:nvSpPr>
        <p:spPr>
          <a:xfrm>
            <a:off x="7719923" y="4667873"/>
            <a:ext cx="4472077" cy="646331"/>
          </a:xfrm>
          <a:prstGeom prst="rect">
            <a:avLst/>
          </a:prstGeom>
        </p:spPr>
        <p:txBody>
          <a:bodyPr wrap="square">
            <a:spAutoFit/>
          </a:bodyPr>
          <a:lstStyle/>
          <a:p>
            <a:pPr algn="ctr"/>
            <a:r>
              <a:rPr lang="it-IT" dirty="0">
                <a:latin typeface="Times New Roman" panose="02020603050405020304" pitchFamily="18" charset="0"/>
                <a:cs typeface="Times New Roman" panose="02020603050405020304" pitchFamily="18" charset="0"/>
              </a:rPr>
              <a:t>Fuente: </a:t>
            </a:r>
            <a:r>
              <a:rPr lang="it-IT" dirty="0" smtClean="0">
                <a:latin typeface="Times New Roman" panose="02020603050405020304" pitchFamily="18" charset="0"/>
                <a:cs typeface="Times New Roman" panose="02020603050405020304" pitchFamily="18" charset="0"/>
              </a:rPr>
              <a:t>(Federación Internacional de Robótica, 2005) </a:t>
            </a:r>
            <a:endParaRPr lang="es-EC" dirty="0">
              <a:latin typeface="Times New Roman" panose="02020603050405020304" pitchFamily="18" charset="0"/>
              <a:cs typeface="Times New Roman" panose="02020603050405020304" pitchFamily="18" charset="0"/>
            </a:endParaRPr>
          </a:p>
        </p:txBody>
      </p:sp>
      <p:pic>
        <p:nvPicPr>
          <p:cNvPr id="2" name="scara en la industr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4715" y="1296444"/>
            <a:ext cx="7238748" cy="4048337"/>
          </a:xfrm>
          <a:prstGeom prst="rect">
            <a:avLst/>
          </a:prstGeom>
        </p:spPr>
      </p:pic>
    </p:spTree>
    <p:extLst>
      <p:ext uri="{BB962C8B-B14F-4D97-AF65-F5344CB8AC3E}">
        <p14:creationId xmlns:p14="http://schemas.microsoft.com/office/powerpoint/2010/main" val="341379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p:cNvSpPr>
            <a:spLocks noGrp="1"/>
          </p:cNvSpPr>
          <p:nvPr>
            <p:ph type="title"/>
          </p:nvPr>
        </p:nvSpPr>
        <p:spPr>
          <a:xfrm>
            <a:off x="3865100" y="2832306"/>
            <a:ext cx="4663440" cy="895633"/>
          </a:xfrm>
        </p:spPr>
        <p:txBody>
          <a:bodyPr>
            <a:normAutofit/>
          </a:bodyPr>
          <a:lstStyle/>
          <a:p>
            <a:pPr algn="ctr"/>
            <a:r>
              <a:rPr lang="es-ES" sz="5400" dirty="0" smtClean="0">
                <a:solidFill>
                  <a:srgbClr val="002060"/>
                </a:solidFill>
                <a:latin typeface="Times New Roman" panose="02020603050405020304" pitchFamily="18" charset="0"/>
                <a:ea typeface="+mn-ea"/>
                <a:cs typeface="Times New Roman" panose="02020603050405020304" pitchFamily="18" charset="0"/>
              </a:rPr>
              <a:t>Objetivos</a:t>
            </a:r>
            <a:endParaRPr lang="es-ES" sz="54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90880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Manipulador_Colaborativo_02" id="{59ECE18D-BF22-43B9-9151-5BA7A7F4C659}" vid="{55F07325-5DB8-4C65-9285-860D1CEF218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9848</TotalTime>
  <Words>4572</Words>
  <Application>Microsoft Office PowerPoint</Application>
  <PresentationFormat>Personalizado</PresentationFormat>
  <Paragraphs>801</Paragraphs>
  <Slides>52</Slides>
  <Notes>51</Notes>
  <HiddenSlides>0</HiddenSlides>
  <MMClips>4</MMClips>
  <ScaleCrop>false</ScaleCrop>
  <HeadingPairs>
    <vt:vector size="4" baseType="variant">
      <vt:variant>
        <vt:lpstr>Tema</vt:lpstr>
      </vt:variant>
      <vt:variant>
        <vt:i4>1</vt:i4>
      </vt:variant>
      <vt:variant>
        <vt:lpstr>Títulos de diapositiva</vt:lpstr>
      </vt:variant>
      <vt:variant>
        <vt:i4>52</vt:i4>
      </vt:variant>
    </vt:vector>
  </HeadingPairs>
  <TitlesOfParts>
    <vt:vector size="53" baseType="lpstr">
      <vt:lpstr>Tema de Office</vt:lpstr>
      <vt:lpstr>Presentación de PowerPoint</vt:lpstr>
      <vt:lpstr>CONTENIDO</vt:lpstr>
      <vt:lpstr>INTRODUCCIÓN</vt:lpstr>
      <vt:lpstr>Presentación de PowerPoint</vt:lpstr>
      <vt:lpstr>Presentación de PowerPoint</vt:lpstr>
      <vt:lpstr>Presentación de PowerPoint</vt:lpstr>
      <vt:lpstr>Presentación de PowerPoint</vt:lpstr>
      <vt:lpstr>Presentación de PowerPoint</vt:lpstr>
      <vt:lpstr>Objetivos</vt:lpstr>
      <vt:lpstr>Presentación de PowerPoint</vt:lpstr>
      <vt:lpstr>Presentación de PowerPoint</vt:lpstr>
      <vt:lpstr>Filtro de kalman</vt:lpstr>
      <vt:lpstr>Presentación de PowerPoint</vt:lpstr>
      <vt:lpstr>Presentación de PowerPoint</vt:lpstr>
      <vt:lpstr>Diseño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Construcción E IMPLEMENTACIÓN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Pruebas, resultados y análisis de ventajas de aplicación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PERSONAL</cp:lastModifiedBy>
  <cp:revision>553</cp:revision>
  <dcterms:created xsi:type="dcterms:W3CDTF">2016-10-25T21:55:01Z</dcterms:created>
  <dcterms:modified xsi:type="dcterms:W3CDTF">2017-05-08T20:00:23Z</dcterms:modified>
</cp:coreProperties>
</file>